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24"/>
  </p:notesMasterIdLst>
  <p:sldIdLst>
    <p:sldId id="256" r:id="rId2"/>
    <p:sldId id="260" r:id="rId3"/>
    <p:sldId id="257" r:id="rId4"/>
    <p:sldId id="261" r:id="rId5"/>
    <p:sldId id="266" r:id="rId6"/>
    <p:sldId id="306" r:id="rId7"/>
    <p:sldId id="307" r:id="rId8"/>
    <p:sldId id="308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270" r:id="rId17"/>
    <p:sldId id="316" r:id="rId18"/>
    <p:sldId id="317" r:id="rId19"/>
    <p:sldId id="265" r:id="rId20"/>
    <p:sldId id="275" r:id="rId21"/>
    <p:sldId id="282" r:id="rId22"/>
    <p:sldId id="319" r:id="rId23"/>
  </p:sldIdLst>
  <p:sldSz cx="9144000" cy="5143500" type="screen16x9"/>
  <p:notesSz cx="6858000" cy="9144000"/>
  <p:embeddedFontLst>
    <p:embeddedFont>
      <p:font typeface="Bayon" pitchFamily="2" charset="0"/>
      <p:regular r:id="rId25"/>
    </p:embeddedFont>
    <p:embeddedFont>
      <p:font typeface="Open Sans" panose="020B0606030504020204" pitchFamily="3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DFD88B6-A39D-477F-AA88-ABE4AE4E876E}">
  <a:tblStyle styleId="{BDFD88B6-A39D-477F-AA88-ABE4AE4E87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94"/>
    <p:restoredTop sz="75387"/>
  </p:normalViewPr>
  <p:slideViewPr>
    <p:cSldViewPr snapToGrid="0" snapToObjects="1">
      <p:cViewPr varScale="1">
        <p:scale>
          <a:sx n="110" d="100"/>
          <a:sy n="110" d="100"/>
        </p:scale>
        <p:origin x="14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Shahrzad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Shahrzad </a:t>
            </a:r>
          </a:p>
        </p:txBody>
      </p:sp>
    </p:spTree>
    <p:extLst>
      <p:ext uri="{BB962C8B-B14F-4D97-AF65-F5344CB8AC3E}">
        <p14:creationId xmlns:p14="http://schemas.microsoft.com/office/powerpoint/2010/main" val="18729561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Shahrzad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thomas</a:t>
            </a:r>
            <a:r>
              <a:rPr lang="en-CA" dirty="0"/>
              <a:t> et al. : </a:t>
            </a:r>
            <a:r>
              <a:rPr lang="en-CA" dirty="0">
                <a:solidFill>
                  <a:schemeClr val="dk1"/>
                </a:solidFill>
              </a:rPr>
              <a:t>On </a:t>
            </a:r>
            <a:r>
              <a:rPr lang="en-CA" dirty="0" err="1">
                <a:solidFill>
                  <a:schemeClr val="dk1"/>
                </a:solidFill>
              </a:rPr>
              <a:t>peut</a:t>
            </a:r>
            <a:r>
              <a:rPr lang="en-CA" dirty="0">
                <a:solidFill>
                  <a:schemeClr val="dk1"/>
                </a:solidFill>
              </a:rPr>
              <a:t> pas </a:t>
            </a:r>
            <a:r>
              <a:rPr lang="en-CA" dirty="0" err="1">
                <a:solidFill>
                  <a:schemeClr val="dk1"/>
                </a:solidFill>
              </a:rPr>
              <a:t>rejeter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l’hypothèse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nulle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qu’il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n’y</a:t>
            </a:r>
            <a:r>
              <a:rPr lang="en-CA" dirty="0">
                <a:solidFill>
                  <a:schemeClr val="dk1"/>
                </a:solidFill>
              </a:rPr>
              <a:t> a pas de </a:t>
            </a:r>
            <a:r>
              <a:rPr lang="en-CA" dirty="0" err="1">
                <a:solidFill>
                  <a:schemeClr val="dk1"/>
                </a:solidFill>
              </a:rPr>
              <a:t>différence</a:t>
            </a:r>
            <a:r>
              <a:rPr lang="en-CA" dirty="0">
                <a:solidFill>
                  <a:schemeClr val="dk1"/>
                </a:solidFill>
              </a:rPr>
              <a:t> entre les </a:t>
            </a:r>
            <a:r>
              <a:rPr lang="en-CA" dirty="0" err="1">
                <a:solidFill>
                  <a:schemeClr val="dk1"/>
                </a:solidFill>
              </a:rPr>
              <a:t>traitements</a:t>
            </a:r>
            <a:r>
              <a:rPr lang="en-CA" dirty="0">
                <a:solidFill>
                  <a:schemeClr val="dk1"/>
                </a:solidFill>
              </a:rPr>
              <a:t> et placebo. </a:t>
            </a:r>
            <a:r>
              <a:rPr lang="en-CA" dirty="0" err="1">
                <a:solidFill>
                  <a:schemeClr val="dk1"/>
                </a:solidFill>
              </a:rPr>
              <a:t>L’étude</a:t>
            </a:r>
            <a:r>
              <a:rPr lang="en-CA" dirty="0">
                <a:solidFill>
                  <a:schemeClr val="dk1"/>
                </a:solidFill>
              </a:rPr>
              <a:t> ne </a:t>
            </a:r>
            <a:r>
              <a:rPr lang="en-CA" dirty="0" err="1">
                <a:solidFill>
                  <a:schemeClr val="dk1"/>
                </a:solidFill>
              </a:rPr>
              <a:t>mentionne</a:t>
            </a:r>
            <a:r>
              <a:rPr lang="en-CA" dirty="0">
                <a:solidFill>
                  <a:schemeClr val="dk1"/>
                </a:solidFill>
              </a:rPr>
              <a:t> pas de NNT. </a:t>
            </a:r>
            <a:endParaRPr lang="en-CA"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evans</a:t>
            </a:r>
            <a:r>
              <a:rPr lang="en-CA" dirty="0"/>
              <a:t> et al. : </a:t>
            </a:r>
          </a:p>
          <a:p>
            <a:pPr marL="9144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12 </a:t>
            </a:r>
            <a:r>
              <a:rPr lang="en-CA" dirty="0" err="1">
                <a:solidFill>
                  <a:schemeClr val="dk1"/>
                </a:solidFill>
              </a:rPr>
              <a:t>semaines</a:t>
            </a:r>
            <a:r>
              <a:rPr lang="en-CA" dirty="0">
                <a:solidFill>
                  <a:schemeClr val="dk1"/>
                </a:solidFill>
              </a:rPr>
              <a:t> : 0.52 (−0.07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1.10), p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0,083. la </a:t>
            </a:r>
            <a:r>
              <a:rPr lang="en-CA" dirty="0" err="1">
                <a:solidFill>
                  <a:schemeClr val="dk1"/>
                </a:solidFill>
              </a:rPr>
              <a:t>différence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est</a:t>
            </a:r>
            <a:r>
              <a:rPr lang="en-CA" dirty="0">
                <a:solidFill>
                  <a:schemeClr val="dk1"/>
                </a:solidFill>
              </a:rPr>
              <a:t> petite et non </a:t>
            </a:r>
            <a:r>
              <a:rPr lang="en-CA" dirty="0" err="1">
                <a:solidFill>
                  <a:schemeClr val="dk1"/>
                </a:solidFill>
              </a:rPr>
              <a:t>statistiquement</a:t>
            </a:r>
            <a:r>
              <a:rPr lang="en-CA" dirty="0">
                <a:solidFill>
                  <a:schemeClr val="dk1"/>
                </a:solidFill>
              </a:rPr>
              <a:t> significative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26 </a:t>
            </a:r>
            <a:r>
              <a:rPr lang="en-CA" dirty="0" err="1">
                <a:solidFill>
                  <a:schemeClr val="dk1"/>
                </a:solidFill>
              </a:rPr>
              <a:t>semaines</a:t>
            </a:r>
            <a:r>
              <a:rPr lang="en-CA" dirty="0">
                <a:solidFill>
                  <a:schemeClr val="dk1"/>
                </a:solidFill>
              </a:rPr>
              <a:t>, 1.12 (0.53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1.71) , p &lt;0.001, </a:t>
            </a:r>
            <a:r>
              <a:rPr lang="en-CA" dirty="0" err="1">
                <a:solidFill>
                  <a:schemeClr val="dk1"/>
                </a:solidFill>
              </a:rPr>
              <a:t>statistiquement</a:t>
            </a:r>
            <a:r>
              <a:rPr lang="en-CA" dirty="0">
                <a:solidFill>
                  <a:schemeClr val="dk1"/>
                </a:solidFill>
              </a:rPr>
              <a:t> significative</a:t>
            </a:r>
          </a:p>
          <a:p>
            <a:pPr marL="91440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52 </a:t>
            </a:r>
            <a:r>
              <a:rPr lang="en-CA" dirty="0" err="1">
                <a:solidFill>
                  <a:schemeClr val="dk1"/>
                </a:solidFill>
              </a:rPr>
              <a:t>semaines</a:t>
            </a:r>
            <a:r>
              <a:rPr lang="en-CA" dirty="0">
                <a:solidFill>
                  <a:schemeClr val="dk1"/>
                </a:solidFill>
              </a:rPr>
              <a:t> : 0.78 (0.19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1.37), p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0.009. </a:t>
            </a:r>
            <a:r>
              <a:rPr lang="en-CA" dirty="0" err="1">
                <a:solidFill>
                  <a:schemeClr val="dk1"/>
                </a:solidFill>
              </a:rPr>
              <a:t>statistiquement</a:t>
            </a:r>
            <a:r>
              <a:rPr lang="en-CA" dirty="0">
                <a:solidFill>
                  <a:schemeClr val="dk1"/>
                </a:solidFill>
              </a:rPr>
              <a:t> significative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 dirty="0">
                <a:solidFill>
                  <a:schemeClr val="dk1"/>
                </a:solidFill>
              </a:rPr>
              <a:t>Thomas et al. (2020)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dirty="0" err="1">
                <a:solidFill>
                  <a:schemeClr val="dk1"/>
                </a:solidFill>
              </a:rPr>
              <a:t>Comparaison</a:t>
            </a:r>
            <a:r>
              <a:rPr lang="en-CA" sz="1000" dirty="0">
                <a:solidFill>
                  <a:schemeClr val="dk1"/>
                </a:solidFill>
              </a:rPr>
              <a:t> entre SMT et MT et placebo :</a:t>
            </a:r>
          </a:p>
          <a:p>
            <a:pPr marL="457200" lvl="0" indent="-292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-CA" sz="1000" dirty="0">
                <a:solidFill>
                  <a:schemeClr val="dk1"/>
                </a:solidFill>
              </a:rPr>
              <a:t>pas de </a:t>
            </a:r>
            <a:r>
              <a:rPr lang="en-CA" sz="1000" dirty="0" err="1">
                <a:solidFill>
                  <a:schemeClr val="dk1"/>
                </a:solidFill>
              </a:rPr>
              <a:t>différence</a:t>
            </a:r>
            <a:r>
              <a:rPr lang="en-CA" sz="1000" dirty="0">
                <a:solidFill>
                  <a:schemeClr val="dk1"/>
                </a:solidFill>
              </a:rPr>
              <a:t> dans le </a:t>
            </a:r>
            <a:r>
              <a:rPr lang="en-CA" sz="1000" dirty="0" err="1">
                <a:solidFill>
                  <a:schemeClr val="dk1"/>
                </a:solidFill>
              </a:rPr>
              <a:t>changement</a:t>
            </a:r>
            <a:r>
              <a:rPr lang="en-CA" sz="1000" dirty="0">
                <a:solidFill>
                  <a:schemeClr val="dk1"/>
                </a:solidFill>
              </a:rPr>
              <a:t> de </a:t>
            </a:r>
            <a:r>
              <a:rPr lang="en-CA" sz="1000" dirty="0" err="1">
                <a:solidFill>
                  <a:schemeClr val="dk1"/>
                </a:solidFill>
              </a:rPr>
              <a:t>douleur</a:t>
            </a:r>
            <a:r>
              <a:rPr lang="en-CA" sz="1000" dirty="0">
                <a:solidFill>
                  <a:schemeClr val="dk1"/>
                </a:solidFill>
              </a:rPr>
              <a:t> (primary outcome)</a:t>
            </a:r>
          </a:p>
          <a:p>
            <a:pPr marL="457200" lvl="0" indent="-292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-"/>
            </a:pPr>
            <a:r>
              <a:rPr lang="en-CA" dirty="0">
                <a:solidFill>
                  <a:schemeClr val="dk1"/>
                </a:solidFill>
              </a:rPr>
              <a:t>Les </a:t>
            </a:r>
            <a:r>
              <a:rPr lang="en-CA" dirty="0" err="1">
                <a:solidFill>
                  <a:schemeClr val="dk1"/>
                </a:solidFill>
              </a:rPr>
              <a:t>intervalles</a:t>
            </a:r>
            <a:r>
              <a:rPr lang="en-CA" dirty="0">
                <a:solidFill>
                  <a:schemeClr val="dk1"/>
                </a:solidFill>
              </a:rPr>
              <a:t> de </a:t>
            </a:r>
            <a:r>
              <a:rPr lang="en-CA" dirty="0" err="1">
                <a:solidFill>
                  <a:schemeClr val="dk1"/>
                </a:solidFill>
              </a:rPr>
              <a:t>confiance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incluent</a:t>
            </a:r>
            <a:r>
              <a:rPr lang="en-CA" dirty="0">
                <a:solidFill>
                  <a:schemeClr val="dk1"/>
                </a:solidFill>
              </a:rPr>
              <a:t> le 0 et le p-value </a:t>
            </a:r>
            <a:r>
              <a:rPr lang="en-CA" dirty="0" err="1">
                <a:solidFill>
                  <a:schemeClr val="dk1"/>
                </a:solidFill>
              </a:rPr>
              <a:t>est</a:t>
            </a:r>
            <a:r>
              <a:rPr lang="en-CA" dirty="0">
                <a:solidFill>
                  <a:schemeClr val="dk1"/>
                </a:solidFill>
              </a:rPr>
              <a:t> plus grand que 0,05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b="1" dirty="0">
                <a:solidFill>
                  <a:schemeClr val="dk1"/>
                </a:solidFill>
              </a:rPr>
              <a:t>Evans et al. (2018)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dirty="0">
                <a:solidFill>
                  <a:schemeClr val="dk1"/>
                </a:solidFill>
              </a:rPr>
              <a:t>Primary outcome : </a:t>
            </a:r>
            <a:r>
              <a:rPr lang="en-CA" sz="1000" dirty="0" err="1">
                <a:solidFill>
                  <a:schemeClr val="dk1"/>
                </a:solidFill>
              </a:rPr>
              <a:t>Comparaison</a:t>
            </a:r>
            <a:r>
              <a:rPr lang="en-CA" sz="1000" dirty="0">
                <a:solidFill>
                  <a:schemeClr val="dk1"/>
                </a:solidFill>
              </a:rPr>
              <a:t> de la </a:t>
            </a:r>
            <a:r>
              <a:rPr lang="en-CA" sz="1000" dirty="0" err="1">
                <a:solidFill>
                  <a:schemeClr val="dk1"/>
                </a:solidFill>
              </a:rPr>
              <a:t>sévérité</a:t>
            </a:r>
            <a:r>
              <a:rPr lang="en-CA" sz="1000" dirty="0">
                <a:solidFill>
                  <a:schemeClr val="dk1"/>
                </a:solidFill>
              </a:rPr>
              <a:t> de la </a:t>
            </a:r>
            <a:r>
              <a:rPr lang="en-CA" sz="1000" dirty="0" err="1">
                <a:solidFill>
                  <a:schemeClr val="dk1"/>
                </a:solidFill>
              </a:rPr>
              <a:t>lombalgie</a:t>
            </a:r>
            <a:r>
              <a:rPr lang="en-CA" sz="1000" dirty="0">
                <a:solidFill>
                  <a:schemeClr val="dk1"/>
                </a:solidFill>
              </a:rPr>
              <a:t> entre SMT+ET et ET </a:t>
            </a:r>
            <a:r>
              <a:rPr lang="en-CA" sz="1000" dirty="0" err="1">
                <a:solidFill>
                  <a:schemeClr val="dk1"/>
                </a:solidFill>
              </a:rPr>
              <a:t>seul</a:t>
            </a:r>
            <a:r>
              <a:rPr lang="en-CA" sz="1000" dirty="0">
                <a:solidFill>
                  <a:schemeClr val="dk1"/>
                </a:solidFill>
              </a:rPr>
              <a:t>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 12, 26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000" dirty="0">
                <a:solidFill>
                  <a:schemeClr val="dk1"/>
                </a:solidFill>
              </a:rPr>
              <a:t>et 52 </a:t>
            </a:r>
            <a:r>
              <a:rPr lang="en-CA" sz="1000" dirty="0" err="1">
                <a:solidFill>
                  <a:schemeClr val="dk1"/>
                </a:solidFill>
              </a:rPr>
              <a:t>semaines</a:t>
            </a:r>
            <a:r>
              <a:rPr lang="en-CA" sz="1000" dirty="0">
                <a:solidFill>
                  <a:schemeClr val="dk1"/>
                </a:solidFill>
              </a:rPr>
              <a:t>. </a:t>
            </a:r>
          </a:p>
          <a:p>
            <a:pPr marL="4572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Char char="-"/>
            </a:pPr>
            <a:r>
              <a:rPr lang="en-CA" sz="1000" dirty="0">
                <a:solidFill>
                  <a:schemeClr val="dk1"/>
                </a:solidFill>
              </a:rPr>
              <a:t>Pour la </a:t>
            </a:r>
            <a:r>
              <a:rPr lang="en-CA" sz="1000" dirty="0" err="1">
                <a:solidFill>
                  <a:schemeClr val="dk1"/>
                </a:solidFill>
              </a:rPr>
              <a:t>différence</a:t>
            </a:r>
            <a:r>
              <a:rPr lang="en-CA" sz="1000" dirty="0">
                <a:solidFill>
                  <a:schemeClr val="dk1"/>
                </a:solidFill>
              </a:rPr>
              <a:t> de </a:t>
            </a:r>
            <a:r>
              <a:rPr lang="en-CA" sz="1000" dirty="0" err="1">
                <a:solidFill>
                  <a:schemeClr val="dk1"/>
                </a:solidFill>
              </a:rPr>
              <a:t>taux</a:t>
            </a:r>
            <a:r>
              <a:rPr lang="en-CA" sz="1000" dirty="0">
                <a:solidFill>
                  <a:schemeClr val="dk1"/>
                </a:solidFill>
              </a:rPr>
              <a:t> de </a:t>
            </a:r>
            <a:r>
              <a:rPr lang="en-CA" sz="1000" dirty="0" err="1">
                <a:solidFill>
                  <a:schemeClr val="dk1"/>
                </a:solidFill>
              </a:rPr>
              <a:t>réduction</a:t>
            </a:r>
            <a:r>
              <a:rPr lang="en-CA" sz="1000" dirty="0">
                <a:solidFill>
                  <a:schemeClr val="dk1"/>
                </a:solidFill>
              </a:rPr>
              <a:t> de la </a:t>
            </a:r>
            <a:r>
              <a:rPr lang="en-CA" sz="1000" dirty="0" err="1">
                <a:solidFill>
                  <a:schemeClr val="dk1"/>
                </a:solidFill>
              </a:rPr>
              <a:t>lombalgie</a:t>
            </a:r>
            <a:r>
              <a:rPr lang="en-CA" sz="1000" dirty="0">
                <a:solidFill>
                  <a:schemeClr val="dk1"/>
                </a:solidFill>
              </a:rPr>
              <a:t> : le </a:t>
            </a:r>
            <a:r>
              <a:rPr lang="en-CA" sz="1000" dirty="0" err="1">
                <a:solidFill>
                  <a:schemeClr val="dk1"/>
                </a:solidFill>
              </a:rPr>
              <a:t>résultat</a:t>
            </a:r>
            <a:r>
              <a:rPr lang="en-CA" sz="1000" dirty="0">
                <a:solidFill>
                  <a:schemeClr val="dk1"/>
                </a:solidFill>
              </a:rPr>
              <a:t> </a:t>
            </a:r>
            <a:r>
              <a:rPr lang="en-CA" sz="1000" dirty="0" err="1">
                <a:solidFill>
                  <a:schemeClr val="dk1"/>
                </a:solidFill>
              </a:rPr>
              <a:t>était</a:t>
            </a:r>
            <a:r>
              <a:rPr lang="en-CA" sz="1000" dirty="0">
                <a:solidFill>
                  <a:schemeClr val="dk1"/>
                </a:solidFill>
              </a:rPr>
              <a:t> </a:t>
            </a:r>
            <a:r>
              <a:rPr lang="en-CA" sz="1000" dirty="0" err="1">
                <a:solidFill>
                  <a:schemeClr val="dk1"/>
                </a:solidFill>
              </a:rPr>
              <a:t>en</a:t>
            </a:r>
            <a:r>
              <a:rPr lang="en-CA" sz="1000" dirty="0">
                <a:solidFill>
                  <a:schemeClr val="dk1"/>
                </a:solidFill>
              </a:rPr>
              <a:t> </a:t>
            </a:r>
            <a:r>
              <a:rPr lang="en-CA" sz="1000" dirty="0" err="1">
                <a:solidFill>
                  <a:schemeClr val="dk1"/>
                </a:solidFill>
              </a:rPr>
              <a:t>faveur</a:t>
            </a:r>
            <a:r>
              <a:rPr lang="en-CA" sz="1000" dirty="0">
                <a:solidFill>
                  <a:schemeClr val="dk1"/>
                </a:solidFill>
              </a:rPr>
              <a:t> de SMT + ET : </a:t>
            </a:r>
            <a:r>
              <a:rPr lang="en-CA" sz="1000" dirty="0" err="1">
                <a:solidFill>
                  <a:schemeClr val="dk1"/>
                </a:solidFill>
              </a:rPr>
              <a:t>différence</a:t>
            </a:r>
            <a:r>
              <a:rPr lang="en-CA" sz="1000" dirty="0">
                <a:solidFill>
                  <a:schemeClr val="dk1"/>
                </a:solidFill>
              </a:rPr>
              <a:t> </a:t>
            </a:r>
            <a:r>
              <a:rPr lang="en-CA" sz="1000" dirty="0" err="1">
                <a:solidFill>
                  <a:schemeClr val="dk1"/>
                </a:solidFill>
              </a:rPr>
              <a:t>d’environ</a:t>
            </a:r>
            <a:r>
              <a:rPr lang="en-CA" sz="1000" dirty="0">
                <a:solidFill>
                  <a:schemeClr val="dk1"/>
                </a:solidFill>
              </a:rPr>
              <a:t> 7%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12 </a:t>
            </a:r>
            <a:r>
              <a:rPr lang="en-CA" sz="1000" dirty="0" err="1">
                <a:solidFill>
                  <a:schemeClr val="dk1"/>
                </a:solidFill>
              </a:rPr>
              <a:t>semaines</a:t>
            </a:r>
            <a:r>
              <a:rPr lang="en-CA" sz="1000" dirty="0">
                <a:solidFill>
                  <a:schemeClr val="dk1"/>
                </a:solidFill>
              </a:rPr>
              <a:t> (-3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17%), 17%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26 </a:t>
            </a:r>
            <a:r>
              <a:rPr lang="en-CA" sz="1000" dirty="0" err="1">
                <a:solidFill>
                  <a:schemeClr val="dk1"/>
                </a:solidFill>
              </a:rPr>
              <a:t>semaines</a:t>
            </a:r>
            <a:r>
              <a:rPr lang="en-CA" sz="1000" dirty="0">
                <a:solidFill>
                  <a:schemeClr val="dk1"/>
                </a:solidFill>
              </a:rPr>
              <a:t> (8%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27%) et 10%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52 </a:t>
            </a:r>
            <a:r>
              <a:rPr lang="en-CA" sz="1000" dirty="0" err="1">
                <a:solidFill>
                  <a:schemeClr val="dk1"/>
                </a:solidFill>
              </a:rPr>
              <a:t>semaines</a:t>
            </a:r>
            <a:r>
              <a:rPr lang="en-CA" sz="1000" dirty="0">
                <a:solidFill>
                  <a:schemeClr val="dk1"/>
                </a:solidFill>
              </a:rPr>
              <a:t> (0.1% </a:t>
            </a:r>
            <a:r>
              <a:rPr lang="en-CA" sz="1000" dirty="0" err="1">
                <a:solidFill>
                  <a:schemeClr val="dk1"/>
                </a:solidFill>
              </a:rPr>
              <a:t>à</a:t>
            </a:r>
            <a:r>
              <a:rPr lang="en-CA" sz="1000" dirty="0">
                <a:solidFill>
                  <a:schemeClr val="dk1"/>
                </a:solidFill>
              </a:rPr>
              <a:t> 20%). </a:t>
            </a:r>
            <a:endParaRPr lang="en-CA" dirty="0">
              <a:solidFill>
                <a:schemeClr val="dk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69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Pour étude Rubinstein et al : SMT vs </a:t>
            </a:r>
            <a:r>
              <a:rPr lang="en-CA" dirty="0" err="1"/>
              <a:t>thérapies</a:t>
            </a:r>
            <a:r>
              <a:rPr lang="en-CA" dirty="0"/>
              <a:t> </a:t>
            </a:r>
            <a:r>
              <a:rPr lang="en-CA" dirty="0" err="1"/>
              <a:t>recommandées</a:t>
            </a:r>
            <a:r>
              <a:rPr lang="en-CA" dirty="0"/>
              <a:t> (</a:t>
            </a:r>
            <a:r>
              <a:rPr lang="en-CA" dirty="0" err="1"/>
              <a:t>exercices</a:t>
            </a:r>
            <a:r>
              <a:rPr lang="en-CA" dirty="0"/>
              <a:t> +/- </a:t>
            </a:r>
            <a:r>
              <a:rPr lang="en-CA" dirty="0" err="1"/>
              <a:t>analgésiques</a:t>
            </a:r>
            <a:r>
              <a:rPr lang="en-CA" dirty="0"/>
              <a:t>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Pour étude Coulter et al : </a:t>
            </a:r>
            <a:r>
              <a:rPr lang="en-CA" dirty="0" err="1">
                <a:solidFill>
                  <a:schemeClr val="dk1"/>
                </a:solidFill>
              </a:rPr>
              <a:t>réduction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statistiquement</a:t>
            </a:r>
            <a:r>
              <a:rPr lang="en-CA" dirty="0">
                <a:solidFill>
                  <a:schemeClr val="dk1"/>
                </a:solidFill>
              </a:rPr>
              <a:t> significative de la </a:t>
            </a:r>
            <a:r>
              <a:rPr lang="en-CA" dirty="0" err="1">
                <a:solidFill>
                  <a:schemeClr val="dk1"/>
                </a:solidFill>
              </a:rPr>
              <a:t>douleur</a:t>
            </a:r>
            <a:r>
              <a:rPr lang="en-CA" dirty="0">
                <a:solidFill>
                  <a:schemeClr val="dk1"/>
                </a:solidFill>
              </a:rPr>
              <a:t> pour les études avec </a:t>
            </a:r>
            <a:r>
              <a:rPr lang="en-CA" dirty="0" err="1">
                <a:solidFill>
                  <a:schemeClr val="dk1"/>
                </a:solidFill>
              </a:rPr>
              <a:t>chiropratique</a:t>
            </a:r>
            <a:r>
              <a:rPr lang="en-CA" dirty="0">
                <a:solidFill>
                  <a:schemeClr val="dk1"/>
                </a:solidFill>
              </a:rPr>
              <a:t> vs </a:t>
            </a:r>
            <a:r>
              <a:rPr lang="en-CA" dirty="0" err="1">
                <a:solidFill>
                  <a:schemeClr val="dk1"/>
                </a:solidFill>
              </a:rPr>
              <a:t>exercice</a:t>
            </a:r>
            <a:r>
              <a:rPr lang="en-CA" dirty="0">
                <a:solidFill>
                  <a:schemeClr val="dk1"/>
                </a:solidFill>
              </a:rPr>
              <a:t>/</a:t>
            </a:r>
            <a:r>
              <a:rPr lang="en-CA" dirty="0" err="1">
                <a:solidFill>
                  <a:schemeClr val="dk1"/>
                </a:solidFill>
              </a:rPr>
              <a:t>physiothérapie</a:t>
            </a:r>
            <a:r>
              <a:rPr lang="en-CA" dirty="0">
                <a:solidFill>
                  <a:schemeClr val="dk1"/>
                </a:solidFill>
              </a:rPr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>
                <a:solidFill>
                  <a:schemeClr val="dk1"/>
                </a:solidFill>
              </a:rPr>
              <a:t>Pour étude Evans et al : (SMT + ET) - 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36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/>
              <a:t>Études déjà </a:t>
            </a:r>
            <a:r>
              <a:rPr lang="en-CA" b="1" dirty="0" err="1"/>
              <a:t>discutées</a:t>
            </a:r>
            <a:r>
              <a:rPr lang="en-CA" b="1" dirty="0"/>
              <a:t> dans les </a:t>
            </a:r>
            <a:r>
              <a:rPr lang="en-CA" b="1" dirty="0" err="1"/>
              <a:t>autres</a:t>
            </a:r>
            <a:r>
              <a:rPr lang="en-CA" b="1" dirty="0"/>
              <a:t> </a:t>
            </a:r>
            <a:r>
              <a:rPr lang="en-CA" b="1" dirty="0" err="1"/>
              <a:t>mais</a:t>
            </a:r>
            <a:r>
              <a:rPr lang="en-CA" b="1" dirty="0"/>
              <a:t> remises car font </a:t>
            </a:r>
            <a:r>
              <a:rPr lang="en-CA" b="1" dirty="0" err="1"/>
              <a:t>aussi</a:t>
            </a:r>
            <a:r>
              <a:rPr lang="en-CA" b="1" dirty="0"/>
              <a:t> </a:t>
            </a:r>
            <a:r>
              <a:rPr lang="en-CA" b="1" dirty="0" err="1"/>
              <a:t>partie</a:t>
            </a:r>
            <a:r>
              <a:rPr lang="en-CA" b="1" dirty="0"/>
              <a:t> de </a:t>
            </a:r>
            <a:r>
              <a:rPr lang="en-CA" b="1" dirty="0" err="1"/>
              <a:t>cette</a:t>
            </a:r>
            <a:r>
              <a:rPr lang="en-CA" b="1" dirty="0"/>
              <a:t> </a:t>
            </a:r>
            <a:r>
              <a:rPr lang="en-CA" b="1" dirty="0" err="1"/>
              <a:t>catégorie</a:t>
            </a:r>
            <a:r>
              <a:rPr lang="en-CA" b="1" dirty="0"/>
              <a:t>!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b="1" dirty="0" err="1"/>
              <a:t>Survoler</a:t>
            </a:r>
            <a:r>
              <a:rPr lang="en-CA" b="1" dirty="0"/>
              <a:t> </a:t>
            </a:r>
            <a:r>
              <a:rPr lang="en-CA" b="1" dirty="0" err="1"/>
              <a:t>rapidement</a:t>
            </a:r>
            <a:r>
              <a:rPr lang="en-CA" b="1" dirty="0"/>
              <a:t> </a:t>
            </a:r>
            <a:r>
              <a:rPr lang="en-CA" b="1" dirty="0" err="1"/>
              <a:t>à</a:t>
            </a:r>
            <a:r>
              <a:rPr lang="en-CA" b="1" dirty="0"/>
              <a:t> </a:t>
            </a:r>
            <a:r>
              <a:rPr lang="en-CA" b="1" dirty="0" err="1"/>
              <a:t>l’oral</a:t>
            </a:r>
            <a:r>
              <a:rPr lang="en-CA" b="1" dirty="0"/>
              <a:t>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69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Shahrzad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Dans la </a:t>
            </a:r>
            <a:r>
              <a:rPr lang="en-CA" dirty="0" err="1"/>
              <a:t>méta</a:t>
            </a:r>
            <a:r>
              <a:rPr lang="en-CA" dirty="0"/>
              <a:t> analyse, on </a:t>
            </a:r>
            <a:r>
              <a:rPr lang="en-CA" dirty="0" err="1"/>
              <a:t>voit</a:t>
            </a:r>
            <a:r>
              <a:rPr lang="en-CA" dirty="0"/>
              <a:t> que les </a:t>
            </a:r>
            <a:r>
              <a:rPr lang="en-CA" dirty="0" err="1"/>
              <a:t>traitements</a:t>
            </a:r>
            <a:r>
              <a:rPr lang="en-CA" dirty="0"/>
              <a:t> chiro (SMT) </a:t>
            </a:r>
            <a:r>
              <a:rPr lang="en-CA" dirty="0" err="1"/>
              <a:t>sont</a:t>
            </a:r>
            <a:r>
              <a:rPr lang="en-CA" dirty="0"/>
              <a:t> plus </a:t>
            </a:r>
            <a:r>
              <a:rPr lang="en-CA" dirty="0" err="1"/>
              <a:t>efficaces</a:t>
            </a:r>
            <a:r>
              <a:rPr lang="en-CA" dirty="0"/>
              <a:t> </a:t>
            </a:r>
            <a:r>
              <a:rPr lang="en-CA" dirty="0" err="1"/>
              <a:t>significativement</a:t>
            </a:r>
            <a:r>
              <a:rPr lang="en-CA" dirty="0"/>
              <a:t> que les </a:t>
            </a:r>
            <a:r>
              <a:rPr lang="en-CA" dirty="0" err="1"/>
              <a:t>thérapies</a:t>
            </a:r>
            <a:r>
              <a:rPr lang="en-CA" dirty="0"/>
              <a:t> non </a:t>
            </a:r>
            <a:r>
              <a:rPr lang="en-CA" dirty="0" err="1"/>
              <a:t>recommandées</a:t>
            </a:r>
            <a:r>
              <a:rPr lang="en-CA" dirty="0"/>
              <a:t>, </a:t>
            </a:r>
            <a:r>
              <a:rPr lang="en-CA" dirty="0" err="1"/>
              <a:t>mais</a:t>
            </a:r>
            <a:r>
              <a:rPr lang="en-CA" dirty="0"/>
              <a:t> </a:t>
            </a:r>
            <a:r>
              <a:rPr lang="en-CA" dirty="0" err="1"/>
              <a:t>ce</a:t>
            </a:r>
            <a:r>
              <a:rPr lang="en-CA" dirty="0"/>
              <a:t> </a:t>
            </a:r>
            <a:r>
              <a:rPr lang="en-CA" dirty="0" err="1"/>
              <a:t>n’est</a:t>
            </a:r>
            <a:r>
              <a:rPr lang="en-CA" dirty="0"/>
              <a:t> pas le </a:t>
            </a:r>
            <a:r>
              <a:rPr lang="en-CA" dirty="0" err="1"/>
              <a:t>cas</a:t>
            </a:r>
            <a:r>
              <a:rPr lang="en-CA" dirty="0"/>
              <a:t> pour sham (pas de </a:t>
            </a:r>
            <a:r>
              <a:rPr lang="en-CA" dirty="0" err="1"/>
              <a:t>valeur</a:t>
            </a:r>
            <a:r>
              <a:rPr lang="en-CA" dirty="0"/>
              <a:t> </a:t>
            </a:r>
            <a:r>
              <a:rPr lang="en-CA" dirty="0" err="1"/>
              <a:t>réellement</a:t>
            </a:r>
            <a:r>
              <a:rPr lang="en-CA" dirty="0"/>
              <a:t> </a:t>
            </a:r>
            <a:r>
              <a:rPr lang="en-CA" dirty="0" err="1"/>
              <a:t>statistiquement</a:t>
            </a:r>
            <a:r>
              <a:rPr lang="en-CA" dirty="0"/>
              <a:t> significative). </a:t>
            </a:r>
            <a:r>
              <a:rPr lang="en-CA" dirty="0" err="1"/>
              <a:t>D’ailleurs</a:t>
            </a:r>
            <a:r>
              <a:rPr lang="en-CA" dirty="0"/>
              <a:t>, pas de </a:t>
            </a:r>
            <a:r>
              <a:rPr lang="en-CA" dirty="0" err="1"/>
              <a:t>valeur</a:t>
            </a:r>
            <a:r>
              <a:rPr lang="en-CA" dirty="0"/>
              <a:t> p </a:t>
            </a:r>
            <a:r>
              <a:rPr lang="en-CA" dirty="0" err="1"/>
              <a:t>trouvées</a:t>
            </a:r>
            <a:r>
              <a:rPr lang="en-CA" dirty="0"/>
              <a:t> dans </a:t>
            </a:r>
            <a:r>
              <a:rPr lang="en-CA" dirty="0" err="1"/>
              <a:t>cette</a:t>
            </a:r>
            <a:r>
              <a:rPr lang="en-CA" dirty="0"/>
              <a:t> étude pour </a:t>
            </a:r>
            <a:r>
              <a:rPr lang="en-CA" dirty="0" err="1"/>
              <a:t>cet</a:t>
            </a:r>
            <a:r>
              <a:rPr lang="en-CA" dirty="0"/>
              <a:t> aspect.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Bond et Al : pas </a:t>
            </a:r>
            <a:r>
              <a:rPr lang="en-CA" dirty="0" err="1"/>
              <a:t>significatif</a:t>
            </a:r>
            <a:r>
              <a:rPr lang="en-CA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82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Shahrzad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Pour </a:t>
            </a:r>
            <a:r>
              <a:rPr lang="en-CA" dirty="0" err="1"/>
              <a:t>l’étude</a:t>
            </a:r>
            <a:r>
              <a:rPr lang="en-CA" dirty="0"/>
              <a:t> qui </a:t>
            </a:r>
            <a:r>
              <a:rPr lang="en-CA" dirty="0" err="1"/>
              <a:t>évalue</a:t>
            </a:r>
            <a:r>
              <a:rPr lang="en-CA" dirty="0"/>
              <a:t> les </a:t>
            </a:r>
            <a:r>
              <a:rPr lang="en-CA" dirty="0" err="1"/>
              <a:t>traitement</a:t>
            </a:r>
            <a:r>
              <a:rPr lang="en-CA" dirty="0"/>
              <a:t> chiro vs </a:t>
            </a:r>
            <a:r>
              <a:rPr lang="en-CA" dirty="0" err="1"/>
              <a:t>traitement</a:t>
            </a:r>
            <a:r>
              <a:rPr lang="en-CA" dirty="0"/>
              <a:t> </a:t>
            </a:r>
            <a:r>
              <a:rPr lang="en-CA" dirty="0" err="1"/>
              <a:t>d’équipe</a:t>
            </a:r>
            <a:r>
              <a:rPr lang="en-CA" dirty="0"/>
              <a:t> </a:t>
            </a:r>
            <a:r>
              <a:rPr lang="en-CA" dirty="0" err="1"/>
              <a:t>multidisciplinaire</a:t>
            </a:r>
            <a:r>
              <a:rPr lang="en-CA" dirty="0"/>
              <a:t> (qui </a:t>
            </a:r>
            <a:r>
              <a:rPr lang="en-CA" dirty="0" err="1"/>
              <a:t>comprend</a:t>
            </a:r>
            <a:r>
              <a:rPr lang="en-CA" dirty="0"/>
              <a:t> entre </a:t>
            </a:r>
            <a:r>
              <a:rPr lang="en-CA" dirty="0" err="1"/>
              <a:t>autres</a:t>
            </a:r>
            <a:r>
              <a:rPr lang="en-CA" dirty="0"/>
              <a:t> acupuncture, </a:t>
            </a:r>
            <a:r>
              <a:rPr lang="en-CA" dirty="0" err="1"/>
              <a:t>exercices</a:t>
            </a:r>
            <a:r>
              <a:rPr lang="en-CA" dirty="0"/>
              <a:t> et  </a:t>
            </a:r>
            <a:r>
              <a:rPr lang="en-CA" dirty="0" err="1"/>
              <a:t>traitements</a:t>
            </a:r>
            <a:r>
              <a:rPr lang="en-CA" dirty="0"/>
              <a:t> </a:t>
            </a:r>
            <a:r>
              <a:rPr lang="en-CA" dirty="0" err="1"/>
              <a:t>cognitifs</a:t>
            </a:r>
            <a:r>
              <a:rPr lang="en-CA" dirty="0"/>
              <a:t>), on constate </a:t>
            </a:r>
            <a:r>
              <a:rPr lang="en-CA" dirty="0" err="1"/>
              <a:t>qu’il</a:t>
            </a:r>
            <a:r>
              <a:rPr lang="en-CA" dirty="0"/>
              <a:t> y a un petit </a:t>
            </a:r>
            <a:r>
              <a:rPr lang="en-CA" dirty="0" err="1"/>
              <a:t>effet</a:t>
            </a:r>
            <a:r>
              <a:rPr lang="en-CA" dirty="0"/>
              <a:t> </a:t>
            </a:r>
            <a:r>
              <a:rPr lang="en-CA" dirty="0" err="1"/>
              <a:t>statistiquement</a:t>
            </a:r>
            <a:r>
              <a:rPr lang="en-CA" dirty="0"/>
              <a:t> </a:t>
            </a:r>
            <a:r>
              <a:rPr lang="en-CA" dirty="0" err="1"/>
              <a:t>significatif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52 </a:t>
            </a:r>
            <a:r>
              <a:rPr lang="en-CA" dirty="0" err="1"/>
              <a:t>semaines</a:t>
            </a:r>
            <a:r>
              <a:rPr lang="en-CA" dirty="0"/>
              <a:t> </a:t>
            </a:r>
            <a:r>
              <a:rPr lang="en-CA" dirty="0" err="1"/>
              <a:t>seulement</a:t>
            </a:r>
            <a:r>
              <a:rPr lang="en-CA" dirty="0"/>
              <a:t>,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faveur</a:t>
            </a:r>
            <a:r>
              <a:rPr lang="en-CA" dirty="0"/>
              <a:t> de la chiro, </a:t>
            </a:r>
            <a:r>
              <a:rPr lang="en-CA" dirty="0" err="1"/>
              <a:t>autant</a:t>
            </a:r>
            <a:r>
              <a:rPr lang="en-CA" dirty="0"/>
              <a:t> pour </a:t>
            </a:r>
            <a:r>
              <a:rPr lang="en-CA" dirty="0" err="1"/>
              <a:t>l’aspect</a:t>
            </a:r>
            <a:r>
              <a:rPr lang="en-CA" dirty="0"/>
              <a:t> de la </a:t>
            </a:r>
            <a:r>
              <a:rPr lang="en-CA" dirty="0" err="1"/>
              <a:t>douleur</a:t>
            </a:r>
            <a:r>
              <a:rPr lang="en-CA" dirty="0"/>
              <a:t> que </a:t>
            </a:r>
            <a:r>
              <a:rPr lang="en-CA" dirty="0" err="1"/>
              <a:t>l’amélioration</a:t>
            </a:r>
            <a:r>
              <a:rPr lang="en-CA" dirty="0"/>
              <a:t> de </a:t>
            </a:r>
            <a:r>
              <a:rPr lang="en-CA" dirty="0" err="1"/>
              <a:t>l’invalidité</a:t>
            </a:r>
            <a:r>
              <a:rPr lang="en-CA" dirty="0"/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Chiropractic care minus integrated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9788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Google Shape;831;g21de64a2700_0_176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2" name="Google Shape;832;g21de64a2700_0_176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Marie</a:t>
            </a:r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Marie </a:t>
            </a: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CA" dirty="0"/>
              <a:t>Sha </a:t>
            </a:r>
            <a:r>
              <a:rPr lang="en-CA" dirty="0" err="1"/>
              <a:t>ensuite</a:t>
            </a:r>
            <a:endParaRPr lang="en-CA"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dirty="0"/>
              <a:t>Pas beaucoup de patients de race </a:t>
            </a:r>
            <a:r>
              <a:rPr lang="en-CA" dirty="0" err="1"/>
              <a:t>différentes</a:t>
            </a:r>
            <a:r>
              <a:rPr lang="en-CA" dirty="0"/>
              <a:t> dans études Schuls (3) et étude </a:t>
            </a:r>
            <a:r>
              <a:rPr lang="en-CA" dirty="0" err="1"/>
              <a:t>Bronfort</a:t>
            </a:r>
            <a:r>
              <a:rPr lang="en-CA" dirty="0"/>
              <a:t> (6)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7804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Shahrzad</a:t>
            </a:r>
          </a:p>
          <a:p>
            <a:r>
              <a:rPr lang="en-US" dirty="0"/>
              <a:t>Marie (limitations) </a:t>
            </a:r>
          </a:p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CA" dirty="0"/>
              <a:t>Tendance </a:t>
            </a:r>
            <a:r>
              <a:rPr lang="en-CA" dirty="0" err="1"/>
              <a:t>similaire</a:t>
            </a:r>
            <a:r>
              <a:rPr lang="en-CA" dirty="0"/>
              <a:t> : a un </a:t>
            </a:r>
            <a:r>
              <a:rPr lang="en-CA" dirty="0" err="1"/>
              <a:t>effet</a:t>
            </a:r>
            <a:r>
              <a:rPr lang="en-CA" dirty="0"/>
              <a:t> </a:t>
            </a:r>
            <a:r>
              <a:rPr lang="en-CA" dirty="0" err="1"/>
              <a:t>possiblement</a:t>
            </a:r>
            <a:r>
              <a:rPr lang="en-CA" dirty="0"/>
              <a:t> </a:t>
            </a:r>
            <a:r>
              <a:rPr lang="en-CA" dirty="0" err="1"/>
              <a:t>mais</a:t>
            </a:r>
            <a:r>
              <a:rPr lang="en-CA" dirty="0"/>
              <a:t> pas </a:t>
            </a:r>
            <a:r>
              <a:rPr lang="en-CA" dirty="0" err="1"/>
              <a:t>réellement</a:t>
            </a:r>
            <a:r>
              <a:rPr lang="en-CA" dirty="0"/>
              <a:t> </a:t>
            </a:r>
            <a:r>
              <a:rPr lang="en-CA" dirty="0" err="1"/>
              <a:t>significatib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7639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Google Shape;739;g21de64a2700_0_178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0" name="Google Shape;740;g21de64a2700_0_178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Marie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CA" dirty="0"/>
              <a:t>Pas </a:t>
            </a:r>
            <a:r>
              <a:rPr lang="en-CA" dirty="0" err="1"/>
              <a:t>assez</a:t>
            </a:r>
            <a:r>
              <a:rPr lang="en-CA" dirty="0"/>
              <a:t> </a:t>
            </a:r>
            <a:r>
              <a:rPr lang="en-CA" dirty="0" err="1"/>
              <a:t>d’études</a:t>
            </a:r>
            <a:r>
              <a:rPr lang="en-CA" dirty="0"/>
              <a:t> </a:t>
            </a:r>
            <a:r>
              <a:rPr lang="en-CA" dirty="0" err="1"/>
              <a:t>statistiquement</a:t>
            </a:r>
            <a:r>
              <a:rPr lang="en-CA" dirty="0"/>
              <a:t> </a:t>
            </a:r>
            <a:r>
              <a:rPr lang="en-CA" dirty="0" err="1"/>
              <a:t>significatives</a:t>
            </a:r>
            <a:r>
              <a:rPr lang="en-CA" dirty="0"/>
              <a:t> pour se </a:t>
            </a:r>
            <a:r>
              <a:rPr lang="en-CA" dirty="0" err="1"/>
              <a:t>prononcer</a:t>
            </a: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g21de64a2700_0_175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Google Shape;525;g21de64a2700_0_175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Shahrzad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g21de64a2700_0_178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6" name="Google Shape;966;g21de64a2700_0_178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Shahrzad</a:t>
            </a:r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g21de64a2700_0_175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1" name="Google Shape;1151;g21de64a2700_0_175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21a5615bc9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1" name="Google Shape;431;g21a5615bc95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en-CA" dirty="0"/>
              <a:t>Shahrzad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Google Shape;596;g21a5615bc9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Google Shape;597;g21a5615bc9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Google Shape;746;g21de64a2700_0_178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7" name="Google Shape;747;g21de64a2700_0_178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CA" dirty="0"/>
              <a:t>Marie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</a:t>
            </a:r>
          </a:p>
        </p:txBody>
      </p:sp>
    </p:spTree>
    <p:extLst>
      <p:ext uri="{BB962C8B-B14F-4D97-AF65-F5344CB8AC3E}">
        <p14:creationId xmlns:p14="http://schemas.microsoft.com/office/powerpoint/2010/main" val="63988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 </a:t>
            </a:r>
          </a:p>
        </p:txBody>
      </p:sp>
    </p:spTree>
    <p:extLst>
      <p:ext uri="{BB962C8B-B14F-4D97-AF65-F5344CB8AC3E}">
        <p14:creationId xmlns:p14="http://schemas.microsoft.com/office/powerpoint/2010/main" val="2914100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2 revues </a:t>
            </a:r>
            <a:r>
              <a:rPr lang="en-CA" dirty="0" err="1"/>
              <a:t>systématiques</a:t>
            </a:r>
            <a:r>
              <a:rPr lang="en-CA" dirty="0"/>
              <a:t> avec </a:t>
            </a:r>
            <a:r>
              <a:rPr lang="en-CA" dirty="0" err="1"/>
              <a:t>méta</a:t>
            </a:r>
            <a:r>
              <a:rPr lang="en-CA" dirty="0"/>
              <a:t>-analyse, 5 ECR.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3 ECR sur populations </a:t>
            </a:r>
            <a:r>
              <a:rPr lang="en-CA" dirty="0" err="1"/>
              <a:t>jeunes</a:t>
            </a:r>
            <a:r>
              <a:rPr lang="en-CA" dirty="0"/>
              <a:t> et et 1 ECR sur population </a:t>
            </a:r>
            <a:r>
              <a:rPr lang="en-CA" dirty="0" err="1"/>
              <a:t>âgée</a:t>
            </a: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4 études qui </a:t>
            </a:r>
            <a:r>
              <a:rPr lang="en-CA" dirty="0" err="1"/>
              <a:t>évaluent</a:t>
            </a:r>
            <a:r>
              <a:rPr lang="en-CA" dirty="0"/>
              <a:t> SMT vs </a:t>
            </a:r>
            <a:r>
              <a:rPr lang="en-CA" dirty="0" err="1"/>
              <a:t>exercices</a:t>
            </a:r>
            <a:r>
              <a:rPr lang="en-CA" dirty="0"/>
              <a:t>/physio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3 études qui </a:t>
            </a:r>
            <a:r>
              <a:rPr lang="en-CA" dirty="0" err="1"/>
              <a:t>évaluent</a:t>
            </a:r>
            <a:r>
              <a:rPr lang="en-CA" dirty="0"/>
              <a:t> SMT vs </a:t>
            </a:r>
            <a:r>
              <a:rPr lang="en-CA" dirty="0" err="1"/>
              <a:t>tx</a:t>
            </a:r>
            <a:r>
              <a:rPr lang="en-CA" dirty="0"/>
              <a:t> sham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1 étude qui </a:t>
            </a:r>
            <a:r>
              <a:rPr lang="en-CA" dirty="0" err="1"/>
              <a:t>évalue</a:t>
            </a:r>
            <a:r>
              <a:rPr lang="en-CA" dirty="0"/>
              <a:t> SMT vs </a:t>
            </a:r>
            <a:r>
              <a:rPr lang="en-CA" dirty="0" err="1"/>
              <a:t>équipe</a:t>
            </a:r>
            <a:r>
              <a:rPr lang="en-CA" dirty="0"/>
              <a:t> </a:t>
            </a:r>
            <a:r>
              <a:rPr lang="en-CA" dirty="0" err="1"/>
              <a:t>multidisciplinaire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31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Marie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Pour la </a:t>
            </a:r>
            <a:r>
              <a:rPr lang="en-CA" dirty="0" err="1"/>
              <a:t>douleur</a:t>
            </a:r>
            <a:r>
              <a:rPr lang="en-CA" dirty="0"/>
              <a:t> : </a:t>
            </a:r>
            <a:r>
              <a:rPr lang="en-CA" dirty="0" err="1"/>
              <a:t>valeurs</a:t>
            </a:r>
            <a:r>
              <a:rPr lang="en-CA" dirty="0"/>
              <a:t> </a:t>
            </a:r>
            <a:r>
              <a:rPr lang="en-CA" dirty="0" err="1"/>
              <a:t>négatives</a:t>
            </a:r>
            <a:r>
              <a:rPr lang="en-CA" dirty="0"/>
              <a:t> (</a:t>
            </a:r>
            <a:r>
              <a:rPr lang="en-CA" dirty="0" err="1"/>
              <a:t>donc</a:t>
            </a:r>
            <a:r>
              <a:rPr lang="en-CA" dirty="0"/>
              <a:t> </a:t>
            </a:r>
            <a:r>
              <a:rPr lang="en-CA" dirty="0" err="1"/>
              <a:t>effet</a:t>
            </a:r>
            <a:r>
              <a:rPr lang="en-CA" dirty="0"/>
              <a:t> </a:t>
            </a:r>
            <a:r>
              <a:rPr lang="en-CA" dirty="0" err="1"/>
              <a:t>protecteur</a:t>
            </a:r>
            <a:r>
              <a:rPr lang="en-CA" dirty="0"/>
              <a:t>). IC </a:t>
            </a:r>
            <a:r>
              <a:rPr lang="en-CA" dirty="0" err="1"/>
              <a:t>contiennent</a:t>
            </a:r>
            <a:r>
              <a:rPr lang="en-CA" dirty="0"/>
              <a:t> </a:t>
            </a:r>
            <a:r>
              <a:rPr lang="en-CA" dirty="0" err="1"/>
              <a:t>valeur</a:t>
            </a:r>
            <a:r>
              <a:rPr lang="en-CA" dirty="0"/>
              <a:t> 0 </a:t>
            </a:r>
            <a:r>
              <a:rPr lang="en-CA" dirty="0" err="1"/>
              <a:t>alors</a:t>
            </a:r>
            <a:r>
              <a:rPr lang="en-CA" dirty="0"/>
              <a:t>, pas </a:t>
            </a:r>
            <a:r>
              <a:rPr lang="en-CA" dirty="0" err="1"/>
              <a:t>statistiquement</a:t>
            </a:r>
            <a:r>
              <a:rPr lang="en-CA" dirty="0"/>
              <a:t> </a:t>
            </a:r>
            <a:r>
              <a:rPr lang="en-CA" dirty="0" err="1"/>
              <a:t>significatif</a:t>
            </a:r>
            <a:r>
              <a:rPr lang="en-CA" dirty="0"/>
              <a:t>; </a:t>
            </a:r>
            <a:r>
              <a:rPr lang="en-CA" dirty="0" err="1"/>
              <a:t>sauf</a:t>
            </a:r>
            <a:r>
              <a:rPr lang="en-CA" dirty="0"/>
              <a:t> pour court </a:t>
            </a:r>
            <a:r>
              <a:rPr lang="en-CA" dirty="0" err="1"/>
              <a:t>terme</a:t>
            </a:r>
            <a:r>
              <a:rPr lang="en-CA" dirty="0"/>
              <a:t> (SMT + HEP) - (SEP + HEP)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Pour le </a:t>
            </a:r>
            <a:r>
              <a:rPr lang="en-CA" dirty="0" err="1"/>
              <a:t>fonctionnement</a:t>
            </a:r>
            <a:r>
              <a:rPr lang="en-CA" dirty="0"/>
              <a:t> : </a:t>
            </a:r>
            <a:r>
              <a:rPr lang="en-CA" dirty="0" err="1">
                <a:solidFill>
                  <a:schemeClr val="dk1"/>
                </a:solidFill>
              </a:rPr>
              <a:t>évaluation</a:t>
            </a:r>
            <a:r>
              <a:rPr lang="en-CA" dirty="0">
                <a:solidFill>
                  <a:schemeClr val="dk1"/>
                </a:solidFill>
              </a:rPr>
              <a:t> du </a:t>
            </a:r>
            <a:r>
              <a:rPr lang="en-CA" dirty="0" err="1">
                <a:solidFill>
                  <a:schemeClr val="dk1"/>
                </a:solidFill>
              </a:rPr>
              <a:t>fonctionnement</a:t>
            </a:r>
            <a:r>
              <a:rPr lang="en-CA" dirty="0">
                <a:solidFill>
                  <a:schemeClr val="dk1"/>
                </a:solidFill>
              </a:rPr>
              <a:t> 0-100 (</a:t>
            </a:r>
            <a:r>
              <a:rPr lang="en-CA" dirty="0" err="1">
                <a:solidFill>
                  <a:schemeClr val="dk1"/>
                </a:solidFill>
              </a:rPr>
              <a:t>échelle</a:t>
            </a:r>
            <a:r>
              <a:rPr lang="en-CA" dirty="0">
                <a:solidFill>
                  <a:schemeClr val="dk1"/>
                </a:solidFill>
              </a:rPr>
              <a:t> Roland-Morris); IC </a:t>
            </a:r>
            <a:r>
              <a:rPr lang="en-CA" dirty="0" err="1">
                <a:solidFill>
                  <a:schemeClr val="dk1"/>
                </a:solidFill>
              </a:rPr>
              <a:t>contiennent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valeur</a:t>
            </a:r>
            <a:r>
              <a:rPr lang="en-CA" dirty="0">
                <a:solidFill>
                  <a:schemeClr val="dk1"/>
                </a:solidFill>
              </a:rPr>
              <a:t> 0 </a:t>
            </a:r>
            <a:r>
              <a:rPr lang="en-CA" dirty="0" err="1">
                <a:solidFill>
                  <a:schemeClr val="dk1"/>
                </a:solidFill>
              </a:rPr>
              <a:t>alors</a:t>
            </a:r>
            <a:r>
              <a:rPr lang="en-CA" dirty="0">
                <a:solidFill>
                  <a:schemeClr val="dk1"/>
                </a:solidFill>
              </a:rPr>
              <a:t>, pas </a:t>
            </a:r>
            <a:r>
              <a:rPr lang="en-CA" dirty="0" err="1">
                <a:solidFill>
                  <a:schemeClr val="dk1"/>
                </a:solidFill>
              </a:rPr>
              <a:t>statistiquement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significatif</a:t>
            </a:r>
            <a:r>
              <a:rPr lang="en-CA" dirty="0">
                <a:solidFill>
                  <a:schemeClr val="dk1"/>
                </a:solidFill>
              </a:rPr>
              <a:t>;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643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2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0400" y="967031"/>
            <a:ext cx="4141800" cy="28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86600" y="3752869"/>
            <a:ext cx="3950400" cy="423600"/>
          </a:xfrm>
          <a:prstGeom prst="rect">
            <a:avLst/>
          </a:prstGeom>
          <a:solidFill>
            <a:schemeClr val="accent4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8564125" y="-53270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560250" y="15785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125850" y="1578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710400" y="46618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860250" y="71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037600" y="485507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-775475" y="-75780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8564125" y="1196238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219850" y="43651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BLANK_17">
    <p:bg>
      <p:bgPr>
        <a:solidFill>
          <a:schemeClr val="dk2"/>
        </a:solidFill>
        <a:effectLst/>
      </p:bgPr>
    </p:bg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25"/>
          <p:cNvSpPr txBox="1">
            <a:spLocks noGrp="1"/>
          </p:cNvSpPr>
          <p:nvPr>
            <p:ph type="title"/>
          </p:nvPr>
        </p:nvSpPr>
        <p:spPr>
          <a:xfrm>
            <a:off x="4567091" y="1122450"/>
            <a:ext cx="3861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19" name="Google Shape;319;p25"/>
          <p:cNvSpPr txBox="1">
            <a:spLocks noGrp="1"/>
          </p:cNvSpPr>
          <p:nvPr>
            <p:ph type="subTitle" idx="1"/>
          </p:nvPr>
        </p:nvSpPr>
        <p:spPr>
          <a:xfrm>
            <a:off x="4563341" y="1695150"/>
            <a:ext cx="3861600" cy="23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20" name="Google Shape;320;p25"/>
          <p:cNvSpPr>
            <a:spLocks noGrp="1"/>
          </p:cNvSpPr>
          <p:nvPr>
            <p:ph type="pic" idx="2"/>
          </p:nvPr>
        </p:nvSpPr>
        <p:spPr>
          <a:xfrm>
            <a:off x="865930" y="948150"/>
            <a:ext cx="3480900" cy="32472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321" name="Google Shape;321;p25"/>
          <p:cNvSpPr/>
          <p:nvPr/>
        </p:nvSpPr>
        <p:spPr>
          <a:xfrm>
            <a:off x="5912200" y="472712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2" name="Google Shape;322;p25"/>
          <p:cNvSpPr/>
          <p:nvPr/>
        </p:nvSpPr>
        <p:spPr>
          <a:xfrm>
            <a:off x="1225050" y="-97215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5"/>
          <p:cNvSpPr/>
          <p:nvPr/>
        </p:nvSpPr>
        <p:spPr>
          <a:xfrm>
            <a:off x="8256241" y="287243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25"/>
          <p:cNvSpPr/>
          <p:nvPr/>
        </p:nvSpPr>
        <p:spPr>
          <a:xfrm>
            <a:off x="8595825" y="43056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25"/>
          <p:cNvSpPr/>
          <p:nvPr/>
        </p:nvSpPr>
        <p:spPr>
          <a:xfrm>
            <a:off x="8054075" y="4675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25"/>
          <p:cNvSpPr/>
          <p:nvPr/>
        </p:nvSpPr>
        <p:spPr>
          <a:xfrm>
            <a:off x="298025" y="6514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5"/>
          <p:cNvSpPr/>
          <p:nvPr/>
        </p:nvSpPr>
        <p:spPr>
          <a:xfrm>
            <a:off x="796650" y="4675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25"/>
          <p:cNvSpPr/>
          <p:nvPr/>
        </p:nvSpPr>
        <p:spPr>
          <a:xfrm>
            <a:off x="246050" y="43438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4">
    <p:bg>
      <p:bgPr>
        <a:solidFill>
          <a:schemeClr val="dk2"/>
        </a:soli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27"/>
          <p:cNvSpPr txBox="1">
            <a:spLocks noGrp="1"/>
          </p:cNvSpPr>
          <p:nvPr>
            <p:ph type="title"/>
          </p:nvPr>
        </p:nvSpPr>
        <p:spPr>
          <a:xfrm>
            <a:off x="4573000" y="806743"/>
            <a:ext cx="3858900" cy="7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4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40" name="Google Shape;340;p27"/>
          <p:cNvSpPr txBox="1">
            <a:spLocks noGrp="1"/>
          </p:cNvSpPr>
          <p:nvPr>
            <p:ph type="subTitle" idx="1"/>
          </p:nvPr>
        </p:nvSpPr>
        <p:spPr>
          <a:xfrm>
            <a:off x="4572988" y="1514731"/>
            <a:ext cx="3858900" cy="97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1" name="Google Shape;341;p27"/>
          <p:cNvSpPr txBox="1"/>
          <p:nvPr/>
        </p:nvSpPr>
        <p:spPr>
          <a:xfrm>
            <a:off x="4572988" y="3295582"/>
            <a:ext cx="38589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2" name="Google Shape;342;p27"/>
          <p:cNvSpPr/>
          <p:nvPr/>
        </p:nvSpPr>
        <p:spPr>
          <a:xfrm flipH="1">
            <a:off x="-1004075" y="-53270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3" name="Google Shape;343;p27"/>
          <p:cNvSpPr/>
          <p:nvPr/>
        </p:nvSpPr>
        <p:spPr>
          <a:xfrm flipH="1">
            <a:off x="896975" y="18795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4" name="Google Shape;344;p27"/>
          <p:cNvSpPr/>
          <p:nvPr/>
        </p:nvSpPr>
        <p:spPr>
          <a:xfrm flipH="1">
            <a:off x="203725" y="2935138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27"/>
          <p:cNvSpPr/>
          <p:nvPr/>
        </p:nvSpPr>
        <p:spPr>
          <a:xfrm flipH="1">
            <a:off x="8625550" y="44540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27"/>
          <p:cNvSpPr/>
          <p:nvPr/>
        </p:nvSpPr>
        <p:spPr>
          <a:xfrm flipH="1">
            <a:off x="6326275" y="47316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7"/>
          <p:cNvSpPr/>
          <p:nvPr/>
        </p:nvSpPr>
        <p:spPr>
          <a:xfrm flipH="1">
            <a:off x="7807325" y="2575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27"/>
          <p:cNvSpPr/>
          <p:nvPr/>
        </p:nvSpPr>
        <p:spPr>
          <a:xfrm flipH="1">
            <a:off x="8428225" y="-75780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27"/>
          <p:cNvSpPr/>
          <p:nvPr/>
        </p:nvSpPr>
        <p:spPr>
          <a:xfrm flipH="1">
            <a:off x="362375" y="964588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27"/>
          <p:cNvSpPr/>
          <p:nvPr/>
        </p:nvSpPr>
        <p:spPr>
          <a:xfrm flipH="1">
            <a:off x="3492400" y="386538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27"/>
          <p:cNvSpPr/>
          <p:nvPr/>
        </p:nvSpPr>
        <p:spPr>
          <a:xfrm flipH="1">
            <a:off x="4760375" y="477470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3">
    <p:bg>
      <p:bgPr>
        <a:solidFill>
          <a:schemeClr val="dk2"/>
        </a:solidFill>
        <a:effectLst/>
      </p:bgPr>
    </p:bg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28"/>
          <p:cNvSpPr/>
          <p:nvPr/>
        </p:nvSpPr>
        <p:spPr>
          <a:xfrm flipH="1">
            <a:off x="1062225" y="2090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28"/>
          <p:cNvSpPr/>
          <p:nvPr/>
        </p:nvSpPr>
        <p:spPr>
          <a:xfrm flipH="1">
            <a:off x="8277625" y="44540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28"/>
          <p:cNvSpPr/>
          <p:nvPr/>
        </p:nvSpPr>
        <p:spPr>
          <a:xfrm flipH="1">
            <a:off x="413700" y="45469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28"/>
          <p:cNvSpPr/>
          <p:nvPr/>
        </p:nvSpPr>
        <p:spPr>
          <a:xfrm flipH="1">
            <a:off x="2682125" y="475070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28"/>
          <p:cNvSpPr/>
          <p:nvPr/>
        </p:nvSpPr>
        <p:spPr>
          <a:xfrm flipH="1">
            <a:off x="6471575" y="-104530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28"/>
          <p:cNvSpPr/>
          <p:nvPr/>
        </p:nvSpPr>
        <p:spPr>
          <a:xfrm flipH="1">
            <a:off x="8574325" y="3865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8"/>
          <p:cNvSpPr/>
          <p:nvPr/>
        </p:nvSpPr>
        <p:spPr>
          <a:xfrm flipH="1">
            <a:off x="-553050" y="-48775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2">
    <p:bg>
      <p:bgPr>
        <a:solidFill>
          <a:schemeClr val="dk2"/>
        </a:soli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29"/>
          <p:cNvSpPr/>
          <p:nvPr/>
        </p:nvSpPr>
        <p:spPr>
          <a:xfrm rot="10800000">
            <a:off x="8398279" y="4006666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29"/>
          <p:cNvSpPr/>
          <p:nvPr/>
        </p:nvSpPr>
        <p:spPr>
          <a:xfrm rot="10800000">
            <a:off x="265350" y="45829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9"/>
          <p:cNvSpPr/>
          <p:nvPr/>
        </p:nvSpPr>
        <p:spPr>
          <a:xfrm rot="10800000">
            <a:off x="8619175" y="5330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9"/>
          <p:cNvSpPr/>
          <p:nvPr/>
        </p:nvSpPr>
        <p:spPr>
          <a:xfrm rot="10800000">
            <a:off x="8189225" y="1803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29"/>
          <p:cNvSpPr/>
          <p:nvPr/>
        </p:nvSpPr>
        <p:spPr>
          <a:xfrm rot="10800000">
            <a:off x="562050" y="2187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9"/>
          <p:cNvSpPr/>
          <p:nvPr/>
        </p:nvSpPr>
        <p:spPr>
          <a:xfrm rot="10800000">
            <a:off x="3819750" y="-113512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29"/>
          <p:cNvSpPr/>
          <p:nvPr/>
        </p:nvSpPr>
        <p:spPr>
          <a:xfrm rot="10800000">
            <a:off x="211175" y="6897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29"/>
          <p:cNvSpPr/>
          <p:nvPr/>
        </p:nvSpPr>
        <p:spPr>
          <a:xfrm rot="10800000">
            <a:off x="7983700" y="45829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710400" y="1165568"/>
            <a:ext cx="7715700" cy="34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-651400" y="422827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342875" y="-51985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8408966" y="4506518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"/>
          <p:cNvSpPr/>
          <p:nvPr/>
        </p:nvSpPr>
        <p:spPr>
          <a:xfrm>
            <a:off x="8725750" y="40158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4"/>
          <p:cNvSpPr/>
          <p:nvPr/>
        </p:nvSpPr>
        <p:spPr>
          <a:xfrm>
            <a:off x="7706800" y="1930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4"/>
          <p:cNvSpPr/>
          <p:nvPr/>
        </p:nvSpPr>
        <p:spPr>
          <a:xfrm>
            <a:off x="289350" y="24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42;p4"/>
          <p:cNvSpPr/>
          <p:nvPr/>
        </p:nvSpPr>
        <p:spPr>
          <a:xfrm>
            <a:off x="1131250" y="466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5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subTitle" idx="1"/>
          </p:nvPr>
        </p:nvSpPr>
        <p:spPr>
          <a:xfrm>
            <a:off x="1250638" y="2800350"/>
            <a:ext cx="3017400" cy="49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ayon"/>
                <a:ea typeface="Bayon"/>
                <a:cs typeface="Bayon"/>
                <a:sym typeface="Bay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ubTitle" idx="2"/>
          </p:nvPr>
        </p:nvSpPr>
        <p:spPr>
          <a:xfrm>
            <a:off x="1250638" y="3223950"/>
            <a:ext cx="3017400" cy="10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3"/>
          </p:nvPr>
        </p:nvSpPr>
        <p:spPr>
          <a:xfrm>
            <a:off x="4875963" y="2800350"/>
            <a:ext cx="3017400" cy="49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latin typeface="Bayon"/>
                <a:ea typeface="Bayon"/>
                <a:cs typeface="Bayon"/>
                <a:sym typeface="Bayon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subTitle" idx="4"/>
          </p:nvPr>
        </p:nvSpPr>
        <p:spPr>
          <a:xfrm>
            <a:off x="4875963" y="3223950"/>
            <a:ext cx="3017400" cy="10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8342875" y="-64975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5"/>
          <p:cNvSpPr/>
          <p:nvPr/>
        </p:nvSpPr>
        <p:spPr>
          <a:xfrm>
            <a:off x="7620200" y="24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5"/>
          <p:cNvSpPr/>
          <p:nvPr/>
        </p:nvSpPr>
        <p:spPr>
          <a:xfrm>
            <a:off x="289350" y="24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5"/>
          <p:cNvSpPr/>
          <p:nvPr/>
        </p:nvSpPr>
        <p:spPr>
          <a:xfrm>
            <a:off x="-599450" y="434385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5"/>
          <p:cNvSpPr/>
          <p:nvPr/>
        </p:nvSpPr>
        <p:spPr>
          <a:xfrm>
            <a:off x="8230441" y="4523768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5"/>
          <p:cNvSpPr/>
          <p:nvPr/>
        </p:nvSpPr>
        <p:spPr>
          <a:xfrm>
            <a:off x="8725750" y="40471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5"/>
          <p:cNvSpPr/>
          <p:nvPr/>
        </p:nvSpPr>
        <p:spPr>
          <a:xfrm>
            <a:off x="1131250" y="466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5"/>
          <p:cNvSpPr/>
          <p:nvPr/>
        </p:nvSpPr>
        <p:spPr>
          <a:xfrm>
            <a:off x="289350" y="38004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6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/>
          <p:nvPr/>
        </p:nvSpPr>
        <p:spPr>
          <a:xfrm flipH="1">
            <a:off x="8516300" y="407390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6"/>
          <p:cNvSpPr/>
          <p:nvPr/>
        </p:nvSpPr>
        <p:spPr>
          <a:xfrm flipH="1">
            <a:off x="1073600" y="46832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6"/>
          <p:cNvSpPr/>
          <p:nvPr/>
        </p:nvSpPr>
        <p:spPr>
          <a:xfrm flipH="1">
            <a:off x="8563375" y="11140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6"/>
          <p:cNvSpPr/>
          <p:nvPr/>
        </p:nvSpPr>
        <p:spPr>
          <a:xfrm flipH="1">
            <a:off x="8365275" y="46832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6"/>
          <p:cNvSpPr/>
          <p:nvPr/>
        </p:nvSpPr>
        <p:spPr>
          <a:xfrm flipH="1">
            <a:off x="276175" y="3777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6"/>
          <p:cNvSpPr/>
          <p:nvPr/>
        </p:nvSpPr>
        <p:spPr>
          <a:xfrm flipH="1">
            <a:off x="-541300" y="427475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6"/>
          <p:cNvSpPr/>
          <p:nvPr/>
        </p:nvSpPr>
        <p:spPr>
          <a:xfrm flipH="1">
            <a:off x="276175" y="2446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 flipH="1">
            <a:off x="8289125" y="-63832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>
            <a:spLocks noGrp="1"/>
          </p:cNvSpPr>
          <p:nvPr>
            <p:ph type="subTitle" idx="1"/>
          </p:nvPr>
        </p:nvSpPr>
        <p:spPr>
          <a:xfrm>
            <a:off x="710400" y="2032800"/>
            <a:ext cx="4417500" cy="16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title"/>
          </p:nvPr>
        </p:nvSpPr>
        <p:spPr>
          <a:xfrm>
            <a:off x="710400" y="1460100"/>
            <a:ext cx="4417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/>
          <p:nvPr/>
        </p:nvSpPr>
        <p:spPr>
          <a:xfrm>
            <a:off x="8564125" y="-53270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9"/>
          <p:cNvSpPr/>
          <p:nvPr/>
        </p:nvSpPr>
        <p:spPr>
          <a:xfrm>
            <a:off x="8008300" y="452360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9"/>
          <p:cNvSpPr/>
          <p:nvPr/>
        </p:nvSpPr>
        <p:spPr>
          <a:xfrm>
            <a:off x="7711600" y="1751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219850" y="43651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710400" y="46618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860250" y="71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9"/>
          <p:cNvSpPr/>
          <p:nvPr/>
        </p:nvSpPr>
        <p:spPr>
          <a:xfrm>
            <a:off x="3710100" y="478615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9"/>
          <p:cNvSpPr/>
          <p:nvPr/>
        </p:nvSpPr>
        <p:spPr>
          <a:xfrm>
            <a:off x="-775475" y="-757800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3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9"/>
          <p:cNvSpPr/>
          <p:nvPr/>
        </p:nvSpPr>
        <p:spPr>
          <a:xfrm>
            <a:off x="8564125" y="1196238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9"/>
          <p:cNvSpPr/>
          <p:nvPr/>
        </p:nvSpPr>
        <p:spPr>
          <a:xfrm>
            <a:off x="8604650" y="41632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8">
    <p:bg>
      <p:bgPr>
        <a:solidFill>
          <a:schemeClr val="dk2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>
            <a:spLocks noGrp="1"/>
          </p:cNvSpPr>
          <p:nvPr>
            <p:ph type="title"/>
          </p:nvPr>
        </p:nvSpPr>
        <p:spPr>
          <a:xfrm>
            <a:off x="4762500" y="3527200"/>
            <a:ext cx="3671100" cy="42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None/>
              <a:defRPr sz="2200">
                <a:solidFill>
                  <a:schemeClr val="accent4"/>
                </a:solidFill>
              </a:defRPr>
            </a:lvl9pPr>
          </a:lstStyle>
          <a:p>
            <a:endParaRPr/>
          </a:p>
        </p:txBody>
      </p:sp>
      <p:sp>
        <p:nvSpPr>
          <p:cNvPr id="150" name="Google Shape;150;p14"/>
          <p:cNvSpPr txBox="1">
            <a:spLocks noGrp="1"/>
          </p:cNvSpPr>
          <p:nvPr>
            <p:ph type="subTitle" idx="1"/>
          </p:nvPr>
        </p:nvSpPr>
        <p:spPr>
          <a:xfrm>
            <a:off x="4762500" y="1195700"/>
            <a:ext cx="3671100" cy="217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51" name="Google Shape;151;p14"/>
          <p:cNvSpPr/>
          <p:nvPr/>
        </p:nvSpPr>
        <p:spPr>
          <a:xfrm>
            <a:off x="175125" y="65245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4"/>
          <p:cNvSpPr/>
          <p:nvPr/>
        </p:nvSpPr>
        <p:spPr>
          <a:xfrm>
            <a:off x="8536525" y="238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4"/>
          <p:cNvSpPr/>
          <p:nvPr/>
        </p:nvSpPr>
        <p:spPr>
          <a:xfrm>
            <a:off x="4371925" y="46618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14"/>
          <p:cNvSpPr/>
          <p:nvPr/>
        </p:nvSpPr>
        <p:spPr>
          <a:xfrm>
            <a:off x="8129275" y="46023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4"/>
          <p:cNvSpPr/>
          <p:nvPr/>
        </p:nvSpPr>
        <p:spPr>
          <a:xfrm>
            <a:off x="4966950" y="466187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"/>
          <p:cNvSpPr/>
          <p:nvPr/>
        </p:nvSpPr>
        <p:spPr>
          <a:xfrm>
            <a:off x="2221675" y="-1058725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"/>
          <p:cNvSpPr/>
          <p:nvPr/>
        </p:nvSpPr>
        <p:spPr>
          <a:xfrm>
            <a:off x="8619175" y="42353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786200" y="2722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7987025" y="3865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4"/>
          <p:cNvSpPr/>
          <p:nvPr/>
        </p:nvSpPr>
        <p:spPr>
          <a:xfrm>
            <a:off x="3770600" y="27222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BLANK_9">
    <p:bg>
      <p:bgPr>
        <a:solidFill>
          <a:schemeClr val="dk2"/>
        </a:solidFill>
        <a:effectLst/>
      </p:bgPr>
    </p:bg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2"/>
          <p:cNvSpPr txBox="1">
            <a:spLocks noGrp="1"/>
          </p:cNvSpPr>
          <p:nvPr>
            <p:ph type="title"/>
          </p:nvPr>
        </p:nvSpPr>
        <p:spPr>
          <a:xfrm>
            <a:off x="710400" y="1327800"/>
            <a:ext cx="3653700" cy="169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283" name="Google Shape;283;p22"/>
          <p:cNvSpPr txBox="1">
            <a:spLocks noGrp="1"/>
          </p:cNvSpPr>
          <p:nvPr>
            <p:ph type="subTitle" idx="1"/>
          </p:nvPr>
        </p:nvSpPr>
        <p:spPr>
          <a:xfrm>
            <a:off x="710400" y="3020700"/>
            <a:ext cx="3653700" cy="7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4" name="Google Shape;284;p22"/>
          <p:cNvSpPr>
            <a:spLocks noGrp="1"/>
          </p:cNvSpPr>
          <p:nvPr>
            <p:ph type="pic" idx="2"/>
          </p:nvPr>
        </p:nvSpPr>
        <p:spPr>
          <a:xfrm>
            <a:off x="4771180" y="948150"/>
            <a:ext cx="3480900" cy="3247200"/>
          </a:xfrm>
          <a:prstGeom prst="rect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</p:sp>
      <p:sp>
        <p:nvSpPr>
          <p:cNvPr id="285" name="Google Shape;285;p22"/>
          <p:cNvSpPr/>
          <p:nvPr/>
        </p:nvSpPr>
        <p:spPr>
          <a:xfrm>
            <a:off x="219850" y="79805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22"/>
          <p:cNvSpPr/>
          <p:nvPr/>
        </p:nvSpPr>
        <p:spPr>
          <a:xfrm>
            <a:off x="8425975" y="1602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2"/>
          <p:cNvSpPr/>
          <p:nvPr/>
        </p:nvSpPr>
        <p:spPr>
          <a:xfrm>
            <a:off x="219850" y="42880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22"/>
          <p:cNvSpPr/>
          <p:nvPr/>
        </p:nvSpPr>
        <p:spPr>
          <a:xfrm>
            <a:off x="710400" y="46618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2"/>
          <p:cNvSpPr/>
          <p:nvPr/>
        </p:nvSpPr>
        <p:spPr>
          <a:xfrm>
            <a:off x="8129275" y="46023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22"/>
          <p:cNvSpPr/>
          <p:nvPr/>
        </p:nvSpPr>
        <p:spPr>
          <a:xfrm>
            <a:off x="4966950" y="4661875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2"/>
          <p:cNvSpPr/>
          <p:nvPr/>
        </p:nvSpPr>
        <p:spPr>
          <a:xfrm>
            <a:off x="2221675" y="-1058725"/>
            <a:ext cx="1411800" cy="14118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22"/>
          <p:cNvSpPr/>
          <p:nvPr/>
        </p:nvSpPr>
        <p:spPr>
          <a:xfrm>
            <a:off x="8619175" y="42353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2"/>
          <p:cNvSpPr/>
          <p:nvPr/>
        </p:nvSpPr>
        <p:spPr>
          <a:xfrm>
            <a:off x="794700" y="238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BLANK_12">
    <p:bg>
      <p:bgPr>
        <a:solidFill>
          <a:schemeClr val="dk2"/>
        </a:solidFill>
        <a:effectLst/>
      </p:bgPr>
    </p:bg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4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308" name="Google Shape;308;p24"/>
          <p:cNvSpPr txBox="1">
            <a:spLocks noGrp="1"/>
          </p:cNvSpPr>
          <p:nvPr>
            <p:ph type="body" idx="1"/>
          </p:nvPr>
        </p:nvSpPr>
        <p:spPr>
          <a:xfrm>
            <a:off x="714150" y="1364825"/>
            <a:ext cx="7715700" cy="10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naheim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1400"/>
              <a:buFont typeface="Anaheim"/>
              <a:buChar char="■"/>
              <a:defRPr/>
            </a:lvl9pPr>
          </a:lstStyle>
          <a:p>
            <a:endParaRPr/>
          </a:p>
        </p:txBody>
      </p:sp>
      <p:sp>
        <p:nvSpPr>
          <p:cNvPr id="309" name="Google Shape;309;p24"/>
          <p:cNvSpPr/>
          <p:nvPr/>
        </p:nvSpPr>
        <p:spPr>
          <a:xfrm flipH="1">
            <a:off x="8425975" y="737450"/>
            <a:ext cx="495300" cy="4953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24"/>
          <p:cNvSpPr/>
          <p:nvPr/>
        </p:nvSpPr>
        <p:spPr>
          <a:xfrm flipH="1">
            <a:off x="413050" y="160275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24"/>
          <p:cNvSpPr/>
          <p:nvPr/>
        </p:nvSpPr>
        <p:spPr>
          <a:xfrm flipH="1">
            <a:off x="8619175" y="42880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24"/>
          <p:cNvSpPr/>
          <p:nvPr/>
        </p:nvSpPr>
        <p:spPr>
          <a:xfrm flipH="1">
            <a:off x="8189225" y="46408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4"/>
          <p:cNvSpPr/>
          <p:nvPr/>
        </p:nvSpPr>
        <p:spPr>
          <a:xfrm flipH="1">
            <a:off x="562050" y="460235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24"/>
          <p:cNvSpPr/>
          <p:nvPr/>
        </p:nvSpPr>
        <p:spPr>
          <a:xfrm flipH="1">
            <a:off x="3819750" y="4748450"/>
            <a:ext cx="1504500" cy="1504500"/>
          </a:xfrm>
          <a:prstGeom prst="ellipse">
            <a:avLst/>
          </a:prstGeom>
          <a:noFill/>
          <a:ln w="19050" cap="flat" cmpd="sng">
            <a:solidFill>
              <a:schemeClr val="accent4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4"/>
          <p:cNvSpPr/>
          <p:nvPr/>
        </p:nvSpPr>
        <p:spPr>
          <a:xfrm flipH="1">
            <a:off x="211175" y="41314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24"/>
          <p:cNvSpPr/>
          <p:nvPr/>
        </p:nvSpPr>
        <p:spPr>
          <a:xfrm flipH="1">
            <a:off x="7983700" y="238200"/>
            <a:ext cx="296700" cy="2967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Bayon"/>
              <a:buNone/>
              <a:defRPr sz="3400">
                <a:solidFill>
                  <a:schemeClr val="dk1"/>
                </a:solidFill>
                <a:latin typeface="Bayon"/>
                <a:ea typeface="Bayon"/>
                <a:cs typeface="Bayon"/>
                <a:sym typeface="Bay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0400" y="1182587"/>
            <a:ext cx="77157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●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○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pen Sans"/>
              <a:buChar char="■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5" r:id="rId5"/>
    <p:sldLayoutId id="2147483658" r:id="rId6"/>
    <p:sldLayoutId id="2147483660" r:id="rId7"/>
    <p:sldLayoutId id="2147483668" r:id="rId8"/>
    <p:sldLayoutId id="2147483670" r:id="rId9"/>
    <p:sldLayoutId id="2147483671" r:id="rId10"/>
    <p:sldLayoutId id="2147483673" r:id="rId11"/>
    <p:sldLayoutId id="2147483674" r:id="rId12"/>
    <p:sldLayoutId id="2147483675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3"/>
          <p:cNvSpPr txBox="1">
            <a:spLocks noGrp="1"/>
          </p:cNvSpPr>
          <p:nvPr>
            <p:ph type="ctrTitle"/>
          </p:nvPr>
        </p:nvSpPr>
        <p:spPr>
          <a:xfrm>
            <a:off x="440728" y="623865"/>
            <a:ext cx="7989329" cy="28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5700" dirty="0"/>
              <a:t>Chiropratique : efficace pour le traitement de</a:t>
            </a:r>
            <a:br>
              <a:rPr lang="fr" sz="5700" dirty="0"/>
            </a:br>
            <a:r>
              <a:rPr lang="fr" sz="5700" dirty="0"/>
              <a:t>la lombalgie </a:t>
            </a:r>
            <a:br>
              <a:rPr lang="fr" sz="5700" dirty="0"/>
            </a:br>
            <a:r>
              <a:rPr lang="fr" sz="5700" dirty="0"/>
              <a:t>chronique?</a:t>
            </a:r>
            <a:r>
              <a:rPr lang="en" sz="5700" dirty="0"/>
              <a:t> </a:t>
            </a:r>
            <a:endParaRPr sz="5700" dirty="0">
              <a:solidFill>
                <a:schemeClr val="accent4"/>
              </a:solidFill>
            </a:endParaRPr>
          </a:p>
        </p:txBody>
      </p:sp>
      <p:sp>
        <p:nvSpPr>
          <p:cNvPr id="380" name="Google Shape;380;p33"/>
          <p:cNvSpPr txBox="1">
            <a:spLocks noGrp="1"/>
          </p:cNvSpPr>
          <p:nvPr>
            <p:ph type="subTitle" idx="1"/>
          </p:nvPr>
        </p:nvSpPr>
        <p:spPr>
          <a:xfrm>
            <a:off x="765114" y="3526392"/>
            <a:ext cx="3950400" cy="140707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Par Shahrzad Soheili et Marie </a:t>
            </a:r>
            <a:r>
              <a:rPr lang="en-CA" dirty="0" err="1"/>
              <a:t>Zghaib</a:t>
            </a:r>
            <a:endParaRPr lang="en-CA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Médecine</a:t>
            </a:r>
            <a:r>
              <a:rPr lang="en-CA" dirty="0"/>
              <a:t> </a:t>
            </a:r>
            <a:r>
              <a:rPr lang="en-CA" dirty="0" err="1"/>
              <a:t>familiale</a:t>
            </a:r>
            <a:r>
              <a:rPr lang="en-CA" dirty="0"/>
              <a:t>, R1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GMF-U Sud-de-</a:t>
            </a:r>
            <a:r>
              <a:rPr lang="en-CA" dirty="0" err="1"/>
              <a:t>Lanaudière</a:t>
            </a:r>
            <a:endParaRPr lang="en-CA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  <a:p>
            <a:pPr marL="0" indent="0" algn="ctr"/>
            <a:r>
              <a:rPr lang="en-CA" dirty="0" err="1"/>
              <a:t>Projet</a:t>
            </a:r>
            <a:r>
              <a:rPr lang="en-CA" dirty="0"/>
              <a:t> </a:t>
            </a:r>
            <a:r>
              <a:rPr lang="en-CA" dirty="0" err="1"/>
              <a:t>supervisé</a:t>
            </a:r>
            <a:r>
              <a:rPr lang="en-CA" dirty="0"/>
              <a:t> par Dre </a:t>
            </a:r>
            <a:r>
              <a:rPr lang="en-CA" dirty="0" err="1"/>
              <a:t>Élise</a:t>
            </a:r>
            <a:r>
              <a:rPr lang="en-CA" dirty="0"/>
              <a:t> </a:t>
            </a:r>
            <a:r>
              <a:rPr lang="en-CA" dirty="0" err="1"/>
              <a:t>Huot</a:t>
            </a:r>
            <a:endParaRPr lang="en-CA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CA" dirty="0"/>
          </a:p>
        </p:txBody>
      </p:sp>
      <p:grpSp>
        <p:nvGrpSpPr>
          <p:cNvPr id="381" name="Google Shape;381;p33"/>
          <p:cNvGrpSpPr/>
          <p:nvPr/>
        </p:nvGrpSpPr>
        <p:grpSpPr>
          <a:xfrm flipH="1">
            <a:off x="4852193" y="1123786"/>
            <a:ext cx="4216035" cy="4008094"/>
            <a:chOff x="1880600" y="829300"/>
            <a:chExt cx="4402250" cy="4185125"/>
          </a:xfrm>
        </p:grpSpPr>
        <p:sp>
          <p:nvSpPr>
            <p:cNvPr id="382" name="Google Shape;382;p33"/>
            <p:cNvSpPr/>
            <p:nvPr/>
          </p:nvSpPr>
          <p:spPr>
            <a:xfrm>
              <a:off x="3593550" y="2217450"/>
              <a:ext cx="1047050" cy="1968250"/>
            </a:xfrm>
            <a:custGeom>
              <a:avLst/>
              <a:gdLst/>
              <a:ahLst/>
              <a:cxnLst/>
              <a:rect l="l" t="t" r="r" b="b"/>
              <a:pathLst>
                <a:path w="41882" h="78730" extrusionOk="0">
                  <a:moveTo>
                    <a:pt x="11840" y="0"/>
                  </a:moveTo>
                  <a:cubicBezTo>
                    <a:pt x="1" y="12283"/>
                    <a:pt x="5624" y="32113"/>
                    <a:pt x="10360" y="47800"/>
                  </a:cubicBezTo>
                  <a:cubicBezTo>
                    <a:pt x="10508" y="48540"/>
                    <a:pt x="10804" y="49132"/>
                    <a:pt x="10952" y="49872"/>
                  </a:cubicBezTo>
                  <a:cubicBezTo>
                    <a:pt x="10952" y="50020"/>
                    <a:pt x="11100" y="50168"/>
                    <a:pt x="11100" y="50168"/>
                  </a:cubicBezTo>
                  <a:cubicBezTo>
                    <a:pt x="11248" y="50612"/>
                    <a:pt x="11396" y="51056"/>
                    <a:pt x="11544" y="51648"/>
                  </a:cubicBezTo>
                  <a:cubicBezTo>
                    <a:pt x="13616" y="57863"/>
                    <a:pt x="15983" y="64523"/>
                    <a:pt x="18055" y="71182"/>
                  </a:cubicBezTo>
                  <a:cubicBezTo>
                    <a:pt x="19387" y="75326"/>
                    <a:pt x="21459" y="77250"/>
                    <a:pt x="25011" y="78729"/>
                  </a:cubicBezTo>
                  <a:lnTo>
                    <a:pt x="41881" y="59047"/>
                  </a:lnTo>
                  <a:cubicBezTo>
                    <a:pt x="41733" y="59047"/>
                    <a:pt x="41733" y="58899"/>
                    <a:pt x="41733" y="58899"/>
                  </a:cubicBezTo>
                  <a:cubicBezTo>
                    <a:pt x="39957" y="50908"/>
                    <a:pt x="37885" y="28118"/>
                    <a:pt x="35666" y="21310"/>
                  </a:cubicBezTo>
                  <a:cubicBezTo>
                    <a:pt x="34038" y="16427"/>
                    <a:pt x="33890" y="15835"/>
                    <a:pt x="30486" y="11839"/>
                  </a:cubicBezTo>
                  <a:cubicBezTo>
                    <a:pt x="28858" y="10211"/>
                    <a:pt x="17315" y="3996"/>
                    <a:pt x="118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3"/>
            <p:cNvSpPr/>
            <p:nvPr/>
          </p:nvSpPr>
          <p:spPr>
            <a:xfrm>
              <a:off x="4081925" y="3612225"/>
              <a:ext cx="799150" cy="640075"/>
            </a:xfrm>
            <a:custGeom>
              <a:avLst/>
              <a:gdLst/>
              <a:ahLst/>
              <a:cxnLst/>
              <a:rect l="l" t="t" r="r" b="b"/>
              <a:pathLst>
                <a:path w="31966" h="25603" extrusionOk="0">
                  <a:moveTo>
                    <a:pt x="17314" y="0"/>
                  </a:moveTo>
                  <a:lnTo>
                    <a:pt x="11543" y="6512"/>
                  </a:lnTo>
                  <a:lnTo>
                    <a:pt x="0" y="19387"/>
                  </a:lnTo>
                  <a:cubicBezTo>
                    <a:pt x="740" y="19683"/>
                    <a:pt x="1480" y="19979"/>
                    <a:pt x="2368" y="20423"/>
                  </a:cubicBezTo>
                  <a:cubicBezTo>
                    <a:pt x="2812" y="20571"/>
                    <a:pt x="4736" y="20867"/>
                    <a:pt x="7547" y="21459"/>
                  </a:cubicBezTo>
                  <a:cubicBezTo>
                    <a:pt x="12727" y="22199"/>
                    <a:pt x="22494" y="23974"/>
                    <a:pt x="31965" y="25602"/>
                  </a:cubicBezTo>
                  <a:lnTo>
                    <a:pt x="31965" y="3700"/>
                  </a:lnTo>
                  <a:cubicBezTo>
                    <a:pt x="25602" y="1924"/>
                    <a:pt x="20126" y="444"/>
                    <a:pt x="17314" y="0"/>
                  </a:cubicBezTo>
                  <a:close/>
                </a:path>
              </a:pathLst>
            </a:custGeom>
            <a:solidFill>
              <a:srgbClr val="F2E7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3"/>
            <p:cNvSpPr/>
            <p:nvPr/>
          </p:nvSpPr>
          <p:spPr>
            <a:xfrm>
              <a:off x="4255800" y="2894475"/>
              <a:ext cx="625275" cy="1357825"/>
            </a:xfrm>
            <a:custGeom>
              <a:avLst/>
              <a:gdLst/>
              <a:ahLst/>
              <a:cxnLst/>
              <a:rect l="l" t="t" r="r" b="b"/>
              <a:pathLst>
                <a:path w="25011" h="54313" extrusionOk="0">
                  <a:moveTo>
                    <a:pt x="0" y="1"/>
                  </a:moveTo>
                  <a:lnTo>
                    <a:pt x="0" y="35518"/>
                  </a:lnTo>
                  <a:lnTo>
                    <a:pt x="592" y="50169"/>
                  </a:lnTo>
                  <a:cubicBezTo>
                    <a:pt x="5772" y="50909"/>
                    <a:pt x="15539" y="52684"/>
                    <a:pt x="25010" y="54312"/>
                  </a:cubicBezTo>
                  <a:lnTo>
                    <a:pt x="25010" y="49429"/>
                  </a:lnTo>
                  <a:lnTo>
                    <a:pt x="8584" y="4365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3"/>
            <p:cNvSpPr/>
            <p:nvPr/>
          </p:nvSpPr>
          <p:spPr>
            <a:xfrm>
              <a:off x="2376375" y="2198950"/>
              <a:ext cx="2142125" cy="2815475"/>
            </a:xfrm>
            <a:custGeom>
              <a:avLst/>
              <a:gdLst/>
              <a:ahLst/>
              <a:cxnLst/>
              <a:rect l="l" t="t" r="r" b="b"/>
              <a:pathLst>
                <a:path w="85685" h="112619" extrusionOk="0">
                  <a:moveTo>
                    <a:pt x="25898" y="0"/>
                  </a:moveTo>
                  <a:cubicBezTo>
                    <a:pt x="25898" y="0"/>
                    <a:pt x="148" y="99892"/>
                    <a:pt x="0" y="112619"/>
                  </a:cubicBezTo>
                  <a:lnTo>
                    <a:pt x="85684" y="112619"/>
                  </a:lnTo>
                  <a:cubicBezTo>
                    <a:pt x="84353" y="98856"/>
                    <a:pt x="63338" y="6068"/>
                    <a:pt x="63338" y="6068"/>
                  </a:cubicBezTo>
                  <a:lnTo>
                    <a:pt x="54015" y="4588"/>
                  </a:lnTo>
                  <a:lnTo>
                    <a:pt x="2589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3"/>
            <p:cNvSpPr/>
            <p:nvPr/>
          </p:nvSpPr>
          <p:spPr>
            <a:xfrm>
              <a:off x="3153300" y="1507100"/>
              <a:ext cx="699250" cy="938925"/>
            </a:xfrm>
            <a:custGeom>
              <a:avLst/>
              <a:gdLst/>
              <a:ahLst/>
              <a:cxnLst/>
              <a:rect l="l" t="t" r="r" b="b"/>
              <a:pathLst>
                <a:path w="27970" h="37557" extrusionOk="0">
                  <a:moveTo>
                    <a:pt x="5180" y="1"/>
                  </a:moveTo>
                  <a:lnTo>
                    <a:pt x="0" y="23679"/>
                  </a:lnTo>
                  <a:cubicBezTo>
                    <a:pt x="2618" y="33422"/>
                    <a:pt x="9058" y="37556"/>
                    <a:pt x="14933" y="37556"/>
                  </a:cubicBezTo>
                  <a:cubicBezTo>
                    <a:pt x="21014" y="37556"/>
                    <a:pt x="26490" y="33125"/>
                    <a:pt x="26490" y="25898"/>
                  </a:cubicBezTo>
                  <a:cubicBezTo>
                    <a:pt x="26490" y="18499"/>
                    <a:pt x="27970" y="2665"/>
                    <a:pt x="27970" y="2664"/>
                  </a:cubicBezTo>
                  <a:lnTo>
                    <a:pt x="27970" y="2664"/>
                  </a:lnTo>
                  <a:cubicBezTo>
                    <a:pt x="27868" y="2671"/>
                    <a:pt x="27752" y="2674"/>
                    <a:pt x="27622" y="2674"/>
                  </a:cubicBezTo>
                  <a:cubicBezTo>
                    <a:pt x="24716" y="2674"/>
                    <a:pt x="14812" y="1134"/>
                    <a:pt x="5180" y="1"/>
                  </a:cubicBezTo>
                  <a:close/>
                </a:path>
              </a:pathLst>
            </a:custGeom>
            <a:solidFill>
              <a:srgbClr val="E3A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3"/>
            <p:cNvSpPr/>
            <p:nvPr/>
          </p:nvSpPr>
          <p:spPr>
            <a:xfrm>
              <a:off x="2261675" y="2202650"/>
              <a:ext cx="1124725" cy="2811775"/>
            </a:xfrm>
            <a:custGeom>
              <a:avLst/>
              <a:gdLst/>
              <a:ahLst/>
              <a:cxnLst/>
              <a:rect l="l" t="t" r="r" b="b"/>
              <a:pathLst>
                <a:path w="44989" h="112471" extrusionOk="0">
                  <a:moveTo>
                    <a:pt x="29894" y="0"/>
                  </a:moveTo>
                  <a:lnTo>
                    <a:pt x="6216" y="11247"/>
                  </a:lnTo>
                  <a:cubicBezTo>
                    <a:pt x="5476" y="18795"/>
                    <a:pt x="5032" y="26342"/>
                    <a:pt x="4440" y="34481"/>
                  </a:cubicBezTo>
                  <a:cubicBezTo>
                    <a:pt x="1480" y="70294"/>
                    <a:pt x="1" y="100484"/>
                    <a:pt x="149" y="112471"/>
                  </a:cubicBezTo>
                  <a:lnTo>
                    <a:pt x="44989" y="112471"/>
                  </a:lnTo>
                  <a:cubicBezTo>
                    <a:pt x="44545" y="65855"/>
                    <a:pt x="42917" y="21458"/>
                    <a:pt x="31078" y="148"/>
                  </a:cubicBezTo>
                  <a:lnTo>
                    <a:pt x="2989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3"/>
            <p:cNvSpPr/>
            <p:nvPr/>
          </p:nvSpPr>
          <p:spPr>
            <a:xfrm>
              <a:off x="3908025" y="2346925"/>
              <a:ext cx="591975" cy="2667500"/>
            </a:xfrm>
            <a:custGeom>
              <a:avLst/>
              <a:gdLst/>
              <a:ahLst/>
              <a:cxnLst/>
              <a:rect l="l" t="t" r="r" b="b"/>
              <a:pathLst>
                <a:path w="23679" h="106700" extrusionOk="0">
                  <a:moveTo>
                    <a:pt x="1" y="1"/>
                  </a:moveTo>
                  <a:lnTo>
                    <a:pt x="1" y="106700"/>
                  </a:lnTo>
                  <a:lnTo>
                    <a:pt x="23679" y="106700"/>
                  </a:lnTo>
                  <a:cubicBezTo>
                    <a:pt x="22347" y="92937"/>
                    <a:pt x="12580" y="13616"/>
                    <a:pt x="12432" y="6956"/>
                  </a:cubicBezTo>
                  <a:lnTo>
                    <a:pt x="11100" y="6216"/>
                  </a:lnTo>
                  <a:lnTo>
                    <a:pt x="1333" y="14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3"/>
            <p:cNvSpPr/>
            <p:nvPr/>
          </p:nvSpPr>
          <p:spPr>
            <a:xfrm>
              <a:off x="3593550" y="2106450"/>
              <a:ext cx="355200" cy="588275"/>
            </a:xfrm>
            <a:custGeom>
              <a:avLst/>
              <a:gdLst/>
              <a:ahLst/>
              <a:cxnLst/>
              <a:rect l="l" t="t" r="r" b="b"/>
              <a:pathLst>
                <a:path w="14208" h="23531" extrusionOk="0">
                  <a:moveTo>
                    <a:pt x="8880" y="1"/>
                  </a:moveTo>
                  <a:lnTo>
                    <a:pt x="8880" y="1"/>
                  </a:lnTo>
                  <a:cubicBezTo>
                    <a:pt x="9324" y="3996"/>
                    <a:pt x="4292" y="11988"/>
                    <a:pt x="1" y="13319"/>
                  </a:cubicBezTo>
                  <a:lnTo>
                    <a:pt x="9916" y="23531"/>
                  </a:lnTo>
                  <a:cubicBezTo>
                    <a:pt x="11248" y="17759"/>
                    <a:pt x="14208" y="12136"/>
                    <a:pt x="13616" y="8584"/>
                  </a:cubicBezTo>
                  <a:lnTo>
                    <a:pt x="888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3"/>
            <p:cNvSpPr/>
            <p:nvPr/>
          </p:nvSpPr>
          <p:spPr>
            <a:xfrm>
              <a:off x="3009000" y="2036150"/>
              <a:ext cx="584575" cy="695575"/>
            </a:xfrm>
            <a:custGeom>
              <a:avLst/>
              <a:gdLst/>
              <a:ahLst/>
              <a:cxnLst/>
              <a:rect l="l" t="t" r="r" b="b"/>
              <a:pathLst>
                <a:path w="23383" h="27823" extrusionOk="0">
                  <a:moveTo>
                    <a:pt x="6068" y="1"/>
                  </a:moveTo>
                  <a:lnTo>
                    <a:pt x="1" y="6660"/>
                  </a:lnTo>
                  <a:cubicBezTo>
                    <a:pt x="1777" y="13320"/>
                    <a:pt x="9028" y="20867"/>
                    <a:pt x="16131" y="27822"/>
                  </a:cubicBezTo>
                  <a:lnTo>
                    <a:pt x="23383" y="16131"/>
                  </a:lnTo>
                  <a:lnTo>
                    <a:pt x="23383" y="16131"/>
                  </a:lnTo>
                  <a:cubicBezTo>
                    <a:pt x="23272" y="16136"/>
                    <a:pt x="23161" y="16138"/>
                    <a:pt x="23050" y="16138"/>
                  </a:cubicBezTo>
                  <a:cubicBezTo>
                    <a:pt x="15135" y="16138"/>
                    <a:pt x="6068" y="5838"/>
                    <a:pt x="606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3"/>
            <p:cNvSpPr/>
            <p:nvPr/>
          </p:nvSpPr>
          <p:spPr>
            <a:xfrm>
              <a:off x="2879525" y="2073150"/>
              <a:ext cx="492075" cy="1872075"/>
            </a:xfrm>
            <a:custGeom>
              <a:avLst/>
              <a:gdLst/>
              <a:ahLst/>
              <a:cxnLst/>
              <a:rect l="l" t="t" r="r" b="b"/>
              <a:pathLst>
                <a:path w="19683" h="74883" extrusionOk="0">
                  <a:moveTo>
                    <a:pt x="9767" y="1"/>
                  </a:moveTo>
                  <a:lnTo>
                    <a:pt x="1628" y="6808"/>
                  </a:lnTo>
                  <a:lnTo>
                    <a:pt x="0" y="18351"/>
                  </a:lnTo>
                  <a:lnTo>
                    <a:pt x="8880" y="18055"/>
                  </a:lnTo>
                  <a:lnTo>
                    <a:pt x="8880" y="18055"/>
                  </a:lnTo>
                  <a:cubicBezTo>
                    <a:pt x="9471" y="18647"/>
                    <a:pt x="1332" y="22791"/>
                    <a:pt x="1332" y="22791"/>
                  </a:cubicBezTo>
                  <a:cubicBezTo>
                    <a:pt x="1332" y="22791"/>
                    <a:pt x="14059" y="56532"/>
                    <a:pt x="19239" y="74882"/>
                  </a:cubicBezTo>
                  <a:cubicBezTo>
                    <a:pt x="19683" y="51500"/>
                    <a:pt x="16131" y="21163"/>
                    <a:pt x="976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3"/>
            <p:cNvSpPr/>
            <p:nvPr/>
          </p:nvSpPr>
          <p:spPr>
            <a:xfrm>
              <a:off x="3815525" y="2106450"/>
              <a:ext cx="344100" cy="1823975"/>
            </a:xfrm>
            <a:custGeom>
              <a:avLst/>
              <a:gdLst/>
              <a:ahLst/>
              <a:cxnLst/>
              <a:rect l="l" t="t" r="r" b="b"/>
              <a:pathLst>
                <a:path w="13764" h="72959" extrusionOk="0">
                  <a:moveTo>
                    <a:pt x="1" y="1"/>
                  </a:moveTo>
                  <a:lnTo>
                    <a:pt x="1" y="1"/>
                  </a:lnTo>
                  <a:cubicBezTo>
                    <a:pt x="2221" y="21015"/>
                    <a:pt x="3109" y="49576"/>
                    <a:pt x="3701" y="72958"/>
                  </a:cubicBezTo>
                  <a:cubicBezTo>
                    <a:pt x="8732" y="54608"/>
                    <a:pt x="13764" y="20423"/>
                    <a:pt x="13764" y="20423"/>
                  </a:cubicBezTo>
                  <a:cubicBezTo>
                    <a:pt x="13764" y="20423"/>
                    <a:pt x="6216" y="17611"/>
                    <a:pt x="6808" y="17019"/>
                  </a:cubicBezTo>
                  <a:lnTo>
                    <a:pt x="13172" y="16131"/>
                  </a:lnTo>
                  <a:lnTo>
                    <a:pt x="6956" y="754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3"/>
            <p:cNvSpPr/>
            <p:nvPr/>
          </p:nvSpPr>
          <p:spPr>
            <a:xfrm>
              <a:off x="2265375" y="3083175"/>
              <a:ext cx="1109925" cy="1931250"/>
            </a:xfrm>
            <a:custGeom>
              <a:avLst/>
              <a:gdLst/>
              <a:ahLst/>
              <a:cxnLst/>
              <a:rect l="l" t="t" r="r" b="b"/>
              <a:pathLst>
                <a:path w="44397" h="77250" extrusionOk="0">
                  <a:moveTo>
                    <a:pt x="22347" y="0"/>
                  </a:moveTo>
                  <a:lnTo>
                    <a:pt x="1332" y="4440"/>
                  </a:lnTo>
                  <a:lnTo>
                    <a:pt x="1" y="77250"/>
                  </a:lnTo>
                  <a:lnTo>
                    <a:pt x="149" y="77250"/>
                  </a:lnTo>
                  <a:cubicBezTo>
                    <a:pt x="7696" y="65855"/>
                    <a:pt x="23086" y="55052"/>
                    <a:pt x="44397" y="44692"/>
                  </a:cubicBezTo>
                  <a:lnTo>
                    <a:pt x="40993" y="17315"/>
                  </a:lnTo>
                  <a:lnTo>
                    <a:pt x="21607" y="21606"/>
                  </a:lnTo>
                  <a:lnTo>
                    <a:pt x="22347" y="0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3"/>
            <p:cNvSpPr/>
            <p:nvPr/>
          </p:nvSpPr>
          <p:spPr>
            <a:xfrm>
              <a:off x="1880600" y="2470825"/>
              <a:ext cx="973050" cy="2103350"/>
            </a:xfrm>
            <a:custGeom>
              <a:avLst/>
              <a:gdLst/>
              <a:ahLst/>
              <a:cxnLst/>
              <a:rect l="l" t="t" r="r" b="b"/>
              <a:pathLst>
                <a:path w="38922" h="84134" extrusionOk="0">
                  <a:moveTo>
                    <a:pt x="24229" y="1"/>
                  </a:moveTo>
                  <a:cubicBezTo>
                    <a:pt x="22321" y="1"/>
                    <a:pt x="20414" y="676"/>
                    <a:pt x="18647" y="2148"/>
                  </a:cubicBezTo>
                  <a:cubicBezTo>
                    <a:pt x="15096" y="4960"/>
                    <a:pt x="12136" y="9695"/>
                    <a:pt x="11248" y="14135"/>
                  </a:cubicBezTo>
                  <a:cubicBezTo>
                    <a:pt x="7844" y="29822"/>
                    <a:pt x="2369" y="50836"/>
                    <a:pt x="1185" y="66227"/>
                  </a:cubicBezTo>
                  <a:cubicBezTo>
                    <a:pt x="1" y="83245"/>
                    <a:pt x="12432" y="82801"/>
                    <a:pt x="13024" y="84133"/>
                  </a:cubicBezTo>
                  <a:lnTo>
                    <a:pt x="29746" y="64155"/>
                  </a:lnTo>
                  <a:cubicBezTo>
                    <a:pt x="29746" y="64155"/>
                    <a:pt x="27526" y="58383"/>
                    <a:pt x="27526" y="58383"/>
                  </a:cubicBezTo>
                  <a:cubicBezTo>
                    <a:pt x="27526" y="58383"/>
                    <a:pt x="38034" y="26418"/>
                    <a:pt x="38477" y="20499"/>
                  </a:cubicBezTo>
                  <a:cubicBezTo>
                    <a:pt x="38921" y="14431"/>
                    <a:pt x="36406" y="8512"/>
                    <a:pt x="32410" y="4220"/>
                  </a:cubicBezTo>
                  <a:cubicBezTo>
                    <a:pt x="30004" y="1547"/>
                    <a:pt x="27116" y="1"/>
                    <a:pt x="242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3"/>
            <p:cNvSpPr/>
            <p:nvPr/>
          </p:nvSpPr>
          <p:spPr>
            <a:xfrm>
              <a:off x="3852525" y="3105375"/>
              <a:ext cx="621575" cy="232650"/>
            </a:xfrm>
            <a:custGeom>
              <a:avLst/>
              <a:gdLst/>
              <a:ahLst/>
              <a:cxnLst/>
              <a:rect l="l" t="t" r="r" b="b"/>
              <a:pathLst>
                <a:path w="24863" h="9306" extrusionOk="0">
                  <a:moveTo>
                    <a:pt x="12284" y="0"/>
                  </a:moveTo>
                  <a:cubicBezTo>
                    <a:pt x="12136" y="148"/>
                    <a:pt x="12136" y="148"/>
                    <a:pt x="11988" y="148"/>
                  </a:cubicBezTo>
                  <a:lnTo>
                    <a:pt x="11692" y="148"/>
                  </a:lnTo>
                  <a:lnTo>
                    <a:pt x="2073" y="2960"/>
                  </a:lnTo>
                  <a:cubicBezTo>
                    <a:pt x="741" y="3404"/>
                    <a:pt x="1" y="4884"/>
                    <a:pt x="445" y="6216"/>
                  </a:cubicBezTo>
                  <a:cubicBezTo>
                    <a:pt x="810" y="7312"/>
                    <a:pt x="1777" y="8107"/>
                    <a:pt x="2850" y="8107"/>
                  </a:cubicBezTo>
                  <a:cubicBezTo>
                    <a:pt x="3081" y="8107"/>
                    <a:pt x="3317" y="8070"/>
                    <a:pt x="3553" y="7991"/>
                  </a:cubicBezTo>
                  <a:lnTo>
                    <a:pt x="5624" y="7400"/>
                  </a:lnTo>
                  <a:lnTo>
                    <a:pt x="8880" y="6808"/>
                  </a:lnTo>
                  <a:lnTo>
                    <a:pt x="15391" y="9027"/>
                  </a:lnTo>
                  <a:cubicBezTo>
                    <a:pt x="15676" y="9170"/>
                    <a:pt x="15976" y="9236"/>
                    <a:pt x="16271" y="9236"/>
                  </a:cubicBezTo>
                  <a:cubicBezTo>
                    <a:pt x="16898" y="9236"/>
                    <a:pt x="17505" y="8938"/>
                    <a:pt x="17907" y="8435"/>
                  </a:cubicBezTo>
                  <a:lnTo>
                    <a:pt x="19979" y="9175"/>
                  </a:lnTo>
                  <a:cubicBezTo>
                    <a:pt x="20245" y="9264"/>
                    <a:pt x="20506" y="9306"/>
                    <a:pt x="20756" y="9306"/>
                  </a:cubicBezTo>
                  <a:cubicBezTo>
                    <a:pt x="21755" y="9306"/>
                    <a:pt x="22584" y="8643"/>
                    <a:pt x="22939" y="7695"/>
                  </a:cubicBezTo>
                  <a:cubicBezTo>
                    <a:pt x="23087" y="7400"/>
                    <a:pt x="23087" y="7104"/>
                    <a:pt x="23087" y="6808"/>
                  </a:cubicBezTo>
                  <a:cubicBezTo>
                    <a:pt x="23827" y="6512"/>
                    <a:pt x="24419" y="5772"/>
                    <a:pt x="24567" y="4884"/>
                  </a:cubicBezTo>
                  <a:cubicBezTo>
                    <a:pt x="24863" y="3552"/>
                    <a:pt x="23975" y="2220"/>
                    <a:pt x="22643" y="1924"/>
                  </a:cubicBezTo>
                  <a:lnTo>
                    <a:pt x="12876" y="148"/>
                  </a:lnTo>
                  <a:lnTo>
                    <a:pt x="12728" y="148"/>
                  </a:lnTo>
                  <a:cubicBezTo>
                    <a:pt x="12580" y="148"/>
                    <a:pt x="12580" y="148"/>
                    <a:pt x="12432" y="0"/>
                  </a:cubicBezTo>
                  <a:close/>
                </a:path>
              </a:pathLst>
            </a:custGeom>
            <a:solidFill>
              <a:srgbClr val="E3A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3"/>
            <p:cNvSpPr/>
            <p:nvPr/>
          </p:nvSpPr>
          <p:spPr>
            <a:xfrm>
              <a:off x="3613650" y="3359175"/>
              <a:ext cx="464600" cy="331075"/>
            </a:xfrm>
            <a:custGeom>
              <a:avLst/>
              <a:gdLst/>
              <a:ahLst/>
              <a:cxnLst/>
              <a:rect l="l" t="t" r="r" b="b"/>
              <a:pathLst>
                <a:path w="18584" h="13243" extrusionOk="0">
                  <a:moveTo>
                    <a:pt x="15695" y="1"/>
                  </a:moveTo>
                  <a:cubicBezTo>
                    <a:pt x="15378" y="1"/>
                    <a:pt x="15052" y="66"/>
                    <a:pt x="14735" y="207"/>
                  </a:cubicBezTo>
                  <a:lnTo>
                    <a:pt x="9260" y="2131"/>
                  </a:lnTo>
                  <a:cubicBezTo>
                    <a:pt x="9260" y="2131"/>
                    <a:pt x="0" y="13243"/>
                    <a:pt x="210" y="13243"/>
                  </a:cubicBezTo>
                  <a:cubicBezTo>
                    <a:pt x="214" y="13243"/>
                    <a:pt x="222" y="13239"/>
                    <a:pt x="233" y="13230"/>
                  </a:cubicBezTo>
                  <a:lnTo>
                    <a:pt x="6744" y="8791"/>
                  </a:lnTo>
                  <a:cubicBezTo>
                    <a:pt x="7188" y="8495"/>
                    <a:pt x="7632" y="8199"/>
                    <a:pt x="8076" y="8051"/>
                  </a:cubicBezTo>
                  <a:lnTo>
                    <a:pt x="16511" y="4943"/>
                  </a:lnTo>
                  <a:cubicBezTo>
                    <a:pt x="17843" y="4499"/>
                    <a:pt x="18583" y="3019"/>
                    <a:pt x="17991" y="1687"/>
                  </a:cubicBezTo>
                  <a:cubicBezTo>
                    <a:pt x="17653" y="672"/>
                    <a:pt x="16713" y="1"/>
                    <a:pt x="15695" y="1"/>
                  </a:cubicBezTo>
                  <a:close/>
                </a:path>
              </a:pathLst>
            </a:custGeom>
            <a:solidFill>
              <a:srgbClr val="E3AA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3"/>
            <p:cNvSpPr/>
            <p:nvPr/>
          </p:nvSpPr>
          <p:spPr>
            <a:xfrm>
              <a:off x="3345675" y="3068050"/>
              <a:ext cx="1102525" cy="677375"/>
            </a:xfrm>
            <a:custGeom>
              <a:avLst/>
              <a:gdLst/>
              <a:ahLst/>
              <a:cxnLst/>
              <a:rect l="l" t="t" r="r" b="b"/>
              <a:pathLst>
                <a:path w="44101" h="27095" extrusionOk="0">
                  <a:moveTo>
                    <a:pt x="41810" y="1"/>
                  </a:moveTo>
                  <a:cubicBezTo>
                    <a:pt x="41736" y="1"/>
                    <a:pt x="41661" y="5"/>
                    <a:pt x="41585" y="13"/>
                  </a:cubicBezTo>
                  <a:cubicBezTo>
                    <a:pt x="41585" y="13"/>
                    <a:pt x="30486" y="309"/>
                    <a:pt x="30486" y="309"/>
                  </a:cubicBezTo>
                  <a:cubicBezTo>
                    <a:pt x="30486" y="309"/>
                    <a:pt x="23235" y="2529"/>
                    <a:pt x="21015" y="3417"/>
                  </a:cubicBezTo>
                  <a:cubicBezTo>
                    <a:pt x="20719" y="3565"/>
                    <a:pt x="20127" y="3861"/>
                    <a:pt x="19535" y="4157"/>
                  </a:cubicBezTo>
                  <a:cubicBezTo>
                    <a:pt x="17315" y="5341"/>
                    <a:pt x="10952" y="9041"/>
                    <a:pt x="6660" y="13480"/>
                  </a:cubicBezTo>
                  <a:lnTo>
                    <a:pt x="1" y="18364"/>
                  </a:lnTo>
                  <a:lnTo>
                    <a:pt x="4440" y="27095"/>
                  </a:lnTo>
                  <a:lnTo>
                    <a:pt x="10508" y="25171"/>
                  </a:lnTo>
                  <a:cubicBezTo>
                    <a:pt x="16131" y="21767"/>
                    <a:pt x="24123" y="9336"/>
                    <a:pt x="24123" y="9336"/>
                  </a:cubicBezTo>
                  <a:lnTo>
                    <a:pt x="32262" y="5193"/>
                  </a:lnTo>
                  <a:lnTo>
                    <a:pt x="41585" y="5045"/>
                  </a:lnTo>
                  <a:cubicBezTo>
                    <a:pt x="42917" y="5045"/>
                    <a:pt x="44101" y="3861"/>
                    <a:pt x="44101" y="2529"/>
                  </a:cubicBezTo>
                  <a:cubicBezTo>
                    <a:pt x="44101" y="1133"/>
                    <a:pt x="43048" y="1"/>
                    <a:pt x="41810" y="1"/>
                  </a:cubicBez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3"/>
            <p:cNvSpPr/>
            <p:nvPr/>
          </p:nvSpPr>
          <p:spPr>
            <a:xfrm>
              <a:off x="3175500" y="3471625"/>
              <a:ext cx="455075" cy="506900"/>
            </a:xfrm>
            <a:custGeom>
              <a:avLst/>
              <a:gdLst/>
              <a:ahLst/>
              <a:cxnLst/>
              <a:rect l="l" t="t" r="r" b="b"/>
              <a:pathLst>
                <a:path w="18203" h="20276" extrusionOk="0">
                  <a:moveTo>
                    <a:pt x="8140" y="1"/>
                  </a:moveTo>
                  <a:lnTo>
                    <a:pt x="0" y="5624"/>
                  </a:lnTo>
                  <a:lnTo>
                    <a:pt x="9619" y="20275"/>
                  </a:lnTo>
                  <a:lnTo>
                    <a:pt x="18203" y="14652"/>
                  </a:lnTo>
                  <a:lnTo>
                    <a:pt x="8140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3"/>
            <p:cNvSpPr/>
            <p:nvPr/>
          </p:nvSpPr>
          <p:spPr>
            <a:xfrm>
              <a:off x="2206175" y="3527125"/>
              <a:ext cx="1376300" cy="1054150"/>
            </a:xfrm>
            <a:custGeom>
              <a:avLst/>
              <a:gdLst/>
              <a:ahLst/>
              <a:cxnLst/>
              <a:rect l="l" t="t" r="r" b="b"/>
              <a:pathLst>
                <a:path w="55052" h="42166" extrusionOk="0">
                  <a:moveTo>
                    <a:pt x="43805" y="1"/>
                  </a:moveTo>
                  <a:cubicBezTo>
                    <a:pt x="26046" y="7400"/>
                    <a:pt x="8732" y="10952"/>
                    <a:pt x="6808" y="11692"/>
                  </a:cubicBezTo>
                  <a:lnTo>
                    <a:pt x="1" y="41881"/>
                  </a:lnTo>
                  <a:cubicBezTo>
                    <a:pt x="826" y="42073"/>
                    <a:pt x="1747" y="42165"/>
                    <a:pt x="2751" y="42165"/>
                  </a:cubicBezTo>
                  <a:cubicBezTo>
                    <a:pt x="14885" y="42165"/>
                    <a:pt x="39197" y="28728"/>
                    <a:pt x="55052" y="16427"/>
                  </a:cubicBezTo>
                  <a:lnTo>
                    <a:pt x="4380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3"/>
            <p:cNvSpPr/>
            <p:nvPr/>
          </p:nvSpPr>
          <p:spPr>
            <a:xfrm>
              <a:off x="3164400" y="829300"/>
              <a:ext cx="1180225" cy="1475075"/>
            </a:xfrm>
            <a:custGeom>
              <a:avLst/>
              <a:gdLst/>
              <a:ahLst/>
              <a:cxnLst/>
              <a:rect l="l" t="t" r="r" b="b"/>
              <a:pathLst>
                <a:path w="47209" h="59003" extrusionOk="0">
                  <a:moveTo>
                    <a:pt x="16412" y="1"/>
                  </a:moveTo>
                  <a:cubicBezTo>
                    <a:pt x="9997" y="1"/>
                    <a:pt x="3772" y="3179"/>
                    <a:pt x="1036" y="18085"/>
                  </a:cubicBezTo>
                  <a:cubicBezTo>
                    <a:pt x="296" y="23117"/>
                    <a:pt x="0" y="25189"/>
                    <a:pt x="1184" y="30220"/>
                  </a:cubicBezTo>
                  <a:cubicBezTo>
                    <a:pt x="1924" y="33920"/>
                    <a:pt x="9471" y="33476"/>
                    <a:pt x="13023" y="34512"/>
                  </a:cubicBezTo>
                  <a:cubicBezTo>
                    <a:pt x="9915" y="47683"/>
                    <a:pt x="15243" y="54046"/>
                    <a:pt x="27082" y="58782"/>
                  </a:cubicBezTo>
                  <a:cubicBezTo>
                    <a:pt x="27662" y="58931"/>
                    <a:pt x="28243" y="59002"/>
                    <a:pt x="28818" y="59002"/>
                  </a:cubicBezTo>
                  <a:cubicBezTo>
                    <a:pt x="33378" y="59002"/>
                    <a:pt x="37623" y="54534"/>
                    <a:pt x="39069" y="49015"/>
                  </a:cubicBezTo>
                  <a:lnTo>
                    <a:pt x="40549" y="42355"/>
                  </a:lnTo>
                  <a:cubicBezTo>
                    <a:pt x="43804" y="41763"/>
                    <a:pt x="44544" y="38952"/>
                    <a:pt x="44248" y="37324"/>
                  </a:cubicBezTo>
                  <a:lnTo>
                    <a:pt x="42029" y="30072"/>
                  </a:lnTo>
                  <a:cubicBezTo>
                    <a:pt x="42029" y="30072"/>
                    <a:pt x="42768" y="28888"/>
                    <a:pt x="43656" y="27409"/>
                  </a:cubicBezTo>
                  <a:cubicBezTo>
                    <a:pt x="47208" y="9650"/>
                    <a:pt x="36997" y="3435"/>
                    <a:pt x="26934" y="1511"/>
                  </a:cubicBezTo>
                  <a:cubicBezTo>
                    <a:pt x="23769" y="1028"/>
                    <a:pt x="20060" y="1"/>
                    <a:pt x="16412" y="1"/>
                  </a:cubicBez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3009000" y="1083725"/>
              <a:ext cx="743675" cy="724925"/>
            </a:xfrm>
            <a:custGeom>
              <a:avLst/>
              <a:gdLst/>
              <a:ahLst/>
              <a:cxnLst/>
              <a:rect l="l" t="t" r="r" b="b"/>
              <a:pathLst>
                <a:path w="29747" h="28997" extrusionOk="0">
                  <a:moveTo>
                    <a:pt x="10061" y="0"/>
                  </a:moveTo>
                  <a:cubicBezTo>
                    <a:pt x="8910" y="0"/>
                    <a:pt x="7779" y="706"/>
                    <a:pt x="7400" y="1841"/>
                  </a:cubicBezTo>
                  <a:cubicBezTo>
                    <a:pt x="5624" y="6873"/>
                    <a:pt x="1" y="25223"/>
                    <a:pt x="7696" y="28479"/>
                  </a:cubicBezTo>
                  <a:cubicBezTo>
                    <a:pt x="8691" y="28836"/>
                    <a:pt x="9584" y="28996"/>
                    <a:pt x="10387" y="28996"/>
                  </a:cubicBezTo>
                  <a:cubicBezTo>
                    <a:pt x="17226" y="28996"/>
                    <a:pt x="17463" y="17380"/>
                    <a:pt x="17463" y="17380"/>
                  </a:cubicBezTo>
                  <a:cubicBezTo>
                    <a:pt x="17463" y="17380"/>
                    <a:pt x="24863" y="19303"/>
                    <a:pt x="27230" y="19451"/>
                  </a:cubicBezTo>
                  <a:cubicBezTo>
                    <a:pt x="27822" y="16196"/>
                    <a:pt x="28562" y="12792"/>
                    <a:pt x="29154" y="9832"/>
                  </a:cubicBezTo>
                  <a:cubicBezTo>
                    <a:pt x="29746" y="6725"/>
                    <a:pt x="27674" y="3617"/>
                    <a:pt x="24419" y="3025"/>
                  </a:cubicBezTo>
                  <a:lnTo>
                    <a:pt x="10656" y="65"/>
                  </a:lnTo>
                  <a:cubicBezTo>
                    <a:pt x="10459" y="21"/>
                    <a:pt x="10260" y="0"/>
                    <a:pt x="10061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3364175" y="1390875"/>
              <a:ext cx="240500" cy="343000"/>
            </a:xfrm>
            <a:custGeom>
              <a:avLst/>
              <a:gdLst/>
              <a:ahLst/>
              <a:cxnLst/>
              <a:rect l="l" t="t" r="r" b="b"/>
              <a:pathLst>
                <a:path w="9620" h="13720" extrusionOk="0">
                  <a:moveTo>
                    <a:pt x="4915" y="1"/>
                  </a:moveTo>
                  <a:cubicBezTo>
                    <a:pt x="3045" y="1"/>
                    <a:pt x="1116" y="1178"/>
                    <a:pt x="593" y="4946"/>
                  </a:cubicBezTo>
                  <a:cubicBezTo>
                    <a:pt x="1" y="8645"/>
                    <a:pt x="2368" y="13381"/>
                    <a:pt x="4884" y="13677"/>
                  </a:cubicBezTo>
                  <a:cubicBezTo>
                    <a:pt x="5036" y="13705"/>
                    <a:pt x="5181" y="13719"/>
                    <a:pt x="5319" y="13719"/>
                  </a:cubicBezTo>
                  <a:cubicBezTo>
                    <a:pt x="7328" y="13719"/>
                    <a:pt x="7882" y="10776"/>
                    <a:pt x="8436" y="7313"/>
                  </a:cubicBezTo>
                  <a:cubicBezTo>
                    <a:pt x="8880" y="4946"/>
                    <a:pt x="9620" y="1690"/>
                    <a:pt x="7104" y="506"/>
                  </a:cubicBezTo>
                  <a:cubicBezTo>
                    <a:pt x="6454" y="203"/>
                    <a:pt x="5690" y="1"/>
                    <a:pt x="4915" y="1"/>
                  </a:cubicBez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2550250" y="3715825"/>
              <a:ext cx="2330825" cy="1298600"/>
            </a:xfrm>
            <a:custGeom>
              <a:avLst/>
              <a:gdLst/>
              <a:ahLst/>
              <a:cxnLst/>
              <a:rect l="l" t="t" r="r" b="b"/>
              <a:pathLst>
                <a:path w="93233" h="51944" extrusionOk="0">
                  <a:moveTo>
                    <a:pt x="64375" y="0"/>
                  </a:moveTo>
                  <a:cubicBezTo>
                    <a:pt x="59639" y="8731"/>
                    <a:pt x="54016" y="16871"/>
                    <a:pt x="48096" y="22790"/>
                  </a:cubicBezTo>
                  <a:cubicBezTo>
                    <a:pt x="43213" y="37441"/>
                    <a:pt x="27378" y="49872"/>
                    <a:pt x="1" y="51944"/>
                  </a:cubicBezTo>
                  <a:lnTo>
                    <a:pt x="78729" y="51944"/>
                  </a:lnTo>
                  <a:cubicBezTo>
                    <a:pt x="78433" y="49724"/>
                    <a:pt x="77694" y="45432"/>
                    <a:pt x="76658" y="39809"/>
                  </a:cubicBezTo>
                  <a:cubicBezTo>
                    <a:pt x="75918" y="33741"/>
                    <a:pt x="75178" y="26194"/>
                    <a:pt x="74142" y="18202"/>
                  </a:cubicBezTo>
                  <a:lnTo>
                    <a:pt x="74142" y="18202"/>
                  </a:lnTo>
                  <a:cubicBezTo>
                    <a:pt x="79469" y="19090"/>
                    <a:pt x="86425" y="20274"/>
                    <a:pt x="93232" y="21458"/>
                  </a:cubicBezTo>
                  <a:lnTo>
                    <a:pt x="93232" y="0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3671250" y="2827900"/>
              <a:ext cx="1657475" cy="2186525"/>
            </a:xfrm>
            <a:custGeom>
              <a:avLst/>
              <a:gdLst/>
              <a:ahLst/>
              <a:cxnLst/>
              <a:rect l="l" t="t" r="r" b="b"/>
              <a:pathLst>
                <a:path w="66299" h="87461" extrusionOk="0">
                  <a:moveTo>
                    <a:pt x="43065" y="0"/>
                  </a:moveTo>
                  <a:lnTo>
                    <a:pt x="31818" y="16575"/>
                  </a:lnTo>
                  <a:cubicBezTo>
                    <a:pt x="30486" y="18351"/>
                    <a:pt x="28710" y="19682"/>
                    <a:pt x="26638" y="20570"/>
                  </a:cubicBezTo>
                  <a:cubicBezTo>
                    <a:pt x="11100" y="27230"/>
                    <a:pt x="1" y="53719"/>
                    <a:pt x="740" y="87461"/>
                  </a:cubicBezTo>
                  <a:lnTo>
                    <a:pt x="61415" y="87461"/>
                  </a:lnTo>
                  <a:cubicBezTo>
                    <a:pt x="61415" y="86721"/>
                    <a:pt x="61415" y="85833"/>
                    <a:pt x="61563" y="85093"/>
                  </a:cubicBezTo>
                  <a:cubicBezTo>
                    <a:pt x="61563" y="83761"/>
                    <a:pt x="61563" y="82725"/>
                    <a:pt x="61711" y="81689"/>
                  </a:cubicBezTo>
                  <a:cubicBezTo>
                    <a:pt x="61859" y="78285"/>
                    <a:pt x="62007" y="76214"/>
                    <a:pt x="62007" y="76066"/>
                  </a:cubicBezTo>
                  <a:cubicBezTo>
                    <a:pt x="62155" y="75030"/>
                    <a:pt x="62155" y="74142"/>
                    <a:pt x="62155" y="73254"/>
                  </a:cubicBezTo>
                  <a:cubicBezTo>
                    <a:pt x="62155" y="60675"/>
                    <a:pt x="58603" y="47208"/>
                    <a:pt x="56087" y="39217"/>
                  </a:cubicBezTo>
                  <a:cubicBezTo>
                    <a:pt x="54756" y="35073"/>
                    <a:pt x="53720" y="32409"/>
                    <a:pt x="53720" y="32409"/>
                  </a:cubicBezTo>
                  <a:lnTo>
                    <a:pt x="66299" y="10359"/>
                  </a:lnTo>
                  <a:cubicBezTo>
                    <a:pt x="64819" y="9767"/>
                    <a:pt x="56679" y="6512"/>
                    <a:pt x="49576" y="3108"/>
                  </a:cubicBezTo>
                  <a:cubicBezTo>
                    <a:pt x="47208" y="2072"/>
                    <a:pt x="44988" y="888"/>
                    <a:pt x="43065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4714550" y="2905575"/>
              <a:ext cx="614175" cy="911025"/>
            </a:xfrm>
            <a:custGeom>
              <a:avLst/>
              <a:gdLst/>
              <a:ahLst/>
              <a:cxnLst/>
              <a:rect l="l" t="t" r="r" b="b"/>
              <a:pathLst>
                <a:path w="24567" h="36441" extrusionOk="0">
                  <a:moveTo>
                    <a:pt x="7844" y="1"/>
                  </a:moveTo>
                  <a:cubicBezTo>
                    <a:pt x="6956" y="3257"/>
                    <a:pt x="5032" y="7104"/>
                    <a:pt x="4292" y="8288"/>
                  </a:cubicBezTo>
                  <a:cubicBezTo>
                    <a:pt x="1" y="15096"/>
                    <a:pt x="1037" y="25751"/>
                    <a:pt x="3996" y="30042"/>
                  </a:cubicBezTo>
                  <a:lnTo>
                    <a:pt x="7400" y="34186"/>
                  </a:lnTo>
                  <a:cubicBezTo>
                    <a:pt x="8659" y="35759"/>
                    <a:pt x="10363" y="36440"/>
                    <a:pt x="12145" y="36440"/>
                  </a:cubicBezTo>
                  <a:cubicBezTo>
                    <a:pt x="12877" y="36440"/>
                    <a:pt x="13623" y="36325"/>
                    <a:pt x="14355" y="36110"/>
                  </a:cubicBezTo>
                  <a:cubicBezTo>
                    <a:pt x="13024" y="31966"/>
                    <a:pt x="11988" y="29302"/>
                    <a:pt x="11988" y="29302"/>
                  </a:cubicBezTo>
                  <a:lnTo>
                    <a:pt x="24567" y="7252"/>
                  </a:lnTo>
                  <a:cubicBezTo>
                    <a:pt x="23087" y="6660"/>
                    <a:pt x="14947" y="3405"/>
                    <a:pt x="7844" y="1"/>
                  </a:cubicBez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733050" y="2243075"/>
              <a:ext cx="1331900" cy="1498425"/>
            </a:xfrm>
            <a:custGeom>
              <a:avLst/>
              <a:gdLst/>
              <a:ahLst/>
              <a:cxnLst/>
              <a:rect l="l" t="t" r="r" b="b"/>
              <a:pathLst>
                <a:path w="53276" h="59937" extrusionOk="0">
                  <a:moveTo>
                    <a:pt x="27216" y="0"/>
                  </a:moveTo>
                  <a:cubicBezTo>
                    <a:pt x="22775" y="0"/>
                    <a:pt x="17553" y="1844"/>
                    <a:pt x="11396" y="6819"/>
                  </a:cubicBezTo>
                  <a:cubicBezTo>
                    <a:pt x="7548" y="10370"/>
                    <a:pt x="4144" y="14810"/>
                    <a:pt x="1777" y="19397"/>
                  </a:cubicBezTo>
                  <a:cubicBezTo>
                    <a:pt x="1" y="22801"/>
                    <a:pt x="9324" y="27093"/>
                    <a:pt x="11396" y="30201"/>
                  </a:cubicBezTo>
                  <a:cubicBezTo>
                    <a:pt x="3256" y="36712"/>
                    <a:pt x="3700" y="48699"/>
                    <a:pt x="7252" y="53878"/>
                  </a:cubicBezTo>
                  <a:lnTo>
                    <a:pt x="10508" y="57874"/>
                  </a:lnTo>
                  <a:cubicBezTo>
                    <a:pt x="11753" y="59357"/>
                    <a:pt x="13379" y="59937"/>
                    <a:pt x="15090" y="59937"/>
                  </a:cubicBezTo>
                  <a:cubicBezTo>
                    <a:pt x="17648" y="59937"/>
                    <a:pt x="20396" y="58642"/>
                    <a:pt x="22347" y="57134"/>
                  </a:cubicBezTo>
                  <a:cubicBezTo>
                    <a:pt x="22347" y="57134"/>
                    <a:pt x="27378" y="52547"/>
                    <a:pt x="28562" y="51511"/>
                  </a:cubicBezTo>
                  <a:lnTo>
                    <a:pt x="30486" y="52843"/>
                  </a:lnTo>
                  <a:cubicBezTo>
                    <a:pt x="30985" y="53176"/>
                    <a:pt x="31547" y="53342"/>
                    <a:pt x="32094" y="53342"/>
                  </a:cubicBezTo>
                  <a:cubicBezTo>
                    <a:pt x="33004" y="53342"/>
                    <a:pt x="33871" y="52880"/>
                    <a:pt x="34334" y="51955"/>
                  </a:cubicBezTo>
                  <a:lnTo>
                    <a:pt x="38773" y="43667"/>
                  </a:lnTo>
                  <a:cubicBezTo>
                    <a:pt x="38773" y="43667"/>
                    <a:pt x="40105" y="43223"/>
                    <a:pt x="41585" y="42631"/>
                  </a:cubicBezTo>
                  <a:cubicBezTo>
                    <a:pt x="53276" y="31828"/>
                    <a:pt x="52092" y="19989"/>
                    <a:pt x="45729" y="11850"/>
                  </a:cubicBezTo>
                  <a:cubicBezTo>
                    <a:pt x="41878" y="7407"/>
                    <a:pt x="36117" y="0"/>
                    <a:pt x="27216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4659050" y="2231725"/>
              <a:ext cx="1623800" cy="858875"/>
            </a:xfrm>
            <a:custGeom>
              <a:avLst/>
              <a:gdLst/>
              <a:ahLst/>
              <a:cxnLst/>
              <a:rect l="l" t="t" r="r" b="b"/>
              <a:pathLst>
                <a:path w="64952" h="34355" extrusionOk="0">
                  <a:moveTo>
                    <a:pt x="31443" y="0"/>
                  </a:moveTo>
                  <a:cubicBezTo>
                    <a:pt x="27659" y="0"/>
                    <a:pt x="23779" y="1051"/>
                    <a:pt x="19979" y="3277"/>
                  </a:cubicBezTo>
                  <a:cubicBezTo>
                    <a:pt x="10064" y="9196"/>
                    <a:pt x="1" y="17632"/>
                    <a:pt x="3849" y="26659"/>
                  </a:cubicBezTo>
                  <a:cubicBezTo>
                    <a:pt x="6020" y="30674"/>
                    <a:pt x="8203" y="32125"/>
                    <a:pt x="10224" y="32125"/>
                  </a:cubicBezTo>
                  <a:cubicBezTo>
                    <a:pt x="15504" y="32125"/>
                    <a:pt x="19683" y="22221"/>
                    <a:pt x="19683" y="22219"/>
                  </a:cubicBezTo>
                  <a:lnTo>
                    <a:pt x="19683" y="22219"/>
                  </a:lnTo>
                  <a:cubicBezTo>
                    <a:pt x="19683" y="22220"/>
                    <a:pt x="17759" y="28731"/>
                    <a:pt x="17315" y="30803"/>
                  </a:cubicBezTo>
                  <a:cubicBezTo>
                    <a:pt x="19091" y="32726"/>
                    <a:pt x="19091" y="32726"/>
                    <a:pt x="20719" y="34354"/>
                  </a:cubicBezTo>
                  <a:cubicBezTo>
                    <a:pt x="29922" y="27197"/>
                    <a:pt x="35248" y="21216"/>
                    <a:pt x="40202" y="21216"/>
                  </a:cubicBezTo>
                  <a:cubicBezTo>
                    <a:pt x="43852" y="21216"/>
                    <a:pt x="47299" y="24462"/>
                    <a:pt x="51944" y="32874"/>
                  </a:cubicBezTo>
                  <a:cubicBezTo>
                    <a:pt x="52418" y="33265"/>
                    <a:pt x="53060" y="33465"/>
                    <a:pt x="53766" y="33465"/>
                  </a:cubicBezTo>
                  <a:cubicBezTo>
                    <a:pt x="58136" y="33465"/>
                    <a:pt x="64952" y="25825"/>
                    <a:pt x="49281" y="8752"/>
                  </a:cubicBezTo>
                  <a:cubicBezTo>
                    <a:pt x="44221" y="3130"/>
                    <a:pt x="37975" y="0"/>
                    <a:pt x="31443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3"/>
            <p:cNvSpPr/>
            <p:nvPr/>
          </p:nvSpPr>
          <p:spPr>
            <a:xfrm>
              <a:off x="4977225" y="2713450"/>
              <a:ext cx="325600" cy="302925"/>
            </a:xfrm>
            <a:custGeom>
              <a:avLst/>
              <a:gdLst/>
              <a:ahLst/>
              <a:cxnLst/>
              <a:rect l="l" t="t" r="r" b="b"/>
              <a:pathLst>
                <a:path w="13024" h="12117" extrusionOk="0">
                  <a:moveTo>
                    <a:pt x="8208" y="0"/>
                  </a:moveTo>
                  <a:cubicBezTo>
                    <a:pt x="7024" y="0"/>
                    <a:pt x="5611" y="530"/>
                    <a:pt x="3996" y="1914"/>
                  </a:cubicBezTo>
                  <a:cubicBezTo>
                    <a:pt x="1185" y="4430"/>
                    <a:pt x="1" y="9610"/>
                    <a:pt x="1629" y="11386"/>
                  </a:cubicBezTo>
                  <a:cubicBezTo>
                    <a:pt x="2062" y="11898"/>
                    <a:pt x="2527" y="12116"/>
                    <a:pt x="3029" y="12116"/>
                  </a:cubicBezTo>
                  <a:cubicBezTo>
                    <a:pt x="4413" y="12116"/>
                    <a:pt x="6077" y="10459"/>
                    <a:pt x="8140" y="8722"/>
                  </a:cubicBezTo>
                  <a:cubicBezTo>
                    <a:pt x="10064" y="7094"/>
                    <a:pt x="13024" y="5170"/>
                    <a:pt x="11988" y="2654"/>
                  </a:cubicBezTo>
                  <a:cubicBezTo>
                    <a:pt x="11356" y="1300"/>
                    <a:pt x="10062" y="0"/>
                    <a:pt x="8208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3"/>
            <p:cNvSpPr/>
            <p:nvPr/>
          </p:nvSpPr>
          <p:spPr>
            <a:xfrm>
              <a:off x="4593643" y="3227450"/>
              <a:ext cx="181300" cy="110625"/>
            </a:xfrm>
            <a:custGeom>
              <a:avLst/>
              <a:gdLst/>
              <a:ahLst/>
              <a:cxnLst/>
              <a:rect l="l" t="t" r="r" b="b"/>
              <a:pathLst>
                <a:path w="7252" h="4425" extrusionOk="0">
                  <a:moveTo>
                    <a:pt x="3552" y="1"/>
                  </a:moveTo>
                  <a:cubicBezTo>
                    <a:pt x="3404" y="149"/>
                    <a:pt x="3404" y="149"/>
                    <a:pt x="3256" y="297"/>
                  </a:cubicBezTo>
                  <a:cubicBezTo>
                    <a:pt x="3108" y="371"/>
                    <a:pt x="2923" y="371"/>
                    <a:pt x="2738" y="371"/>
                  </a:cubicBezTo>
                  <a:cubicBezTo>
                    <a:pt x="2553" y="371"/>
                    <a:pt x="2368" y="371"/>
                    <a:pt x="2220" y="445"/>
                  </a:cubicBezTo>
                  <a:cubicBezTo>
                    <a:pt x="1924" y="445"/>
                    <a:pt x="1776" y="741"/>
                    <a:pt x="1628" y="741"/>
                  </a:cubicBezTo>
                  <a:cubicBezTo>
                    <a:pt x="1406" y="889"/>
                    <a:pt x="1184" y="926"/>
                    <a:pt x="944" y="926"/>
                  </a:cubicBezTo>
                  <a:cubicBezTo>
                    <a:pt x="703" y="926"/>
                    <a:pt x="444" y="889"/>
                    <a:pt x="148" y="889"/>
                  </a:cubicBezTo>
                  <a:cubicBezTo>
                    <a:pt x="148" y="1037"/>
                    <a:pt x="0" y="1037"/>
                    <a:pt x="0" y="1185"/>
                  </a:cubicBezTo>
                  <a:cubicBezTo>
                    <a:pt x="0" y="1333"/>
                    <a:pt x="148" y="1333"/>
                    <a:pt x="148" y="1333"/>
                  </a:cubicBezTo>
                  <a:cubicBezTo>
                    <a:pt x="740" y="1629"/>
                    <a:pt x="1332" y="1629"/>
                    <a:pt x="1924" y="1629"/>
                  </a:cubicBezTo>
                  <a:cubicBezTo>
                    <a:pt x="2072" y="1629"/>
                    <a:pt x="2368" y="1629"/>
                    <a:pt x="2368" y="1925"/>
                  </a:cubicBezTo>
                  <a:cubicBezTo>
                    <a:pt x="2368" y="1925"/>
                    <a:pt x="2368" y="2221"/>
                    <a:pt x="2368" y="2221"/>
                  </a:cubicBezTo>
                  <a:cubicBezTo>
                    <a:pt x="2442" y="2295"/>
                    <a:pt x="2516" y="2332"/>
                    <a:pt x="2590" y="2332"/>
                  </a:cubicBezTo>
                  <a:cubicBezTo>
                    <a:pt x="2664" y="2332"/>
                    <a:pt x="2738" y="2295"/>
                    <a:pt x="2812" y="2221"/>
                  </a:cubicBezTo>
                  <a:cubicBezTo>
                    <a:pt x="2812" y="2221"/>
                    <a:pt x="2960" y="2073"/>
                    <a:pt x="2960" y="1925"/>
                  </a:cubicBezTo>
                  <a:cubicBezTo>
                    <a:pt x="3108" y="1777"/>
                    <a:pt x="3108" y="1629"/>
                    <a:pt x="3256" y="1481"/>
                  </a:cubicBezTo>
                  <a:cubicBezTo>
                    <a:pt x="3256" y="1629"/>
                    <a:pt x="3404" y="1629"/>
                    <a:pt x="3404" y="1629"/>
                  </a:cubicBezTo>
                  <a:cubicBezTo>
                    <a:pt x="3256" y="1777"/>
                    <a:pt x="3256" y="1925"/>
                    <a:pt x="3108" y="2073"/>
                  </a:cubicBezTo>
                  <a:cubicBezTo>
                    <a:pt x="2960" y="2369"/>
                    <a:pt x="2960" y="2812"/>
                    <a:pt x="3256" y="3108"/>
                  </a:cubicBezTo>
                  <a:lnTo>
                    <a:pt x="5180" y="4144"/>
                  </a:lnTo>
                  <a:cubicBezTo>
                    <a:pt x="5342" y="4307"/>
                    <a:pt x="5638" y="4425"/>
                    <a:pt x="5897" y="4425"/>
                  </a:cubicBezTo>
                  <a:cubicBezTo>
                    <a:pt x="6109" y="4425"/>
                    <a:pt x="6297" y="4345"/>
                    <a:pt x="6364" y="4144"/>
                  </a:cubicBezTo>
                  <a:cubicBezTo>
                    <a:pt x="6660" y="3700"/>
                    <a:pt x="6808" y="3404"/>
                    <a:pt x="6956" y="2960"/>
                  </a:cubicBezTo>
                  <a:cubicBezTo>
                    <a:pt x="7252" y="2665"/>
                    <a:pt x="7104" y="2221"/>
                    <a:pt x="6808" y="1925"/>
                  </a:cubicBezTo>
                  <a:cubicBezTo>
                    <a:pt x="6216" y="1481"/>
                    <a:pt x="5624" y="1185"/>
                    <a:pt x="4884" y="741"/>
                  </a:cubicBezTo>
                  <a:cubicBezTo>
                    <a:pt x="4771" y="628"/>
                    <a:pt x="4636" y="579"/>
                    <a:pt x="4505" y="579"/>
                  </a:cubicBezTo>
                  <a:cubicBezTo>
                    <a:pt x="4292" y="579"/>
                    <a:pt x="4087" y="706"/>
                    <a:pt x="3996" y="889"/>
                  </a:cubicBezTo>
                  <a:lnTo>
                    <a:pt x="3848" y="889"/>
                  </a:lnTo>
                  <a:cubicBezTo>
                    <a:pt x="3848" y="889"/>
                    <a:pt x="3848" y="889"/>
                    <a:pt x="3700" y="741"/>
                  </a:cubicBezTo>
                  <a:cubicBezTo>
                    <a:pt x="3700" y="741"/>
                    <a:pt x="3848" y="741"/>
                    <a:pt x="3848" y="593"/>
                  </a:cubicBezTo>
                  <a:cubicBezTo>
                    <a:pt x="3848" y="445"/>
                    <a:pt x="3996" y="149"/>
                    <a:pt x="3848" y="149"/>
                  </a:cubicBezTo>
                  <a:cubicBezTo>
                    <a:pt x="3700" y="1"/>
                    <a:pt x="3700" y="1"/>
                    <a:pt x="355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3"/>
            <p:cNvSpPr/>
            <p:nvPr/>
          </p:nvSpPr>
          <p:spPr>
            <a:xfrm>
              <a:off x="4634343" y="3162925"/>
              <a:ext cx="170200" cy="103975"/>
            </a:xfrm>
            <a:custGeom>
              <a:avLst/>
              <a:gdLst/>
              <a:ahLst/>
              <a:cxnLst/>
              <a:rect l="l" t="t" r="r" b="b"/>
              <a:pathLst>
                <a:path w="6808" h="4159" extrusionOk="0">
                  <a:moveTo>
                    <a:pt x="3508" y="0"/>
                  </a:moveTo>
                  <a:cubicBezTo>
                    <a:pt x="3453" y="0"/>
                    <a:pt x="3354" y="66"/>
                    <a:pt x="3256" y="66"/>
                  </a:cubicBezTo>
                  <a:cubicBezTo>
                    <a:pt x="3256" y="214"/>
                    <a:pt x="3108" y="214"/>
                    <a:pt x="3108" y="362"/>
                  </a:cubicBezTo>
                  <a:cubicBezTo>
                    <a:pt x="2664" y="510"/>
                    <a:pt x="2368" y="510"/>
                    <a:pt x="2072" y="658"/>
                  </a:cubicBezTo>
                  <a:cubicBezTo>
                    <a:pt x="1776" y="806"/>
                    <a:pt x="1628" y="1102"/>
                    <a:pt x="1480" y="1250"/>
                  </a:cubicBezTo>
                  <a:cubicBezTo>
                    <a:pt x="1036" y="1546"/>
                    <a:pt x="592" y="1398"/>
                    <a:pt x="148" y="1546"/>
                  </a:cubicBezTo>
                  <a:cubicBezTo>
                    <a:pt x="148" y="1546"/>
                    <a:pt x="0" y="1694"/>
                    <a:pt x="0" y="1842"/>
                  </a:cubicBezTo>
                  <a:cubicBezTo>
                    <a:pt x="0" y="1990"/>
                    <a:pt x="148" y="1990"/>
                    <a:pt x="148" y="1990"/>
                  </a:cubicBezTo>
                  <a:cubicBezTo>
                    <a:pt x="321" y="2033"/>
                    <a:pt x="495" y="2051"/>
                    <a:pt x="668" y="2051"/>
                  </a:cubicBezTo>
                  <a:cubicBezTo>
                    <a:pt x="1087" y="2051"/>
                    <a:pt x="1505" y="1946"/>
                    <a:pt x="1924" y="1842"/>
                  </a:cubicBezTo>
                  <a:cubicBezTo>
                    <a:pt x="2072" y="1842"/>
                    <a:pt x="2220" y="1842"/>
                    <a:pt x="2368" y="1990"/>
                  </a:cubicBezTo>
                  <a:cubicBezTo>
                    <a:pt x="2368" y="2138"/>
                    <a:pt x="2368" y="2434"/>
                    <a:pt x="2516" y="2434"/>
                  </a:cubicBezTo>
                  <a:cubicBezTo>
                    <a:pt x="2559" y="2477"/>
                    <a:pt x="2590" y="2495"/>
                    <a:pt x="2615" y="2495"/>
                  </a:cubicBezTo>
                  <a:cubicBezTo>
                    <a:pt x="2677" y="2495"/>
                    <a:pt x="2707" y="2390"/>
                    <a:pt x="2812" y="2286"/>
                  </a:cubicBezTo>
                  <a:cubicBezTo>
                    <a:pt x="2812" y="2286"/>
                    <a:pt x="2960" y="2138"/>
                    <a:pt x="2960" y="1990"/>
                  </a:cubicBezTo>
                  <a:cubicBezTo>
                    <a:pt x="3108" y="1842"/>
                    <a:pt x="3108" y="1694"/>
                    <a:pt x="3256" y="1546"/>
                  </a:cubicBezTo>
                  <a:lnTo>
                    <a:pt x="3404" y="1546"/>
                  </a:lnTo>
                  <a:cubicBezTo>
                    <a:pt x="3256" y="1694"/>
                    <a:pt x="3108" y="1842"/>
                    <a:pt x="3108" y="1990"/>
                  </a:cubicBezTo>
                  <a:cubicBezTo>
                    <a:pt x="2960" y="2286"/>
                    <a:pt x="2960" y="2730"/>
                    <a:pt x="3256" y="2878"/>
                  </a:cubicBezTo>
                  <a:cubicBezTo>
                    <a:pt x="3848" y="3174"/>
                    <a:pt x="4440" y="3618"/>
                    <a:pt x="5032" y="3914"/>
                  </a:cubicBezTo>
                  <a:cubicBezTo>
                    <a:pt x="5205" y="4087"/>
                    <a:pt x="5480" y="4159"/>
                    <a:pt x="5708" y="4159"/>
                  </a:cubicBezTo>
                  <a:cubicBezTo>
                    <a:pt x="5869" y="4159"/>
                    <a:pt x="6006" y="4123"/>
                    <a:pt x="6068" y="4062"/>
                  </a:cubicBezTo>
                  <a:cubicBezTo>
                    <a:pt x="6363" y="3618"/>
                    <a:pt x="6511" y="3322"/>
                    <a:pt x="6659" y="2878"/>
                  </a:cubicBezTo>
                  <a:cubicBezTo>
                    <a:pt x="6807" y="2582"/>
                    <a:pt x="6807" y="2286"/>
                    <a:pt x="6511" y="1990"/>
                  </a:cubicBezTo>
                  <a:cubicBezTo>
                    <a:pt x="5920" y="1694"/>
                    <a:pt x="5328" y="1250"/>
                    <a:pt x="4736" y="806"/>
                  </a:cubicBezTo>
                  <a:cubicBezTo>
                    <a:pt x="4613" y="745"/>
                    <a:pt x="4465" y="709"/>
                    <a:pt x="4323" y="709"/>
                  </a:cubicBezTo>
                  <a:cubicBezTo>
                    <a:pt x="4123" y="709"/>
                    <a:pt x="3934" y="780"/>
                    <a:pt x="3848" y="954"/>
                  </a:cubicBezTo>
                  <a:lnTo>
                    <a:pt x="3552" y="806"/>
                  </a:lnTo>
                  <a:cubicBezTo>
                    <a:pt x="3552" y="658"/>
                    <a:pt x="3552" y="658"/>
                    <a:pt x="3552" y="510"/>
                  </a:cubicBezTo>
                  <a:cubicBezTo>
                    <a:pt x="3700" y="362"/>
                    <a:pt x="3700" y="214"/>
                    <a:pt x="3552" y="66"/>
                  </a:cubicBezTo>
                  <a:cubicBezTo>
                    <a:pt x="3552" y="17"/>
                    <a:pt x="3535" y="0"/>
                    <a:pt x="35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3"/>
            <p:cNvSpPr/>
            <p:nvPr/>
          </p:nvSpPr>
          <p:spPr>
            <a:xfrm>
              <a:off x="4671318" y="3105375"/>
              <a:ext cx="162825" cy="100250"/>
            </a:xfrm>
            <a:custGeom>
              <a:avLst/>
              <a:gdLst/>
              <a:ahLst/>
              <a:cxnLst/>
              <a:rect l="l" t="t" r="r" b="b"/>
              <a:pathLst>
                <a:path w="6513" h="4010" extrusionOk="0">
                  <a:moveTo>
                    <a:pt x="3405" y="0"/>
                  </a:moveTo>
                  <a:cubicBezTo>
                    <a:pt x="3257" y="148"/>
                    <a:pt x="3109" y="148"/>
                    <a:pt x="3109" y="296"/>
                  </a:cubicBezTo>
                  <a:cubicBezTo>
                    <a:pt x="2813" y="592"/>
                    <a:pt x="2369" y="444"/>
                    <a:pt x="2073" y="592"/>
                  </a:cubicBezTo>
                  <a:cubicBezTo>
                    <a:pt x="1925" y="740"/>
                    <a:pt x="1629" y="1036"/>
                    <a:pt x="1481" y="1184"/>
                  </a:cubicBezTo>
                  <a:cubicBezTo>
                    <a:pt x="1037" y="1480"/>
                    <a:pt x="593" y="1332"/>
                    <a:pt x="297" y="1480"/>
                  </a:cubicBezTo>
                  <a:cubicBezTo>
                    <a:pt x="149" y="1480"/>
                    <a:pt x="1" y="1628"/>
                    <a:pt x="1" y="1628"/>
                  </a:cubicBezTo>
                  <a:cubicBezTo>
                    <a:pt x="1" y="1776"/>
                    <a:pt x="149" y="1924"/>
                    <a:pt x="297" y="1924"/>
                  </a:cubicBezTo>
                  <a:cubicBezTo>
                    <a:pt x="427" y="1967"/>
                    <a:pt x="570" y="1985"/>
                    <a:pt x="721" y="1985"/>
                  </a:cubicBezTo>
                  <a:cubicBezTo>
                    <a:pt x="1088" y="1985"/>
                    <a:pt x="1506" y="1881"/>
                    <a:pt x="1925" y="1776"/>
                  </a:cubicBezTo>
                  <a:cubicBezTo>
                    <a:pt x="2073" y="1776"/>
                    <a:pt x="2369" y="1776"/>
                    <a:pt x="2369" y="2072"/>
                  </a:cubicBezTo>
                  <a:cubicBezTo>
                    <a:pt x="2369" y="2072"/>
                    <a:pt x="2369" y="2368"/>
                    <a:pt x="2517" y="2368"/>
                  </a:cubicBezTo>
                  <a:cubicBezTo>
                    <a:pt x="2560" y="2411"/>
                    <a:pt x="2591" y="2429"/>
                    <a:pt x="2616" y="2429"/>
                  </a:cubicBezTo>
                  <a:cubicBezTo>
                    <a:pt x="2677" y="2429"/>
                    <a:pt x="2708" y="2325"/>
                    <a:pt x="2813" y="2220"/>
                  </a:cubicBezTo>
                  <a:cubicBezTo>
                    <a:pt x="2961" y="2220"/>
                    <a:pt x="2961" y="2072"/>
                    <a:pt x="2961" y="1924"/>
                  </a:cubicBezTo>
                  <a:cubicBezTo>
                    <a:pt x="3109" y="1776"/>
                    <a:pt x="3109" y="1628"/>
                    <a:pt x="3257" y="1480"/>
                  </a:cubicBezTo>
                  <a:cubicBezTo>
                    <a:pt x="3257" y="1628"/>
                    <a:pt x="3257" y="1628"/>
                    <a:pt x="3257" y="1628"/>
                  </a:cubicBezTo>
                  <a:cubicBezTo>
                    <a:pt x="3257" y="1776"/>
                    <a:pt x="3109" y="1924"/>
                    <a:pt x="3109" y="1924"/>
                  </a:cubicBezTo>
                  <a:cubicBezTo>
                    <a:pt x="2961" y="2220"/>
                    <a:pt x="2961" y="2516"/>
                    <a:pt x="3257" y="2812"/>
                  </a:cubicBezTo>
                  <a:cubicBezTo>
                    <a:pt x="3701" y="3108"/>
                    <a:pt x="4293" y="3404"/>
                    <a:pt x="4737" y="3700"/>
                  </a:cubicBezTo>
                  <a:cubicBezTo>
                    <a:pt x="4919" y="3883"/>
                    <a:pt x="5215" y="4009"/>
                    <a:pt x="5450" y="4009"/>
                  </a:cubicBezTo>
                  <a:cubicBezTo>
                    <a:pt x="5595" y="4009"/>
                    <a:pt x="5716" y="3961"/>
                    <a:pt x="5772" y="3848"/>
                  </a:cubicBezTo>
                  <a:cubicBezTo>
                    <a:pt x="5920" y="3552"/>
                    <a:pt x="6068" y="3256"/>
                    <a:pt x="6364" y="2812"/>
                  </a:cubicBezTo>
                  <a:cubicBezTo>
                    <a:pt x="6512" y="2664"/>
                    <a:pt x="6364" y="2220"/>
                    <a:pt x="6068" y="2072"/>
                  </a:cubicBezTo>
                  <a:cubicBezTo>
                    <a:pt x="5624" y="1776"/>
                    <a:pt x="5032" y="1332"/>
                    <a:pt x="4589" y="1036"/>
                  </a:cubicBezTo>
                  <a:cubicBezTo>
                    <a:pt x="4463" y="911"/>
                    <a:pt x="4338" y="865"/>
                    <a:pt x="4213" y="865"/>
                  </a:cubicBezTo>
                  <a:cubicBezTo>
                    <a:pt x="4042" y="865"/>
                    <a:pt x="3871" y="951"/>
                    <a:pt x="3701" y="1036"/>
                  </a:cubicBezTo>
                  <a:lnTo>
                    <a:pt x="3553" y="1036"/>
                  </a:lnTo>
                  <a:cubicBezTo>
                    <a:pt x="3553" y="888"/>
                    <a:pt x="3553" y="740"/>
                    <a:pt x="3701" y="592"/>
                  </a:cubicBezTo>
                  <a:cubicBezTo>
                    <a:pt x="3701" y="296"/>
                    <a:pt x="3701" y="148"/>
                    <a:pt x="35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3"/>
            <p:cNvSpPr/>
            <p:nvPr/>
          </p:nvSpPr>
          <p:spPr>
            <a:xfrm>
              <a:off x="4689993" y="3048425"/>
              <a:ext cx="162650" cy="94525"/>
            </a:xfrm>
            <a:custGeom>
              <a:avLst/>
              <a:gdLst/>
              <a:ahLst/>
              <a:cxnLst/>
              <a:rect l="l" t="t" r="r" b="b"/>
              <a:pathLst>
                <a:path w="6506" h="3781" extrusionOk="0">
                  <a:moveTo>
                    <a:pt x="1828" y="0"/>
                  </a:moveTo>
                  <a:cubicBezTo>
                    <a:pt x="1611" y="0"/>
                    <a:pt x="1394" y="138"/>
                    <a:pt x="1178" y="354"/>
                  </a:cubicBezTo>
                  <a:cubicBezTo>
                    <a:pt x="882" y="502"/>
                    <a:pt x="438" y="1538"/>
                    <a:pt x="142" y="1834"/>
                  </a:cubicBezTo>
                  <a:cubicBezTo>
                    <a:pt x="0" y="2212"/>
                    <a:pt x="70" y="2334"/>
                    <a:pt x="254" y="2334"/>
                  </a:cubicBezTo>
                  <a:cubicBezTo>
                    <a:pt x="586" y="2334"/>
                    <a:pt x="1292" y="1938"/>
                    <a:pt x="1807" y="1938"/>
                  </a:cubicBezTo>
                  <a:cubicBezTo>
                    <a:pt x="1901" y="1938"/>
                    <a:pt x="1988" y="1951"/>
                    <a:pt x="2066" y="1982"/>
                  </a:cubicBezTo>
                  <a:cubicBezTo>
                    <a:pt x="2115" y="2032"/>
                    <a:pt x="2181" y="2048"/>
                    <a:pt x="2258" y="2048"/>
                  </a:cubicBezTo>
                  <a:cubicBezTo>
                    <a:pt x="2411" y="2048"/>
                    <a:pt x="2608" y="1982"/>
                    <a:pt x="2806" y="1982"/>
                  </a:cubicBezTo>
                  <a:cubicBezTo>
                    <a:pt x="2954" y="1982"/>
                    <a:pt x="3102" y="2130"/>
                    <a:pt x="3102" y="2130"/>
                  </a:cubicBezTo>
                  <a:cubicBezTo>
                    <a:pt x="3250" y="2130"/>
                    <a:pt x="3398" y="1982"/>
                    <a:pt x="3398" y="1834"/>
                  </a:cubicBezTo>
                  <a:lnTo>
                    <a:pt x="3546" y="1834"/>
                  </a:lnTo>
                  <a:cubicBezTo>
                    <a:pt x="3546" y="1982"/>
                    <a:pt x="3398" y="1982"/>
                    <a:pt x="3398" y="2130"/>
                  </a:cubicBezTo>
                  <a:cubicBezTo>
                    <a:pt x="3250" y="2278"/>
                    <a:pt x="3398" y="2574"/>
                    <a:pt x="3546" y="2870"/>
                  </a:cubicBezTo>
                  <a:cubicBezTo>
                    <a:pt x="4137" y="3018"/>
                    <a:pt x="4581" y="3314"/>
                    <a:pt x="5173" y="3610"/>
                  </a:cubicBezTo>
                  <a:cubicBezTo>
                    <a:pt x="5259" y="3695"/>
                    <a:pt x="5492" y="3781"/>
                    <a:pt x="5703" y="3781"/>
                  </a:cubicBezTo>
                  <a:cubicBezTo>
                    <a:pt x="5857" y="3781"/>
                    <a:pt x="5999" y="3735"/>
                    <a:pt x="6061" y="3610"/>
                  </a:cubicBezTo>
                  <a:cubicBezTo>
                    <a:pt x="6209" y="3462"/>
                    <a:pt x="6209" y="3166"/>
                    <a:pt x="6357" y="2870"/>
                  </a:cubicBezTo>
                  <a:cubicBezTo>
                    <a:pt x="6505" y="2574"/>
                    <a:pt x="6357" y="2278"/>
                    <a:pt x="6061" y="2130"/>
                  </a:cubicBezTo>
                  <a:cubicBezTo>
                    <a:pt x="5617" y="1834"/>
                    <a:pt x="5173" y="1538"/>
                    <a:pt x="4581" y="1242"/>
                  </a:cubicBezTo>
                  <a:cubicBezTo>
                    <a:pt x="4459" y="1181"/>
                    <a:pt x="4336" y="1145"/>
                    <a:pt x="4224" y="1145"/>
                  </a:cubicBezTo>
                  <a:cubicBezTo>
                    <a:pt x="4066" y="1145"/>
                    <a:pt x="3928" y="1217"/>
                    <a:pt x="3842" y="1390"/>
                  </a:cubicBezTo>
                  <a:cubicBezTo>
                    <a:pt x="3842" y="1390"/>
                    <a:pt x="3694" y="1242"/>
                    <a:pt x="3694" y="1242"/>
                  </a:cubicBezTo>
                  <a:cubicBezTo>
                    <a:pt x="3694" y="1094"/>
                    <a:pt x="3546" y="946"/>
                    <a:pt x="3546" y="946"/>
                  </a:cubicBezTo>
                  <a:cubicBezTo>
                    <a:pt x="3102" y="798"/>
                    <a:pt x="2806" y="798"/>
                    <a:pt x="2510" y="650"/>
                  </a:cubicBezTo>
                  <a:cubicBezTo>
                    <a:pt x="2362" y="502"/>
                    <a:pt x="2214" y="58"/>
                    <a:pt x="2066" y="58"/>
                  </a:cubicBezTo>
                  <a:cubicBezTo>
                    <a:pt x="1986" y="19"/>
                    <a:pt x="1907" y="0"/>
                    <a:pt x="182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3"/>
            <p:cNvSpPr/>
            <p:nvPr/>
          </p:nvSpPr>
          <p:spPr>
            <a:xfrm>
              <a:off x="4734218" y="3020275"/>
              <a:ext cx="140625" cy="76450"/>
            </a:xfrm>
            <a:custGeom>
              <a:avLst/>
              <a:gdLst/>
              <a:ahLst/>
              <a:cxnLst/>
              <a:rect l="l" t="t" r="r" b="b"/>
              <a:pathLst>
                <a:path w="5625" h="3058" extrusionOk="0">
                  <a:moveTo>
                    <a:pt x="2664" y="0"/>
                  </a:moveTo>
                  <a:cubicBezTo>
                    <a:pt x="2664" y="148"/>
                    <a:pt x="2516" y="148"/>
                    <a:pt x="2516" y="148"/>
                  </a:cubicBezTo>
                  <a:cubicBezTo>
                    <a:pt x="2454" y="180"/>
                    <a:pt x="2391" y="191"/>
                    <a:pt x="2329" y="191"/>
                  </a:cubicBezTo>
                  <a:cubicBezTo>
                    <a:pt x="2158" y="191"/>
                    <a:pt x="1987" y="106"/>
                    <a:pt x="1816" y="106"/>
                  </a:cubicBezTo>
                  <a:cubicBezTo>
                    <a:pt x="1754" y="106"/>
                    <a:pt x="1691" y="117"/>
                    <a:pt x="1629" y="148"/>
                  </a:cubicBezTo>
                  <a:cubicBezTo>
                    <a:pt x="1481" y="148"/>
                    <a:pt x="1333" y="296"/>
                    <a:pt x="1185" y="296"/>
                  </a:cubicBezTo>
                  <a:cubicBezTo>
                    <a:pt x="1122" y="328"/>
                    <a:pt x="1060" y="339"/>
                    <a:pt x="996" y="339"/>
                  </a:cubicBezTo>
                  <a:cubicBezTo>
                    <a:pt x="821" y="339"/>
                    <a:pt x="636" y="254"/>
                    <a:pt x="412" y="254"/>
                  </a:cubicBezTo>
                  <a:cubicBezTo>
                    <a:pt x="330" y="254"/>
                    <a:pt x="243" y="265"/>
                    <a:pt x="149" y="296"/>
                  </a:cubicBezTo>
                  <a:lnTo>
                    <a:pt x="1" y="296"/>
                  </a:lnTo>
                  <a:cubicBezTo>
                    <a:pt x="1" y="444"/>
                    <a:pt x="1" y="444"/>
                    <a:pt x="149" y="592"/>
                  </a:cubicBezTo>
                  <a:cubicBezTo>
                    <a:pt x="445" y="740"/>
                    <a:pt x="889" y="1036"/>
                    <a:pt x="1185" y="1036"/>
                  </a:cubicBezTo>
                  <a:cubicBezTo>
                    <a:pt x="1333" y="1184"/>
                    <a:pt x="1333" y="1036"/>
                    <a:pt x="1481" y="1332"/>
                  </a:cubicBezTo>
                  <a:cubicBezTo>
                    <a:pt x="1629" y="1332"/>
                    <a:pt x="1481" y="1480"/>
                    <a:pt x="1629" y="1480"/>
                  </a:cubicBezTo>
                  <a:cubicBezTo>
                    <a:pt x="1629" y="1628"/>
                    <a:pt x="1777" y="1628"/>
                    <a:pt x="1925" y="1628"/>
                  </a:cubicBezTo>
                  <a:cubicBezTo>
                    <a:pt x="2073" y="1628"/>
                    <a:pt x="2073" y="1480"/>
                    <a:pt x="2073" y="1480"/>
                  </a:cubicBezTo>
                  <a:cubicBezTo>
                    <a:pt x="2221" y="1332"/>
                    <a:pt x="2221" y="1036"/>
                    <a:pt x="2368" y="1036"/>
                  </a:cubicBezTo>
                  <a:cubicBezTo>
                    <a:pt x="2368" y="1036"/>
                    <a:pt x="2368" y="1036"/>
                    <a:pt x="2516" y="888"/>
                  </a:cubicBezTo>
                  <a:cubicBezTo>
                    <a:pt x="2516" y="1036"/>
                    <a:pt x="2516" y="1036"/>
                    <a:pt x="2664" y="1036"/>
                  </a:cubicBezTo>
                  <a:cubicBezTo>
                    <a:pt x="2516" y="1184"/>
                    <a:pt x="2516" y="1184"/>
                    <a:pt x="2516" y="1332"/>
                  </a:cubicBezTo>
                  <a:cubicBezTo>
                    <a:pt x="2368" y="1480"/>
                    <a:pt x="2368" y="1776"/>
                    <a:pt x="2664" y="1924"/>
                  </a:cubicBezTo>
                  <a:cubicBezTo>
                    <a:pt x="3108" y="2220"/>
                    <a:pt x="3700" y="2516"/>
                    <a:pt x="4144" y="2812"/>
                  </a:cubicBezTo>
                  <a:cubicBezTo>
                    <a:pt x="4318" y="2986"/>
                    <a:pt x="4542" y="3057"/>
                    <a:pt x="4728" y="3057"/>
                  </a:cubicBezTo>
                  <a:cubicBezTo>
                    <a:pt x="4859" y="3057"/>
                    <a:pt x="4971" y="3021"/>
                    <a:pt x="5032" y="2960"/>
                  </a:cubicBezTo>
                  <a:cubicBezTo>
                    <a:pt x="5180" y="2664"/>
                    <a:pt x="5328" y="2368"/>
                    <a:pt x="5476" y="2072"/>
                  </a:cubicBezTo>
                  <a:cubicBezTo>
                    <a:pt x="5624" y="1924"/>
                    <a:pt x="5476" y="1628"/>
                    <a:pt x="5180" y="1332"/>
                  </a:cubicBezTo>
                  <a:cubicBezTo>
                    <a:pt x="4736" y="1036"/>
                    <a:pt x="4144" y="740"/>
                    <a:pt x="3700" y="444"/>
                  </a:cubicBezTo>
                  <a:cubicBezTo>
                    <a:pt x="3578" y="383"/>
                    <a:pt x="3455" y="347"/>
                    <a:pt x="3343" y="347"/>
                  </a:cubicBezTo>
                  <a:cubicBezTo>
                    <a:pt x="3185" y="347"/>
                    <a:pt x="3047" y="419"/>
                    <a:pt x="2960" y="592"/>
                  </a:cubicBezTo>
                  <a:cubicBezTo>
                    <a:pt x="2960" y="592"/>
                    <a:pt x="2812" y="444"/>
                    <a:pt x="2812" y="444"/>
                  </a:cubicBezTo>
                  <a:cubicBezTo>
                    <a:pt x="2960" y="296"/>
                    <a:pt x="2960" y="148"/>
                    <a:pt x="2960" y="148"/>
                  </a:cubicBezTo>
                  <a:cubicBezTo>
                    <a:pt x="2812" y="0"/>
                    <a:pt x="2812" y="0"/>
                    <a:pt x="266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3"/>
            <p:cNvSpPr/>
            <p:nvPr/>
          </p:nvSpPr>
          <p:spPr>
            <a:xfrm>
              <a:off x="3893225" y="4910250"/>
              <a:ext cx="270100" cy="104175"/>
            </a:xfrm>
            <a:custGeom>
              <a:avLst/>
              <a:gdLst/>
              <a:ahLst/>
              <a:cxnLst/>
              <a:rect l="l" t="t" r="r" b="b"/>
              <a:pathLst>
                <a:path w="10804" h="4167" extrusionOk="0">
                  <a:moveTo>
                    <a:pt x="9104" y="0"/>
                  </a:moveTo>
                  <a:cubicBezTo>
                    <a:pt x="9031" y="0"/>
                    <a:pt x="8956" y="8"/>
                    <a:pt x="8880" y="23"/>
                  </a:cubicBezTo>
                  <a:cubicBezTo>
                    <a:pt x="6956" y="615"/>
                    <a:pt x="5032" y="1207"/>
                    <a:pt x="3108" y="1651"/>
                  </a:cubicBezTo>
                  <a:cubicBezTo>
                    <a:pt x="2368" y="1947"/>
                    <a:pt x="1925" y="2835"/>
                    <a:pt x="2073" y="3723"/>
                  </a:cubicBezTo>
                  <a:cubicBezTo>
                    <a:pt x="1925" y="3871"/>
                    <a:pt x="1777" y="3871"/>
                    <a:pt x="1629" y="4019"/>
                  </a:cubicBezTo>
                  <a:cubicBezTo>
                    <a:pt x="1481" y="3723"/>
                    <a:pt x="1333" y="3427"/>
                    <a:pt x="1185" y="3279"/>
                  </a:cubicBezTo>
                  <a:cubicBezTo>
                    <a:pt x="1011" y="3105"/>
                    <a:pt x="838" y="3033"/>
                    <a:pt x="664" y="3033"/>
                  </a:cubicBezTo>
                  <a:cubicBezTo>
                    <a:pt x="542" y="3033"/>
                    <a:pt x="419" y="3069"/>
                    <a:pt x="297" y="3131"/>
                  </a:cubicBezTo>
                  <a:cubicBezTo>
                    <a:pt x="149" y="3427"/>
                    <a:pt x="1" y="3871"/>
                    <a:pt x="1" y="4167"/>
                  </a:cubicBezTo>
                  <a:lnTo>
                    <a:pt x="10804" y="4167"/>
                  </a:lnTo>
                  <a:cubicBezTo>
                    <a:pt x="10656" y="3279"/>
                    <a:pt x="10508" y="2243"/>
                    <a:pt x="10360" y="1355"/>
                  </a:cubicBezTo>
                  <a:cubicBezTo>
                    <a:pt x="10227" y="559"/>
                    <a:pt x="9737" y="0"/>
                    <a:pt x="91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3"/>
            <p:cNvSpPr/>
            <p:nvPr/>
          </p:nvSpPr>
          <p:spPr>
            <a:xfrm>
              <a:off x="3793350" y="4748025"/>
              <a:ext cx="347775" cy="266400"/>
            </a:xfrm>
            <a:custGeom>
              <a:avLst/>
              <a:gdLst/>
              <a:ahLst/>
              <a:cxnLst/>
              <a:rect l="l" t="t" r="r" b="b"/>
              <a:pathLst>
                <a:path w="13911" h="10656" extrusionOk="0">
                  <a:moveTo>
                    <a:pt x="12431" y="1"/>
                  </a:moveTo>
                  <a:cubicBezTo>
                    <a:pt x="10655" y="1"/>
                    <a:pt x="8731" y="148"/>
                    <a:pt x="6807" y="296"/>
                  </a:cubicBezTo>
                  <a:cubicBezTo>
                    <a:pt x="6068" y="296"/>
                    <a:pt x="5476" y="1036"/>
                    <a:pt x="5476" y="1924"/>
                  </a:cubicBezTo>
                  <a:cubicBezTo>
                    <a:pt x="5476" y="2072"/>
                    <a:pt x="5476" y="2072"/>
                    <a:pt x="5476" y="2072"/>
                  </a:cubicBezTo>
                  <a:cubicBezTo>
                    <a:pt x="5180" y="2072"/>
                    <a:pt x="5032" y="2220"/>
                    <a:pt x="4736" y="2220"/>
                  </a:cubicBezTo>
                  <a:cubicBezTo>
                    <a:pt x="4736" y="1924"/>
                    <a:pt x="4736" y="1628"/>
                    <a:pt x="4588" y="1332"/>
                  </a:cubicBezTo>
                  <a:cubicBezTo>
                    <a:pt x="4588" y="1036"/>
                    <a:pt x="4588" y="888"/>
                    <a:pt x="4440" y="740"/>
                  </a:cubicBezTo>
                  <a:cubicBezTo>
                    <a:pt x="4371" y="672"/>
                    <a:pt x="4302" y="643"/>
                    <a:pt x="4235" y="643"/>
                  </a:cubicBezTo>
                  <a:cubicBezTo>
                    <a:pt x="4014" y="643"/>
                    <a:pt x="3813" y="957"/>
                    <a:pt x="3700" y="1184"/>
                  </a:cubicBezTo>
                  <a:cubicBezTo>
                    <a:pt x="3552" y="1628"/>
                    <a:pt x="3552" y="2072"/>
                    <a:pt x="3256" y="2516"/>
                  </a:cubicBezTo>
                  <a:cubicBezTo>
                    <a:pt x="3108" y="2960"/>
                    <a:pt x="2664" y="3108"/>
                    <a:pt x="2368" y="3404"/>
                  </a:cubicBezTo>
                  <a:cubicBezTo>
                    <a:pt x="888" y="4588"/>
                    <a:pt x="296" y="6808"/>
                    <a:pt x="148" y="8880"/>
                  </a:cubicBezTo>
                  <a:cubicBezTo>
                    <a:pt x="148" y="9324"/>
                    <a:pt x="0" y="9620"/>
                    <a:pt x="148" y="10064"/>
                  </a:cubicBezTo>
                  <a:cubicBezTo>
                    <a:pt x="296" y="10360"/>
                    <a:pt x="444" y="10656"/>
                    <a:pt x="740" y="10656"/>
                  </a:cubicBezTo>
                  <a:cubicBezTo>
                    <a:pt x="1184" y="10656"/>
                    <a:pt x="1332" y="10064"/>
                    <a:pt x="1628" y="9620"/>
                  </a:cubicBezTo>
                  <a:cubicBezTo>
                    <a:pt x="1776" y="9176"/>
                    <a:pt x="1924" y="8584"/>
                    <a:pt x="2220" y="7992"/>
                  </a:cubicBezTo>
                  <a:cubicBezTo>
                    <a:pt x="2368" y="7548"/>
                    <a:pt x="2664" y="6956"/>
                    <a:pt x="2960" y="6808"/>
                  </a:cubicBezTo>
                  <a:cubicBezTo>
                    <a:pt x="3052" y="6785"/>
                    <a:pt x="3147" y="6776"/>
                    <a:pt x="3244" y="6776"/>
                  </a:cubicBezTo>
                  <a:cubicBezTo>
                    <a:pt x="3549" y="6776"/>
                    <a:pt x="3868" y="6863"/>
                    <a:pt x="4131" y="6863"/>
                  </a:cubicBezTo>
                  <a:cubicBezTo>
                    <a:pt x="4322" y="6863"/>
                    <a:pt x="4483" y="6818"/>
                    <a:pt x="4588" y="6660"/>
                  </a:cubicBezTo>
                  <a:cubicBezTo>
                    <a:pt x="4736" y="6364"/>
                    <a:pt x="4736" y="6068"/>
                    <a:pt x="4884" y="5920"/>
                  </a:cubicBezTo>
                  <a:cubicBezTo>
                    <a:pt x="4884" y="5328"/>
                    <a:pt x="4884" y="4736"/>
                    <a:pt x="4884" y="4144"/>
                  </a:cubicBezTo>
                  <a:cubicBezTo>
                    <a:pt x="5032" y="4144"/>
                    <a:pt x="5180" y="4144"/>
                    <a:pt x="5328" y="3996"/>
                  </a:cubicBezTo>
                  <a:cubicBezTo>
                    <a:pt x="5328" y="4440"/>
                    <a:pt x="5328" y="5032"/>
                    <a:pt x="5328" y="5476"/>
                  </a:cubicBezTo>
                  <a:cubicBezTo>
                    <a:pt x="5328" y="6216"/>
                    <a:pt x="5772" y="6956"/>
                    <a:pt x="6511" y="6956"/>
                  </a:cubicBezTo>
                  <a:cubicBezTo>
                    <a:pt x="8287" y="6660"/>
                    <a:pt x="10211" y="6512"/>
                    <a:pt x="12135" y="6364"/>
                  </a:cubicBezTo>
                  <a:cubicBezTo>
                    <a:pt x="12875" y="6364"/>
                    <a:pt x="13911" y="5476"/>
                    <a:pt x="13911" y="4588"/>
                  </a:cubicBezTo>
                  <a:cubicBezTo>
                    <a:pt x="13763" y="3552"/>
                    <a:pt x="13763" y="2516"/>
                    <a:pt x="13763" y="1480"/>
                  </a:cubicBezTo>
                  <a:cubicBezTo>
                    <a:pt x="13763" y="592"/>
                    <a:pt x="13171" y="1"/>
                    <a:pt x="1243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3"/>
            <p:cNvSpPr/>
            <p:nvPr/>
          </p:nvSpPr>
          <p:spPr>
            <a:xfrm>
              <a:off x="3797050" y="4571150"/>
              <a:ext cx="336675" cy="236100"/>
            </a:xfrm>
            <a:custGeom>
              <a:avLst/>
              <a:gdLst/>
              <a:ahLst/>
              <a:cxnLst/>
              <a:rect l="l" t="t" r="r" b="b"/>
              <a:pathLst>
                <a:path w="13467" h="9444" extrusionOk="0">
                  <a:moveTo>
                    <a:pt x="4297" y="1"/>
                  </a:moveTo>
                  <a:cubicBezTo>
                    <a:pt x="4184" y="1"/>
                    <a:pt x="4078" y="37"/>
                    <a:pt x="3996" y="120"/>
                  </a:cubicBezTo>
                  <a:cubicBezTo>
                    <a:pt x="3700" y="416"/>
                    <a:pt x="3700" y="1008"/>
                    <a:pt x="3552" y="1304"/>
                  </a:cubicBezTo>
                  <a:cubicBezTo>
                    <a:pt x="3256" y="1896"/>
                    <a:pt x="2812" y="2192"/>
                    <a:pt x="2368" y="2636"/>
                  </a:cubicBezTo>
                  <a:cubicBezTo>
                    <a:pt x="1036" y="3968"/>
                    <a:pt x="444" y="6336"/>
                    <a:pt x="148" y="8407"/>
                  </a:cubicBezTo>
                  <a:cubicBezTo>
                    <a:pt x="0" y="8851"/>
                    <a:pt x="0" y="9295"/>
                    <a:pt x="296" y="9443"/>
                  </a:cubicBezTo>
                  <a:cubicBezTo>
                    <a:pt x="444" y="9443"/>
                    <a:pt x="592" y="9295"/>
                    <a:pt x="592" y="9295"/>
                  </a:cubicBezTo>
                  <a:cubicBezTo>
                    <a:pt x="1332" y="8851"/>
                    <a:pt x="1776" y="7963"/>
                    <a:pt x="2072" y="7076"/>
                  </a:cubicBezTo>
                  <a:cubicBezTo>
                    <a:pt x="2516" y="6336"/>
                    <a:pt x="2960" y="5596"/>
                    <a:pt x="3552" y="5596"/>
                  </a:cubicBezTo>
                  <a:cubicBezTo>
                    <a:pt x="3626" y="5596"/>
                    <a:pt x="3737" y="5633"/>
                    <a:pt x="3848" y="5633"/>
                  </a:cubicBezTo>
                  <a:cubicBezTo>
                    <a:pt x="3959" y="5633"/>
                    <a:pt x="4070" y="5596"/>
                    <a:pt x="4144" y="5448"/>
                  </a:cubicBezTo>
                  <a:cubicBezTo>
                    <a:pt x="4292" y="5448"/>
                    <a:pt x="4292" y="5300"/>
                    <a:pt x="4292" y="5152"/>
                  </a:cubicBezTo>
                  <a:cubicBezTo>
                    <a:pt x="4440" y="4708"/>
                    <a:pt x="4588" y="4116"/>
                    <a:pt x="4736" y="3672"/>
                  </a:cubicBezTo>
                  <a:cubicBezTo>
                    <a:pt x="4884" y="3524"/>
                    <a:pt x="5032" y="3524"/>
                    <a:pt x="5180" y="3524"/>
                  </a:cubicBezTo>
                  <a:cubicBezTo>
                    <a:pt x="5180" y="3968"/>
                    <a:pt x="5032" y="4412"/>
                    <a:pt x="5032" y="4856"/>
                  </a:cubicBezTo>
                  <a:cubicBezTo>
                    <a:pt x="4884" y="5744"/>
                    <a:pt x="5328" y="6336"/>
                    <a:pt x="6068" y="6484"/>
                  </a:cubicBezTo>
                  <a:lnTo>
                    <a:pt x="11247" y="6484"/>
                  </a:lnTo>
                  <a:cubicBezTo>
                    <a:pt x="11323" y="6499"/>
                    <a:pt x="11403" y="6506"/>
                    <a:pt x="11484" y="6506"/>
                  </a:cubicBezTo>
                  <a:cubicBezTo>
                    <a:pt x="12191" y="6506"/>
                    <a:pt x="13038" y="5948"/>
                    <a:pt x="13171" y="5152"/>
                  </a:cubicBezTo>
                  <a:cubicBezTo>
                    <a:pt x="13319" y="4116"/>
                    <a:pt x="13319" y="3080"/>
                    <a:pt x="13319" y="2044"/>
                  </a:cubicBezTo>
                  <a:cubicBezTo>
                    <a:pt x="13467" y="1156"/>
                    <a:pt x="13023" y="416"/>
                    <a:pt x="12283" y="416"/>
                  </a:cubicBezTo>
                  <a:cubicBezTo>
                    <a:pt x="10507" y="268"/>
                    <a:pt x="8731" y="120"/>
                    <a:pt x="6955" y="120"/>
                  </a:cubicBezTo>
                  <a:cubicBezTo>
                    <a:pt x="6891" y="107"/>
                    <a:pt x="6829" y="101"/>
                    <a:pt x="6767" y="101"/>
                  </a:cubicBezTo>
                  <a:cubicBezTo>
                    <a:pt x="6116" y="101"/>
                    <a:pt x="5611" y="789"/>
                    <a:pt x="5476" y="1600"/>
                  </a:cubicBezTo>
                  <a:lnTo>
                    <a:pt x="5180" y="1600"/>
                  </a:lnTo>
                  <a:cubicBezTo>
                    <a:pt x="5180" y="1304"/>
                    <a:pt x="5180" y="860"/>
                    <a:pt x="5032" y="564"/>
                  </a:cubicBezTo>
                  <a:cubicBezTo>
                    <a:pt x="4925" y="244"/>
                    <a:pt x="4588" y="1"/>
                    <a:pt x="429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3"/>
            <p:cNvSpPr/>
            <p:nvPr/>
          </p:nvSpPr>
          <p:spPr>
            <a:xfrm>
              <a:off x="3811850" y="4385125"/>
              <a:ext cx="332975" cy="218625"/>
            </a:xfrm>
            <a:custGeom>
              <a:avLst/>
              <a:gdLst/>
              <a:ahLst/>
              <a:cxnLst/>
              <a:rect l="l" t="t" r="r" b="b"/>
              <a:pathLst>
                <a:path w="13319" h="8745" extrusionOk="0">
                  <a:moveTo>
                    <a:pt x="4819" y="0"/>
                  </a:moveTo>
                  <a:cubicBezTo>
                    <a:pt x="4687" y="0"/>
                    <a:pt x="4553" y="49"/>
                    <a:pt x="4440" y="162"/>
                  </a:cubicBezTo>
                  <a:cubicBezTo>
                    <a:pt x="4144" y="310"/>
                    <a:pt x="3848" y="754"/>
                    <a:pt x="3700" y="1198"/>
                  </a:cubicBezTo>
                  <a:cubicBezTo>
                    <a:pt x="3108" y="1346"/>
                    <a:pt x="2368" y="1642"/>
                    <a:pt x="2072" y="2382"/>
                  </a:cubicBezTo>
                  <a:cubicBezTo>
                    <a:pt x="1776" y="2826"/>
                    <a:pt x="1776" y="3269"/>
                    <a:pt x="1628" y="3861"/>
                  </a:cubicBezTo>
                  <a:cubicBezTo>
                    <a:pt x="1480" y="5045"/>
                    <a:pt x="1184" y="6377"/>
                    <a:pt x="444" y="7413"/>
                  </a:cubicBezTo>
                  <a:cubicBezTo>
                    <a:pt x="296" y="7561"/>
                    <a:pt x="0" y="7857"/>
                    <a:pt x="0" y="8153"/>
                  </a:cubicBezTo>
                  <a:cubicBezTo>
                    <a:pt x="0" y="8449"/>
                    <a:pt x="296" y="8745"/>
                    <a:pt x="592" y="8745"/>
                  </a:cubicBezTo>
                  <a:cubicBezTo>
                    <a:pt x="740" y="8745"/>
                    <a:pt x="1036" y="8597"/>
                    <a:pt x="1184" y="8449"/>
                  </a:cubicBezTo>
                  <a:cubicBezTo>
                    <a:pt x="1628" y="8005"/>
                    <a:pt x="1924" y="7561"/>
                    <a:pt x="2220" y="7117"/>
                  </a:cubicBezTo>
                  <a:cubicBezTo>
                    <a:pt x="2516" y="6377"/>
                    <a:pt x="2812" y="5637"/>
                    <a:pt x="3404" y="5637"/>
                  </a:cubicBezTo>
                  <a:cubicBezTo>
                    <a:pt x="3601" y="5637"/>
                    <a:pt x="3798" y="5769"/>
                    <a:pt x="3952" y="5769"/>
                  </a:cubicBezTo>
                  <a:cubicBezTo>
                    <a:pt x="4029" y="5769"/>
                    <a:pt x="4094" y="5736"/>
                    <a:pt x="4144" y="5637"/>
                  </a:cubicBezTo>
                  <a:cubicBezTo>
                    <a:pt x="4292" y="5637"/>
                    <a:pt x="4292" y="5489"/>
                    <a:pt x="4292" y="5341"/>
                  </a:cubicBezTo>
                  <a:cubicBezTo>
                    <a:pt x="4440" y="4749"/>
                    <a:pt x="4588" y="4157"/>
                    <a:pt x="4736" y="3713"/>
                  </a:cubicBezTo>
                  <a:lnTo>
                    <a:pt x="5180" y="3713"/>
                  </a:lnTo>
                  <a:cubicBezTo>
                    <a:pt x="5032" y="4157"/>
                    <a:pt x="4884" y="4601"/>
                    <a:pt x="4884" y="5045"/>
                  </a:cubicBezTo>
                  <a:cubicBezTo>
                    <a:pt x="4736" y="5785"/>
                    <a:pt x="5032" y="6525"/>
                    <a:pt x="5623" y="6673"/>
                  </a:cubicBezTo>
                  <a:cubicBezTo>
                    <a:pt x="7399" y="6969"/>
                    <a:pt x="9027" y="7117"/>
                    <a:pt x="10655" y="7265"/>
                  </a:cubicBezTo>
                  <a:cubicBezTo>
                    <a:pt x="10809" y="7327"/>
                    <a:pt x="10983" y="7356"/>
                    <a:pt x="11163" y="7356"/>
                  </a:cubicBezTo>
                  <a:cubicBezTo>
                    <a:pt x="11844" y="7356"/>
                    <a:pt x="12610" y="6932"/>
                    <a:pt x="12727" y="6229"/>
                  </a:cubicBezTo>
                  <a:cubicBezTo>
                    <a:pt x="12875" y="5193"/>
                    <a:pt x="13023" y="4305"/>
                    <a:pt x="13171" y="3269"/>
                  </a:cubicBezTo>
                  <a:cubicBezTo>
                    <a:pt x="13319" y="2530"/>
                    <a:pt x="12875" y="1790"/>
                    <a:pt x="12283" y="1642"/>
                  </a:cubicBezTo>
                  <a:cubicBezTo>
                    <a:pt x="10507" y="1346"/>
                    <a:pt x="8879" y="1050"/>
                    <a:pt x="7251" y="754"/>
                  </a:cubicBezTo>
                  <a:cubicBezTo>
                    <a:pt x="7120" y="701"/>
                    <a:pt x="6989" y="677"/>
                    <a:pt x="6861" y="677"/>
                  </a:cubicBezTo>
                  <a:cubicBezTo>
                    <a:pt x="6268" y="677"/>
                    <a:pt x="5745" y="1207"/>
                    <a:pt x="5623" y="1938"/>
                  </a:cubicBezTo>
                  <a:lnTo>
                    <a:pt x="5180" y="1938"/>
                  </a:lnTo>
                  <a:lnTo>
                    <a:pt x="5328" y="1642"/>
                  </a:lnTo>
                  <a:cubicBezTo>
                    <a:pt x="5476" y="1198"/>
                    <a:pt x="5623" y="606"/>
                    <a:pt x="5328" y="310"/>
                  </a:cubicBezTo>
                  <a:cubicBezTo>
                    <a:pt x="5236" y="127"/>
                    <a:pt x="5032" y="0"/>
                    <a:pt x="48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3"/>
            <p:cNvSpPr/>
            <p:nvPr/>
          </p:nvSpPr>
          <p:spPr>
            <a:xfrm>
              <a:off x="3822925" y="4222075"/>
              <a:ext cx="355200" cy="187925"/>
            </a:xfrm>
            <a:custGeom>
              <a:avLst/>
              <a:gdLst/>
              <a:ahLst/>
              <a:cxnLst/>
              <a:rect l="l" t="t" r="r" b="b"/>
              <a:pathLst>
                <a:path w="14208" h="7517" extrusionOk="0">
                  <a:moveTo>
                    <a:pt x="5922" y="1"/>
                  </a:moveTo>
                  <a:cubicBezTo>
                    <a:pt x="5527" y="1"/>
                    <a:pt x="5132" y="485"/>
                    <a:pt x="4737" y="616"/>
                  </a:cubicBezTo>
                  <a:cubicBezTo>
                    <a:pt x="4589" y="764"/>
                    <a:pt x="4293" y="764"/>
                    <a:pt x="3997" y="764"/>
                  </a:cubicBezTo>
                  <a:cubicBezTo>
                    <a:pt x="3405" y="912"/>
                    <a:pt x="2961" y="1208"/>
                    <a:pt x="2665" y="1800"/>
                  </a:cubicBezTo>
                  <a:cubicBezTo>
                    <a:pt x="2369" y="2392"/>
                    <a:pt x="2221" y="3132"/>
                    <a:pt x="1925" y="3724"/>
                  </a:cubicBezTo>
                  <a:cubicBezTo>
                    <a:pt x="1629" y="4168"/>
                    <a:pt x="1185" y="4612"/>
                    <a:pt x="889" y="5056"/>
                  </a:cubicBezTo>
                  <a:cubicBezTo>
                    <a:pt x="445" y="5500"/>
                    <a:pt x="297" y="6092"/>
                    <a:pt x="149" y="6684"/>
                  </a:cubicBezTo>
                  <a:cubicBezTo>
                    <a:pt x="1" y="6832"/>
                    <a:pt x="1" y="7128"/>
                    <a:pt x="149" y="7276"/>
                  </a:cubicBezTo>
                  <a:cubicBezTo>
                    <a:pt x="192" y="7362"/>
                    <a:pt x="261" y="7398"/>
                    <a:pt x="340" y="7398"/>
                  </a:cubicBezTo>
                  <a:cubicBezTo>
                    <a:pt x="532" y="7398"/>
                    <a:pt x="784" y="7189"/>
                    <a:pt x="889" y="6980"/>
                  </a:cubicBezTo>
                  <a:cubicBezTo>
                    <a:pt x="1481" y="6240"/>
                    <a:pt x="2221" y="5056"/>
                    <a:pt x="3109" y="5056"/>
                  </a:cubicBezTo>
                  <a:cubicBezTo>
                    <a:pt x="3503" y="5056"/>
                    <a:pt x="3832" y="5187"/>
                    <a:pt x="4183" y="5187"/>
                  </a:cubicBezTo>
                  <a:cubicBezTo>
                    <a:pt x="4358" y="5187"/>
                    <a:pt x="4539" y="5155"/>
                    <a:pt x="4737" y="5056"/>
                  </a:cubicBezTo>
                  <a:cubicBezTo>
                    <a:pt x="5033" y="4760"/>
                    <a:pt x="5180" y="4316"/>
                    <a:pt x="5328" y="4020"/>
                  </a:cubicBezTo>
                  <a:cubicBezTo>
                    <a:pt x="5328" y="3724"/>
                    <a:pt x="5476" y="3428"/>
                    <a:pt x="5476" y="3280"/>
                  </a:cubicBezTo>
                  <a:lnTo>
                    <a:pt x="6068" y="3280"/>
                  </a:lnTo>
                  <a:cubicBezTo>
                    <a:pt x="5920" y="3724"/>
                    <a:pt x="5772" y="4168"/>
                    <a:pt x="5624" y="4464"/>
                  </a:cubicBezTo>
                  <a:cubicBezTo>
                    <a:pt x="5328" y="5204"/>
                    <a:pt x="5624" y="5944"/>
                    <a:pt x="6364" y="6240"/>
                  </a:cubicBezTo>
                  <a:cubicBezTo>
                    <a:pt x="7992" y="6536"/>
                    <a:pt x="9620" y="6980"/>
                    <a:pt x="11248" y="7424"/>
                  </a:cubicBezTo>
                  <a:cubicBezTo>
                    <a:pt x="11374" y="7487"/>
                    <a:pt x="11528" y="7516"/>
                    <a:pt x="11694" y="7516"/>
                  </a:cubicBezTo>
                  <a:cubicBezTo>
                    <a:pt x="12305" y="7516"/>
                    <a:pt x="13087" y="7118"/>
                    <a:pt x="13320" y="6536"/>
                  </a:cubicBezTo>
                  <a:cubicBezTo>
                    <a:pt x="13616" y="5648"/>
                    <a:pt x="13764" y="4760"/>
                    <a:pt x="14060" y="3872"/>
                  </a:cubicBezTo>
                  <a:cubicBezTo>
                    <a:pt x="14208" y="3132"/>
                    <a:pt x="13912" y="2392"/>
                    <a:pt x="13172" y="2096"/>
                  </a:cubicBezTo>
                  <a:cubicBezTo>
                    <a:pt x="11544" y="1652"/>
                    <a:pt x="9916" y="1208"/>
                    <a:pt x="8288" y="616"/>
                  </a:cubicBezTo>
                  <a:cubicBezTo>
                    <a:pt x="8212" y="597"/>
                    <a:pt x="8133" y="588"/>
                    <a:pt x="8053" y="588"/>
                  </a:cubicBezTo>
                  <a:cubicBezTo>
                    <a:pt x="7513" y="588"/>
                    <a:pt x="6918" y="1008"/>
                    <a:pt x="6660" y="1652"/>
                  </a:cubicBezTo>
                  <a:lnTo>
                    <a:pt x="6068" y="1652"/>
                  </a:lnTo>
                  <a:cubicBezTo>
                    <a:pt x="6068" y="1504"/>
                    <a:pt x="6068" y="1504"/>
                    <a:pt x="6068" y="1504"/>
                  </a:cubicBezTo>
                  <a:cubicBezTo>
                    <a:pt x="6216" y="1208"/>
                    <a:pt x="6364" y="912"/>
                    <a:pt x="6364" y="764"/>
                  </a:cubicBezTo>
                  <a:cubicBezTo>
                    <a:pt x="6364" y="468"/>
                    <a:pt x="6216" y="172"/>
                    <a:pt x="6068" y="24"/>
                  </a:cubicBezTo>
                  <a:cubicBezTo>
                    <a:pt x="6020" y="8"/>
                    <a:pt x="5971" y="1"/>
                    <a:pt x="59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3"/>
            <p:cNvSpPr/>
            <p:nvPr/>
          </p:nvSpPr>
          <p:spPr>
            <a:xfrm>
              <a:off x="3859925" y="4062850"/>
              <a:ext cx="358900" cy="198350"/>
            </a:xfrm>
            <a:custGeom>
              <a:avLst/>
              <a:gdLst/>
              <a:ahLst/>
              <a:cxnLst/>
              <a:rect l="l" t="t" r="r" b="b"/>
              <a:pathLst>
                <a:path w="14356" h="7934" extrusionOk="0">
                  <a:moveTo>
                    <a:pt x="6622" y="0"/>
                  </a:moveTo>
                  <a:cubicBezTo>
                    <a:pt x="6240" y="0"/>
                    <a:pt x="5858" y="347"/>
                    <a:pt x="5476" y="474"/>
                  </a:cubicBezTo>
                  <a:cubicBezTo>
                    <a:pt x="5378" y="523"/>
                    <a:pt x="5279" y="540"/>
                    <a:pt x="5180" y="540"/>
                  </a:cubicBezTo>
                  <a:cubicBezTo>
                    <a:pt x="4983" y="540"/>
                    <a:pt x="4786" y="474"/>
                    <a:pt x="4588" y="474"/>
                  </a:cubicBezTo>
                  <a:cubicBezTo>
                    <a:pt x="4144" y="474"/>
                    <a:pt x="3553" y="770"/>
                    <a:pt x="3257" y="1214"/>
                  </a:cubicBezTo>
                  <a:cubicBezTo>
                    <a:pt x="2813" y="1806"/>
                    <a:pt x="2665" y="2546"/>
                    <a:pt x="2221" y="2990"/>
                  </a:cubicBezTo>
                  <a:cubicBezTo>
                    <a:pt x="1925" y="3434"/>
                    <a:pt x="1481" y="3730"/>
                    <a:pt x="1037" y="4174"/>
                  </a:cubicBezTo>
                  <a:cubicBezTo>
                    <a:pt x="741" y="4617"/>
                    <a:pt x="297" y="5061"/>
                    <a:pt x="149" y="5653"/>
                  </a:cubicBezTo>
                  <a:cubicBezTo>
                    <a:pt x="1" y="5801"/>
                    <a:pt x="1" y="6097"/>
                    <a:pt x="149" y="6245"/>
                  </a:cubicBezTo>
                  <a:cubicBezTo>
                    <a:pt x="205" y="6358"/>
                    <a:pt x="283" y="6407"/>
                    <a:pt x="375" y="6407"/>
                  </a:cubicBezTo>
                  <a:cubicBezTo>
                    <a:pt x="523" y="6407"/>
                    <a:pt x="706" y="6280"/>
                    <a:pt x="889" y="6097"/>
                  </a:cubicBezTo>
                  <a:cubicBezTo>
                    <a:pt x="1629" y="5505"/>
                    <a:pt x="2665" y="4174"/>
                    <a:pt x="3553" y="3878"/>
                  </a:cubicBezTo>
                  <a:cubicBezTo>
                    <a:pt x="3584" y="3870"/>
                    <a:pt x="3614" y="3866"/>
                    <a:pt x="3643" y="3866"/>
                  </a:cubicBezTo>
                  <a:cubicBezTo>
                    <a:pt x="4106" y="3866"/>
                    <a:pt x="4285" y="4809"/>
                    <a:pt x="4718" y="4809"/>
                  </a:cubicBezTo>
                  <a:cubicBezTo>
                    <a:pt x="4770" y="4809"/>
                    <a:pt x="4825" y="4795"/>
                    <a:pt x="4884" y="4765"/>
                  </a:cubicBezTo>
                  <a:cubicBezTo>
                    <a:pt x="5180" y="4617"/>
                    <a:pt x="5328" y="4174"/>
                    <a:pt x="5624" y="3878"/>
                  </a:cubicBezTo>
                  <a:cubicBezTo>
                    <a:pt x="5624" y="3582"/>
                    <a:pt x="5772" y="3286"/>
                    <a:pt x="5920" y="3138"/>
                  </a:cubicBezTo>
                  <a:cubicBezTo>
                    <a:pt x="6068" y="3138"/>
                    <a:pt x="6364" y="3286"/>
                    <a:pt x="6512" y="3286"/>
                  </a:cubicBezTo>
                  <a:cubicBezTo>
                    <a:pt x="6512" y="3730"/>
                    <a:pt x="6364" y="4026"/>
                    <a:pt x="6216" y="4469"/>
                  </a:cubicBezTo>
                  <a:cubicBezTo>
                    <a:pt x="5920" y="5061"/>
                    <a:pt x="6068" y="5949"/>
                    <a:pt x="6660" y="6245"/>
                  </a:cubicBezTo>
                  <a:cubicBezTo>
                    <a:pt x="7992" y="6689"/>
                    <a:pt x="9472" y="7281"/>
                    <a:pt x="10804" y="7725"/>
                  </a:cubicBezTo>
                  <a:cubicBezTo>
                    <a:pt x="11041" y="7868"/>
                    <a:pt x="11324" y="7934"/>
                    <a:pt x="11608" y="7934"/>
                  </a:cubicBezTo>
                  <a:cubicBezTo>
                    <a:pt x="12212" y="7934"/>
                    <a:pt x="12823" y="7636"/>
                    <a:pt x="13024" y="7133"/>
                  </a:cubicBezTo>
                  <a:cubicBezTo>
                    <a:pt x="13320" y="6245"/>
                    <a:pt x="13616" y="5357"/>
                    <a:pt x="13912" y="4469"/>
                  </a:cubicBezTo>
                  <a:cubicBezTo>
                    <a:pt x="14356" y="3730"/>
                    <a:pt x="14060" y="2990"/>
                    <a:pt x="13468" y="2694"/>
                  </a:cubicBezTo>
                  <a:cubicBezTo>
                    <a:pt x="11988" y="2102"/>
                    <a:pt x="10508" y="1362"/>
                    <a:pt x="9028" y="770"/>
                  </a:cubicBezTo>
                  <a:cubicBezTo>
                    <a:pt x="8837" y="693"/>
                    <a:pt x="8646" y="656"/>
                    <a:pt x="8462" y="656"/>
                  </a:cubicBezTo>
                  <a:cubicBezTo>
                    <a:pt x="7935" y="656"/>
                    <a:pt x="7472" y="961"/>
                    <a:pt x="7252" y="1510"/>
                  </a:cubicBezTo>
                  <a:lnTo>
                    <a:pt x="7104" y="1658"/>
                  </a:lnTo>
                  <a:cubicBezTo>
                    <a:pt x="6956" y="1658"/>
                    <a:pt x="6808" y="1510"/>
                    <a:pt x="6660" y="1510"/>
                  </a:cubicBezTo>
                  <a:cubicBezTo>
                    <a:pt x="6808" y="1214"/>
                    <a:pt x="6956" y="1066"/>
                    <a:pt x="6956" y="770"/>
                  </a:cubicBezTo>
                  <a:cubicBezTo>
                    <a:pt x="6956" y="474"/>
                    <a:pt x="6956" y="178"/>
                    <a:pt x="6808" y="30"/>
                  </a:cubicBezTo>
                  <a:cubicBezTo>
                    <a:pt x="6746" y="9"/>
                    <a:pt x="6684" y="0"/>
                    <a:pt x="6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3"/>
            <p:cNvSpPr/>
            <p:nvPr/>
          </p:nvSpPr>
          <p:spPr>
            <a:xfrm>
              <a:off x="3959825" y="3903100"/>
              <a:ext cx="321900" cy="216175"/>
            </a:xfrm>
            <a:custGeom>
              <a:avLst/>
              <a:gdLst/>
              <a:ahLst/>
              <a:cxnLst/>
              <a:rect l="l" t="t" r="r" b="b"/>
              <a:pathLst>
                <a:path w="12876" h="8647" extrusionOk="0">
                  <a:moveTo>
                    <a:pt x="6311" y="1"/>
                  </a:moveTo>
                  <a:cubicBezTo>
                    <a:pt x="6225" y="1"/>
                    <a:pt x="6142" y="19"/>
                    <a:pt x="6068" y="56"/>
                  </a:cubicBezTo>
                  <a:cubicBezTo>
                    <a:pt x="5624" y="204"/>
                    <a:pt x="5476" y="500"/>
                    <a:pt x="5032" y="796"/>
                  </a:cubicBezTo>
                  <a:cubicBezTo>
                    <a:pt x="4588" y="944"/>
                    <a:pt x="3996" y="944"/>
                    <a:pt x="3404" y="944"/>
                  </a:cubicBezTo>
                  <a:cubicBezTo>
                    <a:pt x="2664" y="1092"/>
                    <a:pt x="1924" y="1684"/>
                    <a:pt x="1332" y="2276"/>
                  </a:cubicBezTo>
                  <a:cubicBezTo>
                    <a:pt x="888" y="2720"/>
                    <a:pt x="444" y="3016"/>
                    <a:pt x="148" y="3608"/>
                  </a:cubicBezTo>
                  <a:cubicBezTo>
                    <a:pt x="0" y="3756"/>
                    <a:pt x="0" y="3756"/>
                    <a:pt x="0" y="3904"/>
                  </a:cubicBezTo>
                  <a:cubicBezTo>
                    <a:pt x="0" y="4052"/>
                    <a:pt x="148" y="4052"/>
                    <a:pt x="296" y="4200"/>
                  </a:cubicBezTo>
                  <a:cubicBezTo>
                    <a:pt x="378" y="4227"/>
                    <a:pt x="464" y="4239"/>
                    <a:pt x="555" y="4239"/>
                  </a:cubicBezTo>
                  <a:cubicBezTo>
                    <a:pt x="958" y="4239"/>
                    <a:pt x="1441" y="3998"/>
                    <a:pt x="1924" y="3756"/>
                  </a:cubicBezTo>
                  <a:cubicBezTo>
                    <a:pt x="2072" y="3608"/>
                    <a:pt x="2368" y="3312"/>
                    <a:pt x="2664" y="3312"/>
                  </a:cubicBezTo>
                  <a:cubicBezTo>
                    <a:pt x="3108" y="3460"/>
                    <a:pt x="3256" y="3904"/>
                    <a:pt x="3552" y="4348"/>
                  </a:cubicBezTo>
                  <a:cubicBezTo>
                    <a:pt x="3552" y="4590"/>
                    <a:pt x="3749" y="4831"/>
                    <a:pt x="3983" y="4831"/>
                  </a:cubicBezTo>
                  <a:cubicBezTo>
                    <a:pt x="4035" y="4831"/>
                    <a:pt x="4090" y="4819"/>
                    <a:pt x="4144" y="4792"/>
                  </a:cubicBezTo>
                  <a:cubicBezTo>
                    <a:pt x="4144" y="4792"/>
                    <a:pt x="4292" y="4644"/>
                    <a:pt x="4292" y="4496"/>
                  </a:cubicBezTo>
                  <a:cubicBezTo>
                    <a:pt x="4588" y="4052"/>
                    <a:pt x="4884" y="3460"/>
                    <a:pt x="5180" y="3016"/>
                  </a:cubicBezTo>
                  <a:cubicBezTo>
                    <a:pt x="5328" y="3164"/>
                    <a:pt x="5476" y="3164"/>
                    <a:pt x="5624" y="3312"/>
                  </a:cubicBezTo>
                  <a:cubicBezTo>
                    <a:pt x="5476" y="3608"/>
                    <a:pt x="5328" y="4052"/>
                    <a:pt x="5180" y="4348"/>
                  </a:cubicBezTo>
                  <a:cubicBezTo>
                    <a:pt x="4884" y="5088"/>
                    <a:pt x="4884" y="5828"/>
                    <a:pt x="5476" y="6272"/>
                  </a:cubicBezTo>
                  <a:cubicBezTo>
                    <a:pt x="6512" y="7012"/>
                    <a:pt x="7696" y="7604"/>
                    <a:pt x="8732" y="8344"/>
                  </a:cubicBezTo>
                  <a:cubicBezTo>
                    <a:pt x="9055" y="8537"/>
                    <a:pt x="9462" y="8647"/>
                    <a:pt x="9856" y="8647"/>
                  </a:cubicBezTo>
                  <a:cubicBezTo>
                    <a:pt x="10364" y="8647"/>
                    <a:pt x="10849" y="8465"/>
                    <a:pt x="11099" y="8048"/>
                  </a:cubicBezTo>
                  <a:cubicBezTo>
                    <a:pt x="11543" y="7308"/>
                    <a:pt x="11987" y="6420"/>
                    <a:pt x="12431" y="5680"/>
                  </a:cubicBezTo>
                  <a:cubicBezTo>
                    <a:pt x="12875" y="5088"/>
                    <a:pt x="12875" y="4200"/>
                    <a:pt x="12283" y="3756"/>
                  </a:cubicBezTo>
                  <a:cubicBezTo>
                    <a:pt x="10951" y="3016"/>
                    <a:pt x="9768" y="2276"/>
                    <a:pt x="8584" y="1388"/>
                  </a:cubicBezTo>
                  <a:cubicBezTo>
                    <a:pt x="8362" y="1222"/>
                    <a:pt x="8098" y="1139"/>
                    <a:pt x="7832" y="1139"/>
                  </a:cubicBezTo>
                  <a:cubicBezTo>
                    <a:pt x="7388" y="1139"/>
                    <a:pt x="6937" y="1370"/>
                    <a:pt x="6660" y="1832"/>
                  </a:cubicBezTo>
                  <a:cubicBezTo>
                    <a:pt x="6512" y="1832"/>
                    <a:pt x="6364" y="1684"/>
                    <a:pt x="6216" y="1536"/>
                  </a:cubicBezTo>
                  <a:cubicBezTo>
                    <a:pt x="6364" y="1536"/>
                    <a:pt x="6364" y="1388"/>
                    <a:pt x="6512" y="1240"/>
                  </a:cubicBezTo>
                  <a:cubicBezTo>
                    <a:pt x="6660" y="1092"/>
                    <a:pt x="6956" y="796"/>
                    <a:pt x="6956" y="500"/>
                  </a:cubicBezTo>
                  <a:cubicBezTo>
                    <a:pt x="6845" y="167"/>
                    <a:pt x="6567" y="1"/>
                    <a:pt x="63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3"/>
            <p:cNvSpPr/>
            <p:nvPr/>
          </p:nvSpPr>
          <p:spPr>
            <a:xfrm>
              <a:off x="4059725" y="3781925"/>
              <a:ext cx="296000" cy="202650"/>
            </a:xfrm>
            <a:custGeom>
              <a:avLst/>
              <a:gdLst/>
              <a:ahLst/>
              <a:cxnLst/>
              <a:rect l="l" t="t" r="r" b="b"/>
              <a:pathLst>
                <a:path w="11840" h="8106" extrusionOk="0">
                  <a:moveTo>
                    <a:pt x="5946" y="0"/>
                  </a:moveTo>
                  <a:cubicBezTo>
                    <a:pt x="5543" y="0"/>
                    <a:pt x="5139" y="612"/>
                    <a:pt x="4736" y="612"/>
                  </a:cubicBezTo>
                  <a:cubicBezTo>
                    <a:pt x="4440" y="612"/>
                    <a:pt x="4292" y="316"/>
                    <a:pt x="3700" y="316"/>
                  </a:cubicBezTo>
                  <a:cubicBezTo>
                    <a:pt x="2368" y="464"/>
                    <a:pt x="1036" y="908"/>
                    <a:pt x="148" y="2240"/>
                  </a:cubicBezTo>
                  <a:cubicBezTo>
                    <a:pt x="0" y="2388"/>
                    <a:pt x="0" y="2684"/>
                    <a:pt x="0" y="2832"/>
                  </a:cubicBezTo>
                  <a:lnTo>
                    <a:pt x="296" y="2832"/>
                  </a:lnTo>
                  <a:cubicBezTo>
                    <a:pt x="740" y="2684"/>
                    <a:pt x="1036" y="2536"/>
                    <a:pt x="1480" y="2388"/>
                  </a:cubicBezTo>
                  <a:cubicBezTo>
                    <a:pt x="1603" y="2326"/>
                    <a:pt x="1852" y="2290"/>
                    <a:pt x="2113" y="2290"/>
                  </a:cubicBezTo>
                  <a:cubicBezTo>
                    <a:pt x="2482" y="2290"/>
                    <a:pt x="2873" y="2362"/>
                    <a:pt x="2960" y="2536"/>
                  </a:cubicBezTo>
                  <a:cubicBezTo>
                    <a:pt x="3404" y="2832"/>
                    <a:pt x="2812" y="3572"/>
                    <a:pt x="3256" y="3867"/>
                  </a:cubicBezTo>
                  <a:cubicBezTo>
                    <a:pt x="3356" y="3934"/>
                    <a:pt x="3463" y="3963"/>
                    <a:pt x="3574" y="3963"/>
                  </a:cubicBezTo>
                  <a:cubicBezTo>
                    <a:pt x="3952" y="3963"/>
                    <a:pt x="4358" y="3619"/>
                    <a:pt x="4588" y="3276"/>
                  </a:cubicBezTo>
                  <a:cubicBezTo>
                    <a:pt x="4736" y="3128"/>
                    <a:pt x="4736" y="3128"/>
                    <a:pt x="4736" y="2980"/>
                  </a:cubicBezTo>
                  <a:cubicBezTo>
                    <a:pt x="4884" y="3128"/>
                    <a:pt x="5032" y="3128"/>
                    <a:pt x="5180" y="3276"/>
                  </a:cubicBezTo>
                  <a:cubicBezTo>
                    <a:pt x="5032" y="3572"/>
                    <a:pt x="4884" y="3867"/>
                    <a:pt x="4588" y="4163"/>
                  </a:cubicBezTo>
                  <a:cubicBezTo>
                    <a:pt x="4292" y="4755"/>
                    <a:pt x="4292" y="5347"/>
                    <a:pt x="4736" y="5791"/>
                  </a:cubicBezTo>
                  <a:cubicBezTo>
                    <a:pt x="5772" y="6531"/>
                    <a:pt x="6808" y="7123"/>
                    <a:pt x="7843" y="7715"/>
                  </a:cubicBezTo>
                  <a:cubicBezTo>
                    <a:pt x="8081" y="7953"/>
                    <a:pt x="8531" y="8106"/>
                    <a:pt x="8965" y="8106"/>
                  </a:cubicBezTo>
                  <a:cubicBezTo>
                    <a:pt x="9343" y="8106"/>
                    <a:pt x="9709" y="7990"/>
                    <a:pt x="9915" y="7715"/>
                  </a:cubicBezTo>
                  <a:cubicBezTo>
                    <a:pt x="10359" y="6975"/>
                    <a:pt x="10951" y="6235"/>
                    <a:pt x="11395" y="5643"/>
                  </a:cubicBezTo>
                  <a:cubicBezTo>
                    <a:pt x="11839" y="5051"/>
                    <a:pt x="11691" y="4311"/>
                    <a:pt x="11099" y="3867"/>
                  </a:cubicBezTo>
                  <a:cubicBezTo>
                    <a:pt x="10063" y="3128"/>
                    <a:pt x="9027" y="2388"/>
                    <a:pt x="7991" y="1648"/>
                  </a:cubicBezTo>
                  <a:cubicBezTo>
                    <a:pt x="7808" y="1525"/>
                    <a:pt x="7547" y="1453"/>
                    <a:pt x="7274" y="1453"/>
                  </a:cubicBezTo>
                  <a:cubicBezTo>
                    <a:pt x="6888" y="1453"/>
                    <a:pt x="6476" y="1597"/>
                    <a:pt x="6216" y="1944"/>
                  </a:cubicBezTo>
                  <a:cubicBezTo>
                    <a:pt x="6216" y="1944"/>
                    <a:pt x="6216" y="1944"/>
                    <a:pt x="6216" y="2092"/>
                  </a:cubicBezTo>
                  <a:cubicBezTo>
                    <a:pt x="6068" y="1944"/>
                    <a:pt x="5920" y="1796"/>
                    <a:pt x="5772" y="1796"/>
                  </a:cubicBezTo>
                  <a:cubicBezTo>
                    <a:pt x="5772" y="1648"/>
                    <a:pt x="5920" y="1648"/>
                    <a:pt x="5920" y="1500"/>
                  </a:cubicBezTo>
                  <a:lnTo>
                    <a:pt x="6364" y="908"/>
                  </a:lnTo>
                  <a:cubicBezTo>
                    <a:pt x="6512" y="760"/>
                    <a:pt x="6512" y="612"/>
                    <a:pt x="6512" y="464"/>
                  </a:cubicBezTo>
                  <a:cubicBezTo>
                    <a:pt x="6512" y="168"/>
                    <a:pt x="6364" y="20"/>
                    <a:pt x="6068" y="20"/>
                  </a:cubicBezTo>
                  <a:cubicBezTo>
                    <a:pt x="6027" y="6"/>
                    <a:pt x="5987" y="0"/>
                    <a:pt x="5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3"/>
            <p:cNvSpPr/>
            <p:nvPr/>
          </p:nvSpPr>
          <p:spPr>
            <a:xfrm>
              <a:off x="4156650" y="3674700"/>
              <a:ext cx="269350" cy="191475"/>
            </a:xfrm>
            <a:custGeom>
              <a:avLst/>
              <a:gdLst/>
              <a:ahLst/>
              <a:cxnLst/>
              <a:rect l="l" t="t" r="r" b="b"/>
              <a:pathLst>
                <a:path w="10774" h="7659" extrusionOk="0">
                  <a:moveTo>
                    <a:pt x="6013" y="1"/>
                  </a:moveTo>
                  <a:cubicBezTo>
                    <a:pt x="5310" y="1"/>
                    <a:pt x="4490" y="757"/>
                    <a:pt x="3670" y="757"/>
                  </a:cubicBezTo>
                  <a:cubicBezTo>
                    <a:pt x="3374" y="757"/>
                    <a:pt x="3226" y="609"/>
                    <a:pt x="3078" y="609"/>
                  </a:cubicBezTo>
                  <a:cubicBezTo>
                    <a:pt x="2901" y="558"/>
                    <a:pt x="2719" y="534"/>
                    <a:pt x="2536" y="534"/>
                  </a:cubicBezTo>
                  <a:cubicBezTo>
                    <a:pt x="1654" y="534"/>
                    <a:pt x="757" y="1108"/>
                    <a:pt x="267" y="2089"/>
                  </a:cubicBezTo>
                  <a:cubicBezTo>
                    <a:pt x="0" y="2355"/>
                    <a:pt x="320" y="2409"/>
                    <a:pt x="714" y="2409"/>
                  </a:cubicBezTo>
                  <a:cubicBezTo>
                    <a:pt x="977" y="2409"/>
                    <a:pt x="1273" y="2385"/>
                    <a:pt x="1451" y="2385"/>
                  </a:cubicBezTo>
                  <a:cubicBezTo>
                    <a:pt x="1810" y="2295"/>
                    <a:pt x="2170" y="2151"/>
                    <a:pt x="2496" y="2151"/>
                  </a:cubicBezTo>
                  <a:cubicBezTo>
                    <a:pt x="2707" y="2151"/>
                    <a:pt x="2904" y="2211"/>
                    <a:pt x="3078" y="2385"/>
                  </a:cubicBezTo>
                  <a:cubicBezTo>
                    <a:pt x="3374" y="2681"/>
                    <a:pt x="3226" y="3125"/>
                    <a:pt x="3670" y="3421"/>
                  </a:cubicBezTo>
                  <a:cubicBezTo>
                    <a:pt x="3725" y="3448"/>
                    <a:pt x="3784" y="3460"/>
                    <a:pt x="3846" y="3460"/>
                  </a:cubicBezTo>
                  <a:cubicBezTo>
                    <a:pt x="4124" y="3460"/>
                    <a:pt x="4465" y="3219"/>
                    <a:pt x="4706" y="2977"/>
                  </a:cubicBezTo>
                  <a:cubicBezTo>
                    <a:pt x="4706" y="2829"/>
                    <a:pt x="4706" y="2829"/>
                    <a:pt x="4854" y="2829"/>
                  </a:cubicBezTo>
                  <a:cubicBezTo>
                    <a:pt x="4854" y="2829"/>
                    <a:pt x="5002" y="2977"/>
                    <a:pt x="5150" y="2977"/>
                  </a:cubicBezTo>
                  <a:cubicBezTo>
                    <a:pt x="5002" y="3273"/>
                    <a:pt x="4706" y="3569"/>
                    <a:pt x="4558" y="3865"/>
                  </a:cubicBezTo>
                  <a:cubicBezTo>
                    <a:pt x="4114" y="4457"/>
                    <a:pt x="4114" y="5197"/>
                    <a:pt x="4558" y="5493"/>
                  </a:cubicBezTo>
                  <a:cubicBezTo>
                    <a:pt x="5446" y="6085"/>
                    <a:pt x="6186" y="6677"/>
                    <a:pt x="7074" y="7269"/>
                  </a:cubicBezTo>
                  <a:cubicBezTo>
                    <a:pt x="7312" y="7506"/>
                    <a:pt x="7719" y="7659"/>
                    <a:pt x="8114" y="7659"/>
                  </a:cubicBezTo>
                  <a:cubicBezTo>
                    <a:pt x="8457" y="7659"/>
                    <a:pt x="8792" y="7544"/>
                    <a:pt x="8998" y="7269"/>
                  </a:cubicBezTo>
                  <a:cubicBezTo>
                    <a:pt x="9442" y="6529"/>
                    <a:pt x="9886" y="5937"/>
                    <a:pt x="10330" y="5197"/>
                  </a:cubicBezTo>
                  <a:cubicBezTo>
                    <a:pt x="10774" y="4753"/>
                    <a:pt x="10774" y="4013"/>
                    <a:pt x="10330" y="3569"/>
                  </a:cubicBezTo>
                  <a:cubicBezTo>
                    <a:pt x="9442" y="2829"/>
                    <a:pt x="8554" y="2237"/>
                    <a:pt x="7666" y="1497"/>
                  </a:cubicBezTo>
                  <a:cubicBezTo>
                    <a:pt x="7491" y="1322"/>
                    <a:pt x="7270" y="1239"/>
                    <a:pt x="7048" y="1239"/>
                  </a:cubicBezTo>
                  <a:cubicBezTo>
                    <a:pt x="6707" y="1239"/>
                    <a:pt x="6365" y="1435"/>
                    <a:pt x="6186" y="1793"/>
                  </a:cubicBezTo>
                  <a:lnTo>
                    <a:pt x="6038" y="1793"/>
                  </a:lnTo>
                  <a:lnTo>
                    <a:pt x="5890" y="1645"/>
                  </a:lnTo>
                  <a:cubicBezTo>
                    <a:pt x="6038" y="1349"/>
                    <a:pt x="6334" y="1053"/>
                    <a:pt x="6482" y="757"/>
                  </a:cubicBezTo>
                  <a:cubicBezTo>
                    <a:pt x="6482" y="609"/>
                    <a:pt x="6630" y="313"/>
                    <a:pt x="6630" y="313"/>
                  </a:cubicBezTo>
                  <a:cubicBezTo>
                    <a:pt x="6630" y="165"/>
                    <a:pt x="6334" y="165"/>
                    <a:pt x="6186" y="17"/>
                  </a:cubicBezTo>
                  <a:cubicBezTo>
                    <a:pt x="6129" y="6"/>
                    <a:pt x="6072" y="1"/>
                    <a:pt x="60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3"/>
            <p:cNvSpPr/>
            <p:nvPr/>
          </p:nvSpPr>
          <p:spPr>
            <a:xfrm>
              <a:off x="4255800" y="3578925"/>
              <a:ext cx="251600" cy="183675"/>
            </a:xfrm>
            <a:custGeom>
              <a:avLst/>
              <a:gdLst/>
              <a:ahLst/>
              <a:cxnLst/>
              <a:rect l="l" t="t" r="r" b="b"/>
              <a:pathLst>
                <a:path w="10064" h="7347" extrusionOk="0">
                  <a:moveTo>
                    <a:pt x="4588" y="1"/>
                  </a:moveTo>
                  <a:cubicBezTo>
                    <a:pt x="4366" y="75"/>
                    <a:pt x="4218" y="75"/>
                    <a:pt x="4089" y="75"/>
                  </a:cubicBezTo>
                  <a:cubicBezTo>
                    <a:pt x="3959" y="75"/>
                    <a:pt x="3848" y="75"/>
                    <a:pt x="3700" y="149"/>
                  </a:cubicBezTo>
                  <a:cubicBezTo>
                    <a:pt x="2960" y="444"/>
                    <a:pt x="2220" y="888"/>
                    <a:pt x="1628" y="1036"/>
                  </a:cubicBezTo>
                  <a:cubicBezTo>
                    <a:pt x="1332" y="1184"/>
                    <a:pt x="888" y="1184"/>
                    <a:pt x="592" y="1332"/>
                  </a:cubicBezTo>
                  <a:cubicBezTo>
                    <a:pt x="296" y="1480"/>
                    <a:pt x="0" y="1776"/>
                    <a:pt x="0" y="2072"/>
                  </a:cubicBezTo>
                  <a:cubicBezTo>
                    <a:pt x="0" y="2296"/>
                    <a:pt x="127" y="2372"/>
                    <a:pt x="308" y="2372"/>
                  </a:cubicBezTo>
                  <a:cubicBezTo>
                    <a:pt x="607" y="2372"/>
                    <a:pt x="1056" y="2165"/>
                    <a:pt x="1332" y="2072"/>
                  </a:cubicBezTo>
                  <a:cubicBezTo>
                    <a:pt x="1628" y="1924"/>
                    <a:pt x="1924" y="1776"/>
                    <a:pt x="2220" y="1776"/>
                  </a:cubicBezTo>
                  <a:cubicBezTo>
                    <a:pt x="2516" y="1924"/>
                    <a:pt x="2664" y="2220"/>
                    <a:pt x="2664" y="2516"/>
                  </a:cubicBezTo>
                  <a:cubicBezTo>
                    <a:pt x="2664" y="2844"/>
                    <a:pt x="2800" y="2945"/>
                    <a:pt x="2971" y="2945"/>
                  </a:cubicBezTo>
                  <a:cubicBezTo>
                    <a:pt x="3110" y="2945"/>
                    <a:pt x="3272" y="2878"/>
                    <a:pt x="3404" y="2812"/>
                  </a:cubicBezTo>
                  <a:cubicBezTo>
                    <a:pt x="3552" y="2664"/>
                    <a:pt x="3552" y="2516"/>
                    <a:pt x="3700" y="2368"/>
                  </a:cubicBezTo>
                  <a:cubicBezTo>
                    <a:pt x="3848" y="2220"/>
                    <a:pt x="3848" y="2220"/>
                    <a:pt x="3996" y="2072"/>
                  </a:cubicBezTo>
                  <a:cubicBezTo>
                    <a:pt x="4144" y="2220"/>
                    <a:pt x="4440" y="2516"/>
                    <a:pt x="4588" y="2664"/>
                  </a:cubicBezTo>
                  <a:cubicBezTo>
                    <a:pt x="4440" y="2960"/>
                    <a:pt x="4144" y="3108"/>
                    <a:pt x="3996" y="3404"/>
                  </a:cubicBezTo>
                  <a:cubicBezTo>
                    <a:pt x="3552" y="3996"/>
                    <a:pt x="3552" y="4588"/>
                    <a:pt x="3996" y="5032"/>
                  </a:cubicBezTo>
                  <a:cubicBezTo>
                    <a:pt x="4736" y="5624"/>
                    <a:pt x="5624" y="6364"/>
                    <a:pt x="6512" y="6956"/>
                  </a:cubicBezTo>
                  <a:cubicBezTo>
                    <a:pt x="6749" y="7194"/>
                    <a:pt x="7114" y="7346"/>
                    <a:pt x="7470" y="7346"/>
                  </a:cubicBezTo>
                  <a:cubicBezTo>
                    <a:pt x="7779" y="7346"/>
                    <a:pt x="8081" y="7231"/>
                    <a:pt x="8288" y="6956"/>
                  </a:cubicBezTo>
                  <a:cubicBezTo>
                    <a:pt x="8732" y="6216"/>
                    <a:pt x="9176" y="5476"/>
                    <a:pt x="9620" y="4884"/>
                  </a:cubicBezTo>
                  <a:cubicBezTo>
                    <a:pt x="10064" y="4292"/>
                    <a:pt x="10064" y="3552"/>
                    <a:pt x="9620" y="3256"/>
                  </a:cubicBezTo>
                  <a:cubicBezTo>
                    <a:pt x="8732" y="2516"/>
                    <a:pt x="7992" y="1776"/>
                    <a:pt x="7252" y="1184"/>
                  </a:cubicBezTo>
                  <a:cubicBezTo>
                    <a:pt x="7066" y="998"/>
                    <a:pt x="6828" y="916"/>
                    <a:pt x="6582" y="916"/>
                  </a:cubicBezTo>
                  <a:cubicBezTo>
                    <a:pt x="6240" y="916"/>
                    <a:pt x="5882" y="1074"/>
                    <a:pt x="5624" y="1332"/>
                  </a:cubicBezTo>
                  <a:cubicBezTo>
                    <a:pt x="5624" y="1480"/>
                    <a:pt x="5624" y="1480"/>
                    <a:pt x="5624" y="1480"/>
                  </a:cubicBezTo>
                  <a:cubicBezTo>
                    <a:pt x="5476" y="1332"/>
                    <a:pt x="5328" y="1184"/>
                    <a:pt x="5180" y="1036"/>
                  </a:cubicBezTo>
                  <a:cubicBezTo>
                    <a:pt x="5328" y="888"/>
                    <a:pt x="5476" y="740"/>
                    <a:pt x="5476" y="444"/>
                  </a:cubicBezTo>
                  <a:cubicBezTo>
                    <a:pt x="5328" y="149"/>
                    <a:pt x="4884" y="1"/>
                    <a:pt x="458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3"/>
            <p:cNvSpPr/>
            <p:nvPr/>
          </p:nvSpPr>
          <p:spPr>
            <a:xfrm>
              <a:off x="4353168" y="3490125"/>
              <a:ext cx="236800" cy="168875"/>
            </a:xfrm>
            <a:custGeom>
              <a:avLst/>
              <a:gdLst/>
              <a:ahLst/>
              <a:cxnLst/>
              <a:rect l="l" t="t" r="r" b="b"/>
              <a:pathLst>
                <a:path w="9472" h="6755" extrusionOk="0">
                  <a:moveTo>
                    <a:pt x="5032" y="1"/>
                  </a:moveTo>
                  <a:cubicBezTo>
                    <a:pt x="4736" y="1"/>
                    <a:pt x="4588" y="149"/>
                    <a:pt x="4292" y="297"/>
                  </a:cubicBezTo>
                  <a:cubicBezTo>
                    <a:pt x="4144" y="346"/>
                    <a:pt x="3979" y="363"/>
                    <a:pt x="3804" y="363"/>
                  </a:cubicBezTo>
                  <a:cubicBezTo>
                    <a:pt x="3453" y="363"/>
                    <a:pt x="3058" y="297"/>
                    <a:pt x="2664" y="297"/>
                  </a:cubicBezTo>
                  <a:cubicBezTo>
                    <a:pt x="1776" y="297"/>
                    <a:pt x="0" y="1185"/>
                    <a:pt x="444" y="1481"/>
                  </a:cubicBezTo>
                  <a:cubicBezTo>
                    <a:pt x="592" y="1703"/>
                    <a:pt x="777" y="1777"/>
                    <a:pt x="980" y="1777"/>
                  </a:cubicBezTo>
                  <a:cubicBezTo>
                    <a:pt x="1184" y="1777"/>
                    <a:pt x="1406" y="1703"/>
                    <a:pt x="1628" y="1629"/>
                  </a:cubicBezTo>
                  <a:cubicBezTo>
                    <a:pt x="2072" y="1629"/>
                    <a:pt x="2664" y="1629"/>
                    <a:pt x="2812" y="2073"/>
                  </a:cubicBezTo>
                  <a:cubicBezTo>
                    <a:pt x="2812" y="2369"/>
                    <a:pt x="2664" y="2961"/>
                    <a:pt x="2812" y="3109"/>
                  </a:cubicBezTo>
                  <a:cubicBezTo>
                    <a:pt x="2840" y="3137"/>
                    <a:pt x="2874" y="3149"/>
                    <a:pt x="2911" y="3149"/>
                  </a:cubicBezTo>
                  <a:cubicBezTo>
                    <a:pt x="3067" y="3149"/>
                    <a:pt x="3284" y="2932"/>
                    <a:pt x="3404" y="2813"/>
                  </a:cubicBezTo>
                  <a:cubicBezTo>
                    <a:pt x="3700" y="2665"/>
                    <a:pt x="3848" y="2517"/>
                    <a:pt x="3996" y="2221"/>
                  </a:cubicBezTo>
                  <a:cubicBezTo>
                    <a:pt x="4144" y="2221"/>
                    <a:pt x="4144" y="2073"/>
                    <a:pt x="4144" y="2073"/>
                  </a:cubicBezTo>
                  <a:cubicBezTo>
                    <a:pt x="4292" y="2073"/>
                    <a:pt x="4292" y="2221"/>
                    <a:pt x="4440" y="2221"/>
                  </a:cubicBezTo>
                  <a:lnTo>
                    <a:pt x="3848" y="2961"/>
                  </a:lnTo>
                  <a:cubicBezTo>
                    <a:pt x="3404" y="3405"/>
                    <a:pt x="3404" y="4144"/>
                    <a:pt x="3848" y="4440"/>
                  </a:cubicBezTo>
                  <a:cubicBezTo>
                    <a:pt x="4588" y="5180"/>
                    <a:pt x="5328" y="5772"/>
                    <a:pt x="6068" y="6364"/>
                  </a:cubicBezTo>
                  <a:cubicBezTo>
                    <a:pt x="6305" y="6602"/>
                    <a:pt x="6670" y="6755"/>
                    <a:pt x="7026" y="6755"/>
                  </a:cubicBezTo>
                  <a:cubicBezTo>
                    <a:pt x="7335" y="6755"/>
                    <a:pt x="7637" y="6639"/>
                    <a:pt x="7843" y="6364"/>
                  </a:cubicBezTo>
                  <a:cubicBezTo>
                    <a:pt x="8139" y="5772"/>
                    <a:pt x="8583" y="5180"/>
                    <a:pt x="9027" y="4440"/>
                  </a:cubicBezTo>
                  <a:cubicBezTo>
                    <a:pt x="9471" y="3996"/>
                    <a:pt x="9471" y="3405"/>
                    <a:pt x="9027" y="2961"/>
                  </a:cubicBezTo>
                  <a:cubicBezTo>
                    <a:pt x="8287" y="2369"/>
                    <a:pt x="7547" y="1629"/>
                    <a:pt x="6955" y="1037"/>
                  </a:cubicBezTo>
                  <a:cubicBezTo>
                    <a:pt x="6769" y="851"/>
                    <a:pt x="6532" y="769"/>
                    <a:pt x="6285" y="769"/>
                  </a:cubicBezTo>
                  <a:cubicBezTo>
                    <a:pt x="5944" y="769"/>
                    <a:pt x="5586" y="927"/>
                    <a:pt x="5328" y="1185"/>
                  </a:cubicBezTo>
                  <a:cubicBezTo>
                    <a:pt x="5328" y="1037"/>
                    <a:pt x="5180" y="1037"/>
                    <a:pt x="5032" y="889"/>
                  </a:cubicBezTo>
                  <a:cubicBezTo>
                    <a:pt x="5180" y="889"/>
                    <a:pt x="5180" y="741"/>
                    <a:pt x="5328" y="593"/>
                  </a:cubicBezTo>
                  <a:cubicBezTo>
                    <a:pt x="5328" y="593"/>
                    <a:pt x="5476" y="593"/>
                    <a:pt x="5476" y="445"/>
                  </a:cubicBezTo>
                  <a:cubicBezTo>
                    <a:pt x="5476" y="297"/>
                    <a:pt x="5328" y="1"/>
                    <a:pt x="503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3"/>
            <p:cNvSpPr/>
            <p:nvPr/>
          </p:nvSpPr>
          <p:spPr>
            <a:xfrm>
              <a:off x="4445643" y="3406300"/>
              <a:ext cx="207200" cy="150775"/>
            </a:xfrm>
            <a:custGeom>
              <a:avLst/>
              <a:gdLst/>
              <a:ahLst/>
              <a:cxnLst/>
              <a:rect l="l" t="t" r="r" b="b"/>
              <a:pathLst>
                <a:path w="8288" h="6031" extrusionOk="0">
                  <a:moveTo>
                    <a:pt x="4017" y="1"/>
                  </a:moveTo>
                  <a:cubicBezTo>
                    <a:pt x="3802" y="1"/>
                    <a:pt x="3578" y="73"/>
                    <a:pt x="3404" y="246"/>
                  </a:cubicBezTo>
                  <a:cubicBezTo>
                    <a:pt x="3108" y="394"/>
                    <a:pt x="2664" y="542"/>
                    <a:pt x="2369" y="542"/>
                  </a:cubicBezTo>
                  <a:lnTo>
                    <a:pt x="1925" y="542"/>
                  </a:lnTo>
                  <a:cubicBezTo>
                    <a:pt x="1333" y="542"/>
                    <a:pt x="889" y="838"/>
                    <a:pt x="297" y="1134"/>
                  </a:cubicBezTo>
                  <a:cubicBezTo>
                    <a:pt x="297" y="1134"/>
                    <a:pt x="1" y="1282"/>
                    <a:pt x="1" y="1430"/>
                  </a:cubicBezTo>
                  <a:cubicBezTo>
                    <a:pt x="1" y="1726"/>
                    <a:pt x="445" y="1874"/>
                    <a:pt x="741" y="1874"/>
                  </a:cubicBezTo>
                  <a:cubicBezTo>
                    <a:pt x="860" y="1754"/>
                    <a:pt x="1174" y="1538"/>
                    <a:pt x="1368" y="1538"/>
                  </a:cubicBezTo>
                  <a:cubicBezTo>
                    <a:pt x="1413" y="1538"/>
                    <a:pt x="1452" y="1550"/>
                    <a:pt x="1481" y="1578"/>
                  </a:cubicBezTo>
                  <a:cubicBezTo>
                    <a:pt x="1777" y="1726"/>
                    <a:pt x="1777" y="2022"/>
                    <a:pt x="1925" y="2170"/>
                  </a:cubicBezTo>
                  <a:cubicBezTo>
                    <a:pt x="2045" y="2412"/>
                    <a:pt x="2166" y="2653"/>
                    <a:pt x="2368" y="2653"/>
                  </a:cubicBezTo>
                  <a:cubicBezTo>
                    <a:pt x="2413" y="2653"/>
                    <a:pt x="2462" y="2641"/>
                    <a:pt x="2517" y="2614"/>
                  </a:cubicBezTo>
                  <a:cubicBezTo>
                    <a:pt x="2517" y="2614"/>
                    <a:pt x="2664" y="2466"/>
                    <a:pt x="2664" y="2466"/>
                  </a:cubicBezTo>
                  <a:cubicBezTo>
                    <a:pt x="2812" y="2318"/>
                    <a:pt x="3108" y="2170"/>
                    <a:pt x="3256" y="2022"/>
                  </a:cubicBezTo>
                  <a:cubicBezTo>
                    <a:pt x="3404" y="2022"/>
                    <a:pt x="3552" y="2170"/>
                    <a:pt x="3700" y="2318"/>
                  </a:cubicBezTo>
                  <a:lnTo>
                    <a:pt x="3256" y="2910"/>
                  </a:lnTo>
                  <a:cubicBezTo>
                    <a:pt x="2812" y="3206"/>
                    <a:pt x="2812" y="3798"/>
                    <a:pt x="3256" y="4094"/>
                  </a:cubicBezTo>
                  <a:cubicBezTo>
                    <a:pt x="3848" y="4538"/>
                    <a:pt x="4588" y="5130"/>
                    <a:pt x="5328" y="5722"/>
                  </a:cubicBezTo>
                  <a:cubicBezTo>
                    <a:pt x="5603" y="5905"/>
                    <a:pt x="5990" y="6031"/>
                    <a:pt x="6351" y="6031"/>
                  </a:cubicBezTo>
                  <a:cubicBezTo>
                    <a:pt x="6574" y="6031"/>
                    <a:pt x="6787" y="5983"/>
                    <a:pt x="6956" y="5870"/>
                  </a:cubicBezTo>
                  <a:cubicBezTo>
                    <a:pt x="7252" y="5278"/>
                    <a:pt x="7548" y="4834"/>
                    <a:pt x="7844" y="4390"/>
                  </a:cubicBezTo>
                  <a:cubicBezTo>
                    <a:pt x="8288" y="3946"/>
                    <a:pt x="8140" y="3502"/>
                    <a:pt x="7844" y="3058"/>
                  </a:cubicBezTo>
                  <a:cubicBezTo>
                    <a:pt x="7104" y="2466"/>
                    <a:pt x="6512" y="2022"/>
                    <a:pt x="5772" y="1430"/>
                  </a:cubicBezTo>
                  <a:cubicBezTo>
                    <a:pt x="5572" y="1230"/>
                    <a:pt x="5341" y="1150"/>
                    <a:pt x="5121" y="1150"/>
                  </a:cubicBezTo>
                  <a:cubicBezTo>
                    <a:pt x="4854" y="1150"/>
                    <a:pt x="4603" y="1268"/>
                    <a:pt x="4440" y="1430"/>
                  </a:cubicBezTo>
                  <a:cubicBezTo>
                    <a:pt x="4292" y="1430"/>
                    <a:pt x="4144" y="1282"/>
                    <a:pt x="4144" y="1134"/>
                  </a:cubicBezTo>
                  <a:cubicBezTo>
                    <a:pt x="4144" y="1134"/>
                    <a:pt x="4292" y="986"/>
                    <a:pt x="4292" y="986"/>
                  </a:cubicBezTo>
                  <a:cubicBezTo>
                    <a:pt x="4440" y="838"/>
                    <a:pt x="4588" y="690"/>
                    <a:pt x="4588" y="394"/>
                  </a:cubicBezTo>
                  <a:cubicBezTo>
                    <a:pt x="4588" y="394"/>
                    <a:pt x="4588" y="246"/>
                    <a:pt x="4440" y="98"/>
                  </a:cubicBezTo>
                  <a:cubicBezTo>
                    <a:pt x="4318" y="37"/>
                    <a:pt x="4170" y="1"/>
                    <a:pt x="40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3"/>
            <p:cNvSpPr/>
            <p:nvPr/>
          </p:nvSpPr>
          <p:spPr>
            <a:xfrm>
              <a:off x="4493743" y="3353250"/>
              <a:ext cx="207200" cy="122450"/>
            </a:xfrm>
            <a:custGeom>
              <a:avLst/>
              <a:gdLst/>
              <a:ahLst/>
              <a:cxnLst/>
              <a:rect l="l" t="t" r="r" b="b"/>
              <a:pathLst>
                <a:path w="8288" h="4898" extrusionOk="0">
                  <a:moveTo>
                    <a:pt x="4292" y="0"/>
                  </a:moveTo>
                  <a:cubicBezTo>
                    <a:pt x="4292" y="0"/>
                    <a:pt x="4144" y="148"/>
                    <a:pt x="3996" y="148"/>
                  </a:cubicBezTo>
                  <a:cubicBezTo>
                    <a:pt x="3902" y="180"/>
                    <a:pt x="3809" y="191"/>
                    <a:pt x="3715" y="191"/>
                  </a:cubicBezTo>
                  <a:cubicBezTo>
                    <a:pt x="3458" y="191"/>
                    <a:pt x="3202" y="106"/>
                    <a:pt x="2946" y="106"/>
                  </a:cubicBezTo>
                  <a:cubicBezTo>
                    <a:pt x="2852" y="106"/>
                    <a:pt x="2758" y="117"/>
                    <a:pt x="2664" y="148"/>
                  </a:cubicBezTo>
                  <a:cubicBezTo>
                    <a:pt x="2368" y="148"/>
                    <a:pt x="2220" y="296"/>
                    <a:pt x="1924" y="444"/>
                  </a:cubicBezTo>
                  <a:cubicBezTo>
                    <a:pt x="1836" y="474"/>
                    <a:pt x="1741" y="486"/>
                    <a:pt x="1641" y="486"/>
                  </a:cubicBezTo>
                  <a:cubicBezTo>
                    <a:pt x="1244" y="486"/>
                    <a:pt x="770" y="296"/>
                    <a:pt x="297" y="296"/>
                  </a:cubicBezTo>
                  <a:cubicBezTo>
                    <a:pt x="297" y="296"/>
                    <a:pt x="149" y="444"/>
                    <a:pt x="149" y="444"/>
                  </a:cubicBezTo>
                  <a:cubicBezTo>
                    <a:pt x="1" y="592"/>
                    <a:pt x="149" y="740"/>
                    <a:pt x="297" y="740"/>
                  </a:cubicBezTo>
                  <a:cubicBezTo>
                    <a:pt x="888" y="1036"/>
                    <a:pt x="1776" y="1184"/>
                    <a:pt x="2516" y="1332"/>
                  </a:cubicBezTo>
                  <a:cubicBezTo>
                    <a:pt x="2664" y="1480"/>
                    <a:pt x="2812" y="1480"/>
                    <a:pt x="2960" y="1628"/>
                  </a:cubicBezTo>
                  <a:cubicBezTo>
                    <a:pt x="2960" y="1776"/>
                    <a:pt x="2960" y="2072"/>
                    <a:pt x="3108" y="2220"/>
                  </a:cubicBezTo>
                  <a:lnTo>
                    <a:pt x="3404" y="2220"/>
                  </a:lnTo>
                  <a:cubicBezTo>
                    <a:pt x="3552" y="2072"/>
                    <a:pt x="3700" y="2072"/>
                    <a:pt x="3700" y="1924"/>
                  </a:cubicBezTo>
                  <a:cubicBezTo>
                    <a:pt x="3848" y="1776"/>
                    <a:pt x="3848" y="1628"/>
                    <a:pt x="3996" y="1628"/>
                  </a:cubicBezTo>
                  <a:cubicBezTo>
                    <a:pt x="3996" y="1628"/>
                    <a:pt x="4144" y="1628"/>
                    <a:pt x="4144" y="1776"/>
                  </a:cubicBezTo>
                  <a:cubicBezTo>
                    <a:pt x="3996" y="1924"/>
                    <a:pt x="3996" y="2072"/>
                    <a:pt x="3848" y="2220"/>
                  </a:cubicBezTo>
                  <a:cubicBezTo>
                    <a:pt x="3552" y="2516"/>
                    <a:pt x="3700" y="2960"/>
                    <a:pt x="3996" y="3256"/>
                  </a:cubicBezTo>
                  <a:cubicBezTo>
                    <a:pt x="4588" y="3700"/>
                    <a:pt x="5328" y="4144"/>
                    <a:pt x="5920" y="4588"/>
                  </a:cubicBezTo>
                  <a:cubicBezTo>
                    <a:pt x="6103" y="4771"/>
                    <a:pt x="6455" y="4897"/>
                    <a:pt x="6768" y="4897"/>
                  </a:cubicBezTo>
                  <a:cubicBezTo>
                    <a:pt x="6961" y="4897"/>
                    <a:pt x="7139" y="4849"/>
                    <a:pt x="7252" y="4736"/>
                  </a:cubicBezTo>
                  <a:cubicBezTo>
                    <a:pt x="7548" y="4292"/>
                    <a:pt x="7696" y="3848"/>
                    <a:pt x="7992" y="3404"/>
                  </a:cubicBezTo>
                  <a:cubicBezTo>
                    <a:pt x="8288" y="3108"/>
                    <a:pt x="8140" y="2664"/>
                    <a:pt x="7844" y="2368"/>
                  </a:cubicBezTo>
                  <a:cubicBezTo>
                    <a:pt x="7104" y="1924"/>
                    <a:pt x="6512" y="1480"/>
                    <a:pt x="5920" y="888"/>
                  </a:cubicBezTo>
                  <a:cubicBezTo>
                    <a:pt x="5736" y="827"/>
                    <a:pt x="5552" y="791"/>
                    <a:pt x="5379" y="791"/>
                  </a:cubicBezTo>
                  <a:cubicBezTo>
                    <a:pt x="5134" y="791"/>
                    <a:pt x="4910" y="863"/>
                    <a:pt x="4736" y="1036"/>
                  </a:cubicBezTo>
                  <a:cubicBezTo>
                    <a:pt x="4736" y="1036"/>
                    <a:pt x="4588" y="888"/>
                    <a:pt x="4588" y="888"/>
                  </a:cubicBezTo>
                  <a:cubicBezTo>
                    <a:pt x="4588" y="888"/>
                    <a:pt x="4588" y="740"/>
                    <a:pt x="4736" y="740"/>
                  </a:cubicBezTo>
                  <a:cubicBezTo>
                    <a:pt x="4736" y="444"/>
                    <a:pt x="4736" y="296"/>
                    <a:pt x="4736" y="148"/>
                  </a:cubicBezTo>
                  <a:cubicBezTo>
                    <a:pt x="4588" y="0"/>
                    <a:pt x="4440" y="0"/>
                    <a:pt x="42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3"/>
            <p:cNvSpPr/>
            <p:nvPr/>
          </p:nvSpPr>
          <p:spPr>
            <a:xfrm>
              <a:off x="4552943" y="3288700"/>
              <a:ext cx="185000" cy="119675"/>
            </a:xfrm>
            <a:custGeom>
              <a:avLst/>
              <a:gdLst/>
              <a:ahLst/>
              <a:cxnLst/>
              <a:rect l="l" t="t" r="r" b="b"/>
              <a:pathLst>
                <a:path w="7400" h="4787" extrusionOk="0">
                  <a:moveTo>
                    <a:pt x="3804" y="1"/>
                  </a:moveTo>
                  <a:cubicBezTo>
                    <a:pt x="3749" y="1"/>
                    <a:pt x="3651" y="67"/>
                    <a:pt x="3552" y="67"/>
                  </a:cubicBezTo>
                  <a:cubicBezTo>
                    <a:pt x="3552" y="67"/>
                    <a:pt x="3404" y="215"/>
                    <a:pt x="3256" y="215"/>
                  </a:cubicBezTo>
                  <a:cubicBezTo>
                    <a:pt x="3108" y="289"/>
                    <a:pt x="2923" y="289"/>
                    <a:pt x="2738" y="289"/>
                  </a:cubicBezTo>
                  <a:cubicBezTo>
                    <a:pt x="2553" y="289"/>
                    <a:pt x="2368" y="289"/>
                    <a:pt x="2220" y="362"/>
                  </a:cubicBezTo>
                  <a:cubicBezTo>
                    <a:pt x="1924" y="362"/>
                    <a:pt x="1776" y="510"/>
                    <a:pt x="1628" y="658"/>
                  </a:cubicBezTo>
                  <a:cubicBezTo>
                    <a:pt x="1503" y="690"/>
                    <a:pt x="1391" y="701"/>
                    <a:pt x="1287" y="701"/>
                  </a:cubicBezTo>
                  <a:cubicBezTo>
                    <a:pt x="1002" y="701"/>
                    <a:pt x="774" y="616"/>
                    <a:pt x="490" y="616"/>
                  </a:cubicBezTo>
                  <a:cubicBezTo>
                    <a:pt x="385" y="616"/>
                    <a:pt x="273" y="627"/>
                    <a:pt x="148" y="658"/>
                  </a:cubicBezTo>
                  <a:cubicBezTo>
                    <a:pt x="148" y="658"/>
                    <a:pt x="0" y="806"/>
                    <a:pt x="0" y="806"/>
                  </a:cubicBezTo>
                  <a:cubicBezTo>
                    <a:pt x="0" y="954"/>
                    <a:pt x="0" y="1102"/>
                    <a:pt x="148" y="1102"/>
                  </a:cubicBezTo>
                  <a:cubicBezTo>
                    <a:pt x="740" y="1398"/>
                    <a:pt x="1332" y="1398"/>
                    <a:pt x="1924" y="1546"/>
                  </a:cubicBezTo>
                  <a:cubicBezTo>
                    <a:pt x="2072" y="1546"/>
                    <a:pt x="2220" y="1546"/>
                    <a:pt x="2220" y="1694"/>
                  </a:cubicBezTo>
                  <a:cubicBezTo>
                    <a:pt x="2368" y="1842"/>
                    <a:pt x="2220" y="2138"/>
                    <a:pt x="2368" y="2138"/>
                  </a:cubicBezTo>
                  <a:cubicBezTo>
                    <a:pt x="2368" y="2212"/>
                    <a:pt x="2405" y="2249"/>
                    <a:pt x="2461" y="2249"/>
                  </a:cubicBezTo>
                  <a:cubicBezTo>
                    <a:pt x="2516" y="2249"/>
                    <a:pt x="2590" y="2212"/>
                    <a:pt x="2664" y="2138"/>
                  </a:cubicBezTo>
                  <a:cubicBezTo>
                    <a:pt x="2812" y="2138"/>
                    <a:pt x="2812" y="1990"/>
                    <a:pt x="2960" y="1842"/>
                  </a:cubicBezTo>
                  <a:cubicBezTo>
                    <a:pt x="2960" y="1842"/>
                    <a:pt x="3108" y="1694"/>
                    <a:pt x="3108" y="1546"/>
                  </a:cubicBezTo>
                  <a:cubicBezTo>
                    <a:pt x="3256" y="1546"/>
                    <a:pt x="3256" y="1546"/>
                    <a:pt x="3404" y="1694"/>
                  </a:cubicBezTo>
                  <a:cubicBezTo>
                    <a:pt x="3256" y="1842"/>
                    <a:pt x="3108" y="1990"/>
                    <a:pt x="2960" y="2138"/>
                  </a:cubicBezTo>
                  <a:cubicBezTo>
                    <a:pt x="2812" y="2434"/>
                    <a:pt x="2812" y="2878"/>
                    <a:pt x="3108" y="3174"/>
                  </a:cubicBezTo>
                  <a:cubicBezTo>
                    <a:pt x="3848" y="3618"/>
                    <a:pt x="4440" y="4062"/>
                    <a:pt x="5180" y="4506"/>
                  </a:cubicBezTo>
                  <a:cubicBezTo>
                    <a:pt x="5342" y="4669"/>
                    <a:pt x="5638" y="4786"/>
                    <a:pt x="5921" y="4786"/>
                  </a:cubicBezTo>
                  <a:cubicBezTo>
                    <a:pt x="6154" y="4786"/>
                    <a:pt x="6378" y="4707"/>
                    <a:pt x="6512" y="4506"/>
                  </a:cubicBezTo>
                  <a:cubicBezTo>
                    <a:pt x="6660" y="4210"/>
                    <a:pt x="6956" y="3766"/>
                    <a:pt x="7104" y="3322"/>
                  </a:cubicBezTo>
                  <a:cubicBezTo>
                    <a:pt x="7400" y="3026"/>
                    <a:pt x="7252" y="2582"/>
                    <a:pt x="6956" y="2286"/>
                  </a:cubicBezTo>
                  <a:cubicBezTo>
                    <a:pt x="6364" y="1842"/>
                    <a:pt x="5624" y="1398"/>
                    <a:pt x="5032" y="954"/>
                  </a:cubicBezTo>
                  <a:cubicBezTo>
                    <a:pt x="4810" y="806"/>
                    <a:pt x="4588" y="732"/>
                    <a:pt x="4384" y="732"/>
                  </a:cubicBezTo>
                  <a:cubicBezTo>
                    <a:pt x="4181" y="732"/>
                    <a:pt x="3996" y="806"/>
                    <a:pt x="3848" y="954"/>
                  </a:cubicBezTo>
                  <a:cubicBezTo>
                    <a:pt x="3848" y="954"/>
                    <a:pt x="3700" y="954"/>
                    <a:pt x="3700" y="806"/>
                  </a:cubicBezTo>
                  <a:cubicBezTo>
                    <a:pt x="3700" y="806"/>
                    <a:pt x="3700" y="658"/>
                    <a:pt x="3848" y="658"/>
                  </a:cubicBezTo>
                  <a:cubicBezTo>
                    <a:pt x="3848" y="362"/>
                    <a:pt x="3996" y="215"/>
                    <a:pt x="3848" y="67"/>
                  </a:cubicBezTo>
                  <a:cubicBezTo>
                    <a:pt x="3848" y="17"/>
                    <a:pt x="3832" y="1"/>
                    <a:pt x="38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3"/>
            <p:cNvSpPr/>
            <p:nvPr/>
          </p:nvSpPr>
          <p:spPr>
            <a:xfrm>
              <a:off x="3682350" y="4285575"/>
              <a:ext cx="1527975" cy="728850"/>
            </a:xfrm>
            <a:custGeom>
              <a:avLst/>
              <a:gdLst/>
              <a:ahLst/>
              <a:cxnLst/>
              <a:rect l="l" t="t" r="r" b="b"/>
              <a:pathLst>
                <a:path w="61119" h="29154" extrusionOk="0">
                  <a:moveTo>
                    <a:pt x="2812" y="0"/>
                  </a:moveTo>
                  <a:cubicBezTo>
                    <a:pt x="1036" y="8731"/>
                    <a:pt x="0" y="18646"/>
                    <a:pt x="296" y="29154"/>
                  </a:cubicBezTo>
                  <a:lnTo>
                    <a:pt x="60971" y="29154"/>
                  </a:lnTo>
                  <a:cubicBezTo>
                    <a:pt x="60971" y="28414"/>
                    <a:pt x="60971" y="27526"/>
                    <a:pt x="61119" y="26786"/>
                  </a:cubicBezTo>
                  <a:cubicBezTo>
                    <a:pt x="61119" y="26194"/>
                    <a:pt x="61119" y="25602"/>
                    <a:pt x="61119" y="25010"/>
                  </a:cubicBezTo>
                  <a:cubicBezTo>
                    <a:pt x="58024" y="25394"/>
                    <a:pt x="54855" y="25591"/>
                    <a:pt x="51666" y="25591"/>
                  </a:cubicBezTo>
                  <a:cubicBezTo>
                    <a:pt x="31524" y="25591"/>
                    <a:pt x="10606" y="17759"/>
                    <a:pt x="2812" y="0"/>
                  </a:cubicBez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9DC0F-5431-3346-A833-38BC2FC55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</a:t>
            </a:r>
            <a:r>
              <a:rPr lang="fr" b="1" dirty="0"/>
              <a:t>É</a:t>
            </a:r>
            <a:r>
              <a:rPr lang="fr" dirty="0"/>
              <a:t>tudes sur populations jeunes</a:t>
            </a:r>
            <a:endParaRPr lang="en-US" dirty="0"/>
          </a:p>
        </p:txBody>
      </p:sp>
      <p:graphicFrame>
        <p:nvGraphicFramePr>
          <p:cNvPr id="3" name="Google Shape;112;p22">
            <a:extLst>
              <a:ext uri="{FF2B5EF4-FFF2-40B4-BE49-F238E27FC236}">
                <a16:creationId xmlns:a16="http://schemas.microsoft.com/office/drawing/2014/main" id="{5B73D6C6-CAE7-8042-9004-8C7B71E5B3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4104409"/>
              </p:ext>
            </p:extLst>
          </p:nvPr>
        </p:nvGraphicFramePr>
        <p:xfrm>
          <a:off x="707288" y="1173550"/>
          <a:ext cx="7729400" cy="36365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322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9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17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/>
                        <a:t>Étude</a:t>
                      </a:r>
                      <a:endParaRPr sz="1200" b="1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Résultats (IC)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Valeur p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/>
                        <a:t>Evans et al. (2018)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Douleur 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semaines : 0,52 (−0,07 à 1,10)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1,12 (0,53 à 1,71)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52 semaines : 0,78 (0,19 à 1,37)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semaines : p = 0,083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p = &lt;0,001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52 semaines : p= 0,009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Invalidité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semaines : 0,54 (−0,25 à 1,34)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0,84 (0,03 à 1,65)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52 semaines : 0,64 (−0,17 à 1,45)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semaines : p = 0,18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p = 0,04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52 semaines : p= 0,12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Thomas et al. (2020)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Douleur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u="sng" dirty="0">
                          <a:solidFill>
                            <a:schemeClr val="dk1"/>
                          </a:solidFill>
                        </a:rPr>
                        <a:t>SMT vs MT :</a:t>
                      </a:r>
                      <a:endParaRPr sz="12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0,24 (−0,38 à 0,86)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u="sng" dirty="0">
                          <a:solidFill>
                            <a:schemeClr val="dk1"/>
                          </a:solidFill>
                        </a:rPr>
                        <a:t>SMT vs placebo :</a:t>
                      </a:r>
                      <a:endParaRPr sz="12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-0,03 (−0,65 à 0,59)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u="sng" dirty="0">
                          <a:solidFill>
                            <a:schemeClr val="dk1"/>
                          </a:solidFill>
                        </a:rPr>
                        <a:t>MT vs placebo :</a:t>
                      </a:r>
                      <a:endParaRPr sz="12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−0,26 (−0,38 à 0,85)</a:t>
                      </a:r>
                      <a:endParaRPr sz="1200" u="sng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p = 0,45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p = 0,92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p = 0,39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45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24C32-0841-DC43-9D91-3F91DFD1E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</a:t>
            </a:r>
            <a:r>
              <a:rPr lang="fr" b="1" dirty="0"/>
              <a:t>É</a:t>
            </a:r>
            <a:r>
              <a:rPr lang="fr" dirty="0"/>
              <a:t>tudes sur populations jeunes (suite) </a:t>
            </a:r>
            <a:endParaRPr lang="en-US" dirty="0"/>
          </a:p>
        </p:txBody>
      </p:sp>
      <p:graphicFrame>
        <p:nvGraphicFramePr>
          <p:cNvPr id="3" name="Google Shape;119;p23">
            <a:extLst>
              <a:ext uri="{FF2B5EF4-FFF2-40B4-BE49-F238E27FC236}">
                <a16:creationId xmlns:a16="http://schemas.microsoft.com/office/drawing/2014/main" id="{C807A03B-A9AD-164A-ABCC-6B9FDB5D30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34489221"/>
              </p:ext>
            </p:extLst>
          </p:nvPr>
        </p:nvGraphicFramePr>
        <p:xfrm>
          <a:off x="714150" y="1525725"/>
          <a:ext cx="7973875" cy="271262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3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9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19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9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9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18150">
                <a:tc rowSpan="2"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/>
                        <a:t>Étude</a:t>
                      </a:r>
                      <a:endParaRPr sz="1200" b="1"/>
                    </a:p>
                  </a:txBody>
                  <a:tcPr marL="91425" marR="91425" marT="91425" marB="91425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/>
                        <a:t>Différence dans le temps</a:t>
                      </a:r>
                      <a:endParaRPr sz="1200" b="1" dirty="0"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/>
                        <a:t>Valeur p</a:t>
                      </a:r>
                      <a:endParaRPr sz="12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50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Pré-première intervention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/>
                        <a:t>Immédiatement post première intervention</a:t>
                      </a:r>
                      <a:endParaRPr sz="12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/>
                        <a:t>3 semaines post première intervention</a:t>
                      </a:r>
                      <a:endParaRPr sz="12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Bond et al. (2020)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PPT en lombaire paraspinal</a:t>
                      </a:r>
                      <a:endParaRPr sz="1200"/>
                    </a:p>
                  </a:txBody>
                  <a:tcPr marL="91425" marR="91425" marT="91425" marB="91425">
                    <a:lnB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SMT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3,39</a:t>
                      </a:r>
                      <a:endParaRPr sz="1200"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3,54</a:t>
                      </a:r>
                      <a:endParaRPr sz="1200"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3,88</a:t>
                      </a:r>
                      <a:endParaRPr sz="1200"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highlight>
                            <a:srgbClr val="FFFF00"/>
                          </a:highlight>
                        </a:rPr>
                        <a:t>&lt;0,05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T w="952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Sham SMT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3,36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3,42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3,78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highlight>
                            <a:srgbClr val="FFFF00"/>
                          </a:highlight>
                        </a:rPr>
                        <a:t>&lt;0,05</a:t>
                      </a:r>
                      <a:endParaRPr sz="1200" dirty="0"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68418471-F833-7843-AE69-2A000C5E0FCD}"/>
              </a:ext>
            </a:extLst>
          </p:cNvPr>
          <p:cNvSpPr txBox="1"/>
          <p:nvPr/>
        </p:nvSpPr>
        <p:spPr>
          <a:xfrm>
            <a:off x="206106" y="4280738"/>
            <a:ext cx="898996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400" b="1" dirty="0">
                <a:solidFill>
                  <a:schemeClr val="dk1"/>
                </a:solidFill>
              </a:rPr>
              <a:t>Pas de </a:t>
            </a:r>
            <a:r>
              <a:rPr lang="en-CA" sz="1400" b="1" dirty="0" err="1">
                <a:solidFill>
                  <a:schemeClr val="dk1"/>
                </a:solidFill>
              </a:rPr>
              <a:t>différence</a:t>
            </a:r>
            <a:r>
              <a:rPr lang="en-CA" sz="1400" b="1" dirty="0">
                <a:solidFill>
                  <a:schemeClr val="dk1"/>
                </a:solidFill>
              </a:rPr>
              <a:t> </a:t>
            </a:r>
            <a:r>
              <a:rPr lang="en-CA" sz="1400" b="1" dirty="0" err="1">
                <a:solidFill>
                  <a:schemeClr val="dk1"/>
                </a:solidFill>
              </a:rPr>
              <a:t>observée</a:t>
            </a:r>
            <a:r>
              <a:rPr lang="en-CA" sz="1400" b="1" dirty="0">
                <a:solidFill>
                  <a:schemeClr val="dk1"/>
                </a:solidFill>
              </a:rPr>
              <a:t> entre les </a:t>
            </a:r>
            <a:r>
              <a:rPr lang="en-CA" sz="1400" b="1" dirty="0" err="1">
                <a:solidFill>
                  <a:schemeClr val="dk1"/>
                </a:solidFill>
              </a:rPr>
              <a:t>groupes</a:t>
            </a:r>
            <a:r>
              <a:rPr lang="en-CA" sz="1400" b="1" dirty="0">
                <a:solidFill>
                  <a:schemeClr val="dk1"/>
                </a:solidFill>
              </a:rPr>
              <a:t> dans le temps dans le PPT (p = 0,913)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400" b="1" dirty="0" err="1">
                <a:solidFill>
                  <a:schemeClr val="dk1"/>
                </a:solidFill>
              </a:rPr>
              <a:t>Différence</a:t>
            </a:r>
            <a:r>
              <a:rPr lang="en-CA" sz="1400" b="1" dirty="0">
                <a:solidFill>
                  <a:schemeClr val="dk1"/>
                </a:solidFill>
              </a:rPr>
              <a:t> significative dans les deux </a:t>
            </a:r>
            <a:r>
              <a:rPr lang="en-CA" sz="1400" b="1" dirty="0" err="1">
                <a:solidFill>
                  <a:schemeClr val="dk1"/>
                </a:solidFill>
              </a:rPr>
              <a:t>groupes</a:t>
            </a:r>
            <a:r>
              <a:rPr lang="en-CA" sz="1400" b="1" dirty="0">
                <a:solidFill>
                  <a:schemeClr val="dk1"/>
                </a:solidFill>
              </a:rPr>
              <a:t> dans la </a:t>
            </a:r>
            <a:r>
              <a:rPr lang="en-CA" sz="1400" b="1" dirty="0" err="1">
                <a:solidFill>
                  <a:schemeClr val="dk1"/>
                </a:solidFill>
              </a:rPr>
              <a:t>réduction</a:t>
            </a:r>
            <a:r>
              <a:rPr lang="en-CA" sz="1400" b="1" dirty="0">
                <a:solidFill>
                  <a:schemeClr val="dk1"/>
                </a:solidFill>
              </a:rPr>
              <a:t> de la </a:t>
            </a:r>
            <a:r>
              <a:rPr lang="en-CA" sz="1400" b="1" dirty="0" err="1">
                <a:solidFill>
                  <a:schemeClr val="dk1"/>
                </a:solidFill>
              </a:rPr>
              <a:t>douleur</a:t>
            </a:r>
            <a:r>
              <a:rPr lang="en-CA" sz="1400" b="1" dirty="0">
                <a:solidFill>
                  <a:schemeClr val="dk1"/>
                </a:solidFill>
              </a:rPr>
              <a:t> dans le temps (p = 0,015)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687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7F14-61C3-4743-8AFA-CF54509A8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49" y="541300"/>
            <a:ext cx="8294383" cy="572700"/>
          </a:xfrm>
        </p:spPr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Selon les </a:t>
            </a:r>
            <a:r>
              <a:rPr lang="fr" dirty="0" err="1"/>
              <a:t>modalit</a:t>
            </a:r>
            <a:r>
              <a:rPr lang="fr" b="1" dirty="0" err="1"/>
              <a:t>É</a:t>
            </a:r>
            <a:r>
              <a:rPr lang="fr" dirty="0" err="1"/>
              <a:t>s</a:t>
            </a:r>
            <a:r>
              <a:rPr lang="fr" dirty="0"/>
              <a:t> de traitement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A39B8-58FC-CB48-A486-D5D089AF755C}"/>
              </a:ext>
            </a:extLst>
          </p:cNvPr>
          <p:cNvSpPr txBox="1"/>
          <p:nvPr/>
        </p:nvSpPr>
        <p:spPr>
          <a:xfrm>
            <a:off x="714149" y="1303867"/>
            <a:ext cx="5806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b="1" u="sng" dirty="0"/>
              <a:t>SMT vs </a:t>
            </a:r>
            <a:r>
              <a:rPr lang="en-CA" sz="1400" b="1" u="sng" dirty="0" err="1"/>
              <a:t>thérapies</a:t>
            </a:r>
            <a:r>
              <a:rPr lang="en-CA" sz="1400" b="1" u="sng" dirty="0"/>
              <a:t> </a:t>
            </a:r>
            <a:r>
              <a:rPr lang="en-CA" sz="1400" b="1" u="sng" dirty="0" err="1"/>
              <a:t>recommandées</a:t>
            </a:r>
            <a:r>
              <a:rPr lang="en-CA" sz="1400" b="1" u="sng" dirty="0"/>
              <a:t> (</a:t>
            </a:r>
            <a:r>
              <a:rPr lang="en-CA" sz="1400" b="1" u="sng" dirty="0" err="1"/>
              <a:t>exercices</a:t>
            </a:r>
            <a:r>
              <a:rPr lang="en-CA" sz="1400" b="1" u="sng" dirty="0"/>
              <a:t>/physio +/- </a:t>
            </a:r>
            <a:r>
              <a:rPr lang="en-CA" sz="1400" b="1" u="sng" dirty="0" err="1"/>
              <a:t>analgésie</a:t>
            </a:r>
            <a:r>
              <a:rPr lang="en-CA" sz="1400" b="1" u="sng" dirty="0"/>
              <a:t>) </a:t>
            </a:r>
          </a:p>
        </p:txBody>
      </p:sp>
      <p:graphicFrame>
        <p:nvGraphicFramePr>
          <p:cNvPr id="4" name="Google Shape;126;p24">
            <a:extLst>
              <a:ext uri="{FF2B5EF4-FFF2-40B4-BE49-F238E27FC236}">
                <a16:creationId xmlns:a16="http://schemas.microsoft.com/office/drawing/2014/main" id="{F471F3D2-0FF8-EB46-80DF-EE74F7CCB2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4368922"/>
              </p:ext>
            </p:extLst>
          </p:nvPr>
        </p:nvGraphicFramePr>
        <p:xfrm>
          <a:off x="311700" y="1816448"/>
          <a:ext cx="8520600" cy="2785752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3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1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2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925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/>
                        <a:t>Études</a:t>
                      </a:r>
                      <a:endParaRPr sz="12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/>
                        <a:t>Résultats (IC)</a:t>
                      </a:r>
                      <a:endParaRPr sz="12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/>
                        <a:t>Valeur p</a:t>
                      </a:r>
                      <a:endParaRPr sz="12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825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Rubinstein et al.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(2019)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Douleur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 mois : −3,17 (−7,85 à 1,51)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6 mois : −3,09 (−5,42 à −0,77)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mois : −1,86 (−4,79 à 1,07)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1 mois : p = 0,18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highlight>
                            <a:srgbClr val="FFFF00"/>
                          </a:highlight>
                        </a:rPr>
                        <a:t>6 mois : p = 0,009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12 mois : p = 0,21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Invalidité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1 mois : −0,25 (−0,41 à −0,09)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6 mois : −0,09 (−0,21 à 0,03)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12 mois : −0,09 (−0,23 à 0,04)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highlight>
                            <a:srgbClr val="FFFF00"/>
                          </a:highlight>
                        </a:rPr>
                        <a:t>1 mois : p = 0,003</a:t>
                      </a:r>
                      <a:endParaRPr sz="1200"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6 mois : p = 0,14</a:t>
                      </a:r>
                      <a:endParaRPr sz="12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12 mois : p = 0,18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Coulter et al. 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(2018)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Douleur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-0,28 </a:t>
                      </a:r>
                      <a:r>
                        <a:rPr lang="fr" sz="120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(-0,47 à -0,09)</a:t>
                      </a:r>
                      <a:endParaRPr sz="120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p 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= 0,004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 ; I2 = 57%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Invalidité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-0,33 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(-0,63 à -0,03)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p = 0,03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 ; I2 = 78% 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5826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131;p25">
            <a:extLst>
              <a:ext uri="{FF2B5EF4-FFF2-40B4-BE49-F238E27FC236}">
                <a16:creationId xmlns:a16="http://schemas.microsoft.com/office/drawing/2014/main" id="{DAFCCF70-FD04-8440-846B-7238DF325CB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Selon les </a:t>
            </a:r>
            <a:r>
              <a:rPr lang="fr" dirty="0" err="1"/>
              <a:t>modalit</a:t>
            </a:r>
            <a:r>
              <a:rPr lang="fr" b="1" dirty="0" err="1"/>
              <a:t>É</a:t>
            </a:r>
            <a:r>
              <a:rPr lang="fr" dirty="0" err="1"/>
              <a:t>s</a:t>
            </a:r>
            <a:r>
              <a:rPr lang="fr" dirty="0"/>
              <a:t> de traitement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F01B32-F71F-4E44-80BE-6646C410847C}"/>
              </a:ext>
            </a:extLst>
          </p:cNvPr>
          <p:cNvSpPr txBox="1"/>
          <p:nvPr/>
        </p:nvSpPr>
        <p:spPr>
          <a:xfrm>
            <a:off x="714150" y="1147795"/>
            <a:ext cx="5825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/>
              <a:t>SMT vs </a:t>
            </a:r>
            <a:r>
              <a:rPr lang="en-US" b="1" u="sng" dirty="0" err="1"/>
              <a:t>thérapies</a:t>
            </a:r>
            <a:r>
              <a:rPr lang="en-US" b="1" u="sng" dirty="0"/>
              <a:t> </a:t>
            </a:r>
            <a:r>
              <a:rPr lang="en-US" b="1" u="sng" dirty="0" err="1"/>
              <a:t>recommandées</a:t>
            </a:r>
            <a:r>
              <a:rPr lang="en-US" b="1" u="sng" dirty="0"/>
              <a:t> (</a:t>
            </a:r>
            <a:r>
              <a:rPr lang="en-US" b="1" u="sng" dirty="0" err="1"/>
              <a:t>exercices</a:t>
            </a:r>
            <a:r>
              <a:rPr lang="en-US" b="1" u="sng" dirty="0"/>
              <a:t> +/- </a:t>
            </a:r>
            <a:r>
              <a:rPr lang="en-US" b="1" u="sng" dirty="0" err="1"/>
              <a:t>analgésie</a:t>
            </a:r>
            <a:r>
              <a:rPr lang="en-US" b="1" u="sng" dirty="0"/>
              <a:t>) : (suite)</a:t>
            </a:r>
          </a:p>
        </p:txBody>
      </p:sp>
      <p:graphicFrame>
        <p:nvGraphicFramePr>
          <p:cNvPr id="6" name="Google Shape;132;p25">
            <a:extLst>
              <a:ext uri="{FF2B5EF4-FFF2-40B4-BE49-F238E27FC236}">
                <a16:creationId xmlns:a16="http://schemas.microsoft.com/office/drawing/2014/main" id="{57EAF6F0-8C46-034F-AD3C-FF923DFEEB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249972"/>
              </p:ext>
            </p:extLst>
          </p:nvPr>
        </p:nvGraphicFramePr>
        <p:xfrm>
          <a:off x="476250" y="1489265"/>
          <a:ext cx="8191500" cy="35508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9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2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Études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>
                          <a:solidFill>
                            <a:schemeClr val="dk1"/>
                          </a:solidFill>
                        </a:rPr>
                        <a:t>Résultats (IC)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Valeur p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>
                          <a:solidFill>
                            <a:schemeClr val="dk1"/>
                          </a:solidFill>
                        </a:rPr>
                        <a:t>Schulz et al.</a:t>
                      </a:r>
                      <a:endParaRPr sz="8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>
                          <a:solidFill>
                            <a:schemeClr val="dk1"/>
                          </a:solidFill>
                        </a:rPr>
                        <a:t>(2019)</a:t>
                      </a:r>
                      <a:endParaRPr sz="800"/>
                    </a:p>
                  </a:txBody>
                  <a:tcPr marL="91425" marR="91425" marT="91425" marB="914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Douleur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u="sng" dirty="0">
                          <a:solidFill>
                            <a:schemeClr val="dk1"/>
                          </a:solidFill>
                        </a:rPr>
                        <a:t>(SMT + HEP) - HEP :</a:t>
                      </a:r>
                      <a:endParaRPr sz="8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Court terme : -0,48 (-1,00 à 0,03)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Long terme : -0,13 (-0,59 à 0,34) 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u="sng" dirty="0">
                          <a:solidFill>
                            <a:schemeClr val="dk1"/>
                          </a:solidFill>
                        </a:rPr>
                        <a:t>(SMT + HEP) - (SEP + HEP) :</a:t>
                      </a:r>
                      <a:endParaRPr sz="8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Court terme : -0,53 </a:t>
                      </a:r>
                      <a:r>
                        <a:rPr lang="fr" sz="8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(-1,04 à -0,01)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Long terme : -0,17 (-0,64 à 0,30) 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p = 0,76</a:t>
                      </a:r>
                      <a:endParaRPr sz="8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Invalidité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u="sng" dirty="0">
                          <a:solidFill>
                            <a:schemeClr val="dk1"/>
                          </a:solidFill>
                        </a:rPr>
                        <a:t>(SMT + HEP) - HEP </a:t>
                      </a:r>
                      <a:endParaRPr sz="8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Court terme : 0,78 (-3,99 à 5,54)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Long terme : -1,42 (-5,88 à 3,04)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u="sng" dirty="0">
                          <a:solidFill>
                            <a:schemeClr val="dk1"/>
                          </a:solidFill>
                        </a:rPr>
                        <a:t>(SMT + HEP) - (SEP + HEP) :</a:t>
                      </a:r>
                      <a:endParaRPr sz="800" u="sng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Court terme : 3,02 (-1,75 à 7,78) 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Long terme : 1,05 (-3,40 à 5,50) 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p =0,56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>
                          <a:solidFill>
                            <a:schemeClr val="dk1"/>
                          </a:solidFill>
                        </a:rPr>
                        <a:t>Evans et al. </a:t>
                      </a:r>
                      <a:endParaRPr sz="8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>
                          <a:solidFill>
                            <a:schemeClr val="dk1"/>
                          </a:solidFill>
                        </a:rPr>
                        <a:t>(2018)</a:t>
                      </a:r>
                      <a:endParaRPr sz="800"/>
                    </a:p>
                  </a:txBody>
                  <a:tcPr marL="91425" marR="91425" marT="91425" marB="9142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Douleur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12 semaines : 0,52 (−0,07 à 1,10)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1,12 (0,53 à 1,71)</a:t>
                      </a:r>
                      <a:endParaRPr sz="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52 semaines : 0,78 (0,19 à 1,37)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12 semaines : p = 0,083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p = &lt;0,001</a:t>
                      </a:r>
                      <a:endParaRPr sz="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52 semaines : p= 0,009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Invalidité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12 semaines : 0,54 (−0,25 à 1,34)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0,84 (0,03 à 1,65)</a:t>
                      </a:r>
                      <a:endParaRPr sz="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52 semaines : 0,64 (−0,17 à 1,45)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12 semaines : p = 0,18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26 semaines : p = 0,04</a:t>
                      </a:r>
                      <a:endParaRPr sz="8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dk1"/>
                          </a:solidFill>
                        </a:rPr>
                        <a:t>52 semaines : p= 0,12</a:t>
                      </a:r>
                      <a:endParaRPr sz="8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240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05CE-B497-2440-B3BC-F0B3C042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50" y="541300"/>
            <a:ext cx="8429850" cy="572700"/>
          </a:xfrm>
        </p:spPr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Selon les </a:t>
            </a:r>
            <a:r>
              <a:rPr lang="fr" dirty="0" err="1"/>
              <a:t>modalit</a:t>
            </a:r>
            <a:r>
              <a:rPr lang="fr" b="1" dirty="0" err="1"/>
              <a:t>É</a:t>
            </a:r>
            <a:r>
              <a:rPr lang="fr" dirty="0" err="1"/>
              <a:t>s</a:t>
            </a:r>
            <a:r>
              <a:rPr lang="fr" dirty="0"/>
              <a:t> de traitement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874C99-52FF-5F4F-BE3D-601E143EF4B5}"/>
              </a:ext>
            </a:extLst>
          </p:cNvPr>
          <p:cNvSpPr txBox="1"/>
          <p:nvPr/>
        </p:nvSpPr>
        <p:spPr>
          <a:xfrm>
            <a:off x="714150" y="1095115"/>
            <a:ext cx="60708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u="sng" dirty="0"/>
              <a:t>SMT vs </a:t>
            </a:r>
            <a:r>
              <a:rPr lang="en-CA" b="1" u="sng" dirty="0" err="1"/>
              <a:t>thérapies</a:t>
            </a:r>
            <a:r>
              <a:rPr lang="en-CA" b="1" u="sng" dirty="0"/>
              <a:t> non </a:t>
            </a:r>
            <a:r>
              <a:rPr lang="en-CA" b="1" u="sng" dirty="0" err="1"/>
              <a:t>recommandées</a:t>
            </a:r>
            <a:r>
              <a:rPr lang="en-CA" b="1" u="sng" dirty="0"/>
              <a:t> (sham, absence de </a:t>
            </a:r>
            <a:r>
              <a:rPr lang="en-CA" b="1" u="sng" dirty="0" err="1"/>
              <a:t>traitement</a:t>
            </a:r>
            <a:r>
              <a:rPr lang="en-CA" b="1" u="sng" dirty="0"/>
              <a:t>) </a:t>
            </a:r>
          </a:p>
          <a:p>
            <a:endParaRPr lang="en-US" dirty="0"/>
          </a:p>
        </p:txBody>
      </p:sp>
      <p:graphicFrame>
        <p:nvGraphicFramePr>
          <p:cNvPr id="4" name="Google Shape;140;p26">
            <a:extLst>
              <a:ext uri="{FF2B5EF4-FFF2-40B4-BE49-F238E27FC236}">
                <a16:creationId xmlns:a16="http://schemas.microsoft.com/office/drawing/2014/main" id="{3C8DC916-1192-594E-BA9F-0EB4226C9B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2166434"/>
              </p:ext>
            </p:extLst>
          </p:nvPr>
        </p:nvGraphicFramePr>
        <p:xfrm>
          <a:off x="347400" y="1424162"/>
          <a:ext cx="8449200" cy="361854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980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3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5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400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Études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Résultats (IC)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Qualité des preuves / valeur p </a:t>
                      </a:r>
                      <a:endParaRPr sz="800" b="1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775">
                <a:tc rowSpan="4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>
                          <a:solidFill>
                            <a:schemeClr val="tx1"/>
                          </a:solidFill>
                        </a:rPr>
                        <a:t>Rubinstein et al.</a:t>
                      </a:r>
                      <a:endParaRPr sz="800" b="1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>
                          <a:solidFill>
                            <a:schemeClr val="tx1"/>
                          </a:solidFill>
                        </a:rPr>
                        <a:t>(2019)</a:t>
                      </a:r>
                      <a:endParaRPr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Thérapies non recommandées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Douleur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mois : −7,48 (−11,50 à −3,47)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6 mois : −7,54 (−13,29 à −1,79)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12 mois : -7,80 (-14,19 à -1,41)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 mois : qualité élevée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6 mois : qualité modérée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12 mois : qualité faible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Invalidité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mois : −0,41 (−0,67 à −0,15)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6 mois : −0,29 (−0,50 à −0,09)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12 mois : −0,42 (−0,72 à −0,11)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 mois : qualité élevée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6 mois : qualité modérée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12 mois : qualité faible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Sham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Douleur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1 mois : −7,55 (−19,86 à 4,76)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6 mois : 0,96 (−6,34 à 8,26)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12 mois : 0,20 (−5,33 à 5,73)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 mois : qualité faible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6 mois : qualité très faible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12 mois : qualité très faible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Invalidité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 mois : −0,73 (−1,35 à −0,11)</a:t>
                      </a: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6 mois : −0,12 (−0,50 à 0,25)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12 mois : −0,19 (−0,69 à 0,31)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 mois : qualité faible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6 mois : qualité très faible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12 mois : qualité très faible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805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solidFill>
                            <a:schemeClr val="tx1"/>
                          </a:solidFill>
                        </a:rPr>
                        <a:t>Thomas et al. </a:t>
                      </a:r>
                      <a:endParaRPr sz="700" b="1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solidFill>
                            <a:schemeClr val="tx1"/>
                          </a:solidFill>
                        </a:rPr>
                        <a:t>(2020)</a:t>
                      </a:r>
                      <a:endParaRPr sz="800" b="1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Sham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Douleur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SMT vs placebo : −0,03; (−0,65 à 0,59) 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MT vs placebo : −0,26; (−0,38 à 0,85) 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SMT vs placebo : p = 0,92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MT vs placebo : p = 0,39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tx1"/>
                          </a:solidFill>
                        </a:rPr>
                        <a:t>Invalidité </a:t>
                      </a:r>
                      <a:endParaRPr sz="80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SMT vs placebo : −0,07 ( −1,43 à 1,29) 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MT vs placebo : 0,93 ( −0,41 à 2,29)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SMT vs placebo : p = 0,92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 dirty="0">
                          <a:solidFill>
                            <a:schemeClr val="tx1"/>
                          </a:solidFill>
                        </a:rPr>
                        <a:t>MT vs placebo : p = 0,17</a:t>
                      </a:r>
                      <a:endParaRPr sz="8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26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C1D97-62B1-C34E-91BC-046DEFFD4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50" y="541300"/>
            <a:ext cx="8226650" cy="572700"/>
          </a:xfrm>
        </p:spPr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Selon les </a:t>
            </a:r>
            <a:r>
              <a:rPr lang="fr" dirty="0" err="1"/>
              <a:t>modalit</a:t>
            </a:r>
            <a:r>
              <a:rPr lang="fr" b="1" dirty="0" err="1"/>
              <a:t>É</a:t>
            </a:r>
            <a:r>
              <a:rPr lang="fr" dirty="0" err="1"/>
              <a:t>s</a:t>
            </a:r>
            <a:r>
              <a:rPr lang="fr" dirty="0"/>
              <a:t> de traitement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30B95B-4CD5-354F-A79E-6500E8EE0344}"/>
              </a:ext>
            </a:extLst>
          </p:cNvPr>
          <p:cNvSpPr txBox="1"/>
          <p:nvPr/>
        </p:nvSpPr>
        <p:spPr>
          <a:xfrm>
            <a:off x="778933" y="1303867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u="sng" dirty="0"/>
              <a:t>SMT vs </a:t>
            </a:r>
            <a:r>
              <a:rPr lang="en-CA" b="1" u="sng" dirty="0" err="1"/>
              <a:t>équipe</a:t>
            </a:r>
            <a:r>
              <a:rPr lang="en-CA" b="1" u="sng" dirty="0"/>
              <a:t> </a:t>
            </a:r>
            <a:r>
              <a:rPr lang="en-CA" b="1" u="sng" dirty="0" err="1"/>
              <a:t>multidisciplinaire</a:t>
            </a:r>
            <a:endParaRPr lang="en-CA" b="1" u="sng" dirty="0"/>
          </a:p>
          <a:p>
            <a:endParaRPr lang="en-US" dirty="0"/>
          </a:p>
        </p:txBody>
      </p:sp>
      <p:graphicFrame>
        <p:nvGraphicFramePr>
          <p:cNvPr id="4" name="Google Shape;147;p27">
            <a:extLst>
              <a:ext uri="{FF2B5EF4-FFF2-40B4-BE49-F238E27FC236}">
                <a16:creationId xmlns:a16="http://schemas.microsoft.com/office/drawing/2014/main" id="{F4BBAB32-DE0A-8246-B260-66320517C3E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6757668"/>
              </p:ext>
            </p:extLst>
          </p:nvPr>
        </p:nvGraphicFramePr>
        <p:xfrm>
          <a:off x="877000" y="1839825"/>
          <a:ext cx="7489100" cy="22097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08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7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Études</a:t>
                      </a:r>
                      <a:endParaRPr sz="1200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Résultats (IC)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Valeur p</a:t>
                      </a:r>
                      <a:endParaRPr sz="12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 err="1">
                          <a:solidFill>
                            <a:schemeClr val="dk1"/>
                          </a:solidFill>
                        </a:rPr>
                        <a:t>Bronfort</a:t>
                      </a: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 et al.</a:t>
                      </a:r>
                      <a:endParaRPr sz="12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 dirty="0">
                          <a:solidFill>
                            <a:schemeClr val="dk1"/>
                          </a:solidFill>
                        </a:rPr>
                        <a:t>(2022)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/>
                        <a:t>Douleur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4 semaines : 0,42 (−0,02 à 0,86)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12 semaines : 0,37 (−0,12 à 0,85)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26 semaines : 0,45 (−0,13 à 1,04)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52 semaines : 0,62 (0,04 à 1,21)</a:t>
                      </a:r>
                      <a:endParaRPr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4 semaines : 0,07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12 semaines : 0,14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26 semaines : 0,13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52 semaines : 0,04</a:t>
                      </a:r>
                      <a:endParaRPr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Invalidité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4 semaines : 3,07 (− 0,95 à 7,08)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12 semaines : 3,66 (− 0,65 à 7,97)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26 semaines : 4,05 (− 0,97 à 9,07)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52 semaines : 6,54 (1,18 à 11,90)</a:t>
                      </a:r>
                      <a:endParaRPr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4 semaines : 0,14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12 semaines : 0,10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</a:rPr>
                        <a:t>26 semaines : 0,12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52 semaines : 0,02</a:t>
                      </a:r>
                      <a:endParaRPr sz="12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125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6" name="Google Shape;836;p47"/>
          <p:cNvGrpSpPr/>
          <p:nvPr/>
        </p:nvGrpSpPr>
        <p:grpSpPr>
          <a:xfrm>
            <a:off x="115594" y="1479775"/>
            <a:ext cx="4452937" cy="3663912"/>
            <a:chOff x="175125" y="1479775"/>
            <a:chExt cx="4452937" cy="3663912"/>
          </a:xfrm>
        </p:grpSpPr>
        <p:sp>
          <p:nvSpPr>
            <p:cNvPr id="837" name="Google Shape;837;p47"/>
            <p:cNvSpPr/>
            <p:nvPr/>
          </p:nvSpPr>
          <p:spPr>
            <a:xfrm>
              <a:off x="1657839" y="2757076"/>
              <a:ext cx="827138" cy="1589088"/>
            </a:xfrm>
            <a:custGeom>
              <a:avLst/>
              <a:gdLst/>
              <a:ahLst/>
              <a:cxnLst/>
              <a:rect l="l" t="t" r="r" b="b"/>
              <a:pathLst>
                <a:path w="11001" h="21135" extrusionOk="0">
                  <a:moveTo>
                    <a:pt x="3458" y="0"/>
                  </a:moveTo>
                  <a:cubicBezTo>
                    <a:pt x="1" y="3536"/>
                    <a:pt x="551" y="7700"/>
                    <a:pt x="1886" y="12178"/>
                  </a:cubicBezTo>
                  <a:cubicBezTo>
                    <a:pt x="1965" y="12414"/>
                    <a:pt x="2043" y="12571"/>
                    <a:pt x="2122" y="12807"/>
                  </a:cubicBezTo>
                  <a:cubicBezTo>
                    <a:pt x="2122" y="12807"/>
                    <a:pt x="2122" y="12885"/>
                    <a:pt x="2122" y="12885"/>
                  </a:cubicBezTo>
                  <a:cubicBezTo>
                    <a:pt x="2122" y="13043"/>
                    <a:pt x="2201" y="13121"/>
                    <a:pt x="2279" y="13278"/>
                  </a:cubicBezTo>
                  <a:cubicBezTo>
                    <a:pt x="2829" y="15085"/>
                    <a:pt x="3536" y="16971"/>
                    <a:pt x="4165" y="18935"/>
                  </a:cubicBezTo>
                  <a:cubicBezTo>
                    <a:pt x="4479" y="20114"/>
                    <a:pt x="5108" y="20664"/>
                    <a:pt x="6129" y="21135"/>
                  </a:cubicBezTo>
                  <a:lnTo>
                    <a:pt x="11000" y="15400"/>
                  </a:lnTo>
                  <a:lnTo>
                    <a:pt x="10922" y="15400"/>
                  </a:lnTo>
                  <a:cubicBezTo>
                    <a:pt x="10450" y="13043"/>
                    <a:pt x="9900" y="6443"/>
                    <a:pt x="9272" y="4557"/>
                  </a:cubicBezTo>
                  <a:cubicBezTo>
                    <a:pt x="8800" y="3143"/>
                    <a:pt x="8722" y="2907"/>
                    <a:pt x="7700" y="1807"/>
                  </a:cubicBezTo>
                  <a:cubicBezTo>
                    <a:pt x="7307" y="1336"/>
                    <a:pt x="6757" y="865"/>
                    <a:pt x="6129" y="629"/>
                  </a:cubicBezTo>
                  <a:cubicBezTo>
                    <a:pt x="6129" y="550"/>
                    <a:pt x="6129" y="550"/>
                    <a:pt x="6129" y="550"/>
                  </a:cubicBezTo>
                  <a:cubicBezTo>
                    <a:pt x="5815" y="393"/>
                    <a:pt x="5422" y="315"/>
                    <a:pt x="5108" y="158"/>
                  </a:cubicBezTo>
                  <a:cubicBezTo>
                    <a:pt x="4558" y="0"/>
                    <a:pt x="4008" y="0"/>
                    <a:pt x="3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8" name="Google Shape;838;p47"/>
            <p:cNvSpPr/>
            <p:nvPr/>
          </p:nvSpPr>
          <p:spPr>
            <a:xfrm>
              <a:off x="3164237" y="3489562"/>
              <a:ext cx="608492" cy="667590"/>
            </a:xfrm>
            <a:custGeom>
              <a:avLst/>
              <a:gdLst/>
              <a:ahLst/>
              <a:cxnLst/>
              <a:rect l="l" t="t" r="r" b="b"/>
              <a:pathLst>
                <a:path w="8093" h="8879" extrusionOk="0">
                  <a:moveTo>
                    <a:pt x="7464" y="1"/>
                  </a:moveTo>
                  <a:cubicBezTo>
                    <a:pt x="7386" y="79"/>
                    <a:pt x="7386" y="158"/>
                    <a:pt x="7307" y="315"/>
                  </a:cubicBezTo>
                  <a:cubicBezTo>
                    <a:pt x="7229" y="394"/>
                    <a:pt x="7071" y="551"/>
                    <a:pt x="6914" y="551"/>
                  </a:cubicBezTo>
                  <a:cubicBezTo>
                    <a:pt x="6679" y="629"/>
                    <a:pt x="6443" y="708"/>
                    <a:pt x="6207" y="786"/>
                  </a:cubicBezTo>
                  <a:cubicBezTo>
                    <a:pt x="5736" y="944"/>
                    <a:pt x="5343" y="1022"/>
                    <a:pt x="4872" y="1101"/>
                  </a:cubicBezTo>
                  <a:cubicBezTo>
                    <a:pt x="4714" y="1179"/>
                    <a:pt x="4636" y="1179"/>
                    <a:pt x="4557" y="1179"/>
                  </a:cubicBezTo>
                  <a:lnTo>
                    <a:pt x="3693" y="1886"/>
                  </a:lnTo>
                  <a:cubicBezTo>
                    <a:pt x="3693" y="1886"/>
                    <a:pt x="3772" y="1965"/>
                    <a:pt x="3772" y="2043"/>
                  </a:cubicBezTo>
                  <a:cubicBezTo>
                    <a:pt x="3772" y="2043"/>
                    <a:pt x="943" y="6758"/>
                    <a:pt x="707" y="7072"/>
                  </a:cubicBezTo>
                  <a:lnTo>
                    <a:pt x="12" y="8848"/>
                  </a:lnTo>
                  <a:lnTo>
                    <a:pt x="12" y="8848"/>
                  </a:lnTo>
                  <a:cubicBezTo>
                    <a:pt x="203" y="8582"/>
                    <a:pt x="2593" y="7857"/>
                    <a:pt x="2593" y="7857"/>
                  </a:cubicBezTo>
                  <a:cubicBezTo>
                    <a:pt x="3614" y="7857"/>
                    <a:pt x="5657" y="6600"/>
                    <a:pt x="5736" y="5736"/>
                  </a:cubicBezTo>
                  <a:cubicBezTo>
                    <a:pt x="5814" y="5422"/>
                    <a:pt x="7150" y="4401"/>
                    <a:pt x="7150" y="4401"/>
                  </a:cubicBezTo>
                  <a:lnTo>
                    <a:pt x="8093" y="1022"/>
                  </a:lnTo>
                  <a:lnTo>
                    <a:pt x="7543" y="865"/>
                  </a:lnTo>
                  <a:lnTo>
                    <a:pt x="7857" y="158"/>
                  </a:lnTo>
                  <a:lnTo>
                    <a:pt x="7464" y="1"/>
                  </a:lnTo>
                  <a:close/>
                  <a:moveTo>
                    <a:pt x="12" y="8848"/>
                  </a:moveTo>
                  <a:cubicBezTo>
                    <a:pt x="4" y="8859"/>
                    <a:pt x="0" y="8869"/>
                    <a:pt x="0" y="8879"/>
                  </a:cubicBezTo>
                  <a:lnTo>
                    <a:pt x="12" y="8848"/>
                  </a:lnTo>
                  <a:close/>
                </a:path>
              </a:pathLst>
            </a:custGeom>
            <a:solidFill>
              <a:srgbClr val="7A5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9" name="Google Shape;839;p47"/>
            <p:cNvSpPr/>
            <p:nvPr/>
          </p:nvSpPr>
          <p:spPr>
            <a:xfrm>
              <a:off x="3701833" y="3498284"/>
              <a:ext cx="129999" cy="134285"/>
            </a:xfrm>
            <a:custGeom>
              <a:avLst/>
              <a:gdLst/>
              <a:ahLst/>
              <a:cxnLst/>
              <a:rect l="l" t="t" r="r" b="b"/>
              <a:pathLst>
                <a:path w="1729" h="1786" extrusionOk="0">
                  <a:moveTo>
                    <a:pt x="1039" y="1"/>
                  </a:moveTo>
                  <a:cubicBezTo>
                    <a:pt x="705" y="1"/>
                    <a:pt x="365" y="270"/>
                    <a:pt x="236" y="592"/>
                  </a:cubicBezTo>
                  <a:cubicBezTo>
                    <a:pt x="0" y="1063"/>
                    <a:pt x="157" y="1613"/>
                    <a:pt x="550" y="1770"/>
                  </a:cubicBezTo>
                  <a:cubicBezTo>
                    <a:pt x="600" y="1780"/>
                    <a:pt x="651" y="1785"/>
                    <a:pt x="703" y="1785"/>
                  </a:cubicBezTo>
                  <a:cubicBezTo>
                    <a:pt x="1058" y="1785"/>
                    <a:pt x="1434" y="1553"/>
                    <a:pt x="1571" y="1142"/>
                  </a:cubicBezTo>
                  <a:cubicBezTo>
                    <a:pt x="1728" y="749"/>
                    <a:pt x="1571" y="199"/>
                    <a:pt x="1257" y="42"/>
                  </a:cubicBezTo>
                  <a:cubicBezTo>
                    <a:pt x="1186" y="14"/>
                    <a:pt x="1113" y="1"/>
                    <a:pt x="1039" y="1"/>
                  </a:cubicBezTo>
                  <a:close/>
                </a:path>
              </a:pathLst>
            </a:custGeom>
            <a:solidFill>
              <a:srgbClr val="F7C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0" name="Google Shape;840;p47"/>
            <p:cNvSpPr/>
            <p:nvPr/>
          </p:nvSpPr>
          <p:spPr>
            <a:xfrm>
              <a:off x="3619126" y="3631368"/>
              <a:ext cx="210224" cy="114962"/>
            </a:xfrm>
            <a:custGeom>
              <a:avLst/>
              <a:gdLst/>
              <a:ahLst/>
              <a:cxnLst/>
              <a:rect l="l" t="t" r="r" b="b"/>
              <a:pathLst>
                <a:path w="2796" h="1529" extrusionOk="0">
                  <a:moveTo>
                    <a:pt x="864" y="0"/>
                  </a:moveTo>
                  <a:cubicBezTo>
                    <a:pt x="393" y="0"/>
                    <a:pt x="0" y="315"/>
                    <a:pt x="0" y="786"/>
                  </a:cubicBezTo>
                  <a:cubicBezTo>
                    <a:pt x="0" y="1145"/>
                    <a:pt x="327" y="1503"/>
                    <a:pt x="743" y="1503"/>
                  </a:cubicBezTo>
                  <a:cubicBezTo>
                    <a:pt x="783" y="1503"/>
                    <a:pt x="823" y="1500"/>
                    <a:pt x="864" y="1493"/>
                  </a:cubicBezTo>
                  <a:cubicBezTo>
                    <a:pt x="864" y="1493"/>
                    <a:pt x="1074" y="1528"/>
                    <a:pt x="1260" y="1528"/>
                  </a:cubicBezTo>
                  <a:cubicBezTo>
                    <a:pt x="1353" y="1528"/>
                    <a:pt x="1440" y="1519"/>
                    <a:pt x="1493" y="1493"/>
                  </a:cubicBezTo>
                  <a:cubicBezTo>
                    <a:pt x="1524" y="1495"/>
                    <a:pt x="1553" y="1496"/>
                    <a:pt x="1583" y="1496"/>
                  </a:cubicBezTo>
                  <a:cubicBezTo>
                    <a:pt x="2753" y="1496"/>
                    <a:pt x="2796" y="0"/>
                    <a:pt x="1493" y="0"/>
                  </a:cubicBezTo>
                  <a:close/>
                </a:path>
              </a:pathLst>
            </a:custGeom>
            <a:solidFill>
              <a:srgbClr val="F7C1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1" name="Google Shape;841;p47"/>
            <p:cNvSpPr/>
            <p:nvPr/>
          </p:nvSpPr>
          <p:spPr>
            <a:xfrm>
              <a:off x="3560028" y="3743624"/>
              <a:ext cx="230450" cy="118195"/>
            </a:xfrm>
            <a:custGeom>
              <a:avLst/>
              <a:gdLst/>
              <a:ahLst/>
              <a:cxnLst/>
              <a:rect l="l" t="t" r="r" b="b"/>
              <a:pathLst>
                <a:path w="3065" h="1572" extrusionOk="0">
                  <a:moveTo>
                    <a:pt x="865" y="0"/>
                  </a:moveTo>
                  <a:cubicBezTo>
                    <a:pt x="393" y="0"/>
                    <a:pt x="0" y="393"/>
                    <a:pt x="0" y="786"/>
                  </a:cubicBezTo>
                  <a:cubicBezTo>
                    <a:pt x="0" y="1257"/>
                    <a:pt x="393" y="1571"/>
                    <a:pt x="865" y="1571"/>
                  </a:cubicBezTo>
                  <a:lnTo>
                    <a:pt x="1965" y="1571"/>
                  </a:lnTo>
                  <a:cubicBezTo>
                    <a:pt x="3065" y="1414"/>
                    <a:pt x="2907" y="0"/>
                    <a:pt x="1965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2" name="Google Shape;842;p47"/>
            <p:cNvSpPr/>
            <p:nvPr/>
          </p:nvSpPr>
          <p:spPr>
            <a:xfrm>
              <a:off x="3542284" y="3861745"/>
              <a:ext cx="189097" cy="106390"/>
            </a:xfrm>
            <a:custGeom>
              <a:avLst/>
              <a:gdLst/>
              <a:ahLst/>
              <a:cxnLst/>
              <a:rect l="l" t="t" r="r" b="b"/>
              <a:pathLst>
                <a:path w="2515" h="1415" extrusionOk="0">
                  <a:moveTo>
                    <a:pt x="708" y="0"/>
                  </a:moveTo>
                  <a:cubicBezTo>
                    <a:pt x="315" y="0"/>
                    <a:pt x="1" y="315"/>
                    <a:pt x="1" y="708"/>
                  </a:cubicBezTo>
                  <a:cubicBezTo>
                    <a:pt x="1" y="1100"/>
                    <a:pt x="315" y="1415"/>
                    <a:pt x="708" y="1415"/>
                  </a:cubicBezTo>
                  <a:lnTo>
                    <a:pt x="1572" y="1415"/>
                  </a:lnTo>
                  <a:cubicBezTo>
                    <a:pt x="2515" y="1258"/>
                    <a:pt x="2436" y="0"/>
                    <a:pt x="1572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3" name="Google Shape;843;p47"/>
            <p:cNvSpPr/>
            <p:nvPr/>
          </p:nvSpPr>
          <p:spPr>
            <a:xfrm>
              <a:off x="3121680" y="2396548"/>
              <a:ext cx="1506382" cy="1507434"/>
            </a:xfrm>
            <a:custGeom>
              <a:avLst/>
              <a:gdLst/>
              <a:ahLst/>
              <a:cxnLst/>
              <a:rect l="l" t="t" r="r" b="b"/>
              <a:pathLst>
                <a:path w="20035" h="20049" extrusionOk="0">
                  <a:moveTo>
                    <a:pt x="8400" y="1"/>
                  </a:moveTo>
                  <a:cubicBezTo>
                    <a:pt x="7494" y="1"/>
                    <a:pt x="6504" y="587"/>
                    <a:pt x="6050" y="1496"/>
                  </a:cubicBezTo>
                  <a:lnTo>
                    <a:pt x="629" y="12259"/>
                  </a:lnTo>
                  <a:cubicBezTo>
                    <a:pt x="0" y="13438"/>
                    <a:pt x="315" y="14773"/>
                    <a:pt x="1336" y="15245"/>
                  </a:cubicBezTo>
                  <a:lnTo>
                    <a:pt x="10214" y="19802"/>
                  </a:lnTo>
                  <a:cubicBezTo>
                    <a:pt x="10509" y="19970"/>
                    <a:pt x="10832" y="20048"/>
                    <a:pt x="11159" y="20048"/>
                  </a:cubicBezTo>
                  <a:cubicBezTo>
                    <a:pt x="12052" y="20048"/>
                    <a:pt x="12975" y="19465"/>
                    <a:pt x="13435" y="18545"/>
                  </a:cubicBezTo>
                  <a:lnTo>
                    <a:pt x="19328" y="6760"/>
                  </a:lnTo>
                  <a:cubicBezTo>
                    <a:pt x="20035" y="5503"/>
                    <a:pt x="19564" y="4088"/>
                    <a:pt x="18307" y="3617"/>
                  </a:cubicBezTo>
                  <a:lnTo>
                    <a:pt x="8957" y="81"/>
                  </a:lnTo>
                  <a:cubicBezTo>
                    <a:pt x="8779" y="27"/>
                    <a:pt x="8591" y="1"/>
                    <a:pt x="84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4" name="Google Shape;844;p47"/>
            <p:cNvSpPr/>
            <p:nvPr/>
          </p:nvSpPr>
          <p:spPr>
            <a:xfrm>
              <a:off x="3316643" y="2514894"/>
              <a:ext cx="1033828" cy="1216910"/>
            </a:xfrm>
            <a:custGeom>
              <a:avLst/>
              <a:gdLst/>
              <a:ahLst/>
              <a:cxnLst/>
              <a:rect l="l" t="t" r="r" b="b"/>
              <a:pathLst>
                <a:path w="13750" h="16185" extrusionOk="0">
                  <a:moveTo>
                    <a:pt x="6600" y="1572"/>
                  </a:moveTo>
                  <a:cubicBezTo>
                    <a:pt x="6835" y="1807"/>
                    <a:pt x="7385" y="2200"/>
                    <a:pt x="8957" y="2750"/>
                  </a:cubicBezTo>
                  <a:lnTo>
                    <a:pt x="8721" y="3300"/>
                  </a:lnTo>
                  <a:cubicBezTo>
                    <a:pt x="5893" y="2357"/>
                    <a:pt x="5971" y="1886"/>
                    <a:pt x="5971" y="1886"/>
                  </a:cubicBezTo>
                  <a:cubicBezTo>
                    <a:pt x="5971" y="1729"/>
                    <a:pt x="6443" y="1572"/>
                    <a:pt x="6600" y="1572"/>
                  </a:cubicBezTo>
                  <a:close/>
                  <a:moveTo>
                    <a:pt x="5578" y="2357"/>
                  </a:moveTo>
                  <a:cubicBezTo>
                    <a:pt x="5814" y="2593"/>
                    <a:pt x="6207" y="2907"/>
                    <a:pt x="7150" y="3300"/>
                  </a:cubicBezTo>
                  <a:cubicBezTo>
                    <a:pt x="7543" y="3457"/>
                    <a:pt x="7935" y="3614"/>
                    <a:pt x="8485" y="3771"/>
                  </a:cubicBezTo>
                  <a:lnTo>
                    <a:pt x="8250" y="4243"/>
                  </a:lnTo>
                  <a:cubicBezTo>
                    <a:pt x="4871" y="3379"/>
                    <a:pt x="4950" y="2671"/>
                    <a:pt x="4950" y="2671"/>
                  </a:cubicBezTo>
                  <a:cubicBezTo>
                    <a:pt x="5028" y="2593"/>
                    <a:pt x="5185" y="2436"/>
                    <a:pt x="5578" y="2357"/>
                  </a:cubicBezTo>
                  <a:close/>
                  <a:moveTo>
                    <a:pt x="10057" y="3221"/>
                  </a:moveTo>
                  <a:cubicBezTo>
                    <a:pt x="10371" y="3300"/>
                    <a:pt x="10607" y="3457"/>
                    <a:pt x="10764" y="3536"/>
                  </a:cubicBezTo>
                  <a:cubicBezTo>
                    <a:pt x="11680" y="3863"/>
                    <a:pt x="12270" y="4027"/>
                    <a:pt x="12622" y="4027"/>
                  </a:cubicBezTo>
                  <a:cubicBezTo>
                    <a:pt x="12693" y="4027"/>
                    <a:pt x="12754" y="4020"/>
                    <a:pt x="12807" y="4007"/>
                  </a:cubicBezTo>
                  <a:cubicBezTo>
                    <a:pt x="12964" y="4164"/>
                    <a:pt x="13121" y="4557"/>
                    <a:pt x="13042" y="4714"/>
                  </a:cubicBezTo>
                  <a:cubicBezTo>
                    <a:pt x="13042" y="4714"/>
                    <a:pt x="12992" y="4764"/>
                    <a:pt x="12799" y="4764"/>
                  </a:cubicBezTo>
                  <a:cubicBezTo>
                    <a:pt x="12451" y="4764"/>
                    <a:pt x="11639" y="4602"/>
                    <a:pt x="9821" y="3693"/>
                  </a:cubicBezTo>
                  <a:lnTo>
                    <a:pt x="10057" y="3221"/>
                  </a:lnTo>
                  <a:close/>
                  <a:moveTo>
                    <a:pt x="4635" y="3221"/>
                  </a:moveTo>
                  <a:cubicBezTo>
                    <a:pt x="4871" y="3536"/>
                    <a:pt x="5343" y="3850"/>
                    <a:pt x="6128" y="4164"/>
                  </a:cubicBezTo>
                  <a:cubicBezTo>
                    <a:pt x="6600" y="4400"/>
                    <a:pt x="7228" y="4557"/>
                    <a:pt x="7935" y="4793"/>
                  </a:cubicBezTo>
                  <a:lnTo>
                    <a:pt x="7700" y="5264"/>
                  </a:lnTo>
                  <a:cubicBezTo>
                    <a:pt x="4871" y="4793"/>
                    <a:pt x="4164" y="4086"/>
                    <a:pt x="4164" y="3693"/>
                  </a:cubicBezTo>
                  <a:cubicBezTo>
                    <a:pt x="4164" y="3457"/>
                    <a:pt x="4478" y="3300"/>
                    <a:pt x="4635" y="3221"/>
                  </a:cubicBezTo>
                  <a:close/>
                  <a:moveTo>
                    <a:pt x="9585" y="4243"/>
                  </a:moveTo>
                  <a:cubicBezTo>
                    <a:pt x="10057" y="4479"/>
                    <a:pt x="10450" y="4636"/>
                    <a:pt x="10842" y="4793"/>
                  </a:cubicBezTo>
                  <a:cubicBezTo>
                    <a:pt x="11693" y="5120"/>
                    <a:pt x="12272" y="5284"/>
                    <a:pt x="12668" y="5284"/>
                  </a:cubicBezTo>
                  <a:cubicBezTo>
                    <a:pt x="12748" y="5284"/>
                    <a:pt x="12820" y="5277"/>
                    <a:pt x="12885" y="5264"/>
                  </a:cubicBezTo>
                  <a:cubicBezTo>
                    <a:pt x="13042" y="5657"/>
                    <a:pt x="13042" y="5893"/>
                    <a:pt x="13042" y="5971"/>
                  </a:cubicBezTo>
                  <a:cubicBezTo>
                    <a:pt x="13012" y="5971"/>
                    <a:pt x="12915" y="6050"/>
                    <a:pt x="12640" y="6050"/>
                  </a:cubicBezTo>
                  <a:cubicBezTo>
                    <a:pt x="12188" y="6050"/>
                    <a:pt x="11254" y="5838"/>
                    <a:pt x="9350" y="4714"/>
                  </a:cubicBezTo>
                  <a:lnTo>
                    <a:pt x="9585" y="4243"/>
                  </a:lnTo>
                  <a:close/>
                  <a:moveTo>
                    <a:pt x="3771" y="4086"/>
                  </a:moveTo>
                  <a:cubicBezTo>
                    <a:pt x="3850" y="4479"/>
                    <a:pt x="4321" y="4793"/>
                    <a:pt x="5028" y="5107"/>
                  </a:cubicBezTo>
                  <a:cubicBezTo>
                    <a:pt x="5657" y="5421"/>
                    <a:pt x="6443" y="5657"/>
                    <a:pt x="7464" y="5814"/>
                  </a:cubicBezTo>
                  <a:lnTo>
                    <a:pt x="7228" y="6286"/>
                  </a:lnTo>
                  <a:cubicBezTo>
                    <a:pt x="4478" y="6128"/>
                    <a:pt x="3300" y="5264"/>
                    <a:pt x="3300" y="4636"/>
                  </a:cubicBezTo>
                  <a:cubicBezTo>
                    <a:pt x="3300" y="4400"/>
                    <a:pt x="3536" y="4164"/>
                    <a:pt x="3771" y="4086"/>
                  </a:cubicBezTo>
                  <a:close/>
                  <a:moveTo>
                    <a:pt x="2907" y="5107"/>
                  </a:moveTo>
                  <a:cubicBezTo>
                    <a:pt x="3064" y="5500"/>
                    <a:pt x="3536" y="5893"/>
                    <a:pt x="4243" y="6207"/>
                  </a:cubicBezTo>
                  <a:cubicBezTo>
                    <a:pt x="4871" y="6521"/>
                    <a:pt x="5814" y="6757"/>
                    <a:pt x="6914" y="6836"/>
                  </a:cubicBezTo>
                  <a:lnTo>
                    <a:pt x="6678" y="7307"/>
                  </a:lnTo>
                  <a:cubicBezTo>
                    <a:pt x="6509" y="7317"/>
                    <a:pt x="6344" y="7322"/>
                    <a:pt x="6183" y="7322"/>
                  </a:cubicBezTo>
                  <a:cubicBezTo>
                    <a:pt x="3877" y="7322"/>
                    <a:pt x="2436" y="6318"/>
                    <a:pt x="2436" y="5657"/>
                  </a:cubicBezTo>
                  <a:cubicBezTo>
                    <a:pt x="2436" y="5421"/>
                    <a:pt x="2671" y="5264"/>
                    <a:pt x="2907" y="5107"/>
                  </a:cubicBezTo>
                  <a:close/>
                  <a:moveTo>
                    <a:pt x="9035" y="5264"/>
                  </a:moveTo>
                  <a:cubicBezTo>
                    <a:pt x="9742" y="5657"/>
                    <a:pt x="10371" y="5893"/>
                    <a:pt x="10842" y="6128"/>
                  </a:cubicBezTo>
                  <a:cubicBezTo>
                    <a:pt x="11707" y="6521"/>
                    <a:pt x="12335" y="6600"/>
                    <a:pt x="12807" y="6600"/>
                  </a:cubicBezTo>
                  <a:cubicBezTo>
                    <a:pt x="12885" y="6757"/>
                    <a:pt x="12885" y="7071"/>
                    <a:pt x="12649" y="7228"/>
                  </a:cubicBezTo>
                  <a:cubicBezTo>
                    <a:pt x="12562" y="7315"/>
                    <a:pt x="12409" y="7372"/>
                    <a:pt x="12182" y="7372"/>
                  </a:cubicBezTo>
                  <a:cubicBezTo>
                    <a:pt x="11591" y="7372"/>
                    <a:pt x="10503" y="6985"/>
                    <a:pt x="8800" y="5736"/>
                  </a:cubicBezTo>
                  <a:lnTo>
                    <a:pt x="9035" y="5264"/>
                  </a:lnTo>
                  <a:close/>
                  <a:moveTo>
                    <a:pt x="2278" y="6443"/>
                  </a:moveTo>
                  <a:cubicBezTo>
                    <a:pt x="2514" y="6757"/>
                    <a:pt x="2907" y="7071"/>
                    <a:pt x="3457" y="7307"/>
                  </a:cubicBezTo>
                  <a:cubicBezTo>
                    <a:pt x="4164" y="7700"/>
                    <a:pt x="5264" y="7857"/>
                    <a:pt x="6443" y="7857"/>
                  </a:cubicBezTo>
                  <a:lnTo>
                    <a:pt x="6285" y="8171"/>
                  </a:lnTo>
                  <a:cubicBezTo>
                    <a:pt x="6128" y="8171"/>
                    <a:pt x="5893" y="8250"/>
                    <a:pt x="5735" y="8328"/>
                  </a:cubicBezTo>
                  <a:cubicBezTo>
                    <a:pt x="5423" y="8369"/>
                    <a:pt x="5123" y="8387"/>
                    <a:pt x="4839" y="8387"/>
                  </a:cubicBezTo>
                  <a:cubicBezTo>
                    <a:pt x="2904" y="8387"/>
                    <a:pt x="1650" y="7541"/>
                    <a:pt x="1650" y="6993"/>
                  </a:cubicBezTo>
                  <a:cubicBezTo>
                    <a:pt x="1650" y="6678"/>
                    <a:pt x="1964" y="6521"/>
                    <a:pt x="2278" y="6443"/>
                  </a:cubicBezTo>
                  <a:close/>
                  <a:moveTo>
                    <a:pt x="8564" y="6286"/>
                  </a:moveTo>
                  <a:cubicBezTo>
                    <a:pt x="9350" y="6836"/>
                    <a:pt x="10135" y="7307"/>
                    <a:pt x="10764" y="7621"/>
                  </a:cubicBezTo>
                  <a:cubicBezTo>
                    <a:pt x="11288" y="7831"/>
                    <a:pt x="11741" y="7935"/>
                    <a:pt x="12126" y="7935"/>
                  </a:cubicBezTo>
                  <a:cubicBezTo>
                    <a:pt x="12318" y="7935"/>
                    <a:pt x="12492" y="7909"/>
                    <a:pt x="12649" y="7857"/>
                  </a:cubicBezTo>
                  <a:lnTo>
                    <a:pt x="12649" y="7857"/>
                  </a:lnTo>
                  <a:cubicBezTo>
                    <a:pt x="12728" y="8093"/>
                    <a:pt x="12728" y="8407"/>
                    <a:pt x="12492" y="8564"/>
                  </a:cubicBezTo>
                  <a:cubicBezTo>
                    <a:pt x="12359" y="8659"/>
                    <a:pt x="12157" y="8713"/>
                    <a:pt x="11900" y="8713"/>
                  </a:cubicBezTo>
                  <a:cubicBezTo>
                    <a:pt x="11097" y="8713"/>
                    <a:pt x="9757" y="8186"/>
                    <a:pt x="8328" y="6757"/>
                  </a:cubicBezTo>
                  <a:lnTo>
                    <a:pt x="8564" y="6286"/>
                  </a:lnTo>
                  <a:close/>
                  <a:moveTo>
                    <a:pt x="1571" y="7857"/>
                  </a:moveTo>
                  <a:cubicBezTo>
                    <a:pt x="1807" y="8093"/>
                    <a:pt x="2043" y="8250"/>
                    <a:pt x="2357" y="8407"/>
                  </a:cubicBezTo>
                  <a:cubicBezTo>
                    <a:pt x="2986" y="8721"/>
                    <a:pt x="3850" y="8878"/>
                    <a:pt x="4793" y="8878"/>
                  </a:cubicBezTo>
                  <a:cubicBezTo>
                    <a:pt x="4635" y="9035"/>
                    <a:pt x="4478" y="9193"/>
                    <a:pt x="4321" y="9271"/>
                  </a:cubicBezTo>
                  <a:cubicBezTo>
                    <a:pt x="3984" y="9321"/>
                    <a:pt x="3672" y="9343"/>
                    <a:pt x="3386" y="9343"/>
                  </a:cubicBezTo>
                  <a:cubicBezTo>
                    <a:pt x="1876" y="9343"/>
                    <a:pt x="1087" y="8725"/>
                    <a:pt x="1021" y="8328"/>
                  </a:cubicBezTo>
                  <a:cubicBezTo>
                    <a:pt x="1021" y="8093"/>
                    <a:pt x="1336" y="7935"/>
                    <a:pt x="1571" y="7857"/>
                  </a:cubicBezTo>
                  <a:close/>
                  <a:moveTo>
                    <a:pt x="8014" y="7307"/>
                  </a:moveTo>
                  <a:cubicBezTo>
                    <a:pt x="8878" y="8093"/>
                    <a:pt x="9664" y="8643"/>
                    <a:pt x="10371" y="8957"/>
                  </a:cubicBezTo>
                  <a:cubicBezTo>
                    <a:pt x="10895" y="9166"/>
                    <a:pt x="11349" y="9271"/>
                    <a:pt x="11756" y="9271"/>
                  </a:cubicBezTo>
                  <a:cubicBezTo>
                    <a:pt x="11960" y="9271"/>
                    <a:pt x="12152" y="9245"/>
                    <a:pt x="12335" y="9193"/>
                  </a:cubicBezTo>
                  <a:lnTo>
                    <a:pt x="12335" y="9193"/>
                  </a:lnTo>
                  <a:cubicBezTo>
                    <a:pt x="12414" y="9507"/>
                    <a:pt x="12414" y="9743"/>
                    <a:pt x="12178" y="9900"/>
                  </a:cubicBezTo>
                  <a:cubicBezTo>
                    <a:pt x="12040" y="10003"/>
                    <a:pt x="11826" y="10057"/>
                    <a:pt x="11560" y="10057"/>
                  </a:cubicBezTo>
                  <a:cubicBezTo>
                    <a:pt x="10613" y="10057"/>
                    <a:pt x="9004" y="9372"/>
                    <a:pt x="7778" y="7778"/>
                  </a:cubicBezTo>
                  <a:lnTo>
                    <a:pt x="8014" y="7307"/>
                  </a:lnTo>
                  <a:close/>
                  <a:moveTo>
                    <a:pt x="1100" y="9271"/>
                  </a:moveTo>
                  <a:cubicBezTo>
                    <a:pt x="1179" y="9350"/>
                    <a:pt x="1336" y="9428"/>
                    <a:pt x="1493" y="9507"/>
                  </a:cubicBezTo>
                  <a:cubicBezTo>
                    <a:pt x="2043" y="9821"/>
                    <a:pt x="2828" y="9900"/>
                    <a:pt x="3693" y="9900"/>
                  </a:cubicBezTo>
                  <a:cubicBezTo>
                    <a:pt x="3457" y="10057"/>
                    <a:pt x="3300" y="10214"/>
                    <a:pt x="3143" y="10450"/>
                  </a:cubicBezTo>
                  <a:cubicBezTo>
                    <a:pt x="2930" y="10471"/>
                    <a:pt x="2732" y="10481"/>
                    <a:pt x="2548" y="10481"/>
                  </a:cubicBezTo>
                  <a:cubicBezTo>
                    <a:pt x="1372" y="10481"/>
                    <a:pt x="775" y="10082"/>
                    <a:pt x="707" y="9743"/>
                  </a:cubicBezTo>
                  <a:cubicBezTo>
                    <a:pt x="707" y="9585"/>
                    <a:pt x="864" y="9428"/>
                    <a:pt x="1100" y="9271"/>
                  </a:cubicBezTo>
                  <a:close/>
                  <a:moveTo>
                    <a:pt x="7543" y="8328"/>
                  </a:moveTo>
                  <a:cubicBezTo>
                    <a:pt x="8250" y="9193"/>
                    <a:pt x="9114" y="9900"/>
                    <a:pt x="9978" y="10292"/>
                  </a:cubicBezTo>
                  <a:cubicBezTo>
                    <a:pt x="10528" y="10528"/>
                    <a:pt x="11157" y="10607"/>
                    <a:pt x="11628" y="10607"/>
                  </a:cubicBezTo>
                  <a:cubicBezTo>
                    <a:pt x="11707" y="10921"/>
                    <a:pt x="11864" y="11314"/>
                    <a:pt x="11628" y="11471"/>
                  </a:cubicBezTo>
                  <a:cubicBezTo>
                    <a:pt x="11518" y="11540"/>
                    <a:pt x="11362" y="11575"/>
                    <a:pt x="11172" y="11575"/>
                  </a:cubicBezTo>
                  <a:cubicBezTo>
                    <a:pt x="10280" y="11575"/>
                    <a:pt x="8644" y="10799"/>
                    <a:pt x="7543" y="9114"/>
                  </a:cubicBezTo>
                  <a:cubicBezTo>
                    <a:pt x="7464" y="8957"/>
                    <a:pt x="7385" y="8800"/>
                    <a:pt x="7307" y="8643"/>
                  </a:cubicBezTo>
                  <a:lnTo>
                    <a:pt x="7543" y="8328"/>
                  </a:lnTo>
                  <a:close/>
                  <a:moveTo>
                    <a:pt x="707" y="10607"/>
                  </a:moveTo>
                  <a:cubicBezTo>
                    <a:pt x="786" y="10685"/>
                    <a:pt x="864" y="10685"/>
                    <a:pt x="943" y="10764"/>
                  </a:cubicBezTo>
                  <a:cubicBezTo>
                    <a:pt x="1336" y="10921"/>
                    <a:pt x="1886" y="11000"/>
                    <a:pt x="2593" y="11000"/>
                  </a:cubicBezTo>
                  <a:cubicBezTo>
                    <a:pt x="2220" y="11373"/>
                    <a:pt x="1748" y="11598"/>
                    <a:pt x="1295" y="11598"/>
                  </a:cubicBezTo>
                  <a:cubicBezTo>
                    <a:pt x="1176" y="11598"/>
                    <a:pt x="1058" y="11582"/>
                    <a:pt x="943" y="11550"/>
                  </a:cubicBezTo>
                  <a:cubicBezTo>
                    <a:pt x="629" y="11471"/>
                    <a:pt x="471" y="11392"/>
                    <a:pt x="471" y="11157"/>
                  </a:cubicBezTo>
                  <a:cubicBezTo>
                    <a:pt x="471" y="10921"/>
                    <a:pt x="629" y="10685"/>
                    <a:pt x="707" y="10607"/>
                  </a:cubicBezTo>
                  <a:close/>
                  <a:moveTo>
                    <a:pt x="7700" y="10214"/>
                  </a:moveTo>
                  <a:cubicBezTo>
                    <a:pt x="8328" y="10921"/>
                    <a:pt x="9035" y="11471"/>
                    <a:pt x="9742" y="11785"/>
                  </a:cubicBezTo>
                  <a:cubicBezTo>
                    <a:pt x="10135" y="11942"/>
                    <a:pt x="10450" y="12100"/>
                    <a:pt x="10764" y="12100"/>
                  </a:cubicBezTo>
                  <a:cubicBezTo>
                    <a:pt x="10921" y="12335"/>
                    <a:pt x="10999" y="12649"/>
                    <a:pt x="10764" y="12807"/>
                  </a:cubicBezTo>
                  <a:cubicBezTo>
                    <a:pt x="10675" y="12866"/>
                    <a:pt x="10551" y="12897"/>
                    <a:pt x="10400" y="12897"/>
                  </a:cubicBezTo>
                  <a:cubicBezTo>
                    <a:pt x="9746" y="12897"/>
                    <a:pt x="8593" y="12310"/>
                    <a:pt x="7700" y="10842"/>
                  </a:cubicBezTo>
                  <a:cubicBezTo>
                    <a:pt x="7700" y="10607"/>
                    <a:pt x="7700" y="10450"/>
                    <a:pt x="7700" y="10214"/>
                  </a:cubicBezTo>
                  <a:close/>
                  <a:moveTo>
                    <a:pt x="7621" y="11707"/>
                  </a:moveTo>
                  <a:cubicBezTo>
                    <a:pt x="8171" y="12414"/>
                    <a:pt x="8800" y="12964"/>
                    <a:pt x="9350" y="13199"/>
                  </a:cubicBezTo>
                  <a:cubicBezTo>
                    <a:pt x="9585" y="13278"/>
                    <a:pt x="9742" y="13357"/>
                    <a:pt x="9900" y="13435"/>
                  </a:cubicBezTo>
                  <a:cubicBezTo>
                    <a:pt x="9978" y="13749"/>
                    <a:pt x="9900" y="13985"/>
                    <a:pt x="9742" y="14064"/>
                  </a:cubicBezTo>
                  <a:cubicBezTo>
                    <a:pt x="9673" y="14106"/>
                    <a:pt x="9585" y="14128"/>
                    <a:pt x="9484" y="14128"/>
                  </a:cubicBezTo>
                  <a:cubicBezTo>
                    <a:pt x="9015" y="14128"/>
                    <a:pt x="8239" y="13655"/>
                    <a:pt x="7464" y="12492"/>
                  </a:cubicBezTo>
                  <a:cubicBezTo>
                    <a:pt x="7543" y="12178"/>
                    <a:pt x="7543" y="11942"/>
                    <a:pt x="7621" y="11707"/>
                  </a:cubicBezTo>
                  <a:close/>
                  <a:moveTo>
                    <a:pt x="7307" y="13199"/>
                  </a:moveTo>
                  <a:cubicBezTo>
                    <a:pt x="7778" y="13828"/>
                    <a:pt x="8250" y="14299"/>
                    <a:pt x="8721" y="14457"/>
                  </a:cubicBezTo>
                  <a:cubicBezTo>
                    <a:pt x="8800" y="14535"/>
                    <a:pt x="8878" y="14535"/>
                    <a:pt x="8957" y="14614"/>
                  </a:cubicBezTo>
                  <a:cubicBezTo>
                    <a:pt x="8957" y="14692"/>
                    <a:pt x="8878" y="15006"/>
                    <a:pt x="8642" y="15164"/>
                  </a:cubicBezTo>
                  <a:cubicBezTo>
                    <a:pt x="8585" y="15192"/>
                    <a:pt x="8517" y="15211"/>
                    <a:pt x="8438" y="15211"/>
                  </a:cubicBezTo>
                  <a:cubicBezTo>
                    <a:pt x="8302" y="15211"/>
                    <a:pt x="8135" y="15156"/>
                    <a:pt x="7935" y="15006"/>
                  </a:cubicBezTo>
                  <a:cubicBezTo>
                    <a:pt x="7464" y="14614"/>
                    <a:pt x="7228" y="13907"/>
                    <a:pt x="7307" y="13199"/>
                  </a:cubicBezTo>
                  <a:close/>
                  <a:moveTo>
                    <a:pt x="10371" y="0"/>
                  </a:moveTo>
                  <a:lnTo>
                    <a:pt x="9192" y="2279"/>
                  </a:lnTo>
                  <a:cubicBezTo>
                    <a:pt x="7307" y="1650"/>
                    <a:pt x="7071" y="1257"/>
                    <a:pt x="6993" y="1179"/>
                  </a:cubicBezTo>
                  <a:cubicBezTo>
                    <a:pt x="7071" y="1100"/>
                    <a:pt x="7307" y="1022"/>
                    <a:pt x="7385" y="1022"/>
                  </a:cubicBezTo>
                  <a:cubicBezTo>
                    <a:pt x="7406" y="1043"/>
                    <a:pt x="7433" y="1052"/>
                    <a:pt x="7462" y="1052"/>
                  </a:cubicBezTo>
                  <a:cubicBezTo>
                    <a:pt x="7543" y="1052"/>
                    <a:pt x="7642" y="979"/>
                    <a:pt x="7700" y="864"/>
                  </a:cubicBezTo>
                  <a:cubicBezTo>
                    <a:pt x="7778" y="786"/>
                    <a:pt x="7700" y="629"/>
                    <a:pt x="7621" y="550"/>
                  </a:cubicBezTo>
                  <a:cubicBezTo>
                    <a:pt x="7562" y="531"/>
                    <a:pt x="7493" y="521"/>
                    <a:pt x="7420" y="521"/>
                  </a:cubicBezTo>
                  <a:cubicBezTo>
                    <a:pt x="7199" y="521"/>
                    <a:pt x="6934" y="609"/>
                    <a:pt x="6757" y="786"/>
                  </a:cubicBezTo>
                  <a:cubicBezTo>
                    <a:pt x="6678" y="864"/>
                    <a:pt x="6600" y="943"/>
                    <a:pt x="6521" y="1022"/>
                  </a:cubicBezTo>
                  <a:cubicBezTo>
                    <a:pt x="6207" y="1100"/>
                    <a:pt x="5657" y="1336"/>
                    <a:pt x="5500" y="1807"/>
                  </a:cubicBezTo>
                  <a:cubicBezTo>
                    <a:pt x="5500" y="1807"/>
                    <a:pt x="5500" y="1807"/>
                    <a:pt x="5500" y="1886"/>
                  </a:cubicBezTo>
                  <a:cubicBezTo>
                    <a:pt x="4950" y="2043"/>
                    <a:pt x="4557" y="2279"/>
                    <a:pt x="4478" y="2671"/>
                  </a:cubicBezTo>
                  <a:cubicBezTo>
                    <a:pt x="4478" y="2671"/>
                    <a:pt x="4478" y="2671"/>
                    <a:pt x="4478" y="2750"/>
                  </a:cubicBezTo>
                  <a:cubicBezTo>
                    <a:pt x="4086" y="2907"/>
                    <a:pt x="3850" y="3221"/>
                    <a:pt x="3771" y="3536"/>
                  </a:cubicBezTo>
                  <a:cubicBezTo>
                    <a:pt x="2986" y="3929"/>
                    <a:pt x="2828" y="4400"/>
                    <a:pt x="2828" y="4636"/>
                  </a:cubicBezTo>
                  <a:cubicBezTo>
                    <a:pt x="2043" y="5028"/>
                    <a:pt x="1964" y="5500"/>
                    <a:pt x="1964" y="5736"/>
                  </a:cubicBezTo>
                  <a:cubicBezTo>
                    <a:pt x="1964" y="5814"/>
                    <a:pt x="1964" y="5971"/>
                    <a:pt x="2043" y="6050"/>
                  </a:cubicBezTo>
                  <a:cubicBezTo>
                    <a:pt x="1257" y="6364"/>
                    <a:pt x="1179" y="6836"/>
                    <a:pt x="1179" y="7071"/>
                  </a:cubicBezTo>
                  <a:cubicBezTo>
                    <a:pt x="1179" y="7228"/>
                    <a:pt x="1179" y="7386"/>
                    <a:pt x="1257" y="7464"/>
                  </a:cubicBezTo>
                  <a:cubicBezTo>
                    <a:pt x="629" y="7778"/>
                    <a:pt x="550" y="8250"/>
                    <a:pt x="550" y="8407"/>
                  </a:cubicBezTo>
                  <a:cubicBezTo>
                    <a:pt x="550" y="8643"/>
                    <a:pt x="629" y="8800"/>
                    <a:pt x="786" y="8957"/>
                  </a:cubicBezTo>
                  <a:cubicBezTo>
                    <a:pt x="393" y="9193"/>
                    <a:pt x="157" y="9585"/>
                    <a:pt x="236" y="9900"/>
                  </a:cubicBezTo>
                  <a:cubicBezTo>
                    <a:pt x="236" y="10057"/>
                    <a:pt x="314" y="10135"/>
                    <a:pt x="393" y="10292"/>
                  </a:cubicBezTo>
                  <a:cubicBezTo>
                    <a:pt x="157" y="10450"/>
                    <a:pt x="0" y="10842"/>
                    <a:pt x="0" y="11078"/>
                  </a:cubicBezTo>
                  <a:cubicBezTo>
                    <a:pt x="0" y="11314"/>
                    <a:pt x="0" y="11707"/>
                    <a:pt x="471" y="11942"/>
                  </a:cubicBezTo>
                  <a:cubicBezTo>
                    <a:pt x="550" y="12021"/>
                    <a:pt x="629" y="12021"/>
                    <a:pt x="786" y="12100"/>
                  </a:cubicBezTo>
                  <a:cubicBezTo>
                    <a:pt x="902" y="12123"/>
                    <a:pt x="1021" y="12134"/>
                    <a:pt x="1142" y="12134"/>
                  </a:cubicBezTo>
                  <a:cubicBezTo>
                    <a:pt x="1843" y="12134"/>
                    <a:pt x="2607" y="11760"/>
                    <a:pt x="3143" y="11157"/>
                  </a:cubicBezTo>
                  <a:cubicBezTo>
                    <a:pt x="3771" y="10371"/>
                    <a:pt x="4871" y="9271"/>
                    <a:pt x="5971" y="8800"/>
                  </a:cubicBezTo>
                  <a:lnTo>
                    <a:pt x="5971" y="8800"/>
                  </a:lnTo>
                  <a:lnTo>
                    <a:pt x="2514" y="15635"/>
                  </a:lnTo>
                  <a:lnTo>
                    <a:pt x="3536" y="16185"/>
                  </a:lnTo>
                  <a:lnTo>
                    <a:pt x="6993" y="9271"/>
                  </a:lnTo>
                  <a:lnTo>
                    <a:pt x="6993" y="9271"/>
                  </a:lnTo>
                  <a:cubicBezTo>
                    <a:pt x="7307" y="10371"/>
                    <a:pt x="7071" y="11942"/>
                    <a:pt x="6914" y="12885"/>
                  </a:cubicBezTo>
                  <a:cubicBezTo>
                    <a:pt x="6678" y="13907"/>
                    <a:pt x="6914" y="14849"/>
                    <a:pt x="7621" y="15478"/>
                  </a:cubicBezTo>
                  <a:cubicBezTo>
                    <a:pt x="7911" y="15703"/>
                    <a:pt x="8174" y="15784"/>
                    <a:pt x="8395" y="15784"/>
                  </a:cubicBezTo>
                  <a:cubicBezTo>
                    <a:pt x="8713" y="15784"/>
                    <a:pt x="8943" y="15617"/>
                    <a:pt x="9035" y="15478"/>
                  </a:cubicBezTo>
                  <a:cubicBezTo>
                    <a:pt x="9271" y="15321"/>
                    <a:pt x="9428" y="14928"/>
                    <a:pt x="9507" y="14692"/>
                  </a:cubicBezTo>
                  <a:cubicBezTo>
                    <a:pt x="9664" y="14614"/>
                    <a:pt x="9821" y="14614"/>
                    <a:pt x="9900" y="14535"/>
                  </a:cubicBezTo>
                  <a:cubicBezTo>
                    <a:pt x="10292" y="14378"/>
                    <a:pt x="10450" y="13985"/>
                    <a:pt x="10450" y="13435"/>
                  </a:cubicBezTo>
                  <a:cubicBezTo>
                    <a:pt x="10685" y="13435"/>
                    <a:pt x="10842" y="13435"/>
                    <a:pt x="10999" y="13278"/>
                  </a:cubicBezTo>
                  <a:cubicBezTo>
                    <a:pt x="11157" y="13199"/>
                    <a:pt x="11628" y="12807"/>
                    <a:pt x="11392" y="12100"/>
                  </a:cubicBezTo>
                  <a:cubicBezTo>
                    <a:pt x="11549" y="12100"/>
                    <a:pt x="11707" y="12021"/>
                    <a:pt x="11864" y="11942"/>
                  </a:cubicBezTo>
                  <a:cubicBezTo>
                    <a:pt x="12099" y="11785"/>
                    <a:pt x="12492" y="11392"/>
                    <a:pt x="12178" y="10528"/>
                  </a:cubicBezTo>
                  <a:cubicBezTo>
                    <a:pt x="12257" y="10450"/>
                    <a:pt x="12335" y="10450"/>
                    <a:pt x="12414" y="10371"/>
                  </a:cubicBezTo>
                  <a:cubicBezTo>
                    <a:pt x="12649" y="10214"/>
                    <a:pt x="13121" y="9821"/>
                    <a:pt x="12807" y="8957"/>
                  </a:cubicBezTo>
                  <a:cubicBezTo>
                    <a:pt x="13042" y="8800"/>
                    <a:pt x="13435" y="8328"/>
                    <a:pt x="13199" y="7464"/>
                  </a:cubicBezTo>
                  <a:cubicBezTo>
                    <a:pt x="13356" y="7150"/>
                    <a:pt x="13435" y="6757"/>
                    <a:pt x="13356" y="6364"/>
                  </a:cubicBezTo>
                  <a:cubicBezTo>
                    <a:pt x="13356" y="6364"/>
                    <a:pt x="13356" y="6286"/>
                    <a:pt x="13356" y="6286"/>
                  </a:cubicBezTo>
                  <a:cubicBezTo>
                    <a:pt x="13671" y="5971"/>
                    <a:pt x="13671" y="5578"/>
                    <a:pt x="13356" y="5028"/>
                  </a:cubicBezTo>
                  <a:cubicBezTo>
                    <a:pt x="13356" y="5028"/>
                    <a:pt x="13435" y="5028"/>
                    <a:pt x="13435" y="4950"/>
                  </a:cubicBezTo>
                  <a:cubicBezTo>
                    <a:pt x="13749" y="4557"/>
                    <a:pt x="13514" y="4007"/>
                    <a:pt x="13356" y="3693"/>
                  </a:cubicBezTo>
                  <a:cubicBezTo>
                    <a:pt x="13435" y="3614"/>
                    <a:pt x="13435" y="3457"/>
                    <a:pt x="13435" y="3379"/>
                  </a:cubicBezTo>
                  <a:cubicBezTo>
                    <a:pt x="13435" y="3064"/>
                    <a:pt x="13199" y="2671"/>
                    <a:pt x="13042" y="2593"/>
                  </a:cubicBezTo>
                  <a:lnTo>
                    <a:pt x="12964" y="2593"/>
                  </a:lnTo>
                  <a:cubicBezTo>
                    <a:pt x="12885" y="2593"/>
                    <a:pt x="12728" y="2671"/>
                    <a:pt x="12649" y="2829"/>
                  </a:cubicBezTo>
                  <a:cubicBezTo>
                    <a:pt x="12571" y="2907"/>
                    <a:pt x="12649" y="3064"/>
                    <a:pt x="12728" y="3143"/>
                  </a:cubicBezTo>
                  <a:cubicBezTo>
                    <a:pt x="12807" y="3221"/>
                    <a:pt x="12885" y="3379"/>
                    <a:pt x="12885" y="3457"/>
                  </a:cubicBezTo>
                  <a:cubicBezTo>
                    <a:pt x="12872" y="3457"/>
                    <a:pt x="12846" y="3459"/>
                    <a:pt x="12803" y="3459"/>
                  </a:cubicBezTo>
                  <a:cubicBezTo>
                    <a:pt x="12586" y="3459"/>
                    <a:pt x="11942" y="3405"/>
                    <a:pt x="10371" y="2750"/>
                  </a:cubicBezTo>
                  <a:lnTo>
                    <a:pt x="11471" y="472"/>
                  </a:lnTo>
                  <a:lnTo>
                    <a:pt x="1037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5" name="Google Shape;845;p47"/>
            <p:cNvSpPr/>
            <p:nvPr/>
          </p:nvSpPr>
          <p:spPr>
            <a:xfrm>
              <a:off x="3193786" y="3462269"/>
              <a:ext cx="537591" cy="577064"/>
            </a:xfrm>
            <a:custGeom>
              <a:avLst/>
              <a:gdLst/>
              <a:ahLst/>
              <a:cxnLst/>
              <a:rect l="l" t="t" r="r" b="b"/>
              <a:pathLst>
                <a:path w="7150" h="7675" extrusionOk="0">
                  <a:moveTo>
                    <a:pt x="6378" y="0"/>
                  </a:moveTo>
                  <a:cubicBezTo>
                    <a:pt x="6296" y="0"/>
                    <a:pt x="6212" y="16"/>
                    <a:pt x="6128" y="49"/>
                  </a:cubicBezTo>
                  <a:cubicBezTo>
                    <a:pt x="5500" y="207"/>
                    <a:pt x="3929" y="599"/>
                    <a:pt x="3771" y="599"/>
                  </a:cubicBezTo>
                  <a:cubicBezTo>
                    <a:pt x="2829" y="992"/>
                    <a:pt x="1022" y="2249"/>
                    <a:pt x="1022" y="2249"/>
                  </a:cubicBezTo>
                  <a:cubicBezTo>
                    <a:pt x="943" y="2406"/>
                    <a:pt x="0" y="4999"/>
                    <a:pt x="314" y="6413"/>
                  </a:cubicBezTo>
                  <a:cubicBezTo>
                    <a:pt x="314" y="6413"/>
                    <a:pt x="236" y="6571"/>
                    <a:pt x="0" y="6649"/>
                  </a:cubicBezTo>
                  <a:cubicBezTo>
                    <a:pt x="0" y="6649"/>
                    <a:pt x="1172" y="7675"/>
                    <a:pt x="1324" y="7675"/>
                  </a:cubicBezTo>
                  <a:cubicBezTo>
                    <a:pt x="1329" y="7675"/>
                    <a:pt x="1333" y="7673"/>
                    <a:pt x="1336" y="7670"/>
                  </a:cubicBezTo>
                  <a:cubicBezTo>
                    <a:pt x="2122" y="7356"/>
                    <a:pt x="2907" y="6806"/>
                    <a:pt x="3143" y="5942"/>
                  </a:cubicBezTo>
                  <a:cubicBezTo>
                    <a:pt x="3221" y="5863"/>
                    <a:pt x="3221" y="5785"/>
                    <a:pt x="3221" y="5706"/>
                  </a:cubicBezTo>
                  <a:cubicBezTo>
                    <a:pt x="3614" y="4764"/>
                    <a:pt x="3379" y="2878"/>
                    <a:pt x="3379" y="2878"/>
                  </a:cubicBezTo>
                  <a:cubicBezTo>
                    <a:pt x="3379" y="2799"/>
                    <a:pt x="3379" y="2799"/>
                    <a:pt x="3379" y="2721"/>
                  </a:cubicBezTo>
                  <a:lnTo>
                    <a:pt x="4243" y="2014"/>
                  </a:lnTo>
                  <a:lnTo>
                    <a:pt x="4479" y="2014"/>
                  </a:lnTo>
                  <a:cubicBezTo>
                    <a:pt x="4950" y="1857"/>
                    <a:pt x="5421" y="1778"/>
                    <a:pt x="5893" y="1621"/>
                  </a:cubicBezTo>
                  <a:cubicBezTo>
                    <a:pt x="6128" y="1542"/>
                    <a:pt x="6364" y="1542"/>
                    <a:pt x="6600" y="1464"/>
                  </a:cubicBezTo>
                  <a:cubicBezTo>
                    <a:pt x="6757" y="1385"/>
                    <a:pt x="6914" y="1307"/>
                    <a:pt x="6993" y="1149"/>
                  </a:cubicBezTo>
                  <a:cubicBezTo>
                    <a:pt x="7071" y="1071"/>
                    <a:pt x="7071" y="914"/>
                    <a:pt x="7071" y="835"/>
                  </a:cubicBezTo>
                  <a:cubicBezTo>
                    <a:pt x="7150" y="757"/>
                    <a:pt x="7071" y="599"/>
                    <a:pt x="7071" y="521"/>
                  </a:cubicBezTo>
                  <a:cubicBezTo>
                    <a:pt x="6948" y="212"/>
                    <a:pt x="6678" y="0"/>
                    <a:pt x="6378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6" name="Google Shape;846;p47"/>
            <p:cNvSpPr/>
            <p:nvPr/>
          </p:nvSpPr>
          <p:spPr>
            <a:xfrm>
              <a:off x="3004762" y="3790843"/>
              <a:ext cx="313156" cy="425411"/>
            </a:xfrm>
            <a:custGeom>
              <a:avLst/>
              <a:gdLst/>
              <a:ahLst/>
              <a:cxnLst/>
              <a:rect l="l" t="t" r="r" b="b"/>
              <a:pathLst>
                <a:path w="4165" h="5658" extrusionOk="0">
                  <a:moveTo>
                    <a:pt x="2750" y="1"/>
                  </a:moveTo>
                  <a:lnTo>
                    <a:pt x="0" y="786"/>
                  </a:lnTo>
                  <a:lnTo>
                    <a:pt x="1336" y="5657"/>
                  </a:lnTo>
                  <a:lnTo>
                    <a:pt x="4164" y="4950"/>
                  </a:lnTo>
                  <a:lnTo>
                    <a:pt x="2750" y="1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7" name="Google Shape;847;p47"/>
            <p:cNvSpPr/>
            <p:nvPr/>
          </p:nvSpPr>
          <p:spPr>
            <a:xfrm>
              <a:off x="2183631" y="3790843"/>
              <a:ext cx="1057437" cy="655785"/>
            </a:xfrm>
            <a:custGeom>
              <a:avLst/>
              <a:gdLst/>
              <a:ahLst/>
              <a:cxnLst/>
              <a:rect l="l" t="t" r="r" b="b"/>
              <a:pathLst>
                <a:path w="14064" h="8722" extrusionOk="0">
                  <a:moveTo>
                    <a:pt x="12728" y="1"/>
                  </a:moveTo>
                  <a:cubicBezTo>
                    <a:pt x="10450" y="629"/>
                    <a:pt x="4714" y="1258"/>
                    <a:pt x="2593" y="1651"/>
                  </a:cubicBezTo>
                  <a:lnTo>
                    <a:pt x="1729" y="4008"/>
                  </a:lnTo>
                  <a:lnTo>
                    <a:pt x="0" y="8722"/>
                  </a:lnTo>
                  <a:lnTo>
                    <a:pt x="707" y="8722"/>
                  </a:lnTo>
                  <a:cubicBezTo>
                    <a:pt x="864" y="8722"/>
                    <a:pt x="1414" y="8643"/>
                    <a:pt x="2279" y="8486"/>
                  </a:cubicBezTo>
                  <a:cubicBezTo>
                    <a:pt x="5421" y="7779"/>
                    <a:pt x="12492" y="6050"/>
                    <a:pt x="13828" y="5579"/>
                  </a:cubicBezTo>
                  <a:cubicBezTo>
                    <a:pt x="13985" y="5579"/>
                    <a:pt x="14064" y="5500"/>
                    <a:pt x="14064" y="5500"/>
                  </a:cubicBezTo>
                  <a:cubicBezTo>
                    <a:pt x="13749" y="3929"/>
                    <a:pt x="13357" y="2279"/>
                    <a:pt x="1272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8" name="Google Shape;848;p47"/>
            <p:cNvSpPr/>
            <p:nvPr/>
          </p:nvSpPr>
          <p:spPr>
            <a:xfrm>
              <a:off x="2213180" y="3241440"/>
              <a:ext cx="1010219" cy="1187436"/>
            </a:xfrm>
            <a:custGeom>
              <a:avLst/>
              <a:gdLst/>
              <a:ahLst/>
              <a:cxnLst/>
              <a:rect l="l" t="t" r="r" b="b"/>
              <a:pathLst>
                <a:path w="13436" h="15793" extrusionOk="0">
                  <a:moveTo>
                    <a:pt x="0" y="1"/>
                  </a:moveTo>
                  <a:lnTo>
                    <a:pt x="1336" y="11315"/>
                  </a:lnTo>
                  <a:lnTo>
                    <a:pt x="1886" y="15793"/>
                  </a:lnTo>
                  <a:cubicBezTo>
                    <a:pt x="5028" y="15086"/>
                    <a:pt x="12099" y="13357"/>
                    <a:pt x="13435" y="12886"/>
                  </a:cubicBezTo>
                  <a:lnTo>
                    <a:pt x="13435" y="12886"/>
                  </a:lnTo>
                  <a:lnTo>
                    <a:pt x="3378" y="13672"/>
                  </a:lnTo>
                  <a:lnTo>
                    <a:pt x="2200" y="895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9" name="Google Shape;849;p47"/>
            <p:cNvSpPr/>
            <p:nvPr/>
          </p:nvSpPr>
          <p:spPr>
            <a:xfrm>
              <a:off x="600465" y="2692114"/>
              <a:ext cx="1866755" cy="2451564"/>
            </a:xfrm>
            <a:custGeom>
              <a:avLst/>
              <a:gdLst/>
              <a:ahLst/>
              <a:cxnLst/>
              <a:rect l="l" t="t" r="r" b="b"/>
              <a:pathLst>
                <a:path w="24828" h="32606" extrusionOk="0">
                  <a:moveTo>
                    <a:pt x="7543" y="0"/>
                  </a:moveTo>
                  <a:cubicBezTo>
                    <a:pt x="7543" y="0"/>
                    <a:pt x="0" y="29149"/>
                    <a:pt x="79" y="32606"/>
                  </a:cubicBezTo>
                  <a:lnTo>
                    <a:pt x="24827" y="32606"/>
                  </a:lnTo>
                  <a:cubicBezTo>
                    <a:pt x="24513" y="28756"/>
                    <a:pt x="18385" y="1729"/>
                    <a:pt x="18385" y="1729"/>
                  </a:cubicBezTo>
                  <a:lnTo>
                    <a:pt x="15635" y="1257"/>
                  </a:lnTo>
                  <a:lnTo>
                    <a:pt x="754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0" name="Google Shape;850;p47"/>
            <p:cNvSpPr/>
            <p:nvPr/>
          </p:nvSpPr>
          <p:spPr>
            <a:xfrm>
              <a:off x="1297536" y="2089553"/>
              <a:ext cx="608492" cy="804206"/>
            </a:xfrm>
            <a:custGeom>
              <a:avLst/>
              <a:gdLst/>
              <a:ahLst/>
              <a:cxnLst/>
              <a:rect l="l" t="t" r="r" b="b"/>
              <a:pathLst>
                <a:path w="8093" h="10696" extrusionOk="0">
                  <a:moveTo>
                    <a:pt x="629" y="0"/>
                  </a:moveTo>
                  <a:lnTo>
                    <a:pt x="0" y="6757"/>
                  </a:lnTo>
                  <a:cubicBezTo>
                    <a:pt x="1436" y="9281"/>
                    <a:pt x="3763" y="10696"/>
                    <a:pt x="5474" y="10696"/>
                  </a:cubicBezTo>
                  <a:cubicBezTo>
                    <a:pt x="6853" y="10696"/>
                    <a:pt x="7831" y="9777"/>
                    <a:pt x="7621" y="7779"/>
                  </a:cubicBezTo>
                  <a:cubicBezTo>
                    <a:pt x="7621" y="5657"/>
                    <a:pt x="8092" y="708"/>
                    <a:pt x="8092" y="707"/>
                  </a:cubicBezTo>
                  <a:lnTo>
                    <a:pt x="8092" y="707"/>
                  </a:lnTo>
                  <a:cubicBezTo>
                    <a:pt x="8031" y="714"/>
                    <a:pt x="7945" y="718"/>
                    <a:pt x="7839" y="718"/>
                  </a:cubicBezTo>
                  <a:cubicBezTo>
                    <a:pt x="6722" y="718"/>
                    <a:pt x="3282" y="359"/>
                    <a:pt x="629" y="0"/>
                  </a:cubicBezTo>
                  <a:close/>
                </a:path>
              </a:pathLst>
            </a:custGeom>
            <a:solidFill>
              <a:srgbClr val="7A5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1" name="Google Shape;851;p47"/>
            <p:cNvSpPr/>
            <p:nvPr/>
          </p:nvSpPr>
          <p:spPr>
            <a:xfrm>
              <a:off x="517758" y="2692114"/>
              <a:ext cx="980671" cy="2451564"/>
            </a:xfrm>
            <a:custGeom>
              <a:avLst/>
              <a:gdLst/>
              <a:ahLst/>
              <a:cxnLst/>
              <a:rect l="l" t="t" r="r" b="b"/>
              <a:pathLst>
                <a:path w="13043" h="32606" extrusionOk="0">
                  <a:moveTo>
                    <a:pt x="8643" y="0"/>
                  </a:moveTo>
                  <a:lnTo>
                    <a:pt x="1807" y="3221"/>
                  </a:lnTo>
                  <a:cubicBezTo>
                    <a:pt x="1650" y="5421"/>
                    <a:pt x="1493" y="7621"/>
                    <a:pt x="1336" y="9978"/>
                  </a:cubicBezTo>
                  <a:cubicBezTo>
                    <a:pt x="472" y="20349"/>
                    <a:pt x="0" y="29149"/>
                    <a:pt x="79" y="32606"/>
                  </a:cubicBezTo>
                  <a:lnTo>
                    <a:pt x="13042" y="32606"/>
                  </a:lnTo>
                  <a:cubicBezTo>
                    <a:pt x="12885" y="19092"/>
                    <a:pt x="12492" y="6207"/>
                    <a:pt x="90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2" name="Google Shape;852;p47"/>
            <p:cNvSpPr/>
            <p:nvPr/>
          </p:nvSpPr>
          <p:spPr>
            <a:xfrm>
              <a:off x="1953254" y="2816175"/>
              <a:ext cx="513982" cy="2327504"/>
            </a:xfrm>
            <a:custGeom>
              <a:avLst/>
              <a:gdLst/>
              <a:ahLst/>
              <a:cxnLst/>
              <a:rect l="l" t="t" r="r" b="b"/>
              <a:pathLst>
                <a:path w="6836" h="30956" extrusionOk="0">
                  <a:moveTo>
                    <a:pt x="0" y="0"/>
                  </a:moveTo>
                  <a:lnTo>
                    <a:pt x="786" y="30956"/>
                  </a:lnTo>
                  <a:lnTo>
                    <a:pt x="6835" y="30956"/>
                  </a:lnTo>
                  <a:cubicBezTo>
                    <a:pt x="6521" y="27106"/>
                    <a:pt x="3614" y="3928"/>
                    <a:pt x="3614" y="2043"/>
                  </a:cubicBezTo>
                  <a:lnTo>
                    <a:pt x="3221" y="1807"/>
                  </a:lnTo>
                  <a:lnTo>
                    <a:pt x="393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3" name="Google Shape;853;p47"/>
            <p:cNvSpPr/>
            <p:nvPr/>
          </p:nvSpPr>
          <p:spPr>
            <a:xfrm>
              <a:off x="1746486" y="2680309"/>
              <a:ext cx="242254" cy="419471"/>
            </a:xfrm>
            <a:custGeom>
              <a:avLst/>
              <a:gdLst/>
              <a:ahLst/>
              <a:cxnLst/>
              <a:rect l="l" t="t" r="r" b="b"/>
              <a:pathLst>
                <a:path w="3222" h="5579" extrusionOk="0">
                  <a:moveTo>
                    <a:pt x="1650" y="0"/>
                  </a:moveTo>
                  <a:lnTo>
                    <a:pt x="1650" y="0"/>
                  </a:lnTo>
                  <a:cubicBezTo>
                    <a:pt x="1807" y="1179"/>
                    <a:pt x="1179" y="2436"/>
                    <a:pt x="0" y="2828"/>
                  </a:cubicBezTo>
                  <a:lnTo>
                    <a:pt x="2357" y="5578"/>
                  </a:lnTo>
                  <a:cubicBezTo>
                    <a:pt x="2750" y="3928"/>
                    <a:pt x="3221" y="2514"/>
                    <a:pt x="2986" y="1493"/>
                  </a:cubicBezTo>
                  <a:lnTo>
                    <a:pt x="165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4" name="Google Shape;854;p47"/>
            <p:cNvSpPr/>
            <p:nvPr/>
          </p:nvSpPr>
          <p:spPr>
            <a:xfrm>
              <a:off x="1167536" y="2544444"/>
              <a:ext cx="579019" cy="608492"/>
            </a:xfrm>
            <a:custGeom>
              <a:avLst/>
              <a:gdLst/>
              <a:ahLst/>
              <a:cxnLst/>
              <a:rect l="l" t="t" r="r" b="b"/>
              <a:pathLst>
                <a:path w="7701" h="8093" extrusionOk="0">
                  <a:moveTo>
                    <a:pt x="1808" y="0"/>
                  </a:moveTo>
                  <a:lnTo>
                    <a:pt x="1" y="1964"/>
                  </a:lnTo>
                  <a:cubicBezTo>
                    <a:pt x="551" y="3850"/>
                    <a:pt x="2672" y="6050"/>
                    <a:pt x="4715" y="8092"/>
                  </a:cubicBezTo>
                  <a:lnTo>
                    <a:pt x="7700" y="4635"/>
                  </a:lnTo>
                  <a:lnTo>
                    <a:pt x="7700" y="4635"/>
                  </a:lnTo>
                  <a:cubicBezTo>
                    <a:pt x="7670" y="4637"/>
                    <a:pt x="7639" y="4637"/>
                    <a:pt x="7608" y="4637"/>
                  </a:cubicBezTo>
                  <a:cubicBezTo>
                    <a:pt x="5252" y="4637"/>
                    <a:pt x="1808" y="1706"/>
                    <a:pt x="18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5" name="Google Shape;855;p47"/>
            <p:cNvSpPr/>
            <p:nvPr/>
          </p:nvSpPr>
          <p:spPr>
            <a:xfrm>
              <a:off x="1061219" y="2579857"/>
              <a:ext cx="425411" cy="1624576"/>
            </a:xfrm>
            <a:custGeom>
              <a:avLst/>
              <a:gdLst/>
              <a:ahLst/>
              <a:cxnLst/>
              <a:rect l="l" t="t" r="r" b="b"/>
              <a:pathLst>
                <a:path w="5658" h="21607" extrusionOk="0">
                  <a:moveTo>
                    <a:pt x="2750" y="0"/>
                  </a:moveTo>
                  <a:lnTo>
                    <a:pt x="472" y="1965"/>
                  </a:lnTo>
                  <a:lnTo>
                    <a:pt x="0" y="5264"/>
                  </a:lnTo>
                  <a:lnTo>
                    <a:pt x="2514" y="5186"/>
                  </a:lnTo>
                  <a:lnTo>
                    <a:pt x="2514" y="5186"/>
                  </a:lnTo>
                  <a:cubicBezTo>
                    <a:pt x="2672" y="5343"/>
                    <a:pt x="393" y="6600"/>
                    <a:pt x="393" y="6600"/>
                  </a:cubicBezTo>
                  <a:cubicBezTo>
                    <a:pt x="393" y="6600"/>
                    <a:pt x="4007" y="16342"/>
                    <a:pt x="5500" y="21606"/>
                  </a:cubicBezTo>
                  <a:cubicBezTo>
                    <a:pt x="5657" y="14850"/>
                    <a:pt x="4636" y="6129"/>
                    <a:pt x="275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47"/>
            <p:cNvSpPr/>
            <p:nvPr/>
          </p:nvSpPr>
          <p:spPr>
            <a:xfrm>
              <a:off x="1905960" y="2715723"/>
              <a:ext cx="265938" cy="1476908"/>
            </a:xfrm>
            <a:custGeom>
              <a:avLst/>
              <a:gdLst/>
              <a:ahLst/>
              <a:cxnLst/>
              <a:rect l="l" t="t" r="r" b="b"/>
              <a:pathLst>
                <a:path w="3537" h="19643" extrusionOk="0">
                  <a:moveTo>
                    <a:pt x="0" y="0"/>
                  </a:moveTo>
                  <a:lnTo>
                    <a:pt x="0" y="0"/>
                  </a:lnTo>
                  <a:cubicBezTo>
                    <a:pt x="629" y="6129"/>
                    <a:pt x="943" y="12885"/>
                    <a:pt x="1100" y="19642"/>
                  </a:cubicBezTo>
                  <a:cubicBezTo>
                    <a:pt x="2593" y="14378"/>
                    <a:pt x="3536" y="4479"/>
                    <a:pt x="3536" y="4479"/>
                  </a:cubicBezTo>
                  <a:cubicBezTo>
                    <a:pt x="3536" y="4479"/>
                    <a:pt x="1336" y="3615"/>
                    <a:pt x="1493" y="3457"/>
                  </a:cubicBezTo>
                  <a:lnTo>
                    <a:pt x="3379" y="3222"/>
                  </a:lnTo>
                  <a:lnTo>
                    <a:pt x="1965" y="7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47"/>
            <p:cNvSpPr/>
            <p:nvPr/>
          </p:nvSpPr>
          <p:spPr>
            <a:xfrm>
              <a:off x="1220694" y="1533384"/>
              <a:ext cx="974806" cy="1200895"/>
            </a:xfrm>
            <a:custGeom>
              <a:avLst/>
              <a:gdLst/>
              <a:ahLst/>
              <a:cxnLst/>
              <a:rect l="l" t="t" r="r" b="b"/>
              <a:pathLst>
                <a:path w="12965" h="15972" extrusionOk="0">
                  <a:moveTo>
                    <a:pt x="4571" y="1"/>
                  </a:moveTo>
                  <a:cubicBezTo>
                    <a:pt x="2452" y="1"/>
                    <a:pt x="238" y="679"/>
                    <a:pt x="1" y="5669"/>
                  </a:cubicBezTo>
                  <a:cubicBezTo>
                    <a:pt x="79" y="7162"/>
                    <a:pt x="79" y="7712"/>
                    <a:pt x="551" y="9047"/>
                  </a:cubicBezTo>
                  <a:cubicBezTo>
                    <a:pt x="813" y="9676"/>
                    <a:pt x="1808" y="9711"/>
                    <a:pt x="2745" y="9711"/>
                  </a:cubicBezTo>
                  <a:cubicBezTo>
                    <a:pt x="2862" y="9711"/>
                    <a:pt x="2978" y="9710"/>
                    <a:pt x="3092" y="9710"/>
                  </a:cubicBezTo>
                  <a:cubicBezTo>
                    <a:pt x="3433" y="9710"/>
                    <a:pt x="3752" y="9715"/>
                    <a:pt x="4008" y="9754"/>
                  </a:cubicBezTo>
                  <a:cubicBezTo>
                    <a:pt x="3693" y="13526"/>
                    <a:pt x="5265" y="15568"/>
                    <a:pt x="9586" y="15961"/>
                  </a:cubicBezTo>
                  <a:cubicBezTo>
                    <a:pt x="9650" y="15968"/>
                    <a:pt x="9712" y="15971"/>
                    <a:pt x="9772" y="15971"/>
                  </a:cubicBezTo>
                  <a:cubicBezTo>
                    <a:pt x="11118" y="15971"/>
                    <a:pt x="11553" y="14343"/>
                    <a:pt x="11629" y="13290"/>
                  </a:cubicBezTo>
                  <a:cubicBezTo>
                    <a:pt x="11629" y="13290"/>
                    <a:pt x="11629" y="11404"/>
                    <a:pt x="11629" y="10933"/>
                  </a:cubicBezTo>
                  <a:lnTo>
                    <a:pt x="12257" y="10776"/>
                  </a:lnTo>
                  <a:cubicBezTo>
                    <a:pt x="12650" y="10697"/>
                    <a:pt x="12964" y="10226"/>
                    <a:pt x="12807" y="9833"/>
                  </a:cubicBezTo>
                  <a:lnTo>
                    <a:pt x="11864" y="7397"/>
                  </a:lnTo>
                  <a:cubicBezTo>
                    <a:pt x="11864" y="7397"/>
                    <a:pt x="12021" y="7005"/>
                    <a:pt x="12179" y="6612"/>
                  </a:cubicBezTo>
                  <a:cubicBezTo>
                    <a:pt x="12100" y="2212"/>
                    <a:pt x="9429" y="248"/>
                    <a:pt x="6522" y="91"/>
                  </a:cubicBezTo>
                  <a:cubicBezTo>
                    <a:pt x="5928" y="71"/>
                    <a:pt x="5254" y="1"/>
                    <a:pt x="4571" y="1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47"/>
            <p:cNvSpPr/>
            <p:nvPr/>
          </p:nvSpPr>
          <p:spPr>
            <a:xfrm>
              <a:off x="1137987" y="1479775"/>
              <a:ext cx="1030294" cy="967212"/>
            </a:xfrm>
            <a:custGeom>
              <a:avLst/>
              <a:gdLst/>
              <a:ahLst/>
              <a:cxnLst/>
              <a:rect l="l" t="t" r="r" b="b"/>
              <a:pathLst>
                <a:path w="13703" h="12864" extrusionOk="0">
                  <a:moveTo>
                    <a:pt x="7614" y="0"/>
                  </a:moveTo>
                  <a:cubicBezTo>
                    <a:pt x="7413" y="0"/>
                    <a:pt x="7207" y="6"/>
                    <a:pt x="6993" y="18"/>
                  </a:cubicBezTo>
                  <a:cubicBezTo>
                    <a:pt x="3693" y="97"/>
                    <a:pt x="944" y="1825"/>
                    <a:pt x="472" y="5046"/>
                  </a:cubicBezTo>
                  <a:cubicBezTo>
                    <a:pt x="158" y="7089"/>
                    <a:pt x="1" y="9839"/>
                    <a:pt x="2358" y="12746"/>
                  </a:cubicBezTo>
                  <a:cubicBezTo>
                    <a:pt x="2647" y="12827"/>
                    <a:pt x="2902" y="12864"/>
                    <a:pt x="3126" y="12864"/>
                  </a:cubicBezTo>
                  <a:cubicBezTo>
                    <a:pt x="5517" y="12864"/>
                    <a:pt x="4401" y="8661"/>
                    <a:pt x="4400" y="8660"/>
                  </a:cubicBezTo>
                  <a:lnTo>
                    <a:pt x="4400" y="8660"/>
                  </a:lnTo>
                  <a:cubicBezTo>
                    <a:pt x="4401" y="8661"/>
                    <a:pt x="5265" y="9682"/>
                    <a:pt x="5658" y="10153"/>
                  </a:cubicBezTo>
                  <a:cubicBezTo>
                    <a:pt x="6129" y="10153"/>
                    <a:pt x="6321" y="10188"/>
                    <a:pt x="6583" y="10188"/>
                  </a:cubicBezTo>
                  <a:cubicBezTo>
                    <a:pt x="6714" y="10188"/>
                    <a:pt x="6862" y="10179"/>
                    <a:pt x="7072" y="10153"/>
                  </a:cubicBezTo>
                  <a:cubicBezTo>
                    <a:pt x="7338" y="6494"/>
                    <a:pt x="6646" y="3567"/>
                    <a:pt x="10149" y="3567"/>
                  </a:cubicBezTo>
                  <a:cubicBezTo>
                    <a:pt x="10783" y="3567"/>
                    <a:pt x="11554" y="3663"/>
                    <a:pt x="12493" y="3868"/>
                  </a:cubicBezTo>
                  <a:cubicBezTo>
                    <a:pt x="13703" y="3717"/>
                    <a:pt x="12730" y="0"/>
                    <a:pt x="7614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47"/>
            <p:cNvSpPr/>
            <p:nvPr/>
          </p:nvSpPr>
          <p:spPr>
            <a:xfrm>
              <a:off x="1409717" y="2015042"/>
              <a:ext cx="177292" cy="287216"/>
            </a:xfrm>
            <a:custGeom>
              <a:avLst/>
              <a:gdLst/>
              <a:ahLst/>
              <a:cxnLst/>
              <a:rect l="l" t="t" r="r" b="b"/>
              <a:pathLst>
                <a:path w="2358" h="3820" extrusionOk="0">
                  <a:moveTo>
                    <a:pt x="1187" y="0"/>
                  </a:moveTo>
                  <a:cubicBezTo>
                    <a:pt x="618" y="0"/>
                    <a:pt x="1" y="333"/>
                    <a:pt x="1" y="1541"/>
                  </a:cubicBezTo>
                  <a:cubicBezTo>
                    <a:pt x="1" y="2641"/>
                    <a:pt x="865" y="3820"/>
                    <a:pt x="1494" y="3820"/>
                  </a:cubicBezTo>
                  <a:cubicBezTo>
                    <a:pt x="2201" y="3820"/>
                    <a:pt x="2279" y="2956"/>
                    <a:pt x="2279" y="1934"/>
                  </a:cubicBezTo>
                  <a:cubicBezTo>
                    <a:pt x="2279" y="1227"/>
                    <a:pt x="2358" y="284"/>
                    <a:pt x="1572" y="49"/>
                  </a:cubicBezTo>
                  <a:cubicBezTo>
                    <a:pt x="1452" y="19"/>
                    <a:pt x="1321" y="0"/>
                    <a:pt x="1187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47"/>
            <p:cNvSpPr/>
            <p:nvPr/>
          </p:nvSpPr>
          <p:spPr>
            <a:xfrm>
              <a:off x="523623" y="3454149"/>
              <a:ext cx="1660065" cy="1689538"/>
            </a:xfrm>
            <a:custGeom>
              <a:avLst/>
              <a:gdLst/>
              <a:ahLst/>
              <a:cxnLst/>
              <a:rect l="l" t="t" r="r" b="b"/>
              <a:pathLst>
                <a:path w="22079" h="22471" extrusionOk="0">
                  <a:moveTo>
                    <a:pt x="6443" y="0"/>
                  </a:moveTo>
                  <a:lnTo>
                    <a:pt x="394" y="1257"/>
                  </a:lnTo>
                  <a:lnTo>
                    <a:pt x="1" y="22471"/>
                  </a:lnTo>
                  <a:lnTo>
                    <a:pt x="22078" y="22471"/>
                  </a:lnTo>
                  <a:lnTo>
                    <a:pt x="14221" y="16107"/>
                  </a:lnTo>
                  <a:lnTo>
                    <a:pt x="5108" y="9350"/>
                  </a:lnTo>
                  <a:lnTo>
                    <a:pt x="6443" y="0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47"/>
            <p:cNvSpPr/>
            <p:nvPr/>
          </p:nvSpPr>
          <p:spPr>
            <a:xfrm>
              <a:off x="1610620" y="4555133"/>
              <a:ext cx="519922" cy="198721"/>
            </a:xfrm>
            <a:custGeom>
              <a:avLst/>
              <a:gdLst/>
              <a:ahLst/>
              <a:cxnLst/>
              <a:rect l="l" t="t" r="r" b="b"/>
              <a:pathLst>
                <a:path w="6915" h="2643" extrusionOk="0">
                  <a:moveTo>
                    <a:pt x="5994" y="0"/>
                  </a:moveTo>
                  <a:cubicBezTo>
                    <a:pt x="5907" y="0"/>
                    <a:pt x="5819" y="16"/>
                    <a:pt x="5736" y="49"/>
                  </a:cubicBezTo>
                  <a:cubicBezTo>
                    <a:pt x="4164" y="521"/>
                    <a:pt x="2514" y="914"/>
                    <a:pt x="786" y="1071"/>
                  </a:cubicBezTo>
                  <a:cubicBezTo>
                    <a:pt x="314" y="1071"/>
                    <a:pt x="0" y="1464"/>
                    <a:pt x="79" y="1856"/>
                  </a:cubicBezTo>
                  <a:cubicBezTo>
                    <a:pt x="79" y="1935"/>
                    <a:pt x="79" y="1935"/>
                    <a:pt x="79" y="1935"/>
                  </a:cubicBezTo>
                  <a:cubicBezTo>
                    <a:pt x="157" y="2328"/>
                    <a:pt x="629" y="2642"/>
                    <a:pt x="1100" y="2642"/>
                  </a:cubicBezTo>
                  <a:cubicBezTo>
                    <a:pt x="2907" y="2406"/>
                    <a:pt x="4636" y="2014"/>
                    <a:pt x="6207" y="1542"/>
                  </a:cubicBezTo>
                  <a:cubicBezTo>
                    <a:pt x="6678" y="1385"/>
                    <a:pt x="6914" y="914"/>
                    <a:pt x="6757" y="521"/>
                  </a:cubicBezTo>
                  <a:cubicBezTo>
                    <a:pt x="6633" y="212"/>
                    <a:pt x="6316" y="0"/>
                    <a:pt x="5994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47"/>
            <p:cNvSpPr/>
            <p:nvPr/>
          </p:nvSpPr>
          <p:spPr>
            <a:xfrm>
              <a:off x="1362499" y="4623780"/>
              <a:ext cx="336765" cy="360449"/>
            </a:xfrm>
            <a:custGeom>
              <a:avLst/>
              <a:gdLst/>
              <a:ahLst/>
              <a:cxnLst/>
              <a:rect l="l" t="t" r="r" b="b"/>
              <a:pathLst>
                <a:path w="4479" h="4794" extrusionOk="0">
                  <a:moveTo>
                    <a:pt x="707" y="1"/>
                  </a:moveTo>
                  <a:lnTo>
                    <a:pt x="0" y="4165"/>
                  </a:lnTo>
                  <a:lnTo>
                    <a:pt x="3693" y="4793"/>
                  </a:lnTo>
                  <a:lnTo>
                    <a:pt x="4479" y="708"/>
                  </a:lnTo>
                  <a:lnTo>
                    <a:pt x="707" y="1"/>
                  </a:ln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47"/>
            <p:cNvSpPr/>
            <p:nvPr/>
          </p:nvSpPr>
          <p:spPr>
            <a:xfrm>
              <a:off x="1776035" y="4653329"/>
              <a:ext cx="543530" cy="189999"/>
            </a:xfrm>
            <a:custGeom>
              <a:avLst/>
              <a:gdLst/>
              <a:ahLst/>
              <a:cxnLst/>
              <a:rect l="l" t="t" r="r" b="b"/>
              <a:pathLst>
                <a:path w="7229" h="2527" extrusionOk="0">
                  <a:moveTo>
                    <a:pt x="864" y="0"/>
                  </a:moveTo>
                  <a:cubicBezTo>
                    <a:pt x="471" y="0"/>
                    <a:pt x="157" y="236"/>
                    <a:pt x="79" y="629"/>
                  </a:cubicBezTo>
                  <a:cubicBezTo>
                    <a:pt x="0" y="1022"/>
                    <a:pt x="236" y="1415"/>
                    <a:pt x="629" y="1415"/>
                  </a:cubicBezTo>
                  <a:lnTo>
                    <a:pt x="6285" y="2515"/>
                  </a:lnTo>
                  <a:cubicBezTo>
                    <a:pt x="6326" y="2523"/>
                    <a:pt x="6367" y="2527"/>
                    <a:pt x="6408" y="2527"/>
                  </a:cubicBezTo>
                  <a:cubicBezTo>
                    <a:pt x="6757" y="2527"/>
                    <a:pt x="7079" y="2238"/>
                    <a:pt x="7150" y="1886"/>
                  </a:cubicBezTo>
                  <a:cubicBezTo>
                    <a:pt x="7228" y="1493"/>
                    <a:pt x="6914" y="1100"/>
                    <a:pt x="6521" y="1100"/>
                  </a:cubicBezTo>
                  <a:lnTo>
                    <a:pt x="864" y="0"/>
                  </a:ln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47"/>
            <p:cNvSpPr/>
            <p:nvPr/>
          </p:nvSpPr>
          <p:spPr>
            <a:xfrm>
              <a:off x="1905960" y="4788067"/>
              <a:ext cx="313156" cy="144134"/>
            </a:xfrm>
            <a:custGeom>
              <a:avLst/>
              <a:gdLst/>
              <a:ahLst/>
              <a:cxnLst/>
              <a:rect l="l" t="t" r="r" b="b"/>
              <a:pathLst>
                <a:path w="4165" h="1917" extrusionOk="0">
                  <a:moveTo>
                    <a:pt x="792" y="0"/>
                  </a:moveTo>
                  <a:cubicBezTo>
                    <a:pt x="454" y="0"/>
                    <a:pt x="147" y="223"/>
                    <a:pt x="79" y="565"/>
                  </a:cubicBezTo>
                  <a:lnTo>
                    <a:pt x="79" y="644"/>
                  </a:lnTo>
                  <a:cubicBezTo>
                    <a:pt x="0" y="958"/>
                    <a:pt x="236" y="1351"/>
                    <a:pt x="629" y="1430"/>
                  </a:cubicBezTo>
                  <a:lnTo>
                    <a:pt x="3300" y="1901"/>
                  </a:lnTo>
                  <a:cubicBezTo>
                    <a:pt x="3351" y="1911"/>
                    <a:pt x="3401" y="1916"/>
                    <a:pt x="3448" y="1916"/>
                  </a:cubicBezTo>
                  <a:cubicBezTo>
                    <a:pt x="3770" y="1916"/>
                    <a:pt x="4018" y="1693"/>
                    <a:pt x="4086" y="1351"/>
                  </a:cubicBezTo>
                  <a:cubicBezTo>
                    <a:pt x="4165" y="958"/>
                    <a:pt x="3929" y="565"/>
                    <a:pt x="3536" y="487"/>
                  </a:cubicBezTo>
                  <a:lnTo>
                    <a:pt x="943" y="15"/>
                  </a:lnTo>
                  <a:cubicBezTo>
                    <a:pt x="893" y="5"/>
                    <a:pt x="842" y="0"/>
                    <a:pt x="792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47"/>
            <p:cNvSpPr/>
            <p:nvPr/>
          </p:nvSpPr>
          <p:spPr>
            <a:xfrm>
              <a:off x="1835058" y="4882579"/>
              <a:ext cx="277743" cy="138195"/>
            </a:xfrm>
            <a:custGeom>
              <a:avLst/>
              <a:gdLst/>
              <a:ahLst/>
              <a:cxnLst/>
              <a:rect l="l" t="t" r="r" b="b"/>
              <a:pathLst>
                <a:path w="3694" h="1838" extrusionOk="0">
                  <a:moveTo>
                    <a:pt x="713" y="1"/>
                  </a:moveTo>
                  <a:cubicBezTo>
                    <a:pt x="376" y="1"/>
                    <a:pt x="69" y="223"/>
                    <a:pt x="1" y="566"/>
                  </a:cubicBezTo>
                  <a:cubicBezTo>
                    <a:pt x="1" y="958"/>
                    <a:pt x="236" y="1351"/>
                    <a:pt x="629" y="1430"/>
                  </a:cubicBezTo>
                  <a:lnTo>
                    <a:pt x="2829" y="1823"/>
                  </a:lnTo>
                  <a:cubicBezTo>
                    <a:pt x="2880" y="1833"/>
                    <a:pt x="2929" y="1838"/>
                    <a:pt x="2977" y="1838"/>
                  </a:cubicBezTo>
                  <a:cubicBezTo>
                    <a:pt x="3299" y="1838"/>
                    <a:pt x="3546" y="1615"/>
                    <a:pt x="3615" y="1273"/>
                  </a:cubicBezTo>
                  <a:cubicBezTo>
                    <a:pt x="3693" y="880"/>
                    <a:pt x="3458" y="487"/>
                    <a:pt x="3065" y="408"/>
                  </a:cubicBezTo>
                  <a:lnTo>
                    <a:pt x="865" y="16"/>
                  </a:lnTo>
                  <a:cubicBezTo>
                    <a:pt x="814" y="5"/>
                    <a:pt x="763" y="1"/>
                    <a:pt x="713" y="1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47"/>
            <p:cNvSpPr/>
            <p:nvPr/>
          </p:nvSpPr>
          <p:spPr>
            <a:xfrm>
              <a:off x="1817313" y="4988895"/>
              <a:ext cx="248194" cy="120526"/>
            </a:xfrm>
            <a:custGeom>
              <a:avLst/>
              <a:gdLst/>
              <a:ahLst/>
              <a:cxnLst/>
              <a:rect l="l" t="t" r="r" b="b"/>
              <a:pathLst>
                <a:path w="3301" h="1603" extrusionOk="0">
                  <a:moveTo>
                    <a:pt x="636" y="1"/>
                  </a:moveTo>
                  <a:cubicBezTo>
                    <a:pt x="315" y="1"/>
                    <a:pt x="69" y="214"/>
                    <a:pt x="1" y="487"/>
                  </a:cubicBezTo>
                  <a:cubicBezTo>
                    <a:pt x="1" y="880"/>
                    <a:pt x="158" y="1194"/>
                    <a:pt x="551" y="1273"/>
                  </a:cubicBezTo>
                  <a:lnTo>
                    <a:pt x="2515" y="1587"/>
                  </a:lnTo>
                  <a:cubicBezTo>
                    <a:pt x="2556" y="1597"/>
                    <a:pt x="2598" y="1602"/>
                    <a:pt x="2639" y="1602"/>
                  </a:cubicBezTo>
                  <a:cubicBezTo>
                    <a:pt x="2908" y="1602"/>
                    <a:pt x="3154" y="1389"/>
                    <a:pt x="3222" y="1116"/>
                  </a:cubicBezTo>
                  <a:cubicBezTo>
                    <a:pt x="3301" y="723"/>
                    <a:pt x="3065" y="409"/>
                    <a:pt x="2672" y="330"/>
                  </a:cubicBezTo>
                  <a:lnTo>
                    <a:pt x="787" y="16"/>
                  </a:lnTo>
                  <a:cubicBezTo>
                    <a:pt x="735" y="5"/>
                    <a:pt x="685" y="1"/>
                    <a:pt x="636" y="1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47"/>
            <p:cNvSpPr/>
            <p:nvPr/>
          </p:nvSpPr>
          <p:spPr>
            <a:xfrm>
              <a:off x="1516109" y="4628066"/>
              <a:ext cx="342629" cy="444734"/>
            </a:xfrm>
            <a:custGeom>
              <a:avLst/>
              <a:gdLst/>
              <a:ahLst/>
              <a:cxnLst/>
              <a:rect l="l" t="t" r="r" b="b"/>
              <a:pathLst>
                <a:path w="4557" h="5915" extrusionOk="0">
                  <a:moveTo>
                    <a:pt x="2581" y="0"/>
                  </a:moveTo>
                  <a:cubicBezTo>
                    <a:pt x="1532" y="0"/>
                    <a:pt x="614" y="682"/>
                    <a:pt x="471" y="1751"/>
                  </a:cubicBezTo>
                  <a:lnTo>
                    <a:pt x="236" y="3165"/>
                  </a:lnTo>
                  <a:cubicBezTo>
                    <a:pt x="0" y="4265"/>
                    <a:pt x="786" y="5365"/>
                    <a:pt x="1886" y="5600"/>
                  </a:cubicBezTo>
                  <a:lnTo>
                    <a:pt x="3614" y="5915"/>
                  </a:lnTo>
                  <a:lnTo>
                    <a:pt x="4557" y="336"/>
                  </a:lnTo>
                  <a:lnTo>
                    <a:pt x="2907" y="22"/>
                  </a:lnTo>
                  <a:cubicBezTo>
                    <a:pt x="2798" y="8"/>
                    <a:pt x="2689" y="0"/>
                    <a:pt x="2581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47"/>
            <p:cNvSpPr/>
            <p:nvPr/>
          </p:nvSpPr>
          <p:spPr>
            <a:xfrm>
              <a:off x="1764155" y="4653329"/>
              <a:ext cx="254134" cy="432403"/>
            </a:xfrm>
            <a:custGeom>
              <a:avLst/>
              <a:gdLst/>
              <a:ahLst/>
              <a:cxnLst/>
              <a:rect l="l" t="t" r="r" b="b"/>
              <a:pathLst>
                <a:path w="3380" h="5751" extrusionOk="0">
                  <a:moveTo>
                    <a:pt x="1022" y="0"/>
                  </a:moveTo>
                  <a:lnTo>
                    <a:pt x="1" y="5500"/>
                  </a:lnTo>
                  <a:lnTo>
                    <a:pt x="1258" y="5736"/>
                  </a:lnTo>
                  <a:cubicBezTo>
                    <a:pt x="1309" y="5746"/>
                    <a:pt x="1358" y="5751"/>
                    <a:pt x="1406" y="5751"/>
                  </a:cubicBezTo>
                  <a:cubicBezTo>
                    <a:pt x="1728" y="5751"/>
                    <a:pt x="1975" y="5528"/>
                    <a:pt x="2044" y="5186"/>
                  </a:cubicBezTo>
                  <a:cubicBezTo>
                    <a:pt x="2044" y="4872"/>
                    <a:pt x="1808" y="4557"/>
                    <a:pt x="1494" y="4479"/>
                  </a:cubicBezTo>
                  <a:lnTo>
                    <a:pt x="1729" y="4479"/>
                  </a:lnTo>
                  <a:cubicBezTo>
                    <a:pt x="1780" y="4489"/>
                    <a:pt x="1831" y="4494"/>
                    <a:pt x="1881" y="4494"/>
                  </a:cubicBezTo>
                  <a:cubicBezTo>
                    <a:pt x="2218" y="4494"/>
                    <a:pt x="2525" y="4271"/>
                    <a:pt x="2594" y="3929"/>
                  </a:cubicBezTo>
                  <a:cubicBezTo>
                    <a:pt x="2660" y="3598"/>
                    <a:pt x="2448" y="3268"/>
                    <a:pt x="2145" y="3125"/>
                  </a:cubicBezTo>
                  <a:lnTo>
                    <a:pt x="2145" y="3125"/>
                  </a:lnTo>
                  <a:lnTo>
                    <a:pt x="2201" y="3143"/>
                  </a:lnTo>
                  <a:cubicBezTo>
                    <a:pt x="2242" y="3151"/>
                    <a:pt x="2284" y="3155"/>
                    <a:pt x="2325" y="3155"/>
                  </a:cubicBezTo>
                  <a:cubicBezTo>
                    <a:pt x="2673" y="3155"/>
                    <a:pt x="2995" y="2874"/>
                    <a:pt x="3065" y="2593"/>
                  </a:cubicBezTo>
                  <a:lnTo>
                    <a:pt x="3065" y="2515"/>
                  </a:lnTo>
                  <a:cubicBezTo>
                    <a:pt x="3065" y="2122"/>
                    <a:pt x="2829" y="1808"/>
                    <a:pt x="2437" y="1729"/>
                  </a:cubicBezTo>
                  <a:lnTo>
                    <a:pt x="2437" y="1729"/>
                  </a:lnTo>
                  <a:cubicBezTo>
                    <a:pt x="2477" y="1737"/>
                    <a:pt x="2518" y="1741"/>
                    <a:pt x="2559" y="1741"/>
                  </a:cubicBezTo>
                  <a:cubicBezTo>
                    <a:pt x="2908" y="1741"/>
                    <a:pt x="3230" y="1452"/>
                    <a:pt x="3301" y="1100"/>
                  </a:cubicBezTo>
                  <a:cubicBezTo>
                    <a:pt x="3379" y="708"/>
                    <a:pt x="3144" y="393"/>
                    <a:pt x="2751" y="315"/>
                  </a:cubicBezTo>
                  <a:lnTo>
                    <a:pt x="1022" y="0"/>
                  </a:ln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47"/>
            <p:cNvSpPr/>
            <p:nvPr/>
          </p:nvSpPr>
          <p:spPr>
            <a:xfrm>
              <a:off x="1291596" y="4576562"/>
              <a:ext cx="324960" cy="431275"/>
            </a:xfrm>
            <a:custGeom>
              <a:avLst/>
              <a:gdLst/>
              <a:ahLst/>
              <a:cxnLst/>
              <a:rect l="l" t="t" r="r" b="b"/>
              <a:pathLst>
                <a:path w="4322" h="5736" extrusionOk="0">
                  <a:moveTo>
                    <a:pt x="1572" y="0"/>
                  </a:moveTo>
                  <a:lnTo>
                    <a:pt x="0" y="4871"/>
                  </a:lnTo>
                  <a:lnTo>
                    <a:pt x="2829" y="5735"/>
                  </a:lnTo>
                  <a:lnTo>
                    <a:pt x="4322" y="864"/>
                  </a:lnTo>
                  <a:lnTo>
                    <a:pt x="1572" y="0"/>
                  </a:ln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47"/>
            <p:cNvSpPr/>
            <p:nvPr/>
          </p:nvSpPr>
          <p:spPr>
            <a:xfrm>
              <a:off x="175125" y="2921739"/>
              <a:ext cx="1358713" cy="2109686"/>
            </a:xfrm>
            <a:custGeom>
              <a:avLst/>
              <a:gdLst/>
              <a:ahLst/>
              <a:cxnLst/>
              <a:rect l="l" t="t" r="r" b="b"/>
              <a:pathLst>
                <a:path w="18071" h="28059" extrusionOk="0">
                  <a:moveTo>
                    <a:pt x="7216" y="0"/>
                  </a:moveTo>
                  <a:cubicBezTo>
                    <a:pt x="6665" y="0"/>
                    <a:pt x="6109" y="202"/>
                    <a:pt x="5579" y="639"/>
                  </a:cubicBezTo>
                  <a:cubicBezTo>
                    <a:pt x="4557" y="1425"/>
                    <a:pt x="3693" y="2839"/>
                    <a:pt x="3457" y="4096"/>
                  </a:cubicBezTo>
                  <a:cubicBezTo>
                    <a:pt x="2436" y="8653"/>
                    <a:pt x="1336" y="14781"/>
                    <a:pt x="550" y="19181"/>
                  </a:cubicBezTo>
                  <a:cubicBezTo>
                    <a:pt x="0" y="22245"/>
                    <a:pt x="9585" y="26409"/>
                    <a:pt x="16421" y="28059"/>
                  </a:cubicBezTo>
                  <a:lnTo>
                    <a:pt x="18071" y="22480"/>
                  </a:lnTo>
                  <a:cubicBezTo>
                    <a:pt x="12885" y="19731"/>
                    <a:pt x="8171" y="16902"/>
                    <a:pt x="8171" y="16902"/>
                  </a:cubicBezTo>
                  <a:cubicBezTo>
                    <a:pt x="8171" y="16902"/>
                    <a:pt x="11157" y="7710"/>
                    <a:pt x="11314" y="5903"/>
                  </a:cubicBezTo>
                  <a:cubicBezTo>
                    <a:pt x="11471" y="4174"/>
                    <a:pt x="10764" y="2524"/>
                    <a:pt x="9585" y="1267"/>
                  </a:cubicBezTo>
                  <a:cubicBezTo>
                    <a:pt x="8875" y="463"/>
                    <a:pt x="8051" y="0"/>
                    <a:pt x="72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F88AF8AC-5206-5247-82C0-EA4B87A8D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0" y="1269475"/>
            <a:ext cx="3671100" cy="420600"/>
          </a:xfrm>
        </p:spPr>
        <p:txBody>
          <a:bodyPr/>
          <a:lstStyle/>
          <a:p>
            <a:r>
              <a:rPr lang="en-US" sz="5400" dirty="0"/>
              <a:t>Discussion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158;p29">
            <a:extLst>
              <a:ext uri="{FF2B5EF4-FFF2-40B4-BE49-F238E27FC236}">
                <a16:creationId xmlns:a16="http://schemas.microsoft.com/office/drawing/2014/main" id="{30025AF5-A734-FA4A-B73B-A8F701998A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1197437"/>
              </p:ext>
            </p:extLst>
          </p:nvPr>
        </p:nvGraphicFramePr>
        <p:xfrm>
          <a:off x="0" y="0"/>
          <a:ext cx="9144000" cy="507105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4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2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8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295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Études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900" b="1">
                          <a:solidFill>
                            <a:schemeClr val="dk1"/>
                          </a:solidFill>
                        </a:rPr>
                        <a:t>Validité interne</a:t>
                      </a:r>
                      <a:endParaRPr sz="900" b="1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Facteurs de confusion</a:t>
                      </a:r>
                      <a:endParaRPr sz="800" b="1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Biais de sélection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Autres biais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Global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Rubinstein et al.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(2019)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212121"/>
                          </a:solidFill>
                        </a:rPr>
                        <a:t>Analyse multivariée : </a:t>
                      </a:r>
                      <a:endParaRPr sz="800">
                        <a:solidFill>
                          <a:srgbClr val="21212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212121"/>
                          </a:solidFill>
                        </a:rPr>
                        <a:t>populations variées, techniques de SMT différentes, guidelines différents, comparatifs différents</a:t>
                      </a:r>
                      <a:endParaRPr sz="800">
                        <a:solidFill>
                          <a:srgbClr val="21212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Peu de biais de sélection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Randomisation adéquate 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Allocation adéquate : 21/47 études </a:t>
                      </a:r>
                      <a:endParaRPr sz="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performance et de détection + dans presque toutes les études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d’attrition : dans quelques études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déclaration : 26/47 études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FF0000"/>
                          </a:solidFill>
                        </a:rPr>
                        <a:t>Moyenne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Coulter et al. 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(2018)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Analyse multivariée : 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hétérogénéité dans les études, </a:t>
                      </a:r>
                      <a:endParaRPr sz="8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lombalgie chronique non spécifique et multifactorielle, techniques de traitement variées, dose et durées de traitements variées, populations variées</a:t>
                      </a:r>
                      <a:endParaRPr sz="8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44/51 études mentionnent adéquatement le recrutement des participants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23/51 études mentionnent avec détails équipe/endroits de traitement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Randomisation adéquate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performance adéquate en majorité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Pas de biais de publication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Bonne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Schulz et al.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(2019)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Contrôle difficile pour HEP (adhérence, surveillance, etc.)</a:t>
                      </a:r>
                      <a:endParaRPr sz="8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Biais de sélection + : patients admis sur une base volontaire</a:t>
                      </a:r>
                      <a:endParaRPr sz="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détection : équipe qui évalue à l’aveugle, mais patients non. 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Bonne</a:t>
                      </a:r>
                      <a:endParaRPr sz="8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Thomas et al. 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(2020) 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Différences dans les compétences des chiropracteurs, les croyances des patients par rapport aux différentes techniques., </a:t>
                      </a:r>
                      <a:endParaRPr sz="8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recrutement (patients jeunes sans beaucoup d’invalidité), biais de volontariat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détection (limitation à l’aveuglement) 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FF0000"/>
                          </a:solidFill>
                        </a:rPr>
                        <a:t>Moyenne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Evans et al. 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(2018)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Caractéristiques démographiques, présence de comorbidités. croyances de patients. </a:t>
                      </a:r>
                      <a:endParaRPr sz="8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sélection des patients, biais de sélection des cliniciens 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Biais de performance (pas double aveugle)</a:t>
                      </a:r>
                      <a:endParaRPr sz="8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800">
                          <a:solidFill>
                            <a:schemeClr val="dk1"/>
                          </a:solidFill>
                        </a:rPr>
                        <a:t>Biais de mesure (évaluation d’éléments subjectifs tels que la douleur, la qualité de vie)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FF0000"/>
                          </a:solidFill>
                        </a:rPr>
                        <a:t>Moyenne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 err="1"/>
                        <a:t>Bronfort</a:t>
                      </a:r>
                      <a:r>
                        <a:rPr lang="fr" sz="800" b="1" dirty="0"/>
                        <a:t> et al.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(2022)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Multiples modalités de traitement, peu de diversité culturelle, douleur &gt; aspect biopsychosocial, manque d’informations sur facteurs sociaux, durée de traitement variée</a:t>
                      </a:r>
                      <a:endParaRPr sz="8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sélection + : patients admis sur base volontaire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Randomisation adéquate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détection + : patient et fournisseur ne sont pas à l’aveugle</a:t>
                      </a:r>
                      <a:endParaRPr sz="8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Perte au suivi : 15/100 patients (chiro) vs 4/101 (multidisciplinaire)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>
                          <a:solidFill>
                            <a:srgbClr val="FF0000"/>
                          </a:solidFill>
                        </a:rPr>
                        <a:t>Moyenne</a:t>
                      </a:r>
                      <a:endParaRPr sz="8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Bond et al.</a:t>
                      </a:r>
                      <a:endParaRPr sz="8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 dirty="0"/>
                        <a:t>(2020) </a:t>
                      </a:r>
                      <a:endParaRPr sz="8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Traitements concomitants, caractéristiques démographiques</a:t>
                      </a:r>
                      <a:endParaRPr sz="8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/>
                        <a:t>biais de sélection (âge moyen de 23 ans alors que non planifié), critères d’inclusion/exclusion sévères</a:t>
                      </a:r>
                      <a:endParaRPr sz="8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/>
                        <a:t>Biais de mesure, puissance limitée</a:t>
                      </a:r>
                      <a:endParaRPr sz="8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dirty="0">
                          <a:solidFill>
                            <a:srgbClr val="FF0000"/>
                          </a:solidFill>
                        </a:rPr>
                        <a:t>Faible</a:t>
                      </a:r>
                      <a:endParaRPr sz="8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4692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606875-971C-C945-BCDE-D2660D10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E2C7F2-BA30-1C48-AE35-8BCABFB28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2920" y="1165568"/>
            <a:ext cx="7923180" cy="3827056"/>
          </a:xfrm>
        </p:spPr>
        <p:txBody>
          <a:bodyPr/>
          <a:lstStyle/>
          <a:p>
            <a:pPr marL="148590" lvl="0" indent="0" algn="l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CA" b="1" dirty="0"/>
              <a:t>Forces :</a:t>
            </a:r>
          </a:p>
          <a:p>
            <a:pPr marL="148590" lvl="0" indent="0" algn="l" rtl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CA"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Tendance </a:t>
            </a:r>
            <a:r>
              <a:rPr lang="en-CA" dirty="0" err="1"/>
              <a:t>assez</a:t>
            </a:r>
            <a:r>
              <a:rPr lang="en-CA" dirty="0"/>
              <a:t> </a:t>
            </a:r>
            <a:r>
              <a:rPr lang="en-CA" dirty="0" err="1"/>
              <a:t>similaire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</a:t>
            </a:r>
            <a:r>
              <a:rPr lang="en-CA" dirty="0" err="1"/>
              <a:t>général</a:t>
            </a:r>
            <a:r>
              <a:rPr lang="en-CA" dirty="0"/>
              <a:t> 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2 revues </a:t>
            </a:r>
            <a:r>
              <a:rPr lang="en-CA" dirty="0" err="1"/>
              <a:t>systématiques</a:t>
            </a:r>
            <a:r>
              <a:rPr lang="en-CA" dirty="0"/>
              <a:t> avec </a:t>
            </a:r>
            <a:r>
              <a:rPr lang="en-CA" dirty="0" err="1"/>
              <a:t>méta</a:t>
            </a:r>
            <a:r>
              <a:rPr lang="en-CA" dirty="0"/>
              <a:t>-analyses et 5 ECR</a:t>
            </a:r>
          </a:p>
          <a:p>
            <a:pPr marL="914400" lvl="1" indent="-29083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sz="1200" dirty="0" err="1"/>
              <a:t>Validité</a:t>
            </a:r>
            <a:r>
              <a:rPr lang="en-CA" sz="1200" dirty="0"/>
              <a:t> interne </a:t>
            </a:r>
            <a:r>
              <a:rPr lang="en-CA" sz="1200" dirty="0" err="1"/>
              <a:t>adéquate</a:t>
            </a:r>
            <a:r>
              <a:rPr lang="en-CA" sz="1200" dirty="0"/>
              <a:t> </a:t>
            </a:r>
            <a:r>
              <a:rPr lang="en-CA" sz="1200" dirty="0" err="1"/>
              <a:t>en</a:t>
            </a:r>
            <a:r>
              <a:rPr lang="en-CA" sz="1200" dirty="0"/>
              <a:t> </a:t>
            </a:r>
            <a:r>
              <a:rPr lang="en-CA" sz="1200" dirty="0" err="1"/>
              <a:t>général</a:t>
            </a:r>
            <a:endParaRPr lang="en-CA" sz="1200" dirty="0"/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Échantillons</a:t>
            </a:r>
            <a:r>
              <a:rPr lang="en-CA" dirty="0"/>
              <a:t> de </a:t>
            </a:r>
            <a:r>
              <a:rPr lang="en-CA" dirty="0" err="1"/>
              <a:t>grande</a:t>
            </a:r>
            <a:r>
              <a:rPr lang="en-CA" dirty="0"/>
              <a:t> taille pour les </a:t>
            </a:r>
            <a:r>
              <a:rPr lang="en-CA" dirty="0" err="1"/>
              <a:t>méta</a:t>
            </a:r>
            <a:r>
              <a:rPr lang="en-CA" dirty="0"/>
              <a:t>-analyses et taille </a:t>
            </a:r>
            <a:r>
              <a:rPr lang="en-CA" dirty="0" err="1"/>
              <a:t>adéquate</a:t>
            </a:r>
            <a:r>
              <a:rPr lang="en-CA" dirty="0"/>
              <a:t> pour la </a:t>
            </a:r>
            <a:r>
              <a:rPr lang="en-CA" dirty="0" err="1"/>
              <a:t>plupart</a:t>
            </a:r>
            <a:r>
              <a:rPr lang="en-CA" dirty="0"/>
              <a:t> des ECR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Populations </a:t>
            </a:r>
            <a:r>
              <a:rPr lang="en-CA" dirty="0" err="1"/>
              <a:t>variées</a:t>
            </a:r>
            <a:r>
              <a:rPr lang="en-CA" dirty="0"/>
              <a:t> 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Critères</a:t>
            </a:r>
            <a:r>
              <a:rPr lang="en-CA" dirty="0"/>
              <a:t> </a:t>
            </a:r>
            <a:r>
              <a:rPr lang="en-CA" dirty="0" err="1"/>
              <a:t>d’inclusion</a:t>
            </a:r>
            <a:r>
              <a:rPr lang="en-CA" dirty="0"/>
              <a:t> et </a:t>
            </a:r>
            <a:r>
              <a:rPr lang="en-CA" dirty="0" err="1"/>
              <a:t>d’exclusion</a:t>
            </a:r>
            <a:r>
              <a:rPr lang="en-CA" dirty="0"/>
              <a:t> bien </a:t>
            </a:r>
            <a:r>
              <a:rPr lang="en-CA" dirty="0" err="1"/>
              <a:t>identifiés</a:t>
            </a:r>
            <a:r>
              <a:rPr lang="en-CA" dirty="0"/>
              <a:t> dans les études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Multiples </a:t>
            </a:r>
            <a:r>
              <a:rPr lang="en-CA" dirty="0" err="1"/>
              <a:t>comparatifs</a:t>
            </a:r>
            <a:r>
              <a:rPr lang="en-CA" dirty="0"/>
              <a:t> </a:t>
            </a:r>
            <a:r>
              <a:rPr lang="en-CA" dirty="0" err="1"/>
              <a:t>analysés</a:t>
            </a:r>
            <a:r>
              <a:rPr lang="en-CA" dirty="0"/>
              <a:t> (</a:t>
            </a:r>
            <a:r>
              <a:rPr lang="en-CA" dirty="0" err="1"/>
              <a:t>exercices</a:t>
            </a:r>
            <a:r>
              <a:rPr lang="en-CA" dirty="0"/>
              <a:t>, </a:t>
            </a:r>
            <a:r>
              <a:rPr lang="en-CA" dirty="0" err="1"/>
              <a:t>analgésiques</a:t>
            </a:r>
            <a:r>
              <a:rPr lang="en-CA" dirty="0"/>
              <a:t>, sham, </a:t>
            </a:r>
            <a:r>
              <a:rPr lang="en-CA" dirty="0" err="1"/>
              <a:t>équipe</a:t>
            </a:r>
            <a:r>
              <a:rPr lang="en-CA" dirty="0"/>
              <a:t> </a:t>
            </a:r>
            <a:r>
              <a:rPr lang="en-CA" dirty="0" err="1"/>
              <a:t>multidisciplinaire</a:t>
            </a:r>
            <a:r>
              <a:rPr lang="en-CA" dirty="0"/>
              <a:t>, etc.)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CA" dirty="0"/>
              <a:t>    </a:t>
            </a:r>
            <a:r>
              <a:rPr lang="en-CA" b="1" dirty="0"/>
              <a:t>Limitations : </a:t>
            </a:r>
          </a:p>
          <a:p>
            <a:pPr marL="457200" lvl="0" indent="-308610" algn="l" rtl="0"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Études </a:t>
            </a:r>
            <a:r>
              <a:rPr lang="en-CA" dirty="0" err="1"/>
              <a:t>hétérogènes</a:t>
            </a:r>
            <a:r>
              <a:rPr lang="en-CA" dirty="0"/>
              <a:t> (ex. populations, </a:t>
            </a:r>
            <a:r>
              <a:rPr lang="en-CA" dirty="0" err="1"/>
              <a:t>thérapies</a:t>
            </a:r>
            <a:r>
              <a:rPr lang="en-CA" dirty="0"/>
              <a:t> </a:t>
            </a:r>
            <a:r>
              <a:rPr lang="en-CA" dirty="0" err="1"/>
              <a:t>offertes</a:t>
            </a:r>
            <a:r>
              <a:rPr lang="en-CA" dirty="0"/>
              <a:t>, durée de </a:t>
            </a:r>
            <a:r>
              <a:rPr lang="en-CA" dirty="0" err="1"/>
              <a:t>traitement</a:t>
            </a:r>
            <a:r>
              <a:rPr lang="en-CA" dirty="0"/>
              <a:t>)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Suivi</a:t>
            </a:r>
            <a:r>
              <a:rPr lang="en-CA" dirty="0"/>
              <a:t> un </a:t>
            </a:r>
            <a:r>
              <a:rPr lang="en-CA" dirty="0" err="1"/>
              <a:t>peu</a:t>
            </a:r>
            <a:r>
              <a:rPr lang="en-CA" dirty="0"/>
              <a:t> </a:t>
            </a:r>
            <a:r>
              <a:rPr lang="en-CA" dirty="0" err="1"/>
              <a:t>limité</a:t>
            </a:r>
            <a:r>
              <a:rPr lang="en-CA" dirty="0"/>
              <a:t> dans le temps (ad 1 an) 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Filtre</a:t>
            </a:r>
            <a:r>
              <a:rPr lang="en-CA" dirty="0"/>
              <a:t> mis </a:t>
            </a:r>
            <a:r>
              <a:rPr lang="en-CA" dirty="0" err="1"/>
              <a:t>à</a:t>
            </a:r>
            <a:r>
              <a:rPr lang="en-CA" dirty="0"/>
              <a:t> 2018 : </a:t>
            </a:r>
            <a:r>
              <a:rPr lang="en-CA" dirty="0" err="1"/>
              <a:t>perte</a:t>
            </a:r>
            <a:r>
              <a:rPr lang="en-CA" dirty="0"/>
              <a:t> de </a:t>
            </a:r>
            <a:r>
              <a:rPr lang="en-CA" dirty="0" err="1"/>
              <a:t>données</a:t>
            </a:r>
            <a:r>
              <a:rPr lang="en-CA" dirty="0"/>
              <a:t> </a:t>
            </a:r>
            <a:r>
              <a:rPr lang="en-CA" dirty="0" err="1"/>
              <a:t>d’études</a:t>
            </a:r>
            <a:r>
              <a:rPr lang="en-CA" dirty="0"/>
              <a:t> </a:t>
            </a:r>
            <a:r>
              <a:rPr lang="en-CA" dirty="0" err="1"/>
              <a:t>antérieures</a:t>
            </a:r>
            <a:r>
              <a:rPr lang="en-CA" dirty="0"/>
              <a:t> possible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Biais</a:t>
            </a:r>
            <a:r>
              <a:rPr lang="en-CA" dirty="0"/>
              <a:t> de </a:t>
            </a:r>
            <a:r>
              <a:rPr lang="en-CA" dirty="0" err="1"/>
              <a:t>sélection</a:t>
            </a:r>
            <a:r>
              <a:rPr lang="en-CA" dirty="0"/>
              <a:t> +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Biais</a:t>
            </a:r>
            <a:r>
              <a:rPr lang="en-CA" dirty="0"/>
              <a:t> de </a:t>
            </a:r>
            <a:r>
              <a:rPr lang="en-CA" dirty="0" err="1"/>
              <a:t>déclaration</a:t>
            </a:r>
            <a:r>
              <a:rPr lang="en-CA" dirty="0"/>
              <a:t> +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Placebo qui </a:t>
            </a:r>
            <a:r>
              <a:rPr lang="en-CA" dirty="0" err="1"/>
              <a:t>varient</a:t>
            </a:r>
            <a:r>
              <a:rPr lang="en-CA" dirty="0"/>
              <a:t> entre les études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/>
              <a:t>1 étude avec </a:t>
            </a:r>
            <a:r>
              <a:rPr lang="en-CA" dirty="0" err="1"/>
              <a:t>peu</a:t>
            </a:r>
            <a:r>
              <a:rPr lang="en-CA" dirty="0"/>
              <a:t> de patients (Bond et al.)</a:t>
            </a:r>
          </a:p>
          <a:p>
            <a:pPr marL="457200" lvl="0" indent="-308610" algn="l" rtl="0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CA" dirty="0" err="1"/>
              <a:t>Peu</a:t>
            </a:r>
            <a:r>
              <a:rPr lang="en-CA" dirty="0"/>
              <a:t> de </a:t>
            </a:r>
            <a:r>
              <a:rPr lang="en-CA" dirty="0" err="1"/>
              <a:t>données</a:t>
            </a:r>
            <a:r>
              <a:rPr lang="en-CA" dirty="0"/>
              <a:t> sur les </a:t>
            </a:r>
            <a:r>
              <a:rPr lang="en-CA" dirty="0" err="1"/>
              <a:t>effets</a:t>
            </a:r>
            <a:r>
              <a:rPr lang="en-CA" dirty="0"/>
              <a:t> </a:t>
            </a:r>
            <a:r>
              <a:rPr lang="en-CA" dirty="0" err="1"/>
              <a:t>adverses</a:t>
            </a:r>
            <a:r>
              <a:rPr lang="en-CA" dirty="0"/>
              <a:t>, les </a:t>
            </a:r>
            <a:r>
              <a:rPr lang="en-CA" dirty="0" err="1"/>
              <a:t>coûts</a:t>
            </a:r>
            <a:r>
              <a:rPr lang="en-CA" dirty="0"/>
              <a:t> </a:t>
            </a:r>
            <a:r>
              <a:rPr lang="en-CA" dirty="0" err="1"/>
              <a:t>associés</a:t>
            </a:r>
            <a:r>
              <a:rPr lang="en-CA" dirty="0"/>
              <a:t> et </a:t>
            </a:r>
            <a:r>
              <a:rPr lang="en-CA" dirty="0" err="1"/>
              <a:t>l’accessibilité</a:t>
            </a:r>
            <a:r>
              <a:rPr lang="en-CA" dirty="0"/>
              <a:t> au </a:t>
            </a:r>
            <a:r>
              <a:rPr lang="en-CA" dirty="0" err="1"/>
              <a:t>traitement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1784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Google Shape;742;p42"/>
          <p:cNvSpPr txBox="1">
            <a:spLocks noGrp="1"/>
          </p:cNvSpPr>
          <p:nvPr>
            <p:ph type="title"/>
          </p:nvPr>
        </p:nvSpPr>
        <p:spPr>
          <a:xfrm>
            <a:off x="4567091" y="1122450"/>
            <a:ext cx="38616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conclusion</a:t>
            </a:r>
            <a:endParaRPr dirty="0"/>
          </a:p>
        </p:txBody>
      </p:sp>
      <p:sp>
        <p:nvSpPr>
          <p:cNvPr id="743" name="Google Shape;743;p42"/>
          <p:cNvSpPr txBox="1">
            <a:spLocks noGrp="1"/>
          </p:cNvSpPr>
          <p:nvPr>
            <p:ph type="subTitle" idx="1"/>
          </p:nvPr>
        </p:nvSpPr>
        <p:spPr>
          <a:xfrm>
            <a:off x="4563341" y="1695150"/>
            <a:ext cx="3861600" cy="23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 err="1"/>
              <a:t>Bénéfices</a:t>
            </a:r>
            <a:r>
              <a:rPr lang="en-CA" dirty="0"/>
              <a:t> de la </a:t>
            </a:r>
            <a:r>
              <a:rPr lang="en-CA" dirty="0" err="1"/>
              <a:t>chiropratique</a:t>
            </a:r>
            <a:r>
              <a:rPr lang="en-CA" dirty="0"/>
              <a:t> </a:t>
            </a:r>
            <a:r>
              <a:rPr lang="en-CA" dirty="0" err="1"/>
              <a:t>varient</a:t>
            </a:r>
            <a:r>
              <a:rPr lang="en-CA" dirty="0"/>
              <a:t> </a:t>
            </a:r>
            <a:r>
              <a:rPr lang="en-CA" dirty="0" err="1"/>
              <a:t>selon</a:t>
            </a:r>
            <a:r>
              <a:rPr lang="en-CA" dirty="0"/>
              <a:t> les études 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-CA" dirty="0"/>
              <a:t>Manque </a:t>
            </a:r>
            <a:r>
              <a:rPr lang="en-CA" dirty="0" err="1"/>
              <a:t>d’études</a:t>
            </a:r>
            <a:r>
              <a:rPr lang="en-CA" dirty="0"/>
              <a:t> </a:t>
            </a:r>
            <a:r>
              <a:rPr lang="en-CA" dirty="0" err="1"/>
              <a:t>homogènes</a:t>
            </a:r>
            <a:r>
              <a:rPr lang="en-CA" dirty="0"/>
              <a:t> et de </a:t>
            </a:r>
            <a:r>
              <a:rPr lang="en-CA" dirty="0" err="1"/>
              <a:t>résultats</a:t>
            </a:r>
            <a:r>
              <a:rPr lang="en-CA" dirty="0"/>
              <a:t> </a:t>
            </a:r>
            <a:r>
              <a:rPr lang="en-CA" dirty="0" err="1"/>
              <a:t>statistiquement</a:t>
            </a:r>
            <a:r>
              <a:rPr lang="en-CA" dirty="0"/>
              <a:t> </a:t>
            </a:r>
            <a:r>
              <a:rPr lang="en-CA" dirty="0" err="1"/>
              <a:t>significatifs</a:t>
            </a:r>
            <a:r>
              <a:rPr lang="en-CA" dirty="0"/>
              <a:t> pour se </a:t>
            </a:r>
            <a:r>
              <a:rPr lang="en-CA" dirty="0" err="1"/>
              <a:t>prononcer</a:t>
            </a:r>
            <a:r>
              <a:rPr lang="en-CA" dirty="0"/>
              <a:t> sur la question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CA" dirty="0"/>
              <a:t>Plus </a:t>
            </a:r>
            <a:r>
              <a:rPr lang="en-CA" dirty="0" err="1"/>
              <a:t>d’études</a:t>
            </a:r>
            <a:r>
              <a:rPr lang="en-CA" dirty="0"/>
              <a:t> </a:t>
            </a:r>
            <a:r>
              <a:rPr lang="en-CA" dirty="0" err="1"/>
              <a:t>sont</a:t>
            </a:r>
            <a:r>
              <a:rPr lang="en-CA" dirty="0"/>
              <a:t> </a:t>
            </a:r>
            <a:r>
              <a:rPr lang="en-CA" dirty="0" err="1"/>
              <a:t>nécessaires</a:t>
            </a:r>
            <a:r>
              <a:rPr lang="en-CA" dirty="0"/>
              <a:t> </a:t>
            </a:r>
            <a:r>
              <a:rPr lang="en-CA" dirty="0" err="1"/>
              <a:t>afin</a:t>
            </a:r>
            <a:r>
              <a:rPr lang="en-CA" dirty="0"/>
              <a:t> de </a:t>
            </a:r>
            <a:r>
              <a:rPr lang="en-CA" dirty="0" err="1"/>
              <a:t>déterminer</a:t>
            </a:r>
            <a:r>
              <a:rPr lang="en-CA" dirty="0"/>
              <a:t> </a:t>
            </a:r>
            <a:r>
              <a:rPr lang="en-CA" dirty="0" err="1"/>
              <a:t>si</a:t>
            </a:r>
            <a:r>
              <a:rPr lang="en-CA" dirty="0"/>
              <a:t> la </a:t>
            </a:r>
            <a:r>
              <a:rPr lang="en-CA" dirty="0" err="1"/>
              <a:t>chiropratique</a:t>
            </a:r>
            <a:r>
              <a:rPr lang="en-CA" dirty="0"/>
              <a:t> </a:t>
            </a:r>
            <a:r>
              <a:rPr lang="en-CA" dirty="0" err="1"/>
              <a:t>est</a:t>
            </a:r>
            <a:r>
              <a:rPr lang="en-CA" dirty="0"/>
              <a:t> </a:t>
            </a:r>
            <a:r>
              <a:rPr lang="en-CA" dirty="0" err="1"/>
              <a:t>réellement</a:t>
            </a:r>
            <a:r>
              <a:rPr lang="en-CA" dirty="0"/>
              <a:t> </a:t>
            </a:r>
            <a:r>
              <a:rPr lang="en-CA" dirty="0" err="1"/>
              <a:t>efficace</a:t>
            </a:r>
            <a:r>
              <a:rPr lang="en-CA" dirty="0"/>
              <a:t> et applicable chez </a:t>
            </a:r>
            <a:r>
              <a:rPr lang="en-CA" dirty="0" err="1"/>
              <a:t>nos</a:t>
            </a:r>
            <a:r>
              <a:rPr lang="en-CA" dirty="0"/>
              <a:t> patients</a:t>
            </a:r>
          </a:p>
        </p:txBody>
      </p:sp>
      <p:pic>
        <p:nvPicPr>
          <p:cNvPr id="744" name="Google Shape;744;p4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l="6148" r="6148"/>
          <a:stretch/>
        </p:blipFill>
        <p:spPr>
          <a:xfrm>
            <a:off x="865930" y="948150"/>
            <a:ext cx="3480899" cy="3247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37"/>
          <p:cNvSpPr txBox="1">
            <a:spLocks noGrp="1"/>
          </p:cNvSpPr>
          <p:nvPr>
            <p:ph type="title"/>
          </p:nvPr>
        </p:nvSpPr>
        <p:spPr>
          <a:xfrm>
            <a:off x="710400" y="812716"/>
            <a:ext cx="4417500" cy="572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</a:t>
            </a:r>
            <a:endParaRPr dirty="0"/>
          </a:p>
        </p:txBody>
      </p:sp>
      <p:sp>
        <p:nvSpPr>
          <p:cNvPr id="528" name="Google Shape;528;p37"/>
          <p:cNvSpPr txBox="1">
            <a:spLocks noGrp="1"/>
          </p:cNvSpPr>
          <p:nvPr>
            <p:ph type="subTitle" idx="1"/>
          </p:nvPr>
        </p:nvSpPr>
        <p:spPr>
          <a:xfrm>
            <a:off x="676732" y="1513581"/>
            <a:ext cx="4417500" cy="16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dirty="0">
                <a:solidFill>
                  <a:schemeClr val="dk1"/>
                </a:solidFill>
              </a:rPr>
              <a:t>La </a:t>
            </a:r>
            <a:r>
              <a:rPr lang="en-CA" dirty="0" err="1">
                <a:solidFill>
                  <a:schemeClr val="dk1"/>
                </a:solidFill>
              </a:rPr>
              <a:t>lombalgie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chronique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est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une</a:t>
            </a:r>
            <a:r>
              <a:rPr lang="en-CA" dirty="0">
                <a:solidFill>
                  <a:schemeClr val="dk1"/>
                </a:solidFill>
              </a:rPr>
              <a:t> des conditions </a:t>
            </a:r>
            <a:r>
              <a:rPr lang="en-CA" dirty="0" err="1">
                <a:solidFill>
                  <a:schemeClr val="dk1"/>
                </a:solidFill>
              </a:rPr>
              <a:t>chroniques</a:t>
            </a:r>
            <a:r>
              <a:rPr lang="en-CA" dirty="0">
                <a:solidFill>
                  <a:schemeClr val="dk1"/>
                </a:solidFill>
              </a:rPr>
              <a:t> les plus </a:t>
            </a:r>
            <a:r>
              <a:rPr lang="en-CA" dirty="0" err="1">
                <a:solidFill>
                  <a:schemeClr val="dk1"/>
                </a:solidFill>
              </a:rPr>
              <a:t>prévalentes</a:t>
            </a:r>
            <a:r>
              <a:rPr lang="en-CA" dirty="0">
                <a:solidFill>
                  <a:schemeClr val="dk1"/>
                </a:solidFill>
              </a:rPr>
              <a:t> et </a:t>
            </a:r>
            <a:r>
              <a:rPr lang="en-CA" dirty="0" err="1">
                <a:solidFill>
                  <a:schemeClr val="dk1"/>
                </a:solidFill>
              </a:rPr>
              <a:t>invalidantes</a:t>
            </a:r>
            <a:r>
              <a:rPr lang="en-CA" dirty="0">
                <a:solidFill>
                  <a:schemeClr val="dk1"/>
                </a:solidFill>
              </a:rPr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dirty="0">
                <a:solidFill>
                  <a:schemeClr val="dk1"/>
                </a:solidFill>
              </a:rPr>
              <a:t>40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80% des </a:t>
            </a:r>
            <a:r>
              <a:rPr lang="en-CA" dirty="0" err="1">
                <a:solidFill>
                  <a:schemeClr val="dk1"/>
                </a:solidFill>
              </a:rPr>
              <a:t>adultes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ressentent</a:t>
            </a:r>
            <a:r>
              <a:rPr lang="en-CA" dirty="0">
                <a:solidFill>
                  <a:schemeClr val="dk1"/>
                </a:solidFill>
              </a:rPr>
              <a:t> de la </a:t>
            </a:r>
            <a:r>
              <a:rPr lang="en-CA" dirty="0" err="1">
                <a:solidFill>
                  <a:schemeClr val="dk1"/>
                </a:solidFill>
              </a:rPr>
              <a:t>lombalgie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chronique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à</a:t>
            </a:r>
            <a:r>
              <a:rPr lang="en-CA" dirty="0">
                <a:solidFill>
                  <a:schemeClr val="dk1"/>
                </a:solidFill>
              </a:rPr>
              <a:t> un certain moment dans </a:t>
            </a:r>
            <a:r>
              <a:rPr lang="en-CA" dirty="0" err="1">
                <a:solidFill>
                  <a:schemeClr val="dk1"/>
                </a:solidFill>
              </a:rPr>
              <a:t>leur</a:t>
            </a:r>
            <a:r>
              <a:rPr lang="en-CA" dirty="0">
                <a:solidFill>
                  <a:schemeClr val="dk1"/>
                </a:solidFill>
              </a:rPr>
              <a:t> vie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dirty="0">
                <a:solidFill>
                  <a:schemeClr val="dk1"/>
                </a:solidFill>
              </a:rPr>
              <a:t>20% des </a:t>
            </a:r>
            <a:r>
              <a:rPr lang="en-CA" dirty="0" err="1">
                <a:solidFill>
                  <a:schemeClr val="dk1"/>
                </a:solidFill>
              </a:rPr>
              <a:t>cas</a:t>
            </a:r>
            <a:r>
              <a:rPr lang="en-CA" dirty="0">
                <a:solidFill>
                  <a:schemeClr val="dk1"/>
                </a:solidFill>
              </a:rPr>
              <a:t> de </a:t>
            </a:r>
            <a:r>
              <a:rPr lang="en-CA" dirty="0" err="1">
                <a:solidFill>
                  <a:schemeClr val="dk1"/>
                </a:solidFill>
              </a:rPr>
              <a:t>lombalgie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aiguë</a:t>
            </a:r>
            <a:r>
              <a:rPr lang="en-CA" dirty="0">
                <a:solidFill>
                  <a:schemeClr val="dk1"/>
                </a:solidFill>
              </a:rPr>
              <a:t> se </a:t>
            </a:r>
            <a:r>
              <a:rPr lang="en-CA" dirty="0" err="1">
                <a:solidFill>
                  <a:schemeClr val="dk1"/>
                </a:solidFill>
              </a:rPr>
              <a:t>chronicisent</a:t>
            </a:r>
            <a:endParaRPr lang="en-CA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dirty="0" err="1">
                <a:solidFill>
                  <a:schemeClr val="dk1"/>
                </a:solidFill>
              </a:rPr>
              <a:t>Constitue</a:t>
            </a:r>
            <a:r>
              <a:rPr lang="en-CA" dirty="0">
                <a:solidFill>
                  <a:schemeClr val="dk1"/>
                </a:solidFill>
              </a:rPr>
              <a:t> un </a:t>
            </a:r>
            <a:r>
              <a:rPr lang="en-CA" dirty="0" err="1">
                <a:solidFill>
                  <a:schemeClr val="dk1"/>
                </a:solidFill>
              </a:rPr>
              <a:t>facteur</a:t>
            </a:r>
            <a:r>
              <a:rPr lang="en-CA" dirty="0">
                <a:solidFill>
                  <a:schemeClr val="dk1"/>
                </a:solidFill>
              </a:rPr>
              <a:t> de </a:t>
            </a:r>
            <a:r>
              <a:rPr lang="en-CA" dirty="0" err="1">
                <a:solidFill>
                  <a:schemeClr val="dk1"/>
                </a:solidFill>
              </a:rPr>
              <a:t>risque</a:t>
            </a:r>
            <a:r>
              <a:rPr lang="en-CA" dirty="0">
                <a:solidFill>
                  <a:schemeClr val="dk1"/>
                </a:solidFill>
              </a:rPr>
              <a:t> important pour </a:t>
            </a:r>
            <a:r>
              <a:rPr lang="en-CA" dirty="0" err="1">
                <a:solidFill>
                  <a:schemeClr val="dk1"/>
                </a:solidFill>
              </a:rPr>
              <a:t>l’usage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chronique</a:t>
            </a:r>
            <a:r>
              <a:rPr lang="en-CA" dirty="0">
                <a:solidFill>
                  <a:schemeClr val="dk1"/>
                </a:solidFill>
              </a:rPr>
              <a:t> </a:t>
            </a:r>
            <a:r>
              <a:rPr lang="en-CA" dirty="0" err="1">
                <a:solidFill>
                  <a:schemeClr val="dk1"/>
                </a:solidFill>
              </a:rPr>
              <a:t>d'opioïdes</a:t>
            </a:r>
            <a:endParaRPr lang="en-CA" dirty="0"/>
          </a:p>
        </p:txBody>
      </p:sp>
      <p:grpSp>
        <p:nvGrpSpPr>
          <p:cNvPr id="529" name="Google Shape;529;p37"/>
          <p:cNvGrpSpPr/>
          <p:nvPr/>
        </p:nvGrpSpPr>
        <p:grpSpPr>
          <a:xfrm>
            <a:off x="5936165" y="799648"/>
            <a:ext cx="1925890" cy="3785220"/>
            <a:chOff x="5542100" y="934799"/>
            <a:chExt cx="2014951" cy="3960264"/>
          </a:xfrm>
        </p:grpSpPr>
        <p:sp>
          <p:nvSpPr>
            <p:cNvPr id="530" name="Google Shape;530;p37"/>
            <p:cNvSpPr/>
            <p:nvPr/>
          </p:nvSpPr>
          <p:spPr>
            <a:xfrm flipH="1">
              <a:off x="7232319" y="4614476"/>
              <a:ext cx="46436" cy="128879"/>
            </a:xfrm>
            <a:custGeom>
              <a:avLst/>
              <a:gdLst/>
              <a:ahLst/>
              <a:cxnLst/>
              <a:rect l="l" t="t" r="r" b="b"/>
              <a:pathLst>
                <a:path w="708" h="1965" extrusionOk="0">
                  <a:moveTo>
                    <a:pt x="0" y="0"/>
                  </a:moveTo>
                  <a:lnTo>
                    <a:pt x="0" y="1965"/>
                  </a:lnTo>
                  <a:lnTo>
                    <a:pt x="707" y="1965"/>
                  </a:lnTo>
                  <a:lnTo>
                    <a:pt x="70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37"/>
            <p:cNvSpPr/>
            <p:nvPr/>
          </p:nvSpPr>
          <p:spPr>
            <a:xfrm flipH="1">
              <a:off x="7129282" y="4707219"/>
              <a:ext cx="180431" cy="185613"/>
            </a:xfrm>
            <a:custGeom>
              <a:avLst/>
              <a:gdLst/>
              <a:ahLst/>
              <a:cxnLst/>
              <a:rect l="l" t="t" r="r" b="b"/>
              <a:pathLst>
                <a:path w="2751" h="2830" extrusionOk="0">
                  <a:moveTo>
                    <a:pt x="1415" y="1"/>
                  </a:moveTo>
                  <a:cubicBezTo>
                    <a:pt x="629" y="1"/>
                    <a:pt x="1" y="629"/>
                    <a:pt x="1" y="1415"/>
                  </a:cubicBezTo>
                  <a:cubicBezTo>
                    <a:pt x="1" y="2201"/>
                    <a:pt x="629" y="2829"/>
                    <a:pt x="1415" y="2829"/>
                  </a:cubicBezTo>
                  <a:cubicBezTo>
                    <a:pt x="2122" y="2829"/>
                    <a:pt x="2751" y="2201"/>
                    <a:pt x="2751" y="1415"/>
                  </a:cubicBezTo>
                  <a:cubicBezTo>
                    <a:pt x="2751" y="629"/>
                    <a:pt x="2122" y="1"/>
                    <a:pt x="14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2" name="Google Shape;532;p37"/>
            <p:cNvSpPr/>
            <p:nvPr/>
          </p:nvSpPr>
          <p:spPr>
            <a:xfrm flipH="1">
              <a:off x="6598463" y="4614476"/>
              <a:ext cx="46502" cy="128879"/>
            </a:xfrm>
            <a:custGeom>
              <a:avLst/>
              <a:gdLst/>
              <a:ahLst/>
              <a:cxnLst/>
              <a:rect l="l" t="t" r="r" b="b"/>
              <a:pathLst>
                <a:path w="709" h="1965" extrusionOk="0">
                  <a:moveTo>
                    <a:pt x="1" y="0"/>
                  </a:moveTo>
                  <a:lnTo>
                    <a:pt x="1" y="1965"/>
                  </a:lnTo>
                  <a:lnTo>
                    <a:pt x="708" y="1965"/>
                  </a:lnTo>
                  <a:lnTo>
                    <a:pt x="70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37"/>
            <p:cNvSpPr/>
            <p:nvPr/>
          </p:nvSpPr>
          <p:spPr>
            <a:xfrm flipH="1">
              <a:off x="6495426" y="4707219"/>
              <a:ext cx="175250" cy="185613"/>
            </a:xfrm>
            <a:custGeom>
              <a:avLst/>
              <a:gdLst/>
              <a:ahLst/>
              <a:cxnLst/>
              <a:rect l="l" t="t" r="r" b="b"/>
              <a:pathLst>
                <a:path w="2672" h="2830" extrusionOk="0">
                  <a:moveTo>
                    <a:pt x="1336" y="1"/>
                  </a:moveTo>
                  <a:cubicBezTo>
                    <a:pt x="550" y="1"/>
                    <a:pt x="0" y="629"/>
                    <a:pt x="0" y="1415"/>
                  </a:cubicBezTo>
                  <a:cubicBezTo>
                    <a:pt x="0" y="2201"/>
                    <a:pt x="550" y="2829"/>
                    <a:pt x="1336" y="2829"/>
                  </a:cubicBezTo>
                  <a:cubicBezTo>
                    <a:pt x="2043" y="2829"/>
                    <a:pt x="2671" y="2201"/>
                    <a:pt x="2671" y="1415"/>
                  </a:cubicBezTo>
                  <a:cubicBezTo>
                    <a:pt x="2671" y="629"/>
                    <a:pt x="2043" y="1"/>
                    <a:pt x="133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37"/>
            <p:cNvSpPr/>
            <p:nvPr/>
          </p:nvSpPr>
          <p:spPr>
            <a:xfrm flipH="1">
              <a:off x="6557275" y="3748766"/>
              <a:ext cx="113401" cy="432878"/>
            </a:xfrm>
            <a:custGeom>
              <a:avLst/>
              <a:gdLst/>
              <a:ahLst/>
              <a:cxnLst/>
              <a:rect l="l" t="t" r="r" b="b"/>
              <a:pathLst>
                <a:path w="1729" h="6600" extrusionOk="0">
                  <a:moveTo>
                    <a:pt x="0" y="0"/>
                  </a:moveTo>
                  <a:lnTo>
                    <a:pt x="0" y="6600"/>
                  </a:lnTo>
                  <a:lnTo>
                    <a:pt x="1729" y="6600"/>
                  </a:lnTo>
                  <a:lnTo>
                    <a:pt x="172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37"/>
            <p:cNvSpPr/>
            <p:nvPr/>
          </p:nvSpPr>
          <p:spPr>
            <a:xfrm flipH="1">
              <a:off x="6531500" y="4109441"/>
              <a:ext cx="164953" cy="432943"/>
            </a:xfrm>
            <a:custGeom>
              <a:avLst/>
              <a:gdLst/>
              <a:ahLst/>
              <a:cxnLst/>
              <a:rect l="l" t="t" r="r" b="b"/>
              <a:pathLst>
                <a:path w="2515" h="6601" extrusionOk="0">
                  <a:moveTo>
                    <a:pt x="0" y="1"/>
                  </a:moveTo>
                  <a:lnTo>
                    <a:pt x="0" y="6600"/>
                  </a:lnTo>
                  <a:lnTo>
                    <a:pt x="2514" y="6600"/>
                  </a:lnTo>
                  <a:lnTo>
                    <a:pt x="25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37"/>
            <p:cNvSpPr/>
            <p:nvPr/>
          </p:nvSpPr>
          <p:spPr>
            <a:xfrm flipH="1">
              <a:off x="5918340" y="4485659"/>
              <a:ext cx="1396489" cy="175250"/>
            </a:xfrm>
            <a:custGeom>
              <a:avLst/>
              <a:gdLst/>
              <a:ahLst/>
              <a:cxnLst/>
              <a:rect l="l" t="t" r="r" b="b"/>
              <a:pathLst>
                <a:path w="21292" h="2672" extrusionOk="0">
                  <a:moveTo>
                    <a:pt x="10685" y="0"/>
                  </a:moveTo>
                  <a:lnTo>
                    <a:pt x="0" y="1336"/>
                  </a:lnTo>
                  <a:lnTo>
                    <a:pt x="0" y="2672"/>
                  </a:lnTo>
                  <a:lnTo>
                    <a:pt x="21292" y="2672"/>
                  </a:lnTo>
                  <a:lnTo>
                    <a:pt x="21292" y="1336"/>
                  </a:lnTo>
                  <a:lnTo>
                    <a:pt x="1068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37"/>
            <p:cNvSpPr/>
            <p:nvPr/>
          </p:nvSpPr>
          <p:spPr>
            <a:xfrm flipH="1">
              <a:off x="7160171" y="3604470"/>
              <a:ext cx="51617" cy="87625"/>
            </a:xfrm>
            <a:custGeom>
              <a:avLst/>
              <a:gdLst/>
              <a:ahLst/>
              <a:cxnLst/>
              <a:rect l="l" t="t" r="r" b="b"/>
              <a:pathLst>
                <a:path w="787" h="1336" extrusionOk="0">
                  <a:moveTo>
                    <a:pt x="315" y="0"/>
                  </a:moveTo>
                  <a:lnTo>
                    <a:pt x="1" y="1179"/>
                  </a:lnTo>
                  <a:cubicBezTo>
                    <a:pt x="1" y="1179"/>
                    <a:pt x="158" y="1179"/>
                    <a:pt x="315" y="1257"/>
                  </a:cubicBezTo>
                  <a:lnTo>
                    <a:pt x="708" y="1336"/>
                  </a:lnTo>
                  <a:lnTo>
                    <a:pt x="786" y="157"/>
                  </a:lnTo>
                  <a:cubicBezTo>
                    <a:pt x="786" y="157"/>
                    <a:pt x="708" y="79"/>
                    <a:pt x="550" y="79"/>
                  </a:cubicBezTo>
                  <a:cubicBezTo>
                    <a:pt x="472" y="79"/>
                    <a:pt x="315" y="0"/>
                    <a:pt x="31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8" name="Google Shape;538;p37"/>
            <p:cNvSpPr/>
            <p:nvPr/>
          </p:nvSpPr>
          <p:spPr>
            <a:xfrm flipH="1">
              <a:off x="7134394" y="3599289"/>
              <a:ext cx="46502" cy="108285"/>
            </a:xfrm>
            <a:custGeom>
              <a:avLst/>
              <a:gdLst/>
              <a:ahLst/>
              <a:cxnLst/>
              <a:rect l="l" t="t" r="r" b="b"/>
              <a:pathLst>
                <a:path w="709" h="1651" extrusionOk="0">
                  <a:moveTo>
                    <a:pt x="237" y="1"/>
                  </a:moveTo>
                  <a:lnTo>
                    <a:pt x="1" y="1572"/>
                  </a:lnTo>
                  <a:lnTo>
                    <a:pt x="394" y="1572"/>
                  </a:lnTo>
                  <a:cubicBezTo>
                    <a:pt x="551" y="1651"/>
                    <a:pt x="708" y="1651"/>
                    <a:pt x="708" y="1651"/>
                  </a:cubicBezTo>
                  <a:lnTo>
                    <a:pt x="708" y="1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37"/>
            <p:cNvSpPr/>
            <p:nvPr/>
          </p:nvSpPr>
          <p:spPr>
            <a:xfrm flipH="1">
              <a:off x="7216092" y="3576115"/>
              <a:ext cx="72217" cy="94633"/>
            </a:xfrm>
            <a:custGeom>
              <a:avLst/>
              <a:gdLst/>
              <a:ahLst/>
              <a:cxnLst/>
              <a:rect l="l" t="t" r="r" b="b"/>
              <a:pathLst>
                <a:path w="1101" h="1337" extrusionOk="0">
                  <a:moveTo>
                    <a:pt x="629" y="0"/>
                  </a:moveTo>
                  <a:lnTo>
                    <a:pt x="1" y="1022"/>
                  </a:lnTo>
                  <a:cubicBezTo>
                    <a:pt x="1" y="1022"/>
                    <a:pt x="158" y="1100"/>
                    <a:pt x="236" y="1179"/>
                  </a:cubicBezTo>
                  <a:cubicBezTo>
                    <a:pt x="393" y="1258"/>
                    <a:pt x="551" y="1336"/>
                    <a:pt x="551" y="1336"/>
                  </a:cubicBezTo>
                  <a:lnTo>
                    <a:pt x="1101" y="315"/>
                  </a:lnTo>
                  <a:cubicBezTo>
                    <a:pt x="1101" y="315"/>
                    <a:pt x="943" y="236"/>
                    <a:pt x="865" y="158"/>
                  </a:cubicBezTo>
                  <a:cubicBezTo>
                    <a:pt x="786" y="79"/>
                    <a:pt x="629" y="0"/>
                    <a:pt x="6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37"/>
            <p:cNvSpPr/>
            <p:nvPr/>
          </p:nvSpPr>
          <p:spPr>
            <a:xfrm flipH="1">
              <a:off x="7185948" y="3583875"/>
              <a:ext cx="77393" cy="108219"/>
            </a:xfrm>
            <a:custGeom>
              <a:avLst/>
              <a:gdLst/>
              <a:ahLst/>
              <a:cxnLst/>
              <a:rect l="l" t="t" r="r" b="b"/>
              <a:pathLst>
                <a:path w="1180" h="1650" extrusionOk="0">
                  <a:moveTo>
                    <a:pt x="787" y="0"/>
                  </a:moveTo>
                  <a:lnTo>
                    <a:pt x="1" y="1414"/>
                  </a:lnTo>
                  <a:lnTo>
                    <a:pt x="158" y="1414"/>
                  </a:lnTo>
                  <a:cubicBezTo>
                    <a:pt x="158" y="1493"/>
                    <a:pt x="237" y="1493"/>
                    <a:pt x="394" y="1571"/>
                  </a:cubicBezTo>
                  <a:cubicBezTo>
                    <a:pt x="472" y="1571"/>
                    <a:pt x="551" y="1571"/>
                    <a:pt x="629" y="1650"/>
                  </a:cubicBezTo>
                  <a:lnTo>
                    <a:pt x="708" y="1650"/>
                  </a:lnTo>
                  <a:lnTo>
                    <a:pt x="1179" y="157"/>
                  </a:lnTo>
                  <a:cubicBezTo>
                    <a:pt x="1179" y="157"/>
                    <a:pt x="787" y="0"/>
                    <a:pt x="78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37"/>
            <p:cNvSpPr/>
            <p:nvPr/>
          </p:nvSpPr>
          <p:spPr>
            <a:xfrm flipH="1">
              <a:off x="7258109" y="3538537"/>
              <a:ext cx="87674" cy="81425"/>
            </a:xfrm>
            <a:custGeom>
              <a:avLst/>
              <a:gdLst/>
              <a:ahLst/>
              <a:cxnLst/>
              <a:rect l="l" t="t" r="r" b="b"/>
              <a:pathLst>
                <a:path w="1337" h="1179" extrusionOk="0">
                  <a:moveTo>
                    <a:pt x="944" y="0"/>
                  </a:moveTo>
                  <a:lnTo>
                    <a:pt x="1" y="708"/>
                  </a:lnTo>
                  <a:cubicBezTo>
                    <a:pt x="1" y="708"/>
                    <a:pt x="79" y="708"/>
                    <a:pt x="79" y="786"/>
                  </a:cubicBezTo>
                  <a:cubicBezTo>
                    <a:pt x="158" y="865"/>
                    <a:pt x="236" y="865"/>
                    <a:pt x="236" y="943"/>
                  </a:cubicBezTo>
                  <a:cubicBezTo>
                    <a:pt x="315" y="1022"/>
                    <a:pt x="394" y="1100"/>
                    <a:pt x="394" y="1100"/>
                  </a:cubicBezTo>
                  <a:cubicBezTo>
                    <a:pt x="472" y="1179"/>
                    <a:pt x="472" y="1179"/>
                    <a:pt x="472" y="1179"/>
                  </a:cubicBezTo>
                  <a:lnTo>
                    <a:pt x="1336" y="315"/>
                  </a:lnTo>
                  <a:cubicBezTo>
                    <a:pt x="1336" y="315"/>
                    <a:pt x="944" y="0"/>
                    <a:pt x="94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37"/>
            <p:cNvSpPr/>
            <p:nvPr/>
          </p:nvSpPr>
          <p:spPr>
            <a:xfrm flipH="1">
              <a:off x="7232321" y="3552917"/>
              <a:ext cx="97988" cy="103104"/>
            </a:xfrm>
            <a:custGeom>
              <a:avLst/>
              <a:gdLst/>
              <a:ahLst/>
              <a:cxnLst/>
              <a:rect l="l" t="t" r="r" b="b"/>
              <a:pathLst>
                <a:path w="1494" h="1572" extrusionOk="0">
                  <a:moveTo>
                    <a:pt x="1100" y="1"/>
                  </a:moveTo>
                  <a:lnTo>
                    <a:pt x="0" y="1101"/>
                  </a:lnTo>
                  <a:cubicBezTo>
                    <a:pt x="0" y="1101"/>
                    <a:pt x="158" y="1179"/>
                    <a:pt x="236" y="1336"/>
                  </a:cubicBezTo>
                  <a:cubicBezTo>
                    <a:pt x="393" y="1415"/>
                    <a:pt x="550" y="1572"/>
                    <a:pt x="550" y="1572"/>
                  </a:cubicBezTo>
                  <a:lnTo>
                    <a:pt x="1493" y="236"/>
                  </a:lnTo>
                  <a:cubicBezTo>
                    <a:pt x="1493" y="236"/>
                    <a:pt x="1415" y="158"/>
                    <a:pt x="1336" y="158"/>
                  </a:cubicBezTo>
                  <a:cubicBezTo>
                    <a:pt x="1179" y="79"/>
                    <a:pt x="1100" y="1"/>
                    <a:pt x="110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37"/>
            <p:cNvSpPr/>
            <p:nvPr/>
          </p:nvSpPr>
          <p:spPr>
            <a:xfrm flipH="1">
              <a:off x="7294171" y="3491067"/>
              <a:ext cx="87690" cy="67096"/>
            </a:xfrm>
            <a:custGeom>
              <a:avLst/>
              <a:gdLst/>
              <a:ahLst/>
              <a:cxnLst/>
              <a:rect l="l" t="t" r="r" b="b"/>
              <a:pathLst>
                <a:path w="1337" h="1023" extrusionOk="0">
                  <a:moveTo>
                    <a:pt x="1101" y="1"/>
                  </a:moveTo>
                  <a:lnTo>
                    <a:pt x="1" y="394"/>
                  </a:lnTo>
                  <a:cubicBezTo>
                    <a:pt x="1" y="394"/>
                    <a:pt x="237" y="1022"/>
                    <a:pt x="315" y="1022"/>
                  </a:cubicBezTo>
                  <a:lnTo>
                    <a:pt x="1336" y="472"/>
                  </a:lnTo>
                  <a:cubicBezTo>
                    <a:pt x="1336" y="472"/>
                    <a:pt x="1101" y="1"/>
                    <a:pt x="110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37"/>
            <p:cNvSpPr/>
            <p:nvPr/>
          </p:nvSpPr>
          <p:spPr>
            <a:xfrm flipH="1">
              <a:off x="7268395" y="3506546"/>
              <a:ext cx="113466" cy="87690"/>
            </a:xfrm>
            <a:custGeom>
              <a:avLst/>
              <a:gdLst/>
              <a:ahLst/>
              <a:cxnLst/>
              <a:rect l="l" t="t" r="r" b="b"/>
              <a:pathLst>
                <a:path w="1730" h="1337" extrusionOk="0">
                  <a:moveTo>
                    <a:pt x="1415" y="1"/>
                  </a:moveTo>
                  <a:lnTo>
                    <a:pt x="1" y="708"/>
                  </a:lnTo>
                  <a:cubicBezTo>
                    <a:pt x="1" y="708"/>
                    <a:pt x="79" y="865"/>
                    <a:pt x="237" y="1022"/>
                  </a:cubicBezTo>
                  <a:cubicBezTo>
                    <a:pt x="315" y="1179"/>
                    <a:pt x="394" y="1336"/>
                    <a:pt x="394" y="1336"/>
                  </a:cubicBezTo>
                  <a:lnTo>
                    <a:pt x="1729" y="393"/>
                  </a:lnTo>
                  <a:cubicBezTo>
                    <a:pt x="1729" y="393"/>
                    <a:pt x="1651" y="315"/>
                    <a:pt x="1572" y="236"/>
                  </a:cubicBezTo>
                  <a:lnTo>
                    <a:pt x="141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37"/>
            <p:cNvSpPr/>
            <p:nvPr/>
          </p:nvSpPr>
          <p:spPr>
            <a:xfrm flipH="1">
              <a:off x="7314766" y="3434398"/>
              <a:ext cx="82509" cy="46436"/>
            </a:xfrm>
            <a:custGeom>
              <a:avLst/>
              <a:gdLst/>
              <a:ahLst/>
              <a:cxnLst/>
              <a:rect l="l" t="t" r="r" b="b"/>
              <a:pathLst>
                <a:path w="1258" h="708" extrusionOk="0">
                  <a:moveTo>
                    <a:pt x="0" y="1"/>
                  </a:moveTo>
                  <a:cubicBezTo>
                    <a:pt x="0" y="1"/>
                    <a:pt x="79" y="708"/>
                    <a:pt x="79" y="708"/>
                  </a:cubicBezTo>
                  <a:lnTo>
                    <a:pt x="1257" y="472"/>
                  </a:lnTo>
                  <a:cubicBezTo>
                    <a:pt x="1257" y="472"/>
                    <a:pt x="1179" y="1"/>
                    <a:pt x="117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37"/>
            <p:cNvSpPr/>
            <p:nvPr/>
          </p:nvSpPr>
          <p:spPr>
            <a:xfrm flipH="1">
              <a:off x="7294172" y="3460175"/>
              <a:ext cx="113466" cy="61915"/>
            </a:xfrm>
            <a:custGeom>
              <a:avLst/>
              <a:gdLst/>
              <a:ahLst/>
              <a:cxnLst/>
              <a:rect l="l" t="t" r="r" b="b"/>
              <a:pathLst>
                <a:path w="1730" h="944" extrusionOk="0">
                  <a:moveTo>
                    <a:pt x="1572" y="0"/>
                  </a:moveTo>
                  <a:lnTo>
                    <a:pt x="1" y="236"/>
                  </a:lnTo>
                  <a:cubicBezTo>
                    <a:pt x="1" y="236"/>
                    <a:pt x="80" y="393"/>
                    <a:pt x="80" y="550"/>
                  </a:cubicBezTo>
                  <a:cubicBezTo>
                    <a:pt x="158" y="708"/>
                    <a:pt x="237" y="943"/>
                    <a:pt x="237" y="943"/>
                  </a:cubicBezTo>
                  <a:lnTo>
                    <a:pt x="1729" y="393"/>
                  </a:lnTo>
                  <a:cubicBezTo>
                    <a:pt x="1729" y="393"/>
                    <a:pt x="1651" y="315"/>
                    <a:pt x="1651" y="158"/>
                  </a:cubicBezTo>
                  <a:lnTo>
                    <a:pt x="157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37"/>
            <p:cNvSpPr/>
            <p:nvPr/>
          </p:nvSpPr>
          <p:spPr>
            <a:xfrm flipH="1">
              <a:off x="7309661" y="3357093"/>
              <a:ext cx="82496" cy="51606"/>
            </a:xfrm>
            <a:custGeom>
              <a:avLst/>
              <a:gdLst/>
              <a:ahLst/>
              <a:cxnLst/>
              <a:rect l="l" t="t" r="r" b="b"/>
              <a:pathLst>
                <a:path w="1258" h="708" extrusionOk="0">
                  <a:moveTo>
                    <a:pt x="79" y="1"/>
                  </a:moveTo>
                  <a:lnTo>
                    <a:pt x="1" y="551"/>
                  </a:lnTo>
                  <a:lnTo>
                    <a:pt x="1179" y="708"/>
                  </a:lnTo>
                  <a:lnTo>
                    <a:pt x="1258" y="158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37"/>
            <p:cNvSpPr/>
            <p:nvPr/>
          </p:nvSpPr>
          <p:spPr>
            <a:xfrm flipH="1">
              <a:off x="7304469" y="3388027"/>
              <a:ext cx="103169" cy="46436"/>
            </a:xfrm>
            <a:custGeom>
              <a:avLst/>
              <a:gdLst/>
              <a:ahLst/>
              <a:cxnLst/>
              <a:rect l="l" t="t" r="r" b="b"/>
              <a:pathLst>
                <a:path w="1573" h="708" extrusionOk="0">
                  <a:moveTo>
                    <a:pt x="1" y="0"/>
                  </a:moveTo>
                  <a:cubicBezTo>
                    <a:pt x="1" y="0"/>
                    <a:pt x="1" y="158"/>
                    <a:pt x="1" y="315"/>
                  </a:cubicBezTo>
                  <a:lnTo>
                    <a:pt x="1" y="393"/>
                  </a:lnTo>
                  <a:cubicBezTo>
                    <a:pt x="1" y="472"/>
                    <a:pt x="1" y="472"/>
                    <a:pt x="1" y="472"/>
                  </a:cubicBezTo>
                  <a:cubicBezTo>
                    <a:pt x="1" y="550"/>
                    <a:pt x="1" y="550"/>
                    <a:pt x="1" y="629"/>
                  </a:cubicBezTo>
                  <a:lnTo>
                    <a:pt x="1" y="708"/>
                  </a:lnTo>
                  <a:lnTo>
                    <a:pt x="1572" y="708"/>
                  </a:lnTo>
                  <a:lnTo>
                    <a:pt x="1572" y="550"/>
                  </a:lnTo>
                  <a:cubicBezTo>
                    <a:pt x="1572" y="393"/>
                    <a:pt x="1572" y="236"/>
                    <a:pt x="1572" y="236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37"/>
            <p:cNvSpPr/>
            <p:nvPr/>
          </p:nvSpPr>
          <p:spPr>
            <a:xfrm flipH="1">
              <a:off x="7299355" y="3284900"/>
              <a:ext cx="82496" cy="56812"/>
            </a:xfrm>
            <a:custGeom>
              <a:avLst/>
              <a:gdLst/>
              <a:ahLst/>
              <a:cxnLst/>
              <a:rect l="l" t="t" r="r" b="b"/>
              <a:pathLst>
                <a:path w="1258" h="787" extrusionOk="0">
                  <a:moveTo>
                    <a:pt x="79" y="1"/>
                  </a:moveTo>
                  <a:lnTo>
                    <a:pt x="1" y="629"/>
                  </a:lnTo>
                  <a:lnTo>
                    <a:pt x="1179" y="786"/>
                  </a:lnTo>
                  <a:lnTo>
                    <a:pt x="1258" y="236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7"/>
            <p:cNvSpPr/>
            <p:nvPr/>
          </p:nvSpPr>
          <p:spPr>
            <a:xfrm flipH="1">
              <a:off x="7294172" y="3321060"/>
              <a:ext cx="108285" cy="51552"/>
            </a:xfrm>
            <a:custGeom>
              <a:avLst/>
              <a:gdLst/>
              <a:ahLst/>
              <a:cxnLst/>
              <a:rect l="l" t="t" r="r" b="b"/>
              <a:pathLst>
                <a:path w="1651" h="786" extrusionOk="0">
                  <a:moveTo>
                    <a:pt x="79" y="0"/>
                  </a:moveTo>
                  <a:lnTo>
                    <a:pt x="1" y="550"/>
                  </a:lnTo>
                  <a:lnTo>
                    <a:pt x="1572" y="786"/>
                  </a:lnTo>
                  <a:lnTo>
                    <a:pt x="1650" y="23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1" name="Google Shape;551;p37"/>
            <p:cNvSpPr/>
            <p:nvPr/>
          </p:nvSpPr>
          <p:spPr>
            <a:xfrm flipH="1">
              <a:off x="7288990" y="3223136"/>
              <a:ext cx="82575" cy="51617"/>
            </a:xfrm>
            <a:custGeom>
              <a:avLst/>
              <a:gdLst/>
              <a:ahLst/>
              <a:cxnLst/>
              <a:rect l="l" t="t" r="r" b="b"/>
              <a:pathLst>
                <a:path w="1259" h="787" extrusionOk="0">
                  <a:moveTo>
                    <a:pt x="80" y="0"/>
                  </a:moveTo>
                  <a:lnTo>
                    <a:pt x="1" y="629"/>
                  </a:lnTo>
                  <a:lnTo>
                    <a:pt x="1101" y="786"/>
                  </a:lnTo>
                  <a:lnTo>
                    <a:pt x="1258" y="157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2" name="Google Shape;552;p37"/>
            <p:cNvSpPr/>
            <p:nvPr/>
          </p:nvSpPr>
          <p:spPr>
            <a:xfrm flipH="1">
              <a:off x="7283874" y="3254028"/>
              <a:ext cx="108285" cy="51617"/>
            </a:xfrm>
            <a:custGeom>
              <a:avLst/>
              <a:gdLst/>
              <a:ahLst/>
              <a:cxnLst/>
              <a:rect l="l" t="t" r="r" b="b"/>
              <a:pathLst>
                <a:path w="1651" h="787" extrusionOk="0">
                  <a:moveTo>
                    <a:pt x="79" y="1"/>
                  </a:moveTo>
                  <a:lnTo>
                    <a:pt x="1" y="551"/>
                  </a:lnTo>
                  <a:lnTo>
                    <a:pt x="1572" y="786"/>
                  </a:lnTo>
                  <a:lnTo>
                    <a:pt x="1651" y="158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37"/>
            <p:cNvSpPr/>
            <p:nvPr/>
          </p:nvSpPr>
          <p:spPr>
            <a:xfrm flipH="1">
              <a:off x="7283874" y="3156104"/>
              <a:ext cx="82509" cy="51617"/>
            </a:xfrm>
            <a:custGeom>
              <a:avLst/>
              <a:gdLst/>
              <a:ahLst/>
              <a:cxnLst/>
              <a:rect l="l" t="t" r="r" b="b"/>
              <a:pathLst>
                <a:path w="1258" h="787" extrusionOk="0">
                  <a:moveTo>
                    <a:pt x="79" y="1"/>
                  </a:moveTo>
                  <a:lnTo>
                    <a:pt x="1" y="551"/>
                  </a:lnTo>
                  <a:lnTo>
                    <a:pt x="1179" y="787"/>
                  </a:lnTo>
                  <a:lnTo>
                    <a:pt x="1258" y="158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37"/>
            <p:cNvSpPr/>
            <p:nvPr/>
          </p:nvSpPr>
          <p:spPr>
            <a:xfrm flipH="1">
              <a:off x="7273577" y="3181880"/>
              <a:ext cx="108285" cy="56799"/>
            </a:xfrm>
            <a:custGeom>
              <a:avLst/>
              <a:gdLst/>
              <a:ahLst/>
              <a:cxnLst/>
              <a:rect l="l" t="t" r="r" b="b"/>
              <a:pathLst>
                <a:path w="1651" h="866" extrusionOk="0">
                  <a:moveTo>
                    <a:pt x="79" y="1"/>
                  </a:moveTo>
                  <a:lnTo>
                    <a:pt x="1" y="629"/>
                  </a:lnTo>
                  <a:lnTo>
                    <a:pt x="1572" y="865"/>
                  </a:lnTo>
                  <a:lnTo>
                    <a:pt x="1651" y="237"/>
                  </a:lnTo>
                  <a:lnTo>
                    <a:pt x="7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7"/>
            <p:cNvSpPr/>
            <p:nvPr/>
          </p:nvSpPr>
          <p:spPr>
            <a:xfrm flipH="1">
              <a:off x="7273576" y="3084021"/>
              <a:ext cx="82509" cy="51552"/>
            </a:xfrm>
            <a:custGeom>
              <a:avLst/>
              <a:gdLst/>
              <a:ahLst/>
              <a:cxnLst/>
              <a:rect l="l" t="t" r="r" b="b"/>
              <a:pathLst>
                <a:path w="1258" h="786" extrusionOk="0">
                  <a:moveTo>
                    <a:pt x="79" y="0"/>
                  </a:moveTo>
                  <a:lnTo>
                    <a:pt x="1" y="629"/>
                  </a:lnTo>
                  <a:lnTo>
                    <a:pt x="1179" y="786"/>
                  </a:lnTo>
                  <a:lnTo>
                    <a:pt x="1258" y="23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706F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37"/>
            <p:cNvSpPr/>
            <p:nvPr/>
          </p:nvSpPr>
          <p:spPr>
            <a:xfrm flipH="1">
              <a:off x="7263279" y="3114914"/>
              <a:ext cx="108285" cy="51617"/>
            </a:xfrm>
            <a:custGeom>
              <a:avLst/>
              <a:gdLst/>
              <a:ahLst/>
              <a:cxnLst/>
              <a:rect l="l" t="t" r="r" b="b"/>
              <a:pathLst>
                <a:path w="1651" h="787" extrusionOk="0">
                  <a:moveTo>
                    <a:pt x="80" y="0"/>
                  </a:moveTo>
                  <a:lnTo>
                    <a:pt x="1" y="550"/>
                  </a:lnTo>
                  <a:lnTo>
                    <a:pt x="1572" y="786"/>
                  </a:lnTo>
                  <a:lnTo>
                    <a:pt x="1651" y="23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37"/>
            <p:cNvSpPr/>
            <p:nvPr/>
          </p:nvSpPr>
          <p:spPr>
            <a:xfrm flipH="1">
              <a:off x="7149884" y="1846815"/>
              <a:ext cx="407167" cy="1330377"/>
            </a:xfrm>
            <a:custGeom>
              <a:avLst/>
              <a:gdLst/>
              <a:ahLst/>
              <a:cxnLst/>
              <a:rect l="l" t="t" r="r" b="b"/>
              <a:pathLst>
                <a:path w="6208" h="20284" extrusionOk="0">
                  <a:moveTo>
                    <a:pt x="3118" y="1"/>
                  </a:moveTo>
                  <a:cubicBezTo>
                    <a:pt x="3074" y="1"/>
                    <a:pt x="3030" y="3"/>
                    <a:pt x="2986" y="7"/>
                  </a:cubicBezTo>
                  <a:lnTo>
                    <a:pt x="1572" y="164"/>
                  </a:lnTo>
                  <a:cubicBezTo>
                    <a:pt x="708" y="164"/>
                    <a:pt x="1" y="1028"/>
                    <a:pt x="79" y="1893"/>
                  </a:cubicBezTo>
                  <a:lnTo>
                    <a:pt x="1415" y="18784"/>
                  </a:lnTo>
                  <a:cubicBezTo>
                    <a:pt x="1489" y="19605"/>
                    <a:pt x="2201" y="20283"/>
                    <a:pt x="3079" y="20283"/>
                  </a:cubicBezTo>
                  <a:cubicBezTo>
                    <a:pt x="3126" y="20283"/>
                    <a:pt x="3174" y="20281"/>
                    <a:pt x="3222" y="20277"/>
                  </a:cubicBezTo>
                  <a:lnTo>
                    <a:pt x="4557" y="20199"/>
                  </a:lnTo>
                  <a:cubicBezTo>
                    <a:pt x="5500" y="20120"/>
                    <a:pt x="6207" y="19256"/>
                    <a:pt x="6129" y="18392"/>
                  </a:cubicBezTo>
                  <a:lnTo>
                    <a:pt x="4715" y="1500"/>
                  </a:lnTo>
                  <a:cubicBezTo>
                    <a:pt x="4640" y="680"/>
                    <a:pt x="3929" y="1"/>
                    <a:pt x="31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7"/>
            <p:cNvSpPr/>
            <p:nvPr/>
          </p:nvSpPr>
          <p:spPr>
            <a:xfrm flipH="1">
              <a:off x="6227516" y="3506546"/>
              <a:ext cx="973974" cy="293766"/>
            </a:xfrm>
            <a:custGeom>
              <a:avLst/>
              <a:gdLst/>
              <a:ahLst/>
              <a:cxnLst/>
              <a:rect l="l" t="t" r="r" b="b"/>
              <a:pathLst>
                <a:path w="14850" h="4479" extrusionOk="0">
                  <a:moveTo>
                    <a:pt x="1101" y="1"/>
                  </a:moveTo>
                  <a:cubicBezTo>
                    <a:pt x="472" y="1"/>
                    <a:pt x="1" y="472"/>
                    <a:pt x="1" y="1100"/>
                  </a:cubicBezTo>
                  <a:lnTo>
                    <a:pt x="1" y="3379"/>
                  </a:lnTo>
                  <a:cubicBezTo>
                    <a:pt x="1" y="4007"/>
                    <a:pt x="472" y="4479"/>
                    <a:pt x="1101" y="4479"/>
                  </a:cubicBezTo>
                  <a:lnTo>
                    <a:pt x="14850" y="4479"/>
                  </a:lnTo>
                  <a:lnTo>
                    <a:pt x="1485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7"/>
            <p:cNvSpPr/>
            <p:nvPr/>
          </p:nvSpPr>
          <p:spPr>
            <a:xfrm flipH="1">
              <a:off x="5737932" y="3238615"/>
              <a:ext cx="128879" cy="299932"/>
            </a:xfrm>
            <a:custGeom>
              <a:avLst/>
              <a:gdLst/>
              <a:ahLst/>
              <a:cxnLst/>
              <a:rect l="l" t="t" r="r" b="b"/>
              <a:pathLst>
                <a:path w="1965" h="4573" extrusionOk="0">
                  <a:moveTo>
                    <a:pt x="708" y="0"/>
                  </a:moveTo>
                  <a:cubicBezTo>
                    <a:pt x="472" y="157"/>
                    <a:pt x="393" y="471"/>
                    <a:pt x="158" y="629"/>
                  </a:cubicBezTo>
                  <a:cubicBezTo>
                    <a:pt x="79" y="707"/>
                    <a:pt x="79" y="1179"/>
                    <a:pt x="1" y="1257"/>
                  </a:cubicBezTo>
                  <a:lnTo>
                    <a:pt x="629" y="2200"/>
                  </a:lnTo>
                  <a:lnTo>
                    <a:pt x="865" y="4086"/>
                  </a:lnTo>
                  <a:cubicBezTo>
                    <a:pt x="865" y="4358"/>
                    <a:pt x="1102" y="4572"/>
                    <a:pt x="1319" y="4572"/>
                  </a:cubicBezTo>
                  <a:cubicBezTo>
                    <a:pt x="1352" y="4572"/>
                    <a:pt x="1384" y="4567"/>
                    <a:pt x="1415" y="4557"/>
                  </a:cubicBezTo>
                  <a:lnTo>
                    <a:pt x="1493" y="4557"/>
                  </a:lnTo>
                  <a:cubicBezTo>
                    <a:pt x="1729" y="4557"/>
                    <a:pt x="1965" y="4243"/>
                    <a:pt x="1886" y="4007"/>
                  </a:cubicBezTo>
                  <a:cubicBezTo>
                    <a:pt x="1886" y="4007"/>
                    <a:pt x="1572" y="1729"/>
                    <a:pt x="1572" y="1650"/>
                  </a:cubicBezTo>
                  <a:cubicBezTo>
                    <a:pt x="1572" y="1650"/>
                    <a:pt x="943" y="550"/>
                    <a:pt x="708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37"/>
            <p:cNvSpPr/>
            <p:nvPr/>
          </p:nvSpPr>
          <p:spPr>
            <a:xfrm flipH="1">
              <a:off x="5815204" y="3120095"/>
              <a:ext cx="381391" cy="237099"/>
            </a:xfrm>
            <a:custGeom>
              <a:avLst/>
              <a:gdLst/>
              <a:ahLst/>
              <a:cxnLst/>
              <a:rect l="l" t="t" r="r" b="b"/>
              <a:pathLst>
                <a:path w="5815" h="3615" extrusionOk="0">
                  <a:moveTo>
                    <a:pt x="1179" y="0"/>
                  </a:moveTo>
                  <a:lnTo>
                    <a:pt x="0" y="1650"/>
                  </a:lnTo>
                  <a:lnTo>
                    <a:pt x="943" y="2593"/>
                  </a:lnTo>
                  <a:cubicBezTo>
                    <a:pt x="1336" y="2907"/>
                    <a:pt x="1807" y="3143"/>
                    <a:pt x="2357" y="3143"/>
                  </a:cubicBezTo>
                  <a:lnTo>
                    <a:pt x="4007" y="3221"/>
                  </a:lnTo>
                  <a:lnTo>
                    <a:pt x="5264" y="3536"/>
                  </a:lnTo>
                  <a:lnTo>
                    <a:pt x="5343" y="3614"/>
                  </a:lnTo>
                  <a:cubicBezTo>
                    <a:pt x="5421" y="3536"/>
                    <a:pt x="5500" y="3378"/>
                    <a:pt x="5579" y="3300"/>
                  </a:cubicBezTo>
                  <a:cubicBezTo>
                    <a:pt x="5736" y="3064"/>
                    <a:pt x="5814" y="1886"/>
                    <a:pt x="5736" y="1807"/>
                  </a:cubicBezTo>
                  <a:cubicBezTo>
                    <a:pt x="5264" y="1493"/>
                    <a:pt x="4007" y="864"/>
                    <a:pt x="2750" y="707"/>
                  </a:cubicBezTo>
                  <a:lnTo>
                    <a:pt x="1179" y="0"/>
                  </a:ln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37"/>
            <p:cNvSpPr/>
            <p:nvPr/>
          </p:nvSpPr>
          <p:spPr>
            <a:xfrm flipH="1">
              <a:off x="6433593" y="3032468"/>
              <a:ext cx="773014" cy="376210"/>
            </a:xfrm>
            <a:custGeom>
              <a:avLst/>
              <a:gdLst/>
              <a:ahLst/>
              <a:cxnLst/>
              <a:rect l="l" t="t" r="r" b="b"/>
              <a:pathLst>
                <a:path w="11786" h="5736" extrusionOk="0">
                  <a:moveTo>
                    <a:pt x="8800" y="0"/>
                  </a:moveTo>
                  <a:lnTo>
                    <a:pt x="0" y="1415"/>
                  </a:lnTo>
                  <a:lnTo>
                    <a:pt x="236" y="3614"/>
                  </a:lnTo>
                  <a:lnTo>
                    <a:pt x="393" y="5421"/>
                  </a:lnTo>
                  <a:lnTo>
                    <a:pt x="393" y="5736"/>
                  </a:lnTo>
                  <a:lnTo>
                    <a:pt x="11785" y="2986"/>
                  </a:lnTo>
                  <a:lnTo>
                    <a:pt x="8800" y="1179"/>
                  </a:lnTo>
                  <a:lnTo>
                    <a:pt x="880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7"/>
            <p:cNvSpPr/>
            <p:nvPr/>
          </p:nvSpPr>
          <p:spPr>
            <a:xfrm flipH="1">
              <a:off x="5542100" y="4774185"/>
              <a:ext cx="747238" cy="120878"/>
            </a:xfrm>
            <a:custGeom>
              <a:avLst/>
              <a:gdLst/>
              <a:ahLst/>
              <a:cxnLst/>
              <a:rect l="l" t="t" r="r" b="b"/>
              <a:pathLst>
                <a:path w="11393" h="1843" extrusionOk="0">
                  <a:moveTo>
                    <a:pt x="314" y="1"/>
                  </a:moveTo>
                  <a:lnTo>
                    <a:pt x="0" y="944"/>
                  </a:lnTo>
                  <a:cubicBezTo>
                    <a:pt x="0" y="944"/>
                    <a:pt x="0" y="1022"/>
                    <a:pt x="79" y="1101"/>
                  </a:cubicBezTo>
                  <a:cubicBezTo>
                    <a:pt x="79" y="1101"/>
                    <a:pt x="157" y="1180"/>
                    <a:pt x="157" y="1180"/>
                  </a:cubicBezTo>
                  <a:lnTo>
                    <a:pt x="864" y="1415"/>
                  </a:lnTo>
                  <a:cubicBezTo>
                    <a:pt x="1100" y="1415"/>
                    <a:pt x="1336" y="1494"/>
                    <a:pt x="1571" y="1494"/>
                  </a:cubicBezTo>
                  <a:lnTo>
                    <a:pt x="3379" y="1494"/>
                  </a:lnTo>
                  <a:lnTo>
                    <a:pt x="7385" y="1808"/>
                  </a:lnTo>
                  <a:cubicBezTo>
                    <a:pt x="7543" y="1834"/>
                    <a:pt x="7708" y="1843"/>
                    <a:pt x="7877" y="1843"/>
                  </a:cubicBezTo>
                  <a:cubicBezTo>
                    <a:pt x="8215" y="1843"/>
                    <a:pt x="8564" y="1808"/>
                    <a:pt x="8878" y="1808"/>
                  </a:cubicBezTo>
                  <a:cubicBezTo>
                    <a:pt x="9742" y="1651"/>
                    <a:pt x="10607" y="1415"/>
                    <a:pt x="11235" y="1101"/>
                  </a:cubicBezTo>
                  <a:cubicBezTo>
                    <a:pt x="11314" y="1101"/>
                    <a:pt x="11392" y="944"/>
                    <a:pt x="11392" y="865"/>
                  </a:cubicBezTo>
                  <a:lnTo>
                    <a:pt x="11235" y="394"/>
                  </a:lnTo>
                  <a:lnTo>
                    <a:pt x="31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37"/>
            <p:cNvSpPr/>
            <p:nvPr/>
          </p:nvSpPr>
          <p:spPr>
            <a:xfrm flipH="1">
              <a:off x="5696683" y="4443879"/>
              <a:ext cx="362174" cy="239657"/>
            </a:xfrm>
            <a:custGeom>
              <a:avLst/>
              <a:gdLst/>
              <a:ahLst/>
              <a:cxnLst/>
              <a:rect l="l" t="t" r="r" b="b"/>
              <a:pathLst>
                <a:path w="5522" h="3654" extrusionOk="0">
                  <a:moveTo>
                    <a:pt x="1350" y="0"/>
                  </a:moveTo>
                  <a:cubicBezTo>
                    <a:pt x="1" y="0"/>
                    <a:pt x="746" y="1909"/>
                    <a:pt x="1200" y="2287"/>
                  </a:cubicBezTo>
                  <a:cubicBezTo>
                    <a:pt x="2300" y="3544"/>
                    <a:pt x="3793" y="3230"/>
                    <a:pt x="4814" y="3623"/>
                  </a:cubicBezTo>
                  <a:cubicBezTo>
                    <a:pt x="4877" y="3644"/>
                    <a:pt x="4941" y="3654"/>
                    <a:pt x="5002" y="3654"/>
                  </a:cubicBezTo>
                  <a:cubicBezTo>
                    <a:pt x="5171" y="3654"/>
                    <a:pt x="5328" y="3581"/>
                    <a:pt x="5443" y="3466"/>
                  </a:cubicBezTo>
                  <a:lnTo>
                    <a:pt x="5521" y="3466"/>
                  </a:lnTo>
                  <a:cubicBezTo>
                    <a:pt x="4264" y="3073"/>
                    <a:pt x="2772" y="2601"/>
                    <a:pt x="1829" y="952"/>
                  </a:cubicBezTo>
                  <a:cubicBezTo>
                    <a:pt x="1514" y="402"/>
                    <a:pt x="1672" y="9"/>
                    <a:pt x="1514" y="9"/>
                  </a:cubicBezTo>
                  <a:cubicBezTo>
                    <a:pt x="1456" y="3"/>
                    <a:pt x="1402" y="0"/>
                    <a:pt x="135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37"/>
            <p:cNvSpPr/>
            <p:nvPr/>
          </p:nvSpPr>
          <p:spPr>
            <a:xfrm flipH="1">
              <a:off x="5542100" y="4546985"/>
              <a:ext cx="742123" cy="297636"/>
            </a:xfrm>
            <a:custGeom>
              <a:avLst/>
              <a:gdLst/>
              <a:ahLst/>
              <a:cxnLst/>
              <a:rect l="l" t="t" r="r" b="b"/>
              <a:pathLst>
                <a:path w="11315" h="4538" extrusionOk="0">
                  <a:moveTo>
                    <a:pt x="4763" y="1"/>
                  </a:moveTo>
                  <a:cubicBezTo>
                    <a:pt x="4689" y="1"/>
                    <a:pt x="4618" y="27"/>
                    <a:pt x="4558" y="87"/>
                  </a:cubicBezTo>
                  <a:cubicBezTo>
                    <a:pt x="4099" y="392"/>
                    <a:pt x="3442" y="996"/>
                    <a:pt x="2522" y="996"/>
                  </a:cubicBezTo>
                  <a:cubicBezTo>
                    <a:pt x="2024" y="996"/>
                    <a:pt x="1449" y="819"/>
                    <a:pt x="786" y="322"/>
                  </a:cubicBezTo>
                  <a:cubicBezTo>
                    <a:pt x="236" y="1344"/>
                    <a:pt x="1" y="2679"/>
                    <a:pt x="158" y="3622"/>
                  </a:cubicBezTo>
                  <a:lnTo>
                    <a:pt x="3536" y="3858"/>
                  </a:lnTo>
                  <a:cubicBezTo>
                    <a:pt x="3772" y="3858"/>
                    <a:pt x="4008" y="3936"/>
                    <a:pt x="4243" y="3936"/>
                  </a:cubicBezTo>
                  <a:lnTo>
                    <a:pt x="6050" y="4408"/>
                  </a:lnTo>
                  <a:cubicBezTo>
                    <a:pt x="6511" y="4500"/>
                    <a:pt x="6971" y="4538"/>
                    <a:pt x="7431" y="4538"/>
                  </a:cubicBezTo>
                  <a:cubicBezTo>
                    <a:pt x="7757" y="4538"/>
                    <a:pt x="8082" y="4519"/>
                    <a:pt x="8407" y="4486"/>
                  </a:cubicBezTo>
                  <a:cubicBezTo>
                    <a:pt x="9429" y="4408"/>
                    <a:pt x="9900" y="4329"/>
                    <a:pt x="11157" y="3936"/>
                  </a:cubicBezTo>
                  <a:cubicBezTo>
                    <a:pt x="11314" y="3858"/>
                    <a:pt x="11236" y="2994"/>
                    <a:pt x="10922" y="2758"/>
                  </a:cubicBezTo>
                  <a:cubicBezTo>
                    <a:pt x="10529" y="2365"/>
                    <a:pt x="9822" y="2208"/>
                    <a:pt x="8879" y="1894"/>
                  </a:cubicBezTo>
                  <a:cubicBezTo>
                    <a:pt x="8764" y="2009"/>
                    <a:pt x="8607" y="2082"/>
                    <a:pt x="8469" y="2082"/>
                  </a:cubicBezTo>
                  <a:cubicBezTo>
                    <a:pt x="8419" y="2082"/>
                    <a:pt x="8371" y="2072"/>
                    <a:pt x="8329" y="2051"/>
                  </a:cubicBezTo>
                  <a:cubicBezTo>
                    <a:pt x="7307" y="1737"/>
                    <a:pt x="6129" y="1187"/>
                    <a:pt x="5108" y="165"/>
                  </a:cubicBezTo>
                  <a:cubicBezTo>
                    <a:pt x="5010" y="68"/>
                    <a:pt x="4883" y="1"/>
                    <a:pt x="47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7"/>
            <p:cNvSpPr/>
            <p:nvPr/>
          </p:nvSpPr>
          <p:spPr>
            <a:xfrm flipH="1">
              <a:off x="6165640" y="4516552"/>
              <a:ext cx="92806" cy="112548"/>
            </a:xfrm>
            <a:custGeom>
              <a:avLst/>
              <a:gdLst/>
              <a:ahLst/>
              <a:cxnLst/>
              <a:rect l="l" t="t" r="r" b="b"/>
              <a:pathLst>
                <a:path w="1415" h="1716" extrusionOk="0">
                  <a:moveTo>
                    <a:pt x="472" y="1"/>
                  </a:moveTo>
                  <a:cubicBezTo>
                    <a:pt x="472" y="1"/>
                    <a:pt x="393" y="79"/>
                    <a:pt x="393" y="158"/>
                  </a:cubicBezTo>
                  <a:cubicBezTo>
                    <a:pt x="315" y="472"/>
                    <a:pt x="158" y="1179"/>
                    <a:pt x="1" y="1651"/>
                  </a:cubicBezTo>
                  <a:cubicBezTo>
                    <a:pt x="124" y="1697"/>
                    <a:pt x="224" y="1716"/>
                    <a:pt x="309" y="1716"/>
                  </a:cubicBezTo>
                  <a:cubicBezTo>
                    <a:pt x="659" y="1716"/>
                    <a:pt x="784" y="1399"/>
                    <a:pt x="1415" y="1336"/>
                  </a:cubicBezTo>
                  <a:cubicBezTo>
                    <a:pt x="1336" y="1179"/>
                    <a:pt x="1179" y="1179"/>
                    <a:pt x="1022" y="708"/>
                  </a:cubicBezTo>
                  <a:cubicBezTo>
                    <a:pt x="943" y="393"/>
                    <a:pt x="865" y="79"/>
                    <a:pt x="70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7"/>
            <p:cNvSpPr/>
            <p:nvPr/>
          </p:nvSpPr>
          <p:spPr>
            <a:xfrm flipH="1">
              <a:off x="5727632" y="4645369"/>
              <a:ext cx="51552" cy="67096"/>
            </a:xfrm>
            <a:custGeom>
              <a:avLst/>
              <a:gdLst/>
              <a:ahLst/>
              <a:cxnLst/>
              <a:rect l="l" t="t" r="r" b="b"/>
              <a:pathLst>
                <a:path w="786" h="1023" extrusionOk="0">
                  <a:moveTo>
                    <a:pt x="629" y="1"/>
                  </a:moveTo>
                  <a:cubicBezTo>
                    <a:pt x="550" y="1"/>
                    <a:pt x="393" y="1"/>
                    <a:pt x="393" y="158"/>
                  </a:cubicBezTo>
                  <a:lnTo>
                    <a:pt x="79" y="708"/>
                  </a:lnTo>
                  <a:cubicBezTo>
                    <a:pt x="0" y="865"/>
                    <a:pt x="79" y="944"/>
                    <a:pt x="157" y="1022"/>
                  </a:cubicBezTo>
                  <a:cubicBezTo>
                    <a:pt x="236" y="1022"/>
                    <a:pt x="393" y="1022"/>
                    <a:pt x="472" y="865"/>
                  </a:cubicBezTo>
                  <a:lnTo>
                    <a:pt x="707" y="315"/>
                  </a:lnTo>
                  <a:cubicBezTo>
                    <a:pt x="786" y="237"/>
                    <a:pt x="707" y="79"/>
                    <a:pt x="629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37"/>
            <p:cNvSpPr/>
            <p:nvPr/>
          </p:nvSpPr>
          <p:spPr>
            <a:xfrm flipH="1">
              <a:off x="5763707" y="4629955"/>
              <a:ext cx="51552" cy="67030"/>
            </a:xfrm>
            <a:custGeom>
              <a:avLst/>
              <a:gdLst/>
              <a:ahLst/>
              <a:cxnLst/>
              <a:rect l="l" t="t" r="r" b="b"/>
              <a:pathLst>
                <a:path w="786" h="1022" extrusionOk="0">
                  <a:moveTo>
                    <a:pt x="629" y="0"/>
                  </a:moveTo>
                  <a:cubicBezTo>
                    <a:pt x="550" y="0"/>
                    <a:pt x="393" y="0"/>
                    <a:pt x="393" y="157"/>
                  </a:cubicBezTo>
                  <a:lnTo>
                    <a:pt x="79" y="707"/>
                  </a:lnTo>
                  <a:cubicBezTo>
                    <a:pt x="0" y="864"/>
                    <a:pt x="79" y="943"/>
                    <a:pt x="157" y="1021"/>
                  </a:cubicBezTo>
                  <a:cubicBezTo>
                    <a:pt x="236" y="1021"/>
                    <a:pt x="393" y="1021"/>
                    <a:pt x="393" y="864"/>
                  </a:cubicBezTo>
                  <a:lnTo>
                    <a:pt x="707" y="314"/>
                  </a:lnTo>
                  <a:cubicBezTo>
                    <a:pt x="786" y="236"/>
                    <a:pt x="707" y="79"/>
                    <a:pt x="6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37"/>
            <p:cNvSpPr/>
            <p:nvPr/>
          </p:nvSpPr>
          <p:spPr>
            <a:xfrm flipH="1">
              <a:off x="5799715" y="4614476"/>
              <a:ext cx="51617" cy="67030"/>
            </a:xfrm>
            <a:custGeom>
              <a:avLst/>
              <a:gdLst/>
              <a:ahLst/>
              <a:cxnLst/>
              <a:rect l="l" t="t" r="r" b="b"/>
              <a:pathLst>
                <a:path w="787" h="1022" extrusionOk="0">
                  <a:moveTo>
                    <a:pt x="629" y="0"/>
                  </a:moveTo>
                  <a:cubicBezTo>
                    <a:pt x="550" y="0"/>
                    <a:pt x="393" y="0"/>
                    <a:pt x="393" y="158"/>
                  </a:cubicBezTo>
                  <a:lnTo>
                    <a:pt x="79" y="708"/>
                  </a:lnTo>
                  <a:cubicBezTo>
                    <a:pt x="0" y="865"/>
                    <a:pt x="79" y="943"/>
                    <a:pt x="157" y="1022"/>
                  </a:cubicBezTo>
                  <a:cubicBezTo>
                    <a:pt x="236" y="1022"/>
                    <a:pt x="393" y="1022"/>
                    <a:pt x="393" y="865"/>
                  </a:cubicBezTo>
                  <a:lnTo>
                    <a:pt x="707" y="315"/>
                  </a:lnTo>
                  <a:cubicBezTo>
                    <a:pt x="786" y="236"/>
                    <a:pt x="707" y="79"/>
                    <a:pt x="62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37"/>
            <p:cNvSpPr/>
            <p:nvPr/>
          </p:nvSpPr>
          <p:spPr>
            <a:xfrm flipH="1">
              <a:off x="5830674" y="4593881"/>
              <a:ext cx="56733" cy="67030"/>
            </a:xfrm>
            <a:custGeom>
              <a:avLst/>
              <a:gdLst/>
              <a:ahLst/>
              <a:cxnLst/>
              <a:rect l="l" t="t" r="r" b="b"/>
              <a:pathLst>
                <a:path w="865" h="1022" extrusionOk="0">
                  <a:moveTo>
                    <a:pt x="707" y="0"/>
                  </a:moveTo>
                  <a:cubicBezTo>
                    <a:pt x="629" y="0"/>
                    <a:pt x="472" y="0"/>
                    <a:pt x="472" y="79"/>
                  </a:cubicBezTo>
                  <a:lnTo>
                    <a:pt x="79" y="707"/>
                  </a:lnTo>
                  <a:cubicBezTo>
                    <a:pt x="0" y="786"/>
                    <a:pt x="0" y="943"/>
                    <a:pt x="158" y="1022"/>
                  </a:cubicBezTo>
                  <a:cubicBezTo>
                    <a:pt x="236" y="1022"/>
                    <a:pt x="315" y="1022"/>
                    <a:pt x="393" y="943"/>
                  </a:cubicBezTo>
                  <a:lnTo>
                    <a:pt x="786" y="314"/>
                  </a:lnTo>
                  <a:cubicBezTo>
                    <a:pt x="865" y="236"/>
                    <a:pt x="786" y="79"/>
                    <a:pt x="70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7"/>
            <p:cNvSpPr/>
            <p:nvPr/>
          </p:nvSpPr>
          <p:spPr>
            <a:xfrm flipH="1">
              <a:off x="5861566" y="4571122"/>
              <a:ext cx="61915" cy="66178"/>
            </a:xfrm>
            <a:custGeom>
              <a:avLst/>
              <a:gdLst/>
              <a:ahLst/>
              <a:cxnLst/>
              <a:rect l="l" t="t" r="r" b="b"/>
              <a:pathLst>
                <a:path w="944" h="1009" extrusionOk="0">
                  <a:moveTo>
                    <a:pt x="779" y="0"/>
                  </a:moveTo>
                  <a:cubicBezTo>
                    <a:pt x="701" y="0"/>
                    <a:pt x="606" y="56"/>
                    <a:pt x="550" y="111"/>
                  </a:cubicBezTo>
                  <a:lnTo>
                    <a:pt x="79" y="661"/>
                  </a:lnTo>
                  <a:cubicBezTo>
                    <a:pt x="0" y="740"/>
                    <a:pt x="0" y="897"/>
                    <a:pt x="79" y="976"/>
                  </a:cubicBezTo>
                  <a:cubicBezTo>
                    <a:pt x="102" y="999"/>
                    <a:pt x="132" y="1008"/>
                    <a:pt x="164" y="1008"/>
                  </a:cubicBezTo>
                  <a:cubicBezTo>
                    <a:pt x="243" y="1008"/>
                    <a:pt x="338" y="953"/>
                    <a:pt x="393" y="897"/>
                  </a:cubicBezTo>
                  <a:lnTo>
                    <a:pt x="865" y="347"/>
                  </a:lnTo>
                  <a:cubicBezTo>
                    <a:pt x="943" y="269"/>
                    <a:pt x="943" y="111"/>
                    <a:pt x="865" y="33"/>
                  </a:cubicBezTo>
                  <a:cubicBezTo>
                    <a:pt x="842" y="10"/>
                    <a:pt x="812" y="0"/>
                    <a:pt x="77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7"/>
            <p:cNvSpPr/>
            <p:nvPr/>
          </p:nvSpPr>
          <p:spPr>
            <a:xfrm flipH="1">
              <a:off x="5892525" y="4543640"/>
              <a:ext cx="67030" cy="59291"/>
            </a:xfrm>
            <a:custGeom>
              <a:avLst/>
              <a:gdLst/>
              <a:ahLst/>
              <a:cxnLst/>
              <a:rect l="l" t="t" r="r" b="b"/>
              <a:pathLst>
                <a:path w="1022" h="904" extrusionOk="0">
                  <a:moveTo>
                    <a:pt x="786" y="0"/>
                  </a:moveTo>
                  <a:cubicBezTo>
                    <a:pt x="727" y="0"/>
                    <a:pt x="668" y="20"/>
                    <a:pt x="629" y="59"/>
                  </a:cubicBezTo>
                  <a:lnTo>
                    <a:pt x="158" y="609"/>
                  </a:lnTo>
                  <a:cubicBezTo>
                    <a:pt x="79" y="688"/>
                    <a:pt x="0" y="766"/>
                    <a:pt x="79" y="845"/>
                  </a:cubicBezTo>
                  <a:cubicBezTo>
                    <a:pt x="118" y="884"/>
                    <a:pt x="177" y="904"/>
                    <a:pt x="236" y="904"/>
                  </a:cubicBezTo>
                  <a:cubicBezTo>
                    <a:pt x="295" y="904"/>
                    <a:pt x="354" y="884"/>
                    <a:pt x="393" y="845"/>
                  </a:cubicBezTo>
                  <a:lnTo>
                    <a:pt x="943" y="373"/>
                  </a:lnTo>
                  <a:cubicBezTo>
                    <a:pt x="1022" y="216"/>
                    <a:pt x="1022" y="138"/>
                    <a:pt x="943" y="59"/>
                  </a:cubicBezTo>
                  <a:cubicBezTo>
                    <a:pt x="904" y="20"/>
                    <a:pt x="845" y="0"/>
                    <a:pt x="78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2" name="Google Shape;572;p37"/>
            <p:cNvSpPr/>
            <p:nvPr/>
          </p:nvSpPr>
          <p:spPr>
            <a:xfrm flipH="1">
              <a:off x="5887383" y="3048407"/>
              <a:ext cx="1412033" cy="633641"/>
            </a:xfrm>
            <a:custGeom>
              <a:avLst/>
              <a:gdLst/>
              <a:ahLst/>
              <a:cxnLst/>
              <a:rect l="l" t="t" r="r" b="b"/>
              <a:pathLst>
                <a:path w="21529" h="9661" extrusionOk="0">
                  <a:moveTo>
                    <a:pt x="2287" y="0"/>
                  </a:moveTo>
                  <a:cubicBezTo>
                    <a:pt x="1901" y="0"/>
                    <a:pt x="1605" y="84"/>
                    <a:pt x="1494" y="307"/>
                  </a:cubicBezTo>
                  <a:cubicBezTo>
                    <a:pt x="787" y="1957"/>
                    <a:pt x="1" y="6357"/>
                    <a:pt x="2986" y="7221"/>
                  </a:cubicBezTo>
                  <a:cubicBezTo>
                    <a:pt x="3379" y="7378"/>
                    <a:pt x="3851" y="7535"/>
                    <a:pt x="4322" y="7614"/>
                  </a:cubicBezTo>
                  <a:lnTo>
                    <a:pt x="5893" y="7850"/>
                  </a:lnTo>
                  <a:lnTo>
                    <a:pt x="17129" y="9657"/>
                  </a:lnTo>
                  <a:lnTo>
                    <a:pt x="17521" y="9657"/>
                  </a:lnTo>
                  <a:cubicBezTo>
                    <a:pt x="17576" y="9659"/>
                    <a:pt x="17630" y="9661"/>
                    <a:pt x="17684" y="9661"/>
                  </a:cubicBezTo>
                  <a:cubicBezTo>
                    <a:pt x="19348" y="9661"/>
                    <a:pt x="20831" y="8500"/>
                    <a:pt x="21136" y="6750"/>
                  </a:cubicBezTo>
                  <a:lnTo>
                    <a:pt x="21136" y="6671"/>
                  </a:lnTo>
                  <a:cubicBezTo>
                    <a:pt x="21371" y="5336"/>
                    <a:pt x="21528" y="3529"/>
                    <a:pt x="20271" y="3057"/>
                  </a:cubicBezTo>
                  <a:cubicBezTo>
                    <a:pt x="19721" y="2900"/>
                    <a:pt x="18779" y="2821"/>
                    <a:pt x="18229" y="2743"/>
                  </a:cubicBezTo>
                  <a:lnTo>
                    <a:pt x="11000" y="1564"/>
                  </a:lnTo>
                  <a:lnTo>
                    <a:pt x="5422" y="700"/>
                  </a:lnTo>
                  <a:cubicBezTo>
                    <a:pt x="4803" y="531"/>
                    <a:pt x="3259" y="0"/>
                    <a:pt x="22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3" name="Google Shape;573;p37"/>
            <p:cNvSpPr/>
            <p:nvPr/>
          </p:nvSpPr>
          <p:spPr>
            <a:xfrm flipH="1">
              <a:off x="5799729" y="3243140"/>
              <a:ext cx="505089" cy="1428037"/>
            </a:xfrm>
            <a:custGeom>
              <a:avLst/>
              <a:gdLst/>
              <a:ahLst/>
              <a:cxnLst/>
              <a:rect l="l" t="t" r="r" b="b"/>
              <a:pathLst>
                <a:path w="7701" h="21773" extrusionOk="0">
                  <a:moveTo>
                    <a:pt x="4024" y="0"/>
                  </a:moveTo>
                  <a:cubicBezTo>
                    <a:pt x="2267" y="0"/>
                    <a:pt x="1176" y="1812"/>
                    <a:pt x="1100" y="3624"/>
                  </a:cubicBezTo>
                  <a:lnTo>
                    <a:pt x="0" y="21773"/>
                  </a:lnTo>
                  <a:lnTo>
                    <a:pt x="7229" y="20201"/>
                  </a:lnTo>
                  <a:lnTo>
                    <a:pt x="7621" y="3624"/>
                  </a:lnTo>
                  <a:cubicBezTo>
                    <a:pt x="7700" y="1738"/>
                    <a:pt x="6286" y="88"/>
                    <a:pt x="4322" y="10"/>
                  </a:cubicBezTo>
                  <a:lnTo>
                    <a:pt x="4243" y="10"/>
                  </a:lnTo>
                  <a:cubicBezTo>
                    <a:pt x="4169" y="3"/>
                    <a:pt x="4096" y="0"/>
                    <a:pt x="402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7"/>
            <p:cNvSpPr/>
            <p:nvPr/>
          </p:nvSpPr>
          <p:spPr>
            <a:xfrm flipH="1">
              <a:off x="6722175" y="1398908"/>
              <a:ext cx="401986" cy="427762"/>
            </a:xfrm>
            <a:custGeom>
              <a:avLst/>
              <a:gdLst/>
              <a:ahLst/>
              <a:cxnLst/>
              <a:rect l="l" t="t" r="r" b="b"/>
              <a:pathLst>
                <a:path w="6129" h="6522" extrusionOk="0">
                  <a:moveTo>
                    <a:pt x="1100" y="1"/>
                  </a:moveTo>
                  <a:lnTo>
                    <a:pt x="1022" y="5107"/>
                  </a:lnTo>
                  <a:cubicBezTo>
                    <a:pt x="0" y="6129"/>
                    <a:pt x="6128" y="6522"/>
                    <a:pt x="6128" y="6522"/>
                  </a:cubicBezTo>
                  <a:lnTo>
                    <a:pt x="5814" y="158"/>
                  </a:lnTo>
                  <a:cubicBezTo>
                    <a:pt x="5739" y="173"/>
                    <a:pt x="5590" y="179"/>
                    <a:pt x="5384" y="179"/>
                  </a:cubicBezTo>
                  <a:cubicBezTo>
                    <a:pt x="4511" y="179"/>
                    <a:pt x="2626" y="64"/>
                    <a:pt x="1100" y="1"/>
                  </a:cubicBezTo>
                  <a:close/>
                </a:path>
              </a:pathLst>
            </a:custGeom>
            <a:solidFill>
              <a:srgbClr val="7A504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5" name="Google Shape;575;p37"/>
            <p:cNvSpPr/>
            <p:nvPr/>
          </p:nvSpPr>
          <p:spPr>
            <a:xfrm flipH="1">
              <a:off x="6454260" y="1708094"/>
              <a:ext cx="1015163" cy="1401670"/>
            </a:xfrm>
            <a:custGeom>
              <a:avLst/>
              <a:gdLst/>
              <a:ahLst/>
              <a:cxnLst/>
              <a:rect l="l" t="t" r="r" b="b"/>
              <a:pathLst>
                <a:path w="15478" h="21371" extrusionOk="0">
                  <a:moveTo>
                    <a:pt x="6207" y="1"/>
                  </a:moveTo>
                  <a:cubicBezTo>
                    <a:pt x="0" y="5815"/>
                    <a:pt x="5264" y="13986"/>
                    <a:pt x="4086" y="20742"/>
                  </a:cubicBezTo>
                  <a:lnTo>
                    <a:pt x="13121" y="21371"/>
                  </a:lnTo>
                  <a:cubicBezTo>
                    <a:pt x="13435" y="16107"/>
                    <a:pt x="14849" y="10136"/>
                    <a:pt x="15007" y="9429"/>
                  </a:cubicBezTo>
                  <a:cubicBezTo>
                    <a:pt x="15478" y="5422"/>
                    <a:pt x="11392" y="1415"/>
                    <a:pt x="11392" y="1415"/>
                  </a:cubicBezTo>
                  <a:lnTo>
                    <a:pt x="62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6" name="Google Shape;576;p37"/>
            <p:cNvSpPr/>
            <p:nvPr/>
          </p:nvSpPr>
          <p:spPr>
            <a:xfrm flipH="1">
              <a:off x="6516034" y="1004980"/>
              <a:ext cx="618425" cy="713658"/>
            </a:xfrm>
            <a:custGeom>
              <a:avLst/>
              <a:gdLst/>
              <a:ahLst/>
              <a:cxnLst/>
              <a:rect l="l" t="t" r="r" b="b"/>
              <a:pathLst>
                <a:path w="9429" h="10881" extrusionOk="0">
                  <a:moveTo>
                    <a:pt x="4149" y="0"/>
                  </a:moveTo>
                  <a:cubicBezTo>
                    <a:pt x="2425" y="0"/>
                    <a:pt x="258" y="456"/>
                    <a:pt x="0" y="4200"/>
                  </a:cubicBezTo>
                  <a:cubicBezTo>
                    <a:pt x="0" y="5142"/>
                    <a:pt x="157" y="6242"/>
                    <a:pt x="550" y="7185"/>
                  </a:cubicBezTo>
                  <a:cubicBezTo>
                    <a:pt x="624" y="7382"/>
                    <a:pt x="852" y="7448"/>
                    <a:pt x="1152" y="7448"/>
                  </a:cubicBezTo>
                  <a:cubicBezTo>
                    <a:pt x="1758" y="7448"/>
                    <a:pt x="2659" y="7179"/>
                    <a:pt x="3176" y="7179"/>
                  </a:cubicBezTo>
                  <a:cubicBezTo>
                    <a:pt x="3220" y="7179"/>
                    <a:pt x="3262" y="7181"/>
                    <a:pt x="3300" y="7185"/>
                  </a:cubicBezTo>
                  <a:cubicBezTo>
                    <a:pt x="3146" y="9183"/>
                    <a:pt x="4796" y="10880"/>
                    <a:pt x="5971" y="10880"/>
                  </a:cubicBezTo>
                  <a:cubicBezTo>
                    <a:pt x="5998" y="10880"/>
                    <a:pt x="6024" y="10880"/>
                    <a:pt x="6050" y="10878"/>
                  </a:cubicBezTo>
                  <a:cubicBezTo>
                    <a:pt x="6600" y="10799"/>
                    <a:pt x="7778" y="10328"/>
                    <a:pt x="8171" y="9542"/>
                  </a:cubicBezTo>
                  <a:cubicBezTo>
                    <a:pt x="8328" y="9071"/>
                    <a:pt x="8485" y="7892"/>
                    <a:pt x="8485" y="7578"/>
                  </a:cubicBezTo>
                  <a:lnTo>
                    <a:pt x="8957" y="7421"/>
                  </a:lnTo>
                  <a:cubicBezTo>
                    <a:pt x="9271" y="7421"/>
                    <a:pt x="9428" y="7107"/>
                    <a:pt x="9350" y="6792"/>
                  </a:cubicBezTo>
                  <a:lnTo>
                    <a:pt x="8721" y="5142"/>
                  </a:lnTo>
                  <a:cubicBezTo>
                    <a:pt x="8721" y="5142"/>
                    <a:pt x="8878" y="4828"/>
                    <a:pt x="8957" y="4592"/>
                  </a:cubicBezTo>
                  <a:cubicBezTo>
                    <a:pt x="8957" y="1528"/>
                    <a:pt x="7150" y="114"/>
                    <a:pt x="5185" y="36"/>
                  </a:cubicBezTo>
                  <a:cubicBezTo>
                    <a:pt x="4877" y="22"/>
                    <a:pt x="4523" y="0"/>
                    <a:pt x="4149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7" name="Google Shape;577;p37"/>
            <p:cNvSpPr/>
            <p:nvPr/>
          </p:nvSpPr>
          <p:spPr>
            <a:xfrm flipH="1">
              <a:off x="6876761" y="1307214"/>
              <a:ext cx="108285" cy="169478"/>
            </a:xfrm>
            <a:custGeom>
              <a:avLst/>
              <a:gdLst/>
              <a:ahLst/>
              <a:cxnLst/>
              <a:rect l="l" t="t" r="r" b="b"/>
              <a:pathLst>
                <a:path w="1651" h="2584" extrusionOk="0">
                  <a:moveTo>
                    <a:pt x="772" y="0"/>
                  </a:moveTo>
                  <a:cubicBezTo>
                    <a:pt x="405" y="0"/>
                    <a:pt x="0" y="234"/>
                    <a:pt x="0" y="1006"/>
                  </a:cubicBezTo>
                  <a:cubicBezTo>
                    <a:pt x="0" y="1791"/>
                    <a:pt x="550" y="2577"/>
                    <a:pt x="1022" y="2577"/>
                  </a:cubicBezTo>
                  <a:cubicBezTo>
                    <a:pt x="1049" y="2582"/>
                    <a:pt x="1074" y="2584"/>
                    <a:pt x="1097" y="2584"/>
                  </a:cubicBezTo>
                  <a:cubicBezTo>
                    <a:pt x="1485" y="2584"/>
                    <a:pt x="1419" y="1987"/>
                    <a:pt x="1493" y="1320"/>
                  </a:cubicBezTo>
                  <a:cubicBezTo>
                    <a:pt x="1493" y="849"/>
                    <a:pt x="1650" y="220"/>
                    <a:pt x="1100" y="63"/>
                  </a:cubicBezTo>
                  <a:cubicBezTo>
                    <a:pt x="1005" y="25"/>
                    <a:pt x="890" y="0"/>
                    <a:pt x="772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37"/>
            <p:cNvSpPr/>
            <p:nvPr/>
          </p:nvSpPr>
          <p:spPr>
            <a:xfrm flipH="1">
              <a:off x="6103810" y="2816352"/>
              <a:ext cx="809087" cy="411955"/>
            </a:xfrm>
            <a:custGeom>
              <a:avLst/>
              <a:gdLst/>
              <a:ahLst/>
              <a:cxnLst/>
              <a:rect l="l" t="t" r="r" b="b"/>
              <a:pathLst>
                <a:path w="12336" h="6281" extrusionOk="0">
                  <a:moveTo>
                    <a:pt x="2591" y="1"/>
                  </a:moveTo>
                  <a:cubicBezTo>
                    <a:pt x="1739" y="1"/>
                    <a:pt x="944" y="466"/>
                    <a:pt x="550" y="1253"/>
                  </a:cubicBezTo>
                  <a:lnTo>
                    <a:pt x="550" y="1331"/>
                  </a:lnTo>
                  <a:cubicBezTo>
                    <a:pt x="0" y="2431"/>
                    <a:pt x="865" y="4081"/>
                    <a:pt x="1965" y="4631"/>
                  </a:cubicBezTo>
                  <a:lnTo>
                    <a:pt x="12336" y="6281"/>
                  </a:lnTo>
                  <a:lnTo>
                    <a:pt x="12100" y="4631"/>
                  </a:lnTo>
                  <a:lnTo>
                    <a:pt x="3615" y="231"/>
                  </a:lnTo>
                  <a:cubicBezTo>
                    <a:pt x="3279" y="75"/>
                    <a:pt x="2930" y="1"/>
                    <a:pt x="2591" y="1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37"/>
            <p:cNvSpPr/>
            <p:nvPr/>
          </p:nvSpPr>
          <p:spPr>
            <a:xfrm flipH="1">
              <a:off x="6608844" y="1946773"/>
              <a:ext cx="639019" cy="1054778"/>
            </a:xfrm>
            <a:custGeom>
              <a:avLst/>
              <a:gdLst/>
              <a:ahLst/>
              <a:cxnLst/>
              <a:rect l="l" t="t" r="r" b="b"/>
              <a:pathLst>
                <a:path w="9743" h="16082" extrusionOk="0">
                  <a:moveTo>
                    <a:pt x="3504" y="0"/>
                  </a:moveTo>
                  <a:cubicBezTo>
                    <a:pt x="3263" y="0"/>
                    <a:pt x="3011" y="42"/>
                    <a:pt x="2750" y="133"/>
                  </a:cubicBezTo>
                  <a:cubicBezTo>
                    <a:pt x="2750" y="133"/>
                    <a:pt x="1" y="997"/>
                    <a:pt x="865" y="3354"/>
                  </a:cubicBezTo>
                  <a:lnTo>
                    <a:pt x="5579" y="16082"/>
                  </a:lnTo>
                  <a:lnTo>
                    <a:pt x="9743" y="14118"/>
                  </a:lnTo>
                  <a:lnTo>
                    <a:pt x="5972" y="2097"/>
                  </a:lnTo>
                  <a:cubicBezTo>
                    <a:pt x="5644" y="1049"/>
                    <a:pt x="4715" y="0"/>
                    <a:pt x="3504" y="0"/>
                  </a:cubicBezTo>
                  <a:close/>
                </a:path>
              </a:pathLst>
            </a:custGeom>
            <a:solidFill>
              <a:srgbClr val="7447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37"/>
            <p:cNvSpPr/>
            <p:nvPr/>
          </p:nvSpPr>
          <p:spPr>
            <a:xfrm flipH="1">
              <a:off x="6742773" y="1908862"/>
              <a:ext cx="511910" cy="639281"/>
            </a:xfrm>
            <a:custGeom>
              <a:avLst/>
              <a:gdLst/>
              <a:ahLst/>
              <a:cxnLst/>
              <a:rect l="l" t="t" r="r" b="b"/>
              <a:pathLst>
                <a:path w="7805" h="9747" extrusionOk="0">
                  <a:moveTo>
                    <a:pt x="3375" y="0"/>
                  </a:moveTo>
                  <a:cubicBezTo>
                    <a:pt x="1636" y="0"/>
                    <a:pt x="0" y="1851"/>
                    <a:pt x="733" y="3854"/>
                  </a:cubicBezTo>
                  <a:lnTo>
                    <a:pt x="3169" y="9746"/>
                  </a:lnTo>
                  <a:lnTo>
                    <a:pt x="7804" y="8096"/>
                  </a:lnTo>
                  <a:lnTo>
                    <a:pt x="6154" y="2439"/>
                  </a:lnTo>
                  <a:cubicBezTo>
                    <a:pt x="5530" y="686"/>
                    <a:pt x="4434" y="0"/>
                    <a:pt x="33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1" name="Google Shape;581;p37"/>
            <p:cNvSpPr/>
            <p:nvPr/>
          </p:nvSpPr>
          <p:spPr>
            <a:xfrm flipH="1">
              <a:off x="6742768" y="2367723"/>
              <a:ext cx="335021" cy="180431"/>
            </a:xfrm>
            <a:custGeom>
              <a:avLst/>
              <a:gdLst/>
              <a:ahLst/>
              <a:cxnLst/>
              <a:rect l="l" t="t" r="r" b="b"/>
              <a:pathLst>
                <a:path w="5108" h="2751" extrusionOk="0">
                  <a:moveTo>
                    <a:pt x="4636" y="0"/>
                  </a:moveTo>
                  <a:lnTo>
                    <a:pt x="0" y="1572"/>
                  </a:lnTo>
                  <a:lnTo>
                    <a:pt x="393" y="2750"/>
                  </a:lnTo>
                  <a:lnTo>
                    <a:pt x="5107" y="1100"/>
                  </a:lnTo>
                  <a:lnTo>
                    <a:pt x="463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2" name="Google Shape;582;p37"/>
            <p:cNvSpPr/>
            <p:nvPr/>
          </p:nvSpPr>
          <p:spPr>
            <a:xfrm flipH="1">
              <a:off x="6997837" y="1702978"/>
              <a:ext cx="51617" cy="133995"/>
            </a:xfrm>
            <a:custGeom>
              <a:avLst/>
              <a:gdLst/>
              <a:ahLst/>
              <a:cxnLst/>
              <a:rect l="l" t="t" r="r" b="b"/>
              <a:pathLst>
                <a:path w="787" h="2043" extrusionOk="0">
                  <a:moveTo>
                    <a:pt x="472" y="0"/>
                  </a:moveTo>
                  <a:cubicBezTo>
                    <a:pt x="236" y="0"/>
                    <a:pt x="79" y="157"/>
                    <a:pt x="79" y="393"/>
                  </a:cubicBezTo>
                  <a:lnTo>
                    <a:pt x="0" y="1650"/>
                  </a:lnTo>
                  <a:cubicBezTo>
                    <a:pt x="0" y="1807"/>
                    <a:pt x="158" y="2043"/>
                    <a:pt x="393" y="2043"/>
                  </a:cubicBezTo>
                  <a:cubicBezTo>
                    <a:pt x="629" y="2043"/>
                    <a:pt x="786" y="1886"/>
                    <a:pt x="786" y="1650"/>
                  </a:cubicBezTo>
                  <a:lnTo>
                    <a:pt x="786" y="393"/>
                  </a:lnTo>
                  <a:cubicBezTo>
                    <a:pt x="786" y="157"/>
                    <a:pt x="629" y="0"/>
                    <a:pt x="4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3" name="Google Shape;583;p37"/>
            <p:cNvSpPr/>
            <p:nvPr/>
          </p:nvSpPr>
          <p:spPr>
            <a:xfrm flipH="1">
              <a:off x="6997837" y="1888464"/>
              <a:ext cx="51617" cy="134061"/>
            </a:xfrm>
            <a:custGeom>
              <a:avLst/>
              <a:gdLst/>
              <a:ahLst/>
              <a:cxnLst/>
              <a:rect l="l" t="t" r="r" b="b"/>
              <a:pathLst>
                <a:path w="787" h="2044" extrusionOk="0">
                  <a:moveTo>
                    <a:pt x="393" y="1"/>
                  </a:moveTo>
                  <a:cubicBezTo>
                    <a:pt x="158" y="1"/>
                    <a:pt x="0" y="158"/>
                    <a:pt x="0" y="393"/>
                  </a:cubicBezTo>
                  <a:lnTo>
                    <a:pt x="0" y="1650"/>
                  </a:lnTo>
                  <a:cubicBezTo>
                    <a:pt x="0" y="1808"/>
                    <a:pt x="158" y="2043"/>
                    <a:pt x="315" y="2043"/>
                  </a:cubicBezTo>
                  <a:cubicBezTo>
                    <a:pt x="550" y="2043"/>
                    <a:pt x="707" y="1886"/>
                    <a:pt x="707" y="1650"/>
                  </a:cubicBezTo>
                  <a:lnTo>
                    <a:pt x="786" y="393"/>
                  </a:lnTo>
                  <a:cubicBezTo>
                    <a:pt x="786" y="158"/>
                    <a:pt x="629" y="1"/>
                    <a:pt x="3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4" name="Google Shape;584;p37"/>
            <p:cNvSpPr/>
            <p:nvPr/>
          </p:nvSpPr>
          <p:spPr>
            <a:xfrm flipH="1">
              <a:off x="7003019" y="2073950"/>
              <a:ext cx="51617" cy="134061"/>
            </a:xfrm>
            <a:custGeom>
              <a:avLst/>
              <a:gdLst/>
              <a:ahLst/>
              <a:cxnLst/>
              <a:rect l="l" t="t" r="r" b="b"/>
              <a:pathLst>
                <a:path w="787" h="2044" extrusionOk="0">
                  <a:moveTo>
                    <a:pt x="394" y="1"/>
                  </a:moveTo>
                  <a:cubicBezTo>
                    <a:pt x="237" y="1"/>
                    <a:pt x="1" y="158"/>
                    <a:pt x="1" y="394"/>
                  </a:cubicBezTo>
                  <a:lnTo>
                    <a:pt x="1" y="1651"/>
                  </a:lnTo>
                  <a:cubicBezTo>
                    <a:pt x="1" y="1808"/>
                    <a:pt x="158" y="2044"/>
                    <a:pt x="394" y="2044"/>
                  </a:cubicBezTo>
                  <a:cubicBezTo>
                    <a:pt x="629" y="2044"/>
                    <a:pt x="786" y="1887"/>
                    <a:pt x="786" y="1651"/>
                  </a:cubicBezTo>
                  <a:lnTo>
                    <a:pt x="786" y="394"/>
                  </a:lnTo>
                  <a:cubicBezTo>
                    <a:pt x="786" y="158"/>
                    <a:pt x="629" y="1"/>
                    <a:pt x="39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37"/>
            <p:cNvSpPr/>
            <p:nvPr/>
          </p:nvSpPr>
          <p:spPr>
            <a:xfrm flipH="1">
              <a:off x="7003019" y="2259501"/>
              <a:ext cx="56733" cy="134061"/>
            </a:xfrm>
            <a:custGeom>
              <a:avLst/>
              <a:gdLst/>
              <a:ahLst/>
              <a:cxnLst/>
              <a:rect l="l" t="t" r="r" b="b"/>
              <a:pathLst>
                <a:path w="865" h="2044" extrusionOk="0">
                  <a:moveTo>
                    <a:pt x="472" y="0"/>
                  </a:moveTo>
                  <a:cubicBezTo>
                    <a:pt x="236" y="0"/>
                    <a:pt x="79" y="157"/>
                    <a:pt x="79" y="393"/>
                  </a:cubicBezTo>
                  <a:lnTo>
                    <a:pt x="0" y="1650"/>
                  </a:lnTo>
                  <a:cubicBezTo>
                    <a:pt x="0" y="1807"/>
                    <a:pt x="236" y="2043"/>
                    <a:pt x="393" y="2043"/>
                  </a:cubicBezTo>
                  <a:cubicBezTo>
                    <a:pt x="629" y="2043"/>
                    <a:pt x="786" y="1886"/>
                    <a:pt x="786" y="1650"/>
                  </a:cubicBezTo>
                  <a:lnTo>
                    <a:pt x="786" y="393"/>
                  </a:lnTo>
                  <a:cubicBezTo>
                    <a:pt x="864" y="157"/>
                    <a:pt x="629" y="0"/>
                    <a:pt x="4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37"/>
            <p:cNvSpPr/>
            <p:nvPr/>
          </p:nvSpPr>
          <p:spPr>
            <a:xfrm flipH="1">
              <a:off x="7008200" y="2444987"/>
              <a:ext cx="51552" cy="134061"/>
            </a:xfrm>
            <a:custGeom>
              <a:avLst/>
              <a:gdLst/>
              <a:ahLst/>
              <a:cxnLst/>
              <a:rect l="l" t="t" r="r" b="b"/>
              <a:pathLst>
                <a:path w="786" h="2044" extrusionOk="0">
                  <a:moveTo>
                    <a:pt x="393" y="1"/>
                  </a:moveTo>
                  <a:cubicBezTo>
                    <a:pt x="157" y="1"/>
                    <a:pt x="0" y="158"/>
                    <a:pt x="0" y="394"/>
                  </a:cubicBezTo>
                  <a:lnTo>
                    <a:pt x="0" y="1651"/>
                  </a:lnTo>
                  <a:cubicBezTo>
                    <a:pt x="0" y="1808"/>
                    <a:pt x="157" y="2043"/>
                    <a:pt x="393" y="2043"/>
                  </a:cubicBezTo>
                  <a:cubicBezTo>
                    <a:pt x="550" y="2043"/>
                    <a:pt x="786" y="1886"/>
                    <a:pt x="786" y="1651"/>
                  </a:cubicBezTo>
                  <a:lnTo>
                    <a:pt x="786" y="394"/>
                  </a:lnTo>
                  <a:cubicBezTo>
                    <a:pt x="786" y="158"/>
                    <a:pt x="629" y="1"/>
                    <a:pt x="3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37"/>
            <p:cNvSpPr/>
            <p:nvPr/>
          </p:nvSpPr>
          <p:spPr>
            <a:xfrm flipH="1">
              <a:off x="7013316" y="2630539"/>
              <a:ext cx="51617" cy="133995"/>
            </a:xfrm>
            <a:custGeom>
              <a:avLst/>
              <a:gdLst/>
              <a:ahLst/>
              <a:cxnLst/>
              <a:rect l="l" t="t" r="r" b="b"/>
              <a:pathLst>
                <a:path w="787" h="2043" extrusionOk="0">
                  <a:moveTo>
                    <a:pt x="394" y="0"/>
                  </a:moveTo>
                  <a:cubicBezTo>
                    <a:pt x="236" y="0"/>
                    <a:pt x="79" y="157"/>
                    <a:pt x="1" y="393"/>
                  </a:cubicBezTo>
                  <a:lnTo>
                    <a:pt x="1" y="1650"/>
                  </a:lnTo>
                  <a:cubicBezTo>
                    <a:pt x="1" y="1807"/>
                    <a:pt x="158" y="2043"/>
                    <a:pt x="394" y="2043"/>
                  </a:cubicBezTo>
                  <a:cubicBezTo>
                    <a:pt x="629" y="2043"/>
                    <a:pt x="786" y="1886"/>
                    <a:pt x="786" y="1650"/>
                  </a:cubicBezTo>
                  <a:lnTo>
                    <a:pt x="786" y="393"/>
                  </a:lnTo>
                  <a:cubicBezTo>
                    <a:pt x="786" y="157"/>
                    <a:pt x="629" y="0"/>
                    <a:pt x="3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37"/>
            <p:cNvSpPr/>
            <p:nvPr/>
          </p:nvSpPr>
          <p:spPr>
            <a:xfrm flipH="1">
              <a:off x="7013316" y="2816025"/>
              <a:ext cx="51617" cy="134061"/>
            </a:xfrm>
            <a:custGeom>
              <a:avLst/>
              <a:gdLst/>
              <a:ahLst/>
              <a:cxnLst/>
              <a:rect l="l" t="t" r="r" b="b"/>
              <a:pathLst>
                <a:path w="787" h="2044" extrusionOk="0">
                  <a:moveTo>
                    <a:pt x="394" y="1"/>
                  </a:moveTo>
                  <a:cubicBezTo>
                    <a:pt x="158" y="1"/>
                    <a:pt x="1" y="158"/>
                    <a:pt x="1" y="393"/>
                  </a:cubicBezTo>
                  <a:lnTo>
                    <a:pt x="1" y="1650"/>
                  </a:lnTo>
                  <a:cubicBezTo>
                    <a:pt x="1" y="1808"/>
                    <a:pt x="158" y="2043"/>
                    <a:pt x="315" y="2043"/>
                  </a:cubicBezTo>
                  <a:cubicBezTo>
                    <a:pt x="551" y="2043"/>
                    <a:pt x="708" y="1886"/>
                    <a:pt x="708" y="1650"/>
                  </a:cubicBezTo>
                  <a:lnTo>
                    <a:pt x="786" y="393"/>
                  </a:lnTo>
                  <a:cubicBezTo>
                    <a:pt x="786" y="158"/>
                    <a:pt x="629" y="1"/>
                    <a:pt x="3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37"/>
            <p:cNvSpPr/>
            <p:nvPr/>
          </p:nvSpPr>
          <p:spPr>
            <a:xfrm flipH="1">
              <a:off x="7018498" y="3001510"/>
              <a:ext cx="51552" cy="134061"/>
            </a:xfrm>
            <a:custGeom>
              <a:avLst/>
              <a:gdLst/>
              <a:ahLst/>
              <a:cxnLst/>
              <a:rect l="l" t="t" r="r" b="b"/>
              <a:pathLst>
                <a:path w="786" h="2044" extrusionOk="0">
                  <a:moveTo>
                    <a:pt x="393" y="1"/>
                  </a:moveTo>
                  <a:cubicBezTo>
                    <a:pt x="236" y="1"/>
                    <a:pt x="0" y="158"/>
                    <a:pt x="0" y="394"/>
                  </a:cubicBezTo>
                  <a:lnTo>
                    <a:pt x="0" y="1651"/>
                  </a:lnTo>
                  <a:cubicBezTo>
                    <a:pt x="0" y="1808"/>
                    <a:pt x="157" y="2044"/>
                    <a:pt x="393" y="2044"/>
                  </a:cubicBezTo>
                  <a:cubicBezTo>
                    <a:pt x="629" y="2044"/>
                    <a:pt x="786" y="1887"/>
                    <a:pt x="786" y="1651"/>
                  </a:cubicBezTo>
                  <a:lnTo>
                    <a:pt x="786" y="394"/>
                  </a:lnTo>
                  <a:cubicBezTo>
                    <a:pt x="786" y="158"/>
                    <a:pt x="629" y="1"/>
                    <a:pt x="3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37"/>
            <p:cNvSpPr/>
            <p:nvPr/>
          </p:nvSpPr>
          <p:spPr>
            <a:xfrm flipH="1">
              <a:off x="7023614" y="3187062"/>
              <a:ext cx="51617" cy="134061"/>
            </a:xfrm>
            <a:custGeom>
              <a:avLst/>
              <a:gdLst/>
              <a:ahLst/>
              <a:cxnLst/>
              <a:rect l="l" t="t" r="r" b="b"/>
              <a:pathLst>
                <a:path w="787" h="2044" extrusionOk="0">
                  <a:moveTo>
                    <a:pt x="472" y="0"/>
                  </a:moveTo>
                  <a:cubicBezTo>
                    <a:pt x="236" y="0"/>
                    <a:pt x="79" y="158"/>
                    <a:pt x="79" y="393"/>
                  </a:cubicBezTo>
                  <a:lnTo>
                    <a:pt x="1" y="1650"/>
                  </a:lnTo>
                  <a:cubicBezTo>
                    <a:pt x="1" y="1807"/>
                    <a:pt x="158" y="2043"/>
                    <a:pt x="393" y="2043"/>
                  </a:cubicBezTo>
                  <a:cubicBezTo>
                    <a:pt x="629" y="2043"/>
                    <a:pt x="786" y="1886"/>
                    <a:pt x="786" y="1650"/>
                  </a:cubicBezTo>
                  <a:lnTo>
                    <a:pt x="786" y="393"/>
                  </a:lnTo>
                  <a:cubicBezTo>
                    <a:pt x="786" y="158"/>
                    <a:pt x="629" y="0"/>
                    <a:pt x="4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7"/>
            <p:cNvSpPr/>
            <p:nvPr/>
          </p:nvSpPr>
          <p:spPr>
            <a:xfrm flipH="1">
              <a:off x="6443877" y="3800254"/>
              <a:ext cx="340202" cy="31023"/>
            </a:xfrm>
            <a:custGeom>
              <a:avLst/>
              <a:gdLst/>
              <a:ahLst/>
              <a:cxnLst/>
              <a:rect l="l" t="t" r="r" b="b"/>
              <a:pathLst>
                <a:path w="5187" h="473" extrusionOk="0">
                  <a:moveTo>
                    <a:pt x="1" y="1"/>
                  </a:moveTo>
                  <a:lnTo>
                    <a:pt x="1" y="472"/>
                  </a:lnTo>
                  <a:lnTo>
                    <a:pt x="5186" y="472"/>
                  </a:lnTo>
                  <a:lnTo>
                    <a:pt x="5186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37"/>
            <p:cNvSpPr/>
            <p:nvPr/>
          </p:nvSpPr>
          <p:spPr>
            <a:xfrm flipH="1">
              <a:off x="6495449" y="934799"/>
              <a:ext cx="953380" cy="984600"/>
            </a:xfrm>
            <a:custGeom>
              <a:avLst/>
              <a:gdLst/>
              <a:ahLst/>
              <a:cxnLst/>
              <a:rect l="l" t="t" r="r" b="b"/>
              <a:pathLst>
                <a:path w="14536" h="15012" extrusionOk="0">
                  <a:moveTo>
                    <a:pt x="8785" y="1"/>
                  </a:moveTo>
                  <a:cubicBezTo>
                    <a:pt x="6886" y="1"/>
                    <a:pt x="4998" y="1010"/>
                    <a:pt x="4243" y="2755"/>
                  </a:cubicBezTo>
                  <a:cubicBezTo>
                    <a:pt x="4086" y="2991"/>
                    <a:pt x="4007" y="3227"/>
                    <a:pt x="3929" y="3541"/>
                  </a:cubicBezTo>
                  <a:cubicBezTo>
                    <a:pt x="3929" y="3541"/>
                    <a:pt x="3929" y="3620"/>
                    <a:pt x="3929" y="3620"/>
                  </a:cubicBezTo>
                  <a:cubicBezTo>
                    <a:pt x="3692" y="3556"/>
                    <a:pt x="3461" y="3526"/>
                    <a:pt x="3238" y="3526"/>
                  </a:cubicBezTo>
                  <a:cubicBezTo>
                    <a:pt x="1539" y="3526"/>
                    <a:pt x="287" y="5262"/>
                    <a:pt x="79" y="6998"/>
                  </a:cubicBezTo>
                  <a:cubicBezTo>
                    <a:pt x="0" y="8177"/>
                    <a:pt x="158" y="9119"/>
                    <a:pt x="865" y="10141"/>
                  </a:cubicBezTo>
                  <a:cubicBezTo>
                    <a:pt x="1258" y="10691"/>
                    <a:pt x="1729" y="11241"/>
                    <a:pt x="1965" y="11869"/>
                  </a:cubicBezTo>
                  <a:cubicBezTo>
                    <a:pt x="2279" y="12576"/>
                    <a:pt x="2515" y="13205"/>
                    <a:pt x="2593" y="14148"/>
                  </a:cubicBezTo>
                  <a:cubicBezTo>
                    <a:pt x="2593" y="14148"/>
                    <a:pt x="2829" y="13755"/>
                    <a:pt x="2829" y="13676"/>
                  </a:cubicBezTo>
                  <a:cubicBezTo>
                    <a:pt x="2986" y="14462"/>
                    <a:pt x="2829" y="14855"/>
                    <a:pt x="2829" y="15012"/>
                  </a:cubicBezTo>
                  <a:cubicBezTo>
                    <a:pt x="2829" y="15012"/>
                    <a:pt x="4322" y="13362"/>
                    <a:pt x="4243" y="10769"/>
                  </a:cubicBezTo>
                  <a:cubicBezTo>
                    <a:pt x="4164" y="9984"/>
                    <a:pt x="3929" y="9277"/>
                    <a:pt x="3929" y="8491"/>
                  </a:cubicBezTo>
                  <a:cubicBezTo>
                    <a:pt x="3850" y="8019"/>
                    <a:pt x="3850" y="7234"/>
                    <a:pt x="4086" y="6684"/>
                  </a:cubicBezTo>
                  <a:lnTo>
                    <a:pt x="4086" y="6684"/>
                  </a:lnTo>
                  <a:cubicBezTo>
                    <a:pt x="3929" y="7234"/>
                    <a:pt x="3850" y="7862"/>
                    <a:pt x="4086" y="8412"/>
                  </a:cubicBezTo>
                  <a:cubicBezTo>
                    <a:pt x="4322" y="9277"/>
                    <a:pt x="5029" y="9905"/>
                    <a:pt x="5893" y="9984"/>
                  </a:cubicBezTo>
                  <a:cubicBezTo>
                    <a:pt x="6836" y="9984"/>
                    <a:pt x="7543" y="9512"/>
                    <a:pt x="8014" y="8805"/>
                  </a:cubicBezTo>
                  <a:cubicBezTo>
                    <a:pt x="8250" y="8491"/>
                    <a:pt x="8329" y="8334"/>
                    <a:pt x="8014" y="8019"/>
                  </a:cubicBezTo>
                  <a:cubicBezTo>
                    <a:pt x="7700" y="7627"/>
                    <a:pt x="7307" y="7155"/>
                    <a:pt x="7779" y="6684"/>
                  </a:cubicBezTo>
                  <a:cubicBezTo>
                    <a:pt x="7891" y="6594"/>
                    <a:pt x="8003" y="6556"/>
                    <a:pt x="8110" y="6556"/>
                  </a:cubicBezTo>
                  <a:cubicBezTo>
                    <a:pt x="8377" y="6556"/>
                    <a:pt x="8609" y="6796"/>
                    <a:pt x="8721" y="7077"/>
                  </a:cubicBezTo>
                  <a:cubicBezTo>
                    <a:pt x="8721" y="7234"/>
                    <a:pt x="8721" y="7391"/>
                    <a:pt x="8721" y="7469"/>
                  </a:cubicBezTo>
                  <a:cubicBezTo>
                    <a:pt x="8721" y="7562"/>
                    <a:pt x="8775" y="7600"/>
                    <a:pt x="8836" y="7600"/>
                  </a:cubicBezTo>
                  <a:cubicBezTo>
                    <a:pt x="8879" y="7600"/>
                    <a:pt x="8925" y="7581"/>
                    <a:pt x="8957" y="7548"/>
                  </a:cubicBezTo>
                  <a:cubicBezTo>
                    <a:pt x="9114" y="7155"/>
                    <a:pt x="9036" y="6841"/>
                    <a:pt x="8879" y="6448"/>
                  </a:cubicBezTo>
                  <a:cubicBezTo>
                    <a:pt x="8800" y="6212"/>
                    <a:pt x="8800" y="6212"/>
                    <a:pt x="8721" y="5977"/>
                  </a:cubicBezTo>
                  <a:lnTo>
                    <a:pt x="8721" y="5977"/>
                  </a:lnTo>
                  <a:cubicBezTo>
                    <a:pt x="8731" y="5981"/>
                    <a:pt x="8757" y="5983"/>
                    <a:pt x="8800" y="5983"/>
                  </a:cubicBezTo>
                  <a:cubicBezTo>
                    <a:pt x="9489" y="5983"/>
                    <a:pt x="14300" y="5409"/>
                    <a:pt x="14300" y="5112"/>
                  </a:cubicBezTo>
                  <a:cubicBezTo>
                    <a:pt x="14221" y="4563"/>
                    <a:pt x="14535" y="2048"/>
                    <a:pt x="12257" y="1420"/>
                  </a:cubicBezTo>
                  <a:cubicBezTo>
                    <a:pt x="11315" y="447"/>
                    <a:pt x="10048" y="1"/>
                    <a:pt x="8785" y="1"/>
                  </a:cubicBezTo>
                  <a:close/>
                </a:path>
              </a:pathLst>
            </a:custGeom>
            <a:solidFill>
              <a:srgbClr val="7A6A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3" name="Google Shape;593;p37"/>
            <p:cNvSpPr/>
            <p:nvPr/>
          </p:nvSpPr>
          <p:spPr>
            <a:xfrm flipH="1">
              <a:off x="6495445" y="1027870"/>
              <a:ext cx="834863" cy="891531"/>
            </a:xfrm>
            <a:custGeom>
              <a:avLst/>
              <a:gdLst/>
              <a:ahLst/>
              <a:cxnLst/>
              <a:rect l="l" t="t" r="r" b="b"/>
              <a:pathLst>
                <a:path w="12729" h="13593" extrusionOk="0">
                  <a:moveTo>
                    <a:pt x="10607" y="1"/>
                  </a:moveTo>
                  <a:lnTo>
                    <a:pt x="10607" y="1"/>
                  </a:lnTo>
                  <a:cubicBezTo>
                    <a:pt x="10764" y="394"/>
                    <a:pt x="11078" y="708"/>
                    <a:pt x="11157" y="1022"/>
                  </a:cubicBezTo>
                  <a:cubicBezTo>
                    <a:pt x="11236" y="1494"/>
                    <a:pt x="11157" y="1965"/>
                    <a:pt x="11078" y="2436"/>
                  </a:cubicBezTo>
                  <a:cubicBezTo>
                    <a:pt x="11078" y="2515"/>
                    <a:pt x="11000" y="2515"/>
                    <a:pt x="10921" y="2515"/>
                  </a:cubicBezTo>
                  <a:cubicBezTo>
                    <a:pt x="10602" y="2409"/>
                    <a:pt x="10267" y="2366"/>
                    <a:pt x="9930" y="2366"/>
                  </a:cubicBezTo>
                  <a:cubicBezTo>
                    <a:pt x="9521" y="2366"/>
                    <a:pt x="9109" y="2429"/>
                    <a:pt x="8721" y="2515"/>
                  </a:cubicBezTo>
                  <a:cubicBezTo>
                    <a:pt x="8014" y="2672"/>
                    <a:pt x="7307" y="2908"/>
                    <a:pt x="6600" y="3222"/>
                  </a:cubicBezTo>
                  <a:cubicBezTo>
                    <a:pt x="5814" y="3615"/>
                    <a:pt x="5186" y="4165"/>
                    <a:pt x="4872" y="5029"/>
                  </a:cubicBezTo>
                  <a:cubicBezTo>
                    <a:pt x="4715" y="5501"/>
                    <a:pt x="4479" y="6050"/>
                    <a:pt x="4007" y="6286"/>
                  </a:cubicBezTo>
                  <a:cubicBezTo>
                    <a:pt x="3896" y="6350"/>
                    <a:pt x="3795" y="6379"/>
                    <a:pt x="3704" y="6379"/>
                  </a:cubicBezTo>
                  <a:cubicBezTo>
                    <a:pt x="2892" y="6379"/>
                    <a:pt x="2829" y="4085"/>
                    <a:pt x="2829" y="3379"/>
                  </a:cubicBezTo>
                  <a:cubicBezTo>
                    <a:pt x="2747" y="3366"/>
                    <a:pt x="2665" y="3359"/>
                    <a:pt x="2584" y="3359"/>
                  </a:cubicBezTo>
                  <a:cubicBezTo>
                    <a:pt x="1726" y="3359"/>
                    <a:pt x="902" y="4083"/>
                    <a:pt x="472" y="4872"/>
                  </a:cubicBezTo>
                  <a:cubicBezTo>
                    <a:pt x="0" y="5815"/>
                    <a:pt x="315" y="6836"/>
                    <a:pt x="786" y="7700"/>
                  </a:cubicBezTo>
                  <a:cubicBezTo>
                    <a:pt x="1179" y="8486"/>
                    <a:pt x="1493" y="9272"/>
                    <a:pt x="1572" y="10215"/>
                  </a:cubicBezTo>
                  <a:cubicBezTo>
                    <a:pt x="1572" y="10529"/>
                    <a:pt x="1572" y="10922"/>
                    <a:pt x="1493" y="11314"/>
                  </a:cubicBezTo>
                  <a:cubicBezTo>
                    <a:pt x="1415" y="11629"/>
                    <a:pt x="1100" y="11943"/>
                    <a:pt x="1022" y="12257"/>
                  </a:cubicBezTo>
                  <a:cubicBezTo>
                    <a:pt x="1179" y="13043"/>
                    <a:pt x="1022" y="13436"/>
                    <a:pt x="1022" y="13593"/>
                  </a:cubicBezTo>
                  <a:cubicBezTo>
                    <a:pt x="1022" y="13593"/>
                    <a:pt x="2515" y="11943"/>
                    <a:pt x="2436" y="9350"/>
                  </a:cubicBezTo>
                  <a:cubicBezTo>
                    <a:pt x="2357" y="8565"/>
                    <a:pt x="2200" y="7858"/>
                    <a:pt x="2122" y="7072"/>
                  </a:cubicBezTo>
                  <a:cubicBezTo>
                    <a:pt x="2043" y="6600"/>
                    <a:pt x="2043" y="5815"/>
                    <a:pt x="2279" y="5265"/>
                  </a:cubicBezTo>
                  <a:lnTo>
                    <a:pt x="2279" y="5265"/>
                  </a:lnTo>
                  <a:cubicBezTo>
                    <a:pt x="2122" y="5815"/>
                    <a:pt x="2043" y="6443"/>
                    <a:pt x="2279" y="6993"/>
                  </a:cubicBezTo>
                  <a:cubicBezTo>
                    <a:pt x="2515" y="7858"/>
                    <a:pt x="3222" y="8486"/>
                    <a:pt x="4086" y="8565"/>
                  </a:cubicBezTo>
                  <a:cubicBezTo>
                    <a:pt x="4146" y="8570"/>
                    <a:pt x="4206" y="8572"/>
                    <a:pt x="4264" y="8572"/>
                  </a:cubicBezTo>
                  <a:cubicBezTo>
                    <a:pt x="5118" y="8572"/>
                    <a:pt x="5766" y="8048"/>
                    <a:pt x="6207" y="7386"/>
                  </a:cubicBezTo>
                  <a:cubicBezTo>
                    <a:pt x="6443" y="7072"/>
                    <a:pt x="6522" y="6915"/>
                    <a:pt x="6286" y="6600"/>
                  </a:cubicBezTo>
                  <a:cubicBezTo>
                    <a:pt x="5893" y="6208"/>
                    <a:pt x="5500" y="5736"/>
                    <a:pt x="5972" y="5265"/>
                  </a:cubicBezTo>
                  <a:cubicBezTo>
                    <a:pt x="6084" y="5175"/>
                    <a:pt x="6196" y="5137"/>
                    <a:pt x="6303" y="5137"/>
                  </a:cubicBezTo>
                  <a:cubicBezTo>
                    <a:pt x="6570" y="5137"/>
                    <a:pt x="6802" y="5377"/>
                    <a:pt x="6914" y="5658"/>
                  </a:cubicBezTo>
                  <a:cubicBezTo>
                    <a:pt x="6914" y="5815"/>
                    <a:pt x="6914" y="5972"/>
                    <a:pt x="6914" y="6050"/>
                  </a:cubicBezTo>
                  <a:cubicBezTo>
                    <a:pt x="6914" y="6143"/>
                    <a:pt x="6968" y="6181"/>
                    <a:pt x="7029" y="6181"/>
                  </a:cubicBezTo>
                  <a:cubicBezTo>
                    <a:pt x="7072" y="6181"/>
                    <a:pt x="7118" y="6162"/>
                    <a:pt x="7150" y="6129"/>
                  </a:cubicBezTo>
                  <a:cubicBezTo>
                    <a:pt x="7307" y="5736"/>
                    <a:pt x="7229" y="5422"/>
                    <a:pt x="7072" y="5029"/>
                  </a:cubicBezTo>
                  <a:cubicBezTo>
                    <a:pt x="6993" y="4793"/>
                    <a:pt x="6993" y="4793"/>
                    <a:pt x="6914" y="4558"/>
                  </a:cubicBezTo>
                  <a:lnTo>
                    <a:pt x="6914" y="4558"/>
                  </a:lnTo>
                  <a:cubicBezTo>
                    <a:pt x="6924" y="4562"/>
                    <a:pt x="6950" y="4564"/>
                    <a:pt x="6993" y="4564"/>
                  </a:cubicBezTo>
                  <a:cubicBezTo>
                    <a:pt x="7682" y="4564"/>
                    <a:pt x="12493" y="3990"/>
                    <a:pt x="12493" y="3693"/>
                  </a:cubicBezTo>
                  <a:cubicBezTo>
                    <a:pt x="12414" y="3144"/>
                    <a:pt x="12728" y="786"/>
                    <a:pt x="10607" y="1"/>
                  </a:cubicBezTo>
                  <a:close/>
                </a:path>
              </a:pathLst>
            </a:custGeom>
            <a:solidFill>
              <a:srgbClr val="7A6A5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4" name="Google Shape;594;p37"/>
            <p:cNvSpPr/>
            <p:nvPr/>
          </p:nvSpPr>
          <p:spPr>
            <a:xfrm flipH="1">
              <a:off x="7160171" y="1145406"/>
              <a:ext cx="61915" cy="243264"/>
            </a:xfrm>
            <a:custGeom>
              <a:avLst/>
              <a:gdLst/>
              <a:ahLst/>
              <a:cxnLst/>
              <a:rect l="l" t="t" r="r" b="b"/>
              <a:pathLst>
                <a:path w="944" h="3709" extrusionOk="0">
                  <a:moveTo>
                    <a:pt x="376" y="1"/>
                  </a:moveTo>
                  <a:cubicBezTo>
                    <a:pt x="356" y="1"/>
                    <a:pt x="335" y="6"/>
                    <a:pt x="315" y="16"/>
                  </a:cubicBezTo>
                  <a:cubicBezTo>
                    <a:pt x="236" y="16"/>
                    <a:pt x="236" y="94"/>
                    <a:pt x="236" y="173"/>
                  </a:cubicBezTo>
                  <a:cubicBezTo>
                    <a:pt x="158" y="173"/>
                    <a:pt x="79" y="173"/>
                    <a:pt x="79" y="252"/>
                  </a:cubicBezTo>
                  <a:cubicBezTo>
                    <a:pt x="0" y="409"/>
                    <a:pt x="158" y="487"/>
                    <a:pt x="236" y="566"/>
                  </a:cubicBezTo>
                  <a:cubicBezTo>
                    <a:pt x="707" y="2137"/>
                    <a:pt x="393" y="3709"/>
                    <a:pt x="550" y="3709"/>
                  </a:cubicBezTo>
                  <a:cubicBezTo>
                    <a:pt x="629" y="3709"/>
                    <a:pt x="943" y="2530"/>
                    <a:pt x="707" y="487"/>
                  </a:cubicBezTo>
                  <a:cubicBezTo>
                    <a:pt x="639" y="214"/>
                    <a:pt x="512" y="1"/>
                    <a:pt x="3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52"/>
          <p:cNvSpPr txBox="1">
            <a:spLocks noGrp="1"/>
          </p:cNvSpPr>
          <p:nvPr>
            <p:ph type="title"/>
          </p:nvPr>
        </p:nvSpPr>
        <p:spPr>
          <a:xfrm>
            <a:off x="710400" y="612983"/>
            <a:ext cx="3653700" cy="67033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En</a:t>
            </a:r>
            <a:r>
              <a:rPr lang="en" dirty="0"/>
              <a:t> pratique? 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969" name="Google Shape;969;p52"/>
          <p:cNvSpPr txBox="1">
            <a:spLocks noGrp="1"/>
          </p:cNvSpPr>
          <p:nvPr>
            <p:ph type="subTitle" idx="1"/>
          </p:nvPr>
        </p:nvSpPr>
        <p:spPr>
          <a:xfrm>
            <a:off x="524133" y="1462833"/>
            <a:ext cx="3653700" cy="79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CA" dirty="0" err="1"/>
              <a:t>Nécessite</a:t>
            </a:r>
            <a:r>
              <a:rPr lang="en-CA" dirty="0"/>
              <a:t> plus </a:t>
            </a:r>
            <a:r>
              <a:rPr lang="en-CA" dirty="0" err="1"/>
              <a:t>d’études</a:t>
            </a:r>
            <a:r>
              <a:rPr lang="en-CA" dirty="0"/>
              <a:t> avec </a:t>
            </a:r>
            <a:r>
              <a:rPr lang="en-CA" dirty="0" err="1"/>
              <a:t>meilleure</a:t>
            </a:r>
            <a:r>
              <a:rPr lang="en-CA" dirty="0"/>
              <a:t> </a:t>
            </a:r>
            <a:r>
              <a:rPr lang="en-CA" dirty="0" err="1"/>
              <a:t>homogénéité</a:t>
            </a:r>
            <a:r>
              <a:rPr lang="en-CA" dirty="0"/>
              <a:t>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CA" dirty="0" err="1"/>
              <a:t>Davantage</a:t>
            </a:r>
            <a:r>
              <a:rPr lang="en-CA" dirty="0"/>
              <a:t> </a:t>
            </a:r>
            <a:r>
              <a:rPr lang="en-CA" dirty="0" err="1"/>
              <a:t>d’études</a:t>
            </a:r>
            <a:r>
              <a:rPr lang="en-CA" dirty="0"/>
              <a:t> sur les </a:t>
            </a:r>
            <a:r>
              <a:rPr lang="en-CA" dirty="0" err="1"/>
              <a:t>effets</a:t>
            </a:r>
            <a:r>
              <a:rPr lang="en-CA" dirty="0"/>
              <a:t> </a:t>
            </a:r>
            <a:r>
              <a:rPr lang="en-CA" dirty="0" err="1"/>
              <a:t>adverses</a:t>
            </a:r>
            <a:r>
              <a:rPr lang="en-CA" dirty="0"/>
              <a:t> pour bien identifier les </a:t>
            </a:r>
            <a:r>
              <a:rPr lang="en-CA" dirty="0" err="1"/>
              <a:t>bénéfices</a:t>
            </a:r>
            <a:r>
              <a:rPr lang="en-CA" dirty="0"/>
              <a:t> et les </a:t>
            </a:r>
            <a:r>
              <a:rPr lang="en-CA" dirty="0" err="1"/>
              <a:t>risques</a:t>
            </a:r>
            <a:r>
              <a:rPr lang="en-CA" dirty="0"/>
              <a:t> des </a:t>
            </a:r>
            <a:r>
              <a:rPr lang="en-CA" dirty="0" err="1"/>
              <a:t>traitements</a:t>
            </a:r>
            <a:r>
              <a:rPr lang="en-CA" dirty="0"/>
              <a:t> de </a:t>
            </a:r>
            <a:r>
              <a:rPr lang="en-CA" dirty="0" err="1"/>
              <a:t>chiropratique</a:t>
            </a:r>
            <a:endParaRPr lang="en-CA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CA" dirty="0" err="1"/>
              <a:t>Davantage</a:t>
            </a:r>
            <a:r>
              <a:rPr lang="en-CA" dirty="0"/>
              <a:t> </a:t>
            </a:r>
            <a:r>
              <a:rPr lang="en-CA" dirty="0" err="1"/>
              <a:t>d’études</a:t>
            </a:r>
            <a:r>
              <a:rPr lang="en-CA" dirty="0"/>
              <a:t> sur les </a:t>
            </a:r>
            <a:r>
              <a:rPr lang="en-CA" dirty="0" err="1"/>
              <a:t>coûts</a:t>
            </a:r>
            <a:r>
              <a:rPr lang="en-CA" dirty="0"/>
              <a:t> </a:t>
            </a:r>
            <a:r>
              <a:rPr lang="en-CA" dirty="0" err="1"/>
              <a:t>potentiels</a:t>
            </a:r>
            <a:r>
              <a:rPr lang="en-CA" dirty="0"/>
              <a:t> et sur </a:t>
            </a:r>
            <a:r>
              <a:rPr lang="en-CA" dirty="0" err="1"/>
              <a:t>accessibilité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ces</a:t>
            </a:r>
            <a:r>
              <a:rPr lang="en-CA" dirty="0"/>
              <a:t> </a:t>
            </a:r>
            <a:r>
              <a:rPr lang="en-CA" dirty="0" err="1"/>
              <a:t>soins</a:t>
            </a:r>
            <a:endParaRPr lang="en-CA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CA" dirty="0" err="1"/>
              <a:t>Validité</a:t>
            </a:r>
            <a:r>
              <a:rPr lang="en-CA" dirty="0"/>
              <a:t> </a:t>
            </a:r>
            <a:r>
              <a:rPr lang="en-CA" dirty="0" err="1"/>
              <a:t>externe</a:t>
            </a:r>
            <a:r>
              <a:rPr lang="en-CA" dirty="0"/>
              <a:t> </a:t>
            </a:r>
            <a:r>
              <a:rPr lang="en-CA" dirty="0" err="1"/>
              <a:t>à</a:t>
            </a:r>
            <a:r>
              <a:rPr lang="en-CA" dirty="0"/>
              <a:t> </a:t>
            </a:r>
            <a:r>
              <a:rPr lang="en-CA" dirty="0" err="1"/>
              <a:t>évaluer</a:t>
            </a:r>
            <a:endParaRPr lang="en-CA"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-CA" dirty="0" err="1"/>
              <a:t>Davantage</a:t>
            </a:r>
            <a:r>
              <a:rPr lang="en-CA" dirty="0"/>
              <a:t> </a:t>
            </a:r>
            <a:r>
              <a:rPr lang="en-CA" dirty="0" err="1"/>
              <a:t>d’études</a:t>
            </a:r>
            <a:r>
              <a:rPr lang="en-CA" dirty="0"/>
              <a:t> qui </a:t>
            </a:r>
            <a:r>
              <a:rPr lang="en-CA" dirty="0" err="1"/>
              <a:t>évaluent</a:t>
            </a:r>
            <a:r>
              <a:rPr lang="en-CA" dirty="0"/>
              <a:t> </a:t>
            </a:r>
            <a:r>
              <a:rPr lang="en-CA" dirty="0" err="1"/>
              <a:t>l’aspect</a:t>
            </a:r>
            <a:r>
              <a:rPr lang="en-CA" dirty="0"/>
              <a:t> biopsychosocial de la </a:t>
            </a:r>
            <a:r>
              <a:rPr lang="en-CA" dirty="0" err="1"/>
              <a:t>lombalgie</a:t>
            </a:r>
            <a:r>
              <a:rPr lang="en-CA" dirty="0"/>
              <a:t> </a:t>
            </a:r>
            <a:r>
              <a:rPr lang="en-CA" dirty="0" err="1"/>
              <a:t>chronique</a:t>
            </a:r>
            <a:endParaRPr lang="en-CA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970" name="Google Shape;970;p5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10177" b="10185"/>
          <a:stretch/>
        </p:blipFill>
        <p:spPr>
          <a:xfrm>
            <a:off x="4771180" y="948150"/>
            <a:ext cx="3480949" cy="3247201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" name="Google Shape;1153;p59"/>
          <p:cNvSpPr txBox="1">
            <a:spLocks noGrp="1"/>
          </p:cNvSpPr>
          <p:nvPr>
            <p:ph type="title"/>
          </p:nvPr>
        </p:nvSpPr>
        <p:spPr>
          <a:xfrm>
            <a:off x="4573000" y="806743"/>
            <a:ext cx="3858900" cy="7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Merci de </a:t>
            </a:r>
            <a:r>
              <a:rPr lang="en" dirty="0" err="1"/>
              <a:t>votre</a:t>
            </a:r>
            <a:r>
              <a:rPr lang="en" dirty="0"/>
              <a:t> </a:t>
            </a:r>
            <a:r>
              <a:rPr lang="en" b="1" dirty="0"/>
              <a:t>É</a:t>
            </a:r>
            <a:r>
              <a:rPr lang="en" dirty="0"/>
              <a:t>COUTE </a:t>
            </a:r>
            <a:endParaRPr dirty="0"/>
          </a:p>
        </p:txBody>
      </p:sp>
      <p:grpSp>
        <p:nvGrpSpPr>
          <p:cNvPr id="1175" name="Google Shape;1175;p59"/>
          <p:cNvGrpSpPr/>
          <p:nvPr/>
        </p:nvGrpSpPr>
        <p:grpSpPr>
          <a:xfrm>
            <a:off x="659065" y="964596"/>
            <a:ext cx="3298710" cy="4237784"/>
            <a:chOff x="837343" y="1100240"/>
            <a:chExt cx="3153039" cy="4050644"/>
          </a:xfrm>
        </p:grpSpPr>
        <p:sp>
          <p:nvSpPr>
            <p:cNvPr id="1176" name="Google Shape;1176;p59"/>
            <p:cNvSpPr/>
            <p:nvPr/>
          </p:nvSpPr>
          <p:spPr>
            <a:xfrm>
              <a:off x="837343" y="2353620"/>
              <a:ext cx="3153022" cy="2797260"/>
            </a:xfrm>
            <a:custGeom>
              <a:avLst/>
              <a:gdLst/>
              <a:ahLst/>
              <a:cxnLst/>
              <a:rect l="l" t="t" r="r" b="b"/>
              <a:pathLst>
                <a:path w="35513" h="31506" extrusionOk="0">
                  <a:moveTo>
                    <a:pt x="21056" y="1"/>
                  </a:moveTo>
                  <a:cubicBezTo>
                    <a:pt x="17835" y="79"/>
                    <a:pt x="17285" y="393"/>
                    <a:pt x="17206" y="393"/>
                  </a:cubicBezTo>
                  <a:cubicBezTo>
                    <a:pt x="17137" y="393"/>
                    <a:pt x="16694" y="145"/>
                    <a:pt x="14335" y="145"/>
                  </a:cubicBezTo>
                  <a:cubicBezTo>
                    <a:pt x="14040" y="145"/>
                    <a:pt x="13715" y="149"/>
                    <a:pt x="13357" y="158"/>
                  </a:cubicBezTo>
                  <a:lnTo>
                    <a:pt x="13435" y="5579"/>
                  </a:lnTo>
                  <a:lnTo>
                    <a:pt x="13200" y="5736"/>
                  </a:lnTo>
                  <a:lnTo>
                    <a:pt x="5578" y="9036"/>
                  </a:lnTo>
                  <a:cubicBezTo>
                    <a:pt x="3614" y="9664"/>
                    <a:pt x="2357" y="11314"/>
                    <a:pt x="2357" y="13200"/>
                  </a:cubicBezTo>
                  <a:lnTo>
                    <a:pt x="1336" y="20899"/>
                  </a:lnTo>
                  <a:lnTo>
                    <a:pt x="0" y="31506"/>
                  </a:lnTo>
                  <a:lnTo>
                    <a:pt x="5893" y="31427"/>
                  </a:lnTo>
                  <a:lnTo>
                    <a:pt x="7071" y="20821"/>
                  </a:lnTo>
                  <a:lnTo>
                    <a:pt x="7464" y="17285"/>
                  </a:lnTo>
                  <a:lnTo>
                    <a:pt x="8485" y="31349"/>
                  </a:lnTo>
                  <a:lnTo>
                    <a:pt x="27027" y="31035"/>
                  </a:lnTo>
                  <a:lnTo>
                    <a:pt x="27577" y="16893"/>
                  </a:lnTo>
                  <a:lnTo>
                    <a:pt x="28049" y="20428"/>
                  </a:lnTo>
                  <a:lnTo>
                    <a:pt x="29620" y="30956"/>
                  </a:lnTo>
                  <a:lnTo>
                    <a:pt x="35513" y="30877"/>
                  </a:lnTo>
                  <a:lnTo>
                    <a:pt x="33784" y="20271"/>
                  </a:lnTo>
                  <a:lnTo>
                    <a:pt x="32527" y="12728"/>
                  </a:lnTo>
                  <a:cubicBezTo>
                    <a:pt x="32449" y="10843"/>
                    <a:pt x="31113" y="9193"/>
                    <a:pt x="29149" y="8643"/>
                  </a:cubicBezTo>
                  <a:lnTo>
                    <a:pt x="21449" y="5579"/>
                  </a:lnTo>
                  <a:lnTo>
                    <a:pt x="21135" y="5500"/>
                  </a:lnTo>
                  <a:lnTo>
                    <a:pt x="21056" y="1"/>
                  </a:ln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177" name="Google Shape;1177;p59"/>
            <p:cNvSpPr/>
            <p:nvPr/>
          </p:nvSpPr>
          <p:spPr>
            <a:xfrm>
              <a:off x="1409300" y="2983196"/>
              <a:ext cx="830229" cy="814425"/>
            </a:xfrm>
            <a:custGeom>
              <a:avLst/>
              <a:gdLst/>
              <a:ahLst/>
              <a:cxnLst/>
              <a:rect l="l" t="t" r="r" b="b"/>
              <a:pathLst>
                <a:path w="9351" h="9173" extrusionOk="0">
                  <a:moveTo>
                    <a:pt x="3772" y="2652"/>
                  </a:moveTo>
                  <a:cubicBezTo>
                    <a:pt x="3929" y="2652"/>
                    <a:pt x="4008" y="2809"/>
                    <a:pt x="4008" y="2966"/>
                  </a:cubicBezTo>
                  <a:cubicBezTo>
                    <a:pt x="4008" y="3123"/>
                    <a:pt x="3929" y="3280"/>
                    <a:pt x="3772" y="3280"/>
                  </a:cubicBezTo>
                  <a:cubicBezTo>
                    <a:pt x="3615" y="3280"/>
                    <a:pt x="3458" y="3123"/>
                    <a:pt x="3458" y="2966"/>
                  </a:cubicBezTo>
                  <a:cubicBezTo>
                    <a:pt x="3458" y="2809"/>
                    <a:pt x="3615" y="2652"/>
                    <a:pt x="3772" y="2652"/>
                  </a:cubicBezTo>
                  <a:close/>
                  <a:moveTo>
                    <a:pt x="6443" y="5009"/>
                  </a:moveTo>
                  <a:cubicBezTo>
                    <a:pt x="6600" y="5009"/>
                    <a:pt x="6679" y="5166"/>
                    <a:pt x="6679" y="5323"/>
                  </a:cubicBezTo>
                  <a:cubicBezTo>
                    <a:pt x="6679" y="5480"/>
                    <a:pt x="6600" y="5637"/>
                    <a:pt x="6443" y="5637"/>
                  </a:cubicBezTo>
                  <a:cubicBezTo>
                    <a:pt x="6286" y="5637"/>
                    <a:pt x="6129" y="5480"/>
                    <a:pt x="6129" y="5323"/>
                  </a:cubicBezTo>
                  <a:cubicBezTo>
                    <a:pt x="6129" y="5166"/>
                    <a:pt x="6286" y="5009"/>
                    <a:pt x="6443" y="5009"/>
                  </a:cubicBezTo>
                  <a:close/>
                  <a:moveTo>
                    <a:pt x="3310" y="0"/>
                  </a:moveTo>
                  <a:cubicBezTo>
                    <a:pt x="3242" y="0"/>
                    <a:pt x="3183" y="20"/>
                    <a:pt x="3143" y="59"/>
                  </a:cubicBezTo>
                  <a:lnTo>
                    <a:pt x="79" y="1316"/>
                  </a:lnTo>
                  <a:cubicBezTo>
                    <a:pt x="1" y="1395"/>
                    <a:pt x="1" y="1552"/>
                    <a:pt x="79" y="1552"/>
                  </a:cubicBezTo>
                  <a:lnTo>
                    <a:pt x="8407" y="9173"/>
                  </a:lnTo>
                  <a:lnTo>
                    <a:pt x="9350" y="6266"/>
                  </a:lnTo>
                  <a:lnTo>
                    <a:pt x="3536" y="59"/>
                  </a:lnTo>
                  <a:cubicBezTo>
                    <a:pt x="3458" y="20"/>
                    <a:pt x="3379" y="0"/>
                    <a:pt x="33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59"/>
            <p:cNvSpPr/>
            <p:nvPr/>
          </p:nvSpPr>
          <p:spPr>
            <a:xfrm>
              <a:off x="2567243" y="2957626"/>
              <a:ext cx="809275" cy="826056"/>
            </a:xfrm>
            <a:custGeom>
              <a:avLst/>
              <a:gdLst/>
              <a:ahLst/>
              <a:cxnLst/>
              <a:rect l="l" t="t" r="r" b="b"/>
              <a:pathLst>
                <a:path w="9115" h="9304" extrusionOk="0">
                  <a:moveTo>
                    <a:pt x="5422" y="2704"/>
                  </a:moveTo>
                  <a:cubicBezTo>
                    <a:pt x="5579" y="2704"/>
                    <a:pt x="5736" y="2783"/>
                    <a:pt x="5736" y="3019"/>
                  </a:cubicBezTo>
                  <a:cubicBezTo>
                    <a:pt x="5736" y="3176"/>
                    <a:pt x="5579" y="3333"/>
                    <a:pt x="5422" y="3333"/>
                  </a:cubicBezTo>
                  <a:cubicBezTo>
                    <a:pt x="5265" y="3333"/>
                    <a:pt x="5186" y="3176"/>
                    <a:pt x="5186" y="3019"/>
                  </a:cubicBezTo>
                  <a:cubicBezTo>
                    <a:pt x="5186" y="2861"/>
                    <a:pt x="5265" y="2704"/>
                    <a:pt x="5422" y="2704"/>
                  </a:cubicBezTo>
                  <a:close/>
                  <a:moveTo>
                    <a:pt x="2829" y="5140"/>
                  </a:moveTo>
                  <a:cubicBezTo>
                    <a:pt x="2987" y="5140"/>
                    <a:pt x="3144" y="5297"/>
                    <a:pt x="3144" y="5454"/>
                  </a:cubicBezTo>
                  <a:cubicBezTo>
                    <a:pt x="3144" y="5611"/>
                    <a:pt x="3065" y="5768"/>
                    <a:pt x="2908" y="5768"/>
                  </a:cubicBezTo>
                  <a:cubicBezTo>
                    <a:pt x="2751" y="5768"/>
                    <a:pt x="2594" y="5611"/>
                    <a:pt x="2594" y="5454"/>
                  </a:cubicBezTo>
                  <a:cubicBezTo>
                    <a:pt x="2594" y="5297"/>
                    <a:pt x="2672" y="5140"/>
                    <a:pt x="2829" y="5140"/>
                  </a:cubicBezTo>
                  <a:close/>
                  <a:moveTo>
                    <a:pt x="5836" y="0"/>
                  </a:moveTo>
                  <a:cubicBezTo>
                    <a:pt x="5730" y="0"/>
                    <a:pt x="5635" y="56"/>
                    <a:pt x="5579" y="112"/>
                  </a:cubicBezTo>
                  <a:lnTo>
                    <a:pt x="1" y="6475"/>
                  </a:lnTo>
                  <a:lnTo>
                    <a:pt x="865" y="9304"/>
                  </a:lnTo>
                  <a:lnTo>
                    <a:pt x="9036" y="1447"/>
                  </a:lnTo>
                  <a:cubicBezTo>
                    <a:pt x="9115" y="1447"/>
                    <a:pt x="9115" y="1290"/>
                    <a:pt x="9036" y="1211"/>
                  </a:cubicBezTo>
                  <a:lnTo>
                    <a:pt x="5972" y="33"/>
                  </a:lnTo>
                  <a:cubicBezTo>
                    <a:pt x="5926" y="10"/>
                    <a:pt x="5880" y="0"/>
                    <a:pt x="583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59"/>
            <p:cNvSpPr/>
            <p:nvPr/>
          </p:nvSpPr>
          <p:spPr>
            <a:xfrm>
              <a:off x="1506965" y="3853379"/>
              <a:ext cx="830229" cy="411607"/>
            </a:xfrm>
            <a:custGeom>
              <a:avLst/>
              <a:gdLst/>
              <a:ahLst/>
              <a:cxnLst/>
              <a:rect l="l" t="t" r="r" b="b"/>
              <a:pathLst>
                <a:path w="9351" h="4636" extrusionOk="0">
                  <a:moveTo>
                    <a:pt x="6208" y="1729"/>
                  </a:moveTo>
                  <a:cubicBezTo>
                    <a:pt x="6365" y="1729"/>
                    <a:pt x="6522" y="1808"/>
                    <a:pt x="6522" y="1965"/>
                  </a:cubicBezTo>
                  <a:cubicBezTo>
                    <a:pt x="6522" y="2200"/>
                    <a:pt x="6365" y="2279"/>
                    <a:pt x="6208" y="2279"/>
                  </a:cubicBezTo>
                  <a:cubicBezTo>
                    <a:pt x="6050" y="2279"/>
                    <a:pt x="5972" y="2200"/>
                    <a:pt x="5893" y="2043"/>
                  </a:cubicBezTo>
                  <a:cubicBezTo>
                    <a:pt x="5893" y="1808"/>
                    <a:pt x="6050" y="1729"/>
                    <a:pt x="6208" y="1729"/>
                  </a:cubicBezTo>
                  <a:close/>
                  <a:moveTo>
                    <a:pt x="1729" y="2672"/>
                  </a:moveTo>
                  <a:cubicBezTo>
                    <a:pt x="1886" y="2672"/>
                    <a:pt x="2043" y="2829"/>
                    <a:pt x="2043" y="2986"/>
                  </a:cubicBezTo>
                  <a:cubicBezTo>
                    <a:pt x="2043" y="3143"/>
                    <a:pt x="1886" y="3300"/>
                    <a:pt x="1729" y="3300"/>
                  </a:cubicBezTo>
                  <a:cubicBezTo>
                    <a:pt x="1572" y="3300"/>
                    <a:pt x="1493" y="3143"/>
                    <a:pt x="1493" y="2986"/>
                  </a:cubicBezTo>
                  <a:cubicBezTo>
                    <a:pt x="1493" y="2829"/>
                    <a:pt x="1572" y="2672"/>
                    <a:pt x="1729" y="2672"/>
                  </a:cubicBezTo>
                  <a:close/>
                  <a:moveTo>
                    <a:pt x="9350" y="1"/>
                  </a:moveTo>
                  <a:lnTo>
                    <a:pt x="1" y="2122"/>
                  </a:lnTo>
                  <a:lnTo>
                    <a:pt x="158" y="4636"/>
                  </a:lnTo>
                  <a:lnTo>
                    <a:pt x="9350" y="2593"/>
                  </a:lnTo>
                  <a:lnTo>
                    <a:pt x="93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59"/>
            <p:cNvSpPr/>
            <p:nvPr/>
          </p:nvSpPr>
          <p:spPr>
            <a:xfrm>
              <a:off x="2448714" y="3853379"/>
              <a:ext cx="837154" cy="383729"/>
            </a:xfrm>
            <a:custGeom>
              <a:avLst/>
              <a:gdLst/>
              <a:ahLst/>
              <a:cxnLst/>
              <a:rect l="l" t="t" r="r" b="b"/>
              <a:pathLst>
                <a:path w="9429" h="4322" extrusionOk="0">
                  <a:moveTo>
                    <a:pt x="3143" y="1572"/>
                  </a:moveTo>
                  <a:cubicBezTo>
                    <a:pt x="3300" y="1572"/>
                    <a:pt x="3457" y="1729"/>
                    <a:pt x="3457" y="1886"/>
                  </a:cubicBezTo>
                  <a:cubicBezTo>
                    <a:pt x="3457" y="2043"/>
                    <a:pt x="3300" y="2200"/>
                    <a:pt x="3143" y="2200"/>
                  </a:cubicBezTo>
                  <a:cubicBezTo>
                    <a:pt x="2986" y="2200"/>
                    <a:pt x="2907" y="2043"/>
                    <a:pt x="2907" y="1886"/>
                  </a:cubicBezTo>
                  <a:cubicBezTo>
                    <a:pt x="2907" y="1729"/>
                    <a:pt x="2986" y="1572"/>
                    <a:pt x="3143" y="1572"/>
                  </a:cubicBezTo>
                  <a:close/>
                  <a:moveTo>
                    <a:pt x="7621" y="2358"/>
                  </a:moveTo>
                  <a:cubicBezTo>
                    <a:pt x="7778" y="2358"/>
                    <a:pt x="7936" y="2515"/>
                    <a:pt x="7936" y="2672"/>
                  </a:cubicBezTo>
                  <a:cubicBezTo>
                    <a:pt x="7936" y="2829"/>
                    <a:pt x="7778" y="2986"/>
                    <a:pt x="7621" y="2986"/>
                  </a:cubicBezTo>
                  <a:cubicBezTo>
                    <a:pt x="7464" y="2986"/>
                    <a:pt x="7386" y="2829"/>
                    <a:pt x="7386" y="2672"/>
                  </a:cubicBezTo>
                  <a:cubicBezTo>
                    <a:pt x="7386" y="2515"/>
                    <a:pt x="7464" y="2358"/>
                    <a:pt x="7621" y="2358"/>
                  </a:cubicBezTo>
                  <a:close/>
                  <a:moveTo>
                    <a:pt x="0" y="1"/>
                  </a:moveTo>
                  <a:lnTo>
                    <a:pt x="0" y="2593"/>
                  </a:lnTo>
                  <a:lnTo>
                    <a:pt x="9271" y="4322"/>
                  </a:lnTo>
                  <a:lnTo>
                    <a:pt x="9428" y="1729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59"/>
            <p:cNvSpPr/>
            <p:nvPr/>
          </p:nvSpPr>
          <p:spPr>
            <a:xfrm>
              <a:off x="1555797" y="4585857"/>
              <a:ext cx="795336" cy="411607"/>
            </a:xfrm>
            <a:custGeom>
              <a:avLst/>
              <a:gdLst/>
              <a:ahLst/>
              <a:cxnLst/>
              <a:rect l="l" t="t" r="r" b="b"/>
              <a:pathLst>
                <a:path w="8958" h="4636" extrusionOk="0">
                  <a:moveTo>
                    <a:pt x="6443" y="2200"/>
                  </a:moveTo>
                  <a:cubicBezTo>
                    <a:pt x="6600" y="2200"/>
                    <a:pt x="6757" y="2357"/>
                    <a:pt x="6757" y="2514"/>
                  </a:cubicBezTo>
                  <a:cubicBezTo>
                    <a:pt x="6757" y="2671"/>
                    <a:pt x="6679" y="2828"/>
                    <a:pt x="6522" y="2828"/>
                  </a:cubicBezTo>
                  <a:cubicBezTo>
                    <a:pt x="6365" y="2828"/>
                    <a:pt x="6207" y="2671"/>
                    <a:pt x="6207" y="2514"/>
                  </a:cubicBezTo>
                  <a:cubicBezTo>
                    <a:pt x="6207" y="2357"/>
                    <a:pt x="6286" y="2200"/>
                    <a:pt x="6443" y="2200"/>
                  </a:cubicBezTo>
                  <a:close/>
                  <a:moveTo>
                    <a:pt x="2279" y="2828"/>
                  </a:moveTo>
                  <a:cubicBezTo>
                    <a:pt x="2436" y="2828"/>
                    <a:pt x="2515" y="2986"/>
                    <a:pt x="2515" y="3143"/>
                  </a:cubicBezTo>
                  <a:cubicBezTo>
                    <a:pt x="2515" y="3300"/>
                    <a:pt x="2436" y="3457"/>
                    <a:pt x="2279" y="3457"/>
                  </a:cubicBezTo>
                  <a:cubicBezTo>
                    <a:pt x="2122" y="3457"/>
                    <a:pt x="1965" y="3300"/>
                    <a:pt x="1965" y="3143"/>
                  </a:cubicBezTo>
                  <a:cubicBezTo>
                    <a:pt x="1965" y="2986"/>
                    <a:pt x="2122" y="2828"/>
                    <a:pt x="2279" y="2828"/>
                  </a:cubicBezTo>
                  <a:close/>
                  <a:moveTo>
                    <a:pt x="8879" y="0"/>
                  </a:moveTo>
                  <a:lnTo>
                    <a:pt x="1" y="1964"/>
                  </a:lnTo>
                  <a:lnTo>
                    <a:pt x="236" y="4636"/>
                  </a:lnTo>
                  <a:lnTo>
                    <a:pt x="8957" y="4478"/>
                  </a:lnTo>
                  <a:lnTo>
                    <a:pt x="887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59"/>
            <p:cNvSpPr/>
            <p:nvPr/>
          </p:nvSpPr>
          <p:spPr>
            <a:xfrm>
              <a:off x="2462653" y="4578843"/>
              <a:ext cx="795336" cy="404682"/>
            </a:xfrm>
            <a:custGeom>
              <a:avLst/>
              <a:gdLst/>
              <a:ahLst/>
              <a:cxnLst/>
              <a:rect l="l" t="t" r="r" b="b"/>
              <a:pathLst>
                <a:path w="8958" h="4558" extrusionOk="0">
                  <a:moveTo>
                    <a:pt x="2515" y="2200"/>
                  </a:moveTo>
                  <a:cubicBezTo>
                    <a:pt x="2672" y="2200"/>
                    <a:pt x="2750" y="2279"/>
                    <a:pt x="2750" y="2436"/>
                  </a:cubicBezTo>
                  <a:cubicBezTo>
                    <a:pt x="2750" y="2672"/>
                    <a:pt x="2672" y="2750"/>
                    <a:pt x="2515" y="2750"/>
                  </a:cubicBezTo>
                  <a:cubicBezTo>
                    <a:pt x="2357" y="2750"/>
                    <a:pt x="2200" y="2672"/>
                    <a:pt x="2200" y="2515"/>
                  </a:cubicBezTo>
                  <a:cubicBezTo>
                    <a:pt x="2200" y="2279"/>
                    <a:pt x="2357" y="2200"/>
                    <a:pt x="2515" y="2200"/>
                  </a:cubicBezTo>
                  <a:close/>
                  <a:moveTo>
                    <a:pt x="6757" y="2672"/>
                  </a:moveTo>
                  <a:cubicBezTo>
                    <a:pt x="6914" y="2672"/>
                    <a:pt x="6993" y="2829"/>
                    <a:pt x="6993" y="2986"/>
                  </a:cubicBezTo>
                  <a:cubicBezTo>
                    <a:pt x="6993" y="3143"/>
                    <a:pt x="6914" y="3300"/>
                    <a:pt x="6757" y="3300"/>
                  </a:cubicBezTo>
                  <a:cubicBezTo>
                    <a:pt x="6600" y="3300"/>
                    <a:pt x="6443" y="3143"/>
                    <a:pt x="6443" y="2986"/>
                  </a:cubicBezTo>
                  <a:cubicBezTo>
                    <a:pt x="6443" y="2829"/>
                    <a:pt x="6600" y="2672"/>
                    <a:pt x="6757" y="2672"/>
                  </a:cubicBezTo>
                  <a:close/>
                  <a:moveTo>
                    <a:pt x="0" y="0"/>
                  </a:moveTo>
                  <a:lnTo>
                    <a:pt x="79" y="4557"/>
                  </a:lnTo>
                  <a:lnTo>
                    <a:pt x="8879" y="4400"/>
                  </a:lnTo>
                  <a:lnTo>
                    <a:pt x="8957" y="16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59"/>
            <p:cNvSpPr/>
            <p:nvPr/>
          </p:nvSpPr>
          <p:spPr>
            <a:xfrm>
              <a:off x="1520904" y="4167324"/>
              <a:ext cx="823215" cy="495332"/>
            </a:xfrm>
            <a:custGeom>
              <a:avLst/>
              <a:gdLst/>
              <a:ahLst/>
              <a:cxnLst/>
              <a:rect l="l" t="t" r="r" b="b"/>
              <a:pathLst>
                <a:path w="9272" h="5579" extrusionOk="0">
                  <a:moveTo>
                    <a:pt x="6522" y="2121"/>
                  </a:moveTo>
                  <a:cubicBezTo>
                    <a:pt x="6679" y="2121"/>
                    <a:pt x="6758" y="2278"/>
                    <a:pt x="6758" y="2436"/>
                  </a:cubicBezTo>
                  <a:cubicBezTo>
                    <a:pt x="6758" y="2593"/>
                    <a:pt x="6679" y="2750"/>
                    <a:pt x="6522" y="2750"/>
                  </a:cubicBezTo>
                  <a:cubicBezTo>
                    <a:pt x="6365" y="2750"/>
                    <a:pt x="6208" y="2593"/>
                    <a:pt x="6208" y="2436"/>
                  </a:cubicBezTo>
                  <a:cubicBezTo>
                    <a:pt x="6208" y="2278"/>
                    <a:pt x="6365" y="2121"/>
                    <a:pt x="6522" y="2121"/>
                  </a:cubicBezTo>
                  <a:close/>
                  <a:moveTo>
                    <a:pt x="2044" y="3064"/>
                  </a:moveTo>
                  <a:cubicBezTo>
                    <a:pt x="2201" y="3064"/>
                    <a:pt x="2358" y="3221"/>
                    <a:pt x="2358" y="3378"/>
                  </a:cubicBezTo>
                  <a:cubicBezTo>
                    <a:pt x="2358" y="3536"/>
                    <a:pt x="2201" y="3693"/>
                    <a:pt x="2044" y="3693"/>
                  </a:cubicBezTo>
                  <a:cubicBezTo>
                    <a:pt x="1886" y="3693"/>
                    <a:pt x="1808" y="3536"/>
                    <a:pt x="1808" y="3378"/>
                  </a:cubicBezTo>
                  <a:cubicBezTo>
                    <a:pt x="1808" y="3221"/>
                    <a:pt x="1886" y="3064"/>
                    <a:pt x="2044" y="3064"/>
                  </a:cubicBezTo>
                  <a:close/>
                  <a:moveTo>
                    <a:pt x="9193" y="0"/>
                  </a:moveTo>
                  <a:lnTo>
                    <a:pt x="1" y="2043"/>
                  </a:lnTo>
                  <a:lnTo>
                    <a:pt x="315" y="5578"/>
                  </a:lnTo>
                  <a:lnTo>
                    <a:pt x="9272" y="3614"/>
                  </a:lnTo>
                  <a:lnTo>
                    <a:pt x="91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59"/>
            <p:cNvSpPr/>
            <p:nvPr/>
          </p:nvSpPr>
          <p:spPr>
            <a:xfrm>
              <a:off x="2455639" y="4167324"/>
              <a:ext cx="816289" cy="460439"/>
            </a:xfrm>
            <a:custGeom>
              <a:avLst/>
              <a:gdLst/>
              <a:ahLst/>
              <a:cxnLst/>
              <a:rect l="l" t="t" r="r" b="b"/>
              <a:pathLst>
                <a:path w="9194" h="5186" extrusionOk="0">
                  <a:moveTo>
                    <a:pt x="2751" y="1964"/>
                  </a:moveTo>
                  <a:cubicBezTo>
                    <a:pt x="2908" y="1964"/>
                    <a:pt x="3065" y="2121"/>
                    <a:pt x="3065" y="2278"/>
                  </a:cubicBezTo>
                  <a:cubicBezTo>
                    <a:pt x="3065" y="2436"/>
                    <a:pt x="2908" y="2593"/>
                    <a:pt x="2751" y="2593"/>
                  </a:cubicBezTo>
                  <a:cubicBezTo>
                    <a:pt x="2594" y="2593"/>
                    <a:pt x="2515" y="2514"/>
                    <a:pt x="2515" y="2278"/>
                  </a:cubicBezTo>
                  <a:cubicBezTo>
                    <a:pt x="2515" y="2121"/>
                    <a:pt x="2594" y="1964"/>
                    <a:pt x="2751" y="1964"/>
                  </a:cubicBezTo>
                  <a:close/>
                  <a:moveTo>
                    <a:pt x="7229" y="2828"/>
                  </a:moveTo>
                  <a:cubicBezTo>
                    <a:pt x="7386" y="2828"/>
                    <a:pt x="7543" y="2907"/>
                    <a:pt x="7543" y="3064"/>
                  </a:cubicBezTo>
                  <a:cubicBezTo>
                    <a:pt x="7543" y="3300"/>
                    <a:pt x="7386" y="3378"/>
                    <a:pt x="7229" y="3378"/>
                  </a:cubicBezTo>
                  <a:cubicBezTo>
                    <a:pt x="7200" y="3393"/>
                    <a:pt x="7174" y="3399"/>
                    <a:pt x="7151" y="3399"/>
                  </a:cubicBezTo>
                  <a:cubicBezTo>
                    <a:pt x="7046" y="3399"/>
                    <a:pt x="6993" y="3271"/>
                    <a:pt x="6993" y="3143"/>
                  </a:cubicBezTo>
                  <a:cubicBezTo>
                    <a:pt x="6993" y="2907"/>
                    <a:pt x="7072" y="2828"/>
                    <a:pt x="7229" y="2828"/>
                  </a:cubicBezTo>
                  <a:close/>
                  <a:moveTo>
                    <a:pt x="1" y="0"/>
                  </a:moveTo>
                  <a:lnTo>
                    <a:pt x="1" y="3536"/>
                  </a:lnTo>
                  <a:lnTo>
                    <a:pt x="9115" y="5185"/>
                  </a:lnTo>
                  <a:lnTo>
                    <a:pt x="9193" y="172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59"/>
            <p:cNvSpPr/>
            <p:nvPr/>
          </p:nvSpPr>
          <p:spPr>
            <a:xfrm>
              <a:off x="2239446" y="3581341"/>
              <a:ext cx="320958" cy="1541663"/>
            </a:xfrm>
            <a:custGeom>
              <a:avLst/>
              <a:gdLst/>
              <a:ahLst/>
              <a:cxnLst/>
              <a:rect l="l" t="t" r="r" b="b"/>
              <a:pathLst>
                <a:path w="3615" h="17364" extrusionOk="0">
                  <a:moveTo>
                    <a:pt x="3300" y="0"/>
                  </a:moveTo>
                  <a:lnTo>
                    <a:pt x="0" y="79"/>
                  </a:lnTo>
                  <a:lnTo>
                    <a:pt x="315" y="17364"/>
                  </a:lnTo>
                  <a:lnTo>
                    <a:pt x="3614" y="17364"/>
                  </a:lnTo>
                  <a:lnTo>
                    <a:pt x="330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59"/>
            <p:cNvSpPr/>
            <p:nvPr/>
          </p:nvSpPr>
          <p:spPr>
            <a:xfrm>
              <a:off x="2085936" y="3462547"/>
              <a:ext cx="607023" cy="788500"/>
            </a:xfrm>
            <a:custGeom>
              <a:avLst/>
              <a:gdLst/>
              <a:ahLst/>
              <a:cxnLst/>
              <a:rect l="l" t="t" r="r" b="b"/>
              <a:pathLst>
                <a:path w="6837" h="8881" extrusionOk="0">
                  <a:moveTo>
                    <a:pt x="3484" y="1"/>
                  </a:moveTo>
                  <a:cubicBezTo>
                    <a:pt x="3449" y="1"/>
                    <a:pt x="3414" y="1"/>
                    <a:pt x="3379" y="3"/>
                  </a:cubicBezTo>
                  <a:cubicBezTo>
                    <a:pt x="1494" y="3"/>
                    <a:pt x="1" y="2046"/>
                    <a:pt x="79" y="4481"/>
                  </a:cubicBezTo>
                  <a:cubicBezTo>
                    <a:pt x="79" y="6917"/>
                    <a:pt x="1651" y="8881"/>
                    <a:pt x="3536" y="8881"/>
                  </a:cubicBezTo>
                  <a:cubicBezTo>
                    <a:pt x="5343" y="8802"/>
                    <a:pt x="6836" y="6838"/>
                    <a:pt x="6758" y="4403"/>
                  </a:cubicBezTo>
                  <a:cubicBezTo>
                    <a:pt x="6758" y="1937"/>
                    <a:pt x="5247" y="1"/>
                    <a:pt x="348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59"/>
            <p:cNvSpPr/>
            <p:nvPr/>
          </p:nvSpPr>
          <p:spPr>
            <a:xfrm>
              <a:off x="2023164" y="2353620"/>
              <a:ext cx="690659" cy="756093"/>
            </a:xfrm>
            <a:custGeom>
              <a:avLst/>
              <a:gdLst/>
              <a:ahLst/>
              <a:cxnLst/>
              <a:rect l="l" t="t" r="r" b="b"/>
              <a:pathLst>
                <a:path w="7779" h="8516" extrusionOk="0">
                  <a:moveTo>
                    <a:pt x="7700" y="1"/>
                  </a:moveTo>
                  <a:cubicBezTo>
                    <a:pt x="4479" y="79"/>
                    <a:pt x="3929" y="393"/>
                    <a:pt x="3850" y="393"/>
                  </a:cubicBezTo>
                  <a:cubicBezTo>
                    <a:pt x="3781" y="393"/>
                    <a:pt x="3338" y="145"/>
                    <a:pt x="979" y="145"/>
                  </a:cubicBezTo>
                  <a:cubicBezTo>
                    <a:pt x="684" y="145"/>
                    <a:pt x="359" y="149"/>
                    <a:pt x="1" y="158"/>
                  </a:cubicBezTo>
                  <a:lnTo>
                    <a:pt x="79" y="5579"/>
                  </a:lnTo>
                  <a:cubicBezTo>
                    <a:pt x="239" y="7492"/>
                    <a:pt x="2118" y="8516"/>
                    <a:pt x="3981" y="8516"/>
                  </a:cubicBezTo>
                  <a:cubicBezTo>
                    <a:pt x="5791" y="8516"/>
                    <a:pt x="7585" y="7551"/>
                    <a:pt x="7779" y="5500"/>
                  </a:cubicBezTo>
                  <a:lnTo>
                    <a:pt x="7700" y="1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59"/>
            <p:cNvSpPr/>
            <p:nvPr/>
          </p:nvSpPr>
          <p:spPr>
            <a:xfrm>
              <a:off x="1653017" y="1167627"/>
              <a:ext cx="1405467" cy="1682565"/>
            </a:xfrm>
            <a:custGeom>
              <a:avLst/>
              <a:gdLst/>
              <a:ahLst/>
              <a:cxnLst/>
              <a:rect l="l" t="t" r="r" b="b"/>
              <a:pathLst>
                <a:path w="15830" h="18951" extrusionOk="0">
                  <a:moveTo>
                    <a:pt x="7880" y="0"/>
                  </a:moveTo>
                  <a:cubicBezTo>
                    <a:pt x="7822" y="0"/>
                    <a:pt x="7764" y="1"/>
                    <a:pt x="7705" y="2"/>
                  </a:cubicBezTo>
                  <a:cubicBezTo>
                    <a:pt x="3855" y="159"/>
                    <a:pt x="870" y="2752"/>
                    <a:pt x="1263" y="7309"/>
                  </a:cubicBezTo>
                  <a:cubicBezTo>
                    <a:pt x="1341" y="7859"/>
                    <a:pt x="1420" y="8330"/>
                    <a:pt x="1577" y="8880"/>
                  </a:cubicBezTo>
                  <a:cubicBezTo>
                    <a:pt x="1400" y="8792"/>
                    <a:pt x="1231" y="8750"/>
                    <a:pt x="1076" y="8750"/>
                  </a:cubicBezTo>
                  <a:cubicBezTo>
                    <a:pt x="407" y="8750"/>
                    <a:pt x="1" y="9524"/>
                    <a:pt x="320" y="10609"/>
                  </a:cubicBezTo>
                  <a:cubicBezTo>
                    <a:pt x="556" y="11473"/>
                    <a:pt x="1027" y="12730"/>
                    <a:pt x="1498" y="12887"/>
                  </a:cubicBezTo>
                  <a:cubicBezTo>
                    <a:pt x="1603" y="12913"/>
                    <a:pt x="1695" y="12924"/>
                    <a:pt x="1775" y="12924"/>
                  </a:cubicBezTo>
                  <a:cubicBezTo>
                    <a:pt x="2177" y="12924"/>
                    <a:pt x="2297" y="12652"/>
                    <a:pt x="2363" y="12652"/>
                  </a:cubicBezTo>
                  <a:cubicBezTo>
                    <a:pt x="2677" y="13987"/>
                    <a:pt x="2834" y="15166"/>
                    <a:pt x="3305" y="15794"/>
                  </a:cubicBezTo>
                  <a:cubicBezTo>
                    <a:pt x="3855" y="16658"/>
                    <a:pt x="4327" y="17287"/>
                    <a:pt x="4720" y="17680"/>
                  </a:cubicBezTo>
                  <a:cubicBezTo>
                    <a:pt x="5555" y="18655"/>
                    <a:pt x="6267" y="18951"/>
                    <a:pt x="7622" y="18951"/>
                  </a:cubicBezTo>
                  <a:cubicBezTo>
                    <a:pt x="7796" y="18951"/>
                    <a:pt x="7980" y="18946"/>
                    <a:pt x="8177" y="18937"/>
                  </a:cubicBezTo>
                  <a:cubicBezTo>
                    <a:pt x="9905" y="18937"/>
                    <a:pt x="10612" y="18623"/>
                    <a:pt x="11555" y="17523"/>
                  </a:cubicBezTo>
                  <a:cubicBezTo>
                    <a:pt x="11948" y="17051"/>
                    <a:pt x="12341" y="16423"/>
                    <a:pt x="12891" y="15637"/>
                  </a:cubicBezTo>
                  <a:cubicBezTo>
                    <a:pt x="13362" y="14930"/>
                    <a:pt x="13441" y="13751"/>
                    <a:pt x="13676" y="12416"/>
                  </a:cubicBezTo>
                  <a:cubicBezTo>
                    <a:pt x="13676" y="12416"/>
                    <a:pt x="13816" y="12648"/>
                    <a:pt x="14166" y="12648"/>
                  </a:cubicBezTo>
                  <a:cubicBezTo>
                    <a:pt x="14271" y="12648"/>
                    <a:pt x="14396" y="12627"/>
                    <a:pt x="14541" y="12573"/>
                  </a:cubicBezTo>
                  <a:cubicBezTo>
                    <a:pt x="15012" y="12337"/>
                    <a:pt x="15405" y="11080"/>
                    <a:pt x="15641" y="10216"/>
                  </a:cubicBezTo>
                  <a:cubicBezTo>
                    <a:pt x="15829" y="9146"/>
                    <a:pt x="15413" y="8428"/>
                    <a:pt x="14795" y="8428"/>
                  </a:cubicBezTo>
                  <a:cubicBezTo>
                    <a:pt x="14642" y="8428"/>
                    <a:pt x="14477" y="8472"/>
                    <a:pt x="14305" y="8566"/>
                  </a:cubicBezTo>
                  <a:cubicBezTo>
                    <a:pt x="14383" y="8016"/>
                    <a:pt x="14462" y="7545"/>
                    <a:pt x="14462" y="6995"/>
                  </a:cubicBezTo>
                  <a:cubicBezTo>
                    <a:pt x="14694" y="2507"/>
                    <a:pt x="11650" y="0"/>
                    <a:pt x="7880" y="0"/>
                  </a:cubicBez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59"/>
            <p:cNvSpPr/>
            <p:nvPr/>
          </p:nvSpPr>
          <p:spPr>
            <a:xfrm>
              <a:off x="1688354" y="1100240"/>
              <a:ext cx="1318457" cy="1086107"/>
            </a:xfrm>
            <a:custGeom>
              <a:avLst/>
              <a:gdLst/>
              <a:ahLst/>
              <a:cxnLst/>
              <a:rect l="l" t="t" r="r" b="b"/>
              <a:pathLst>
                <a:path w="14850" h="12233" extrusionOk="0">
                  <a:moveTo>
                    <a:pt x="7542" y="0"/>
                  </a:moveTo>
                  <a:cubicBezTo>
                    <a:pt x="5127" y="0"/>
                    <a:pt x="2743" y="851"/>
                    <a:pt x="1807" y="2254"/>
                  </a:cubicBezTo>
                  <a:cubicBezTo>
                    <a:pt x="550" y="4218"/>
                    <a:pt x="0" y="6025"/>
                    <a:pt x="629" y="9482"/>
                  </a:cubicBezTo>
                  <a:cubicBezTo>
                    <a:pt x="1258" y="9796"/>
                    <a:pt x="1572" y="10268"/>
                    <a:pt x="1807" y="11996"/>
                  </a:cubicBezTo>
                  <a:cubicBezTo>
                    <a:pt x="2279" y="12075"/>
                    <a:pt x="2436" y="12153"/>
                    <a:pt x="2829" y="12232"/>
                  </a:cubicBezTo>
                  <a:cubicBezTo>
                    <a:pt x="236" y="2961"/>
                    <a:pt x="3850" y="2647"/>
                    <a:pt x="4872" y="2411"/>
                  </a:cubicBezTo>
                  <a:cubicBezTo>
                    <a:pt x="5357" y="2314"/>
                    <a:pt x="6833" y="2247"/>
                    <a:pt x="8075" y="2247"/>
                  </a:cubicBezTo>
                  <a:cubicBezTo>
                    <a:pt x="8843" y="2247"/>
                    <a:pt x="9521" y="2273"/>
                    <a:pt x="9821" y="2333"/>
                  </a:cubicBezTo>
                  <a:cubicBezTo>
                    <a:pt x="10843" y="2490"/>
                    <a:pt x="14457" y="2568"/>
                    <a:pt x="12336" y="11996"/>
                  </a:cubicBezTo>
                  <a:cubicBezTo>
                    <a:pt x="12728" y="11839"/>
                    <a:pt x="12886" y="11839"/>
                    <a:pt x="13278" y="11682"/>
                  </a:cubicBezTo>
                  <a:cubicBezTo>
                    <a:pt x="13514" y="9954"/>
                    <a:pt x="13828" y="9482"/>
                    <a:pt x="14378" y="9168"/>
                  </a:cubicBezTo>
                  <a:cubicBezTo>
                    <a:pt x="14850" y="5632"/>
                    <a:pt x="14378" y="3747"/>
                    <a:pt x="12886" y="2018"/>
                  </a:cubicBezTo>
                  <a:cubicBezTo>
                    <a:pt x="11660" y="612"/>
                    <a:pt x="9590" y="0"/>
                    <a:pt x="7542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59"/>
            <p:cNvSpPr/>
            <p:nvPr/>
          </p:nvSpPr>
          <p:spPr>
            <a:xfrm>
              <a:off x="1834850" y="1173665"/>
              <a:ext cx="1088238" cy="545317"/>
            </a:xfrm>
            <a:custGeom>
              <a:avLst/>
              <a:gdLst/>
              <a:ahLst/>
              <a:cxnLst/>
              <a:rect l="l" t="t" r="r" b="b"/>
              <a:pathLst>
                <a:path w="12257" h="6142" extrusionOk="0">
                  <a:moveTo>
                    <a:pt x="4793" y="0"/>
                  </a:moveTo>
                  <a:cubicBezTo>
                    <a:pt x="4322" y="0"/>
                    <a:pt x="3850" y="13"/>
                    <a:pt x="3379" y="13"/>
                  </a:cubicBezTo>
                  <a:cubicBezTo>
                    <a:pt x="2907" y="13"/>
                    <a:pt x="2436" y="249"/>
                    <a:pt x="2043" y="484"/>
                  </a:cubicBezTo>
                  <a:cubicBezTo>
                    <a:pt x="1415" y="798"/>
                    <a:pt x="0" y="2998"/>
                    <a:pt x="315" y="3548"/>
                  </a:cubicBezTo>
                  <a:cubicBezTo>
                    <a:pt x="1572" y="5591"/>
                    <a:pt x="5579" y="6141"/>
                    <a:pt x="8407" y="6141"/>
                  </a:cubicBezTo>
                  <a:cubicBezTo>
                    <a:pt x="8093" y="5905"/>
                    <a:pt x="7543" y="5513"/>
                    <a:pt x="7464" y="5041"/>
                  </a:cubicBezTo>
                  <a:lnTo>
                    <a:pt x="7464" y="5041"/>
                  </a:lnTo>
                  <a:cubicBezTo>
                    <a:pt x="8355" y="5416"/>
                    <a:pt x="9330" y="5595"/>
                    <a:pt x="10306" y="5595"/>
                  </a:cubicBezTo>
                  <a:cubicBezTo>
                    <a:pt x="10964" y="5595"/>
                    <a:pt x="11623" y="5514"/>
                    <a:pt x="12257" y="5355"/>
                  </a:cubicBezTo>
                  <a:cubicBezTo>
                    <a:pt x="11785" y="3941"/>
                    <a:pt x="11236" y="2527"/>
                    <a:pt x="10136" y="1584"/>
                  </a:cubicBezTo>
                  <a:cubicBezTo>
                    <a:pt x="9271" y="798"/>
                    <a:pt x="8093" y="327"/>
                    <a:pt x="6914" y="170"/>
                  </a:cubicBezTo>
                  <a:cubicBezTo>
                    <a:pt x="6207" y="29"/>
                    <a:pt x="5500" y="0"/>
                    <a:pt x="4793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59"/>
            <p:cNvSpPr/>
            <p:nvPr/>
          </p:nvSpPr>
          <p:spPr>
            <a:xfrm>
              <a:off x="1653017" y="1167627"/>
              <a:ext cx="1405467" cy="1682565"/>
            </a:xfrm>
            <a:custGeom>
              <a:avLst/>
              <a:gdLst/>
              <a:ahLst/>
              <a:cxnLst/>
              <a:rect l="l" t="t" r="r" b="b"/>
              <a:pathLst>
                <a:path w="15830" h="18951" extrusionOk="0">
                  <a:moveTo>
                    <a:pt x="7880" y="0"/>
                  </a:moveTo>
                  <a:cubicBezTo>
                    <a:pt x="7822" y="0"/>
                    <a:pt x="7764" y="1"/>
                    <a:pt x="7705" y="2"/>
                  </a:cubicBezTo>
                  <a:cubicBezTo>
                    <a:pt x="3855" y="159"/>
                    <a:pt x="870" y="2752"/>
                    <a:pt x="1263" y="7309"/>
                  </a:cubicBezTo>
                  <a:cubicBezTo>
                    <a:pt x="1341" y="7859"/>
                    <a:pt x="1420" y="8330"/>
                    <a:pt x="1577" y="8880"/>
                  </a:cubicBezTo>
                  <a:cubicBezTo>
                    <a:pt x="1400" y="8792"/>
                    <a:pt x="1231" y="8750"/>
                    <a:pt x="1076" y="8750"/>
                  </a:cubicBezTo>
                  <a:cubicBezTo>
                    <a:pt x="407" y="8750"/>
                    <a:pt x="1" y="9524"/>
                    <a:pt x="320" y="10609"/>
                  </a:cubicBezTo>
                  <a:cubicBezTo>
                    <a:pt x="556" y="11473"/>
                    <a:pt x="1027" y="12730"/>
                    <a:pt x="1498" y="12887"/>
                  </a:cubicBezTo>
                  <a:cubicBezTo>
                    <a:pt x="1603" y="12913"/>
                    <a:pt x="1695" y="12924"/>
                    <a:pt x="1775" y="12924"/>
                  </a:cubicBezTo>
                  <a:cubicBezTo>
                    <a:pt x="2177" y="12924"/>
                    <a:pt x="2297" y="12652"/>
                    <a:pt x="2363" y="12652"/>
                  </a:cubicBezTo>
                  <a:cubicBezTo>
                    <a:pt x="2677" y="13987"/>
                    <a:pt x="2834" y="15166"/>
                    <a:pt x="3305" y="15794"/>
                  </a:cubicBezTo>
                  <a:cubicBezTo>
                    <a:pt x="3855" y="16658"/>
                    <a:pt x="4327" y="17287"/>
                    <a:pt x="4720" y="17680"/>
                  </a:cubicBezTo>
                  <a:cubicBezTo>
                    <a:pt x="5555" y="18655"/>
                    <a:pt x="6267" y="18951"/>
                    <a:pt x="7622" y="18951"/>
                  </a:cubicBezTo>
                  <a:cubicBezTo>
                    <a:pt x="7796" y="18951"/>
                    <a:pt x="7980" y="18946"/>
                    <a:pt x="8177" y="18937"/>
                  </a:cubicBezTo>
                  <a:cubicBezTo>
                    <a:pt x="9905" y="18937"/>
                    <a:pt x="10612" y="18623"/>
                    <a:pt x="11555" y="17523"/>
                  </a:cubicBezTo>
                  <a:cubicBezTo>
                    <a:pt x="11948" y="17051"/>
                    <a:pt x="12341" y="16423"/>
                    <a:pt x="12891" y="15637"/>
                  </a:cubicBezTo>
                  <a:cubicBezTo>
                    <a:pt x="13362" y="14930"/>
                    <a:pt x="13441" y="13751"/>
                    <a:pt x="13676" y="12416"/>
                  </a:cubicBezTo>
                  <a:cubicBezTo>
                    <a:pt x="13676" y="12416"/>
                    <a:pt x="13816" y="12648"/>
                    <a:pt x="14166" y="12648"/>
                  </a:cubicBezTo>
                  <a:cubicBezTo>
                    <a:pt x="14271" y="12648"/>
                    <a:pt x="14396" y="12627"/>
                    <a:pt x="14541" y="12573"/>
                  </a:cubicBezTo>
                  <a:cubicBezTo>
                    <a:pt x="15012" y="12337"/>
                    <a:pt x="15405" y="11080"/>
                    <a:pt x="15641" y="10216"/>
                  </a:cubicBezTo>
                  <a:cubicBezTo>
                    <a:pt x="15829" y="9146"/>
                    <a:pt x="15413" y="8428"/>
                    <a:pt x="14795" y="8428"/>
                  </a:cubicBezTo>
                  <a:cubicBezTo>
                    <a:pt x="14642" y="8428"/>
                    <a:pt x="14477" y="8472"/>
                    <a:pt x="14305" y="8566"/>
                  </a:cubicBezTo>
                  <a:cubicBezTo>
                    <a:pt x="14383" y="8016"/>
                    <a:pt x="14462" y="7545"/>
                    <a:pt x="14462" y="6995"/>
                  </a:cubicBezTo>
                  <a:cubicBezTo>
                    <a:pt x="14694" y="2507"/>
                    <a:pt x="11650" y="0"/>
                    <a:pt x="7880" y="0"/>
                  </a:cubicBezTo>
                  <a:close/>
                </a:path>
              </a:pathLst>
            </a:custGeom>
            <a:solidFill>
              <a:srgbClr val="F7B97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59"/>
            <p:cNvSpPr/>
            <p:nvPr/>
          </p:nvSpPr>
          <p:spPr>
            <a:xfrm>
              <a:off x="1688354" y="1100240"/>
              <a:ext cx="1318457" cy="1086107"/>
            </a:xfrm>
            <a:custGeom>
              <a:avLst/>
              <a:gdLst/>
              <a:ahLst/>
              <a:cxnLst/>
              <a:rect l="l" t="t" r="r" b="b"/>
              <a:pathLst>
                <a:path w="14850" h="12233" extrusionOk="0">
                  <a:moveTo>
                    <a:pt x="7542" y="0"/>
                  </a:moveTo>
                  <a:cubicBezTo>
                    <a:pt x="5127" y="0"/>
                    <a:pt x="2743" y="851"/>
                    <a:pt x="1807" y="2254"/>
                  </a:cubicBezTo>
                  <a:cubicBezTo>
                    <a:pt x="550" y="4218"/>
                    <a:pt x="0" y="6025"/>
                    <a:pt x="629" y="9482"/>
                  </a:cubicBezTo>
                  <a:cubicBezTo>
                    <a:pt x="1258" y="9796"/>
                    <a:pt x="1572" y="10268"/>
                    <a:pt x="1807" y="11996"/>
                  </a:cubicBezTo>
                  <a:cubicBezTo>
                    <a:pt x="2279" y="12075"/>
                    <a:pt x="2436" y="12153"/>
                    <a:pt x="2829" y="12232"/>
                  </a:cubicBezTo>
                  <a:cubicBezTo>
                    <a:pt x="236" y="2961"/>
                    <a:pt x="3850" y="2647"/>
                    <a:pt x="4872" y="2411"/>
                  </a:cubicBezTo>
                  <a:cubicBezTo>
                    <a:pt x="5357" y="2314"/>
                    <a:pt x="6833" y="2247"/>
                    <a:pt x="8075" y="2247"/>
                  </a:cubicBezTo>
                  <a:cubicBezTo>
                    <a:pt x="8843" y="2247"/>
                    <a:pt x="9521" y="2273"/>
                    <a:pt x="9821" y="2333"/>
                  </a:cubicBezTo>
                  <a:cubicBezTo>
                    <a:pt x="10843" y="2490"/>
                    <a:pt x="14457" y="2568"/>
                    <a:pt x="12336" y="11996"/>
                  </a:cubicBezTo>
                  <a:cubicBezTo>
                    <a:pt x="12728" y="11839"/>
                    <a:pt x="12886" y="11839"/>
                    <a:pt x="13278" y="11682"/>
                  </a:cubicBezTo>
                  <a:cubicBezTo>
                    <a:pt x="13514" y="9954"/>
                    <a:pt x="13828" y="9482"/>
                    <a:pt x="14378" y="9168"/>
                  </a:cubicBezTo>
                  <a:cubicBezTo>
                    <a:pt x="14850" y="5632"/>
                    <a:pt x="14378" y="3747"/>
                    <a:pt x="12886" y="2018"/>
                  </a:cubicBezTo>
                  <a:cubicBezTo>
                    <a:pt x="11660" y="612"/>
                    <a:pt x="9590" y="0"/>
                    <a:pt x="7542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59"/>
            <p:cNvSpPr/>
            <p:nvPr/>
          </p:nvSpPr>
          <p:spPr>
            <a:xfrm>
              <a:off x="1834850" y="1173665"/>
              <a:ext cx="1088238" cy="545317"/>
            </a:xfrm>
            <a:custGeom>
              <a:avLst/>
              <a:gdLst/>
              <a:ahLst/>
              <a:cxnLst/>
              <a:rect l="l" t="t" r="r" b="b"/>
              <a:pathLst>
                <a:path w="12257" h="6142" extrusionOk="0">
                  <a:moveTo>
                    <a:pt x="4793" y="0"/>
                  </a:moveTo>
                  <a:cubicBezTo>
                    <a:pt x="4322" y="0"/>
                    <a:pt x="3850" y="13"/>
                    <a:pt x="3379" y="13"/>
                  </a:cubicBezTo>
                  <a:cubicBezTo>
                    <a:pt x="2907" y="13"/>
                    <a:pt x="2436" y="249"/>
                    <a:pt x="2043" y="484"/>
                  </a:cubicBezTo>
                  <a:cubicBezTo>
                    <a:pt x="1415" y="798"/>
                    <a:pt x="0" y="2998"/>
                    <a:pt x="315" y="3548"/>
                  </a:cubicBezTo>
                  <a:cubicBezTo>
                    <a:pt x="1572" y="5591"/>
                    <a:pt x="5579" y="6141"/>
                    <a:pt x="8407" y="6141"/>
                  </a:cubicBezTo>
                  <a:cubicBezTo>
                    <a:pt x="8093" y="5905"/>
                    <a:pt x="7543" y="5513"/>
                    <a:pt x="7464" y="5041"/>
                  </a:cubicBezTo>
                  <a:lnTo>
                    <a:pt x="7464" y="5041"/>
                  </a:lnTo>
                  <a:cubicBezTo>
                    <a:pt x="8355" y="5416"/>
                    <a:pt x="9330" y="5595"/>
                    <a:pt x="10306" y="5595"/>
                  </a:cubicBezTo>
                  <a:cubicBezTo>
                    <a:pt x="10964" y="5595"/>
                    <a:pt x="11623" y="5514"/>
                    <a:pt x="12257" y="5355"/>
                  </a:cubicBezTo>
                  <a:cubicBezTo>
                    <a:pt x="11785" y="3941"/>
                    <a:pt x="11236" y="2527"/>
                    <a:pt x="10136" y="1584"/>
                  </a:cubicBezTo>
                  <a:cubicBezTo>
                    <a:pt x="9271" y="798"/>
                    <a:pt x="8093" y="327"/>
                    <a:pt x="6914" y="170"/>
                  </a:cubicBezTo>
                  <a:cubicBezTo>
                    <a:pt x="6207" y="29"/>
                    <a:pt x="5500" y="0"/>
                    <a:pt x="4793" y="0"/>
                  </a:cubicBezTo>
                  <a:close/>
                </a:path>
              </a:pathLst>
            </a:custGeom>
            <a:solidFill>
              <a:srgbClr val="3C3C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59"/>
            <p:cNvSpPr/>
            <p:nvPr/>
          </p:nvSpPr>
          <p:spPr>
            <a:xfrm>
              <a:off x="1520904" y="4076585"/>
              <a:ext cx="1751018" cy="1060359"/>
            </a:xfrm>
            <a:custGeom>
              <a:avLst/>
              <a:gdLst/>
              <a:ahLst/>
              <a:cxnLst/>
              <a:rect l="l" t="t" r="r" b="b"/>
              <a:pathLst>
                <a:path w="19722" h="11943" extrusionOk="0">
                  <a:moveTo>
                    <a:pt x="19721" y="1"/>
                  </a:moveTo>
                  <a:cubicBezTo>
                    <a:pt x="17757" y="5579"/>
                    <a:pt x="16107" y="10372"/>
                    <a:pt x="10057" y="10529"/>
                  </a:cubicBezTo>
                  <a:cubicBezTo>
                    <a:pt x="9926" y="10533"/>
                    <a:pt x="9796" y="10535"/>
                    <a:pt x="9669" y="10535"/>
                  </a:cubicBezTo>
                  <a:cubicBezTo>
                    <a:pt x="2232" y="10535"/>
                    <a:pt x="850" y="3884"/>
                    <a:pt x="1" y="1258"/>
                  </a:cubicBezTo>
                  <a:lnTo>
                    <a:pt x="1" y="1258"/>
                  </a:lnTo>
                  <a:lnTo>
                    <a:pt x="786" y="11943"/>
                  </a:lnTo>
                  <a:lnTo>
                    <a:pt x="19328" y="11629"/>
                  </a:lnTo>
                  <a:lnTo>
                    <a:pt x="19721" y="1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59"/>
            <p:cNvSpPr/>
            <p:nvPr/>
          </p:nvSpPr>
          <p:spPr>
            <a:xfrm>
              <a:off x="3306738" y="3999875"/>
              <a:ext cx="683645" cy="1102266"/>
            </a:xfrm>
            <a:custGeom>
              <a:avLst/>
              <a:gdLst/>
              <a:ahLst/>
              <a:cxnLst/>
              <a:rect l="l" t="t" r="r" b="b"/>
              <a:pathLst>
                <a:path w="7700" h="12415" extrusionOk="0">
                  <a:moveTo>
                    <a:pt x="0" y="0"/>
                  </a:moveTo>
                  <a:lnTo>
                    <a:pt x="236" y="1886"/>
                  </a:lnTo>
                  <a:lnTo>
                    <a:pt x="1807" y="12414"/>
                  </a:lnTo>
                  <a:lnTo>
                    <a:pt x="7700" y="12335"/>
                  </a:lnTo>
                  <a:lnTo>
                    <a:pt x="6993" y="8171"/>
                  </a:lnTo>
                  <a:cubicBezTo>
                    <a:pt x="2907" y="7621"/>
                    <a:pt x="1100" y="3693"/>
                    <a:pt x="0" y="0"/>
                  </a:cubicBez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59"/>
            <p:cNvSpPr/>
            <p:nvPr/>
          </p:nvSpPr>
          <p:spPr>
            <a:xfrm>
              <a:off x="837343" y="4125417"/>
              <a:ext cx="634813" cy="1025467"/>
            </a:xfrm>
            <a:custGeom>
              <a:avLst/>
              <a:gdLst/>
              <a:ahLst/>
              <a:cxnLst/>
              <a:rect l="l" t="t" r="r" b="b"/>
              <a:pathLst>
                <a:path w="7150" h="11550" extrusionOk="0">
                  <a:moveTo>
                    <a:pt x="7150" y="1"/>
                  </a:moveTo>
                  <a:cubicBezTo>
                    <a:pt x="6106" y="2994"/>
                    <a:pt x="4938" y="7961"/>
                    <a:pt x="1789" y="7961"/>
                  </a:cubicBezTo>
                  <a:cubicBezTo>
                    <a:pt x="1384" y="7961"/>
                    <a:pt x="946" y="7879"/>
                    <a:pt x="472" y="7700"/>
                  </a:cubicBezTo>
                  <a:lnTo>
                    <a:pt x="0" y="11550"/>
                  </a:lnTo>
                  <a:lnTo>
                    <a:pt x="0" y="11550"/>
                  </a:lnTo>
                  <a:lnTo>
                    <a:pt x="5893" y="11471"/>
                  </a:lnTo>
                  <a:lnTo>
                    <a:pt x="7071" y="786"/>
                  </a:lnTo>
                  <a:lnTo>
                    <a:pt x="7150" y="1"/>
                  </a:lnTo>
                  <a:close/>
                </a:path>
              </a:pathLst>
            </a:custGeom>
            <a:solidFill>
              <a:srgbClr val="3C3C3B">
                <a:alpha val="213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0E707-A4B0-F24B-B832-BC83EC2A8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150" y="202633"/>
            <a:ext cx="7715700" cy="572700"/>
          </a:xfrm>
        </p:spPr>
        <p:txBody>
          <a:bodyPr/>
          <a:lstStyle/>
          <a:p>
            <a:r>
              <a:rPr lang="en-US" dirty="0" err="1"/>
              <a:t>bibliographie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EFC7A-5437-2446-856B-B7DF36653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4150" y="1009225"/>
            <a:ext cx="7715700" cy="1065600"/>
          </a:xfrm>
        </p:spPr>
        <p:txBody>
          <a:bodyPr/>
          <a:lstStyle/>
          <a:p>
            <a:r>
              <a:rPr lang="en-US" sz="1050" dirty="0"/>
              <a:t>Rubinstein SM, de </a:t>
            </a:r>
            <a:r>
              <a:rPr lang="en-US" sz="1050" dirty="0" err="1"/>
              <a:t>Zoete</a:t>
            </a:r>
            <a:r>
              <a:rPr lang="en-US" sz="1050" dirty="0"/>
              <a:t> A, van </a:t>
            </a:r>
            <a:r>
              <a:rPr lang="en-US" sz="1050" dirty="0" err="1"/>
              <a:t>Middelkoop</a:t>
            </a:r>
            <a:r>
              <a:rPr lang="en-US" sz="1050" dirty="0"/>
              <a:t> M, </a:t>
            </a:r>
            <a:r>
              <a:rPr lang="en-US" sz="1050" dirty="0" err="1"/>
              <a:t>Assendelft</a:t>
            </a:r>
            <a:r>
              <a:rPr lang="en-US" sz="1050" dirty="0"/>
              <a:t> WJJ, de Boer MR, van </a:t>
            </a:r>
            <a:r>
              <a:rPr lang="en-US" sz="1050" dirty="0" err="1"/>
              <a:t>Tulder</a:t>
            </a:r>
            <a:r>
              <a:rPr lang="en-US" sz="1050" dirty="0"/>
              <a:t> MW. Benefits and harms of spinal manipulative therapy for the treatment of chronic low back pain: systematic review and meta-analysis of </a:t>
            </a:r>
            <a:r>
              <a:rPr lang="en-US" sz="1050" dirty="0" err="1"/>
              <a:t>randomised</a:t>
            </a:r>
            <a:r>
              <a:rPr lang="en-US" sz="1050" dirty="0"/>
              <a:t> controlled trials. BMJ. 2019 Mar 13;364:l689. </a:t>
            </a:r>
            <a:r>
              <a:rPr lang="en-US" sz="1050" dirty="0" err="1"/>
              <a:t>doi</a:t>
            </a:r>
            <a:r>
              <a:rPr lang="en-US" sz="1050" dirty="0"/>
              <a:t>: 10.1136/bmj.l689. PMID: 30867144; PMCID: PMC6396088.</a:t>
            </a:r>
          </a:p>
          <a:p>
            <a:r>
              <a:rPr lang="en-US" sz="1050" dirty="0"/>
              <a:t>Coulter ID, Crawford C, Hurwitz EL, Vernon H, </a:t>
            </a:r>
            <a:r>
              <a:rPr lang="en-US" sz="1050" dirty="0" err="1"/>
              <a:t>Khorsan</a:t>
            </a:r>
            <a:r>
              <a:rPr lang="en-US" sz="1050" dirty="0"/>
              <a:t> R, </a:t>
            </a:r>
            <a:r>
              <a:rPr lang="en-US" sz="1050" dirty="0" err="1"/>
              <a:t>Suttorp</a:t>
            </a:r>
            <a:r>
              <a:rPr lang="en-US" sz="1050" dirty="0"/>
              <a:t> Booth M, Herman PM. Manipulation and mobilization for treating chronic low back pain: a systematic review and meta-analysis. Spine J. 2018 May;18(5):866-879. </a:t>
            </a:r>
            <a:r>
              <a:rPr lang="en-US" sz="1050" dirty="0" err="1"/>
              <a:t>doi</a:t>
            </a:r>
            <a:r>
              <a:rPr lang="en-US" sz="1050" dirty="0"/>
              <a:t>: 10.1016/j.spinee.2018.01.013. </a:t>
            </a:r>
            <a:r>
              <a:rPr lang="en-US" sz="1050" dirty="0" err="1"/>
              <a:t>Epub</a:t>
            </a:r>
            <a:r>
              <a:rPr lang="en-US" sz="1050" dirty="0"/>
              <a:t> 2018 Jan 31. PMID: 29371112; PMCID: PMC6020029.</a:t>
            </a:r>
          </a:p>
          <a:p>
            <a:r>
              <a:rPr lang="en-US" sz="1050" dirty="0"/>
              <a:t>Schulz C, Evans R, </a:t>
            </a:r>
            <a:r>
              <a:rPr lang="en-US" sz="1050" dirty="0" err="1"/>
              <a:t>Maiers</a:t>
            </a:r>
            <a:r>
              <a:rPr lang="en-US" sz="1050" dirty="0"/>
              <a:t> M, Schulz K, Leininger B, </a:t>
            </a:r>
            <a:r>
              <a:rPr lang="en-US" sz="1050" dirty="0" err="1"/>
              <a:t>Bronfort</a:t>
            </a:r>
            <a:r>
              <a:rPr lang="en-US" sz="1050" dirty="0"/>
              <a:t> G. Spinal manipulative therapy and exercise for older adults with chronic low back pain: a randomized clinical trial. </a:t>
            </a:r>
            <a:r>
              <a:rPr lang="en-US" sz="1050" dirty="0" err="1"/>
              <a:t>Chiropr</a:t>
            </a:r>
            <a:r>
              <a:rPr lang="en-US" sz="1050" dirty="0"/>
              <a:t> Man Therap. 2019 May 15;27:21. </a:t>
            </a:r>
            <a:r>
              <a:rPr lang="en-US" sz="1050" dirty="0" err="1"/>
              <a:t>doi</a:t>
            </a:r>
            <a:r>
              <a:rPr lang="en-US" sz="1050" dirty="0"/>
              <a:t>: 10.1186/s12998-019-0243-1. PMID: 31114673; PMCID: PMC6518769.</a:t>
            </a:r>
          </a:p>
          <a:p>
            <a:r>
              <a:rPr lang="en-US" sz="1050" dirty="0"/>
              <a:t>Thomas JS, Clark BC, Russ DW, France CR, </a:t>
            </a:r>
            <a:r>
              <a:rPr lang="en-US" sz="1050" dirty="0" err="1"/>
              <a:t>Ploutz</a:t>
            </a:r>
            <a:r>
              <a:rPr lang="en-US" sz="1050" dirty="0"/>
              <a:t>-Snyder R, </a:t>
            </a:r>
            <a:r>
              <a:rPr lang="en-US" sz="1050" dirty="0" err="1"/>
              <a:t>Corcos</a:t>
            </a:r>
            <a:r>
              <a:rPr lang="en-US" sz="1050" dirty="0"/>
              <a:t> DM; RELIEF Study Investigators. Effect of Spinal Manipulative and Mobilization Therapies in Young Adults With Mild to Moderate Chronic Low Back Pain: A Randomized Clinical Trial. JAMA </a:t>
            </a:r>
            <a:r>
              <a:rPr lang="en-US" sz="1050" dirty="0" err="1"/>
              <a:t>Netw</a:t>
            </a:r>
            <a:r>
              <a:rPr lang="en-US" sz="1050" dirty="0"/>
              <a:t> Open. 2020 Aug 3;3(8):e2012589. </a:t>
            </a:r>
            <a:r>
              <a:rPr lang="en-US" sz="1050" dirty="0" err="1"/>
              <a:t>doi</a:t>
            </a:r>
            <a:r>
              <a:rPr lang="en-US" sz="1050" dirty="0"/>
              <a:t>: 10.1001/jamanetworkopen.2020.12589. PMID: 32756930; PMCID: PMC7407093.</a:t>
            </a:r>
          </a:p>
          <a:p>
            <a:r>
              <a:rPr lang="en-US" sz="1050" dirty="0"/>
              <a:t>Evans R, Haas M, Schulz C, Leininger B, Hanson L, </a:t>
            </a:r>
            <a:r>
              <a:rPr lang="en-US" sz="1050" dirty="0" err="1"/>
              <a:t>Bronfort</a:t>
            </a:r>
            <a:r>
              <a:rPr lang="en-US" sz="1050" dirty="0"/>
              <a:t> G. Spinal manipulation and exercise for low back pain in adolescents: a randomized trial. Pain. 2018 Jul;159(7):1297-1307. </a:t>
            </a:r>
            <a:r>
              <a:rPr lang="en-US" sz="1050" dirty="0" err="1"/>
              <a:t>doi</a:t>
            </a:r>
            <a:r>
              <a:rPr lang="en-US" sz="1050" dirty="0"/>
              <a:t>: 10.1097/j.pain.0000000000001211. PMID: 29596158; PMCID: PMC6205160.</a:t>
            </a:r>
          </a:p>
          <a:p>
            <a:r>
              <a:rPr lang="en-US" sz="1050" dirty="0" err="1"/>
              <a:t>Bronfort</a:t>
            </a:r>
            <a:r>
              <a:rPr lang="en-US" sz="1050" dirty="0"/>
              <a:t> G, </a:t>
            </a:r>
            <a:r>
              <a:rPr lang="en-US" sz="1050" dirty="0" err="1"/>
              <a:t>Maiers</a:t>
            </a:r>
            <a:r>
              <a:rPr lang="en-US" sz="1050" dirty="0"/>
              <a:t> M, Schulz C, Leininger B, </a:t>
            </a:r>
            <a:r>
              <a:rPr lang="en-US" sz="1050" dirty="0" err="1"/>
              <a:t>Westrom</a:t>
            </a:r>
            <a:r>
              <a:rPr lang="en-US" sz="1050" dirty="0"/>
              <a:t> K, </a:t>
            </a:r>
            <a:r>
              <a:rPr lang="en-US" sz="1050" dirty="0" err="1"/>
              <a:t>Angstman</a:t>
            </a:r>
            <a:r>
              <a:rPr lang="en-US" sz="1050" dirty="0"/>
              <a:t> G, Evans R. Multidisciplinary integrative care versus chiropractic care for low back pain: a randomized clinical trial. </a:t>
            </a:r>
            <a:r>
              <a:rPr lang="en-US" sz="1050" dirty="0" err="1"/>
              <a:t>Chiropr</a:t>
            </a:r>
            <a:r>
              <a:rPr lang="en-US" sz="1050" dirty="0"/>
              <a:t> Man Therap. 2022 Mar 1;30(1):10. </a:t>
            </a:r>
            <a:r>
              <a:rPr lang="en-US" sz="1050" dirty="0" err="1"/>
              <a:t>doi</a:t>
            </a:r>
            <a:r>
              <a:rPr lang="en-US" sz="1050" dirty="0"/>
              <a:t>: 10.1186/s12998-022-00419-3. PMID: 35232482; PMCID: PMC8886833.</a:t>
            </a:r>
          </a:p>
          <a:p>
            <a:r>
              <a:rPr lang="en-US" sz="1050" dirty="0"/>
              <a:t>Bond BM, </a:t>
            </a:r>
            <a:r>
              <a:rPr lang="en-US" sz="1050" dirty="0" err="1"/>
              <a:t>Kinslow</a:t>
            </a:r>
            <a:r>
              <a:rPr lang="en-US" sz="1050" dirty="0"/>
              <a:t> CD, Yoder AW, Liu W. Effect of spinal manipulative therapy on mechanical pain sensitivity in patients with chronic nonspecific low back pain: a pilot randomized, controlled trial. J Man </a:t>
            </a:r>
            <a:r>
              <a:rPr lang="en-US" sz="1050" dirty="0" err="1"/>
              <a:t>Manip</a:t>
            </a:r>
            <a:r>
              <a:rPr lang="en-US" sz="1050" dirty="0"/>
              <a:t> </a:t>
            </a:r>
            <a:r>
              <a:rPr lang="en-US" sz="1050" dirty="0" err="1"/>
              <a:t>Ther</a:t>
            </a:r>
            <a:r>
              <a:rPr lang="en-US" sz="1050" dirty="0"/>
              <a:t>. 2020 Feb;28(1):15-27. </a:t>
            </a:r>
            <a:r>
              <a:rPr lang="en-US" sz="1050" dirty="0" err="1"/>
              <a:t>doi</a:t>
            </a:r>
            <a:r>
              <a:rPr lang="en-US" sz="1050" dirty="0"/>
              <a:t>: 10.1080/10669817.2019.1572986. </a:t>
            </a:r>
            <a:r>
              <a:rPr lang="en-US" sz="1050" dirty="0" err="1"/>
              <a:t>Epub</a:t>
            </a:r>
            <a:r>
              <a:rPr lang="en-US" sz="1050" dirty="0"/>
              <a:t> 2019 Mar 5. PMID: 30935324; PMCID: PMC7006726.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05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5" name="Google Shape;435;p34"/>
          <p:cNvGraphicFramePr/>
          <p:nvPr>
            <p:extLst>
              <p:ext uri="{D42A27DB-BD31-4B8C-83A1-F6EECF244321}">
                <p14:modId xmlns:p14="http://schemas.microsoft.com/office/powerpoint/2010/main" val="194718249"/>
              </p:ext>
            </p:extLst>
          </p:nvPr>
        </p:nvGraphicFramePr>
        <p:xfrm>
          <a:off x="1298417" y="1231538"/>
          <a:ext cx="6830358" cy="2680424"/>
        </p:xfrm>
        <a:graphic>
          <a:graphicData uri="http://schemas.openxmlformats.org/drawingml/2006/table">
            <a:tbl>
              <a:tblPr>
                <a:noFill/>
                <a:tableStyleId>{BDFD88B6-A39D-477F-AA88-ABE4AE4E876E}</a:tableStyleId>
              </a:tblPr>
              <a:tblGrid>
                <a:gridCol w="1172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57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01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l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P</a:t>
                      </a:r>
                      <a:endParaRPr sz="1500" b="1" dirty="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Patients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souffrant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lombalgie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chronique</a:t>
                      </a:r>
                      <a:endParaRPr lang="en-CA" sz="15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l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I</a:t>
                      </a:r>
                      <a:endParaRPr sz="1500" b="1" dirty="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Chiropratique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(manipulation et mobilisation)</a:t>
                      </a: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1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l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C</a:t>
                      </a:r>
                      <a:endParaRPr sz="1500" b="1" dirty="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500" dirty="0" err="1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Autres</a:t>
                      </a:r>
                      <a:r>
                        <a:rPr lang="en" sz="1500" dirty="0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500" dirty="0" err="1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traitements</a:t>
                      </a:r>
                      <a:r>
                        <a:rPr lang="en" sz="1500" dirty="0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 </a:t>
                      </a:r>
                      <a:r>
                        <a:rPr lang="en" sz="1500" dirty="0" err="1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disponibles</a:t>
                      </a:r>
                      <a:r>
                        <a:rPr lang="en" sz="1500" dirty="0">
                          <a:solidFill>
                            <a:schemeClr val="dk1"/>
                          </a:solidFill>
                          <a:latin typeface="+mj-lt"/>
                          <a:ea typeface="Open Sans"/>
                          <a:cs typeface="Open Sans"/>
                          <a:sym typeface="Open Sans"/>
                        </a:rPr>
                        <a:t> standards</a:t>
                      </a:r>
                      <a:endParaRPr sz="1500" dirty="0">
                        <a:solidFill>
                          <a:schemeClr val="dk1"/>
                        </a:solidFill>
                        <a:latin typeface="+mj-lt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106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solidFill>
                            <a:schemeClr val="lt1"/>
                          </a:solidFill>
                          <a:uFill>
                            <a:noFill/>
                          </a:uFill>
                          <a:latin typeface="Open Sans"/>
                          <a:ea typeface="Open Sans"/>
                          <a:cs typeface="Open Sans"/>
                          <a:sym typeface="Open Sans"/>
                        </a:rPr>
                        <a:t>O</a:t>
                      </a:r>
                      <a:endParaRPr sz="1500" b="1" dirty="0">
                        <a:solidFill>
                          <a:schemeClr val="lt1"/>
                        </a:solidFill>
                        <a:latin typeface="Open Sans"/>
                        <a:ea typeface="Open Sans"/>
                        <a:cs typeface="Open Sans"/>
                        <a:sym typeface="Open Sans"/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Réduction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de la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douleur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et/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ou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amélioration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l’état</a:t>
                      </a:r>
                      <a:r>
                        <a:rPr lang="en-CA" sz="15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CA" sz="1500" dirty="0" err="1">
                          <a:solidFill>
                            <a:schemeClr val="dk1"/>
                          </a:solidFill>
                        </a:rPr>
                        <a:t>fonctionnel</a:t>
                      </a:r>
                      <a:endParaRPr lang="en-CA" sz="15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36" name="Google Shape;436;p34"/>
          <p:cNvSpPr txBox="1"/>
          <p:nvPr/>
        </p:nvSpPr>
        <p:spPr>
          <a:xfrm>
            <a:off x="710425" y="4125500"/>
            <a:ext cx="3861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37" name="Google Shape;437;p34"/>
          <p:cNvSpPr txBox="1"/>
          <p:nvPr/>
        </p:nvSpPr>
        <p:spPr>
          <a:xfrm>
            <a:off x="4572000" y="4125500"/>
            <a:ext cx="38616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100" b="1"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Google Shape;599;p38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err="1"/>
              <a:t>M</a:t>
            </a:r>
            <a:r>
              <a:rPr lang="en" b="1" dirty="0" err="1"/>
              <a:t>É</a:t>
            </a:r>
            <a:r>
              <a:rPr lang="en" dirty="0" err="1"/>
              <a:t>thodologie</a:t>
            </a:r>
            <a:endParaRPr dirty="0"/>
          </a:p>
        </p:txBody>
      </p:sp>
      <p:sp>
        <p:nvSpPr>
          <p:cNvPr id="601" name="Google Shape;601;p38"/>
          <p:cNvSpPr txBox="1">
            <a:spLocks noGrp="1"/>
          </p:cNvSpPr>
          <p:nvPr>
            <p:ph type="subTitle" idx="2"/>
          </p:nvPr>
        </p:nvSpPr>
        <p:spPr>
          <a:xfrm>
            <a:off x="1250638" y="1388294"/>
            <a:ext cx="6951882" cy="287935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800" dirty="0">
                <a:solidFill>
                  <a:schemeClr val="dk1"/>
                </a:solidFill>
              </a:rPr>
              <a:t>Base de </a:t>
            </a:r>
            <a:r>
              <a:rPr lang="en-CA" sz="1800" dirty="0" err="1">
                <a:solidFill>
                  <a:schemeClr val="dk1"/>
                </a:solidFill>
              </a:rPr>
              <a:t>donnée</a:t>
            </a:r>
            <a:r>
              <a:rPr lang="en-CA" sz="1800" dirty="0">
                <a:solidFill>
                  <a:schemeClr val="dk1"/>
                </a:solidFill>
              </a:rPr>
              <a:t> </a:t>
            </a:r>
            <a:r>
              <a:rPr lang="en-CA" sz="1800" dirty="0" err="1">
                <a:solidFill>
                  <a:schemeClr val="dk1"/>
                </a:solidFill>
              </a:rPr>
              <a:t>scientifique</a:t>
            </a:r>
            <a:r>
              <a:rPr lang="en-CA" sz="1800" dirty="0">
                <a:solidFill>
                  <a:schemeClr val="dk1"/>
                </a:solidFill>
              </a:rPr>
              <a:t> </a:t>
            </a:r>
            <a:r>
              <a:rPr lang="en-CA" sz="1800" dirty="0" err="1">
                <a:solidFill>
                  <a:schemeClr val="dk1"/>
                </a:solidFill>
              </a:rPr>
              <a:t>recherchée</a:t>
            </a:r>
            <a:r>
              <a:rPr lang="en-CA" sz="1800" dirty="0">
                <a:solidFill>
                  <a:schemeClr val="dk1"/>
                </a:solidFill>
              </a:rPr>
              <a:t> : PubMed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CA" sz="1800" dirty="0" err="1">
                <a:solidFill>
                  <a:schemeClr val="dk1"/>
                </a:solidFill>
              </a:rPr>
              <a:t>MeSH</a:t>
            </a:r>
            <a:r>
              <a:rPr lang="en-CA" sz="1800" dirty="0">
                <a:solidFill>
                  <a:schemeClr val="dk1"/>
                </a:solidFill>
              </a:rPr>
              <a:t> : 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>
                <a:solidFill>
                  <a:schemeClr val="dk1"/>
                </a:solidFill>
              </a:rPr>
              <a:t>« Spinal manipulative therapy » OR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>
                <a:solidFill>
                  <a:schemeClr val="dk1"/>
                </a:solidFill>
              </a:rPr>
              <a:t>« Spinal manipulation » OR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>
                <a:solidFill>
                  <a:schemeClr val="dk1"/>
                </a:solidFill>
              </a:rPr>
              <a:t>« Manipulation » OR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>
                <a:solidFill>
                  <a:schemeClr val="dk1"/>
                </a:solidFill>
              </a:rPr>
              <a:t>« Mobilization » AND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>
                <a:solidFill>
                  <a:schemeClr val="dk1"/>
                </a:solidFill>
              </a:rPr>
              <a:t>« Chronic Low Back Pain »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800" dirty="0" err="1">
                <a:solidFill>
                  <a:schemeClr val="dk1"/>
                </a:solidFill>
              </a:rPr>
              <a:t>Filtre</a:t>
            </a:r>
            <a:r>
              <a:rPr lang="en-CA" sz="1800" dirty="0">
                <a:solidFill>
                  <a:schemeClr val="dk1"/>
                </a:solidFill>
              </a:rPr>
              <a:t> : </a:t>
            </a:r>
            <a:r>
              <a:rPr lang="en-CA" sz="1800" dirty="0" err="1">
                <a:solidFill>
                  <a:schemeClr val="dk1"/>
                </a:solidFill>
              </a:rPr>
              <a:t>à</a:t>
            </a:r>
            <a:r>
              <a:rPr lang="en-CA" sz="1800" dirty="0">
                <a:solidFill>
                  <a:schemeClr val="dk1"/>
                </a:solidFill>
              </a:rPr>
              <a:t> </a:t>
            </a:r>
            <a:r>
              <a:rPr lang="en-CA" sz="1800" dirty="0" err="1">
                <a:solidFill>
                  <a:schemeClr val="dk1"/>
                </a:solidFill>
              </a:rPr>
              <a:t>partir</a:t>
            </a:r>
            <a:r>
              <a:rPr lang="en-CA" sz="1800" dirty="0">
                <a:solidFill>
                  <a:schemeClr val="dk1"/>
                </a:solidFill>
              </a:rPr>
              <a:t> de 2018, ECR/revues </a:t>
            </a:r>
            <a:r>
              <a:rPr lang="en-CA" sz="1800" dirty="0" err="1">
                <a:solidFill>
                  <a:schemeClr val="dk1"/>
                </a:solidFill>
              </a:rPr>
              <a:t>systématiques</a:t>
            </a:r>
            <a:r>
              <a:rPr lang="en-CA" sz="1800" dirty="0">
                <a:solidFill>
                  <a:schemeClr val="dk1"/>
                </a:solidFill>
              </a:rPr>
              <a:t>/</a:t>
            </a:r>
            <a:r>
              <a:rPr lang="en-CA" sz="1800" dirty="0" err="1">
                <a:solidFill>
                  <a:schemeClr val="dk1"/>
                </a:solidFill>
              </a:rPr>
              <a:t>méta</a:t>
            </a:r>
            <a:r>
              <a:rPr lang="en-CA" sz="1800" dirty="0">
                <a:solidFill>
                  <a:schemeClr val="dk1"/>
                </a:solidFill>
              </a:rPr>
              <a:t>-analyses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04" name="Google Shape;604;p38"/>
          <p:cNvSpPr/>
          <p:nvPr/>
        </p:nvSpPr>
        <p:spPr>
          <a:xfrm>
            <a:off x="366330" y="1388294"/>
            <a:ext cx="822900" cy="82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5" name="Google Shape;605;p38"/>
          <p:cNvSpPr/>
          <p:nvPr/>
        </p:nvSpPr>
        <p:spPr>
          <a:xfrm>
            <a:off x="380877" y="3223950"/>
            <a:ext cx="822900" cy="822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06" name="Google Shape;606;p38"/>
          <p:cNvGrpSpPr/>
          <p:nvPr/>
        </p:nvGrpSpPr>
        <p:grpSpPr>
          <a:xfrm>
            <a:off x="484085" y="1589479"/>
            <a:ext cx="460129" cy="460156"/>
            <a:chOff x="1491519" y="2037754"/>
            <a:chExt cx="394994" cy="394983"/>
          </a:xfrm>
        </p:grpSpPr>
        <p:sp>
          <p:nvSpPr>
            <p:cNvPr id="607" name="Google Shape;607;p38"/>
            <p:cNvSpPr/>
            <p:nvPr/>
          </p:nvSpPr>
          <p:spPr>
            <a:xfrm>
              <a:off x="1491519" y="2223644"/>
              <a:ext cx="394994" cy="209094"/>
            </a:xfrm>
            <a:custGeom>
              <a:avLst/>
              <a:gdLst/>
              <a:ahLst/>
              <a:cxnLst/>
              <a:rect l="l" t="t" r="r" b="b"/>
              <a:pathLst>
                <a:path w="12194" h="6455" extrusionOk="0">
                  <a:moveTo>
                    <a:pt x="1810" y="1429"/>
                  </a:moveTo>
                  <a:cubicBezTo>
                    <a:pt x="2263" y="1429"/>
                    <a:pt x="2668" y="1739"/>
                    <a:pt x="2811" y="2144"/>
                  </a:cubicBezTo>
                  <a:lnTo>
                    <a:pt x="715" y="2144"/>
                  </a:lnTo>
                  <a:lnTo>
                    <a:pt x="715" y="1429"/>
                  </a:lnTo>
                  <a:close/>
                  <a:moveTo>
                    <a:pt x="358" y="0"/>
                  </a:moveTo>
                  <a:cubicBezTo>
                    <a:pt x="143" y="0"/>
                    <a:pt x="0" y="167"/>
                    <a:pt x="0" y="358"/>
                  </a:cubicBezTo>
                  <a:lnTo>
                    <a:pt x="0" y="3215"/>
                  </a:lnTo>
                  <a:cubicBezTo>
                    <a:pt x="0" y="3406"/>
                    <a:pt x="143" y="3573"/>
                    <a:pt x="358" y="3573"/>
                  </a:cubicBezTo>
                  <a:lnTo>
                    <a:pt x="5025" y="3573"/>
                  </a:lnTo>
                  <a:lnTo>
                    <a:pt x="5025" y="4287"/>
                  </a:lnTo>
                  <a:lnTo>
                    <a:pt x="3954" y="4287"/>
                  </a:lnTo>
                  <a:cubicBezTo>
                    <a:pt x="3811" y="4287"/>
                    <a:pt x="3692" y="4358"/>
                    <a:pt x="3620" y="4478"/>
                  </a:cubicBezTo>
                  <a:lnTo>
                    <a:pt x="3025" y="5740"/>
                  </a:lnTo>
                  <a:lnTo>
                    <a:pt x="1810" y="5740"/>
                  </a:lnTo>
                  <a:cubicBezTo>
                    <a:pt x="1620" y="5740"/>
                    <a:pt x="1453" y="5906"/>
                    <a:pt x="1453" y="6097"/>
                  </a:cubicBezTo>
                  <a:cubicBezTo>
                    <a:pt x="1453" y="6311"/>
                    <a:pt x="1620" y="6454"/>
                    <a:pt x="1810" y="6454"/>
                  </a:cubicBezTo>
                  <a:lnTo>
                    <a:pt x="10384" y="6454"/>
                  </a:lnTo>
                  <a:cubicBezTo>
                    <a:pt x="10574" y="6454"/>
                    <a:pt x="10741" y="6311"/>
                    <a:pt x="10741" y="6097"/>
                  </a:cubicBezTo>
                  <a:cubicBezTo>
                    <a:pt x="10741" y="5906"/>
                    <a:pt x="10574" y="5740"/>
                    <a:pt x="10384" y="5740"/>
                  </a:cubicBezTo>
                  <a:lnTo>
                    <a:pt x="9169" y="5740"/>
                  </a:lnTo>
                  <a:lnTo>
                    <a:pt x="8574" y="4478"/>
                  </a:lnTo>
                  <a:cubicBezTo>
                    <a:pt x="8502" y="4358"/>
                    <a:pt x="8383" y="4287"/>
                    <a:pt x="8240" y="4287"/>
                  </a:cubicBezTo>
                  <a:lnTo>
                    <a:pt x="7169" y="4287"/>
                  </a:lnTo>
                  <a:lnTo>
                    <a:pt x="7169" y="3573"/>
                  </a:lnTo>
                  <a:lnTo>
                    <a:pt x="11836" y="3573"/>
                  </a:lnTo>
                  <a:cubicBezTo>
                    <a:pt x="12051" y="3573"/>
                    <a:pt x="12193" y="3406"/>
                    <a:pt x="12193" y="3215"/>
                  </a:cubicBezTo>
                  <a:lnTo>
                    <a:pt x="12193" y="2144"/>
                  </a:lnTo>
                  <a:lnTo>
                    <a:pt x="3549" y="2144"/>
                  </a:lnTo>
                  <a:cubicBezTo>
                    <a:pt x="3382" y="1334"/>
                    <a:pt x="2668" y="715"/>
                    <a:pt x="1810" y="715"/>
                  </a:cubicBezTo>
                  <a:lnTo>
                    <a:pt x="715" y="715"/>
                  </a:lnTo>
                  <a:lnTo>
                    <a:pt x="715" y="358"/>
                  </a:lnTo>
                  <a:cubicBezTo>
                    <a:pt x="715" y="167"/>
                    <a:pt x="548" y="0"/>
                    <a:pt x="3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8" name="Google Shape;608;p38"/>
            <p:cNvSpPr/>
            <p:nvPr/>
          </p:nvSpPr>
          <p:spPr>
            <a:xfrm>
              <a:off x="1585614" y="2180305"/>
              <a:ext cx="206794" cy="66502"/>
            </a:xfrm>
            <a:custGeom>
              <a:avLst/>
              <a:gdLst/>
              <a:ahLst/>
              <a:cxnLst/>
              <a:rect l="l" t="t" r="r" b="b"/>
              <a:pathLst>
                <a:path w="6384" h="2053" extrusionOk="0">
                  <a:moveTo>
                    <a:pt x="401" y="0"/>
                  </a:moveTo>
                  <a:cubicBezTo>
                    <a:pt x="320" y="0"/>
                    <a:pt x="240" y="25"/>
                    <a:pt x="167" y="76"/>
                  </a:cubicBezTo>
                  <a:cubicBezTo>
                    <a:pt x="25" y="195"/>
                    <a:pt x="1" y="434"/>
                    <a:pt x="120" y="576"/>
                  </a:cubicBezTo>
                  <a:cubicBezTo>
                    <a:pt x="882" y="1505"/>
                    <a:pt x="2001" y="2053"/>
                    <a:pt x="3192" y="2053"/>
                  </a:cubicBezTo>
                  <a:cubicBezTo>
                    <a:pt x="4383" y="2053"/>
                    <a:pt x="5502" y="1505"/>
                    <a:pt x="6264" y="576"/>
                  </a:cubicBezTo>
                  <a:cubicBezTo>
                    <a:pt x="6383" y="434"/>
                    <a:pt x="6359" y="195"/>
                    <a:pt x="6216" y="76"/>
                  </a:cubicBezTo>
                  <a:cubicBezTo>
                    <a:pt x="6144" y="25"/>
                    <a:pt x="6063" y="0"/>
                    <a:pt x="5983" y="0"/>
                  </a:cubicBezTo>
                  <a:cubicBezTo>
                    <a:pt x="5878" y="0"/>
                    <a:pt x="5774" y="43"/>
                    <a:pt x="5692" y="124"/>
                  </a:cubicBezTo>
                  <a:cubicBezTo>
                    <a:pt x="5097" y="886"/>
                    <a:pt x="4168" y="1338"/>
                    <a:pt x="3192" y="1338"/>
                  </a:cubicBezTo>
                  <a:cubicBezTo>
                    <a:pt x="2216" y="1338"/>
                    <a:pt x="1287" y="886"/>
                    <a:pt x="691" y="124"/>
                  </a:cubicBezTo>
                  <a:cubicBezTo>
                    <a:pt x="610" y="43"/>
                    <a:pt x="506" y="0"/>
                    <a:pt x="40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09" name="Google Shape;609;p38"/>
            <p:cNvSpPr/>
            <p:nvPr/>
          </p:nvSpPr>
          <p:spPr>
            <a:xfrm>
              <a:off x="1621891" y="2151024"/>
              <a:ext cx="134235" cy="49528"/>
            </a:xfrm>
            <a:custGeom>
              <a:avLst/>
              <a:gdLst/>
              <a:ahLst/>
              <a:cxnLst/>
              <a:rect l="l" t="t" r="r" b="b"/>
              <a:pathLst>
                <a:path w="4144" h="1529" extrusionOk="0">
                  <a:moveTo>
                    <a:pt x="390" y="1"/>
                  </a:moveTo>
                  <a:cubicBezTo>
                    <a:pt x="314" y="1"/>
                    <a:pt x="236" y="26"/>
                    <a:pt x="167" y="75"/>
                  </a:cubicBezTo>
                  <a:cubicBezTo>
                    <a:pt x="24" y="218"/>
                    <a:pt x="0" y="433"/>
                    <a:pt x="119" y="599"/>
                  </a:cubicBezTo>
                  <a:cubicBezTo>
                    <a:pt x="595" y="1195"/>
                    <a:pt x="1310" y="1528"/>
                    <a:pt x="2072" y="1528"/>
                  </a:cubicBezTo>
                  <a:cubicBezTo>
                    <a:pt x="2834" y="1528"/>
                    <a:pt x="3548" y="1195"/>
                    <a:pt x="4025" y="599"/>
                  </a:cubicBezTo>
                  <a:cubicBezTo>
                    <a:pt x="4144" y="433"/>
                    <a:pt x="4120" y="218"/>
                    <a:pt x="3977" y="75"/>
                  </a:cubicBezTo>
                  <a:cubicBezTo>
                    <a:pt x="3908" y="26"/>
                    <a:pt x="3830" y="1"/>
                    <a:pt x="3754" y="1"/>
                  </a:cubicBezTo>
                  <a:cubicBezTo>
                    <a:pt x="3648" y="1"/>
                    <a:pt x="3546" y="50"/>
                    <a:pt x="3477" y="147"/>
                  </a:cubicBezTo>
                  <a:cubicBezTo>
                    <a:pt x="3120" y="575"/>
                    <a:pt x="2620" y="814"/>
                    <a:pt x="2072" y="814"/>
                  </a:cubicBezTo>
                  <a:cubicBezTo>
                    <a:pt x="1524" y="814"/>
                    <a:pt x="1024" y="575"/>
                    <a:pt x="667" y="147"/>
                  </a:cubicBezTo>
                  <a:cubicBezTo>
                    <a:pt x="597" y="50"/>
                    <a:pt x="496" y="1"/>
                    <a:pt x="3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0" name="Google Shape;610;p38"/>
            <p:cNvSpPr/>
            <p:nvPr/>
          </p:nvSpPr>
          <p:spPr>
            <a:xfrm>
              <a:off x="1658136" y="2122423"/>
              <a:ext cx="61740" cy="31842"/>
            </a:xfrm>
            <a:custGeom>
              <a:avLst/>
              <a:gdLst/>
              <a:ahLst/>
              <a:cxnLst/>
              <a:rect l="l" t="t" r="r" b="b"/>
              <a:pathLst>
                <a:path w="1906" h="983" extrusionOk="0">
                  <a:moveTo>
                    <a:pt x="398" y="1"/>
                  </a:moveTo>
                  <a:cubicBezTo>
                    <a:pt x="320" y="1"/>
                    <a:pt x="239" y="26"/>
                    <a:pt x="167" y="77"/>
                  </a:cubicBezTo>
                  <a:cubicBezTo>
                    <a:pt x="24" y="196"/>
                    <a:pt x="0" y="434"/>
                    <a:pt x="119" y="577"/>
                  </a:cubicBezTo>
                  <a:cubicBezTo>
                    <a:pt x="310" y="839"/>
                    <a:pt x="620" y="982"/>
                    <a:pt x="953" y="982"/>
                  </a:cubicBezTo>
                  <a:cubicBezTo>
                    <a:pt x="1286" y="982"/>
                    <a:pt x="1596" y="839"/>
                    <a:pt x="1786" y="577"/>
                  </a:cubicBezTo>
                  <a:cubicBezTo>
                    <a:pt x="1905" y="434"/>
                    <a:pt x="1882" y="196"/>
                    <a:pt x="1739" y="77"/>
                  </a:cubicBezTo>
                  <a:cubicBezTo>
                    <a:pt x="1667" y="26"/>
                    <a:pt x="1586" y="1"/>
                    <a:pt x="1507" y="1"/>
                  </a:cubicBezTo>
                  <a:cubicBezTo>
                    <a:pt x="1405" y="1"/>
                    <a:pt x="1306" y="44"/>
                    <a:pt x="1239" y="125"/>
                  </a:cubicBezTo>
                  <a:cubicBezTo>
                    <a:pt x="1167" y="208"/>
                    <a:pt x="1060" y="250"/>
                    <a:pt x="953" y="250"/>
                  </a:cubicBezTo>
                  <a:cubicBezTo>
                    <a:pt x="846" y="250"/>
                    <a:pt x="739" y="208"/>
                    <a:pt x="667" y="125"/>
                  </a:cubicBezTo>
                  <a:cubicBezTo>
                    <a:pt x="600" y="44"/>
                    <a:pt x="501" y="1"/>
                    <a:pt x="39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1" name="Google Shape;611;p38"/>
            <p:cNvSpPr/>
            <p:nvPr/>
          </p:nvSpPr>
          <p:spPr>
            <a:xfrm>
              <a:off x="1769982" y="2037754"/>
              <a:ext cx="116516" cy="232222"/>
            </a:xfrm>
            <a:custGeom>
              <a:avLst/>
              <a:gdLst/>
              <a:ahLst/>
              <a:cxnLst/>
              <a:rect l="l" t="t" r="r" b="b"/>
              <a:pathLst>
                <a:path w="3597" h="7169" extrusionOk="0">
                  <a:moveTo>
                    <a:pt x="1787" y="1453"/>
                  </a:moveTo>
                  <a:cubicBezTo>
                    <a:pt x="1977" y="1453"/>
                    <a:pt x="2144" y="1620"/>
                    <a:pt x="2144" y="1810"/>
                  </a:cubicBezTo>
                  <a:cubicBezTo>
                    <a:pt x="2144" y="2001"/>
                    <a:pt x="1977" y="2167"/>
                    <a:pt x="1787" y="2167"/>
                  </a:cubicBezTo>
                  <a:cubicBezTo>
                    <a:pt x="1596" y="2167"/>
                    <a:pt x="1429" y="2001"/>
                    <a:pt x="1429" y="1810"/>
                  </a:cubicBezTo>
                  <a:cubicBezTo>
                    <a:pt x="1429" y="1620"/>
                    <a:pt x="1596" y="1453"/>
                    <a:pt x="1787" y="1453"/>
                  </a:cubicBezTo>
                  <a:close/>
                  <a:moveTo>
                    <a:pt x="0" y="0"/>
                  </a:moveTo>
                  <a:lnTo>
                    <a:pt x="0" y="3239"/>
                  </a:lnTo>
                  <a:cubicBezTo>
                    <a:pt x="0" y="3429"/>
                    <a:pt x="167" y="3596"/>
                    <a:pt x="358" y="3596"/>
                  </a:cubicBezTo>
                  <a:lnTo>
                    <a:pt x="1429" y="3596"/>
                  </a:lnTo>
                  <a:lnTo>
                    <a:pt x="1429" y="7168"/>
                  </a:lnTo>
                  <a:lnTo>
                    <a:pt x="3596" y="7168"/>
                  </a:lnTo>
                  <a:lnTo>
                    <a:pt x="3596" y="357"/>
                  </a:lnTo>
                  <a:cubicBezTo>
                    <a:pt x="3596" y="143"/>
                    <a:pt x="3454" y="0"/>
                    <a:pt x="32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2" name="Google Shape;612;p38"/>
            <p:cNvSpPr/>
            <p:nvPr/>
          </p:nvSpPr>
          <p:spPr>
            <a:xfrm>
              <a:off x="1654282" y="2037754"/>
              <a:ext cx="92610" cy="70227"/>
            </a:xfrm>
            <a:custGeom>
              <a:avLst/>
              <a:gdLst/>
              <a:ahLst/>
              <a:cxnLst/>
              <a:rect l="l" t="t" r="r" b="b"/>
              <a:pathLst>
                <a:path w="2859" h="2168" extrusionOk="0">
                  <a:moveTo>
                    <a:pt x="357" y="0"/>
                  </a:moveTo>
                  <a:cubicBezTo>
                    <a:pt x="167" y="0"/>
                    <a:pt x="0" y="143"/>
                    <a:pt x="0" y="357"/>
                  </a:cubicBezTo>
                  <a:lnTo>
                    <a:pt x="0" y="1810"/>
                  </a:lnTo>
                  <a:cubicBezTo>
                    <a:pt x="0" y="2001"/>
                    <a:pt x="167" y="2167"/>
                    <a:pt x="357" y="2167"/>
                  </a:cubicBezTo>
                  <a:lnTo>
                    <a:pt x="2858" y="2167"/>
                  </a:lnTo>
                  <a:lnTo>
                    <a:pt x="285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  <p:grpSp>
        <p:nvGrpSpPr>
          <p:cNvPr id="613" name="Google Shape;613;p38"/>
          <p:cNvGrpSpPr/>
          <p:nvPr/>
        </p:nvGrpSpPr>
        <p:grpSpPr>
          <a:xfrm>
            <a:off x="562273" y="3428941"/>
            <a:ext cx="460108" cy="460148"/>
            <a:chOff x="5984726" y="2037754"/>
            <a:chExt cx="394976" cy="394977"/>
          </a:xfrm>
        </p:grpSpPr>
        <p:sp>
          <p:nvSpPr>
            <p:cNvPr id="614" name="Google Shape;614;p38"/>
            <p:cNvSpPr/>
            <p:nvPr/>
          </p:nvSpPr>
          <p:spPr>
            <a:xfrm>
              <a:off x="5984726" y="2269930"/>
              <a:ext cx="70227" cy="23161"/>
            </a:xfrm>
            <a:custGeom>
              <a:avLst/>
              <a:gdLst/>
              <a:ahLst/>
              <a:cxnLst/>
              <a:rect l="l" t="t" r="r" b="b"/>
              <a:pathLst>
                <a:path w="2168" h="715" extrusionOk="0">
                  <a:moveTo>
                    <a:pt x="358" y="0"/>
                  </a:moveTo>
                  <a:cubicBezTo>
                    <a:pt x="144" y="0"/>
                    <a:pt x="1" y="167"/>
                    <a:pt x="1" y="358"/>
                  </a:cubicBezTo>
                  <a:cubicBezTo>
                    <a:pt x="1" y="548"/>
                    <a:pt x="144" y="715"/>
                    <a:pt x="358" y="715"/>
                  </a:cubicBezTo>
                  <a:lnTo>
                    <a:pt x="1811" y="715"/>
                  </a:lnTo>
                  <a:cubicBezTo>
                    <a:pt x="2001" y="715"/>
                    <a:pt x="2168" y="548"/>
                    <a:pt x="2168" y="358"/>
                  </a:cubicBezTo>
                  <a:cubicBezTo>
                    <a:pt x="2168" y="167"/>
                    <a:pt x="2001" y="0"/>
                    <a:pt x="181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5" name="Google Shape;615;p38"/>
            <p:cNvSpPr/>
            <p:nvPr/>
          </p:nvSpPr>
          <p:spPr>
            <a:xfrm>
              <a:off x="5994768" y="2316378"/>
              <a:ext cx="61740" cy="46159"/>
            </a:xfrm>
            <a:custGeom>
              <a:avLst/>
              <a:gdLst/>
              <a:ahLst/>
              <a:cxnLst/>
              <a:rect l="l" t="t" r="r" b="b"/>
              <a:pathLst>
                <a:path w="1906" h="1425" extrusionOk="0">
                  <a:moveTo>
                    <a:pt x="1494" y="0"/>
                  </a:moveTo>
                  <a:cubicBezTo>
                    <a:pt x="1422" y="0"/>
                    <a:pt x="1349" y="22"/>
                    <a:pt x="1286" y="67"/>
                  </a:cubicBezTo>
                  <a:lnTo>
                    <a:pt x="191" y="781"/>
                  </a:lnTo>
                  <a:cubicBezTo>
                    <a:pt x="48" y="876"/>
                    <a:pt x="0" y="1114"/>
                    <a:pt x="96" y="1257"/>
                  </a:cubicBezTo>
                  <a:cubicBezTo>
                    <a:pt x="174" y="1367"/>
                    <a:pt x="293" y="1425"/>
                    <a:pt x="413" y="1425"/>
                  </a:cubicBezTo>
                  <a:cubicBezTo>
                    <a:pt x="476" y="1425"/>
                    <a:pt x="539" y="1409"/>
                    <a:pt x="596" y="1376"/>
                  </a:cubicBezTo>
                  <a:lnTo>
                    <a:pt x="1691" y="662"/>
                  </a:lnTo>
                  <a:cubicBezTo>
                    <a:pt x="1858" y="543"/>
                    <a:pt x="1906" y="329"/>
                    <a:pt x="1786" y="162"/>
                  </a:cubicBezTo>
                  <a:cubicBezTo>
                    <a:pt x="1727" y="58"/>
                    <a:pt x="1612" y="0"/>
                    <a:pt x="14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6" name="Google Shape;616;p38"/>
            <p:cNvSpPr/>
            <p:nvPr/>
          </p:nvSpPr>
          <p:spPr>
            <a:xfrm>
              <a:off x="5994768" y="2200485"/>
              <a:ext cx="61740" cy="46159"/>
            </a:xfrm>
            <a:custGeom>
              <a:avLst/>
              <a:gdLst/>
              <a:ahLst/>
              <a:cxnLst/>
              <a:rect l="l" t="t" r="r" b="b"/>
              <a:pathLst>
                <a:path w="1906" h="1425" extrusionOk="0">
                  <a:moveTo>
                    <a:pt x="413" y="0"/>
                  </a:moveTo>
                  <a:cubicBezTo>
                    <a:pt x="293" y="0"/>
                    <a:pt x="174" y="58"/>
                    <a:pt x="96" y="168"/>
                  </a:cubicBezTo>
                  <a:cubicBezTo>
                    <a:pt x="0" y="334"/>
                    <a:pt x="48" y="549"/>
                    <a:pt x="191" y="644"/>
                  </a:cubicBezTo>
                  <a:lnTo>
                    <a:pt x="1286" y="1358"/>
                  </a:lnTo>
                  <a:cubicBezTo>
                    <a:pt x="1358" y="1403"/>
                    <a:pt x="1434" y="1425"/>
                    <a:pt x="1505" y="1425"/>
                  </a:cubicBezTo>
                  <a:cubicBezTo>
                    <a:pt x="1622" y="1425"/>
                    <a:pt x="1727" y="1367"/>
                    <a:pt x="1786" y="1263"/>
                  </a:cubicBezTo>
                  <a:cubicBezTo>
                    <a:pt x="1906" y="1096"/>
                    <a:pt x="1858" y="882"/>
                    <a:pt x="1691" y="763"/>
                  </a:cubicBezTo>
                  <a:lnTo>
                    <a:pt x="596" y="49"/>
                  </a:lnTo>
                  <a:cubicBezTo>
                    <a:pt x="539" y="16"/>
                    <a:pt x="476" y="0"/>
                    <a:pt x="4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7" name="Google Shape;617;p38"/>
            <p:cNvSpPr/>
            <p:nvPr/>
          </p:nvSpPr>
          <p:spPr>
            <a:xfrm>
              <a:off x="6310253" y="2269930"/>
              <a:ext cx="69450" cy="23161"/>
            </a:xfrm>
            <a:custGeom>
              <a:avLst/>
              <a:gdLst/>
              <a:ahLst/>
              <a:cxnLst/>
              <a:rect l="l" t="t" r="r" b="b"/>
              <a:pathLst>
                <a:path w="2144" h="715" extrusionOk="0">
                  <a:moveTo>
                    <a:pt x="358" y="0"/>
                  </a:moveTo>
                  <a:cubicBezTo>
                    <a:pt x="167" y="0"/>
                    <a:pt x="1" y="167"/>
                    <a:pt x="1" y="358"/>
                  </a:cubicBezTo>
                  <a:cubicBezTo>
                    <a:pt x="1" y="548"/>
                    <a:pt x="167" y="715"/>
                    <a:pt x="358" y="715"/>
                  </a:cubicBezTo>
                  <a:lnTo>
                    <a:pt x="1787" y="715"/>
                  </a:lnTo>
                  <a:cubicBezTo>
                    <a:pt x="2001" y="715"/>
                    <a:pt x="2144" y="548"/>
                    <a:pt x="2144" y="358"/>
                  </a:cubicBezTo>
                  <a:cubicBezTo>
                    <a:pt x="2144" y="167"/>
                    <a:pt x="2001" y="0"/>
                    <a:pt x="17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8" name="Google Shape;618;p38"/>
            <p:cNvSpPr/>
            <p:nvPr/>
          </p:nvSpPr>
          <p:spPr>
            <a:xfrm>
              <a:off x="6308698" y="2316378"/>
              <a:ext cx="60995" cy="46159"/>
            </a:xfrm>
            <a:custGeom>
              <a:avLst/>
              <a:gdLst/>
              <a:ahLst/>
              <a:cxnLst/>
              <a:rect l="l" t="t" r="r" b="b"/>
              <a:pathLst>
                <a:path w="1883" h="1425" extrusionOk="0">
                  <a:moveTo>
                    <a:pt x="412" y="0"/>
                  </a:moveTo>
                  <a:cubicBezTo>
                    <a:pt x="294" y="0"/>
                    <a:pt x="179" y="58"/>
                    <a:pt x="120" y="162"/>
                  </a:cubicBezTo>
                  <a:cubicBezTo>
                    <a:pt x="1" y="329"/>
                    <a:pt x="49" y="543"/>
                    <a:pt x="215" y="662"/>
                  </a:cubicBezTo>
                  <a:lnTo>
                    <a:pt x="1287" y="1376"/>
                  </a:lnTo>
                  <a:cubicBezTo>
                    <a:pt x="1344" y="1409"/>
                    <a:pt x="1407" y="1425"/>
                    <a:pt x="1470" y="1425"/>
                  </a:cubicBezTo>
                  <a:cubicBezTo>
                    <a:pt x="1589" y="1425"/>
                    <a:pt x="1709" y="1367"/>
                    <a:pt x="1787" y="1257"/>
                  </a:cubicBezTo>
                  <a:cubicBezTo>
                    <a:pt x="1882" y="1114"/>
                    <a:pt x="1835" y="876"/>
                    <a:pt x="1692" y="781"/>
                  </a:cubicBezTo>
                  <a:lnTo>
                    <a:pt x="620" y="67"/>
                  </a:lnTo>
                  <a:cubicBezTo>
                    <a:pt x="557" y="22"/>
                    <a:pt x="484" y="0"/>
                    <a:pt x="4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19" name="Google Shape;619;p38"/>
            <p:cNvSpPr/>
            <p:nvPr/>
          </p:nvSpPr>
          <p:spPr>
            <a:xfrm>
              <a:off x="6308698" y="2200485"/>
              <a:ext cx="60995" cy="46159"/>
            </a:xfrm>
            <a:custGeom>
              <a:avLst/>
              <a:gdLst/>
              <a:ahLst/>
              <a:cxnLst/>
              <a:rect l="l" t="t" r="r" b="b"/>
              <a:pathLst>
                <a:path w="1883" h="1425" extrusionOk="0">
                  <a:moveTo>
                    <a:pt x="1470" y="0"/>
                  </a:moveTo>
                  <a:cubicBezTo>
                    <a:pt x="1407" y="0"/>
                    <a:pt x="1344" y="16"/>
                    <a:pt x="1287" y="49"/>
                  </a:cubicBezTo>
                  <a:lnTo>
                    <a:pt x="215" y="787"/>
                  </a:lnTo>
                  <a:cubicBezTo>
                    <a:pt x="49" y="882"/>
                    <a:pt x="1" y="1096"/>
                    <a:pt x="120" y="1263"/>
                  </a:cubicBezTo>
                  <a:cubicBezTo>
                    <a:pt x="179" y="1367"/>
                    <a:pt x="285" y="1425"/>
                    <a:pt x="402" y="1425"/>
                  </a:cubicBezTo>
                  <a:cubicBezTo>
                    <a:pt x="473" y="1425"/>
                    <a:pt x="548" y="1403"/>
                    <a:pt x="620" y="1358"/>
                  </a:cubicBezTo>
                  <a:lnTo>
                    <a:pt x="1692" y="644"/>
                  </a:lnTo>
                  <a:cubicBezTo>
                    <a:pt x="1835" y="549"/>
                    <a:pt x="1882" y="334"/>
                    <a:pt x="1787" y="168"/>
                  </a:cubicBezTo>
                  <a:cubicBezTo>
                    <a:pt x="1709" y="58"/>
                    <a:pt x="1589" y="0"/>
                    <a:pt x="14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0" name="Google Shape;620;p38"/>
            <p:cNvSpPr/>
            <p:nvPr/>
          </p:nvSpPr>
          <p:spPr>
            <a:xfrm>
              <a:off x="6078076" y="2246771"/>
              <a:ext cx="209094" cy="69482"/>
            </a:xfrm>
            <a:custGeom>
              <a:avLst/>
              <a:gdLst/>
              <a:ahLst/>
              <a:cxnLst/>
              <a:rect l="l" t="t" r="r" b="b"/>
              <a:pathLst>
                <a:path w="6455" h="2145" extrusionOk="0">
                  <a:moveTo>
                    <a:pt x="3215" y="715"/>
                  </a:moveTo>
                  <a:cubicBezTo>
                    <a:pt x="3406" y="715"/>
                    <a:pt x="3573" y="882"/>
                    <a:pt x="3573" y="1073"/>
                  </a:cubicBezTo>
                  <a:cubicBezTo>
                    <a:pt x="3573" y="1263"/>
                    <a:pt x="3406" y="1430"/>
                    <a:pt x="3215" y="1430"/>
                  </a:cubicBezTo>
                  <a:cubicBezTo>
                    <a:pt x="3025" y="1430"/>
                    <a:pt x="2858" y="1263"/>
                    <a:pt x="2858" y="1073"/>
                  </a:cubicBezTo>
                  <a:cubicBezTo>
                    <a:pt x="2858" y="882"/>
                    <a:pt x="3025" y="715"/>
                    <a:pt x="3215" y="715"/>
                  </a:cubicBezTo>
                  <a:close/>
                  <a:moveTo>
                    <a:pt x="1072" y="1"/>
                  </a:moveTo>
                  <a:cubicBezTo>
                    <a:pt x="477" y="1"/>
                    <a:pt x="0" y="477"/>
                    <a:pt x="0" y="1073"/>
                  </a:cubicBezTo>
                  <a:cubicBezTo>
                    <a:pt x="0" y="1668"/>
                    <a:pt x="477" y="2144"/>
                    <a:pt x="1072" y="2144"/>
                  </a:cubicBezTo>
                  <a:lnTo>
                    <a:pt x="5382" y="2144"/>
                  </a:lnTo>
                  <a:cubicBezTo>
                    <a:pt x="5978" y="2144"/>
                    <a:pt x="6454" y="1668"/>
                    <a:pt x="6454" y="1073"/>
                  </a:cubicBezTo>
                  <a:cubicBezTo>
                    <a:pt x="6454" y="477"/>
                    <a:pt x="5978" y="1"/>
                    <a:pt x="53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1" name="Google Shape;621;p38"/>
            <p:cNvSpPr/>
            <p:nvPr/>
          </p:nvSpPr>
          <p:spPr>
            <a:xfrm>
              <a:off x="6078076" y="2339343"/>
              <a:ext cx="209094" cy="93388"/>
            </a:xfrm>
            <a:custGeom>
              <a:avLst/>
              <a:gdLst/>
              <a:ahLst/>
              <a:cxnLst/>
              <a:rect l="l" t="t" r="r" b="b"/>
              <a:pathLst>
                <a:path w="6455" h="2883" extrusionOk="0">
                  <a:moveTo>
                    <a:pt x="3215" y="715"/>
                  </a:moveTo>
                  <a:cubicBezTo>
                    <a:pt x="3406" y="715"/>
                    <a:pt x="3573" y="882"/>
                    <a:pt x="3573" y="1072"/>
                  </a:cubicBezTo>
                  <a:cubicBezTo>
                    <a:pt x="3573" y="1263"/>
                    <a:pt x="3406" y="1429"/>
                    <a:pt x="3215" y="1429"/>
                  </a:cubicBezTo>
                  <a:cubicBezTo>
                    <a:pt x="3025" y="1429"/>
                    <a:pt x="2858" y="1263"/>
                    <a:pt x="2858" y="1072"/>
                  </a:cubicBezTo>
                  <a:cubicBezTo>
                    <a:pt x="2858" y="882"/>
                    <a:pt x="3025" y="715"/>
                    <a:pt x="3215" y="715"/>
                  </a:cubicBezTo>
                  <a:close/>
                  <a:moveTo>
                    <a:pt x="1072" y="1"/>
                  </a:moveTo>
                  <a:cubicBezTo>
                    <a:pt x="477" y="1"/>
                    <a:pt x="0" y="477"/>
                    <a:pt x="0" y="1072"/>
                  </a:cubicBezTo>
                  <a:cubicBezTo>
                    <a:pt x="0" y="1668"/>
                    <a:pt x="477" y="2168"/>
                    <a:pt x="1072" y="2168"/>
                  </a:cubicBezTo>
                  <a:lnTo>
                    <a:pt x="1429" y="2168"/>
                  </a:lnTo>
                  <a:lnTo>
                    <a:pt x="1429" y="2525"/>
                  </a:lnTo>
                  <a:cubicBezTo>
                    <a:pt x="1429" y="2739"/>
                    <a:pt x="1596" y="2882"/>
                    <a:pt x="1786" y="2882"/>
                  </a:cubicBezTo>
                  <a:lnTo>
                    <a:pt x="4668" y="2882"/>
                  </a:lnTo>
                  <a:cubicBezTo>
                    <a:pt x="4858" y="2882"/>
                    <a:pt x="5025" y="2739"/>
                    <a:pt x="5025" y="2525"/>
                  </a:cubicBezTo>
                  <a:lnTo>
                    <a:pt x="5025" y="2168"/>
                  </a:lnTo>
                  <a:lnTo>
                    <a:pt x="5382" y="2168"/>
                  </a:lnTo>
                  <a:cubicBezTo>
                    <a:pt x="5978" y="2168"/>
                    <a:pt x="6454" y="1668"/>
                    <a:pt x="6454" y="1072"/>
                  </a:cubicBezTo>
                  <a:cubicBezTo>
                    <a:pt x="6454" y="477"/>
                    <a:pt x="5978" y="1"/>
                    <a:pt x="538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2" name="Google Shape;622;p38"/>
            <p:cNvSpPr/>
            <p:nvPr/>
          </p:nvSpPr>
          <p:spPr>
            <a:xfrm>
              <a:off x="6078076" y="2154231"/>
              <a:ext cx="209094" cy="69450"/>
            </a:xfrm>
            <a:custGeom>
              <a:avLst/>
              <a:gdLst/>
              <a:ahLst/>
              <a:cxnLst/>
              <a:rect l="l" t="t" r="r" b="b"/>
              <a:pathLst>
                <a:path w="6455" h="2144" extrusionOk="0">
                  <a:moveTo>
                    <a:pt x="3215" y="715"/>
                  </a:moveTo>
                  <a:cubicBezTo>
                    <a:pt x="3406" y="715"/>
                    <a:pt x="3573" y="881"/>
                    <a:pt x="3573" y="1072"/>
                  </a:cubicBezTo>
                  <a:cubicBezTo>
                    <a:pt x="3573" y="1262"/>
                    <a:pt x="3406" y="1429"/>
                    <a:pt x="3215" y="1429"/>
                  </a:cubicBezTo>
                  <a:cubicBezTo>
                    <a:pt x="3025" y="1429"/>
                    <a:pt x="2858" y="1262"/>
                    <a:pt x="2858" y="1072"/>
                  </a:cubicBezTo>
                  <a:cubicBezTo>
                    <a:pt x="2858" y="881"/>
                    <a:pt x="3025" y="715"/>
                    <a:pt x="3215" y="715"/>
                  </a:cubicBezTo>
                  <a:close/>
                  <a:moveTo>
                    <a:pt x="1072" y="0"/>
                  </a:moveTo>
                  <a:cubicBezTo>
                    <a:pt x="477" y="0"/>
                    <a:pt x="0" y="476"/>
                    <a:pt x="0" y="1072"/>
                  </a:cubicBezTo>
                  <a:cubicBezTo>
                    <a:pt x="0" y="1667"/>
                    <a:pt x="477" y="2143"/>
                    <a:pt x="1072" y="2143"/>
                  </a:cubicBezTo>
                  <a:lnTo>
                    <a:pt x="5382" y="2143"/>
                  </a:lnTo>
                  <a:cubicBezTo>
                    <a:pt x="5978" y="2143"/>
                    <a:pt x="6454" y="1667"/>
                    <a:pt x="6454" y="1072"/>
                  </a:cubicBezTo>
                  <a:cubicBezTo>
                    <a:pt x="6454" y="476"/>
                    <a:pt x="5978" y="0"/>
                    <a:pt x="538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  <p:sp>
          <p:nvSpPr>
            <p:cNvPr id="623" name="Google Shape;623;p38"/>
            <p:cNvSpPr/>
            <p:nvPr/>
          </p:nvSpPr>
          <p:spPr>
            <a:xfrm>
              <a:off x="6078076" y="2037754"/>
              <a:ext cx="209094" cy="93355"/>
            </a:xfrm>
            <a:custGeom>
              <a:avLst/>
              <a:gdLst/>
              <a:ahLst/>
              <a:cxnLst/>
              <a:rect l="l" t="t" r="r" b="b"/>
              <a:pathLst>
                <a:path w="6455" h="2882" extrusionOk="0">
                  <a:moveTo>
                    <a:pt x="3215" y="1453"/>
                  </a:moveTo>
                  <a:cubicBezTo>
                    <a:pt x="3406" y="1453"/>
                    <a:pt x="3573" y="1620"/>
                    <a:pt x="3573" y="1810"/>
                  </a:cubicBezTo>
                  <a:cubicBezTo>
                    <a:pt x="3573" y="2001"/>
                    <a:pt x="3406" y="2167"/>
                    <a:pt x="3215" y="2167"/>
                  </a:cubicBezTo>
                  <a:cubicBezTo>
                    <a:pt x="3025" y="2167"/>
                    <a:pt x="2858" y="2001"/>
                    <a:pt x="2858" y="1810"/>
                  </a:cubicBezTo>
                  <a:cubicBezTo>
                    <a:pt x="2858" y="1620"/>
                    <a:pt x="3025" y="1453"/>
                    <a:pt x="3215" y="1453"/>
                  </a:cubicBezTo>
                  <a:close/>
                  <a:moveTo>
                    <a:pt x="1786" y="0"/>
                  </a:moveTo>
                  <a:cubicBezTo>
                    <a:pt x="1596" y="0"/>
                    <a:pt x="1429" y="143"/>
                    <a:pt x="1429" y="357"/>
                  </a:cubicBezTo>
                  <a:lnTo>
                    <a:pt x="1429" y="738"/>
                  </a:lnTo>
                  <a:lnTo>
                    <a:pt x="1072" y="738"/>
                  </a:lnTo>
                  <a:cubicBezTo>
                    <a:pt x="477" y="738"/>
                    <a:pt x="0" y="1215"/>
                    <a:pt x="0" y="1810"/>
                  </a:cubicBezTo>
                  <a:cubicBezTo>
                    <a:pt x="0" y="2405"/>
                    <a:pt x="477" y="2882"/>
                    <a:pt x="1072" y="2882"/>
                  </a:cubicBezTo>
                  <a:lnTo>
                    <a:pt x="5382" y="2882"/>
                  </a:lnTo>
                  <a:cubicBezTo>
                    <a:pt x="5978" y="2882"/>
                    <a:pt x="6454" y="2405"/>
                    <a:pt x="6454" y="1810"/>
                  </a:cubicBezTo>
                  <a:cubicBezTo>
                    <a:pt x="6454" y="1215"/>
                    <a:pt x="5978" y="738"/>
                    <a:pt x="5382" y="738"/>
                  </a:cubicBezTo>
                  <a:lnTo>
                    <a:pt x="5025" y="738"/>
                  </a:lnTo>
                  <a:lnTo>
                    <a:pt x="5025" y="357"/>
                  </a:lnTo>
                  <a:cubicBezTo>
                    <a:pt x="5025" y="143"/>
                    <a:pt x="4858" y="0"/>
                    <a:pt x="466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p43"/>
          <p:cNvSpPr txBox="1">
            <a:spLocks noGrp="1"/>
          </p:cNvSpPr>
          <p:nvPr>
            <p:ph type="title"/>
          </p:nvPr>
        </p:nvSpPr>
        <p:spPr>
          <a:xfrm>
            <a:off x="714150" y="541300"/>
            <a:ext cx="7715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M</a:t>
            </a:r>
            <a:r>
              <a:rPr lang="en" b="1" dirty="0"/>
              <a:t>É</a:t>
            </a:r>
            <a:r>
              <a:rPr lang="en" dirty="0"/>
              <a:t>THODOLOGIE</a:t>
            </a:r>
            <a:endParaRPr dirty="0"/>
          </a:p>
        </p:txBody>
      </p:sp>
      <p:sp>
        <p:nvSpPr>
          <p:cNvPr id="751" name="Google Shape;751;p43"/>
          <p:cNvSpPr txBox="1"/>
          <p:nvPr/>
        </p:nvSpPr>
        <p:spPr>
          <a:xfrm flipH="1">
            <a:off x="363150" y="1103050"/>
            <a:ext cx="7039181" cy="34386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sz="1600" dirty="0" err="1">
                <a:solidFill>
                  <a:schemeClr val="dk1"/>
                </a:solidFill>
              </a:rPr>
              <a:t>Critères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d’inclusion</a:t>
            </a:r>
            <a:r>
              <a:rPr lang="en-CA" sz="1600" dirty="0">
                <a:solidFill>
                  <a:schemeClr val="dk1"/>
                </a:solidFill>
              </a:rPr>
              <a:t> : 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>
                <a:solidFill>
                  <a:schemeClr val="dk1"/>
                </a:solidFill>
              </a:rPr>
              <a:t>Publications </a:t>
            </a:r>
            <a:r>
              <a:rPr lang="en-CA" sz="1600" dirty="0" err="1">
                <a:solidFill>
                  <a:schemeClr val="dk1"/>
                </a:solidFill>
              </a:rPr>
              <a:t>depuis</a:t>
            </a:r>
            <a:r>
              <a:rPr lang="en-CA" sz="1600" dirty="0">
                <a:solidFill>
                  <a:schemeClr val="dk1"/>
                </a:solidFill>
              </a:rPr>
              <a:t> 2018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>
                <a:solidFill>
                  <a:schemeClr val="dk1"/>
                </a:solidFill>
              </a:rPr>
              <a:t>Articles </a:t>
            </a:r>
            <a:r>
              <a:rPr lang="en-CA" sz="1600" dirty="0" err="1">
                <a:solidFill>
                  <a:schemeClr val="dk1"/>
                </a:solidFill>
              </a:rPr>
              <a:t>publiés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en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anglais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ou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en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français</a:t>
            </a:r>
            <a:endParaRPr lang="en-CA" sz="16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>
                <a:solidFill>
                  <a:schemeClr val="dk1"/>
                </a:solidFill>
              </a:rPr>
              <a:t>Patients </a:t>
            </a:r>
            <a:r>
              <a:rPr lang="en-CA" sz="1600" dirty="0" err="1">
                <a:solidFill>
                  <a:schemeClr val="dk1"/>
                </a:solidFill>
              </a:rPr>
              <a:t>souffrant</a:t>
            </a:r>
            <a:r>
              <a:rPr lang="en-CA" sz="1600" dirty="0">
                <a:solidFill>
                  <a:schemeClr val="dk1"/>
                </a:solidFill>
              </a:rPr>
              <a:t> de </a:t>
            </a:r>
            <a:r>
              <a:rPr lang="en-CA" sz="1600" dirty="0" err="1">
                <a:solidFill>
                  <a:schemeClr val="dk1"/>
                </a:solidFill>
              </a:rPr>
              <a:t>lombalgie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chronique</a:t>
            </a:r>
            <a:endParaRPr lang="en-CA" sz="16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 err="1">
                <a:solidFill>
                  <a:schemeClr val="dk1"/>
                </a:solidFill>
              </a:rPr>
              <a:t>Chiropratique</a:t>
            </a:r>
            <a:r>
              <a:rPr lang="en-CA" sz="1600" dirty="0">
                <a:solidFill>
                  <a:schemeClr val="dk1"/>
                </a:solidFill>
              </a:rPr>
              <a:t> vs </a:t>
            </a:r>
            <a:r>
              <a:rPr lang="en-CA" sz="1600" dirty="0" err="1">
                <a:solidFill>
                  <a:schemeClr val="dk1"/>
                </a:solidFill>
              </a:rPr>
              <a:t>autres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traitements</a:t>
            </a:r>
            <a:r>
              <a:rPr lang="en-CA" sz="1600" dirty="0">
                <a:solidFill>
                  <a:schemeClr val="dk1"/>
                </a:solidFill>
              </a:rPr>
              <a:t> (</a:t>
            </a:r>
            <a:r>
              <a:rPr lang="en-CA" sz="1600" dirty="0" err="1">
                <a:solidFill>
                  <a:schemeClr val="dk1"/>
                </a:solidFill>
              </a:rPr>
              <a:t>exercice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CA" sz="1600" dirty="0" err="1">
                <a:solidFill>
                  <a:schemeClr val="dk1"/>
                </a:solidFill>
              </a:rPr>
              <a:t>physiothérapie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  <a:r>
              <a:rPr lang="en-CA" sz="1600" dirty="0" err="1">
                <a:solidFill>
                  <a:schemeClr val="dk1"/>
                </a:solidFill>
              </a:rPr>
              <a:t>analgésie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  <a:r>
              <a:rPr lang="en-CA" sz="1600" dirty="0" err="1">
                <a:solidFill>
                  <a:schemeClr val="dk1"/>
                </a:solidFill>
              </a:rPr>
              <a:t>équipe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multidisciplinaire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</a:p>
          <a:p>
            <a:pPr marL="11430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</a:pPr>
            <a:r>
              <a:rPr lang="en-CA" sz="1600" dirty="0">
                <a:solidFill>
                  <a:schemeClr val="dk1"/>
                </a:solidFill>
              </a:rPr>
              <a:t>etc.)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CA" sz="1600" dirty="0" err="1">
                <a:solidFill>
                  <a:schemeClr val="dk1"/>
                </a:solidFill>
              </a:rPr>
              <a:t>Critères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d’exclusion</a:t>
            </a:r>
            <a:r>
              <a:rPr lang="en-CA" sz="1600" dirty="0">
                <a:solidFill>
                  <a:schemeClr val="dk1"/>
                </a:solidFill>
              </a:rPr>
              <a:t> : </a:t>
            </a: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>
                <a:solidFill>
                  <a:schemeClr val="dk1"/>
                </a:solidFill>
              </a:rPr>
              <a:t>Études qui ne </a:t>
            </a:r>
            <a:r>
              <a:rPr lang="en-CA" sz="1600" dirty="0" err="1">
                <a:solidFill>
                  <a:schemeClr val="dk1"/>
                </a:solidFill>
              </a:rPr>
              <a:t>comparent</a:t>
            </a:r>
            <a:r>
              <a:rPr lang="en-CA" sz="1600" dirty="0">
                <a:solidFill>
                  <a:schemeClr val="dk1"/>
                </a:solidFill>
              </a:rPr>
              <a:t> pas la </a:t>
            </a:r>
            <a:r>
              <a:rPr lang="en-CA" sz="1600" dirty="0" err="1">
                <a:solidFill>
                  <a:schemeClr val="dk1"/>
                </a:solidFill>
              </a:rPr>
              <a:t>chiropratique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à</a:t>
            </a:r>
            <a:r>
              <a:rPr lang="en-CA" sz="1600" dirty="0">
                <a:solidFill>
                  <a:schemeClr val="dk1"/>
                </a:solidFill>
              </a:rPr>
              <a:t> un                   </a:t>
            </a:r>
            <a:r>
              <a:rPr lang="en-CA" sz="1600" dirty="0" err="1">
                <a:solidFill>
                  <a:schemeClr val="dk1"/>
                </a:solidFill>
              </a:rPr>
              <a:t>traitement</a:t>
            </a:r>
            <a:r>
              <a:rPr lang="en-CA" sz="1600" dirty="0">
                <a:solidFill>
                  <a:schemeClr val="dk1"/>
                </a:solidFill>
              </a:rPr>
              <a:t> standard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en-CA" sz="1600" dirty="0">
                <a:solidFill>
                  <a:schemeClr val="dk1"/>
                </a:solidFill>
              </a:rPr>
              <a:t>Études </a:t>
            </a:r>
            <a:r>
              <a:rPr lang="en-CA" sz="1600" dirty="0" err="1">
                <a:solidFill>
                  <a:schemeClr val="dk1"/>
                </a:solidFill>
              </a:rPr>
              <a:t>n’analysant</a:t>
            </a:r>
            <a:r>
              <a:rPr lang="en-CA" sz="1600" dirty="0">
                <a:solidFill>
                  <a:schemeClr val="dk1"/>
                </a:solidFill>
              </a:rPr>
              <a:t> pas la </a:t>
            </a:r>
            <a:r>
              <a:rPr lang="en-CA" sz="1600" dirty="0" err="1">
                <a:solidFill>
                  <a:schemeClr val="dk1"/>
                </a:solidFill>
              </a:rPr>
              <a:t>lombalgie</a:t>
            </a:r>
            <a:r>
              <a:rPr lang="en-CA" sz="1600" dirty="0">
                <a:solidFill>
                  <a:schemeClr val="dk1"/>
                </a:solidFill>
              </a:rPr>
              <a:t> </a:t>
            </a:r>
            <a:r>
              <a:rPr lang="en-CA" sz="1600" dirty="0" err="1">
                <a:solidFill>
                  <a:schemeClr val="dk1"/>
                </a:solidFill>
              </a:rPr>
              <a:t>chronique</a:t>
            </a:r>
            <a:r>
              <a:rPr lang="en-CA" sz="1600" dirty="0">
                <a:solidFill>
                  <a:schemeClr val="dk1"/>
                </a:solidFill>
              </a:rPr>
              <a:t> (</a:t>
            </a:r>
            <a:r>
              <a:rPr lang="en-CA" sz="1600" dirty="0" err="1">
                <a:solidFill>
                  <a:schemeClr val="dk1"/>
                </a:solidFill>
              </a:rPr>
              <a:t>douleur</a:t>
            </a:r>
            <a:r>
              <a:rPr lang="en-CA" sz="1600" dirty="0">
                <a:solidFill>
                  <a:schemeClr val="dk1"/>
                </a:solidFill>
              </a:rPr>
              <a:t> au </a:t>
            </a:r>
            <a:r>
              <a:rPr lang="en-CA" sz="1600" dirty="0" err="1">
                <a:solidFill>
                  <a:schemeClr val="dk1"/>
                </a:solidFill>
              </a:rPr>
              <a:t>cou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  <a:r>
              <a:rPr lang="en-CA" sz="1600" dirty="0" err="1">
                <a:solidFill>
                  <a:schemeClr val="dk1"/>
                </a:solidFill>
              </a:rPr>
              <a:t>radiculopathie</a:t>
            </a:r>
            <a:r>
              <a:rPr lang="en-CA" sz="1600" dirty="0">
                <a:solidFill>
                  <a:schemeClr val="dk1"/>
                </a:solidFill>
              </a:rPr>
              <a:t>, </a:t>
            </a:r>
            <a:r>
              <a:rPr lang="en-CA" sz="1600" dirty="0" err="1">
                <a:solidFill>
                  <a:schemeClr val="dk1"/>
                </a:solidFill>
              </a:rPr>
              <a:t>sciatalgie</a:t>
            </a:r>
            <a:r>
              <a:rPr lang="en-CA" sz="1600" dirty="0">
                <a:solidFill>
                  <a:schemeClr val="dk1"/>
                </a:solidFill>
              </a:rPr>
              <a:t>)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59" name="Google Shape;759;p43"/>
          <p:cNvGrpSpPr/>
          <p:nvPr/>
        </p:nvGrpSpPr>
        <p:grpSpPr>
          <a:xfrm>
            <a:off x="6153170" y="264527"/>
            <a:ext cx="3200322" cy="3765071"/>
            <a:chOff x="5075565" y="1378619"/>
            <a:chExt cx="3200322" cy="3765071"/>
          </a:xfrm>
        </p:grpSpPr>
        <p:sp>
          <p:nvSpPr>
            <p:cNvPr id="760" name="Google Shape;760;p43"/>
            <p:cNvSpPr/>
            <p:nvPr/>
          </p:nvSpPr>
          <p:spPr>
            <a:xfrm>
              <a:off x="5075565" y="1378619"/>
              <a:ext cx="3200322" cy="3765071"/>
            </a:xfrm>
            <a:custGeom>
              <a:avLst/>
              <a:gdLst/>
              <a:ahLst/>
              <a:cxnLst/>
              <a:rect l="l" t="t" r="r" b="b"/>
              <a:pathLst>
                <a:path w="138933" h="163450" extrusionOk="0">
                  <a:moveTo>
                    <a:pt x="69472" y="0"/>
                  </a:moveTo>
                  <a:cubicBezTo>
                    <a:pt x="62274" y="0"/>
                    <a:pt x="56440" y="5112"/>
                    <a:pt x="56440" y="14557"/>
                  </a:cubicBezTo>
                  <a:cubicBezTo>
                    <a:pt x="56440" y="15405"/>
                    <a:pt x="56486" y="16253"/>
                    <a:pt x="56577" y="17113"/>
                  </a:cubicBezTo>
                  <a:lnTo>
                    <a:pt x="55362" y="17113"/>
                  </a:lnTo>
                  <a:lnTo>
                    <a:pt x="57024" y="26191"/>
                  </a:lnTo>
                  <a:lnTo>
                    <a:pt x="59271" y="26191"/>
                  </a:lnTo>
                  <a:cubicBezTo>
                    <a:pt x="59592" y="26821"/>
                    <a:pt x="59924" y="27418"/>
                    <a:pt x="60291" y="27991"/>
                  </a:cubicBezTo>
                  <a:lnTo>
                    <a:pt x="61334" y="39670"/>
                  </a:lnTo>
                  <a:cubicBezTo>
                    <a:pt x="57414" y="44232"/>
                    <a:pt x="48795" y="46766"/>
                    <a:pt x="45929" y="47499"/>
                  </a:cubicBezTo>
                  <a:cubicBezTo>
                    <a:pt x="37906" y="48622"/>
                    <a:pt x="36748" y="60990"/>
                    <a:pt x="34903" y="72406"/>
                  </a:cubicBezTo>
                  <a:cubicBezTo>
                    <a:pt x="33115" y="83387"/>
                    <a:pt x="30581" y="92774"/>
                    <a:pt x="30581" y="92774"/>
                  </a:cubicBezTo>
                  <a:cubicBezTo>
                    <a:pt x="30581" y="92774"/>
                    <a:pt x="24713" y="100087"/>
                    <a:pt x="24197" y="103446"/>
                  </a:cubicBezTo>
                  <a:cubicBezTo>
                    <a:pt x="23750" y="106345"/>
                    <a:pt x="18397" y="122576"/>
                    <a:pt x="16770" y="127470"/>
                  </a:cubicBezTo>
                  <a:cubicBezTo>
                    <a:pt x="11818" y="129281"/>
                    <a:pt x="2316" y="131482"/>
                    <a:pt x="1" y="132009"/>
                  </a:cubicBezTo>
                  <a:cubicBezTo>
                    <a:pt x="1025" y="133970"/>
                    <a:pt x="4391" y="134584"/>
                    <a:pt x="6974" y="134584"/>
                  </a:cubicBezTo>
                  <a:cubicBezTo>
                    <a:pt x="8408" y="134584"/>
                    <a:pt x="9601" y="134395"/>
                    <a:pt x="10018" y="134141"/>
                  </a:cubicBezTo>
                  <a:lnTo>
                    <a:pt x="10018" y="134141"/>
                  </a:lnTo>
                  <a:cubicBezTo>
                    <a:pt x="10018" y="134141"/>
                    <a:pt x="1319" y="147002"/>
                    <a:pt x="608" y="149512"/>
                  </a:cubicBezTo>
                  <a:cubicBezTo>
                    <a:pt x="505" y="149867"/>
                    <a:pt x="1" y="151174"/>
                    <a:pt x="791" y="151552"/>
                  </a:cubicBezTo>
                  <a:cubicBezTo>
                    <a:pt x="962" y="151636"/>
                    <a:pt x="1130" y="151671"/>
                    <a:pt x="1290" y="151671"/>
                  </a:cubicBezTo>
                  <a:cubicBezTo>
                    <a:pt x="1807" y="151671"/>
                    <a:pt x="2254" y="151305"/>
                    <a:pt x="2534" y="151025"/>
                  </a:cubicBezTo>
                  <a:cubicBezTo>
                    <a:pt x="3313" y="150222"/>
                    <a:pt x="8883" y="142692"/>
                    <a:pt x="8884" y="142692"/>
                  </a:cubicBezTo>
                  <a:lnTo>
                    <a:pt x="8884" y="142692"/>
                  </a:lnTo>
                  <a:cubicBezTo>
                    <a:pt x="8883" y="142692"/>
                    <a:pt x="4861" y="152446"/>
                    <a:pt x="4608" y="153948"/>
                  </a:cubicBezTo>
                  <a:cubicBezTo>
                    <a:pt x="4540" y="154349"/>
                    <a:pt x="4024" y="155931"/>
                    <a:pt x="5067" y="156194"/>
                  </a:cubicBezTo>
                  <a:cubicBezTo>
                    <a:pt x="5220" y="156234"/>
                    <a:pt x="5360" y="156251"/>
                    <a:pt x="5489" y="156251"/>
                  </a:cubicBezTo>
                  <a:cubicBezTo>
                    <a:pt x="6181" y="156251"/>
                    <a:pt x="6543" y="155747"/>
                    <a:pt x="6775" y="155438"/>
                  </a:cubicBezTo>
                  <a:cubicBezTo>
                    <a:pt x="7726" y="154165"/>
                    <a:pt x="12735" y="144079"/>
                    <a:pt x="12735" y="144079"/>
                  </a:cubicBezTo>
                  <a:lnTo>
                    <a:pt x="12735" y="144079"/>
                  </a:lnTo>
                  <a:cubicBezTo>
                    <a:pt x="12735" y="144079"/>
                    <a:pt x="9869" y="153741"/>
                    <a:pt x="9789" y="155759"/>
                  </a:cubicBezTo>
                  <a:cubicBezTo>
                    <a:pt x="9766" y="156114"/>
                    <a:pt x="9594" y="156813"/>
                    <a:pt x="10511" y="156985"/>
                  </a:cubicBezTo>
                  <a:cubicBezTo>
                    <a:pt x="10624" y="157005"/>
                    <a:pt x="10726" y="157015"/>
                    <a:pt x="10821" y="157015"/>
                  </a:cubicBezTo>
                  <a:cubicBezTo>
                    <a:pt x="11524" y="157015"/>
                    <a:pt x="11752" y="156497"/>
                    <a:pt x="11944" y="156194"/>
                  </a:cubicBezTo>
                  <a:cubicBezTo>
                    <a:pt x="13056" y="154349"/>
                    <a:pt x="15738" y="145272"/>
                    <a:pt x="15738" y="145271"/>
                  </a:cubicBezTo>
                  <a:lnTo>
                    <a:pt x="15738" y="145271"/>
                  </a:lnTo>
                  <a:lnTo>
                    <a:pt x="14569" y="152836"/>
                  </a:lnTo>
                  <a:cubicBezTo>
                    <a:pt x="14569" y="152836"/>
                    <a:pt x="14374" y="154016"/>
                    <a:pt x="15199" y="154165"/>
                  </a:cubicBezTo>
                  <a:cubicBezTo>
                    <a:pt x="15312" y="154187"/>
                    <a:pt x="15416" y="154196"/>
                    <a:pt x="15514" y="154196"/>
                  </a:cubicBezTo>
                  <a:cubicBezTo>
                    <a:pt x="16258" y="154196"/>
                    <a:pt x="16572" y="153626"/>
                    <a:pt x="16724" y="153271"/>
                  </a:cubicBezTo>
                  <a:cubicBezTo>
                    <a:pt x="19291" y="147105"/>
                    <a:pt x="24976" y="127871"/>
                    <a:pt x="24976" y="127871"/>
                  </a:cubicBezTo>
                  <a:lnTo>
                    <a:pt x="41551" y="100420"/>
                  </a:lnTo>
                  <a:lnTo>
                    <a:pt x="48508" y="83146"/>
                  </a:lnTo>
                  <a:lnTo>
                    <a:pt x="48542" y="83215"/>
                  </a:lnTo>
                  <a:cubicBezTo>
                    <a:pt x="48542" y="83215"/>
                    <a:pt x="57449" y="100649"/>
                    <a:pt x="44852" y="116673"/>
                  </a:cubicBezTo>
                  <a:lnTo>
                    <a:pt x="44806" y="116696"/>
                  </a:lnTo>
                  <a:cubicBezTo>
                    <a:pt x="39384" y="126530"/>
                    <a:pt x="38261" y="138164"/>
                    <a:pt x="41688" y="148847"/>
                  </a:cubicBezTo>
                  <a:cubicBezTo>
                    <a:pt x="44015" y="156091"/>
                    <a:pt x="46227" y="162991"/>
                    <a:pt x="46181" y="163450"/>
                  </a:cubicBezTo>
                  <a:lnTo>
                    <a:pt x="67822" y="163450"/>
                  </a:lnTo>
                  <a:lnTo>
                    <a:pt x="68693" y="158292"/>
                  </a:lnTo>
                  <a:lnTo>
                    <a:pt x="70240" y="158292"/>
                  </a:lnTo>
                  <a:lnTo>
                    <a:pt x="71111" y="163450"/>
                  </a:lnTo>
                  <a:lnTo>
                    <a:pt x="92752" y="163450"/>
                  </a:lnTo>
                  <a:cubicBezTo>
                    <a:pt x="92706" y="162991"/>
                    <a:pt x="94918" y="156091"/>
                    <a:pt x="97245" y="148847"/>
                  </a:cubicBezTo>
                  <a:cubicBezTo>
                    <a:pt x="100672" y="138164"/>
                    <a:pt x="99549" y="126530"/>
                    <a:pt x="94139" y="116696"/>
                  </a:cubicBezTo>
                  <a:lnTo>
                    <a:pt x="94173" y="116696"/>
                  </a:lnTo>
                  <a:cubicBezTo>
                    <a:pt x="83639" y="102769"/>
                    <a:pt x="89451" y="85462"/>
                    <a:pt x="90368" y="82974"/>
                  </a:cubicBezTo>
                  <a:lnTo>
                    <a:pt x="90368" y="82974"/>
                  </a:lnTo>
                  <a:lnTo>
                    <a:pt x="97382" y="100420"/>
                  </a:lnTo>
                  <a:lnTo>
                    <a:pt x="113968" y="127871"/>
                  </a:lnTo>
                  <a:cubicBezTo>
                    <a:pt x="113968" y="127871"/>
                    <a:pt x="119642" y="147105"/>
                    <a:pt x="122209" y="153271"/>
                  </a:cubicBezTo>
                  <a:cubicBezTo>
                    <a:pt x="122361" y="153626"/>
                    <a:pt x="122675" y="154196"/>
                    <a:pt x="123419" y="154196"/>
                  </a:cubicBezTo>
                  <a:cubicBezTo>
                    <a:pt x="123517" y="154196"/>
                    <a:pt x="123621" y="154187"/>
                    <a:pt x="123734" y="154165"/>
                  </a:cubicBezTo>
                  <a:cubicBezTo>
                    <a:pt x="124559" y="154016"/>
                    <a:pt x="124364" y="152836"/>
                    <a:pt x="124364" y="152836"/>
                  </a:cubicBezTo>
                  <a:lnTo>
                    <a:pt x="123195" y="145271"/>
                  </a:lnTo>
                  <a:lnTo>
                    <a:pt x="123195" y="145271"/>
                  </a:lnTo>
                  <a:cubicBezTo>
                    <a:pt x="123195" y="145272"/>
                    <a:pt x="125877" y="154349"/>
                    <a:pt x="126989" y="156194"/>
                  </a:cubicBezTo>
                  <a:cubicBezTo>
                    <a:pt x="127181" y="156497"/>
                    <a:pt x="127409" y="157015"/>
                    <a:pt x="128112" y="157015"/>
                  </a:cubicBezTo>
                  <a:cubicBezTo>
                    <a:pt x="128207" y="157015"/>
                    <a:pt x="128309" y="157005"/>
                    <a:pt x="128422" y="156985"/>
                  </a:cubicBezTo>
                  <a:cubicBezTo>
                    <a:pt x="129350" y="156813"/>
                    <a:pt x="129167" y="156114"/>
                    <a:pt x="129144" y="155759"/>
                  </a:cubicBezTo>
                  <a:cubicBezTo>
                    <a:pt x="129064" y="153741"/>
                    <a:pt x="126210" y="144091"/>
                    <a:pt x="126198" y="144079"/>
                  </a:cubicBezTo>
                  <a:lnTo>
                    <a:pt x="126198" y="144079"/>
                  </a:lnTo>
                  <a:lnTo>
                    <a:pt x="126210" y="144090"/>
                  </a:lnTo>
                  <a:cubicBezTo>
                    <a:pt x="126232" y="144136"/>
                    <a:pt x="131207" y="154165"/>
                    <a:pt x="132158" y="155438"/>
                  </a:cubicBezTo>
                  <a:cubicBezTo>
                    <a:pt x="132400" y="155747"/>
                    <a:pt x="132755" y="156251"/>
                    <a:pt x="133444" y="156251"/>
                  </a:cubicBezTo>
                  <a:cubicBezTo>
                    <a:pt x="133573" y="156251"/>
                    <a:pt x="133713" y="156234"/>
                    <a:pt x="133866" y="156194"/>
                  </a:cubicBezTo>
                  <a:cubicBezTo>
                    <a:pt x="134542" y="156022"/>
                    <a:pt x="134565" y="155300"/>
                    <a:pt x="134474" y="154704"/>
                  </a:cubicBezTo>
                  <a:lnTo>
                    <a:pt x="134531" y="154681"/>
                  </a:lnTo>
                  <a:lnTo>
                    <a:pt x="134428" y="154418"/>
                  </a:lnTo>
                  <a:cubicBezTo>
                    <a:pt x="134393" y="154211"/>
                    <a:pt x="134348" y="154039"/>
                    <a:pt x="134325" y="153948"/>
                  </a:cubicBezTo>
                  <a:cubicBezTo>
                    <a:pt x="134073" y="152451"/>
                    <a:pt x="130086" y="142752"/>
                    <a:pt x="130050" y="142692"/>
                  </a:cubicBezTo>
                  <a:lnTo>
                    <a:pt x="130050" y="142692"/>
                  </a:lnTo>
                  <a:cubicBezTo>
                    <a:pt x="130110" y="142770"/>
                    <a:pt x="135621" y="150235"/>
                    <a:pt x="136399" y="151025"/>
                  </a:cubicBezTo>
                  <a:cubicBezTo>
                    <a:pt x="136679" y="151305"/>
                    <a:pt x="137126" y="151671"/>
                    <a:pt x="137648" y="151671"/>
                  </a:cubicBezTo>
                  <a:cubicBezTo>
                    <a:pt x="137810" y="151671"/>
                    <a:pt x="137979" y="151636"/>
                    <a:pt x="138153" y="151552"/>
                  </a:cubicBezTo>
                  <a:cubicBezTo>
                    <a:pt x="138932" y="151174"/>
                    <a:pt x="138428" y="149867"/>
                    <a:pt x="138325" y="149512"/>
                  </a:cubicBezTo>
                  <a:cubicBezTo>
                    <a:pt x="137614" y="147002"/>
                    <a:pt x="128915" y="134142"/>
                    <a:pt x="128915" y="134141"/>
                  </a:cubicBezTo>
                  <a:lnTo>
                    <a:pt x="128915" y="134141"/>
                  </a:lnTo>
                  <a:cubicBezTo>
                    <a:pt x="128949" y="134164"/>
                    <a:pt x="128995" y="134187"/>
                    <a:pt x="129041" y="134210"/>
                  </a:cubicBezTo>
                  <a:cubicBezTo>
                    <a:pt x="129545" y="134428"/>
                    <a:pt x="130668" y="134588"/>
                    <a:pt x="131986" y="134588"/>
                  </a:cubicBezTo>
                  <a:cubicBezTo>
                    <a:pt x="134313" y="134577"/>
                    <a:pt x="137270" y="134084"/>
                    <a:pt x="138566" y="132548"/>
                  </a:cubicBezTo>
                  <a:cubicBezTo>
                    <a:pt x="138715" y="132376"/>
                    <a:pt x="138829" y="132204"/>
                    <a:pt x="138932" y="132009"/>
                  </a:cubicBezTo>
                  <a:cubicBezTo>
                    <a:pt x="138818" y="131986"/>
                    <a:pt x="138692" y="131952"/>
                    <a:pt x="138554" y="131929"/>
                  </a:cubicBezTo>
                  <a:cubicBezTo>
                    <a:pt x="138508" y="131917"/>
                    <a:pt x="138462" y="131906"/>
                    <a:pt x="138417" y="131894"/>
                  </a:cubicBezTo>
                  <a:cubicBezTo>
                    <a:pt x="135551" y="131230"/>
                    <a:pt x="127379" y="129304"/>
                    <a:pt x="122645" y="127642"/>
                  </a:cubicBezTo>
                  <a:cubicBezTo>
                    <a:pt x="122484" y="127585"/>
                    <a:pt x="122324" y="127527"/>
                    <a:pt x="122163" y="127470"/>
                  </a:cubicBezTo>
                  <a:cubicBezTo>
                    <a:pt x="122140" y="127390"/>
                    <a:pt x="122118" y="127321"/>
                    <a:pt x="122095" y="127229"/>
                  </a:cubicBezTo>
                  <a:cubicBezTo>
                    <a:pt x="122037" y="127069"/>
                    <a:pt x="121980" y="126897"/>
                    <a:pt x="121911" y="126714"/>
                  </a:cubicBezTo>
                  <a:cubicBezTo>
                    <a:pt x="121888" y="126622"/>
                    <a:pt x="121854" y="126519"/>
                    <a:pt x="121820" y="126427"/>
                  </a:cubicBezTo>
                  <a:cubicBezTo>
                    <a:pt x="119894" y="120604"/>
                    <a:pt x="115160" y="106174"/>
                    <a:pt x="114736" y="103446"/>
                  </a:cubicBezTo>
                  <a:cubicBezTo>
                    <a:pt x="114725" y="103377"/>
                    <a:pt x="114713" y="103308"/>
                    <a:pt x="114702" y="103239"/>
                  </a:cubicBezTo>
                  <a:cubicBezTo>
                    <a:pt x="114702" y="103228"/>
                    <a:pt x="114690" y="103205"/>
                    <a:pt x="114690" y="103182"/>
                  </a:cubicBezTo>
                  <a:cubicBezTo>
                    <a:pt x="114679" y="103125"/>
                    <a:pt x="114667" y="103079"/>
                    <a:pt x="114644" y="103021"/>
                  </a:cubicBezTo>
                  <a:cubicBezTo>
                    <a:pt x="114644" y="102999"/>
                    <a:pt x="114644" y="102987"/>
                    <a:pt x="114633" y="102964"/>
                  </a:cubicBezTo>
                  <a:cubicBezTo>
                    <a:pt x="114621" y="102895"/>
                    <a:pt x="114598" y="102827"/>
                    <a:pt x="114576" y="102758"/>
                  </a:cubicBezTo>
                  <a:cubicBezTo>
                    <a:pt x="114564" y="102735"/>
                    <a:pt x="114564" y="102723"/>
                    <a:pt x="114564" y="102701"/>
                  </a:cubicBezTo>
                  <a:cubicBezTo>
                    <a:pt x="114541" y="102643"/>
                    <a:pt x="114518" y="102586"/>
                    <a:pt x="114495" y="102517"/>
                  </a:cubicBezTo>
                  <a:cubicBezTo>
                    <a:pt x="114495" y="102494"/>
                    <a:pt x="114484" y="102471"/>
                    <a:pt x="114472" y="102448"/>
                  </a:cubicBezTo>
                  <a:cubicBezTo>
                    <a:pt x="114449" y="102380"/>
                    <a:pt x="114427" y="102311"/>
                    <a:pt x="114404" y="102242"/>
                  </a:cubicBezTo>
                  <a:cubicBezTo>
                    <a:pt x="114392" y="102231"/>
                    <a:pt x="114392" y="102231"/>
                    <a:pt x="114392" y="102219"/>
                  </a:cubicBezTo>
                  <a:cubicBezTo>
                    <a:pt x="114358" y="102139"/>
                    <a:pt x="114335" y="102059"/>
                    <a:pt x="114300" y="101978"/>
                  </a:cubicBezTo>
                  <a:cubicBezTo>
                    <a:pt x="114289" y="101955"/>
                    <a:pt x="114277" y="101933"/>
                    <a:pt x="114266" y="101910"/>
                  </a:cubicBezTo>
                  <a:cubicBezTo>
                    <a:pt x="114243" y="101841"/>
                    <a:pt x="114220" y="101784"/>
                    <a:pt x="114186" y="101715"/>
                  </a:cubicBezTo>
                  <a:cubicBezTo>
                    <a:pt x="114174" y="101692"/>
                    <a:pt x="114163" y="101669"/>
                    <a:pt x="114163" y="101646"/>
                  </a:cubicBezTo>
                  <a:cubicBezTo>
                    <a:pt x="114117" y="101566"/>
                    <a:pt x="114083" y="101486"/>
                    <a:pt x="114048" y="101405"/>
                  </a:cubicBezTo>
                  <a:cubicBezTo>
                    <a:pt x="114037" y="101382"/>
                    <a:pt x="114025" y="101359"/>
                    <a:pt x="114014" y="101348"/>
                  </a:cubicBezTo>
                  <a:cubicBezTo>
                    <a:pt x="113991" y="101279"/>
                    <a:pt x="113957" y="101210"/>
                    <a:pt x="113922" y="101142"/>
                  </a:cubicBezTo>
                  <a:cubicBezTo>
                    <a:pt x="113911" y="101119"/>
                    <a:pt x="113899" y="101084"/>
                    <a:pt x="113876" y="101061"/>
                  </a:cubicBezTo>
                  <a:cubicBezTo>
                    <a:pt x="113842" y="100993"/>
                    <a:pt x="113808" y="100912"/>
                    <a:pt x="113773" y="100844"/>
                  </a:cubicBezTo>
                  <a:cubicBezTo>
                    <a:pt x="113762" y="100821"/>
                    <a:pt x="113762" y="100809"/>
                    <a:pt x="113750" y="100798"/>
                  </a:cubicBezTo>
                  <a:cubicBezTo>
                    <a:pt x="113704" y="100706"/>
                    <a:pt x="113659" y="100626"/>
                    <a:pt x="113613" y="100534"/>
                  </a:cubicBezTo>
                  <a:cubicBezTo>
                    <a:pt x="113601" y="100511"/>
                    <a:pt x="113590" y="100477"/>
                    <a:pt x="113567" y="100454"/>
                  </a:cubicBezTo>
                  <a:cubicBezTo>
                    <a:pt x="113532" y="100385"/>
                    <a:pt x="113498" y="100316"/>
                    <a:pt x="113464" y="100259"/>
                  </a:cubicBezTo>
                  <a:cubicBezTo>
                    <a:pt x="113452" y="100225"/>
                    <a:pt x="113441" y="100202"/>
                    <a:pt x="113418" y="100179"/>
                  </a:cubicBezTo>
                  <a:cubicBezTo>
                    <a:pt x="113372" y="100087"/>
                    <a:pt x="113326" y="99995"/>
                    <a:pt x="113269" y="99915"/>
                  </a:cubicBezTo>
                  <a:cubicBezTo>
                    <a:pt x="113257" y="99892"/>
                    <a:pt x="113246" y="99869"/>
                    <a:pt x="113234" y="99846"/>
                  </a:cubicBezTo>
                  <a:cubicBezTo>
                    <a:pt x="113200" y="99778"/>
                    <a:pt x="113154" y="99709"/>
                    <a:pt x="113120" y="99640"/>
                  </a:cubicBezTo>
                  <a:cubicBezTo>
                    <a:pt x="113097" y="99606"/>
                    <a:pt x="113085" y="99571"/>
                    <a:pt x="113063" y="99548"/>
                  </a:cubicBezTo>
                  <a:cubicBezTo>
                    <a:pt x="113017" y="99468"/>
                    <a:pt x="112982" y="99399"/>
                    <a:pt x="112936" y="99331"/>
                  </a:cubicBezTo>
                  <a:cubicBezTo>
                    <a:pt x="112925" y="99308"/>
                    <a:pt x="112914" y="99285"/>
                    <a:pt x="112902" y="99273"/>
                  </a:cubicBezTo>
                  <a:cubicBezTo>
                    <a:pt x="112845" y="99182"/>
                    <a:pt x="112799" y="99090"/>
                    <a:pt x="112742" y="98998"/>
                  </a:cubicBezTo>
                  <a:cubicBezTo>
                    <a:pt x="112719" y="98975"/>
                    <a:pt x="112707" y="98941"/>
                    <a:pt x="112684" y="98918"/>
                  </a:cubicBezTo>
                  <a:cubicBezTo>
                    <a:pt x="112650" y="98849"/>
                    <a:pt x="112604" y="98780"/>
                    <a:pt x="112570" y="98712"/>
                  </a:cubicBezTo>
                  <a:cubicBezTo>
                    <a:pt x="112547" y="98689"/>
                    <a:pt x="112535" y="98654"/>
                    <a:pt x="112512" y="98631"/>
                  </a:cubicBezTo>
                  <a:cubicBezTo>
                    <a:pt x="112455" y="98540"/>
                    <a:pt x="112398" y="98448"/>
                    <a:pt x="112352" y="98368"/>
                  </a:cubicBezTo>
                  <a:cubicBezTo>
                    <a:pt x="112329" y="98345"/>
                    <a:pt x="112317" y="98322"/>
                    <a:pt x="112306" y="98311"/>
                  </a:cubicBezTo>
                  <a:cubicBezTo>
                    <a:pt x="112260" y="98230"/>
                    <a:pt x="112214" y="98162"/>
                    <a:pt x="112168" y="98093"/>
                  </a:cubicBezTo>
                  <a:cubicBezTo>
                    <a:pt x="112146" y="98058"/>
                    <a:pt x="112134" y="98024"/>
                    <a:pt x="112111" y="98001"/>
                  </a:cubicBezTo>
                  <a:cubicBezTo>
                    <a:pt x="112065" y="97932"/>
                    <a:pt x="112019" y="97852"/>
                    <a:pt x="111974" y="97783"/>
                  </a:cubicBezTo>
                  <a:cubicBezTo>
                    <a:pt x="111962" y="97772"/>
                    <a:pt x="111951" y="97749"/>
                    <a:pt x="111939" y="97726"/>
                  </a:cubicBezTo>
                  <a:cubicBezTo>
                    <a:pt x="111882" y="97634"/>
                    <a:pt x="111813" y="97543"/>
                    <a:pt x="111756" y="97462"/>
                  </a:cubicBezTo>
                  <a:cubicBezTo>
                    <a:pt x="111744" y="97439"/>
                    <a:pt x="111721" y="97405"/>
                    <a:pt x="111710" y="97382"/>
                  </a:cubicBezTo>
                  <a:cubicBezTo>
                    <a:pt x="111664" y="97313"/>
                    <a:pt x="111618" y="97256"/>
                    <a:pt x="111572" y="97187"/>
                  </a:cubicBezTo>
                  <a:cubicBezTo>
                    <a:pt x="111561" y="97153"/>
                    <a:pt x="111538" y="97130"/>
                    <a:pt x="111527" y="97107"/>
                  </a:cubicBezTo>
                  <a:cubicBezTo>
                    <a:pt x="111469" y="97015"/>
                    <a:pt x="111401" y="96935"/>
                    <a:pt x="111343" y="96843"/>
                  </a:cubicBezTo>
                  <a:cubicBezTo>
                    <a:pt x="111343" y="96832"/>
                    <a:pt x="111332" y="96820"/>
                    <a:pt x="111332" y="96820"/>
                  </a:cubicBezTo>
                  <a:cubicBezTo>
                    <a:pt x="111274" y="96740"/>
                    <a:pt x="111217" y="96660"/>
                    <a:pt x="111171" y="96580"/>
                  </a:cubicBezTo>
                  <a:cubicBezTo>
                    <a:pt x="111148" y="96557"/>
                    <a:pt x="111137" y="96534"/>
                    <a:pt x="111114" y="96511"/>
                  </a:cubicBezTo>
                  <a:cubicBezTo>
                    <a:pt x="111068" y="96442"/>
                    <a:pt x="111022" y="96373"/>
                    <a:pt x="110976" y="96305"/>
                  </a:cubicBezTo>
                  <a:cubicBezTo>
                    <a:pt x="110965" y="96282"/>
                    <a:pt x="110953" y="96270"/>
                    <a:pt x="110931" y="96247"/>
                  </a:cubicBezTo>
                  <a:cubicBezTo>
                    <a:pt x="110873" y="96167"/>
                    <a:pt x="110816" y="96087"/>
                    <a:pt x="110759" y="96007"/>
                  </a:cubicBezTo>
                  <a:cubicBezTo>
                    <a:pt x="110747" y="95984"/>
                    <a:pt x="110736" y="95961"/>
                    <a:pt x="110724" y="95949"/>
                  </a:cubicBezTo>
                  <a:cubicBezTo>
                    <a:pt x="110678" y="95881"/>
                    <a:pt x="110633" y="95812"/>
                    <a:pt x="110575" y="95743"/>
                  </a:cubicBezTo>
                  <a:cubicBezTo>
                    <a:pt x="110564" y="95732"/>
                    <a:pt x="110552" y="95709"/>
                    <a:pt x="110541" y="95686"/>
                  </a:cubicBezTo>
                  <a:cubicBezTo>
                    <a:pt x="110426" y="95525"/>
                    <a:pt x="110312" y="95365"/>
                    <a:pt x="110197" y="95216"/>
                  </a:cubicBezTo>
                  <a:cubicBezTo>
                    <a:pt x="110186" y="95193"/>
                    <a:pt x="110174" y="95181"/>
                    <a:pt x="110163" y="95158"/>
                  </a:cubicBezTo>
                  <a:cubicBezTo>
                    <a:pt x="110117" y="95090"/>
                    <a:pt x="110059" y="95032"/>
                    <a:pt x="110014" y="94964"/>
                  </a:cubicBezTo>
                  <a:cubicBezTo>
                    <a:pt x="110014" y="94952"/>
                    <a:pt x="110002" y="94941"/>
                    <a:pt x="109991" y="94941"/>
                  </a:cubicBezTo>
                  <a:cubicBezTo>
                    <a:pt x="109945" y="94860"/>
                    <a:pt x="109888" y="94780"/>
                    <a:pt x="109830" y="94711"/>
                  </a:cubicBezTo>
                  <a:cubicBezTo>
                    <a:pt x="109830" y="94700"/>
                    <a:pt x="109819" y="94700"/>
                    <a:pt x="109819" y="94689"/>
                  </a:cubicBezTo>
                  <a:cubicBezTo>
                    <a:pt x="109761" y="94620"/>
                    <a:pt x="109716" y="94562"/>
                    <a:pt x="109670" y="94494"/>
                  </a:cubicBezTo>
                  <a:cubicBezTo>
                    <a:pt x="109670" y="94494"/>
                    <a:pt x="109658" y="94482"/>
                    <a:pt x="109658" y="94482"/>
                  </a:cubicBezTo>
                  <a:cubicBezTo>
                    <a:pt x="108890" y="93451"/>
                    <a:pt x="108352" y="92774"/>
                    <a:pt x="108352" y="92774"/>
                  </a:cubicBezTo>
                  <a:cubicBezTo>
                    <a:pt x="108352" y="92774"/>
                    <a:pt x="105818" y="83387"/>
                    <a:pt x="104042" y="72406"/>
                  </a:cubicBezTo>
                  <a:cubicBezTo>
                    <a:pt x="102219" y="61208"/>
                    <a:pt x="101073" y="49092"/>
                    <a:pt x="93462" y="47579"/>
                  </a:cubicBezTo>
                  <a:cubicBezTo>
                    <a:pt x="91032" y="46915"/>
                    <a:pt x="81576" y="44083"/>
                    <a:pt x="77599" y="39682"/>
                  </a:cubicBezTo>
                  <a:lnTo>
                    <a:pt x="78642" y="27991"/>
                  </a:lnTo>
                  <a:cubicBezTo>
                    <a:pt x="79009" y="27418"/>
                    <a:pt x="79353" y="26821"/>
                    <a:pt x="79662" y="26191"/>
                  </a:cubicBezTo>
                  <a:lnTo>
                    <a:pt x="81909" y="26191"/>
                  </a:lnTo>
                  <a:lnTo>
                    <a:pt x="83571" y="17113"/>
                  </a:lnTo>
                  <a:lnTo>
                    <a:pt x="82356" y="17113"/>
                  </a:lnTo>
                  <a:cubicBezTo>
                    <a:pt x="82447" y="16253"/>
                    <a:pt x="82493" y="15405"/>
                    <a:pt x="82493" y="14557"/>
                  </a:cubicBezTo>
                  <a:cubicBezTo>
                    <a:pt x="82493" y="5112"/>
                    <a:pt x="76659" y="0"/>
                    <a:pt x="694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43"/>
            <p:cNvSpPr/>
            <p:nvPr/>
          </p:nvSpPr>
          <p:spPr>
            <a:xfrm>
              <a:off x="6607208" y="4687159"/>
              <a:ext cx="137035" cy="178245"/>
            </a:xfrm>
            <a:custGeom>
              <a:avLst/>
              <a:gdLst/>
              <a:ahLst/>
              <a:cxnLst/>
              <a:rect l="l" t="t" r="r" b="b"/>
              <a:pathLst>
                <a:path w="5949" h="7738" extrusionOk="0">
                  <a:moveTo>
                    <a:pt x="401" y="1"/>
                  </a:moveTo>
                  <a:lnTo>
                    <a:pt x="0" y="620"/>
                  </a:lnTo>
                  <a:lnTo>
                    <a:pt x="2052" y="7107"/>
                  </a:lnTo>
                  <a:lnTo>
                    <a:pt x="3003" y="7738"/>
                  </a:lnTo>
                  <a:lnTo>
                    <a:pt x="3015" y="7692"/>
                  </a:lnTo>
                  <a:lnTo>
                    <a:pt x="3897" y="7107"/>
                  </a:lnTo>
                  <a:lnTo>
                    <a:pt x="5949" y="620"/>
                  </a:lnTo>
                  <a:lnTo>
                    <a:pt x="5548" y="1"/>
                  </a:lnTo>
                  <a:lnTo>
                    <a:pt x="2980" y="143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43"/>
            <p:cNvSpPr/>
            <p:nvPr/>
          </p:nvSpPr>
          <p:spPr>
            <a:xfrm>
              <a:off x="6507927" y="4162283"/>
              <a:ext cx="330045" cy="107481"/>
            </a:xfrm>
            <a:custGeom>
              <a:avLst/>
              <a:gdLst/>
              <a:ahLst/>
              <a:cxnLst/>
              <a:rect l="l" t="t" r="r" b="b"/>
              <a:pathLst>
                <a:path w="14328" h="4666" extrusionOk="0">
                  <a:moveTo>
                    <a:pt x="402" y="0"/>
                  </a:moveTo>
                  <a:lnTo>
                    <a:pt x="0" y="2178"/>
                  </a:lnTo>
                  <a:lnTo>
                    <a:pt x="3920" y="3370"/>
                  </a:lnTo>
                  <a:lnTo>
                    <a:pt x="3920" y="4665"/>
                  </a:lnTo>
                  <a:lnTo>
                    <a:pt x="10419" y="4665"/>
                  </a:lnTo>
                  <a:lnTo>
                    <a:pt x="10419" y="3370"/>
                  </a:lnTo>
                  <a:lnTo>
                    <a:pt x="14328" y="2178"/>
                  </a:lnTo>
                  <a:lnTo>
                    <a:pt x="13938" y="0"/>
                  </a:lnTo>
                  <a:lnTo>
                    <a:pt x="10419" y="906"/>
                  </a:lnTo>
                  <a:lnTo>
                    <a:pt x="10419" y="0"/>
                  </a:lnTo>
                  <a:lnTo>
                    <a:pt x="3920" y="0"/>
                  </a:lnTo>
                  <a:lnTo>
                    <a:pt x="3920" y="906"/>
                  </a:lnTo>
                  <a:lnTo>
                    <a:pt x="40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43"/>
            <p:cNvSpPr/>
            <p:nvPr/>
          </p:nvSpPr>
          <p:spPr>
            <a:xfrm>
              <a:off x="6513986" y="4042663"/>
              <a:ext cx="323481" cy="105385"/>
            </a:xfrm>
            <a:custGeom>
              <a:avLst/>
              <a:gdLst/>
              <a:ahLst/>
              <a:cxnLst/>
              <a:rect l="l" t="t" r="r" b="b"/>
              <a:pathLst>
                <a:path w="14043" h="4575" extrusionOk="0">
                  <a:moveTo>
                    <a:pt x="391" y="1"/>
                  </a:moveTo>
                  <a:lnTo>
                    <a:pt x="1" y="2144"/>
                  </a:lnTo>
                  <a:lnTo>
                    <a:pt x="3841" y="3313"/>
                  </a:lnTo>
                  <a:lnTo>
                    <a:pt x="3841" y="4574"/>
                  </a:lnTo>
                  <a:lnTo>
                    <a:pt x="10202" y="4574"/>
                  </a:lnTo>
                  <a:lnTo>
                    <a:pt x="10202" y="3313"/>
                  </a:lnTo>
                  <a:lnTo>
                    <a:pt x="14042" y="2144"/>
                  </a:lnTo>
                  <a:lnTo>
                    <a:pt x="13652" y="1"/>
                  </a:lnTo>
                  <a:lnTo>
                    <a:pt x="10202" y="895"/>
                  </a:lnTo>
                  <a:lnTo>
                    <a:pt x="10202" y="1"/>
                  </a:lnTo>
                  <a:lnTo>
                    <a:pt x="3841" y="1"/>
                  </a:lnTo>
                  <a:lnTo>
                    <a:pt x="3841" y="895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43"/>
            <p:cNvSpPr/>
            <p:nvPr/>
          </p:nvSpPr>
          <p:spPr>
            <a:xfrm>
              <a:off x="6517441" y="3925437"/>
              <a:ext cx="316846" cy="103266"/>
            </a:xfrm>
            <a:custGeom>
              <a:avLst/>
              <a:gdLst/>
              <a:ahLst/>
              <a:cxnLst/>
              <a:rect l="l" t="t" r="r" b="b"/>
              <a:pathLst>
                <a:path w="13755" h="4483" extrusionOk="0">
                  <a:moveTo>
                    <a:pt x="367" y="1"/>
                  </a:moveTo>
                  <a:lnTo>
                    <a:pt x="0" y="2098"/>
                  </a:lnTo>
                  <a:lnTo>
                    <a:pt x="3748" y="3244"/>
                  </a:lnTo>
                  <a:lnTo>
                    <a:pt x="3748" y="4482"/>
                  </a:lnTo>
                  <a:lnTo>
                    <a:pt x="9995" y="4482"/>
                  </a:lnTo>
                  <a:lnTo>
                    <a:pt x="9995" y="3244"/>
                  </a:lnTo>
                  <a:lnTo>
                    <a:pt x="13754" y="2098"/>
                  </a:lnTo>
                  <a:lnTo>
                    <a:pt x="13376" y="1"/>
                  </a:lnTo>
                  <a:lnTo>
                    <a:pt x="9995" y="872"/>
                  </a:lnTo>
                  <a:lnTo>
                    <a:pt x="9995" y="1"/>
                  </a:lnTo>
                  <a:lnTo>
                    <a:pt x="3748" y="1"/>
                  </a:lnTo>
                  <a:lnTo>
                    <a:pt x="3748" y="872"/>
                  </a:lnTo>
                  <a:lnTo>
                    <a:pt x="36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43"/>
            <p:cNvSpPr/>
            <p:nvPr/>
          </p:nvSpPr>
          <p:spPr>
            <a:xfrm>
              <a:off x="6549367" y="3821411"/>
              <a:ext cx="252717" cy="90067"/>
            </a:xfrm>
            <a:custGeom>
              <a:avLst/>
              <a:gdLst/>
              <a:ahLst/>
              <a:cxnLst/>
              <a:rect l="l" t="t" r="r" b="b"/>
              <a:pathLst>
                <a:path w="10971" h="3910" extrusionOk="0">
                  <a:moveTo>
                    <a:pt x="2362" y="0"/>
                  </a:moveTo>
                  <a:lnTo>
                    <a:pt x="2362" y="814"/>
                  </a:lnTo>
                  <a:lnTo>
                    <a:pt x="1" y="746"/>
                  </a:lnTo>
                  <a:lnTo>
                    <a:pt x="104" y="2877"/>
                  </a:lnTo>
                  <a:lnTo>
                    <a:pt x="2362" y="3038"/>
                  </a:lnTo>
                  <a:lnTo>
                    <a:pt x="2362" y="3909"/>
                  </a:lnTo>
                  <a:lnTo>
                    <a:pt x="8609" y="3909"/>
                  </a:lnTo>
                  <a:lnTo>
                    <a:pt x="8609" y="3038"/>
                  </a:lnTo>
                  <a:lnTo>
                    <a:pt x="10867" y="2877"/>
                  </a:lnTo>
                  <a:lnTo>
                    <a:pt x="10970" y="746"/>
                  </a:lnTo>
                  <a:lnTo>
                    <a:pt x="8609" y="814"/>
                  </a:lnTo>
                  <a:lnTo>
                    <a:pt x="86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43"/>
            <p:cNvSpPr/>
            <p:nvPr/>
          </p:nvSpPr>
          <p:spPr>
            <a:xfrm>
              <a:off x="6549367" y="3717385"/>
              <a:ext cx="252717" cy="90044"/>
            </a:xfrm>
            <a:custGeom>
              <a:avLst/>
              <a:gdLst/>
              <a:ahLst/>
              <a:cxnLst/>
              <a:rect l="l" t="t" r="r" b="b"/>
              <a:pathLst>
                <a:path w="10971" h="3909" extrusionOk="0">
                  <a:moveTo>
                    <a:pt x="2362" y="0"/>
                  </a:moveTo>
                  <a:lnTo>
                    <a:pt x="2362" y="814"/>
                  </a:lnTo>
                  <a:lnTo>
                    <a:pt x="1" y="745"/>
                  </a:lnTo>
                  <a:lnTo>
                    <a:pt x="104" y="2877"/>
                  </a:lnTo>
                  <a:lnTo>
                    <a:pt x="2362" y="3038"/>
                  </a:lnTo>
                  <a:lnTo>
                    <a:pt x="2362" y="3909"/>
                  </a:lnTo>
                  <a:lnTo>
                    <a:pt x="8609" y="3909"/>
                  </a:lnTo>
                  <a:lnTo>
                    <a:pt x="8609" y="3038"/>
                  </a:lnTo>
                  <a:lnTo>
                    <a:pt x="10867" y="2877"/>
                  </a:lnTo>
                  <a:lnTo>
                    <a:pt x="10970" y="745"/>
                  </a:lnTo>
                  <a:lnTo>
                    <a:pt x="8609" y="814"/>
                  </a:lnTo>
                  <a:lnTo>
                    <a:pt x="860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43"/>
            <p:cNvSpPr/>
            <p:nvPr/>
          </p:nvSpPr>
          <p:spPr>
            <a:xfrm>
              <a:off x="6588988" y="3615202"/>
              <a:ext cx="173477" cy="88201"/>
            </a:xfrm>
            <a:custGeom>
              <a:avLst/>
              <a:gdLst/>
              <a:ahLst/>
              <a:cxnLst/>
              <a:rect l="l" t="t" r="r" b="b"/>
              <a:pathLst>
                <a:path w="7531" h="3829" extrusionOk="0">
                  <a:moveTo>
                    <a:pt x="711" y="1"/>
                  </a:moveTo>
                  <a:lnTo>
                    <a:pt x="711" y="757"/>
                  </a:lnTo>
                  <a:lnTo>
                    <a:pt x="0" y="734"/>
                  </a:lnTo>
                  <a:lnTo>
                    <a:pt x="103" y="2820"/>
                  </a:lnTo>
                  <a:lnTo>
                    <a:pt x="711" y="2866"/>
                  </a:lnTo>
                  <a:lnTo>
                    <a:pt x="711" y="3829"/>
                  </a:lnTo>
                  <a:lnTo>
                    <a:pt x="6820" y="3829"/>
                  </a:lnTo>
                  <a:lnTo>
                    <a:pt x="6820" y="2866"/>
                  </a:lnTo>
                  <a:lnTo>
                    <a:pt x="7439" y="2820"/>
                  </a:lnTo>
                  <a:lnTo>
                    <a:pt x="7531" y="734"/>
                  </a:lnTo>
                  <a:lnTo>
                    <a:pt x="7531" y="734"/>
                  </a:lnTo>
                  <a:lnTo>
                    <a:pt x="6820" y="757"/>
                  </a:lnTo>
                  <a:lnTo>
                    <a:pt x="682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43"/>
            <p:cNvSpPr/>
            <p:nvPr/>
          </p:nvSpPr>
          <p:spPr>
            <a:xfrm>
              <a:off x="6571550" y="3517511"/>
              <a:ext cx="208352" cy="83732"/>
            </a:xfrm>
            <a:custGeom>
              <a:avLst/>
              <a:gdLst/>
              <a:ahLst/>
              <a:cxnLst/>
              <a:rect l="l" t="t" r="r" b="b"/>
              <a:pathLst>
                <a:path w="9045" h="3635" extrusionOk="0">
                  <a:moveTo>
                    <a:pt x="1617" y="1"/>
                  </a:moveTo>
                  <a:lnTo>
                    <a:pt x="1617" y="734"/>
                  </a:lnTo>
                  <a:lnTo>
                    <a:pt x="1" y="688"/>
                  </a:lnTo>
                  <a:lnTo>
                    <a:pt x="1" y="688"/>
                  </a:lnTo>
                  <a:lnTo>
                    <a:pt x="104" y="2671"/>
                  </a:lnTo>
                  <a:lnTo>
                    <a:pt x="1617" y="2786"/>
                  </a:lnTo>
                  <a:lnTo>
                    <a:pt x="1617" y="3634"/>
                  </a:lnTo>
                  <a:lnTo>
                    <a:pt x="7428" y="3634"/>
                  </a:lnTo>
                  <a:lnTo>
                    <a:pt x="7428" y="2786"/>
                  </a:lnTo>
                  <a:lnTo>
                    <a:pt x="8941" y="2671"/>
                  </a:lnTo>
                  <a:lnTo>
                    <a:pt x="9044" y="688"/>
                  </a:lnTo>
                  <a:lnTo>
                    <a:pt x="9044" y="688"/>
                  </a:lnTo>
                  <a:lnTo>
                    <a:pt x="7428" y="734"/>
                  </a:lnTo>
                  <a:lnTo>
                    <a:pt x="74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43"/>
            <p:cNvSpPr/>
            <p:nvPr/>
          </p:nvSpPr>
          <p:spPr>
            <a:xfrm>
              <a:off x="6571550" y="3419819"/>
              <a:ext cx="208352" cy="83732"/>
            </a:xfrm>
            <a:custGeom>
              <a:avLst/>
              <a:gdLst/>
              <a:ahLst/>
              <a:cxnLst/>
              <a:rect l="l" t="t" r="r" b="b"/>
              <a:pathLst>
                <a:path w="9045" h="3635" extrusionOk="0">
                  <a:moveTo>
                    <a:pt x="1617" y="1"/>
                  </a:moveTo>
                  <a:lnTo>
                    <a:pt x="1617" y="734"/>
                  </a:lnTo>
                  <a:lnTo>
                    <a:pt x="1" y="688"/>
                  </a:lnTo>
                  <a:lnTo>
                    <a:pt x="1" y="688"/>
                  </a:lnTo>
                  <a:lnTo>
                    <a:pt x="104" y="2671"/>
                  </a:lnTo>
                  <a:lnTo>
                    <a:pt x="1617" y="2774"/>
                  </a:lnTo>
                  <a:lnTo>
                    <a:pt x="1617" y="3634"/>
                  </a:lnTo>
                  <a:lnTo>
                    <a:pt x="7428" y="3634"/>
                  </a:lnTo>
                  <a:lnTo>
                    <a:pt x="7428" y="2774"/>
                  </a:lnTo>
                  <a:lnTo>
                    <a:pt x="8941" y="2671"/>
                  </a:lnTo>
                  <a:lnTo>
                    <a:pt x="9044" y="688"/>
                  </a:lnTo>
                  <a:lnTo>
                    <a:pt x="9044" y="688"/>
                  </a:lnTo>
                  <a:lnTo>
                    <a:pt x="7428" y="734"/>
                  </a:lnTo>
                  <a:lnTo>
                    <a:pt x="74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43"/>
            <p:cNvSpPr/>
            <p:nvPr/>
          </p:nvSpPr>
          <p:spPr>
            <a:xfrm>
              <a:off x="6571550" y="3321874"/>
              <a:ext cx="208352" cy="83986"/>
            </a:xfrm>
            <a:custGeom>
              <a:avLst/>
              <a:gdLst/>
              <a:ahLst/>
              <a:cxnLst/>
              <a:rect l="l" t="t" r="r" b="b"/>
              <a:pathLst>
                <a:path w="9045" h="3646" extrusionOk="0">
                  <a:moveTo>
                    <a:pt x="1617" y="0"/>
                  </a:moveTo>
                  <a:lnTo>
                    <a:pt x="1617" y="745"/>
                  </a:lnTo>
                  <a:lnTo>
                    <a:pt x="1" y="699"/>
                  </a:lnTo>
                  <a:lnTo>
                    <a:pt x="104" y="2671"/>
                  </a:lnTo>
                  <a:lnTo>
                    <a:pt x="1617" y="2785"/>
                  </a:lnTo>
                  <a:lnTo>
                    <a:pt x="1617" y="3645"/>
                  </a:lnTo>
                  <a:lnTo>
                    <a:pt x="7428" y="3645"/>
                  </a:lnTo>
                  <a:lnTo>
                    <a:pt x="7428" y="2785"/>
                  </a:lnTo>
                  <a:lnTo>
                    <a:pt x="8941" y="2671"/>
                  </a:lnTo>
                  <a:lnTo>
                    <a:pt x="9044" y="699"/>
                  </a:lnTo>
                  <a:lnTo>
                    <a:pt x="7428" y="745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43"/>
            <p:cNvSpPr/>
            <p:nvPr/>
          </p:nvSpPr>
          <p:spPr>
            <a:xfrm>
              <a:off x="6571550" y="3224183"/>
              <a:ext cx="208352" cy="83709"/>
            </a:xfrm>
            <a:custGeom>
              <a:avLst/>
              <a:gdLst/>
              <a:ahLst/>
              <a:cxnLst/>
              <a:rect l="l" t="t" r="r" b="b"/>
              <a:pathLst>
                <a:path w="9045" h="3634" extrusionOk="0">
                  <a:moveTo>
                    <a:pt x="1617" y="0"/>
                  </a:moveTo>
                  <a:lnTo>
                    <a:pt x="1617" y="734"/>
                  </a:lnTo>
                  <a:lnTo>
                    <a:pt x="1" y="688"/>
                  </a:lnTo>
                  <a:lnTo>
                    <a:pt x="104" y="2671"/>
                  </a:lnTo>
                  <a:lnTo>
                    <a:pt x="1617" y="2785"/>
                  </a:lnTo>
                  <a:lnTo>
                    <a:pt x="1617" y="3634"/>
                  </a:lnTo>
                  <a:lnTo>
                    <a:pt x="7428" y="3634"/>
                  </a:lnTo>
                  <a:lnTo>
                    <a:pt x="7428" y="2785"/>
                  </a:lnTo>
                  <a:lnTo>
                    <a:pt x="8941" y="2671"/>
                  </a:lnTo>
                  <a:lnTo>
                    <a:pt x="9044" y="688"/>
                  </a:lnTo>
                  <a:lnTo>
                    <a:pt x="7428" y="734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43"/>
            <p:cNvSpPr/>
            <p:nvPr/>
          </p:nvSpPr>
          <p:spPr>
            <a:xfrm>
              <a:off x="6571550" y="3142317"/>
              <a:ext cx="208352" cy="67884"/>
            </a:xfrm>
            <a:custGeom>
              <a:avLst/>
              <a:gdLst/>
              <a:ahLst/>
              <a:cxnLst/>
              <a:rect l="l" t="t" r="r" b="b"/>
              <a:pathLst>
                <a:path w="9045" h="2947" extrusionOk="0">
                  <a:moveTo>
                    <a:pt x="1617" y="1"/>
                  </a:moveTo>
                  <a:lnTo>
                    <a:pt x="1617" y="391"/>
                  </a:lnTo>
                  <a:lnTo>
                    <a:pt x="1" y="345"/>
                  </a:lnTo>
                  <a:lnTo>
                    <a:pt x="1" y="345"/>
                  </a:lnTo>
                  <a:lnTo>
                    <a:pt x="104" y="2328"/>
                  </a:lnTo>
                  <a:lnTo>
                    <a:pt x="1617" y="2442"/>
                  </a:lnTo>
                  <a:lnTo>
                    <a:pt x="1617" y="2947"/>
                  </a:lnTo>
                  <a:lnTo>
                    <a:pt x="7428" y="2947"/>
                  </a:lnTo>
                  <a:lnTo>
                    <a:pt x="7428" y="2442"/>
                  </a:lnTo>
                  <a:lnTo>
                    <a:pt x="8941" y="2328"/>
                  </a:lnTo>
                  <a:lnTo>
                    <a:pt x="9044" y="345"/>
                  </a:lnTo>
                  <a:lnTo>
                    <a:pt x="9044" y="345"/>
                  </a:lnTo>
                  <a:lnTo>
                    <a:pt x="7428" y="391"/>
                  </a:lnTo>
                  <a:lnTo>
                    <a:pt x="74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43"/>
            <p:cNvSpPr/>
            <p:nvPr/>
          </p:nvSpPr>
          <p:spPr>
            <a:xfrm>
              <a:off x="6571550" y="3060473"/>
              <a:ext cx="208352" cy="67884"/>
            </a:xfrm>
            <a:custGeom>
              <a:avLst/>
              <a:gdLst/>
              <a:ahLst/>
              <a:cxnLst/>
              <a:rect l="l" t="t" r="r" b="b"/>
              <a:pathLst>
                <a:path w="9045" h="2947" extrusionOk="0">
                  <a:moveTo>
                    <a:pt x="1617" y="1"/>
                  </a:moveTo>
                  <a:lnTo>
                    <a:pt x="1617" y="390"/>
                  </a:lnTo>
                  <a:lnTo>
                    <a:pt x="1" y="345"/>
                  </a:lnTo>
                  <a:lnTo>
                    <a:pt x="104" y="2328"/>
                  </a:lnTo>
                  <a:lnTo>
                    <a:pt x="1617" y="2442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42"/>
                  </a:lnTo>
                  <a:lnTo>
                    <a:pt x="8941" y="2328"/>
                  </a:lnTo>
                  <a:lnTo>
                    <a:pt x="9044" y="345"/>
                  </a:lnTo>
                  <a:lnTo>
                    <a:pt x="7428" y="390"/>
                  </a:lnTo>
                  <a:lnTo>
                    <a:pt x="74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43"/>
            <p:cNvSpPr/>
            <p:nvPr/>
          </p:nvSpPr>
          <p:spPr>
            <a:xfrm>
              <a:off x="6571550" y="2978630"/>
              <a:ext cx="208352" cy="67884"/>
            </a:xfrm>
            <a:custGeom>
              <a:avLst/>
              <a:gdLst/>
              <a:ahLst/>
              <a:cxnLst/>
              <a:rect l="l" t="t" r="r" b="b"/>
              <a:pathLst>
                <a:path w="9045" h="2947" extrusionOk="0">
                  <a:moveTo>
                    <a:pt x="1617" y="0"/>
                  </a:moveTo>
                  <a:lnTo>
                    <a:pt x="1617" y="390"/>
                  </a:lnTo>
                  <a:lnTo>
                    <a:pt x="1" y="344"/>
                  </a:lnTo>
                  <a:lnTo>
                    <a:pt x="1" y="344"/>
                  </a:lnTo>
                  <a:lnTo>
                    <a:pt x="104" y="2327"/>
                  </a:lnTo>
                  <a:lnTo>
                    <a:pt x="1617" y="2442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42"/>
                  </a:lnTo>
                  <a:lnTo>
                    <a:pt x="8941" y="2327"/>
                  </a:lnTo>
                  <a:lnTo>
                    <a:pt x="9044" y="344"/>
                  </a:lnTo>
                  <a:lnTo>
                    <a:pt x="9044" y="344"/>
                  </a:lnTo>
                  <a:lnTo>
                    <a:pt x="7428" y="390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43"/>
            <p:cNvSpPr/>
            <p:nvPr/>
          </p:nvSpPr>
          <p:spPr>
            <a:xfrm>
              <a:off x="6571550" y="2896787"/>
              <a:ext cx="208352" cy="67861"/>
            </a:xfrm>
            <a:custGeom>
              <a:avLst/>
              <a:gdLst/>
              <a:ahLst/>
              <a:cxnLst/>
              <a:rect l="l" t="t" r="r" b="b"/>
              <a:pathLst>
                <a:path w="9045" h="2946" extrusionOk="0">
                  <a:moveTo>
                    <a:pt x="1617" y="0"/>
                  </a:moveTo>
                  <a:lnTo>
                    <a:pt x="1617" y="390"/>
                  </a:lnTo>
                  <a:lnTo>
                    <a:pt x="1" y="344"/>
                  </a:lnTo>
                  <a:lnTo>
                    <a:pt x="1" y="344"/>
                  </a:lnTo>
                  <a:lnTo>
                    <a:pt x="104" y="2327"/>
                  </a:lnTo>
                  <a:lnTo>
                    <a:pt x="1617" y="2442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42"/>
                  </a:lnTo>
                  <a:lnTo>
                    <a:pt x="8941" y="2327"/>
                  </a:lnTo>
                  <a:lnTo>
                    <a:pt x="9044" y="344"/>
                  </a:lnTo>
                  <a:lnTo>
                    <a:pt x="9044" y="344"/>
                  </a:lnTo>
                  <a:lnTo>
                    <a:pt x="7428" y="390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43"/>
            <p:cNvSpPr/>
            <p:nvPr/>
          </p:nvSpPr>
          <p:spPr>
            <a:xfrm>
              <a:off x="6554919" y="2814920"/>
              <a:ext cx="241614" cy="67884"/>
            </a:xfrm>
            <a:custGeom>
              <a:avLst/>
              <a:gdLst/>
              <a:ahLst/>
              <a:cxnLst/>
              <a:rect l="l" t="t" r="r" b="b"/>
              <a:pathLst>
                <a:path w="10489" h="2947" extrusionOk="0">
                  <a:moveTo>
                    <a:pt x="2339" y="1"/>
                  </a:moveTo>
                  <a:lnTo>
                    <a:pt x="2339" y="414"/>
                  </a:lnTo>
                  <a:lnTo>
                    <a:pt x="1" y="345"/>
                  </a:lnTo>
                  <a:lnTo>
                    <a:pt x="92" y="2328"/>
                  </a:lnTo>
                  <a:lnTo>
                    <a:pt x="2339" y="2488"/>
                  </a:lnTo>
                  <a:lnTo>
                    <a:pt x="2339" y="2947"/>
                  </a:lnTo>
                  <a:lnTo>
                    <a:pt x="8150" y="2947"/>
                  </a:lnTo>
                  <a:lnTo>
                    <a:pt x="8150" y="2488"/>
                  </a:lnTo>
                  <a:lnTo>
                    <a:pt x="10397" y="2328"/>
                  </a:lnTo>
                  <a:lnTo>
                    <a:pt x="10488" y="345"/>
                  </a:lnTo>
                  <a:lnTo>
                    <a:pt x="8150" y="414"/>
                  </a:lnTo>
                  <a:lnTo>
                    <a:pt x="8150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43"/>
            <p:cNvSpPr/>
            <p:nvPr/>
          </p:nvSpPr>
          <p:spPr>
            <a:xfrm>
              <a:off x="6571550" y="2733077"/>
              <a:ext cx="208352" cy="67884"/>
            </a:xfrm>
            <a:custGeom>
              <a:avLst/>
              <a:gdLst/>
              <a:ahLst/>
              <a:cxnLst/>
              <a:rect l="l" t="t" r="r" b="b"/>
              <a:pathLst>
                <a:path w="9045" h="2947" extrusionOk="0">
                  <a:moveTo>
                    <a:pt x="1617" y="1"/>
                  </a:moveTo>
                  <a:lnTo>
                    <a:pt x="1617" y="390"/>
                  </a:lnTo>
                  <a:lnTo>
                    <a:pt x="1" y="345"/>
                  </a:lnTo>
                  <a:lnTo>
                    <a:pt x="104" y="2328"/>
                  </a:lnTo>
                  <a:lnTo>
                    <a:pt x="1617" y="2431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31"/>
                  </a:lnTo>
                  <a:lnTo>
                    <a:pt x="8941" y="2328"/>
                  </a:lnTo>
                  <a:lnTo>
                    <a:pt x="9044" y="345"/>
                  </a:lnTo>
                  <a:lnTo>
                    <a:pt x="7428" y="390"/>
                  </a:lnTo>
                  <a:lnTo>
                    <a:pt x="742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43"/>
            <p:cNvSpPr/>
            <p:nvPr/>
          </p:nvSpPr>
          <p:spPr>
            <a:xfrm>
              <a:off x="6571550" y="2651233"/>
              <a:ext cx="208352" cy="67884"/>
            </a:xfrm>
            <a:custGeom>
              <a:avLst/>
              <a:gdLst/>
              <a:ahLst/>
              <a:cxnLst/>
              <a:rect l="l" t="t" r="r" b="b"/>
              <a:pathLst>
                <a:path w="9045" h="2947" extrusionOk="0">
                  <a:moveTo>
                    <a:pt x="1617" y="0"/>
                  </a:moveTo>
                  <a:lnTo>
                    <a:pt x="1617" y="390"/>
                  </a:lnTo>
                  <a:lnTo>
                    <a:pt x="1" y="344"/>
                  </a:lnTo>
                  <a:lnTo>
                    <a:pt x="104" y="2327"/>
                  </a:lnTo>
                  <a:lnTo>
                    <a:pt x="1617" y="2430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30"/>
                  </a:lnTo>
                  <a:lnTo>
                    <a:pt x="8941" y="2327"/>
                  </a:lnTo>
                  <a:lnTo>
                    <a:pt x="9044" y="344"/>
                  </a:lnTo>
                  <a:lnTo>
                    <a:pt x="7428" y="390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43"/>
            <p:cNvSpPr/>
            <p:nvPr/>
          </p:nvSpPr>
          <p:spPr>
            <a:xfrm>
              <a:off x="6571550" y="2569390"/>
              <a:ext cx="208352" cy="67861"/>
            </a:xfrm>
            <a:custGeom>
              <a:avLst/>
              <a:gdLst/>
              <a:ahLst/>
              <a:cxnLst/>
              <a:rect l="l" t="t" r="r" b="b"/>
              <a:pathLst>
                <a:path w="9045" h="2946" extrusionOk="0">
                  <a:moveTo>
                    <a:pt x="1617" y="0"/>
                  </a:moveTo>
                  <a:lnTo>
                    <a:pt x="1617" y="390"/>
                  </a:lnTo>
                  <a:lnTo>
                    <a:pt x="1" y="344"/>
                  </a:lnTo>
                  <a:lnTo>
                    <a:pt x="104" y="2327"/>
                  </a:lnTo>
                  <a:lnTo>
                    <a:pt x="1617" y="2430"/>
                  </a:lnTo>
                  <a:lnTo>
                    <a:pt x="1617" y="2946"/>
                  </a:lnTo>
                  <a:lnTo>
                    <a:pt x="7428" y="2946"/>
                  </a:lnTo>
                  <a:lnTo>
                    <a:pt x="7428" y="2430"/>
                  </a:lnTo>
                  <a:lnTo>
                    <a:pt x="8941" y="2327"/>
                  </a:lnTo>
                  <a:lnTo>
                    <a:pt x="9044" y="344"/>
                  </a:lnTo>
                  <a:lnTo>
                    <a:pt x="7428" y="390"/>
                  </a:lnTo>
                  <a:lnTo>
                    <a:pt x="7428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43"/>
            <p:cNvSpPr/>
            <p:nvPr/>
          </p:nvSpPr>
          <p:spPr>
            <a:xfrm>
              <a:off x="6578944" y="2498350"/>
              <a:ext cx="193563" cy="57058"/>
            </a:xfrm>
            <a:custGeom>
              <a:avLst/>
              <a:gdLst/>
              <a:ahLst/>
              <a:cxnLst/>
              <a:rect l="l" t="t" r="r" b="b"/>
              <a:pathLst>
                <a:path w="8403" h="2477" extrusionOk="0">
                  <a:moveTo>
                    <a:pt x="1433" y="1"/>
                  </a:moveTo>
                  <a:lnTo>
                    <a:pt x="1" y="1445"/>
                  </a:lnTo>
                  <a:lnTo>
                    <a:pt x="1445" y="1548"/>
                  </a:lnTo>
                  <a:lnTo>
                    <a:pt x="1445" y="2477"/>
                  </a:lnTo>
                  <a:lnTo>
                    <a:pt x="6958" y="2477"/>
                  </a:lnTo>
                  <a:lnTo>
                    <a:pt x="6958" y="1548"/>
                  </a:lnTo>
                  <a:lnTo>
                    <a:pt x="8402" y="1445"/>
                  </a:lnTo>
                  <a:lnTo>
                    <a:pt x="692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43"/>
            <p:cNvSpPr/>
            <p:nvPr/>
          </p:nvSpPr>
          <p:spPr>
            <a:xfrm>
              <a:off x="6583690" y="2430512"/>
              <a:ext cx="184073" cy="53879"/>
            </a:xfrm>
            <a:custGeom>
              <a:avLst/>
              <a:gdLst/>
              <a:ahLst/>
              <a:cxnLst/>
              <a:rect l="l" t="t" r="r" b="b"/>
              <a:pathLst>
                <a:path w="7991" h="2339" extrusionOk="0">
                  <a:moveTo>
                    <a:pt x="1365" y="0"/>
                  </a:moveTo>
                  <a:lnTo>
                    <a:pt x="1" y="1364"/>
                  </a:lnTo>
                  <a:lnTo>
                    <a:pt x="1376" y="1467"/>
                  </a:lnTo>
                  <a:lnTo>
                    <a:pt x="1376" y="2338"/>
                  </a:lnTo>
                  <a:lnTo>
                    <a:pt x="6615" y="2338"/>
                  </a:lnTo>
                  <a:lnTo>
                    <a:pt x="6615" y="1467"/>
                  </a:lnTo>
                  <a:lnTo>
                    <a:pt x="7990" y="1364"/>
                  </a:lnTo>
                  <a:lnTo>
                    <a:pt x="658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43"/>
            <p:cNvSpPr/>
            <p:nvPr/>
          </p:nvSpPr>
          <p:spPr>
            <a:xfrm>
              <a:off x="6588458" y="2365024"/>
              <a:ext cx="174536" cy="51253"/>
            </a:xfrm>
            <a:custGeom>
              <a:avLst/>
              <a:gdLst/>
              <a:ahLst/>
              <a:cxnLst/>
              <a:rect l="l" t="t" r="r" b="b"/>
              <a:pathLst>
                <a:path w="7577" h="2225" extrusionOk="0">
                  <a:moveTo>
                    <a:pt x="1284" y="1"/>
                  </a:moveTo>
                  <a:lnTo>
                    <a:pt x="0" y="1307"/>
                  </a:lnTo>
                  <a:lnTo>
                    <a:pt x="1296" y="1399"/>
                  </a:lnTo>
                  <a:lnTo>
                    <a:pt x="1296" y="2224"/>
                  </a:lnTo>
                  <a:lnTo>
                    <a:pt x="6282" y="2224"/>
                  </a:lnTo>
                  <a:lnTo>
                    <a:pt x="6282" y="1399"/>
                  </a:lnTo>
                  <a:lnTo>
                    <a:pt x="7577" y="1307"/>
                  </a:lnTo>
                  <a:lnTo>
                    <a:pt x="6247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43"/>
            <p:cNvSpPr/>
            <p:nvPr/>
          </p:nvSpPr>
          <p:spPr>
            <a:xfrm>
              <a:off x="6570767" y="2301401"/>
              <a:ext cx="209918" cy="49663"/>
            </a:xfrm>
            <a:custGeom>
              <a:avLst/>
              <a:gdLst/>
              <a:ahLst/>
              <a:cxnLst/>
              <a:rect l="l" t="t" r="r" b="b"/>
              <a:pathLst>
                <a:path w="9113" h="2156" extrusionOk="0">
                  <a:moveTo>
                    <a:pt x="1548" y="0"/>
                  </a:moveTo>
                  <a:lnTo>
                    <a:pt x="0" y="1570"/>
                  </a:lnTo>
                  <a:lnTo>
                    <a:pt x="1559" y="1685"/>
                  </a:lnTo>
                  <a:lnTo>
                    <a:pt x="1559" y="2155"/>
                  </a:lnTo>
                  <a:lnTo>
                    <a:pt x="7554" y="2155"/>
                  </a:lnTo>
                  <a:lnTo>
                    <a:pt x="7554" y="1685"/>
                  </a:lnTo>
                  <a:lnTo>
                    <a:pt x="9113" y="1570"/>
                  </a:lnTo>
                  <a:lnTo>
                    <a:pt x="750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43"/>
            <p:cNvSpPr/>
            <p:nvPr/>
          </p:nvSpPr>
          <p:spPr>
            <a:xfrm>
              <a:off x="6547271" y="2160657"/>
              <a:ext cx="256909" cy="126762"/>
            </a:xfrm>
            <a:custGeom>
              <a:avLst/>
              <a:gdLst/>
              <a:ahLst/>
              <a:cxnLst/>
              <a:rect l="l" t="t" r="r" b="b"/>
              <a:pathLst>
                <a:path w="11153" h="5503" extrusionOk="0">
                  <a:moveTo>
                    <a:pt x="2625" y="1"/>
                  </a:moveTo>
                  <a:lnTo>
                    <a:pt x="0" y="2305"/>
                  </a:lnTo>
                  <a:lnTo>
                    <a:pt x="0" y="3566"/>
                  </a:lnTo>
                  <a:lnTo>
                    <a:pt x="2018" y="3749"/>
                  </a:lnTo>
                  <a:lnTo>
                    <a:pt x="1295" y="5503"/>
                  </a:lnTo>
                  <a:lnTo>
                    <a:pt x="9869" y="5503"/>
                  </a:lnTo>
                  <a:lnTo>
                    <a:pt x="9135" y="3749"/>
                  </a:lnTo>
                  <a:lnTo>
                    <a:pt x="11153" y="3566"/>
                  </a:lnTo>
                  <a:lnTo>
                    <a:pt x="11153" y="2305"/>
                  </a:lnTo>
                  <a:lnTo>
                    <a:pt x="8528" y="1"/>
                  </a:lnTo>
                  <a:lnTo>
                    <a:pt x="5697" y="299"/>
                  </a:lnTo>
                  <a:lnTo>
                    <a:pt x="5456" y="299"/>
                  </a:lnTo>
                  <a:lnTo>
                    <a:pt x="262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43"/>
            <p:cNvSpPr/>
            <p:nvPr/>
          </p:nvSpPr>
          <p:spPr>
            <a:xfrm>
              <a:off x="6436104" y="4252834"/>
              <a:ext cx="479243" cy="434348"/>
            </a:xfrm>
            <a:custGeom>
              <a:avLst/>
              <a:gdLst/>
              <a:ahLst/>
              <a:cxnLst/>
              <a:rect l="l" t="t" r="r" b="b"/>
              <a:pathLst>
                <a:path w="20805" h="18856" extrusionOk="0">
                  <a:moveTo>
                    <a:pt x="1926" y="1"/>
                  </a:moveTo>
                  <a:lnTo>
                    <a:pt x="1" y="4253"/>
                  </a:lnTo>
                  <a:lnTo>
                    <a:pt x="2064" y="7749"/>
                  </a:lnTo>
                  <a:lnTo>
                    <a:pt x="1617" y="11233"/>
                  </a:lnTo>
                  <a:lnTo>
                    <a:pt x="4849" y="14340"/>
                  </a:lnTo>
                  <a:lnTo>
                    <a:pt x="4838" y="15417"/>
                  </a:lnTo>
                  <a:lnTo>
                    <a:pt x="8483" y="17159"/>
                  </a:lnTo>
                  <a:lnTo>
                    <a:pt x="9033" y="18856"/>
                  </a:lnTo>
                  <a:lnTo>
                    <a:pt x="11772" y="18856"/>
                  </a:lnTo>
                  <a:lnTo>
                    <a:pt x="12334" y="17159"/>
                  </a:lnTo>
                  <a:lnTo>
                    <a:pt x="15967" y="15417"/>
                  </a:lnTo>
                  <a:lnTo>
                    <a:pt x="15956" y="14340"/>
                  </a:lnTo>
                  <a:lnTo>
                    <a:pt x="19188" y="11233"/>
                  </a:lnTo>
                  <a:lnTo>
                    <a:pt x="18741" y="7749"/>
                  </a:lnTo>
                  <a:lnTo>
                    <a:pt x="20804" y="4253"/>
                  </a:lnTo>
                  <a:lnTo>
                    <a:pt x="18879" y="1"/>
                  </a:lnTo>
                  <a:lnTo>
                    <a:pt x="10408" y="3164"/>
                  </a:lnTo>
                  <a:lnTo>
                    <a:pt x="192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6" name="Google Shape;786;p43"/>
          <p:cNvSpPr/>
          <p:nvPr/>
        </p:nvSpPr>
        <p:spPr>
          <a:xfrm>
            <a:off x="6671498" y="1596400"/>
            <a:ext cx="116700" cy="1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7" name="Google Shape;787;p43"/>
          <p:cNvSpPr/>
          <p:nvPr/>
        </p:nvSpPr>
        <p:spPr>
          <a:xfrm>
            <a:off x="6596753" y="2548900"/>
            <a:ext cx="116700" cy="1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8" name="Google Shape;788;p43"/>
          <p:cNvSpPr/>
          <p:nvPr/>
        </p:nvSpPr>
        <p:spPr>
          <a:xfrm>
            <a:off x="6237142" y="4331025"/>
            <a:ext cx="116700" cy="1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E7A07-8841-2F4B-BE93-3DB0AD86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b="1" dirty="0"/>
              <a:t>É</a:t>
            </a:r>
            <a:r>
              <a:rPr lang="en-US" dirty="0"/>
              <a:t>THODOLOGIE</a:t>
            </a:r>
          </a:p>
        </p:txBody>
      </p:sp>
      <p:pic>
        <p:nvPicPr>
          <p:cNvPr id="4" name="Google Shape;88;p18">
            <a:extLst>
              <a:ext uri="{FF2B5EF4-FFF2-40B4-BE49-F238E27FC236}">
                <a16:creationId xmlns:a16="http://schemas.microsoft.com/office/drawing/2014/main" id="{0AE881DE-1D05-E845-8F29-6C2666B91977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7702" y="440833"/>
            <a:ext cx="5042699" cy="4161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562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ADAC0-61AF-B347-B3F6-F34724B7295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01706" y="592138"/>
            <a:ext cx="7715250" cy="573087"/>
          </a:xfrm>
        </p:spPr>
        <p:txBody>
          <a:bodyPr/>
          <a:lstStyle/>
          <a:p>
            <a:r>
              <a:rPr lang="fr" b="1" dirty="0"/>
              <a:t>É</a:t>
            </a:r>
            <a:r>
              <a:rPr lang="fr" dirty="0"/>
              <a:t>tudes retenues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3C329A-C147-EB46-9CF5-682F307CC28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165224"/>
            <a:ext cx="7716838" cy="3876113"/>
          </a:xfrm>
        </p:spPr>
        <p:txBody>
          <a:bodyPr/>
          <a:lstStyle/>
          <a:p>
            <a:r>
              <a:rPr lang="en-US" sz="1050" dirty="0"/>
              <a:t>Rubinstein SM, de </a:t>
            </a:r>
            <a:r>
              <a:rPr lang="en-US" sz="1050" dirty="0" err="1"/>
              <a:t>Zoete</a:t>
            </a:r>
            <a:r>
              <a:rPr lang="en-US" sz="1050" dirty="0"/>
              <a:t> A, van </a:t>
            </a:r>
            <a:r>
              <a:rPr lang="en-US" sz="1050" dirty="0" err="1"/>
              <a:t>Middelkoop</a:t>
            </a:r>
            <a:r>
              <a:rPr lang="en-US" sz="1050" dirty="0"/>
              <a:t> M, </a:t>
            </a:r>
            <a:r>
              <a:rPr lang="en-US" sz="1050" dirty="0" err="1"/>
              <a:t>Assendelft</a:t>
            </a:r>
            <a:r>
              <a:rPr lang="en-US" sz="1050" dirty="0"/>
              <a:t> WJJ, de Boer MR, van </a:t>
            </a:r>
            <a:r>
              <a:rPr lang="en-US" sz="1050" dirty="0" err="1"/>
              <a:t>Tulder</a:t>
            </a:r>
            <a:r>
              <a:rPr lang="en-US" sz="1050" dirty="0"/>
              <a:t> MW. </a:t>
            </a:r>
            <a:r>
              <a:rPr lang="en-US" sz="1050" b="1" dirty="0"/>
              <a:t>Benefits and harms of spinal manipulative therapy for the treatment of chronic low back pain: systematic review and meta-analysis of </a:t>
            </a:r>
            <a:r>
              <a:rPr lang="en-US" sz="1050" b="1" dirty="0" err="1"/>
              <a:t>randomised</a:t>
            </a:r>
            <a:r>
              <a:rPr lang="en-US" sz="1050" b="1" dirty="0"/>
              <a:t> controlled trials. </a:t>
            </a:r>
            <a:r>
              <a:rPr lang="en-US" sz="1050" dirty="0"/>
              <a:t>BMJ. 2019 Mar 13;364:l689. </a:t>
            </a:r>
            <a:r>
              <a:rPr lang="en-US" sz="1050" dirty="0" err="1"/>
              <a:t>doi</a:t>
            </a:r>
            <a:r>
              <a:rPr lang="en-US" sz="1050" dirty="0"/>
              <a:t>: 10.1136/bmj.l689. PMID: 30867144; PMCID: PMC6396088.</a:t>
            </a:r>
          </a:p>
          <a:p>
            <a:r>
              <a:rPr lang="en-US" sz="1050" dirty="0"/>
              <a:t>Coulter ID, Crawford C, Hurwitz EL, Vernon H, </a:t>
            </a:r>
            <a:r>
              <a:rPr lang="en-US" sz="1050" dirty="0" err="1"/>
              <a:t>Khorsan</a:t>
            </a:r>
            <a:r>
              <a:rPr lang="en-US" sz="1050" dirty="0"/>
              <a:t> R, </a:t>
            </a:r>
            <a:r>
              <a:rPr lang="en-US" sz="1050" dirty="0" err="1"/>
              <a:t>Suttorp</a:t>
            </a:r>
            <a:r>
              <a:rPr lang="en-US" sz="1050" dirty="0"/>
              <a:t> Booth M, Herman PM. </a:t>
            </a:r>
            <a:r>
              <a:rPr lang="en-US" sz="1050" b="1" dirty="0"/>
              <a:t>Manipulation and mobilization for treating chronic low back pain: a systematic review and meta-analysis. </a:t>
            </a:r>
            <a:r>
              <a:rPr lang="en-US" sz="1050" dirty="0"/>
              <a:t>Spine J. 2018 May;18(5):866-879. </a:t>
            </a:r>
            <a:r>
              <a:rPr lang="en-US" sz="1050" dirty="0" err="1"/>
              <a:t>doi</a:t>
            </a:r>
            <a:r>
              <a:rPr lang="en-US" sz="1050" dirty="0"/>
              <a:t>: 10.1016/j.spinee.2018.01.013. </a:t>
            </a:r>
            <a:r>
              <a:rPr lang="en-US" sz="1050" dirty="0" err="1"/>
              <a:t>Epub</a:t>
            </a:r>
            <a:r>
              <a:rPr lang="en-US" sz="1050" dirty="0"/>
              <a:t> 2018 Jan 31. PMID: 29371112; PMCID: PMC6020029.</a:t>
            </a:r>
          </a:p>
          <a:p>
            <a:r>
              <a:rPr lang="en-US" sz="1050" dirty="0"/>
              <a:t>Schulz C, Evans R, </a:t>
            </a:r>
            <a:r>
              <a:rPr lang="en-US" sz="1050" dirty="0" err="1"/>
              <a:t>Maiers</a:t>
            </a:r>
            <a:r>
              <a:rPr lang="en-US" sz="1050" dirty="0"/>
              <a:t> M, Schulz K, Leininger B, </a:t>
            </a:r>
            <a:r>
              <a:rPr lang="en-US" sz="1050" dirty="0" err="1"/>
              <a:t>Bronfort</a:t>
            </a:r>
            <a:r>
              <a:rPr lang="en-US" sz="1050" dirty="0"/>
              <a:t> G. </a:t>
            </a:r>
            <a:r>
              <a:rPr lang="en-US" sz="1050" b="1" dirty="0"/>
              <a:t>Spinal manipulative therapy and exercise for older adults with chronic low back pain: a randomized clinical trial.</a:t>
            </a:r>
            <a:r>
              <a:rPr lang="en-US" sz="1050" dirty="0"/>
              <a:t> </a:t>
            </a:r>
            <a:r>
              <a:rPr lang="en-US" sz="1050" dirty="0" err="1"/>
              <a:t>Chiropr</a:t>
            </a:r>
            <a:r>
              <a:rPr lang="en-US" sz="1050" dirty="0"/>
              <a:t> Man Therap. 2019 May 15;27:21. </a:t>
            </a:r>
            <a:r>
              <a:rPr lang="en-US" sz="1050" dirty="0" err="1"/>
              <a:t>doi</a:t>
            </a:r>
            <a:r>
              <a:rPr lang="en-US" sz="1050" dirty="0"/>
              <a:t>: 10.1186/s12998-019-0243-1. PMID: 31114673; PMCID: PMC6518769.</a:t>
            </a:r>
          </a:p>
          <a:p>
            <a:r>
              <a:rPr lang="en-US" sz="1050" dirty="0"/>
              <a:t>Thomas JS, Clark BC, Russ DW, France CR, </a:t>
            </a:r>
            <a:r>
              <a:rPr lang="en-US" sz="1050" dirty="0" err="1"/>
              <a:t>Ploutz</a:t>
            </a:r>
            <a:r>
              <a:rPr lang="en-US" sz="1050" dirty="0"/>
              <a:t>-Snyder R, </a:t>
            </a:r>
            <a:r>
              <a:rPr lang="en-US" sz="1050" dirty="0" err="1"/>
              <a:t>Corcos</a:t>
            </a:r>
            <a:r>
              <a:rPr lang="en-US" sz="1050" dirty="0"/>
              <a:t> DM; RELIEF Study Investigators. </a:t>
            </a:r>
            <a:r>
              <a:rPr lang="en-US" sz="1050" b="1" dirty="0"/>
              <a:t>Effect of Spinal Manipulative and Mobilization Therapies in Young Adults With Mild to Moderate Chronic Low Back Pain: A Randomized Clinical Trial. </a:t>
            </a:r>
            <a:r>
              <a:rPr lang="en-US" sz="1050" dirty="0"/>
              <a:t>JAMA </a:t>
            </a:r>
            <a:r>
              <a:rPr lang="en-US" sz="1050" dirty="0" err="1"/>
              <a:t>Netw</a:t>
            </a:r>
            <a:r>
              <a:rPr lang="en-US" sz="1050" dirty="0"/>
              <a:t> Open. 2020 Aug 3;3(8):e2012589. </a:t>
            </a:r>
            <a:r>
              <a:rPr lang="en-US" sz="1050" dirty="0" err="1"/>
              <a:t>doi</a:t>
            </a:r>
            <a:r>
              <a:rPr lang="en-US" sz="1050" dirty="0"/>
              <a:t>: 10.1001/jamanetworkopen.2020.12589. PMID: 32756930; PMCID: PMC7407093.</a:t>
            </a:r>
          </a:p>
          <a:p>
            <a:r>
              <a:rPr lang="en-US" sz="1050" dirty="0"/>
              <a:t>Evans R, Haas M, Schulz C, Leininger B, Hanson L, </a:t>
            </a:r>
            <a:r>
              <a:rPr lang="en-US" sz="1050" dirty="0" err="1"/>
              <a:t>Bronfort</a:t>
            </a:r>
            <a:r>
              <a:rPr lang="en-US" sz="1050" dirty="0"/>
              <a:t> G. </a:t>
            </a:r>
            <a:r>
              <a:rPr lang="en-US" sz="1050" b="1" dirty="0"/>
              <a:t>Spinal manipulation and exercise for low back pain in adolescents: a randomized trial. </a:t>
            </a:r>
            <a:r>
              <a:rPr lang="en-US" sz="1050" dirty="0"/>
              <a:t>Pain. 2018 Jul;159(7):1297-1307. </a:t>
            </a:r>
            <a:r>
              <a:rPr lang="en-US" sz="1050" dirty="0" err="1"/>
              <a:t>doi</a:t>
            </a:r>
            <a:r>
              <a:rPr lang="en-US" sz="1050" dirty="0"/>
              <a:t>: 10.1097/j.pain.0000000000001211. PMID: 29596158; PMCID: PMC6205160.</a:t>
            </a:r>
          </a:p>
          <a:p>
            <a:r>
              <a:rPr lang="en-US" sz="1050" dirty="0" err="1"/>
              <a:t>Bronfort</a:t>
            </a:r>
            <a:r>
              <a:rPr lang="en-US" sz="1050" dirty="0"/>
              <a:t> G, </a:t>
            </a:r>
            <a:r>
              <a:rPr lang="en-US" sz="1050" dirty="0" err="1"/>
              <a:t>Maiers</a:t>
            </a:r>
            <a:r>
              <a:rPr lang="en-US" sz="1050" dirty="0"/>
              <a:t> M, Schulz C, Leininger B, </a:t>
            </a:r>
            <a:r>
              <a:rPr lang="en-US" sz="1050" dirty="0" err="1"/>
              <a:t>Westrom</a:t>
            </a:r>
            <a:r>
              <a:rPr lang="en-US" sz="1050" dirty="0"/>
              <a:t> K, </a:t>
            </a:r>
            <a:r>
              <a:rPr lang="en-US" sz="1050" dirty="0" err="1"/>
              <a:t>Angstman</a:t>
            </a:r>
            <a:r>
              <a:rPr lang="en-US" sz="1050" dirty="0"/>
              <a:t> G, Evans R. </a:t>
            </a:r>
            <a:r>
              <a:rPr lang="en-US" sz="1050" b="1" dirty="0"/>
              <a:t>Multidisciplinary integrative care versus chiropractic care for low back pain: a randomized clinical trial. </a:t>
            </a:r>
            <a:r>
              <a:rPr lang="en-US" sz="1050" dirty="0" err="1"/>
              <a:t>Chiropr</a:t>
            </a:r>
            <a:r>
              <a:rPr lang="en-US" sz="1050" dirty="0"/>
              <a:t> Man Therap. 2022 Mar 1;30(1):10. </a:t>
            </a:r>
            <a:r>
              <a:rPr lang="en-US" sz="1050" dirty="0" err="1"/>
              <a:t>doi</a:t>
            </a:r>
            <a:r>
              <a:rPr lang="en-US" sz="1050" dirty="0"/>
              <a:t>: 10.1186/s12998-022-00419-3. PMID: 35232482; PMCID: PMC8886833.</a:t>
            </a:r>
          </a:p>
          <a:p>
            <a:r>
              <a:rPr lang="en-US" sz="1050" dirty="0"/>
              <a:t>Bond BM, </a:t>
            </a:r>
            <a:r>
              <a:rPr lang="en-US" sz="1050" dirty="0" err="1"/>
              <a:t>Kinslow</a:t>
            </a:r>
            <a:r>
              <a:rPr lang="en-US" sz="1050" dirty="0"/>
              <a:t> CD, Yoder AW, Liu W. </a:t>
            </a:r>
            <a:r>
              <a:rPr lang="en-US" sz="1050" b="1" dirty="0"/>
              <a:t>Effect of spinal manipulative therapy on mechanical pain sensitivity in patients with chronic nonspecific low back pain: a pilot randomized, controlled trial. </a:t>
            </a:r>
            <a:r>
              <a:rPr lang="en-US" sz="1050" dirty="0"/>
              <a:t>J Man </a:t>
            </a:r>
            <a:r>
              <a:rPr lang="en-US" sz="1050" dirty="0" err="1"/>
              <a:t>Manip</a:t>
            </a:r>
            <a:r>
              <a:rPr lang="en-US" sz="1050" dirty="0"/>
              <a:t> </a:t>
            </a:r>
            <a:r>
              <a:rPr lang="en-US" sz="1050" dirty="0" err="1"/>
              <a:t>Ther</a:t>
            </a:r>
            <a:r>
              <a:rPr lang="en-US" sz="1050" dirty="0"/>
              <a:t>. 2020 Feb;28(1):15-27. </a:t>
            </a:r>
            <a:r>
              <a:rPr lang="en-US" sz="1050" dirty="0" err="1"/>
              <a:t>doi</a:t>
            </a:r>
            <a:r>
              <a:rPr lang="en-US" sz="1050" dirty="0"/>
              <a:t>: 10.1080/10669817.2019.1572986. </a:t>
            </a:r>
            <a:r>
              <a:rPr lang="en-US" sz="1050" dirty="0" err="1"/>
              <a:t>Epub</a:t>
            </a:r>
            <a:r>
              <a:rPr lang="en-US" sz="1050" dirty="0"/>
              <a:t> 2019 Mar 5. PMID: 30935324; PMCID: PMC7006726.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764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oogle Shape;99;p20">
            <a:extLst>
              <a:ext uri="{FF2B5EF4-FFF2-40B4-BE49-F238E27FC236}">
                <a16:creationId xmlns:a16="http://schemas.microsoft.com/office/drawing/2014/main" id="{B41B396E-D6F3-7F44-9D7C-D82207A142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0110572"/>
              </p:ext>
            </p:extLst>
          </p:nvPr>
        </p:nvGraphicFramePr>
        <p:xfrm>
          <a:off x="0" y="0"/>
          <a:ext cx="9143975" cy="528936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5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3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73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8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46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Étude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Type d’étude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Issues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Exposition</a:t>
                      </a:r>
                      <a:endParaRPr sz="8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800" b="1"/>
                        <a:t>Études-# patients/durée</a:t>
                      </a:r>
                      <a:endParaRPr sz="8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Rubinstein et al.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(2019)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Pays variés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Revue systématique avec méta-analyse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Secondaire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invalidité, qualité de vie, amélioration, médication, satisfaction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 </a:t>
                      </a:r>
                      <a:r>
                        <a:rPr lang="fr" sz="700"/>
                        <a:t>vs thérapies recommandées/non recommandées/sham-placebo/comme traitement adjuvant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dirty="0">
                          <a:solidFill>
                            <a:schemeClr val="tx1"/>
                          </a:solidFill>
                        </a:rPr>
                        <a:t>47 ECR (9211 patients entre 35 et 60 ans) / ad 4 mai 2018</a:t>
                      </a:r>
                      <a:endParaRPr sz="7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Coulter et al. 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(2018)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Pays non spécifiés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>
                          <a:solidFill>
                            <a:schemeClr val="dk1"/>
                          </a:solidFill>
                        </a:rPr>
                        <a:t>Revue systématique avec méta-analyse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 et réduction de l’invalidité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/>
                        <a:t>SMT</a:t>
                      </a:r>
                      <a:r>
                        <a:rPr lang="fr" sz="700" dirty="0"/>
                        <a:t> vs thérapies actives (exercice/physiothérapie)</a:t>
                      </a:r>
                      <a:endParaRPr sz="7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51 ECR dont 9 pour la méta-analyse (1176 patients) /</a:t>
                      </a:r>
                      <a:endParaRPr sz="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Janvier 2000 à mars 2017</a:t>
                      </a:r>
                      <a:endParaRPr sz="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1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Schulz et al.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(2019)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États-Unis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Essai clinique randomisé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 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Secondaire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invalidité, amélioration, médication, satisfaction, adhérence à l’exercice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 </a:t>
                      </a:r>
                      <a:r>
                        <a:rPr lang="fr" sz="700"/>
                        <a:t>+ exercices à domicile (HEP) vs exercices à domicile seulement (HEP)</a:t>
                      </a:r>
                      <a:endParaRPr sz="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>
                          <a:solidFill>
                            <a:schemeClr val="dk1"/>
                          </a:solidFill>
                        </a:rPr>
                        <a:t>SMT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+ exercices à domicile (HEP) vs exercices supervisés (SEP) + exercices à domicile (HEP)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241 patients (65 ans et plus) / 2004 à 2006 avec suivi en 2007</a:t>
                      </a:r>
                      <a:endParaRPr sz="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Thomas et al. 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(2020)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États-Unis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>
                          <a:solidFill>
                            <a:schemeClr val="dk1"/>
                          </a:solidFill>
                        </a:rPr>
                        <a:t>Essai clinique randomisé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 et réduction de l’invalidité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</a:t>
                      </a:r>
                      <a:r>
                        <a:rPr lang="fr" sz="700"/>
                        <a:t> vs placebo (sham cold laser)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162 patients (jeunes adultes) / 1er juin 2013 au 31 août 2017</a:t>
                      </a:r>
                      <a:endParaRPr sz="700">
                        <a:highlight>
                          <a:schemeClr val="accent6"/>
                        </a:highlight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3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Evans et al. 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(2018)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États-Unis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>
                          <a:solidFill>
                            <a:schemeClr val="dk1"/>
                          </a:solidFill>
                        </a:rPr>
                        <a:t>Essai clinique randomisé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Secondaire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invalidité, qualité de vie, amélioration, usage de médication, satisfaction, observance à l’exercice, utilisation des soins de santé</a:t>
                      </a:r>
                      <a:endParaRPr sz="700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</a:t>
                      </a:r>
                      <a:r>
                        <a:rPr lang="fr" sz="700"/>
                        <a:t> + exercice vs exercice seul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185 patients (jeunes adultes) / Mars 2010 à décembre 2012</a:t>
                      </a:r>
                      <a:endParaRPr sz="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2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Bronfort et al.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(2022)</a:t>
                      </a:r>
                      <a:endParaRPr sz="7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États-Unis</a:t>
                      </a:r>
                      <a:endParaRPr sz="7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>
                          <a:solidFill>
                            <a:schemeClr val="dk1"/>
                          </a:solidFill>
                        </a:rPr>
                        <a:t>Essai clinique randomisé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Primaire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réduction de la douleur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u="sng">
                          <a:solidFill>
                            <a:schemeClr val="dk1"/>
                          </a:solidFill>
                        </a:rPr>
                        <a:t>Secondaire :</a:t>
                      </a:r>
                      <a:r>
                        <a:rPr lang="fr" sz="700">
                          <a:solidFill>
                            <a:schemeClr val="dk1"/>
                          </a:solidFill>
                        </a:rPr>
                        <a:t> invalidité, amélioration, usage de médication, qualité de vie, satisfaction, fréquence des symptômes, absentéisme/réduction des activités, évitement/kinésophobie, auto-efficacité, stratégies d’adaptation de la douleur</a:t>
                      </a:r>
                      <a:endParaRPr sz="7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 </a:t>
                      </a:r>
                      <a:r>
                        <a:rPr lang="fr" sz="700"/>
                        <a:t>vs traitement par équipe multidisciplinaire (acupuncture/médecine orientale, SMT, TCC, exercice, massage, médication, éducation du patient)</a:t>
                      </a:r>
                      <a:endParaRPr sz="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/>
                        <a:t>201 patients / Mai 2007 à août 2010</a:t>
                      </a:r>
                      <a:endParaRPr sz="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9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/>
                        <a:t>Bond et al.</a:t>
                      </a:r>
                      <a:endParaRPr sz="7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/>
                        <a:t>(2020)</a:t>
                      </a:r>
                      <a:endParaRPr sz="7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 dirty="0"/>
                        <a:t>États-Unis</a:t>
                      </a:r>
                      <a:endParaRPr sz="7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700" dirty="0">
                          <a:solidFill>
                            <a:schemeClr val="dk1"/>
                          </a:solidFill>
                        </a:rPr>
                        <a:t>Essai clinique randomisé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u="sng"/>
                        <a:t>Primaire :</a:t>
                      </a:r>
                      <a:r>
                        <a:rPr lang="fr" sz="700"/>
                        <a:t> changement du seuil de la douleur/réduction de la douleur </a:t>
                      </a:r>
                      <a:endParaRPr sz="70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u="sng"/>
                        <a:t>Secondaire :</a:t>
                      </a:r>
                      <a:r>
                        <a:rPr lang="fr" sz="700"/>
                        <a:t> effets adverses, changement de médication, cavitation vertébrale, exacerbation blessure, crédibilité 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b="1"/>
                        <a:t>SMT </a:t>
                      </a:r>
                      <a:r>
                        <a:rPr lang="fr" sz="700"/>
                        <a:t>vs placebo (sham)</a:t>
                      </a:r>
                      <a:endParaRPr sz="7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700" dirty="0"/>
                        <a:t>29 patients (jeunes adultes)  / Janvier à avril 2016</a:t>
                      </a:r>
                      <a:endParaRPr sz="7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01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D407-B08D-7F43-B9E8-247E2300B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 dirty="0" err="1"/>
              <a:t>R</a:t>
            </a:r>
            <a:r>
              <a:rPr lang="fr" b="1" dirty="0" err="1"/>
              <a:t>É</a:t>
            </a:r>
            <a:r>
              <a:rPr lang="fr" dirty="0" err="1"/>
              <a:t>sultats</a:t>
            </a:r>
            <a:r>
              <a:rPr lang="fr" dirty="0"/>
              <a:t> - </a:t>
            </a:r>
            <a:r>
              <a:rPr lang="fr" b="1" dirty="0"/>
              <a:t>É</a:t>
            </a:r>
            <a:r>
              <a:rPr lang="fr" dirty="0"/>
              <a:t>tude sur population </a:t>
            </a:r>
            <a:r>
              <a:rPr lang="fr" b="1" dirty="0" err="1"/>
              <a:t>Â</a:t>
            </a:r>
            <a:r>
              <a:rPr lang="fr" dirty="0" err="1"/>
              <a:t>g</a:t>
            </a:r>
            <a:r>
              <a:rPr lang="fr" b="1" dirty="0" err="1"/>
              <a:t>É</a:t>
            </a:r>
            <a:r>
              <a:rPr lang="fr" dirty="0" err="1"/>
              <a:t>e</a:t>
            </a:r>
            <a:endParaRPr lang="en-US" dirty="0"/>
          </a:p>
        </p:txBody>
      </p:sp>
      <p:graphicFrame>
        <p:nvGraphicFramePr>
          <p:cNvPr id="3" name="Google Shape;106;p21">
            <a:extLst>
              <a:ext uri="{FF2B5EF4-FFF2-40B4-BE49-F238E27FC236}">
                <a16:creationId xmlns:a16="http://schemas.microsoft.com/office/drawing/2014/main" id="{8503CB5A-8393-1F4F-8F1E-7BA91CA6617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9043617"/>
              </p:ext>
            </p:extLst>
          </p:nvPr>
        </p:nvGraphicFramePr>
        <p:xfrm>
          <a:off x="371463" y="1240150"/>
          <a:ext cx="8401075" cy="231105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0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0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Schulz et al.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(2019)</a:t>
                      </a:r>
                      <a:endParaRPr sz="1200"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(SMT + HEP) - HEP</a:t>
                      </a:r>
                      <a:endParaRPr sz="1200" b="1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(SMT + HEP) - (SEP + HEP)</a:t>
                      </a:r>
                      <a:endParaRPr sz="1200" b="1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Valeur p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Court terme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(IC)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Long terme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(IC)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Court terme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(IC)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Long terme</a:t>
                      </a:r>
                      <a:endParaRPr sz="12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b="1">
                          <a:solidFill>
                            <a:schemeClr val="dk1"/>
                          </a:solidFill>
                        </a:rPr>
                        <a:t>(IC)</a:t>
                      </a:r>
                      <a:endParaRPr sz="1200" b="1"/>
                    </a:p>
                  </a:txBody>
                  <a:tcPr marL="91425" marR="91425" marT="91425" marB="91425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Douleur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-0,48 (-1,00 à 0,03)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NNT = 2,08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-0,13 (-0,59 à 0,34)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NNT = 7,69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-0,53 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</a:rPr>
                        <a:t>(-1,04 à -0,01)</a:t>
                      </a:r>
                      <a:endParaRPr sz="120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NNT = 1,88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-0,17 (-0,64 à 0,30) 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NNT = 5,88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0,76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/>
                        <a:t>Invalidité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0,78 (-3,99 à 5,54)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-1,42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</a:rPr>
                        <a:t> </a:t>
                      </a: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(-5,88 à </a:t>
                      </a:r>
                      <a:r>
                        <a:rPr lang="fr" sz="1200">
                          <a:solidFill>
                            <a:schemeClr val="dk1"/>
                          </a:solidFill>
                        </a:rPr>
                        <a:t>3,04)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3,02 (-1,75 à 7,78) </a:t>
                      </a: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>
                          <a:solidFill>
                            <a:schemeClr val="dk1"/>
                          </a:solidFill>
                        </a:rPr>
                        <a:t>1,05 (-3,40 à 5,50) </a:t>
                      </a: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" sz="1200" dirty="0">
                          <a:solidFill>
                            <a:schemeClr val="dk1"/>
                          </a:solidFill>
                        </a:rPr>
                        <a:t>0,56</a:t>
                      </a: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D421C84-DFB7-C04F-BF87-917369743231}"/>
              </a:ext>
            </a:extLst>
          </p:cNvPr>
          <p:cNvSpPr txBox="1"/>
          <p:nvPr/>
        </p:nvSpPr>
        <p:spPr>
          <a:xfrm>
            <a:off x="444292" y="3903350"/>
            <a:ext cx="729879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err="1">
                <a:solidFill>
                  <a:schemeClr val="dk1"/>
                </a:solidFill>
              </a:rPr>
              <a:t>Seule</a:t>
            </a:r>
            <a:r>
              <a:rPr lang="en-CA" sz="1400" dirty="0">
                <a:solidFill>
                  <a:schemeClr val="dk1"/>
                </a:solidFill>
              </a:rPr>
              <a:t> </a:t>
            </a:r>
            <a:r>
              <a:rPr lang="en-CA" sz="1400" dirty="0" err="1">
                <a:solidFill>
                  <a:schemeClr val="dk1"/>
                </a:solidFill>
              </a:rPr>
              <a:t>autre</a:t>
            </a:r>
            <a:r>
              <a:rPr lang="en-CA" sz="1400" dirty="0">
                <a:solidFill>
                  <a:schemeClr val="dk1"/>
                </a:solidFill>
              </a:rPr>
              <a:t> issue </a:t>
            </a:r>
            <a:r>
              <a:rPr lang="en-CA" sz="1400" dirty="0" err="1">
                <a:solidFill>
                  <a:schemeClr val="dk1"/>
                </a:solidFill>
              </a:rPr>
              <a:t>secondaire</a:t>
            </a:r>
            <a:r>
              <a:rPr lang="en-CA" sz="1400" dirty="0">
                <a:solidFill>
                  <a:schemeClr val="dk1"/>
                </a:solidFill>
              </a:rPr>
              <a:t> qui </a:t>
            </a:r>
            <a:r>
              <a:rPr lang="en-CA" sz="1400" dirty="0" err="1">
                <a:solidFill>
                  <a:schemeClr val="dk1"/>
                </a:solidFill>
              </a:rPr>
              <a:t>est</a:t>
            </a:r>
            <a:r>
              <a:rPr lang="en-CA" sz="1400" dirty="0">
                <a:solidFill>
                  <a:schemeClr val="dk1"/>
                </a:solidFill>
              </a:rPr>
              <a:t> significative </a:t>
            </a:r>
            <a:r>
              <a:rPr lang="en-CA" sz="1400" dirty="0" err="1">
                <a:solidFill>
                  <a:schemeClr val="dk1"/>
                </a:solidFill>
              </a:rPr>
              <a:t>est</a:t>
            </a:r>
            <a:r>
              <a:rPr lang="en-CA" sz="1400" dirty="0">
                <a:solidFill>
                  <a:schemeClr val="dk1"/>
                </a:solidFill>
              </a:rPr>
              <a:t> la satisfaction par rapport aux </a:t>
            </a:r>
            <a:r>
              <a:rPr lang="en-CA" sz="1400" dirty="0" err="1">
                <a:solidFill>
                  <a:schemeClr val="dk1"/>
                </a:solidFill>
              </a:rPr>
              <a:t>soins</a:t>
            </a:r>
            <a:r>
              <a:rPr lang="en-CA" sz="1400" dirty="0">
                <a:solidFill>
                  <a:schemeClr val="dk1"/>
                </a:solidFill>
              </a:rPr>
              <a:t>, </a:t>
            </a:r>
          </a:p>
          <a:p>
            <a:r>
              <a:rPr lang="en-CA" sz="1400" dirty="0">
                <a:solidFill>
                  <a:schemeClr val="dk1"/>
                </a:solidFill>
              </a:rPr>
              <a:t>surtout dans le </a:t>
            </a:r>
            <a:r>
              <a:rPr lang="en-CA" sz="1400" dirty="0" err="1">
                <a:solidFill>
                  <a:schemeClr val="dk1"/>
                </a:solidFill>
              </a:rPr>
              <a:t>groupe</a:t>
            </a:r>
            <a:r>
              <a:rPr lang="en-CA" sz="1400" dirty="0">
                <a:solidFill>
                  <a:schemeClr val="dk1"/>
                </a:solidFill>
              </a:rPr>
              <a:t> (SMT + HEP)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660229"/>
      </p:ext>
    </p:extLst>
  </p:cSld>
  <p:clrMapOvr>
    <a:masterClrMapping/>
  </p:clrMapOvr>
</p:sld>
</file>

<file path=ppt/theme/theme1.xml><?xml version="1.0" encoding="utf-8"?>
<a:theme xmlns:a="http://schemas.openxmlformats.org/drawingml/2006/main" name="Vertebral Compression Fracture by Slidesgo">
  <a:themeElements>
    <a:clrScheme name="Simple Light">
      <a:dk1>
        <a:srgbClr val="3C3C3B"/>
      </a:dk1>
      <a:lt1>
        <a:srgbClr val="FFFFFF"/>
      </a:lt1>
      <a:dk2>
        <a:srgbClr val="FDF5ED"/>
      </a:dk2>
      <a:lt2>
        <a:srgbClr val="E1D3C8"/>
      </a:lt2>
      <a:accent1>
        <a:srgbClr val="A3C4B9"/>
      </a:accent1>
      <a:accent2>
        <a:srgbClr val="576E6B"/>
      </a:accent2>
      <a:accent3>
        <a:srgbClr val="DD6049"/>
      </a:accent3>
      <a:accent4>
        <a:srgbClr val="C44832"/>
      </a:accent4>
      <a:accent5>
        <a:srgbClr val="C9C8C7"/>
      </a:accent5>
      <a:accent6>
        <a:srgbClr val="52424F"/>
      </a:accent6>
      <a:hlink>
        <a:srgbClr val="3C3C3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4128</Words>
  <Application>Microsoft Macintosh PowerPoint</Application>
  <PresentationFormat>On-screen Show (16:9)</PresentationFormat>
  <Paragraphs>509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Bayon</vt:lpstr>
      <vt:lpstr>Open Sans</vt:lpstr>
      <vt:lpstr>Anaheim</vt:lpstr>
      <vt:lpstr>Vertebral Compression Fracture by Slidesgo</vt:lpstr>
      <vt:lpstr>Chiropratique : efficace pour le traitement de la lombalgie  chronique? </vt:lpstr>
      <vt:lpstr>INTRODUCTION</vt:lpstr>
      <vt:lpstr>PowerPoint Presentation</vt:lpstr>
      <vt:lpstr>MÉthodologie</vt:lpstr>
      <vt:lpstr>MÉTHODOLOGIE</vt:lpstr>
      <vt:lpstr>MÉTHODOLOGIE</vt:lpstr>
      <vt:lpstr>Études retenues</vt:lpstr>
      <vt:lpstr>PowerPoint Presentation</vt:lpstr>
      <vt:lpstr>RÉsultats - Étude sur population ÂgÉe</vt:lpstr>
      <vt:lpstr>RÉsultats - Études sur populations jeunes</vt:lpstr>
      <vt:lpstr>RÉsultats - Études sur populations jeunes (suite) </vt:lpstr>
      <vt:lpstr>RÉsultats - Selon les modalitÉs de traitement</vt:lpstr>
      <vt:lpstr>RÉsultats - Selon les modalitÉs de traitement</vt:lpstr>
      <vt:lpstr>RÉsultats - Selon les modalitÉs de traitement</vt:lpstr>
      <vt:lpstr>RÉsultats - Selon les modalitÉs de traitement</vt:lpstr>
      <vt:lpstr>Discussion</vt:lpstr>
      <vt:lpstr>PowerPoint Presentation</vt:lpstr>
      <vt:lpstr>Discussion</vt:lpstr>
      <vt:lpstr>conclusion</vt:lpstr>
      <vt:lpstr>En pratique? </vt:lpstr>
      <vt:lpstr>Merci de votre ÉCOUTE </vt:lpstr>
      <vt:lpstr>bibliographie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Chiropratique : efficace pour le traitement de la lombalgie  chronique? </dc:title>
  <cp:lastModifiedBy>Shahrzad Soheili</cp:lastModifiedBy>
  <cp:revision>24</cp:revision>
  <dcterms:modified xsi:type="dcterms:W3CDTF">2023-05-29T01:26:58Z</dcterms:modified>
</cp:coreProperties>
</file>