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4"/>
  </p:notesMasterIdLst>
  <p:sldIdLst>
    <p:sldId id="257" r:id="rId2"/>
    <p:sldId id="308" r:id="rId3"/>
    <p:sldId id="313" r:id="rId4"/>
    <p:sldId id="296" r:id="rId5"/>
    <p:sldId id="306" r:id="rId6"/>
    <p:sldId id="301" r:id="rId7"/>
    <p:sldId id="297" r:id="rId8"/>
    <p:sldId id="298" r:id="rId9"/>
    <p:sldId id="317" r:id="rId10"/>
    <p:sldId id="278" r:id="rId11"/>
    <p:sldId id="279" r:id="rId12"/>
    <p:sldId id="281" r:id="rId13"/>
    <p:sldId id="282" r:id="rId14"/>
    <p:sldId id="305" r:id="rId15"/>
    <p:sldId id="309" r:id="rId16"/>
    <p:sldId id="284" r:id="rId17"/>
    <p:sldId id="261" r:id="rId18"/>
    <p:sldId id="288" r:id="rId19"/>
    <p:sldId id="262" r:id="rId20"/>
    <p:sldId id="302" r:id="rId21"/>
    <p:sldId id="263" r:id="rId22"/>
    <p:sldId id="303" r:id="rId23"/>
    <p:sldId id="310" r:id="rId24"/>
    <p:sldId id="300" r:id="rId25"/>
    <p:sldId id="266" r:id="rId26"/>
    <p:sldId id="267" r:id="rId27"/>
    <p:sldId id="280" r:id="rId28"/>
    <p:sldId id="268" r:id="rId29"/>
    <p:sldId id="270" r:id="rId30"/>
    <p:sldId id="273" r:id="rId31"/>
    <p:sldId id="311" r:id="rId32"/>
    <p:sldId id="271" r:id="rId33"/>
    <p:sldId id="287" r:id="rId34"/>
    <p:sldId id="260" r:id="rId35"/>
    <p:sldId id="289" r:id="rId36"/>
    <p:sldId id="290" r:id="rId37"/>
    <p:sldId id="291" r:id="rId38"/>
    <p:sldId id="312" r:id="rId39"/>
    <p:sldId id="293" r:id="rId40"/>
    <p:sldId id="307" r:id="rId41"/>
    <p:sldId id="314" r:id="rId42"/>
    <p:sldId id="31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FF1AF39-74F8-48FC-AAA8-EFA89271F8BA}">
          <p14:sldIdLst>
            <p14:sldId id="257"/>
            <p14:sldId id="308"/>
            <p14:sldId id="313"/>
            <p14:sldId id="296"/>
            <p14:sldId id="306"/>
            <p14:sldId id="301"/>
            <p14:sldId id="297"/>
          </p14:sldIdLst>
        </p14:section>
        <p14:section name="Section sans titre" id="{F9824E4E-DD97-4596-AA16-9FF1339FBBA9}">
          <p14:sldIdLst>
            <p14:sldId id="298"/>
            <p14:sldId id="317"/>
            <p14:sldId id="278"/>
            <p14:sldId id="279"/>
            <p14:sldId id="281"/>
            <p14:sldId id="282"/>
            <p14:sldId id="305"/>
            <p14:sldId id="309"/>
            <p14:sldId id="284"/>
            <p14:sldId id="261"/>
            <p14:sldId id="288"/>
            <p14:sldId id="262"/>
            <p14:sldId id="302"/>
            <p14:sldId id="263"/>
            <p14:sldId id="303"/>
            <p14:sldId id="310"/>
            <p14:sldId id="300"/>
            <p14:sldId id="266"/>
            <p14:sldId id="267"/>
            <p14:sldId id="280"/>
            <p14:sldId id="268"/>
            <p14:sldId id="270"/>
            <p14:sldId id="273"/>
            <p14:sldId id="311"/>
            <p14:sldId id="271"/>
            <p14:sldId id="287"/>
            <p14:sldId id="260"/>
            <p14:sldId id="289"/>
            <p14:sldId id="290"/>
            <p14:sldId id="291"/>
            <p14:sldId id="312"/>
            <p14:sldId id="293"/>
            <p14:sldId id="307"/>
            <p14:sldId id="314"/>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8F393-F26F-4762-9196-11F8B1CB81CF}" v="80" dt="2023-05-27T14:18:07.6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7" autoAdjust="0"/>
    <p:restoredTop sz="78562" autoAdjust="0"/>
  </p:normalViewPr>
  <p:slideViewPr>
    <p:cSldViewPr snapToGrid="0">
      <p:cViewPr varScale="1">
        <p:scale>
          <a:sx n="78" d="100"/>
          <a:sy n="78"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is Youcef" userId="5a17820c03665aae" providerId="LiveId" clId="{5AA8F393-F26F-4762-9196-11F8B1CB81CF}"/>
    <pc:docChg chg="undo custSel delSld modSld modSection">
      <pc:chgData name="Yanis Youcef" userId="5a17820c03665aae" providerId="LiveId" clId="{5AA8F393-F26F-4762-9196-11F8B1CB81CF}" dt="2023-05-27T14:27:31.907" v="682" actId="2696"/>
      <pc:docMkLst>
        <pc:docMk/>
      </pc:docMkLst>
      <pc:sldChg chg="modSp mod">
        <pc:chgData name="Yanis Youcef" userId="5a17820c03665aae" providerId="LiveId" clId="{5AA8F393-F26F-4762-9196-11F8B1CB81CF}" dt="2023-05-27T14:09:01.068" v="192" actId="20577"/>
        <pc:sldMkLst>
          <pc:docMk/>
          <pc:sldMk cId="1956764056" sldId="262"/>
        </pc:sldMkLst>
        <pc:graphicFrameChg chg="modGraphic">
          <ac:chgData name="Yanis Youcef" userId="5a17820c03665aae" providerId="LiveId" clId="{5AA8F393-F26F-4762-9196-11F8B1CB81CF}" dt="2023-05-27T14:09:01.068" v="192" actId="20577"/>
          <ac:graphicFrameMkLst>
            <pc:docMk/>
            <pc:sldMk cId="1956764056" sldId="262"/>
            <ac:graphicFrameMk id="6" creationId="{B08E0A69-09B5-CDBB-8494-1920C2A79E6C}"/>
          </ac:graphicFrameMkLst>
        </pc:graphicFrameChg>
      </pc:sldChg>
      <pc:sldChg chg="modSp mod">
        <pc:chgData name="Yanis Youcef" userId="5a17820c03665aae" providerId="LiveId" clId="{5AA8F393-F26F-4762-9196-11F8B1CB81CF}" dt="2023-05-27T14:26:24.397" v="681" actId="20577"/>
        <pc:sldMkLst>
          <pc:docMk/>
          <pc:sldMk cId="1352406580" sldId="271"/>
        </pc:sldMkLst>
        <pc:spChg chg="mod">
          <ac:chgData name="Yanis Youcef" userId="5a17820c03665aae" providerId="LiveId" clId="{5AA8F393-F26F-4762-9196-11F8B1CB81CF}" dt="2023-05-27T14:26:24.397" v="681" actId="20577"/>
          <ac:spMkLst>
            <pc:docMk/>
            <pc:sldMk cId="1352406580" sldId="271"/>
            <ac:spMk id="3" creationId="{EB10FF48-05AB-943E-5B87-023DFFFA594A}"/>
          </ac:spMkLst>
        </pc:spChg>
      </pc:sldChg>
      <pc:sldChg chg="modSp mod">
        <pc:chgData name="Yanis Youcef" userId="5a17820c03665aae" providerId="LiveId" clId="{5AA8F393-F26F-4762-9196-11F8B1CB81CF}" dt="2023-05-27T14:11:42.010" v="359" actId="20577"/>
        <pc:sldMkLst>
          <pc:docMk/>
          <pc:sldMk cId="1941748048" sldId="280"/>
        </pc:sldMkLst>
        <pc:graphicFrameChg chg="modGraphic">
          <ac:chgData name="Yanis Youcef" userId="5a17820c03665aae" providerId="LiveId" clId="{5AA8F393-F26F-4762-9196-11F8B1CB81CF}" dt="2023-05-27T14:11:42.010" v="359" actId="20577"/>
          <ac:graphicFrameMkLst>
            <pc:docMk/>
            <pc:sldMk cId="1941748048" sldId="280"/>
            <ac:graphicFrameMk id="6" creationId="{B08E0A69-09B5-CDBB-8494-1920C2A79E6C}"/>
          </ac:graphicFrameMkLst>
        </pc:graphicFrameChg>
      </pc:sldChg>
      <pc:sldChg chg="modSp mod">
        <pc:chgData name="Yanis Youcef" userId="5a17820c03665aae" providerId="LiveId" clId="{5AA8F393-F26F-4762-9196-11F8B1CB81CF}" dt="2023-05-27T14:07:53.652" v="138" actId="20577"/>
        <pc:sldMkLst>
          <pc:docMk/>
          <pc:sldMk cId="1241874463" sldId="281"/>
        </pc:sldMkLst>
        <pc:graphicFrameChg chg="modGraphic">
          <ac:chgData name="Yanis Youcef" userId="5a17820c03665aae" providerId="LiveId" clId="{5AA8F393-F26F-4762-9196-11F8B1CB81CF}" dt="2023-05-27T14:07:53.652" v="138" actId="20577"/>
          <ac:graphicFrameMkLst>
            <pc:docMk/>
            <pc:sldMk cId="1241874463" sldId="281"/>
            <ac:graphicFrameMk id="6" creationId="{B08E0A69-09B5-CDBB-8494-1920C2A79E6C}"/>
          </ac:graphicFrameMkLst>
        </pc:graphicFrameChg>
      </pc:sldChg>
      <pc:sldChg chg="modSp mod">
        <pc:chgData name="Yanis Youcef" userId="5a17820c03665aae" providerId="LiveId" clId="{5AA8F393-F26F-4762-9196-11F8B1CB81CF}" dt="2023-05-27T14:22:05.646" v="635" actId="255"/>
        <pc:sldMkLst>
          <pc:docMk/>
          <pc:sldMk cId="1347182307" sldId="289"/>
        </pc:sldMkLst>
        <pc:graphicFrameChg chg="modGraphic">
          <ac:chgData name="Yanis Youcef" userId="5a17820c03665aae" providerId="LiveId" clId="{5AA8F393-F26F-4762-9196-11F8B1CB81CF}" dt="2023-05-27T14:22:05.646" v="635" actId="255"/>
          <ac:graphicFrameMkLst>
            <pc:docMk/>
            <pc:sldMk cId="1347182307" sldId="289"/>
            <ac:graphicFrameMk id="6" creationId="{B08E0A69-09B5-CDBB-8494-1920C2A79E6C}"/>
          </ac:graphicFrameMkLst>
        </pc:graphicFrameChg>
      </pc:sldChg>
      <pc:sldChg chg="del">
        <pc:chgData name="Yanis Youcef" userId="5a17820c03665aae" providerId="LiveId" clId="{5AA8F393-F26F-4762-9196-11F8B1CB81CF}" dt="2023-05-27T14:27:31.907" v="682" actId="2696"/>
        <pc:sldMkLst>
          <pc:docMk/>
          <pc:sldMk cId="1067247167" sldId="292"/>
        </pc:sldMkLst>
      </pc:sldChg>
      <pc:sldChg chg="modSp modNotesTx">
        <pc:chgData name="Yanis Youcef" userId="5a17820c03665aae" providerId="LiveId" clId="{5AA8F393-F26F-4762-9196-11F8B1CB81CF}" dt="2023-05-27T14:07:03.811" v="105" actId="20577"/>
        <pc:sldMkLst>
          <pc:docMk/>
          <pc:sldMk cId="1606519342" sldId="296"/>
        </pc:sldMkLst>
        <pc:graphicFrameChg chg="mod">
          <ac:chgData name="Yanis Youcef" userId="5a17820c03665aae" providerId="LiveId" clId="{5AA8F393-F26F-4762-9196-11F8B1CB81CF}" dt="2023-05-27T14:07:03.811" v="105" actId="20577"/>
          <ac:graphicFrameMkLst>
            <pc:docMk/>
            <pc:sldMk cId="1606519342" sldId="296"/>
            <ac:graphicFrameMk id="15" creationId="{6F1C840C-A84F-113A-EE34-DE2F3A4C14FD}"/>
          </ac:graphicFrameMkLst>
        </pc:graphicFrameChg>
      </pc:sldChg>
      <pc:sldChg chg="modNotesTx">
        <pc:chgData name="Yanis Youcef" userId="5a17820c03665aae" providerId="LiveId" clId="{5AA8F393-F26F-4762-9196-11F8B1CB81CF}" dt="2023-05-27T13:19:55.363" v="96" actId="20577"/>
        <pc:sldMkLst>
          <pc:docMk/>
          <pc:sldMk cId="3971538652" sldId="305"/>
        </pc:sldMkLst>
      </pc:sldChg>
      <pc:sldChg chg="modSp mod">
        <pc:chgData name="Yanis Youcef" userId="5a17820c03665aae" providerId="LiveId" clId="{5AA8F393-F26F-4762-9196-11F8B1CB81CF}" dt="2023-05-27T14:03:59.990" v="99" actId="20577"/>
        <pc:sldMkLst>
          <pc:docMk/>
          <pc:sldMk cId="652838455" sldId="307"/>
        </pc:sldMkLst>
        <pc:spChg chg="mod">
          <ac:chgData name="Yanis Youcef" userId="5a17820c03665aae" providerId="LiveId" clId="{5AA8F393-F26F-4762-9196-11F8B1CB81CF}" dt="2023-05-27T14:03:59.990" v="99" actId="20577"/>
          <ac:spMkLst>
            <pc:docMk/>
            <pc:sldMk cId="652838455" sldId="307"/>
            <ac:spMk id="3" creationId="{03F8C0A9-043C-1890-3239-C516BEE29450}"/>
          </ac:spMkLst>
        </pc:spChg>
      </pc:sldChg>
      <pc:sldChg chg="modSp">
        <pc:chgData name="Yanis Youcef" userId="5a17820c03665aae" providerId="LiveId" clId="{5AA8F393-F26F-4762-9196-11F8B1CB81CF}" dt="2023-05-27T14:08:18.813" v="156" actId="20577"/>
        <pc:sldMkLst>
          <pc:docMk/>
          <pc:sldMk cId="2641326957" sldId="309"/>
        </pc:sldMkLst>
        <pc:graphicFrameChg chg="mod">
          <ac:chgData name="Yanis Youcef" userId="5a17820c03665aae" providerId="LiveId" clId="{5AA8F393-F26F-4762-9196-11F8B1CB81CF}" dt="2023-05-27T14:08:18.813" v="156" actId="20577"/>
          <ac:graphicFrameMkLst>
            <pc:docMk/>
            <pc:sldMk cId="2641326957" sldId="309"/>
            <ac:graphicFrameMk id="4" creationId="{74A94F5F-282A-636B-23A7-2C57BA5437C7}"/>
          </ac:graphicFrameMkLst>
        </pc:graphicFrameChg>
      </pc:sldChg>
      <pc:sldChg chg="modSp">
        <pc:chgData name="Yanis Youcef" userId="5a17820c03665aae" providerId="LiveId" clId="{5AA8F393-F26F-4762-9196-11F8B1CB81CF}" dt="2023-05-27T14:12:48.001" v="403" actId="20577"/>
        <pc:sldMkLst>
          <pc:docMk/>
          <pc:sldMk cId="576258203" sldId="311"/>
        </pc:sldMkLst>
        <pc:graphicFrameChg chg="mod">
          <ac:chgData name="Yanis Youcef" userId="5a17820c03665aae" providerId="LiveId" clId="{5AA8F393-F26F-4762-9196-11F8B1CB81CF}" dt="2023-05-27T14:12:48.001" v="403" actId="20577"/>
          <ac:graphicFrameMkLst>
            <pc:docMk/>
            <pc:sldMk cId="576258203" sldId="311"/>
            <ac:graphicFrameMk id="4" creationId="{74A94F5F-282A-636B-23A7-2C57BA5437C7}"/>
          </ac:graphicFrameMkLst>
        </pc:graphicFrameChg>
      </pc:sldChg>
      <pc:sldChg chg="modSp">
        <pc:chgData name="Yanis Youcef" userId="5a17820c03665aae" providerId="LiveId" clId="{5AA8F393-F26F-4762-9196-11F8B1CB81CF}" dt="2023-05-25T23:21:54.474" v="7" actId="33524"/>
        <pc:sldMkLst>
          <pc:docMk/>
          <pc:sldMk cId="1215846212" sldId="312"/>
        </pc:sldMkLst>
        <pc:graphicFrameChg chg="mod">
          <ac:chgData name="Yanis Youcef" userId="5a17820c03665aae" providerId="LiveId" clId="{5AA8F393-F26F-4762-9196-11F8B1CB81CF}" dt="2023-05-25T23:21:54.474" v="7" actId="33524"/>
          <ac:graphicFrameMkLst>
            <pc:docMk/>
            <pc:sldMk cId="1215846212" sldId="312"/>
            <ac:graphicFrameMk id="4" creationId="{74A94F5F-282A-636B-23A7-2C57BA5437C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B141A-A292-46FA-8454-ED052406D54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363555F-C0B7-41E1-86DE-DCDB2108EA94}">
      <dgm:prSet/>
      <dgm:spPr/>
      <dgm:t>
        <a:bodyPr/>
        <a:lstStyle/>
        <a:p>
          <a:r>
            <a:rPr lang="fr-CA" dirty="0"/>
            <a:t>La </a:t>
          </a:r>
          <a:r>
            <a:rPr lang="fr-CA" dirty="0" err="1"/>
            <a:t>thrombo</a:t>
          </a:r>
          <a:r>
            <a:rPr lang="fr-CA" dirty="0"/>
            <a:t>-embolie veineuse est la troisième cause mondiale de mortalité d'origine vasculaire.</a:t>
          </a:r>
        </a:p>
        <a:p>
          <a:r>
            <a:rPr lang="fr-CA" dirty="0"/>
            <a:t> Les AOD constituent le traitement de base pour la prévention de l’accident vasculaire cérébral et de l’embolie systémique chez les patients atteints de fibrillation auriculaire ainsi que pour le traitement et la prévention des récidives de la TEV. </a:t>
          </a:r>
          <a:endParaRPr lang="en-US" dirty="0"/>
        </a:p>
      </dgm:t>
    </dgm:pt>
    <dgm:pt modelId="{FCA46209-244E-4AA4-B4DB-7066A53510E5}" type="parTrans" cxnId="{8C27D113-CC38-4682-92B9-3619B3163223}">
      <dgm:prSet/>
      <dgm:spPr/>
      <dgm:t>
        <a:bodyPr/>
        <a:lstStyle/>
        <a:p>
          <a:endParaRPr lang="en-US"/>
        </a:p>
      </dgm:t>
    </dgm:pt>
    <dgm:pt modelId="{92255A0E-6CA6-4EA5-9DF2-78FEB4783CC0}" type="sibTrans" cxnId="{8C27D113-CC38-4682-92B9-3619B3163223}">
      <dgm:prSet/>
      <dgm:spPr/>
      <dgm:t>
        <a:bodyPr/>
        <a:lstStyle/>
        <a:p>
          <a:endParaRPr lang="en-US"/>
        </a:p>
      </dgm:t>
    </dgm:pt>
    <dgm:pt modelId="{D41293BD-F1BB-47A7-8B07-C1E5D8532F9F}">
      <dgm:prSet/>
      <dgm:spPr/>
      <dgm:t>
        <a:bodyPr/>
        <a:lstStyle/>
        <a:p>
          <a:r>
            <a:rPr lang="fr-CA" dirty="0"/>
            <a:t> L’hémorragie reste une conséquence grave de l'anticoagulothérapie, plus fréquente durant  les trois premiers mois de traitement.</a:t>
          </a:r>
        </a:p>
        <a:p>
          <a:r>
            <a:rPr lang="fr-CA" dirty="0"/>
            <a:t> Les saignements digestifs du tractus supérieur étaient le site de saignement le plus susceptible d'entraîner les décès .</a:t>
          </a:r>
          <a:endParaRPr lang="en-US" dirty="0"/>
        </a:p>
      </dgm:t>
    </dgm:pt>
    <dgm:pt modelId="{FF6ECD25-3316-4342-99D7-2DB4573B9F12}" type="parTrans" cxnId="{D7DC3C3F-F910-4A42-B346-19090ECFE658}">
      <dgm:prSet/>
      <dgm:spPr/>
      <dgm:t>
        <a:bodyPr/>
        <a:lstStyle/>
        <a:p>
          <a:endParaRPr lang="en-US"/>
        </a:p>
      </dgm:t>
    </dgm:pt>
    <dgm:pt modelId="{661BE34C-2976-4403-AC51-D49647B17623}" type="sibTrans" cxnId="{D7DC3C3F-F910-4A42-B346-19090ECFE658}">
      <dgm:prSet/>
      <dgm:spPr/>
      <dgm:t>
        <a:bodyPr/>
        <a:lstStyle/>
        <a:p>
          <a:endParaRPr lang="en-US"/>
        </a:p>
      </dgm:t>
    </dgm:pt>
    <dgm:pt modelId="{9DCBD5BD-2623-45B4-9EC1-F6073FF48EB9}" type="pres">
      <dgm:prSet presAssocID="{F24B141A-A292-46FA-8454-ED052406D54F}" presName="hierChild1" presStyleCnt="0">
        <dgm:presLayoutVars>
          <dgm:chPref val="1"/>
          <dgm:dir/>
          <dgm:animOne val="branch"/>
          <dgm:animLvl val="lvl"/>
          <dgm:resizeHandles/>
        </dgm:presLayoutVars>
      </dgm:prSet>
      <dgm:spPr/>
    </dgm:pt>
    <dgm:pt modelId="{C2EF9B82-738E-4AAD-B469-9D997887FE24}" type="pres">
      <dgm:prSet presAssocID="{6363555F-C0B7-41E1-86DE-DCDB2108EA94}" presName="hierRoot1" presStyleCnt="0"/>
      <dgm:spPr/>
    </dgm:pt>
    <dgm:pt modelId="{A09D9331-B81E-463F-AFF3-D268A3523FC4}" type="pres">
      <dgm:prSet presAssocID="{6363555F-C0B7-41E1-86DE-DCDB2108EA94}" presName="composite" presStyleCnt="0"/>
      <dgm:spPr/>
    </dgm:pt>
    <dgm:pt modelId="{D199A38D-C7E6-4B45-AB7D-4A448503C067}" type="pres">
      <dgm:prSet presAssocID="{6363555F-C0B7-41E1-86DE-DCDB2108EA94}" presName="background" presStyleLbl="node0" presStyleIdx="0" presStyleCnt="2"/>
      <dgm:spPr/>
    </dgm:pt>
    <dgm:pt modelId="{70BC6493-E084-4906-9237-977B2C810EC6}" type="pres">
      <dgm:prSet presAssocID="{6363555F-C0B7-41E1-86DE-DCDB2108EA94}" presName="text" presStyleLbl="fgAcc0" presStyleIdx="0" presStyleCnt="2">
        <dgm:presLayoutVars>
          <dgm:chPref val="3"/>
        </dgm:presLayoutVars>
      </dgm:prSet>
      <dgm:spPr/>
    </dgm:pt>
    <dgm:pt modelId="{73DC2320-314C-4C9D-9492-3AC48647AE28}" type="pres">
      <dgm:prSet presAssocID="{6363555F-C0B7-41E1-86DE-DCDB2108EA94}" presName="hierChild2" presStyleCnt="0"/>
      <dgm:spPr/>
    </dgm:pt>
    <dgm:pt modelId="{15B2656C-2652-4972-9E96-FDEAAE6447D3}" type="pres">
      <dgm:prSet presAssocID="{D41293BD-F1BB-47A7-8B07-C1E5D8532F9F}" presName="hierRoot1" presStyleCnt="0"/>
      <dgm:spPr/>
    </dgm:pt>
    <dgm:pt modelId="{FC8DA582-C856-4591-8520-AE9A8D88A998}" type="pres">
      <dgm:prSet presAssocID="{D41293BD-F1BB-47A7-8B07-C1E5D8532F9F}" presName="composite" presStyleCnt="0"/>
      <dgm:spPr/>
    </dgm:pt>
    <dgm:pt modelId="{F26B8AC5-40A2-437B-8712-7623A58E29DD}" type="pres">
      <dgm:prSet presAssocID="{D41293BD-F1BB-47A7-8B07-C1E5D8532F9F}" presName="background" presStyleLbl="node0" presStyleIdx="1" presStyleCnt="2"/>
      <dgm:spPr/>
    </dgm:pt>
    <dgm:pt modelId="{8BE8F9A9-F05B-4A18-A0DE-C8412CB6939F}" type="pres">
      <dgm:prSet presAssocID="{D41293BD-F1BB-47A7-8B07-C1E5D8532F9F}" presName="text" presStyleLbl="fgAcc0" presStyleIdx="1" presStyleCnt="2">
        <dgm:presLayoutVars>
          <dgm:chPref val="3"/>
        </dgm:presLayoutVars>
      </dgm:prSet>
      <dgm:spPr/>
    </dgm:pt>
    <dgm:pt modelId="{E7C734AA-72E2-4F50-99E2-A47FFDAF0E71}" type="pres">
      <dgm:prSet presAssocID="{D41293BD-F1BB-47A7-8B07-C1E5D8532F9F}" presName="hierChild2" presStyleCnt="0"/>
      <dgm:spPr/>
    </dgm:pt>
  </dgm:ptLst>
  <dgm:cxnLst>
    <dgm:cxn modelId="{8C27D113-CC38-4682-92B9-3619B3163223}" srcId="{F24B141A-A292-46FA-8454-ED052406D54F}" destId="{6363555F-C0B7-41E1-86DE-DCDB2108EA94}" srcOrd="0" destOrd="0" parTransId="{FCA46209-244E-4AA4-B4DB-7066A53510E5}" sibTransId="{92255A0E-6CA6-4EA5-9DF2-78FEB4783CC0}"/>
    <dgm:cxn modelId="{04F67014-EF03-43FD-A37E-D2FD096502B0}" type="presOf" srcId="{6363555F-C0B7-41E1-86DE-DCDB2108EA94}" destId="{70BC6493-E084-4906-9237-977B2C810EC6}" srcOrd="0" destOrd="0" presId="urn:microsoft.com/office/officeart/2005/8/layout/hierarchy1"/>
    <dgm:cxn modelId="{D7DC3C3F-F910-4A42-B346-19090ECFE658}" srcId="{F24B141A-A292-46FA-8454-ED052406D54F}" destId="{D41293BD-F1BB-47A7-8B07-C1E5D8532F9F}" srcOrd="1" destOrd="0" parTransId="{FF6ECD25-3316-4342-99D7-2DB4573B9F12}" sibTransId="{661BE34C-2976-4403-AC51-D49647B17623}"/>
    <dgm:cxn modelId="{C399CB58-32D9-4E27-8C3E-1F90E9FB999E}" type="presOf" srcId="{F24B141A-A292-46FA-8454-ED052406D54F}" destId="{9DCBD5BD-2623-45B4-9EC1-F6073FF48EB9}" srcOrd="0" destOrd="0" presId="urn:microsoft.com/office/officeart/2005/8/layout/hierarchy1"/>
    <dgm:cxn modelId="{581338F4-3DA6-401F-B2AF-02D40A476E3B}" type="presOf" srcId="{D41293BD-F1BB-47A7-8B07-C1E5D8532F9F}" destId="{8BE8F9A9-F05B-4A18-A0DE-C8412CB6939F}" srcOrd="0" destOrd="0" presId="urn:microsoft.com/office/officeart/2005/8/layout/hierarchy1"/>
    <dgm:cxn modelId="{62A2536B-BDFF-445B-BAB9-9D6CE872DEDF}" type="presParOf" srcId="{9DCBD5BD-2623-45B4-9EC1-F6073FF48EB9}" destId="{C2EF9B82-738E-4AAD-B469-9D997887FE24}" srcOrd="0" destOrd="0" presId="urn:microsoft.com/office/officeart/2005/8/layout/hierarchy1"/>
    <dgm:cxn modelId="{5922D8BB-6140-4CE7-8B8F-FB501C01AA02}" type="presParOf" srcId="{C2EF9B82-738E-4AAD-B469-9D997887FE24}" destId="{A09D9331-B81E-463F-AFF3-D268A3523FC4}" srcOrd="0" destOrd="0" presId="urn:microsoft.com/office/officeart/2005/8/layout/hierarchy1"/>
    <dgm:cxn modelId="{B2074DDC-E582-451E-B6A4-082E568DCE33}" type="presParOf" srcId="{A09D9331-B81E-463F-AFF3-D268A3523FC4}" destId="{D199A38D-C7E6-4B45-AB7D-4A448503C067}" srcOrd="0" destOrd="0" presId="urn:microsoft.com/office/officeart/2005/8/layout/hierarchy1"/>
    <dgm:cxn modelId="{E496FE14-9A7A-4430-9759-99396320008A}" type="presParOf" srcId="{A09D9331-B81E-463F-AFF3-D268A3523FC4}" destId="{70BC6493-E084-4906-9237-977B2C810EC6}" srcOrd="1" destOrd="0" presId="urn:microsoft.com/office/officeart/2005/8/layout/hierarchy1"/>
    <dgm:cxn modelId="{292C96AF-1407-4459-83A7-E3C899639DC5}" type="presParOf" srcId="{C2EF9B82-738E-4AAD-B469-9D997887FE24}" destId="{73DC2320-314C-4C9D-9492-3AC48647AE28}" srcOrd="1" destOrd="0" presId="urn:microsoft.com/office/officeart/2005/8/layout/hierarchy1"/>
    <dgm:cxn modelId="{18055DBF-0F99-4953-ACDE-6912C774CA8A}" type="presParOf" srcId="{9DCBD5BD-2623-45B4-9EC1-F6073FF48EB9}" destId="{15B2656C-2652-4972-9E96-FDEAAE6447D3}" srcOrd="1" destOrd="0" presId="urn:microsoft.com/office/officeart/2005/8/layout/hierarchy1"/>
    <dgm:cxn modelId="{05E27EE7-6D10-41BD-95AD-BD3C4CB3D45C}" type="presParOf" srcId="{15B2656C-2652-4972-9E96-FDEAAE6447D3}" destId="{FC8DA582-C856-4591-8520-AE9A8D88A998}" srcOrd="0" destOrd="0" presId="urn:microsoft.com/office/officeart/2005/8/layout/hierarchy1"/>
    <dgm:cxn modelId="{C6CAC8A9-6A21-4475-97C3-2059C580FA93}" type="presParOf" srcId="{FC8DA582-C856-4591-8520-AE9A8D88A998}" destId="{F26B8AC5-40A2-437B-8712-7623A58E29DD}" srcOrd="0" destOrd="0" presId="urn:microsoft.com/office/officeart/2005/8/layout/hierarchy1"/>
    <dgm:cxn modelId="{B6E9DF71-FA21-4CEF-BEA7-767CCBAE1F3D}" type="presParOf" srcId="{FC8DA582-C856-4591-8520-AE9A8D88A998}" destId="{8BE8F9A9-F05B-4A18-A0DE-C8412CB6939F}" srcOrd="1" destOrd="0" presId="urn:microsoft.com/office/officeart/2005/8/layout/hierarchy1"/>
    <dgm:cxn modelId="{7E7178E8-6A0E-49EB-9F8B-38CC0E338315}" type="presParOf" srcId="{15B2656C-2652-4972-9E96-FDEAAE6447D3}" destId="{E7C734AA-72E2-4F50-99E2-A47FFDAF0E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72726-20A3-4335-81F0-1197D2424C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8A410FF-EFD7-4D37-8DDE-17E489E08187}">
      <dgm:prSet/>
      <dgm:spPr/>
      <dgm:t>
        <a:bodyPr/>
        <a:lstStyle/>
        <a:p>
          <a:r>
            <a:rPr lang="fr-CA" b="0" i="0"/>
            <a:t>Les IPP bloquent efficacement la sécrétion d'acide gastrique en inhibant la pompe hydrogène-potassium ATpase.</a:t>
          </a:r>
          <a:endParaRPr lang="en-US"/>
        </a:p>
      </dgm:t>
    </dgm:pt>
    <dgm:pt modelId="{2F4B9C80-D060-4C2A-A59A-B6A34D72B0D3}" type="parTrans" cxnId="{9C63DAB2-E27C-491D-AFF5-760DD8A1B7FF}">
      <dgm:prSet/>
      <dgm:spPr/>
      <dgm:t>
        <a:bodyPr/>
        <a:lstStyle/>
        <a:p>
          <a:endParaRPr lang="en-US"/>
        </a:p>
      </dgm:t>
    </dgm:pt>
    <dgm:pt modelId="{160F5EE1-A9F9-48A7-9487-B5C97E9675CC}" type="sibTrans" cxnId="{9C63DAB2-E27C-491D-AFF5-760DD8A1B7FF}">
      <dgm:prSet/>
      <dgm:spPr/>
      <dgm:t>
        <a:bodyPr/>
        <a:lstStyle/>
        <a:p>
          <a:endParaRPr lang="en-US"/>
        </a:p>
      </dgm:t>
    </dgm:pt>
    <dgm:pt modelId="{100A4430-1CC5-466B-8B2E-F3617AA1F5F4}">
      <dgm:prSet/>
      <dgm:spPr/>
      <dgm:t>
        <a:bodyPr/>
        <a:lstStyle/>
        <a:p>
          <a:r>
            <a:rPr lang="fr-CA"/>
            <a:t>Indiqués dans l’ulcère peptique, le RGO et </a:t>
          </a:r>
          <a:r>
            <a:rPr lang="fr-CA" b="0" i="0"/>
            <a:t>dans la prévention des lésions de la muqueuse gastroduodénale associées aux AINS.</a:t>
          </a:r>
          <a:endParaRPr lang="en-US"/>
        </a:p>
      </dgm:t>
    </dgm:pt>
    <dgm:pt modelId="{FEED9E91-8675-4114-B4D4-A4EF77249377}" type="parTrans" cxnId="{7BDAD670-26DE-4D48-B6EF-25DE6C6550D1}">
      <dgm:prSet/>
      <dgm:spPr/>
      <dgm:t>
        <a:bodyPr/>
        <a:lstStyle/>
        <a:p>
          <a:endParaRPr lang="en-US"/>
        </a:p>
      </dgm:t>
    </dgm:pt>
    <dgm:pt modelId="{2699349D-60A0-4786-B822-8D05DC482292}" type="sibTrans" cxnId="{7BDAD670-26DE-4D48-B6EF-25DE6C6550D1}">
      <dgm:prSet/>
      <dgm:spPr/>
      <dgm:t>
        <a:bodyPr/>
        <a:lstStyle/>
        <a:p>
          <a:endParaRPr lang="en-US"/>
        </a:p>
      </dgm:t>
    </dgm:pt>
    <dgm:pt modelId="{301503A5-0C6B-40F3-92FB-FEF900F63E7E}">
      <dgm:prSet/>
      <dgm:spPr/>
      <dgm:t>
        <a:bodyPr/>
        <a:lstStyle/>
        <a:p>
          <a:r>
            <a:rPr lang="fr-CA"/>
            <a:t>L'utilisation des IPP à long terme cause de l’hypomagnésémie et un déficit en vitamine B12 </a:t>
          </a:r>
          <a:r>
            <a:rPr lang="fr-CA" b="0" i="0"/>
            <a:t> </a:t>
          </a:r>
          <a:endParaRPr lang="en-US"/>
        </a:p>
      </dgm:t>
    </dgm:pt>
    <dgm:pt modelId="{4309841E-D784-4138-9A89-69CEB789E965}" type="parTrans" cxnId="{4AA9F39F-5538-43EB-8C47-EABF222C7BCD}">
      <dgm:prSet/>
      <dgm:spPr/>
      <dgm:t>
        <a:bodyPr/>
        <a:lstStyle/>
        <a:p>
          <a:endParaRPr lang="en-US"/>
        </a:p>
      </dgm:t>
    </dgm:pt>
    <dgm:pt modelId="{D7A10DFD-6BA8-4C95-A9CE-C82945DC5EA5}" type="sibTrans" cxnId="{4AA9F39F-5538-43EB-8C47-EABF222C7BCD}">
      <dgm:prSet/>
      <dgm:spPr/>
      <dgm:t>
        <a:bodyPr/>
        <a:lstStyle/>
        <a:p>
          <a:endParaRPr lang="en-US"/>
        </a:p>
      </dgm:t>
    </dgm:pt>
    <dgm:pt modelId="{46CD3EFE-3486-40BF-84CB-0FCFA7E069C4}" type="pres">
      <dgm:prSet presAssocID="{1F972726-20A3-4335-81F0-1197D2424C8A}" presName="linear" presStyleCnt="0">
        <dgm:presLayoutVars>
          <dgm:animLvl val="lvl"/>
          <dgm:resizeHandles val="exact"/>
        </dgm:presLayoutVars>
      </dgm:prSet>
      <dgm:spPr/>
    </dgm:pt>
    <dgm:pt modelId="{914ED3D7-4439-4794-8240-DC536EF81D3A}" type="pres">
      <dgm:prSet presAssocID="{C8A410FF-EFD7-4D37-8DDE-17E489E08187}" presName="parentText" presStyleLbl="node1" presStyleIdx="0" presStyleCnt="3">
        <dgm:presLayoutVars>
          <dgm:chMax val="0"/>
          <dgm:bulletEnabled val="1"/>
        </dgm:presLayoutVars>
      </dgm:prSet>
      <dgm:spPr/>
    </dgm:pt>
    <dgm:pt modelId="{12716CF3-56A8-40B7-A121-A3512B560F74}" type="pres">
      <dgm:prSet presAssocID="{160F5EE1-A9F9-48A7-9487-B5C97E9675CC}" presName="spacer" presStyleCnt="0"/>
      <dgm:spPr/>
    </dgm:pt>
    <dgm:pt modelId="{AA1CD7E5-F926-4CE1-B7C4-33C1F2001D7A}" type="pres">
      <dgm:prSet presAssocID="{100A4430-1CC5-466B-8B2E-F3617AA1F5F4}" presName="parentText" presStyleLbl="node1" presStyleIdx="1" presStyleCnt="3">
        <dgm:presLayoutVars>
          <dgm:chMax val="0"/>
          <dgm:bulletEnabled val="1"/>
        </dgm:presLayoutVars>
      </dgm:prSet>
      <dgm:spPr/>
    </dgm:pt>
    <dgm:pt modelId="{B704CA1C-95ED-4727-91EA-58FA4576CE14}" type="pres">
      <dgm:prSet presAssocID="{2699349D-60A0-4786-B822-8D05DC482292}" presName="spacer" presStyleCnt="0"/>
      <dgm:spPr/>
    </dgm:pt>
    <dgm:pt modelId="{70A739EB-E138-4A0F-BE9E-A1F43C757FBC}" type="pres">
      <dgm:prSet presAssocID="{301503A5-0C6B-40F3-92FB-FEF900F63E7E}" presName="parentText" presStyleLbl="node1" presStyleIdx="2" presStyleCnt="3">
        <dgm:presLayoutVars>
          <dgm:chMax val="0"/>
          <dgm:bulletEnabled val="1"/>
        </dgm:presLayoutVars>
      </dgm:prSet>
      <dgm:spPr/>
    </dgm:pt>
  </dgm:ptLst>
  <dgm:cxnLst>
    <dgm:cxn modelId="{CCF15918-49E7-43A9-BB58-C360E7B598C0}" type="presOf" srcId="{C8A410FF-EFD7-4D37-8DDE-17E489E08187}" destId="{914ED3D7-4439-4794-8240-DC536EF81D3A}" srcOrd="0" destOrd="0" presId="urn:microsoft.com/office/officeart/2005/8/layout/vList2"/>
    <dgm:cxn modelId="{7BDAD670-26DE-4D48-B6EF-25DE6C6550D1}" srcId="{1F972726-20A3-4335-81F0-1197D2424C8A}" destId="{100A4430-1CC5-466B-8B2E-F3617AA1F5F4}" srcOrd="1" destOrd="0" parTransId="{FEED9E91-8675-4114-B4D4-A4EF77249377}" sibTransId="{2699349D-60A0-4786-B822-8D05DC482292}"/>
    <dgm:cxn modelId="{C279DE9E-5B13-43BC-B536-46DE900C4F28}" type="presOf" srcId="{301503A5-0C6B-40F3-92FB-FEF900F63E7E}" destId="{70A739EB-E138-4A0F-BE9E-A1F43C757FBC}" srcOrd="0" destOrd="0" presId="urn:microsoft.com/office/officeart/2005/8/layout/vList2"/>
    <dgm:cxn modelId="{4AA9F39F-5538-43EB-8C47-EABF222C7BCD}" srcId="{1F972726-20A3-4335-81F0-1197D2424C8A}" destId="{301503A5-0C6B-40F3-92FB-FEF900F63E7E}" srcOrd="2" destOrd="0" parTransId="{4309841E-D784-4138-9A89-69CEB789E965}" sibTransId="{D7A10DFD-6BA8-4C95-A9CE-C82945DC5EA5}"/>
    <dgm:cxn modelId="{5A5440B0-FB3C-40BE-91B4-C050CC99EE64}" type="presOf" srcId="{100A4430-1CC5-466B-8B2E-F3617AA1F5F4}" destId="{AA1CD7E5-F926-4CE1-B7C4-33C1F2001D7A}" srcOrd="0" destOrd="0" presId="urn:microsoft.com/office/officeart/2005/8/layout/vList2"/>
    <dgm:cxn modelId="{9C63DAB2-E27C-491D-AFF5-760DD8A1B7FF}" srcId="{1F972726-20A3-4335-81F0-1197D2424C8A}" destId="{C8A410FF-EFD7-4D37-8DDE-17E489E08187}" srcOrd="0" destOrd="0" parTransId="{2F4B9C80-D060-4C2A-A59A-B6A34D72B0D3}" sibTransId="{160F5EE1-A9F9-48A7-9487-B5C97E9675CC}"/>
    <dgm:cxn modelId="{EFCFD7DE-1BCD-4445-8610-82F33B1D8F65}" type="presOf" srcId="{1F972726-20A3-4335-81F0-1197D2424C8A}" destId="{46CD3EFE-3486-40BF-84CB-0FCFA7E069C4}" srcOrd="0" destOrd="0" presId="urn:microsoft.com/office/officeart/2005/8/layout/vList2"/>
    <dgm:cxn modelId="{49BF6BB6-C303-4D6C-A3C8-ECFE209B1ABB}" type="presParOf" srcId="{46CD3EFE-3486-40BF-84CB-0FCFA7E069C4}" destId="{914ED3D7-4439-4794-8240-DC536EF81D3A}" srcOrd="0" destOrd="0" presId="urn:microsoft.com/office/officeart/2005/8/layout/vList2"/>
    <dgm:cxn modelId="{FDB2F6F1-E325-4204-9B6B-9D22E6FB768B}" type="presParOf" srcId="{46CD3EFE-3486-40BF-84CB-0FCFA7E069C4}" destId="{12716CF3-56A8-40B7-A121-A3512B560F74}" srcOrd="1" destOrd="0" presId="urn:microsoft.com/office/officeart/2005/8/layout/vList2"/>
    <dgm:cxn modelId="{BA05AB9A-E819-4920-8FF2-75C53543B02D}" type="presParOf" srcId="{46CD3EFE-3486-40BF-84CB-0FCFA7E069C4}" destId="{AA1CD7E5-F926-4CE1-B7C4-33C1F2001D7A}" srcOrd="2" destOrd="0" presId="urn:microsoft.com/office/officeart/2005/8/layout/vList2"/>
    <dgm:cxn modelId="{6487FA1C-4888-47AF-B525-2B7981134F12}" type="presParOf" srcId="{46CD3EFE-3486-40BF-84CB-0FCFA7E069C4}" destId="{B704CA1C-95ED-4727-91EA-58FA4576CE14}" srcOrd="3" destOrd="0" presId="urn:microsoft.com/office/officeart/2005/8/layout/vList2"/>
    <dgm:cxn modelId="{77CA2E54-B991-4F02-8CB0-C0184689BBA0}" type="presParOf" srcId="{46CD3EFE-3486-40BF-84CB-0FCFA7E069C4}" destId="{70A739EB-E138-4A0F-BE9E-A1F43C757F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3B1E0C-8CF8-409B-99B8-BF559683E06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3254806-70A5-49F3-8260-37BCC3643D33}">
      <dgm:prSet/>
      <dgm:spPr/>
      <dgm:t>
        <a:bodyPr/>
        <a:lstStyle/>
        <a:p>
          <a:r>
            <a:rPr lang="fr-CA" b="1"/>
            <a:t>Population : </a:t>
          </a:r>
          <a:r>
            <a:rPr lang="fr-CA"/>
            <a:t>Adultes traités par Anticoagulants oraux directs </a:t>
          </a:r>
          <a:endParaRPr lang="en-US"/>
        </a:p>
      </dgm:t>
    </dgm:pt>
    <dgm:pt modelId="{2AF13627-8CAA-4051-B71B-BE84A8A31937}" type="parTrans" cxnId="{2951C7B3-95D0-4C85-89DD-5B26449698B9}">
      <dgm:prSet/>
      <dgm:spPr/>
      <dgm:t>
        <a:bodyPr/>
        <a:lstStyle/>
        <a:p>
          <a:endParaRPr lang="en-US"/>
        </a:p>
      </dgm:t>
    </dgm:pt>
    <dgm:pt modelId="{6D0E543F-1A61-464D-87EC-086429DD9943}" type="sibTrans" cxnId="{2951C7B3-95D0-4C85-89DD-5B26449698B9}">
      <dgm:prSet/>
      <dgm:spPr/>
      <dgm:t>
        <a:bodyPr/>
        <a:lstStyle/>
        <a:p>
          <a:endParaRPr lang="en-US"/>
        </a:p>
      </dgm:t>
    </dgm:pt>
    <dgm:pt modelId="{B9758141-A1F9-477C-9C33-14CF9CC2D839}">
      <dgm:prSet/>
      <dgm:spPr/>
      <dgm:t>
        <a:bodyPr/>
        <a:lstStyle/>
        <a:p>
          <a:r>
            <a:rPr lang="fr-CA" b="1" dirty="0"/>
            <a:t>Intervention :</a:t>
          </a:r>
          <a:r>
            <a:rPr lang="fr-CA" dirty="0"/>
            <a:t> Inhibiteurs de la pompe proton </a:t>
          </a:r>
          <a:endParaRPr lang="en-US" dirty="0"/>
        </a:p>
      </dgm:t>
    </dgm:pt>
    <dgm:pt modelId="{1007029B-D443-40AE-B06A-C56152C67407}" type="parTrans" cxnId="{29B0D633-9CC7-4E4C-9B73-847F0EE4C7C6}">
      <dgm:prSet/>
      <dgm:spPr/>
      <dgm:t>
        <a:bodyPr/>
        <a:lstStyle/>
        <a:p>
          <a:endParaRPr lang="en-US"/>
        </a:p>
      </dgm:t>
    </dgm:pt>
    <dgm:pt modelId="{40BA23BD-19B2-4EDC-9438-74B30C62D1AB}" type="sibTrans" cxnId="{29B0D633-9CC7-4E4C-9B73-847F0EE4C7C6}">
      <dgm:prSet/>
      <dgm:spPr/>
      <dgm:t>
        <a:bodyPr/>
        <a:lstStyle/>
        <a:p>
          <a:endParaRPr lang="en-US"/>
        </a:p>
      </dgm:t>
    </dgm:pt>
    <dgm:pt modelId="{007AB293-225A-48A2-958A-22D9D38357CA}">
      <dgm:prSet/>
      <dgm:spPr/>
      <dgm:t>
        <a:bodyPr/>
        <a:lstStyle/>
        <a:p>
          <a:r>
            <a:rPr lang="fr-CA" b="1" dirty="0"/>
            <a:t>Comparaison</a:t>
          </a:r>
          <a:r>
            <a:rPr lang="fr-CA" dirty="0"/>
            <a:t>: pas de co-thérapie avec IPP</a:t>
          </a:r>
          <a:endParaRPr lang="en-US" dirty="0"/>
        </a:p>
      </dgm:t>
    </dgm:pt>
    <dgm:pt modelId="{0521343E-4CB3-439F-B853-94A7EEEC8E31}" type="parTrans" cxnId="{9E92382B-3189-4504-9B7F-95D10752367A}">
      <dgm:prSet/>
      <dgm:spPr/>
      <dgm:t>
        <a:bodyPr/>
        <a:lstStyle/>
        <a:p>
          <a:endParaRPr lang="en-US"/>
        </a:p>
      </dgm:t>
    </dgm:pt>
    <dgm:pt modelId="{933B9940-42DF-48DA-B855-D168CB79040D}" type="sibTrans" cxnId="{9E92382B-3189-4504-9B7F-95D10752367A}">
      <dgm:prSet/>
      <dgm:spPr/>
      <dgm:t>
        <a:bodyPr/>
        <a:lstStyle/>
        <a:p>
          <a:endParaRPr lang="en-US"/>
        </a:p>
      </dgm:t>
    </dgm:pt>
    <dgm:pt modelId="{CCE511D7-E403-4E87-9F26-977C27FB0C75}">
      <dgm:prSet/>
      <dgm:spPr/>
      <dgm:t>
        <a:bodyPr/>
        <a:lstStyle/>
        <a:p>
          <a:r>
            <a:rPr lang="fr-CA" b="1" dirty="0"/>
            <a:t>Outcome </a:t>
          </a:r>
          <a:r>
            <a:rPr lang="fr-CA" dirty="0"/>
            <a:t>: diminution des saignements digestifs</a:t>
          </a:r>
          <a:endParaRPr lang="en-US" dirty="0"/>
        </a:p>
      </dgm:t>
    </dgm:pt>
    <dgm:pt modelId="{6983628D-3408-464E-B65C-81F86C030EB5}" type="parTrans" cxnId="{782B8480-BDEF-44B0-A779-E87884EB8619}">
      <dgm:prSet/>
      <dgm:spPr/>
      <dgm:t>
        <a:bodyPr/>
        <a:lstStyle/>
        <a:p>
          <a:endParaRPr lang="en-US"/>
        </a:p>
      </dgm:t>
    </dgm:pt>
    <dgm:pt modelId="{B6DA5DE0-E8A4-43C4-876F-081D86CC509E}" type="sibTrans" cxnId="{782B8480-BDEF-44B0-A779-E87884EB8619}">
      <dgm:prSet/>
      <dgm:spPr/>
      <dgm:t>
        <a:bodyPr/>
        <a:lstStyle/>
        <a:p>
          <a:endParaRPr lang="en-US"/>
        </a:p>
      </dgm:t>
    </dgm:pt>
    <dgm:pt modelId="{4378FF65-A200-4F33-9B96-49014BC6649A}" type="pres">
      <dgm:prSet presAssocID="{253B1E0C-8CF8-409B-99B8-BF559683E06E}" presName="vert0" presStyleCnt="0">
        <dgm:presLayoutVars>
          <dgm:dir/>
          <dgm:animOne val="branch"/>
          <dgm:animLvl val="lvl"/>
        </dgm:presLayoutVars>
      </dgm:prSet>
      <dgm:spPr/>
    </dgm:pt>
    <dgm:pt modelId="{03EFC548-2150-4CD5-8B27-F11256493FEC}" type="pres">
      <dgm:prSet presAssocID="{83254806-70A5-49F3-8260-37BCC3643D33}" presName="thickLine" presStyleLbl="alignNode1" presStyleIdx="0" presStyleCnt="4"/>
      <dgm:spPr/>
    </dgm:pt>
    <dgm:pt modelId="{1F15A490-BE6A-4191-AA68-4639E9CA8205}" type="pres">
      <dgm:prSet presAssocID="{83254806-70A5-49F3-8260-37BCC3643D33}" presName="horz1" presStyleCnt="0"/>
      <dgm:spPr/>
    </dgm:pt>
    <dgm:pt modelId="{C985917F-C997-4A89-A1CE-3D39A3AD8B2C}" type="pres">
      <dgm:prSet presAssocID="{83254806-70A5-49F3-8260-37BCC3643D33}" presName="tx1" presStyleLbl="revTx" presStyleIdx="0" presStyleCnt="4"/>
      <dgm:spPr/>
    </dgm:pt>
    <dgm:pt modelId="{72AB79D8-BAEB-43D7-859A-49724EDC5795}" type="pres">
      <dgm:prSet presAssocID="{83254806-70A5-49F3-8260-37BCC3643D33}" presName="vert1" presStyleCnt="0"/>
      <dgm:spPr/>
    </dgm:pt>
    <dgm:pt modelId="{6CB24FFB-9402-435A-B698-F3222DF95B39}" type="pres">
      <dgm:prSet presAssocID="{B9758141-A1F9-477C-9C33-14CF9CC2D839}" presName="thickLine" presStyleLbl="alignNode1" presStyleIdx="1" presStyleCnt="4"/>
      <dgm:spPr/>
    </dgm:pt>
    <dgm:pt modelId="{EE1521E4-724C-4137-8FC1-9372B496F0CF}" type="pres">
      <dgm:prSet presAssocID="{B9758141-A1F9-477C-9C33-14CF9CC2D839}" presName="horz1" presStyleCnt="0"/>
      <dgm:spPr/>
    </dgm:pt>
    <dgm:pt modelId="{CEA3DC60-FCBF-4A3D-8566-0EE6F52058BA}" type="pres">
      <dgm:prSet presAssocID="{B9758141-A1F9-477C-9C33-14CF9CC2D839}" presName="tx1" presStyleLbl="revTx" presStyleIdx="1" presStyleCnt="4"/>
      <dgm:spPr/>
    </dgm:pt>
    <dgm:pt modelId="{7D9B9A45-D28B-413E-A15E-EC919271A58F}" type="pres">
      <dgm:prSet presAssocID="{B9758141-A1F9-477C-9C33-14CF9CC2D839}" presName="vert1" presStyleCnt="0"/>
      <dgm:spPr/>
    </dgm:pt>
    <dgm:pt modelId="{ED1984DD-8776-4093-8C0A-A8E0DF00C8DF}" type="pres">
      <dgm:prSet presAssocID="{007AB293-225A-48A2-958A-22D9D38357CA}" presName="thickLine" presStyleLbl="alignNode1" presStyleIdx="2" presStyleCnt="4"/>
      <dgm:spPr/>
    </dgm:pt>
    <dgm:pt modelId="{A98A25F1-F79D-497D-8A22-5E7C13D354F1}" type="pres">
      <dgm:prSet presAssocID="{007AB293-225A-48A2-958A-22D9D38357CA}" presName="horz1" presStyleCnt="0"/>
      <dgm:spPr/>
    </dgm:pt>
    <dgm:pt modelId="{C55DF4BD-ECDD-4B23-82C7-0C3C9FE16602}" type="pres">
      <dgm:prSet presAssocID="{007AB293-225A-48A2-958A-22D9D38357CA}" presName="tx1" presStyleLbl="revTx" presStyleIdx="2" presStyleCnt="4"/>
      <dgm:spPr/>
    </dgm:pt>
    <dgm:pt modelId="{C46AA650-19D2-4EA9-9934-52AE056B19A6}" type="pres">
      <dgm:prSet presAssocID="{007AB293-225A-48A2-958A-22D9D38357CA}" presName="vert1" presStyleCnt="0"/>
      <dgm:spPr/>
    </dgm:pt>
    <dgm:pt modelId="{8DF246E6-ABE7-48CD-AC6F-1A5BDD60C4B9}" type="pres">
      <dgm:prSet presAssocID="{CCE511D7-E403-4E87-9F26-977C27FB0C75}" presName="thickLine" presStyleLbl="alignNode1" presStyleIdx="3" presStyleCnt="4"/>
      <dgm:spPr/>
    </dgm:pt>
    <dgm:pt modelId="{A7366DB0-825B-4E81-8A10-570021B3FDDD}" type="pres">
      <dgm:prSet presAssocID="{CCE511D7-E403-4E87-9F26-977C27FB0C75}" presName="horz1" presStyleCnt="0"/>
      <dgm:spPr/>
    </dgm:pt>
    <dgm:pt modelId="{DF6AC828-E67D-40EC-ADCE-95B6C8C59CDD}" type="pres">
      <dgm:prSet presAssocID="{CCE511D7-E403-4E87-9F26-977C27FB0C75}" presName="tx1" presStyleLbl="revTx" presStyleIdx="3" presStyleCnt="4"/>
      <dgm:spPr/>
    </dgm:pt>
    <dgm:pt modelId="{EAC71A51-1A99-47AE-883C-D9E03D8419A4}" type="pres">
      <dgm:prSet presAssocID="{CCE511D7-E403-4E87-9F26-977C27FB0C75}" presName="vert1" presStyleCnt="0"/>
      <dgm:spPr/>
    </dgm:pt>
  </dgm:ptLst>
  <dgm:cxnLst>
    <dgm:cxn modelId="{0D08BF0A-57F3-4390-803D-D4045F6C1976}" type="presOf" srcId="{83254806-70A5-49F3-8260-37BCC3643D33}" destId="{C985917F-C997-4A89-A1CE-3D39A3AD8B2C}" srcOrd="0" destOrd="0" presId="urn:microsoft.com/office/officeart/2008/layout/LinedList"/>
    <dgm:cxn modelId="{9E92382B-3189-4504-9B7F-95D10752367A}" srcId="{253B1E0C-8CF8-409B-99B8-BF559683E06E}" destId="{007AB293-225A-48A2-958A-22D9D38357CA}" srcOrd="2" destOrd="0" parTransId="{0521343E-4CB3-439F-B853-94A7EEEC8E31}" sibTransId="{933B9940-42DF-48DA-B855-D168CB79040D}"/>
    <dgm:cxn modelId="{6F89302D-5F01-4623-861A-FC3847F1F2FA}" type="presOf" srcId="{007AB293-225A-48A2-958A-22D9D38357CA}" destId="{C55DF4BD-ECDD-4B23-82C7-0C3C9FE16602}" srcOrd="0" destOrd="0" presId="urn:microsoft.com/office/officeart/2008/layout/LinedList"/>
    <dgm:cxn modelId="{29B0D633-9CC7-4E4C-9B73-847F0EE4C7C6}" srcId="{253B1E0C-8CF8-409B-99B8-BF559683E06E}" destId="{B9758141-A1F9-477C-9C33-14CF9CC2D839}" srcOrd="1" destOrd="0" parTransId="{1007029B-D443-40AE-B06A-C56152C67407}" sibTransId="{40BA23BD-19B2-4EDC-9438-74B30C62D1AB}"/>
    <dgm:cxn modelId="{FAA78339-B96D-4955-88C7-222D017A8353}" type="presOf" srcId="{CCE511D7-E403-4E87-9F26-977C27FB0C75}" destId="{DF6AC828-E67D-40EC-ADCE-95B6C8C59CDD}" srcOrd="0" destOrd="0" presId="urn:microsoft.com/office/officeart/2008/layout/LinedList"/>
    <dgm:cxn modelId="{782B8480-BDEF-44B0-A779-E87884EB8619}" srcId="{253B1E0C-8CF8-409B-99B8-BF559683E06E}" destId="{CCE511D7-E403-4E87-9F26-977C27FB0C75}" srcOrd="3" destOrd="0" parTransId="{6983628D-3408-464E-B65C-81F86C030EB5}" sibTransId="{B6DA5DE0-E8A4-43C4-876F-081D86CC509E}"/>
    <dgm:cxn modelId="{2951C7B3-95D0-4C85-89DD-5B26449698B9}" srcId="{253B1E0C-8CF8-409B-99B8-BF559683E06E}" destId="{83254806-70A5-49F3-8260-37BCC3643D33}" srcOrd="0" destOrd="0" parTransId="{2AF13627-8CAA-4051-B71B-BE84A8A31937}" sibTransId="{6D0E543F-1A61-464D-87EC-086429DD9943}"/>
    <dgm:cxn modelId="{B60829BD-6D9B-4E4F-8E68-C2C15723B089}" type="presOf" srcId="{B9758141-A1F9-477C-9C33-14CF9CC2D839}" destId="{CEA3DC60-FCBF-4A3D-8566-0EE6F52058BA}" srcOrd="0" destOrd="0" presId="urn:microsoft.com/office/officeart/2008/layout/LinedList"/>
    <dgm:cxn modelId="{6FABBCC4-B612-4F36-A3EC-241F7E154D05}" type="presOf" srcId="{253B1E0C-8CF8-409B-99B8-BF559683E06E}" destId="{4378FF65-A200-4F33-9B96-49014BC6649A}" srcOrd="0" destOrd="0" presId="urn:microsoft.com/office/officeart/2008/layout/LinedList"/>
    <dgm:cxn modelId="{093E09B4-67D5-48D1-9A10-DE00D2C1C270}" type="presParOf" srcId="{4378FF65-A200-4F33-9B96-49014BC6649A}" destId="{03EFC548-2150-4CD5-8B27-F11256493FEC}" srcOrd="0" destOrd="0" presId="urn:microsoft.com/office/officeart/2008/layout/LinedList"/>
    <dgm:cxn modelId="{CD33E6E5-1B2C-4547-B93C-1567DA9160CF}" type="presParOf" srcId="{4378FF65-A200-4F33-9B96-49014BC6649A}" destId="{1F15A490-BE6A-4191-AA68-4639E9CA8205}" srcOrd="1" destOrd="0" presId="urn:microsoft.com/office/officeart/2008/layout/LinedList"/>
    <dgm:cxn modelId="{12710B7F-1E72-4C90-B401-6F72E5006AB1}" type="presParOf" srcId="{1F15A490-BE6A-4191-AA68-4639E9CA8205}" destId="{C985917F-C997-4A89-A1CE-3D39A3AD8B2C}" srcOrd="0" destOrd="0" presId="urn:microsoft.com/office/officeart/2008/layout/LinedList"/>
    <dgm:cxn modelId="{D44DFFDB-A811-4F8F-812A-C6B6FC96B1A2}" type="presParOf" srcId="{1F15A490-BE6A-4191-AA68-4639E9CA8205}" destId="{72AB79D8-BAEB-43D7-859A-49724EDC5795}" srcOrd="1" destOrd="0" presId="urn:microsoft.com/office/officeart/2008/layout/LinedList"/>
    <dgm:cxn modelId="{586AEF05-FBB6-4409-8885-F68EF75E9FB6}" type="presParOf" srcId="{4378FF65-A200-4F33-9B96-49014BC6649A}" destId="{6CB24FFB-9402-435A-B698-F3222DF95B39}" srcOrd="2" destOrd="0" presId="urn:microsoft.com/office/officeart/2008/layout/LinedList"/>
    <dgm:cxn modelId="{A5606419-9BE2-465E-B9BC-094381099ECD}" type="presParOf" srcId="{4378FF65-A200-4F33-9B96-49014BC6649A}" destId="{EE1521E4-724C-4137-8FC1-9372B496F0CF}" srcOrd="3" destOrd="0" presId="urn:microsoft.com/office/officeart/2008/layout/LinedList"/>
    <dgm:cxn modelId="{900AF515-1FA2-48ED-BBA5-1A8A5B7A0D23}" type="presParOf" srcId="{EE1521E4-724C-4137-8FC1-9372B496F0CF}" destId="{CEA3DC60-FCBF-4A3D-8566-0EE6F52058BA}" srcOrd="0" destOrd="0" presId="urn:microsoft.com/office/officeart/2008/layout/LinedList"/>
    <dgm:cxn modelId="{E4D92CC0-6751-486D-AF4F-6223CB6CA2C6}" type="presParOf" srcId="{EE1521E4-724C-4137-8FC1-9372B496F0CF}" destId="{7D9B9A45-D28B-413E-A15E-EC919271A58F}" srcOrd="1" destOrd="0" presId="urn:microsoft.com/office/officeart/2008/layout/LinedList"/>
    <dgm:cxn modelId="{811FB00F-DAF2-46FD-B6BA-68FCBE0243DE}" type="presParOf" srcId="{4378FF65-A200-4F33-9B96-49014BC6649A}" destId="{ED1984DD-8776-4093-8C0A-A8E0DF00C8DF}" srcOrd="4" destOrd="0" presId="urn:microsoft.com/office/officeart/2008/layout/LinedList"/>
    <dgm:cxn modelId="{3DC6E41B-FE1A-4A24-B2D1-75B4115043EC}" type="presParOf" srcId="{4378FF65-A200-4F33-9B96-49014BC6649A}" destId="{A98A25F1-F79D-497D-8A22-5E7C13D354F1}" srcOrd="5" destOrd="0" presId="urn:microsoft.com/office/officeart/2008/layout/LinedList"/>
    <dgm:cxn modelId="{4E4BCEE1-7F68-419A-9749-14CCC58E3454}" type="presParOf" srcId="{A98A25F1-F79D-497D-8A22-5E7C13D354F1}" destId="{C55DF4BD-ECDD-4B23-82C7-0C3C9FE16602}" srcOrd="0" destOrd="0" presId="urn:microsoft.com/office/officeart/2008/layout/LinedList"/>
    <dgm:cxn modelId="{262D42C9-1AE0-4CDC-9D1B-32D7DD130456}" type="presParOf" srcId="{A98A25F1-F79D-497D-8A22-5E7C13D354F1}" destId="{C46AA650-19D2-4EA9-9934-52AE056B19A6}" srcOrd="1" destOrd="0" presId="urn:microsoft.com/office/officeart/2008/layout/LinedList"/>
    <dgm:cxn modelId="{ECB30C2E-18AC-4480-A568-2B45FB1153C7}" type="presParOf" srcId="{4378FF65-A200-4F33-9B96-49014BC6649A}" destId="{8DF246E6-ABE7-48CD-AC6F-1A5BDD60C4B9}" srcOrd="6" destOrd="0" presId="urn:microsoft.com/office/officeart/2008/layout/LinedList"/>
    <dgm:cxn modelId="{0AA95855-92C9-4915-B74A-BD61C09BCE97}" type="presParOf" srcId="{4378FF65-A200-4F33-9B96-49014BC6649A}" destId="{A7366DB0-825B-4E81-8A10-570021B3FDDD}" srcOrd="7" destOrd="0" presId="urn:microsoft.com/office/officeart/2008/layout/LinedList"/>
    <dgm:cxn modelId="{2C1AF09A-1694-4E8E-9759-1C8DBD3064E8}" type="presParOf" srcId="{A7366DB0-825B-4E81-8A10-570021B3FDDD}" destId="{DF6AC828-E67D-40EC-ADCE-95B6C8C59CDD}" srcOrd="0" destOrd="0" presId="urn:microsoft.com/office/officeart/2008/layout/LinedList"/>
    <dgm:cxn modelId="{909279ED-4E8F-4E07-8E67-63CE3DF8E9EF}" type="presParOf" srcId="{A7366DB0-825B-4E81-8A10-570021B3FDDD}" destId="{EAC71A51-1A99-47AE-883C-D9E03D8419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83051-417D-40E3-B820-7EB95804BF0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fr-CA"/>
        </a:p>
      </dgm:t>
    </dgm:pt>
    <dgm:pt modelId="{BBFFABAC-9AC2-46DB-BF59-CF1251917C4F}">
      <dgm:prSet phldrT="[Texte]"/>
      <dgm:spPr/>
      <dgm:t>
        <a:bodyPr/>
        <a:lstStyle/>
        <a:p>
          <a:r>
            <a:rPr lang="fr-CA" dirty="0"/>
            <a:t>Forces</a:t>
          </a:r>
        </a:p>
      </dgm:t>
    </dgm:pt>
    <dgm:pt modelId="{E480EBA8-9C49-43E1-9DD8-DC1453B2CB76}" type="parTrans" cxnId="{BF50E38C-BCD7-4058-AEAF-5EA805C7A2D3}">
      <dgm:prSet/>
      <dgm:spPr/>
      <dgm:t>
        <a:bodyPr/>
        <a:lstStyle/>
        <a:p>
          <a:endParaRPr lang="fr-CA"/>
        </a:p>
      </dgm:t>
    </dgm:pt>
    <dgm:pt modelId="{0EF0577D-44C9-406A-B81E-FDD8B11FDAF4}" type="sibTrans" cxnId="{BF50E38C-BCD7-4058-AEAF-5EA805C7A2D3}">
      <dgm:prSet/>
      <dgm:spPr/>
      <dgm:t>
        <a:bodyPr/>
        <a:lstStyle/>
        <a:p>
          <a:endParaRPr lang="fr-CA"/>
        </a:p>
      </dgm:t>
    </dgm:pt>
    <dgm:pt modelId="{4137AAEF-8E34-43F6-811E-1A76E254FB94}">
      <dgm:prSet phldrT="[Texte]" custT="1"/>
      <dgm:spPr/>
      <dgm:t>
        <a:bodyPr/>
        <a:lstStyle/>
        <a:p>
          <a:pPr>
            <a:buFont typeface="Wingdings" panose="05000000000000000000" pitchFamily="2" charset="2"/>
            <a:buChar char="§"/>
          </a:pPr>
          <a:r>
            <a:rPr lang="fr-CA" sz="1800" dirty="0"/>
            <a:t>Critères du Bleeding Academic Research Consortium pour  déterminer les patients à haut risque de saignement</a:t>
          </a:r>
        </a:p>
      </dgm:t>
    </dgm:pt>
    <dgm:pt modelId="{48005CBE-8E66-4A1C-BA73-E4E8748E5E65}" type="parTrans" cxnId="{44359015-4A86-4100-B492-5DEFF192ABF4}">
      <dgm:prSet/>
      <dgm:spPr/>
      <dgm:t>
        <a:bodyPr/>
        <a:lstStyle/>
        <a:p>
          <a:endParaRPr lang="fr-CA"/>
        </a:p>
      </dgm:t>
    </dgm:pt>
    <dgm:pt modelId="{959E38DF-3D7E-49D1-AE92-7A5F2B698B4D}" type="sibTrans" cxnId="{44359015-4A86-4100-B492-5DEFF192ABF4}">
      <dgm:prSet/>
      <dgm:spPr/>
      <dgm:t>
        <a:bodyPr/>
        <a:lstStyle/>
        <a:p>
          <a:endParaRPr lang="fr-CA"/>
        </a:p>
      </dgm:t>
    </dgm:pt>
    <dgm:pt modelId="{8644FE64-8CD2-4E79-91AE-2288F6533543}">
      <dgm:prSet phldrT="[Texte]"/>
      <dgm:spPr/>
      <dgm:t>
        <a:bodyPr/>
        <a:lstStyle/>
        <a:p>
          <a:r>
            <a:rPr lang="fr-CA" dirty="0"/>
            <a:t>Limites</a:t>
          </a:r>
        </a:p>
      </dgm:t>
    </dgm:pt>
    <dgm:pt modelId="{5CD434BF-869F-4C65-B3EF-580498C4AA85}" type="parTrans" cxnId="{4BBE6897-918A-458C-A554-A8D4327BCDE6}">
      <dgm:prSet/>
      <dgm:spPr/>
      <dgm:t>
        <a:bodyPr/>
        <a:lstStyle/>
        <a:p>
          <a:endParaRPr lang="fr-CA"/>
        </a:p>
      </dgm:t>
    </dgm:pt>
    <dgm:pt modelId="{2BEFEDF1-D7FC-4AA6-80C4-901024D8A8F9}" type="sibTrans" cxnId="{4BBE6897-918A-458C-A554-A8D4327BCDE6}">
      <dgm:prSet/>
      <dgm:spPr/>
      <dgm:t>
        <a:bodyPr/>
        <a:lstStyle/>
        <a:p>
          <a:endParaRPr lang="fr-CA"/>
        </a:p>
      </dgm:t>
    </dgm:pt>
    <dgm:pt modelId="{7C3910D8-3867-43AE-9007-E798D5A830E2}">
      <dgm:prSet phldrT="[Texte]"/>
      <dgm:spPr/>
      <dgm:t>
        <a:bodyPr/>
        <a:lstStyle/>
        <a:p>
          <a:r>
            <a:rPr lang="fr-CA" dirty="0"/>
            <a:t>Étude observationnelle</a:t>
          </a:r>
        </a:p>
      </dgm:t>
    </dgm:pt>
    <dgm:pt modelId="{1B25E1D6-E8A6-4DC1-93CA-DD3E6157D194}" type="parTrans" cxnId="{6DFFD185-A39F-428E-8453-1749F3BB8AE1}">
      <dgm:prSet/>
      <dgm:spPr/>
      <dgm:t>
        <a:bodyPr/>
        <a:lstStyle/>
        <a:p>
          <a:endParaRPr lang="fr-CA"/>
        </a:p>
      </dgm:t>
    </dgm:pt>
    <dgm:pt modelId="{8F39F338-9A04-4DB3-981B-C1DE0F085F3E}" type="sibTrans" cxnId="{6DFFD185-A39F-428E-8453-1749F3BB8AE1}">
      <dgm:prSet/>
      <dgm:spPr/>
      <dgm:t>
        <a:bodyPr/>
        <a:lstStyle/>
        <a:p>
          <a:endParaRPr lang="fr-CA"/>
        </a:p>
      </dgm:t>
    </dgm:pt>
    <dgm:pt modelId="{9A83FFE0-8F34-4166-B1A0-2EFCB110B17E}">
      <dgm:prSet phldrT="[Texte]" custT="1"/>
      <dgm:spPr/>
      <dgm:t>
        <a:bodyPr/>
        <a:lstStyle/>
        <a:p>
          <a:pPr>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La cause des HDH a été identifiée à partir </a:t>
          </a:r>
          <a:r>
            <a:rPr lang="fr-CA" sz="1800" dirty="0">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Calibri" panose="020F0502020204030204" pitchFamily="34" charset="0"/>
              <a:ea typeface="Calibri" panose="020F0502020204030204" pitchFamily="34" charset="0"/>
              <a:cs typeface="Times New Roman" panose="02020603050405020304" pitchFamily="18" charset="0"/>
            </a:rPr>
            <a:t>des découvertes endoscopiques</a:t>
          </a:r>
          <a:endParaRPr lang="fr-CA" sz="1800" dirty="0"/>
        </a:p>
      </dgm:t>
    </dgm:pt>
    <dgm:pt modelId="{10379241-F4B9-4EAB-AC6F-0586C4A277C8}" type="parTrans" cxnId="{52F6EFC7-805B-4BD4-8C20-E295A3816AD3}">
      <dgm:prSet/>
      <dgm:spPr/>
      <dgm:t>
        <a:bodyPr/>
        <a:lstStyle/>
        <a:p>
          <a:endParaRPr lang="fr-CA"/>
        </a:p>
      </dgm:t>
    </dgm:pt>
    <dgm:pt modelId="{A0B7F609-EF76-43EE-9490-F174751EB525}" type="sibTrans" cxnId="{52F6EFC7-805B-4BD4-8C20-E295A3816AD3}">
      <dgm:prSet/>
      <dgm:spPr/>
      <dgm:t>
        <a:bodyPr/>
        <a:lstStyle/>
        <a:p>
          <a:endParaRPr lang="fr-CA"/>
        </a:p>
      </dgm:t>
    </dgm:pt>
    <dgm:pt modelId="{4B735BAC-930A-48CA-8F45-DD327A6CE60C}">
      <dgm:prSet phldrT="[Texte]"/>
      <dgm:spPr/>
      <dgm:t>
        <a:bodyPr/>
        <a:lstStyle/>
        <a:p>
          <a:r>
            <a:rPr lang="fr-CA" dirty="0"/>
            <a:t>Petit échantillon</a:t>
          </a:r>
        </a:p>
      </dgm:t>
    </dgm:pt>
    <dgm:pt modelId="{22DAB199-4A14-4638-BC7B-2ACA31E4EC06}" type="parTrans" cxnId="{39F7A975-E7C8-46B9-944A-8309A6F58B1F}">
      <dgm:prSet/>
      <dgm:spPr/>
      <dgm:t>
        <a:bodyPr/>
        <a:lstStyle/>
        <a:p>
          <a:endParaRPr lang="fr-CA"/>
        </a:p>
      </dgm:t>
    </dgm:pt>
    <dgm:pt modelId="{4CD8F22C-DB42-41BE-96DE-4805A9530039}" type="sibTrans" cxnId="{39F7A975-E7C8-46B9-944A-8309A6F58B1F}">
      <dgm:prSet/>
      <dgm:spPr/>
      <dgm:t>
        <a:bodyPr/>
        <a:lstStyle/>
        <a:p>
          <a:endParaRPr lang="fr-CA"/>
        </a:p>
      </dgm:t>
    </dgm:pt>
    <dgm:pt modelId="{7A7D2FEE-059A-49FF-BB44-336C5BB3301A}">
      <dgm:prSet phldrT="[Texte]"/>
      <dgm:spPr/>
      <dgm:t>
        <a:bodyPr/>
        <a:lstStyle/>
        <a:p>
          <a:r>
            <a:rPr lang="fr-CA" dirty="0"/>
            <a:t>Biais de sélection: étude réalisée dans un seul établissement Japonais</a:t>
          </a:r>
        </a:p>
      </dgm:t>
    </dgm:pt>
    <dgm:pt modelId="{F2E03BFC-1C1D-4AE7-B81A-D0D3040EDDBE}" type="parTrans" cxnId="{0581BCB1-F83E-4B69-A532-B8AC58EA7BC2}">
      <dgm:prSet/>
      <dgm:spPr/>
      <dgm:t>
        <a:bodyPr/>
        <a:lstStyle/>
        <a:p>
          <a:endParaRPr lang="fr-CA"/>
        </a:p>
      </dgm:t>
    </dgm:pt>
    <dgm:pt modelId="{7F191CFB-2B5E-4C2C-B336-0979A3690B99}" type="sibTrans" cxnId="{0581BCB1-F83E-4B69-A532-B8AC58EA7BC2}">
      <dgm:prSet/>
      <dgm:spPr/>
      <dgm:t>
        <a:bodyPr/>
        <a:lstStyle/>
        <a:p>
          <a:endParaRPr lang="fr-CA"/>
        </a:p>
      </dgm:t>
    </dgm:pt>
    <dgm:pt modelId="{0BB28E93-3A76-4610-936F-0C8A556E6C96}">
      <dgm:prSet custT="1"/>
      <dgm:spPr/>
      <dgm:t>
        <a:bodyPr/>
        <a:lstStyle/>
        <a:p>
          <a:pPr>
            <a:buNone/>
          </a:pPr>
          <a:r>
            <a:rPr lang="fr-CA" sz="1800" dirty="0"/>
            <a:t>Suivi pour des candidats sous double anti-agrégants plaquettaire</a:t>
          </a:r>
        </a:p>
      </dgm:t>
    </dgm:pt>
    <dgm:pt modelId="{D227EF21-D2E8-4C8F-8BF6-2B9E409E6363}" type="parTrans" cxnId="{04CB911D-7CB7-4448-9881-67F2388208F2}">
      <dgm:prSet/>
      <dgm:spPr/>
      <dgm:t>
        <a:bodyPr/>
        <a:lstStyle/>
        <a:p>
          <a:endParaRPr lang="fr-CA"/>
        </a:p>
      </dgm:t>
    </dgm:pt>
    <dgm:pt modelId="{CAA3E434-1C20-49F3-95D2-4C5967B4877F}" type="sibTrans" cxnId="{04CB911D-7CB7-4448-9881-67F2388208F2}">
      <dgm:prSet/>
      <dgm:spPr/>
      <dgm:t>
        <a:bodyPr/>
        <a:lstStyle/>
        <a:p>
          <a:endParaRPr lang="fr-CA"/>
        </a:p>
      </dgm:t>
    </dgm:pt>
    <dgm:pt modelId="{79C3EDBE-DED4-49CB-8C9D-8E3025CA0B9F}">
      <dgm:prSet/>
      <dgm:spPr/>
      <dgm:t>
        <a:bodyPr/>
        <a:lstStyle/>
        <a:p>
          <a:pPr>
            <a:buNone/>
          </a:pPr>
          <a:endParaRPr lang="fr-CA" sz="1100" dirty="0"/>
        </a:p>
      </dgm:t>
    </dgm:pt>
    <dgm:pt modelId="{F92B413E-5629-41EA-A102-0039DA66E6AB}" type="parTrans" cxnId="{9F8FF338-A0CE-4287-AAFB-2DBD0D16491D}">
      <dgm:prSet/>
      <dgm:spPr/>
      <dgm:t>
        <a:bodyPr/>
        <a:lstStyle/>
        <a:p>
          <a:endParaRPr lang="fr-CA"/>
        </a:p>
      </dgm:t>
    </dgm:pt>
    <dgm:pt modelId="{FF38D117-B287-4167-BA55-64C2521A5719}" type="sibTrans" cxnId="{9F8FF338-A0CE-4287-AAFB-2DBD0D16491D}">
      <dgm:prSet/>
      <dgm:spPr/>
      <dgm:t>
        <a:bodyPr/>
        <a:lstStyle/>
        <a:p>
          <a:endParaRPr lang="fr-CA"/>
        </a:p>
      </dgm:t>
    </dgm:pt>
    <dgm:pt modelId="{8D0A3442-F39C-40D6-8B10-E1CE43E26268}">
      <dgm:prSet phldrT="[Texte]"/>
      <dgm:spPr/>
      <dgm:t>
        <a:bodyPr/>
        <a:lstStyle/>
        <a:p>
          <a:pPr>
            <a:buNone/>
          </a:pPr>
          <a:endParaRPr lang="fr-CA" sz="1100"/>
        </a:p>
      </dgm:t>
    </dgm:pt>
    <dgm:pt modelId="{9B725609-9E87-4D4A-BCF9-77BBF1444B11}" type="parTrans" cxnId="{1EE55552-B07C-45A6-8894-6B5430058335}">
      <dgm:prSet/>
      <dgm:spPr/>
      <dgm:t>
        <a:bodyPr/>
        <a:lstStyle/>
        <a:p>
          <a:endParaRPr lang="fr-CA"/>
        </a:p>
      </dgm:t>
    </dgm:pt>
    <dgm:pt modelId="{612EFE24-0BF9-42B3-8827-2EC3D8226D3E}" type="sibTrans" cxnId="{1EE55552-B07C-45A6-8894-6B5430058335}">
      <dgm:prSet/>
      <dgm:spPr/>
    </dgm:pt>
    <dgm:pt modelId="{778C7581-BC57-41F4-9606-2468B33C13C8}" type="pres">
      <dgm:prSet presAssocID="{ECA83051-417D-40E3-B820-7EB95804BF08}" presName="Name0" presStyleCnt="0">
        <dgm:presLayoutVars>
          <dgm:dir/>
          <dgm:animLvl val="lvl"/>
          <dgm:resizeHandles val="exact"/>
        </dgm:presLayoutVars>
      </dgm:prSet>
      <dgm:spPr/>
    </dgm:pt>
    <dgm:pt modelId="{DD0891AB-B873-4D58-B00A-F0620DD7441E}" type="pres">
      <dgm:prSet presAssocID="{BBFFABAC-9AC2-46DB-BF59-CF1251917C4F}" presName="linNode" presStyleCnt="0"/>
      <dgm:spPr/>
    </dgm:pt>
    <dgm:pt modelId="{584866BF-726E-4CDC-A747-608687E2F81E}" type="pres">
      <dgm:prSet presAssocID="{BBFFABAC-9AC2-46DB-BF59-CF1251917C4F}" presName="parentText" presStyleLbl="alignNode1" presStyleIdx="0" presStyleCnt="2">
        <dgm:presLayoutVars>
          <dgm:chMax val="1"/>
          <dgm:bulletEnabled/>
        </dgm:presLayoutVars>
      </dgm:prSet>
      <dgm:spPr/>
    </dgm:pt>
    <dgm:pt modelId="{DF567854-F8E5-4A98-9F90-0848A0B69FB0}" type="pres">
      <dgm:prSet presAssocID="{BBFFABAC-9AC2-46DB-BF59-CF1251917C4F}" presName="descendantText" presStyleLbl="alignAccFollowNode1" presStyleIdx="0" presStyleCnt="2">
        <dgm:presLayoutVars>
          <dgm:bulletEnabled/>
        </dgm:presLayoutVars>
      </dgm:prSet>
      <dgm:spPr/>
    </dgm:pt>
    <dgm:pt modelId="{653CAA82-EA77-4DA5-933B-70A83FF5AE7C}" type="pres">
      <dgm:prSet presAssocID="{0EF0577D-44C9-406A-B81E-FDD8B11FDAF4}" presName="sp" presStyleCnt="0"/>
      <dgm:spPr/>
    </dgm:pt>
    <dgm:pt modelId="{23B022E6-70E8-4394-95B7-CA1E8F6C5DA8}" type="pres">
      <dgm:prSet presAssocID="{8644FE64-8CD2-4E79-91AE-2288F6533543}" presName="linNode" presStyleCnt="0"/>
      <dgm:spPr/>
    </dgm:pt>
    <dgm:pt modelId="{5863EB72-AD2D-4E81-B627-3A59867D4DD7}" type="pres">
      <dgm:prSet presAssocID="{8644FE64-8CD2-4E79-91AE-2288F6533543}" presName="parentText" presStyleLbl="alignNode1" presStyleIdx="1" presStyleCnt="2">
        <dgm:presLayoutVars>
          <dgm:chMax val="1"/>
          <dgm:bulletEnabled/>
        </dgm:presLayoutVars>
      </dgm:prSet>
      <dgm:spPr/>
    </dgm:pt>
    <dgm:pt modelId="{8B55F50A-BBF1-4DB1-B93E-331B791208FB}" type="pres">
      <dgm:prSet presAssocID="{8644FE64-8CD2-4E79-91AE-2288F6533543}" presName="descendantText" presStyleLbl="alignAccFollowNode1" presStyleIdx="1" presStyleCnt="2" custLinFactNeighborX="-640" custLinFactNeighborY="4">
        <dgm:presLayoutVars>
          <dgm:bulletEnabled/>
        </dgm:presLayoutVars>
      </dgm:prSet>
      <dgm:spPr/>
    </dgm:pt>
  </dgm:ptLst>
  <dgm:cxnLst>
    <dgm:cxn modelId="{44359015-4A86-4100-B492-5DEFF192ABF4}" srcId="{BBFFABAC-9AC2-46DB-BF59-CF1251917C4F}" destId="{4137AAEF-8E34-43F6-811E-1A76E254FB94}" srcOrd="0" destOrd="0" parTransId="{48005CBE-8E66-4A1C-BA73-E4E8748E5E65}" sibTransId="{959E38DF-3D7E-49D1-AE92-7A5F2B698B4D}"/>
    <dgm:cxn modelId="{04CB911D-7CB7-4448-9881-67F2388208F2}" srcId="{BBFFABAC-9AC2-46DB-BF59-CF1251917C4F}" destId="{0BB28E93-3A76-4610-936F-0C8A556E6C96}" srcOrd="2" destOrd="0" parTransId="{D227EF21-D2E8-4C8F-8BF6-2B9E409E6363}" sibTransId="{CAA3E434-1C20-49F3-95D2-4C5967B4877F}"/>
    <dgm:cxn modelId="{9F8FF338-A0CE-4287-AAFB-2DBD0D16491D}" srcId="{BBFFABAC-9AC2-46DB-BF59-CF1251917C4F}" destId="{79C3EDBE-DED4-49CB-8C9D-8E3025CA0B9F}" srcOrd="3" destOrd="0" parTransId="{F92B413E-5629-41EA-A102-0039DA66E6AB}" sibTransId="{FF38D117-B287-4167-BA55-64C2521A5719}"/>
    <dgm:cxn modelId="{056BC96A-CF3F-4794-88E3-D3BA561912B6}" type="presOf" srcId="{7A7D2FEE-059A-49FF-BB44-336C5BB3301A}" destId="{8B55F50A-BBF1-4DB1-B93E-331B791208FB}" srcOrd="0" destOrd="2" presId="urn:microsoft.com/office/officeart/2016/7/layout/VerticalSolidActionList"/>
    <dgm:cxn modelId="{1EE55552-B07C-45A6-8894-6B5430058335}" srcId="{BBFFABAC-9AC2-46DB-BF59-CF1251917C4F}" destId="{8D0A3442-F39C-40D6-8B10-E1CE43E26268}" srcOrd="4" destOrd="0" parTransId="{9B725609-9E87-4D4A-BCF9-77BBF1444B11}" sibTransId="{612EFE24-0BF9-42B3-8827-2EC3D8226D3E}"/>
    <dgm:cxn modelId="{39F7A975-E7C8-46B9-944A-8309A6F58B1F}" srcId="{8644FE64-8CD2-4E79-91AE-2288F6533543}" destId="{4B735BAC-930A-48CA-8F45-DD327A6CE60C}" srcOrd="1" destOrd="0" parTransId="{22DAB199-4A14-4638-BC7B-2ACA31E4EC06}" sibTransId="{4CD8F22C-DB42-41BE-96DE-4805A9530039}"/>
    <dgm:cxn modelId="{72752B82-136C-42F4-9346-37087DF677B9}" type="presOf" srcId="{0BB28E93-3A76-4610-936F-0C8A556E6C96}" destId="{DF567854-F8E5-4A98-9F90-0848A0B69FB0}" srcOrd="0" destOrd="2" presId="urn:microsoft.com/office/officeart/2016/7/layout/VerticalSolidActionList"/>
    <dgm:cxn modelId="{6DFFD185-A39F-428E-8453-1749F3BB8AE1}" srcId="{8644FE64-8CD2-4E79-91AE-2288F6533543}" destId="{7C3910D8-3867-43AE-9007-E798D5A830E2}" srcOrd="0" destOrd="0" parTransId="{1B25E1D6-E8A6-4DC1-93CA-DD3E6157D194}" sibTransId="{8F39F338-9A04-4DB3-981B-C1DE0F085F3E}"/>
    <dgm:cxn modelId="{BF50E38C-BCD7-4058-AEAF-5EA805C7A2D3}" srcId="{ECA83051-417D-40E3-B820-7EB95804BF08}" destId="{BBFFABAC-9AC2-46DB-BF59-CF1251917C4F}" srcOrd="0" destOrd="0" parTransId="{E480EBA8-9C49-43E1-9DD8-DC1453B2CB76}" sibTransId="{0EF0577D-44C9-406A-B81E-FDD8B11FDAF4}"/>
    <dgm:cxn modelId="{4BBE6897-918A-458C-A554-A8D4327BCDE6}" srcId="{ECA83051-417D-40E3-B820-7EB95804BF08}" destId="{8644FE64-8CD2-4E79-91AE-2288F6533543}" srcOrd="1" destOrd="0" parTransId="{5CD434BF-869F-4C65-B3EF-580498C4AA85}" sibTransId="{2BEFEDF1-D7FC-4AA6-80C4-901024D8A8F9}"/>
    <dgm:cxn modelId="{252CE8A0-FBD4-4E9D-9CA3-78B0702D0A3B}" type="presOf" srcId="{BBFFABAC-9AC2-46DB-BF59-CF1251917C4F}" destId="{584866BF-726E-4CDC-A747-608687E2F81E}" srcOrd="0" destOrd="0" presId="urn:microsoft.com/office/officeart/2016/7/layout/VerticalSolidActionList"/>
    <dgm:cxn modelId="{D3ED4AA4-9E39-41B8-9EB5-E589A0E00205}" type="presOf" srcId="{8644FE64-8CD2-4E79-91AE-2288F6533543}" destId="{5863EB72-AD2D-4E81-B627-3A59867D4DD7}" srcOrd="0" destOrd="0" presId="urn:microsoft.com/office/officeart/2016/7/layout/VerticalSolidActionList"/>
    <dgm:cxn modelId="{9BD229AE-EF44-498D-A2BB-39AB36DB5BDA}" type="presOf" srcId="{4137AAEF-8E34-43F6-811E-1A76E254FB94}" destId="{DF567854-F8E5-4A98-9F90-0848A0B69FB0}" srcOrd="0" destOrd="0" presId="urn:microsoft.com/office/officeart/2016/7/layout/VerticalSolidActionList"/>
    <dgm:cxn modelId="{E07451B1-5026-4212-84BA-D4DE1F626BC6}" type="presOf" srcId="{ECA83051-417D-40E3-B820-7EB95804BF08}" destId="{778C7581-BC57-41F4-9606-2468B33C13C8}" srcOrd="0" destOrd="0" presId="urn:microsoft.com/office/officeart/2016/7/layout/VerticalSolidActionList"/>
    <dgm:cxn modelId="{0581BCB1-F83E-4B69-A532-B8AC58EA7BC2}" srcId="{8644FE64-8CD2-4E79-91AE-2288F6533543}" destId="{7A7D2FEE-059A-49FF-BB44-336C5BB3301A}" srcOrd="2" destOrd="0" parTransId="{F2E03BFC-1C1D-4AE7-B81A-D0D3040EDDBE}" sibTransId="{7F191CFB-2B5E-4C2C-B336-0979A3690B99}"/>
    <dgm:cxn modelId="{C1846AC2-4D82-424C-AA63-EF7C64674EAE}" type="presOf" srcId="{79C3EDBE-DED4-49CB-8C9D-8E3025CA0B9F}" destId="{DF567854-F8E5-4A98-9F90-0848A0B69FB0}" srcOrd="0" destOrd="3" presId="urn:microsoft.com/office/officeart/2016/7/layout/VerticalSolidActionList"/>
    <dgm:cxn modelId="{52F6EFC7-805B-4BD4-8C20-E295A3816AD3}" srcId="{BBFFABAC-9AC2-46DB-BF59-CF1251917C4F}" destId="{9A83FFE0-8F34-4166-B1A0-2EFCB110B17E}" srcOrd="1" destOrd="0" parTransId="{10379241-F4B9-4EAB-AC6F-0586C4A277C8}" sibTransId="{A0B7F609-EF76-43EE-9490-F174751EB525}"/>
    <dgm:cxn modelId="{97D2A1D7-4EFF-4390-8027-98D3ED78E393}" type="presOf" srcId="{8D0A3442-F39C-40D6-8B10-E1CE43E26268}" destId="{DF567854-F8E5-4A98-9F90-0848A0B69FB0}" srcOrd="0" destOrd="4" presId="urn:microsoft.com/office/officeart/2016/7/layout/VerticalSolidActionList"/>
    <dgm:cxn modelId="{C3F42FD9-512A-48D6-B32F-273C60949F16}" type="presOf" srcId="{9A83FFE0-8F34-4166-B1A0-2EFCB110B17E}" destId="{DF567854-F8E5-4A98-9F90-0848A0B69FB0}" srcOrd="0" destOrd="1" presId="urn:microsoft.com/office/officeart/2016/7/layout/VerticalSolidActionList"/>
    <dgm:cxn modelId="{D22780F7-BADD-4D02-8595-F455CD9A429D}" type="presOf" srcId="{7C3910D8-3867-43AE-9007-E798D5A830E2}" destId="{8B55F50A-BBF1-4DB1-B93E-331B791208FB}" srcOrd="0" destOrd="0" presId="urn:microsoft.com/office/officeart/2016/7/layout/VerticalSolidActionList"/>
    <dgm:cxn modelId="{10D8C0FA-C23B-43E0-9A9A-133E9FF54D9E}" type="presOf" srcId="{4B735BAC-930A-48CA-8F45-DD327A6CE60C}" destId="{8B55F50A-BBF1-4DB1-B93E-331B791208FB}" srcOrd="0" destOrd="1" presId="urn:microsoft.com/office/officeart/2016/7/layout/VerticalSolidActionList"/>
    <dgm:cxn modelId="{BC8722CF-A3FF-4E14-AE4C-9FDD13096786}" type="presParOf" srcId="{778C7581-BC57-41F4-9606-2468B33C13C8}" destId="{DD0891AB-B873-4D58-B00A-F0620DD7441E}" srcOrd="0" destOrd="0" presId="urn:microsoft.com/office/officeart/2016/7/layout/VerticalSolidActionList"/>
    <dgm:cxn modelId="{6844AE7A-B608-4E0C-9C4F-72E8E52ECEB0}" type="presParOf" srcId="{DD0891AB-B873-4D58-B00A-F0620DD7441E}" destId="{584866BF-726E-4CDC-A747-608687E2F81E}" srcOrd="0" destOrd="0" presId="urn:microsoft.com/office/officeart/2016/7/layout/VerticalSolidActionList"/>
    <dgm:cxn modelId="{E7AE65B6-2311-4B2E-A231-B84CEFA6D2E4}" type="presParOf" srcId="{DD0891AB-B873-4D58-B00A-F0620DD7441E}" destId="{DF567854-F8E5-4A98-9F90-0848A0B69FB0}" srcOrd="1" destOrd="0" presId="urn:microsoft.com/office/officeart/2016/7/layout/VerticalSolidActionList"/>
    <dgm:cxn modelId="{34009D0C-3CDD-4E62-A1A7-D36C004539BD}" type="presParOf" srcId="{778C7581-BC57-41F4-9606-2468B33C13C8}" destId="{653CAA82-EA77-4DA5-933B-70A83FF5AE7C}" srcOrd="1" destOrd="0" presId="urn:microsoft.com/office/officeart/2016/7/layout/VerticalSolidActionList"/>
    <dgm:cxn modelId="{3444A741-24A8-4159-BF75-CE28D09E4A09}" type="presParOf" srcId="{778C7581-BC57-41F4-9606-2468B33C13C8}" destId="{23B022E6-70E8-4394-95B7-CA1E8F6C5DA8}" srcOrd="2" destOrd="0" presId="urn:microsoft.com/office/officeart/2016/7/layout/VerticalSolidActionList"/>
    <dgm:cxn modelId="{1767341E-72FD-4D46-A0A2-C4B7A3838FAA}" type="presParOf" srcId="{23B022E6-70E8-4394-95B7-CA1E8F6C5DA8}" destId="{5863EB72-AD2D-4E81-B627-3A59867D4DD7}" srcOrd="0" destOrd="0" presId="urn:microsoft.com/office/officeart/2016/7/layout/VerticalSolidActionList"/>
    <dgm:cxn modelId="{32F70CE6-6818-448D-BF28-3B3A0F6B426B}" type="presParOf" srcId="{23B022E6-70E8-4394-95B7-CA1E8F6C5DA8}" destId="{8B55F50A-BBF1-4DB1-B93E-331B791208F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A83051-417D-40E3-B820-7EB95804BF0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fr-CA"/>
        </a:p>
      </dgm:t>
    </dgm:pt>
    <dgm:pt modelId="{BBFFABAC-9AC2-46DB-BF59-CF1251917C4F}">
      <dgm:prSet phldrT="[Texte]" custT="1"/>
      <dgm:spPr/>
      <dgm:t>
        <a:bodyPr/>
        <a:lstStyle/>
        <a:p>
          <a:r>
            <a:rPr lang="fr-CA" sz="2400" b="0" dirty="0"/>
            <a:t>Forces</a:t>
          </a:r>
        </a:p>
      </dgm:t>
    </dgm:pt>
    <dgm:pt modelId="{E480EBA8-9C49-43E1-9DD8-DC1453B2CB76}" type="parTrans" cxnId="{BF50E38C-BCD7-4058-AEAF-5EA805C7A2D3}">
      <dgm:prSet/>
      <dgm:spPr/>
      <dgm:t>
        <a:bodyPr/>
        <a:lstStyle/>
        <a:p>
          <a:endParaRPr lang="fr-CA"/>
        </a:p>
      </dgm:t>
    </dgm:pt>
    <dgm:pt modelId="{0EF0577D-44C9-406A-B81E-FDD8B11FDAF4}" type="sibTrans" cxnId="{BF50E38C-BCD7-4058-AEAF-5EA805C7A2D3}">
      <dgm:prSet/>
      <dgm:spPr/>
      <dgm:t>
        <a:bodyPr/>
        <a:lstStyle/>
        <a:p>
          <a:endParaRPr lang="fr-CA"/>
        </a:p>
      </dgm:t>
    </dgm:pt>
    <dgm:pt modelId="{4137AAEF-8E34-43F6-811E-1A76E254FB94}">
      <dgm:prSet phldrT="[Texte]" custT="1"/>
      <dgm:spPr/>
      <dgm:t>
        <a:bodyPr/>
        <a:lstStyle/>
        <a:p>
          <a:pPr>
            <a:buFont typeface="Wingdings" panose="05000000000000000000" pitchFamily="2" charset="2"/>
            <a:buChar char="§"/>
          </a:pPr>
          <a:endParaRPr lang="fr-CA" sz="1800" dirty="0"/>
        </a:p>
      </dgm:t>
    </dgm:pt>
    <dgm:pt modelId="{48005CBE-8E66-4A1C-BA73-E4E8748E5E65}" type="parTrans" cxnId="{44359015-4A86-4100-B492-5DEFF192ABF4}">
      <dgm:prSet/>
      <dgm:spPr/>
      <dgm:t>
        <a:bodyPr/>
        <a:lstStyle/>
        <a:p>
          <a:endParaRPr lang="fr-CA"/>
        </a:p>
      </dgm:t>
    </dgm:pt>
    <dgm:pt modelId="{959E38DF-3D7E-49D1-AE92-7A5F2B698B4D}" type="sibTrans" cxnId="{44359015-4A86-4100-B492-5DEFF192ABF4}">
      <dgm:prSet/>
      <dgm:spPr/>
      <dgm:t>
        <a:bodyPr/>
        <a:lstStyle/>
        <a:p>
          <a:endParaRPr lang="fr-CA"/>
        </a:p>
      </dgm:t>
    </dgm:pt>
    <dgm:pt modelId="{8644FE64-8CD2-4E79-91AE-2288F6533543}">
      <dgm:prSet phldrT="[Texte]" custT="1"/>
      <dgm:spPr/>
      <dgm:t>
        <a:bodyPr/>
        <a:lstStyle/>
        <a:p>
          <a:r>
            <a:rPr lang="fr-CA" sz="2400" dirty="0"/>
            <a:t>Limites</a:t>
          </a:r>
        </a:p>
      </dgm:t>
    </dgm:pt>
    <dgm:pt modelId="{5CD434BF-869F-4C65-B3EF-580498C4AA85}" type="parTrans" cxnId="{4BBE6897-918A-458C-A554-A8D4327BCDE6}">
      <dgm:prSet/>
      <dgm:spPr/>
      <dgm:t>
        <a:bodyPr/>
        <a:lstStyle/>
        <a:p>
          <a:endParaRPr lang="fr-CA"/>
        </a:p>
      </dgm:t>
    </dgm:pt>
    <dgm:pt modelId="{2BEFEDF1-D7FC-4AA6-80C4-901024D8A8F9}" type="sibTrans" cxnId="{4BBE6897-918A-458C-A554-A8D4327BCDE6}">
      <dgm:prSet/>
      <dgm:spPr/>
      <dgm:t>
        <a:bodyPr/>
        <a:lstStyle/>
        <a:p>
          <a:endParaRPr lang="fr-CA"/>
        </a:p>
      </dgm:t>
    </dgm:pt>
    <dgm:pt modelId="{7C3910D8-3867-43AE-9007-E798D5A830E2}">
      <dgm:prSet phldrT="[Texte]" custT="1"/>
      <dgm:spPr/>
      <dgm:t>
        <a:bodyPr/>
        <a:lstStyle/>
        <a:p>
          <a:endParaRPr lang="fr-CA" sz="2000" dirty="0"/>
        </a:p>
      </dgm:t>
    </dgm:pt>
    <dgm:pt modelId="{1B25E1D6-E8A6-4DC1-93CA-DD3E6157D194}" type="parTrans" cxnId="{6DFFD185-A39F-428E-8453-1749F3BB8AE1}">
      <dgm:prSet/>
      <dgm:spPr/>
      <dgm:t>
        <a:bodyPr/>
        <a:lstStyle/>
        <a:p>
          <a:endParaRPr lang="fr-CA"/>
        </a:p>
      </dgm:t>
    </dgm:pt>
    <dgm:pt modelId="{8F39F338-9A04-4DB3-981B-C1DE0F085F3E}" type="sibTrans" cxnId="{6DFFD185-A39F-428E-8453-1749F3BB8AE1}">
      <dgm:prSet/>
      <dgm:spPr/>
      <dgm:t>
        <a:bodyPr/>
        <a:lstStyle/>
        <a:p>
          <a:endParaRPr lang="fr-CA"/>
        </a:p>
      </dgm:t>
    </dgm:pt>
    <dgm:pt modelId="{79C3EDBE-DED4-49CB-8C9D-8E3025CA0B9F}">
      <dgm:prSet/>
      <dgm:spPr/>
      <dgm:t>
        <a:bodyPr/>
        <a:lstStyle/>
        <a:p>
          <a:pPr>
            <a:buNone/>
          </a:pPr>
          <a:endParaRPr lang="fr-CA" sz="1100"/>
        </a:p>
      </dgm:t>
    </dgm:pt>
    <dgm:pt modelId="{F92B413E-5629-41EA-A102-0039DA66E6AB}" type="parTrans" cxnId="{9F8FF338-A0CE-4287-AAFB-2DBD0D16491D}">
      <dgm:prSet/>
      <dgm:spPr/>
      <dgm:t>
        <a:bodyPr/>
        <a:lstStyle/>
        <a:p>
          <a:endParaRPr lang="fr-CA"/>
        </a:p>
      </dgm:t>
    </dgm:pt>
    <dgm:pt modelId="{FF38D117-B287-4167-BA55-64C2521A5719}" type="sibTrans" cxnId="{9F8FF338-A0CE-4287-AAFB-2DBD0D16491D}">
      <dgm:prSet/>
      <dgm:spPr/>
      <dgm:t>
        <a:bodyPr/>
        <a:lstStyle/>
        <a:p>
          <a:endParaRPr lang="fr-CA"/>
        </a:p>
      </dgm:t>
    </dgm:pt>
    <dgm:pt modelId="{8D0A3442-F39C-40D6-8B10-E1CE43E26268}">
      <dgm:prSet phldrT="[Texte]"/>
      <dgm:spPr/>
      <dgm:t>
        <a:bodyPr/>
        <a:lstStyle/>
        <a:p>
          <a:pPr>
            <a:buNone/>
          </a:pPr>
          <a:endParaRPr lang="fr-CA" sz="1100"/>
        </a:p>
      </dgm:t>
    </dgm:pt>
    <dgm:pt modelId="{9B725609-9E87-4D4A-BCF9-77BBF1444B11}" type="parTrans" cxnId="{1EE55552-B07C-45A6-8894-6B5430058335}">
      <dgm:prSet/>
      <dgm:spPr/>
      <dgm:t>
        <a:bodyPr/>
        <a:lstStyle/>
        <a:p>
          <a:endParaRPr lang="fr-CA"/>
        </a:p>
      </dgm:t>
    </dgm:pt>
    <dgm:pt modelId="{612EFE24-0BF9-42B3-8827-2EC3D8226D3E}" type="sibTrans" cxnId="{1EE55552-B07C-45A6-8894-6B5430058335}">
      <dgm:prSet/>
      <dgm:spPr/>
    </dgm:pt>
    <dgm:pt modelId="{510C6562-AA15-453A-9EA6-8CFF9AD1C417}">
      <dgm:prSet custT="1"/>
      <dgm:spPr/>
      <dgm:t>
        <a:bodyPr/>
        <a:lstStyle/>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2000" dirty="0"/>
        </a:p>
        <a:p>
          <a:pPr>
            <a:buFont typeface="Wingdings" panose="05000000000000000000" pitchFamily="2" charset="2"/>
            <a:buNone/>
          </a:pPr>
          <a:r>
            <a:rPr lang="fr-CA" sz="2000" dirty="0"/>
            <a:t>Une vaste cohorte avec un grand échantillon</a:t>
          </a:r>
        </a:p>
        <a:p>
          <a:pPr>
            <a:buFont typeface="Wingdings" panose="05000000000000000000" pitchFamily="2" charset="2"/>
            <a:buChar char="§"/>
          </a:pPr>
          <a:r>
            <a:rPr lang="fr-CA" sz="2000" dirty="0"/>
            <a:t>Faible risque de biais </a:t>
          </a:r>
        </a:p>
        <a:p>
          <a:pPr>
            <a:buFont typeface="Wingdings" panose="05000000000000000000" pitchFamily="2" charset="2"/>
            <a:buChar char="§"/>
          </a:pPr>
          <a:r>
            <a:rPr lang="fr-CA" sz="2000" b="0" i="0" cap="none" spc="30" dirty="0">
              <a:solidFill>
                <a:schemeClr val="tx1"/>
              </a:solidFill>
              <a:effectLst/>
              <a:latin typeface="+mn-lt"/>
              <a:ea typeface="+mn-ea"/>
              <a:cs typeface="+mn-cs"/>
            </a:rPr>
            <a:t>Les fichiers des soins médicaux ont été  informatisés et ont fourni un moyen efficace pour obtenir les données de l'étude</a:t>
          </a:r>
          <a:endParaRPr lang="fr-CA" sz="2000" dirty="0"/>
        </a:p>
      </dgm:t>
    </dgm:pt>
    <dgm:pt modelId="{A0894F9A-3FE6-4F28-AE70-2598F69EB56F}" type="parTrans" cxnId="{BC55FDEF-A032-4B42-80D3-91F91355F6DF}">
      <dgm:prSet/>
      <dgm:spPr/>
      <dgm:t>
        <a:bodyPr/>
        <a:lstStyle/>
        <a:p>
          <a:endParaRPr lang="fr-CA"/>
        </a:p>
      </dgm:t>
    </dgm:pt>
    <dgm:pt modelId="{5F6F9BA3-ABFA-49A1-B1F2-A8EEE1305CB5}" type="sibTrans" cxnId="{BC55FDEF-A032-4B42-80D3-91F91355F6DF}">
      <dgm:prSet/>
      <dgm:spPr/>
      <dgm:t>
        <a:bodyPr/>
        <a:lstStyle/>
        <a:p>
          <a:endParaRPr lang="fr-CA"/>
        </a:p>
      </dgm:t>
    </dgm:pt>
    <dgm:pt modelId="{FE47A00E-6006-4B98-BA4D-F7AF1E9B45A1}">
      <dgm:prSet custT="1"/>
      <dgm:spPr/>
      <dgm:t>
        <a:bodyPr/>
        <a:lstStyle/>
        <a:p>
          <a:pPr>
            <a:buFont typeface="Wingdings" panose="05000000000000000000" pitchFamily="2" charset="2"/>
            <a:buChar char="§"/>
          </a:pPr>
          <a:endParaRPr lang="fr-CA" sz="1800" dirty="0"/>
        </a:p>
      </dgm:t>
    </dgm:pt>
    <dgm:pt modelId="{9E314CD6-6550-4BDD-8E6E-16A70C2509C7}" type="parTrans" cxnId="{ED46C1B6-7602-4A65-B6F3-209F3A61E317}">
      <dgm:prSet/>
      <dgm:spPr/>
      <dgm:t>
        <a:bodyPr/>
        <a:lstStyle/>
        <a:p>
          <a:endParaRPr lang="fr-CA"/>
        </a:p>
      </dgm:t>
    </dgm:pt>
    <dgm:pt modelId="{2E9A5176-0367-4B1B-8D53-46A78E74FB37}" type="sibTrans" cxnId="{ED46C1B6-7602-4A65-B6F3-209F3A61E317}">
      <dgm:prSet/>
      <dgm:spPr/>
      <dgm:t>
        <a:bodyPr/>
        <a:lstStyle/>
        <a:p>
          <a:endParaRPr lang="fr-CA"/>
        </a:p>
      </dgm:t>
    </dgm:pt>
    <dgm:pt modelId="{4A1A3CB6-B6F0-4D9D-A155-F32D1A430148}">
      <dgm:prSet custT="1"/>
      <dgm:spPr/>
      <dgm:t>
        <a:bodyPr/>
        <a:lstStyle/>
        <a:p>
          <a:pPr>
            <a:buFont typeface="Wingdings" panose="05000000000000000000" pitchFamily="2" charset="2"/>
            <a:buChar char="§"/>
          </a:pPr>
          <a:endParaRPr lang="fr-CA" sz="1800" dirty="0"/>
        </a:p>
      </dgm:t>
    </dgm:pt>
    <dgm:pt modelId="{194BD3A7-9A63-4152-A1D4-82DC23F14413}" type="parTrans" cxnId="{164EEA74-54DD-4347-B4E4-7306DD580FE2}">
      <dgm:prSet/>
      <dgm:spPr/>
      <dgm:t>
        <a:bodyPr/>
        <a:lstStyle/>
        <a:p>
          <a:endParaRPr lang="fr-CA"/>
        </a:p>
      </dgm:t>
    </dgm:pt>
    <dgm:pt modelId="{26A9D575-8A84-4833-BA00-4C868770D359}" type="sibTrans" cxnId="{164EEA74-54DD-4347-B4E4-7306DD580FE2}">
      <dgm:prSet/>
      <dgm:spPr/>
      <dgm:t>
        <a:bodyPr/>
        <a:lstStyle/>
        <a:p>
          <a:endParaRPr lang="fr-CA"/>
        </a:p>
      </dgm:t>
    </dgm:pt>
    <dgm:pt modelId="{4A94C392-BA9E-4D30-9AFB-2CB2FD063737}">
      <dgm:prSet custT="1"/>
      <dgm:spPr/>
      <dgm:t>
        <a:bodyPr/>
        <a:lstStyle/>
        <a:p>
          <a:pPr>
            <a:buFont typeface="Wingdings" panose="05000000000000000000" pitchFamily="2" charset="2"/>
            <a:buChar char="§"/>
          </a:pPr>
          <a:endParaRPr lang="fr-CA" sz="1800" dirty="0"/>
        </a:p>
      </dgm:t>
    </dgm:pt>
    <dgm:pt modelId="{A790BA28-ED3A-4363-B707-99B297193DB0}" type="parTrans" cxnId="{35397592-FBD7-45AF-B44D-CA46FB35FEB3}">
      <dgm:prSet/>
      <dgm:spPr/>
      <dgm:t>
        <a:bodyPr/>
        <a:lstStyle/>
        <a:p>
          <a:endParaRPr lang="fr-CA"/>
        </a:p>
      </dgm:t>
    </dgm:pt>
    <dgm:pt modelId="{F0248C0D-7C11-4599-A8FA-1F7916F4989F}" type="sibTrans" cxnId="{35397592-FBD7-45AF-B44D-CA46FB35FEB3}">
      <dgm:prSet/>
      <dgm:spPr/>
      <dgm:t>
        <a:bodyPr/>
        <a:lstStyle/>
        <a:p>
          <a:endParaRPr lang="fr-CA"/>
        </a:p>
      </dgm:t>
    </dgm:pt>
    <dgm:pt modelId="{660A235C-1CED-403D-A8DF-A8C38D3659EE}">
      <dgm:prSet custT="1"/>
      <dgm:spPr/>
      <dgm:t>
        <a:bodyPr/>
        <a:lstStyle/>
        <a:p>
          <a:pPr>
            <a:buFont typeface="Wingdings" panose="05000000000000000000" pitchFamily="2" charset="2"/>
            <a:buChar char="§"/>
          </a:pPr>
          <a:endParaRPr lang="fr-CA" sz="1800" dirty="0"/>
        </a:p>
      </dgm:t>
    </dgm:pt>
    <dgm:pt modelId="{28CA486F-42B3-45EB-AE40-9C2C436D30A0}" type="parTrans" cxnId="{E980D735-51F9-49AC-9A99-3164D8B568C3}">
      <dgm:prSet/>
      <dgm:spPr/>
      <dgm:t>
        <a:bodyPr/>
        <a:lstStyle/>
        <a:p>
          <a:endParaRPr lang="fr-CA"/>
        </a:p>
      </dgm:t>
    </dgm:pt>
    <dgm:pt modelId="{288EC59B-7726-43FB-8D54-F40AD9F367C6}" type="sibTrans" cxnId="{E980D735-51F9-49AC-9A99-3164D8B568C3}">
      <dgm:prSet/>
      <dgm:spPr/>
      <dgm:t>
        <a:bodyPr/>
        <a:lstStyle/>
        <a:p>
          <a:endParaRPr lang="fr-CA"/>
        </a:p>
      </dgm:t>
    </dgm:pt>
    <dgm:pt modelId="{EAB39AEA-4FBB-4787-A5D7-AD79B5929888}">
      <dgm:prSet custT="1"/>
      <dgm:spPr/>
      <dgm:t>
        <a:bodyPr/>
        <a:lstStyle/>
        <a:p>
          <a:r>
            <a:rPr lang="fr-CA" sz="2000" dirty="0"/>
            <a:t>Étude observationnelle</a:t>
          </a:r>
        </a:p>
        <a:p>
          <a:r>
            <a:rPr lang="fr-CA" sz="2000" b="0" dirty="0"/>
            <a:t>Pas de précision sur la dose des AOD et IPP</a:t>
          </a:r>
        </a:p>
        <a:p>
          <a:r>
            <a:rPr lang="fr-CA" sz="2000" b="0" dirty="0"/>
            <a:t>Le score de risque de saignement est une mesure interne adaptée qui n'a pas été étudié dans d'autres populations</a:t>
          </a:r>
        </a:p>
      </dgm:t>
    </dgm:pt>
    <dgm:pt modelId="{69CD7EDE-81BB-4634-8521-C56C3879F3F8}" type="parTrans" cxnId="{19F44511-4B3F-4EE9-90B3-BB10C7C527B7}">
      <dgm:prSet/>
      <dgm:spPr/>
      <dgm:t>
        <a:bodyPr/>
        <a:lstStyle/>
        <a:p>
          <a:endParaRPr lang="fr-CA"/>
        </a:p>
      </dgm:t>
    </dgm:pt>
    <dgm:pt modelId="{5EE10D13-F5CA-45CC-8A55-6EAA37E9E7E3}" type="sibTrans" cxnId="{19F44511-4B3F-4EE9-90B3-BB10C7C527B7}">
      <dgm:prSet/>
      <dgm:spPr/>
      <dgm:t>
        <a:bodyPr/>
        <a:lstStyle/>
        <a:p>
          <a:endParaRPr lang="fr-CA"/>
        </a:p>
      </dgm:t>
    </dgm:pt>
    <dgm:pt modelId="{BBAA38C0-76C6-472B-90B6-98B462BAA676}">
      <dgm:prSet/>
      <dgm:spPr/>
      <dgm:t>
        <a:bodyPr/>
        <a:lstStyle/>
        <a:p>
          <a:endParaRPr lang="fr-CA" sz="1600" dirty="0"/>
        </a:p>
      </dgm:t>
    </dgm:pt>
    <dgm:pt modelId="{CAA9EDF3-1044-433D-817B-48692D8797E7}" type="parTrans" cxnId="{C04AFD6B-B343-4446-A343-CC2DD39347CA}">
      <dgm:prSet/>
      <dgm:spPr/>
      <dgm:t>
        <a:bodyPr/>
        <a:lstStyle/>
        <a:p>
          <a:endParaRPr lang="fr-CA"/>
        </a:p>
      </dgm:t>
    </dgm:pt>
    <dgm:pt modelId="{37C5E92E-4F11-431B-B194-31A853A218EC}" type="sibTrans" cxnId="{C04AFD6B-B343-4446-A343-CC2DD39347CA}">
      <dgm:prSet/>
      <dgm:spPr/>
      <dgm:t>
        <a:bodyPr/>
        <a:lstStyle/>
        <a:p>
          <a:endParaRPr lang="fr-CA"/>
        </a:p>
      </dgm:t>
    </dgm:pt>
    <dgm:pt modelId="{FBD5D686-80C4-43D3-AF76-A9143ACC2541}">
      <dgm:prSet custT="1"/>
      <dgm:spPr/>
      <dgm:t>
        <a:bodyPr/>
        <a:lstStyle/>
        <a:p>
          <a:endParaRPr lang="fr-CA" sz="2000" b="0" dirty="0"/>
        </a:p>
      </dgm:t>
    </dgm:pt>
    <dgm:pt modelId="{2C70CE9C-8025-478B-B939-9FE97FA84D02}" type="parTrans" cxnId="{F94531C8-7838-48E6-8CD5-5E562624D717}">
      <dgm:prSet/>
      <dgm:spPr/>
      <dgm:t>
        <a:bodyPr/>
        <a:lstStyle/>
        <a:p>
          <a:endParaRPr lang="fr-CA"/>
        </a:p>
      </dgm:t>
    </dgm:pt>
    <dgm:pt modelId="{B62BAA5C-DC2C-4CA6-A37A-AA287A0188EB}" type="sibTrans" cxnId="{F94531C8-7838-48E6-8CD5-5E562624D717}">
      <dgm:prSet/>
      <dgm:spPr/>
      <dgm:t>
        <a:bodyPr/>
        <a:lstStyle/>
        <a:p>
          <a:endParaRPr lang="fr-CA"/>
        </a:p>
      </dgm:t>
    </dgm:pt>
    <dgm:pt modelId="{778C7581-BC57-41F4-9606-2468B33C13C8}" type="pres">
      <dgm:prSet presAssocID="{ECA83051-417D-40E3-B820-7EB95804BF08}" presName="Name0" presStyleCnt="0">
        <dgm:presLayoutVars>
          <dgm:dir/>
          <dgm:animLvl val="lvl"/>
          <dgm:resizeHandles val="exact"/>
        </dgm:presLayoutVars>
      </dgm:prSet>
      <dgm:spPr/>
    </dgm:pt>
    <dgm:pt modelId="{DD0891AB-B873-4D58-B00A-F0620DD7441E}" type="pres">
      <dgm:prSet presAssocID="{BBFFABAC-9AC2-46DB-BF59-CF1251917C4F}" presName="linNode" presStyleCnt="0"/>
      <dgm:spPr/>
    </dgm:pt>
    <dgm:pt modelId="{584866BF-726E-4CDC-A747-608687E2F81E}" type="pres">
      <dgm:prSet presAssocID="{BBFFABAC-9AC2-46DB-BF59-CF1251917C4F}" presName="parentText" presStyleLbl="alignNode1" presStyleIdx="0" presStyleCnt="2">
        <dgm:presLayoutVars>
          <dgm:chMax val="1"/>
          <dgm:bulletEnabled/>
        </dgm:presLayoutVars>
      </dgm:prSet>
      <dgm:spPr/>
    </dgm:pt>
    <dgm:pt modelId="{DF567854-F8E5-4A98-9F90-0848A0B69FB0}" type="pres">
      <dgm:prSet presAssocID="{BBFFABAC-9AC2-46DB-BF59-CF1251917C4F}" presName="descendantText" presStyleLbl="alignAccFollowNode1" presStyleIdx="0" presStyleCnt="2">
        <dgm:presLayoutVars>
          <dgm:bulletEnabled/>
        </dgm:presLayoutVars>
      </dgm:prSet>
      <dgm:spPr/>
    </dgm:pt>
    <dgm:pt modelId="{653CAA82-EA77-4DA5-933B-70A83FF5AE7C}" type="pres">
      <dgm:prSet presAssocID="{0EF0577D-44C9-406A-B81E-FDD8B11FDAF4}" presName="sp" presStyleCnt="0"/>
      <dgm:spPr/>
    </dgm:pt>
    <dgm:pt modelId="{23B022E6-70E8-4394-95B7-CA1E8F6C5DA8}" type="pres">
      <dgm:prSet presAssocID="{8644FE64-8CD2-4E79-91AE-2288F6533543}" presName="linNode" presStyleCnt="0"/>
      <dgm:spPr/>
    </dgm:pt>
    <dgm:pt modelId="{5863EB72-AD2D-4E81-B627-3A59867D4DD7}" type="pres">
      <dgm:prSet presAssocID="{8644FE64-8CD2-4E79-91AE-2288F6533543}" presName="parentText" presStyleLbl="alignNode1" presStyleIdx="1" presStyleCnt="2">
        <dgm:presLayoutVars>
          <dgm:chMax val="1"/>
          <dgm:bulletEnabled/>
        </dgm:presLayoutVars>
      </dgm:prSet>
      <dgm:spPr/>
    </dgm:pt>
    <dgm:pt modelId="{8B55F50A-BBF1-4DB1-B93E-331B791208FB}" type="pres">
      <dgm:prSet presAssocID="{8644FE64-8CD2-4E79-91AE-2288F6533543}" presName="descendantText" presStyleLbl="alignAccFollowNode1" presStyleIdx="1" presStyleCnt="2" custLinFactNeighborX="-640" custLinFactNeighborY="4">
        <dgm:presLayoutVars>
          <dgm:bulletEnabled/>
        </dgm:presLayoutVars>
      </dgm:prSet>
      <dgm:spPr/>
    </dgm:pt>
  </dgm:ptLst>
  <dgm:cxnLst>
    <dgm:cxn modelId="{19F44511-4B3F-4EE9-90B3-BB10C7C527B7}" srcId="{8644FE64-8CD2-4E79-91AE-2288F6533543}" destId="{EAB39AEA-4FBB-4787-A5D7-AD79B5929888}" srcOrd="1" destOrd="0" parTransId="{69CD7EDE-81BB-4634-8521-C56C3879F3F8}" sibTransId="{5EE10D13-F5CA-45CC-8A55-6EAA37E9E7E3}"/>
    <dgm:cxn modelId="{C12BAE11-30BD-47B4-8643-702E6D92C399}" type="presOf" srcId="{FE47A00E-6006-4B98-BA4D-F7AF1E9B45A1}" destId="{DF567854-F8E5-4A98-9F90-0848A0B69FB0}" srcOrd="0" destOrd="5" presId="urn:microsoft.com/office/officeart/2016/7/layout/VerticalSolidActionList"/>
    <dgm:cxn modelId="{44359015-4A86-4100-B492-5DEFF192ABF4}" srcId="{BBFFABAC-9AC2-46DB-BF59-CF1251917C4F}" destId="{4137AAEF-8E34-43F6-811E-1A76E254FB94}" srcOrd="0" destOrd="0" parTransId="{48005CBE-8E66-4A1C-BA73-E4E8748E5E65}" sibTransId="{959E38DF-3D7E-49D1-AE92-7A5F2B698B4D}"/>
    <dgm:cxn modelId="{E980D735-51F9-49AC-9A99-3164D8B568C3}" srcId="{BBFFABAC-9AC2-46DB-BF59-CF1251917C4F}" destId="{660A235C-1CED-403D-A8DF-A8C38D3659EE}" srcOrd="2" destOrd="0" parTransId="{28CA486F-42B3-45EB-AE40-9C2C436D30A0}" sibTransId="{288EC59B-7726-43FB-8D54-F40AD9F367C6}"/>
    <dgm:cxn modelId="{9F8FF338-A0CE-4287-AAFB-2DBD0D16491D}" srcId="{BBFFABAC-9AC2-46DB-BF59-CF1251917C4F}" destId="{79C3EDBE-DED4-49CB-8C9D-8E3025CA0B9F}" srcOrd="6" destOrd="0" parTransId="{F92B413E-5629-41EA-A102-0039DA66E6AB}" sibTransId="{FF38D117-B287-4167-BA55-64C2521A5719}"/>
    <dgm:cxn modelId="{B80F3943-E77E-4E49-A94D-D9B44764E612}" type="presOf" srcId="{4A94C392-BA9E-4D30-9AFB-2CB2FD063737}" destId="{DF567854-F8E5-4A98-9F90-0848A0B69FB0}" srcOrd="0" destOrd="4" presId="urn:microsoft.com/office/officeart/2016/7/layout/VerticalSolidActionList"/>
    <dgm:cxn modelId="{2169FB44-5CBD-41B3-B8B3-16CBB110D111}" type="presOf" srcId="{4A1A3CB6-B6F0-4D9D-A155-F32D1A430148}" destId="{DF567854-F8E5-4A98-9F90-0848A0B69FB0}" srcOrd="0" destOrd="3" presId="urn:microsoft.com/office/officeart/2016/7/layout/VerticalSolidActionList"/>
    <dgm:cxn modelId="{C04AFD6B-B343-4446-A343-CC2DD39347CA}" srcId="{8644FE64-8CD2-4E79-91AE-2288F6533543}" destId="{BBAA38C0-76C6-472B-90B6-98B462BAA676}" srcOrd="3" destOrd="0" parTransId="{CAA9EDF3-1044-433D-817B-48692D8797E7}" sibTransId="{37C5E92E-4F11-431B-B194-31A853A218EC}"/>
    <dgm:cxn modelId="{1EE55552-B07C-45A6-8894-6B5430058335}" srcId="{BBFFABAC-9AC2-46DB-BF59-CF1251917C4F}" destId="{8D0A3442-F39C-40D6-8B10-E1CE43E26268}" srcOrd="7" destOrd="0" parTransId="{9B725609-9E87-4D4A-BCF9-77BBF1444B11}" sibTransId="{612EFE24-0BF9-42B3-8827-2EC3D8226D3E}"/>
    <dgm:cxn modelId="{164EEA74-54DD-4347-B4E4-7306DD580FE2}" srcId="{BBFFABAC-9AC2-46DB-BF59-CF1251917C4F}" destId="{4A1A3CB6-B6F0-4D9D-A155-F32D1A430148}" srcOrd="3" destOrd="0" parTransId="{194BD3A7-9A63-4152-A1D4-82DC23F14413}" sibTransId="{26A9D575-8A84-4833-BA00-4C868770D359}"/>
    <dgm:cxn modelId="{23489057-5B44-4537-9B0D-CD66881EF632}" type="presOf" srcId="{660A235C-1CED-403D-A8DF-A8C38D3659EE}" destId="{DF567854-F8E5-4A98-9F90-0848A0B69FB0}" srcOrd="0" destOrd="2" presId="urn:microsoft.com/office/officeart/2016/7/layout/VerticalSolidActionList"/>
    <dgm:cxn modelId="{6151187E-1E2F-4CC4-9716-80836723C946}" type="presOf" srcId="{EAB39AEA-4FBB-4787-A5D7-AD79B5929888}" destId="{8B55F50A-BBF1-4DB1-B93E-331B791208FB}" srcOrd="0" destOrd="1" presId="urn:microsoft.com/office/officeart/2016/7/layout/VerticalSolidActionList"/>
    <dgm:cxn modelId="{6DFFD185-A39F-428E-8453-1749F3BB8AE1}" srcId="{8644FE64-8CD2-4E79-91AE-2288F6533543}" destId="{7C3910D8-3867-43AE-9007-E798D5A830E2}" srcOrd="0" destOrd="0" parTransId="{1B25E1D6-E8A6-4DC1-93CA-DD3E6157D194}" sibTransId="{8F39F338-9A04-4DB3-981B-C1DE0F085F3E}"/>
    <dgm:cxn modelId="{BF50E38C-BCD7-4058-AEAF-5EA805C7A2D3}" srcId="{ECA83051-417D-40E3-B820-7EB95804BF08}" destId="{BBFFABAC-9AC2-46DB-BF59-CF1251917C4F}" srcOrd="0" destOrd="0" parTransId="{E480EBA8-9C49-43E1-9DD8-DC1453B2CB76}" sibTransId="{0EF0577D-44C9-406A-B81E-FDD8B11FDAF4}"/>
    <dgm:cxn modelId="{983C3E8D-2C2F-45E8-8AF6-20BF92186D1E}" type="presOf" srcId="{510C6562-AA15-453A-9EA6-8CFF9AD1C417}" destId="{DF567854-F8E5-4A98-9F90-0848A0B69FB0}" srcOrd="0" destOrd="1" presId="urn:microsoft.com/office/officeart/2016/7/layout/VerticalSolidActionList"/>
    <dgm:cxn modelId="{35397592-FBD7-45AF-B44D-CA46FB35FEB3}" srcId="{BBFFABAC-9AC2-46DB-BF59-CF1251917C4F}" destId="{4A94C392-BA9E-4D30-9AFB-2CB2FD063737}" srcOrd="4" destOrd="0" parTransId="{A790BA28-ED3A-4363-B707-99B297193DB0}" sibTransId="{F0248C0D-7C11-4599-A8FA-1F7916F4989F}"/>
    <dgm:cxn modelId="{62CCCE95-966B-405A-9624-C53720BE415E}" type="presOf" srcId="{FBD5D686-80C4-43D3-AF76-A9143ACC2541}" destId="{8B55F50A-BBF1-4DB1-B93E-331B791208FB}" srcOrd="0" destOrd="2" presId="urn:microsoft.com/office/officeart/2016/7/layout/VerticalSolidActionList"/>
    <dgm:cxn modelId="{E67EF095-4F93-4B54-BEE2-F5717471DE55}" type="presOf" srcId="{BBAA38C0-76C6-472B-90B6-98B462BAA676}" destId="{8B55F50A-BBF1-4DB1-B93E-331B791208FB}" srcOrd="0" destOrd="3" presId="urn:microsoft.com/office/officeart/2016/7/layout/VerticalSolidActionList"/>
    <dgm:cxn modelId="{4BBE6897-918A-458C-A554-A8D4327BCDE6}" srcId="{ECA83051-417D-40E3-B820-7EB95804BF08}" destId="{8644FE64-8CD2-4E79-91AE-2288F6533543}" srcOrd="1" destOrd="0" parTransId="{5CD434BF-869F-4C65-B3EF-580498C4AA85}" sibTransId="{2BEFEDF1-D7FC-4AA6-80C4-901024D8A8F9}"/>
    <dgm:cxn modelId="{252CE8A0-FBD4-4E9D-9CA3-78B0702D0A3B}" type="presOf" srcId="{BBFFABAC-9AC2-46DB-BF59-CF1251917C4F}" destId="{584866BF-726E-4CDC-A747-608687E2F81E}" srcOrd="0" destOrd="0" presId="urn:microsoft.com/office/officeart/2016/7/layout/VerticalSolidActionList"/>
    <dgm:cxn modelId="{D3ED4AA4-9E39-41B8-9EB5-E589A0E00205}" type="presOf" srcId="{8644FE64-8CD2-4E79-91AE-2288F6533543}" destId="{5863EB72-AD2D-4E81-B627-3A59867D4DD7}" srcOrd="0" destOrd="0" presId="urn:microsoft.com/office/officeart/2016/7/layout/VerticalSolidActionList"/>
    <dgm:cxn modelId="{9BD229AE-EF44-498D-A2BB-39AB36DB5BDA}" type="presOf" srcId="{4137AAEF-8E34-43F6-811E-1A76E254FB94}" destId="{DF567854-F8E5-4A98-9F90-0848A0B69FB0}" srcOrd="0" destOrd="0" presId="urn:microsoft.com/office/officeart/2016/7/layout/VerticalSolidActionList"/>
    <dgm:cxn modelId="{E07451B1-5026-4212-84BA-D4DE1F626BC6}" type="presOf" srcId="{ECA83051-417D-40E3-B820-7EB95804BF08}" destId="{778C7581-BC57-41F4-9606-2468B33C13C8}" srcOrd="0" destOrd="0" presId="urn:microsoft.com/office/officeart/2016/7/layout/VerticalSolidActionList"/>
    <dgm:cxn modelId="{ED46C1B6-7602-4A65-B6F3-209F3A61E317}" srcId="{BBFFABAC-9AC2-46DB-BF59-CF1251917C4F}" destId="{FE47A00E-6006-4B98-BA4D-F7AF1E9B45A1}" srcOrd="5" destOrd="0" parTransId="{9E314CD6-6550-4BDD-8E6E-16A70C2509C7}" sibTransId="{2E9A5176-0367-4B1B-8D53-46A78E74FB37}"/>
    <dgm:cxn modelId="{C1846AC2-4D82-424C-AA63-EF7C64674EAE}" type="presOf" srcId="{79C3EDBE-DED4-49CB-8C9D-8E3025CA0B9F}" destId="{DF567854-F8E5-4A98-9F90-0848A0B69FB0}" srcOrd="0" destOrd="6" presId="urn:microsoft.com/office/officeart/2016/7/layout/VerticalSolidActionList"/>
    <dgm:cxn modelId="{F94531C8-7838-48E6-8CD5-5E562624D717}" srcId="{8644FE64-8CD2-4E79-91AE-2288F6533543}" destId="{FBD5D686-80C4-43D3-AF76-A9143ACC2541}" srcOrd="2" destOrd="0" parTransId="{2C70CE9C-8025-478B-B939-9FE97FA84D02}" sibTransId="{B62BAA5C-DC2C-4CA6-A37A-AA287A0188EB}"/>
    <dgm:cxn modelId="{97D2A1D7-4EFF-4390-8027-98D3ED78E393}" type="presOf" srcId="{8D0A3442-F39C-40D6-8B10-E1CE43E26268}" destId="{DF567854-F8E5-4A98-9F90-0848A0B69FB0}" srcOrd="0" destOrd="7" presId="urn:microsoft.com/office/officeart/2016/7/layout/VerticalSolidActionList"/>
    <dgm:cxn modelId="{BC55FDEF-A032-4B42-80D3-91F91355F6DF}" srcId="{BBFFABAC-9AC2-46DB-BF59-CF1251917C4F}" destId="{510C6562-AA15-453A-9EA6-8CFF9AD1C417}" srcOrd="1" destOrd="0" parTransId="{A0894F9A-3FE6-4F28-AE70-2598F69EB56F}" sibTransId="{5F6F9BA3-ABFA-49A1-B1F2-A8EEE1305CB5}"/>
    <dgm:cxn modelId="{D22780F7-BADD-4D02-8595-F455CD9A429D}" type="presOf" srcId="{7C3910D8-3867-43AE-9007-E798D5A830E2}" destId="{8B55F50A-BBF1-4DB1-B93E-331B791208FB}" srcOrd="0" destOrd="0" presId="urn:microsoft.com/office/officeart/2016/7/layout/VerticalSolidActionList"/>
    <dgm:cxn modelId="{BC8722CF-A3FF-4E14-AE4C-9FDD13096786}" type="presParOf" srcId="{778C7581-BC57-41F4-9606-2468B33C13C8}" destId="{DD0891AB-B873-4D58-B00A-F0620DD7441E}" srcOrd="0" destOrd="0" presId="urn:microsoft.com/office/officeart/2016/7/layout/VerticalSolidActionList"/>
    <dgm:cxn modelId="{6844AE7A-B608-4E0C-9C4F-72E8E52ECEB0}" type="presParOf" srcId="{DD0891AB-B873-4D58-B00A-F0620DD7441E}" destId="{584866BF-726E-4CDC-A747-608687E2F81E}" srcOrd="0" destOrd="0" presId="urn:microsoft.com/office/officeart/2016/7/layout/VerticalSolidActionList"/>
    <dgm:cxn modelId="{E7AE65B6-2311-4B2E-A231-B84CEFA6D2E4}" type="presParOf" srcId="{DD0891AB-B873-4D58-B00A-F0620DD7441E}" destId="{DF567854-F8E5-4A98-9F90-0848A0B69FB0}" srcOrd="1" destOrd="0" presId="urn:microsoft.com/office/officeart/2016/7/layout/VerticalSolidActionList"/>
    <dgm:cxn modelId="{34009D0C-3CDD-4E62-A1A7-D36C004539BD}" type="presParOf" srcId="{778C7581-BC57-41F4-9606-2468B33C13C8}" destId="{653CAA82-EA77-4DA5-933B-70A83FF5AE7C}" srcOrd="1" destOrd="0" presId="urn:microsoft.com/office/officeart/2016/7/layout/VerticalSolidActionList"/>
    <dgm:cxn modelId="{3444A741-24A8-4159-BF75-CE28D09E4A09}" type="presParOf" srcId="{778C7581-BC57-41F4-9606-2468B33C13C8}" destId="{23B022E6-70E8-4394-95B7-CA1E8F6C5DA8}" srcOrd="2" destOrd="0" presId="urn:microsoft.com/office/officeart/2016/7/layout/VerticalSolidActionList"/>
    <dgm:cxn modelId="{1767341E-72FD-4D46-A0A2-C4B7A3838FAA}" type="presParOf" srcId="{23B022E6-70E8-4394-95B7-CA1E8F6C5DA8}" destId="{5863EB72-AD2D-4E81-B627-3A59867D4DD7}" srcOrd="0" destOrd="0" presId="urn:microsoft.com/office/officeart/2016/7/layout/VerticalSolidActionList"/>
    <dgm:cxn modelId="{32F70CE6-6818-448D-BF28-3B3A0F6B426B}" type="presParOf" srcId="{23B022E6-70E8-4394-95B7-CA1E8F6C5DA8}" destId="{8B55F50A-BBF1-4DB1-B93E-331B791208F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A83051-417D-40E3-B820-7EB95804BF0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fr-CA"/>
        </a:p>
      </dgm:t>
    </dgm:pt>
    <dgm:pt modelId="{BBFFABAC-9AC2-46DB-BF59-CF1251917C4F}">
      <dgm:prSet phldrT="[Texte]" custT="1"/>
      <dgm:spPr/>
      <dgm:t>
        <a:bodyPr/>
        <a:lstStyle/>
        <a:p>
          <a:r>
            <a:rPr lang="fr-CA" sz="2400" b="0" dirty="0"/>
            <a:t>Forces</a:t>
          </a:r>
        </a:p>
      </dgm:t>
    </dgm:pt>
    <dgm:pt modelId="{E480EBA8-9C49-43E1-9DD8-DC1453B2CB76}" type="parTrans" cxnId="{BF50E38C-BCD7-4058-AEAF-5EA805C7A2D3}">
      <dgm:prSet/>
      <dgm:spPr/>
      <dgm:t>
        <a:bodyPr/>
        <a:lstStyle/>
        <a:p>
          <a:endParaRPr lang="fr-CA"/>
        </a:p>
      </dgm:t>
    </dgm:pt>
    <dgm:pt modelId="{0EF0577D-44C9-406A-B81E-FDD8B11FDAF4}" type="sibTrans" cxnId="{BF50E38C-BCD7-4058-AEAF-5EA805C7A2D3}">
      <dgm:prSet/>
      <dgm:spPr/>
      <dgm:t>
        <a:bodyPr/>
        <a:lstStyle/>
        <a:p>
          <a:endParaRPr lang="fr-CA"/>
        </a:p>
      </dgm:t>
    </dgm:pt>
    <dgm:pt modelId="{4137AAEF-8E34-43F6-811E-1A76E254FB94}">
      <dgm:prSet phldrT="[Texte]" custT="1"/>
      <dgm:spPr/>
      <dgm:t>
        <a:bodyPr/>
        <a:lstStyle/>
        <a:p>
          <a:pPr>
            <a:buFont typeface="Wingdings" panose="05000000000000000000" pitchFamily="2" charset="2"/>
            <a:buChar char="§"/>
          </a:pPr>
          <a:endParaRPr lang="fr-CA" sz="1800" dirty="0"/>
        </a:p>
      </dgm:t>
    </dgm:pt>
    <dgm:pt modelId="{48005CBE-8E66-4A1C-BA73-E4E8748E5E65}" type="parTrans" cxnId="{44359015-4A86-4100-B492-5DEFF192ABF4}">
      <dgm:prSet/>
      <dgm:spPr/>
      <dgm:t>
        <a:bodyPr/>
        <a:lstStyle/>
        <a:p>
          <a:endParaRPr lang="fr-CA"/>
        </a:p>
      </dgm:t>
    </dgm:pt>
    <dgm:pt modelId="{959E38DF-3D7E-49D1-AE92-7A5F2B698B4D}" type="sibTrans" cxnId="{44359015-4A86-4100-B492-5DEFF192ABF4}">
      <dgm:prSet/>
      <dgm:spPr/>
      <dgm:t>
        <a:bodyPr/>
        <a:lstStyle/>
        <a:p>
          <a:endParaRPr lang="fr-CA"/>
        </a:p>
      </dgm:t>
    </dgm:pt>
    <dgm:pt modelId="{8644FE64-8CD2-4E79-91AE-2288F6533543}">
      <dgm:prSet phldrT="[Texte]" custT="1"/>
      <dgm:spPr/>
      <dgm:t>
        <a:bodyPr/>
        <a:lstStyle/>
        <a:p>
          <a:r>
            <a:rPr lang="fr-CA" sz="2400" dirty="0"/>
            <a:t>Limites</a:t>
          </a:r>
        </a:p>
      </dgm:t>
    </dgm:pt>
    <dgm:pt modelId="{5CD434BF-869F-4C65-B3EF-580498C4AA85}" type="parTrans" cxnId="{4BBE6897-918A-458C-A554-A8D4327BCDE6}">
      <dgm:prSet/>
      <dgm:spPr/>
      <dgm:t>
        <a:bodyPr/>
        <a:lstStyle/>
        <a:p>
          <a:endParaRPr lang="fr-CA"/>
        </a:p>
      </dgm:t>
    </dgm:pt>
    <dgm:pt modelId="{2BEFEDF1-D7FC-4AA6-80C4-901024D8A8F9}" type="sibTrans" cxnId="{4BBE6897-918A-458C-A554-A8D4327BCDE6}">
      <dgm:prSet/>
      <dgm:spPr/>
      <dgm:t>
        <a:bodyPr/>
        <a:lstStyle/>
        <a:p>
          <a:endParaRPr lang="fr-CA"/>
        </a:p>
      </dgm:t>
    </dgm:pt>
    <dgm:pt modelId="{7C3910D8-3867-43AE-9007-E798D5A830E2}">
      <dgm:prSet phldrT="[Texte]" custT="1"/>
      <dgm:spPr/>
      <dgm:t>
        <a:bodyPr/>
        <a:lstStyle/>
        <a:p>
          <a:endParaRPr lang="fr-CA" sz="2000" dirty="0"/>
        </a:p>
        <a:p>
          <a:endParaRPr lang="fr-CA" sz="2000" dirty="0"/>
        </a:p>
      </dgm:t>
    </dgm:pt>
    <dgm:pt modelId="{1B25E1D6-E8A6-4DC1-93CA-DD3E6157D194}" type="parTrans" cxnId="{6DFFD185-A39F-428E-8453-1749F3BB8AE1}">
      <dgm:prSet/>
      <dgm:spPr/>
      <dgm:t>
        <a:bodyPr/>
        <a:lstStyle/>
        <a:p>
          <a:endParaRPr lang="fr-CA"/>
        </a:p>
      </dgm:t>
    </dgm:pt>
    <dgm:pt modelId="{8F39F338-9A04-4DB3-981B-C1DE0F085F3E}" type="sibTrans" cxnId="{6DFFD185-A39F-428E-8453-1749F3BB8AE1}">
      <dgm:prSet/>
      <dgm:spPr/>
      <dgm:t>
        <a:bodyPr/>
        <a:lstStyle/>
        <a:p>
          <a:endParaRPr lang="fr-CA"/>
        </a:p>
      </dgm:t>
    </dgm:pt>
    <dgm:pt modelId="{79C3EDBE-DED4-49CB-8C9D-8E3025CA0B9F}">
      <dgm:prSet/>
      <dgm:spPr/>
      <dgm:t>
        <a:bodyPr/>
        <a:lstStyle/>
        <a:p>
          <a:pPr>
            <a:buNone/>
          </a:pPr>
          <a:endParaRPr lang="fr-CA" sz="1100"/>
        </a:p>
      </dgm:t>
    </dgm:pt>
    <dgm:pt modelId="{F92B413E-5629-41EA-A102-0039DA66E6AB}" type="parTrans" cxnId="{9F8FF338-A0CE-4287-AAFB-2DBD0D16491D}">
      <dgm:prSet/>
      <dgm:spPr/>
      <dgm:t>
        <a:bodyPr/>
        <a:lstStyle/>
        <a:p>
          <a:endParaRPr lang="fr-CA"/>
        </a:p>
      </dgm:t>
    </dgm:pt>
    <dgm:pt modelId="{FF38D117-B287-4167-BA55-64C2521A5719}" type="sibTrans" cxnId="{9F8FF338-A0CE-4287-AAFB-2DBD0D16491D}">
      <dgm:prSet/>
      <dgm:spPr/>
      <dgm:t>
        <a:bodyPr/>
        <a:lstStyle/>
        <a:p>
          <a:endParaRPr lang="fr-CA"/>
        </a:p>
      </dgm:t>
    </dgm:pt>
    <dgm:pt modelId="{8D0A3442-F39C-40D6-8B10-E1CE43E26268}">
      <dgm:prSet phldrT="[Texte]"/>
      <dgm:spPr/>
      <dgm:t>
        <a:bodyPr/>
        <a:lstStyle/>
        <a:p>
          <a:pPr>
            <a:buNone/>
          </a:pPr>
          <a:endParaRPr lang="fr-CA" sz="1100"/>
        </a:p>
      </dgm:t>
    </dgm:pt>
    <dgm:pt modelId="{9B725609-9E87-4D4A-BCF9-77BBF1444B11}" type="parTrans" cxnId="{1EE55552-B07C-45A6-8894-6B5430058335}">
      <dgm:prSet/>
      <dgm:spPr/>
      <dgm:t>
        <a:bodyPr/>
        <a:lstStyle/>
        <a:p>
          <a:endParaRPr lang="fr-CA"/>
        </a:p>
      </dgm:t>
    </dgm:pt>
    <dgm:pt modelId="{612EFE24-0BF9-42B3-8827-2EC3D8226D3E}" type="sibTrans" cxnId="{1EE55552-B07C-45A6-8894-6B5430058335}">
      <dgm:prSet/>
      <dgm:spPr/>
    </dgm:pt>
    <dgm:pt modelId="{510C6562-AA15-453A-9EA6-8CFF9AD1C417}">
      <dgm:prSet custT="1"/>
      <dgm:spPr/>
      <dgm:t>
        <a:bodyPr/>
        <a:lstStyle/>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dgm:t>
    </dgm:pt>
    <dgm:pt modelId="{A0894F9A-3FE6-4F28-AE70-2598F69EB56F}" type="parTrans" cxnId="{BC55FDEF-A032-4B42-80D3-91F91355F6DF}">
      <dgm:prSet/>
      <dgm:spPr/>
      <dgm:t>
        <a:bodyPr/>
        <a:lstStyle/>
        <a:p>
          <a:endParaRPr lang="fr-CA"/>
        </a:p>
      </dgm:t>
    </dgm:pt>
    <dgm:pt modelId="{5F6F9BA3-ABFA-49A1-B1F2-A8EEE1305CB5}" type="sibTrans" cxnId="{BC55FDEF-A032-4B42-80D3-91F91355F6DF}">
      <dgm:prSet/>
      <dgm:spPr/>
      <dgm:t>
        <a:bodyPr/>
        <a:lstStyle/>
        <a:p>
          <a:endParaRPr lang="fr-CA"/>
        </a:p>
      </dgm:t>
    </dgm:pt>
    <dgm:pt modelId="{FE47A00E-6006-4B98-BA4D-F7AF1E9B45A1}">
      <dgm:prSet custT="1"/>
      <dgm:spPr/>
      <dgm:t>
        <a:bodyPr/>
        <a:lstStyle/>
        <a:p>
          <a:pPr>
            <a:buFont typeface="Wingdings" panose="05000000000000000000" pitchFamily="2" charset="2"/>
            <a:buChar char="§"/>
          </a:pPr>
          <a:endParaRPr lang="fr-CA" sz="1800" dirty="0"/>
        </a:p>
      </dgm:t>
    </dgm:pt>
    <dgm:pt modelId="{9E314CD6-6550-4BDD-8E6E-16A70C2509C7}" type="parTrans" cxnId="{ED46C1B6-7602-4A65-B6F3-209F3A61E317}">
      <dgm:prSet/>
      <dgm:spPr/>
      <dgm:t>
        <a:bodyPr/>
        <a:lstStyle/>
        <a:p>
          <a:endParaRPr lang="fr-CA"/>
        </a:p>
      </dgm:t>
    </dgm:pt>
    <dgm:pt modelId="{2E9A5176-0367-4B1B-8D53-46A78E74FB37}" type="sibTrans" cxnId="{ED46C1B6-7602-4A65-B6F3-209F3A61E317}">
      <dgm:prSet/>
      <dgm:spPr/>
      <dgm:t>
        <a:bodyPr/>
        <a:lstStyle/>
        <a:p>
          <a:endParaRPr lang="fr-CA"/>
        </a:p>
      </dgm:t>
    </dgm:pt>
    <dgm:pt modelId="{4A1A3CB6-B6F0-4D9D-A155-F32D1A430148}">
      <dgm:prSet custT="1"/>
      <dgm:spPr/>
      <dgm:t>
        <a:bodyPr/>
        <a:lstStyle/>
        <a:p>
          <a:pPr>
            <a:buFont typeface="Wingdings" panose="05000000000000000000" pitchFamily="2" charset="2"/>
            <a:buChar char="§"/>
          </a:pPr>
          <a:endParaRPr lang="fr-CA" sz="1800" dirty="0"/>
        </a:p>
      </dgm:t>
    </dgm:pt>
    <dgm:pt modelId="{194BD3A7-9A63-4152-A1D4-82DC23F14413}" type="parTrans" cxnId="{164EEA74-54DD-4347-B4E4-7306DD580FE2}">
      <dgm:prSet/>
      <dgm:spPr/>
      <dgm:t>
        <a:bodyPr/>
        <a:lstStyle/>
        <a:p>
          <a:endParaRPr lang="fr-CA"/>
        </a:p>
      </dgm:t>
    </dgm:pt>
    <dgm:pt modelId="{26A9D575-8A84-4833-BA00-4C868770D359}" type="sibTrans" cxnId="{164EEA74-54DD-4347-B4E4-7306DD580FE2}">
      <dgm:prSet/>
      <dgm:spPr/>
      <dgm:t>
        <a:bodyPr/>
        <a:lstStyle/>
        <a:p>
          <a:endParaRPr lang="fr-CA"/>
        </a:p>
      </dgm:t>
    </dgm:pt>
    <dgm:pt modelId="{4A94C392-BA9E-4D30-9AFB-2CB2FD063737}">
      <dgm:prSet custT="1"/>
      <dgm:spPr/>
      <dgm:t>
        <a:bodyPr/>
        <a:lstStyle/>
        <a:p>
          <a:pPr>
            <a:buFont typeface="Wingdings" panose="05000000000000000000" pitchFamily="2" charset="2"/>
            <a:buChar char="§"/>
          </a:pPr>
          <a:endParaRPr lang="fr-CA" sz="1800" dirty="0"/>
        </a:p>
      </dgm:t>
    </dgm:pt>
    <dgm:pt modelId="{A790BA28-ED3A-4363-B707-99B297193DB0}" type="parTrans" cxnId="{35397592-FBD7-45AF-B44D-CA46FB35FEB3}">
      <dgm:prSet/>
      <dgm:spPr/>
      <dgm:t>
        <a:bodyPr/>
        <a:lstStyle/>
        <a:p>
          <a:endParaRPr lang="fr-CA"/>
        </a:p>
      </dgm:t>
    </dgm:pt>
    <dgm:pt modelId="{F0248C0D-7C11-4599-A8FA-1F7916F4989F}" type="sibTrans" cxnId="{35397592-FBD7-45AF-B44D-CA46FB35FEB3}">
      <dgm:prSet/>
      <dgm:spPr/>
      <dgm:t>
        <a:bodyPr/>
        <a:lstStyle/>
        <a:p>
          <a:endParaRPr lang="fr-CA"/>
        </a:p>
      </dgm:t>
    </dgm:pt>
    <dgm:pt modelId="{BBAA38C0-76C6-472B-90B6-98B462BAA676}">
      <dgm:prSet/>
      <dgm:spPr/>
      <dgm:t>
        <a:bodyPr/>
        <a:lstStyle/>
        <a:p>
          <a:endParaRPr lang="fr-CA" sz="1600" dirty="0"/>
        </a:p>
      </dgm:t>
    </dgm:pt>
    <dgm:pt modelId="{CAA9EDF3-1044-433D-817B-48692D8797E7}" type="parTrans" cxnId="{C04AFD6B-B343-4446-A343-CC2DD39347CA}">
      <dgm:prSet/>
      <dgm:spPr/>
      <dgm:t>
        <a:bodyPr/>
        <a:lstStyle/>
        <a:p>
          <a:endParaRPr lang="fr-CA"/>
        </a:p>
      </dgm:t>
    </dgm:pt>
    <dgm:pt modelId="{37C5E92E-4F11-431B-B194-31A853A218EC}" type="sibTrans" cxnId="{C04AFD6B-B343-4446-A343-CC2DD39347CA}">
      <dgm:prSet/>
      <dgm:spPr/>
      <dgm:t>
        <a:bodyPr/>
        <a:lstStyle/>
        <a:p>
          <a:endParaRPr lang="fr-CA"/>
        </a:p>
      </dgm:t>
    </dgm:pt>
    <dgm:pt modelId="{FBD5D686-80C4-43D3-AF76-A9143ACC2541}">
      <dgm:prSet custT="1"/>
      <dgm:spPr/>
      <dgm:t>
        <a:bodyPr/>
        <a:lstStyle/>
        <a:p>
          <a:endParaRPr lang="fr-CA" sz="2000" b="0" dirty="0"/>
        </a:p>
      </dgm:t>
    </dgm:pt>
    <dgm:pt modelId="{2C70CE9C-8025-478B-B939-9FE97FA84D02}" type="parTrans" cxnId="{F94531C8-7838-48E6-8CD5-5E562624D717}">
      <dgm:prSet/>
      <dgm:spPr/>
      <dgm:t>
        <a:bodyPr/>
        <a:lstStyle/>
        <a:p>
          <a:endParaRPr lang="fr-CA"/>
        </a:p>
      </dgm:t>
    </dgm:pt>
    <dgm:pt modelId="{B62BAA5C-DC2C-4CA6-A37A-AA287A0188EB}" type="sibTrans" cxnId="{F94531C8-7838-48E6-8CD5-5E562624D717}">
      <dgm:prSet/>
      <dgm:spPr/>
      <dgm:t>
        <a:bodyPr/>
        <a:lstStyle/>
        <a:p>
          <a:endParaRPr lang="fr-CA"/>
        </a:p>
      </dgm:t>
    </dgm:pt>
    <dgm:pt modelId="{79FA4F4E-C3B5-4698-B53C-5EEF8CE577E5}">
      <dgm:prSet custT="1"/>
      <dgm:spPr/>
      <dgm:t>
        <a:bodyPr/>
        <a:lstStyle/>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r>
            <a:rPr lang="fr-CA" sz="2000" dirty="0"/>
            <a:t>Première cohorte nationale qui a étudié l’impact des AOD sur les  patients asiatiques aux antécédents d’hémorragie digestive haute récurrentes</a:t>
          </a:r>
        </a:p>
        <a:p>
          <a:pPr>
            <a:buFont typeface="Wingdings" panose="05000000000000000000" pitchFamily="2" charset="2"/>
            <a:buChar char="§"/>
          </a:pPr>
          <a:r>
            <a:rPr lang="fr-CA" sz="2000" b="0" i="0" dirty="0"/>
            <a:t>Évaluation de taux d’incidence d’HDH sur une dose régulière des AOD et sur une dose réduite</a:t>
          </a:r>
        </a:p>
      </dgm:t>
    </dgm:pt>
    <dgm:pt modelId="{09153AF3-A0D3-4A16-9D00-709D461D2B02}" type="parTrans" cxnId="{D16310B6-62C0-4824-8293-0437FBEC6CF4}">
      <dgm:prSet/>
      <dgm:spPr/>
      <dgm:t>
        <a:bodyPr/>
        <a:lstStyle/>
        <a:p>
          <a:endParaRPr lang="fr-CA"/>
        </a:p>
      </dgm:t>
    </dgm:pt>
    <dgm:pt modelId="{8AC6FAA7-A3DB-40D1-92C0-EB0E7B5AF2CE}" type="sibTrans" cxnId="{D16310B6-62C0-4824-8293-0437FBEC6CF4}">
      <dgm:prSet/>
      <dgm:spPr/>
      <dgm:t>
        <a:bodyPr/>
        <a:lstStyle/>
        <a:p>
          <a:endParaRPr lang="fr-CA"/>
        </a:p>
      </dgm:t>
    </dgm:pt>
    <dgm:pt modelId="{2561BDEF-B0BC-4EA1-942B-9282BE8D712E}">
      <dgm:prSet custT="1"/>
      <dgm:spPr/>
      <dgm:t>
        <a:bodyPr/>
        <a:lstStyle/>
        <a:p>
          <a:pPr>
            <a:buFont typeface="Wingdings" panose="05000000000000000000" pitchFamily="2" charset="2"/>
            <a:buChar char="§"/>
          </a:pPr>
          <a:endParaRPr lang="fr-CA" sz="1800" dirty="0"/>
        </a:p>
      </dgm:t>
    </dgm:pt>
    <dgm:pt modelId="{B6D9F238-249B-46FC-8F38-48AC7A523EEA}" type="parTrans" cxnId="{42F5AF8C-15AC-4D1E-BDD8-73E8FA07C98F}">
      <dgm:prSet/>
      <dgm:spPr/>
      <dgm:t>
        <a:bodyPr/>
        <a:lstStyle/>
        <a:p>
          <a:endParaRPr lang="fr-CA"/>
        </a:p>
      </dgm:t>
    </dgm:pt>
    <dgm:pt modelId="{DFD74622-BBF0-4220-B03B-5E5AE9B72762}" type="sibTrans" cxnId="{42F5AF8C-15AC-4D1E-BDD8-73E8FA07C98F}">
      <dgm:prSet/>
      <dgm:spPr/>
      <dgm:t>
        <a:bodyPr/>
        <a:lstStyle/>
        <a:p>
          <a:endParaRPr lang="fr-CA"/>
        </a:p>
      </dgm:t>
    </dgm:pt>
    <dgm:pt modelId="{ACCDB688-57E7-4304-B6B0-1E855D65BCC0}">
      <dgm:prSet custT="1"/>
      <dgm:spPr/>
      <dgm:t>
        <a:bodyPr/>
        <a:lstStyle/>
        <a:p>
          <a:r>
            <a:rPr lang="fr-CA" sz="2000" b="0" cap="none" spc="0" dirty="0">
              <a:solidFill>
                <a:schemeClr val="tx1"/>
              </a:solidFill>
              <a:effectLst/>
            </a:rPr>
            <a:t>Les  informations sur l'état initial (endoscopique) du tractus gastro-intestinal supérieur des patients sont absentes.</a:t>
          </a:r>
        </a:p>
      </dgm:t>
    </dgm:pt>
    <dgm:pt modelId="{6A7A5892-D8FC-4450-ACDC-F209A431C51E}" type="parTrans" cxnId="{EB847C08-2E18-414B-93B5-FF75B860DBF5}">
      <dgm:prSet/>
      <dgm:spPr/>
      <dgm:t>
        <a:bodyPr/>
        <a:lstStyle/>
        <a:p>
          <a:endParaRPr lang="fr-CA"/>
        </a:p>
      </dgm:t>
    </dgm:pt>
    <dgm:pt modelId="{7F52DDDF-A98C-4AD7-8A08-BB0CD73C7274}" type="sibTrans" cxnId="{EB847C08-2E18-414B-93B5-FF75B860DBF5}">
      <dgm:prSet/>
      <dgm:spPr/>
      <dgm:t>
        <a:bodyPr/>
        <a:lstStyle/>
        <a:p>
          <a:endParaRPr lang="fr-CA"/>
        </a:p>
      </dgm:t>
    </dgm:pt>
    <dgm:pt modelId="{B5D50D71-F8EA-4E17-BE83-47C5F3471584}">
      <dgm:prSet custT="1"/>
      <dgm:spPr/>
      <dgm:t>
        <a:bodyPr/>
        <a:lstStyle/>
        <a:p>
          <a:r>
            <a:rPr lang="fr-CA" sz="2000" b="0" cap="none" spc="0" dirty="0">
              <a:solidFill>
                <a:schemeClr val="tx1"/>
              </a:solidFill>
              <a:effectLst/>
            </a:rPr>
            <a:t>La fonction rénale et le poids ne figuraient pas dans les bases de données ( alors que l’étude comportait des candidats avec des doses réduites d’AOD).</a:t>
          </a:r>
        </a:p>
      </dgm:t>
    </dgm:pt>
    <dgm:pt modelId="{7EE17C7B-CF6F-4FA9-A395-3D200E038C0A}" type="parTrans" cxnId="{B2D75F76-C49E-4EFC-BED4-8EDCD08F0634}">
      <dgm:prSet/>
      <dgm:spPr/>
      <dgm:t>
        <a:bodyPr/>
        <a:lstStyle/>
        <a:p>
          <a:endParaRPr lang="fr-CA"/>
        </a:p>
      </dgm:t>
    </dgm:pt>
    <dgm:pt modelId="{266622D4-C880-41C2-81E0-F7D1E2D03C51}" type="sibTrans" cxnId="{B2D75F76-C49E-4EFC-BED4-8EDCD08F0634}">
      <dgm:prSet/>
      <dgm:spPr/>
      <dgm:t>
        <a:bodyPr/>
        <a:lstStyle/>
        <a:p>
          <a:endParaRPr lang="fr-CA"/>
        </a:p>
      </dgm:t>
    </dgm:pt>
    <dgm:pt modelId="{0D5697D1-6F28-4A95-B03C-3470C299500F}">
      <dgm:prSet custT="1"/>
      <dgm:spPr/>
      <dgm:t>
        <a:bodyPr/>
        <a:lstStyle/>
        <a:p>
          <a:endParaRPr lang="fr-CA" sz="2000" b="0" cap="none" spc="0" dirty="0">
            <a:solidFill>
              <a:schemeClr val="tx1"/>
            </a:solidFill>
            <a:effectLst/>
          </a:endParaRPr>
        </a:p>
      </dgm:t>
    </dgm:pt>
    <dgm:pt modelId="{C5E4384B-13AF-41CF-B9C9-F7EB9B8CC5AB}" type="parTrans" cxnId="{50A556CE-259E-4EDD-A435-5A35B8295AC7}">
      <dgm:prSet/>
      <dgm:spPr/>
      <dgm:t>
        <a:bodyPr/>
        <a:lstStyle/>
        <a:p>
          <a:endParaRPr lang="fr-CA"/>
        </a:p>
      </dgm:t>
    </dgm:pt>
    <dgm:pt modelId="{3B7B8011-DCC6-4544-B92F-E01D283696BD}" type="sibTrans" cxnId="{50A556CE-259E-4EDD-A435-5A35B8295AC7}">
      <dgm:prSet/>
      <dgm:spPr/>
      <dgm:t>
        <a:bodyPr/>
        <a:lstStyle/>
        <a:p>
          <a:endParaRPr lang="fr-CA"/>
        </a:p>
      </dgm:t>
    </dgm:pt>
    <dgm:pt modelId="{B9E15B45-A9C1-4D27-B4F6-677AD5CEBD4E}">
      <dgm:prSet custT="1"/>
      <dgm:spPr/>
      <dgm:t>
        <a:bodyPr/>
        <a:lstStyle/>
        <a:p>
          <a:endParaRPr lang="fr-CA" sz="2000" b="0" cap="none" spc="0" dirty="0">
            <a:solidFill>
              <a:schemeClr val="tx1"/>
            </a:solidFill>
            <a:effectLst/>
          </a:endParaRPr>
        </a:p>
      </dgm:t>
    </dgm:pt>
    <dgm:pt modelId="{FDF7325A-E7D0-4ED2-A7E6-3EAF1F33A7CE}" type="parTrans" cxnId="{175E3B3A-69F0-4913-849A-1A6A40D61F2D}">
      <dgm:prSet/>
      <dgm:spPr/>
      <dgm:t>
        <a:bodyPr/>
        <a:lstStyle/>
        <a:p>
          <a:endParaRPr lang="fr-CA"/>
        </a:p>
      </dgm:t>
    </dgm:pt>
    <dgm:pt modelId="{503A1F76-5868-4874-B517-6245E1FB8060}" type="sibTrans" cxnId="{175E3B3A-69F0-4913-849A-1A6A40D61F2D}">
      <dgm:prSet/>
      <dgm:spPr/>
      <dgm:t>
        <a:bodyPr/>
        <a:lstStyle/>
        <a:p>
          <a:endParaRPr lang="fr-CA"/>
        </a:p>
      </dgm:t>
    </dgm:pt>
    <dgm:pt modelId="{778C7581-BC57-41F4-9606-2468B33C13C8}" type="pres">
      <dgm:prSet presAssocID="{ECA83051-417D-40E3-B820-7EB95804BF08}" presName="Name0" presStyleCnt="0">
        <dgm:presLayoutVars>
          <dgm:dir/>
          <dgm:animLvl val="lvl"/>
          <dgm:resizeHandles val="exact"/>
        </dgm:presLayoutVars>
      </dgm:prSet>
      <dgm:spPr/>
    </dgm:pt>
    <dgm:pt modelId="{DD0891AB-B873-4D58-B00A-F0620DD7441E}" type="pres">
      <dgm:prSet presAssocID="{BBFFABAC-9AC2-46DB-BF59-CF1251917C4F}" presName="linNode" presStyleCnt="0"/>
      <dgm:spPr/>
    </dgm:pt>
    <dgm:pt modelId="{584866BF-726E-4CDC-A747-608687E2F81E}" type="pres">
      <dgm:prSet presAssocID="{BBFFABAC-9AC2-46DB-BF59-CF1251917C4F}" presName="parentText" presStyleLbl="alignNode1" presStyleIdx="0" presStyleCnt="2">
        <dgm:presLayoutVars>
          <dgm:chMax val="1"/>
          <dgm:bulletEnabled/>
        </dgm:presLayoutVars>
      </dgm:prSet>
      <dgm:spPr/>
    </dgm:pt>
    <dgm:pt modelId="{DF567854-F8E5-4A98-9F90-0848A0B69FB0}" type="pres">
      <dgm:prSet presAssocID="{BBFFABAC-9AC2-46DB-BF59-CF1251917C4F}" presName="descendantText" presStyleLbl="alignAccFollowNode1" presStyleIdx="0" presStyleCnt="2" custLinFactNeighborY="-700">
        <dgm:presLayoutVars>
          <dgm:bulletEnabled/>
        </dgm:presLayoutVars>
      </dgm:prSet>
      <dgm:spPr/>
    </dgm:pt>
    <dgm:pt modelId="{653CAA82-EA77-4DA5-933B-70A83FF5AE7C}" type="pres">
      <dgm:prSet presAssocID="{0EF0577D-44C9-406A-B81E-FDD8B11FDAF4}" presName="sp" presStyleCnt="0"/>
      <dgm:spPr/>
    </dgm:pt>
    <dgm:pt modelId="{23B022E6-70E8-4394-95B7-CA1E8F6C5DA8}" type="pres">
      <dgm:prSet presAssocID="{8644FE64-8CD2-4E79-91AE-2288F6533543}" presName="linNode" presStyleCnt="0"/>
      <dgm:spPr/>
    </dgm:pt>
    <dgm:pt modelId="{5863EB72-AD2D-4E81-B627-3A59867D4DD7}" type="pres">
      <dgm:prSet presAssocID="{8644FE64-8CD2-4E79-91AE-2288F6533543}" presName="parentText" presStyleLbl="alignNode1" presStyleIdx="1" presStyleCnt="2">
        <dgm:presLayoutVars>
          <dgm:chMax val="1"/>
          <dgm:bulletEnabled/>
        </dgm:presLayoutVars>
      </dgm:prSet>
      <dgm:spPr/>
    </dgm:pt>
    <dgm:pt modelId="{8B55F50A-BBF1-4DB1-B93E-331B791208FB}" type="pres">
      <dgm:prSet presAssocID="{8644FE64-8CD2-4E79-91AE-2288F6533543}" presName="descendantText" presStyleLbl="alignAccFollowNode1" presStyleIdx="1" presStyleCnt="2" custLinFactNeighborX="-640" custLinFactNeighborY="4">
        <dgm:presLayoutVars>
          <dgm:bulletEnabled/>
        </dgm:presLayoutVars>
      </dgm:prSet>
      <dgm:spPr/>
    </dgm:pt>
  </dgm:ptLst>
  <dgm:cxnLst>
    <dgm:cxn modelId="{81208702-47C5-4C5E-AAD0-C87C7EBE4DC9}" type="presOf" srcId="{B9E15B45-A9C1-4D27-B4F6-677AD5CEBD4E}" destId="{8B55F50A-BBF1-4DB1-B93E-331B791208FB}" srcOrd="0" destOrd="4" presId="urn:microsoft.com/office/officeart/2016/7/layout/VerticalSolidActionList"/>
    <dgm:cxn modelId="{EB847C08-2E18-414B-93B5-FF75B860DBF5}" srcId="{8644FE64-8CD2-4E79-91AE-2288F6533543}" destId="{ACCDB688-57E7-4304-B6B0-1E855D65BCC0}" srcOrd="1" destOrd="0" parTransId="{6A7A5892-D8FC-4450-ACDC-F209A431C51E}" sibTransId="{7F52DDDF-A98C-4AD7-8A08-BB0CD73C7274}"/>
    <dgm:cxn modelId="{C12BAE11-30BD-47B4-8643-702E6D92C399}" type="presOf" srcId="{FE47A00E-6006-4B98-BA4D-F7AF1E9B45A1}" destId="{DF567854-F8E5-4A98-9F90-0848A0B69FB0}" srcOrd="0" destOrd="6" presId="urn:microsoft.com/office/officeart/2016/7/layout/VerticalSolidActionList"/>
    <dgm:cxn modelId="{44359015-4A86-4100-B492-5DEFF192ABF4}" srcId="{BBFFABAC-9AC2-46DB-BF59-CF1251917C4F}" destId="{4137AAEF-8E34-43F6-811E-1A76E254FB94}" srcOrd="0" destOrd="0" parTransId="{48005CBE-8E66-4A1C-BA73-E4E8748E5E65}" sibTransId="{959E38DF-3D7E-49D1-AE92-7A5F2B698B4D}"/>
    <dgm:cxn modelId="{9F8FF338-A0CE-4287-AAFB-2DBD0D16491D}" srcId="{BBFFABAC-9AC2-46DB-BF59-CF1251917C4F}" destId="{79C3EDBE-DED4-49CB-8C9D-8E3025CA0B9F}" srcOrd="7" destOrd="0" parTransId="{F92B413E-5629-41EA-A102-0039DA66E6AB}" sibTransId="{FF38D117-B287-4167-BA55-64C2521A5719}"/>
    <dgm:cxn modelId="{175E3B3A-69F0-4913-849A-1A6A40D61F2D}" srcId="{8644FE64-8CD2-4E79-91AE-2288F6533543}" destId="{B9E15B45-A9C1-4D27-B4F6-677AD5CEBD4E}" srcOrd="4" destOrd="0" parTransId="{FDF7325A-E7D0-4ED2-A7E6-3EAF1F33A7CE}" sibTransId="{503A1F76-5868-4874-B517-6245E1FB8060}"/>
    <dgm:cxn modelId="{B80F3943-E77E-4E49-A94D-D9B44764E612}" type="presOf" srcId="{4A94C392-BA9E-4D30-9AFB-2CB2FD063737}" destId="{DF567854-F8E5-4A98-9F90-0848A0B69FB0}" srcOrd="0" destOrd="5" presId="urn:microsoft.com/office/officeart/2016/7/layout/VerticalSolidActionList"/>
    <dgm:cxn modelId="{2169FB44-5CBD-41B3-B8B3-16CBB110D111}" type="presOf" srcId="{4A1A3CB6-B6F0-4D9D-A155-F32D1A430148}" destId="{DF567854-F8E5-4A98-9F90-0848A0B69FB0}" srcOrd="0" destOrd="4" presId="urn:microsoft.com/office/officeart/2016/7/layout/VerticalSolidActionList"/>
    <dgm:cxn modelId="{893F566B-214D-4D8E-80A4-D46173C40849}" type="presOf" srcId="{79FA4F4E-C3B5-4698-B53C-5EEF8CE577E5}" destId="{DF567854-F8E5-4A98-9F90-0848A0B69FB0}" srcOrd="0" destOrd="1" presId="urn:microsoft.com/office/officeart/2016/7/layout/VerticalSolidActionList"/>
    <dgm:cxn modelId="{C04AFD6B-B343-4446-A343-CC2DD39347CA}" srcId="{8644FE64-8CD2-4E79-91AE-2288F6533543}" destId="{BBAA38C0-76C6-472B-90B6-98B462BAA676}" srcOrd="6" destOrd="0" parTransId="{CAA9EDF3-1044-433D-817B-48692D8797E7}" sibTransId="{37C5E92E-4F11-431B-B194-31A853A218EC}"/>
    <dgm:cxn modelId="{047CE051-9ED2-4349-8D7C-7B99B4AB3700}" type="presOf" srcId="{B5D50D71-F8EA-4E17-BE83-47C5F3471584}" destId="{8B55F50A-BBF1-4DB1-B93E-331B791208FB}" srcOrd="0" destOrd="2" presId="urn:microsoft.com/office/officeart/2016/7/layout/VerticalSolidActionList"/>
    <dgm:cxn modelId="{1EE55552-B07C-45A6-8894-6B5430058335}" srcId="{BBFFABAC-9AC2-46DB-BF59-CF1251917C4F}" destId="{8D0A3442-F39C-40D6-8B10-E1CE43E26268}" srcOrd="8" destOrd="0" parTransId="{9B725609-9E87-4D4A-BCF9-77BBF1444B11}" sibTransId="{612EFE24-0BF9-42B3-8827-2EC3D8226D3E}"/>
    <dgm:cxn modelId="{164EEA74-54DD-4347-B4E4-7306DD580FE2}" srcId="{BBFFABAC-9AC2-46DB-BF59-CF1251917C4F}" destId="{4A1A3CB6-B6F0-4D9D-A155-F32D1A430148}" srcOrd="4" destOrd="0" parTransId="{194BD3A7-9A63-4152-A1D4-82DC23F14413}" sibTransId="{26A9D575-8A84-4833-BA00-4C868770D359}"/>
    <dgm:cxn modelId="{B2D75F76-C49E-4EFC-BED4-8EDCD08F0634}" srcId="{8644FE64-8CD2-4E79-91AE-2288F6533543}" destId="{B5D50D71-F8EA-4E17-BE83-47C5F3471584}" srcOrd="2" destOrd="0" parTransId="{7EE17C7B-CF6F-4FA9-A395-3D200E038C0A}" sibTransId="{266622D4-C880-41C2-81E0-F7D1E2D03C51}"/>
    <dgm:cxn modelId="{6DFFD185-A39F-428E-8453-1749F3BB8AE1}" srcId="{8644FE64-8CD2-4E79-91AE-2288F6533543}" destId="{7C3910D8-3867-43AE-9007-E798D5A830E2}" srcOrd="0" destOrd="0" parTransId="{1B25E1D6-E8A6-4DC1-93CA-DD3E6157D194}" sibTransId="{8F39F338-9A04-4DB3-981B-C1DE0F085F3E}"/>
    <dgm:cxn modelId="{42F5AF8C-15AC-4D1E-BDD8-73E8FA07C98F}" srcId="{BBFFABAC-9AC2-46DB-BF59-CF1251917C4F}" destId="{2561BDEF-B0BC-4EA1-942B-9282BE8D712E}" srcOrd="2" destOrd="0" parTransId="{B6D9F238-249B-46FC-8F38-48AC7A523EEA}" sibTransId="{DFD74622-BBF0-4220-B03B-5E5AE9B72762}"/>
    <dgm:cxn modelId="{BF50E38C-BCD7-4058-AEAF-5EA805C7A2D3}" srcId="{ECA83051-417D-40E3-B820-7EB95804BF08}" destId="{BBFFABAC-9AC2-46DB-BF59-CF1251917C4F}" srcOrd="0" destOrd="0" parTransId="{E480EBA8-9C49-43E1-9DD8-DC1453B2CB76}" sibTransId="{0EF0577D-44C9-406A-B81E-FDD8B11FDAF4}"/>
    <dgm:cxn modelId="{983C3E8D-2C2F-45E8-8AF6-20BF92186D1E}" type="presOf" srcId="{510C6562-AA15-453A-9EA6-8CFF9AD1C417}" destId="{DF567854-F8E5-4A98-9F90-0848A0B69FB0}" srcOrd="0" destOrd="3" presId="urn:microsoft.com/office/officeart/2016/7/layout/VerticalSolidActionList"/>
    <dgm:cxn modelId="{35397592-FBD7-45AF-B44D-CA46FB35FEB3}" srcId="{BBFFABAC-9AC2-46DB-BF59-CF1251917C4F}" destId="{4A94C392-BA9E-4D30-9AFB-2CB2FD063737}" srcOrd="5" destOrd="0" parTransId="{A790BA28-ED3A-4363-B707-99B297193DB0}" sibTransId="{F0248C0D-7C11-4599-A8FA-1F7916F4989F}"/>
    <dgm:cxn modelId="{62CCCE95-966B-405A-9624-C53720BE415E}" type="presOf" srcId="{FBD5D686-80C4-43D3-AF76-A9143ACC2541}" destId="{8B55F50A-BBF1-4DB1-B93E-331B791208FB}" srcOrd="0" destOrd="5" presId="urn:microsoft.com/office/officeart/2016/7/layout/VerticalSolidActionList"/>
    <dgm:cxn modelId="{E67EF095-4F93-4B54-BEE2-F5717471DE55}" type="presOf" srcId="{BBAA38C0-76C6-472B-90B6-98B462BAA676}" destId="{8B55F50A-BBF1-4DB1-B93E-331B791208FB}" srcOrd="0" destOrd="6" presId="urn:microsoft.com/office/officeart/2016/7/layout/VerticalSolidActionList"/>
    <dgm:cxn modelId="{4BBE6897-918A-458C-A554-A8D4327BCDE6}" srcId="{ECA83051-417D-40E3-B820-7EB95804BF08}" destId="{8644FE64-8CD2-4E79-91AE-2288F6533543}" srcOrd="1" destOrd="0" parTransId="{5CD434BF-869F-4C65-B3EF-580498C4AA85}" sibTransId="{2BEFEDF1-D7FC-4AA6-80C4-901024D8A8F9}"/>
    <dgm:cxn modelId="{252CE8A0-FBD4-4E9D-9CA3-78B0702D0A3B}" type="presOf" srcId="{BBFFABAC-9AC2-46DB-BF59-CF1251917C4F}" destId="{584866BF-726E-4CDC-A747-608687E2F81E}" srcOrd="0" destOrd="0" presId="urn:microsoft.com/office/officeart/2016/7/layout/VerticalSolidActionList"/>
    <dgm:cxn modelId="{D3ED4AA4-9E39-41B8-9EB5-E589A0E00205}" type="presOf" srcId="{8644FE64-8CD2-4E79-91AE-2288F6533543}" destId="{5863EB72-AD2D-4E81-B627-3A59867D4DD7}" srcOrd="0" destOrd="0" presId="urn:microsoft.com/office/officeart/2016/7/layout/VerticalSolidActionList"/>
    <dgm:cxn modelId="{E190D5AB-11A1-4710-B75C-13D576DA273D}" type="presOf" srcId="{0D5697D1-6F28-4A95-B03C-3470C299500F}" destId="{8B55F50A-BBF1-4DB1-B93E-331B791208FB}" srcOrd="0" destOrd="3" presId="urn:microsoft.com/office/officeart/2016/7/layout/VerticalSolidActionList"/>
    <dgm:cxn modelId="{9BD229AE-EF44-498D-A2BB-39AB36DB5BDA}" type="presOf" srcId="{4137AAEF-8E34-43F6-811E-1A76E254FB94}" destId="{DF567854-F8E5-4A98-9F90-0848A0B69FB0}" srcOrd="0" destOrd="0" presId="urn:microsoft.com/office/officeart/2016/7/layout/VerticalSolidActionList"/>
    <dgm:cxn modelId="{E07451B1-5026-4212-84BA-D4DE1F626BC6}" type="presOf" srcId="{ECA83051-417D-40E3-B820-7EB95804BF08}" destId="{778C7581-BC57-41F4-9606-2468B33C13C8}" srcOrd="0" destOrd="0" presId="urn:microsoft.com/office/officeart/2016/7/layout/VerticalSolidActionList"/>
    <dgm:cxn modelId="{D16310B6-62C0-4824-8293-0437FBEC6CF4}" srcId="{BBFFABAC-9AC2-46DB-BF59-CF1251917C4F}" destId="{79FA4F4E-C3B5-4698-B53C-5EEF8CE577E5}" srcOrd="1" destOrd="0" parTransId="{09153AF3-A0D3-4A16-9D00-709D461D2B02}" sibTransId="{8AC6FAA7-A3DB-40D1-92C0-EB0E7B5AF2CE}"/>
    <dgm:cxn modelId="{ED46C1B6-7602-4A65-B6F3-209F3A61E317}" srcId="{BBFFABAC-9AC2-46DB-BF59-CF1251917C4F}" destId="{FE47A00E-6006-4B98-BA4D-F7AF1E9B45A1}" srcOrd="6" destOrd="0" parTransId="{9E314CD6-6550-4BDD-8E6E-16A70C2509C7}" sibTransId="{2E9A5176-0367-4B1B-8D53-46A78E74FB37}"/>
    <dgm:cxn modelId="{C1846AC2-4D82-424C-AA63-EF7C64674EAE}" type="presOf" srcId="{79C3EDBE-DED4-49CB-8C9D-8E3025CA0B9F}" destId="{DF567854-F8E5-4A98-9F90-0848A0B69FB0}" srcOrd="0" destOrd="7" presId="urn:microsoft.com/office/officeart/2016/7/layout/VerticalSolidActionList"/>
    <dgm:cxn modelId="{F94531C8-7838-48E6-8CD5-5E562624D717}" srcId="{8644FE64-8CD2-4E79-91AE-2288F6533543}" destId="{FBD5D686-80C4-43D3-AF76-A9143ACC2541}" srcOrd="5" destOrd="0" parTransId="{2C70CE9C-8025-478B-B939-9FE97FA84D02}" sibTransId="{B62BAA5C-DC2C-4CA6-A37A-AA287A0188EB}"/>
    <dgm:cxn modelId="{50A556CE-259E-4EDD-A435-5A35B8295AC7}" srcId="{8644FE64-8CD2-4E79-91AE-2288F6533543}" destId="{0D5697D1-6F28-4A95-B03C-3470C299500F}" srcOrd="3" destOrd="0" parTransId="{C5E4384B-13AF-41CF-B9C9-F7EB9B8CC5AB}" sibTransId="{3B7B8011-DCC6-4544-B92F-E01D283696BD}"/>
    <dgm:cxn modelId="{97D2A1D7-4EFF-4390-8027-98D3ED78E393}" type="presOf" srcId="{8D0A3442-F39C-40D6-8B10-E1CE43E26268}" destId="{DF567854-F8E5-4A98-9F90-0848A0B69FB0}" srcOrd="0" destOrd="8" presId="urn:microsoft.com/office/officeart/2016/7/layout/VerticalSolidActionList"/>
    <dgm:cxn modelId="{9C68C2E7-C80E-44E7-97FB-07F9B4E24D02}" type="presOf" srcId="{ACCDB688-57E7-4304-B6B0-1E855D65BCC0}" destId="{8B55F50A-BBF1-4DB1-B93E-331B791208FB}" srcOrd="0" destOrd="1" presId="urn:microsoft.com/office/officeart/2016/7/layout/VerticalSolidActionList"/>
    <dgm:cxn modelId="{CBC2A2E8-0067-4350-93D3-872C83941E94}" type="presOf" srcId="{2561BDEF-B0BC-4EA1-942B-9282BE8D712E}" destId="{DF567854-F8E5-4A98-9F90-0848A0B69FB0}" srcOrd="0" destOrd="2" presId="urn:microsoft.com/office/officeart/2016/7/layout/VerticalSolidActionList"/>
    <dgm:cxn modelId="{BC55FDEF-A032-4B42-80D3-91F91355F6DF}" srcId="{BBFFABAC-9AC2-46DB-BF59-CF1251917C4F}" destId="{510C6562-AA15-453A-9EA6-8CFF9AD1C417}" srcOrd="3" destOrd="0" parTransId="{A0894F9A-3FE6-4F28-AE70-2598F69EB56F}" sibTransId="{5F6F9BA3-ABFA-49A1-B1F2-A8EEE1305CB5}"/>
    <dgm:cxn modelId="{D22780F7-BADD-4D02-8595-F455CD9A429D}" type="presOf" srcId="{7C3910D8-3867-43AE-9007-E798D5A830E2}" destId="{8B55F50A-BBF1-4DB1-B93E-331B791208FB}" srcOrd="0" destOrd="0" presId="urn:microsoft.com/office/officeart/2016/7/layout/VerticalSolidActionList"/>
    <dgm:cxn modelId="{BC8722CF-A3FF-4E14-AE4C-9FDD13096786}" type="presParOf" srcId="{778C7581-BC57-41F4-9606-2468B33C13C8}" destId="{DD0891AB-B873-4D58-B00A-F0620DD7441E}" srcOrd="0" destOrd="0" presId="urn:microsoft.com/office/officeart/2016/7/layout/VerticalSolidActionList"/>
    <dgm:cxn modelId="{6844AE7A-B608-4E0C-9C4F-72E8E52ECEB0}" type="presParOf" srcId="{DD0891AB-B873-4D58-B00A-F0620DD7441E}" destId="{584866BF-726E-4CDC-A747-608687E2F81E}" srcOrd="0" destOrd="0" presId="urn:microsoft.com/office/officeart/2016/7/layout/VerticalSolidActionList"/>
    <dgm:cxn modelId="{E7AE65B6-2311-4B2E-A231-B84CEFA6D2E4}" type="presParOf" srcId="{DD0891AB-B873-4D58-B00A-F0620DD7441E}" destId="{DF567854-F8E5-4A98-9F90-0848A0B69FB0}" srcOrd="1" destOrd="0" presId="urn:microsoft.com/office/officeart/2016/7/layout/VerticalSolidActionList"/>
    <dgm:cxn modelId="{34009D0C-3CDD-4E62-A1A7-D36C004539BD}" type="presParOf" srcId="{778C7581-BC57-41F4-9606-2468B33C13C8}" destId="{653CAA82-EA77-4DA5-933B-70A83FF5AE7C}" srcOrd="1" destOrd="0" presId="urn:microsoft.com/office/officeart/2016/7/layout/VerticalSolidActionList"/>
    <dgm:cxn modelId="{3444A741-24A8-4159-BF75-CE28D09E4A09}" type="presParOf" srcId="{778C7581-BC57-41F4-9606-2468B33C13C8}" destId="{23B022E6-70E8-4394-95B7-CA1E8F6C5DA8}" srcOrd="2" destOrd="0" presId="urn:microsoft.com/office/officeart/2016/7/layout/VerticalSolidActionList"/>
    <dgm:cxn modelId="{1767341E-72FD-4D46-A0A2-C4B7A3838FAA}" type="presParOf" srcId="{23B022E6-70E8-4394-95B7-CA1E8F6C5DA8}" destId="{5863EB72-AD2D-4E81-B627-3A59867D4DD7}" srcOrd="0" destOrd="0" presId="urn:microsoft.com/office/officeart/2016/7/layout/VerticalSolidActionList"/>
    <dgm:cxn modelId="{32F70CE6-6818-448D-BF28-3B3A0F6B426B}" type="presParOf" srcId="{23B022E6-70E8-4394-95B7-CA1E8F6C5DA8}" destId="{8B55F50A-BBF1-4DB1-B93E-331B791208F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A83051-417D-40E3-B820-7EB95804BF0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fr-CA"/>
        </a:p>
      </dgm:t>
    </dgm:pt>
    <dgm:pt modelId="{BBFFABAC-9AC2-46DB-BF59-CF1251917C4F}">
      <dgm:prSet phldrT="[Texte]" custT="1"/>
      <dgm:spPr/>
      <dgm:t>
        <a:bodyPr/>
        <a:lstStyle/>
        <a:p>
          <a:r>
            <a:rPr lang="fr-CA" sz="2400" b="0" dirty="0"/>
            <a:t>Forces</a:t>
          </a:r>
        </a:p>
      </dgm:t>
    </dgm:pt>
    <dgm:pt modelId="{E480EBA8-9C49-43E1-9DD8-DC1453B2CB76}" type="parTrans" cxnId="{BF50E38C-BCD7-4058-AEAF-5EA805C7A2D3}">
      <dgm:prSet/>
      <dgm:spPr/>
      <dgm:t>
        <a:bodyPr/>
        <a:lstStyle/>
        <a:p>
          <a:endParaRPr lang="fr-CA"/>
        </a:p>
      </dgm:t>
    </dgm:pt>
    <dgm:pt modelId="{0EF0577D-44C9-406A-B81E-FDD8B11FDAF4}" type="sibTrans" cxnId="{BF50E38C-BCD7-4058-AEAF-5EA805C7A2D3}">
      <dgm:prSet/>
      <dgm:spPr/>
      <dgm:t>
        <a:bodyPr/>
        <a:lstStyle/>
        <a:p>
          <a:endParaRPr lang="fr-CA"/>
        </a:p>
      </dgm:t>
    </dgm:pt>
    <dgm:pt modelId="{4137AAEF-8E34-43F6-811E-1A76E254FB94}">
      <dgm:prSet phldrT="[Texte]" custT="1"/>
      <dgm:spPr/>
      <dgm:t>
        <a:bodyPr/>
        <a:lstStyle/>
        <a:p>
          <a:pPr>
            <a:buFont typeface="Wingdings" panose="05000000000000000000" pitchFamily="2" charset="2"/>
            <a:buChar char="§"/>
          </a:pPr>
          <a:endParaRPr lang="fr-CA" sz="1800" dirty="0"/>
        </a:p>
      </dgm:t>
    </dgm:pt>
    <dgm:pt modelId="{48005CBE-8E66-4A1C-BA73-E4E8748E5E65}" type="parTrans" cxnId="{44359015-4A86-4100-B492-5DEFF192ABF4}">
      <dgm:prSet/>
      <dgm:spPr/>
      <dgm:t>
        <a:bodyPr/>
        <a:lstStyle/>
        <a:p>
          <a:endParaRPr lang="fr-CA"/>
        </a:p>
      </dgm:t>
    </dgm:pt>
    <dgm:pt modelId="{959E38DF-3D7E-49D1-AE92-7A5F2B698B4D}" type="sibTrans" cxnId="{44359015-4A86-4100-B492-5DEFF192ABF4}">
      <dgm:prSet/>
      <dgm:spPr/>
      <dgm:t>
        <a:bodyPr/>
        <a:lstStyle/>
        <a:p>
          <a:endParaRPr lang="fr-CA"/>
        </a:p>
      </dgm:t>
    </dgm:pt>
    <dgm:pt modelId="{8644FE64-8CD2-4E79-91AE-2288F6533543}">
      <dgm:prSet phldrT="[Texte]" custT="1"/>
      <dgm:spPr/>
      <dgm:t>
        <a:bodyPr/>
        <a:lstStyle/>
        <a:p>
          <a:r>
            <a:rPr lang="fr-CA" sz="2400" dirty="0"/>
            <a:t>Limites</a:t>
          </a:r>
        </a:p>
      </dgm:t>
    </dgm:pt>
    <dgm:pt modelId="{5CD434BF-869F-4C65-B3EF-580498C4AA85}" type="parTrans" cxnId="{4BBE6897-918A-458C-A554-A8D4327BCDE6}">
      <dgm:prSet/>
      <dgm:spPr/>
      <dgm:t>
        <a:bodyPr/>
        <a:lstStyle/>
        <a:p>
          <a:endParaRPr lang="fr-CA"/>
        </a:p>
      </dgm:t>
    </dgm:pt>
    <dgm:pt modelId="{2BEFEDF1-D7FC-4AA6-80C4-901024D8A8F9}" type="sibTrans" cxnId="{4BBE6897-918A-458C-A554-A8D4327BCDE6}">
      <dgm:prSet/>
      <dgm:spPr/>
      <dgm:t>
        <a:bodyPr/>
        <a:lstStyle/>
        <a:p>
          <a:endParaRPr lang="fr-CA"/>
        </a:p>
      </dgm:t>
    </dgm:pt>
    <dgm:pt modelId="{7C3910D8-3867-43AE-9007-E798D5A830E2}">
      <dgm:prSet phldrT="[Texte]" custT="1"/>
      <dgm:spPr/>
      <dgm:t>
        <a:bodyPr/>
        <a:lstStyle/>
        <a:p>
          <a:r>
            <a:rPr lang="fr-CA" sz="2000" dirty="0"/>
            <a:t>Le plus grand essai contrôlé randomisée évaluant IPP/placebo chez patient sous AOD</a:t>
          </a:r>
        </a:p>
        <a:p>
          <a:r>
            <a:rPr lang="fr-CA" sz="2000" dirty="0"/>
            <a:t>L’étude a inclue des populations de l'Amérique de l'Europe, de l’Asie et du Pacifique </a:t>
          </a:r>
        </a:p>
        <a:p>
          <a:r>
            <a:rPr lang="fr-CA" sz="2000" dirty="0"/>
            <a:t>Faible risque de biais </a:t>
          </a:r>
        </a:p>
      </dgm:t>
    </dgm:pt>
    <dgm:pt modelId="{1B25E1D6-E8A6-4DC1-93CA-DD3E6157D194}" type="parTrans" cxnId="{6DFFD185-A39F-428E-8453-1749F3BB8AE1}">
      <dgm:prSet/>
      <dgm:spPr/>
      <dgm:t>
        <a:bodyPr/>
        <a:lstStyle/>
        <a:p>
          <a:endParaRPr lang="fr-CA"/>
        </a:p>
      </dgm:t>
    </dgm:pt>
    <dgm:pt modelId="{8F39F338-9A04-4DB3-981B-C1DE0F085F3E}" type="sibTrans" cxnId="{6DFFD185-A39F-428E-8453-1749F3BB8AE1}">
      <dgm:prSet/>
      <dgm:spPr/>
      <dgm:t>
        <a:bodyPr/>
        <a:lstStyle/>
        <a:p>
          <a:endParaRPr lang="fr-CA"/>
        </a:p>
      </dgm:t>
    </dgm:pt>
    <dgm:pt modelId="{79C3EDBE-DED4-49CB-8C9D-8E3025CA0B9F}">
      <dgm:prSet/>
      <dgm:spPr/>
      <dgm:t>
        <a:bodyPr/>
        <a:lstStyle/>
        <a:p>
          <a:pPr>
            <a:buNone/>
          </a:pPr>
          <a:endParaRPr lang="fr-CA" sz="1100"/>
        </a:p>
      </dgm:t>
    </dgm:pt>
    <dgm:pt modelId="{F92B413E-5629-41EA-A102-0039DA66E6AB}" type="parTrans" cxnId="{9F8FF338-A0CE-4287-AAFB-2DBD0D16491D}">
      <dgm:prSet/>
      <dgm:spPr/>
      <dgm:t>
        <a:bodyPr/>
        <a:lstStyle/>
        <a:p>
          <a:endParaRPr lang="fr-CA"/>
        </a:p>
      </dgm:t>
    </dgm:pt>
    <dgm:pt modelId="{FF38D117-B287-4167-BA55-64C2521A5719}" type="sibTrans" cxnId="{9F8FF338-A0CE-4287-AAFB-2DBD0D16491D}">
      <dgm:prSet/>
      <dgm:spPr/>
      <dgm:t>
        <a:bodyPr/>
        <a:lstStyle/>
        <a:p>
          <a:endParaRPr lang="fr-CA"/>
        </a:p>
      </dgm:t>
    </dgm:pt>
    <dgm:pt modelId="{8D0A3442-F39C-40D6-8B10-E1CE43E26268}">
      <dgm:prSet phldrT="[Texte]"/>
      <dgm:spPr/>
      <dgm:t>
        <a:bodyPr/>
        <a:lstStyle/>
        <a:p>
          <a:pPr>
            <a:buNone/>
          </a:pPr>
          <a:endParaRPr lang="fr-CA" sz="1100"/>
        </a:p>
      </dgm:t>
    </dgm:pt>
    <dgm:pt modelId="{9B725609-9E87-4D4A-BCF9-77BBF1444B11}" type="parTrans" cxnId="{1EE55552-B07C-45A6-8894-6B5430058335}">
      <dgm:prSet/>
      <dgm:spPr/>
      <dgm:t>
        <a:bodyPr/>
        <a:lstStyle/>
        <a:p>
          <a:endParaRPr lang="fr-CA"/>
        </a:p>
      </dgm:t>
    </dgm:pt>
    <dgm:pt modelId="{612EFE24-0BF9-42B3-8827-2EC3D8226D3E}" type="sibTrans" cxnId="{1EE55552-B07C-45A6-8894-6B5430058335}">
      <dgm:prSet/>
      <dgm:spPr/>
    </dgm:pt>
    <dgm:pt modelId="{510C6562-AA15-453A-9EA6-8CFF9AD1C417}">
      <dgm:prSet custT="1"/>
      <dgm:spPr/>
      <dgm:t>
        <a:bodyPr/>
        <a:lstStyle/>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dgm:t>
    </dgm:pt>
    <dgm:pt modelId="{A0894F9A-3FE6-4F28-AE70-2598F69EB56F}" type="parTrans" cxnId="{BC55FDEF-A032-4B42-80D3-91F91355F6DF}">
      <dgm:prSet/>
      <dgm:spPr/>
      <dgm:t>
        <a:bodyPr/>
        <a:lstStyle/>
        <a:p>
          <a:endParaRPr lang="fr-CA"/>
        </a:p>
      </dgm:t>
    </dgm:pt>
    <dgm:pt modelId="{5F6F9BA3-ABFA-49A1-B1F2-A8EEE1305CB5}" type="sibTrans" cxnId="{BC55FDEF-A032-4B42-80D3-91F91355F6DF}">
      <dgm:prSet/>
      <dgm:spPr/>
      <dgm:t>
        <a:bodyPr/>
        <a:lstStyle/>
        <a:p>
          <a:endParaRPr lang="fr-CA"/>
        </a:p>
      </dgm:t>
    </dgm:pt>
    <dgm:pt modelId="{FE47A00E-6006-4B98-BA4D-F7AF1E9B45A1}">
      <dgm:prSet custT="1"/>
      <dgm:spPr/>
      <dgm:t>
        <a:bodyPr/>
        <a:lstStyle/>
        <a:p>
          <a:pPr>
            <a:buFont typeface="Wingdings" panose="05000000000000000000" pitchFamily="2" charset="2"/>
            <a:buChar char="§"/>
          </a:pPr>
          <a:endParaRPr lang="fr-CA" sz="1800" dirty="0"/>
        </a:p>
      </dgm:t>
    </dgm:pt>
    <dgm:pt modelId="{9E314CD6-6550-4BDD-8E6E-16A70C2509C7}" type="parTrans" cxnId="{ED46C1B6-7602-4A65-B6F3-209F3A61E317}">
      <dgm:prSet/>
      <dgm:spPr/>
      <dgm:t>
        <a:bodyPr/>
        <a:lstStyle/>
        <a:p>
          <a:endParaRPr lang="fr-CA"/>
        </a:p>
      </dgm:t>
    </dgm:pt>
    <dgm:pt modelId="{2E9A5176-0367-4B1B-8D53-46A78E74FB37}" type="sibTrans" cxnId="{ED46C1B6-7602-4A65-B6F3-209F3A61E317}">
      <dgm:prSet/>
      <dgm:spPr/>
      <dgm:t>
        <a:bodyPr/>
        <a:lstStyle/>
        <a:p>
          <a:endParaRPr lang="fr-CA"/>
        </a:p>
      </dgm:t>
    </dgm:pt>
    <dgm:pt modelId="{4A1A3CB6-B6F0-4D9D-A155-F32D1A430148}">
      <dgm:prSet custT="1"/>
      <dgm:spPr/>
      <dgm:t>
        <a:bodyPr/>
        <a:lstStyle/>
        <a:p>
          <a:pPr>
            <a:buFont typeface="Wingdings" panose="05000000000000000000" pitchFamily="2" charset="2"/>
            <a:buChar char="§"/>
          </a:pPr>
          <a:endParaRPr lang="fr-CA" sz="1800" dirty="0"/>
        </a:p>
      </dgm:t>
    </dgm:pt>
    <dgm:pt modelId="{194BD3A7-9A63-4152-A1D4-82DC23F14413}" type="parTrans" cxnId="{164EEA74-54DD-4347-B4E4-7306DD580FE2}">
      <dgm:prSet/>
      <dgm:spPr/>
      <dgm:t>
        <a:bodyPr/>
        <a:lstStyle/>
        <a:p>
          <a:endParaRPr lang="fr-CA"/>
        </a:p>
      </dgm:t>
    </dgm:pt>
    <dgm:pt modelId="{26A9D575-8A84-4833-BA00-4C868770D359}" type="sibTrans" cxnId="{164EEA74-54DD-4347-B4E4-7306DD580FE2}">
      <dgm:prSet/>
      <dgm:spPr/>
      <dgm:t>
        <a:bodyPr/>
        <a:lstStyle/>
        <a:p>
          <a:endParaRPr lang="fr-CA"/>
        </a:p>
      </dgm:t>
    </dgm:pt>
    <dgm:pt modelId="{4A94C392-BA9E-4D30-9AFB-2CB2FD063737}">
      <dgm:prSet custT="1"/>
      <dgm:spPr/>
      <dgm:t>
        <a:bodyPr/>
        <a:lstStyle/>
        <a:p>
          <a:pPr>
            <a:buFont typeface="Wingdings" panose="05000000000000000000" pitchFamily="2" charset="2"/>
            <a:buChar char="§"/>
          </a:pPr>
          <a:endParaRPr lang="fr-CA" sz="1800" dirty="0"/>
        </a:p>
      </dgm:t>
    </dgm:pt>
    <dgm:pt modelId="{A790BA28-ED3A-4363-B707-99B297193DB0}" type="parTrans" cxnId="{35397592-FBD7-45AF-B44D-CA46FB35FEB3}">
      <dgm:prSet/>
      <dgm:spPr/>
      <dgm:t>
        <a:bodyPr/>
        <a:lstStyle/>
        <a:p>
          <a:endParaRPr lang="fr-CA"/>
        </a:p>
      </dgm:t>
    </dgm:pt>
    <dgm:pt modelId="{F0248C0D-7C11-4599-A8FA-1F7916F4989F}" type="sibTrans" cxnId="{35397592-FBD7-45AF-B44D-CA46FB35FEB3}">
      <dgm:prSet/>
      <dgm:spPr/>
      <dgm:t>
        <a:bodyPr/>
        <a:lstStyle/>
        <a:p>
          <a:endParaRPr lang="fr-CA"/>
        </a:p>
      </dgm:t>
    </dgm:pt>
    <dgm:pt modelId="{BBAA38C0-76C6-472B-90B6-98B462BAA676}">
      <dgm:prSet/>
      <dgm:spPr/>
      <dgm:t>
        <a:bodyPr/>
        <a:lstStyle/>
        <a:p>
          <a:endParaRPr lang="fr-CA" sz="1600" dirty="0"/>
        </a:p>
      </dgm:t>
    </dgm:pt>
    <dgm:pt modelId="{CAA9EDF3-1044-433D-817B-48692D8797E7}" type="parTrans" cxnId="{C04AFD6B-B343-4446-A343-CC2DD39347CA}">
      <dgm:prSet/>
      <dgm:spPr/>
      <dgm:t>
        <a:bodyPr/>
        <a:lstStyle/>
        <a:p>
          <a:endParaRPr lang="fr-CA"/>
        </a:p>
      </dgm:t>
    </dgm:pt>
    <dgm:pt modelId="{37C5E92E-4F11-431B-B194-31A853A218EC}" type="sibTrans" cxnId="{C04AFD6B-B343-4446-A343-CC2DD39347CA}">
      <dgm:prSet/>
      <dgm:spPr/>
      <dgm:t>
        <a:bodyPr/>
        <a:lstStyle/>
        <a:p>
          <a:endParaRPr lang="fr-CA"/>
        </a:p>
      </dgm:t>
    </dgm:pt>
    <dgm:pt modelId="{FBD5D686-80C4-43D3-AF76-A9143ACC2541}">
      <dgm:prSet custT="1"/>
      <dgm:spPr/>
      <dgm:t>
        <a:bodyPr/>
        <a:lstStyle/>
        <a:p>
          <a:endParaRPr lang="fr-CA" sz="2000" b="0" dirty="0"/>
        </a:p>
      </dgm:t>
    </dgm:pt>
    <dgm:pt modelId="{2C70CE9C-8025-478B-B939-9FE97FA84D02}" type="parTrans" cxnId="{F94531C8-7838-48E6-8CD5-5E562624D717}">
      <dgm:prSet/>
      <dgm:spPr/>
      <dgm:t>
        <a:bodyPr/>
        <a:lstStyle/>
        <a:p>
          <a:endParaRPr lang="fr-CA"/>
        </a:p>
      </dgm:t>
    </dgm:pt>
    <dgm:pt modelId="{B62BAA5C-DC2C-4CA6-A37A-AA287A0188EB}" type="sibTrans" cxnId="{F94531C8-7838-48E6-8CD5-5E562624D717}">
      <dgm:prSet/>
      <dgm:spPr/>
      <dgm:t>
        <a:bodyPr/>
        <a:lstStyle/>
        <a:p>
          <a:endParaRPr lang="fr-CA"/>
        </a:p>
      </dgm:t>
    </dgm:pt>
    <dgm:pt modelId="{79FA4F4E-C3B5-4698-B53C-5EEF8CE577E5}">
      <dgm:prSet custT="1"/>
      <dgm:spPr/>
      <dgm:t>
        <a:bodyPr/>
        <a:lstStyle/>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a:p>
          <a:pPr>
            <a:buFont typeface="Wingdings" panose="05000000000000000000" pitchFamily="2" charset="2"/>
            <a:buChar char="§"/>
          </a:pPr>
          <a:endParaRPr lang="fr-CA" sz="1800" dirty="0"/>
        </a:p>
      </dgm:t>
    </dgm:pt>
    <dgm:pt modelId="{09153AF3-A0D3-4A16-9D00-709D461D2B02}" type="parTrans" cxnId="{D16310B6-62C0-4824-8293-0437FBEC6CF4}">
      <dgm:prSet/>
      <dgm:spPr/>
      <dgm:t>
        <a:bodyPr/>
        <a:lstStyle/>
        <a:p>
          <a:endParaRPr lang="fr-CA"/>
        </a:p>
      </dgm:t>
    </dgm:pt>
    <dgm:pt modelId="{8AC6FAA7-A3DB-40D1-92C0-EB0E7B5AF2CE}" type="sibTrans" cxnId="{D16310B6-62C0-4824-8293-0437FBEC6CF4}">
      <dgm:prSet/>
      <dgm:spPr/>
      <dgm:t>
        <a:bodyPr/>
        <a:lstStyle/>
        <a:p>
          <a:endParaRPr lang="fr-CA"/>
        </a:p>
      </dgm:t>
    </dgm:pt>
    <dgm:pt modelId="{2561BDEF-B0BC-4EA1-942B-9282BE8D712E}">
      <dgm:prSet custT="1"/>
      <dgm:spPr/>
      <dgm:t>
        <a:bodyPr/>
        <a:lstStyle/>
        <a:p>
          <a:pPr>
            <a:buFont typeface="Wingdings" panose="05000000000000000000" pitchFamily="2" charset="2"/>
            <a:buChar char="§"/>
          </a:pPr>
          <a:endParaRPr lang="fr-CA" sz="1800" dirty="0"/>
        </a:p>
      </dgm:t>
    </dgm:pt>
    <dgm:pt modelId="{B6D9F238-249B-46FC-8F38-48AC7A523EEA}" type="parTrans" cxnId="{42F5AF8C-15AC-4D1E-BDD8-73E8FA07C98F}">
      <dgm:prSet/>
      <dgm:spPr/>
      <dgm:t>
        <a:bodyPr/>
        <a:lstStyle/>
        <a:p>
          <a:endParaRPr lang="fr-CA"/>
        </a:p>
      </dgm:t>
    </dgm:pt>
    <dgm:pt modelId="{DFD74622-BBF0-4220-B03B-5E5AE9B72762}" type="sibTrans" cxnId="{42F5AF8C-15AC-4D1E-BDD8-73E8FA07C98F}">
      <dgm:prSet/>
      <dgm:spPr/>
      <dgm:t>
        <a:bodyPr/>
        <a:lstStyle/>
        <a:p>
          <a:endParaRPr lang="fr-CA"/>
        </a:p>
      </dgm:t>
    </dgm:pt>
    <dgm:pt modelId="{0D5697D1-6F28-4A95-B03C-3470C299500F}">
      <dgm:prSet custT="1"/>
      <dgm:spPr/>
      <dgm:t>
        <a:bodyPr/>
        <a:lstStyle/>
        <a:p>
          <a:endParaRPr lang="fr-CA" sz="2000" b="0" cap="none" spc="0" dirty="0">
            <a:solidFill>
              <a:schemeClr val="tx1"/>
            </a:solidFill>
            <a:effectLst/>
          </a:endParaRPr>
        </a:p>
      </dgm:t>
    </dgm:pt>
    <dgm:pt modelId="{C5E4384B-13AF-41CF-B9C9-F7EB9B8CC5AB}" type="parTrans" cxnId="{50A556CE-259E-4EDD-A435-5A35B8295AC7}">
      <dgm:prSet/>
      <dgm:spPr/>
      <dgm:t>
        <a:bodyPr/>
        <a:lstStyle/>
        <a:p>
          <a:endParaRPr lang="fr-CA"/>
        </a:p>
      </dgm:t>
    </dgm:pt>
    <dgm:pt modelId="{3B7B8011-DCC6-4544-B92F-E01D283696BD}" type="sibTrans" cxnId="{50A556CE-259E-4EDD-A435-5A35B8295AC7}">
      <dgm:prSet/>
      <dgm:spPr/>
      <dgm:t>
        <a:bodyPr/>
        <a:lstStyle/>
        <a:p>
          <a:endParaRPr lang="fr-CA"/>
        </a:p>
      </dgm:t>
    </dgm:pt>
    <dgm:pt modelId="{B9E15B45-A9C1-4D27-B4F6-677AD5CEBD4E}">
      <dgm:prSet custT="1"/>
      <dgm:spPr/>
      <dgm:t>
        <a:bodyPr/>
        <a:lstStyle/>
        <a:p>
          <a:endParaRPr lang="fr-CA" sz="2000" b="0" cap="none" spc="0" dirty="0">
            <a:solidFill>
              <a:schemeClr val="tx1"/>
            </a:solidFill>
            <a:effectLst/>
          </a:endParaRPr>
        </a:p>
      </dgm:t>
    </dgm:pt>
    <dgm:pt modelId="{FDF7325A-E7D0-4ED2-A7E6-3EAF1F33A7CE}" type="parTrans" cxnId="{175E3B3A-69F0-4913-849A-1A6A40D61F2D}">
      <dgm:prSet/>
      <dgm:spPr/>
      <dgm:t>
        <a:bodyPr/>
        <a:lstStyle/>
        <a:p>
          <a:endParaRPr lang="fr-CA"/>
        </a:p>
      </dgm:t>
    </dgm:pt>
    <dgm:pt modelId="{503A1F76-5868-4874-B517-6245E1FB8060}" type="sibTrans" cxnId="{175E3B3A-69F0-4913-849A-1A6A40D61F2D}">
      <dgm:prSet/>
      <dgm:spPr/>
      <dgm:t>
        <a:bodyPr/>
        <a:lstStyle/>
        <a:p>
          <a:endParaRPr lang="fr-CA"/>
        </a:p>
      </dgm:t>
    </dgm:pt>
    <dgm:pt modelId="{9E146337-4F90-4B70-A4BA-2C6EAEA86E79}">
      <dgm:prSet custT="1"/>
      <dgm:spPr/>
      <dgm:t>
        <a:bodyPr/>
        <a:lstStyle/>
        <a:p>
          <a:endParaRPr lang="fr-CA" sz="2000" dirty="0"/>
        </a:p>
      </dgm:t>
    </dgm:pt>
    <dgm:pt modelId="{F1E1B77A-DBAF-4779-887C-E659C05E7045}" type="parTrans" cxnId="{7C3010D6-F624-4B39-BBB3-84E03580F9BE}">
      <dgm:prSet/>
      <dgm:spPr/>
      <dgm:t>
        <a:bodyPr/>
        <a:lstStyle/>
        <a:p>
          <a:endParaRPr lang="fr-CA"/>
        </a:p>
      </dgm:t>
    </dgm:pt>
    <dgm:pt modelId="{76CD9257-3556-41EA-9607-27F28AE477BF}" type="sibTrans" cxnId="{7C3010D6-F624-4B39-BBB3-84E03580F9BE}">
      <dgm:prSet/>
      <dgm:spPr/>
      <dgm:t>
        <a:bodyPr/>
        <a:lstStyle/>
        <a:p>
          <a:endParaRPr lang="fr-CA"/>
        </a:p>
      </dgm:t>
    </dgm:pt>
    <dgm:pt modelId="{0E4115AF-FB0C-4BCF-8950-A5B932224FFB}">
      <dgm:prSet custT="1"/>
      <dgm:spPr/>
      <dgm:t>
        <a:bodyPr/>
        <a:lstStyle/>
        <a:p>
          <a:endParaRPr lang="fr-CA" sz="2000" dirty="0"/>
        </a:p>
      </dgm:t>
    </dgm:pt>
    <dgm:pt modelId="{4830FA80-6B7C-426B-99F0-25E334276EF0}" type="parTrans" cxnId="{8C2B4FB1-0E81-4F14-AFFA-766724B0A96C}">
      <dgm:prSet/>
      <dgm:spPr/>
      <dgm:t>
        <a:bodyPr/>
        <a:lstStyle/>
        <a:p>
          <a:endParaRPr lang="fr-CA"/>
        </a:p>
      </dgm:t>
    </dgm:pt>
    <dgm:pt modelId="{B9E0BA0A-5220-48FE-98B9-C9D48D45934F}" type="sibTrans" cxnId="{8C2B4FB1-0E81-4F14-AFFA-766724B0A96C}">
      <dgm:prSet/>
      <dgm:spPr/>
      <dgm:t>
        <a:bodyPr/>
        <a:lstStyle/>
        <a:p>
          <a:endParaRPr lang="fr-CA"/>
        </a:p>
      </dgm:t>
    </dgm:pt>
    <dgm:pt modelId="{AC89FB3A-2D5F-42F4-BE8C-CF2C5F7A819E}">
      <dgm:prSet custT="1"/>
      <dgm:spPr/>
      <dgm:t>
        <a:bodyPr/>
        <a:lstStyle/>
        <a:p>
          <a:pPr>
            <a:buFont typeface="Wingdings" panose="05000000000000000000" pitchFamily="2" charset="2"/>
            <a:buChar char="§"/>
          </a:pPr>
          <a:r>
            <a:rPr lang="fr-CA" sz="1800" dirty="0"/>
            <a:t>Le plus grand essai contrôlée randomisée évaluant IPP/placebo chez patient sous AOD</a:t>
          </a:r>
        </a:p>
      </dgm:t>
    </dgm:pt>
    <dgm:pt modelId="{4FD924C8-7482-4E85-AFEA-F3F5F0707F0B}" type="parTrans" cxnId="{ED85DCE6-0DD7-4EC7-BC56-A48AC544F857}">
      <dgm:prSet/>
      <dgm:spPr/>
      <dgm:t>
        <a:bodyPr/>
        <a:lstStyle/>
        <a:p>
          <a:endParaRPr lang="fr-CA"/>
        </a:p>
      </dgm:t>
    </dgm:pt>
    <dgm:pt modelId="{0984316C-EDB7-4719-9CEC-07B77698EC3D}" type="sibTrans" cxnId="{ED85DCE6-0DD7-4EC7-BC56-A48AC544F857}">
      <dgm:prSet/>
      <dgm:spPr/>
      <dgm:t>
        <a:bodyPr/>
        <a:lstStyle/>
        <a:p>
          <a:endParaRPr lang="fr-CA"/>
        </a:p>
      </dgm:t>
    </dgm:pt>
    <dgm:pt modelId="{456D1245-9D2D-45CA-A32B-D13F269070E3}">
      <dgm:prSet custT="1"/>
      <dgm:spPr/>
      <dgm:t>
        <a:bodyPr/>
        <a:lstStyle/>
        <a:p>
          <a:pPr>
            <a:buFont typeface="Wingdings" panose="05000000000000000000" pitchFamily="2" charset="2"/>
            <a:buChar char="§"/>
          </a:pPr>
          <a:endParaRPr lang="fr-CA" sz="1800" dirty="0"/>
        </a:p>
      </dgm:t>
    </dgm:pt>
    <dgm:pt modelId="{03292743-98CC-4EF3-B6C6-F0CDBEF1CEF4}" type="parTrans" cxnId="{FF1D7694-B05F-4EA8-980D-E467255F303F}">
      <dgm:prSet/>
      <dgm:spPr/>
      <dgm:t>
        <a:bodyPr/>
        <a:lstStyle/>
        <a:p>
          <a:endParaRPr lang="fr-CA"/>
        </a:p>
      </dgm:t>
    </dgm:pt>
    <dgm:pt modelId="{C6F23938-E421-40BE-A0A6-A13A26D93971}" type="sibTrans" cxnId="{FF1D7694-B05F-4EA8-980D-E467255F303F}">
      <dgm:prSet/>
      <dgm:spPr/>
      <dgm:t>
        <a:bodyPr/>
        <a:lstStyle/>
        <a:p>
          <a:endParaRPr lang="fr-CA"/>
        </a:p>
      </dgm:t>
    </dgm:pt>
    <dgm:pt modelId="{46AA3F7C-8070-4871-A005-B1B5330BF941}">
      <dgm:prSet custT="1"/>
      <dgm:spPr/>
      <dgm:t>
        <a:bodyPr/>
        <a:lstStyle/>
        <a:p>
          <a:endParaRPr lang="fr-CA" sz="2000" dirty="0"/>
        </a:p>
      </dgm:t>
    </dgm:pt>
    <dgm:pt modelId="{BC98948A-4928-4508-834D-8AB8483E0259}" type="parTrans" cxnId="{97C7F0E9-E4EA-4582-B7FF-76832C5404ED}">
      <dgm:prSet/>
      <dgm:spPr/>
      <dgm:t>
        <a:bodyPr/>
        <a:lstStyle/>
        <a:p>
          <a:endParaRPr lang="fr-CA"/>
        </a:p>
      </dgm:t>
    </dgm:pt>
    <dgm:pt modelId="{359CCADB-FF67-4F8E-98BE-78DE22C7D178}" type="sibTrans" cxnId="{97C7F0E9-E4EA-4582-B7FF-76832C5404ED}">
      <dgm:prSet/>
      <dgm:spPr/>
      <dgm:t>
        <a:bodyPr/>
        <a:lstStyle/>
        <a:p>
          <a:endParaRPr lang="fr-CA"/>
        </a:p>
      </dgm:t>
    </dgm:pt>
    <dgm:pt modelId="{4851713B-3E8D-4D12-9A41-D20B11403CCF}">
      <dgm:prSet phldrT="[Texte]" custT="1"/>
      <dgm:spPr/>
      <dgm:t>
        <a:bodyPr/>
        <a:lstStyle/>
        <a:p>
          <a:endParaRPr lang="fr-CA" sz="2000" dirty="0"/>
        </a:p>
        <a:p>
          <a:r>
            <a:rPr lang="fr-CA" sz="2000" dirty="0"/>
            <a:t>Un seul type d’AOD : Rivaroxaban, pas de comparaison avec les autres AOD</a:t>
          </a:r>
        </a:p>
        <a:p>
          <a:r>
            <a:rPr lang="fr-CA" sz="2000" dirty="0"/>
            <a:t>Faible dose de Rivaroxaban 5 mg (20 mg/j est la dose standard pour la fibrillation auriculaire)</a:t>
          </a:r>
        </a:p>
        <a:p>
          <a:r>
            <a:rPr kumimoji="0" lang="fr-CA" sz="2000" b="0" i="0" u="none" strike="noStrike" cap="none" spc="0" normalizeH="0" baseline="0" noProof="0" dirty="0">
              <a:ln>
                <a:noFill/>
              </a:ln>
              <a:solidFill>
                <a:schemeClr val="tx1"/>
              </a:solidFill>
              <a:effectLst/>
              <a:uLnTx/>
              <a:uFillTx/>
              <a:latin typeface="+mn-lt"/>
              <a:ea typeface="+mn-ea"/>
              <a:cs typeface="+mn-cs"/>
            </a:rPr>
            <a:t>Les patients choisis avaient un faible risque de saignement gastro-intestinal supérieur et ne représentaient pas la population qui serait généralement candidate aux IPP</a:t>
          </a:r>
          <a:endParaRPr lang="fr-CA" sz="2000" dirty="0"/>
        </a:p>
      </dgm:t>
    </dgm:pt>
    <dgm:pt modelId="{AD9E083A-3206-4888-8F87-E380FEE47C80}" type="sibTrans" cxnId="{52831CF4-E83E-4897-9F67-A2F97D9B6398}">
      <dgm:prSet/>
      <dgm:spPr/>
      <dgm:t>
        <a:bodyPr/>
        <a:lstStyle/>
        <a:p>
          <a:endParaRPr lang="fr-CA"/>
        </a:p>
      </dgm:t>
    </dgm:pt>
    <dgm:pt modelId="{8012FC2F-FF6F-4CE3-965E-35686D7A5191}" type="parTrans" cxnId="{52831CF4-E83E-4897-9F67-A2F97D9B6398}">
      <dgm:prSet/>
      <dgm:spPr/>
      <dgm:t>
        <a:bodyPr/>
        <a:lstStyle/>
        <a:p>
          <a:endParaRPr lang="fr-CA"/>
        </a:p>
      </dgm:t>
    </dgm:pt>
    <dgm:pt modelId="{778C7581-BC57-41F4-9606-2468B33C13C8}" type="pres">
      <dgm:prSet presAssocID="{ECA83051-417D-40E3-B820-7EB95804BF08}" presName="Name0" presStyleCnt="0">
        <dgm:presLayoutVars>
          <dgm:dir/>
          <dgm:animLvl val="lvl"/>
          <dgm:resizeHandles val="exact"/>
        </dgm:presLayoutVars>
      </dgm:prSet>
      <dgm:spPr/>
    </dgm:pt>
    <dgm:pt modelId="{DD0891AB-B873-4D58-B00A-F0620DD7441E}" type="pres">
      <dgm:prSet presAssocID="{BBFFABAC-9AC2-46DB-BF59-CF1251917C4F}" presName="linNode" presStyleCnt="0"/>
      <dgm:spPr/>
    </dgm:pt>
    <dgm:pt modelId="{584866BF-726E-4CDC-A747-608687E2F81E}" type="pres">
      <dgm:prSet presAssocID="{BBFFABAC-9AC2-46DB-BF59-CF1251917C4F}" presName="parentText" presStyleLbl="alignNode1" presStyleIdx="0" presStyleCnt="2">
        <dgm:presLayoutVars>
          <dgm:chMax val="1"/>
          <dgm:bulletEnabled/>
        </dgm:presLayoutVars>
      </dgm:prSet>
      <dgm:spPr/>
    </dgm:pt>
    <dgm:pt modelId="{DF567854-F8E5-4A98-9F90-0848A0B69FB0}" type="pres">
      <dgm:prSet presAssocID="{BBFFABAC-9AC2-46DB-BF59-CF1251917C4F}" presName="descendantText" presStyleLbl="alignAccFollowNode1" presStyleIdx="0" presStyleCnt="2">
        <dgm:presLayoutVars>
          <dgm:bulletEnabled/>
        </dgm:presLayoutVars>
      </dgm:prSet>
      <dgm:spPr/>
    </dgm:pt>
    <dgm:pt modelId="{653CAA82-EA77-4DA5-933B-70A83FF5AE7C}" type="pres">
      <dgm:prSet presAssocID="{0EF0577D-44C9-406A-B81E-FDD8B11FDAF4}" presName="sp" presStyleCnt="0"/>
      <dgm:spPr/>
    </dgm:pt>
    <dgm:pt modelId="{23B022E6-70E8-4394-95B7-CA1E8F6C5DA8}" type="pres">
      <dgm:prSet presAssocID="{8644FE64-8CD2-4E79-91AE-2288F6533543}" presName="linNode" presStyleCnt="0"/>
      <dgm:spPr/>
    </dgm:pt>
    <dgm:pt modelId="{5863EB72-AD2D-4E81-B627-3A59867D4DD7}" type="pres">
      <dgm:prSet presAssocID="{8644FE64-8CD2-4E79-91AE-2288F6533543}" presName="parentText" presStyleLbl="alignNode1" presStyleIdx="1" presStyleCnt="2">
        <dgm:presLayoutVars>
          <dgm:chMax val="1"/>
          <dgm:bulletEnabled/>
        </dgm:presLayoutVars>
      </dgm:prSet>
      <dgm:spPr/>
    </dgm:pt>
    <dgm:pt modelId="{8B55F50A-BBF1-4DB1-B93E-331B791208FB}" type="pres">
      <dgm:prSet presAssocID="{8644FE64-8CD2-4E79-91AE-2288F6533543}" presName="descendantText" presStyleLbl="alignAccFollowNode1" presStyleIdx="1" presStyleCnt="2" custLinFactNeighborX="-640" custLinFactNeighborY="4">
        <dgm:presLayoutVars>
          <dgm:bulletEnabled/>
        </dgm:presLayoutVars>
      </dgm:prSet>
      <dgm:spPr/>
    </dgm:pt>
  </dgm:ptLst>
  <dgm:cxnLst>
    <dgm:cxn modelId="{81208702-47C5-4C5E-AAD0-C87C7EBE4DC9}" type="presOf" srcId="{B9E15B45-A9C1-4D27-B4F6-677AD5CEBD4E}" destId="{8B55F50A-BBF1-4DB1-B93E-331B791208FB}" srcOrd="0" destOrd="6" presId="urn:microsoft.com/office/officeart/2016/7/layout/VerticalSolidActionList"/>
    <dgm:cxn modelId="{04627C0A-B622-4426-9249-754B6215988B}" type="presOf" srcId="{4851713B-3E8D-4D12-9A41-D20B11403CCF}" destId="{8B55F50A-BBF1-4DB1-B93E-331B791208FB}" srcOrd="0" destOrd="2" presId="urn:microsoft.com/office/officeart/2016/7/layout/VerticalSolidActionList"/>
    <dgm:cxn modelId="{C12BAE11-30BD-47B4-8643-702E6D92C399}" type="presOf" srcId="{FE47A00E-6006-4B98-BA4D-F7AF1E9B45A1}" destId="{DF567854-F8E5-4A98-9F90-0848A0B69FB0}" srcOrd="0" destOrd="8" presId="urn:microsoft.com/office/officeart/2016/7/layout/VerticalSolidActionList"/>
    <dgm:cxn modelId="{44359015-4A86-4100-B492-5DEFF192ABF4}" srcId="{BBFFABAC-9AC2-46DB-BF59-CF1251917C4F}" destId="{4137AAEF-8E34-43F6-811E-1A76E254FB94}" srcOrd="0" destOrd="0" parTransId="{48005CBE-8E66-4A1C-BA73-E4E8748E5E65}" sibTransId="{959E38DF-3D7E-49D1-AE92-7A5F2B698B4D}"/>
    <dgm:cxn modelId="{9F08C830-49AD-4024-97C9-A066EBDE16B5}" type="presOf" srcId="{46AA3F7C-8070-4871-A005-B1B5330BF941}" destId="{8B55F50A-BBF1-4DB1-B93E-331B791208FB}" srcOrd="0" destOrd="1" presId="urn:microsoft.com/office/officeart/2016/7/layout/VerticalSolidActionList"/>
    <dgm:cxn modelId="{53021737-EF37-43E7-B790-6640E2871200}" type="presOf" srcId="{9E146337-4F90-4B70-A4BA-2C6EAEA86E79}" destId="{8B55F50A-BBF1-4DB1-B93E-331B791208FB}" srcOrd="0" destOrd="4" presId="urn:microsoft.com/office/officeart/2016/7/layout/VerticalSolidActionList"/>
    <dgm:cxn modelId="{9F8FF338-A0CE-4287-AAFB-2DBD0D16491D}" srcId="{BBFFABAC-9AC2-46DB-BF59-CF1251917C4F}" destId="{79C3EDBE-DED4-49CB-8C9D-8E3025CA0B9F}" srcOrd="9" destOrd="0" parTransId="{F92B413E-5629-41EA-A102-0039DA66E6AB}" sibTransId="{FF38D117-B287-4167-BA55-64C2521A5719}"/>
    <dgm:cxn modelId="{175E3B3A-69F0-4913-849A-1A6A40D61F2D}" srcId="{8644FE64-8CD2-4E79-91AE-2288F6533543}" destId="{B9E15B45-A9C1-4D27-B4F6-677AD5CEBD4E}" srcOrd="6" destOrd="0" parTransId="{FDF7325A-E7D0-4ED2-A7E6-3EAF1F33A7CE}" sibTransId="{503A1F76-5868-4874-B517-6245E1FB8060}"/>
    <dgm:cxn modelId="{B80F3943-E77E-4E49-A94D-D9B44764E612}" type="presOf" srcId="{4A94C392-BA9E-4D30-9AFB-2CB2FD063737}" destId="{DF567854-F8E5-4A98-9F90-0848A0B69FB0}" srcOrd="0" destOrd="7" presId="urn:microsoft.com/office/officeart/2016/7/layout/VerticalSolidActionList"/>
    <dgm:cxn modelId="{2169FB44-5CBD-41B3-B8B3-16CBB110D111}" type="presOf" srcId="{4A1A3CB6-B6F0-4D9D-A155-F32D1A430148}" destId="{DF567854-F8E5-4A98-9F90-0848A0B69FB0}" srcOrd="0" destOrd="6" presId="urn:microsoft.com/office/officeart/2016/7/layout/VerticalSolidActionList"/>
    <dgm:cxn modelId="{893F566B-214D-4D8E-80A4-D46173C40849}" type="presOf" srcId="{79FA4F4E-C3B5-4698-B53C-5EEF8CE577E5}" destId="{DF567854-F8E5-4A98-9F90-0848A0B69FB0}" srcOrd="0" destOrd="3" presId="urn:microsoft.com/office/officeart/2016/7/layout/VerticalSolidActionList"/>
    <dgm:cxn modelId="{C04AFD6B-B343-4446-A343-CC2DD39347CA}" srcId="{8644FE64-8CD2-4E79-91AE-2288F6533543}" destId="{BBAA38C0-76C6-472B-90B6-98B462BAA676}" srcOrd="8" destOrd="0" parTransId="{CAA9EDF3-1044-433D-817B-48692D8797E7}" sibTransId="{37C5E92E-4F11-431B-B194-31A853A218EC}"/>
    <dgm:cxn modelId="{1EE55552-B07C-45A6-8894-6B5430058335}" srcId="{BBFFABAC-9AC2-46DB-BF59-CF1251917C4F}" destId="{8D0A3442-F39C-40D6-8B10-E1CE43E26268}" srcOrd="10" destOrd="0" parTransId="{9B725609-9E87-4D4A-BCF9-77BBF1444B11}" sibTransId="{612EFE24-0BF9-42B3-8827-2EC3D8226D3E}"/>
    <dgm:cxn modelId="{164EEA74-54DD-4347-B4E4-7306DD580FE2}" srcId="{BBFFABAC-9AC2-46DB-BF59-CF1251917C4F}" destId="{4A1A3CB6-B6F0-4D9D-A155-F32D1A430148}" srcOrd="6" destOrd="0" parTransId="{194BD3A7-9A63-4152-A1D4-82DC23F14413}" sibTransId="{26A9D575-8A84-4833-BA00-4C868770D359}"/>
    <dgm:cxn modelId="{6DFFD185-A39F-428E-8453-1749F3BB8AE1}" srcId="{8644FE64-8CD2-4E79-91AE-2288F6533543}" destId="{7C3910D8-3867-43AE-9007-E798D5A830E2}" srcOrd="0" destOrd="0" parTransId="{1B25E1D6-E8A6-4DC1-93CA-DD3E6157D194}" sibTransId="{8F39F338-9A04-4DB3-981B-C1DE0F085F3E}"/>
    <dgm:cxn modelId="{226EA88A-EC12-4173-B04C-0B97AF1D9C31}" type="presOf" srcId="{0E4115AF-FB0C-4BCF-8950-A5B932224FFB}" destId="{8B55F50A-BBF1-4DB1-B93E-331B791208FB}" srcOrd="0" destOrd="3" presId="urn:microsoft.com/office/officeart/2016/7/layout/VerticalSolidActionList"/>
    <dgm:cxn modelId="{42F5AF8C-15AC-4D1E-BDD8-73E8FA07C98F}" srcId="{BBFFABAC-9AC2-46DB-BF59-CF1251917C4F}" destId="{2561BDEF-B0BC-4EA1-942B-9282BE8D712E}" srcOrd="4" destOrd="0" parTransId="{B6D9F238-249B-46FC-8F38-48AC7A523EEA}" sibTransId="{DFD74622-BBF0-4220-B03B-5E5AE9B72762}"/>
    <dgm:cxn modelId="{BF50E38C-BCD7-4058-AEAF-5EA805C7A2D3}" srcId="{ECA83051-417D-40E3-B820-7EB95804BF08}" destId="{BBFFABAC-9AC2-46DB-BF59-CF1251917C4F}" srcOrd="0" destOrd="0" parTransId="{E480EBA8-9C49-43E1-9DD8-DC1453B2CB76}" sibTransId="{0EF0577D-44C9-406A-B81E-FDD8B11FDAF4}"/>
    <dgm:cxn modelId="{983C3E8D-2C2F-45E8-8AF6-20BF92186D1E}" type="presOf" srcId="{510C6562-AA15-453A-9EA6-8CFF9AD1C417}" destId="{DF567854-F8E5-4A98-9F90-0848A0B69FB0}" srcOrd="0" destOrd="5" presId="urn:microsoft.com/office/officeart/2016/7/layout/VerticalSolidActionList"/>
    <dgm:cxn modelId="{35397592-FBD7-45AF-B44D-CA46FB35FEB3}" srcId="{BBFFABAC-9AC2-46DB-BF59-CF1251917C4F}" destId="{4A94C392-BA9E-4D30-9AFB-2CB2FD063737}" srcOrd="7" destOrd="0" parTransId="{A790BA28-ED3A-4363-B707-99B297193DB0}" sibTransId="{F0248C0D-7C11-4599-A8FA-1F7916F4989F}"/>
    <dgm:cxn modelId="{FF1D7694-B05F-4EA8-980D-E467255F303F}" srcId="{BBFFABAC-9AC2-46DB-BF59-CF1251917C4F}" destId="{456D1245-9D2D-45CA-A32B-D13F269070E3}" srcOrd="2" destOrd="0" parTransId="{03292743-98CC-4EF3-B6C6-F0CDBEF1CEF4}" sibTransId="{C6F23938-E421-40BE-A0A6-A13A26D93971}"/>
    <dgm:cxn modelId="{62CCCE95-966B-405A-9624-C53720BE415E}" type="presOf" srcId="{FBD5D686-80C4-43D3-AF76-A9143ACC2541}" destId="{8B55F50A-BBF1-4DB1-B93E-331B791208FB}" srcOrd="0" destOrd="7" presId="urn:microsoft.com/office/officeart/2016/7/layout/VerticalSolidActionList"/>
    <dgm:cxn modelId="{E67EF095-4F93-4B54-BEE2-F5717471DE55}" type="presOf" srcId="{BBAA38C0-76C6-472B-90B6-98B462BAA676}" destId="{8B55F50A-BBF1-4DB1-B93E-331B791208FB}" srcOrd="0" destOrd="8" presId="urn:microsoft.com/office/officeart/2016/7/layout/VerticalSolidActionList"/>
    <dgm:cxn modelId="{4BBE6897-918A-458C-A554-A8D4327BCDE6}" srcId="{ECA83051-417D-40E3-B820-7EB95804BF08}" destId="{8644FE64-8CD2-4E79-91AE-2288F6533543}" srcOrd="1" destOrd="0" parTransId="{5CD434BF-869F-4C65-B3EF-580498C4AA85}" sibTransId="{2BEFEDF1-D7FC-4AA6-80C4-901024D8A8F9}"/>
    <dgm:cxn modelId="{252CE8A0-FBD4-4E9D-9CA3-78B0702D0A3B}" type="presOf" srcId="{BBFFABAC-9AC2-46DB-BF59-CF1251917C4F}" destId="{584866BF-726E-4CDC-A747-608687E2F81E}" srcOrd="0" destOrd="0" presId="urn:microsoft.com/office/officeart/2016/7/layout/VerticalSolidActionList"/>
    <dgm:cxn modelId="{D3ED4AA4-9E39-41B8-9EB5-E589A0E00205}" type="presOf" srcId="{8644FE64-8CD2-4E79-91AE-2288F6533543}" destId="{5863EB72-AD2D-4E81-B627-3A59867D4DD7}" srcOrd="0" destOrd="0" presId="urn:microsoft.com/office/officeart/2016/7/layout/VerticalSolidActionList"/>
    <dgm:cxn modelId="{AB2FB7AA-F35F-469E-AB66-5F453BF03EB7}" type="presOf" srcId="{456D1245-9D2D-45CA-A32B-D13F269070E3}" destId="{DF567854-F8E5-4A98-9F90-0848A0B69FB0}" srcOrd="0" destOrd="2" presId="urn:microsoft.com/office/officeart/2016/7/layout/VerticalSolidActionList"/>
    <dgm:cxn modelId="{E190D5AB-11A1-4710-B75C-13D576DA273D}" type="presOf" srcId="{0D5697D1-6F28-4A95-B03C-3470C299500F}" destId="{8B55F50A-BBF1-4DB1-B93E-331B791208FB}" srcOrd="0" destOrd="5" presId="urn:microsoft.com/office/officeart/2016/7/layout/VerticalSolidActionList"/>
    <dgm:cxn modelId="{9BD229AE-EF44-498D-A2BB-39AB36DB5BDA}" type="presOf" srcId="{4137AAEF-8E34-43F6-811E-1A76E254FB94}" destId="{DF567854-F8E5-4A98-9F90-0848A0B69FB0}" srcOrd="0" destOrd="0" presId="urn:microsoft.com/office/officeart/2016/7/layout/VerticalSolidActionList"/>
    <dgm:cxn modelId="{8C2B4FB1-0E81-4F14-AFFA-766724B0A96C}" srcId="{8644FE64-8CD2-4E79-91AE-2288F6533543}" destId="{0E4115AF-FB0C-4BCF-8950-A5B932224FFB}" srcOrd="3" destOrd="0" parTransId="{4830FA80-6B7C-426B-99F0-25E334276EF0}" sibTransId="{B9E0BA0A-5220-48FE-98B9-C9D48D45934F}"/>
    <dgm:cxn modelId="{E07451B1-5026-4212-84BA-D4DE1F626BC6}" type="presOf" srcId="{ECA83051-417D-40E3-B820-7EB95804BF08}" destId="{778C7581-BC57-41F4-9606-2468B33C13C8}" srcOrd="0" destOrd="0" presId="urn:microsoft.com/office/officeart/2016/7/layout/VerticalSolidActionList"/>
    <dgm:cxn modelId="{D16310B6-62C0-4824-8293-0437FBEC6CF4}" srcId="{BBFFABAC-9AC2-46DB-BF59-CF1251917C4F}" destId="{79FA4F4E-C3B5-4698-B53C-5EEF8CE577E5}" srcOrd="3" destOrd="0" parTransId="{09153AF3-A0D3-4A16-9D00-709D461D2B02}" sibTransId="{8AC6FAA7-A3DB-40D1-92C0-EB0E7B5AF2CE}"/>
    <dgm:cxn modelId="{ED46C1B6-7602-4A65-B6F3-209F3A61E317}" srcId="{BBFFABAC-9AC2-46DB-BF59-CF1251917C4F}" destId="{FE47A00E-6006-4B98-BA4D-F7AF1E9B45A1}" srcOrd="8" destOrd="0" parTransId="{9E314CD6-6550-4BDD-8E6E-16A70C2509C7}" sibTransId="{2E9A5176-0367-4B1B-8D53-46A78E74FB37}"/>
    <dgm:cxn modelId="{C1846AC2-4D82-424C-AA63-EF7C64674EAE}" type="presOf" srcId="{79C3EDBE-DED4-49CB-8C9D-8E3025CA0B9F}" destId="{DF567854-F8E5-4A98-9F90-0848A0B69FB0}" srcOrd="0" destOrd="9" presId="urn:microsoft.com/office/officeart/2016/7/layout/VerticalSolidActionList"/>
    <dgm:cxn modelId="{F94531C8-7838-48E6-8CD5-5E562624D717}" srcId="{8644FE64-8CD2-4E79-91AE-2288F6533543}" destId="{FBD5D686-80C4-43D3-AF76-A9143ACC2541}" srcOrd="7" destOrd="0" parTransId="{2C70CE9C-8025-478B-B939-9FE97FA84D02}" sibTransId="{B62BAA5C-DC2C-4CA6-A37A-AA287A0188EB}"/>
    <dgm:cxn modelId="{50A556CE-259E-4EDD-A435-5A35B8295AC7}" srcId="{8644FE64-8CD2-4E79-91AE-2288F6533543}" destId="{0D5697D1-6F28-4A95-B03C-3470C299500F}" srcOrd="5" destOrd="0" parTransId="{C5E4384B-13AF-41CF-B9C9-F7EB9B8CC5AB}" sibTransId="{3B7B8011-DCC6-4544-B92F-E01D283696BD}"/>
    <dgm:cxn modelId="{7C3010D6-F624-4B39-BBB3-84E03580F9BE}" srcId="{8644FE64-8CD2-4E79-91AE-2288F6533543}" destId="{9E146337-4F90-4B70-A4BA-2C6EAEA86E79}" srcOrd="4" destOrd="0" parTransId="{F1E1B77A-DBAF-4779-887C-E659C05E7045}" sibTransId="{76CD9257-3556-41EA-9607-27F28AE477BF}"/>
    <dgm:cxn modelId="{97D2A1D7-4EFF-4390-8027-98D3ED78E393}" type="presOf" srcId="{8D0A3442-F39C-40D6-8B10-E1CE43E26268}" destId="{DF567854-F8E5-4A98-9F90-0848A0B69FB0}" srcOrd="0" destOrd="10" presId="urn:microsoft.com/office/officeart/2016/7/layout/VerticalSolidActionList"/>
    <dgm:cxn modelId="{ED85DCE6-0DD7-4EC7-BC56-A48AC544F857}" srcId="{BBFFABAC-9AC2-46DB-BF59-CF1251917C4F}" destId="{AC89FB3A-2D5F-42F4-BE8C-CF2C5F7A819E}" srcOrd="1" destOrd="0" parTransId="{4FD924C8-7482-4E85-AFEA-F3F5F0707F0B}" sibTransId="{0984316C-EDB7-4719-9CEC-07B77698EC3D}"/>
    <dgm:cxn modelId="{CBC2A2E8-0067-4350-93D3-872C83941E94}" type="presOf" srcId="{2561BDEF-B0BC-4EA1-942B-9282BE8D712E}" destId="{DF567854-F8E5-4A98-9F90-0848A0B69FB0}" srcOrd="0" destOrd="4" presId="urn:microsoft.com/office/officeart/2016/7/layout/VerticalSolidActionList"/>
    <dgm:cxn modelId="{97C7F0E9-E4EA-4582-B7FF-76832C5404ED}" srcId="{8644FE64-8CD2-4E79-91AE-2288F6533543}" destId="{46AA3F7C-8070-4871-A005-B1B5330BF941}" srcOrd="1" destOrd="0" parTransId="{BC98948A-4928-4508-834D-8AB8483E0259}" sibTransId="{359CCADB-FF67-4F8E-98BE-78DE22C7D178}"/>
    <dgm:cxn modelId="{BC55FDEF-A032-4B42-80D3-91F91355F6DF}" srcId="{BBFFABAC-9AC2-46DB-BF59-CF1251917C4F}" destId="{510C6562-AA15-453A-9EA6-8CFF9AD1C417}" srcOrd="5" destOrd="0" parTransId="{A0894F9A-3FE6-4F28-AE70-2598F69EB56F}" sibTransId="{5F6F9BA3-ABFA-49A1-B1F2-A8EEE1305CB5}"/>
    <dgm:cxn modelId="{8BE578F0-7602-44C8-AC7B-CE9394A55F16}" type="presOf" srcId="{AC89FB3A-2D5F-42F4-BE8C-CF2C5F7A819E}" destId="{DF567854-F8E5-4A98-9F90-0848A0B69FB0}" srcOrd="0" destOrd="1" presId="urn:microsoft.com/office/officeart/2016/7/layout/VerticalSolidActionList"/>
    <dgm:cxn modelId="{52831CF4-E83E-4897-9F67-A2F97D9B6398}" srcId="{8644FE64-8CD2-4E79-91AE-2288F6533543}" destId="{4851713B-3E8D-4D12-9A41-D20B11403CCF}" srcOrd="2" destOrd="0" parTransId="{8012FC2F-FF6F-4CE3-965E-35686D7A5191}" sibTransId="{AD9E083A-3206-4888-8F87-E380FEE47C80}"/>
    <dgm:cxn modelId="{D22780F7-BADD-4D02-8595-F455CD9A429D}" type="presOf" srcId="{7C3910D8-3867-43AE-9007-E798D5A830E2}" destId="{8B55F50A-BBF1-4DB1-B93E-331B791208FB}" srcOrd="0" destOrd="0" presId="urn:microsoft.com/office/officeart/2016/7/layout/VerticalSolidActionList"/>
    <dgm:cxn modelId="{BC8722CF-A3FF-4E14-AE4C-9FDD13096786}" type="presParOf" srcId="{778C7581-BC57-41F4-9606-2468B33C13C8}" destId="{DD0891AB-B873-4D58-B00A-F0620DD7441E}" srcOrd="0" destOrd="0" presId="urn:microsoft.com/office/officeart/2016/7/layout/VerticalSolidActionList"/>
    <dgm:cxn modelId="{6844AE7A-B608-4E0C-9C4F-72E8E52ECEB0}" type="presParOf" srcId="{DD0891AB-B873-4D58-B00A-F0620DD7441E}" destId="{584866BF-726E-4CDC-A747-608687E2F81E}" srcOrd="0" destOrd="0" presId="urn:microsoft.com/office/officeart/2016/7/layout/VerticalSolidActionList"/>
    <dgm:cxn modelId="{E7AE65B6-2311-4B2E-A231-B84CEFA6D2E4}" type="presParOf" srcId="{DD0891AB-B873-4D58-B00A-F0620DD7441E}" destId="{DF567854-F8E5-4A98-9F90-0848A0B69FB0}" srcOrd="1" destOrd="0" presId="urn:microsoft.com/office/officeart/2016/7/layout/VerticalSolidActionList"/>
    <dgm:cxn modelId="{34009D0C-3CDD-4E62-A1A7-D36C004539BD}" type="presParOf" srcId="{778C7581-BC57-41F4-9606-2468B33C13C8}" destId="{653CAA82-EA77-4DA5-933B-70A83FF5AE7C}" srcOrd="1" destOrd="0" presId="urn:microsoft.com/office/officeart/2016/7/layout/VerticalSolidActionList"/>
    <dgm:cxn modelId="{3444A741-24A8-4159-BF75-CE28D09E4A09}" type="presParOf" srcId="{778C7581-BC57-41F4-9606-2468B33C13C8}" destId="{23B022E6-70E8-4394-95B7-CA1E8F6C5DA8}" srcOrd="2" destOrd="0" presId="urn:microsoft.com/office/officeart/2016/7/layout/VerticalSolidActionList"/>
    <dgm:cxn modelId="{1767341E-72FD-4D46-A0A2-C4B7A3838FAA}" type="presParOf" srcId="{23B022E6-70E8-4394-95B7-CA1E8F6C5DA8}" destId="{5863EB72-AD2D-4E81-B627-3A59867D4DD7}" srcOrd="0" destOrd="0" presId="urn:microsoft.com/office/officeart/2016/7/layout/VerticalSolidActionList"/>
    <dgm:cxn modelId="{32F70CE6-6818-448D-BF28-3B3A0F6B426B}" type="presParOf" srcId="{23B022E6-70E8-4394-95B7-CA1E8F6C5DA8}" destId="{8B55F50A-BBF1-4DB1-B93E-331B791208F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9A38D-C7E6-4B45-AB7D-4A448503C067}">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C6493-E084-4906-9237-977B2C810EC6}">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La </a:t>
          </a:r>
          <a:r>
            <a:rPr lang="fr-CA" sz="1800" kern="1200" dirty="0" err="1"/>
            <a:t>thrombo</a:t>
          </a:r>
          <a:r>
            <a:rPr lang="fr-CA" sz="1800" kern="1200" dirty="0"/>
            <a:t>-embolie veineuse est la troisième cause mondiale de mortalité d'origine vasculaire.</a:t>
          </a:r>
        </a:p>
        <a:p>
          <a:pPr marL="0" lvl="0" indent="0" algn="ctr" defTabSz="800100">
            <a:lnSpc>
              <a:spcPct val="90000"/>
            </a:lnSpc>
            <a:spcBef>
              <a:spcPct val="0"/>
            </a:spcBef>
            <a:spcAft>
              <a:spcPct val="35000"/>
            </a:spcAft>
            <a:buNone/>
          </a:pPr>
          <a:r>
            <a:rPr lang="fr-CA" sz="1800" kern="1200" dirty="0"/>
            <a:t> Les AOD constituent le traitement de base pour la prévention de l’accident vasculaire cérébral et de l’embolie systémique chez les patients atteints de fibrillation auriculaire ainsi que pour le traitement et la prévention des récidives de la TEV. </a:t>
          </a:r>
          <a:endParaRPr lang="en-US" sz="1800" kern="1200" dirty="0"/>
        </a:p>
      </dsp:txBody>
      <dsp:txXfrm>
        <a:off x="560236" y="832323"/>
        <a:ext cx="4149382" cy="2576345"/>
      </dsp:txXfrm>
    </dsp:sp>
    <dsp:sp modelId="{F26B8AC5-40A2-437B-8712-7623A58E29DD}">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8F9A9-F05B-4A18-A0DE-C8412CB6939F}">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 L’hémorragie reste une conséquence grave de l'anticoagulothérapie, plus fréquente durant  les trois premiers mois de traitement.</a:t>
          </a:r>
        </a:p>
        <a:p>
          <a:pPr marL="0" lvl="0" indent="0" algn="ctr" defTabSz="800100">
            <a:lnSpc>
              <a:spcPct val="90000"/>
            </a:lnSpc>
            <a:spcBef>
              <a:spcPct val="0"/>
            </a:spcBef>
            <a:spcAft>
              <a:spcPct val="35000"/>
            </a:spcAft>
            <a:buNone/>
          </a:pPr>
          <a:r>
            <a:rPr lang="fr-CA" sz="1800" kern="1200" dirty="0"/>
            <a:t> Les saignements digestifs du tractus supérieur étaient le site de saignement le plus susceptible d'entraîner les décès .</a:t>
          </a:r>
          <a:endParaRPr lang="en-US" sz="1800" kern="1200" dirty="0"/>
        </a:p>
      </dsp:txBody>
      <dsp:txXfrm>
        <a:off x="5827635" y="832323"/>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ED3D7-4439-4794-8240-DC536EF81D3A}">
      <dsp:nvSpPr>
        <dsp:cNvPr id="0" name=""/>
        <dsp:cNvSpPr/>
      </dsp:nvSpPr>
      <dsp:spPr>
        <a:xfrm>
          <a:off x="0" y="548"/>
          <a:ext cx="6442709" cy="1319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b="0" i="0" kern="1200"/>
            <a:t>Les IPP bloquent efficacement la sécrétion d'acide gastrique en inhibant la pompe hydrogène-potassium ATpase.</a:t>
          </a:r>
          <a:endParaRPr lang="en-US" sz="2400" kern="1200"/>
        </a:p>
      </dsp:txBody>
      <dsp:txXfrm>
        <a:off x="64425" y="64973"/>
        <a:ext cx="6313859" cy="1190909"/>
      </dsp:txXfrm>
    </dsp:sp>
    <dsp:sp modelId="{AA1CD7E5-F926-4CE1-B7C4-33C1F2001D7A}">
      <dsp:nvSpPr>
        <dsp:cNvPr id="0" name=""/>
        <dsp:cNvSpPr/>
      </dsp:nvSpPr>
      <dsp:spPr>
        <a:xfrm>
          <a:off x="0" y="1389428"/>
          <a:ext cx="6442709" cy="1319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Indiqués dans l’ulcère peptique, le RGO et </a:t>
          </a:r>
          <a:r>
            <a:rPr lang="fr-CA" sz="2400" b="0" i="0" kern="1200"/>
            <a:t>dans la prévention des lésions de la muqueuse gastroduodénale associées aux AINS.</a:t>
          </a:r>
          <a:endParaRPr lang="en-US" sz="2400" kern="1200"/>
        </a:p>
      </dsp:txBody>
      <dsp:txXfrm>
        <a:off x="64425" y="1453853"/>
        <a:ext cx="6313859" cy="1190909"/>
      </dsp:txXfrm>
    </dsp:sp>
    <dsp:sp modelId="{70A739EB-E138-4A0F-BE9E-A1F43C757FBC}">
      <dsp:nvSpPr>
        <dsp:cNvPr id="0" name=""/>
        <dsp:cNvSpPr/>
      </dsp:nvSpPr>
      <dsp:spPr>
        <a:xfrm>
          <a:off x="0" y="2778308"/>
          <a:ext cx="6442709" cy="1319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a:t>L'utilisation des IPP à long terme cause de l’hypomagnésémie et un déficit en vitamine B12 </a:t>
          </a:r>
          <a:r>
            <a:rPr lang="fr-CA" sz="2400" b="0" i="0" kern="1200"/>
            <a:t> </a:t>
          </a:r>
          <a:endParaRPr lang="en-US" sz="2400" kern="1200"/>
        </a:p>
      </dsp:txBody>
      <dsp:txXfrm>
        <a:off x="64425" y="2842733"/>
        <a:ext cx="6313859" cy="119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FC548-2150-4CD5-8B27-F11256493FEC}">
      <dsp:nvSpPr>
        <dsp:cNvPr id="0" name=""/>
        <dsp:cNvSpPr/>
      </dsp:nvSpPr>
      <dsp:spPr>
        <a:xfrm>
          <a:off x="0" y="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5917F-C997-4A89-A1CE-3D39A3AD8B2C}">
      <dsp:nvSpPr>
        <dsp:cNvPr id="0" name=""/>
        <dsp:cNvSpPr/>
      </dsp:nvSpPr>
      <dsp:spPr>
        <a:xfrm>
          <a:off x="0" y="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CA" sz="3100" b="1" kern="1200"/>
            <a:t>Population : </a:t>
          </a:r>
          <a:r>
            <a:rPr lang="fr-CA" sz="3100" kern="1200"/>
            <a:t>Adultes traités par Anticoagulants oraux directs </a:t>
          </a:r>
          <a:endParaRPr lang="en-US" sz="3100" kern="1200"/>
        </a:p>
      </dsp:txBody>
      <dsp:txXfrm>
        <a:off x="0" y="0"/>
        <a:ext cx="10058399" cy="946520"/>
      </dsp:txXfrm>
    </dsp:sp>
    <dsp:sp modelId="{6CB24FFB-9402-435A-B698-F3222DF95B39}">
      <dsp:nvSpPr>
        <dsp:cNvPr id="0" name=""/>
        <dsp:cNvSpPr/>
      </dsp:nvSpPr>
      <dsp:spPr>
        <a:xfrm>
          <a:off x="0" y="946520"/>
          <a:ext cx="10058399" cy="0"/>
        </a:xfrm>
        <a:prstGeom prst="line">
          <a:avLst/>
        </a:prstGeom>
        <a:solidFill>
          <a:schemeClr val="accent2">
            <a:hueOff val="1560506"/>
            <a:satOff val="-1946"/>
            <a:lumOff val="458"/>
            <a:alphaOff val="0"/>
          </a:schemeClr>
        </a:solidFill>
        <a:ln w="15875"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3DC60-FCBF-4A3D-8566-0EE6F52058BA}">
      <dsp:nvSpPr>
        <dsp:cNvPr id="0" name=""/>
        <dsp:cNvSpPr/>
      </dsp:nvSpPr>
      <dsp:spPr>
        <a:xfrm>
          <a:off x="0" y="94652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CA" sz="3100" b="1" kern="1200" dirty="0"/>
            <a:t>Intervention :</a:t>
          </a:r>
          <a:r>
            <a:rPr lang="fr-CA" sz="3100" kern="1200" dirty="0"/>
            <a:t> Inhibiteurs de la pompe proton </a:t>
          </a:r>
          <a:endParaRPr lang="en-US" sz="3100" kern="1200" dirty="0"/>
        </a:p>
      </dsp:txBody>
      <dsp:txXfrm>
        <a:off x="0" y="946520"/>
        <a:ext cx="10058399" cy="946520"/>
      </dsp:txXfrm>
    </dsp:sp>
    <dsp:sp modelId="{ED1984DD-8776-4093-8C0A-A8E0DF00C8DF}">
      <dsp:nvSpPr>
        <dsp:cNvPr id="0" name=""/>
        <dsp:cNvSpPr/>
      </dsp:nvSpPr>
      <dsp:spPr>
        <a:xfrm>
          <a:off x="0" y="1893040"/>
          <a:ext cx="10058399" cy="0"/>
        </a:xfrm>
        <a:prstGeom prst="line">
          <a:avLst/>
        </a:prstGeom>
        <a:solidFill>
          <a:schemeClr val="accent2">
            <a:hueOff val="3121013"/>
            <a:satOff val="-3893"/>
            <a:lumOff val="915"/>
            <a:alphaOff val="0"/>
          </a:schemeClr>
        </a:solidFill>
        <a:ln w="15875"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DF4BD-ECDD-4B23-82C7-0C3C9FE16602}">
      <dsp:nvSpPr>
        <dsp:cNvPr id="0" name=""/>
        <dsp:cNvSpPr/>
      </dsp:nvSpPr>
      <dsp:spPr>
        <a:xfrm>
          <a:off x="0" y="189304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CA" sz="3100" b="1" kern="1200" dirty="0"/>
            <a:t>Comparaison</a:t>
          </a:r>
          <a:r>
            <a:rPr lang="fr-CA" sz="3100" kern="1200" dirty="0"/>
            <a:t>: pas de co-thérapie avec IPP</a:t>
          </a:r>
          <a:endParaRPr lang="en-US" sz="3100" kern="1200" dirty="0"/>
        </a:p>
      </dsp:txBody>
      <dsp:txXfrm>
        <a:off x="0" y="1893040"/>
        <a:ext cx="10058399" cy="946520"/>
      </dsp:txXfrm>
    </dsp:sp>
    <dsp:sp modelId="{8DF246E6-ABE7-48CD-AC6F-1A5BDD60C4B9}">
      <dsp:nvSpPr>
        <dsp:cNvPr id="0" name=""/>
        <dsp:cNvSpPr/>
      </dsp:nvSpPr>
      <dsp:spPr>
        <a:xfrm>
          <a:off x="0" y="2839560"/>
          <a:ext cx="10058399" cy="0"/>
        </a:xfrm>
        <a:prstGeom prst="line">
          <a:avLst/>
        </a:prstGeom>
        <a:solidFill>
          <a:schemeClr val="accent2">
            <a:hueOff val="4681519"/>
            <a:satOff val="-5839"/>
            <a:lumOff val="1373"/>
            <a:alphaOff val="0"/>
          </a:schemeClr>
        </a:solidFill>
        <a:ln w="15875"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AC828-E67D-40EC-ADCE-95B6C8C59CDD}">
      <dsp:nvSpPr>
        <dsp:cNvPr id="0" name=""/>
        <dsp:cNvSpPr/>
      </dsp:nvSpPr>
      <dsp:spPr>
        <a:xfrm>
          <a:off x="0" y="283956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CA" sz="3100" b="1" kern="1200" dirty="0"/>
            <a:t>Outcome </a:t>
          </a:r>
          <a:r>
            <a:rPr lang="fr-CA" sz="3100" kern="1200" dirty="0"/>
            <a:t>: diminution des saignements digestifs</a:t>
          </a:r>
          <a:endParaRPr lang="en-US" sz="3100" kern="1200" dirty="0"/>
        </a:p>
      </dsp:txBody>
      <dsp:txXfrm>
        <a:off x="0" y="2839560"/>
        <a:ext cx="10058399" cy="946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7854-F8E5-4A98-9F90-0848A0B69FB0}">
      <dsp:nvSpPr>
        <dsp:cNvPr id="0" name=""/>
        <dsp:cNvSpPr/>
      </dsp:nvSpPr>
      <dsp:spPr>
        <a:xfrm>
          <a:off x="1382077" y="443"/>
          <a:ext cx="5528309" cy="245171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622736" rIns="107265" bIns="622736"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fr-CA" sz="1800" kern="1200" dirty="0"/>
            <a:t>Critères du Bleeding Academic Research Consortium pour  déterminer les patients à haut risque de saignement</a:t>
          </a:r>
        </a:p>
        <a:p>
          <a:pPr marL="0" lvl="0" indent="0" algn="l" defTabSz="800100">
            <a:lnSpc>
              <a:spcPct val="90000"/>
            </a:lnSpc>
            <a:spcBef>
              <a:spcPct val="0"/>
            </a:spcBef>
            <a:spcAft>
              <a:spcPct val="35000"/>
            </a:spcAft>
            <a:buNone/>
          </a:pPr>
          <a:r>
            <a:rPr lang="fr-CA" sz="1800" kern="1200" dirty="0">
              <a:effectLst/>
              <a:latin typeface="Calibri" panose="020F0502020204030204" pitchFamily="34" charset="0"/>
              <a:ea typeface="Calibri" panose="020F0502020204030204" pitchFamily="34" charset="0"/>
              <a:cs typeface="Times New Roman" panose="02020603050405020304" pitchFamily="18" charset="0"/>
            </a:rPr>
            <a:t>La cause des HDH a été identifiée à partir </a:t>
          </a:r>
          <a:r>
            <a:rPr lang="fr-CA" sz="1800" kern="1200" dirty="0">
              <a:latin typeface="Calibri" panose="020F0502020204030204" pitchFamily="34" charset="0"/>
              <a:ea typeface="Calibri" panose="020F0502020204030204" pitchFamily="34" charset="0"/>
              <a:cs typeface="Times New Roman" panose="02020603050405020304" pitchFamily="18" charset="0"/>
            </a:rPr>
            <a:t> </a:t>
          </a:r>
          <a:r>
            <a:rPr lang="fr-CA" sz="1800" kern="1200" dirty="0">
              <a:effectLst/>
              <a:latin typeface="Calibri" panose="020F0502020204030204" pitchFamily="34" charset="0"/>
              <a:ea typeface="Calibri" panose="020F0502020204030204" pitchFamily="34" charset="0"/>
              <a:cs typeface="Times New Roman" panose="02020603050405020304" pitchFamily="18" charset="0"/>
            </a:rPr>
            <a:t>des découvertes endoscopiques</a:t>
          </a:r>
          <a:endParaRPr lang="fr-CA" sz="1800" kern="1200" dirty="0"/>
        </a:p>
        <a:p>
          <a:pPr marL="0" lvl="0" indent="0" algn="l" defTabSz="800100">
            <a:lnSpc>
              <a:spcPct val="90000"/>
            </a:lnSpc>
            <a:spcBef>
              <a:spcPct val="0"/>
            </a:spcBef>
            <a:spcAft>
              <a:spcPct val="35000"/>
            </a:spcAft>
            <a:buNone/>
          </a:pPr>
          <a:r>
            <a:rPr lang="fr-CA" sz="1800" kern="1200" dirty="0"/>
            <a:t>Suivi pour des candidats sous double anti-agrégants plaquettaire</a:t>
          </a:r>
        </a:p>
        <a:p>
          <a:pPr marL="0" lvl="0" indent="0" algn="l" defTabSz="488950">
            <a:lnSpc>
              <a:spcPct val="90000"/>
            </a:lnSpc>
            <a:spcBef>
              <a:spcPct val="0"/>
            </a:spcBef>
            <a:spcAft>
              <a:spcPct val="35000"/>
            </a:spcAft>
            <a:buNone/>
          </a:pPr>
          <a:endParaRPr lang="fr-CA" sz="1100" kern="1200" dirty="0"/>
        </a:p>
        <a:p>
          <a:pPr marL="0" lvl="0" indent="0" algn="l" defTabSz="488950">
            <a:lnSpc>
              <a:spcPct val="90000"/>
            </a:lnSpc>
            <a:spcBef>
              <a:spcPct val="0"/>
            </a:spcBef>
            <a:spcAft>
              <a:spcPct val="35000"/>
            </a:spcAft>
            <a:buNone/>
          </a:pPr>
          <a:endParaRPr lang="fr-CA" sz="1100" kern="1200"/>
        </a:p>
      </dsp:txBody>
      <dsp:txXfrm>
        <a:off x="1382077" y="443"/>
        <a:ext cx="5528309" cy="2451717"/>
      </dsp:txXfrm>
    </dsp:sp>
    <dsp:sp modelId="{584866BF-726E-4CDC-A747-608687E2F81E}">
      <dsp:nvSpPr>
        <dsp:cNvPr id="0" name=""/>
        <dsp:cNvSpPr/>
      </dsp:nvSpPr>
      <dsp:spPr>
        <a:xfrm>
          <a:off x="0" y="443"/>
          <a:ext cx="1382077" cy="245171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42175" rIns="73135" bIns="242175" numCol="1" spcCol="1270" anchor="ctr" anchorCtr="0">
          <a:noAutofit/>
        </a:bodyPr>
        <a:lstStyle/>
        <a:p>
          <a:pPr marL="0" lvl="0" indent="0" algn="ctr" defTabSz="1022350">
            <a:lnSpc>
              <a:spcPct val="90000"/>
            </a:lnSpc>
            <a:spcBef>
              <a:spcPct val="0"/>
            </a:spcBef>
            <a:spcAft>
              <a:spcPct val="35000"/>
            </a:spcAft>
            <a:buNone/>
          </a:pPr>
          <a:r>
            <a:rPr lang="fr-CA" sz="2300" kern="1200" dirty="0"/>
            <a:t>Forces</a:t>
          </a:r>
        </a:p>
      </dsp:txBody>
      <dsp:txXfrm>
        <a:off x="0" y="443"/>
        <a:ext cx="1382077" cy="2451717"/>
      </dsp:txXfrm>
    </dsp:sp>
    <dsp:sp modelId="{8B55F50A-BBF1-4DB1-B93E-331B791208FB}">
      <dsp:nvSpPr>
        <dsp:cNvPr id="0" name=""/>
        <dsp:cNvSpPr/>
      </dsp:nvSpPr>
      <dsp:spPr>
        <a:xfrm>
          <a:off x="1373232" y="2599362"/>
          <a:ext cx="5528309" cy="245171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622736" rIns="107265" bIns="622736" numCol="1" spcCol="1270" anchor="ctr" anchorCtr="0">
          <a:noAutofit/>
        </a:bodyPr>
        <a:lstStyle/>
        <a:p>
          <a:pPr marL="0" lvl="0" indent="0" algn="l" defTabSz="800100">
            <a:lnSpc>
              <a:spcPct val="90000"/>
            </a:lnSpc>
            <a:spcBef>
              <a:spcPct val="0"/>
            </a:spcBef>
            <a:spcAft>
              <a:spcPct val="35000"/>
            </a:spcAft>
            <a:buNone/>
          </a:pPr>
          <a:r>
            <a:rPr lang="fr-CA" sz="1800" kern="1200" dirty="0"/>
            <a:t>Étude observationnelle</a:t>
          </a:r>
        </a:p>
        <a:p>
          <a:pPr marL="0" lvl="0" indent="0" algn="l" defTabSz="800100">
            <a:lnSpc>
              <a:spcPct val="90000"/>
            </a:lnSpc>
            <a:spcBef>
              <a:spcPct val="0"/>
            </a:spcBef>
            <a:spcAft>
              <a:spcPct val="35000"/>
            </a:spcAft>
            <a:buNone/>
          </a:pPr>
          <a:r>
            <a:rPr lang="fr-CA" sz="1800" kern="1200" dirty="0"/>
            <a:t>Petit échantillon</a:t>
          </a:r>
        </a:p>
        <a:p>
          <a:pPr marL="0" lvl="0" indent="0" algn="l" defTabSz="800100">
            <a:lnSpc>
              <a:spcPct val="90000"/>
            </a:lnSpc>
            <a:spcBef>
              <a:spcPct val="0"/>
            </a:spcBef>
            <a:spcAft>
              <a:spcPct val="35000"/>
            </a:spcAft>
            <a:buNone/>
          </a:pPr>
          <a:r>
            <a:rPr lang="fr-CA" sz="1800" kern="1200" dirty="0"/>
            <a:t>Biais de sélection: étude réalisée dans un seul établissement Japonais</a:t>
          </a:r>
        </a:p>
      </dsp:txBody>
      <dsp:txXfrm>
        <a:off x="1373232" y="2599362"/>
        <a:ext cx="5528309" cy="2451717"/>
      </dsp:txXfrm>
    </dsp:sp>
    <dsp:sp modelId="{5863EB72-AD2D-4E81-B627-3A59867D4DD7}">
      <dsp:nvSpPr>
        <dsp:cNvPr id="0" name=""/>
        <dsp:cNvSpPr/>
      </dsp:nvSpPr>
      <dsp:spPr>
        <a:xfrm>
          <a:off x="0" y="2599264"/>
          <a:ext cx="1382077" cy="245171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42175" rIns="73135" bIns="242175" numCol="1" spcCol="1270" anchor="ctr" anchorCtr="0">
          <a:noAutofit/>
        </a:bodyPr>
        <a:lstStyle/>
        <a:p>
          <a:pPr marL="0" lvl="0" indent="0" algn="ctr" defTabSz="1022350">
            <a:lnSpc>
              <a:spcPct val="90000"/>
            </a:lnSpc>
            <a:spcBef>
              <a:spcPct val="0"/>
            </a:spcBef>
            <a:spcAft>
              <a:spcPct val="35000"/>
            </a:spcAft>
            <a:buNone/>
          </a:pPr>
          <a:r>
            <a:rPr lang="fr-CA" sz="2300" kern="1200" dirty="0"/>
            <a:t>Limites</a:t>
          </a:r>
        </a:p>
      </dsp:txBody>
      <dsp:txXfrm>
        <a:off x="0" y="2599264"/>
        <a:ext cx="1382077" cy="2451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7854-F8E5-4A98-9F90-0848A0B69FB0}">
      <dsp:nvSpPr>
        <dsp:cNvPr id="0" name=""/>
        <dsp:cNvSpPr/>
      </dsp:nvSpPr>
      <dsp:spPr>
        <a:xfrm>
          <a:off x="1382077" y="443"/>
          <a:ext cx="5528309" cy="245171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622736" rIns="107265" bIns="622736"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2000" kern="1200" dirty="0"/>
        </a:p>
        <a:p>
          <a:pPr marL="0" lvl="0" indent="0" algn="l" defTabSz="800100">
            <a:lnSpc>
              <a:spcPct val="90000"/>
            </a:lnSpc>
            <a:spcBef>
              <a:spcPct val="0"/>
            </a:spcBef>
            <a:spcAft>
              <a:spcPct val="35000"/>
            </a:spcAft>
            <a:buFont typeface="Wingdings" panose="05000000000000000000" pitchFamily="2" charset="2"/>
            <a:buNone/>
          </a:pPr>
          <a:r>
            <a:rPr lang="fr-CA" sz="2000" kern="1200" dirty="0"/>
            <a:t>Une vaste cohorte avec un grand échantillon</a:t>
          </a:r>
        </a:p>
        <a:p>
          <a:pPr marL="0" lvl="0" indent="0" algn="l" defTabSz="800100">
            <a:lnSpc>
              <a:spcPct val="90000"/>
            </a:lnSpc>
            <a:spcBef>
              <a:spcPct val="0"/>
            </a:spcBef>
            <a:spcAft>
              <a:spcPct val="35000"/>
            </a:spcAft>
            <a:buFont typeface="Wingdings" panose="05000000000000000000" pitchFamily="2" charset="2"/>
            <a:buNone/>
          </a:pPr>
          <a:r>
            <a:rPr lang="fr-CA" sz="2000" kern="1200" dirty="0"/>
            <a:t>Faible risque de biais </a:t>
          </a:r>
        </a:p>
        <a:p>
          <a:pPr marL="0" lvl="0" indent="0" algn="l" defTabSz="800100">
            <a:lnSpc>
              <a:spcPct val="90000"/>
            </a:lnSpc>
            <a:spcBef>
              <a:spcPct val="0"/>
            </a:spcBef>
            <a:spcAft>
              <a:spcPct val="35000"/>
            </a:spcAft>
            <a:buFont typeface="Wingdings" panose="05000000000000000000" pitchFamily="2" charset="2"/>
            <a:buNone/>
          </a:pPr>
          <a:r>
            <a:rPr lang="fr-CA" sz="2000" b="0" i="0" kern="1200" cap="none" spc="30" dirty="0">
              <a:solidFill>
                <a:schemeClr val="tx1"/>
              </a:solidFill>
              <a:effectLst/>
              <a:latin typeface="+mn-lt"/>
              <a:ea typeface="+mn-ea"/>
              <a:cs typeface="+mn-cs"/>
            </a:rPr>
            <a:t>Les fichiers des soins médicaux ont été  informatisés et ont fourni un moyen efficace pour obtenir les données de l'étude</a:t>
          </a:r>
          <a:endParaRPr lang="fr-CA" sz="20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488950">
            <a:lnSpc>
              <a:spcPct val="90000"/>
            </a:lnSpc>
            <a:spcBef>
              <a:spcPct val="0"/>
            </a:spcBef>
            <a:spcAft>
              <a:spcPct val="35000"/>
            </a:spcAft>
            <a:buNone/>
          </a:pPr>
          <a:endParaRPr lang="fr-CA" sz="1100" kern="1200"/>
        </a:p>
        <a:p>
          <a:pPr marL="0" lvl="0" indent="0" algn="l" defTabSz="488950">
            <a:lnSpc>
              <a:spcPct val="90000"/>
            </a:lnSpc>
            <a:spcBef>
              <a:spcPct val="0"/>
            </a:spcBef>
            <a:spcAft>
              <a:spcPct val="35000"/>
            </a:spcAft>
            <a:buNone/>
          </a:pPr>
          <a:endParaRPr lang="fr-CA" sz="1100" kern="1200"/>
        </a:p>
      </dsp:txBody>
      <dsp:txXfrm>
        <a:off x="1382077" y="443"/>
        <a:ext cx="5528309" cy="2451717"/>
      </dsp:txXfrm>
    </dsp:sp>
    <dsp:sp modelId="{584866BF-726E-4CDC-A747-608687E2F81E}">
      <dsp:nvSpPr>
        <dsp:cNvPr id="0" name=""/>
        <dsp:cNvSpPr/>
      </dsp:nvSpPr>
      <dsp:spPr>
        <a:xfrm>
          <a:off x="0" y="443"/>
          <a:ext cx="1382077" cy="245171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42175" rIns="73135" bIns="242175" numCol="1" spcCol="1270" anchor="ctr" anchorCtr="0">
          <a:noAutofit/>
        </a:bodyPr>
        <a:lstStyle/>
        <a:p>
          <a:pPr marL="0" lvl="0" indent="0" algn="ctr" defTabSz="1066800">
            <a:lnSpc>
              <a:spcPct val="90000"/>
            </a:lnSpc>
            <a:spcBef>
              <a:spcPct val="0"/>
            </a:spcBef>
            <a:spcAft>
              <a:spcPct val="35000"/>
            </a:spcAft>
            <a:buNone/>
          </a:pPr>
          <a:r>
            <a:rPr lang="fr-CA" sz="2400" b="0" kern="1200" dirty="0"/>
            <a:t>Forces</a:t>
          </a:r>
        </a:p>
      </dsp:txBody>
      <dsp:txXfrm>
        <a:off x="0" y="443"/>
        <a:ext cx="1382077" cy="2451717"/>
      </dsp:txXfrm>
    </dsp:sp>
    <dsp:sp modelId="{8B55F50A-BBF1-4DB1-B93E-331B791208FB}">
      <dsp:nvSpPr>
        <dsp:cNvPr id="0" name=""/>
        <dsp:cNvSpPr/>
      </dsp:nvSpPr>
      <dsp:spPr>
        <a:xfrm>
          <a:off x="1373232" y="2599362"/>
          <a:ext cx="5528309" cy="245171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622736" rIns="107265" bIns="622736" numCol="1" spcCol="1270" anchor="ctr" anchorCtr="0">
          <a:noAutofit/>
        </a:bodyPr>
        <a:lstStyle/>
        <a:p>
          <a:pPr marL="0" lvl="0" indent="0" algn="l" defTabSz="889000">
            <a:lnSpc>
              <a:spcPct val="90000"/>
            </a:lnSpc>
            <a:spcBef>
              <a:spcPct val="0"/>
            </a:spcBef>
            <a:spcAft>
              <a:spcPct val="35000"/>
            </a:spcAft>
            <a:buNone/>
          </a:pPr>
          <a:endParaRPr lang="fr-CA" sz="2000" kern="1200" dirty="0"/>
        </a:p>
        <a:p>
          <a:pPr marL="0" lvl="0" indent="0" algn="l" defTabSz="889000">
            <a:lnSpc>
              <a:spcPct val="90000"/>
            </a:lnSpc>
            <a:spcBef>
              <a:spcPct val="0"/>
            </a:spcBef>
            <a:spcAft>
              <a:spcPct val="35000"/>
            </a:spcAft>
            <a:buNone/>
          </a:pPr>
          <a:r>
            <a:rPr lang="fr-CA" sz="2000" kern="1200" dirty="0"/>
            <a:t>Étude observationnelle</a:t>
          </a:r>
        </a:p>
        <a:p>
          <a:pPr marL="0" lvl="0" indent="0" algn="l" defTabSz="889000">
            <a:lnSpc>
              <a:spcPct val="90000"/>
            </a:lnSpc>
            <a:spcBef>
              <a:spcPct val="0"/>
            </a:spcBef>
            <a:spcAft>
              <a:spcPct val="35000"/>
            </a:spcAft>
            <a:buNone/>
          </a:pPr>
          <a:r>
            <a:rPr lang="fr-CA" sz="2000" b="0" kern="1200" dirty="0"/>
            <a:t>Pas de précision sur la dose des AOD et IPP</a:t>
          </a:r>
        </a:p>
        <a:p>
          <a:pPr marL="0" lvl="0" indent="0" algn="l" defTabSz="889000">
            <a:lnSpc>
              <a:spcPct val="90000"/>
            </a:lnSpc>
            <a:spcBef>
              <a:spcPct val="0"/>
            </a:spcBef>
            <a:spcAft>
              <a:spcPct val="35000"/>
            </a:spcAft>
            <a:buNone/>
          </a:pPr>
          <a:r>
            <a:rPr lang="fr-CA" sz="2000" b="0" kern="1200" dirty="0"/>
            <a:t>Le score de risque de saignement est une mesure interne adaptée qui n'a pas été étudié dans d'autres populations</a:t>
          </a:r>
        </a:p>
        <a:p>
          <a:pPr marL="0" lvl="0" indent="0" algn="l" defTabSz="889000">
            <a:lnSpc>
              <a:spcPct val="90000"/>
            </a:lnSpc>
            <a:spcBef>
              <a:spcPct val="0"/>
            </a:spcBef>
            <a:spcAft>
              <a:spcPct val="35000"/>
            </a:spcAft>
            <a:buNone/>
          </a:pPr>
          <a:endParaRPr lang="fr-CA" sz="2000" b="0" kern="1200" dirty="0"/>
        </a:p>
        <a:p>
          <a:pPr marL="0" lvl="0" indent="0" algn="l" defTabSz="711200">
            <a:lnSpc>
              <a:spcPct val="90000"/>
            </a:lnSpc>
            <a:spcBef>
              <a:spcPct val="0"/>
            </a:spcBef>
            <a:spcAft>
              <a:spcPct val="35000"/>
            </a:spcAft>
            <a:buNone/>
          </a:pPr>
          <a:endParaRPr lang="fr-CA" sz="1600" kern="1200" dirty="0"/>
        </a:p>
      </dsp:txBody>
      <dsp:txXfrm>
        <a:off x="1373232" y="2599362"/>
        <a:ext cx="5528309" cy="2451717"/>
      </dsp:txXfrm>
    </dsp:sp>
    <dsp:sp modelId="{5863EB72-AD2D-4E81-B627-3A59867D4DD7}">
      <dsp:nvSpPr>
        <dsp:cNvPr id="0" name=""/>
        <dsp:cNvSpPr/>
      </dsp:nvSpPr>
      <dsp:spPr>
        <a:xfrm>
          <a:off x="0" y="2599264"/>
          <a:ext cx="1382077" cy="245171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42175" rIns="73135" bIns="242175" numCol="1" spcCol="1270" anchor="ctr" anchorCtr="0">
          <a:noAutofit/>
        </a:bodyPr>
        <a:lstStyle/>
        <a:p>
          <a:pPr marL="0" lvl="0" indent="0" algn="ctr" defTabSz="1066800">
            <a:lnSpc>
              <a:spcPct val="90000"/>
            </a:lnSpc>
            <a:spcBef>
              <a:spcPct val="0"/>
            </a:spcBef>
            <a:spcAft>
              <a:spcPct val="35000"/>
            </a:spcAft>
            <a:buNone/>
          </a:pPr>
          <a:r>
            <a:rPr lang="fr-CA" sz="2400" kern="1200" dirty="0"/>
            <a:t>Limites</a:t>
          </a:r>
        </a:p>
      </dsp:txBody>
      <dsp:txXfrm>
        <a:off x="0" y="2599264"/>
        <a:ext cx="1382077" cy="2451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7854-F8E5-4A98-9F90-0848A0B69FB0}">
      <dsp:nvSpPr>
        <dsp:cNvPr id="0" name=""/>
        <dsp:cNvSpPr/>
      </dsp:nvSpPr>
      <dsp:spPr>
        <a:xfrm>
          <a:off x="1382077" y="0"/>
          <a:ext cx="5528309" cy="281076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713935" rIns="107265" bIns="713935"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r>
            <a:rPr lang="fr-CA" sz="2000" kern="1200" dirty="0"/>
            <a:t>Première cohorte nationale qui a étudié l’impact des AOD sur les  patients asiatiques aux antécédents d’hémorragie digestive haute récurrentes</a:t>
          </a:r>
        </a:p>
        <a:p>
          <a:pPr marL="0" lvl="0" indent="0" algn="l" defTabSz="800100">
            <a:lnSpc>
              <a:spcPct val="90000"/>
            </a:lnSpc>
            <a:spcBef>
              <a:spcPct val="0"/>
            </a:spcBef>
            <a:spcAft>
              <a:spcPct val="35000"/>
            </a:spcAft>
            <a:buFont typeface="Wingdings" panose="05000000000000000000" pitchFamily="2" charset="2"/>
            <a:buNone/>
          </a:pPr>
          <a:r>
            <a:rPr lang="fr-CA" sz="2000" b="0" i="0" kern="1200" dirty="0"/>
            <a:t>Évaluation de taux d’incidence d’HDH sur une dose régulière des AOD et sur une dose réduite</a:t>
          </a:r>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488950">
            <a:lnSpc>
              <a:spcPct val="90000"/>
            </a:lnSpc>
            <a:spcBef>
              <a:spcPct val="0"/>
            </a:spcBef>
            <a:spcAft>
              <a:spcPct val="35000"/>
            </a:spcAft>
            <a:buNone/>
          </a:pPr>
          <a:endParaRPr lang="fr-CA" sz="1100" kern="1200"/>
        </a:p>
        <a:p>
          <a:pPr marL="0" lvl="0" indent="0" algn="l" defTabSz="488950">
            <a:lnSpc>
              <a:spcPct val="90000"/>
            </a:lnSpc>
            <a:spcBef>
              <a:spcPct val="0"/>
            </a:spcBef>
            <a:spcAft>
              <a:spcPct val="35000"/>
            </a:spcAft>
            <a:buNone/>
          </a:pPr>
          <a:endParaRPr lang="fr-CA" sz="1100" kern="1200"/>
        </a:p>
      </dsp:txBody>
      <dsp:txXfrm>
        <a:off x="1382077" y="0"/>
        <a:ext cx="5528309" cy="2810768"/>
      </dsp:txXfrm>
    </dsp:sp>
    <dsp:sp modelId="{584866BF-726E-4CDC-A747-608687E2F81E}">
      <dsp:nvSpPr>
        <dsp:cNvPr id="0" name=""/>
        <dsp:cNvSpPr/>
      </dsp:nvSpPr>
      <dsp:spPr>
        <a:xfrm>
          <a:off x="0" y="508"/>
          <a:ext cx="1382077" cy="281076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77641" rIns="73135" bIns="277641" numCol="1" spcCol="1270" anchor="ctr" anchorCtr="0">
          <a:noAutofit/>
        </a:bodyPr>
        <a:lstStyle/>
        <a:p>
          <a:pPr marL="0" lvl="0" indent="0" algn="ctr" defTabSz="1066800">
            <a:lnSpc>
              <a:spcPct val="90000"/>
            </a:lnSpc>
            <a:spcBef>
              <a:spcPct val="0"/>
            </a:spcBef>
            <a:spcAft>
              <a:spcPct val="35000"/>
            </a:spcAft>
            <a:buNone/>
          </a:pPr>
          <a:r>
            <a:rPr lang="fr-CA" sz="2400" b="0" kern="1200" dirty="0"/>
            <a:t>Forces</a:t>
          </a:r>
        </a:p>
      </dsp:txBody>
      <dsp:txXfrm>
        <a:off x="0" y="508"/>
        <a:ext cx="1382077" cy="2810768"/>
      </dsp:txXfrm>
    </dsp:sp>
    <dsp:sp modelId="{8B55F50A-BBF1-4DB1-B93E-331B791208FB}">
      <dsp:nvSpPr>
        <dsp:cNvPr id="0" name=""/>
        <dsp:cNvSpPr/>
      </dsp:nvSpPr>
      <dsp:spPr>
        <a:xfrm>
          <a:off x="1373232" y="2980035"/>
          <a:ext cx="5528309" cy="2810768"/>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713935" rIns="107265" bIns="713935" numCol="1" spcCol="1270" anchor="ctr" anchorCtr="0">
          <a:noAutofit/>
        </a:bodyPr>
        <a:lstStyle/>
        <a:p>
          <a:pPr marL="0" lvl="0" indent="0" algn="l" defTabSz="889000">
            <a:lnSpc>
              <a:spcPct val="90000"/>
            </a:lnSpc>
            <a:spcBef>
              <a:spcPct val="0"/>
            </a:spcBef>
            <a:spcAft>
              <a:spcPct val="35000"/>
            </a:spcAft>
            <a:buNone/>
          </a:pPr>
          <a:endParaRPr lang="fr-CA" sz="2000" kern="1200" dirty="0"/>
        </a:p>
        <a:p>
          <a:pPr marL="0" lvl="0" indent="0" algn="l" defTabSz="889000">
            <a:lnSpc>
              <a:spcPct val="90000"/>
            </a:lnSpc>
            <a:spcBef>
              <a:spcPct val="0"/>
            </a:spcBef>
            <a:spcAft>
              <a:spcPct val="35000"/>
            </a:spcAft>
            <a:buNone/>
          </a:pPr>
          <a:endParaRPr lang="fr-CA" sz="2000" kern="1200" dirty="0"/>
        </a:p>
        <a:p>
          <a:pPr marL="0" lvl="0" indent="0" algn="l" defTabSz="889000">
            <a:lnSpc>
              <a:spcPct val="90000"/>
            </a:lnSpc>
            <a:spcBef>
              <a:spcPct val="0"/>
            </a:spcBef>
            <a:spcAft>
              <a:spcPct val="35000"/>
            </a:spcAft>
            <a:buNone/>
          </a:pPr>
          <a:r>
            <a:rPr lang="fr-CA" sz="2000" b="0" kern="1200" cap="none" spc="0" dirty="0">
              <a:solidFill>
                <a:schemeClr val="tx1"/>
              </a:solidFill>
              <a:effectLst/>
            </a:rPr>
            <a:t>Les  informations sur l'état initial (endoscopique) du tractus gastro-intestinal supérieur des patients sont absentes.</a:t>
          </a:r>
        </a:p>
        <a:p>
          <a:pPr marL="0" lvl="0" indent="0" algn="l" defTabSz="889000">
            <a:lnSpc>
              <a:spcPct val="90000"/>
            </a:lnSpc>
            <a:spcBef>
              <a:spcPct val="0"/>
            </a:spcBef>
            <a:spcAft>
              <a:spcPct val="35000"/>
            </a:spcAft>
            <a:buNone/>
          </a:pPr>
          <a:r>
            <a:rPr lang="fr-CA" sz="2000" b="0" kern="1200" cap="none" spc="0" dirty="0">
              <a:solidFill>
                <a:schemeClr val="tx1"/>
              </a:solidFill>
              <a:effectLst/>
            </a:rPr>
            <a:t>La fonction rénale et le poids ne figuraient pas dans les bases de données ( alors que l’étude comportait des candidats avec des doses réduites d’AOD).</a:t>
          </a:r>
        </a:p>
        <a:p>
          <a:pPr marL="0" lvl="0" indent="0" algn="l" defTabSz="889000">
            <a:lnSpc>
              <a:spcPct val="90000"/>
            </a:lnSpc>
            <a:spcBef>
              <a:spcPct val="0"/>
            </a:spcBef>
            <a:spcAft>
              <a:spcPct val="35000"/>
            </a:spcAft>
            <a:buNone/>
          </a:pPr>
          <a:endParaRPr lang="fr-CA" sz="2000" b="0" kern="1200" cap="none" spc="0" dirty="0">
            <a:solidFill>
              <a:schemeClr val="tx1"/>
            </a:solidFill>
            <a:effectLst/>
          </a:endParaRPr>
        </a:p>
        <a:p>
          <a:pPr marL="0" lvl="0" indent="0" algn="l" defTabSz="889000">
            <a:lnSpc>
              <a:spcPct val="90000"/>
            </a:lnSpc>
            <a:spcBef>
              <a:spcPct val="0"/>
            </a:spcBef>
            <a:spcAft>
              <a:spcPct val="35000"/>
            </a:spcAft>
            <a:buNone/>
          </a:pPr>
          <a:endParaRPr lang="fr-CA" sz="2000" b="0" kern="1200" cap="none" spc="0" dirty="0">
            <a:solidFill>
              <a:schemeClr val="tx1"/>
            </a:solidFill>
            <a:effectLst/>
          </a:endParaRPr>
        </a:p>
        <a:p>
          <a:pPr marL="0" lvl="0" indent="0" algn="l" defTabSz="889000">
            <a:lnSpc>
              <a:spcPct val="90000"/>
            </a:lnSpc>
            <a:spcBef>
              <a:spcPct val="0"/>
            </a:spcBef>
            <a:spcAft>
              <a:spcPct val="35000"/>
            </a:spcAft>
            <a:buNone/>
          </a:pPr>
          <a:endParaRPr lang="fr-CA" sz="2000" b="0" kern="1200" dirty="0"/>
        </a:p>
        <a:p>
          <a:pPr marL="0" lvl="0" indent="0" algn="l" defTabSz="711200">
            <a:lnSpc>
              <a:spcPct val="90000"/>
            </a:lnSpc>
            <a:spcBef>
              <a:spcPct val="0"/>
            </a:spcBef>
            <a:spcAft>
              <a:spcPct val="35000"/>
            </a:spcAft>
            <a:buNone/>
          </a:pPr>
          <a:endParaRPr lang="fr-CA" sz="1600" kern="1200" dirty="0"/>
        </a:p>
      </dsp:txBody>
      <dsp:txXfrm>
        <a:off x="1373232" y="2980035"/>
        <a:ext cx="5528309" cy="2810768"/>
      </dsp:txXfrm>
    </dsp:sp>
    <dsp:sp modelId="{5863EB72-AD2D-4E81-B627-3A59867D4DD7}">
      <dsp:nvSpPr>
        <dsp:cNvPr id="0" name=""/>
        <dsp:cNvSpPr/>
      </dsp:nvSpPr>
      <dsp:spPr>
        <a:xfrm>
          <a:off x="0" y="2979923"/>
          <a:ext cx="1382077" cy="281076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77641" rIns="73135" bIns="277641" numCol="1" spcCol="1270" anchor="ctr" anchorCtr="0">
          <a:noAutofit/>
        </a:bodyPr>
        <a:lstStyle/>
        <a:p>
          <a:pPr marL="0" lvl="0" indent="0" algn="ctr" defTabSz="1066800">
            <a:lnSpc>
              <a:spcPct val="90000"/>
            </a:lnSpc>
            <a:spcBef>
              <a:spcPct val="0"/>
            </a:spcBef>
            <a:spcAft>
              <a:spcPct val="35000"/>
            </a:spcAft>
            <a:buNone/>
          </a:pPr>
          <a:r>
            <a:rPr lang="fr-CA" sz="2400" kern="1200" dirty="0"/>
            <a:t>Limites</a:t>
          </a:r>
        </a:p>
      </dsp:txBody>
      <dsp:txXfrm>
        <a:off x="0" y="2979923"/>
        <a:ext cx="1382077" cy="28107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7854-F8E5-4A98-9F90-0848A0B69FB0}">
      <dsp:nvSpPr>
        <dsp:cNvPr id="0" name=""/>
        <dsp:cNvSpPr/>
      </dsp:nvSpPr>
      <dsp:spPr>
        <a:xfrm>
          <a:off x="1382077" y="508"/>
          <a:ext cx="5528309" cy="281076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713935" rIns="107265" bIns="713935"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r>
            <a:rPr lang="fr-CA" sz="1800" kern="1200" dirty="0"/>
            <a:t>Le plus grand essai contrôlée randomisée évaluant IPP/placebo chez patient sous AOD</a:t>
          </a:r>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800100">
            <a:lnSpc>
              <a:spcPct val="90000"/>
            </a:lnSpc>
            <a:spcBef>
              <a:spcPct val="0"/>
            </a:spcBef>
            <a:spcAft>
              <a:spcPct val="35000"/>
            </a:spcAft>
            <a:buFont typeface="Wingdings" panose="05000000000000000000" pitchFamily="2" charset="2"/>
            <a:buNone/>
          </a:pPr>
          <a:endParaRPr lang="fr-CA" sz="1800" kern="1200" dirty="0"/>
        </a:p>
        <a:p>
          <a:pPr marL="0" lvl="0" indent="0" algn="l" defTabSz="488950">
            <a:lnSpc>
              <a:spcPct val="90000"/>
            </a:lnSpc>
            <a:spcBef>
              <a:spcPct val="0"/>
            </a:spcBef>
            <a:spcAft>
              <a:spcPct val="35000"/>
            </a:spcAft>
            <a:buNone/>
          </a:pPr>
          <a:endParaRPr lang="fr-CA" sz="1100" kern="1200"/>
        </a:p>
        <a:p>
          <a:pPr marL="0" lvl="0" indent="0" algn="l" defTabSz="488950">
            <a:lnSpc>
              <a:spcPct val="90000"/>
            </a:lnSpc>
            <a:spcBef>
              <a:spcPct val="0"/>
            </a:spcBef>
            <a:spcAft>
              <a:spcPct val="35000"/>
            </a:spcAft>
            <a:buNone/>
          </a:pPr>
          <a:endParaRPr lang="fr-CA" sz="1100" kern="1200"/>
        </a:p>
      </dsp:txBody>
      <dsp:txXfrm>
        <a:off x="1382077" y="508"/>
        <a:ext cx="5528309" cy="2810768"/>
      </dsp:txXfrm>
    </dsp:sp>
    <dsp:sp modelId="{584866BF-726E-4CDC-A747-608687E2F81E}">
      <dsp:nvSpPr>
        <dsp:cNvPr id="0" name=""/>
        <dsp:cNvSpPr/>
      </dsp:nvSpPr>
      <dsp:spPr>
        <a:xfrm>
          <a:off x="0" y="508"/>
          <a:ext cx="1382077" cy="281076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77641" rIns="73135" bIns="277641" numCol="1" spcCol="1270" anchor="ctr" anchorCtr="0">
          <a:noAutofit/>
        </a:bodyPr>
        <a:lstStyle/>
        <a:p>
          <a:pPr marL="0" lvl="0" indent="0" algn="ctr" defTabSz="1066800">
            <a:lnSpc>
              <a:spcPct val="90000"/>
            </a:lnSpc>
            <a:spcBef>
              <a:spcPct val="0"/>
            </a:spcBef>
            <a:spcAft>
              <a:spcPct val="35000"/>
            </a:spcAft>
            <a:buNone/>
          </a:pPr>
          <a:r>
            <a:rPr lang="fr-CA" sz="2400" b="0" kern="1200" dirty="0"/>
            <a:t>Forces</a:t>
          </a:r>
        </a:p>
      </dsp:txBody>
      <dsp:txXfrm>
        <a:off x="0" y="508"/>
        <a:ext cx="1382077" cy="2810768"/>
      </dsp:txXfrm>
    </dsp:sp>
    <dsp:sp modelId="{8B55F50A-BBF1-4DB1-B93E-331B791208FB}">
      <dsp:nvSpPr>
        <dsp:cNvPr id="0" name=""/>
        <dsp:cNvSpPr/>
      </dsp:nvSpPr>
      <dsp:spPr>
        <a:xfrm>
          <a:off x="1373232" y="2980035"/>
          <a:ext cx="5528309" cy="2810768"/>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265" tIns="713935" rIns="107265" bIns="713935" numCol="1" spcCol="1270" anchor="ctr" anchorCtr="0">
          <a:noAutofit/>
        </a:bodyPr>
        <a:lstStyle/>
        <a:p>
          <a:pPr marL="0" lvl="0" indent="0" algn="l" defTabSz="889000">
            <a:lnSpc>
              <a:spcPct val="90000"/>
            </a:lnSpc>
            <a:spcBef>
              <a:spcPct val="0"/>
            </a:spcBef>
            <a:spcAft>
              <a:spcPct val="35000"/>
            </a:spcAft>
            <a:buNone/>
          </a:pPr>
          <a:r>
            <a:rPr lang="fr-CA" sz="2000" kern="1200" dirty="0"/>
            <a:t>Le plus grand essai contrôlé randomisée évaluant IPP/placebo chez patient sous AOD</a:t>
          </a:r>
        </a:p>
        <a:p>
          <a:pPr marL="0" lvl="0" indent="0" algn="l" defTabSz="889000">
            <a:lnSpc>
              <a:spcPct val="90000"/>
            </a:lnSpc>
            <a:spcBef>
              <a:spcPct val="0"/>
            </a:spcBef>
            <a:spcAft>
              <a:spcPct val="35000"/>
            </a:spcAft>
            <a:buNone/>
          </a:pPr>
          <a:r>
            <a:rPr lang="fr-CA" sz="2000" kern="1200" dirty="0"/>
            <a:t>L’étude a inclue des populations de l'Amérique de l'Europe, de l’Asie et du Pacifique </a:t>
          </a:r>
        </a:p>
        <a:p>
          <a:pPr marL="0" lvl="0" indent="0" algn="l" defTabSz="889000">
            <a:lnSpc>
              <a:spcPct val="90000"/>
            </a:lnSpc>
            <a:spcBef>
              <a:spcPct val="0"/>
            </a:spcBef>
            <a:spcAft>
              <a:spcPct val="35000"/>
            </a:spcAft>
            <a:buNone/>
          </a:pPr>
          <a:r>
            <a:rPr lang="fr-CA" sz="2000" kern="1200" dirty="0"/>
            <a:t>Faible risque de biais </a:t>
          </a:r>
        </a:p>
        <a:p>
          <a:pPr marL="0" lvl="0" indent="0" algn="l" defTabSz="889000">
            <a:lnSpc>
              <a:spcPct val="90000"/>
            </a:lnSpc>
            <a:spcBef>
              <a:spcPct val="0"/>
            </a:spcBef>
            <a:spcAft>
              <a:spcPct val="35000"/>
            </a:spcAft>
            <a:buNone/>
          </a:pPr>
          <a:endParaRPr lang="fr-CA" sz="2000" kern="1200" dirty="0"/>
        </a:p>
        <a:p>
          <a:pPr marL="0" lvl="0" indent="0" algn="l" defTabSz="889000">
            <a:lnSpc>
              <a:spcPct val="90000"/>
            </a:lnSpc>
            <a:spcBef>
              <a:spcPct val="0"/>
            </a:spcBef>
            <a:spcAft>
              <a:spcPct val="35000"/>
            </a:spcAft>
            <a:buNone/>
          </a:pPr>
          <a:endParaRPr lang="fr-CA" sz="2000" kern="1200" dirty="0"/>
        </a:p>
        <a:p>
          <a:pPr marL="0" lvl="0" indent="0" algn="l" defTabSz="889000">
            <a:lnSpc>
              <a:spcPct val="90000"/>
            </a:lnSpc>
            <a:spcBef>
              <a:spcPct val="0"/>
            </a:spcBef>
            <a:spcAft>
              <a:spcPct val="35000"/>
            </a:spcAft>
            <a:buNone/>
          </a:pPr>
          <a:r>
            <a:rPr lang="fr-CA" sz="2000" kern="1200" dirty="0"/>
            <a:t>Un seul type d’AOD : Rivaroxaban, pas de comparaison avec les autres AOD</a:t>
          </a:r>
        </a:p>
        <a:p>
          <a:pPr marL="0" lvl="0" indent="0" algn="l" defTabSz="889000">
            <a:lnSpc>
              <a:spcPct val="90000"/>
            </a:lnSpc>
            <a:spcBef>
              <a:spcPct val="0"/>
            </a:spcBef>
            <a:spcAft>
              <a:spcPct val="35000"/>
            </a:spcAft>
            <a:buNone/>
          </a:pPr>
          <a:r>
            <a:rPr lang="fr-CA" sz="2000" kern="1200" dirty="0"/>
            <a:t>Faible dose de Rivaroxaban 5 mg (20 mg/j est la dose standard pour la fibrillation auriculaire)</a:t>
          </a:r>
        </a:p>
        <a:p>
          <a:pPr marL="0" lvl="0" indent="0" algn="l" defTabSz="889000">
            <a:lnSpc>
              <a:spcPct val="90000"/>
            </a:lnSpc>
            <a:spcBef>
              <a:spcPct val="0"/>
            </a:spcBef>
            <a:spcAft>
              <a:spcPct val="35000"/>
            </a:spcAft>
            <a:buNone/>
          </a:pPr>
          <a:r>
            <a:rPr kumimoji="0" lang="fr-CA" sz="2000" b="0" i="0" u="none" strike="noStrike" kern="1200" cap="none" spc="0" normalizeH="0" baseline="0" noProof="0" dirty="0">
              <a:ln>
                <a:noFill/>
              </a:ln>
              <a:solidFill>
                <a:schemeClr val="tx1"/>
              </a:solidFill>
              <a:effectLst/>
              <a:uLnTx/>
              <a:uFillTx/>
              <a:latin typeface="+mn-lt"/>
              <a:ea typeface="+mn-ea"/>
              <a:cs typeface="+mn-cs"/>
            </a:rPr>
            <a:t>Les patients choisis avaient un faible risque de saignement gastro-intestinal supérieur et ne représentaient pas la population qui serait généralement candidate aux IPP</a:t>
          </a:r>
          <a:endParaRPr lang="fr-CA" sz="2000" kern="1200" dirty="0"/>
        </a:p>
        <a:p>
          <a:pPr marL="0" lvl="0" indent="0" algn="l" defTabSz="889000">
            <a:lnSpc>
              <a:spcPct val="90000"/>
            </a:lnSpc>
            <a:spcBef>
              <a:spcPct val="0"/>
            </a:spcBef>
            <a:spcAft>
              <a:spcPct val="35000"/>
            </a:spcAft>
            <a:buNone/>
          </a:pPr>
          <a:endParaRPr lang="fr-CA" sz="2000" kern="1200" dirty="0"/>
        </a:p>
        <a:p>
          <a:pPr marL="0" lvl="0" indent="0" algn="l" defTabSz="889000">
            <a:lnSpc>
              <a:spcPct val="90000"/>
            </a:lnSpc>
            <a:spcBef>
              <a:spcPct val="0"/>
            </a:spcBef>
            <a:spcAft>
              <a:spcPct val="35000"/>
            </a:spcAft>
            <a:buNone/>
          </a:pPr>
          <a:endParaRPr lang="fr-CA" sz="2000" kern="1200" dirty="0"/>
        </a:p>
        <a:p>
          <a:pPr marL="0" lvl="0" indent="0" algn="l" defTabSz="889000">
            <a:lnSpc>
              <a:spcPct val="90000"/>
            </a:lnSpc>
            <a:spcBef>
              <a:spcPct val="0"/>
            </a:spcBef>
            <a:spcAft>
              <a:spcPct val="35000"/>
            </a:spcAft>
            <a:buNone/>
          </a:pPr>
          <a:endParaRPr lang="fr-CA" sz="2000" b="0" kern="1200" cap="none" spc="0" dirty="0">
            <a:solidFill>
              <a:schemeClr val="tx1"/>
            </a:solidFill>
            <a:effectLst/>
          </a:endParaRPr>
        </a:p>
        <a:p>
          <a:pPr marL="0" lvl="0" indent="0" algn="l" defTabSz="889000">
            <a:lnSpc>
              <a:spcPct val="90000"/>
            </a:lnSpc>
            <a:spcBef>
              <a:spcPct val="0"/>
            </a:spcBef>
            <a:spcAft>
              <a:spcPct val="35000"/>
            </a:spcAft>
            <a:buNone/>
          </a:pPr>
          <a:endParaRPr lang="fr-CA" sz="2000" b="0" kern="1200" cap="none" spc="0" dirty="0">
            <a:solidFill>
              <a:schemeClr val="tx1"/>
            </a:solidFill>
            <a:effectLst/>
          </a:endParaRPr>
        </a:p>
        <a:p>
          <a:pPr marL="0" lvl="0" indent="0" algn="l" defTabSz="889000">
            <a:lnSpc>
              <a:spcPct val="90000"/>
            </a:lnSpc>
            <a:spcBef>
              <a:spcPct val="0"/>
            </a:spcBef>
            <a:spcAft>
              <a:spcPct val="35000"/>
            </a:spcAft>
            <a:buNone/>
          </a:pPr>
          <a:endParaRPr lang="fr-CA" sz="2000" b="0" kern="1200" dirty="0"/>
        </a:p>
        <a:p>
          <a:pPr marL="0" lvl="0" indent="0" algn="l" defTabSz="711200">
            <a:lnSpc>
              <a:spcPct val="90000"/>
            </a:lnSpc>
            <a:spcBef>
              <a:spcPct val="0"/>
            </a:spcBef>
            <a:spcAft>
              <a:spcPct val="35000"/>
            </a:spcAft>
            <a:buNone/>
          </a:pPr>
          <a:endParaRPr lang="fr-CA" sz="1600" kern="1200" dirty="0"/>
        </a:p>
      </dsp:txBody>
      <dsp:txXfrm>
        <a:off x="1373232" y="2980035"/>
        <a:ext cx="5528309" cy="2810768"/>
      </dsp:txXfrm>
    </dsp:sp>
    <dsp:sp modelId="{5863EB72-AD2D-4E81-B627-3A59867D4DD7}">
      <dsp:nvSpPr>
        <dsp:cNvPr id="0" name=""/>
        <dsp:cNvSpPr/>
      </dsp:nvSpPr>
      <dsp:spPr>
        <a:xfrm>
          <a:off x="0" y="2979923"/>
          <a:ext cx="1382077" cy="281076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5" tIns="277641" rIns="73135" bIns="277641" numCol="1" spcCol="1270" anchor="ctr" anchorCtr="0">
          <a:noAutofit/>
        </a:bodyPr>
        <a:lstStyle/>
        <a:p>
          <a:pPr marL="0" lvl="0" indent="0" algn="ctr" defTabSz="1066800">
            <a:lnSpc>
              <a:spcPct val="90000"/>
            </a:lnSpc>
            <a:spcBef>
              <a:spcPct val="0"/>
            </a:spcBef>
            <a:spcAft>
              <a:spcPct val="35000"/>
            </a:spcAft>
            <a:buNone/>
          </a:pPr>
          <a:r>
            <a:rPr lang="fr-CA" sz="2400" kern="1200" dirty="0"/>
            <a:t>Limites</a:t>
          </a:r>
        </a:p>
      </dsp:txBody>
      <dsp:txXfrm>
        <a:off x="0" y="2979923"/>
        <a:ext cx="1382077" cy="281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CAAB3-6B61-4A55-B36F-6F787D1BF411}" type="datetimeFigureOut">
              <a:rPr lang="fr-CA" smtClean="0"/>
              <a:t>2023-05-27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E48B3-C8BE-4D23-8243-61A138BE2203}" type="slidenum">
              <a:rPr lang="fr-CA" smtClean="0"/>
              <a:t>‹N°›</a:t>
            </a:fld>
            <a:endParaRPr lang="fr-CA"/>
          </a:p>
        </p:txBody>
      </p:sp>
    </p:spTree>
    <p:extLst>
      <p:ext uri="{BB962C8B-B14F-4D97-AF65-F5344CB8AC3E}">
        <p14:creationId xmlns:p14="http://schemas.microsoft.com/office/powerpoint/2010/main" val="95797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ciencedirect.com/topics/medicine-and-dentistry/endoscop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a:t>
            </a:fld>
            <a:endParaRPr lang="fr-CA"/>
          </a:p>
        </p:txBody>
      </p:sp>
    </p:spTree>
    <p:extLst>
      <p:ext uri="{BB962C8B-B14F-4D97-AF65-F5344CB8AC3E}">
        <p14:creationId xmlns:p14="http://schemas.microsoft.com/office/powerpoint/2010/main" val="271898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12121"/>
                </a:solidFill>
                <a:effectLst/>
                <a:latin typeface="Cambria" panose="02040503050406030204" pitchFamily="18" charset="0"/>
              </a:rPr>
              <a:t> la plupart des cas de GIB supérieur majeur se sont développés à partir d'ulcères peptiques chez des patients ne prenant pas d'IPP en concomitance</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16</a:t>
            </a:fld>
            <a:endParaRPr lang="fr-CA"/>
          </a:p>
        </p:txBody>
      </p:sp>
    </p:spTree>
    <p:extLst>
      <p:ext uri="{BB962C8B-B14F-4D97-AF65-F5344CB8AC3E}">
        <p14:creationId xmlns:p14="http://schemas.microsoft.com/office/powerpoint/2010/main" val="334936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17</a:t>
            </a:fld>
            <a:endParaRPr lang="fr-CA"/>
          </a:p>
        </p:txBody>
      </p:sp>
    </p:spTree>
    <p:extLst>
      <p:ext uri="{BB962C8B-B14F-4D97-AF65-F5344CB8AC3E}">
        <p14:creationId xmlns:p14="http://schemas.microsoft.com/office/powerpoint/2010/main" val="404947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18</a:t>
            </a:fld>
            <a:endParaRPr lang="fr-CA"/>
          </a:p>
        </p:txBody>
      </p:sp>
    </p:spTree>
    <p:extLst>
      <p:ext uri="{BB962C8B-B14F-4D97-AF65-F5344CB8AC3E}">
        <p14:creationId xmlns:p14="http://schemas.microsoft.com/office/powerpoint/2010/main" val="247785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12121"/>
                </a:solidFill>
                <a:effectLst/>
                <a:latin typeface="Cambria" panose="02040503050406030204" pitchFamily="18" charset="0"/>
              </a:rPr>
              <a:t>Les hospitalisations pour d'autres saignements gastro-intestinaux inférieurs  ont été analysées comme un contrôle de résultat négatif</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19</a:t>
            </a:fld>
            <a:endParaRPr lang="fr-CA"/>
          </a:p>
        </p:txBody>
      </p:sp>
    </p:spTree>
    <p:extLst>
      <p:ext uri="{BB962C8B-B14F-4D97-AF65-F5344CB8AC3E}">
        <p14:creationId xmlns:p14="http://schemas.microsoft.com/office/powerpoint/2010/main" val="320587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A" b="0" i="0" dirty="0">
                <a:solidFill>
                  <a:srgbClr val="603620"/>
                </a:solidFill>
                <a:effectLst/>
                <a:latin typeface="Cambria" panose="02040503050406030204" pitchFamily="18" charset="0"/>
              </a:rPr>
              <a:t>Score de risque d'hémorragie gastro-intestinale: calcul de </a:t>
            </a:r>
            <a:r>
              <a:rPr lang="fr-CA" b="0" i="0" dirty="0">
                <a:solidFill>
                  <a:srgbClr val="212121"/>
                </a:solidFill>
                <a:effectLst/>
                <a:latin typeface="Cambria" panose="02040503050406030204" pitchFamily="18" charset="0"/>
              </a:rPr>
              <a:t>l'incidence attendue d'hospitalisation pour saignement gastro-intestinal supérieur compte tenu des </a:t>
            </a:r>
            <a:r>
              <a:rPr lang="fr-CA" b="0" i="0" dirty="0" err="1">
                <a:solidFill>
                  <a:srgbClr val="212121"/>
                </a:solidFill>
                <a:effectLst/>
                <a:latin typeface="Cambria" panose="02040503050406030204" pitchFamily="18" charset="0"/>
              </a:rPr>
              <a:t>covariables</a:t>
            </a:r>
            <a:r>
              <a:rPr lang="fr-CA" b="0" i="0" dirty="0">
                <a:solidFill>
                  <a:srgbClr val="212121"/>
                </a:solidFill>
                <a:effectLst/>
                <a:latin typeface="Cambria" panose="02040503050406030204" pitchFamily="18" charset="0"/>
              </a:rPr>
              <a:t> de l'étude,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Le Score de risque d'hémorragie gastro-intestinale: exprimé  de 0 à 19 ; 0 indique les 5 % à risque le plus faible et 19 les 5 % à risque le plus élevé de la cohorte</a:t>
            </a:r>
            <a:endParaRPr lang="fr-CA" b="0" i="0" dirty="0">
              <a:solidFill>
                <a:srgbClr val="21212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a:t>
            </a:r>
            <a:r>
              <a:rPr lang="fr-CA" b="0" i="0" dirty="0">
                <a:solidFill>
                  <a:srgbClr val="212121"/>
                </a:solidFill>
                <a:effectLst/>
                <a:latin typeface="Cambria" panose="02040503050406030204" pitchFamily="18" charset="0"/>
              </a:rPr>
              <a:t>Pour chaque anticoagulant oral individuel, les patients recevant une </a:t>
            </a:r>
            <a:r>
              <a:rPr lang="fr-CA" b="0" i="0" dirty="0" err="1">
                <a:solidFill>
                  <a:srgbClr val="212121"/>
                </a:solidFill>
                <a:effectLst/>
                <a:latin typeface="Cambria" panose="02040503050406030204" pitchFamily="18" charset="0"/>
              </a:rPr>
              <a:t>co</a:t>
            </a:r>
            <a:r>
              <a:rPr lang="fr-CA" b="0" i="0" dirty="0">
                <a:solidFill>
                  <a:srgbClr val="212121"/>
                </a:solidFill>
                <a:effectLst/>
                <a:latin typeface="Cambria" panose="02040503050406030204" pitchFamily="18" charset="0"/>
              </a:rPr>
              <a:t>-thérapie avec un IPP présentaient une prévalence accrue de facteurs de risque de saignement gastro-intestinal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b="0" i="0" dirty="0">
                <a:solidFill>
                  <a:srgbClr val="212121"/>
                </a:solidFill>
                <a:effectLst/>
                <a:latin typeface="Cambria" panose="02040503050406030204" pitchFamily="18" charset="0"/>
              </a:rPr>
              <a:t> Indépendamment de la </a:t>
            </a:r>
            <a:r>
              <a:rPr lang="fr-CA" b="0" i="0" dirty="0" err="1">
                <a:solidFill>
                  <a:srgbClr val="212121"/>
                </a:solidFill>
                <a:effectLst/>
                <a:latin typeface="Cambria" panose="02040503050406030204" pitchFamily="18" charset="0"/>
              </a:rPr>
              <a:t>co</a:t>
            </a:r>
            <a:r>
              <a:rPr lang="fr-CA" b="0" i="0" dirty="0">
                <a:solidFill>
                  <a:srgbClr val="212121"/>
                </a:solidFill>
                <a:effectLst/>
                <a:latin typeface="Cambria" panose="02040503050406030204" pitchFamily="18" charset="0"/>
              </a:rPr>
              <a:t>-thérapie par IPP, les patients sous </a:t>
            </a:r>
            <a:r>
              <a:rPr lang="fr-CA" b="0" i="0" dirty="0" err="1">
                <a:solidFill>
                  <a:srgbClr val="212121"/>
                </a:solidFill>
                <a:effectLst/>
                <a:latin typeface="Cambria" panose="02040503050406030204" pitchFamily="18" charset="0"/>
              </a:rPr>
              <a:t>apixaban</a:t>
            </a:r>
            <a:r>
              <a:rPr lang="fr-CA" b="0" i="0" dirty="0">
                <a:solidFill>
                  <a:srgbClr val="212121"/>
                </a:solidFill>
                <a:effectLst/>
                <a:latin typeface="Cambria" panose="02040503050406030204" pitchFamily="18" charset="0"/>
              </a:rPr>
              <a:t> avaient les scores de risque d'hémorragie gastro-intestinale les plus élevés et ceux sous dabigatran avaient les scores les plus bas.</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20</a:t>
            </a:fld>
            <a:endParaRPr lang="fr-CA"/>
          </a:p>
        </p:txBody>
      </p:sp>
    </p:spTree>
    <p:extLst>
      <p:ext uri="{BB962C8B-B14F-4D97-AF65-F5344CB8AC3E}">
        <p14:creationId xmlns:p14="http://schemas.microsoft.com/office/powerpoint/2010/main" val="215064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Sans co thérapie IPP</a:t>
            </a:r>
          </a:p>
          <a:p>
            <a:r>
              <a:rPr lang="fr-CA" dirty="0"/>
              <a:t> L'incidence des HDS pour le </a:t>
            </a:r>
            <a:r>
              <a:rPr lang="fr-CA" dirty="0" err="1"/>
              <a:t>rivaroxaban</a:t>
            </a:r>
            <a:r>
              <a:rPr lang="fr-CA" dirty="0"/>
              <a:t>  était significativement supérieure à celle pour l'</a:t>
            </a:r>
            <a:r>
              <a:rPr lang="fr-CA" dirty="0" err="1"/>
              <a:t>apixaban</a:t>
            </a:r>
            <a:r>
              <a:rPr lang="fr-CA" dirty="0"/>
              <a:t> , le dabigatran et warfarine .</a:t>
            </a:r>
          </a:p>
          <a:p>
            <a:r>
              <a:rPr lang="fr-CA" dirty="0"/>
              <a:t> L'incidence de l'</a:t>
            </a:r>
            <a:r>
              <a:rPr lang="fr-CA" dirty="0" err="1"/>
              <a:t>apixaban</a:t>
            </a:r>
            <a:r>
              <a:rPr lang="fr-CA" dirty="0"/>
              <a:t> était significativement inférieure à celle du dabigatran  et de la warfarine .</a:t>
            </a:r>
          </a:p>
          <a:p>
            <a:r>
              <a:rPr lang="fr-CA" b="0" i="0" dirty="0">
                <a:solidFill>
                  <a:srgbClr val="212121"/>
                </a:solidFill>
                <a:effectLst/>
                <a:latin typeface="Cambria" panose="02040503050406030204" pitchFamily="18" charset="0"/>
              </a:rPr>
              <a:t> Avec la </a:t>
            </a:r>
            <a:r>
              <a:rPr lang="fr-CA" b="0" i="0" dirty="0" err="1">
                <a:solidFill>
                  <a:srgbClr val="212121"/>
                </a:solidFill>
                <a:effectLst/>
                <a:latin typeface="Cambria" panose="02040503050406030204" pitchFamily="18" charset="0"/>
              </a:rPr>
              <a:t>co</a:t>
            </a:r>
            <a:r>
              <a:rPr lang="fr-CA" b="0" i="0" dirty="0">
                <a:solidFill>
                  <a:srgbClr val="212121"/>
                </a:solidFill>
                <a:effectLst/>
                <a:latin typeface="Cambria" panose="02040503050406030204" pitchFamily="18" charset="0"/>
              </a:rPr>
              <a:t>-thérapie IPP, </a:t>
            </a:r>
          </a:p>
          <a:p>
            <a:r>
              <a:rPr lang="fr-CA" b="0" i="0" dirty="0">
                <a:solidFill>
                  <a:srgbClr val="212121"/>
                </a:solidFill>
                <a:effectLst/>
                <a:latin typeface="Cambria" panose="02040503050406030204" pitchFamily="18" charset="0"/>
              </a:rPr>
              <a:t>l'incidence des hospitalisations pour hémorragie gastro-intestinale haute était significativement plus faible pour chaque anticoagulant individuel, La plus faible incidence était la plus prononcée pour le dabigatran  la moins prononcée pour le </a:t>
            </a:r>
            <a:r>
              <a:rPr lang="fr-CA" b="0" i="0" dirty="0" err="1">
                <a:solidFill>
                  <a:srgbClr val="212121"/>
                </a:solidFill>
                <a:effectLst/>
                <a:latin typeface="Cambria" panose="02040503050406030204" pitchFamily="18" charset="0"/>
              </a:rPr>
              <a:t>rivaroxaban</a:t>
            </a:r>
            <a:r>
              <a:rPr lang="fr-CA" b="0" i="0" dirty="0">
                <a:solidFill>
                  <a:srgbClr val="212121"/>
                </a:solidFill>
                <a:effectLst/>
                <a:latin typeface="Cambria" panose="02040503050406030204" pitchFamily="18" charset="0"/>
              </a:rPr>
              <a:t> </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21</a:t>
            </a:fld>
            <a:endParaRPr lang="fr-CA"/>
          </a:p>
        </p:txBody>
      </p:sp>
    </p:spTree>
    <p:extLst>
      <p:ext uri="{BB962C8B-B14F-4D97-AF65-F5344CB8AC3E}">
        <p14:creationId xmlns:p14="http://schemas.microsoft.com/office/powerpoint/2010/main" val="418837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12121"/>
                </a:solidFill>
                <a:effectLst/>
                <a:latin typeface="Cambria" panose="02040503050406030204" pitchFamily="18" charset="0"/>
              </a:rPr>
              <a:t>A quand le scores de risque d'hémorragie gastro-intestinale plus élevés &gt;15,La différence absolue entre le </a:t>
            </a:r>
            <a:r>
              <a:rPr lang="fr-CA" b="0" i="0" dirty="0" err="1">
                <a:solidFill>
                  <a:srgbClr val="212121"/>
                </a:solidFill>
                <a:effectLst/>
                <a:latin typeface="Cambria" panose="02040503050406030204" pitchFamily="18" charset="0"/>
              </a:rPr>
              <a:t>rivaroxaban</a:t>
            </a:r>
            <a:r>
              <a:rPr lang="fr-CA" b="0" i="0" dirty="0">
                <a:solidFill>
                  <a:srgbClr val="212121"/>
                </a:solidFill>
                <a:effectLst/>
                <a:latin typeface="Cambria" panose="02040503050406030204" pitchFamily="18" charset="0"/>
              </a:rPr>
              <a:t> et l'</a:t>
            </a:r>
            <a:r>
              <a:rPr lang="fr-CA" b="0" i="0" dirty="0" err="1">
                <a:solidFill>
                  <a:srgbClr val="212121"/>
                </a:solidFill>
                <a:effectLst/>
                <a:latin typeface="Cambria" panose="02040503050406030204" pitchFamily="18" charset="0"/>
              </a:rPr>
              <a:t>apixaban</a:t>
            </a:r>
            <a:r>
              <a:rPr lang="fr-CA" b="0" i="0" dirty="0">
                <a:solidFill>
                  <a:srgbClr val="212121"/>
                </a:solidFill>
                <a:effectLst/>
                <a:latin typeface="Cambria" panose="02040503050406030204" pitchFamily="18" charset="0"/>
              </a:rPr>
              <a:t> dans l'incidence des hémorragie </a:t>
            </a:r>
            <a:r>
              <a:rPr lang="fr-CA" b="0" i="0" dirty="0" err="1">
                <a:solidFill>
                  <a:srgbClr val="212121"/>
                </a:solidFill>
                <a:effectLst/>
                <a:latin typeface="Cambria" panose="02040503050406030204" pitchFamily="18" charset="0"/>
              </a:rPr>
              <a:t>dig</a:t>
            </a:r>
            <a:r>
              <a:rPr lang="fr-CA" b="0" i="0" dirty="0">
                <a:solidFill>
                  <a:srgbClr val="212121"/>
                </a:solidFill>
                <a:effectLst/>
                <a:latin typeface="Cambria" panose="02040503050406030204" pitchFamily="18" charset="0"/>
              </a:rPr>
              <a:t> était plus importante, indépendamment de la co-thérapie IPP</a:t>
            </a:r>
            <a:r>
              <a:rPr lang="fr-CA" dirty="0"/>
              <a:t>.</a:t>
            </a:r>
          </a:p>
          <a:p>
            <a:endParaRPr lang="fr-CA" dirty="0"/>
          </a:p>
          <a:p>
            <a:r>
              <a:rPr lang="fr-CA" dirty="0"/>
              <a:t>l'association entre la </a:t>
            </a:r>
            <a:r>
              <a:rPr lang="fr-CA" dirty="0" err="1"/>
              <a:t>co</a:t>
            </a:r>
            <a:r>
              <a:rPr lang="fr-CA" dirty="0"/>
              <a:t>-thérapie IPP +dabigatran  =la réduction de l'incidence des hospitalisations pour HDH  </a:t>
            </a:r>
            <a:r>
              <a:rPr lang="fr-CA" b="0" i="0" dirty="0">
                <a:solidFill>
                  <a:srgbClr val="212121"/>
                </a:solidFill>
                <a:effectLst/>
                <a:latin typeface="Cambria" panose="02040503050406030204" pitchFamily="18" charset="0"/>
              </a:rPr>
              <a:t>Cependant, l'</a:t>
            </a:r>
            <a:r>
              <a:rPr lang="fr-CA" b="0" i="0" dirty="0" err="1">
                <a:solidFill>
                  <a:srgbClr val="212121"/>
                </a:solidFill>
                <a:effectLst/>
                <a:latin typeface="Cambria" panose="02040503050406030204" pitchFamily="18" charset="0"/>
              </a:rPr>
              <a:t>apixaban</a:t>
            </a:r>
            <a:r>
              <a:rPr lang="fr-CA" b="0" i="0" dirty="0">
                <a:solidFill>
                  <a:srgbClr val="212121"/>
                </a:solidFill>
                <a:effectLst/>
                <a:latin typeface="Cambria" panose="02040503050406030204" pitchFamily="18" charset="0"/>
              </a:rPr>
              <a:t> et le dabigatran ne différaient plus significativement.</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22</a:t>
            </a:fld>
            <a:endParaRPr lang="fr-CA"/>
          </a:p>
        </p:txBody>
      </p:sp>
    </p:spTree>
    <p:extLst>
      <p:ext uri="{BB962C8B-B14F-4D97-AF65-F5344CB8AC3E}">
        <p14:creationId xmlns:p14="http://schemas.microsoft.com/office/powerpoint/2010/main" val="158044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24</a:t>
            </a:fld>
            <a:endParaRPr lang="fr-CA"/>
          </a:p>
        </p:txBody>
      </p:sp>
    </p:spTree>
    <p:extLst>
      <p:ext uri="{BB962C8B-B14F-4D97-AF65-F5344CB8AC3E}">
        <p14:creationId xmlns:p14="http://schemas.microsoft.com/office/powerpoint/2010/main" val="360409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333333"/>
                </a:solidFill>
                <a:effectLst/>
                <a:latin typeface="Georgia" panose="02040502050405020303" pitchFamily="18" charset="0"/>
              </a:rPr>
              <a:t>Co-thérapie par inhibiteur de la pompe à protons chez les patients atteints de fibrillation auriculaire traités avec des anticoagulants oraux et ayant des antécédents d'hémorragie du tractus gastro-intestinal supérieur</a:t>
            </a:r>
          </a:p>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25</a:t>
            </a:fld>
            <a:endParaRPr lang="fr-CA"/>
          </a:p>
        </p:txBody>
      </p:sp>
    </p:spTree>
    <p:extLst>
      <p:ext uri="{BB962C8B-B14F-4D97-AF65-F5344CB8AC3E}">
        <p14:creationId xmlns:p14="http://schemas.microsoft.com/office/powerpoint/2010/main" val="347756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26</a:t>
            </a:fld>
            <a:endParaRPr lang="fr-CA"/>
          </a:p>
        </p:txBody>
      </p:sp>
    </p:spTree>
    <p:extLst>
      <p:ext uri="{BB962C8B-B14F-4D97-AF65-F5344CB8AC3E}">
        <p14:creationId xmlns:p14="http://schemas.microsoft.com/office/powerpoint/2010/main" val="87509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solidFill>
                  <a:srgbClr val="232323"/>
                </a:solidFill>
                <a:effectLst/>
                <a:latin typeface="Calibri" panose="020F0502020204030204" pitchFamily="34" charset="0"/>
                <a:ea typeface="Calibri" panose="020F0502020204030204" pitchFamily="34" charset="0"/>
              </a:rPr>
              <a:t>étude faite sur des 24 395 patients atteints de Thrombose veineuse profonde et d’embolie pulmonaire inscrits au RIETE  (registre permanent, international : Espagne, France, Italie, Israël, Brésil), il y a eu 546 avec une hémorragie majeur et 135 avec hémorragies mortelles, et parmi ceux-ci, les saignements gastro-intestinaux étaient le site de saignement le plus susceptible d'entraîner la mort, représentant 40 % des saignements mortels.</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4</a:t>
            </a:fld>
            <a:endParaRPr lang="fr-CA"/>
          </a:p>
        </p:txBody>
      </p:sp>
    </p:spTree>
    <p:extLst>
      <p:ext uri="{BB962C8B-B14F-4D97-AF65-F5344CB8AC3E}">
        <p14:creationId xmlns:p14="http://schemas.microsoft.com/office/powerpoint/2010/main" val="3608206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27</a:t>
            </a:fld>
            <a:endParaRPr lang="fr-CA"/>
          </a:p>
        </p:txBody>
      </p:sp>
    </p:spTree>
    <p:extLst>
      <p:ext uri="{BB962C8B-B14F-4D97-AF65-F5344CB8AC3E}">
        <p14:creationId xmlns:p14="http://schemas.microsoft.com/office/powerpoint/2010/main" val="314563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a:t>
            </a:r>
            <a:r>
              <a:rPr lang="fr-CA" b="0" i="0" dirty="0">
                <a:solidFill>
                  <a:srgbClr val="333333"/>
                </a:solidFill>
                <a:effectLst/>
                <a:latin typeface="Georgia" panose="02040502050405020303" pitchFamily="18" charset="0"/>
              </a:rPr>
              <a:t> . </a:t>
            </a:r>
            <a:r>
              <a:rPr lang="fr-CA" b="1" i="0" dirty="0">
                <a:solidFill>
                  <a:srgbClr val="333333"/>
                </a:solidFill>
                <a:effectLst/>
                <a:latin typeface="Georgia" panose="02040502050405020303" pitchFamily="18" charset="0"/>
              </a:rPr>
              <a:t>a</a:t>
            </a:r>
            <a:r>
              <a:rPr lang="fr-CA" b="0" i="0" dirty="0">
                <a:solidFill>
                  <a:srgbClr val="333333"/>
                </a:solidFill>
                <a:effectLst/>
                <a:latin typeface="Georgia" panose="02040502050405020303" pitchFamily="18" charset="0"/>
              </a:rPr>
              <a:t> Risques relatifs d'hémorragie gastro-intestinale majeure : warfarine sans IPP comme groupe de référence. </a:t>
            </a:r>
            <a:r>
              <a:rPr lang="fr-CA" b="1" i="0" dirty="0">
                <a:solidFill>
                  <a:srgbClr val="333333"/>
                </a:solidFill>
                <a:effectLst/>
                <a:latin typeface="Georgia" panose="02040502050405020303" pitchFamily="18" charset="0"/>
              </a:rPr>
              <a:t>b</a:t>
            </a:r>
            <a:r>
              <a:rPr lang="fr-CA" b="0" i="0" dirty="0">
                <a:solidFill>
                  <a:srgbClr val="333333"/>
                </a:solidFill>
                <a:effectLst/>
                <a:latin typeface="Georgia" panose="02040502050405020303" pitchFamily="18" charset="0"/>
              </a:rPr>
              <a:t> Hazard ratios d'hémorragie gastro-intestinale majeure : le groupe sans IPP comme référence pour chaque anticoagulant oral</a:t>
            </a:r>
          </a:p>
          <a:p>
            <a:endParaRPr lang="fr-CA" b="0" i="0" dirty="0">
              <a:solidFill>
                <a:srgbClr val="333333"/>
              </a:solidFill>
              <a:effectLst/>
              <a:latin typeface="Georgia" panose="02040502050405020303" pitchFamily="18" charset="0"/>
            </a:endParaRPr>
          </a:p>
          <a:p>
            <a:endParaRPr lang="fr-CA" b="0" i="0" dirty="0">
              <a:solidFill>
                <a:srgbClr val="333333"/>
              </a:solidFill>
              <a:effectLst/>
              <a:latin typeface="Georgia" panose="02040502050405020303" pitchFamily="18" charset="0"/>
            </a:endParaRPr>
          </a:p>
          <a:p>
            <a:r>
              <a:rPr lang="fr-CA" b="0" i="0" dirty="0">
                <a:solidFill>
                  <a:srgbClr val="333333"/>
                </a:solidFill>
                <a:effectLst/>
                <a:latin typeface="Georgia" panose="02040502050405020303" pitchFamily="18" charset="0"/>
              </a:rPr>
              <a:t>Chez les patients sans IPP, l'</a:t>
            </a:r>
            <a:r>
              <a:rPr lang="fr-CA" b="0" i="0" dirty="0" err="1">
                <a:solidFill>
                  <a:srgbClr val="333333"/>
                </a:solidFill>
                <a:effectLst/>
                <a:latin typeface="Georgia" panose="02040502050405020303" pitchFamily="18" charset="0"/>
              </a:rPr>
              <a:t>edoxaban</a:t>
            </a:r>
            <a:r>
              <a:rPr lang="fr-CA" b="0" i="0" dirty="0">
                <a:solidFill>
                  <a:srgbClr val="333333"/>
                </a:solidFill>
                <a:effectLst/>
                <a:latin typeface="Georgia" panose="02040502050405020303" pitchFamily="18" charset="0"/>
              </a:rPr>
              <a:t> était associé à un risque plus faible de GIB majeur que la warfarine.</a:t>
            </a:r>
          </a:p>
          <a:p>
            <a:r>
              <a:rPr lang="fr-CA" b="0" i="0" dirty="0">
                <a:solidFill>
                  <a:srgbClr val="333333"/>
                </a:solidFill>
                <a:effectLst/>
                <a:latin typeface="Georgia" panose="02040502050405020303" pitchFamily="18" charset="0"/>
              </a:rPr>
              <a:t>suivi de  L'</a:t>
            </a:r>
            <a:r>
              <a:rPr lang="fr-CA" b="0" i="0" dirty="0" err="1">
                <a:solidFill>
                  <a:srgbClr val="333333"/>
                </a:solidFill>
                <a:effectLst/>
                <a:latin typeface="Georgia" panose="02040502050405020303" pitchFamily="18" charset="0"/>
              </a:rPr>
              <a:t>apixaban</a:t>
            </a:r>
            <a:r>
              <a:rPr lang="fr-CA" b="0" i="0" dirty="0">
                <a:solidFill>
                  <a:srgbClr val="333333"/>
                </a:solidFill>
                <a:effectLst/>
                <a:latin typeface="Georgia" panose="02040502050405020303" pitchFamily="18" charset="0"/>
              </a:rPr>
              <a:t>  Le </a:t>
            </a:r>
            <a:r>
              <a:rPr lang="fr-CA" b="0" i="0" dirty="0" err="1">
                <a:solidFill>
                  <a:srgbClr val="333333"/>
                </a:solidFill>
                <a:effectLst/>
                <a:latin typeface="Georgia" panose="02040502050405020303" pitchFamily="18" charset="0"/>
              </a:rPr>
              <a:t>rivaroxaban</a:t>
            </a:r>
            <a:r>
              <a:rPr lang="fr-CA" b="0" i="0" dirty="0">
                <a:solidFill>
                  <a:srgbClr val="333333"/>
                </a:solidFill>
                <a:effectLst/>
                <a:latin typeface="Georgia" panose="02040502050405020303" pitchFamily="18" charset="0"/>
              </a:rPr>
              <a:t> et le dabigatran ont montré un risque de GIB majeur comparable à la warfarine</a:t>
            </a:r>
          </a:p>
          <a:p>
            <a:r>
              <a:rPr lang="fr-CA" b="0" i="0" dirty="0">
                <a:solidFill>
                  <a:srgbClr val="333333"/>
                </a:solidFill>
                <a:effectLst/>
                <a:latin typeface="Georgia" panose="02040502050405020303" pitchFamily="18" charset="0"/>
              </a:rPr>
              <a:t>En jaune la co-thérapie IPP était associée à une réduction significative du risque de GIB majeur uniquement dans les groupes </a:t>
            </a:r>
            <a:r>
              <a:rPr lang="fr-CA" b="0" i="0" dirty="0" err="1">
                <a:solidFill>
                  <a:srgbClr val="333333"/>
                </a:solidFill>
                <a:effectLst/>
                <a:latin typeface="Georgia" panose="02040502050405020303" pitchFamily="18" charset="0"/>
              </a:rPr>
              <a:t>rivaroxaban</a:t>
            </a:r>
            <a:r>
              <a:rPr lang="fr-CA" b="0" i="0" dirty="0">
                <a:solidFill>
                  <a:srgbClr val="333333"/>
                </a:solidFill>
                <a:effectLst/>
                <a:latin typeface="Georgia" panose="02040502050405020303" pitchFamily="18" charset="0"/>
              </a:rPr>
              <a:t> </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28</a:t>
            </a:fld>
            <a:endParaRPr lang="fr-CA"/>
          </a:p>
        </p:txBody>
      </p:sp>
    </p:spTree>
    <p:extLst>
      <p:ext uri="{BB962C8B-B14F-4D97-AF65-F5344CB8AC3E}">
        <p14:creationId xmlns:p14="http://schemas.microsoft.com/office/powerpoint/2010/main" val="209476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0" i="0" dirty="0">
              <a:solidFill>
                <a:srgbClr val="333333"/>
              </a:solidFill>
              <a:effectLst/>
              <a:latin typeface="Georgia" panose="02040502050405020303" pitchFamily="18" charset="0"/>
            </a:endParaRPr>
          </a:p>
          <a:p>
            <a:r>
              <a:rPr lang="fr-CA" b="0" i="0" dirty="0">
                <a:solidFill>
                  <a:srgbClr val="333333"/>
                </a:solidFill>
                <a:effectLst/>
                <a:latin typeface="Georgia" panose="02040502050405020303" pitchFamily="18" charset="0"/>
              </a:rPr>
              <a:t>Les rapports de risque pour les saignements gastro-intestinaux majeurs selon la </a:t>
            </a:r>
            <a:r>
              <a:rPr lang="fr-CA" b="0" i="0" dirty="0" err="1">
                <a:solidFill>
                  <a:srgbClr val="333333"/>
                </a:solidFill>
                <a:effectLst/>
                <a:latin typeface="Georgia" panose="02040502050405020303" pitchFamily="18" charset="0"/>
              </a:rPr>
              <a:t>co</a:t>
            </a:r>
            <a:r>
              <a:rPr lang="fr-CA" b="0" i="0" dirty="0">
                <a:solidFill>
                  <a:srgbClr val="333333"/>
                </a:solidFill>
                <a:effectLst/>
                <a:latin typeface="Georgia" panose="02040502050405020303" pitchFamily="18" charset="0"/>
              </a:rPr>
              <a:t>-thérapie IPP dans chaque thérapie OAC : AOD à dose régulière et à dose réduite. </a:t>
            </a:r>
            <a:r>
              <a:rPr lang="fr-CA" b="1" i="0" dirty="0">
                <a:solidFill>
                  <a:srgbClr val="333333"/>
                </a:solidFill>
                <a:effectLst/>
                <a:latin typeface="Georgia" panose="02040502050405020303" pitchFamily="18" charset="0"/>
              </a:rPr>
              <a:t>a</a:t>
            </a:r>
            <a:r>
              <a:rPr lang="fr-CA" b="0" i="0" dirty="0">
                <a:solidFill>
                  <a:srgbClr val="333333"/>
                </a:solidFill>
                <a:effectLst/>
                <a:latin typeface="Georgia" panose="02040502050405020303" pitchFamily="18" charset="0"/>
              </a:rPr>
              <a:t> AOD à dose régulière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333333"/>
                </a:solidFill>
                <a:effectLst/>
                <a:latin typeface="Georgia" panose="02040502050405020303" pitchFamily="18" charset="0"/>
              </a:rPr>
              <a:t>le groupe Rivaroxaban sans IPP a montré l'incidence la plus élevée de GIB majeur suivi de warfarine sans IPP (IR taux </a:t>
            </a:r>
            <a:r>
              <a:rPr lang="fr-CA" b="0" i="0" dirty="0" err="1">
                <a:solidFill>
                  <a:srgbClr val="333333"/>
                </a:solidFill>
                <a:effectLst/>
                <a:latin typeface="Georgia" panose="02040502050405020303" pitchFamily="18" charset="0"/>
              </a:rPr>
              <a:t>d,incidence</a:t>
            </a:r>
            <a:r>
              <a:rPr lang="fr-CA" b="0" i="0" dirty="0">
                <a:solidFill>
                  <a:srgbClr val="333333"/>
                </a:solidFill>
                <a:effectLst/>
                <a:latin typeface="Georgia" panose="02040502050405020303" pitchFamily="18" charset="0"/>
              </a:rPr>
              <a:t>) mais réduction significatif de l’incidence des saignements sous IPP</a:t>
            </a:r>
          </a:p>
          <a:p>
            <a:endParaRPr lang="fr-CA" b="0" i="0" dirty="0">
              <a:solidFill>
                <a:srgbClr val="333333"/>
              </a:solidFill>
              <a:effectLst/>
              <a:latin typeface="Georgia" panose="02040502050405020303" pitchFamily="18" charset="0"/>
            </a:endParaRPr>
          </a:p>
          <a:p>
            <a:r>
              <a:rPr lang="fr-CA" dirty="0"/>
              <a:t>Les patients recevant du dabigatran, de l'</a:t>
            </a:r>
            <a:r>
              <a:rPr lang="fr-CA" dirty="0" err="1"/>
              <a:t>apixaban</a:t>
            </a:r>
            <a:r>
              <a:rPr lang="fr-CA" dirty="0"/>
              <a:t> et de l'</a:t>
            </a:r>
            <a:r>
              <a:rPr lang="fr-CA" dirty="0" err="1"/>
              <a:t>edoxaban</a:t>
            </a:r>
            <a:r>
              <a:rPr lang="fr-CA" dirty="0"/>
              <a:t> n'ont montré aucune différence significative dans l'incidence des GIB majeurs entre les patients avec et sans IPP</a:t>
            </a:r>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29</a:t>
            </a:fld>
            <a:endParaRPr lang="fr-CA"/>
          </a:p>
        </p:txBody>
      </p:sp>
    </p:spTree>
    <p:extLst>
      <p:ext uri="{BB962C8B-B14F-4D97-AF65-F5344CB8AC3E}">
        <p14:creationId xmlns:p14="http://schemas.microsoft.com/office/powerpoint/2010/main" val="2306119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a:t>
            </a:r>
            <a:r>
              <a:rPr lang="fr-CA" b="0" i="0" dirty="0">
                <a:solidFill>
                  <a:srgbClr val="333333"/>
                </a:solidFill>
                <a:effectLst/>
                <a:latin typeface="Georgia" panose="02040502050405020303" pitchFamily="18" charset="0"/>
              </a:rPr>
              <a:t> </a:t>
            </a:r>
            <a:r>
              <a:rPr lang="fr-CA" dirty="0"/>
              <a:t> </a:t>
            </a:r>
            <a:r>
              <a:rPr lang="fr-CA" b="0" i="0" dirty="0">
                <a:solidFill>
                  <a:srgbClr val="333333"/>
                </a:solidFill>
                <a:effectLst/>
                <a:latin typeface="Georgia" panose="02040502050405020303" pitchFamily="18" charset="0"/>
              </a:rPr>
              <a:t> La prévalence de l'infection à Helicobacter pylori et de l'ulcère peptique s'est avérée plus élevée chez les Asiatiques que chez les non-Asiatiques. Ces deux conditions sont des contributeurs connus au GIB supérieur </a:t>
            </a:r>
          </a:p>
          <a:p>
            <a:r>
              <a:rPr lang="fr-CA" b="0" i="0" dirty="0">
                <a:solidFill>
                  <a:srgbClr val="333333"/>
                </a:solidFill>
                <a:effectLst/>
                <a:latin typeface="Georgia" panose="02040502050405020303" pitchFamily="18" charset="0"/>
              </a:rPr>
              <a:t>ces préoccupations perçues concernant le GIB sont souvent une raison de </a:t>
            </a:r>
            <a:r>
              <a:rPr lang="fr-CA" b="0" i="0" dirty="0" err="1">
                <a:solidFill>
                  <a:srgbClr val="333333"/>
                </a:solidFill>
                <a:effectLst/>
                <a:latin typeface="Georgia" panose="02040502050405020303" pitchFamily="18" charset="0"/>
              </a:rPr>
              <a:t>sous-traitement</a:t>
            </a:r>
            <a:r>
              <a:rPr lang="fr-CA" b="0" i="0" dirty="0">
                <a:solidFill>
                  <a:srgbClr val="333333"/>
                </a:solidFill>
                <a:effectLst/>
                <a:latin typeface="Georgia" panose="02040502050405020303" pitchFamily="18" charset="0"/>
              </a:rPr>
              <a:t> par (AOD avec dose réduite ) en Asie.</a:t>
            </a:r>
          </a:p>
          <a:p>
            <a:r>
              <a:rPr lang="fr-CA" b="0" i="0" dirty="0">
                <a:solidFill>
                  <a:srgbClr val="333333"/>
                </a:solidFill>
                <a:effectLst/>
                <a:latin typeface="Georgia" panose="02040502050405020303" pitchFamily="18" charset="0"/>
              </a:rPr>
              <a:t>Les utilisateurs d'AOD à dose réduite étaient généralement plus fragiles et avaient un risque plus élevé de saignement. Dans l'ensemble, les patients sous AOD à dose réduite présentaient une prévalence plus élevée de comorbidités, des scores CHA 2 DS 2 -</a:t>
            </a:r>
            <a:r>
              <a:rPr lang="fr-CA" b="0" i="0" dirty="0" err="1">
                <a:solidFill>
                  <a:srgbClr val="333333"/>
                </a:solidFill>
                <a:effectLst/>
                <a:latin typeface="Georgia" panose="02040502050405020303" pitchFamily="18" charset="0"/>
              </a:rPr>
              <a:t>VASc</a:t>
            </a:r>
            <a:r>
              <a:rPr lang="fr-CA" b="0" i="0" dirty="0">
                <a:solidFill>
                  <a:srgbClr val="333333"/>
                </a:solidFill>
                <a:effectLst/>
                <a:latin typeface="Georgia" panose="02040502050405020303" pitchFamily="18" charset="0"/>
              </a:rPr>
              <a:t> et HAS-BLED plus élevés  et une utilisation plus fréquente d'agents antiplaquettaires concomitants</a:t>
            </a:r>
          </a:p>
          <a:p>
            <a:r>
              <a:rPr lang="fr-CA" b="0" i="0" dirty="0">
                <a:solidFill>
                  <a:srgbClr val="333333"/>
                </a:solidFill>
                <a:effectLst/>
                <a:latin typeface="Georgia" panose="02040502050405020303" pitchFamily="18" charset="0"/>
              </a:rPr>
              <a:t>Mais  En comparant les utilisateurs d'AOD à dose réduite avec les utilisateurs à dose régulière, nous avons observé des résultats similaire de GIB</a:t>
            </a:r>
          </a:p>
          <a:p>
            <a:endParaRPr lang="fr-CA" b="0" i="0" dirty="0">
              <a:solidFill>
                <a:srgbClr val="333333"/>
              </a:solidFill>
              <a:effectLst/>
              <a:latin typeface="Georgia" panose="02040502050405020303" pitchFamily="18" charset="0"/>
            </a:endParaRPr>
          </a:p>
          <a:p>
            <a:endParaRPr lang="fr-CA" b="0" i="0" dirty="0">
              <a:solidFill>
                <a:srgbClr val="333333"/>
              </a:solidFill>
              <a:effectLst/>
              <a:latin typeface="Georgia" panose="02040502050405020303" pitchFamily="18" charset="0"/>
            </a:endParaRPr>
          </a:p>
          <a:p>
            <a:r>
              <a:rPr lang="fr-CA" b="0" i="0" dirty="0">
                <a:solidFill>
                  <a:srgbClr val="333333"/>
                </a:solidFill>
                <a:effectLst/>
                <a:latin typeface="Georgia" panose="02040502050405020303" pitchFamily="18" charset="0"/>
              </a:rPr>
              <a:t>l'</a:t>
            </a:r>
            <a:r>
              <a:rPr lang="fr-CA" b="0" i="0" dirty="0" err="1">
                <a:solidFill>
                  <a:srgbClr val="333333"/>
                </a:solidFill>
                <a:effectLst/>
                <a:latin typeface="Georgia" panose="02040502050405020303" pitchFamily="18" charset="0"/>
              </a:rPr>
              <a:t>edoxaban</a:t>
            </a:r>
            <a:r>
              <a:rPr lang="fr-CA" b="0" i="0" dirty="0">
                <a:solidFill>
                  <a:srgbClr val="333333"/>
                </a:solidFill>
                <a:effectLst/>
                <a:latin typeface="Georgia" panose="02040502050405020303" pitchFamily="18" charset="0"/>
              </a:rPr>
              <a:t> était associé à un risque plus faible de GIB supérieur majeur que la warfarine</a:t>
            </a:r>
          </a:p>
          <a:p>
            <a:r>
              <a:rPr lang="fr-CA" b="0" i="0" dirty="0">
                <a:solidFill>
                  <a:srgbClr val="333333"/>
                </a:solidFill>
                <a:effectLst/>
                <a:latin typeface="Georgia" panose="02040502050405020303" pitchFamily="18" charset="0"/>
              </a:rPr>
              <a:t>l’</a:t>
            </a:r>
          </a:p>
          <a:p>
            <a:r>
              <a:rPr lang="fr-CA" b="0" i="0" dirty="0" err="1">
                <a:solidFill>
                  <a:srgbClr val="333333"/>
                </a:solidFill>
                <a:effectLst/>
                <a:latin typeface="Georgia" panose="02040502050405020303" pitchFamily="18" charset="0"/>
              </a:rPr>
              <a:t>apixaban</a:t>
            </a:r>
            <a:r>
              <a:rPr lang="fr-CA" b="0" i="0" dirty="0">
                <a:solidFill>
                  <a:srgbClr val="333333"/>
                </a:solidFill>
                <a:effectLst/>
                <a:latin typeface="Georgia" panose="02040502050405020303" pitchFamily="18" charset="0"/>
              </a:rPr>
              <a:t> a montré une tendance non significative vers un risque réduit de GIB supérieur majeur par rapport à la warfarine</a:t>
            </a:r>
          </a:p>
          <a:p>
            <a:r>
              <a:rPr lang="fr-CA" b="0" i="0" dirty="0">
                <a:solidFill>
                  <a:srgbClr val="333333"/>
                </a:solidFill>
                <a:effectLst/>
                <a:latin typeface="Georgia" panose="02040502050405020303" pitchFamily="18" charset="0"/>
              </a:rPr>
              <a:t>  La réduction la plus importante du risque de GIB supérieur avec la co-thérapie IPP a été observée dans le groupe </a:t>
            </a:r>
            <a:r>
              <a:rPr lang="fr-CA" b="0" i="0" dirty="0" err="1">
                <a:solidFill>
                  <a:srgbClr val="333333"/>
                </a:solidFill>
                <a:effectLst/>
                <a:latin typeface="Georgia" panose="02040502050405020303" pitchFamily="18" charset="0"/>
              </a:rPr>
              <a:t>rivaroxaban</a:t>
            </a:r>
            <a:r>
              <a:rPr lang="fr-CA" b="0" i="0" dirty="0">
                <a:solidFill>
                  <a:srgbClr val="333333"/>
                </a:solidFill>
                <a:effectLst/>
                <a:latin typeface="Georgia" panose="02040502050405020303" pitchFamily="18" charset="0"/>
              </a:rPr>
              <a:t>, suivi du groupe warfarine </a:t>
            </a:r>
          </a:p>
          <a:p>
            <a:endParaRPr lang="fr-CA" b="0" i="0" dirty="0">
              <a:solidFill>
                <a:srgbClr val="333333"/>
              </a:solidFill>
              <a:effectLst/>
              <a:latin typeface="Georgia" panose="02040502050405020303"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30</a:t>
            </a:fld>
            <a:endParaRPr lang="fr-CA"/>
          </a:p>
        </p:txBody>
      </p:sp>
    </p:spTree>
    <p:extLst>
      <p:ext uri="{BB962C8B-B14F-4D97-AF65-F5344CB8AC3E}">
        <p14:creationId xmlns:p14="http://schemas.microsoft.com/office/powerpoint/2010/main" val="69875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Image: </a:t>
            </a:r>
            <a:r>
              <a:rPr lang="fr-CA" b="0" i="0" dirty="0">
                <a:solidFill>
                  <a:srgbClr val="FFFFFF"/>
                </a:solidFill>
                <a:effectLst/>
                <a:latin typeface="Roboto" panose="02000000000000000000" pitchFamily="2" charset="0"/>
              </a:rPr>
              <a:t>Guide pratique 2017 - FA et anticoagulation.pdf</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32</a:t>
            </a:fld>
            <a:endParaRPr lang="fr-CA"/>
          </a:p>
        </p:txBody>
      </p:sp>
    </p:spTree>
    <p:extLst>
      <p:ext uri="{BB962C8B-B14F-4D97-AF65-F5344CB8AC3E}">
        <p14:creationId xmlns:p14="http://schemas.microsoft.com/office/powerpoint/2010/main" val="3981034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E2E2E"/>
                </a:solidFill>
                <a:effectLst/>
                <a:latin typeface="ElsevierGulliver"/>
              </a:rPr>
              <a:t>Après randomisation, les participants ont été vus à 1 mois, 6 mois, puis à intervalles de 6 mois jusqu'à la fin de l'étude</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34</a:t>
            </a:fld>
            <a:endParaRPr lang="fr-CA"/>
          </a:p>
        </p:txBody>
      </p:sp>
    </p:spTree>
    <p:extLst>
      <p:ext uri="{BB962C8B-B14F-4D97-AF65-F5344CB8AC3E}">
        <p14:creationId xmlns:p14="http://schemas.microsoft.com/office/powerpoint/2010/main" val="3371117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35</a:t>
            </a:fld>
            <a:endParaRPr lang="fr-CA"/>
          </a:p>
        </p:txBody>
      </p:sp>
    </p:spTree>
    <p:extLst>
      <p:ext uri="{BB962C8B-B14F-4D97-AF65-F5344CB8AC3E}">
        <p14:creationId xmlns:p14="http://schemas.microsoft.com/office/powerpoint/2010/main" val="292046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
                <a:srgbClr val="1E3533">
                  <a:lumMod val="10000"/>
                  <a:lumOff val="90000"/>
                </a:srgbClr>
              </a:buClr>
              <a:buSzPct val="80000"/>
              <a:buFont typeface="Wingdings" panose="05000000000000000000" pitchFamily="2" charset="2"/>
              <a:buNone/>
              <a:tabLst/>
              <a:defRPr/>
            </a:pPr>
            <a:r>
              <a:rPr kumimoji="0" lang="fr-CA" sz="1200" b="0" i="0"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A  Événements  </a:t>
            </a:r>
            <a:r>
              <a:rPr kumimoji="0" lang="fr-CA" sz="12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GI supérieur :</a:t>
            </a:r>
          </a:p>
          <a:p>
            <a:pPr marL="0" marR="0" lvl="0" indent="0" algn="l" defTabSz="914400" rtl="0" eaLnBrk="1" fontAlgn="auto" latinLnBrk="0" hangingPunct="1">
              <a:lnSpc>
                <a:spcPct val="110000"/>
              </a:lnSpc>
              <a:spcBef>
                <a:spcPts val="0"/>
              </a:spcBef>
              <a:spcAft>
                <a:spcPts val="0"/>
              </a:spcAft>
              <a:buClr>
                <a:srgbClr val="1E3533">
                  <a:lumMod val="10000"/>
                  <a:lumOff val="90000"/>
                </a:srgbClr>
              </a:buClr>
              <a:buSzPct val="80000"/>
              <a:buFont typeface="Wingdings" panose="05000000000000000000" pitchFamily="2" charset="2"/>
              <a:buNone/>
              <a:tabLst/>
              <a:defRPr/>
            </a:pPr>
            <a:r>
              <a:rPr kumimoji="0" lang="fr-CA" sz="12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Hématémèse avec ou sans méléna </a:t>
            </a:r>
          </a:p>
          <a:p>
            <a:pPr marL="0" marR="0" lvl="0" indent="0" algn="l" defTabSz="914400" rtl="0" eaLnBrk="1" fontAlgn="auto" latinLnBrk="0" hangingPunct="1">
              <a:lnSpc>
                <a:spcPct val="110000"/>
              </a:lnSpc>
              <a:spcBef>
                <a:spcPts val="0"/>
              </a:spcBef>
              <a:spcAft>
                <a:spcPts val="0"/>
              </a:spcAft>
              <a:buClr>
                <a:srgbClr val="1E3533">
                  <a:lumMod val="10000"/>
                  <a:lumOff val="90000"/>
                </a:srgbClr>
              </a:buClr>
              <a:buSzPct val="80000"/>
              <a:buFont typeface="Wingdings" panose="05000000000000000000" pitchFamily="2" charset="2"/>
              <a:buNone/>
              <a:tabLst/>
              <a:defRPr/>
            </a:pPr>
            <a:r>
              <a:rPr kumimoji="0" lang="fr-CA" sz="12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Saignement occulte avec chute HB de 2gr/l</a:t>
            </a:r>
          </a:p>
          <a:p>
            <a:pPr marL="0" marR="0" lvl="0" indent="0" algn="l" defTabSz="914400" rtl="0" eaLnBrk="1" fontAlgn="auto" latinLnBrk="0" hangingPunct="1">
              <a:lnSpc>
                <a:spcPct val="110000"/>
              </a:lnSpc>
              <a:spcBef>
                <a:spcPts val="0"/>
              </a:spcBef>
              <a:spcAft>
                <a:spcPts val="0"/>
              </a:spcAft>
              <a:buClr>
                <a:srgbClr val="1E3533">
                  <a:lumMod val="10000"/>
                  <a:lumOff val="90000"/>
                </a:srgbClr>
              </a:buClr>
              <a:buSzPct val="80000"/>
              <a:buFont typeface="Wingdings" panose="05000000000000000000" pitchFamily="2" charset="2"/>
              <a:buNone/>
              <a:tabLst/>
              <a:defRPr/>
            </a:pPr>
            <a:r>
              <a:rPr kumimoji="0" lang="fr-CA" sz="12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Ulcère peptique symptomatique et /ou confirmé par endoscopie </a:t>
            </a:r>
          </a:p>
          <a:p>
            <a:pPr marL="0" marR="0" lvl="0" indent="0" algn="l" defTabSz="914400" rtl="0" eaLnBrk="1" fontAlgn="auto" latinLnBrk="0" hangingPunct="1">
              <a:lnSpc>
                <a:spcPct val="110000"/>
              </a:lnSpc>
              <a:spcBef>
                <a:spcPts val="0"/>
              </a:spcBef>
              <a:spcAft>
                <a:spcPts val="0"/>
              </a:spcAft>
              <a:buClr>
                <a:srgbClr val="1E3533">
                  <a:lumMod val="10000"/>
                  <a:lumOff val="90000"/>
                </a:srgbClr>
              </a:buClr>
              <a:buSzPct val="80000"/>
              <a:buFont typeface="Wingdings" panose="05000000000000000000" pitchFamily="2" charset="2"/>
              <a:buNone/>
              <a:tabLst/>
              <a:defRPr/>
            </a:pPr>
            <a:r>
              <a:rPr kumimoji="0" lang="fr-CA" sz="12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Obstruction GI supérieur ou perforation</a:t>
            </a:r>
          </a:p>
          <a:p>
            <a:pPr marL="0" marR="0" lvl="0" indent="0" algn="l" defTabSz="914400" rtl="0" eaLnBrk="1" fontAlgn="auto" latinLnBrk="0" hangingPunct="1">
              <a:lnSpc>
                <a:spcPct val="110000"/>
              </a:lnSpc>
              <a:spcBef>
                <a:spcPts val="1000"/>
              </a:spcBef>
              <a:spcAft>
                <a:spcPts val="0"/>
              </a:spcAft>
              <a:buClr>
                <a:srgbClr val="1E3533">
                  <a:lumMod val="10000"/>
                  <a:lumOff val="90000"/>
                </a:srgbClr>
              </a:buClr>
              <a:buSzPct val="80000"/>
              <a:buFont typeface="Wingdings" panose="05000000000000000000" pitchFamily="2" charset="2"/>
              <a:buNone/>
              <a:tabLst/>
              <a:defRPr/>
            </a:pPr>
            <a:endParaRPr kumimoji="0" lang="fr-CA" sz="12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
                <a:srgbClr val="1E3533">
                  <a:lumMod val="10000"/>
                  <a:lumOff val="90000"/>
                </a:srgbClr>
              </a:buClr>
              <a:buSzPct val="80000"/>
              <a:buFont typeface="Wingdings" panose="05000000000000000000" pitchFamily="2" charset="2"/>
              <a:buNone/>
              <a:tabLst/>
              <a:defRPr/>
            </a:pPr>
            <a:r>
              <a:rPr kumimoji="0" lang="fr-CA" sz="12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 Aucune différence significatif entre le groupe Placebo et le groupe Pantoprazole</a:t>
            </a:r>
          </a:p>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36</a:t>
            </a:fld>
            <a:endParaRPr lang="fr-CA"/>
          </a:p>
        </p:txBody>
      </p:sp>
    </p:spTree>
    <p:extLst>
      <p:ext uri="{BB962C8B-B14F-4D97-AF65-F5344CB8AC3E}">
        <p14:creationId xmlns:p14="http://schemas.microsoft.com/office/powerpoint/2010/main" val="571982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10000"/>
              </a:lnSpc>
              <a:spcBef>
                <a:spcPts val="1000"/>
              </a:spcBef>
              <a:spcAft>
                <a:spcPts val="0"/>
              </a:spcAft>
              <a:buClr>
                <a:srgbClr val="1E3533">
                  <a:lumMod val="10000"/>
                  <a:lumOff val="90000"/>
                </a:srgbClr>
              </a:buClr>
              <a:buSzPct val="80000"/>
              <a:buFont typeface="Wingdings" panose="05000000000000000000" pitchFamily="2" charset="2"/>
              <a:buNone/>
              <a:tabLst/>
              <a:defRPr/>
            </a:pPr>
            <a:endParaRPr kumimoji="0" lang="fr-CA" sz="16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
                <a:srgbClr val="1E3533">
                  <a:lumMod val="10000"/>
                  <a:lumOff val="90000"/>
                </a:srgbClr>
              </a:buClr>
              <a:buSzPct val="80000"/>
              <a:buFont typeface="Wingdings" panose="05000000000000000000" pitchFamily="2" charset="2"/>
              <a:buNone/>
              <a:tabLst/>
              <a:defRPr/>
            </a:pPr>
            <a:r>
              <a:rPr kumimoji="0" lang="fr-CA" sz="1600" b="0" i="1"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rPr>
              <a:t>B</a:t>
            </a:r>
            <a:endParaRPr kumimoji="0" lang="fr-CA" sz="1600" b="0" i="0" u="none" strike="noStrike" kern="1200" cap="none" spc="0" normalizeH="0" baseline="0" noProof="0" dirty="0">
              <a:ln>
                <a:noFill/>
              </a:ln>
              <a:solidFill>
                <a:srgbClr val="000000">
                  <a:alpha val="70000"/>
                </a:srgbClr>
              </a:solidFill>
              <a:effectLst/>
              <a:uLnTx/>
              <a:uFillTx/>
              <a:latin typeface="Calibri" panose="020F0502020204030204" pitchFamily="34" charset="0"/>
              <a:ea typeface="+mn-ea"/>
              <a:cs typeface="Calibri" panose="020F0502020204030204" pitchFamily="34" charset="0"/>
            </a:endParaRPr>
          </a:p>
          <a:p>
            <a:r>
              <a:rPr lang="fr-CA" dirty="0">
                <a:solidFill>
                  <a:schemeClr val="tx1"/>
                </a:solidFill>
                <a:latin typeface="Calibri" panose="020F0502020204030204" pitchFamily="34" charset="0"/>
                <a:cs typeface="Calibri" panose="020F0502020204030204" pitchFamily="34" charset="0"/>
              </a:rPr>
              <a:t>Hémorragies digestives supérieures manifestes (hématémèse et/ou méléna) avec présence de </a:t>
            </a:r>
            <a:r>
              <a:rPr lang="fr-CA" b="0" i="0" dirty="0">
                <a:solidFill>
                  <a:schemeClr val="tx1"/>
                </a:solidFill>
                <a:effectLst/>
                <a:latin typeface="Calibri" panose="020F0502020204030204" pitchFamily="34" charset="0"/>
                <a:cs typeface="Calibri" panose="020F0502020204030204" pitchFamily="34" charset="0"/>
              </a:rPr>
              <a:t> lésion gastro-duodénale (ulcère peptique ou néoplasie confirmé par </a:t>
            </a:r>
            <a:r>
              <a:rPr lang="fr-CA" dirty="0">
                <a:solidFill>
                  <a:schemeClr val="tx1"/>
                </a:solidFill>
                <a:latin typeface="Calibri" panose="020F0502020204030204" pitchFamily="34" charset="0"/>
                <a:cs typeface="Calibri" panose="020F0502020204030204" pitchFamily="34" charset="0"/>
              </a:rPr>
              <a:t>endoscopie</a:t>
            </a:r>
            <a:r>
              <a:rPr lang="fr-CA" b="0" i="0" dirty="0">
                <a:solidFill>
                  <a:schemeClr val="tx1"/>
                </a:solidFill>
                <a:effectLst/>
                <a:latin typeface="Calibri" panose="020F0502020204030204" pitchFamily="34" charset="0"/>
                <a:cs typeface="Calibri" panose="020F0502020204030204" pitchFamily="34" charset="0"/>
                <a:hlinkClick r:id="rId3" tooltip="En savoir plus sur l'endoscopie à partir des pages thématiques générées par l'IA de ScienceDirect">
                  <a:extLst>
                    <a:ext uri="{A12FA001-AC4F-418D-AE19-62706E023703}">
                      <ahyp:hlinkClr xmlns:ahyp="http://schemas.microsoft.com/office/drawing/2018/hyperlinkcolor" val="tx"/>
                    </a:ext>
                  </a:extLst>
                </a:hlinkClick>
              </a:rPr>
              <a:t> </a:t>
            </a:r>
            <a:r>
              <a:rPr lang="fr-CA" b="0" i="0" dirty="0">
                <a:solidFill>
                  <a:schemeClr val="tx1"/>
                </a:solidFill>
                <a:effectLst/>
                <a:latin typeface="Calibri" panose="020F0502020204030204" pitchFamily="34" charset="0"/>
                <a:cs typeface="Calibri" panose="020F0502020204030204" pitchFamily="34" charset="0"/>
              </a:rPr>
              <a:t>ou radiologie) qui saigne au moment de la procédure</a:t>
            </a:r>
            <a:endParaRPr lang="fr-CA" dirty="0">
              <a:solidFill>
                <a:schemeClr val="tx1"/>
              </a:solidFill>
              <a:latin typeface="Calibri" panose="020F0502020204030204" pitchFamily="34" charset="0"/>
              <a:cs typeface="Calibri" panose="020F0502020204030204" pitchFamily="34" charset="0"/>
            </a:endParaRPr>
          </a:p>
          <a:p>
            <a:r>
              <a:rPr lang="fr-CA" dirty="0">
                <a:solidFill>
                  <a:schemeClr val="tx1"/>
                </a:solidFill>
                <a:latin typeface="Calibri" panose="020F0502020204030204" pitchFamily="34" charset="0"/>
                <a:cs typeface="Calibri" panose="020F0502020204030204" pitchFamily="34" charset="0"/>
              </a:rPr>
              <a:t>- Il y a une réduction significatif  dans le groupe pantoprazole par rapport au groupe placebo</a:t>
            </a:r>
          </a:p>
          <a:p>
            <a:r>
              <a:rPr lang="fr-CA" dirty="0">
                <a:solidFill>
                  <a:schemeClr val="tx1"/>
                </a:solidFill>
                <a:latin typeface="Calibri" panose="020F0502020204030204" pitchFamily="34" charset="0"/>
                <a:cs typeface="Calibri" panose="020F0502020204030204" pitchFamily="34" charset="0"/>
              </a:rPr>
              <a:t>HR, 0,52 ; IC à 95 %, 0,28 à 0,94 </a:t>
            </a:r>
          </a:p>
          <a:p>
            <a:r>
              <a:rPr lang="fr-CA" b="1" dirty="0">
                <a:solidFill>
                  <a:schemeClr val="tx1">
                    <a:alpha val="70000"/>
                  </a:schemeClr>
                </a:solidFill>
                <a:latin typeface="Calibri" panose="020F0502020204030204" pitchFamily="34" charset="0"/>
                <a:cs typeface="Calibri" panose="020F0502020204030204" pitchFamily="34" charset="0"/>
              </a:rPr>
              <a:t>valeur P nominale = 0,03</a:t>
            </a:r>
          </a:p>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37</a:t>
            </a:fld>
            <a:endParaRPr lang="fr-CA"/>
          </a:p>
        </p:txBody>
      </p:sp>
    </p:spTree>
    <p:extLst>
      <p:ext uri="{BB962C8B-B14F-4D97-AF65-F5344CB8AC3E}">
        <p14:creationId xmlns:p14="http://schemas.microsoft.com/office/powerpoint/2010/main" val="304607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https://compendium.ch/fr/product/1403035-xarelto-vascular-cpr-pell-2-5-mg</a:t>
            </a:r>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39</a:t>
            </a:fld>
            <a:endParaRPr lang="fr-CA"/>
          </a:p>
        </p:txBody>
      </p:sp>
    </p:spTree>
    <p:extLst>
      <p:ext uri="{BB962C8B-B14F-4D97-AF65-F5344CB8AC3E}">
        <p14:creationId xmlns:p14="http://schemas.microsoft.com/office/powerpoint/2010/main" val="372418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Image:https</a:t>
            </a:r>
            <a:r>
              <a:rPr lang="fr-CA" dirty="0"/>
              <a:t>://www.xn--santnaturelle-ehb.fr/post/votre-estomac-manque-t-il-d-acide</a:t>
            </a:r>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6</a:t>
            </a:fld>
            <a:endParaRPr lang="fr-CA"/>
          </a:p>
        </p:txBody>
      </p:sp>
    </p:spTree>
    <p:extLst>
      <p:ext uri="{BB962C8B-B14F-4D97-AF65-F5344CB8AC3E}">
        <p14:creationId xmlns:p14="http://schemas.microsoft.com/office/powerpoint/2010/main" val="1241701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https://www.passeportsante.net/fr/specialites-medicales/Fiche.aspx?doc=medecine-interne</a:t>
            </a:r>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40</a:t>
            </a:fld>
            <a:endParaRPr lang="fr-CA"/>
          </a:p>
        </p:txBody>
      </p:sp>
    </p:spTree>
    <p:extLst>
      <p:ext uri="{BB962C8B-B14F-4D97-AF65-F5344CB8AC3E}">
        <p14:creationId xmlns:p14="http://schemas.microsoft.com/office/powerpoint/2010/main" val="145268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8</a:t>
            </a:fld>
            <a:endParaRPr lang="fr-CA"/>
          </a:p>
        </p:txBody>
      </p:sp>
    </p:spTree>
    <p:extLst>
      <p:ext uri="{BB962C8B-B14F-4D97-AF65-F5344CB8AC3E}">
        <p14:creationId xmlns:p14="http://schemas.microsoft.com/office/powerpoint/2010/main" val="141707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000000"/>
                </a:solidFill>
                <a:effectLst/>
                <a:latin typeface="Cambria" panose="02040503050406030204" pitchFamily="18" charset="0"/>
              </a:rPr>
              <a:t>Différence entre les saignements gastro-intestinaux supérieurs et inférieurs chez les patients prenant des anticoagulants oraux sans vitamine K</a:t>
            </a:r>
          </a:p>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10</a:t>
            </a:fld>
            <a:endParaRPr lang="fr-CA"/>
          </a:p>
        </p:txBody>
      </p:sp>
    </p:spTree>
    <p:extLst>
      <p:ext uri="{BB962C8B-B14F-4D97-AF65-F5344CB8AC3E}">
        <p14:creationId xmlns:p14="http://schemas.microsoft.com/office/powerpoint/2010/main" val="115023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11</a:t>
            </a:fld>
            <a:endParaRPr lang="fr-CA"/>
          </a:p>
        </p:txBody>
      </p:sp>
    </p:spTree>
    <p:extLst>
      <p:ext uri="{BB962C8B-B14F-4D97-AF65-F5344CB8AC3E}">
        <p14:creationId xmlns:p14="http://schemas.microsoft.com/office/powerpoint/2010/main" val="425529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mn-lt"/>
                <a:ea typeface="+mn-ea"/>
                <a:cs typeface="+mn-cs"/>
              </a:rPr>
              <a:t>"actionnable" </a:t>
            </a:r>
            <a:r>
              <a:rPr lang="fr-CA" b="0" i="0" dirty="0">
                <a:solidFill>
                  <a:srgbClr val="212121"/>
                </a:solidFill>
                <a:effectLst/>
                <a:latin typeface="Cambria" panose="02040503050406030204" pitchFamily="18" charset="0"/>
              </a:rPr>
              <a:t>pouvant donner lieu à une action »,</a:t>
            </a:r>
            <a:endParaRPr lang="fr-CA" dirty="0"/>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12</a:t>
            </a:fld>
            <a:endParaRPr lang="fr-CA"/>
          </a:p>
        </p:txBody>
      </p:sp>
    </p:spTree>
    <p:extLst>
      <p:ext uri="{BB962C8B-B14F-4D97-AF65-F5344CB8AC3E}">
        <p14:creationId xmlns:p14="http://schemas.microsoft.com/office/powerpoint/2010/main" val="81930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12121"/>
                </a:solidFill>
                <a:effectLst/>
                <a:latin typeface="Cambria" panose="02040503050406030204" pitchFamily="18" charset="0"/>
              </a:rPr>
              <a:t> Des saignements cliniquement pertinents ont été identifiés chez 63 patients, avec un GIB identifié chez 27 patients (44%), du GI supérieur chez 9 patients et du GI inférieur chez 18 </a:t>
            </a:r>
            <a:r>
              <a:rPr lang="fr-CA" b="0" i="0" dirty="0" err="1">
                <a:solidFill>
                  <a:srgbClr val="212121"/>
                </a:solidFill>
                <a:effectLst/>
                <a:latin typeface="Cambria" panose="02040503050406030204" pitchFamily="18" charset="0"/>
              </a:rPr>
              <a:t>pati</a:t>
            </a:r>
            <a:endParaRPr lang="fr-CA" b="0" i="0" dirty="0">
              <a:solidFill>
                <a:srgbClr val="212121"/>
              </a:solidFill>
              <a:effectLst/>
              <a:latin typeface="Cambria" panose="02040503050406030204" pitchFamily="18" charset="0"/>
            </a:endParaRPr>
          </a:p>
          <a:p>
            <a:r>
              <a:rPr lang="fr-CA" b="0" i="0" dirty="0" err="1">
                <a:solidFill>
                  <a:srgbClr val="212121"/>
                </a:solidFill>
                <a:effectLst/>
                <a:latin typeface="Cambria" panose="02040503050406030204" pitchFamily="18" charset="0"/>
              </a:rPr>
              <a:t>Ents</a:t>
            </a:r>
            <a:endParaRPr lang="fr-CA" b="0" i="0" dirty="0">
              <a:solidFill>
                <a:srgbClr val="212121"/>
              </a:solidFill>
              <a:effectLst/>
              <a:latin typeface="Cambria" panose="02040503050406030204" pitchFamily="18" charset="0"/>
            </a:endParaRPr>
          </a:p>
          <a:p>
            <a:r>
              <a:rPr lang="fr-CA" b="0" i="0" dirty="0">
                <a:solidFill>
                  <a:srgbClr val="212121"/>
                </a:solidFill>
                <a:effectLst/>
                <a:latin typeface="Cambria" panose="02040503050406030204" pitchFamily="18" charset="0"/>
              </a:rPr>
              <a:t> Un GIB majeur (BARC de type 3 ou plus) a été trouvé chez 12 des 27 patients atteints de GIB (43 %)</a:t>
            </a:r>
          </a:p>
          <a:p>
            <a:r>
              <a:rPr lang="fr-CA" dirty="0"/>
              <a:t>la gravité des saignements était significativement plus élevée dans le GIB supérieur que dans le GIB inférieur conduisant à l’hospitalisation et transfusion( sachant que ces patients n'étaient pas traités par des IPP)</a:t>
            </a:r>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13</a:t>
            </a:fld>
            <a:endParaRPr lang="fr-CA"/>
          </a:p>
        </p:txBody>
      </p:sp>
    </p:spTree>
    <p:extLst>
      <p:ext uri="{BB962C8B-B14F-4D97-AF65-F5344CB8AC3E}">
        <p14:creationId xmlns:p14="http://schemas.microsoft.com/office/powerpoint/2010/main" val="267952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12121"/>
                </a:solidFill>
                <a:effectLst/>
                <a:latin typeface="Cambria" panose="02040503050406030204" pitchFamily="18" charset="0"/>
              </a:rPr>
              <a:t>peu de différence dans l'incidence du GIB a été observée parmi les NACO</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12121"/>
                </a:solidFill>
                <a:effectLst/>
                <a:latin typeface="Cambria" panose="02040503050406030204" pitchFamily="18" charset="0"/>
              </a:rPr>
              <a:t>les facteurs significativement liés au GIB supérieur  sont les antécédents d'ulcères digestifs</a:t>
            </a:r>
            <a:endParaRPr lang="fr-CA" b="0" i="0" dirty="0">
              <a:solidFill>
                <a:srgbClr val="333333"/>
              </a:solidFill>
              <a:effectLst/>
              <a:latin typeface="Cambria" panose="02040503050406030204" pitchFamily="18" charset="0"/>
            </a:endParaRPr>
          </a:p>
          <a:p>
            <a:endParaRPr lang="fr-CA" b="0" i="0" dirty="0">
              <a:solidFill>
                <a:srgbClr val="21212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12121"/>
                </a:solidFill>
                <a:effectLst/>
                <a:latin typeface="Cambria" panose="02040503050406030204" pitchFamily="18" charset="0"/>
              </a:rPr>
              <a:t>Les </a:t>
            </a:r>
            <a:r>
              <a:rPr lang="fr-CA" b="0" i="0" dirty="0" err="1">
                <a:solidFill>
                  <a:srgbClr val="212121"/>
                </a:solidFill>
                <a:effectLst/>
                <a:latin typeface="Cambria" panose="02040503050406030204" pitchFamily="18" charset="0"/>
              </a:rPr>
              <a:t>Hgie</a:t>
            </a:r>
            <a:r>
              <a:rPr lang="fr-CA" b="0" i="0" dirty="0">
                <a:solidFill>
                  <a:srgbClr val="212121"/>
                </a:solidFill>
                <a:effectLst/>
                <a:latin typeface="Cambria" panose="02040503050406030204" pitchFamily="18" charset="0"/>
              </a:rPr>
              <a:t> </a:t>
            </a:r>
            <a:r>
              <a:rPr lang="fr-CA" b="0" i="0" dirty="0" err="1">
                <a:solidFill>
                  <a:srgbClr val="212121"/>
                </a:solidFill>
                <a:effectLst/>
                <a:latin typeface="Cambria" panose="02040503050406030204" pitchFamily="18" charset="0"/>
              </a:rPr>
              <a:t>dig</a:t>
            </a:r>
            <a:r>
              <a:rPr lang="fr-CA" b="0" i="0" dirty="0">
                <a:solidFill>
                  <a:srgbClr val="212121"/>
                </a:solidFill>
                <a:effectLst/>
                <a:latin typeface="Cambria" panose="02040503050406030204" pitchFamily="18" charset="0"/>
              </a:rPr>
              <a:t> </a:t>
            </a:r>
            <a:r>
              <a:rPr lang="fr-CA" b="0" i="0" dirty="0" err="1">
                <a:solidFill>
                  <a:srgbClr val="212121"/>
                </a:solidFill>
                <a:effectLst/>
                <a:latin typeface="Cambria" panose="02040503050406030204" pitchFamily="18" charset="0"/>
              </a:rPr>
              <a:t>inf</a:t>
            </a:r>
            <a:r>
              <a:rPr lang="fr-CA" b="0" i="0" dirty="0">
                <a:solidFill>
                  <a:srgbClr val="212121"/>
                </a:solidFill>
                <a:effectLst/>
                <a:latin typeface="Cambria" panose="02040503050406030204" pitchFamily="18" charset="0"/>
              </a:rPr>
              <a:t> étaient plus fréquents chez ceux qui prenaient des AINS et double thérapie antiplaquettaire</a:t>
            </a:r>
            <a:endParaRPr lang="fr-CA" b="0" i="0" dirty="0">
              <a:solidFill>
                <a:srgbClr val="333333"/>
              </a:solidFill>
              <a:effectLst/>
              <a:latin typeface="Cambria" panose="02040503050406030204" pitchFamily="18" charset="0"/>
            </a:endParaRPr>
          </a:p>
          <a:p>
            <a:r>
              <a:rPr lang="fr-CA" dirty="0"/>
              <a:t>Les patients avec ulcères digestifs  sans IPP</a:t>
            </a:r>
          </a:p>
        </p:txBody>
      </p:sp>
      <p:sp>
        <p:nvSpPr>
          <p:cNvPr id="4" name="Espace réservé du numéro de diapositive 3"/>
          <p:cNvSpPr>
            <a:spLocks noGrp="1"/>
          </p:cNvSpPr>
          <p:nvPr>
            <p:ph type="sldNum" sz="quarter" idx="5"/>
          </p:nvPr>
        </p:nvSpPr>
        <p:spPr/>
        <p:txBody>
          <a:bodyPr/>
          <a:lstStyle/>
          <a:p>
            <a:fld id="{9B6E48B3-C8BE-4D23-8243-61A138BE2203}" type="slidenum">
              <a:rPr lang="fr-CA" smtClean="0"/>
              <a:t>14</a:t>
            </a:fld>
            <a:endParaRPr lang="fr-CA"/>
          </a:p>
        </p:txBody>
      </p:sp>
    </p:spTree>
    <p:extLst>
      <p:ext uri="{BB962C8B-B14F-4D97-AF65-F5344CB8AC3E}">
        <p14:creationId xmlns:p14="http://schemas.microsoft.com/office/powerpoint/2010/main" val="45779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9D7BEE2-9D54-4CC3-85E8-9C561BD6BDFD}" type="datetimeFigureOut">
              <a:rPr lang="fr-CA" smtClean="0"/>
              <a:t>2023-05-27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924AE-A2BA-4AA2-86FD-66749A1F2CE9}"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5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D7BEE2-9D54-4CC3-85E8-9C561BD6BDFD}" type="datetimeFigureOut">
              <a:rPr lang="fr-CA" smtClean="0"/>
              <a:t>2023-05-27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171350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D7BEE2-9D54-4CC3-85E8-9C561BD6BDFD}" type="datetimeFigureOut">
              <a:rPr lang="fr-CA" smtClean="0"/>
              <a:t>2023-05-27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297715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D7BEE2-9D54-4CC3-85E8-9C561BD6BDFD}" type="datetimeFigureOut">
              <a:rPr lang="fr-CA" smtClean="0"/>
              <a:t>2023-05-27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255771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9D7BEE2-9D54-4CC3-85E8-9C561BD6BDFD}" type="datetimeFigureOut">
              <a:rPr lang="fr-CA" smtClean="0"/>
              <a:t>2023-05-27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924AE-A2BA-4AA2-86FD-66749A1F2CE9}"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72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9D7BEE2-9D54-4CC3-85E8-9C561BD6BDFD}" type="datetimeFigureOut">
              <a:rPr lang="fr-CA" smtClean="0"/>
              <a:t>2023-05-27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5547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9D7BEE2-9D54-4CC3-85E8-9C561BD6BDFD}" type="datetimeFigureOut">
              <a:rPr lang="fr-CA" smtClean="0"/>
              <a:t>2023-05-27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319096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9D7BEE2-9D54-4CC3-85E8-9C561BD6BDFD}" type="datetimeFigureOut">
              <a:rPr lang="fr-CA" smtClean="0"/>
              <a:t>2023-05-27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38220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D7BEE2-9D54-4CC3-85E8-9C561BD6BDFD}" type="datetimeFigureOut">
              <a:rPr lang="fr-CA" smtClean="0"/>
              <a:t>2023-05-27</a:t>
            </a:fld>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182602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9D7BEE2-9D54-4CC3-85E8-9C561BD6BDFD}" type="datetimeFigureOut">
              <a:rPr lang="fr-CA" smtClean="0"/>
              <a:t>2023-05-27</a:t>
            </a:fld>
            <a:endParaRPr lang="fr-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C924AE-A2BA-4AA2-86FD-66749A1F2CE9}" type="slidenum">
              <a:rPr lang="fr-CA" smtClean="0"/>
              <a:t>‹N°›</a:t>
            </a:fld>
            <a:endParaRPr lang="fr-CA"/>
          </a:p>
        </p:txBody>
      </p:sp>
    </p:spTree>
    <p:extLst>
      <p:ext uri="{BB962C8B-B14F-4D97-AF65-F5344CB8AC3E}">
        <p14:creationId xmlns:p14="http://schemas.microsoft.com/office/powerpoint/2010/main" val="249631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9D7BEE2-9D54-4CC3-85E8-9C561BD6BDFD}" type="datetimeFigureOut">
              <a:rPr lang="fr-CA" smtClean="0"/>
              <a:t>2023-05-27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8C924AE-A2BA-4AA2-86FD-66749A1F2CE9}" type="slidenum">
              <a:rPr lang="fr-CA" smtClean="0"/>
              <a:t>‹N°›</a:t>
            </a:fld>
            <a:endParaRPr lang="fr-CA"/>
          </a:p>
        </p:txBody>
      </p:sp>
    </p:spTree>
    <p:extLst>
      <p:ext uri="{BB962C8B-B14F-4D97-AF65-F5344CB8AC3E}">
        <p14:creationId xmlns:p14="http://schemas.microsoft.com/office/powerpoint/2010/main" val="279648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D7BEE2-9D54-4CC3-85E8-9C561BD6BDFD}" type="datetimeFigureOut">
              <a:rPr lang="fr-CA" smtClean="0"/>
              <a:t>2023-05-27</a:t>
            </a:fld>
            <a:endParaRPr lang="fr-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C924AE-A2BA-4AA2-86FD-66749A1F2CE9}" type="slidenum">
              <a:rPr lang="fr-CA" smtClean="0"/>
              <a:t>‹N°›</a:t>
            </a:fld>
            <a:endParaRPr lang="fr-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8141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uptodate.com/contents/management-of-anticoagulants-in-patients-undergoing-endoscopic-procedures?source=history" TargetMode="External"/><Relationship Id="rId2" Type="http://schemas.openxmlformats.org/officeDocument/2006/relationships/hyperlink" Target="https://www.uptodate.com/contents/risks-and-prevention-of-bleeding-with-oral-anticoagulants?source=histor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13798-F849-04CC-98DC-A1E213769923}"/>
              </a:ext>
            </a:extLst>
          </p:cNvPr>
          <p:cNvSpPr>
            <a:spLocks noGrp="1"/>
          </p:cNvSpPr>
          <p:nvPr>
            <p:ph type="title"/>
          </p:nvPr>
        </p:nvSpPr>
        <p:spPr>
          <a:xfrm>
            <a:off x="1097280" y="280555"/>
            <a:ext cx="10058400" cy="4044557"/>
          </a:xfrm>
        </p:spPr>
        <p:txBody>
          <a:bodyPr>
            <a:normAutofit/>
          </a:body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fr-CA" sz="3600">
                <a:solidFill>
                  <a:schemeClr val="accent2">
                    <a:lumMod val="50000"/>
                  </a:schemeClr>
                </a:solidFill>
                <a:latin typeface="+mn-lt"/>
              </a:rPr>
              <a:t>Peut-on prescrire systématiquement les IPP chez les patients sous AOD pour prévenir les saignements digestifs?</a:t>
            </a:r>
            <a:br>
              <a:rPr lang="fr-CA" sz="4000">
                <a:solidFill>
                  <a:schemeClr val="tx1"/>
                </a:solidFill>
                <a:latin typeface="+mn-lt"/>
              </a:rPr>
            </a:br>
            <a:br>
              <a:rPr lang="fr-CA" sz="4000">
                <a:solidFill>
                  <a:schemeClr val="tx1"/>
                </a:solidFill>
                <a:latin typeface="+mn-lt"/>
              </a:rPr>
            </a:br>
            <a:br>
              <a:rPr lang="fr-CA" sz="4000" b="1">
                <a:solidFill>
                  <a:schemeClr val="tx1"/>
                </a:solidFill>
                <a:latin typeface="+mn-lt"/>
              </a:rPr>
            </a:br>
            <a:r>
              <a:rPr kumimoji="0" lang="fr-CA" sz="1800" b="1" i="0" u="none" strike="noStrike" kern="1200" cap="all" spc="200" normalizeH="0" baseline="0" noProof="0">
                <a:ln>
                  <a:noFill/>
                </a:ln>
                <a:solidFill>
                  <a:srgbClr val="637052"/>
                </a:solidFill>
                <a:effectLst/>
                <a:uLnTx/>
                <a:uFillTx/>
                <a:latin typeface="Calibri" panose="020F0502020204030204"/>
                <a:ea typeface="+mn-ea"/>
                <a:cs typeface="+mn-cs"/>
              </a:rPr>
              <a:t>Université de Montréal</a:t>
            </a:r>
            <a:br>
              <a:rPr kumimoji="0" lang="fr-CA" sz="1800" b="0" i="0" u="none" strike="noStrike" kern="1200" cap="all" spc="200" normalizeH="0" baseline="0" noProof="0">
                <a:ln>
                  <a:noFill/>
                </a:ln>
                <a:solidFill>
                  <a:srgbClr val="637052"/>
                </a:solidFill>
                <a:effectLst/>
                <a:uLnTx/>
                <a:uFillTx/>
                <a:latin typeface="Calibri" panose="020F0502020204030204"/>
                <a:ea typeface="+mn-ea"/>
                <a:cs typeface="+mn-cs"/>
              </a:rPr>
            </a:br>
            <a:endParaRPr lang="fr-CA" sz="4000" dirty="0">
              <a:solidFill>
                <a:schemeClr val="tx1"/>
              </a:solidFill>
              <a:latin typeface="+mn-lt"/>
            </a:endParaRPr>
          </a:p>
        </p:txBody>
      </p:sp>
      <p:sp>
        <p:nvSpPr>
          <p:cNvPr id="3" name="Espace réservé du texte 2">
            <a:extLst>
              <a:ext uri="{FF2B5EF4-FFF2-40B4-BE49-F238E27FC236}">
                <a16:creationId xmlns:a16="http://schemas.microsoft.com/office/drawing/2014/main" id="{87981245-FD73-0DF9-CD10-1A363B876BA2}"/>
              </a:ext>
            </a:extLst>
          </p:cNvPr>
          <p:cNvSpPr>
            <a:spLocks noGrp="1"/>
          </p:cNvSpPr>
          <p:nvPr>
            <p:ph type="body" idx="1"/>
          </p:nvPr>
        </p:nvSpPr>
        <p:spPr>
          <a:xfrm>
            <a:off x="1097280" y="4325112"/>
            <a:ext cx="10058400" cy="1271016"/>
          </a:xfrm>
        </p:spPr>
        <p:txBody>
          <a:bodyPr>
            <a:normAutofit fontScale="70000" lnSpcReduction="20000"/>
          </a:bodyPr>
          <a:lstStyle/>
          <a:p>
            <a:pPr algn="ctr"/>
            <a:endParaRPr lang="fr-CA" sz="1600">
              <a:latin typeface="+mn-lt"/>
            </a:endParaRPr>
          </a:p>
          <a:p>
            <a:pPr algn="ctr"/>
            <a:r>
              <a:rPr lang="fr-CA" sz="2300" b="1">
                <a:latin typeface="+mn-lt"/>
              </a:rPr>
              <a:t>Présentée Par : Yahiaoui Hadhoum R1</a:t>
            </a:r>
          </a:p>
          <a:p>
            <a:pPr algn="ctr"/>
            <a:r>
              <a:rPr lang="fr-CA" sz="2300" b="1">
                <a:latin typeface="+mn-lt"/>
              </a:rPr>
              <a:t>Supervisée par: DRE Chérif safia</a:t>
            </a:r>
          </a:p>
          <a:p>
            <a:pPr algn="ctr"/>
            <a:r>
              <a:rPr lang="fr-CA" sz="2300" b="1">
                <a:latin typeface="+mn-lt"/>
              </a:rPr>
              <a:t>Cumf : Les aurores boréales</a:t>
            </a:r>
            <a:endParaRPr lang="fr-CA" sz="2300" b="1" dirty="0">
              <a:latin typeface="+mn-lt"/>
            </a:endParaRPr>
          </a:p>
        </p:txBody>
      </p:sp>
      <p:pic>
        <p:nvPicPr>
          <p:cNvPr id="6" name="Image 5">
            <a:extLst>
              <a:ext uri="{FF2B5EF4-FFF2-40B4-BE49-F238E27FC236}">
                <a16:creationId xmlns:a16="http://schemas.microsoft.com/office/drawing/2014/main" id="{C85C46D4-EFEE-42BC-71EC-4F48A871C876}"/>
              </a:ext>
            </a:extLst>
          </p:cNvPr>
          <p:cNvPicPr>
            <a:picLocks noChangeAspect="1"/>
          </p:cNvPicPr>
          <p:nvPr/>
        </p:nvPicPr>
        <p:blipFill>
          <a:blip r:embed="rId3"/>
          <a:stretch>
            <a:fillRect/>
          </a:stretch>
        </p:blipFill>
        <p:spPr>
          <a:xfrm>
            <a:off x="4370682" y="3108932"/>
            <a:ext cx="3450635" cy="320068"/>
          </a:xfrm>
          <a:prstGeom prst="rect">
            <a:avLst/>
          </a:prstGeom>
        </p:spPr>
      </p:pic>
    </p:spTree>
    <p:extLst>
      <p:ext uri="{BB962C8B-B14F-4D97-AF65-F5344CB8AC3E}">
        <p14:creationId xmlns:p14="http://schemas.microsoft.com/office/powerpoint/2010/main" val="134937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A267A4D-3F57-33D3-0540-3A3D92436F45}"/>
              </a:ext>
            </a:extLst>
          </p:cNvPr>
          <p:cNvPicPr>
            <a:picLocks noChangeAspect="1"/>
          </p:cNvPicPr>
          <p:nvPr/>
        </p:nvPicPr>
        <p:blipFill>
          <a:blip r:embed="rId3"/>
          <a:stretch>
            <a:fillRect/>
          </a:stretch>
        </p:blipFill>
        <p:spPr>
          <a:xfrm>
            <a:off x="635457" y="196370"/>
            <a:ext cx="11035175" cy="5419917"/>
          </a:xfrm>
          <a:prstGeom prst="rect">
            <a:avLst/>
          </a:prstGeom>
        </p:spPr>
      </p:pic>
    </p:spTree>
    <p:extLst>
      <p:ext uri="{BB962C8B-B14F-4D97-AF65-F5344CB8AC3E}">
        <p14:creationId xmlns:p14="http://schemas.microsoft.com/office/powerpoint/2010/main" val="114298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Méthodologie:</a:t>
            </a:r>
            <a:br>
              <a:rPr lang="en-US" sz="6600" dirty="0">
                <a:solidFill>
                  <a:schemeClr val="accent2">
                    <a:lumMod val="75000"/>
                  </a:schemeClr>
                </a:solidFill>
              </a:rPr>
            </a:br>
            <a:r>
              <a:rPr lang="en-US" sz="4000" b="1" dirty="0">
                <a:solidFill>
                  <a:schemeClr val="accent2">
                    <a:lumMod val="75000"/>
                  </a:schemeClr>
                </a:solidFill>
              </a:rPr>
              <a:t>K.Maruyama</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1292107708"/>
              </p:ext>
            </p:extLst>
          </p:nvPr>
        </p:nvGraphicFramePr>
        <p:xfrm>
          <a:off x="782295" y="787243"/>
          <a:ext cx="6896699" cy="5414100"/>
        </p:xfrm>
        <a:graphic>
          <a:graphicData uri="http://schemas.openxmlformats.org/drawingml/2006/table">
            <a:tbl>
              <a:tblPr firstRow="1" bandRow="1">
                <a:tableStyleId>{3B4B98B0-60AC-42C2-AFA5-B58CD77FA1E5}</a:tableStyleId>
              </a:tblPr>
              <a:tblGrid>
                <a:gridCol w="1377790">
                  <a:extLst>
                    <a:ext uri="{9D8B030D-6E8A-4147-A177-3AD203B41FA5}">
                      <a16:colId xmlns:a16="http://schemas.microsoft.com/office/drawing/2014/main" val="3994037548"/>
                    </a:ext>
                  </a:extLst>
                </a:gridCol>
                <a:gridCol w="5518909">
                  <a:extLst>
                    <a:ext uri="{9D8B030D-6E8A-4147-A177-3AD203B41FA5}">
                      <a16:colId xmlns:a16="http://schemas.microsoft.com/office/drawing/2014/main" val="586487274"/>
                    </a:ext>
                  </a:extLst>
                </a:gridCol>
              </a:tblGrid>
              <a:tr h="902350">
                <a:tc>
                  <a:txBody>
                    <a:bodyPr/>
                    <a:lstStyle/>
                    <a:p>
                      <a:r>
                        <a:rPr lang="fr-CA" sz="2400" dirty="0"/>
                        <a:t>Devis</a:t>
                      </a:r>
                    </a:p>
                  </a:txBody>
                  <a:tcPr/>
                </a:tc>
                <a:tc>
                  <a:txBody>
                    <a:bodyPr/>
                    <a:lstStyle/>
                    <a:p>
                      <a:r>
                        <a:rPr lang="fr-CA" sz="2400" b="0" dirty="0"/>
                        <a:t>Étude Cohorte rétrospective </a:t>
                      </a:r>
                    </a:p>
                  </a:txBody>
                  <a:tcPr/>
                </a:tc>
                <a:extLst>
                  <a:ext uri="{0D108BD9-81ED-4DB2-BD59-A6C34878D82A}">
                    <a16:rowId xmlns:a16="http://schemas.microsoft.com/office/drawing/2014/main" val="3692248636"/>
                  </a:ext>
                </a:extLst>
              </a:tr>
              <a:tr h="902350">
                <a:tc>
                  <a:txBody>
                    <a:bodyPr/>
                    <a:lstStyle/>
                    <a:p>
                      <a:r>
                        <a:rPr lang="fr-CA" sz="2400" b="1" dirty="0"/>
                        <a:t>Date</a:t>
                      </a:r>
                    </a:p>
                  </a:txBody>
                  <a:tcPr/>
                </a:tc>
                <a:tc>
                  <a:txBody>
                    <a:bodyPr/>
                    <a:lstStyle/>
                    <a:p>
                      <a:r>
                        <a:rPr lang="fr-CA" sz="2400" dirty="0"/>
                        <a:t>Mai 2018</a:t>
                      </a:r>
                    </a:p>
                  </a:txBody>
                  <a:tcPr/>
                </a:tc>
                <a:extLst>
                  <a:ext uri="{0D108BD9-81ED-4DB2-BD59-A6C34878D82A}">
                    <a16:rowId xmlns:a16="http://schemas.microsoft.com/office/drawing/2014/main" val="2623607763"/>
                  </a:ext>
                </a:extLst>
              </a:tr>
              <a:tr h="902350">
                <a:tc>
                  <a:txBody>
                    <a:bodyPr/>
                    <a:lstStyle/>
                    <a:p>
                      <a:r>
                        <a:rPr lang="fr-CA" sz="2800" b="1" dirty="0"/>
                        <a:t>Lieu</a:t>
                      </a:r>
                    </a:p>
                  </a:txBody>
                  <a:tcPr/>
                </a:tc>
                <a:tc>
                  <a:txBody>
                    <a:bodyPr/>
                    <a:lstStyle/>
                    <a:p>
                      <a:r>
                        <a:rPr lang="fr-CA" sz="2400" dirty="0"/>
                        <a:t>Japon</a:t>
                      </a:r>
                    </a:p>
                  </a:txBody>
                  <a:tcPr/>
                </a:tc>
                <a:extLst>
                  <a:ext uri="{0D108BD9-81ED-4DB2-BD59-A6C34878D82A}">
                    <a16:rowId xmlns:a16="http://schemas.microsoft.com/office/drawing/2014/main" val="454038356"/>
                  </a:ext>
                </a:extLst>
              </a:tr>
              <a:tr h="902350">
                <a:tc>
                  <a:txBody>
                    <a:bodyPr/>
                    <a:lstStyle/>
                    <a:p>
                      <a:r>
                        <a:rPr lang="fr-CA" sz="2400" b="1" dirty="0"/>
                        <a:t>Période</a:t>
                      </a:r>
                    </a:p>
                  </a:txBody>
                  <a:tcPr/>
                </a:tc>
                <a:tc>
                  <a:txBody>
                    <a:bodyPr/>
                    <a:lstStyle/>
                    <a:p>
                      <a:r>
                        <a:rPr lang="fr-CA" sz="2400" dirty="0"/>
                        <a:t>Avril 2011 à novembre 2015</a:t>
                      </a:r>
                    </a:p>
                  </a:txBody>
                  <a:tcPr/>
                </a:tc>
                <a:extLst>
                  <a:ext uri="{0D108BD9-81ED-4DB2-BD59-A6C34878D82A}">
                    <a16:rowId xmlns:a16="http://schemas.microsoft.com/office/drawing/2014/main" val="513685083"/>
                  </a:ext>
                </a:extLst>
              </a:tr>
              <a:tr h="902350">
                <a:tc>
                  <a:txBody>
                    <a:bodyPr/>
                    <a:lstStyle/>
                    <a:p>
                      <a:r>
                        <a:rPr lang="fr-CA" sz="2400" b="1" dirty="0"/>
                        <a:t>Taille</a:t>
                      </a:r>
                    </a:p>
                  </a:txBody>
                  <a:tcPr/>
                </a:tc>
                <a:tc>
                  <a:txBody>
                    <a:bodyPr/>
                    <a:lstStyle/>
                    <a:p>
                      <a:r>
                        <a:rPr lang="fr-CA" sz="2400" dirty="0"/>
                        <a:t>658</a:t>
                      </a:r>
                    </a:p>
                    <a:p>
                      <a:endParaRPr lang="fr-CA" sz="2400" dirty="0"/>
                    </a:p>
                  </a:txBody>
                  <a:tcPr/>
                </a:tc>
                <a:extLst>
                  <a:ext uri="{0D108BD9-81ED-4DB2-BD59-A6C34878D82A}">
                    <a16:rowId xmlns:a16="http://schemas.microsoft.com/office/drawing/2014/main" val="3796112976"/>
                  </a:ext>
                </a:extLst>
              </a:tr>
              <a:tr h="902350">
                <a:tc>
                  <a:txBody>
                    <a:bodyPr/>
                    <a:lstStyle/>
                    <a:p>
                      <a:r>
                        <a:rPr lang="fr-CA" sz="2400" b="1" dirty="0"/>
                        <a:t>AOD</a:t>
                      </a:r>
                    </a:p>
                  </a:txBody>
                  <a:tcPr/>
                </a:tc>
                <a:tc>
                  <a:txBody>
                    <a:bodyPr/>
                    <a:lstStyle/>
                    <a:p>
                      <a:pPr algn="l">
                        <a:lnSpc>
                          <a:spcPct val="107000"/>
                        </a:lnSpc>
                        <a:spcAft>
                          <a:spcPts val="800"/>
                        </a:spcAft>
                      </a:pPr>
                      <a:r>
                        <a:rPr lang="fr-CA" sz="2400" dirty="0">
                          <a:effectLst/>
                          <a:latin typeface="Calibri" panose="020F0502020204030204" pitchFamily="34" charset="0"/>
                          <a:ea typeface="Calibri" panose="020F0502020204030204" pitchFamily="34" charset="0"/>
                          <a:cs typeface="Times New Roman" panose="02020603050405020304" pitchFamily="18" charset="0"/>
                        </a:rPr>
                        <a:t>Dabigatran  – Rivaroxaban  – Apixaban </a:t>
                      </a:r>
                    </a:p>
                  </a:txBody>
                  <a:tcPr marL="89535" marR="89535" marT="0" marB="0"/>
                </a:tc>
                <a:extLst>
                  <a:ext uri="{0D108BD9-81ED-4DB2-BD59-A6C34878D82A}">
                    <a16:rowId xmlns:a16="http://schemas.microsoft.com/office/drawing/2014/main" val="1282741133"/>
                  </a:ext>
                </a:extLst>
              </a:tr>
            </a:tbl>
          </a:graphicData>
        </a:graphic>
      </p:graphicFrame>
    </p:spTree>
    <p:extLst>
      <p:ext uri="{BB962C8B-B14F-4D97-AF65-F5344CB8AC3E}">
        <p14:creationId xmlns:p14="http://schemas.microsoft.com/office/powerpoint/2010/main" val="231209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Méthodologie:</a:t>
            </a:r>
            <a:br>
              <a:rPr lang="en-US" sz="4000" b="1" dirty="0">
                <a:solidFill>
                  <a:schemeClr val="accent2">
                    <a:lumMod val="75000"/>
                  </a:schemeClr>
                </a:solidFill>
              </a:rPr>
            </a:br>
            <a:r>
              <a:rPr lang="en-US" sz="4000" b="1" dirty="0">
                <a:solidFill>
                  <a:schemeClr val="accent2">
                    <a:lumMod val="75000"/>
                  </a:schemeClr>
                </a:solidFill>
              </a:rPr>
              <a:t>K.Maruyama</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246619726"/>
              </p:ext>
            </p:extLst>
          </p:nvPr>
        </p:nvGraphicFramePr>
        <p:xfrm>
          <a:off x="782295" y="636621"/>
          <a:ext cx="7138961" cy="4576513"/>
        </p:xfrm>
        <a:graphic>
          <a:graphicData uri="http://schemas.openxmlformats.org/drawingml/2006/table">
            <a:tbl>
              <a:tblPr firstRow="1" bandRow="1">
                <a:tableStyleId>{3B4B98B0-60AC-42C2-AFA5-B58CD77FA1E5}</a:tableStyleId>
              </a:tblPr>
              <a:tblGrid>
                <a:gridCol w="1755165">
                  <a:extLst>
                    <a:ext uri="{9D8B030D-6E8A-4147-A177-3AD203B41FA5}">
                      <a16:colId xmlns:a16="http://schemas.microsoft.com/office/drawing/2014/main" val="3994037548"/>
                    </a:ext>
                  </a:extLst>
                </a:gridCol>
                <a:gridCol w="5383796">
                  <a:extLst>
                    <a:ext uri="{9D8B030D-6E8A-4147-A177-3AD203B41FA5}">
                      <a16:colId xmlns:a16="http://schemas.microsoft.com/office/drawing/2014/main" val="586487274"/>
                    </a:ext>
                  </a:extLst>
                </a:gridCol>
              </a:tblGrid>
              <a:tr h="1230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mn-lt"/>
                          <a:ea typeface="+mn-ea"/>
                          <a:cs typeface="+mn-cs"/>
                        </a:rPr>
                        <a:t>Critères d’inclusion</a:t>
                      </a:r>
                    </a:p>
                    <a:p>
                      <a:pPr>
                        <a:spcBef>
                          <a:spcPts val="0"/>
                        </a:spcBef>
                      </a:pPr>
                      <a:endParaRPr lang="fr-CA" sz="2000" dirty="0"/>
                    </a:p>
                  </a:txBody>
                  <a:tcPr/>
                </a:tc>
                <a:tc>
                  <a:txBody>
                    <a:bodyPr/>
                    <a:lstStyle/>
                    <a:p>
                      <a:pPr marL="0" indent="0">
                        <a:spcBef>
                          <a:spcPts val="0"/>
                        </a:spcBef>
                        <a:buFont typeface="Arial" panose="020B0604020202020204" pitchFamily="34" charset="0"/>
                        <a:buNone/>
                      </a:pPr>
                      <a:r>
                        <a:rPr lang="fr-CA" sz="2000" b="0" dirty="0"/>
                        <a:t> </a:t>
                      </a:r>
                      <a:r>
                        <a:rPr lang="fr-CA" sz="2400" b="0" dirty="0"/>
                        <a:t>Âge ≥ 18 ans </a:t>
                      </a:r>
                    </a:p>
                    <a:p>
                      <a:pPr marL="0" indent="0">
                        <a:spcBef>
                          <a:spcPts val="0"/>
                        </a:spcBef>
                        <a:buFont typeface="Arial" panose="020B0604020202020204" pitchFamily="34" charset="0"/>
                        <a:buNone/>
                      </a:pPr>
                      <a:r>
                        <a:rPr lang="fr-CA" sz="2400" b="0" dirty="0"/>
                        <a:t>AOD prescrit pour la FA non valvulaire</a:t>
                      </a:r>
                    </a:p>
                    <a:p>
                      <a:pPr marL="0" indent="0">
                        <a:spcBef>
                          <a:spcPts val="0"/>
                        </a:spcBef>
                        <a:buFont typeface="Arial" panose="020B0604020202020204" pitchFamily="34" charset="0"/>
                        <a:buNone/>
                      </a:pPr>
                      <a:r>
                        <a:rPr lang="fr-CA" sz="2400" b="0" dirty="0"/>
                        <a:t>Initiation AOD durant la période d’étude</a:t>
                      </a:r>
                    </a:p>
                    <a:p>
                      <a:pPr>
                        <a:spcBef>
                          <a:spcPts val="0"/>
                        </a:spcBef>
                      </a:pPr>
                      <a:endParaRPr lang="fr-CA" sz="2000" dirty="0"/>
                    </a:p>
                  </a:txBody>
                  <a:tcPr/>
                </a:tc>
                <a:extLst>
                  <a:ext uri="{0D108BD9-81ED-4DB2-BD59-A6C34878D82A}">
                    <a16:rowId xmlns:a16="http://schemas.microsoft.com/office/drawing/2014/main" val="3692248636"/>
                  </a:ext>
                </a:extLst>
              </a:tr>
              <a:tr h="1477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mn-lt"/>
                          <a:ea typeface="+mn-ea"/>
                          <a:cs typeface="+mn-cs"/>
                        </a:rPr>
                        <a:t>Critères d’exclusion</a:t>
                      </a:r>
                    </a:p>
                    <a:p>
                      <a:endParaRPr lang="fr-CA" sz="2000" dirty="0"/>
                    </a:p>
                  </a:txBody>
                  <a:tcPr/>
                </a:tc>
                <a:tc>
                  <a:txBody>
                    <a:bodyPr/>
                    <a:lstStyle/>
                    <a:p>
                      <a:pPr marL="0" indent="0" algn="l">
                        <a:lnSpc>
                          <a:spcPct val="107000"/>
                        </a:lnSpc>
                        <a:spcAft>
                          <a:spcPts val="800"/>
                        </a:spcAft>
                        <a:buFont typeface="Arial" panose="020B0604020202020204" pitchFamily="34" charset="0"/>
                        <a:buNone/>
                      </a:pPr>
                      <a:r>
                        <a:rPr lang="fr-CA" sz="2400" dirty="0">
                          <a:effectLst/>
                          <a:latin typeface="Calibri" panose="020F0502020204030204" pitchFamily="34" charset="0"/>
                          <a:ea typeface="Calibri" panose="020F0502020204030204" pitchFamily="34" charset="0"/>
                          <a:cs typeface="Times New Roman" panose="02020603050405020304" pitchFamily="18" charset="0"/>
                        </a:rPr>
                        <a:t>Prescription AOD interrompue           </a:t>
                      </a:r>
                      <a:r>
                        <a:rPr lang="fr-CA" sz="2400" kern="1200" dirty="0">
                          <a:solidFill>
                            <a:schemeClr val="tx1"/>
                          </a:solidFill>
                          <a:effectLst/>
                          <a:latin typeface="+mn-lt"/>
                          <a:ea typeface="+mn-ea"/>
                          <a:cs typeface="+mn-cs"/>
                        </a:rPr>
                        <a:t>Patient a cessé de visiter l'hôpital pendant plus de 3 mois consécutifs </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2623607763"/>
                  </a:ext>
                </a:extLst>
              </a:tr>
              <a:tr h="1605682">
                <a:tc>
                  <a:txBody>
                    <a:bodyPr/>
                    <a:lstStyle/>
                    <a:p>
                      <a:r>
                        <a:rPr lang="fr-CA" sz="2400" b="1" dirty="0"/>
                        <a:t>Critères </a:t>
                      </a:r>
                    </a:p>
                    <a:p>
                      <a:r>
                        <a:rPr lang="fr-CA" sz="2400" b="1" dirty="0"/>
                        <a:t>d’évaluation</a:t>
                      </a:r>
                    </a:p>
                  </a:txBody>
                  <a:tcPr/>
                </a:tc>
                <a:tc>
                  <a:txBody>
                    <a:bodyPr/>
                    <a:lstStyle/>
                    <a:p>
                      <a:pPr marL="0" indent="0">
                        <a:buFont typeface="Arial" panose="020B0604020202020204" pitchFamily="34" charset="0"/>
                        <a:buNone/>
                      </a:pPr>
                      <a:r>
                        <a:rPr lang="fr-CA" sz="2400" b="0" i="0" kern="1200" dirty="0">
                          <a:solidFill>
                            <a:schemeClr val="tx1"/>
                          </a:solidFill>
                          <a:effectLst/>
                          <a:latin typeface="+mn-lt"/>
                          <a:ea typeface="+mn-ea"/>
                          <a:cs typeface="+mn-cs"/>
                        </a:rPr>
                        <a:t>un saignement manifeste  définie par score (Bleeding Academic Research Consortium (BARC)</a:t>
                      </a:r>
                      <a:endParaRPr lang="fr-CA" sz="2400" b="0" i="0" dirty="0">
                        <a:solidFill>
                          <a:srgbClr val="212121"/>
                        </a:solidFill>
                        <a:effectLst/>
                        <a:latin typeface="Cambria" panose="02040503050406030204" pitchFamily="18" charset="0"/>
                      </a:endParaRPr>
                    </a:p>
                  </a:txBody>
                  <a:tcPr/>
                </a:tc>
                <a:extLst>
                  <a:ext uri="{0D108BD9-81ED-4DB2-BD59-A6C34878D82A}">
                    <a16:rowId xmlns:a16="http://schemas.microsoft.com/office/drawing/2014/main" val="454038356"/>
                  </a:ext>
                </a:extLst>
              </a:tr>
            </a:tbl>
          </a:graphicData>
        </a:graphic>
      </p:graphicFrame>
    </p:spTree>
    <p:extLst>
      <p:ext uri="{BB962C8B-B14F-4D97-AF65-F5344CB8AC3E}">
        <p14:creationId xmlns:p14="http://schemas.microsoft.com/office/powerpoint/2010/main" val="124187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7E5B4-270C-B7F7-1A39-5B9D52FBAB3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Résultats</a:t>
            </a:r>
            <a:br>
              <a:rPr lang="en-US" sz="4000" b="1" dirty="0">
                <a:solidFill>
                  <a:schemeClr val="accent2">
                    <a:lumMod val="75000"/>
                  </a:schemeClr>
                </a:solidFill>
              </a:rPr>
            </a:br>
            <a:r>
              <a:rPr lang="en-US" sz="4000" b="1" dirty="0">
                <a:solidFill>
                  <a:schemeClr val="accent2">
                    <a:lumMod val="75000"/>
                  </a:schemeClr>
                </a:solidFill>
              </a:rPr>
              <a:t>K.Maruyama</a:t>
            </a:r>
          </a:p>
        </p:txBody>
      </p:sp>
      <p:pic>
        <p:nvPicPr>
          <p:cNvPr id="6" name="Espace réservé du contenu 5">
            <a:extLst>
              <a:ext uri="{FF2B5EF4-FFF2-40B4-BE49-F238E27FC236}">
                <a16:creationId xmlns:a16="http://schemas.microsoft.com/office/drawing/2014/main" id="{7D12518D-E25E-F154-B761-8D598163A45D}"/>
              </a:ext>
            </a:extLst>
          </p:cNvPr>
          <p:cNvPicPr>
            <a:picLocks noGrp="1" noChangeAspect="1"/>
          </p:cNvPicPr>
          <p:nvPr>
            <p:ph idx="1"/>
          </p:nvPr>
        </p:nvPicPr>
        <p:blipFill>
          <a:blip r:embed="rId3"/>
          <a:stretch>
            <a:fillRect/>
          </a:stretch>
        </p:blipFill>
        <p:spPr>
          <a:xfrm>
            <a:off x="730413" y="98323"/>
            <a:ext cx="7478892" cy="5932680"/>
          </a:xfrm>
          <a:prstGeom prst="rect">
            <a:avLst/>
          </a:prstGeom>
        </p:spPr>
      </p:pic>
    </p:spTree>
    <p:extLst>
      <p:ext uri="{BB962C8B-B14F-4D97-AF65-F5344CB8AC3E}">
        <p14:creationId xmlns:p14="http://schemas.microsoft.com/office/powerpoint/2010/main" val="255736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C3F48-9308-FCC5-C887-5E42457A66AC}"/>
              </a:ext>
            </a:extLst>
          </p:cNvPr>
          <p:cNvSpPr>
            <a:spLocks noGrp="1"/>
          </p:cNvSpPr>
          <p:nvPr>
            <p:ph type="title"/>
          </p:nvPr>
        </p:nvSpPr>
        <p:spPr>
          <a:xfrm>
            <a:off x="633999" y="5616294"/>
            <a:ext cx="10909073" cy="782026"/>
          </a:xfrm>
        </p:spPr>
        <p:txBody>
          <a:bodyPr vert="horz" lIns="91440" tIns="45720" rIns="91440" bIns="45720" rtlCol="0" anchor="b">
            <a:normAutofit/>
          </a:bodyPr>
          <a:lstStyle/>
          <a:p>
            <a:r>
              <a:rPr lang="en-US" sz="4000" b="1" dirty="0">
                <a:solidFill>
                  <a:schemeClr val="accent2">
                    <a:lumMod val="75000"/>
                  </a:schemeClr>
                </a:solidFill>
              </a:rPr>
              <a:t>Résultats K.Maruyama</a:t>
            </a:r>
          </a:p>
        </p:txBody>
      </p:sp>
      <p:pic>
        <p:nvPicPr>
          <p:cNvPr id="4" name="Espace réservé du contenu 3" descr="Une image contenant table&#10;&#10;Description générée automatiquement">
            <a:extLst>
              <a:ext uri="{FF2B5EF4-FFF2-40B4-BE49-F238E27FC236}">
                <a16:creationId xmlns:a16="http://schemas.microsoft.com/office/drawing/2014/main" id="{AF0FD950-9EB2-1ACA-ADC9-CDBFA3A42054}"/>
              </a:ext>
            </a:extLst>
          </p:cNvPr>
          <p:cNvPicPr>
            <a:picLocks noGrp="1" noChangeAspect="1"/>
          </p:cNvPicPr>
          <p:nvPr>
            <p:ph idx="1"/>
          </p:nvPr>
        </p:nvPicPr>
        <p:blipFill>
          <a:blip r:embed="rId3"/>
          <a:stretch>
            <a:fillRect/>
          </a:stretch>
        </p:blipFill>
        <p:spPr>
          <a:xfrm>
            <a:off x="635457" y="178310"/>
            <a:ext cx="11553383" cy="5442938"/>
          </a:xfrm>
          <a:prstGeom prst="rect">
            <a:avLst/>
          </a:prstGeom>
        </p:spPr>
      </p:pic>
    </p:spTree>
    <p:extLst>
      <p:ext uri="{BB962C8B-B14F-4D97-AF65-F5344CB8AC3E}">
        <p14:creationId xmlns:p14="http://schemas.microsoft.com/office/powerpoint/2010/main" val="397153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AD6590D-C792-0535-CD19-948AEE497B7A}"/>
              </a:ext>
            </a:extLst>
          </p:cNvPr>
          <p:cNvSpPr>
            <a:spLocks noGrp="1"/>
          </p:cNvSpPr>
          <p:nvPr>
            <p:ph type="title"/>
          </p:nvPr>
        </p:nvSpPr>
        <p:spPr>
          <a:xfrm>
            <a:off x="8177212" y="634946"/>
            <a:ext cx="3372529" cy="5055904"/>
          </a:xfrm>
        </p:spPr>
        <p:txBody>
          <a:bodyPr anchor="ctr">
            <a:normAutofit/>
          </a:bodyPr>
          <a:lstStyle/>
          <a:p>
            <a:r>
              <a:rPr lang="en-US" sz="4400" b="1" dirty="0">
                <a:solidFill>
                  <a:schemeClr val="accent2">
                    <a:lumMod val="75000"/>
                  </a:schemeClr>
                </a:solidFill>
              </a:rPr>
              <a:t>Discussion</a:t>
            </a:r>
            <a:br>
              <a:rPr lang="en-US" sz="4400" b="1" dirty="0">
                <a:solidFill>
                  <a:schemeClr val="accent2">
                    <a:lumMod val="75000"/>
                  </a:schemeClr>
                </a:solidFill>
              </a:rPr>
            </a:br>
            <a:r>
              <a:rPr lang="en-US" sz="4400" b="1" dirty="0">
                <a:solidFill>
                  <a:schemeClr val="accent2">
                    <a:lumMod val="75000"/>
                  </a:schemeClr>
                </a:solidFill>
              </a:rPr>
              <a:t>K.Maruyama</a:t>
            </a:r>
            <a:endParaRPr lang="fr-CA" sz="4400" dirty="0">
              <a:solidFill>
                <a:schemeClr val="accent2">
                  <a:lumMod val="75000"/>
                </a:schemeClr>
              </a:solidFill>
            </a:endParaRP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Espace réservé du contenu 3">
            <a:extLst>
              <a:ext uri="{FF2B5EF4-FFF2-40B4-BE49-F238E27FC236}">
                <a16:creationId xmlns:a16="http://schemas.microsoft.com/office/drawing/2014/main" id="{74A94F5F-282A-636B-23A7-2C57BA5437C7}"/>
              </a:ext>
            </a:extLst>
          </p:cNvPr>
          <p:cNvGraphicFramePr>
            <a:graphicFrameLocks noGrp="1"/>
          </p:cNvGraphicFramePr>
          <p:nvPr>
            <p:ph idx="1"/>
            <p:extLst>
              <p:ext uri="{D42A27DB-BD31-4B8C-83A1-F6EECF244321}">
                <p14:modId xmlns:p14="http://schemas.microsoft.com/office/powerpoint/2010/main" val="2242427"/>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32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0F201-4D3B-C5E8-F479-01FFB67668E0}"/>
              </a:ext>
            </a:extLst>
          </p:cNvPr>
          <p:cNvSpPr>
            <a:spLocks noGrp="1"/>
          </p:cNvSpPr>
          <p:nvPr>
            <p:ph type="title"/>
          </p:nvPr>
        </p:nvSpPr>
        <p:spPr>
          <a:xfrm>
            <a:off x="5181601" y="255640"/>
            <a:ext cx="6368142" cy="1307689"/>
          </a:xfrm>
        </p:spPr>
        <p:txBody>
          <a:bodyPr>
            <a:normAutofit/>
          </a:bodyPr>
          <a:lstStyle/>
          <a:p>
            <a:r>
              <a:rPr lang="fr-CA" sz="4000" b="1" dirty="0">
                <a:solidFill>
                  <a:schemeClr val="accent2">
                    <a:lumMod val="75000"/>
                  </a:schemeClr>
                </a:solidFill>
              </a:rPr>
              <a:t>Conclusion </a:t>
            </a:r>
            <a:br>
              <a:rPr lang="fr-CA" sz="4000" b="1" dirty="0">
                <a:solidFill>
                  <a:schemeClr val="accent2">
                    <a:lumMod val="75000"/>
                  </a:schemeClr>
                </a:solidFill>
              </a:rPr>
            </a:br>
            <a:r>
              <a:rPr lang="fr-CA" sz="4000" b="1" dirty="0">
                <a:solidFill>
                  <a:schemeClr val="accent2">
                    <a:lumMod val="75000"/>
                  </a:schemeClr>
                </a:solidFill>
              </a:rPr>
              <a:t>K.Maruyama</a:t>
            </a:r>
          </a:p>
        </p:txBody>
      </p:sp>
      <p:sp>
        <p:nvSpPr>
          <p:cNvPr id="3" name="Espace réservé du contenu 2">
            <a:extLst>
              <a:ext uri="{FF2B5EF4-FFF2-40B4-BE49-F238E27FC236}">
                <a16:creationId xmlns:a16="http://schemas.microsoft.com/office/drawing/2014/main" id="{0BCDAD61-AD3D-D336-6E01-0892152F07D6}"/>
              </a:ext>
            </a:extLst>
          </p:cNvPr>
          <p:cNvSpPr>
            <a:spLocks noGrp="1"/>
          </p:cNvSpPr>
          <p:nvPr>
            <p:ph idx="1"/>
          </p:nvPr>
        </p:nvSpPr>
        <p:spPr>
          <a:xfrm>
            <a:off x="5181601" y="2183138"/>
            <a:ext cx="6368142" cy="3685956"/>
          </a:xfrm>
        </p:spPr>
        <p:txBody>
          <a:bodyPr>
            <a:normAutofit lnSpcReduction="10000"/>
          </a:bodyPr>
          <a:lstStyle/>
          <a:p>
            <a:r>
              <a:rPr lang="fr-CA" sz="2400" dirty="0">
                <a:solidFill>
                  <a:srgbClr val="212121"/>
                </a:solidFill>
              </a:rPr>
              <a:t>L</a:t>
            </a:r>
            <a:r>
              <a:rPr lang="fr-CA" sz="2400" b="0" i="0" dirty="0">
                <a:solidFill>
                  <a:srgbClr val="212121"/>
                </a:solidFill>
                <a:effectLst/>
              </a:rPr>
              <a:t>a plupart des cas des hémorragies digestives  supérieurs majeurs se sont développées à partir d'ulcères peptiques chez des patients ne prenant pas d'IPP en concomitance. Dans de tels cas, </a:t>
            </a:r>
            <a:r>
              <a:rPr lang="fr-CA" sz="2400" dirty="0">
                <a:solidFill>
                  <a:srgbClr val="212121"/>
                </a:solidFill>
              </a:rPr>
              <a:t>l</a:t>
            </a:r>
            <a:r>
              <a:rPr lang="fr-CA" sz="2400" b="0" i="0" dirty="0">
                <a:effectLst/>
              </a:rPr>
              <a:t>’OGD est fortement recommandée </a:t>
            </a:r>
            <a:r>
              <a:rPr lang="fr-CA" sz="2400" dirty="0"/>
              <a:t>avant l'initiation des AOD</a:t>
            </a:r>
            <a:r>
              <a:rPr lang="fr-CA" sz="2400" b="0" i="0" dirty="0">
                <a:effectLst/>
              </a:rPr>
              <a:t>.</a:t>
            </a:r>
          </a:p>
          <a:p>
            <a:r>
              <a:rPr lang="fr-CA" sz="2400" b="0" i="0" dirty="0">
                <a:effectLst/>
              </a:rPr>
              <a:t>L'incidence des hémorragies digestives basses  était plus élevée que celle des </a:t>
            </a:r>
            <a:r>
              <a:rPr lang="fr-CA" sz="2400" dirty="0"/>
              <a:t>HDH</a:t>
            </a:r>
            <a:r>
              <a:rPr lang="fr-CA" sz="2400" b="0" i="0" dirty="0">
                <a:effectLst/>
              </a:rPr>
              <a:t>. La plupart de ces saignements inférieurs, cependant, étaient non majeur ne nécessitant pas d’intervention spécifique</a:t>
            </a:r>
            <a:r>
              <a:rPr lang="fr-CA" sz="2400" dirty="0"/>
              <a:t>.</a:t>
            </a:r>
            <a:endParaRPr lang="fr-CA" sz="2400" b="0" i="0" dirty="0">
              <a:effectLst/>
            </a:endParaRPr>
          </a:p>
          <a:p>
            <a:endParaRPr lang="fr-CA" dirty="0"/>
          </a:p>
        </p:txBody>
      </p:sp>
      <p:pic>
        <p:nvPicPr>
          <p:cNvPr id="6" name="Image 5" descr="Une image contenant personne, tenue&#10;&#10;Description générée automatiquement">
            <a:extLst>
              <a:ext uri="{FF2B5EF4-FFF2-40B4-BE49-F238E27FC236}">
                <a16:creationId xmlns:a16="http://schemas.microsoft.com/office/drawing/2014/main" id="{10A1C5E9-2378-4E68-B194-B22A01B5EEA7}"/>
              </a:ext>
            </a:extLst>
          </p:cNvPr>
          <p:cNvPicPr>
            <a:picLocks noChangeAspect="1"/>
          </p:cNvPicPr>
          <p:nvPr/>
        </p:nvPicPr>
        <p:blipFill rotWithShape="1">
          <a:blip r:embed="rId3"/>
          <a:srcRect l="23918" r="25272" b="-2"/>
          <a:stretch/>
        </p:blipFill>
        <p:spPr>
          <a:xfrm>
            <a:off x="20" y="-12128"/>
            <a:ext cx="4654276" cy="6870127"/>
          </a:xfrm>
          <a:prstGeom prst="rect">
            <a:avLst/>
          </a:prstGeom>
        </p:spPr>
      </p:pic>
    </p:spTree>
    <p:extLst>
      <p:ext uri="{BB962C8B-B14F-4D97-AF65-F5344CB8AC3E}">
        <p14:creationId xmlns:p14="http://schemas.microsoft.com/office/powerpoint/2010/main" val="371297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037BDCE-5D12-C301-9B2E-13FF93065823}"/>
              </a:ext>
            </a:extLst>
          </p:cNvPr>
          <p:cNvPicPr>
            <a:picLocks noChangeAspect="1"/>
          </p:cNvPicPr>
          <p:nvPr/>
        </p:nvPicPr>
        <p:blipFill>
          <a:blip r:embed="rId3"/>
          <a:stretch>
            <a:fillRect/>
          </a:stretch>
        </p:blipFill>
        <p:spPr>
          <a:xfrm>
            <a:off x="0" y="284813"/>
            <a:ext cx="12192000" cy="5829708"/>
          </a:xfrm>
          <a:prstGeom prst="rect">
            <a:avLst/>
          </a:prstGeom>
        </p:spPr>
      </p:pic>
    </p:spTree>
    <p:extLst>
      <p:ext uri="{BB962C8B-B14F-4D97-AF65-F5344CB8AC3E}">
        <p14:creationId xmlns:p14="http://schemas.microsoft.com/office/powerpoint/2010/main" val="262178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77212" y="634946"/>
            <a:ext cx="3372529" cy="5055904"/>
          </a:xfrm>
        </p:spPr>
        <p:txBody>
          <a:bodyPr vert="horz" lIns="91440" tIns="45720" rIns="91440" bIns="45720" rtlCol="0" anchor="ctr">
            <a:normAutofit/>
          </a:bodyPr>
          <a:lstStyle/>
          <a:p>
            <a:r>
              <a:rPr lang="en-US" sz="4000" b="1" dirty="0">
                <a:solidFill>
                  <a:schemeClr val="accent2">
                    <a:lumMod val="75000"/>
                  </a:schemeClr>
                </a:solidFill>
              </a:rPr>
              <a:t>Méthodologie:</a:t>
            </a:r>
            <a:br>
              <a:rPr lang="en-US" sz="4000" b="1" dirty="0">
                <a:solidFill>
                  <a:schemeClr val="accent2">
                    <a:lumMod val="75000"/>
                  </a:schemeClr>
                </a:solidFill>
              </a:rPr>
            </a:br>
            <a:r>
              <a:rPr lang="en-US" sz="4000" b="1" dirty="0">
                <a:solidFill>
                  <a:schemeClr val="accent2">
                    <a:lumMod val="75000"/>
                  </a:schemeClr>
                </a:solidFill>
              </a:rPr>
              <a:t>A.Ray </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1925163821"/>
              </p:ext>
            </p:extLst>
          </p:nvPr>
        </p:nvGraphicFramePr>
        <p:xfrm>
          <a:off x="633413" y="1079465"/>
          <a:ext cx="6910387" cy="5080862"/>
        </p:xfrm>
        <a:graphic>
          <a:graphicData uri="http://schemas.openxmlformats.org/drawingml/2006/table">
            <a:tbl>
              <a:tblPr firstRow="1" bandRow="1">
                <a:tableStyleId>{3B4B98B0-60AC-42C2-AFA5-B58CD77FA1E5}</a:tableStyleId>
              </a:tblPr>
              <a:tblGrid>
                <a:gridCol w="1739934">
                  <a:extLst>
                    <a:ext uri="{9D8B030D-6E8A-4147-A177-3AD203B41FA5}">
                      <a16:colId xmlns:a16="http://schemas.microsoft.com/office/drawing/2014/main" val="3994037548"/>
                    </a:ext>
                  </a:extLst>
                </a:gridCol>
                <a:gridCol w="5170453">
                  <a:extLst>
                    <a:ext uri="{9D8B030D-6E8A-4147-A177-3AD203B41FA5}">
                      <a16:colId xmlns:a16="http://schemas.microsoft.com/office/drawing/2014/main" val="586487274"/>
                    </a:ext>
                  </a:extLst>
                </a:gridCol>
              </a:tblGrid>
              <a:tr h="848159">
                <a:tc>
                  <a:txBody>
                    <a:bodyPr/>
                    <a:lstStyle/>
                    <a:p>
                      <a:r>
                        <a:rPr lang="fr-CA" sz="3000"/>
                        <a:t>Devis</a:t>
                      </a:r>
                    </a:p>
                  </a:txBody>
                  <a:tcPr marL="114616" marR="114616" marT="57308" marB="573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dirty="0"/>
                        <a:t>  </a:t>
                      </a:r>
                      <a:r>
                        <a:rPr lang="fr-CA" sz="2400" b="0" dirty="0"/>
                        <a:t>Étude Cohorte rétrospective </a:t>
                      </a:r>
                    </a:p>
                    <a:p>
                      <a:endParaRPr lang="fr-CA" sz="2300" dirty="0"/>
                    </a:p>
                  </a:txBody>
                  <a:tcPr marL="114616" marR="114616" marT="57308" marB="57308"/>
                </a:tc>
                <a:extLst>
                  <a:ext uri="{0D108BD9-81ED-4DB2-BD59-A6C34878D82A}">
                    <a16:rowId xmlns:a16="http://schemas.microsoft.com/office/drawing/2014/main" val="3692248636"/>
                  </a:ext>
                </a:extLst>
              </a:tr>
              <a:tr h="618927">
                <a:tc>
                  <a:txBody>
                    <a:bodyPr/>
                    <a:lstStyle/>
                    <a:p>
                      <a:r>
                        <a:rPr lang="fr-CA" sz="3000"/>
                        <a:t>Date</a:t>
                      </a:r>
                    </a:p>
                  </a:txBody>
                  <a:tcPr marL="114616" marR="114616" marT="57308" marB="57308"/>
                </a:tc>
                <a:tc>
                  <a:txBody>
                    <a:bodyPr/>
                    <a:lstStyle/>
                    <a:p>
                      <a:r>
                        <a:rPr lang="fr-CA" sz="2400" dirty="0"/>
                        <a:t>Décembre 2018</a:t>
                      </a:r>
                    </a:p>
                    <a:p>
                      <a:endParaRPr lang="fr-CA" sz="2400" dirty="0"/>
                    </a:p>
                  </a:txBody>
                  <a:tcPr marL="114616" marR="114616" marT="57308" marB="57308"/>
                </a:tc>
                <a:extLst>
                  <a:ext uri="{0D108BD9-81ED-4DB2-BD59-A6C34878D82A}">
                    <a16:rowId xmlns:a16="http://schemas.microsoft.com/office/drawing/2014/main" val="2623607763"/>
                  </a:ext>
                </a:extLst>
              </a:tr>
              <a:tr h="618927">
                <a:tc>
                  <a:txBody>
                    <a:bodyPr/>
                    <a:lstStyle/>
                    <a:p>
                      <a:r>
                        <a:rPr lang="fr-CA" sz="3000"/>
                        <a:t>Lieu</a:t>
                      </a:r>
                    </a:p>
                  </a:txBody>
                  <a:tcPr marL="114616" marR="114616" marT="57308" marB="57308"/>
                </a:tc>
                <a:tc>
                  <a:txBody>
                    <a:bodyPr/>
                    <a:lstStyle/>
                    <a:p>
                      <a:r>
                        <a:rPr lang="fr-CA" sz="2400" dirty="0"/>
                        <a:t>États-Unis</a:t>
                      </a:r>
                    </a:p>
                    <a:p>
                      <a:endParaRPr lang="fr-CA" sz="2400" dirty="0"/>
                    </a:p>
                  </a:txBody>
                  <a:tcPr marL="114616" marR="114616" marT="57308" marB="57308"/>
                </a:tc>
                <a:extLst>
                  <a:ext uri="{0D108BD9-81ED-4DB2-BD59-A6C34878D82A}">
                    <a16:rowId xmlns:a16="http://schemas.microsoft.com/office/drawing/2014/main" val="454038356"/>
                  </a:ext>
                </a:extLst>
              </a:tr>
              <a:tr h="618927">
                <a:tc>
                  <a:txBody>
                    <a:bodyPr/>
                    <a:lstStyle/>
                    <a:p>
                      <a:r>
                        <a:rPr lang="fr-CA" sz="3000"/>
                        <a:t>Période</a:t>
                      </a:r>
                    </a:p>
                  </a:txBody>
                  <a:tcPr marL="114616" marR="114616" marT="57308" marB="57308"/>
                </a:tc>
                <a:tc>
                  <a:txBody>
                    <a:bodyPr/>
                    <a:lstStyle/>
                    <a:p>
                      <a:r>
                        <a:rPr lang="fr-CA" sz="2400" kern="1200" dirty="0">
                          <a:solidFill>
                            <a:schemeClr val="tx1"/>
                          </a:solidFill>
                          <a:effectLst/>
                          <a:latin typeface="+mn-lt"/>
                          <a:ea typeface="+mn-ea"/>
                          <a:cs typeface="+mn-cs"/>
                        </a:rPr>
                        <a:t>Janvier 2011 à septembre 2015</a:t>
                      </a:r>
                    </a:p>
                    <a:p>
                      <a:endParaRPr lang="fr-CA" sz="2400" dirty="0"/>
                    </a:p>
                  </a:txBody>
                  <a:tcPr marL="114616" marR="114616" marT="57308" marB="57308"/>
                </a:tc>
                <a:extLst>
                  <a:ext uri="{0D108BD9-81ED-4DB2-BD59-A6C34878D82A}">
                    <a16:rowId xmlns:a16="http://schemas.microsoft.com/office/drawing/2014/main" val="513685083"/>
                  </a:ext>
                </a:extLst>
              </a:tr>
              <a:tr h="618927">
                <a:tc>
                  <a:txBody>
                    <a:bodyPr/>
                    <a:lstStyle/>
                    <a:p>
                      <a:r>
                        <a:rPr lang="fr-CA" sz="3000"/>
                        <a:t>Taille</a:t>
                      </a:r>
                    </a:p>
                  </a:txBody>
                  <a:tcPr marL="114616" marR="114616" marT="57308" marB="57308"/>
                </a:tc>
                <a:tc>
                  <a:txBody>
                    <a:bodyPr/>
                    <a:lstStyle/>
                    <a:p>
                      <a:r>
                        <a:rPr lang="fr-CA" sz="2400" kern="1200" dirty="0">
                          <a:solidFill>
                            <a:schemeClr val="tx1"/>
                          </a:solidFill>
                          <a:effectLst/>
                          <a:latin typeface="+mn-lt"/>
                          <a:ea typeface="+mn-ea"/>
                          <a:cs typeface="+mn-cs"/>
                        </a:rPr>
                        <a:t>1 643 123</a:t>
                      </a:r>
                    </a:p>
                    <a:p>
                      <a:endParaRPr lang="fr-CA" sz="2400" dirty="0"/>
                    </a:p>
                  </a:txBody>
                  <a:tcPr marL="114616" marR="114616" marT="57308" marB="57308"/>
                </a:tc>
                <a:extLst>
                  <a:ext uri="{0D108BD9-81ED-4DB2-BD59-A6C34878D82A}">
                    <a16:rowId xmlns:a16="http://schemas.microsoft.com/office/drawing/2014/main" val="3796112976"/>
                  </a:ext>
                </a:extLst>
              </a:tr>
              <a:tr h="848159">
                <a:tc>
                  <a:txBody>
                    <a:bodyPr/>
                    <a:lstStyle/>
                    <a:p>
                      <a:r>
                        <a:rPr lang="fr-CA" sz="3000"/>
                        <a:t>AOD</a:t>
                      </a:r>
                    </a:p>
                  </a:txBody>
                  <a:tcPr marL="114616" marR="114616" marT="57308" marB="57308"/>
                </a:tc>
                <a:tc>
                  <a:txBody>
                    <a:bodyPr/>
                    <a:lstStyle/>
                    <a:p>
                      <a:r>
                        <a:rPr lang="fr-CA" sz="2400" dirty="0"/>
                        <a:t>Apixaban – Dabigatran - Rivaroxaban</a:t>
                      </a:r>
                    </a:p>
                    <a:p>
                      <a:endParaRPr lang="fr-CA" sz="2300" dirty="0"/>
                    </a:p>
                  </a:txBody>
                  <a:tcPr marL="114616" marR="114616" marT="57308" marB="57308"/>
                </a:tc>
                <a:extLst>
                  <a:ext uri="{0D108BD9-81ED-4DB2-BD59-A6C34878D82A}">
                    <a16:rowId xmlns:a16="http://schemas.microsoft.com/office/drawing/2014/main" val="2416622555"/>
                  </a:ext>
                </a:extLst>
              </a:tr>
            </a:tbl>
          </a:graphicData>
        </a:graphic>
      </p:graphicFrame>
    </p:spTree>
    <p:extLst>
      <p:ext uri="{BB962C8B-B14F-4D97-AF65-F5344CB8AC3E}">
        <p14:creationId xmlns:p14="http://schemas.microsoft.com/office/powerpoint/2010/main" val="374965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77212" y="634946"/>
            <a:ext cx="3372529" cy="5055904"/>
          </a:xfrm>
        </p:spPr>
        <p:txBody>
          <a:bodyPr vert="horz" lIns="91440" tIns="45720" rIns="91440" bIns="45720" rtlCol="0" anchor="ctr">
            <a:normAutofit/>
          </a:bodyPr>
          <a:lstStyle/>
          <a:p>
            <a:r>
              <a:rPr lang="en-US" sz="4000" b="1" dirty="0">
                <a:solidFill>
                  <a:schemeClr val="accent2">
                    <a:lumMod val="75000"/>
                  </a:schemeClr>
                </a:solidFill>
              </a:rPr>
              <a:t>Méthodologie</a:t>
            </a:r>
            <a:r>
              <a:rPr lang="en-US" sz="4000" dirty="0">
                <a:solidFill>
                  <a:schemeClr val="accent2">
                    <a:lumMod val="75000"/>
                  </a:schemeClr>
                </a:solidFill>
              </a:rPr>
              <a:t>:</a:t>
            </a:r>
            <a:br>
              <a:rPr lang="en-US" sz="4000" dirty="0">
                <a:solidFill>
                  <a:schemeClr val="accent2">
                    <a:lumMod val="75000"/>
                  </a:schemeClr>
                </a:solidFill>
              </a:rPr>
            </a:br>
            <a:r>
              <a:rPr lang="en-US" sz="4000" b="1" dirty="0">
                <a:solidFill>
                  <a:schemeClr val="accent2">
                    <a:lumMod val="75000"/>
                  </a:schemeClr>
                </a:solidFill>
              </a:rPr>
              <a:t>A.Ray </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485253844"/>
              </p:ext>
            </p:extLst>
          </p:nvPr>
        </p:nvGraphicFramePr>
        <p:xfrm>
          <a:off x="422788" y="491613"/>
          <a:ext cx="7434174" cy="5820697"/>
        </p:xfrm>
        <a:graphic>
          <a:graphicData uri="http://schemas.openxmlformats.org/drawingml/2006/table">
            <a:tbl>
              <a:tblPr firstRow="1" bandRow="1">
                <a:tableStyleId>{3B4B98B0-60AC-42C2-AFA5-B58CD77FA1E5}</a:tableStyleId>
              </a:tblPr>
              <a:tblGrid>
                <a:gridCol w="1995503">
                  <a:extLst>
                    <a:ext uri="{9D8B030D-6E8A-4147-A177-3AD203B41FA5}">
                      <a16:colId xmlns:a16="http://schemas.microsoft.com/office/drawing/2014/main" val="3994037548"/>
                    </a:ext>
                  </a:extLst>
                </a:gridCol>
                <a:gridCol w="5438671">
                  <a:extLst>
                    <a:ext uri="{9D8B030D-6E8A-4147-A177-3AD203B41FA5}">
                      <a16:colId xmlns:a16="http://schemas.microsoft.com/office/drawing/2014/main" val="586487274"/>
                    </a:ext>
                  </a:extLst>
                </a:gridCol>
              </a:tblGrid>
              <a:tr h="1240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mn-lt"/>
                          <a:ea typeface="+mn-ea"/>
                          <a:cs typeface="+mn-cs"/>
                        </a:rPr>
                        <a:t>Critères d’inclusion</a:t>
                      </a:r>
                    </a:p>
                    <a:p>
                      <a:endParaRPr lang="fr-CA" sz="1800" dirty="0"/>
                    </a:p>
                  </a:txBody>
                  <a:tcPr marL="80919" marR="80919" marT="40460" marB="40460"/>
                </a:tc>
                <a:tc>
                  <a:txBody>
                    <a:bodyPr/>
                    <a:lstStyle/>
                    <a:p>
                      <a:pPr marL="342900" indent="-342900" algn="l">
                        <a:lnSpc>
                          <a:spcPct val="107000"/>
                        </a:lnSpc>
                        <a:spcAft>
                          <a:spcPts val="800"/>
                        </a:spcAft>
                        <a:buFont typeface="Arial" panose="020B0604020202020204" pitchFamily="34" charset="0"/>
                        <a:buChar char="•"/>
                      </a:pPr>
                      <a:r>
                        <a:rPr lang="fr-CA" sz="2200" b="0" dirty="0">
                          <a:effectLst/>
                          <a:latin typeface="Calibri" panose="020F0502020204030204" pitchFamily="34" charset="0"/>
                          <a:ea typeface="Calibri" panose="020F0502020204030204" pitchFamily="34" charset="0"/>
                          <a:cs typeface="Times New Roman" panose="02020603050405020304" pitchFamily="18" charset="0"/>
                        </a:rPr>
                        <a:t>Âge ≥ 30 ans                                      </a:t>
                      </a:r>
                    </a:p>
                    <a:p>
                      <a:pPr marL="342900" indent="-342900" algn="l">
                        <a:lnSpc>
                          <a:spcPct val="107000"/>
                        </a:lnSpc>
                        <a:spcAft>
                          <a:spcPts val="800"/>
                        </a:spcAft>
                        <a:buFont typeface="Arial" panose="020B0604020202020204" pitchFamily="34" charset="0"/>
                        <a:buChar char="•"/>
                      </a:pPr>
                      <a:r>
                        <a:rPr lang="fr-CA" sz="2200" b="0" dirty="0">
                          <a:effectLst/>
                          <a:latin typeface="Calibri" panose="020F0502020204030204" pitchFamily="34" charset="0"/>
                          <a:ea typeface="Calibri" panose="020F0502020204030204" pitchFamily="34" charset="0"/>
                          <a:cs typeface="Times New Roman" panose="02020603050405020304" pitchFamily="18" charset="0"/>
                        </a:rPr>
                        <a:t>AOD  initié pendant la période d'étude</a:t>
                      </a:r>
                    </a:p>
                  </a:txBody>
                  <a:tcPr marL="79233" marR="79233" marT="0" marB="0"/>
                </a:tc>
                <a:extLst>
                  <a:ext uri="{0D108BD9-81ED-4DB2-BD59-A6C34878D82A}">
                    <a16:rowId xmlns:a16="http://schemas.microsoft.com/office/drawing/2014/main" val="3692248636"/>
                  </a:ext>
                </a:extLst>
              </a:tr>
              <a:tr h="2939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mn-lt"/>
                          <a:ea typeface="+mn-ea"/>
                          <a:cs typeface="+mn-cs"/>
                        </a:rPr>
                        <a:t>Critères d’exclusion</a:t>
                      </a:r>
                    </a:p>
                    <a:p>
                      <a:endParaRPr lang="fr-CA" sz="1800" dirty="0"/>
                    </a:p>
                  </a:txBody>
                  <a:tcPr marL="80919" marR="80919" marT="40460" marB="40460"/>
                </a:tc>
                <a:tc>
                  <a:txBody>
                    <a:bodyPr/>
                    <a:lstStyle/>
                    <a:p>
                      <a:pPr marL="342900" indent="-342900">
                        <a:buFont typeface="Arial" panose="020B0604020202020204" pitchFamily="34" charset="0"/>
                        <a:buChar char="•"/>
                      </a:pPr>
                      <a:endParaRPr lang="fr-CA" sz="2200" dirty="0"/>
                    </a:p>
                    <a:p>
                      <a:pPr marL="342900" indent="-342900">
                        <a:buFont typeface="Arial" panose="020B0604020202020204" pitchFamily="34" charset="0"/>
                        <a:buChar char="•"/>
                      </a:pPr>
                      <a:r>
                        <a:rPr lang="fr-CA" sz="2200" dirty="0"/>
                        <a:t>Insuffisance rénale terminale</a:t>
                      </a:r>
                    </a:p>
                    <a:p>
                      <a:pPr marL="342900" indent="-342900">
                        <a:buFont typeface="Arial" panose="020B0604020202020204" pitchFamily="34" charset="0"/>
                        <a:buChar char="•"/>
                      </a:pPr>
                      <a:r>
                        <a:rPr lang="fr-CA" sz="2200" dirty="0"/>
                        <a:t>Hospitalisation liée à une hémorragie au cours de l'année précédente</a:t>
                      </a:r>
                    </a:p>
                    <a:p>
                      <a:pPr marL="342900" indent="-342900">
                        <a:buFont typeface="Arial" panose="020B0604020202020204" pitchFamily="34" charset="0"/>
                        <a:buChar char="•"/>
                      </a:pPr>
                      <a:r>
                        <a:rPr lang="fr-CA" sz="2200" dirty="0"/>
                        <a:t>Absence d'exécution de l'ordonnance du médicament à l'étude</a:t>
                      </a:r>
                    </a:p>
                  </a:txBody>
                  <a:tcPr marL="80919" marR="80919" marT="40460" marB="40460"/>
                </a:tc>
                <a:extLst>
                  <a:ext uri="{0D108BD9-81ED-4DB2-BD59-A6C34878D82A}">
                    <a16:rowId xmlns:a16="http://schemas.microsoft.com/office/drawing/2014/main" val="2623607763"/>
                  </a:ext>
                </a:extLst>
              </a:tr>
              <a:tr h="1640488">
                <a:tc>
                  <a:txBody>
                    <a:bodyPr/>
                    <a:lstStyle/>
                    <a:p>
                      <a:r>
                        <a:rPr lang="fr-CA" sz="2400" b="1" dirty="0"/>
                        <a:t>Critères </a:t>
                      </a:r>
                    </a:p>
                    <a:p>
                      <a:r>
                        <a:rPr lang="fr-CA" sz="2400" b="1" dirty="0"/>
                        <a:t>d’évaluation</a:t>
                      </a:r>
                    </a:p>
                  </a:txBody>
                  <a:tcPr marL="80919" marR="80919" marT="40460" marB="40460"/>
                </a:tc>
                <a:tc>
                  <a:txBody>
                    <a:bodyPr/>
                    <a:lstStyle/>
                    <a:p>
                      <a:pPr marL="342900" indent="-342900">
                        <a:buFont typeface="Arial" panose="020B0604020202020204" pitchFamily="34" charset="0"/>
                        <a:buChar char="•"/>
                      </a:pPr>
                      <a:r>
                        <a:rPr lang="fr-CA" sz="2200" b="0" i="0" dirty="0">
                          <a:solidFill>
                            <a:srgbClr val="212121"/>
                          </a:solidFill>
                          <a:effectLst/>
                          <a:latin typeface="Cambria" panose="02040503050406030204" pitchFamily="18" charset="0"/>
                        </a:rPr>
                        <a:t>l'hospitalisation pour saignement gastro-intestinal supérieur .</a:t>
                      </a:r>
                    </a:p>
                    <a:p>
                      <a:endParaRPr lang="fr-CA" sz="1800" b="0" i="0" dirty="0">
                        <a:solidFill>
                          <a:srgbClr val="212121"/>
                        </a:solidFill>
                        <a:effectLst/>
                        <a:latin typeface="Cambria" panose="02040503050406030204" pitchFamily="18" charset="0"/>
                      </a:endParaRPr>
                    </a:p>
                  </a:txBody>
                  <a:tcPr marL="80919" marR="80919" marT="40460" marB="40460"/>
                </a:tc>
                <a:extLst>
                  <a:ext uri="{0D108BD9-81ED-4DB2-BD59-A6C34878D82A}">
                    <a16:rowId xmlns:a16="http://schemas.microsoft.com/office/drawing/2014/main" val="454038356"/>
                  </a:ext>
                </a:extLst>
              </a:tr>
            </a:tbl>
          </a:graphicData>
        </a:graphic>
      </p:graphicFrame>
    </p:spTree>
    <p:extLst>
      <p:ext uri="{BB962C8B-B14F-4D97-AF65-F5344CB8AC3E}">
        <p14:creationId xmlns:p14="http://schemas.microsoft.com/office/powerpoint/2010/main" val="195676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2D93D-200D-546E-B4B8-116D514CB418}"/>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6000" dirty="0">
                <a:solidFill>
                  <a:schemeClr val="tx1">
                    <a:lumMod val="85000"/>
                    <a:lumOff val="15000"/>
                  </a:schemeClr>
                </a:solidFill>
              </a:rPr>
              <a:t>Conflit d’intérêt </a:t>
            </a:r>
          </a:p>
        </p:txBody>
      </p:sp>
      <p:sp>
        <p:nvSpPr>
          <p:cNvPr id="3" name="Espace réservé du contenu 2">
            <a:extLst>
              <a:ext uri="{FF2B5EF4-FFF2-40B4-BE49-F238E27FC236}">
                <a16:creationId xmlns:a16="http://schemas.microsoft.com/office/drawing/2014/main" id="{AFEF43CA-5313-572F-07EF-0E08EF7AD87E}"/>
              </a:ext>
            </a:extLst>
          </p:cNvPr>
          <p:cNvSpPr>
            <a:spLocks noGrp="1"/>
          </p:cNvSpPr>
          <p:nvPr>
            <p:ph idx="1"/>
          </p:nvPr>
        </p:nvSpPr>
        <p:spPr>
          <a:xfrm>
            <a:off x="5289753" y="4455621"/>
            <a:ext cx="6269347" cy="1238616"/>
          </a:xfrm>
        </p:spPr>
        <p:txBody>
          <a:bodyPr vert="horz" lIns="91440" tIns="45720" rIns="91440" bIns="45720" rtlCol="0">
            <a:normAutofit/>
          </a:bodyPr>
          <a:lstStyle/>
          <a:p>
            <a:pPr marL="0" indent="0">
              <a:buNone/>
            </a:pPr>
            <a:r>
              <a:rPr lang="en-US" sz="3600" b="1" cap="all" spc="200" dirty="0">
                <a:solidFill>
                  <a:schemeClr val="tx1">
                    <a:lumMod val="85000"/>
                    <a:lumOff val="15000"/>
                  </a:schemeClr>
                </a:solidFill>
                <a:latin typeface="+mj-lt"/>
              </a:rPr>
              <a:t>Aucun</a:t>
            </a:r>
          </a:p>
          <a:p>
            <a:pPr marL="0" indent="0">
              <a:buNone/>
            </a:pPr>
            <a:endParaRPr lang="en-US" sz="3600" cap="all" spc="200" dirty="0">
              <a:solidFill>
                <a:schemeClr val="tx1">
                  <a:lumMod val="85000"/>
                  <a:lumOff val="15000"/>
                </a:schemeClr>
              </a:solidFill>
              <a:latin typeface="+mj-lt"/>
            </a:endParaRPr>
          </a:p>
        </p:txBody>
      </p:sp>
      <p:pic>
        <p:nvPicPr>
          <p:cNvPr id="23" name="Picture 4" descr="Groupe de chiffres jaunes et d’un chiffre rouge de l’autre côté">
            <a:extLst>
              <a:ext uri="{FF2B5EF4-FFF2-40B4-BE49-F238E27FC236}">
                <a16:creationId xmlns:a16="http://schemas.microsoft.com/office/drawing/2014/main" id="{50680AE6-1877-B952-1850-4BF2AE68982C}"/>
              </a:ext>
            </a:extLst>
          </p:cNvPr>
          <p:cNvPicPr>
            <a:picLocks noChangeAspect="1"/>
          </p:cNvPicPr>
          <p:nvPr/>
        </p:nvPicPr>
        <p:blipFill rotWithShape="1">
          <a:blip r:embed="rId2"/>
          <a:srcRect l="45753" r="9130" b="-1"/>
          <a:stretch/>
        </p:blipFill>
        <p:spPr>
          <a:xfrm>
            <a:off x="-1" y="10"/>
            <a:ext cx="4635315" cy="6857989"/>
          </a:xfrm>
          <a:prstGeom prst="rect">
            <a:avLst/>
          </a:prstGeom>
        </p:spPr>
      </p:pic>
    </p:spTree>
    <p:extLst>
      <p:ext uri="{BB962C8B-B14F-4D97-AF65-F5344CB8AC3E}">
        <p14:creationId xmlns:p14="http://schemas.microsoft.com/office/powerpoint/2010/main" val="23398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600" b="1" dirty="0">
                <a:solidFill>
                  <a:schemeClr val="accent2">
                    <a:lumMod val="75000"/>
                  </a:schemeClr>
                </a:solidFill>
              </a:rPr>
              <a:t>Score de risque d’hémorragie GI</a:t>
            </a:r>
          </a:p>
        </p:txBody>
      </p:sp>
      <p:pic>
        <p:nvPicPr>
          <p:cNvPr id="7" name="Espace réservé du contenu 6">
            <a:extLst>
              <a:ext uri="{FF2B5EF4-FFF2-40B4-BE49-F238E27FC236}">
                <a16:creationId xmlns:a16="http://schemas.microsoft.com/office/drawing/2014/main" id="{41BD8622-44DB-19F2-296F-785B3FAE2E07}"/>
              </a:ext>
            </a:extLst>
          </p:cNvPr>
          <p:cNvPicPr>
            <a:picLocks noGrp="1" noChangeAspect="1"/>
          </p:cNvPicPr>
          <p:nvPr>
            <p:ph idx="1"/>
          </p:nvPr>
        </p:nvPicPr>
        <p:blipFill>
          <a:blip r:embed="rId3"/>
          <a:stretch>
            <a:fillRect/>
          </a:stretch>
        </p:blipFill>
        <p:spPr>
          <a:xfrm>
            <a:off x="0" y="64008"/>
            <a:ext cx="12188839" cy="4749292"/>
          </a:xfrm>
          <a:prstGeom prst="rect">
            <a:avLst/>
          </a:prstGeom>
        </p:spPr>
      </p:pic>
    </p:spTree>
    <p:extLst>
      <p:ext uri="{BB962C8B-B14F-4D97-AF65-F5344CB8AC3E}">
        <p14:creationId xmlns:p14="http://schemas.microsoft.com/office/powerpoint/2010/main" val="1629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561841" y="5618770"/>
            <a:ext cx="10909073" cy="803433"/>
          </a:xfrm>
        </p:spPr>
        <p:txBody>
          <a:bodyPr vert="horz" lIns="91440" tIns="45720" rIns="91440" bIns="45720" rtlCol="0" anchor="b">
            <a:normAutofit/>
          </a:bodyPr>
          <a:lstStyle/>
          <a:p>
            <a:r>
              <a:rPr lang="en-US" sz="4000" b="1" dirty="0">
                <a:solidFill>
                  <a:schemeClr val="accent2">
                    <a:lumMod val="75000"/>
                  </a:schemeClr>
                </a:solidFill>
              </a:rPr>
              <a:t>Résultats   A. Ray</a:t>
            </a:r>
          </a:p>
        </p:txBody>
      </p:sp>
      <p:pic>
        <p:nvPicPr>
          <p:cNvPr id="4" name="Espace réservé du contenu 3" descr="Une image contenant graphique&#10;&#10;Description générée automatiquement">
            <a:extLst>
              <a:ext uri="{FF2B5EF4-FFF2-40B4-BE49-F238E27FC236}">
                <a16:creationId xmlns:a16="http://schemas.microsoft.com/office/drawing/2014/main" id="{6AB9DD06-263E-F8D2-3D80-EC9F0313E5C9}"/>
              </a:ext>
            </a:extLst>
          </p:cNvPr>
          <p:cNvPicPr>
            <a:picLocks noGrp="1" noChangeAspect="1"/>
          </p:cNvPicPr>
          <p:nvPr>
            <p:ph idx="1"/>
          </p:nvPr>
        </p:nvPicPr>
        <p:blipFill>
          <a:blip r:embed="rId3"/>
          <a:stretch>
            <a:fillRect/>
          </a:stretch>
        </p:blipFill>
        <p:spPr>
          <a:xfrm>
            <a:off x="635456" y="0"/>
            <a:ext cx="10997743" cy="5616294"/>
          </a:xfrm>
          <a:prstGeom prst="rect">
            <a:avLst/>
          </a:prstGeom>
        </p:spPr>
      </p:pic>
    </p:spTree>
    <p:extLst>
      <p:ext uri="{BB962C8B-B14F-4D97-AF65-F5344CB8AC3E}">
        <p14:creationId xmlns:p14="http://schemas.microsoft.com/office/powerpoint/2010/main" val="177472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561841" y="5618770"/>
            <a:ext cx="10909073" cy="803433"/>
          </a:xfrm>
        </p:spPr>
        <p:txBody>
          <a:bodyPr vert="horz" lIns="91440" tIns="45720" rIns="91440" bIns="45720" rtlCol="0" anchor="b">
            <a:noAutofit/>
          </a:bodyPr>
          <a:lstStyle/>
          <a:p>
            <a:r>
              <a:rPr lang="en-US" sz="4000" b="1" dirty="0">
                <a:solidFill>
                  <a:schemeClr val="accent2">
                    <a:lumMod val="75000"/>
                  </a:schemeClr>
                </a:solidFill>
              </a:rPr>
              <a:t>Résultats   A. Ray</a:t>
            </a:r>
          </a:p>
        </p:txBody>
      </p:sp>
      <p:pic>
        <p:nvPicPr>
          <p:cNvPr id="6" name="Espace réservé du contenu 5">
            <a:extLst>
              <a:ext uri="{FF2B5EF4-FFF2-40B4-BE49-F238E27FC236}">
                <a16:creationId xmlns:a16="http://schemas.microsoft.com/office/drawing/2014/main" id="{94768C97-ED8F-FEE8-1F6F-FA6187FB59A0}"/>
              </a:ext>
            </a:extLst>
          </p:cNvPr>
          <p:cNvPicPr>
            <a:picLocks noGrp="1" noChangeAspect="1"/>
          </p:cNvPicPr>
          <p:nvPr>
            <p:ph idx="1"/>
          </p:nvPr>
        </p:nvPicPr>
        <p:blipFill>
          <a:blip r:embed="rId3"/>
          <a:stretch>
            <a:fillRect/>
          </a:stretch>
        </p:blipFill>
        <p:spPr>
          <a:xfrm>
            <a:off x="-81196" y="-42805"/>
            <a:ext cx="12273196" cy="5640172"/>
          </a:xfrm>
          <a:prstGeom prst="rect">
            <a:avLst/>
          </a:prstGeom>
        </p:spPr>
      </p:pic>
    </p:spTree>
    <p:extLst>
      <p:ext uri="{BB962C8B-B14F-4D97-AF65-F5344CB8AC3E}">
        <p14:creationId xmlns:p14="http://schemas.microsoft.com/office/powerpoint/2010/main" val="1689277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AD6590D-C792-0535-CD19-948AEE497B7A}"/>
              </a:ext>
            </a:extLst>
          </p:cNvPr>
          <p:cNvSpPr>
            <a:spLocks noGrp="1"/>
          </p:cNvSpPr>
          <p:nvPr>
            <p:ph type="title"/>
          </p:nvPr>
        </p:nvSpPr>
        <p:spPr>
          <a:xfrm>
            <a:off x="8177212" y="634946"/>
            <a:ext cx="3372529" cy="5055904"/>
          </a:xfrm>
        </p:spPr>
        <p:txBody>
          <a:bodyPr anchor="ctr">
            <a:normAutofit/>
          </a:bodyPr>
          <a:lstStyle/>
          <a:p>
            <a:r>
              <a:rPr lang="en-US" sz="4400" b="1" dirty="0">
                <a:solidFill>
                  <a:schemeClr val="accent2">
                    <a:lumMod val="75000"/>
                  </a:schemeClr>
                </a:solidFill>
              </a:rPr>
              <a:t>Discussion</a:t>
            </a:r>
            <a:br>
              <a:rPr lang="en-US" sz="4400" b="1" dirty="0">
                <a:solidFill>
                  <a:schemeClr val="accent2">
                    <a:lumMod val="75000"/>
                  </a:schemeClr>
                </a:solidFill>
              </a:rPr>
            </a:br>
            <a:r>
              <a:rPr lang="en-US" sz="4400" b="1" dirty="0">
                <a:solidFill>
                  <a:schemeClr val="accent2">
                    <a:lumMod val="75000"/>
                  </a:schemeClr>
                </a:solidFill>
              </a:rPr>
              <a:t>A.Ray</a:t>
            </a:r>
            <a:endParaRPr lang="fr-CA" sz="4400" dirty="0">
              <a:solidFill>
                <a:schemeClr val="accent2">
                  <a:lumMod val="75000"/>
                </a:schemeClr>
              </a:solidFill>
            </a:endParaRP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Espace réservé du contenu 3">
            <a:extLst>
              <a:ext uri="{FF2B5EF4-FFF2-40B4-BE49-F238E27FC236}">
                <a16:creationId xmlns:a16="http://schemas.microsoft.com/office/drawing/2014/main" id="{74A94F5F-282A-636B-23A7-2C57BA5437C7}"/>
              </a:ext>
            </a:extLst>
          </p:cNvPr>
          <p:cNvGraphicFramePr>
            <a:graphicFrameLocks noGrp="1"/>
          </p:cNvGraphicFramePr>
          <p:nvPr>
            <p:ph idx="1"/>
            <p:extLst>
              <p:ext uri="{D42A27DB-BD31-4B8C-83A1-F6EECF244321}">
                <p14:modId xmlns:p14="http://schemas.microsoft.com/office/powerpoint/2010/main" val="3714309887"/>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49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51245-9EE5-262D-C62C-291A4C064000}"/>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sz="4400" b="1" kern="1200" spc="-50" baseline="0" dirty="0">
                <a:solidFill>
                  <a:schemeClr val="accent2">
                    <a:lumMod val="75000"/>
                  </a:schemeClr>
                </a:solidFill>
                <a:latin typeface="+mj-lt"/>
                <a:ea typeface="+mj-ea"/>
                <a:cs typeface="+mj-cs"/>
              </a:rPr>
              <a:t>Conclusion</a:t>
            </a:r>
            <a:br>
              <a:rPr lang="en-US" sz="4400" b="1" kern="1200" spc="-50" baseline="0" dirty="0">
                <a:solidFill>
                  <a:schemeClr val="accent2">
                    <a:lumMod val="75000"/>
                  </a:schemeClr>
                </a:solidFill>
                <a:latin typeface="+mj-lt"/>
                <a:ea typeface="+mj-ea"/>
                <a:cs typeface="+mj-cs"/>
              </a:rPr>
            </a:br>
            <a:r>
              <a:rPr lang="en-US" sz="4400" b="1" kern="1200" spc="-50" baseline="0" dirty="0">
                <a:solidFill>
                  <a:schemeClr val="accent2">
                    <a:lumMod val="75000"/>
                  </a:schemeClr>
                </a:solidFill>
                <a:latin typeface="+mj-lt"/>
                <a:ea typeface="+mj-ea"/>
                <a:cs typeface="+mj-cs"/>
              </a:rPr>
              <a:t>A.Ray</a:t>
            </a:r>
            <a:endParaRPr lang="en-US" sz="4400" kern="1200" spc="-50" baseline="0" dirty="0">
              <a:solidFill>
                <a:schemeClr val="accent2">
                  <a:lumMod val="75000"/>
                </a:schemeClr>
              </a:solidFill>
              <a:latin typeface="+mj-lt"/>
              <a:ea typeface="+mj-ea"/>
              <a:cs typeface="+mj-cs"/>
            </a:endParaRPr>
          </a:p>
        </p:txBody>
      </p:sp>
      <p:pic>
        <p:nvPicPr>
          <p:cNvPr id="6" name="Espace réservé du contenu 5">
            <a:extLst>
              <a:ext uri="{FF2B5EF4-FFF2-40B4-BE49-F238E27FC236}">
                <a16:creationId xmlns:a16="http://schemas.microsoft.com/office/drawing/2014/main" id="{A68E8894-8694-464C-4C75-70FB111B2623}"/>
              </a:ext>
            </a:extLst>
          </p:cNvPr>
          <p:cNvPicPr>
            <a:picLocks noGrp="1" noChangeAspect="1"/>
          </p:cNvPicPr>
          <p:nvPr>
            <p:ph idx="1"/>
          </p:nvPr>
        </p:nvPicPr>
        <p:blipFill rotWithShape="1">
          <a:blip r:embed="rId3"/>
          <a:srcRect l="16561" r="24330" b="-1"/>
          <a:stretch/>
        </p:blipFill>
        <p:spPr>
          <a:xfrm>
            <a:off x="20" y="-12128"/>
            <a:ext cx="4654276" cy="6870127"/>
          </a:xfrm>
          <a:prstGeom prst="rect">
            <a:avLst/>
          </a:prstGeom>
        </p:spPr>
      </p:pic>
      <p:sp>
        <p:nvSpPr>
          <p:cNvPr id="4" name="Espace réservé du texte 3">
            <a:extLst>
              <a:ext uri="{FF2B5EF4-FFF2-40B4-BE49-F238E27FC236}">
                <a16:creationId xmlns:a16="http://schemas.microsoft.com/office/drawing/2014/main" id="{53C9FDF9-B662-0428-8B98-83201283B139}"/>
              </a:ext>
            </a:extLst>
          </p:cNvPr>
          <p:cNvSpPr>
            <a:spLocks noGrp="1"/>
          </p:cNvSpPr>
          <p:nvPr>
            <p:ph type="body" sz="half" idx="2"/>
          </p:nvPr>
        </p:nvSpPr>
        <p:spPr>
          <a:xfrm>
            <a:off x="5181601" y="2198914"/>
            <a:ext cx="6368142" cy="3670180"/>
          </a:xfrm>
        </p:spPr>
        <p:txBody>
          <a:bodyPr vert="horz" lIns="0" tIns="45720" rIns="0" bIns="45720" rtlCol="0">
            <a:normAutofit/>
          </a:bodyPr>
          <a:lstStyle/>
          <a:p>
            <a:endParaRPr lang="en-US" sz="2400" b="0" i="0" dirty="0">
              <a:solidFill>
                <a:schemeClr val="tx1">
                  <a:lumMod val="75000"/>
                  <a:lumOff val="25000"/>
                </a:schemeClr>
              </a:solidFill>
              <a:effectLst/>
            </a:endParaRPr>
          </a:p>
          <a:p>
            <a:pPr marL="342900" indent="-342900">
              <a:buFont typeface="Calibri" panose="020F0502020204030204" pitchFamily="34" charset="0"/>
              <a:buChar char="•"/>
            </a:pPr>
            <a:r>
              <a:rPr lang="en-US" sz="2400" b="0" i="0" dirty="0">
                <a:solidFill>
                  <a:schemeClr val="tx1">
                    <a:lumMod val="75000"/>
                    <a:lumOff val="25000"/>
                  </a:schemeClr>
                </a:solidFill>
                <a:effectLst/>
              </a:rPr>
              <a:t>La co-</a:t>
            </a:r>
            <a:r>
              <a:rPr lang="en-US" sz="2400" b="0" i="0" dirty="0" err="1">
                <a:solidFill>
                  <a:schemeClr val="tx1">
                    <a:lumMod val="75000"/>
                    <a:lumOff val="25000"/>
                  </a:schemeClr>
                </a:solidFill>
                <a:effectLst/>
              </a:rPr>
              <a:t>thérapie</a:t>
            </a:r>
            <a:r>
              <a:rPr lang="en-US" sz="2400" b="0" i="0" dirty="0">
                <a:solidFill>
                  <a:schemeClr val="tx1">
                    <a:lumMod val="75000"/>
                    <a:lumOff val="25000"/>
                  </a:schemeClr>
                </a:solidFill>
                <a:effectLst/>
              </a:rPr>
              <a:t> par IPP </a:t>
            </a:r>
            <a:r>
              <a:rPr lang="en-US" sz="2400" b="0" i="0" dirty="0" err="1">
                <a:solidFill>
                  <a:schemeClr val="tx1">
                    <a:lumMod val="75000"/>
                    <a:lumOff val="25000"/>
                  </a:schemeClr>
                </a:solidFill>
                <a:effectLst/>
              </a:rPr>
              <a:t>était</a:t>
            </a:r>
            <a:r>
              <a:rPr lang="en-US" sz="2400" b="0" i="0" dirty="0">
                <a:solidFill>
                  <a:schemeClr val="tx1">
                    <a:lumMod val="75000"/>
                    <a:lumOff val="25000"/>
                  </a:schemeClr>
                </a:solidFill>
                <a:effectLst/>
              </a:rPr>
              <a:t> </a:t>
            </a:r>
            <a:r>
              <a:rPr lang="en-US" sz="2400" b="0" i="0" dirty="0" err="1">
                <a:solidFill>
                  <a:schemeClr val="tx1">
                    <a:lumMod val="75000"/>
                    <a:lumOff val="25000"/>
                  </a:schemeClr>
                </a:solidFill>
                <a:effectLst/>
              </a:rPr>
              <a:t>associée</a:t>
            </a:r>
            <a:r>
              <a:rPr lang="en-US" sz="2400" b="0" i="0" dirty="0">
                <a:solidFill>
                  <a:schemeClr val="tx1">
                    <a:lumMod val="75000"/>
                    <a:lumOff val="25000"/>
                  </a:schemeClr>
                </a:solidFill>
                <a:effectLst/>
              </a:rPr>
              <a:t> à </a:t>
            </a:r>
            <a:r>
              <a:rPr lang="en-US" sz="2400" b="0" i="0" dirty="0" err="1">
                <a:solidFill>
                  <a:schemeClr val="tx1">
                    <a:lumMod val="75000"/>
                    <a:lumOff val="25000"/>
                  </a:schemeClr>
                </a:solidFill>
                <a:effectLst/>
              </a:rPr>
              <a:t>une</a:t>
            </a:r>
            <a:r>
              <a:rPr lang="en-US" sz="2400" b="0" i="0" dirty="0">
                <a:solidFill>
                  <a:schemeClr val="tx1">
                    <a:lumMod val="75000"/>
                    <a:lumOff val="25000"/>
                  </a:schemeClr>
                </a:solidFill>
                <a:effectLst/>
              </a:rPr>
              <a:t> diminution de </a:t>
            </a:r>
            <a:r>
              <a:rPr lang="en-US" sz="2400" b="0" i="0" dirty="0" err="1">
                <a:solidFill>
                  <a:schemeClr val="tx1">
                    <a:lumMod val="75000"/>
                    <a:lumOff val="25000"/>
                  </a:schemeClr>
                </a:solidFill>
                <a:effectLst/>
              </a:rPr>
              <a:t>l'incidence</a:t>
            </a:r>
            <a:r>
              <a:rPr lang="en-US" sz="2400" b="0" i="0" dirty="0">
                <a:solidFill>
                  <a:schemeClr val="tx1">
                    <a:lumMod val="75000"/>
                    <a:lumOff val="25000"/>
                  </a:schemeClr>
                </a:solidFill>
                <a:effectLst/>
              </a:rPr>
              <a:t> des </a:t>
            </a:r>
            <a:r>
              <a:rPr lang="en-US" sz="2400" b="0" i="0" dirty="0" err="1">
                <a:solidFill>
                  <a:schemeClr val="tx1">
                    <a:lumMod val="75000"/>
                    <a:lumOff val="25000"/>
                  </a:schemeClr>
                </a:solidFill>
                <a:effectLst/>
              </a:rPr>
              <a:t>hospitalisations</a:t>
            </a:r>
            <a:r>
              <a:rPr lang="en-US" sz="2400" b="0" i="0" dirty="0">
                <a:solidFill>
                  <a:schemeClr val="tx1">
                    <a:lumMod val="75000"/>
                    <a:lumOff val="25000"/>
                  </a:schemeClr>
                </a:solidFill>
                <a:effectLst/>
              </a:rPr>
              <a:t> pour </a:t>
            </a:r>
            <a:r>
              <a:rPr lang="en-US" sz="2400" dirty="0">
                <a:solidFill>
                  <a:schemeClr val="tx1">
                    <a:lumMod val="75000"/>
                    <a:lumOff val="25000"/>
                  </a:schemeClr>
                </a:solidFill>
              </a:rPr>
              <a:t>HDH </a:t>
            </a:r>
            <a:r>
              <a:rPr lang="en-US" sz="2400" b="0" i="0" dirty="0">
                <a:solidFill>
                  <a:schemeClr val="tx1">
                    <a:lumMod val="75000"/>
                    <a:lumOff val="25000"/>
                  </a:schemeClr>
                </a:solidFill>
                <a:effectLst/>
              </a:rPr>
              <a:t>pour </a:t>
            </a:r>
            <a:r>
              <a:rPr lang="en-US" sz="2400" dirty="0">
                <a:solidFill>
                  <a:schemeClr val="tx1">
                    <a:lumMod val="75000"/>
                    <a:lumOff val="25000"/>
                  </a:schemeClr>
                </a:solidFill>
              </a:rPr>
              <a:t>chaque AOD,</a:t>
            </a:r>
            <a:r>
              <a:rPr lang="en-US" sz="2400" b="0" i="0" dirty="0">
                <a:solidFill>
                  <a:schemeClr val="tx1">
                    <a:lumMod val="75000"/>
                    <a:lumOff val="25000"/>
                  </a:schemeClr>
                </a:solidFill>
                <a:effectLst/>
              </a:rPr>
              <a:t> plus </a:t>
            </a:r>
            <a:r>
              <a:rPr lang="en-US" sz="2400" b="0" i="0" dirty="0" err="1">
                <a:solidFill>
                  <a:schemeClr val="tx1">
                    <a:lumMod val="75000"/>
                    <a:lumOff val="25000"/>
                  </a:schemeClr>
                </a:solidFill>
                <a:effectLst/>
              </a:rPr>
              <a:t>prononcée</a:t>
            </a:r>
            <a:r>
              <a:rPr lang="en-US" sz="2400" b="0" i="0" dirty="0">
                <a:solidFill>
                  <a:schemeClr val="tx1">
                    <a:lumMod val="75000"/>
                    <a:lumOff val="25000"/>
                  </a:schemeClr>
                </a:solidFill>
                <a:effectLst/>
              </a:rPr>
              <a:t> pour le dabigatran</a:t>
            </a:r>
          </a:p>
          <a:p>
            <a:pPr marL="342900" indent="-342900">
              <a:buFont typeface="Calibri" panose="020F0502020204030204" pitchFamily="34" charset="0"/>
              <a:buChar char="•"/>
            </a:pPr>
            <a:r>
              <a:rPr lang="en-US" sz="2400" b="0" i="0" dirty="0">
                <a:solidFill>
                  <a:schemeClr val="tx1">
                    <a:lumMod val="75000"/>
                    <a:lumOff val="25000"/>
                  </a:schemeClr>
                </a:solidFill>
                <a:effectLst/>
              </a:rPr>
              <a:t>Association apixaban + IPP  </a:t>
            </a:r>
            <a:r>
              <a:rPr lang="en-US" sz="2400" dirty="0" err="1">
                <a:solidFill>
                  <a:schemeClr val="tx1">
                    <a:lumMod val="75000"/>
                    <a:lumOff val="25000"/>
                  </a:schemeClr>
                </a:solidFill>
              </a:rPr>
              <a:t>est</a:t>
            </a:r>
            <a:r>
              <a:rPr lang="en-US" sz="2400" dirty="0">
                <a:solidFill>
                  <a:schemeClr val="tx1">
                    <a:lumMod val="75000"/>
                    <a:lumOff val="25000"/>
                  </a:schemeClr>
                </a:solidFill>
              </a:rPr>
              <a:t> </a:t>
            </a:r>
            <a:r>
              <a:rPr lang="en-US" sz="2400" dirty="0" err="1">
                <a:solidFill>
                  <a:schemeClr val="tx1">
                    <a:lumMod val="75000"/>
                    <a:lumOff val="25000"/>
                  </a:schemeClr>
                </a:solidFill>
              </a:rPr>
              <a:t>l’association</a:t>
            </a:r>
            <a:r>
              <a:rPr lang="en-US" sz="2400" dirty="0">
                <a:solidFill>
                  <a:schemeClr val="tx1">
                    <a:lumMod val="75000"/>
                    <a:lumOff val="25000"/>
                  </a:schemeClr>
                </a:solidFill>
              </a:rPr>
              <a:t> la plus </a:t>
            </a:r>
            <a:r>
              <a:rPr lang="en-US" sz="2400" dirty="0" err="1">
                <a:solidFill>
                  <a:schemeClr val="tx1">
                    <a:lumMod val="75000"/>
                    <a:lumOff val="25000"/>
                  </a:schemeClr>
                </a:solidFill>
              </a:rPr>
              <a:t>sécuritaire</a:t>
            </a:r>
            <a:r>
              <a:rPr lang="en-US" sz="2400" dirty="0">
                <a:solidFill>
                  <a:schemeClr val="tx1">
                    <a:lumMod val="75000"/>
                    <a:lumOff val="25000"/>
                  </a:schemeClr>
                </a:solidFill>
              </a:rPr>
              <a:t> pour</a:t>
            </a:r>
            <a:r>
              <a:rPr lang="en-US" sz="2400" b="0" i="0" dirty="0">
                <a:solidFill>
                  <a:schemeClr val="tx1">
                    <a:lumMod val="75000"/>
                    <a:lumOff val="25000"/>
                  </a:schemeClr>
                </a:solidFill>
                <a:effectLst/>
              </a:rPr>
              <a:t> les patients à haut </a:t>
            </a:r>
            <a:r>
              <a:rPr lang="en-US" sz="2400" b="0" i="0" dirty="0" err="1">
                <a:solidFill>
                  <a:schemeClr val="tx1">
                    <a:lumMod val="75000"/>
                    <a:lumOff val="25000"/>
                  </a:schemeClr>
                </a:solidFill>
                <a:effectLst/>
              </a:rPr>
              <a:t>risque</a:t>
            </a:r>
            <a:r>
              <a:rPr lang="en-US" sz="2400" b="0" i="0" dirty="0">
                <a:solidFill>
                  <a:schemeClr val="tx1">
                    <a:lumMod val="75000"/>
                    <a:lumOff val="25000"/>
                  </a:schemeClr>
                </a:solidFill>
                <a:effectLst/>
              </a:rPr>
              <a:t> de </a:t>
            </a:r>
            <a:r>
              <a:rPr lang="en-US" sz="2400" b="0" i="0" dirty="0" err="1">
                <a:solidFill>
                  <a:schemeClr val="tx1">
                    <a:lumMod val="75000"/>
                    <a:lumOff val="25000"/>
                  </a:schemeClr>
                </a:solidFill>
                <a:effectLst/>
              </a:rPr>
              <a:t>saignements</a:t>
            </a:r>
            <a:r>
              <a:rPr lang="en-US" sz="2400" b="0" i="0" dirty="0">
                <a:solidFill>
                  <a:schemeClr val="tx1">
                    <a:lumMod val="75000"/>
                    <a:lumOff val="25000"/>
                  </a:schemeClr>
                </a:solidFill>
                <a:effectLst/>
              </a:rPr>
              <a:t> digestives </a:t>
            </a:r>
            <a:r>
              <a:rPr lang="en-US" sz="2400" dirty="0" err="1">
                <a:solidFill>
                  <a:schemeClr val="tx1">
                    <a:lumMod val="75000"/>
                    <a:lumOff val="25000"/>
                  </a:schemeClr>
                </a:solidFill>
              </a:rPr>
              <a:t>supérieur</a:t>
            </a:r>
            <a:r>
              <a:rPr lang="en-US" sz="2400" dirty="0">
                <a:solidFill>
                  <a:schemeClr val="tx1">
                    <a:lumMod val="75000"/>
                    <a:lumOff val="25000"/>
                  </a:schemeClr>
                </a:solidFill>
              </a:rPr>
              <a:t>.</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227844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DF63032-20DB-F571-32D0-AA2F6B3DD9D0}"/>
              </a:ext>
            </a:extLst>
          </p:cNvPr>
          <p:cNvPicPr>
            <a:picLocks noChangeAspect="1"/>
          </p:cNvPicPr>
          <p:nvPr/>
        </p:nvPicPr>
        <p:blipFill>
          <a:blip r:embed="rId3"/>
          <a:stretch>
            <a:fillRect/>
          </a:stretch>
        </p:blipFill>
        <p:spPr>
          <a:xfrm>
            <a:off x="721087" y="294969"/>
            <a:ext cx="10989132" cy="5122603"/>
          </a:xfrm>
          <a:prstGeom prst="rect">
            <a:avLst/>
          </a:prstGeom>
        </p:spPr>
      </p:pic>
    </p:spTree>
    <p:extLst>
      <p:ext uri="{BB962C8B-B14F-4D97-AF65-F5344CB8AC3E}">
        <p14:creationId xmlns:p14="http://schemas.microsoft.com/office/powerpoint/2010/main" val="2193454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Méthodologie:</a:t>
            </a:r>
            <a:br>
              <a:rPr lang="en-US" sz="6600" dirty="0">
                <a:solidFill>
                  <a:schemeClr val="accent2">
                    <a:lumMod val="75000"/>
                  </a:schemeClr>
                </a:solidFill>
              </a:rPr>
            </a:br>
            <a:r>
              <a:rPr lang="en-US" sz="4000" b="1" dirty="0">
                <a:solidFill>
                  <a:schemeClr val="accent2">
                    <a:lumMod val="75000"/>
                  </a:schemeClr>
                </a:solidFill>
              </a:rPr>
              <a:t>SR</a:t>
            </a:r>
            <a:r>
              <a:rPr lang="en-US" sz="6600" dirty="0">
                <a:solidFill>
                  <a:schemeClr val="accent2">
                    <a:lumMod val="75000"/>
                  </a:schemeClr>
                </a:solidFill>
              </a:rPr>
              <a:t>.</a:t>
            </a:r>
            <a:r>
              <a:rPr lang="en-US" sz="4000" b="1" dirty="0">
                <a:solidFill>
                  <a:schemeClr val="accent2">
                    <a:lumMod val="75000"/>
                  </a:schemeClr>
                </a:solidFill>
              </a:rPr>
              <a:t>Lee</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190553066"/>
              </p:ext>
            </p:extLst>
          </p:nvPr>
        </p:nvGraphicFramePr>
        <p:xfrm>
          <a:off x="782295" y="792480"/>
          <a:ext cx="6915677" cy="5843516"/>
        </p:xfrm>
        <a:graphic>
          <a:graphicData uri="http://schemas.openxmlformats.org/drawingml/2006/table">
            <a:tbl>
              <a:tblPr firstRow="1" bandRow="1">
                <a:tableStyleId>{3B4B98B0-60AC-42C2-AFA5-B58CD77FA1E5}</a:tableStyleId>
              </a:tblPr>
              <a:tblGrid>
                <a:gridCol w="1381581">
                  <a:extLst>
                    <a:ext uri="{9D8B030D-6E8A-4147-A177-3AD203B41FA5}">
                      <a16:colId xmlns:a16="http://schemas.microsoft.com/office/drawing/2014/main" val="3994037548"/>
                    </a:ext>
                  </a:extLst>
                </a:gridCol>
                <a:gridCol w="5534096">
                  <a:extLst>
                    <a:ext uri="{9D8B030D-6E8A-4147-A177-3AD203B41FA5}">
                      <a16:colId xmlns:a16="http://schemas.microsoft.com/office/drawing/2014/main" val="586487274"/>
                    </a:ext>
                  </a:extLst>
                </a:gridCol>
              </a:tblGrid>
              <a:tr h="919859">
                <a:tc>
                  <a:txBody>
                    <a:bodyPr/>
                    <a:lstStyle/>
                    <a:p>
                      <a:r>
                        <a:rPr lang="fr-CA" sz="2400" dirty="0"/>
                        <a:t>Devis</a:t>
                      </a:r>
                    </a:p>
                  </a:txBody>
                  <a:tcPr/>
                </a:tc>
                <a:tc>
                  <a:txBody>
                    <a:bodyPr/>
                    <a:lstStyle/>
                    <a:p>
                      <a:r>
                        <a:rPr lang="fr-CA" dirty="0"/>
                        <a:t>  </a:t>
                      </a:r>
                      <a:r>
                        <a:rPr lang="fr-CA" sz="2400" b="0" dirty="0"/>
                        <a:t>Étude cohorte rétrospective</a:t>
                      </a:r>
                    </a:p>
                  </a:txBody>
                  <a:tcPr/>
                </a:tc>
                <a:extLst>
                  <a:ext uri="{0D108BD9-81ED-4DB2-BD59-A6C34878D82A}">
                    <a16:rowId xmlns:a16="http://schemas.microsoft.com/office/drawing/2014/main" val="3692248636"/>
                  </a:ext>
                </a:extLst>
              </a:tr>
              <a:tr h="919859">
                <a:tc>
                  <a:txBody>
                    <a:bodyPr/>
                    <a:lstStyle/>
                    <a:p>
                      <a:r>
                        <a:rPr lang="fr-CA" sz="2400" dirty="0"/>
                        <a:t>Date</a:t>
                      </a:r>
                    </a:p>
                  </a:txBody>
                  <a:tcPr/>
                </a:tc>
                <a:tc>
                  <a:txBody>
                    <a:bodyPr/>
                    <a:lstStyle/>
                    <a:p>
                      <a:r>
                        <a:rPr lang="fr-CA" sz="2400" dirty="0"/>
                        <a:t>Mars 2021</a:t>
                      </a:r>
                    </a:p>
                  </a:txBody>
                  <a:tcPr/>
                </a:tc>
                <a:extLst>
                  <a:ext uri="{0D108BD9-81ED-4DB2-BD59-A6C34878D82A}">
                    <a16:rowId xmlns:a16="http://schemas.microsoft.com/office/drawing/2014/main" val="2623607763"/>
                  </a:ext>
                </a:extLst>
              </a:tr>
              <a:tr h="919859">
                <a:tc>
                  <a:txBody>
                    <a:bodyPr/>
                    <a:lstStyle/>
                    <a:p>
                      <a:r>
                        <a:rPr lang="fr-CA" sz="2400" dirty="0"/>
                        <a:t>Lieu</a:t>
                      </a:r>
                    </a:p>
                  </a:txBody>
                  <a:tcPr/>
                </a:tc>
                <a:tc>
                  <a:txBody>
                    <a:bodyPr/>
                    <a:lstStyle/>
                    <a:p>
                      <a:r>
                        <a:rPr lang="fr-CA" sz="2400" dirty="0"/>
                        <a:t>Corée</a:t>
                      </a:r>
                    </a:p>
                  </a:txBody>
                  <a:tcPr/>
                </a:tc>
                <a:extLst>
                  <a:ext uri="{0D108BD9-81ED-4DB2-BD59-A6C34878D82A}">
                    <a16:rowId xmlns:a16="http://schemas.microsoft.com/office/drawing/2014/main" val="454038356"/>
                  </a:ext>
                </a:extLst>
              </a:tr>
              <a:tr h="919859">
                <a:tc>
                  <a:txBody>
                    <a:bodyPr/>
                    <a:lstStyle/>
                    <a:p>
                      <a:r>
                        <a:rPr lang="fr-CA" sz="2400" dirty="0"/>
                        <a:t>Période</a:t>
                      </a:r>
                    </a:p>
                  </a:txBody>
                  <a:tcPr/>
                </a:tc>
                <a:tc>
                  <a:txBody>
                    <a:bodyPr/>
                    <a:lstStyle/>
                    <a:p>
                      <a:r>
                        <a:rPr lang="fr-CA" sz="2400" kern="1200" dirty="0">
                          <a:solidFill>
                            <a:schemeClr val="tx1"/>
                          </a:solidFill>
                          <a:effectLst/>
                          <a:latin typeface="+mn-lt"/>
                          <a:ea typeface="+mn-ea"/>
                          <a:cs typeface="+mn-cs"/>
                        </a:rPr>
                        <a:t>Janvier 2010 à  avril 2018</a:t>
                      </a:r>
                      <a:endParaRPr lang="fr-CA" sz="2400" dirty="0"/>
                    </a:p>
                  </a:txBody>
                  <a:tcPr/>
                </a:tc>
                <a:extLst>
                  <a:ext uri="{0D108BD9-81ED-4DB2-BD59-A6C34878D82A}">
                    <a16:rowId xmlns:a16="http://schemas.microsoft.com/office/drawing/2014/main" val="513685083"/>
                  </a:ext>
                </a:extLst>
              </a:tr>
              <a:tr h="2067382">
                <a:tc>
                  <a:txBody>
                    <a:bodyPr/>
                    <a:lstStyle/>
                    <a:p>
                      <a:r>
                        <a:rPr lang="fr-CA" sz="2400" dirty="0"/>
                        <a:t>Taille</a:t>
                      </a:r>
                    </a:p>
                    <a:p>
                      <a:endParaRPr lang="fr-CA" sz="2400" dirty="0"/>
                    </a:p>
                    <a:p>
                      <a:endParaRPr lang="fr-CA" sz="2400" dirty="0"/>
                    </a:p>
                    <a:p>
                      <a:r>
                        <a:rPr lang="fr-CA" sz="2400" dirty="0"/>
                        <a:t>AOD                </a:t>
                      </a:r>
                    </a:p>
                  </a:txBody>
                  <a:tcPr/>
                </a:tc>
                <a:tc>
                  <a:txBody>
                    <a:bodyPr/>
                    <a:lstStyle/>
                    <a:p>
                      <a:r>
                        <a:rPr lang="fr-CA" sz="2400" kern="1200" dirty="0">
                          <a:solidFill>
                            <a:schemeClr val="tx1"/>
                          </a:solidFill>
                          <a:effectLst/>
                          <a:latin typeface="+mn-lt"/>
                          <a:ea typeface="+mn-ea"/>
                          <a:cs typeface="+mn-cs"/>
                        </a:rPr>
                        <a:t>42 048</a:t>
                      </a:r>
                    </a:p>
                    <a:p>
                      <a:endParaRPr lang="fr-CA" sz="2000" kern="1200" dirty="0">
                        <a:solidFill>
                          <a:schemeClr val="tx1"/>
                        </a:solidFill>
                        <a:effectLst/>
                        <a:latin typeface="+mn-lt"/>
                        <a:ea typeface="+mn-ea"/>
                        <a:cs typeface="+mn-cs"/>
                      </a:endParaRPr>
                    </a:p>
                    <a:p>
                      <a:endParaRPr lang="fr-CA" sz="2400" kern="1200" dirty="0">
                        <a:solidFill>
                          <a:schemeClr val="tx1"/>
                        </a:solidFill>
                        <a:effectLst/>
                        <a:latin typeface="+mn-lt"/>
                        <a:ea typeface="+mn-ea"/>
                        <a:cs typeface="+mn-cs"/>
                      </a:endParaRPr>
                    </a:p>
                    <a:p>
                      <a:r>
                        <a:rPr lang="fr-CA" sz="2400" dirty="0"/>
                        <a:t>Rivaroxaban - Dabigatran - Apixaban</a:t>
                      </a:r>
                    </a:p>
                    <a:p>
                      <a:r>
                        <a:rPr lang="fr-CA" sz="2400" dirty="0" err="1"/>
                        <a:t>Edoxaban</a:t>
                      </a:r>
                      <a:endParaRPr lang="fr-CA" sz="2400" dirty="0"/>
                    </a:p>
                    <a:p>
                      <a:endParaRPr lang="fr-CA" sz="2000" dirty="0"/>
                    </a:p>
                  </a:txBody>
                  <a:tcPr/>
                </a:tc>
                <a:extLst>
                  <a:ext uri="{0D108BD9-81ED-4DB2-BD59-A6C34878D82A}">
                    <a16:rowId xmlns:a16="http://schemas.microsoft.com/office/drawing/2014/main" val="3796112976"/>
                  </a:ext>
                </a:extLst>
              </a:tr>
            </a:tbl>
          </a:graphicData>
        </a:graphic>
      </p:graphicFrame>
    </p:spTree>
    <p:extLst>
      <p:ext uri="{BB962C8B-B14F-4D97-AF65-F5344CB8AC3E}">
        <p14:creationId xmlns:p14="http://schemas.microsoft.com/office/powerpoint/2010/main" val="425313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Méthodologie</a:t>
            </a:r>
            <a:r>
              <a:rPr lang="en-US" sz="6600" dirty="0">
                <a:solidFill>
                  <a:schemeClr val="accent2">
                    <a:lumMod val="75000"/>
                  </a:schemeClr>
                </a:solidFill>
              </a:rPr>
              <a:t>:</a:t>
            </a:r>
            <a:br>
              <a:rPr lang="en-US" sz="6600" dirty="0">
                <a:solidFill>
                  <a:schemeClr val="accent2">
                    <a:lumMod val="75000"/>
                  </a:schemeClr>
                </a:solidFill>
              </a:rPr>
            </a:br>
            <a:r>
              <a:rPr lang="en-US" sz="4000" b="1" dirty="0">
                <a:solidFill>
                  <a:schemeClr val="accent2">
                    <a:lumMod val="75000"/>
                  </a:schemeClr>
                </a:solidFill>
              </a:rPr>
              <a:t>SR.Lee</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2526795582"/>
              </p:ext>
            </p:extLst>
          </p:nvPr>
        </p:nvGraphicFramePr>
        <p:xfrm>
          <a:off x="782295" y="636621"/>
          <a:ext cx="7358815" cy="5481185"/>
        </p:xfrm>
        <a:graphic>
          <a:graphicData uri="http://schemas.openxmlformats.org/drawingml/2006/table">
            <a:tbl>
              <a:tblPr firstRow="1" bandRow="1">
                <a:tableStyleId>{3B4B98B0-60AC-42C2-AFA5-B58CD77FA1E5}</a:tableStyleId>
              </a:tblPr>
              <a:tblGrid>
                <a:gridCol w="1882247">
                  <a:extLst>
                    <a:ext uri="{9D8B030D-6E8A-4147-A177-3AD203B41FA5}">
                      <a16:colId xmlns:a16="http://schemas.microsoft.com/office/drawing/2014/main" val="3994037548"/>
                    </a:ext>
                  </a:extLst>
                </a:gridCol>
                <a:gridCol w="5476568">
                  <a:extLst>
                    <a:ext uri="{9D8B030D-6E8A-4147-A177-3AD203B41FA5}">
                      <a16:colId xmlns:a16="http://schemas.microsoft.com/office/drawing/2014/main" val="586487274"/>
                    </a:ext>
                  </a:extLst>
                </a:gridCol>
              </a:tblGrid>
              <a:tr h="2175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mn-lt"/>
                          <a:ea typeface="+mn-ea"/>
                          <a:cs typeface="+mn-cs"/>
                        </a:rPr>
                        <a:t>Critères d’inclusions</a:t>
                      </a:r>
                    </a:p>
                    <a:p>
                      <a:endParaRPr lang="fr-CA" dirty="0"/>
                    </a:p>
                  </a:txBody>
                  <a:tcPr/>
                </a:tc>
                <a:tc>
                  <a:txBody>
                    <a:bodyPr/>
                    <a:lstStyle/>
                    <a:p>
                      <a:pPr marL="0" indent="0">
                        <a:buFont typeface="Arial" panose="020B0604020202020204" pitchFamily="34" charset="0"/>
                        <a:buNone/>
                      </a:pPr>
                      <a:r>
                        <a:rPr lang="fr-CA" sz="2200" b="0" dirty="0"/>
                        <a:t>Age&gt; 20 ans</a:t>
                      </a:r>
                    </a:p>
                    <a:p>
                      <a:pPr marL="0" indent="0">
                        <a:buFont typeface="Arial" panose="020B0604020202020204" pitchFamily="34" charset="0"/>
                        <a:buNone/>
                      </a:pPr>
                      <a:r>
                        <a:rPr lang="fr-CA" sz="2200" b="0" dirty="0"/>
                        <a:t>Patients atteints de FA non valvulaire qui ont débuté AOD au cours de la période d'étude.</a:t>
                      </a:r>
                    </a:p>
                    <a:p>
                      <a:pPr marL="0" indent="0">
                        <a:buFont typeface="Arial" panose="020B0604020202020204" pitchFamily="34" charset="0"/>
                        <a:buNone/>
                      </a:pPr>
                      <a:r>
                        <a:rPr lang="fr-CA" sz="2200" b="0" dirty="0"/>
                        <a:t>Patients asiatiques ayant un antécédent d’Hémorragie digestive haute avant l’initiation d’AOD.</a:t>
                      </a:r>
                    </a:p>
                  </a:txBody>
                  <a:tcPr/>
                </a:tc>
                <a:extLst>
                  <a:ext uri="{0D108BD9-81ED-4DB2-BD59-A6C34878D82A}">
                    <a16:rowId xmlns:a16="http://schemas.microsoft.com/office/drawing/2014/main" val="3692248636"/>
                  </a:ext>
                </a:extLst>
              </a:tr>
              <a:tr h="1732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mn-lt"/>
                          <a:ea typeface="+mn-ea"/>
                          <a:cs typeface="+mn-cs"/>
                        </a:rPr>
                        <a:t>Critères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mn-lt"/>
                          <a:ea typeface="+mn-ea"/>
                          <a:cs typeface="+mn-cs"/>
                        </a:rPr>
                        <a:t>d’exclusions</a:t>
                      </a:r>
                    </a:p>
                    <a:p>
                      <a:endParaRPr lang="fr-CA" dirty="0"/>
                    </a:p>
                  </a:txBody>
                  <a:tcPr/>
                </a:tc>
                <a:tc>
                  <a:txBody>
                    <a:bodyPr/>
                    <a:lstStyle/>
                    <a:p>
                      <a:r>
                        <a:rPr lang="fr-CA" sz="2200" b="0" kern="1200" dirty="0">
                          <a:solidFill>
                            <a:schemeClr val="tx1"/>
                          </a:solidFill>
                          <a:effectLst/>
                          <a:latin typeface="+mn-lt"/>
                          <a:ea typeface="+mn-ea"/>
                          <a:cs typeface="+mn-cs"/>
                        </a:rPr>
                        <a:t>Patients qui ont débuté AOD dans un délai d'un an avant la période d'étude</a:t>
                      </a:r>
                    </a:p>
                    <a:p>
                      <a:r>
                        <a:rPr lang="fr-CA" sz="2200" b="0" kern="1200" dirty="0">
                          <a:solidFill>
                            <a:schemeClr val="tx1"/>
                          </a:solidFill>
                          <a:effectLst/>
                          <a:latin typeface="+mn-lt"/>
                          <a:ea typeface="+mn-ea"/>
                          <a:cs typeface="+mn-cs"/>
                        </a:rPr>
                        <a:t>Patients sous double anti-agrégants plaquettaire</a:t>
                      </a:r>
                      <a:endParaRPr lang="fr-CA" sz="2200" b="0" dirty="0"/>
                    </a:p>
                  </a:txBody>
                  <a:tcPr/>
                </a:tc>
                <a:extLst>
                  <a:ext uri="{0D108BD9-81ED-4DB2-BD59-A6C34878D82A}">
                    <a16:rowId xmlns:a16="http://schemas.microsoft.com/office/drawing/2014/main" val="2623607763"/>
                  </a:ext>
                </a:extLst>
              </a:tr>
              <a:tr h="1573439">
                <a:tc>
                  <a:txBody>
                    <a:bodyPr/>
                    <a:lstStyle/>
                    <a:p>
                      <a:r>
                        <a:rPr lang="fr-CA" sz="2400" b="1" dirty="0"/>
                        <a:t>Critère</a:t>
                      </a:r>
                    </a:p>
                    <a:p>
                      <a:r>
                        <a:rPr lang="fr-CA" sz="2400" b="1" dirty="0"/>
                        <a:t>d’évaluations</a:t>
                      </a:r>
                    </a:p>
                  </a:txBody>
                  <a:tcPr/>
                </a:tc>
                <a:tc>
                  <a:txBody>
                    <a:bodyPr/>
                    <a:lstStyle/>
                    <a:p>
                      <a:r>
                        <a:rPr lang="fr-CA" sz="2200" b="0" i="0" kern="1200" dirty="0">
                          <a:solidFill>
                            <a:schemeClr val="tx1"/>
                          </a:solidFill>
                          <a:effectLst/>
                          <a:latin typeface="+mn-lt"/>
                          <a:ea typeface="+mn-ea"/>
                          <a:cs typeface="+mn-cs"/>
                        </a:rPr>
                        <a:t>Incidence de saignement digestif majeur chez les patients ayant des antécédents d’HDH</a:t>
                      </a:r>
                      <a:endParaRPr lang="fr-CA" sz="2200" b="0" i="0" dirty="0">
                        <a:solidFill>
                          <a:srgbClr val="212121"/>
                        </a:solidFill>
                        <a:effectLst/>
                        <a:latin typeface="Cambria" panose="02040503050406030204" pitchFamily="18" charset="0"/>
                      </a:endParaRPr>
                    </a:p>
                  </a:txBody>
                  <a:tcPr/>
                </a:tc>
                <a:extLst>
                  <a:ext uri="{0D108BD9-81ED-4DB2-BD59-A6C34878D82A}">
                    <a16:rowId xmlns:a16="http://schemas.microsoft.com/office/drawing/2014/main" val="454038356"/>
                  </a:ext>
                </a:extLst>
              </a:tr>
            </a:tbl>
          </a:graphicData>
        </a:graphic>
      </p:graphicFrame>
    </p:spTree>
    <p:extLst>
      <p:ext uri="{BB962C8B-B14F-4D97-AF65-F5344CB8AC3E}">
        <p14:creationId xmlns:p14="http://schemas.microsoft.com/office/powerpoint/2010/main" val="194174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633999" y="4550228"/>
            <a:ext cx="10909073" cy="1463331"/>
          </a:xfrm>
        </p:spPr>
        <p:txBody>
          <a:bodyPr vert="horz" lIns="91440" tIns="45720" rIns="91440" bIns="45720" rtlCol="0" anchor="b">
            <a:normAutofit fontScale="90000"/>
          </a:bodyPr>
          <a:lstStyle/>
          <a:p>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br>
              <a:rPr lang="fr-CA" sz="2200" b="0" i="0" dirty="0">
                <a:solidFill>
                  <a:srgbClr val="333333"/>
                </a:solidFill>
                <a:effectLst/>
                <a:latin typeface="Calibri" panose="020F0502020204030204" pitchFamily="34" charset="0"/>
                <a:cs typeface="Calibri" panose="020F0502020204030204" pitchFamily="34" charset="0"/>
              </a:rPr>
            </a:br>
            <a:r>
              <a:rPr lang="fr-CA" sz="2200" b="0" i="0" dirty="0">
                <a:solidFill>
                  <a:srgbClr val="333333"/>
                </a:solidFill>
                <a:effectLst/>
                <a:latin typeface="Calibri" panose="020F0502020204030204" pitchFamily="34" charset="0"/>
                <a:cs typeface="Calibri" panose="020F0502020204030204" pitchFamily="34" charset="0"/>
              </a:rPr>
              <a:t>Le risque d'hémorragie gastro-intestinale majeure selon la </a:t>
            </a:r>
            <a:r>
              <a:rPr lang="fr-CA" sz="2200" b="0" i="0" dirty="0" err="1">
                <a:solidFill>
                  <a:srgbClr val="333333"/>
                </a:solidFill>
                <a:effectLst/>
                <a:latin typeface="Calibri" panose="020F0502020204030204" pitchFamily="34" charset="0"/>
                <a:cs typeface="Calibri" panose="020F0502020204030204" pitchFamily="34" charset="0"/>
              </a:rPr>
              <a:t>co</a:t>
            </a:r>
            <a:r>
              <a:rPr lang="fr-CA" sz="2200" b="0" i="0" dirty="0">
                <a:solidFill>
                  <a:srgbClr val="333333"/>
                </a:solidFill>
                <a:effectLst/>
                <a:latin typeface="Calibri" panose="020F0502020204030204" pitchFamily="34" charset="0"/>
                <a:cs typeface="Calibri" panose="020F0502020204030204" pitchFamily="34" charset="0"/>
              </a:rPr>
              <a:t>-thérapie IPP avec des anticoagulants oraux</a:t>
            </a:r>
            <a:br>
              <a:rPr lang="fr-CA" sz="2200" b="0" i="0" dirty="0">
                <a:solidFill>
                  <a:srgbClr val="333333"/>
                </a:solidFill>
                <a:effectLst/>
                <a:latin typeface="Calibri" panose="020F0502020204030204" pitchFamily="34" charset="0"/>
                <a:cs typeface="Calibri" panose="020F0502020204030204" pitchFamily="34" charset="0"/>
              </a:rPr>
            </a:br>
            <a:br>
              <a:rPr lang="en-US" sz="2200" b="1" dirty="0">
                <a:solidFill>
                  <a:schemeClr val="tx1">
                    <a:lumMod val="85000"/>
                    <a:lumOff val="15000"/>
                  </a:schemeClr>
                </a:solidFill>
              </a:rPr>
            </a:br>
            <a:r>
              <a:rPr lang="en-US" sz="3300" b="1" dirty="0">
                <a:solidFill>
                  <a:schemeClr val="accent2">
                    <a:lumMod val="50000"/>
                  </a:schemeClr>
                </a:solidFill>
              </a:rPr>
              <a:t> </a:t>
            </a:r>
            <a:r>
              <a:rPr lang="en-US" sz="4400" b="1" dirty="0">
                <a:solidFill>
                  <a:schemeClr val="accent2">
                    <a:lumMod val="75000"/>
                  </a:schemeClr>
                </a:solidFill>
              </a:rPr>
              <a:t>Résultats : SR. Lee</a:t>
            </a:r>
          </a:p>
        </p:txBody>
      </p:sp>
      <p:pic>
        <p:nvPicPr>
          <p:cNvPr id="54" name="Espace réservé du contenu 53">
            <a:extLst>
              <a:ext uri="{FF2B5EF4-FFF2-40B4-BE49-F238E27FC236}">
                <a16:creationId xmlns:a16="http://schemas.microsoft.com/office/drawing/2014/main" id="{3BF82DEC-CEB4-DAB3-EEAE-4BB5F6AE5ACA}"/>
              </a:ext>
            </a:extLst>
          </p:cNvPr>
          <p:cNvPicPr>
            <a:picLocks noGrp="1" noChangeAspect="1"/>
          </p:cNvPicPr>
          <p:nvPr>
            <p:ph idx="1"/>
          </p:nvPr>
        </p:nvPicPr>
        <p:blipFill>
          <a:blip r:embed="rId3"/>
          <a:stretch>
            <a:fillRect/>
          </a:stretch>
        </p:blipFill>
        <p:spPr>
          <a:xfrm>
            <a:off x="599662" y="844434"/>
            <a:ext cx="10758448" cy="3956166"/>
          </a:xfrm>
          <a:prstGeom prst="rect">
            <a:avLst/>
          </a:prstGeom>
        </p:spPr>
      </p:pic>
    </p:spTree>
    <p:extLst>
      <p:ext uri="{BB962C8B-B14F-4D97-AF65-F5344CB8AC3E}">
        <p14:creationId xmlns:p14="http://schemas.microsoft.com/office/powerpoint/2010/main" val="218506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633999" y="4911311"/>
            <a:ext cx="10909073" cy="1218654"/>
          </a:xfrm>
        </p:spPr>
        <p:txBody>
          <a:bodyPr vert="horz" lIns="91440" tIns="45720" rIns="91440" bIns="45720" rtlCol="0" anchor="b">
            <a:normAutofit/>
          </a:bodyPr>
          <a:lstStyle/>
          <a:p>
            <a:r>
              <a:rPr lang="en-US" sz="1800" b="1" dirty="0">
                <a:solidFill>
                  <a:schemeClr val="tx1">
                    <a:lumMod val="85000"/>
                    <a:lumOff val="15000"/>
                  </a:schemeClr>
                </a:solidFill>
              </a:rPr>
              <a:t>Les rapports de risque pour les HDH  selon la co-thérapie IPP dans chaque thérapie AOD : à dose régulière </a:t>
            </a:r>
            <a:br>
              <a:rPr lang="en-US" sz="1800" dirty="0">
                <a:solidFill>
                  <a:schemeClr val="tx1">
                    <a:lumMod val="85000"/>
                    <a:lumOff val="15000"/>
                  </a:schemeClr>
                </a:solidFill>
              </a:rPr>
            </a:br>
            <a:br>
              <a:rPr lang="en-US" sz="2800" b="1" dirty="0">
                <a:solidFill>
                  <a:srgbClr val="92D050"/>
                </a:solidFill>
              </a:rPr>
            </a:br>
            <a:r>
              <a:rPr lang="en-US" sz="4000" b="1" dirty="0">
                <a:solidFill>
                  <a:schemeClr val="accent2">
                    <a:lumMod val="75000"/>
                  </a:schemeClr>
                </a:solidFill>
              </a:rPr>
              <a:t>Résultats SR.Lee</a:t>
            </a:r>
          </a:p>
        </p:txBody>
      </p:sp>
      <p:pic>
        <p:nvPicPr>
          <p:cNvPr id="6" name="Espace réservé du contenu 5">
            <a:extLst>
              <a:ext uri="{FF2B5EF4-FFF2-40B4-BE49-F238E27FC236}">
                <a16:creationId xmlns:a16="http://schemas.microsoft.com/office/drawing/2014/main" id="{7CB23778-68AF-42F6-E6CB-F386AAD75508}"/>
              </a:ext>
            </a:extLst>
          </p:cNvPr>
          <p:cNvPicPr>
            <a:picLocks noGrp="1" noChangeAspect="1"/>
          </p:cNvPicPr>
          <p:nvPr>
            <p:ph idx="1"/>
          </p:nvPr>
        </p:nvPicPr>
        <p:blipFill>
          <a:blip r:embed="rId3"/>
          <a:stretch>
            <a:fillRect/>
          </a:stretch>
        </p:blipFill>
        <p:spPr>
          <a:xfrm>
            <a:off x="635457" y="640079"/>
            <a:ext cx="11167522" cy="3907673"/>
          </a:xfrm>
          <a:prstGeom prst="rect">
            <a:avLst/>
          </a:prstGeom>
        </p:spPr>
      </p:pic>
    </p:spTree>
    <p:extLst>
      <p:ext uri="{BB962C8B-B14F-4D97-AF65-F5344CB8AC3E}">
        <p14:creationId xmlns:p14="http://schemas.microsoft.com/office/powerpoint/2010/main" val="147716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ureau avec stéthoscope et un clavier d’ordinateur">
            <a:extLst>
              <a:ext uri="{FF2B5EF4-FFF2-40B4-BE49-F238E27FC236}">
                <a16:creationId xmlns:a16="http://schemas.microsoft.com/office/drawing/2014/main" id="{80824F47-19BD-0D9B-D29F-17CA73DBE9CB}"/>
              </a:ext>
            </a:extLst>
          </p:cNvPr>
          <p:cNvPicPr>
            <a:picLocks noChangeAspect="1"/>
          </p:cNvPicPr>
          <p:nvPr/>
        </p:nvPicPr>
        <p:blipFill rotWithShape="1">
          <a:blip r:embed="rId2">
            <a:duotone>
              <a:schemeClr val="bg2">
                <a:shade val="45000"/>
                <a:satMod val="135000"/>
              </a:schemeClr>
              <a:prstClr val="white"/>
            </a:duotone>
            <a:alphaModFix amt="35000"/>
          </a:blip>
          <a:srcRect t="7865" b="7865"/>
          <a:stretch/>
        </p:blipFill>
        <p:spPr>
          <a:xfrm>
            <a:off x="20" y="10"/>
            <a:ext cx="12191980" cy="6857990"/>
          </a:xfrm>
          <a:prstGeom prst="rect">
            <a:avLst/>
          </a:prstGeom>
        </p:spPr>
      </p:pic>
      <p:cxnSp>
        <p:nvCxnSpPr>
          <p:cNvPr id="22" name="Straight Connector 15">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EE059847-ADC3-460A-920C-35C491AEAE11}"/>
              </a:ext>
            </a:extLst>
          </p:cNvPr>
          <p:cNvSpPr>
            <a:spLocks noGrp="1"/>
          </p:cNvSpPr>
          <p:nvPr>
            <p:ph type="title"/>
          </p:nvPr>
        </p:nvSpPr>
        <p:spPr>
          <a:xfrm>
            <a:off x="1097280" y="286603"/>
            <a:ext cx="10058400" cy="1450757"/>
          </a:xfrm>
        </p:spPr>
        <p:txBody>
          <a:bodyPr>
            <a:normAutofit/>
          </a:bodyPr>
          <a:lstStyle/>
          <a:p>
            <a:r>
              <a:rPr lang="fr-CA" b="1" dirty="0">
                <a:solidFill>
                  <a:schemeClr val="accent2">
                    <a:lumMod val="75000"/>
                  </a:schemeClr>
                </a:solidFill>
              </a:rPr>
              <a:t>Plan</a:t>
            </a:r>
          </a:p>
        </p:txBody>
      </p:sp>
      <p:sp>
        <p:nvSpPr>
          <p:cNvPr id="3" name="Espace réservé du contenu 2">
            <a:extLst>
              <a:ext uri="{FF2B5EF4-FFF2-40B4-BE49-F238E27FC236}">
                <a16:creationId xmlns:a16="http://schemas.microsoft.com/office/drawing/2014/main" id="{B1838B3D-073C-20C8-4041-904BFF44E8B1}"/>
              </a:ext>
            </a:extLst>
          </p:cNvPr>
          <p:cNvSpPr>
            <a:spLocks noGrp="1"/>
          </p:cNvSpPr>
          <p:nvPr>
            <p:ph idx="1"/>
          </p:nvPr>
        </p:nvSpPr>
        <p:spPr>
          <a:xfrm>
            <a:off x="1097280" y="1845734"/>
            <a:ext cx="10058400" cy="4023360"/>
          </a:xfrm>
        </p:spPr>
        <p:txBody>
          <a:bodyPr>
            <a:normAutofit/>
          </a:bodyPr>
          <a:lstStyle/>
          <a:p>
            <a:pPr>
              <a:buFont typeface="Wingdings" panose="05000000000000000000" pitchFamily="2" charset="2"/>
              <a:buChar char="§"/>
            </a:pPr>
            <a:r>
              <a:rPr lang="fr-CA" dirty="0"/>
              <a:t>  Introduction</a:t>
            </a:r>
          </a:p>
          <a:p>
            <a:pPr>
              <a:buFont typeface="Wingdings" panose="05000000000000000000" pitchFamily="2" charset="2"/>
              <a:buChar char="§"/>
            </a:pPr>
            <a:r>
              <a:rPr lang="fr-CA" dirty="0"/>
              <a:t>  Question clinique PICO</a:t>
            </a:r>
          </a:p>
          <a:p>
            <a:pPr>
              <a:buFont typeface="Wingdings" panose="05000000000000000000" pitchFamily="2" charset="2"/>
              <a:buChar char="§"/>
            </a:pPr>
            <a:r>
              <a:rPr lang="fr-CA" dirty="0"/>
              <a:t>  Méthodologie</a:t>
            </a:r>
          </a:p>
          <a:p>
            <a:pPr>
              <a:buFont typeface="Wingdings" panose="05000000000000000000" pitchFamily="2" charset="2"/>
              <a:buChar char="§"/>
            </a:pPr>
            <a:r>
              <a:rPr lang="fr-CA" dirty="0"/>
              <a:t>  Critères d’inclusion</a:t>
            </a:r>
          </a:p>
          <a:p>
            <a:pPr>
              <a:buFont typeface="Wingdings" panose="05000000000000000000" pitchFamily="2" charset="2"/>
              <a:buChar char="§"/>
            </a:pPr>
            <a:r>
              <a:rPr lang="fr-CA" dirty="0"/>
              <a:t>  Critères d’exclusion</a:t>
            </a:r>
          </a:p>
          <a:p>
            <a:pPr>
              <a:buFont typeface="Wingdings" panose="05000000000000000000" pitchFamily="2" charset="2"/>
              <a:buChar char="§"/>
            </a:pPr>
            <a:r>
              <a:rPr lang="fr-CA" dirty="0"/>
              <a:t>  Critères d’évaluation</a:t>
            </a:r>
          </a:p>
          <a:p>
            <a:pPr>
              <a:buFont typeface="Wingdings" panose="05000000000000000000" pitchFamily="2" charset="2"/>
              <a:buChar char="§"/>
            </a:pPr>
            <a:r>
              <a:rPr lang="fr-CA" dirty="0"/>
              <a:t>  Discussion forces/limites</a:t>
            </a:r>
          </a:p>
          <a:p>
            <a:pPr>
              <a:buFont typeface="Wingdings" panose="05000000000000000000" pitchFamily="2" charset="2"/>
              <a:buChar char="§"/>
            </a:pPr>
            <a:r>
              <a:rPr lang="fr-CA" dirty="0"/>
              <a:t>  Conclusion</a:t>
            </a:r>
          </a:p>
          <a:p>
            <a:pPr>
              <a:buFont typeface="Wingdings" panose="05000000000000000000" pitchFamily="2" charset="2"/>
              <a:buChar char="§"/>
            </a:pPr>
            <a:r>
              <a:rPr lang="fr-CA" dirty="0"/>
              <a:t>  Bibliographie</a:t>
            </a:r>
          </a:p>
          <a:p>
            <a:endParaRPr lang="fr-CA" dirty="0"/>
          </a:p>
          <a:p>
            <a:endParaRPr lang="fr-CA" dirty="0"/>
          </a:p>
          <a:p>
            <a:endParaRPr lang="fr-CA" dirty="0"/>
          </a:p>
        </p:txBody>
      </p:sp>
      <p:sp>
        <p:nvSpPr>
          <p:cNvPr id="23" name="Rectangle 17">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9">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948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721086" y="4986897"/>
            <a:ext cx="10712336" cy="1243355"/>
          </a:xfrm>
        </p:spPr>
        <p:txBody>
          <a:bodyPr vert="horz" lIns="91440" tIns="45720" rIns="91440" bIns="45720" rtlCol="0" anchor="b">
            <a:normAutofit fontScale="90000"/>
          </a:bodyPr>
          <a:lstStyle/>
          <a:p>
            <a:r>
              <a:rPr kumimoji="0" lang="en-US" sz="2200" b="1" i="0" u="none" strike="noStrike" kern="1200" cap="none" spc="-50" normalizeH="0" baseline="0" noProof="0" dirty="0">
                <a:ln>
                  <a:noFill/>
                </a:ln>
                <a:solidFill>
                  <a:srgbClr val="000000">
                    <a:lumMod val="85000"/>
                    <a:lumOff val="15000"/>
                  </a:srgbClr>
                </a:solidFill>
                <a:effectLst/>
                <a:uLnTx/>
                <a:uFillTx/>
                <a:latin typeface="Calibri Light" panose="020F0302020204030204"/>
                <a:ea typeface="+mj-ea"/>
                <a:cs typeface="+mj-cs"/>
              </a:rPr>
              <a:t>Les rapports de risque pour les HDH  selon la co-thérapie IPP dans chaque thérapie AOD : à dose réduite</a:t>
            </a:r>
            <a:br>
              <a:rPr kumimoji="0" lang="en-US" sz="1800" b="0" i="0" u="none" strike="noStrike" kern="1200" cap="none" spc="-50" normalizeH="0" baseline="0" noProof="0" dirty="0">
                <a:ln>
                  <a:noFill/>
                </a:ln>
                <a:solidFill>
                  <a:srgbClr val="000000">
                    <a:lumMod val="85000"/>
                    <a:lumOff val="15000"/>
                  </a:srgbClr>
                </a:solidFill>
                <a:effectLst/>
                <a:uLnTx/>
                <a:uFillTx/>
                <a:latin typeface="Calibri Light" panose="020F0302020204030204"/>
                <a:ea typeface="+mj-ea"/>
                <a:cs typeface="+mj-cs"/>
              </a:rPr>
            </a:br>
            <a:b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br>
            <a: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t>Résultats    SR. Lee</a:t>
            </a:r>
            <a:endParaRPr lang="en-US" sz="4000" b="1" dirty="0">
              <a:solidFill>
                <a:schemeClr val="accent2">
                  <a:lumMod val="75000"/>
                </a:schemeClr>
              </a:solidFill>
            </a:endParaRPr>
          </a:p>
        </p:txBody>
      </p:sp>
      <p:pic>
        <p:nvPicPr>
          <p:cNvPr id="5" name="Espace réservé du contenu 4">
            <a:extLst>
              <a:ext uri="{FF2B5EF4-FFF2-40B4-BE49-F238E27FC236}">
                <a16:creationId xmlns:a16="http://schemas.microsoft.com/office/drawing/2014/main" id="{6F2A260D-C678-9462-2056-F5F5048F1F4B}"/>
              </a:ext>
            </a:extLst>
          </p:cNvPr>
          <p:cNvPicPr>
            <a:picLocks noGrp="1" noChangeAspect="1"/>
          </p:cNvPicPr>
          <p:nvPr>
            <p:ph idx="1"/>
          </p:nvPr>
        </p:nvPicPr>
        <p:blipFill>
          <a:blip r:embed="rId3"/>
          <a:stretch>
            <a:fillRect/>
          </a:stretch>
        </p:blipFill>
        <p:spPr>
          <a:xfrm>
            <a:off x="312821" y="-1"/>
            <a:ext cx="11057021" cy="4900749"/>
          </a:xfrm>
          <a:prstGeom prst="rect">
            <a:avLst/>
          </a:prstGeom>
        </p:spPr>
      </p:pic>
    </p:spTree>
    <p:extLst>
      <p:ext uri="{BB962C8B-B14F-4D97-AF65-F5344CB8AC3E}">
        <p14:creationId xmlns:p14="http://schemas.microsoft.com/office/powerpoint/2010/main" val="2927181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AD6590D-C792-0535-CD19-948AEE497B7A}"/>
              </a:ext>
            </a:extLst>
          </p:cNvPr>
          <p:cNvSpPr>
            <a:spLocks noGrp="1"/>
          </p:cNvSpPr>
          <p:nvPr>
            <p:ph type="title"/>
          </p:nvPr>
        </p:nvSpPr>
        <p:spPr>
          <a:xfrm>
            <a:off x="8177212" y="634946"/>
            <a:ext cx="3372529" cy="5055904"/>
          </a:xfrm>
        </p:spPr>
        <p:txBody>
          <a:bodyPr anchor="ctr">
            <a:normAutofit/>
          </a:bodyPr>
          <a:lstStyle/>
          <a:p>
            <a:br>
              <a:rPr kumimoji="0" lang="en-US" sz="4000" b="1" i="0" u="none" strike="noStrike" kern="1200" cap="none" spc="-50" normalizeH="0" baseline="0" noProof="0" dirty="0">
                <a:ln>
                  <a:noFill/>
                </a:ln>
                <a:solidFill>
                  <a:srgbClr val="92D050"/>
                </a:solidFill>
                <a:effectLst/>
                <a:uLnTx/>
                <a:uFillTx/>
                <a:latin typeface="Calibri Light" panose="020F0302020204030204"/>
                <a:ea typeface="+mj-ea"/>
                <a:cs typeface="+mj-cs"/>
              </a:rPr>
            </a:br>
            <a: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t>Discussion</a:t>
            </a:r>
            <a:b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br>
            <a: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t>SR.Lee</a:t>
            </a:r>
            <a:endParaRPr lang="fr-CA" sz="4400" dirty="0">
              <a:solidFill>
                <a:schemeClr val="accent2">
                  <a:lumMod val="75000"/>
                </a:schemeClr>
              </a:solidFill>
            </a:endParaRP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Espace réservé du contenu 3">
            <a:extLst>
              <a:ext uri="{FF2B5EF4-FFF2-40B4-BE49-F238E27FC236}">
                <a16:creationId xmlns:a16="http://schemas.microsoft.com/office/drawing/2014/main" id="{74A94F5F-282A-636B-23A7-2C57BA5437C7}"/>
              </a:ext>
            </a:extLst>
          </p:cNvPr>
          <p:cNvGraphicFramePr>
            <a:graphicFrameLocks noGrp="1"/>
          </p:cNvGraphicFramePr>
          <p:nvPr>
            <p:ph idx="1"/>
            <p:extLst>
              <p:ext uri="{D42A27DB-BD31-4B8C-83A1-F6EECF244321}">
                <p14:modId xmlns:p14="http://schemas.microsoft.com/office/powerpoint/2010/main" val="2050016256"/>
              </p:ext>
            </p:extLst>
          </p:nvPr>
        </p:nvGraphicFramePr>
        <p:xfrm>
          <a:off x="633413" y="304800"/>
          <a:ext cx="6910387" cy="5791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258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9CAE0-9A4D-620E-DFDA-B25977FB6505}"/>
              </a:ext>
            </a:extLst>
          </p:cNvPr>
          <p:cNvSpPr>
            <a:spLocks noGrp="1"/>
          </p:cNvSpPr>
          <p:nvPr>
            <p:ph type="title"/>
          </p:nvPr>
        </p:nvSpPr>
        <p:spPr>
          <a:xfrm>
            <a:off x="5181601" y="216311"/>
            <a:ext cx="6368142" cy="1524000"/>
          </a:xfrm>
        </p:spPr>
        <p:txBody>
          <a:bodyPr>
            <a:normAutofit/>
          </a:bodyPr>
          <a:lstStyle/>
          <a:p>
            <a:r>
              <a:rPr lang="fr-CA" sz="4000" b="1" dirty="0">
                <a:solidFill>
                  <a:schemeClr val="accent2">
                    <a:lumMod val="75000"/>
                  </a:schemeClr>
                </a:solidFill>
              </a:rPr>
              <a:t>Conclusion</a:t>
            </a:r>
            <a:br>
              <a:rPr lang="fr-CA" sz="4000" b="1" dirty="0">
                <a:solidFill>
                  <a:schemeClr val="accent2">
                    <a:lumMod val="75000"/>
                  </a:schemeClr>
                </a:solidFill>
              </a:rPr>
            </a:br>
            <a:r>
              <a:rPr lang="fr-CA" sz="4000" b="1" dirty="0">
                <a:solidFill>
                  <a:schemeClr val="accent2">
                    <a:lumMod val="75000"/>
                  </a:schemeClr>
                </a:solidFill>
              </a:rPr>
              <a:t>SR.Lee</a:t>
            </a:r>
          </a:p>
        </p:txBody>
      </p:sp>
      <p:sp>
        <p:nvSpPr>
          <p:cNvPr id="3" name="Espace réservé du contenu 2">
            <a:extLst>
              <a:ext uri="{FF2B5EF4-FFF2-40B4-BE49-F238E27FC236}">
                <a16:creationId xmlns:a16="http://schemas.microsoft.com/office/drawing/2014/main" id="{EB10FF48-05AB-943E-5B87-023DFFFA594A}"/>
              </a:ext>
            </a:extLst>
          </p:cNvPr>
          <p:cNvSpPr>
            <a:spLocks noGrp="1"/>
          </p:cNvSpPr>
          <p:nvPr>
            <p:ph idx="1"/>
          </p:nvPr>
        </p:nvSpPr>
        <p:spPr>
          <a:xfrm>
            <a:off x="5260257" y="2085701"/>
            <a:ext cx="6685937" cy="4137351"/>
          </a:xfrm>
        </p:spPr>
        <p:txBody>
          <a:bodyPr>
            <a:normAutofit/>
          </a:bodyPr>
          <a:lstStyle/>
          <a:p>
            <a:pPr marL="0" indent="0">
              <a:buNone/>
            </a:pPr>
            <a:r>
              <a:rPr lang="fr-CA" sz="2400" b="0" i="0" dirty="0">
                <a:effectLst/>
                <a:latin typeface="Georgia" panose="02040502050405020303" pitchFamily="18" charset="0"/>
              </a:rPr>
              <a:t>Le Rivaroxaban avec </a:t>
            </a:r>
            <a:r>
              <a:rPr lang="fr-CA" sz="2400" dirty="0">
                <a:latin typeface="Georgia" panose="02040502050405020303" pitchFamily="18" charset="0"/>
              </a:rPr>
              <a:t>co-thérapie</a:t>
            </a:r>
            <a:r>
              <a:rPr lang="fr-CA" sz="2400" b="0" i="0" dirty="0">
                <a:effectLst/>
                <a:latin typeface="Georgia" panose="02040502050405020303" pitchFamily="18" charset="0"/>
              </a:rPr>
              <a:t> IPP chez les patients asiatiques atteints de FA non valvulaire aux antécédents d’HDH </a:t>
            </a:r>
            <a:r>
              <a:rPr lang="fr-CA" sz="2400" dirty="0">
                <a:latin typeface="Georgia" panose="02040502050405020303" pitchFamily="18" charset="0"/>
              </a:rPr>
              <a:t>son</a:t>
            </a:r>
            <a:r>
              <a:rPr lang="fr-CA" sz="2400" b="0" i="0" dirty="0">
                <a:effectLst/>
                <a:latin typeface="Georgia" panose="02040502050405020303" pitchFamily="18" charset="0"/>
              </a:rPr>
              <a:t>t associés </a:t>
            </a:r>
            <a:r>
              <a:rPr lang="fr-CA" sz="2400" dirty="0">
                <a:latin typeface="Georgia" panose="02040502050405020303" pitchFamily="18" charset="0"/>
              </a:rPr>
              <a:t> à une réduction de l’incidence de saignement digestif.</a:t>
            </a:r>
          </a:p>
          <a:p>
            <a:pPr marL="0" indent="0">
              <a:buNone/>
            </a:pPr>
            <a:r>
              <a:rPr lang="fr-CA" sz="2400" dirty="0">
                <a:latin typeface="Georgia" panose="02040502050405020303" pitchFamily="18" charset="0"/>
              </a:rPr>
              <a:t>Pour les autres AOD ( à dose régulière ou réduite), il n’ y a pas de réduction  significative dans l'incidence des HDH avec ou sans co-thérapie IPP.</a:t>
            </a:r>
            <a:endParaRPr lang="fr-CA" b="0" i="0" dirty="0">
              <a:effectLst/>
              <a:latin typeface="Georgia" panose="02040502050405020303" pitchFamily="18" charset="0"/>
            </a:endParaRPr>
          </a:p>
        </p:txBody>
      </p:sp>
      <p:pic>
        <p:nvPicPr>
          <p:cNvPr id="7" name="Image 6">
            <a:extLst>
              <a:ext uri="{FF2B5EF4-FFF2-40B4-BE49-F238E27FC236}">
                <a16:creationId xmlns:a16="http://schemas.microsoft.com/office/drawing/2014/main" id="{F6C1D4DC-865D-E9AD-1848-38A06471DA0E}"/>
              </a:ext>
            </a:extLst>
          </p:cNvPr>
          <p:cNvPicPr>
            <a:picLocks noChangeAspect="1"/>
          </p:cNvPicPr>
          <p:nvPr/>
        </p:nvPicPr>
        <p:blipFill rotWithShape="1">
          <a:blip r:embed="rId3"/>
          <a:srcRect r="55965" b="2"/>
          <a:stretch/>
        </p:blipFill>
        <p:spPr>
          <a:xfrm>
            <a:off x="-26492" y="-101593"/>
            <a:ext cx="5116654" cy="8415860"/>
          </a:xfrm>
          <a:prstGeom prst="rect">
            <a:avLst/>
          </a:prstGeom>
        </p:spPr>
      </p:pic>
    </p:spTree>
    <p:extLst>
      <p:ext uri="{BB962C8B-B14F-4D97-AF65-F5344CB8AC3E}">
        <p14:creationId xmlns:p14="http://schemas.microsoft.com/office/powerpoint/2010/main" val="135240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0BE54B0-CB23-5471-1894-C6E22BC10AAB}"/>
              </a:ext>
            </a:extLst>
          </p:cNvPr>
          <p:cNvPicPr>
            <a:picLocks noChangeAspect="1"/>
          </p:cNvPicPr>
          <p:nvPr/>
        </p:nvPicPr>
        <p:blipFill>
          <a:blip r:embed="rId2"/>
          <a:stretch>
            <a:fillRect/>
          </a:stretch>
        </p:blipFill>
        <p:spPr>
          <a:xfrm>
            <a:off x="372979" y="372979"/>
            <a:ext cx="11189368" cy="5320713"/>
          </a:xfrm>
          <a:prstGeom prst="rect">
            <a:avLst/>
          </a:prstGeom>
        </p:spPr>
      </p:pic>
    </p:spTree>
    <p:extLst>
      <p:ext uri="{BB962C8B-B14F-4D97-AF65-F5344CB8AC3E}">
        <p14:creationId xmlns:p14="http://schemas.microsoft.com/office/powerpoint/2010/main" val="1144014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Méthodologie:</a:t>
            </a:r>
            <a:br>
              <a:rPr lang="en-US" sz="6600" dirty="0">
                <a:solidFill>
                  <a:schemeClr val="accent2">
                    <a:lumMod val="75000"/>
                  </a:schemeClr>
                </a:solidFill>
              </a:rPr>
            </a:br>
            <a:r>
              <a:rPr lang="en-US" sz="4000" b="1" dirty="0">
                <a:solidFill>
                  <a:schemeClr val="accent2">
                    <a:lumMod val="75000"/>
                  </a:schemeClr>
                </a:solidFill>
              </a:rPr>
              <a:t>P. Moayyedi </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459607384"/>
              </p:ext>
            </p:extLst>
          </p:nvPr>
        </p:nvGraphicFramePr>
        <p:xfrm>
          <a:off x="782295" y="312367"/>
          <a:ext cx="6915677" cy="5724635"/>
        </p:xfrm>
        <a:graphic>
          <a:graphicData uri="http://schemas.openxmlformats.org/drawingml/2006/table">
            <a:tbl>
              <a:tblPr firstRow="1" bandRow="1">
                <a:tableStyleId>{3B4B98B0-60AC-42C2-AFA5-B58CD77FA1E5}</a:tableStyleId>
              </a:tblPr>
              <a:tblGrid>
                <a:gridCol w="1911744">
                  <a:extLst>
                    <a:ext uri="{9D8B030D-6E8A-4147-A177-3AD203B41FA5}">
                      <a16:colId xmlns:a16="http://schemas.microsoft.com/office/drawing/2014/main" val="3994037548"/>
                    </a:ext>
                  </a:extLst>
                </a:gridCol>
                <a:gridCol w="5003933">
                  <a:extLst>
                    <a:ext uri="{9D8B030D-6E8A-4147-A177-3AD203B41FA5}">
                      <a16:colId xmlns:a16="http://schemas.microsoft.com/office/drawing/2014/main" val="586487274"/>
                    </a:ext>
                  </a:extLst>
                </a:gridCol>
              </a:tblGrid>
              <a:tr h="911559">
                <a:tc>
                  <a:txBody>
                    <a:bodyPr/>
                    <a:lstStyle/>
                    <a:p>
                      <a:r>
                        <a:rPr lang="fr-CA" sz="2400" dirty="0"/>
                        <a:t>Devis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dirty="0"/>
                        <a:t>  </a:t>
                      </a:r>
                      <a:r>
                        <a:rPr lang="fr-CA" sz="2400" b="0" i="0" u="none" strike="noStrike" dirty="0">
                          <a:solidFill>
                            <a:srgbClr val="000000"/>
                          </a:solidFill>
                          <a:effectLst/>
                          <a:latin typeface="Calibri" panose="020F0502020204030204" pitchFamily="34" charset="0"/>
                        </a:rPr>
                        <a:t>Essai contrôlé randomisé</a:t>
                      </a:r>
                      <a:r>
                        <a:rPr lang="fr-CA" sz="2400" b="0" i="0" dirty="0">
                          <a:solidFill>
                            <a:srgbClr val="000000"/>
                          </a:solidFill>
                          <a:effectLst/>
                          <a:latin typeface="Calibri" panose="020F0502020204030204" pitchFamily="34" charset="0"/>
                        </a:rPr>
                        <a:t> </a:t>
                      </a:r>
                      <a:endParaRPr lang="fr-CA" sz="2400" b="0" i="0" dirty="0">
                        <a:solidFill>
                          <a:srgbClr val="000000"/>
                        </a:solidFill>
                        <a:effectLst/>
                        <a:latin typeface="Segoe UI" panose="020B0502040204020203" pitchFamily="34" charset="0"/>
                      </a:endParaRPr>
                    </a:p>
                    <a:p>
                      <a:endParaRPr lang="fr-CA" sz="2000" dirty="0"/>
                    </a:p>
                  </a:txBody>
                  <a:tcPr/>
                </a:tc>
                <a:extLst>
                  <a:ext uri="{0D108BD9-81ED-4DB2-BD59-A6C34878D82A}">
                    <a16:rowId xmlns:a16="http://schemas.microsoft.com/office/drawing/2014/main" val="3692248636"/>
                  </a:ext>
                </a:extLst>
              </a:tr>
              <a:tr h="911559">
                <a:tc>
                  <a:txBody>
                    <a:bodyPr/>
                    <a:lstStyle/>
                    <a:p>
                      <a:r>
                        <a:rPr lang="fr-CA" sz="2400" dirty="0"/>
                        <a:t>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b="0" i="0" u="none" strike="noStrike" dirty="0">
                          <a:solidFill>
                            <a:srgbClr val="000000"/>
                          </a:solidFill>
                          <a:effectLst/>
                          <a:latin typeface="Calibri" panose="020F0502020204030204" pitchFamily="34" charset="0"/>
                        </a:rPr>
                        <a:t>Aout 2019</a:t>
                      </a:r>
                      <a:r>
                        <a:rPr lang="fr-CA" sz="2400" b="0" i="0" dirty="0">
                          <a:solidFill>
                            <a:srgbClr val="000000"/>
                          </a:solidFill>
                          <a:effectLst/>
                          <a:latin typeface="Calibri" panose="020F0502020204030204" pitchFamily="34" charset="0"/>
                        </a:rPr>
                        <a:t> </a:t>
                      </a:r>
                      <a:endParaRPr lang="fr-CA" sz="2400" b="0" i="0" dirty="0">
                        <a:solidFill>
                          <a:srgbClr val="000000"/>
                        </a:solidFill>
                        <a:effectLst/>
                        <a:latin typeface="Segoe UI" panose="020B0502040204020203" pitchFamily="34" charset="0"/>
                      </a:endParaRPr>
                    </a:p>
                    <a:p>
                      <a:endParaRPr lang="fr-CA" sz="2400" dirty="0"/>
                    </a:p>
                  </a:txBody>
                  <a:tcPr/>
                </a:tc>
                <a:extLst>
                  <a:ext uri="{0D108BD9-81ED-4DB2-BD59-A6C34878D82A}">
                    <a16:rowId xmlns:a16="http://schemas.microsoft.com/office/drawing/2014/main" val="2623607763"/>
                  </a:ext>
                </a:extLst>
              </a:tr>
              <a:tr h="911559">
                <a:tc>
                  <a:txBody>
                    <a:bodyPr/>
                    <a:lstStyle/>
                    <a:p>
                      <a:r>
                        <a:rPr lang="fr-CA" sz="2400" dirty="0"/>
                        <a:t>Lieu</a:t>
                      </a:r>
                    </a:p>
                  </a:txBody>
                  <a:tcPr/>
                </a:tc>
                <a:tc>
                  <a:txBody>
                    <a:bodyPr/>
                    <a:lstStyle/>
                    <a:p>
                      <a:r>
                        <a:rPr lang="fr-CA" sz="2000" b="0" i="0" dirty="0">
                          <a:solidFill>
                            <a:srgbClr val="000000"/>
                          </a:solidFill>
                          <a:effectLst/>
                          <a:latin typeface="Calibri" panose="020F0502020204030204" pitchFamily="34" charset="0"/>
                        </a:rPr>
                        <a:t> </a:t>
                      </a:r>
                      <a:r>
                        <a:rPr lang="fr-CA" sz="2400" b="0" i="0" u="none" strike="noStrike" dirty="0">
                          <a:solidFill>
                            <a:srgbClr val="000000"/>
                          </a:solidFill>
                          <a:effectLst/>
                          <a:latin typeface="Calibri" panose="020F0502020204030204" pitchFamily="34" charset="0"/>
                        </a:rPr>
                        <a:t>580 centres dans 33 pays</a:t>
                      </a:r>
                      <a:r>
                        <a:rPr lang="fr-CA" sz="2400" b="0" i="0" dirty="0">
                          <a:solidFill>
                            <a:srgbClr val="000000"/>
                          </a:solidFill>
                          <a:effectLst/>
                          <a:latin typeface="Calibri" panose="020F0502020204030204" pitchFamily="34" charset="0"/>
                        </a:rPr>
                        <a:t> </a:t>
                      </a:r>
                      <a:endParaRPr lang="fr-CA" sz="2400" dirty="0"/>
                    </a:p>
                  </a:txBody>
                  <a:tcPr/>
                </a:tc>
                <a:extLst>
                  <a:ext uri="{0D108BD9-81ED-4DB2-BD59-A6C34878D82A}">
                    <a16:rowId xmlns:a16="http://schemas.microsoft.com/office/drawing/2014/main" val="454038356"/>
                  </a:ext>
                </a:extLst>
              </a:tr>
              <a:tr h="1238638">
                <a:tc>
                  <a:txBody>
                    <a:bodyPr/>
                    <a:lstStyle/>
                    <a:p>
                      <a:r>
                        <a:rPr lang="fr-CA" sz="2400" dirty="0"/>
                        <a:t>Période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b="0" i="0" u="none" strike="noStrike" dirty="0">
                          <a:solidFill>
                            <a:srgbClr val="000000"/>
                          </a:solidFill>
                          <a:effectLst/>
                          <a:latin typeface="Calibri" panose="020F0502020204030204" pitchFamily="34" charset="0"/>
                        </a:rPr>
                        <a:t>randomisation de mars 2013 à mai 2016</a:t>
                      </a:r>
                    </a:p>
                    <a:p>
                      <a:endParaRPr lang="fr-CA" sz="2000" dirty="0"/>
                    </a:p>
                  </a:txBody>
                  <a:tcPr/>
                </a:tc>
                <a:extLst>
                  <a:ext uri="{0D108BD9-81ED-4DB2-BD59-A6C34878D82A}">
                    <a16:rowId xmlns:a16="http://schemas.microsoft.com/office/drawing/2014/main" val="513685083"/>
                  </a:ext>
                </a:extLst>
              </a:tr>
              <a:tr h="911559">
                <a:tc>
                  <a:txBody>
                    <a:bodyPr/>
                    <a:lstStyle/>
                    <a:p>
                      <a:r>
                        <a:rPr lang="fr-CA" sz="2400" dirty="0"/>
                        <a:t>Taille</a:t>
                      </a:r>
                    </a:p>
                  </a:txBody>
                  <a:tcPr/>
                </a:tc>
                <a:tc>
                  <a:txBody>
                    <a:bodyPr/>
                    <a:lstStyle/>
                    <a:p>
                      <a:r>
                        <a:rPr lang="fr-CA" sz="2400" dirty="0">
                          <a:solidFill>
                            <a:srgbClr val="000000"/>
                          </a:solidFill>
                          <a:latin typeface="Calibri" panose="020F0502020204030204" pitchFamily="34" charset="0"/>
                        </a:rPr>
                        <a:t>17 598 </a:t>
                      </a:r>
                      <a:endParaRPr lang="fr-CA" sz="2400" dirty="0"/>
                    </a:p>
                  </a:txBody>
                  <a:tcPr/>
                </a:tc>
                <a:extLst>
                  <a:ext uri="{0D108BD9-81ED-4DB2-BD59-A6C34878D82A}">
                    <a16:rowId xmlns:a16="http://schemas.microsoft.com/office/drawing/2014/main" val="3796112976"/>
                  </a:ext>
                </a:extLst>
              </a:tr>
              <a:tr h="839761">
                <a:tc>
                  <a:txBody>
                    <a:bodyPr/>
                    <a:lstStyle/>
                    <a:p>
                      <a:r>
                        <a:rPr lang="fr-CA" sz="2400" dirty="0"/>
                        <a:t>AOD</a:t>
                      </a:r>
                    </a:p>
                  </a:txBody>
                  <a:tcPr/>
                </a:tc>
                <a:tc>
                  <a:txBody>
                    <a:bodyPr/>
                    <a:lstStyle/>
                    <a:p>
                      <a:r>
                        <a:rPr lang="fr-CA" sz="2400" dirty="0"/>
                        <a:t>Rivaroxaban </a:t>
                      </a:r>
                    </a:p>
                  </a:txBody>
                  <a:tcPr/>
                </a:tc>
                <a:extLst>
                  <a:ext uri="{0D108BD9-81ED-4DB2-BD59-A6C34878D82A}">
                    <a16:rowId xmlns:a16="http://schemas.microsoft.com/office/drawing/2014/main" val="298336997"/>
                  </a:ext>
                </a:extLst>
              </a:tr>
            </a:tbl>
          </a:graphicData>
        </a:graphic>
      </p:graphicFrame>
    </p:spTree>
    <p:extLst>
      <p:ext uri="{BB962C8B-B14F-4D97-AF65-F5344CB8AC3E}">
        <p14:creationId xmlns:p14="http://schemas.microsoft.com/office/powerpoint/2010/main" val="370650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4777-4E94-F791-F601-B786632D3F7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Méthodologie</a:t>
            </a:r>
            <a:r>
              <a:rPr lang="en-US" sz="6600" dirty="0">
                <a:solidFill>
                  <a:schemeClr val="accent2">
                    <a:lumMod val="75000"/>
                  </a:schemeClr>
                </a:solidFill>
              </a:rPr>
              <a:t>:</a:t>
            </a:r>
            <a:br>
              <a:rPr lang="en-US" sz="6600" dirty="0">
                <a:solidFill>
                  <a:schemeClr val="accent2">
                    <a:lumMod val="75000"/>
                  </a:schemeClr>
                </a:solidFill>
              </a:rPr>
            </a:br>
            <a:r>
              <a:rPr lang="en-US" sz="4000" b="1" dirty="0">
                <a:solidFill>
                  <a:schemeClr val="accent2">
                    <a:lumMod val="75000"/>
                  </a:schemeClr>
                </a:solidFill>
              </a:rPr>
              <a:t>P.Moayyedi</a:t>
            </a:r>
          </a:p>
        </p:txBody>
      </p:sp>
      <p:graphicFrame>
        <p:nvGraphicFramePr>
          <p:cNvPr id="6" name="Tableau 6">
            <a:extLst>
              <a:ext uri="{FF2B5EF4-FFF2-40B4-BE49-F238E27FC236}">
                <a16:creationId xmlns:a16="http://schemas.microsoft.com/office/drawing/2014/main" id="{B08E0A69-09B5-CDBB-8494-1920C2A79E6C}"/>
              </a:ext>
            </a:extLst>
          </p:cNvPr>
          <p:cNvGraphicFramePr>
            <a:graphicFrameLocks noGrp="1"/>
          </p:cNvGraphicFramePr>
          <p:nvPr>
            <p:ph idx="1"/>
            <p:extLst>
              <p:ext uri="{D42A27DB-BD31-4B8C-83A1-F6EECF244321}">
                <p14:modId xmlns:p14="http://schemas.microsoft.com/office/powerpoint/2010/main" val="3480662804"/>
              </p:ext>
            </p:extLst>
          </p:nvPr>
        </p:nvGraphicFramePr>
        <p:xfrm>
          <a:off x="782295" y="154321"/>
          <a:ext cx="7198949" cy="5237791"/>
        </p:xfrm>
        <a:graphic>
          <a:graphicData uri="http://schemas.openxmlformats.org/drawingml/2006/table">
            <a:tbl>
              <a:tblPr firstRow="1" bandRow="1">
                <a:tableStyleId>{3B4B98B0-60AC-42C2-AFA5-B58CD77FA1E5}</a:tableStyleId>
              </a:tblPr>
              <a:tblGrid>
                <a:gridCol w="1624485">
                  <a:extLst>
                    <a:ext uri="{9D8B030D-6E8A-4147-A177-3AD203B41FA5}">
                      <a16:colId xmlns:a16="http://schemas.microsoft.com/office/drawing/2014/main" val="3994037548"/>
                    </a:ext>
                  </a:extLst>
                </a:gridCol>
                <a:gridCol w="5574464">
                  <a:extLst>
                    <a:ext uri="{9D8B030D-6E8A-4147-A177-3AD203B41FA5}">
                      <a16:colId xmlns:a16="http://schemas.microsoft.com/office/drawing/2014/main" val="586487274"/>
                    </a:ext>
                  </a:extLst>
                </a:gridCol>
              </a:tblGrid>
              <a:tr h="165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mn-lt"/>
                          <a:ea typeface="+mn-ea"/>
                          <a:cs typeface="+mn-cs"/>
                        </a:rPr>
                        <a:t>Critères d’inclusion</a:t>
                      </a:r>
                    </a:p>
                    <a:p>
                      <a:endParaRPr lang="fr-CA" dirty="0"/>
                    </a:p>
                  </a:txBody>
                  <a:tcPr/>
                </a:tc>
                <a:tc>
                  <a:txBody>
                    <a:bodyPr/>
                    <a:lstStyle/>
                    <a:p>
                      <a:pPr marL="0" indent="0">
                        <a:buFont typeface="Arial" panose="020B0604020202020204" pitchFamily="34" charset="0"/>
                        <a:buNone/>
                      </a:pPr>
                      <a:r>
                        <a:rPr lang="fr-CA" sz="2000" b="0" dirty="0"/>
                        <a:t>Candidats atteints de maladie coronarienne et ou artérielle périphérique stable</a:t>
                      </a:r>
                    </a:p>
                    <a:p>
                      <a:r>
                        <a:rPr lang="fr-CA" sz="2000" b="0" dirty="0"/>
                        <a:t>Patients âgés &lt; 65 ans </a:t>
                      </a:r>
                    </a:p>
                    <a:p>
                      <a:r>
                        <a:rPr lang="fr-CA" sz="2000" b="0" kern="1200" dirty="0">
                          <a:solidFill>
                            <a:schemeClr val="tx1"/>
                          </a:solidFill>
                          <a:effectLst/>
                          <a:latin typeface="+mn-lt"/>
                          <a:ea typeface="+mn-ea"/>
                          <a:cs typeface="+mn-cs"/>
                        </a:rPr>
                        <a:t>Une population à faible risque de complications gastro-intestinales supérieures</a:t>
                      </a:r>
                      <a:endParaRPr lang="fr-CA" sz="2000" dirty="0"/>
                    </a:p>
                  </a:txBody>
                  <a:tcPr/>
                </a:tc>
                <a:extLst>
                  <a:ext uri="{0D108BD9-81ED-4DB2-BD59-A6C34878D82A}">
                    <a16:rowId xmlns:a16="http://schemas.microsoft.com/office/drawing/2014/main" val="3692248636"/>
                  </a:ext>
                </a:extLst>
              </a:tr>
              <a:tr h="1628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mn-lt"/>
                          <a:ea typeface="+mn-ea"/>
                          <a:cs typeface="+mn-cs"/>
                        </a:rPr>
                        <a:t>Critères d’exclusion</a:t>
                      </a:r>
                    </a:p>
                    <a:p>
                      <a:endParaRPr lang="fr-CA" dirty="0"/>
                    </a:p>
                  </a:txBody>
                  <a:tcPr/>
                </a:tc>
                <a:tc>
                  <a:txBody>
                    <a:bodyPr/>
                    <a:lstStyle/>
                    <a:p>
                      <a:pPr algn="l">
                        <a:lnSpc>
                          <a:spcPct val="107000"/>
                        </a:lnSpc>
                        <a:spcAft>
                          <a:spcPts val="800"/>
                        </a:spcAft>
                      </a:pPr>
                      <a:r>
                        <a:rPr lang="fr-CA" sz="2000" dirty="0">
                          <a:effectLst/>
                          <a:latin typeface="Calibri" panose="020F0502020204030204" pitchFamily="34" charset="0"/>
                          <a:ea typeface="Calibri" panose="020F0502020204030204" pitchFamily="34" charset="0"/>
                          <a:cs typeface="Times New Roman" panose="02020603050405020304" pitchFamily="18" charset="0"/>
                        </a:rPr>
                        <a:t>Risque élevé de saignement à n’importe quel site Insuffisance cardiaque sévère                                          </a:t>
                      </a:r>
                    </a:p>
                    <a:p>
                      <a:pPr algn="l">
                        <a:lnSpc>
                          <a:spcPct val="107000"/>
                        </a:lnSpc>
                        <a:spcAft>
                          <a:spcPts val="800"/>
                        </a:spcAft>
                      </a:pPr>
                      <a:r>
                        <a:rPr lang="fr-CA" sz="2000" dirty="0">
                          <a:effectLst/>
                          <a:latin typeface="Calibri" panose="020F0502020204030204" pitchFamily="34" charset="0"/>
                          <a:ea typeface="Calibri" panose="020F0502020204030204" pitchFamily="34" charset="0"/>
                          <a:cs typeface="Times New Roman" panose="02020603050405020304" pitchFamily="18" charset="0"/>
                        </a:rPr>
                        <a:t>Insuffisance rénale chronique                                                Sous bithérapie antiplaquettaire                          </a:t>
                      </a:r>
                    </a:p>
                    <a:p>
                      <a:pPr algn="l">
                        <a:lnSpc>
                          <a:spcPct val="107000"/>
                        </a:lnSpc>
                        <a:spcAft>
                          <a:spcPts val="800"/>
                        </a:spcAft>
                      </a:pPr>
                      <a:r>
                        <a:rPr lang="fr-CA" sz="2000" dirty="0">
                          <a:effectLst/>
                          <a:latin typeface="Calibri" panose="020F0502020204030204" pitchFamily="34" charset="0"/>
                          <a:ea typeface="Calibri" panose="020F0502020204030204" pitchFamily="34" charset="0"/>
                          <a:cs typeface="Times New Roman" panose="02020603050405020304" pitchFamily="18" charset="0"/>
                        </a:rPr>
                        <a:t>Sous traitement par IPP avant l’étude </a:t>
                      </a:r>
                    </a:p>
                  </a:txBody>
                  <a:tcPr marL="89535" marR="89535" marT="0" marB="0"/>
                </a:tc>
                <a:extLst>
                  <a:ext uri="{0D108BD9-81ED-4DB2-BD59-A6C34878D82A}">
                    <a16:rowId xmlns:a16="http://schemas.microsoft.com/office/drawing/2014/main" val="2623607763"/>
                  </a:ext>
                </a:extLst>
              </a:tr>
              <a:tr h="1761217">
                <a:tc>
                  <a:txBody>
                    <a:bodyPr/>
                    <a:lstStyle/>
                    <a:p>
                      <a:r>
                        <a:rPr lang="fr-CA" sz="2000" b="1" dirty="0"/>
                        <a:t>Critères </a:t>
                      </a:r>
                    </a:p>
                    <a:p>
                      <a:r>
                        <a:rPr lang="fr-CA" sz="2000" b="1" dirty="0"/>
                        <a:t>d’évaluation</a:t>
                      </a:r>
                    </a:p>
                  </a:txBody>
                  <a:tcPr/>
                </a:tc>
                <a:tc>
                  <a:txBody>
                    <a:bodyPr/>
                    <a:lstStyle/>
                    <a:p>
                      <a:r>
                        <a:rPr lang="fr-CA" sz="2000" b="0" i="0" dirty="0">
                          <a:solidFill>
                            <a:srgbClr val="212121"/>
                          </a:solidFill>
                          <a:effectLst/>
                          <a:latin typeface="Cambria" panose="02040503050406030204" pitchFamily="18" charset="0"/>
                        </a:rPr>
                        <a:t>HDH  manifeste confirmé par endoscopie</a:t>
                      </a:r>
                    </a:p>
                    <a:p>
                      <a:r>
                        <a:rPr lang="fr-CA" sz="2000" b="0" i="0" dirty="0">
                          <a:solidFill>
                            <a:srgbClr val="212121"/>
                          </a:solidFill>
                          <a:effectLst/>
                          <a:latin typeface="Cambria" panose="02040503050406030204" pitchFamily="18" charset="0"/>
                        </a:rPr>
                        <a:t>Saignement occulte</a:t>
                      </a:r>
                    </a:p>
                  </a:txBody>
                  <a:tcPr/>
                </a:tc>
                <a:extLst>
                  <a:ext uri="{0D108BD9-81ED-4DB2-BD59-A6C34878D82A}">
                    <a16:rowId xmlns:a16="http://schemas.microsoft.com/office/drawing/2014/main" val="454038356"/>
                  </a:ext>
                </a:extLst>
              </a:tr>
            </a:tbl>
          </a:graphicData>
        </a:graphic>
      </p:graphicFrame>
    </p:spTree>
    <p:extLst>
      <p:ext uri="{BB962C8B-B14F-4D97-AF65-F5344CB8AC3E}">
        <p14:creationId xmlns:p14="http://schemas.microsoft.com/office/powerpoint/2010/main" val="134718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Résultats</a:t>
            </a:r>
            <a:br>
              <a:rPr lang="en-US" sz="4000" b="1" dirty="0">
                <a:solidFill>
                  <a:schemeClr val="accent2">
                    <a:lumMod val="75000"/>
                  </a:schemeClr>
                </a:solidFill>
              </a:rPr>
            </a:br>
            <a:r>
              <a:rPr lang="en-US" sz="4000" b="1" dirty="0">
                <a:solidFill>
                  <a:schemeClr val="accent2">
                    <a:lumMod val="75000"/>
                  </a:schemeClr>
                </a:solidFill>
              </a:rPr>
              <a:t> K.Moayyedi</a:t>
            </a:r>
          </a:p>
        </p:txBody>
      </p:sp>
      <p:pic>
        <p:nvPicPr>
          <p:cNvPr id="6" name="Espace réservé du contenu 5">
            <a:extLst>
              <a:ext uri="{FF2B5EF4-FFF2-40B4-BE49-F238E27FC236}">
                <a16:creationId xmlns:a16="http://schemas.microsoft.com/office/drawing/2014/main" id="{CCB88590-99F3-1707-8ABB-941BD5FE6452}"/>
              </a:ext>
            </a:extLst>
          </p:cNvPr>
          <p:cNvPicPr>
            <a:picLocks noGrp="1" noChangeAspect="1"/>
          </p:cNvPicPr>
          <p:nvPr>
            <p:ph idx="1"/>
          </p:nvPr>
        </p:nvPicPr>
        <p:blipFill>
          <a:blip r:embed="rId3"/>
          <a:stretch>
            <a:fillRect/>
          </a:stretch>
        </p:blipFill>
        <p:spPr>
          <a:xfrm>
            <a:off x="881131" y="457200"/>
            <a:ext cx="6933452" cy="5161545"/>
          </a:xfrm>
          <a:prstGeom prst="rect">
            <a:avLst/>
          </a:prstGeom>
        </p:spPr>
      </p:pic>
    </p:spTree>
    <p:extLst>
      <p:ext uri="{BB962C8B-B14F-4D97-AF65-F5344CB8AC3E}">
        <p14:creationId xmlns:p14="http://schemas.microsoft.com/office/powerpoint/2010/main" val="228985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E07AD-ACAE-D661-D0C1-8097E490940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000" b="1" dirty="0">
                <a:solidFill>
                  <a:schemeClr val="accent2">
                    <a:lumMod val="75000"/>
                  </a:schemeClr>
                </a:solidFill>
              </a:rPr>
              <a:t>Résultats</a:t>
            </a:r>
            <a:br>
              <a:rPr lang="en-US" sz="4000" b="1" dirty="0">
                <a:solidFill>
                  <a:schemeClr val="accent2">
                    <a:lumMod val="75000"/>
                  </a:schemeClr>
                </a:solidFill>
              </a:rPr>
            </a:br>
            <a:r>
              <a:rPr lang="en-US" sz="4000" b="1" dirty="0">
                <a:solidFill>
                  <a:schemeClr val="accent2">
                    <a:lumMod val="75000"/>
                  </a:schemeClr>
                </a:solidFill>
              </a:rPr>
              <a:t> K.Moayyedi</a:t>
            </a:r>
          </a:p>
        </p:txBody>
      </p:sp>
      <p:pic>
        <p:nvPicPr>
          <p:cNvPr id="5" name="Espace réservé du contenu 4">
            <a:extLst>
              <a:ext uri="{FF2B5EF4-FFF2-40B4-BE49-F238E27FC236}">
                <a16:creationId xmlns:a16="http://schemas.microsoft.com/office/drawing/2014/main" id="{6129BE23-459A-8697-B890-3946AAEC28E2}"/>
              </a:ext>
            </a:extLst>
          </p:cNvPr>
          <p:cNvPicPr>
            <a:picLocks noGrp="1" noChangeAspect="1"/>
          </p:cNvPicPr>
          <p:nvPr>
            <p:ph idx="1"/>
          </p:nvPr>
        </p:nvPicPr>
        <p:blipFill>
          <a:blip r:embed="rId3"/>
          <a:stretch>
            <a:fillRect/>
          </a:stretch>
        </p:blipFill>
        <p:spPr>
          <a:xfrm>
            <a:off x="782295" y="457200"/>
            <a:ext cx="7358815" cy="4818341"/>
          </a:xfrm>
          <a:prstGeom prst="rect">
            <a:avLst/>
          </a:prstGeom>
        </p:spPr>
      </p:pic>
    </p:spTree>
    <p:extLst>
      <p:ext uri="{BB962C8B-B14F-4D97-AF65-F5344CB8AC3E}">
        <p14:creationId xmlns:p14="http://schemas.microsoft.com/office/powerpoint/2010/main" val="626681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AD6590D-C792-0535-CD19-948AEE497B7A}"/>
              </a:ext>
            </a:extLst>
          </p:cNvPr>
          <p:cNvSpPr>
            <a:spLocks noGrp="1"/>
          </p:cNvSpPr>
          <p:nvPr>
            <p:ph type="title"/>
          </p:nvPr>
        </p:nvSpPr>
        <p:spPr>
          <a:xfrm>
            <a:off x="8177212" y="634946"/>
            <a:ext cx="3372529" cy="5055904"/>
          </a:xfrm>
        </p:spPr>
        <p:txBody>
          <a:bodyPr anchor="ctr">
            <a:normAutofit/>
          </a:bodyPr>
          <a:lstStyle/>
          <a:p>
            <a:br>
              <a:rPr kumimoji="0" lang="en-US" sz="4000" b="1" i="0" u="none" strike="noStrike" kern="1200" cap="none" spc="-50" normalizeH="0" baseline="0" noProof="0" dirty="0">
                <a:ln>
                  <a:noFill/>
                </a:ln>
                <a:solidFill>
                  <a:srgbClr val="92D050"/>
                </a:solidFill>
                <a:effectLst/>
                <a:uLnTx/>
                <a:uFillTx/>
                <a:latin typeface="Calibri Light" panose="020F0302020204030204"/>
                <a:ea typeface="+mj-ea"/>
                <a:cs typeface="+mj-cs"/>
              </a:rPr>
            </a:br>
            <a: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t>Discussion</a:t>
            </a:r>
            <a:b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br>
            <a: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t>K.Moayyedi</a:t>
            </a:r>
            <a:br>
              <a:rPr kumimoji="0" lang="en-US" sz="4000" b="1" i="0" u="none" strike="noStrike" kern="1200" cap="none" spc="-50" normalizeH="0" baseline="0" noProof="0" dirty="0">
                <a:ln>
                  <a:noFill/>
                </a:ln>
                <a:solidFill>
                  <a:schemeClr val="accent2">
                    <a:lumMod val="75000"/>
                  </a:schemeClr>
                </a:solidFill>
                <a:effectLst/>
                <a:uLnTx/>
                <a:uFillTx/>
                <a:latin typeface="Calibri Light" panose="020F0302020204030204"/>
                <a:ea typeface="+mj-ea"/>
                <a:cs typeface="+mj-cs"/>
              </a:rPr>
            </a:br>
            <a:endParaRPr lang="fr-CA" sz="4400" dirty="0">
              <a:solidFill>
                <a:schemeClr val="accent2">
                  <a:lumMod val="75000"/>
                </a:schemeClr>
              </a:solidFill>
            </a:endParaRP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Espace réservé du contenu 3">
            <a:extLst>
              <a:ext uri="{FF2B5EF4-FFF2-40B4-BE49-F238E27FC236}">
                <a16:creationId xmlns:a16="http://schemas.microsoft.com/office/drawing/2014/main" id="{74A94F5F-282A-636B-23A7-2C57BA5437C7}"/>
              </a:ext>
            </a:extLst>
          </p:cNvPr>
          <p:cNvGraphicFramePr>
            <a:graphicFrameLocks noGrp="1"/>
          </p:cNvGraphicFramePr>
          <p:nvPr>
            <p:ph idx="1"/>
            <p:extLst>
              <p:ext uri="{D42A27DB-BD31-4B8C-83A1-F6EECF244321}">
                <p14:modId xmlns:p14="http://schemas.microsoft.com/office/powerpoint/2010/main" val="1975167119"/>
              </p:ext>
            </p:extLst>
          </p:nvPr>
        </p:nvGraphicFramePr>
        <p:xfrm>
          <a:off x="633413" y="304800"/>
          <a:ext cx="6910387" cy="5791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846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39410-15B6-8904-3033-3052F93A4AF6}"/>
              </a:ext>
            </a:extLst>
          </p:cNvPr>
          <p:cNvSpPr>
            <a:spLocks noGrp="1"/>
          </p:cNvSpPr>
          <p:nvPr>
            <p:ph type="title"/>
          </p:nvPr>
        </p:nvSpPr>
        <p:spPr>
          <a:xfrm>
            <a:off x="6411685" y="353962"/>
            <a:ext cx="5127171" cy="1317522"/>
          </a:xfrm>
        </p:spPr>
        <p:txBody>
          <a:bodyPr>
            <a:normAutofit/>
          </a:bodyPr>
          <a:lstStyle/>
          <a:p>
            <a:r>
              <a:rPr lang="fr-CA" sz="4000" b="1" dirty="0">
                <a:solidFill>
                  <a:schemeClr val="accent2">
                    <a:lumMod val="75000"/>
                  </a:schemeClr>
                </a:solidFill>
              </a:rPr>
              <a:t>Conclusion</a:t>
            </a:r>
            <a:br>
              <a:rPr lang="fr-CA" sz="4000" b="1" dirty="0">
                <a:solidFill>
                  <a:schemeClr val="accent2">
                    <a:lumMod val="75000"/>
                  </a:schemeClr>
                </a:solidFill>
              </a:rPr>
            </a:br>
            <a:r>
              <a:rPr lang="fr-CA" sz="4000" b="1" dirty="0">
                <a:solidFill>
                  <a:schemeClr val="accent2">
                    <a:lumMod val="75000"/>
                  </a:schemeClr>
                </a:solidFill>
              </a:rPr>
              <a:t>K.Moayyedi </a:t>
            </a:r>
          </a:p>
        </p:txBody>
      </p:sp>
      <p:sp>
        <p:nvSpPr>
          <p:cNvPr id="3" name="Espace réservé du contenu 2">
            <a:extLst>
              <a:ext uri="{FF2B5EF4-FFF2-40B4-BE49-F238E27FC236}">
                <a16:creationId xmlns:a16="http://schemas.microsoft.com/office/drawing/2014/main" id="{8079BF09-68A7-C105-AF6A-350E9FEEE775}"/>
              </a:ext>
            </a:extLst>
          </p:cNvPr>
          <p:cNvSpPr>
            <a:spLocks noGrp="1"/>
          </p:cNvSpPr>
          <p:nvPr>
            <p:ph idx="1"/>
          </p:nvPr>
        </p:nvSpPr>
        <p:spPr>
          <a:xfrm>
            <a:off x="6411684" y="2198914"/>
            <a:ext cx="5127172" cy="3670180"/>
          </a:xfrm>
        </p:spPr>
        <p:txBody>
          <a:bodyPr>
            <a:normAutofit/>
          </a:bodyPr>
          <a:lstStyle/>
          <a:p>
            <a:pPr marL="228600" indent="0">
              <a:buNone/>
            </a:pPr>
            <a:r>
              <a:rPr lang="fr-CA" b="0" i="0" dirty="0">
                <a:effectLst/>
                <a:latin typeface="ElsevierGulliver"/>
              </a:rPr>
              <a:t> il n'y a aucun avantage à administrer systématiquement un traitement par IPP aux patients atteints d'une maladie cardiovasculaire stable considérés comme à faible risque d'événements gastro-intestinaux et </a:t>
            </a:r>
            <a:r>
              <a:rPr lang="fr-CA" b="0" i="0" dirty="0">
                <a:effectLst/>
                <a:latin typeface="Calibri" panose="020F0502020204030204" pitchFamily="34" charset="0"/>
                <a:cs typeface="Calibri" panose="020F0502020204030204" pitchFamily="34" charset="0"/>
              </a:rPr>
              <a:t>recevant du </a:t>
            </a:r>
            <a:r>
              <a:rPr lang="fr-CA" dirty="0">
                <a:latin typeface="Calibri" panose="020F0502020204030204" pitchFamily="34" charset="0"/>
                <a:cs typeface="Calibri" panose="020F0502020204030204" pitchFamily="34" charset="0"/>
              </a:rPr>
              <a:t>R</a:t>
            </a:r>
            <a:r>
              <a:rPr lang="fr-CA" b="0" i="0" dirty="0">
                <a:effectLst/>
                <a:latin typeface="Calibri" panose="020F0502020204030204" pitchFamily="34" charset="0"/>
                <a:cs typeface="Calibri" panose="020F0502020204030204" pitchFamily="34" charset="0"/>
              </a:rPr>
              <a:t>ivaroxaban à faible dose.</a:t>
            </a:r>
          </a:p>
          <a:p>
            <a:pPr marL="228600" indent="0">
              <a:buNone/>
            </a:pPr>
            <a:r>
              <a:rPr lang="fr-CA" dirty="0">
                <a:latin typeface="Calibri" panose="020F0502020204030204" pitchFamily="34" charset="0"/>
                <a:cs typeface="Calibri" panose="020F0502020204030204" pitchFamily="34" charset="0"/>
              </a:rPr>
              <a:t>Les IPP ont un rôle important dans la réduction des complications gastro-intestinales supérieures chez les patients à risque élevé d'ulcère peptique qui prennent des AOD</a:t>
            </a:r>
          </a:p>
          <a:p>
            <a:endParaRPr lang="fr-CA" dirty="0"/>
          </a:p>
        </p:txBody>
      </p:sp>
      <p:pic>
        <p:nvPicPr>
          <p:cNvPr id="5" name="Image 4" descr="Une image contenant texte, Marque, étiquette, logo&#10;&#10;Description générée automatiquement">
            <a:extLst>
              <a:ext uri="{FF2B5EF4-FFF2-40B4-BE49-F238E27FC236}">
                <a16:creationId xmlns:a16="http://schemas.microsoft.com/office/drawing/2014/main" id="{10CD7064-ADD2-A209-2F91-173B263F95CA}"/>
              </a:ext>
            </a:extLst>
          </p:cNvPr>
          <p:cNvPicPr>
            <a:picLocks noChangeAspect="1"/>
          </p:cNvPicPr>
          <p:nvPr/>
        </p:nvPicPr>
        <p:blipFill>
          <a:blip r:embed="rId3"/>
          <a:stretch>
            <a:fillRect/>
          </a:stretch>
        </p:blipFill>
        <p:spPr>
          <a:xfrm>
            <a:off x="643192" y="1210991"/>
            <a:ext cx="5451627" cy="4115977"/>
          </a:xfrm>
          <a:prstGeom prst="rect">
            <a:avLst/>
          </a:prstGeom>
        </p:spPr>
      </p:pic>
    </p:spTree>
    <p:extLst>
      <p:ext uri="{BB962C8B-B14F-4D97-AF65-F5344CB8AC3E}">
        <p14:creationId xmlns:p14="http://schemas.microsoft.com/office/powerpoint/2010/main" val="178831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711E-97E9-42EB-AF77-3AF2C2914074}"/>
              </a:ext>
            </a:extLst>
          </p:cNvPr>
          <p:cNvSpPr>
            <a:spLocks noGrp="1"/>
          </p:cNvSpPr>
          <p:nvPr>
            <p:ph type="title"/>
          </p:nvPr>
        </p:nvSpPr>
        <p:spPr>
          <a:xfrm>
            <a:off x="1097280" y="286603"/>
            <a:ext cx="10058400" cy="1450757"/>
          </a:xfrm>
        </p:spPr>
        <p:txBody>
          <a:bodyPr>
            <a:normAutofit/>
          </a:bodyPr>
          <a:lstStyle/>
          <a:p>
            <a:r>
              <a:rPr lang="fr-CA" b="1" dirty="0">
                <a:solidFill>
                  <a:schemeClr val="accent2">
                    <a:lumMod val="75000"/>
                  </a:schemeClr>
                </a:solidFill>
              </a:rPr>
              <a:t>Introduction</a:t>
            </a:r>
          </a:p>
        </p:txBody>
      </p:sp>
      <p:graphicFrame>
        <p:nvGraphicFramePr>
          <p:cNvPr id="15" name="Espace réservé du contenu 2">
            <a:extLst>
              <a:ext uri="{FF2B5EF4-FFF2-40B4-BE49-F238E27FC236}">
                <a16:creationId xmlns:a16="http://schemas.microsoft.com/office/drawing/2014/main" id="{6F1C840C-A84F-113A-EE34-DE2F3A4C14FD}"/>
              </a:ext>
            </a:extLst>
          </p:cNvPr>
          <p:cNvGraphicFramePr>
            <a:graphicFrameLocks noGrp="1"/>
          </p:cNvGraphicFramePr>
          <p:nvPr>
            <p:ph idx="1"/>
            <p:extLst>
              <p:ext uri="{D42A27DB-BD31-4B8C-83A1-F6EECF244321}">
                <p14:modId xmlns:p14="http://schemas.microsoft.com/office/powerpoint/2010/main" val="49643879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519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3FA09-E591-F841-55BE-C71A5D54D129}"/>
              </a:ext>
            </a:extLst>
          </p:cNvPr>
          <p:cNvSpPr>
            <a:spLocks noGrp="1"/>
          </p:cNvSpPr>
          <p:nvPr>
            <p:ph type="title"/>
          </p:nvPr>
        </p:nvSpPr>
        <p:spPr>
          <a:xfrm>
            <a:off x="4974771" y="363795"/>
            <a:ext cx="6574972" cy="1406012"/>
          </a:xfrm>
        </p:spPr>
        <p:txBody>
          <a:bodyPr>
            <a:normAutofit/>
          </a:bodyPr>
          <a:lstStyle/>
          <a:p>
            <a:r>
              <a:rPr lang="fr-CA" sz="4000" b="1" dirty="0">
                <a:solidFill>
                  <a:schemeClr val="accent2">
                    <a:lumMod val="75000"/>
                  </a:schemeClr>
                </a:solidFill>
              </a:rPr>
              <a:t>Pour ma pratique en Médecine de Famille</a:t>
            </a:r>
          </a:p>
        </p:txBody>
      </p:sp>
      <p:sp>
        <p:nvSpPr>
          <p:cNvPr id="3" name="Espace réservé du contenu 2">
            <a:extLst>
              <a:ext uri="{FF2B5EF4-FFF2-40B4-BE49-F238E27FC236}">
                <a16:creationId xmlns:a16="http://schemas.microsoft.com/office/drawing/2014/main" id="{03F8C0A9-043C-1890-3239-C516BEE29450}"/>
              </a:ext>
            </a:extLst>
          </p:cNvPr>
          <p:cNvSpPr>
            <a:spLocks noGrp="1"/>
          </p:cNvSpPr>
          <p:nvPr>
            <p:ph idx="1"/>
          </p:nvPr>
        </p:nvSpPr>
        <p:spPr>
          <a:xfrm>
            <a:off x="4974769" y="2198914"/>
            <a:ext cx="6574973" cy="3670180"/>
          </a:xfrm>
        </p:spPr>
        <p:txBody>
          <a:bodyPr>
            <a:normAutofit fontScale="92500" lnSpcReduction="10000"/>
          </a:bodyPr>
          <a:lstStyle/>
          <a:p>
            <a:pPr>
              <a:buFont typeface="Wingdings" panose="05000000000000000000" pitchFamily="2" charset="2"/>
              <a:buChar char="Ø"/>
            </a:pPr>
            <a:r>
              <a:rPr lang="fr-CA" b="0" i="0" dirty="0">
                <a:effectLst/>
                <a:latin typeface="Noto Sans" panose="020B0502040504020204" pitchFamily="34" charset="0"/>
              </a:rPr>
              <a:t> Avant de prescrire la co-thérapie AOD-IPP, i</a:t>
            </a:r>
            <a:r>
              <a:rPr lang="fr-CA" dirty="0">
                <a:latin typeface="Noto Sans" panose="020B0502040504020204" pitchFamily="34" charset="0"/>
              </a:rPr>
              <a:t>dentifier les patients à risque potentiel de saignement digestive.</a:t>
            </a:r>
          </a:p>
          <a:p>
            <a:pPr>
              <a:buFont typeface="Wingdings" panose="05000000000000000000" pitchFamily="2" charset="2"/>
              <a:buChar char="Ø"/>
            </a:pPr>
            <a:r>
              <a:rPr lang="fr-CA" dirty="0">
                <a:latin typeface="Noto Sans" panose="020B0502040504020204" pitchFamily="34" charset="0"/>
              </a:rPr>
              <a:t>Faire un suivi étroit des patients lors de l'initiation des AOD soit les 3 premiers  mois de traitement </a:t>
            </a:r>
          </a:p>
          <a:p>
            <a:pPr>
              <a:buFont typeface="Wingdings" panose="05000000000000000000" pitchFamily="2" charset="2"/>
              <a:buChar char="Ø"/>
            </a:pPr>
            <a:r>
              <a:rPr lang="fr-CA" b="0" i="0" dirty="0">
                <a:effectLst/>
                <a:latin typeface="Noto Sans" panose="020B0502040504020204" pitchFamily="34" charset="0"/>
              </a:rPr>
              <a:t> </a:t>
            </a:r>
            <a:r>
              <a:rPr lang="fr-CA" dirty="0">
                <a:latin typeface="Noto Sans" panose="020B0502040504020204" pitchFamily="34" charset="0"/>
              </a:rPr>
              <a:t>Utiliser</a:t>
            </a:r>
            <a:r>
              <a:rPr lang="fr-CA" b="0" i="0" dirty="0">
                <a:effectLst/>
                <a:latin typeface="Noto Sans" panose="020B0502040504020204" pitchFamily="34" charset="0"/>
              </a:rPr>
              <a:t> un IPP chez les patients à risque de complications digestives hautes quelle que soit la dose d’AOD prescrite. </a:t>
            </a:r>
          </a:p>
          <a:p>
            <a:pPr>
              <a:buFont typeface="Wingdings" panose="05000000000000000000" pitchFamily="2" charset="2"/>
              <a:buChar char="Ø"/>
            </a:pPr>
            <a:r>
              <a:rPr lang="fr-CA" b="0" i="0" dirty="0">
                <a:effectLst/>
                <a:latin typeface="Noto Sans" panose="020B0502040504020204" pitchFamily="34" charset="0"/>
              </a:rPr>
              <a:t> </a:t>
            </a:r>
            <a:r>
              <a:rPr lang="fr-CA" dirty="0">
                <a:latin typeface="Noto Sans" panose="020B0502040504020204" pitchFamily="34" charset="0"/>
              </a:rPr>
              <a:t>Réviser </a:t>
            </a:r>
            <a:r>
              <a:rPr lang="fr-CA" b="0" i="0" dirty="0">
                <a:effectLst/>
                <a:latin typeface="Noto Sans" panose="020B0502040504020204" pitchFamily="34" charset="0"/>
              </a:rPr>
              <a:t>périodiquement l'indication de l'anticoagulation, le rapport risque-bénéfice, la dose, l'observance, les médicaments concomitants  et autres médicaments en vente libre pour minimiser le risque de complications GI.</a:t>
            </a:r>
          </a:p>
          <a:p>
            <a:pPr>
              <a:buFont typeface="Wingdings" panose="05000000000000000000" pitchFamily="2" charset="2"/>
              <a:buChar char="Ø"/>
            </a:pPr>
            <a:endParaRPr lang="fr-CA" sz="1700" dirty="0"/>
          </a:p>
        </p:txBody>
      </p:sp>
      <p:pic>
        <p:nvPicPr>
          <p:cNvPr id="5" name="Image 4" descr="Une image contenant ordinateur, ordinateur portable, intérieur, table&#10;&#10;Description générée automatiquement">
            <a:extLst>
              <a:ext uri="{FF2B5EF4-FFF2-40B4-BE49-F238E27FC236}">
                <a16:creationId xmlns:a16="http://schemas.microsoft.com/office/drawing/2014/main" id="{A58F9031-1A5F-2BBA-5AC7-42EC471082A0}"/>
              </a:ext>
            </a:extLst>
          </p:cNvPr>
          <p:cNvPicPr>
            <a:picLocks noChangeAspect="1"/>
          </p:cNvPicPr>
          <p:nvPr/>
        </p:nvPicPr>
        <p:blipFill rotWithShape="1">
          <a:blip r:embed="rId3"/>
          <a:srcRect l="17355" r="22788"/>
          <a:stretch/>
        </p:blipFill>
        <p:spPr>
          <a:xfrm>
            <a:off x="633999" y="640081"/>
            <a:ext cx="4001315" cy="5314406"/>
          </a:xfrm>
          <a:prstGeom prst="rect">
            <a:avLst/>
          </a:prstGeom>
        </p:spPr>
      </p:pic>
    </p:spTree>
    <p:extLst>
      <p:ext uri="{BB962C8B-B14F-4D97-AF65-F5344CB8AC3E}">
        <p14:creationId xmlns:p14="http://schemas.microsoft.com/office/powerpoint/2010/main" val="652838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E8058-DB88-DBF3-5B7F-919A0C51BE8A}"/>
              </a:ext>
            </a:extLst>
          </p:cNvPr>
          <p:cNvSpPr>
            <a:spLocks noGrp="1"/>
          </p:cNvSpPr>
          <p:nvPr>
            <p:ph type="title"/>
          </p:nvPr>
        </p:nvSpPr>
        <p:spPr>
          <a:xfrm>
            <a:off x="1097280" y="286604"/>
            <a:ext cx="10058400" cy="1217732"/>
          </a:xfrm>
        </p:spPr>
        <p:txBody>
          <a:bodyPr/>
          <a:lstStyle/>
          <a:p>
            <a:r>
              <a:rPr lang="fr-CA" b="1" dirty="0">
                <a:solidFill>
                  <a:schemeClr val="accent2">
                    <a:lumMod val="75000"/>
                  </a:schemeClr>
                </a:solidFill>
              </a:rPr>
              <a:t>Bibliographie :  </a:t>
            </a:r>
          </a:p>
        </p:txBody>
      </p:sp>
      <p:sp>
        <p:nvSpPr>
          <p:cNvPr id="3" name="Espace réservé du contenu 2">
            <a:extLst>
              <a:ext uri="{FF2B5EF4-FFF2-40B4-BE49-F238E27FC236}">
                <a16:creationId xmlns:a16="http://schemas.microsoft.com/office/drawing/2014/main" id="{16355F31-D224-D0A5-0F7D-7C230072F8B8}"/>
              </a:ext>
            </a:extLst>
          </p:cNvPr>
          <p:cNvSpPr>
            <a:spLocks noGrp="1"/>
          </p:cNvSpPr>
          <p:nvPr>
            <p:ph idx="1"/>
          </p:nvPr>
        </p:nvSpPr>
        <p:spPr/>
        <p:txBody>
          <a:bodyPr>
            <a:normAutofit fontScale="62500" lnSpcReduction="20000"/>
          </a:bodyPr>
          <a:lstStyle/>
          <a:p>
            <a:pPr>
              <a:lnSpc>
                <a:spcPct val="107000"/>
              </a:lnSpc>
              <a:spcAft>
                <a:spcPts val="800"/>
              </a:spcAft>
            </a:pPr>
            <a:r>
              <a:rPr lang="fr-CA"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https://www.uptodate.com/contents/risks-and-prevention-of-bleeding-with-oral-anticoagulants?source=history</a:t>
            </a:r>
            <a:endPar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https://www.uptodate.com/contents/management-of-anticoagulants-in-patients-undergoing-endoscopic-procedures?source=history</a:t>
            </a:r>
            <a:endPar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Nieto JA, Solano R, Ruiz-</a:t>
            </a:r>
            <a:r>
              <a:rPr lang="fr-CA"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Ribó</a:t>
            </a: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MD, et al. Hémorragie mortelle chez les patients recevant un traitement anticoagulant pour thromboembolie veineuse : résultats du registre RIETE. J Thromb Haemost 2010; 8:1216.</a:t>
            </a:r>
          </a:p>
          <a:p>
            <a:pPr>
              <a:lnSpc>
                <a:spcPct val="107000"/>
              </a:lnSpc>
              <a:spcAft>
                <a:spcPts val="800"/>
              </a:spcAft>
            </a:pP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Moayyedi P, Eikelboom JW, Bosch J, Connolly SJ, Dyal L, Shestakovska O, Leong D, Anand SS, Störk S, Branch KRH, Bhatt DL, Verhamme PB, O'Donnell M, Maggioni AP, Lonn EM, Piegas LS, Ertl G, Keltai M, Cook Bruns N, Muehlhofer E, Dagenais GR, Kim JH, Hori M, Steg PG, Hart RG, Diaz R, Alings M, Widimsky P, Avezum A,Probstfield J, Zhu J, Liang Y, Lopez-</a:t>
            </a:r>
            <a:r>
              <a:rPr lang="fr-CA"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Jaramillo</a:t>
            </a: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Kakkar A, Parkhomenko AN,Ryden L, Pogosova N, Dans A, Lanas F, Commerford PJ, Torp-Pedersen C, Guzik T,Vinereanu D, Tonkin AM, Lewis BS, Felix C, Yusoff K, Metsarinne K, Fox KAA,Yusuf S; COMPASS Investigations. </a:t>
            </a:r>
            <a:r>
              <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Pantoprazole to Prevent Gastroduodenal Events in Patients Receiving Rivaroxaban and/or Aspirin in a Randomized, Double-Blind, Placebo-Controlled Trial. Gastroenterology. 2019 Aug;157(2):403-412.e5. di10.1053/j.gastro.2019.04.041. Epub 2019 May 2. PMID: 31054846.</a:t>
            </a:r>
            <a:endPar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 WA, Chung CP, Murray KT, Smalley WE, Daugherty JR, Dupont WD, Stein CM. Association of Oral Anticoagulants and Proton Pump Inhibitor Cotherapy With Hospitalization for Upper Gastrointestinal Tract Bleeding. JAMA. 2018 Dec 4;320(21):2221-2230. doi: 10.1001/jama.2018.17242. PMID: 30512099; PMCID:PMC6404233.</a:t>
            </a:r>
            <a:endPar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Lee SR, Kwon S, Choi EK, Jung JH, Han KD, Oh S, Lip GYH. Proton Pump Inhibitor Co-Therapy in Patients with Atrial Fibrillation Treated with Oral Anticoagulants and a Prior History of Upper Gastrointestinal Tract Bleeding. Cardiovasc Drugs Ther. 2022 Aug;36(4):679-689. doi: 10.1007/s10557-021-07170-6. Epub 2021 Mar 17. PMID: 33730289.</a:t>
            </a:r>
            <a:endPar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Maruyama K, Yamamoto T, Aoyagi H, Isono A, Abe K, Kodashima S, Kita H, Watari Y, Kozuma K. Difference between the Upper and the Lower Gastrointestinal Bleeding in Patients Taking Nonvitamin K Oral Anticoagulants. Biomed Res Int. 2018 May 15; 2018:7123607. doi: 10.1155/2018/7123607. PMID: 29888274; PMCID:   PMC5977003</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684695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4" descr="Stéthoscope">
            <a:extLst>
              <a:ext uri="{FF2B5EF4-FFF2-40B4-BE49-F238E27FC236}">
                <a16:creationId xmlns:a16="http://schemas.microsoft.com/office/drawing/2014/main" id="{522A55E5-F0A3-0929-F96D-4BA61CFF352B}"/>
              </a:ext>
            </a:extLst>
          </p:cNvPr>
          <p:cNvPicPr>
            <a:picLocks noChangeAspect="1"/>
          </p:cNvPicPr>
          <p:nvPr/>
        </p:nvPicPr>
        <p:blipFill rotWithShape="1">
          <a:blip r:embed="rId2">
            <a:duotone>
              <a:schemeClr val="bg2">
                <a:shade val="45000"/>
                <a:satMod val="135000"/>
              </a:schemeClr>
              <a:prstClr val="white"/>
            </a:duotone>
            <a:alphaModFix amt="35000"/>
          </a:blip>
          <a:srcRect t="15730"/>
          <a:stretch/>
        </p:blipFill>
        <p:spPr>
          <a:xfrm>
            <a:off x="20" y="10"/>
            <a:ext cx="12191980" cy="6857990"/>
          </a:xfrm>
          <a:prstGeom prst="rect">
            <a:avLst/>
          </a:prstGeom>
        </p:spPr>
      </p:pic>
      <p:sp>
        <p:nvSpPr>
          <p:cNvPr id="2" name="Titre 1">
            <a:extLst>
              <a:ext uri="{FF2B5EF4-FFF2-40B4-BE49-F238E27FC236}">
                <a16:creationId xmlns:a16="http://schemas.microsoft.com/office/drawing/2014/main" id="{9CD7EECF-6A93-29CC-62B3-7329F9BD4CC1}"/>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lumMod val="85000"/>
                    <a:lumOff val="15000"/>
                  </a:schemeClr>
                </a:solidFill>
              </a:rPr>
              <a:t> Merci pour votre écoute</a:t>
            </a:r>
          </a:p>
        </p:txBody>
      </p:sp>
      <p:sp>
        <p:nvSpPr>
          <p:cNvPr id="3" name="Espace réservé du contenu 2">
            <a:extLst>
              <a:ext uri="{FF2B5EF4-FFF2-40B4-BE49-F238E27FC236}">
                <a16:creationId xmlns:a16="http://schemas.microsoft.com/office/drawing/2014/main" id="{3BDA9023-9AEB-AF98-9DFF-E5E912CBCCE4}"/>
              </a:ext>
            </a:extLst>
          </p:cNvPr>
          <p:cNvSpPr>
            <a:spLocks noGrp="1"/>
          </p:cNvSpPr>
          <p:nvPr>
            <p:ph idx="1"/>
          </p:nvPr>
        </p:nvSpPr>
        <p:spPr>
          <a:xfrm>
            <a:off x="1100051" y="4455620"/>
            <a:ext cx="10058400" cy="1143000"/>
          </a:xfrm>
        </p:spPr>
        <p:txBody>
          <a:bodyPr vert="horz" lIns="91440" tIns="45720" rIns="91440" bIns="45720" rtlCol="0">
            <a:normAutofit/>
          </a:bodyPr>
          <a:lstStyle/>
          <a:p>
            <a:pPr marL="0" indent="0">
              <a:buNone/>
            </a:pPr>
            <a:r>
              <a:rPr lang="en-US" sz="2400" cap="all" spc="200" dirty="0">
                <a:solidFill>
                  <a:schemeClr val="tx1">
                    <a:lumMod val="85000"/>
                    <a:lumOff val="15000"/>
                  </a:schemeClr>
                </a:solidFill>
                <a:latin typeface="+mj-lt"/>
              </a:rPr>
              <a:t>Des questions?</a:t>
            </a:r>
          </a:p>
        </p:txBody>
      </p:sp>
      <p:cxnSp>
        <p:nvCxnSpPr>
          <p:cNvPr id="30" name="Straight Connector 14">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16">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8">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72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F6F3C-B819-F206-E34C-64F6E4BF5C69}"/>
              </a:ext>
            </a:extLst>
          </p:cNvPr>
          <p:cNvSpPr>
            <a:spLocks noGrp="1"/>
          </p:cNvSpPr>
          <p:nvPr>
            <p:ph type="title"/>
          </p:nvPr>
        </p:nvSpPr>
        <p:spPr>
          <a:xfrm>
            <a:off x="6208891" y="353962"/>
            <a:ext cx="5340851" cy="1406012"/>
          </a:xfrm>
        </p:spPr>
        <p:txBody>
          <a:bodyPr>
            <a:normAutofit/>
          </a:bodyPr>
          <a:lstStyle/>
          <a:p>
            <a:r>
              <a:rPr kumimoji="0" lang="fr-CA" sz="4000" b="1" i="0" u="none" strike="noStrike" kern="1200" cap="none" spc="0" normalizeH="0" baseline="0" noProof="0" dirty="0">
                <a:ln>
                  <a:noFill/>
                </a:ln>
                <a:solidFill>
                  <a:schemeClr val="accent2">
                    <a:lumMod val="75000"/>
                  </a:schemeClr>
                </a:solidFill>
                <a:effectLst/>
                <a:uLnTx/>
                <a:uFillTx/>
                <a:ea typeface="+mn-ea"/>
                <a:cs typeface="+mn-cs"/>
              </a:rPr>
              <a:t>La balance bénéfice -risque</a:t>
            </a:r>
            <a:endParaRPr lang="fr-CA" sz="4000" b="1" dirty="0">
              <a:solidFill>
                <a:schemeClr val="accent2">
                  <a:lumMod val="75000"/>
                </a:schemeClr>
              </a:solidFill>
            </a:endParaRPr>
          </a:p>
        </p:txBody>
      </p:sp>
      <p:sp>
        <p:nvSpPr>
          <p:cNvPr id="30" name="Content Placeholder 10">
            <a:extLst>
              <a:ext uri="{FF2B5EF4-FFF2-40B4-BE49-F238E27FC236}">
                <a16:creationId xmlns:a16="http://schemas.microsoft.com/office/drawing/2014/main" id="{4A26695E-7EBC-D31A-126D-F0BC96B2CA7C}"/>
              </a:ext>
            </a:extLst>
          </p:cNvPr>
          <p:cNvSpPr>
            <a:spLocks noGrp="1"/>
          </p:cNvSpPr>
          <p:nvPr>
            <p:ph idx="1"/>
          </p:nvPr>
        </p:nvSpPr>
        <p:spPr>
          <a:xfrm>
            <a:off x="6412089" y="2198914"/>
            <a:ext cx="5137653" cy="3670180"/>
          </a:xfrm>
        </p:spPr>
        <p:txBody>
          <a:bodyPr>
            <a:normAutofit fontScale="92500" lnSpcReduction="20000"/>
          </a:bodyPr>
          <a:lstStyle/>
          <a:p>
            <a:pPr marR="0" lvl="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r>
              <a:rPr kumimoji="0" lang="fr-CA" sz="2400" b="0" i="0" u="none" strike="noStrike" kern="1200" cap="none" spc="0" normalizeH="0" baseline="0" noProof="0" dirty="0">
                <a:ln>
                  <a:noFill/>
                </a:ln>
                <a:solidFill>
                  <a:srgbClr val="2E2E2E"/>
                </a:solidFill>
                <a:effectLst/>
                <a:uLnTx/>
                <a:uFillTx/>
                <a:ea typeface="+mn-ea"/>
                <a:cs typeface="+mn-cs"/>
              </a:rPr>
              <a:t>La balance bénéfice -risque, entre l'aggravation de l'hémorragie et le risque thromboembolique chez les patients sous AOD, souvent comorbides, engendrent  des questionnements permanents chez les prescripteurs . </a:t>
            </a:r>
          </a:p>
          <a:p>
            <a:pPr>
              <a:buClr>
                <a:srgbClr val="E48312"/>
              </a:buClr>
              <a:buFont typeface="Wingdings" panose="05000000000000000000" pitchFamily="2" charset="2"/>
              <a:buChar char="Ø"/>
              <a:defRPr/>
            </a:pPr>
            <a:r>
              <a:rPr lang="fr-CA" sz="2400" dirty="0">
                <a:effectLst/>
                <a:ea typeface="Calibri" panose="020F0502020204030204" pitchFamily="34" charset="0"/>
              </a:rPr>
              <a:t>Le clinicien  doit prescrire la dose des AOD appropriée pour l'indication et les caractéristiques cliniques du patient, mais ne pourra pas diminuer la dose pour éviter le risque de saignement, car toute réduction de dose inappropriée des  AOD est à risque d’entraîner une thrombose évitable.</a:t>
            </a:r>
            <a:endParaRPr kumimoji="0" lang="fr-CA" sz="2400" b="0" i="0" u="none" strike="noStrike" kern="1200" cap="none" spc="0" normalizeH="0" baseline="0" noProof="0" dirty="0">
              <a:ln>
                <a:noFill/>
              </a:ln>
              <a:solidFill>
                <a:srgbClr val="2E2E2E"/>
              </a:solidFill>
              <a:effectLst/>
              <a:uLnTx/>
              <a:uFillTx/>
              <a:ea typeface="+mn-ea"/>
              <a:cs typeface="+mn-cs"/>
            </a:endParaRPr>
          </a:p>
          <a:p>
            <a:endParaRPr lang="en-US" dirty="0"/>
          </a:p>
        </p:txBody>
      </p:sp>
      <p:pic>
        <p:nvPicPr>
          <p:cNvPr id="7" name="Espace réservé du contenu 6">
            <a:extLst>
              <a:ext uri="{FF2B5EF4-FFF2-40B4-BE49-F238E27FC236}">
                <a16:creationId xmlns:a16="http://schemas.microsoft.com/office/drawing/2014/main" id="{950768D4-F358-6BA2-5E44-81D022B031FA}"/>
              </a:ext>
            </a:extLst>
          </p:cNvPr>
          <p:cNvPicPr>
            <a:picLocks noChangeAspect="1"/>
          </p:cNvPicPr>
          <p:nvPr/>
        </p:nvPicPr>
        <p:blipFill>
          <a:blip r:embed="rId2"/>
          <a:stretch>
            <a:fillRect/>
          </a:stretch>
        </p:blipFill>
        <p:spPr>
          <a:xfrm>
            <a:off x="0" y="202317"/>
            <a:ext cx="5983111" cy="6149322"/>
          </a:xfrm>
          <a:prstGeom prst="rect">
            <a:avLst/>
          </a:prstGeom>
        </p:spPr>
      </p:pic>
    </p:spTree>
    <p:extLst>
      <p:ext uri="{BB962C8B-B14F-4D97-AF65-F5344CB8AC3E}">
        <p14:creationId xmlns:p14="http://schemas.microsoft.com/office/powerpoint/2010/main" val="100100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8E09C-0BD4-06DA-5AC4-7037FDFA10E7}"/>
              </a:ext>
            </a:extLst>
          </p:cNvPr>
          <p:cNvSpPr>
            <a:spLocks noGrp="1"/>
          </p:cNvSpPr>
          <p:nvPr>
            <p:ph type="title"/>
          </p:nvPr>
        </p:nvSpPr>
        <p:spPr>
          <a:xfrm>
            <a:off x="6273801" y="353962"/>
            <a:ext cx="5275941" cy="1337186"/>
          </a:xfrm>
        </p:spPr>
        <p:txBody>
          <a:bodyPr>
            <a:noAutofit/>
          </a:bodyPr>
          <a:lstStyle/>
          <a:p>
            <a:r>
              <a:rPr lang="fr-CA" sz="4000" b="1" i="0">
                <a:solidFill>
                  <a:schemeClr val="accent2">
                    <a:lumMod val="75000"/>
                  </a:schemeClr>
                </a:solidFill>
                <a:effectLst/>
              </a:rPr>
              <a:t>Les inhibiteurs de la pompe à protons </a:t>
            </a:r>
            <a:endParaRPr lang="fr-CA" sz="4000" b="1" dirty="0">
              <a:solidFill>
                <a:schemeClr val="accent2">
                  <a:lumMod val="75000"/>
                </a:schemeClr>
              </a:solidFill>
            </a:endParaRPr>
          </a:p>
        </p:txBody>
      </p:sp>
      <p:graphicFrame>
        <p:nvGraphicFramePr>
          <p:cNvPr id="46" name="Content Placeholder 8">
            <a:extLst>
              <a:ext uri="{FF2B5EF4-FFF2-40B4-BE49-F238E27FC236}">
                <a16:creationId xmlns:a16="http://schemas.microsoft.com/office/drawing/2014/main" id="{C00191AC-3E8C-CD7A-0B2D-96F6886056E1}"/>
              </a:ext>
            </a:extLst>
          </p:cNvPr>
          <p:cNvGraphicFramePr>
            <a:graphicFrameLocks noGrp="1"/>
          </p:cNvGraphicFramePr>
          <p:nvPr>
            <p:ph idx="1"/>
            <p:extLst>
              <p:ext uri="{D42A27DB-BD31-4B8C-83A1-F6EECF244321}">
                <p14:modId xmlns:p14="http://schemas.microsoft.com/office/powerpoint/2010/main" val="1431356117"/>
              </p:ext>
            </p:extLst>
          </p:nvPr>
        </p:nvGraphicFramePr>
        <p:xfrm>
          <a:off x="5749290" y="1809135"/>
          <a:ext cx="6442709" cy="4098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Espace réservé du contenu 4">
            <a:extLst>
              <a:ext uri="{FF2B5EF4-FFF2-40B4-BE49-F238E27FC236}">
                <a16:creationId xmlns:a16="http://schemas.microsoft.com/office/drawing/2014/main" id="{CEC21C77-2AF1-F488-2A12-008D922E2303}"/>
              </a:ext>
            </a:extLst>
          </p:cNvPr>
          <p:cNvPicPr>
            <a:picLocks noChangeAspect="1"/>
          </p:cNvPicPr>
          <p:nvPr/>
        </p:nvPicPr>
        <p:blipFill rotWithShape="1">
          <a:blip r:embed="rId8"/>
          <a:srcRect l="1510" r="-2" b="-2"/>
          <a:stretch/>
        </p:blipFill>
        <p:spPr>
          <a:xfrm>
            <a:off x="28303" y="33247"/>
            <a:ext cx="5511800" cy="6334311"/>
          </a:xfrm>
          <a:prstGeom prst="rect">
            <a:avLst/>
          </a:prstGeom>
        </p:spPr>
      </p:pic>
    </p:spTree>
    <p:extLst>
      <p:ext uri="{BB962C8B-B14F-4D97-AF65-F5344CB8AC3E}">
        <p14:creationId xmlns:p14="http://schemas.microsoft.com/office/powerpoint/2010/main" val="372076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6B1C8-237B-06A9-8D2D-E4F8AA1F2D95}"/>
              </a:ext>
            </a:extLst>
          </p:cNvPr>
          <p:cNvSpPr>
            <a:spLocks noGrp="1"/>
          </p:cNvSpPr>
          <p:nvPr>
            <p:ph type="title"/>
          </p:nvPr>
        </p:nvSpPr>
        <p:spPr/>
        <p:txBody>
          <a:bodyPr>
            <a:normAutofit/>
          </a:bodyPr>
          <a:lstStyle/>
          <a:p>
            <a:r>
              <a:rPr lang="fr-CA" b="1" dirty="0"/>
              <a:t> </a:t>
            </a:r>
            <a:r>
              <a:rPr lang="fr-CA" b="1" dirty="0">
                <a:solidFill>
                  <a:schemeClr val="accent2">
                    <a:lumMod val="75000"/>
                  </a:schemeClr>
                </a:solidFill>
              </a:rPr>
              <a:t>Question clinique PICO :</a:t>
            </a:r>
          </a:p>
        </p:txBody>
      </p:sp>
      <p:graphicFrame>
        <p:nvGraphicFramePr>
          <p:cNvPr id="5" name="Espace réservé du contenu 2">
            <a:extLst>
              <a:ext uri="{FF2B5EF4-FFF2-40B4-BE49-F238E27FC236}">
                <a16:creationId xmlns:a16="http://schemas.microsoft.com/office/drawing/2014/main" id="{B8D65D80-8461-6A73-8D7D-6D3C27DE94F7}"/>
              </a:ext>
            </a:extLst>
          </p:cNvPr>
          <p:cNvGraphicFramePr>
            <a:graphicFrameLocks noGrp="1"/>
          </p:cNvGraphicFramePr>
          <p:nvPr>
            <p:ph idx="1"/>
            <p:extLst>
              <p:ext uri="{D42A27DB-BD31-4B8C-83A1-F6EECF244321}">
                <p14:modId xmlns:p14="http://schemas.microsoft.com/office/powerpoint/2010/main" val="384662683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00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09FC6-6357-684F-B996-950AD1004B59}"/>
              </a:ext>
            </a:extLst>
          </p:cNvPr>
          <p:cNvSpPr>
            <a:spLocks noGrp="1"/>
          </p:cNvSpPr>
          <p:nvPr>
            <p:ph type="title"/>
          </p:nvPr>
        </p:nvSpPr>
        <p:spPr>
          <a:xfrm>
            <a:off x="5144679" y="634947"/>
            <a:ext cx="6405063" cy="1098746"/>
          </a:xfrm>
        </p:spPr>
        <p:txBody>
          <a:bodyPr>
            <a:normAutofit/>
          </a:bodyPr>
          <a:lstStyle/>
          <a:p>
            <a:r>
              <a:rPr lang="fr-CA" sz="4400" b="1">
                <a:solidFill>
                  <a:schemeClr val="accent2">
                    <a:lumMod val="75000"/>
                  </a:schemeClr>
                </a:solidFill>
              </a:rPr>
              <a:t>Méthodologie</a:t>
            </a:r>
            <a:endParaRPr lang="fr-CA" sz="4400" b="1" dirty="0">
              <a:solidFill>
                <a:schemeClr val="accent2">
                  <a:lumMod val="75000"/>
                </a:schemeClr>
              </a:solidFill>
            </a:endParaRPr>
          </a:p>
        </p:txBody>
      </p:sp>
      <p:sp>
        <p:nvSpPr>
          <p:cNvPr id="9" name="Content Placeholder 8">
            <a:extLst>
              <a:ext uri="{FF2B5EF4-FFF2-40B4-BE49-F238E27FC236}">
                <a16:creationId xmlns:a16="http://schemas.microsoft.com/office/drawing/2014/main" id="{3E195FFF-E4F6-05F3-666A-1708D6B7245B}"/>
              </a:ext>
            </a:extLst>
          </p:cNvPr>
          <p:cNvSpPr>
            <a:spLocks noGrp="1"/>
          </p:cNvSpPr>
          <p:nvPr>
            <p:ph idx="1"/>
          </p:nvPr>
        </p:nvSpPr>
        <p:spPr>
          <a:xfrm>
            <a:off x="5144679" y="1800177"/>
            <a:ext cx="6405063" cy="4068917"/>
          </a:xfrm>
        </p:spPr>
        <p:txBody>
          <a:bodyPr>
            <a:normAutofit/>
          </a:bodyPr>
          <a:lstStyle/>
          <a:p>
            <a:pPr marL="0" indent="0">
              <a:spcAft>
                <a:spcPts val="800"/>
              </a:spcAft>
              <a:buNone/>
            </a:pPr>
            <a:endParaRPr lang="fr-CA" sz="2600">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fr-CA" sz="2600">
                <a:latin typeface="Calibri" panose="020F0502020204030204" pitchFamily="34" charset="0"/>
                <a:ea typeface="Calibri" panose="020F0502020204030204" pitchFamily="34" charset="0"/>
                <a:cs typeface="Calibri" panose="020F0502020204030204" pitchFamily="34" charset="0"/>
              </a:rPr>
              <a:t>Le 02 janvier </a:t>
            </a:r>
            <a:r>
              <a:rPr lang="fr-CA" sz="2600">
                <a:effectLst/>
                <a:latin typeface="Calibri" panose="020F0502020204030204" pitchFamily="34" charset="0"/>
                <a:ea typeface="Calibri" panose="020F0502020204030204" pitchFamily="34" charset="0"/>
                <a:cs typeface="Calibri" panose="020F0502020204030204" pitchFamily="34" charset="0"/>
              </a:rPr>
              <a:t>2023</a:t>
            </a:r>
          </a:p>
          <a:p>
            <a:pPr marL="0" indent="0">
              <a:spcAft>
                <a:spcPts val="800"/>
              </a:spcAft>
              <a:buNone/>
            </a:pPr>
            <a:r>
              <a:rPr lang="fr-CA" sz="2600">
                <a:effectLst/>
                <a:latin typeface="Calibri" panose="020F0502020204030204" pitchFamily="34" charset="0"/>
                <a:ea typeface="Calibri" panose="020F0502020204030204" pitchFamily="34" charset="0"/>
                <a:cs typeface="Calibri" panose="020F0502020204030204" pitchFamily="34" charset="0"/>
              </a:rPr>
              <a:t>recherches sur bases de données Google Scholar,</a:t>
            </a:r>
            <a:r>
              <a:rPr lang="fr-CA" sz="2600">
                <a:latin typeface="Calibri" panose="020F0502020204030204" pitchFamily="34" charset="0"/>
                <a:ea typeface="Calibri" panose="020F0502020204030204" pitchFamily="34" charset="0"/>
                <a:cs typeface="Calibri" panose="020F0502020204030204" pitchFamily="34" charset="0"/>
              </a:rPr>
              <a:t> </a:t>
            </a:r>
            <a:r>
              <a:rPr lang="fr-CA" sz="2600">
                <a:effectLst/>
                <a:latin typeface="Calibri" panose="020F0502020204030204" pitchFamily="34" charset="0"/>
                <a:ea typeface="Calibri" panose="020F0502020204030204" pitchFamily="34" charset="0"/>
                <a:cs typeface="Calibri" panose="020F0502020204030204" pitchFamily="34" charset="0"/>
              </a:rPr>
              <a:t> PubMed </a:t>
            </a:r>
          </a:p>
          <a:p>
            <a:pPr marL="0" indent="0">
              <a:spcAft>
                <a:spcPts val="800"/>
              </a:spcAft>
              <a:buNone/>
            </a:pPr>
            <a:r>
              <a:rPr lang="fr-CA" sz="2600">
                <a:effectLst/>
                <a:latin typeface="Calibri" panose="020F0502020204030204" pitchFamily="34" charset="0"/>
                <a:ea typeface="Calibri" panose="020F0502020204030204" pitchFamily="34" charset="0"/>
                <a:cs typeface="Calibri" panose="020F0502020204030204" pitchFamily="34" charset="0"/>
              </a:rPr>
              <a:t> Les termes MeSH utilisés sur pubmed : Anticoagulants, Gastrointestinal Hémorrage, Proton Pump</a:t>
            </a:r>
            <a:r>
              <a:rPr lang="fr-CA" sz="2600">
                <a:latin typeface="Calibri" panose="020F0502020204030204" pitchFamily="34" charset="0"/>
                <a:ea typeface="Calibri" panose="020F0502020204030204" pitchFamily="34" charset="0"/>
                <a:cs typeface="Calibri" panose="020F0502020204030204" pitchFamily="34" charset="0"/>
              </a:rPr>
              <a:t> </a:t>
            </a:r>
            <a:r>
              <a:rPr lang="fr-CA" sz="2600">
                <a:effectLst/>
                <a:latin typeface="Calibri" panose="020F0502020204030204" pitchFamily="34" charset="0"/>
                <a:ea typeface="Calibri" panose="020F0502020204030204" pitchFamily="34" charset="0"/>
                <a:cs typeface="Calibri" panose="020F0502020204030204" pitchFamily="34" charset="0"/>
              </a:rPr>
              <a:t>Inhibitors</a:t>
            </a:r>
            <a:endParaRPr lang="fr-CA" sz="26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6" descr="Une image contenant logo&#10;&#10;Description générée automatiquement">
            <a:extLst>
              <a:ext uri="{FF2B5EF4-FFF2-40B4-BE49-F238E27FC236}">
                <a16:creationId xmlns:a16="http://schemas.microsoft.com/office/drawing/2014/main" id="{9094F04D-C47F-6676-080B-E4A019DAEBC8}"/>
              </a:ext>
            </a:extLst>
          </p:cNvPr>
          <p:cNvPicPr>
            <a:picLocks noChangeAspect="1"/>
          </p:cNvPicPr>
          <p:nvPr/>
        </p:nvPicPr>
        <p:blipFill>
          <a:blip r:embed="rId3"/>
          <a:stretch>
            <a:fillRect/>
          </a:stretch>
        </p:blipFill>
        <p:spPr>
          <a:xfrm>
            <a:off x="633999" y="1001283"/>
            <a:ext cx="4020297" cy="1635765"/>
          </a:xfrm>
          <a:prstGeom prst="rect">
            <a:avLst/>
          </a:prstGeom>
        </p:spPr>
      </p:pic>
      <p:pic>
        <p:nvPicPr>
          <p:cNvPr id="4" name="Picture 5" descr="Une image contenant logo&#10;&#10;Description générée automatiquement">
            <a:extLst>
              <a:ext uri="{FF2B5EF4-FFF2-40B4-BE49-F238E27FC236}">
                <a16:creationId xmlns:a16="http://schemas.microsoft.com/office/drawing/2014/main" id="{148C5AE6-8D88-C4A6-2B5D-CB1F7BF3D8CB}"/>
              </a:ext>
            </a:extLst>
          </p:cNvPr>
          <p:cNvPicPr>
            <a:picLocks noChangeAspect="1"/>
          </p:cNvPicPr>
          <p:nvPr/>
        </p:nvPicPr>
        <p:blipFill>
          <a:blip r:embed="rId4"/>
          <a:stretch>
            <a:fillRect/>
          </a:stretch>
        </p:blipFill>
        <p:spPr>
          <a:xfrm>
            <a:off x="773289" y="3218101"/>
            <a:ext cx="3741716" cy="2476136"/>
          </a:xfrm>
          <a:prstGeom prst="rect">
            <a:avLst/>
          </a:prstGeom>
        </p:spPr>
      </p:pic>
    </p:spTree>
    <p:extLst>
      <p:ext uri="{BB962C8B-B14F-4D97-AF65-F5344CB8AC3E}">
        <p14:creationId xmlns:p14="http://schemas.microsoft.com/office/powerpoint/2010/main" val="55222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4208E-B540-6A1E-D44F-5847E2CF70AE}"/>
              </a:ext>
            </a:extLst>
          </p:cNvPr>
          <p:cNvSpPr/>
          <p:nvPr/>
        </p:nvSpPr>
        <p:spPr>
          <a:xfrm>
            <a:off x="2212258" y="717755"/>
            <a:ext cx="2153265" cy="589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Google Scholar</a:t>
            </a:r>
          </a:p>
        </p:txBody>
      </p:sp>
      <p:sp>
        <p:nvSpPr>
          <p:cNvPr id="3" name="Rectangle 2">
            <a:extLst>
              <a:ext uri="{FF2B5EF4-FFF2-40B4-BE49-F238E27FC236}">
                <a16:creationId xmlns:a16="http://schemas.microsoft.com/office/drawing/2014/main" id="{57B50D27-E52A-3E08-BA77-84CFDC795741}"/>
              </a:ext>
            </a:extLst>
          </p:cNvPr>
          <p:cNvSpPr/>
          <p:nvPr/>
        </p:nvSpPr>
        <p:spPr>
          <a:xfrm>
            <a:off x="7177550" y="698088"/>
            <a:ext cx="2054942" cy="59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PubMed</a:t>
            </a:r>
          </a:p>
        </p:txBody>
      </p:sp>
      <p:cxnSp>
        <p:nvCxnSpPr>
          <p:cNvPr id="9" name="Connecteur droit avec flèche 8">
            <a:extLst>
              <a:ext uri="{FF2B5EF4-FFF2-40B4-BE49-F238E27FC236}">
                <a16:creationId xmlns:a16="http://schemas.microsoft.com/office/drawing/2014/main" id="{EE16DE4F-3E7D-D6C2-93A3-E96010EDE60C}"/>
              </a:ext>
            </a:extLst>
          </p:cNvPr>
          <p:cNvCxnSpPr/>
          <p:nvPr/>
        </p:nvCxnSpPr>
        <p:spPr>
          <a:xfrm>
            <a:off x="4398461" y="1342102"/>
            <a:ext cx="1120877" cy="83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5EFC1AC-A6BF-BE98-5208-399E02FA7538}"/>
              </a:ext>
            </a:extLst>
          </p:cNvPr>
          <p:cNvCxnSpPr/>
          <p:nvPr/>
        </p:nvCxnSpPr>
        <p:spPr>
          <a:xfrm flipH="1">
            <a:off x="5938684" y="1342101"/>
            <a:ext cx="1229033" cy="83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3A8028B1-0049-CB6B-636D-E32ADD45684F}"/>
              </a:ext>
            </a:extLst>
          </p:cNvPr>
          <p:cNvCxnSpPr>
            <a:cxnSpLocks/>
          </p:cNvCxnSpPr>
          <p:nvPr/>
        </p:nvCxnSpPr>
        <p:spPr>
          <a:xfrm>
            <a:off x="5702710" y="2772696"/>
            <a:ext cx="0" cy="50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DF5A108-EBF7-178C-2B0F-AC59E2F15A76}"/>
              </a:ext>
            </a:extLst>
          </p:cNvPr>
          <p:cNvSpPr/>
          <p:nvPr/>
        </p:nvSpPr>
        <p:spPr>
          <a:xfrm>
            <a:off x="4798142" y="3274141"/>
            <a:ext cx="1897626" cy="50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13 articles évalués</a:t>
            </a:r>
          </a:p>
        </p:txBody>
      </p:sp>
      <p:cxnSp>
        <p:nvCxnSpPr>
          <p:cNvPr id="17" name="Connecteur droit avec flèche 16">
            <a:extLst>
              <a:ext uri="{FF2B5EF4-FFF2-40B4-BE49-F238E27FC236}">
                <a16:creationId xmlns:a16="http://schemas.microsoft.com/office/drawing/2014/main" id="{6C116B59-BE6E-B0A0-C217-5E5707BB55C6}"/>
              </a:ext>
            </a:extLst>
          </p:cNvPr>
          <p:cNvCxnSpPr>
            <a:cxnSpLocks/>
          </p:cNvCxnSpPr>
          <p:nvPr/>
        </p:nvCxnSpPr>
        <p:spPr>
          <a:xfrm>
            <a:off x="5685503" y="3618268"/>
            <a:ext cx="34413" cy="65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1FE092E-86F6-B270-3E7E-07D2AFBA05E0}"/>
              </a:ext>
            </a:extLst>
          </p:cNvPr>
          <p:cNvSpPr/>
          <p:nvPr/>
        </p:nvSpPr>
        <p:spPr>
          <a:xfrm>
            <a:off x="4798142" y="4277030"/>
            <a:ext cx="1897626" cy="50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4 articles retenus</a:t>
            </a:r>
          </a:p>
        </p:txBody>
      </p:sp>
      <p:cxnSp>
        <p:nvCxnSpPr>
          <p:cNvPr id="20" name="Connecteur droit avec flèche 19">
            <a:extLst>
              <a:ext uri="{FF2B5EF4-FFF2-40B4-BE49-F238E27FC236}">
                <a16:creationId xmlns:a16="http://schemas.microsoft.com/office/drawing/2014/main" id="{8744C56C-73B5-8EE8-EE49-B5169056E807}"/>
              </a:ext>
            </a:extLst>
          </p:cNvPr>
          <p:cNvCxnSpPr/>
          <p:nvPr/>
        </p:nvCxnSpPr>
        <p:spPr>
          <a:xfrm>
            <a:off x="5719916" y="3048000"/>
            <a:ext cx="2716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DA63AE3-DEF0-295F-6854-99CBD6DCDE17}"/>
              </a:ext>
            </a:extLst>
          </p:cNvPr>
          <p:cNvSpPr/>
          <p:nvPr/>
        </p:nvSpPr>
        <p:spPr>
          <a:xfrm>
            <a:off x="8436077" y="2084441"/>
            <a:ext cx="2890683" cy="19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Critères d’exclusion:</a:t>
            </a:r>
          </a:p>
          <a:p>
            <a:pPr algn="ctr"/>
            <a:r>
              <a:rPr lang="fr-CA" dirty="0"/>
              <a:t>Articles de plus de 10 ans</a:t>
            </a:r>
          </a:p>
          <a:p>
            <a:pPr algn="ctr"/>
            <a:r>
              <a:rPr lang="fr-CA" dirty="0"/>
              <a:t>Anticoagulants autres que AOD</a:t>
            </a:r>
          </a:p>
          <a:p>
            <a:pPr algn="ctr"/>
            <a:r>
              <a:rPr lang="fr-CA" dirty="0"/>
              <a:t>Absence d’IPP dans l’étude </a:t>
            </a:r>
          </a:p>
        </p:txBody>
      </p:sp>
      <p:cxnSp>
        <p:nvCxnSpPr>
          <p:cNvPr id="25" name="Connecteur droit avec flèche 24">
            <a:extLst>
              <a:ext uri="{FF2B5EF4-FFF2-40B4-BE49-F238E27FC236}">
                <a16:creationId xmlns:a16="http://schemas.microsoft.com/office/drawing/2014/main" id="{344AECB7-A3D7-0C16-485D-88606E2F2906}"/>
              </a:ext>
            </a:extLst>
          </p:cNvPr>
          <p:cNvCxnSpPr/>
          <p:nvPr/>
        </p:nvCxnSpPr>
        <p:spPr>
          <a:xfrm flipH="1">
            <a:off x="3618271" y="4060715"/>
            <a:ext cx="20844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8B7A2A7-BD6A-5359-33A9-73F138B4251F}"/>
              </a:ext>
            </a:extLst>
          </p:cNvPr>
          <p:cNvSpPr/>
          <p:nvPr/>
        </p:nvSpPr>
        <p:spPr>
          <a:xfrm>
            <a:off x="1270000" y="3775586"/>
            <a:ext cx="2348271" cy="137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Critères d’inclusion: </a:t>
            </a:r>
          </a:p>
          <a:p>
            <a:pPr algn="ctr"/>
            <a:r>
              <a:rPr lang="fr-CA" dirty="0"/>
              <a:t>Lieu </a:t>
            </a:r>
          </a:p>
          <a:p>
            <a:pPr algn="ctr"/>
            <a:r>
              <a:rPr lang="fr-CA" dirty="0"/>
              <a:t>Méthodologie à faible risque de biais  </a:t>
            </a:r>
          </a:p>
          <a:p>
            <a:pPr algn="ctr"/>
            <a:r>
              <a:rPr lang="fr-CA" dirty="0"/>
              <a:t>ECR</a:t>
            </a:r>
          </a:p>
        </p:txBody>
      </p:sp>
      <p:sp>
        <p:nvSpPr>
          <p:cNvPr id="27" name="Rectangle 26">
            <a:extLst>
              <a:ext uri="{FF2B5EF4-FFF2-40B4-BE49-F238E27FC236}">
                <a16:creationId xmlns:a16="http://schemas.microsoft.com/office/drawing/2014/main" id="{002567F2-7CD4-9F11-7550-AF7AF990841F}"/>
              </a:ext>
            </a:extLst>
          </p:cNvPr>
          <p:cNvSpPr/>
          <p:nvPr/>
        </p:nvSpPr>
        <p:spPr>
          <a:xfrm>
            <a:off x="4129548" y="5515898"/>
            <a:ext cx="3677265" cy="8111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A" sz="2800" b="1" dirty="0">
                <a:solidFill>
                  <a:schemeClr val="accent2">
                    <a:lumMod val="75000"/>
                  </a:schemeClr>
                </a:solidFill>
              </a:rPr>
              <a:t>Méthodologie</a:t>
            </a:r>
          </a:p>
        </p:txBody>
      </p:sp>
      <p:cxnSp>
        <p:nvCxnSpPr>
          <p:cNvPr id="32" name="Connecteur droit 31">
            <a:extLst>
              <a:ext uri="{FF2B5EF4-FFF2-40B4-BE49-F238E27FC236}">
                <a16:creationId xmlns:a16="http://schemas.microsoft.com/office/drawing/2014/main" id="{F331965A-C319-CCB6-7626-6984F7615219}"/>
              </a:ext>
            </a:extLst>
          </p:cNvPr>
          <p:cNvCxnSpPr>
            <a:cxnSpLocks/>
          </p:cNvCxnSpPr>
          <p:nvPr/>
        </p:nvCxnSpPr>
        <p:spPr>
          <a:xfrm>
            <a:off x="5702710" y="2271251"/>
            <a:ext cx="0" cy="501445"/>
          </a:xfrm>
          <a:prstGeom prst="line">
            <a:avLst/>
          </a:prstGeom>
        </p:spPr>
        <p:style>
          <a:lnRef idx="1">
            <a:schemeClr val="accent1"/>
          </a:lnRef>
          <a:fillRef idx="0">
            <a:schemeClr val="accent1"/>
          </a:fillRef>
          <a:effectRef idx="0">
            <a:schemeClr val="accent1"/>
          </a:effectRef>
          <a:fontRef idx="minor">
            <a:schemeClr val="tx1"/>
          </a:fontRef>
        </p:style>
      </p:cxnSp>
      <p:sp>
        <p:nvSpPr>
          <p:cNvPr id="36" name="Organigramme : Trier 35">
            <a:extLst>
              <a:ext uri="{FF2B5EF4-FFF2-40B4-BE49-F238E27FC236}">
                <a16:creationId xmlns:a16="http://schemas.microsoft.com/office/drawing/2014/main" id="{979A966E-413D-7D0E-689D-ED075899110C}"/>
              </a:ext>
            </a:extLst>
          </p:cNvPr>
          <p:cNvSpPr/>
          <p:nvPr/>
        </p:nvSpPr>
        <p:spPr>
          <a:xfrm>
            <a:off x="4257368" y="1592818"/>
            <a:ext cx="2890682" cy="1312611"/>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a:p>
            <a:pPr algn="ctr"/>
            <a:r>
              <a:rPr lang="fr-CA" dirty="0"/>
              <a:t> 64 articles</a:t>
            </a:r>
          </a:p>
          <a:p>
            <a:pPr algn="ctr"/>
            <a:endParaRPr lang="fr-CA" dirty="0"/>
          </a:p>
          <a:p>
            <a:pPr algn="ctr"/>
            <a:r>
              <a:rPr lang="fr-CA" dirty="0"/>
              <a:t>28 articles</a:t>
            </a:r>
          </a:p>
          <a:p>
            <a:pPr algn="ctr"/>
            <a:endParaRPr lang="fr-CA" dirty="0"/>
          </a:p>
        </p:txBody>
      </p:sp>
    </p:spTree>
    <p:extLst>
      <p:ext uri="{BB962C8B-B14F-4D97-AF65-F5344CB8AC3E}">
        <p14:creationId xmlns:p14="http://schemas.microsoft.com/office/powerpoint/2010/main" val="1812886630"/>
      </p:ext>
    </p:extLst>
  </p:cSld>
  <p:clrMapOvr>
    <a:masterClrMapping/>
  </p:clrMapOvr>
</p:sld>
</file>

<file path=ppt/theme/theme1.xml><?xml version="1.0" encoding="utf-8"?>
<a:theme xmlns:a="http://schemas.openxmlformats.org/drawingml/2006/main" name="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23585</TotalTime>
  <Words>3249</Words>
  <Application>Microsoft Office PowerPoint</Application>
  <PresentationFormat>Grand écran</PresentationFormat>
  <Paragraphs>354</Paragraphs>
  <Slides>42</Slides>
  <Notes>30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42</vt:i4>
      </vt:variant>
    </vt:vector>
  </HeadingPairs>
  <TitlesOfParts>
    <vt:vector size="53" baseType="lpstr">
      <vt:lpstr>Arial</vt:lpstr>
      <vt:lpstr>Calibri</vt:lpstr>
      <vt:lpstr>Calibri Light</vt:lpstr>
      <vt:lpstr>Cambria</vt:lpstr>
      <vt:lpstr>ElsevierGulliver</vt:lpstr>
      <vt:lpstr>Georgia</vt:lpstr>
      <vt:lpstr>Noto Sans</vt:lpstr>
      <vt:lpstr>Roboto</vt:lpstr>
      <vt:lpstr>Segoe UI</vt:lpstr>
      <vt:lpstr>Wingdings</vt:lpstr>
      <vt:lpstr>Rétrospective</vt:lpstr>
      <vt:lpstr>Peut-on prescrire systématiquement les IPP chez les patients sous AOD pour prévenir les saignements digestifs?   Université de Montréal </vt:lpstr>
      <vt:lpstr>Conflit d’intérêt </vt:lpstr>
      <vt:lpstr>Plan</vt:lpstr>
      <vt:lpstr>Introduction</vt:lpstr>
      <vt:lpstr>La balance bénéfice -risque</vt:lpstr>
      <vt:lpstr>Les inhibiteurs de la pompe à protons </vt:lpstr>
      <vt:lpstr> Question clinique PICO :</vt:lpstr>
      <vt:lpstr>Méthodologie</vt:lpstr>
      <vt:lpstr>Présentation PowerPoint</vt:lpstr>
      <vt:lpstr>Présentation PowerPoint</vt:lpstr>
      <vt:lpstr>Méthodologie: K.Maruyama</vt:lpstr>
      <vt:lpstr>Méthodologie: K.Maruyama</vt:lpstr>
      <vt:lpstr>Résultats K.Maruyama</vt:lpstr>
      <vt:lpstr>Résultats K.Maruyama</vt:lpstr>
      <vt:lpstr>Discussion K.Maruyama</vt:lpstr>
      <vt:lpstr>Conclusion  K.Maruyama</vt:lpstr>
      <vt:lpstr>Présentation PowerPoint</vt:lpstr>
      <vt:lpstr>Méthodologie: A.Ray </vt:lpstr>
      <vt:lpstr>Méthodologie: A.Ray </vt:lpstr>
      <vt:lpstr>Score de risque d’hémorragie GI</vt:lpstr>
      <vt:lpstr>Résultats   A. Ray</vt:lpstr>
      <vt:lpstr>Résultats   A. Ray</vt:lpstr>
      <vt:lpstr>Discussion A.Ray</vt:lpstr>
      <vt:lpstr>Conclusion A.Ray</vt:lpstr>
      <vt:lpstr>Présentation PowerPoint</vt:lpstr>
      <vt:lpstr>Méthodologie: SR.Lee</vt:lpstr>
      <vt:lpstr>Méthodologie: SR.Lee</vt:lpstr>
      <vt:lpstr>          Le risque d'hémorragie gastro-intestinale majeure selon la co-thérapie IPP avec des anticoagulants oraux   Résultats : SR. Lee</vt:lpstr>
      <vt:lpstr>Les rapports de risque pour les HDH  selon la co-thérapie IPP dans chaque thérapie AOD : à dose régulière   Résultats SR.Lee</vt:lpstr>
      <vt:lpstr>Les rapports de risque pour les HDH  selon la co-thérapie IPP dans chaque thérapie AOD : à dose réduite  Résultats    SR. Lee</vt:lpstr>
      <vt:lpstr> Discussion SR.Lee</vt:lpstr>
      <vt:lpstr>Conclusion SR.Lee</vt:lpstr>
      <vt:lpstr>Présentation PowerPoint</vt:lpstr>
      <vt:lpstr>Méthodologie: P. Moayyedi </vt:lpstr>
      <vt:lpstr>Méthodologie: P.Moayyedi</vt:lpstr>
      <vt:lpstr>Résultats  K.Moayyedi</vt:lpstr>
      <vt:lpstr>Résultats  K.Moayyedi</vt:lpstr>
      <vt:lpstr> Discussion K.Moayyedi </vt:lpstr>
      <vt:lpstr>Conclusion K.Moayyedi </vt:lpstr>
      <vt:lpstr>Pour ma pratique en Médecine de Famille</vt:lpstr>
      <vt:lpstr>Bibliographie :  </vt:lpstr>
      <vt:lpstr> Merci pour votre écoute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Peut-on prescrire systématiquement les IPP chez les patients sous AOD pour prévenir les saignements digestifs?   Université de Montréal</dc:title>
  <dc:creator>Yanis Youcef</dc:creator>
  <cp:lastModifiedBy>Yanis Youcef</cp:lastModifiedBy>
  <cp:revision>4</cp:revision>
  <dcterms:created xsi:type="dcterms:W3CDTF">2023-04-12T15:02:18Z</dcterms:created>
  <dcterms:modified xsi:type="dcterms:W3CDTF">2023-05-27T14:27:40Z</dcterms:modified>
</cp:coreProperties>
</file>