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6"/>
  </p:notesMasterIdLst>
  <p:sldIdLst>
    <p:sldId id="256" r:id="rId3"/>
    <p:sldId id="280" r:id="rId4"/>
    <p:sldId id="258" r:id="rId5"/>
    <p:sldId id="257" r:id="rId6"/>
    <p:sldId id="312" r:id="rId7"/>
    <p:sldId id="313" r:id="rId8"/>
    <p:sldId id="315" r:id="rId9"/>
    <p:sldId id="314" r:id="rId10"/>
    <p:sldId id="316" r:id="rId11"/>
    <p:sldId id="264" r:id="rId12"/>
    <p:sldId id="317" r:id="rId13"/>
    <p:sldId id="259" r:id="rId14"/>
    <p:sldId id="272" r:id="rId15"/>
    <p:sldId id="318" r:id="rId16"/>
    <p:sldId id="325" r:id="rId17"/>
    <p:sldId id="326" r:id="rId18"/>
    <p:sldId id="327" r:id="rId19"/>
    <p:sldId id="278" r:id="rId20"/>
    <p:sldId id="269" r:id="rId21"/>
    <p:sldId id="285" r:id="rId22"/>
    <p:sldId id="328" r:id="rId23"/>
    <p:sldId id="292" r:id="rId24"/>
    <p:sldId id="311" r:id="rId2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ora" pitchFamily="2" charset="0"/>
      <p:regular r:id="rId32"/>
      <p:bold r:id="rId33"/>
      <p:italic r:id="rId34"/>
      <p:boldItalic r:id="rId35"/>
    </p:embeddedFont>
    <p:embeddedFont>
      <p:font typeface="Nunito" pitchFamily="2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FA4"/>
    <a:srgbClr val="FFFDF9"/>
    <a:srgbClr val="C8D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F2752F-8E3C-4C19-B349-09C90AAEB668}">
  <a:tblStyle styleId="{C1F2752F-8E3C-4C19-B349-09C90AAEB6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1" autoAdjust="0"/>
  </p:normalViewPr>
  <p:slideViewPr>
    <p:cSldViewPr snapToGrid="0">
      <p:cViewPr varScale="1">
        <p:scale>
          <a:sx n="114" d="100"/>
          <a:sy n="114" d="100"/>
        </p:scale>
        <p:origin x="4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831eed5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831eed5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831eed5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831eed5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48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88c90e3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88c90e3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17 articles : lettre à l’éditeur, études quasi-expérimentales, essai clinique simple groupe, pas article scientifique publiée </a:t>
            </a:r>
            <a:r>
              <a:rPr lang="fr-CA" dirty="0" err="1"/>
              <a:t>ds</a:t>
            </a:r>
            <a:r>
              <a:rPr lang="fr-CA" dirty="0"/>
              <a:t> revue révisée par les pairs, revue systématique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2 études : physiothérapie par aiguille sèche qui implique courant électrique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93c028be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93c028be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dirty="0"/>
              <a:t>Sur les 10 ECR analysés, seulement 3 utilisaient une technique SHAM pour tenter de contrôler pour l’effet placebo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93c028be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93c028be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CA" dirty="0" err="1"/>
              <a:t>Mahmoudzadeh</a:t>
            </a:r>
            <a:r>
              <a:rPr lang="en-CA" dirty="0"/>
              <a:t> : </a:t>
            </a:r>
          </a:p>
          <a:p>
            <a:pPr marL="457200" indent="-298450">
              <a:buFontTx/>
              <a:buChar char="-"/>
            </a:pPr>
            <a:r>
              <a:rPr lang="en-CA" dirty="0" err="1"/>
              <a:t>Biais</a:t>
            </a:r>
            <a:r>
              <a:rPr lang="en-CA" dirty="0"/>
              <a:t> </a:t>
            </a:r>
            <a:r>
              <a:rPr lang="en-CA" dirty="0" err="1"/>
              <a:t>d’attrition</a:t>
            </a:r>
            <a:r>
              <a:rPr lang="en-CA" dirty="0"/>
              <a:t> : </a:t>
            </a:r>
            <a:r>
              <a:rPr lang="en-CA" dirty="0" err="1"/>
              <a:t>biais</a:t>
            </a:r>
            <a:r>
              <a:rPr lang="en-CA" dirty="0"/>
              <a:t> </a:t>
            </a:r>
            <a:r>
              <a:rPr lang="en-CA" dirty="0" err="1"/>
              <a:t>lié</a:t>
            </a:r>
            <a:r>
              <a:rPr lang="en-CA" dirty="0"/>
              <a:t> aux </a:t>
            </a:r>
            <a:r>
              <a:rPr lang="en-CA" dirty="0" err="1"/>
              <a:t>pertes</a:t>
            </a:r>
            <a:r>
              <a:rPr lang="en-CA" dirty="0"/>
              <a:t> au </a:t>
            </a:r>
            <a:r>
              <a:rPr lang="en-CA" dirty="0" err="1"/>
              <a:t>suivi</a:t>
            </a:r>
            <a:r>
              <a:rPr lang="en-CA" dirty="0"/>
              <a:t>, </a:t>
            </a:r>
            <a:r>
              <a:rPr lang="en-CA" dirty="0" err="1"/>
              <a:t>accentué</a:t>
            </a:r>
            <a:r>
              <a:rPr lang="en-CA" dirty="0"/>
              <a:t> </a:t>
            </a:r>
            <a:r>
              <a:rPr lang="en-CA" dirty="0" err="1"/>
              <a:t>quand</a:t>
            </a:r>
            <a:r>
              <a:rPr lang="en-CA" dirty="0"/>
              <a:t> </a:t>
            </a:r>
            <a:r>
              <a:rPr lang="en-CA" dirty="0" err="1"/>
              <a:t>survient</a:t>
            </a:r>
            <a:r>
              <a:rPr lang="en-CA" dirty="0"/>
              <a:t> de manière </a:t>
            </a:r>
            <a:r>
              <a:rPr lang="en-CA" dirty="0" err="1"/>
              <a:t>inégale</a:t>
            </a:r>
            <a:r>
              <a:rPr lang="en-CA" dirty="0"/>
              <a:t> entre les groups</a:t>
            </a:r>
          </a:p>
          <a:p>
            <a:pPr marL="457200" indent="-298450">
              <a:buFontTx/>
              <a:buChar char="-"/>
            </a:pPr>
            <a:r>
              <a:rPr lang="en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Divergence zone intervention : muscles </a:t>
            </a:r>
            <a:r>
              <a:rPr lang="en-CA" sz="1100" kern="100" cap="none" spc="0" dirty="0" err="1">
                <a:solidFill>
                  <a:schemeClr val="tx1"/>
                </a:solidFill>
                <a:effectLst/>
                <a:latin typeface="Nunito" pitchFamily="2" charset="0"/>
              </a:rPr>
              <a:t>traités</a:t>
            </a:r>
            <a:r>
              <a:rPr lang="en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CA" sz="1100" kern="100" cap="none" spc="0" dirty="0" err="1">
                <a:solidFill>
                  <a:schemeClr val="tx1"/>
                </a:solidFill>
                <a:effectLst/>
                <a:latin typeface="Nunito" pitchFamily="2" charset="0"/>
              </a:rPr>
              <a:t>variaient</a:t>
            </a:r>
            <a:r>
              <a:rPr lang="en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 entre les participants, difficile de </a:t>
            </a:r>
            <a:r>
              <a:rPr lang="en-CA" sz="1100" kern="100" cap="none" spc="0" dirty="0" err="1">
                <a:solidFill>
                  <a:schemeClr val="tx1"/>
                </a:solidFill>
                <a:effectLst/>
                <a:latin typeface="Nunito" pitchFamily="2" charset="0"/>
              </a:rPr>
              <a:t>statuer</a:t>
            </a:r>
            <a:endParaRPr lang="en-CA" sz="1100" kern="100" cap="none" spc="0" dirty="0"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457200" indent="-298450">
              <a:buFontTx/>
              <a:buChar char="-"/>
            </a:pPr>
            <a:endParaRPr lang="en-CA" sz="1100" kern="100" cap="none" spc="0" dirty="0"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158750" indent="0">
              <a:buFontTx/>
              <a:buNone/>
            </a:pPr>
            <a:endParaRPr lang="en-CA" dirty="0"/>
          </a:p>
          <a:p>
            <a:pPr marL="158750" indent="0">
              <a:buNone/>
            </a:pPr>
            <a:r>
              <a:rPr lang="en-CA" dirty="0" err="1"/>
              <a:t>Tuzun</a:t>
            </a:r>
            <a:r>
              <a:rPr lang="en-CA" dirty="0"/>
              <a:t> : </a:t>
            </a:r>
          </a:p>
          <a:p>
            <a:pPr marL="457200" indent="-298450">
              <a:buFontTx/>
              <a:buChar char="-"/>
            </a:pPr>
            <a:r>
              <a:rPr lang="en-CA" dirty="0"/>
              <a:t>Massage : </a:t>
            </a:r>
            <a:r>
              <a:rPr lang="en-CA" dirty="0" err="1"/>
              <a:t>approche</a:t>
            </a:r>
            <a:r>
              <a:rPr lang="en-CA" dirty="0"/>
              <a:t> non </a:t>
            </a:r>
            <a:r>
              <a:rPr lang="en-CA" dirty="0" err="1"/>
              <a:t>incluse</a:t>
            </a:r>
            <a:r>
              <a:rPr lang="en-CA" dirty="0"/>
              <a:t> dans </a:t>
            </a:r>
            <a:r>
              <a:rPr lang="en-CA" dirty="0" err="1"/>
              <a:t>l’approche</a:t>
            </a:r>
            <a:r>
              <a:rPr lang="en-CA" dirty="0"/>
              <a:t> standard = </a:t>
            </a:r>
            <a:r>
              <a:rPr lang="en-CA" u="sng" dirty="0" err="1"/>
              <a:t>confondant</a:t>
            </a:r>
            <a:r>
              <a:rPr lang="en-CA" u="sng" dirty="0"/>
              <a:t>?</a:t>
            </a:r>
          </a:p>
          <a:p>
            <a:pPr marL="457200" indent="-298450">
              <a:buFontTx/>
              <a:buChar char="-"/>
            </a:pPr>
            <a:r>
              <a:rPr lang="en-CA" dirty="0" err="1"/>
              <a:t>Améliration</a:t>
            </a:r>
            <a:r>
              <a:rPr lang="en-CA" dirty="0"/>
              <a:t> </a:t>
            </a:r>
            <a:r>
              <a:rPr lang="en-CA" dirty="0" err="1"/>
              <a:t>fonctionnelle</a:t>
            </a:r>
            <a:r>
              <a:rPr lang="en-CA" dirty="0"/>
              <a:t> </a:t>
            </a:r>
            <a:r>
              <a:rPr lang="en-CA" dirty="0" err="1"/>
              <a:t>étroitement</a:t>
            </a:r>
            <a:r>
              <a:rPr lang="en-CA" dirty="0"/>
              <a:t> </a:t>
            </a:r>
            <a:r>
              <a:rPr lang="en-CA" dirty="0" err="1"/>
              <a:t>liée</a:t>
            </a:r>
            <a:r>
              <a:rPr lang="en-CA" dirty="0"/>
              <a:t> à la </a:t>
            </a:r>
            <a:r>
              <a:rPr lang="en-CA" dirty="0" err="1"/>
              <a:t>kinésiophobie</a:t>
            </a:r>
            <a:r>
              <a:rPr lang="en-CA" dirty="0"/>
              <a:t> </a:t>
            </a:r>
            <a:r>
              <a:rPr lang="en-CA" dirty="0" err="1"/>
              <a:t>selon</a:t>
            </a:r>
            <a:r>
              <a:rPr lang="en-CA" dirty="0"/>
              <a:t> les auteurs. </a:t>
            </a:r>
            <a:r>
              <a:rPr lang="en-CA" dirty="0" err="1"/>
              <a:t>L’effet</a:t>
            </a:r>
            <a:r>
              <a:rPr lang="en-CA" dirty="0"/>
              <a:t> de </a:t>
            </a:r>
            <a:r>
              <a:rPr lang="en-CA" dirty="0" err="1"/>
              <a:t>l’intervention</a:t>
            </a:r>
            <a:r>
              <a:rPr lang="en-CA" dirty="0"/>
              <a:t> dans </a:t>
            </a:r>
            <a:r>
              <a:rPr lang="en-CA" dirty="0" err="1"/>
              <a:t>cette</a:t>
            </a:r>
            <a:r>
              <a:rPr lang="en-CA" dirty="0"/>
              <a:t> étude </a:t>
            </a:r>
            <a:r>
              <a:rPr lang="en-CA" dirty="0" err="1"/>
              <a:t>est</a:t>
            </a:r>
            <a:r>
              <a:rPr lang="en-CA" dirty="0"/>
              <a:t> petit, </a:t>
            </a:r>
            <a:r>
              <a:rPr lang="en-CA" dirty="0" err="1"/>
              <a:t>voire</a:t>
            </a:r>
            <a:r>
              <a:rPr lang="en-CA" dirty="0"/>
              <a:t> </a:t>
            </a:r>
            <a:r>
              <a:rPr lang="en-CA" dirty="0" err="1"/>
              <a:t>moyen</a:t>
            </a:r>
            <a:r>
              <a:rPr lang="en-CA" dirty="0"/>
              <a:t>, sur la reduction de la </a:t>
            </a:r>
            <a:r>
              <a:rPr lang="en-CA" dirty="0" err="1"/>
              <a:t>kinésiophobie</a:t>
            </a:r>
            <a:r>
              <a:rPr lang="en-CA" dirty="0"/>
              <a:t> (via le coefficient de Cohen)</a:t>
            </a:r>
          </a:p>
          <a:p>
            <a:pPr marL="457200" indent="-29845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00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93c028be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93c028be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CA" dirty="0" err="1"/>
              <a:t>Grisworld</a:t>
            </a:r>
            <a:r>
              <a:rPr lang="en-CA" dirty="0"/>
              <a:t> : </a:t>
            </a:r>
          </a:p>
          <a:p>
            <a:pPr marL="457200" indent="-298450">
              <a:buFontTx/>
              <a:buChar char="-"/>
            </a:pPr>
            <a:r>
              <a:rPr lang="en-CA" dirty="0"/>
              <a:t>Divergence zone intervention : </a:t>
            </a: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point lombaire le plus douloureux vs point gâchette</a:t>
            </a:r>
          </a:p>
          <a:p>
            <a:pPr marL="457200" indent="-298450">
              <a:buFontTx/>
              <a:buChar char="-"/>
            </a:pP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Analyse par intention de traiter : 2 sujets </a:t>
            </a:r>
            <a:r>
              <a:rPr lang="fr-CA" sz="1100" kern="100" cap="none" spc="0" dirty="0" err="1">
                <a:solidFill>
                  <a:schemeClr val="tx1"/>
                </a:solidFill>
                <a:effectLst/>
                <a:latin typeface="Nunito" pitchFamily="2" charset="0"/>
              </a:rPr>
              <a:t>cont^rôle</a:t>
            </a: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 avec interventions autres non spécifiées (biais de confusion?)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Disparité des caractéristiques : Groupe exposé avec plus d’atteinte fonctionnelle et de douleur initialement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endParaRPr lang="fr-CA" sz="1100" kern="100" cap="none" spc="0" dirty="0">
              <a:solidFill>
                <a:schemeClr val="tx1"/>
              </a:solidFill>
              <a:effectLst/>
              <a:latin typeface="Nunito" pitchFamily="2" charset="0"/>
            </a:endParaRPr>
          </a:p>
          <a:p>
            <a:pPr marL="457200" indent="-298450">
              <a:buFontTx/>
              <a:buChar char="-"/>
            </a:pPr>
            <a:r>
              <a:rPr lang="en-CA" dirty="0"/>
              <a:t>Diminution de </a:t>
            </a:r>
            <a:r>
              <a:rPr lang="en-CA" dirty="0" err="1"/>
              <a:t>dlr</a:t>
            </a:r>
            <a:r>
              <a:rPr lang="en-CA" dirty="0"/>
              <a:t> et amelioration </a:t>
            </a:r>
            <a:r>
              <a:rPr lang="en-CA" dirty="0" err="1"/>
              <a:t>fonctionnelle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pas de difference </a:t>
            </a:r>
            <a:r>
              <a:rPr lang="en-CA" dirty="0" err="1"/>
              <a:t>statistiquement</a:t>
            </a:r>
            <a:r>
              <a:rPr lang="en-CA" dirty="0"/>
              <a:t> significative avec </a:t>
            </a:r>
            <a:r>
              <a:rPr lang="en-CA" dirty="0" err="1"/>
              <a:t>contrôle</a:t>
            </a:r>
            <a:r>
              <a:rPr lang="en-CA" dirty="0"/>
              <a:t>. À cause des </a:t>
            </a:r>
            <a:r>
              <a:rPr lang="en-CA" dirty="0" err="1"/>
              <a:t>caractéristiques</a:t>
            </a:r>
            <a:r>
              <a:rPr lang="en-CA" dirty="0"/>
              <a:t> de base des participants?</a:t>
            </a:r>
          </a:p>
          <a:p>
            <a:pPr marL="457200" indent="-298450">
              <a:buFontTx/>
              <a:buChar char="-"/>
            </a:pPr>
            <a:endParaRPr lang="en-CA" dirty="0"/>
          </a:p>
          <a:p>
            <a:pPr marL="15875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58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93c028be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93c028be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fr-CA" dirty="0"/>
              <a:t>Gunn: 15 séances de DN sur 3 mois</a:t>
            </a:r>
            <a:endParaRPr lang="en-CA" dirty="0"/>
          </a:p>
          <a:p>
            <a:pPr marL="457200" indent="-298450">
              <a:buFontTx/>
              <a:buChar char="-"/>
            </a:pP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Divergence des zones d’intervention : </a:t>
            </a:r>
            <a:r>
              <a:rPr lang="fr-FR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DN des plaques motrices plutôt que des points gâchette</a:t>
            </a:r>
          </a:p>
          <a:p>
            <a:pPr marL="457200" indent="-298450">
              <a:buFontTx/>
              <a:buChar char="-"/>
            </a:pPr>
            <a:r>
              <a:rPr lang="fr-FR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F exclues : limite la validité externe</a:t>
            </a:r>
          </a:p>
          <a:p>
            <a:pPr marL="457200" indent="-298450">
              <a:buFontTx/>
              <a:buChar char="-"/>
            </a:pPr>
            <a:endParaRPr lang="en-CA" dirty="0"/>
          </a:p>
          <a:p>
            <a:pPr marL="158750" indent="0">
              <a:buFontTx/>
              <a:buNone/>
            </a:pPr>
            <a:r>
              <a:rPr lang="en-CA" dirty="0" err="1"/>
              <a:t>Minakawa</a:t>
            </a:r>
            <a:r>
              <a:rPr lang="en-CA" dirty="0"/>
              <a:t> :</a:t>
            </a:r>
          </a:p>
          <a:p>
            <a:pPr marL="457200" indent="-298450">
              <a:buFontTx/>
              <a:buChar char="-"/>
            </a:pPr>
            <a:r>
              <a:rPr lang="en-CA" dirty="0"/>
              <a:t>Bias selection : </a:t>
            </a:r>
            <a:r>
              <a:rPr lang="fr-FR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motifs d’exclusion non détaillés</a:t>
            </a:r>
          </a:p>
          <a:p>
            <a:pPr marL="457200" indent="-298450">
              <a:buFontTx/>
              <a:buChar char="-"/>
            </a:pPr>
            <a:r>
              <a:rPr lang="fr-FR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Pour toutes ces raisons: validité interne questionnable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747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093c028be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093c028be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CA" dirty="0"/>
              <a:t>- </a:t>
            </a:r>
            <a: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  <a:t>Résultats statistiquement significatifs seulement après analyses post-hoc mais aucune explication sur les dîtes analyses post-hoc et le motif les justifiant.</a:t>
            </a:r>
            <a:br>
              <a:rPr lang="fr-CA" sz="1100" kern="100" cap="none" spc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92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093c028b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093c028b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088c90e3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088c90e3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88c90e39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088c90e39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426aede0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426aede0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093bfbc7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093bfbc7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Ressources pour les statistiques sur diapo initiales?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Source pour lien tb mental (dépression) et lombalgie chronique : 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921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093bfbc7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093bfbc7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Ressources pour les statistiques sur diapo initiales?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Source pour lien tb mental (dépression) et lombalgie chronique : ok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8" name="Google Shape;13528;g1093144fbc4_0_2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9" name="Google Shape;13529;g1093144fbc4_0_2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836638290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836638290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TCC : thérapie </a:t>
            </a:r>
            <a:r>
              <a:rPr lang="fr-CA" dirty="0" err="1"/>
              <a:t>cognitivo</a:t>
            </a:r>
            <a:r>
              <a:rPr lang="fr-CA" dirty="0"/>
              <a:t>-comportemental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88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OPPQ : </a:t>
            </a:r>
            <a:r>
              <a:rPr lang="fr-FR" dirty="0"/>
              <a:t>l'Ordre professionnel de la physiothérapie du Québec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dirty="0"/>
              <a:t>(</a:t>
            </a:r>
            <a:r>
              <a:rPr lang="fr-CA" dirty="0" err="1"/>
              <a:t>wet</a:t>
            </a:r>
            <a:r>
              <a:rPr lang="fr-CA" dirty="0"/>
              <a:t> </a:t>
            </a:r>
            <a:r>
              <a:rPr lang="fr-CA" dirty="0" err="1"/>
              <a:t>needling</a:t>
            </a:r>
            <a:r>
              <a:rPr lang="fr-CA" dirty="0"/>
              <a:t> = infiltration)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5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Présence de nodule douloureux différencierait les points gâchettes des points douloureux de la fibromyalgie (pas de nodules palpables)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Pathophysiologie supposée: spasme musculaire, hypoperfusion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ischémie relative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 inflammation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sensibilisation périphérique et centrale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75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dirty="0"/>
              <a:t>Genre de boucle rétroaction positive si on veut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19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36638290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836638290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place de la thérapie par aiguille sèche dans le traitement des douleurs lombaires, selon les études publiées? </a:t>
            </a:r>
          </a:p>
        </p:txBody>
      </p:sp>
    </p:spTree>
    <p:extLst>
      <p:ext uri="{BB962C8B-B14F-4D97-AF65-F5344CB8AC3E}">
        <p14:creationId xmlns:p14="http://schemas.microsoft.com/office/powerpoint/2010/main" val="74057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5100"/>
            <a:ext cx="2196900" cy="51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19276" y="1522211"/>
            <a:ext cx="4194000" cy="15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19275" y="3263030"/>
            <a:ext cx="25608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1321513" y="3372499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2"/>
          </p:nvPr>
        </p:nvSpPr>
        <p:spPr>
          <a:xfrm>
            <a:off x="4914888" y="3372499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3"/>
          </p:nvPr>
        </p:nvSpPr>
        <p:spPr>
          <a:xfrm>
            <a:off x="1175113" y="3895600"/>
            <a:ext cx="3200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4"/>
          </p:nvPr>
        </p:nvSpPr>
        <p:spPr>
          <a:xfrm>
            <a:off x="4768488" y="3895600"/>
            <a:ext cx="3200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5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170" name="Google Shape;170;p25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-29742" y="2890925"/>
            <a:ext cx="9199800" cy="225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subTitle" idx="1"/>
          </p:nvPr>
        </p:nvSpPr>
        <p:spPr>
          <a:xfrm>
            <a:off x="720000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subTitle" idx="3"/>
          </p:nvPr>
        </p:nvSpPr>
        <p:spPr>
          <a:xfrm>
            <a:off x="3419269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5"/>
          </p:nvPr>
        </p:nvSpPr>
        <p:spPr>
          <a:xfrm>
            <a:off x="720000" y="3626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7"/>
          </p:nvPr>
        </p:nvSpPr>
        <p:spPr>
          <a:xfrm>
            <a:off x="3419269" y="3626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9"/>
          </p:nvPr>
        </p:nvSpPr>
        <p:spPr>
          <a:xfrm>
            <a:off x="6118545" y="2193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4"/>
          </p:nvPr>
        </p:nvSpPr>
        <p:spPr>
          <a:xfrm>
            <a:off x="6118545" y="36265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title" idx="15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16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43" name="Google Shape;243;p31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 hasCustomPrompt="1"/>
          </p:nvPr>
        </p:nvSpPr>
        <p:spPr>
          <a:xfrm>
            <a:off x="1274479" y="972562"/>
            <a:ext cx="5037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1"/>
          </p:nvPr>
        </p:nvSpPr>
        <p:spPr>
          <a:xfrm>
            <a:off x="1274479" y="1830990"/>
            <a:ext cx="5037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 idx="2" hasCustomPrompt="1"/>
          </p:nvPr>
        </p:nvSpPr>
        <p:spPr>
          <a:xfrm>
            <a:off x="3725529" y="2885222"/>
            <a:ext cx="5037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32"/>
          <p:cNvSpPr txBox="1">
            <a:spLocks noGrp="1"/>
          </p:cNvSpPr>
          <p:nvPr>
            <p:ph type="subTitle" idx="3"/>
          </p:nvPr>
        </p:nvSpPr>
        <p:spPr>
          <a:xfrm>
            <a:off x="3725529" y="3743649"/>
            <a:ext cx="5037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4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51" name="Google Shape;251;p32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5" name="Google Shape;275;p35"/>
          <p:cNvSpPr txBox="1">
            <a:spLocks noGrp="1"/>
          </p:cNvSpPr>
          <p:nvPr>
            <p:ph type="subTitle" idx="1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76" name="Google Shape;276;p35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>
            <a:off x="0" y="0"/>
            <a:ext cx="456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1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81" name="Google Shape;281;p36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713225" y="771900"/>
            <a:ext cx="7729200" cy="35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977866" y="2108441"/>
            <a:ext cx="30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977866" y="1194925"/>
            <a:ext cx="1226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977866" y="3235175"/>
            <a:ext cx="3019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3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77040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2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796566" y="2619554"/>
            <a:ext cx="18288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5070434" y="2619544"/>
            <a:ext cx="182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Lora"/>
              <a:buNone/>
              <a:defRPr sz="25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796571" y="3172127"/>
            <a:ext cx="227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070434" y="3172117"/>
            <a:ext cx="227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36000" y="4428025"/>
            <a:ext cx="9216000" cy="7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886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1714950" y="3099750"/>
            <a:ext cx="57141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2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74" name="Google Shape;74;p11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917054" y="1783902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" hasCustomPrompt="1"/>
          </p:nvPr>
        </p:nvSpPr>
        <p:spPr>
          <a:xfrm>
            <a:off x="947478" y="1783902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917054" y="2178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3"/>
          </p:nvPr>
        </p:nvSpPr>
        <p:spPr>
          <a:xfrm>
            <a:off x="5848109" y="1783902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4" hasCustomPrompt="1"/>
          </p:nvPr>
        </p:nvSpPr>
        <p:spPr>
          <a:xfrm>
            <a:off x="4878533" y="1783902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5"/>
          </p:nvPr>
        </p:nvSpPr>
        <p:spPr>
          <a:xfrm>
            <a:off x="5848109" y="2178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6"/>
          </p:nvPr>
        </p:nvSpPr>
        <p:spPr>
          <a:xfrm>
            <a:off x="1887967" y="3000725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7" hasCustomPrompt="1"/>
          </p:nvPr>
        </p:nvSpPr>
        <p:spPr>
          <a:xfrm>
            <a:off x="918391" y="3000725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8"/>
          </p:nvPr>
        </p:nvSpPr>
        <p:spPr>
          <a:xfrm>
            <a:off x="1887967" y="339655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9"/>
          </p:nvPr>
        </p:nvSpPr>
        <p:spPr>
          <a:xfrm>
            <a:off x="5848106" y="3000725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78533" y="3000725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4"/>
          </p:nvPr>
        </p:nvSpPr>
        <p:spPr>
          <a:xfrm>
            <a:off x="5848109" y="339655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5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6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92" name="Google Shape;92;p13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720000" y="1250025"/>
            <a:ext cx="7704000" cy="30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8186884" y="4690872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‹N°›</a:t>
            </a:fld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2"/>
          </p:nvPr>
        </p:nvSpPr>
        <p:spPr>
          <a:xfrm>
            <a:off x="6336792" y="4690872"/>
            <a:ext cx="1691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0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154" name="Google Shape;154;p23"/>
          <p:cNvCxnSpPr/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74425"/>
            <a:ext cx="7717800" cy="2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  <p:sldLayoutId id="2147483658" r:id="rId7"/>
    <p:sldLayoutId id="2147483659" r:id="rId8"/>
    <p:sldLayoutId id="2147483669" r:id="rId9"/>
    <p:sldLayoutId id="2147483671" r:id="rId10"/>
    <p:sldLayoutId id="2147483677" r:id="rId11"/>
    <p:sldLayoutId id="2147483678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0669817.2019.1574389" TargetMode="External"/><Relationship Id="rId13" Type="http://schemas.openxmlformats.org/officeDocument/2006/relationships/hyperlink" Target="https://doi.org/10.4103/1735-1995.192502" TargetMode="External"/><Relationship Id="rId3" Type="http://schemas.openxmlformats.org/officeDocument/2006/relationships/hyperlink" Target="https://doi.org/10.3390/ijerph191912468" TargetMode="External"/><Relationship Id="rId7" Type="http://schemas.openxmlformats.org/officeDocument/2006/relationships/hyperlink" Target="https://pubmed.ncbi.nlm.nih.gov/30429181/" TargetMode="External"/><Relationship Id="rId12" Type="http://schemas.openxmlformats.org/officeDocument/2006/relationships/hyperlink" Target="https://doi.org/10.1177/0091217421100376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cbi.nlm.nih.gov/pmc/articles/PMC4117383/" TargetMode="External"/><Relationship Id="rId11" Type="http://schemas.openxmlformats.org/officeDocument/2006/relationships/hyperlink" Target="https://doi.org/10.1016/0304-3959(94)90125-2" TargetMode="External"/><Relationship Id="rId5" Type="http://schemas.openxmlformats.org/officeDocument/2006/relationships/hyperlink" Target="https://doi.org/10.1186/1471-2474-14-151" TargetMode="External"/><Relationship Id="rId10" Type="http://schemas.openxmlformats.org/officeDocument/2006/relationships/hyperlink" Target="https://doi.org/10.12965/jer.1836356.178" TargetMode="External"/><Relationship Id="rId4" Type="http://schemas.openxmlformats.org/officeDocument/2006/relationships/hyperlink" Target="https://doi.org/10.1155/2021/7259956" TargetMode="External"/><Relationship Id="rId9" Type="http://schemas.openxmlformats.org/officeDocument/2006/relationships/hyperlink" Target="https://doi.org/10.1097/00007632-198005000-00011" TargetMode="External"/><Relationship Id="rId14" Type="http://schemas.openxmlformats.org/officeDocument/2006/relationships/hyperlink" Target="https://doi.org/10.1080/10669817.2021.1977069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98-022-19980-1" TargetMode="External"/><Relationship Id="rId13" Type="http://schemas.openxmlformats.org/officeDocument/2006/relationships/hyperlink" Target="https://doi.org/10.1038/s41572-018-0052-1" TargetMode="External"/><Relationship Id="rId3" Type="http://schemas.openxmlformats.org/officeDocument/2006/relationships/hyperlink" Target="https://doi.org/10.3233/bmr-181265" TargetMode="External"/><Relationship Id="rId7" Type="http://schemas.openxmlformats.org/officeDocument/2006/relationships/hyperlink" Target="https://doi.org/10.1080/10669817.2021.2011556" TargetMode="External"/><Relationship Id="rId12" Type="http://schemas.openxmlformats.org/officeDocument/2006/relationships/hyperlink" Target="https://www.ncbi.nlm.nih.gov/pmc/articles/PMC4458928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i.org/10.51507/j.jams.2022.15.2.143" TargetMode="External"/><Relationship Id="rId11" Type="http://schemas.openxmlformats.org/officeDocument/2006/relationships/hyperlink" Target="https://doi.org/10.1589/jpts.29.1502" TargetMode="External"/><Relationship Id="rId5" Type="http://schemas.openxmlformats.org/officeDocument/2006/relationships/hyperlink" Target="https://www.uptodate.com/contents/overview-of-soft-tissue-musculoskeletal-disorders?search=douleur+myofasciale&amp;source=search_result&amp;selectedTitle=1~52&amp;usage_type=default&amp;display_rank=1#H3" TargetMode="External"/><Relationship Id="rId10" Type="http://schemas.openxmlformats.org/officeDocument/2006/relationships/hyperlink" Target="https://doi.org/10.1016/j.jbmt.2008.06.006" TargetMode="External"/><Relationship Id="rId4" Type="http://schemas.openxmlformats.org/officeDocument/2006/relationships/hyperlink" Target="https://doi.org/10.1093/pm/pnaa279" TargetMode="External"/><Relationship Id="rId9" Type="http://schemas.openxmlformats.org/officeDocument/2006/relationships/hyperlink" Target="https://doi.org/10.1093/milmed/usy046" TargetMode="External"/><Relationship Id="rId14" Type="http://schemas.openxmlformats.org/officeDocument/2006/relationships/hyperlink" Target="https://www.iasp-pain.org/resources/fact-sheets/the-global-burden-of-low-back-pai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subTitle" idx="1"/>
          </p:nvPr>
        </p:nvSpPr>
        <p:spPr>
          <a:xfrm>
            <a:off x="2615592" y="3715093"/>
            <a:ext cx="5887089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Par Pierre-Éric Cazeau et Xue Xiao, GMF-U du Marigot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Journée de l’érudition de l’Université de Montréal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2 juin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chemeClr val="tx1"/>
                </a:solidFill>
              </a:rPr>
              <a:t>Supervisés par Dre Annie Talbot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ctrTitle"/>
          </p:nvPr>
        </p:nvSpPr>
        <p:spPr>
          <a:xfrm>
            <a:off x="2414850" y="1394817"/>
            <a:ext cx="6288575" cy="15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THÉRAPIE PAR AIGUILLE SÈCHE </a:t>
            </a:r>
            <a:r>
              <a:rPr lang="fr-CA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A-T-ELLE SA PLACE DANS LE TRAITEMENT DES DOULEURS LOMBAIRES? </a:t>
            </a:r>
            <a:r>
              <a:rPr lang="fr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revue systématique des essais cliniques randomisés publiés sur PubMed de 1946 à 2023</a:t>
            </a:r>
            <a:br>
              <a:rPr lang="en-CA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400" dirty="0"/>
          </a:p>
        </p:txBody>
      </p:sp>
      <p:cxnSp>
        <p:nvCxnSpPr>
          <p:cNvPr id="295" name="Google Shape;295;p40"/>
          <p:cNvCxnSpPr/>
          <p:nvPr/>
        </p:nvCxnSpPr>
        <p:spPr>
          <a:xfrm>
            <a:off x="440575" y="1823700"/>
            <a:ext cx="0" cy="3319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40"/>
          <p:cNvCxnSpPr/>
          <p:nvPr/>
        </p:nvCxnSpPr>
        <p:spPr>
          <a:xfrm>
            <a:off x="3344899" y="3102218"/>
            <a:ext cx="4580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Méthodologie</a:t>
            </a:r>
            <a:endParaRPr dirty="0"/>
          </a:p>
        </p:txBody>
      </p:sp>
      <p:cxnSp>
        <p:nvCxnSpPr>
          <p:cNvPr id="423" name="Google Shape;423;p48"/>
          <p:cNvCxnSpPr/>
          <p:nvPr/>
        </p:nvCxnSpPr>
        <p:spPr>
          <a:xfrm>
            <a:off x="8235275" y="-35216"/>
            <a:ext cx="0" cy="2477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48"/>
          <p:cNvCxnSpPr/>
          <p:nvPr/>
        </p:nvCxnSpPr>
        <p:spPr>
          <a:xfrm>
            <a:off x="-204280" y="1033272"/>
            <a:ext cx="3671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04;p41">
            <a:extLst>
              <a:ext uri="{FF2B5EF4-FFF2-40B4-BE49-F238E27FC236}">
                <a16:creationId xmlns:a16="http://schemas.microsoft.com/office/drawing/2014/main" id="{49E2F54D-82CA-1F96-B893-1E2C9CEB7DEB}"/>
              </a:ext>
            </a:extLst>
          </p:cNvPr>
          <p:cNvSpPr txBox="1">
            <a:spLocks/>
          </p:cNvSpPr>
          <p:nvPr/>
        </p:nvSpPr>
        <p:spPr>
          <a:xfrm>
            <a:off x="720000" y="1065933"/>
            <a:ext cx="7704000" cy="3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3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Nunito" pitchFamily="2" charset="0"/>
              </a:rPr>
              <a:t>Population : adultes vivant avec des douleurs lombaires basses (lombalgies) chroniques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Nunito" pitchFamily="2" charset="0"/>
              </a:rPr>
              <a:t>Intervention : physiothérapie par aiguille sèche</a:t>
            </a:r>
            <a:endParaRPr lang="fr-FR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Nunito" pitchFamily="2" charset="0"/>
              </a:rPr>
              <a:t>Contrôle : autres modalités de traitement que la physiothérapie par aiguille sèche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Nunito" pitchFamily="2" charset="0"/>
              </a:rPr>
              <a:t>Issue recherchée : amélioration de la douleur lombaire basse </a:t>
            </a:r>
          </a:p>
          <a:p>
            <a:pPr marL="457200" lvl="1" indent="0" algn="l">
              <a:spcAft>
                <a:spcPts val="300"/>
              </a:spcAft>
            </a:pP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1. Intensité de la douleur </a:t>
            </a:r>
          </a:p>
          <a:p>
            <a:pPr marL="457200" lvl="1" indent="0" algn="l">
              <a:spcAft>
                <a:spcPts val="300"/>
              </a:spcAft>
            </a:pP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	Visual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analog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scale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Numeric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pain rating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scale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, Pain pressure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thresholds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</a:p>
          <a:p>
            <a:pPr marL="457200" lvl="1" indent="0" algn="l">
              <a:spcAft>
                <a:spcPts val="300"/>
              </a:spcAft>
            </a:pP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2. Atteinte fonctionnelle </a:t>
            </a:r>
          </a:p>
          <a:p>
            <a:pPr marL="457200" lvl="1" indent="0" algn="l">
              <a:spcAft>
                <a:spcPts val="300"/>
              </a:spcAft>
            </a:pP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	Équilibre, amplitude de mouvement (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Schober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), rigidité des muscles lombaires, </a:t>
            </a:r>
            <a:br>
              <a:rPr lang="fr-FR" sz="1400" b="0" dirty="0">
                <a:solidFill>
                  <a:schemeClr val="tx1"/>
                </a:solidFill>
                <a:latin typeface="Nunito" pitchFamily="2" charset="0"/>
              </a:rPr>
            </a:b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	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Oswestry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Functional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Disability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Questionnaire /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Modified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Disability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Index, Tampa </a:t>
            </a:r>
            <a:br>
              <a:rPr lang="fr-FR" sz="1400" b="0" dirty="0">
                <a:solidFill>
                  <a:schemeClr val="tx1"/>
                </a:solidFill>
                <a:latin typeface="Nunito" pitchFamily="2" charset="0"/>
              </a:rPr>
            </a:b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	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Kinesiophobia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Scale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, Patient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specific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functional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fr-FR" sz="1400" b="0" dirty="0" err="1">
                <a:solidFill>
                  <a:schemeClr val="tx1"/>
                </a:solidFill>
                <a:latin typeface="Nunito" pitchFamily="2" charset="0"/>
              </a:rPr>
              <a:t>scale</a:t>
            </a:r>
            <a:r>
              <a:rPr lang="fr-FR" sz="1400" b="0" dirty="0">
                <a:solidFill>
                  <a:schemeClr val="tx1"/>
                </a:solidFill>
                <a:latin typeface="Nunito" pitchFamily="2" charset="0"/>
              </a:rPr>
              <a:t>, Roland-Morris Questionnaire </a:t>
            </a:r>
            <a:endParaRPr lang="fr-FR" sz="16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Nunito" pitchFamily="2" charset="0"/>
              </a:rPr>
              <a:t>Critères d’exclusion : douleur rachidienne autre que lombaire, études autres que ECR ou étude analytique, langue autre que français ou anglais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48584D-BA33-6FBC-DD1D-3F944CD1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57" y="370751"/>
            <a:ext cx="518205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8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Méthodologie</a:t>
            </a:r>
            <a:endParaRPr dirty="0"/>
          </a:p>
        </p:txBody>
      </p:sp>
      <p:cxnSp>
        <p:nvCxnSpPr>
          <p:cNvPr id="423" name="Google Shape;423;p48"/>
          <p:cNvCxnSpPr/>
          <p:nvPr/>
        </p:nvCxnSpPr>
        <p:spPr>
          <a:xfrm>
            <a:off x="8235275" y="-35216"/>
            <a:ext cx="0" cy="2477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48"/>
          <p:cNvCxnSpPr/>
          <p:nvPr/>
        </p:nvCxnSpPr>
        <p:spPr>
          <a:xfrm>
            <a:off x="-204280" y="1033272"/>
            <a:ext cx="3671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04;p41">
            <a:extLst>
              <a:ext uri="{FF2B5EF4-FFF2-40B4-BE49-F238E27FC236}">
                <a16:creationId xmlns:a16="http://schemas.microsoft.com/office/drawing/2014/main" id="{49E2F54D-82CA-1F96-B893-1E2C9CEB7DEB}"/>
              </a:ext>
            </a:extLst>
          </p:cNvPr>
          <p:cNvSpPr txBox="1">
            <a:spLocks/>
          </p:cNvSpPr>
          <p:nvPr/>
        </p:nvSpPr>
        <p:spPr>
          <a:xfrm>
            <a:off x="720000" y="1162252"/>
            <a:ext cx="7704000" cy="3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3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ora"/>
              <a:buNone/>
              <a:defRPr sz="2500" b="1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Nunito" pitchFamily="2" charset="0"/>
              </a:rPr>
              <a:t>Base de données : PubMed (MEDLINE), de sa création à avril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  <a:p>
            <a:pPr marL="0" indent="0"/>
            <a:endParaRPr lang="fr-FR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Nunito" pitchFamily="2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7651A97-E075-50B4-CDE5-59084E85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3282"/>
              </p:ext>
            </p:extLst>
          </p:nvPr>
        </p:nvGraphicFramePr>
        <p:xfrm>
          <a:off x="975868" y="1687936"/>
          <a:ext cx="7192264" cy="2508017"/>
        </p:xfrm>
        <a:graphic>
          <a:graphicData uri="http://schemas.openxmlformats.org/drawingml/2006/table">
            <a:tbl>
              <a:tblPr firstRow="1" bandRow="1">
                <a:tableStyleId>{C1F2752F-8E3C-4C19-B349-09C90AAEB668}</a:tableStyleId>
              </a:tblPr>
              <a:tblGrid>
                <a:gridCol w="2805557">
                  <a:extLst>
                    <a:ext uri="{9D8B030D-6E8A-4147-A177-3AD203B41FA5}">
                      <a16:colId xmlns:a16="http://schemas.microsoft.com/office/drawing/2014/main" val="680071721"/>
                    </a:ext>
                  </a:extLst>
                </a:gridCol>
                <a:gridCol w="4386707">
                  <a:extLst>
                    <a:ext uri="{9D8B030D-6E8A-4147-A177-3AD203B41FA5}">
                      <a16:colId xmlns:a16="http://schemas.microsoft.com/office/drawing/2014/main" val="2851929251"/>
                    </a:ext>
                  </a:extLst>
                </a:gridCol>
              </a:tblGrid>
              <a:tr h="235183">
                <a:tc>
                  <a:txBody>
                    <a:bodyPr/>
                    <a:lstStyle/>
                    <a:p>
                      <a:r>
                        <a:rPr lang="fr-CA" sz="1600" dirty="0">
                          <a:latin typeface="Nunito" pitchFamily="2" charset="0"/>
                        </a:rPr>
                        <a:t>Concept 1 – Dry </a:t>
                      </a:r>
                      <a:r>
                        <a:rPr lang="fr-CA" sz="1600" dirty="0" err="1">
                          <a:latin typeface="Nunito" pitchFamily="2" charset="0"/>
                        </a:rPr>
                        <a:t>needling</a:t>
                      </a:r>
                      <a:endParaRPr lang="fr-CA" sz="1600" dirty="0"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latin typeface="Nunito" pitchFamily="2" charset="0"/>
                        </a:rPr>
                        <a:t>Concept 2 – Low back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956072"/>
                  </a:ext>
                </a:extLst>
              </a:tr>
              <a:tr h="2172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Nunito" pitchFamily="2" charset="0"/>
                        </a:rPr>
                        <a:t>Sujet MeSH : Dry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needling</a:t>
                      </a:r>
                      <a:r>
                        <a:rPr lang="fr-FR" sz="1400" dirty="0">
                          <a:latin typeface="Nunito" pitchFamily="2" charset="0"/>
                        </a:rPr>
                        <a:t>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Nunito" pitchFamily="2" charset="0"/>
                        </a:rPr>
                        <a:t>Non explosible, pas de sous terme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latin typeface="Nunito" pitchFamily="2" charset="0"/>
                        </a:rPr>
                        <a:t>Mot-clé : dry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needl</a:t>
                      </a:r>
                      <a:r>
                        <a:rPr lang="fr-FR" sz="1400" dirty="0">
                          <a:latin typeface="Nunito" pitchFamily="2" charset="0"/>
                        </a:rPr>
                        <a:t>*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Nunito" pitchFamily="2" charset="0"/>
                        </a:rPr>
                        <a:t>           &gt; Titre et mots-clés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fr-CA" sz="1400" dirty="0">
                        <a:latin typeface="Nunito" pitchFamily="2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fr-CA" sz="1400" dirty="0"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400" dirty="0">
                          <a:latin typeface="Nunito" pitchFamily="2" charset="0"/>
                        </a:rPr>
                        <a:t>Sujets MeSH : Low Back Pain 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latin typeface="Nunito" pitchFamily="2" charset="0"/>
                        </a:rPr>
                        <a:t>Non explosible, pas de sous terme </a:t>
                      </a:r>
                    </a:p>
                    <a:p>
                      <a:pPr marL="285750" indent="-285750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latin typeface="Nunito" pitchFamily="2" charset="0"/>
                        </a:rPr>
                        <a:t>Mots-clés : Low back pain*,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Lower</a:t>
                      </a:r>
                      <a:r>
                        <a:rPr lang="fr-FR" sz="1400" dirty="0">
                          <a:latin typeface="Nunito" pitchFamily="2" charset="0"/>
                        </a:rPr>
                        <a:t> back pain*,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Lumbar</a:t>
                      </a:r>
                      <a:r>
                        <a:rPr lang="fr-FR" sz="1400" dirty="0">
                          <a:latin typeface="Nunito" pitchFamily="2" charset="0"/>
                        </a:rPr>
                        <a:t> pain*, Low back ache*,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Lower</a:t>
                      </a:r>
                      <a:r>
                        <a:rPr lang="fr-FR" sz="1400" dirty="0">
                          <a:latin typeface="Nunito" pitchFamily="2" charset="0"/>
                        </a:rPr>
                        <a:t> back ache*,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Lumbar</a:t>
                      </a:r>
                      <a:r>
                        <a:rPr lang="fr-FR" sz="1400" dirty="0">
                          <a:latin typeface="Nunito" pitchFamily="2" charset="0"/>
                        </a:rPr>
                        <a:t> ache*, Low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backache</a:t>
                      </a:r>
                      <a:r>
                        <a:rPr lang="fr-FR" sz="1400" dirty="0">
                          <a:latin typeface="Nunito" pitchFamily="2" charset="0"/>
                        </a:rPr>
                        <a:t>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Lower</a:t>
                      </a:r>
                      <a:r>
                        <a:rPr lang="fr-FR" sz="1400" dirty="0">
                          <a:latin typeface="Nunito" pitchFamily="2" charset="0"/>
                        </a:rPr>
                        <a:t>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backache</a:t>
                      </a:r>
                      <a:r>
                        <a:rPr lang="fr-FR" sz="1400" dirty="0">
                          <a:latin typeface="Nunito" pitchFamily="2" charset="0"/>
                        </a:rPr>
                        <a:t>*, Lumbago*, Low back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sprain</a:t>
                      </a:r>
                      <a:r>
                        <a:rPr lang="fr-FR" sz="1400" dirty="0">
                          <a:latin typeface="Nunito" pitchFamily="2" charset="0"/>
                        </a:rPr>
                        <a:t>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Lower</a:t>
                      </a:r>
                      <a:r>
                        <a:rPr lang="fr-FR" sz="1400" dirty="0">
                          <a:latin typeface="Nunito" pitchFamily="2" charset="0"/>
                        </a:rPr>
                        <a:t> back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sprain</a:t>
                      </a:r>
                      <a:r>
                        <a:rPr lang="fr-FR" sz="1400" dirty="0">
                          <a:latin typeface="Nunito" pitchFamily="2" charset="0"/>
                        </a:rPr>
                        <a:t>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Lumbar</a:t>
                      </a:r>
                      <a:r>
                        <a:rPr lang="fr-FR" sz="1400" dirty="0">
                          <a:latin typeface="Nunito" pitchFamily="2" charset="0"/>
                        </a:rPr>
                        <a:t>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sprain</a:t>
                      </a:r>
                      <a:r>
                        <a:rPr lang="fr-FR" sz="1400" dirty="0">
                          <a:latin typeface="Nunito" pitchFamily="2" charset="0"/>
                        </a:rPr>
                        <a:t>*, Low back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strain</a:t>
                      </a:r>
                      <a:r>
                        <a:rPr lang="fr-FR" sz="1400" dirty="0">
                          <a:latin typeface="Nunito" pitchFamily="2" charset="0"/>
                        </a:rPr>
                        <a:t>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Lower</a:t>
                      </a:r>
                      <a:r>
                        <a:rPr lang="fr-FR" sz="1400" dirty="0">
                          <a:latin typeface="Nunito" pitchFamily="2" charset="0"/>
                        </a:rPr>
                        <a:t> back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strain</a:t>
                      </a:r>
                      <a:r>
                        <a:rPr lang="fr-FR" sz="1400" dirty="0">
                          <a:latin typeface="Nunito" pitchFamily="2" charset="0"/>
                        </a:rPr>
                        <a:t>*,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Lumbar</a:t>
                      </a:r>
                      <a:r>
                        <a:rPr lang="fr-FR" sz="1400" dirty="0">
                          <a:latin typeface="Nunito" pitchFamily="2" charset="0"/>
                        </a:rPr>
                        <a:t> </a:t>
                      </a:r>
                      <a:r>
                        <a:rPr lang="fr-FR" sz="1400" dirty="0" err="1">
                          <a:latin typeface="Nunito" pitchFamily="2" charset="0"/>
                        </a:rPr>
                        <a:t>strain</a:t>
                      </a:r>
                      <a:r>
                        <a:rPr lang="fr-FR" sz="1400" dirty="0">
                          <a:latin typeface="Nunito" pitchFamily="2" charset="0"/>
                        </a:rPr>
                        <a:t>*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Nunito" pitchFamily="2" charset="0"/>
                        </a:rPr>
                        <a:t>            &gt; Titre et mots-clés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2928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A970B2F-65A7-E757-E79D-07D29FF1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072" y="251344"/>
            <a:ext cx="2039029" cy="8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9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43"/>
          <p:cNvCxnSpPr>
            <a:stCxn id="337" idx="3"/>
          </p:cNvCxnSpPr>
          <p:nvPr/>
        </p:nvCxnSpPr>
        <p:spPr>
          <a:xfrm>
            <a:off x="8028137" y="4862564"/>
            <a:ext cx="41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1022516" y="0"/>
            <a:ext cx="0" cy="778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43"/>
          <p:cNvCxnSpPr/>
          <p:nvPr/>
        </p:nvCxnSpPr>
        <p:spPr>
          <a:xfrm>
            <a:off x="8442689" y="3082466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54443F4-5710-2774-79D4-1F265AF0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5" y="137891"/>
            <a:ext cx="7834039" cy="7742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068708-617C-858A-4130-F59F7A36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33" y="912150"/>
            <a:ext cx="6437934" cy="368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86BAFB1C-9730-9490-A7CB-D161788C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7" y="169477"/>
            <a:ext cx="9006961" cy="673100"/>
          </a:xfrm>
        </p:spPr>
        <p:txBody>
          <a:bodyPr/>
          <a:lstStyle/>
          <a:p>
            <a:pPr algn="ctr"/>
            <a:r>
              <a:rPr lang="fr-CA" sz="2900" dirty="0"/>
              <a:t>Résultats</a:t>
            </a:r>
            <a:endParaRPr lang="en-CA" sz="2900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8160E53-DD57-48C3-E2A5-2137241C7BFF}"/>
              </a:ext>
            </a:extLst>
          </p:cNvPr>
          <p:cNvSpPr txBox="1">
            <a:spLocks/>
          </p:cNvSpPr>
          <p:nvPr/>
        </p:nvSpPr>
        <p:spPr>
          <a:xfrm>
            <a:off x="268812" y="700013"/>
            <a:ext cx="27908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fr-CA" sz="1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Rajfur</a:t>
            </a:r>
            <a:r>
              <a:rPr lang="fr-CA" sz="1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(2022)</a:t>
            </a:r>
            <a:endParaRPr lang="en-CA" sz="1300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DN vs Sham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2 sessions par semaine x 4 semaines 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tx1"/>
                </a:solidFill>
              </a:rPr>
              <a:t>+ Physiothérapie dans les 2 groupes</a:t>
            </a:r>
          </a:p>
          <a:p>
            <a:pPr marL="0" indent="0">
              <a:spcAft>
                <a:spcPts val="300"/>
              </a:spcAft>
            </a:pPr>
            <a:br>
              <a:rPr lang="en-CA" sz="1300" dirty="0">
                <a:solidFill>
                  <a:schemeClr val="tx1"/>
                </a:solidFill>
              </a:rPr>
            </a:br>
            <a:r>
              <a:rPr lang="en-CA" sz="1300" dirty="0">
                <a:solidFill>
                  <a:schemeClr val="tx1"/>
                </a:solidFill>
              </a:rPr>
              <a:t>N = 40</a:t>
            </a:r>
            <a:br>
              <a:rPr lang="en-CA" sz="1300" dirty="0">
                <a:solidFill>
                  <a:schemeClr val="tx1"/>
                </a:solidFill>
              </a:rPr>
            </a:br>
            <a:r>
              <a:rPr lang="en-CA" sz="1300" dirty="0" err="1">
                <a:solidFill>
                  <a:schemeClr val="tx1"/>
                </a:solidFill>
              </a:rPr>
              <a:t>Lombalgie</a:t>
            </a:r>
            <a:r>
              <a:rPr lang="en-CA" sz="1300" dirty="0">
                <a:solidFill>
                  <a:schemeClr val="tx1"/>
                </a:solidFill>
              </a:rPr>
              <a:t> </a:t>
            </a:r>
            <a:r>
              <a:rPr lang="en-CA" sz="1300" dirty="0" err="1">
                <a:solidFill>
                  <a:schemeClr val="tx1"/>
                </a:solidFill>
              </a:rPr>
              <a:t>chronique</a:t>
            </a:r>
            <a:r>
              <a:rPr lang="en-CA" sz="1300" dirty="0">
                <a:solidFill>
                  <a:schemeClr val="tx1"/>
                </a:solidFill>
              </a:rPr>
              <a:t> </a:t>
            </a:r>
            <a:r>
              <a:rPr lang="en-CA" sz="1300" dirty="0" err="1">
                <a:solidFill>
                  <a:schemeClr val="tx1"/>
                </a:solidFill>
              </a:rPr>
              <a:t>secondaire</a:t>
            </a:r>
            <a:r>
              <a:rPr lang="en-CA" sz="1300" dirty="0">
                <a:solidFill>
                  <a:schemeClr val="tx1"/>
                </a:solidFill>
              </a:rPr>
              <a:t> à </a:t>
            </a:r>
            <a:r>
              <a:rPr lang="en-CA" sz="1300" dirty="0" err="1">
                <a:solidFill>
                  <a:schemeClr val="tx1"/>
                </a:solidFill>
              </a:rPr>
              <a:t>discopathie</a:t>
            </a:r>
            <a:r>
              <a:rPr lang="en-CA" sz="1300" dirty="0">
                <a:solidFill>
                  <a:schemeClr val="tx1"/>
                </a:solidFill>
              </a:rPr>
              <a:t> L5-S1</a:t>
            </a:r>
          </a:p>
          <a:p>
            <a:pPr marL="0" indent="0">
              <a:spcAft>
                <a:spcPts val="300"/>
              </a:spcAft>
            </a:pPr>
            <a:br>
              <a:rPr lang="en-CA" sz="1300" dirty="0">
                <a:solidFill>
                  <a:schemeClr val="tx1"/>
                </a:solidFill>
              </a:rPr>
            </a:br>
            <a:r>
              <a:rPr lang="en-CA" sz="1300" dirty="0" err="1">
                <a:solidFill>
                  <a:schemeClr val="tx1"/>
                </a:solidFill>
              </a:rPr>
              <a:t>Suivi</a:t>
            </a:r>
            <a:r>
              <a:rPr lang="en-CA" sz="1300" dirty="0">
                <a:solidFill>
                  <a:schemeClr val="tx1"/>
                </a:solidFill>
              </a:rPr>
              <a:t> : 3 </a:t>
            </a:r>
            <a:r>
              <a:rPr lang="en-CA" sz="1300" dirty="0" err="1">
                <a:solidFill>
                  <a:schemeClr val="tx1"/>
                </a:solidFill>
              </a:rPr>
              <a:t>mois</a:t>
            </a:r>
            <a:endParaRPr lang="en-CA" sz="1300" dirty="0">
              <a:solidFill>
                <a:schemeClr val="tx1"/>
              </a:solidFill>
            </a:endParaRPr>
          </a:p>
          <a:p>
            <a:pPr marL="0" indent="0">
              <a:spcAft>
                <a:spcPts val="300"/>
              </a:spcAft>
            </a:pPr>
            <a:r>
              <a:rPr lang="fr-FR" sz="1300" dirty="0">
                <a:solidFill>
                  <a:schemeClr val="tx1"/>
                </a:solidFill>
              </a:rPr>
              <a:t>Effets statistiquement significatifs </a:t>
            </a:r>
            <a:br>
              <a:rPr lang="fr-FR" sz="1300" dirty="0">
                <a:solidFill>
                  <a:schemeClr val="tx1"/>
                </a:solidFill>
              </a:rPr>
            </a:br>
            <a:r>
              <a:rPr lang="fr-FR" sz="1300" dirty="0">
                <a:solidFill>
                  <a:schemeClr val="tx1"/>
                </a:solidFill>
              </a:rPr>
              <a:t>(p &lt; 0.001) pour toutes les issues </a:t>
            </a:r>
            <a:br>
              <a:rPr lang="fr-FR" sz="1300" dirty="0">
                <a:solidFill>
                  <a:schemeClr val="tx1"/>
                </a:solidFill>
              </a:rPr>
            </a:br>
            <a:r>
              <a:rPr lang="fr-FR" sz="1300" dirty="0">
                <a:solidFill>
                  <a:schemeClr val="tx1"/>
                </a:solidFill>
              </a:rPr>
              <a:t>(douleur, atteinte fonctionnelle, ROM) en faveur du groupe DN. </a:t>
            </a:r>
            <a:br>
              <a:rPr lang="fr-FR" sz="1300" dirty="0">
                <a:solidFill>
                  <a:schemeClr val="tx1"/>
                </a:solidFill>
              </a:rPr>
            </a:br>
            <a:r>
              <a:rPr lang="fr-FR" sz="1300" dirty="0">
                <a:solidFill>
                  <a:schemeClr val="tx1"/>
                </a:solidFill>
              </a:rPr>
              <a:t>Effet maintenu à 3 mois.</a:t>
            </a:r>
          </a:p>
          <a:p>
            <a:pPr marL="0" indent="0">
              <a:spcAft>
                <a:spcPts val="300"/>
              </a:spcAft>
            </a:pPr>
            <a:endParaRPr lang="en-CA" sz="1300" dirty="0">
              <a:solidFill>
                <a:schemeClr val="tx1"/>
              </a:solidFill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EE25F0B8-A21C-F9E0-2628-30D879CA6F0E}"/>
              </a:ext>
            </a:extLst>
          </p:cNvPr>
          <p:cNvSpPr txBox="1">
            <a:spLocks/>
          </p:cNvSpPr>
          <p:nvPr/>
        </p:nvSpPr>
        <p:spPr>
          <a:xfrm>
            <a:off x="3059636" y="808780"/>
            <a:ext cx="3002489" cy="490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300" b="1" dirty="0" err="1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Koppenhaver</a:t>
            </a:r>
            <a:r>
              <a:rPr lang="fr-CA" sz="1300" b="1" dirty="0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al., (2022)</a:t>
            </a:r>
            <a:endParaRPr lang="en-CA" sz="1300" b="1" dirty="0">
              <a:latin typeface="Nunito" pitchFamily="2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DN vs Sham 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1 unique session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Double-aveugle (mauvais aveugle)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br>
              <a:rPr lang="en-CA" sz="1300" dirty="0">
                <a:latin typeface="Nunito" pitchFamily="2" charset="0"/>
              </a:rPr>
            </a:br>
            <a:r>
              <a:rPr lang="en-CA" sz="1300" dirty="0">
                <a:latin typeface="Nunito" pitchFamily="2" charset="0"/>
              </a:rPr>
              <a:t>N = 60 (18-65 </a:t>
            </a:r>
            <a:r>
              <a:rPr lang="en-CA" sz="1300" dirty="0" err="1">
                <a:latin typeface="Nunito" pitchFamily="2" charset="0"/>
              </a:rPr>
              <a:t>ans</a:t>
            </a:r>
            <a:r>
              <a:rPr lang="en-CA" sz="1300" dirty="0">
                <a:latin typeface="Nunito" pitchFamily="2" charset="0"/>
              </a:rPr>
              <a:t>) </a:t>
            </a:r>
            <a:br>
              <a:rPr lang="en-CA" sz="1300" dirty="0">
                <a:latin typeface="Nunito" pitchFamily="2" charset="0"/>
              </a:rPr>
            </a:br>
            <a:r>
              <a:rPr lang="en-CA" sz="1300" dirty="0" err="1">
                <a:latin typeface="Nunito" pitchFamily="2" charset="0"/>
              </a:rPr>
              <a:t>Lombalgie</a:t>
            </a:r>
            <a:r>
              <a:rPr lang="en-CA" sz="1300" dirty="0">
                <a:latin typeface="Nunito" pitchFamily="2" charset="0"/>
              </a:rPr>
              <a:t> </a:t>
            </a:r>
            <a:r>
              <a:rPr lang="en-CA" sz="1300" dirty="0" err="1">
                <a:latin typeface="Nunito" pitchFamily="2" charset="0"/>
              </a:rPr>
              <a:t>chronique</a:t>
            </a:r>
            <a:r>
              <a:rPr lang="en-CA" sz="1300" dirty="0">
                <a:latin typeface="Nunito" pitchFamily="2" charset="0"/>
              </a:rPr>
              <a:t> non </a:t>
            </a:r>
            <a:r>
              <a:rPr lang="en-CA" sz="1300" dirty="0" err="1">
                <a:latin typeface="Nunito" pitchFamily="2" charset="0"/>
              </a:rPr>
              <a:t>spécifique</a:t>
            </a:r>
            <a:endParaRPr lang="en-CA" sz="1300" dirty="0">
              <a:latin typeface="Nunito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br>
              <a:rPr lang="en-CA" sz="1300" dirty="0">
                <a:latin typeface="Nunito" pitchFamily="2" charset="0"/>
              </a:rPr>
            </a:br>
            <a:r>
              <a:rPr lang="en-CA" sz="1300" dirty="0" err="1">
                <a:latin typeface="Nunito" pitchFamily="2" charset="0"/>
              </a:rPr>
              <a:t>Suivi</a:t>
            </a:r>
            <a:r>
              <a:rPr lang="en-CA" sz="1300" dirty="0">
                <a:latin typeface="Nunito" pitchFamily="2" charset="0"/>
              </a:rPr>
              <a:t> : 1 </a:t>
            </a:r>
            <a:r>
              <a:rPr lang="en-CA" sz="1300" dirty="0" err="1">
                <a:latin typeface="Nunito" pitchFamily="2" charset="0"/>
              </a:rPr>
              <a:t>semaine</a:t>
            </a:r>
            <a:br>
              <a:rPr lang="en-CA" sz="1300" dirty="0">
                <a:latin typeface="Nunito" pitchFamily="2" charset="0"/>
              </a:rPr>
            </a:br>
            <a:r>
              <a:rPr lang="fr-FR" sz="1300" dirty="0">
                <a:latin typeface="Nunito" pitchFamily="2" charset="0"/>
              </a:rPr>
              <a:t>Amélioration de la douleur et de l’atteinte fonctionnelle dans les deux groupes, sans différence statistiquement significative inter-groupe (p &gt; 0.05, suggestif d’un effet placebo)</a:t>
            </a:r>
            <a:br>
              <a:rPr lang="fr-FR" sz="1300" dirty="0">
                <a:latin typeface="Nunito" pitchFamily="2" charset="0"/>
              </a:rPr>
            </a:br>
            <a:r>
              <a:rPr lang="fr-FR" sz="1300" dirty="0">
                <a:latin typeface="Nunito" pitchFamily="2" charset="0"/>
              </a:rPr>
              <a:t>Amélioration du ROM en flexion dans le groupe dry </a:t>
            </a:r>
            <a:r>
              <a:rPr lang="fr-FR" sz="1300" dirty="0" err="1">
                <a:latin typeface="Nunito" pitchFamily="2" charset="0"/>
              </a:rPr>
              <a:t>needling</a:t>
            </a:r>
            <a:r>
              <a:rPr lang="fr-FR" sz="1300" dirty="0">
                <a:latin typeface="Nunito" pitchFamily="2" charset="0"/>
              </a:rPr>
              <a:t> à une semaine.</a:t>
            </a:r>
            <a:endParaRPr lang="en-CA" sz="1300" dirty="0">
              <a:latin typeface="Nunito" pitchFamily="2" charset="0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744E06A3-369B-6CAC-3388-C66398B4B11F}"/>
              </a:ext>
            </a:extLst>
          </p:cNvPr>
          <p:cNvSpPr txBox="1">
            <a:spLocks/>
          </p:cNvSpPr>
          <p:nvPr/>
        </p:nvSpPr>
        <p:spPr>
          <a:xfrm>
            <a:off x="6095483" y="808780"/>
            <a:ext cx="3003024" cy="490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300" b="1" dirty="0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Martin-</a:t>
            </a:r>
            <a:r>
              <a:rPr lang="fr-CA" sz="1300" b="1" dirty="0" err="1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Corrales</a:t>
            </a:r>
            <a:r>
              <a:rPr lang="fr-CA" sz="1300" b="1" dirty="0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al., (2020)</a:t>
            </a:r>
            <a:endParaRPr lang="en-CA" sz="1300" b="1" dirty="0">
              <a:latin typeface="Nunito" pitchFamily="2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DN vs Sham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1 unique session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300" dirty="0">
                <a:latin typeface="Nunito" pitchFamily="2" charset="0"/>
              </a:rPr>
              <a:t>+ physiothérapie dans les 2 groupes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br>
              <a:rPr lang="en-CA" sz="1300" dirty="0">
                <a:latin typeface="Nunito" pitchFamily="2" charset="0"/>
              </a:rPr>
            </a:br>
            <a:r>
              <a:rPr lang="en-CA" sz="1300" dirty="0">
                <a:latin typeface="Nunito" pitchFamily="2" charset="0"/>
              </a:rPr>
              <a:t>N = 46</a:t>
            </a:r>
            <a:br>
              <a:rPr lang="en-CA" sz="1300" dirty="0">
                <a:latin typeface="Nunito" pitchFamily="2" charset="0"/>
              </a:rPr>
            </a:br>
            <a:r>
              <a:rPr lang="en-CA" sz="1300" dirty="0" err="1">
                <a:latin typeface="Nunito" pitchFamily="2" charset="0"/>
              </a:rPr>
              <a:t>Lombalgie</a:t>
            </a:r>
            <a:r>
              <a:rPr lang="en-CA" sz="1300" dirty="0">
                <a:latin typeface="Nunito" pitchFamily="2" charset="0"/>
              </a:rPr>
              <a:t> </a:t>
            </a:r>
            <a:r>
              <a:rPr lang="en-CA" sz="1300" dirty="0" err="1">
                <a:latin typeface="Nunito" pitchFamily="2" charset="0"/>
              </a:rPr>
              <a:t>chronique</a:t>
            </a:r>
            <a:r>
              <a:rPr lang="en-CA" sz="1300" dirty="0">
                <a:latin typeface="Nunito" pitchFamily="2" charset="0"/>
              </a:rPr>
              <a:t> non </a:t>
            </a:r>
            <a:r>
              <a:rPr lang="en-CA" sz="1300" dirty="0" err="1">
                <a:latin typeface="Nunito" pitchFamily="2" charset="0"/>
              </a:rPr>
              <a:t>spécifique</a:t>
            </a:r>
            <a:endParaRPr lang="en-CA" sz="1300" dirty="0">
              <a:latin typeface="Nunito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br>
              <a:rPr lang="en-CA" sz="1300" dirty="0">
                <a:latin typeface="Nunito" pitchFamily="2" charset="0"/>
              </a:rPr>
            </a:br>
            <a:r>
              <a:rPr lang="en-CA" sz="1300" dirty="0" err="1">
                <a:latin typeface="Nunito" pitchFamily="2" charset="0"/>
              </a:rPr>
              <a:t>Suivi</a:t>
            </a:r>
            <a:r>
              <a:rPr lang="en-CA" sz="1300" dirty="0">
                <a:latin typeface="Nunito" pitchFamily="2" charset="0"/>
              </a:rPr>
              <a:t> : 3 </a:t>
            </a:r>
            <a:r>
              <a:rPr lang="en-CA" sz="1300" dirty="0" err="1">
                <a:latin typeface="Nunito" pitchFamily="2" charset="0"/>
              </a:rPr>
              <a:t>mois</a:t>
            </a:r>
            <a:endParaRPr lang="en-CA" sz="1300" dirty="0">
              <a:latin typeface="Nunito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FR" sz="1300" dirty="0">
                <a:latin typeface="Nunito" pitchFamily="2" charset="0"/>
              </a:rPr>
              <a:t>Amélioration significative de la douleur et de l’atteinte fonctionnelle à 3 mois dans les deux groupes mais différence statistiquement significative pour la douleur en faveur du groupe DN (p &lt; 0.01)</a:t>
            </a:r>
            <a:endParaRPr lang="en-CA" sz="1300" dirty="0">
              <a:latin typeface="Nunito" pitchFamily="2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062E0DCC-8981-23CA-1D9E-07381B615580}"/>
              </a:ext>
            </a:extLst>
          </p:cNvPr>
          <p:cNvSpPr txBox="1"/>
          <p:nvPr/>
        </p:nvSpPr>
        <p:spPr>
          <a:xfrm>
            <a:off x="536838" y="4697022"/>
            <a:ext cx="225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solidFill>
                  <a:schemeClr val="bg1"/>
                </a:solidFill>
                <a:highlight>
                  <a:srgbClr val="0000FF"/>
                </a:highlight>
              </a:rPr>
              <a:t>DN &gt; </a:t>
            </a:r>
            <a:r>
              <a:rPr lang="fr-CA" sz="1200" dirty="0">
                <a:solidFill>
                  <a:schemeClr val="bg1"/>
                </a:solidFill>
                <a:highlight>
                  <a:srgbClr val="0000FF"/>
                </a:highlight>
                <a:latin typeface="Nunito" pitchFamily="2" charset="0"/>
              </a:rPr>
              <a:t>Placebo</a:t>
            </a:r>
            <a:endParaRPr lang="en-CA" sz="1200" dirty="0">
              <a:solidFill>
                <a:schemeClr val="bg1"/>
              </a:solidFill>
              <a:highlight>
                <a:srgbClr val="0000FF"/>
              </a:highlight>
              <a:latin typeface="Nunito" pitchFamily="2" charset="0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D151189A-A688-E101-35FE-99E52854DD77}"/>
              </a:ext>
            </a:extLst>
          </p:cNvPr>
          <p:cNvSpPr txBox="1"/>
          <p:nvPr/>
        </p:nvSpPr>
        <p:spPr>
          <a:xfrm>
            <a:off x="3433494" y="4697023"/>
            <a:ext cx="225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solidFill>
                  <a:schemeClr val="bg1"/>
                </a:solidFill>
                <a:highlight>
                  <a:srgbClr val="FF0000"/>
                </a:highlight>
                <a:latin typeface="Nunito" pitchFamily="2" charset="0"/>
              </a:rPr>
              <a:t>DN = Placebo</a:t>
            </a:r>
            <a:endParaRPr lang="en-CA" sz="1200" dirty="0">
              <a:solidFill>
                <a:schemeClr val="bg1"/>
              </a:solidFill>
              <a:highlight>
                <a:srgbClr val="FF0000"/>
              </a:highlight>
              <a:latin typeface="Nunito" pitchFamily="2" charset="0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F2011D26-FE25-29D3-179F-6E7E9E9C74F8}"/>
              </a:ext>
            </a:extLst>
          </p:cNvPr>
          <p:cNvSpPr txBox="1"/>
          <p:nvPr/>
        </p:nvSpPr>
        <p:spPr>
          <a:xfrm>
            <a:off x="6352387" y="4697022"/>
            <a:ext cx="225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>
                <a:solidFill>
                  <a:schemeClr val="bg1"/>
                </a:solidFill>
                <a:highlight>
                  <a:srgbClr val="0000FF"/>
                </a:highlight>
                <a:latin typeface="Nunito" pitchFamily="2" charset="0"/>
              </a:rPr>
              <a:t>DN &gt; Placebo</a:t>
            </a:r>
            <a:endParaRPr lang="en-CA" sz="1200" dirty="0">
              <a:solidFill>
                <a:schemeClr val="bg1"/>
              </a:solidFill>
              <a:highlight>
                <a:srgbClr val="0000FF"/>
              </a:highlight>
              <a:latin typeface="Nunito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150526-B8FC-06B6-1FB4-21F85FF98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28906"/>
              </p:ext>
            </p:extLst>
          </p:nvPr>
        </p:nvGraphicFramePr>
        <p:xfrm>
          <a:off x="80423" y="679892"/>
          <a:ext cx="9006961" cy="392828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2485">
                  <a:extLst>
                    <a:ext uri="{9D8B030D-6E8A-4147-A177-3AD203B41FA5}">
                      <a16:colId xmlns:a16="http://schemas.microsoft.com/office/drawing/2014/main" val="1608999833"/>
                    </a:ext>
                  </a:extLst>
                </a:gridCol>
                <a:gridCol w="3921003">
                  <a:extLst>
                    <a:ext uri="{9D8B030D-6E8A-4147-A177-3AD203B41FA5}">
                      <a16:colId xmlns:a16="http://schemas.microsoft.com/office/drawing/2014/main" val="1858342972"/>
                    </a:ext>
                  </a:extLst>
                </a:gridCol>
                <a:gridCol w="3313473">
                  <a:extLst>
                    <a:ext uri="{9D8B030D-6E8A-4147-A177-3AD203B41FA5}">
                      <a16:colId xmlns:a16="http://schemas.microsoft.com/office/drawing/2014/main" val="645869147"/>
                    </a:ext>
                  </a:extLst>
                </a:gridCol>
              </a:tblGrid>
              <a:tr h="538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- ECR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 err="1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Mahmoudzadeh</a:t>
                      </a: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(2016)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 err="1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Tuzun</a:t>
                      </a: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(2017) 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17279587"/>
                  </a:ext>
                </a:extLst>
              </a:tr>
              <a:tr h="320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ÉCHANTILLON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58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34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3090311537"/>
                  </a:ext>
                </a:extLst>
              </a:tr>
              <a:tr h="630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COMPARAISON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+ traitement conventionnel vs traitement conventionnel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[lombalgies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discogéniques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]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+ massage vs approche standard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[lombalgie 2</a:t>
                      </a:r>
                      <a:r>
                        <a:rPr lang="fr-CA" sz="1200" kern="100" cap="none" spc="0" baseline="3000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o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hernie discale]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à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l’aveugle</a:t>
                      </a:r>
                      <a:endParaRPr lang="fr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988837718"/>
                  </a:ext>
                </a:extLst>
              </a:tr>
              <a:tr h="328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SUIVI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mois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4069221840"/>
                  </a:ext>
                </a:extLst>
              </a:tr>
              <a:tr h="903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BIAIS / CONFUSION / POINTS FAIBLES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Biais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d’attrition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: </a:t>
                      </a: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19.4% (groupe contrôle) et 14.7% (groupe exposé) ont quitté l’étude 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Divergence des zones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d’intervention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Groupe exposé : AS +</a:t>
                      </a:r>
                      <a:r>
                        <a:rPr lang="fr-CA" sz="1200" u="none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fr-CA" sz="1200" u="sng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massage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en-CA" sz="1200" b="0" u="sng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247594236"/>
                  </a:ext>
                </a:extLst>
              </a:tr>
              <a:tr h="508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DE LA DOULEUR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 &lt; 0.001)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 &lt; 0.05)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84486646"/>
                  </a:ext>
                </a:extLst>
              </a:tr>
              <a:tr h="3789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AMÉLIORATION DE LA FONCTION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 &lt; 0.001)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 &lt; 0.05)</a:t>
                      </a:r>
                      <a:endParaRPr lang="en-CA" sz="1200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2767909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B995F-FD0E-BE78-F490-8621B43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" y="0"/>
            <a:ext cx="9006961" cy="673100"/>
          </a:xfrm>
        </p:spPr>
        <p:txBody>
          <a:bodyPr/>
          <a:lstStyle/>
          <a:p>
            <a:pPr algn="ctr"/>
            <a:r>
              <a:rPr lang="fr-CA" sz="2900" dirty="0"/>
              <a:t>Résultats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217597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150526-B8FC-06B6-1FB4-21F85FF98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052754"/>
              </p:ext>
            </p:extLst>
          </p:nvPr>
        </p:nvGraphicFramePr>
        <p:xfrm>
          <a:off x="80423" y="679892"/>
          <a:ext cx="9006961" cy="42863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2485">
                  <a:extLst>
                    <a:ext uri="{9D8B030D-6E8A-4147-A177-3AD203B41FA5}">
                      <a16:colId xmlns:a16="http://schemas.microsoft.com/office/drawing/2014/main" val="1608999833"/>
                    </a:ext>
                  </a:extLst>
                </a:gridCol>
                <a:gridCol w="3921003">
                  <a:extLst>
                    <a:ext uri="{9D8B030D-6E8A-4147-A177-3AD203B41FA5}">
                      <a16:colId xmlns:a16="http://schemas.microsoft.com/office/drawing/2014/main" val="1858342972"/>
                    </a:ext>
                  </a:extLst>
                </a:gridCol>
                <a:gridCol w="3313473">
                  <a:extLst>
                    <a:ext uri="{9D8B030D-6E8A-4147-A177-3AD203B41FA5}">
                      <a16:colId xmlns:a16="http://schemas.microsoft.com/office/drawing/2014/main" val="645869147"/>
                    </a:ext>
                  </a:extLst>
                </a:gridCol>
              </a:tblGrid>
              <a:tr h="53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- ECR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Griswold ET AL. (2019)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 err="1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Loizidis</a:t>
                      </a: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(2020)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17279587"/>
                  </a:ext>
                </a:extLst>
              </a:tr>
              <a:tr h="306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ÉCHANTILLON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65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25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3090311537"/>
                  </a:ext>
                </a:extLst>
              </a:tr>
              <a:tr h="479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COMPARAISON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vs thérapie manuelle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[lombalgie n.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sp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.]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vs pas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d’intervention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lombalgies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n. sp.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subchroniques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]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988837718"/>
                  </a:ext>
                </a:extLst>
              </a:tr>
              <a:tr h="264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SUIVI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Immédiat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4069221840"/>
                  </a:ext>
                </a:extLst>
              </a:tr>
              <a:tr h="135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BIAIS / CONFUSION / POINTS FAIBLES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Divergence des zones d’intervention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Analyse par intention de traiter : 2 sujets contrôle ont reçu des interventions autres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Disparité des caractéristiques de bases des groupes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Pas de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suivi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à long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terme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Une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seule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intervention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Mesure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seulement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indirecte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des issues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d’intérêt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247594236"/>
                  </a:ext>
                </a:extLst>
              </a:tr>
              <a:tr h="575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DE LA DOULEUR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 &lt; 0.001 ,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intergroupe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 &lt; 0.63)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Oui, mesure indirecte (diminution du PPT) 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(p &lt; 0.05)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84486646"/>
                  </a:ext>
                </a:extLst>
              </a:tr>
              <a:tr h="547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AMÉLIORATION DE LA FONCTION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 &lt; 0.001,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intergroupe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 &lt; 0.17)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Oui, mouvements plus harmonieux post traitement (p &lt; 0.05)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2767909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B995F-FD0E-BE78-F490-8621B43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" y="0"/>
            <a:ext cx="9006961" cy="673100"/>
          </a:xfrm>
        </p:spPr>
        <p:txBody>
          <a:bodyPr/>
          <a:lstStyle/>
          <a:p>
            <a:pPr algn="ctr"/>
            <a:r>
              <a:rPr lang="fr-CA" sz="2900" dirty="0"/>
              <a:t>Résultats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175302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150526-B8FC-06B6-1FB4-21F85FF98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2999"/>
              </p:ext>
            </p:extLst>
          </p:nvPr>
        </p:nvGraphicFramePr>
        <p:xfrm>
          <a:off x="80422" y="609009"/>
          <a:ext cx="9006961" cy="44108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2485">
                  <a:extLst>
                    <a:ext uri="{9D8B030D-6E8A-4147-A177-3AD203B41FA5}">
                      <a16:colId xmlns:a16="http://schemas.microsoft.com/office/drawing/2014/main" val="1608999833"/>
                    </a:ext>
                  </a:extLst>
                </a:gridCol>
                <a:gridCol w="3921003">
                  <a:extLst>
                    <a:ext uri="{9D8B030D-6E8A-4147-A177-3AD203B41FA5}">
                      <a16:colId xmlns:a16="http://schemas.microsoft.com/office/drawing/2014/main" val="1858342972"/>
                    </a:ext>
                  </a:extLst>
                </a:gridCol>
                <a:gridCol w="3313473">
                  <a:extLst>
                    <a:ext uri="{9D8B030D-6E8A-4147-A177-3AD203B41FA5}">
                      <a16:colId xmlns:a16="http://schemas.microsoft.com/office/drawing/2014/main" val="645869147"/>
                    </a:ext>
                  </a:extLst>
                </a:gridCol>
              </a:tblGrid>
              <a:tr h="489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- ECR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Gunn ET AL. (1980) 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 err="1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Minakawa</a:t>
                      </a: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(2022)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17279587"/>
                  </a:ext>
                </a:extLst>
              </a:tr>
              <a:tr h="27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ÉCHANTILLON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56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15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3090311537"/>
                  </a:ext>
                </a:extLst>
              </a:tr>
              <a:tr h="656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COMPARAISON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avec électricité + traitement standard vs traitement standard seul </a:t>
                      </a:r>
                      <a:b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[lombalgies chroniques réfractaires au traitement conventionnel] [arrêt de travail]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(1x/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x 12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) + exercice vs exercice seul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lombalgie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n. sp.] [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gériatrique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]</a:t>
                      </a:r>
                      <a:endParaRPr lang="fr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988837718"/>
                  </a:ext>
                </a:extLst>
              </a:tr>
              <a:tr h="233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SUIVI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 mois ET tardif (en moyenne à 27 </a:t>
                      </a:r>
                      <a:r>
                        <a:rPr lang="fr-FR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)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 mois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4069221840"/>
                  </a:ext>
                </a:extLst>
              </a:tr>
              <a:tr h="900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BIAIS / CONFUSION / POINTS FAIBLES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Divergence des zones d’intervention</a:t>
                      </a:r>
                      <a:b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Échelle combinant atteinte fonctionnelle et douleur</a:t>
                      </a:r>
                      <a:b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Femmes exclues</a:t>
                      </a:r>
                      <a:b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Pas d’aveugle</a:t>
                      </a:r>
                      <a:b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fr-FR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Biais de sélection (</a:t>
                      </a:r>
                      <a:r>
                        <a:rPr lang="fr-FR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54/69 candidats exclus)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Biais de performance (pas d’aveugle et patients appelés pour les encourager) 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247594236"/>
                  </a:ext>
                </a:extLst>
              </a:tr>
              <a:tr h="584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DE LA DOULEUR</a:t>
                      </a:r>
                    </a:p>
                  </a:txBody>
                  <a:tcPr marL="84037" marR="84037" marT="84037" marB="84037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b="1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Oui, </a:t>
                      </a: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échelle numérique d’invalidité 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combinant la douleur et l’atteinte fonctionnelle 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b="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(p &gt; 0.005)</a:t>
                      </a:r>
                      <a:endParaRPr lang="en-CA" sz="1200" b="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200" strike="noStrike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Oui (p = 0.03)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84486646"/>
                  </a:ext>
                </a:extLst>
              </a:tr>
              <a:tr h="376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AMÉLIORATION DE LA FONCTION</a:t>
                      </a:r>
                    </a:p>
                  </a:txBody>
                  <a:tcPr marL="84037" marR="84037" marT="84037" marB="84037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CA" sz="1200" strike="sngStrike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Non (p = 0.29)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2767909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B995F-FD0E-BE78-F490-8621B43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" y="0"/>
            <a:ext cx="9006961" cy="673100"/>
          </a:xfrm>
        </p:spPr>
        <p:txBody>
          <a:bodyPr/>
          <a:lstStyle/>
          <a:p>
            <a:pPr algn="ctr"/>
            <a:r>
              <a:rPr lang="fr-CA" sz="2900" dirty="0"/>
              <a:t>Résultats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421014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C150526-B8FC-06B6-1FB4-21F85FF98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69588"/>
              </p:ext>
            </p:extLst>
          </p:nvPr>
        </p:nvGraphicFramePr>
        <p:xfrm>
          <a:off x="608551" y="609008"/>
          <a:ext cx="7950703" cy="42778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2485">
                  <a:extLst>
                    <a:ext uri="{9D8B030D-6E8A-4147-A177-3AD203B41FA5}">
                      <a16:colId xmlns:a16="http://schemas.microsoft.com/office/drawing/2014/main" val="1608999833"/>
                    </a:ext>
                  </a:extLst>
                </a:gridCol>
                <a:gridCol w="6178218">
                  <a:extLst>
                    <a:ext uri="{9D8B030D-6E8A-4147-A177-3AD203B41FA5}">
                      <a16:colId xmlns:a16="http://schemas.microsoft.com/office/drawing/2014/main" val="1858342972"/>
                    </a:ext>
                  </a:extLst>
                </a:gridCol>
              </a:tblGrid>
              <a:tr h="538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- ECR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0" kern="100" cap="all" spc="15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Alvarez ET AL. (2022)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17279587"/>
                  </a:ext>
                </a:extLst>
              </a:tr>
              <a:tr h="401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ÉCHANTILLON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= 80</a:t>
                      </a: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3090311537"/>
                  </a:ext>
                </a:extLst>
              </a:tr>
              <a:tr h="599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COMPARAISON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AS vs thérapie manuelle (1 session)</a:t>
                      </a:r>
                      <a:b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[</a:t>
                      </a:r>
                      <a:r>
                        <a:rPr lang="en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lombalgie</a:t>
                      </a:r>
                      <a:r>
                        <a:rPr lang="en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 n. sp.]</a:t>
                      </a:r>
                      <a:endParaRPr lang="fr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988837718"/>
                  </a:ext>
                </a:extLst>
              </a:tr>
              <a:tr h="384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SUIVI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 </a:t>
                      </a:r>
                      <a:r>
                        <a:rPr lang="fr-CA" sz="1200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sem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4069221840"/>
                  </a:ext>
                </a:extLst>
              </a:tr>
              <a:tr h="1185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</a:rPr>
                        <a:t>BIAIS / CONFUSION / POINTS FAIBLES</a:t>
                      </a:r>
                      <a:endParaRPr lang="en-CA" sz="1200" b="1" kern="100" cap="none" spc="0" dirty="0">
                        <a:solidFill>
                          <a:schemeClr val="tx2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Mauvaise : validité interne, randomisation, descriptions des analyses statistiques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Erreurs de traduction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Incohérence entre le texte et les tableaux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Résultats statistiquement significatifs après une analyse post-hoc, motifs non détaillés </a:t>
                      </a:r>
                      <a:br>
                        <a:rPr lang="fr-CA" sz="1200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CA" sz="1200" b="0" u="sng" kern="100" cap="none" spc="0" dirty="0" err="1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Effet</a:t>
                      </a:r>
                      <a:r>
                        <a:rPr lang="en-CA" sz="1200" b="0" u="sng" kern="100" cap="none" spc="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 placebo?</a:t>
                      </a:r>
                      <a:endParaRPr lang="en-CA" sz="1200" kern="100" cap="none" spc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/>
                </a:tc>
                <a:extLst>
                  <a:ext uri="{0D108BD9-81ED-4DB2-BD59-A6C34878D82A}">
                    <a16:rowId xmlns:a16="http://schemas.microsoft.com/office/drawing/2014/main" val="247594236"/>
                  </a:ext>
                </a:extLst>
              </a:tr>
              <a:tr h="584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DIMINUTION DE LA DOULEUR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strike="sngStrike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r>
                        <a:rPr lang="en-CA" sz="1200" strike="sngStrike" kern="100" cap="none" spc="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 &lt; 0.05)</a:t>
                      </a:r>
                      <a:endParaRPr lang="en-CA" sz="1200" strike="sngStrike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884486646"/>
                  </a:ext>
                </a:extLst>
              </a:tr>
              <a:tr h="584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kern="100" cap="none" spc="0" dirty="0">
                          <a:solidFill>
                            <a:schemeClr val="tx2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AMÉLIORATION DE LA FONCTION</a:t>
                      </a:r>
                    </a:p>
                  </a:txBody>
                  <a:tcPr marL="84037" marR="84037" marT="84037" marB="8403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1200" strike="sngStrike" kern="100" cap="none" spc="0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Oui</a:t>
                      </a:r>
                      <a:endParaRPr lang="en-CA" sz="1200" strike="sngStrike" kern="100" cap="none" spc="0" dirty="0">
                        <a:solidFill>
                          <a:srgbClr val="FF0000"/>
                        </a:solidFill>
                        <a:effectLst/>
                        <a:latin typeface="Nunito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37" marR="84037" marT="84037" marB="84037" anchor="ctr"/>
                </a:tc>
                <a:extLst>
                  <a:ext uri="{0D108BD9-81ED-4DB2-BD59-A6C34878D82A}">
                    <a16:rowId xmlns:a16="http://schemas.microsoft.com/office/drawing/2014/main" val="2767909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B995F-FD0E-BE78-F490-8621B437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" y="0"/>
            <a:ext cx="9006961" cy="673100"/>
          </a:xfrm>
        </p:spPr>
        <p:txBody>
          <a:bodyPr/>
          <a:lstStyle/>
          <a:p>
            <a:pPr algn="ctr"/>
            <a:r>
              <a:rPr lang="fr-CA" sz="2900" dirty="0"/>
              <a:t>Résultats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266822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2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Discussion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761" name="Google Shape;761;p62"/>
          <p:cNvCxnSpPr/>
          <p:nvPr/>
        </p:nvCxnSpPr>
        <p:spPr>
          <a:xfrm>
            <a:off x="-61756" y="1033272"/>
            <a:ext cx="391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62"/>
          <p:cNvCxnSpPr/>
          <p:nvPr/>
        </p:nvCxnSpPr>
        <p:spPr>
          <a:xfrm>
            <a:off x="7807075" y="1602845"/>
            <a:ext cx="0" cy="418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62"/>
          <p:cNvCxnSpPr/>
          <p:nvPr/>
        </p:nvCxnSpPr>
        <p:spPr>
          <a:xfrm>
            <a:off x="7807075" y="-5143"/>
            <a:ext cx="0" cy="1618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BAE1101-5A57-002B-099E-240F30A0BD2E}"/>
              </a:ext>
            </a:extLst>
          </p:cNvPr>
          <p:cNvSpPr txBox="1"/>
          <p:nvPr/>
        </p:nvSpPr>
        <p:spPr>
          <a:xfrm>
            <a:off x="720000" y="1270441"/>
            <a:ext cx="6935442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Résultats favorables envers la physiothérapie par aiguille sèche en général, mais…</a:t>
            </a:r>
            <a:br>
              <a:rPr lang="fr-CA" dirty="0">
                <a:solidFill>
                  <a:schemeClr val="tx1"/>
                </a:solidFill>
                <a:latin typeface="Nunito" pitchFamily="2" charset="0"/>
              </a:rPr>
            </a:br>
            <a:br>
              <a:rPr lang="fr-CA" dirty="0">
                <a:solidFill>
                  <a:schemeClr val="tx1"/>
                </a:solidFill>
                <a:latin typeface="Nunito" pitchFamily="2" charset="0"/>
              </a:rPr>
            </a:b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Études avec: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Populations hétérogènes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Technique et méthodologie très variables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La plupart des études ne contrôlent pas pour l’effet placebo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Plusieurs études à risque de biais et/ou facteurs de confusion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Validité externe compromise dans la plupart des études</a:t>
            </a:r>
          </a:p>
          <a:p>
            <a:pPr lvl="1">
              <a:spcAft>
                <a:spcPts val="300"/>
              </a:spcAft>
            </a:pP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	critères d’exclusion restrictifs </a:t>
            </a:r>
            <a:br>
              <a:rPr lang="fr-CA" dirty="0">
                <a:solidFill>
                  <a:schemeClr val="tx1"/>
                </a:solidFill>
                <a:latin typeface="Nunito" pitchFamily="2" charset="0"/>
              </a:rPr>
            </a:br>
            <a:r>
              <a:rPr lang="fr-CA" dirty="0">
                <a:solidFill>
                  <a:schemeClr val="tx1"/>
                </a:solidFill>
                <a:latin typeface="Nunito" pitchFamily="2" charset="0"/>
              </a:rPr>
              <a:t>	(ex: tout trouble psychologique, usage de corticostéroïde, femmes)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CA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spcAft>
                <a:spcPts val="300"/>
              </a:spcAft>
              <a:buFontTx/>
              <a:buChar char="-"/>
            </a:pPr>
            <a:endParaRPr lang="fr-CA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spcAft>
                <a:spcPts val="300"/>
              </a:spcAft>
              <a:buFontTx/>
              <a:buChar char="-"/>
            </a:pPr>
            <a:endParaRPr lang="en-CA" dirty="0">
              <a:solidFill>
                <a:schemeClr val="tx1"/>
              </a:solidFill>
              <a:latin typeface="Nunito" pitchFamily="2" charset="0"/>
            </a:endParaRPr>
          </a:p>
        </p:txBody>
      </p:sp>
      <p:grpSp>
        <p:nvGrpSpPr>
          <p:cNvPr id="13" name="Google Shape;15572;p76">
            <a:extLst>
              <a:ext uri="{FF2B5EF4-FFF2-40B4-BE49-F238E27FC236}">
                <a16:creationId xmlns:a16="http://schemas.microsoft.com/office/drawing/2014/main" id="{1E249811-6CE5-82A8-6C64-5C3CB2AA1A3A}"/>
              </a:ext>
            </a:extLst>
          </p:cNvPr>
          <p:cNvGrpSpPr/>
          <p:nvPr/>
        </p:nvGrpSpPr>
        <p:grpSpPr>
          <a:xfrm>
            <a:off x="7220347" y="571913"/>
            <a:ext cx="340608" cy="288410"/>
            <a:chOff x="5053900" y="2021500"/>
            <a:chExt cx="483750" cy="409615"/>
          </a:xfrm>
        </p:grpSpPr>
        <p:sp>
          <p:nvSpPr>
            <p:cNvPr id="14" name="Google Shape;15573;p76">
              <a:extLst>
                <a:ext uri="{FF2B5EF4-FFF2-40B4-BE49-F238E27FC236}">
                  <a16:creationId xmlns:a16="http://schemas.microsoft.com/office/drawing/2014/main" id="{69354C80-088A-81C9-DFBD-D7902A815C07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15574;p76">
              <a:extLst>
                <a:ext uri="{FF2B5EF4-FFF2-40B4-BE49-F238E27FC236}">
                  <a16:creationId xmlns:a16="http://schemas.microsoft.com/office/drawing/2014/main" id="{60539278-F795-28B2-9E53-5FD8E54506DB}"/>
                </a:ext>
              </a:extLst>
            </p:cNvPr>
            <p:cNvSpPr/>
            <p:nvPr/>
          </p:nvSpPr>
          <p:spPr>
            <a:xfrm>
              <a:off x="5118000" y="2021500"/>
              <a:ext cx="368699" cy="40961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6" name="Google Shape;15575;p76">
              <a:extLst>
                <a:ext uri="{FF2B5EF4-FFF2-40B4-BE49-F238E27FC236}">
                  <a16:creationId xmlns:a16="http://schemas.microsoft.com/office/drawing/2014/main" id="{18C7F569-24E0-4DD7-C5B7-863FEAEE8000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15576;p76">
              <a:extLst>
                <a:ext uri="{FF2B5EF4-FFF2-40B4-BE49-F238E27FC236}">
                  <a16:creationId xmlns:a16="http://schemas.microsoft.com/office/drawing/2014/main" id="{5D6935BF-6E1C-9D0E-CB8B-F97FB4E64317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15577;p76">
              <a:extLst>
                <a:ext uri="{FF2B5EF4-FFF2-40B4-BE49-F238E27FC236}">
                  <a16:creationId xmlns:a16="http://schemas.microsoft.com/office/drawing/2014/main" id="{9D632EC4-D3B8-05D8-BBCA-FEB874A38764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5578;p76">
              <a:extLst>
                <a:ext uri="{FF2B5EF4-FFF2-40B4-BE49-F238E27FC236}">
                  <a16:creationId xmlns:a16="http://schemas.microsoft.com/office/drawing/2014/main" id="{49431252-E253-2E48-B817-1935956FD1B7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5579;p76">
              <a:extLst>
                <a:ext uri="{FF2B5EF4-FFF2-40B4-BE49-F238E27FC236}">
                  <a16:creationId xmlns:a16="http://schemas.microsoft.com/office/drawing/2014/main" id="{A9EA7024-77FF-4AB0-7537-B2CF20B9A0F5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5580;p76">
              <a:extLst>
                <a:ext uri="{FF2B5EF4-FFF2-40B4-BE49-F238E27FC236}">
                  <a16:creationId xmlns:a16="http://schemas.microsoft.com/office/drawing/2014/main" id="{E86CC3C4-9066-F3C5-4FC4-294B07483E47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3"/>
          <p:cNvSpPr txBox="1">
            <a:spLocks noGrp="1"/>
          </p:cNvSpPr>
          <p:nvPr>
            <p:ph type="subTitle" idx="5"/>
          </p:nvPr>
        </p:nvSpPr>
        <p:spPr>
          <a:xfrm>
            <a:off x="365580" y="3625428"/>
            <a:ext cx="753086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De nouvelles études avec procédure « </a:t>
            </a:r>
            <a:r>
              <a:rPr lang="fr-FR" sz="1700" dirty="0" err="1">
                <a:solidFill>
                  <a:schemeClr val="tx1"/>
                </a:solidFill>
              </a:rPr>
              <a:t>sham</a:t>
            </a:r>
            <a:r>
              <a:rPr lang="fr-FR" sz="1700" dirty="0">
                <a:solidFill>
                  <a:schemeClr val="tx1"/>
                </a:solidFill>
              </a:rPr>
              <a:t> » et des protocoles plus standardisés seraient nécessaires pour venir renforcer ces résultats.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En attendant, la thérapie par aiguille sèche nous apparait comme étant une modalité thérapeutique intéressante qui pourrait être envisagée chez les patients atteints de lombalgies dont l’évolution est réfractaire aux traitements standards.</a:t>
            </a:r>
            <a:endParaRPr lang="en-CA" sz="1700" dirty="0">
              <a:solidFill>
                <a:schemeClr val="tx1"/>
              </a:solidFill>
            </a:endParaRPr>
          </a:p>
        </p:txBody>
      </p:sp>
      <p:sp>
        <p:nvSpPr>
          <p:cNvPr id="600" name="Google Shape;600;p53"/>
          <p:cNvSpPr txBox="1">
            <a:spLocks noGrp="1"/>
          </p:cNvSpPr>
          <p:nvPr>
            <p:ph type="subTitle" idx="1"/>
          </p:nvPr>
        </p:nvSpPr>
        <p:spPr>
          <a:xfrm>
            <a:off x="365580" y="1782051"/>
            <a:ext cx="799192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Quantité très limitée des ECR de qualité évaluant l’efficacité de la thérapie par aiguille sèche dans le traitement des lombalgies.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2 des 3 ECR avec </a:t>
            </a:r>
            <a:r>
              <a:rPr lang="fr-FR" sz="1700" dirty="0" err="1">
                <a:solidFill>
                  <a:schemeClr val="tx1"/>
                </a:solidFill>
              </a:rPr>
              <a:t>sham</a:t>
            </a:r>
            <a:r>
              <a:rPr lang="fr-FR" sz="1700" dirty="0">
                <a:solidFill>
                  <a:schemeClr val="tx1"/>
                </a:solidFill>
              </a:rPr>
              <a:t> suggèrent un effet supérieur au placebo sur la réduction de la douleur et l’amélioration des atteintes fonctionnelles.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solidFill>
                  <a:schemeClr val="tx1"/>
                </a:solidFill>
              </a:rPr>
              <a:t>Les 7 ECR restants montrent un effet bénéfique du DN, mais présentent des limitations sérieuses. </a:t>
            </a:r>
          </a:p>
        </p:txBody>
      </p:sp>
      <p:sp>
        <p:nvSpPr>
          <p:cNvPr id="609" name="Google Shape;609;p53"/>
          <p:cNvSpPr txBox="1">
            <a:spLocks noGrp="1"/>
          </p:cNvSpPr>
          <p:nvPr>
            <p:ph type="title" idx="15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cxnSp>
        <p:nvCxnSpPr>
          <p:cNvPr id="610" name="Google Shape;610;p53"/>
          <p:cNvCxnSpPr/>
          <p:nvPr/>
        </p:nvCxnSpPr>
        <p:spPr>
          <a:xfrm>
            <a:off x="-35216" y="1033272"/>
            <a:ext cx="49635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53"/>
          <p:cNvCxnSpPr/>
          <p:nvPr/>
        </p:nvCxnSpPr>
        <p:spPr>
          <a:xfrm>
            <a:off x="8711925" y="0"/>
            <a:ext cx="0" cy="1424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53"/>
          <p:cNvCxnSpPr/>
          <p:nvPr/>
        </p:nvCxnSpPr>
        <p:spPr>
          <a:xfrm>
            <a:off x="713225" y="4159875"/>
            <a:ext cx="0" cy="983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5570;p76">
            <a:extLst>
              <a:ext uri="{FF2B5EF4-FFF2-40B4-BE49-F238E27FC236}">
                <a16:creationId xmlns:a16="http://schemas.microsoft.com/office/drawing/2014/main" id="{4CDC142F-C9AE-DF7D-9343-00AB096E19B3}"/>
              </a:ext>
            </a:extLst>
          </p:cNvPr>
          <p:cNvSpPr/>
          <p:nvPr/>
        </p:nvSpPr>
        <p:spPr>
          <a:xfrm>
            <a:off x="8093566" y="427016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4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1"/>
                </a:solidFill>
              </a:rPr>
              <a:t>Aucun conflit d’intérêt </a:t>
            </a:r>
            <a:br>
              <a:rPr lang="en" sz="4000" dirty="0">
                <a:solidFill>
                  <a:schemeClr val="lt1"/>
                </a:solidFill>
              </a:rPr>
            </a:br>
            <a:r>
              <a:rPr lang="en" sz="4000" dirty="0">
                <a:solidFill>
                  <a:schemeClr val="lt1"/>
                </a:solidFill>
              </a:rPr>
              <a:t>à déclarer</a:t>
            </a:r>
            <a:endParaRPr sz="4000" dirty="0">
              <a:solidFill>
                <a:schemeClr val="accent4"/>
              </a:solidFill>
            </a:endParaRPr>
          </a:p>
        </p:txBody>
      </p:sp>
      <p:cxnSp>
        <p:nvCxnSpPr>
          <p:cNvPr id="795" name="Google Shape;795;p64"/>
          <p:cNvCxnSpPr/>
          <p:nvPr/>
        </p:nvCxnSpPr>
        <p:spPr>
          <a:xfrm>
            <a:off x="1155975" y="0"/>
            <a:ext cx="0" cy="2407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64"/>
          <p:cNvCxnSpPr/>
          <p:nvPr/>
        </p:nvCxnSpPr>
        <p:spPr>
          <a:xfrm rot="10800000">
            <a:off x="3217338" y="4216300"/>
            <a:ext cx="596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9"/>
          <p:cNvSpPr txBox="1">
            <a:spLocks noGrp="1"/>
          </p:cNvSpPr>
          <p:nvPr>
            <p:ph type="title"/>
          </p:nvPr>
        </p:nvSpPr>
        <p:spPr>
          <a:xfrm>
            <a:off x="1284000" y="15886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MERCI!</a:t>
            </a:r>
            <a:endParaRPr dirty="0"/>
          </a:p>
        </p:txBody>
      </p:sp>
      <p:sp>
        <p:nvSpPr>
          <p:cNvPr id="850" name="Google Shape;850;p69"/>
          <p:cNvSpPr txBox="1">
            <a:spLocks noGrp="1"/>
          </p:cNvSpPr>
          <p:nvPr>
            <p:ph type="subTitle" idx="1"/>
          </p:nvPr>
        </p:nvSpPr>
        <p:spPr>
          <a:xfrm>
            <a:off x="1714950" y="3099750"/>
            <a:ext cx="57141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Avez-vous des questions?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851" name="Google Shape;851;p69"/>
          <p:cNvCxnSpPr/>
          <p:nvPr/>
        </p:nvCxnSpPr>
        <p:spPr>
          <a:xfrm>
            <a:off x="-35216" y="4262672"/>
            <a:ext cx="496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2" name="Google Shape;852;p69"/>
          <p:cNvCxnSpPr/>
          <p:nvPr/>
        </p:nvCxnSpPr>
        <p:spPr>
          <a:xfrm>
            <a:off x="7807075" y="0"/>
            <a:ext cx="0" cy="146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76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Bibliographie</a:t>
            </a:r>
            <a:endParaRPr dirty="0"/>
          </a:p>
        </p:txBody>
      </p:sp>
      <p:sp>
        <p:nvSpPr>
          <p:cNvPr id="1289" name="Google Shape;1289;p76"/>
          <p:cNvSpPr txBox="1">
            <a:spLocks noGrp="1"/>
          </p:cNvSpPr>
          <p:nvPr>
            <p:ph type="subTitle" idx="1"/>
          </p:nvPr>
        </p:nvSpPr>
        <p:spPr>
          <a:xfrm>
            <a:off x="126858" y="1425639"/>
            <a:ext cx="8890283" cy="30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Álvarez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D., Velázquez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Saornil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Sánchez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Milá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Z., Jaén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Crespo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Campón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Chekroun,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Barragán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Casas, J. M.,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Frutos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Llanes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Rodríguez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Sanz, D. (2022).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Effectiveness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ischemic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trigger point compression in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gluteus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short-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trial. International Journal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Public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19(19), 12468.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https://doi.org/10.3390/ijerph191912468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Bazzaz-Yamchi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Naghdi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Nakhostin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-Ansari,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Hadizadeh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Ansari, N. N.,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Moghimi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Hasson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(2021). Acute and short-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nonspecific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hamstring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tightness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pilot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Scientific World Journal, 2021, 1–6.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https://doi.org/10.1155/2021/7259956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Beaudet, N., Courteau,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Sarret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Vanasse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(2013).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Prevalence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claims-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recurrent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in a Canadian population: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secondary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an administrative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database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BMC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Musculoskeletal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Disorders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14(1).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https://doi.org/10.1186/1471-2474-14-151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Dunning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Butts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Mourad, F., Young, I., Flannagan, S., &amp; Perreault, T. (2014, August).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literature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implications for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practice guidelines. Physical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 : PTR.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https://www.ncbi.nlm.nih.gov/pmc/articles/PMC4117383/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Finley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CR;Chan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DS;Garrison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S;Korownyk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C;Kolber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MR;Campbell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S;Eurich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DT;Lindblad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AJ;Vandermeer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B;Allan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GM; (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conditions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care?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systematic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Canadian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family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physician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Medecin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famille canadien.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https://pubmed.ncbi.nlm.nih.gov/30429181/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Griswold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Gargano, F.,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Learman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E. (2019).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thrust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manipulation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segmental and distal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pain,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disability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rate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recovery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pain. Journal of Manual &amp; Manipulative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27(3), 141–151.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https://doi.org/10.1080/10669817.2019.1574389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Gunn, C. C.,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Milbrandt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E., Little, A. S., &amp; Mason, K. E. (1980).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muscle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motor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points for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-back pain.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5(3), 279–291.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https://doi.org/10.1097/00007632-198005000-00011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Hosseini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Shariat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Ghaffari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S.,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Honarpishe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Cleland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A. (2018).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exercise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nonfunctional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stimulation on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radicular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pain: A case report. Journal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Exercise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Rehabilitation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14(5), 864–869.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https://doi.org/10.12965/jer.1836356.178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Hua, N. K., &amp; Van der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(1994). The occurrence and inter-rater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reliability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myofascial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trigger points in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quadratus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lumborum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gluteus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medius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prospective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non-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patients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practice. Pain, 58(3), 317–323.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https://doi.org/10.1016/0304-3959(94)90125-2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Kao, Y.-C., Chen, J.-Y., Chen, H.-H., Liao, K.-W., &amp; Huang, S.-S. (2021). The association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depression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disc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degeneration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herniation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lumbar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 International Journal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Psychiatry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57(2), 165–177.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https://doi.org/10.1177/00912174211003760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Karimi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Mahmoudzadeh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Rezaeian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Dommerholt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(2016).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radiating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pain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subjects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discogenic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-back pain: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control trial. Journal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Sciences, 21(1), 86.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https://doi.org/10.4103/1735-1995.192502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Koppenhaver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L., Weaver, A. M., Randall, T. L.,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Hollins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J., Young, B. A., Hebert, J. J., Proulx, L., &amp; Fernández-de-las-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Peñas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(2021).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lumbar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muscle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stiffness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pain: A double blind,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shear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wave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elastography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Journal of Manual &amp; Manipulative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30(3), 154–164.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https://doi.org/10.1080/10669817.2021.1977069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cxnSp>
        <p:nvCxnSpPr>
          <p:cNvPr id="1290" name="Google Shape;1290;p76"/>
          <p:cNvCxnSpPr/>
          <p:nvPr/>
        </p:nvCxnSpPr>
        <p:spPr>
          <a:xfrm>
            <a:off x="-29076" y="1033275"/>
            <a:ext cx="5553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5835;p77">
            <a:extLst>
              <a:ext uri="{FF2B5EF4-FFF2-40B4-BE49-F238E27FC236}">
                <a16:creationId xmlns:a16="http://schemas.microsoft.com/office/drawing/2014/main" id="{BAB0B903-924F-B549-70AA-3A7620E89B1A}"/>
              </a:ext>
            </a:extLst>
          </p:cNvPr>
          <p:cNvSpPr/>
          <p:nvPr/>
        </p:nvSpPr>
        <p:spPr>
          <a:xfrm>
            <a:off x="8261695" y="429768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11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76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Bibliographie</a:t>
            </a:r>
            <a:endParaRPr dirty="0"/>
          </a:p>
        </p:txBody>
      </p:sp>
      <p:sp>
        <p:nvSpPr>
          <p:cNvPr id="1289" name="Google Shape;1289;p76"/>
          <p:cNvSpPr txBox="1">
            <a:spLocks noGrp="1"/>
          </p:cNvSpPr>
          <p:nvPr>
            <p:ph type="subTitle" idx="1"/>
          </p:nvPr>
        </p:nvSpPr>
        <p:spPr>
          <a:xfrm>
            <a:off x="126858" y="1425639"/>
            <a:ext cx="8890283" cy="30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Loizidis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Nikodelis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Bakas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Kollias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(2020).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pain relief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functional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balance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sub-chronic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pain. Journal of Back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Musculoskeletal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Rehabilitation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33(6), 953–959.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https://doi.org/10.3233/bmr-181265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Martín-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Corrales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Bautista, I. V., Méndez-Mera, J. E., Fernández-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Matías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Achalandabaso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-Ochoa, A., Gallego-Izquierdo, T., Nuñez-Nagy, S., &amp; Pecos-Martín, D. (2020).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Benefits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gluteal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a four-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week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exercise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 in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population.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trial. Pain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21(11), 2948–2957.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https://doi.org/10.1093/pm/pnaa279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Meleger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L. (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Overview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soft tissue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musculoskeletal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disorders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UpToDate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https://www.uptodate.com/contents/overview-of-soft-tissue-musculoskeletal-disorders?search=douleur+myofasciale&amp;source=search_result&amp;selectedTitle=1~52&amp;usage_type=default&amp;display_rank=1#H3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Minakawa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Y., Miyazaki, S.,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H., Yoshida, N.,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Iimura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Itoh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(2022). Trigger point acupuncture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exercise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 in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adult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preliminary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trial. Journal of Acupuncture and Meridian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15(2), 143–151.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https://doi.org/10.51507/j.jams.2022.15.2.143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O’Neill, M.,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Louw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Podalak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Maiers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Cox, T.,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Zimney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(2021). A case-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an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immediate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sensory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intervention. Journal of Manual &amp; Manipulative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30(3), 165–171.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https://doi.org/10.1080/10669817.2021.2011556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Rajfur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Rajfur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Kosowski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Ł.,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Walewicz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Dymarek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Ptaszkowski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Taradaj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(2022).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effectiveness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pain: A prospective,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single-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blinded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Scientific Reports, 12(1).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https://doi.org/10.1038/s41598-022-19980-1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Ronel, D.,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Gabbay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Esterson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Brand, R.,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Vulfsons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(2018). Twenty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thousand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Trigger Point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aboard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Israeli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Navy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submarine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 case report.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Military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Medicine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183(11–12).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https://doi.org/10.1093/milmed/usy046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Shah, J. P.,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Gilliams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A. (2008).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Uncovering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biochemical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milieu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myofascial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trigger points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vivo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microdialysis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An application of muscle pain concepts to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myofascial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pain syndrome. Journal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Bodywork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Movement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Therapies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12(4), 371–384.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https://doi.org/10.1016/j.jbmt.2008.06.006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Tüzün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H.,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Gildir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Angın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H., Dana, K. Ö., &amp;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Malkoç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(2017).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Effectiveness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versus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physiotherapy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 in patients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-back pain: A single-blind,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controlled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trial. Journal of Physical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Science, 29(9), 1502–1509.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https://doi.org/10.1589/jpts.29.1502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Unverzagt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Berglund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&amp; Thomas, J. J. (2015, June). Dry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needling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myofascial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trigger point pain: A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commentary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International journal of sports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therapy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https://www.ncbi.nlm.nih.gov/pmc/articles/PMC4458928/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Vlaeyen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W., Maher, C. G.,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Wiech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Van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Zundert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Meloto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B., Diatchenko, L.,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Battié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C., Goossens, M.,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Koes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B., &amp; Linton, S. J. (2018). Low back pain. Nature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Disease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Primers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4(1).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https://doi.org/10.1038/s41572-018-0052-1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Williamson, O. D., &amp; Cameron, P. (2021a,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October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12). The global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burden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back pain. International Association for the </a:t>
            </a:r>
            <a:r>
              <a:rPr lang="fr-CA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Pain (IASP). 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https://www.iasp-pain.org/resources/fact-sheets/the-global-burden-of-low-back-pain/</a:t>
            </a:r>
            <a:r>
              <a:rPr lang="fr-C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  <p:cxnSp>
        <p:nvCxnSpPr>
          <p:cNvPr id="1290" name="Google Shape;1290;p76"/>
          <p:cNvCxnSpPr/>
          <p:nvPr/>
        </p:nvCxnSpPr>
        <p:spPr>
          <a:xfrm>
            <a:off x="-29076" y="1033275"/>
            <a:ext cx="5553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5835;p77">
            <a:extLst>
              <a:ext uri="{FF2B5EF4-FFF2-40B4-BE49-F238E27FC236}">
                <a16:creationId xmlns:a16="http://schemas.microsoft.com/office/drawing/2014/main" id="{BAB0B903-924F-B549-70AA-3A7620E89B1A}"/>
              </a:ext>
            </a:extLst>
          </p:cNvPr>
          <p:cNvSpPr/>
          <p:nvPr/>
        </p:nvSpPr>
        <p:spPr>
          <a:xfrm>
            <a:off x="8261695" y="429768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1" name="Google Shape;13531;p9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1917054" y="1897752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312" name="Google Shape;312;p42"/>
          <p:cNvSpPr txBox="1">
            <a:spLocks noGrp="1"/>
          </p:cNvSpPr>
          <p:nvPr>
            <p:ph type="title" idx="2"/>
          </p:nvPr>
        </p:nvSpPr>
        <p:spPr>
          <a:xfrm>
            <a:off x="947478" y="1783902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4" name="Google Shape;314;p42"/>
          <p:cNvSpPr txBox="1">
            <a:spLocks noGrp="1"/>
          </p:cNvSpPr>
          <p:nvPr>
            <p:ph type="title" idx="3"/>
          </p:nvPr>
        </p:nvSpPr>
        <p:spPr>
          <a:xfrm>
            <a:off x="5848106" y="1903502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315" name="Google Shape;315;p42"/>
          <p:cNvSpPr txBox="1">
            <a:spLocks noGrp="1"/>
          </p:cNvSpPr>
          <p:nvPr>
            <p:ph type="title" idx="4"/>
          </p:nvPr>
        </p:nvSpPr>
        <p:spPr>
          <a:xfrm>
            <a:off x="4878533" y="1783902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7" name="Google Shape;317;p42"/>
          <p:cNvSpPr txBox="1">
            <a:spLocks noGrp="1"/>
          </p:cNvSpPr>
          <p:nvPr>
            <p:ph type="title" idx="6"/>
          </p:nvPr>
        </p:nvSpPr>
        <p:spPr>
          <a:xfrm>
            <a:off x="1922915" y="3114575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CA" dirty="0"/>
              <a:t>Méthodologie</a:t>
            </a:r>
            <a:endParaRPr dirty="0"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7"/>
          </p:nvPr>
        </p:nvSpPr>
        <p:spPr>
          <a:xfrm>
            <a:off x="918394" y="3000725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title" idx="9"/>
          </p:nvPr>
        </p:nvSpPr>
        <p:spPr>
          <a:xfrm>
            <a:off x="5828948" y="3114337"/>
            <a:ext cx="237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Conclusion </a:t>
            </a:r>
            <a:endParaRPr dirty="0"/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 idx="13"/>
          </p:nvPr>
        </p:nvSpPr>
        <p:spPr>
          <a:xfrm>
            <a:off x="4878533" y="3000725"/>
            <a:ext cx="9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23" name="Google Shape;323;p42"/>
          <p:cNvSpPr txBox="1">
            <a:spLocks noGrp="1"/>
          </p:cNvSpPr>
          <p:nvPr>
            <p:ph type="title" idx="15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de la présentation</a:t>
            </a:r>
            <a:endParaRPr dirty="0"/>
          </a:p>
        </p:txBody>
      </p:sp>
      <p:cxnSp>
        <p:nvCxnSpPr>
          <p:cNvPr id="324" name="Google Shape;324;p42"/>
          <p:cNvCxnSpPr/>
          <p:nvPr/>
        </p:nvCxnSpPr>
        <p:spPr>
          <a:xfrm>
            <a:off x="-75033" y="1033272"/>
            <a:ext cx="470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2"/>
          <p:cNvCxnSpPr/>
          <p:nvPr/>
        </p:nvCxnSpPr>
        <p:spPr>
          <a:xfrm>
            <a:off x="5777811" y="1878505"/>
            <a:ext cx="0" cy="344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2"/>
          <p:cNvCxnSpPr/>
          <p:nvPr/>
        </p:nvCxnSpPr>
        <p:spPr>
          <a:xfrm>
            <a:off x="1840199" y="1878505"/>
            <a:ext cx="0" cy="344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18;p42">
            <a:extLst>
              <a:ext uri="{FF2B5EF4-FFF2-40B4-BE49-F238E27FC236}">
                <a16:creationId xmlns:a16="http://schemas.microsoft.com/office/drawing/2014/main" id="{D0C53208-A349-AF32-F246-2FBC4F2C6D5C}"/>
              </a:ext>
            </a:extLst>
          </p:cNvPr>
          <p:cNvSpPr txBox="1">
            <a:spLocks/>
          </p:cNvSpPr>
          <p:nvPr/>
        </p:nvSpPr>
        <p:spPr>
          <a:xfrm>
            <a:off x="992754" y="4217548"/>
            <a:ext cx="924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4500" b="0" i="0" u="none" strike="noStrike" cap="none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  <a:defRPr sz="3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3" name="Google Shape;317;p42">
            <a:extLst>
              <a:ext uri="{FF2B5EF4-FFF2-40B4-BE49-F238E27FC236}">
                <a16:creationId xmlns:a16="http://schemas.microsoft.com/office/drawing/2014/main" id="{D8EA7B5E-329C-7300-0DFA-1874BB12FAFA}"/>
              </a:ext>
            </a:extLst>
          </p:cNvPr>
          <p:cNvSpPr txBox="1">
            <a:spLocks/>
          </p:cNvSpPr>
          <p:nvPr/>
        </p:nvSpPr>
        <p:spPr>
          <a:xfrm>
            <a:off x="1917054" y="4309767"/>
            <a:ext cx="237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3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None/>
              <a:defRPr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" dirty="0"/>
              <a:t>Résultats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Vignette clinique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6340864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Femme de 56 ans</a:t>
            </a:r>
          </a:p>
          <a:p>
            <a:pPr marL="0" indent="0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Raison de consultation : Lombalgies chroniques non spécifiques, en arrêt de travail depuis 6 mois</a:t>
            </a:r>
          </a:p>
          <a:p>
            <a:pPr marL="0" indent="0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Amélioration initiale avec le traitement conservateur, mais la douleur persiste malgré la physiothérapie et la mobilisation.</a:t>
            </a:r>
          </a:p>
          <a:p>
            <a:pPr marL="0" indent="0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Au suivi d’aujourd’hui, elle vous dit que son physiothérapeute lui a proposé de la traiter à l’aiguille sèche. Elle vous demande si ça fonctionne. </a:t>
            </a:r>
          </a:p>
          <a:p>
            <a:pPr marL="0" indent="0">
              <a:buNone/>
            </a:pPr>
            <a:endParaRPr lang="fr-CA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tx1"/>
                </a:solidFill>
              </a:rPr>
              <a:t>Que lui répondez-vous? </a:t>
            </a: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A541B9B2-83C3-9518-6F5B-ED913B37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81" y="1916373"/>
            <a:ext cx="554784" cy="1310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5856413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Les douleurs lombaires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2</a:t>
            </a:r>
            <a:r>
              <a:rPr lang="fr-CA" sz="1200" baseline="30000" dirty="0">
                <a:solidFill>
                  <a:schemeClr val="tx1"/>
                </a:solidFill>
              </a:rPr>
              <a:t>e</a:t>
            </a:r>
            <a:r>
              <a:rPr lang="fr-CA" sz="1200" dirty="0">
                <a:solidFill>
                  <a:schemeClr val="tx1"/>
                </a:solidFill>
              </a:rPr>
              <a:t> motif de consultation le plus fréquent en première ligne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Sont non spécifiques dans 90% du temps en première ligne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Parmi les 6 conditions de santé les plus fréquentes dans les pays développés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/>
                </a:solidFill>
              </a:rPr>
              <a:t>1</a:t>
            </a:r>
            <a:r>
              <a:rPr lang="fr-CA" sz="1200" baseline="30000" dirty="0">
                <a:solidFill>
                  <a:schemeClr val="tx1"/>
                </a:solidFill>
              </a:rPr>
              <a:t>re</a:t>
            </a:r>
            <a:r>
              <a:rPr lang="fr-CA" sz="1200" dirty="0">
                <a:solidFill>
                  <a:schemeClr val="tx1"/>
                </a:solidFill>
              </a:rPr>
              <a:t> cause d’années vécues avec incapacités au Canada</a:t>
            </a:r>
          </a:p>
          <a:p>
            <a:pPr marL="457200" lvl="1" indent="0">
              <a:buNone/>
            </a:pPr>
            <a:endParaRPr lang="fr-CA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Étiologie spéculative : muscles, ligaments, facettes, corps vertébraux, racines nerveuses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Traitement multimodal : physiothérapie, mobilisation fonctionnelle, AINS et relaxants musculaires, chiropratique, massage,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1"/>
                </a:solidFill>
              </a:rPr>
              <a:t>10-15% de chronicisation : TCC, infiltrations, radio-ablation, etc.</a:t>
            </a:r>
          </a:p>
          <a:p>
            <a:pPr marL="457200" lvl="1" indent="0">
              <a:buNone/>
            </a:pPr>
            <a:endParaRPr lang="fr-CA" sz="1600" dirty="0">
              <a:solidFill>
                <a:schemeClr val="tx1"/>
              </a:solidFill>
            </a:endParaRP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1781DBB-3E69-2F5E-3D08-0DECA66AF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36" y="652572"/>
            <a:ext cx="1353429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Aiguille sèche?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77040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« </a:t>
            </a:r>
            <a:r>
              <a:rPr lang="fr-FR" sz="1600" dirty="0" err="1">
                <a:solidFill>
                  <a:schemeClr val="tx1"/>
                </a:solidFill>
              </a:rPr>
              <a:t>Punctures</a:t>
            </a:r>
            <a:r>
              <a:rPr lang="fr-FR" sz="1600" dirty="0">
                <a:solidFill>
                  <a:schemeClr val="tx1"/>
                </a:solidFill>
              </a:rPr>
              <a:t> physiothérapiques avec aiguilles sèches (PPAS) », une activité réservée aux physiothérapeutes ayant une attestation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Plusieurs formations offertes par l’OPPQ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Versant « occidental » de l’acupuncture traditionnelle chinoise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Quelques études de cas et études quasi-analytiques suggèrent un bénéfice potentiel dans le traitement des lombalgies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>
              <a:solidFill>
                <a:schemeClr val="tx1"/>
              </a:solidFill>
            </a:endParaRP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59E6A00A-DD0C-A2AD-5DDC-750750846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00" y="454965"/>
            <a:ext cx="35359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Aiguille sèche?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77040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Insertion d’aiguille fine </a:t>
            </a:r>
            <a:r>
              <a:rPr lang="fr-FR" sz="1600" dirty="0" err="1">
                <a:solidFill>
                  <a:schemeClr val="tx1"/>
                </a:solidFill>
              </a:rPr>
              <a:t>monofilament</a:t>
            </a:r>
            <a:r>
              <a:rPr lang="fr-FR" sz="1600" dirty="0">
                <a:solidFill>
                  <a:schemeClr val="tx1"/>
                </a:solidFill>
              </a:rPr>
              <a:t> en intra-musculaire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Cible les points gâchettes (trigger-points) : des régions musculaires hypersensibles, avec nodules douloureux, dont la palpation évoque une douleur locale, référées et/ou des symptômes autonomiques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Actif = douleur présente au repos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Latent = douleur présente à la palpation seulement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Mécanisme d’action incompris et débattu. Implique la production d’une contraction (</a:t>
            </a:r>
            <a:r>
              <a:rPr lang="fr-FR" sz="1600" dirty="0" err="1">
                <a:solidFill>
                  <a:schemeClr val="tx1"/>
                </a:solidFill>
              </a:rPr>
              <a:t>twitch</a:t>
            </a:r>
            <a:r>
              <a:rPr lang="fr-FR" sz="1600" dirty="0">
                <a:solidFill>
                  <a:schemeClr val="tx1"/>
                </a:solidFill>
              </a:rPr>
              <a:t>) musculaire locale visant à inactiver le point gâchette et moduler le signal nerveux d’une boucle inflammatoire décrite</a:t>
            </a: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323C609-52C9-4F41-FFD8-7F796F0F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00" y="454965"/>
            <a:ext cx="35359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Points gachettes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77040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Phénomène biochimique réel et démontré par la </a:t>
            </a:r>
            <a:r>
              <a:rPr lang="fr-FR" sz="1600" dirty="0" err="1">
                <a:solidFill>
                  <a:schemeClr val="tx1"/>
                </a:solidFill>
              </a:rPr>
              <a:t>microdialyse</a:t>
            </a:r>
            <a:r>
              <a:rPr lang="fr-FR" sz="1600" dirty="0">
                <a:solidFill>
                  <a:schemeClr val="tx1"/>
                </a:solidFill>
              </a:rPr>
              <a:t>: médiateurs inflammatoires dans les points gâchettes actifs &gt; latents &gt; muscles sains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Pathophysiologie hypothétique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Insulte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spasme musculaire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hypoperfusion / ischémie relative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inflammation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sensibilisation périphérique et centrale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Boucle de rétroaction positive qui entretient la douleur</a:t>
            </a: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4E1BD0A8-0974-B720-C37C-BB5028CAD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00" y="454965"/>
            <a:ext cx="35359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720000" y="4297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</a:t>
            </a:r>
            <a:endParaRPr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720000" y="1300525"/>
            <a:ext cx="77040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Limitations :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Probable forte composante placebo (déjà décrite en acupuncture)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Mauvaise fiabilité inter-examinateur dans l’identification du site exact d’un point gâchette (kappa 0.49 au mieux post-formation dans certaines études)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Techniques variables non standardisées (statique vs actif, pistonnage, rotations, application de courant électrique, nombre de points traités) 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Durée et nombre des traitements variable</a:t>
            </a:r>
          </a:p>
          <a:p>
            <a:pPr marL="0" indent="0">
              <a:spcAft>
                <a:spcPts val="300"/>
              </a:spcAft>
              <a:buNone/>
            </a:pP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305" name="Google Shape;305;p41"/>
          <p:cNvCxnSpPr/>
          <p:nvPr/>
        </p:nvCxnSpPr>
        <p:spPr>
          <a:xfrm>
            <a:off x="-90547" y="1033275"/>
            <a:ext cx="6485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C756946E-FFF6-C019-1572-7B2B6E7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00" y="454965"/>
            <a:ext cx="353599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0208"/>
      </p:ext>
    </p:extLst>
  </p:cSld>
  <p:clrMapOvr>
    <a:masterClrMapping/>
  </p:clrMapOvr>
</p:sld>
</file>

<file path=ppt/theme/theme1.xml><?xml version="1.0" encoding="utf-8"?>
<a:theme xmlns:a="http://schemas.openxmlformats.org/drawingml/2006/main" name="Canadian Family Day by Slidesgo">
  <a:themeElements>
    <a:clrScheme name="Simple Light">
      <a:dk1>
        <a:srgbClr val="3D4246"/>
      </a:dk1>
      <a:lt1>
        <a:srgbClr val="FFFDF9"/>
      </a:lt1>
      <a:dk2>
        <a:srgbClr val="94918F"/>
      </a:dk2>
      <a:lt2>
        <a:srgbClr val="FFFFFF"/>
      </a:lt2>
      <a:accent1>
        <a:srgbClr val="9FAFA4"/>
      </a:accent1>
      <a:accent2>
        <a:srgbClr val="94918F"/>
      </a:accent2>
      <a:accent3>
        <a:srgbClr val="3D4246"/>
      </a:accent3>
      <a:accent4>
        <a:srgbClr val="F3C09C"/>
      </a:accent4>
      <a:accent5>
        <a:srgbClr val="FFFFFF"/>
      </a:accent5>
      <a:accent6>
        <a:srgbClr val="FFFFFF"/>
      </a:accent6>
      <a:hlink>
        <a:srgbClr val="A8A6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3773</Words>
  <Application>Microsoft Office PowerPoint</Application>
  <PresentationFormat>Affichage à l'écran (16:9)</PresentationFormat>
  <Paragraphs>288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Nunito</vt:lpstr>
      <vt:lpstr>Arial</vt:lpstr>
      <vt:lpstr>Calibri</vt:lpstr>
      <vt:lpstr>Proxima Nova</vt:lpstr>
      <vt:lpstr>Times New Roman</vt:lpstr>
      <vt:lpstr>Bebas Neue</vt:lpstr>
      <vt:lpstr>Lora</vt:lpstr>
      <vt:lpstr>Canadian Family Day by Slidesgo</vt:lpstr>
      <vt:lpstr>Slidesgo Final Pages</vt:lpstr>
      <vt:lpstr>LA THÉRAPIE PAR AIGUILLE SÈCHE A-T-ELLE SA PLACE DANS LE TRAITEMENT DES DOULEURS LOMBAIRES? Une revue systématique des essais cliniques randomisés publiés sur PubMed de 1946 à 2023 </vt:lpstr>
      <vt:lpstr>Aucun conflit d’intérêt  à déclarer</vt:lpstr>
      <vt:lpstr>Introduction</vt:lpstr>
      <vt:lpstr>Vignette clinique</vt:lpstr>
      <vt:lpstr>Introduction</vt:lpstr>
      <vt:lpstr>Aiguille sèche?</vt:lpstr>
      <vt:lpstr>Aiguille sèche?</vt:lpstr>
      <vt:lpstr>Points gachettes</vt:lpstr>
      <vt:lpstr>Limitations</vt:lpstr>
      <vt:lpstr>Méthodologie</vt:lpstr>
      <vt:lpstr>Méthodologie</vt:lpstr>
      <vt:lpstr>Présentation PowerPoint</vt:lpstr>
      <vt:lpstr>Résultats</vt:lpstr>
      <vt:lpstr>Résultats</vt:lpstr>
      <vt:lpstr>Résultats</vt:lpstr>
      <vt:lpstr>Résultats</vt:lpstr>
      <vt:lpstr>Résultats</vt:lpstr>
      <vt:lpstr>Discussion</vt:lpstr>
      <vt:lpstr>Conclusion</vt:lpstr>
      <vt:lpstr>MERCI!</vt:lpstr>
      <vt:lpstr>Bibliographie</vt:lpstr>
      <vt:lpstr>Bibliographie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THÉRAPIE PAR AIGUILLE SÈCHE A-T-ELLE SA PLACE DANS LE TRAITEMENT DES DOULEURS LOMBAIRES? Une revue systématique des essais cliniques randomisés publiés sur PubMed de 1946 à 2023 </dc:title>
  <cp:lastModifiedBy>Xue Xiao</cp:lastModifiedBy>
  <cp:revision>165</cp:revision>
  <dcterms:modified xsi:type="dcterms:W3CDTF">2023-05-29T00:18:55Z</dcterms:modified>
</cp:coreProperties>
</file>