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34"/>
  </p:notesMasterIdLst>
  <p:sldIdLst>
    <p:sldId id="256" r:id="rId2"/>
    <p:sldId id="262" r:id="rId3"/>
    <p:sldId id="277" r:id="rId4"/>
    <p:sldId id="324" r:id="rId5"/>
    <p:sldId id="332" r:id="rId6"/>
    <p:sldId id="326" r:id="rId7"/>
    <p:sldId id="337" r:id="rId8"/>
    <p:sldId id="347" r:id="rId9"/>
    <p:sldId id="338" r:id="rId10"/>
    <p:sldId id="334" r:id="rId11"/>
    <p:sldId id="331" r:id="rId12"/>
    <p:sldId id="336" r:id="rId13"/>
    <p:sldId id="348" r:id="rId14"/>
    <p:sldId id="339" r:id="rId15"/>
    <p:sldId id="328" r:id="rId16"/>
    <p:sldId id="335" r:id="rId17"/>
    <p:sldId id="340" r:id="rId18"/>
    <p:sldId id="349" r:id="rId19"/>
    <p:sldId id="341" r:id="rId20"/>
    <p:sldId id="327" r:id="rId21"/>
    <p:sldId id="333" r:id="rId22"/>
    <p:sldId id="344" r:id="rId23"/>
    <p:sldId id="345" r:id="rId24"/>
    <p:sldId id="325" r:id="rId25"/>
    <p:sldId id="329" r:id="rId26"/>
    <p:sldId id="342" r:id="rId27"/>
    <p:sldId id="350" r:id="rId28"/>
    <p:sldId id="343" r:id="rId29"/>
    <p:sldId id="346" r:id="rId30"/>
    <p:sldId id="353" r:id="rId31"/>
    <p:sldId id="317" r:id="rId32"/>
    <p:sldId id="320" r:id="rId33"/>
  </p:sldIdLst>
  <p:sldSz cx="9144000" cy="5143500" type="screen16x9"/>
  <p:notesSz cx="6858000" cy="9144000"/>
  <p:embeddedFontLst>
    <p:embeddedFont>
      <p:font typeface="Merriweather Light" pitchFamily="2" charset="77"/>
      <p:regular r:id="rId35"/>
      <p:bold r:id="rId36"/>
      <p:italic r:id="rId37"/>
      <p:boldItalic r:id="rId38"/>
    </p:embeddedFont>
    <p:embeddedFont>
      <p:font typeface="Montserrat" pitchFamily="2" charset="77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Vidaloka" panose="02000504000000020004" pitchFamily="2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9A9A1B-A6D9-4840-90BD-39C2248C9844}">
  <a:tblStyle styleId="{7F9A9A1B-A6D9-4840-90BD-39C2248C98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88652"/>
  </p:normalViewPr>
  <p:slideViewPr>
    <p:cSldViewPr snapToGrid="0">
      <p:cViewPr varScale="1">
        <p:scale>
          <a:sx n="154" d="100"/>
          <a:sy n="154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029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8286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234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62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536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189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273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210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9217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4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5941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9150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825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454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12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3996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7241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4820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830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fr-CA" dirty="0"/>
              <a:t>Analyse des résultats à l’aveugle difficile avec E2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770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07aaa41fe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07aaa41fe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cf7a3c50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cf7a3c50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083f33e91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1083f33e91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154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76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742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376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42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91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2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4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4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4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ubTitle" idx="1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2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9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 dirty="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 dirty="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 b="1" dirty="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49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p49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68" r:id="rId5"/>
    <p:sldLayoutId id="2147483692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:10.1067/mem.2003.188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hqontario.ca/Portals/0/documents/evidence/quality-standards/qs-low-back-pain-quality-standard-en.pdf" TargetMode="External"/><Relationship Id="rId5" Type="http://schemas.openxmlformats.org/officeDocument/2006/relationships/hyperlink" Target="https://doi.org/10.1016/S0149-2918(03)80067-X" TargetMode="External"/><Relationship Id="rId4" Type="http://schemas.openxmlformats.org/officeDocument/2006/relationships/hyperlink" Target="doi:10.1001/archinte.161.13.1613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214685" y="1085961"/>
            <a:ext cx="8714629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 dirty="0"/>
              <a:t>La cyclobenzaprine,</a:t>
            </a:r>
            <a:br>
              <a:rPr lang="fr-CA" sz="4000" dirty="0"/>
            </a:br>
            <a:r>
              <a:rPr lang="fr-CA" sz="4000" dirty="0"/>
              <a:t>seule ou associée à </a:t>
            </a:r>
            <a:r>
              <a:rPr lang="fr-CA" sz="3600" dirty="0"/>
              <a:t>des</a:t>
            </a:r>
            <a:r>
              <a:rPr lang="fr-CA" sz="4000" dirty="0"/>
              <a:t> AINS :</a:t>
            </a:r>
            <a:br>
              <a:rPr lang="fr-CA" sz="4000" dirty="0"/>
            </a:br>
            <a:r>
              <a:rPr lang="fr-CA" sz="4000" dirty="0"/>
              <a:t> efficace pour les entorses lombaires ?</a:t>
            </a:r>
            <a:endParaRPr lang="fr-CA" sz="6600" dirty="0"/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Delphine Truong R1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UMF Notre-Dame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>
                <a:solidFill>
                  <a:schemeClr val="dk1"/>
                </a:solidFill>
              </a:rPr>
              <a:t>Projet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supervisé</a:t>
            </a:r>
            <a:r>
              <a:rPr lang="en" dirty="0">
                <a:solidFill>
                  <a:schemeClr val="dk1"/>
                </a:solidFill>
              </a:rPr>
              <a:t> par Dr Danny Castonguay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2 </a:t>
            </a:r>
            <a:r>
              <a:rPr lang="en" dirty="0" err="1">
                <a:solidFill>
                  <a:schemeClr val="dk1"/>
                </a:solidFill>
              </a:rPr>
              <a:t>juin</a:t>
            </a:r>
            <a:r>
              <a:rPr lang="en" dirty="0">
                <a:solidFill>
                  <a:schemeClr val="dk1"/>
                </a:solidFill>
              </a:rPr>
              <a:t> 2023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2 – Browning 2001 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BAB1507-4A15-81E9-9779-7CFF93B8B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79" y="1327958"/>
            <a:ext cx="7772400" cy="1853668"/>
          </a:xfrm>
          <a:prstGeom prst="rect">
            <a:avLst/>
          </a:prstGeom>
        </p:spPr>
      </p:pic>
      <p:sp>
        <p:nvSpPr>
          <p:cNvPr id="7" name="Google Shape;547;p65">
            <a:extLst>
              <a:ext uri="{FF2B5EF4-FFF2-40B4-BE49-F238E27FC236}">
                <a16:creationId xmlns:a16="http://schemas.microsoft.com/office/drawing/2014/main" id="{7AD9D0A2-196F-1882-AB8A-E64ABF40F7B8}"/>
              </a:ext>
            </a:extLst>
          </p:cNvPr>
          <p:cNvSpPr txBox="1">
            <a:spLocks/>
          </p:cNvSpPr>
          <p:nvPr/>
        </p:nvSpPr>
        <p:spPr>
          <a:xfrm>
            <a:off x="625879" y="3491859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1800" dirty="0"/>
              <a:t>9 juillet 2001 Arch </a:t>
            </a:r>
            <a:r>
              <a:rPr lang="fr-CA" sz="1800" dirty="0" err="1"/>
              <a:t>Intern</a:t>
            </a:r>
            <a:r>
              <a:rPr lang="fr-CA" sz="1800" dirty="0"/>
              <a:t> Med</a:t>
            </a:r>
          </a:p>
        </p:txBody>
      </p:sp>
    </p:spTree>
    <p:extLst>
      <p:ext uri="{BB962C8B-B14F-4D97-AF65-F5344CB8AC3E}">
        <p14:creationId xmlns:p14="http://schemas.microsoft.com/office/powerpoint/2010/main" val="7657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2 – Browning 2001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079AFE-7DB6-34C2-FADA-A7E90E73D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839558"/>
              </p:ext>
            </p:extLst>
          </p:nvPr>
        </p:nvGraphicFramePr>
        <p:xfrm>
          <a:off x="713225" y="1268508"/>
          <a:ext cx="7102718" cy="2134471"/>
        </p:xfrm>
        <a:graphic>
          <a:graphicData uri="http://schemas.openxmlformats.org/drawingml/2006/table">
            <a:tbl>
              <a:tblPr firstRow="1" bandRow="1">
                <a:tableStyleId>{7F9A9A1B-A6D9-4840-90BD-39C2248C9844}</a:tableStyleId>
              </a:tblPr>
              <a:tblGrid>
                <a:gridCol w="3555201">
                  <a:extLst>
                    <a:ext uri="{9D8B030D-6E8A-4147-A177-3AD203B41FA5}">
                      <a16:colId xmlns:a16="http://schemas.microsoft.com/office/drawing/2014/main" val="621618012"/>
                    </a:ext>
                  </a:extLst>
                </a:gridCol>
                <a:gridCol w="3547517">
                  <a:extLst>
                    <a:ext uri="{9D8B030D-6E8A-4147-A177-3AD203B41FA5}">
                      <a16:colId xmlns:a16="http://schemas.microsoft.com/office/drawing/2014/main" val="2857349401"/>
                    </a:ext>
                  </a:extLst>
                </a:gridCol>
              </a:tblGrid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Critères d’inclusion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Critères d’exclusion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76113"/>
                  </a:ext>
                </a:extLst>
              </a:tr>
              <a:tr h="376871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Essai clinique randomisé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Spasme musculaire d’origine centrale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422101"/>
                  </a:ext>
                </a:extLst>
              </a:tr>
              <a:tr h="21538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Intervention cyclobenzaprine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66726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Contrôle placebo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172310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Issues mesurables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035764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Anglais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585738"/>
                  </a:ext>
                </a:extLst>
              </a:tr>
            </a:tbl>
          </a:graphicData>
        </a:graphic>
      </p:graphicFrame>
      <p:sp>
        <p:nvSpPr>
          <p:cNvPr id="9" name="Subtitle 8">
            <a:extLst>
              <a:ext uri="{FF2B5EF4-FFF2-40B4-BE49-F238E27FC236}">
                <a16:creationId xmlns:a16="http://schemas.microsoft.com/office/drawing/2014/main" id="{59AEDA25-1D5E-DFEA-DBB6-0E8AD9B12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25" y="3653762"/>
            <a:ext cx="6568724" cy="753675"/>
          </a:xfrm>
        </p:spPr>
        <p:txBody>
          <a:bodyPr/>
          <a:lstStyle/>
          <a:p>
            <a:pPr marL="114300" indent="0">
              <a:buNone/>
            </a:pPr>
            <a:r>
              <a:rPr lang="fr-CA" i="1" dirty="0">
                <a:solidFill>
                  <a:schemeClr val="tx1"/>
                </a:solidFill>
              </a:rPr>
              <a:t>Nombre d’articles selon les critères </a:t>
            </a:r>
            <a:r>
              <a:rPr lang="fr-CA" dirty="0">
                <a:solidFill>
                  <a:schemeClr val="tx1"/>
                </a:solidFill>
              </a:rPr>
              <a:t>: 315 </a:t>
            </a:r>
            <a:r>
              <a:rPr lang="fr-C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Montserrat" pitchFamily="2" charset="77"/>
              </a:rPr>
              <a:t>→</a:t>
            </a:r>
            <a:r>
              <a:rPr lang="fr-CA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Montserrat" pitchFamily="2" charset="77"/>
              </a:rPr>
              <a:t> 14 </a:t>
            </a:r>
            <a:r>
              <a:rPr lang="fr-CA" dirty="0">
                <a:solidFill>
                  <a:schemeClr val="tx1"/>
                </a:solidFill>
              </a:rPr>
              <a:t>articles</a:t>
            </a:r>
          </a:p>
          <a:p>
            <a:pPr marL="114300" indent="0">
              <a:buNone/>
            </a:pPr>
            <a:r>
              <a:rPr lang="fr-CA" i="1" dirty="0">
                <a:solidFill>
                  <a:schemeClr val="tx1"/>
                </a:solidFill>
              </a:rPr>
              <a:t>Intervention </a:t>
            </a:r>
            <a:r>
              <a:rPr lang="fr-CA" dirty="0">
                <a:solidFill>
                  <a:schemeClr val="tx1"/>
                </a:solidFill>
              </a:rPr>
              <a:t>: Cyclobenzaprine 10 à 60 mg die </a:t>
            </a:r>
            <a:r>
              <a:rPr lang="fr-C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Montserrat" pitchFamily="2" charset="77"/>
              </a:rPr>
              <a:t>→ </a:t>
            </a:r>
            <a:r>
              <a:rPr lang="fr-CA" b="1" dirty="0">
                <a:solidFill>
                  <a:schemeClr val="tx1"/>
                </a:solidFill>
              </a:rPr>
              <a:t>30</a:t>
            </a:r>
            <a:r>
              <a:rPr lang="fr-CA" dirty="0">
                <a:solidFill>
                  <a:schemeClr val="tx1"/>
                </a:solidFill>
              </a:rPr>
              <a:t> mg die</a:t>
            </a:r>
          </a:p>
          <a:p>
            <a:pPr marL="114300" indent="0">
              <a:buNone/>
            </a:pPr>
            <a:r>
              <a:rPr lang="fr-CA" i="1" dirty="0">
                <a:solidFill>
                  <a:schemeClr val="tx1"/>
                </a:solidFill>
              </a:rPr>
              <a:t>Durée </a:t>
            </a:r>
            <a:r>
              <a:rPr lang="fr-CA" dirty="0">
                <a:solidFill>
                  <a:schemeClr val="tx1"/>
                </a:solidFill>
              </a:rPr>
              <a:t>: 7 à 18 jours </a:t>
            </a:r>
            <a:r>
              <a:rPr lang="fr-CA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Montserrat" pitchFamily="2" charset="77"/>
              </a:rPr>
              <a:t>→ </a:t>
            </a:r>
            <a:r>
              <a:rPr lang="fr-CA" b="1" dirty="0">
                <a:solidFill>
                  <a:schemeClr val="tx1"/>
                </a:solidFill>
              </a:rPr>
              <a:t>12</a:t>
            </a:r>
            <a:r>
              <a:rPr lang="fr-CA" dirty="0">
                <a:solidFill>
                  <a:schemeClr val="tx1"/>
                </a:solidFill>
              </a:rPr>
              <a:t> jours</a:t>
            </a:r>
            <a:endParaRPr lang="fr-CA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latin typeface="Montserrat" pitchFamily="2" charset="77"/>
            </a:endParaRPr>
          </a:p>
          <a:p>
            <a:pPr marL="114300" indent="0">
              <a:buNone/>
            </a:pP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2 – Browning 2001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2118195-1AA7-D692-15E1-61403E5A0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391" y="4125775"/>
            <a:ext cx="3147052" cy="720545"/>
          </a:xfrm>
        </p:spPr>
        <p:txBody>
          <a:bodyPr/>
          <a:lstStyle/>
          <a:p>
            <a:pPr marL="114300" indent="0" algn="ctr">
              <a:buNone/>
            </a:pPr>
            <a:r>
              <a:rPr lang="fr-CA" dirty="0"/>
              <a:t>Amélioration 4,7 en 10 jours</a:t>
            </a:r>
          </a:p>
          <a:p>
            <a:pPr marL="114300" indent="0" algn="ctr">
              <a:buNone/>
            </a:pPr>
            <a:r>
              <a:rPr lang="fr-CA" dirty="0"/>
              <a:t>Hétérogénéité X</a:t>
            </a:r>
            <a:r>
              <a:rPr lang="fr-CA" baseline="30000" dirty="0"/>
              <a:t>2</a:t>
            </a:r>
            <a:r>
              <a:rPr lang="fr-CA" dirty="0"/>
              <a:t> = 25,9 P = 0,02</a:t>
            </a:r>
          </a:p>
          <a:p>
            <a:pPr marL="114300" indent="0" algn="ctr">
              <a:buNone/>
            </a:pPr>
            <a:r>
              <a:rPr lang="fr-CA" dirty="0"/>
              <a:t>NNT = 2,7 </a:t>
            </a:r>
          </a:p>
          <a:p>
            <a:pPr marL="114300" indent="0">
              <a:buNone/>
            </a:pPr>
            <a:r>
              <a:rPr lang="fr-CA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5F9FA9F-0508-6770-4265-CFB472B58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0" y="1017726"/>
            <a:ext cx="3806136" cy="3108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4E8AD3-E777-04E1-B1E7-8E60E045D064}"/>
              </a:ext>
            </a:extLst>
          </p:cNvPr>
          <p:cNvSpPr/>
          <p:nvPr/>
        </p:nvSpPr>
        <p:spPr>
          <a:xfrm>
            <a:off x="3451831" y="2959331"/>
            <a:ext cx="914400" cy="1911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1233690A-4BC5-31A7-2537-B33A21473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416" y="428134"/>
            <a:ext cx="3213889" cy="36976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D1618E-F544-CE11-A1C0-6F4A550241FF}"/>
              </a:ext>
            </a:extLst>
          </p:cNvPr>
          <p:cNvSpPr txBox="1"/>
          <p:nvPr/>
        </p:nvSpPr>
        <p:spPr>
          <a:xfrm>
            <a:off x="5527416" y="4125775"/>
            <a:ext cx="3151069" cy="738664"/>
          </a:xfrm>
          <a:prstGeom prst="rect">
            <a:avLst/>
          </a:prstGeom>
          <a:solidFill>
            <a:srgbClr val="F5F2EE"/>
          </a:solidFill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fr-CA" dirty="0">
                <a:latin typeface="Montserrat" pitchFamily="2" charset="77"/>
              </a:rPr>
              <a:t>Effet modeste 0,38 - 0,58</a:t>
            </a:r>
          </a:p>
          <a:p>
            <a:pPr marL="114300" indent="0" algn="ctr">
              <a:buNone/>
            </a:pPr>
            <a:r>
              <a:rPr lang="fr-CA" dirty="0">
                <a:latin typeface="Montserrat" pitchFamily="2" charset="77"/>
              </a:rPr>
              <a:t>↓ 0,52 x 3 premiers j puis 0,44</a:t>
            </a:r>
          </a:p>
          <a:p>
            <a:pPr marL="114300" indent="0" algn="ctr">
              <a:buNone/>
            </a:pPr>
            <a:r>
              <a:rPr lang="fr-CA" dirty="0">
                <a:latin typeface="Montserrat" pitchFamily="2" charset="77"/>
              </a:rPr>
              <a:t>⌀ Hétérogénéité</a:t>
            </a:r>
          </a:p>
        </p:txBody>
      </p:sp>
    </p:spTree>
    <p:extLst>
      <p:ext uri="{BB962C8B-B14F-4D97-AF65-F5344CB8AC3E}">
        <p14:creationId xmlns:p14="http://schemas.microsoft.com/office/powerpoint/2010/main" val="20333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2 – Browning 2001 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0F6FDEA-4DFA-2BED-9FF5-372A731C1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16" y="1058410"/>
            <a:ext cx="5238688" cy="31859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60489D9-C96B-4631-261B-7DC1D40E6324}"/>
              </a:ext>
            </a:extLst>
          </p:cNvPr>
          <p:cNvSpPr/>
          <p:nvPr/>
        </p:nvSpPr>
        <p:spPr>
          <a:xfrm>
            <a:off x="4264429" y="1773276"/>
            <a:ext cx="232756" cy="12469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608B56-59B7-7646-0D7B-EC02B81A8346}"/>
              </a:ext>
            </a:extLst>
          </p:cNvPr>
          <p:cNvSpPr/>
          <p:nvPr/>
        </p:nvSpPr>
        <p:spPr>
          <a:xfrm>
            <a:off x="4264429" y="2144855"/>
            <a:ext cx="232756" cy="12469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2EC012-08C5-E5E8-267F-F6DF824389F2}"/>
              </a:ext>
            </a:extLst>
          </p:cNvPr>
          <p:cNvSpPr/>
          <p:nvPr/>
        </p:nvSpPr>
        <p:spPr>
          <a:xfrm>
            <a:off x="4264429" y="2571750"/>
            <a:ext cx="232756" cy="12469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68CE17-FCCC-64E8-F0ED-C7789418543F}"/>
              </a:ext>
            </a:extLst>
          </p:cNvPr>
          <p:cNvSpPr/>
          <p:nvPr/>
        </p:nvSpPr>
        <p:spPr>
          <a:xfrm>
            <a:off x="4251960" y="2962041"/>
            <a:ext cx="245225" cy="28349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C6B96F93-7AB0-C562-1CE9-D57F57271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323" y="1783080"/>
            <a:ext cx="3347961" cy="1914583"/>
          </a:xfrm>
          <a:prstGeom prst="rect">
            <a:avLst/>
          </a:prstGeom>
        </p:spPr>
      </p:pic>
      <p:sp>
        <p:nvSpPr>
          <p:cNvPr id="12" name="Subtitle 8">
            <a:extLst>
              <a:ext uri="{FF2B5EF4-FFF2-40B4-BE49-F238E27FC236}">
                <a16:creationId xmlns:a16="http://schemas.microsoft.com/office/drawing/2014/main" id="{2D587206-7B0C-3B2E-AE4B-B23E1A15D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471" y="4285073"/>
            <a:ext cx="2158503" cy="364034"/>
          </a:xfrm>
        </p:spPr>
        <p:txBody>
          <a:bodyPr/>
          <a:lstStyle/>
          <a:p>
            <a:pPr marL="114300" indent="0">
              <a:buNone/>
            </a:pPr>
            <a:r>
              <a:rPr lang="fr-CA" i="1" dirty="0">
                <a:solidFill>
                  <a:srgbClr val="FF0000"/>
                </a:solidFill>
              </a:rPr>
              <a:t>Biais de publication </a:t>
            </a:r>
            <a:endParaRPr lang="fr-CA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  <a:latin typeface="Montserrat" pitchFamily="2" charset="77"/>
            </a:endParaRPr>
          </a:p>
          <a:p>
            <a:pPr marL="114300" indent="0">
              <a:buNone/>
            </a:pP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3" name="Subtitle 8">
            <a:extLst>
              <a:ext uri="{FF2B5EF4-FFF2-40B4-BE49-F238E27FC236}">
                <a16:creationId xmlns:a16="http://schemas.microsoft.com/office/drawing/2014/main" id="{DB1319B4-5A4A-5CD0-7784-8EDF44A424B7}"/>
              </a:ext>
            </a:extLst>
          </p:cNvPr>
          <p:cNvSpPr txBox="1">
            <a:spLocks/>
          </p:cNvSpPr>
          <p:nvPr/>
        </p:nvSpPr>
        <p:spPr>
          <a:xfrm>
            <a:off x="6238051" y="3772477"/>
            <a:ext cx="2158503" cy="364034"/>
          </a:xfrm>
          <a:prstGeom prst="rect">
            <a:avLst/>
          </a:prstGeom>
          <a:solidFill>
            <a:srgbClr val="F5F2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buFont typeface="Montserrat"/>
              <a:buNone/>
            </a:pPr>
            <a:r>
              <a:rPr lang="fr-CA" i="1" dirty="0">
                <a:solidFill>
                  <a:srgbClr val="FF0000"/>
                </a:solidFill>
              </a:rPr>
              <a:t>↑ Effets secondaires</a:t>
            </a:r>
            <a:endParaRPr lang="fr-CA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  <a:latin typeface="Montserrat" pitchFamily="2" charset="77"/>
            </a:endParaRPr>
          </a:p>
          <a:p>
            <a:pPr marL="114300" indent="0">
              <a:buFont typeface="Montserrat"/>
              <a:buNone/>
            </a:pP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7E17E7-A962-5082-27C6-6C2863C3DAED}"/>
              </a:ext>
            </a:extLst>
          </p:cNvPr>
          <p:cNvSpPr/>
          <p:nvPr/>
        </p:nvSpPr>
        <p:spPr>
          <a:xfrm>
            <a:off x="7084546" y="3100465"/>
            <a:ext cx="232756" cy="12469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84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2 – Browning 2001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F35065-82FB-8B83-F2FC-1A91CB77B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0048"/>
              </p:ext>
            </p:extLst>
          </p:nvPr>
        </p:nvGraphicFramePr>
        <p:xfrm>
          <a:off x="713225" y="1382643"/>
          <a:ext cx="7102718" cy="1912560"/>
        </p:xfrm>
        <a:graphic>
          <a:graphicData uri="http://schemas.openxmlformats.org/drawingml/2006/table">
            <a:tbl>
              <a:tblPr firstRow="1" bandRow="1">
                <a:tableStyleId>{7F9A9A1B-A6D9-4840-90BD-39C2248C9844}</a:tableStyleId>
              </a:tblPr>
              <a:tblGrid>
                <a:gridCol w="3555201">
                  <a:extLst>
                    <a:ext uri="{9D8B030D-6E8A-4147-A177-3AD203B41FA5}">
                      <a16:colId xmlns:a16="http://schemas.microsoft.com/office/drawing/2014/main" val="621618012"/>
                    </a:ext>
                  </a:extLst>
                </a:gridCol>
                <a:gridCol w="3547517">
                  <a:extLst>
                    <a:ext uri="{9D8B030D-6E8A-4147-A177-3AD203B41FA5}">
                      <a16:colId xmlns:a16="http://schemas.microsoft.com/office/drawing/2014/main" val="2857349401"/>
                    </a:ext>
                  </a:extLst>
                </a:gridCol>
              </a:tblGrid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Points forts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Points faibles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76113"/>
                  </a:ext>
                </a:extLst>
              </a:tr>
              <a:tr h="376871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Recherche sur plusieurs bases de données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Qualité modérée des articles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422101"/>
                  </a:ext>
                </a:extLst>
              </a:tr>
              <a:tr h="21538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Description détaillée des études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Hétérogénéité des résultats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66726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Bonne méthodologie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Biais de publication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172310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Analyse de sensitivité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035764"/>
                  </a:ext>
                </a:extLst>
              </a:tr>
            </a:tbl>
          </a:graphicData>
        </a:graphic>
      </p:graphicFrame>
      <p:sp>
        <p:nvSpPr>
          <p:cNvPr id="2" name="Google Shape;546;p65">
            <a:extLst>
              <a:ext uri="{FF2B5EF4-FFF2-40B4-BE49-F238E27FC236}">
                <a16:creationId xmlns:a16="http://schemas.microsoft.com/office/drawing/2014/main" id="{B3466CDE-65DF-7DFF-5F44-6279644365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4" y="3753280"/>
            <a:ext cx="6261153" cy="702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 dirty="0"/>
              <a:t>Conclusion: </a:t>
            </a:r>
            <a:r>
              <a:rPr lang="fr-CA" dirty="0">
                <a:solidFill>
                  <a:schemeClr val="tx1"/>
                </a:solidFill>
              </a:rPr>
              <a:t>La cyclobenzaprine est modérément </a:t>
            </a:r>
            <a:r>
              <a:rPr lang="fr-CA" b="1" dirty="0">
                <a:solidFill>
                  <a:srgbClr val="00B050"/>
                </a:solidFill>
              </a:rPr>
              <a:t>efficace</a:t>
            </a:r>
            <a:r>
              <a:rPr lang="fr-CA" dirty="0">
                <a:solidFill>
                  <a:schemeClr val="tx1"/>
                </a:solidFill>
              </a:rPr>
              <a:t> pour traiter les entorses lombaires. 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3 – </a:t>
            </a:r>
            <a:r>
              <a:rPr lang="fr-CA" dirty="0" err="1"/>
              <a:t>Borenstein</a:t>
            </a:r>
            <a:r>
              <a:rPr lang="fr-CA" dirty="0"/>
              <a:t> 2003 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3CB6A5F-3EB1-285C-EC18-5B0AD345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5" y="1251066"/>
            <a:ext cx="5554571" cy="2440396"/>
          </a:xfrm>
          <a:prstGeom prst="rect">
            <a:avLst/>
          </a:prstGeom>
        </p:spPr>
      </p:pic>
      <p:sp>
        <p:nvSpPr>
          <p:cNvPr id="5" name="Google Shape;547;p65">
            <a:extLst>
              <a:ext uri="{FF2B5EF4-FFF2-40B4-BE49-F238E27FC236}">
                <a16:creationId xmlns:a16="http://schemas.microsoft.com/office/drawing/2014/main" id="{51AF433F-9459-6B8C-9758-B2DAAFF78A2C}"/>
              </a:ext>
            </a:extLst>
          </p:cNvPr>
          <p:cNvSpPr txBox="1">
            <a:spLocks/>
          </p:cNvSpPr>
          <p:nvPr/>
        </p:nvSpPr>
        <p:spPr>
          <a:xfrm>
            <a:off x="713225" y="3832779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1800" dirty="0"/>
              <a:t>11 février 2003 </a:t>
            </a:r>
            <a:r>
              <a:rPr lang="fr-CA" sz="1800" dirty="0" err="1"/>
              <a:t>Clinical</a:t>
            </a:r>
            <a:r>
              <a:rPr lang="fr-CA" sz="1800" dirty="0"/>
              <a:t> </a:t>
            </a:r>
            <a:r>
              <a:rPr lang="fr-CA" sz="1800" dirty="0" err="1"/>
              <a:t>Therapeutics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4320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CA" dirty="0"/>
              <a:t>Article 3 – </a:t>
            </a:r>
            <a:r>
              <a:rPr lang="fr-CA" dirty="0" err="1"/>
              <a:t>Borenstein</a:t>
            </a:r>
            <a:r>
              <a:rPr lang="fr-CA" dirty="0"/>
              <a:t> 2003 </a:t>
            </a:r>
            <a:endParaRPr lang="fr-CA" dirty="0">
              <a:latin typeface="Montserrat" pitchFamily="2" charset="77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32B57A-1B4A-4D0D-7118-D068785F6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89780"/>
              </p:ext>
            </p:extLst>
          </p:nvPr>
        </p:nvGraphicFramePr>
        <p:xfrm>
          <a:off x="713224" y="1017725"/>
          <a:ext cx="7005387" cy="3835400"/>
        </p:xfrm>
        <a:graphic>
          <a:graphicData uri="http://schemas.openxmlformats.org/drawingml/2006/table">
            <a:tbl>
              <a:tblPr firstRow="1" bandRow="1">
                <a:tableStyleId>{7F9A9A1B-A6D9-4840-90BD-39C2248C9844}</a:tableStyleId>
              </a:tblPr>
              <a:tblGrid>
                <a:gridCol w="2208615">
                  <a:extLst>
                    <a:ext uri="{9D8B030D-6E8A-4147-A177-3AD203B41FA5}">
                      <a16:colId xmlns:a16="http://schemas.microsoft.com/office/drawing/2014/main" val="621618012"/>
                    </a:ext>
                  </a:extLst>
                </a:gridCol>
                <a:gridCol w="4796772">
                  <a:extLst>
                    <a:ext uri="{9D8B030D-6E8A-4147-A177-3AD203B41FA5}">
                      <a16:colId xmlns:a16="http://schemas.microsoft.com/office/drawing/2014/main" val="2857349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Type d’étude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Essais cliniques randomisés à double insu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67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Population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Centres de soins primaires É.-U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Adultes avec spasme cervical ou lombaire modéré à intense &lt; 14 j (étude 1) ou &lt; 7 j (étude 2)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Étude 1 N = 737 </a:t>
                      </a:r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→ 660 Étude 2 N = 668 → 612</a:t>
                      </a:r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42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Intervention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Étude 1 : Cyclobenzaprine 5 ou 10 mg TID</a:t>
                      </a:r>
                    </a:p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Étude 2 : Cyclobenzaprine 2,5 ou 5 mg TID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56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Contrôle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Placebo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17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Durée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7 jours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35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Issues primaires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Impression globale de changement, utilité et soulagement J3 et J8 notés par les patients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13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Issues secondaires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Degré de soulagement et intensité du spasme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3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Suivi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J1, J2-3 et J8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40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5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CA" dirty="0"/>
              <a:t>Article 3 – </a:t>
            </a:r>
            <a:r>
              <a:rPr lang="fr-CA" dirty="0" err="1"/>
              <a:t>Borenstein</a:t>
            </a:r>
            <a:r>
              <a:rPr lang="fr-CA" dirty="0"/>
              <a:t> 2003 </a:t>
            </a:r>
            <a:endParaRPr lang="fr-CA" dirty="0">
              <a:latin typeface="Montserrat" pitchFamily="2" charset="77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16F6E66-E370-7F62-6B20-421FBC18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5" y="1178092"/>
            <a:ext cx="4099844" cy="3219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D52095-26E0-B824-1F82-D851C50223FB}"/>
              </a:ext>
            </a:extLst>
          </p:cNvPr>
          <p:cNvSpPr/>
          <p:nvPr/>
        </p:nvSpPr>
        <p:spPr>
          <a:xfrm>
            <a:off x="1895302" y="2460567"/>
            <a:ext cx="867845" cy="13882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697AC1-7397-6199-B747-7CF9A6B3B789}"/>
              </a:ext>
            </a:extLst>
          </p:cNvPr>
          <p:cNvSpPr/>
          <p:nvPr/>
        </p:nvSpPr>
        <p:spPr>
          <a:xfrm>
            <a:off x="3945224" y="2637905"/>
            <a:ext cx="269329" cy="12108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Picture 9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CDA6776D-643D-A64A-6510-5617E5962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162" y="1178092"/>
            <a:ext cx="3705086" cy="2723515"/>
          </a:xfrm>
          <a:prstGeom prst="rect">
            <a:avLst/>
          </a:prstGeom>
        </p:spPr>
      </p:pic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998350B3-E660-22F6-DD1A-83C404D46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162" y="3848793"/>
            <a:ext cx="3705086" cy="45966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C629B7-7196-1F57-B602-B7A2F03506A2}"/>
              </a:ext>
            </a:extLst>
          </p:cNvPr>
          <p:cNvCxnSpPr/>
          <p:nvPr/>
        </p:nvCxnSpPr>
        <p:spPr>
          <a:xfrm>
            <a:off x="7431578" y="1845425"/>
            <a:ext cx="0" cy="41563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1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CA" dirty="0"/>
              <a:t>Article 3 – </a:t>
            </a:r>
            <a:r>
              <a:rPr lang="fr-CA" dirty="0" err="1"/>
              <a:t>Borenstein</a:t>
            </a:r>
            <a:r>
              <a:rPr lang="fr-CA" dirty="0"/>
              <a:t> 2003 </a:t>
            </a:r>
            <a:endParaRPr lang="fr-CA" dirty="0">
              <a:latin typeface="Montserrat" pitchFamily="2" charset="77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4CAEFE5-EF9C-53D6-F553-9ECB6B026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947" y="1179852"/>
            <a:ext cx="4532106" cy="30008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DB19C0-0096-34BB-E650-EF8605A59D25}"/>
              </a:ext>
            </a:extLst>
          </p:cNvPr>
          <p:cNvSpPr/>
          <p:nvPr/>
        </p:nvSpPr>
        <p:spPr>
          <a:xfrm>
            <a:off x="3674225" y="2571750"/>
            <a:ext cx="2028306" cy="27951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91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CA" dirty="0"/>
              <a:t>Article 3 – </a:t>
            </a:r>
            <a:r>
              <a:rPr lang="fr-CA" dirty="0" err="1"/>
              <a:t>Borenstein</a:t>
            </a:r>
            <a:r>
              <a:rPr lang="fr-CA" dirty="0"/>
              <a:t> 2003 </a:t>
            </a:r>
            <a:endParaRPr lang="fr-CA" dirty="0">
              <a:latin typeface="Montserrat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A66502-0629-EC42-9D28-02E25C886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557795"/>
              </p:ext>
            </p:extLst>
          </p:nvPr>
        </p:nvGraphicFramePr>
        <p:xfrm>
          <a:off x="713225" y="1382643"/>
          <a:ext cx="7102718" cy="2367200"/>
        </p:xfrm>
        <a:graphic>
          <a:graphicData uri="http://schemas.openxmlformats.org/drawingml/2006/table">
            <a:tbl>
              <a:tblPr firstRow="1" bandRow="1">
                <a:tableStyleId>{7F9A9A1B-A6D9-4840-90BD-39C2248C9844}</a:tableStyleId>
              </a:tblPr>
              <a:tblGrid>
                <a:gridCol w="3555201">
                  <a:extLst>
                    <a:ext uri="{9D8B030D-6E8A-4147-A177-3AD203B41FA5}">
                      <a16:colId xmlns:a16="http://schemas.microsoft.com/office/drawing/2014/main" val="621618012"/>
                    </a:ext>
                  </a:extLst>
                </a:gridCol>
                <a:gridCol w="3547517">
                  <a:extLst>
                    <a:ext uri="{9D8B030D-6E8A-4147-A177-3AD203B41FA5}">
                      <a16:colId xmlns:a16="http://schemas.microsoft.com/office/drawing/2014/main" val="2857349401"/>
                    </a:ext>
                  </a:extLst>
                </a:gridCol>
              </a:tblGrid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Points forts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Points faibles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76113"/>
                  </a:ext>
                </a:extLst>
              </a:tr>
              <a:tr h="2243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Échantillon large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Pas de calcul de puissance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422101"/>
                  </a:ext>
                </a:extLst>
              </a:tr>
              <a:tr h="215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Double insu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Subvention par Merck &amp; 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66726"/>
                  </a:ext>
                </a:extLst>
              </a:tr>
              <a:tr h="21538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Randomisation adéquate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649157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Comparaison de doses variables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172310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Pertes aux suivi explicitées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129437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Analyse par intention de traiter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035764"/>
                  </a:ext>
                </a:extLst>
              </a:tr>
            </a:tbl>
          </a:graphicData>
        </a:graphic>
      </p:graphicFrame>
      <p:sp>
        <p:nvSpPr>
          <p:cNvPr id="2" name="Google Shape;546;p65">
            <a:extLst>
              <a:ext uri="{FF2B5EF4-FFF2-40B4-BE49-F238E27FC236}">
                <a16:creationId xmlns:a16="http://schemas.microsoft.com/office/drawing/2014/main" id="{DE93D0DA-E286-8CC6-A825-16722766598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5" y="3894597"/>
            <a:ext cx="6261153" cy="702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 dirty="0"/>
              <a:t>Conclusion : </a:t>
            </a:r>
            <a:r>
              <a:rPr lang="fr-CA" dirty="0">
                <a:solidFill>
                  <a:schemeClr val="tx1"/>
                </a:solidFill>
              </a:rPr>
              <a:t>La cyclobenzaprine 5 ou 10 mg TID est </a:t>
            </a:r>
            <a:r>
              <a:rPr lang="fr-CA" b="1" dirty="0">
                <a:solidFill>
                  <a:srgbClr val="00B050"/>
                </a:solidFill>
              </a:rPr>
              <a:t>efficace</a:t>
            </a:r>
            <a:r>
              <a:rPr lang="fr-CA" dirty="0">
                <a:solidFill>
                  <a:schemeClr val="tx1"/>
                </a:solidFill>
              </a:rPr>
              <a:t> pour traiter les entorses lombaires. 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713225" y="1374369"/>
            <a:ext cx="7026492" cy="3072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dirty="0"/>
              <a:t>Lombalgie = 2</a:t>
            </a:r>
            <a:r>
              <a:rPr lang="fr-FR" sz="1600" baseline="30000" dirty="0"/>
              <a:t>e</a:t>
            </a:r>
            <a:r>
              <a:rPr lang="fr-FR" sz="1600" dirty="0"/>
              <a:t> RC la plus fréquente en 1</a:t>
            </a:r>
            <a:r>
              <a:rPr lang="fr-FR" sz="1600" baseline="30000" dirty="0"/>
              <a:t>ère</a:t>
            </a:r>
            <a:r>
              <a:rPr lang="fr-FR" sz="1600" dirty="0"/>
              <a:t>  ligne et 1</a:t>
            </a:r>
            <a:r>
              <a:rPr lang="fr-FR" sz="1600" baseline="30000" dirty="0"/>
              <a:t>ère</a:t>
            </a:r>
            <a:r>
              <a:rPr lang="fr-FR" sz="1600" dirty="0"/>
              <a:t> cause d’invalidité, de limitation fonctionnelle et d’absentéisme</a:t>
            </a:r>
            <a:endParaRPr lang="fr-FR" sz="1600" baseline="30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baseline="300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dirty="0"/>
              <a:t>Patient qui m’a rapporté être plus incapacité par la somnolence 2</a:t>
            </a:r>
            <a:r>
              <a:rPr lang="fr-FR" sz="1600" baseline="30000" dirty="0"/>
              <a:t>nd</a:t>
            </a:r>
            <a:r>
              <a:rPr lang="fr-FR" sz="1600" dirty="0"/>
              <a:t> cyclobenzaprine que sa lombalgie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dirty="0"/>
              <a:t>Selon les lignes directrices, les relaxants musculaires devraient être utilisés en 2</a:t>
            </a:r>
            <a:r>
              <a:rPr lang="fr-FR" sz="1600" baseline="30000" dirty="0"/>
              <a:t>e</a:t>
            </a:r>
            <a:r>
              <a:rPr lang="fr-FR" sz="1600" dirty="0"/>
              <a:t> ligne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dirty="0"/>
              <a:t>Beaucoup de variabilité entre les cliniciens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Pourquoi j’ai choisi ce sujet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CA" dirty="0"/>
              <a:t>Article 4 – A. </a:t>
            </a:r>
            <a:r>
              <a:rPr lang="fr-CA" dirty="0" err="1"/>
              <a:t>Turturro</a:t>
            </a:r>
            <a:r>
              <a:rPr lang="fr-CA" dirty="0"/>
              <a:t> 2003</a:t>
            </a:r>
            <a:endParaRPr lang="fr-CA" dirty="0">
              <a:latin typeface="Montserrat" pitchFamily="2" charset="77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C501024-C187-A98A-3BE2-2D2B2B077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5" y="1248526"/>
            <a:ext cx="6019800" cy="1765300"/>
          </a:xfrm>
          <a:prstGeom prst="rect">
            <a:avLst/>
          </a:prstGeom>
        </p:spPr>
      </p:pic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985815A-0515-B4DE-2BE6-46618E9ED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025" y="1248526"/>
            <a:ext cx="2184400" cy="3352800"/>
          </a:xfrm>
          <a:prstGeom prst="rect">
            <a:avLst/>
          </a:prstGeom>
        </p:spPr>
      </p:pic>
      <p:sp>
        <p:nvSpPr>
          <p:cNvPr id="7" name="Google Shape;547;p65">
            <a:extLst>
              <a:ext uri="{FF2B5EF4-FFF2-40B4-BE49-F238E27FC236}">
                <a16:creationId xmlns:a16="http://schemas.microsoft.com/office/drawing/2014/main" id="{BCBF89C6-0E3D-6952-C709-12F87689AC55}"/>
              </a:ext>
            </a:extLst>
          </p:cNvPr>
          <p:cNvSpPr txBox="1">
            <a:spLocks/>
          </p:cNvSpPr>
          <p:nvPr/>
        </p:nvSpPr>
        <p:spPr>
          <a:xfrm>
            <a:off x="713225" y="3244627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1800" dirty="0"/>
              <a:t>Juin 2003 </a:t>
            </a:r>
            <a:r>
              <a:rPr lang="fr-CA" sz="1800" dirty="0" err="1"/>
              <a:t>Annals</a:t>
            </a:r>
            <a:r>
              <a:rPr lang="fr-CA" sz="1800" dirty="0"/>
              <a:t> of Emergency </a:t>
            </a:r>
            <a:r>
              <a:rPr lang="fr-CA" sz="1800" dirty="0" err="1"/>
              <a:t>Medicine</a:t>
            </a:r>
            <a:endParaRPr lang="fr-CA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50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4 – A. </a:t>
            </a:r>
            <a:r>
              <a:rPr lang="fr-CA" dirty="0" err="1"/>
              <a:t>Turturro</a:t>
            </a:r>
            <a:r>
              <a:rPr lang="fr-CA" dirty="0"/>
              <a:t> 2003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32B57A-1B4A-4D0D-7118-D068785F6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46568"/>
              </p:ext>
            </p:extLst>
          </p:nvPr>
        </p:nvGraphicFramePr>
        <p:xfrm>
          <a:off x="813813" y="1229706"/>
          <a:ext cx="7167241" cy="3398520"/>
        </p:xfrm>
        <a:graphic>
          <a:graphicData uri="http://schemas.openxmlformats.org/drawingml/2006/table">
            <a:tbl>
              <a:tblPr firstRow="1" bandRow="1">
                <a:tableStyleId>{7F9A9A1B-A6D9-4840-90BD-39C2248C9844}</a:tableStyleId>
              </a:tblPr>
              <a:tblGrid>
                <a:gridCol w="2259645">
                  <a:extLst>
                    <a:ext uri="{9D8B030D-6E8A-4147-A177-3AD203B41FA5}">
                      <a16:colId xmlns:a16="http://schemas.microsoft.com/office/drawing/2014/main" val="621618012"/>
                    </a:ext>
                  </a:extLst>
                </a:gridCol>
                <a:gridCol w="4907596">
                  <a:extLst>
                    <a:ext uri="{9D8B030D-6E8A-4147-A177-3AD203B41FA5}">
                      <a16:colId xmlns:a16="http://schemas.microsoft.com/office/drawing/2014/main" val="2857349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Type d’étude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Essai clinique randomisé à double insu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67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Population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Urgence Hôpital Pittsburgh 11/2000 - 09/2001</a:t>
                      </a:r>
                    </a:p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Adultes avec entorse musculaire 2n trauma mineur</a:t>
                      </a:r>
                    </a:p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N = 102 </a:t>
                      </a:r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→ 77</a:t>
                      </a:r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42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Intervention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Cyclobenzaprine 10 mg x 1 puis q 8 h PRN ad 6 </a:t>
                      </a:r>
                      <a:r>
                        <a:rPr lang="fr-CA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co</a:t>
                      </a:r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Ibuprofène 800 mg x 1 puis q 8 h PRN ad 6 </a:t>
                      </a:r>
                      <a:r>
                        <a:rPr lang="fr-CA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co</a:t>
                      </a:r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6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Contrôle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Ibuprofène 800 mg x 1 puis q 8 h PRN ad 6 </a:t>
                      </a:r>
                      <a:r>
                        <a:rPr lang="fr-CA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co</a:t>
                      </a:r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17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Issue primaire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Diminution de la douleur sur une échelle visuelle analogique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35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Durée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48 h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91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Suivi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Téléphonique après 24h et 48 h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133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4 – A. </a:t>
            </a:r>
            <a:r>
              <a:rPr lang="fr-CA" dirty="0" err="1"/>
              <a:t>Turturro</a:t>
            </a:r>
            <a:r>
              <a:rPr lang="fr-CA" dirty="0"/>
              <a:t> 2003</a:t>
            </a:r>
            <a:br>
              <a:rPr lang="fr-CA" dirty="0"/>
            </a:br>
            <a:endParaRPr lang="fr-CA" dirty="0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B7E0AB0-029D-3869-DB44-10134B6B7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8" b="6903"/>
          <a:stretch/>
        </p:blipFill>
        <p:spPr>
          <a:xfrm>
            <a:off x="713225" y="1463041"/>
            <a:ext cx="4139518" cy="2849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848830-5B2F-3236-847F-D5DCB1F5066F}"/>
              </a:ext>
            </a:extLst>
          </p:cNvPr>
          <p:cNvSpPr/>
          <p:nvPr/>
        </p:nvSpPr>
        <p:spPr>
          <a:xfrm>
            <a:off x="1431561" y="2833141"/>
            <a:ext cx="1573967" cy="2098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31A091-14BD-E8F2-9111-0D7D2AF90566}"/>
              </a:ext>
            </a:extLst>
          </p:cNvPr>
          <p:cNvSpPr/>
          <p:nvPr/>
        </p:nvSpPr>
        <p:spPr>
          <a:xfrm>
            <a:off x="1431561" y="3888278"/>
            <a:ext cx="1573967" cy="2098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Google Shape;546;p65">
            <a:extLst>
              <a:ext uri="{FF2B5EF4-FFF2-40B4-BE49-F238E27FC236}">
                <a16:creationId xmlns:a16="http://schemas.microsoft.com/office/drawing/2014/main" id="{5BF46AAA-6FD9-916F-9A3D-E73410DDAB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39634" y="4312119"/>
            <a:ext cx="1086699" cy="330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rgbClr val="FF0000"/>
                </a:solidFill>
              </a:rPr>
              <a:t>P = 0.962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" name="Google Shape;546;p65">
            <a:extLst>
              <a:ext uri="{FF2B5EF4-FFF2-40B4-BE49-F238E27FC236}">
                <a16:creationId xmlns:a16="http://schemas.microsoft.com/office/drawing/2014/main" id="{EE43BD91-24DB-4EB3-985E-5582C2DEA794}"/>
              </a:ext>
            </a:extLst>
          </p:cNvPr>
          <p:cNvSpPr txBox="1">
            <a:spLocks/>
          </p:cNvSpPr>
          <p:nvPr/>
        </p:nvSpPr>
        <p:spPr>
          <a:xfrm>
            <a:off x="4958004" y="1357162"/>
            <a:ext cx="3513222" cy="2740977"/>
          </a:xfrm>
          <a:prstGeom prst="rect">
            <a:avLst/>
          </a:prstGeom>
          <a:solidFill>
            <a:srgbClr val="F5F2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fr-CA" b="1" dirty="0">
                <a:solidFill>
                  <a:schemeClr val="tx1"/>
                </a:solidFill>
              </a:rPr>
              <a:t>Insatisfaction</a:t>
            </a:r>
          </a:p>
          <a:p>
            <a:pPr marL="0" indent="0">
              <a:buFont typeface="Montserrat"/>
              <a:buNone/>
            </a:pPr>
            <a:endParaRPr lang="fr-CA" b="1" dirty="0">
              <a:solidFill>
                <a:schemeClr val="tx1"/>
              </a:solidFill>
            </a:endParaRPr>
          </a:p>
          <a:p>
            <a:pPr marL="0" indent="0">
              <a:buFont typeface="Montserrat"/>
              <a:buNone/>
            </a:pPr>
            <a:r>
              <a:rPr lang="fr-CA" dirty="0">
                <a:solidFill>
                  <a:schemeClr val="tx1"/>
                </a:solidFill>
              </a:rPr>
              <a:t>Cyclobenzaprine 13%</a:t>
            </a:r>
          </a:p>
          <a:p>
            <a:pPr marL="0" indent="0">
              <a:buFont typeface="Montserrat"/>
              <a:buNone/>
            </a:pPr>
            <a:r>
              <a:rPr lang="fr-CA" dirty="0">
                <a:solidFill>
                  <a:schemeClr val="tx1"/>
                </a:solidFill>
              </a:rPr>
              <a:t>Placebo 21 %</a:t>
            </a:r>
          </a:p>
          <a:p>
            <a:pPr marL="0" indent="0">
              <a:buFont typeface="Montserrat"/>
              <a:buNone/>
            </a:pPr>
            <a:endParaRPr lang="fr-CA" b="1" dirty="0">
              <a:solidFill>
                <a:schemeClr val="tx1"/>
              </a:solidFill>
            </a:endParaRPr>
          </a:p>
          <a:p>
            <a:pPr marL="0" indent="0">
              <a:buFont typeface="Montserrat"/>
              <a:buNone/>
            </a:pPr>
            <a:r>
              <a:rPr lang="fr-CA" b="1" dirty="0">
                <a:solidFill>
                  <a:schemeClr val="tx1"/>
                </a:solidFill>
              </a:rPr>
              <a:t>Effets secondaires SNC : </a:t>
            </a:r>
          </a:p>
          <a:p>
            <a:pPr marL="0" indent="0">
              <a:buFont typeface="Montserrat"/>
              <a:buNone/>
            </a:pPr>
            <a:endParaRPr lang="fr-CA" dirty="0">
              <a:solidFill>
                <a:schemeClr val="tx1"/>
              </a:solidFill>
            </a:endParaRPr>
          </a:p>
          <a:p>
            <a:pPr marL="0" indent="0">
              <a:buFont typeface="Montserrat"/>
              <a:buNone/>
            </a:pPr>
            <a:r>
              <a:rPr lang="fr-CA" i="1" dirty="0">
                <a:solidFill>
                  <a:schemeClr val="tx1"/>
                </a:solidFill>
              </a:rPr>
              <a:t>À 24 h</a:t>
            </a:r>
          </a:p>
          <a:p>
            <a:pPr marL="0" indent="0">
              <a:buFont typeface="Montserrat"/>
              <a:buNone/>
            </a:pPr>
            <a:r>
              <a:rPr lang="fr-CA" dirty="0">
                <a:solidFill>
                  <a:schemeClr val="tx1"/>
                </a:solidFill>
              </a:rPr>
              <a:t>Cyclobenzaprine 42 % vs Placebo 18%</a:t>
            </a:r>
          </a:p>
          <a:p>
            <a:pPr marL="0" indent="0">
              <a:buFont typeface="Montserrat"/>
              <a:buNone/>
            </a:pPr>
            <a:endParaRPr lang="fr-CA" dirty="0">
              <a:solidFill>
                <a:schemeClr val="tx1"/>
              </a:solidFill>
            </a:endParaRPr>
          </a:p>
          <a:p>
            <a:pPr marL="0" indent="0">
              <a:buFont typeface="Montserrat"/>
              <a:buNone/>
            </a:pPr>
            <a:r>
              <a:rPr lang="fr-CA" i="1" dirty="0">
                <a:solidFill>
                  <a:schemeClr val="tx1"/>
                </a:solidFill>
              </a:rPr>
              <a:t>À 48 h</a:t>
            </a:r>
          </a:p>
          <a:p>
            <a:pPr marL="0" indent="0">
              <a:buFont typeface="Montserrat"/>
              <a:buNone/>
            </a:pPr>
            <a:r>
              <a:rPr lang="fr-CA" dirty="0">
                <a:solidFill>
                  <a:schemeClr val="tx1"/>
                </a:solidFill>
              </a:rPr>
              <a:t>Cyclobenzaprine 39% vs Placebo 13 %</a:t>
            </a:r>
          </a:p>
          <a:p>
            <a:pPr marL="0" indent="0">
              <a:buFont typeface="Montserrat"/>
              <a:buNone/>
            </a:pP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4 – A. </a:t>
            </a:r>
            <a:r>
              <a:rPr lang="fr-CA" dirty="0" err="1"/>
              <a:t>Turturro</a:t>
            </a:r>
            <a:r>
              <a:rPr lang="fr-CA" dirty="0"/>
              <a:t> 2003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0ADD58-9F82-2CF5-A1CB-F56A08267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92842"/>
              </p:ext>
            </p:extLst>
          </p:nvPr>
        </p:nvGraphicFramePr>
        <p:xfrm>
          <a:off x="713225" y="1382643"/>
          <a:ext cx="7102718" cy="1771271"/>
        </p:xfrm>
        <a:graphic>
          <a:graphicData uri="http://schemas.openxmlformats.org/drawingml/2006/table">
            <a:tbl>
              <a:tblPr firstRow="1" bandRow="1">
                <a:tableStyleId>{7F9A9A1B-A6D9-4840-90BD-39C2248C9844}</a:tableStyleId>
              </a:tblPr>
              <a:tblGrid>
                <a:gridCol w="3555201">
                  <a:extLst>
                    <a:ext uri="{9D8B030D-6E8A-4147-A177-3AD203B41FA5}">
                      <a16:colId xmlns:a16="http://schemas.microsoft.com/office/drawing/2014/main" val="621618012"/>
                    </a:ext>
                  </a:extLst>
                </a:gridCol>
                <a:gridCol w="3547517">
                  <a:extLst>
                    <a:ext uri="{9D8B030D-6E8A-4147-A177-3AD203B41FA5}">
                      <a16:colId xmlns:a16="http://schemas.microsoft.com/office/drawing/2014/main" val="2857349401"/>
                    </a:ext>
                  </a:extLst>
                </a:gridCol>
              </a:tblGrid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Points forts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Points faibles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76113"/>
                  </a:ext>
                </a:extLst>
              </a:tr>
              <a:tr h="376871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Double insu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Biais de sélection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422101"/>
                  </a:ext>
                </a:extLst>
              </a:tr>
              <a:tr h="21538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Randomisation adéquate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Pertes au suivi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66726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Analyse par intention de traiter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Compliance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172310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Calcul de puissance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Suivi court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0357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8F3E13-029A-50B4-B204-05A1FFFA3498}"/>
              </a:ext>
            </a:extLst>
          </p:cNvPr>
          <p:cNvSpPr txBox="1"/>
          <p:nvPr/>
        </p:nvSpPr>
        <p:spPr>
          <a:xfrm>
            <a:off x="713224" y="3518832"/>
            <a:ext cx="61110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 dirty="0">
                <a:latin typeface="Montserrat" pitchFamily="2" charset="77"/>
              </a:rPr>
              <a:t>Conclusion : </a:t>
            </a:r>
            <a:r>
              <a:rPr lang="fr-CA" dirty="0">
                <a:solidFill>
                  <a:schemeClr val="tx1"/>
                </a:solidFill>
                <a:latin typeface="Montserrat" pitchFamily="2" charset="77"/>
              </a:rPr>
              <a:t>L’ajout de la cyclobenzaprine aux AINS </a:t>
            </a:r>
            <a:r>
              <a:rPr lang="fr-CA" b="1" dirty="0">
                <a:solidFill>
                  <a:srgbClr val="FF0000"/>
                </a:solidFill>
                <a:latin typeface="Montserrat" pitchFamily="2" charset="77"/>
              </a:rPr>
              <a:t>n’est pas plus efficace </a:t>
            </a:r>
            <a:r>
              <a:rPr lang="fr-CA" dirty="0">
                <a:solidFill>
                  <a:schemeClr val="tx1"/>
                </a:solidFill>
                <a:latin typeface="Montserrat" pitchFamily="2" charset="77"/>
              </a:rPr>
              <a:t>pour traiter les entorses musculaires.</a:t>
            </a:r>
          </a:p>
        </p:txBody>
      </p:sp>
    </p:spTree>
    <p:extLst>
      <p:ext uri="{BB962C8B-B14F-4D97-AF65-F5344CB8AC3E}">
        <p14:creationId xmlns:p14="http://schemas.microsoft.com/office/powerpoint/2010/main" val="34141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5 – Friedman 2015 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9E33FF-BC24-C239-C96B-DB1186E3D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5" y="1364233"/>
            <a:ext cx="7570707" cy="1902669"/>
          </a:xfrm>
          <a:prstGeom prst="rect">
            <a:avLst/>
          </a:prstGeom>
        </p:spPr>
      </p:pic>
      <p:sp>
        <p:nvSpPr>
          <p:cNvPr id="7" name="Google Shape;547;p65">
            <a:extLst>
              <a:ext uri="{FF2B5EF4-FFF2-40B4-BE49-F238E27FC236}">
                <a16:creationId xmlns:a16="http://schemas.microsoft.com/office/drawing/2014/main" id="{15229FD0-F57F-83E5-F3D3-83AD8E90A51A}"/>
              </a:ext>
            </a:extLst>
          </p:cNvPr>
          <p:cNvSpPr txBox="1">
            <a:spLocks/>
          </p:cNvSpPr>
          <p:nvPr/>
        </p:nvSpPr>
        <p:spPr>
          <a:xfrm>
            <a:off x="713225" y="3613410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1800" dirty="0"/>
              <a:t>20 octobre 2015 JAMA</a:t>
            </a:r>
          </a:p>
        </p:txBody>
      </p:sp>
    </p:spTree>
    <p:extLst>
      <p:ext uri="{BB962C8B-B14F-4D97-AF65-F5344CB8AC3E}">
        <p14:creationId xmlns:p14="http://schemas.microsoft.com/office/powerpoint/2010/main" val="21067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70977" y="271770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5 – Friedman 2015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32B57A-1B4A-4D0D-7118-D068785F6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004296"/>
              </p:ext>
            </p:extLst>
          </p:nvPr>
        </p:nvGraphicFramePr>
        <p:xfrm>
          <a:off x="770977" y="841917"/>
          <a:ext cx="7930261" cy="3957320"/>
        </p:xfrm>
        <a:graphic>
          <a:graphicData uri="http://schemas.openxmlformats.org/drawingml/2006/table">
            <a:tbl>
              <a:tblPr firstRow="1" bandRow="1">
                <a:tableStyleId>{7F9A9A1B-A6D9-4840-90BD-39C2248C9844}</a:tableStyleId>
              </a:tblPr>
              <a:tblGrid>
                <a:gridCol w="2500204">
                  <a:extLst>
                    <a:ext uri="{9D8B030D-6E8A-4147-A177-3AD203B41FA5}">
                      <a16:colId xmlns:a16="http://schemas.microsoft.com/office/drawing/2014/main" val="621618012"/>
                    </a:ext>
                  </a:extLst>
                </a:gridCol>
                <a:gridCol w="5430057">
                  <a:extLst>
                    <a:ext uri="{9D8B030D-6E8A-4147-A177-3AD203B41FA5}">
                      <a16:colId xmlns:a16="http://schemas.microsoft.com/office/drawing/2014/main" val="2857349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Type d’étude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Essai clinique randomisé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67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Population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Urgence NY 2012- 2014</a:t>
                      </a:r>
                    </a:p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Adultes avec lombalgie non radiculaire atraumatique &lt; 2 semaines avec score RMDQ &gt; 5</a:t>
                      </a:r>
                    </a:p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N = 323 score 18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42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Intervention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A) 1 à 2 </a:t>
                      </a:r>
                      <a:r>
                        <a:rPr lang="fr-CA" sz="120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co</a:t>
                      </a: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 Cyclobenzaprine 5 mg q 8 h </a:t>
                      </a:r>
                      <a:r>
                        <a:rPr lang="fr-CA" sz="120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prn</a:t>
                      </a: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 + Naproxen 500 mg BID</a:t>
                      </a:r>
                    </a:p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B) 1 à 2 </a:t>
                      </a:r>
                      <a:r>
                        <a:rPr lang="fr-CA" sz="120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co</a:t>
                      </a: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 Oxycodone 5 mg/</a:t>
                      </a:r>
                      <a:r>
                        <a:rPr lang="fr-CA" sz="120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acéta</a:t>
                      </a: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 325 mg q 8 h </a:t>
                      </a:r>
                      <a:r>
                        <a:rPr lang="fr-CA" sz="120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prn</a:t>
                      </a: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 + Naproxen 500 mg BID</a:t>
                      </a:r>
                    </a:p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Séance d’éducation 10 min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56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Contrôle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Naproxen 500 mg BID + Séance d’éducation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17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Durée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10 jours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9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Issue primaire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Amélioration du score RMDQ après 1 semaine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35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Issues secondaires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Lombalgie maximale &lt; 24 h, fréquence Rx, fréquence lombalgie, satisfaction, retour aux activités et visites MD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21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Suivi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Téléphonique à 7 jours et 3 mois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133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4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5 – Friedman 2015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6767337-B3DF-6D36-F213-4F732F129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0611" y="731375"/>
            <a:ext cx="1104000" cy="387432"/>
          </a:xfrm>
        </p:spPr>
        <p:txBody>
          <a:bodyPr/>
          <a:lstStyle/>
          <a:p>
            <a:pPr marL="114300" indent="0">
              <a:buNone/>
            </a:pPr>
            <a:r>
              <a:rPr lang="fr-CA" dirty="0">
                <a:solidFill>
                  <a:srgbClr val="FF0000"/>
                </a:solidFill>
              </a:rPr>
              <a:t>P = 0.77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1B4DC444-976D-CDFA-037E-3E7A8B2A1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81"/>
          <a:stretch/>
        </p:blipFill>
        <p:spPr>
          <a:xfrm>
            <a:off x="312214" y="1800600"/>
            <a:ext cx="8519571" cy="1542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8D5131-9D4F-9C99-E351-FB80A60222C6}"/>
              </a:ext>
            </a:extLst>
          </p:cNvPr>
          <p:cNvSpPr/>
          <p:nvPr/>
        </p:nvSpPr>
        <p:spPr>
          <a:xfrm>
            <a:off x="7526956" y="2955831"/>
            <a:ext cx="1087655" cy="280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E20CB-9B72-9717-F756-0821D430A2E5}"/>
              </a:ext>
            </a:extLst>
          </p:cNvPr>
          <p:cNvSpPr/>
          <p:nvPr/>
        </p:nvSpPr>
        <p:spPr>
          <a:xfrm>
            <a:off x="3770479" y="2955831"/>
            <a:ext cx="2192956" cy="280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20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5 – Friedman 2015 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E4351D9-0A3F-9923-6328-5EB31A493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199"/>
          <a:stretch/>
        </p:blipFill>
        <p:spPr>
          <a:xfrm>
            <a:off x="713225" y="1126156"/>
            <a:ext cx="3858775" cy="32803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23E61D-C532-DA40-CB25-201D202DFD29}"/>
              </a:ext>
            </a:extLst>
          </p:cNvPr>
          <p:cNvSpPr/>
          <p:nvPr/>
        </p:nvSpPr>
        <p:spPr>
          <a:xfrm>
            <a:off x="2704699" y="2242686"/>
            <a:ext cx="1732547" cy="202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881708-425E-1BE7-71F2-C610431583B7}"/>
              </a:ext>
            </a:extLst>
          </p:cNvPr>
          <p:cNvSpPr/>
          <p:nvPr/>
        </p:nvSpPr>
        <p:spPr>
          <a:xfrm>
            <a:off x="2704699" y="3524651"/>
            <a:ext cx="1732547" cy="363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0000"/>
              </a:solidFill>
            </a:endParaRPr>
          </a:p>
        </p:txBody>
      </p:sp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55E7C7CB-BAFF-5955-EFC5-FAB03D843E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600"/>
          <a:stretch/>
        </p:blipFill>
        <p:spPr>
          <a:xfrm>
            <a:off x="4789190" y="1126156"/>
            <a:ext cx="2843642" cy="1927509"/>
          </a:xfrm>
          <a:prstGeom prst="rect">
            <a:avLst/>
          </a:prstGeom>
        </p:spPr>
      </p:pic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AE1DEBC3-FC00-C97D-A093-64C73DE9F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791"/>
          <a:stretch/>
        </p:blipFill>
        <p:spPr>
          <a:xfrm>
            <a:off x="7632832" y="1126156"/>
            <a:ext cx="1193534" cy="19311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381524C-66D5-D89C-B287-3C1F911C5188}"/>
              </a:ext>
            </a:extLst>
          </p:cNvPr>
          <p:cNvSpPr/>
          <p:nvPr/>
        </p:nvSpPr>
        <p:spPr>
          <a:xfrm>
            <a:off x="5967663" y="2146434"/>
            <a:ext cx="2396691" cy="1732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26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5 – Friedman 2015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5B4447-1EB7-A466-0A64-6691A1465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605175"/>
              </p:ext>
            </p:extLst>
          </p:nvPr>
        </p:nvGraphicFramePr>
        <p:xfrm>
          <a:off x="713225" y="1382643"/>
          <a:ext cx="7102718" cy="2134471"/>
        </p:xfrm>
        <a:graphic>
          <a:graphicData uri="http://schemas.openxmlformats.org/drawingml/2006/table">
            <a:tbl>
              <a:tblPr firstRow="1" bandRow="1">
                <a:tableStyleId>{7F9A9A1B-A6D9-4840-90BD-39C2248C9844}</a:tableStyleId>
              </a:tblPr>
              <a:tblGrid>
                <a:gridCol w="3555201">
                  <a:extLst>
                    <a:ext uri="{9D8B030D-6E8A-4147-A177-3AD203B41FA5}">
                      <a16:colId xmlns:a16="http://schemas.microsoft.com/office/drawing/2014/main" val="621618012"/>
                    </a:ext>
                  </a:extLst>
                </a:gridCol>
                <a:gridCol w="3547517">
                  <a:extLst>
                    <a:ext uri="{9D8B030D-6E8A-4147-A177-3AD203B41FA5}">
                      <a16:colId xmlns:a16="http://schemas.microsoft.com/office/drawing/2014/main" val="2857349401"/>
                    </a:ext>
                  </a:extLst>
                </a:gridCol>
              </a:tblGrid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Points forts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Points faibles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76113"/>
                  </a:ext>
                </a:extLst>
              </a:tr>
              <a:tr h="376871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Randomisation adéquate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Population défavorisée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422101"/>
                  </a:ext>
                </a:extLst>
              </a:tr>
              <a:tr h="21538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Double insu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Faible compliance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66726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Analyse par intention de traiter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172310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Issues secondaires nombreuses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241592"/>
                  </a:ext>
                </a:extLst>
              </a:tr>
              <a:tr h="363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Ajustement posologie par les patients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035764"/>
                  </a:ext>
                </a:extLst>
              </a:tr>
            </a:tbl>
          </a:graphicData>
        </a:graphic>
      </p:graphicFrame>
      <p:sp>
        <p:nvSpPr>
          <p:cNvPr id="2" name="Google Shape;546;p65">
            <a:extLst>
              <a:ext uri="{FF2B5EF4-FFF2-40B4-BE49-F238E27FC236}">
                <a16:creationId xmlns:a16="http://schemas.microsoft.com/office/drawing/2014/main" id="{4F9CA84F-2D99-34F1-1680-6486D9E83FB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5" y="3867052"/>
            <a:ext cx="6261153" cy="702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 dirty="0"/>
              <a:t>Conclusion : </a:t>
            </a:r>
            <a:r>
              <a:rPr lang="fr-CA" dirty="0">
                <a:solidFill>
                  <a:schemeClr val="tx1"/>
                </a:solidFill>
              </a:rPr>
              <a:t>L’ajout de la cyclobenzaprine aux AINS </a:t>
            </a:r>
            <a:r>
              <a:rPr lang="fr-CA" b="1" dirty="0">
                <a:solidFill>
                  <a:srgbClr val="FF0000"/>
                </a:solidFill>
              </a:rPr>
              <a:t>n’est pas efficace</a:t>
            </a:r>
            <a:r>
              <a:rPr lang="fr-CA" dirty="0">
                <a:solidFill>
                  <a:schemeClr val="tx1"/>
                </a:solidFill>
              </a:rPr>
              <a:t> pour le traitement des entorses lombaires.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551860" y="329020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Discussion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DFDEFB-E7F5-744F-D655-BC06F49A9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33876"/>
              </p:ext>
            </p:extLst>
          </p:nvPr>
        </p:nvGraphicFramePr>
        <p:xfrm>
          <a:off x="144714" y="1081015"/>
          <a:ext cx="8854571" cy="3443312"/>
        </p:xfrm>
        <a:graphic>
          <a:graphicData uri="http://schemas.openxmlformats.org/drawingml/2006/table">
            <a:tbl>
              <a:tblPr firstRow="1" bandRow="1">
                <a:tableStyleId>{7F9A9A1B-A6D9-4840-90BD-39C2248C9844}</a:tableStyleId>
              </a:tblPr>
              <a:tblGrid>
                <a:gridCol w="1123998">
                  <a:extLst>
                    <a:ext uri="{9D8B030D-6E8A-4147-A177-3AD203B41FA5}">
                      <a16:colId xmlns:a16="http://schemas.microsoft.com/office/drawing/2014/main" val="621618012"/>
                    </a:ext>
                  </a:extLst>
                </a:gridCol>
                <a:gridCol w="1365631">
                  <a:extLst>
                    <a:ext uri="{9D8B030D-6E8A-4147-A177-3AD203B41FA5}">
                      <a16:colId xmlns:a16="http://schemas.microsoft.com/office/drawing/2014/main" val="769897301"/>
                    </a:ext>
                  </a:extLst>
                </a:gridCol>
                <a:gridCol w="3370730">
                  <a:extLst>
                    <a:ext uri="{9D8B030D-6E8A-4147-A177-3AD203B41FA5}">
                      <a16:colId xmlns:a16="http://schemas.microsoft.com/office/drawing/2014/main" val="2857349401"/>
                    </a:ext>
                  </a:extLst>
                </a:gridCol>
                <a:gridCol w="1595717">
                  <a:extLst>
                    <a:ext uri="{9D8B030D-6E8A-4147-A177-3AD203B41FA5}">
                      <a16:colId xmlns:a16="http://schemas.microsoft.com/office/drawing/2014/main" val="2489532502"/>
                    </a:ext>
                  </a:extLst>
                </a:gridCol>
                <a:gridCol w="1398495">
                  <a:extLst>
                    <a:ext uri="{9D8B030D-6E8A-4147-A177-3AD203B41FA5}">
                      <a16:colId xmlns:a16="http://schemas.microsoft.com/office/drawing/2014/main" val="1485013014"/>
                    </a:ext>
                  </a:extLst>
                </a:gridCol>
              </a:tblGrid>
              <a:tr h="540788"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ARTICLES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POPULATION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GROUPES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PARTICULARITÉS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RÉSULTATS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76113"/>
                  </a:ext>
                </a:extLst>
              </a:tr>
              <a:tr h="540788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Barrata</a:t>
                      </a: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 1982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Spasme lombaire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Cyclobenzaprine vs placebo</a:t>
                      </a:r>
                    </a:p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N = 120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Qualité modérée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1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Montserrat" pitchFamily="2" charset="77"/>
                        </a:rPr>
                        <a:t>+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422101"/>
                  </a:ext>
                </a:extLst>
              </a:tr>
              <a:tr h="540788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Browning 2001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Spasme lombaire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Cyclobenzaprine vs placebo</a:t>
                      </a:r>
                    </a:p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14 articles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Qualité modérée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b="1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Montserrat" pitchFamily="2" charset="77"/>
                        </a:rPr>
                        <a:t>+</a:t>
                      </a:r>
                    </a:p>
                    <a:p>
                      <a:pPr algn="ctr"/>
                      <a:endParaRPr lang="fr-CA" sz="12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566726"/>
                  </a:ext>
                </a:extLst>
              </a:tr>
              <a:tr h="540788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Borenstein</a:t>
                      </a: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 2003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Spasme lombaire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Cyclobenzaprine vs placebo</a:t>
                      </a:r>
                    </a:p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N = 1405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Qualité modérée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b="1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Montserrat" pitchFamily="2" charset="77"/>
                        </a:rPr>
                        <a:t>+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33122"/>
                  </a:ext>
                </a:extLst>
              </a:tr>
              <a:tr h="540788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A. </a:t>
                      </a:r>
                      <a:r>
                        <a:rPr lang="fr-CA" sz="120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Turturro</a:t>
                      </a: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 2003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Entorse musculaire 2n trauma mineur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Cyclobenzaprine + Naproxen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vs Naproxen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N= 102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Suivi court 48 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b="1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Montserrat" pitchFamily="2" charset="77"/>
                        </a:rPr>
                        <a:t>-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172310"/>
                  </a:ext>
                </a:extLst>
              </a:tr>
              <a:tr h="540788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Friedman 2015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Lombalgie atraumatique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Cyclobenzaprine + Naproxen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vs Naproxen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N = 323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Bonne qualité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1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Montserrat" pitchFamily="2" charset="77"/>
                        </a:rPr>
                        <a:t>- </a:t>
                      </a:r>
                      <a:endParaRPr lang="fr-CA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latin typeface="Montserrat" pitchFamily="2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91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8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clinique</a:t>
            </a:r>
            <a:endParaRPr dirty="0"/>
          </a:p>
        </p:txBody>
      </p:sp>
      <p:graphicFrame>
        <p:nvGraphicFramePr>
          <p:cNvPr id="697" name="Google Shape;697;p80"/>
          <p:cNvGraphicFramePr/>
          <p:nvPr>
            <p:extLst>
              <p:ext uri="{D42A27DB-BD31-4B8C-83A1-F6EECF244321}">
                <p14:modId xmlns:p14="http://schemas.microsoft.com/office/powerpoint/2010/main" val="610985238"/>
              </p:ext>
            </p:extLst>
          </p:nvPr>
        </p:nvGraphicFramePr>
        <p:xfrm>
          <a:off x="2922457" y="2195395"/>
          <a:ext cx="3299036" cy="2503080"/>
        </p:xfrm>
        <a:graphic>
          <a:graphicData uri="http://schemas.openxmlformats.org/drawingml/2006/table">
            <a:tbl>
              <a:tblPr>
                <a:noFill/>
                <a:tableStyleId>{7F9A9A1B-A6D9-4840-90BD-39C2248C9844}</a:tableStyleId>
              </a:tblPr>
              <a:tblGrid>
                <a:gridCol w="932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3717228436"/>
                    </a:ext>
                  </a:extLst>
                </a:gridCol>
              </a:tblGrid>
              <a:tr h="672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accent1"/>
                          </a:solidFill>
                          <a:latin typeface="Vidaloka"/>
                          <a:ea typeface="Vidaloka"/>
                          <a:cs typeface="Vidaloka"/>
                          <a:sym typeface="Vidaloka"/>
                        </a:rPr>
                        <a:t>P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dirty="0">
                          <a:solidFill>
                            <a:schemeClr val="dk1"/>
                          </a:solidFill>
                          <a:latin typeface="Montserrat" pitchFamily="2" charset="77"/>
                        </a:rPr>
                        <a:t>Adultes avec entorse lombaire</a:t>
                      </a:r>
                      <a:endParaRPr sz="1600" dirty="0">
                        <a:solidFill>
                          <a:schemeClr val="dk1"/>
                        </a:solidFill>
                        <a:latin typeface="Montserrat" pitchFamily="2" charset="77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accent1"/>
                          </a:solidFill>
                          <a:latin typeface="Vidaloka"/>
                          <a:ea typeface="Vidaloka"/>
                          <a:cs typeface="Vidaloka"/>
                          <a:sym typeface="Vidaloka"/>
                        </a:rPr>
                        <a:t>I</a:t>
                      </a:r>
                      <a:endParaRPr sz="2400" dirty="0">
                        <a:solidFill>
                          <a:schemeClr val="accent1"/>
                        </a:solidFill>
                        <a:latin typeface="Vidaloka"/>
                        <a:ea typeface="Vidaloka"/>
                        <a:cs typeface="Vidaloka"/>
                        <a:sym typeface="Vidalo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600" dirty="0">
                          <a:solidFill>
                            <a:schemeClr val="dk1"/>
                          </a:solidFill>
                          <a:latin typeface="Montserrat" pitchFamily="2" charset="77"/>
                        </a:rPr>
                        <a:t>Cyclobenzaprine</a:t>
                      </a:r>
                      <a:endParaRPr sz="1600" dirty="0">
                        <a:solidFill>
                          <a:schemeClr val="dk1"/>
                        </a:solidFill>
                        <a:latin typeface="Montserrat" pitchFamily="2" charset="77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accent1"/>
                          </a:solidFill>
                          <a:latin typeface="Vidaloka"/>
                          <a:ea typeface="Vidaloka"/>
                          <a:cs typeface="Vidaloka"/>
                          <a:sym typeface="Vidaloka"/>
                        </a:rPr>
                        <a:t>C</a:t>
                      </a:r>
                      <a:endParaRPr sz="2400" dirty="0">
                        <a:solidFill>
                          <a:schemeClr val="accent1"/>
                        </a:solidFill>
                        <a:latin typeface="Vidaloka"/>
                        <a:ea typeface="Vidaloka"/>
                        <a:cs typeface="Vidaloka"/>
                        <a:sym typeface="Vidalo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600" dirty="0">
                          <a:solidFill>
                            <a:schemeClr val="dk1"/>
                          </a:solidFill>
                          <a:latin typeface="Montserrat" pitchFamily="2" charset="77"/>
                        </a:rPr>
                        <a:t>Placebo et/ou AINS</a:t>
                      </a:r>
                      <a:endParaRPr sz="1600" dirty="0">
                        <a:solidFill>
                          <a:schemeClr val="dk1"/>
                        </a:solidFill>
                        <a:latin typeface="Montserrat" pitchFamily="2" charset="77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accent1"/>
                          </a:solidFill>
                          <a:latin typeface="Vidaloka"/>
                          <a:ea typeface="Vidaloka"/>
                          <a:cs typeface="Vidaloka"/>
                          <a:sym typeface="Vidaloka"/>
                        </a:rPr>
                        <a:t>O</a:t>
                      </a:r>
                      <a:endParaRPr sz="2400" dirty="0">
                        <a:solidFill>
                          <a:schemeClr val="accent1"/>
                        </a:solidFill>
                        <a:latin typeface="Vidaloka"/>
                        <a:ea typeface="Vidaloka"/>
                        <a:cs typeface="Vidaloka"/>
                        <a:sym typeface="Vidalo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dirty="0">
                          <a:solidFill>
                            <a:schemeClr val="dk1"/>
                          </a:solidFill>
                          <a:latin typeface="Montserrat" pitchFamily="2" charset="77"/>
                        </a:rPr>
                        <a:t>Diminution de la douleur</a:t>
                      </a:r>
                      <a:endParaRPr sz="1600" dirty="0">
                        <a:solidFill>
                          <a:schemeClr val="dk1"/>
                        </a:solidFill>
                        <a:latin typeface="Montserrat" pitchFamily="2" charset="77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997;p92">
            <a:extLst>
              <a:ext uri="{FF2B5EF4-FFF2-40B4-BE49-F238E27FC236}">
                <a16:creationId xmlns:a16="http://schemas.microsoft.com/office/drawing/2014/main" id="{C73E83DB-FA8F-EC9D-3F7B-1C050665E057}"/>
              </a:ext>
            </a:extLst>
          </p:cNvPr>
          <p:cNvSpPr txBox="1"/>
          <p:nvPr/>
        </p:nvSpPr>
        <p:spPr>
          <a:xfrm>
            <a:off x="408424" y="1079162"/>
            <a:ext cx="80223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-CA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Chez les patients adultes avec une entorse lombaire, quelle est l’efficacité de la cyclobenzaprine, associée ou non aux AINS, pour diminuer la douleur ?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2F1AE2-BA16-B9C4-834F-6081DCFB4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302" y="1305482"/>
            <a:ext cx="6786803" cy="2379900"/>
          </a:xfrm>
        </p:spPr>
        <p:txBody>
          <a:bodyPr/>
          <a:lstStyle/>
          <a:p>
            <a:pPr>
              <a:buFontTx/>
              <a:buChar char="-"/>
            </a:pPr>
            <a:r>
              <a:rPr lang="fr-CA" dirty="0"/>
              <a:t>Études hétérogènes</a:t>
            </a:r>
          </a:p>
          <a:p>
            <a:pPr>
              <a:buFontTx/>
              <a:buChar char="-"/>
            </a:pPr>
            <a:r>
              <a:rPr lang="fr-CA" dirty="0"/>
              <a:t>Cyclobenzaprine rarement prescrite seule</a:t>
            </a:r>
          </a:p>
          <a:p>
            <a:pPr>
              <a:buFontTx/>
              <a:buChar char="-"/>
            </a:pPr>
            <a:r>
              <a:rPr lang="fr-CA" dirty="0"/>
              <a:t>Doses de cyclobenzaprine élevées par rapport à la pratique</a:t>
            </a:r>
          </a:p>
          <a:p>
            <a:pPr>
              <a:buFontTx/>
              <a:buChar char="-"/>
            </a:pPr>
            <a:r>
              <a:rPr lang="fr-CA" dirty="0"/>
              <a:t>Effets secondaires fréquents</a:t>
            </a:r>
          </a:p>
          <a:p>
            <a:pPr>
              <a:buFontTx/>
              <a:buChar char="-"/>
            </a:pPr>
            <a:endParaRPr lang="fr-CA" dirty="0">
              <a:solidFill>
                <a:schemeClr val="dk1"/>
              </a:solidFill>
            </a:endParaRPr>
          </a:p>
          <a:p>
            <a:pPr marL="114300" indent="0">
              <a:buNone/>
            </a:pPr>
            <a:r>
              <a:rPr lang="fr-CA" b="1" dirty="0">
                <a:solidFill>
                  <a:schemeClr val="dk1"/>
                </a:solidFill>
              </a:rPr>
              <a:t>RÉPONSE</a:t>
            </a:r>
          </a:p>
          <a:p>
            <a:pPr marL="114300" indent="0">
              <a:buNone/>
            </a:pPr>
            <a:endParaRPr lang="fr-CA" b="1" dirty="0">
              <a:solidFill>
                <a:schemeClr val="dk1"/>
              </a:solidFill>
            </a:endParaRPr>
          </a:p>
          <a:p>
            <a:pPr>
              <a:buFontTx/>
              <a:buChar char="-"/>
            </a:pPr>
            <a:r>
              <a:rPr lang="fr-CA" dirty="0">
                <a:solidFill>
                  <a:schemeClr val="dk1"/>
                </a:solidFill>
              </a:rPr>
              <a:t>L’efficacité de la cyclobenzaprine, associée ou non AINS, semble </a:t>
            </a:r>
            <a:r>
              <a:rPr lang="fr-CA" b="1" dirty="0">
                <a:solidFill>
                  <a:schemeClr val="dk1"/>
                </a:solidFill>
              </a:rPr>
              <a:t>limitée</a:t>
            </a:r>
            <a:r>
              <a:rPr lang="fr-CA" dirty="0">
                <a:solidFill>
                  <a:schemeClr val="dk1"/>
                </a:solidFill>
              </a:rPr>
              <a:t> chez les adultes présentant une entorse lombaire</a:t>
            </a:r>
          </a:p>
          <a:p>
            <a:pPr>
              <a:buFontTx/>
              <a:buChar char="-"/>
            </a:pPr>
            <a:endParaRPr lang="fr-CA" dirty="0">
              <a:solidFill>
                <a:schemeClr val="dk1"/>
              </a:solidFill>
            </a:endParaRPr>
          </a:p>
          <a:p>
            <a:pPr marL="114300" indent="0">
              <a:buNone/>
            </a:pPr>
            <a:r>
              <a:rPr lang="fr-CA" b="1" dirty="0">
                <a:solidFill>
                  <a:schemeClr val="dk1"/>
                </a:solidFill>
              </a:rPr>
              <a:t>CONCLUSION</a:t>
            </a:r>
          </a:p>
          <a:p>
            <a:pPr marL="114300" indent="0">
              <a:buNone/>
            </a:pPr>
            <a:endParaRPr lang="fr-CA" b="1" dirty="0">
              <a:solidFill>
                <a:schemeClr val="dk1"/>
              </a:solidFill>
            </a:endParaRPr>
          </a:p>
          <a:p>
            <a:pPr>
              <a:buFontTx/>
              <a:buChar char="-"/>
            </a:pPr>
            <a:r>
              <a:rPr lang="fr-CA" dirty="0">
                <a:solidFill>
                  <a:schemeClr val="dk1"/>
                </a:solidFill>
              </a:rPr>
              <a:t>Utiliser la cyclobenzaprine comme 2</a:t>
            </a:r>
            <a:r>
              <a:rPr lang="fr-CA" baseline="30000" dirty="0">
                <a:solidFill>
                  <a:schemeClr val="dk1"/>
                </a:solidFill>
              </a:rPr>
              <a:t>e</a:t>
            </a:r>
            <a:r>
              <a:rPr lang="fr-CA" dirty="0">
                <a:solidFill>
                  <a:schemeClr val="dk1"/>
                </a:solidFill>
              </a:rPr>
              <a:t> ligne de traitement à petites doses et prendre le temps de discuter avec les patients des évidences limitées et des effets secondaires associés</a:t>
            </a:r>
          </a:p>
          <a:p>
            <a:pPr marL="114300" indent="0">
              <a:buNone/>
            </a:pPr>
            <a:endParaRPr lang="fr-CA" dirty="0">
              <a:solidFill>
                <a:schemeClr val="dk1"/>
              </a:solidFill>
            </a:endParaRPr>
          </a:p>
          <a:p>
            <a:pPr>
              <a:buFontTx/>
              <a:buChar char="-"/>
            </a:pPr>
            <a:endParaRPr lang="fr-CA" dirty="0">
              <a:solidFill>
                <a:schemeClr val="dk1"/>
              </a:solidFill>
            </a:endParaRPr>
          </a:p>
          <a:p>
            <a:pPr marL="114300" indent="0">
              <a:buNone/>
            </a:pPr>
            <a:endParaRPr lang="fr-CA" dirty="0">
              <a:solidFill>
                <a:schemeClr val="dk1"/>
              </a:solidFill>
            </a:endParaRPr>
          </a:p>
          <a:p>
            <a:pPr>
              <a:buFontTx/>
              <a:buChar char="-"/>
            </a:pPr>
            <a:endParaRPr lang="fr-CA" dirty="0"/>
          </a:p>
          <a:p>
            <a:pPr>
              <a:buFontTx/>
              <a:buChar char="-"/>
            </a:pPr>
            <a:endParaRPr lang="fr-CA" dirty="0"/>
          </a:p>
          <a:p>
            <a:pPr>
              <a:buFontTx/>
              <a:buChar char="-"/>
            </a:pPr>
            <a:endParaRPr lang="fr-CA" dirty="0"/>
          </a:p>
          <a:p>
            <a:pPr>
              <a:buFontTx/>
              <a:buChar char="-"/>
            </a:pPr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5057-6195-0B8A-A71A-A8FF371A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Discussion et conclusion</a:t>
            </a:r>
          </a:p>
        </p:txBody>
      </p:sp>
    </p:spTree>
    <p:extLst>
      <p:ext uri="{BB962C8B-B14F-4D97-AF65-F5344CB8AC3E}">
        <p14:creationId xmlns:p14="http://schemas.microsoft.com/office/powerpoint/2010/main" val="3353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20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Références</a:t>
            </a:r>
            <a:endParaRPr dirty="0"/>
          </a:p>
        </p:txBody>
      </p:sp>
      <p:sp>
        <p:nvSpPr>
          <p:cNvPr id="2" name="Google Shape;546;p65">
            <a:extLst>
              <a:ext uri="{FF2B5EF4-FFF2-40B4-BE49-F238E27FC236}">
                <a16:creationId xmlns:a16="http://schemas.microsoft.com/office/drawing/2014/main" id="{AAFC9A96-7F83-57ED-AFFB-C9085894C52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7695" y="1017725"/>
            <a:ext cx="7821038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Font typeface="+mj-lt"/>
              <a:buAutoNum type="arabicPeriod"/>
            </a:pPr>
            <a:r>
              <a:rPr lang="en" sz="1200" dirty="0">
                <a:solidFill>
                  <a:schemeClr val="tx1"/>
                </a:solidFill>
                <a:latin typeface="Montserrat" pitchFamily="2" charset="77"/>
              </a:rPr>
              <a:t>A. Turturro, M., R. Frater, C. et  J. D’Amico F. (2003). Annals of Emergency Medicine, </a:t>
            </a:r>
            <a:r>
              <a:rPr lang="en" sz="1200" i="1" dirty="0">
                <a:solidFill>
                  <a:schemeClr val="tx1"/>
                </a:solidFill>
                <a:latin typeface="Montserrat" pitchFamily="2" charset="77"/>
              </a:rPr>
              <a:t>41</a:t>
            </a:r>
            <a:r>
              <a:rPr lang="en" sz="1200" dirty="0">
                <a:solidFill>
                  <a:schemeClr val="tx1"/>
                </a:solidFill>
                <a:latin typeface="Montserrat" pitchFamily="2" charset="77"/>
              </a:rPr>
              <a:t> (6), 818-826</a:t>
            </a:r>
            <a:r>
              <a:rPr lang="en" sz="1200" dirty="0">
                <a:solidFill>
                  <a:srgbClr val="0070C0"/>
                </a:solidFill>
                <a:latin typeface="Montserrat" pitchFamily="2" charset="77"/>
              </a:rPr>
              <a:t>. </a:t>
            </a:r>
            <a:r>
              <a:rPr lang="en" sz="1200" dirty="0">
                <a:solidFill>
                  <a:srgbClr val="0070C0"/>
                </a:solidFill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CA" sz="1200" i="1" dirty="0">
                <a:solidFill>
                  <a:srgbClr val="0070C0"/>
                </a:solidFill>
                <a:effectLst/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doi:10.1067/mem.2003.188</a:t>
            </a:r>
            <a:endParaRPr lang="en-CA" sz="1200" i="1" dirty="0">
              <a:solidFill>
                <a:srgbClr val="0070C0"/>
              </a:solidFill>
              <a:effectLst/>
              <a:latin typeface="Montserrat" pitchFamily="2" charset="77"/>
            </a:endParaRPr>
          </a:p>
          <a:p>
            <a:pPr marL="285750" indent="-285750" algn="l">
              <a:buFont typeface="+mj-lt"/>
              <a:buAutoNum type="arabicPeriod"/>
            </a:pPr>
            <a:endParaRPr lang="en-CA" sz="1200" i="1" dirty="0">
              <a:solidFill>
                <a:srgbClr val="0070C0"/>
              </a:solidFill>
              <a:effectLst/>
              <a:latin typeface="Montserrat" pitchFamily="2" charset="77"/>
            </a:endParaRPr>
          </a:p>
          <a:p>
            <a:pPr marL="285750" indent="-285750" algn="l">
              <a:buFont typeface="+mj-lt"/>
              <a:buAutoNum type="arabicPeriod"/>
            </a:pPr>
            <a:r>
              <a:rPr lang="en" sz="1200" dirty="0">
                <a:latin typeface="Montserrat" pitchFamily="2" charset="77"/>
              </a:rPr>
              <a:t>Browning, R.,  L. Jackson, J. et G. O’Malley P. (2001). Cyclobenzaprine and Back Pain: A Meta-analysis. </a:t>
            </a:r>
            <a:r>
              <a:rPr lang="en-CA" sz="1200" b="0" i="1" dirty="0">
                <a:solidFill>
                  <a:srgbClr val="333333"/>
                </a:solidFill>
                <a:effectLst/>
                <a:latin typeface="Montserrat" pitchFamily="2" charset="77"/>
              </a:rPr>
              <a:t>Arch Intern Med, 161</a:t>
            </a:r>
            <a:r>
              <a:rPr lang="en-CA" sz="1200" b="0" i="0" dirty="0">
                <a:solidFill>
                  <a:srgbClr val="333333"/>
                </a:solidFill>
                <a:effectLst/>
                <a:latin typeface="Montserrat" pitchFamily="2" charset="77"/>
              </a:rPr>
              <a:t>(13), 1613-1620</a:t>
            </a:r>
            <a:r>
              <a:rPr lang="en-CA" sz="1200" dirty="0">
                <a:solidFill>
                  <a:srgbClr val="333333"/>
                </a:solidFill>
                <a:latin typeface="Montserrat" pitchFamily="2" charset="77"/>
              </a:rPr>
              <a:t>. </a:t>
            </a:r>
            <a:r>
              <a:rPr lang="en-CA" sz="1200" b="0" i="0" dirty="0">
                <a:solidFill>
                  <a:srgbClr val="333333"/>
                </a:solidFill>
                <a:effectLst/>
                <a:latin typeface="Montserrat" pitchFamily="2" charset="77"/>
              </a:rPr>
              <a:t> </a:t>
            </a:r>
            <a:r>
              <a:rPr lang="en-CA" sz="1200" b="0" i="0" dirty="0">
                <a:solidFill>
                  <a:srgbClr val="0070C0"/>
                </a:solidFill>
                <a:effectLst/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https://doi:10.1001/archinte.161.13.1613 </a:t>
            </a:r>
            <a:endParaRPr lang="en-CA" sz="1200" b="0" i="0" dirty="0">
              <a:solidFill>
                <a:srgbClr val="0070C0"/>
              </a:solidFill>
              <a:effectLst/>
              <a:latin typeface="Montserrat" pitchFamily="2" charset="77"/>
            </a:endParaRPr>
          </a:p>
          <a:p>
            <a:pPr marL="285750" indent="-285750" algn="l">
              <a:buFont typeface="+mj-lt"/>
              <a:buAutoNum type="arabicPeriod"/>
            </a:pPr>
            <a:endParaRPr lang="en-CA" sz="1200" i="1" dirty="0">
              <a:solidFill>
                <a:srgbClr val="0070C0"/>
              </a:solidFill>
              <a:effectLst/>
              <a:latin typeface="Montserrat" pitchFamily="2" charset="77"/>
            </a:endParaRPr>
          </a:p>
          <a:p>
            <a:pPr marL="285750" indent="-285750" algn="l">
              <a:buFont typeface="+mj-lt"/>
              <a:buAutoNum type="arabicPeriod"/>
            </a:pPr>
            <a:r>
              <a:rPr lang="en" sz="1200" dirty="0">
                <a:latin typeface="Montserrat" pitchFamily="2" charset="77"/>
              </a:rPr>
              <a:t>G. </a:t>
            </a:r>
            <a:r>
              <a:rPr lang="en" sz="1200" dirty="0" err="1">
                <a:latin typeface="Montserrat" pitchFamily="2" charset="77"/>
              </a:rPr>
              <a:t>Borenstein</a:t>
            </a:r>
            <a:r>
              <a:rPr lang="en" sz="1200" dirty="0">
                <a:latin typeface="Montserrat" pitchFamily="2" charset="77"/>
              </a:rPr>
              <a:t>, D. et Korn. (2003). S. </a:t>
            </a:r>
            <a:r>
              <a:rPr lang="en" sz="1200" i="1" dirty="0">
                <a:latin typeface="Montserrat" pitchFamily="2" charset="77"/>
              </a:rPr>
              <a:t>Clinical Therapeutics, 25</a:t>
            </a:r>
            <a:r>
              <a:rPr lang="en" sz="1200" dirty="0">
                <a:latin typeface="Montserrat" pitchFamily="2" charset="77"/>
              </a:rPr>
              <a:t>(4), 1056-1073. </a:t>
            </a:r>
            <a:r>
              <a:rPr lang="en-CA" sz="1200" b="0" i="0" u="none" strike="noStrike" dirty="0">
                <a:solidFill>
                  <a:srgbClr val="0070C0"/>
                </a:solidFill>
                <a:effectLst/>
                <a:latin typeface="Montserrat" pitchFamily="2" charset="77"/>
                <a:hlinkClick r:id="rId5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https://doi.org/10.1016/S0149-2918(03)80067-X</a:t>
            </a:r>
            <a:endParaRPr lang="en-CA" sz="1200" b="0" i="0" u="none" strike="noStrike" dirty="0">
              <a:solidFill>
                <a:srgbClr val="0070C0"/>
              </a:solidFill>
              <a:effectLst/>
              <a:latin typeface="Montserrat" pitchFamily="2" charset="77"/>
            </a:endParaRPr>
          </a:p>
          <a:p>
            <a:pPr marL="285750" indent="-285750" algn="l">
              <a:buFont typeface="+mj-lt"/>
              <a:buAutoNum type="arabicPeriod"/>
            </a:pPr>
            <a:endParaRPr lang="en-CA" sz="1200" dirty="0">
              <a:solidFill>
                <a:srgbClr val="0070C0"/>
              </a:solidFill>
              <a:latin typeface="Montserrat" pitchFamily="2" charset="77"/>
            </a:endParaRPr>
          </a:p>
          <a:p>
            <a:pPr marL="285750" indent="-285750" algn="l">
              <a:buFont typeface="+mj-lt"/>
              <a:buAutoNum type="arabicPeriod"/>
            </a:pPr>
            <a:r>
              <a:rPr lang="en-CA" sz="1200" dirty="0"/>
              <a:t>Health Quality Ontario. (2019). </a:t>
            </a:r>
            <a:r>
              <a:rPr lang="en-CA" sz="1200" i="1" dirty="0"/>
              <a:t>Low Back Pain Care for Adults With Acute Low Back Pain</a:t>
            </a:r>
            <a:r>
              <a:rPr lang="en-CA" sz="1200" dirty="0"/>
              <a:t>. </a:t>
            </a:r>
            <a:r>
              <a:rPr lang="en-CA" sz="12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https://www.hqontario.ca/Portals/0/documents/evidence/quality-standards/qs-low-back-pain-quality-standard-en.pdf</a:t>
            </a:r>
            <a:r>
              <a:rPr lang="en-CA" sz="1200" dirty="0">
                <a:solidFill>
                  <a:srgbClr val="0070C0"/>
                </a:solidFill>
              </a:rPr>
              <a:t> </a:t>
            </a:r>
            <a:endParaRPr lang="en"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"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200" dirty="0"/>
              <a:t>R. </a:t>
            </a:r>
            <a:r>
              <a:rPr lang="en" sz="1200" dirty="0" err="1"/>
              <a:t>Barrata</a:t>
            </a:r>
            <a:r>
              <a:rPr lang="en" sz="1200" dirty="0"/>
              <a:t>, R. (1982). A double blind study of cyclobenzaprine and placebo in the treatment of acute musculoskeletal conditions of the lower back. </a:t>
            </a:r>
            <a:r>
              <a:rPr lang="en" sz="1200" i="1" dirty="0"/>
              <a:t>Current Therapeutic Research, 32</a:t>
            </a:r>
            <a:r>
              <a:rPr lang="en" sz="1200" dirty="0"/>
              <a:t>(5), 646-652. </a:t>
            </a:r>
            <a:endParaRPr lang="en" sz="1200" dirty="0">
              <a:solidFill>
                <a:srgbClr val="0070C0"/>
              </a:solidFill>
              <a:latin typeface="Montserrat" pitchFamily="2" charset="77"/>
            </a:endParaRPr>
          </a:p>
          <a:p>
            <a:pPr marL="285750" indent="-285750" algn="l">
              <a:buFont typeface="+mj-lt"/>
              <a:buAutoNum type="arabicPeriod"/>
            </a:pPr>
            <a:endParaRPr lang="en-CA" sz="1200" i="1" dirty="0">
              <a:solidFill>
                <a:srgbClr val="0070C0"/>
              </a:solidFill>
              <a:latin typeface="Montserrat" pitchFamily="2" charset="77"/>
            </a:endParaRPr>
          </a:p>
          <a:p>
            <a:pPr marL="285750" indent="-285750" algn="l">
              <a:buFont typeface="+mj-lt"/>
              <a:buAutoNum type="arabicPeriod"/>
            </a:pPr>
            <a:r>
              <a:rPr lang="en-CA" sz="1200" b="0" i="0" u="none" strike="noStrike" dirty="0">
                <a:solidFill>
                  <a:schemeClr val="tx1"/>
                </a:solidFill>
                <a:effectLst/>
                <a:latin typeface="Montserrat" pitchFamily="2" charset="77"/>
              </a:rPr>
              <a:t>W. Friedman, B., A. </a:t>
            </a:r>
            <a:r>
              <a:rPr lang="en-CA" sz="1200" b="0" i="0" u="none" strike="noStrike" dirty="0" err="1">
                <a:solidFill>
                  <a:schemeClr val="tx1"/>
                </a:solidFill>
                <a:effectLst/>
                <a:latin typeface="Montserrat" pitchFamily="2" charset="77"/>
              </a:rPr>
              <a:t>Dym</a:t>
            </a:r>
            <a:r>
              <a:rPr lang="en-CA" sz="1200" b="0" i="0" u="none" strike="noStrike" dirty="0">
                <a:solidFill>
                  <a:schemeClr val="tx1"/>
                </a:solidFill>
                <a:effectLst/>
                <a:latin typeface="Montserrat" pitchFamily="2" charset="77"/>
              </a:rPr>
              <a:t>, A., Davitt, M., Holden, L., </a:t>
            </a:r>
            <a:r>
              <a:rPr lang="en-CA" sz="1200" b="0" i="0" u="none" strike="noStrike" dirty="0" err="1">
                <a:solidFill>
                  <a:schemeClr val="tx1"/>
                </a:solidFill>
                <a:effectLst/>
                <a:latin typeface="Montserrat" pitchFamily="2" charset="77"/>
              </a:rPr>
              <a:t>Solorzano</a:t>
            </a:r>
            <a:r>
              <a:rPr lang="en-CA" sz="1200" b="0" i="0" u="none" strike="noStrike" dirty="0">
                <a:solidFill>
                  <a:schemeClr val="tx1"/>
                </a:solidFill>
                <a:effectLst/>
                <a:latin typeface="Montserrat" pitchFamily="2" charset="77"/>
              </a:rPr>
              <a:t>, C., </a:t>
            </a:r>
            <a:r>
              <a:rPr lang="en-CA" sz="1200" b="0" i="0" u="none" strike="noStrike" dirty="0" err="1">
                <a:solidFill>
                  <a:schemeClr val="tx1"/>
                </a:solidFill>
                <a:effectLst/>
                <a:latin typeface="Montserrat" pitchFamily="2" charset="77"/>
              </a:rPr>
              <a:t>Esses</a:t>
            </a:r>
            <a:r>
              <a:rPr lang="en-CA" sz="1200" b="0" i="0" u="none" strike="noStrike" dirty="0">
                <a:solidFill>
                  <a:schemeClr val="tx1"/>
                </a:solidFill>
                <a:effectLst/>
                <a:latin typeface="Montserrat" pitchFamily="2" charset="77"/>
              </a:rPr>
              <a:t> D., E. </a:t>
            </a:r>
            <a:r>
              <a:rPr lang="en-CA" sz="1200" b="0" i="0" u="none" strike="noStrike" dirty="0" err="1">
                <a:solidFill>
                  <a:schemeClr val="tx1"/>
                </a:solidFill>
                <a:effectLst/>
                <a:latin typeface="Montserrat" pitchFamily="2" charset="77"/>
              </a:rPr>
              <a:t>Bijur</a:t>
            </a:r>
            <a:r>
              <a:rPr lang="en-CA" sz="1200" b="0" i="0" u="none" strike="noStrike" dirty="0">
                <a:solidFill>
                  <a:schemeClr val="tx1"/>
                </a:solidFill>
                <a:effectLst/>
                <a:latin typeface="Montserrat" pitchFamily="2" charset="77"/>
              </a:rPr>
              <a:t>, P. et Gallagher, J. (2015). </a:t>
            </a:r>
            <a:r>
              <a:rPr lang="en-CA" sz="1200" b="0" i="1" dirty="0">
                <a:solidFill>
                  <a:schemeClr val="tx1"/>
                </a:solidFill>
                <a:effectLst/>
                <a:latin typeface="Montserrat" pitchFamily="2" charset="77"/>
              </a:rPr>
              <a:t>JAMA, 314</a:t>
            </a:r>
            <a:r>
              <a:rPr lang="en-CA" sz="1200" b="0" i="0" dirty="0">
                <a:solidFill>
                  <a:schemeClr val="tx1"/>
                </a:solidFill>
                <a:effectLst/>
                <a:latin typeface="Montserrat" pitchFamily="2" charset="77"/>
              </a:rPr>
              <a:t>(15), 1572-1580. </a:t>
            </a:r>
            <a:r>
              <a:rPr lang="en-CA" sz="1200" b="0" i="0" u="sng" dirty="0">
                <a:solidFill>
                  <a:srgbClr val="0070C0"/>
                </a:solidFill>
                <a:effectLst/>
                <a:latin typeface="Montserrat" pitchFamily="2" charset="77"/>
              </a:rPr>
              <a:t>https://doi:10.1001/jama.2015.13043</a:t>
            </a:r>
            <a:endParaRPr lang="en-CA" sz="1200" b="0" i="0" u="sng" strike="noStrike" dirty="0">
              <a:solidFill>
                <a:srgbClr val="0070C0"/>
              </a:solidFill>
              <a:effectLst/>
              <a:latin typeface="Montserrat" pitchFamily="2" charset="77"/>
            </a:endParaRPr>
          </a:p>
          <a:p>
            <a:pPr marL="285750" indent="-285750" algn="l">
              <a:buFontTx/>
              <a:buChar char="-"/>
            </a:pPr>
            <a:endParaRPr lang="en-CA" sz="1200" dirty="0">
              <a:solidFill>
                <a:srgbClr val="0070C0"/>
              </a:solidFill>
              <a:effectLst/>
              <a:latin typeface="Montserrat" pitchFamily="2" charset="77"/>
            </a:endParaRPr>
          </a:p>
          <a:p>
            <a:pPr marL="285750" indent="-285750" algn="l">
              <a:buFontTx/>
              <a:buChar char="-"/>
            </a:pPr>
            <a:endParaRPr lang="en-CA" sz="1200" dirty="0">
              <a:solidFill>
                <a:srgbClr val="0070C0"/>
              </a:solidFill>
              <a:effectLst/>
              <a:latin typeface="Montserrat" pitchFamily="2" charset="77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" i="1" dirty="0">
              <a:solidFill>
                <a:srgbClr val="0070C0"/>
              </a:solidFill>
              <a:latin typeface="Montserrat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23"/>
          <p:cNvSpPr txBox="1">
            <a:spLocks noGrp="1"/>
          </p:cNvSpPr>
          <p:nvPr>
            <p:ph type="title"/>
          </p:nvPr>
        </p:nvSpPr>
        <p:spPr>
          <a:xfrm>
            <a:off x="2832900" y="1728688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Merci!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06"/>
          <p:cNvSpPr txBox="1">
            <a:spLocks noGrp="1"/>
          </p:cNvSpPr>
          <p:nvPr>
            <p:ph type="title"/>
          </p:nvPr>
        </p:nvSpPr>
        <p:spPr>
          <a:xfrm>
            <a:off x="713222" y="31468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/>
              <a:t>Méthodologie</a:t>
            </a:r>
            <a:endParaRPr dirty="0"/>
          </a:p>
        </p:txBody>
      </p:sp>
      <p:sp>
        <p:nvSpPr>
          <p:cNvPr id="6" name="Google Shape;1331;p106">
            <a:extLst>
              <a:ext uri="{FF2B5EF4-FFF2-40B4-BE49-F238E27FC236}">
                <a16:creationId xmlns:a16="http://schemas.microsoft.com/office/drawing/2014/main" id="{FBC1B362-CC27-E544-3800-1B018A066609}"/>
              </a:ext>
            </a:extLst>
          </p:cNvPr>
          <p:cNvSpPr txBox="1">
            <a:spLocks/>
          </p:cNvSpPr>
          <p:nvPr/>
        </p:nvSpPr>
        <p:spPr>
          <a:xfrm>
            <a:off x="713222" y="1496425"/>
            <a:ext cx="7717500" cy="7524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CA" sz="1600" dirty="0"/>
              <a:t>Flexeril OR cyclobenzaprine AND low back pain OR lumbago OR lower Back Pain OR low Back Ache OR low Backache OR Low Back Pain [Mesh]</a:t>
            </a:r>
            <a:endParaRPr lang="en-CA" sz="1600" dirty="0">
              <a:solidFill>
                <a:schemeClr val="dk1"/>
              </a:solidFill>
            </a:endParaRPr>
          </a:p>
          <a:p>
            <a:pPr marL="0" indent="0">
              <a:spcAft>
                <a:spcPts val="1200"/>
              </a:spcAft>
              <a:buFont typeface="Montserrat"/>
              <a:buNone/>
            </a:pPr>
            <a:endParaRPr lang="en-CA" sz="1400" dirty="0">
              <a:solidFill>
                <a:schemeClr val="dk1"/>
              </a:solidFill>
            </a:endParaRPr>
          </a:p>
        </p:txBody>
      </p:sp>
      <p:sp>
        <p:nvSpPr>
          <p:cNvPr id="10" name="Google Shape;1331;p106">
            <a:extLst>
              <a:ext uri="{FF2B5EF4-FFF2-40B4-BE49-F238E27FC236}">
                <a16:creationId xmlns:a16="http://schemas.microsoft.com/office/drawing/2014/main" id="{B4D1E056-A6BC-B3E7-57FF-0A5076CEB699}"/>
              </a:ext>
            </a:extLst>
          </p:cNvPr>
          <p:cNvSpPr txBox="1">
            <a:spLocks/>
          </p:cNvSpPr>
          <p:nvPr/>
        </p:nvSpPr>
        <p:spPr>
          <a:xfrm>
            <a:off x="1969377" y="909618"/>
            <a:ext cx="5205183" cy="4448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CA" sz="1600" dirty="0"/>
              <a:t>Recherche sur PubMed + Embase 26 février 2023 </a:t>
            </a:r>
            <a:endParaRPr lang="en-CA" sz="1600" dirty="0">
              <a:solidFill>
                <a:schemeClr val="dk1"/>
              </a:solidFill>
            </a:endParaRPr>
          </a:p>
          <a:p>
            <a:pPr marL="0" indent="0">
              <a:spcAft>
                <a:spcPts val="1200"/>
              </a:spcAft>
              <a:buFont typeface="Montserrat"/>
              <a:buNone/>
            </a:pPr>
            <a:endParaRPr lang="en-CA" sz="1400" dirty="0">
              <a:solidFill>
                <a:schemeClr val="dk1"/>
              </a:solidFill>
            </a:endParaRPr>
          </a:p>
        </p:txBody>
      </p:sp>
      <p:sp>
        <p:nvSpPr>
          <p:cNvPr id="14" name="Google Shape;1331;p106">
            <a:extLst>
              <a:ext uri="{FF2B5EF4-FFF2-40B4-BE49-F238E27FC236}">
                <a16:creationId xmlns:a16="http://schemas.microsoft.com/office/drawing/2014/main" id="{DCE61AB4-8C27-0A7B-CD45-C877CC09CFBE}"/>
              </a:ext>
            </a:extLst>
          </p:cNvPr>
          <p:cNvSpPr txBox="1">
            <a:spLocks/>
          </p:cNvSpPr>
          <p:nvPr/>
        </p:nvSpPr>
        <p:spPr>
          <a:xfrm>
            <a:off x="3912704" y="2408456"/>
            <a:ext cx="1318515" cy="4448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CA" sz="1600" dirty="0"/>
              <a:t>28 articles</a:t>
            </a:r>
            <a:endParaRPr lang="en-CA" sz="1200" dirty="0">
              <a:solidFill>
                <a:schemeClr val="dk1"/>
              </a:solidFill>
            </a:endParaRPr>
          </a:p>
          <a:p>
            <a:pPr marL="0" indent="0">
              <a:spcAft>
                <a:spcPts val="1200"/>
              </a:spcAft>
              <a:buFont typeface="Montserrat"/>
              <a:buNone/>
            </a:pPr>
            <a:endParaRPr lang="en-CA" sz="1400" dirty="0">
              <a:solidFill>
                <a:schemeClr val="dk1"/>
              </a:solidFill>
            </a:endParaRPr>
          </a:p>
        </p:txBody>
      </p:sp>
      <p:sp>
        <p:nvSpPr>
          <p:cNvPr id="17" name="Google Shape;1331;p106">
            <a:extLst>
              <a:ext uri="{FF2B5EF4-FFF2-40B4-BE49-F238E27FC236}">
                <a16:creationId xmlns:a16="http://schemas.microsoft.com/office/drawing/2014/main" id="{3CE3731D-3894-ACCD-89FA-25545D8AC318}"/>
              </a:ext>
            </a:extLst>
          </p:cNvPr>
          <p:cNvSpPr txBox="1">
            <a:spLocks/>
          </p:cNvSpPr>
          <p:nvPr/>
        </p:nvSpPr>
        <p:spPr>
          <a:xfrm>
            <a:off x="803615" y="2814821"/>
            <a:ext cx="2059159" cy="18836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CA" sz="1600" dirty="0"/>
              <a:t>18 hors-</a:t>
            </a:r>
            <a:r>
              <a:rPr lang="en-CA" sz="1600" dirty="0" err="1"/>
              <a:t>sujet</a:t>
            </a:r>
            <a:r>
              <a:rPr lang="en-CA" sz="1600" dirty="0"/>
              <a:t>             1 </a:t>
            </a:r>
            <a:r>
              <a:rPr lang="en-CA" sz="1600" dirty="0" err="1"/>
              <a:t>doublon</a:t>
            </a:r>
            <a:r>
              <a:rPr lang="en-CA" sz="1600" dirty="0"/>
              <a:t>                   1 critique                  3  </a:t>
            </a:r>
            <a:r>
              <a:rPr lang="en-CA" sz="1600" dirty="0" err="1"/>
              <a:t>forme</a:t>
            </a:r>
            <a:r>
              <a:rPr lang="en-CA" sz="1600" dirty="0"/>
              <a:t> XR              1 M-A 2021 sur relaxants </a:t>
            </a:r>
            <a:r>
              <a:rPr lang="en-CA" sz="1600" dirty="0" err="1"/>
              <a:t>musculaires</a:t>
            </a:r>
            <a:endParaRPr lang="en-CA" sz="1600" dirty="0"/>
          </a:p>
          <a:p>
            <a:pPr marL="0" indent="0" algn="ctr">
              <a:spcAft>
                <a:spcPts val="1200"/>
              </a:spcAft>
              <a:buNone/>
            </a:pPr>
            <a:endParaRPr lang="en-CA" sz="1600" dirty="0"/>
          </a:p>
          <a:p>
            <a:pPr marL="0" indent="0" algn="ctr">
              <a:spcAft>
                <a:spcPts val="1200"/>
              </a:spcAft>
              <a:buNone/>
            </a:pPr>
            <a:endParaRPr lang="en-CA" sz="1200" dirty="0">
              <a:solidFill>
                <a:schemeClr val="dk1"/>
              </a:solidFill>
            </a:endParaRPr>
          </a:p>
          <a:p>
            <a:pPr marL="0" indent="0">
              <a:spcAft>
                <a:spcPts val="1200"/>
              </a:spcAft>
              <a:buFont typeface="Montserrat"/>
              <a:buNone/>
            </a:pPr>
            <a:endParaRPr lang="en-CA" sz="1400" dirty="0">
              <a:solidFill>
                <a:schemeClr val="dk1"/>
              </a:solidFill>
            </a:endParaRPr>
          </a:p>
        </p:txBody>
      </p:sp>
      <p:sp>
        <p:nvSpPr>
          <p:cNvPr id="18" name="Google Shape;1331;p106">
            <a:extLst>
              <a:ext uri="{FF2B5EF4-FFF2-40B4-BE49-F238E27FC236}">
                <a16:creationId xmlns:a16="http://schemas.microsoft.com/office/drawing/2014/main" id="{50FBE382-CBD1-6F6C-EE66-866232D2C9DE}"/>
              </a:ext>
            </a:extLst>
          </p:cNvPr>
          <p:cNvSpPr txBox="1">
            <a:spLocks/>
          </p:cNvSpPr>
          <p:nvPr/>
        </p:nvSpPr>
        <p:spPr>
          <a:xfrm>
            <a:off x="3912704" y="2986429"/>
            <a:ext cx="1318515" cy="4448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CA" sz="1600" dirty="0"/>
              <a:t>4 articles</a:t>
            </a:r>
          </a:p>
          <a:p>
            <a:pPr marL="0" indent="0">
              <a:spcAft>
                <a:spcPts val="1200"/>
              </a:spcAft>
              <a:buFont typeface="Montserrat"/>
              <a:buNone/>
            </a:pPr>
            <a:endParaRPr lang="en-CA" sz="1400" dirty="0">
              <a:solidFill>
                <a:schemeClr val="dk1"/>
              </a:solidFill>
            </a:endParaRPr>
          </a:p>
        </p:txBody>
      </p:sp>
      <p:sp>
        <p:nvSpPr>
          <p:cNvPr id="20" name="Google Shape;1331;p106">
            <a:extLst>
              <a:ext uri="{FF2B5EF4-FFF2-40B4-BE49-F238E27FC236}">
                <a16:creationId xmlns:a16="http://schemas.microsoft.com/office/drawing/2014/main" id="{84117F81-A6A4-98B1-9E0A-67882B8EB006}"/>
              </a:ext>
            </a:extLst>
          </p:cNvPr>
          <p:cNvSpPr txBox="1">
            <a:spLocks/>
          </p:cNvSpPr>
          <p:nvPr/>
        </p:nvSpPr>
        <p:spPr>
          <a:xfrm>
            <a:off x="3332050" y="3542862"/>
            <a:ext cx="2479827" cy="12544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CA" sz="1600" dirty="0"/>
              <a:t>Friedman 2015 (ECR) </a:t>
            </a:r>
            <a:r>
              <a:rPr lang="en-CA" sz="1600" dirty="0" err="1"/>
              <a:t>Tulder</a:t>
            </a:r>
            <a:r>
              <a:rPr lang="en-CA" sz="1600" dirty="0"/>
              <a:t> 2003 (M-A) </a:t>
            </a:r>
            <a:r>
              <a:rPr lang="en-CA" sz="1600" dirty="0" err="1"/>
              <a:t>Borenstein</a:t>
            </a:r>
            <a:r>
              <a:rPr lang="en-CA" sz="1600" dirty="0"/>
              <a:t> 2003 (ECR) </a:t>
            </a:r>
            <a:r>
              <a:rPr lang="en-CA" sz="1600" strike="sngStrike" dirty="0" err="1"/>
              <a:t>Borenstein</a:t>
            </a:r>
            <a:r>
              <a:rPr lang="en-CA" sz="1600" strike="sngStrike" dirty="0"/>
              <a:t> 1990 (ECR)</a:t>
            </a:r>
            <a:endParaRPr lang="en-CA" sz="1600" dirty="0"/>
          </a:p>
          <a:p>
            <a:pPr marL="0" indent="0">
              <a:spcAft>
                <a:spcPts val="1200"/>
              </a:spcAft>
              <a:buFont typeface="Montserrat"/>
              <a:buNone/>
            </a:pPr>
            <a:endParaRPr lang="en-CA" sz="1400" dirty="0">
              <a:solidFill>
                <a:schemeClr val="dk1"/>
              </a:solidFill>
            </a:endParaRPr>
          </a:p>
        </p:txBody>
      </p:sp>
      <p:sp>
        <p:nvSpPr>
          <p:cNvPr id="21" name="Google Shape;1331;p106">
            <a:extLst>
              <a:ext uri="{FF2B5EF4-FFF2-40B4-BE49-F238E27FC236}">
                <a16:creationId xmlns:a16="http://schemas.microsoft.com/office/drawing/2014/main" id="{C0BE7379-9744-0F44-20AA-0DD8F590367D}"/>
              </a:ext>
            </a:extLst>
          </p:cNvPr>
          <p:cNvSpPr txBox="1">
            <a:spLocks/>
          </p:cNvSpPr>
          <p:nvPr/>
        </p:nvSpPr>
        <p:spPr>
          <a:xfrm>
            <a:off x="1173936" y="2408456"/>
            <a:ext cx="1318515" cy="44481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CA" sz="1600" b="1" dirty="0" err="1"/>
              <a:t>Exclus</a:t>
            </a:r>
            <a:endParaRPr lang="en-CA" sz="1200" b="1" dirty="0">
              <a:solidFill>
                <a:schemeClr val="dk1"/>
              </a:solidFill>
            </a:endParaRPr>
          </a:p>
          <a:p>
            <a:pPr marL="0" indent="0">
              <a:spcAft>
                <a:spcPts val="1200"/>
              </a:spcAft>
              <a:buFont typeface="Montserrat"/>
              <a:buNone/>
            </a:pPr>
            <a:endParaRPr lang="en-CA" sz="1400" dirty="0">
              <a:solidFill>
                <a:schemeClr val="dk1"/>
              </a:solidFill>
            </a:endParaRPr>
          </a:p>
        </p:txBody>
      </p:sp>
      <p:sp>
        <p:nvSpPr>
          <p:cNvPr id="22" name="Google Shape;1331;p106">
            <a:extLst>
              <a:ext uri="{FF2B5EF4-FFF2-40B4-BE49-F238E27FC236}">
                <a16:creationId xmlns:a16="http://schemas.microsoft.com/office/drawing/2014/main" id="{3B8C37C3-06EE-60D2-245C-C0A38A557B2E}"/>
              </a:ext>
            </a:extLst>
          </p:cNvPr>
          <p:cNvSpPr txBox="1">
            <a:spLocks/>
          </p:cNvSpPr>
          <p:nvPr/>
        </p:nvSpPr>
        <p:spPr>
          <a:xfrm>
            <a:off x="6281153" y="3525401"/>
            <a:ext cx="2340548" cy="44481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CA" sz="1600" dirty="0"/>
              <a:t>Turturro 2003 (ECR)</a:t>
            </a:r>
            <a:endParaRPr lang="en-CA" sz="1200" dirty="0">
              <a:solidFill>
                <a:schemeClr val="dk1"/>
              </a:solidFill>
            </a:endParaRPr>
          </a:p>
          <a:p>
            <a:pPr marL="0" indent="0">
              <a:spcAft>
                <a:spcPts val="1200"/>
              </a:spcAft>
              <a:buFont typeface="Montserrat"/>
              <a:buNone/>
            </a:pPr>
            <a:endParaRPr lang="en-CA" sz="1400" dirty="0">
              <a:solidFill>
                <a:schemeClr val="dk1"/>
              </a:solidFill>
            </a:endParaRPr>
          </a:p>
        </p:txBody>
      </p:sp>
      <p:sp>
        <p:nvSpPr>
          <p:cNvPr id="23" name="Google Shape;1331;p106">
            <a:extLst>
              <a:ext uri="{FF2B5EF4-FFF2-40B4-BE49-F238E27FC236}">
                <a16:creationId xmlns:a16="http://schemas.microsoft.com/office/drawing/2014/main" id="{4B4C2D94-0482-9A8A-91B0-71BDD72033A0}"/>
              </a:ext>
            </a:extLst>
          </p:cNvPr>
          <p:cNvSpPr txBox="1">
            <a:spLocks/>
          </p:cNvSpPr>
          <p:nvPr/>
        </p:nvSpPr>
        <p:spPr>
          <a:xfrm>
            <a:off x="6281153" y="3824315"/>
            <a:ext cx="2340549" cy="44481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CA" sz="1600" dirty="0"/>
              <a:t>Browning 2001 (M-A)</a:t>
            </a:r>
            <a:endParaRPr lang="en-CA" sz="1200" dirty="0">
              <a:solidFill>
                <a:schemeClr val="dk1"/>
              </a:solidFill>
            </a:endParaRPr>
          </a:p>
          <a:p>
            <a:pPr marL="0" indent="0">
              <a:spcAft>
                <a:spcPts val="1200"/>
              </a:spcAft>
              <a:buFont typeface="Montserrat"/>
              <a:buNone/>
            </a:pPr>
            <a:endParaRPr lang="en-CA" sz="1400" dirty="0">
              <a:solidFill>
                <a:schemeClr val="dk1"/>
              </a:solidFill>
            </a:endParaRPr>
          </a:p>
        </p:txBody>
      </p:sp>
      <p:sp>
        <p:nvSpPr>
          <p:cNvPr id="24" name="Google Shape;1331;p106">
            <a:extLst>
              <a:ext uri="{FF2B5EF4-FFF2-40B4-BE49-F238E27FC236}">
                <a16:creationId xmlns:a16="http://schemas.microsoft.com/office/drawing/2014/main" id="{C6E5E3C0-F015-561E-20CA-52CF82879A03}"/>
              </a:ext>
            </a:extLst>
          </p:cNvPr>
          <p:cNvSpPr txBox="1">
            <a:spLocks/>
          </p:cNvSpPr>
          <p:nvPr/>
        </p:nvSpPr>
        <p:spPr>
          <a:xfrm>
            <a:off x="6281152" y="4336791"/>
            <a:ext cx="2340549" cy="44481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CA" sz="1600" dirty="0" err="1"/>
              <a:t>Baratta</a:t>
            </a:r>
            <a:r>
              <a:rPr lang="en-CA" sz="1600" dirty="0"/>
              <a:t> 1982 (ECR)</a:t>
            </a:r>
            <a:endParaRPr lang="en-CA" sz="1200" dirty="0">
              <a:solidFill>
                <a:schemeClr val="dk1"/>
              </a:solidFill>
            </a:endParaRPr>
          </a:p>
          <a:p>
            <a:pPr marL="0" indent="0">
              <a:spcAft>
                <a:spcPts val="1200"/>
              </a:spcAft>
              <a:buFont typeface="Montserrat"/>
              <a:buNone/>
            </a:pPr>
            <a:endParaRPr lang="en-CA" sz="1400" dirty="0">
              <a:solidFill>
                <a:schemeClr val="dk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82F913-6476-FAD5-0DBB-712671813463}"/>
              </a:ext>
            </a:extLst>
          </p:cNvPr>
          <p:cNvCxnSpPr>
            <a:cxnSpLocks/>
          </p:cNvCxnSpPr>
          <p:nvPr/>
        </p:nvCxnSpPr>
        <p:spPr>
          <a:xfrm>
            <a:off x="5739319" y="3756648"/>
            <a:ext cx="541834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B1BB5C-1C72-F9CE-C954-C32A5BF2EDB7}"/>
              </a:ext>
            </a:extLst>
          </p:cNvPr>
          <p:cNvCxnSpPr>
            <a:cxnSpLocks/>
          </p:cNvCxnSpPr>
          <p:nvPr/>
        </p:nvCxnSpPr>
        <p:spPr>
          <a:xfrm>
            <a:off x="5739319" y="4046720"/>
            <a:ext cx="541834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91B8B96-74FF-37EC-C4FF-16B0A96345C4}"/>
              </a:ext>
            </a:extLst>
          </p:cNvPr>
          <p:cNvCxnSpPr>
            <a:cxnSpLocks/>
          </p:cNvCxnSpPr>
          <p:nvPr/>
        </p:nvCxnSpPr>
        <p:spPr>
          <a:xfrm>
            <a:off x="7369716" y="4226697"/>
            <a:ext cx="0" cy="22018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1331;p106">
            <a:extLst>
              <a:ext uri="{FF2B5EF4-FFF2-40B4-BE49-F238E27FC236}">
                <a16:creationId xmlns:a16="http://schemas.microsoft.com/office/drawing/2014/main" id="{5A4D8499-0B5A-FF31-9C6A-8F8028944956}"/>
              </a:ext>
            </a:extLst>
          </p:cNvPr>
          <p:cNvSpPr txBox="1">
            <a:spLocks/>
          </p:cNvSpPr>
          <p:nvPr/>
        </p:nvSpPr>
        <p:spPr>
          <a:xfrm>
            <a:off x="5350978" y="3431239"/>
            <a:ext cx="1318515" cy="44481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CA" sz="1600" b="1" dirty="0"/>
              <a:t>+</a:t>
            </a:r>
            <a:endParaRPr lang="en-CA" sz="1200" b="1" dirty="0">
              <a:solidFill>
                <a:schemeClr val="dk1"/>
              </a:solidFill>
            </a:endParaRPr>
          </a:p>
          <a:p>
            <a:pPr marL="0" indent="0">
              <a:spcAft>
                <a:spcPts val="1200"/>
              </a:spcAft>
              <a:buFont typeface="Montserrat"/>
              <a:buNone/>
            </a:pPr>
            <a:endParaRPr lang="en-CA" sz="1400" dirty="0">
              <a:solidFill>
                <a:schemeClr val="dk1"/>
              </a:solidFill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9B69121E-9BD7-5A27-D00C-392A342A89D6}"/>
              </a:ext>
            </a:extLst>
          </p:cNvPr>
          <p:cNvSpPr/>
          <p:nvPr/>
        </p:nvSpPr>
        <p:spPr>
          <a:xfrm>
            <a:off x="5928868" y="3824315"/>
            <a:ext cx="162733" cy="170671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Google Shape;1331;p106">
            <a:extLst>
              <a:ext uri="{FF2B5EF4-FFF2-40B4-BE49-F238E27FC236}">
                <a16:creationId xmlns:a16="http://schemas.microsoft.com/office/drawing/2014/main" id="{7B8FD678-F315-340C-A345-2D341EBDE64B}"/>
              </a:ext>
            </a:extLst>
          </p:cNvPr>
          <p:cNvSpPr txBox="1">
            <a:spLocks/>
          </p:cNvSpPr>
          <p:nvPr/>
        </p:nvSpPr>
        <p:spPr>
          <a:xfrm>
            <a:off x="6984578" y="4084700"/>
            <a:ext cx="385138" cy="44481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CA" sz="1600" b="1" dirty="0"/>
              <a:t>+</a:t>
            </a:r>
            <a:endParaRPr lang="en-CA" sz="1200" b="1" dirty="0">
              <a:solidFill>
                <a:schemeClr val="dk1"/>
              </a:solidFill>
            </a:endParaRPr>
          </a:p>
          <a:p>
            <a:pPr marL="0" indent="0">
              <a:spcAft>
                <a:spcPts val="1200"/>
              </a:spcAft>
              <a:buFont typeface="Montserrat"/>
              <a:buNone/>
            </a:pPr>
            <a:endParaRPr lang="en-CA" sz="1400" dirty="0">
              <a:solidFill>
                <a:schemeClr val="dk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A3DC72-2936-0D62-7FD8-3E89914657A0}"/>
              </a:ext>
            </a:extLst>
          </p:cNvPr>
          <p:cNvCxnSpPr>
            <a:stCxn id="10" idx="2"/>
            <a:endCxn id="10" idx="2"/>
          </p:cNvCxnSpPr>
          <p:nvPr/>
        </p:nvCxnSpPr>
        <p:spPr>
          <a:xfrm>
            <a:off x="4571969" y="13544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6FDD2B0-8EE4-0784-6586-89EB562CD4BE}"/>
              </a:ext>
            </a:extLst>
          </p:cNvPr>
          <p:cNvCxnSpPr>
            <a:stCxn id="10" idx="2"/>
            <a:endCxn id="10" idx="2"/>
          </p:cNvCxnSpPr>
          <p:nvPr/>
        </p:nvCxnSpPr>
        <p:spPr>
          <a:xfrm>
            <a:off x="4571969" y="13544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56645D-849F-F8DF-3854-14A1A13660D8}"/>
              </a:ext>
            </a:extLst>
          </p:cNvPr>
          <p:cNvCxnSpPr>
            <a:stCxn id="10" idx="2"/>
          </p:cNvCxnSpPr>
          <p:nvPr/>
        </p:nvCxnSpPr>
        <p:spPr>
          <a:xfrm flipH="1">
            <a:off x="4571963" y="1354428"/>
            <a:ext cx="6" cy="14199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F86A300-DC96-BD0E-66CC-4CFD2A4B5C3E}"/>
              </a:ext>
            </a:extLst>
          </p:cNvPr>
          <p:cNvCxnSpPr/>
          <p:nvPr/>
        </p:nvCxnSpPr>
        <p:spPr>
          <a:xfrm flipH="1">
            <a:off x="4571962" y="2260030"/>
            <a:ext cx="6" cy="14199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1ADBFE-DECE-06AA-D7CC-B5BD543D128E}"/>
              </a:ext>
            </a:extLst>
          </p:cNvPr>
          <p:cNvCxnSpPr/>
          <p:nvPr/>
        </p:nvCxnSpPr>
        <p:spPr>
          <a:xfrm flipH="1">
            <a:off x="4571955" y="2847179"/>
            <a:ext cx="6" cy="14199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0E4630-F058-8C13-1E7C-C8EE284A63A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4571961" y="3427899"/>
            <a:ext cx="3" cy="1149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D15CB79-F30A-FD43-8E6D-30AD57406C2C}"/>
              </a:ext>
            </a:extLst>
          </p:cNvPr>
          <p:cNvCxnSpPr>
            <a:cxnSpLocks/>
          </p:cNvCxnSpPr>
          <p:nvPr/>
        </p:nvCxnSpPr>
        <p:spPr>
          <a:xfrm flipH="1">
            <a:off x="2934789" y="2916804"/>
            <a:ext cx="163716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7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1 – Baratta 1982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595B8A-D7E6-D302-B9CB-34DD577E1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5" y="1376978"/>
            <a:ext cx="6114285" cy="27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8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273410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1 – Baratta 1982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32B57A-1B4A-4D0D-7118-D068785F6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241175"/>
              </p:ext>
            </p:extLst>
          </p:nvPr>
        </p:nvGraphicFramePr>
        <p:xfrm>
          <a:off x="713224" y="1011891"/>
          <a:ext cx="6369219" cy="3492400"/>
        </p:xfrm>
        <a:graphic>
          <a:graphicData uri="http://schemas.openxmlformats.org/drawingml/2006/table">
            <a:tbl>
              <a:tblPr firstRow="1" bandRow="1">
                <a:tableStyleId>{7F9A9A1B-A6D9-4840-90BD-39C2248C9844}</a:tableStyleId>
              </a:tblPr>
              <a:tblGrid>
                <a:gridCol w="2008049">
                  <a:extLst>
                    <a:ext uri="{9D8B030D-6E8A-4147-A177-3AD203B41FA5}">
                      <a16:colId xmlns:a16="http://schemas.microsoft.com/office/drawing/2014/main" val="621618012"/>
                    </a:ext>
                  </a:extLst>
                </a:gridCol>
                <a:gridCol w="4361170">
                  <a:extLst>
                    <a:ext uri="{9D8B030D-6E8A-4147-A177-3AD203B41FA5}">
                      <a16:colId xmlns:a16="http://schemas.microsoft.com/office/drawing/2014/main" val="2857349401"/>
                    </a:ext>
                  </a:extLst>
                </a:gridCol>
              </a:tblGrid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Type d’étude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Essai clinique randomisé à double insu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676113"/>
                  </a:ext>
                </a:extLst>
              </a:tr>
              <a:tr h="925414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Population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Patients d’une clinique privée de MF NY</a:t>
                      </a:r>
                    </a:p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Adultes avec spasme musculaire modéré à intense et lombalgie &lt; 30 jours</a:t>
                      </a:r>
                    </a:p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N = 120 → 117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422101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Intervention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Cyclobenzaprine 10 mg TID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566726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Contrôle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Placebo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172310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Durée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10 jours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035764"/>
                  </a:ext>
                </a:extLst>
              </a:tr>
              <a:tr h="716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Issues primaires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Diminution des scores de spasme, lombalgie, sensibilité à la palpation, mobilité réduite et impact fonctionnel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133906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Suivi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Après 2-3 h, J2-4, J5-7 et J8-12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01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981C753-4802-B0C1-1942-A690DF536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093" y="2887951"/>
            <a:ext cx="5321815" cy="2037208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FC0F45D-6752-8B2D-DA7B-498E3F066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093" y="982297"/>
            <a:ext cx="5321815" cy="18139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96C211E-0F49-5169-57A9-F8AC136EB528}"/>
              </a:ext>
            </a:extLst>
          </p:cNvPr>
          <p:cNvSpPr/>
          <p:nvPr/>
        </p:nvSpPr>
        <p:spPr>
          <a:xfrm>
            <a:off x="4423317" y="1772657"/>
            <a:ext cx="2185639" cy="18585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76F1DF-A776-CD62-ED20-549EAB1FC480}"/>
              </a:ext>
            </a:extLst>
          </p:cNvPr>
          <p:cNvSpPr/>
          <p:nvPr/>
        </p:nvSpPr>
        <p:spPr>
          <a:xfrm>
            <a:off x="4096214" y="3754903"/>
            <a:ext cx="2958791" cy="2021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3C9407-37C4-45C1-D86C-7CEC9C5585D8}"/>
              </a:ext>
            </a:extLst>
          </p:cNvPr>
          <p:cNvSpPr/>
          <p:nvPr/>
        </p:nvSpPr>
        <p:spPr>
          <a:xfrm>
            <a:off x="4036740" y="4255081"/>
            <a:ext cx="2958791" cy="2332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Google Shape;547;p65">
            <a:extLst>
              <a:ext uri="{FF2B5EF4-FFF2-40B4-BE49-F238E27FC236}">
                <a16:creationId xmlns:a16="http://schemas.microsoft.com/office/drawing/2014/main" id="{8D242CDB-A2FE-8E11-58EA-A491ED1581F3}"/>
              </a:ext>
            </a:extLst>
          </p:cNvPr>
          <p:cNvSpPr txBox="1">
            <a:spLocks/>
          </p:cNvSpPr>
          <p:nvPr/>
        </p:nvSpPr>
        <p:spPr>
          <a:xfrm>
            <a:off x="713225" y="273410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/>
              <a:t>Article 1 – Baratta 1982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771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28966-3E77-56CD-0A8B-22E5C57B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Article 1 – Baratta 1982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C7DF8BA-5D7F-FB99-0042-8AA919D05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55"/>
          <a:stretch/>
        </p:blipFill>
        <p:spPr>
          <a:xfrm>
            <a:off x="1895481" y="1340478"/>
            <a:ext cx="5353038" cy="27784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290C85-DA86-8350-00C0-E12838F4893E}"/>
              </a:ext>
            </a:extLst>
          </p:cNvPr>
          <p:cNvSpPr/>
          <p:nvPr/>
        </p:nvSpPr>
        <p:spPr>
          <a:xfrm>
            <a:off x="4851861" y="2132317"/>
            <a:ext cx="817756" cy="3196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45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Article 1 – Baratta 1982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DD8E0B-8ED0-CC46-CC41-6A7FE6ADF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436374"/>
              </p:ext>
            </p:extLst>
          </p:nvPr>
        </p:nvGraphicFramePr>
        <p:xfrm>
          <a:off x="713225" y="1382643"/>
          <a:ext cx="7102718" cy="1673840"/>
        </p:xfrm>
        <a:graphic>
          <a:graphicData uri="http://schemas.openxmlformats.org/drawingml/2006/table">
            <a:tbl>
              <a:tblPr firstRow="1" bandRow="1">
                <a:tableStyleId>{7F9A9A1B-A6D9-4840-90BD-39C2248C9844}</a:tableStyleId>
              </a:tblPr>
              <a:tblGrid>
                <a:gridCol w="3555201">
                  <a:extLst>
                    <a:ext uri="{9D8B030D-6E8A-4147-A177-3AD203B41FA5}">
                      <a16:colId xmlns:a16="http://schemas.microsoft.com/office/drawing/2014/main" val="621618012"/>
                    </a:ext>
                  </a:extLst>
                </a:gridCol>
                <a:gridCol w="3547517">
                  <a:extLst>
                    <a:ext uri="{9D8B030D-6E8A-4147-A177-3AD203B41FA5}">
                      <a16:colId xmlns:a16="http://schemas.microsoft.com/office/drawing/2014/main" val="2857349401"/>
                    </a:ext>
                  </a:extLst>
                </a:gridCol>
              </a:tblGrid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Points forts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Points faibles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76113"/>
                  </a:ext>
                </a:extLst>
              </a:tr>
              <a:tr h="376871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Randomisation adéquate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20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⌀ </a:t>
                      </a:r>
                      <a:r>
                        <a:rPr lang="fr-CA" sz="14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Analyse</a:t>
                      </a: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 par intention de traiter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422101"/>
                  </a:ext>
                </a:extLst>
              </a:tr>
              <a:tr h="21538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Double insu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20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⌀</a:t>
                      </a:r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 Calcul de puissance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66726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Suivi étroit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latin typeface="Montserrat" pitchFamily="2" charset="77"/>
                        </a:rPr>
                        <a:t>Analyse statistique par Merck Sharp &amp; Dome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172310"/>
                  </a:ext>
                </a:extLst>
              </a:tr>
            </a:tbl>
          </a:graphicData>
        </a:graphic>
      </p:graphicFrame>
      <p:sp>
        <p:nvSpPr>
          <p:cNvPr id="6" name="Google Shape;546;p65">
            <a:extLst>
              <a:ext uri="{FF2B5EF4-FFF2-40B4-BE49-F238E27FC236}">
                <a16:creationId xmlns:a16="http://schemas.microsoft.com/office/drawing/2014/main" id="{517D59F6-D54C-CBCB-BADD-5F33BB0DCD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4" y="3753280"/>
            <a:ext cx="6261153" cy="702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 dirty="0"/>
              <a:t>Conclusion : </a:t>
            </a:r>
            <a:r>
              <a:rPr lang="fr-CA" dirty="0">
                <a:solidFill>
                  <a:schemeClr val="tx1"/>
                </a:solidFill>
              </a:rPr>
              <a:t>La cyclobenzaprine à 10 mg TID est </a:t>
            </a:r>
            <a:r>
              <a:rPr lang="fr-CA" b="1" dirty="0">
                <a:solidFill>
                  <a:srgbClr val="00B050"/>
                </a:solidFill>
              </a:rPr>
              <a:t>efficace</a:t>
            </a:r>
            <a:r>
              <a:rPr lang="fr-CA" dirty="0">
                <a:solidFill>
                  <a:schemeClr val="tx1"/>
                </a:solidFill>
              </a:rPr>
              <a:t> pour traiter les entorses lombaires.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1537</Words>
  <Application>Microsoft Macintosh PowerPoint</Application>
  <PresentationFormat>On-screen Show (16:9)</PresentationFormat>
  <Paragraphs>302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Montserrat</vt:lpstr>
      <vt:lpstr>Open Sans</vt:lpstr>
      <vt:lpstr>Vidaloka</vt:lpstr>
      <vt:lpstr>Arial</vt:lpstr>
      <vt:lpstr>Merriweather Light</vt:lpstr>
      <vt:lpstr>Minimalist Business Slides XL by Slidesgo</vt:lpstr>
      <vt:lpstr>La cyclobenzaprine, seule ou associée à des AINS :  efficace pour les entorses lombaires ?</vt:lpstr>
      <vt:lpstr>Pourquoi j’ai choisi ce sujet ?</vt:lpstr>
      <vt:lpstr>Question clinique</vt:lpstr>
      <vt:lpstr>Méthodologie</vt:lpstr>
      <vt:lpstr>Article 1 – Baratta 1982</vt:lpstr>
      <vt:lpstr>Article 1 – Baratta 1982</vt:lpstr>
      <vt:lpstr>PowerPoint Presentation</vt:lpstr>
      <vt:lpstr>Article 1 – Baratta 1982</vt:lpstr>
      <vt:lpstr>Article 1 – Baratta 1982</vt:lpstr>
      <vt:lpstr>Article 2 – Browning 2001 </vt:lpstr>
      <vt:lpstr>Article 2 – Browning 2001 </vt:lpstr>
      <vt:lpstr>Article 2 – Browning 2001 </vt:lpstr>
      <vt:lpstr>Article 2 – Browning 2001 </vt:lpstr>
      <vt:lpstr>Article 2 – Browning 2001 </vt:lpstr>
      <vt:lpstr>Article 3 – Borenstein 2003 </vt:lpstr>
      <vt:lpstr>Article 3 – Borenstein 2003 </vt:lpstr>
      <vt:lpstr>Article 3 – Borenstein 2003 </vt:lpstr>
      <vt:lpstr>Article 3 – Borenstein 2003 </vt:lpstr>
      <vt:lpstr>Article 3 – Borenstein 2003 </vt:lpstr>
      <vt:lpstr>Article 4 – A. Turturro 2003</vt:lpstr>
      <vt:lpstr>Article 4 – A. Turturro 2003</vt:lpstr>
      <vt:lpstr>Article 4 – A. Turturro 2003 </vt:lpstr>
      <vt:lpstr>Article 4 – A. Turturro 2003</vt:lpstr>
      <vt:lpstr>Article 5 – Friedman 2015 </vt:lpstr>
      <vt:lpstr>Article 5 – Friedman 2015 </vt:lpstr>
      <vt:lpstr>Article 5 – Friedman 2015 </vt:lpstr>
      <vt:lpstr>Article 5 – Friedman 2015 </vt:lpstr>
      <vt:lpstr>Article 5 – Friedman 2015 </vt:lpstr>
      <vt:lpstr>Discussion</vt:lpstr>
      <vt:lpstr>Discussion et conclusion</vt:lpstr>
      <vt:lpstr>Références</vt:lpstr>
      <vt:lpstr>Merci!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cyclobenzaprine, seule ou associée à des AINS, est-elle efficace pour les entorses lombaires ?</dc:title>
  <cp:lastModifiedBy>Delphine Truong</cp:lastModifiedBy>
  <cp:revision>79</cp:revision>
  <dcterms:modified xsi:type="dcterms:W3CDTF">2023-05-29T02:28:37Z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2023-04-28T15:31:43Z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5e98f4f1-0435-4956-8298-52e25d436e69</vt:lpwstr>
  </property>
  <property fmtid="{D5CDD505-2E9C-101B-9397-08002B2CF9AE}" pid="8" name="MSIP_Label_6a7d8d5d-78e2-4a62-9fcd-016eb5e4c57c_ContentBits">
    <vt:lpwstr>0</vt:lpwstr>
  </property>
</Properties>
</file>