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3" r:id="rId6"/>
    <p:sldId id="259" r:id="rId7"/>
    <p:sldId id="260" r:id="rId8"/>
    <p:sldId id="261" r:id="rId9"/>
    <p:sldId id="262" r:id="rId10"/>
    <p:sldId id="266" r:id="rId11"/>
    <p:sldId id="290" r:id="rId12"/>
    <p:sldId id="268" r:id="rId13"/>
    <p:sldId id="276" r:id="rId14"/>
    <p:sldId id="289" r:id="rId15"/>
    <p:sldId id="275" r:id="rId16"/>
    <p:sldId id="270" r:id="rId17"/>
    <p:sldId id="288" r:id="rId18"/>
    <p:sldId id="271" r:id="rId19"/>
    <p:sldId id="272" r:id="rId20"/>
    <p:sldId id="283" r:id="rId21"/>
    <p:sldId id="273" r:id="rId22"/>
    <p:sldId id="274" r:id="rId23"/>
    <p:sldId id="285" r:id="rId24"/>
    <p:sldId id="277" r:id="rId25"/>
    <p:sldId id="286" r:id="rId26"/>
    <p:sldId id="279" r:id="rId27"/>
    <p:sldId id="287" r:id="rId28"/>
    <p:sldId id="278" r:id="rId29"/>
    <p:sldId id="280" r:id="rId30"/>
    <p:sldId id="281" r:id="rId31"/>
    <p:sldId id="282" r:id="rId32"/>
    <p:sldId id="292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594720-AB6E-496A-8FF6-3E6DAE9135E8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99C8ACE1-C6F4-42F6-B765-3EE0FD5049DB}">
      <dgm:prSet phldrT="[Texte]"/>
      <dgm:spPr/>
      <dgm:t>
        <a:bodyPr/>
        <a:lstStyle/>
        <a:p>
          <a:pPr algn="ctr"/>
          <a:r>
            <a:rPr lang="fr-FR" dirty="0" smtClean="0"/>
            <a:t>Mise en contexte</a:t>
          </a:r>
          <a:endParaRPr lang="fr-FR" dirty="0"/>
        </a:p>
      </dgm:t>
    </dgm:pt>
    <dgm:pt modelId="{B1BE264A-8D8B-4BEB-A91A-0C2FF3A82F86}" type="parTrans" cxnId="{55FBEE6D-F444-485B-9343-8A80207C9893}">
      <dgm:prSet/>
      <dgm:spPr/>
      <dgm:t>
        <a:bodyPr/>
        <a:lstStyle/>
        <a:p>
          <a:endParaRPr lang="fr-FR"/>
        </a:p>
      </dgm:t>
    </dgm:pt>
    <dgm:pt modelId="{251066E4-760E-45C9-AFF7-851EAE38C96A}" type="sibTrans" cxnId="{55FBEE6D-F444-485B-9343-8A80207C9893}">
      <dgm:prSet/>
      <dgm:spPr/>
      <dgm:t>
        <a:bodyPr/>
        <a:lstStyle/>
        <a:p>
          <a:endParaRPr lang="fr-FR"/>
        </a:p>
      </dgm:t>
    </dgm:pt>
    <dgm:pt modelId="{A6A695F2-8084-4EF1-B3F4-C08ABBE4CAD4}">
      <dgm:prSet phldrT="[Texte]"/>
      <dgm:spPr/>
      <dgm:t>
        <a:bodyPr/>
        <a:lstStyle/>
        <a:p>
          <a:pPr algn="ctr"/>
          <a:r>
            <a:rPr lang="fr-FR" dirty="0" smtClean="0"/>
            <a:t>Méthodologie</a:t>
          </a:r>
          <a:endParaRPr lang="fr-FR" dirty="0"/>
        </a:p>
      </dgm:t>
    </dgm:pt>
    <dgm:pt modelId="{FD8D8E50-5443-4FFD-A198-B3E382ABC684}" type="parTrans" cxnId="{211AFD5E-4CA1-4B41-88E9-8185A921CA82}">
      <dgm:prSet/>
      <dgm:spPr/>
      <dgm:t>
        <a:bodyPr/>
        <a:lstStyle/>
        <a:p>
          <a:endParaRPr lang="fr-FR"/>
        </a:p>
      </dgm:t>
    </dgm:pt>
    <dgm:pt modelId="{EED21BCB-7E39-4135-A93A-40319A7A6BF5}" type="sibTrans" cxnId="{211AFD5E-4CA1-4B41-88E9-8185A921CA82}">
      <dgm:prSet/>
      <dgm:spPr/>
      <dgm:t>
        <a:bodyPr/>
        <a:lstStyle/>
        <a:p>
          <a:endParaRPr lang="fr-FR"/>
        </a:p>
      </dgm:t>
    </dgm:pt>
    <dgm:pt modelId="{E79F4CDD-7BEF-4FCD-BC67-E790330F8260}">
      <dgm:prSet phldrT="[Texte]"/>
      <dgm:spPr/>
      <dgm:t>
        <a:bodyPr/>
        <a:lstStyle/>
        <a:p>
          <a:pPr algn="ctr"/>
          <a:r>
            <a:rPr lang="fr-FR" dirty="0" smtClean="0"/>
            <a:t>Résultats</a:t>
          </a:r>
          <a:endParaRPr lang="fr-FR" dirty="0"/>
        </a:p>
      </dgm:t>
    </dgm:pt>
    <dgm:pt modelId="{A6639DB0-B1C0-45C0-B2D5-94E038F86079}" type="parTrans" cxnId="{AEF273B3-1CDD-46E2-9D65-F77EA485FA28}">
      <dgm:prSet/>
      <dgm:spPr/>
      <dgm:t>
        <a:bodyPr/>
        <a:lstStyle/>
        <a:p>
          <a:endParaRPr lang="fr-FR"/>
        </a:p>
      </dgm:t>
    </dgm:pt>
    <dgm:pt modelId="{C3840B7D-5E15-4DBD-BA31-2F9BBAE6D0D0}" type="sibTrans" cxnId="{AEF273B3-1CDD-46E2-9D65-F77EA485FA28}">
      <dgm:prSet/>
      <dgm:spPr/>
      <dgm:t>
        <a:bodyPr/>
        <a:lstStyle/>
        <a:p>
          <a:endParaRPr lang="fr-FR"/>
        </a:p>
      </dgm:t>
    </dgm:pt>
    <dgm:pt modelId="{DC98963E-0773-414F-A2DE-124C006D6BDC}">
      <dgm:prSet phldrT="[Texte]"/>
      <dgm:spPr/>
      <dgm:t>
        <a:bodyPr/>
        <a:lstStyle/>
        <a:p>
          <a:pPr algn="ctr"/>
          <a:r>
            <a:rPr lang="fr-FR" dirty="0" smtClean="0"/>
            <a:t>PICO</a:t>
          </a:r>
          <a:endParaRPr lang="fr-FR" dirty="0"/>
        </a:p>
      </dgm:t>
    </dgm:pt>
    <dgm:pt modelId="{5477B4AC-E46A-42E2-987A-C4F44ADFFD12}" type="sibTrans" cxnId="{83F96C77-62FC-49BC-954B-4E27E7DB303B}">
      <dgm:prSet/>
      <dgm:spPr/>
      <dgm:t>
        <a:bodyPr/>
        <a:lstStyle/>
        <a:p>
          <a:endParaRPr lang="fr-FR"/>
        </a:p>
      </dgm:t>
    </dgm:pt>
    <dgm:pt modelId="{BBE157F2-E900-4DBD-BF1B-3AE108785104}" type="parTrans" cxnId="{83F96C77-62FC-49BC-954B-4E27E7DB303B}">
      <dgm:prSet/>
      <dgm:spPr/>
      <dgm:t>
        <a:bodyPr/>
        <a:lstStyle/>
        <a:p>
          <a:endParaRPr lang="fr-FR"/>
        </a:p>
      </dgm:t>
    </dgm:pt>
    <dgm:pt modelId="{CE761266-6B88-4A1C-99D0-75A5F4612DCB}">
      <dgm:prSet phldrT="[Texte]"/>
      <dgm:spPr/>
      <dgm:t>
        <a:bodyPr/>
        <a:lstStyle/>
        <a:p>
          <a:pPr algn="ctr"/>
          <a:r>
            <a:rPr lang="fr-FR" dirty="0" smtClean="0"/>
            <a:t>Discussion</a:t>
          </a:r>
          <a:endParaRPr lang="fr-FR" dirty="0"/>
        </a:p>
      </dgm:t>
    </dgm:pt>
    <dgm:pt modelId="{0AAAB0A1-3C3A-4AF0-97D8-434898130E8C}" type="parTrans" cxnId="{D7ECCB5E-1937-4159-BC2E-6DE99509889D}">
      <dgm:prSet/>
      <dgm:spPr/>
      <dgm:t>
        <a:bodyPr/>
        <a:lstStyle/>
        <a:p>
          <a:endParaRPr lang="fr-FR"/>
        </a:p>
      </dgm:t>
    </dgm:pt>
    <dgm:pt modelId="{8113E95D-D2E6-4803-AA28-EB80D59061A1}" type="sibTrans" cxnId="{D7ECCB5E-1937-4159-BC2E-6DE99509889D}">
      <dgm:prSet/>
      <dgm:spPr/>
      <dgm:t>
        <a:bodyPr/>
        <a:lstStyle/>
        <a:p>
          <a:endParaRPr lang="fr-FR"/>
        </a:p>
      </dgm:t>
    </dgm:pt>
    <dgm:pt modelId="{E80F3CF6-F4E5-42F3-9AA2-69B3037C1E96}">
      <dgm:prSet phldrT="[Texte]"/>
      <dgm:spPr/>
      <dgm:t>
        <a:bodyPr/>
        <a:lstStyle/>
        <a:p>
          <a:pPr algn="ctr"/>
          <a:r>
            <a:rPr lang="fr-FR" dirty="0" smtClean="0"/>
            <a:t>Conclusion</a:t>
          </a:r>
          <a:endParaRPr lang="fr-FR" dirty="0"/>
        </a:p>
      </dgm:t>
    </dgm:pt>
    <dgm:pt modelId="{321A689E-C224-4A49-8A8D-0559B85A124D}" type="parTrans" cxnId="{207AE6DA-0734-4984-B0A8-3D056714FFE4}">
      <dgm:prSet/>
      <dgm:spPr/>
      <dgm:t>
        <a:bodyPr/>
        <a:lstStyle/>
        <a:p>
          <a:endParaRPr lang="fr-FR"/>
        </a:p>
      </dgm:t>
    </dgm:pt>
    <dgm:pt modelId="{7FB166BB-A825-44B0-8F1A-23570496747D}" type="sibTrans" cxnId="{207AE6DA-0734-4984-B0A8-3D056714FFE4}">
      <dgm:prSet/>
      <dgm:spPr/>
      <dgm:t>
        <a:bodyPr/>
        <a:lstStyle/>
        <a:p>
          <a:endParaRPr lang="fr-FR"/>
        </a:p>
      </dgm:t>
    </dgm:pt>
    <dgm:pt modelId="{7B700FCB-AAB2-4E75-9842-22F9BD0E099C}">
      <dgm:prSet phldrT="[Texte]"/>
      <dgm:spPr/>
      <dgm:t>
        <a:bodyPr/>
        <a:lstStyle/>
        <a:p>
          <a:pPr algn="ctr"/>
          <a:r>
            <a:rPr lang="fr-FR" dirty="0" smtClean="0"/>
            <a:t>Références</a:t>
          </a:r>
          <a:endParaRPr lang="fr-FR" dirty="0"/>
        </a:p>
      </dgm:t>
    </dgm:pt>
    <dgm:pt modelId="{B8115F8D-99C3-4938-A6E2-25CEF0ABE3FF}" type="parTrans" cxnId="{823560E0-8145-4315-BB1F-EAF58FF3CE37}">
      <dgm:prSet/>
      <dgm:spPr/>
      <dgm:t>
        <a:bodyPr/>
        <a:lstStyle/>
        <a:p>
          <a:endParaRPr lang="fr-FR"/>
        </a:p>
      </dgm:t>
    </dgm:pt>
    <dgm:pt modelId="{87D3F285-24AA-4AE4-84A4-35603C1A2B61}" type="sibTrans" cxnId="{823560E0-8145-4315-BB1F-EAF58FF3CE37}">
      <dgm:prSet/>
      <dgm:spPr/>
      <dgm:t>
        <a:bodyPr/>
        <a:lstStyle/>
        <a:p>
          <a:endParaRPr lang="fr-FR"/>
        </a:p>
      </dgm:t>
    </dgm:pt>
    <dgm:pt modelId="{637681DB-8201-4716-80D0-1804AF4A5B4E}" type="pres">
      <dgm:prSet presAssocID="{73594720-AB6E-496A-8FF6-3E6DAE9135E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71D8007-AB1F-4713-B30D-DFCAE3AA026E}" type="pres">
      <dgm:prSet presAssocID="{99C8ACE1-C6F4-42F6-B765-3EE0FD5049DB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346EBF-5D59-40BC-B12B-5FC2E6680F61}" type="pres">
      <dgm:prSet presAssocID="{251066E4-760E-45C9-AFF7-851EAE38C96A}" presName="spacer" presStyleCnt="0"/>
      <dgm:spPr/>
    </dgm:pt>
    <dgm:pt modelId="{D9A1E34E-56D8-48CB-9DFD-63835D84FE36}" type="pres">
      <dgm:prSet presAssocID="{DC98963E-0773-414F-A2DE-124C006D6BDC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3EA92C-4029-4E10-941B-12F5E73008DD}" type="pres">
      <dgm:prSet presAssocID="{5477B4AC-E46A-42E2-987A-C4F44ADFFD12}" presName="spacer" presStyleCnt="0"/>
      <dgm:spPr/>
    </dgm:pt>
    <dgm:pt modelId="{347130C3-55CD-48F9-B395-056401CD8ED3}" type="pres">
      <dgm:prSet presAssocID="{A6A695F2-8084-4EF1-B3F4-C08ABBE4CAD4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31F92E-3E02-4E67-92D1-6AE6C14D2933}" type="pres">
      <dgm:prSet presAssocID="{EED21BCB-7E39-4135-A93A-40319A7A6BF5}" presName="spacer" presStyleCnt="0"/>
      <dgm:spPr/>
    </dgm:pt>
    <dgm:pt modelId="{E6820E24-A5C7-4A20-AEC4-78F08EDB2586}" type="pres">
      <dgm:prSet presAssocID="{E79F4CDD-7BEF-4FCD-BC67-E790330F8260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6F196A-25AE-4DDD-B245-F5B16AE791BC}" type="pres">
      <dgm:prSet presAssocID="{C3840B7D-5E15-4DBD-BA31-2F9BBAE6D0D0}" presName="spacer" presStyleCnt="0"/>
      <dgm:spPr/>
    </dgm:pt>
    <dgm:pt modelId="{99EB76F4-BDCB-4C3E-A2DA-24A1A69F005D}" type="pres">
      <dgm:prSet presAssocID="{CE761266-6B88-4A1C-99D0-75A5F4612DCB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B5F807-D8B6-4D5B-BAEF-291410508AB5}" type="pres">
      <dgm:prSet presAssocID="{8113E95D-D2E6-4803-AA28-EB80D59061A1}" presName="spacer" presStyleCnt="0"/>
      <dgm:spPr/>
    </dgm:pt>
    <dgm:pt modelId="{7504E05B-FC96-4F85-A67C-7DF08BCD8CD0}" type="pres">
      <dgm:prSet presAssocID="{E80F3CF6-F4E5-42F3-9AA2-69B3037C1E96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F3F959-EFFA-49ED-8825-27183CDA9F65}" type="pres">
      <dgm:prSet presAssocID="{7FB166BB-A825-44B0-8F1A-23570496747D}" presName="spacer" presStyleCnt="0"/>
      <dgm:spPr/>
    </dgm:pt>
    <dgm:pt modelId="{1EFF1F5D-E2E1-4189-AEE9-AFD9100D172A}" type="pres">
      <dgm:prSet presAssocID="{7B700FCB-AAB2-4E75-9842-22F9BD0E099C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5FBEE6D-F444-485B-9343-8A80207C9893}" srcId="{73594720-AB6E-496A-8FF6-3E6DAE9135E8}" destId="{99C8ACE1-C6F4-42F6-B765-3EE0FD5049DB}" srcOrd="0" destOrd="0" parTransId="{B1BE264A-8D8B-4BEB-A91A-0C2FF3A82F86}" sibTransId="{251066E4-760E-45C9-AFF7-851EAE38C96A}"/>
    <dgm:cxn modelId="{4FDB93B4-C294-476D-AFD0-35B0787963D6}" type="presOf" srcId="{E79F4CDD-7BEF-4FCD-BC67-E790330F8260}" destId="{E6820E24-A5C7-4A20-AEC4-78F08EDB2586}" srcOrd="0" destOrd="0" presId="urn:microsoft.com/office/officeart/2005/8/layout/vList2"/>
    <dgm:cxn modelId="{34553A9C-245F-4329-9364-9960C362410E}" type="presOf" srcId="{A6A695F2-8084-4EF1-B3F4-C08ABBE4CAD4}" destId="{347130C3-55CD-48F9-B395-056401CD8ED3}" srcOrd="0" destOrd="0" presId="urn:microsoft.com/office/officeart/2005/8/layout/vList2"/>
    <dgm:cxn modelId="{DA1E40FE-2B54-4CC1-BC78-9F0D6B10412B}" type="presOf" srcId="{7B700FCB-AAB2-4E75-9842-22F9BD0E099C}" destId="{1EFF1F5D-E2E1-4189-AEE9-AFD9100D172A}" srcOrd="0" destOrd="0" presId="urn:microsoft.com/office/officeart/2005/8/layout/vList2"/>
    <dgm:cxn modelId="{823560E0-8145-4315-BB1F-EAF58FF3CE37}" srcId="{73594720-AB6E-496A-8FF6-3E6DAE9135E8}" destId="{7B700FCB-AAB2-4E75-9842-22F9BD0E099C}" srcOrd="6" destOrd="0" parTransId="{B8115F8D-99C3-4938-A6E2-25CEF0ABE3FF}" sibTransId="{87D3F285-24AA-4AE4-84A4-35603C1A2B61}"/>
    <dgm:cxn modelId="{D422C049-7884-43C9-BBAE-FF111C395BFE}" type="presOf" srcId="{99C8ACE1-C6F4-42F6-B765-3EE0FD5049DB}" destId="{471D8007-AB1F-4713-B30D-DFCAE3AA026E}" srcOrd="0" destOrd="0" presId="urn:microsoft.com/office/officeart/2005/8/layout/vList2"/>
    <dgm:cxn modelId="{83F96C77-62FC-49BC-954B-4E27E7DB303B}" srcId="{73594720-AB6E-496A-8FF6-3E6DAE9135E8}" destId="{DC98963E-0773-414F-A2DE-124C006D6BDC}" srcOrd="1" destOrd="0" parTransId="{BBE157F2-E900-4DBD-BF1B-3AE108785104}" sibTransId="{5477B4AC-E46A-42E2-987A-C4F44ADFFD12}"/>
    <dgm:cxn modelId="{C99D2BBA-48A8-4F4A-932F-D1713DAAD55A}" type="presOf" srcId="{73594720-AB6E-496A-8FF6-3E6DAE9135E8}" destId="{637681DB-8201-4716-80D0-1804AF4A5B4E}" srcOrd="0" destOrd="0" presId="urn:microsoft.com/office/officeart/2005/8/layout/vList2"/>
    <dgm:cxn modelId="{FB4EAD04-F166-4A56-BEBA-2FD09214715B}" type="presOf" srcId="{DC98963E-0773-414F-A2DE-124C006D6BDC}" destId="{D9A1E34E-56D8-48CB-9DFD-63835D84FE36}" srcOrd="0" destOrd="0" presId="urn:microsoft.com/office/officeart/2005/8/layout/vList2"/>
    <dgm:cxn modelId="{211AFD5E-4CA1-4B41-88E9-8185A921CA82}" srcId="{73594720-AB6E-496A-8FF6-3E6DAE9135E8}" destId="{A6A695F2-8084-4EF1-B3F4-C08ABBE4CAD4}" srcOrd="2" destOrd="0" parTransId="{FD8D8E50-5443-4FFD-A198-B3E382ABC684}" sibTransId="{EED21BCB-7E39-4135-A93A-40319A7A6BF5}"/>
    <dgm:cxn modelId="{D7ECCB5E-1937-4159-BC2E-6DE99509889D}" srcId="{73594720-AB6E-496A-8FF6-3E6DAE9135E8}" destId="{CE761266-6B88-4A1C-99D0-75A5F4612DCB}" srcOrd="4" destOrd="0" parTransId="{0AAAB0A1-3C3A-4AF0-97D8-434898130E8C}" sibTransId="{8113E95D-D2E6-4803-AA28-EB80D59061A1}"/>
    <dgm:cxn modelId="{207AE6DA-0734-4984-B0A8-3D056714FFE4}" srcId="{73594720-AB6E-496A-8FF6-3E6DAE9135E8}" destId="{E80F3CF6-F4E5-42F3-9AA2-69B3037C1E96}" srcOrd="5" destOrd="0" parTransId="{321A689E-C224-4A49-8A8D-0559B85A124D}" sibTransId="{7FB166BB-A825-44B0-8F1A-23570496747D}"/>
    <dgm:cxn modelId="{8BFECBEB-66D0-4E10-B39F-3240BEC343FE}" type="presOf" srcId="{CE761266-6B88-4A1C-99D0-75A5F4612DCB}" destId="{99EB76F4-BDCB-4C3E-A2DA-24A1A69F005D}" srcOrd="0" destOrd="0" presId="urn:microsoft.com/office/officeart/2005/8/layout/vList2"/>
    <dgm:cxn modelId="{55564C32-DF39-45C1-BBDE-8A610A67F0D0}" type="presOf" srcId="{E80F3CF6-F4E5-42F3-9AA2-69B3037C1E96}" destId="{7504E05B-FC96-4F85-A67C-7DF08BCD8CD0}" srcOrd="0" destOrd="0" presId="urn:microsoft.com/office/officeart/2005/8/layout/vList2"/>
    <dgm:cxn modelId="{AEF273B3-1CDD-46E2-9D65-F77EA485FA28}" srcId="{73594720-AB6E-496A-8FF6-3E6DAE9135E8}" destId="{E79F4CDD-7BEF-4FCD-BC67-E790330F8260}" srcOrd="3" destOrd="0" parTransId="{A6639DB0-B1C0-45C0-B2D5-94E038F86079}" sibTransId="{C3840B7D-5E15-4DBD-BA31-2F9BBAE6D0D0}"/>
    <dgm:cxn modelId="{199FD80E-4189-4FE1-AA63-707EADB96363}" type="presParOf" srcId="{637681DB-8201-4716-80D0-1804AF4A5B4E}" destId="{471D8007-AB1F-4713-B30D-DFCAE3AA026E}" srcOrd="0" destOrd="0" presId="urn:microsoft.com/office/officeart/2005/8/layout/vList2"/>
    <dgm:cxn modelId="{2DC1E874-9750-4CCB-BABC-E09EC340560E}" type="presParOf" srcId="{637681DB-8201-4716-80D0-1804AF4A5B4E}" destId="{7A346EBF-5D59-40BC-B12B-5FC2E6680F61}" srcOrd="1" destOrd="0" presId="urn:microsoft.com/office/officeart/2005/8/layout/vList2"/>
    <dgm:cxn modelId="{73557108-AEA5-40B0-AF33-6F1AC97D7355}" type="presParOf" srcId="{637681DB-8201-4716-80D0-1804AF4A5B4E}" destId="{D9A1E34E-56D8-48CB-9DFD-63835D84FE36}" srcOrd="2" destOrd="0" presId="urn:microsoft.com/office/officeart/2005/8/layout/vList2"/>
    <dgm:cxn modelId="{6B221D34-A655-488D-8096-57FA932AFDA6}" type="presParOf" srcId="{637681DB-8201-4716-80D0-1804AF4A5B4E}" destId="{9B3EA92C-4029-4E10-941B-12F5E73008DD}" srcOrd="3" destOrd="0" presId="urn:microsoft.com/office/officeart/2005/8/layout/vList2"/>
    <dgm:cxn modelId="{FC94890A-1EE9-471B-8D57-DC7EBFD54D3F}" type="presParOf" srcId="{637681DB-8201-4716-80D0-1804AF4A5B4E}" destId="{347130C3-55CD-48F9-B395-056401CD8ED3}" srcOrd="4" destOrd="0" presId="urn:microsoft.com/office/officeart/2005/8/layout/vList2"/>
    <dgm:cxn modelId="{650131C6-CBA0-4ACF-BAE1-BBBDF178F5D5}" type="presParOf" srcId="{637681DB-8201-4716-80D0-1804AF4A5B4E}" destId="{5D31F92E-3E02-4E67-92D1-6AE6C14D2933}" srcOrd="5" destOrd="0" presId="urn:microsoft.com/office/officeart/2005/8/layout/vList2"/>
    <dgm:cxn modelId="{D5DF45C3-CC24-4AE4-9CDE-DB654D4176CB}" type="presParOf" srcId="{637681DB-8201-4716-80D0-1804AF4A5B4E}" destId="{E6820E24-A5C7-4A20-AEC4-78F08EDB2586}" srcOrd="6" destOrd="0" presId="urn:microsoft.com/office/officeart/2005/8/layout/vList2"/>
    <dgm:cxn modelId="{69968EB3-9145-419E-9097-42204C53ABD6}" type="presParOf" srcId="{637681DB-8201-4716-80D0-1804AF4A5B4E}" destId="{826F196A-25AE-4DDD-B245-F5B16AE791BC}" srcOrd="7" destOrd="0" presId="urn:microsoft.com/office/officeart/2005/8/layout/vList2"/>
    <dgm:cxn modelId="{20A9088B-30FC-47F0-9548-CCEF0663A30F}" type="presParOf" srcId="{637681DB-8201-4716-80D0-1804AF4A5B4E}" destId="{99EB76F4-BDCB-4C3E-A2DA-24A1A69F005D}" srcOrd="8" destOrd="0" presId="urn:microsoft.com/office/officeart/2005/8/layout/vList2"/>
    <dgm:cxn modelId="{73B387AB-F762-441D-8FD4-3AC968B39C2C}" type="presParOf" srcId="{637681DB-8201-4716-80D0-1804AF4A5B4E}" destId="{3CB5F807-D8B6-4D5B-BAEF-291410508AB5}" srcOrd="9" destOrd="0" presId="urn:microsoft.com/office/officeart/2005/8/layout/vList2"/>
    <dgm:cxn modelId="{0648FC77-C7FC-4831-9A3B-B9EDE7B3C731}" type="presParOf" srcId="{637681DB-8201-4716-80D0-1804AF4A5B4E}" destId="{7504E05B-FC96-4F85-A67C-7DF08BCD8CD0}" srcOrd="10" destOrd="0" presId="urn:microsoft.com/office/officeart/2005/8/layout/vList2"/>
    <dgm:cxn modelId="{60371EC2-4B4E-4799-A0EC-E50A781DF042}" type="presParOf" srcId="{637681DB-8201-4716-80D0-1804AF4A5B4E}" destId="{12F3F959-EFFA-49ED-8825-27183CDA9F65}" srcOrd="11" destOrd="0" presId="urn:microsoft.com/office/officeart/2005/8/layout/vList2"/>
    <dgm:cxn modelId="{85072F50-66B6-43AD-8AC6-67D7C54E5F5D}" type="presParOf" srcId="{637681DB-8201-4716-80D0-1804AF4A5B4E}" destId="{1EFF1F5D-E2E1-4189-AEE9-AFD9100D172A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9E0A3AC-9A46-4A4E-BC2B-A19D96621C5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69582A4-5206-4C5B-A6C4-66E27737AFC1}">
      <dgm:prSet phldrT="[Texte]"/>
      <dgm:spPr/>
      <dgm:t>
        <a:bodyPr/>
        <a:lstStyle/>
        <a:p>
          <a:r>
            <a:rPr lang="fr-FR" dirty="0" smtClean="0"/>
            <a:t>Forces</a:t>
          </a:r>
          <a:endParaRPr lang="fr-FR" dirty="0"/>
        </a:p>
      </dgm:t>
    </dgm:pt>
    <dgm:pt modelId="{6CA99231-C80C-4E66-97EF-05DBA8318E59}" type="parTrans" cxnId="{A07755F1-9762-41C2-9D50-D508204B6B7A}">
      <dgm:prSet/>
      <dgm:spPr/>
      <dgm:t>
        <a:bodyPr/>
        <a:lstStyle/>
        <a:p>
          <a:endParaRPr lang="fr-FR"/>
        </a:p>
      </dgm:t>
    </dgm:pt>
    <dgm:pt modelId="{DF2075B7-AAAD-4DEC-A18A-F94F8A5558DB}" type="sibTrans" cxnId="{A07755F1-9762-41C2-9D50-D508204B6B7A}">
      <dgm:prSet/>
      <dgm:spPr/>
      <dgm:t>
        <a:bodyPr/>
        <a:lstStyle/>
        <a:p>
          <a:endParaRPr lang="fr-FR"/>
        </a:p>
      </dgm:t>
    </dgm:pt>
    <dgm:pt modelId="{07AB1109-7AFD-41CA-9E2A-2222B7E4CA2D}">
      <dgm:prSet phldrT="[Texte]"/>
      <dgm:spPr/>
      <dgm:t>
        <a:bodyPr/>
        <a:lstStyle/>
        <a:p>
          <a:r>
            <a:rPr lang="fr-FR" b="1" dirty="0" smtClean="0"/>
            <a:t>Questionnaire + suivi standardisé </a:t>
          </a:r>
          <a:r>
            <a:rPr lang="fr-FR" b="0" dirty="0" smtClean="0"/>
            <a:t>par un pédiatre spécialisé pour tous les participants</a:t>
          </a:r>
          <a:endParaRPr lang="fr-FR" dirty="0"/>
        </a:p>
      </dgm:t>
    </dgm:pt>
    <dgm:pt modelId="{957A48CE-D662-4387-A155-51E53E78BEAC}" type="parTrans" cxnId="{6A1CDC01-D04C-4C67-8914-93FCB44ED273}">
      <dgm:prSet/>
      <dgm:spPr/>
      <dgm:t>
        <a:bodyPr/>
        <a:lstStyle/>
        <a:p>
          <a:endParaRPr lang="fr-FR"/>
        </a:p>
      </dgm:t>
    </dgm:pt>
    <dgm:pt modelId="{DF91C4C5-7629-4DFD-B4F9-023A314C3DF0}" type="sibTrans" cxnId="{6A1CDC01-D04C-4C67-8914-93FCB44ED273}">
      <dgm:prSet/>
      <dgm:spPr/>
      <dgm:t>
        <a:bodyPr/>
        <a:lstStyle/>
        <a:p>
          <a:endParaRPr lang="fr-FR"/>
        </a:p>
      </dgm:t>
    </dgm:pt>
    <dgm:pt modelId="{AA96FC25-15F5-4E74-8B54-E2309D4FC7AA}">
      <dgm:prSet phldrT="[Texte]"/>
      <dgm:spPr/>
      <dgm:t>
        <a:bodyPr/>
        <a:lstStyle/>
        <a:p>
          <a:r>
            <a:rPr lang="fr-FR" b="1" dirty="0" smtClean="0"/>
            <a:t>Âge varié</a:t>
          </a:r>
          <a:r>
            <a:rPr lang="fr-FR" dirty="0" smtClean="0"/>
            <a:t>, allant de 6 à 18 ans, qui a permis de déterminer qu’il n’y avait pas de lien significatif entre l’âge des participants et l’efficacité de la riboflavine</a:t>
          </a:r>
          <a:endParaRPr lang="fr-FR" dirty="0"/>
        </a:p>
      </dgm:t>
    </dgm:pt>
    <dgm:pt modelId="{4F4A4D16-8A33-4ED8-8AC6-150AF4FEA881}" type="parTrans" cxnId="{74F06ACF-00D2-44D9-9494-B5BE9F923483}">
      <dgm:prSet/>
      <dgm:spPr/>
      <dgm:t>
        <a:bodyPr/>
        <a:lstStyle/>
        <a:p>
          <a:endParaRPr lang="fr-FR"/>
        </a:p>
      </dgm:t>
    </dgm:pt>
    <dgm:pt modelId="{3693C764-780E-42F6-BAFC-9A9234A715AC}" type="sibTrans" cxnId="{74F06ACF-00D2-44D9-9494-B5BE9F923483}">
      <dgm:prSet/>
      <dgm:spPr/>
      <dgm:t>
        <a:bodyPr/>
        <a:lstStyle/>
        <a:p>
          <a:endParaRPr lang="fr-FR"/>
        </a:p>
      </dgm:t>
    </dgm:pt>
    <dgm:pt modelId="{EFA3B1CA-135E-45B8-BE6F-298B10D89076}">
      <dgm:prSet phldrT="[Texte]"/>
      <dgm:spPr/>
      <dgm:t>
        <a:bodyPr/>
        <a:lstStyle/>
        <a:p>
          <a:r>
            <a:rPr lang="fr-FR" dirty="0" smtClean="0"/>
            <a:t>Limites</a:t>
          </a:r>
          <a:endParaRPr lang="fr-FR" dirty="0"/>
        </a:p>
      </dgm:t>
    </dgm:pt>
    <dgm:pt modelId="{60BF5543-F648-4FD6-AB62-F0585D6B7FF6}" type="parTrans" cxnId="{3A1C5491-43FB-4794-8C1D-F1838B88C9B7}">
      <dgm:prSet/>
      <dgm:spPr/>
      <dgm:t>
        <a:bodyPr/>
        <a:lstStyle/>
        <a:p>
          <a:endParaRPr lang="fr-FR"/>
        </a:p>
      </dgm:t>
    </dgm:pt>
    <dgm:pt modelId="{6AF61288-A212-4324-8AD7-00510FC194CA}" type="sibTrans" cxnId="{3A1C5491-43FB-4794-8C1D-F1838B88C9B7}">
      <dgm:prSet/>
      <dgm:spPr/>
      <dgm:t>
        <a:bodyPr/>
        <a:lstStyle/>
        <a:p>
          <a:endParaRPr lang="fr-FR"/>
        </a:p>
      </dgm:t>
    </dgm:pt>
    <dgm:pt modelId="{79A131E6-7042-47FD-85E9-116DC73ED50D}">
      <dgm:prSet phldrT="[Texte]"/>
      <dgm:spPr/>
      <dgm:t>
        <a:bodyPr/>
        <a:lstStyle/>
        <a:p>
          <a:r>
            <a:rPr lang="fr-FR" b="1" dirty="0" smtClean="0"/>
            <a:t>Absence de placebo </a:t>
          </a:r>
          <a:r>
            <a:rPr lang="fr-FR" dirty="0" smtClean="0"/>
            <a:t>(biais liée à la prise de médication possible)</a:t>
          </a:r>
          <a:endParaRPr lang="fr-FR" dirty="0"/>
        </a:p>
      </dgm:t>
    </dgm:pt>
    <dgm:pt modelId="{16ACD852-D46C-4BE0-B6D1-C8B295DB6884}" type="parTrans" cxnId="{DFA1A861-117C-47D2-A577-D7C27B9CADDC}">
      <dgm:prSet/>
      <dgm:spPr/>
      <dgm:t>
        <a:bodyPr/>
        <a:lstStyle/>
        <a:p>
          <a:endParaRPr lang="fr-FR"/>
        </a:p>
      </dgm:t>
    </dgm:pt>
    <dgm:pt modelId="{4065C3C9-2DED-4B3C-95AA-36ADBC51A73D}" type="sibTrans" cxnId="{DFA1A861-117C-47D2-A577-D7C27B9CADDC}">
      <dgm:prSet/>
      <dgm:spPr/>
      <dgm:t>
        <a:bodyPr/>
        <a:lstStyle/>
        <a:p>
          <a:endParaRPr lang="fr-FR"/>
        </a:p>
      </dgm:t>
    </dgm:pt>
    <dgm:pt modelId="{9A639E7E-4598-43BA-B54F-9CA323335D0C}">
      <dgm:prSet phldrT="[Texte]"/>
      <dgm:spPr/>
      <dgm:t>
        <a:bodyPr/>
        <a:lstStyle/>
        <a:p>
          <a:r>
            <a:rPr lang="fr-FR" b="1" dirty="0" smtClean="0"/>
            <a:t>Pas de calcul de signification statistique </a:t>
          </a:r>
          <a:r>
            <a:rPr lang="fr-FR" dirty="0" smtClean="0"/>
            <a:t>pour la fréquence des migraines</a:t>
          </a:r>
          <a:endParaRPr lang="fr-FR" dirty="0"/>
        </a:p>
      </dgm:t>
    </dgm:pt>
    <dgm:pt modelId="{36DFC95F-270C-4418-9423-827CF18DBF28}" type="parTrans" cxnId="{3BEE02D2-EAF9-4913-94E6-62BCF9EB8107}">
      <dgm:prSet/>
      <dgm:spPr/>
      <dgm:t>
        <a:bodyPr/>
        <a:lstStyle/>
        <a:p>
          <a:endParaRPr lang="fr-FR"/>
        </a:p>
      </dgm:t>
    </dgm:pt>
    <dgm:pt modelId="{0D33E06A-76F4-405B-9AE7-B7779AC95FBF}" type="sibTrans" cxnId="{3BEE02D2-EAF9-4913-94E6-62BCF9EB8107}">
      <dgm:prSet/>
      <dgm:spPr/>
      <dgm:t>
        <a:bodyPr/>
        <a:lstStyle/>
        <a:p>
          <a:endParaRPr lang="fr-FR"/>
        </a:p>
      </dgm:t>
    </dgm:pt>
    <dgm:pt modelId="{168062D5-6053-4878-ABCF-C3F52881EDF1}">
      <dgm:prSet phldrT="[Texte]"/>
      <dgm:spPr/>
      <dgm:t>
        <a:bodyPr/>
        <a:lstStyle/>
        <a:p>
          <a:r>
            <a:rPr lang="fr-FR" dirty="0" smtClean="0"/>
            <a:t>Intervention </a:t>
          </a:r>
          <a:r>
            <a:rPr lang="fr-FR" b="1" dirty="0" smtClean="0"/>
            <a:t>réalisable au </a:t>
          </a:r>
          <a:r>
            <a:rPr lang="fr-FR" b="1" dirty="0" smtClean="0"/>
            <a:t>Canada</a:t>
          </a:r>
          <a:r>
            <a:rPr lang="fr-FR" dirty="0" smtClean="0"/>
            <a:t> (la </a:t>
          </a:r>
          <a:r>
            <a:rPr lang="fr-FR" dirty="0" smtClean="0"/>
            <a:t>riboflavine 200mg est </a:t>
          </a:r>
          <a:r>
            <a:rPr lang="fr-FR" dirty="0" smtClean="0"/>
            <a:t>disponible)</a:t>
          </a:r>
          <a:endParaRPr lang="fr-FR" dirty="0"/>
        </a:p>
      </dgm:t>
    </dgm:pt>
    <dgm:pt modelId="{96104C22-87F7-4FEB-A638-DEE2EBBAD3E6}" type="parTrans" cxnId="{943D2ED6-8E2A-4732-AD58-CBA1FE2780F2}">
      <dgm:prSet/>
      <dgm:spPr/>
      <dgm:t>
        <a:bodyPr/>
        <a:lstStyle/>
        <a:p>
          <a:endParaRPr lang="fr-FR"/>
        </a:p>
      </dgm:t>
    </dgm:pt>
    <dgm:pt modelId="{5BBBBA3B-001C-4C0F-8006-C179D22B17F4}" type="sibTrans" cxnId="{943D2ED6-8E2A-4732-AD58-CBA1FE2780F2}">
      <dgm:prSet/>
      <dgm:spPr/>
      <dgm:t>
        <a:bodyPr/>
        <a:lstStyle/>
        <a:p>
          <a:endParaRPr lang="fr-FR"/>
        </a:p>
      </dgm:t>
    </dgm:pt>
    <dgm:pt modelId="{BDE06AE1-A7F8-4980-8995-FF3C351F9756}">
      <dgm:prSet phldrT="[Texte]"/>
      <dgm:spPr/>
      <dgm:t>
        <a:bodyPr/>
        <a:lstStyle/>
        <a:p>
          <a:r>
            <a:rPr lang="fr-FR" b="1" dirty="0" smtClean="0"/>
            <a:t>Faible taille d’échantillon </a:t>
          </a:r>
          <a:r>
            <a:rPr lang="fr-FR" dirty="0" smtClean="0"/>
            <a:t>(42 participants)</a:t>
          </a:r>
          <a:endParaRPr lang="fr-FR" dirty="0"/>
        </a:p>
      </dgm:t>
    </dgm:pt>
    <dgm:pt modelId="{1B7C86F1-37C3-432E-A6D2-DED5807C008A}" type="parTrans" cxnId="{FD4F8EA5-E3A7-424C-90ED-88D005D88E1B}">
      <dgm:prSet/>
      <dgm:spPr/>
      <dgm:t>
        <a:bodyPr/>
        <a:lstStyle/>
        <a:p>
          <a:endParaRPr lang="fr-FR"/>
        </a:p>
      </dgm:t>
    </dgm:pt>
    <dgm:pt modelId="{1AEF5CD1-1E12-439F-BDA9-FFCD909D37FE}" type="sibTrans" cxnId="{FD4F8EA5-E3A7-424C-90ED-88D005D88E1B}">
      <dgm:prSet/>
      <dgm:spPr/>
      <dgm:t>
        <a:bodyPr/>
        <a:lstStyle/>
        <a:p>
          <a:endParaRPr lang="fr-FR"/>
        </a:p>
      </dgm:t>
    </dgm:pt>
    <dgm:pt modelId="{98D48D98-BF53-487E-ABD2-7FE480A2B95D}">
      <dgm:prSet phldrT="[Texte]"/>
      <dgm:spPr/>
      <dgm:t>
        <a:bodyPr/>
        <a:lstStyle/>
        <a:p>
          <a:r>
            <a:rPr lang="fr-FR" dirty="0" smtClean="0"/>
            <a:t>Étude réalisée au Texas, donc en Amérique du Nord, ce qui laisse supposer une bonne </a:t>
          </a:r>
          <a:r>
            <a:rPr lang="fr-FR" b="1" dirty="0" smtClean="0"/>
            <a:t>validité externe</a:t>
          </a:r>
          <a:endParaRPr lang="fr-FR" b="1" dirty="0"/>
        </a:p>
      </dgm:t>
    </dgm:pt>
    <dgm:pt modelId="{54E1BD4B-80F9-4E5F-8B05-89840B6EB451}" type="parTrans" cxnId="{7BF11DA0-22CA-4C14-B7BA-AE2139D38A61}">
      <dgm:prSet/>
      <dgm:spPr/>
      <dgm:t>
        <a:bodyPr/>
        <a:lstStyle/>
        <a:p>
          <a:endParaRPr lang="fr-FR"/>
        </a:p>
      </dgm:t>
    </dgm:pt>
    <dgm:pt modelId="{439D3275-24A1-4244-8E4F-5D21B90399A7}" type="sibTrans" cxnId="{7BF11DA0-22CA-4C14-B7BA-AE2139D38A61}">
      <dgm:prSet/>
      <dgm:spPr/>
      <dgm:t>
        <a:bodyPr/>
        <a:lstStyle/>
        <a:p>
          <a:endParaRPr lang="fr-FR"/>
        </a:p>
      </dgm:t>
    </dgm:pt>
    <dgm:pt modelId="{7392E126-9CD2-4EBA-AB00-2E1993C387AB}">
      <dgm:prSet phldrT="[Texte]"/>
      <dgm:spPr/>
      <dgm:t>
        <a:bodyPr/>
        <a:lstStyle/>
        <a:p>
          <a:r>
            <a:rPr lang="fr-FR" b="1" dirty="0" smtClean="0"/>
            <a:t>Aucun effet secondaire </a:t>
          </a:r>
          <a:r>
            <a:rPr lang="fr-FR" dirty="0" smtClean="0"/>
            <a:t>rapporté</a:t>
          </a:r>
          <a:endParaRPr lang="fr-FR" dirty="0"/>
        </a:p>
      </dgm:t>
    </dgm:pt>
    <dgm:pt modelId="{F6D64ABC-7331-42C3-ACDB-20DA07FFA677}" type="parTrans" cxnId="{8FD764AB-90AC-452F-BA41-5EC625AA72F8}">
      <dgm:prSet/>
      <dgm:spPr/>
      <dgm:t>
        <a:bodyPr/>
        <a:lstStyle/>
        <a:p>
          <a:endParaRPr lang="fr-FR"/>
        </a:p>
      </dgm:t>
    </dgm:pt>
    <dgm:pt modelId="{8068F33D-49CF-4F15-B59C-07DA9F59BC1D}" type="sibTrans" cxnId="{8FD764AB-90AC-452F-BA41-5EC625AA72F8}">
      <dgm:prSet/>
      <dgm:spPr/>
      <dgm:t>
        <a:bodyPr/>
        <a:lstStyle/>
        <a:p>
          <a:endParaRPr lang="fr-FR"/>
        </a:p>
      </dgm:t>
    </dgm:pt>
    <dgm:pt modelId="{1A682DE7-7318-4C55-B709-360F48012782}">
      <dgm:prSet phldrT="[Texte]"/>
      <dgm:spPr/>
      <dgm:t>
        <a:bodyPr/>
        <a:lstStyle/>
        <a:p>
          <a:r>
            <a:rPr lang="fr-FR" dirty="0" smtClean="0"/>
            <a:t>Données rapportées par les patients, </a:t>
          </a:r>
          <a:r>
            <a:rPr lang="fr-FR" b="1" dirty="0" smtClean="0"/>
            <a:t>absence de données claires objectivées</a:t>
          </a:r>
          <a:endParaRPr lang="fr-FR" b="1" dirty="0"/>
        </a:p>
      </dgm:t>
    </dgm:pt>
    <dgm:pt modelId="{F63B614D-B7D2-461B-88A1-EF179A677A13}" type="parTrans" cxnId="{FCBA1F6F-8572-4B42-A341-90B9F07B4231}">
      <dgm:prSet/>
      <dgm:spPr/>
      <dgm:t>
        <a:bodyPr/>
        <a:lstStyle/>
        <a:p>
          <a:endParaRPr lang="fr-FR"/>
        </a:p>
      </dgm:t>
    </dgm:pt>
    <dgm:pt modelId="{9CC40247-E3F6-49B7-BB4A-A9FFE3595EF8}" type="sibTrans" cxnId="{FCBA1F6F-8572-4B42-A341-90B9F07B4231}">
      <dgm:prSet/>
      <dgm:spPr/>
      <dgm:t>
        <a:bodyPr/>
        <a:lstStyle/>
        <a:p>
          <a:endParaRPr lang="fr-FR"/>
        </a:p>
      </dgm:t>
    </dgm:pt>
    <dgm:pt modelId="{508F61EB-31A0-4CB1-8C42-F932F947F420}" type="pres">
      <dgm:prSet presAssocID="{F9E0A3AC-9A46-4A4E-BC2B-A19D96621C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C929AEF-A81E-4C2D-9B13-34BC3A445599}" type="pres">
      <dgm:prSet presAssocID="{B69582A4-5206-4C5B-A6C4-66E27737AFC1}" presName="linNode" presStyleCnt="0"/>
      <dgm:spPr/>
    </dgm:pt>
    <dgm:pt modelId="{5A63C243-C42B-4F4C-BDB5-04E2AE786CE3}" type="pres">
      <dgm:prSet presAssocID="{B69582A4-5206-4C5B-A6C4-66E27737AFC1}" presName="parentText" presStyleLbl="node1" presStyleIdx="0" presStyleCnt="2" custScaleX="6496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62A09D-56D0-466E-8D7F-3CE9366FE689}" type="pres">
      <dgm:prSet presAssocID="{B69582A4-5206-4C5B-A6C4-66E27737AFC1}" presName="descendantText" presStyleLbl="alignAccFollowNode1" presStyleIdx="0" presStyleCnt="2" custScaleX="2096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91456E-B34B-45C7-BB65-5ADF5631B9EC}" type="pres">
      <dgm:prSet presAssocID="{DF2075B7-AAAD-4DEC-A18A-F94F8A5558DB}" presName="sp" presStyleCnt="0"/>
      <dgm:spPr/>
    </dgm:pt>
    <dgm:pt modelId="{5BD9178E-06F0-48DB-B282-DA7166F55BC7}" type="pres">
      <dgm:prSet presAssocID="{EFA3B1CA-135E-45B8-BE6F-298B10D89076}" presName="linNode" presStyleCnt="0"/>
      <dgm:spPr/>
    </dgm:pt>
    <dgm:pt modelId="{FAC23AC1-6A96-4E0E-B124-CEBB44449C63}" type="pres">
      <dgm:prSet presAssocID="{EFA3B1CA-135E-45B8-BE6F-298B10D89076}" presName="parentText" presStyleLbl="node1" presStyleIdx="1" presStyleCnt="2" custScaleX="4316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14A2E0-F489-4A44-90FF-655B1EC6D473}" type="pres">
      <dgm:prSet presAssocID="{EFA3B1CA-135E-45B8-BE6F-298B10D89076}" presName="descendantText" presStyleLbl="alignAccFollowNode1" presStyleIdx="1" presStyleCnt="2" custScaleX="13634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ABF0898-CD2C-48CB-8416-5240A77D6927}" type="presOf" srcId="{168062D5-6053-4878-ABCF-C3F52881EDF1}" destId="{8D62A09D-56D0-466E-8D7F-3CE9366FE689}" srcOrd="0" destOrd="4" presId="urn:microsoft.com/office/officeart/2005/8/layout/vList5"/>
    <dgm:cxn modelId="{68C0220B-E05C-4B2B-8867-B789C449B55D}" type="presOf" srcId="{07AB1109-7AFD-41CA-9E2A-2222B7E4CA2D}" destId="{8D62A09D-56D0-466E-8D7F-3CE9366FE689}" srcOrd="0" destOrd="0" presId="urn:microsoft.com/office/officeart/2005/8/layout/vList5"/>
    <dgm:cxn modelId="{844FC0BE-4610-42BB-93A5-146F75F55479}" type="presOf" srcId="{EFA3B1CA-135E-45B8-BE6F-298B10D89076}" destId="{FAC23AC1-6A96-4E0E-B124-CEBB44449C63}" srcOrd="0" destOrd="0" presId="urn:microsoft.com/office/officeart/2005/8/layout/vList5"/>
    <dgm:cxn modelId="{3A1C5491-43FB-4794-8C1D-F1838B88C9B7}" srcId="{F9E0A3AC-9A46-4A4E-BC2B-A19D96621C57}" destId="{EFA3B1CA-135E-45B8-BE6F-298B10D89076}" srcOrd="1" destOrd="0" parTransId="{60BF5543-F648-4FD6-AB62-F0585D6B7FF6}" sibTransId="{6AF61288-A212-4324-8AD7-00510FC194CA}"/>
    <dgm:cxn modelId="{28DCDC70-8C5D-4288-800A-32C37ECC2393}" type="presOf" srcId="{AA96FC25-15F5-4E74-8B54-E2309D4FC7AA}" destId="{8D62A09D-56D0-466E-8D7F-3CE9366FE689}" srcOrd="0" destOrd="1" presId="urn:microsoft.com/office/officeart/2005/8/layout/vList5"/>
    <dgm:cxn modelId="{FD4F8EA5-E3A7-424C-90ED-88D005D88E1B}" srcId="{EFA3B1CA-135E-45B8-BE6F-298B10D89076}" destId="{BDE06AE1-A7F8-4980-8995-FF3C351F9756}" srcOrd="1" destOrd="0" parTransId="{1B7C86F1-37C3-432E-A6D2-DED5807C008A}" sibTransId="{1AEF5CD1-1E12-439F-BDA9-FFCD909D37FE}"/>
    <dgm:cxn modelId="{FCBA1F6F-8572-4B42-A341-90B9F07B4231}" srcId="{EFA3B1CA-135E-45B8-BE6F-298B10D89076}" destId="{1A682DE7-7318-4C55-B709-360F48012782}" srcOrd="3" destOrd="0" parTransId="{F63B614D-B7D2-461B-88A1-EF179A677A13}" sibTransId="{9CC40247-E3F6-49B7-BB4A-A9FFE3595EF8}"/>
    <dgm:cxn modelId="{9A4369D2-060B-4A92-B957-887687AD37F1}" type="presOf" srcId="{98D48D98-BF53-487E-ABD2-7FE480A2B95D}" destId="{8D62A09D-56D0-466E-8D7F-3CE9366FE689}" srcOrd="0" destOrd="2" presId="urn:microsoft.com/office/officeart/2005/8/layout/vList5"/>
    <dgm:cxn modelId="{74F06ACF-00D2-44D9-9494-B5BE9F923483}" srcId="{B69582A4-5206-4C5B-A6C4-66E27737AFC1}" destId="{AA96FC25-15F5-4E74-8B54-E2309D4FC7AA}" srcOrd="1" destOrd="0" parTransId="{4F4A4D16-8A33-4ED8-8AC6-150AF4FEA881}" sibTransId="{3693C764-780E-42F6-BAFC-9A9234A715AC}"/>
    <dgm:cxn modelId="{09E26DBC-D91B-4CA8-B4A1-1C05770B7E12}" type="presOf" srcId="{1A682DE7-7318-4C55-B709-360F48012782}" destId="{3E14A2E0-F489-4A44-90FF-655B1EC6D473}" srcOrd="0" destOrd="3" presId="urn:microsoft.com/office/officeart/2005/8/layout/vList5"/>
    <dgm:cxn modelId="{6A1CDC01-D04C-4C67-8914-93FCB44ED273}" srcId="{B69582A4-5206-4C5B-A6C4-66E27737AFC1}" destId="{07AB1109-7AFD-41CA-9E2A-2222B7E4CA2D}" srcOrd="0" destOrd="0" parTransId="{957A48CE-D662-4387-A155-51E53E78BEAC}" sibTransId="{DF91C4C5-7629-4DFD-B4F9-023A314C3DF0}"/>
    <dgm:cxn modelId="{4E0AA120-7A2C-4580-BC51-046B09A39B9C}" type="presOf" srcId="{7392E126-9CD2-4EBA-AB00-2E1993C387AB}" destId="{8D62A09D-56D0-466E-8D7F-3CE9366FE689}" srcOrd="0" destOrd="3" presId="urn:microsoft.com/office/officeart/2005/8/layout/vList5"/>
    <dgm:cxn modelId="{8FD764AB-90AC-452F-BA41-5EC625AA72F8}" srcId="{B69582A4-5206-4C5B-A6C4-66E27737AFC1}" destId="{7392E126-9CD2-4EBA-AB00-2E1993C387AB}" srcOrd="3" destOrd="0" parTransId="{F6D64ABC-7331-42C3-ACDB-20DA07FFA677}" sibTransId="{8068F33D-49CF-4F15-B59C-07DA9F59BC1D}"/>
    <dgm:cxn modelId="{BB7972F4-2FEF-422A-84B8-3EBC1B17B863}" type="presOf" srcId="{79A131E6-7042-47FD-85E9-116DC73ED50D}" destId="{3E14A2E0-F489-4A44-90FF-655B1EC6D473}" srcOrd="0" destOrd="0" presId="urn:microsoft.com/office/officeart/2005/8/layout/vList5"/>
    <dgm:cxn modelId="{2DF7A1A2-1EE7-4551-888B-28F260EB646A}" type="presOf" srcId="{9A639E7E-4598-43BA-B54F-9CA323335D0C}" destId="{3E14A2E0-F489-4A44-90FF-655B1EC6D473}" srcOrd="0" destOrd="2" presId="urn:microsoft.com/office/officeart/2005/8/layout/vList5"/>
    <dgm:cxn modelId="{7BF11DA0-22CA-4C14-B7BA-AE2139D38A61}" srcId="{B69582A4-5206-4C5B-A6C4-66E27737AFC1}" destId="{98D48D98-BF53-487E-ABD2-7FE480A2B95D}" srcOrd="2" destOrd="0" parTransId="{54E1BD4B-80F9-4E5F-8B05-89840B6EB451}" sibTransId="{439D3275-24A1-4244-8E4F-5D21B90399A7}"/>
    <dgm:cxn modelId="{DFA1A861-117C-47D2-A577-D7C27B9CADDC}" srcId="{EFA3B1CA-135E-45B8-BE6F-298B10D89076}" destId="{79A131E6-7042-47FD-85E9-116DC73ED50D}" srcOrd="0" destOrd="0" parTransId="{16ACD852-D46C-4BE0-B6D1-C8B295DB6884}" sibTransId="{4065C3C9-2DED-4B3C-95AA-36ADBC51A73D}"/>
    <dgm:cxn modelId="{A07755F1-9762-41C2-9D50-D508204B6B7A}" srcId="{F9E0A3AC-9A46-4A4E-BC2B-A19D96621C57}" destId="{B69582A4-5206-4C5B-A6C4-66E27737AFC1}" srcOrd="0" destOrd="0" parTransId="{6CA99231-C80C-4E66-97EF-05DBA8318E59}" sibTransId="{DF2075B7-AAAD-4DEC-A18A-F94F8A5558DB}"/>
    <dgm:cxn modelId="{3BEE02D2-EAF9-4913-94E6-62BCF9EB8107}" srcId="{EFA3B1CA-135E-45B8-BE6F-298B10D89076}" destId="{9A639E7E-4598-43BA-B54F-9CA323335D0C}" srcOrd="2" destOrd="0" parTransId="{36DFC95F-270C-4418-9423-827CF18DBF28}" sibTransId="{0D33E06A-76F4-405B-9AE7-B7779AC95FBF}"/>
    <dgm:cxn modelId="{BCA4A5BB-C499-494B-9C86-33AC4AD8B75E}" type="presOf" srcId="{BDE06AE1-A7F8-4980-8995-FF3C351F9756}" destId="{3E14A2E0-F489-4A44-90FF-655B1EC6D473}" srcOrd="0" destOrd="1" presId="urn:microsoft.com/office/officeart/2005/8/layout/vList5"/>
    <dgm:cxn modelId="{1C0EA9CC-FA65-43D0-BFE0-D3C323E080BE}" type="presOf" srcId="{B69582A4-5206-4C5B-A6C4-66E27737AFC1}" destId="{5A63C243-C42B-4F4C-BDB5-04E2AE786CE3}" srcOrd="0" destOrd="0" presId="urn:microsoft.com/office/officeart/2005/8/layout/vList5"/>
    <dgm:cxn modelId="{22EC5E4A-424B-4E48-AD4D-5A354EB8314F}" type="presOf" srcId="{F9E0A3AC-9A46-4A4E-BC2B-A19D96621C57}" destId="{508F61EB-31A0-4CB1-8C42-F932F947F420}" srcOrd="0" destOrd="0" presId="urn:microsoft.com/office/officeart/2005/8/layout/vList5"/>
    <dgm:cxn modelId="{943D2ED6-8E2A-4732-AD58-CBA1FE2780F2}" srcId="{B69582A4-5206-4C5B-A6C4-66E27737AFC1}" destId="{168062D5-6053-4878-ABCF-C3F52881EDF1}" srcOrd="4" destOrd="0" parTransId="{96104C22-87F7-4FEB-A638-DEE2EBBAD3E6}" sibTransId="{5BBBBA3B-001C-4C0F-8006-C179D22B17F4}"/>
    <dgm:cxn modelId="{46CCB1A3-82F3-45D2-985C-A0A1F16E317C}" type="presParOf" srcId="{508F61EB-31A0-4CB1-8C42-F932F947F420}" destId="{EC929AEF-A81E-4C2D-9B13-34BC3A445599}" srcOrd="0" destOrd="0" presId="urn:microsoft.com/office/officeart/2005/8/layout/vList5"/>
    <dgm:cxn modelId="{E2E10E72-7B72-44E9-B4DB-8D023965D3BF}" type="presParOf" srcId="{EC929AEF-A81E-4C2D-9B13-34BC3A445599}" destId="{5A63C243-C42B-4F4C-BDB5-04E2AE786CE3}" srcOrd="0" destOrd="0" presId="urn:microsoft.com/office/officeart/2005/8/layout/vList5"/>
    <dgm:cxn modelId="{B7908EB3-E572-4C8F-9941-A5D242B2840D}" type="presParOf" srcId="{EC929AEF-A81E-4C2D-9B13-34BC3A445599}" destId="{8D62A09D-56D0-466E-8D7F-3CE9366FE689}" srcOrd="1" destOrd="0" presId="urn:microsoft.com/office/officeart/2005/8/layout/vList5"/>
    <dgm:cxn modelId="{96C17156-51D5-4666-BC03-1DBF3B0EFB4B}" type="presParOf" srcId="{508F61EB-31A0-4CB1-8C42-F932F947F420}" destId="{A791456E-B34B-45C7-BB65-5ADF5631B9EC}" srcOrd="1" destOrd="0" presId="urn:microsoft.com/office/officeart/2005/8/layout/vList5"/>
    <dgm:cxn modelId="{A3D36619-C5B7-4D22-ADBE-7A3CD2AD984B}" type="presParOf" srcId="{508F61EB-31A0-4CB1-8C42-F932F947F420}" destId="{5BD9178E-06F0-48DB-B282-DA7166F55BC7}" srcOrd="2" destOrd="0" presId="urn:microsoft.com/office/officeart/2005/8/layout/vList5"/>
    <dgm:cxn modelId="{9B615D0E-DF21-4773-959C-8D78B313E5D4}" type="presParOf" srcId="{5BD9178E-06F0-48DB-B282-DA7166F55BC7}" destId="{FAC23AC1-6A96-4E0E-B124-CEBB44449C63}" srcOrd="0" destOrd="0" presId="urn:microsoft.com/office/officeart/2005/8/layout/vList5"/>
    <dgm:cxn modelId="{D3B99A70-30F6-463E-A753-0A1965A79B8F}" type="presParOf" srcId="{5BD9178E-06F0-48DB-B282-DA7166F55BC7}" destId="{3E14A2E0-F489-4A44-90FF-655B1EC6D47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9E0A3AC-9A46-4A4E-BC2B-A19D96621C5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69582A4-5206-4C5B-A6C4-66E27737AFC1}">
      <dgm:prSet phldrT="[Texte]"/>
      <dgm:spPr/>
      <dgm:t>
        <a:bodyPr/>
        <a:lstStyle/>
        <a:p>
          <a:r>
            <a:rPr lang="fr-FR" dirty="0" smtClean="0"/>
            <a:t>Forces</a:t>
          </a:r>
          <a:endParaRPr lang="fr-FR" dirty="0"/>
        </a:p>
      </dgm:t>
    </dgm:pt>
    <dgm:pt modelId="{6CA99231-C80C-4E66-97EF-05DBA8318E59}" type="parTrans" cxnId="{A07755F1-9762-41C2-9D50-D508204B6B7A}">
      <dgm:prSet/>
      <dgm:spPr/>
      <dgm:t>
        <a:bodyPr/>
        <a:lstStyle/>
        <a:p>
          <a:endParaRPr lang="fr-FR"/>
        </a:p>
      </dgm:t>
    </dgm:pt>
    <dgm:pt modelId="{DF2075B7-AAAD-4DEC-A18A-F94F8A5558DB}" type="sibTrans" cxnId="{A07755F1-9762-41C2-9D50-D508204B6B7A}">
      <dgm:prSet/>
      <dgm:spPr/>
      <dgm:t>
        <a:bodyPr/>
        <a:lstStyle/>
        <a:p>
          <a:endParaRPr lang="fr-FR"/>
        </a:p>
      </dgm:t>
    </dgm:pt>
    <dgm:pt modelId="{07AB1109-7AFD-41CA-9E2A-2222B7E4CA2D}">
      <dgm:prSet phldrT="[Texte]"/>
      <dgm:spPr/>
      <dgm:t>
        <a:bodyPr/>
        <a:lstStyle/>
        <a:p>
          <a:r>
            <a:rPr lang="fr-FR" b="1" dirty="0" smtClean="0"/>
            <a:t>Essai randomisé contrôlé</a:t>
          </a:r>
          <a:r>
            <a:rPr lang="fr-FR" b="0" dirty="0" smtClean="0"/>
            <a:t>, ce qui permet d’éliminer le biais placebo</a:t>
          </a:r>
          <a:endParaRPr lang="fr-FR" dirty="0"/>
        </a:p>
      </dgm:t>
    </dgm:pt>
    <dgm:pt modelId="{957A48CE-D662-4387-A155-51E53E78BEAC}" type="parTrans" cxnId="{6A1CDC01-D04C-4C67-8914-93FCB44ED273}">
      <dgm:prSet/>
      <dgm:spPr/>
      <dgm:t>
        <a:bodyPr/>
        <a:lstStyle/>
        <a:p>
          <a:endParaRPr lang="fr-FR"/>
        </a:p>
      </dgm:t>
    </dgm:pt>
    <dgm:pt modelId="{DF91C4C5-7629-4DFD-B4F9-023A314C3DF0}" type="sibTrans" cxnId="{6A1CDC01-D04C-4C67-8914-93FCB44ED273}">
      <dgm:prSet/>
      <dgm:spPr/>
      <dgm:t>
        <a:bodyPr/>
        <a:lstStyle/>
        <a:p>
          <a:endParaRPr lang="fr-FR"/>
        </a:p>
      </dgm:t>
    </dgm:pt>
    <dgm:pt modelId="{AA96FC25-15F5-4E74-8B54-E2309D4FC7AA}">
      <dgm:prSet phldrT="[Texte]"/>
      <dgm:spPr/>
      <dgm:t>
        <a:bodyPr/>
        <a:lstStyle/>
        <a:p>
          <a:r>
            <a:rPr lang="fr-FR" b="1" dirty="0" smtClean="0"/>
            <a:t>Étude à double aveugle</a:t>
          </a:r>
          <a:r>
            <a:rPr lang="fr-FR" b="0" dirty="0" smtClean="0"/>
            <a:t>, ce qui permet d’éviter des biais liés au patient et à l’observateur</a:t>
          </a:r>
          <a:endParaRPr lang="fr-FR" dirty="0"/>
        </a:p>
      </dgm:t>
    </dgm:pt>
    <dgm:pt modelId="{4F4A4D16-8A33-4ED8-8AC6-150AF4FEA881}" type="parTrans" cxnId="{74F06ACF-00D2-44D9-9494-B5BE9F923483}">
      <dgm:prSet/>
      <dgm:spPr/>
      <dgm:t>
        <a:bodyPr/>
        <a:lstStyle/>
        <a:p>
          <a:endParaRPr lang="fr-FR"/>
        </a:p>
      </dgm:t>
    </dgm:pt>
    <dgm:pt modelId="{3693C764-780E-42F6-BAFC-9A9234A715AC}" type="sibTrans" cxnId="{74F06ACF-00D2-44D9-9494-B5BE9F923483}">
      <dgm:prSet/>
      <dgm:spPr/>
      <dgm:t>
        <a:bodyPr/>
        <a:lstStyle/>
        <a:p>
          <a:endParaRPr lang="fr-FR"/>
        </a:p>
      </dgm:t>
    </dgm:pt>
    <dgm:pt modelId="{EFA3B1CA-135E-45B8-BE6F-298B10D89076}">
      <dgm:prSet phldrT="[Texte]"/>
      <dgm:spPr/>
      <dgm:t>
        <a:bodyPr/>
        <a:lstStyle/>
        <a:p>
          <a:r>
            <a:rPr lang="fr-FR" dirty="0" smtClean="0"/>
            <a:t>Limites</a:t>
          </a:r>
          <a:endParaRPr lang="fr-FR" dirty="0"/>
        </a:p>
      </dgm:t>
    </dgm:pt>
    <dgm:pt modelId="{60BF5543-F648-4FD6-AB62-F0585D6B7FF6}" type="parTrans" cxnId="{3A1C5491-43FB-4794-8C1D-F1838B88C9B7}">
      <dgm:prSet/>
      <dgm:spPr/>
      <dgm:t>
        <a:bodyPr/>
        <a:lstStyle/>
        <a:p>
          <a:endParaRPr lang="fr-FR"/>
        </a:p>
      </dgm:t>
    </dgm:pt>
    <dgm:pt modelId="{6AF61288-A212-4324-8AD7-00510FC194CA}" type="sibTrans" cxnId="{3A1C5491-43FB-4794-8C1D-F1838B88C9B7}">
      <dgm:prSet/>
      <dgm:spPr/>
      <dgm:t>
        <a:bodyPr/>
        <a:lstStyle/>
        <a:p>
          <a:endParaRPr lang="fr-FR"/>
        </a:p>
      </dgm:t>
    </dgm:pt>
    <dgm:pt modelId="{79A131E6-7042-47FD-85E9-116DC73ED50D}">
      <dgm:prSet phldrT="[Texte]"/>
      <dgm:spPr/>
      <dgm:t>
        <a:bodyPr/>
        <a:lstStyle/>
        <a:p>
          <a:r>
            <a:rPr lang="fr-FR" b="1" dirty="0" smtClean="0"/>
            <a:t>Faible taille d’échantillon </a:t>
          </a:r>
          <a:r>
            <a:rPr lang="fr-FR" dirty="0" smtClean="0"/>
            <a:t>(48 participants)</a:t>
          </a:r>
          <a:endParaRPr lang="fr-FR" dirty="0"/>
        </a:p>
      </dgm:t>
    </dgm:pt>
    <dgm:pt modelId="{16ACD852-D46C-4BE0-B6D1-C8B295DB6884}" type="parTrans" cxnId="{DFA1A861-117C-47D2-A577-D7C27B9CADDC}">
      <dgm:prSet/>
      <dgm:spPr/>
      <dgm:t>
        <a:bodyPr/>
        <a:lstStyle/>
        <a:p>
          <a:endParaRPr lang="fr-FR"/>
        </a:p>
      </dgm:t>
    </dgm:pt>
    <dgm:pt modelId="{4065C3C9-2DED-4B3C-95AA-36ADBC51A73D}" type="sibTrans" cxnId="{DFA1A861-117C-47D2-A577-D7C27B9CADDC}">
      <dgm:prSet/>
      <dgm:spPr/>
      <dgm:t>
        <a:bodyPr/>
        <a:lstStyle/>
        <a:p>
          <a:endParaRPr lang="fr-FR"/>
        </a:p>
      </dgm:t>
    </dgm:pt>
    <dgm:pt modelId="{9A639E7E-4598-43BA-B54F-9CA323335D0C}">
      <dgm:prSet phldrT="[Texte]"/>
      <dgm:spPr/>
      <dgm:t>
        <a:bodyPr/>
        <a:lstStyle/>
        <a:p>
          <a:r>
            <a:rPr lang="fr-FR" b="0" dirty="0" smtClean="0"/>
            <a:t>Comparaison des résultats seulement à 3 mois, donc on peut se demander si une étude plus longue aurait modifié les résultats.</a:t>
          </a:r>
          <a:endParaRPr lang="fr-FR" b="0" dirty="0"/>
        </a:p>
      </dgm:t>
    </dgm:pt>
    <dgm:pt modelId="{36DFC95F-270C-4418-9423-827CF18DBF28}" type="parTrans" cxnId="{3BEE02D2-EAF9-4913-94E6-62BCF9EB8107}">
      <dgm:prSet/>
      <dgm:spPr/>
      <dgm:t>
        <a:bodyPr/>
        <a:lstStyle/>
        <a:p>
          <a:endParaRPr lang="fr-FR"/>
        </a:p>
      </dgm:t>
    </dgm:pt>
    <dgm:pt modelId="{0D33E06A-76F4-405B-9AE7-B7779AC95FBF}" type="sibTrans" cxnId="{3BEE02D2-EAF9-4913-94E6-62BCF9EB8107}">
      <dgm:prSet/>
      <dgm:spPr/>
      <dgm:t>
        <a:bodyPr/>
        <a:lstStyle/>
        <a:p>
          <a:endParaRPr lang="fr-FR"/>
        </a:p>
      </dgm:t>
    </dgm:pt>
    <dgm:pt modelId="{168062D5-6053-4878-ABCF-C3F52881EDF1}">
      <dgm:prSet phldrT="[Texte]"/>
      <dgm:spPr/>
      <dgm:t>
        <a:bodyPr/>
        <a:lstStyle/>
        <a:p>
          <a:r>
            <a:rPr lang="fr-FR" dirty="0" smtClean="0"/>
            <a:t>Intervention </a:t>
          </a:r>
          <a:r>
            <a:rPr lang="fr-FR" b="1" dirty="0" smtClean="0"/>
            <a:t>réalisable au Canada</a:t>
          </a:r>
          <a:endParaRPr lang="fr-FR" dirty="0"/>
        </a:p>
      </dgm:t>
    </dgm:pt>
    <dgm:pt modelId="{96104C22-87F7-4FEB-A638-DEE2EBBAD3E6}" type="parTrans" cxnId="{943D2ED6-8E2A-4732-AD58-CBA1FE2780F2}">
      <dgm:prSet/>
      <dgm:spPr/>
      <dgm:t>
        <a:bodyPr/>
        <a:lstStyle/>
        <a:p>
          <a:endParaRPr lang="fr-FR"/>
        </a:p>
      </dgm:t>
    </dgm:pt>
    <dgm:pt modelId="{5BBBBA3B-001C-4C0F-8006-C179D22B17F4}" type="sibTrans" cxnId="{943D2ED6-8E2A-4732-AD58-CBA1FE2780F2}">
      <dgm:prSet/>
      <dgm:spPr/>
      <dgm:t>
        <a:bodyPr/>
        <a:lstStyle/>
        <a:p>
          <a:endParaRPr lang="fr-FR"/>
        </a:p>
      </dgm:t>
    </dgm:pt>
    <dgm:pt modelId="{1A682DE7-7318-4C55-B709-360F48012782}">
      <dgm:prSet phldrT="[Texte]"/>
      <dgm:spPr/>
      <dgm:t>
        <a:bodyPr/>
        <a:lstStyle/>
        <a:p>
          <a:r>
            <a:rPr lang="fr-FR" b="1" dirty="0" smtClean="0"/>
            <a:t>Validité externe </a:t>
          </a:r>
          <a:r>
            <a:rPr lang="fr-FR" dirty="0" smtClean="0"/>
            <a:t>remise en question, puisque l’étude a été réalisée dans une petite communauté de Sydney, en Australie, dont la population est possiblement différente de la nôtre .</a:t>
          </a:r>
          <a:endParaRPr lang="fr-FR" b="1" dirty="0"/>
        </a:p>
      </dgm:t>
    </dgm:pt>
    <dgm:pt modelId="{F63B614D-B7D2-461B-88A1-EF179A677A13}" type="parTrans" cxnId="{FCBA1F6F-8572-4B42-A341-90B9F07B4231}">
      <dgm:prSet/>
      <dgm:spPr/>
      <dgm:t>
        <a:bodyPr/>
        <a:lstStyle/>
        <a:p>
          <a:endParaRPr lang="fr-FR"/>
        </a:p>
      </dgm:t>
    </dgm:pt>
    <dgm:pt modelId="{9CC40247-E3F6-49B7-BB4A-A9FFE3595EF8}" type="sibTrans" cxnId="{FCBA1F6F-8572-4B42-A341-90B9F07B4231}">
      <dgm:prSet/>
      <dgm:spPr/>
      <dgm:t>
        <a:bodyPr/>
        <a:lstStyle/>
        <a:p>
          <a:endParaRPr lang="fr-FR"/>
        </a:p>
      </dgm:t>
    </dgm:pt>
    <dgm:pt modelId="{9CCA2722-DF6C-4D56-AEEF-8A0C376300CD}">
      <dgm:prSet phldrT="[Texte]"/>
      <dgm:spPr/>
      <dgm:t>
        <a:bodyPr/>
        <a:lstStyle/>
        <a:p>
          <a:r>
            <a:rPr lang="fr-FR" dirty="0" smtClean="0"/>
            <a:t>Suivi mensuel rigoureux avec aucune perte au suivi</a:t>
          </a:r>
          <a:endParaRPr lang="fr-FR" dirty="0"/>
        </a:p>
      </dgm:t>
    </dgm:pt>
    <dgm:pt modelId="{22D946EB-4198-43FC-856C-71C05312E75C}" type="parTrans" cxnId="{7DDF6281-FF20-4D41-89B4-5C28AE06F434}">
      <dgm:prSet/>
      <dgm:spPr/>
      <dgm:t>
        <a:bodyPr/>
        <a:lstStyle/>
        <a:p>
          <a:endParaRPr lang="fr-FR"/>
        </a:p>
      </dgm:t>
    </dgm:pt>
    <dgm:pt modelId="{3F83F15A-F429-46B4-A512-C4078DB58205}" type="sibTrans" cxnId="{7DDF6281-FF20-4D41-89B4-5C28AE06F434}">
      <dgm:prSet/>
      <dgm:spPr/>
      <dgm:t>
        <a:bodyPr/>
        <a:lstStyle/>
        <a:p>
          <a:endParaRPr lang="fr-FR"/>
        </a:p>
      </dgm:t>
    </dgm:pt>
    <dgm:pt modelId="{508F61EB-31A0-4CB1-8C42-F932F947F420}" type="pres">
      <dgm:prSet presAssocID="{F9E0A3AC-9A46-4A4E-BC2B-A19D96621C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C929AEF-A81E-4C2D-9B13-34BC3A445599}" type="pres">
      <dgm:prSet presAssocID="{B69582A4-5206-4C5B-A6C4-66E27737AFC1}" presName="linNode" presStyleCnt="0"/>
      <dgm:spPr/>
    </dgm:pt>
    <dgm:pt modelId="{5A63C243-C42B-4F4C-BDB5-04E2AE786CE3}" type="pres">
      <dgm:prSet presAssocID="{B69582A4-5206-4C5B-A6C4-66E27737AFC1}" presName="parentText" presStyleLbl="node1" presStyleIdx="0" presStyleCnt="2" custScaleX="6496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62A09D-56D0-466E-8D7F-3CE9366FE689}" type="pres">
      <dgm:prSet presAssocID="{B69582A4-5206-4C5B-A6C4-66E27737AFC1}" presName="descendantText" presStyleLbl="alignAccFollowNode1" presStyleIdx="0" presStyleCnt="2" custScaleX="2096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91456E-B34B-45C7-BB65-5ADF5631B9EC}" type="pres">
      <dgm:prSet presAssocID="{DF2075B7-AAAD-4DEC-A18A-F94F8A5558DB}" presName="sp" presStyleCnt="0"/>
      <dgm:spPr/>
    </dgm:pt>
    <dgm:pt modelId="{5BD9178E-06F0-48DB-B282-DA7166F55BC7}" type="pres">
      <dgm:prSet presAssocID="{EFA3B1CA-135E-45B8-BE6F-298B10D89076}" presName="linNode" presStyleCnt="0"/>
      <dgm:spPr/>
    </dgm:pt>
    <dgm:pt modelId="{FAC23AC1-6A96-4E0E-B124-CEBB44449C63}" type="pres">
      <dgm:prSet presAssocID="{EFA3B1CA-135E-45B8-BE6F-298B10D89076}" presName="parentText" presStyleLbl="node1" presStyleIdx="1" presStyleCnt="2" custScaleX="4316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14A2E0-F489-4A44-90FF-655B1EC6D473}" type="pres">
      <dgm:prSet presAssocID="{EFA3B1CA-135E-45B8-BE6F-298B10D89076}" presName="descendantText" presStyleLbl="alignAccFollowNode1" presStyleIdx="1" presStyleCnt="2" custScaleX="13634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ABF0898-CD2C-48CB-8416-5240A77D6927}" type="presOf" srcId="{168062D5-6053-4878-ABCF-C3F52881EDF1}" destId="{8D62A09D-56D0-466E-8D7F-3CE9366FE689}" srcOrd="0" destOrd="3" presId="urn:microsoft.com/office/officeart/2005/8/layout/vList5"/>
    <dgm:cxn modelId="{68C0220B-E05C-4B2B-8867-B789C449B55D}" type="presOf" srcId="{07AB1109-7AFD-41CA-9E2A-2222B7E4CA2D}" destId="{8D62A09D-56D0-466E-8D7F-3CE9366FE689}" srcOrd="0" destOrd="0" presId="urn:microsoft.com/office/officeart/2005/8/layout/vList5"/>
    <dgm:cxn modelId="{844FC0BE-4610-42BB-93A5-146F75F55479}" type="presOf" srcId="{EFA3B1CA-135E-45B8-BE6F-298B10D89076}" destId="{FAC23AC1-6A96-4E0E-B124-CEBB44449C63}" srcOrd="0" destOrd="0" presId="urn:microsoft.com/office/officeart/2005/8/layout/vList5"/>
    <dgm:cxn modelId="{3A1C5491-43FB-4794-8C1D-F1838B88C9B7}" srcId="{F9E0A3AC-9A46-4A4E-BC2B-A19D96621C57}" destId="{EFA3B1CA-135E-45B8-BE6F-298B10D89076}" srcOrd="1" destOrd="0" parTransId="{60BF5543-F648-4FD6-AB62-F0585D6B7FF6}" sibTransId="{6AF61288-A212-4324-8AD7-00510FC194CA}"/>
    <dgm:cxn modelId="{28DCDC70-8C5D-4288-800A-32C37ECC2393}" type="presOf" srcId="{AA96FC25-15F5-4E74-8B54-E2309D4FC7AA}" destId="{8D62A09D-56D0-466E-8D7F-3CE9366FE689}" srcOrd="0" destOrd="1" presId="urn:microsoft.com/office/officeart/2005/8/layout/vList5"/>
    <dgm:cxn modelId="{FCBA1F6F-8572-4B42-A341-90B9F07B4231}" srcId="{EFA3B1CA-135E-45B8-BE6F-298B10D89076}" destId="{1A682DE7-7318-4C55-B709-360F48012782}" srcOrd="2" destOrd="0" parTransId="{F63B614D-B7D2-461B-88A1-EF179A677A13}" sibTransId="{9CC40247-E3F6-49B7-BB4A-A9FFE3595EF8}"/>
    <dgm:cxn modelId="{74F06ACF-00D2-44D9-9494-B5BE9F923483}" srcId="{B69582A4-5206-4C5B-A6C4-66E27737AFC1}" destId="{AA96FC25-15F5-4E74-8B54-E2309D4FC7AA}" srcOrd="1" destOrd="0" parTransId="{4F4A4D16-8A33-4ED8-8AC6-150AF4FEA881}" sibTransId="{3693C764-780E-42F6-BAFC-9A9234A715AC}"/>
    <dgm:cxn modelId="{09E26DBC-D91B-4CA8-B4A1-1C05770B7E12}" type="presOf" srcId="{1A682DE7-7318-4C55-B709-360F48012782}" destId="{3E14A2E0-F489-4A44-90FF-655B1EC6D473}" srcOrd="0" destOrd="2" presId="urn:microsoft.com/office/officeart/2005/8/layout/vList5"/>
    <dgm:cxn modelId="{6A1CDC01-D04C-4C67-8914-93FCB44ED273}" srcId="{B69582A4-5206-4C5B-A6C4-66E27737AFC1}" destId="{07AB1109-7AFD-41CA-9E2A-2222B7E4CA2D}" srcOrd="0" destOrd="0" parTransId="{957A48CE-D662-4387-A155-51E53E78BEAC}" sibTransId="{DF91C4C5-7629-4DFD-B4F9-023A314C3DF0}"/>
    <dgm:cxn modelId="{B8D575C4-FDBF-4E15-9008-355F8D955419}" type="presOf" srcId="{9CCA2722-DF6C-4D56-AEEF-8A0C376300CD}" destId="{8D62A09D-56D0-466E-8D7F-3CE9366FE689}" srcOrd="0" destOrd="2" presId="urn:microsoft.com/office/officeart/2005/8/layout/vList5"/>
    <dgm:cxn modelId="{BB7972F4-2FEF-422A-84B8-3EBC1B17B863}" type="presOf" srcId="{79A131E6-7042-47FD-85E9-116DC73ED50D}" destId="{3E14A2E0-F489-4A44-90FF-655B1EC6D473}" srcOrd="0" destOrd="0" presId="urn:microsoft.com/office/officeart/2005/8/layout/vList5"/>
    <dgm:cxn modelId="{2DF7A1A2-1EE7-4551-888B-28F260EB646A}" type="presOf" srcId="{9A639E7E-4598-43BA-B54F-9CA323335D0C}" destId="{3E14A2E0-F489-4A44-90FF-655B1EC6D473}" srcOrd="0" destOrd="1" presId="urn:microsoft.com/office/officeart/2005/8/layout/vList5"/>
    <dgm:cxn modelId="{7DDF6281-FF20-4D41-89B4-5C28AE06F434}" srcId="{B69582A4-5206-4C5B-A6C4-66E27737AFC1}" destId="{9CCA2722-DF6C-4D56-AEEF-8A0C376300CD}" srcOrd="2" destOrd="0" parTransId="{22D946EB-4198-43FC-856C-71C05312E75C}" sibTransId="{3F83F15A-F429-46B4-A512-C4078DB58205}"/>
    <dgm:cxn modelId="{DFA1A861-117C-47D2-A577-D7C27B9CADDC}" srcId="{EFA3B1CA-135E-45B8-BE6F-298B10D89076}" destId="{79A131E6-7042-47FD-85E9-116DC73ED50D}" srcOrd="0" destOrd="0" parTransId="{16ACD852-D46C-4BE0-B6D1-C8B295DB6884}" sibTransId="{4065C3C9-2DED-4B3C-95AA-36ADBC51A73D}"/>
    <dgm:cxn modelId="{A07755F1-9762-41C2-9D50-D508204B6B7A}" srcId="{F9E0A3AC-9A46-4A4E-BC2B-A19D96621C57}" destId="{B69582A4-5206-4C5B-A6C4-66E27737AFC1}" srcOrd="0" destOrd="0" parTransId="{6CA99231-C80C-4E66-97EF-05DBA8318E59}" sibTransId="{DF2075B7-AAAD-4DEC-A18A-F94F8A5558DB}"/>
    <dgm:cxn modelId="{3BEE02D2-EAF9-4913-94E6-62BCF9EB8107}" srcId="{EFA3B1CA-135E-45B8-BE6F-298B10D89076}" destId="{9A639E7E-4598-43BA-B54F-9CA323335D0C}" srcOrd="1" destOrd="0" parTransId="{36DFC95F-270C-4418-9423-827CF18DBF28}" sibTransId="{0D33E06A-76F4-405B-9AE7-B7779AC95FBF}"/>
    <dgm:cxn modelId="{22EC5E4A-424B-4E48-AD4D-5A354EB8314F}" type="presOf" srcId="{F9E0A3AC-9A46-4A4E-BC2B-A19D96621C57}" destId="{508F61EB-31A0-4CB1-8C42-F932F947F420}" srcOrd="0" destOrd="0" presId="urn:microsoft.com/office/officeart/2005/8/layout/vList5"/>
    <dgm:cxn modelId="{943D2ED6-8E2A-4732-AD58-CBA1FE2780F2}" srcId="{B69582A4-5206-4C5B-A6C4-66E27737AFC1}" destId="{168062D5-6053-4878-ABCF-C3F52881EDF1}" srcOrd="3" destOrd="0" parTransId="{96104C22-87F7-4FEB-A638-DEE2EBBAD3E6}" sibTransId="{5BBBBA3B-001C-4C0F-8006-C179D22B17F4}"/>
    <dgm:cxn modelId="{1C0EA9CC-FA65-43D0-BFE0-D3C323E080BE}" type="presOf" srcId="{B69582A4-5206-4C5B-A6C4-66E27737AFC1}" destId="{5A63C243-C42B-4F4C-BDB5-04E2AE786CE3}" srcOrd="0" destOrd="0" presId="urn:microsoft.com/office/officeart/2005/8/layout/vList5"/>
    <dgm:cxn modelId="{46CCB1A3-82F3-45D2-985C-A0A1F16E317C}" type="presParOf" srcId="{508F61EB-31A0-4CB1-8C42-F932F947F420}" destId="{EC929AEF-A81E-4C2D-9B13-34BC3A445599}" srcOrd="0" destOrd="0" presId="urn:microsoft.com/office/officeart/2005/8/layout/vList5"/>
    <dgm:cxn modelId="{E2E10E72-7B72-44E9-B4DB-8D023965D3BF}" type="presParOf" srcId="{EC929AEF-A81E-4C2D-9B13-34BC3A445599}" destId="{5A63C243-C42B-4F4C-BDB5-04E2AE786CE3}" srcOrd="0" destOrd="0" presId="urn:microsoft.com/office/officeart/2005/8/layout/vList5"/>
    <dgm:cxn modelId="{B7908EB3-E572-4C8F-9941-A5D242B2840D}" type="presParOf" srcId="{EC929AEF-A81E-4C2D-9B13-34BC3A445599}" destId="{8D62A09D-56D0-466E-8D7F-3CE9366FE689}" srcOrd="1" destOrd="0" presId="urn:microsoft.com/office/officeart/2005/8/layout/vList5"/>
    <dgm:cxn modelId="{96C17156-51D5-4666-BC03-1DBF3B0EFB4B}" type="presParOf" srcId="{508F61EB-31A0-4CB1-8C42-F932F947F420}" destId="{A791456E-B34B-45C7-BB65-5ADF5631B9EC}" srcOrd="1" destOrd="0" presId="urn:microsoft.com/office/officeart/2005/8/layout/vList5"/>
    <dgm:cxn modelId="{A3D36619-C5B7-4D22-ADBE-7A3CD2AD984B}" type="presParOf" srcId="{508F61EB-31A0-4CB1-8C42-F932F947F420}" destId="{5BD9178E-06F0-48DB-B282-DA7166F55BC7}" srcOrd="2" destOrd="0" presId="urn:microsoft.com/office/officeart/2005/8/layout/vList5"/>
    <dgm:cxn modelId="{9B615D0E-DF21-4773-959C-8D78B313E5D4}" type="presParOf" srcId="{5BD9178E-06F0-48DB-B282-DA7166F55BC7}" destId="{FAC23AC1-6A96-4E0E-B124-CEBB44449C63}" srcOrd="0" destOrd="0" presId="urn:microsoft.com/office/officeart/2005/8/layout/vList5"/>
    <dgm:cxn modelId="{D3B99A70-30F6-463E-A753-0A1965A79B8F}" type="presParOf" srcId="{5BD9178E-06F0-48DB-B282-DA7166F55BC7}" destId="{3E14A2E0-F489-4A44-90FF-655B1EC6D47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9E0A3AC-9A46-4A4E-BC2B-A19D96621C5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69582A4-5206-4C5B-A6C4-66E27737AFC1}">
      <dgm:prSet phldrT="[Texte]"/>
      <dgm:spPr/>
      <dgm:t>
        <a:bodyPr/>
        <a:lstStyle/>
        <a:p>
          <a:r>
            <a:rPr lang="fr-FR" dirty="0" smtClean="0"/>
            <a:t>Forces</a:t>
          </a:r>
          <a:endParaRPr lang="fr-FR" dirty="0"/>
        </a:p>
      </dgm:t>
    </dgm:pt>
    <dgm:pt modelId="{6CA99231-C80C-4E66-97EF-05DBA8318E59}" type="parTrans" cxnId="{A07755F1-9762-41C2-9D50-D508204B6B7A}">
      <dgm:prSet/>
      <dgm:spPr/>
      <dgm:t>
        <a:bodyPr/>
        <a:lstStyle/>
        <a:p>
          <a:endParaRPr lang="fr-FR"/>
        </a:p>
      </dgm:t>
    </dgm:pt>
    <dgm:pt modelId="{DF2075B7-AAAD-4DEC-A18A-F94F8A5558DB}" type="sibTrans" cxnId="{A07755F1-9762-41C2-9D50-D508204B6B7A}">
      <dgm:prSet/>
      <dgm:spPr/>
      <dgm:t>
        <a:bodyPr/>
        <a:lstStyle/>
        <a:p>
          <a:endParaRPr lang="fr-FR"/>
        </a:p>
      </dgm:t>
    </dgm:pt>
    <dgm:pt modelId="{07AB1109-7AFD-41CA-9E2A-2222B7E4CA2D}">
      <dgm:prSet phldrT="[Texte]"/>
      <dgm:spPr/>
      <dgm:t>
        <a:bodyPr/>
        <a:lstStyle/>
        <a:p>
          <a:r>
            <a:rPr lang="fr-FR" b="1" dirty="0" smtClean="0"/>
            <a:t>Taille</a:t>
          </a:r>
          <a:r>
            <a:rPr lang="fr-FR" dirty="0" smtClean="0"/>
            <a:t> du groupe à l’étude (90 enfants)</a:t>
          </a:r>
          <a:endParaRPr lang="fr-FR" dirty="0"/>
        </a:p>
      </dgm:t>
    </dgm:pt>
    <dgm:pt modelId="{957A48CE-D662-4387-A155-51E53E78BEAC}" type="parTrans" cxnId="{6A1CDC01-D04C-4C67-8914-93FCB44ED273}">
      <dgm:prSet/>
      <dgm:spPr/>
      <dgm:t>
        <a:bodyPr/>
        <a:lstStyle/>
        <a:p>
          <a:endParaRPr lang="fr-FR"/>
        </a:p>
      </dgm:t>
    </dgm:pt>
    <dgm:pt modelId="{DF91C4C5-7629-4DFD-B4F9-023A314C3DF0}" type="sibTrans" cxnId="{6A1CDC01-D04C-4C67-8914-93FCB44ED273}">
      <dgm:prSet/>
      <dgm:spPr/>
      <dgm:t>
        <a:bodyPr/>
        <a:lstStyle/>
        <a:p>
          <a:endParaRPr lang="fr-FR"/>
        </a:p>
      </dgm:t>
    </dgm:pt>
    <dgm:pt modelId="{EFA3B1CA-135E-45B8-BE6F-298B10D89076}">
      <dgm:prSet phldrT="[Texte]"/>
      <dgm:spPr/>
      <dgm:t>
        <a:bodyPr/>
        <a:lstStyle/>
        <a:p>
          <a:r>
            <a:rPr lang="fr-FR" dirty="0" smtClean="0"/>
            <a:t>Limites</a:t>
          </a:r>
          <a:endParaRPr lang="fr-FR" dirty="0"/>
        </a:p>
      </dgm:t>
    </dgm:pt>
    <dgm:pt modelId="{60BF5543-F648-4FD6-AB62-F0585D6B7FF6}" type="parTrans" cxnId="{3A1C5491-43FB-4794-8C1D-F1838B88C9B7}">
      <dgm:prSet/>
      <dgm:spPr/>
      <dgm:t>
        <a:bodyPr/>
        <a:lstStyle/>
        <a:p>
          <a:endParaRPr lang="fr-FR"/>
        </a:p>
      </dgm:t>
    </dgm:pt>
    <dgm:pt modelId="{6AF61288-A212-4324-8AD7-00510FC194CA}" type="sibTrans" cxnId="{3A1C5491-43FB-4794-8C1D-F1838B88C9B7}">
      <dgm:prSet/>
      <dgm:spPr/>
      <dgm:t>
        <a:bodyPr/>
        <a:lstStyle/>
        <a:p>
          <a:endParaRPr lang="fr-FR"/>
        </a:p>
      </dgm:t>
    </dgm:pt>
    <dgm:pt modelId="{79A131E6-7042-47FD-85E9-116DC73ED50D}">
      <dgm:prSet phldrT="[Texte]"/>
      <dgm:spPr/>
      <dgm:t>
        <a:bodyPr/>
        <a:lstStyle/>
        <a:p>
          <a:r>
            <a:rPr lang="fr-FR" b="1" dirty="0" smtClean="0"/>
            <a:t>Durée </a:t>
          </a:r>
          <a:r>
            <a:rPr lang="fr-FR" dirty="0" smtClean="0"/>
            <a:t>de l’utilisation de la riboflavine: seulement 3 mois</a:t>
          </a:r>
          <a:endParaRPr lang="fr-FR" dirty="0"/>
        </a:p>
      </dgm:t>
    </dgm:pt>
    <dgm:pt modelId="{16ACD852-D46C-4BE0-B6D1-C8B295DB6884}" type="parTrans" cxnId="{DFA1A861-117C-47D2-A577-D7C27B9CADDC}">
      <dgm:prSet/>
      <dgm:spPr/>
      <dgm:t>
        <a:bodyPr/>
        <a:lstStyle/>
        <a:p>
          <a:endParaRPr lang="fr-FR"/>
        </a:p>
      </dgm:t>
    </dgm:pt>
    <dgm:pt modelId="{4065C3C9-2DED-4B3C-95AA-36ADBC51A73D}" type="sibTrans" cxnId="{DFA1A861-117C-47D2-A577-D7C27B9CADDC}">
      <dgm:prSet/>
      <dgm:spPr/>
      <dgm:t>
        <a:bodyPr/>
        <a:lstStyle/>
        <a:p>
          <a:endParaRPr lang="fr-FR"/>
        </a:p>
      </dgm:t>
    </dgm:pt>
    <dgm:pt modelId="{FD896B2D-B8FB-4E64-B82D-7CCCF005E695}">
      <dgm:prSet phldrT="[Texte]"/>
      <dgm:spPr/>
      <dgm:t>
        <a:bodyPr/>
        <a:lstStyle/>
        <a:p>
          <a:r>
            <a:rPr lang="fr-FR" dirty="0" smtClean="0"/>
            <a:t>Étude </a:t>
          </a:r>
          <a:r>
            <a:rPr lang="fr-FR" b="1" dirty="0" smtClean="0"/>
            <a:t>randomisée contrôlée</a:t>
          </a:r>
          <a:endParaRPr lang="fr-FR" b="1" dirty="0"/>
        </a:p>
      </dgm:t>
    </dgm:pt>
    <dgm:pt modelId="{B1954039-DA2E-42B9-9C83-4F91AA1BFA65}" type="parTrans" cxnId="{7AD9B8A4-180D-44A7-A17E-60A800142241}">
      <dgm:prSet/>
      <dgm:spPr/>
      <dgm:t>
        <a:bodyPr/>
        <a:lstStyle/>
        <a:p>
          <a:endParaRPr lang="fr-FR"/>
        </a:p>
      </dgm:t>
    </dgm:pt>
    <dgm:pt modelId="{65341B95-8BF2-4293-94F7-9E087E34F0F9}" type="sibTrans" cxnId="{7AD9B8A4-180D-44A7-A17E-60A800142241}">
      <dgm:prSet/>
      <dgm:spPr/>
      <dgm:t>
        <a:bodyPr/>
        <a:lstStyle/>
        <a:p>
          <a:endParaRPr lang="fr-FR"/>
        </a:p>
      </dgm:t>
    </dgm:pt>
    <dgm:pt modelId="{8238CFA7-6C34-46ED-9600-7B9CD8C26BDB}">
      <dgm:prSet phldrT="[Texte]"/>
      <dgm:spPr/>
      <dgm:t>
        <a:bodyPr/>
        <a:lstStyle/>
        <a:p>
          <a:r>
            <a:rPr lang="fr-FR" b="1" dirty="0" smtClean="0"/>
            <a:t>Double insu</a:t>
          </a:r>
          <a:endParaRPr lang="fr-FR" b="1" dirty="0"/>
        </a:p>
      </dgm:t>
    </dgm:pt>
    <dgm:pt modelId="{7B03760D-0190-4352-B790-943C526E33F5}" type="parTrans" cxnId="{E60218C4-A94A-4C9E-B8B7-DC80D9114C5E}">
      <dgm:prSet/>
      <dgm:spPr/>
      <dgm:t>
        <a:bodyPr/>
        <a:lstStyle/>
        <a:p>
          <a:endParaRPr lang="fr-FR"/>
        </a:p>
      </dgm:t>
    </dgm:pt>
    <dgm:pt modelId="{A140879E-14E3-4A2C-8062-E49B80428668}" type="sibTrans" cxnId="{E60218C4-A94A-4C9E-B8B7-DC80D9114C5E}">
      <dgm:prSet/>
      <dgm:spPr/>
      <dgm:t>
        <a:bodyPr/>
        <a:lstStyle/>
        <a:p>
          <a:endParaRPr lang="fr-FR"/>
        </a:p>
      </dgm:t>
    </dgm:pt>
    <dgm:pt modelId="{670B0A97-F556-4EC6-A4F7-D920D1778FAF}">
      <dgm:prSet phldrT="[Texte]"/>
      <dgm:spPr/>
      <dgm:t>
        <a:bodyPr/>
        <a:lstStyle/>
        <a:p>
          <a:r>
            <a:rPr lang="fr-FR" dirty="0" smtClean="0"/>
            <a:t>Utilisation d’un </a:t>
          </a:r>
          <a:r>
            <a:rPr lang="fr-FR" b="1" dirty="0" smtClean="0"/>
            <a:t>placebo</a:t>
          </a:r>
          <a:endParaRPr lang="fr-FR" b="1" dirty="0"/>
        </a:p>
      </dgm:t>
    </dgm:pt>
    <dgm:pt modelId="{42E33B0F-6719-41AD-AD1F-32912BABDAC1}" type="parTrans" cxnId="{FB47C2EB-9876-4416-9518-9987C7E42C4D}">
      <dgm:prSet/>
      <dgm:spPr/>
      <dgm:t>
        <a:bodyPr/>
        <a:lstStyle/>
        <a:p>
          <a:endParaRPr lang="fr-FR"/>
        </a:p>
      </dgm:t>
    </dgm:pt>
    <dgm:pt modelId="{8279A294-0724-4E52-A46D-69EC94A3CE22}" type="sibTrans" cxnId="{FB47C2EB-9876-4416-9518-9987C7E42C4D}">
      <dgm:prSet/>
      <dgm:spPr/>
      <dgm:t>
        <a:bodyPr/>
        <a:lstStyle/>
        <a:p>
          <a:endParaRPr lang="fr-FR"/>
        </a:p>
      </dgm:t>
    </dgm:pt>
    <dgm:pt modelId="{B600FB7A-BE24-4017-A22C-E7EE298D6C1F}">
      <dgm:prSet phldrT="[Texte]"/>
      <dgm:spPr/>
      <dgm:t>
        <a:bodyPr/>
        <a:lstStyle/>
        <a:p>
          <a:r>
            <a:rPr lang="fr-FR" b="1" dirty="0" smtClean="0"/>
            <a:t>2 doses </a:t>
          </a:r>
          <a:r>
            <a:rPr lang="fr-FR" dirty="0" smtClean="0"/>
            <a:t>de riboflavine testées</a:t>
          </a:r>
          <a:endParaRPr lang="fr-FR" dirty="0"/>
        </a:p>
      </dgm:t>
    </dgm:pt>
    <dgm:pt modelId="{D44A9363-30FD-4BA6-8FC7-5154496651C2}" type="parTrans" cxnId="{14FC844E-CDAA-45F2-85D7-8F228592CA59}">
      <dgm:prSet/>
      <dgm:spPr/>
      <dgm:t>
        <a:bodyPr/>
        <a:lstStyle/>
        <a:p>
          <a:endParaRPr lang="fr-FR"/>
        </a:p>
      </dgm:t>
    </dgm:pt>
    <dgm:pt modelId="{3DF25BBA-4AA8-4DF5-B57D-122D76A804F5}" type="sibTrans" cxnId="{14FC844E-CDAA-45F2-85D7-8F228592CA59}">
      <dgm:prSet/>
      <dgm:spPr/>
      <dgm:t>
        <a:bodyPr/>
        <a:lstStyle/>
        <a:p>
          <a:endParaRPr lang="fr-FR"/>
        </a:p>
      </dgm:t>
    </dgm:pt>
    <dgm:pt modelId="{01F34733-C76A-4FDF-B201-C721C0E6FDF5}">
      <dgm:prSet phldrT="[Texte]"/>
      <dgm:spPr/>
      <dgm:t>
        <a:bodyPr/>
        <a:lstStyle/>
        <a:p>
          <a:r>
            <a:rPr lang="fr-FR" dirty="0" smtClean="0"/>
            <a:t>Pas de nombre de migraines maximal comme critère d’exclusion (nombre élevé de migraines pourrait correspondre à migraines plus réfractaires)</a:t>
          </a:r>
          <a:endParaRPr lang="fr-FR" dirty="0"/>
        </a:p>
      </dgm:t>
    </dgm:pt>
    <dgm:pt modelId="{760C996A-FF44-440F-B9DD-5B4DCCEB97A3}" type="parTrans" cxnId="{BED1D70C-F700-43F8-A5B2-B9F103D351BC}">
      <dgm:prSet/>
      <dgm:spPr/>
      <dgm:t>
        <a:bodyPr/>
        <a:lstStyle/>
        <a:p>
          <a:endParaRPr lang="fr-FR"/>
        </a:p>
      </dgm:t>
    </dgm:pt>
    <dgm:pt modelId="{B8927F69-AE16-4ABF-96CC-A997B66340E2}" type="sibTrans" cxnId="{BED1D70C-F700-43F8-A5B2-B9F103D351BC}">
      <dgm:prSet/>
      <dgm:spPr/>
      <dgm:t>
        <a:bodyPr/>
        <a:lstStyle/>
        <a:p>
          <a:endParaRPr lang="fr-FR"/>
        </a:p>
      </dgm:t>
    </dgm:pt>
    <dgm:pt modelId="{508F61EB-31A0-4CB1-8C42-F932F947F420}" type="pres">
      <dgm:prSet presAssocID="{F9E0A3AC-9A46-4A4E-BC2B-A19D96621C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C929AEF-A81E-4C2D-9B13-34BC3A445599}" type="pres">
      <dgm:prSet presAssocID="{B69582A4-5206-4C5B-A6C4-66E27737AFC1}" presName="linNode" presStyleCnt="0"/>
      <dgm:spPr/>
    </dgm:pt>
    <dgm:pt modelId="{5A63C243-C42B-4F4C-BDB5-04E2AE786CE3}" type="pres">
      <dgm:prSet presAssocID="{B69582A4-5206-4C5B-A6C4-66E27737AFC1}" presName="parentText" presStyleLbl="node1" presStyleIdx="0" presStyleCnt="2" custScaleX="6496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62A09D-56D0-466E-8D7F-3CE9366FE689}" type="pres">
      <dgm:prSet presAssocID="{B69582A4-5206-4C5B-A6C4-66E27737AFC1}" presName="descendantText" presStyleLbl="alignAccFollowNode1" presStyleIdx="0" presStyleCnt="2" custScaleX="2096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91456E-B34B-45C7-BB65-5ADF5631B9EC}" type="pres">
      <dgm:prSet presAssocID="{DF2075B7-AAAD-4DEC-A18A-F94F8A5558DB}" presName="sp" presStyleCnt="0"/>
      <dgm:spPr/>
    </dgm:pt>
    <dgm:pt modelId="{5BD9178E-06F0-48DB-B282-DA7166F55BC7}" type="pres">
      <dgm:prSet presAssocID="{EFA3B1CA-135E-45B8-BE6F-298B10D89076}" presName="linNode" presStyleCnt="0"/>
      <dgm:spPr/>
    </dgm:pt>
    <dgm:pt modelId="{FAC23AC1-6A96-4E0E-B124-CEBB44449C63}" type="pres">
      <dgm:prSet presAssocID="{EFA3B1CA-135E-45B8-BE6F-298B10D89076}" presName="parentText" presStyleLbl="node1" presStyleIdx="1" presStyleCnt="2" custScaleX="4316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14A2E0-F489-4A44-90FF-655B1EC6D473}" type="pres">
      <dgm:prSet presAssocID="{EFA3B1CA-135E-45B8-BE6F-298B10D89076}" presName="descendantText" presStyleLbl="alignAccFollowNode1" presStyleIdx="1" presStyleCnt="2" custScaleX="13634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59457AA-FC88-41AD-BAE3-5628CF6575AB}" type="presOf" srcId="{670B0A97-F556-4EC6-A4F7-D920D1778FAF}" destId="{8D62A09D-56D0-466E-8D7F-3CE9366FE689}" srcOrd="0" destOrd="3" presId="urn:microsoft.com/office/officeart/2005/8/layout/vList5"/>
    <dgm:cxn modelId="{A0F6A7F9-36DB-4A12-9E1F-35FCAE5851C0}" type="presOf" srcId="{FD896B2D-B8FB-4E64-B82D-7CCCF005E695}" destId="{8D62A09D-56D0-466E-8D7F-3CE9366FE689}" srcOrd="0" destOrd="0" presId="urn:microsoft.com/office/officeart/2005/8/layout/vList5"/>
    <dgm:cxn modelId="{68C0220B-E05C-4B2B-8867-B789C449B55D}" type="presOf" srcId="{07AB1109-7AFD-41CA-9E2A-2222B7E4CA2D}" destId="{8D62A09D-56D0-466E-8D7F-3CE9366FE689}" srcOrd="0" destOrd="2" presId="urn:microsoft.com/office/officeart/2005/8/layout/vList5"/>
    <dgm:cxn modelId="{844FC0BE-4610-42BB-93A5-146F75F55479}" type="presOf" srcId="{EFA3B1CA-135E-45B8-BE6F-298B10D89076}" destId="{FAC23AC1-6A96-4E0E-B124-CEBB44449C63}" srcOrd="0" destOrd="0" presId="urn:microsoft.com/office/officeart/2005/8/layout/vList5"/>
    <dgm:cxn modelId="{3A1C5491-43FB-4794-8C1D-F1838B88C9B7}" srcId="{F9E0A3AC-9A46-4A4E-BC2B-A19D96621C57}" destId="{EFA3B1CA-135E-45B8-BE6F-298B10D89076}" srcOrd="1" destOrd="0" parTransId="{60BF5543-F648-4FD6-AB62-F0585D6B7FF6}" sibTransId="{6AF61288-A212-4324-8AD7-00510FC194CA}"/>
    <dgm:cxn modelId="{FB47C2EB-9876-4416-9518-9987C7E42C4D}" srcId="{B69582A4-5206-4C5B-A6C4-66E27737AFC1}" destId="{670B0A97-F556-4EC6-A4F7-D920D1778FAF}" srcOrd="3" destOrd="0" parTransId="{42E33B0F-6719-41AD-AD1F-32912BABDAC1}" sibTransId="{8279A294-0724-4E52-A46D-69EC94A3CE22}"/>
    <dgm:cxn modelId="{BED1D70C-F700-43F8-A5B2-B9F103D351BC}" srcId="{EFA3B1CA-135E-45B8-BE6F-298B10D89076}" destId="{01F34733-C76A-4FDF-B201-C721C0E6FDF5}" srcOrd="1" destOrd="0" parTransId="{760C996A-FF44-440F-B9DD-5B4DCCEB97A3}" sibTransId="{B8927F69-AE16-4ABF-96CC-A997B66340E2}"/>
    <dgm:cxn modelId="{C053423E-0EEF-4B09-98AB-92E360A1C737}" type="presOf" srcId="{B600FB7A-BE24-4017-A22C-E7EE298D6C1F}" destId="{8D62A09D-56D0-466E-8D7F-3CE9366FE689}" srcOrd="0" destOrd="4" presId="urn:microsoft.com/office/officeart/2005/8/layout/vList5"/>
    <dgm:cxn modelId="{14FC844E-CDAA-45F2-85D7-8F228592CA59}" srcId="{B69582A4-5206-4C5B-A6C4-66E27737AFC1}" destId="{B600FB7A-BE24-4017-A22C-E7EE298D6C1F}" srcOrd="4" destOrd="0" parTransId="{D44A9363-30FD-4BA6-8FC7-5154496651C2}" sibTransId="{3DF25BBA-4AA8-4DF5-B57D-122D76A804F5}"/>
    <dgm:cxn modelId="{6A1CDC01-D04C-4C67-8914-93FCB44ED273}" srcId="{B69582A4-5206-4C5B-A6C4-66E27737AFC1}" destId="{07AB1109-7AFD-41CA-9E2A-2222B7E4CA2D}" srcOrd="2" destOrd="0" parTransId="{957A48CE-D662-4387-A155-51E53E78BEAC}" sibTransId="{DF91C4C5-7629-4DFD-B4F9-023A314C3DF0}"/>
    <dgm:cxn modelId="{7AD9B8A4-180D-44A7-A17E-60A800142241}" srcId="{B69582A4-5206-4C5B-A6C4-66E27737AFC1}" destId="{FD896B2D-B8FB-4E64-B82D-7CCCF005E695}" srcOrd="0" destOrd="0" parTransId="{B1954039-DA2E-42B9-9C83-4F91AA1BFA65}" sibTransId="{65341B95-8BF2-4293-94F7-9E087E34F0F9}"/>
    <dgm:cxn modelId="{BB7972F4-2FEF-422A-84B8-3EBC1B17B863}" type="presOf" srcId="{79A131E6-7042-47FD-85E9-116DC73ED50D}" destId="{3E14A2E0-F489-4A44-90FF-655B1EC6D473}" srcOrd="0" destOrd="0" presId="urn:microsoft.com/office/officeart/2005/8/layout/vList5"/>
    <dgm:cxn modelId="{E60218C4-A94A-4C9E-B8B7-DC80D9114C5E}" srcId="{B69582A4-5206-4C5B-A6C4-66E27737AFC1}" destId="{8238CFA7-6C34-46ED-9600-7B9CD8C26BDB}" srcOrd="1" destOrd="0" parTransId="{7B03760D-0190-4352-B790-943C526E33F5}" sibTransId="{A140879E-14E3-4A2C-8062-E49B80428668}"/>
    <dgm:cxn modelId="{366F2692-987F-4961-8EB4-32FFD3712053}" type="presOf" srcId="{01F34733-C76A-4FDF-B201-C721C0E6FDF5}" destId="{3E14A2E0-F489-4A44-90FF-655B1EC6D473}" srcOrd="0" destOrd="1" presId="urn:microsoft.com/office/officeart/2005/8/layout/vList5"/>
    <dgm:cxn modelId="{DFA1A861-117C-47D2-A577-D7C27B9CADDC}" srcId="{EFA3B1CA-135E-45B8-BE6F-298B10D89076}" destId="{79A131E6-7042-47FD-85E9-116DC73ED50D}" srcOrd="0" destOrd="0" parTransId="{16ACD852-D46C-4BE0-B6D1-C8B295DB6884}" sibTransId="{4065C3C9-2DED-4B3C-95AA-36ADBC51A73D}"/>
    <dgm:cxn modelId="{A07755F1-9762-41C2-9D50-D508204B6B7A}" srcId="{F9E0A3AC-9A46-4A4E-BC2B-A19D96621C57}" destId="{B69582A4-5206-4C5B-A6C4-66E27737AFC1}" srcOrd="0" destOrd="0" parTransId="{6CA99231-C80C-4E66-97EF-05DBA8318E59}" sibTransId="{DF2075B7-AAAD-4DEC-A18A-F94F8A5558DB}"/>
    <dgm:cxn modelId="{6F5E32B4-2D2C-4B57-9302-BBDA144F23C3}" type="presOf" srcId="{8238CFA7-6C34-46ED-9600-7B9CD8C26BDB}" destId="{8D62A09D-56D0-466E-8D7F-3CE9366FE689}" srcOrd="0" destOrd="1" presId="urn:microsoft.com/office/officeart/2005/8/layout/vList5"/>
    <dgm:cxn modelId="{22EC5E4A-424B-4E48-AD4D-5A354EB8314F}" type="presOf" srcId="{F9E0A3AC-9A46-4A4E-BC2B-A19D96621C57}" destId="{508F61EB-31A0-4CB1-8C42-F932F947F420}" srcOrd="0" destOrd="0" presId="urn:microsoft.com/office/officeart/2005/8/layout/vList5"/>
    <dgm:cxn modelId="{1C0EA9CC-FA65-43D0-BFE0-D3C323E080BE}" type="presOf" srcId="{B69582A4-5206-4C5B-A6C4-66E27737AFC1}" destId="{5A63C243-C42B-4F4C-BDB5-04E2AE786CE3}" srcOrd="0" destOrd="0" presId="urn:microsoft.com/office/officeart/2005/8/layout/vList5"/>
    <dgm:cxn modelId="{46CCB1A3-82F3-45D2-985C-A0A1F16E317C}" type="presParOf" srcId="{508F61EB-31A0-4CB1-8C42-F932F947F420}" destId="{EC929AEF-A81E-4C2D-9B13-34BC3A445599}" srcOrd="0" destOrd="0" presId="urn:microsoft.com/office/officeart/2005/8/layout/vList5"/>
    <dgm:cxn modelId="{E2E10E72-7B72-44E9-B4DB-8D023965D3BF}" type="presParOf" srcId="{EC929AEF-A81E-4C2D-9B13-34BC3A445599}" destId="{5A63C243-C42B-4F4C-BDB5-04E2AE786CE3}" srcOrd="0" destOrd="0" presId="urn:microsoft.com/office/officeart/2005/8/layout/vList5"/>
    <dgm:cxn modelId="{B7908EB3-E572-4C8F-9941-A5D242B2840D}" type="presParOf" srcId="{EC929AEF-A81E-4C2D-9B13-34BC3A445599}" destId="{8D62A09D-56D0-466E-8D7F-3CE9366FE689}" srcOrd="1" destOrd="0" presId="urn:microsoft.com/office/officeart/2005/8/layout/vList5"/>
    <dgm:cxn modelId="{96C17156-51D5-4666-BC03-1DBF3B0EFB4B}" type="presParOf" srcId="{508F61EB-31A0-4CB1-8C42-F932F947F420}" destId="{A791456E-B34B-45C7-BB65-5ADF5631B9EC}" srcOrd="1" destOrd="0" presId="urn:microsoft.com/office/officeart/2005/8/layout/vList5"/>
    <dgm:cxn modelId="{A3D36619-C5B7-4D22-ADBE-7A3CD2AD984B}" type="presParOf" srcId="{508F61EB-31A0-4CB1-8C42-F932F947F420}" destId="{5BD9178E-06F0-48DB-B282-DA7166F55BC7}" srcOrd="2" destOrd="0" presId="urn:microsoft.com/office/officeart/2005/8/layout/vList5"/>
    <dgm:cxn modelId="{9B615D0E-DF21-4773-959C-8D78B313E5D4}" type="presParOf" srcId="{5BD9178E-06F0-48DB-B282-DA7166F55BC7}" destId="{FAC23AC1-6A96-4E0E-B124-CEBB44449C63}" srcOrd="0" destOrd="0" presId="urn:microsoft.com/office/officeart/2005/8/layout/vList5"/>
    <dgm:cxn modelId="{D3B99A70-30F6-463E-A753-0A1965A79B8F}" type="presParOf" srcId="{5BD9178E-06F0-48DB-B282-DA7166F55BC7}" destId="{3E14A2E0-F489-4A44-90FF-655B1EC6D47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9E0A3AC-9A46-4A4E-BC2B-A19D96621C5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69582A4-5206-4C5B-A6C4-66E27737AFC1}">
      <dgm:prSet phldrT="[Texte]"/>
      <dgm:spPr/>
      <dgm:t>
        <a:bodyPr/>
        <a:lstStyle/>
        <a:p>
          <a:r>
            <a:rPr lang="fr-FR" dirty="0" smtClean="0"/>
            <a:t>Forces</a:t>
          </a:r>
          <a:endParaRPr lang="fr-FR" dirty="0"/>
        </a:p>
      </dgm:t>
    </dgm:pt>
    <dgm:pt modelId="{6CA99231-C80C-4E66-97EF-05DBA8318E59}" type="parTrans" cxnId="{A07755F1-9762-41C2-9D50-D508204B6B7A}">
      <dgm:prSet/>
      <dgm:spPr/>
      <dgm:t>
        <a:bodyPr/>
        <a:lstStyle/>
        <a:p>
          <a:endParaRPr lang="fr-FR"/>
        </a:p>
      </dgm:t>
    </dgm:pt>
    <dgm:pt modelId="{DF2075B7-AAAD-4DEC-A18A-F94F8A5558DB}" type="sibTrans" cxnId="{A07755F1-9762-41C2-9D50-D508204B6B7A}">
      <dgm:prSet/>
      <dgm:spPr/>
      <dgm:t>
        <a:bodyPr/>
        <a:lstStyle/>
        <a:p>
          <a:endParaRPr lang="fr-FR"/>
        </a:p>
      </dgm:t>
    </dgm:pt>
    <dgm:pt modelId="{07AB1109-7AFD-41CA-9E2A-2222B7E4CA2D}">
      <dgm:prSet phldrT="[Texte]"/>
      <dgm:spPr/>
      <dgm:t>
        <a:bodyPr/>
        <a:lstStyle/>
        <a:p>
          <a:r>
            <a:rPr lang="fr-FR" b="1" dirty="0" smtClean="0"/>
            <a:t>Diagnostic</a:t>
          </a:r>
          <a:r>
            <a:rPr lang="fr-FR" dirty="0" smtClean="0"/>
            <a:t> de migraine chez les patients à l’étude confirmé </a:t>
          </a:r>
          <a:r>
            <a:rPr lang="fr-FR" b="1" dirty="0" smtClean="0"/>
            <a:t>par 2 neurologues</a:t>
          </a:r>
          <a:endParaRPr lang="fr-FR" b="1" dirty="0"/>
        </a:p>
      </dgm:t>
    </dgm:pt>
    <dgm:pt modelId="{957A48CE-D662-4387-A155-51E53E78BEAC}" type="parTrans" cxnId="{6A1CDC01-D04C-4C67-8914-93FCB44ED273}">
      <dgm:prSet/>
      <dgm:spPr/>
      <dgm:t>
        <a:bodyPr/>
        <a:lstStyle/>
        <a:p>
          <a:endParaRPr lang="fr-FR"/>
        </a:p>
      </dgm:t>
    </dgm:pt>
    <dgm:pt modelId="{DF91C4C5-7629-4DFD-B4F9-023A314C3DF0}" type="sibTrans" cxnId="{6A1CDC01-D04C-4C67-8914-93FCB44ED273}">
      <dgm:prSet/>
      <dgm:spPr/>
      <dgm:t>
        <a:bodyPr/>
        <a:lstStyle/>
        <a:p>
          <a:endParaRPr lang="fr-FR"/>
        </a:p>
      </dgm:t>
    </dgm:pt>
    <dgm:pt modelId="{EFA3B1CA-135E-45B8-BE6F-298B10D89076}">
      <dgm:prSet phldrT="[Texte]"/>
      <dgm:spPr/>
      <dgm:t>
        <a:bodyPr/>
        <a:lstStyle/>
        <a:p>
          <a:r>
            <a:rPr lang="fr-FR" dirty="0" smtClean="0"/>
            <a:t>Limites</a:t>
          </a:r>
          <a:endParaRPr lang="fr-FR" dirty="0"/>
        </a:p>
      </dgm:t>
    </dgm:pt>
    <dgm:pt modelId="{60BF5543-F648-4FD6-AB62-F0585D6B7FF6}" type="parTrans" cxnId="{3A1C5491-43FB-4794-8C1D-F1838B88C9B7}">
      <dgm:prSet/>
      <dgm:spPr/>
      <dgm:t>
        <a:bodyPr/>
        <a:lstStyle/>
        <a:p>
          <a:endParaRPr lang="fr-FR"/>
        </a:p>
      </dgm:t>
    </dgm:pt>
    <dgm:pt modelId="{6AF61288-A212-4324-8AD7-00510FC194CA}" type="sibTrans" cxnId="{3A1C5491-43FB-4794-8C1D-F1838B88C9B7}">
      <dgm:prSet/>
      <dgm:spPr/>
      <dgm:t>
        <a:bodyPr/>
        <a:lstStyle/>
        <a:p>
          <a:endParaRPr lang="fr-FR"/>
        </a:p>
      </dgm:t>
    </dgm:pt>
    <dgm:pt modelId="{79A131E6-7042-47FD-85E9-116DC73ED50D}">
      <dgm:prSet phldrT="[Texte]"/>
      <dgm:spPr/>
      <dgm:t>
        <a:bodyPr/>
        <a:lstStyle/>
        <a:p>
          <a:r>
            <a:rPr lang="fr-FR" dirty="0" smtClean="0"/>
            <a:t>Devis de l’étude (</a:t>
          </a:r>
          <a:r>
            <a:rPr lang="fr-FR" b="1" dirty="0" smtClean="0"/>
            <a:t>étude de cohorte</a:t>
          </a:r>
          <a:r>
            <a:rPr lang="fr-FR" dirty="0" smtClean="0"/>
            <a:t>)</a:t>
          </a:r>
          <a:endParaRPr lang="fr-FR" dirty="0"/>
        </a:p>
      </dgm:t>
    </dgm:pt>
    <dgm:pt modelId="{16ACD852-D46C-4BE0-B6D1-C8B295DB6884}" type="parTrans" cxnId="{DFA1A861-117C-47D2-A577-D7C27B9CADDC}">
      <dgm:prSet/>
      <dgm:spPr/>
      <dgm:t>
        <a:bodyPr/>
        <a:lstStyle/>
        <a:p>
          <a:endParaRPr lang="fr-FR"/>
        </a:p>
      </dgm:t>
    </dgm:pt>
    <dgm:pt modelId="{4065C3C9-2DED-4B3C-95AA-36ADBC51A73D}" type="sibTrans" cxnId="{DFA1A861-117C-47D2-A577-D7C27B9CADDC}">
      <dgm:prSet/>
      <dgm:spPr/>
      <dgm:t>
        <a:bodyPr/>
        <a:lstStyle/>
        <a:p>
          <a:endParaRPr lang="fr-FR"/>
        </a:p>
      </dgm:t>
    </dgm:pt>
    <dgm:pt modelId="{19221B90-DF9F-49B6-A553-972FA40E68FE}">
      <dgm:prSet phldrT="[Texte]"/>
      <dgm:spPr/>
      <dgm:t>
        <a:bodyPr/>
        <a:lstStyle/>
        <a:p>
          <a:r>
            <a:rPr lang="fr-FR" b="1" dirty="0" smtClean="0"/>
            <a:t>Pas de comparaison avec un placebo</a:t>
          </a:r>
          <a:r>
            <a:rPr lang="fr-FR" dirty="0" smtClean="0"/>
            <a:t>, qui a une haute efficacité dans les autres études</a:t>
          </a:r>
          <a:endParaRPr lang="fr-FR" dirty="0"/>
        </a:p>
      </dgm:t>
    </dgm:pt>
    <dgm:pt modelId="{15A5567E-BBCA-4785-8D75-39294D2F21CA}" type="parTrans" cxnId="{6064EEB8-D802-4D05-A69F-05B7C888595D}">
      <dgm:prSet/>
      <dgm:spPr/>
      <dgm:t>
        <a:bodyPr/>
        <a:lstStyle/>
        <a:p>
          <a:endParaRPr lang="fr-FR"/>
        </a:p>
      </dgm:t>
    </dgm:pt>
    <dgm:pt modelId="{E2DB8372-85D0-4CAE-A932-008DF18EE34A}" type="sibTrans" cxnId="{6064EEB8-D802-4D05-A69F-05B7C888595D}">
      <dgm:prSet/>
      <dgm:spPr/>
      <dgm:t>
        <a:bodyPr/>
        <a:lstStyle/>
        <a:p>
          <a:endParaRPr lang="fr-FR"/>
        </a:p>
      </dgm:t>
    </dgm:pt>
    <dgm:pt modelId="{8744367B-2C68-4385-B61B-ED388357C2A5}">
      <dgm:prSet phldrT="[Texte]"/>
      <dgm:spPr/>
      <dgm:t>
        <a:bodyPr/>
        <a:lstStyle/>
        <a:p>
          <a:r>
            <a:rPr lang="fr-FR" b="1" dirty="0" smtClean="0"/>
            <a:t>Faibles doses </a:t>
          </a:r>
          <a:r>
            <a:rPr lang="fr-FR" dirty="0" smtClean="0"/>
            <a:t>de riboflavine</a:t>
          </a:r>
          <a:endParaRPr lang="fr-FR" dirty="0"/>
        </a:p>
      </dgm:t>
    </dgm:pt>
    <dgm:pt modelId="{17A17B9C-9531-4348-9AA5-121FE486880F}" type="parTrans" cxnId="{4C784BDE-FCB4-4B4F-B57D-0A528AA59914}">
      <dgm:prSet/>
      <dgm:spPr/>
      <dgm:t>
        <a:bodyPr/>
        <a:lstStyle/>
        <a:p>
          <a:endParaRPr lang="fr-FR"/>
        </a:p>
      </dgm:t>
    </dgm:pt>
    <dgm:pt modelId="{71A9F8D3-08A7-4054-A841-CBF88CFB9A34}" type="sibTrans" cxnId="{4C784BDE-FCB4-4B4F-B57D-0A528AA59914}">
      <dgm:prSet/>
      <dgm:spPr/>
      <dgm:t>
        <a:bodyPr/>
        <a:lstStyle/>
        <a:p>
          <a:endParaRPr lang="fr-FR"/>
        </a:p>
      </dgm:t>
    </dgm:pt>
    <dgm:pt modelId="{5918DA74-C2F9-401F-8154-67D2286646CF}">
      <dgm:prSet phldrT="[Texte]"/>
      <dgm:spPr/>
      <dgm:t>
        <a:bodyPr/>
        <a:lstStyle/>
        <a:p>
          <a:r>
            <a:rPr lang="fr-FR" dirty="0" smtClean="0"/>
            <a:t>2 dosages différents (10 et 40 mg/jour) sans justification aléatoire ni raisonnée</a:t>
          </a:r>
          <a:endParaRPr lang="fr-FR" dirty="0"/>
        </a:p>
      </dgm:t>
    </dgm:pt>
    <dgm:pt modelId="{1A032E54-9C0E-4899-BAD1-3890C04DBF27}" type="parTrans" cxnId="{13FFD1CA-9687-4E64-9310-9EB8F4C44A9A}">
      <dgm:prSet/>
      <dgm:spPr/>
      <dgm:t>
        <a:bodyPr/>
        <a:lstStyle/>
        <a:p>
          <a:endParaRPr lang="fr-FR"/>
        </a:p>
      </dgm:t>
    </dgm:pt>
    <dgm:pt modelId="{845ABFF6-452B-465D-91A1-7786934D85EE}" type="sibTrans" cxnId="{13FFD1CA-9687-4E64-9310-9EB8F4C44A9A}">
      <dgm:prSet/>
      <dgm:spPr/>
      <dgm:t>
        <a:bodyPr/>
        <a:lstStyle/>
        <a:p>
          <a:endParaRPr lang="fr-FR"/>
        </a:p>
      </dgm:t>
    </dgm:pt>
    <dgm:pt modelId="{BB7748E6-303E-4D7A-B2EE-202930E85434}">
      <dgm:prSet phldrT="[Texte]"/>
      <dgm:spPr/>
      <dgm:t>
        <a:bodyPr/>
        <a:lstStyle/>
        <a:p>
          <a:r>
            <a:rPr lang="fr-FR" dirty="0" smtClean="0"/>
            <a:t>Analyse de différents facteurs qui pourraient expliquer différence entre patients qui répondent et ceux qui ne répondent pas à la prophylaxie (ex: plus de céphalées autres que migraineuses dans le groupe ne répondant pas)</a:t>
          </a:r>
          <a:endParaRPr lang="fr-FR" dirty="0"/>
        </a:p>
      </dgm:t>
    </dgm:pt>
    <dgm:pt modelId="{D1349AD1-E54D-4A9C-B359-63331934262B}" type="parTrans" cxnId="{F9FF6DB6-B2C9-49BB-A32B-01A9D1C12B54}">
      <dgm:prSet/>
      <dgm:spPr/>
      <dgm:t>
        <a:bodyPr/>
        <a:lstStyle/>
        <a:p>
          <a:endParaRPr lang="fr-FR"/>
        </a:p>
      </dgm:t>
    </dgm:pt>
    <dgm:pt modelId="{777338D4-7F7C-499E-9BD9-600F66A34A8A}" type="sibTrans" cxnId="{F9FF6DB6-B2C9-49BB-A32B-01A9D1C12B54}">
      <dgm:prSet/>
      <dgm:spPr/>
      <dgm:t>
        <a:bodyPr/>
        <a:lstStyle/>
        <a:p>
          <a:endParaRPr lang="fr-FR"/>
        </a:p>
      </dgm:t>
    </dgm:pt>
    <dgm:pt modelId="{508F61EB-31A0-4CB1-8C42-F932F947F420}" type="pres">
      <dgm:prSet presAssocID="{F9E0A3AC-9A46-4A4E-BC2B-A19D96621C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C929AEF-A81E-4C2D-9B13-34BC3A445599}" type="pres">
      <dgm:prSet presAssocID="{B69582A4-5206-4C5B-A6C4-66E27737AFC1}" presName="linNode" presStyleCnt="0"/>
      <dgm:spPr/>
    </dgm:pt>
    <dgm:pt modelId="{5A63C243-C42B-4F4C-BDB5-04E2AE786CE3}" type="pres">
      <dgm:prSet presAssocID="{B69582A4-5206-4C5B-A6C4-66E27737AFC1}" presName="parentText" presStyleLbl="node1" presStyleIdx="0" presStyleCnt="2" custScaleX="6496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62A09D-56D0-466E-8D7F-3CE9366FE689}" type="pres">
      <dgm:prSet presAssocID="{B69582A4-5206-4C5B-A6C4-66E27737AFC1}" presName="descendantText" presStyleLbl="alignAccFollowNode1" presStyleIdx="0" presStyleCnt="2" custScaleX="2096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91456E-B34B-45C7-BB65-5ADF5631B9EC}" type="pres">
      <dgm:prSet presAssocID="{DF2075B7-AAAD-4DEC-A18A-F94F8A5558DB}" presName="sp" presStyleCnt="0"/>
      <dgm:spPr/>
    </dgm:pt>
    <dgm:pt modelId="{5BD9178E-06F0-48DB-B282-DA7166F55BC7}" type="pres">
      <dgm:prSet presAssocID="{EFA3B1CA-135E-45B8-BE6F-298B10D89076}" presName="linNode" presStyleCnt="0"/>
      <dgm:spPr/>
    </dgm:pt>
    <dgm:pt modelId="{FAC23AC1-6A96-4E0E-B124-CEBB44449C63}" type="pres">
      <dgm:prSet presAssocID="{EFA3B1CA-135E-45B8-BE6F-298B10D89076}" presName="parentText" presStyleLbl="node1" presStyleIdx="1" presStyleCnt="2" custScaleX="4316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14A2E0-F489-4A44-90FF-655B1EC6D473}" type="pres">
      <dgm:prSet presAssocID="{EFA3B1CA-135E-45B8-BE6F-298B10D89076}" presName="descendantText" presStyleLbl="alignAccFollowNode1" presStyleIdx="1" presStyleCnt="2" custScaleX="13634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3FFD1CA-9687-4E64-9310-9EB8F4C44A9A}" srcId="{EFA3B1CA-135E-45B8-BE6F-298B10D89076}" destId="{5918DA74-C2F9-401F-8154-67D2286646CF}" srcOrd="3" destOrd="0" parTransId="{1A032E54-9C0E-4899-BAD1-3890C04DBF27}" sibTransId="{845ABFF6-452B-465D-91A1-7786934D85EE}"/>
    <dgm:cxn modelId="{5DEF43E7-DDA3-4C0E-82D8-EE3FECE76487}" type="presOf" srcId="{5918DA74-C2F9-401F-8154-67D2286646CF}" destId="{3E14A2E0-F489-4A44-90FF-655B1EC6D473}" srcOrd="0" destOrd="3" presId="urn:microsoft.com/office/officeart/2005/8/layout/vList5"/>
    <dgm:cxn modelId="{68C0220B-E05C-4B2B-8867-B789C449B55D}" type="presOf" srcId="{07AB1109-7AFD-41CA-9E2A-2222B7E4CA2D}" destId="{8D62A09D-56D0-466E-8D7F-3CE9366FE689}" srcOrd="0" destOrd="0" presId="urn:microsoft.com/office/officeart/2005/8/layout/vList5"/>
    <dgm:cxn modelId="{844FC0BE-4610-42BB-93A5-146F75F55479}" type="presOf" srcId="{EFA3B1CA-135E-45B8-BE6F-298B10D89076}" destId="{FAC23AC1-6A96-4E0E-B124-CEBB44449C63}" srcOrd="0" destOrd="0" presId="urn:microsoft.com/office/officeart/2005/8/layout/vList5"/>
    <dgm:cxn modelId="{3A1C5491-43FB-4794-8C1D-F1838B88C9B7}" srcId="{F9E0A3AC-9A46-4A4E-BC2B-A19D96621C57}" destId="{EFA3B1CA-135E-45B8-BE6F-298B10D89076}" srcOrd="1" destOrd="0" parTransId="{60BF5543-F648-4FD6-AB62-F0585D6B7FF6}" sibTransId="{6AF61288-A212-4324-8AD7-00510FC194CA}"/>
    <dgm:cxn modelId="{F9FF6DB6-B2C9-49BB-A32B-01A9D1C12B54}" srcId="{B69582A4-5206-4C5B-A6C4-66E27737AFC1}" destId="{BB7748E6-303E-4D7A-B2EE-202930E85434}" srcOrd="1" destOrd="0" parTransId="{D1349AD1-E54D-4A9C-B359-63331934262B}" sibTransId="{777338D4-7F7C-499E-9BD9-600F66A34A8A}"/>
    <dgm:cxn modelId="{803C8502-DCDC-40AE-8822-8F36CF4F3A18}" type="presOf" srcId="{19221B90-DF9F-49B6-A553-972FA40E68FE}" destId="{3E14A2E0-F489-4A44-90FF-655B1EC6D473}" srcOrd="0" destOrd="1" presId="urn:microsoft.com/office/officeart/2005/8/layout/vList5"/>
    <dgm:cxn modelId="{6064EEB8-D802-4D05-A69F-05B7C888595D}" srcId="{EFA3B1CA-135E-45B8-BE6F-298B10D89076}" destId="{19221B90-DF9F-49B6-A553-972FA40E68FE}" srcOrd="1" destOrd="0" parTransId="{15A5567E-BBCA-4785-8D75-39294D2F21CA}" sibTransId="{E2DB8372-85D0-4CAE-A932-008DF18EE34A}"/>
    <dgm:cxn modelId="{6A1CDC01-D04C-4C67-8914-93FCB44ED273}" srcId="{B69582A4-5206-4C5B-A6C4-66E27737AFC1}" destId="{07AB1109-7AFD-41CA-9E2A-2222B7E4CA2D}" srcOrd="0" destOrd="0" parTransId="{957A48CE-D662-4387-A155-51E53E78BEAC}" sibTransId="{DF91C4C5-7629-4DFD-B4F9-023A314C3DF0}"/>
    <dgm:cxn modelId="{4C784BDE-FCB4-4B4F-B57D-0A528AA59914}" srcId="{EFA3B1CA-135E-45B8-BE6F-298B10D89076}" destId="{8744367B-2C68-4385-B61B-ED388357C2A5}" srcOrd="2" destOrd="0" parTransId="{17A17B9C-9531-4348-9AA5-121FE486880F}" sibTransId="{71A9F8D3-08A7-4054-A841-CBF88CFB9A34}"/>
    <dgm:cxn modelId="{7BAD32A7-29E1-4421-84DD-0DA1BC614551}" type="presOf" srcId="{BB7748E6-303E-4D7A-B2EE-202930E85434}" destId="{8D62A09D-56D0-466E-8D7F-3CE9366FE689}" srcOrd="0" destOrd="1" presId="urn:microsoft.com/office/officeart/2005/8/layout/vList5"/>
    <dgm:cxn modelId="{BB7972F4-2FEF-422A-84B8-3EBC1B17B863}" type="presOf" srcId="{79A131E6-7042-47FD-85E9-116DC73ED50D}" destId="{3E14A2E0-F489-4A44-90FF-655B1EC6D473}" srcOrd="0" destOrd="0" presId="urn:microsoft.com/office/officeart/2005/8/layout/vList5"/>
    <dgm:cxn modelId="{9DF2DE52-5A38-42C4-9267-9FCF6927996E}" type="presOf" srcId="{8744367B-2C68-4385-B61B-ED388357C2A5}" destId="{3E14A2E0-F489-4A44-90FF-655B1EC6D473}" srcOrd="0" destOrd="2" presId="urn:microsoft.com/office/officeart/2005/8/layout/vList5"/>
    <dgm:cxn modelId="{DFA1A861-117C-47D2-A577-D7C27B9CADDC}" srcId="{EFA3B1CA-135E-45B8-BE6F-298B10D89076}" destId="{79A131E6-7042-47FD-85E9-116DC73ED50D}" srcOrd="0" destOrd="0" parTransId="{16ACD852-D46C-4BE0-B6D1-C8B295DB6884}" sibTransId="{4065C3C9-2DED-4B3C-95AA-36ADBC51A73D}"/>
    <dgm:cxn modelId="{A07755F1-9762-41C2-9D50-D508204B6B7A}" srcId="{F9E0A3AC-9A46-4A4E-BC2B-A19D96621C57}" destId="{B69582A4-5206-4C5B-A6C4-66E27737AFC1}" srcOrd="0" destOrd="0" parTransId="{6CA99231-C80C-4E66-97EF-05DBA8318E59}" sibTransId="{DF2075B7-AAAD-4DEC-A18A-F94F8A5558DB}"/>
    <dgm:cxn modelId="{22EC5E4A-424B-4E48-AD4D-5A354EB8314F}" type="presOf" srcId="{F9E0A3AC-9A46-4A4E-BC2B-A19D96621C57}" destId="{508F61EB-31A0-4CB1-8C42-F932F947F420}" srcOrd="0" destOrd="0" presId="urn:microsoft.com/office/officeart/2005/8/layout/vList5"/>
    <dgm:cxn modelId="{1C0EA9CC-FA65-43D0-BFE0-D3C323E080BE}" type="presOf" srcId="{B69582A4-5206-4C5B-A6C4-66E27737AFC1}" destId="{5A63C243-C42B-4F4C-BDB5-04E2AE786CE3}" srcOrd="0" destOrd="0" presId="urn:microsoft.com/office/officeart/2005/8/layout/vList5"/>
    <dgm:cxn modelId="{46CCB1A3-82F3-45D2-985C-A0A1F16E317C}" type="presParOf" srcId="{508F61EB-31A0-4CB1-8C42-F932F947F420}" destId="{EC929AEF-A81E-4C2D-9B13-34BC3A445599}" srcOrd="0" destOrd="0" presId="urn:microsoft.com/office/officeart/2005/8/layout/vList5"/>
    <dgm:cxn modelId="{E2E10E72-7B72-44E9-B4DB-8D023965D3BF}" type="presParOf" srcId="{EC929AEF-A81E-4C2D-9B13-34BC3A445599}" destId="{5A63C243-C42B-4F4C-BDB5-04E2AE786CE3}" srcOrd="0" destOrd="0" presId="urn:microsoft.com/office/officeart/2005/8/layout/vList5"/>
    <dgm:cxn modelId="{B7908EB3-E572-4C8F-9941-A5D242B2840D}" type="presParOf" srcId="{EC929AEF-A81E-4C2D-9B13-34BC3A445599}" destId="{8D62A09D-56D0-466E-8D7F-3CE9366FE689}" srcOrd="1" destOrd="0" presId="urn:microsoft.com/office/officeart/2005/8/layout/vList5"/>
    <dgm:cxn modelId="{96C17156-51D5-4666-BC03-1DBF3B0EFB4B}" type="presParOf" srcId="{508F61EB-31A0-4CB1-8C42-F932F947F420}" destId="{A791456E-B34B-45C7-BB65-5ADF5631B9EC}" srcOrd="1" destOrd="0" presId="urn:microsoft.com/office/officeart/2005/8/layout/vList5"/>
    <dgm:cxn modelId="{A3D36619-C5B7-4D22-ADBE-7A3CD2AD984B}" type="presParOf" srcId="{508F61EB-31A0-4CB1-8C42-F932F947F420}" destId="{5BD9178E-06F0-48DB-B282-DA7166F55BC7}" srcOrd="2" destOrd="0" presId="urn:microsoft.com/office/officeart/2005/8/layout/vList5"/>
    <dgm:cxn modelId="{9B615D0E-DF21-4773-959C-8D78B313E5D4}" type="presParOf" srcId="{5BD9178E-06F0-48DB-B282-DA7166F55BC7}" destId="{FAC23AC1-6A96-4E0E-B124-CEBB44449C63}" srcOrd="0" destOrd="0" presId="urn:microsoft.com/office/officeart/2005/8/layout/vList5"/>
    <dgm:cxn modelId="{D3B99A70-30F6-463E-A753-0A1965A79B8F}" type="presParOf" srcId="{5BD9178E-06F0-48DB-B282-DA7166F55BC7}" destId="{3E14A2E0-F489-4A44-90FF-655B1EC6D47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86BB46-7DBC-4B8C-A278-80F365B32B13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fr-FR"/>
        </a:p>
      </dgm:t>
    </dgm:pt>
    <dgm:pt modelId="{639CBE93-D369-4DDF-81AF-601C17434768}">
      <dgm:prSet phldrT="[Texte]" custT="1"/>
      <dgm:spPr/>
      <dgm:t>
        <a:bodyPr/>
        <a:lstStyle/>
        <a:p>
          <a:r>
            <a:rPr lang="fr-FR" sz="2800" dirty="0" smtClean="0"/>
            <a:t>La riboflavine pourrait aider au traitement des migraines.</a:t>
          </a:r>
          <a:endParaRPr lang="fr-FR" sz="2800" dirty="0"/>
        </a:p>
      </dgm:t>
    </dgm:pt>
    <dgm:pt modelId="{F52FA0A3-A2FC-4D56-96D3-E3BD9BD3233A}" type="parTrans" cxnId="{D409FB55-AED1-41F8-A6D8-7C03F6357598}">
      <dgm:prSet/>
      <dgm:spPr/>
      <dgm:t>
        <a:bodyPr/>
        <a:lstStyle/>
        <a:p>
          <a:endParaRPr lang="fr-FR"/>
        </a:p>
      </dgm:t>
    </dgm:pt>
    <dgm:pt modelId="{2F5CBD2D-7F58-45C8-BA52-3A1917564420}" type="sibTrans" cxnId="{D409FB55-AED1-41F8-A6D8-7C03F6357598}">
      <dgm:prSet/>
      <dgm:spPr/>
      <dgm:t>
        <a:bodyPr/>
        <a:lstStyle/>
        <a:p>
          <a:endParaRPr lang="fr-FR"/>
        </a:p>
      </dgm:t>
    </dgm:pt>
    <dgm:pt modelId="{07DB268D-F847-448D-8B6E-BCA93779906B}">
      <dgm:prSet phldrT="[Texte]"/>
      <dgm:spPr/>
      <dgm:t>
        <a:bodyPr/>
        <a:lstStyle/>
        <a:p>
          <a:r>
            <a:rPr lang="fr-FR" dirty="0" smtClean="0"/>
            <a:t>Des études ont démontré un défaut du métabolisme oxydatif dans le cerveau au niveau mitochondrial chez les adultes avec migraines.</a:t>
          </a:r>
          <a:endParaRPr lang="fr-FR" dirty="0"/>
        </a:p>
      </dgm:t>
    </dgm:pt>
    <dgm:pt modelId="{D9927DC4-54F3-4336-9455-DB9E95DBDFC1}" type="parTrans" cxnId="{443F7687-4F1F-4539-8E72-6D3BB485B1C0}">
      <dgm:prSet/>
      <dgm:spPr/>
      <dgm:t>
        <a:bodyPr/>
        <a:lstStyle/>
        <a:p>
          <a:endParaRPr lang="fr-FR"/>
        </a:p>
      </dgm:t>
    </dgm:pt>
    <dgm:pt modelId="{60B15335-C012-4B45-B124-2870D028F852}" type="sibTrans" cxnId="{443F7687-4F1F-4539-8E72-6D3BB485B1C0}">
      <dgm:prSet/>
      <dgm:spPr/>
      <dgm:t>
        <a:bodyPr/>
        <a:lstStyle/>
        <a:p>
          <a:endParaRPr lang="fr-FR"/>
        </a:p>
      </dgm:t>
    </dgm:pt>
    <dgm:pt modelId="{5D212EE0-666B-4A96-A7FC-0E0C481CCFB2}">
      <dgm:prSet phldrT="[Texte]"/>
      <dgm:spPr/>
      <dgm:t>
        <a:bodyPr/>
        <a:lstStyle/>
        <a:p>
          <a:r>
            <a:rPr lang="fr-FR" dirty="0" smtClean="0"/>
            <a:t>La riboflavine jouerait un rôle important dans la production mitochondriale d’énergie.</a:t>
          </a:r>
          <a:endParaRPr lang="fr-FR" dirty="0"/>
        </a:p>
      </dgm:t>
    </dgm:pt>
    <dgm:pt modelId="{C8B99EE5-3182-487A-A4DF-05EC2FC9A6F4}" type="parTrans" cxnId="{F7E21A10-0EC7-45A4-A389-C026D1BC59CB}">
      <dgm:prSet/>
      <dgm:spPr/>
      <dgm:t>
        <a:bodyPr/>
        <a:lstStyle/>
        <a:p>
          <a:endParaRPr lang="fr-FR"/>
        </a:p>
      </dgm:t>
    </dgm:pt>
    <dgm:pt modelId="{7FB4A6BF-FE5A-44BB-9093-77A660952D91}" type="sibTrans" cxnId="{F7E21A10-0EC7-45A4-A389-C026D1BC59CB}">
      <dgm:prSet/>
      <dgm:spPr/>
      <dgm:t>
        <a:bodyPr/>
        <a:lstStyle/>
        <a:p>
          <a:endParaRPr lang="fr-FR"/>
        </a:p>
      </dgm:t>
    </dgm:pt>
    <dgm:pt modelId="{3065AA08-232D-4F2C-95D5-B6545CDDF3E4}" type="pres">
      <dgm:prSet presAssocID="{BF86BB46-7DBC-4B8C-A278-80F365B32B1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94BD0BC-F069-4370-B882-AA35705692F8}" type="pres">
      <dgm:prSet presAssocID="{639CBE93-D369-4DDF-81AF-601C17434768}" presName="hierRoot1" presStyleCnt="0">
        <dgm:presLayoutVars>
          <dgm:hierBranch val="init"/>
        </dgm:presLayoutVars>
      </dgm:prSet>
      <dgm:spPr/>
    </dgm:pt>
    <dgm:pt modelId="{D7E6639A-7CC4-4FB7-A98C-3A0B195B1550}" type="pres">
      <dgm:prSet presAssocID="{639CBE93-D369-4DDF-81AF-601C17434768}" presName="rootComposite1" presStyleCnt="0"/>
      <dgm:spPr/>
    </dgm:pt>
    <dgm:pt modelId="{81560270-297E-44D7-B5D9-23BEC03EA6DD}" type="pres">
      <dgm:prSet presAssocID="{639CBE93-D369-4DDF-81AF-601C17434768}" presName="rootText1" presStyleLbl="node0" presStyleIdx="0" presStyleCnt="1" custScaleY="18714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448725C-E197-423E-AEB2-C439237E0E88}" type="pres">
      <dgm:prSet presAssocID="{639CBE93-D369-4DDF-81AF-601C17434768}" presName="rootConnector1" presStyleLbl="node1" presStyleIdx="0" presStyleCnt="0"/>
      <dgm:spPr/>
      <dgm:t>
        <a:bodyPr/>
        <a:lstStyle/>
        <a:p>
          <a:endParaRPr lang="fr-FR"/>
        </a:p>
      </dgm:t>
    </dgm:pt>
    <dgm:pt modelId="{1BCFBB2E-4E50-4CF7-BF69-A831E27E93CA}" type="pres">
      <dgm:prSet presAssocID="{639CBE93-D369-4DDF-81AF-601C17434768}" presName="hierChild2" presStyleCnt="0"/>
      <dgm:spPr/>
    </dgm:pt>
    <dgm:pt modelId="{2A605345-1B8C-4D0F-BA9B-F8C3722D3355}" type="pres">
      <dgm:prSet presAssocID="{D9927DC4-54F3-4336-9455-DB9E95DBDFC1}" presName="Name64" presStyleLbl="parChTrans1D2" presStyleIdx="0" presStyleCnt="2"/>
      <dgm:spPr/>
      <dgm:t>
        <a:bodyPr/>
        <a:lstStyle/>
        <a:p>
          <a:endParaRPr lang="fr-FR"/>
        </a:p>
      </dgm:t>
    </dgm:pt>
    <dgm:pt modelId="{C278FD5A-6FFB-4336-A56D-61EF4014C272}" type="pres">
      <dgm:prSet presAssocID="{07DB268D-F847-448D-8B6E-BCA93779906B}" presName="hierRoot2" presStyleCnt="0">
        <dgm:presLayoutVars>
          <dgm:hierBranch val="init"/>
        </dgm:presLayoutVars>
      </dgm:prSet>
      <dgm:spPr/>
    </dgm:pt>
    <dgm:pt modelId="{9C40E54A-CEE6-4D9F-9F5A-679F526C577B}" type="pres">
      <dgm:prSet presAssocID="{07DB268D-F847-448D-8B6E-BCA93779906B}" presName="rootComposite" presStyleCnt="0"/>
      <dgm:spPr/>
    </dgm:pt>
    <dgm:pt modelId="{1D6E0AE5-2430-441F-ACC2-9C087B6C08E9}" type="pres">
      <dgm:prSet presAssocID="{07DB268D-F847-448D-8B6E-BCA93779906B}" presName="rootText" presStyleLbl="node2" presStyleIdx="0" presStyleCnt="2" custScaleY="16936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CCD6048-18AD-449B-B255-8540E7E64F4B}" type="pres">
      <dgm:prSet presAssocID="{07DB268D-F847-448D-8B6E-BCA93779906B}" presName="rootConnector" presStyleLbl="node2" presStyleIdx="0" presStyleCnt="2"/>
      <dgm:spPr/>
      <dgm:t>
        <a:bodyPr/>
        <a:lstStyle/>
        <a:p>
          <a:endParaRPr lang="fr-FR"/>
        </a:p>
      </dgm:t>
    </dgm:pt>
    <dgm:pt modelId="{2B2D951E-A096-43B4-8257-E2CAE872067F}" type="pres">
      <dgm:prSet presAssocID="{07DB268D-F847-448D-8B6E-BCA93779906B}" presName="hierChild4" presStyleCnt="0"/>
      <dgm:spPr/>
    </dgm:pt>
    <dgm:pt modelId="{935072F5-D458-4317-85C3-BE5703EB90A8}" type="pres">
      <dgm:prSet presAssocID="{07DB268D-F847-448D-8B6E-BCA93779906B}" presName="hierChild5" presStyleCnt="0"/>
      <dgm:spPr/>
    </dgm:pt>
    <dgm:pt modelId="{8508FB25-48DC-447C-9786-4252F6B878D9}" type="pres">
      <dgm:prSet presAssocID="{C8B99EE5-3182-487A-A4DF-05EC2FC9A6F4}" presName="Name64" presStyleLbl="parChTrans1D2" presStyleIdx="1" presStyleCnt="2"/>
      <dgm:spPr/>
      <dgm:t>
        <a:bodyPr/>
        <a:lstStyle/>
        <a:p>
          <a:endParaRPr lang="fr-FR"/>
        </a:p>
      </dgm:t>
    </dgm:pt>
    <dgm:pt modelId="{E621C8AB-4994-49EB-A24F-A55D49F80EFF}" type="pres">
      <dgm:prSet presAssocID="{5D212EE0-666B-4A96-A7FC-0E0C481CCFB2}" presName="hierRoot2" presStyleCnt="0">
        <dgm:presLayoutVars>
          <dgm:hierBranch val="init"/>
        </dgm:presLayoutVars>
      </dgm:prSet>
      <dgm:spPr/>
    </dgm:pt>
    <dgm:pt modelId="{F5EFC4C6-73FA-44EB-945C-FF1C479FE0B4}" type="pres">
      <dgm:prSet presAssocID="{5D212EE0-666B-4A96-A7FC-0E0C481CCFB2}" presName="rootComposite" presStyleCnt="0"/>
      <dgm:spPr/>
    </dgm:pt>
    <dgm:pt modelId="{0D426CDA-622C-44A0-A22B-B0FCE93B0A30}" type="pres">
      <dgm:prSet presAssocID="{5D212EE0-666B-4A96-A7FC-0E0C481CCFB2}" presName="rootText" presStyleLbl="node2" presStyleIdx="1" presStyleCnt="2" custScaleY="14147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33F7BB7-1A0F-45E8-BED4-756E9367E11D}" type="pres">
      <dgm:prSet presAssocID="{5D212EE0-666B-4A96-A7FC-0E0C481CCFB2}" presName="rootConnector" presStyleLbl="node2" presStyleIdx="1" presStyleCnt="2"/>
      <dgm:spPr/>
      <dgm:t>
        <a:bodyPr/>
        <a:lstStyle/>
        <a:p>
          <a:endParaRPr lang="fr-FR"/>
        </a:p>
      </dgm:t>
    </dgm:pt>
    <dgm:pt modelId="{0C7B9EC3-4950-4E8C-B952-8C55AAAB91EE}" type="pres">
      <dgm:prSet presAssocID="{5D212EE0-666B-4A96-A7FC-0E0C481CCFB2}" presName="hierChild4" presStyleCnt="0"/>
      <dgm:spPr/>
    </dgm:pt>
    <dgm:pt modelId="{AD2236AC-15E3-425E-B1BF-233514002B1B}" type="pres">
      <dgm:prSet presAssocID="{5D212EE0-666B-4A96-A7FC-0E0C481CCFB2}" presName="hierChild5" presStyleCnt="0"/>
      <dgm:spPr/>
    </dgm:pt>
    <dgm:pt modelId="{630EF377-0951-41A0-AEEA-72A12859C815}" type="pres">
      <dgm:prSet presAssocID="{639CBE93-D369-4DDF-81AF-601C17434768}" presName="hierChild3" presStyleCnt="0"/>
      <dgm:spPr/>
    </dgm:pt>
  </dgm:ptLst>
  <dgm:cxnLst>
    <dgm:cxn modelId="{5A8AF485-009A-44D0-99AD-CD0FE98680E8}" type="presOf" srcId="{639CBE93-D369-4DDF-81AF-601C17434768}" destId="{6448725C-E197-423E-AEB2-C439237E0E88}" srcOrd="1" destOrd="0" presId="urn:microsoft.com/office/officeart/2009/3/layout/HorizontalOrganizationChart"/>
    <dgm:cxn modelId="{D2603BD9-64B1-4F4B-B0CD-D451ECD82E2D}" type="presOf" srcId="{D9927DC4-54F3-4336-9455-DB9E95DBDFC1}" destId="{2A605345-1B8C-4D0F-BA9B-F8C3722D3355}" srcOrd="0" destOrd="0" presId="urn:microsoft.com/office/officeart/2009/3/layout/HorizontalOrganizationChart"/>
    <dgm:cxn modelId="{17FFFB8E-3126-4282-A4C4-713275492F44}" type="presOf" srcId="{C8B99EE5-3182-487A-A4DF-05EC2FC9A6F4}" destId="{8508FB25-48DC-447C-9786-4252F6B878D9}" srcOrd="0" destOrd="0" presId="urn:microsoft.com/office/officeart/2009/3/layout/HorizontalOrganizationChart"/>
    <dgm:cxn modelId="{443F7687-4F1F-4539-8E72-6D3BB485B1C0}" srcId="{639CBE93-D369-4DDF-81AF-601C17434768}" destId="{07DB268D-F847-448D-8B6E-BCA93779906B}" srcOrd="0" destOrd="0" parTransId="{D9927DC4-54F3-4336-9455-DB9E95DBDFC1}" sibTransId="{60B15335-C012-4B45-B124-2870D028F852}"/>
    <dgm:cxn modelId="{14B50B98-D138-4273-902B-05781C8F9D22}" type="presOf" srcId="{639CBE93-D369-4DDF-81AF-601C17434768}" destId="{81560270-297E-44D7-B5D9-23BEC03EA6DD}" srcOrd="0" destOrd="0" presId="urn:microsoft.com/office/officeart/2009/3/layout/HorizontalOrganizationChart"/>
    <dgm:cxn modelId="{277029FF-7F64-4862-B170-72A16F287C25}" type="presOf" srcId="{5D212EE0-666B-4A96-A7FC-0E0C481CCFB2}" destId="{333F7BB7-1A0F-45E8-BED4-756E9367E11D}" srcOrd="1" destOrd="0" presId="urn:microsoft.com/office/officeart/2009/3/layout/HorizontalOrganizationChart"/>
    <dgm:cxn modelId="{BA7B0567-3E8F-4862-8F3F-FCCB3BF527D7}" type="presOf" srcId="{5D212EE0-666B-4A96-A7FC-0E0C481CCFB2}" destId="{0D426CDA-622C-44A0-A22B-B0FCE93B0A30}" srcOrd="0" destOrd="0" presId="urn:microsoft.com/office/officeart/2009/3/layout/HorizontalOrganizationChart"/>
    <dgm:cxn modelId="{D409FB55-AED1-41F8-A6D8-7C03F6357598}" srcId="{BF86BB46-7DBC-4B8C-A278-80F365B32B13}" destId="{639CBE93-D369-4DDF-81AF-601C17434768}" srcOrd="0" destOrd="0" parTransId="{F52FA0A3-A2FC-4D56-96D3-E3BD9BD3233A}" sibTransId="{2F5CBD2D-7F58-45C8-BA52-3A1917564420}"/>
    <dgm:cxn modelId="{A101B839-C8EF-48E1-BB97-D65D659326ED}" type="presOf" srcId="{07DB268D-F847-448D-8B6E-BCA93779906B}" destId="{0CCD6048-18AD-449B-B255-8540E7E64F4B}" srcOrd="1" destOrd="0" presId="urn:microsoft.com/office/officeart/2009/3/layout/HorizontalOrganizationChart"/>
    <dgm:cxn modelId="{154F345F-5A12-44ED-A968-9700D9E15CEF}" type="presOf" srcId="{BF86BB46-7DBC-4B8C-A278-80F365B32B13}" destId="{3065AA08-232D-4F2C-95D5-B6545CDDF3E4}" srcOrd="0" destOrd="0" presId="urn:microsoft.com/office/officeart/2009/3/layout/HorizontalOrganizationChart"/>
    <dgm:cxn modelId="{6C61EB01-3151-4A43-81A7-157764A68F29}" type="presOf" srcId="{07DB268D-F847-448D-8B6E-BCA93779906B}" destId="{1D6E0AE5-2430-441F-ACC2-9C087B6C08E9}" srcOrd="0" destOrd="0" presId="urn:microsoft.com/office/officeart/2009/3/layout/HorizontalOrganizationChart"/>
    <dgm:cxn modelId="{F7E21A10-0EC7-45A4-A389-C026D1BC59CB}" srcId="{639CBE93-D369-4DDF-81AF-601C17434768}" destId="{5D212EE0-666B-4A96-A7FC-0E0C481CCFB2}" srcOrd="1" destOrd="0" parTransId="{C8B99EE5-3182-487A-A4DF-05EC2FC9A6F4}" sibTransId="{7FB4A6BF-FE5A-44BB-9093-77A660952D91}"/>
    <dgm:cxn modelId="{35946A01-6AB4-46D7-AF26-17C43F18CF75}" type="presParOf" srcId="{3065AA08-232D-4F2C-95D5-B6545CDDF3E4}" destId="{F94BD0BC-F069-4370-B882-AA35705692F8}" srcOrd="0" destOrd="0" presId="urn:microsoft.com/office/officeart/2009/3/layout/HorizontalOrganizationChart"/>
    <dgm:cxn modelId="{6B132644-9558-43B8-BFDB-D7016BCD865B}" type="presParOf" srcId="{F94BD0BC-F069-4370-B882-AA35705692F8}" destId="{D7E6639A-7CC4-4FB7-A98C-3A0B195B1550}" srcOrd="0" destOrd="0" presId="urn:microsoft.com/office/officeart/2009/3/layout/HorizontalOrganizationChart"/>
    <dgm:cxn modelId="{38B2D6D5-B2E0-46A5-8E07-E060B53383E6}" type="presParOf" srcId="{D7E6639A-7CC4-4FB7-A98C-3A0B195B1550}" destId="{81560270-297E-44D7-B5D9-23BEC03EA6DD}" srcOrd="0" destOrd="0" presId="urn:microsoft.com/office/officeart/2009/3/layout/HorizontalOrganizationChart"/>
    <dgm:cxn modelId="{3986F343-FC0C-4AC4-B898-4647F79D4F17}" type="presParOf" srcId="{D7E6639A-7CC4-4FB7-A98C-3A0B195B1550}" destId="{6448725C-E197-423E-AEB2-C439237E0E88}" srcOrd="1" destOrd="0" presId="urn:microsoft.com/office/officeart/2009/3/layout/HorizontalOrganizationChart"/>
    <dgm:cxn modelId="{B5EF13E7-9AD0-430E-ACE7-22BA37557DF1}" type="presParOf" srcId="{F94BD0BC-F069-4370-B882-AA35705692F8}" destId="{1BCFBB2E-4E50-4CF7-BF69-A831E27E93CA}" srcOrd="1" destOrd="0" presId="urn:microsoft.com/office/officeart/2009/3/layout/HorizontalOrganizationChart"/>
    <dgm:cxn modelId="{BB32339A-9787-420B-8D7B-A354732725CE}" type="presParOf" srcId="{1BCFBB2E-4E50-4CF7-BF69-A831E27E93CA}" destId="{2A605345-1B8C-4D0F-BA9B-F8C3722D3355}" srcOrd="0" destOrd="0" presId="urn:microsoft.com/office/officeart/2009/3/layout/HorizontalOrganizationChart"/>
    <dgm:cxn modelId="{0840FAEB-26F1-4E5B-BCE6-2A2744848CD7}" type="presParOf" srcId="{1BCFBB2E-4E50-4CF7-BF69-A831E27E93CA}" destId="{C278FD5A-6FFB-4336-A56D-61EF4014C272}" srcOrd="1" destOrd="0" presId="urn:microsoft.com/office/officeart/2009/3/layout/HorizontalOrganizationChart"/>
    <dgm:cxn modelId="{3A181551-20E0-4C19-BB21-4EDC3FEA71DA}" type="presParOf" srcId="{C278FD5A-6FFB-4336-A56D-61EF4014C272}" destId="{9C40E54A-CEE6-4D9F-9F5A-679F526C577B}" srcOrd="0" destOrd="0" presId="urn:microsoft.com/office/officeart/2009/3/layout/HorizontalOrganizationChart"/>
    <dgm:cxn modelId="{75520B97-7479-49CB-9EFF-24B2ADB667A8}" type="presParOf" srcId="{9C40E54A-CEE6-4D9F-9F5A-679F526C577B}" destId="{1D6E0AE5-2430-441F-ACC2-9C087B6C08E9}" srcOrd="0" destOrd="0" presId="urn:microsoft.com/office/officeart/2009/3/layout/HorizontalOrganizationChart"/>
    <dgm:cxn modelId="{03BFE732-EFA0-4C6C-94DB-F92BAB3AC564}" type="presParOf" srcId="{9C40E54A-CEE6-4D9F-9F5A-679F526C577B}" destId="{0CCD6048-18AD-449B-B255-8540E7E64F4B}" srcOrd="1" destOrd="0" presId="urn:microsoft.com/office/officeart/2009/3/layout/HorizontalOrganizationChart"/>
    <dgm:cxn modelId="{9605FEAF-050B-4275-9D93-D8B798F8A4F9}" type="presParOf" srcId="{C278FD5A-6FFB-4336-A56D-61EF4014C272}" destId="{2B2D951E-A096-43B4-8257-E2CAE872067F}" srcOrd="1" destOrd="0" presId="urn:microsoft.com/office/officeart/2009/3/layout/HorizontalOrganizationChart"/>
    <dgm:cxn modelId="{D52F1BEE-1846-4658-8639-E0D4153965D1}" type="presParOf" srcId="{C278FD5A-6FFB-4336-A56D-61EF4014C272}" destId="{935072F5-D458-4317-85C3-BE5703EB90A8}" srcOrd="2" destOrd="0" presId="urn:microsoft.com/office/officeart/2009/3/layout/HorizontalOrganizationChart"/>
    <dgm:cxn modelId="{7267A9B8-119A-49D3-A978-6B4521AE1D86}" type="presParOf" srcId="{1BCFBB2E-4E50-4CF7-BF69-A831E27E93CA}" destId="{8508FB25-48DC-447C-9786-4252F6B878D9}" srcOrd="2" destOrd="0" presId="urn:microsoft.com/office/officeart/2009/3/layout/HorizontalOrganizationChart"/>
    <dgm:cxn modelId="{EB1301B9-A38C-401E-A801-43DB55224B0F}" type="presParOf" srcId="{1BCFBB2E-4E50-4CF7-BF69-A831E27E93CA}" destId="{E621C8AB-4994-49EB-A24F-A55D49F80EFF}" srcOrd="3" destOrd="0" presId="urn:microsoft.com/office/officeart/2009/3/layout/HorizontalOrganizationChart"/>
    <dgm:cxn modelId="{461398EC-986C-43C4-B2BC-17269347FAD8}" type="presParOf" srcId="{E621C8AB-4994-49EB-A24F-A55D49F80EFF}" destId="{F5EFC4C6-73FA-44EB-945C-FF1C479FE0B4}" srcOrd="0" destOrd="0" presId="urn:microsoft.com/office/officeart/2009/3/layout/HorizontalOrganizationChart"/>
    <dgm:cxn modelId="{A12582A3-2820-4896-AF52-7C867FC0A2E0}" type="presParOf" srcId="{F5EFC4C6-73FA-44EB-945C-FF1C479FE0B4}" destId="{0D426CDA-622C-44A0-A22B-B0FCE93B0A30}" srcOrd="0" destOrd="0" presId="urn:microsoft.com/office/officeart/2009/3/layout/HorizontalOrganizationChart"/>
    <dgm:cxn modelId="{B6E82FE0-32D9-438E-8476-32250DE7662E}" type="presParOf" srcId="{F5EFC4C6-73FA-44EB-945C-FF1C479FE0B4}" destId="{333F7BB7-1A0F-45E8-BED4-756E9367E11D}" srcOrd="1" destOrd="0" presId="urn:microsoft.com/office/officeart/2009/3/layout/HorizontalOrganizationChart"/>
    <dgm:cxn modelId="{7D636893-B2B3-4956-ADAE-55300D9B8205}" type="presParOf" srcId="{E621C8AB-4994-49EB-A24F-A55D49F80EFF}" destId="{0C7B9EC3-4950-4E8C-B952-8C55AAAB91EE}" srcOrd="1" destOrd="0" presId="urn:microsoft.com/office/officeart/2009/3/layout/HorizontalOrganizationChart"/>
    <dgm:cxn modelId="{3A1DB26D-AEEE-47CF-9EDF-D2BEEAF35ADC}" type="presParOf" srcId="{E621C8AB-4994-49EB-A24F-A55D49F80EFF}" destId="{AD2236AC-15E3-425E-B1BF-233514002B1B}" srcOrd="2" destOrd="0" presId="urn:microsoft.com/office/officeart/2009/3/layout/HorizontalOrganizationChart"/>
    <dgm:cxn modelId="{06385898-DB89-48A2-A5AF-BE8B2D3204B0}" type="presParOf" srcId="{F94BD0BC-F069-4370-B882-AA35705692F8}" destId="{630EF377-0951-41A0-AEEA-72A12859C81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90BE6F-23DB-483F-A445-FE698D6FF24E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5FA4024-8F03-409B-B871-AF73EF9E5EBB}">
      <dgm:prSet phldrT="[Texte]"/>
      <dgm:spPr/>
      <dgm:t>
        <a:bodyPr/>
        <a:lstStyle/>
        <a:p>
          <a:r>
            <a:rPr lang="fr-FR" dirty="0" smtClean="0"/>
            <a:t>Avec cette revue de littérature, nous souhaitons évaluer l’efficacité de la riboflavine en prophylaxie migraineuse chez les enfants et </a:t>
          </a:r>
          <a:r>
            <a:rPr lang="fr-FR" dirty="0" smtClean="0"/>
            <a:t>les adolescents</a:t>
          </a:r>
          <a:r>
            <a:rPr lang="fr-FR" dirty="0" smtClean="0"/>
            <a:t>.</a:t>
          </a:r>
          <a:endParaRPr lang="fr-FR" dirty="0"/>
        </a:p>
      </dgm:t>
    </dgm:pt>
    <dgm:pt modelId="{EFCEAC0B-D10E-4D2D-95B3-523CE7171523}" type="parTrans" cxnId="{0851AF84-D2B4-4677-B125-0544049E61F6}">
      <dgm:prSet/>
      <dgm:spPr/>
      <dgm:t>
        <a:bodyPr/>
        <a:lstStyle/>
        <a:p>
          <a:endParaRPr lang="fr-FR"/>
        </a:p>
      </dgm:t>
    </dgm:pt>
    <dgm:pt modelId="{7A9185D5-BD6E-49C0-86FA-1F141A52C884}" type="sibTrans" cxnId="{0851AF84-D2B4-4677-B125-0544049E61F6}">
      <dgm:prSet/>
      <dgm:spPr/>
      <dgm:t>
        <a:bodyPr/>
        <a:lstStyle/>
        <a:p>
          <a:endParaRPr lang="fr-FR"/>
        </a:p>
      </dgm:t>
    </dgm:pt>
    <dgm:pt modelId="{99C1F5D4-750A-4B77-9F01-4232ECEBEB22}" type="pres">
      <dgm:prSet presAssocID="{B090BE6F-23DB-483F-A445-FE698D6FF24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2AAE630F-4F6C-444C-A802-11D588DEDB3E}" type="pres">
      <dgm:prSet presAssocID="{95FA4024-8F03-409B-B871-AF73EF9E5EBB}" presName="vertOne" presStyleCnt="0"/>
      <dgm:spPr/>
    </dgm:pt>
    <dgm:pt modelId="{435668CB-9642-4135-8C8A-3A91FE3B47A9}" type="pres">
      <dgm:prSet presAssocID="{95FA4024-8F03-409B-B871-AF73EF9E5EBB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38C2145-1079-44B0-AF13-5123CE203B86}" type="pres">
      <dgm:prSet presAssocID="{95FA4024-8F03-409B-B871-AF73EF9E5EBB}" presName="horzOne" presStyleCnt="0"/>
      <dgm:spPr/>
    </dgm:pt>
  </dgm:ptLst>
  <dgm:cxnLst>
    <dgm:cxn modelId="{0851AF84-D2B4-4677-B125-0544049E61F6}" srcId="{B090BE6F-23DB-483F-A445-FE698D6FF24E}" destId="{95FA4024-8F03-409B-B871-AF73EF9E5EBB}" srcOrd="0" destOrd="0" parTransId="{EFCEAC0B-D10E-4D2D-95B3-523CE7171523}" sibTransId="{7A9185D5-BD6E-49C0-86FA-1F141A52C884}"/>
    <dgm:cxn modelId="{96CB67AB-375F-4E2B-B54A-98DCFD34E93C}" type="presOf" srcId="{B090BE6F-23DB-483F-A445-FE698D6FF24E}" destId="{99C1F5D4-750A-4B77-9F01-4232ECEBEB22}" srcOrd="0" destOrd="0" presId="urn:microsoft.com/office/officeart/2005/8/layout/hierarchy4"/>
    <dgm:cxn modelId="{ED989327-6B18-4F5E-9279-1C1D40A6B200}" type="presOf" srcId="{95FA4024-8F03-409B-B871-AF73EF9E5EBB}" destId="{435668CB-9642-4135-8C8A-3A91FE3B47A9}" srcOrd="0" destOrd="0" presId="urn:microsoft.com/office/officeart/2005/8/layout/hierarchy4"/>
    <dgm:cxn modelId="{CF92440E-6413-4CD7-A72D-AEC4AB361886}" type="presParOf" srcId="{99C1F5D4-750A-4B77-9F01-4232ECEBEB22}" destId="{2AAE630F-4F6C-444C-A802-11D588DEDB3E}" srcOrd="0" destOrd="0" presId="urn:microsoft.com/office/officeart/2005/8/layout/hierarchy4"/>
    <dgm:cxn modelId="{3F50CB6D-0FB3-460D-813E-8835A95278E4}" type="presParOf" srcId="{2AAE630F-4F6C-444C-A802-11D588DEDB3E}" destId="{435668CB-9642-4135-8C8A-3A91FE3B47A9}" srcOrd="0" destOrd="0" presId="urn:microsoft.com/office/officeart/2005/8/layout/hierarchy4"/>
    <dgm:cxn modelId="{4C599EC9-E78C-4002-BC34-0195AFCB5D0C}" type="presParOf" srcId="{2AAE630F-4F6C-444C-A802-11D588DEDB3E}" destId="{938C2145-1079-44B0-AF13-5123CE203B8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16C0E5-CAA3-4F89-8D5E-168090BBE4A4}" type="doc">
      <dgm:prSet loTypeId="urn:microsoft.com/office/officeart/2005/8/layout/vList5" loCatId="list" qsTypeId="urn:microsoft.com/office/officeart/2005/8/quickstyle/simple1" qsCatId="simple" csTypeId="urn:microsoft.com/office/officeart/2005/8/colors/accent2_3" csCatId="accent2" phldr="1"/>
      <dgm:spPr/>
    </dgm:pt>
    <dgm:pt modelId="{7780E044-1C14-40B2-AAFF-E4C8C6D10F3A}">
      <dgm:prSet phldrT="[Texte]"/>
      <dgm:spPr/>
      <dgm:t>
        <a:bodyPr/>
        <a:lstStyle/>
        <a:p>
          <a:r>
            <a:rPr lang="fr-FR" dirty="0" smtClean="0"/>
            <a:t>P</a:t>
          </a:r>
        </a:p>
      </dgm:t>
    </dgm:pt>
    <dgm:pt modelId="{DE7617F3-9FB1-4D3A-A801-C7D5C62CCA11}" type="parTrans" cxnId="{08B92E5F-B8FE-4E46-AB07-9EF91838213E}">
      <dgm:prSet/>
      <dgm:spPr/>
      <dgm:t>
        <a:bodyPr/>
        <a:lstStyle/>
        <a:p>
          <a:endParaRPr lang="fr-FR"/>
        </a:p>
      </dgm:t>
    </dgm:pt>
    <dgm:pt modelId="{6EC4907C-4D09-4E5A-8C68-0834D4106D8D}" type="sibTrans" cxnId="{08B92E5F-B8FE-4E46-AB07-9EF91838213E}">
      <dgm:prSet/>
      <dgm:spPr/>
      <dgm:t>
        <a:bodyPr/>
        <a:lstStyle/>
        <a:p>
          <a:endParaRPr lang="fr-FR"/>
        </a:p>
      </dgm:t>
    </dgm:pt>
    <dgm:pt modelId="{D28A739E-262E-4C3D-B13F-C8053AA9DBE7}">
      <dgm:prSet phldrT="[Texte]"/>
      <dgm:spPr/>
      <dgm:t>
        <a:bodyPr/>
        <a:lstStyle/>
        <a:p>
          <a:r>
            <a:rPr lang="fr-FR" dirty="0" smtClean="0"/>
            <a:t>I</a:t>
          </a:r>
          <a:endParaRPr lang="fr-FR" dirty="0"/>
        </a:p>
      </dgm:t>
    </dgm:pt>
    <dgm:pt modelId="{4754F171-0D60-43D5-9BBF-CABD8433796E}" type="parTrans" cxnId="{7C54B9B8-F862-4C95-9BDE-8939EAE4B42E}">
      <dgm:prSet/>
      <dgm:spPr/>
      <dgm:t>
        <a:bodyPr/>
        <a:lstStyle/>
        <a:p>
          <a:endParaRPr lang="fr-FR"/>
        </a:p>
      </dgm:t>
    </dgm:pt>
    <dgm:pt modelId="{0F9D00FE-7E40-43A8-AB2A-89CBF69D799A}" type="sibTrans" cxnId="{7C54B9B8-F862-4C95-9BDE-8939EAE4B42E}">
      <dgm:prSet/>
      <dgm:spPr/>
      <dgm:t>
        <a:bodyPr/>
        <a:lstStyle/>
        <a:p>
          <a:endParaRPr lang="fr-FR"/>
        </a:p>
      </dgm:t>
    </dgm:pt>
    <dgm:pt modelId="{9D1C0F75-5831-4745-B4B2-C772ED81FA7A}">
      <dgm:prSet phldrT="[Texte]"/>
      <dgm:spPr/>
      <dgm:t>
        <a:bodyPr/>
        <a:lstStyle/>
        <a:p>
          <a:r>
            <a:rPr lang="fr-FR" dirty="0" smtClean="0"/>
            <a:t>C</a:t>
          </a:r>
          <a:endParaRPr lang="fr-FR" dirty="0"/>
        </a:p>
      </dgm:t>
    </dgm:pt>
    <dgm:pt modelId="{08AC3AF0-D147-486C-8DB5-F2FEA30903BF}" type="parTrans" cxnId="{0F388841-E8F4-4FE5-8C0B-FAA0F6026155}">
      <dgm:prSet/>
      <dgm:spPr/>
      <dgm:t>
        <a:bodyPr/>
        <a:lstStyle/>
        <a:p>
          <a:endParaRPr lang="fr-FR"/>
        </a:p>
      </dgm:t>
    </dgm:pt>
    <dgm:pt modelId="{A5F3F8CF-E598-4ED2-A40B-F42C81FDDBF8}" type="sibTrans" cxnId="{0F388841-E8F4-4FE5-8C0B-FAA0F6026155}">
      <dgm:prSet/>
      <dgm:spPr/>
      <dgm:t>
        <a:bodyPr/>
        <a:lstStyle/>
        <a:p>
          <a:endParaRPr lang="fr-FR"/>
        </a:p>
      </dgm:t>
    </dgm:pt>
    <dgm:pt modelId="{8165D86B-D8EE-48B9-AD1A-F5DCF21CBD9B}">
      <dgm:prSet phldrT="[Texte]"/>
      <dgm:spPr/>
      <dgm:t>
        <a:bodyPr/>
        <a:lstStyle/>
        <a:p>
          <a:r>
            <a:rPr lang="fr-FR" dirty="0" smtClean="0"/>
            <a:t>O</a:t>
          </a:r>
          <a:endParaRPr lang="fr-FR" dirty="0"/>
        </a:p>
      </dgm:t>
    </dgm:pt>
    <dgm:pt modelId="{D5E33F78-C7C4-480D-9BA8-4DD1D555058E}" type="parTrans" cxnId="{D211FD5C-CDEE-48AF-956D-1474B04863B3}">
      <dgm:prSet/>
      <dgm:spPr/>
      <dgm:t>
        <a:bodyPr/>
        <a:lstStyle/>
        <a:p>
          <a:endParaRPr lang="fr-FR"/>
        </a:p>
      </dgm:t>
    </dgm:pt>
    <dgm:pt modelId="{0DF3FAB3-05E8-4C7A-9F85-B984594B21FC}" type="sibTrans" cxnId="{D211FD5C-CDEE-48AF-956D-1474B04863B3}">
      <dgm:prSet/>
      <dgm:spPr/>
      <dgm:t>
        <a:bodyPr/>
        <a:lstStyle/>
        <a:p>
          <a:endParaRPr lang="fr-FR"/>
        </a:p>
      </dgm:t>
    </dgm:pt>
    <dgm:pt modelId="{0CD817BF-8520-40BB-AA2B-8B0EED509912}">
      <dgm:prSet phldrT="[Texte]"/>
      <dgm:spPr/>
      <dgm:t>
        <a:bodyPr/>
        <a:lstStyle/>
        <a:p>
          <a:r>
            <a:rPr lang="fr-FR" dirty="0" smtClean="0"/>
            <a:t>Enfants et adolescents de 0 à 18 ans</a:t>
          </a:r>
        </a:p>
      </dgm:t>
    </dgm:pt>
    <dgm:pt modelId="{48FC9880-DCEB-46F6-8F9E-A0C1960DEA2A}" type="parTrans" cxnId="{27357FE1-3A56-40D8-9E53-8DD7FA00CEC8}">
      <dgm:prSet/>
      <dgm:spPr/>
      <dgm:t>
        <a:bodyPr/>
        <a:lstStyle/>
        <a:p>
          <a:endParaRPr lang="fr-FR"/>
        </a:p>
      </dgm:t>
    </dgm:pt>
    <dgm:pt modelId="{97ED5848-225B-4643-90CD-B3920EED400F}" type="sibTrans" cxnId="{27357FE1-3A56-40D8-9E53-8DD7FA00CEC8}">
      <dgm:prSet/>
      <dgm:spPr/>
      <dgm:t>
        <a:bodyPr/>
        <a:lstStyle/>
        <a:p>
          <a:endParaRPr lang="fr-FR"/>
        </a:p>
      </dgm:t>
    </dgm:pt>
    <dgm:pt modelId="{AD4B4D73-7E76-42CD-93E6-4E285902BAD5}">
      <dgm:prSet phldrT="[Texte]"/>
      <dgm:spPr/>
      <dgm:t>
        <a:bodyPr/>
        <a:lstStyle/>
        <a:p>
          <a:r>
            <a:rPr lang="fr-FR" dirty="0" smtClean="0"/>
            <a:t>Riboflavine (Vitamine B2)</a:t>
          </a:r>
          <a:endParaRPr lang="fr-FR" dirty="0"/>
        </a:p>
      </dgm:t>
    </dgm:pt>
    <dgm:pt modelId="{1642AA2C-A3F8-4BA3-887D-86662F7B6329}" type="parTrans" cxnId="{824FE52D-80FC-4C8E-ABA7-45D92915BC89}">
      <dgm:prSet/>
      <dgm:spPr/>
      <dgm:t>
        <a:bodyPr/>
        <a:lstStyle/>
        <a:p>
          <a:endParaRPr lang="fr-FR"/>
        </a:p>
      </dgm:t>
    </dgm:pt>
    <dgm:pt modelId="{3B646F81-C939-4AF8-8BEB-FB76CB4B8E72}" type="sibTrans" cxnId="{824FE52D-80FC-4C8E-ABA7-45D92915BC89}">
      <dgm:prSet/>
      <dgm:spPr/>
      <dgm:t>
        <a:bodyPr/>
        <a:lstStyle/>
        <a:p>
          <a:endParaRPr lang="fr-FR"/>
        </a:p>
      </dgm:t>
    </dgm:pt>
    <dgm:pt modelId="{83A3A7B3-446F-433F-9B12-7C9EAD4FDAA5}">
      <dgm:prSet phldrT="[Texte]"/>
      <dgm:spPr/>
      <dgm:t>
        <a:bodyPr/>
        <a:lstStyle/>
        <a:p>
          <a:r>
            <a:rPr lang="fr-FR" dirty="0" smtClean="0"/>
            <a:t>Placebo</a:t>
          </a:r>
          <a:endParaRPr lang="fr-FR" dirty="0"/>
        </a:p>
      </dgm:t>
    </dgm:pt>
    <dgm:pt modelId="{8056CA31-13BC-4968-BDA1-B9B859FDFE3D}" type="parTrans" cxnId="{51C16FDF-D151-4A08-ABBA-BB4621A788A5}">
      <dgm:prSet/>
      <dgm:spPr/>
      <dgm:t>
        <a:bodyPr/>
        <a:lstStyle/>
        <a:p>
          <a:endParaRPr lang="fr-FR"/>
        </a:p>
      </dgm:t>
    </dgm:pt>
    <dgm:pt modelId="{DC6ADEA3-D07F-4A90-A79D-A25DBBA33DB0}" type="sibTrans" cxnId="{51C16FDF-D151-4A08-ABBA-BB4621A788A5}">
      <dgm:prSet/>
      <dgm:spPr/>
      <dgm:t>
        <a:bodyPr/>
        <a:lstStyle/>
        <a:p>
          <a:endParaRPr lang="fr-FR"/>
        </a:p>
      </dgm:t>
    </dgm:pt>
    <dgm:pt modelId="{72D7196E-5A5B-4783-BB2C-05D41D788B32}">
      <dgm:prSet phldrT="[Texte]"/>
      <dgm:spPr/>
      <dgm:t>
        <a:bodyPr/>
        <a:lstStyle/>
        <a:p>
          <a:r>
            <a:rPr lang="fr-FR" dirty="0" smtClean="0"/>
            <a:t>Diminution de la fréquence, de la durée et de l’intensité des migraines</a:t>
          </a:r>
          <a:endParaRPr lang="fr-FR" dirty="0"/>
        </a:p>
      </dgm:t>
    </dgm:pt>
    <dgm:pt modelId="{5F74C974-AB07-41CD-9DFB-AE509A1AFBE0}" type="parTrans" cxnId="{106BC63B-DC48-42EB-B028-56BB462D7BFE}">
      <dgm:prSet/>
      <dgm:spPr/>
      <dgm:t>
        <a:bodyPr/>
        <a:lstStyle/>
        <a:p>
          <a:endParaRPr lang="fr-FR"/>
        </a:p>
      </dgm:t>
    </dgm:pt>
    <dgm:pt modelId="{4A5DC009-ABDA-4718-9BCC-09048D5AC326}" type="sibTrans" cxnId="{106BC63B-DC48-42EB-B028-56BB462D7BFE}">
      <dgm:prSet/>
      <dgm:spPr/>
      <dgm:t>
        <a:bodyPr/>
        <a:lstStyle/>
        <a:p>
          <a:endParaRPr lang="fr-FR"/>
        </a:p>
      </dgm:t>
    </dgm:pt>
    <dgm:pt modelId="{001B16D2-8031-4D9E-91AA-08110E386B0B}" type="pres">
      <dgm:prSet presAssocID="{6616C0E5-CAA3-4F89-8D5E-168090BBE4A4}" presName="Name0" presStyleCnt="0">
        <dgm:presLayoutVars>
          <dgm:dir/>
          <dgm:animLvl val="lvl"/>
          <dgm:resizeHandles val="exact"/>
        </dgm:presLayoutVars>
      </dgm:prSet>
      <dgm:spPr/>
    </dgm:pt>
    <dgm:pt modelId="{5874FB07-29C5-4F87-9ADA-31FF6F30FE56}" type="pres">
      <dgm:prSet presAssocID="{7780E044-1C14-40B2-AAFF-E4C8C6D10F3A}" presName="linNode" presStyleCnt="0"/>
      <dgm:spPr/>
    </dgm:pt>
    <dgm:pt modelId="{4A23A3F4-3E01-4CA0-B21E-FBD33D0770DB}" type="pres">
      <dgm:prSet presAssocID="{7780E044-1C14-40B2-AAFF-E4C8C6D10F3A}" presName="parentText" presStyleLbl="node1" presStyleIdx="0" presStyleCnt="4" custScaleX="5354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5E54FC-7537-4A18-BF93-E8121CF5DBB7}" type="pres">
      <dgm:prSet presAssocID="{7780E044-1C14-40B2-AAFF-E4C8C6D10F3A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273C4E-1D6F-4728-9D7A-CEE03B986BB2}" type="pres">
      <dgm:prSet presAssocID="{6EC4907C-4D09-4E5A-8C68-0834D4106D8D}" presName="sp" presStyleCnt="0"/>
      <dgm:spPr/>
    </dgm:pt>
    <dgm:pt modelId="{19C47853-CC23-4528-89C6-6837A11E842D}" type="pres">
      <dgm:prSet presAssocID="{D28A739E-262E-4C3D-B13F-C8053AA9DBE7}" presName="linNode" presStyleCnt="0"/>
      <dgm:spPr/>
    </dgm:pt>
    <dgm:pt modelId="{721702D8-DAC3-42D8-A524-93AEB70588DF}" type="pres">
      <dgm:prSet presAssocID="{D28A739E-262E-4C3D-B13F-C8053AA9DBE7}" presName="parentText" presStyleLbl="node1" presStyleIdx="1" presStyleCnt="4" custScaleX="5358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4C73FD-F438-4777-A972-F2323D552DA9}" type="pres">
      <dgm:prSet presAssocID="{D28A739E-262E-4C3D-B13F-C8053AA9DBE7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7F3DC9-E0AB-415E-8EEF-B58CAC563D3E}" type="pres">
      <dgm:prSet presAssocID="{0F9D00FE-7E40-43A8-AB2A-89CBF69D799A}" presName="sp" presStyleCnt="0"/>
      <dgm:spPr/>
    </dgm:pt>
    <dgm:pt modelId="{4A4E9142-62E9-4894-AC6D-86C3D2A0AB15}" type="pres">
      <dgm:prSet presAssocID="{9D1C0F75-5831-4745-B4B2-C772ED81FA7A}" presName="linNode" presStyleCnt="0"/>
      <dgm:spPr/>
    </dgm:pt>
    <dgm:pt modelId="{154839EC-96A9-4DB8-8125-8C5F66E9C125}" type="pres">
      <dgm:prSet presAssocID="{9D1C0F75-5831-4745-B4B2-C772ED81FA7A}" presName="parentText" presStyleLbl="node1" presStyleIdx="2" presStyleCnt="4" custScaleX="5358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2681CF-BA92-4658-A505-1494D2311DA4}" type="pres">
      <dgm:prSet presAssocID="{9D1C0F75-5831-4745-B4B2-C772ED81FA7A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34C12D-A68F-45AF-ABDF-B0A26C945EE1}" type="pres">
      <dgm:prSet presAssocID="{A5F3F8CF-E598-4ED2-A40B-F42C81FDDBF8}" presName="sp" presStyleCnt="0"/>
      <dgm:spPr/>
    </dgm:pt>
    <dgm:pt modelId="{B5B97985-854B-4938-825E-FDE9148D11AE}" type="pres">
      <dgm:prSet presAssocID="{8165D86B-D8EE-48B9-AD1A-F5DCF21CBD9B}" presName="linNode" presStyleCnt="0"/>
      <dgm:spPr/>
    </dgm:pt>
    <dgm:pt modelId="{21FC887F-6729-44EA-943F-88836E0F81A0}" type="pres">
      <dgm:prSet presAssocID="{8165D86B-D8EE-48B9-AD1A-F5DCF21CBD9B}" presName="parentText" presStyleLbl="node1" presStyleIdx="3" presStyleCnt="4" custScaleX="5453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2A1965-2B5D-42F5-991C-288B5831D9D2}" type="pres">
      <dgm:prSet presAssocID="{8165D86B-D8EE-48B9-AD1A-F5DCF21CBD9B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7357FE1-3A56-40D8-9E53-8DD7FA00CEC8}" srcId="{7780E044-1C14-40B2-AAFF-E4C8C6D10F3A}" destId="{0CD817BF-8520-40BB-AA2B-8B0EED509912}" srcOrd="0" destOrd="0" parTransId="{48FC9880-DCEB-46F6-8F9E-A0C1960DEA2A}" sibTransId="{97ED5848-225B-4643-90CD-B3920EED400F}"/>
    <dgm:cxn modelId="{5BFA2512-7B53-4D4B-9087-BEF4735E1958}" type="presOf" srcId="{8165D86B-D8EE-48B9-AD1A-F5DCF21CBD9B}" destId="{21FC887F-6729-44EA-943F-88836E0F81A0}" srcOrd="0" destOrd="0" presId="urn:microsoft.com/office/officeart/2005/8/layout/vList5"/>
    <dgm:cxn modelId="{331A5732-49EC-477D-84EF-050B27DC3E3B}" type="presOf" srcId="{0CD817BF-8520-40BB-AA2B-8B0EED509912}" destId="{745E54FC-7537-4A18-BF93-E8121CF5DBB7}" srcOrd="0" destOrd="0" presId="urn:microsoft.com/office/officeart/2005/8/layout/vList5"/>
    <dgm:cxn modelId="{6867745F-C4B0-4ED5-9A16-8EADEE97ED5E}" type="presOf" srcId="{72D7196E-5A5B-4783-BB2C-05D41D788B32}" destId="{8D2A1965-2B5D-42F5-991C-288B5831D9D2}" srcOrd="0" destOrd="0" presId="urn:microsoft.com/office/officeart/2005/8/layout/vList5"/>
    <dgm:cxn modelId="{20A3C65B-5705-401F-9BA7-6538B5BA9516}" type="presOf" srcId="{83A3A7B3-446F-433F-9B12-7C9EAD4FDAA5}" destId="{452681CF-BA92-4658-A505-1494D2311DA4}" srcOrd="0" destOrd="0" presId="urn:microsoft.com/office/officeart/2005/8/layout/vList5"/>
    <dgm:cxn modelId="{106BC63B-DC48-42EB-B028-56BB462D7BFE}" srcId="{8165D86B-D8EE-48B9-AD1A-F5DCF21CBD9B}" destId="{72D7196E-5A5B-4783-BB2C-05D41D788B32}" srcOrd="0" destOrd="0" parTransId="{5F74C974-AB07-41CD-9DFB-AE509A1AFBE0}" sibTransId="{4A5DC009-ABDA-4718-9BCC-09048D5AC326}"/>
    <dgm:cxn modelId="{7C54B9B8-F862-4C95-9BDE-8939EAE4B42E}" srcId="{6616C0E5-CAA3-4F89-8D5E-168090BBE4A4}" destId="{D28A739E-262E-4C3D-B13F-C8053AA9DBE7}" srcOrd="1" destOrd="0" parTransId="{4754F171-0D60-43D5-9BBF-CABD8433796E}" sibTransId="{0F9D00FE-7E40-43A8-AB2A-89CBF69D799A}"/>
    <dgm:cxn modelId="{A857648C-BA60-4AE0-9C61-0D6B67E5CC9F}" type="presOf" srcId="{9D1C0F75-5831-4745-B4B2-C772ED81FA7A}" destId="{154839EC-96A9-4DB8-8125-8C5F66E9C125}" srcOrd="0" destOrd="0" presId="urn:microsoft.com/office/officeart/2005/8/layout/vList5"/>
    <dgm:cxn modelId="{824FE52D-80FC-4C8E-ABA7-45D92915BC89}" srcId="{D28A739E-262E-4C3D-B13F-C8053AA9DBE7}" destId="{AD4B4D73-7E76-42CD-93E6-4E285902BAD5}" srcOrd="0" destOrd="0" parTransId="{1642AA2C-A3F8-4BA3-887D-86662F7B6329}" sibTransId="{3B646F81-C939-4AF8-8BEB-FB76CB4B8E72}"/>
    <dgm:cxn modelId="{B4D5ED0C-2ACE-45F2-AD9E-95F50EAE4DB6}" type="presOf" srcId="{7780E044-1C14-40B2-AAFF-E4C8C6D10F3A}" destId="{4A23A3F4-3E01-4CA0-B21E-FBD33D0770DB}" srcOrd="0" destOrd="0" presId="urn:microsoft.com/office/officeart/2005/8/layout/vList5"/>
    <dgm:cxn modelId="{0F388841-E8F4-4FE5-8C0B-FAA0F6026155}" srcId="{6616C0E5-CAA3-4F89-8D5E-168090BBE4A4}" destId="{9D1C0F75-5831-4745-B4B2-C772ED81FA7A}" srcOrd="2" destOrd="0" parTransId="{08AC3AF0-D147-486C-8DB5-F2FEA30903BF}" sibTransId="{A5F3F8CF-E598-4ED2-A40B-F42C81FDDBF8}"/>
    <dgm:cxn modelId="{A1A6F6CA-552B-42DB-B5E1-5D5F8E402A48}" type="presOf" srcId="{AD4B4D73-7E76-42CD-93E6-4E285902BAD5}" destId="{3D4C73FD-F438-4777-A972-F2323D552DA9}" srcOrd="0" destOrd="0" presId="urn:microsoft.com/office/officeart/2005/8/layout/vList5"/>
    <dgm:cxn modelId="{08B92E5F-B8FE-4E46-AB07-9EF91838213E}" srcId="{6616C0E5-CAA3-4F89-8D5E-168090BBE4A4}" destId="{7780E044-1C14-40B2-AAFF-E4C8C6D10F3A}" srcOrd="0" destOrd="0" parTransId="{DE7617F3-9FB1-4D3A-A801-C7D5C62CCA11}" sibTransId="{6EC4907C-4D09-4E5A-8C68-0834D4106D8D}"/>
    <dgm:cxn modelId="{A82A8D75-BB3C-46E5-8E7D-19ADFAE5708B}" type="presOf" srcId="{6616C0E5-CAA3-4F89-8D5E-168090BBE4A4}" destId="{001B16D2-8031-4D9E-91AA-08110E386B0B}" srcOrd="0" destOrd="0" presId="urn:microsoft.com/office/officeart/2005/8/layout/vList5"/>
    <dgm:cxn modelId="{59FAA728-7324-4B0F-9E3E-73AC41E58281}" type="presOf" srcId="{D28A739E-262E-4C3D-B13F-C8053AA9DBE7}" destId="{721702D8-DAC3-42D8-A524-93AEB70588DF}" srcOrd="0" destOrd="0" presId="urn:microsoft.com/office/officeart/2005/8/layout/vList5"/>
    <dgm:cxn modelId="{D211FD5C-CDEE-48AF-956D-1474B04863B3}" srcId="{6616C0E5-CAA3-4F89-8D5E-168090BBE4A4}" destId="{8165D86B-D8EE-48B9-AD1A-F5DCF21CBD9B}" srcOrd="3" destOrd="0" parTransId="{D5E33F78-C7C4-480D-9BA8-4DD1D555058E}" sibTransId="{0DF3FAB3-05E8-4C7A-9F85-B984594B21FC}"/>
    <dgm:cxn modelId="{51C16FDF-D151-4A08-ABBA-BB4621A788A5}" srcId="{9D1C0F75-5831-4745-B4B2-C772ED81FA7A}" destId="{83A3A7B3-446F-433F-9B12-7C9EAD4FDAA5}" srcOrd="0" destOrd="0" parTransId="{8056CA31-13BC-4968-BDA1-B9B859FDFE3D}" sibTransId="{DC6ADEA3-D07F-4A90-A79D-A25DBBA33DB0}"/>
    <dgm:cxn modelId="{6BC33663-F126-441B-A1CF-995299BB1FB5}" type="presParOf" srcId="{001B16D2-8031-4D9E-91AA-08110E386B0B}" destId="{5874FB07-29C5-4F87-9ADA-31FF6F30FE56}" srcOrd="0" destOrd="0" presId="urn:microsoft.com/office/officeart/2005/8/layout/vList5"/>
    <dgm:cxn modelId="{5ECB96E0-EE38-4A23-8DB3-5FA43C0D7A9C}" type="presParOf" srcId="{5874FB07-29C5-4F87-9ADA-31FF6F30FE56}" destId="{4A23A3F4-3E01-4CA0-B21E-FBD33D0770DB}" srcOrd="0" destOrd="0" presId="urn:microsoft.com/office/officeart/2005/8/layout/vList5"/>
    <dgm:cxn modelId="{7AE4F1FC-92C3-4377-A36C-CFB7FC1D4545}" type="presParOf" srcId="{5874FB07-29C5-4F87-9ADA-31FF6F30FE56}" destId="{745E54FC-7537-4A18-BF93-E8121CF5DBB7}" srcOrd="1" destOrd="0" presId="urn:microsoft.com/office/officeart/2005/8/layout/vList5"/>
    <dgm:cxn modelId="{D0E0E22A-D1E2-412E-986F-EA966EDB6FE7}" type="presParOf" srcId="{001B16D2-8031-4D9E-91AA-08110E386B0B}" destId="{51273C4E-1D6F-4728-9D7A-CEE03B986BB2}" srcOrd="1" destOrd="0" presId="urn:microsoft.com/office/officeart/2005/8/layout/vList5"/>
    <dgm:cxn modelId="{DC356D4A-343E-42B0-A6B9-1BE70E3FF496}" type="presParOf" srcId="{001B16D2-8031-4D9E-91AA-08110E386B0B}" destId="{19C47853-CC23-4528-89C6-6837A11E842D}" srcOrd="2" destOrd="0" presId="urn:microsoft.com/office/officeart/2005/8/layout/vList5"/>
    <dgm:cxn modelId="{0AD4D905-8BEF-48E1-A363-1F6413487B50}" type="presParOf" srcId="{19C47853-CC23-4528-89C6-6837A11E842D}" destId="{721702D8-DAC3-42D8-A524-93AEB70588DF}" srcOrd="0" destOrd="0" presId="urn:microsoft.com/office/officeart/2005/8/layout/vList5"/>
    <dgm:cxn modelId="{A82C2EEE-E37B-4A6C-BEEB-1FD6FA4E9661}" type="presParOf" srcId="{19C47853-CC23-4528-89C6-6837A11E842D}" destId="{3D4C73FD-F438-4777-A972-F2323D552DA9}" srcOrd="1" destOrd="0" presId="urn:microsoft.com/office/officeart/2005/8/layout/vList5"/>
    <dgm:cxn modelId="{5E734919-C021-4D9C-8A5D-F7DE7A87A7C3}" type="presParOf" srcId="{001B16D2-8031-4D9E-91AA-08110E386B0B}" destId="{AC7F3DC9-E0AB-415E-8EEF-B58CAC563D3E}" srcOrd="3" destOrd="0" presId="urn:microsoft.com/office/officeart/2005/8/layout/vList5"/>
    <dgm:cxn modelId="{651180C7-6EBD-4028-A051-7430BD315A2E}" type="presParOf" srcId="{001B16D2-8031-4D9E-91AA-08110E386B0B}" destId="{4A4E9142-62E9-4894-AC6D-86C3D2A0AB15}" srcOrd="4" destOrd="0" presId="urn:microsoft.com/office/officeart/2005/8/layout/vList5"/>
    <dgm:cxn modelId="{62638041-E681-469C-B8F9-837E6A5B0A51}" type="presParOf" srcId="{4A4E9142-62E9-4894-AC6D-86C3D2A0AB15}" destId="{154839EC-96A9-4DB8-8125-8C5F66E9C125}" srcOrd="0" destOrd="0" presId="urn:microsoft.com/office/officeart/2005/8/layout/vList5"/>
    <dgm:cxn modelId="{D5249ED0-E588-4169-A5B6-63F388E0F28E}" type="presParOf" srcId="{4A4E9142-62E9-4894-AC6D-86C3D2A0AB15}" destId="{452681CF-BA92-4658-A505-1494D2311DA4}" srcOrd="1" destOrd="0" presId="urn:microsoft.com/office/officeart/2005/8/layout/vList5"/>
    <dgm:cxn modelId="{2CFAA5EB-A4B4-478A-BD33-C99777B8124A}" type="presParOf" srcId="{001B16D2-8031-4D9E-91AA-08110E386B0B}" destId="{6E34C12D-A68F-45AF-ABDF-B0A26C945EE1}" srcOrd="5" destOrd="0" presId="urn:microsoft.com/office/officeart/2005/8/layout/vList5"/>
    <dgm:cxn modelId="{CF788A8E-C6F7-47F1-A08F-7E5CA64906A7}" type="presParOf" srcId="{001B16D2-8031-4D9E-91AA-08110E386B0B}" destId="{B5B97985-854B-4938-825E-FDE9148D11AE}" srcOrd="6" destOrd="0" presId="urn:microsoft.com/office/officeart/2005/8/layout/vList5"/>
    <dgm:cxn modelId="{F1F8B54F-7C36-4632-8CC1-3F4630AE4D2C}" type="presParOf" srcId="{B5B97985-854B-4938-825E-FDE9148D11AE}" destId="{21FC887F-6729-44EA-943F-88836E0F81A0}" srcOrd="0" destOrd="0" presId="urn:microsoft.com/office/officeart/2005/8/layout/vList5"/>
    <dgm:cxn modelId="{873316AB-6BE0-4721-87CE-B06D81811A2E}" type="presParOf" srcId="{B5B97985-854B-4938-825E-FDE9148D11AE}" destId="{8D2A1965-2B5D-42F5-991C-288B5831D9D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A4A2D6-8DA0-4B9C-B2FE-9AE8EBB856E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0117447-9EFA-4455-98EF-935B1D6381A6}">
      <dgm:prSet phldrT="[Texte]"/>
      <dgm:spPr/>
      <dgm:t>
        <a:bodyPr/>
        <a:lstStyle/>
        <a:p>
          <a:r>
            <a:rPr lang="fr-FR" dirty="0" smtClean="0"/>
            <a:t>Critères d’inclusion</a:t>
          </a:r>
          <a:endParaRPr lang="fr-FR" dirty="0"/>
        </a:p>
      </dgm:t>
    </dgm:pt>
    <dgm:pt modelId="{A7C49000-2F45-4803-BC94-600A34EBF8C2}" type="parTrans" cxnId="{1833163B-AA35-40B7-8983-1E31549A41A8}">
      <dgm:prSet/>
      <dgm:spPr/>
      <dgm:t>
        <a:bodyPr/>
        <a:lstStyle/>
        <a:p>
          <a:endParaRPr lang="fr-FR"/>
        </a:p>
      </dgm:t>
    </dgm:pt>
    <dgm:pt modelId="{E3446E5F-708C-407E-A80A-D1BCEC3AA716}" type="sibTrans" cxnId="{1833163B-AA35-40B7-8983-1E31549A41A8}">
      <dgm:prSet/>
      <dgm:spPr/>
      <dgm:t>
        <a:bodyPr/>
        <a:lstStyle/>
        <a:p>
          <a:endParaRPr lang="fr-FR"/>
        </a:p>
      </dgm:t>
    </dgm:pt>
    <dgm:pt modelId="{F7BBAF1F-2B65-4BC5-BF84-4A75A0FD2DED}">
      <dgm:prSet phldrT="[Texte]"/>
      <dgm:spPr/>
      <dgm:t>
        <a:bodyPr/>
        <a:lstStyle/>
        <a:p>
          <a:r>
            <a:rPr lang="fr-CA" dirty="0" smtClean="0"/>
            <a:t>Respect de la population cible (population pédiatrique)</a:t>
          </a:r>
          <a:endParaRPr lang="fr-FR" dirty="0"/>
        </a:p>
      </dgm:t>
    </dgm:pt>
    <dgm:pt modelId="{A9915247-CB67-48DC-BB99-D379E02C8D40}" type="parTrans" cxnId="{B876D161-C4F4-4CF2-8450-CDA864B5BC15}">
      <dgm:prSet/>
      <dgm:spPr/>
      <dgm:t>
        <a:bodyPr/>
        <a:lstStyle/>
        <a:p>
          <a:endParaRPr lang="fr-FR"/>
        </a:p>
      </dgm:t>
    </dgm:pt>
    <dgm:pt modelId="{DA9FCFC2-83E8-4C27-B591-BD1D32793DC6}" type="sibTrans" cxnId="{B876D161-C4F4-4CF2-8450-CDA864B5BC15}">
      <dgm:prSet/>
      <dgm:spPr/>
      <dgm:t>
        <a:bodyPr/>
        <a:lstStyle/>
        <a:p>
          <a:endParaRPr lang="fr-FR"/>
        </a:p>
      </dgm:t>
    </dgm:pt>
    <dgm:pt modelId="{38591C98-28F5-47C2-91F9-2E48B07FB482}">
      <dgm:prSet phldrT="[Texte]"/>
      <dgm:spPr/>
      <dgm:t>
        <a:bodyPr/>
        <a:lstStyle/>
        <a:p>
          <a:r>
            <a:rPr lang="fr-CA" dirty="0" smtClean="0"/>
            <a:t>Utilisation de riboflavine comme </a:t>
          </a:r>
          <a:r>
            <a:rPr lang="fr-CA" dirty="0" smtClean="0"/>
            <a:t>intervention </a:t>
          </a:r>
          <a:r>
            <a:rPr lang="fr-CA" dirty="0" smtClean="0"/>
            <a:t>principale</a:t>
          </a:r>
          <a:endParaRPr lang="fr-FR" dirty="0"/>
        </a:p>
      </dgm:t>
    </dgm:pt>
    <dgm:pt modelId="{DD5C355C-8B5E-4358-8CCD-25D33DB9FBA9}" type="parTrans" cxnId="{0C36BF59-9C49-461E-AFE3-99259D0B1C9D}">
      <dgm:prSet/>
      <dgm:spPr/>
      <dgm:t>
        <a:bodyPr/>
        <a:lstStyle/>
        <a:p>
          <a:endParaRPr lang="fr-FR"/>
        </a:p>
      </dgm:t>
    </dgm:pt>
    <dgm:pt modelId="{211B23E1-695B-4EC6-8151-034EDCBD3AB5}" type="sibTrans" cxnId="{0C36BF59-9C49-461E-AFE3-99259D0B1C9D}">
      <dgm:prSet/>
      <dgm:spPr/>
      <dgm:t>
        <a:bodyPr/>
        <a:lstStyle/>
        <a:p>
          <a:endParaRPr lang="fr-FR"/>
        </a:p>
      </dgm:t>
    </dgm:pt>
    <dgm:pt modelId="{30600219-478B-4EC8-849D-0D4F57B3EC34}">
      <dgm:prSet phldrT="[Texte]"/>
      <dgm:spPr/>
      <dgm:t>
        <a:bodyPr/>
        <a:lstStyle/>
        <a:p>
          <a:r>
            <a:rPr lang="fr-FR" dirty="0" smtClean="0"/>
            <a:t>Critères d’exclusion</a:t>
          </a:r>
          <a:endParaRPr lang="fr-FR" dirty="0"/>
        </a:p>
      </dgm:t>
    </dgm:pt>
    <dgm:pt modelId="{B7FDB541-98AE-4E14-8FA1-2F0D0F58A691}" type="parTrans" cxnId="{16B02191-7E6E-4054-AE42-DCC043136CAE}">
      <dgm:prSet/>
      <dgm:spPr/>
      <dgm:t>
        <a:bodyPr/>
        <a:lstStyle/>
        <a:p>
          <a:endParaRPr lang="fr-FR"/>
        </a:p>
      </dgm:t>
    </dgm:pt>
    <dgm:pt modelId="{5F8E5BF1-7F83-4B14-9F30-64E226E80EE0}" type="sibTrans" cxnId="{16B02191-7E6E-4054-AE42-DCC043136CAE}">
      <dgm:prSet/>
      <dgm:spPr/>
      <dgm:t>
        <a:bodyPr/>
        <a:lstStyle/>
        <a:p>
          <a:endParaRPr lang="fr-FR"/>
        </a:p>
      </dgm:t>
    </dgm:pt>
    <dgm:pt modelId="{333E60D7-411E-4B8E-A5A1-0C04791487D6}">
      <dgm:prSet phldrT="[Texte]"/>
      <dgm:spPr/>
      <dgm:t>
        <a:bodyPr/>
        <a:lstStyle/>
        <a:p>
          <a:r>
            <a:rPr lang="fr-CA" dirty="0" smtClean="0"/>
            <a:t>Non-respect </a:t>
          </a:r>
          <a:r>
            <a:rPr lang="fr-CA" dirty="0" smtClean="0"/>
            <a:t>de la question de recherche</a:t>
          </a:r>
          <a:endParaRPr lang="fr-FR" dirty="0"/>
        </a:p>
      </dgm:t>
    </dgm:pt>
    <dgm:pt modelId="{0613A8EA-C2A8-44F9-B392-7E122FAC7521}" type="parTrans" cxnId="{203A6292-554E-4282-9F46-4E58EECE50B3}">
      <dgm:prSet/>
      <dgm:spPr/>
      <dgm:t>
        <a:bodyPr/>
        <a:lstStyle/>
        <a:p>
          <a:endParaRPr lang="fr-FR"/>
        </a:p>
      </dgm:t>
    </dgm:pt>
    <dgm:pt modelId="{9D1B715B-93A9-45B4-A4C2-6410D5921FEA}" type="sibTrans" cxnId="{203A6292-554E-4282-9F46-4E58EECE50B3}">
      <dgm:prSet/>
      <dgm:spPr/>
      <dgm:t>
        <a:bodyPr/>
        <a:lstStyle/>
        <a:p>
          <a:endParaRPr lang="fr-FR"/>
        </a:p>
      </dgm:t>
    </dgm:pt>
    <dgm:pt modelId="{87A7172D-DECB-4CBD-9D33-B183C704CC39}">
      <dgm:prSet phldrT="[Texte]"/>
      <dgm:spPr/>
      <dgm:t>
        <a:bodyPr/>
        <a:lstStyle/>
        <a:p>
          <a:r>
            <a:rPr lang="fr-CA" dirty="0" smtClean="0"/>
            <a:t>Texte complet non disponible</a:t>
          </a:r>
          <a:endParaRPr lang="fr-FR" dirty="0"/>
        </a:p>
      </dgm:t>
    </dgm:pt>
    <dgm:pt modelId="{9BCE0367-B7BD-4B4D-BA7D-8A6751219809}" type="parTrans" cxnId="{B91F1876-C242-4F7E-B6F6-CF280E48A1C9}">
      <dgm:prSet/>
      <dgm:spPr/>
      <dgm:t>
        <a:bodyPr/>
        <a:lstStyle/>
        <a:p>
          <a:endParaRPr lang="fr-FR"/>
        </a:p>
      </dgm:t>
    </dgm:pt>
    <dgm:pt modelId="{E977FB1B-FE1D-4B81-83EF-1D71150DEABF}" type="sibTrans" cxnId="{B91F1876-C242-4F7E-B6F6-CF280E48A1C9}">
      <dgm:prSet/>
      <dgm:spPr/>
      <dgm:t>
        <a:bodyPr/>
        <a:lstStyle/>
        <a:p>
          <a:endParaRPr lang="fr-FR"/>
        </a:p>
      </dgm:t>
    </dgm:pt>
    <dgm:pt modelId="{E901D010-15E9-481A-8A64-B3639D028FFF}">
      <dgm:prSet phldrT="[Texte]"/>
      <dgm:spPr/>
      <dgm:t>
        <a:bodyPr/>
        <a:lstStyle/>
        <a:p>
          <a:r>
            <a:rPr lang="fr-CA" dirty="0" smtClean="0"/>
            <a:t>Réduction de la fréquence des migraines comme issue principale</a:t>
          </a:r>
          <a:endParaRPr lang="fr-FR" dirty="0"/>
        </a:p>
      </dgm:t>
    </dgm:pt>
    <dgm:pt modelId="{60127338-2409-4767-A440-56353B0B44AD}" type="parTrans" cxnId="{F60DF3AC-C2AE-4F48-96A6-23D361590CD4}">
      <dgm:prSet/>
      <dgm:spPr/>
      <dgm:t>
        <a:bodyPr/>
        <a:lstStyle/>
        <a:p>
          <a:endParaRPr lang="fr-FR"/>
        </a:p>
      </dgm:t>
    </dgm:pt>
    <dgm:pt modelId="{074EBDF8-155D-4630-ABFB-32769833CE91}" type="sibTrans" cxnId="{F60DF3AC-C2AE-4F48-96A6-23D361590CD4}">
      <dgm:prSet/>
      <dgm:spPr/>
      <dgm:t>
        <a:bodyPr/>
        <a:lstStyle/>
        <a:p>
          <a:endParaRPr lang="fr-FR"/>
        </a:p>
      </dgm:t>
    </dgm:pt>
    <dgm:pt modelId="{02FB7552-5749-4276-AB9B-EE8D69D355DA}" type="pres">
      <dgm:prSet presAssocID="{CEA4A2D6-8DA0-4B9C-B2FE-9AE8EBB856E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848BF30-4A03-4566-8653-7E9B910D0C7F}" type="pres">
      <dgm:prSet presAssocID="{D0117447-9EFA-4455-98EF-935B1D6381A6}" presName="composite" presStyleCnt="0"/>
      <dgm:spPr/>
    </dgm:pt>
    <dgm:pt modelId="{DFE6EE73-768C-4A9C-B6EE-03BAC8573184}" type="pres">
      <dgm:prSet presAssocID="{D0117447-9EFA-4455-98EF-935B1D6381A6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FEAA1F-4BD8-4E82-9A15-D513D37D2E40}" type="pres">
      <dgm:prSet presAssocID="{D0117447-9EFA-4455-98EF-935B1D6381A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0A7461-76E7-4767-8375-9E7E402978F9}" type="pres">
      <dgm:prSet presAssocID="{E3446E5F-708C-407E-A80A-D1BCEC3AA716}" presName="sp" presStyleCnt="0"/>
      <dgm:spPr/>
    </dgm:pt>
    <dgm:pt modelId="{61C6B485-2C79-4942-AFF8-DE27C8D7BC86}" type="pres">
      <dgm:prSet presAssocID="{30600219-478B-4EC8-849D-0D4F57B3EC34}" presName="composite" presStyleCnt="0"/>
      <dgm:spPr/>
    </dgm:pt>
    <dgm:pt modelId="{2099040F-9174-4DE5-B00A-D9CFA1A2B079}" type="pres">
      <dgm:prSet presAssocID="{30600219-478B-4EC8-849D-0D4F57B3EC34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B1CE61-4965-4BCE-8F6F-58931282493B}" type="pres">
      <dgm:prSet presAssocID="{30600219-478B-4EC8-849D-0D4F57B3EC34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91F1876-C242-4F7E-B6F6-CF280E48A1C9}" srcId="{30600219-478B-4EC8-849D-0D4F57B3EC34}" destId="{87A7172D-DECB-4CBD-9D33-B183C704CC39}" srcOrd="1" destOrd="0" parTransId="{9BCE0367-B7BD-4B4D-BA7D-8A6751219809}" sibTransId="{E977FB1B-FE1D-4B81-83EF-1D71150DEABF}"/>
    <dgm:cxn modelId="{16B02191-7E6E-4054-AE42-DCC043136CAE}" srcId="{CEA4A2D6-8DA0-4B9C-B2FE-9AE8EBB856EB}" destId="{30600219-478B-4EC8-849D-0D4F57B3EC34}" srcOrd="1" destOrd="0" parTransId="{B7FDB541-98AE-4E14-8FA1-2F0D0F58A691}" sibTransId="{5F8E5BF1-7F83-4B14-9F30-64E226E80EE0}"/>
    <dgm:cxn modelId="{F60DF3AC-C2AE-4F48-96A6-23D361590CD4}" srcId="{D0117447-9EFA-4455-98EF-935B1D6381A6}" destId="{E901D010-15E9-481A-8A64-B3639D028FFF}" srcOrd="2" destOrd="0" parTransId="{60127338-2409-4767-A440-56353B0B44AD}" sibTransId="{074EBDF8-155D-4630-ABFB-32769833CE91}"/>
    <dgm:cxn modelId="{42097256-5D1E-4F36-8C3D-8734C491F740}" type="presOf" srcId="{30600219-478B-4EC8-849D-0D4F57B3EC34}" destId="{2099040F-9174-4DE5-B00A-D9CFA1A2B079}" srcOrd="0" destOrd="0" presId="urn:microsoft.com/office/officeart/2005/8/layout/chevron2"/>
    <dgm:cxn modelId="{203A6292-554E-4282-9F46-4E58EECE50B3}" srcId="{30600219-478B-4EC8-849D-0D4F57B3EC34}" destId="{333E60D7-411E-4B8E-A5A1-0C04791487D6}" srcOrd="0" destOrd="0" parTransId="{0613A8EA-C2A8-44F9-B392-7E122FAC7521}" sibTransId="{9D1B715B-93A9-45B4-A4C2-6410D5921FEA}"/>
    <dgm:cxn modelId="{B876D161-C4F4-4CF2-8450-CDA864B5BC15}" srcId="{D0117447-9EFA-4455-98EF-935B1D6381A6}" destId="{F7BBAF1F-2B65-4BC5-BF84-4A75A0FD2DED}" srcOrd="0" destOrd="0" parTransId="{A9915247-CB67-48DC-BB99-D379E02C8D40}" sibTransId="{DA9FCFC2-83E8-4C27-B591-BD1D32793DC6}"/>
    <dgm:cxn modelId="{5114B1CB-1B4C-4E97-8EFC-7C6607456FCE}" type="presOf" srcId="{333E60D7-411E-4B8E-A5A1-0C04791487D6}" destId="{A5B1CE61-4965-4BCE-8F6F-58931282493B}" srcOrd="0" destOrd="0" presId="urn:microsoft.com/office/officeart/2005/8/layout/chevron2"/>
    <dgm:cxn modelId="{A6E44AC4-23A4-4A3D-9465-31E507B8A6E7}" type="presOf" srcId="{E901D010-15E9-481A-8A64-B3639D028FFF}" destId="{FAFEAA1F-4BD8-4E82-9A15-D513D37D2E40}" srcOrd="0" destOrd="2" presId="urn:microsoft.com/office/officeart/2005/8/layout/chevron2"/>
    <dgm:cxn modelId="{5A4D3E83-5EAD-47E3-A738-7BCE23586366}" type="presOf" srcId="{F7BBAF1F-2B65-4BC5-BF84-4A75A0FD2DED}" destId="{FAFEAA1F-4BD8-4E82-9A15-D513D37D2E40}" srcOrd="0" destOrd="0" presId="urn:microsoft.com/office/officeart/2005/8/layout/chevron2"/>
    <dgm:cxn modelId="{EF76A39D-CEC6-4B87-936E-CD751CD45A68}" type="presOf" srcId="{87A7172D-DECB-4CBD-9D33-B183C704CC39}" destId="{A5B1CE61-4965-4BCE-8F6F-58931282493B}" srcOrd="0" destOrd="1" presId="urn:microsoft.com/office/officeart/2005/8/layout/chevron2"/>
    <dgm:cxn modelId="{82F654A4-327F-4643-9D55-951849F8577F}" type="presOf" srcId="{D0117447-9EFA-4455-98EF-935B1D6381A6}" destId="{DFE6EE73-768C-4A9C-B6EE-03BAC8573184}" srcOrd="0" destOrd="0" presId="urn:microsoft.com/office/officeart/2005/8/layout/chevron2"/>
    <dgm:cxn modelId="{1833163B-AA35-40B7-8983-1E31549A41A8}" srcId="{CEA4A2D6-8DA0-4B9C-B2FE-9AE8EBB856EB}" destId="{D0117447-9EFA-4455-98EF-935B1D6381A6}" srcOrd="0" destOrd="0" parTransId="{A7C49000-2F45-4803-BC94-600A34EBF8C2}" sibTransId="{E3446E5F-708C-407E-A80A-D1BCEC3AA716}"/>
    <dgm:cxn modelId="{42B332F6-94D9-423B-985F-F82B4933788B}" type="presOf" srcId="{38591C98-28F5-47C2-91F9-2E48B07FB482}" destId="{FAFEAA1F-4BD8-4E82-9A15-D513D37D2E40}" srcOrd="0" destOrd="1" presId="urn:microsoft.com/office/officeart/2005/8/layout/chevron2"/>
    <dgm:cxn modelId="{C04A46AA-A519-4ED5-9314-65490872C997}" type="presOf" srcId="{CEA4A2D6-8DA0-4B9C-B2FE-9AE8EBB856EB}" destId="{02FB7552-5749-4276-AB9B-EE8D69D355DA}" srcOrd="0" destOrd="0" presId="urn:microsoft.com/office/officeart/2005/8/layout/chevron2"/>
    <dgm:cxn modelId="{0C36BF59-9C49-461E-AFE3-99259D0B1C9D}" srcId="{D0117447-9EFA-4455-98EF-935B1D6381A6}" destId="{38591C98-28F5-47C2-91F9-2E48B07FB482}" srcOrd="1" destOrd="0" parTransId="{DD5C355C-8B5E-4358-8CCD-25D33DB9FBA9}" sibTransId="{211B23E1-695B-4EC6-8151-034EDCBD3AB5}"/>
    <dgm:cxn modelId="{421532CA-F198-4A73-B86B-A95BD87DED1C}" type="presParOf" srcId="{02FB7552-5749-4276-AB9B-EE8D69D355DA}" destId="{3848BF30-4A03-4566-8653-7E9B910D0C7F}" srcOrd="0" destOrd="0" presId="urn:microsoft.com/office/officeart/2005/8/layout/chevron2"/>
    <dgm:cxn modelId="{D3B34047-5226-44BD-ADA6-7D9EDBEBF961}" type="presParOf" srcId="{3848BF30-4A03-4566-8653-7E9B910D0C7F}" destId="{DFE6EE73-768C-4A9C-B6EE-03BAC8573184}" srcOrd="0" destOrd="0" presId="urn:microsoft.com/office/officeart/2005/8/layout/chevron2"/>
    <dgm:cxn modelId="{97836A8F-D03C-436A-B15B-FA221DDAF09E}" type="presParOf" srcId="{3848BF30-4A03-4566-8653-7E9B910D0C7F}" destId="{FAFEAA1F-4BD8-4E82-9A15-D513D37D2E40}" srcOrd="1" destOrd="0" presId="urn:microsoft.com/office/officeart/2005/8/layout/chevron2"/>
    <dgm:cxn modelId="{0098A7BC-9B41-45A0-9B56-AA37AC5A0C90}" type="presParOf" srcId="{02FB7552-5749-4276-AB9B-EE8D69D355DA}" destId="{4D0A7461-76E7-4767-8375-9E7E402978F9}" srcOrd="1" destOrd="0" presId="urn:microsoft.com/office/officeart/2005/8/layout/chevron2"/>
    <dgm:cxn modelId="{B5F7CE79-767F-4EBD-871E-A5BBAFD30A29}" type="presParOf" srcId="{02FB7552-5749-4276-AB9B-EE8D69D355DA}" destId="{61C6B485-2C79-4942-AFF8-DE27C8D7BC86}" srcOrd="2" destOrd="0" presId="urn:microsoft.com/office/officeart/2005/8/layout/chevron2"/>
    <dgm:cxn modelId="{6C8FF266-9EE1-4B93-9B42-432B1DAA7B7D}" type="presParOf" srcId="{61C6B485-2C79-4942-AFF8-DE27C8D7BC86}" destId="{2099040F-9174-4DE5-B00A-D9CFA1A2B079}" srcOrd="0" destOrd="0" presId="urn:microsoft.com/office/officeart/2005/8/layout/chevron2"/>
    <dgm:cxn modelId="{0FBBAAFF-6856-48D9-A2A0-6EDC77186610}" type="presParOf" srcId="{61C6B485-2C79-4942-AFF8-DE27C8D7BC86}" destId="{A5B1CE61-4965-4BCE-8F6F-58931282493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464E1B-2122-449B-8F3A-DD7FFF09A677}" type="doc">
      <dgm:prSet loTypeId="urn:microsoft.com/office/officeart/2005/8/layout/process2" loCatId="process" qsTypeId="urn:microsoft.com/office/officeart/2005/8/quickstyle/simple1" qsCatId="simple" csTypeId="urn:microsoft.com/office/officeart/2005/8/colors/accent1_1" csCatId="accent1" phldr="1"/>
      <dgm:spPr/>
    </dgm:pt>
    <dgm:pt modelId="{85AAEF63-C698-4583-972C-45F867421F36}">
      <dgm:prSet phldrT="[Texte]"/>
      <dgm:spPr/>
      <dgm:t>
        <a:bodyPr/>
        <a:lstStyle/>
        <a:p>
          <a:r>
            <a:rPr lang="fr-FR" dirty="0" smtClean="0"/>
            <a:t>Études identifiées</a:t>
          </a:r>
        </a:p>
        <a:p>
          <a:r>
            <a:rPr lang="fr-FR" dirty="0" smtClean="0"/>
            <a:t>N=34</a:t>
          </a:r>
          <a:endParaRPr lang="fr-FR" dirty="0"/>
        </a:p>
      </dgm:t>
    </dgm:pt>
    <dgm:pt modelId="{8A9220D7-A000-4B2D-AC4A-8097E47D47D2}" type="parTrans" cxnId="{431B00CC-C6C1-4322-A7DA-B981FC1CD131}">
      <dgm:prSet/>
      <dgm:spPr/>
      <dgm:t>
        <a:bodyPr/>
        <a:lstStyle/>
        <a:p>
          <a:endParaRPr lang="fr-FR"/>
        </a:p>
      </dgm:t>
    </dgm:pt>
    <dgm:pt modelId="{43246CC8-FADD-4B70-9C0D-39CF0EC7C97D}" type="sibTrans" cxnId="{431B00CC-C6C1-4322-A7DA-B981FC1CD131}">
      <dgm:prSet/>
      <dgm:spPr/>
      <dgm:t>
        <a:bodyPr/>
        <a:lstStyle/>
        <a:p>
          <a:endParaRPr lang="fr-FR"/>
        </a:p>
      </dgm:t>
    </dgm:pt>
    <dgm:pt modelId="{65DCFEE9-2396-4DD6-8791-2C0133ADF978}">
      <dgm:prSet phldrT="[Texte]"/>
      <dgm:spPr/>
      <dgm:t>
        <a:bodyPr/>
        <a:lstStyle/>
        <a:p>
          <a:r>
            <a:rPr lang="fr-FR" dirty="0" smtClean="0"/>
            <a:t>Études retenues après la lecture du titre</a:t>
          </a:r>
        </a:p>
        <a:p>
          <a:r>
            <a:rPr lang="fr-FR" dirty="0" smtClean="0"/>
            <a:t>N=13</a:t>
          </a:r>
          <a:endParaRPr lang="fr-FR" dirty="0"/>
        </a:p>
      </dgm:t>
    </dgm:pt>
    <dgm:pt modelId="{1C8EF0C1-7B58-4A0E-9051-896A404A2961}" type="parTrans" cxnId="{4BC09A76-93F2-44C0-9BA8-CA8BA23E88DD}">
      <dgm:prSet/>
      <dgm:spPr/>
      <dgm:t>
        <a:bodyPr/>
        <a:lstStyle/>
        <a:p>
          <a:endParaRPr lang="fr-FR"/>
        </a:p>
      </dgm:t>
    </dgm:pt>
    <dgm:pt modelId="{F9976D41-FEFC-466B-8E8B-0304B1A9D999}" type="sibTrans" cxnId="{4BC09A76-93F2-44C0-9BA8-CA8BA23E88DD}">
      <dgm:prSet/>
      <dgm:spPr/>
      <dgm:t>
        <a:bodyPr/>
        <a:lstStyle/>
        <a:p>
          <a:endParaRPr lang="fr-FR"/>
        </a:p>
      </dgm:t>
    </dgm:pt>
    <dgm:pt modelId="{580A0575-71BD-4EB7-9183-2B55BE7EE67A}">
      <dgm:prSet phldrT="[Texte]"/>
      <dgm:spPr/>
      <dgm:t>
        <a:bodyPr/>
        <a:lstStyle/>
        <a:p>
          <a:r>
            <a:rPr lang="fr-FR" dirty="0" smtClean="0"/>
            <a:t>Études retenues après la lecture de l’abrégé</a:t>
          </a:r>
        </a:p>
        <a:p>
          <a:r>
            <a:rPr lang="fr-FR" dirty="0" smtClean="0"/>
            <a:t>N=6</a:t>
          </a:r>
          <a:endParaRPr lang="fr-FR" dirty="0"/>
        </a:p>
      </dgm:t>
    </dgm:pt>
    <dgm:pt modelId="{18B0ACC3-9065-4C2C-871D-966A18F75559}" type="parTrans" cxnId="{95BEB57C-4211-4960-A761-FCDC1194CD63}">
      <dgm:prSet/>
      <dgm:spPr/>
      <dgm:t>
        <a:bodyPr/>
        <a:lstStyle/>
        <a:p>
          <a:endParaRPr lang="fr-FR"/>
        </a:p>
      </dgm:t>
    </dgm:pt>
    <dgm:pt modelId="{036C66B3-BD04-4E6B-8504-6B4780590BFB}" type="sibTrans" cxnId="{95BEB57C-4211-4960-A761-FCDC1194CD63}">
      <dgm:prSet/>
      <dgm:spPr/>
      <dgm:t>
        <a:bodyPr/>
        <a:lstStyle/>
        <a:p>
          <a:endParaRPr lang="fr-FR"/>
        </a:p>
      </dgm:t>
    </dgm:pt>
    <dgm:pt modelId="{AC179789-CBE7-4461-B0AF-AF1750551093}">
      <dgm:prSet phldrT="[Texte]"/>
      <dgm:spPr/>
      <dgm:t>
        <a:bodyPr/>
        <a:lstStyle/>
        <a:p>
          <a:r>
            <a:rPr lang="fr-FR" dirty="0" smtClean="0"/>
            <a:t>Études retenues après la lecture du texte complet</a:t>
          </a:r>
        </a:p>
        <a:p>
          <a:r>
            <a:rPr lang="fr-FR" dirty="0" smtClean="0"/>
            <a:t>N=6</a:t>
          </a:r>
          <a:endParaRPr lang="fr-FR" dirty="0"/>
        </a:p>
      </dgm:t>
    </dgm:pt>
    <dgm:pt modelId="{98D1CE1B-9845-4357-80C1-493F8C2A8D96}" type="parTrans" cxnId="{FC7BAF51-9C26-4B48-ADE4-95B5A8050FC7}">
      <dgm:prSet/>
      <dgm:spPr/>
      <dgm:t>
        <a:bodyPr/>
        <a:lstStyle/>
        <a:p>
          <a:endParaRPr lang="fr-FR"/>
        </a:p>
      </dgm:t>
    </dgm:pt>
    <dgm:pt modelId="{F2FCAE20-594B-4405-8CBD-3D63E354FB5A}" type="sibTrans" cxnId="{FC7BAF51-9C26-4B48-ADE4-95B5A8050FC7}">
      <dgm:prSet/>
      <dgm:spPr/>
      <dgm:t>
        <a:bodyPr/>
        <a:lstStyle/>
        <a:p>
          <a:endParaRPr lang="fr-FR"/>
        </a:p>
      </dgm:t>
    </dgm:pt>
    <dgm:pt modelId="{29213988-092E-4B6D-81C9-2C4E886B6B23}" type="pres">
      <dgm:prSet presAssocID="{12464E1B-2122-449B-8F3A-DD7FFF09A677}" presName="linearFlow" presStyleCnt="0">
        <dgm:presLayoutVars>
          <dgm:resizeHandles val="exact"/>
        </dgm:presLayoutVars>
      </dgm:prSet>
      <dgm:spPr/>
    </dgm:pt>
    <dgm:pt modelId="{E4F834EF-D4AE-470A-A33C-6B4121639826}" type="pres">
      <dgm:prSet presAssocID="{85AAEF63-C698-4583-972C-45F867421F3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0127EC6-03B6-473D-8FA4-E145E9743E27}" type="pres">
      <dgm:prSet presAssocID="{43246CC8-FADD-4B70-9C0D-39CF0EC7C97D}" presName="sibTrans" presStyleLbl="sibTrans2D1" presStyleIdx="0" presStyleCnt="3"/>
      <dgm:spPr/>
      <dgm:t>
        <a:bodyPr/>
        <a:lstStyle/>
        <a:p>
          <a:endParaRPr lang="fr-FR"/>
        </a:p>
      </dgm:t>
    </dgm:pt>
    <dgm:pt modelId="{3A4B5716-8EFC-4C31-9B43-24DCF963461F}" type="pres">
      <dgm:prSet presAssocID="{43246CC8-FADD-4B70-9C0D-39CF0EC7C97D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33BEE4A0-E1DD-4E5B-BAC6-5570941FE00D}" type="pres">
      <dgm:prSet presAssocID="{65DCFEE9-2396-4DD6-8791-2C0133ADF97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ACBB2C-5E37-46DE-A1D4-C54072BCB9D4}" type="pres">
      <dgm:prSet presAssocID="{F9976D41-FEFC-466B-8E8B-0304B1A9D999}" presName="sibTrans" presStyleLbl="sibTrans2D1" presStyleIdx="1" presStyleCnt="3"/>
      <dgm:spPr/>
      <dgm:t>
        <a:bodyPr/>
        <a:lstStyle/>
        <a:p>
          <a:endParaRPr lang="fr-FR"/>
        </a:p>
      </dgm:t>
    </dgm:pt>
    <dgm:pt modelId="{7245E883-2486-4827-B88C-256086092AFE}" type="pres">
      <dgm:prSet presAssocID="{F9976D41-FEFC-466B-8E8B-0304B1A9D999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1ADA00B2-AAA9-4955-93F0-8BA7F31A281F}" type="pres">
      <dgm:prSet presAssocID="{580A0575-71BD-4EB7-9183-2B55BE7EE67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AD671D-4FCA-4337-A186-F0287F68F314}" type="pres">
      <dgm:prSet presAssocID="{036C66B3-BD04-4E6B-8504-6B4780590BFB}" presName="sibTrans" presStyleLbl="sibTrans2D1" presStyleIdx="2" presStyleCnt="3"/>
      <dgm:spPr/>
      <dgm:t>
        <a:bodyPr/>
        <a:lstStyle/>
        <a:p>
          <a:endParaRPr lang="fr-FR"/>
        </a:p>
      </dgm:t>
    </dgm:pt>
    <dgm:pt modelId="{87A8BAD2-0E18-453E-A5AE-5CB381FDC10E}" type="pres">
      <dgm:prSet presAssocID="{036C66B3-BD04-4E6B-8504-6B4780590BFB}" presName="connectorText" presStyleLbl="sibTrans2D1" presStyleIdx="2" presStyleCnt="3"/>
      <dgm:spPr/>
      <dgm:t>
        <a:bodyPr/>
        <a:lstStyle/>
        <a:p>
          <a:endParaRPr lang="fr-FR"/>
        </a:p>
      </dgm:t>
    </dgm:pt>
    <dgm:pt modelId="{D37A0FB2-509E-4E83-9E3A-6F6A3826DA85}" type="pres">
      <dgm:prSet presAssocID="{AC179789-CBE7-4461-B0AF-AF175055109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DF9B698-E8E8-4ADC-B2D1-7AFA4E0274B4}" type="presOf" srcId="{036C66B3-BD04-4E6B-8504-6B4780590BFB}" destId="{51AD671D-4FCA-4337-A186-F0287F68F314}" srcOrd="0" destOrd="0" presId="urn:microsoft.com/office/officeart/2005/8/layout/process2"/>
    <dgm:cxn modelId="{AF0BE63D-8E54-4DE2-BFA2-FE79E7A48DAE}" type="presOf" srcId="{AC179789-CBE7-4461-B0AF-AF1750551093}" destId="{D37A0FB2-509E-4E83-9E3A-6F6A3826DA85}" srcOrd="0" destOrd="0" presId="urn:microsoft.com/office/officeart/2005/8/layout/process2"/>
    <dgm:cxn modelId="{A03A009D-FC3B-48BA-AF67-A52B82EA50EE}" type="presOf" srcId="{12464E1B-2122-449B-8F3A-DD7FFF09A677}" destId="{29213988-092E-4B6D-81C9-2C4E886B6B23}" srcOrd="0" destOrd="0" presId="urn:microsoft.com/office/officeart/2005/8/layout/process2"/>
    <dgm:cxn modelId="{FC7BAF51-9C26-4B48-ADE4-95B5A8050FC7}" srcId="{12464E1B-2122-449B-8F3A-DD7FFF09A677}" destId="{AC179789-CBE7-4461-B0AF-AF1750551093}" srcOrd="3" destOrd="0" parTransId="{98D1CE1B-9845-4357-80C1-493F8C2A8D96}" sibTransId="{F2FCAE20-594B-4405-8CBD-3D63E354FB5A}"/>
    <dgm:cxn modelId="{9DFD48BC-4971-46B1-9890-9C20FE636D34}" type="presOf" srcId="{65DCFEE9-2396-4DD6-8791-2C0133ADF978}" destId="{33BEE4A0-E1DD-4E5B-BAC6-5570941FE00D}" srcOrd="0" destOrd="0" presId="urn:microsoft.com/office/officeart/2005/8/layout/process2"/>
    <dgm:cxn modelId="{A672A05A-C219-4B88-B4C9-3FF19BE54392}" type="presOf" srcId="{580A0575-71BD-4EB7-9183-2B55BE7EE67A}" destId="{1ADA00B2-AAA9-4955-93F0-8BA7F31A281F}" srcOrd="0" destOrd="0" presId="urn:microsoft.com/office/officeart/2005/8/layout/process2"/>
    <dgm:cxn modelId="{95BEB57C-4211-4960-A761-FCDC1194CD63}" srcId="{12464E1B-2122-449B-8F3A-DD7FFF09A677}" destId="{580A0575-71BD-4EB7-9183-2B55BE7EE67A}" srcOrd="2" destOrd="0" parTransId="{18B0ACC3-9065-4C2C-871D-966A18F75559}" sibTransId="{036C66B3-BD04-4E6B-8504-6B4780590BFB}"/>
    <dgm:cxn modelId="{031182C0-C657-4A8A-9E5F-D0BE39510E7B}" type="presOf" srcId="{F9976D41-FEFC-466B-8E8B-0304B1A9D999}" destId="{ACACBB2C-5E37-46DE-A1D4-C54072BCB9D4}" srcOrd="0" destOrd="0" presId="urn:microsoft.com/office/officeart/2005/8/layout/process2"/>
    <dgm:cxn modelId="{4BC09A76-93F2-44C0-9BA8-CA8BA23E88DD}" srcId="{12464E1B-2122-449B-8F3A-DD7FFF09A677}" destId="{65DCFEE9-2396-4DD6-8791-2C0133ADF978}" srcOrd="1" destOrd="0" parTransId="{1C8EF0C1-7B58-4A0E-9051-896A404A2961}" sibTransId="{F9976D41-FEFC-466B-8E8B-0304B1A9D999}"/>
    <dgm:cxn modelId="{9AF148DC-8D81-4E86-91E3-83D6668DA467}" type="presOf" srcId="{43246CC8-FADD-4B70-9C0D-39CF0EC7C97D}" destId="{3A4B5716-8EFC-4C31-9B43-24DCF963461F}" srcOrd="1" destOrd="0" presId="urn:microsoft.com/office/officeart/2005/8/layout/process2"/>
    <dgm:cxn modelId="{32FD8F30-2A7F-4258-ACE5-B41EDF55071A}" type="presOf" srcId="{F9976D41-FEFC-466B-8E8B-0304B1A9D999}" destId="{7245E883-2486-4827-B88C-256086092AFE}" srcOrd="1" destOrd="0" presId="urn:microsoft.com/office/officeart/2005/8/layout/process2"/>
    <dgm:cxn modelId="{F4BCE48A-AE06-4ADF-B162-B920AC2D2DE1}" type="presOf" srcId="{43246CC8-FADD-4B70-9C0D-39CF0EC7C97D}" destId="{C0127EC6-03B6-473D-8FA4-E145E9743E27}" srcOrd="0" destOrd="0" presId="urn:microsoft.com/office/officeart/2005/8/layout/process2"/>
    <dgm:cxn modelId="{61CCB433-8F6A-4A65-949B-20626E6544A1}" type="presOf" srcId="{036C66B3-BD04-4E6B-8504-6B4780590BFB}" destId="{87A8BAD2-0E18-453E-A5AE-5CB381FDC10E}" srcOrd="1" destOrd="0" presId="urn:microsoft.com/office/officeart/2005/8/layout/process2"/>
    <dgm:cxn modelId="{431B00CC-C6C1-4322-A7DA-B981FC1CD131}" srcId="{12464E1B-2122-449B-8F3A-DD7FFF09A677}" destId="{85AAEF63-C698-4583-972C-45F867421F36}" srcOrd="0" destOrd="0" parTransId="{8A9220D7-A000-4B2D-AC4A-8097E47D47D2}" sibTransId="{43246CC8-FADD-4B70-9C0D-39CF0EC7C97D}"/>
    <dgm:cxn modelId="{8C946420-E67B-43DC-99BB-2199B2B58FFF}" type="presOf" srcId="{85AAEF63-C698-4583-972C-45F867421F36}" destId="{E4F834EF-D4AE-470A-A33C-6B4121639826}" srcOrd="0" destOrd="0" presId="urn:microsoft.com/office/officeart/2005/8/layout/process2"/>
    <dgm:cxn modelId="{C0ED4B9A-E12E-414D-AF3F-F4C22E474687}" type="presParOf" srcId="{29213988-092E-4B6D-81C9-2C4E886B6B23}" destId="{E4F834EF-D4AE-470A-A33C-6B4121639826}" srcOrd="0" destOrd="0" presId="urn:microsoft.com/office/officeart/2005/8/layout/process2"/>
    <dgm:cxn modelId="{7926E589-45C0-4D0D-8A58-D342492EB62D}" type="presParOf" srcId="{29213988-092E-4B6D-81C9-2C4E886B6B23}" destId="{C0127EC6-03B6-473D-8FA4-E145E9743E27}" srcOrd="1" destOrd="0" presId="urn:microsoft.com/office/officeart/2005/8/layout/process2"/>
    <dgm:cxn modelId="{474DD1BD-AD41-4826-81FD-553F6E593DB0}" type="presParOf" srcId="{C0127EC6-03B6-473D-8FA4-E145E9743E27}" destId="{3A4B5716-8EFC-4C31-9B43-24DCF963461F}" srcOrd="0" destOrd="0" presId="urn:microsoft.com/office/officeart/2005/8/layout/process2"/>
    <dgm:cxn modelId="{FE3B043D-AA3D-4C09-ABD9-1796A75C8581}" type="presParOf" srcId="{29213988-092E-4B6D-81C9-2C4E886B6B23}" destId="{33BEE4A0-E1DD-4E5B-BAC6-5570941FE00D}" srcOrd="2" destOrd="0" presId="urn:microsoft.com/office/officeart/2005/8/layout/process2"/>
    <dgm:cxn modelId="{FAB2DA65-111A-4A46-93B3-A809AC892430}" type="presParOf" srcId="{29213988-092E-4B6D-81C9-2C4E886B6B23}" destId="{ACACBB2C-5E37-46DE-A1D4-C54072BCB9D4}" srcOrd="3" destOrd="0" presId="urn:microsoft.com/office/officeart/2005/8/layout/process2"/>
    <dgm:cxn modelId="{D35DE0DF-FB64-4F34-8B26-97E60205D414}" type="presParOf" srcId="{ACACBB2C-5E37-46DE-A1D4-C54072BCB9D4}" destId="{7245E883-2486-4827-B88C-256086092AFE}" srcOrd="0" destOrd="0" presId="urn:microsoft.com/office/officeart/2005/8/layout/process2"/>
    <dgm:cxn modelId="{F0C00950-DC39-4ECA-8BA0-4FDD3F15C56D}" type="presParOf" srcId="{29213988-092E-4B6D-81C9-2C4E886B6B23}" destId="{1ADA00B2-AAA9-4955-93F0-8BA7F31A281F}" srcOrd="4" destOrd="0" presId="urn:microsoft.com/office/officeart/2005/8/layout/process2"/>
    <dgm:cxn modelId="{2A02B176-A74B-4175-B9ED-EE71DBEDF1A6}" type="presParOf" srcId="{29213988-092E-4B6D-81C9-2C4E886B6B23}" destId="{51AD671D-4FCA-4337-A186-F0287F68F314}" srcOrd="5" destOrd="0" presId="urn:microsoft.com/office/officeart/2005/8/layout/process2"/>
    <dgm:cxn modelId="{A0D331A4-594C-40D2-A95D-3EE91363668F}" type="presParOf" srcId="{51AD671D-4FCA-4337-A186-F0287F68F314}" destId="{87A8BAD2-0E18-453E-A5AE-5CB381FDC10E}" srcOrd="0" destOrd="0" presId="urn:microsoft.com/office/officeart/2005/8/layout/process2"/>
    <dgm:cxn modelId="{1BC68557-AF11-4BEB-8305-6F78958D5A94}" type="presParOf" srcId="{29213988-092E-4B6D-81C9-2C4E886B6B23}" destId="{D37A0FB2-509E-4E83-9E3A-6F6A3826DA85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71AAA0F-CC6B-443A-9D4E-4EC3FDC75122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3AF7472B-5B3D-4B3C-B615-9BFF34EC0872}">
      <dgm:prSet phldrT="[Texte]"/>
      <dgm:spPr/>
      <dgm:t>
        <a:bodyPr/>
        <a:lstStyle/>
        <a:p>
          <a:r>
            <a:rPr lang="fr-CA" b="0" i="0" u="none" dirty="0" err="1" smtClean="0"/>
            <a:t>Bruijn</a:t>
          </a:r>
          <a:r>
            <a:rPr lang="fr-CA" b="0" i="0" u="none" dirty="0" smtClean="0"/>
            <a:t> and al (2010). </a:t>
          </a:r>
          <a:r>
            <a:rPr lang="fr-CA" b="1" i="0" u="none" dirty="0" smtClean="0"/>
            <a:t>Medium-dose </a:t>
          </a:r>
          <a:r>
            <a:rPr lang="fr-CA" b="1" i="0" u="none" dirty="0" err="1" smtClean="0"/>
            <a:t>riboflavin</a:t>
          </a:r>
          <a:r>
            <a:rPr lang="fr-CA" b="1" i="0" u="none" dirty="0" smtClean="0"/>
            <a:t> as a </a:t>
          </a:r>
          <a:r>
            <a:rPr lang="fr-CA" b="1" i="0" u="none" dirty="0" err="1" smtClean="0"/>
            <a:t>prophylactic</a:t>
          </a:r>
          <a:r>
            <a:rPr lang="fr-CA" b="1" i="0" u="none" dirty="0" smtClean="0"/>
            <a:t> agent in </a:t>
          </a:r>
          <a:r>
            <a:rPr lang="fr-CA" b="1" i="0" u="none" dirty="0" err="1" smtClean="0"/>
            <a:t>children</a:t>
          </a:r>
          <a:r>
            <a:rPr lang="fr-CA" b="1" i="0" u="none" dirty="0" smtClean="0"/>
            <a:t> </a:t>
          </a:r>
          <a:r>
            <a:rPr lang="fr-CA" b="1" i="0" u="none" dirty="0" err="1" smtClean="0"/>
            <a:t>with</a:t>
          </a:r>
          <a:r>
            <a:rPr lang="fr-CA" b="1" i="0" u="none" dirty="0" smtClean="0"/>
            <a:t> migraine: a </a:t>
          </a:r>
          <a:r>
            <a:rPr lang="fr-CA" b="1" i="0" u="none" dirty="0" err="1" smtClean="0"/>
            <a:t>preliminary</a:t>
          </a:r>
          <a:r>
            <a:rPr lang="fr-CA" b="1" i="0" u="none" dirty="0" smtClean="0"/>
            <a:t> placebo-</a:t>
          </a:r>
          <a:r>
            <a:rPr lang="fr-CA" b="1" i="0" u="none" dirty="0" err="1" smtClean="0"/>
            <a:t>controlled</a:t>
          </a:r>
          <a:r>
            <a:rPr lang="fr-CA" b="1" i="0" u="none" dirty="0" smtClean="0"/>
            <a:t>, </a:t>
          </a:r>
          <a:r>
            <a:rPr lang="fr-CA" b="1" i="0" u="none" dirty="0" err="1" smtClean="0"/>
            <a:t>randomised</a:t>
          </a:r>
          <a:r>
            <a:rPr lang="fr-CA" b="1" i="0" u="none" dirty="0" smtClean="0"/>
            <a:t>, double-</a:t>
          </a:r>
          <a:r>
            <a:rPr lang="fr-CA" b="1" i="0" u="none" dirty="0" err="1" smtClean="0"/>
            <a:t>blind</a:t>
          </a:r>
          <a:r>
            <a:rPr lang="fr-CA" b="1" i="0" u="none" dirty="0" smtClean="0"/>
            <a:t>, cross-over trial</a:t>
          </a:r>
          <a:r>
            <a:rPr lang="fr-CA" b="0" i="0" u="none" dirty="0" smtClean="0"/>
            <a:t>. </a:t>
          </a:r>
          <a:r>
            <a:rPr lang="fr-CA" b="0" i="1" u="none" dirty="0" err="1" smtClean="0"/>
            <a:t>Cephalalgia</a:t>
          </a:r>
          <a:r>
            <a:rPr lang="fr-CA" b="0" i="1" u="none" dirty="0" smtClean="0"/>
            <a:t> : an international journal of </a:t>
          </a:r>
          <a:r>
            <a:rPr lang="fr-CA" b="0" i="1" u="none" dirty="0" err="1" smtClean="0"/>
            <a:t>headache</a:t>
          </a:r>
          <a:r>
            <a:rPr lang="fr-CA" b="0" i="1" u="none" dirty="0" smtClean="0"/>
            <a:t>.</a:t>
          </a:r>
          <a:endParaRPr lang="fr-FR" dirty="0"/>
        </a:p>
      </dgm:t>
    </dgm:pt>
    <dgm:pt modelId="{31D69439-EB7C-46D3-ACD2-78DDD45888E6}" type="parTrans" cxnId="{15F06CC0-28C9-44D4-8447-3947B2AE253C}">
      <dgm:prSet/>
      <dgm:spPr/>
      <dgm:t>
        <a:bodyPr/>
        <a:lstStyle/>
        <a:p>
          <a:endParaRPr lang="fr-FR"/>
        </a:p>
      </dgm:t>
    </dgm:pt>
    <dgm:pt modelId="{8D110629-AEA7-417D-B4D1-70756A0E06C0}" type="sibTrans" cxnId="{15F06CC0-28C9-44D4-8447-3947B2AE253C}">
      <dgm:prSet/>
      <dgm:spPr/>
      <dgm:t>
        <a:bodyPr/>
        <a:lstStyle/>
        <a:p>
          <a:endParaRPr lang="fr-FR"/>
        </a:p>
      </dgm:t>
    </dgm:pt>
    <dgm:pt modelId="{940A0E11-19BA-4453-B5BE-F036772C1423}">
      <dgm:prSet phldrT="[Texte]"/>
      <dgm:spPr/>
      <dgm:t>
        <a:bodyPr/>
        <a:lstStyle/>
        <a:p>
          <a:r>
            <a:rPr lang="fr-CA" b="0" i="0" u="none" dirty="0" err="1" smtClean="0"/>
            <a:t>MacLennan</a:t>
          </a:r>
          <a:r>
            <a:rPr lang="fr-CA" b="0" i="0" u="none" dirty="0" smtClean="0"/>
            <a:t> and al. (2008). </a:t>
          </a:r>
          <a:r>
            <a:rPr lang="fr-CA" b="1" i="0" u="none" dirty="0" smtClean="0"/>
            <a:t>High-dose </a:t>
          </a:r>
          <a:r>
            <a:rPr lang="fr-CA" b="1" i="0" u="none" dirty="0" err="1" smtClean="0"/>
            <a:t>riboflavin</a:t>
          </a:r>
          <a:r>
            <a:rPr lang="fr-CA" b="1" i="0" u="none" dirty="0" smtClean="0"/>
            <a:t> for migraine </a:t>
          </a:r>
          <a:r>
            <a:rPr lang="fr-CA" b="1" i="0" u="none" dirty="0" err="1" smtClean="0"/>
            <a:t>prophylaxis</a:t>
          </a:r>
          <a:r>
            <a:rPr lang="fr-CA" b="1" i="0" u="none" dirty="0" smtClean="0"/>
            <a:t> in </a:t>
          </a:r>
          <a:r>
            <a:rPr lang="fr-CA" b="1" i="0" u="none" dirty="0" err="1" smtClean="0"/>
            <a:t>children</a:t>
          </a:r>
          <a:r>
            <a:rPr lang="fr-CA" b="1" i="0" u="none" dirty="0" smtClean="0"/>
            <a:t>: a double-</a:t>
          </a:r>
          <a:r>
            <a:rPr lang="fr-CA" b="1" i="0" u="none" dirty="0" err="1" smtClean="0"/>
            <a:t>blind</a:t>
          </a:r>
          <a:r>
            <a:rPr lang="fr-CA" b="1" i="0" u="none" dirty="0" smtClean="0"/>
            <a:t>, </a:t>
          </a:r>
          <a:r>
            <a:rPr lang="fr-CA" b="1" i="0" u="none" dirty="0" err="1" smtClean="0"/>
            <a:t>randomized</a:t>
          </a:r>
          <a:r>
            <a:rPr lang="fr-CA" b="1" i="0" u="none" dirty="0" smtClean="0"/>
            <a:t>, placebo-</a:t>
          </a:r>
          <a:r>
            <a:rPr lang="fr-CA" b="1" i="0" u="none" dirty="0" err="1" smtClean="0"/>
            <a:t>controlled</a:t>
          </a:r>
          <a:r>
            <a:rPr lang="fr-CA" b="1" i="0" u="none" dirty="0" smtClean="0"/>
            <a:t> trial</a:t>
          </a:r>
          <a:r>
            <a:rPr lang="fr-CA" b="0" i="0" u="none" dirty="0" smtClean="0"/>
            <a:t>. </a:t>
          </a:r>
          <a:r>
            <a:rPr lang="fr-CA" b="0" i="1" u="none" dirty="0" smtClean="0"/>
            <a:t>Journal of </a:t>
          </a:r>
          <a:r>
            <a:rPr lang="fr-CA" b="0" i="1" u="none" dirty="0" err="1" smtClean="0"/>
            <a:t>child</a:t>
          </a:r>
          <a:r>
            <a:rPr lang="fr-CA" b="0" i="1" u="none" dirty="0" smtClean="0"/>
            <a:t> </a:t>
          </a:r>
          <a:r>
            <a:rPr lang="fr-CA" b="0" i="1" u="none" dirty="0" err="1" smtClean="0"/>
            <a:t>neurology</a:t>
          </a:r>
          <a:endParaRPr lang="fr-CA" b="0" i="0" dirty="0" smtClean="0"/>
        </a:p>
      </dgm:t>
    </dgm:pt>
    <dgm:pt modelId="{1DCE1E79-D42A-4C7D-8B50-29B708B52CDD}" type="parTrans" cxnId="{7BFA1B3C-2B59-48F3-8E75-2C6AFB74B49E}">
      <dgm:prSet/>
      <dgm:spPr/>
      <dgm:t>
        <a:bodyPr/>
        <a:lstStyle/>
        <a:p>
          <a:endParaRPr lang="fr-FR"/>
        </a:p>
      </dgm:t>
    </dgm:pt>
    <dgm:pt modelId="{79B0D08D-901F-47AB-BED4-6272A0A846F6}" type="sibTrans" cxnId="{7BFA1B3C-2B59-48F3-8E75-2C6AFB74B49E}">
      <dgm:prSet/>
      <dgm:spPr/>
      <dgm:t>
        <a:bodyPr/>
        <a:lstStyle/>
        <a:p>
          <a:endParaRPr lang="fr-FR"/>
        </a:p>
      </dgm:t>
    </dgm:pt>
    <dgm:pt modelId="{1C08AE7B-ECF6-4148-9E70-E8B7BF17518E}">
      <dgm:prSet phldrT="[Texte]"/>
      <dgm:spPr/>
      <dgm:t>
        <a:bodyPr/>
        <a:lstStyle/>
        <a:p>
          <a:r>
            <a:rPr lang="en-US" b="0" i="0" u="none" dirty="0" smtClean="0"/>
            <a:t>Das and al. (2021). </a:t>
          </a:r>
          <a:r>
            <a:rPr lang="en-US" b="1" i="0" u="none" dirty="0" smtClean="0"/>
            <a:t>Retrospective Observational Study on Riboflavin Prophylaxis in Child and Adolescent Migraine</a:t>
          </a:r>
          <a:r>
            <a:rPr lang="en-US" b="0" i="0" u="none" dirty="0" smtClean="0"/>
            <a:t>. </a:t>
          </a:r>
          <a:r>
            <a:rPr lang="en-US" b="0" i="1" u="none" dirty="0" smtClean="0"/>
            <a:t>Pediatric neurology</a:t>
          </a:r>
          <a:endParaRPr lang="fr-FR" dirty="0"/>
        </a:p>
      </dgm:t>
    </dgm:pt>
    <dgm:pt modelId="{80D36DDD-0675-4888-AB1F-1F682F5E347C}" type="sibTrans" cxnId="{DD4F6761-E8A0-4749-8629-594FCF782751}">
      <dgm:prSet/>
      <dgm:spPr/>
      <dgm:t>
        <a:bodyPr/>
        <a:lstStyle/>
        <a:p>
          <a:endParaRPr lang="fr-FR"/>
        </a:p>
      </dgm:t>
    </dgm:pt>
    <dgm:pt modelId="{A561C44E-B97F-40AE-BF7D-1303A066F3F4}" type="parTrans" cxnId="{DD4F6761-E8A0-4749-8629-594FCF782751}">
      <dgm:prSet/>
      <dgm:spPr/>
      <dgm:t>
        <a:bodyPr/>
        <a:lstStyle/>
        <a:p>
          <a:endParaRPr lang="fr-FR"/>
        </a:p>
      </dgm:t>
    </dgm:pt>
    <dgm:pt modelId="{5E2E2C82-BBF2-47BE-8E56-372CB305B4D4}">
      <dgm:prSet phldrT="[Texte]"/>
      <dgm:spPr/>
      <dgm:t>
        <a:bodyPr/>
        <a:lstStyle/>
        <a:p>
          <a:r>
            <a:rPr lang="fr-CA" b="0" i="0" u="none" dirty="0" err="1" smtClean="0"/>
            <a:t>Condò</a:t>
          </a:r>
          <a:r>
            <a:rPr lang="fr-CA" b="0" i="0" u="none" dirty="0" smtClean="0"/>
            <a:t> and al. (2009). </a:t>
          </a:r>
          <a:r>
            <a:rPr lang="fr-CA" b="1" i="0" u="none" dirty="0" err="1" smtClean="0"/>
            <a:t>Riboflavin</a:t>
          </a:r>
          <a:r>
            <a:rPr lang="fr-CA" b="1" i="0" u="none" dirty="0" smtClean="0"/>
            <a:t> </a:t>
          </a:r>
          <a:r>
            <a:rPr lang="fr-CA" b="1" i="0" u="none" dirty="0" err="1" smtClean="0"/>
            <a:t>prophylaxis</a:t>
          </a:r>
          <a:r>
            <a:rPr lang="fr-CA" b="1" i="0" u="none" dirty="0" smtClean="0"/>
            <a:t> in </a:t>
          </a:r>
          <a:r>
            <a:rPr lang="fr-CA" b="1" i="0" u="none" dirty="0" err="1" smtClean="0"/>
            <a:t>pediatric</a:t>
          </a:r>
          <a:r>
            <a:rPr lang="fr-CA" b="1" i="0" u="none" dirty="0" smtClean="0"/>
            <a:t> and adolescent migraine</a:t>
          </a:r>
          <a:r>
            <a:rPr lang="fr-CA" b="0" i="0" u="none" dirty="0" smtClean="0"/>
            <a:t>. </a:t>
          </a:r>
          <a:r>
            <a:rPr lang="fr-CA" b="0" i="1" u="none" dirty="0" smtClean="0"/>
            <a:t>The journal of </a:t>
          </a:r>
          <a:r>
            <a:rPr lang="fr-CA" b="0" i="1" u="none" dirty="0" err="1" smtClean="0"/>
            <a:t>headache</a:t>
          </a:r>
          <a:r>
            <a:rPr lang="fr-CA" b="0" i="1" u="none" dirty="0" smtClean="0"/>
            <a:t> and pain</a:t>
          </a:r>
          <a:endParaRPr lang="fr-FR" dirty="0"/>
        </a:p>
      </dgm:t>
    </dgm:pt>
    <dgm:pt modelId="{A1003090-FA8D-476F-96B9-8951F3B69FCF}" type="sibTrans" cxnId="{68C83004-E1E1-4AE6-86BA-9EE5946B9647}">
      <dgm:prSet/>
      <dgm:spPr/>
      <dgm:t>
        <a:bodyPr/>
        <a:lstStyle/>
        <a:p>
          <a:endParaRPr lang="fr-FR"/>
        </a:p>
      </dgm:t>
    </dgm:pt>
    <dgm:pt modelId="{5D4D706C-3B0B-4C22-B889-651AD1F5A51A}" type="parTrans" cxnId="{68C83004-E1E1-4AE6-86BA-9EE5946B9647}">
      <dgm:prSet/>
      <dgm:spPr/>
      <dgm:t>
        <a:bodyPr/>
        <a:lstStyle/>
        <a:p>
          <a:endParaRPr lang="fr-FR"/>
        </a:p>
      </dgm:t>
    </dgm:pt>
    <dgm:pt modelId="{36997A84-F707-4CA8-94A2-B211B5C131C0}">
      <dgm:prSet phldrT="[Texte]"/>
      <dgm:spPr/>
      <dgm:t>
        <a:bodyPr/>
        <a:lstStyle/>
        <a:p>
          <a:r>
            <a:rPr lang="fr-CA" b="0" i="0" u="none" dirty="0" err="1" smtClean="0"/>
            <a:t>Yamanaka</a:t>
          </a:r>
          <a:r>
            <a:rPr lang="fr-CA" b="0" i="0" u="none" dirty="0" smtClean="0"/>
            <a:t> and al(2020). </a:t>
          </a:r>
          <a:r>
            <a:rPr lang="fr-CA" b="1" i="0" u="none" dirty="0" err="1" smtClean="0"/>
            <a:t>Effectiveness</a:t>
          </a:r>
          <a:r>
            <a:rPr lang="fr-CA" b="1" i="0" u="none" dirty="0" smtClean="0"/>
            <a:t> of </a:t>
          </a:r>
          <a:r>
            <a:rPr lang="fr-CA" b="1" i="0" u="none" dirty="0" err="1" smtClean="0"/>
            <a:t>low</a:t>
          </a:r>
          <a:r>
            <a:rPr lang="fr-CA" b="1" i="0" u="none" dirty="0" smtClean="0"/>
            <a:t>-dose </a:t>
          </a:r>
          <a:r>
            <a:rPr lang="fr-CA" b="1" i="0" u="none" dirty="0" err="1" smtClean="0"/>
            <a:t>riboflavin</a:t>
          </a:r>
          <a:r>
            <a:rPr lang="fr-CA" b="1" i="0" u="none" dirty="0" smtClean="0"/>
            <a:t> as a </a:t>
          </a:r>
          <a:r>
            <a:rPr lang="fr-CA" b="1" i="0" u="none" dirty="0" err="1" smtClean="0"/>
            <a:t>prophylactic</a:t>
          </a:r>
          <a:r>
            <a:rPr lang="fr-CA" b="1" i="0" u="none" dirty="0" smtClean="0"/>
            <a:t> agent in </a:t>
          </a:r>
          <a:r>
            <a:rPr lang="fr-CA" b="1" i="0" u="none" dirty="0" err="1" smtClean="0"/>
            <a:t>pediatric</a:t>
          </a:r>
          <a:r>
            <a:rPr lang="fr-CA" b="1" i="0" u="none" dirty="0" smtClean="0"/>
            <a:t> migraine</a:t>
          </a:r>
          <a:r>
            <a:rPr lang="fr-CA" b="0" i="0" u="none" dirty="0" smtClean="0"/>
            <a:t>. </a:t>
          </a:r>
          <a:r>
            <a:rPr lang="fr-CA" b="0" i="1" u="none" dirty="0" smtClean="0"/>
            <a:t>Brain &amp; </a:t>
          </a:r>
          <a:r>
            <a:rPr lang="fr-CA" b="0" i="1" u="none" dirty="0" err="1" smtClean="0"/>
            <a:t>development</a:t>
          </a:r>
          <a:endParaRPr lang="fr-CA" b="0" i="0" dirty="0" smtClean="0"/>
        </a:p>
      </dgm:t>
    </dgm:pt>
    <dgm:pt modelId="{DD0718ED-EC60-42D3-B6ED-9F20C6238DD8}" type="parTrans" cxnId="{B541747C-D1C6-4F58-9FD6-91D2B3779D06}">
      <dgm:prSet/>
      <dgm:spPr/>
      <dgm:t>
        <a:bodyPr/>
        <a:lstStyle/>
        <a:p>
          <a:endParaRPr lang="fr-FR"/>
        </a:p>
      </dgm:t>
    </dgm:pt>
    <dgm:pt modelId="{82222508-CCDF-47AC-B53F-14122C0419F2}" type="sibTrans" cxnId="{B541747C-D1C6-4F58-9FD6-91D2B3779D06}">
      <dgm:prSet/>
      <dgm:spPr/>
      <dgm:t>
        <a:bodyPr/>
        <a:lstStyle/>
        <a:p>
          <a:endParaRPr lang="fr-FR"/>
        </a:p>
      </dgm:t>
    </dgm:pt>
    <dgm:pt modelId="{B7F6696C-8019-40E5-8BCD-C5088B2D1E35}">
      <dgm:prSet phldrT="[Texte]"/>
      <dgm:spPr/>
      <dgm:t>
        <a:bodyPr/>
        <a:lstStyle/>
        <a:p>
          <a:r>
            <a:rPr lang="fr-CA" b="0" i="0" u="none" dirty="0" err="1" smtClean="0"/>
            <a:t>Talebian</a:t>
          </a:r>
          <a:r>
            <a:rPr lang="fr-CA" b="0" i="0" u="none" dirty="0" smtClean="0"/>
            <a:t> and al. (2018). </a:t>
          </a:r>
          <a:r>
            <a:rPr lang="fr-CA" b="1" i="0" u="none" dirty="0" err="1" smtClean="0"/>
            <a:t>Prophylactic</a:t>
          </a:r>
          <a:r>
            <a:rPr lang="fr-CA" b="1" i="0" u="none" dirty="0" smtClean="0"/>
            <a:t> </a:t>
          </a:r>
          <a:r>
            <a:rPr lang="fr-CA" b="1" i="0" u="none" dirty="0" err="1" smtClean="0"/>
            <a:t>effect</a:t>
          </a:r>
          <a:r>
            <a:rPr lang="fr-CA" b="1" i="0" u="none" dirty="0" smtClean="0"/>
            <a:t> of </a:t>
          </a:r>
          <a:r>
            <a:rPr lang="fr-CA" b="1" i="0" u="none" dirty="0" err="1" smtClean="0"/>
            <a:t>riboflavin</a:t>
          </a:r>
          <a:r>
            <a:rPr lang="fr-CA" b="1" i="0" u="none" dirty="0" smtClean="0"/>
            <a:t> on </a:t>
          </a:r>
          <a:r>
            <a:rPr lang="fr-CA" b="1" i="0" u="none" dirty="0" err="1" smtClean="0"/>
            <a:t>pediatric</a:t>
          </a:r>
          <a:r>
            <a:rPr lang="fr-CA" b="1" i="0" u="none" dirty="0" smtClean="0"/>
            <a:t> migraine: a </a:t>
          </a:r>
          <a:r>
            <a:rPr lang="fr-CA" b="1" i="0" u="none" dirty="0" err="1" smtClean="0"/>
            <a:t>randomized</a:t>
          </a:r>
          <a:r>
            <a:rPr lang="fr-CA" b="1" i="0" u="none" dirty="0" smtClean="0"/>
            <a:t>, double-</a:t>
          </a:r>
          <a:r>
            <a:rPr lang="fr-CA" b="1" i="0" u="none" dirty="0" err="1" smtClean="0"/>
            <a:t>blind</a:t>
          </a:r>
          <a:r>
            <a:rPr lang="fr-CA" b="1" i="0" u="none" dirty="0" smtClean="0"/>
            <a:t>, placebo-</a:t>
          </a:r>
          <a:r>
            <a:rPr lang="fr-CA" b="1" i="0" u="none" dirty="0" err="1" smtClean="0"/>
            <a:t>controlled</a:t>
          </a:r>
          <a:r>
            <a:rPr lang="fr-CA" b="1" i="0" u="none" dirty="0" smtClean="0"/>
            <a:t> trial.</a:t>
          </a:r>
          <a:r>
            <a:rPr lang="fr-CA" b="0" i="0" u="none" dirty="0" smtClean="0"/>
            <a:t> </a:t>
          </a:r>
          <a:r>
            <a:rPr lang="fr-CA" b="0" i="1" u="none" dirty="0" err="1" smtClean="0"/>
            <a:t>Electronic</a:t>
          </a:r>
          <a:r>
            <a:rPr lang="fr-CA" b="0" i="1" u="none" dirty="0" smtClean="0"/>
            <a:t> </a:t>
          </a:r>
          <a:r>
            <a:rPr lang="fr-CA" b="0" i="1" u="none" dirty="0" err="1" smtClean="0"/>
            <a:t>physician</a:t>
          </a:r>
          <a:endParaRPr lang="fr-CA" b="0" i="0" dirty="0" smtClean="0"/>
        </a:p>
      </dgm:t>
    </dgm:pt>
    <dgm:pt modelId="{EFCDC517-2E4D-4B00-9888-8CB67F968F6A}" type="parTrans" cxnId="{417A0A40-D7CE-4392-BEAC-F86F5A39E6F8}">
      <dgm:prSet/>
      <dgm:spPr/>
      <dgm:t>
        <a:bodyPr/>
        <a:lstStyle/>
        <a:p>
          <a:endParaRPr lang="fr-FR"/>
        </a:p>
      </dgm:t>
    </dgm:pt>
    <dgm:pt modelId="{64B012F7-A3D7-4581-AC34-BAA2520B8198}" type="sibTrans" cxnId="{417A0A40-D7CE-4392-BEAC-F86F5A39E6F8}">
      <dgm:prSet/>
      <dgm:spPr/>
      <dgm:t>
        <a:bodyPr/>
        <a:lstStyle/>
        <a:p>
          <a:endParaRPr lang="fr-FR"/>
        </a:p>
      </dgm:t>
    </dgm:pt>
    <dgm:pt modelId="{72B71319-7AF6-458D-81A5-FF60804E07C2}" type="pres">
      <dgm:prSet presAssocID="{A71AAA0F-CC6B-443A-9D4E-4EC3FDC751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91C7913-37AC-45B2-AECE-FB9488D748F4}" type="pres">
      <dgm:prSet presAssocID="{3AF7472B-5B3D-4B3C-B615-9BFF34EC0872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972CC6-DA50-4168-9837-D219E3FA1696}" type="pres">
      <dgm:prSet presAssocID="{8D110629-AEA7-417D-B4D1-70756A0E06C0}" presName="spacer" presStyleCnt="0"/>
      <dgm:spPr/>
    </dgm:pt>
    <dgm:pt modelId="{E68705DD-6123-46C0-BA38-62BA245E00C9}" type="pres">
      <dgm:prSet presAssocID="{5E2E2C82-BBF2-47BE-8E56-372CB305B4D4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B957B4-678F-479B-9837-298282ADF67C}" type="pres">
      <dgm:prSet presAssocID="{A1003090-FA8D-476F-96B9-8951F3B69FCF}" presName="spacer" presStyleCnt="0"/>
      <dgm:spPr/>
    </dgm:pt>
    <dgm:pt modelId="{FD94C274-5A15-414A-9729-ADCAFDF0BC03}" type="pres">
      <dgm:prSet presAssocID="{1C08AE7B-ECF6-4148-9E70-E8B7BF17518E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9F06D3-7648-4207-B5AC-17ED69862E00}" type="pres">
      <dgm:prSet presAssocID="{80D36DDD-0675-4888-AB1F-1F682F5E347C}" presName="spacer" presStyleCnt="0"/>
      <dgm:spPr/>
    </dgm:pt>
    <dgm:pt modelId="{D64C2EC1-4DBD-4253-8E94-0144A496856A}" type="pres">
      <dgm:prSet presAssocID="{940A0E11-19BA-4453-B5BE-F036772C142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280D3A-317B-4F78-80FA-CAC701ACE573}" type="pres">
      <dgm:prSet presAssocID="{79B0D08D-901F-47AB-BED4-6272A0A846F6}" presName="spacer" presStyleCnt="0"/>
      <dgm:spPr/>
    </dgm:pt>
    <dgm:pt modelId="{06D9833D-DF22-4749-8F22-D7273513DB82}" type="pres">
      <dgm:prSet presAssocID="{B7F6696C-8019-40E5-8BCD-C5088B2D1E35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1B2D7F-B74A-474E-AAB3-631A179477F4}" type="pres">
      <dgm:prSet presAssocID="{64B012F7-A3D7-4581-AC34-BAA2520B8198}" presName="spacer" presStyleCnt="0"/>
      <dgm:spPr/>
    </dgm:pt>
    <dgm:pt modelId="{BEF48B93-A787-4136-9B6C-D64CCBEF72FD}" type="pres">
      <dgm:prSet presAssocID="{36997A84-F707-4CA8-94A2-B211B5C131C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8C83004-E1E1-4AE6-86BA-9EE5946B9647}" srcId="{A71AAA0F-CC6B-443A-9D4E-4EC3FDC75122}" destId="{5E2E2C82-BBF2-47BE-8E56-372CB305B4D4}" srcOrd="1" destOrd="0" parTransId="{5D4D706C-3B0B-4C22-B889-651AD1F5A51A}" sibTransId="{A1003090-FA8D-476F-96B9-8951F3B69FCF}"/>
    <dgm:cxn modelId="{1712014C-5761-4072-8EC0-7EBE7436B7D7}" type="presOf" srcId="{A71AAA0F-CC6B-443A-9D4E-4EC3FDC75122}" destId="{72B71319-7AF6-458D-81A5-FF60804E07C2}" srcOrd="0" destOrd="0" presId="urn:microsoft.com/office/officeart/2005/8/layout/vList2"/>
    <dgm:cxn modelId="{417A0A40-D7CE-4392-BEAC-F86F5A39E6F8}" srcId="{A71AAA0F-CC6B-443A-9D4E-4EC3FDC75122}" destId="{B7F6696C-8019-40E5-8BCD-C5088B2D1E35}" srcOrd="4" destOrd="0" parTransId="{EFCDC517-2E4D-4B00-9888-8CB67F968F6A}" sibTransId="{64B012F7-A3D7-4581-AC34-BAA2520B8198}"/>
    <dgm:cxn modelId="{A451E451-5E16-4202-943F-DF0FD9A840B8}" type="presOf" srcId="{B7F6696C-8019-40E5-8BCD-C5088B2D1E35}" destId="{06D9833D-DF22-4749-8F22-D7273513DB82}" srcOrd="0" destOrd="0" presId="urn:microsoft.com/office/officeart/2005/8/layout/vList2"/>
    <dgm:cxn modelId="{FBA92962-AFF4-42BC-9D18-81AF8AFA3AE4}" type="presOf" srcId="{5E2E2C82-BBF2-47BE-8E56-372CB305B4D4}" destId="{E68705DD-6123-46C0-BA38-62BA245E00C9}" srcOrd="0" destOrd="0" presId="urn:microsoft.com/office/officeart/2005/8/layout/vList2"/>
    <dgm:cxn modelId="{4F9187FD-4C11-4B19-8AC6-650149D4E7A4}" type="presOf" srcId="{3AF7472B-5B3D-4B3C-B615-9BFF34EC0872}" destId="{991C7913-37AC-45B2-AECE-FB9488D748F4}" srcOrd="0" destOrd="0" presId="urn:microsoft.com/office/officeart/2005/8/layout/vList2"/>
    <dgm:cxn modelId="{84A0C183-2EFD-458A-B45A-82B1B39579FC}" type="presOf" srcId="{940A0E11-19BA-4453-B5BE-F036772C1423}" destId="{D64C2EC1-4DBD-4253-8E94-0144A496856A}" srcOrd="0" destOrd="0" presId="urn:microsoft.com/office/officeart/2005/8/layout/vList2"/>
    <dgm:cxn modelId="{7BFA1B3C-2B59-48F3-8E75-2C6AFB74B49E}" srcId="{A71AAA0F-CC6B-443A-9D4E-4EC3FDC75122}" destId="{940A0E11-19BA-4453-B5BE-F036772C1423}" srcOrd="3" destOrd="0" parTransId="{1DCE1E79-D42A-4C7D-8B50-29B708B52CDD}" sibTransId="{79B0D08D-901F-47AB-BED4-6272A0A846F6}"/>
    <dgm:cxn modelId="{DD4F6761-E8A0-4749-8629-594FCF782751}" srcId="{A71AAA0F-CC6B-443A-9D4E-4EC3FDC75122}" destId="{1C08AE7B-ECF6-4148-9E70-E8B7BF17518E}" srcOrd="2" destOrd="0" parTransId="{A561C44E-B97F-40AE-BF7D-1303A066F3F4}" sibTransId="{80D36DDD-0675-4888-AB1F-1F682F5E347C}"/>
    <dgm:cxn modelId="{B8DDB82D-5CD1-4C6D-B96B-8AF14E08F570}" type="presOf" srcId="{1C08AE7B-ECF6-4148-9E70-E8B7BF17518E}" destId="{FD94C274-5A15-414A-9729-ADCAFDF0BC03}" srcOrd="0" destOrd="0" presId="urn:microsoft.com/office/officeart/2005/8/layout/vList2"/>
    <dgm:cxn modelId="{B541747C-D1C6-4F58-9FD6-91D2B3779D06}" srcId="{A71AAA0F-CC6B-443A-9D4E-4EC3FDC75122}" destId="{36997A84-F707-4CA8-94A2-B211B5C131C0}" srcOrd="5" destOrd="0" parTransId="{DD0718ED-EC60-42D3-B6ED-9F20C6238DD8}" sibTransId="{82222508-CCDF-47AC-B53F-14122C0419F2}"/>
    <dgm:cxn modelId="{15F06CC0-28C9-44D4-8447-3947B2AE253C}" srcId="{A71AAA0F-CC6B-443A-9D4E-4EC3FDC75122}" destId="{3AF7472B-5B3D-4B3C-B615-9BFF34EC0872}" srcOrd="0" destOrd="0" parTransId="{31D69439-EB7C-46D3-ACD2-78DDD45888E6}" sibTransId="{8D110629-AEA7-417D-B4D1-70756A0E06C0}"/>
    <dgm:cxn modelId="{FF74426F-5AD7-4A24-8FFC-D2ED387F6730}" type="presOf" srcId="{36997A84-F707-4CA8-94A2-B211B5C131C0}" destId="{BEF48B93-A787-4136-9B6C-D64CCBEF72FD}" srcOrd="0" destOrd="0" presId="urn:microsoft.com/office/officeart/2005/8/layout/vList2"/>
    <dgm:cxn modelId="{1B706AE6-533E-4D3B-9C32-C24786400CFF}" type="presParOf" srcId="{72B71319-7AF6-458D-81A5-FF60804E07C2}" destId="{991C7913-37AC-45B2-AECE-FB9488D748F4}" srcOrd="0" destOrd="0" presId="urn:microsoft.com/office/officeart/2005/8/layout/vList2"/>
    <dgm:cxn modelId="{CE7B957A-1C25-42AC-AF74-FA3CA3470989}" type="presParOf" srcId="{72B71319-7AF6-458D-81A5-FF60804E07C2}" destId="{40972CC6-DA50-4168-9837-D219E3FA1696}" srcOrd="1" destOrd="0" presId="urn:microsoft.com/office/officeart/2005/8/layout/vList2"/>
    <dgm:cxn modelId="{8D4B30C7-A523-458B-89F1-710B8EE0C0F3}" type="presParOf" srcId="{72B71319-7AF6-458D-81A5-FF60804E07C2}" destId="{E68705DD-6123-46C0-BA38-62BA245E00C9}" srcOrd="2" destOrd="0" presId="urn:microsoft.com/office/officeart/2005/8/layout/vList2"/>
    <dgm:cxn modelId="{E028553D-8B1B-4DF4-8CB0-9F36D60A8355}" type="presParOf" srcId="{72B71319-7AF6-458D-81A5-FF60804E07C2}" destId="{E3B957B4-678F-479B-9837-298282ADF67C}" srcOrd="3" destOrd="0" presId="urn:microsoft.com/office/officeart/2005/8/layout/vList2"/>
    <dgm:cxn modelId="{04BBB1F1-C115-4BEE-97F3-7DE4098E462E}" type="presParOf" srcId="{72B71319-7AF6-458D-81A5-FF60804E07C2}" destId="{FD94C274-5A15-414A-9729-ADCAFDF0BC03}" srcOrd="4" destOrd="0" presId="urn:microsoft.com/office/officeart/2005/8/layout/vList2"/>
    <dgm:cxn modelId="{99E7DED5-09E6-47F4-A62C-77E6762C818F}" type="presParOf" srcId="{72B71319-7AF6-458D-81A5-FF60804E07C2}" destId="{CE9F06D3-7648-4207-B5AC-17ED69862E00}" srcOrd="5" destOrd="0" presId="urn:microsoft.com/office/officeart/2005/8/layout/vList2"/>
    <dgm:cxn modelId="{353A13B4-176E-446C-9231-C34A32F916A7}" type="presParOf" srcId="{72B71319-7AF6-458D-81A5-FF60804E07C2}" destId="{D64C2EC1-4DBD-4253-8E94-0144A496856A}" srcOrd="6" destOrd="0" presId="urn:microsoft.com/office/officeart/2005/8/layout/vList2"/>
    <dgm:cxn modelId="{C3C56BF9-4426-4892-A759-4C52AA0E0630}" type="presParOf" srcId="{72B71319-7AF6-458D-81A5-FF60804E07C2}" destId="{85280D3A-317B-4F78-80FA-CAC701ACE573}" srcOrd="7" destOrd="0" presId="urn:microsoft.com/office/officeart/2005/8/layout/vList2"/>
    <dgm:cxn modelId="{5294DF62-75A4-44B1-B520-FB6648C24FA3}" type="presParOf" srcId="{72B71319-7AF6-458D-81A5-FF60804E07C2}" destId="{06D9833D-DF22-4749-8F22-D7273513DB82}" srcOrd="8" destOrd="0" presId="urn:microsoft.com/office/officeart/2005/8/layout/vList2"/>
    <dgm:cxn modelId="{6EE26163-A30A-4E19-862F-7157CF49D7FB}" type="presParOf" srcId="{72B71319-7AF6-458D-81A5-FF60804E07C2}" destId="{FB1B2D7F-B74A-474E-AAB3-631A179477F4}" srcOrd="9" destOrd="0" presId="urn:microsoft.com/office/officeart/2005/8/layout/vList2"/>
    <dgm:cxn modelId="{4587455F-71A0-4BAA-AEB5-8C1DECCFA30D}" type="presParOf" srcId="{72B71319-7AF6-458D-81A5-FF60804E07C2}" destId="{BEF48B93-A787-4136-9B6C-D64CCBEF72F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E0A3AC-9A46-4A4E-BC2B-A19D96621C5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69582A4-5206-4C5B-A6C4-66E27737AFC1}">
      <dgm:prSet phldrT="[Texte]"/>
      <dgm:spPr/>
      <dgm:t>
        <a:bodyPr/>
        <a:lstStyle/>
        <a:p>
          <a:r>
            <a:rPr lang="fr-FR" dirty="0" smtClean="0"/>
            <a:t>Forces</a:t>
          </a:r>
          <a:endParaRPr lang="fr-FR" dirty="0"/>
        </a:p>
      </dgm:t>
    </dgm:pt>
    <dgm:pt modelId="{6CA99231-C80C-4E66-97EF-05DBA8318E59}" type="parTrans" cxnId="{A07755F1-9762-41C2-9D50-D508204B6B7A}">
      <dgm:prSet/>
      <dgm:spPr/>
      <dgm:t>
        <a:bodyPr/>
        <a:lstStyle/>
        <a:p>
          <a:endParaRPr lang="fr-FR"/>
        </a:p>
      </dgm:t>
    </dgm:pt>
    <dgm:pt modelId="{DF2075B7-AAAD-4DEC-A18A-F94F8A5558DB}" type="sibTrans" cxnId="{A07755F1-9762-41C2-9D50-D508204B6B7A}">
      <dgm:prSet/>
      <dgm:spPr/>
      <dgm:t>
        <a:bodyPr/>
        <a:lstStyle/>
        <a:p>
          <a:endParaRPr lang="fr-FR"/>
        </a:p>
      </dgm:t>
    </dgm:pt>
    <dgm:pt modelId="{07AB1109-7AFD-41CA-9E2A-2222B7E4CA2D}">
      <dgm:prSet phldrT="[Texte]"/>
      <dgm:spPr/>
      <dgm:t>
        <a:bodyPr/>
        <a:lstStyle/>
        <a:p>
          <a:r>
            <a:rPr lang="fr-CA" b="1" dirty="0" smtClean="0"/>
            <a:t>Croisé</a:t>
          </a:r>
          <a:r>
            <a:rPr lang="fr-CA" dirty="0" smtClean="0"/>
            <a:t> (administration de traitement de manière consécutive au même groupe)</a:t>
          </a:r>
          <a:endParaRPr lang="fr-FR" dirty="0"/>
        </a:p>
      </dgm:t>
    </dgm:pt>
    <dgm:pt modelId="{957A48CE-D662-4387-A155-51E53E78BEAC}" type="parTrans" cxnId="{6A1CDC01-D04C-4C67-8914-93FCB44ED273}">
      <dgm:prSet/>
      <dgm:spPr/>
      <dgm:t>
        <a:bodyPr/>
        <a:lstStyle/>
        <a:p>
          <a:endParaRPr lang="fr-FR"/>
        </a:p>
      </dgm:t>
    </dgm:pt>
    <dgm:pt modelId="{DF91C4C5-7629-4DFD-B4F9-023A314C3DF0}" type="sibTrans" cxnId="{6A1CDC01-D04C-4C67-8914-93FCB44ED273}">
      <dgm:prSet/>
      <dgm:spPr/>
      <dgm:t>
        <a:bodyPr/>
        <a:lstStyle/>
        <a:p>
          <a:endParaRPr lang="fr-FR"/>
        </a:p>
      </dgm:t>
    </dgm:pt>
    <dgm:pt modelId="{EFA3B1CA-135E-45B8-BE6F-298B10D89076}">
      <dgm:prSet phldrT="[Texte]"/>
      <dgm:spPr/>
      <dgm:t>
        <a:bodyPr/>
        <a:lstStyle/>
        <a:p>
          <a:r>
            <a:rPr lang="fr-FR" dirty="0" smtClean="0"/>
            <a:t>Limites</a:t>
          </a:r>
          <a:endParaRPr lang="fr-FR" dirty="0"/>
        </a:p>
      </dgm:t>
    </dgm:pt>
    <dgm:pt modelId="{60BF5543-F648-4FD6-AB62-F0585D6B7FF6}" type="parTrans" cxnId="{3A1C5491-43FB-4794-8C1D-F1838B88C9B7}">
      <dgm:prSet/>
      <dgm:spPr/>
      <dgm:t>
        <a:bodyPr/>
        <a:lstStyle/>
        <a:p>
          <a:endParaRPr lang="fr-FR"/>
        </a:p>
      </dgm:t>
    </dgm:pt>
    <dgm:pt modelId="{6AF61288-A212-4324-8AD7-00510FC194CA}" type="sibTrans" cxnId="{3A1C5491-43FB-4794-8C1D-F1838B88C9B7}">
      <dgm:prSet/>
      <dgm:spPr/>
      <dgm:t>
        <a:bodyPr/>
        <a:lstStyle/>
        <a:p>
          <a:endParaRPr lang="fr-FR"/>
        </a:p>
      </dgm:t>
    </dgm:pt>
    <dgm:pt modelId="{79A131E6-7042-47FD-85E9-116DC73ED50D}">
      <dgm:prSet phldrT="[Texte]"/>
      <dgm:spPr/>
      <dgm:t>
        <a:bodyPr/>
        <a:lstStyle/>
        <a:p>
          <a:r>
            <a:rPr lang="fr-FR" b="1" dirty="0" smtClean="0"/>
            <a:t>Faible dose de riboflavine </a:t>
          </a:r>
          <a:r>
            <a:rPr lang="fr-FR" dirty="0" smtClean="0"/>
            <a:t>(basé sur étude adulte dans laquelle faible dose donnait effet équivalent à haute dose, mais métabolisme plus rapide des enfants pourrait nécessiter plus haute dose)</a:t>
          </a:r>
          <a:endParaRPr lang="fr-FR" dirty="0"/>
        </a:p>
      </dgm:t>
    </dgm:pt>
    <dgm:pt modelId="{16ACD852-D46C-4BE0-B6D1-C8B295DB6884}" type="parTrans" cxnId="{DFA1A861-117C-47D2-A577-D7C27B9CADDC}">
      <dgm:prSet/>
      <dgm:spPr/>
      <dgm:t>
        <a:bodyPr/>
        <a:lstStyle/>
        <a:p>
          <a:endParaRPr lang="fr-FR"/>
        </a:p>
      </dgm:t>
    </dgm:pt>
    <dgm:pt modelId="{4065C3C9-2DED-4B3C-95AA-36ADBC51A73D}" type="sibTrans" cxnId="{DFA1A861-117C-47D2-A577-D7C27B9CADDC}">
      <dgm:prSet/>
      <dgm:spPr/>
      <dgm:t>
        <a:bodyPr/>
        <a:lstStyle/>
        <a:p>
          <a:endParaRPr lang="fr-FR"/>
        </a:p>
      </dgm:t>
    </dgm:pt>
    <dgm:pt modelId="{475EE3D5-E200-489D-8C2C-A26E836B7509}">
      <dgm:prSet phldrT="[Texte]"/>
      <dgm:spPr/>
      <dgm:t>
        <a:bodyPr/>
        <a:lstStyle/>
        <a:p>
          <a:r>
            <a:rPr lang="fr-FR" dirty="0" smtClean="0"/>
            <a:t>Étude </a:t>
          </a:r>
          <a:r>
            <a:rPr lang="fr-FR" b="1" dirty="0" smtClean="0"/>
            <a:t>randomisée contrôlée</a:t>
          </a:r>
          <a:endParaRPr lang="fr-FR" b="1" dirty="0"/>
        </a:p>
      </dgm:t>
    </dgm:pt>
    <dgm:pt modelId="{217A22AF-4054-41DD-918C-977D41700FD6}" type="parTrans" cxnId="{88F48593-4205-4DEA-B4CA-2718F23DD044}">
      <dgm:prSet/>
      <dgm:spPr/>
      <dgm:t>
        <a:bodyPr/>
        <a:lstStyle/>
        <a:p>
          <a:endParaRPr lang="fr-FR"/>
        </a:p>
      </dgm:t>
    </dgm:pt>
    <dgm:pt modelId="{D81E7D2D-6752-4D2C-91D8-D68291D7C8F9}" type="sibTrans" cxnId="{88F48593-4205-4DEA-B4CA-2718F23DD044}">
      <dgm:prSet/>
      <dgm:spPr/>
      <dgm:t>
        <a:bodyPr/>
        <a:lstStyle/>
        <a:p>
          <a:endParaRPr lang="fr-FR"/>
        </a:p>
      </dgm:t>
    </dgm:pt>
    <dgm:pt modelId="{A70B8E4E-BCCA-487D-B9F9-902C359CDD3D}">
      <dgm:prSet phldrT="[Texte]"/>
      <dgm:spPr/>
      <dgm:t>
        <a:bodyPr/>
        <a:lstStyle/>
        <a:p>
          <a:r>
            <a:rPr lang="fr-FR" b="1" dirty="0" smtClean="0"/>
            <a:t>Double insu</a:t>
          </a:r>
          <a:endParaRPr lang="fr-FR" b="1" dirty="0"/>
        </a:p>
      </dgm:t>
    </dgm:pt>
    <dgm:pt modelId="{DBD6370F-751E-4FE2-B228-D3D2D3A59550}" type="parTrans" cxnId="{D0C8CDA5-442C-4372-81A9-703738332C18}">
      <dgm:prSet/>
      <dgm:spPr/>
      <dgm:t>
        <a:bodyPr/>
        <a:lstStyle/>
        <a:p>
          <a:endParaRPr lang="fr-FR"/>
        </a:p>
      </dgm:t>
    </dgm:pt>
    <dgm:pt modelId="{E3E90DDE-4445-4751-A476-3AF928D5F3C8}" type="sibTrans" cxnId="{D0C8CDA5-442C-4372-81A9-703738332C18}">
      <dgm:prSet/>
      <dgm:spPr/>
      <dgm:t>
        <a:bodyPr/>
        <a:lstStyle/>
        <a:p>
          <a:endParaRPr lang="fr-FR"/>
        </a:p>
      </dgm:t>
    </dgm:pt>
    <dgm:pt modelId="{05AA83CB-44E8-4CDB-A67F-1566E2B4C8C0}">
      <dgm:prSet phldrT="[Texte]"/>
      <dgm:spPr/>
      <dgm:t>
        <a:bodyPr/>
        <a:lstStyle/>
        <a:p>
          <a:r>
            <a:rPr lang="fr-FR" b="1" dirty="0" smtClean="0"/>
            <a:t>Journal</a:t>
          </a:r>
          <a:r>
            <a:rPr lang="fr-FR" dirty="0" smtClean="0"/>
            <a:t> des céphalées pour distinguer migraines des autres types de céphalées</a:t>
          </a:r>
          <a:endParaRPr lang="fr-FR" dirty="0"/>
        </a:p>
      </dgm:t>
    </dgm:pt>
    <dgm:pt modelId="{29965A83-815A-4E4F-B7E1-E24F6771D1DE}" type="parTrans" cxnId="{D17BD055-DC35-4EE2-B3C3-CCA96A307BB0}">
      <dgm:prSet/>
      <dgm:spPr/>
      <dgm:t>
        <a:bodyPr/>
        <a:lstStyle/>
        <a:p>
          <a:endParaRPr lang="fr-FR"/>
        </a:p>
      </dgm:t>
    </dgm:pt>
    <dgm:pt modelId="{DB062948-E39B-4627-884A-1892B0BC4561}" type="sibTrans" cxnId="{D17BD055-DC35-4EE2-B3C3-CCA96A307BB0}">
      <dgm:prSet/>
      <dgm:spPr/>
      <dgm:t>
        <a:bodyPr/>
        <a:lstStyle/>
        <a:p>
          <a:endParaRPr lang="fr-FR"/>
        </a:p>
      </dgm:t>
    </dgm:pt>
    <dgm:pt modelId="{AE6BB48D-0324-448E-AC46-6AA6D661D247}">
      <dgm:prSet phldrT="[Texte]"/>
      <dgm:spPr/>
      <dgm:t>
        <a:bodyPr/>
        <a:lstStyle/>
        <a:p>
          <a:r>
            <a:rPr lang="fr-FR" b="1" dirty="0" smtClean="0"/>
            <a:t>Petit groupe </a:t>
          </a:r>
          <a:r>
            <a:rPr lang="fr-FR" dirty="0" smtClean="0"/>
            <a:t>de participants (même si suffisant pour puissance statistique satisfaisante)</a:t>
          </a:r>
          <a:endParaRPr lang="fr-FR" dirty="0"/>
        </a:p>
      </dgm:t>
    </dgm:pt>
    <dgm:pt modelId="{C93956ED-0450-4B12-A1A4-B6EED1171E8B}" type="parTrans" cxnId="{37EEC4BD-3879-4FBB-A1B4-FDE56DA8E904}">
      <dgm:prSet/>
      <dgm:spPr/>
      <dgm:t>
        <a:bodyPr/>
        <a:lstStyle/>
        <a:p>
          <a:endParaRPr lang="fr-FR"/>
        </a:p>
      </dgm:t>
    </dgm:pt>
    <dgm:pt modelId="{F5782468-8EF5-430E-A372-032590E42086}" type="sibTrans" cxnId="{37EEC4BD-3879-4FBB-A1B4-FDE56DA8E904}">
      <dgm:prSet/>
      <dgm:spPr/>
      <dgm:t>
        <a:bodyPr/>
        <a:lstStyle/>
        <a:p>
          <a:endParaRPr lang="fr-FR"/>
        </a:p>
      </dgm:t>
    </dgm:pt>
    <dgm:pt modelId="{508F61EB-31A0-4CB1-8C42-F932F947F420}" type="pres">
      <dgm:prSet presAssocID="{F9E0A3AC-9A46-4A4E-BC2B-A19D96621C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C929AEF-A81E-4C2D-9B13-34BC3A445599}" type="pres">
      <dgm:prSet presAssocID="{B69582A4-5206-4C5B-A6C4-66E27737AFC1}" presName="linNode" presStyleCnt="0"/>
      <dgm:spPr/>
    </dgm:pt>
    <dgm:pt modelId="{5A63C243-C42B-4F4C-BDB5-04E2AE786CE3}" type="pres">
      <dgm:prSet presAssocID="{B69582A4-5206-4C5B-A6C4-66E27737AFC1}" presName="parentText" presStyleLbl="node1" presStyleIdx="0" presStyleCnt="2" custScaleX="6496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62A09D-56D0-466E-8D7F-3CE9366FE689}" type="pres">
      <dgm:prSet presAssocID="{B69582A4-5206-4C5B-A6C4-66E27737AFC1}" presName="descendantText" presStyleLbl="alignAccFollowNode1" presStyleIdx="0" presStyleCnt="2" custScaleX="2096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91456E-B34B-45C7-BB65-5ADF5631B9EC}" type="pres">
      <dgm:prSet presAssocID="{DF2075B7-AAAD-4DEC-A18A-F94F8A5558DB}" presName="sp" presStyleCnt="0"/>
      <dgm:spPr/>
    </dgm:pt>
    <dgm:pt modelId="{5BD9178E-06F0-48DB-B282-DA7166F55BC7}" type="pres">
      <dgm:prSet presAssocID="{EFA3B1CA-135E-45B8-BE6F-298B10D89076}" presName="linNode" presStyleCnt="0"/>
      <dgm:spPr/>
    </dgm:pt>
    <dgm:pt modelId="{FAC23AC1-6A96-4E0E-B124-CEBB44449C63}" type="pres">
      <dgm:prSet presAssocID="{EFA3B1CA-135E-45B8-BE6F-298B10D89076}" presName="parentText" presStyleLbl="node1" presStyleIdx="1" presStyleCnt="2" custScaleX="4316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14A2E0-F489-4A44-90FF-655B1EC6D473}" type="pres">
      <dgm:prSet presAssocID="{EFA3B1CA-135E-45B8-BE6F-298B10D89076}" presName="descendantText" presStyleLbl="alignAccFollowNode1" presStyleIdx="1" presStyleCnt="2" custScaleX="13634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8C0220B-E05C-4B2B-8867-B789C449B55D}" type="presOf" srcId="{07AB1109-7AFD-41CA-9E2A-2222B7E4CA2D}" destId="{8D62A09D-56D0-466E-8D7F-3CE9366FE689}" srcOrd="0" destOrd="1" presId="urn:microsoft.com/office/officeart/2005/8/layout/vList5"/>
    <dgm:cxn modelId="{37EEC4BD-3879-4FBB-A1B4-FDE56DA8E904}" srcId="{EFA3B1CA-135E-45B8-BE6F-298B10D89076}" destId="{AE6BB48D-0324-448E-AC46-6AA6D661D247}" srcOrd="1" destOrd="0" parTransId="{C93956ED-0450-4B12-A1A4-B6EED1171E8B}" sibTransId="{F5782468-8EF5-430E-A372-032590E42086}"/>
    <dgm:cxn modelId="{D0C8CDA5-442C-4372-81A9-703738332C18}" srcId="{B69582A4-5206-4C5B-A6C4-66E27737AFC1}" destId="{A70B8E4E-BCCA-487D-B9F9-902C359CDD3D}" srcOrd="2" destOrd="0" parTransId="{DBD6370F-751E-4FE2-B228-D3D2D3A59550}" sibTransId="{E3E90DDE-4445-4751-A476-3AF928D5F3C8}"/>
    <dgm:cxn modelId="{FCE83B61-E105-420B-BB00-B2D2CF5C651F}" type="presOf" srcId="{AE6BB48D-0324-448E-AC46-6AA6D661D247}" destId="{3E14A2E0-F489-4A44-90FF-655B1EC6D473}" srcOrd="0" destOrd="1" presId="urn:microsoft.com/office/officeart/2005/8/layout/vList5"/>
    <dgm:cxn modelId="{4BD79E44-6499-4FA7-AA5E-9CB0FDC4AA0C}" type="presOf" srcId="{A70B8E4E-BCCA-487D-B9F9-902C359CDD3D}" destId="{8D62A09D-56D0-466E-8D7F-3CE9366FE689}" srcOrd="0" destOrd="2" presId="urn:microsoft.com/office/officeart/2005/8/layout/vList5"/>
    <dgm:cxn modelId="{3A1C5491-43FB-4794-8C1D-F1838B88C9B7}" srcId="{F9E0A3AC-9A46-4A4E-BC2B-A19D96621C57}" destId="{EFA3B1CA-135E-45B8-BE6F-298B10D89076}" srcOrd="1" destOrd="0" parTransId="{60BF5543-F648-4FD6-AB62-F0585D6B7FF6}" sibTransId="{6AF61288-A212-4324-8AD7-00510FC194CA}"/>
    <dgm:cxn modelId="{844FC0BE-4610-42BB-93A5-146F75F55479}" type="presOf" srcId="{EFA3B1CA-135E-45B8-BE6F-298B10D89076}" destId="{FAC23AC1-6A96-4E0E-B124-CEBB44449C63}" srcOrd="0" destOrd="0" presId="urn:microsoft.com/office/officeart/2005/8/layout/vList5"/>
    <dgm:cxn modelId="{6396FD20-4FAB-4BF3-9D93-202DED06E8E8}" type="presOf" srcId="{05AA83CB-44E8-4CDB-A67F-1566E2B4C8C0}" destId="{8D62A09D-56D0-466E-8D7F-3CE9366FE689}" srcOrd="0" destOrd="3" presId="urn:microsoft.com/office/officeart/2005/8/layout/vList5"/>
    <dgm:cxn modelId="{88F48593-4205-4DEA-B4CA-2718F23DD044}" srcId="{B69582A4-5206-4C5B-A6C4-66E27737AFC1}" destId="{475EE3D5-E200-489D-8C2C-A26E836B7509}" srcOrd="0" destOrd="0" parTransId="{217A22AF-4054-41DD-918C-977D41700FD6}" sibTransId="{D81E7D2D-6752-4D2C-91D8-D68291D7C8F9}"/>
    <dgm:cxn modelId="{6A1CDC01-D04C-4C67-8914-93FCB44ED273}" srcId="{B69582A4-5206-4C5B-A6C4-66E27737AFC1}" destId="{07AB1109-7AFD-41CA-9E2A-2222B7E4CA2D}" srcOrd="1" destOrd="0" parTransId="{957A48CE-D662-4387-A155-51E53E78BEAC}" sibTransId="{DF91C4C5-7629-4DFD-B4F9-023A314C3DF0}"/>
    <dgm:cxn modelId="{66C37AE1-9C47-4DE1-B84A-8448303A1B10}" type="presOf" srcId="{475EE3D5-E200-489D-8C2C-A26E836B7509}" destId="{8D62A09D-56D0-466E-8D7F-3CE9366FE689}" srcOrd="0" destOrd="0" presId="urn:microsoft.com/office/officeart/2005/8/layout/vList5"/>
    <dgm:cxn modelId="{BB7972F4-2FEF-422A-84B8-3EBC1B17B863}" type="presOf" srcId="{79A131E6-7042-47FD-85E9-116DC73ED50D}" destId="{3E14A2E0-F489-4A44-90FF-655B1EC6D473}" srcOrd="0" destOrd="0" presId="urn:microsoft.com/office/officeart/2005/8/layout/vList5"/>
    <dgm:cxn modelId="{D17BD055-DC35-4EE2-B3C3-CCA96A307BB0}" srcId="{B69582A4-5206-4C5B-A6C4-66E27737AFC1}" destId="{05AA83CB-44E8-4CDB-A67F-1566E2B4C8C0}" srcOrd="3" destOrd="0" parTransId="{29965A83-815A-4E4F-B7E1-E24F6771D1DE}" sibTransId="{DB062948-E39B-4627-884A-1892B0BC4561}"/>
    <dgm:cxn modelId="{DFA1A861-117C-47D2-A577-D7C27B9CADDC}" srcId="{EFA3B1CA-135E-45B8-BE6F-298B10D89076}" destId="{79A131E6-7042-47FD-85E9-116DC73ED50D}" srcOrd="0" destOrd="0" parTransId="{16ACD852-D46C-4BE0-B6D1-C8B295DB6884}" sibTransId="{4065C3C9-2DED-4B3C-95AA-36ADBC51A73D}"/>
    <dgm:cxn modelId="{A07755F1-9762-41C2-9D50-D508204B6B7A}" srcId="{F9E0A3AC-9A46-4A4E-BC2B-A19D96621C57}" destId="{B69582A4-5206-4C5B-A6C4-66E27737AFC1}" srcOrd="0" destOrd="0" parTransId="{6CA99231-C80C-4E66-97EF-05DBA8318E59}" sibTransId="{DF2075B7-AAAD-4DEC-A18A-F94F8A5558DB}"/>
    <dgm:cxn modelId="{22EC5E4A-424B-4E48-AD4D-5A354EB8314F}" type="presOf" srcId="{F9E0A3AC-9A46-4A4E-BC2B-A19D96621C57}" destId="{508F61EB-31A0-4CB1-8C42-F932F947F420}" srcOrd="0" destOrd="0" presId="urn:microsoft.com/office/officeart/2005/8/layout/vList5"/>
    <dgm:cxn modelId="{1C0EA9CC-FA65-43D0-BFE0-D3C323E080BE}" type="presOf" srcId="{B69582A4-5206-4C5B-A6C4-66E27737AFC1}" destId="{5A63C243-C42B-4F4C-BDB5-04E2AE786CE3}" srcOrd="0" destOrd="0" presId="urn:microsoft.com/office/officeart/2005/8/layout/vList5"/>
    <dgm:cxn modelId="{46CCB1A3-82F3-45D2-985C-A0A1F16E317C}" type="presParOf" srcId="{508F61EB-31A0-4CB1-8C42-F932F947F420}" destId="{EC929AEF-A81E-4C2D-9B13-34BC3A445599}" srcOrd="0" destOrd="0" presId="urn:microsoft.com/office/officeart/2005/8/layout/vList5"/>
    <dgm:cxn modelId="{E2E10E72-7B72-44E9-B4DB-8D023965D3BF}" type="presParOf" srcId="{EC929AEF-A81E-4C2D-9B13-34BC3A445599}" destId="{5A63C243-C42B-4F4C-BDB5-04E2AE786CE3}" srcOrd="0" destOrd="0" presId="urn:microsoft.com/office/officeart/2005/8/layout/vList5"/>
    <dgm:cxn modelId="{B7908EB3-E572-4C8F-9941-A5D242B2840D}" type="presParOf" srcId="{EC929AEF-A81E-4C2D-9B13-34BC3A445599}" destId="{8D62A09D-56D0-466E-8D7F-3CE9366FE689}" srcOrd="1" destOrd="0" presId="urn:microsoft.com/office/officeart/2005/8/layout/vList5"/>
    <dgm:cxn modelId="{96C17156-51D5-4666-BC03-1DBF3B0EFB4B}" type="presParOf" srcId="{508F61EB-31A0-4CB1-8C42-F932F947F420}" destId="{A791456E-B34B-45C7-BB65-5ADF5631B9EC}" srcOrd="1" destOrd="0" presId="urn:microsoft.com/office/officeart/2005/8/layout/vList5"/>
    <dgm:cxn modelId="{A3D36619-C5B7-4D22-ADBE-7A3CD2AD984B}" type="presParOf" srcId="{508F61EB-31A0-4CB1-8C42-F932F947F420}" destId="{5BD9178E-06F0-48DB-B282-DA7166F55BC7}" srcOrd="2" destOrd="0" presId="urn:microsoft.com/office/officeart/2005/8/layout/vList5"/>
    <dgm:cxn modelId="{9B615D0E-DF21-4773-959C-8D78B313E5D4}" type="presParOf" srcId="{5BD9178E-06F0-48DB-B282-DA7166F55BC7}" destId="{FAC23AC1-6A96-4E0E-B124-CEBB44449C63}" srcOrd="0" destOrd="0" presId="urn:microsoft.com/office/officeart/2005/8/layout/vList5"/>
    <dgm:cxn modelId="{D3B99A70-30F6-463E-A753-0A1965A79B8F}" type="presParOf" srcId="{5BD9178E-06F0-48DB-B282-DA7166F55BC7}" destId="{3E14A2E0-F489-4A44-90FF-655B1EC6D47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9E0A3AC-9A46-4A4E-BC2B-A19D96621C5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69582A4-5206-4C5B-A6C4-66E27737AFC1}">
      <dgm:prSet phldrT="[Texte]"/>
      <dgm:spPr/>
      <dgm:t>
        <a:bodyPr/>
        <a:lstStyle/>
        <a:p>
          <a:r>
            <a:rPr lang="fr-FR" dirty="0" smtClean="0"/>
            <a:t>Forces</a:t>
          </a:r>
          <a:endParaRPr lang="fr-FR" dirty="0"/>
        </a:p>
      </dgm:t>
    </dgm:pt>
    <dgm:pt modelId="{6CA99231-C80C-4E66-97EF-05DBA8318E59}" type="parTrans" cxnId="{A07755F1-9762-41C2-9D50-D508204B6B7A}">
      <dgm:prSet/>
      <dgm:spPr/>
      <dgm:t>
        <a:bodyPr/>
        <a:lstStyle/>
        <a:p>
          <a:endParaRPr lang="fr-FR"/>
        </a:p>
      </dgm:t>
    </dgm:pt>
    <dgm:pt modelId="{DF2075B7-AAAD-4DEC-A18A-F94F8A5558DB}" type="sibTrans" cxnId="{A07755F1-9762-41C2-9D50-D508204B6B7A}">
      <dgm:prSet/>
      <dgm:spPr/>
      <dgm:t>
        <a:bodyPr/>
        <a:lstStyle/>
        <a:p>
          <a:endParaRPr lang="fr-FR"/>
        </a:p>
      </dgm:t>
    </dgm:pt>
    <dgm:pt modelId="{07AB1109-7AFD-41CA-9E2A-2222B7E4CA2D}">
      <dgm:prSet phldrT="[Texte]"/>
      <dgm:spPr/>
      <dgm:t>
        <a:bodyPr/>
        <a:lstStyle/>
        <a:p>
          <a:r>
            <a:rPr lang="fr-FR" b="1" dirty="0" smtClean="0"/>
            <a:t>Suivi rigoureux </a:t>
          </a:r>
          <a:r>
            <a:rPr lang="fr-FR" dirty="0" smtClean="0"/>
            <a:t>des patients ayant permis de déterminer la fréquence des migraines à plusieurs moments de l’étude afin de déterminer la durée optimale de traitement</a:t>
          </a:r>
          <a:endParaRPr lang="fr-FR" dirty="0"/>
        </a:p>
      </dgm:t>
    </dgm:pt>
    <dgm:pt modelId="{957A48CE-D662-4387-A155-51E53E78BEAC}" type="parTrans" cxnId="{6A1CDC01-D04C-4C67-8914-93FCB44ED273}">
      <dgm:prSet/>
      <dgm:spPr/>
      <dgm:t>
        <a:bodyPr/>
        <a:lstStyle/>
        <a:p>
          <a:endParaRPr lang="fr-FR"/>
        </a:p>
      </dgm:t>
    </dgm:pt>
    <dgm:pt modelId="{DF91C4C5-7629-4DFD-B4F9-023A314C3DF0}" type="sibTrans" cxnId="{6A1CDC01-D04C-4C67-8914-93FCB44ED273}">
      <dgm:prSet/>
      <dgm:spPr/>
      <dgm:t>
        <a:bodyPr/>
        <a:lstStyle/>
        <a:p>
          <a:endParaRPr lang="fr-FR"/>
        </a:p>
      </dgm:t>
    </dgm:pt>
    <dgm:pt modelId="{AA96FC25-15F5-4E74-8B54-E2309D4FC7AA}">
      <dgm:prSet phldrT="[Texte]"/>
      <dgm:spPr/>
      <dgm:t>
        <a:bodyPr/>
        <a:lstStyle/>
        <a:p>
          <a:r>
            <a:rPr lang="fr-FR" dirty="0" smtClean="0"/>
            <a:t>Majorité des résultats obtenus sont </a:t>
          </a:r>
          <a:r>
            <a:rPr lang="fr-FR" b="1" dirty="0" smtClean="0"/>
            <a:t>statistiquement significatifs </a:t>
          </a:r>
          <a:r>
            <a:rPr lang="fr-FR" dirty="0" smtClean="0"/>
            <a:t>(p&lt;0,01)</a:t>
          </a:r>
          <a:endParaRPr lang="fr-FR" dirty="0"/>
        </a:p>
      </dgm:t>
    </dgm:pt>
    <dgm:pt modelId="{4F4A4D16-8A33-4ED8-8AC6-150AF4FEA881}" type="parTrans" cxnId="{74F06ACF-00D2-44D9-9494-B5BE9F923483}">
      <dgm:prSet/>
      <dgm:spPr/>
      <dgm:t>
        <a:bodyPr/>
        <a:lstStyle/>
        <a:p>
          <a:endParaRPr lang="fr-FR"/>
        </a:p>
      </dgm:t>
    </dgm:pt>
    <dgm:pt modelId="{3693C764-780E-42F6-BAFC-9A9234A715AC}" type="sibTrans" cxnId="{74F06ACF-00D2-44D9-9494-B5BE9F923483}">
      <dgm:prSet/>
      <dgm:spPr/>
      <dgm:t>
        <a:bodyPr/>
        <a:lstStyle/>
        <a:p>
          <a:endParaRPr lang="fr-FR"/>
        </a:p>
      </dgm:t>
    </dgm:pt>
    <dgm:pt modelId="{EFA3B1CA-135E-45B8-BE6F-298B10D89076}">
      <dgm:prSet phldrT="[Texte]"/>
      <dgm:spPr/>
      <dgm:t>
        <a:bodyPr/>
        <a:lstStyle/>
        <a:p>
          <a:r>
            <a:rPr lang="fr-FR" dirty="0" smtClean="0"/>
            <a:t>Limites</a:t>
          </a:r>
          <a:endParaRPr lang="fr-FR" dirty="0"/>
        </a:p>
      </dgm:t>
    </dgm:pt>
    <dgm:pt modelId="{60BF5543-F648-4FD6-AB62-F0585D6B7FF6}" type="parTrans" cxnId="{3A1C5491-43FB-4794-8C1D-F1838B88C9B7}">
      <dgm:prSet/>
      <dgm:spPr/>
      <dgm:t>
        <a:bodyPr/>
        <a:lstStyle/>
        <a:p>
          <a:endParaRPr lang="fr-FR"/>
        </a:p>
      </dgm:t>
    </dgm:pt>
    <dgm:pt modelId="{6AF61288-A212-4324-8AD7-00510FC194CA}" type="sibTrans" cxnId="{3A1C5491-43FB-4794-8C1D-F1838B88C9B7}">
      <dgm:prSet/>
      <dgm:spPr/>
      <dgm:t>
        <a:bodyPr/>
        <a:lstStyle/>
        <a:p>
          <a:endParaRPr lang="fr-FR"/>
        </a:p>
      </dgm:t>
    </dgm:pt>
    <dgm:pt modelId="{79A131E6-7042-47FD-85E9-116DC73ED50D}">
      <dgm:prSet phldrT="[Texte]"/>
      <dgm:spPr/>
      <dgm:t>
        <a:bodyPr/>
        <a:lstStyle/>
        <a:p>
          <a:r>
            <a:rPr lang="fr-FR" b="1" dirty="0" smtClean="0"/>
            <a:t>Absence de placebo </a:t>
          </a:r>
          <a:r>
            <a:rPr lang="fr-FR" dirty="0" smtClean="0"/>
            <a:t>(biais </a:t>
          </a:r>
          <a:r>
            <a:rPr lang="fr-FR" dirty="0" smtClean="0"/>
            <a:t>lié </a:t>
          </a:r>
          <a:r>
            <a:rPr lang="fr-FR" dirty="0" smtClean="0"/>
            <a:t>à la prise de médication possible)</a:t>
          </a:r>
          <a:endParaRPr lang="fr-FR" dirty="0"/>
        </a:p>
      </dgm:t>
    </dgm:pt>
    <dgm:pt modelId="{16ACD852-D46C-4BE0-B6D1-C8B295DB6884}" type="parTrans" cxnId="{DFA1A861-117C-47D2-A577-D7C27B9CADDC}">
      <dgm:prSet/>
      <dgm:spPr/>
      <dgm:t>
        <a:bodyPr/>
        <a:lstStyle/>
        <a:p>
          <a:endParaRPr lang="fr-FR"/>
        </a:p>
      </dgm:t>
    </dgm:pt>
    <dgm:pt modelId="{4065C3C9-2DED-4B3C-95AA-36ADBC51A73D}" type="sibTrans" cxnId="{DFA1A861-117C-47D2-A577-D7C27B9CADDC}">
      <dgm:prSet/>
      <dgm:spPr/>
      <dgm:t>
        <a:bodyPr/>
        <a:lstStyle/>
        <a:p>
          <a:endParaRPr lang="fr-FR"/>
        </a:p>
      </dgm:t>
    </dgm:pt>
    <dgm:pt modelId="{9A639E7E-4598-43BA-B54F-9CA323335D0C}">
      <dgm:prSet phldrT="[Texte]"/>
      <dgm:spPr/>
      <dgm:t>
        <a:bodyPr/>
        <a:lstStyle/>
        <a:p>
          <a:r>
            <a:rPr lang="fr-FR" dirty="0" smtClean="0"/>
            <a:t>Étude réalisée en Italie, ce qui peut remettre en question la </a:t>
          </a:r>
          <a:r>
            <a:rPr lang="fr-FR" b="1" dirty="0" smtClean="0"/>
            <a:t>validité externe</a:t>
          </a:r>
          <a:r>
            <a:rPr lang="fr-FR" dirty="0" smtClean="0"/>
            <a:t> de l’étude</a:t>
          </a:r>
          <a:endParaRPr lang="fr-FR" dirty="0"/>
        </a:p>
      </dgm:t>
    </dgm:pt>
    <dgm:pt modelId="{36DFC95F-270C-4418-9423-827CF18DBF28}" type="parTrans" cxnId="{3BEE02D2-EAF9-4913-94E6-62BCF9EB8107}">
      <dgm:prSet/>
      <dgm:spPr/>
      <dgm:t>
        <a:bodyPr/>
        <a:lstStyle/>
        <a:p>
          <a:endParaRPr lang="fr-FR"/>
        </a:p>
      </dgm:t>
    </dgm:pt>
    <dgm:pt modelId="{0D33E06A-76F4-405B-9AE7-B7779AC95FBF}" type="sibTrans" cxnId="{3BEE02D2-EAF9-4913-94E6-62BCF9EB8107}">
      <dgm:prSet/>
      <dgm:spPr/>
      <dgm:t>
        <a:bodyPr/>
        <a:lstStyle/>
        <a:p>
          <a:endParaRPr lang="fr-FR"/>
        </a:p>
      </dgm:t>
    </dgm:pt>
    <dgm:pt modelId="{168062D5-6053-4878-ABCF-C3F52881EDF1}">
      <dgm:prSet phldrT="[Texte]"/>
      <dgm:spPr/>
      <dgm:t>
        <a:bodyPr/>
        <a:lstStyle/>
        <a:p>
          <a:r>
            <a:rPr lang="fr-FR" dirty="0" smtClean="0"/>
            <a:t>Intervention </a:t>
          </a:r>
          <a:r>
            <a:rPr lang="fr-FR" b="1" dirty="0" smtClean="0"/>
            <a:t>réalisable au </a:t>
          </a:r>
          <a:r>
            <a:rPr lang="fr-FR" b="1" dirty="0" smtClean="0"/>
            <a:t>Canada (</a:t>
          </a:r>
          <a:r>
            <a:rPr lang="fr-FR" dirty="0" smtClean="0"/>
            <a:t>la </a:t>
          </a:r>
          <a:r>
            <a:rPr lang="fr-FR" dirty="0" smtClean="0"/>
            <a:t>riboflavine 200mg est </a:t>
          </a:r>
          <a:r>
            <a:rPr lang="fr-FR" dirty="0" smtClean="0"/>
            <a:t>disponible)</a:t>
          </a:r>
          <a:endParaRPr lang="fr-FR" dirty="0"/>
        </a:p>
      </dgm:t>
    </dgm:pt>
    <dgm:pt modelId="{96104C22-87F7-4FEB-A638-DEE2EBBAD3E6}" type="parTrans" cxnId="{943D2ED6-8E2A-4732-AD58-CBA1FE2780F2}">
      <dgm:prSet/>
      <dgm:spPr/>
      <dgm:t>
        <a:bodyPr/>
        <a:lstStyle/>
        <a:p>
          <a:endParaRPr lang="fr-FR"/>
        </a:p>
      </dgm:t>
    </dgm:pt>
    <dgm:pt modelId="{5BBBBA3B-001C-4C0F-8006-C179D22B17F4}" type="sibTrans" cxnId="{943D2ED6-8E2A-4732-AD58-CBA1FE2780F2}">
      <dgm:prSet/>
      <dgm:spPr/>
      <dgm:t>
        <a:bodyPr/>
        <a:lstStyle/>
        <a:p>
          <a:endParaRPr lang="fr-FR"/>
        </a:p>
      </dgm:t>
    </dgm:pt>
    <dgm:pt modelId="{BDE06AE1-A7F8-4980-8995-FF3C351F9756}">
      <dgm:prSet phldrT="[Texte]"/>
      <dgm:spPr/>
      <dgm:t>
        <a:bodyPr/>
        <a:lstStyle/>
        <a:p>
          <a:r>
            <a:rPr lang="fr-FR" b="1" dirty="0" smtClean="0"/>
            <a:t>Faible taille d’échantillon </a:t>
          </a:r>
          <a:r>
            <a:rPr lang="fr-FR" dirty="0" smtClean="0"/>
            <a:t>(40 patients ont complété la phase 2)</a:t>
          </a:r>
          <a:endParaRPr lang="fr-FR" dirty="0"/>
        </a:p>
      </dgm:t>
    </dgm:pt>
    <dgm:pt modelId="{1B7C86F1-37C3-432E-A6D2-DED5807C008A}" type="parTrans" cxnId="{FD4F8EA5-E3A7-424C-90ED-88D005D88E1B}">
      <dgm:prSet/>
      <dgm:spPr/>
      <dgm:t>
        <a:bodyPr/>
        <a:lstStyle/>
        <a:p>
          <a:endParaRPr lang="fr-FR"/>
        </a:p>
      </dgm:t>
    </dgm:pt>
    <dgm:pt modelId="{1AEF5CD1-1E12-439F-BDA9-FFCD909D37FE}" type="sibTrans" cxnId="{FD4F8EA5-E3A7-424C-90ED-88D005D88E1B}">
      <dgm:prSet/>
      <dgm:spPr/>
      <dgm:t>
        <a:bodyPr/>
        <a:lstStyle/>
        <a:p>
          <a:endParaRPr lang="fr-FR"/>
        </a:p>
      </dgm:t>
    </dgm:pt>
    <dgm:pt modelId="{508F61EB-31A0-4CB1-8C42-F932F947F420}" type="pres">
      <dgm:prSet presAssocID="{F9E0A3AC-9A46-4A4E-BC2B-A19D96621C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C929AEF-A81E-4C2D-9B13-34BC3A445599}" type="pres">
      <dgm:prSet presAssocID="{B69582A4-5206-4C5B-A6C4-66E27737AFC1}" presName="linNode" presStyleCnt="0"/>
      <dgm:spPr/>
    </dgm:pt>
    <dgm:pt modelId="{5A63C243-C42B-4F4C-BDB5-04E2AE786CE3}" type="pres">
      <dgm:prSet presAssocID="{B69582A4-5206-4C5B-A6C4-66E27737AFC1}" presName="parentText" presStyleLbl="node1" presStyleIdx="0" presStyleCnt="2" custScaleX="6496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62A09D-56D0-466E-8D7F-3CE9366FE689}" type="pres">
      <dgm:prSet presAssocID="{B69582A4-5206-4C5B-A6C4-66E27737AFC1}" presName="descendantText" presStyleLbl="alignAccFollowNode1" presStyleIdx="0" presStyleCnt="2" custScaleX="2096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91456E-B34B-45C7-BB65-5ADF5631B9EC}" type="pres">
      <dgm:prSet presAssocID="{DF2075B7-AAAD-4DEC-A18A-F94F8A5558DB}" presName="sp" presStyleCnt="0"/>
      <dgm:spPr/>
    </dgm:pt>
    <dgm:pt modelId="{5BD9178E-06F0-48DB-B282-DA7166F55BC7}" type="pres">
      <dgm:prSet presAssocID="{EFA3B1CA-135E-45B8-BE6F-298B10D89076}" presName="linNode" presStyleCnt="0"/>
      <dgm:spPr/>
    </dgm:pt>
    <dgm:pt modelId="{FAC23AC1-6A96-4E0E-B124-CEBB44449C63}" type="pres">
      <dgm:prSet presAssocID="{EFA3B1CA-135E-45B8-BE6F-298B10D89076}" presName="parentText" presStyleLbl="node1" presStyleIdx="1" presStyleCnt="2" custScaleX="4316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14A2E0-F489-4A44-90FF-655B1EC6D473}" type="pres">
      <dgm:prSet presAssocID="{EFA3B1CA-135E-45B8-BE6F-298B10D89076}" presName="descendantText" presStyleLbl="alignAccFollowNode1" presStyleIdx="1" presStyleCnt="2" custScaleX="13634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ABF0898-CD2C-48CB-8416-5240A77D6927}" type="presOf" srcId="{168062D5-6053-4878-ABCF-C3F52881EDF1}" destId="{8D62A09D-56D0-466E-8D7F-3CE9366FE689}" srcOrd="0" destOrd="2" presId="urn:microsoft.com/office/officeart/2005/8/layout/vList5"/>
    <dgm:cxn modelId="{68C0220B-E05C-4B2B-8867-B789C449B55D}" type="presOf" srcId="{07AB1109-7AFD-41CA-9E2A-2222B7E4CA2D}" destId="{8D62A09D-56D0-466E-8D7F-3CE9366FE689}" srcOrd="0" destOrd="0" presId="urn:microsoft.com/office/officeart/2005/8/layout/vList5"/>
    <dgm:cxn modelId="{844FC0BE-4610-42BB-93A5-146F75F55479}" type="presOf" srcId="{EFA3B1CA-135E-45B8-BE6F-298B10D89076}" destId="{FAC23AC1-6A96-4E0E-B124-CEBB44449C63}" srcOrd="0" destOrd="0" presId="urn:microsoft.com/office/officeart/2005/8/layout/vList5"/>
    <dgm:cxn modelId="{3A1C5491-43FB-4794-8C1D-F1838B88C9B7}" srcId="{F9E0A3AC-9A46-4A4E-BC2B-A19D96621C57}" destId="{EFA3B1CA-135E-45B8-BE6F-298B10D89076}" srcOrd="1" destOrd="0" parTransId="{60BF5543-F648-4FD6-AB62-F0585D6B7FF6}" sibTransId="{6AF61288-A212-4324-8AD7-00510FC194CA}"/>
    <dgm:cxn modelId="{28DCDC70-8C5D-4288-800A-32C37ECC2393}" type="presOf" srcId="{AA96FC25-15F5-4E74-8B54-E2309D4FC7AA}" destId="{8D62A09D-56D0-466E-8D7F-3CE9366FE689}" srcOrd="0" destOrd="1" presId="urn:microsoft.com/office/officeart/2005/8/layout/vList5"/>
    <dgm:cxn modelId="{FD4F8EA5-E3A7-424C-90ED-88D005D88E1B}" srcId="{EFA3B1CA-135E-45B8-BE6F-298B10D89076}" destId="{BDE06AE1-A7F8-4980-8995-FF3C351F9756}" srcOrd="1" destOrd="0" parTransId="{1B7C86F1-37C3-432E-A6D2-DED5807C008A}" sibTransId="{1AEF5CD1-1E12-439F-BDA9-FFCD909D37FE}"/>
    <dgm:cxn modelId="{74F06ACF-00D2-44D9-9494-B5BE9F923483}" srcId="{B69582A4-5206-4C5B-A6C4-66E27737AFC1}" destId="{AA96FC25-15F5-4E74-8B54-E2309D4FC7AA}" srcOrd="1" destOrd="0" parTransId="{4F4A4D16-8A33-4ED8-8AC6-150AF4FEA881}" sibTransId="{3693C764-780E-42F6-BAFC-9A9234A715AC}"/>
    <dgm:cxn modelId="{6A1CDC01-D04C-4C67-8914-93FCB44ED273}" srcId="{B69582A4-5206-4C5B-A6C4-66E27737AFC1}" destId="{07AB1109-7AFD-41CA-9E2A-2222B7E4CA2D}" srcOrd="0" destOrd="0" parTransId="{957A48CE-D662-4387-A155-51E53E78BEAC}" sibTransId="{DF91C4C5-7629-4DFD-B4F9-023A314C3DF0}"/>
    <dgm:cxn modelId="{BB7972F4-2FEF-422A-84B8-3EBC1B17B863}" type="presOf" srcId="{79A131E6-7042-47FD-85E9-116DC73ED50D}" destId="{3E14A2E0-F489-4A44-90FF-655B1EC6D473}" srcOrd="0" destOrd="0" presId="urn:microsoft.com/office/officeart/2005/8/layout/vList5"/>
    <dgm:cxn modelId="{2DF7A1A2-1EE7-4551-888B-28F260EB646A}" type="presOf" srcId="{9A639E7E-4598-43BA-B54F-9CA323335D0C}" destId="{3E14A2E0-F489-4A44-90FF-655B1EC6D473}" srcOrd="0" destOrd="2" presId="urn:microsoft.com/office/officeart/2005/8/layout/vList5"/>
    <dgm:cxn modelId="{DFA1A861-117C-47D2-A577-D7C27B9CADDC}" srcId="{EFA3B1CA-135E-45B8-BE6F-298B10D89076}" destId="{79A131E6-7042-47FD-85E9-116DC73ED50D}" srcOrd="0" destOrd="0" parTransId="{16ACD852-D46C-4BE0-B6D1-C8B295DB6884}" sibTransId="{4065C3C9-2DED-4B3C-95AA-36ADBC51A73D}"/>
    <dgm:cxn modelId="{A07755F1-9762-41C2-9D50-D508204B6B7A}" srcId="{F9E0A3AC-9A46-4A4E-BC2B-A19D96621C57}" destId="{B69582A4-5206-4C5B-A6C4-66E27737AFC1}" srcOrd="0" destOrd="0" parTransId="{6CA99231-C80C-4E66-97EF-05DBA8318E59}" sibTransId="{DF2075B7-AAAD-4DEC-A18A-F94F8A5558DB}"/>
    <dgm:cxn modelId="{BCA4A5BB-C499-494B-9C86-33AC4AD8B75E}" type="presOf" srcId="{BDE06AE1-A7F8-4980-8995-FF3C351F9756}" destId="{3E14A2E0-F489-4A44-90FF-655B1EC6D473}" srcOrd="0" destOrd="1" presId="urn:microsoft.com/office/officeart/2005/8/layout/vList5"/>
    <dgm:cxn modelId="{3BEE02D2-EAF9-4913-94E6-62BCF9EB8107}" srcId="{EFA3B1CA-135E-45B8-BE6F-298B10D89076}" destId="{9A639E7E-4598-43BA-B54F-9CA323335D0C}" srcOrd="2" destOrd="0" parTransId="{36DFC95F-270C-4418-9423-827CF18DBF28}" sibTransId="{0D33E06A-76F4-405B-9AE7-B7779AC95FBF}"/>
    <dgm:cxn modelId="{1C0EA9CC-FA65-43D0-BFE0-D3C323E080BE}" type="presOf" srcId="{B69582A4-5206-4C5B-A6C4-66E27737AFC1}" destId="{5A63C243-C42B-4F4C-BDB5-04E2AE786CE3}" srcOrd="0" destOrd="0" presId="urn:microsoft.com/office/officeart/2005/8/layout/vList5"/>
    <dgm:cxn modelId="{943D2ED6-8E2A-4732-AD58-CBA1FE2780F2}" srcId="{B69582A4-5206-4C5B-A6C4-66E27737AFC1}" destId="{168062D5-6053-4878-ABCF-C3F52881EDF1}" srcOrd="2" destOrd="0" parTransId="{96104C22-87F7-4FEB-A638-DEE2EBBAD3E6}" sibTransId="{5BBBBA3B-001C-4C0F-8006-C179D22B17F4}"/>
    <dgm:cxn modelId="{22EC5E4A-424B-4E48-AD4D-5A354EB8314F}" type="presOf" srcId="{F9E0A3AC-9A46-4A4E-BC2B-A19D96621C57}" destId="{508F61EB-31A0-4CB1-8C42-F932F947F420}" srcOrd="0" destOrd="0" presId="urn:microsoft.com/office/officeart/2005/8/layout/vList5"/>
    <dgm:cxn modelId="{46CCB1A3-82F3-45D2-985C-A0A1F16E317C}" type="presParOf" srcId="{508F61EB-31A0-4CB1-8C42-F932F947F420}" destId="{EC929AEF-A81E-4C2D-9B13-34BC3A445599}" srcOrd="0" destOrd="0" presId="urn:microsoft.com/office/officeart/2005/8/layout/vList5"/>
    <dgm:cxn modelId="{E2E10E72-7B72-44E9-B4DB-8D023965D3BF}" type="presParOf" srcId="{EC929AEF-A81E-4C2D-9B13-34BC3A445599}" destId="{5A63C243-C42B-4F4C-BDB5-04E2AE786CE3}" srcOrd="0" destOrd="0" presId="urn:microsoft.com/office/officeart/2005/8/layout/vList5"/>
    <dgm:cxn modelId="{B7908EB3-E572-4C8F-9941-A5D242B2840D}" type="presParOf" srcId="{EC929AEF-A81E-4C2D-9B13-34BC3A445599}" destId="{8D62A09D-56D0-466E-8D7F-3CE9366FE689}" srcOrd="1" destOrd="0" presId="urn:microsoft.com/office/officeart/2005/8/layout/vList5"/>
    <dgm:cxn modelId="{96C17156-51D5-4666-BC03-1DBF3B0EFB4B}" type="presParOf" srcId="{508F61EB-31A0-4CB1-8C42-F932F947F420}" destId="{A791456E-B34B-45C7-BB65-5ADF5631B9EC}" srcOrd="1" destOrd="0" presId="urn:microsoft.com/office/officeart/2005/8/layout/vList5"/>
    <dgm:cxn modelId="{A3D36619-C5B7-4D22-ADBE-7A3CD2AD984B}" type="presParOf" srcId="{508F61EB-31A0-4CB1-8C42-F932F947F420}" destId="{5BD9178E-06F0-48DB-B282-DA7166F55BC7}" srcOrd="2" destOrd="0" presId="urn:microsoft.com/office/officeart/2005/8/layout/vList5"/>
    <dgm:cxn modelId="{9B615D0E-DF21-4773-959C-8D78B313E5D4}" type="presParOf" srcId="{5BD9178E-06F0-48DB-B282-DA7166F55BC7}" destId="{FAC23AC1-6A96-4E0E-B124-CEBB44449C63}" srcOrd="0" destOrd="0" presId="urn:microsoft.com/office/officeart/2005/8/layout/vList5"/>
    <dgm:cxn modelId="{D3B99A70-30F6-463E-A753-0A1965A79B8F}" type="presParOf" srcId="{5BD9178E-06F0-48DB-B282-DA7166F55BC7}" destId="{3E14A2E0-F489-4A44-90FF-655B1EC6D47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D8007-AB1F-4713-B30D-DFCAE3AA026E}">
      <dsp:nvSpPr>
        <dsp:cNvPr id="0" name=""/>
        <dsp:cNvSpPr/>
      </dsp:nvSpPr>
      <dsp:spPr>
        <a:xfrm>
          <a:off x="0" y="60296"/>
          <a:ext cx="5245769" cy="60840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Mise en contexte</a:t>
          </a:r>
          <a:endParaRPr lang="fr-FR" sz="2600" kern="1200" dirty="0"/>
        </a:p>
      </dsp:txBody>
      <dsp:txXfrm>
        <a:off x="29700" y="89996"/>
        <a:ext cx="5186369" cy="549000"/>
      </dsp:txXfrm>
    </dsp:sp>
    <dsp:sp modelId="{D9A1E34E-56D8-48CB-9DFD-63835D84FE36}">
      <dsp:nvSpPr>
        <dsp:cNvPr id="0" name=""/>
        <dsp:cNvSpPr/>
      </dsp:nvSpPr>
      <dsp:spPr>
        <a:xfrm>
          <a:off x="0" y="743576"/>
          <a:ext cx="5245769" cy="608400"/>
        </a:xfrm>
        <a:prstGeom prst="roundRect">
          <a:avLst/>
        </a:prstGeom>
        <a:solidFill>
          <a:schemeClr val="accent1">
            <a:shade val="80000"/>
            <a:hueOff val="-88558"/>
            <a:satOff val="-4223"/>
            <a:lumOff val="538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PICO</a:t>
          </a:r>
          <a:endParaRPr lang="fr-FR" sz="2600" kern="1200" dirty="0"/>
        </a:p>
      </dsp:txBody>
      <dsp:txXfrm>
        <a:off x="29700" y="773276"/>
        <a:ext cx="5186369" cy="549000"/>
      </dsp:txXfrm>
    </dsp:sp>
    <dsp:sp modelId="{347130C3-55CD-48F9-B395-056401CD8ED3}">
      <dsp:nvSpPr>
        <dsp:cNvPr id="0" name=""/>
        <dsp:cNvSpPr/>
      </dsp:nvSpPr>
      <dsp:spPr>
        <a:xfrm>
          <a:off x="0" y="1426856"/>
          <a:ext cx="5245769" cy="608400"/>
        </a:xfrm>
        <a:prstGeom prst="roundRect">
          <a:avLst/>
        </a:prstGeom>
        <a:solidFill>
          <a:schemeClr val="accent1">
            <a:shade val="80000"/>
            <a:hueOff val="-177116"/>
            <a:satOff val="-8445"/>
            <a:lumOff val="1077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Méthodologie</a:t>
          </a:r>
          <a:endParaRPr lang="fr-FR" sz="2600" kern="1200" dirty="0"/>
        </a:p>
      </dsp:txBody>
      <dsp:txXfrm>
        <a:off x="29700" y="1456556"/>
        <a:ext cx="5186369" cy="549000"/>
      </dsp:txXfrm>
    </dsp:sp>
    <dsp:sp modelId="{E6820E24-A5C7-4A20-AEC4-78F08EDB2586}">
      <dsp:nvSpPr>
        <dsp:cNvPr id="0" name=""/>
        <dsp:cNvSpPr/>
      </dsp:nvSpPr>
      <dsp:spPr>
        <a:xfrm>
          <a:off x="0" y="2110136"/>
          <a:ext cx="5245769" cy="608400"/>
        </a:xfrm>
        <a:prstGeom prst="roundRect">
          <a:avLst/>
        </a:prstGeom>
        <a:solidFill>
          <a:schemeClr val="accent1">
            <a:shade val="80000"/>
            <a:hueOff val="-265675"/>
            <a:satOff val="-12668"/>
            <a:lumOff val="1616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Résultats</a:t>
          </a:r>
          <a:endParaRPr lang="fr-FR" sz="2600" kern="1200" dirty="0"/>
        </a:p>
      </dsp:txBody>
      <dsp:txXfrm>
        <a:off x="29700" y="2139836"/>
        <a:ext cx="5186369" cy="549000"/>
      </dsp:txXfrm>
    </dsp:sp>
    <dsp:sp modelId="{99EB76F4-BDCB-4C3E-A2DA-24A1A69F005D}">
      <dsp:nvSpPr>
        <dsp:cNvPr id="0" name=""/>
        <dsp:cNvSpPr/>
      </dsp:nvSpPr>
      <dsp:spPr>
        <a:xfrm>
          <a:off x="0" y="2793417"/>
          <a:ext cx="5245769" cy="608400"/>
        </a:xfrm>
        <a:prstGeom prst="roundRect">
          <a:avLst/>
        </a:prstGeom>
        <a:solidFill>
          <a:schemeClr val="accent1">
            <a:shade val="80000"/>
            <a:hueOff val="-354233"/>
            <a:satOff val="-16890"/>
            <a:lumOff val="215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Discussion</a:t>
          </a:r>
          <a:endParaRPr lang="fr-FR" sz="2600" kern="1200" dirty="0"/>
        </a:p>
      </dsp:txBody>
      <dsp:txXfrm>
        <a:off x="29700" y="2823117"/>
        <a:ext cx="5186369" cy="549000"/>
      </dsp:txXfrm>
    </dsp:sp>
    <dsp:sp modelId="{7504E05B-FC96-4F85-A67C-7DF08BCD8CD0}">
      <dsp:nvSpPr>
        <dsp:cNvPr id="0" name=""/>
        <dsp:cNvSpPr/>
      </dsp:nvSpPr>
      <dsp:spPr>
        <a:xfrm>
          <a:off x="0" y="3476697"/>
          <a:ext cx="5245769" cy="608400"/>
        </a:xfrm>
        <a:prstGeom prst="roundRect">
          <a:avLst/>
        </a:prstGeom>
        <a:solidFill>
          <a:schemeClr val="accent1">
            <a:shade val="80000"/>
            <a:hueOff val="-442791"/>
            <a:satOff val="-21113"/>
            <a:lumOff val="2694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Conclusion</a:t>
          </a:r>
          <a:endParaRPr lang="fr-FR" sz="2600" kern="1200" dirty="0"/>
        </a:p>
      </dsp:txBody>
      <dsp:txXfrm>
        <a:off x="29700" y="3506397"/>
        <a:ext cx="5186369" cy="549000"/>
      </dsp:txXfrm>
    </dsp:sp>
    <dsp:sp modelId="{1EFF1F5D-E2E1-4189-AEE9-AFD9100D172A}">
      <dsp:nvSpPr>
        <dsp:cNvPr id="0" name=""/>
        <dsp:cNvSpPr/>
      </dsp:nvSpPr>
      <dsp:spPr>
        <a:xfrm>
          <a:off x="0" y="4159977"/>
          <a:ext cx="5245769" cy="608400"/>
        </a:xfrm>
        <a:prstGeom prst="roundRect">
          <a:avLst/>
        </a:prstGeom>
        <a:solidFill>
          <a:schemeClr val="accent1">
            <a:shade val="80000"/>
            <a:hueOff val="-531349"/>
            <a:satOff val="-25335"/>
            <a:lumOff val="3233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Références</a:t>
          </a:r>
          <a:endParaRPr lang="fr-FR" sz="2600" kern="1200" dirty="0"/>
        </a:p>
      </dsp:txBody>
      <dsp:txXfrm>
        <a:off x="29700" y="4189677"/>
        <a:ext cx="5186369" cy="5490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62A09D-56D0-466E-8D7F-3CE9366FE689}">
      <dsp:nvSpPr>
        <dsp:cNvPr id="0" name=""/>
        <dsp:cNvSpPr/>
      </dsp:nvSpPr>
      <dsp:spPr>
        <a:xfrm rot="5400000">
          <a:off x="4142818" y="-2560776"/>
          <a:ext cx="2009188" cy="76331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b="1" kern="1200" dirty="0" smtClean="0"/>
            <a:t>Questionnaire + suivi standardisé </a:t>
          </a:r>
          <a:r>
            <a:rPr lang="fr-FR" sz="1500" b="0" kern="1200" dirty="0" smtClean="0"/>
            <a:t>par un pédiatre spécialisé pour tous les participants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b="1" kern="1200" dirty="0" smtClean="0"/>
            <a:t>Âge varié</a:t>
          </a:r>
          <a:r>
            <a:rPr lang="fr-FR" sz="1500" kern="1200" dirty="0" smtClean="0"/>
            <a:t>, allant de 6 à 18 ans, qui a permis de déterminer qu’il n’y avait pas de lien significatif entre l’âge des participants et l’efficacité de la riboflavine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Étude réalisée au Texas, donc en Amérique du Nord, ce qui laisse supposer une bonne </a:t>
          </a:r>
          <a:r>
            <a:rPr lang="fr-FR" sz="1500" b="1" kern="1200" dirty="0" smtClean="0"/>
            <a:t>validité externe</a:t>
          </a:r>
          <a:endParaRPr lang="fr-FR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b="1" kern="1200" dirty="0" smtClean="0"/>
            <a:t>Aucun effet secondaire </a:t>
          </a:r>
          <a:r>
            <a:rPr lang="fr-FR" sz="1500" kern="1200" dirty="0" smtClean="0"/>
            <a:t>rapporté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Intervention </a:t>
          </a:r>
          <a:r>
            <a:rPr lang="fr-FR" sz="1500" b="1" kern="1200" dirty="0" smtClean="0"/>
            <a:t>réalisable au </a:t>
          </a:r>
          <a:r>
            <a:rPr lang="fr-FR" sz="1500" b="1" kern="1200" dirty="0" smtClean="0"/>
            <a:t>Canada</a:t>
          </a:r>
          <a:r>
            <a:rPr lang="fr-FR" sz="1500" kern="1200" dirty="0" smtClean="0"/>
            <a:t> (la </a:t>
          </a:r>
          <a:r>
            <a:rPr lang="fr-FR" sz="1500" kern="1200" dirty="0" smtClean="0"/>
            <a:t>riboflavine 200mg est </a:t>
          </a:r>
          <a:r>
            <a:rPr lang="fr-FR" sz="1500" kern="1200" dirty="0" smtClean="0"/>
            <a:t>disponible)</a:t>
          </a:r>
          <a:endParaRPr lang="fr-FR" sz="1500" kern="1200" dirty="0"/>
        </a:p>
      </dsp:txBody>
      <dsp:txXfrm rot="-5400000">
        <a:off x="1330830" y="349292"/>
        <a:ext cx="7535084" cy="1813028"/>
      </dsp:txXfrm>
    </dsp:sp>
    <dsp:sp modelId="{5A63C243-C42B-4F4C-BDB5-04E2AE786CE3}">
      <dsp:nvSpPr>
        <dsp:cNvPr id="0" name=""/>
        <dsp:cNvSpPr/>
      </dsp:nvSpPr>
      <dsp:spPr>
        <a:xfrm>
          <a:off x="122" y="62"/>
          <a:ext cx="1330708" cy="25114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Forces</a:t>
          </a:r>
          <a:endParaRPr lang="fr-FR" sz="2400" kern="1200" dirty="0"/>
        </a:p>
      </dsp:txBody>
      <dsp:txXfrm>
        <a:off x="65082" y="65022"/>
        <a:ext cx="1200788" cy="2381565"/>
      </dsp:txXfrm>
    </dsp:sp>
    <dsp:sp modelId="{3E14A2E0-F489-4A44-90FF-655B1EC6D473}">
      <dsp:nvSpPr>
        <dsp:cNvPr id="0" name=""/>
        <dsp:cNvSpPr/>
      </dsp:nvSpPr>
      <dsp:spPr>
        <a:xfrm rot="5400000">
          <a:off x="4154405" y="88869"/>
          <a:ext cx="2009188" cy="76079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b="1" kern="1200" dirty="0" smtClean="0"/>
            <a:t>Absence de placebo </a:t>
          </a:r>
          <a:r>
            <a:rPr lang="fr-FR" sz="1500" kern="1200" dirty="0" smtClean="0"/>
            <a:t>(biais liée à la prise de médication possible)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b="1" kern="1200" dirty="0" smtClean="0"/>
            <a:t>Faible taille d’échantillon </a:t>
          </a:r>
          <a:r>
            <a:rPr lang="fr-FR" sz="1500" kern="1200" dirty="0" smtClean="0"/>
            <a:t>(42 participants)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b="1" kern="1200" dirty="0" smtClean="0"/>
            <a:t>Pas de calcul de signification statistique </a:t>
          </a:r>
          <a:r>
            <a:rPr lang="fr-FR" sz="1500" kern="1200" dirty="0" smtClean="0"/>
            <a:t>pour la fréquence des migraines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Données rapportées par les patients, </a:t>
          </a:r>
          <a:r>
            <a:rPr lang="fr-FR" sz="1500" b="1" kern="1200" dirty="0" smtClean="0"/>
            <a:t>absence de données claires objectivées</a:t>
          </a:r>
          <a:endParaRPr lang="fr-FR" sz="1500" b="1" kern="1200" dirty="0"/>
        </a:p>
      </dsp:txBody>
      <dsp:txXfrm rot="-5400000">
        <a:off x="1355002" y="2986352"/>
        <a:ext cx="7509914" cy="1813028"/>
      </dsp:txXfrm>
    </dsp:sp>
    <dsp:sp modelId="{FAC23AC1-6A96-4E0E-B124-CEBB44449C63}">
      <dsp:nvSpPr>
        <dsp:cNvPr id="0" name=""/>
        <dsp:cNvSpPr/>
      </dsp:nvSpPr>
      <dsp:spPr>
        <a:xfrm>
          <a:off x="122" y="2637123"/>
          <a:ext cx="1354880" cy="25114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Limites</a:t>
          </a:r>
          <a:endParaRPr lang="fr-FR" sz="2400" kern="1200" dirty="0"/>
        </a:p>
      </dsp:txBody>
      <dsp:txXfrm>
        <a:off x="66262" y="2703263"/>
        <a:ext cx="1222600" cy="237920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62A09D-56D0-466E-8D7F-3CE9366FE689}">
      <dsp:nvSpPr>
        <dsp:cNvPr id="0" name=""/>
        <dsp:cNvSpPr/>
      </dsp:nvSpPr>
      <dsp:spPr>
        <a:xfrm rot="5400000">
          <a:off x="4142818" y="-2560776"/>
          <a:ext cx="2009188" cy="76331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1" kern="1200" dirty="0" smtClean="0"/>
            <a:t>Essai randomisé contrôlé</a:t>
          </a:r>
          <a:r>
            <a:rPr lang="fr-FR" sz="1900" b="0" kern="1200" dirty="0" smtClean="0"/>
            <a:t>, ce qui permet d’éliminer le biais placebo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1" kern="1200" dirty="0" smtClean="0"/>
            <a:t>Étude à double aveugle</a:t>
          </a:r>
          <a:r>
            <a:rPr lang="fr-FR" sz="1900" b="0" kern="1200" dirty="0" smtClean="0"/>
            <a:t>, ce qui permet d’éviter des biais liés au patient et à l’observateur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Suivi mensuel rigoureux avec aucune perte au suivi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Intervention </a:t>
          </a:r>
          <a:r>
            <a:rPr lang="fr-FR" sz="1900" b="1" kern="1200" dirty="0" smtClean="0"/>
            <a:t>réalisable au Canada</a:t>
          </a:r>
          <a:endParaRPr lang="fr-FR" sz="1900" kern="1200" dirty="0"/>
        </a:p>
      </dsp:txBody>
      <dsp:txXfrm rot="-5400000">
        <a:off x="1330830" y="349292"/>
        <a:ext cx="7535084" cy="1813028"/>
      </dsp:txXfrm>
    </dsp:sp>
    <dsp:sp modelId="{5A63C243-C42B-4F4C-BDB5-04E2AE786CE3}">
      <dsp:nvSpPr>
        <dsp:cNvPr id="0" name=""/>
        <dsp:cNvSpPr/>
      </dsp:nvSpPr>
      <dsp:spPr>
        <a:xfrm>
          <a:off x="122" y="62"/>
          <a:ext cx="1330708" cy="25114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Forces</a:t>
          </a:r>
          <a:endParaRPr lang="fr-FR" sz="2400" kern="1200" dirty="0"/>
        </a:p>
      </dsp:txBody>
      <dsp:txXfrm>
        <a:off x="65082" y="65022"/>
        <a:ext cx="1200788" cy="2381565"/>
      </dsp:txXfrm>
    </dsp:sp>
    <dsp:sp modelId="{3E14A2E0-F489-4A44-90FF-655B1EC6D473}">
      <dsp:nvSpPr>
        <dsp:cNvPr id="0" name=""/>
        <dsp:cNvSpPr/>
      </dsp:nvSpPr>
      <dsp:spPr>
        <a:xfrm rot="5400000">
          <a:off x="4154405" y="88869"/>
          <a:ext cx="2009188" cy="76079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1" kern="1200" dirty="0" smtClean="0"/>
            <a:t>Faible taille d’échantillon </a:t>
          </a:r>
          <a:r>
            <a:rPr lang="fr-FR" sz="1900" kern="1200" dirty="0" smtClean="0"/>
            <a:t>(48 participants)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0" kern="1200" dirty="0" smtClean="0"/>
            <a:t>Comparaison des résultats seulement à 3 mois, donc on peut se demander si une étude plus longue aurait modifié les résultats.</a:t>
          </a:r>
          <a:endParaRPr lang="fr-FR" sz="1900" b="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1" kern="1200" dirty="0" smtClean="0"/>
            <a:t>Validité externe </a:t>
          </a:r>
          <a:r>
            <a:rPr lang="fr-FR" sz="1900" kern="1200" dirty="0" smtClean="0"/>
            <a:t>remise en question, puisque l’étude a été réalisée dans une petite communauté de Sydney, en Australie, dont la population est possiblement différente de la nôtre .</a:t>
          </a:r>
          <a:endParaRPr lang="fr-FR" sz="1900" b="1" kern="1200" dirty="0"/>
        </a:p>
      </dsp:txBody>
      <dsp:txXfrm rot="-5400000">
        <a:off x="1355002" y="2986352"/>
        <a:ext cx="7509914" cy="1813028"/>
      </dsp:txXfrm>
    </dsp:sp>
    <dsp:sp modelId="{FAC23AC1-6A96-4E0E-B124-CEBB44449C63}">
      <dsp:nvSpPr>
        <dsp:cNvPr id="0" name=""/>
        <dsp:cNvSpPr/>
      </dsp:nvSpPr>
      <dsp:spPr>
        <a:xfrm>
          <a:off x="122" y="2637123"/>
          <a:ext cx="1354880" cy="25114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Limites</a:t>
          </a:r>
          <a:endParaRPr lang="fr-FR" sz="2400" kern="1200" dirty="0"/>
        </a:p>
      </dsp:txBody>
      <dsp:txXfrm>
        <a:off x="66262" y="2703263"/>
        <a:ext cx="1222600" cy="237920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62A09D-56D0-466E-8D7F-3CE9366FE689}">
      <dsp:nvSpPr>
        <dsp:cNvPr id="0" name=""/>
        <dsp:cNvSpPr/>
      </dsp:nvSpPr>
      <dsp:spPr>
        <a:xfrm rot="5400000">
          <a:off x="4324202" y="-2787517"/>
          <a:ext cx="1646420" cy="76331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Étude </a:t>
          </a:r>
          <a:r>
            <a:rPr lang="fr-FR" sz="1800" b="1" kern="1200" dirty="0" smtClean="0"/>
            <a:t>randomisée contrôlée</a:t>
          </a:r>
          <a:endParaRPr lang="fr-F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kern="1200" dirty="0" smtClean="0"/>
            <a:t>Double insu</a:t>
          </a:r>
          <a:endParaRPr lang="fr-F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kern="1200" dirty="0" smtClean="0"/>
            <a:t>Taille</a:t>
          </a:r>
          <a:r>
            <a:rPr lang="fr-FR" sz="1800" kern="1200" dirty="0" smtClean="0"/>
            <a:t> du groupe à l’étude (90 enfants)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Utilisation d’un </a:t>
          </a:r>
          <a:r>
            <a:rPr lang="fr-FR" sz="1800" b="1" kern="1200" dirty="0" smtClean="0"/>
            <a:t>placebo</a:t>
          </a:r>
          <a:endParaRPr lang="fr-F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kern="1200" dirty="0" smtClean="0"/>
            <a:t>2 doses </a:t>
          </a:r>
          <a:r>
            <a:rPr lang="fr-FR" sz="1800" kern="1200" dirty="0" smtClean="0"/>
            <a:t>de riboflavine testées</a:t>
          </a:r>
          <a:endParaRPr lang="fr-FR" sz="1800" kern="1200" dirty="0"/>
        </a:p>
      </dsp:txBody>
      <dsp:txXfrm rot="-5400000">
        <a:off x="1330830" y="286227"/>
        <a:ext cx="7552792" cy="1485676"/>
      </dsp:txXfrm>
    </dsp:sp>
    <dsp:sp modelId="{5A63C243-C42B-4F4C-BDB5-04E2AE786CE3}">
      <dsp:nvSpPr>
        <dsp:cNvPr id="0" name=""/>
        <dsp:cNvSpPr/>
      </dsp:nvSpPr>
      <dsp:spPr>
        <a:xfrm>
          <a:off x="122" y="51"/>
          <a:ext cx="1330708" cy="2058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Forces</a:t>
          </a:r>
          <a:endParaRPr lang="fr-FR" sz="2400" kern="1200" dirty="0"/>
        </a:p>
      </dsp:txBody>
      <dsp:txXfrm>
        <a:off x="65082" y="65011"/>
        <a:ext cx="1200788" cy="1928105"/>
      </dsp:txXfrm>
    </dsp:sp>
    <dsp:sp modelId="{3E14A2E0-F489-4A44-90FF-655B1EC6D473}">
      <dsp:nvSpPr>
        <dsp:cNvPr id="0" name=""/>
        <dsp:cNvSpPr/>
      </dsp:nvSpPr>
      <dsp:spPr>
        <a:xfrm rot="5400000">
          <a:off x="4335790" y="-614005"/>
          <a:ext cx="1646420" cy="76079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kern="1200" dirty="0" smtClean="0"/>
            <a:t>Durée </a:t>
          </a:r>
          <a:r>
            <a:rPr lang="fr-FR" sz="1800" kern="1200" dirty="0" smtClean="0"/>
            <a:t>de l’utilisation de la riboflavine: seulement 3 mois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Pas de nombre de migraines maximal comme critère d’exclusion (nombre élevé de migraines pourrait correspondre à migraines plus réfractaires)</a:t>
          </a:r>
          <a:endParaRPr lang="fr-FR" sz="1800" kern="1200" dirty="0"/>
        </a:p>
      </dsp:txBody>
      <dsp:txXfrm rot="-5400000">
        <a:off x="1355003" y="2447154"/>
        <a:ext cx="7527622" cy="1485676"/>
      </dsp:txXfrm>
    </dsp:sp>
    <dsp:sp modelId="{FAC23AC1-6A96-4E0E-B124-CEBB44449C63}">
      <dsp:nvSpPr>
        <dsp:cNvPr id="0" name=""/>
        <dsp:cNvSpPr/>
      </dsp:nvSpPr>
      <dsp:spPr>
        <a:xfrm>
          <a:off x="122" y="2160978"/>
          <a:ext cx="1354880" cy="2058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Limites</a:t>
          </a:r>
          <a:endParaRPr lang="fr-FR" sz="2400" kern="1200" dirty="0"/>
        </a:p>
      </dsp:txBody>
      <dsp:txXfrm>
        <a:off x="66262" y="2227118"/>
        <a:ext cx="1222600" cy="192574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62A09D-56D0-466E-8D7F-3CE9366FE689}">
      <dsp:nvSpPr>
        <dsp:cNvPr id="0" name=""/>
        <dsp:cNvSpPr/>
      </dsp:nvSpPr>
      <dsp:spPr>
        <a:xfrm rot="5400000">
          <a:off x="4324202" y="-2787517"/>
          <a:ext cx="1646420" cy="76331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 smtClean="0"/>
            <a:t>Diagnostic</a:t>
          </a:r>
          <a:r>
            <a:rPr lang="fr-FR" sz="1600" kern="1200" dirty="0" smtClean="0"/>
            <a:t> de migraine chez les patients à l’étude confirmé </a:t>
          </a:r>
          <a:r>
            <a:rPr lang="fr-FR" sz="1600" b="1" kern="1200" dirty="0" smtClean="0"/>
            <a:t>par 2 neurologues</a:t>
          </a:r>
          <a:endParaRPr lang="fr-FR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Analyse de différents facteurs qui pourraient expliquer différence entre patients qui répondent et ceux qui ne répondent pas à la prophylaxie (ex: plus de céphalées autres que migraineuses dans le groupe ne répondant pas)</a:t>
          </a:r>
          <a:endParaRPr lang="fr-FR" sz="1600" kern="1200" dirty="0"/>
        </a:p>
      </dsp:txBody>
      <dsp:txXfrm rot="-5400000">
        <a:off x="1330830" y="286227"/>
        <a:ext cx="7552792" cy="1485676"/>
      </dsp:txXfrm>
    </dsp:sp>
    <dsp:sp modelId="{5A63C243-C42B-4F4C-BDB5-04E2AE786CE3}">
      <dsp:nvSpPr>
        <dsp:cNvPr id="0" name=""/>
        <dsp:cNvSpPr/>
      </dsp:nvSpPr>
      <dsp:spPr>
        <a:xfrm>
          <a:off x="122" y="51"/>
          <a:ext cx="1330708" cy="2058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Forces</a:t>
          </a:r>
          <a:endParaRPr lang="fr-FR" sz="2400" kern="1200" dirty="0"/>
        </a:p>
      </dsp:txBody>
      <dsp:txXfrm>
        <a:off x="65082" y="65011"/>
        <a:ext cx="1200788" cy="1928105"/>
      </dsp:txXfrm>
    </dsp:sp>
    <dsp:sp modelId="{3E14A2E0-F489-4A44-90FF-655B1EC6D473}">
      <dsp:nvSpPr>
        <dsp:cNvPr id="0" name=""/>
        <dsp:cNvSpPr/>
      </dsp:nvSpPr>
      <dsp:spPr>
        <a:xfrm rot="5400000">
          <a:off x="4335790" y="-614005"/>
          <a:ext cx="1646420" cy="76079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Devis de l’étude (</a:t>
          </a:r>
          <a:r>
            <a:rPr lang="fr-FR" sz="1600" b="1" kern="1200" dirty="0" smtClean="0"/>
            <a:t>étude de cohorte</a:t>
          </a:r>
          <a:r>
            <a:rPr lang="fr-FR" sz="1600" kern="1200" dirty="0" smtClean="0"/>
            <a:t>)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 smtClean="0"/>
            <a:t>Pas de comparaison avec un placebo</a:t>
          </a:r>
          <a:r>
            <a:rPr lang="fr-FR" sz="1600" kern="1200" dirty="0" smtClean="0"/>
            <a:t>, qui a une haute efficacité dans les autres études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 smtClean="0"/>
            <a:t>Faibles doses </a:t>
          </a:r>
          <a:r>
            <a:rPr lang="fr-FR" sz="1600" kern="1200" dirty="0" smtClean="0"/>
            <a:t>de riboflavine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2 dosages différents (10 et 40 mg/jour) sans justification aléatoire ni raisonnée</a:t>
          </a:r>
          <a:endParaRPr lang="fr-FR" sz="1600" kern="1200" dirty="0"/>
        </a:p>
      </dsp:txBody>
      <dsp:txXfrm rot="-5400000">
        <a:off x="1355003" y="2447154"/>
        <a:ext cx="7527622" cy="1485676"/>
      </dsp:txXfrm>
    </dsp:sp>
    <dsp:sp modelId="{FAC23AC1-6A96-4E0E-B124-CEBB44449C63}">
      <dsp:nvSpPr>
        <dsp:cNvPr id="0" name=""/>
        <dsp:cNvSpPr/>
      </dsp:nvSpPr>
      <dsp:spPr>
        <a:xfrm>
          <a:off x="122" y="2160978"/>
          <a:ext cx="1354880" cy="2058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Limites</a:t>
          </a:r>
          <a:endParaRPr lang="fr-FR" sz="2400" kern="1200" dirty="0"/>
        </a:p>
      </dsp:txBody>
      <dsp:txXfrm>
        <a:off x="66262" y="2227118"/>
        <a:ext cx="1222600" cy="19257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8FB25-48DC-447C-9786-4252F6B878D9}">
      <dsp:nvSpPr>
        <dsp:cNvPr id="0" name=""/>
        <dsp:cNvSpPr/>
      </dsp:nvSpPr>
      <dsp:spPr>
        <a:xfrm>
          <a:off x="3900719" y="2844576"/>
          <a:ext cx="779305" cy="1249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9652" y="0"/>
              </a:lnTo>
              <a:lnTo>
                <a:pt x="389652" y="1249952"/>
              </a:lnTo>
              <a:lnTo>
                <a:pt x="779305" y="1249952"/>
              </a:lnTo>
            </a:path>
          </a:pathLst>
        </a:custGeom>
        <a:noFill/>
        <a:ln w="19050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605345-1B8C-4D0F-BA9B-F8C3722D3355}">
      <dsp:nvSpPr>
        <dsp:cNvPr id="0" name=""/>
        <dsp:cNvSpPr/>
      </dsp:nvSpPr>
      <dsp:spPr>
        <a:xfrm>
          <a:off x="3900719" y="1760398"/>
          <a:ext cx="779305" cy="1084177"/>
        </a:xfrm>
        <a:custGeom>
          <a:avLst/>
          <a:gdLst/>
          <a:ahLst/>
          <a:cxnLst/>
          <a:rect l="0" t="0" r="0" b="0"/>
          <a:pathLst>
            <a:path>
              <a:moveTo>
                <a:pt x="0" y="1084177"/>
              </a:moveTo>
              <a:lnTo>
                <a:pt x="389652" y="1084177"/>
              </a:lnTo>
              <a:lnTo>
                <a:pt x="389652" y="0"/>
              </a:lnTo>
              <a:lnTo>
                <a:pt x="779305" y="0"/>
              </a:lnTo>
            </a:path>
          </a:pathLst>
        </a:custGeom>
        <a:noFill/>
        <a:ln w="19050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560270-297E-44D7-B5D9-23BEC03EA6DD}">
      <dsp:nvSpPr>
        <dsp:cNvPr id="0" name=""/>
        <dsp:cNvSpPr/>
      </dsp:nvSpPr>
      <dsp:spPr>
        <a:xfrm>
          <a:off x="4189" y="1732545"/>
          <a:ext cx="3896529" cy="2224061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La riboflavine pourrait aider au traitement des migraines.</a:t>
          </a:r>
          <a:endParaRPr lang="fr-FR" sz="2800" kern="1200" dirty="0"/>
        </a:p>
      </dsp:txBody>
      <dsp:txXfrm>
        <a:off x="4189" y="1732545"/>
        <a:ext cx="3896529" cy="2224061"/>
      </dsp:txXfrm>
    </dsp:sp>
    <dsp:sp modelId="{1D6E0AE5-2430-441F-ACC2-9C087B6C08E9}">
      <dsp:nvSpPr>
        <dsp:cNvPr id="0" name=""/>
        <dsp:cNvSpPr/>
      </dsp:nvSpPr>
      <dsp:spPr>
        <a:xfrm>
          <a:off x="4680025" y="753978"/>
          <a:ext cx="3896529" cy="2012839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Des études ont démontré un défaut du métabolisme oxydatif dans le cerveau au niveau mitochondrial chez les adultes avec migraines.</a:t>
          </a:r>
          <a:endParaRPr lang="fr-FR" sz="2400" kern="1200" dirty="0"/>
        </a:p>
      </dsp:txBody>
      <dsp:txXfrm>
        <a:off x="4680025" y="753978"/>
        <a:ext cx="3896529" cy="2012839"/>
      </dsp:txXfrm>
    </dsp:sp>
    <dsp:sp modelId="{0D426CDA-622C-44A0-A22B-B0FCE93B0A30}">
      <dsp:nvSpPr>
        <dsp:cNvPr id="0" name=""/>
        <dsp:cNvSpPr/>
      </dsp:nvSpPr>
      <dsp:spPr>
        <a:xfrm>
          <a:off x="4680025" y="3253884"/>
          <a:ext cx="3896529" cy="1681288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La riboflavine jouerait un rôle important dans la production mitochondriale d’énergie.</a:t>
          </a:r>
          <a:endParaRPr lang="fr-FR" sz="2400" kern="1200" dirty="0"/>
        </a:p>
      </dsp:txBody>
      <dsp:txXfrm>
        <a:off x="4680025" y="3253884"/>
        <a:ext cx="3896529" cy="16812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668CB-9642-4135-8C8A-3A91FE3B47A9}">
      <dsp:nvSpPr>
        <dsp:cNvPr id="0" name=""/>
        <dsp:cNvSpPr/>
      </dsp:nvSpPr>
      <dsp:spPr>
        <a:xfrm>
          <a:off x="0" y="0"/>
          <a:ext cx="8128000" cy="2593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 smtClean="0"/>
            <a:t>Avec cette revue de littérature, nous souhaitons évaluer l’efficacité de la riboflavine en prophylaxie migraineuse chez les enfants et </a:t>
          </a:r>
          <a:r>
            <a:rPr lang="fr-FR" sz="3400" kern="1200" dirty="0" smtClean="0"/>
            <a:t>les adolescents</a:t>
          </a:r>
          <a:r>
            <a:rPr lang="fr-FR" sz="3400" kern="1200" dirty="0" smtClean="0"/>
            <a:t>.</a:t>
          </a:r>
          <a:endParaRPr lang="fr-FR" sz="3400" kern="1200" dirty="0"/>
        </a:p>
      </dsp:txBody>
      <dsp:txXfrm>
        <a:off x="75947" y="75947"/>
        <a:ext cx="7976106" cy="24411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5E54FC-7537-4A18-BF93-E8121CF5DBB7}">
      <dsp:nvSpPr>
        <dsp:cNvPr id="0" name=""/>
        <dsp:cNvSpPr/>
      </dsp:nvSpPr>
      <dsp:spPr>
        <a:xfrm rot="5400000">
          <a:off x="6088698" y="-2943741"/>
          <a:ext cx="928867" cy="705339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kern="1200" dirty="0" smtClean="0"/>
            <a:t>Enfants et adolescents de 0 à 18 ans</a:t>
          </a:r>
        </a:p>
      </dsp:txBody>
      <dsp:txXfrm rot="-5400000">
        <a:off x="3026435" y="163866"/>
        <a:ext cx="7008049" cy="838179"/>
      </dsp:txXfrm>
    </dsp:sp>
    <dsp:sp modelId="{4A23A3F4-3E01-4CA0-B21E-FBD33D0770DB}">
      <dsp:nvSpPr>
        <dsp:cNvPr id="0" name=""/>
        <dsp:cNvSpPr/>
      </dsp:nvSpPr>
      <dsp:spPr>
        <a:xfrm>
          <a:off x="901979" y="2414"/>
          <a:ext cx="2124455" cy="1161083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 smtClean="0"/>
            <a:t>P</a:t>
          </a:r>
        </a:p>
      </dsp:txBody>
      <dsp:txXfrm>
        <a:off x="958658" y="59093"/>
        <a:ext cx="2011097" cy="1047725"/>
      </dsp:txXfrm>
    </dsp:sp>
    <dsp:sp modelId="{3D4C73FD-F438-4777-A972-F2323D552DA9}">
      <dsp:nvSpPr>
        <dsp:cNvPr id="0" name=""/>
        <dsp:cNvSpPr/>
      </dsp:nvSpPr>
      <dsp:spPr>
        <a:xfrm rot="5400000">
          <a:off x="6090166" y="-1724602"/>
          <a:ext cx="928867" cy="705339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kern="1200" dirty="0" smtClean="0"/>
            <a:t>Riboflavine (Vitamine B2)</a:t>
          </a:r>
          <a:endParaRPr lang="fr-FR" sz="2700" kern="1200" dirty="0"/>
        </a:p>
      </dsp:txBody>
      <dsp:txXfrm rot="-5400000">
        <a:off x="3027903" y="1383005"/>
        <a:ext cx="7008049" cy="838179"/>
      </dsp:txXfrm>
    </dsp:sp>
    <dsp:sp modelId="{721702D8-DAC3-42D8-A524-93AEB70588DF}">
      <dsp:nvSpPr>
        <dsp:cNvPr id="0" name=""/>
        <dsp:cNvSpPr/>
      </dsp:nvSpPr>
      <dsp:spPr>
        <a:xfrm>
          <a:off x="901979" y="1221552"/>
          <a:ext cx="2125923" cy="1161083"/>
        </a:xfrm>
        <a:prstGeom prst="roundRect">
          <a:avLst/>
        </a:prstGeom>
        <a:solidFill>
          <a:schemeClr val="accent2">
            <a:shade val="80000"/>
            <a:hueOff val="-79340"/>
            <a:satOff val="-14280"/>
            <a:lumOff val="1153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 smtClean="0"/>
            <a:t>I</a:t>
          </a:r>
          <a:endParaRPr lang="fr-FR" sz="6100" kern="1200" dirty="0"/>
        </a:p>
      </dsp:txBody>
      <dsp:txXfrm>
        <a:off x="958658" y="1278231"/>
        <a:ext cx="2012565" cy="1047725"/>
      </dsp:txXfrm>
    </dsp:sp>
    <dsp:sp modelId="{452681CF-BA92-4658-A505-1494D2311DA4}">
      <dsp:nvSpPr>
        <dsp:cNvPr id="0" name=""/>
        <dsp:cNvSpPr/>
      </dsp:nvSpPr>
      <dsp:spPr>
        <a:xfrm rot="5400000">
          <a:off x="6090166" y="-505464"/>
          <a:ext cx="928867" cy="705339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kern="1200" dirty="0" smtClean="0"/>
            <a:t>Placebo</a:t>
          </a:r>
          <a:endParaRPr lang="fr-FR" sz="2700" kern="1200" dirty="0"/>
        </a:p>
      </dsp:txBody>
      <dsp:txXfrm rot="-5400000">
        <a:off x="3027903" y="2602143"/>
        <a:ext cx="7008049" cy="838179"/>
      </dsp:txXfrm>
    </dsp:sp>
    <dsp:sp modelId="{154839EC-96A9-4DB8-8125-8C5F66E9C125}">
      <dsp:nvSpPr>
        <dsp:cNvPr id="0" name=""/>
        <dsp:cNvSpPr/>
      </dsp:nvSpPr>
      <dsp:spPr>
        <a:xfrm>
          <a:off x="901979" y="2440690"/>
          <a:ext cx="2125923" cy="1161083"/>
        </a:xfrm>
        <a:prstGeom prst="roundRect">
          <a:avLst/>
        </a:prstGeom>
        <a:solidFill>
          <a:schemeClr val="accent2">
            <a:shade val="80000"/>
            <a:hueOff val="-158679"/>
            <a:satOff val="-28560"/>
            <a:lumOff val="2306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 smtClean="0"/>
            <a:t>C</a:t>
          </a:r>
          <a:endParaRPr lang="fr-FR" sz="6100" kern="1200" dirty="0"/>
        </a:p>
      </dsp:txBody>
      <dsp:txXfrm>
        <a:off x="958658" y="2497369"/>
        <a:ext cx="2012565" cy="1047725"/>
      </dsp:txXfrm>
    </dsp:sp>
    <dsp:sp modelId="{8D2A1965-2B5D-42F5-991C-288B5831D9D2}">
      <dsp:nvSpPr>
        <dsp:cNvPr id="0" name=""/>
        <dsp:cNvSpPr/>
      </dsp:nvSpPr>
      <dsp:spPr>
        <a:xfrm rot="5400000">
          <a:off x="6127818" y="713673"/>
          <a:ext cx="928867" cy="705339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kern="1200" dirty="0" smtClean="0"/>
            <a:t>Diminution de la fréquence, de la durée et de l’intensité des migraines</a:t>
          </a:r>
          <a:endParaRPr lang="fr-FR" sz="2700" kern="1200" dirty="0"/>
        </a:p>
      </dsp:txBody>
      <dsp:txXfrm rot="-5400000">
        <a:off x="3065555" y="3821280"/>
        <a:ext cx="7008049" cy="838179"/>
      </dsp:txXfrm>
    </dsp:sp>
    <dsp:sp modelId="{21FC887F-6729-44EA-943F-88836E0F81A0}">
      <dsp:nvSpPr>
        <dsp:cNvPr id="0" name=""/>
        <dsp:cNvSpPr/>
      </dsp:nvSpPr>
      <dsp:spPr>
        <a:xfrm>
          <a:off x="901979" y="3659828"/>
          <a:ext cx="2163575" cy="1161083"/>
        </a:xfrm>
        <a:prstGeom prst="roundRect">
          <a:avLst/>
        </a:prstGeom>
        <a:solidFill>
          <a:schemeClr val="accent2">
            <a:shade val="80000"/>
            <a:hueOff val="-238019"/>
            <a:satOff val="-42840"/>
            <a:lumOff val="3459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 smtClean="0"/>
            <a:t>O</a:t>
          </a:r>
          <a:endParaRPr lang="fr-FR" sz="6100" kern="1200" dirty="0"/>
        </a:p>
      </dsp:txBody>
      <dsp:txXfrm>
        <a:off x="958658" y="3716507"/>
        <a:ext cx="2050217" cy="10477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E6EE73-768C-4A9C-B6EE-03BAC8573184}">
      <dsp:nvSpPr>
        <dsp:cNvPr id="0" name=""/>
        <dsp:cNvSpPr/>
      </dsp:nvSpPr>
      <dsp:spPr>
        <a:xfrm rot="5400000">
          <a:off x="-231261" y="232213"/>
          <a:ext cx="1541745" cy="10792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Critères d’inclusion</a:t>
          </a:r>
          <a:endParaRPr lang="fr-FR" sz="1600" kern="1200" dirty="0"/>
        </a:p>
      </dsp:txBody>
      <dsp:txXfrm rot="-5400000">
        <a:off x="1" y="540562"/>
        <a:ext cx="1079222" cy="462523"/>
      </dsp:txXfrm>
    </dsp:sp>
    <dsp:sp modelId="{FAFEAA1F-4BD8-4E82-9A15-D513D37D2E40}">
      <dsp:nvSpPr>
        <dsp:cNvPr id="0" name=""/>
        <dsp:cNvSpPr/>
      </dsp:nvSpPr>
      <dsp:spPr>
        <a:xfrm rot="5400000">
          <a:off x="3910903" y="-2830729"/>
          <a:ext cx="1002134" cy="66654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700" kern="1200" dirty="0" smtClean="0"/>
            <a:t>Respect de la population cible (population pédiatrique)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700" kern="1200" dirty="0" smtClean="0"/>
            <a:t>Utilisation de riboflavine comme </a:t>
          </a:r>
          <a:r>
            <a:rPr lang="fr-CA" sz="1700" kern="1200" dirty="0" smtClean="0"/>
            <a:t>intervention </a:t>
          </a:r>
          <a:r>
            <a:rPr lang="fr-CA" sz="1700" kern="1200" dirty="0" smtClean="0"/>
            <a:t>principale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700" kern="1200" dirty="0" smtClean="0"/>
            <a:t>Réduction de la fréquence des migraines comme issue principale</a:t>
          </a:r>
          <a:endParaRPr lang="fr-FR" sz="1700" kern="1200" dirty="0"/>
        </a:p>
      </dsp:txBody>
      <dsp:txXfrm rot="-5400000">
        <a:off x="1079222" y="49872"/>
        <a:ext cx="6616576" cy="904294"/>
      </dsp:txXfrm>
    </dsp:sp>
    <dsp:sp modelId="{2099040F-9174-4DE5-B00A-D9CFA1A2B079}">
      <dsp:nvSpPr>
        <dsp:cNvPr id="0" name=""/>
        <dsp:cNvSpPr/>
      </dsp:nvSpPr>
      <dsp:spPr>
        <a:xfrm rot="5400000">
          <a:off x="-231261" y="1477871"/>
          <a:ext cx="1541745" cy="10792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Critères d’exclusion</a:t>
          </a:r>
          <a:endParaRPr lang="fr-FR" sz="1600" kern="1200" dirty="0"/>
        </a:p>
      </dsp:txBody>
      <dsp:txXfrm rot="-5400000">
        <a:off x="1" y="1786220"/>
        <a:ext cx="1079222" cy="462523"/>
      </dsp:txXfrm>
    </dsp:sp>
    <dsp:sp modelId="{A5B1CE61-4965-4BCE-8F6F-58931282493B}">
      <dsp:nvSpPr>
        <dsp:cNvPr id="0" name=""/>
        <dsp:cNvSpPr/>
      </dsp:nvSpPr>
      <dsp:spPr>
        <a:xfrm rot="5400000">
          <a:off x="3910903" y="-1585071"/>
          <a:ext cx="1002134" cy="66654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700" kern="1200" dirty="0" smtClean="0"/>
            <a:t>Non-respect </a:t>
          </a:r>
          <a:r>
            <a:rPr lang="fr-CA" sz="1700" kern="1200" dirty="0" smtClean="0"/>
            <a:t>de la question de recherche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700" kern="1200" dirty="0" smtClean="0"/>
            <a:t>Texte complet non disponible</a:t>
          </a:r>
          <a:endParaRPr lang="fr-FR" sz="1700" kern="1200" dirty="0"/>
        </a:p>
      </dsp:txBody>
      <dsp:txXfrm rot="-5400000">
        <a:off x="1079222" y="1295530"/>
        <a:ext cx="6616576" cy="9042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834EF-D4AE-470A-A33C-6B4121639826}">
      <dsp:nvSpPr>
        <dsp:cNvPr id="0" name=""/>
        <dsp:cNvSpPr/>
      </dsp:nvSpPr>
      <dsp:spPr>
        <a:xfrm>
          <a:off x="2752083" y="2645"/>
          <a:ext cx="2623833" cy="9842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Études identifiées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N=34</a:t>
          </a:r>
          <a:endParaRPr lang="fr-FR" sz="1700" kern="1200" dirty="0"/>
        </a:p>
      </dsp:txBody>
      <dsp:txXfrm>
        <a:off x="2780911" y="31473"/>
        <a:ext cx="2566177" cy="926594"/>
      </dsp:txXfrm>
    </dsp:sp>
    <dsp:sp modelId="{C0127EC6-03B6-473D-8FA4-E145E9743E27}">
      <dsp:nvSpPr>
        <dsp:cNvPr id="0" name=""/>
        <dsp:cNvSpPr/>
      </dsp:nvSpPr>
      <dsp:spPr>
        <a:xfrm rot="5400000">
          <a:off x="3879453" y="1011502"/>
          <a:ext cx="369093" cy="4429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 rot="-5400000">
        <a:off x="3931126" y="1048411"/>
        <a:ext cx="265748" cy="258365"/>
      </dsp:txXfrm>
    </dsp:sp>
    <dsp:sp modelId="{33BEE4A0-E1DD-4E5B-BAC6-5570941FE00D}">
      <dsp:nvSpPr>
        <dsp:cNvPr id="0" name=""/>
        <dsp:cNvSpPr/>
      </dsp:nvSpPr>
      <dsp:spPr>
        <a:xfrm>
          <a:off x="2752083" y="1479020"/>
          <a:ext cx="2623833" cy="9842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Études retenues après la lecture du titre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N=13</a:t>
          </a:r>
          <a:endParaRPr lang="fr-FR" sz="1700" kern="1200" dirty="0"/>
        </a:p>
      </dsp:txBody>
      <dsp:txXfrm>
        <a:off x="2780911" y="1507848"/>
        <a:ext cx="2566177" cy="926594"/>
      </dsp:txXfrm>
    </dsp:sp>
    <dsp:sp modelId="{ACACBB2C-5E37-46DE-A1D4-C54072BCB9D4}">
      <dsp:nvSpPr>
        <dsp:cNvPr id="0" name=""/>
        <dsp:cNvSpPr/>
      </dsp:nvSpPr>
      <dsp:spPr>
        <a:xfrm rot="5400000">
          <a:off x="3879453" y="2487877"/>
          <a:ext cx="369093" cy="4429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 rot="-5400000">
        <a:off x="3931126" y="2524786"/>
        <a:ext cx="265748" cy="258365"/>
      </dsp:txXfrm>
    </dsp:sp>
    <dsp:sp modelId="{1ADA00B2-AAA9-4955-93F0-8BA7F31A281F}">
      <dsp:nvSpPr>
        <dsp:cNvPr id="0" name=""/>
        <dsp:cNvSpPr/>
      </dsp:nvSpPr>
      <dsp:spPr>
        <a:xfrm>
          <a:off x="2752083" y="2955396"/>
          <a:ext cx="2623833" cy="9842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Études retenues après la lecture de l’abrégé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N=6</a:t>
          </a:r>
          <a:endParaRPr lang="fr-FR" sz="1700" kern="1200" dirty="0"/>
        </a:p>
      </dsp:txBody>
      <dsp:txXfrm>
        <a:off x="2780911" y="2984224"/>
        <a:ext cx="2566177" cy="926594"/>
      </dsp:txXfrm>
    </dsp:sp>
    <dsp:sp modelId="{51AD671D-4FCA-4337-A186-F0287F68F314}">
      <dsp:nvSpPr>
        <dsp:cNvPr id="0" name=""/>
        <dsp:cNvSpPr/>
      </dsp:nvSpPr>
      <dsp:spPr>
        <a:xfrm rot="5400000">
          <a:off x="3879453" y="3964252"/>
          <a:ext cx="369093" cy="4429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 rot="-5400000">
        <a:off x="3931126" y="4001161"/>
        <a:ext cx="265748" cy="258365"/>
      </dsp:txXfrm>
    </dsp:sp>
    <dsp:sp modelId="{D37A0FB2-509E-4E83-9E3A-6F6A3826DA85}">
      <dsp:nvSpPr>
        <dsp:cNvPr id="0" name=""/>
        <dsp:cNvSpPr/>
      </dsp:nvSpPr>
      <dsp:spPr>
        <a:xfrm>
          <a:off x="2752083" y="4431771"/>
          <a:ext cx="2623833" cy="9842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Études retenues après la lecture du texte complet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N=6</a:t>
          </a:r>
          <a:endParaRPr lang="fr-FR" sz="1700" kern="1200" dirty="0"/>
        </a:p>
      </dsp:txBody>
      <dsp:txXfrm>
        <a:off x="2780911" y="4460599"/>
        <a:ext cx="2566177" cy="9265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C7913-37AC-45B2-AECE-FB9488D748F4}">
      <dsp:nvSpPr>
        <dsp:cNvPr id="0" name=""/>
        <dsp:cNvSpPr/>
      </dsp:nvSpPr>
      <dsp:spPr>
        <a:xfrm>
          <a:off x="0" y="97903"/>
          <a:ext cx="9897979" cy="842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600" b="0" i="0" u="none" kern="1200" dirty="0" err="1" smtClean="0"/>
            <a:t>Bruijn</a:t>
          </a:r>
          <a:r>
            <a:rPr lang="fr-CA" sz="1600" b="0" i="0" u="none" kern="1200" dirty="0" smtClean="0"/>
            <a:t> and al (2010). </a:t>
          </a:r>
          <a:r>
            <a:rPr lang="fr-CA" sz="1600" b="1" i="0" u="none" kern="1200" dirty="0" smtClean="0"/>
            <a:t>Medium-dose </a:t>
          </a:r>
          <a:r>
            <a:rPr lang="fr-CA" sz="1600" b="1" i="0" u="none" kern="1200" dirty="0" err="1" smtClean="0"/>
            <a:t>riboflavin</a:t>
          </a:r>
          <a:r>
            <a:rPr lang="fr-CA" sz="1600" b="1" i="0" u="none" kern="1200" dirty="0" smtClean="0"/>
            <a:t> as a </a:t>
          </a:r>
          <a:r>
            <a:rPr lang="fr-CA" sz="1600" b="1" i="0" u="none" kern="1200" dirty="0" err="1" smtClean="0"/>
            <a:t>prophylactic</a:t>
          </a:r>
          <a:r>
            <a:rPr lang="fr-CA" sz="1600" b="1" i="0" u="none" kern="1200" dirty="0" smtClean="0"/>
            <a:t> agent in </a:t>
          </a:r>
          <a:r>
            <a:rPr lang="fr-CA" sz="1600" b="1" i="0" u="none" kern="1200" dirty="0" err="1" smtClean="0"/>
            <a:t>children</a:t>
          </a:r>
          <a:r>
            <a:rPr lang="fr-CA" sz="1600" b="1" i="0" u="none" kern="1200" dirty="0" smtClean="0"/>
            <a:t> </a:t>
          </a:r>
          <a:r>
            <a:rPr lang="fr-CA" sz="1600" b="1" i="0" u="none" kern="1200" dirty="0" err="1" smtClean="0"/>
            <a:t>with</a:t>
          </a:r>
          <a:r>
            <a:rPr lang="fr-CA" sz="1600" b="1" i="0" u="none" kern="1200" dirty="0" smtClean="0"/>
            <a:t> migraine: a </a:t>
          </a:r>
          <a:r>
            <a:rPr lang="fr-CA" sz="1600" b="1" i="0" u="none" kern="1200" dirty="0" err="1" smtClean="0"/>
            <a:t>preliminary</a:t>
          </a:r>
          <a:r>
            <a:rPr lang="fr-CA" sz="1600" b="1" i="0" u="none" kern="1200" dirty="0" smtClean="0"/>
            <a:t> placebo-</a:t>
          </a:r>
          <a:r>
            <a:rPr lang="fr-CA" sz="1600" b="1" i="0" u="none" kern="1200" dirty="0" err="1" smtClean="0"/>
            <a:t>controlled</a:t>
          </a:r>
          <a:r>
            <a:rPr lang="fr-CA" sz="1600" b="1" i="0" u="none" kern="1200" dirty="0" smtClean="0"/>
            <a:t>, </a:t>
          </a:r>
          <a:r>
            <a:rPr lang="fr-CA" sz="1600" b="1" i="0" u="none" kern="1200" dirty="0" err="1" smtClean="0"/>
            <a:t>randomised</a:t>
          </a:r>
          <a:r>
            <a:rPr lang="fr-CA" sz="1600" b="1" i="0" u="none" kern="1200" dirty="0" smtClean="0"/>
            <a:t>, double-</a:t>
          </a:r>
          <a:r>
            <a:rPr lang="fr-CA" sz="1600" b="1" i="0" u="none" kern="1200" dirty="0" err="1" smtClean="0"/>
            <a:t>blind</a:t>
          </a:r>
          <a:r>
            <a:rPr lang="fr-CA" sz="1600" b="1" i="0" u="none" kern="1200" dirty="0" smtClean="0"/>
            <a:t>, cross-over trial</a:t>
          </a:r>
          <a:r>
            <a:rPr lang="fr-CA" sz="1600" b="0" i="0" u="none" kern="1200" dirty="0" smtClean="0"/>
            <a:t>. </a:t>
          </a:r>
          <a:r>
            <a:rPr lang="fr-CA" sz="1600" b="0" i="1" u="none" kern="1200" dirty="0" err="1" smtClean="0"/>
            <a:t>Cephalalgia</a:t>
          </a:r>
          <a:r>
            <a:rPr lang="fr-CA" sz="1600" b="0" i="1" u="none" kern="1200" dirty="0" smtClean="0"/>
            <a:t> : an international journal of </a:t>
          </a:r>
          <a:r>
            <a:rPr lang="fr-CA" sz="1600" b="0" i="1" u="none" kern="1200" dirty="0" err="1" smtClean="0"/>
            <a:t>headache</a:t>
          </a:r>
          <a:r>
            <a:rPr lang="fr-CA" sz="1600" b="0" i="1" u="none" kern="1200" dirty="0" smtClean="0"/>
            <a:t>.</a:t>
          </a:r>
          <a:endParaRPr lang="fr-FR" sz="1600" kern="1200" dirty="0"/>
        </a:p>
      </dsp:txBody>
      <dsp:txXfrm>
        <a:off x="41123" y="139026"/>
        <a:ext cx="9815733" cy="760154"/>
      </dsp:txXfrm>
    </dsp:sp>
    <dsp:sp modelId="{E68705DD-6123-46C0-BA38-62BA245E00C9}">
      <dsp:nvSpPr>
        <dsp:cNvPr id="0" name=""/>
        <dsp:cNvSpPr/>
      </dsp:nvSpPr>
      <dsp:spPr>
        <a:xfrm>
          <a:off x="0" y="986383"/>
          <a:ext cx="9897979" cy="842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600" b="0" i="0" u="none" kern="1200" dirty="0" err="1" smtClean="0"/>
            <a:t>Condò</a:t>
          </a:r>
          <a:r>
            <a:rPr lang="fr-CA" sz="1600" b="0" i="0" u="none" kern="1200" dirty="0" smtClean="0"/>
            <a:t> and al. (2009). </a:t>
          </a:r>
          <a:r>
            <a:rPr lang="fr-CA" sz="1600" b="1" i="0" u="none" kern="1200" dirty="0" err="1" smtClean="0"/>
            <a:t>Riboflavin</a:t>
          </a:r>
          <a:r>
            <a:rPr lang="fr-CA" sz="1600" b="1" i="0" u="none" kern="1200" dirty="0" smtClean="0"/>
            <a:t> </a:t>
          </a:r>
          <a:r>
            <a:rPr lang="fr-CA" sz="1600" b="1" i="0" u="none" kern="1200" dirty="0" err="1" smtClean="0"/>
            <a:t>prophylaxis</a:t>
          </a:r>
          <a:r>
            <a:rPr lang="fr-CA" sz="1600" b="1" i="0" u="none" kern="1200" dirty="0" smtClean="0"/>
            <a:t> in </a:t>
          </a:r>
          <a:r>
            <a:rPr lang="fr-CA" sz="1600" b="1" i="0" u="none" kern="1200" dirty="0" err="1" smtClean="0"/>
            <a:t>pediatric</a:t>
          </a:r>
          <a:r>
            <a:rPr lang="fr-CA" sz="1600" b="1" i="0" u="none" kern="1200" dirty="0" smtClean="0"/>
            <a:t> and adolescent migraine</a:t>
          </a:r>
          <a:r>
            <a:rPr lang="fr-CA" sz="1600" b="0" i="0" u="none" kern="1200" dirty="0" smtClean="0"/>
            <a:t>. </a:t>
          </a:r>
          <a:r>
            <a:rPr lang="fr-CA" sz="1600" b="0" i="1" u="none" kern="1200" dirty="0" smtClean="0"/>
            <a:t>The journal of </a:t>
          </a:r>
          <a:r>
            <a:rPr lang="fr-CA" sz="1600" b="0" i="1" u="none" kern="1200" dirty="0" err="1" smtClean="0"/>
            <a:t>headache</a:t>
          </a:r>
          <a:r>
            <a:rPr lang="fr-CA" sz="1600" b="0" i="1" u="none" kern="1200" dirty="0" smtClean="0"/>
            <a:t> and pain</a:t>
          </a:r>
          <a:endParaRPr lang="fr-FR" sz="1600" kern="1200" dirty="0"/>
        </a:p>
      </dsp:txBody>
      <dsp:txXfrm>
        <a:off x="41123" y="1027506"/>
        <a:ext cx="9815733" cy="760154"/>
      </dsp:txXfrm>
    </dsp:sp>
    <dsp:sp modelId="{FD94C274-5A15-414A-9729-ADCAFDF0BC03}">
      <dsp:nvSpPr>
        <dsp:cNvPr id="0" name=""/>
        <dsp:cNvSpPr/>
      </dsp:nvSpPr>
      <dsp:spPr>
        <a:xfrm>
          <a:off x="0" y="1874863"/>
          <a:ext cx="9897979" cy="842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u="none" kern="1200" dirty="0" smtClean="0"/>
            <a:t>Das and al. (2021). </a:t>
          </a:r>
          <a:r>
            <a:rPr lang="en-US" sz="1600" b="1" i="0" u="none" kern="1200" dirty="0" smtClean="0"/>
            <a:t>Retrospective Observational Study on Riboflavin Prophylaxis in Child and Adolescent Migraine</a:t>
          </a:r>
          <a:r>
            <a:rPr lang="en-US" sz="1600" b="0" i="0" u="none" kern="1200" dirty="0" smtClean="0"/>
            <a:t>. </a:t>
          </a:r>
          <a:r>
            <a:rPr lang="en-US" sz="1600" b="0" i="1" u="none" kern="1200" dirty="0" smtClean="0"/>
            <a:t>Pediatric neurology</a:t>
          </a:r>
          <a:endParaRPr lang="fr-FR" sz="1600" kern="1200" dirty="0"/>
        </a:p>
      </dsp:txBody>
      <dsp:txXfrm>
        <a:off x="41123" y="1915986"/>
        <a:ext cx="9815733" cy="760154"/>
      </dsp:txXfrm>
    </dsp:sp>
    <dsp:sp modelId="{D64C2EC1-4DBD-4253-8E94-0144A496856A}">
      <dsp:nvSpPr>
        <dsp:cNvPr id="0" name=""/>
        <dsp:cNvSpPr/>
      </dsp:nvSpPr>
      <dsp:spPr>
        <a:xfrm>
          <a:off x="0" y="2763343"/>
          <a:ext cx="9897979" cy="842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600" b="0" i="0" u="none" kern="1200" dirty="0" err="1" smtClean="0"/>
            <a:t>MacLennan</a:t>
          </a:r>
          <a:r>
            <a:rPr lang="fr-CA" sz="1600" b="0" i="0" u="none" kern="1200" dirty="0" smtClean="0"/>
            <a:t> and al. (2008). </a:t>
          </a:r>
          <a:r>
            <a:rPr lang="fr-CA" sz="1600" b="1" i="0" u="none" kern="1200" dirty="0" smtClean="0"/>
            <a:t>High-dose </a:t>
          </a:r>
          <a:r>
            <a:rPr lang="fr-CA" sz="1600" b="1" i="0" u="none" kern="1200" dirty="0" err="1" smtClean="0"/>
            <a:t>riboflavin</a:t>
          </a:r>
          <a:r>
            <a:rPr lang="fr-CA" sz="1600" b="1" i="0" u="none" kern="1200" dirty="0" smtClean="0"/>
            <a:t> for migraine </a:t>
          </a:r>
          <a:r>
            <a:rPr lang="fr-CA" sz="1600" b="1" i="0" u="none" kern="1200" dirty="0" err="1" smtClean="0"/>
            <a:t>prophylaxis</a:t>
          </a:r>
          <a:r>
            <a:rPr lang="fr-CA" sz="1600" b="1" i="0" u="none" kern="1200" dirty="0" smtClean="0"/>
            <a:t> in </a:t>
          </a:r>
          <a:r>
            <a:rPr lang="fr-CA" sz="1600" b="1" i="0" u="none" kern="1200" dirty="0" err="1" smtClean="0"/>
            <a:t>children</a:t>
          </a:r>
          <a:r>
            <a:rPr lang="fr-CA" sz="1600" b="1" i="0" u="none" kern="1200" dirty="0" smtClean="0"/>
            <a:t>: a double-</a:t>
          </a:r>
          <a:r>
            <a:rPr lang="fr-CA" sz="1600" b="1" i="0" u="none" kern="1200" dirty="0" err="1" smtClean="0"/>
            <a:t>blind</a:t>
          </a:r>
          <a:r>
            <a:rPr lang="fr-CA" sz="1600" b="1" i="0" u="none" kern="1200" dirty="0" smtClean="0"/>
            <a:t>, </a:t>
          </a:r>
          <a:r>
            <a:rPr lang="fr-CA" sz="1600" b="1" i="0" u="none" kern="1200" dirty="0" err="1" smtClean="0"/>
            <a:t>randomized</a:t>
          </a:r>
          <a:r>
            <a:rPr lang="fr-CA" sz="1600" b="1" i="0" u="none" kern="1200" dirty="0" smtClean="0"/>
            <a:t>, placebo-</a:t>
          </a:r>
          <a:r>
            <a:rPr lang="fr-CA" sz="1600" b="1" i="0" u="none" kern="1200" dirty="0" err="1" smtClean="0"/>
            <a:t>controlled</a:t>
          </a:r>
          <a:r>
            <a:rPr lang="fr-CA" sz="1600" b="1" i="0" u="none" kern="1200" dirty="0" smtClean="0"/>
            <a:t> trial</a:t>
          </a:r>
          <a:r>
            <a:rPr lang="fr-CA" sz="1600" b="0" i="0" u="none" kern="1200" dirty="0" smtClean="0"/>
            <a:t>. </a:t>
          </a:r>
          <a:r>
            <a:rPr lang="fr-CA" sz="1600" b="0" i="1" u="none" kern="1200" dirty="0" smtClean="0"/>
            <a:t>Journal of </a:t>
          </a:r>
          <a:r>
            <a:rPr lang="fr-CA" sz="1600" b="0" i="1" u="none" kern="1200" dirty="0" err="1" smtClean="0"/>
            <a:t>child</a:t>
          </a:r>
          <a:r>
            <a:rPr lang="fr-CA" sz="1600" b="0" i="1" u="none" kern="1200" dirty="0" smtClean="0"/>
            <a:t> </a:t>
          </a:r>
          <a:r>
            <a:rPr lang="fr-CA" sz="1600" b="0" i="1" u="none" kern="1200" dirty="0" err="1" smtClean="0"/>
            <a:t>neurology</a:t>
          </a:r>
          <a:endParaRPr lang="fr-CA" sz="1600" b="0" i="0" kern="1200" dirty="0" smtClean="0"/>
        </a:p>
      </dsp:txBody>
      <dsp:txXfrm>
        <a:off x="41123" y="2804466"/>
        <a:ext cx="9815733" cy="760154"/>
      </dsp:txXfrm>
    </dsp:sp>
    <dsp:sp modelId="{06D9833D-DF22-4749-8F22-D7273513DB82}">
      <dsp:nvSpPr>
        <dsp:cNvPr id="0" name=""/>
        <dsp:cNvSpPr/>
      </dsp:nvSpPr>
      <dsp:spPr>
        <a:xfrm>
          <a:off x="0" y="3651823"/>
          <a:ext cx="9897979" cy="842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600" b="0" i="0" u="none" kern="1200" dirty="0" err="1" smtClean="0"/>
            <a:t>Talebian</a:t>
          </a:r>
          <a:r>
            <a:rPr lang="fr-CA" sz="1600" b="0" i="0" u="none" kern="1200" dirty="0" smtClean="0"/>
            <a:t> and al. (2018). </a:t>
          </a:r>
          <a:r>
            <a:rPr lang="fr-CA" sz="1600" b="1" i="0" u="none" kern="1200" dirty="0" err="1" smtClean="0"/>
            <a:t>Prophylactic</a:t>
          </a:r>
          <a:r>
            <a:rPr lang="fr-CA" sz="1600" b="1" i="0" u="none" kern="1200" dirty="0" smtClean="0"/>
            <a:t> </a:t>
          </a:r>
          <a:r>
            <a:rPr lang="fr-CA" sz="1600" b="1" i="0" u="none" kern="1200" dirty="0" err="1" smtClean="0"/>
            <a:t>effect</a:t>
          </a:r>
          <a:r>
            <a:rPr lang="fr-CA" sz="1600" b="1" i="0" u="none" kern="1200" dirty="0" smtClean="0"/>
            <a:t> of </a:t>
          </a:r>
          <a:r>
            <a:rPr lang="fr-CA" sz="1600" b="1" i="0" u="none" kern="1200" dirty="0" err="1" smtClean="0"/>
            <a:t>riboflavin</a:t>
          </a:r>
          <a:r>
            <a:rPr lang="fr-CA" sz="1600" b="1" i="0" u="none" kern="1200" dirty="0" smtClean="0"/>
            <a:t> on </a:t>
          </a:r>
          <a:r>
            <a:rPr lang="fr-CA" sz="1600" b="1" i="0" u="none" kern="1200" dirty="0" err="1" smtClean="0"/>
            <a:t>pediatric</a:t>
          </a:r>
          <a:r>
            <a:rPr lang="fr-CA" sz="1600" b="1" i="0" u="none" kern="1200" dirty="0" smtClean="0"/>
            <a:t> migraine: a </a:t>
          </a:r>
          <a:r>
            <a:rPr lang="fr-CA" sz="1600" b="1" i="0" u="none" kern="1200" dirty="0" err="1" smtClean="0"/>
            <a:t>randomized</a:t>
          </a:r>
          <a:r>
            <a:rPr lang="fr-CA" sz="1600" b="1" i="0" u="none" kern="1200" dirty="0" smtClean="0"/>
            <a:t>, double-</a:t>
          </a:r>
          <a:r>
            <a:rPr lang="fr-CA" sz="1600" b="1" i="0" u="none" kern="1200" dirty="0" err="1" smtClean="0"/>
            <a:t>blind</a:t>
          </a:r>
          <a:r>
            <a:rPr lang="fr-CA" sz="1600" b="1" i="0" u="none" kern="1200" dirty="0" smtClean="0"/>
            <a:t>, placebo-</a:t>
          </a:r>
          <a:r>
            <a:rPr lang="fr-CA" sz="1600" b="1" i="0" u="none" kern="1200" dirty="0" err="1" smtClean="0"/>
            <a:t>controlled</a:t>
          </a:r>
          <a:r>
            <a:rPr lang="fr-CA" sz="1600" b="1" i="0" u="none" kern="1200" dirty="0" smtClean="0"/>
            <a:t> trial.</a:t>
          </a:r>
          <a:r>
            <a:rPr lang="fr-CA" sz="1600" b="0" i="0" u="none" kern="1200" dirty="0" smtClean="0"/>
            <a:t> </a:t>
          </a:r>
          <a:r>
            <a:rPr lang="fr-CA" sz="1600" b="0" i="1" u="none" kern="1200" dirty="0" err="1" smtClean="0"/>
            <a:t>Electronic</a:t>
          </a:r>
          <a:r>
            <a:rPr lang="fr-CA" sz="1600" b="0" i="1" u="none" kern="1200" dirty="0" smtClean="0"/>
            <a:t> </a:t>
          </a:r>
          <a:r>
            <a:rPr lang="fr-CA" sz="1600" b="0" i="1" u="none" kern="1200" dirty="0" err="1" smtClean="0"/>
            <a:t>physician</a:t>
          </a:r>
          <a:endParaRPr lang="fr-CA" sz="1600" b="0" i="0" kern="1200" dirty="0" smtClean="0"/>
        </a:p>
      </dsp:txBody>
      <dsp:txXfrm>
        <a:off x="41123" y="3692946"/>
        <a:ext cx="9815733" cy="760154"/>
      </dsp:txXfrm>
    </dsp:sp>
    <dsp:sp modelId="{BEF48B93-A787-4136-9B6C-D64CCBEF72FD}">
      <dsp:nvSpPr>
        <dsp:cNvPr id="0" name=""/>
        <dsp:cNvSpPr/>
      </dsp:nvSpPr>
      <dsp:spPr>
        <a:xfrm>
          <a:off x="0" y="4540303"/>
          <a:ext cx="9897979" cy="842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600" b="0" i="0" u="none" kern="1200" dirty="0" err="1" smtClean="0"/>
            <a:t>Yamanaka</a:t>
          </a:r>
          <a:r>
            <a:rPr lang="fr-CA" sz="1600" b="0" i="0" u="none" kern="1200" dirty="0" smtClean="0"/>
            <a:t> and al(2020). </a:t>
          </a:r>
          <a:r>
            <a:rPr lang="fr-CA" sz="1600" b="1" i="0" u="none" kern="1200" dirty="0" err="1" smtClean="0"/>
            <a:t>Effectiveness</a:t>
          </a:r>
          <a:r>
            <a:rPr lang="fr-CA" sz="1600" b="1" i="0" u="none" kern="1200" dirty="0" smtClean="0"/>
            <a:t> of </a:t>
          </a:r>
          <a:r>
            <a:rPr lang="fr-CA" sz="1600" b="1" i="0" u="none" kern="1200" dirty="0" err="1" smtClean="0"/>
            <a:t>low</a:t>
          </a:r>
          <a:r>
            <a:rPr lang="fr-CA" sz="1600" b="1" i="0" u="none" kern="1200" dirty="0" smtClean="0"/>
            <a:t>-dose </a:t>
          </a:r>
          <a:r>
            <a:rPr lang="fr-CA" sz="1600" b="1" i="0" u="none" kern="1200" dirty="0" err="1" smtClean="0"/>
            <a:t>riboflavin</a:t>
          </a:r>
          <a:r>
            <a:rPr lang="fr-CA" sz="1600" b="1" i="0" u="none" kern="1200" dirty="0" smtClean="0"/>
            <a:t> as a </a:t>
          </a:r>
          <a:r>
            <a:rPr lang="fr-CA" sz="1600" b="1" i="0" u="none" kern="1200" dirty="0" err="1" smtClean="0"/>
            <a:t>prophylactic</a:t>
          </a:r>
          <a:r>
            <a:rPr lang="fr-CA" sz="1600" b="1" i="0" u="none" kern="1200" dirty="0" smtClean="0"/>
            <a:t> agent in </a:t>
          </a:r>
          <a:r>
            <a:rPr lang="fr-CA" sz="1600" b="1" i="0" u="none" kern="1200" dirty="0" err="1" smtClean="0"/>
            <a:t>pediatric</a:t>
          </a:r>
          <a:r>
            <a:rPr lang="fr-CA" sz="1600" b="1" i="0" u="none" kern="1200" dirty="0" smtClean="0"/>
            <a:t> migraine</a:t>
          </a:r>
          <a:r>
            <a:rPr lang="fr-CA" sz="1600" b="0" i="0" u="none" kern="1200" dirty="0" smtClean="0"/>
            <a:t>. </a:t>
          </a:r>
          <a:r>
            <a:rPr lang="fr-CA" sz="1600" b="0" i="1" u="none" kern="1200" dirty="0" smtClean="0"/>
            <a:t>Brain &amp; </a:t>
          </a:r>
          <a:r>
            <a:rPr lang="fr-CA" sz="1600" b="0" i="1" u="none" kern="1200" dirty="0" err="1" smtClean="0"/>
            <a:t>development</a:t>
          </a:r>
          <a:endParaRPr lang="fr-CA" sz="1600" b="0" i="0" kern="1200" dirty="0" smtClean="0"/>
        </a:p>
      </dsp:txBody>
      <dsp:txXfrm>
        <a:off x="41123" y="4581426"/>
        <a:ext cx="9815733" cy="76015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62A09D-56D0-466E-8D7F-3CE9366FE689}">
      <dsp:nvSpPr>
        <dsp:cNvPr id="0" name=""/>
        <dsp:cNvSpPr/>
      </dsp:nvSpPr>
      <dsp:spPr>
        <a:xfrm rot="5400000">
          <a:off x="4324202" y="-2787517"/>
          <a:ext cx="1646420" cy="76331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Étude </a:t>
          </a:r>
          <a:r>
            <a:rPr lang="fr-FR" sz="1600" b="1" kern="1200" dirty="0" smtClean="0"/>
            <a:t>randomisée contrôlée</a:t>
          </a:r>
          <a:endParaRPr lang="fr-FR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600" b="1" kern="1200" dirty="0" smtClean="0"/>
            <a:t>Croisé</a:t>
          </a:r>
          <a:r>
            <a:rPr lang="fr-CA" sz="1600" kern="1200" dirty="0" smtClean="0"/>
            <a:t> (administration de traitement de manière consécutive au même groupe)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 smtClean="0"/>
            <a:t>Double insu</a:t>
          </a:r>
          <a:endParaRPr lang="fr-FR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 smtClean="0"/>
            <a:t>Journal</a:t>
          </a:r>
          <a:r>
            <a:rPr lang="fr-FR" sz="1600" kern="1200" dirty="0" smtClean="0"/>
            <a:t> des céphalées pour distinguer migraines des autres types de céphalées</a:t>
          </a:r>
          <a:endParaRPr lang="fr-FR" sz="1600" kern="1200" dirty="0"/>
        </a:p>
      </dsp:txBody>
      <dsp:txXfrm rot="-5400000">
        <a:off x="1330830" y="286227"/>
        <a:ext cx="7552792" cy="1485676"/>
      </dsp:txXfrm>
    </dsp:sp>
    <dsp:sp modelId="{5A63C243-C42B-4F4C-BDB5-04E2AE786CE3}">
      <dsp:nvSpPr>
        <dsp:cNvPr id="0" name=""/>
        <dsp:cNvSpPr/>
      </dsp:nvSpPr>
      <dsp:spPr>
        <a:xfrm>
          <a:off x="122" y="51"/>
          <a:ext cx="1330708" cy="2058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Forces</a:t>
          </a:r>
          <a:endParaRPr lang="fr-FR" sz="2400" kern="1200" dirty="0"/>
        </a:p>
      </dsp:txBody>
      <dsp:txXfrm>
        <a:off x="65082" y="65011"/>
        <a:ext cx="1200788" cy="1928105"/>
      </dsp:txXfrm>
    </dsp:sp>
    <dsp:sp modelId="{3E14A2E0-F489-4A44-90FF-655B1EC6D473}">
      <dsp:nvSpPr>
        <dsp:cNvPr id="0" name=""/>
        <dsp:cNvSpPr/>
      </dsp:nvSpPr>
      <dsp:spPr>
        <a:xfrm rot="5400000">
          <a:off x="4335790" y="-614005"/>
          <a:ext cx="1646420" cy="76079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 smtClean="0"/>
            <a:t>Faible dose de riboflavine </a:t>
          </a:r>
          <a:r>
            <a:rPr lang="fr-FR" sz="1600" kern="1200" dirty="0" smtClean="0"/>
            <a:t>(basé sur étude adulte dans laquelle faible dose donnait effet équivalent à haute dose, mais métabolisme plus rapide des enfants pourrait nécessiter plus haute dose)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 smtClean="0"/>
            <a:t>Petit groupe </a:t>
          </a:r>
          <a:r>
            <a:rPr lang="fr-FR" sz="1600" kern="1200" dirty="0" smtClean="0"/>
            <a:t>de participants (même si suffisant pour puissance statistique satisfaisante)</a:t>
          </a:r>
          <a:endParaRPr lang="fr-FR" sz="1600" kern="1200" dirty="0"/>
        </a:p>
      </dsp:txBody>
      <dsp:txXfrm rot="-5400000">
        <a:off x="1355003" y="2447154"/>
        <a:ext cx="7527622" cy="1485676"/>
      </dsp:txXfrm>
    </dsp:sp>
    <dsp:sp modelId="{FAC23AC1-6A96-4E0E-B124-CEBB44449C63}">
      <dsp:nvSpPr>
        <dsp:cNvPr id="0" name=""/>
        <dsp:cNvSpPr/>
      </dsp:nvSpPr>
      <dsp:spPr>
        <a:xfrm>
          <a:off x="122" y="2160978"/>
          <a:ext cx="1354880" cy="2058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Limites</a:t>
          </a:r>
          <a:endParaRPr lang="fr-FR" sz="2400" kern="1200" dirty="0"/>
        </a:p>
      </dsp:txBody>
      <dsp:txXfrm>
        <a:off x="66262" y="2227118"/>
        <a:ext cx="1222600" cy="192574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62A09D-56D0-466E-8D7F-3CE9366FE689}">
      <dsp:nvSpPr>
        <dsp:cNvPr id="0" name=""/>
        <dsp:cNvSpPr/>
      </dsp:nvSpPr>
      <dsp:spPr>
        <a:xfrm rot="5400000">
          <a:off x="4324202" y="-2787517"/>
          <a:ext cx="1646420" cy="76331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b="1" kern="1200" dirty="0" smtClean="0"/>
            <a:t>Suivi rigoureux </a:t>
          </a:r>
          <a:r>
            <a:rPr lang="fr-FR" sz="1700" kern="1200" dirty="0" smtClean="0"/>
            <a:t>des patients ayant permis de déterminer la fréquence des migraines à plusieurs moments de l’étude afin de déterminer la durée optimale de traitement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Majorité des résultats obtenus sont </a:t>
          </a:r>
          <a:r>
            <a:rPr lang="fr-FR" sz="1700" b="1" kern="1200" dirty="0" smtClean="0"/>
            <a:t>statistiquement significatifs </a:t>
          </a:r>
          <a:r>
            <a:rPr lang="fr-FR" sz="1700" kern="1200" dirty="0" smtClean="0"/>
            <a:t>(p&lt;0,01)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Intervention </a:t>
          </a:r>
          <a:r>
            <a:rPr lang="fr-FR" sz="1700" b="1" kern="1200" dirty="0" smtClean="0"/>
            <a:t>réalisable au </a:t>
          </a:r>
          <a:r>
            <a:rPr lang="fr-FR" sz="1700" b="1" kern="1200" dirty="0" smtClean="0"/>
            <a:t>Canada (</a:t>
          </a:r>
          <a:r>
            <a:rPr lang="fr-FR" sz="1700" kern="1200" dirty="0" smtClean="0"/>
            <a:t>la </a:t>
          </a:r>
          <a:r>
            <a:rPr lang="fr-FR" sz="1700" kern="1200" dirty="0" smtClean="0"/>
            <a:t>riboflavine 200mg est </a:t>
          </a:r>
          <a:r>
            <a:rPr lang="fr-FR" sz="1700" kern="1200" dirty="0" smtClean="0"/>
            <a:t>disponible)</a:t>
          </a:r>
          <a:endParaRPr lang="fr-FR" sz="1700" kern="1200" dirty="0"/>
        </a:p>
      </dsp:txBody>
      <dsp:txXfrm rot="-5400000">
        <a:off x="1330830" y="286227"/>
        <a:ext cx="7552792" cy="1485676"/>
      </dsp:txXfrm>
    </dsp:sp>
    <dsp:sp modelId="{5A63C243-C42B-4F4C-BDB5-04E2AE786CE3}">
      <dsp:nvSpPr>
        <dsp:cNvPr id="0" name=""/>
        <dsp:cNvSpPr/>
      </dsp:nvSpPr>
      <dsp:spPr>
        <a:xfrm>
          <a:off x="122" y="51"/>
          <a:ext cx="1330708" cy="2058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Forces</a:t>
          </a:r>
          <a:endParaRPr lang="fr-FR" sz="2400" kern="1200" dirty="0"/>
        </a:p>
      </dsp:txBody>
      <dsp:txXfrm>
        <a:off x="65082" y="65011"/>
        <a:ext cx="1200788" cy="1928105"/>
      </dsp:txXfrm>
    </dsp:sp>
    <dsp:sp modelId="{3E14A2E0-F489-4A44-90FF-655B1EC6D473}">
      <dsp:nvSpPr>
        <dsp:cNvPr id="0" name=""/>
        <dsp:cNvSpPr/>
      </dsp:nvSpPr>
      <dsp:spPr>
        <a:xfrm rot="5400000">
          <a:off x="4335790" y="-614005"/>
          <a:ext cx="1646420" cy="76079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b="1" kern="1200" dirty="0" smtClean="0"/>
            <a:t>Absence de placebo </a:t>
          </a:r>
          <a:r>
            <a:rPr lang="fr-FR" sz="1700" kern="1200" dirty="0" smtClean="0"/>
            <a:t>(biais </a:t>
          </a:r>
          <a:r>
            <a:rPr lang="fr-FR" sz="1700" kern="1200" dirty="0" smtClean="0"/>
            <a:t>lié </a:t>
          </a:r>
          <a:r>
            <a:rPr lang="fr-FR" sz="1700" kern="1200" dirty="0" smtClean="0"/>
            <a:t>à la prise de médication possible)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b="1" kern="1200" dirty="0" smtClean="0"/>
            <a:t>Faible taille d’échantillon </a:t>
          </a:r>
          <a:r>
            <a:rPr lang="fr-FR" sz="1700" kern="1200" dirty="0" smtClean="0"/>
            <a:t>(40 patients ont complété la phase 2)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Étude réalisée en Italie, ce qui peut remettre en question la </a:t>
          </a:r>
          <a:r>
            <a:rPr lang="fr-FR" sz="1700" b="1" kern="1200" dirty="0" smtClean="0"/>
            <a:t>validité externe</a:t>
          </a:r>
          <a:r>
            <a:rPr lang="fr-FR" sz="1700" kern="1200" dirty="0" smtClean="0"/>
            <a:t> de l’étude</a:t>
          </a:r>
          <a:endParaRPr lang="fr-FR" sz="1700" kern="1200" dirty="0"/>
        </a:p>
      </dsp:txBody>
      <dsp:txXfrm rot="-5400000">
        <a:off x="1355003" y="2447154"/>
        <a:ext cx="7527622" cy="1485676"/>
      </dsp:txXfrm>
    </dsp:sp>
    <dsp:sp modelId="{FAC23AC1-6A96-4E0E-B124-CEBB44449C63}">
      <dsp:nvSpPr>
        <dsp:cNvPr id="0" name=""/>
        <dsp:cNvSpPr/>
      </dsp:nvSpPr>
      <dsp:spPr>
        <a:xfrm>
          <a:off x="122" y="2160978"/>
          <a:ext cx="1354880" cy="2058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Limites</a:t>
          </a:r>
          <a:endParaRPr lang="fr-FR" sz="2400" kern="1200" dirty="0"/>
        </a:p>
      </dsp:txBody>
      <dsp:txXfrm>
        <a:off x="66262" y="2227118"/>
        <a:ext cx="1222600" cy="1925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CD6B-80B7-4FA0-81B5-A49E4B1BBA2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015B-BDC8-4989-B4A9-4097AD18F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824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CD6B-80B7-4FA0-81B5-A49E4B1BBA2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015B-BDC8-4989-B4A9-4097AD18F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701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CD6B-80B7-4FA0-81B5-A49E4B1BBA2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015B-BDC8-4989-B4A9-4097AD18F6C9}" type="slidenum">
              <a:rPr lang="fr-CA" smtClean="0"/>
              <a:t>‹N°›</a:t>
            </a:fld>
            <a:endParaRPr lang="fr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7010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CD6B-80B7-4FA0-81B5-A49E4B1BBA2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015B-BDC8-4989-B4A9-4097AD18F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935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CD6B-80B7-4FA0-81B5-A49E4B1BBA2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015B-BDC8-4989-B4A9-4097AD18F6C9}" type="slidenum">
              <a:rPr lang="fr-CA" smtClean="0"/>
              <a:t>‹N°›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9097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CD6B-80B7-4FA0-81B5-A49E4B1BBA2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015B-BDC8-4989-B4A9-4097AD18F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6644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CD6B-80B7-4FA0-81B5-A49E4B1BBA2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015B-BDC8-4989-B4A9-4097AD18F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515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CD6B-80B7-4FA0-81B5-A49E4B1BBA2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015B-BDC8-4989-B4A9-4097AD18F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316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CD6B-80B7-4FA0-81B5-A49E4B1BBA2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015B-BDC8-4989-B4A9-4097AD18F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094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CD6B-80B7-4FA0-81B5-A49E4B1BBA2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015B-BDC8-4989-B4A9-4097AD18F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535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CD6B-80B7-4FA0-81B5-A49E4B1BBA2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015B-BDC8-4989-B4A9-4097AD18F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370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CD6B-80B7-4FA0-81B5-A49E4B1BBA2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015B-BDC8-4989-B4A9-4097AD18F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666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CD6B-80B7-4FA0-81B5-A49E4B1BBA2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015B-BDC8-4989-B4A9-4097AD18F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941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CD6B-80B7-4FA0-81B5-A49E4B1BBA2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015B-BDC8-4989-B4A9-4097AD18F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840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CD6B-80B7-4FA0-81B5-A49E4B1BBA2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015B-BDC8-4989-B4A9-4097AD18F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512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CD6B-80B7-4FA0-81B5-A49E4B1BBA2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015B-BDC8-4989-B4A9-4097AD18F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250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6CD6B-80B7-4FA0-81B5-A49E4B1BBA2C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D6D015B-BDC8-4989-B4A9-4097AD18F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8432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7/s10194-009-0142-2" TargetMode="External"/><Relationship Id="rId7" Type="http://schemas.openxmlformats.org/officeDocument/2006/relationships/hyperlink" Target="https://doi.org/10.1016/j.braindev.2020.04.002" TargetMode="External"/><Relationship Id="rId2" Type="http://schemas.openxmlformats.org/officeDocument/2006/relationships/hyperlink" Target="https://doi.org/10.1177/033310241036510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9082/6279" TargetMode="External"/><Relationship Id="rId5" Type="http://schemas.openxmlformats.org/officeDocument/2006/relationships/hyperlink" Target="https://doi.org/10.1177/0883073808318053" TargetMode="External"/><Relationship Id="rId4" Type="http://schemas.openxmlformats.org/officeDocument/2006/relationships/hyperlink" Target="https://doi.org/10.1016/j.pediatrneurol.2020.09.00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91024" y="4692518"/>
            <a:ext cx="7766936" cy="1096899"/>
          </a:xfrm>
        </p:spPr>
        <p:txBody>
          <a:bodyPr>
            <a:normAutofit lnSpcReduction="10000"/>
          </a:bodyPr>
          <a:lstStyle/>
          <a:p>
            <a:pPr algn="ctr"/>
            <a:r>
              <a:rPr lang="fr-CA" dirty="0" smtClean="0"/>
              <a:t>Projet d’érudition</a:t>
            </a:r>
          </a:p>
          <a:p>
            <a:pPr algn="ctr"/>
            <a:r>
              <a:rPr lang="fr-CA" dirty="0" smtClean="0"/>
              <a:t>Agathe Riendeau et Amélie </a:t>
            </a:r>
            <a:r>
              <a:rPr lang="fr-CA" dirty="0" err="1" smtClean="0"/>
              <a:t>Tiphane</a:t>
            </a:r>
            <a:endParaRPr lang="fr-CA" dirty="0" smtClean="0"/>
          </a:p>
          <a:p>
            <a:pPr algn="ctr"/>
            <a:r>
              <a:rPr lang="fr-CA" dirty="0" smtClean="0"/>
              <a:t>2 juin 2023</a:t>
            </a:r>
            <a:endParaRPr lang="fr-CA" dirty="0"/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491024" y="2645162"/>
            <a:ext cx="7766936" cy="1646302"/>
          </a:xfrm>
        </p:spPr>
        <p:txBody>
          <a:bodyPr/>
          <a:lstStyle/>
          <a:p>
            <a:pPr algn="ctr"/>
            <a:r>
              <a:rPr lang="fr-CA" sz="4800" dirty="0" smtClean="0"/>
              <a:t>Efficacité de la riboflavine en prophylaxie migraineuse chez les enfants et les adolescents</a:t>
            </a:r>
            <a:endParaRPr lang="fr-CA" sz="4800" dirty="0"/>
          </a:p>
        </p:txBody>
      </p:sp>
    </p:spTree>
    <p:extLst>
      <p:ext uri="{BB962C8B-B14F-4D97-AF65-F5344CB8AC3E}">
        <p14:creationId xmlns:p14="http://schemas.microsoft.com/office/powerpoint/2010/main" val="330934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endParaRPr lang="fr-CA" sz="54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091134"/>
              </p:ext>
            </p:extLst>
          </p:nvPr>
        </p:nvGraphicFramePr>
        <p:xfrm>
          <a:off x="-16042" y="3"/>
          <a:ext cx="12208045" cy="6857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755">
                  <a:extLst>
                    <a:ext uri="{9D8B030D-6E8A-4147-A177-3AD203B41FA5}">
                      <a16:colId xmlns:a16="http://schemas.microsoft.com/office/drawing/2014/main" val="3486090934"/>
                    </a:ext>
                  </a:extLst>
                </a:gridCol>
                <a:gridCol w="1741715">
                  <a:extLst>
                    <a:ext uri="{9D8B030D-6E8A-4147-A177-3AD203B41FA5}">
                      <a16:colId xmlns:a16="http://schemas.microsoft.com/office/drawing/2014/main" val="2785919559"/>
                    </a:ext>
                  </a:extLst>
                </a:gridCol>
                <a:gridCol w="1741715">
                  <a:extLst>
                    <a:ext uri="{9D8B030D-6E8A-4147-A177-3AD203B41FA5}">
                      <a16:colId xmlns:a16="http://schemas.microsoft.com/office/drawing/2014/main" val="3604397399"/>
                    </a:ext>
                  </a:extLst>
                </a:gridCol>
                <a:gridCol w="1741715">
                  <a:extLst>
                    <a:ext uri="{9D8B030D-6E8A-4147-A177-3AD203B41FA5}">
                      <a16:colId xmlns:a16="http://schemas.microsoft.com/office/drawing/2014/main" val="1033092726"/>
                    </a:ext>
                  </a:extLst>
                </a:gridCol>
                <a:gridCol w="1741715">
                  <a:extLst>
                    <a:ext uri="{9D8B030D-6E8A-4147-A177-3AD203B41FA5}">
                      <a16:colId xmlns:a16="http://schemas.microsoft.com/office/drawing/2014/main" val="4235490756"/>
                    </a:ext>
                  </a:extLst>
                </a:gridCol>
                <a:gridCol w="1741715">
                  <a:extLst>
                    <a:ext uri="{9D8B030D-6E8A-4147-A177-3AD203B41FA5}">
                      <a16:colId xmlns:a16="http://schemas.microsoft.com/office/drawing/2014/main" val="3140591832"/>
                    </a:ext>
                  </a:extLst>
                </a:gridCol>
                <a:gridCol w="1741715">
                  <a:extLst>
                    <a:ext uri="{9D8B030D-6E8A-4147-A177-3AD203B41FA5}">
                      <a16:colId xmlns:a16="http://schemas.microsoft.com/office/drawing/2014/main" val="2775548491"/>
                    </a:ext>
                  </a:extLst>
                </a:gridCol>
              </a:tblGrid>
              <a:tr h="641408">
                <a:tc>
                  <a:txBody>
                    <a:bodyPr/>
                    <a:lstStyle/>
                    <a:p>
                      <a:r>
                        <a:rPr lang="fr-CA" dirty="0" smtClean="0"/>
                        <a:t>Critères étudiés</a:t>
                      </a:r>
                      <a:endParaRPr lang="fr-CA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fr-CA" sz="2400" dirty="0" smtClean="0"/>
                        <a:t>ÉTUDES</a:t>
                      </a:r>
                      <a:endParaRPr lang="fr-CA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46663"/>
                  </a:ext>
                </a:extLst>
              </a:tr>
              <a:tr h="641408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/>
                        <a:t>1. </a:t>
                      </a:r>
                      <a:r>
                        <a:rPr lang="fr-CA" b="1" dirty="0" err="1" smtClean="0"/>
                        <a:t>Brujin</a:t>
                      </a:r>
                      <a:r>
                        <a:rPr lang="fr-CA" b="1" baseline="0" dirty="0" smtClean="0"/>
                        <a:t> et al. (2010)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/>
                        <a:t>2. </a:t>
                      </a:r>
                      <a:r>
                        <a:rPr lang="fr-CA" b="1" dirty="0" err="1" smtClean="0"/>
                        <a:t>Condò</a:t>
                      </a:r>
                      <a:r>
                        <a:rPr lang="fr-CA" b="1" dirty="0" smtClean="0"/>
                        <a:t> et al. (2009)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/>
                        <a:t>3. </a:t>
                      </a:r>
                      <a:r>
                        <a:rPr lang="fr-CA" b="1" dirty="0" err="1" smtClean="0"/>
                        <a:t>Das</a:t>
                      </a:r>
                      <a:r>
                        <a:rPr lang="fr-CA" b="1" dirty="0" smtClean="0"/>
                        <a:t> et al. (2021)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/>
                        <a:t>4. </a:t>
                      </a:r>
                      <a:r>
                        <a:rPr lang="fr-CA" b="1" dirty="0" err="1" smtClean="0"/>
                        <a:t>MacLennan</a:t>
                      </a:r>
                      <a:r>
                        <a:rPr lang="fr-CA" b="1" dirty="0" smtClean="0"/>
                        <a:t> et al. (2008)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/>
                        <a:t>5. </a:t>
                      </a:r>
                      <a:r>
                        <a:rPr lang="fr-CA" b="1" dirty="0" err="1" smtClean="0"/>
                        <a:t>Talebian</a:t>
                      </a:r>
                      <a:r>
                        <a:rPr lang="fr-CA" b="1" dirty="0" smtClean="0"/>
                        <a:t> et al. (2018)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/>
                        <a:t>6. </a:t>
                      </a:r>
                      <a:r>
                        <a:rPr lang="fr-CA" b="1" dirty="0" err="1" smtClean="0"/>
                        <a:t>Yamanaka</a:t>
                      </a:r>
                      <a:r>
                        <a:rPr lang="fr-CA" b="1" dirty="0" smtClean="0"/>
                        <a:t> et al. (2020)</a:t>
                      </a:r>
                      <a:endParaRPr lang="fr-C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152492"/>
                  </a:ext>
                </a:extLst>
              </a:tr>
              <a:tr h="580322">
                <a:tc>
                  <a:txBody>
                    <a:bodyPr/>
                    <a:lstStyle/>
                    <a:p>
                      <a:r>
                        <a:rPr lang="fr-CA" b="1" dirty="0" smtClean="0"/>
                        <a:t>Devis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ECR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Étude de cohorte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 smtClean="0"/>
                        <a:t>Étude de cohorte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ECR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ECR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 smtClean="0"/>
                        <a:t>Étude de cohorte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802073"/>
                  </a:ext>
                </a:extLst>
              </a:tr>
              <a:tr h="366519">
                <a:tc>
                  <a:txBody>
                    <a:bodyPr/>
                    <a:lstStyle/>
                    <a:p>
                      <a:r>
                        <a:rPr lang="fr-CA" b="1" dirty="0" smtClean="0"/>
                        <a:t>Population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Enfants 6-13 ans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Enfants 8-18 ans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Enfants 6-18 ans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Enfants 5-15 ans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Enfants 5-13 ans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Enfants 6-15 ans</a:t>
                      </a:r>
                      <a:endParaRPr lang="fr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792184"/>
                  </a:ext>
                </a:extLst>
              </a:tr>
              <a:tr h="1069014">
                <a:tc>
                  <a:txBody>
                    <a:bodyPr/>
                    <a:lstStyle/>
                    <a:p>
                      <a:r>
                        <a:rPr lang="fr-CA" b="1" dirty="0" smtClean="0"/>
                        <a:t>Intervention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Riboflavine 50 mg/j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Riboflavine (200 ou 400mg/j)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nb-NO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Riboflavine (100mg si 20-40kg et 200mg si &gt;40kg)</a:t>
                      </a:r>
                      <a:endParaRPr lang="nb-NO" sz="1600" b="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Riboflavine (200mg/j)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fr-CA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Riboflavine faible dose (100 mg/j)</a:t>
                      </a:r>
                      <a:r>
                        <a:rPr lang="fr-CA" sz="16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</a:t>
                      </a:r>
                      <a:r>
                        <a:rPr lang="fr-CA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 haute dose (200 mg/j)</a:t>
                      </a:r>
                      <a:endParaRPr lang="fr-CA" sz="1600" b="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Riboflavine 10 ou 40 mg/j</a:t>
                      </a:r>
                      <a:endParaRPr lang="fr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494077"/>
                  </a:ext>
                </a:extLst>
              </a:tr>
              <a:tr h="580322">
                <a:tc>
                  <a:txBody>
                    <a:bodyPr/>
                    <a:lstStyle/>
                    <a:p>
                      <a:r>
                        <a:rPr lang="fr-CA" b="1" dirty="0" smtClean="0"/>
                        <a:t>Contrôle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Placebo (100 mg de carotène)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Absence de prophylaxie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Absence de prophylaxie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Placebo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Placebo (100mg de carotène)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Absence de prophylaxie</a:t>
                      </a:r>
                      <a:endParaRPr lang="fr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562589"/>
                  </a:ext>
                </a:extLst>
              </a:tr>
              <a:tr h="1588250">
                <a:tc>
                  <a:txBody>
                    <a:bodyPr/>
                    <a:lstStyle/>
                    <a:p>
                      <a:r>
                        <a:rPr lang="fr-CA" b="1" dirty="0" smtClean="0"/>
                        <a:t>Issues primaires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Réduction de la fréquence des migraines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Réduction de la fréquence des migraines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Réduction de &gt;50% de la fréquence des migraines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Réduction de &gt;50% de fréquence des migraines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Changement de la fréquence, de la durée et de l’intensité des migraines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Réduction de &gt;50% de la fréquence des migraines</a:t>
                      </a:r>
                      <a:endParaRPr lang="fr-C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641232"/>
                  </a:ext>
                </a:extLst>
              </a:tr>
              <a:tr h="1390753">
                <a:tc>
                  <a:txBody>
                    <a:bodyPr/>
                    <a:lstStyle/>
                    <a:p>
                      <a:r>
                        <a:rPr lang="fr-CA" b="1" dirty="0" smtClean="0"/>
                        <a:t>Issues secondaires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Réduction de la sévérité et de la durée des migraines, etc.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Réduction de l'intensité des migraine et augmentation de la réponse à la médication</a:t>
                      </a:r>
                      <a:r>
                        <a:rPr lang="fr-CA" sz="1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aiguë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Réduction de l’intensité, de la durée et de la fréquence moyenne des migraines, etc.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Réduction de la sévérité et de la durée des migraines, de la médication</a:t>
                      </a:r>
                      <a:r>
                        <a:rPr lang="fr-CA" sz="1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d’urgence, ES, etc.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N/A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Effets secondaires</a:t>
                      </a:r>
                      <a:endParaRPr lang="fr-C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117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15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8957" y="951396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Medium-dose </a:t>
            </a:r>
            <a:r>
              <a:rPr lang="en-US" sz="2700" dirty="0"/>
              <a:t>riboflavin as a prophylactic agent in children with migraine: a preliminary placebo-controlled, </a:t>
            </a:r>
            <a:r>
              <a:rPr lang="en-US" sz="2700" dirty="0" err="1"/>
              <a:t>randomised</a:t>
            </a:r>
            <a:r>
              <a:rPr lang="en-US" sz="2700" dirty="0"/>
              <a:t>, double-blind, cross-over trial</a:t>
            </a:r>
            <a:br>
              <a:rPr lang="en-US" sz="2700" dirty="0"/>
            </a:br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8957" y="2491514"/>
            <a:ext cx="8596668" cy="3880773"/>
          </a:xfrm>
        </p:spPr>
        <p:txBody>
          <a:bodyPr/>
          <a:lstStyle/>
          <a:p>
            <a:r>
              <a:rPr lang="fr-CA" sz="2000" dirty="0" err="1"/>
              <a:t>Brujin</a:t>
            </a:r>
            <a:r>
              <a:rPr lang="fr-CA" sz="2000" dirty="0"/>
              <a:t> et al. (2010</a:t>
            </a:r>
            <a:r>
              <a:rPr lang="fr-CA" sz="2000" dirty="0" smtClean="0"/>
              <a:t>)</a:t>
            </a:r>
          </a:p>
          <a:p>
            <a:r>
              <a:rPr lang="fr-CA" sz="2000" dirty="0" smtClean="0"/>
              <a:t>Devis: étude </a:t>
            </a:r>
            <a:r>
              <a:rPr lang="fr-CA" sz="2000" b="1" u="sng" dirty="0" smtClean="0"/>
              <a:t>randomisée contrôlée</a:t>
            </a:r>
          </a:p>
          <a:p>
            <a:r>
              <a:rPr lang="fr-CA" sz="2000" dirty="0" smtClean="0"/>
              <a:t>Population: enfants de </a:t>
            </a:r>
            <a:r>
              <a:rPr lang="fr-CA" sz="2000" b="1" u="sng" dirty="0" smtClean="0"/>
              <a:t>6-13 ans</a:t>
            </a:r>
          </a:p>
          <a:p>
            <a:r>
              <a:rPr lang="fr-CA" sz="2000" dirty="0" smtClean="0"/>
              <a:t>Intervention: riboflavine </a:t>
            </a:r>
            <a:r>
              <a:rPr lang="fr-CA" sz="2000" b="1" u="sng" dirty="0" smtClean="0"/>
              <a:t>50 mg/jour</a:t>
            </a:r>
          </a:p>
          <a:p>
            <a:r>
              <a:rPr lang="fr-CA" sz="2000" dirty="0" smtClean="0"/>
              <a:t>Contrôle: placebo</a:t>
            </a:r>
          </a:p>
          <a:p>
            <a:r>
              <a:rPr lang="fr-CA" sz="2000" dirty="0" smtClean="0"/>
              <a:t>Issue primaire: réduction de la </a:t>
            </a:r>
            <a:r>
              <a:rPr lang="fr-CA" sz="2000" b="1" u="sng" dirty="0" smtClean="0"/>
              <a:t>fréquence</a:t>
            </a:r>
            <a:r>
              <a:rPr lang="fr-CA" sz="2000" dirty="0" smtClean="0"/>
              <a:t> des migraines</a:t>
            </a:r>
          </a:p>
          <a:p>
            <a:r>
              <a:rPr lang="fr-CA" sz="2000" dirty="0" smtClean="0"/>
              <a:t>Issues secondaires: réduction de la </a:t>
            </a:r>
            <a:r>
              <a:rPr lang="fr-CA" sz="2000" b="1" u="sng" dirty="0" smtClean="0"/>
              <a:t>sévérité</a:t>
            </a:r>
            <a:r>
              <a:rPr lang="fr-CA" sz="2000" dirty="0" smtClean="0"/>
              <a:t> et de la </a:t>
            </a:r>
            <a:r>
              <a:rPr lang="fr-CA" sz="2000" b="1" u="sng" dirty="0" smtClean="0"/>
              <a:t>durée</a:t>
            </a:r>
            <a:r>
              <a:rPr lang="fr-CA" sz="2000" dirty="0" smtClean="0"/>
              <a:t> des migraines</a:t>
            </a:r>
          </a:p>
          <a:p>
            <a:endParaRPr lang="fr-CA" b="1" dirty="0"/>
          </a:p>
          <a:p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63139" y="12506"/>
            <a:ext cx="30620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6000" dirty="0" smtClean="0">
                <a:solidFill>
                  <a:srgbClr val="D34817"/>
                </a:solidFill>
                <a:ea typeface="+mj-ea"/>
                <a:cs typeface="+mj-cs"/>
              </a:rPr>
              <a:t>ÉTUDE 1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0738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fr-CA" sz="6000" dirty="0" smtClean="0"/>
              <a:t>RÉSULTATS   </a:t>
            </a:r>
            <a:r>
              <a:rPr lang="fr-CA" sz="2800" dirty="0" err="1" smtClean="0"/>
              <a:t>Brujin</a:t>
            </a:r>
            <a:r>
              <a:rPr lang="fr-CA" sz="2800" dirty="0" smtClean="0"/>
              <a:t> et al. (2010)</a:t>
            </a:r>
            <a:endParaRPr lang="fr-CA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319286"/>
              </p:ext>
            </p:extLst>
          </p:nvPr>
        </p:nvGraphicFramePr>
        <p:xfrm>
          <a:off x="697850" y="2216051"/>
          <a:ext cx="8596312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3395040254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22235158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ISSUE PRIMAIRE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ISSUES SECONDAIRES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330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r-CA" dirty="0" smtClean="0"/>
                        <a:t>Fréquence des migraines: pas</a:t>
                      </a:r>
                      <a:r>
                        <a:rPr lang="fr-CA" baseline="0" dirty="0" smtClean="0"/>
                        <a:t> d’effet prophylactique de la riboflavine 50 mg/jour (p=0,44)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fr-CA" dirty="0" smtClean="0"/>
                        <a:t>- Réduction</a:t>
                      </a:r>
                      <a:r>
                        <a:rPr lang="fr-CA" baseline="0" dirty="0" smtClean="0"/>
                        <a:t> de la fréquence des céphalées de tension (p=0,04)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fr-CA" baseline="0" dirty="0" smtClean="0"/>
                        <a:t>- Intensité des migraines: pas de différence (p=0,18)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fr-CA" baseline="0" dirty="0" smtClean="0"/>
                        <a:t>- Durée des migraines: pas de différence (p=0,15)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859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9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fr-CA" sz="6000" dirty="0" smtClean="0"/>
              <a:t>RÉSULTATS   </a:t>
            </a:r>
            <a:r>
              <a:rPr lang="fr-CA" sz="2800" dirty="0" err="1" smtClean="0"/>
              <a:t>Brujin</a:t>
            </a:r>
            <a:r>
              <a:rPr lang="fr-CA" sz="2800" dirty="0" smtClean="0"/>
              <a:t> et al. (2010)</a:t>
            </a:r>
            <a:endParaRPr lang="fr-CA" sz="28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192904"/>
              </p:ext>
            </p:extLst>
          </p:nvPr>
        </p:nvGraphicFramePr>
        <p:xfrm>
          <a:off x="457201" y="1322466"/>
          <a:ext cx="8964117" cy="4219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433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115824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Riboflavin </a:t>
            </a:r>
            <a:r>
              <a:rPr lang="en-US" sz="2700" dirty="0"/>
              <a:t>prophylaxis in pediatric and adolescent </a:t>
            </a:r>
            <a:r>
              <a:rPr lang="en-US" sz="2700" dirty="0" smtClean="0"/>
              <a:t>migraine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000" dirty="0" err="1"/>
              <a:t>Condò</a:t>
            </a:r>
            <a:r>
              <a:rPr lang="fr-CA" sz="2000" dirty="0"/>
              <a:t> et al. (2009)</a:t>
            </a:r>
          </a:p>
          <a:p>
            <a:r>
              <a:rPr lang="fr-CA" sz="2000" dirty="0" smtClean="0"/>
              <a:t>Devis: étude </a:t>
            </a:r>
            <a:r>
              <a:rPr lang="fr-CA" sz="2000" b="1" u="sng" dirty="0" smtClean="0"/>
              <a:t>de cohorte</a:t>
            </a:r>
          </a:p>
          <a:p>
            <a:r>
              <a:rPr lang="fr-CA" sz="2000" dirty="0" smtClean="0"/>
              <a:t>Population: enfants de </a:t>
            </a:r>
            <a:r>
              <a:rPr lang="fr-CA" sz="2000" b="1" u="sng" dirty="0" smtClean="0"/>
              <a:t>8-18 ans</a:t>
            </a:r>
          </a:p>
          <a:p>
            <a:r>
              <a:rPr lang="fr-CA" sz="2000" dirty="0" smtClean="0"/>
              <a:t>Intervention: riboflavine </a:t>
            </a:r>
            <a:r>
              <a:rPr lang="fr-CA" sz="2000" b="1" u="sng" dirty="0" smtClean="0"/>
              <a:t>200 ou 400 mg/jour</a:t>
            </a:r>
          </a:p>
          <a:p>
            <a:r>
              <a:rPr lang="fr-CA" sz="2000" dirty="0" smtClean="0"/>
              <a:t>Contrôle: absence de prophylaxie</a:t>
            </a:r>
          </a:p>
          <a:p>
            <a:r>
              <a:rPr lang="fr-CA" sz="2000" dirty="0" smtClean="0"/>
              <a:t>Issue primaire: réduction de la </a:t>
            </a:r>
            <a:r>
              <a:rPr lang="fr-CA" sz="2000" b="1" u="sng" dirty="0" smtClean="0"/>
              <a:t>fréquence</a:t>
            </a:r>
            <a:r>
              <a:rPr lang="fr-CA" sz="2000" dirty="0" smtClean="0"/>
              <a:t> des migraines</a:t>
            </a:r>
          </a:p>
          <a:p>
            <a:r>
              <a:rPr lang="fr-CA" sz="2000" dirty="0" smtClean="0"/>
              <a:t>Issues secondaires: réduction de l’</a:t>
            </a:r>
            <a:r>
              <a:rPr lang="fr-CA" sz="2000" b="1" u="sng" dirty="0" smtClean="0"/>
              <a:t>intensité</a:t>
            </a:r>
            <a:r>
              <a:rPr lang="fr-CA" sz="2000" dirty="0" smtClean="0"/>
              <a:t> et augmentation de la réponse à la médication aiguë</a:t>
            </a:r>
          </a:p>
          <a:p>
            <a:endParaRPr lang="fr-CA" b="1" dirty="0"/>
          </a:p>
          <a:p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62640" y="64757"/>
            <a:ext cx="30620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CA" sz="6000" dirty="0">
                <a:solidFill>
                  <a:srgbClr val="D34817"/>
                </a:solidFill>
              </a:rPr>
              <a:t>ÉTUDE </a:t>
            </a:r>
            <a:r>
              <a:rPr lang="fr-CA" sz="6000" dirty="0" smtClean="0">
                <a:solidFill>
                  <a:srgbClr val="D34817"/>
                </a:solidFill>
              </a:rPr>
              <a:t>2</a:t>
            </a:r>
            <a:endParaRPr lang="fr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3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fr-CA" sz="6000" dirty="0" smtClean="0"/>
              <a:t>RÉSULTATS   </a:t>
            </a:r>
            <a:r>
              <a:rPr lang="fr-CA" sz="2800" dirty="0" err="1" smtClean="0"/>
              <a:t>Condò</a:t>
            </a:r>
            <a:r>
              <a:rPr lang="fr-CA" sz="2800" dirty="0" smtClean="0"/>
              <a:t> et al. (2009)</a:t>
            </a:r>
            <a:endParaRPr lang="fr-CA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680200"/>
              </p:ext>
            </p:extLst>
          </p:nvPr>
        </p:nvGraphicFramePr>
        <p:xfrm>
          <a:off x="393050" y="1118771"/>
          <a:ext cx="8596312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3395040254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22235158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ISSUE PRIMAIRE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ISSUES SECONDAIRES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330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r-CA" b="1" baseline="0" dirty="0" smtClean="0"/>
                        <a:t>Diminution statistiquement significative (p&lt;0,01)</a:t>
                      </a:r>
                      <a:r>
                        <a:rPr lang="fr-CA" baseline="0" dirty="0" smtClean="0"/>
                        <a:t> de la fréquence des migraines entre la période 1 (sans médicament prophylactique) et les périodes: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baseline="0" dirty="0" smtClean="0"/>
                        <a:t>2 (3 mois de Riboflavine): </a:t>
                      </a:r>
                      <a:r>
                        <a:rPr lang="fr-CA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(13,2 ± 11,8 comparé à 21,7 ± 13,7; p &lt; 0,01) </a:t>
                      </a:r>
                      <a:endParaRPr lang="fr-CA" sz="1400" baseline="0" dirty="0" smtClean="0"/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baseline="0" dirty="0" smtClean="0"/>
                        <a:t>3 (après l’arrêt de la Riboflavine):</a:t>
                      </a:r>
                      <a:r>
                        <a:rPr lang="fr-CA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 ± 9 comparé à 21,9 ± 14; p &lt; 0,01)</a:t>
                      </a:r>
                      <a:endParaRPr lang="fr-CA" sz="1400" baseline="0" dirty="0" smtClean="0"/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baseline="0" dirty="0" smtClean="0"/>
                        <a:t>2a (4 mois de traitement):</a:t>
                      </a:r>
                      <a:r>
                        <a:rPr lang="sv-SE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(8,9 ± 9,4 vs 23,4 ± 12,2; p &lt; 0,01)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v-SE" sz="1400" b="0" i="0" u="none" strike="noStrik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CA" b="1" baseline="0" dirty="0" smtClean="0"/>
                        <a:t>Diminution non statistiquement significative (p&gt;0,05) </a:t>
                      </a:r>
                      <a:r>
                        <a:rPr lang="fr-CA" baseline="0" dirty="0" smtClean="0"/>
                        <a:t>entre la période 1 et la période 2b (6 mois de traitement)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r-CA" b="1" dirty="0" smtClean="0"/>
                        <a:t>Intensité des migraines</a:t>
                      </a:r>
                      <a:r>
                        <a:rPr lang="fr-CA" dirty="0" smtClean="0"/>
                        <a:t>: Diminution statistiquement significative (p&lt;0,01)</a:t>
                      </a:r>
                      <a:r>
                        <a:rPr lang="fr-CA" baseline="0" dirty="0" smtClean="0"/>
                        <a:t> entre les phases 1-2 ainsi que 1-3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r-CA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r-CA" b="1" baseline="0" dirty="0" smtClean="0"/>
                        <a:t>Utilisation de médication d’urgence</a:t>
                      </a:r>
                      <a:r>
                        <a:rPr lang="fr-CA" baseline="0" dirty="0" smtClean="0"/>
                        <a:t>: 77,1% ont noté une meilleure efficacité, 12,5% n’ont pas eu besoin d’y avoir recours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859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59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fr-CA" sz="6000" dirty="0" smtClean="0"/>
              <a:t>RÉSULTATS   </a:t>
            </a:r>
            <a:r>
              <a:rPr lang="fr-CA" sz="2800" dirty="0" err="1" smtClean="0"/>
              <a:t>Condò</a:t>
            </a:r>
            <a:r>
              <a:rPr lang="fr-CA" sz="2800" dirty="0" smtClean="0"/>
              <a:t> et al. (2009)</a:t>
            </a:r>
            <a:endParaRPr lang="fr-CA" sz="28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383729"/>
              </p:ext>
            </p:extLst>
          </p:nvPr>
        </p:nvGraphicFramePr>
        <p:xfrm>
          <a:off x="457201" y="1322466"/>
          <a:ext cx="8964117" cy="4219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282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1015663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Retrospective </a:t>
            </a:r>
            <a:r>
              <a:rPr lang="en-US" sz="2700" dirty="0"/>
              <a:t>Observational Study on Riboflavin Prophylaxis in Child and Adolescent Migraine</a:t>
            </a:r>
            <a:br>
              <a:rPr lang="en-US" sz="2700" dirty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000" dirty="0" err="1"/>
              <a:t>Das</a:t>
            </a:r>
            <a:r>
              <a:rPr lang="fr-CA" sz="2000" dirty="0"/>
              <a:t> et al. (2021)</a:t>
            </a:r>
          </a:p>
          <a:p>
            <a:r>
              <a:rPr lang="fr-CA" sz="2000" dirty="0" smtClean="0"/>
              <a:t>Devis: étude </a:t>
            </a:r>
            <a:r>
              <a:rPr lang="fr-CA" sz="2000" b="1" u="sng" dirty="0" smtClean="0"/>
              <a:t>de cohorte</a:t>
            </a:r>
          </a:p>
          <a:p>
            <a:r>
              <a:rPr lang="fr-CA" sz="2000" dirty="0" smtClean="0"/>
              <a:t>Population: enfants de </a:t>
            </a:r>
            <a:r>
              <a:rPr lang="fr-CA" sz="2000" b="1" u="sng" dirty="0"/>
              <a:t>6</a:t>
            </a:r>
            <a:r>
              <a:rPr lang="fr-CA" sz="2000" b="1" u="sng" dirty="0" smtClean="0"/>
              <a:t>-18 ans</a:t>
            </a:r>
          </a:p>
          <a:p>
            <a:r>
              <a:rPr lang="fr-CA" sz="2000" dirty="0" smtClean="0"/>
              <a:t>Intervention: </a:t>
            </a:r>
            <a:r>
              <a:rPr lang="nb-NO" sz="2000" dirty="0" smtClean="0"/>
              <a:t>riboflavine </a:t>
            </a:r>
            <a:r>
              <a:rPr lang="nb-NO" sz="2000" dirty="0"/>
              <a:t>(</a:t>
            </a:r>
            <a:r>
              <a:rPr lang="nb-NO" sz="2000" b="1" u="sng" dirty="0" smtClean="0"/>
              <a:t>100 mg</a:t>
            </a:r>
            <a:r>
              <a:rPr lang="nb-NO" sz="2000" dirty="0" smtClean="0"/>
              <a:t> </a:t>
            </a:r>
            <a:r>
              <a:rPr lang="nb-NO" sz="2000" dirty="0"/>
              <a:t>si </a:t>
            </a:r>
            <a:r>
              <a:rPr lang="nb-NO" sz="2000" dirty="0" smtClean="0"/>
              <a:t>20-40 kg </a:t>
            </a:r>
            <a:r>
              <a:rPr lang="nb-NO" sz="2000" dirty="0"/>
              <a:t>et </a:t>
            </a:r>
            <a:r>
              <a:rPr lang="nb-NO" sz="2000" b="1" u="sng" dirty="0" smtClean="0"/>
              <a:t>200 mg</a:t>
            </a:r>
            <a:r>
              <a:rPr lang="nb-NO" sz="2000" dirty="0" smtClean="0"/>
              <a:t> </a:t>
            </a:r>
            <a:r>
              <a:rPr lang="nb-NO" sz="2000" dirty="0"/>
              <a:t>si &gt;</a:t>
            </a:r>
            <a:r>
              <a:rPr lang="nb-NO" sz="2000" dirty="0" smtClean="0"/>
              <a:t>40 kg)</a:t>
            </a:r>
          </a:p>
          <a:p>
            <a:r>
              <a:rPr lang="fr-CA" sz="2000" dirty="0" smtClean="0"/>
              <a:t>Contrôle: absence de prophylaxie</a:t>
            </a:r>
          </a:p>
          <a:p>
            <a:r>
              <a:rPr lang="fr-CA" sz="2000" dirty="0" smtClean="0"/>
              <a:t>Issue primaire: réduction de &gt;</a:t>
            </a:r>
            <a:r>
              <a:rPr lang="fr-CA" sz="2000" dirty="0"/>
              <a:t>50% </a:t>
            </a:r>
            <a:r>
              <a:rPr lang="fr-CA" sz="2000" dirty="0" smtClean="0"/>
              <a:t>de la </a:t>
            </a:r>
            <a:r>
              <a:rPr lang="fr-CA" sz="2000" b="1" u="sng" dirty="0" smtClean="0"/>
              <a:t>fréquence</a:t>
            </a:r>
            <a:r>
              <a:rPr lang="fr-CA" sz="2000" dirty="0" smtClean="0"/>
              <a:t> des migraines</a:t>
            </a:r>
          </a:p>
          <a:p>
            <a:r>
              <a:rPr lang="fr-CA" sz="2000" dirty="0"/>
              <a:t>Issues secondaires: </a:t>
            </a:r>
            <a:r>
              <a:rPr lang="fr-CA" sz="2000" dirty="0" smtClean="0"/>
              <a:t>réduction </a:t>
            </a:r>
            <a:r>
              <a:rPr lang="fr-CA" sz="2000" dirty="0"/>
              <a:t>de l’</a:t>
            </a:r>
            <a:r>
              <a:rPr lang="fr-CA" sz="2000" b="1" u="sng" dirty="0"/>
              <a:t>intensité</a:t>
            </a:r>
            <a:r>
              <a:rPr lang="fr-CA" sz="2000" dirty="0"/>
              <a:t>, de la </a:t>
            </a:r>
            <a:r>
              <a:rPr lang="fr-CA" sz="2000" b="1" u="sng" dirty="0"/>
              <a:t>durée</a:t>
            </a:r>
            <a:r>
              <a:rPr lang="fr-CA" sz="2000" dirty="0"/>
              <a:t> et de la fréquence moyenne des migraines, etc.</a:t>
            </a:r>
          </a:p>
          <a:p>
            <a:endParaRPr lang="fr-CA" b="1" dirty="0"/>
          </a:p>
          <a:p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80057" y="0"/>
            <a:ext cx="30620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CA" sz="6000" dirty="0">
                <a:solidFill>
                  <a:srgbClr val="D34817"/>
                </a:solidFill>
              </a:rPr>
              <a:t>ÉTUDE 3</a:t>
            </a:r>
            <a:endParaRPr lang="fr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fr-CA" sz="6000" dirty="0" smtClean="0"/>
              <a:t>RÉSULTATS   </a:t>
            </a:r>
            <a:r>
              <a:rPr lang="fr-CA" sz="2800" dirty="0" err="1" smtClean="0"/>
              <a:t>Das</a:t>
            </a:r>
            <a:r>
              <a:rPr lang="fr-CA" sz="2800" dirty="0" smtClean="0"/>
              <a:t> et al. (2021)</a:t>
            </a:r>
            <a:endParaRPr lang="fr-CA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900099"/>
              </p:ext>
            </p:extLst>
          </p:nvPr>
        </p:nvGraphicFramePr>
        <p:xfrm>
          <a:off x="349089" y="1488048"/>
          <a:ext cx="8596312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3395040254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22235158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ISSUE PRIMAIRE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ISSUES SECONDAIRES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330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r-CA" b="1" dirty="0" smtClean="0"/>
                        <a:t>Diminution</a:t>
                      </a:r>
                      <a:r>
                        <a:rPr lang="fr-CA" b="1" baseline="0" dirty="0" smtClean="0"/>
                        <a:t> de la fréquence des migraines d’au moins 50%: </a:t>
                      </a:r>
                      <a:r>
                        <a:rPr lang="fr-CA" b="0" baseline="0" dirty="0" smtClean="0"/>
                        <a:t>61,9% des participants (26/42)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r-CA" b="1" dirty="0" smtClean="0"/>
                        <a:t>Intensité des migraines</a:t>
                      </a:r>
                      <a:r>
                        <a:rPr lang="fr-CA" dirty="0" smtClean="0"/>
                        <a:t>: Diminution statistiquement significative </a:t>
                      </a:r>
                      <a:r>
                        <a:rPr lang="sv-S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(8,85 ± 6,41 vs 2,30 ± 2,51; p&lt; 0,001)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r-CA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r-CA" b="1" baseline="0" dirty="0" smtClean="0"/>
                        <a:t>Durée des migraines</a:t>
                      </a:r>
                      <a:r>
                        <a:rPr lang="fr-CA" baseline="0" dirty="0" smtClean="0"/>
                        <a:t>: Diminution statistiquement significative </a:t>
                      </a:r>
                      <a:r>
                        <a:rPr lang="sv-S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(21,90 ± 9,85 vs 11,07 ± 10,52; p &lt; 0,001)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sv-SE" sz="18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v-SE" sz="18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Utilisation</a:t>
                      </a:r>
                      <a:r>
                        <a:rPr lang="sv-SE" sz="18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médication d’urgence</a:t>
                      </a:r>
                      <a:r>
                        <a:rPr lang="sv-SE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Diminution statistiquement significative (p&lt;0,05)</a:t>
                      </a:r>
                      <a:endParaRPr lang="sv-SE" sz="18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859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39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fr-CA" sz="6000" dirty="0" smtClean="0"/>
              <a:t>RÉSULTATS   </a:t>
            </a:r>
            <a:r>
              <a:rPr lang="fr-CA" sz="2800" dirty="0" err="1" smtClean="0"/>
              <a:t>Das</a:t>
            </a:r>
            <a:r>
              <a:rPr lang="fr-CA" sz="2800" dirty="0" smtClean="0"/>
              <a:t> et al. (2021)</a:t>
            </a:r>
            <a:endParaRPr lang="fr-CA" sz="28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712292"/>
              </p:ext>
            </p:extLst>
          </p:nvPr>
        </p:nvGraphicFramePr>
        <p:xfrm>
          <a:off x="457201" y="1322466"/>
          <a:ext cx="8964117" cy="51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435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" y="0"/>
            <a:ext cx="9657347" cy="1320800"/>
          </a:xfrm>
        </p:spPr>
        <p:txBody>
          <a:bodyPr>
            <a:noAutofit/>
          </a:bodyPr>
          <a:lstStyle/>
          <a:p>
            <a:r>
              <a:rPr lang="fr-CA" sz="6000" dirty="0" smtClean="0"/>
              <a:t>PLAN DE LA PRÉSENTATION</a:t>
            </a:r>
            <a:endParaRPr lang="fr-CA" sz="60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08802"/>
              </p:ext>
            </p:extLst>
          </p:nvPr>
        </p:nvGraphicFramePr>
        <p:xfrm>
          <a:off x="2320699" y="1320800"/>
          <a:ext cx="5245769" cy="4828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816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927726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High-dose </a:t>
            </a:r>
            <a:r>
              <a:rPr lang="en-US" sz="2700" dirty="0"/>
              <a:t>riboflavin for migraine prophylaxis in children: a double-blind, randomized, placebo-controlled trial</a:t>
            </a:r>
            <a:br>
              <a:rPr lang="en-US" sz="2700" dirty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000" dirty="0" err="1"/>
              <a:t>MacLennan</a:t>
            </a:r>
            <a:r>
              <a:rPr lang="fr-CA" sz="2000" dirty="0"/>
              <a:t> et al. (2008)</a:t>
            </a:r>
          </a:p>
          <a:p>
            <a:r>
              <a:rPr lang="fr-CA" sz="2000" dirty="0" smtClean="0"/>
              <a:t>Devis: étude </a:t>
            </a:r>
            <a:r>
              <a:rPr lang="fr-CA" sz="2000" b="1" u="sng" dirty="0" smtClean="0"/>
              <a:t>randomisée contrôlée</a:t>
            </a:r>
          </a:p>
          <a:p>
            <a:r>
              <a:rPr lang="fr-CA" sz="2000" dirty="0" smtClean="0"/>
              <a:t>Population: enfants de </a:t>
            </a:r>
            <a:r>
              <a:rPr lang="fr-CA" sz="2000" b="1" u="sng" dirty="0" smtClean="0"/>
              <a:t>5-15 ans</a:t>
            </a:r>
          </a:p>
          <a:p>
            <a:r>
              <a:rPr lang="fr-CA" sz="2000" dirty="0" smtClean="0"/>
              <a:t>Intervention: riboflavine </a:t>
            </a:r>
            <a:r>
              <a:rPr lang="fr-CA" sz="2000" b="1" u="sng" dirty="0" smtClean="0"/>
              <a:t>200 mg/jour</a:t>
            </a:r>
          </a:p>
          <a:p>
            <a:r>
              <a:rPr lang="fr-CA" sz="2000" dirty="0" smtClean="0"/>
              <a:t>Contrôle: placebo</a:t>
            </a:r>
          </a:p>
          <a:p>
            <a:r>
              <a:rPr lang="fr-CA" sz="2000" dirty="0"/>
              <a:t>Issue primaire: </a:t>
            </a:r>
            <a:r>
              <a:rPr lang="fr-CA" sz="2000" dirty="0" smtClean="0"/>
              <a:t>réduction </a:t>
            </a:r>
            <a:r>
              <a:rPr lang="fr-CA" sz="2000" dirty="0"/>
              <a:t>de &gt;50% de </a:t>
            </a:r>
            <a:r>
              <a:rPr lang="fr-CA" sz="2000" b="1" u="sng" dirty="0"/>
              <a:t>fréquence</a:t>
            </a:r>
            <a:r>
              <a:rPr lang="fr-CA" sz="2000" dirty="0"/>
              <a:t> des migraines</a:t>
            </a:r>
          </a:p>
          <a:p>
            <a:r>
              <a:rPr lang="fr-CA" sz="2000" dirty="0" smtClean="0"/>
              <a:t>Issues secondaires: réduction </a:t>
            </a:r>
            <a:r>
              <a:rPr lang="fr-CA" sz="2000" dirty="0"/>
              <a:t>de la </a:t>
            </a:r>
            <a:r>
              <a:rPr lang="fr-CA" sz="2000" b="1" u="sng" dirty="0"/>
              <a:t>sévérité</a:t>
            </a:r>
            <a:r>
              <a:rPr lang="fr-CA" sz="2000" dirty="0"/>
              <a:t> et de la </a:t>
            </a:r>
            <a:r>
              <a:rPr lang="fr-CA" sz="2000" b="1" u="sng" dirty="0"/>
              <a:t>durée</a:t>
            </a:r>
            <a:r>
              <a:rPr lang="fr-CA" sz="2000" dirty="0"/>
              <a:t> des migraines, de la </a:t>
            </a:r>
            <a:r>
              <a:rPr lang="fr-CA" sz="2000" b="1" u="sng" dirty="0"/>
              <a:t>médication d’urgence</a:t>
            </a:r>
            <a:r>
              <a:rPr lang="fr-CA" sz="2000" dirty="0"/>
              <a:t>, ES, </a:t>
            </a:r>
            <a:r>
              <a:rPr lang="fr-CA" sz="2000" dirty="0" smtClean="0"/>
              <a:t>etc.</a:t>
            </a:r>
          </a:p>
          <a:p>
            <a:endParaRPr lang="fr-CA" b="1" dirty="0"/>
          </a:p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620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CA" sz="6000" dirty="0">
                <a:solidFill>
                  <a:srgbClr val="D34817"/>
                </a:solidFill>
              </a:rPr>
              <a:t>ÉTUDE </a:t>
            </a:r>
            <a:r>
              <a:rPr lang="fr-CA" sz="6000" dirty="0" smtClean="0">
                <a:solidFill>
                  <a:srgbClr val="D34817"/>
                </a:solidFill>
              </a:rPr>
              <a:t>4</a:t>
            </a:r>
            <a:endParaRPr lang="fr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69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fr-CA" sz="6000" dirty="0" smtClean="0"/>
              <a:t>RÉSULTATS   </a:t>
            </a:r>
            <a:r>
              <a:rPr lang="fr-CA" sz="2800" dirty="0" err="1" smtClean="0"/>
              <a:t>MacLennan</a:t>
            </a:r>
            <a:r>
              <a:rPr lang="fr-CA" sz="2800" dirty="0" smtClean="0"/>
              <a:t> et al. (2008)</a:t>
            </a:r>
            <a:endParaRPr lang="fr-CA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846757"/>
              </p:ext>
            </p:extLst>
          </p:nvPr>
        </p:nvGraphicFramePr>
        <p:xfrm>
          <a:off x="349089" y="1488048"/>
          <a:ext cx="8596312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3395040254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22235158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ISSUE PRIMAIRE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ISSUES SECONDAIRES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330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r-CA" b="1" dirty="0" smtClean="0"/>
                        <a:t>Diminution</a:t>
                      </a:r>
                      <a:r>
                        <a:rPr lang="fr-CA" b="1" baseline="0" dirty="0" smtClean="0"/>
                        <a:t> de la fréquence des migraines d’au moins 50%: </a:t>
                      </a:r>
                      <a:r>
                        <a:rPr lang="fr-CA" b="0" baseline="0" dirty="0" smtClean="0"/>
                        <a:t>Pas de différence statistiquement significative entre le groupe placebo et le groupe riboflavine (p=0,125)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r-CA" b="1" dirty="0" smtClean="0"/>
                        <a:t>Intensité des migraines</a:t>
                      </a:r>
                      <a:r>
                        <a:rPr lang="fr-CA" dirty="0" smtClean="0"/>
                        <a:t>: Aucun changement pour</a:t>
                      </a:r>
                      <a:r>
                        <a:rPr lang="fr-CA" baseline="0" dirty="0" smtClean="0"/>
                        <a:t> les 2 groupes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r-CA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r-CA" b="1" baseline="0" dirty="0" smtClean="0"/>
                        <a:t>Durée des migraines</a:t>
                      </a:r>
                      <a:r>
                        <a:rPr lang="fr-CA" baseline="0" dirty="0" smtClean="0"/>
                        <a:t>: Difficilement calculable vu calendriers des migraines incomplets, mais semblait augmenter.</a:t>
                      </a:r>
                      <a:endParaRPr lang="sv-SE" sz="18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sv-SE" sz="18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v-SE" sz="18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Utilisation</a:t>
                      </a:r>
                      <a:r>
                        <a:rPr lang="sv-SE" sz="18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médication d’urgence</a:t>
                      </a:r>
                      <a:r>
                        <a:rPr lang="sv-SE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Diminution pour les 2 groupes</a:t>
                      </a:r>
                      <a:endParaRPr lang="sv-SE" sz="18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859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48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fr-CA" sz="6000" dirty="0" smtClean="0"/>
              <a:t>RÉSULTATS   </a:t>
            </a:r>
            <a:r>
              <a:rPr lang="fr-CA" sz="2800" dirty="0" err="1"/>
              <a:t>MacLennan</a:t>
            </a:r>
            <a:r>
              <a:rPr lang="fr-CA" sz="2800" dirty="0"/>
              <a:t> et al. (2008)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899186"/>
              </p:ext>
            </p:extLst>
          </p:nvPr>
        </p:nvGraphicFramePr>
        <p:xfrm>
          <a:off x="457201" y="1322466"/>
          <a:ext cx="8964117" cy="51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541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1015663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Prophylactic </a:t>
            </a:r>
            <a:r>
              <a:rPr lang="en-US" sz="2700" dirty="0"/>
              <a:t>effect of riboflavin on pediatric migraine: a randomized, double-blind, placebo-controlled trial</a:t>
            </a:r>
            <a:br>
              <a:rPr lang="en-US" sz="2700" dirty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000" dirty="0" err="1"/>
              <a:t>Talebian</a:t>
            </a:r>
            <a:r>
              <a:rPr lang="fr-CA" sz="2000" dirty="0"/>
              <a:t> et al. (2018</a:t>
            </a:r>
            <a:r>
              <a:rPr lang="fr-CA" sz="2000" dirty="0" smtClean="0"/>
              <a:t>)</a:t>
            </a:r>
          </a:p>
          <a:p>
            <a:r>
              <a:rPr lang="fr-CA" sz="2000" dirty="0" smtClean="0"/>
              <a:t>Devis: étude </a:t>
            </a:r>
            <a:r>
              <a:rPr lang="fr-CA" sz="2000" b="1" u="sng" dirty="0" smtClean="0"/>
              <a:t>randomisée contrôlée</a:t>
            </a:r>
          </a:p>
          <a:p>
            <a:r>
              <a:rPr lang="fr-CA" sz="2000" dirty="0" smtClean="0"/>
              <a:t>Population: enfants de </a:t>
            </a:r>
            <a:r>
              <a:rPr lang="fr-CA" sz="2000" b="1" u="sng" dirty="0"/>
              <a:t>5</a:t>
            </a:r>
            <a:r>
              <a:rPr lang="fr-CA" sz="2000" b="1" u="sng" dirty="0" smtClean="0"/>
              <a:t>-13 ans</a:t>
            </a:r>
          </a:p>
          <a:p>
            <a:r>
              <a:rPr lang="fr-CA" sz="2000" dirty="0"/>
              <a:t>Intervention: </a:t>
            </a:r>
            <a:r>
              <a:rPr lang="fr-CA" sz="2000" dirty="0" smtClean="0"/>
              <a:t>riboflavine </a:t>
            </a:r>
            <a:r>
              <a:rPr lang="fr-CA" sz="2000" dirty="0"/>
              <a:t>faible dose (100 mg/j) ou haute dose (200 mg/j)</a:t>
            </a:r>
          </a:p>
          <a:p>
            <a:r>
              <a:rPr lang="fr-CA" sz="2000" dirty="0" smtClean="0"/>
              <a:t>Contrôle: placebo (100 mg de carotène)</a:t>
            </a:r>
          </a:p>
          <a:p>
            <a:r>
              <a:rPr lang="fr-CA" sz="2000" dirty="0" smtClean="0"/>
              <a:t>Issue primaire: réduction de la </a:t>
            </a:r>
            <a:r>
              <a:rPr lang="fr-CA" sz="2000" b="1" u="sng" dirty="0" smtClean="0"/>
              <a:t>fréquence</a:t>
            </a:r>
            <a:r>
              <a:rPr lang="fr-CA" sz="2000" dirty="0" smtClean="0"/>
              <a:t>, de la </a:t>
            </a:r>
            <a:r>
              <a:rPr lang="fr-CA" sz="2000" b="1" u="sng" dirty="0" smtClean="0"/>
              <a:t>durée</a:t>
            </a:r>
            <a:r>
              <a:rPr lang="fr-CA" sz="2000" dirty="0" smtClean="0"/>
              <a:t> et de la </a:t>
            </a:r>
            <a:r>
              <a:rPr lang="fr-CA" sz="2000" b="1" u="sng" dirty="0" smtClean="0"/>
              <a:t>sévérité</a:t>
            </a:r>
            <a:r>
              <a:rPr lang="fr-CA" sz="2000" dirty="0" smtClean="0"/>
              <a:t> des migraines</a:t>
            </a:r>
          </a:p>
          <a:p>
            <a:r>
              <a:rPr lang="fr-CA" sz="2000" dirty="0" smtClean="0"/>
              <a:t>Issues secondaires: N/A</a:t>
            </a:r>
            <a:endParaRPr lang="fr-CA" sz="2000" b="1" dirty="0"/>
          </a:p>
          <a:p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620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CA" sz="6000" dirty="0">
                <a:solidFill>
                  <a:srgbClr val="D34817"/>
                </a:solidFill>
              </a:rPr>
              <a:t>ÉTUDE </a:t>
            </a:r>
            <a:r>
              <a:rPr lang="fr-CA" sz="6000" dirty="0" smtClean="0">
                <a:solidFill>
                  <a:srgbClr val="D34817"/>
                </a:solidFill>
              </a:rPr>
              <a:t>5</a:t>
            </a:r>
            <a:endParaRPr lang="fr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50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fr-CA" sz="6000" dirty="0" smtClean="0"/>
              <a:t>RÉSULTATS   </a:t>
            </a:r>
            <a:r>
              <a:rPr lang="fr-CA" sz="2800" dirty="0" err="1" smtClean="0"/>
              <a:t>Talebian</a:t>
            </a:r>
            <a:r>
              <a:rPr lang="fr-CA" sz="2800" dirty="0" smtClean="0"/>
              <a:t> et al. (2018)</a:t>
            </a:r>
            <a:endParaRPr lang="fr-CA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155807"/>
              </p:ext>
            </p:extLst>
          </p:nvPr>
        </p:nvGraphicFramePr>
        <p:xfrm>
          <a:off x="393049" y="1010653"/>
          <a:ext cx="8574488" cy="3862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4488">
                  <a:extLst>
                    <a:ext uri="{9D8B030D-6E8A-4147-A177-3AD203B41FA5}">
                      <a16:colId xmlns:a16="http://schemas.microsoft.com/office/drawing/2014/main" val="3395040254"/>
                    </a:ext>
                  </a:extLst>
                </a:gridCol>
              </a:tblGrid>
              <a:tr h="478958">
                <a:tc>
                  <a:txBody>
                    <a:bodyPr/>
                    <a:lstStyle/>
                    <a:p>
                      <a:r>
                        <a:rPr lang="fr-CA" dirty="0" smtClean="0"/>
                        <a:t>ISSUE PRIMAIRE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330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r-CA" dirty="0" smtClean="0"/>
                        <a:t>Nombre de patients avec</a:t>
                      </a:r>
                      <a:r>
                        <a:rPr lang="fr-CA" baseline="0" dirty="0" smtClean="0"/>
                        <a:t> </a:t>
                      </a:r>
                      <a:r>
                        <a:rPr lang="fr-CA" b="1" u="sng" baseline="0" dirty="0" smtClean="0"/>
                        <a:t>d</a:t>
                      </a:r>
                      <a:r>
                        <a:rPr lang="fr-CA" b="1" u="sng" dirty="0" smtClean="0"/>
                        <a:t>iminution</a:t>
                      </a:r>
                      <a:r>
                        <a:rPr lang="fr-CA" dirty="0" smtClean="0"/>
                        <a:t> de la </a:t>
                      </a:r>
                      <a:r>
                        <a:rPr lang="fr-CA" b="1" u="sng" dirty="0" smtClean="0"/>
                        <a:t>fréquence</a:t>
                      </a:r>
                      <a:r>
                        <a:rPr lang="fr-CA" dirty="0" smtClean="0"/>
                        <a:t> des migraines d’au moins 50%: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CA" dirty="0" smtClean="0"/>
                        <a:t>Avec placebo: 4 (13,3%)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CA" dirty="0" smtClean="0"/>
                        <a:t>Avec riboflavine basse dose: 6 (20%)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CA" dirty="0" smtClean="0"/>
                        <a:t>Avec riboflavine</a:t>
                      </a:r>
                      <a:r>
                        <a:rPr lang="fr-CA" baseline="0" dirty="0" smtClean="0"/>
                        <a:t> haute dose: 24 (80%)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aseline="0" dirty="0" smtClean="0"/>
                        <a:t>p=0,000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aseline="0" dirty="0" smtClean="0"/>
                        <a:t>Différence significative entre basse dose et haute dose (p=0,000)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baseline="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="1" u="sng" baseline="0" dirty="0" smtClean="0"/>
                        <a:t>Pas de diminution</a:t>
                      </a:r>
                      <a:r>
                        <a:rPr lang="fr-CA" baseline="0" dirty="0" smtClean="0"/>
                        <a:t> significative de l’</a:t>
                      </a:r>
                      <a:r>
                        <a:rPr lang="fr-CA" b="1" u="sng" baseline="0" dirty="0" smtClean="0"/>
                        <a:t>intensité</a:t>
                      </a:r>
                      <a:r>
                        <a:rPr lang="fr-CA" baseline="0" dirty="0" smtClean="0"/>
                        <a:t> avec riboflavine basse dose (p=0,71) ni haute dose (p=0,74)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baseline="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859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54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fr-CA" sz="6000" dirty="0" smtClean="0"/>
              <a:t>RÉSULTATS   </a:t>
            </a:r>
            <a:r>
              <a:rPr lang="fr-CA" sz="2800" dirty="0" err="1" smtClean="0"/>
              <a:t>Talebian</a:t>
            </a:r>
            <a:r>
              <a:rPr lang="fr-CA" sz="2800" dirty="0" smtClean="0"/>
              <a:t> et al. (2018)</a:t>
            </a:r>
            <a:endParaRPr lang="fr-CA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547246"/>
              </p:ext>
            </p:extLst>
          </p:nvPr>
        </p:nvGraphicFramePr>
        <p:xfrm>
          <a:off x="393049" y="1010653"/>
          <a:ext cx="8574488" cy="5782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4488">
                  <a:extLst>
                    <a:ext uri="{9D8B030D-6E8A-4147-A177-3AD203B41FA5}">
                      <a16:colId xmlns:a16="http://schemas.microsoft.com/office/drawing/2014/main" val="3395040254"/>
                    </a:ext>
                  </a:extLst>
                </a:gridCol>
              </a:tblGrid>
              <a:tr h="478958">
                <a:tc>
                  <a:txBody>
                    <a:bodyPr/>
                    <a:lstStyle/>
                    <a:p>
                      <a:r>
                        <a:rPr lang="fr-CA" dirty="0" smtClean="0"/>
                        <a:t>ISSUE PRIMAIRE (SUITE)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330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="1" u="sng" baseline="0" dirty="0" smtClean="0"/>
                        <a:t>Pas de diminution </a:t>
                      </a:r>
                      <a:r>
                        <a:rPr lang="fr-CA" baseline="0" dirty="0" smtClean="0"/>
                        <a:t>significative de la </a:t>
                      </a:r>
                      <a:r>
                        <a:rPr lang="fr-CA" b="1" u="sng" baseline="0" dirty="0" smtClean="0"/>
                        <a:t>durée</a:t>
                      </a:r>
                      <a:r>
                        <a:rPr lang="fr-CA" baseline="0" dirty="0" smtClean="0"/>
                        <a:t> des migraines avec riboflavine </a:t>
                      </a:r>
                      <a:r>
                        <a:rPr lang="fr-CA" b="1" u="sng" baseline="0" dirty="0" smtClean="0"/>
                        <a:t>basse dose</a:t>
                      </a:r>
                      <a:r>
                        <a:rPr lang="fr-CA" baseline="0" dirty="0" smtClean="0"/>
                        <a:t> (p=0,69)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baseline="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="1" u="sng" baseline="0" dirty="0" smtClean="0"/>
                        <a:t>Diminution</a:t>
                      </a:r>
                      <a:r>
                        <a:rPr lang="fr-CA" baseline="0" dirty="0" smtClean="0"/>
                        <a:t> de la </a:t>
                      </a:r>
                      <a:r>
                        <a:rPr lang="fr-CA" b="1" u="sng" baseline="0" dirty="0" smtClean="0"/>
                        <a:t>durée</a:t>
                      </a:r>
                      <a:r>
                        <a:rPr lang="fr-CA" baseline="0" dirty="0" smtClean="0"/>
                        <a:t> des migraines avec riboflavine </a:t>
                      </a:r>
                      <a:r>
                        <a:rPr lang="fr-CA" b="1" u="sng" baseline="0" dirty="0" smtClean="0"/>
                        <a:t>haute dose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CA" baseline="0" dirty="0" smtClean="0"/>
                        <a:t>Réduction de 4h/mois avec riboflavine haute dose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CA" baseline="0" dirty="0" smtClean="0"/>
                        <a:t>Réduction de 0,3h/mois avec placebo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aseline="0" dirty="0" smtClean="0"/>
                        <a:t>P=0,000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baseline="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aseline="0" dirty="0" smtClean="0"/>
                        <a:t>Diminution de la durée des migraines meilleure avec haute dose que basse dose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CA" baseline="0" dirty="0" smtClean="0"/>
                        <a:t>Réduction de 4h/mois avec haute dose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CA" baseline="0" dirty="0" smtClean="0"/>
                        <a:t>Réduction de 0,17h/mois avec basse dose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aseline="0" dirty="0" smtClean="0"/>
                        <a:t>P=0,000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baseline="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aseline="0" dirty="0" smtClean="0"/>
                        <a:t>Nécessité d’analgésie: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CA" baseline="0" dirty="0" smtClean="0"/>
                        <a:t>Avec placebo: 21 (70%)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CA" baseline="0" dirty="0" smtClean="0"/>
                        <a:t>Avec riboflavine basse dose: 20 (66,7%)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CA" baseline="0" dirty="0" smtClean="0"/>
                        <a:t>Avec riboflavine haute dose: 7 (23,3%)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baseline="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859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14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fr-CA" sz="6000" dirty="0" smtClean="0"/>
              <a:t>RÉSULTATS   </a:t>
            </a:r>
            <a:r>
              <a:rPr lang="fr-CA" sz="2800" dirty="0" err="1" smtClean="0"/>
              <a:t>Talebian</a:t>
            </a:r>
            <a:r>
              <a:rPr lang="fr-CA" sz="2800" dirty="0" smtClean="0"/>
              <a:t> et al. (2018)</a:t>
            </a:r>
            <a:endParaRPr lang="fr-CA" sz="28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815897"/>
              </p:ext>
            </p:extLst>
          </p:nvPr>
        </p:nvGraphicFramePr>
        <p:xfrm>
          <a:off x="457201" y="1322466"/>
          <a:ext cx="8964117" cy="4219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561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83978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Effectiveness </a:t>
            </a:r>
            <a:r>
              <a:rPr lang="en-US" sz="2700" dirty="0"/>
              <a:t>of low-dose riboflavin as a prophylactic agent in pediatric </a:t>
            </a:r>
            <a:r>
              <a:rPr lang="en-US" sz="2700" dirty="0" smtClean="0"/>
              <a:t>migraine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000" dirty="0" err="1"/>
              <a:t>Yamanaka</a:t>
            </a:r>
            <a:r>
              <a:rPr lang="fr-CA" sz="2000" dirty="0"/>
              <a:t> and </a:t>
            </a:r>
            <a:r>
              <a:rPr lang="fr-CA" sz="2000" dirty="0" smtClean="0"/>
              <a:t>al (2020)</a:t>
            </a:r>
          </a:p>
          <a:p>
            <a:r>
              <a:rPr lang="fr-CA" sz="2000" dirty="0" smtClean="0"/>
              <a:t>Devis</a:t>
            </a:r>
            <a:r>
              <a:rPr lang="fr-CA" sz="2000" dirty="0"/>
              <a:t>: étude </a:t>
            </a:r>
            <a:r>
              <a:rPr lang="fr-CA" sz="2000" b="1" u="sng" dirty="0" smtClean="0"/>
              <a:t>de cohorte</a:t>
            </a:r>
          </a:p>
          <a:p>
            <a:r>
              <a:rPr lang="fr-CA" sz="2000" dirty="0" smtClean="0"/>
              <a:t>Population: enfants de </a:t>
            </a:r>
            <a:r>
              <a:rPr lang="fr-CA" sz="2000" b="1" u="sng" dirty="0" smtClean="0"/>
              <a:t>6-15 ans</a:t>
            </a:r>
          </a:p>
          <a:p>
            <a:r>
              <a:rPr lang="fr-CA" sz="2000" dirty="0" smtClean="0"/>
              <a:t>Intervention: riboflavine </a:t>
            </a:r>
            <a:r>
              <a:rPr lang="fr-CA" sz="2000" b="1" u="sng" dirty="0" smtClean="0"/>
              <a:t>10 ou 40 mg/jour</a:t>
            </a:r>
          </a:p>
          <a:p>
            <a:r>
              <a:rPr lang="fr-CA" sz="2000" dirty="0" smtClean="0"/>
              <a:t>Contrôle: absence de prophylaxie</a:t>
            </a:r>
          </a:p>
          <a:p>
            <a:r>
              <a:rPr lang="fr-CA" sz="2000" dirty="0"/>
              <a:t>Issue primaire: </a:t>
            </a:r>
            <a:r>
              <a:rPr lang="fr-CA" sz="2000" dirty="0" smtClean="0"/>
              <a:t>réduction </a:t>
            </a:r>
            <a:r>
              <a:rPr lang="fr-CA" sz="2000" dirty="0"/>
              <a:t>de &gt;50% de </a:t>
            </a:r>
            <a:r>
              <a:rPr lang="fr-CA" sz="2000" dirty="0" smtClean="0"/>
              <a:t>la </a:t>
            </a:r>
            <a:r>
              <a:rPr lang="fr-CA" sz="2000" b="1" u="sng" dirty="0" smtClean="0"/>
              <a:t>fréquence</a:t>
            </a:r>
            <a:r>
              <a:rPr lang="fr-CA" sz="2000" dirty="0" smtClean="0"/>
              <a:t> </a:t>
            </a:r>
            <a:r>
              <a:rPr lang="fr-CA" sz="2000" dirty="0"/>
              <a:t>des </a:t>
            </a:r>
            <a:r>
              <a:rPr lang="fr-CA" sz="2000" dirty="0" smtClean="0"/>
              <a:t>migraines</a:t>
            </a:r>
          </a:p>
          <a:p>
            <a:r>
              <a:rPr lang="fr-CA" sz="2000" dirty="0" smtClean="0"/>
              <a:t>Issues secondaires: effets secondaires</a:t>
            </a:r>
          </a:p>
          <a:p>
            <a:endParaRPr lang="fr-CA" b="1" dirty="0"/>
          </a:p>
          <a:p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620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CA" sz="6000" dirty="0">
                <a:solidFill>
                  <a:srgbClr val="D34817"/>
                </a:solidFill>
              </a:rPr>
              <a:t>ÉTUDE </a:t>
            </a:r>
            <a:r>
              <a:rPr lang="fr-CA" sz="6000" dirty="0" smtClean="0">
                <a:solidFill>
                  <a:srgbClr val="D34817"/>
                </a:solidFill>
              </a:rPr>
              <a:t>6</a:t>
            </a:r>
            <a:endParaRPr lang="fr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81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fr-CA" sz="6000" dirty="0" smtClean="0"/>
              <a:t>RÉSULTATS   </a:t>
            </a:r>
            <a:r>
              <a:rPr lang="fr-CA" sz="2800" dirty="0" err="1" smtClean="0"/>
              <a:t>Yamanaka</a:t>
            </a:r>
            <a:r>
              <a:rPr lang="fr-CA" sz="2800" dirty="0" smtClean="0"/>
              <a:t> et al. (2020)</a:t>
            </a:r>
            <a:endParaRPr lang="fr-CA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287401"/>
              </p:ext>
            </p:extLst>
          </p:nvPr>
        </p:nvGraphicFramePr>
        <p:xfrm>
          <a:off x="393050" y="1118771"/>
          <a:ext cx="8596312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3395040254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22235158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ISSUE PRIMAIRE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ISSUES SECONDAIRES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330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r-CA" dirty="0" smtClean="0"/>
                        <a:t>Réduction</a:t>
                      </a:r>
                      <a:r>
                        <a:rPr lang="fr-CA" baseline="0" dirty="0" smtClean="0"/>
                        <a:t> de la fréquence des migraines </a:t>
                      </a:r>
                      <a:r>
                        <a:rPr lang="fr-CA" baseline="0" dirty="0" smtClean="0"/>
                        <a:t>statistiquement significative </a:t>
                      </a:r>
                      <a:r>
                        <a:rPr lang="fr-CA" baseline="0" dirty="0" smtClean="0"/>
                        <a:t>(p=0,00):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CA" baseline="0" dirty="0" smtClean="0"/>
                        <a:t>Réduction d’au moins 50% p/r à avant riboflavine: 25 patients (36,7%)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CA" baseline="0" dirty="0" smtClean="0"/>
                        <a:t>Réduction de 25-50% p/r à avant riboflavine: 18 patients (26,5%)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r-CA" dirty="0" smtClean="0"/>
                        <a:t>Effets secondaires:</a:t>
                      </a:r>
                      <a:r>
                        <a:rPr lang="fr-CA" baseline="0" dirty="0" smtClean="0"/>
                        <a:t> aucun identifié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859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7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fr-CA" sz="6000" dirty="0" smtClean="0"/>
              <a:t>RÉSULTATS   </a:t>
            </a:r>
            <a:r>
              <a:rPr lang="fr-CA" sz="2800" dirty="0" err="1" smtClean="0"/>
              <a:t>Yamanaka</a:t>
            </a:r>
            <a:r>
              <a:rPr lang="fr-CA" sz="2800" dirty="0" smtClean="0"/>
              <a:t> et al. (2020)</a:t>
            </a:r>
            <a:endParaRPr lang="fr-CA" sz="28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994246"/>
              </p:ext>
            </p:extLst>
          </p:nvPr>
        </p:nvGraphicFramePr>
        <p:xfrm>
          <a:off x="457201" y="1322466"/>
          <a:ext cx="8964117" cy="4219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952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fr-CA" sz="6000" dirty="0" smtClean="0"/>
              <a:t>MISE EN CONTEXTE</a:t>
            </a:r>
            <a:endParaRPr lang="fr-CA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9860" y="1748591"/>
            <a:ext cx="9416716" cy="4340899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fr-CA" sz="2800" dirty="0" smtClean="0"/>
              <a:t>Touchant </a:t>
            </a:r>
            <a:r>
              <a:rPr lang="fr-CA" sz="2800" b="1" dirty="0" smtClean="0"/>
              <a:t>10% des enfants au Canada</a:t>
            </a:r>
            <a:r>
              <a:rPr lang="fr-CA" sz="2800" dirty="0" smtClean="0"/>
              <a:t>, la migraine est la 3</a:t>
            </a:r>
            <a:r>
              <a:rPr lang="fr-CA" sz="2800" baseline="30000" dirty="0" smtClean="0"/>
              <a:t>e</a:t>
            </a:r>
            <a:r>
              <a:rPr lang="fr-CA" sz="2800" dirty="0" smtClean="0"/>
              <a:t> maladie la plus </a:t>
            </a:r>
            <a:r>
              <a:rPr lang="fr-CA" sz="2800" dirty="0" err="1" smtClean="0"/>
              <a:t>prévalente</a:t>
            </a:r>
            <a:r>
              <a:rPr lang="fr-CA" sz="2800" dirty="0" smtClean="0"/>
              <a:t> mondialement.</a:t>
            </a:r>
          </a:p>
          <a:p>
            <a:pPr>
              <a:spcBef>
                <a:spcPts val="1800"/>
              </a:spcBef>
            </a:pPr>
            <a:r>
              <a:rPr lang="fr-CA" sz="2800" dirty="0" smtClean="0"/>
              <a:t>Plusieurs traitements prophylactiques sont proposés chez les enfants.</a:t>
            </a:r>
          </a:p>
          <a:p>
            <a:pPr lvl="1">
              <a:spcBef>
                <a:spcPts val="1800"/>
              </a:spcBef>
            </a:pPr>
            <a:r>
              <a:rPr lang="fr-CA" sz="2400" dirty="0" smtClean="0"/>
              <a:t>L’étude CHAMP (</a:t>
            </a:r>
            <a:r>
              <a:rPr lang="fr-CA" sz="2400" dirty="0" err="1" smtClean="0"/>
              <a:t>Childhood</a:t>
            </a:r>
            <a:r>
              <a:rPr lang="fr-CA" sz="2400" dirty="0" smtClean="0"/>
              <a:t> and Adolescent Migraine </a:t>
            </a:r>
            <a:r>
              <a:rPr lang="fr-CA" sz="2400" dirty="0" err="1" smtClean="0"/>
              <a:t>Prevention</a:t>
            </a:r>
            <a:r>
              <a:rPr lang="fr-CA" sz="2400" dirty="0" smtClean="0"/>
              <a:t> Trial, 2017) ne notait </a:t>
            </a:r>
            <a:r>
              <a:rPr lang="fr-CA" sz="2400" b="1" dirty="0" smtClean="0"/>
              <a:t>aucune efficacité significative de l’</a:t>
            </a:r>
            <a:r>
              <a:rPr lang="fr-CA" sz="2400" b="1" dirty="0" err="1" smtClean="0"/>
              <a:t>amitriptyline</a:t>
            </a:r>
            <a:r>
              <a:rPr lang="fr-CA" sz="2400" b="1" dirty="0" smtClean="0"/>
              <a:t> et du </a:t>
            </a:r>
            <a:r>
              <a:rPr lang="fr-CA" sz="2400" b="1" dirty="0" err="1"/>
              <a:t>t</a:t>
            </a:r>
            <a:r>
              <a:rPr lang="fr-CA" sz="2400" b="1" dirty="0" err="1" smtClean="0"/>
              <a:t>opiramate</a:t>
            </a:r>
            <a:r>
              <a:rPr lang="fr-CA" sz="2400" dirty="0" smtClean="0"/>
              <a:t>, les deux principales molécules utilisées.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377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176346" cy="1320800"/>
          </a:xfrm>
        </p:spPr>
        <p:txBody>
          <a:bodyPr>
            <a:normAutofit/>
          </a:bodyPr>
          <a:lstStyle/>
          <a:p>
            <a:r>
              <a:rPr lang="fr-CA" sz="6000" dirty="0" smtClean="0"/>
              <a:t>DISCUSSION</a:t>
            </a:r>
            <a:endParaRPr lang="fr-CA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4785" y="1533571"/>
            <a:ext cx="8596668" cy="3880773"/>
          </a:xfrm>
        </p:spPr>
        <p:txBody>
          <a:bodyPr>
            <a:normAutofit/>
          </a:bodyPr>
          <a:lstStyle/>
          <a:p>
            <a:pPr lvl="1"/>
            <a:r>
              <a:rPr lang="fr-CA" sz="2000" b="1" u="sng" dirty="0" smtClean="0"/>
              <a:t>2</a:t>
            </a:r>
            <a:r>
              <a:rPr lang="fr-CA" sz="2000" dirty="0" smtClean="0"/>
              <a:t> ECR qui ne démontrent </a:t>
            </a:r>
            <a:r>
              <a:rPr lang="fr-CA" sz="2000" b="1" u="sng" dirty="0" smtClean="0"/>
              <a:t>pas de bénéfice</a:t>
            </a:r>
          </a:p>
          <a:p>
            <a:pPr lvl="1"/>
            <a:r>
              <a:rPr lang="fr-CA" sz="2000" b="1" u="sng" dirty="0" smtClean="0"/>
              <a:t>3</a:t>
            </a:r>
            <a:r>
              <a:rPr lang="fr-CA" sz="2000" dirty="0" smtClean="0"/>
              <a:t> études de cohorte qui démontrent </a:t>
            </a:r>
            <a:r>
              <a:rPr lang="fr-CA" sz="2000" dirty="0" smtClean="0"/>
              <a:t>des bénéfices </a:t>
            </a:r>
            <a:r>
              <a:rPr lang="fr-CA" sz="2000" dirty="0" smtClean="0"/>
              <a:t>(mais pas de comparaison avec placebo) et </a:t>
            </a:r>
            <a:r>
              <a:rPr lang="fr-CA" sz="2000" b="1" u="sng" dirty="0" smtClean="0"/>
              <a:t>1</a:t>
            </a:r>
            <a:r>
              <a:rPr lang="fr-CA" sz="2000" dirty="0" smtClean="0"/>
              <a:t> ECR qui </a:t>
            </a:r>
            <a:r>
              <a:rPr lang="fr-CA" sz="2000" dirty="0" smtClean="0"/>
              <a:t>démontre des </a:t>
            </a:r>
            <a:r>
              <a:rPr lang="fr-CA" sz="2000" b="1" u="sng" dirty="0" smtClean="0"/>
              <a:t>bénéfices</a:t>
            </a:r>
          </a:p>
          <a:p>
            <a:pPr lvl="1"/>
            <a:endParaRPr lang="fr-CA" sz="2000" dirty="0"/>
          </a:p>
          <a:p>
            <a:pPr lvl="1"/>
            <a:r>
              <a:rPr lang="fr-CA" sz="2000" dirty="0" smtClean="0"/>
              <a:t>Il est à noter que les études qui démontrent des bénéfices à l’utilisation de riboflavine ont des résultats statistiquement et cliniquement </a:t>
            </a:r>
            <a:r>
              <a:rPr lang="fr-CA" sz="2000" dirty="0" smtClean="0"/>
              <a:t>significatifs.</a:t>
            </a:r>
            <a:endParaRPr lang="fr-CA" sz="2000" dirty="0" smtClean="0"/>
          </a:p>
          <a:p>
            <a:pPr lvl="1"/>
            <a:endParaRPr lang="fr-CA" sz="2000" dirty="0"/>
          </a:p>
          <a:p>
            <a:pPr lvl="1"/>
            <a:r>
              <a:rPr lang="fr-CA" sz="2000" dirty="0" smtClean="0"/>
              <a:t>Autre élément notable: 3 des études montrant une efficacité de la riboflavine n’ont pas utilisé de placebo.</a:t>
            </a:r>
          </a:p>
          <a:p>
            <a:pPr marL="457200" lvl="1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769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800600" cy="1320800"/>
          </a:xfrm>
        </p:spPr>
        <p:txBody>
          <a:bodyPr>
            <a:noAutofit/>
          </a:bodyPr>
          <a:lstStyle/>
          <a:p>
            <a:r>
              <a:rPr lang="fr-CA" sz="6000" dirty="0" smtClean="0"/>
              <a:t>CONCLUSION</a:t>
            </a:r>
            <a:endParaRPr lang="fr-CA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6374" y="1768703"/>
            <a:ext cx="8596668" cy="388077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CA" sz="2000" dirty="0" smtClean="0"/>
              <a:t>Résultats </a:t>
            </a:r>
            <a:r>
              <a:rPr lang="fr-CA" sz="2000" dirty="0"/>
              <a:t>intéressants en termes d’</a:t>
            </a:r>
            <a:r>
              <a:rPr lang="fr-CA" sz="2000" b="1" dirty="0"/>
              <a:t>efficacité potentielle </a:t>
            </a:r>
            <a:r>
              <a:rPr lang="fr-CA" sz="2000" dirty="0"/>
              <a:t>de la riboflavine comme agent prophylactique contre les </a:t>
            </a:r>
            <a:r>
              <a:rPr lang="fr-CA" sz="2000" dirty="0" smtClean="0"/>
              <a:t>migraines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2000" b="1" dirty="0" smtClean="0"/>
              <a:t>Nécessité </a:t>
            </a:r>
            <a:r>
              <a:rPr lang="fr-CA" sz="2000" b="1" dirty="0"/>
              <a:t>de davantage d’études</a:t>
            </a:r>
            <a:r>
              <a:rPr lang="fr-CA" sz="2000" dirty="0"/>
              <a:t> (aucune </a:t>
            </a:r>
            <a:r>
              <a:rPr lang="fr-CA" sz="2000" dirty="0" smtClean="0"/>
              <a:t>méta-analyse disponible</a:t>
            </a:r>
            <a:r>
              <a:rPr lang="fr-CA" sz="2000" dirty="0"/>
              <a:t>, quelques études randomisées contrôlées </a:t>
            </a:r>
            <a:r>
              <a:rPr lang="fr-CA" sz="2000" dirty="0" smtClean="0"/>
              <a:t>seulement)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2000" b="1" dirty="0" smtClean="0"/>
              <a:t>Dose </a:t>
            </a:r>
            <a:r>
              <a:rPr lang="fr-CA" sz="2000" b="1" dirty="0"/>
              <a:t>de riboflavine très variable </a:t>
            </a:r>
            <a:r>
              <a:rPr lang="fr-CA" sz="2000" dirty="0"/>
              <a:t>d’une étude à l’autre, ce qui affecte beaucoup les </a:t>
            </a:r>
            <a:r>
              <a:rPr lang="fr-CA" sz="2000" dirty="0" smtClean="0"/>
              <a:t>résultats; à considérer dans l’élaboration de futurs protocoles de recherche.</a:t>
            </a:r>
            <a:endParaRPr lang="fr-CA" sz="2000" dirty="0"/>
          </a:p>
          <a:p>
            <a:pPr marL="457200" indent="-457200">
              <a:buFont typeface="+mj-lt"/>
              <a:buAutoNum type="arabicPeriod"/>
            </a:pPr>
            <a:r>
              <a:rPr lang="fr-CA" sz="2000" dirty="0" smtClean="0"/>
              <a:t>À noter que toutes les études ont démontré la </a:t>
            </a:r>
            <a:r>
              <a:rPr lang="fr-CA" sz="2000" b="1" dirty="0" smtClean="0"/>
              <a:t>sécurité</a:t>
            </a:r>
            <a:r>
              <a:rPr lang="fr-CA" sz="2000" dirty="0" smtClean="0"/>
              <a:t> de l’utilisation de riboflavine.</a:t>
            </a:r>
            <a:endParaRPr lang="fr-CA" sz="2000" dirty="0"/>
          </a:p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4701603" y="241131"/>
            <a:ext cx="22060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2800" dirty="0" smtClean="0">
                <a:solidFill>
                  <a:srgbClr val="D34817"/>
                </a:solidFill>
              </a:rPr>
              <a:t>POINTS CLÉS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375125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" y="0"/>
            <a:ext cx="5477691" cy="1320800"/>
          </a:xfrm>
        </p:spPr>
        <p:txBody>
          <a:bodyPr>
            <a:noAutofit/>
          </a:bodyPr>
          <a:lstStyle/>
          <a:p>
            <a:r>
              <a:rPr lang="fr-CA" sz="6000" dirty="0" smtClean="0"/>
              <a:t>BIBLIOGRAPHIE</a:t>
            </a:r>
            <a:endParaRPr lang="fr-CA" sz="2800" dirty="0"/>
          </a:p>
        </p:txBody>
      </p:sp>
      <p:sp>
        <p:nvSpPr>
          <p:cNvPr id="6" name="Rectangle 5"/>
          <p:cNvSpPr/>
          <p:nvPr/>
        </p:nvSpPr>
        <p:spPr>
          <a:xfrm>
            <a:off x="949234" y="1238361"/>
            <a:ext cx="793350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+mj-lt"/>
              <a:buAutoNum type="arabicPeriod"/>
            </a:pP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Bruijn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J.,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Duivenvoorden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H.,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Passchier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J., Locher, H.,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Dijkstra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N., &amp; Arts, W. F. (2010). Medium-dose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riboflavin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 as a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prophylactic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 agent in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children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with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 migraine: a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preliminary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 placebo-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controlled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randomised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double-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blind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cross-over trial. </a:t>
            </a:r>
            <a:r>
              <a:rPr lang="fr-CA" sz="1300" i="1" dirty="0" err="1">
                <a:solidFill>
                  <a:srgbClr val="212121"/>
                </a:solidFill>
                <a:latin typeface="Arial" panose="020B0604020202020204" pitchFamily="34" charset="0"/>
              </a:rPr>
              <a:t>Cephalalgia</a:t>
            </a:r>
            <a:r>
              <a:rPr lang="fr-CA" sz="1300" i="1" dirty="0">
                <a:solidFill>
                  <a:srgbClr val="212121"/>
                </a:solidFill>
                <a:latin typeface="Arial" panose="020B0604020202020204" pitchFamily="34" charset="0"/>
              </a:rPr>
              <a:t> : an international journal of </a:t>
            </a:r>
            <a:r>
              <a:rPr lang="fr-CA" sz="1300" i="1" dirty="0" err="1">
                <a:solidFill>
                  <a:srgbClr val="212121"/>
                </a:solidFill>
                <a:latin typeface="Arial" panose="020B0604020202020204" pitchFamily="34" charset="0"/>
              </a:rPr>
              <a:t>headache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</a:t>
            </a:r>
            <a:r>
              <a:rPr lang="fr-CA" sz="1300" i="1" dirty="0">
                <a:solidFill>
                  <a:srgbClr val="212121"/>
                </a:solidFill>
                <a:latin typeface="Arial" panose="020B0604020202020204" pitchFamily="34" charset="0"/>
              </a:rPr>
              <a:t>30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(12), 1426–1434. </a:t>
            </a:r>
            <a:r>
              <a:rPr lang="fr-CA" sz="1300" u="sng" dirty="0">
                <a:solidFill>
                  <a:srgbClr val="1155CC"/>
                </a:solidFill>
                <a:latin typeface="Arial" panose="020B0604020202020204" pitchFamily="34" charset="0"/>
                <a:hlinkClick r:id="rId2"/>
              </a:rPr>
              <a:t>https://</a:t>
            </a:r>
            <a:r>
              <a:rPr lang="fr-CA" sz="1300" u="sng" dirty="0" smtClean="0">
                <a:solidFill>
                  <a:srgbClr val="1155CC"/>
                </a:solidFill>
                <a:latin typeface="Arial" panose="020B0604020202020204" pitchFamily="34" charset="0"/>
                <a:hlinkClick r:id="rId2"/>
              </a:rPr>
              <a:t>doi.org/10.1177/0333102410365106</a:t>
            </a:r>
            <a:endParaRPr lang="fr-CA" sz="1300" u="sng" dirty="0" smtClean="0">
              <a:solidFill>
                <a:srgbClr val="1155CC"/>
              </a:solidFill>
              <a:latin typeface="Arial" panose="020B0604020202020204" pitchFamily="34" charset="0"/>
            </a:endParaRPr>
          </a:p>
          <a:p>
            <a:pPr fontAlgn="base">
              <a:buFont typeface="+mj-lt"/>
              <a:buAutoNum type="arabicPeriod"/>
            </a:pPr>
            <a:endParaRPr lang="fr-CA" sz="1300" u="sng" dirty="0">
              <a:solidFill>
                <a:srgbClr val="1155CC"/>
              </a:solidFill>
              <a:latin typeface="Arial" panose="020B0604020202020204" pitchFamily="34" charset="0"/>
            </a:endParaRPr>
          </a:p>
          <a:p>
            <a:pPr fontAlgn="base">
              <a:buFont typeface="+mj-lt"/>
              <a:buAutoNum type="arabicPeriod"/>
            </a:pPr>
            <a:r>
              <a:rPr lang="fr-CA" sz="1300" dirty="0" smtClean="0"/>
              <a:t> </a:t>
            </a:r>
            <a:r>
              <a:rPr lang="fr-CA" sz="1300" dirty="0" err="1" smtClean="0">
                <a:solidFill>
                  <a:srgbClr val="212121"/>
                </a:solidFill>
                <a:latin typeface="Arial" panose="020B0604020202020204" pitchFamily="34" charset="0"/>
              </a:rPr>
              <a:t>Condò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M.,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Posar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A.,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Arbizzani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A., &amp;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Parmeggiani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A. (2009).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Riboflavin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prophylaxis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 in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pediatric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 and adolescent migraine. </a:t>
            </a:r>
            <a:r>
              <a:rPr lang="fr-CA" sz="1300" i="1" dirty="0">
                <a:solidFill>
                  <a:srgbClr val="212121"/>
                </a:solidFill>
                <a:latin typeface="Arial" panose="020B0604020202020204" pitchFamily="34" charset="0"/>
              </a:rPr>
              <a:t>The journal of </a:t>
            </a:r>
            <a:r>
              <a:rPr lang="fr-CA" sz="1300" i="1" dirty="0" err="1">
                <a:solidFill>
                  <a:srgbClr val="212121"/>
                </a:solidFill>
                <a:latin typeface="Arial" panose="020B0604020202020204" pitchFamily="34" charset="0"/>
              </a:rPr>
              <a:t>headache</a:t>
            </a:r>
            <a:r>
              <a:rPr lang="fr-CA" sz="1300" i="1" dirty="0">
                <a:solidFill>
                  <a:srgbClr val="212121"/>
                </a:solidFill>
                <a:latin typeface="Arial" panose="020B0604020202020204" pitchFamily="34" charset="0"/>
              </a:rPr>
              <a:t> and pain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</a:t>
            </a:r>
            <a:r>
              <a:rPr lang="fr-CA" sz="1300" i="1" dirty="0">
                <a:solidFill>
                  <a:srgbClr val="212121"/>
                </a:solidFill>
                <a:latin typeface="Arial" panose="020B0604020202020204" pitchFamily="34" charset="0"/>
              </a:rPr>
              <a:t>10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(5), 361–365. </a:t>
            </a:r>
            <a:r>
              <a:rPr lang="fr-CA" sz="1300" u="sng" dirty="0">
                <a:solidFill>
                  <a:srgbClr val="1155CC"/>
                </a:solidFill>
                <a:latin typeface="Arial" panose="020B0604020202020204" pitchFamily="34" charset="0"/>
                <a:hlinkClick r:id="rId3"/>
              </a:rPr>
              <a:t>https://</a:t>
            </a:r>
            <a:r>
              <a:rPr lang="fr-CA" sz="1300" u="sng" dirty="0" smtClean="0">
                <a:solidFill>
                  <a:srgbClr val="1155CC"/>
                </a:solidFill>
                <a:latin typeface="Arial" panose="020B0604020202020204" pitchFamily="34" charset="0"/>
                <a:hlinkClick r:id="rId3"/>
              </a:rPr>
              <a:t>doi.org/10.1007/s10194-009-0142-2</a:t>
            </a:r>
            <a:endParaRPr lang="fr-CA" sz="1300" dirty="0" smtClean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pPr fontAlgn="base"/>
            <a:endParaRPr lang="fr-CA" sz="1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buFont typeface="+mj-lt"/>
              <a:buAutoNum type="arabicPeriod" startAt="3"/>
            </a:pPr>
            <a:r>
              <a:rPr lang="fr-CA" sz="1300" dirty="0" smtClean="0"/>
              <a:t> </a:t>
            </a:r>
            <a:r>
              <a:rPr lang="fr-CA" sz="1300" dirty="0" err="1" smtClean="0">
                <a:solidFill>
                  <a:srgbClr val="212121"/>
                </a:solidFill>
                <a:latin typeface="Arial" panose="020B0604020202020204" pitchFamily="34" charset="0"/>
              </a:rPr>
              <a:t>Das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R., &amp;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Qubty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W. (2021).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Retrospective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Observational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Study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 on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Riboflavin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Prophylaxis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 in Child and Adolescent Migraine. </a:t>
            </a:r>
            <a:r>
              <a:rPr lang="fr-CA" sz="1300" i="1" dirty="0" err="1">
                <a:solidFill>
                  <a:srgbClr val="212121"/>
                </a:solidFill>
                <a:latin typeface="Arial" panose="020B0604020202020204" pitchFamily="34" charset="0"/>
              </a:rPr>
              <a:t>Pediatric</a:t>
            </a:r>
            <a:r>
              <a:rPr lang="fr-CA" sz="1300" i="1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fr-CA" sz="1300" i="1" dirty="0" err="1">
                <a:solidFill>
                  <a:srgbClr val="212121"/>
                </a:solidFill>
                <a:latin typeface="Arial" panose="020B0604020202020204" pitchFamily="34" charset="0"/>
              </a:rPr>
              <a:t>neurology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</a:t>
            </a:r>
            <a:r>
              <a:rPr lang="fr-CA" sz="1300" i="1" dirty="0">
                <a:solidFill>
                  <a:srgbClr val="212121"/>
                </a:solidFill>
                <a:latin typeface="Arial" panose="020B0604020202020204" pitchFamily="34" charset="0"/>
              </a:rPr>
              <a:t>114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5–8. </a:t>
            </a:r>
            <a:r>
              <a:rPr lang="fr-CA" sz="1300" u="sng" dirty="0">
                <a:solidFill>
                  <a:srgbClr val="1155CC"/>
                </a:solidFill>
                <a:latin typeface="Arial" panose="020B0604020202020204" pitchFamily="34" charset="0"/>
                <a:hlinkClick r:id="rId4"/>
              </a:rPr>
              <a:t>https://</a:t>
            </a:r>
            <a:r>
              <a:rPr lang="fr-CA" sz="1300" u="sng" dirty="0" smtClean="0">
                <a:solidFill>
                  <a:srgbClr val="1155CC"/>
                </a:solidFill>
                <a:latin typeface="Arial" panose="020B0604020202020204" pitchFamily="34" charset="0"/>
                <a:hlinkClick r:id="rId4"/>
              </a:rPr>
              <a:t>doi.org/10.1016/j.pediatrneurol.2020.09.009</a:t>
            </a:r>
            <a:endParaRPr lang="fr-CA" sz="1300" dirty="0" smtClean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pPr fontAlgn="base"/>
            <a:endParaRPr lang="fr-CA" sz="1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buFont typeface="+mj-lt"/>
              <a:buAutoNum type="arabicPeriod" startAt="4"/>
            </a:pPr>
            <a:r>
              <a:rPr lang="fr-CA" sz="1300" dirty="0" smtClean="0"/>
              <a:t> </a:t>
            </a:r>
            <a:r>
              <a:rPr lang="fr-CA" sz="1300" dirty="0" err="1" smtClean="0">
                <a:solidFill>
                  <a:srgbClr val="212121"/>
                </a:solidFill>
                <a:latin typeface="Arial" panose="020B0604020202020204" pitchFamily="34" charset="0"/>
              </a:rPr>
              <a:t>MacLennan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S. C., Wade, F. M., Forrest, K. M.,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Ratanayake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P. D.,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Fagan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E., &amp; Antony, J. (2008). High-dose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riboflavin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 for migraine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prophylaxis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 in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children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: a double-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blind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randomized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placebo-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controlled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 trial. </a:t>
            </a:r>
            <a:r>
              <a:rPr lang="fr-CA" sz="1300" i="1" dirty="0">
                <a:solidFill>
                  <a:srgbClr val="212121"/>
                </a:solidFill>
                <a:latin typeface="Arial" panose="020B0604020202020204" pitchFamily="34" charset="0"/>
              </a:rPr>
              <a:t>Journal of </a:t>
            </a:r>
            <a:r>
              <a:rPr lang="fr-CA" sz="1300" i="1" dirty="0" err="1">
                <a:solidFill>
                  <a:srgbClr val="212121"/>
                </a:solidFill>
                <a:latin typeface="Arial" panose="020B0604020202020204" pitchFamily="34" charset="0"/>
              </a:rPr>
              <a:t>child</a:t>
            </a:r>
            <a:r>
              <a:rPr lang="fr-CA" sz="1300" i="1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fr-CA" sz="1300" i="1" dirty="0" err="1">
                <a:solidFill>
                  <a:srgbClr val="212121"/>
                </a:solidFill>
                <a:latin typeface="Arial" panose="020B0604020202020204" pitchFamily="34" charset="0"/>
              </a:rPr>
              <a:t>neurology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</a:t>
            </a:r>
            <a:r>
              <a:rPr lang="fr-CA" sz="1300" i="1" dirty="0">
                <a:solidFill>
                  <a:srgbClr val="212121"/>
                </a:solidFill>
                <a:latin typeface="Arial" panose="020B0604020202020204" pitchFamily="34" charset="0"/>
              </a:rPr>
              <a:t>23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(11), 1300–1304. </a:t>
            </a:r>
            <a:r>
              <a:rPr lang="fr-CA" sz="1300" u="sng" dirty="0">
                <a:solidFill>
                  <a:srgbClr val="1155CC"/>
                </a:solidFill>
                <a:latin typeface="Arial" panose="020B0604020202020204" pitchFamily="34" charset="0"/>
                <a:hlinkClick r:id="rId5"/>
              </a:rPr>
              <a:t>https://</a:t>
            </a:r>
            <a:r>
              <a:rPr lang="fr-CA" sz="1300" u="sng" dirty="0" smtClean="0">
                <a:solidFill>
                  <a:srgbClr val="1155CC"/>
                </a:solidFill>
                <a:latin typeface="Arial" panose="020B0604020202020204" pitchFamily="34" charset="0"/>
                <a:hlinkClick r:id="rId5"/>
              </a:rPr>
              <a:t>doi.org/10.1177/0883073808318053</a:t>
            </a:r>
            <a:endParaRPr lang="fr-CA" sz="1300" dirty="0" smtClean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pPr fontAlgn="base"/>
            <a:endParaRPr lang="fr-CA" sz="1300" dirty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pPr fontAlgn="base">
              <a:buFont typeface="+mj-lt"/>
              <a:buAutoNum type="arabicPeriod" startAt="5"/>
            </a:pPr>
            <a:r>
              <a:rPr lang="fr-CA" sz="1300" dirty="0" smtClean="0"/>
              <a:t> </a:t>
            </a:r>
            <a:r>
              <a:rPr lang="fr-CA" sz="1300" dirty="0" err="1" smtClean="0">
                <a:solidFill>
                  <a:srgbClr val="212121"/>
                </a:solidFill>
                <a:latin typeface="Arial" panose="020B0604020202020204" pitchFamily="34" charset="0"/>
              </a:rPr>
              <a:t>Talebian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A.,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Soltani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B.,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Banafshe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H. R.,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Moosavi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G. A.,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Talebian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M., &amp;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Soltani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S. (2018).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Prophylactic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effect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 of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riboflavin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 on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pediatric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 migraine: a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randomized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double-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blind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placebo-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controlled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 trial. </a:t>
            </a:r>
            <a:r>
              <a:rPr lang="fr-CA" sz="1300" i="1" dirty="0" err="1">
                <a:solidFill>
                  <a:srgbClr val="212121"/>
                </a:solidFill>
                <a:latin typeface="Arial" panose="020B0604020202020204" pitchFamily="34" charset="0"/>
              </a:rPr>
              <a:t>Electronic</a:t>
            </a:r>
            <a:r>
              <a:rPr lang="fr-CA" sz="1300" i="1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fr-CA" sz="1300" i="1" dirty="0" err="1">
                <a:solidFill>
                  <a:srgbClr val="212121"/>
                </a:solidFill>
                <a:latin typeface="Arial" panose="020B0604020202020204" pitchFamily="34" charset="0"/>
              </a:rPr>
              <a:t>physician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</a:t>
            </a:r>
            <a:r>
              <a:rPr lang="fr-CA" sz="1300" i="1" dirty="0">
                <a:solidFill>
                  <a:srgbClr val="212121"/>
                </a:solidFill>
                <a:latin typeface="Arial" panose="020B0604020202020204" pitchFamily="34" charset="0"/>
              </a:rPr>
              <a:t>10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(2), 6279–6285. </a:t>
            </a:r>
            <a:r>
              <a:rPr lang="fr-CA" sz="1300" u="sng" dirty="0">
                <a:solidFill>
                  <a:srgbClr val="1155CC"/>
                </a:solidFill>
                <a:latin typeface="Arial" panose="020B0604020202020204" pitchFamily="34" charset="0"/>
                <a:hlinkClick r:id="rId6"/>
              </a:rPr>
              <a:t>https://</a:t>
            </a:r>
            <a:r>
              <a:rPr lang="fr-CA" sz="1300" u="sng" dirty="0" smtClean="0">
                <a:solidFill>
                  <a:srgbClr val="1155CC"/>
                </a:solidFill>
                <a:latin typeface="Arial" panose="020B0604020202020204" pitchFamily="34" charset="0"/>
                <a:hlinkClick r:id="rId6"/>
              </a:rPr>
              <a:t>doi.org/10.19082/6279</a:t>
            </a:r>
            <a:endParaRPr lang="fr-CA" sz="1300" dirty="0" smtClean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pPr fontAlgn="base"/>
            <a:endParaRPr lang="fr-CA" sz="1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buFont typeface="+mj-lt"/>
              <a:buAutoNum type="arabicPeriod" startAt="6"/>
            </a:pPr>
            <a:r>
              <a:rPr lang="fr-CA" sz="1300" dirty="0" smtClean="0"/>
              <a:t> </a:t>
            </a:r>
            <a:r>
              <a:rPr lang="fr-CA" sz="1300" dirty="0" err="1" smtClean="0">
                <a:solidFill>
                  <a:srgbClr val="212121"/>
                </a:solidFill>
                <a:latin typeface="Arial" panose="020B0604020202020204" pitchFamily="34" charset="0"/>
              </a:rPr>
              <a:t>Yamanaka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G., Suzuki, S.,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Takeshita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M., Go, S.,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Morishita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N., Takamatsu, T.,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Daida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A.,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Morichi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S.,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Ishida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Y.,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Oana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S., Nara, S.,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Shimura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M.,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Nishimata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S., &amp;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Kawashima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H. (2020).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Effectiveness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 of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low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-dose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riboflavin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 as a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prophylactic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 agent in </a:t>
            </a:r>
            <a:r>
              <a:rPr lang="fr-CA" sz="1300" dirty="0" err="1">
                <a:solidFill>
                  <a:srgbClr val="212121"/>
                </a:solidFill>
                <a:latin typeface="Arial" panose="020B0604020202020204" pitchFamily="34" charset="0"/>
              </a:rPr>
              <a:t>pediatric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 migraine. </a:t>
            </a:r>
            <a:r>
              <a:rPr lang="fr-CA" sz="1300" i="1" dirty="0">
                <a:solidFill>
                  <a:srgbClr val="212121"/>
                </a:solidFill>
                <a:latin typeface="Arial" panose="020B0604020202020204" pitchFamily="34" charset="0"/>
              </a:rPr>
              <a:t>Brain &amp; </a:t>
            </a:r>
            <a:r>
              <a:rPr lang="fr-CA" sz="1300" i="1" dirty="0" err="1">
                <a:solidFill>
                  <a:srgbClr val="212121"/>
                </a:solidFill>
                <a:latin typeface="Arial" panose="020B0604020202020204" pitchFamily="34" charset="0"/>
              </a:rPr>
              <a:t>development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, </a:t>
            </a:r>
            <a:r>
              <a:rPr lang="fr-CA" sz="1300" i="1" dirty="0">
                <a:solidFill>
                  <a:srgbClr val="212121"/>
                </a:solidFill>
                <a:latin typeface="Arial" panose="020B0604020202020204" pitchFamily="34" charset="0"/>
              </a:rPr>
              <a:t>42</a:t>
            </a:r>
            <a:r>
              <a:rPr lang="fr-CA" sz="1300" dirty="0">
                <a:solidFill>
                  <a:srgbClr val="212121"/>
                </a:solidFill>
                <a:latin typeface="Arial" panose="020B0604020202020204" pitchFamily="34" charset="0"/>
              </a:rPr>
              <a:t>(7), 523–528. </a:t>
            </a:r>
            <a:r>
              <a:rPr lang="fr-CA" sz="1300" u="sng" dirty="0">
                <a:solidFill>
                  <a:srgbClr val="1155CC"/>
                </a:solidFill>
                <a:latin typeface="Arial" panose="020B0604020202020204" pitchFamily="34" charset="0"/>
                <a:hlinkClick r:id="rId7"/>
              </a:rPr>
              <a:t>https://</a:t>
            </a:r>
            <a:r>
              <a:rPr lang="fr-CA" sz="1300" u="sng" dirty="0" smtClean="0">
                <a:solidFill>
                  <a:srgbClr val="1155CC"/>
                </a:solidFill>
                <a:latin typeface="Arial" panose="020B0604020202020204" pitchFamily="34" charset="0"/>
                <a:hlinkClick r:id="rId7"/>
              </a:rPr>
              <a:t>doi.org/10.1016/j.braindev.2020.04.002</a:t>
            </a:r>
            <a:endParaRPr lang="fr-CA" sz="1300" dirty="0">
              <a:solidFill>
                <a:srgbClr val="21212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1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fr-CA" sz="6000" dirty="0" smtClean="0"/>
              <a:t>MISE EN CONTEXTE</a:t>
            </a:r>
            <a:endParaRPr lang="fr-CA" sz="6000" dirty="0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890562689"/>
              </p:ext>
            </p:extLst>
          </p:nvPr>
        </p:nvGraphicFramePr>
        <p:xfrm>
          <a:off x="673767" y="834190"/>
          <a:ext cx="8580745" cy="5689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597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fr-CA" sz="6000" dirty="0" smtClean="0"/>
              <a:t>MISE EN CONTEXTE</a:t>
            </a:r>
            <a:endParaRPr lang="fr-CA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7777" y="1320800"/>
            <a:ext cx="9416716" cy="1941094"/>
          </a:xfrm>
        </p:spPr>
        <p:txBody>
          <a:bodyPr>
            <a:noAutofit/>
          </a:bodyPr>
          <a:lstStyle/>
          <a:p>
            <a:r>
              <a:rPr lang="fr-CA" sz="2600" dirty="0" smtClean="0"/>
              <a:t>Depuis les années 90, plusieurs études réalisées chez les </a:t>
            </a:r>
            <a:r>
              <a:rPr lang="fr-CA" sz="2600" b="1" u="sng" dirty="0"/>
              <a:t>adultes</a:t>
            </a:r>
            <a:r>
              <a:rPr lang="fr-CA" sz="2600" dirty="0"/>
              <a:t>, incluant des </a:t>
            </a:r>
            <a:r>
              <a:rPr lang="fr-CA" sz="2600" dirty="0" smtClean="0"/>
              <a:t>ERC, ont montré l’</a:t>
            </a:r>
            <a:r>
              <a:rPr lang="fr-CA" sz="2600" b="1" u="sng" dirty="0" smtClean="0"/>
              <a:t>efficacité</a:t>
            </a:r>
            <a:r>
              <a:rPr lang="fr-CA" sz="2600" dirty="0" smtClean="0"/>
              <a:t> de hautes doses de riboflavine en prophylaxie migraineuse.</a:t>
            </a:r>
          </a:p>
          <a:p>
            <a:r>
              <a:rPr lang="fr-CA" sz="2600" dirty="0" smtClean="0"/>
              <a:t>Les données sont encore limitées pour la population pédiatrique. </a:t>
            </a:r>
            <a:endParaRPr lang="fr-CA" sz="2600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4235037659"/>
              </p:ext>
            </p:extLst>
          </p:nvPr>
        </p:nvGraphicFramePr>
        <p:xfrm>
          <a:off x="982135" y="3673643"/>
          <a:ext cx="8128000" cy="2593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034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fr-CA" sz="6000" dirty="0" smtClean="0"/>
              <a:t>PICO</a:t>
            </a:r>
            <a:endParaRPr lang="fr-CA" sz="6000" dirty="0"/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480191365"/>
              </p:ext>
            </p:extLst>
          </p:nvPr>
        </p:nvGraphicFramePr>
        <p:xfrm>
          <a:off x="-304802" y="1320800"/>
          <a:ext cx="11020928" cy="4823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724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fr-CA" sz="6000" dirty="0" smtClean="0"/>
              <a:t>MÉTHODOLOGIE</a:t>
            </a:r>
            <a:endParaRPr lang="fr-CA" sz="6000" dirty="0"/>
          </a:p>
        </p:txBody>
      </p:sp>
      <p:sp>
        <p:nvSpPr>
          <p:cNvPr id="6" name="AutoShape 6" descr="data:image/png;base64,iVBORw0KGgoAAAANSUhEUgAAAigAAAGECAYAAAAcO9uNAAAAAXNSR0IArs4c6QAAIABJREFUeF7tnU3oVUea/yswi9mETNTFEEIYjC4CAX9hooGg0DIYRSFEMB1tXQhK9JeEzOgYjW+IiCY6moDYvhEhi2FUNMSNoll0GpIM+AJR3DSomVmEMAtjumc2sxjwz/f8+7ld9/zOS517zz33vHwuNGl/t07VU5/nnFPf+9RTVU88fvz4seMDAQhAAAIQgAAEakTgCQRKjbyBKRCAAAQgAAEIRAQQKNwIEIAABCAAAQjUjgACpXYuwSAIQAACEIAABBAo3AMQgAAEIAABCNSOAAKldi7BIAhAAAIQgAAEECjcAxCAAAQgAAEI1I4AAqV2LsEgCEAAAhCAAAQQKNwDEIAABCAAAQjUjgACpXYuwSAIQAACEIAABBAo3AMQgAAEIAABCNSOAAKldi7BIAhAAAIQgAAEECjcAxCAAAQgAAEI1I4AAqV2LsEgCEAAAhCAAAQGFijLly93ly5dgiAEIFAxgRUrVrgLFy5U3CrNQQACEKiWwMAC5YknnqjWUlqDAAR6BB4/fgwNCEAAAq0mMLRA4UXZ6vuDztWMgP0w4LmrmWMwBwIQKJ0AAqV0pFQIgdERQKCMji01QwAC9SKAQKmXP7AGApkEECjcIBCAQFcIVCpQ3nnnHXfu3Dl369YtN3PmzK4wpp8QKI0AAqU0lFQEAQjUnEBlAuWHH35wzz//vDt58qTbsGFDzbFgHgTqSQCBUk+/YBUEIFA+gcoEiqInEilXr14tvxfUCIGOEECgdMTRdBMCEHCVCRRYt5sA03fV+BeBUg1nWoEABMZPYKQC5dtvv3ULFixI7eXBgwfd1q1bR0phyZIl7tq1a+6bb75x8+fPH2lbd+7ccQsXLnQffvhhZr+My+LFi8cSUUqz8+eff3a7d+92J06ccE8//bQ7fvy4W7lyZZQ3tGrVqlSGTN+N9LbqqxyBUh1rWoIABMZLoDYC5dSpU04DpwbFMj9dFShXrlxxR48eTRRAaQLFWBn/y5cvu6VLl+YKFKbvyrxjs+tCoFTHmpYgAIHxEqhEoIRESvTiHUVEoUqBEurKKiIo1u/QDb0sCvLyyy+78+fPs8oq1JkVl0OgVAyc5iAAgbERQKCMAX0dBYrZFCImx4CMJv9MAIHCrQABCHSFQC0EStK5PjZQpkVAkv5uORTKmfjll1+cogH674MHD/ryJxQtOHz4cDR1oe+1/Pntt9/uyxvRd7t27YquVT7Ga6+95g4cOJAaWfCnR+KDvKZb9uzZE+3/orrmzZsX5cXEI0Zq88iRI1E5fd566y23fft2N2fOnN79KFaaevnuu++iXBGzX9M5mo7RJz5Vo79ZW0l2JpW3Pvi+8fN4xPrMmTPu9OnTPUbKV9m3b5+bPn16z96QcppyWr9+fa/fslXsR50z1MSHHIHSRK9hMwQgMAiBSgRK3LD4wFyGQNFAqIHWBvd4mza4Wv6FBvb4R4JAIkFlJiYm+r6WsHj06FEq4zSBYgmmSRf6HJTHIcGR9Ll9+3ZPpIiVbEmyX2JKG+CNWqBksZbYu379eiRSQstNmzZtSn/8Pg9yY7f1GgRKWz1LvyAAgTiBWggUGZWWgxIaQdm5c2cU4fCjDoqUKPLhR1BUnwbOvXv39iIOFlGRQJCQ0UerjyYnJwsl7R46dMht27bNWfRB9SqKo4+SfxctWhQN3FbOBIo/vbJixYpelEaRlzVr1kQRF9s/xgSKrbBRX959990ob8TfBC8rByVup+zLmuKJ+0DXf/zxx319kh0XL150Gzdu7PU/tJz6JE7qox994XGdSgCBwl0BAQh0hUAlAiUkr2FYgaJf4fqf/Xo3B/qD6wsvvOBmzJiR6VvZum7duigKoY8vZPJuivjAr5VJGrDju+fGc1BMXGXVb8muSZwkZJYtW9YTBqpnlAJl7ty5qZEqtW3CK7Sc7aHii7g81l39HoHSVc/Tbwh0j0BrBEqIwLHISJabTUz5uROa2vnoo49yt+iPCxT7d3wPlrhASZqSiduYJVCSoh+jFChJU3K+vSZQQsvpWj//ZseOHW7z5s1EUxJuVARK917S9BgCXSVQe4GixEtNX8QH+fi0g17cyn+4f/9+ny/9cs8880xUpujUjUVCzp49G21clvZJEyjx6+ICxfJPLIck62ZMEmJVC5RZs2ZFJsZZx+0OLedfp768/vrrEeey98Rpw0OOQGmDF+kDBCAQQqBWAkUGx4WIDfoSFVohoo/lOvjlbTpB5bZs2RLlcSgHRDkpSpy1ejVoSgjYVI5yHlROv9rTVumELguOCxSbelFS67/+67/2cl5M8FikwRJplYfx6aef9lav6O937951+/fv7/myqEBJml4bNgfFBJXYGjOLOD333HM9ERdazr9R/byh0D1cQm70tpRBoLTFk/QDAhDII1CJQEkzwh88LVJiZS0akrddvgmP0HJZq3gsV0SDbVKuSl4uTdLAnzV9E7KKJ756KFSgmAjy2VuEZliBkrU6x1ZCqd3Qckm5KqPYtC/vYWjC9wiUJngJGyEAgTII1EagaDBbvXp1tD+IPoom3Lx5M/r//p4ktmfJ7373uyln7EikbNq0qW8/DU1DxPdBkUhRTommjvRRnVrtY5GXpO/j+6QkwU8a+NWvTz75pLdnie2porbjg7Cut31FVL++X7t2bd+0UqhA0fV+8q36+MUXX0TLlYcVKCY+dG6P7SVj/Xrvvff69i+J700TL5f0fdJ+KmXc7G2oA4HSBi/SBwhAIITASAVKiAGUgQAEwgkgUMJZURICEGg2AQRKs/2H9R0jgEDpmMPpLgQ6TACB0mHn0/XmEUCgNM9nWAwBCAxGAIEyGDeugsBYCCBQxoKdRiEAgTEQQKCMATpNQmBQAgiUQclxHQQg0DQCCJSmeQx7O00AgdJp99N5CHSKAAKlU+6ms00ngEBpugexHwIQCCWAQAklRTkI1IAAAqUGTsAECECgEgIIlEow0wgEyiGAQCmHI7VAAAL1JzBSgWI7u169ejXxZNq0E4izsCXtzBq686jOxjl69KiTPXwg0EQCCJQmeg2bIQCBQQiMXKAsWLAgOojPP/DODB1UoCSdk6Ot8dOEkNqzM3jmzZuHQBnkTuGaWhBAoNTCDRgBAQhUQKASgaJ+XL58uXea7zACRdfqLJlXX301OvMl6cTiODdFXWbPnu1++eWXKeffVMCYJiBQGgEESmkoqQgCEKg5gUoEig6I0+fevXt9Uz2DRFCSeNrhd7dv344Ow/M/8RN1OSW35nck5mUSQKBwg0AAAl0hUIlAOXjwoLtw4UIkTvz8j7hAsZdvEnzVsXXr1ilfWQQlXrcVVH6KTg4+e/asW7VqFRGUrtzZLe0nAqWljqVbEIDAFAKVCRRFLiYmJtzJkyfdhg0bIkOGFShLlixx165dc88//7y7f//+lM6988477ty5c+7rr7+OIitlRWy4jyAwLgIIlHGRp10IQKBqApUJFEU/Tp065TZu3OhsKmZYwWACRdDiSbISJkeOHImiJzNnzkwURFXDpj0IDEsAgTIsQa6HAASaQqBSgSIoEhXKC9FUj1bjDJsT4ifJWnRGy4mXLVuW6YPHjx83xUfYCYEeAQQKNwMEINAVApULFFtRMzk56Q4cONAnUAbJQZGjVKcvdvzISpojEShducXb1U8ESrv8SW8gAIF0ApULFJniRzj8CEpZAiWtu8NOKXEjQWDcBBAo6R5Yvny5u3Tp0rhdRPsQgEAGgRUrVkSLZkI+YxEoMmznzp1TIighBquMVuZs3749SnzVFM/hw4fdiRMnUjeEs3oRKKGEKVdXAgiUjF9bTzxRV7dhFwQg4BEIncEYm0DRtMwrr7ziZs2aVWhnVyW/arlw/KO9VuL7rMTLIFB4RppOAIGSL1BCX35NvxewHwJNI1D0/TU2gSKw2n5+27ZthQSKRUwkVLQzrISJIipbtmzprdZJcxoCpWm3M/YmiWz9jUF46r1R9OXH3QUBCFRLoOgzOlKBUm3XaQ0C7SdQ9AFvP5G/9BA2XfI2fW0igaLPKAKliV7G5s4SKPqAdwkUbLrkbfraRAJFn1EEShO9jM2dJVD0Ae8SKNh0ydv0tYkEij6jCJQmehmbO0ug6APeJVCw6ZK36WsTCRR9RhEoTfQyNneWQNEHvEugYNMMb9sZabdu3cpd2NCMHmFlKIGizygCJZQs5SBQAwJFH/AamFyZCXlsDh06FK0azPvY5pE2kOZtX5BXXxO+t80zL1++7JYuXToyk7UKU4e7+ofGjqwxKq4dgbxnNG4wAqV2LsQgCKQTKPqAd4llHpsyBIoOPNX2CMePH28V2mEFSigXiT6JFJ3Fxqd7BPKe0dIFSvcQ02MIjJ8A+6BM9UHRl9+3337rFixY4A4ePOh02nrIh72UkinBJeTuoUzRZ3TgCArnXnCzQWA8BIqcZTEeC8fTatGXHwKlPD8hUMpj2eaaij6jAwuUNkPsQt90o/ArvAue7k4fi7780gSK/d3I2XNi9ftELfri1/Xiiy+6999/3z148MCdPXs22ulaR3ucOXPGnT59Ovq77YC9b98+N3369KhKTR2tX7/eKXlUH+XC7Nq1y82fPz/ViXZy+8OHD93u3bujM8mU43H//v3oGtl17Ngxd/78+ejfL7/8stu7d29fnonfr3g0KcTuLC5qM6SOQfrenTu7PT0t+owiUNrj+0I9QaAUwkXhBhAo+vIbhUB56623emJAyCRGnnrqKSchYcLDRykxcf369UikTJs2LTq+w//cvn07OhQ17WMCxW93cnIyypFJO7dMdflJqmkCRcIixO4sgRJaxyB9b8AtiYkxAkWfUQRKR28hBEpHHd/ibhd9+eVN8STVlzaV4UddbPBXVEDiQsm5H3/8cSQaFi1aFIkRDdwXL150Gzdu7OXAqG5FOJRAalGVPHeZQNF1ipLMnDkzisQ8++yzbvbs2e61117rnfzuR2kknPzVSUksQu1WvWlcQusYpO95bPi+fgSKPqMIlPr5sBKLECiVYKaRCgkUffmNQqBIKNy8ebOv13Pnzk2Mnlih+LJmX8jk4TOBEl8ebKtysq7/5ptvetNHSSxC7c4SKKF12JLuIn3PY8P39SNQ9BlFoNTPh5VYhECpBDONVEig6MtvFAIlaUVQ0hSIj8UEiv6maZkjR45EgmbHjh1u8+bNmdEUEyjxfLKQJdV5AqWI3WkRlCJ1FO17hbcWTZVEoOgzikApCXzTqkGgNM1j2JtHoOjLryqBMmvWrMh0S1zN64e+l22vv/56lGCbtedKmkCx/BNL0s1rM4lFEbvTBEqROszG0L7n9Ynv60eg6DOKQKmfDyuxCIFSCWYaqZBA0ZffoAJFXfKjDyYo0vZU0fSFVtcokfXAgQNRnoitbHnuueciERL/aDMz5Y8oVyRrtV2aQLEdW7VaSALH2rBVPRIw/ieJRRG7jX2cS5E6zJ7Qvld4a9FUSQSKPqMIlJLAN60aBErTPIa9eQSKvvwGESga6G3JruyxJb1ZdWWtZJFoMbGQlK/hT/8k9T9NoKhs1iqe+OqgJPtD7VZbaVxC6xik73n3A9/Xj0DRZxSBUj8fVmIRAqUSzDRSIYGiL79BBIoG3NWrV7tr165FPbOk2Ly6dJ32KZFo0FJiRTYUIXnvvfeiRNWk7zXo+/ukFBUoKq9k2T179vSSdGXvm2++6datW9eX25Jmf57dZlMaF32fV8egfa/w1qKpkggUfUYRKCWBb1o1CJSmeQx78wgUffnl1del7/MEVpdY0NfRESj6jCJQRueLWteMQKm1ezBuAAJFX34DNNHKS5TzoVwRRYU4ZbiVLq5Np4o+owiU2riuWkMQKNXyprXREyj68hu9RfVvwV8GrGknf/O2+luPhU0jUPQZRaA0zcMl2YtAKQkk1dSGQNGXX20MH6MhYqZEX+XDbNmyJVphxAcCoyJQ9BlFoIzKEzWvF4FScwdhXmECRV9+hRvgAghAYCgCRZ9RBMpQuJt7MQKlub7D8mQCRV9+cIQABKolUPQZRaBU65/atIZAqY0rMKQkAkVffiU1SzUQgEAggaLPKAIlEGzbiiFQ2uZR+lP05QcxCECgWgJFn1EESrX+qU1rCJTauAJDSiJQ9OVXUrNUAwEIBBIo+owiUALBtq0YAqVtHqU/RV9+Inbq1KkI3IYNG6YAzNpGvmu0jUX8rJ1BOKRtCnfnzh23cOFC9+GHH7qtW7cOUnWp1yTdTzr8UP+7evVqqW2NqzI7iuDTTz+NdjT2P/LHRx991DvaQccybN++3c2ZM2dgc4s+owiUgVE3+0IESrP9h/VTCRR9+akGDTba/+PmzZsIlIybCoHy/+GMS6BILEhM/+Y3v5kiJAZ9F6jO9evXR8cgxIWnNu/TsQg6lsH/6Fn5+uuvBxYpRZ9RBMqg3m34dQiUhjsQ86cQKPrys1/yqih+eJ7+RgTlL4irECh1u6WL3k+jtP/QoUNu27ZtU4TEoG1K7CgaYgIkLlB27twZnbw9OTnZOw/KDp/0D7gs2n5RpgiUooRbUh6B0hJH0o0egaIvP23vrl+KN27ciE7jPX78eB9NBAoCRQQeP3489qesTIFiwtwiJA8ePJgifNLuff1dz8ujR48GYlL0GUWgDIS5+RchUJrvwy73QBGPiYmJPgRFXn6ae58xY4Y7e/asu3v3rjtx4sSUl669pHfs2BF9r1+beqnv3bvXLV26tNe2flnu2rXL6UVvpxTr16ftyioRdPjw4d5Jxtq59e233+7Ls9AAdOHCBffZZ5/1wu5qwP8Faw1qgDl27Jj76quvIpusPv+EYitz/vz56LIku9Pun/jpwmkDWUi/ktpIykEx1ip/8ODBPjbie+TIkd6JzEm5EPL95cuX3XfffdfzlbgcPXq0z1dpfU7KtzB2EigmEHT94sWLezkoZvfDhw+j06p1n6jd+/fvR02F+iHLp2fOnImiJ/GPL5zmzp0b3X+arsnbDVht/fu//3vEOC0yliVQdGbToKKtyDOq/iJQOvqWR6B01PEt6baSKf/4xz+6PXv2uDfeeCPqVZGXn0LcGzdudBpYfvzxx0jsSKwokmIff9CMY7ND9TSwxYWSRIr9wrTEz/hcvurzQ+U2AOraeFmJFIvuWJg9yY0aoDQ4ZZXJOwzQkiY10CV9bCogtF/DChRFuTToJ338aTn5PomdrjMuWeJE91OSj3RNiECRL03QmL9C/ZDn04sXL2YKFH+qMi7u8h73NIFi3H2BfOXKFbdmzZqIEwIljyzfD0UAgTIUPi4eMwENKL///e8jKyQQJFSWL18e/Tvk5alkR0UGNDjoE/+3/hZ/eWvw1mAhYWMD308//eQWLFgQRTriU0RWh67zoy4WedDAawO+CRQNdBZ9sYHHBI/qmT17djRASGisWLHCTZ8+3WngUORg//79zsrobB1/xYUlRGqwzjoQ0HIP/CiF7FV9/lSA2IT0K1SgqJwxsEHWj7SorxYZsIFy3rx5vUiGCRT5QCJTtr377ruRaMgTZYo+SJCpXWvHH/TtfrK/JUVQdC+pLdko1s8++2zkqzw/qN95PvXZpK2iKhJB8X2SJlDSkmTt2pBnLMn3RX5E6HoiKGN+0Y6rebtRxtU+7UJgVATyXp4a4JYtW9YXMbGB2f+1nRbmtoFUEZdFixZFQkaf+NSPTSNl9dMG47QcAxs81SezW1NOEiNJHyuT1WbWUuFp06Y5/e/69euR+LGPP5C98MIL0fRYSL+GESjmk6x2zNd6n/nCQdcYi6yogkXAkhI/44NplkDR9JI/7Rfqh//+7/+O7sUsn4YIlEGfpazk57RpL4mxpFVvITYgUEIoUSYKh+e9yMEEgboS8CMof/u3fxuFwDdt2hSZm3df6xe2hePj/fN/bacJlHgOhYSI8gROnz4dTe1o7wjtq+L/Ck/jmCdQfBtCEiX9XIm0NrMEStJAr3r8gUz/VtRo1AIla4rN2s4SKGn7rfh2Z5UpIlDi91yoH5QLErI6J8T3gzyrRVZn+cLcnwot0i4CpQitDpdFoHTY+S3ougTKH/7wh+jlrimXv/7rvw7KQVHoWkmMaR8/wTFNoFj+SvxXs+q07xRd0RSE6kub/vFtSBuAfBssVyErImBl4vk0oS7Xe8FnYNf5A9kzzzwT3K+kdtNEQXyKx/Ig8nJI1EaSsCoiUJJ8NIxACfVDiE/Vv3ELFIs0Jd0bofeW+SnkR4TVyRRPEbotKotAaZEzO9gV7eT5q1/9KhImvZfZE09E/zcrgpL1K9DEhUUYbFD2hYgGFA2c+iTlcsSnAZTbogFWosJW2UgkKaTvr/QJESgmrpSToiiN5aCozX/7t3+LcmD8MpaPIVttlYjl3KTdMjalpAF7y5YtUU6F6tQUiL+hV2i/sgSKBjutRLLckrhAscFbUwr+Tqf6u1Ze+dNcgwoUfxrOz+vxk59DclDi91yoH0J86gsU+eG3v/1t3/Sbvi87B8X3m58QPexOwkRQOviyHqTLCJRBqHFNnQmEvPxsYNXqHT/HQv2ywcJ+TWdNMViEIi3PxKIcWatd/OmkEIEiG/NWfOSt4knakM73ad60VMgqnrykVLWnPJf4JmFxgaJyaat4/JVSw0RQ/ME/7d4eRKDk+cr3Q4hPk1aL2T04ilU8xsK/fweNyvlcQ57RvvKP8yZs6/xGwraBCSBQBkbHhTUlkPfys8TFrJ0wNbeuX/WKjqxevTpaGaStvdP2E4knEibtcZJURqs7LELhD5LxX6hJ00zqh1Yt2VJgRRjefPPNXoRG9YWUSXOjBjzl81j9Sj7Vvh7xDb1C+pXWhq7V9Jz21IivZIpPYUm4KL9H7esje9auXdu3JHzQCIrZp+jZv/zLv/TakEi15c2DCpQifgjxl0XvJOwk0PwI2agiKLbHz+eff17KFvt5z2j8fmGKp6Yv21GbhUAZNWHqr5pA0Zdf1fbRHgS6TqDoM4pA6egdg0DpqONb3O2iL78Wo6BrEKglgaLPKAKllm4cvVEIlNEzpoVqCRR9+VVrHa1BAAJFn1EESkfvGQRKRx3f4m4Xffm1GAVdg0AtCRR9RhEotXTj6I1CoIyeMS1US6Doy69a62gNAhAo+owiUDp6zyBQOur4Fne76MuvxSjoGgRqSaDoM4pAqaUbR28UAmX0jGmhWgJFX37VWkdrEIBA0WcUgdLRewaB0lHHt7jbRV9+LUZB1yBQSwJFn1EESi3dOHqjECijZ0wL1RIo+vKr1jpagwAEij6jCJSO3jMIlI46vsXdDnn5JW3lrt1ftbvs5s2bp2x/XyautMMH422ElivTtry64jutitf27dvdnDlz8i7lewj0CIQ8oz4uBEpHbx4ESkcd3+Juh7z8ss6a0fbh2tZ+VINuqPAILVeVK9POihEvbYdvh/1VZQ/tNJdAyDOKQGmuf4eyXAdUvfTSS1Pq+PLLL90bb7wxVN1cDIFxEwh5+ZlA8c978c+UGfY4+SwGocIjtFxVvO3cnF27dkXnseiAxHfffTc6nyjkYMCq7KSd+hMIeUYRKPX348gs1OFnly5d6tU/MTHhvv/++5G1R8UQqIpAyMsvSaCYfTooUINuGae2JvU5VHiElquKa1I7WRzHaRdt15tAyDOKQKm3D0dqXTyKQvRkpLipvEICIS+/rIH1hx9+cJaPomkNffS3w4cPO/1bp8gmnVac1m787yY8duzYEZ2Uq/p0EvHevXvd0qVLe6TSBIpsP3bsWOrJyqpAbV6+fNl99913vTZk89GjR/vaUL/Utr67efNmYS/ZtI/eJ6OaEitsFBfUnkDIM4pAqb0bR2ugRVGInoyWM7VXSyDk5Zf3y191LF682F29ejWaypg9e3YkJOIfJYmaiCkqUJKo+FMlSQIlK3fGv1a2KDckyeYHDx708kUOHTrktm3bFpnyzTffRFM3RT6yUR9x4gOBUAIhzygCJZRmS8tZFIXoSUsd3NFuhbz8igiUd955J4pCTE5Oui1btkSDu/Ix1q9fHyWHWvSgqEAxQSABdPHiRbdx48bIYyYgkgTKrFmzou8lRlasWBGtNrpy5Ypbs2ZNdO2jR4+i/5pAOX78uNOUVVq+yDARFLW7bNmygYRNR29Nuv1nAiHPaCkCJZ7LgAcgAIFqCGiAunDhQjWNNaiVkJdfEYEiUaCB/969e33Lj22AtkTbogLl8ePHfVQtmmG5L3GBYlNPFtnxL965c6c7cOBATyz4ESArF7d3GJdaVEmibf/+/cNUxbUdJBDyjJYiUKyhDjKmyxAYO4H4IDd2g2pgQMjLL0ug2ECuHBENvkmDvboZr2NYgRKvLy5Qsmw2cWNRmSSb80RZEdcpKqPo0fXr10e6Z0wRmyjbHAIhz2ipAoUXZXNuDixtPoGiD3jzexzegxA2aYO1IgMSBhp8bbC3CIpNn5glliBqEZRp06ZFOR/xd2Fakmy8nDZB0zSPkluVLJsWQfHzXswWm4aqQqCYnYPkrIR7kZJtJhDyjCJQ2nwH0LdWEyj6gLcaRqxzIWySBIr+tmnTpkic+NMofg7Kvn37ooiByr7++uuRILEcFBMUlqxqK3+Uv6KPCRIrZ0JE30nsqB19bCrJyvl7tfg5KBs2bIjKm2BQUqyfgxKfCkrqc9EcFCvP1E6Xnqjy+xryjCJQyudOjRCohEDRB7wSo2rSSAibrNUwWnarVSkSIvrYoJy0IkYDtRJR9fFXxCShiAuUpDL+3ismPFTOxIZNP+VdGzrFU3QVz9y5cyMBl/QholKTB6ABZoQ8owiUBjgSEyGQRKDoA94liiFskgSKRICS/m11jM9MIkU5KdrATZ+kfVD0dyWrxvc20UoXfXyBona0nb7Vl7QPiomejz/+2M2bN6+3lNeP9KhM0rWhAqVIBCVPgCFQuvSUDdfXkGcUgTIcY66GwNgIFH3Ax2boGBqGzRig0yQEChAo+owOfFhg0YYK9IGiEIApSXPTAAAgAElEQVRACgGeu/RbAzY8NhCoN4Giz+jIBYpluBs2hUhfe+213sZH9cbZbOvKXF5YlETaEs2i9YSWV6KhEg7je1aEXt+UckUf8Kb0qww7YVMGReqAwOgIFH1GRy5Q0vZLUeb5IIOJEsi0m6MlqI0OZfNrbptAyfJ9kkBRYqHOIGnTdtxFH/Dm38XhPYBNOCtKQmAcBIo+o5UIFH/Zm3+0+SBHdVf9y3wcTiyrzbYJlKK+b8KpsEV9XfQBL1p/k8vDpsnew/YuECj6jFYuUOQEbYo0Y8aMvj0HQp1TdJAKrbeN5RAoS9y1a9embKDVZF8XfcCb3NeitsOmKDHKQ6BaAkWf0bEIlGGPNfeR+psZhRyNriVzOsfks88+6x36pfq0r4FtxqR/p4FM+nvIMej+MkTLw8mapvIP+ZI9WlKoQ8pskyb9TTkXR44c6e1PoJ0mt2/f3jv+PGvXzDNnzrjTp09HB5Bpuk1bWPv9t2v1vb/MUtEwMc87Yj1NSIawSnpkkqYKZcerr77qFixY0Lska88Ji+T5XF588UX3/vvvRxxsLwqxz+NT7WP9l9aKPuDjsnMc7cJmHNRpEwLhBIo+o5ULFH+KxwYE/W3hwoXBx5onCZTQOmxNf9KR5P7mS6ECxba9TnKRTWH5Gy9ZuaRtq/06JBhsrwT7uz8lZrtcJrVrO1ymCRSb+ohfK+FkZ2zYtUmcVO7+/fuZd2WSQAlhlVbpKASKfOAzlkh56qmnelueZ/EJfyTLLVn0AS+39XrXlpbvVm+rsQ4C3SMQekROJQIlCb8iAjdv3oy+0oCpX6179+6NzqLQx98u2t8IKO2XeWgdJlA0OOkUUB2h7g/G/pbRsiPrfA072VOrkvzIhR3JrgFPicD6Nb5t27beL/SQ29FEhB3B7l/jCw9tLqU+6GPHr9vmTkkCxUSC+CuKpEiIz9pEkF2rcp9++qmbP39+VE59lU0mgrIEhZ97FMrKdvFMqjdrei9p4E7LQfE367L+ymdioftDG2QpurVo0aJoV1HZfvHixei8FD9iF+LHsssgUNKJcsJ62Xcb9UGgfAJFTmMfi0Dxp1MsHyULgz8oJA1SReqIn/5p7dpWziZIQiIoWdtPW70SV08++WQUIYoLmaw++weS+SJE19gR61nXqx9JAiV+uJjVEc8LSou+xI93DxUooawkhELr9MsNIlB8kRy/D9JsSDryvvxHOL1GBEqVtGkLAhAYJ4FKBIq91G0aRlMEFj3JOhvDwOQJlCJ1pAmU+K/tEIGStwW07Lfoj58fo71hPv/88ygqkfXx8zXEUL/qFS1Jm6Lx60oTKFkrW3zxlyZQ0vjF+xEXkkVYVSVQkqIhedMECJRxvq5oGwIQ6BKBSgWKwFo+hg0OljDr539kOSApglKkjlCBEnKEukU5/IO+8m4eRSp2794dnduRNH2TdL36pykpHVqm3A+LguRdnxVBiU/RGMOkRNKtW7f2zBpUoAzCKk/0DBtBSRIoOjVWn7wcmzw/j+p7IiijIku9EIBA3QhULlAEwH7FW3TBjhLXgLFu3bpo3t8O6bI8EQNnL+j4AVWhdYQKlJAj1G1QVyKpohtKbNXHIh8alJM+ZkNoPoO/okf9/vHHH92qVauilT2WH6J21N7du3fd/v37e3ZohYsiVl999VUUffFzUJQgqr+ZANJppfEclLiNRQSKjPAjSLKjKKskEZJ0OFnWFE+8D1nLr038+TlKtqrnueee6/l4XA8yAmVc5GkXAhComsBYBIqdpKkohVaNaMBNW8UT38wtvrrFVpRkreLx6wgVKHlTEparkrUyxaIUafkXWaeAJuWZ+Lvvpq3iURlL9NXN5B81YO2lHZ3uHzc/7BSP7ycTCCGssh6ANN/rmqSBO2n1lKJOP/30U7Q0OUkgSoxInCYdLZ+38qqKhxeBUgVl2oAABOpAYCwCRR23Qdte+v7yY32fdmaPBpDVq1dHG3Dp4yc6htQRKlBUd8gR6taXPXv29AY12fTmm2/2okHqa/x7f8VSWpTF9inR9/E9TvQ39cUvo+mZtWvX9v3KFxOtIBIvEyhi+Mknn/SOh8/aB2XQCIo/leXXkcTCZ5X1UGT5Pm3g9oWe7qkvvvjC/c///E+qQFH7ZrsElabVxEcJzu+9915u3tCoH2oEyqgJUz8EIFAXAiMXKHXpKHZAoA0EECht8CJ9gAAEQgggUEIoUQYCNSGAQKmJIzADAhAYOQEEysgR0wAEyiOAQCmPJTVBAAL1JoBAqbd/sA4CfQQQKNwQEIBAVwggULriafrZCgIIlFa4kU5AAAIBBBAoAZAoAoG6EECg1MUT2AEBCIyaAAJl1ISpHwIlEkCglAiTqiAAgVoTQKDU2j0YB4F+AggU7ggIQKArBBAoXfE0/WwFAQRKK9xIJyAAgQACIxUo2i5906ZN7urVq9H5OvFP0sF/ATb3FdFunzoZWG34H2vbtizX7q55u7cWbZvyEKiaAAKlauK0BwEIjIvAyAWKzjzZsWNH7wA7v6PDChTbtt5O4PXrTjrLRt8XOXl4XE6hXQikEUCgcG9AAAJdIVCJQBHMy5cvu6VLl/ZxHVSg6LBBHZZn5/EkCRSVOXPmjNu8eXMUvbGD45LKdsXZ9LP5BBAozfchPYAABMIIVCJQdNiaPvfu3eub6hlUoOi0WYkTHaB3/vx5Fyo61F4dTqQNcw2lIDCVAAKFuwICEOgKgUoEik6zvXDhQiRO/FyRuECxl28SfP9EXE3f/PrXv+6dShsiUCyCYif6dsXB9LNdBBAo7fInvYEABNIJVCZQJCImJibcyZMn3YYNGyKLBhUo1h0lwirHJUugWBldQ/4Jj0LTCSBQmu5B7IcABEIJVCZQtm7d2ssDuX37tpszZ84UgRJq9KACBZFSlDDl60YAgVI3j2APBCAwKgKVChR1QvkjP//8czTVM2PGjOD8kSQAIREUu86meJQP8+jRo1HxpF4IjJQAAmWkeKkcAhCoEYHKBYrEyezZs93k5KQ7cOBAn0AJzUEpEkHxWdvSY/JQanQHYkohAgiUQrgoDAEINJhA5QJFrK5cueKWLVsWYfPzRxAoDb6TML0SAgiUSjDTCAQgUAMCYxEo6rdFM0JW4KRxypri0Q6zf/rTn9yKFSui1UMSRWvWrHG//PKLe/jwYeLOtjXwByZAIJMAAoUbBAIQ6AqBsQkUTfW88sorbtasWVO2qQ+FnyVQVO+DBw+mVOUvVw5th3IQqAsBBEpdPIEdEIDAqAmMTaCoY3fu3HHbtm0biUBRBOXIkSPOP4vnn//5n93KlStHzZT6ITAyAgiUkaGlYghAoGYERipQatZXzIFA4wkgUBrvQjoAAQgEEkCgBIKiGATqQACBUgcvYAMEIFAFAQRKFZRpAwIlEUCglASSaiAAgdoTQKDU3kUYCIG/EECgcDdAAAJdIYBA6Yqn6WcrCCBQWuFGOgEBCAQQQKAEQKIIBOpCAIFSF09gBwQgMGoCCJRRE6Z+CJRIAIFSIkyqggAEak0AgVJr92AcBPoJIFDS74jly5e7S5cucctAAAI1JqDd3S9cuBBk4dACJagVCkEAAqUSePz4can1taGyrLO82tA/+gCBthAIfX8NLFD4tdKWW4V+NI1AkV8gTevbMPYSXRqGHtdCYPQEij6jAwuU0XeFFkZJQDdKqIodpR3UDYGyCBR9+ZXVLvVAAAJhBIo+owiUMK6tK4VAaZ1LO9+hoi+/zgMDAAQqJlD0GUWgVOygujSHQKmLJ7CjLAJFX35ltUs9EIBAGIGizygCJYxr60ohUFrn0s53qOjLr/PAAACBigkUfUYRKBU7qC7NIVDq4gnsKItA0ZdfWe1SDwQgEEag6DOKQAnj2rpSCJTWubTzHSr68hsHsB9++ME9//zzbseOHW7//v1DmVBmXUMZMoaLu9z3MeAurcmizygCpTT0zaoIgdIsf2FtPoGiLz/VeOrUqajiDRs2TGlgyZIl7tq1a6WudnvnnXfcV1995a5fv+6mT5+e36mMEmXWNZQh3sVz586N/nXz5s2yqkysp459H2mHW1J50WcUgdISxxftBgKlKDHK151A0Zef+jNr1iz39NNPJw6oZQsU+9X/zTffuPnz5w+Fs8y6hjIkdvEwAuXOnTuRYPzNb36TyaeufS+TY1vrKvqMIlDaeifk9AuB0lHHt7jbRV9+3377rVuwYEFE5Pbt227OnDl9dMoWKC1GX0rXDh065LZt2+bKEHClGEQlpRMo+owiUEp3QTMqRKA0w09YGU6g6MtP0wT6NX7jxg23cuVKd/z48VoJlJ9//tnt3r17il3hRJpVEoHSLH8NYm3RZxSBMgjlFlyDQGmBE+lCH4EiLz8N/jNmzHBnz551d+/edSdOnHCPHj1KFChKaNX3v/zyi3v55Zfd3r173dKlS3tlLdLy8OHDSFCorBJh79+/H5VRpObYsWPu/Pnz0b+T6jAxcu7cuagdXa/pJ4mnW7duuZkzZwbXtXPnzp69que1117LFDkWSTp48KB78cUX3fvvv+8ePHgQsZFwk21nzpxxp0+fjv6uKTH9fd++fb08GhMXBiW+S3Ueg/j1SfXk1aFrivadR6haAkWeUVmGQKnWP7VpDYFSG1dgSEkEirz8lOuwceNGJ1Hx448/uomJid6AbOaY8Egy7+TJk73EWiv31ltv9UTI5ORkJAokOFatWpXYw6Q64gX91T4hdVm//Hpkl65N+5hA8e1XWYmRp556yql/Eknxj8SPJftmCZQQu/MESkgdg/S9pFuPagIJFHlGESiBUNtYDIHSRq92u09FXn6KTiiSYQN3/N8iacLDciIUSbh48WIkbGwAV2TDyqk+RUn0NyV8Pvvss2727NlRBGP79u29HBd9t379+kgA3Lt3ryeQ/OtNNFgkRm2H1KVIh/I4LPoRckf4uTgmmmSjcnIkHD7++ONIbC1atCiKmPgcFHXZunVrr5l43k6o3ao3bYontI5B+h7ChzLlESjyjCJQyuPeuJoQKI1zGQbnEAh9+V25csUtW7asbxDX1MCBAwci0WDTKWlJsjaQmgiwcpcvX+6b+rF2ssyW+NFHybpZg31oXU8++aRbuHDhFFGUZYMJFAmk+PJgrcpJip5YfYsXL3ZXr15NFSihdmtVU5pACa1jkL7zUFVLIPQZNauY4qnWP7VpDYFSG1dgSEkEQl9+yp+wfJB400nTLkn5FL6gyBMyeQLlmWeeiXJOsiIoaVMgft0W6VHi7+HDh6Po0LRp09znn3+euWzXz0HxoyHRL9gnnsj0Tp5AKWJ3mkApUkfRvpd061FNIIHQZxSBEgi0rcUQKG31bHf7FfLysz000ij5ya1pwsNyHSxiklbO8iZCplvSBmETTEXqsr5Z4q2Sdv3IULzvWQJFU1/6WMJv3t0VZ1HE7jSBUqSOon3P6w/fl0sg5Bn1WySCUi7/xtSGQGmMqzA0kEDIyy8+PeNXbcLDIhFJUzcaLLU8WR/ljyh3Ik2gmBjSqhflcChyo4+tRvETVyUm/GRUCaUPPvigl4hbpC6/T9bf+PSRXyZLoKivEjhKoNUUmKa/bFXPc8891+uT1RdnUcRus1Vt/fa3v+2tECpSR9G+B95aFCuJQMgzikApCXaTq0GgNNl72J5EIOTlp4iAoglavRPfat4GQluBk7WKx4+KZG3olrX6xN8cTnVo8I/vxeL3M6SutHyNrM3PsgRKXDj59iStDkpiEWK36lVirlZT+R/jHFLHIH3nSaqWQMgzikCp1ie1bA2BUku3YNQQBPJefjaAZS27VZRDZ+UoOrJ69Wq3fPly9/XXX2fuYZK346za3bNnTy/ZVLkmb775plu3bl1PJClXRPuf+B9FXj788MO+VTJ5dSV9H9+3JY44S6CobHyPFtmllUnvvffelNyWNBZ5dptNFqESi3jkKa+OQfo+xO3GpQMQyHtG41UyxTMA5DZcgkBpgxfpQ9+vrT8ndMaTWptAyR+Y4/aG5LDUpY95Yq0udmLHeAggUMbDvXGtIlAa5zIM9gj83//9n/urv/qrPiZFX351Aqr8C31WrFjRW+Yckj9Spz7YNIwiH/FdeetkJ7aMj0DRZ5QIyvh8NdaWEShjxU/jQxLQ1Is2Evunf/on9zd/8zdRbUVffkOaUOrllhsTr1SDvb/VfamNllRZfAVSVkJuSU1STUMJFH1GESgNdfSwZiNQhiXI9eMkoM3Ifv/730fi5B//8R8joaLBXJ8mTvH4+3dY/oXyYTZs2DDllOVxck9q2wSK9kRZu3btlJU9dbMXe8ZHAIEyPvaNajlvA6ZRdebv/u7vRlV1rerV9IO2Ou/CZxx91e6l//Vf/9XDK6Hyxz/+sbECpQv3CX2EAAKFeyCIgG6U//iP/wgq27VCGvj+93//t2vdDurvf/7nfwaVG3UhTSP84Q9/6DXzq1/9KoqoNDWCMmpe1A+BOhBAoNTBCw2wgSmeBjgJE1MJ2BSPhImW8Oq/RV9+4IUABKolUPQZJQelWv/UpjUESm1cgSEDENi9e7f7h3/4h0iY2Kfoy2+AZrkEAhAYgkDRZxSBMgTsJl+KQGmy97A9iUDRlx8UIVCEgLb911Lquq+qKtKnqssWfUYRKFV7qCbtIVBq4gjMKI1AyMvPdk31G9Xqk7//+7+PdnbVdvN5ERk7i+b06dPRtvn6qI7333/fLV26tK8/du6OnZ6sM3a0C+u+ffumbLVfGggqKp2AHYPgn3Y9SCNZxyeovqwjCQZpr27XhDyjvs0IlLp5sCJ7ECgVgaaZygiEvPySBIoZqGXK2tZe+6vok1Rf1tk0/knIuj7r/Jh4W5VBoqE+AjogUmcAZZ2BpAsUPZFI0eqxYT5ZAiV+/wzTTl2vDXlGESh19V6FdiFQKoRNU5UQCHn5JZ07owHqo48+is7b8c/pSarPBhhFTLSSSGLGIipa4WQDnQYznbmjj3+Ssd+Wvr9582YlbGgkmYB8LF8OKzyG4WtCtklHGgza35BnFIEyKN0WXYdAaZEz6UpqxCOOJutgvPhgFX+Z2rVpwkKixKaIdu7c6Q4cOODSBh0TOm0P6df91qyDQNEuwvrcv3+/7riGtg+BMjTCblSAQOmGn7vUy5CX3zACxUTH5cuXp+SaxDlr0NF5NGln0tjJynnbwqtPau+7775zJ06ciE481lTA0aNH+2yI70SrMm+//XbfScja8fXChQvus88+c+vXr++drjw5OZmbE+Nze/HFF6N8G+XfmACL5+VoCks74fq5Nooe+e0qcrFr167oRGSrXxEs1atEVH307+3bt/ftphvSlq61cuqzX5+dwmz3i+873x+h7RS5L+L3SZeiJ+p7yDNKBKVLb+2UviJQuAnaRiDk5Zc3xaPB2qZp4vUVOak375e5Br8ZM2b0TSkl+UP1aLCXMIl/NJArYqO6Zs+enVjGn7KyLemT6vP7nWSHLyAs4VflZMNTTz3lxMZEgH+9hNL169ejhOBp06ZNsfH27duR+AjNDcrLAbK2sspZX7MESmg7/qA7yFSRuN24ccPdu3evE0nTIc8oAqVtb+YB+oNAGQAal9SaQMjLL28g9JeQjlKg2MCWN6iZQLE8Fg2c7777bpQvYytKlMCp6IoG3i1btkSixY9WmAgwgSLRouknlTMeeScQ+9ysXbUhcaF6P/7440jYLVq0KBpoZefFixfdxo0bo1ydrVu3Rr+eNT2mfA+V8T++ADLbLCqkvpnQCm3L+qr2FDGSnarvzJkz7te//nVfInSSD0LbUR8GjaBkRfNq/aANYVzIM4pAGQJwWy5FoLTFk/TDCIS8/JIEStrS31EKFFu26kc40iIo8QE0Pj1k00nxX+HxcjZox/Ne5s6dG0U/sg5ZzMq/sevT7kSz3/YR8YWMXZM1WPvTZaFtWbmHDx9mRibSIl2h7Qzz9JmwzLNxmDbqdm3IM4pAqZvXxmAPAmUM0GlypARCXn5FfrXG67MBJSSxVYOqpj/SBh/LPQjJQYkLlHgf0gbZeLk0gRIydZWXu5PlWN9+9fvIkSORINqxY4fbvHlzJCCy6vftS5qW8du2tvKm2HxRmxRBCW1n0BvaBGre1Nqg9df1upBnFIFSV+9VaBcCpULYNFUJgZCX3zACxURF2rSMpjVs6sLC/mkCxH6h2/RLGqCkgTbeh7SE3LgIGpVAGWQVivrw+uuvR4m0iqiERlBC20qLKsU5pwmZ0HYGvbHTfDFofU25LuQZRaA0xZsjtBOBMkK4VD0WAiEvv2EEijplkZH4PijKt9BqE9vozfZBUXKrcjZWrFgRiRflbWzbts1du3YtaP+NEIHi56DYqhkTAGo/noMSjwANG0Gx9v3cFlsB89xzz0UiJP4RH+2oqyiTppbML/6KIn/PGIs0hLZl5ZL2q9EqJNvx1+6ZOJPQdtSvQXJQRi2AxvIABjQa8owiUAJAtr0IAqXtHu5e/0JefsMKFA2aOkk5aVVNfHfYvJ1kQ850CREovhiKe92fQhhVBCVrxYufY5OU12HRqNDk5dC2QlbxiJXEk78qyXZzDW1Hddh9l5fwbL6xvg67bX4Tn/CQZxSB0kTPlmwzAqVkoFQ3dgIhL79hBYo6Gd9zxPb8sBU0Pgi1d+zYsd4gqAFQg7blXuRBCxEoZpNyOvwzf5L2QVH0puwIitrXgK4TpiXKJN7ERBES23Mk6Xt/nxQ/CVfXK7JiddiqHmOV11aRcqpr9erVUURLH38TvtB2ikZQLDpjy8Tz7oE2fR/yjCJQ2uTxAfuCQBkQHJfVlkDRl19tO9JBw4oIxw7iaU2Xiz6jHBbYGtfnd0Rz0S+99NKUgl9++aV744038iugBARqTKDoy6/GXemcaQiUbri86DOKQOnGfdHr5fLly92lS5d6/56YmHDff/99xyjQ3TYSKPryayODpvYJgdJUzxWzu+gzikApxrfxpeNRFKInjXcpHfgzgaIvP8DVhwACpT6+GKUlRZ9RBMoovVHTui2KQvSkpg7CrIEIFH35DdQIF0EAAgMTKPqMIlAGRt3cCy2KQvSkuT7E8qkEir78YAgBCFRLoOgzOrBAiecyVNtNWoNAdwlo0y8dIc+nn0DRlx/8IACBagkUfUYHFijWULXdozUIQEAEsg526yoh3kld9Tz9bhqB0PfX0AIltKGmAcReCNSRQNFfIHXsw6hsIqo7KrLUC4HyCBSJACNQyuNOTRAYOQEEysgR0wAEIFATAgiUmjgCMyAQQgCBEkKJMhCAQBsIIFDa4EX60BkCCJTOuJqOQqDzBBAonb8FANAkAgiUJnkLWyEAgWEIIFCGoce1jSegk2l1wqxOgt2/f/9Q/SmzrjRDEChDuYiLIQCBBhEYuUCZNm1adPy2fTQY6BjupKPJG8StEaaOc/vopGPiBU1HrOtI+MuXL7ulS5cW4rhkyZLoWPQyV47p6POvvvrKXb9+3U2fPr2QPfHCZdaFQBnKFVwMAQi0gMDIBUra3gRPP/20u3fvXuFB4dSpU+7OnTvu+PHjLcA/2i7UUaDMmjXLPXjwwC1evNhdvXq1EICyBYpFPL755hs3f/78QrbEC5dZV5YhRFCGchMXQwACDSJQiUDxByOJi48++ij6FX3y5Em3YcOGQrjSfpkXqqQjhesoUK5cueKWLVs20JRK2QKlibcBAqWJXsNmCEBgEAKVCxQZ+fPPP7sZM2YM9CsagRLu5joKFEXAtm/f7m7duuVmzpwZ3hnn3LgFiu7b3bt3jzV6h0ApdMtQGAIQaDCBsQgUC4e/9dZb7ty5cxE+/e3w4cPRv5WzolyVt99+223durWHN2m66ODBg70yIXUcOnQoOsfks88+c+vXr48GSn0mJyfdvn37elNOaQNB0t8lBI4dOxZFhfR5+eWX3d69e/tyLHbu3OlOnDjR65vycLKmqTQYvvvuu311yl4/4iRWR44c6fVBPDX4z5kzJ7IjTaCo7jNnzrjTp09H0y2ablNuiN9/u1bfK4HU+qZomJhbG2n3fpKQVLsSGWLvX2/3g19XvC/6zgSK7DGWSayt3MOHDyNBobK6n+7fv9/jkucvEyP+/ajpqRs3bvSJqxDfl/l+QKCUSZO6IACBOhOoXKD4Uzxnz56NBkb9beHChX3JtAbNFzFZAiW0DgmUbdu2RYOyn7xrIsVEQ6hA0QC2atWqRB/bFJaiBhs3buwr4/cr6WJLJvW/86fElJCpgTfpo9OKJQDSBIoN4PFrNYhbsqhdm8TJH+yLCJSsB2Hu3Lk9oWXl1LYfaUmzW+V9NlZOjE1YSYDKtyH+8sVQ3GZ/tU9oXWW+ABAoZdKkLghAoM4EKhEoSQD0y/fmzZvRVxpQ9IvVjzpYNESDsJ/EmDbFE1qHCRQNXgcOHIimGfzB+NGjR5FNIQJFNs+ePTtaleRHLiSWFO1Q9EGJwIpWSBSZIAu5IWyQVR3xqRBfeOhcA/te+R1r1qxx8+bNixJQkwSKDarib5EMn7UN9Hatyn366adREqnKqa+yyURQWQIlXo/5KUl42P0g/hcvXuyJP2Nl7GS7BIr4yCfPPvtskL9+/PFHNzExEUXC7HrjYeIs1PfDrgyKc0GghDw9lIEABNpAYCwCxZ9OsXyULJj+NE7a1IFyWkLqsIEvvnLDfsHbEtYQgWIJn1ntqp0nn3wyihDFhUzWdSYk1HdfhOgaTRdJXGV91I8kgWKRl3j/43lBadEXaztv5UvRXKH49Jz1zfd9Wg6K+dQEoJWLL2UO9ZfaXrBgQTSV5U8x+u2H1jXs6iAEShtes/QBAhAYhEAlAsVW8dg0jH6FWvTEBsIQcWGRjfgS1SJ1pAmU+OAXIlCsrjyBYtEHy7HR3jCff/557tJWP79BfdYUhaIBWVMdZkuaQMlKNPVFRZpASeOXNJCGLiXOmp4LEShxW/OETJ6/nnnmmShnJSuCUsT3gzyYWZEpfVfmXjBl2mTsxUMAABWGSURBVEddEIAABMoiUKlAkdGWj2EDjyVIWo5AXseSfpkXqSNUoNgGc/GBwBcuFuUoMnVjyZeaukqavknqv/qnKSnlzCjR06IgeddnRVDiUzTG0ERFlQLF8m38aFFS+2nCw+4pi5iklSvirzQBYlNORerKu6eLfM8UTxFalIUABJpMoHKBIlg2gNg0gW3epQFq3bp10UoaDZhKSLQ8EYNsL+j4FENoHaECxWy0AcnP07BfsDaoK5lT0Q0NtPpY5MNWKMVvELMhPoWQdiP5K3rUb+VIKDHXzw/RtWrv7t27vS3b/bwJ7Zaq6Iufg2L5FSaAlJAaz0GJ21gkgiKb8qaC/PvBF1xZAsWfulF/JNj0sY3/0gRKEX/ZiiNb5aWIygcffNBbRVWkrjJfEAiUMmlSFwQgUGcCYxEoerlrcFWUQqtGNOCmreKJb+YWX91iSYtZ0wR+HaECJS+Eb5GVrJUcFqVIy1fIGryT8kz83XfTVvGojCX66sbzjxqw9pJWzKisfKLkWgnEYSMovp/yhFgWa3+aKGtqy49iZU1jhfjLRJMEXdZS8NC6ynwBIFDKpEldEIBAnQmMRaAIiA3attzWX36s79PO7NEv29WrV0dnstigavksIXWEChTV7e9dYvttaBdUi6CYY9WXPXv29JbJquybb77ZiwYlfR/fJyUpymL7lOi7pH1B1Be/jAbztWvX9iI5uk5MtIJIvPzVL5988klvL5GsfVAGjaD4U1l5AsVYW+Kvsf7uu++iCJrZLeGxfPly9/XXX2fuOZO3oVuev+LCznwjTh9++GFf4mxIXWW+ABAoZdKkLghAoM4ERi5Q6tx5bINAGgGbOorvlaPyRXKOyiaMQCmbKPVBAAJ1JYBAqatnsGusBBSd0sdf4l00d2gUHUCgjIIqdUIAAnUkgECpo1ewaewELOk6bkh8d9uqDUWgVE2c9iAAgXERQKCMizzt1ppAfOM4y9PRWUh55xCNsmMIlFHSpW4IQKBOBBAodfIGtkAghwAChVsEAhDoCgEESlc8TT9bQQCB0go30gkIQCCAAAIlABJFIFAXAgiUungCOyAAgVETQKCMmjD1Q6BEAgiUEmFSFQQgUGsCCJRauwfjINBPAIHCHQEBCHSFwEgFirZL37RpU2/79DjUpIP/ioC33Uq14kJbtPOBQNsJIFDa7mH6BwEIGIGRC5QFCxZEh/7t379/CvVhBIqd56OdPuPn9eBeCLSVAAKlrZ6lXxCAwJQgxmM79a4gm5AXpR04p6r9E2h76uiJJ5x/GFyoCf5Js+PcdjzUXspBoCwCIc9dWW1RDwQgAIFxEqgkgqJNrvS5d+9edFLusALFthxPi8yMEyhtQ2CUBBAoo6RL3RCAQJ0IVCJQdJrthQsXInHi54rEp3js5ZsEyE7EVfRkxowZ0WnH9+/frxNLbIHAyAkgUEaOmAYgAIGaEKhMoGgqZ2Jioi9fZBCBcurUKbdx48ZoaujGjRtOOSgSKx988IHTNuR8INBmAgiUNnuXvkEAAj6BygTK1q1bnYmL27dvR+eZDJIku3LlSnf+/PlEL5Isy83ddgIIlLZ7mP5BAAJGoFKBokaXLFniNE2jqR5N1RRNktX1165dc5OTk27fvn3RtJEJH+W6PHr0CO9CoLUEECitdS0dgwAEYgQqFygSJ7Nnz44ExoEDB/oESkgOigmUhw8f9iXc2t8HXJTEjQGBRhBAoDTCTRgJAQiUQKBygSKbr1y54pYtWxaZ70dQQgTKzp07I2GDQCnB+1TROAIIlMa5DIMhAIEBCYxFoMhWExpFp3hM3PhTPPY3VvYMeBdwWWMIIFAa4yoMhQAEhiQwNoGiqZ5XXnnFzZo1q/A29XPnznW3bt2a0nU2bRvybuDy2hNAoNTeRRgIAQiURGBsAkX237lzx23btq2wQLEzeM6dO9dbZnz06FG3dOnSkrBQDQTqSQCBUk+/YBUEIFA+gZEKlPLNpUYIdJsAAqXb/qf3EOgSAQRKl7xNXxtPAIHSeBfSAQhAIJAAAiUQFMUgUAcCCJQ6eAEbIACBKgggUKqgTBsQKIkAAqUkkFQDAQjUngACpfYuwkAI/IUAAoW7AQIQ6AoBBEpXPE0/W0EAgdIKN9IJCEAggAACJQASRSBQFwIIlLp4AjsgAIFRE0CgjJow9UOgRAIIlBJhUhUEIFBrAgiUWrsH4yDQTwCBwh0BAQh0hcDQAqUroOgnBOpEgFO76+QNbIEABEZBYGCBsnz5cnfp0qVR2ESdEIBABoEVK1a4CxcuwAgCEIBAqwkMLFBaTaUDndNUAb/CO+BouggBCECgoQQQKA113LBmI1CGJcj1EIAABCAwSgIIlFHSrXHdCJQaOwfTIAABCEDAIVA6ehMgUDrqeLoNAQhAoCEEECgNcVTZZiJQyiZKfRCAAAQgUCYBBEqZNBtUFwKlQc7CVAhAAAIdJIBA6aDT1WUESkcdT7chAAEINIQAAqUhjirbTARK2USpDwIQgAAEyiSAQCmTZoPqQqA0yFmYCgEIQKCDBBAoHXQ6UzwddTrdhgAEINAgAgiUBjmrTFOJoJRJk7ogAAEIQKBsAgiUsok2pD4ESkMchZkQgAAEOkoAgdJVx3MWT0c9T7chAAEINIMAAqUZfirdSiIopSOlQghAAAIQKJEAAqVEmE2qCoHSJG9hKwQgAIHuEUCgdM/nUY8RKB11PN2GAAQg0BACCJSGOKpsMxEoZROlPghAAAIQKJMAAqVMmg2qC4HSIGdhKgQgAIEOEkCgdNDpTPF01Ol0GwIQgECDCCBQGuSsMk0lglImTeqCAAQgAIGyCSBQyibakPoQKA1xFGZCAAIQ6CgBBEpXHc9GbR31PN2GAAQg0AwCCJRm+Kl0K4mglI6UCiEAAQhAoEQCCJQSYTapKgRKk7yFrRCAAAS6RwCB0j2fRz1GoHTU8XQbAhCAQEMIIFAa4qiyzUSglE2U+iAAAQhAoEwCCJQyaTaoLgRKg5yFqRCAAAQ6SACB0kGnM8XTUafTbQhAAAINIoBAaZCzyjSVCEqZNKkLAhCAAATKJoBAKZtoQ+pDoDTEUZgJAQhAoKMEEChddTwbtXXU83QbAhCAQDMIIFCa4afSrSSCUjpSKoQABCAAgRIJIFBKhNmkqhAoTfIWtkIAAhDoHgEESvd8HvUYgdJRx9NtCEAAAg0hgEBpiKPKNhOBUjZR6oMABCAAgTIJIFDKpNmguhAoDXIWpkIAAhDoIAEESgedzhRPR51OtyEAAQg0iAACpUHOKtNUIihl0qQuCEAAAhAomwACpWyiDakPgdIQR2EmBCAAgY4SQKB01fFs1NZRz9NtCEAAAs0ggEBphp9Kt5IISulIqRACEIAABEokgEApEWaTqkKgNMlb2AoBCECgewQQKB3y+e3bt91LL700pcdffvmle+ONNzpEgq5CAAIQgEDdCSBQ6u6hku1bvny5u3TpUq/WiYkJ9/3335fcCtVBAAIQgAAEhiOAQBmOX+OujkdRiJ40zoUYDAEIQKATBBAonXBzfyctikL0pIPOp8sQgAAEGkIAgdIQR5VppkVRiJ6USZW6IAABCECgTAIDC5R4LkOZRlEXBCCQTmDFihXuwoULIIIABCDQagIDCxQtU+UDAQiMh8Djx4/H0zCtQgACEKiIwNAChRdlRZ6iGQg45+yHAc8dtwMEINB2AgiUtnuY/rWKAAKlVe6kMxCAQAaBSgXKO++8486dO+du3brlZs6ciWMgAIGCBBAoBYFRHAIQaCyBygTKDz/84J5//nl38uRJt2HDhsYCw3AIjJMAAmWc9GkbAhCokkBlAkXRE4mUq1evVtk/2oJAqwggUFrlTjoDAQjUZYoHT0AAAsMRQKAMx4+rIQCB5hAYaQTl22+/dQsWLEilcfDgQbd169aR0lqyZIm7du2a++abb9z8+fNH2haVQ2DUBBAooyZM/RCAQF0I1EagnDp1yt25c8cdP368VDZNEyhXrlxxR48eZSqs1LugPZUhUNrjS3oCAQhkE6hEoIRESvTiXbx4cekDc9MEitnLPhc8ukkEECjcFxCAQFcIIFBq5mkESs0cUjNzECg1cwjmQAACIyNQC4GStG2+RV3SIiBJf//555/d7t27o71WfvnlF/fyyy9H/33w4EFfDopWEx0+fLhXTsuf33777b58GNWxa9eu6Nqnn37avfbaa+7AgQOZ+7dYFEi2b9u2Lcp9mZyc7E1bqc4jR45E+8Do89Zbb7nt27e7OXPmRP+2PvnejkeV8uqwvB/ZvWPHDnf+/PmoOtUju6ytQ4cORTbGo1tJfw/hpem59evX9/qm9sSPvJ9yn10ESrk8qQ0CEKgvgUoESrz78UG3DIEicaIB3gb/eJuWJKuBdOHChZFwiX8kGCQAVGZiYqLva4mUR48eZXpS/fBFkQqfPXvWrVy50mmZ9YkTJxKv1+nCEg55AiWkDhMosjfeRwmx+/fvRzaECpQQXqpv2rRpU9qzftX39m+eZQiU5vkMiyEAgcEI1EKgyPS0HJTQCMrOnTujCIcfldAvf0U+/AiK6pOY2bt3r1u6dGlEzSIEEhASMvpo9ZEf/QjBa4OHrtu3b190yZ/+9Cf3008/RfUpWqGTaG0XXSXErlmzxs2bN6+Xe5M2xWPCI68OKyeh9Omnn0YRDJ+DiYZQgRLCS22YONM+N9OnTw/BRZkBCCBQBoDGJRCAQCMJVCJQhkmSDRUo+gWv/12/fr1vgPSvf+GFF9yMGTMyHSVb161bF0Uz9PGFTJ6HbfB4+PBhnw0mnrKut6TYNIESWocvZPwl3Ha9RZJCBIo4hPBSO3aMgVZhLVq0CJGSd7MM+D0CZUBwXAYBCDSOQGsESkgExiIjWV4yMaUoy5kzZ9zp06ejqZ2PPvood4v+PBuGEShJ0z/x+iRy0gSKCZIiAuXVV1/N3MdG7fvi08+PUf7L5s2bESolvxIQKCUDpToIQKC2BGovUJS/oUTP+EZr8ciKXtx+joUR98s988wzUZmiUzfao2Xjxo29fJI0b6YJFMsd0VRT3iGJaRGU0DpCBYr1KStJVtNRg/CSDa+//nqUe1P2vja1fZIqMgyBUhFomoEABMZOoFYCRTTiQsR++ft5HRcvXowEg19+7ty5UYKsym3ZsiUSAsq9UE6K/m71zpo1K8pJsakc5UuonH7xp63SsUE/b5+WNIGiyMKqVauiBFrLC5Ht+vvdu3fd/v37ezeCCZS4cAitI1Sg+LkqEoDiZTkxSq619gfh5ee8sJ9Luc84AqVcntQGAQjUl0AlAiWt+/4gbJESK2vRkLzt8k14hJbLWpViJy1reicp9yIvlyZrs7m0FTjx1UEW2fCZWeQlpI5QgaI+zp49O3E1kz91E8JL5U0g+nbnCbr6Phb1tQyBUl/fYBkEIFAugdoIFA2Yq1evjvYO0UfRhps3b0b/39+TxPYs+d3vfjfljB0Nzps2berbi0PLauP7oGjQVU6J7RGiOrXaxyIvSd/H90lJckPebriKBimnRfboowF87dq10VSI//ETYmXbF1980bd/SVYdoQJF7fl7l0goyQ79V5EkX4zl8YrvP2N1aSUTK3pKfmCfeCKqkMhUuVypDQIQqB+BkQqU+nUXiyDQbAJEUJrtP6yHAATCCSBQwllREgJjJ4BAGbsLMAACEKiIAAKlItA0A4EyCCBQyqBIHRCAQBMIIFCa4CVshMCfCSBQuBUgAIGuEECgdMXT9LMVBBAorXAjnYAABAIIIFACIFEEAnUhgECpiyewAwIQGDUBBMqoCVM/BEokgEApESZVQQACtSaAQKm1ezAOAv0EECjcERCAQFcIIFC64mn62QoCCJRWuJFOQAACAQRGKlBsZ9erV68m7iiat/Nqnv22g6nOflEbfCDQdgIIlLZ7mP5BAAJGYOQCZcGCBdFBfP6BeL3Gn3gi2u59EHEhUaLt8HWwnZ2hg1sh0HYCCJS2e5j+QQAClQoUNXb58mW3dOnSPvKDRlAUOdGpvzql+OzZs1POssG9EGgrAQRKWz1LvyAAgTiBSiIoOjxOn3v37vVN9QwqUHTo3rZt21IjM7gZAm0lgEBpq2fpFwQgMBaBopNxL1y4EIkTfzonLlDs5ZvkJjtdV9GTGTNmOJ3yq5OK+UCgSwQQKF3yNn2FQLcJVBJBkbhQrsnExERfvsggAuXUqVNu48aNUX03btyIclAkVj744AO3YcOGbnuT3reeAAKl9S6mgxCAwJ8JVCZQtm7d6kxc3L59282ZM8cNMsWzcuVKd/78+UQHkizLfd12AgiUtnuY/kEAAkagUoGiRpXcqmkaTfVoqqboKh5df+3aNTc5Oen27dsXTRuZ8FGuy6NHj/AuBFpLAIHSWtfSMQhAIEagcoEicTJ79uxIYBw4cKBPoITkoJhAefjwYV/Crf398ePHOBkCrSWAQGmta+kYBCAwboGi9q9cueKWLVsWmeJHUEIEys6dOyNhg0DhXu4iAQRKF71OnyHQTQKVR1AMswmNolM8Jm78KR77Gyt7unkTd6nXCJQueZu+QqDbBMYmUDTV88orr7hZs2YV3kl27ty50SZt8Q+btnX7Zu5C7xEoXfAyfYQABERgbAJFjd+5cyfacK3oVvd2Bs+5c+d6y4yPHj06ZadaXAyBthFAoLTNo/QHAhBIIzBSgQJ2CECgXAIIlHJ5UhsEIFBfAgiU+voGyyAwhQAChZsCAhDoCgEESlc8TT9bQQCB0go30gkIQCCAAAIlABJFIFAXAgiUungCOyAAgVETQKCMmjD1Q6BEAgiUEmFSFQQgUGsCCJRauwfjINBPAIHCHQEBCHSFAAKlK56mn60ggEBphRvpBAQgEEAAgRIAiSIQqAsBBEpdPIEdEIDAqAkMLVBGbSD1QwACUwlwKCZ3BQQg0HYCAwuU5cuXu0uXLrWdD/2DQO0IrFixwl24cKF2dmEQBCAAgTIJDCxQyjSCuiAAAQhAAAIQgIBPAIHC/QABCEAAAhCAQO0IIFBq5xIMggAEIAABCEAAgcI9AAEIQAACEIBA7QggUGrnEgyCAAQgAAEIQACBwj0AAQhAAAIQgEDtCCBQaucSDIIABCAAAQhAAIHCPQABCEAAAhCAQO0IIFBq5xIMggAEIAABCEAAgcI9AAEIQAACEIBA7QggUGrnEgyCAAQgAAEIQACBwj0AAQhAAAIQgEDtCCBQaucSDIIABCAAAQhAAIHCPQABCEAAAhCAQO0IIFBq5xIMggAEIAABCEAAgcI9AAEIQAACEIBA7QggUGrnEgyCAAQgAAEIQACBwj0AAQhAAAIQgEDtCCBQaucSDIIABCAAAQhAAIHCPQABCEAAAhCAQO0I/D/nVWJi7lG+rAAAAABJRU5ErkJggg=="/>
          <p:cNvSpPr>
            <a:spLocks noChangeAspect="1" noChangeArrowheads="1"/>
          </p:cNvSpPr>
          <p:nvPr/>
        </p:nvSpPr>
        <p:spPr bwMode="auto">
          <a:xfrm>
            <a:off x="4135437" y="3541128"/>
            <a:ext cx="3133725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48313" y="908606"/>
            <a:ext cx="9529010" cy="5502442"/>
          </a:xfrm>
        </p:spPr>
        <p:txBody>
          <a:bodyPr>
            <a:normAutofit/>
          </a:bodyPr>
          <a:lstStyle/>
          <a:p>
            <a:r>
              <a:rPr lang="fr-CA" sz="2000" b="1" dirty="0" smtClean="0"/>
              <a:t>Bases de données</a:t>
            </a:r>
            <a:r>
              <a:rPr lang="fr-CA" sz="2000" dirty="0" smtClean="0"/>
              <a:t>:</a:t>
            </a:r>
          </a:p>
          <a:p>
            <a:pPr lvl="1">
              <a:spcBef>
                <a:spcPts val="0"/>
              </a:spcBef>
            </a:pPr>
            <a:r>
              <a:rPr lang="fr-CA" sz="1800" dirty="0" err="1" smtClean="0"/>
              <a:t>ClinicalKey</a:t>
            </a:r>
            <a:endParaRPr lang="fr-CA" sz="1800" dirty="0" smtClean="0"/>
          </a:p>
          <a:p>
            <a:pPr lvl="1">
              <a:spcBef>
                <a:spcPts val="0"/>
              </a:spcBef>
            </a:pPr>
            <a:r>
              <a:rPr lang="fr-CA" sz="1800" dirty="0" smtClean="0"/>
              <a:t>Cochrane Library</a:t>
            </a:r>
          </a:p>
          <a:p>
            <a:pPr lvl="1">
              <a:spcBef>
                <a:spcPts val="0"/>
              </a:spcBef>
            </a:pPr>
            <a:r>
              <a:rPr lang="fr-CA" sz="1800" dirty="0" err="1" smtClean="0"/>
              <a:t>Pubmed</a:t>
            </a:r>
            <a:endParaRPr lang="fr-CA" sz="1800" dirty="0" smtClean="0"/>
          </a:p>
          <a:p>
            <a:r>
              <a:rPr lang="fr-CA" sz="2000" b="1" dirty="0" smtClean="0"/>
              <a:t>Mots clés </a:t>
            </a:r>
            <a:r>
              <a:rPr lang="fr-CA" sz="2000" dirty="0" smtClean="0"/>
              <a:t>: «</a:t>
            </a:r>
            <a:r>
              <a:rPr lang="fr-CA" sz="2000" dirty="0"/>
              <a:t>Migraine» et </a:t>
            </a:r>
            <a:r>
              <a:rPr lang="fr-CA" sz="2000" dirty="0" smtClean="0"/>
              <a:t>(«</a:t>
            </a:r>
            <a:r>
              <a:rPr lang="fr-CA" sz="2000" dirty="0" err="1"/>
              <a:t>Prophylaxis</a:t>
            </a:r>
            <a:r>
              <a:rPr lang="fr-CA" sz="2000" dirty="0"/>
              <a:t>» ou «</a:t>
            </a:r>
            <a:r>
              <a:rPr lang="fr-CA" sz="2000" dirty="0" err="1"/>
              <a:t>Prevention</a:t>
            </a:r>
            <a:r>
              <a:rPr lang="fr-CA" sz="2000" dirty="0" smtClean="0"/>
              <a:t>») </a:t>
            </a:r>
            <a:r>
              <a:rPr lang="fr-CA" sz="2000" dirty="0"/>
              <a:t>et </a:t>
            </a:r>
            <a:r>
              <a:rPr lang="fr-CA" sz="2000" dirty="0" smtClean="0"/>
              <a:t>(«</a:t>
            </a:r>
            <a:r>
              <a:rPr lang="fr-CA" sz="2000" dirty="0" err="1"/>
              <a:t>Riboflavin</a:t>
            </a:r>
            <a:r>
              <a:rPr lang="fr-CA" sz="2000" dirty="0"/>
              <a:t>» ou «B2</a:t>
            </a:r>
            <a:r>
              <a:rPr lang="fr-CA" sz="2000" dirty="0" smtClean="0"/>
              <a:t>») </a:t>
            </a:r>
            <a:r>
              <a:rPr lang="fr-CA" sz="2000" dirty="0"/>
              <a:t>et </a:t>
            </a:r>
            <a:r>
              <a:rPr lang="fr-CA" sz="2000" dirty="0" smtClean="0"/>
              <a:t>(«</a:t>
            </a:r>
            <a:r>
              <a:rPr lang="fr-CA" sz="2000" dirty="0" err="1"/>
              <a:t>Pediatric</a:t>
            </a:r>
            <a:r>
              <a:rPr lang="fr-CA" sz="2000" dirty="0"/>
              <a:t>» ou «</a:t>
            </a:r>
            <a:r>
              <a:rPr lang="fr-CA" sz="2000" dirty="0" err="1"/>
              <a:t>Children</a:t>
            </a:r>
            <a:r>
              <a:rPr lang="fr-CA" sz="2000" dirty="0" smtClean="0"/>
              <a:t>»)</a:t>
            </a:r>
          </a:p>
          <a:p>
            <a:r>
              <a:rPr lang="fr-CA" sz="2000" b="1" dirty="0" smtClean="0"/>
              <a:t>Types d’études</a:t>
            </a:r>
            <a:r>
              <a:rPr lang="fr-CA" sz="2000" dirty="0" smtClean="0"/>
              <a:t>: Essais cliniques randomisés, études de cohorte, études cas-témoins et méta-analyses</a:t>
            </a:r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597566380"/>
              </p:ext>
            </p:extLst>
          </p:nvPr>
        </p:nvGraphicFramePr>
        <p:xfrm>
          <a:off x="851949" y="3878186"/>
          <a:ext cx="7744719" cy="2789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295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fr-CA" sz="6000" dirty="0" smtClean="0"/>
              <a:t>MÉTHODOLOGIE</a:t>
            </a:r>
            <a:endParaRPr lang="fr-CA" sz="6000" dirty="0"/>
          </a:p>
        </p:txBody>
      </p:sp>
      <p:sp>
        <p:nvSpPr>
          <p:cNvPr id="6" name="AutoShape 6" descr="data:image/png;base64,iVBORw0KGgoAAAANSUhEUgAAAigAAAGECAYAAAAcO9uNAAAAAXNSR0IArs4c6QAAIABJREFUeF7tnU3oVUea/yswi9mETNTFEEIYjC4CAX9hooGg0DIYRSFEMB1tXQhK9JeEzOgYjW+IiCY6moDYvhEhi2FUNMSNoll0GpIM+AJR3DSomVmEMAtjumc2sxjwz/f8+7ld9/zOS517zz33vHwuNGl/t07VU5/nnFPf+9RTVU88fvz4seMDAQhAAAIQgAAEakTgCQRKjbyBKRCAAAQgAAEIRAQQKNwIEIAABCAAAQjUjgACpXYuwSAIQAACEIAABBAo3AMQgAAEIAABCNSOAAKldi7BIAhAAAIQgAAEECjcAxCAAAQgAAEI1I4AAqV2LsEgCEAAAhCAAAQQKNwDEIAABCAAAQjUjgACpXYuwSAIQAACEIAABBAo3AMQgAAEIAABCNSOAAKldi7BIAhAAAIQgAAEECjcAxCAAAQgAAEI1I4AAqV2LsEgCEAAAhCAAAQGFijLly93ly5dgiAEIFAxgRUrVrgLFy5U3CrNQQACEKiWwMAC5YknnqjWUlqDAAR6BB4/fgwNCEAAAq0mMLRA4UXZ6vuDztWMgP0w4LmrmWMwBwIQKJ0AAqV0pFQIgdERQKCMji01QwAC9SKAQKmXP7AGApkEECjcIBCAQFcIVCpQ3nnnHXfu3Dl369YtN3PmzK4wpp8QKI0AAqU0lFQEAQjUnEBlAuWHH35wzz//vDt58qTbsGFDzbFgHgTqSQCBUk+/YBUEIFA+gcoEiqInEilXr14tvxfUCIGOEECgdMTRdBMCEHCVCRRYt5sA03fV+BeBUg1nWoEABMZPYKQC5dtvv3ULFixI7eXBgwfd1q1bR0phyZIl7tq1a+6bb75x8+fPH2lbd+7ccQsXLnQffvhhZr+My+LFi8cSUUqz8+eff3a7d+92J06ccE8//bQ7fvy4W7lyZZQ3tGrVqlSGTN+N9LbqqxyBUh1rWoIABMZLoDYC5dSpU04DpwbFMj9dFShXrlxxR48eTRRAaQLFWBn/y5cvu6VLl+YKFKbvyrxjs+tCoFTHmpYgAIHxEqhEoIRESvTiHUVEoUqBEurKKiIo1u/QDb0sCvLyyy+78+fPs8oq1JkVl0OgVAyc5iAAgbERQKCMAX0dBYrZFCImx4CMJv9MAIHCrQABCHSFQC0EStK5PjZQpkVAkv5uORTKmfjll1+cogH674MHD/ryJxQtOHz4cDR1oe+1/Pntt9/uyxvRd7t27YquVT7Ga6+95g4cOJAaWfCnR+KDvKZb9uzZE+3/orrmzZsX5cXEI0Zq88iRI1E5fd566y23fft2N2fOnN79KFaaevnuu++iXBGzX9M5mo7RJz5Vo79ZW0l2JpW3Pvi+8fN4xPrMmTPu9OnTPUbKV9m3b5+bPn16z96QcppyWr9+fa/fslXsR50z1MSHHIHSRK9hMwQgMAiBSgRK3LD4wFyGQNFAqIHWBvd4mza4Wv6FBvb4R4JAIkFlJiYm+r6WsHj06FEq4zSBYgmmSRf6HJTHIcGR9Ll9+3ZPpIiVbEmyX2JKG+CNWqBksZbYu379eiRSQstNmzZtSn/8Pg9yY7f1GgRKWz1LvyAAgTiBWggUGZWWgxIaQdm5c2cU4fCjDoqUKPLhR1BUnwbOvXv39iIOFlGRQJCQ0UerjyYnJwsl7R46dMht27bNWfRB9SqKo4+SfxctWhQN3FbOBIo/vbJixYpelEaRlzVr1kQRF9s/xgSKrbBRX959990ob8TfBC8rByVup+zLmuKJ+0DXf/zxx319kh0XL150Gzdu7PU/tJz6JE7qox994XGdSgCBwl0BAQh0hUAlAiUkr2FYgaJf4fqf/Xo3B/qD6wsvvOBmzJiR6VvZum7duigKoY8vZPJuivjAr5VJGrDju+fGc1BMXGXVb8muSZwkZJYtW9YTBqpnlAJl7ty5qZEqtW3CK7Sc7aHii7g81l39HoHSVc/Tbwh0j0BrBEqIwLHISJabTUz5uROa2vnoo49yt+iPCxT7d3wPlrhASZqSiduYJVCSoh+jFChJU3K+vSZQQsvpWj//ZseOHW7z5s1EUxJuVARK917S9BgCXSVQe4GixEtNX8QH+fi0g17cyn+4f/9+ny/9cs8880xUpujUjUVCzp49G21clvZJEyjx6+ICxfJPLIck62ZMEmJVC5RZs2ZFJsZZx+0OLedfp768/vrrEeey98Rpw0OOQGmDF+kDBCAQQqBWAkUGx4WIDfoSFVohoo/lOvjlbTpB5bZs2RLlcSgHRDkpSpy1ejVoSgjYVI5yHlROv9rTVumELguOCxSbelFS67/+67/2cl5M8FikwRJplYfx6aef9lav6O937951+/fv7/myqEBJml4bNgfFBJXYGjOLOD333HM9ERdazr9R/byh0D1cQm70tpRBoLTFk/QDAhDII1CJQEkzwh88LVJiZS0akrddvgmP0HJZq3gsV0SDbVKuSl4uTdLAnzV9E7KKJ756KFSgmAjy2VuEZliBkrU6x1ZCqd3Qckm5KqPYtC/vYWjC9wiUJngJGyEAgTII1EagaDBbvXp1tD+IPoom3Lx5M/r//p4ktmfJ7373uyln7EikbNq0qW8/DU1DxPdBkUhRTommjvRRnVrtY5GXpO/j+6QkwU8a+NWvTz75pLdnie2porbjg7Cut31FVL++X7t2bd+0UqhA0fV+8q36+MUXX0TLlYcVKCY+dG6P7SVj/Xrvvff69i+J700TL5f0fdJ+KmXc7G2oA4HSBi/SBwhAIITASAVKiAGUgQAEwgkgUMJZURICEGg2AQRKs/2H9R0jgEDpmMPpLgQ6TACB0mHn0/XmEUCgNM9nWAwBCAxGAIEyGDeugsBYCCBQxoKdRiEAgTEQQKCMATpNQmBQAgiUQclxHQQg0DQCCJSmeQx7O00AgdJp99N5CHSKAAKlU+6ms00ngEBpugexHwIQCCWAQAklRTkI1IAAAqUGTsAECECgEgIIlEow0wgEyiGAQCmHI7VAAAL1JzBSgWI7u169ejXxZNq0E4izsCXtzBq686jOxjl69KiTPXwg0EQCCJQmeg2bIQCBQQiMXKAsWLAgOojPP/DODB1UoCSdk6Ot8dOEkNqzM3jmzZuHQBnkTuGaWhBAoNTCDRgBAQhUQKASgaJ+XL58uXea7zACRdfqLJlXX301OvMl6cTiODdFXWbPnu1++eWXKeffVMCYJiBQGgEESmkoqQgCEKg5gUoEig6I0+fevXt9Uz2DRFCSeNrhd7dv344Ow/M/8RN1OSW35nck5mUSQKBwg0AAAl0hUIlAOXjwoLtw4UIkTvz8j7hAsZdvEnzVsXXr1ilfWQQlXrcVVH6KTg4+e/asW7VqFRGUrtzZLe0nAqWljqVbEIDAFAKVCRRFLiYmJtzJkyfdhg0bIkOGFShLlixx165dc88//7y7f//+lM6988477ty5c+7rr7+OIitlRWy4jyAwLgIIlHGRp10IQKBqApUJFEU/Tp065TZu3OhsKmZYwWACRdDiSbISJkeOHImiJzNnzkwURFXDpj0IDEsAgTIsQa6HAASaQqBSgSIoEhXKC9FUj1bjDJsT4ifJWnRGy4mXLVuW6YPHjx83xUfYCYEeAQQKNwMEINAVApULFFtRMzk56Q4cONAnUAbJQZGjVKcvdvzISpojEShducXb1U8ESrv8SW8gAIF0ApULFJniRzj8CEpZAiWtu8NOKXEjQWDcBBAo6R5Yvny5u3Tp0rhdRPsQgEAGgRUrVkSLZkI+YxEoMmznzp1TIighBquMVuZs3749SnzVFM/hw4fdiRMnUjeEs3oRKKGEKVdXAgiUjF9bTzxRV7dhFwQg4BEIncEYm0DRtMwrr7ziZs2aVWhnVyW/arlw/KO9VuL7rMTLIFB4RppOAIGSL1BCX35NvxewHwJNI1D0/TU2gSKw2n5+27ZthQSKRUwkVLQzrISJIipbtmzprdZJcxoCpWm3M/YmiWz9jUF46r1R9OXH3QUBCFRLoOgzOlKBUm3XaQ0C7SdQ9AFvP5G/9BA2XfI2fW0igaLPKAKliV7G5s4SKPqAdwkUbLrkbfraRAJFn1EEShO9jM2dJVD0Ae8SKNh0ydv0tYkEij6jCJQmehmbO0ug6APeJVCw6ZK36WsTCRR9RhEoTfQyNneWQNEHvEugYNMMb9sZabdu3cpd2NCMHmFlKIGizygCJZQs5SBQAwJFH/AamFyZCXlsDh06FK0azPvY5pE2kOZtX5BXXxO+t80zL1++7JYuXToyk7UKU4e7+ofGjqwxKq4dgbxnNG4wAqV2LsQgCKQTKPqAd4llHpsyBIoOPNX2CMePH28V2mEFSigXiT6JFJ3Fxqd7BPKe0dIFSvcQ02MIjJ8A+6BM9UHRl9+3337rFixY4A4ePOh02nrIh72UkinBJeTuoUzRZ3TgCArnXnCzQWA8BIqcZTEeC8fTatGXHwKlPD8hUMpj2eaaij6jAwuUNkPsQt90o/ArvAue7k4fi7780gSK/d3I2XNi9ftELfri1/Xiiy+6999/3z148MCdPXs22ulaR3ucOXPGnT59Ovq77YC9b98+N3369KhKTR2tX7/eKXlUH+XC7Nq1y82fPz/ViXZy+8OHD93u3bujM8mU43H//v3oGtl17Ngxd/78+ejfL7/8stu7d29fnonfr3g0KcTuLC5qM6SOQfrenTu7PT0t+owiUNrj+0I9QaAUwkXhBhAo+vIbhUB56623emJAyCRGnnrqKSchYcLDRykxcf369UikTJs2LTq+w//cvn07OhQ17WMCxW93cnIyypFJO7dMdflJqmkCRcIixO4sgRJaxyB9b8AtiYkxAkWfUQRKR28hBEpHHd/ibhd9+eVN8STVlzaV4UddbPBXVEDiQsm5H3/8cSQaFi1aFIkRDdwXL150Gzdu7OXAqG5FOJRAalGVPHeZQNF1ipLMnDkzisQ8++yzbvbs2e61117rnfzuR2kknPzVSUksQu1WvWlcQusYpO95bPi+fgSKPqMIlPr5sBKLECiVYKaRCgkUffmNQqBIKNy8ebOv13Pnzk2Mnlih+LJmX8jk4TOBEl8ebKtysq7/5ptvetNHSSxC7c4SKKF12JLuIn3PY8P39SNQ9BlFoNTPh5VYhECpBDONVEig6MtvFAIlaUVQ0hSIj8UEiv6maZkjR45EgmbHjh1u8+bNmdEUEyjxfLKQJdV5AqWI3WkRlCJ1FO17hbcWTZVEoOgzikApCXzTqkGgNM1j2JtHoOjLryqBMmvWrMh0S1zN64e+l22vv/56lGCbtedKmkCx/BNL0s1rM4lFEbvTBEqROszG0L7n9Ynv60eg6DOKQKmfDyuxCIFSCWYaqZBA0ZffoAJFXfKjDyYo0vZU0fSFVtcokfXAgQNRnoitbHnuueciERL/aDMz5Y8oVyRrtV2aQLEdW7VaSALH2rBVPRIw/ieJRRG7jX2cS5E6zJ7Qvld4a9FUSQSKPqMIlJLAN60aBErTPIa9eQSKvvwGESga6G3JruyxJb1ZdWWtZJFoMbGQlK/hT/8k9T9NoKhs1iqe+OqgJPtD7VZbaVxC6xik73n3A9/Xj0DRZxSBUj8fVmIRAqUSzDRSIYGiL79BBIoG3NWrV7tr165FPbOk2Ly6dJ32KZFo0FJiRTYUIXnvvfeiRNWk7zXo+/ukFBUoKq9k2T179vSSdGXvm2++6datW9eX25Jmf57dZlMaF32fV8egfa/w1qKpkggUfUYRKCWBb1o1CJSmeQx78wgUffnl1del7/MEVpdY0NfRESj6jCJQRueLWteMQKm1ezBuAAJFX34DNNHKS5TzoVwRRYU4ZbiVLq5Np4o+owiU2riuWkMQKNXyprXREyj68hu9RfVvwV8GrGknf/O2+luPhU0jUPQZRaA0zcMl2YtAKQkk1dSGQNGXX20MH6MhYqZEX+XDbNmyJVphxAcCoyJQ9BlFoIzKEzWvF4FScwdhXmECRV9+hRvgAghAYCgCRZ9RBMpQuJt7MQKlub7D8mQCRV9+cIQABKolUPQZRaBU65/atIZAqY0rMKQkAkVffiU1SzUQgEAggaLPKAIlEGzbiiFQ2uZR+lP05QcxCECgWgJFn1EESrX+qU1rCJTauAJDSiJQ9OVXUrNUAwEIBBIo+owiUALBtq0YAqVtHqU/RV9+Inbq1KkI3IYNG6YAzNpGvmu0jUX8rJ1BOKRtCnfnzh23cOFC9+GHH7qtW7cOUnWp1yTdTzr8UP+7evVqqW2NqzI7iuDTTz+NdjT2P/LHRx991DvaQccybN++3c2ZM2dgc4s+owiUgVE3+0IESrP9h/VTCRR9+akGDTba/+PmzZsIlIybCoHy/+GMS6BILEhM/+Y3v5kiJAZ9F6jO9evXR8cgxIWnNu/TsQg6lsH/6Fn5+uuvBxYpRZ9RBMqg3m34dQiUhjsQ86cQKPrys1/yqih+eJ7+RgTlL4irECh1u6WL3k+jtP/QoUNu27ZtU4TEoG1K7CgaYgIkLlB27twZnbw9OTnZOw/KDp/0D7gs2n5RpgiUooRbUh6B0hJH0o0egaIvP23vrl+KN27ciE7jPX78eB9NBAoCRQQeP3489qesTIFiwtwiJA8ePJgifNLuff1dz8ujR48GYlL0GUWgDIS5+RchUJrvwy73QBGPiYmJPgRFXn6ae58xY4Y7e/asu3v3rjtx4sSUl669pHfs2BF9r1+beqnv3bvXLV26tNe2flnu2rXL6UVvpxTr16ftyioRdPjw4d5Jxtq59e233+7Ls9AAdOHCBffZZ5/1wu5qwP8Faw1qgDl27Jj76quvIpusPv+EYitz/vz56LIku9Pun/jpwmkDWUi/ktpIykEx1ip/8ODBPjbie+TIkd6JzEm5EPL95cuX3XfffdfzlbgcPXq0z1dpfU7KtzB2EigmEHT94sWLezkoZvfDhw+j06p1n6jd+/fvR02F+iHLp2fOnImiJ/GPL5zmzp0b3X+arsnbDVht/fu//3vEOC0yliVQdGbToKKtyDOq/iJQOvqWR6B01PEt6baSKf/4xz+6PXv2uDfeeCPqVZGXn0LcGzdudBpYfvzxx0jsSKwokmIff9CMY7ND9TSwxYWSRIr9wrTEz/hcvurzQ+U2AOraeFmJFIvuWJg9yY0aoDQ4ZZXJOwzQkiY10CV9bCogtF/DChRFuTToJ338aTn5PomdrjMuWeJE91OSj3RNiECRL03QmL9C/ZDn04sXL2YKFH+qMi7u8h73NIFi3H2BfOXKFbdmzZqIEwIljyzfD0UAgTIUPi4eMwENKL///e8jKyQQJFSWL18e/Tvk5alkR0UGNDjoE/+3/hZ/eWvw1mAhYWMD308//eQWLFgQRTriU0RWh67zoy4WedDAawO+CRQNdBZ9sYHHBI/qmT17djRASGisWLHCTZ8+3WngUORg//79zsrobB1/xYUlRGqwzjoQ0HIP/CiF7FV9/lSA2IT0K1SgqJwxsEHWj7SorxYZsIFy3rx5vUiGCRT5QCJTtr377ruRaMgTZYo+SJCpXWvHH/TtfrK/JUVQdC+pLdko1s8++2zkqzw/qN95PvXZpK2iKhJB8X2SJlDSkmTt2pBnLMn3RX5E6HoiKGN+0Y6rebtRxtU+7UJgVATyXp4a4JYtW9YXMbGB2f+1nRbmtoFUEZdFixZFQkaf+NSPTSNl9dMG47QcAxs81SezW1NOEiNJHyuT1WbWUuFp06Y5/e/69euR+LGPP5C98MIL0fRYSL+GESjmk6x2zNd6n/nCQdcYi6yogkXAkhI/44NplkDR9JI/7Rfqh//+7/+O7sUsn4YIlEGfpazk57RpL4mxpFVvITYgUEIoUSYKh+e9yMEEgboS8CMof/u3fxuFwDdt2hSZm3df6xe2hePj/fN/bacJlHgOhYSI8gROnz4dTe1o7wjtq+L/Ck/jmCdQfBtCEiX9XIm0NrMEStJAr3r8gUz/VtRo1AIla4rN2s4SKGn7rfh2Z5UpIlDi91yoH5QLErI6J8T3gzyrRVZn+cLcnwot0i4CpQitDpdFoHTY+S3ougTKH/7wh+jlrimXv/7rvw7KQVHoWkmMaR8/wTFNoFj+SvxXs+q07xRd0RSE6kub/vFtSBuAfBssVyErImBl4vk0oS7Xe8FnYNf5A9kzzzwT3K+kdtNEQXyKx/Ig8nJI1EaSsCoiUJJ8NIxACfVDiE/Vv3ELFIs0Jd0bofeW+SnkR4TVyRRPEbotKotAaZEzO9gV7eT5q1/9KhImvZfZE09E/zcrgpL1K9DEhUUYbFD2hYgGFA2c+iTlcsSnAZTbogFWosJW2UgkKaTvr/QJESgmrpSToiiN5aCozX/7t3+LcmD8MpaPIVttlYjl3KTdMjalpAF7y5YtUU6F6tQUiL+hV2i/sgSKBjutRLLckrhAscFbUwr+Tqf6u1Ze+dNcgwoUfxrOz+vxk59DclDi91yoH0J86gsU+eG3v/1t3/Sbvi87B8X3m58QPexOwkRQOviyHqTLCJRBqHFNnQmEvPxsYNXqHT/HQv2ywcJ+TWdNMViEIi3PxKIcWatd/OmkEIEiG/NWfOSt4knakM73ad60VMgqnrykVLWnPJf4JmFxgaJyaat4/JVSw0RQ/ME/7d4eRKDk+cr3Q4hPk1aL2T04ilU8xsK/fweNyvlcQ57RvvKP8yZs6/xGwraBCSBQBkbHhTUlkPfys8TFrJ0wNbeuX/WKjqxevTpaGaStvdP2E4knEibtcZJURqs7LELhD5LxX6hJ00zqh1Yt2VJgRRjefPPNXoRG9YWUSXOjBjzl81j9Sj7Vvh7xDb1C+pXWhq7V9Jz21IivZIpPYUm4KL9H7esje9auXdu3JHzQCIrZp+jZv/zLv/TakEi15c2DCpQifgjxl0XvJOwk0PwI2agiKLbHz+eff17KFvt5z2j8fmGKp6Yv21GbhUAZNWHqr5pA0Zdf1fbRHgS6TqDoM4pA6egdg0DpqONb3O2iL78Wo6BrEKglgaLPKAKllm4cvVEIlNEzpoVqCRR9+VVrHa1BAAJFn1EESkfvGQRKRx3f4m4Xffm1GAVdg0AtCRR9RhEotXTj6I1CoIyeMS1US6Doy69a62gNAhAo+owiUDp6zyBQOur4Fne76MuvxSjoGgRqSaDoM4pAqaUbR28UAmX0jGmhWgJFX37VWkdrEIBA0WcUgdLRewaB0lHHt7jbRV9+LUZB1yBQSwJFn1EESi3dOHqjECijZ0wL1RIo+vKr1jpagwAEij6jCJSO3jMIlI46vsXdDnn5JW3lrt1ftbvs5s2bp2x/XyautMMH422ElivTtry64jutitf27dvdnDlz8i7lewj0CIQ8oz4uBEpHbx4ESkcd3+Juh7z8ss6a0fbh2tZ+VINuqPAILVeVK9POihEvbYdvh/1VZQ/tNJdAyDOKQGmuf4eyXAdUvfTSS1Pq+PLLL90bb7wxVN1cDIFxEwh5+ZlA8c978c+UGfY4+SwGocIjtFxVvO3cnF27dkXnseiAxHfffTc6nyjkYMCq7KSd+hMIeUYRKPX348gs1OFnly5d6tU/MTHhvv/++5G1R8UQqIpAyMsvSaCYfTooUINuGae2JvU5VHiElquKa1I7WRzHaRdt15tAyDOKQKm3D0dqXTyKQvRkpLipvEICIS+/rIH1hx9+cJaPomkNffS3w4cPO/1bp8gmnVac1m787yY8duzYEZ2Uq/p0EvHevXvd0qVLe6TSBIpsP3bsWOrJyqpAbV6+fNl99913vTZk89GjR/vaUL/Utr67efNmYS/ZtI/eJ6OaEitsFBfUnkDIM4pAqb0bR2ugRVGInoyWM7VXSyDk5Zf3y191LF682F29ejWaypg9e3YkJOIfJYmaiCkqUJKo+FMlSQIlK3fGv1a2KDckyeYHDx708kUOHTrktm3bFpnyzTffRFM3RT6yUR9x4gOBUAIhzygCJZRmS8tZFIXoSUsd3NFuhbz8igiUd955J4pCTE5Oui1btkSDu/Ix1q9fHyWHWvSgqEAxQSABdPHiRbdx48bIYyYgkgTKrFmzou8lRlasWBGtNrpy5Ypbs2ZNdO2jR4+i/5pAOX78uNOUVVq+yDARFLW7bNmygYRNR29Nuv1nAiHPaCkCJZ7LgAcgAIFqCGiAunDhQjWNNaiVkJdfEYEiUaCB/969e33Lj22AtkTbogLl8ePHfVQtmmG5L3GBYlNPFtnxL965c6c7cOBATyz4ESArF7d3GJdaVEmibf/+/cNUxbUdJBDyjJYiUKyhDjKmyxAYO4H4IDd2g2pgQMjLL0ug2ECuHBENvkmDvboZr2NYgRKvLy5Qsmw2cWNRmSSb80RZEdcpKqPo0fXr10e6Z0wRmyjbHAIhz2ipAoUXZXNuDixtPoGiD3jzexzegxA2aYO1IgMSBhp8bbC3CIpNn5glliBqEZRp06ZFOR/xd2Fakmy8nDZB0zSPkluVLJsWQfHzXswWm4aqQqCYnYPkrIR7kZJtJhDyjCJQ2nwH0LdWEyj6gLcaRqxzIWySBIr+tmnTpkic+NMofg7Kvn37ooiByr7++uuRILEcFBMUlqxqK3+Uv6KPCRIrZ0JE30nsqB19bCrJyvl7tfg5KBs2bIjKm2BQUqyfgxKfCkrqc9EcFCvP1E6Xnqjy+xryjCJQyudOjRCohEDRB7wSo2rSSAibrNUwWnarVSkSIvrYoJy0IkYDtRJR9fFXxCShiAuUpDL+3ismPFTOxIZNP+VdGzrFU3QVz9y5cyMBl/QholKTB6ABZoQ8owiUBjgSEyGQRKDoA94liiFskgSKRICS/m11jM9MIkU5KdrATZ+kfVD0dyWrxvc20UoXfXyBona0nb7Vl7QPiomejz/+2M2bN6+3lNeP9KhM0rWhAqVIBCVPgCFQuvSUDdfXkGcUgTIcY66GwNgIFH3Ax2boGBqGzRig0yQEChAo+owOfFhg0YYK9IGiEIApSXPTAAAgAElEQVRACgGeu/RbAzY8NhCoN4Giz+jIBYpluBs2hUhfe+213sZH9cbZbOvKXF5YlETaEs2i9YSWV6KhEg7je1aEXt+UckUf8Kb0qww7YVMGReqAwOgIFH1GRy5Q0vZLUeb5IIOJEsi0m6MlqI0OZfNrbptAyfJ9kkBRYqHOIGnTdtxFH/Dm38XhPYBNOCtKQmAcBIo+o5UIFH/Zm3+0+SBHdVf9y3wcTiyrzbYJlKK+b8KpsEV9XfQBL1p/k8vDpsnew/YuECj6jFYuUOQEbYo0Y8aMvj0HQp1TdJAKrbeN5RAoS9y1a9embKDVZF8XfcCb3NeitsOmKDHKQ6BaAkWf0bEIlGGPNfeR+psZhRyNriVzOsfks88+6x36pfq0r4FtxqR/p4FM+nvIMej+MkTLw8mapvIP+ZI9WlKoQ8pskyb9TTkXR44c6e1PoJ0mt2/f3jv+PGvXzDNnzrjTp09HB5Bpuk1bWPv9t2v1vb/MUtEwMc87Yj1NSIawSnpkkqYKZcerr77qFixY0Lska88Ji+T5XF588UX3/vvvRxxsLwqxz+NT7WP9l9aKPuDjsnMc7cJmHNRpEwLhBIo+o5ULFH+KxwYE/W3hwoXBx5onCZTQOmxNf9KR5P7mS6ECxba9TnKRTWH5Gy9ZuaRtq/06JBhsrwT7uz8lZrtcJrVrO1ymCRSb+ohfK+FkZ2zYtUmcVO7+/fuZd2WSQAlhlVbpKASKfOAzlkh56qmnelueZ/EJfyTLLVn0AS+39XrXlpbvVm+rsQ4C3SMQekROJQIlCb8iAjdv3oy+0oCpX6179+6NzqLQx98u2t8IKO2XeWgdJlA0OOkUUB2h7g/G/pbRsiPrfA072VOrkvzIhR3JrgFPicD6Nb5t27beL/SQ29FEhB3B7l/jCw9tLqU+6GPHr9vmTkkCxUSC+CuKpEiIz9pEkF2rcp9++qmbP39+VE59lU0mgrIEhZ97FMrKdvFMqjdrei9p4E7LQfE367L+ymdioftDG2QpurVo0aJoV1HZfvHixei8FD9iF+LHsssgUNKJcsJ62Xcb9UGgfAJFTmMfi0Dxp1MsHyULgz8oJA1SReqIn/5p7dpWziZIQiIoWdtPW70SV08++WQUIYoLmaw++weS+SJE19gR61nXqx9JAiV+uJjVEc8LSou+xI93DxUooawkhELr9MsNIlB8kRy/D9JsSDryvvxHOL1GBEqVtGkLAhAYJ4FKBIq91G0aRlMEFj3JOhvDwOQJlCJ1pAmU+K/tEIGStwW07Lfoj58fo71hPv/88ygqkfXx8zXEUL/qFS1Jm6Lx60oTKFkrW3zxlyZQ0vjF+xEXkkVYVSVQkqIhedMECJRxvq5oGwIQ6BKBSgWKwFo+hg0OljDr539kOSApglKkjlCBEnKEukU5/IO+8m4eRSp2794dnduRNH2TdL36pykpHVqm3A+LguRdnxVBiU/RGMOkRNKtW7f2zBpUoAzCKk/0DBtBSRIoOjVWn7wcmzw/j+p7IiijIku9EIBA3QhULlAEwH7FW3TBjhLXgLFu3bpo3t8O6bI8EQNnL+j4AVWhdYQKlJAj1G1QVyKpohtKbNXHIh8alJM+ZkNoPoO/okf9/vHHH92qVauilT2WH6J21N7du3fd/v37e3ZohYsiVl999VUUffFzUJQgqr+ZANJppfEclLiNRQSKjPAjSLKjKKskEZJ0OFnWFE+8D1nLr038+TlKtqrnueee6/l4XA8yAmVc5GkXAhComsBYBIqdpKkohVaNaMBNW8UT38wtvrrFVpRkreLx6wgVKHlTEparkrUyxaIUafkXWaeAJuWZ+Lvvpq3iURlL9NXN5B81YO2lHZ3uHzc/7BSP7ycTCCGssh6ANN/rmqSBO2n1lKJOP/30U7Q0OUkgSoxInCYdLZ+38qqKhxeBUgVl2oAABOpAYCwCRR23Qdte+v7yY32fdmaPBpDVq1dHG3Dp4yc6htQRKlBUd8gR6taXPXv29AY12fTmm2/2okHqa/x7f8VSWpTF9inR9/E9TvQ39cUvo+mZtWvX9v3KFxOtIBIvEyhi+Mknn/SOh8/aB2XQCIo/leXXkcTCZ5X1UGT5Pm3g9oWe7qkvvvjC/c///E+qQFH7ZrsElabVxEcJzu+9915u3tCoH2oEyqgJUz8EIFAXAiMXKHXpKHZAoA0EECht8CJ9gAAEQgggUEIoUQYCNSGAQKmJIzADAhAYOQEEysgR0wAEyiOAQCmPJTVBAAL1JoBAqbd/sA4CfQQQKNwQEIBAVwggULriafrZCgIIlFa4kU5AAAIBBBAoAZAoAoG6EECg1MUT2AEBCIyaAAJl1ISpHwIlEkCglAiTqiAAgVoTQKDU2j0YB4F+AggU7ggIQKArBBAoXfE0/WwFAQRKK9xIJyAAgQACIxUo2i5906ZN7urVq9H5OvFP0sF/ATb3FdFunzoZWG34H2vbtizX7q55u7cWbZvyEKiaAAKlauK0BwEIjIvAyAWKzjzZsWNH7wA7v6PDChTbtt5O4PXrTjrLRt8XOXl4XE6hXQikEUCgcG9AAAJdIVCJQBHMy5cvu6VLl/ZxHVSg6LBBHZZn5/EkCRSVOXPmjNu8eXMUvbGD45LKdsXZ9LP5BBAozfchPYAABMIIVCJQdNiaPvfu3eub6hlUoOi0WYkTHaB3/vx5Fyo61F4dTqQNcw2lIDCVAAKFuwICEOgKgUoEik6zvXDhQiRO/FyRuECxl28SfP9EXE3f/PrXv+6dShsiUCyCYif6dsXB9LNdBBAo7fInvYEABNIJVCZQJCImJibcyZMn3YYNGyKLBhUo1h0lwirHJUugWBldQ/4Jj0LTCSBQmu5B7IcABEIJVCZQtm7d2ssDuX37tpszZ84UgRJq9KACBZFSlDDl60YAgVI3j2APBCAwKgKVChR1QvkjP//8czTVM2PGjOD8kSQAIREUu86meJQP8+jRo1HxpF4IjJQAAmWkeKkcAhCoEYHKBYrEyezZs93k5KQ7cOBAn0AJzUEpEkHxWdvSY/JQanQHYkohAgiUQrgoDAEINJhA5QJFrK5cueKWLVsWYfPzRxAoDb6TML0SAgiUSjDTCAQgUAMCYxEo6rdFM0JW4KRxypri0Q6zf/rTn9yKFSui1UMSRWvWrHG//PKLe/jwYeLOtjXwByZAIJMAAoUbBAIQ6AqBsQkUTfW88sorbtasWVO2qQ+FnyVQVO+DBw+mVOUvVw5th3IQqAsBBEpdPIEdEIDAqAmMTaCoY3fu3HHbtm0biUBRBOXIkSPOP4vnn//5n93KlStHzZT6ITAyAgiUkaGlYghAoGYERipQatZXzIFA4wkgUBrvQjoAAQgEEkCgBIKiGATqQACBUgcvYAMEIFAFAQRKFZRpAwIlEUCglASSaiAAgdoTQKDU3kUYCIG/EECgcDdAAAJdIYBA6Yqn6WcrCCBQWuFGOgEBCAQQQKAEQKIIBOpCAIFSF09gBwQgMGoCCJRRE6Z+CJRIAIFSIkyqggAEak0AgVJr92AcBPoJIFDS74jly5e7S5cucctAAAI1JqDd3S9cuBBk4dACJagVCkEAAqUSePz4can1taGyrLO82tA/+gCBthAIfX8NLFD4tdKWW4V+NI1AkV8gTevbMPYSXRqGHtdCYPQEij6jAwuU0XeFFkZJQDdKqIodpR3UDYGyCBR9+ZXVLvVAAAJhBIo+owiUMK6tK4VAaZ1LO9+hoi+/zgMDAAQqJlD0GUWgVOygujSHQKmLJ7CjLAJFX35ltUs9EIBAGIGizygCJYxr60ohUFrn0s53qOjLr/PAAACBigkUfUYRKBU7qC7NIVDq4gnsKItA0ZdfWe1SDwQgEEag6DOKQAnj2rpSCJTWubTzHSr68hsHsB9++ME9//zzbseOHW7//v1DmVBmXUMZMoaLu9z3MeAurcmizygCpTT0zaoIgdIsf2FtPoGiLz/VeOrUqajiDRs2TGlgyZIl7tq1a6WudnvnnXfcV1995a5fv+6mT5+e36mMEmXWNZQh3sVz586N/nXz5s2yqkysp459H2mHW1J50WcUgdISxxftBgKlKDHK151A0Zef+jNr1iz39NNPJw6oZQsU+9X/zTffuPnz5w+Fs8y6hjIkdvEwAuXOnTuRYPzNb36TyaeufS+TY1vrKvqMIlDaeifk9AuB0lHHt7jbRV9+3377rVuwYEFE5Pbt227OnDl9dMoWKC1GX0rXDh065LZt2+bKEHClGEQlpRMo+owiUEp3QTMqRKA0w09YGU6g6MtP0wT6NX7jxg23cuVKd/z48VoJlJ9//tnt3r17il3hRJpVEoHSLH8NYm3RZxSBMgjlFlyDQGmBE+lCH4EiLz8N/jNmzHBnz551d+/edSdOnHCPHj1KFChKaNX3v/zyi3v55Zfd3r173dKlS3tlLdLy8OHDSFCorBJh79+/H5VRpObYsWPu/Pnz0b+T6jAxcu7cuagdXa/pJ4mnW7duuZkzZwbXtXPnzp69que1117LFDkWSTp48KB78cUX3fvvv+8ePHgQsZFwk21nzpxxp0+fjv6uKTH9fd++fb08GhMXBiW+S3Ueg/j1SfXk1aFrivadR6haAkWeUVmGQKnWP7VpDYFSG1dgSEkEirz8lOuwceNGJ1Hx448/uomJid6AbOaY8Egy7+TJk73EWiv31ltv9UTI5ORkJAokOFatWpXYw6Q64gX91T4hdVm//Hpkl65N+5hA8e1XWYmRp556yql/Eknxj8SPJftmCZQQu/MESkgdg/S9pFuPagIJFHlGESiBUNtYDIHSRq92u09FXn6KTiiSYQN3/N8iacLDciIUSbh48WIkbGwAV2TDyqk+RUn0NyV8Pvvss2727NlRBGP79u29HBd9t379+kgA3Lt3ryeQ/OtNNFgkRm2H1KVIh/I4LPoRckf4uTgmmmSjcnIkHD7++ONIbC1atCiKmPgcFHXZunVrr5l43k6o3ao3bYontI5B+h7ChzLlESjyjCJQyuPeuJoQKI1zGQbnEAh9+V25csUtW7asbxDX1MCBAwci0WDTKWlJsjaQmgiwcpcvX+6b+rF2ssyW+NFHybpZg31oXU8++aRbuHDhFFGUZYMJFAmk+PJgrcpJip5YfYsXL3ZXr15NFSihdmtVU5pACa1jkL7zUFVLIPQZNauY4qnWP7VpDYFSG1dgSEkEQl9+yp+wfJB400nTLkn5FL6gyBMyeQLlmWeeiXJOsiIoaVMgft0W6VHi7+HDh6Po0LRp09znn3+euWzXz0HxoyHRL9gnnsj0Tp5AKWJ3mkApUkfRvpd061FNIIHQZxSBEgi0rcUQKG31bHf7FfLysz000ij5ya1pwsNyHSxiklbO8iZCplvSBmETTEXqsr5Z4q2Sdv3IULzvWQJFU1/6WMJv3t0VZ1HE7jSBUqSOon3P6w/fl0sg5Bn1WySCUi7/xtSGQGmMqzA0kEDIyy8+PeNXbcLDIhFJUzcaLLU8WR/ljyh3Ik2gmBjSqhflcChyo4+tRvETVyUm/GRUCaUPPvigl4hbpC6/T9bf+PSRXyZLoKivEjhKoNUUmKa/bFXPc8891+uT1RdnUcRus1Vt/fa3v+2tECpSR9G+B95aFCuJQMgzikApCXaTq0GgNNl72J5EIOTlp4iAoglavRPfat4GQluBk7WKx4+KZG3olrX6xN8cTnVo8I/vxeL3M6SutHyNrM3PsgRKXDj59iStDkpiEWK36lVirlZT+R/jHFLHIH3nSaqWQMgzikCp1ie1bA2BUku3YNQQBPJefjaAZS27VZRDZ+UoOrJ69Wq3fPly9/XXX2fuYZK346za3bNnTy/ZVLkmb775plu3bl1PJClXRPuf+B9FXj788MO+VTJ5dSV9H9+3JY44S6CobHyPFtmllUnvvffelNyWNBZ5dptNFqESi3jkKa+OQfo+xO3GpQMQyHtG41UyxTMA5DZcgkBpgxfpQ9+vrT8ndMaTWptAyR+Y4/aG5LDUpY95Yq0udmLHeAggUMbDvXGtIlAa5zIM9gj83//9n/urv/qrPiZFX351Aqr8C31WrFjRW+Yckj9Spz7YNIwiH/FdeetkJ7aMj0DRZ5QIyvh8NdaWEShjxU/jQxLQ1Is2Evunf/on9zd/8zdRbUVffkOaUOrllhsTr1SDvb/VfamNllRZfAVSVkJuSU1STUMJFH1GESgNdfSwZiNQhiXI9eMkoM3Ifv/730fi5B//8R8joaLBXJ8mTvH4+3dY/oXyYTZs2DDllOVxck9q2wSK9kRZu3btlJU9dbMXe8ZHAIEyPvaNajlvA6ZRdebv/u7vRlV1rerV9IO2Ou/CZxx91e6l//Vf/9XDK6Hyxz/+sbECpQv3CX2EAAKFeyCIgG6U//iP/wgq27VCGvj+93//t2vdDurvf/7nfwaVG3UhTSP84Q9/6DXzq1/9KoqoNDWCMmpe1A+BOhBAoNTBCw2wgSmeBjgJE1MJ2BSPhImW8Oq/RV9+4IUABKolUPQZJQelWv/UpjUESm1cgSEDENi9e7f7h3/4h0iY2Kfoy2+AZrkEAhAYgkDRZxSBMgTsJl+KQGmy97A9iUDRlx8UIVCEgLb911Lquq+qKtKnqssWfUYRKFV7qCbtIVBq4gjMKI1AyMvPdk31G9Xqk7//+7+PdnbVdvN5ERk7i+b06dPRtvn6qI7333/fLV26tK8/du6OnZ6sM3a0C+u+ffumbLVfGggqKp2AHYPgn3Y9SCNZxyeovqwjCQZpr27XhDyjvs0IlLp5sCJ7ECgVgaaZygiEvPySBIoZqGXK2tZe+6vok1Rf1tk0/knIuj7r/Jh4W5VBoqE+AjogUmcAZZ2BpAsUPZFI0eqxYT5ZAiV+/wzTTl2vDXlGESh19V6FdiFQKoRNU5UQCHn5JZ07owHqo48+is7b8c/pSarPBhhFTLSSSGLGIipa4WQDnQYznbmjj3+Ssd+Wvr9582YlbGgkmYB8LF8OKzyG4WtCtklHGgza35BnFIEyKN0WXYdAaZEz6UpqxCOOJutgvPhgFX+Z2rVpwkKixKaIdu7c6Q4cOODSBh0TOm0P6df91qyDQNEuwvrcv3+/7riGtg+BMjTCblSAQOmGn7vUy5CX3zACxUTH5cuXp+SaxDlr0NF5NGln0tjJynnbwqtPau+7775zJ06ciE481lTA0aNH+2yI70SrMm+//XbfScja8fXChQvus88+c+vXr++drjw5OZmbE+Nze/HFF6N8G+XfmACL5+VoCks74fq5Nooe+e0qcrFr167oRGSrXxEs1atEVH307+3bt/ftphvSlq61cuqzX5+dwmz3i+873x+h7RS5L+L3SZeiJ+p7yDNKBKVLb+2UviJQuAnaRiDk5Zc3xaPB2qZp4vUVOak375e5Br8ZM2b0TSkl+UP1aLCXMIl/NJArYqO6Zs+enVjGn7KyLemT6vP7nWSHLyAs4VflZMNTTz3lxMZEgH+9hNL169ejhOBp06ZNsfH27duR+AjNDcrLAbK2sspZX7MESmg7/qA7yFSRuN24ccPdu3evE0nTIc8oAqVtb+YB+oNAGQAal9SaQMjLL28g9JeQjlKg2MCWN6iZQLE8Fg2c7777bpQvYytKlMCp6IoG3i1btkSixY9WmAgwgSLRouknlTMeeScQ+9ysXbUhcaF6P/7440jYLVq0KBpoZefFixfdxo0bo1ydrVu3Rr+eNT2mfA+V8T++ADLbLCqkvpnQCm3L+qr2FDGSnarvzJkz7te//nVfInSSD0LbUR8GjaBkRfNq/aANYVzIM4pAGQJwWy5FoLTFk/TDCIS8/JIEStrS31EKFFu26kc40iIo8QE0Pj1k00nxX+HxcjZox/Ne5s6dG0U/sg5ZzMq/sevT7kSz3/YR8YWMXZM1WPvTZaFtWbmHDx9mRibSIl2h7Qzz9JmwzLNxmDbqdm3IM4pAqZvXxmAPAmUM0GlypARCXn5FfrXG67MBJSSxVYOqpj/SBh/LPQjJQYkLlHgf0gbZeLk0gRIydZWXu5PlWN9+9fvIkSORINqxY4fbvHlzJCCy6vftS5qW8du2tvKm2HxRmxRBCW1n0BvaBGre1Nqg9df1upBnFIFSV+9VaBcCpULYNFUJgZCX3zACxURF2rSMpjVs6sLC/mkCxH6h2/RLGqCkgTbeh7SE3LgIGpVAGWQVivrw+uuvR4m0iqiERlBC20qLKsU5pwmZ0HYGvbHTfDFofU25LuQZRaA0xZsjtBOBMkK4VD0WAiEvv2EEijplkZH4PijKt9BqE9vozfZBUXKrcjZWrFgRiRflbWzbts1du3YtaP+NEIHi56DYqhkTAGo/noMSjwANG0Gx9v3cFlsB89xzz0UiJP4RH+2oqyiTppbML/6KIn/PGIs0hLZl5ZL2q9EqJNvx1+6ZOJPQdtSvQXJQRi2AxvIABjQa8owiUAJAtr0IAqXtHu5e/0JefsMKFA2aOkk5aVVNfHfYvJ1kQ850CREovhiKe92fQhhVBCVrxYufY5OU12HRqNDk5dC2QlbxiJXEk78qyXZzDW1Hddh9l5fwbL6xvg67bX4Tn/CQZxSB0kTPlmwzAqVkoFQ3dgIhL79hBYo6Gd9zxPb8sBU0Pgi1d+zYsd4gqAFQg7blXuRBCxEoZpNyOvwzf5L2QVH0puwIitrXgK4TpiXKJN7ERBES23Mk6Xt/nxQ/CVfXK7JiddiqHmOV11aRcqpr9erVUURLH38TvtB2ikZQLDpjy8Tz7oE2fR/yjCJQ2uTxAfuCQBkQHJfVlkDRl19tO9JBw4oIxw7iaU2Xiz6jHBbYGtfnd0Rz0S+99NKUgl9++aV744038iugBARqTKDoy6/GXemcaQiUbri86DOKQOnGfdHr5fLly92lS5d6/56YmHDff/99xyjQ3TYSKPryayODpvYJgdJUzxWzu+gzikApxrfxpeNRFKInjXcpHfgzgaIvP8DVhwACpT6+GKUlRZ9RBMoovVHTui2KQvSkpg7CrIEIFH35DdQIF0EAAgMTKPqMIlAGRt3cCy2KQvSkuT7E8qkEir78YAgBCFRLoOgzOrBAiecyVNtNWoNAdwlo0y8dIc+nn0DRlx/8IACBagkUfUYHFijWULXdozUIQEAEsg526yoh3kld9Tz9bhqB0PfX0AIltKGmAcReCNSRQNFfIHXsw6hsIqo7KrLUC4HyCBSJACNQyuNOTRAYOQEEysgR0wAEIFATAgiUmjgCMyAQQgCBEkKJMhCAQBsIIFDa4EX60BkCCJTOuJqOQqDzBBAonb8FANAkAgiUJnkLWyEAgWEIIFCGoce1jSegk2l1wqxOgt2/f/9Q/SmzrjRDEChDuYiLIQCBBhEYuUCZNm1adPy2fTQY6BjupKPJG8StEaaOc/vopGPiBU1HrOtI+MuXL7ulS5cW4rhkyZLoWPQyV47p6POvvvrKXb9+3U2fPr2QPfHCZdaFQBnKFVwMAQi0gMDIBUra3gRPP/20u3fvXuFB4dSpU+7OnTvu+PHjLcA/2i7UUaDMmjXLPXjwwC1evNhdvXq1EICyBYpFPL755hs3f/78QrbEC5dZV5YhRFCGchMXQwACDSJQiUDxByOJi48++ij6FX3y5Em3YcOGQrjSfpkXqqQjhesoUK5cueKWLVs20JRK2QKlibcBAqWJXsNmCEBgEAKVCxQZ+fPPP7sZM2YM9CsagRLu5joKFEXAtm/f7m7duuVmzpwZ3hnn3LgFiu7b3bt3jzV6h0ApdMtQGAIQaDCBsQgUC4e/9dZb7ty5cxE+/e3w4cPRv5WzolyVt99+223durWHN2m66ODBg70yIXUcOnQoOsfks88+c+vXr48GSn0mJyfdvn37elNOaQNB0t8lBI4dOxZFhfR5+eWX3d69e/tyLHbu3OlOnDjR65vycLKmqTQYvvvuu311yl4/4iRWR44c6fVBPDX4z5kzJ7IjTaCo7jNnzrjTp09H0y2ablNuiN9/u1bfK4HU+qZomJhbG2n3fpKQVLsSGWLvX2/3g19XvC/6zgSK7DGWSayt3MOHDyNBobK6n+7fv9/jkucvEyP+/ajpqRs3bvSJqxDfl/l+QKCUSZO6IACBOhOoXKD4Uzxnz56NBkb9beHChX3JtAbNFzFZAiW0DgmUbdu2RYOyn7xrIsVEQ6hA0QC2atWqRB/bFJaiBhs3buwr4/cr6WJLJvW/86fElJCpgTfpo9OKJQDSBIoN4PFrNYhbsqhdm8TJH+yLCJSsB2Hu3Lk9oWXl1LYfaUmzW+V9NlZOjE1YSYDKtyH+8sVQ3GZ/tU9oXWW+ABAoZdKkLghAoM4EKhEoSQD0y/fmzZvRVxpQ9IvVjzpYNESDsJ/EmDbFE1qHCRQNXgcOHIimGfzB+NGjR5FNIQJFNs+ePTtaleRHLiSWFO1Q9EGJwIpWSBSZIAu5IWyQVR3xqRBfeOhcA/te+R1r1qxx8+bNixJQkwSKDarib5EMn7UN9Hatyn366adREqnKqa+yyURQWQIlXo/5KUl42P0g/hcvXuyJP2Nl7GS7BIr4yCfPPvtskL9+/PFHNzExEUXC7HrjYeIs1PfDrgyKc0GghDw9lIEABNpAYCwCxZ9OsXyULJj+NE7a1IFyWkLqsIEvvnLDfsHbEtYQgWIJn1ntqp0nn3wyihDFhUzWdSYk1HdfhOgaTRdJXGV91I8kgWKRl3j/43lBadEXaztv5UvRXKH49Jz1zfd9Wg6K+dQEoJWLL2UO9ZfaXrBgQTSV5U8x+u2H1jXs6iAEShtes/QBAhAYhEAlAsVW8dg0jH6FWvTEBsIQcWGRjfgS1SJ1pAmU+OAXIlCsrjyBYtEHy7HR3jCff/557tJWP79BfdYUhaIBWVMdZkuaQMlKNPVFRZpASeOXNJCGLiXOmp4LEShxW/OETJ6/nnnmmShnJSuCUsT3gzyYWZEpfVfmXjBl2mTsxUMAABWGSURBVEddEIAABMoiUKlAkdGWj2EDjyVIWo5AXseSfpkXqSNUoNgGc/GBwBcuFuUoMnVjyZeaukqavknqv/qnKSnlzCjR06IgeddnRVDiUzTG0ERFlQLF8m38aFFS+2nCw+4pi5iklSvirzQBYlNORerKu6eLfM8UTxFalIUABJpMoHKBIlg2gNg0gW3epQFq3bp10UoaDZhKSLQ8EYNsL+j4FENoHaECxWy0AcnP07BfsDaoK5lT0Q0NtPpY5MNWKMVvELMhPoWQdiP5K3rUb+VIKDHXzw/RtWrv7t27vS3b/bwJ7Zaq6Iufg2L5FSaAlJAaz0GJ21gkgiKb8qaC/PvBF1xZAsWfulF/JNj0sY3/0gRKEX/ZiiNb5aWIygcffNBbRVWkrjJfEAiUMmlSFwQgUGcCYxEoerlrcFWUQqtGNOCmreKJb+YWX91iSYtZ0wR+HaECJS+Eb5GVrJUcFqVIy1fIGryT8kz83XfTVvGojCX66sbzjxqw9pJWzKisfKLkWgnEYSMovp/yhFgWa3+aKGtqy49iZU1jhfjLRJMEXdZS8NC6ynwBIFDKpEldEIBAnQmMRaAIiA3attzWX36s79PO7NEv29WrV0dnstigavksIXWEChTV7e9dYvttaBdUi6CYY9WXPXv29JbJquybb77ZiwYlfR/fJyUpymL7lOi7pH1B1Be/jAbztWvX9iI5uk5MtIJIvPzVL5988klvL5GsfVAGjaD4U1l5AsVYW+Kvsf7uu++iCJrZLeGxfPly9/XXX2fuOZO3oVuev+LCznwjTh9++GFf4mxIXWW+ABAoZdKkLghAoM4ERi5Q6tx5bINAGgGbOorvlaPyRXKOyiaMQCmbKPVBAAJ1JYBAqatnsGusBBSd0sdf4l00d2gUHUCgjIIqdUIAAnUkgECpo1ewaewELOk6bkh8d9uqDUWgVE2c9iAAgXERQKCMizzt1ppAfOM4y9PRWUh55xCNsmMIlFHSpW4IQKBOBBAodfIGtkAghwAChVsEAhDoCgEESlc8TT9bQQCB0go30gkIQCCAAAIlABJFIFAXAgiUungCOyAAgVETQKCMmjD1Q6BEAgiUEmFSFQQgUGsCCJRauwfjINBPAIHCHQEBCHSFwEgFirZL37RpU2/79DjUpIP/ioC33Uq14kJbtPOBQNsJIFDa7mH6BwEIGIGRC5QFCxZEh/7t379/CvVhBIqd56OdPuPn9eBeCLSVAAKlrZ6lXxCAwJQgxmM79a4gm5AXpR04p6r9E2h76uiJJ5x/GFyoCf5Js+PcdjzUXspBoCwCIc9dWW1RDwQgAIFxEqgkgqJNrvS5d+9edFLusALFthxPi8yMEyhtQ2CUBBAoo6RL3RCAQJ0IVCJQdJrthQsXInHi54rEp3js5ZsEyE7EVfRkxowZ0WnH9+/frxNLbIHAyAkgUEaOmAYgAIGaEKhMoGgqZ2Jioi9fZBCBcurUKbdx48ZoaujGjRtOOSgSKx988IHTNuR8INBmAgiUNnuXvkEAAj6BygTK1q1bnYmL27dvR+eZDJIku3LlSnf+/PlEL5Isy83ddgIIlLZ7mP5BAAJGoFKBokaXLFniNE2jqR5N1RRNktX1165dc5OTk27fvn3RtJEJH+W6PHr0CO9CoLUEECitdS0dgwAEYgQqFygSJ7Nnz44ExoEDB/oESkgOigmUhw8f9iXc2t8HXJTEjQGBRhBAoDTCTRgJAQiUQKBygSKbr1y54pYtWxaZ70dQQgTKzp07I2GDQCnB+1TROAIIlMa5DIMhAIEBCYxFoMhWExpFp3hM3PhTPPY3VvYMeBdwWWMIIFAa4yoMhQAEhiQwNoGiqZ5XXnnFzZo1q/A29XPnznW3bt2a0nU2bRvybuDy2hNAoNTeRRgIAQiURGBsAkX237lzx23btq2wQLEzeM6dO9dbZnz06FG3dOnSkrBQDQTqSQCBUk+/YBUEIFA+gZEKlPLNpUYIdJsAAqXb/qf3EOgSAQRKl7xNXxtPAIHSeBfSAQhAIJAAAiUQFMUgUAcCCJQ6eAEbIACBKgggUKqgTBsQKIkAAqUkkFQDAQjUngACpfYuwkAI/IUAAoW7AQIQ6AoBBEpXPE0/W0EAgdIKN9IJCEAggAACJQASRSBQFwIIlLp4AjsgAIFRE0CgjJow9UOgRAIIlBJhUhUEIFBrAgiUWrsH4yDQTwCBwh0BAQh0hcDQAqUroOgnBOpEgFO76+QNbIEABEZBYGCBsnz5cnfp0qVR2ESdEIBABoEVK1a4CxcuwAgCEIBAqwkMLFBaTaUDndNUAb/CO+BouggBCECgoQQQKA113LBmI1CGJcj1EIAABCAwSgIIlFHSrXHdCJQaOwfTIAABCEDAIVA6ehMgUDrqeLoNAQhAoCEEECgNcVTZZiJQyiZKfRCAAAQgUCYBBEqZNBtUFwKlQc7CVAhAAAIdJIBA6aDT1WUESkcdT7chAAEINIQAAqUhjirbTARK2USpDwIQgAAEyiSAQCmTZoPqQqA0yFmYCgEIQKCDBBAoHXQ6UzwddTrdhgAEINAgAgiUBjmrTFOJoJRJk7ogAAEIQKBsAgiUsok2pD4ESkMchZkQgAAEOkoAgdJVx3MWT0c9T7chAAEINIMAAqUZfirdSiIopSOlQghAAAIQKJEAAqVEmE2qCoHSJG9hKwQgAIHuEUCgdM/nUY8RKB11PN2GAAQg0BACCJSGOKpsMxEoZROlPghAAAIQKJMAAqVMmg2qC4HSIGdhKgQgAIEOEkCgdNDpTPF01Ol0GwIQgECDCCBQGuSsMk0lglImTeqCAAQgAIGyCSBQyibakPoQKA1xFGZCAAIQ6CgBBEpXHc9GbR31PN2GAAQg0AwCCJRm+Kl0K4mglI6UCiEAAQhAoEQCCJQSYTapKgRKk7yFrRCAAAS6RwCB0j2fRz1GoHTU8XQbAhCAQEMIIFAa4qiyzUSglE2U+iAAAQhAoEwCCJQyaTaoLgRKg5yFqRCAAAQ6SACB0kGnM8XTUafTbQhAAAINIoBAaZCzyjSVCEqZNKkLAhCAAATKJoBAKZtoQ+pDoDTEUZgJAQhAoKMEEChddTwbtXXU83QbAhCAQDMIIFCa4afSrSSCUjpSKoQABCAAgRIJIFBKhNmkqhAoTfIWtkIAAhDoHgEESvd8HvUYgdJRx9NtCEAAAg0hgEBpiKPKNhOBUjZR6oMABCAAgTIJIFDKpNmguhAoDXIWpkIAAhDoIAEESgedzhRPR51OtyEAAQg0iAACpUHOKtNUIihl0qQuCEAAAhAomwACpWyiDakPgdIQR2EmBCAAgY4SQKB01fFs1NZRz9NtCEAAAs0ggEBphp9Kt5IISulIqRACEIAABEokgEApEWaTqkKgNMlb2AoBCECgewQQKB3y+e3bt91LL700pcdffvmle+ONNzpEgq5CAAIQgEDdCSBQ6u6hku1bvny5u3TpUq/WiYkJ9/3335fcCtVBAAIQgAAEhiOAQBmOX+OujkdRiJ40zoUYDAEIQKATBBAonXBzfyctikL0pIPOp8sQgAAEGkIAgdIQR5VppkVRiJ6USZW6IAABCECgTAIDC5R4LkOZRlEXBCCQTmDFihXuwoULIIIABCDQagIDCxQtU+UDAQiMh8Djx4/H0zCtQgACEKiIwNAChRdlRZ6iGQg45+yHAc8dtwMEINB2AgiUtnuY/rWKAAKlVe6kMxCAQAaBSgXKO++8486dO+du3brlZs6ciWMgAIGCBBAoBYFRHAIQaCyBygTKDz/84J5//nl38uRJt2HDhsYCw3AIjJMAAmWc9GkbAhCokkBlAkXRE4mUq1evVtk/2oJAqwggUFrlTjoDAQjUZYoHT0AAAsMRQKAMx4+rIQCB5hAYaQTl22+/dQsWLEilcfDgQbd169aR0lqyZIm7du2a++abb9z8+fNH2haVQ2DUBBAooyZM/RCAQF0I1EagnDp1yt25c8cdP368VDZNEyhXrlxxR48eZSqs1LugPZUhUNrjS3oCAQhkE6hEoIRESvTiXbx4cekDc9MEitnLPhc8ukkEECjcFxCAQFcIIFBq5mkESs0cUjNzECg1cwjmQAACIyNQC4GStG2+RV3SIiBJf//555/d7t27o71WfvnlF/fyyy9H/33w4EFfDopWEx0+fLhXTsuf33777b58GNWxa9eu6Nqnn37avfbaa+7AgQOZ+7dYFEi2b9u2Lcp9mZyc7E1bqc4jR45E+8Do89Zbb7nt27e7OXPmRP+2PvnejkeV8uqwvB/ZvWPHDnf+/PmoOtUju6ytQ4cORTbGo1tJfw/hpem59evX9/qm9sSPvJ9yn10ESrk8qQ0CEKgvgUoESrz78UG3DIEicaIB3gb/eJuWJKuBdOHChZFwiX8kGCQAVGZiYqLva4mUR48eZXpS/fBFkQqfPXvWrVy50mmZ9YkTJxKv1+nCEg55AiWkDhMosjfeRwmx+/fvRzaECpQQXqpv2rRpU9qzftX39m+eZQiU5vkMiyEAgcEI1EKgyPS0HJTQCMrOnTujCIcfldAvf0U+/AiK6pOY2bt3r1u6dGlEzSIEEhASMvpo9ZEf/QjBa4OHrtu3b190yZ/+9Cf3008/RfUpWqGTaG0XXSXErlmzxs2bN6+Xe5M2xWPCI68OKyeh9Omnn0YRDJ+DiYZQgRLCS22YONM+N9OnTw/BRZkBCCBQBoDGJRCAQCMJVCJQhkmSDRUo+gWv/12/fr1vgPSvf+GFF9yMGTMyHSVb161bF0Uz9PGFTJ6HbfB4+PBhnw0mnrKut6TYNIESWocvZPwl3Ha9RZJCBIo4hPBSO3aMgVZhLVq0CJGSd7MM+D0CZUBwXAYBCDSOQGsESkgExiIjWV4yMaUoy5kzZ9zp06ejqZ2PPvood4v+PBuGEShJ0z/x+iRy0gSKCZIiAuXVV1/N3MdG7fvi08+PUf7L5s2bESolvxIQKCUDpToIQKC2BGovUJS/oUTP+EZr8ciKXtx+joUR98s988wzUZmiUzfao2Xjxo29fJI0b6YJFMsd0VRT3iGJaRGU0DpCBYr1KStJVtNRg/CSDa+//nqUe1P2vja1fZIqMgyBUhFomoEABMZOoFYCRTTiQsR++ft5HRcvXowEg19+7ty5UYKsym3ZsiUSAsq9UE6K/m71zpo1K8pJsakc5UuonH7xp63SsUE/b5+WNIGiyMKqVauiBFrLC5Ht+vvdu3fd/v37ezeCCZS4cAitI1Sg+LkqEoDiZTkxSq619gfh5ee8sJ9Luc84AqVcntQGAQjUl0AlAiWt+/4gbJESK2vRkLzt8k14hJbLWpViJy1reicp9yIvlyZrs7m0FTjx1UEW2fCZWeQlpI5QgaI+zp49O3E1kz91E8JL5U0g+nbnCbr6Phb1tQyBUl/fYBkEIFAugdoIFA2Yq1evjvYO0UfRhps3b0b/39+TxPYs+d3vfjfljB0Nzps2berbi0PLauP7oGjQVU6J7RGiOrXaxyIvSd/H90lJckPebriKBimnRfboowF87dq10VSI//ETYmXbF1980bd/SVYdoQJF7fl7l0goyQ79V5EkX4zl8YrvP2N1aSUTK3pKfmCfeCKqkMhUuVypDQIQqB+BkQqU+nUXiyDQbAJEUJrtP6yHAATCCSBQwllREgJjJ4BAGbsLMAACEKiIAAKlItA0A4EyCCBQyqBIHRCAQBMIIFCa4CVshMCfCSBQuBUgAIGuEECgdMXT9LMVBBAorXAjnYAABAIIIFACIFEEAnUhgECpiyewAwIQGDUBBMqoCVM/BEokgEApESZVQQACtSaAQKm1ezAOAv0EECjcERCAQFcIIFC64mn62QoCCJRWuJFOQAACAQRGKlBsZ9erV68m7iiat/Nqnv22g6nOflEbfCDQdgIIlLZ7mP5BAAJGYOQCZcGCBdFBfP6BeL3Gn3gi2u59EHEhUaLt8HWwnZ2hg1sh0HYCCJS2e5j+QQAClQoUNXb58mW3dOnSPvKDRlAUOdGpvzql+OzZs1POssG9EGgrAQRKWz1LvyAAgTiBSiIoOjxOn3v37vVN9QwqUHTo3rZt21IjM7gZAm0lgEBpq2fpFwQgMBaBopNxL1y4EIkTfzonLlDs5ZvkJjtdV9GTGTNmOJ3yq5OK+UCgSwQQKF3yNn2FQLcJVBJBkbhQrsnExERfvsggAuXUqVNu48aNUX03btyIclAkVj744AO3YcOGbnuT3reeAAKl9S6mgxCAwJ8JVCZQtm7d6kxc3L59282ZM8cNMsWzcuVKd/78+UQHkizLfd12AgiUtnuY/kEAAkagUoGiRpXcqmkaTfVoqqboKh5df+3aNTc5Oen27dsXTRuZ8FGuy6NHj/AuBFpLAIHSWtfSMQhAIEagcoEicTJ79uxIYBw4cKBPoITkoJhAefjwYV/Crf398ePHOBkCrSWAQGmta+kYBCAwboGi9q9cueKWLVsWmeJHUEIEys6dOyNhg0DhXu4iAQRKF71OnyHQTQKVR1AMswmNolM8Jm78KR77Gyt7unkTd6nXCJQueZu+QqDbBMYmUDTV88orr7hZs2YV3kl27ty50SZt8Q+btnX7Zu5C7xEoXfAyfYQABERgbAJFjd+5cyfacK3oVvd2Bs+5c+d6y4yPHj06ZadaXAyBthFAoLTNo/QHAhBIIzBSgQJ2CECgXAIIlHJ5UhsEIFBfAgiU+voGyyAwhQAChZsCAhDoCgEESlc8TT9bQQCB0go30gkIQCCAAAIlABJFIFAXAgiUungCOyAAgVETQKCMmjD1Q6BEAgiUEmFSFQQgUGsCCJRauwfjINBPAIHCHQEBCHSFAAKlK56mn60ggEBphRvpBAQgEEAAgRIAiSIQqAsBBEpdPIEdEIDAqAkMLVBGbSD1QwACUwlwKCZ3BQQg0HYCAwuU5cuXu0uXLrWdD/2DQO0IrFixwl24cKF2dmEQBCAAgTIJDCxQyjSCuiAAAQhAAAIQgIBPAIHC/QABCEAAAhCAQO0IIFBq5xIMggAEIAABCEAAgcI9AAEIQAACEIBA7QggUGrnEgyCAAQgAAEIQACBwj0AAQhAAAIQgEDtCCBQaucSDIIABCAAAQhAAIHCPQABCEAAAhCAQO0IIFBq5xIMggAEIAABCEAAgcI9AAEIQAACEIBA7QggUGrnEgyCAAQgAAEIQACBwj0AAQhAAAIQgEDtCCBQaucSDIIABCAAAQhAAIHCPQABCEAAAhCAQO0IIFBq5xIMggAEIAABCEAAgcI9AAEIQAACEIBA7QggUGrnEgyCAAQgAAEIQACBwj0AAQhAAAIQgEDtCCBQaucSDIIABCAAAQhAAIHCPQABCEAAAhCAQO0I/D/nVWJi7lG+rAAAAABJRU5ErkJggg=="/>
          <p:cNvSpPr>
            <a:spLocks noChangeAspect="1" noChangeArrowheads="1"/>
          </p:cNvSpPr>
          <p:nvPr/>
        </p:nvSpPr>
        <p:spPr bwMode="auto">
          <a:xfrm>
            <a:off x="4135437" y="3541128"/>
            <a:ext cx="3133725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862393962"/>
              </p:ext>
            </p:extLst>
          </p:nvPr>
        </p:nvGraphicFramePr>
        <p:xfrm>
          <a:off x="-730212" y="114394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à coins arrondis 4"/>
          <p:cNvSpPr/>
          <p:nvPr/>
        </p:nvSpPr>
        <p:spPr>
          <a:xfrm>
            <a:off x="4946170" y="1854509"/>
            <a:ext cx="3280850" cy="967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u="sng" dirty="0" smtClean="0"/>
              <a:t>Rejetées par le titre</a:t>
            </a:r>
          </a:p>
          <a:p>
            <a:r>
              <a:rPr lang="fr-CA" dirty="0" smtClean="0"/>
              <a:t>Absence de lien direct: N=19</a:t>
            </a:r>
          </a:p>
          <a:p>
            <a:r>
              <a:rPr lang="fr-CA" dirty="0" smtClean="0"/>
              <a:t>Doublons: N=2</a:t>
            </a:r>
            <a:endParaRPr lang="fr-CA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4946170" y="3390995"/>
            <a:ext cx="3280850" cy="967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u="sng" dirty="0" smtClean="0"/>
              <a:t>Rejetés par l’abrégé</a:t>
            </a:r>
          </a:p>
          <a:p>
            <a:r>
              <a:rPr lang="fr-CA" dirty="0" smtClean="0"/>
              <a:t>PICO non respecté: N=7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8276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fr-CA" sz="6000" dirty="0" smtClean="0"/>
              <a:t>ÉTUDES RETENUES</a:t>
            </a:r>
            <a:endParaRPr lang="fr-CA" sz="6000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598715680"/>
              </p:ext>
            </p:extLst>
          </p:nvPr>
        </p:nvGraphicFramePr>
        <p:xfrm>
          <a:off x="978569" y="994611"/>
          <a:ext cx="9897979" cy="5480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11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Orange roug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TM02900688[[fn=Facette]]</Template>
  <TotalTime>2595</TotalTime>
  <Words>2972</Words>
  <Application>Microsoft Office PowerPoint</Application>
  <PresentationFormat>Grand écran</PresentationFormat>
  <Paragraphs>328</Paragraphs>
  <Slides>32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6" baseType="lpstr">
      <vt:lpstr>Arial</vt:lpstr>
      <vt:lpstr>Trebuchet MS</vt:lpstr>
      <vt:lpstr>Wingdings 3</vt:lpstr>
      <vt:lpstr>Facette</vt:lpstr>
      <vt:lpstr>Efficacité de la riboflavine en prophylaxie migraineuse chez les enfants et les adolescents</vt:lpstr>
      <vt:lpstr>PLAN DE LA PRÉSENTATION</vt:lpstr>
      <vt:lpstr>MISE EN CONTEXTE</vt:lpstr>
      <vt:lpstr>MISE EN CONTEXTE</vt:lpstr>
      <vt:lpstr>MISE EN CONTEXTE</vt:lpstr>
      <vt:lpstr>PICO</vt:lpstr>
      <vt:lpstr>MÉTHODOLOGIE</vt:lpstr>
      <vt:lpstr>MÉTHODOLOGIE</vt:lpstr>
      <vt:lpstr>ÉTUDES RETENUES</vt:lpstr>
      <vt:lpstr>Présentation PowerPoint</vt:lpstr>
      <vt:lpstr>Medium-dose riboflavin as a prophylactic agent in children with migraine: a preliminary placebo-controlled, randomised, double-blind, cross-over trial  </vt:lpstr>
      <vt:lpstr>RÉSULTATS   Brujin et al. (2010)</vt:lpstr>
      <vt:lpstr>RÉSULTATS   Brujin et al. (2010)</vt:lpstr>
      <vt:lpstr>Riboflavin prophylaxis in pediatric and adolescent migraine  </vt:lpstr>
      <vt:lpstr>RÉSULTATS   Condò et al. (2009)</vt:lpstr>
      <vt:lpstr>RÉSULTATS   Condò et al. (2009)</vt:lpstr>
      <vt:lpstr>Retrospective Observational Study on Riboflavin Prophylaxis in Child and Adolescent Migraine   </vt:lpstr>
      <vt:lpstr>RÉSULTATS   Das et al. (2021)</vt:lpstr>
      <vt:lpstr>RÉSULTATS   Das et al. (2021)</vt:lpstr>
      <vt:lpstr>High-dose riboflavin for migraine prophylaxis in children: a double-blind, randomized, placebo-controlled trial   </vt:lpstr>
      <vt:lpstr>RÉSULTATS   MacLennan et al. (2008)</vt:lpstr>
      <vt:lpstr>RÉSULTATS   MacLennan et al. (2008)</vt:lpstr>
      <vt:lpstr>Prophylactic effect of riboflavin on pediatric migraine: a randomized, double-blind, placebo-controlled trial   </vt:lpstr>
      <vt:lpstr>RÉSULTATS   Talebian et al. (2018)</vt:lpstr>
      <vt:lpstr>RÉSULTATS   Talebian et al. (2018)</vt:lpstr>
      <vt:lpstr>RÉSULTATS   Talebian et al. (2018)</vt:lpstr>
      <vt:lpstr>Effectiveness of low-dose riboflavin as a prophylactic agent in pediatric migraine   </vt:lpstr>
      <vt:lpstr>RÉSULTATS   Yamanaka et al. (2020)</vt:lpstr>
      <vt:lpstr>RÉSULTATS   Yamanaka et al. (2020)</vt:lpstr>
      <vt:lpstr>DISCUSSION</vt:lpstr>
      <vt:lpstr>CONCLUSION</vt:lpstr>
      <vt:lpstr>BIBLIOGRAPHIE</vt:lpstr>
    </vt:vector>
  </TitlesOfParts>
  <Company>CISSS de la Montérégie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Efficacité de la riboflavine en prophylaxie migraineuse chez les enfants et les adolescents</dc:title>
  <dc:creator>Agathe Riendeau (MED)</dc:creator>
  <cp:lastModifiedBy>Amélie Tiphane</cp:lastModifiedBy>
  <cp:revision>48</cp:revision>
  <dcterms:created xsi:type="dcterms:W3CDTF">2023-05-18T01:29:04Z</dcterms:created>
  <dcterms:modified xsi:type="dcterms:W3CDTF">2023-05-29T01:07:47Z</dcterms:modified>
</cp:coreProperties>
</file>