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EB Garamond Medium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3" roundtripDataSignature="AMtx7mjXO8lbApqw+vlYCJS19KX3kN3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4A8AE9-629E-4120-926F-78355E08FA49}">
  <a:tblStyle styleId="{C84A8AE9-629E-4120-926F-78355E08FA4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5716DAF-EDDC-47AC-A26F-10B14175D12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EBGaramondMedium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schemas.openxmlformats.org/officeDocument/2006/relationships/font" Target="fonts/EBGaramondMedium-italic.fntdata"/><Relationship Id="rId14" Type="http://schemas.openxmlformats.org/officeDocument/2006/relationships/slide" Target="slides/slide8.xml"/><Relationship Id="rId36" Type="http://schemas.openxmlformats.org/officeDocument/2006/relationships/font" Target="fonts/EBGaramondMedium-bold.fntdata"/><Relationship Id="rId17" Type="http://schemas.openxmlformats.org/officeDocument/2006/relationships/slide" Target="slides/slide11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38" Type="http://schemas.openxmlformats.org/officeDocument/2006/relationships/font" Target="fonts/EBGaramond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ada.ca/fr/sante-canada/services/dependance-aux-drogues/drogues-illicites-et-reglementees/benzodiazepines.html#sub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Outcome étude 2: hours from admission to either discharge or 36 hours with CIWA scores less than 10.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CIWA-Ar scores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Étude 3: ciwa 8 for 72 consecutive hours, the protocol is discontinued.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 difference was found in length of stay (gabapentin 4 [IQR 3–7]; non-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gabapentin 4 [IQR 3–6]; p = 0.09),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Étude nb 7: on s’intéresse surtout à des issues secondaires de cette étude car l’issu primaire était surtout descriptive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Étude 8: CIWA moyen au début était inférieur à 8 (outpatient)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Outcome étude 2: hours from admission to either discharge or 36 hours with CIWA scores less than 10.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CIWA-Ar scores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Étude 3: ciwa 8 for 72 consecutive hours, the protocol is discontinued.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difference was found in length of stay (gabapentin 4 [IQR 3–7]; non-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gabapentin 4 [IQR 3–6]; p = 0.09),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Étude nb 7: on s’intéresse surtout à des issues secondaires de cette étude car l’issu primaire était surtout descriptive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Étude 8: CIWA moyen au début était inférieur à 8 (outpatient)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Table 3 bates + leug: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Stat significant LOS less in Gabapentin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Separate slide: max CIWA + table 1 to show that initially not stat diff in group but maybe some selection bias cuz retrospective study?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Même si certaines études ont une issue primaire différente de la nôtre, les auteurs mentionnent la durée du sevrage ou le séjour d’hospitalisation pour nous permettre de tirer les conclusions.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Meme si la durée de traitement entre les deux groupes était la meme,  le epworth sleepness scale (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ESS) était plus bas chez le groupe de gabapentine icomparé à chlordiazepoxide ( librium)  apres 5-7 days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Études où gabapentin est utilisé comme adjuvant ont tendance à avoir les sevrages plus importants dans le groupe de gabapentin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Petite taille de l’échantillon= limite la généralisabilité des constatations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Études rétrospectives = limite  de la qualité et de l’exhaustivité des données, collecte des données repose sur les données antérieures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Étude ouverte (nature non randomisée de l’affectation de groupe) : sous réserve d’un biais des médecins et des patients.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À y penser dans les années à venir pour notre pratique personelle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Possiblement une bonne option pour des pts avec CI BZD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 traitement standard c’est BZD. MAis E2 importants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gabapentine est utilisée pour les convulsions depuis les années 1990. Dans les dernières années, ce médicament  est de plus en plus étudié pour le traitement des troubles liés à la consommation d'alcool.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https://www.canada.ca/fr/sante-canada/services/dependance-aux-drogues/drogues-illicites-et-reglementees/benzodiazepines.html#sub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23232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SI sevrage compliqué: potentiel de convulsions</a:t>
            </a:r>
            <a:endParaRPr sz="1050">
              <a:solidFill>
                <a:srgbClr val="23232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 traitement standard c’est BZD. MAis E2 importants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gabapentine est utilisée pour les convulsions depuis les années 1990. Dans les dernières années, ce médicament  est de plus en plus étudié pour le traitement des troubles liés à la consommation d'alcool.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Gabapentine cest un medicament anticonvulsivant</a:t>
            </a:r>
            <a:endParaRPr sz="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https://www.inesss.qc.ca/fileadmin/doc/INESSS/Ordonnances_collectives/Sevrage/INESSS_Sevrage_alcool_PMN.pdf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ne pas confondre avec sévérité du TU ROH (basé sur critères DSM) 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 durée du séjour est définie comme soit un congé, soit cessation de CIWA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Date avant 2008: on veut les données plus récentes, choixdes 15 dernières années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Langue qu’on peut comprendre: anglais ou francais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veut les données probantes, donc on exclut : revues, lignes directrices, opinions d'expert ou case reports simples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On veut utiliser CIWA léger à modéré surtout afin d’obtenir les résultats de l’étude plus généralisables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On exclut les articles qui parlent du mésusage de gabapentin ou dont le PICO traite principalement de prévention de rechute à long terme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a aussi exclu les articles dont on ne pouvait pas lire au complet (question d’accessibilité)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Cochrane a été consulté mais aucun article additionnel n’a été sélectionné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3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24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24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2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6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6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7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7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9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nesss.qc.ca/fileadmin/doc/INESSS/Rapports/Usage_optimal/INESSS_GUO_Sevrage_rechute_FR.pdf" TargetMode="External"/><Relationship Id="rId4" Type="http://schemas.openxmlformats.org/officeDocument/2006/relationships/hyperlink" Target="https://www.uptodate.com/contents/management-of-moderate-and-severe-alcohol-withdrawal-syndromes" TargetMode="External"/><Relationship Id="rId5" Type="http://schemas.openxmlformats.org/officeDocument/2006/relationships/hyperlink" Target="https://www.canada.ca/fr/sante-canada/services/dependance-aux-drogues/drogues-illicites-et-reglementees/benzodiazepines.html#su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www.uptodate.com/contents/management-of-moderate-and-severe-alcohol-withdrawal-syndrom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hyperlink" Target="https://www.canada.ca/fr/sante-canada/services/dependance-aux-drogues/drogues-illicites-et-reglementees/benzodiazepines.html#sub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hyperlink" Target="https://www.inesss.qc.ca/fileadmin/doc/INESSS/Rapports/Usage_optimal/INESSS_GUO_Sevrage_rechute_FR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/>
          <p:nvPr/>
        </p:nvSpPr>
        <p:spPr>
          <a:xfrm>
            <a:off x="1777851" y="140160"/>
            <a:ext cx="5588298" cy="4863179"/>
          </a:xfrm>
          <a:custGeom>
            <a:rect b="b" l="l" r="r" t="t"/>
            <a:pathLst>
              <a:path extrusionOk="0" h="5229225" w="5234940">
                <a:moveTo>
                  <a:pt x="2617470" y="0"/>
                </a:moveTo>
                <a:lnTo>
                  <a:pt x="2566670" y="4699"/>
                </a:lnTo>
                <a:lnTo>
                  <a:pt x="2517521" y="17399"/>
                </a:lnTo>
                <a:lnTo>
                  <a:pt x="2469896" y="36449"/>
                </a:lnTo>
                <a:lnTo>
                  <a:pt x="2420620" y="60325"/>
                </a:lnTo>
                <a:lnTo>
                  <a:pt x="2374646" y="87249"/>
                </a:lnTo>
                <a:lnTo>
                  <a:pt x="2327021" y="115824"/>
                </a:lnTo>
                <a:lnTo>
                  <a:pt x="2231771" y="166624"/>
                </a:lnTo>
                <a:lnTo>
                  <a:pt x="2184146" y="185674"/>
                </a:lnTo>
                <a:lnTo>
                  <a:pt x="2134870" y="198374"/>
                </a:lnTo>
                <a:lnTo>
                  <a:pt x="2085721" y="204724"/>
                </a:lnTo>
                <a:lnTo>
                  <a:pt x="2033397" y="204724"/>
                </a:lnTo>
                <a:lnTo>
                  <a:pt x="1979422" y="201549"/>
                </a:lnTo>
                <a:lnTo>
                  <a:pt x="1925447" y="195199"/>
                </a:lnTo>
                <a:lnTo>
                  <a:pt x="1871472" y="187325"/>
                </a:lnTo>
                <a:lnTo>
                  <a:pt x="1817497" y="180975"/>
                </a:lnTo>
                <a:lnTo>
                  <a:pt x="1763522" y="176149"/>
                </a:lnTo>
                <a:lnTo>
                  <a:pt x="1712722" y="177800"/>
                </a:lnTo>
                <a:lnTo>
                  <a:pt x="1663446" y="184150"/>
                </a:lnTo>
                <a:lnTo>
                  <a:pt x="1615821" y="198374"/>
                </a:lnTo>
                <a:lnTo>
                  <a:pt x="1576197" y="219075"/>
                </a:lnTo>
                <a:lnTo>
                  <a:pt x="1538097" y="245999"/>
                </a:lnTo>
                <a:lnTo>
                  <a:pt x="1504823" y="277749"/>
                </a:lnTo>
                <a:lnTo>
                  <a:pt x="1471422" y="314325"/>
                </a:lnTo>
                <a:lnTo>
                  <a:pt x="1441323" y="352425"/>
                </a:lnTo>
                <a:lnTo>
                  <a:pt x="1380998" y="431800"/>
                </a:lnTo>
                <a:lnTo>
                  <a:pt x="1350772" y="469900"/>
                </a:lnTo>
                <a:lnTo>
                  <a:pt x="1319022" y="506349"/>
                </a:lnTo>
                <a:lnTo>
                  <a:pt x="1282573" y="538099"/>
                </a:lnTo>
                <a:lnTo>
                  <a:pt x="1247648" y="566674"/>
                </a:lnTo>
                <a:lnTo>
                  <a:pt x="1207897" y="588899"/>
                </a:lnTo>
                <a:lnTo>
                  <a:pt x="1165098" y="607949"/>
                </a:lnTo>
                <a:lnTo>
                  <a:pt x="1118997" y="623824"/>
                </a:lnTo>
                <a:lnTo>
                  <a:pt x="1071372" y="638175"/>
                </a:lnTo>
                <a:lnTo>
                  <a:pt x="1023874" y="650875"/>
                </a:lnTo>
                <a:lnTo>
                  <a:pt x="974598" y="663575"/>
                </a:lnTo>
                <a:lnTo>
                  <a:pt x="928624" y="677799"/>
                </a:lnTo>
                <a:lnTo>
                  <a:pt x="882523" y="693674"/>
                </a:lnTo>
                <a:lnTo>
                  <a:pt x="839724" y="712724"/>
                </a:lnTo>
                <a:lnTo>
                  <a:pt x="801624" y="736600"/>
                </a:lnTo>
                <a:lnTo>
                  <a:pt x="766699" y="765175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80999"/>
                </a:lnTo>
                <a:lnTo>
                  <a:pt x="679323" y="926973"/>
                </a:lnTo>
                <a:lnTo>
                  <a:pt x="665099" y="973074"/>
                </a:lnTo>
                <a:lnTo>
                  <a:pt x="652399" y="1022223"/>
                </a:lnTo>
                <a:lnTo>
                  <a:pt x="639699" y="1069848"/>
                </a:lnTo>
                <a:lnTo>
                  <a:pt x="625348" y="1117473"/>
                </a:lnTo>
                <a:lnTo>
                  <a:pt x="609473" y="1163574"/>
                </a:lnTo>
                <a:lnTo>
                  <a:pt x="590423" y="1206373"/>
                </a:lnTo>
                <a:lnTo>
                  <a:pt x="568198" y="1246124"/>
                </a:lnTo>
                <a:lnTo>
                  <a:pt x="539623" y="1281049"/>
                </a:lnTo>
                <a:lnTo>
                  <a:pt x="508000" y="1317498"/>
                </a:lnTo>
                <a:lnTo>
                  <a:pt x="471424" y="1349248"/>
                </a:lnTo>
                <a:lnTo>
                  <a:pt x="352425" y="1439799"/>
                </a:lnTo>
                <a:lnTo>
                  <a:pt x="314325" y="1469898"/>
                </a:lnTo>
                <a:lnTo>
                  <a:pt x="277749" y="1503299"/>
                </a:lnTo>
                <a:lnTo>
                  <a:pt x="245999" y="1536573"/>
                </a:lnTo>
                <a:lnTo>
                  <a:pt x="219075" y="1574673"/>
                </a:lnTo>
                <a:lnTo>
                  <a:pt x="198374" y="1614424"/>
                </a:lnTo>
                <a:lnTo>
                  <a:pt x="184150" y="1662049"/>
                </a:lnTo>
                <a:lnTo>
                  <a:pt x="177800" y="1711198"/>
                </a:lnTo>
                <a:lnTo>
                  <a:pt x="176149" y="1761998"/>
                </a:lnTo>
                <a:lnTo>
                  <a:pt x="180975" y="1815973"/>
                </a:lnTo>
                <a:lnTo>
                  <a:pt x="187325" y="1869948"/>
                </a:lnTo>
                <a:lnTo>
                  <a:pt x="195199" y="1923923"/>
                </a:lnTo>
                <a:lnTo>
                  <a:pt x="201549" y="1977898"/>
                </a:lnTo>
                <a:lnTo>
                  <a:pt x="204724" y="2031873"/>
                </a:lnTo>
                <a:lnTo>
                  <a:pt x="204724" y="2084197"/>
                </a:lnTo>
                <a:lnTo>
                  <a:pt x="198374" y="2133473"/>
                </a:lnTo>
                <a:lnTo>
                  <a:pt x="185674" y="2182622"/>
                </a:lnTo>
                <a:lnTo>
                  <a:pt x="166624" y="2228723"/>
                </a:lnTo>
                <a:lnTo>
                  <a:pt x="142875" y="2276348"/>
                </a:lnTo>
                <a:lnTo>
                  <a:pt x="115824" y="2323973"/>
                </a:lnTo>
                <a:lnTo>
                  <a:pt x="87249" y="2371598"/>
                </a:lnTo>
                <a:lnTo>
                  <a:pt x="60325" y="2417572"/>
                </a:lnTo>
                <a:lnTo>
                  <a:pt x="36449" y="2466848"/>
                </a:lnTo>
                <a:lnTo>
                  <a:pt x="17399" y="2514473"/>
                </a:lnTo>
                <a:lnTo>
                  <a:pt x="4699" y="2563622"/>
                </a:lnTo>
                <a:lnTo>
                  <a:pt x="0" y="2614422"/>
                </a:lnTo>
                <a:lnTo>
                  <a:pt x="4699" y="2665222"/>
                </a:lnTo>
                <a:lnTo>
                  <a:pt x="17399" y="2714371"/>
                </a:lnTo>
                <a:lnTo>
                  <a:pt x="36449" y="2761996"/>
                </a:lnTo>
                <a:lnTo>
                  <a:pt x="60325" y="2811272"/>
                </a:lnTo>
                <a:lnTo>
                  <a:pt x="87249" y="2857246"/>
                </a:lnTo>
                <a:lnTo>
                  <a:pt x="115824" y="2904871"/>
                </a:lnTo>
                <a:lnTo>
                  <a:pt x="142875" y="2952496"/>
                </a:lnTo>
                <a:lnTo>
                  <a:pt x="166624" y="3000121"/>
                </a:lnTo>
                <a:lnTo>
                  <a:pt x="185674" y="3046222"/>
                </a:lnTo>
                <a:lnTo>
                  <a:pt x="198374" y="3095371"/>
                </a:lnTo>
                <a:lnTo>
                  <a:pt x="204724" y="3144647"/>
                </a:lnTo>
                <a:lnTo>
                  <a:pt x="204724" y="3196971"/>
                </a:lnTo>
                <a:lnTo>
                  <a:pt x="201549" y="3250946"/>
                </a:lnTo>
                <a:lnTo>
                  <a:pt x="195199" y="3304921"/>
                </a:lnTo>
                <a:lnTo>
                  <a:pt x="187325" y="3358896"/>
                </a:lnTo>
                <a:lnTo>
                  <a:pt x="180975" y="3412871"/>
                </a:lnTo>
                <a:lnTo>
                  <a:pt x="176149" y="3466846"/>
                </a:lnTo>
                <a:lnTo>
                  <a:pt x="177800" y="3517646"/>
                </a:lnTo>
                <a:lnTo>
                  <a:pt x="184150" y="3566795"/>
                </a:lnTo>
                <a:lnTo>
                  <a:pt x="198374" y="3614420"/>
                </a:lnTo>
                <a:lnTo>
                  <a:pt x="219075" y="3654171"/>
                </a:lnTo>
                <a:lnTo>
                  <a:pt x="245999" y="3692271"/>
                </a:lnTo>
                <a:lnTo>
                  <a:pt x="277749" y="3725545"/>
                </a:lnTo>
                <a:lnTo>
                  <a:pt x="314325" y="3758946"/>
                </a:lnTo>
                <a:lnTo>
                  <a:pt x="352425" y="3789045"/>
                </a:lnTo>
                <a:lnTo>
                  <a:pt x="471424" y="3879596"/>
                </a:lnTo>
                <a:lnTo>
                  <a:pt x="508000" y="3911346"/>
                </a:lnTo>
                <a:lnTo>
                  <a:pt x="539623" y="3947795"/>
                </a:lnTo>
                <a:lnTo>
                  <a:pt x="568198" y="3982720"/>
                </a:lnTo>
                <a:lnTo>
                  <a:pt x="590423" y="4022471"/>
                </a:lnTo>
                <a:lnTo>
                  <a:pt x="609473" y="4065270"/>
                </a:lnTo>
                <a:lnTo>
                  <a:pt x="625348" y="4111371"/>
                </a:lnTo>
                <a:lnTo>
                  <a:pt x="639699" y="4158996"/>
                </a:lnTo>
                <a:lnTo>
                  <a:pt x="652399" y="4206621"/>
                </a:lnTo>
                <a:lnTo>
                  <a:pt x="665099" y="4255770"/>
                </a:lnTo>
                <a:lnTo>
                  <a:pt x="679323" y="4301871"/>
                </a:lnTo>
                <a:lnTo>
                  <a:pt x="695198" y="4347845"/>
                </a:lnTo>
                <a:lnTo>
                  <a:pt x="714248" y="4390644"/>
                </a:lnTo>
                <a:lnTo>
                  <a:pt x="738124" y="4428744"/>
                </a:lnTo>
                <a:lnTo>
                  <a:pt x="766699" y="4463669"/>
                </a:lnTo>
                <a:lnTo>
                  <a:pt x="801624" y="4492244"/>
                </a:lnTo>
                <a:lnTo>
                  <a:pt x="839724" y="4516120"/>
                </a:lnTo>
                <a:lnTo>
                  <a:pt x="882523" y="4535170"/>
                </a:lnTo>
                <a:lnTo>
                  <a:pt x="928624" y="4551045"/>
                </a:lnTo>
                <a:lnTo>
                  <a:pt x="974598" y="4565269"/>
                </a:lnTo>
                <a:lnTo>
                  <a:pt x="1023874" y="4577969"/>
                </a:lnTo>
                <a:lnTo>
                  <a:pt x="1071372" y="4590669"/>
                </a:lnTo>
                <a:lnTo>
                  <a:pt x="1118997" y="4605020"/>
                </a:lnTo>
                <a:lnTo>
                  <a:pt x="1165098" y="4620895"/>
                </a:lnTo>
                <a:lnTo>
                  <a:pt x="1207897" y="4639945"/>
                </a:lnTo>
                <a:lnTo>
                  <a:pt x="1247648" y="4662170"/>
                </a:lnTo>
                <a:lnTo>
                  <a:pt x="1282573" y="4690745"/>
                </a:lnTo>
                <a:lnTo>
                  <a:pt x="1319022" y="4722495"/>
                </a:lnTo>
                <a:lnTo>
                  <a:pt x="1350772" y="4758944"/>
                </a:lnTo>
                <a:lnTo>
                  <a:pt x="1380998" y="4797044"/>
                </a:lnTo>
                <a:lnTo>
                  <a:pt x="1441323" y="4876419"/>
                </a:lnTo>
                <a:lnTo>
                  <a:pt x="1471422" y="4914519"/>
                </a:lnTo>
                <a:lnTo>
                  <a:pt x="1504823" y="4951095"/>
                </a:lnTo>
                <a:lnTo>
                  <a:pt x="1538097" y="4982794"/>
                </a:lnTo>
                <a:lnTo>
                  <a:pt x="1576197" y="5009781"/>
                </a:lnTo>
                <a:lnTo>
                  <a:pt x="1615821" y="5030419"/>
                </a:lnTo>
                <a:lnTo>
                  <a:pt x="1663446" y="5044706"/>
                </a:lnTo>
                <a:lnTo>
                  <a:pt x="1712722" y="5051056"/>
                </a:lnTo>
                <a:lnTo>
                  <a:pt x="1763522" y="5052644"/>
                </a:lnTo>
                <a:lnTo>
                  <a:pt x="1817497" y="5047881"/>
                </a:lnTo>
                <a:lnTo>
                  <a:pt x="1871472" y="5041531"/>
                </a:lnTo>
                <a:lnTo>
                  <a:pt x="1925447" y="5033594"/>
                </a:lnTo>
                <a:lnTo>
                  <a:pt x="1979422" y="5027244"/>
                </a:lnTo>
                <a:lnTo>
                  <a:pt x="2033397" y="5024069"/>
                </a:lnTo>
                <a:lnTo>
                  <a:pt x="2085721" y="5024069"/>
                </a:lnTo>
                <a:lnTo>
                  <a:pt x="2134870" y="5030419"/>
                </a:lnTo>
                <a:lnTo>
                  <a:pt x="2184146" y="5043119"/>
                </a:lnTo>
                <a:lnTo>
                  <a:pt x="2231771" y="5062169"/>
                </a:lnTo>
                <a:lnTo>
                  <a:pt x="2327021" y="5112969"/>
                </a:lnTo>
                <a:lnTo>
                  <a:pt x="2374646" y="5141531"/>
                </a:lnTo>
                <a:lnTo>
                  <a:pt x="2420620" y="5168519"/>
                </a:lnTo>
                <a:lnTo>
                  <a:pt x="2469896" y="5192331"/>
                </a:lnTo>
                <a:lnTo>
                  <a:pt x="2517521" y="5211381"/>
                </a:lnTo>
                <a:lnTo>
                  <a:pt x="2566670" y="5224081"/>
                </a:lnTo>
                <a:lnTo>
                  <a:pt x="2617470" y="5228844"/>
                </a:lnTo>
                <a:lnTo>
                  <a:pt x="2668270" y="5224081"/>
                </a:lnTo>
                <a:lnTo>
                  <a:pt x="2717419" y="5211381"/>
                </a:lnTo>
                <a:lnTo>
                  <a:pt x="2765044" y="5192331"/>
                </a:lnTo>
                <a:lnTo>
                  <a:pt x="2814320" y="5168519"/>
                </a:lnTo>
                <a:lnTo>
                  <a:pt x="2860294" y="5141531"/>
                </a:lnTo>
                <a:lnTo>
                  <a:pt x="2907919" y="5112969"/>
                </a:lnTo>
                <a:lnTo>
                  <a:pt x="3003168" y="5062169"/>
                </a:lnTo>
                <a:lnTo>
                  <a:pt x="3049269" y="5043119"/>
                </a:lnTo>
                <a:lnTo>
                  <a:pt x="3100069" y="5030419"/>
                </a:lnTo>
                <a:lnTo>
                  <a:pt x="3149218" y="5024069"/>
                </a:lnTo>
                <a:lnTo>
                  <a:pt x="3201542" y="5024069"/>
                </a:lnTo>
                <a:lnTo>
                  <a:pt x="3255517" y="5027244"/>
                </a:lnTo>
                <a:lnTo>
                  <a:pt x="3309492" y="5033594"/>
                </a:lnTo>
                <a:lnTo>
                  <a:pt x="3363467" y="5041531"/>
                </a:lnTo>
                <a:lnTo>
                  <a:pt x="3417442" y="5047881"/>
                </a:lnTo>
                <a:lnTo>
                  <a:pt x="3471417" y="5052644"/>
                </a:lnTo>
                <a:lnTo>
                  <a:pt x="3522217" y="5051056"/>
                </a:lnTo>
                <a:lnTo>
                  <a:pt x="3571493" y="5044706"/>
                </a:lnTo>
                <a:lnTo>
                  <a:pt x="3619118" y="5030419"/>
                </a:lnTo>
                <a:lnTo>
                  <a:pt x="3658742" y="5009781"/>
                </a:lnTo>
                <a:lnTo>
                  <a:pt x="3696842" y="4982794"/>
                </a:lnTo>
                <a:lnTo>
                  <a:pt x="3730116" y="4951095"/>
                </a:lnTo>
                <a:lnTo>
                  <a:pt x="3763517" y="4914519"/>
                </a:lnTo>
                <a:lnTo>
                  <a:pt x="3793616" y="4876419"/>
                </a:lnTo>
                <a:lnTo>
                  <a:pt x="3853941" y="4797044"/>
                </a:lnTo>
                <a:lnTo>
                  <a:pt x="3884167" y="4758944"/>
                </a:lnTo>
                <a:lnTo>
                  <a:pt x="3915917" y="4722495"/>
                </a:lnTo>
                <a:lnTo>
                  <a:pt x="3952366" y="4690745"/>
                </a:lnTo>
                <a:lnTo>
                  <a:pt x="3987291" y="4662170"/>
                </a:lnTo>
                <a:lnTo>
                  <a:pt x="4027042" y="4639945"/>
                </a:lnTo>
                <a:lnTo>
                  <a:pt x="4069841" y="4620895"/>
                </a:lnTo>
                <a:lnTo>
                  <a:pt x="4115942" y="4605020"/>
                </a:lnTo>
                <a:lnTo>
                  <a:pt x="4163567" y="4590669"/>
                </a:lnTo>
                <a:lnTo>
                  <a:pt x="4211066" y="4577969"/>
                </a:lnTo>
                <a:lnTo>
                  <a:pt x="4260342" y="4565269"/>
                </a:lnTo>
                <a:lnTo>
                  <a:pt x="4306316" y="4551045"/>
                </a:lnTo>
                <a:lnTo>
                  <a:pt x="4352417" y="4535170"/>
                </a:lnTo>
                <a:lnTo>
                  <a:pt x="4395216" y="4516120"/>
                </a:lnTo>
                <a:lnTo>
                  <a:pt x="4433316" y="4492244"/>
                </a:lnTo>
                <a:lnTo>
                  <a:pt x="4468241" y="4463669"/>
                </a:lnTo>
                <a:lnTo>
                  <a:pt x="4496816" y="4428744"/>
                </a:lnTo>
                <a:lnTo>
                  <a:pt x="4520692" y="4390644"/>
                </a:lnTo>
                <a:lnTo>
                  <a:pt x="4539742" y="4347845"/>
                </a:lnTo>
                <a:lnTo>
                  <a:pt x="4555617" y="4301871"/>
                </a:lnTo>
                <a:lnTo>
                  <a:pt x="4569841" y="4255770"/>
                </a:lnTo>
                <a:lnTo>
                  <a:pt x="4582541" y="4206621"/>
                </a:lnTo>
                <a:lnTo>
                  <a:pt x="4595241" y="4158996"/>
                </a:lnTo>
                <a:lnTo>
                  <a:pt x="4609592" y="4111371"/>
                </a:lnTo>
                <a:lnTo>
                  <a:pt x="4625467" y="4065270"/>
                </a:lnTo>
                <a:lnTo>
                  <a:pt x="4644517" y="4022471"/>
                </a:lnTo>
                <a:lnTo>
                  <a:pt x="4666742" y="3982720"/>
                </a:lnTo>
                <a:lnTo>
                  <a:pt x="4695317" y="3947795"/>
                </a:lnTo>
                <a:lnTo>
                  <a:pt x="4726940" y="3911346"/>
                </a:lnTo>
                <a:lnTo>
                  <a:pt x="4763516" y="3879596"/>
                </a:lnTo>
                <a:lnTo>
                  <a:pt x="4801616" y="3849370"/>
                </a:lnTo>
                <a:lnTo>
                  <a:pt x="4842891" y="3819271"/>
                </a:lnTo>
                <a:lnTo>
                  <a:pt x="4882515" y="3789045"/>
                </a:lnTo>
                <a:lnTo>
                  <a:pt x="4920615" y="3758946"/>
                </a:lnTo>
                <a:lnTo>
                  <a:pt x="4957191" y="3725545"/>
                </a:lnTo>
                <a:lnTo>
                  <a:pt x="4988941" y="3692271"/>
                </a:lnTo>
                <a:lnTo>
                  <a:pt x="5015865" y="3654171"/>
                </a:lnTo>
                <a:lnTo>
                  <a:pt x="5036566" y="3614420"/>
                </a:lnTo>
                <a:lnTo>
                  <a:pt x="5050790" y="3566795"/>
                </a:lnTo>
                <a:lnTo>
                  <a:pt x="5057140" y="3517646"/>
                </a:lnTo>
                <a:lnTo>
                  <a:pt x="5058791" y="3466846"/>
                </a:lnTo>
                <a:lnTo>
                  <a:pt x="5053965" y="3412871"/>
                </a:lnTo>
                <a:lnTo>
                  <a:pt x="5047615" y="3358896"/>
                </a:lnTo>
                <a:lnTo>
                  <a:pt x="5039741" y="3304921"/>
                </a:lnTo>
                <a:lnTo>
                  <a:pt x="5033391" y="3250946"/>
                </a:lnTo>
                <a:lnTo>
                  <a:pt x="5030216" y="3196971"/>
                </a:lnTo>
                <a:lnTo>
                  <a:pt x="5030216" y="3144647"/>
                </a:lnTo>
                <a:lnTo>
                  <a:pt x="5036566" y="3095371"/>
                </a:lnTo>
                <a:lnTo>
                  <a:pt x="5049266" y="3046222"/>
                </a:lnTo>
                <a:lnTo>
                  <a:pt x="5068316" y="3000121"/>
                </a:lnTo>
                <a:lnTo>
                  <a:pt x="5119116" y="2904871"/>
                </a:lnTo>
                <a:lnTo>
                  <a:pt x="5147691" y="2857246"/>
                </a:lnTo>
                <a:lnTo>
                  <a:pt x="5174615" y="2811272"/>
                </a:lnTo>
                <a:lnTo>
                  <a:pt x="5198491" y="2761996"/>
                </a:lnTo>
                <a:lnTo>
                  <a:pt x="5217541" y="2714371"/>
                </a:lnTo>
                <a:lnTo>
                  <a:pt x="5230114" y="2665222"/>
                </a:lnTo>
                <a:lnTo>
                  <a:pt x="5234940" y="2614422"/>
                </a:lnTo>
                <a:lnTo>
                  <a:pt x="5230114" y="2563622"/>
                </a:lnTo>
                <a:lnTo>
                  <a:pt x="5217541" y="2514473"/>
                </a:lnTo>
                <a:lnTo>
                  <a:pt x="5198491" y="2466848"/>
                </a:lnTo>
                <a:lnTo>
                  <a:pt x="5174615" y="2417572"/>
                </a:lnTo>
                <a:lnTo>
                  <a:pt x="5147691" y="2371598"/>
                </a:lnTo>
                <a:lnTo>
                  <a:pt x="5119116" y="2323973"/>
                </a:lnTo>
                <a:lnTo>
                  <a:pt x="5068316" y="2228723"/>
                </a:lnTo>
                <a:lnTo>
                  <a:pt x="5049266" y="2182622"/>
                </a:lnTo>
                <a:lnTo>
                  <a:pt x="5036566" y="2133473"/>
                </a:lnTo>
                <a:lnTo>
                  <a:pt x="5030216" y="2084197"/>
                </a:lnTo>
                <a:lnTo>
                  <a:pt x="5030216" y="2031873"/>
                </a:lnTo>
                <a:lnTo>
                  <a:pt x="5033391" y="1977898"/>
                </a:lnTo>
                <a:lnTo>
                  <a:pt x="5039741" y="1923923"/>
                </a:lnTo>
                <a:lnTo>
                  <a:pt x="5047615" y="1869948"/>
                </a:lnTo>
                <a:lnTo>
                  <a:pt x="5053965" y="1815973"/>
                </a:lnTo>
                <a:lnTo>
                  <a:pt x="5058791" y="1761998"/>
                </a:lnTo>
                <a:lnTo>
                  <a:pt x="5057140" y="1711198"/>
                </a:lnTo>
                <a:lnTo>
                  <a:pt x="5050790" y="1662049"/>
                </a:lnTo>
                <a:lnTo>
                  <a:pt x="5036566" y="1614424"/>
                </a:lnTo>
                <a:lnTo>
                  <a:pt x="5015865" y="1574673"/>
                </a:lnTo>
                <a:lnTo>
                  <a:pt x="4988941" y="1536573"/>
                </a:lnTo>
                <a:lnTo>
                  <a:pt x="4957191" y="1503299"/>
                </a:lnTo>
                <a:lnTo>
                  <a:pt x="4920615" y="1469898"/>
                </a:lnTo>
                <a:lnTo>
                  <a:pt x="4882515" y="1439799"/>
                </a:lnTo>
                <a:lnTo>
                  <a:pt x="4842891" y="1409573"/>
                </a:lnTo>
                <a:lnTo>
                  <a:pt x="4801616" y="1379474"/>
                </a:lnTo>
                <a:lnTo>
                  <a:pt x="4763516" y="1349248"/>
                </a:lnTo>
                <a:lnTo>
                  <a:pt x="4726940" y="1317498"/>
                </a:lnTo>
                <a:lnTo>
                  <a:pt x="4695317" y="1281049"/>
                </a:lnTo>
                <a:lnTo>
                  <a:pt x="4666742" y="1246124"/>
                </a:lnTo>
                <a:lnTo>
                  <a:pt x="4644517" y="1206373"/>
                </a:lnTo>
                <a:lnTo>
                  <a:pt x="4625467" y="1163574"/>
                </a:lnTo>
                <a:lnTo>
                  <a:pt x="4609592" y="1117473"/>
                </a:lnTo>
                <a:lnTo>
                  <a:pt x="4595241" y="1069848"/>
                </a:lnTo>
                <a:lnTo>
                  <a:pt x="4582541" y="1022223"/>
                </a:lnTo>
                <a:lnTo>
                  <a:pt x="4569841" y="973074"/>
                </a:lnTo>
                <a:lnTo>
                  <a:pt x="4555617" y="926973"/>
                </a:lnTo>
                <a:lnTo>
                  <a:pt x="4539742" y="880999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5175"/>
                </a:lnTo>
                <a:lnTo>
                  <a:pt x="4433316" y="736600"/>
                </a:lnTo>
                <a:lnTo>
                  <a:pt x="4395216" y="712724"/>
                </a:lnTo>
                <a:lnTo>
                  <a:pt x="4352417" y="693674"/>
                </a:lnTo>
                <a:lnTo>
                  <a:pt x="4306316" y="677799"/>
                </a:lnTo>
                <a:lnTo>
                  <a:pt x="4260342" y="663575"/>
                </a:lnTo>
                <a:lnTo>
                  <a:pt x="4211066" y="650875"/>
                </a:lnTo>
                <a:lnTo>
                  <a:pt x="4163567" y="638175"/>
                </a:lnTo>
                <a:lnTo>
                  <a:pt x="4115942" y="623824"/>
                </a:lnTo>
                <a:lnTo>
                  <a:pt x="4069841" y="607949"/>
                </a:lnTo>
                <a:lnTo>
                  <a:pt x="4027042" y="588899"/>
                </a:lnTo>
                <a:lnTo>
                  <a:pt x="3987291" y="566674"/>
                </a:lnTo>
                <a:lnTo>
                  <a:pt x="3952366" y="538099"/>
                </a:lnTo>
                <a:lnTo>
                  <a:pt x="3915917" y="506349"/>
                </a:lnTo>
                <a:lnTo>
                  <a:pt x="3884167" y="469900"/>
                </a:lnTo>
                <a:lnTo>
                  <a:pt x="3853941" y="431800"/>
                </a:lnTo>
                <a:lnTo>
                  <a:pt x="3793616" y="352425"/>
                </a:lnTo>
                <a:lnTo>
                  <a:pt x="3763517" y="314325"/>
                </a:lnTo>
                <a:lnTo>
                  <a:pt x="3730116" y="277749"/>
                </a:lnTo>
                <a:lnTo>
                  <a:pt x="3696842" y="245999"/>
                </a:lnTo>
                <a:lnTo>
                  <a:pt x="3658742" y="219075"/>
                </a:lnTo>
                <a:lnTo>
                  <a:pt x="3619118" y="198374"/>
                </a:lnTo>
                <a:lnTo>
                  <a:pt x="3571493" y="184150"/>
                </a:lnTo>
                <a:lnTo>
                  <a:pt x="3522217" y="177800"/>
                </a:lnTo>
                <a:lnTo>
                  <a:pt x="3471417" y="176149"/>
                </a:lnTo>
                <a:lnTo>
                  <a:pt x="3417442" y="180975"/>
                </a:lnTo>
                <a:lnTo>
                  <a:pt x="3363467" y="187325"/>
                </a:lnTo>
                <a:lnTo>
                  <a:pt x="3309492" y="195199"/>
                </a:lnTo>
                <a:lnTo>
                  <a:pt x="3255517" y="201549"/>
                </a:lnTo>
                <a:lnTo>
                  <a:pt x="3201542" y="204724"/>
                </a:lnTo>
                <a:lnTo>
                  <a:pt x="3149218" y="204724"/>
                </a:lnTo>
                <a:lnTo>
                  <a:pt x="3100069" y="198374"/>
                </a:lnTo>
                <a:lnTo>
                  <a:pt x="3049269" y="185674"/>
                </a:lnTo>
                <a:lnTo>
                  <a:pt x="3003168" y="166624"/>
                </a:lnTo>
                <a:lnTo>
                  <a:pt x="2907919" y="115824"/>
                </a:lnTo>
                <a:lnTo>
                  <a:pt x="2860294" y="87249"/>
                </a:lnTo>
                <a:lnTo>
                  <a:pt x="2814320" y="60325"/>
                </a:lnTo>
                <a:lnTo>
                  <a:pt x="2765044" y="36449"/>
                </a:lnTo>
                <a:lnTo>
                  <a:pt x="2717419" y="17399"/>
                </a:lnTo>
                <a:lnTo>
                  <a:pt x="2668270" y="4699"/>
                </a:lnTo>
                <a:lnTo>
                  <a:pt x="261747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"/>
          <p:cNvSpPr txBox="1"/>
          <p:nvPr>
            <p:ph type="ctrTitle"/>
          </p:nvPr>
        </p:nvSpPr>
        <p:spPr>
          <a:xfrm>
            <a:off x="402450" y="650825"/>
            <a:ext cx="83391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43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Le rôle de la gabapentine dans le sevrage aigu de l’alcool</a:t>
            </a:r>
            <a:endParaRPr b="0" sz="43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625500" y="3406600"/>
            <a:ext cx="78930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4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rPr lang="en" sz="48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Par Veronika Syzonenko et Sarah Mensour</a:t>
            </a:r>
            <a:endParaRPr sz="48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rPr lang="en" sz="48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R1 en Médecine Familiale   GMF-U des Faubourgs    </a:t>
            </a:r>
            <a:endParaRPr sz="48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rPr lang="en" sz="48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Supervisées par Dre Maya Nader  </a:t>
            </a:r>
            <a:endParaRPr sz="48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rPr lang="en" sz="48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Juin 2023</a:t>
            </a:r>
            <a:endParaRPr sz="48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4800">
              <a:solidFill>
                <a:schemeClr val="dk2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1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{65716DAF-EDDC-47AC-A26F-10B14175D12E}</a:tableStyleId>
              </a:tblPr>
              <a:tblGrid>
                <a:gridCol w="1162300"/>
                <a:gridCol w="750425"/>
                <a:gridCol w="920200"/>
                <a:gridCol w="1165675"/>
                <a:gridCol w="935425"/>
                <a:gridCol w="998625"/>
                <a:gridCol w="1146300"/>
                <a:gridCol w="1146275"/>
                <a:gridCol w="918775"/>
              </a:tblGrid>
              <a:tr h="113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Gabapentin Use in Acute Alcohol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Withdrawal Management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Retrospective Analysis of Gabapentin for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Alcohol Withdrawal in the Hospital Setting: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The Mayo Clinic Experience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Impact of Gabapentin Adjunct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use with Benzodiazepines for the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Treatment of Alcohol Withdrawal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in a Psychiatric Hospital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 Double-Blind Trial of Gabapentin Versus Lorazepam in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the Treatment of Alcohol Withdrawal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Alcohol withdrawal-related outcomes associated with gabapentin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use in an inpatient psychiatric facility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Fixed-dose gabapentin augmentation in the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treatment of alcohol withdrawal syndrome: a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retrospective, open-label study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U</a:t>
                      </a:r>
                      <a:r>
                        <a:rPr b="1" lang="en" sz="700" u="none" cap="none" strike="noStrike"/>
                        <a:t>se of a Gabapentin Protocol for the Management of Alcohol Withdrawal: A Preliminary Experience Expanding From the Consultation-Liaison Psychiatry Service </a:t>
                      </a:r>
                      <a:endParaRPr b="1" sz="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Gabapentin Versus Chlordiazepoxide for Outpatient Alcohol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Detoxification Treatment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</a:tr>
              <a:tr h="46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Devis</a:t>
                      </a:r>
                      <a:endParaRPr b="1"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Cohorte r</a:t>
                      </a:r>
                      <a:r>
                        <a:rPr lang="en" sz="700"/>
                        <a:t>é</a:t>
                      </a:r>
                      <a:r>
                        <a:rPr lang="en" sz="700" u="none" cap="none" strike="noStrike"/>
                        <a:t>trospective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Cohorte r</a:t>
                      </a:r>
                      <a:r>
                        <a:rPr lang="en" sz="700"/>
                        <a:t>é</a:t>
                      </a:r>
                      <a:r>
                        <a:rPr lang="en" sz="700" u="none" cap="none" strike="noStrike"/>
                        <a:t>trospective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Cohorte r</a:t>
                      </a:r>
                      <a:r>
                        <a:rPr lang="en" sz="700"/>
                        <a:t>é</a:t>
                      </a:r>
                      <a:r>
                        <a:rPr lang="en" sz="700" u="none" cap="none" strike="noStrike"/>
                        <a:t>trospective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ERC (double aveugle)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Cohorte r</a:t>
                      </a:r>
                      <a:r>
                        <a:rPr lang="en" sz="700"/>
                        <a:t>étrospective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Étude ouverte rétrospective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Cohorte r</a:t>
                      </a:r>
                      <a:r>
                        <a:rPr lang="en" sz="700"/>
                        <a:t>é</a:t>
                      </a:r>
                      <a:r>
                        <a:rPr lang="en" sz="700" u="none" cap="none" strike="noStrike"/>
                        <a:t>trospective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ERC (double aveugle)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33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b="1"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101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381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129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(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externe)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83 (interne)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982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77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26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150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&gt;18 ans (</a:t>
                      </a:r>
                      <a:r>
                        <a:rPr lang="en" sz="700"/>
                        <a:t>vété</a:t>
                      </a:r>
                      <a:r>
                        <a:rPr lang="en" sz="700" u="none" cap="none" strike="noStrike"/>
                        <a:t>rans),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sevrage ROH à l’admission et mis sous protocole CIWA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&gt;18 ans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Admis pour sevrage ROH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&gt;18 et &lt; 89 ans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CIWA mis en place dans 24h suivant l’admission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Critères du DSM-IV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la dépendance à l’alcool et le sevrage aigu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Taux d’alcoolémie de 0,1 g dl ou moins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MMSE ≥ 26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(CIWA-Ar) ≥ 10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Patients traités par la g</a:t>
                      </a: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abapentine ou 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BZD </a:t>
                      </a: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prescrites pour sevrage 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ROH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&gt;18 ans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Patients admis pour sevrage ROH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&gt;18 ans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≥50 kg</a:t>
                      </a:r>
                      <a:endParaRPr sz="700" u="none" cap="none" strike="noStrike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Admis pour sevrage ROH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/>
                        <a:t>18 à 80 ans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Les vétérans en sevrage ROH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111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Gabapentine avec ou sans  BZD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Gabapentine x 2 doses ou plus (900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mg total die pour au moins 1 jour)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Gabapentine avec </a:t>
                      </a:r>
                      <a:r>
                        <a:rPr lang="en" sz="700"/>
                        <a:t>BZD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(selon les auteurs, doses moindres que dans </a:t>
                      </a:r>
                      <a:r>
                        <a:rPr lang="en" sz="700"/>
                        <a:t>les </a:t>
                      </a:r>
                      <a:r>
                        <a:rPr lang="en" sz="700" u="none" cap="none" strike="noStrike"/>
                        <a:t>autres études)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groupes :dose de gabapentine en diminution progressive de 900 à 600 mg  vs de 1200 à 800 mg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≥3 doses  de gabapentine dans les 24 premières heures 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(lorazepam) + dose de charge et diminution progressive de gabapentine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Protocole local de </a:t>
                      </a:r>
                      <a:r>
                        <a:rPr lang="en" sz="700"/>
                        <a:t>g</a:t>
                      </a:r>
                      <a:r>
                        <a:rPr lang="en" sz="700" u="none" cap="none" strike="noStrike"/>
                        <a:t>abapentine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Gabapentine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59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Comparaison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selon CIWA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selon CIWA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Lorazépam (6 mg diminuant à 4 mg) pendant 4 jours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selon CIWA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(loraz</a:t>
                      </a:r>
                      <a:r>
                        <a:rPr lang="en" sz="700"/>
                        <a:t>é</a:t>
                      </a:r>
                      <a:r>
                        <a:rPr lang="en" sz="700" u="none" cap="none" strike="noStrike"/>
                        <a:t>pam) selon CIWA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BZD selon CIWA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Chlordiazepoxide</a:t>
                      </a:r>
                      <a:endParaRPr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/>
                        <a:t>(BZD)</a:t>
                      </a:r>
                      <a:endParaRPr sz="7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BD9FF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11"/>
          <p:cNvGraphicFramePr/>
          <p:nvPr/>
        </p:nvGraphicFramePr>
        <p:xfrm>
          <a:off x="441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{65716DAF-EDDC-47AC-A26F-10B14175D12E}</a:tableStyleId>
              </a:tblPr>
              <a:tblGrid>
                <a:gridCol w="937625"/>
                <a:gridCol w="1002775"/>
                <a:gridCol w="867850"/>
                <a:gridCol w="1155525"/>
                <a:gridCol w="927250"/>
                <a:gridCol w="989925"/>
                <a:gridCol w="1218600"/>
                <a:gridCol w="1054025"/>
                <a:gridCol w="910775"/>
              </a:tblGrid>
              <a:tr h="145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Gabapentin Use in Acute Alcohol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Withdrawal Management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Retrospective Analysis of Gabapentin for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Alcohol Withdrawal in the Hospital Setting: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The Mayo Clinic Experience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Impact of Gabapentin Adjunct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use with Benzodiazepines for the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Treatment of Alcohol Withdrawal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in a Psychiatric Hospital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 Double-Blind Trial of Gabapentin Versus Lorazepam in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the Treatment of Alcohol Withdrawal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Alcohol withdrawal-related outcomes associated with gabapentin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use in an inpatient psychiatric facility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Fixed-dose gabapentin augmentation in the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treatment of alcohol withdrawal syndrome: a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retrospective, open-label study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Use of a Gabapentin Protocol for the Management of Alcohol Withdrawal: A Preliminary Experience Expanding From the Consultation-Liaison Psychiatry Service </a:t>
                      </a:r>
                      <a:endParaRPr b="1" sz="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Gabapentin Versus Chlordiazepoxide for Outpatient Alcohol</a:t>
                      </a:r>
                      <a:endParaRPr b="1" sz="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/>
                        <a:t>Detoxification Treatment</a:t>
                      </a:r>
                      <a:endParaRPr b="1" sz="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DD94"/>
                    </a:solidFill>
                  </a:tcPr>
                </a:tc>
              </a:tr>
              <a:tr h="1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primaire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/>
                        <a:t>Quantité de BZD requise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0A082D"/>
                          </a:solidFill>
                        </a:rPr>
                        <a:t> Durée de </a:t>
                      </a:r>
                      <a:r>
                        <a:rPr lang="en" sz="800" u="none" cap="none" strike="noStrike">
                          <a:solidFill>
                            <a:srgbClr val="0A082D"/>
                          </a:solidFill>
                        </a:rPr>
                        <a:t>séjour</a:t>
                      </a:r>
                      <a:endParaRPr sz="800" u="none" cap="none" strike="noStrike">
                        <a:solidFill>
                          <a:srgbClr val="0A082D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/>
                        <a:t>Quantité de BZD dans premiers 72h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Réduction des sx de sevrage 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de la gabapentine sur l’utilisation de 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BZD</a:t>
                      </a: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PRN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Sévérité moyenne  des s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</a:t>
                      </a: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et dose moyenne de lorazépam/h de tx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Caractéristiques des patients ayant complétés leur sevrage sous protocole de gabapentine</a:t>
                      </a:r>
                      <a:endParaRPr sz="1200" u="none" cap="none" strike="noStrike">
                        <a:highlight>
                          <a:schemeClr val="accent6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 u="none" cap="none" strike="noStrike"/>
                        <a:t>Scores de ESS, PENN et CIWA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226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Résultats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Durée de traitement similaire </a:t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8761D"/>
                          </a:solidFill>
                        </a:rPr>
                        <a:t>Diminution de quantité de BZD</a:t>
                      </a:r>
                      <a:r>
                        <a:rPr lang="en" sz="800"/>
                        <a:t> 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Diminution de durée de traitement</a:t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/>
                        <a:t>Pas de différence </a:t>
                      </a:r>
                      <a:r>
                        <a:rPr lang="en" sz="800"/>
                        <a:t>dans</a:t>
                      </a:r>
                      <a:r>
                        <a:rPr lang="en" sz="800"/>
                        <a:t> convulsions, delirium tremens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Durée de traitement similaire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8761D"/>
                          </a:solidFill>
                        </a:rPr>
                        <a:t>Augmentation de quantité de BZD requise</a:t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8761D"/>
                          </a:solidFill>
                        </a:rPr>
                        <a:t> </a:t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/>
                        <a:t>Pas de convulsions ou  delirium tremens </a:t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Pas de différence statistiquement significative dans la durée de traitement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1155CC"/>
                          </a:solidFill>
                        </a:rPr>
                        <a:t>Diminution de somnolence diurne dans le groupe gabapentine </a:t>
                      </a:r>
                      <a:endParaRPr sz="800">
                        <a:solidFill>
                          <a:srgbClr val="1155CC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Pas de différence significative dans la durée de traitement</a:t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8761D"/>
                          </a:solidFill>
                        </a:rPr>
                        <a:t>Pas d’impact sur la quantité de BZD requise </a:t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/>
                        <a:t>Pas de différence  statistiquement significative au niveau des complications</a:t>
                      </a:r>
                      <a:r>
                        <a:rPr lang="en" sz="800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lang="en" sz="800"/>
                        <a:t>de la durée de séjour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Durée de traitement similaire </a:t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8761D"/>
                          </a:solidFill>
                        </a:rPr>
                        <a:t>Pas d’impact sur la quantité de BZD par heure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C27BA0"/>
                          </a:solidFill>
                        </a:rPr>
                        <a:t>La gabapentine n'a pas significativement réduit la sévérité moyenne des sx et la dose moyenne de lorazépam/h de tx</a:t>
                      </a:r>
                      <a:endParaRPr sz="800">
                        <a:solidFill>
                          <a:srgbClr val="C27BA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Durée de sevrage plus courte, mais durée de séjour similaire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/>
                        <a:t>Pas de convulsions ou  delirium tremens 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611BB8"/>
                          </a:solidFill>
                        </a:rPr>
                        <a:t>Pas de différence significative dans la durée de sevrage</a:t>
                      </a:r>
                      <a:endParaRPr sz="800">
                        <a:solidFill>
                          <a:srgbClr val="611BB8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B5394"/>
                          </a:solidFill>
                        </a:rPr>
                        <a:t>Diminution de somnolence diurne dans le groupe gabapentine</a:t>
                      </a:r>
                      <a:endParaRPr sz="800">
                        <a:solidFill>
                          <a:srgbClr val="0B5394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i="1" lang="en" sz="800">
                          <a:solidFill>
                            <a:srgbClr val="434343"/>
                          </a:solidFill>
                        </a:rPr>
                        <a:t>*33-35% perte au suivi*</a:t>
                      </a:r>
                      <a:endParaRPr i="1" sz="800">
                        <a:solidFill>
                          <a:srgbClr val="43434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49093"/>
          <a:stretch/>
        </p:blipFill>
        <p:spPr>
          <a:xfrm>
            <a:off x="4483925" y="1393387"/>
            <a:ext cx="3650400" cy="2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255000" y="1416650"/>
            <a:ext cx="3650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RÉSULTATS</a:t>
            </a:r>
            <a:endParaRPr b="0" sz="4550">
              <a:solidFill>
                <a:srgbClr val="23232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-54425" y="4172150"/>
            <a:ext cx="81888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Bates RE, Leung JG, Morgan RJ III, Fischer KM, Philbrick KL, Kung S. Retrospective analysis of gabapentin for alcohol withdrawal in the hospital setting: The Mayo Clinic experience. Mayo Clin Proc Innov Qual Outcomes [Internet]. 2020;4(5):542–9.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 flipH="1">
            <a:off x="4484025" y="1393375"/>
            <a:ext cx="3650400" cy="64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8144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RÉSULTATS</a:t>
            </a:r>
            <a:endParaRPr>
              <a:solidFill>
                <a:srgbClr val="232323"/>
              </a:solidFill>
            </a:endParaRPr>
          </a:p>
        </p:txBody>
      </p:sp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4588"/>
            <a:ext cx="6024324" cy="21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5400" y="1449675"/>
            <a:ext cx="3030450" cy="2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213075" y="4128125"/>
            <a:ext cx="8931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 CJ, Carpenter L, Ying J, Greene T. Gabapentin versus chlordiazepoxide for outpatient alcohol detoxification treatment.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3066725" y="2714175"/>
            <a:ext cx="1784400" cy="15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8144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RÉSULTATS</a:t>
            </a:r>
            <a:endParaRPr>
              <a:solidFill>
                <a:srgbClr val="232323"/>
              </a:solidFill>
            </a:endParaRPr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87525"/>
            <a:ext cx="8839199" cy="325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106500" y="4539250"/>
            <a:ext cx="8931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Nichols, T. A., Robert, S., Taber, D. J., &amp; Cluver, J. (2019). Alcohol withdrawal-related outcomes associated with gabapentin use in an inpatient psychiatric facility. </a:t>
            </a:r>
            <a:r>
              <a:rPr b="0" i="1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Health Clinician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(1), 1-5.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416425" y="3950500"/>
            <a:ext cx="8171100" cy="22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8144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RÉSULTATS</a:t>
            </a:r>
            <a:endParaRPr>
              <a:solidFill>
                <a:srgbClr val="232323"/>
              </a:solidFill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106500" y="4481975"/>
            <a:ext cx="8931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Leung JG, Rakocevic DB, Allen ND, Handler EM, Perossa BA, Borreggine KL, et al. Use of a gabapentin protocol for the management of alcohol withdrawal: A preliminary experience expanding from the consultation-liaison psychiatry service. Psychosomatics [Internet]. 2018;59(5):496–505.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825" y="1170125"/>
            <a:ext cx="4643427" cy="32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FORCES</a:t>
            </a:r>
            <a:endParaRPr b="0" sz="4550">
              <a:solidFill>
                <a:srgbClr val="23232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Échelle de CIWA pour objectifier les symptômes de sevrage aigu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Enjeu d’actualité en médecine familiale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Études effectuées dans les établissements reconnus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4550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FAIBLESSES</a:t>
            </a:r>
            <a:endParaRPr b="0" sz="4550">
              <a:solidFill>
                <a:srgbClr val="23232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311700" y="1214450"/>
            <a:ext cx="85206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Biais de sélection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Diminution de puissance de l’étude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Études rétrospectives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Mauvais contrôle des variables confusionnelles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Ex: utilisation Rx, comorbidités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Pertes de suivi importantes dans certaines études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Contribution au biais de sélection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Absence de protocole standardisé pour la gabapentine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716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/>
          </a:p>
        </p:txBody>
      </p:sp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Résultats mixtes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Peu de résultats statistiquement significatifs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Recherches plus poussées nécessaires avec études prospectives et un échantillon plus important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Avenue de recherche attrayante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Trop </a:t>
            </a:r>
            <a:r>
              <a:rPr lang="en"/>
              <a:t>tôt</a:t>
            </a:r>
            <a:r>
              <a:rPr lang="en"/>
              <a:t> pour changer la pratique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Possible alternative ou adjuvant aux benzodiazépines encore à explorer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311700" y="172700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43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RÉFÉRENCES BIBLIOGRAPHIQUES</a:t>
            </a:r>
            <a:endParaRPr sz="4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20"/>
          <p:cNvSpPr txBox="1"/>
          <p:nvPr>
            <p:ph idx="1" type="body"/>
          </p:nvPr>
        </p:nvSpPr>
        <p:spPr>
          <a:xfrm>
            <a:off x="311700" y="1101125"/>
            <a:ext cx="8520600" cy="3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1.	Bates RE, Leung JG, Morgan RJ III, Fischer KM, Philbrick KL, Kung S. Retrospective analysis of gabapentin for alcohol withdrawal in the hospital setting: The mayo clinic experience. Mayo Clin Proc Innov Qual Outcomes [Internet]. 2020;4(5):542–9.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2.	Vadiei N, Smith TL, Walton AE, Kjome KL. Impact of gabapentin adjunct use with benzodiazepines for the treatment of alcohol withdrawal in a psychiatric hospital. Psychopharmacol Bull. 2019;49(1):17–27.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3.	Stock CJ, Carpenter L, Ying J, Greene T. Gabapentin versus chlordiazepoxide for outpatient alcohol detoxification treatment. Ann Pharmacother [Internet]. 2013;47(7–8):961–9.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4.	Wilming C, Alford M, Klaus L. Gabapentin use in acute alcohol withdrawal management. Fed Pract. 2018;35(3):40–6.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5.	Leung JG, Rakocevic DB, Allen ND, Handler EM, Perossa BA, Borreggine KL, et al. Use of a gabapentin protocol for the management of alcohol withdrawal: A preliminary experience expanding from the consultation-liaison psychiatry service. Psychosomatics [Internet]. 2018;59(5):496–505.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6.	Andaluz A, DeMoss D, Claassen C, Blair S, Hsu J, Bakre S, et al. Fixed-dose gabapentin augmentation in the treatment of alcohol withdrawal syndrome: a retrospective, open-label study. Am J Drug Alcohol Abuse [Internet]. 2020;46(1):49–57. A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7.	Nichols TA, Robert S, Taber DJ, Cluver J. Alcohol withdrawal-related outcomes associated with gabapentin use in an inpatient psychiatric facility. Ment Health Clin [Internet]. 2019;9(1):1–5.  	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8.	Myrick H, Malcolm R, Randall PK, Boyle E, Anton RF, Becker HC, et al. A double-blind trial of gabapentin versus lorazepam in the treatment of alcohol withdrawal. Alcohol Clin Exp Res [Internet]. 2009;33(9):1582–8.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	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CONFLIT D’INTÉRÊT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6" name="Google Shape;76;p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82D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585858"/>
                </a:solidFill>
                <a:latin typeface="Cambria"/>
                <a:ea typeface="Cambria"/>
                <a:cs typeface="Cambria"/>
                <a:sym typeface="Cambria"/>
              </a:rPr>
              <a:t>Aucun</a:t>
            </a:r>
            <a:endParaRPr sz="3200">
              <a:solidFill>
                <a:srgbClr val="611BB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42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RÉFÉRENCES BIBLIOGRAPHIQUES</a:t>
            </a:r>
            <a:endParaRPr b="0" sz="4200">
              <a:solidFill>
                <a:srgbClr val="0A0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311700" y="1101125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9.</a:t>
            </a:r>
            <a:r>
              <a:rPr b="1" lang="en" sz="1000">
                <a:latin typeface="Arial"/>
                <a:ea typeface="Arial"/>
                <a:cs typeface="Arial"/>
                <a:sym typeface="Arial"/>
              </a:rPr>
              <a:t>	INESSS. “Sevrage d’alcool et prévention des rechutes”,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https://www.inesss.qc.ca/fileadmin/doc/INESSS/Rapports/Usage_optimal/INESSS_GUO_Sevrage_rechute_FR.pdf</a:t>
            </a:r>
            <a:r>
              <a:rPr b="1" lang="en" sz="1000">
                <a:latin typeface="Arial"/>
                <a:ea typeface="Arial"/>
                <a:cs typeface="Arial"/>
                <a:sym typeface="Arial"/>
              </a:rPr>
              <a:t>, août 2021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10.	UpToDate [Internet]. Uptodate.com. [cité 2023 Avril 2]. Disponible: </a:t>
            </a:r>
            <a:r>
              <a:rPr b="1"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https://www.uptodate.com/contents/management-of-moderate-and-severe-alcohol-withdrawal-syndromes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11.	Canada.ca. [cité 2023 Avril 2]. Disponible: </a:t>
            </a:r>
            <a:r>
              <a:rPr b="1"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https://www.canada.ca/fr/sante-canada/services/dependance-aux-drogues/drogues-illicites-et-reglementees/benzodiazepines.html#sub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12. 	Comprendre le trouble de l’usage de l’alcool -NIAAA [Internet]. [cité 2023 Avril 2]. Disponible:  https://www.niaaa.nih.gov/sites/default/files/publications/Alcohol_Use_Disorder.pdf </a:t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	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716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MISE EN CONTEXTE 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1912200" y="1963775"/>
            <a:ext cx="5319600" cy="147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 Le trouble de l’usage de l’alcool (TUA) 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affection médicale caractérisée par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altération de la capacité à arrêter ou 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contrôler la consommation d’alcool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malgré des conséquences négatives sur 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social, professionnel ou sur la santé »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660900" y="3923025"/>
            <a:ext cx="782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National Institute on Alcohol Abuse and Alcoholism (NIAAA)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https://www.niaaa.nih.gov/sites/default/files/publications/Alcohol-Use-Disorder_French.pdf</a:t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700" y="31557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716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MISE EN CONTEXTE 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Les sx de sevrage ROH surviennent lorsque les patients cessent de boire ou diminuent considérablement leur consommation d’alcool après une dépendance à long terme.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/>
              <a:t>Complications du sevrage ROH:</a:t>
            </a:r>
            <a:endParaRPr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625" y="2419700"/>
            <a:ext cx="7296150" cy="21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845625" y="4680388"/>
            <a:ext cx="72961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UpToDate [Internet]. Uptodate.com. [cité 2023 Avril 2]. Disponible</a:t>
            </a: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https://www.uptodate.com/contents/management-of-moderate-and-severe-alcohol-withdrawal-syndromes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716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MISE EN CONTEXTE 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946"/>
              <a:buNone/>
            </a:pPr>
            <a:r>
              <a:rPr lang="en"/>
              <a:t>La gabapentine = alternative?</a:t>
            </a:r>
            <a:endParaRPr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325" y="1417800"/>
            <a:ext cx="6015325" cy="236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7611" l="14324" r="0" t="0"/>
          <a:stretch/>
        </p:blipFill>
        <p:spPr>
          <a:xfrm>
            <a:off x="6208750" y="2308375"/>
            <a:ext cx="1370900" cy="14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204375" y="4568700"/>
            <a:ext cx="8832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Canada.ca. [cité 2023 Avril 2]. Disponible: </a:t>
            </a:r>
            <a:r>
              <a:rPr b="1"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https://www.canada.ca/fr/sante-canada/services/dependance-aux-drogues/drogues-illicites-et-reglementees/benzodiazepines.html#sub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451" y="178876"/>
            <a:ext cx="7975100" cy="7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938" y="1982500"/>
            <a:ext cx="33432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125" y="959250"/>
            <a:ext cx="3031700" cy="39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58050" y="4053475"/>
            <a:ext cx="4097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INESSS. “Sevrage d’alcool et prévention des rechutes”,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https://www.inesss.qc.ca/fileadmin/doc/INESSS/Rapports/Usage_optimal/INESSS_GUO_Sevrage_rechute_FR.pdf</a:t>
            </a:r>
            <a:r>
              <a:rPr b="1" lang="en" sz="1000">
                <a:solidFill>
                  <a:schemeClr val="dk1"/>
                </a:solidFill>
              </a:rPr>
              <a:t>, août 2021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716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QUESTION D’INTÉRÊT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16" name="Google Shape;116;p7"/>
          <p:cNvGraphicFramePr/>
          <p:nvPr/>
        </p:nvGraphicFramePr>
        <p:xfrm>
          <a:off x="485850" y="150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{C84A8AE9-629E-4120-926F-78355E08FA49}</a:tableStyleId>
              </a:tblPr>
              <a:tblGrid>
                <a:gridCol w="663550"/>
                <a:gridCol w="5678450"/>
              </a:tblGrid>
              <a:tr h="67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Adultes avec sevrage ROH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solidFill>
                      <a:schemeClr val="lt2"/>
                    </a:solidFill>
                  </a:tcPr>
                </a:tc>
              </a:tr>
              <a:tr h="67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Administration d</a:t>
                      </a:r>
                      <a:r>
                        <a:rPr lang="en" sz="1200"/>
                        <a:t>e la</a:t>
                      </a:r>
                      <a:r>
                        <a:rPr lang="en" sz="1200" u="none" cap="none" strike="noStrike"/>
                        <a:t> gabapentine (seule ou en combinaison avec traitement standard)</a:t>
                      </a:r>
                      <a:endParaRPr sz="1200" u="none" cap="none" strike="noStrike"/>
                    </a:p>
                  </a:txBody>
                  <a:tcPr marT="9525" marB="91425" marR="9525" marL="9525" anchor="b">
                    <a:solidFill>
                      <a:schemeClr val="lt2"/>
                    </a:solidFill>
                  </a:tcPr>
                </a:tc>
              </a:tr>
              <a:tr h="67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Administration des benzodiazépines selon protocoles standards intra-établissement ou en externe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solidFill>
                      <a:schemeClr val="lt2"/>
                    </a:solidFill>
                  </a:tcPr>
                </a:tc>
              </a:tr>
              <a:tr h="67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Durée de traitement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5975" y="4023550"/>
            <a:ext cx="1005875" cy="90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716"/>
              <a:buFont typeface="Arial"/>
              <a:buNone/>
            </a:pPr>
            <a:r>
              <a:rPr b="0" lang="en" sz="5100">
                <a:solidFill>
                  <a:srgbClr val="0A082D"/>
                </a:solidFill>
                <a:latin typeface="Cambria"/>
                <a:ea typeface="Cambria"/>
                <a:cs typeface="Cambria"/>
                <a:sym typeface="Cambria"/>
              </a:rPr>
              <a:t>MÉTHODOLOGIE</a:t>
            </a:r>
            <a:endParaRPr b="0" sz="510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248875" y="1389575"/>
            <a:ext cx="8583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895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1BB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1794000" y="3260900"/>
            <a:ext cx="5624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0706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1BB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800" y="1297875"/>
            <a:ext cx="6531576" cy="34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DD94"/>
            </a:gs>
            <a:gs pos="100000">
              <a:srgbClr val="33A44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114350" y="2163388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4595">
                <a:solidFill>
                  <a:srgbClr val="232323"/>
                </a:solidFill>
                <a:latin typeface="Cambria"/>
                <a:ea typeface="Cambria"/>
                <a:cs typeface="Cambria"/>
                <a:sym typeface="Cambria"/>
              </a:rPr>
              <a:t>TABLEAU DES RÉSULTATS</a:t>
            </a:r>
            <a:endParaRPr b="0" sz="176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5090">
              <a:solidFill>
                <a:srgbClr val="0A082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248875" y="1389575"/>
            <a:ext cx="8583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895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1BB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1794000" y="3260900"/>
            <a:ext cx="5624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0706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1BB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