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1"/>
      <p:bold r:id="rId22"/>
      <p:italic r:id="rId23"/>
      <p:boldItalic r:id="rId24"/>
    </p:embeddedFont>
    <p:embeddedFont>
      <p:font typeface="Trebuchet MS" panose="020B0703020202090204" pitchFamily="34" charset="0"/>
      <p:regular r:id="rId25"/>
      <p:bold r:id="rId26"/>
      <p: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BBA7D1-61F9-4618-B3DB-FCC59600C734}">
  <a:tblStyle styleId="{78BBA7D1-61F9-4618-B3DB-FCC59600C7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 snapToGrid="0">
      <p:cViewPr varScale="1">
        <p:scale>
          <a:sx n="135" d="100"/>
          <a:sy n="135" d="100"/>
        </p:scale>
        <p:origin x="9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9d3a29df2_0_1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49d3a29df2_0_1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9d3a29df2_0_1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49d3a29df2_0_1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9d3a29df2_0_1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9d3a29df2_0_1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b55e426bb_1_1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4b55e426bb_1_1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9d3a29df2_0_1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9d3a29df2_0_1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49d3a29df2_0_1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49d3a29df2_0_1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49d3a29df2_0_1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49d3a29df2_0_1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49d3a29df2_0_1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49d3a29df2_0_1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49d3a29df2_0_1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49d3a29df2_0_1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b55e426bb_1_9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b55e426bb_1_9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9d3a29df2_0_1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9d3a29df2_0_1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9d3a29df2_0_1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9d3a29df2_0_1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9d3a29df2_0_1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9d3a29df2_0_1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4b55e426bb_1_9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4b55e426bb_1_9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49d3a29df2_0_1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49d3a29df2_0_1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9d3a29df2_0_1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9d3a29df2_0_1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9d3a29df2_0_1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49d3a29df2_0_1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460950" y="1734550"/>
            <a:ext cx="8222100" cy="120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600">
                <a:latin typeface="Trebuchet MS"/>
                <a:ea typeface="Trebuchet MS"/>
                <a:cs typeface="Trebuchet MS"/>
                <a:sym typeface="Trebuchet MS"/>
              </a:rPr>
              <a:t>L’impact de l’utilisation d’interventions électroniques sur la réduction des tests de laboratoires de faible valeur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77500" y="3275999"/>
            <a:ext cx="7989000" cy="12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CA" sz="164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Présenté par Nathan Sévigny et Nicolas Brault</a:t>
            </a:r>
            <a:endParaRPr sz="1640">
              <a:solidFill>
                <a:schemeClr val="accent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CA" sz="164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Sous la supervision de Mr Jean-Pierre Pellerin</a:t>
            </a:r>
            <a:endParaRPr sz="1640">
              <a:solidFill>
                <a:schemeClr val="accent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CA" sz="164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GMF-U Verdun</a:t>
            </a:r>
            <a:endParaRPr sz="1640">
              <a:solidFill>
                <a:schemeClr val="accent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CA" sz="164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2 juin 2023</a:t>
            </a:r>
            <a:endParaRPr sz="1640">
              <a:solidFill>
                <a:schemeClr val="accent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22"/>
          <p:cNvGraphicFramePr/>
          <p:nvPr/>
        </p:nvGraphicFramePr>
        <p:xfrm>
          <a:off x="152400" y="607800"/>
          <a:ext cx="8839200" cy="4511040"/>
        </p:xfrm>
        <a:graphic>
          <a:graphicData uri="http://schemas.openxmlformats.org/drawingml/2006/table">
            <a:tbl>
              <a:tblPr>
                <a:noFill/>
                <a:tableStyleId>{78BBA7D1-61F9-4618-B3DB-FCC59600C734}</a:tableStyleId>
              </a:tblPr>
              <a:tblGrid>
                <a:gridCol w="83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38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Articles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Type d’étude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Intervention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Issues primaires et secondaires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Résultats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i="1">
                          <a:solidFill>
                            <a:srgbClr val="21212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Bejjanki H, et al. (2018)</a:t>
                      </a:r>
                      <a:r>
                        <a:rPr lang="en-CA" i="1" baseline="30000">
                          <a:solidFill>
                            <a:srgbClr val="21212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</a:t>
                      </a:r>
                      <a:endParaRPr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solidFill>
                            <a:srgbClr val="21212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Cohorte rétrospective</a:t>
                      </a:r>
                      <a:endParaRPr>
                        <a:solidFill>
                          <a:srgbClr val="21212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Alertes « Pop-up » informant le clinicien d’un test identique déjà existant et mentionnant le résultat et le moment de réalisation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des tests de laboratoire répétitifs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Réduction des coûts engendrée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de 15.4% du nombre de tests dupliqués post intervention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Réduction des coûts de 72 543$ en 17 mois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 i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Brown I, et al. (2021)</a:t>
                      </a:r>
                      <a:r>
                        <a:rPr lang="en-CA" sz="1300" i="1" baseline="300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</a:t>
                      </a:r>
                      <a:endParaRPr sz="1300"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Cohorte rétrospective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Prescriptions électroniques (comparativement aux prescriptions papiers)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Pourcentage de patients ayant des bilans quotidiens pour 3 jours à l’admission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Indications adéquates des laboratoires et taux de cessation des laboratoires quotidiens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Plus de laboratoires prescrits DIE avec prescription papier que électronique (significatifs pour FSC, électrolytes et créatinine) FSC : 90.8% vs. 68.5%, p &lt; 0.001)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Plus de laboratoires appropriés dans le groupe papier et plus de cessation de laboratoires quotidiens que électronique</a:t>
                      </a:r>
                      <a:endParaRPr sz="13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Résultats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123200" y="1855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Résultats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1" name="Google Shape;151;p23"/>
          <p:cNvGraphicFramePr/>
          <p:nvPr/>
        </p:nvGraphicFramePr>
        <p:xfrm>
          <a:off x="123200" y="865200"/>
          <a:ext cx="8839200" cy="3902266"/>
        </p:xfrm>
        <a:graphic>
          <a:graphicData uri="http://schemas.openxmlformats.org/drawingml/2006/table">
            <a:tbl>
              <a:tblPr>
                <a:noFill/>
                <a:tableStyleId>{78BBA7D1-61F9-4618-B3DB-FCC59600C734}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Articles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Type d’étude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Intervention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Issues primaires et secondaires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Résultats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i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3. Chin K-K, et al. (2020)</a:t>
                      </a:r>
                      <a:r>
                        <a:rPr lang="en-CA" i="1" baseline="300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8</a:t>
                      </a:r>
                      <a:endParaRPr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Cohorte rétrospective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Spécification du nombre de fois qu’un test doit être fait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Différence du nombre de tests demandé pré et post intervention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Diminution du nombre de la plupart des tests de laboratoire d’intérêts demandés sans changement significatif des laboratoires « contrôle »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i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4. Harb R, et al. (2019)</a:t>
                      </a:r>
                      <a:r>
                        <a:rPr lang="en-CA" i="1" baseline="300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9</a:t>
                      </a:r>
                      <a:endParaRPr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Cohorte rétrospective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Vérification de duplication des tests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Séances de formation aux médecins et résidents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des duplicats de tests de laboratoires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Impact financier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des tests dupliqués (F ratio=10.2, p=0.002), mais pas d’accélération d’une tendance à la baisse des tests dupliqués déjà observée pré-intervention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Économie de 29 519$ avec la vérification des tests dupliqués et 13 525$–16 558$ avec la formation pour les médecins et 17 841$–21 843$ pour les résidents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152400" y="1555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Résultats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7" name="Google Shape;157;p24"/>
          <p:cNvGraphicFramePr/>
          <p:nvPr/>
        </p:nvGraphicFramePr>
        <p:xfrm>
          <a:off x="152400" y="857650"/>
          <a:ext cx="8839200" cy="4008120"/>
        </p:xfrm>
        <a:graphic>
          <a:graphicData uri="http://schemas.openxmlformats.org/drawingml/2006/table">
            <a:tbl>
              <a:tblPr>
                <a:noFill/>
                <a:tableStyleId>{78BBA7D1-61F9-4618-B3DB-FCC59600C734}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Articles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Type d’étude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Intervention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Issues primaires et secondaires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Résultats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9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i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5. Ikoma S, et al. (2022)</a:t>
                      </a:r>
                      <a:r>
                        <a:rPr lang="en-CA" i="1" baseline="300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10</a:t>
                      </a:r>
                      <a:endParaRPr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Essai randomisé contrôlé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Exposition des coûts et temps de complétion des tests effectués à l’extérieur du centre de référence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du nombre de tests demandés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Diminution des coûts associés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Aucune réduction cliniquement ou statistiquement significative pours les deux issues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i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6. Sadowski BW, et al. (2017)</a:t>
                      </a:r>
                      <a:r>
                        <a:rPr lang="en-CA" i="1" baseline="300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11</a:t>
                      </a:r>
                      <a:endParaRPr i="1" baseline="300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Cohorte rétrospective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Retrait des prescriptions QAMLAB (DIE ad arrêt)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Affichage des coûts des laboratoires demandés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du nombre de tests de routine demandés comparé à l’année précédente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Économies, retard de traitement, effets indésirables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Diminution significative du nombre total de laboratoires par jour (incidence rate ratio (IRR)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 0.81 (95% [CI], 0.79-0.83; P &lt;.001)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Globalement aucun changement comparativement à la première intervention (sauf pour quelques tests isolés)</a:t>
                      </a:r>
                      <a:endParaRPr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Liens entre les études : 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Études cohortes rétrospectives pré-post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Différents types d’interventions électroniques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Majoritairement = diminution du nombre des tests de laboratoires + coûts associés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Discussion :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311700" y="315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Discussion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38577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u="sng">
                <a:solidFill>
                  <a:schemeClr val="accent3"/>
                </a:solidFill>
              </a:rPr>
              <a:t>Forces</a:t>
            </a:r>
            <a:r>
              <a:rPr lang="en-CA" sz="2400" b="1">
                <a:solidFill>
                  <a:schemeClr val="accent3"/>
                </a:solidFill>
              </a:rPr>
              <a:t> :</a:t>
            </a:r>
            <a:endParaRPr sz="2400" b="1">
              <a:solidFill>
                <a:schemeClr val="accent3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❖"/>
            </a:pPr>
            <a:r>
              <a:rPr lang="en-CA" sz="2400"/>
              <a:t>Interventions électroniques facilement adaptables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CA" sz="2400"/>
              <a:t>Études portant sur des tests fréquents</a:t>
            </a:r>
            <a:endParaRPr sz="2400"/>
          </a:p>
        </p:txBody>
      </p:sp>
      <p:sp>
        <p:nvSpPr>
          <p:cNvPr id="170" name="Google Shape;170;p26"/>
          <p:cNvSpPr txBox="1">
            <a:spLocks noGrp="1"/>
          </p:cNvSpPr>
          <p:nvPr>
            <p:ph type="body" idx="4294967295"/>
          </p:nvPr>
        </p:nvSpPr>
        <p:spPr>
          <a:xfrm>
            <a:off x="4832400" y="1017800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u="sng">
                <a:solidFill>
                  <a:schemeClr val="accent3"/>
                </a:solidFill>
              </a:rPr>
              <a:t>Limites</a:t>
            </a:r>
            <a:r>
              <a:rPr lang="en-CA" sz="2400" b="1">
                <a:solidFill>
                  <a:schemeClr val="accent3"/>
                </a:solidFill>
              </a:rPr>
              <a:t> :</a:t>
            </a:r>
            <a:endParaRPr sz="2400" b="1">
              <a:solidFill>
                <a:schemeClr val="accent3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❖"/>
            </a:pPr>
            <a:r>
              <a:rPr lang="en-CA" sz="2400"/>
              <a:t>Études faites aux É.U.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CA" sz="2400"/>
              <a:t>Peu de différents centres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-CA" sz="2400"/>
              <a:t>Informatisation des réseaux de santé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Informatisation des systèmes de santé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Interventions simples, passives et facilement réalisables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Bénéfices pour les patients et diminution des conséquences iatrogéniques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Diminution de l’utilisation des ressources et économies potentielles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Implémentation au Québec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Discussion : impact clinique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265500" y="1404525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5000" b="1"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endParaRPr sz="50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Des interventions électroniques </a:t>
            </a:r>
            <a:r>
              <a:rPr lang="en-CA" sz="2400" u="sng">
                <a:latin typeface="Trebuchet MS"/>
                <a:ea typeface="Trebuchet MS"/>
                <a:cs typeface="Trebuchet MS"/>
                <a:sym typeface="Trebuchet MS"/>
              </a:rPr>
              <a:t>simples</a:t>
            </a:r>
            <a:r>
              <a:rPr lang="en-CA" sz="2400" b="1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peuvent mener à des </a:t>
            </a:r>
            <a:r>
              <a:rPr lang="en-CA" sz="2400" b="1">
                <a:latin typeface="Trebuchet MS"/>
                <a:ea typeface="Trebuchet MS"/>
                <a:cs typeface="Trebuchet MS"/>
                <a:sym typeface="Trebuchet MS"/>
              </a:rPr>
              <a:t>impacts concrets 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Meilleure utilisation des ressources, protection du patient et réduction des coûts de santé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>
            <a:spLocks noGrp="1"/>
          </p:cNvSpPr>
          <p:nvPr>
            <p:ph type="title" idx="4294967295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Trebuchet MS"/>
                <a:ea typeface="Trebuchet MS"/>
                <a:cs typeface="Trebuchet MS"/>
                <a:sym typeface="Trebuchet MS"/>
              </a:rPr>
              <a:t>Références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29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473500" cy="388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Zhi M, Ding EL, Theisen-Toupal J, Whelan J, Arnaout R. The landscape of inappropriate laboratory testing: a 15-year meta-analysis. PLoS One. 2013 Nov 15;8(11):e78962. doi: 10.1371/journal.pone.0078962. PMID: 24260139; PMCID: PMC3829815.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Thavendiranathan P, Bagai A, Ebidia A, Detsky AS, Choudhry NK. Do blood tests cause anemia in hospitalized patients? the effect of diagnostic phlebotomy on hemoglobin and hematocrit levels. J Gen Intern Med. 2005;20(6):520-524.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Koch CG, Li L, Sun Z, et al. Hospital-acquired anemia: prevalence, outcomes, and healthcare implications. J HospMed. 2013;8(9):506-512.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Eaton KP, Levy K, Soong C, et al. Evidence-Based Guidelines to Eliminate Repetitive Laboratory Testing. JAMA Intern Med. 2017;177(12):1833–1839. doi:10.1001/jamainternmed.2017.5152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 Rubinstein M, Hirsch R, Bandyopadhyay K, Madison B, Taylor T, Ranne A, Linville M, Donaldson K, Lacbawan F, Cornish N. Effectiveness of Practices to Support Appropriate Laboratory Test Utilization: A Laboratory Medicine Best Practices Systematic Review and Meta-Analysis. Am J Clin Pathol. 2018 Feb 17;149(3):197-221. doi: 10.1093/ajcp/aqx147. PMID: 29471324; PMCID: PMC6016712.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Bejjanki, Harini, et al. "The role of a best practice alert in the electronic medical record in reducing repetitive lab tests." ClinicoEconomics and Outcomes Research (2018): 611-618.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Brown, Ian, et al. "The role of electronic versus written order sets in inappropriate laboratory testing among hospitalized medical patients." International Journal of Medical Informatics 153 (2021): 104546.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Chin, Kuo-Kai, et al. "A minimalist electronic health record-based intervention to reduce standing lab utilisation." Postgraduate Medical Journal (2020).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Harb, Roa, et al. "Improving laboratory test utilisation at the multihospital Yale New Haven Health System." BMJ open quality 8.3 (2019): e000689.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Ikoma, Shohei, et al. "Displaying Cost and Completion Time for Reference Laboratory Test Orders—A Randomized Controlled Trial." Applied Clinical Informatics 13.03 (2022): 656-664.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Sadowski, Brett W., et al. "High-value, cost-conscious care: iterative systems-based interventions to reduce unnecessary laboratory testing." The American journal of medicine 130.9 (2017): 1112-e1.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Institut canadien d’information sur la santé. Tendances des dépenses nationales de santé 2022, Analyse éclair. [Internet].  Nov 2022. Disponible sur :  https://www.cihi.ca/fr/tendances-des-depenses-nationales-de-sante-2022-analyse-eclair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1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Font typeface="Trebuchet MS"/>
              <a:buAutoNum type="arabicPeriod"/>
            </a:pPr>
            <a:r>
              <a:rPr lang="en-CA" sz="989">
                <a:latin typeface="Trebuchet MS"/>
                <a:ea typeface="Trebuchet MS"/>
                <a:cs typeface="Trebuchet MS"/>
                <a:sym typeface="Trebuchet MS"/>
              </a:rPr>
              <a:t>Yeshoua, Brandon, et al. "Interventions to reduce repetitive ordering of low-value inpatient laboratory tests: a systematic review." BMJ Open Quality 12.1 (2023): e002128.</a:t>
            </a:r>
            <a:endParaRPr sz="989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209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66">
                <a:latin typeface="Trebuchet MS"/>
                <a:ea typeface="Trebuchet MS"/>
                <a:cs typeface="Trebuchet MS"/>
                <a:sym typeface="Trebuchet MS"/>
              </a:rPr>
              <a:t>Merci pour votre écoute !</a:t>
            </a:r>
            <a:endParaRPr sz="4466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33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33" i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Et un merci tout spécial à Mr Pellerin et Dre Trépanier pour leur aide!</a:t>
            </a:r>
            <a:endParaRPr sz="3033" i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Amorce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6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Campagne</a:t>
            </a:r>
            <a:r>
              <a:rPr lang="en-CA" sz="2600" i="1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Choisir avec soin</a:t>
            </a:r>
            <a:endParaRPr sz="2600" i="1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Mouvement grandissant dans les systèmes de santé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 u="sng">
                <a:latin typeface="Trebuchet MS"/>
                <a:ea typeface="Trebuchet MS"/>
                <a:cs typeface="Trebuchet MS"/>
                <a:sym typeface="Trebuchet MS"/>
              </a:rPr>
              <a:t>But</a:t>
            </a: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 : réduction de la surutilisation des examens et traitements inutiles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❖"/>
            </a:pPr>
            <a:r>
              <a:rPr lang="en-CA" sz="2400">
                <a:latin typeface="Trebuchet MS"/>
                <a:ea typeface="Trebuchet MS"/>
                <a:cs typeface="Trebuchet MS"/>
                <a:sym typeface="Trebuchet MS"/>
              </a:rPr>
              <a:t>Émettent des recommandations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1167450" y="879000"/>
            <a:ext cx="6809100" cy="3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800">
                <a:latin typeface="Trebuchet MS"/>
                <a:ea typeface="Trebuchet MS"/>
                <a:cs typeface="Trebuchet MS"/>
                <a:sym typeface="Trebuchet MS"/>
              </a:rPr>
              <a:t>« Jusqu’à </a:t>
            </a:r>
            <a:r>
              <a:rPr lang="en-CA" sz="2800" b="1">
                <a:latin typeface="Trebuchet MS"/>
                <a:ea typeface="Trebuchet MS"/>
                <a:cs typeface="Trebuchet MS"/>
                <a:sym typeface="Trebuchet MS"/>
              </a:rPr>
              <a:t>1 test sur 5</a:t>
            </a:r>
            <a:r>
              <a:rPr lang="en-CA" sz="2800">
                <a:latin typeface="Trebuchet MS"/>
                <a:ea typeface="Trebuchet MS"/>
                <a:cs typeface="Trebuchet MS"/>
                <a:sym typeface="Trebuchet MS"/>
              </a:rPr>
              <a:t> serait effectué </a:t>
            </a:r>
            <a:r>
              <a:rPr lang="en-CA" sz="2800" b="1" u="sng">
                <a:latin typeface="Trebuchet MS"/>
                <a:ea typeface="Trebuchet MS"/>
                <a:cs typeface="Trebuchet MS"/>
                <a:sym typeface="Trebuchet MS"/>
              </a:rPr>
              <a:t>sans indication</a:t>
            </a:r>
            <a:r>
              <a:rPr lang="en-CA" sz="2800" b="1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2800">
                <a:latin typeface="Trebuchet MS"/>
                <a:ea typeface="Trebuchet MS"/>
                <a:cs typeface="Trebuchet MS"/>
                <a:sym typeface="Trebuchet MS"/>
              </a:rPr>
              <a:t>claire »</a:t>
            </a:r>
            <a:r>
              <a:rPr lang="en-CA" sz="2800" b="1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2800" baseline="30000"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endParaRPr sz="2400">
              <a:solidFill>
                <a:srgbClr val="F4CCCC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600">
                <a:solidFill>
                  <a:schemeClr val="accent3"/>
                </a:solidFill>
              </a:rPr>
              <a:t>Tests de </a:t>
            </a:r>
            <a:r>
              <a:rPr lang="en-CA" sz="2600" b="1">
                <a:solidFill>
                  <a:schemeClr val="accent3"/>
                </a:solidFill>
              </a:rPr>
              <a:t>faible valeur</a:t>
            </a:r>
            <a:r>
              <a:rPr lang="en-CA" sz="2600">
                <a:solidFill>
                  <a:schemeClr val="accent3"/>
                </a:solidFill>
              </a:rPr>
              <a:t> : </a:t>
            </a:r>
            <a:endParaRPr sz="2600">
              <a:solidFill>
                <a:schemeClr val="accent3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212121"/>
              </a:buClr>
              <a:buSzPts val="2400"/>
              <a:buChar char="❖"/>
            </a:pP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Ayant</a:t>
            </a:r>
            <a:r>
              <a:rPr lang="en-CA" sz="2400" b="1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 peu de bénéfice</a:t>
            </a: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 clinique ou effectués de manière </a:t>
            </a:r>
            <a:r>
              <a:rPr lang="en-CA" sz="2400" u="sng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routinière</a:t>
            </a: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2400" u="sng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répétitive</a:t>
            </a: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 ou </a:t>
            </a:r>
            <a:r>
              <a:rPr lang="en-CA" sz="2400" u="sng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sans indication</a:t>
            </a: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 probante</a:t>
            </a:r>
            <a:endParaRPr sz="2400">
              <a:solidFill>
                <a:srgbClr val="21212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Font typeface="Trebuchet MS"/>
              <a:buChar char="❖"/>
            </a:pP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Entraîne une </a:t>
            </a:r>
            <a:r>
              <a:rPr lang="en-CA" sz="2400" b="1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surutilisation</a:t>
            </a:r>
            <a:r>
              <a:rPr lang="en-CA" sz="2400">
                <a:solidFill>
                  <a:srgbClr val="212121"/>
                </a:solidFill>
                <a:latin typeface="Trebuchet MS"/>
                <a:ea typeface="Trebuchet MS"/>
                <a:cs typeface="Trebuchet MS"/>
                <a:sym typeface="Trebuchet MS"/>
              </a:rPr>
              <a:t> des ressources</a:t>
            </a:r>
            <a:endParaRPr sz="2400">
              <a:solidFill>
                <a:srgbClr val="21212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545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Conséquences sur les </a:t>
            </a:r>
            <a:r>
              <a:rPr lang="en-CA" sz="5450" b="1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patients</a:t>
            </a:r>
            <a:endParaRPr sz="545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79350" algn="l" rtl="0">
              <a:spcBef>
                <a:spcPts val="1200"/>
              </a:spcBef>
              <a:spcAft>
                <a:spcPts val="0"/>
              </a:spcAft>
              <a:buSzPct val="100000"/>
              <a:buFont typeface="Trebuchet MS"/>
              <a:buChar char="❖"/>
            </a:pPr>
            <a:r>
              <a:rPr lang="en-CA" sz="4997">
                <a:latin typeface="Trebuchet MS"/>
                <a:ea typeface="Trebuchet MS"/>
                <a:cs typeface="Trebuchet MS"/>
                <a:sym typeface="Trebuchet MS"/>
              </a:rPr>
              <a:t>Corrélation entre bilans et anémie</a:t>
            </a:r>
            <a:endParaRPr sz="4997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CA" sz="5418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Conséquences au </a:t>
            </a:r>
            <a:r>
              <a:rPr lang="en-CA" sz="5418" b="1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niveau</a:t>
            </a:r>
            <a:r>
              <a:rPr lang="en-CA" sz="5418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5418" b="1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financier</a:t>
            </a:r>
            <a:endParaRPr sz="5418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0920" algn="l" rtl="0">
              <a:spcBef>
                <a:spcPts val="1200"/>
              </a:spcBef>
              <a:spcAft>
                <a:spcPts val="0"/>
              </a:spcAft>
              <a:buSzPct val="100000"/>
              <a:buFont typeface="Trebuchet MS"/>
              <a:buChar char="❖"/>
            </a:pPr>
            <a:r>
              <a:rPr lang="en-CA" sz="5050">
                <a:latin typeface="Trebuchet MS"/>
                <a:ea typeface="Trebuchet MS"/>
                <a:cs typeface="Trebuchet MS"/>
                <a:sym typeface="Trebuchet MS"/>
              </a:rPr>
              <a:t>Selon l’Institut canadien d’information sur la santé :</a:t>
            </a:r>
            <a:endParaRPr sz="505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67347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-CA" sz="4600">
                <a:latin typeface="Trebuchet MS"/>
                <a:ea typeface="Trebuchet MS"/>
                <a:cs typeface="Trebuchet MS"/>
                <a:sym typeface="Trebuchet MS"/>
              </a:rPr>
              <a:t>331 milliards de dollars en soins de santé (2022) </a:t>
            </a:r>
            <a:endParaRPr sz="46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67347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●"/>
            </a:pPr>
            <a:r>
              <a:rPr lang="en-CA" sz="4600">
                <a:latin typeface="Trebuchet MS"/>
                <a:ea typeface="Trebuchet MS"/>
                <a:cs typeface="Trebuchet MS"/>
                <a:sym typeface="Trebuchet MS"/>
              </a:rPr>
              <a:t>24% des coûts attribués au milieu hospitalier</a:t>
            </a:r>
            <a:endParaRPr sz="4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6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Multiples interventions étudiées (méta-analyses) :</a:t>
            </a:r>
            <a:endParaRPr sz="26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➢"/>
            </a:pPr>
            <a:r>
              <a:rPr lang="en-CA"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Éducation professionnels de la santé</a:t>
            </a:r>
            <a:endParaRPr sz="24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➢"/>
            </a:pPr>
            <a:r>
              <a:rPr lang="en-CA"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Instauration d’audit et rétroaction</a:t>
            </a:r>
            <a:endParaRPr sz="24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➢"/>
            </a:pPr>
            <a:r>
              <a:rPr lang="en-CA"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Interventions électroniques</a:t>
            </a:r>
            <a:endParaRPr sz="545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825525" y="14035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5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PICO</a:t>
            </a:r>
            <a:endParaRPr sz="50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2"/>
          </p:nvPr>
        </p:nvSpPr>
        <p:spPr>
          <a:xfrm>
            <a:off x="128850" y="1059000"/>
            <a:ext cx="4210800" cy="30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CA" sz="2400" b="1" u="sng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Population</a:t>
            </a: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:</a:t>
            </a:r>
            <a:endParaRPr sz="22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683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Trebuchet MS"/>
              <a:buChar char="❖"/>
            </a:pPr>
            <a:r>
              <a:rPr lang="en-CA" sz="22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Cliniciens prescripteurs hospitalistes</a:t>
            </a:r>
            <a:endParaRPr sz="22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-CA" sz="2400" b="1" u="sng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Intervention</a:t>
            </a: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: 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rebuchet MS"/>
              <a:buChar char="❖"/>
            </a:pP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Interventions électroniques vs absence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-CA" sz="2400" b="1" u="sng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Comparaison</a:t>
            </a: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: 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rebuchet MS"/>
              <a:buChar char="❖"/>
            </a:pP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Étude pré-post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-CA" sz="2400" b="1" u="sng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Outcome</a:t>
            </a: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 : 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rebuchet MS"/>
              <a:buChar char="❖"/>
            </a:pPr>
            <a:r>
              <a:rPr lang="en-CA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Réduction du nombre de tests de faible valeur</a:t>
            </a:r>
            <a:endParaRPr sz="2400">
              <a:solidFill>
                <a:schemeClr val="accent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Méthode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225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-CA" sz="2400" b="1" dirty="0">
                <a:latin typeface="Trebuchet MS"/>
                <a:ea typeface="Trebuchet MS"/>
                <a:cs typeface="Trebuchet MS"/>
                <a:sym typeface="Trebuchet MS"/>
              </a:rPr>
              <a:t>Ovid MEDLINE</a:t>
            </a: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 : 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rebuchet MS"/>
              <a:buChar char="○"/>
            </a:pPr>
            <a:r>
              <a:rPr lang="en-CA" sz="1600" dirty="0">
                <a:latin typeface="Trebuchet MS"/>
                <a:ea typeface="Trebuchet MS"/>
                <a:cs typeface="Trebuchet MS"/>
                <a:sym typeface="Trebuchet MS"/>
              </a:rPr>
              <a:t>(lab* OR lab* test* OR blood test* OR med* test*), (repetitive OR unnecessary OR low-value OR low-yield OR over-test*), (</a:t>
            </a:r>
            <a:r>
              <a:rPr lang="en-CA" sz="1600" dirty="0" err="1">
                <a:latin typeface="Trebuchet MS"/>
                <a:ea typeface="Trebuchet MS"/>
                <a:cs typeface="Trebuchet MS"/>
                <a:sym typeface="Trebuchet MS"/>
              </a:rPr>
              <a:t>reduc</a:t>
            </a:r>
            <a:r>
              <a:rPr lang="en-CA" sz="1600" dirty="0">
                <a:latin typeface="Trebuchet MS"/>
                <a:ea typeface="Trebuchet MS"/>
                <a:cs typeface="Trebuchet MS"/>
                <a:sym typeface="Trebuchet MS"/>
              </a:rPr>
              <a:t>* OR eliminate* OR minimize*) et (electronic* OR computer* OR artificial intelligence)</a:t>
            </a:r>
            <a:endParaRPr sz="16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Publications les plus </a:t>
            </a:r>
            <a:r>
              <a:rPr lang="en-CA" sz="2400" dirty="0" err="1">
                <a:latin typeface="Trebuchet MS"/>
                <a:ea typeface="Trebuchet MS"/>
                <a:cs typeface="Trebuchet MS"/>
                <a:sym typeface="Trebuchet MS"/>
              </a:rPr>
              <a:t>récentes</a:t>
            </a: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 (2017-2023)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Exclusion des études trop </a:t>
            </a:r>
            <a:r>
              <a:rPr lang="en-CA" sz="2400" dirty="0" err="1">
                <a:latin typeface="Trebuchet MS"/>
                <a:ea typeface="Trebuchet MS"/>
                <a:cs typeface="Trebuchet MS"/>
                <a:sym typeface="Trebuchet MS"/>
              </a:rPr>
              <a:t>spécifiques</a:t>
            </a: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 (e.g. COVID-19, simulations, résumé </a:t>
            </a:r>
            <a:r>
              <a:rPr lang="en-CA" sz="2400" dirty="0" err="1">
                <a:latin typeface="Trebuchet MS"/>
                <a:ea typeface="Trebuchet MS"/>
                <a:cs typeface="Trebuchet MS"/>
                <a:sym typeface="Trebuchet MS"/>
              </a:rPr>
              <a:t>d’article</a:t>
            </a: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Recherche </a:t>
            </a:r>
            <a:r>
              <a:rPr lang="en-CA" sz="2400" dirty="0" err="1">
                <a:latin typeface="Trebuchet MS"/>
                <a:ea typeface="Trebuchet MS"/>
                <a:cs typeface="Trebuchet MS"/>
                <a:sym typeface="Trebuchet MS"/>
              </a:rPr>
              <a:t>complémentaire</a:t>
            </a:r>
            <a:r>
              <a:rPr lang="en-CA" sz="24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2400" b="1" dirty="0">
                <a:latin typeface="Trebuchet MS"/>
                <a:ea typeface="Trebuchet MS"/>
                <a:cs typeface="Trebuchet MS"/>
                <a:sym typeface="Trebuchet MS"/>
              </a:rPr>
              <a:t>Google Scholar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 idx="4294967295"/>
          </p:nvPr>
        </p:nvSpPr>
        <p:spPr>
          <a:xfrm>
            <a:off x="311700" y="438863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CA" b="1">
                <a:latin typeface="Trebuchet MS"/>
                <a:ea typeface="Trebuchet MS"/>
                <a:cs typeface="Trebuchet MS"/>
                <a:sym typeface="Trebuchet MS"/>
              </a:rPr>
              <a:t>Méthode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2959025" y="438875"/>
            <a:ext cx="1753800" cy="8313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Recherche mots clés PubMed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149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2959025" y="1453000"/>
            <a:ext cx="1753800" cy="6156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Date : 2017-2023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71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2959025" y="2251425"/>
            <a:ext cx="1753800" cy="8313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Titre : critères inclusion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8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2959025" y="3265550"/>
            <a:ext cx="1753800" cy="8313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Abstract : critères exclusion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4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5005450" y="2477598"/>
            <a:ext cx="1753800" cy="8313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Recherche mots clés Google Scholar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5005450" y="3481250"/>
            <a:ext cx="1753800" cy="6156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Titre et abstract :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2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3695100" y="4366050"/>
            <a:ext cx="1753800" cy="615600"/>
          </a:xfrm>
          <a:prstGeom prst="rect">
            <a:avLst/>
          </a:prstGeom>
          <a:noFill/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Roboto"/>
                <a:ea typeface="Roboto"/>
                <a:cs typeface="Roboto"/>
                <a:sym typeface="Roboto"/>
              </a:rPr>
              <a:t>Sélection finale 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latin typeface="Roboto"/>
                <a:ea typeface="Roboto"/>
                <a:cs typeface="Roboto"/>
                <a:sym typeface="Roboto"/>
              </a:rPr>
              <a:t>6 articles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1467</Words>
  <Application>Microsoft Macintosh PowerPoint</Application>
  <PresentationFormat>On-screen Show (16:9)</PresentationFormat>
  <Paragraphs>155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Trebuchet MS</vt:lpstr>
      <vt:lpstr>Roboto</vt:lpstr>
      <vt:lpstr>Arial</vt:lpstr>
      <vt:lpstr>Geometric</vt:lpstr>
      <vt:lpstr>L’impact de l’utilisation d’interventions électroniques sur la réduction des tests de laboratoires de faible valeur</vt:lpstr>
      <vt:lpstr>Amorce</vt:lpstr>
      <vt:lpstr>« Jusqu’à 1 test sur 5 serait effectué sans indication claire » 1</vt:lpstr>
      <vt:lpstr>Introduction</vt:lpstr>
      <vt:lpstr>Introduction</vt:lpstr>
      <vt:lpstr>Introduction</vt:lpstr>
      <vt:lpstr>PICO</vt:lpstr>
      <vt:lpstr>Méthode</vt:lpstr>
      <vt:lpstr>Méthode</vt:lpstr>
      <vt:lpstr>Résultats</vt:lpstr>
      <vt:lpstr>Résultats</vt:lpstr>
      <vt:lpstr>Résultats</vt:lpstr>
      <vt:lpstr>Discussion :</vt:lpstr>
      <vt:lpstr>Discussion</vt:lpstr>
      <vt:lpstr>Discussion : impact clinique</vt:lpstr>
      <vt:lpstr>Conclusion</vt:lpstr>
      <vt:lpstr>Références</vt:lpstr>
      <vt:lpstr>Merci pour votre écoute !  Et un merci tout spécial à Mr Pellerin et Dre Trépanier pour leur aide!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L’impact de l’utilisation d’interventions électroniques sur la réduction des tests de laboratoires de faible valeur</dc:title>
  <cp:lastModifiedBy>Nathan Sévigny</cp:lastModifiedBy>
  <cp:revision>1</cp:revision>
  <dcterms:modified xsi:type="dcterms:W3CDTF">2023-05-29T02:15:04Z</dcterms:modified>
</cp:coreProperties>
</file>