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5" r:id="rId10"/>
    <p:sldId id="273" r:id="rId11"/>
    <p:sldId id="264" r:id="rId12"/>
    <p:sldId id="266" r:id="rId13"/>
    <p:sldId id="274" r:id="rId14"/>
    <p:sldId id="267" r:id="rId15"/>
    <p:sldId id="275" r:id="rId16"/>
    <p:sldId id="268" r:id="rId17"/>
    <p:sldId id="272" r:id="rId18"/>
    <p:sldId id="270"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71"/>
    <p:restoredTop sz="58359"/>
  </p:normalViewPr>
  <p:slideViewPr>
    <p:cSldViewPr snapToGrid="0">
      <p:cViewPr varScale="1">
        <p:scale>
          <a:sx n="62" d="100"/>
          <a:sy n="62" d="100"/>
        </p:scale>
        <p:origin x="20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D801B7-9CED-48C0-BE07-C2DF342D02B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B62A19E-C0D8-4664-8A0C-2684AF5AC04A}">
      <dgm:prSet/>
      <dgm:spPr/>
      <dgm:t>
        <a:bodyPr/>
        <a:lstStyle/>
        <a:p>
          <a:r>
            <a:rPr lang="en-CA" b="0" i="0"/>
            <a:t>Affecte 10-15% population feminine</a:t>
          </a:r>
          <a:endParaRPr lang="en-US"/>
        </a:p>
      </dgm:t>
    </dgm:pt>
    <dgm:pt modelId="{A9E99CFD-9F2D-4FA8-88C1-9DA0269F45BF}" type="parTrans" cxnId="{0E576DDA-22B4-4C7B-AC52-B68AA18D399A}">
      <dgm:prSet/>
      <dgm:spPr/>
      <dgm:t>
        <a:bodyPr/>
        <a:lstStyle/>
        <a:p>
          <a:endParaRPr lang="en-US"/>
        </a:p>
      </dgm:t>
    </dgm:pt>
    <dgm:pt modelId="{8E055797-7481-4A33-9E42-EF6AEAC1356E}" type="sibTrans" cxnId="{0E576DDA-22B4-4C7B-AC52-B68AA18D399A}">
      <dgm:prSet/>
      <dgm:spPr/>
      <dgm:t>
        <a:bodyPr/>
        <a:lstStyle/>
        <a:p>
          <a:endParaRPr lang="en-US"/>
        </a:p>
      </dgm:t>
    </dgm:pt>
    <dgm:pt modelId="{5411A65E-158A-4321-AC0B-5EF582F91375}">
      <dgm:prSet/>
      <dgm:spPr/>
      <dgm:t>
        <a:bodyPr/>
        <a:lstStyle/>
        <a:p>
          <a:r>
            <a:rPr lang="en-CA" b="0" i="0"/>
            <a:t>Associé avec maladie cardiovasculaire, détresse psy, obesité, db2 et résistance à insulin</a:t>
          </a:r>
          <a:endParaRPr lang="en-US"/>
        </a:p>
      </dgm:t>
    </dgm:pt>
    <dgm:pt modelId="{B667ABAA-96B6-4C5C-B132-C2B55FE6EE1C}" type="parTrans" cxnId="{07B22F8A-81F0-4EFF-97AC-4384764A5CDF}">
      <dgm:prSet/>
      <dgm:spPr/>
      <dgm:t>
        <a:bodyPr/>
        <a:lstStyle/>
        <a:p>
          <a:endParaRPr lang="en-US"/>
        </a:p>
      </dgm:t>
    </dgm:pt>
    <dgm:pt modelId="{4C0B051B-4999-4D38-A1AF-E7896928C22E}" type="sibTrans" cxnId="{07B22F8A-81F0-4EFF-97AC-4384764A5CDF}">
      <dgm:prSet/>
      <dgm:spPr/>
      <dgm:t>
        <a:bodyPr/>
        <a:lstStyle/>
        <a:p>
          <a:endParaRPr lang="en-US"/>
        </a:p>
      </dgm:t>
    </dgm:pt>
    <dgm:pt modelId="{3FD3D011-7E3B-4B7D-9B22-7278A5B92DDC}">
      <dgm:prSet/>
      <dgm:spPr/>
      <dgm:t>
        <a:bodyPr/>
        <a:lstStyle/>
        <a:p>
          <a:r>
            <a:rPr lang="en-CA" b="0" i="0"/>
            <a:t>80% des ptes avec SOPK obèses et 30% maigres ont une résistance à insuline (base de plusieurs caractéristiques phénotypiques de sopk)</a:t>
          </a:r>
          <a:endParaRPr lang="en-US"/>
        </a:p>
      </dgm:t>
    </dgm:pt>
    <dgm:pt modelId="{B0F807C5-E170-4898-84E1-EAFDA492150D}" type="parTrans" cxnId="{008E05B3-29B1-4359-B4EC-512EC554A209}">
      <dgm:prSet/>
      <dgm:spPr/>
      <dgm:t>
        <a:bodyPr/>
        <a:lstStyle/>
        <a:p>
          <a:endParaRPr lang="en-US"/>
        </a:p>
      </dgm:t>
    </dgm:pt>
    <dgm:pt modelId="{0B1B86C7-A192-4B01-BC2D-6D05EF9A213C}" type="sibTrans" cxnId="{008E05B3-29B1-4359-B4EC-512EC554A209}">
      <dgm:prSet/>
      <dgm:spPr/>
      <dgm:t>
        <a:bodyPr/>
        <a:lstStyle/>
        <a:p>
          <a:endParaRPr lang="en-US"/>
        </a:p>
      </dgm:t>
    </dgm:pt>
    <dgm:pt modelId="{081BB1B6-226A-47A5-97D7-DBB4EECF873D}">
      <dgm:prSet/>
      <dgm:spPr/>
      <dgm:t>
        <a:bodyPr/>
        <a:lstStyle/>
        <a:p>
          <a:r>
            <a:rPr lang="en-CA" b="0" i="0"/>
            <a:t>Inositols (en théorie) pourrait augmenter la sensibilité à l'insuline</a:t>
          </a:r>
          <a:br>
            <a:rPr lang="en-CA" b="0"/>
          </a:br>
          <a:endParaRPr lang="en-US"/>
        </a:p>
      </dgm:t>
    </dgm:pt>
    <dgm:pt modelId="{275A533F-7FB9-4BB9-8EC2-6C6A385B1FD0}" type="parTrans" cxnId="{1FD54B38-31B7-4EB5-84A0-D13CD372D768}">
      <dgm:prSet/>
      <dgm:spPr/>
      <dgm:t>
        <a:bodyPr/>
        <a:lstStyle/>
        <a:p>
          <a:endParaRPr lang="en-US"/>
        </a:p>
      </dgm:t>
    </dgm:pt>
    <dgm:pt modelId="{E3524C23-3A92-4F01-A1A2-5C6E1BB492EB}" type="sibTrans" cxnId="{1FD54B38-31B7-4EB5-84A0-D13CD372D768}">
      <dgm:prSet/>
      <dgm:spPr/>
      <dgm:t>
        <a:bodyPr/>
        <a:lstStyle/>
        <a:p>
          <a:endParaRPr lang="en-US"/>
        </a:p>
      </dgm:t>
    </dgm:pt>
    <dgm:pt modelId="{C8FF0949-E2C7-5F48-838F-0A419A76600B}" type="pres">
      <dgm:prSet presAssocID="{4AD801B7-9CED-48C0-BE07-C2DF342D02BA}" presName="vert0" presStyleCnt="0">
        <dgm:presLayoutVars>
          <dgm:dir/>
          <dgm:animOne val="branch"/>
          <dgm:animLvl val="lvl"/>
        </dgm:presLayoutVars>
      </dgm:prSet>
      <dgm:spPr/>
    </dgm:pt>
    <dgm:pt modelId="{05A63936-4FF6-4542-8054-2E1D539A10EF}" type="pres">
      <dgm:prSet presAssocID="{6B62A19E-C0D8-4664-8A0C-2684AF5AC04A}" presName="thickLine" presStyleLbl="alignNode1" presStyleIdx="0" presStyleCnt="4"/>
      <dgm:spPr/>
    </dgm:pt>
    <dgm:pt modelId="{FEDC2E71-B163-D54F-8498-150C707DC7C1}" type="pres">
      <dgm:prSet presAssocID="{6B62A19E-C0D8-4664-8A0C-2684AF5AC04A}" presName="horz1" presStyleCnt="0"/>
      <dgm:spPr/>
    </dgm:pt>
    <dgm:pt modelId="{EEFD59D2-95A5-8A4B-B938-4F26DE5CAED0}" type="pres">
      <dgm:prSet presAssocID="{6B62A19E-C0D8-4664-8A0C-2684AF5AC04A}" presName="tx1" presStyleLbl="revTx" presStyleIdx="0" presStyleCnt="4"/>
      <dgm:spPr/>
    </dgm:pt>
    <dgm:pt modelId="{CB5CCF4A-183F-734C-85DE-653B696CA26D}" type="pres">
      <dgm:prSet presAssocID="{6B62A19E-C0D8-4664-8A0C-2684AF5AC04A}" presName="vert1" presStyleCnt="0"/>
      <dgm:spPr/>
    </dgm:pt>
    <dgm:pt modelId="{6E7594BA-021E-9E4A-8068-A05E2033F102}" type="pres">
      <dgm:prSet presAssocID="{5411A65E-158A-4321-AC0B-5EF582F91375}" presName="thickLine" presStyleLbl="alignNode1" presStyleIdx="1" presStyleCnt="4"/>
      <dgm:spPr/>
    </dgm:pt>
    <dgm:pt modelId="{BC86FC88-CC57-5942-9005-B60DF431B526}" type="pres">
      <dgm:prSet presAssocID="{5411A65E-158A-4321-AC0B-5EF582F91375}" presName="horz1" presStyleCnt="0"/>
      <dgm:spPr/>
    </dgm:pt>
    <dgm:pt modelId="{509CDCE7-9E83-1D46-9563-C9A49CB82C64}" type="pres">
      <dgm:prSet presAssocID="{5411A65E-158A-4321-AC0B-5EF582F91375}" presName="tx1" presStyleLbl="revTx" presStyleIdx="1" presStyleCnt="4"/>
      <dgm:spPr/>
    </dgm:pt>
    <dgm:pt modelId="{641727DE-5BA2-6642-A7C7-5967C94AEC14}" type="pres">
      <dgm:prSet presAssocID="{5411A65E-158A-4321-AC0B-5EF582F91375}" presName="vert1" presStyleCnt="0"/>
      <dgm:spPr/>
    </dgm:pt>
    <dgm:pt modelId="{CE4D8F08-DDA0-EE40-907F-07F1D1E93CB8}" type="pres">
      <dgm:prSet presAssocID="{3FD3D011-7E3B-4B7D-9B22-7278A5B92DDC}" presName="thickLine" presStyleLbl="alignNode1" presStyleIdx="2" presStyleCnt="4"/>
      <dgm:spPr/>
    </dgm:pt>
    <dgm:pt modelId="{C0112686-8B5F-6349-9ACD-5869D0635FAD}" type="pres">
      <dgm:prSet presAssocID="{3FD3D011-7E3B-4B7D-9B22-7278A5B92DDC}" presName="horz1" presStyleCnt="0"/>
      <dgm:spPr/>
    </dgm:pt>
    <dgm:pt modelId="{6ABFB515-8C0B-4F48-A223-AD88659BCE00}" type="pres">
      <dgm:prSet presAssocID="{3FD3D011-7E3B-4B7D-9B22-7278A5B92DDC}" presName="tx1" presStyleLbl="revTx" presStyleIdx="2" presStyleCnt="4"/>
      <dgm:spPr/>
    </dgm:pt>
    <dgm:pt modelId="{3D36F7B7-55EB-D544-B43A-45716B5BE259}" type="pres">
      <dgm:prSet presAssocID="{3FD3D011-7E3B-4B7D-9B22-7278A5B92DDC}" presName="vert1" presStyleCnt="0"/>
      <dgm:spPr/>
    </dgm:pt>
    <dgm:pt modelId="{2F5566F2-31DD-C044-901B-11EB44F55A52}" type="pres">
      <dgm:prSet presAssocID="{081BB1B6-226A-47A5-97D7-DBB4EECF873D}" presName="thickLine" presStyleLbl="alignNode1" presStyleIdx="3" presStyleCnt="4"/>
      <dgm:spPr/>
    </dgm:pt>
    <dgm:pt modelId="{90267F1A-01D6-B84A-99C4-9350EB88F780}" type="pres">
      <dgm:prSet presAssocID="{081BB1B6-226A-47A5-97D7-DBB4EECF873D}" presName="horz1" presStyleCnt="0"/>
      <dgm:spPr/>
    </dgm:pt>
    <dgm:pt modelId="{358788ED-CA39-8A4D-B97C-F76621E4D9C1}" type="pres">
      <dgm:prSet presAssocID="{081BB1B6-226A-47A5-97D7-DBB4EECF873D}" presName="tx1" presStyleLbl="revTx" presStyleIdx="3" presStyleCnt="4"/>
      <dgm:spPr/>
    </dgm:pt>
    <dgm:pt modelId="{7828BDB3-9297-094E-8B26-40856CC54889}" type="pres">
      <dgm:prSet presAssocID="{081BB1B6-226A-47A5-97D7-DBB4EECF873D}" presName="vert1" presStyleCnt="0"/>
      <dgm:spPr/>
    </dgm:pt>
  </dgm:ptLst>
  <dgm:cxnLst>
    <dgm:cxn modelId="{999CAD0A-9BEF-3D46-9A49-D0F7113F3107}" type="presOf" srcId="{4AD801B7-9CED-48C0-BE07-C2DF342D02BA}" destId="{C8FF0949-E2C7-5F48-838F-0A419A76600B}" srcOrd="0" destOrd="0" presId="urn:microsoft.com/office/officeart/2008/layout/LinedList"/>
    <dgm:cxn modelId="{62E4531B-41EE-0749-882E-0110907A085E}" type="presOf" srcId="{6B62A19E-C0D8-4664-8A0C-2684AF5AC04A}" destId="{EEFD59D2-95A5-8A4B-B938-4F26DE5CAED0}" srcOrd="0" destOrd="0" presId="urn:microsoft.com/office/officeart/2008/layout/LinedList"/>
    <dgm:cxn modelId="{1FD54B38-31B7-4EB5-84A0-D13CD372D768}" srcId="{4AD801B7-9CED-48C0-BE07-C2DF342D02BA}" destId="{081BB1B6-226A-47A5-97D7-DBB4EECF873D}" srcOrd="3" destOrd="0" parTransId="{275A533F-7FB9-4BB9-8EC2-6C6A385B1FD0}" sibTransId="{E3524C23-3A92-4F01-A1A2-5C6E1BB492EB}"/>
    <dgm:cxn modelId="{04210C67-E35E-3C43-A4BB-B5E0FFC82A78}" type="presOf" srcId="{3FD3D011-7E3B-4B7D-9B22-7278A5B92DDC}" destId="{6ABFB515-8C0B-4F48-A223-AD88659BCE00}" srcOrd="0" destOrd="0" presId="urn:microsoft.com/office/officeart/2008/layout/LinedList"/>
    <dgm:cxn modelId="{07B22F8A-81F0-4EFF-97AC-4384764A5CDF}" srcId="{4AD801B7-9CED-48C0-BE07-C2DF342D02BA}" destId="{5411A65E-158A-4321-AC0B-5EF582F91375}" srcOrd="1" destOrd="0" parTransId="{B667ABAA-96B6-4C5C-B132-C2B55FE6EE1C}" sibTransId="{4C0B051B-4999-4D38-A1AF-E7896928C22E}"/>
    <dgm:cxn modelId="{E045ECAA-C2F1-6946-BD0B-7CEC6649C48C}" type="presOf" srcId="{5411A65E-158A-4321-AC0B-5EF582F91375}" destId="{509CDCE7-9E83-1D46-9563-C9A49CB82C64}" srcOrd="0" destOrd="0" presId="urn:microsoft.com/office/officeart/2008/layout/LinedList"/>
    <dgm:cxn modelId="{008E05B3-29B1-4359-B4EC-512EC554A209}" srcId="{4AD801B7-9CED-48C0-BE07-C2DF342D02BA}" destId="{3FD3D011-7E3B-4B7D-9B22-7278A5B92DDC}" srcOrd="2" destOrd="0" parTransId="{B0F807C5-E170-4898-84E1-EAFDA492150D}" sibTransId="{0B1B86C7-A192-4B01-BC2D-6D05EF9A213C}"/>
    <dgm:cxn modelId="{62595DD5-17A5-F645-BAF9-86F38DB20DA6}" type="presOf" srcId="{081BB1B6-226A-47A5-97D7-DBB4EECF873D}" destId="{358788ED-CA39-8A4D-B97C-F76621E4D9C1}" srcOrd="0" destOrd="0" presId="urn:microsoft.com/office/officeart/2008/layout/LinedList"/>
    <dgm:cxn modelId="{0E576DDA-22B4-4C7B-AC52-B68AA18D399A}" srcId="{4AD801B7-9CED-48C0-BE07-C2DF342D02BA}" destId="{6B62A19E-C0D8-4664-8A0C-2684AF5AC04A}" srcOrd="0" destOrd="0" parTransId="{A9E99CFD-9F2D-4FA8-88C1-9DA0269F45BF}" sibTransId="{8E055797-7481-4A33-9E42-EF6AEAC1356E}"/>
    <dgm:cxn modelId="{02DBA3CF-659F-0F49-BA52-1815442FD33C}" type="presParOf" srcId="{C8FF0949-E2C7-5F48-838F-0A419A76600B}" destId="{05A63936-4FF6-4542-8054-2E1D539A10EF}" srcOrd="0" destOrd="0" presId="urn:microsoft.com/office/officeart/2008/layout/LinedList"/>
    <dgm:cxn modelId="{676FD670-C432-3649-8488-F32B418CD211}" type="presParOf" srcId="{C8FF0949-E2C7-5F48-838F-0A419A76600B}" destId="{FEDC2E71-B163-D54F-8498-150C707DC7C1}" srcOrd="1" destOrd="0" presId="urn:microsoft.com/office/officeart/2008/layout/LinedList"/>
    <dgm:cxn modelId="{CEA6B1ED-043D-1345-87FE-A3BB037C973E}" type="presParOf" srcId="{FEDC2E71-B163-D54F-8498-150C707DC7C1}" destId="{EEFD59D2-95A5-8A4B-B938-4F26DE5CAED0}" srcOrd="0" destOrd="0" presId="urn:microsoft.com/office/officeart/2008/layout/LinedList"/>
    <dgm:cxn modelId="{A1E8EDF8-F6ED-4349-AD40-637C9FC488F3}" type="presParOf" srcId="{FEDC2E71-B163-D54F-8498-150C707DC7C1}" destId="{CB5CCF4A-183F-734C-85DE-653B696CA26D}" srcOrd="1" destOrd="0" presId="urn:microsoft.com/office/officeart/2008/layout/LinedList"/>
    <dgm:cxn modelId="{9A2AC536-1AEC-554F-A793-14E0B9626C99}" type="presParOf" srcId="{C8FF0949-E2C7-5F48-838F-0A419A76600B}" destId="{6E7594BA-021E-9E4A-8068-A05E2033F102}" srcOrd="2" destOrd="0" presId="urn:microsoft.com/office/officeart/2008/layout/LinedList"/>
    <dgm:cxn modelId="{45EA2CDD-4635-2E4E-A517-B6C1E74729C9}" type="presParOf" srcId="{C8FF0949-E2C7-5F48-838F-0A419A76600B}" destId="{BC86FC88-CC57-5942-9005-B60DF431B526}" srcOrd="3" destOrd="0" presId="urn:microsoft.com/office/officeart/2008/layout/LinedList"/>
    <dgm:cxn modelId="{E32A5AB1-EB16-DA4C-B822-5A6D16DBDE57}" type="presParOf" srcId="{BC86FC88-CC57-5942-9005-B60DF431B526}" destId="{509CDCE7-9E83-1D46-9563-C9A49CB82C64}" srcOrd="0" destOrd="0" presId="urn:microsoft.com/office/officeart/2008/layout/LinedList"/>
    <dgm:cxn modelId="{C11C54FA-2F58-154C-BA0E-DF0B01F9D638}" type="presParOf" srcId="{BC86FC88-CC57-5942-9005-B60DF431B526}" destId="{641727DE-5BA2-6642-A7C7-5967C94AEC14}" srcOrd="1" destOrd="0" presId="urn:microsoft.com/office/officeart/2008/layout/LinedList"/>
    <dgm:cxn modelId="{E511B5C1-9951-514D-BBFF-8836EED90750}" type="presParOf" srcId="{C8FF0949-E2C7-5F48-838F-0A419A76600B}" destId="{CE4D8F08-DDA0-EE40-907F-07F1D1E93CB8}" srcOrd="4" destOrd="0" presId="urn:microsoft.com/office/officeart/2008/layout/LinedList"/>
    <dgm:cxn modelId="{C8CA317F-E688-9044-908F-F76E8C8962FF}" type="presParOf" srcId="{C8FF0949-E2C7-5F48-838F-0A419A76600B}" destId="{C0112686-8B5F-6349-9ACD-5869D0635FAD}" srcOrd="5" destOrd="0" presId="urn:microsoft.com/office/officeart/2008/layout/LinedList"/>
    <dgm:cxn modelId="{EC5E43CC-5472-BE4A-98E0-E51AF260D743}" type="presParOf" srcId="{C0112686-8B5F-6349-9ACD-5869D0635FAD}" destId="{6ABFB515-8C0B-4F48-A223-AD88659BCE00}" srcOrd="0" destOrd="0" presId="urn:microsoft.com/office/officeart/2008/layout/LinedList"/>
    <dgm:cxn modelId="{FD5DB737-CA4F-A443-BDD0-725BEEC1C6E4}" type="presParOf" srcId="{C0112686-8B5F-6349-9ACD-5869D0635FAD}" destId="{3D36F7B7-55EB-D544-B43A-45716B5BE259}" srcOrd="1" destOrd="0" presId="urn:microsoft.com/office/officeart/2008/layout/LinedList"/>
    <dgm:cxn modelId="{7BBBF029-5A85-E145-B1CC-CFF8FAB6B7BE}" type="presParOf" srcId="{C8FF0949-E2C7-5F48-838F-0A419A76600B}" destId="{2F5566F2-31DD-C044-901B-11EB44F55A52}" srcOrd="6" destOrd="0" presId="urn:microsoft.com/office/officeart/2008/layout/LinedList"/>
    <dgm:cxn modelId="{F36A4CAB-A42D-544A-A015-9BEFC049C596}" type="presParOf" srcId="{C8FF0949-E2C7-5F48-838F-0A419A76600B}" destId="{90267F1A-01D6-B84A-99C4-9350EB88F780}" srcOrd="7" destOrd="0" presId="urn:microsoft.com/office/officeart/2008/layout/LinedList"/>
    <dgm:cxn modelId="{E0B83D94-9689-DA49-A3EF-71BE024B1F07}" type="presParOf" srcId="{90267F1A-01D6-B84A-99C4-9350EB88F780}" destId="{358788ED-CA39-8A4D-B97C-F76621E4D9C1}" srcOrd="0" destOrd="0" presId="urn:microsoft.com/office/officeart/2008/layout/LinedList"/>
    <dgm:cxn modelId="{16BBA467-7D12-D446-953E-0B378D463276}" type="presParOf" srcId="{90267F1A-01D6-B84A-99C4-9350EB88F780}" destId="{7828BDB3-9297-094E-8B26-40856CC5488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63936-4FF6-4542-8054-2E1D539A10EF}">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FD59D2-95A5-8A4B-B938-4F26DE5CAED0}">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CA" sz="2900" b="0" i="0" kern="1200"/>
            <a:t>Affecte 10-15% population feminine</a:t>
          </a:r>
          <a:endParaRPr lang="en-US" sz="2900" kern="1200"/>
        </a:p>
      </dsp:txBody>
      <dsp:txXfrm>
        <a:off x="0" y="0"/>
        <a:ext cx="10515600" cy="1087834"/>
      </dsp:txXfrm>
    </dsp:sp>
    <dsp:sp modelId="{6E7594BA-021E-9E4A-8068-A05E2033F102}">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9CDCE7-9E83-1D46-9563-C9A49CB82C64}">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CA" sz="2900" b="0" i="0" kern="1200"/>
            <a:t>Associé avec maladie cardiovasculaire, détresse psy, obesité, db2 et résistance à insulin</a:t>
          </a:r>
          <a:endParaRPr lang="en-US" sz="2900" kern="1200"/>
        </a:p>
      </dsp:txBody>
      <dsp:txXfrm>
        <a:off x="0" y="1087834"/>
        <a:ext cx="10515600" cy="1087834"/>
      </dsp:txXfrm>
    </dsp:sp>
    <dsp:sp modelId="{CE4D8F08-DDA0-EE40-907F-07F1D1E93CB8}">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BFB515-8C0B-4F48-A223-AD88659BCE00}">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CA" sz="2900" b="0" i="0" kern="1200"/>
            <a:t>80% des ptes avec SOPK obèses et 30% maigres ont une résistance à insuline (base de plusieurs caractéristiques phénotypiques de sopk)</a:t>
          </a:r>
          <a:endParaRPr lang="en-US" sz="2900" kern="1200"/>
        </a:p>
      </dsp:txBody>
      <dsp:txXfrm>
        <a:off x="0" y="2175669"/>
        <a:ext cx="10515600" cy="1087834"/>
      </dsp:txXfrm>
    </dsp:sp>
    <dsp:sp modelId="{2F5566F2-31DD-C044-901B-11EB44F55A52}">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8788ED-CA39-8A4D-B97C-F76621E4D9C1}">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CA" sz="2900" b="0" i="0" kern="1200"/>
            <a:t>Inositols (en théorie) pourrait augmenter la sensibilité à l'insuline</a:t>
          </a:r>
          <a:br>
            <a:rPr lang="en-CA" sz="2900" b="0" kern="1200"/>
          </a:br>
          <a:endParaRPr lang="en-US" sz="2900" kern="1200"/>
        </a:p>
      </dsp:txBody>
      <dsp:txXfrm>
        <a:off x="0" y="3263503"/>
        <a:ext cx="10515600" cy="10878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0934E7-3BB0-594F-8BFC-B5A51F64DF66}" type="datetimeFigureOut">
              <a:rPr lang="en-US" smtClean="0"/>
              <a:t>5/28/23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53241-D5E6-3941-AFCF-3BCBA1E11D23}" type="slidenum">
              <a:rPr lang="en-US" smtClean="0"/>
              <a:t>‹#›</a:t>
            </a:fld>
            <a:endParaRPr lang="en-US"/>
          </a:p>
        </p:txBody>
      </p:sp>
    </p:spTree>
    <p:extLst>
      <p:ext uri="{BB962C8B-B14F-4D97-AF65-F5344CB8AC3E}">
        <p14:creationId xmlns:p14="http://schemas.microsoft.com/office/powerpoint/2010/main" val="2380008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r>
              <a:rPr lang="fr-CA" sz="1800" dirty="0">
                <a:effectLst/>
                <a:latin typeface="Times New Roman" panose="02020603050405020304" pitchFamily="18" charset="0"/>
                <a:ea typeface="Times New Roman" panose="02020603050405020304" pitchFamily="18" charset="0"/>
              </a:rPr>
              <a:t> 5 des 9 études incluses ont pu démontrer une diminution statistiquement significative de l'HOMA dans le groupe MI par rapport au groupe témoin. Parmi ces 5 études, 2 avaient une forte probabilité de biais de performance, 2 avaient plusieurs sources de biais peu claires et une, </a:t>
            </a:r>
            <a:r>
              <a:rPr lang="fr-CA" sz="1800" dirty="0" err="1">
                <a:effectLst/>
                <a:latin typeface="Times New Roman" panose="02020603050405020304" pitchFamily="18" charset="0"/>
                <a:ea typeface="Times New Roman" panose="02020603050405020304" pitchFamily="18" charset="0"/>
              </a:rPr>
              <a:t>Artini</a:t>
            </a:r>
            <a:r>
              <a:rPr lang="fr-CA" sz="1800" dirty="0">
                <a:effectLst/>
                <a:latin typeface="Times New Roman" panose="02020603050405020304" pitchFamily="18" charset="0"/>
                <a:ea typeface="Times New Roman" panose="02020603050405020304" pitchFamily="18" charset="0"/>
              </a:rPr>
              <a:t> et al, avait une faible probabilité de biais. 3 autres études ne présentaient aucune signification statistique et la dernière favorisait le groupe de contrôle par rapport au groupe de traitement. Dans l'ensemble, compte tenu de la faible validité interne et de la forte hétérogénéité des études, on ne peut conclure à une réduction statistiquement significative de l'HOMA-IR dans le groupe MI par rapport au groupe témoin.  </a:t>
            </a:r>
            <a:endParaRPr lang="en-CA" sz="1800" dirty="0">
              <a:effectLst/>
              <a:latin typeface="Times New Roman" panose="02020603050405020304" pitchFamily="18" charset="0"/>
              <a:ea typeface="Times New Roman" panose="02020603050405020304" pitchFamily="18" charset="0"/>
            </a:endParaRPr>
          </a:p>
          <a:p>
            <a:r>
              <a:rPr lang="fr-CA" sz="1800" dirty="0">
                <a:effectLst/>
                <a:latin typeface="Times New Roman" panose="02020603050405020304" pitchFamily="18" charset="0"/>
                <a:ea typeface="Times New Roman" panose="02020603050405020304" pitchFamily="18" charset="0"/>
              </a:rPr>
              <a:t> </a:t>
            </a:r>
          </a:p>
          <a:p>
            <a:endParaRPr lang="fr-CA" sz="1800" dirty="0">
              <a:effectLst/>
              <a:latin typeface="Times New Roman" panose="02020603050405020304" pitchFamily="18" charset="0"/>
              <a:ea typeface="Times New Roman" panose="02020603050405020304" pitchFamily="18" charset="0"/>
            </a:endParaRPr>
          </a:p>
          <a:p>
            <a:endParaRPr lang="fr-CA" sz="1800" dirty="0">
              <a:effectLst/>
              <a:latin typeface="Times New Roman" panose="02020603050405020304" pitchFamily="18" charset="0"/>
              <a:ea typeface="Times New Roman" panose="02020603050405020304" pitchFamily="18" charset="0"/>
            </a:endParaRPr>
          </a:p>
          <a:p>
            <a:r>
              <a:rPr lang="fr-CA" sz="1800" dirty="0" err="1">
                <a:effectLst/>
                <a:latin typeface="Times New Roman" panose="02020603050405020304" pitchFamily="18" charset="0"/>
                <a:ea typeface="Times New Roman" panose="02020603050405020304" pitchFamily="18" charset="0"/>
              </a:rPr>
              <a:t>Statistically</a:t>
            </a:r>
            <a:r>
              <a:rPr lang="fr-CA" sz="1800" dirty="0">
                <a:effectLst/>
                <a:latin typeface="Times New Roman" panose="02020603050405020304" pitchFamily="18" charset="0"/>
                <a:ea typeface="Times New Roman" panose="02020603050405020304" pitchFamily="18" charset="0"/>
              </a:rPr>
              <a:t> significative, </a:t>
            </a:r>
            <a:r>
              <a:rPr lang="fr-CA" sz="1800" dirty="0" err="1">
                <a:effectLst/>
                <a:latin typeface="Times New Roman" panose="02020603050405020304" pitchFamily="18" charset="0"/>
                <a:ea typeface="Times New Roman" panose="02020603050405020304" pitchFamily="18" charset="0"/>
              </a:rPr>
              <a:t>clinically</a:t>
            </a:r>
            <a:r>
              <a:rPr lang="fr-CA" sz="1800" dirty="0">
                <a:effectLst/>
                <a:latin typeface="Times New Roman" panose="02020603050405020304" pitchFamily="18" charset="0"/>
                <a:ea typeface="Times New Roman" panose="02020603050405020304" pitchFamily="18" charset="0"/>
              </a:rPr>
              <a:t> significative, biais (couleurs)</a:t>
            </a:r>
          </a:p>
          <a:p>
            <a:r>
              <a:rPr lang="fr-CA" sz="1800" dirty="0" err="1">
                <a:effectLst/>
                <a:latin typeface="Times New Roman" panose="02020603050405020304" pitchFamily="18" charset="0"/>
                <a:ea typeface="Times New Roman" panose="02020603050405020304" pitchFamily="18" charset="0"/>
              </a:rPr>
              <a:t>Add</a:t>
            </a:r>
            <a:r>
              <a:rPr lang="fr-CA" sz="1800" dirty="0">
                <a:effectLst/>
                <a:latin typeface="Times New Roman" panose="02020603050405020304" pitchFamily="18" charset="0"/>
                <a:ea typeface="Times New Roman" panose="02020603050405020304" pitchFamily="18" charset="0"/>
              </a:rPr>
              <a:t> </a:t>
            </a:r>
            <a:r>
              <a:rPr lang="fr-CA" sz="1800" dirty="0" err="1">
                <a:effectLst/>
                <a:latin typeface="Times New Roman" panose="02020603050405020304" pitchFamily="18" charset="0"/>
                <a:ea typeface="Times New Roman" panose="02020603050405020304" pitchFamily="18" charset="0"/>
              </a:rPr>
              <a:t>colors</a:t>
            </a:r>
            <a:r>
              <a:rPr lang="fr-CA" sz="1800" dirty="0">
                <a:effectLst/>
                <a:latin typeface="Times New Roman" panose="02020603050405020304" pitchFamily="18" charset="0"/>
                <a:ea typeface="Times New Roman" panose="02020603050405020304" pitchFamily="18" charset="0"/>
              </a:rPr>
              <a:t> </a:t>
            </a:r>
          </a:p>
          <a:p>
            <a:r>
              <a:rPr lang="fr-CA" sz="1800" dirty="0">
                <a:effectLst/>
                <a:latin typeface="Times New Roman" panose="02020603050405020304" pitchFamily="18" charset="0"/>
                <a:ea typeface="Times New Roman" panose="02020603050405020304" pitchFamily="18" charset="0"/>
              </a:rPr>
              <a:t>Change the </a:t>
            </a:r>
            <a:r>
              <a:rPr lang="fr-CA" sz="1800" dirty="0" err="1">
                <a:effectLst/>
                <a:latin typeface="Times New Roman" panose="02020603050405020304" pitchFamily="18" charset="0"/>
                <a:ea typeface="Times New Roman" panose="02020603050405020304" pitchFamily="18" charset="0"/>
              </a:rPr>
              <a:t>results</a:t>
            </a:r>
            <a:r>
              <a:rPr lang="fr-CA" sz="1800" dirty="0">
                <a:effectLst/>
                <a:latin typeface="Times New Roman" panose="02020603050405020304" pitchFamily="18" charset="0"/>
                <a:ea typeface="Times New Roman" panose="02020603050405020304" pitchFamily="18" charset="0"/>
              </a:rPr>
              <a:t> and put </a:t>
            </a:r>
            <a:r>
              <a:rPr lang="fr-CA" sz="1800" dirty="0" err="1">
                <a:effectLst/>
                <a:latin typeface="Times New Roman" panose="02020603050405020304" pitchFamily="18" charset="0"/>
                <a:ea typeface="Times New Roman" panose="02020603050405020304" pitchFamily="18" charset="0"/>
              </a:rPr>
              <a:t>them</a:t>
            </a:r>
            <a:r>
              <a:rPr lang="fr-CA" sz="1800" dirty="0">
                <a:effectLst/>
                <a:latin typeface="Times New Roman" panose="02020603050405020304" pitchFamily="18" charset="0"/>
                <a:ea typeface="Times New Roman" panose="02020603050405020304" pitchFamily="18" charset="0"/>
              </a:rPr>
              <a:t> </a:t>
            </a:r>
            <a:r>
              <a:rPr lang="fr-CA" sz="1800" dirty="0" err="1">
                <a:effectLst/>
                <a:latin typeface="Times New Roman" panose="02020603050405020304" pitchFamily="18" charset="0"/>
                <a:ea typeface="Times New Roman" panose="02020603050405020304" pitchFamily="18" charset="0"/>
              </a:rPr>
              <a:t>after</a:t>
            </a:r>
            <a:r>
              <a:rPr lang="fr-CA" sz="1800" dirty="0">
                <a:effectLst/>
                <a:latin typeface="Times New Roman" panose="02020603050405020304" pitchFamily="18" charset="0"/>
                <a:ea typeface="Times New Roman" panose="02020603050405020304" pitchFamily="18" charset="0"/>
              </a:rPr>
              <a:t> </a:t>
            </a:r>
            <a:r>
              <a:rPr lang="fr-CA" sz="1800" dirty="0" err="1">
                <a:effectLst/>
                <a:latin typeface="Times New Roman" panose="02020603050405020304" pitchFamily="18" charset="0"/>
                <a:ea typeface="Times New Roman" panose="02020603050405020304" pitchFamily="18" charset="0"/>
              </a:rPr>
              <a:t>you</a:t>
            </a:r>
            <a:r>
              <a:rPr lang="fr-CA" sz="1800" dirty="0">
                <a:effectLst/>
                <a:latin typeface="Times New Roman" panose="02020603050405020304" pitchFamily="18" charset="0"/>
                <a:ea typeface="Times New Roman" panose="02020603050405020304" pitchFamily="18" charset="0"/>
              </a:rPr>
              <a:t> </a:t>
            </a:r>
            <a:r>
              <a:rPr lang="fr-CA" sz="1800" dirty="0" err="1">
                <a:effectLst/>
                <a:latin typeface="Times New Roman" panose="02020603050405020304" pitchFamily="18" charset="0"/>
                <a:ea typeface="Times New Roman" panose="02020603050405020304" pitchFamily="18" charset="0"/>
              </a:rPr>
              <a:t>present</a:t>
            </a:r>
            <a:r>
              <a:rPr lang="fr-CA" sz="1800" dirty="0">
                <a:effectLst/>
                <a:latin typeface="Times New Roman" panose="02020603050405020304" pitchFamily="18" charset="0"/>
                <a:ea typeface="Times New Roman" panose="02020603050405020304" pitchFamily="18" charset="0"/>
              </a:rPr>
              <a:t> the </a:t>
            </a:r>
            <a:r>
              <a:rPr lang="fr-CA" sz="1800">
                <a:effectLst/>
                <a:latin typeface="Times New Roman" panose="02020603050405020304" pitchFamily="18" charset="0"/>
                <a:ea typeface="Times New Roman" panose="02020603050405020304" pitchFamily="18" charset="0"/>
              </a:rPr>
              <a:t>articles </a:t>
            </a:r>
          </a:p>
          <a:p>
            <a:endParaRPr lang="fr-CA" sz="1800" dirty="0">
              <a:effectLst/>
              <a:latin typeface="Times New Roman" panose="02020603050405020304" pitchFamily="18" charset="0"/>
              <a:ea typeface="Times New Roman" panose="02020603050405020304" pitchFamily="18" charset="0"/>
            </a:endParaRPr>
          </a:p>
          <a:p>
            <a:endParaRPr lang="en-CA"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3953241-D5E6-3941-AFCF-3BCBA1E11D23}" type="slidenum">
              <a:rPr lang="en-US" smtClean="0"/>
              <a:t>8</a:t>
            </a:fld>
            <a:endParaRPr lang="en-US"/>
          </a:p>
        </p:txBody>
      </p:sp>
    </p:spTree>
    <p:extLst>
      <p:ext uri="{BB962C8B-B14F-4D97-AF65-F5344CB8AC3E}">
        <p14:creationId xmlns:p14="http://schemas.microsoft.com/office/powerpoint/2010/main" val="3345105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a:solidFill>
                  <a:srgbClr val="FF0000"/>
                </a:solidFill>
                <a:effectLst/>
                <a:latin typeface="Times New Roman" panose="02020603050405020304" pitchFamily="18" charset="0"/>
                <a:ea typeface="Times New Roman" panose="02020603050405020304" pitchFamily="18" charset="0"/>
              </a:rPr>
              <a:t>Qu’étant donné la grande </a:t>
            </a:r>
            <a:r>
              <a:rPr lang="fr-CA" sz="1200" dirty="0" err="1">
                <a:solidFill>
                  <a:srgbClr val="FF0000"/>
                </a:solidFill>
                <a:effectLst/>
                <a:latin typeface="Times New Roman" panose="02020603050405020304" pitchFamily="18" charset="0"/>
                <a:ea typeface="Times New Roman" panose="02020603050405020304" pitchFamily="18" charset="0"/>
              </a:rPr>
              <a:t>hétérogéneité</a:t>
            </a:r>
            <a:r>
              <a:rPr lang="fr-CA" sz="1200" dirty="0">
                <a:solidFill>
                  <a:srgbClr val="FF0000"/>
                </a:solidFill>
                <a:effectLst/>
                <a:latin typeface="Times New Roman" panose="02020603050405020304" pitchFamily="18" charset="0"/>
                <a:ea typeface="Times New Roman" panose="02020603050405020304" pitchFamily="18" charset="0"/>
              </a:rPr>
              <a:t> et la petite taille du nombre de participant dans les articles, il est difficile d’obtenir une méta-analyse statistiquement significative. Toutefois, il est à se demander si une plus grande taille/puissance aurait permis de trouver une différence significative vu la tendance qui semble aller vers le positif. Des études davantage comparables entre elle et avec une plus grande puissance seraient intéressantes afin de conclure sur ce PICO. </a:t>
            </a:r>
            <a:r>
              <a:rPr lang="en-CA"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13953241-D5E6-3941-AFCF-3BCBA1E11D23}" type="slidenum">
              <a:rPr lang="en-US" smtClean="0"/>
              <a:t>10</a:t>
            </a:fld>
            <a:endParaRPr lang="en-US"/>
          </a:p>
        </p:txBody>
      </p:sp>
    </p:spTree>
    <p:extLst>
      <p:ext uri="{BB962C8B-B14F-4D97-AF65-F5344CB8AC3E}">
        <p14:creationId xmlns:p14="http://schemas.microsoft.com/office/powerpoint/2010/main" val="734505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fr-CA" sz="1800" dirty="0">
                <a:effectLst/>
                <a:latin typeface="Times New Roman" panose="02020603050405020304" pitchFamily="18" charset="0"/>
                <a:ea typeface="Times New Roman" panose="02020603050405020304" pitchFamily="18" charset="0"/>
              </a:rPr>
              <a:t>Les chercheurs ont conclu que les effets du MET et du MI sur le IMC, la composition corporelle, le profil hormonal, le métabolisme du glucose, insuline et le niveau d'adiponectine sont similaires.  Il n’y avait pas de réduction significative du HOMA-IR avec la prise de </a:t>
            </a:r>
            <a:r>
              <a:rPr lang="fr-CA" sz="1800" dirty="0" err="1">
                <a:effectLst/>
                <a:latin typeface="Times New Roman" panose="02020603050405020304" pitchFamily="18" charset="0"/>
                <a:ea typeface="Times New Roman" panose="02020603050405020304" pitchFamily="18" charset="0"/>
              </a:rPr>
              <a:t>myo</a:t>
            </a:r>
            <a:r>
              <a:rPr lang="fr-CA" sz="1800" dirty="0">
                <a:effectLst/>
                <a:latin typeface="Times New Roman" panose="02020603050405020304" pitchFamily="18" charset="0"/>
                <a:ea typeface="Times New Roman" panose="02020603050405020304" pitchFamily="18" charset="0"/>
              </a:rPr>
              <a:t>-inositol. Il n'y a donc pas de signification clinique aux résultats obtenus dans cette étude. </a:t>
            </a:r>
          </a:p>
          <a:p>
            <a:endParaRPr lang="fr-CA" sz="1800" dirty="0">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dirty="0">
                <a:effectLst/>
                <a:latin typeface="Times New Roman" panose="02020603050405020304" pitchFamily="18" charset="0"/>
              </a:rPr>
              <a:t>#3: </a:t>
            </a:r>
            <a:r>
              <a:rPr lang="fr-CA" sz="1800" dirty="0">
                <a:effectLst/>
                <a:latin typeface="Times New Roman" panose="02020603050405020304" pitchFamily="18" charset="0"/>
                <a:ea typeface="Times New Roman" panose="02020603050405020304" pitchFamily="18" charset="0"/>
              </a:rPr>
              <a:t>Les auteurs concluent à la fin de leur étude qu'il y a une diminution significative de la résistance à l'insuline avec un p &lt;0,001 dans le groupe traité avec des inositols par rapport au groupe témoin traité avec des contraceptifs oraux. Ceci est mentionné dans la discussion mais aucun valeur p est fourni dans les tableaux des résultats. Il est très difficile analyser les résultats sans les valeurs p et ils ne fournissent aucun lien pour avoir les résultats complètes, obligeant les lecteurs à croire en leur parole que la valeur p était significative. Cette amélioration de la résistance à l'insuline aura poursuivi 3 mois après la cessation du traitement.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dirty="0">
                <a:effectLst/>
                <a:latin typeface="Times New Roman" panose="02020603050405020304" pitchFamily="18" charset="0"/>
                <a:ea typeface="Times New Roman" panose="02020603050405020304" pitchFamily="18" charset="0"/>
              </a:rPr>
              <a:t>L'étude pourrait avoir une signification clinique vu que les inositols constituent un traitement avec peu d'effets secondaires. S'ils sont réellement capables de réduire la résistance à l'insuline, ils pourraient avoir des effets bénéfiques sur la régulation du cycle menstruel et peut-être aider à prévenir le développement du diabète chez les patients atteints de SOPK. Cela étant dit, l’étude a une faible validité externe, plusieurs sources de biais et ne mentionne aucune source de biais ni faiblesse dans la discussion. Il est difficile de conclure que les résultats obtenus dans cette étude seraient reproductibles dans des conditions optimales. </a:t>
            </a:r>
            <a:endParaRPr lang="en-CA"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dirty="0">
              <a:effectLst/>
              <a:latin typeface="Times New Roman" panose="02020603050405020304" pitchFamily="18" charset="0"/>
              <a:ea typeface="Times New Roman" panose="02020603050405020304" pitchFamily="18" charset="0"/>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3953241-D5E6-3941-AFCF-3BCBA1E11D23}" type="slidenum">
              <a:rPr lang="en-US" smtClean="0"/>
              <a:t>11</a:t>
            </a:fld>
            <a:endParaRPr lang="en-US"/>
          </a:p>
        </p:txBody>
      </p:sp>
    </p:spTree>
    <p:extLst>
      <p:ext uri="{BB962C8B-B14F-4D97-AF65-F5344CB8AC3E}">
        <p14:creationId xmlns:p14="http://schemas.microsoft.com/office/powerpoint/2010/main" val="3963667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different doses and ratios of both isomers… </a:t>
            </a:r>
          </a:p>
          <a:p>
            <a:endParaRPr lang="en-US" dirty="0"/>
          </a:p>
        </p:txBody>
      </p:sp>
      <p:sp>
        <p:nvSpPr>
          <p:cNvPr id="4" name="Slide Number Placeholder 3"/>
          <p:cNvSpPr>
            <a:spLocks noGrp="1"/>
          </p:cNvSpPr>
          <p:nvPr>
            <p:ph type="sldNum" sz="quarter" idx="5"/>
          </p:nvPr>
        </p:nvSpPr>
        <p:spPr/>
        <p:txBody>
          <a:bodyPr/>
          <a:lstStyle/>
          <a:p>
            <a:fld id="{13953241-D5E6-3941-AFCF-3BCBA1E11D23}" type="slidenum">
              <a:rPr lang="en-US" smtClean="0"/>
              <a:t>17</a:t>
            </a:fld>
            <a:endParaRPr lang="en-US"/>
          </a:p>
        </p:txBody>
      </p:sp>
    </p:spTree>
    <p:extLst>
      <p:ext uri="{BB962C8B-B14F-4D97-AF65-F5344CB8AC3E}">
        <p14:creationId xmlns:p14="http://schemas.microsoft.com/office/powerpoint/2010/main" val="41840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C2F2E-9D6D-1C04-D7A6-A1898390E5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C41F4B-EE26-BA10-BEB6-A863B44CEF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E1A299-A090-FC79-42B6-FFB6B07ECFF5}"/>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5" name="Footer Placeholder 4">
            <a:extLst>
              <a:ext uri="{FF2B5EF4-FFF2-40B4-BE49-F238E27FC236}">
                <a16:creationId xmlns:a16="http://schemas.microsoft.com/office/drawing/2014/main" id="{712A1B0D-EA60-BAAE-0125-F080FC0FE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7B69BF-E4BD-8EB6-0E9E-184C6EF1AE03}"/>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1678476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40554-DBCB-6AC3-E9AA-390224285D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3224B-6A0F-A052-EB43-220E8FB958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B89068-03CC-2503-94CC-BBDE3422C882}"/>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5" name="Footer Placeholder 4">
            <a:extLst>
              <a:ext uri="{FF2B5EF4-FFF2-40B4-BE49-F238E27FC236}">
                <a16:creationId xmlns:a16="http://schemas.microsoft.com/office/drawing/2014/main" id="{E9DF157F-8413-D2BF-CBB9-0A7E710F3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D0C3B9-E91E-83D8-9273-22C48B99201F}"/>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418020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18F105-D010-12FB-C5B0-91CA0F71E9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51B38D-2F75-6C32-2B6B-38FA513031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76555-EF0A-A662-EC9B-923BABFB613A}"/>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5" name="Footer Placeholder 4">
            <a:extLst>
              <a:ext uri="{FF2B5EF4-FFF2-40B4-BE49-F238E27FC236}">
                <a16:creationId xmlns:a16="http://schemas.microsoft.com/office/drawing/2014/main" id="{70CC49CC-6AF6-F5D9-AFB4-576C730AF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08174-2338-C7D7-E3F2-FFC74EF4DD58}"/>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278031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35E5-D59A-1534-58E2-83B55DCD09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7358DF-DC51-200C-375C-8002D00A2E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F7FF0-E826-9F58-85E5-CC9C8E9C4A28}"/>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5" name="Footer Placeholder 4">
            <a:extLst>
              <a:ext uri="{FF2B5EF4-FFF2-40B4-BE49-F238E27FC236}">
                <a16:creationId xmlns:a16="http://schemas.microsoft.com/office/drawing/2014/main" id="{551E0C17-5B12-F489-E9F6-923716671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37E7E-5486-94C0-5C8C-02EF7BA195AA}"/>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277674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9AE1B-677E-A5FA-5AE0-8081471BED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D817DB-28E8-1168-395B-B2DBB176F6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ABE884-C6D6-2712-E397-BAF6A2CF6EAD}"/>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5" name="Footer Placeholder 4">
            <a:extLst>
              <a:ext uri="{FF2B5EF4-FFF2-40B4-BE49-F238E27FC236}">
                <a16:creationId xmlns:a16="http://schemas.microsoft.com/office/drawing/2014/main" id="{8840A199-BC42-342C-A820-FD8CEE814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CB0FE-552D-E50C-A8AC-B592DCFE19FC}"/>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346577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124BE-4D08-3B16-5ECC-460A2E799E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49C76C-27B1-D956-6DCB-75F8AED54A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9DF6C7-7226-4D87-94ED-6E5A00445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FB5499-4D80-CF66-BE56-09C90683CE21}"/>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6" name="Footer Placeholder 5">
            <a:extLst>
              <a:ext uri="{FF2B5EF4-FFF2-40B4-BE49-F238E27FC236}">
                <a16:creationId xmlns:a16="http://schemas.microsoft.com/office/drawing/2014/main" id="{5355D75E-B272-B3E2-7015-EB9ED147F3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065AC6-BF90-10A1-464A-00FD5CC3AAEC}"/>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421870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7BA2D-C092-D2EC-C7C8-0D5A19D545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BE8D14-467D-AD8F-8E96-6BFEAA628F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38C3EC-899C-7BAD-31BC-4E8CEFDF03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2BDF4F-56C0-1243-7E97-D8936DC86E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FE0B5E-E8C2-7C4D-AF3A-500C28701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9A34F9-7312-CCB7-D3FB-DCC265B824B2}"/>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8" name="Footer Placeholder 7">
            <a:extLst>
              <a:ext uri="{FF2B5EF4-FFF2-40B4-BE49-F238E27FC236}">
                <a16:creationId xmlns:a16="http://schemas.microsoft.com/office/drawing/2014/main" id="{784EDDA1-F442-0360-14C4-43605D3E47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EE25A7-248C-FF0E-9814-22E16AA3A066}"/>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546633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605E1-183A-C027-4623-12E5DF5FD8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F11AC2-7F6C-3790-ED38-62357667AB66}"/>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4" name="Footer Placeholder 3">
            <a:extLst>
              <a:ext uri="{FF2B5EF4-FFF2-40B4-BE49-F238E27FC236}">
                <a16:creationId xmlns:a16="http://schemas.microsoft.com/office/drawing/2014/main" id="{C76C1208-B4CC-17BB-0FAC-63747F0388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5BC0DD-9C4F-FB1C-2F44-9BDB5E5B0061}"/>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2151768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C9ED2A-8233-C285-E493-D1B52BD8FEE3}"/>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3" name="Footer Placeholder 2">
            <a:extLst>
              <a:ext uri="{FF2B5EF4-FFF2-40B4-BE49-F238E27FC236}">
                <a16:creationId xmlns:a16="http://schemas.microsoft.com/office/drawing/2014/main" id="{6A639CC9-D503-102E-F23B-3471B134B7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82FF0D-5C1A-9EC9-2D81-6B57E62B6DA2}"/>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239180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7B3CD-6A0C-57DA-4802-4A8EED406F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FB5DDE-A6BD-B055-5528-B9B4252FB4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95928B-B420-DF66-5120-7DB771CFC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D5E5C7-4DEA-B379-9E91-01F0532197B0}"/>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6" name="Footer Placeholder 5">
            <a:extLst>
              <a:ext uri="{FF2B5EF4-FFF2-40B4-BE49-F238E27FC236}">
                <a16:creationId xmlns:a16="http://schemas.microsoft.com/office/drawing/2014/main" id="{7990AA14-D21A-4CC2-46D8-7BCC0B3C01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40AF51-6E50-0172-4312-C1866539D37A}"/>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140304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B8ACA-DAF1-F3C8-C4AB-08C4110799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46B70A-8617-67B7-47FC-5BDF342BEA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607BD3-D2A4-AE07-F586-2891670CFB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927276-07E5-2A8F-4CA9-ECAD49119B2A}"/>
              </a:ext>
            </a:extLst>
          </p:cNvPr>
          <p:cNvSpPr>
            <a:spLocks noGrp="1"/>
          </p:cNvSpPr>
          <p:nvPr>
            <p:ph type="dt" sz="half" idx="10"/>
          </p:nvPr>
        </p:nvSpPr>
        <p:spPr/>
        <p:txBody>
          <a:bodyPr/>
          <a:lstStyle/>
          <a:p>
            <a:fld id="{F1C0B3D2-C7FA-1241-AC94-ABCC6CEE2969}" type="datetimeFigureOut">
              <a:rPr lang="en-US" smtClean="0"/>
              <a:t>5/28/23</a:t>
            </a:fld>
            <a:endParaRPr lang="en-US"/>
          </a:p>
        </p:txBody>
      </p:sp>
      <p:sp>
        <p:nvSpPr>
          <p:cNvPr id="6" name="Footer Placeholder 5">
            <a:extLst>
              <a:ext uri="{FF2B5EF4-FFF2-40B4-BE49-F238E27FC236}">
                <a16:creationId xmlns:a16="http://schemas.microsoft.com/office/drawing/2014/main" id="{A25FA574-589F-0130-0FDE-BE7D1E676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5B9CF7-8BA6-6A3E-775F-C72AF3E93359}"/>
              </a:ext>
            </a:extLst>
          </p:cNvPr>
          <p:cNvSpPr>
            <a:spLocks noGrp="1"/>
          </p:cNvSpPr>
          <p:nvPr>
            <p:ph type="sldNum" sz="quarter" idx="12"/>
          </p:nvPr>
        </p:nvSpPr>
        <p:spPr/>
        <p:txBody>
          <a:bodyPr/>
          <a:lstStyle/>
          <a:p>
            <a:fld id="{097B6FD3-08C1-8548-B3FF-92A9F3F0DDD8}" type="slidenum">
              <a:rPr lang="en-US" smtClean="0"/>
              <a:t>‹#›</a:t>
            </a:fld>
            <a:endParaRPr lang="en-US"/>
          </a:p>
        </p:txBody>
      </p:sp>
    </p:spTree>
    <p:extLst>
      <p:ext uri="{BB962C8B-B14F-4D97-AF65-F5344CB8AC3E}">
        <p14:creationId xmlns:p14="http://schemas.microsoft.com/office/powerpoint/2010/main" val="1182918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9DCE9-E99E-1BB8-0DF7-DC370D1A4D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E8DD-36EF-40B3-9B22-750C7CA9C4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B14B8-96F3-0DDA-371B-D20C0BAE94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0B3D2-C7FA-1241-AC94-ABCC6CEE2969}" type="datetimeFigureOut">
              <a:rPr lang="en-US" smtClean="0"/>
              <a:t>5/28/23</a:t>
            </a:fld>
            <a:endParaRPr lang="en-US"/>
          </a:p>
        </p:txBody>
      </p:sp>
      <p:sp>
        <p:nvSpPr>
          <p:cNvPr id="5" name="Footer Placeholder 4">
            <a:extLst>
              <a:ext uri="{FF2B5EF4-FFF2-40B4-BE49-F238E27FC236}">
                <a16:creationId xmlns:a16="http://schemas.microsoft.com/office/drawing/2014/main" id="{A7D19847-5C4F-CA20-164F-6D589F6A4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DF138C-3FA5-F43B-353F-90D0EF330C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B6FD3-08C1-8548-B3FF-92A9F3F0DDD8}" type="slidenum">
              <a:rPr lang="en-US" smtClean="0"/>
              <a:t>‹#›</a:t>
            </a:fld>
            <a:endParaRPr lang="en-US"/>
          </a:p>
        </p:txBody>
      </p:sp>
    </p:spTree>
    <p:extLst>
      <p:ext uri="{BB962C8B-B14F-4D97-AF65-F5344CB8AC3E}">
        <p14:creationId xmlns:p14="http://schemas.microsoft.com/office/powerpoint/2010/main" val="3538006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ncbi.nlm.nih.gov/books/NBK45925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543CC689-1643-BFE5-B988-867C2602BF6F}"/>
              </a:ext>
            </a:extLst>
          </p:cNvPr>
          <p:cNvPicPr>
            <a:picLocks noChangeAspect="1"/>
          </p:cNvPicPr>
          <p:nvPr/>
        </p:nvPicPr>
        <p:blipFill rotWithShape="1">
          <a:blip r:embed="rId2"/>
          <a:srcRect l="22519" r="8593" b="1"/>
          <a:stretch/>
        </p:blipFill>
        <p:spPr>
          <a:xfrm>
            <a:off x="3658108" y="0"/>
            <a:ext cx="8668512" cy="6857990"/>
          </a:xfrm>
          <a:prstGeom prst="rect">
            <a:avLst/>
          </a:prstGeom>
        </p:spPr>
      </p:pic>
      <p:sp>
        <p:nvSpPr>
          <p:cNvPr id="21" name="Rectangle 2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C1BED8-0EE3-58BB-9DEE-5CA9E387CD61}"/>
              </a:ext>
            </a:extLst>
          </p:cNvPr>
          <p:cNvSpPr>
            <a:spLocks noGrp="1"/>
          </p:cNvSpPr>
          <p:nvPr>
            <p:ph type="ctrTitle"/>
          </p:nvPr>
        </p:nvSpPr>
        <p:spPr>
          <a:xfrm>
            <a:off x="477981" y="1122363"/>
            <a:ext cx="4023360" cy="3204134"/>
          </a:xfrm>
        </p:spPr>
        <p:txBody>
          <a:bodyPr anchor="b">
            <a:normAutofit/>
          </a:bodyPr>
          <a:lstStyle/>
          <a:p>
            <a:pPr algn="l" rtl="0">
              <a:spcBef>
                <a:spcPts val="0"/>
              </a:spcBef>
              <a:spcAft>
                <a:spcPts val="0"/>
              </a:spcAft>
            </a:pPr>
            <a:r>
              <a:rPr lang="en-CA" sz="3700" b="0" i="0" u="none" strike="noStrike">
                <a:effectLst/>
                <a:latin typeface="Times New Roman" panose="02020603050405020304" pitchFamily="18" charset="0"/>
              </a:rPr>
              <a:t>Les inositols et le profil métabolique des patients SOPK</a:t>
            </a:r>
            <a:br>
              <a:rPr lang="en-CA" sz="3700" b="0">
                <a:effectLst/>
              </a:rPr>
            </a:br>
            <a:br>
              <a:rPr lang="en-CA" sz="3700"/>
            </a:br>
            <a:endParaRPr lang="en-US" sz="3700"/>
          </a:p>
        </p:txBody>
      </p:sp>
      <p:sp>
        <p:nvSpPr>
          <p:cNvPr id="3" name="Subtitle 2">
            <a:extLst>
              <a:ext uri="{FF2B5EF4-FFF2-40B4-BE49-F238E27FC236}">
                <a16:creationId xmlns:a16="http://schemas.microsoft.com/office/drawing/2014/main" id="{7E7D44DA-64E3-1271-44B4-E1DCDBFBA256}"/>
              </a:ext>
            </a:extLst>
          </p:cNvPr>
          <p:cNvSpPr>
            <a:spLocks noGrp="1"/>
          </p:cNvSpPr>
          <p:nvPr>
            <p:ph type="subTitle" idx="1"/>
          </p:nvPr>
        </p:nvSpPr>
        <p:spPr>
          <a:xfrm>
            <a:off x="477980" y="4872922"/>
            <a:ext cx="4023359" cy="1208141"/>
          </a:xfrm>
        </p:spPr>
        <p:txBody>
          <a:bodyPr>
            <a:normAutofit fontScale="92500" lnSpcReduction="10000"/>
          </a:bodyPr>
          <a:lstStyle/>
          <a:p>
            <a:pPr algn="l" rtl="0">
              <a:spcBef>
                <a:spcPts val="0"/>
              </a:spcBef>
              <a:spcAft>
                <a:spcPts val="0"/>
              </a:spcAft>
            </a:pPr>
            <a:r>
              <a:rPr lang="en-CA" sz="1600" b="0" i="0" u="none" strike="noStrike" dirty="0">
                <a:effectLst/>
                <a:latin typeface="Arial" panose="020B0604020202020204" pitchFamily="34" charset="0"/>
              </a:rPr>
              <a:t>Par Samantha Rigante</a:t>
            </a:r>
            <a:endParaRPr lang="en-CA" sz="1600" b="0" dirty="0">
              <a:effectLst/>
            </a:endParaRPr>
          </a:p>
          <a:p>
            <a:pPr algn="l" rtl="0">
              <a:spcBef>
                <a:spcPts val="0"/>
              </a:spcBef>
              <a:spcAft>
                <a:spcPts val="0"/>
              </a:spcAft>
            </a:pPr>
            <a:r>
              <a:rPr lang="fr-CA" sz="1600" b="0" i="0" u="none" strike="noStrike" dirty="0">
                <a:effectLst/>
                <a:latin typeface="Arial" panose="020B0604020202020204" pitchFamily="34" charset="0"/>
              </a:rPr>
              <a:t>Supervisée</a:t>
            </a:r>
            <a:r>
              <a:rPr lang="en-CA" sz="1600" b="0" i="0" u="none" strike="noStrike" dirty="0">
                <a:effectLst/>
                <a:latin typeface="Arial" panose="020B0604020202020204" pitchFamily="34" charset="0"/>
              </a:rPr>
              <a:t> par Dre </a:t>
            </a:r>
            <a:r>
              <a:rPr lang="en-CA" sz="1600" b="0" i="0" u="none" strike="noStrike" dirty="0" err="1">
                <a:effectLst/>
                <a:latin typeface="Arial" panose="020B0604020202020204" pitchFamily="34" charset="0"/>
              </a:rPr>
              <a:t>Sergerie</a:t>
            </a:r>
            <a:r>
              <a:rPr lang="en-CA" sz="1600" b="0" i="0" u="none" strike="noStrike" dirty="0">
                <a:effectLst/>
                <a:latin typeface="Arial" panose="020B0604020202020204" pitchFamily="34" charset="0"/>
              </a:rPr>
              <a:t> et Dre Nguyen </a:t>
            </a:r>
            <a:endParaRPr lang="en-CA" sz="1600" b="0" dirty="0">
              <a:effectLst/>
            </a:endParaRPr>
          </a:p>
          <a:p>
            <a:pPr algn="l" rtl="0">
              <a:spcBef>
                <a:spcPts val="0"/>
              </a:spcBef>
              <a:spcAft>
                <a:spcPts val="0"/>
              </a:spcAft>
            </a:pPr>
            <a:r>
              <a:rPr lang="en-CA" sz="1600" b="0" i="0" u="none" strike="noStrike" dirty="0">
                <a:effectLst/>
                <a:latin typeface="Arial" panose="020B0604020202020204" pitchFamily="34" charset="0"/>
              </a:rPr>
              <a:t>GMF-U de </a:t>
            </a:r>
            <a:r>
              <a:rPr lang="en-CA" sz="1600" b="0" i="0" u="none" strike="noStrike" dirty="0" err="1">
                <a:effectLst/>
                <a:latin typeface="Arial" panose="020B0604020202020204" pitchFamily="34" charset="0"/>
              </a:rPr>
              <a:t>Saintt</a:t>
            </a:r>
            <a:r>
              <a:rPr lang="en-CA" sz="1600" b="0" i="0" u="none" strike="noStrike" dirty="0">
                <a:effectLst/>
                <a:latin typeface="Arial" panose="020B0604020202020204" pitchFamily="34" charset="0"/>
              </a:rPr>
              <a:t> Eustache </a:t>
            </a:r>
            <a:endParaRPr lang="en-CA" sz="1600" b="0" dirty="0">
              <a:effectLst/>
            </a:endParaRPr>
          </a:p>
          <a:p>
            <a:pPr algn="l" rtl="0">
              <a:spcBef>
                <a:spcPts val="0"/>
              </a:spcBef>
              <a:spcAft>
                <a:spcPts val="0"/>
              </a:spcAft>
            </a:pPr>
            <a:r>
              <a:rPr lang="en-CA" sz="1600" b="0" i="0" u="none" strike="noStrike" dirty="0">
                <a:effectLst/>
                <a:latin typeface="Arial" panose="020B0604020202020204" pitchFamily="34" charset="0"/>
              </a:rPr>
              <a:t>17 </a:t>
            </a:r>
            <a:r>
              <a:rPr lang="en-CA" sz="1600" b="0" i="0" u="none" strike="noStrike" dirty="0" err="1">
                <a:effectLst/>
                <a:latin typeface="Arial" panose="020B0604020202020204" pitchFamily="34" charset="0"/>
              </a:rPr>
              <a:t>mai</a:t>
            </a:r>
            <a:r>
              <a:rPr lang="en-CA" sz="1600" b="0" i="0" u="none" strike="noStrike" dirty="0">
                <a:effectLst/>
                <a:latin typeface="Arial" panose="020B0604020202020204" pitchFamily="34" charset="0"/>
              </a:rPr>
              <a:t> 2023</a:t>
            </a:r>
            <a:endParaRPr lang="en-CA" sz="1600" b="0" dirty="0">
              <a:effectLst/>
            </a:endParaRPr>
          </a:p>
          <a:p>
            <a:pPr algn="l"/>
            <a:br>
              <a:rPr lang="en-CA" sz="1100" dirty="0"/>
            </a:br>
            <a:endParaRPr lang="en-US" sz="1100" dirty="0"/>
          </a:p>
        </p:txBody>
      </p:sp>
      <p:sp>
        <p:nvSpPr>
          <p:cNvPr id="23" name="Rectangle 2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1E24E8-36F3-E41E-B583-CAD4EB793475}"/>
              </a:ext>
            </a:extLst>
          </p:cNvPr>
          <p:cNvSpPr txBox="1"/>
          <p:nvPr/>
        </p:nvSpPr>
        <p:spPr>
          <a:xfrm>
            <a:off x="3050381" y="3244334"/>
            <a:ext cx="6100762" cy="369332"/>
          </a:xfrm>
          <a:prstGeom prst="rect">
            <a:avLst/>
          </a:prstGeom>
          <a:noFill/>
        </p:spPr>
        <p:txBody>
          <a:bodyPr wrap="square">
            <a:spAutoFit/>
          </a:bodyPr>
          <a:lstStyle/>
          <a:p>
            <a:pPr>
              <a:spcAft>
                <a:spcPts val="600"/>
              </a:spcAft>
            </a:pPr>
            <a:r>
              <a:rPr lang="en-CA" b="0">
                <a:effectLst/>
              </a:rPr>
              <a:t> </a:t>
            </a:r>
            <a:endParaRPr lang="en-US"/>
          </a:p>
        </p:txBody>
      </p:sp>
      <p:sp>
        <p:nvSpPr>
          <p:cNvPr id="7" name="TextBox 6">
            <a:extLst>
              <a:ext uri="{FF2B5EF4-FFF2-40B4-BE49-F238E27FC236}">
                <a16:creationId xmlns:a16="http://schemas.microsoft.com/office/drawing/2014/main" id="{5FE11752-4D0F-4E6A-D1CB-02D96AF028C3}"/>
              </a:ext>
            </a:extLst>
          </p:cNvPr>
          <p:cNvSpPr txBox="1"/>
          <p:nvPr/>
        </p:nvSpPr>
        <p:spPr>
          <a:xfrm>
            <a:off x="3048000" y="3244334"/>
            <a:ext cx="6096000" cy="369332"/>
          </a:xfrm>
          <a:prstGeom prst="rect">
            <a:avLst/>
          </a:prstGeom>
          <a:noFill/>
        </p:spPr>
        <p:txBody>
          <a:bodyPr wrap="square">
            <a:spAutoFit/>
          </a:bodyPr>
          <a:lstStyle/>
          <a:p>
            <a:pPr>
              <a:spcAft>
                <a:spcPts val="600"/>
              </a:spcAft>
            </a:pPr>
            <a:r>
              <a:rPr lang="en-CA" b="0">
                <a:effectLst/>
              </a:rPr>
              <a:t> </a:t>
            </a:r>
            <a:endParaRPr lang="en-US"/>
          </a:p>
        </p:txBody>
      </p:sp>
    </p:spTree>
    <p:extLst>
      <p:ext uri="{BB962C8B-B14F-4D97-AF65-F5344CB8AC3E}">
        <p14:creationId xmlns:p14="http://schemas.microsoft.com/office/powerpoint/2010/main" val="3853865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268222F-B4E6-99D5-2305-E3476BE7584F}"/>
              </a:ext>
            </a:extLst>
          </p:cNvPr>
          <p:cNvSpPr>
            <a:spLocks noGrp="1"/>
          </p:cNvSpPr>
          <p:nvPr>
            <p:ph type="title"/>
          </p:nvPr>
        </p:nvSpPr>
        <p:spPr>
          <a:xfrm>
            <a:off x="838200" y="253397"/>
            <a:ext cx="10515600" cy="1273233"/>
          </a:xfrm>
        </p:spPr>
        <p:txBody>
          <a:bodyPr>
            <a:normAutofit/>
          </a:bodyPr>
          <a:lstStyle/>
          <a:p>
            <a:r>
              <a:rPr lang="en-US" sz="4000"/>
              <a:t>Discussion Article #1: meta-analyse</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2A398E7-8ABF-082B-C29A-086F3E9B898C}"/>
              </a:ext>
            </a:extLst>
          </p:cNvPr>
          <p:cNvSpPr>
            <a:spLocks noGrp="1"/>
          </p:cNvSpPr>
          <p:nvPr>
            <p:ph idx="1"/>
          </p:nvPr>
        </p:nvSpPr>
        <p:spPr>
          <a:xfrm>
            <a:off x="838200" y="2478024"/>
            <a:ext cx="10515600" cy="3694176"/>
          </a:xfrm>
        </p:spPr>
        <p:txBody>
          <a:bodyPr>
            <a:normAutofit/>
          </a:bodyPr>
          <a:lstStyle/>
          <a:p>
            <a:pPr>
              <a:buFontTx/>
              <a:buChar char="-"/>
            </a:pPr>
            <a:r>
              <a:rPr lang="fr-CA" sz="1500" dirty="0"/>
              <a:t>MAIS:</a:t>
            </a:r>
          </a:p>
          <a:p>
            <a:pPr lvl="1">
              <a:buFontTx/>
              <a:buChar char="-"/>
            </a:pPr>
            <a:r>
              <a:rPr lang="fr-CA" sz="1500" dirty="0"/>
              <a:t>Petite échantillons (8-54 </a:t>
            </a:r>
            <a:r>
              <a:rPr lang="fr-CA" sz="1500" dirty="0" err="1"/>
              <a:t>ptes</a:t>
            </a:r>
            <a:r>
              <a:rPr lang="fr-CA" sz="1500" dirty="0"/>
              <a:t>)</a:t>
            </a:r>
          </a:p>
          <a:p>
            <a:pPr lvl="1">
              <a:buFontTx/>
              <a:buChar char="-"/>
            </a:pPr>
            <a:r>
              <a:rPr lang="fr-CA" sz="1500" dirty="0"/>
              <a:t>Doses hétérogènes de MI (1,2,4mg)</a:t>
            </a:r>
          </a:p>
          <a:p>
            <a:pPr lvl="1">
              <a:buFontTx/>
              <a:buChar char="-"/>
            </a:pPr>
            <a:r>
              <a:rPr lang="fr-CA" sz="1500" dirty="0" err="1"/>
              <a:t>Tx</a:t>
            </a:r>
            <a:r>
              <a:rPr lang="fr-CA" sz="1500" dirty="0"/>
              <a:t> 12 </a:t>
            </a:r>
            <a:r>
              <a:rPr lang="fr-CA" sz="1500" dirty="0" err="1"/>
              <a:t>sem</a:t>
            </a:r>
            <a:r>
              <a:rPr lang="fr-CA" sz="1500" dirty="0"/>
              <a:t> - 24mois</a:t>
            </a:r>
          </a:p>
          <a:p>
            <a:pPr lvl="1">
              <a:buFontTx/>
              <a:buChar char="-"/>
            </a:pPr>
            <a:r>
              <a:rPr lang="fr-CA" sz="1500" dirty="0"/>
              <a:t>Critères inclusions/exclusion hétérogènes</a:t>
            </a:r>
          </a:p>
          <a:p>
            <a:pPr lvl="1">
              <a:buFontTx/>
              <a:buChar char="-"/>
            </a:pPr>
            <a:endParaRPr lang="fr-CA" sz="1500" dirty="0"/>
          </a:p>
          <a:p>
            <a:pPr>
              <a:buFontTx/>
              <a:buChar char="-"/>
            </a:pPr>
            <a:r>
              <a:rPr lang="fr-CA" sz="1500" dirty="0">
                <a:effectLst/>
                <a:latin typeface="Times New Roman" panose="02020603050405020304" pitchFamily="18" charset="0"/>
                <a:ea typeface="Times New Roman" panose="02020603050405020304" pitchFamily="18" charset="0"/>
              </a:rPr>
              <a:t>l'I2 élevé de 92% pour les  9 ECR qui incluaient HOMA comme résultat principal</a:t>
            </a:r>
          </a:p>
          <a:p>
            <a:pPr>
              <a:buFontTx/>
              <a:buChar char="-"/>
            </a:pPr>
            <a:r>
              <a:rPr lang="fr-CA" sz="1500" dirty="0">
                <a:latin typeface="Times New Roman" panose="02020603050405020304" pitchFamily="18" charset="0"/>
                <a:ea typeface="Times New Roman" panose="02020603050405020304" pitchFamily="18" charset="0"/>
              </a:rPr>
              <a:t>Va</a:t>
            </a:r>
            <a:r>
              <a:rPr lang="fr-CA" sz="1500" dirty="0">
                <a:effectLst/>
                <a:latin typeface="Times New Roman" panose="02020603050405020304" pitchFamily="18" charset="0"/>
                <a:ea typeface="Times New Roman" panose="02020603050405020304" pitchFamily="18" charset="0"/>
              </a:rPr>
              <a:t>leur p et l'intervalle de confiance de 95 % obtenu pour l'HOMA-IR dans cette méta-analyse était de 0.08 et (-0,83, 0,04)</a:t>
            </a:r>
          </a:p>
          <a:p>
            <a:pPr>
              <a:buFontTx/>
              <a:buChar char="-"/>
            </a:pPr>
            <a:r>
              <a:rPr lang="fr-CA" sz="1500" dirty="0">
                <a:latin typeface="Times New Roman" panose="02020603050405020304" pitchFamily="18" charset="0"/>
                <a:ea typeface="Times New Roman" panose="02020603050405020304" pitchFamily="18" charset="0"/>
              </a:rPr>
              <a:t>M</a:t>
            </a:r>
            <a:r>
              <a:rPr lang="fr-CA" sz="1500" dirty="0">
                <a:effectLst/>
                <a:latin typeface="Times New Roman" panose="02020603050405020304" pitchFamily="18" charset="0"/>
                <a:ea typeface="Times New Roman" panose="02020603050405020304" pitchFamily="18" charset="0"/>
              </a:rPr>
              <a:t>éta-analyse n’est pas statistiquement significative </a:t>
            </a:r>
          </a:p>
          <a:p>
            <a:pPr>
              <a:buFontTx/>
              <a:buChar char="-"/>
            </a:pPr>
            <a:r>
              <a:rPr lang="fr-CA" sz="1500" dirty="0">
                <a:effectLst/>
                <a:latin typeface="Times New Roman" panose="02020603050405020304" pitchFamily="18" charset="0"/>
                <a:ea typeface="Times New Roman" panose="02020603050405020304" pitchFamily="18" charset="0"/>
              </a:rPr>
              <a:t>Est-ce qu</a:t>
            </a:r>
            <a:r>
              <a:rPr lang="fr-CA" sz="1500" dirty="0">
                <a:latin typeface="Times New Roman" panose="02020603050405020304" pitchFamily="18" charset="0"/>
                <a:ea typeface="Times New Roman" panose="02020603050405020304" pitchFamily="18" charset="0"/>
              </a:rPr>
              <a:t>’</a:t>
            </a:r>
            <a:r>
              <a:rPr lang="fr-CA" sz="1500" dirty="0">
                <a:effectLst/>
                <a:latin typeface="Times New Roman" panose="02020603050405020304" pitchFamily="18" charset="0"/>
                <a:ea typeface="Times New Roman" panose="02020603050405020304" pitchFamily="18" charset="0"/>
              </a:rPr>
              <a:t>une plus grande taille/puissance aurait permis de trouver une différence significative vu la tendance qui semble aller vers le positif?</a:t>
            </a:r>
          </a:p>
          <a:p>
            <a:pPr>
              <a:buFontTx/>
              <a:buChar char="-"/>
            </a:pPr>
            <a:endParaRPr lang="fr-CA" sz="1500" dirty="0">
              <a:effectLst/>
              <a:latin typeface="Times New Roman" panose="02020603050405020304" pitchFamily="18" charset="0"/>
              <a:ea typeface="Times New Roman" panose="02020603050405020304" pitchFamily="18" charset="0"/>
            </a:endParaRPr>
          </a:p>
          <a:p>
            <a:pPr>
              <a:buFontTx/>
              <a:buChar char="-"/>
            </a:pPr>
            <a:endParaRPr lang="en-CA" sz="1500" dirty="0">
              <a:effectLst/>
            </a:endParaRPr>
          </a:p>
          <a:p>
            <a:pPr>
              <a:buFontTx/>
              <a:buChar char="-"/>
            </a:pPr>
            <a:endParaRPr lang="en-CA" sz="1500" dirty="0">
              <a:effectLst/>
            </a:endParaRPr>
          </a:p>
          <a:p>
            <a:pPr marL="0" indent="0">
              <a:buNone/>
            </a:pPr>
            <a:endParaRPr lang="en-US" sz="1500" dirty="0"/>
          </a:p>
        </p:txBody>
      </p:sp>
    </p:spTree>
    <p:extLst>
      <p:ext uri="{BB962C8B-B14F-4D97-AF65-F5344CB8AC3E}">
        <p14:creationId xmlns:p14="http://schemas.microsoft.com/office/powerpoint/2010/main" val="1237871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text, font, number, screenshot&#10;&#10;Description automatically generated">
            <a:extLst>
              <a:ext uri="{FF2B5EF4-FFF2-40B4-BE49-F238E27FC236}">
                <a16:creationId xmlns:a16="http://schemas.microsoft.com/office/drawing/2014/main" id="{1879752F-F24C-6968-07E0-DD857C00F698}"/>
              </a:ext>
            </a:extLst>
          </p:cNvPr>
          <p:cNvPicPr>
            <a:picLocks noGrp="1" noChangeAspect="1"/>
          </p:cNvPicPr>
          <p:nvPr>
            <p:ph idx="1"/>
          </p:nvPr>
        </p:nvPicPr>
        <p:blipFill>
          <a:blip r:embed="rId3"/>
          <a:stretch>
            <a:fillRect/>
          </a:stretch>
        </p:blipFill>
        <p:spPr>
          <a:xfrm>
            <a:off x="792271" y="1171707"/>
            <a:ext cx="11232089" cy="4893337"/>
          </a:xfrm>
        </p:spPr>
      </p:pic>
    </p:spTree>
    <p:extLst>
      <p:ext uri="{BB962C8B-B14F-4D97-AF65-F5344CB8AC3E}">
        <p14:creationId xmlns:p14="http://schemas.microsoft.com/office/powerpoint/2010/main" val="2660482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113033-F4DE-7B96-8FF8-F559D2BD492F}"/>
              </a:ext>
            </a:extLst>
          </p:cNvPr>
          <p:cNvSpPr>
            <a:spLocks noGrp="1"/>
          </p:cNvSpPr>
          <p:nvPr>
            <p:ph type="title"/>
          </p:nvPr>
        </p:nvSpPr>
        <p:spPr>
          <a:xfrm>
            <a:off x="838200" y="253397"/>
            <a:ext cx="10515600" cy="1273233"/>
          </a:xfrm>
        </p:spPr>
        <p:txBody>
          <a:bodyPr>
            <a:normAutofit/>
          </a:bodyPr>
          <a:lstStyle/>
          <a:p>
            <a:r>
              <a:rPr lang="en-US" sz="2800"/>
              <a:t>Discussion Article #2 </a:t>
            </a:r>
            <a:r>
              <a:rPr lang="en-US" sz="2800">
                <a:effectLst/>
                <a:latin typeface="Times New Roman" panose="02020603050405020304" pitchFamily="18" charset="0"/>
                <a:ea typeface="Times New Roman" panose="02020603050405020304" pitchFamily="18" charset="0"/>
              </a:rPr>
              <a:t>«</a:t>
            </a:r>
            <a:r>
              <a:rPr lang="en-CA" sz="2800">
                <a:effectLst/>
              </a:rPr>
              <a:t> </a:t>
            </a:r>
            <a:r>
              <a:rPr lang="en-US" sz="2800">
                <a:effectLst/>
                <a:latin typeface="Times New Roman" panose="02020603050405020304" pitchFamily="18" charset="0"/>
                <a:ea typeface="Times New Roman" panose="02020603050405020304" pitchFamily="18" charset="0"/>
              </a:rPr>
              <a:t>The effect of metformin and myoinositol on metabolic outcomes in women with polycystic ovary syndrome: role of body mass and adiponectin in a </a:t>
            </a:r>
            <a:r>
              <a:rPr lang="en-US" sz="2800" b="1">
                <a:effectLst/>
                <a:latin typeface="Times New Roman" panose="02020603050405020304" pitchFamily="18" charset="0"/>
                <a:ea typeface="Times New Roman" panose="02020603050405020304" pitchFamily="18" charset="0"/>
              </a:rPr>
              <a:t>randomized</a:t>
            </a:r>
            <a:r>
              <a:rPr lang="en-US" sz="2800">
                <a:effectLst/>
                <a:latin typeface="Times New Roman" panose="02020603050405020304" pitchFamily="18" charset="0"/>
                <a:ea typeface="Times New Roman" panose="02020603050405020304" pitchFamily="18" charset="0"/>
              </a:rPr>
              <a:t> controlled trial »</a:t>
            </a:r>
            <a:r>
              <a:rPr lang="en-CA" sz="2800">
                <a:effectLst/>
              </a:rPr>
              <a:t> </a:t>
            </a:r>
            <a:endParaRPr lang="en-US" sz="280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2E19BCF-40F5-2A3B-CACC-9DC3BDD7FD18}"/>
              </a:ext>
            </a:extLst>
          </p:cNvPr>
          <p:cNvSpPr>
            <a:spLocks noGrp="1"/>
          </p:cNvSpPr>
          <p:nvPr>
            <p:ph idx="1"/>
          </p:nvPr>
        </p:nvSpPr>
        <p:spPr>
          <a:xfrm>
            <a:off x="838200" y="2478024"/>
            <a:ext cx="10515600" cy="3694176"/>
          </a:xfrm>
        </p:spPr>
        <p:txBody>
          <a:bodyPr>
            <a:normAutofit/>
          </a:bodyPr>
          <a:lstStyle/>
          <a:p>
            <a:r>
              <a:rPr lang="fr-CA" sz="2000" dirty="0"/>
              <a:t>MI vs MTF sur caractéristiques métaboliques et niveaux adiponectine des </a:t>
            </a:r>
            <a:r>
              <a:rPr lang="fr-CA" sz="2000" dirty="0" err="1"/>
              <a:t>ptes</a:t>
            </a:r>
            <a:r>
              <a:rPr lang="fr-CA" sz="2000" dirty="0"/>
              <a:t> SOPK en fonction IMC</a:t>
            </a:r>
          </a:p>
          <a:p>
            <a:pPr lvl="1"/>
            <a:r>
              <a:rPr lang="fr-CA" sz="2000" dirty="0"/>
              <a:t>HOMA-IR = résultat secondaire = On peut pas tirer des conclusions formelles</a:t>
            </a:r>
          </a:p>
          <a:p>
            <a:r>
              <a:rPr lang="fr-CA" sz="2000" dirty="0"/>
              <a:t>Échantillon: 66 </a:t>
            </a:r>
            <a:r>
              <a:rPr lang="fr-CA" sz="2000" dirty="0" err="1"/>
              <a:t>ptes</a:t>
            </a:r>
            <a:r>
              <a:rPr lang="fr-CA" sz="2000" dirty="0"/>
              <a:t> de Banja </a:t>
            </a:r>
            <a:r>
              <a:rPr lang="fr-CA" sz="2000" dirty="0" err="1"/>
              <a:t>luka</a:t>
            </a:r>
            <a:r>
              <a:rPr lang="fr-CA" sz="2000" dirty="0"/>
              <a:t>– base de recrutement/des volontaires?</a:t>
            </a:r>
          </a:p>
          <a:p>
            <a:r>
              <a:rPr lang="fr-CA" sz="2000" dirty="0"/>
              <a:t>Pas a l’aveugle </a:t>
            </a:r>
          </a:p>
          <a:p>
            <a:r>
              <a:rPr lang="fr-CA" sz="2000" dirty="0"/>
              <a:t>Pas de contrôle sur plusieurs variables confondants: changement régime alimentaire, exercice?</a:t>
            </a:r>
          </a:p>
          <a:p>
            <a:r>
              <a:rPr lang="fr-CA" sz="2000" dirty="0"/>
              <a:t>MTF x 3 mais inositol x2: bonne prise </a:t>
            </a:r>
            <a:r>
              <a:rPr lang="fr-CA" sz="2000" dirty="0" err="1"/>
              <a:t>rx</a:t>
            </a:r>
            <a:r>
              <a:rPr lang="fr-CA" sz="2000" dirty="0"/>
              <a:t>?</a:t>
            </a:r>
          </a:p>
          <a:p>
            <a:r>
              <a:rPr lang="fr-CA" sz="2000" dirty="0"/>
              <a:t>Durée 6 mois </a:t>
            </a:r>
          </a:p>
          <a:p>
            <a:r>
              <a:rPr lang="fr-CA" sz="2000" dirty="0"/>
              <a:t>Ils ont pas atteint leur puissance </a:t>
            </a:r>
          </a:p>
          <a:p>
            <a:endParaRPr lang="en-US" sz="2000" dirty="0"/>
          </a:p>
          <a:p>
            <a:endParaRPr lang="en-US" sz="2000" dirty="0"/>
          </a:p>
          <a:p>
            <a:endParaRPr lang="en-US" sz="2000" dirty="0"/>
          </a:p>
          <a:p>
            <a:endParaRPr lang="en-US" sz="2000" dirty="0"/>
          </a:p>
          <a:p>
            <a:pPr lvl="1"/>
            <a:endParaRPr lang="en-US" sz="2000" dirty="0"/>
          </a:p>
          <a:p>
            <a:pPr lvl="1"/>
            <a:endParaRPr lang="en-US" sz="2000" dirty="0"/>
          </a:p>
          <a:p>
            <a:endParaRPr lang="en-US" sz="2000" dirty="0"/>
          </a:p>
          <a:p>
            <a:endParaRPr lang="en-US" sz="2000" dirty="0"/>
          </a:p>
        </p:txBody>
      </p:sp>
    </p:spTree>
    <p:extLst>
      <p:ext uri="{BB962C8B-B14F-4D97-AF65-F5344CB8AC3E}">
        <p14:creationId xmlns:p14="http://schemas.microsoft.com/office/powerpoint/2010/main" val="1320532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2B04180-1613-205A-6993-980822482F4B}"/>
              </a:ext>
            </a:extLst>
          </p:cNvPr>
          <p:cNvSpPr>
            <a:spLocks noGrp="1"/>
          </p:cNvSpPr>
          <p:nvPr>
            <p:ph type="title"/>
          </p:nvPr>
        </p:nvSpPr>
        <p:spPr>
          <a:xfrm>
            <a:off x="838200" y="253397"/>
            <a:ext cx="10515600" cy="1273233"/>
          </a:xfrm>
        </p:spPr>
        <p:txBody>
          <a:bodyPr>
            <a:normAutofit/>
          </a:bodyPr>
          <a:lstStyle/>
          <a:p>
            <a:r>
              <a:rPr lang="en-US" sz="4000"/>
              <a:t>Discussion Article #2</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A435C58-FFE0-B7B8-1703-DF915CF7CE74}"/>
              </a:ext>
            </a:extLst>
          </p:cNvPr>
          <p:cNvSpPr>
            <a:spLocks noGrp="1"/>
          </p:cNvSpPr>
          <p:nvPr>
            <p:ph idx="1"/>
          </p:nvPr>
        </p:nvSpPr>
        <p:spPr>
          <a:xfrm>
            <a:off x="838200" y="2478024"/>
            <a:ext cx="10515600" cy="3694176"/>
          </a:xfrm>
        </p:spPr>
        <p:txBody>
          <a:bodyPr>
            <a:normAutofit/>
          </a:bodyPr>
          <a:lstStyle/>
          <a:p>
            <a:r>
              <a:rPr lang="fr-CA" sz="2200" dirty="0">
                <a:effectLst/>
                <a:latin typeface="Times New Roman" panose="02020603050405020304" pitchFamily="18" charset="0"/>
                <a:ea typeface="Times New Roman" panose="02020603050405020304" pitchFamily="18" charset="0"/>
              </a:rPr>
              <a:t>Conclusion: que les effets du MET et du MI sur le IMC, la composition corporelle, le profil hormonal, le métabolisme du glucose, insuline et le niveau d'adiponectine sont similaires.</a:t>
            </a:r>
          </a:p>
          <a:p>
            <a:r>
              <a:rPr lang="fr-CA" sz="2200" dirty="0">
                <a:effectLst/>
                <a:latin typeface="Times New Roman" panose="02020603050405020304" pitchFamily="18" charset="0"/>
                <a:ea typeface="Times New Roman" panose="02020603050405020304" pitchFamily="18" charset="0"/>
              </a:rPr>
              <a:t>  Il n’y avait pas de réduction significative du HOMA-IR avec la prise de </a:t>
            </a:r>
            <a:r>
              <a:rPr lang="fr-CA" sz="2200" dirty="0" err="1">
                <a:effectLst/>
                <a:latin typeface="Times New Roman" panose="02020603050405020304" pitchFamily="18" charset="0"/>
                <a:ea typeface="Times New Roman" panose="02020603050405020304" pitchFamily="18" charset="0"/>
              </a:rPr>
              <a:t>myo</a:t>
            </a:r>
            <a:r>
              <a:rPr lang="fr-CA" sz="2200" dirty="0">
                <a:effectLst/>
                <a:latin typeface="Times New Roman" panose="02020603050405020304" pitchFamily="18" charset="0"/>
                <a:ea typeface="Times New Roman" panose="02020603050405020304" pitchFamily="18" charset="0"/>
              </a:rPr>
              <a:t>-inositol.</a:t>
            </a:r>
          </a:p>
          <a:p>
            <a:r>
              <a:rPr lang="fr-CA" sz="2200" dirty="0">
                <a:effectLst/>
                <a:latin typeface="Times New Roman" panose="02020603050405020304" pitchFamily="18" charset="0"/>
                <a:ea typeface="Times New Roman" panose="02020603050405020304" pitchFamily="18" charset="0"/>
              </a:rPr>
              <a:t> Il n'y a donc pas de signification clinique aux résultats obtenus dans cette étude. </a:t>
            </a:r>
            <a:endParaRPr lang="fr-CA" sz="2200" dirty="0"/>
          </a:p>
          <a:p>
            <a:endParaRPr lang="en-US" sz="2200" dirty="0"/>
          </a:p>
        </p:txBody>
      </p:sp>
    </p:spTree>
    <p:extLst>
      <p:ext uri="{BB962C8B-B14F-4D97-AF65-F5344CB8AC3E}">
        <p14:creationId xmlns:p14="http://schemas.microsoft.com/office/powerpoint/2010/main" val="197768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E78588-951F-37C8-E0D5-4079AC83B06C}"/>
              </a:ext>
            </a:extLst>
          </p:cNvPr>
          <p:cNvSpPr>
            <a:spLocks noGrp="1"/>
          </p:cNvSpPr>
          <p:nvPr>
            <p:ph type="title"/>
          </p:nvPr>
        </p:nvSpPr>
        <p:spPr>
          <a:xfrm>
            <a:off x="838200" y="253397"/>
            <a:ext cx="10515600" cy="1273233"/>
          </a:xfrm>
        </p:spPr>
        <p:txBody>
          <a:bodyPr>
            <a:normAutofit/>
          </a:bodyPr>
          <a:lstStyle/>
          <a:p>
            <a:r>
              <a:rPr lang="en-US" sz="2500"/>
              <a:t>Discussion article #3 </a:t>
            </a:r>
            <a:r>
              <a:rPr lang="en-US" sz="2500">
                <a:effectLst/>
                <a:latin typeface="Times New Roman" panose="02020603050405020304" pitchFamily="18" charset="0"/>
                <a:ea typeface="Times New Roman" panose="02020603050405020304" pitchFamily="18" charset="0"/>
              </a:rPr>
              <a:t>« Efficacy of myo-inositol and d-chiro-inositol combination on menstrual cycle regulation and improving insulin resistance in young women with polycystic ovary syndrome: A randomized open-label study. »</a:t>
            </a:r>
            <a:r>
              <a:rPr lang="en-CA" sz="2500">
                <a:effectLst/>
              </a:rPr>
              <a:t> </a:t>
            </a:r>
            <a:endParaRPr lang="en-US" sz="250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BED784B-38BA-6DB1-158E-8F8EF455A6CF}"/>
              </a:ext>
            </a:extLst>
          </p:cNvPr>
          <p:cNvSpPr>
            <a:spLocks noGrp="1"/>
          </p:cNvSpPr>
          <p:nvPr>
            <p:ph idx="1"/>
          </p:nvPr>
        </p:nvSpPr>
        <p:spPr>
          <a:xfrm>
            <a:off x="838200" y="2478024"/>
            <a:ext cx="10515600" cy="3694176"/>
          </a:xfrm>
        </p:spPr>
        <p:txBody>
          <a:bodyPr>
            <a:normAutofit/>
          </a:bodyPr>
          <a:lstStyle/>
          <a:p>
            <a:r>
              <a:rPr lang="fr-CA" sz="1900" dirty="0">
                <a:effectLst/>
                <a:latin typeface="Times New Roman" panose="02020603050405020304" pitchFamily="18" charset="0"/>
                <a:ea typeface="Times New Roman" panose="02020603050405020304" pitchFamily="18" charset="0"/>
              </a:rPr>
              <a:t>D-chiro inositol +  </a:t>
            </a:r>
            <a:r>
              <a:rPr lang="fr-CA" sz="1900" dirty="0" err="1">
                <a:effectLst/>
                <a:latin typeface="Times New Roman" panose="02020603050405020304" pitchFamily="18" charset="0"/>
                <a:ea typeface="Times New Roman" panose="02020603050405020304" pitchFamily="18" charset="0"/>
              </a:rPr>
              <a:t>myo</a:t>
            </a:r>
            <a:r>
              <a:rPr lang="fr-CA" sz="1900" dirty="0">
                <a:effectLst/>
                <a:latin typeface="Times New Roman" panose="02020603050405020304" pitchFamily="18" charset="0"/>
                <a:ea typeface="Times New Roman" panose="02020603050405020304" pitchFamily="18" charset="0"/>
              </a:rPr>
              <a:t>-inositol dans un rapport de 3,6:1</a:t>
            </a:r>
            <a:r>
              <a:rPr lang="fr-CA" sz="1900" dirty="0">
                <a:effectLst/>
              </a:rPr>
              <a:t> plus efficace que COC pour régulariser cycles menstruels?</a:t>
            </a:r>
          </a:p>
          <a:p>
            <a:r>
              <a:rPr lang="fr-CA" sz="1900" dirty="0">
                <a:effectLst/>
                <a:latin typeface="Times New Roman" panose="02020603050405020304" pitchFamily="18" charset="0"/>
              </a:rPr>
              <a:t>Homa-</a:t>
            </a:r>
            <a:r>
              <a:rPr lang="fr-CA" sz="1900" dirty="0" err="1">
                <a:effectLst/>
                <a:latin typeface="Times New Roman" panose="02020603050405020304" pitchFamily="18" charset="0"/>
              </a:rPr>
              <a:t>ir</a:t>
            </a:r>
            <a:r>
              <a:rPr lang="fr-CA" sz="1900" dirty="0">
                <a:effectLst/>
                <a:latin typeface="Times New Roman" panose="02020603050405020304" pitchFamily="18" charset="0"/>
              </a:rPr>
              <a:t> </a:t>
            </a:r>
            <a:r>
              <a:rPr lang="fr-CA" sz="1900" dirty="0">
                <a:latin typeface="Times New Roman" panose="02020603050405020304" pitchFamily="18" charset="0"/>
              </a:rPr>
              <a:t>– résultat secondaire = </a:t>
            </a:r>
            <a:r>
              <a:rPr lang="fr-CA" sz="1900" dirty="0"/>
              <a:t>On peut pas tirer des conclusions formelles </a:t>
            </a:r>
          </a:p>
          <a:p>
            <a:r>
              <a:rPr lang="fr-CA" sz="1900" dirty="0"/>
              <a:t>Taille échantillon: 70 </a:t>
            </a:r>
            <a:r>
              <a:rPr lang="fr-CA" sz="1900" dirty="0" err="1"/>
              <a:t>ptes</a:t>
            </a:r>
            <a:r>
              <a:rPr lang="fr-CA" sz="1900" dirty="0"/>
              <a:t> d’inde 1 centre tertiaire  (difficile généraliser)</a:t>
            </a:r>
          </a:p>
          <a:p>
            <a:r>
              <a:rPr lang="fr-CA" sz="1900" dirty="0"/>
              <a:t>Analyse per protocole: moins représentative de vrai vie</a:t>
            </a:r>
          </a:p>
          <a:p>
            <a:r>
              <a:rPr lang="fr-CA" sz="1900" dirty="0"/>
              <a:t>Puissance atteinte</a:t>
            </a:r>
          </a:p>
          <a:p>
            <a:r>
              <a:rPr lang="fr-CA" sz="1900" dirty="0"/>
              <a:t>Comment est-ce qu’ils ont randomise les groups (enveloppe opaque? Qui?)</a:t>
            </a:r>
          </a:p>
          <a:p>
            <a:r>
              <a:rPr lang="fr-CA" sz="1900" dirty="0"/>
              <a:t>Pas a aveugle – qui a suivi les </a:t>
            </a:r>
            <a:r>
              <a:rPr lang="fr-CA" sz="1900" dirty="0" err="1"/>
              <a:t>ptes</a:t>
            </a:r>
            <a:r>
              <a:rPr lang="fr-CA" sz="1900" dirty="0"/>
              <a:t>, Md ou chercheur?</a:t>
            </a:r>
          </a:p>
          <a:p>
            <a:r>
              <a:rPr lang="fr-CA" sz="1900" dirty="0"/>
              <a:t>Mentionne aucune conflit intérêt mais remercie une société pharmaceutique qui a fourni les médicaments gratuits pour leur étude…</a:t>
            </a:r>
          </a:p>
          <a:p>
            <a:endParaRPr lang="fr-CA" sz="1900" dirty="0"/>
          </a:p>
          <a:p>
            <a:endParaRPr lang="en-CA" sz="1900" dirty="0">
              <a:effectLst/>
            </a:endParaRPr>
          </a:p>
          <a:p>
            <a:endParaRPr lang="en-CA" sz="1900" dirty="0"/>
          </a:p>
          <a:p>
            <a:endParaRPr lang="en-US" sz="1900" dirty="0"/>
          </a:p>
        </p:txBody>
      </p:sp>
    </p:spTree>
    <p:extLst>
      <p:ext uri="{BB962C8B-B14F-4D97-AF65-F5344CB8AC3E}">
        <p14:creationId xmlns:p14="http://schemas.microsoft.com/office/powerpoint/2010/main" val="3404667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32ABDAB-BA2D-EABA-CCD3-AA3629D82FD4}"/>
              </a:ext>
            </a:extLst>
          </p:cNvPr>
          <p:cNvSpPr>
            <a:spLocks noGrp="1"/>
          </p:cNvSpPr>
          <p:nvPr>
            <p:ph type="title"/>
          </p:nvPr>
        </p:nvSpPr>
        <p:spPr>
          <a:xfrm>
            <a:off x="838200" y="253397"/>
            <a:ext cx="10515600" cy="1273233"/>
          </a:xfrm>
        </p:spPr>
        <p:txBody>
          <a:bodyPr>
            <a:normAutofit/>
          </a:bodyPr>
          <a:lstStyle/>
          <a:p>
            <a:r>
              <a:rPr lang="en-US" sz="4000"/>
              <a:t>Discussion Article #3</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9E3CCBE-020D-884D-10D7-9A8DE59818DE}"/>
              </a:ext>
            </a:extLst>
          </p:cNvPr>
          <p:cNvSpPr>
            <a:spLocks noGrp="1"/>
          </p:cNvSpPr>
          <p:nvPr>
            <p:ph idx="1"/>
          </p:nvPr>
        </p:nvSpPr>
        <p:spPr>
          <a:xfrm>
            <a:off x="838200" y="2478024"/>
            <a:ext cx="10515600" cy="3694176"/>
          </a:xfrm>
        </p:spPr>
        <p:txBody>
          <a:bodyPr>
            <a:normAutofit/>
          </a:bodyPr>
          <a:lstStyle/>
          <a:p>
            <a:r>
              <a:rPr lang="fr-CA" sz="2200" dirty="0"/>
              <a:t>Conclusion: diminution significative de la résistance à insuline avec p &lt;0.001 dans groupe </a:t>
            </a:r>
            <a:r>
              <a:rPr lang="fr-CA" sz="2200" dirty="0" err="1"/>
              <a:t>tx</a:t>
            </a:r>
            <a:r>
              <a:rPr lang="fr-CA" sz="2200" dirty="0"/>
              <a:t> avec MI compare coc</a:t>
            </a:r>
          </a:p>
          <a:p>
            <a:r>
              <a:rPr lang="fr-CA" sz="2200" dirty="0"/>
              <a:t>Aucune Valeur p fourni dans tableaux des résultats …</a:t>
            </a:r>
          </a:p>
          <a:p>
            <a:r>
              <a:rPr lang="fr-CA" sz="2200" dirty="0"/>
              <a:t>Aucune lien pour résultats complètes, obligeant aux lecteurs a croire ce qu'ils disent sans analyser les résultats…</a:t>
            </a:r>
          </a:p>
          <a:p>
            <a:r>
              <a:rPr lang="fr-CA" sz="2200" dirty="0">
                <a:effectLst/>
                <a:latin typeface="Times New Roman" panose="02020603050405020304" pitchFamily="18" charset="0"/>
                <a:ea typeface="Times New Roman" panose="02020603050405020304" pitchFamily="18" charset="0"/>
              </a:rPr>
              <a:t>Il est difficile de conclure que les résultats obtenus dans cette étude seraient reproductibles dans des conditions optimales.</a:t>
            </a:r>
            <a:endParaRPr lang="fr-CA" sz="2200" dirty="0"/>
          </a:p>
          <a:p>
            <a:endParaRPr lang="en-US" sz="2200" dirty="0"/>
          </a:p>
        </p:txBody>
      </p:sp>
    </p:spTree>
    <p:extLst>
      <p:ext uri="{BB962C8B-B14F-4D97-AF65-F5344CB8AC3E}">
        <p14:creationId xmlns:p14="http://schemas.microsoft.com/office/powerpoint/2010/main" val="1448933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FE7170-8CD0-B3F9-FCAA-374C5F5913ED}"/>
              </a:ext>
            </a:extLst>
          </p:cNvPr>
          <p:cNvSpPr>
            <a:spLocks noGrp="1"/>
          </p:cNvSpPr>
          <p:nvPr>
            <p:ph type="title"/>
          </p:nvPr>
        </p:nvSpPr>
        <p:spPr>
          <a:xfrm>
            <a:off x="838200" y="365125"/>
            <a:ext cx="10515600" cy="1325563"/>
          </a:xfrm>
        </p:spPr>
        <p:txBody>
          <a:bodyPr>
            <a:normAutofit/>
          </a:bodyPr>
          <a:lstStyle/>
          <a:p>
            <a:r>
              <a:rPr lang="en-US" sz="5400"/>
              <a:t>Conclusion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E44A502-663A-A20D-E101-E3A10909D94D}"/>
              </a:ext>
            </a:extLst>
          </p:cNvPr>
          <p:cNvSpPr>
            <a:spLocks noGrp="1"/>
          </p:cNvSpPr>
          <p:nvPr>
            <p:ph idx="1"/>
          </p:nvPr>
        </p:nvSpPr>
        <p:spPr>
          <a:xfrm>
            <a:off x="838200" y="1929384"/>
            <a:ext cx="10515600" cy="4251960"/>
          </a:xfrm>
        </p:spPr>
        <p:txBody>
          <a:bodyPr>
            <a:normAutofit/>
          </a:bodyPr>
          <a:lstStyle/>
          <a:p>
            <a:r>
              <a:rPr lang="fr-CA" sz="2200" dirty="0"/>
              <a:t>Difficile conclure que les </a:t>
            </a:r>
            <a:r>
              <a:rPr lang="fr-CA" sz="2200" dirty="0" err="1"/>
              <a:t>myo</a:t>
            </a:r>
            <a:r>
              <a:rPr lang="fr-CA" sz="2200" dirty="0"/>
              <a:t>-inositols ont une effet significative sur la réduction de la résistance a insuline / changement </a:t>
            </a:r>
            <a:r>
              <a:rPr lang="fr-CA" sz="2200" dirty="0" err="1"/>
              <a:t>homa-ir</a:t>
            </a:r>
            <a:r>
              <a:rPr lang="fr-CA" sz="2200" dirty="0"/>
              <a:t> dans SOPK</a:t>
            </a:r>
          </a:p>
          <a:p>
            <a:r>
              <a:rPr lang="fr-CA" sz="2200" dirty="0"/>
              <a:t>6/11 articles ont conclu différence statistiquement significative dans le </a:t>
            </a:r>
            <a:r>
              <a:rPr lang="fr-CA" sz="2200" dirty="0" err="1"/>
              <a:t>homa</a:t>
            </a:r>
            <a:r>
              <a:rPr lang="fr-CA" sz="2200" dirty="0"/>
              <a:t> entre groupe </a:t>
            </a:r>
            <a:r>
              <a:rPr lang="fr-CA" sz="2200" dirty="0" err="1"/>
              <a:t>tx</a:t>
            </a:r>
            <a:r>
              <a:rPr lang="fr-CA" sz="2200" dirty="0"/>
              <a:t> MI vs témoin</a:t>
            </a:r>
          </a:p>
          <a:p>
            <a:r>
              <a:rPr lang="fr-CA" sz="2200" dirty="0"/>
              <a:t>5/6 dans métanalyse #1, dont 4 présentait risqué élevé ou peu clair de biais</a:t>
            </a:r>
          </a:p>
          <a:p>
            <a:r>
              <a:rPr lang="fr-CA" sz="2200" dirty="0"/>
              <a:t>Article #3 avait bcp de biais </a:t>
            </a:r>
          </a:p>
          <a:p>
            <a:r>
              <a:rPr lang="fr-CA" sz="2200" dirty="0"/>
              <a:t>Article #2: pas de différence statistiquement significative </a:t>
            </a:r>
          </a:p>
        </p:txBody>
      </p:sp>
    </p:spTree>
    <p:extLst>
      <p:ext uri="{BB962C8B-B14F-4D97-AF65-F5344CB8AC3E}">
        <p14:creationId xmlns:p14="http://schemas.microsoft.com/office/powerpoint/2010/main" val="244801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C33B1D-527B-A6A8-A4B8-32C0B1DC522D}"/>
              </a:ext>
            </a:extLst>
          </p:cNvPr>
          <p:cNvSpPr>
            <a:spLocks noGrp="1"/>
          </p:cNvSpPr>
          <p:nvPr>
            <p:ph type="title"/>
          </p:nvPr>
        </p:nvSpPr>
        <p:spPr>
          <a:xfrm>
            <a:off x="841248" y="502920"/>
            <a:ext cx="10509504" cy="1975104"/>
          </a:xfrm>
        </p:spPr>
        <p:txBody>
          <a:bodyPr anchor="b">
            <a:normAutofit/>
          </a:bodyPr>
          <a:lstStyle/>
          <a:p>
            <a:r>
              <a:rPr lang="en-US" sz="5400"/>
              <a:t>Conclusion #2: </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8FE96960-CD29-B496-0D5E-C6672CC87673}"/>
              </a:ext>
            </a:extLst>
          </p:cNvPr>
          <p:cNvSpPr>
            <a:spLocks noGrp="1"/>
          </p:cNvSpPr>
          <p:nvPr>
            <p:ph idx="1"/>
          </p:nvPr>
        </p:nvSpPr>
        <p:spPr>
          <a:xfrm>
            <a:off x="841248" y="3328416"/>
            <a:ext cx="10509504" cy="2715768"/>
          </a:xfrm>
        </p:spPr>
        <p:txBody>
          <a:bodyPr>
            <a:normAutofit/>
          </a:bodyPr>
          <a:lstStyle/>
          <a:p>
            <a:r>
              <a:rPr lang="fr-CA" sz="2000" dirty="0"/>
              <a:t>Pas de consensus sur dose et ratio des isomères mais DCI: MI 40:1 a été avancé (aucune de ses articles ont utilisé ce formule)</a:t>
            </a:r>
          </a:p>
          <a:p>
            <a:r>
              <a:rPr lang="fr-CA" sz="2000" dirty="0"/>
              <a:t>Futures études plus longue durée et plus de </a:t>
            </a:r>
            <a:r>
              <a:rPr lang="fr-CA" sz="2000" dirty="0" err="1"/>
              <a:t>ptes</a:t>
            </a:r>
            <a:r>
              <a:rPr lang="fr-CA" sz="2000" dirty="0"/>
              <a:t> – dans une pays plus similaire a Canada/US</a:t>
            </a:r>
          </a:p>
          <a:p>
            <a:r>
              <a:rPr lang="fr-CA" sz="2000" dirty="0">
                <a:effectLst/>
                <a:latin typeface="Times New Roman" panose="02020603050405020304" pitchFamily="18" charset="0"/>
                <a:ea typeface="Times New Roman" panose="02020603050405020304" pitchFamily="18" charset="0"/>
              </a:rPr>
              <a:t>En résumé, il n'y a pas d'effet clinique ni statistiquement significatif du MI sur HOMA dans les trois études analysées.</a:t>
            </a:r>
            <a:r>
              <a:rPr lang="fr-CA" sz="2000" dirty="0">
                <a:effectLst/>
              </a:rPr>
              <a:t> </a:t>
            </a:r>
          </a:p>
          <a:p>
            <a:r>
              <a:rPr lang="fr-CA" sz="2000" dirty="0"/>
              <a:t>Quelques résultats peuvent laisser penser que des études mieux construites avec Meilleur puissance pourraient démontrer des résultats significatives  </a:t>
            </a:r>
          </a:p>
          <a:p>
            <a:endParaRPr lang="fr-CA" sz="2000" dirty="0"/>
          </a:p>
          <a:p>
            <a:endParaRPr lang="fr-CA" sz="2000" dirty="0"/>
          </a:p>
          <a:p>
            <a:endParaRPr lang="fr-CA" sz="2000" dirty="0"/>
          </a:p>
          <a:p>
            <a:endParaRPr lang="fr-CA" sz="2000" dirty="0"/>
          </a:p>
          <a:p>
            <a:endParaRPr lang="fr-CA" sz="2000" dirty="0"/>
          </a:p>
          <a:p>
            <a:endParaRPr lang="fr-CA" sz="2000" dirty="0"/>
          </a:p>
          <a:p>
            <a:endParaRPr lang="fr-CA" sz="2000" dirty="0"/>
          </a:p>
          <a:p>
            <a:endParaRPr lang="en-US" sz="2000" dirty="0"/>
          </a:p>
        </p:txBody>
      </p:sp>
    </p:spTree>
    <p:extLst>
      <p:ext uri="{BB962C8B-B14F-4D97-AF65-F5344CB8AC3E}">
        <p14:creationId xmlns:p14="http://schemas.microsoft.com/office/powerpoint/2010/main" val="4283702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FB189-F7AB-6A0C-6A9F-6F2533193D5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2727712-92B3-1988-0BEA-B5339D5C4A04}"/>
              </a:ext>
            </a:extLst>
          </p:cNvPr>
          <p:cNvSpPr>
            <a:spLocks noGrp="1"/>
          </p:cNvSpPr>
          <p:nvPr>
            <p:ph idx="1"/>
          </p:nvPr>
        </p:nvSpPr>
        <p:spPr>
          <a:xfrm>
            <a:off x="838200" y="1485900"/>
            <a:ext cx="10515600" cy="4691063"/>
          </a:xfrm>
        </p:spPr>
        <p:txBody>
          <a:bodyPr>
            <a:normAutofit fontScale="85000" lnSpcReduction="10000"/>
          </a:bodyPr>
          <a:lstStyle/>
          <a:p>
            <a:r>
              <a:rPr lang="en-CA" sz="1800" dirty="0" err="1">
                <a:solidFill>
                  <a:srgbClr val="303030"/>
                </a:solidFill>
                <a:effectLst/>
                <a:latin typeface="Times New Roman" panose="02020603050405020304" pitchFamily="18" charset="0"/>
                <a:ea typeface="Times New Roman" panose="02020603050405020304" pitchFamily="18" charset="0"/>
              </a:rPr>
              <a:t>DeUgarte</a:t>
            </a:r>
            <a:r>
              <a:rPr lang="en-CA" sz="1800" dirty="0">
                <a:solidFill>
                  <a:srgbClr val="303030"/>
                </a:solidFill>
                <a:effectLst/>
                <a:latin typeface="Times New Roman" panose="02020603050405020304" pitchFamily="18" charset="0"/>
                <a:ea typeface="Times New Roman" panose="02020603050405020304" pitchFamily="18" charset="0"/>
              </a:rPr>
              <a:t> CM, Bartolucci AA, </a:t>
            </a:r>
            <a:r>
              <a:rPr lang="en-CA" sz="1800" dirty="0" err="1">
                <a:solidFill>
                  <a:srgbClr val="303030"/>
                </a:solidFill>
                <a:effectLst/>
                <a:latin typeface="Times New Roman" panose="02020603050405020304" pitchFamily="18" charset="0"/>
                <a:ea typeface="Times New Roman" panose="02020603050405020304" pitchFamily="18" charset="0"/>
              </a:rPr>
              <a:t>Azziz</a:t>
            </a:r>
            <a:r>
              <a:rPr lang="en-CA" sz="1800" dirty="0">
                <a:solidFill>
                  <a:srgbClr val="303030"/>
                </a:solidFill>
                <a:effectLst/>
                <a:latin typeface="Times New Roman" panose="02020603050405020304" pitchFamily="18" charset="0"/>
                <a:ea typeface="Times New Roman" panose="02020603050405020304" pitchFamily="18" charset="0"/>
              </a:rPr>
              <a:t> R. Prevalence of insulin resistance in the polycystic ovary syndrome using the homeostasis model assessment. </a:t>
            </a:r>
            <a:r>
              <a:rPr lang="en-CA" sz="1800" i="1" dirty="0">
                <a:solidFill>
                  <a:srgbClr val="303030"/>
                </a:solidFill>
                <a:effectLst/>
                <a:latin typeface="Times New Roman" panose="02020603050405020304" pitchFamily="18" charset="0"/>
                <a:ea typeface="Times New Roman" panose="02020603050405020304" pitchFamily="18" charset="0"/>
              </a:rPr>
              <a:t>Fertility and Sterility</a:t>
            </a:r>
            <a:r>
              <a:rPr lang="en-CA" sz="1800" dirty="0">
                <a:solidFill>
                  <a:srgbClr val="303030"/>
                </a:solidFill>
                <a:effectLst/>
                <a:latin typeface="Times New Roman" panose="02020603050405020304" pitchFamily="18" charset="0"/>
                <a:ea typeface="Times New Roman" panose="02020603050405020304" pitchFamily="18" charset="0"/>
              </a:rPr>
              <a:t> 2005. 83 1454–1460. (10.1016/j.fertnstert.2004.11.070) </a:t>
            </a:r>
            <a:endParaRPr lang="en-CA" sz="1800" dirty="0">
              <a:effectLst/>
              <a:latin typeface="Times New Roman" panose="02020603050405020304" pitchFamily="18" charset="0"/>
              <a:ea typeface="Times New Roman" panose="02020603050405020304" pitchFamily="18" charset="0"/>
            </a:endParaRPr>
          </a:p>
          <a:p>
            <a:r>
              <a:rPr lang="en-CA" sz="1800" dirty="0" err="1">
                <a:solidFill>
                  <a:srgbClr val="212121"/>
                </a:solidFill>
                <a:effectLst/>
                <a:latin typeface="Times New Roman" panose="02020603050405020304" pitchFamily="18" charset="0"/>
                <a:ea typeface="Times New Roman" panose="02020603050405020304" pitchFamily="18" charset="0"/>
              </a:rPr>
              <a:t>Jethaliya</a:t>
            </a:r>
            <a:r>
              <a:rPr lang="en-CA" sz="1800" dirty="0">
                <a:solidFill>
                  <a:srgbClr val="212121"/>
                </a:solidFill>
                <a:effectLst/>
                <a:latin typeface="Times New Roman" panose="02020603050405020304" pitchFamily="18" charset="0"/>
                <a:ea typeface="Times New Roman" panose="02020603050405020304" pitchFamily="18" charset="0"/>
              </a:rPr>
              <a:t> H, </a:t>
            </a:r>
            <a:r>
              <a:rPr lang="en-CA" sz="1800" dirty="0" err="1">
                <a:solidFill>
                  <a:srgbClr val="212121"/>
                </a:solidFill>
                <a:effectLst/>
                <a:latin typeface="Times New Roman" panose="02020603050405020304" pitchFamily="18" charset="0"/>
                <a:ea typeface="Times New Roman" panose="02020603050405020304" pitchFamily="18" charset="0"/>
              </a:rPr>
              <a:t>Gajjar</a:t>
            </a:r>
            <a:r>
              <a:rPr lang="en-CA" sz="1800" dirty="0">
                <a:solidFill>
                  <a:srgbClr val="212121"/>
                </a:solidFill>
                <a:effectLst/>
                <a:latin typeface="Times New Roman" panose="02020603050405020304" pitchFamily="18" charset="0"/>
                <a:ea typeface="Times New Roman" panose="02020603050405020304" pitchFamily="18" charset="0"/>
              </a:rPr>
              <a:t> N, Patel V, Deshpande S, Patel R. Efficacy of Myo-inositol on Anthropometric, Metabolic, and Endocrine Outcomes in PCOS Patients: A Meta-analysis of Randomized Controlled Trial. </a:t>
            </a:r>
            <a:r>
              <a:rPr lang="en-CA" sz="1800" dirty="0" err="1">
                <a:solidFill>
                  <a:srgbClr val="212121"/>
                </a:solidFill>
                <a:effectLst/>
                <a:latin typeface="Times New Roman" panose="02020603050405020304" pitchFamily="18" charset="0"/>
                <a:ea typeface="Times New Roman" panose="02020603050405020304" pitchFamily="18" charset="0"/>
              </a:rPr>
              <a:t>Reprod</a:t>
            </a:r>
            <a:r>
              <a:rPr lang="en-CA" sz="1800" dirty="0">
                <a:solidFill>
                  <a:srgbClr val="212121"/>
                </a:solidFill>
                <a:effectLst/>
                <a:latin typeface="Times New Roman" panose="02020603050405020304" pitchFamily="18" charset="0"/>
                <a:ea typeface="Times New Roman" panose="02020603050405020304" pitchFamily="18" charset="0"/>
              </a:rPr>
              <a:t> Sci. 2022 Aug;29(8):2282-2298. </a:t>
            </a:r>
            <a:r>
              <a:rPr lang="en-CA" sz="1800" dirty="0" err="1">
                <a:solidFill>
                  <a:srgbClr val="212121"/>
                </a:solidFill>
                <a:effectLst/>
                <a:latin typeface="Times New Roman" panose="02020603050405020304" pitchFamily="18" charset="0"/>
                <a:ea typeface="Times New Roman" panose="02020603050405020304" pitchFamily="18" charset="0"/>
              </a:rPr>
              <a:t>doi</a:t>
            </a:r>
            <a:r>
              <a:rPr lang="en-CA" sz="1800" dirty="0">
                <a:solidFill>
                  <a:srgbClr val="212121"/>
                </a:solidFill>
                <a:effectLst/>
                <a:latin typeface="Times New Roman" panose="02020603050405020304" pitchFamily="18" charset="0"/>
                <a:ea typeface="Times New Roman" panose="02020603050405020304" pitchFamily="18" charset="0"/>
              </a:rPr>
              <a:t>: 10.1007/s43032-022-00933-y. </a:t>
            </a:r>
            <a:r>
              <a:rPr lang="en-CA" sz="1800" dirty="0" err="1">
                <a:solidFill>
                  <a:srgbClr val="212121"/>
                </a:solidFill>
                <a:effectLst/>
                <a:latin typeface="Times New Roman" panose="02020603050405020304" pitchFamily="18" charset="0"/>
                <a:ea typeface="Times New Roman" panose="02020603050405020304" pitchFamily="18" charset="0"/>
              </a:rPr>
              <a:t>Epub</a:t>
            </a:r>
            <a:r>
              <a:rPr lang="en-CA" sz="1800" dirty="0">
                <a:solidFill>
                  <a:srgbClr val="212121"/>
                </a:solidFill>
                <a:effectLst/>
                <a:latin typeface="Times New Roman" panose="02020603050405020304" pitchFamily="18" charset="0"/>
                <a:ea typeface="Times New Roman" panose="02020603050405020304" pitchFamily="18" charset="0"/>
              </a:rPr>
              <a:t> 2022 Apr 27. PMID: 35477841.</a:t>
            </a:r>
            <a:endParaRPr lang="en-CA" sz="1800" dirty="0">
              <a:effectLst/>
              <a:latin typeface="Times New Roman" panose="02020603050405020304" pitchFamily="18" charset="0"/>
              <a:ea typeface="Times New Roman" panose="02020603050405020304" pitchFamily="18" charset="0"/>
            </a:endParaRPr>
          </a:p>
          <a:p>
            <a:r>
              <a:rPr lang="en-CA" sz="1800" dirty="0" err="1">
                <a:solidFill>
                  <a:srgbClr val="212121"/>
                </a:solidFill>
                <a:effectLst/>
                <a:latin typeface="Times New Roman" panose="02020603050405020304" pitchFamily="18" charset="0"/>
                <a:ea typeface="Times New Roman" panose="02020603050405020304" pitchFamily="18" charset="0"/>
              </a:rPr>
              <a:t>Kachhawa</a:t>
            </a:r>
            <a:r>
              <a:rPr lang="en-CA" sz="1800" dirty="0">
                <a:solidFill>
                  <a:srgbClr val="212121"/>
                </a:solidFill>
                <a:effectLst/>
                <a:latin typeface="Times New Roman" panose="02020603050405020304" pitchFamily="18" charset="0"/>
                <a:ea typeface="Times New Roman" panose="02020603050405020304" pitchFamily="18" charset="0"/>
              </a:rPr>
              <a:t> G, Senthil Kumar KV, </a:t>
            </a:r>
            <a:r>
              <a:rPr lang="en-CA" sz="1800" dirty="0" err="1">
                <a:solidFill>
                  <a:srgbClr val="212121"/>
                </a:solidFill>
                <a:effectLst/>
                <a:latin typeface="Times New Roman" panose="02020603050405020304" pitchFamily="18" charset="0"/>
                <a:ea typeface="Times New Roman" panose="02020603050405020304" pitchFamily="18" charset="0"/>
              </a:rPr>
              <a:t>Kulshrestha</a:t>
            </a:r>
            <a:r>
              <a:rPr lang="en-CA" sz="1800" dirty="0">
                <a:solidFill>
                  <a:srgbClr val="212121"/>
                </a:solidFill>
                <a:effectLst/>
                <a:latin typeface="Times New Roman" panose="02020603050405020304" pitchFamily="18" charset="0"/>
                <a:ea typeface="Times New Roman" panose="02020603050405020304" pitchFamily="18" charset="0"/>
              </a:rPr>
              <a:t> V, </a:t>
            </a:r>
            <a:r>
              <a:rPr lang="en-CA" sz="1800" dirty="0" err="1">
                <a:solidFill>
                  <a:srgbClr val="212121"/>
                </a:solidFill>
                <a:effectLst/>
                <a:latin typeface="Times New Roman" panose="02020603050405020304" pitchFamily="18" charset="0"/>
                <a:ea typeface="Times New Roman" panose="02020603050405020304" pitchFamily="18" charset="0"/>
              </a:rPr>
              <a:t>Khadgawat</a:t>
            </a:r>
            <a:r>
              <a:rPr lang="en-CA" sz="1800" dirty="0">
                <a:solidFill>
                  <a:srgbClr val="212121"/>
                </a:solidFill>
                <a:effectLst/>
                <a:latin typeface="Times New Roman" panose="02020603050405020304" pitchFamily="18" charset="0"/>
                <a:ea typeface="Times New Roman" panose="02020603050405020304" pitchFamily="18" charset="0"/>
              </a:rPr>
              <a:t> R, </a:t>
            </a:r>
            <a:r>
              <a:rPr lang="en-CA" sz="1800" dirty="0" err="1">
                <a:solidFill>
                  <a:srgbClr val="212121"/>
                </a:solidFill>
                <a:effectLst/>
                <a:latin typeface="Times New Roman" panose="02020603050405020304" pitchFamily="18" charset="0"/>
                <a:ea typeface="Times New Roman" panose="02020603050405020304" pitchFamily="18" charset="0"/>
              </a:rPr>
              <a:t>Mahey</a:t>
            </a:r>
            <a:r>
              <a:rPr lang="en-CA" sz="1800" dirty="0">
                <a:solidFill>
                  <a:srgbClr val="212121"/>
                </a:solidFill>
                <a:effectLst/>
                <a:latin typeface="Times New Roman" panose="02020603050405020304" pitchFamily="18" charset="0"/>
                <a:ea typeface="Times New Roman" panose="02020603050405020304" pitchFamily="18" charset="0"/>
              </a:rPr>
              <a:t> R, </a:t>
            </a:r>
            <a:r>
              <a:rPr lang="en-CA" sz="1800" dirty="0" err="1">
                <a:solidFill>
                  <a:srgbClr val="212121"/>
                </a:solidFill>
                <a:effectLst/>
                <a:latin typeface="Times New Roman" panose="02020603050405020304" pitchFamily="18" charset="0"/>
                <a:ea typeface="Times New Roman" panose="02020603050405020304" pitchFamily="18" charset="0"/>
              </a:rPr>
              <a:t>Bhatla</a:t>
            </a:r>
            <a:r>
              <a:rPr lang="en-CA" sz="1800" dirty="0">
                <a:solidFill>
                  <a:srgbClr val="212121"/>
                </a:solidFill>
                <a:effectLst/>
                <a:latin typeface="Times New Roman" panose="02020603050405020304" pitchFamily="18" charset="0"/>
                <a:ea typeface="Times New Roman" panose="02020603050405020304" pitchFamily="18" charset="0"/>
              </a:rPr>
              <a:t> N. Efficacy of myo-inositol and d-chiro-inositol combination on menstrual cycle regulation and improving insulin resistance in young women with polycystic ovary syndrome: A randomized open-label study. Int J </a:t>
            </a:r>
            <a:r>
              <a:rPr lang="en-CA" sz="1800" dirty="0" err="1">
                <a:solidFill>
                  <a:srgbClr val="212121"/>
                </a:solidFill>
                <a:effectLst/>
                <a:latin typeface="Times New Roman" panose="02020603050405020304" pitchFamily="18" charset="0"/>
                <a:ea typeface="Times New Roman" panose="02020603050405020304" pitchFamily="18" charset="0"/>
              </a:rPr>
              <a:t>Gynaecol</a:t>
            </a:r>
            <a:r>
              <a:rPr lang="en-CA" sz="1800" dirty="0">
                <a:solidFill>
                  <a:srgbClr val="212121"/>
                </a:solidFill>
                <a:effectLst/>
                <a:latin typeface="Times New Roman" panose="02020603050405020304" pitchFamily="18" charset="0"/>
                <a:ea typeface="Times New Roman" panose="02020603050405020304" pitchFamily="18" charset="0"/>
              </a:rPr>
              <a:t> Obstet. 2022 Aug;158(2):278-284. </a:t>
            </a:r>
            <a:r>
              <a:rPr lang="en-CA" sz="1800" dirty="0" err="1">
                <a:solidFill>
                  <a:srgbClr val="212121"/>
                </a:solidFill>
                <a:effectLst/>
                <a:latin typeface="Times New Roman" panose="02020603050405020304" pitchFamily="18" charset="0"/>
                <a:ea typeface="Times New Roman" panose="02020603050405020304" pitchFamily="18" charset="0"/>
              </a:rPr>
              <a:t>doi</a:t>
            </a:r>
            <a:r>
              <a:rPr lang="en-CA" sz="1800" dirty="0">
                <a:solidFill>
                  <a:srgbClr val="212121"/>
                </a:solidFill>
                <a:effectLst/>
                <a:latin typeface="Times New Roman" panose="02020603050405020304" pitchFamily="18" charset="0"/>
                <a:ea typeface="Times New Roman" panose="02020603050405020304" pitchFamily="18" charset="0"/>
              </a:rPr>
              <a:t>: 10.1002/ijgo.13971. </a:t>
            </a:r>
            <a:r>
              <a:rPr lang="en-CA" sz="1800" dirty="0" err="1">
                <a:solidFill>
                  <a:srgbClr val="212121"/>
                </a:solidFill>
                <a:effectLst/>
                <a:latin typeface="Times New Roman" panose="02020603050405020304" pitchFamily="18" charset="0"/>
                <a:ea typeface="Times New Roman" panose="02020603050405020304" pitchFamily="18" charset="0"/>
              </a:rPr>
              <a:t>Epub</a:t>
            </a:r>
            <a:r>
              <a:rPr lang="en-CA" sz="1800" dirty="0">
                <a:solidFill>
                  <a:srgbClr val="212121"/>
                </a:solidFill>
                <a:effectLst/>
                <a:latin typeface="Times New Roman" panose="02020603050405020304" pitchFamily="18" charset="0"/>
                <a:ea typeface="Times New Roman" panose="02020603050405020304" pitchFamily="18" charset="0"/>
              </a:rPr>
              <a:t> 2021 Nov 10. PMID: 34624138.</a:t>
            </a:r>
            <a:br>
              <a:rPr lang="en-CA" sz="1800" dirty="0">
                <a:effectLst/>
                <a:latin typeface="Times New Roman" panose="02020603050405020304" pitchFamily="18" charset="0"/>
                <a:ea typeface="Times New Roman" panose="02020603050405020304" pitchFamily="18" charset="0"/>
              </a:rPr>
            </a:br>
            <a:r>
              <a:rPr lang="en-CA" sz="1800" dirty="0">
                <a:solidFill>
                  <a:srgbClr val="212121"/>
                </a:solidFill>
                <a:effectLst/>
                <a:latin typeface="Times New Roman" panose="02020603050405020304" pitchFamily="18" charset="0"/>
                <a:ea typeface="Times New Roman" panose="02020603050405020304" pitchFamily="18" charset="0"/>
              </a:rPr>
              <a:t>Matthews DR, </a:t>
            </a:r>
            <a:r>
              <a:rPr lang="en-CA" sz="1800" dirty="0" err="1">
                <a:solidFill>
                  <a:srgbClr val="212121"/>
                </a:solidFill>
                <a:effectLst/>
                <a:latin typeface="Times New Roman" panose="02020603050405020304" pitchFamily="18" charset="0"/>
                <a:ea typeface="Times New Roman" panose="02020603050405020304" pitchFamily="18" charset="0"/>
              </a:rPr>
              <a:t>Hosker</a:t>
            </a:r>
            <a:r>
              <a:rPr lang="en-CA" sz="1800" dirty="0">
                <a:solidFill>
                  <a:srgbClr val="212121"/>
                </a:solidFill>
                <a:effectLst/>
                <a:latin typeface="Times New Roman" panose="02020603050405020304" pitchFamily="18" charset="0"/>
                <a:ea typeface="Times New Roman" panose="02020603050405020304" pitchFamily="18" charset="0"/>
              </a:rPr>
              <a:t> JP, </a:t>
            </a:r>
            <a:r>
              <a:rPr lang="en-CA" sz="1800" dirty="0" err="1">
                <a:solidFill>
                  <a:srgbClr val="212121"/>
                </a:solidFill>
                <a:effectLst/>
                <a:latin typeface="Times New Roman" panose="02020603050405020304" pitchFamily="18" charset="0"/>
                <a:ea typeface="Times New Roman" panose="02020603050405020304" pitchFamily="18" charset="0"/>
              </a:rPr>
              <a:t>Rudenski</a:t>
            </a:r>
            <a:r>
              <a:rPr lang="en-CA" sz="1800" dirty="0">
                <a:solidFill>
                  <a:srgbClr val="212121"/>
                </a:solidFill>
                <a:effectLst/>
                <a:latin typeface="Times New Roman" panose="02020603050405020304" pitchFamily="18" charset="0"/>
                <a:ea typeface="Times New Roman" panose="02020603050405020304" pitchFamily="18" charset="0"/>
              </a:rPr>
              <a:t> AS, Naylor BA, </a:t>
            </a:r>
            <a:r>
              <a:rPr lang="en-CA" sz="1800" dirty="0" err="1">
                <a:solidFill>
                  <a:srgbClr val="212121"/>
                </a:solidFill>
                <a:effectLst/>
                <a:latin typeface="Times New Roman" panose="02020603050405020304" pitchFamily="18" charset="0"/>
                <a:ea typeface="Times New Roman" panose="02020603050405020304" pitchFamily="18" charset="0"/>
              </a:rPr>
              <a:t>Treacher</a:t>
            </a:r>
            <a:r>
              <a:rPr lang="en-CA" sz="1800" dirty="0">
                <a:solidFill>
                  <a:srgbClr val="212121"/>
                </a:solidFill>
                <a:effectLst/>
                <a:latin typeface="Times New Roman" panose="02020603050405020304" pitchFamily="18" charset="0"/>
                <a:ea typeface="Times New Roman" panose="02020603050405020304" pitchFamily="18" charset="0"/>
              </a:rPr>
              <a:t> DF, Turner RC. Homeostasis model assessment: insulin resistance and beta-cell function from fasting plasma glucose and insulin concentrations in man. </a:t>
            </a:r>
            <a:r>
              <a:rPr lang="fr-CA" sz="1800" dirty="0" err="1">
                <a:solidFill>
                  <a:srgbClr val="212121"/>
                </a:solidFill>
                <a:effectLst/>
                <a:latin typeface="Times New Roman" panose="02020603050405020304" pitchFamily="18" charset="0"/>
                <a:ea typeface="Times New Roman" panose="02020603050405020304" pitchFamily="18" charset="0"/>
              </a:rPr>
              <a:t>Diabetologia</a:t>
            </a:r>
            <a:r>
              <a:rPr lang="fr-CA" sz="1800" dirty="0">
                <a:solidFill>
                  <a:srgbClr val="212121"/>
                </a:solidFill>
                <a:effectLst/>
                <a:latin typeface="Times New Roman" panose="02020603050405020304" pitchFamily="18" charset="0"/>
                <a:ea typeface="Times New Roman" panose="02020603050405020304" pitchFamily="18" charset="0"/>
              </a:rPr>
              <a:t>. 1985 Jul;28(7):412-9. </a:t>
            </a:r>
            <a:r>
              <a:rPr lang="fr-CA" sz="1800" dirty="0" err="1">
                <a:solidFill>
                  <a:srgbClr val="212121"/>
                </a:solidFill>
                <a:effectLst/>
                <a:latin typeface="Times New Roman" panose="02020603050405020304" pitchFamily="18" charset="0"/>
                <a:ea typeface="Times New Roman" panose="02020603050405020304" pitchFamily="18" charset="0"/>
              </a:rPr>
              <a:t>doi</a:t>
            </a:r>
            <a:r>
              <a:rPr lang="fr-CA" sz="1800" dirty="0">
                <a:solidFill>
                  <a:srgbClr val="212121"/>
                </a:solidFill>
                <a:effectLst/>
                <a:latin typeface="Times New Roman" panose="02020603050405020304" pitchFamily="18" charset="0"/>
                <a:ea typeface="Times New Roman" panose="02020603050405020304" pitchFamily="18" charset="0"/>
              </a:rPr>
              <a:t>: 10.1007/BF00280883. PMID: 3899825</a:t>
            </a:r>
            <a:endParaRPr lang="en-CA" sz="1800" dirty="0">
              <a:effectLst/>
              <a:latin typeface="Times New Roman" panose="02020603050405020304" pitchFamily="18" charset="0"/>
              <a:ea typeface="Times New Roman" panose="02020603050405020304" pitchFamily="18" charset="0"/>
            </a:endParaRPr>
          </a:p>
          <a:p>
            <a:r>
              <a:rPr lang="fr-CA" sz="1800" dirty="0" err="1">
                <a:solidFill>
                  <a:srgbClr val="222222"/>
                </a:solidFill>
                <a:effectLst/>
                <a:latin typeface="Times New Roman" panose="02020603050405020304" pitchFamily="18" charset="0"/>
                <a:ea typeface="Times New Roman" panose="02020603050405020304" pitchFamily="18" charset="0"/>
              </a:rPr>
              <a:t>Rasquin</a:t>
            </a:r>
            <a:r>
              <a:rPr lang="fr-CA" sz="1800" dirty="0">
                <a:solidFill>
                  <a:srgbClr val="222222"/>
                </a:solidFill>
                <a:effectLst/>
                <a:latin typeface="Times New Roman" panose="02020603050405020304" pitchFamily="18" charset="0"/>
                <a:ea typeface="Times New Roman" panose="02020603050405020304" pitchFamily="18" charset="0"/>
              </a:rPr>
              <a:t> Leon LI, </a:t>
            </a:r>
            <a:r>
              <a:rPr lang="fr-CA" sz="1800" dirty="0" err="1">
                <a:solidFill>
                  <a:srgbClr val="222222"/>
                </a:solidFill>
                <a:effectLst/>
                <a:latin typeface="Times New Roman" panose="02020603050405020304" pitchFamily="18" charset="0"/>
                <a:ea typeface="Times New Roman" panose="02020603050405020304" pitchFamily="18" charset="0"/>
              </a:rPr>
              <a:t>Anastasopoulou</a:t>
            </a:r>
            <a:r>
              <a:rPr lang="fr-CA" sz="1800" dirty="0">
                <a:solidFill>
                  <a:srgbClr val="222222"/>
                </a:solidFill>
                <a:effectLst/>
                <a:latin typeface="Times New Roman" panose="02020603050405020304" pitchFamily="18" charset="0"/>
                <a:ea typeface="Times New Roman" panose="02020603050405020304" pitchFamily="18" charset="0"/>
              </a:rPr>
              <a:t> C, </a:t>
            </a:r>
            <a:r>
              <a:rPr lang="fr-CA" sz="1800" dirty="0" err="1">
                <a:solidFill>
                  <a:srgbClr val="222222"/>
                </a:solidFill>
                <a:effectLst/>
                <a:latin typeface="Times New Roman" panose="02020603050405020304" pitchFamily="18" charset="0"/>
                <a:ea typeface="Times New Roman" panose="02020603050405020304" pitchFamily="18" charset="0"/>
              </a:rPr>
              <a:t>Mayrin</a:t>
            </a:r>
            <a:r>
              <a:rPr lang="fr-CA" sz="1800" dirty="0">
                <a:solidFill>
                  <a:srgbClr val="222222"/>
                </a:solidFill>
                <a:effectLst/>
                <a:latin typeface="Times New Roman" panose="02020603050405020304" pitchFamily="18" charset="0"/>
                <a:ea typeface="Times New Roman" panose="02020603050405020304" pitchFamily="18" charset="0"/>
              </a:rPr>
              <a:t> JV. </a:t>
            </a:r>
            <a:r>
              <a:rPr lang="en-CA" sz="1800" dirty="0">
                <a:solidFill>
                  <a:srgbClr val="222222"/>
                </a:solidFill>
                <a:effectLst/>
                <a:latin typeface="Times New Roman" panose="02020603050405020304" pitchFamily="18" charset="0"/>
                <a:ea typeface="Times New Roman" panose="02020603050405020304" pitchFamily="18" charset="0"/>
              </a:rPr>
              <a:t>Polycystic Ovarian Disease. [Updated 2022 May 9]. In: </a:t>
            </a:r>
            <a:r>
              <a:rPr lang="en-CA" sz="1800" dirty="0" err="1">
                <a:solidFill>
                  <a:srgbClr val="222222"/>
                </a:solidFill>
                <a:effectLst/>
                <a:latin typeface="Times New Roman" panose="02020603050405020304" pitchFamily="18" charset="0"/>
                <a:ea typeface="Times New Roman" panose="02020603050405020304" pitchFamily="18" charset="0"/>
              </a:rPr>
              <a:t>StatPearls</a:t>
            </a:r>
            <a:r>
              <a:rPr lang="en-CA" sz="1800" dirty="0">
                <a:solidFill>
                  <a:srgbClr val="222222"/>
                </a:solidFill>
                <a:effectLst/>
                <a:latin typeface="Times New Roman" panose="02020603050405020304" pitchFamily="18" charset="0"/>
                <a:ea typeface="Times New Roman" panose="02020603050405020304" pitchFamily="18" charset="0"/>
              </a:rPr>
              <a:t> [Internet]. Treasure Island (FL): </a:t>
            </a:r>
            <a:r>
              <a:rPr lang="en-CA" sz="1800" dirty="0" err="1">
                <a:solidFill>
                  <a:srgbClr val="222222"/>
                </a:solidFill>
                <a:effectLst/>
                <a:latin typeface="Times New Roman" panose="02020603050405020304" pitchFamily="18" charset="0"/>
                <a:ea typeface="Times New Roman" panose="02020603050405020304" pitchFamily="18" charset="0"/>
              </a:rPr>
              <a:t>StatPearls</a:t>
            </a:r>
            <a:r>
              <a:rPr lang="en-CA" sz="1800" dirty="0">
                <a:solidFill>
                  <a:srgbClr val="222222"/>
                </a:solidFill>
                <a:effectLst/>
                <a:latin typeface="Times New Roman" panose="02020603050405020304" pitchFamily="18" charset="0"/>
                <a:ea typeface="Times New Roman" panose="02020603050405020304" pitchFamily="18" charset="0"/>
              </a:rPr>
              <a:t> Publishing; 2022 Jan-. Available from: </a:t>
            </a:r>
            <a:r>
              <a:rPr lang="en-CA" sz="1800" u="sng" dirty="0">
                <a:solidFill>
                  <a:srgbClr val="0563C1"/>
                </a:solidFill>
                <a:effectLst/>
                <a:latin typeface="Times New Roman" panose="02020603050405020304" pitchFamily="18" charset="0"/>
                <a:ea typeface="Times New Roman" panose="02020603050405020304" pitchFamily="18" charset="0"/>
                <a:hlinkClick r:id="rId2"/>
              </a:rPr>
              <a:t>https://www.ncbi.nlm.nih.gov/books/NBK459251/</a:t>
            </a:r>
            <a:endParaRPr lang="en-CA" sz="1800" dirty="0">
              <a:effectLst/>
              <a:latin typeface="Times New Roman" panose="02020603050405020304" pitchFamily="18" charset="0"/>
              <a:ea typeface="Times New Roman" panose="02020603050405020304" pitchFamily="18" charset="0"/>
            </a:endParaRPr>
          </a:p>
          <a:p>
            <a:r>
              <a:rPr lang="en-CA" sz="1800" dirty="0" err="1">
                <a:solidFill>
                  <a:srgbClr val="212121"/>
                </a:solidFill>
                <a:effectLst/>
                <a:latin typeface="Times New Roman" panose="02020603050405020304" pitchFamily="18" charset="0"/>
                <a:ea typeface="Times New Roman" panose="02020603050405020304" pitchFamily="18" charset="0"/>
              </a:rPr>
              <a:t>Soldat-Stanković</a:t>
            </a:r>
            <a:r>
              <a:rPr lang="en-CA" sz="1800" dirty="0">
                <a:solidFill>
                  <a:srgbClr val="212121"/>
                </a:solidFill>
                <a:effectLst/>
                <a:latin typeface="Times New Roman" panose="02020603050405020304" pitchFamily="18" charset="0"/>
                <a:ea typeface="Times New Roman" panose="02020603050405020304" pitchFamily="18" charset="0"/>
              </a:rPr>
              <a:t> V, </a:t>
            </a:r>
            <a:r>
              <a:rPr lang="en-CA" sz="1800" dirty="0" err="1">
                <a:solidFill>
                  <a:srgbClr val="212121"/>
                </a:solidFill>
                <a:effectLst/>
                <a:latin typeface="Times New Roman" panose="02020603050405020304" pitchFamily="18" charset="0"/>
                <a:ea typeface="Times New Roman" panose="02020603050405020304" pitchFamily="18" charset="0"/>
              </a:rPr>
              <a:t>Popović-Pejičić</a:t>
            </a:r>
            <a:r>
              <a:rPr lang="en-CA" sz="1800" dirty="0">
                <a:solidFill>
                  <a:srgbClr val="212121"/>
                </a:solidFill>
                <a:effectLst/>
                <a:latin typeface="Times New Roman" panose="02020603050405020304" pitchFamily="18" charset="0"/>
                <a:ea typeface="Times New Roman" panose="02020603050405020304" pitchFamily="18" charset="0"/>
              </a:rPr>
              <a:t> S, </a:t>
            </a:r>
            <a:r>
              <a:rPr lang="en-CA" sz="1800" dirty="0" err="1">
                <a:solidFill>
                  <a:srgbClr val="212121"/>
                </a:solidFill>
                <a:effectLst/>
                <a:latin typeface="Times New Roman" panose="02020603050405020304" pitchFamily="18" charset="0"/>
                <a:ea typeface="Times New Roman" panose="02020603050405020304" pitchFamily="18" charset="0"/>
              </a:rPr>
              <a:t>Stanković</a:t>
            </a:r>
            <a:r>
              <a:rPr lang="en-CA" sz="1800" dirty="0">
                <a:solidFill>
                  <a:srgbClr val="212121"/>
                </a:solidFill>
                <a:effectLst/>
                <a:latin typeface="Times New Roman" panose="02020603050405020304" pitchFamily="18" charset="0"/>
                <a:ea typeface="Times New Roman" panose="02020603050405020304" pitchFamily="18" charset="0"/>
              </a:rPr>
              <a:t> S, </a:t>
            </a:r>
            <a:r>
              <a:rPr lang="en-CA" sz="1800" dirty="0" err="1">
                <a:solidFill>
                  <a:srgbClr val="212121"/>
                </a:solidFill>
                <a:effectLst/>
                <a:latin typeface="Times New Roman" panose="02020603050405020304" pitchFamily="18" charset="0"/>
                <a:ea typeface="Times New Roman" panose="02020603050405020304" pitchFamily="18" charset="0"/>
              </a:rPr>
              <a:t>Prtina</a:t>
            </a:r>
            <a:r>
              <a:rPr lang="en-CA" sz="1800" dirty="0">
                <a:solidFill>
                  <a:srgbClr val="212121"/>
                </a:solidFill>
                <a:effectLst/>
                <a:latin typeface="Times New Roman" panose="02020603050405020304" pitchFamily="18" charset="0"/>
                <a:ea typeface="Times New Roman" panose="02020603050405020304" pitchFamily="18" charset="0"/>
              </a:rPr>
              <a:t> A, </a:t>
            </a:r>
            <a:r>
              <a:rPr lang="en-CA" sz="1800" dirty="0" err="1">
                <a:solidFill>
                  <a:srgbClr val="212121"/>
                </a:solidFill>
                <a:effectLst/>
                <a:latin typeface="Times New Roman" panose="02020603050405020304" pitchFamily="18" charset="0"/>
                <a:ea typeface="Times New Roman" panose="02020603050405020304" pitchFamily="18" charset="0"/>
              </a:rPr>
              <a:t>Malešević</a:t>
            </a:r>
            <a:r>
              <a:rPr lang="en-CA" sz="1800" dirty="0">
                <a:solidFill>
                  <a:srgbClr val="212121"/>
                </a:solidFill>
                <a:effectLst/>
                <a:latin typeface="Times New Roman" panose="02020603050405020304" pitchFamily="18" charset="0"/>
                <a:ea typeface="Times New Roman" panose="02020603050405020304" pitchFamily="18" charset="0"/>
              </a:rPr>
              <a:t> G, </a:t>
            </a:r>
            <a:r>
              <a:rPr lang="en-CA" sz="1800" dirty="0" err="1">
                <a:solidFill>
                  <a:srgbClr val="212121"/>
                </a:solidFill>
                <a:effectLst/>
                <a:latin typeface="Times New Roman" panose="02020603050405020304" pitchFamily="18" charset="0"/>
                <a:ea typeface="Times New Roman" panose="02020603050405020304" pitchFamily="18" charset="0"/>
              </a:rPr>
              <a:t>Bjekić-Macut</a:t>
            </a:r>
            <a:r>
              <a:rPr lang="en-CA" sz="1800" dirty="0">
                <a:solidFill>
                  <a:srgbClr val="212121"/>
                </a:solidFill>
                <a:effectLst/>
                <a:latin typeface="Times New Roman" panose="02020603050405020304" pitchFamily="18" charset="0"/>
                <a:ea typeface="Times New Roman" panose="02020603050405020304" pitchFamily="18" charset="0"/>
              </a:rPr>
              <a:t> J, </a:t>
            </a:r>
            <a:r>
              <a:rPr lang="en-CA" sz="1800" dirty="0" err="1">
                <a:solidFill>
                  <a:srgbClr val="212121"/>
                </a:solidFill>
                <a:effectLst/>
                <a:latin typeface="Times New Roman" panose="02020603050405020304" pitchFamily="18" charset="0"/>
                <a:ea typeface="Times New Roman" panose="02020603050405020304" pitchFamily="18" charset="0"/>
              </a:rPr>
              <a:t>Livadas</a:t>
            </a:r>
            <a:r>
              <a:rPr lang="en-CA" sz="1800" dirty="0">
                <a:solidFill>
                  <a:srgbClr val="212121"/>
                </a:solidFill>
                <a:effectLst/>
                <a:latin typeface="Times New Roman" panose="02020603050405020304" pitchFamily="18" charset="0"/>
                <a:ea typeface="Times New Roman" panose="02020603050405020304" pitchFamily="18" charset="0"/>
              </a:rPr>
              <a:t> S, </a:t>
            </a:r>
            <a:r>
              <a:rPr lang="en-CA" sz="1800" dirty="0" err="1">
                <a:solidFill>
                  <a:srgbClr val="212121"/>
                </a:solidFill>
                <a:effectLst/>
                <a:latin typeface="Times New Roman" panose="02020603050405020304" pitchFamily="18" charset="0"/>
                <a:ea typeface="Times New Roman" panose="02020603050405020304" pitchFamily="18" charset="0"/>
              </a:rPr>
              <a:t>Ognjanović</a:t>
            </a:r>
            <a:r>
              <a:rPr lang="en-CA" sz="1800" dirty="0">
                <a:solidFill>
                  <a:srgbClr val="212121"/>
                </a:solidFill>
                <a:effectLst/>
                <a:latin typeface="Times New Roman" panose="02020603050405020304" pitchFamily="18" charset="0"/>
                <a:ea typeface="Times New Roman" panose="02020603050405020304" pitchFamily="18" charset="0"/>
              </a:rPr>
              <a:t> S, </a:t>
            </a:r>
            <a:r>
              <a:rPr lang="en-CA" sz="1800" dirty="0" err="1">
                <a:solidFill>
                  <a:srgbClr val="212121"/>
                </a:solidFill>
                <a:effectLst/>
                <a:latin typeface="Times New Roman" panose="02020603050405020304" pitchFamily="18" charset="0"/>
                <a:ea typeface="Times New Roman" panose="02020603050405020304" pitchFamily="18" charset="0"/>
              </a:rPr>
              <a:t>Mastorakos</a:t>
            </a:r>
            <a:r>
              <a:rPr lang="en-CA" sz="1800" dirty="0">
                <a:solidFill>
                  <a:srgbClr val="212121"/>
                </a:solidFill>
                <a:effectLst/>
                <a:latin typeface="Times New Roman" panose="02020603050405020304" pitchFamily="18" charset="0"/>
                <a:ea typeface="Times New Roman" panose="02020603050405020304" pitchFamily="18" charset="0"/>
              </a:rPr>
              <a:t> G, </a:t>
            </a:r>
            <a:r>
              <a:rPr lang="en-CA" sz="1800" dirty="0" err="1">
                <a:solidFill>
                  <a:srgbClr val="212121"/>
                </a:solidFill>
                <a:effectLst/>
                <a:latin typeface="Times New Roman" panose="02020603050405020304" pitchFamily="18" charset="0"/>
                <a:ea typeface="Times New Roman" panose="02020603050405020304" pitchFamily="18" charset="0"/>
              </a:rPr>
              <a:t>Micić</a:t>
            </a:r>
            <a:r>
              <a:rPr lang="en-CA" sz="1800" dirty="0">
                <a:solidFill>
                  <a:srgbClr val="212121"/>
                </a:solidFill>
                <a:effectLst/>
                <a:latin typeface="Times New Roman" panose="02020603050405020304" pitchFamily="18" charset="0"/>
                <a:ea typeface="Times New Roman" panose="02020603050405020304" pitchFamily="18" charset="0"/>
              </a:rPr>
              <a:t> D, </a:t>
            </a:r>
            <a:r>
              <a:rPr lang="en-CA" sz="1800" dirty="0" err="1">
                <a:solidFill>
                  <a:srgbClr val="212121"/>
                </a:solidFill>
                <a:effectLst/>
                <a:latin typeface="Times New Roman" panose="02020603050405020304" pitchFamily="18" charset="0"/>
                <a:ea typeface="Times New Roman" panose="02020603050405020304" pitchFamily="18" charset="0"/>
              </a:rPr>
              <a:t>Macut</a:t>
            </a:r>
            <a:r>
              <a:rPr lang="en-CA" sz="1800" dirty="0">
                <a:solidFill>
                  <a:srgbClr val="212121"/>
                </a:solidFill>
                <a:effectLst/>
                <a:latin typeface="Times New Roman" panose="02020603050405020304" pitchFamily="18" charset="0"/>
                <a:ea typeface="Times New Roman" panose="02020603050405020304" pitchFamily="18" charset="0"/>
              </a:rPr>
              <a:t> D. The effect of metformin and myoinositol on metabolic outcomes in women with polycystic ovary syndrome: role of body mass and adiponectin in a randomized controlled trial. J Endocrinol Invest. 2022 Mar;45(3):583-595. </a:t>
            </a:r>
            <a:r>
              <a:rPr lang="en-CA" sz="1800" dirty="0" err="1">
                <a:solidFill>
                  <a:srgbClr val="212121"/>
                </a:solidFill>
                <a:effectLst/>
                <a:latin typeface="Times New Roman" panose="02020603050405020304" pitchFamily="18" charset="0"/>
                <a:ea typeface="Times New Roman" panose="02020603050405020304" pitchFamily="18" charset="0"/>
              </a:rPr>
              <a:t>doi</a:t>
            </a:r>
            <a:r>
              <a:rPr lang="en-CA" sz="1800" dirty="0">
                <a:solidFill>
                  <a:srgbClr val="212121"/>
                </a:solidFill>
                <a:effectLst/>
                <a:latin typeface="Times New Roman" panose="02020603050405020304" pitchFamily="18" charset="0"/>
                <a:ea typeface="Times New Roman" panose="02020603050405020304" pitchFamily="18" charset="0"/>
              </a:rPr>
              <a:t>: 10.1007/s40618-021-01691-5. </a:t>
            </a:r>
            <a:r>
              <a:rPr lang="en-CA" sz="1800" dirty="0" err="1">
                <a:solidFill>
                  <a:srgbClr val="212121"/>
                </a:solidFill>
                <a:effectLst/>
                <a:latin typeface="Times New Roman" panose="02020603050405020304" pitchFamily="18" charset="0"/>
                <a:ea typeface="Times New Roman" panose="02020603050405020304" pitchFamily="18" charset="0"/>
              </a:rPr>
              <a:t>Epub</a:t>
            </a:r>
            <a:r>
              <a:rPr lang="en-CA" sz="1800" dirty="0">
                <a:solidFill>
                  <a:srgbClr val="212121"/>
                </a:solidFill>
                <a:effectLst/>
                <a:latin typeface="Times New Roman" panose="02020603050405020304" pitchFamily="18" charset="0"/>
                <a:ea typeface="Times New Roman" panose="02020603050405020304" pitchFamily="18" charset="0"/>
              </a:rPr>
              <a:t> 2021 Oct 19. PMID: 34665453.</a:t>
            </a:r>
            <a:endParaRPr lang="en-CA" sz="1800" dirty="0">
              <a:effectLst/>
              <a:latin typeface="Times New Roman" panose="02020603050405020304" pitchFamily="18" charset="0"/>
              <a:ea typeface="Times New Roman" panose="02020603050405020304" pitchFamily="18" charset="0"/>
            </a:endParaRPr>
          </a:p>
          <a:p>
            <a:r>
              <a:rPr lang="en-CA" sz="1800" dirty="0" err="1">
                <a:solidFill>
                  <a:srgbClr val="212121"/>
                </a:solidFill>
                <a:effectLst/>
                <a:latin typeface="Times New Roman" panose="02020603050405020304" pitchFamily="18" charset="0"/>
                <a:ea typeface="Times New Roman" panose="02020603050405020304" pitchFamily="18" charset="0"/>
              </a:rPr>
              <a:t>Unfer</a:t>
            </a:r>
            <a:r>
              <a:rPr lang="en-CA" sz="1800" dirty="0">
                <a:solidFill>
                  <a:srgbClr val="212121"/>
                </a:solidFill>
                <a:effectLst/>
                <a:latin typeface="Times New Roman" panose="02020603050405020304" pitchFamily="18" charset="0"/>
                <a:ea typeface="Times New Roman" panose="02020603050405020304" pitchFamily="18" charset="0"/>
              </a:rPr>
              <a:t> V, </a:t>
            </a:r>
            <a:r>
              <a:rPr lang="en-CA" sz="1800" dirty="0" err="1">
                <a:solidFill>
                  <a:srgbClr val="212121"/>
                </a:solidFill>
                <a:effectLst/>
                <a:latin typeface="Times New Roman" panose="02020603050405020304" pitchFamily="18" charset="0"/>
                <a:ea typeface="Times New Roman" panose="02020603050405020304" pitchFamily="18" charset="0"/>
              </a:rPr>
              <a:t>Facchinetti</a:t>
            </a:r>
            <a:r>
              <a:rPr lang="en-CA" sz="1800" dirty="0">
                <a:solidFill>
                  <a:srgbClr val="212121"/>
                </a:solidFill>
                <a:effectLst/>
                <a:latin typeface="Times New Roman" panose="02020603050405020304" pitchFamily="18" charset="0"/>
                <a:ea typeface="Times New Roman" panose="02020603050405020304" pitchFamily="18" charset="0"/>
              </a:rPr>
              <a:t> F, </a:t>
            </a:r>
            <a:r>
              <a:rPr lang="en-CA" sz="1800" dirty="0" err="1">
                <a:solidFill>
                  <a:srgbClr val="212121"/>
                </a:solidFill>
                <a:effectLst/>
                <a:latin typeface="Times New Roman" panose="02020603050405020304" pitchFamily="18" charset="0"/>
                <a:ea typeface="Times New Roman" panose="02020603050405020304" pitchFamily="18" charset="0"/>
              </a:rPr>
              <a:t>Orrù</a:t>
            </a:r>
            <a:r>
              <a:rPr lang="en-CA" sz="1800" dirty="0">
                <a:solidFill>
                  <a:srgbClr val="212121"/>
                </a:solidFill>
                <a:effectLst/>
                <a:latin typeface="Times New Roman" panose="02020603050405020304" pitchFamily="18" charset="0"/>
                <a:ea typeface="Times New Roman" panose="02020603050405020304" pitchFamily="18" charset="0"/>
              </a:rPr>
              <a:t> B, </a:t>
            </a:r>
            <a:r>
              <a:rPr lang="en-CA" sz="1800" dirty="0" err="1">
                <a:solidFill>
                  <a:srgbClr val="212121"/>
                </a:solidFill>
                <a:effectLst/>
                <a:latin typeface="Times New Roman" panose="02020603050405020304" pitchFamily="18" charset="0"/>
                <a:ea typeface="Times New Roman" panose="02020603050405020304" pitchFamily="18" charset="0"/>
              </a:rPr>
              <a:t>Giordani</a:t>
            </a:r>
            <a:r>
              <a:rPr lang="en-CA" sz="1800" dirty="0">
                <a:solidFill>
                  <a:srgbClr val="212121"/>
                </a:solidFill>
                <a:effectLst/>
                <a:latin typeface="Times New Roman" panose="02020603050405020304" pitchFamily="18" charset="0"/>
                <a:ea typeface="Times New Roman" panose="02020603050405020304" pitchFamily="18" charset="0"/>
              </a:rPr>
              <a:t> B, </a:t>
            </a:r>
            <a:r>
              <a:rPr lang="en-CA" sz="1800" dirty="0" err="1">
                <a:solidFill>
                  <a:srgbClr val="212121"/>
                </a:solidFill>
                <a:effectLst/>
                <a:latin typeface="Times New Roman" panose="02020603050405020304" pitchFamily="18" charset="0"/>
                <a:ea typeface="Times New Roman" panose="02020603050405020304" pitchFamily="18" charset="0"/>
              </a:rPr>
              <a:t>Nestler</a:t>
            </a:r>
            <a:r>
              <a:rPr lang="en-CA" sz="1800" dirty="0">
                <a:solidFill>
                  <a:srgbClr val="212121"/>
                </a:solidFill>
                <a:effectLst/>
                <a:latin typeface="Times New Roman" panose="02020603050405020304" pitchFamily="18" charset="0"/>
                <a:ea typeface="Times New Roman" panose="02020603050405020304" pitchFamily="18" charset="0"/>
              </a:rPr>
              <a:t> J. Myo-inositol effects in women with PCOS: a meta-analysis of randomized controlled trials. </a:t>
            </a:r>
            <a:r>
              <a:rPr lang="en-CA" sz="1800" dirty="0" err="1">
                <a:solidFill>
                  <a:srgbClr val="212121"/>
                </a:solidFill>
                <a:effectLst/>
                <a:latin typeface="Times New Roman" panose="02020603050405020304" pitchFamily="18" charset="0"/>
                <a:ea typeface="Times New Roman" panose="02020603050405020304" pitchFamily="18" charset="0"/>
              </a:rPr>
              <a:t>Endocr</a:t>
            </a:r>
            <a:r>
              <a:rPr lang="en-CA" sz="1800" dirty="0">
                <a:solidFill>
                  <a:srgbClr val="212121"/>
                </a:solidFill>
                <a:effectLst/>
                <a:latin typeface="Times New Roman" panose="02020603050405020304" pitchFamily="18" charset="0"/>
                <a:ea typeface="Times New Roman" panose="02020603050405020304" pitchFamily="18" charset="0"/>
              </a:rPr>
              <a:t> Connect. 2017 Nov;6(8):647-658. </a:t>
            </a:r>
            <a:r>
              <a:rPr lang="en-CA" sz="1800" dirty="0" err="1">
                <a:solidFill>
                  <a:srgbClr val="212121"/>
                </a:solidFill>
                <a:effectLst/>
                <a:latin typeface="Times New Roman" panose="02020603050405020304" pitchFamily="18" charset="0"/>
                <a:ea typeface="Times New Roman" panose="02020603050405020304" pitchFamily="18" charset="0"/>
              </a:rPr>
              <a:t>doi</a:t>
            </a:r>
            <a:r>
              <a:rPr lang="en-CA" sz="1800" dirty="0">
                <a:solidFill>
                  <a:srgbClr val="212121"/>
                </a:solidFill>
                <a:effectLst/>
                <a:latin typeface="Times New Roman" panose="02020603050405020304" pitchFamily="18" charset="0"/>
                <a:ea typeface="Times New Roman" panose="02020603050405020304" pitchFamily="18" charset="0"/>
              </a:rPr>
              <a:t>: 10.1530/EC-17-0243. PMID: 29042448; PMCID: PMC5655679.</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7333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2440A9-CBBC-EC59-86C9-44D29EECFF66}"/>
              </a:ext>
            </a:extLst>
          </p:cNvPr>
          <p:cNvSpPr>
            <a:spLocks noGrp="1"/>
          </p:cNvSpPr>
          <p:nvPr>
            <p:ph type="title"/>
          </p:nvPr>
        </p:nvSpPr>
        <p:spPr>
          <a:xfrm>
            <a:off x="841248" y="502920"/>
            <a:ext cx="10509504" cy="1975104"/>
          </a:xfrm>
        </p:spPr>
        <p:txBody>
          <a:bodyPr anchor="b">
            <a:normAutofit/>
          </a:bodyPr>
          <a:lstStyle/>
          <a:p>
            <a:r>
              <a:rPr lang="en-US" sz="5400"/>
              <a:t>Remerciements</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D4FE20D5-91CC-1307-4AAC-62190A0E6627}"/>
              </a:ext>
            </a:extLst>
          </p:cNvPr>
          <p:cNvSpPr>
            <a:spLocks noGrp="1"/>
          </p:cNvSpPr>
          <p:nvPr>
            <p:ph idx="1"/>
          </p:nvPr>
        </p:nvSpPr>
        <p:spPr>
          <a:xfrm>
            <a:off x="841248" y="3328416"/>
            <a:ext cx="10509504" cy="2715768"/>
          </a:xfrm>
        </p:spPr>
        <p:txBody>
          <a:bodyPr>
            <a:normAutofit/>
          </a:bodyPr>
          <a:lstStyle/>
          <a:p>
            <a:pPr marL="0" indent="0">
              <a:buNone/>
            </a:pPr>
            <a:r>
              <a:rPr lang="en-US" sz="2200" dirty="0"/>
              <a:t>- Merci au Dr. </a:t>
            </a:r>
            <a:r>
              <a:rPr lang="en-US" sz="2200" dirty="0" err="1"/>
              <a:t>Sergerie</a:t>
            </a:r>
            <a:r>
              <a:rPr lang="en-US" sz="2200" dirty="0"/>
              <a:t> pour son </a:t>
            </a:r>
            <a:r>
              <a:rPr lang="en-US" sz="2200" dirty="0" err="1"/>
              <a:t>soutien</a:t>
            </a:r>
            <a:r>
              <a:rPr lang="en-US" sz="2200" dirty="0"/>
              <a:t> tout au long de </a:t>
            </a:r>
            <a:r>
              <a:rPr lang="en-US" sz="2200" dirty="0" err="1"/>
              <a:t>ce</a:t>
            </a:r>
            <a:r>
              <a:rPr lang="en-US" sz="2200" dirty="0"/>
              <a:t> </a:t>
            </a:r>
            <a:r>
              <a:rPr lang="en-US" sz="2200" dirty="0" err="1"/>
              <a:t>projet</a:t>
            </a:r>
            <a:r>
              <a:rPr lang="en-US" sz="2200" dirty="0"/>
              <a:t> !</a:t>
            </a:r>
          </a:p>
        </p:txBody>
      </p:sp>
    </p:spTree>
    <p:extLst>
      <p:ext uri="{BB962C8B-B14F-4D97-AF65-F5344CB8AC3E}">
        <p14:creationId xmlns:p14="http://schemas.microsoft.com/office/powerpoint/2010/main" val="176769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3A4A1-2332-C5D7-1B11-86B0F3571744}"/>
              </a:ext>
            </a:extLst>
          </p:cNvPr>
          <p:cNvSpPr>
            <a:spLocks noGrp="1"/>
          </p:cNvSpPr>
          <p:nvPr>
            <p:ph type="title"/>
          </p:nvPr>
        </p:nvSpPr>
        <p:spPr/>
        <p:txBody>
          <a:bodyPr/>
          <a:lstStyle/>
          <a:p>
            <a:r>
              <a:rPr lang="en-US" dirty="0"/>
              <a:t>SOPK</a:t>
            </a:r>
          </a:p>
        </p:txBody>
      </p:sp>
      <p:graphicFrame>
        <p:nvGraphicFramePr>
          <p:cNvPr id="5" name="Content Placeholder 2">
            <a:extLst>
              <a:ext uri="{FF2B5EF4-FFF2-40B4-BE49-F238E27FC236}">
                <a16:creationId xmlns:a16="http://schemas.microsoft.com/office/drawing/2014/main" id="{258CF1BD-3B1A-2D33-577A-1F7C247BA656}"/>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950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Triangle 36">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F29A96-522B-C73D-8BE7-18C108ADCC31}"/>
              </a:ext>
            </a:extLst>
          </p:cNvPr>
          <p:cNvSpPr>
            <a:spLocks noGrp="1"/>
          </p:cNvSpPr>
          <p:nvPr>
            <p:ph type="title"/>
          </p:nvPr>
        </p:nvSpPr>
        <p:spPr>
          <a:xfrm>
            <a:off x="1285240" y="1050595"/>
            <a:ext cx="8074815" cy="1618489"/>
          </a:xfrm>
        </p:spPr>
        <p:txBody>
          <a:bodyPr anchor="ctr">
            <a:normAutofit/>
          </a:bodyPr>
          <a:lstStyle/>
          <a:p>
            <a:pPr rtl="0">
              <a:spcBef>
                <a:spcPts val="0"/>
              </a:spcBef>
              <a:spcAft>
                <a:spcPts val="0"/>
              </a:spcAft>
            </a:pPr>
            <a:r>
              <a:rPr lang="en-CA" sz="3400" b="0" i="0" u="none" strike="noStrike" dirty="0">
                <a:effectLst/>
                <a:latin typeface="Arial" panose="020B0604020202020204" pitchFamily="34" charset="0"/>
              </a:rPr>
              <a:t>Inositol et </a:t>
            </a:r>
            <a:r>
              <a:rPr lang="en-CA" sz="3400" b="0" i="0" u="none" strike="noStrike" dirty="0" err="1">
                <a:effectLst/>
                <a:latin typeface="Arial" panose="020B0604020202020204" pitchFamily="34" charset="0"/>
              </a:rPr>
              <a:t>homa-ir</a:t>
            </a:r>
            <a:br>
              <a:rPr lang="en-CA" sz="3400" b="0" dirty="0">
                <a:effectLst/>
              </a:rPr>
            </a:br>
            <a:br>
              <a:rPr lang="en-CA" sz="3400" dirty="0"/>
            </a:br>
            <a:endParaRPr lang="en-US" sz="3400" dirty="0"/>
          </a:p>
        </p:txBody>
      </p:sp>
      <p:sp>
        <p:nvSpPr>
          <p:cNvPr id="3" name="Content Placeholder 2">
            <a:extLst>
              <a:ext uri="{FF2B5EF4-FFF2-40B4-BE49-F238E27FC236}">
                <a16:creationId xmlns:a16="http://schemas.microsoft.com/office/drawing/2014/main" id="{2BBD50AA-FE09-0EE0-9762-5584E915F1E4}"/>
              </a:ext>
            </a:extLst>
          </p:cNvPr>
          <p:cNvSpPr>
            <a:spLocks noGrp="1"/>
          </p:cNvSpPr>
          <p:nvPr>
            <p:ph idx="1"/>
          </p:nvPr>
        </p:nvSpPr>
        <p:spPr>
          <a:xfrm>
            <a:off x="1285240" y="2969469"/>
            <a:ext cx="8074815" cy="2800395"/>
          </a:xfrm>
        </p:spPr>
        <p:txBody>
          <a:bodyPr anchor="t">
            <a:normAutofit/>
          </a:bodyPr>
          <a:lstStyle/>
          <a:p>
            <a:pPr rtl="0" fontAlgn="base">
              <a:spcBef>
                <a:spcPts val="0"/>
              </a:spcBef>
              <a:spcAft>
                <a:spcPts val="0"/>
              </a:spcAft>
              <a:buFont typeface="Arial" panose="020B0604020202020204" pitchFamily="34" charset="0"/>
              <a:buChar char="•"/>
            </a:pPr>
            <a:r>
              <a:rPr lang="fr-CA" sz="1700" b="0" i="0" u="none" strike="noStrike" dirty="0">
                <a:effectLst/>
                <a:latin typeface="Arial" panose="020B0604020202020204" pitchFamily="34" charset="0"/>
              </a:rPr>
              <a:t>Le </a:t>
            </a:r>
            <a:r>
              <a:rPr lang="fr-CA" sz="1700" b="0" i="0" u="none" strike="noStrike" dirty="0" err="1">
                <a:effectLst/>
                <a:latin typeface="Arial" panose="020B0604020202020204" pitchFamily="34" charset="0"/>
              </a:rPr>
              <a:t>myo</a:t>
            </a:r>
            <a:r>
              <a:rPr lang="fr-CA" sz="1700" b="0" i="0" u="none" strike="noStrike" dirty="0">
                <a:effectLst/>
                <a:latin typeface="Arial" panose="020B0604020202020204" pitchFamily="34" charset="0"/>
              </a:rPr>
              <a:t> inositol et le d-chiro inositol sont des stéréoisomères (alcools de sucre) → inositol triphosphate → second messager intracellulaire → </a:t>
            </a:r>
            <a:r>
              <a:rPr lang="fr-CA" sz="1700" b="0" i="0" u="none" strike="noStrike" dirty="0" err="1">
                <a:effectLst/>
                <a:latin typeface="Arial" panose="020B0604020202020204" pitchFamily="34" charset="0"/>
              </a:rPr>
              <a:t>tsh</a:t>
            </a:r>
            <a:r>
              <a:rPr lang="fr-CA" sz="1700" b="0" i="0" u="none" strike="noStrike" dirty="0">
                <a:effectLst/>
                <a:latin typeface="Arial" panose="020B0604020202020204" pitchFamily="34" charset="0"/>
              </a:rPr>
              <a:t>, </a:t>
            </a:r>
            <a:r>
              <a:rPr lang="fr-CA" sz="1700" b="0" i="0" u="none" strike="noStrike" dirty="0" err="1">
                <a:effectLst/>
                <a:latin typeface="Arial" panose="020B0604020202020204" pitchFamily="34" charset="0"/>
              </a:rPr>
              <a:t>fsh</a:t>
            </a:r>
            <a:r>
              <a:rPr lang="fr-CA" sz="1700" b="0" i="0" u="none" strike="noStrike" dirty="0">
                <a:effectLst/>
                <a:latin typeface="Arial" panose="020B0604020202020204" pitchFamily="34" charset="0"/>
              </a:rPr>
              <a:t>, insuline</a:t>
            </a:r>
          </a:p>
          <a:p>
            <a:pPr marL="0" indent="0" rtl="0" fontAlgn="base">
              <a:spcBef>
                <a:spcPts val="0"/>
              </a:spcBef>
              <a:spcAft>
                <a:spcPts val="0"/>
              </a:spcAft>
              <a:buNone/>
            </a:pPr>
            <a:r>
              <a:rPr lang="fr-CA" sz="1700" b="0" i="0" u="none" strike="noStrike" dirty="0">
                <a:effectLst/>
                <a:latin typeface="Arial" panose="020B0604020202020204" pitchFamily="34" charset="0"/>
              </a:rPr>
              <a:t> </a:t>
            </a:r>
          </a:p>
          <a:p>
            <a:pPr rtl="0" fontAlgn="base">
              <a:spcBef>
                <a:spcPts val="0"/>
              </a:spcBef>
              <a:spcAft>
                <a:spcPts val="1200"/>
              </a:spcAft>
              <a:buFont typeface="Arial" panose="020B0604020202020204" pitchFamily="34" charset="0"/>
              <a:buChar char="•"/>
            </a:pPr>
            <a:r>
              <a:rPr lang="fr-CA" sz="1700" b="0" i="0" u="none" strike="noStrike" dirty="0">
                <a:effectLst/>
                <a:latin typeface="Arial" panose="020B0604020202020204" pitchFamily="34" charset="0"/>
              </a:rPr>
              <a:t>Intéressant si augment sensibilité insuline</a:t>
            </a:r>
          </a:p>
          <a:p>
            <a:r>
              <a:rPr lang="fr-CA" sz="1700" b="0" i="0" u="none" strike="noStrike" dirty="0">
                <a:effectLst/>
                <a:latin typeface="Arial" panose="020B0604020202020204" pitchFamily="34" charset="0"/>
              </a:rPr>
              <a:t>HOMA-IR: </a:t>
            </a:r>
            <a:r>
              <a:rPr lang="fr-CA" sz="1700" b="0" i="0" u="none" strike="noStrike" dirty="0" err="1">
                <a:effectLst/>
                <a:latin typeface="Times New Roman" panose="02020603050405020304" pitchFamily="18" charset="0"/>
              </a:rPr>
              <a:t>homeostatic</a:t>
            </a:r>
            <a:r>
              <a:rPr lang="fr-CA" sz="1700" b="0" i="0" u="none" strike="noStrike" dirty="0">
                <a:effectLst/>
                <a:latin typeface="Times New Roman" panose="02020603050405020304" pitchFamily="18" charset="0"/>
              </a:rPr>
              <a:t> model </a:t>
            </a:r>
            <a:r>
              <a:rPr lang="fr-CA" sz="1700" b="0" i="0" u="none" strike="noStrike" dirty="0" err="1">
                <a:effectLst/>
                <a:latin typeface="Times New Roman" panose="02020603050405020304" pitchFamily="18" charset="0"/>
              </a:rPr>
              <a:t>assessment</a:t>
            </a:r>
            <a:r>
              <a:rPr lang="fr-CA" sz="1700" b="0" i="0" u="none" strike="noStrike" dirty="0">
                <a:effectLst/>
                <a:latin typeface="Times New Roman" panose="02020603050405020304" pitchFamily="18" charset="0"/>
              </a:rPr>
              <a:t> of </a:t>
            </a:r>
            <a:r>
              <a:rPr lang="fr-CA" sz="1700" b="0" i="0" u="none" strike="noStrike" dirty="0" err="1">
                <a:effectLst/>
                <a:latin typeface="Times New Roman" panose="02020603050405020304" pitchFamily="18" charset="0"/>
              </a:rPr>
              <a:t>insulin</a:t>
            </a:r>
            <a:r>
              <a:rPr lang="fr-CA" sz="1700" b="0" i="0" u="none" strike="noStrike" dirty="0">
                <a:effectLst/>
                <a:latin typeface="Times New Roman" panose="02020603050405020304" pitchFamily="18" charset="0"/>
              </a:rPr>
              <a:t> </a:t>
            </a:r>
            <a:r>
              <a:rPr lang="fr-CA" sz="1700" b="0" i="0" u="none" strike="noStrike" dirty="0" err="1">
                <a:effectLst/>
                <a:latin typeface="Times New Roman" panose="02020603050405020304" pitchFamily="18" charset="0"/>
              </a:rPr>
              <a:t>resistance</a:t>
            </a:r>
            <a:r>
              <a:rPr lang="fr-CA" sz="1700" b="0" i="0" u="none" strike="noStrike" dirty="0">
                <a:effectLst/>
                <a:latin typeface="Times New Roman" panose="02020603050405020304" pitchFamily="18" charset="0"/>
              </a:rPr>
              <a:t> = insuline circulant x glucose </a:t>
            </a:r>
          </a:p>
          <a:p>
            <a:r>
              <a:rPr lang="fr-CA" sz="1700" dirty="0">
                <a:latin typeface="Times New Roman" panose="02020603050405020304" pitchFamily="18" charset="0"/>
              </a:rPr>
              <a:t>HOMA-IR &gt;2 signifie résistance a insuline</a:t>
            </a:r>
            <a:endParaRPr lang="fr-CA" sz="1700" dirty="0"/>
          </a:p>
        </p:txBody>
      </p:sp>
    </p:spTree>
    <p:extLst>
      <p:ext uri="{BB962C8B-B14F-4D97-AF65-F5344CB8AC3E}">
        <p14:creationId xmlns:p14="http://schemas.microsoft.com/office/powerpoint/2010/main" val="1968160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E628BA0-AEFE-2607-82DD-5C2640DC08E3}"/>
              </a:ext>
            </a:extLst>
          </p:cNvPr>
          <p:cNvSpPr>
            <a:spLocks noGrp="1"/>
          </p:cNvSpPr>
          <p:nvPr>
            <p:ph type="title"/>
          </p:nvPr>
        </p:nvSpPr>
        <p:spPr>
          <a:xfrm>
            <a:off x="1137036" y="548640"/>
            <a:ext cx="9543405" cy="1188720"/>
          </a:xfrm>
        </p:spPr>
        <p:txBody>
          <a:bodyPr>
            <a:normAutofit/>
          </a:bodyPr>
          <a:lstStyle/>
          <a:p>
            <a:pPr rtl="0">
              <a:spcBef>
                <a:spcPts val="0"/>
              </a:spcBef>
              <a:spcAft>
                <a:spcPts val="0"/>
              </a:spcAft>
            </a:pPr>
            <a:r>
              <a:rPr lang="en-CA" sz="2400" b="0" i="0" u="none" strike="noStrike">
                <a:solidFill>
                  <a:schemeClr val="tx1">
                    <a:lumMod val="85000"/>
                    <a:lumOff val="15000"/>
                  </a:schemeClr>
                </a:solidFill>
                <a:effectLst/>
                <a:latin typeface="Arial" panose="020B0604020202020204" pitchFamily="34" charset="0"/>
              </a:rPr>
              <a:t>PICO</a:t>
            </a:r>
            <a:br>
              <a:rPr lang="en-CA" sz="2400" b="0">
                <a:solidFill>
                  <a:schemeClr val="tx1">
                    <a:lumMod val="85000"/>
                    <a:lumOff val="15000"/>
                  </a:schemeClr>
                </a:solidFill>
                <a:effectLst/>
              </a:rPr>
            </a:br>
            <a:br>
              <a:rPr lang="en-CA" sz="2400">
                <a:solidFill>
                  <a:schemeClr val="tx1">
                    <a:lumMod val="85000"/>
                    <a:lumOff val="15000"/>
                  </a:schemeClr>
                </a:solidFill>
              </a:rPr>
            </a:br>
            <a:endParaRPr lang="en-US" sz="240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A73F633C-81E8-500F-5BE9-4F515A59FD10}"/>
              </a:ext>
            </a:extLst>
          </p:cNvPr>
          <p:cNvSpPr>
            <a:spLocks noGrp="1"/>
          </p:cNvSpPr>
          <p:nvPr>
            <p:ph idx="1"/>
          </p:nvPr>
        </p:nvSpPr>
        <p:spPr>
          <a:xfrm>
            <a:off x="1957987" y="2431765"/>
            <a:ext cx="8276026" cy="3320031"/>
          </a:xfrm>
        </p:spPr>
        <p:txBody>
          <a:bodyPr anchor="ctr">
            <a:normAutofit/>
          </a:bodyPr>
          <a:lstStyle/>
          <a:p>
            <a:pPr rtl="0" fontAlgn="base">
              <a:spcBef>
                <a:spcPts val="0"/>
              </a:spcBef>
              <a:spcAft>
                <a:spcPts val="0"/>
              </a:spcAft>
              <a:buFont typeface="Arial" panose="020B0604020202020204" pitchFamily="34" charset="0"/>
              <a:buChar char="•"/>
            </a:pPr>
            <a:r>
              <a:rPr lang="fr-CA" sz="2000" b="0" i="0" u="none" strike="noStrike" dirty="0">
                <a:solidFill>
                  <a:schemeClr val="tx1">
                    <a:lumMod val="85000"/>
                    <a:lumOff val="15000"/>
                  </a:schemeClr>
                </a:solidFill>
                <a:effectLst/>
                <a:latin typeface="Times New Roman" panose="02020603050405020304" pitchFamily="18" charset="0"/>
              </a:rPr>
              <a:t>Population : Femmes atteintes de syndrome des ovaires polykystiques</a:t>
            </a:r>
          </a:p>
          <a:p>
            <a:pPr rtl="0" fontAlgn="base">
              <a:spcBef>
                <a:spcPts val="0"/>
              </a:spcBef>
              <a:spcAft>
                <a:spcPts val="0"/>
              </a:spcAft>
              <a:buFont typeface="Arial" panose="020B0604020202020204" pitchFamily="34" charset="0"/>
              <a:buChar char="•"/>
            </a:pPr>
            <a:r>
              <a:rPr lang="fr-CA" sz="2000" b="0" i="0" u="none" strike="noStrike" dirty="0">
                <a:solidFill>
                  <a:schemeClr val="tx1">
                    <a:lumMod val="85000"/>
                    <a:lumOff val="15000"/>
                  </a:schemeClr>
                </a:solidFill>
                <a:effectLst/>
                <a:latin typeface="Times New Roman" panose="02020603050405020304" pitchFamily="18" charset="0"/>
              </a:rPr>
              <a:t>Intervention : Inositols</a:t>
            </a:r>
          </a:p>
          <a:p>
            <a:pPr rtl="0" fontAlgn="base">
              <a:spcBef>
                <a:spcPts val="0"/>
              </a:spcBef>
              <a:spcAft>
                <a:spcPts val="0"/>
              </a:spcAft>
              <a:buFont typeface="Arial" panose="020B0604020202020204" pitchFamily="34" charset="0"/>
              <a:buChar char="•"/>
            </a:pPr>
            <a:r>
              <a:rPr lang="fr-CA" sz="2000" b="0" i="0" u="none" strike="noStrike" dirty="0">
                <a:solidFill>
                  <a:schemeClr val="tx1">
                    <a:lumMod val="85000"/>
                    <a:lumOff val="15000"/>
                  </a:schemeClr>
                </a:solidFill>
                <a:effectLst/>
                <a:latin typeface="Times New Roman" panose="02020603050405020304" pitchFamily="18" charset="0"/>
              </a:rPr>
              <a:t>Contrôle : Placebo, acide folique, metformine, COC</a:t>
            </a:r>
          </a:p>
          <a:p>
            <a:pPr rtl="0" fontAlgn="base">
              <a:spcBef>
                <a:spcPts val="0"/>
              </a:spcBef>
              <a:spcAft>
                <a:spcPts val="0"/>
              </a:spcAft>
              <a:buFont typeface="Arial" panose="020B0604020202020204" pitchFamily="34" charset="0"/>
              <a:buChar char="•"/>
            </a:pPr>
            <a:r>
              <a:rPr lang="fr-CA" sz="2000" b="0" i="0" u="none" strike="noStrike" dirty="0">
                <a:solidFill>
                  <a:schemeClr val="tx1">
                    <a:lumMod val="85000"/>
                    <a:lumOff val="15000"/>
                  </a:schemeClr>
                </a:solidFill>
                <a:effectLst/>
                <a:latin typeface="Times New Roman" panose="02020603050405020304" pitchFamily="18" charset="0"/>
              </a:rPr>
              <a:t>Issue : Amélioration du profil métabolique, spécifiquement la résistance à insuline</a:t>
            </a:r>
            <a:r>
              <a:rPr lang="fr-CA" sz="2000" dirty="0">
                <a:solidFill>
                  <a:schemeClr val="tx1">
                    <a:lumMod val="85000"/>
                    <a:lumOff val="15000"/>
                  </a:schemeClr>
                </a:solidFill>
                <a:latin typeface="Times New Roman" panose="02020603050405020304" pitchFamily="18" charset="0"/>
              </a:rPr>
              <a:t> (HOMA-IR)</a:t>
            </a:r>
            <a:endParaRPr lang="fr-CA" sz="2000" b="0" i="0" u="none" strike="noStrike" dirty="0">
              <a:solidFill>
                <a:schemeClr val="tx1">
                  <a:lumMod val="85000"/>
                  <a:lumOff val="15000"/>
                </a:schemeClr>
              </a:solidFill>
              <a:effectLst/>
              <a:latin typeface="Times New Roman" panose="02020603050405020304" pitchFamily="18" charset="0"/>
            </a:endParaRPr>
          </a:p>
        </p:txBody>
      </p:sp>
      <p:sp>
        <p:nvSpPr>
          <p:cNvPr id="18"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979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6E2059-CAE1-7F30-BB71-DA6F1EFD8AED}"/>
              </a:ext>
            </a:extLst>
          </p:cNvPr>
          <p:cNvSpPr>
            <a:spLocks noGrp="1"/>
          </p:cNvSpPr>
          <p:nvPr>
            <p:ph type="title"/>
          </p:nvPr>
        </p:nvSpPr>
        <p:spPr>
          <a:xfrm>
            <a:off x="841248" y="502920"/>
            <a:ext cx="10509504" cy="1975104"/>
          </a:xfrm>
        </p:spPr>
        <p:txBody>
          <a:bodyPr anchor="b">
            <a:normAutofit/>
          </a:bodyPr>
          <a:lstStyle/>
          <a:p>
            <a:r>
              <a:rPr lang="en-US" sz="5400"/>
              <a:t>Method</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1C77771-B7B3-26F1-788B-983C79488239}"/>
              </a:ext>
            </a:extLst>
          </p:cNvPr>
          <p:cNvSpPr>
            <a:spLocks noGrp="1"/>
          </p:cNvSpPr>
          <p:nvPr>
            <p:ph idx="1"/>
          </p:nvPr>
        </p:nvSpPr>
        <p:spPr>
          <a:xfrm>
            <a:off x="841248" y="3328416"/>
            <a:ext cx="10509504" cy="2715768"/>
          </a:xfrm>
        </p:spPr>
        <p:txBody>
          <a:bodyPr>
            <a:normAutofit/>
          </a:bodyPr>
          <a:lstStyle/>
          <a:p>
            <a:r>
              <a:rPr lang="en-CA" sz="2000" b="0" i="0" dirty="0">
                <a:effectLst/>
                <a:latin typeface="Times" pitchFamily="2" charset="0"/>
              </a:rPr>
              <a:t> </a:t>
            </a:r>
            <a:r>
              <a:rPr lang="fr-CA" sz="2000" b="0" i="0" dirty="0">
                <a:effectLst/>
                <a:latin typeface="Times" pitchFamily="2" charset="0"/>
              </a:rPr>
              <a:t>Pub </a:t>
            </a:r>
            <a:r>
              <a:rPr lang="fr-CA" sz="2000" b="0" i="0" dirty="0" err="1">
                <a:effectLst/>
                <a:latin typeface="Times" pitchFamily="2" charset="0"/>
              </a:rPr>
              <a:t>med</a:t>
            </a:r>
            <a:r>
              <a:rPr lang="fr-CA" sz="2000" b="0" i="0" dirty="0">
                <a:effectLst/>
                <a:latin typeface="Times" pitchFamily="2" charset="0"/>
              </a:rPr>
              <a:t> (1 octobre 2022)</a:t>
            </a:r>
          </a:p>
          <a:p>
            <a:r>
              <a:rPr lang="fr-CA" sz="2000" dirty="0">
                <a:latin typeface="Times" pitchFamily="2" charset="0"/>
              </a:rPr>
              <a:t>Mot </a:t>
            </a:r>
            <a:r>
              <a:rPr lang="fr-CA" sz="2000" dirty="0" err="1">
                <a:latin typeface="Times" pitchFamily="2" charset="0"/>
              </a:rPr>
              <a:t>cles</a:t>
            </a:r>
            <a:r>
              <a:rPr lang="fr-CA" sz="2000" dirty="0">
                <a:latin typeface="Times" pitchFamily="2" charset="0"/>
              </a:rPr>
              <a:t>: </a:t>
            </a:r>
            <a:r>
              <a:rPr lang="fr-CA" sz="2000" dirty="0" err="1">
                <a:latin typeface="Times" pitchFamily="2" charset="0"/>
              </a:rPr>
              <a:t>polycystic</a:t>
            </a:r>
            <a:r>
              <a:rPr lang="fr-CA" sz="2000" dirty="0">
                <a:latin typeface="Times" pitchFamily="2" charset="0"/>
              </a:rPr>
              <a:t> </a:t>
            </a:r>
            <a:r>
              <a:rPr lang="fr-CA" sz="2000" dirty="0" err="1">
                <a:latin typeface="Times" pitchFamily="2" charset="0"/>
              </a:rPr>
              <a:t>ovary</a:t>
            </a:r>
            <a:r>
              <a:rPr lang="fr-CA" sz="2000" dirty="0">
                <a:latin typeface="Times" pitchFamily="2" charset="0"/>
              </a:rPr>
              <a:t> syndrome + </a:t>
            </a:r>
            <a:r>
              <a:rPr lang="fr-CA" sz="2000" dirty="0" err="1">
                <a:latin typeface="Times" pitchFamily="2" charset="0"/>
              </a:rPr>
              <a:t>insulin</a:t>
            </a:r>
            <a:r>
              <a:rPr lang="fr-CA" sz="2000" dirty="0">
                <a:latin typeface="Times" pitchFamily="2" charset="0"/>
              </a:rPr>
              <a:t> </a:t>
            </a:r>
            <a:r>
              <a:rPr lang="fr-CA" sz="2000" dirty="0" err="1">
                <a:latin typeface="Times" pitchFamily="2" charset="0"/>
              </a:rPr>
              <a:t>resistance</a:t>
            </a:r>
            <a:r>
              <a:rPr lang="fr-CA" sz="2000" dirty="0">
                <a:latin typeface="Times" pitchFamily="2" charset="0"/>
              </a:rPr>
              <a:t> + inositol </a:t>
            </a:r>
          </a:p>
          <a:p>
            <a:r>
              <a:rPr lang="fr-CA" sz="2000" b="0" i="0" dirty="0">
                <a:effectLst/>
                <a:latin typeface="Times" pitchFamily="2" charset="0"/>
              </a:rPr>
              <a:t>168 résultats </a:t>
            </a:r>
          </a:p>
          <a:p>
            <a:r>
              <a:rPr lang="fr-CA" sz="2000" dirty="0">
                <a:latin typeface="Times" pitchFamily="2" charset="0"/>
              </a:rPr>
              <a:t>9 trouvés par citation </a:t>
            </a:r>
            <a:r>
              <a:rPr lang="fr-CA" sz="2000" dirty="0" err="1">
                <a:latin typeface="Times" pitchFamily="2" charset="0"/>
              </a:rPr>
              <a:t>matching</a:t>
            </a:r>
            <a:endParaRPr lang="fr-CA" sz="2000" dirty="0">
              <a:latin typeface="Times" pitchFamily="2" charset="0"/>
            </a:endParaRPr>
          </a:p>
          <a:p>
            <a:r>
              <a:rPr lang="fr-CA" sz="2000" dirty="0">
                <a:latin typeface="Times" pitchFamily="2" charset="0"/>
              </a:rPr>
              <a:t>1 pas d’abstract + 1 open label </a:t>
            </a:r>
            <a:r>
              <a:rPr lang="fr-CA" sz="2000" dirty="0" err="1">
                <a:latin typeface="Times" pitchFamily="2" charset="0"/>
              </a:rPr>
              <a:t>study</a:t>
            </a:r>
            <a:r>
              <a:rPr lang="fr-CA" sz="2000" dirty="0">
                <a:latin typeface="Times" pitchFamily="2" charset="0"/>
              </a:rPr>
              <a:t>: </a:t>
            </a:r>
            <a:r>
              <a:rPr lang="fr-CA" sz="2000" dirty="0">
                <a:effectLst/>
                <a:latin typeface="Times New Roman" panose="02020603050405020304" pitchFamily="18" charset="0"/>
                <a:ea typeface="Times New Roman" panose="02020603050405020304" pitchFamily="18" charset="0"/>
              </a:rPr>
              <a:t>« </a:t>
            </a:r>
            <a:r>
              <a:rPr lang="fr-CA" sz="2000" dirty="0" err="1">
                <a:effectLst/>
                <a:latin typeface="Times New Roman" panose="02020603050405020304" pitchFamily="18" charset="0"/>
                <a:ea typeface="Times New Roman" panose="02020603050405020304" pitchFamily="18" charset="0"/>
              </a:rPr>
              <a:t>efficacy</a:t>
            </a:r>
            <a:r>
              <a:rPr lang="fr-CA" sz="2000" dirty="0">
                <a:effectLst/>
                <a:latin typeface="Times New Roman" panose="02020603050405020304" pitchFamily="18" charset="0"/>
                <a:ea typeface="Times New Roman" panose="02020603050405020304" pitchFamily="18" charset="0"/>
              </a:rPr>
              <a:t> of </a:t>
            </a:r>
            <a:r>
              <a:rPr lang="fr-CA" sz="2000" dirty="0" err="1">
                <a:effectLst/>
                <a:latin typeface="Times New Roman" panose="02020603050405020304" pitchFamily="18" charset="0"/>
                <a:ea typeface="Times New Roman" panose="02020603050405020304" pitchFamily="18" charset="0"/>
              </a:rPr>
              <a:t>myo</a:t>
            </a:r>
            <a:r>
              <a:rPr lang="fr-CA" sz="2000" dirty="0">
                <a:effectLst/>
                <a:latin typeface="Times New Roman" panose="02020603050405020304" pitchFamily="18" charset="0"/>
                <a:ea typeface="Times New Roman" panose="02020603050405020304" pitchFamily="18" charset="0"/>
              </a:rPr>
              <a:t>-inositol and d-chiro-inositol combination on </a:t>
            </a:r>
            <a:r>
              <a:rPr lang="fr-CA" sz="2000" dirty="0" err="1">
                <a:effectLst/>
                <a:latin typeface="Times New Roman" panose="02020603050405020304" pitchFamily="18" charset="0"/>
                <a:ea typeface="Times New Roman" panose="02020603050405020304" pitchFamily="18" charset="0"/>
              </a:rPr>
              <a:t>menstrual</a:t>
            </a:r>
            <a:r>
              <a:rPr lang="fr-CA" sz="2000" dirty="0">
                <a:effectLst/>
                <a:latin typeface="Times New Roman" panose="02020603050405020304" pitchFamily="18" charset="0"/>
                <a:ea typeface="Times New Roman" panose="02020603050405020304" pitchFamily="18" charset="0"/>
              </a:rPr>
              <a:t> cycle </a:t>
            </a:r>
            <a:r>
              <a:rPr lang="fr-CA" sz="2000" dirty="0" err="1">
                <a:effectLst/>
                <a:latin typeface="Times New Roman" panose="02020603050405020304" pitchFamily="18" charset="0"/>
                <a:ea typeface="Times New Roman" panose="02020603050405020304" pitchFamily="18" charset="0"/>
              </a:rPr>
              <a:t>regulation</a:t>
            </a:r>
            <a:r>
              <a:rPr lang="fr-CA" sz="2000" dirty="0">
                <a:effectLst/>
                <a:latin typeface="Times New Roman" panose="02020603050405020304" pitchFamily="18" charset="0"/>
                <a:ea typeface="Times New Roman" panose="02020603050405020304" pitchFamily="18" charset="0"/>
              </a:rPr>
              <a:t> and </a:t>
            </a:r>
            <a:r>
              <a:rPr lang="fr-CA" sz="2000" dirty="0" err="1">
                <a:effectLst/>
                <a:latin typeface="Times New Roman" panose="02020603050405020304" pitchFamily="18" charset="0"/>
                <a:ea typeface="Times New Roman" panose="02020603050405020304" pitchFamily="18" charset="0"/>
              </a:rPr>
              <a:t>improving</a:t>
            </a:r>
            <a:r>
              <a:rPr lang="fr-CA" sz="2000" dirty="0">
                <a:effectLst/>
                <a:latin typeface="Times New Roman" panose="02020603050405020304" pitchFamily="18" charset="0"/>
                <a:ea typeface="Times New Roman" panose="02020603050405020304" pitchFamily="18" charset="0"/>
              </a:rPr>
              <a:t> </a:t>
            </a:r>
            <a:r>
              <a:rPr lang="fr-CA" sz="2000" dirty="0" err="1">
                <a:effectLst/>
                <a:latin typeface="Times New Roman" panose="02020603050405020304" pitchFamily="18" charset="0"/>
                <a:ea typeface="Times New Roman" panose="02020603050405020304" pitchFamily="18" charset="0"/>
              </a:rPr>
              <a:t>insulin</a:t>
            </a:r>
            <a:r>
              <a:rPr lang="fr-CA" sz="2000" dirty="0">
                <a:effectLst/>
                <a:latin typeface="Times New Roman" panose="02020603050405020304" pitchFamily="18" charset="0"/>
                <a:ea typeface="Times New Roman" panose="02020603050405020304" pitchFamily="18" charset="0"/>
              </a:rPr>
              <a:t> </a:t>
            </a:r>
            <a:r>
              <a:rPr lang="fr-CA" sz="2000" dirty="0" err="1">
                <a:effectLst/>
                <a:latin typeface="Times New Roman" panose="02020603050405020304" pitchFamily="18" charset="0"/>
                <a:ea typeface="Times New Roman" panose="02020603050405020304" pitchFamily="18" charset="0"/>
              </a:rPr>
              <a:t>resistance</a:t>
            </a:r>
            <a:r>
              <a:rPr lang="fr-CA" sz="2000" dirty="0">
                <a:effectLst/>
                <a:latin typeface="Times New Roman" panose="02020603050405020304" pitchFamily="18" charset="0"/>
                <a:ea typeface="Times New Roman" panose="02020603050405020304" pitchFamily="18" charset="0"/>
              </a:rPr>
              <a:t> in </a:t>
            </a:r>
            <a:r>
              <a:rPr lang="fr-CA" sz="2000" dirty="0" err="1">
                <a:effectLst/>
                <a:latin typeface="Times New Roman" panose="02020603050405020304" pitchFamily="18" charset="0"/>
                <a:ea typeface="Times New Roman" panose="02020603050405020304" pitchFamily="18" charset="0"/>
              </a:rPr>
              <a:t>young</a:t>
            </a:r>
            <a:r>
              <a:rPr lang="fr-CA" sz="2000" dirty="0">
                <a:effectLst/>
                <a:latin typeface="Times New Roman" panose="02020603050405020304" pitchFamily="18" charset="0"/>
                <a:ea typeface="Times New Roman" panose="02020603050405020304" pitchFamily="18" charset="0"/>
              </a:rPr>
              <a:t> </a:t>
            </a:r>
            <a:r>
              <a:rPr lang="fr-CA" sz="2000" dirty="0" err="1">
                <a:effectLst/>
                <a:latin typeface="Times New Roman" panose="02020603050405020304" pitchFamily="18" charset="0"/>
                <a:ea typeface="Times New Roman" panose="02020603050405020304" pitchFamily="18" charset="0"/>
              </a:rPr>
              <a:t>women</a:t>
            </a:r>
            <a:r>
              <a:rPr lang="fr-CA" sz="2000" dirty="0">
                <a:effectLst/>
                <a:latin typeface="Times New Roman" panose="02020603050405020304" pitchFamily="18" charset="0"/>
                <a:ea typeface="Times New Roman" panose="02020603050405020304" pitchFamily="18" charset="0"/>
              </a:rPr>
              <a:t> </a:t>
            </a:r>
            <a:r>
              <a:rPr lang="fr-CA" sz="2000" dirty="0" err="1">
                <a:effectLst/>
                <a:latin typeface="Times New Roman" panose="02020603050405020304" pitchFamily="18" charset="0"/>
                <a:ea typeface="Times New Roman" panose="02020603050405020304" pitchFamily="18" charset="0"/>
              </a:rPr>
              <a:t>with</a:t>
            </a:r>
            <a:r>
              <a:rPr lang="fr-CA" sz="2000" dirty="0">
                <a:effectLst/>
                <a:latin typeface="Times New Roman" panose="02020603050405020304" pitchFamily="18" charset="0"/>
                <a:ea typeface="Times New Roman" panose="02020603050405020304" pitchFamily="18" charset="0"/>
              </a:rPr>
              <a:t> </a:t>
            </a:r>
            <a:r>
              <a:rPr lang="fr-CA" sz="2000" dirty="0" err="1">
                <a:effectLst/>
                <a:latin typeface="Times New Roman" panose="02020603050405020304" pitchFamily="18" charset="0"/>
                <a:ea typeface="Times New Roman" panose="02020603050405020304" pitchFamily="18" charset="0"/>
              </a:rPr>
              <a:t>polycystic</a:t>
            </a:r>
            <a:r>
              <a:rPr lang="fr-CA" sz="2000" dirty="0">
                <a:effectLst/>
                <a:latin typeface="Times New Roman" panose="02020603050405020304" pitchFamily="18" charset="0"/>
                <a:ea typeface="Times New Roman" panose="02020603050405020304" pitchFamily="18" charset="0"/>
              </a:rPr>
              <a:t> </a:t>
            </a:r>
            <a:r>
              <a:rPr lang="fr-CA" sz="2000" dirty="0" err="1">
                <a:effectLst/>
                <a:latin typeface="Times New Roman" panose="02020603050405020304" pitchFamily="18" charset="0"/>
                <a:ea typeface="Times New Roman" panose="02020603050405020304" pitchFamily="18" charset="0"/>
              </a:rPr>
              <a:t>ovary</a:t>
            </a:r>
            <a:r>
              <a:rPr lang="fr-CA" sz="2000" dirty="0">
                <a:effectLst/>
                <a:latin typeface="Times New Roman" panose="02020603050405020304" pitchFamily="18" charset="0"/>
                <a:ea typeface="Times New Roman" panose="02020603050405020304" pitchFamily="18" charset="0"/>
              </a:rPr>
              <a:t> syndrome : à </a:t>
            </a:r>
            <a:r>
              <a:rPr lang="fr-CA" sz="2000" dirty="0" err="1">
                <a:effectLst/>
                <a:latin typeface="Times New Roman" panose="02020603050405020304" pitchFamily="18" charset="0"/>
                <a:ea typeface="Times New Roman" panose="02020603050405020304" pitchFamily="18" charset="0"/>
              </a:rPr>
              <a:t>randomized</a:t>
            </a:r>
            <a:r>
              <a:rPr lang="fr-CA" sz="2000" dirty="0">
                <a:effectLst/>
                <a:latin typeface="Times New Roman" panose="02020603050405020304" pitchFamily="18" charset="0"/>
                <a:ea typeface="Times New Roman" panose="02020603050405020304" pitchFamily="18" charset="0"/>
              </a:rPr>
              <a:t> open label </a:t>
            </a:r>
            <a:r>
              <a:rPr lang="fr-CA" sz="2000" dirty="0" err="1">
                <a:effectLst/>
                <a:latin typeface="Times New Roman" panose="02020603050405020304" pitchFamily="18" charset="0"/>
                <a:ea typeface="Times New Roman" panose="02020603050405020304" pitchFamily="18" charset="0"/>
              </a:rPr>
              <a:t>study</a:t>
            </a:r>
            <a:r>
              <a:rPr lang="fr-CA" sz="2000" dirty="0">
                <a:effectLst/>
                <a:latin typeface="Times New Roman" panose="02020603050405020304" pitchFamily="18" charset="0"/>
                <a:ea typeface="Times New Roman" panose="02020603050405020304" pitchFamily="18" charset="0"/>
              </a:rPr>
              <a:t> » publiée en 2022</a:t>
            </a:r>
            <a:r>
              <a:rPr lang="fr-CA" sz="2000" dirty="0">
                <a:effectLst/>
              </a:rPr>
              <a:t> </a:t>
            </a:r>
            <a:endParaRPr lang="fr-CA" sz="2000" dirty="0">
              <a:latin typeface="Times" pitchFamily="2" charset="0"/>
            </a:endParaRPr>
          </a:p>
          <a:p>
            <a:endParaRPr lang="en-US" sz="2000" dirty="0"/>
          </a:p>
        </p:txBody>
      </p:sp>
    </p:spTree>
    <p:extLst>
      <p:ext uri="{BB962C8B-B14F-4D97-AF65-F5344CB8AC3E}">
        <p14:creationId xmlns:p14="http://schemas.microsoft.com/office/powerpoint/2010/main" val="3958963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BDC4468-09CD-DDB5-E907-A2031EB65E8D}"/>
              </a:ext>
            </a:extLst>
          </p:cNvPr>
          <p:cNvSpPr>
            <a:spLocks noGrp="1"/>
          </p:cNvSpPr>
          <p:nvPr>
            <p:ph type="title"/>
          </p:nvPr>
        </p:nvSpPr>
        <p:spPr>
          <a:xfrm>
            <a:off x="838200" y="253397"/>
            <a:ext cx="10515600" cy="1273233"/>
          </a:xfrm>
        </p:spPr>
        <p:txBody>
          <a:bodyPr>
            <a:normAutofit/>
          </a:bodyPr>
          <a:lstStyle/>
          <a:p>
            <a:r>
              <a:rPr lang="en-US" sz="4000" dirty="0"/>
              <a:t>Method</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71B150F-20DB-0C7D-61D1-87EA1A18F348}"/>
              </a:ext>
            </a:extLst>
          </p:cNvPr>
          <p:cNvSpPr>
            <a:spLocks noGrp="1"/>
          </p:cNvSpPr>
          <p:nvPr>
            <p:ph idx="1"/>
          </p:nvPr>
        </p:nvSpPr>
        <p:spPr>
          <a:xfrm>
            <a:off x="838200" y="2478024"/>
            <a:ext cx="10515600" cy="3694176"/>
          </a:xfrm>
        </p:spPr>
        <p:txBody>
          <a:bodyPr>
            <a:normAutofit/>
          </a:bodyPr>
          <a:lstStyle/>
          <a:p>
            <a:pPr>
              <a:buFontTx/>
              <a:buChar char="-"/>
            </a:pPr>
            <a:r>
              <a:rPr lang="en-US" sz="1700"/>
              <a:t>MESH: polycystic ovary syndrome AND Myoinositol AND insulin resistance</a:t>
            </a:r>
          </a:p>
          <a:p>
            <a:pPr>
              <a:buFontTx/>
              <a:buChar char="-"/>
            </a:pPr>
            <a:r>
              <a:rPr lang="en-US" sz="1700"/>
              <a:t>22 articles restants</a:t>
            </a:r>
          </a:p>
          <a:p>
            <a:pPr>
              <a:buFontTx/>
              <a:buChar char="-"/>
            </a:pPr>
            <a:r>
              <a:rPr lang="en-US" sz="1700"/>
              <a:t>Filtre NCBI clinical studies randomized controlled trials (therapy) + 2021-2022</a:t>
            </a:r>
          </a:p>
          <a:p>
            <a:pPr>
              <a:buFontTx/>
              <a:buChar char="-"/>
            </a:pPr>
            <a:r>
              <a:rPr lang="en-US" sz="1700"/>
              <a:t>5 articles restant </a:t>
            </a:r>
          </a:p>
          <a:p>
            <a:pPr>
              <a:buFontTx/>
              <a:buChar char="-"/>
            </a:pPr>
            <a:r>
              <a:rPr lang="en-US" sz="1700"/>
              <a:t>Lectures des abstracts</a:t>
            </a:r>
          </a:p>
          <a:p>
            <a:pPr>
              <a:buFontTx/>
              <a:buChar char="-"/>
            </a:pPr>
            <a:r>
              <a:rPr lang="en-US" sz="1700"/>
              <a:t> 4 pertinents a pico</a:t>
            </a:r>
          </a:p>
          <a:p>
            <a:pPr>
              <a:buFontTx/>
              <a:buChar char="-"/>
            </a:pPr>
            <a:r>
              <a:rPr lang="en-US" sz="1700"/>
              <a:t>1 rejete car sur acide lipoque</a:t>
            </a:r>
          </a:p>
          <a:p>
            <a:pPr>
              <a:buFontTx/>
              <a:buChar char="-"/>
            </a:pPr>
            <a:r>
              <a:rPr lang="en-US" sz="1700"/>
              <a:t> 1 metaanalyse 2021 (majorité articles inclus dans les 2 meta-analyses, opté pour la plus recente)</a:t>
            </a:r>
          </a:p>
          <a:p>
            <a:pPr>
              <a:buFontTx/>
              <a:buChar char="-"/>
            </a:pPr>
            <a:r>
              <a:rPr lang="en-US" sz="1700"/>
              <a:t>meta-analyse 08-2022 utilisé</a:t>
            </a:r>
          </a:p>
          <a:p>
            <a:pPr>
              <a:buFontTx/>
              <a:buChar char="-"/>
            </a:pPr>
            <a:r>
              <a:rPr lang="en-US" sz="1700"/>
              <a:t>2 articles publiés 2022 pas inclus dans metaanalyse </a:t>
            </a:r>
          </a:p>
          <a:p>
            <a:pPr>
              <a:buFontTx/>
              <a:buChar char="-"/>
            </a:pPr>
            <a:endParaRPr lang="en-US" sz="1700"/>
          </a:p>
        </p:txBody>
      </p:sp>
    </p:spTree>
    <p:extLst>
      <p:ext uri="{BB962C8B-B14F-4D97-AF65-F5344CB8AC3E}">
        <p14:creationId xmlns:p14="http://schemas.microsoft.com/office/powerpoint/2010/main" val="455532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55C755-A970-B95F-F73E-2E6E6C17C94E}"/>
              </a:ext>
            </a:extLst>
          </p:cNvPr>
          <p:cNvSpPr>
            <a:spLocks noGrp="1"/>
          </p:cNvSpPr>
          <p:nvPr>
            <p:ph type="title"/>
          </p:nvPr>
        </p:nvSpPr>
        <p:spPr>
          <a:xfrm>
            <a:off x="1285240" y="1050595"/>
            <a:ext cx="8074815" cy="1618489"/>
          </a:xfrm>
        </p:spPr>
        <p:txBody>
          <a:bodyPr anchor="ctr">
            <a:normAutofit/>
          </a:bodyPr>
          <a:lstStyle/>
          <a:p>
            <a:r>
              <a:rPr lang="en-US" sz="7200"/>
              <a:t>Articles utilisés</a:t>
            </a:r>
          </a:p>
        </p:txBody>
      </p:sp>
      <p:sp>
        <p:nvSpPr>
          <p:cNvPr id="3" name="Content Placeholder 2">
            <a:extLst>
              <a:ext uri="{FF2B5EF4-FFF2-40B4-BE49-F238E27FC236}">
                <a16:creationId xmlns:a16="http://schemas.microsoft.com/office/drawing/2014/main" id="{2BF6C927-A396-DE36-00AE-CDDA28C79656}"/>
              </a:ext>
            </a:extLst>
          </p:cNvPr>
          <p:cNvSpPr>
            <a:spLocks noGrp="1"/>
          </p:cNvSpPr>
          <p:nvPr>
            <p:ph idx="1"/>
          </p:nvPr>
        </p:nvSpPr>
        <p:spPr>
          <a:xfrm>
            <a:off x="1285240" y="2969469"/>
            <a:ext cx="8074815" cy="2800395"/>
          </a:xfrm>
        </p:spPr>
        <p:txBody>
          <a:bodyPr anchor="t">
            <a:normAutofit/>
          </a:bodyPr>
          <a:lstStyle/>
          <a:p>
            <a:pPr marL="342900" lvl="0" indent="-342900" fontAlgn="t">
              <a:buFont typeface="+mj-lt"/>
              <a:buAutoNum type="arabicParenR"/>
            </a:pPr>
            <a:r>
              <a:rPr lang="en-US" sz="1500">
                <a:effectLst/>
                <a:latin typeface="Times New Roman" panose="02020603050405020304" pitchFamily="18" charset="0"/>
                <a:ea typeface="Times New Roman" panose="02020603050405020304" pitchFamily="18" charset="0"/>
              </a:rPr>
              <a:t>Jethaliya H (2022): « Efficacy of Myo-inositol on Anthropometric, Metabolic, and Endocrine Outcomes in PCOS Patients: à Meta-analysis of Randomized Controlled Trial » Reproductive sciences. </a:t>
            </a:r>
            <a:endParaRPr lang="en-CA" sz="1500">
              <a:effectLst/>
              <a:latin typeface="Times New Roman" panose="02020603050405020304" pitchFamily="18" charset="0"/>
              <a:ea typeface="Times New Roman" panose="02020603050405020304" pitchFamily="18" charset="0"/>
            </a:endParaRPr>
          </a:p>
          <a:p>
            <a:pPr marL="342900" lvl="0" indent="-342900" fontAlgn="t">
              <a:buFont typeface="+mj-lt"/>
              <a:buAutoNum type="arabicParenR"/>
            </a:pPr>
            <a:r>
              <a:rPr lang="en-US" sz="1500">
                <a:effectLst/>
                <a:latin typeface="Times New Roman" panose="02020603050405020304" pitchFamily="18" charset="0"/>
                <a:ea typeface="Times New Roman" panose="02020603050405020304" pitchFamily="18" charset="0"/>
              </a:rPr>
              <a:t>Soldat-Stanković V (2022) « The effect of metformin and myoinositol on metabolic outcomes in women with polycystic ovary syndrome: role of body mass and adiponectin in a randomized controlled trial » Journal of Endocrinological Investigation. </a:t>
            </a:r>
            <a:endParaRPr lang="en-CA" sz="1500">
              <a:effectLst/>
              <a:latin typeface="Times New Roman" panose="02020603050405020304" pitchFamily="18" charset="0"/>
              <a:ea typeface="Times New Roman" panose="02020603050405020304" pitchFamily="18" charset="0"/>
            </a:endParaRPr>
          </a:p>
          <a:p>
            <a:pPr marL="342900" lvl="0" indent="-342900" fontAlgn="t">
              <a:buFont typeface="+mj-lt"/>
              <a:buAutoNum type="arabicParenR"/>
            </a:pPr>
            <a:r>
              <a:rPr lang="en-US" sz="1500">
                <a:effectLst/>
                <a:latin typeface="Times New Roman" panose="02020603050405020304" pitchFamily="18" charset="0"/>
                <a:ea typeface="Times New Roman" panose="02020603050405020304" pitchFamily="18" charset="0"/>
              </a:rPr>
              <a:t>Kachhawa G (2022) « Efficacy of myo-inositol and d-chiro-inositol combination on menstrual cycle regulation and improving insulin resistance in young women with polycystic ovary syndrome: A randomized open-label study » International Journal of Gynecology &amp; Obstetrics</a:t>
            </a:r>
            <a:endParaRPr lang="en-CA" sz="1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3747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descr="A picture containing text, number, screenshot, font&#10;&#10;Description automatically generated">
            <a:extLst>
              <a:ext uri="{FF2B5EF4-FFF2-40B4-BE49-F238E27FC236}">
                <a16:creationId xmlns:a16="http://schemas.microsoft.com/office/drawing/2014/main" id="{7F93E469-581F-A606-CDB0-D4D4970ABD96}"/>
              </a:ext>
            </a:extLst>
          </p:cNvPr>
          <p:cNvPicPr>
            <a:picLocks noGrp="1" noChangeAspect="1"/>
          </p:cNvPicPr>
          <p:nvPr>
            <p:ph idx="1"/>
          </p:nvPr>
        </p:nvPicPr>
        <p:blipFill>
          <a:blip r:embed="rId3"/>
          <a:stretch>
            <a:fillRect/>
          </a:stretch>
        </p:blipFill>
        <p:spPr>
          <a:xfrm>
            <a:off x="1211580" y="0"/>
            <a:ext cx="8177786" cy="6857999"/>
          </a:xfrm>
        </p:spPr>
      </p:pic>
    </p:spTree>
    <p:extLst>
      <p:ext uri="{BB962C8B-B14F-4D97-AF65-F5344CB8AC3E}">
        <p14:creationId xmlns:p14="http://schemas.microsoft.com/office/powerpoint/2010/main" val="29858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5C7A17-0AB5-4F40-B255-141AA5E43D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62B729-F900-4F35-9821-8F0931B4C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2" name="Graphic 14">
            <a:extLst>
              <a:ext uri="{FF2B5EF4-FFF2-40B4-BE49-F238E27FC236}">
                <a16:creationId xmlns:a16="http://schemas.microsoft.com/office/drawing/2014/main" id="{28DC658A-B0F6-46FC-ACE2-E243AD533C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625986" y="3405049"/>
            <a:ext cx="2780732" cy="2784199"/>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solidFill>
          <a:ln w="9525" cap="flat">
            <a:noFill/>
            <a:prstDash val="solid"/>
            <a:miter/>
          </a:ln>
        </p:spPr>
        <p:txBody>
          <a:bodyPr rtlCol="0" anchor="ctr"/>
          <a:lstStyle/>
          <a:p>
            <a:endParaRPr lang="en-US"/>
          </a:p>
        </p:txBody>
      </p:sp>
      <p:sp>
        <p:nvSpPr>
          <p:cNvPr id="24" name="Graphic 14">
            <a:extLst>
              <a:ext uri="{FF2B5EF4-FFF2-40B4-BE49-F238E27FC236}">
                <a16:creationId xmlns:a16="http://schemas.microsoft.com/office/drawing/2014/main" id="{A98F7AA8-63CB-43D4-96CA-C60D2638FE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6625986" y="627784"/>
            <a:ext cx="2780732" cy="2784199"/>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alpha val="46000"/>
            </a:schemeClr>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1163479-B1F2-228F-B4E7-12A8ADF14467}"/>
              </a:ext>
            </a:extLst>
          </p:cNvPr>
          <p:cNvSpPr>
            <a:spLocks noGrp="1"/>
          </p:cNvSpPr>
          <p:nvPr>
            <p:ph type="title"/>
          </p:nvPr>
        </p:nvSpPr>
        <p:spPr>
          <a:xfrm>
            <a:off x="1463041" y="685797"/>
            <a:ext cx="7939128" cy="2263779"/>
          </a:xfrm>
        </p:spPr>
        <p:txBody>
          <a:bodyPr anchor="t">
            <a:normAutofit/>
          </a:bodyPr>
          <a:lstStyle/>
          <a:p>
            <a:r>
              <a:rPr lang="en-US" sz="3100" dirty="0"/>
              <a:t>Discussion </a:t>
            </a:r>
            <a:r>
              <a:rPr lang="en-US" sz="3100" dirty="0">
                <a:effectLst/>
                <a:latin typeface="Times New Roman" panose="02020603050405020304" pitchFamily="18" charset="0"/>
                <a:ea typeface="Times New Roman" panose="02020603050405020304" pitchFamily="18" charset="0"/>
              </a:rPr>
              <a:t>Article #1 : Efficacy of Myo-inositol on Anthropometric, Metabolic, and Endocrine Outcomes in PCOS Patients: </a:t>
            </a:r>
            <a:r>
              <a:rPr lang="en-US" sz="3100" dirty="0" err="1">
                <a:effectLst/>
                <a:latin typeface="Times New Roman" panose="02020603050405020304" pitchFamily="18" charset="0"/>
                <a:ea typeface="Times New Roman" panose="02020603050405020304" pitchFamily="18" charset="0"/>
              </a:rPr>
              <a:t>à</a:t>
            </a:r>
            <a:r>
              <a:rPr lang="en-US" sz="3100" dirty="0">
                <a:effectLst/>
                <a:latin typeface="Times New Roman" panose="02020603050405020304" pitchFamily="18" charset="0"/>
                <a:ea typeface="Times New Roman" panose="02020603050405020304" pitchFamily="18" charset="0"/>
              </a:rPr>
              <a:t> Meta-analysis of Randomized Controlled Trial</a:t>
            </a:r>
            <a:r>
              <a:rPr lang="en-CA" sz="3100" dirty="0">
                <a:effectLst/>
              </a:rPr>
              <a:t> </a:t>
            </a:r>
            <a:endParaRPr lang="en-US" sz="3100" dirty="0"/>
          </a:p>
        </p:txBody>
      </p:sp>
      <p:sp>
        <p:nvSpPr>
          <p:cNvPr id="25" name="Rectangle 15">
            <a:extLst>
              <a:ext uri="{FF2B5EF4-FFF2-40B4-BE49-F238E27FC236}">
                <a16:creationId xmlns:a16="http://schemas.microsoft.com/office/drawing/2014/main" id="{C29150B2-D91F-415C-9066-25D1E5235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20F18F-57CF-791E-72D0-E7B41FC31886}"/>
              </a:ext>
            </a:extLst>
          </p:cNvPr>
          <p:cNvSpPr>
            <a:spLocks noGrp="1"/>
          </p:cNvSpPr>
          <p:nvPr>
            <p:ph idx="1"/>
          </p:nvPr>
        </p:nvSpPr>
        <p:spPr>
          <a:xfrm>
            <a:off x="1463041" y="3133724"/>
            <a:ext cx="7939128" cy="2746621"/>
          </a:xfrm>
        </p:spPr>
        <p:txBody>
          <a:bodyPr>
            <a:normAutofit/>
          </a:bodyPr>
          <a:lstStyle/>
          <a:p>
            <a:pPr>
              <a:buFontTx/>
              <a:buChar char="-"/>
            </a:pPr>
            <a:r>
              <a:rPr lang="fr-CA" sz="1800" dirty="0"/>
              <a:t>Mise a jour de plusieurs métanalyses + revues systématiques précédant  </a:t>
            </a:r>
          </a:p>
          <a:p>
            <a:pPr>
              <a:buFontTx/>
              <a:buChar char="-"/>
            </a:pPr>
            <a:r>
              <a:rPr lang="fr-CA" sz="1800" dirty="0"/>
              <a:t>Objectif: mieux définir efficacité de MI sur résultats cliniques, métaboliques, endocriniens chez </a:t>
            </a:r>
            <a:r>
              <a:rPr lang="fr-CA" sz="1800" dirty="0" err="1"/>
              <a:t>ptes</a:t>
            </a:r>
            <a:r>
              <a:rPr lang="fr-CA" sz="1800" dirty="0"/>
              <a:t> atteintes de </a:t>
            </a:r>
            <a:r>
              <a:rPr lang="fr-CA" sz="1800" dirty="0" err="1"/>
              <a:t>sopk</a:t>
            </a:r>
            <a:r>
              <a:rPr lang="fr-CA" sz="1800" dirty="0"/>
              <a:t> </a:t>
            </a:r>
          </a:p>
          <a:p>
            <a:pPr>
              <a:buFontTx/>
              <a:buChar char="-"/>
            </a:pPr>
            <a:r>
              <a:rPr lang="fr-CA" sz="1800" dirty="0"/>
              <a:t>17 ECR comparant </a:t>
            </a:r>
            <a:r>
              <a:rPr lang="fr-CA" sz="1800" dirty="0" err="1"/>
              <a:t>myo</a:t>
            </a:r>
            <a:r>
              <a:rPr lang="fr-CA" sz="1800" dirty="0"/>
              <a:t>-inositol avec acide folique, metformine, coc : 9 concernant notre pico (HOMA-IR)</a:t>
            </a:r>
          </a:p>
          <a:p>
            <a:pPr>
              <a:buFontTx/>
              <a:buChar char="-"/>
            </a:pPr>
            <a:r>
              <a:rPr lang="fr-CA" sz="1800" dirty="0"/>
              <a:t>PRISMA grille d’analyse: haute qualité</a:t>
            </a:r>
          </a:p>
          <a:p>
            <a:pPr marL="0" indent="0">
              <a:buNone/>
            </a:pPr>
            <a:endParaRPr lang="en-US" sz="1800" dirty="0"/>
          </a:p>
          <a:p>
            <a:pPr>
              <a:buFontTx/>
              <a:buChar char="-"/>
            </a:pPr>
            <a:endParaRPr lang="en-US" sz="1800" dirty="0"/>
          </a:p>
          <a:p>
            <a:pPr>
              <a:buFontTx/>
              <a:buChar char="-"/>
            </a:pPr>
            <a:endParaRPr lang="en-US" sz="1800" dirty="0"/>
          </a:p>
        </p:txBody>
      </p:sp>
      <p:sp>
        <p:nvSpPr>
          <p:cNvPr id="26" name="Graphic 14">
            <a:extLst>
              <a:ext uri="{FF2B5EF4-FFF2-40B4-BE49-F238E27FC236}">
                <a16:creationId xmlns:a16="http://schemas.microsoft.com/office/drawing/2014/main" id="{DDAF221D-8B70-4DA2-8EC6-1B35600F8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406718" y="3405049"/>
            <a:ext cx="2780732" cy="2784199"/>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alpha val="46000"/>
            </a:schemeClr>
          </a:solidFill>
          <a:ln w="9525" cap="flat">
            <a:noFill/>
            <a:prstDash val="solid"/>
            <a:miter/>
          </a:ln>
        </p:spPr>
        <p:txBody>
          <a:bodyPr rtlCol="0" anchor="ctr"/>
          <a:lstStyle/>
          <a:p>
            <a:endParaRPr lang="en-US"/>
          </a:p>
        </p:txBody>
      </p:sp>
      <p:sp>
        <p:nvSpPr>
          <p:cNvPr id="27" name="Graphic 14">
            <a:extLst>
              <a:ext uri="{FF2B5EF4-FFF2-40B4-BE49-F238E27FC236}">
                <a16:creationId xmlns:a16="http://schemas.microsoft.com/office/drawing/2014/main" id="{16F72A90-B900-47B2-8B00-49749A6F0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406718" y="627785"/>
            <a:ext cx="2780732" cy="2784199"/>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solidFill>
          <a:ln w="9525" cap="flat">
            <a:noFill/>
            <a:prstDash val="solid"/>
            <a:miter/>
          </a:ln>
        </p:spPr>
        <p:txBody>
          <a:bodyPr rtlCol="0" anchor="ctr"/>
          <a:lstStyle/>
          <a:p>
            <a:endParaRPr lang="en-US"/>
          </a:p>
        </p:txBody>
      </p:sp>
      <p:sp>
        <p:nvSpPr>
          <p:cNvPr id="28" name="Rectangle 21">
            <a:extLst>
              <a:ext uri="{FF2B5EF4-FFF2-40B4-BE49-F238E27FC236}">
                <a16:creationId xmlns:a16="http://schemas.microsoft.com/office/drawing/2014/main" id="{D9F63C7E-A3F2-4E9B-9912-67021EF3B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308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20356</TotalTime>
  <Words>2147</Words>
  <Application>Microsoft Macintosh PowerPoint</Application>
  <PresentationFormat>Widescreen</PresentationFormat>
  <Paragraphs>146</Paragraphs>
  <Slides>19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Helvetica Neue Medium</vt:lpstr>
      <vt:lpstr>Times</vt:lpstr>
      <vt:lpstr>Times New Roman</vt:lpstr>
      <vt:lpstr>Office Theme</vt:lpstr>
      <vt:lpstr>Les inositols et le profil métabolique des patients SOPK  </vt:lpstr>
      <vt:lpstr>SOPK</vt:lpstr>
      <vt:lpstr>Inositol et homa-ir  </vt:lpstr>
      <vt:lpstr>PICO  </vt:lpstr>
      <vt:lpstr>Method</vt:lpstr>
      <vt:lpstr>Method</vt:lpstr>
      <vt:lpstr>Articles utilisés</vt:lpstr>
      <vt:lpstr>PowerPoint Presentation</vt:lpstr>
      <vt:lpstr>Discussion Article #1 : Efficacy of Myo-inositol on Anthropometric, Metabolic, and Endocrine Outcomes in PCOS Patients: à Meta-analysis of Randomized Controlled Trial </vt:lpstr>
      <vt:lpstr>Discussion Article #1: meta-analyse</vt:lpstr>
      <vt:lpstr>PowerPoint Presentation</vt:lpstr>
      <vt:lpstr>Discussion Article #2 « The effect of metformin and myoinositol on metabolic outcomes in women with polycystic ovary syndrome: role of body mass and adiponectin in a randomized controlled trial » </vt:lpstr>
      <vt:lpstr>Discussion Article #2</vt:lpstr>
      <vt:lpstr>Discussion article #3 « Efficacy of myo-inositol and d-chiro-inositol combination on menstrual cycle regulation and improving insulin resistance in young women with polycystic ovary syndrome: A randomized open-label study. » </vt:lpstr>
      <vt:lpstr>Discussion Article #3</vt:lpstr>
      <vt:lpstr>Conclusion </vt:lpstr>
      <vt:lpstr>Conclusion #2: </vt:lpstr>
      <vt:lpstr>References</vt:lpstr>
      <vt:lpstr>Remerciements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inositols et le profil métabolique des patients SOPK  </dc:title>
  <dc:creator>Samantha Rigante</dc:creator>
  <cp:lastModifiedBy>Samantha Rigante</cp:lastModifiedBy>
  <cp:revision>34</cp:revision>
  <dcterms:created xsi:type="dcterms:W3CDTF">2023-04-24T14:40:45Z</dcterms:created>
  <dcterms:modified xsi:type="dcterms:W3CDTF">2023-05-28T13:41:05Z</dcterms:modified>
</cp:coreProperties>
</file>