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</p:sldMasterIdLst>
  <p:notesMasterIdLst>
    <p:notesMasterId r:id="rId21"/>
  </p:notesMasterIdLst>
  <p:sldIdLst>
    <p:sldId id="256" r:id="rId2"/>
    <p:sldId id="257" r:id="rId3"/>
    <p:sldId id="275" r:id="rId4"/>
    <p:sldId id="276" r:id="rId5"/>
    <p:sldId id="277" r:id="rId6"/>
    <p:sldId id="278" r:id="rId7"/>
    <p:sldId id="279" r:id="rId8"/>
    <p:sldId id="280" r:id="rId9"/>
    <p:sldId id="281" r:id="rId10"/>
    <p:sldId id="282" r:id="rId11"/>
    <p:sldId id="268" r:id="rId12"/>
    <p:sldId id="261" r:id="rId13"/>
    <p:sldId id="283" r:id="rId14"/>
    <p:sldId id="272" r:id="rId15"/>
    <p:sldId id="284" r:id="rId16"/>
    <p:sldId id="269" r:id="rId17"/>
    <p:sldId id="270" r:id="rId18"/>
    <p:sldId id="262" r:id="rId19"/>
    <p:sldId id="285" r:id="rId2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16" autoAdjust="0"/>
    <p:restoredTop sz="94794" autoAdjust="0"/>
  </p:normalViewPr>
  <p:slideViewPr>
    <p:cSldViewPr snapToGrid="0">
      <p:cViewPr varScale="1">
        <p:scale>
          <a:sx n="137" d="100"/>
          <a:sy n="137" d="100"/>
        </p:scale>
        <p:origin x="111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DCA88FE-1E7C-4098-85BE-6192BDA8F4D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14DE21E-60EA-4EDA-B505-E8A910F0C81E}">
      <dgm:prSet/>
      <dgm:spPr/>
      <dgm:t>
        <a:bodyPr/>
        <a:lstStyle/>
        <a:p>
          <a:r>
            <a:rPr lang="fr-CA" dirty="0"/>
            <a:t>Résultats = trop hétérogènes (I</a:t>
          </a:r>
          <a:r>
            <a:rPr lang="fr-CA" baseline="30000" dirty="0"/>
            <a:t>2 </a:t>
          </a:r>
          <a:r>
            <a:rPr lang="fr-CA" dirty="0"/>
            <a:t>= 99%) </a:t>
          </a:r>
          <a:endParaRPr lang="en-US" dirty="0"/>
        </a:p>
      </dgm:t>
    </dgm:pt>
    <dgm:pt modelId="{4079CAC9-D76C-4C9B-91AA-FB2A68FC06FC}" type="parTrans" cxnId="{AD54C38B-BE3E-4BBD-8112-836E693230B7}">
      <dgm:prSet/>
      <dgm:spPr/>
      <dgm:t>
        <a:bodyPr/>
        <a:lstStyle/>
        <a:p>
          <a:endParaRPr lang="en-US"/>
        </a:p>
      </dgm:t>
    </dgm:pt>
    <dgm:pt modelId="{CC57FFE4-253E-4C32-9E06-78ACECAE3C2E}" type="sibTrans" cxnId="{AD54C38B-BE3E-4BBD-8112-836E693230B7}">
      <dgm:prSet/>
      <dgm:spPr/>
      <dgm:t>
        <a:bodyPr/>
        <a:lstStyle/>
        <a:p>
          <a:endParaRPr lang="en-US"/>
        </a:p>
      </dgm:t>
    </dgm:pt>
    <dgm:pt modelId="{225D136A-24E4-44EA-A849-46E3BD07E464}">
      <dgm:prSet custT="1"/>
      <dgm:spPr/>
      <dgm:t>
        <a:bodyPr/>
        <a:lstStyle/>
        <a:p>
          <a:pPr>
            <a:lnSpc>
              <a:spcPct val="150000"/>
            </a:lnSpc>
          </a:pPr>
          <a:r>
            <a:rPr lang="fr-CA" sz="1800" dirty="0"/>
            <a:t>Études plus ou moins comparables </a:t>
          </a:r>
          <a:endParaRPr lang="en-US" sz="1800" dirty="0"/>
        </a:p>
      </dgm:t>
    </dgm:pt>
    <dgm:pt modelId="{4E5BEE44-E29B-4EBE-89A7-A6C515B6DCA6}" type="parTrans" cxnId="{162648FD-C0A4-4380-82F0-35C905276565}">
      <dgm:prSet/>
      <dgm:spPr/>
      <dgm:t>
        <a:bodyPr/>
        <a:lstStyle/>
        <a:p>
          <a:endParaRPr lang="en-US"/>
        </a:p>
      </dgm:t>
    </dgm:pt>
    <dgm:pt modelId="{3FD17971-E68C-4F96-BE35-9C44909FF076}" type="sibTrans" cxnId="{162648FD-C0A4-4380-82F0-35C905276565}">
      <dgm:prSet/>
      <dgm:spPr/>
      <dgm:t>
        <a:bodyPr/>
        <a:lstStyle/>
        <a:p>
          <a:endParaRPr lang="en-US"/>
        </a:p>
      </dgm:t>
    </dgm:pt>
    <dgm:pt modelId="{C5D2E03D-86D2-462A-BE7E-565BCB2F68E4}">
      <dgm:prSet/>
      <dgm:spPr/>
      <dgm:t>
        <a:bodyPr/>
        <a:lstStyle/>
        <a:p>
          <a:r>
            <a:rPr lang="fr-CA" dirty="0"/>
            <a:t>Différences significatives par rapport aux  : </a:t>
          </a:r>
          <a:endParaRPr lang="en-US" dirty="0"/>
        </a:p>
      </dgm:t>
    </dgm:pt>
    <dgm:pt modelId="{168F707E-6AF6-4387-B333-74C02206BB8D}" type="parTrans" cxnId="{03B1C746-9A15-48A3-90AD-25314ACB8172}">
      <dgm:prSet/>
      <dgm:spPr/>
      <dgm:t>
        <a:bodyPr/>
        <a:lstStyle/>
        <a:p>
          <a:endParaRPr lang="en-US"/>
        </a:p>
      </dgm:t>
    </dgm:pt>
    <dgm:pt modelId="{01C0EB21-D39A-4A92-AE4F-B219A077DC75}" type="sibTrans" cxnId="{03B1C746-9A15-48A3-90AD-25314ACB8172}">
      <dgm:prSet/>
      <dgm:spPr/>
      <dgm:t>
        <a:bodyPr/>
        <a:lstStyle/>
        <a:p>
          <a:endParaRPr lang="en-US"/>
        </a:p>
      </dgm:t>
    </dgm:pt>
    <dgm:pt modelId="{2FD7104A-2158-4F43-831D-DE012CE0733C}">
      <dgm:prSet custT="1"/>
      <dgm:spPr/>
      <dgm:t>
        <a:bodyPr/>
        <a:lstStyle/>
        <a:p>
          <a:r>
            <a:rPr lang="fr-CA" sz="1800" dirty="0"/>
            <a:t>Populations : âge moyen de 19 à 81 ans</a:t>
          </a:r>
          <a:endParaRPr lang="en-US" sz="1800" dirty="0"/>
        </a:p>
      </dgm:t>
    </dgm:pt>
    <dgm:pt modelId="{6AEBA4AC-E556-43A2-B6B0-AE0ADE2F31FE}" type="parTrans" cxnId="{C5473DF2-7677-48FB-8011-34F0BFC04361}">
      <dgm:prSet/>
      <dgm:spPr/>
      <dgm:t>
        <a:bodyPr/>
        <a:lstStyle/>
        <a:p>
          <a:endParaRPr lang="en-US"/>
        </a:p>
      </dgm:t>
    </dgm:pt>
    <dgm:pt modelId="{7CADA1C0-6200-4C47-8726-6F87AE9C5CFE}" type="sibTrans" cxnId="{C5473DF2-7677-48FB-8011-34F0BFC04361}">
      <dgm:prSet/>
      <dgm:spPr/>
      <dgm:t>
        <a:bodyPr/>
        <a:lstStyle/>
        <a:p>
          <a:endParaRPr lang="en-US"/>
        </a:p>
      </dgm:t>
    </dgm:pt>
    <dgm:pt modelId="{0D2BDDBD-3CB7-4A4E-8B07-1C702EC87D82}">
      <dgm:prSet custT="1"/>
      <dgm:spPr/>
      <dgm:t>
        <a:bodyPr/>
        <a:lstStyle/>
        <a:p>
          <a:r>
            <a:rPr lang="fr-CA" sz="1800" dirty="0"/>
            <a:t>Lieux géographiques/pays</a:t>
          </a:r>
          <a:endParaRPr lang="en-US" sz="1800" dirty="0"/>
        </a:p>
      </dgm:t>
    </dgm:pt>
    <dgm:pt modelId="{D8AA2953-15E4-4004-810B-FE9C3CD009CD}" type="parTrans" cxnId="{C6D1937B-290B-4418-A193-368DE28DFE30}">
      <dgm:prSet/>
      <dgm:spPr/>
      <dgm:t>
        <a:bodyPr/>
        <a:lstStyle/>
        <a:p>
          <a:endParaRPr lang="en-US"/>
        </a:p>
      </dgm:t>
    </dgm:pt>
    <dgm:pt modelId="{DF51E4F1-3497-4DE9-A495-68ED5BF42963}" type="sibTrans" cxnId="{C6D1937B-290B-4418-A193-368DE28DFE30}">
      <dgm:prSet/>
      <dgm:spPr/>
      <dgm:t>
        <a:bodyPr/>
        <a:lstStyle/>
        <a:p>
          <a:endParaRPr lang="en-US"/>
        </a:p>
      </dgm:t>
    </dgm:pt>
    <dgm:pt modelId="{F5CF38E1-A15C-46D9-A0F5-A4CC6D336846}">
      <dgm:prSet custT="1"/>
      <dgm:spPr/>
      <dgm:t>
        <a:bodyPr/>
        <a:lstStyle/>
        <a:p>
          <a:r>
            <a:rPr lang="fr-CA" sz="1800" dirty="0"/>
            <a:t>Dosage et type de supplémentation de vitamine D </a:t>
          </a:r>
          <a:br>
            <a:rPr lang="fr-CA" sz="1800" dirty="0"/>
          </a:br>
          <a:r>
            <a:rPr lang="fr-CA" sz="1800" dirty="0"/>
            <a:t>(quotidien, hebdomadaire, bolus ou mélange de deux)</a:t>
          </a:r>
          <a:endParaRPr lang="en-US" sz="1800" dirty="0"/>
        </a:p>
      </dgm:t>
    </dgm:pt>
    <dgm:pt modelId="{CE56C05F-36D9-45E1-934D-A2A6DCF509D0}" type="parTrans" cxnId="{D90FAF50-2D01-4F5D-AE57-4FCE4D3A6028}">
      <dgm:prSet/>
      <dgm:spPr/>
      <dgm:t>
        <a:bodyPr/>
        <a:lstStyle/>
        <a:p>
          <a:endParaRPr lang="en-US"/>
        </a:p>
      </dgm:t>
    </dgm:pt>
    <dgm:pt modelId="{5DF8CEBA-267E-49E1-A6C5-8BB2A857ED01}" type="sibTrans" cxnId="{D90FAF50-2D01-4F5D-AE57-4FCE4D3A6028}">
      <dgm:prSet/>
      <dgm:spPr/>
      <dgm:t>
        <a:bodyPr/>
        <a:lstStyle/>
        <a:p>
          <a:endParaRPr lang="en-US"/>
        </a:p>
      </dgm:t>
    </dgm:pt>
    <dgm:pt modelId="{C9476D73-3C86-4661-80CB-A88B1E9B14E5}">
      <dgm:prSet/>
      <dgm:spPr/>
      <dgm:t>
        <a:bodyPr/>
        <a:lstStyle/>
        <a:p>
          <a:r>
            <a:rPr lang="fr-CA" dirty="0"/>
            <a:t>Issue primaire : incidence IVR à moyen et long-terme</a:t>
          </a:r>
          <a:endParaRPr lang="en-US" dirty="0"/>
        </a:p>
      </dgm:t>
    </dgm:pt>
    <dgm:pt modelId="{06271BA1-1FCA-4293-9662-FC7FBA8015FA}" type="sibTrans" cxnId="{AFC36713-7884-43AA-85B7-5449FD66F353}">
      <dgm:prSet/>
      <dgm:spPr/>
      <dgm:t>
        <a:bodyPr/>
        <a:lstStyle/>
        <a:p>
          <a:endParaRPr lang="en-US"/>
        </a:p>
      </dgm:t>
    </dgm:pt>
    <dgm:pt modelId="{7F5A8A3E-93DE-4A93-8255-89269135614E}" type="parTrans" cxnId="{AFC36713-7884-43AA-85B7-5449FD66F353}">
      <dgm:prSet/>
      <dgm:spPr/>
      <dgm:t>
        <a:bodyPr/>
        <a:lstStyle/>
        <a:p>
          <a:endParaRPr lang="en-US"/>
        </a:p>
      </dgm:t>
    </dgm:pt>
    <dgm:pt modelId="{6B3CCECB-2DF0-8E4D-88CB-941967EFA9D5}">
      <dgm:prSet custT="1"/>
      <dgm:spPr/>
      <dgm:t>
        <a:bodyPr/>
        <a:lstStyle/>
        <a:p>
          <a:r>
            <a:rPr lang="en-US" sz="1800" dirty="0"/>
            <a:t>Durée du </a:t>
          </a:r>
          <a:r>
            <a:rPr lang="en-US" sz="1800" dirty="0" err="1"/>
            <a:t>suivi</a:t>
          </a:r>
          <a:endParaRPr lang="en-US" sz="1800" dirty="0"/>
        </a:p>
      </dgm:t>
    </dgm:pt>
    <dgm:pt modelId="{3B9CAC33-08A1-4D49-B134-DAF7E7504E21}" type="parTrans" cxnId="{F40D0F5F-70A6-824E-991B-AF21A7B04C25}">
      <dgm:prSet/>
      <dgm:spPr/>
      <dgm:t>
        <a:bodyPr/>
        <a:lstStyle/>
        <a:p>
          <a:endParaRPr lang="en-US"/>
        </a:p>
      </dgm:t>
    </dgm:pt>
    <dgm:pt modelId="{D763F2C2-436B-6D40-B235-92C50BF59548}" type="sibTrans" cxnId="{F40D0F5F-70A6-824E-991B-AF21A7B04C25}">
      <dgm:prSet/>
      <dgm:spPr/>
      <dgm:t>
        <a:bodyPr/>
        <a:lstStyle/>
        <a:p>
          <a:endParaRPr lang="en-US"/>
        </a:p>
      </dgm:t>
    </dgm:pt>
    <dgm:pt modelId="{FE4774AF-91A8-412A-AE37-C695BC14E910}" type="pres">
      <dgm:prSet presAssocID="{5DCA88FE-1E7C-4098-85BE-6192BDA8F4DF}" presName="linear" presStyleCnt="0">
        <dgm:presLayoutVars>
          <dgm:animLvl val="lvl"/>
          <dgm:resizeHandles val="exact"/>
        </dgm:presLayoutVars>
      </dgm:prSet>
      <dgm:spPr/>
    </dgm:pt>
    <dgm:pt modelId="{31D4E066-C723-46B5-BB65-24CF8E146AD7}" type="pres">
      <dgm:prSet presAssocID="{C9476D73-3C86-4661-80CB-A88B1E9B14E5}" presName="parentText" presStyleLbl="node1" presStyleIdx="0" presStyleCnt="3" custScaleY="70255">
        <dgm:presLayoutVars>
          <dgm:chMax val="0"/>
          <dgm:bulletEnabled val="1"/>
        </dgm:presLayoutVars>
      </dgm:prSet>
      <dgm:spPr/>
    </dgm:pt>
    <dgm:pt modelId="{C3A71AD7-7B24-4506-BD73-DE63C9F4776F}" type="pres">
      <dgm:prSet presAssocID="{06271BA1-1FCA-4293-9662-FC7FBA8015FA}" presName="spacer" presStyleCnt="0"/>
      <dgm:spPr/>
    </dgm:pt>
    <dgm:pt modelId="{86B6D86C-8C79-4644-80A9-0A7F33ECAF27}" type="pres">
      <dgm:prSet presAssocID="{714DE21E-60EA-4EDA-B505-E8A910F0C81E}" presName="parentText" presStyleLbl="node1" presStyleIdx="1" presStyleCnt="3" custScaleY="67220">
        <dgm:presLayoutVars>
          <dgm:chMax val="0"/>
          <dgm:bulletEnabled val="1"/>
        </dgm:presLayoutVars>
      </dgm:prSet>
      <dgm:spPr/>
    </dgm:pt>
    <dgm:pt modelId="{0FD995CD-128E-46AC-AD1F-5CB0E44FC08C}" type="pres">
      <dgm:prSet presAssocID="{714DE21E-60EA-4EDA-B505-E8A910F0C81E}" presName="childText" presStyleLbl="revTx" presStyleIdx="0" presStyleCnt="2">
        <dgm:presLayoutVars>
          <dgm:bulletEnabled val="1"/>
        </dgm:presLayoutVars>
      </dgm:prSet>
      <dgm:spPr/>
    </dgm:pt>
    <dgm:pt modelId="{F69FB253-279D-4600-8333-C0794EBCEEA3}" type="pres">
      <dgm:prSet presAssocID="{C5D2E03D-86D2-462A-BE7E-565BCB2F68E4}" presName="parentText" presStyleLbl="node1" presStyleIdx="2" presStyleCnt="3" custScaleY="55567">
        <dgm:presLayoutVars>
          <dgm:chMax val="0"/>
          <dgm:bulletEnabled val="1"/>
        </dgm:presLayoutVars>
      </dgm:prSet>
      <dgm:spPr/>
    </dgm:pt>
    <dgm:pt modelId="{4B875270-02AA-441A-98C7-CBB298FE38BA}" type="pres">
      <dgm:prSet presAssocID="{C5D2E03D-86D2-462A-BE7E-565BCB2F68E4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AFC36713-7884-43AA-85B7-5449FD66F353}" srcId="{5DCA88FE-1E7C-4098-85BE-6192BDA8F4DF}" destId="{C9476D73-3C86-4661-80CB-A88B1E9B14E5}" srcOrd="0" destOrd="0" parTransId="{7F5A8A3E-93DE-4A93-8255-89269135614E}" sibTransId="{06271BA1-1FCA-4293-9662-FC7FBA8015FA}"/>
    <dgm:cxn modelId="{2E76CC15-2FA4-384D-A309-EC99B70269C2}" type="presOf" srcId="{6B3CCECB-2DF0-8E4D-88CB-941967EFA9D5}" destId="{4B875270-02AA-441A-98C7-CBB298FE38BA}" srcOrd="0" destOrd="3" presId="urn:microsoft.com/office/officeart/2005/8/layout/vList2"/>
    <dgm:cxn modelId="{DD59FC1B-29A0-491E-83DC-E6A1398EC596}" type="presOf" srcId="{C9476D73-3C86-4661-80CB-A88B1E9B14E5}" destId="{31D4E066-C723-46B5-BB65-24CF8E146AD7}" srcOrd="0" destOrd="0" presId="urn:microsoft.com/office/officeart/2005/8/layout/vList2"/>
    <dgm:cxn modelId="{2AAE853C-71B1-4DDC-8C86-1B41F10F8B54}" type="presOf" srcId="{0D2BDDBD-3CB7-4A4E-8B07-1C702EC87D82}" destId="{4B875270-02AA-441A-98C7-CBB298FE38BA}" srcOrd="0" destOrd="1" presId="urn:microsoft.com/office/officeart/2005/8/layout/vList2"/>
    <dgm:cxn modelId="{6D3ED143-944F-4B31-B978-664C2658A1EA}" type="presOf" srcId="{2FD7104A-2158-4F43-831D-DE012CE0733C}" destId="{4B875270-02AA-441A-98C7-CBB298FE38BA}" srcOrd="0" destOrd="0" presId="urn:microsoft.com/office/officeart/2005/8/layout/vList2"/>
    <dgm:cxn modelId="{03B1C746-9A15-48A3-90AD-25314ACB8172}" srcId="{5DCA88FE-1E7C-4098-85BE-6192BDA8F4DF}" destId="{C5D2E03D-86D2-462A-BE7E-565BCB2F68E4}" srcOrd="2" destOrd="0" parTransId="{168F707E-6AF6-4387-B333-74C02206BB8D}" sibTransId="{01C0EB21-D39A-4A92-AE4F-B219A077DC75}"/>
    <dgm:cxn modelId="{D90FAF50-2D01-4F5D-AE57-4FCE4D3A6028}" srcId="{C5D2E03D-86D2-462A-BE7E-565BCB2F68E4}" destId="{F5CF38E1-A15C-46D9-A0F5-A4CC6D336846}" srcOrd="2" destOrd="0" parTransId="{CE56C05F-36D9-45E1-934D-A2A6DCF509D0}" sibTransId="{5DF8CEBA-267E-49E1-A6C5-8BB2A857ED01}"/>
    <dgm:cxn modelId="{BC410C52-FF0E-4C3E-9F03-38CDB2872F37}" type="presOf" srcId="{714DE21E-60EA-4EDA-B505-E8A910F0C81E}" destId="{86B6D86C-8C79-4644-80A9-0A7F33ECAF27}" srcOrd="0" destOrd="0" presId="urn:microsoft.com/office/officeart/2005/8/layout/vList2"/>
    <dgm:cxn modelId="{F40D0F5F-70A6-824E-991B-AF21A7B04C25}" srcId="{C5D2E03D-86D2-462A-BE7E-565BCB2F68E4}" destId="{6B3CCECB-2DF0-8E4D-88CB-941967EFA9D5}" srcOrd="3" destOrd="0" parTransId="{3B9CAC33-08A1-4D49-B134-DAF7E7504E21}" sibTransId="{D763F2C2-436B-6D40-B235-92C50BF59548}"/>
    <dgm:cxn modelId="{B149817B-22CF-406D-A023-75DC2860090D}" type="presOf" srcId="{5DCA88FE-1E7C-4098-85BE-6192BDA8F4DF}" destId="{FE4774AF-91A8-412A-AE37-C695BC14E910}" srcOrd="0" destOrd="0" presId="urn:microsoft.com/office/officeart/2005/8/layout/vList2"/>
    <dgm:cxn modelId="{C6D1937B-290B-4418-A193-368DE28DFE30}" srcId="{C5D2E03D-86D2-462A-BE7E-565BCB2F68E4}" destId="{0D2BDDBD-3CB7-4A4E-8B07-1C702EC87D82}" srcOrd="1" destOrd="0" parTransId="{D8AA2953-15E4-4004-810B-FE9C3CD009CD}" sibTransId="{DF51E4F1-3497-4DE9-A495-68ED5BF42963}"/>
    <dgm:cxn modelId="{AD54C38B-BE3E-4BBD-8112-836E693230B7}" srcId="{5DCA88FE-1E7C-4098-85BE-6192BDA8F4DF}" destId="{714DE21E-60EA-4EDA-B505-E8A910F0C81E}" srcOrd="1" destOrd="0" parTransId="{4079CAC9-D76C-4C9B-91AA-FB2A68FC06FC}" sibTransId="{CC57FFE4-253E-4C32-9E06-78ACECAE3C2E}"/>
    <dgm:cxn modelId="{8C6F34BF-30FA-439A-B909-F5B6E7F280F6}" type="presOf" srcId="{225D136A-24E4-44EA-A849-46E3BD07E464}" destId="{0FD995CD-128E-46AC-AD1F-5CB0E44FC08C}" srcOrd="0" destOrd="0" presId="urn:microsoft.com/office/officeart/2005/8/layout/vList2"/>
    <dgm:cxn modelId="{21A65BD9-4260-4C45-81B9-597CFD310327}" type="presOf" srcId="{F5CF38E1-A15C-46D9-A0F5-A4CC6D336846}" destId="{4B875270-02AA-441A-98C7-CBB298FE38BA}" srcOrd="0" destOrd="2" presId="urn:microsoft.com/office/officeart/2005/8/layout/vList2"/>
    <dgm:cxn modelId="{89C40EEA-5A09-4C29-9305-1792FE6A0D7A}" type="presOf" srcId="{C5D2E03D-86D2-462A-BE7E-565BCB2F68E4}" destId="{F69FB253-279D-4600-8333-C0794EBCEEA3}" srcOrd="0" destOrd="0" presId="urn:microsoft.com/office/officeart/2005/8/layout/vList2"/>
    <dgm:cxn modelId="{C5473DF2-7677-48FB-8011-34F0BFC04361}" srcId="{C5D2E03D-86D2-462A-BE7E-565BCB2F68E4}" destId="{2FD7104A-2158-4F43-831D-DE012CE0733C}" srcOrd="0" destOrd="0" parTransId="{6AEBA4AC-E556-43A2-B6B0-AE0ADE2F31FE}" sibTransId="{7CADA1C0-6200-4C47-8726-6F87AE9C5CFE}"/>
    <dgm:cxn modelId="{162648FD-C0A4-4380-82F0-35C905276565}" srcId="{714DE21E-60EA-4EDA-B505-E8A910F0C81E}" destId="{225D136A-24E4-44EA-A849-46E3BD07E464}" srcOrd="0" destOrd="0" parTransId="{4E5BEE44-E29B-4EBE-89A7-A6C515B6DCA6}" sibTransId="{3FD17971-E68C-4F96-BE35-9C44909FF076}"/>
    <dgm:cxn modelId="{FE32CABA-7743-4F48-A12D-EAD31B3CEF84}" type="presParOf" srcId="{FE4774AF-91A8-412A-AE37-C695BC14E910}" destId="{31D4E066-C723-46B5-BB65-24CF8E146AD7}" srcOrd="0" destOrd="0" presId="urn:microsoft.com/office/officeart/2005/8/layout/vList2"/>
    <dgm:cxn modelId="{AACB84A2-42E5-4BA1-8145-552877CAD296}" type="presParOf" srcId="{FE4774AF-91A8-412A-AE37-C695BC14E910}" destId="{C3A71AD7-7B24-4506-BD73-DE63C9F4776F}" srcOrd="1" destOrd="0" presId="urn:microsoft.com/office/officeart/2005/8/layout/vList2"/>
    <dgm:cxn modelId="{827D0856-EFCA-4159-BC7B-99D887243811}" type="presParOf" srcId="{FE4774AF-91A8-412A-AE37-C695BC14E910}" destId="{86B6D86C-8C79-4644-80A9-0A7F33ECAF27}" srcOrd="2" destOrd="0" presId="urn:microsoft.com/office/officeart/2005/8/layout/vList2"/>
    <dgm:cxn modelId="{8AFE594B-1FC8-44A1-9581-722F94D93E8D}" type="presParOf" srcId="{FE4774AF-91A8-412A-AE37-C695BC14E910}" destId="{0FD995CD-128E-46AC-AD1F-5CB0E44FC08C}" srcOrd="3" destOrd="0" presId="urn:microsoft.com/office/officeart/2005/8/layout/vList2"/>
    <dgm:cxn modelId="{7E1914CD-5A86-49AA-8767-0E2240EA5314}" type="presParOf" srcId="{FE4774AF-91A8-412A-AE37-C695BC14E910}" destId="{F69FB253-279D-4600-8333-C0794EBCEEA3}" srcOrd="4" destOrd="0" presId="urn:microsoft.com/office/officeart/2005/8/layout/vList2"/>
    <dgm:cxn modelId="{93C9C3F4-B6DD-4A98-992C-B7B78798AE40}" type="presParOf" srcId="{FE4774AF-91A8-412A-AE37-C695BC14E910}" destId="{4B875270-02AA-441A-98C7-CBB298FE38BA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D4E066-C723-46B5-BB65-24CF8E146AD7}">
      <dsp:nvSpPr>
        <dsp:cNvPr id="0" name=""/>
        <dsp:cNvSpPr/>
      </dsp:nvSpPr>
      <dsp:spPr>
        <a:xfrm>
          <a:off x="0" y="9555"/>
          <a:ext cx="5742017" cy="8581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000" kern="1200" dirty="0"/>
            <a:t>Issue primaire : incidence IVR à moyen et long-terme</a:t>
          </a:r>
          <a:endParaRPr lang="en-US" sz="2000" kern="1200" dirty="0"/>
        </a:p>
      </dsp:txBody>
      <dsp:txXfrm>
        <a:off x="41891" y="51446"/>
        <a:ext cx="5658235" cy="774368"/>
      </dsp:txXfrm>
    </dsp:sp>
    <dsp:sp modelId="{86B6D86C-8C79-4644-80A9-0A7F33ECAF27}">
      <dsp:nvSpPr>
        <dsp:cNvPr id="0" name=""/>
        <dsp:cNvSpPr/>
      </dsp:nvSpPr>
      <dsp:spPr>
        <a:xfrm>
          <a:off x="0" y="951226"/>
          <a:ext cx="5742017" cy="82107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000" kern="1200" dirty="0"/>
            <a:t>Résultats = trop hétérogènes (I</a:t>
          </a:r>
          <a:r>
            <a:rPr lang="fr-CA" sz="2000" kern="1200" baseline="30000" dirty="0"/>
            <a:t>2 </a:t>
          </a:r>
          <a:r>
            <a:rPr lang="fr-CA" sz="2000" kern="1200" dirty="0"/>
            <a:t>= 99%) </a:t>
          </a:r>
          <a:endParaRPr lang="en-US" sz="2000" kern="1200" dirty="0"/>
        </a:p>
      </dsp:txBody>
      <dsp:txXfrm>
        <a:off x="40082" y="991308"/>
        <a:ext cx="5661853" cy="740914"/>
      </dsp:txXfrm>
    </dsp:sp>
    <dsp:sp modelId="{0FD995CD-128E-46AC-AD1F-5CB0E44FC08C}">
      <dsp:nvSpPr>
        <dsp:cNvPr id="0" name=""/>
        <dsp:cNvSpPr/>
      </dsp:nvSpPr>
      <dsp:spPr>
        <a:xfrm>
          <a:off x="0" y="1772305"/>
          <a:ext cx="5742017" cy="4802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309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15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CA" sz="1800" kern="1200" dirty="0"/>
            <a:t>Études plus ou moins comparables </a:t>
          </a:r>
          <a:endParaRPr lang="en-US" sz="1800" kern="1200" dirty="0"/>
        </a:p>
      </dsp:txBody>
      <dsp:txXfrm>
        <a:off x="0" y="1772305"/>
        <a:ext cx="5742017" cy="480240"/>
      </dsp:txXfrm>
    </dsp:sp>
    <dsp:sp modelId="{F69FB253-279D-4600-8333-C0794EBCEEA3}">
      <dsp:nvSpPr>
        <dsp:cNvPr id="0" name=""/>
        <dsp:cNvSpPr/>
      </dsp:nvSpPr>
      <dsp:spPr>
        <a:xfrm>
          <a:off x="0" y="2252545"/>
          <a:ext cx="5742017" cy="6787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000" kern="1200" dirty="0"/>
            <a:t>Différences significatives par rapport aux  : </a:t>
          </a:r>
          <a:endParaRPr lang="en-US" sz="2000" kern="1200" dirty="0"/>
        </a:p>
      </dsp:txBody>
      <dsp:txXfrm>
        <a:off x="33133" y="2285678"/>
        <a:ext cx="5675751" cy="612473"/>
      </dsp:txXfrm>
    </dsp:sp>
    <dsp:sp modelId="{4B875270-02AA-441A-98C7-CBB298FE38BA}">
      <dsp:nvSpPr>
        <dsp:cNvPr id="0" name=""/>
        <dsp:cNvSpPr/>
      </dsp:nvSpPr>
      <dsp:spPr>
        <a:xfrm>
          <a:off x="0" y="2931285"/>
          <a:ext cx="5742017" cy="15907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309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CA" sz="1800" kern="1200" dirty="0"/>
            <a:t>Populations : âge moyen de 19 à 81 ans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CA" sz="1800" kern="1200" dirty="0"/>
            <a:t>Lieux géographiques/pays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CA" sz="1800" kern="1200" dirty="0"/>
            <a:t>Dosage et type de supplémentation de vitamine D </a:t>
          </a:r>
          <a:br>
            <a:rPr lang="fr-CA" sz="1800" kern="1200" dirty="0"/>
          </a:br>
          <a:r>
            <a:rPr lang="fr-CA" sz="1800" kern="1200" dirty="0"/>
            <a:t>(quotidien, hebdomadaire, bolus ou mélange de deux)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 dirty="0"/>
            <a:t>Durée du </a:t>
          </a:r>
          <a:r>
            <a:rPr lang="en-US" sz="1800" kern="1200" dirty="0" err="1"/>
            <a:t>suivi</a:t>
          </a:r>
          <a:endParaRPr lang="en-US" sz="1800" kern="1200" dirty="0"/>
        </a:p>
      </dsp:txBody>
      <dsp:txXfrm>
        <a:off x="0" y="2931285"/>
        <a:ext cx="5742017" cy="15907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FD4A5E-7FC7-4DEA-BF19-A41354AAB7D7}" type="datetimeFigureOut">
              <a:rPr lang="fr-CA" smtClean="0"/>
              <a:t>2023-05-27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9B2741-E5E2-48D4-8050-EA47567D6BAD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21929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www.thelancet.com</a:t>
            </a:r>
            <a:r>
              <a:rPr lang="en-US" dirty="0"/>
              <a:t>/journals/</a:t>
            </a:r>
            <a:r>
              <a:rPr lang="en-US" dirty="0" err="1"/>
              <a:t>laninf</a:t>
            </a:r>
            <a:r>
              <a:rPr lang="en-US" dirty="0"/>
              <a:t>/article/PIIS1473-3099(18)30310-4/</a:t>
            </a:r>
            <a:r>
              <a:rPr lang="en-US" dirty="0" err="1"/>
              <a:t>fulltext</a:t>
            </a:r>
            <a:r>
              <a:rPr lang="en-US" dirty="0"/>
              <a:t> </a:t>
            </a:r>
          </a:p>
          <a:p>
            <a:r>
              <a:rPr lang="en-US" dirty="0"/>
              <a:t>https://</a:t>
            </a:r>
            <a:r>
              <a:rPr lang="en-US" dirty="0" err="1"/>
              <a:t>www.ncbi.nlm.nih.gov</a:t>
            </a:r>
            <a:r>
              <a:rPr lang="en-US" dirty="0"/>
              <a:t>/</a:t>
            </a:r>
            <a:r>
              <a:rPr lang="en-US" dirty="0" err="1"/>
              <a:t>pmc</a:t>
            </a:r>
            <a:r>
              <a:rPr lang="en-US" dirty="0"/>
              <a:t>/articles/PMC8343248/#:~:text=Globally%2C%20the%20estimated%20deaths%20due,%C2%B77)%20cases%20in%202019.</a:t>
            </a:r>
          </a:p>
          <a:p>
            <a:r>
              <a:rPr lang="en-US" dirty="0"/>
              <a:t>https://</a:t>
            </a:r>
            <a:r>
              <a:rPr lang="en-US" dirty="0" err="1"/>
              <a:t>www.sciencedirect.com</a:t>
            </a:r>
            <a:r>
              <a:rPr lang="en-US" dirty="0"/>
              <a:t>/science/article/</a:t>
            </a:r>
            <a:r>
              <a:rPr lang="en-US" dirty="0" err="1"/>
              <a:t>pii</a:t>
            </a:r>
            <a:r>
              <a:rPr lang="en-US" dirty="0"/>
              <a:t>/S1473309922005102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438CD9-AEC9-8440-8D7B-A69A6E226EA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0343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www.frontiersin.org</a:t>
            </a:r>
            <a:r>
              <a:rPr lang="en-US" dirty="0"/>
              <a:t>/articles/10.3389/fnut.2023.1070808/full#:~:text=Our%20study%20shows%20that%20the,huge%20challenge%20facing%20the%20world.</a:t>
            </a:r>
          </a:p>
          <a:p>
            <a:r>
              <a:rPr lang="en-US" dirty="0"/>
              <a:t>https://</a:t>
            </a:r>
            <a:r>
              <a:rPr lang="en-US" dirty="0" err="1"/>
              <a:t>www.mdpi.com</a:t>
            </a:r>
            <a:r>
              <a:rPr lang="en-US" dirty="0"/>
              <a:t>/1422-0067/23/17/9784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438CD9-AEC9-8440-8D7B-A69A6E226EA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1311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9B2741-E5E2-48D4-8050-EA47567D6BAD}" type="slidenum">
              <a:rPr lang="fr-CA" smtClean="0"/>
              <a:t>11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843373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L'effet de la vitamine D sur la prévention des infections des voies respiratoires (IVR) est incertain.</a:t>
            </a:r>
          </a:p>
          <a:p>
            <a:r>
              <a:rPr lang="fr-CA" dirty="0"/>
              <a:t>Sur 10 études incluses dans la revue systématique, seules 4 ont montré des résultats favorables à la vitamine D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9B2741-E5E2-48D4-8050-EA47567D6BAD}" type="slidenum">
              <a:rPr lang="fr-CA" smtClean="0"/>
              <a:t>12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445942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0F28B-45E3-4585-87E3-73838692A7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668049"/>
            <a:ext cx="7626795" cy="2841914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F755B0-E17A-4B52-A99D-C35BB18BB2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3602038"/>
            <a:ext cx="7626795" cy="2501728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390C28-805B-4DA6-A10E-651C0FD01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5/27/23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EBBA9-C52F-4628-AE0D-DCD1772F9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5BAC57-F8E1-4B54-A111-CB53B3203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5994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A5B40-C529-41A6-8D06-07AF9430A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B5A354-E2A8-4A91-9D7A-36D9E0915C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5D3944-2E3D-42BC-B83D-7630699D4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5/27/23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FC57FA-204E-4A7A-BAE2-DF17BB0FF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BDA36D-49FF-495A-8E25-4CCC98E39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946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544ECD05-4E94-4A60-8FDA-700BF100B0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Color Fill">
            <a:extLst>
              <a:ext uri="{FF2B5EF4-FFF2-40B4-BE49-F238E27FC236}">
                <a16:creationId xmlns:a16="http://schemas.microsoft.com/office/drawing/2014/main" id="{8BCB0EB2-4067-418C-9465-9D4C71240E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4E37999-41E7-446D-8C53-B904C3CE87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300855" y="0"/>
            <a:ext cx="1891145" cy="5600700"/>
            <a:chOff x="10300855" y="0"/>
            <a:chExt cx="1891145" cy="560070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38A90E8-87F8-4150-B5EB-E19C8A01AFB9}"/>
                </a:ext>
              </a:extLst>
            </p:cNvPr>
            <p:cNvSpPr/>
            <p:nvPr/>
          </p:nvSpPr>
          <p:spPr>
            <a:xfrm>
              <a:off x="11783194" y="2943021"/>
              <a:ext cx="246527" cy="2465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0" name="Graphic 9">
              <a:extLst>
                <a:ext uri="{FF2B5EF4-FFF2-40B4-BE49-F238E27FC236}">
                  <a16:creationId xmlns:a16="http://schemas.microsoft.com/office/drawing/2014/main" id="{724DCA1C-A8E8-4F90-8FAE-85B1426C108A}"/>
                </a:ext>
              </a:extLst>
            </p:cNvPr>
            <p:cNvSpPr/>
            <p:nvPr/>
          </p:nvSpPr>
          <p:spPr>
            <a:xfrm>
              <a:off x="10330568" y="2199078"/>
              <a:ext cx="1195288" cy="1195289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lumMod val="75000"/>
                <a:alpha val="65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158D6291-6756-44E3-9FCE-0B2ECA5EE664}"/>
                </a:ext>
              </a:extLst>
            </p:cNvPr>
            <p:cNvSpPr/>
            <p:nvPr/>
          </p:nvSpPr>
          <p:spPr>
            <a:xfrm flipV="1">
              <a:off x="11151383" y="4336822"/>
              <a:ext cx="1040617" cy="1263878"/>
            </a:xfrm>
            <a:custGeom>
              <a:avLst/>
              <a:gdLst>
                <a:gd name="connsiteX0" fmla="*/ 1087069 w 1119832"/>
                <a:gd name="connsiteY0" fmla="*/ 1138 h 1360088"/>
                <a:gd name="connsiteX1" fmla="*/ 1119832 w 1119832"/>
                <a:gd name="connsiteY1" fmla="*/ 3278 h 1360088"/>
                <a:gd name="connsiteX2" fmla="*/ 1119832 w 1119832"/>
                <a:gd name="connsiteY2" fmla="*/ 1097964 h 1360088"/>
                <a:gd name="connsiteX3" fmla="*/ 1109686 w 1119832"/>
                <a:gd name="connsiteY3" fmla="*/ 1109686 h 1360088"/>
                <a:gd name="connsiteX4" fmla="*/ 25249 w 1119832"/>
                <a:gd name="connsiteY4" fmla="*/ 1334840 h 1360088"/>
                <a:gd name="connsiteX5" fmla="*/ 250404 w 1119832"/>
                <a:gd name="connsiteY5" fmla="*/ 250404 h 1360088"/>
                <a:gd name="connsiteX6" fmla="*/ 1087069 w 1119832"/>
                <a:gd name="connsiteY6" fmla="*/ 1138 h 136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19832" h="1360088">
                  <a:moveTo>
                    <a:pt x="1087069" y="1138"/>
                  </a:moveTo>
                  <a:lnTo>
                    <a:pt x="1119832" y="3278"/>
                  </a:lnTo>
                  <a:lnTo>
                    <a:pt x="1119832" y="1097964"/>
                  </a:lnTo>
                  <a:lnTo>
                    <a:pt x="1109686" y="1109686"/>
                  </a:lnTo>
                  <a:cubicBezTo>
                    <a:pt x="748058" y="1471314"/>
                    <a:pt x="25249" y="1334840"/>
                    <a:pt x="25249" y="1334840"/>
                  </a:cubicBezTo>
                  <a:cubicBezTo>
                    <a:pt x="25249" y="1334840"/>
                    <a:pt x="-111224" y="612032"/>
                    <a:pt x="250404" y="250404"/>
                  </a:cubicBezTo>
                  <a:cubicBezTo>
                    <a:pt x="476422" y="24386"/>
                    <a:pt x="843525" y="-7060"/>
                    <a:pt x="1087069" y="1138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37CA96E-9DD9-4172-B63B-50DF43B576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1638492" y="2767655"/>
              <a:ext cx="553508" cy="1567713"/>
            </a:xfrm>
            <a:custGeom>
              <a:avLst/>
              <a:gdLst>
                <a:gd name="connsiteX0" fmla="*/ 612019 w 612019"/>
                <a:gd name="connsiteY0" fmla="*/ 0 h 1733435"/>
                <a:gd name="connsiteX1" fmla="*/ 612019 w 612019"/>
                <a:gd name="connsiteY1" fmla="*/ 1733435 h 1733435"/>
                <a:gd name="connsiteX2" fmla="*/ 180103 w 612019"/>
                <a:gd name="connsiteY2" fmla="*/ 1301519 h 1733435"/>
                <a:gd name="connsiteX3" fmla="*/ 180103 w 612019"/>
                <a:gd name="connsiteY3" fmla="*/ 431916 h 173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019" h="1733435">
                  <a:moveTo>
                    <a:pt x="612019" y="0"/>
                  </a:moveTo>
                  <a:lnTo>
                    <a:pt x="612019" y="1733435"/>
                  </a:lnTo>
                  <a:lnTo>
                    <a:pt x="180103" y="1301519"/>
                  </a:lnTo>
                  <a:cubicBezTo>
                    <a:pt x="-60034" y="1061382"/>
                    <a:pt x="-60034" y="672053"/>
                    <a:pt x="180103" y="43191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3" name="Graphic 9">
              <a:extLst>
                <a:ext uri="{FF2B5EF4-FFF2-40B4-BE49-F238E27FC236}">
                  <a16:creationId xmlns:a16="http://schemas.microsoft.com/office/drawing/2014/main" id="{B335AFFE-BF3D-491C-8255-692B9DAC6775}"/>
                </a:ext>
              </a:extLst>
            </p:cNvPr>
            <p:cNvSpPr/>
            <p:nvPr/>
          </p:nvSpPr>
          <p:spPr>
            <a:xfrm flipH="1">
              <a:off x="10300855" y="0"/>
              <a:ext cx="1891145" cy="1891145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4" name="Graphic 9">
              <a:extLst>
                <a:ext uri="{FF2B5EF4-FFF2-40B4-BE49-F238E27FC236}">
                  <a16:creationId xmlns:a16="http://schemas.microsoft.com/office/drawing/2014/main" id="{AA052AAF-7A7C-4EDB-AE2C-FCA3A756C4E5}"/>
                </a:ext>
              </a:extLst>
            </p:cNvPr>
            <p:cNvSpPr/>
            <p:nvPr/>
          </p:nvSpPr>
          <p:spPr>
            <a:xfrm flipH="1">
              <a:off x="10424367" y="122795"/>
              <a:ext cx="1644119" cy="1644119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sp>
        <p:nvSpPr>
          <p:cNvPr id="20" name="Texture">
            <a:extLst>
              <a:ext uri="{FF2B5EF4-FFF2-40B4-BE49-F238E27FC236}">
                <a16:creationId xmlns:a16="http://schemas.microsoft.com/office/drawing/2014/main" id="{31F99E9D-6528-47AC-B178-7032D0E17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4DD302-622D-4E42-BD6F-FAAA98B372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306311" y="668049"/>
            <a:ext cx="2628900" cy="55089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70D9F5-C907-405F-BE11-571C61745E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668049"/>
            <a:ext cx="6689098" cy="55089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CFD860-3FBD-4FE7-A9FD-1D4A4D10A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5/27/23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0A367B-81B3-4BD3-9C95-18EC0710A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7D8E54-346D-4D66-BF99-96DA43F80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718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A2C84-1247-4534-81D1-136C3E1EB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48D490-CEA6-4844-A537-F749658D37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DAEFC9-887F-4E73-9938-6032D5286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5/27/23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FCF0CF-134A-404E-A177-9FAAA039F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A1B0DC-2D2C-408B-A577-904A2385C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857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55431-EF88-4771-9699-27EF70A55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8050"/>
            <a:ext cx="7673389" cy="3816588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AF57C3-A928-4093-B3FC-ECC2194AE9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4589463"/>
            <a:ext cx="7673389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BFD625-A893-46D3-A518-9E969CB4F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5/27/23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CAD37A-B380-4B65-9FB9-3FB91412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E773B6-CD13-4451-9BF3-C4102BA5E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599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C1FBD0A-9F7B-4EBB-9982-B55F5F9806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Color Fill">
            <a:extLst>
              <a:ext uri="{FF2B5EF4-FFF2-40B4-BE49-F238E27FC236}">
                <a16:creationId xmlns:a16="http://schemas.microsoft.com/office/drawing/2014/main" id="{88CFF0B8-0BA9-4DD9-B7B2-0655DC8419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77B910E-9B87-4291-987B-6883212CBA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151383" y="2767655"/>
            <a:ext cx="1040617" cy="2833045"/>
            <a:chOff x="11151383" y="2767655"/>
            <a:chExt cx="1040617" cy="2833045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5596CF7-55B3-409D-A36C-F5BE9D625628}"/>
                </a:ext>
              </a:extLst>
            </p:cNvPr>
            <p:cNvSpPr/>
            <p:nvPr/>
          </p:nvSpPr>
          <p:spPr>
            <a:xfrm>
              <a:off x="11783194" y="2943021"/>
              <a:ext cx="246527" cy="2465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92245D23-45D8-474C-8A38-633E99962676}"/>
                </a:ext>
              </a:extLst>
            </p:cNvPr>
            <p:cNvSpPr/>
            <p:nvPr/>
          </p:nvSpPr>
          <p:spPr>
            <a:xfrm flipV="1">
              <a:off x="11151383" y="4336822"/>
              <a:ext cx="1040617" cy="1263878"/>
            </a:xfrm>
            <a:custGeom>
              <a:avLst/>
              <a:gdLst>
                <a:gd name="connsiteX0" fmla="*/ 1087069 w 1119832"/>
                <a:gd name="connsiteY0" fmla="*/ 1138 h 1360088"/>
                <a:gd name="connsiteX1" fmla="*/ 1119832 w 1119832"/>
                <a:gd name="connsiteY1" fmla="*/ 3278 h 1360088"/>
                <a:gd name="connsiteX2" fmla="*/ 1119832 w 1119832"/>
                <a:gd name="connsiteY2" fmla="*/ 1097964 h 1360088"/>
                <a:gd name="connsiteX3" fmla="*/ 1109686 w 1119832"/>
                <a:gd name="connsiteY3" fmla="*/ 1109686 h 1360088"/>
                <a:gd name="connsiteX4" fmla="*/ 25249 w 1119832"/>
                <a:gd name="connsiteY4" fmla="*/ 1334840 h 1360088"/>
                <a:gd name="connsiteX5" fmla="*/ 250404 w 1119832"/>
                <a:gd name="connsiteY5" fmla="*/ 250404 h 1360088"/>
                <a:gd name="connsiteX6" fmla="*/ 1087069 w 1119832"/>
                <a:gd name="connsiteY6" fmla="*/ 1138 h 136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19832" h="1360088">
                  <a:moveTo>
                    <a:pt x="1087069" y="1138"/>
                  </a:moveTo>
                  <a:lnTo>
                    <a:pt x="1119832" y="3278"/>
                  </a:lnTo>
                  <a:lnTo>
                    <a:pt x="1119832" y="1097964"/>
                  </a:lnTo>
                  <a:lnTo>
                    <a:pt x="1109686" y="1109686"/>
                  </a:lnTo>
                  <a:cubicBezTo>
                    <a:pt x="748058" y="1471314"/>
                    <a:pt x="25249" y="1334840"/>
                    <a:pt x="25249" y="1334840"/>
                  </a:cubicBezTo>
                  <a:cubicBezTo>
                    <a:pt x="25249" y="1334840"/>
                    <a:pt x="-111224" y="612032"/>
                    <a:pt x="250404" y="250404"/>
                  </a:cubicBezTo>
                  <a:cubicBezTo>
                    <a:pt x="476422" y="24386"/>
                    <a:pt x="843525" y="-7060"/>
                    <a:pt x="1087069" y="1138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18A8D14-28CA-4095-B2FA-E48B3150AD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1638492" y="2767655"/>
              <a:ext cx="553508" cy="1567713"/>
            </a:xfrm>
            <a:custGeom>
              <a:avLst/>
              <a:gdLst>
                <a:gd name="connsiteX0" fmla="*/ 612019 w 612019"/>
                <a:gd name="connsiteY0" fmla="*/ 0 h 1733435"/>
                <a:gd name="connsiteX1" fmla="*/ 612019 w 612019"/>
                <a:gd name="connsiteY1" fmla="*/ 1733435 h 1733435"/>
                <a:gd name="connsiteX2" fmla="*/ 180103 w 612019"/>
                <a:gd name="connsiteY2" fmla="*/ 1301519 h 1733435"/>
                <a:gd name="connsiteX3" fmla="*/ 180103 w 612019"/>
                <a:gd name="connsiteY3" fmla="*/ 431916 h 173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019" h="1733435">
                  <a:moveTo>
                    <a:pt x="612019" y="0"/>
                  </a:moveTo>
                  <a:lnTo>
                    <a:pt x="612019" y="1733435"/>
                  </a:lnTo>
                  <a:lnTo>
                    <a:pt x="180103" y="1301519"/>
                  </a:lnTo>
                  <a:cubicBezTo>
                    <a:pt x="-60034" y="1061382"/>
                    <a:pt x="-60034" y="672053"/>
                    <a:pt x="180103" y="43191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</p:grpSp>
      <p:sp>
        <p:nvSpPr>
          <p:cNvPr id="13" name="Texture">
            <a:extLst>
              <a:ext uri="{FF2B5EF4-FFF2-40B4-BE49-F238E27FC236}">
                <a16:creationId xmlns:a16="http://schemas.microsoft.com/office/drawing/2014/main" id="{1D1F176A-19F1-4537-800D-210F29EC1A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A04C26-6125-4D95-9FC0-50DEB9419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8049"/>
            <a:ext cx="10451534" cy="15917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35401A-13E5-4CED-864F-06D6EECCBC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341329"/>
            <a:ext cx="5562600" cy="38356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513523-8F78-4766-91D7-03E329B683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41329"/>
            <a:ext cx="4736534" cy="38356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5B757F-BAD2-4343-BD57-FC02D0BE1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5/27/23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30EF3C-A61E-4F43-9C8F-BC9A6455C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19D947-1DC8-4CE9-A031-6EEB776BD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5255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5BFA9BB-A51E-4D09-8602-5AD9010463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Color Fill">
            <a:extLst>
              <a:ext uri="{FF2B5EF4-FFF2-40B4-BE49-F238E27FC236}">
                <a16:creationId xmlns:a16="http://schemas.microsoft.com/office/drawing/2014/main" id="{A60257A1-779B-4048-BC0D-1EA579B5B1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8F4B5D0-AA24-4702-9C01-FC1A03E7B6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151383" y="2767655"/>
            <a:ext cx="1040617" cy="2833045"/>
            <a:chOff x="11151383" y="2767655"/>
            <a:chExt cx="1040617" cy="2833045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9CBF9BD-1EB2-4122-98FE-F2B5DF8771C9}"/>
                </a:ext>
              </a:extLst>
            </p:cNvPr>
            <p:cNvSpPr/>
            <p:nvPr/>
          </p:nvSpPr>
          <p:spPr>
            <a:xfrm>
              <a:off x="11783194" y="2943021"/>
              <a:ext cx="246527" cy="2465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7C41FF89-01DF-4236-AA4D-243CB8A464B3}"/>
                </a:ext>
              </a:extLst>
            </p:cNvPr>
            <p:cNvSpPr/>
            <p:nvPr/>
          </p:nvSpPr>
          <p:spPr>
            <a:xfrm flipV="1">
              <a:off x="11151383" y="4336822"/>
              <a:ext cx="1040617" cy="1263878"/>
            </a:xfrm>
            <a:custGeom>
              <a:avLst/>
              <a:gdLst>
                <a:gd name="connsiteX0" fmla="*/ 1087069 w 1119832"/>
                <a:gd name="connsiteY0" fmla="*/ 1138 h 1360088"/>
                <a:gd name="connsiteX1" fmla="*/ 1119832 w 1119832"/>
                <a:gd name="connsiteY1" fmla="*/ 3278 h 1360088"/>
                <a:gd name="connsiteX2" fmla="*/ 1119832 w 1119832"/>
                <a:gd name="connsiteY2" fmla="*/ 1097964 h 1360088"/>
                <a:gd name="connsiteX3" fmla="*/ 1109686 w 1119832"/>
                <a:gd name="connsiteY3" fmla="*/ 1109686 h 1360088"/>
                <a:gd name="connsiteX4" fmla="*/ 25249 w 1119832"/>
                <a:gd name="connsiteY4" fmla="*/ 1334840 h 1360088"/>
                <a:gd name="connsiteX5" fmla="*/ 250404 w 1119832"/>
                <a:gd name="connsiteY5" fmla="*/ 250404 h 1360088"/>
                <a:gd name="connsiteX6" fmla="*/ 1087069 w 1119832"/>
                <a:gd name="connsiteY6" fmla="*/ 1138 h 136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19832" h="1360088">
                  <a:moveTo>
                    <a:pt x="1087069" y="1138"/>
                  </a:moveTo>
                  <a:lnTo>
                    <a:pt x="1119832" y="3278"/>
                  </a:lnTo>
                  <a:lnTo>
                    <a:pt x="1119832" y="1097964"/>
                  </a:lnTo>
                  <a:lnTo>
                    <a:pt x="1109686" y="1109686"/>
                  </a:lnTo>
                  <a:cubicBezTo>
                    <a:pt x="748058" y="1471314"/>
                    <a:pt x="25249" y="1334840"/>
                    <a:pt x="25249" y="1334840"/>
                  </a:cubicBezTo>
                  <a:cubicBezTo>
                    <a:pt x="25249" y="1334840"/>
                    <a:pt x="-111224" y="612032"/>
                    <a:pt x="250404" y="250404"/>
                  </a:cubicBezTo>
                  <a:cubicBezTo>
                    <a:pt x="476422" y="24386"/>
                    <a:pt x="843525" y="-7060"/>
                    <a:pt x="1087069" y="1138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D03BB88-350D-4DE0-BB34-870F643568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1638492" y="2767655"/>
              <a:ext cx="553508" cy="1567713"/>
            </a:xfrm>
            <a:custGeom>
              <a:avLst/>
              <a:gdLst>
                <a:gd name="connsiteX0" fmla="*/ 612019 w 612019"/>
                <a:gd name="connsiteY0" fmla="*/ 0 h 1733435"/>
                <a:gd name="connsiteX1" fmla="*/ 612019 w 612019"/>
                <a:gd name="connsiteY1" fmla="*/ 1733435 h 1733435"/>
                <a:gd name="connsiteX2" fmla="*/ 180103 w 612019"/>
                <a:gd name="connsiteY2" fmla="*/ 1301519 h 1733435"/>
                <a:gd name="connsiteX3" fmla="*/ 180103 w 612019"/>
                <a:gd name="connsiteY3" fmla="*/ 431916 h 173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019" h="1733435">
                  <a:moveTo>
                    <a:pt x="612019" y="0"/>
                  </a:moveTo>
                  <a:lnTo>
                    <a:pt x="612019" y="1733435"/>
                  </a:lnTo>
                  <a:lnTo>
                    <a:pt x="180103" y="1301519"/>
                  </a:lnTo>
                  <a:cubicBezTo>
                    <a:pt x="-60034" y="1061382"/>
                    <a:pt x="-60034" y="672053"/>
                    <a:pt x="180103" y="43191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</p:grpSp>
      <p:sp>
        <p:nvSpPr>
          <p:cNvPr id="15" name="Texture">
            <a:extLst>
              <a:ext uri="{FF2B5EF4-FFF2-40B4-BE49-F238E27FC236}">
                <a16:creationId xmlns:a16="http://schemas.microsoft.com/office/drawing/2014/main" id="{4A8025C0-8995-4863-A847-7ED1F8CCE8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162335-6445-435C-A1C6-9F090B965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8049"/>
            <a:ext cx="10450629" cy="13255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074B3D-418F-464D-91E7-993D0B4801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086" y="2182814"/>
            <a:ext cx="502151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904709-9362-4AB5-9AA2-32F51BF06A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086" y="3115949"/>
            <a:ext cx="5021512" cy="3073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083836-1CF5-406F-B0CB-643F37066C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90597" y="2182814"/>
            <a:ext cx="501723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4A8670-0F33-4222-AAC9-96A21C47C3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90597" y="3115949"/>
            <a:ext cx="5017232" cy="3073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1E6970-4A96-4519-9C0E-11E245D56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5/27/23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5FEE249-70F5-4359-B699-23D68A503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2AE510-A38C-45EE-B061-CB02E4E3D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800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A9D1A-F943-4838-BA2F-6DF4F2EC9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8049"/>
            <a:ext cx="7685037" cy="13638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FEE401-3424-4696-A6FC-BBEE79379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5/27/23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E9D767-A30A-4508-B510-99AB91737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0979DC-F3D5-43AB-8A0F-9C8A14E0C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4518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DCDA0B-9BEE-4B57-8F97-96D5645D0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5/27/23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282AF2-09A1-4A1C-AEB6-577962B71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4D99D9-82B1-496C-ABBC-4FF0C375D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788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7D9AFA4-EB8E-4091-A5E2-1B9D163A07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Color Fill">
            <a:extLst>
              <a:ext uri="{FF2B5EF4-FFF2-40B4-BE49-F238E27FC236}">
                <a16:creationId xmlns:a16="http://schemas.microsoft.com/office/drawing/2014/main" id="{F25018FE-FB44-4E2E-A181-B3476F3E85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6C7CD4B-70DE-49E2-A336-B6F43F58FF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300855" y="0"/>
            <a:ext cx="1891145" cy="5600700"/>
            <a:chOff x="10300855" y="0"/>
            <a:chExt cx="1891145" cy="560070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4B8BFC9-6F67-47CB-BAE4-45260FBAF397}"/>
                </a:ext>
              </a:extLst>
            </p:cNvPr>
            <p:cNvSpPr/>
            <p:nvPr/>
          </p:nvSpPr>
          <p:spPr>
            <a:xfrm>
              <a:off x="11783194" y="2943021"/>
              <a:ext cx="246527" cy="2465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6" name="Graphic 9">
              <a:extLst>
                <a:ext uri="{FF2B5EF4-FFF2-40B4-BE49-F238E27FC236}">
                  <a16:creationId xmlns:a16="http://schemas.microsoft.com/office/drawing/2014/main" id="{40F836E5-3C5B-4DE7-B09A-AE00DEE730A9}"/>
                </a:ext>
              </a:extLst>
            </p:cNvPr>
            <p:cNvSpPr/>
            <p:nvPr/>
          </p:nvSpPr>
          <p:spPr>
            <a:xfrm>
              <a:off x="10330568" y="2199078"/>
              <a:ext cx="1195288" cy="1195289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lumMod val="75000"/>
                <a:alpha val="65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8E1B8E4-080E-4F43-B33F-59DD21B6B658}"/>
                </a:ext>
              </a:extLst>
            </p:cNvPr>
            <p:cNvSpPr/>
            <p:nvPr/>
          </p:nvSpPr>
          <p:spPr>
            <a:xfrm flipV="1">
              <a:off x="11151383" y="4336822"/>
              <a:ext cx="1040617" cy="1263878"/>
            </a:xfrm>
            <a:custGeom>
              <a:avLst/>
              <a:gdLst>
                <a:gd name="connsiteX0" fmla="*/ 1087069 w 1119832"/>
                <a:gd name="connsiteY0" fmla="*/ 1138 h 1360088"/>
                <a:gd name="connsiteX1" fmla="*/ 1119832 w 1119832"/>
                <a:gd name="connsiteY1" fmla="*/ 3278 h 1360088"/>
                <a:gd name="connsiteX2" fmla="*/ 1119832 w 1119832"/>
                <a:gd name="connsiteY2" fmla="*/ 1097964 h 1360088"/>
                <a:gd name="connsiteX3" fmla="*/ 1109686 w 1119832"/>
                <a:gd name="connsiteY3" fmla="*/ 1109686 h 1360088"/>
                <a:gd name="connsiteX4" fmla="*/ 25249 w 1119832"/>
                <a:gd name="connsiteY4" fmla="*/ 1334840 h 1360088"/>
                <a:gd name="connsiteX5" fmla="*/ 250404 w 1119832"/>
                <a:gd name="connsiteY5" fmla="*/ 250404 h 1360088"/>
                <a:gd name="connsiteX6" fmla="*/ 1087069 w 1119832"/>
                <a:gd name="connsiteY6" fmla="*/ 1138 h 136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19832" h="1360088">
                  <a:moveTo>
                    <a:pt x="1087069" y="1138"/>
                  </a:moveTo>
                  <a:lnTo>
                    <a:pt x="1119832" y="3278"/>
                  </a:lnTo>
                  <a:lnTo>
                    <a:pt x="1119832" y="1097964"/>
                  </a:lnTo>
                  <a:lnTo>
                    <a:pt x="1109686" y="1109686"/>
                  </a:lnTo>
                  <a:cubicBezTo>
                    <a:pt x="748058" y="1471314"/>
                    <a:pt x="25249" y="1334840"/>
                    <a:pt x="25249" y="1334840"/>
                  </a:cubicBezTo>
                  <a:cubicBezTo>
                    <a:pt x="25249" y="1334840"/>
                    <a:pt x="-111224" y="612032"/>
                    <a:pt x="250404" y="250404"/>
                  </a:cubicBezTo>
                  <a:cubicBezTo>
                    <a:pt x="476422" y="24386"/>
                    <a:pt x="843525" y="-7060"/>
                    <a:pt x="1087069" y="1138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07639D4-740A-4B71-8393-99CA375EB4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1638492" y="2767655"/>
              <a:ext cx="553508" cy="1567713"/>
            </a:xfrm>
            <a:custGeom>
              <a:avLst/>
              <a:gdLst>
                <a:gd name="connsiteX0" fmla="*/ 612019 w 612019"/>
                <a:gd name="connsiteY0" fmla="*/ 0 h 1733435"/>
                <a:gd name="connsiteX1" fmla="*/ 612019 w 612019"/>
                <a:gd name="connsiteY1" fmla="*/ 1733435 h 1733435"/>
                <a:gd name="connsiteX2" fmla="*/ 180103 w 612019"/>
                <a:gd name="connsiteY2" fmla="*/ 1301519 h 1733435"/>
                <a:gd name="connsiteX3" fmla="*/ 180103 w 612019"/>
                <a:gd name="connsiteY3" fmla="*/ 431916 h 173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019" h="1733435">
                  <a:moveTo>
                    <a:pt x="612019" y="0"/>
                  </a:moveTo>
                  <a:lnTo>
                    <a:pt x="612019" y="1733435"/>
                  </a:lnTo>
                  <a:lnTo>
                    <a:pt x="180103" y="1301519"/>
                  </a:lnTo>
                  <a:cubicBezTo>
                    <a:pt x="-60034" y="1061382"/>
                    <a:pt x="-60034" y="672053"/>
                    <a:pt x="180103" y="43191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9" name="Graphic 9">
              <a:extLst>
                <a:ext uri="{FF2B5EF4-FFF2-40B4-BE49-F238E27FC236}">
                  <a16:creationId xmlns:a16="http://schemas.microsoft.com/office/drawing/2014/main" id="{AE7E56E5-1F6A-442B-B5E0-ED19F815D2E2}"/>
                </a:ext>
              </a:extLst>
            </p:cNvPr>
            <p:cNvSpPr/>
            <p:nvPr/>
          </p:nvSpPr>
          <p:spPr>
            <a:xfrm flipH="1">
              <a:off x="10300855" y="0"/>
              <a:ext cx="1891145" cy="1891145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20" name="Graphic 9">
              <a:extLst>
                <a:ext uri="{FF2B5EF4-FFF2-40B4-BE49-F238E27FC236}">
                  <a16:creationId xmlns:a16="http://schemas.microsoft.com/office/drawing/2014/main" id="{3774E986-8FE2-4670-A4C0-96E213269BD7}"/>
                </a:ext>
              </a:extLst>
            </p:cNvPr>
            <p:cNvSpPr/>
            <p:nvPr/>
          </p:nvSpPr>
          <p:spPr>
            <a:xfrm flipH="1">
              <a:off x="10424367" y="122795"/>
              <a:ext cx="1644119" cy="1644119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sp>
        <p:nvSpPr>
          <p:cNvPr id="13" name="Texture">
            <a:extLst>
              <a:ext uri="{FF2B5EF4-FFF2-40B4-BE49-F238E27FC236}">
                <a16:creationId xmlns:a16="http://schemas.microsoft.com/office/drawing/2014/main" id="{3A5846DF-A106-4887-BE2C-DCD89DAA65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67E81C-AA51-44A0-B21C-757B2F3B90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8049"/>
            <a:ext cx="4314825" cy="1957828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0438A-298D-4466-B55D-F466C345C3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668049"/>
            <a:ext cx="4875212" cy="523125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143104-0579-4974-88D2-61DF1A30D3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2749024"/>
            <a:ext cx="4314825" cy="3119964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A32755-0632-47CB-AA69-7EFB212FA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5/27/23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ED0B4F-5B59-4064-A88B-E9938A40F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512E7F-93B8-4E93-BCB3-ADE74FC15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089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F3C1870-4E69-4DE7-BF2F-DE8A7881C6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Color Fill">
            <a:extLst>
              <a:ext uri="{FF2B5EF4-FFF2-40B4-BE49-F238E27FC236}">
                <a16:creationId xmlns:a16="http://schemas.microsoft.com/office/drawing/2014/main" id="{7439AB1C-A8A1-4745-9625-B18FE9160B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1ADDC4D-D9AA-48F8-BD10-2D20F14607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300855" y="0"/>
            <a:ext cx="1891145" cy="5600700"/>
            <a:chOff x="10300855" y="0"/>
            <a:chExt cx="1891145" cy="560070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1136312-3085-4615-A743-4EE531585B11}"/>
                </a:ext>
              </a:extLst>
            </p:cNvPr>
            <p:cNvSpPr/>
            <p:nvPr/>
          </p:nvSpPr>
          <p:spPr>
            <a:xfrm>
              <a:off x="11783194" y="2943021"/>
              <a:ext cx="246527" cy="2465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6" name="Graphic 9">
              <a:extLst>
                <a:ext uri="{FF2B5EF4-FFF2-40B4-BE49-F238E27FC236}">
                  <a16:creationId xmlns:a16="http://schemas.microsoft.com/office/drawing/2014/main" id="{29539FE4-376B-4187-A80A-C98EBA23DA30}"/>
                </a:ext>
              </a:extLst>
            </p:cNvPr>
            <p:cNvSpPr/>
            <p:nvPr/>
          </p:nvSpPr>
          <p:spPr>
            <a:xfrm>
              <a:off x="10330568" y="2199078"/>
              <a:ext cx="1195288" cy="1195289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lumMod val="75000"/>
                <a:alpha val="65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A11DC5D7-2276-4A57-8783-A0EFB00416E9}"/>
                </a:ext>
              </a:extLst>
            </p:cNvPr>
            <p:cNvSpPr/>
            <p:nvPr/>
          </p:nvSpPr>
          <p:spPr>
            <a:xfrm flipV="1">
              <a:off x="11151383" y="4336822"/>
              <a:ext cx="1040617" cy="1263878"/>
            </a:xfrm>
            <a:custGeom>
              <a:avLst/>
              <a:gdLst>
                <a:gd name="connsiteX0" fmla="*/ 1087069 w 1119832"/>
                <a:gd name="connsiteY0" fmla="*/ 1138 h 1360088"/>
                <a:gd name="connsiteX1" fmla="*/ 1119832 w 1119832"/>
                <a:gd name="connsiteY1" fmla="*/ 3278 h 1360088"/>
                <a:gd name="connsiteX2" fmla="*/ 1119832 w 1119832"/>
                <a:gd name="connsiteY2" fmla="*/ 1097964 h 1360088"/>
                <a:gd name="connsiteX3" fmla="*/ 1109686 w 1119832"/>
                <a:gd name="connsiteY3" fmla="*/ 1109686 h 1360088"/>
                <a:gd name="connsiteX4" fmla="*/ 25249 w 1119832"/>
                <a:gd name="connsiteY4" fmla="*/ 1334840 h 1360088"/>
                <a:gd name="connsiteX5" fmla="*/ 250404 w 1119832"/>
                <a:gd name="connsiteY5" fmla="*/ 250404 h 1360088"/>
                <a:gd name="connsiteX6" fmla="*/ 1087069 w 1119832"/>
                <a:gd name="connsiteY6" fmla="*/ 1138 h 136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19832" h="1360088">
                  <a:moveTo>
                    <a:pt x="1087069" y="1138"/>
                  </a:moveTo>
                  <a:lnTo>
                    <a:pt x="1119832" y="3278"/>
                  </a:lnTo>
                  <a:lnTo>
                    <a:pt x="1119832" y="1097964"/>
                  </a:lnTo>
                  <a:lnTo>
                    <a:pt x="1109686" y="1109686"/>
                  </a:lnTo>
                  <a:cubicBezTo>
                    <a:pt x="748058" y="1471314"/>
                    <a:pt x="25249" y="1334840"/>
                    <a:pt x="25249" y="1334840"/>
                  </a:cubicBezTo>
                  <a:cubicBezTo>
                    <a:pt x="25249" y="1334840"/>
                    <a:pt x="-111224" y="612032"/>
                    <a:pt x="250404" y="250404"/>
                  </a:cubicBezTo>
                  <a:cubicBezTo>
                    <a:pt x="476422" y="24386"/>
                    <a:pt x="843525" y="-7060"/>
                    <a:pt x="1087069" y="1138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7D5B578-4971-4ADC-97D8-B9CEF52AA7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1638492" y="2767655"/>
              <a:ext cx="553508" cy="1567713"/>
            </a:xfrm>
            <a:custGeom>
              <a:avLst/>
              <a:gdLst>
                <a:gd name="connsiteX0" fmla="*/ 612019 w 612019"/>
                <a:gd name="connsiteY0" fmla="*/ 0 h 1733435"/>
                <a:gd name="connsiteX1" fmla="*/ 612019 w 612019"/>
                <a:gd name="connsiteY1" fmla="*/ 1733435 h 1733435"/>
                <a:gd name="connsiteX2" fmla="*/ 180103 w 612019"/>
                <a:gd name="connsiteY2" fmla="*/ 1301519 h 1733435"/>
                <a:gd name="connsiteX3" fmla="*/ 180103 w 612019"/>
                <a:gd name="connsiteY3" fmla="*/ 431916 h 173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019" h="1733435">
                  <a:moveTo>
                    <a:pt x="612019" y="0"/>
                  </a:moveTo>
                  <a:lnTo>
                    <a:pt x="612019" y="1733435"/>
                  </a:lnTo>
                  <a:lnTo>
                    <a:pt x="180103" y="1301519"/>
                  </a:lnTo>
                  <a:cubicBezTo>
                    <a:pt x="-60034" y="1061382"/>
                    <a:pt x="-60034" y="672053"/>
                    <a:pt x="180103" y="43191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9" name="Graphic 9">
              <a:extLst>
                <a:ext uri="{FF2B5EF4-FFF2-40B4-BE49-F238E27FC236}">
                  <a16:creationId xmlns:a16="http://schemas.microsoft.com/office/drawing/2014/main" id="{2D968E77-E43D-4870-93BC-CBF1947336B3}"/>
                </a:ext>
              </a:extLst>
            </p:cNvPr>
            <p:cNvSpPr/>
            <p:nvPr/>
          </p:nvSpPr>
          <p:spPr>
            <a:xfrm flipH="1">
              <a:off x="10300855" y="0"/>
              <a:ext cx="1891145" cy="1891145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20" name="Graphic 9">
              <a:extLst>
                <a:ext uri="{FF2B5EF4-FFF2-40B4-BE49-F238E27FC236}">
                  <a16:creationId xmlns:a16="http://schemas.microsoft.com/office/drawing/2014/main" id="{1221D41A-E71E-4587-A876-F8778E7C03E1}"/>
                </a:ext>
              </a:extLst>
            </p:cNvPr>
            <p:cNvSpPr/>
            <p:nvPr/>
          </p:nvSpPr>
          <p:spPr>
            <a:xfrm flipH="1">
              <a:off x="10424367" y="122795"/>
              <a:ext cx="1644119" cy="1644119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sp>
        <p:nvSpPr>
          <p:cNvPr id="13" name="Texture">
            <a:extLst>
              <a:ext uri="{FF2B5EF4-FFF2-40B4-BE49-F238E27FC236}">
                <a16:creationId xmlns:a16="http://schemas.microsoft.com/office/drawing/2014/main" id="{50457195-385D-490A-91AB-30B969C619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06FF6D-24FA-4E04-90ED-7DBE228B2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8049"/>
            <a:ext cx="4314825" cy="2235711"/>
          </a:xfr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432D78B-0E21-420F-9DFF-6131CB0F7E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668049"/>
            <a:ext cx="4958436" cy="523125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AC2A57-1064-4391-B96B-4D04305E0B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2941222"/>
            <a:ext cx="4314825" cy="2927765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D04EB0-850A-4256-8D12-E01A201A4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5/27/23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9CF4AF-C757-4552-AB8A-3B89C3746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62A368-F12B-4B5E-82F0-A6AEE6AF2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2092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F358BAA-9C8A-4E17-BAD8-32FD6FFEA7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Color Fill">
            <a:extLst>
              <a:ext uri="{FF2B5EF4-FFF2-40B4-BE49-F238E27FC236}">
                <a16:creationId xmlns:a16="http://schemas.microsoft.com/office/drawing/2014/main" id="{4D6F41A4-BEE3-4935-9371-4ADEA67A22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726F010-956A-40BC-8A1F-8002DC729B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351566" y="0"/>
            <a:ext cx="3840434" cy="6858000"/>
            <a:chOff x="8351565" y="0"/>
            <a:chExt cx="3840434" cy="685800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D386E468-0048-46C4-ADDD-FBE7A6AE9F31}"/>
                </a:ext>
              </a:extLst>
            </p:cNvPr>
            <p:cNvSpPr/>
            <p:nvPr/>
          </p:nvSpPr>
          <p:spPr>
            <a:xfrm>
              <a:off x="11260165" y="519204"/>
              <a:ext cx="474635" cy="47463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5B35ED4-0C31-4C8C-A45E-6A3EDEAB2867}"/>
                </a:ext>
              </a:extLst>
            </p:cNvPr>
            <p:cNvSpPr/>
            <p:nvPr/>
          </p:nvSpPr>
          <p:spPr>
            <a:xfrm>
              <a:off x="8385871" y="0"/>
              <a:ext cx="2955657" cy="679194"/>
            </a:xfrm>
            <a:custGeom>
              <a:avLst/>
              <a:gdLst>
                <a:gd name="connsiteX0" fmla="*/ 0 w 2955657"/>
                <a:gd name="connsiteY0" fmla="*/ 0 h 679194"/>
                <a:gd name="connsiteX1" fmla="*/ 2955657 w 2955657"/>
                <a:gd name="connsiteY1" fmla="*/ 0 h 679194"/>
                <a:gd name="connsiteX2" fmla="*/ 2892839 w 2955657"/>
                <a:gd name="connsiteY2" fmla="*/ 84007 h 679194"/>
                <a:gd name="connsiteX3" fmla="*/ 1630760 w 2955657"/>
                <a:gd name="connsiteY3" fmla="*/ 679194 h 679194"/>
                <a:gd name="connsiteX4" fmla="*/ 0 w 2955657"/>
                <a:gd name="connsiteY4" fmla="*/ 679194 h 679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5657" h="679194">
                  <a:moveTo>
                    <a:pt x="0" y="0"/>
                  </a:moveTo>
                  <a:lnTo>
                    <a:pt x="2955657" y="0"/>
                  </a:lnTo>
                  <a:lnTo>
                    <a:pt x="2892839" y="84007"/>
                  </a:lnTo>
                  <a:cubicBezTo>
                    <a:pt x="2592855" y="447504"/>
                    <a:pt x="2138868" y="679194"/>
                    <a:pt x="1630760" y="679194"/>
                  </a:cubicBezTo>
                  <a:lnTo>
                    <a:pt x="0" y="67919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40A1EF3-FA93-48F4-9F82-BC0C79635750}"/>
                </a:ext>
              </a:extLst>
            </p:cNvPr>
            <p:cNvSpPr/>
            <p:nvPr/>
          </p:nvSpPr>
          <p:spPr>
            <a:xfrm>
              <a:off x="8351565" y="4121414"/>
              <a:ext cx="3266317" cy="2736586"/>
            </a:xfrm>
            <a:custGeom>
              <a:avLst/>
              <a:gdLst>
                <a:gd name="connsiteX0" fmla="*/ 1635557 w 3266317"/>
                <a:gd name="connsiteY0" fmla="*/ 0 h 2736586"/>
                <a:gd name="connsiteX1" fmla="*/ 3266317 w 3266317"/>
                <a:gd name="connsiteY1" fmla="*/ 0 h 2736586"/>
                <a:gd name="connsiteX2" fmla="*/ 3266317 w 3266317"/>
                <a:gd name="connsiteY2" fmla="*/ 1630760 h 2736586"/>
                <a:gd name="connsiteX3" fmla="*/ 2892838 w 3266317"/>
                <a:gd name="connsiteY3" fmla="*/ 2671131 h 2736586"/>
                <a:gd name="connsiteX4" fmla="*/ 2833348 w 3266317"/>
                <a:gd name="connsiteY4" fmla="*/ 2736586 h 2736586"/>
                <a:gd name="connsiteX5" fmla="*/ 0 w 3266317"/>
                <a:gd name="connsiteY5" fmla="*/ 2736586 h 2736586"/>
                <a:gd name="connsiteX6" fmla="*/ 0 w 3266317"/>
                <a:gd name="connsiteY6" fmla="*/ 1635558 h 2736586"/>
                <a:gd name="connsiteX7" fmla="*/ 1635557 w 3266317"/>
                <a:gd name="connsiteY7" fmla="*/ 0 h 2736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66317" h="2736586">
                  <a:moveTo>
                    <a:pt x="1635557" y="0"/>
                  </a:moveTo>
                  <a:lnTo>
                    <a:pt x="3266317" y="0"/>
                  </a:lnTo>
                  <a:lnTo>
                    <a:pt x="3266317" y="1630760"/>
                  </a:lnTo>
                  <a:cubicBezTo>
                    <a:pt x="3266317" y="2025955"/>
                    <a:pt x="3126159" y="2388411"/>
                    <a:pt x="2892838" y="2671131"/>
                  </a:cubicBezTo>
                  <a:lnTo>
                    <a:pt x="2833348" y="2736586"/>
                  </a:lnTo>
                  <a:lnTo>
                    <a:pt x="0" y="2736586"/>
                  </a:lnTo>
                  <a:lnTo>
                    <a:pt x="0" y="1635558"/>
                  </a:lnTo>
                  <a:cubicBezTo>
                    <a:pt x="0" y="732255"/>
                    <a:pt x="732254" y="0"/>
                    <a:pt x="1635557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A985F09D-6969-44D0-B04F-4EDE0FEDAF63}"/>
                </a:ext>
              </a:extLst>
            </p:cNvPr>
            <p:cNvSpPr/>
            <p:nvPr/>
          </p:nvSpPr>
          <p:spPr>
            <a:xfrm>
              <a:off x="11755674" y="3386384"/>
              <a:ext cx="436325" cy="1309674"/>
            </a:xfrm>
            <a:custGeom>
              <a:avLst/>
              <a:gdLst>
                <a:gd name="connsiteX0" fmla="*/ 470325 w 477612"/>
                <a:gd name="connsiteY0" fmla="*/ 0 h 1433600"/>
                <a:gd name="connsiteX1" fmla="*/ 475607 w 477612"/>
                <a:gd name="connsiteY1" fmla="*/ 3701 h 1433600"/>
                <a:gd name="connsiteX2" fmla="*/ 477612 w 477612"/>
                <a:gd name="connsiteY2" fmla="*/ 5160 h 1433600"/>
                <a:gd name="connsiteX3" fmla="*/ 477612 w 477612"/>
                <a:gd name="connsiteY3" fmla="*/ 1428441 h 1433600"/>
                <a:gd name="connsiteX4" fmla="*/ 475607 w 477612"/>
                <a:gd name="connsiteY4" fmla="*/ 1429900 h 1433600"/>
                <a:gd name="connsiteX5" fmla="*/ 470325 w 477612"/>
                <a:gd name="connsiteY5" fmla="*/ 1433600 h 1433600"/>
                <a:gd name="connsiteX6" fmla="*/ 0 w 477612"/>
                <a:gd name="connsiteY6" fmla="*/ 716800 h 1433600"/>
                <a:gd name="connsiteX7" fmla="*/ 470325 w 477612"/>
                <a:gd name="connsiteY7" fmla="*/ 0 h 14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7612" h="1433600">
                  <a:moveTo>
                    <a:pt x="470325" y="0"/>
                  </a:moveTo>
                  <a:cubicBezTo>
                    <a:pt x="470325" y="0"/>
                    <a:pt x="472162" y="1254"/>
                    <a:pt x="475607" y="3701"/>
                  </a:cubicBezTo>
                  <a:lnTo>
                    <a:pt x="477612" y="5160"/>
                  </a:lnTo>
                  <a:lnTo>
                    <a:pt x="477612" y="1428441"/>
                  </a:lnTo>
                  <a:lnTo>
                    <a:pt x="475607" y="1429900"/>
                  </a:lnTo>
                  <a:cubicBezTo>
                    <a:pt x="472162" y="1432347"/>
                    <a:pt x="470325" y="1433600"/>
                    <a:pt x="470325" y="1433600"/>
                  </a:cubicBezTo>
                  <a:cubicBezTo>
                    <a:pt x="470325" y="1433600"/>
                    <a:pt x="0" y="1112672"/>
                    <a:pt x="0" y="716800"/>
                  </a:cubicBezTo>
                  <a:cubicBezTo>
                    <a:pt x="0" y="320929"/>
                    <a:pt x="470325" y="0"/>
                    <a:pt x="470325" y="0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20000"/>
                  <a:lumOff val="80000"/>
                </a:schemeClr>
              </a:fgClr>
              <a:bgClr>
                <a:schemeClr val="accent4">
                  <a:lumMod val="60000"/>
                  <a:lumOff val="40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dirty="0"/>
            </a:p>
          </p:txBody>
        </p:sp>
        <p:sp>
          <p:nvSpPr>
            <p:cNvPr id="18" name="Graphic 9">
              <a:extLst>
                <a:ext uri="{FF2B5EF4-FFF2-40B4-BE49-F238E27FC236}">
                  <a16:creationId xmlns:a16="http://schemas.microsoft.com/office/drawing/2014/main" id="{003913A0-A3C0-4ED8-8920-318068FBC46F}"/>
                </a:ext>
              </a:extLst>
            </p:cNvPr>
            <p:cNvSpPr/>
            <p:nvPr/>
          </p:nvSpPr>
          <p:spPr>
            <a:xfrm>
              <a:off x="8385870" y="791588"/>
              <a:ext cx="3232012" cy="3232012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</p:grpSp>
      <p:sp>
        <p:nvSpPr>
          <p:cNvPr id="12" name="Texture">
            <a:extLst>
              <a:ext uri="{FF2B5EF4-FFF2-40B4-BE49-F238E27FC236}">
                <a16:creationId xmlns:a16="http://schemas.microsoft.com/office/drawing/2014/main" id="{7FE1D329-7CB2-4DF5-B0C0-36DD19EBC6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13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3083B5-1505-44FE-894D-AA1AB6D60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8049"/>
            <a:ext cx="7685037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3F3930-F8C8-43B1-BC1A-6264F4ACB2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2096713"/>
            <a:ext cx="7685037" cy="4080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F4F2F7-3ECA-43D7-BFF3-FBB407AEAB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11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08048B-57AF-4F53-BC84-8E0A1033FBEC}" type="datetimeFigureOut">
              <a:rPr lang="en-US" smtClean="0"/>
              <a:pPr/>
              <a:t>5/27/23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3A193F-0B61-43DD-8E45-EFEAC43E38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" y="15544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11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625961-D3A8-4945-AEE4-EE1952DBDC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54512" y="6355080"/>
            <a:ext cx="795528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pc="11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8A8A1B-4E1E-43EF-8A39-7D4A3879B94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164209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11.jpeg"/><Relationship Id="rId4" Type="http://schemas.openxmlformats.org/officeDocument/2006/relationships/diagramData" Target="../diagrams/data1.xml"/><Relationship Id="rId9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9" name="Background Fill">
            <a:extLst>
              <a:ext uri="{FF2B5EF4-FFF2-40B4-BE49-F238E27FC236}">
                <a16:creationId xmlns:a16="http://schemas.microsoft.com/office/drawing/2014/main" id="{A7971386-B2B0-4A38-8D3B-8CF23AAA6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60" name="Color Fill">
            <a:extLst>
              <a:ext uri="{FF2B5EF4-FFF2-40B4-BE49-F238E27FC236}">
                <a16:creationId xmlns:a16="http://schemas.microsoft.com/office/drawing/2014/main" id="{96AE4BD0-E2D6-4FE1-9295-59E338A453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1" name="Texture">
            <a:extLst>
              <a:ext uri="{FF2B5EF4-FFF2-40B4-BE49-F238E27FC236}">
                <a16:creationId xmlns:a16="http://schemas.microsoft.com/office/drawing/2014/main" id="{0D29D77D-2D4E-4868-960B-BEDA724F5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47" y="-1"/>
            <a:ext cx="12195048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0CC2BC6-CCE0-E8FC-F6F3-820413FB90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2402" y="515155"/>
            <a:ext cx="4844266" cy="2574059"/>
          </a:xfrm>
        </p:spPr>
        <p:txBody>
          <a:bodyPr>
            <a:normAutofit fontScale="90000"/>
          </a:bodyPr>
          <a:lstStyle/>
          <a:p>
            <a:pPr algn="just"/>
            <a:r>
              <a:rPr lang="fr-CA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D-mystifions la vitamine D : </a:t>
            </a:r>
            <a:r>
              <a:rPr lang="fr-CA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Revue systématique qualitative sur l’effet de la supplémentation en vitamine D3 sur l’incidence des infections respiratoires aiguës chez les adultes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FAE542E-1CE3-B517-EBE1-C5E2513D9A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3719" y="3521982"/>
            <a:ext cx="3552278" cy="2347273"/>
          </a:xfrm>
        </p:spPr>
        <p:txBody>
          <a:bodyPr>
            <a:normAutofit fontScale="92500" lnSpcReduction="10000"/>
          </a:bodyPr>
          <a:lstStyle/>
          <a:p>
            <a:r>
              <a:rPr lang="fr-CA" dirty="0"/>
              <a:t>Jennifer Ran Ao, R1 </a:t>
            </a:r>
            <a:br>
              <a:rPr lang="fr-CA" dirty="0"/>
            </a:br>
            <a:r>
              <a:rPr lang="fr-CA" dirty="0"/>
              <a:t>Munir Numan, R1</a:t>
            </a:r>
            <a:br>
              <a:rPr lang="fr-CA" dirty="0"/>
            </a:br>
            <a:r>
              <a:rPr lang="fr-CA" dirty="0"/>
              <a:t>UMF de Verdun </a:t>
            </a:r>
          </a:p>
          <a:p>
            <a:r>
              <a:rPr lang="fr-CA" dirty="0"/>
              <a:t>Superviseurs : </a:t>
            </a:r>
            <a:br>
              <a:rPr lang="fr-CA" dirty="0"/>
            </a:br>
            <a:r>
              <a:rPr lang="fr-CA" dirty="0"/>
              <a:t>Dre Emmanuelle Trépanier et </a:t>
            </a:r>
            <a:br>
              <a:rPr lang="fr-CA" dirty="0"/>
            </a:br>
            <a:r>
              <a:rPr lang="fr-CA" dirty="0"/>
              <a:t>M. Jean-Pierre Pellerin</a:t>
            </a:r>
          </a:p>
          <a:p>
            <a:pPr algn="ctr"/>
            <a:r>
              <a:rPr lang="fr-CA" dirty="0"/>
              <a:t>2 juin 2023 </a:t>
            </a:r>
          </a:p>
          <a:p>
            <a:endParaRPr lang="fr-CA" dirty="0"/>
          </a:p>
        </p:txBody>
      </p:sp>
      <p:pic>
        <p:nvPicPr>
          <p:cNvPr id="8" name="Picture 3" descr="Sphères blanches dans un effet flou">
            <a:extLst>
              <a:ext uri="{FF2B5EF4-FFF2-40B4-BE49-F238E27FC236}">
                <a16:creationId xmlns:a16="http://schemas.microsoft.com/office/drawing/2014/main" id="{7612EF7E-5E18-3906-ABF0-310889FA61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457" t="-1" r="9632" b="-1"/>
          <a:stretch/>
        </p:blipFill>
        <p:spPr>
          <a:xfrm>
            <a:off x="5159716" y="4"/>
            <a:ext cx="7029236" cy="6857990"/>
          </a:xfrm>
          <a:custGeom>
            <a:avLst/>
            <a:gdLst/>
            <a:ahLst/>
            <a:cxnLst/>
            <a:rect l="l" t="t" r="r" b="b"/>
            <a:pathLst>
              <a:path w="8234792" h="6821666">
                <a:moveTo>
                  <a:pt x="2322410" y="0"/>
                </a:moveTo>
                <a:lnTo>
                  <a:pt x="8234792" y="0"/>
                </a:lnTo>
                <a:lnTo>
                  <a:pt x="8234792" y="4503719"/>
                </a:lnTo>
                <a:lnTo>
                  <a:pt x="8215888" y="4629599"/>
                </a:lnTo>
                <a:cubicBezTo>
                  <a:pt x="8049795" y="5454493"/>
                  <a:pt x="7647096" y="6191792"/>
                  <a:pt x="7082996" y="6765066"/>
                </a:cubicBezTo>
                <a:lnTo>
                  <a:pt x="7021717" y="6821666"/>
                </a:lnTo>
                <a:lnTo>
                  <a:pt x="0" y="6821666"/>
                </a:lnTo>
                <a:lnTo>
                  <a:pt x="0" y="3790727"/>
                </a:lnTo>
                <a:cubicBezTo>
                  <a:pt x="0" y="2186928"/>
                  <a:pt x="879517" y="791919"/>
                  <a:pt x="2175128" y="7665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273428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DF759-E2BF-B1A3-D14B-2C749CBC2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Effets adverses de la supplémentation de vitamine 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B6AE00-41E6-C49F-360C-0D572196E7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CA" sz="2400"/>
              <a:t>Rares</a:t>
            </a:r>
          </a:p>
          <a:p>
            <a:pPr lvl="1"/>
            <a:r>
              <a:rPr lang="fr-CA" sz="2400"/>
              <a:t>Hypercalcémie</a:t>
            </a:r>
          </a:p>
          <a:p>
            <a:pPr lvl="1"/>
            <a:r>
              <a:rPr lang="fr-CA" sz="2400"/>
              <a:t>Chutes</a:t>
            </a:r>
          </a:p>
          <a:p>
            <a:pPr lvl="1"/>
            <a:r>
              <a:rPr lang="fr-CA" sz="2400"/>
              <a:t>Symptômes gastro-intestinaux</a:t>
            </a:r>
          </a:p>
          <a:p>
            <a:pPr lvl="1"/>
            <a:r>
              <a:rPr lang="fr-CA" sz="2400"/>
              <a:t>Douleur aux membres et au dos</a:t>
            </a:r>
          </a:p>
          <a:p>
            <a:pPr lvl="1"/>
            <a:r>
              <a:rPr lang="fr-CA" sz="2400"/>
              <a:t>Fatigue</a:t>
            </a:r>
          </a:p>
          <a:p>
            <a:pPr lvl="1"/>
            <a:r>
              <a:rPr lang="fr-CA" sz="2400"/>
              <a:t>Mictions fréquentes</a:t>
            </a:r>
          </a:p>
          <a:p>
            <a:r>
              <a:rPr lang="fr-CA" sz="2400"/>
              <a:t>Décès et néphrolithiases non attribuables à la supplémentation de vitamine D</a:t>
            </a:r>
          </a:p>
          <a:p>
            <a:r>
              <a:rPr lang="fr-CA" sz="2400"/>
              <a:t>Supplémentation jugée sécuritaire par toutes les études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560650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70" name="Background Fill">
            <a:extLst>
              <a:ext uri="{FF2B5EF4-FFF2-40B4-BE49-F238E27FC236}">
                <a16:creationId xmlns:a16="http://schemas.microsoft.com/office/drawing/2014/main" id="{FAFB3478-4AEC-431E-93B2-1593839C1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072" name="Color Fill">
            <a:extLst>
              <a:ext uri="{FF2B5EF4-FFF2-40B4-BE49-F238E27FC236}">
                <a16:creationId xmlns:a16="http://schemas.microsoft.com/office/drawing/2014/main" id="{BA44E6CA-03F3-47EA-A9F3-5C0674E28D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2074" name="Group 2073">
            <a:extLst>
              <a:ext uri="{FF2B5EF4-FFF2-40B4-BE49-F238E27FC236}">
                <a16:creationId xmlns:a16="http://schemas.microsoft.com/office/drawing/2014/main" id="{2133F6AA-C5A6-4FEB-9ED1-FE0D0ACFA8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187143" y="0"/>
            <a:ext cx="5001809" cy="3481385"/>
            <a:chOff x="7187143" y="0"/>
            <a:chExt cx="5001809" cy="3481385"/>
          </a:xfrm>
        </p:grpSpPr>
        <p:sp>
          <p:nvSpPr>
            <p:cNvPr id="2105" name="Graphic 9">
              <a:extLst>
                <a:ext uri="{FF2B5EF4-FFF2-40B4-BE49-F238E27FC236}">
                  <a16:creationId xmlns:a16="http://schemas.microsoft.com/office/drawing/2014/main" id="{3B1B2AC5-337C-46C3-A6BD-0160092FDE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187143" y="484365"/>
              <a:ext cx="1603949" cy="1603948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06" name="Oval 2075">
              <a:extLst>
                <a:ext uri="{FF2B5EF4-FFF2-40B4-BE49-F238E27FC236}">
                  <a16:creationId xmlns:a16="http://schemas.microsoft.com/office/drawing/2014/main" id="{7C45BC5D-08FB-4086-A3E8-8784E3CC48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37820" y="3215806"/>
              <a:ext cx="265579" cy="265579"/>
            </a:xfrm>
            <a:prstGeom prst="ellipse">
              <a:avLst/>
            </a:prstGeom>
            <a:pattFill prst="pct5">
              <a:fgClr>
                <a:schemeClr val="accent4">
                  <a:lumMod val="20000"/>
                  <a:lumOff val="80000"/>
                </a:schemeClr>
              </a:fgClr>
              <a:bgClr>
                <a:schemeClr val="accent4">
                  <a:lumMod val="60000"/>
                  <a:lumOff val="40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07" name="Freeform: Shape 2076">
              <a:extLst>
                <a:ext uri="{FF2B5EF4-FFF2-40B4-BE49-F238E27FC236}">
                  <a16:creationId xmlns:a16="http://schemas.microsoft.com/office/drawing/2014/main" id="{5BE65B3D-806E-4EE9-A243-AF409731EC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52849" y="0"/>
              <a:ext cx="1303285" cy="962498"/>
            </a:xfrm>
            <a:custGeom>
              <a:avLst/>
              <a:gdLst>
                <a:gd name="connsiteX0" fmla="*/ 0 w 1303285"/>
                <a:gd name="connsiteY0" fmla="*/ 0 h 962498"/>
                <a:gd name="connsiteX1" fmla="*/ 1303285 w 1303285"/>
                <a:gd name="connsiteY1" fmla="*/ 0 h 962498"/>
                <a:gd name="connsiteX2" fmla="*/ 1298420 w 1303285"/>
                <a:gd name="connsiteY2" fmla="*/ 67508 h 962498"/>
                <a:gd name="connsiteX3" fmla="*/ 651642 w 1303285"/>
                <a:gd name="connsiteY3" fmla="*/ 962498 h 962498"/>
                <a:gd name="connsiteX4" fmla="*/ 4865 w 1303285"/>
                <a:gd name="connsiteY4" fmla="*/ 67508 h 962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3285" h="962498">
                  <a:moveTo>
                    <a:pt x="0" y="0"/>
                  </a:moveTo>
                  <a:lnTo>
                    <a:pt x="1303285" y="0"/>
                  </a:lnTo>
                  <a:lnTo>
                    <a:pt x="1298420" y="67508"/>
                  </a:lnTo>
                  <a:cubicBezTo>
                    <a:pt x="1226555" y="570204"/>
                    <a:pt x="651642" y="962498"/>
                    <a:pt x="651642" y="962498"/>
                  </a:cubicBezTo>
                  <a:cubicBezTo>
                    <a:pt x="651642" y="962498"/>
                    <a:pt x="76729" y="570204"/>
                    <a:pt x="4865" y="67508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08" name="Freeform: Shape 2077">
              <a:extLst>
                <a:ext uri="{FF2B5EF4-FFF2-40B4-BE49-F238E27FC236}">
                  <a16:creationId xmlns:a16="http://schemas.microsoft.com/office/drawing/2014/main" id="{01BE894C-CB85-4672-80A1-65D7C50CC3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60221" y="2032025"/>
              <a:ext cx="528731" cy="1057462"/>
            </a:xfrm>
            <a:custGeom>
              <a:avLst/>
              <a:gdLst>
                <a:gd name="connsiteX0" fmla="*/ 528731 w 528731"/>
                <a:gd name="connsiteY0" fmla="*/ 0 h 1057462"/>
                <a:gd name="connsiteX1" fmla="*/ 528731 w 528731"/>
                <a:gd name="connsiteY1" fmla="*/ 1057462 h 1057462"/>
                <a:gd name="connsiteX2" fmla="*/ 0 w 528731"/>
                <a:gd name="connsiteY2" fmla="*/ 528731 h 1057462"/>
                <a:gd name="connsiteX3" fmla="*/ 528731 w 528731"/>
                <a:gd name="connsiteY3" fmla="*/ 0 h 1057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8731" h="1057462">
                  <a:moveTo>
                    <a:pt x="528731" y="0"/>
                  </a:moveTo>
                  <a:lnTo>
                    <a:pt x="528731" y="1057462"/>
                  </a:lnTo>
                  <a:cubicBezTo>
                    <a:pt x="236721" y="1057462"/>
                    <a:pt x="0" y="820741"/>
                    <a:pt x="0" y="528731"/>
                  </a:cubicBezTo>
                  <a:cubicBezTo>
                    <a:pt x="0" y="236721"/>
                    <a:pt x="236721" y="0"/>
                    <a:pt x="528731" y="0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09" name="Oval 2078">
              <a:extLst>
                <a:ext uri="{FF2B5EF4-FFF2-40B4-BE49-F238E27FC236}">
                  <a16:creationId xmlns:a16="http://schemas.microsoft.com/office/drawing/2014/main" id="{2B016CF3-C523-43A5-8BEE-91E1D80AAB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65922" y="253625"/>
              <a:ext cx="265579" cy="265579"/>
            </a:xfrm>
            <a:prstGeom prst="ellipse">
              <a:avLst/>
            </a:pr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081" name="Texture">
            <a:extLst>
              <a:ext uri="{FF2B5EF4-FFF2-40B4-BE49-F238E27FC236}">
                <a16:creationId xmlns:a16="http://schemas.microsoft.com/office/drawing/2014/main" id="{2E922E9E-A29B-4164-A634-B718A4336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3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D179068-4308-38BB-9A81-DC382020E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25330"/>
            <a:ext cx="6589534" cy="1122017"/>
          </a:xfrm>
        </p:spPr>
        <p:txBody>
          <a:bodyPr anchor="b">
            <a:normAutofit/>
          </a:bodyPr>
          <a:lstStyle/>
          <a:p>
            <a:r>
              <a:rPr lang="fr-CA" dirty="0"/>
              <a:t>Discussion : issue primaire</a:t>
            </a:r>
          </a:p>
        </p:txBody>
      </p:sp>
      <p:graphicFrame>
        <p:nvGraphicFramePr>
          <p:cNvPr id="2083" name="Espace réservé du contenu 2">
            <a:extLst>
              <a:ext uri="{FF2B5EF4-FFF2-40B4-BE49-F238E27FC236}">
                <a16:creationId xmlns:a16="http://schemas.microsoft.com/office/drawing/2014/main" id="{D255CE6B-72DD-1835-6623-240D604181F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67411147"/>
              </p:ext>
            </p:extLst>
          </p:nvPr>
        </p:nvGraphicFramePr>
        <p:xfrm>
          <a:off x="457200" y="1917290"/>
          <a:ext cx="5742018" cy="45316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050" name="Picture 2" descr="Upper Respiratory Tract Infections - Inimmune">
            <a:extLst>
              <a:ext uri="{FF2B5EF4-FFF2-40B4-BE49-F238E27FC236}">
                <a16:creationId xmlns:a16="http://schemas.microsoft.com/office/drawing/2014/main" id="{29394ABE-4618-D000-8DC6-0FC11A2FE1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0" r="11589" b="-2"/>
          <a:stretch/>
        </p:blipFill>
        <p:spPr bwMode="auto">
          <a:xfrm>
            <a:off x="7370958" y="631912"/>
            <a:ext cx="3301338" cy="3301338"/>
          </a:xfrm>
          <a:custGeom>
            <a:avLst/>
            <a:gdLst/>
            <a:ahLst/>
            <a:cxnLst/>
            <a:rect l="l" t="t" r="r" b="b"/>
            <a:pathLst>
              <a:path w="3129592" h="3129592">
                <a:moveTo>
                  <a:pt x="1564796" y="0"/>
                </a:moveTo>
                <a:cubicBezTo>
                  <a:pt x="2429009" y="0"/>
                  <a:pt x="3129592" y="700583"/>
                  <a:pt x="3129592" y="1564796"/>
                </a:cubicBezTo>
                <a:cubicBezTo>
                  <a:pt x="3129592" y="2429009"/>
                  <a:pt x="2429009" y="3129592"/>
                  <a:pt x="1564796" y="3129592"/>
                </a:cubicBezTo>
                <a:cubicBezTo>
                  <a:pt x="700583" y="3129592"/>
                  <a:pt x="0" y="2429009"/>
                  <a:pt x="0" y="1564796"/>
                </a:cubicBezTo>
                <a:cubicBezTo>
                  <a:pt x="0" y="700583"/>
                  <a:pt x="700583" y="0"/>
                  <a:pt x="1564796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neumonia - Wikipedia">
            <a:extLst>
              <a:ext uri="{FF2B5EF4-FFF2-40B4-BE49-F238E27FC236}">
                <a16:creationId xmlns:a16="http://schemas.microsoft.com/office/drawing/2014/main" id="{762B976C-2AE2-4A4A-6447-64605F87A3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2" b="2"/>
          <a:stretch/>
        </p:blipFill>
        <p:spPr bwMode="auto">
          <a:xfrm>
            <a:off x="8773879" y="3922148"/>
            <a:ext cx="2763941" cy="2763941"/>
          </a:xfrm>
          <a:custGeom>
            <a:avLst/>
            <a:gdLst/>
            <a:ahLst/>
            <a:cxnLst/>
            <a:rect l="l" t="t" r="r" b="b"/>
            <a:pathLst>
              <a:path w="3129592" h="3129592">
                <a:moveTo>
                  <a:pt x="1564796" y="0"/>
                </a:moveTo>
                <a:cubicBezTo>
                  <a:pt x="2429009" y="0"/>
                  <a:pt x="3129592" y="700583"/>
                  <a:pt x="3129592" y="1564796"/>
                </a:cubicBezTo>
                <a:cubicBezTo>
                  <a:pt x="3129592" y="2429009"/>
                  <a:pt x="2429009" y="3129592"/>
                  <a:pt x="1564796" y="3129592"/>
                </a:cubicBezTo>
                <a:cubicBezTo>
                  <a:pt x="700583" y="3129592"/>
                  <a:pt x="0" y="2429009"/>
                  <a:pt x="0" y="1564796"/>
                </a:cubicBezTo>
                <a:cubicBezTo>
                  <a:pt x="0" y="700583"/>
                  <a:pt x="700583" y="0"/>
                  <a:pt x="1564796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88606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Background Fill">
            <a:extLst>
              <a:ext uri="{FF2B5EF4-FFF2-40B4-BE49-F238E27FC236}">
                <a16:creationId xmlns:a16="http://schemas.microsoft.com/office/drawing/2014/main" id="{FAFB3478-4AEC-431E-93B2-1593839C1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Color Fill">
            <a:extLst>
              <a:ext uri="{FF2B5EF4-FFF2-40B4-BE49-F238E27FC236}">
                <a16:creationId xmlns:a16="http://schemas.microsoft.com/office/drawing/2014/main" id="{E0F166C3-D45F-4A92-A291-15B874AD1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24" name="Group 12">
            <a:extLst>
              <a:ext uri="{FF2B5EF4-FFF2-40B4-BE49-F238E27FC236}">
                <a16:creationId xmlns:a16="http://schemas.microsoft.com/office/drawing/2014/main" id="{6DBB4B8F-57A2-4546-9449-6DBBA6E7C6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739089" y="-3532"/>
            <a:ext cx="4456394" cy="6861532"/>
            <a:chOff x="7739089" y="-3532"/>
            <a:chExt cx="4456394" cy="6861532"/>
          </a:xfrm>
        </p:grpSpPr>
        <p:sp>
          <p:nvSpPr>
            <p:cNvPr id="25" name="Oval 13">
              <a:extLst>
                <a:ext uri="{FF2B5EF4-FFF2-40B4-BE49-F238E27FC236}">
                  <a16:creationId xmlns:a16="http://schemas.microsoft.com/office/drawing/2014/main" id="{AC31B59C-8450-4595-B395-B86BCB9440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07984" y="4121414"/>
              <a:ext cx="514757" cy="516940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dirty="0"/>
            </a:p>
          </p:txBody>
        </p:sp>
        <p:sp>
          <p:nvSpPr>
            <p:cNvPr id="26" name="Freeform: Shape 14">
              <a:extLst>
                <a:ext uri="{FF2B5EF4-FFF2-40B4-BE49-F238E27FC236}">
                  <a16:creationId xmlns:a16="http://schemas.microsoft.com/office/drawing/2014/main" id="{9FF4BA6E-92B7-48A3-891F-FF1DE970A2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48375" y="4121414"/>
              <a:ext cx="3266317" cy="2736586"/>
            </a:xfrm>
            <a:custGeom>
              <a:avLst/>
              <a:gdLst>
                <a:gd name="connsiteX0" fmla="*/ 1635557 w 3266317"/>
                <a:gd name="connsiteY0" fmla="*/ 0 h 2736586"/>
                <a:gd name="connsiteX1" fmla="*/ 3266317 w 3266317"/>
                <a:gd name="connsiteY1" fmla="*/ 0 h 2736586"/>
                <a:gd name="connsiteX2" fmla="*/ 3266317 w 3266317"/>
                <a:gd name="connsiteY2" fmla="*/ 1630760 h 2736586"/>
                <a:gd name="connsiteX3" fmla="*/ 2892838 w 3266317"/>
                <a:gd name="connsiteY3" fmla="*/ 2671131 h 2736586"/>
                <a:gd name="connsiteX4" fmla="*/ 2833348 w 3266317"/>
                <a:gd name="connsiteY4" fmla="*/ 2736586 h 2736586"/>
                <a:gd name="connsiteX5" fmla="*/ 0 w 3266317"/>
                <a:gd name="connsiteY5" fmla="*/ 2736586 h 2736586"/>
                <a:gd name="connsiteX6" fmla="*/ 0 w 3266317"/>
                <a:gd name="connsiteY6" fmla="*/ 1635558 h 2736586"/>
                <a:gd name="connsiteX7" fmla="*/ 1635557 w 3266317"/>
                <a:gd name="connsiteY7" fmla="*/ 0 h 2736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66317" h="2736586">
                  <a:moveTo>
                    <a:pt x="1635557" y="0"/>
                  </a:moveTo>
                  <a:lnTo>
                    <a:pt x="3266317" y="0"/>
                  </a:lnTo>
                  <a:lnTo>
                    <a:pt x="3266317" y="1630760"/>
                  </a:lnTo>
                  <a:cubicBezTo>
                    <a:pt x="3266317" y="2025955"/>
                    <a:pt x="3126159" y="2388411"/>
                    <a:pt x="2892838" y="2671131"/>
                  </a:cubicBezTo>
                  <a:lnTo>
                    <a:pt x="2833348" y="2736586"/>
                  </a:lnTo>
                  <a:lnTo>
                    <a:pt x="0" y="2736586"/>
                  </a:lnTo>
                  <a:lnTo>
                    <a:pt x="0" y="1635558"/>
                  </a:lnTo>
                  <a:cubicBezTo>
                    <a:pt x="0" y="732255"/>
                    <a:pt x="732254" y="0"/>
                    <a:pt x="1635557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  <p:sp>
          <p:nvSpPr>
            <p:cNvPr id="27" name="Freeform: Shape 15">
              <a:extLst>
                <a:ext uri="{FF2B5EF4-FFF2-40B4-BE49-F238E27FC236}">
                  <a16:creationId xmlns:a16="http://schemas.microsoft.com/office/drawing/2014/main" id="{4599F993-966A-49D6-952F-B95A79671A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759158" y="3404614"/>
              <a:ext cx="436325" cy="1309674"/>
            </a:xfrm>
            <a:custGeom>
              <a:avLst/>
              <a:gdLst>
                <a:gd name="connsiteX0" fmla="*/ 470325 w 477612"/>
                <a:gd name="connsiteY0" fmla="*/ 0 h 1433600"/>
                <a:gd name="connsiteX1" fmla="*/ 475607 w 477612"/>
                <a:gd name="connsiteY1" fmla="*/ 3701 h 1433600"/>
                <a:gd name="connsiteX2" fmla="*/ 477612 w 477612"/>
                <a:gd name="connsiteY2" fmla="*/ 5160 h 1433600"/>
                <a:gd name="connsiteX3" fmla="*/ 477612 w 477612"/>
                <a:gd name="connsiteY3" fmla="*/ 1428441 h 1433600"/>
                <a:gd name="connsiteX4" fmla="*/ 475607 w 477612"/>
                <a:gd name="connsiteY4" fmla="*/ 1429900 h 1433600"/>
                <a:gd name="connsiteX5" fmla="*/ 470325 w 477612"/>
                <a:gd name="connsiteY5" fmla="*/ 1433600 h 1433600"/>
                <a:gd name="connsiteX6" fmla="*/ 0 w 477612"/>
                <a:gd name="connsiteY6" fmla="*/ 716800 h 1433600"/>
                <a:gd name="connsiteX7" fmla="*/ 470325 w 477612"/>
                <a:gd name="connsiteY7" fmla="*/ 0 h 14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7612" h="1433600">
                  <a:moveTo>
                    <a:pt x="470325" y="0"/>
                  </a:moveTo>
                  <a:cubicBezTo>
                    <a:pt x="470325" y="0"/>
                    <a:pt x="472162" y="1254"/>
                    <a:pt x="475607" y="3701"/>
                  </a:cubicBezTo>
                  <a:lnTo>
                    <a:pt x="477612" y="5160"/>
                  </a:lnTo>
                  <a:lnTo>
                    <a:pt x="477612" y="1428441"/>
                  </a:lnTo>
                  <a:lnTo>
                    <a:pt x="475607" y="1429900"/>
                  </a:lnTo>
                  <a:cubicBezTo>
                    <a:pt x="472162" y="1432347"/>
                    <a:pt x="470325" y="1433600"/>
                    <a:pt x="470325" y="1433600"/>
                  </a:cubicBezTo>
                  <a:cubicBezTo>
                    <a:pt x="470325" y="1433600"/>
                    <a:pt x="0" y="1112672"/>
                    <a:pt x="0" y="716800"/>
                  </a:cubicBezTo>
                  <a:cubicBezTo>
                    <a:pt x="0" y="320929"/>
                    <a:pt x="470325" y="0"/>
                    <a:pt x="470325" y="0"/>
                  </a:cubicBezTo>
                  <a:close/>
                </a:path>
              </a:pathLst>
            </a:custGeom>
            <a:pattFill prst="pct5">
              <a:fgClr>
                <a:schemeClr val="tx2">
                  <a:lumMod val="75000"/>
                  <a:lumOff val="25000"/>
                </a:schemeClr>
              </a:fgClr>
              <a:bgClr>
                <a:schemeClr val="accent1">
                  <a:lumMod val="60000"/>
                  <a:lumOff val="40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lvl="0"/>
              <a:endParaRPr lang="en-US" dirty="0"/>
            </a:p>
          </p:txBody>
        </p:sp>
        <p:sp>
          <p:nvSpPr>
            <p:cNvPr id="28" name="Graphic 9">
              <a:extLst>
                <a:ext uri="{FF2B5EF4-FFF2-40B4-BE49-F238E27FC236}">
                  <a16:creationId xmlns:a16="http://schemas.microsoft.com/office/drawing/2014/main" id="{90B896C1-7BD8-4907-8561-4AAB7316DB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39089" y="-3532"/>
              <a:ext cx="3875603" cy="3875603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tx2">
                <a:lumMod val="25000"/>
                <a:lumOff val="75000"/>
                <a:alpha val="20000"/>
              </a:schemeClr>
            </a:solidFill>
            <a:ln w="2095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</p:grpSp>
      <p:sp>
        <p:nvSpPr>
          <p:cNvPr id="19" name="Texture">
            <a:extLst>
              <a:ext uri="{FF2B5EF4-FFF2-40B4-BE49-F238E27FC236}">
                <a16:creationId xmlns:a16="http://schemas.microsoft.com/office/drawing/2014/main" id="{F34FFB17-4733-4A4C-9F36-CE82366CB5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3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F87FB85-11FE-08E7-72A2-6A002051C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668049"/>
            <a:ext cx="6975566" cy="1325563"/>
          </a:xfrm>
        </p:spPr>
        <p:txBody>
          <a:bodyPr>
            <a:normAutofit/>
          </a:bodyPr>
          <a:lstStyle/>
          <a:p>
            <a:r>
              <a:rPr lang="fr-CA" dirty="0"/>
              <a:t>Discussion : issue primaire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6AA866-2FB4-9F88-8FB5-B9F7C34A02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096712"/>
            <a:ext cx="7726691" cy="4344727"/>
          </a:xfrm>
        </p:spPr>
        <p:txBody>
          <a:bodyPr>
            <a:normAutofit/>
          </a:bodyPr>
          <a:lstStyle/>
          <a:p>
            <a:r>
              <a:rPr lang="fr-CA" dirty="0"/>
              <a:t>Seulement </a:t>
            </a:r>
            <a:r>
              <a:rPr lang="fr-CA" dirty="0">
                <a:solidFill>
                  <a:srgbClr val="FFFF00"/>
                </a:solidFill>
              </a:rPr>
              <a:t>4/10 études en faveur </a:t>
            </a:r>
            <a:r>
              <a:rPr lang="fr-CA" dirty="0"/>
              <a:t>de la vitamine D</a:t>
            </a:r>
          </a:p>
          <a:p>
            <a:pPr lvl="1"/>
            <a:r>
              <a:rPr lang="fr-CA" dirty="0"/>
              <a:t>Puissance entre 80-85% pour 3 études sur 4</a:t>
            </a:r>
          </a:p>
          <a:p>
            <a:pPr lvl="1"/>
            <a:r>
              <a:rPr lang="fr-CA" dirty="0"/>
              <a:t>Valeurs p :</a:t>
            </a:r>
          </a:p>
          <a:p>
            <a:pPr lvl="2"/>
            <a:r>
              <a:rPr lang="fr-CA" dirty="0"/>
              <a:t>3 études avec p &lt;0.05</a:t>
            </a:r>
          </a:p>
          <a:p>
            <a:pPr lvl="2"/>
            <a:r>
              <a:rPr lang="fr-CA" dirty="0"/>
              <a:t>1 étude : non mentionné et non interprété par les auteurs </a:t>
            </a:r>
          </a:p>
          <a:p>
            <a:r>
              <a:rPr lang="fr-CA" dirty="0"/>
              <a:t>Effet de la vitamine D sur la prévention des IVR est </a:t>
            </a:r>
            <a:r>
              <a:rPr lang="fr-CA" dirty="0">
                <a:solidFill>
                  <a:srgbClr val="FFFF00"/>
                </a:solidFill>
              </a:rPr>
              <a:t>incertain</a:t>
            </a:r>
            <a:r>
              <a:rPr lang="fr-CA" dirty="0"/>
              <a:t> :</a:t>
            </a:r>
          </a:p>
          <a:p>
            <a:pPr lvl="1"/>
            <a:r>
              <a:rPr lang="fr-CA" dirty="0">
                <a:solidFill>
                  <a:srgbClr val="FFFF00"/>
                </a:solidFill>
              </a:rPr>
              <a:t>Hétérogénéité</a:t>
            </a:r>
            <a:r>
              <a:rPr lang="fr-CA" dirty="0"/>
              <a:t> des résultats et des méthodologies</a:t>
            </a:r>
          </a:p>
          <a:p>
            <a:pPr lvl="1"/>
            <a:r>
              <a:rPr lang="fr-CA" dirty="0"/>
              <a:t>Les études en faveur de la vitamine D :</a:t>
            </a:r>
          </a:p>
          <a:p>
            <a:pPr lvl="2"/>
            <a:r>
              <a:rPr lang="fr-CA" dirty="0"/>
              <a:t>Cliniquement non significatifs</a:t>
            </a:r>
          </a:p>
          <a:p>
            <a:pPr lvl="2"/>
            <a:r>
              <a:rPr lang="fr-CA" dirty="0"/>
              <a:t>Aucune similarité pouvant justifier un bénéfice réel de la vitamine D 	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CC8E468-9493-ED55-868C-79C9F0631E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868" r="13135" b="4"/>
          <a:stretch/>
        </p:blipFill>
        <p:spPr>
          <a:xfrm>
            <a:off x="7918449" y="168275"/>
            <a:ext cx="3531759" cy="3531758"/>
          </a:xfrm>
          <a:custGeom>
            <a:avLst/>
            <a:gdLst/>
            <a:ahLst/>
            <a:cxnLst/>
            <a:rect l="l" t="t" r="r" b="b"/>
            <a:pathLst>
              <a:path w="3646992" h="3646991">
                <a:moveTo>
                  <a:pt x="0" y="0"/>
                </a:moveTo>
                <a:lnTo>
                  <a:pt x="1820818" y="0"/>
                </a:lnTo>
                <a:cubicBezTo>
                  <a:pt x="2829397" y="0"/>
                  <a:pt x="3646992" y="817595"/>
                  <a:pt x="3646992" y="1826174"/>
                </a:cubicBezTo>
                <a:lnTo>
                  <a:pt x="3646992" y="3646991"/>
                </a:lnTo>
                <a:lnTo>
                  <a:pt x="1826174" y="3646991"/>
                </a:lnTo>
                <a:cubicBezTo>
                  <a:pt x="817595" y="3646991"/>
                  <a:pt x="0" y="2829396"/>
                  <a:pt x="0" y="1820817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389790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Background Fill">
            <a:extLst>
              <a:ext uri="{FF2B5EF4-FFF2-40B4-BE49-F238E27FC236}">
                <a16:creationId xmlns:a16="http://schemas.microsoft.com/office/drawing/2014/main" id="{FAFB3478-4AEC-431E-93B2-1593839C1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033" name="Color Fill">
            <a:extLst>
              <a:ext uri="{FF2B5EF4-FFF2-40B4-BE49-F238E27FC236}">
                <a16:creationId xmlns:a16="http://schemas.microsoft.com/office/drawing/2014/main" id="{E0F166C3-D45F-4A92-A291-15B874AD1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035" name="Group 1034">
            <a:extLst>
              <a:ext uri="{FF2B5EF4-FFF2-40B4-BE49-F238E27FC236}">
                <a16:creationId xmlns:a16="http://schemas.microsoft.com/office/drawing/2014/main" id="{6DBB4B8F-57A2-4546-9449-6DBBA6E7C6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739089" y="-3532"/>
            <a:ext cx="4456394" cy="6861532"/>
            <a:chOff x="7739089" y="-3532"/>
            <a:chExt cx="4456394" cy="6861532"/>
          </a:xfrm>
        </p:grpSpPr>
        <p:sp>
          <p:nvSpPr>
            <p:cNvPr id="1036" name="Oval 1035">
              <a:extLst>
                <a:ext uri="{FF2B5EF4-FFF2-40B4-BE49-F238E27FC236}">
                  <a16:creationId xmlns:a16="http://schemas.microsoft.com/office/drawing/2014/main" id="{AC31B59C-8450-4595-B395-B86BCB9440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07984" y="4121414"/>
              <a:ext cx="514757" cy="516940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dirty="0"/>
            </a:p>
          </p:txBody>
        </p:sp>
        <p:sp>
          <p:nvSpPr>
            <p:cNvPr id="1037" name="Freeform: Shape 1036">
              <a:extLst>
                <a:ext uri="{FF2B5EF4-FFF2-40B4-BE49-F238E27FC236}">
                  <a16:creationId xmlns:a16="http://schemas.microsoft.com/office/drawing/2014/main" id="{9FF4BA6E-92B7-48A3-891F-FF1DE970A2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48375" y="4121414"/>
              <a:ext cx="3266317" cy="2736586"/>
            </a:xfrm>
            <a:custGeom>
              <a:avLst/>
              <a:gdLst>
                <a:gd name="connsiteX0" fmla="*/ 1635557 w 3266317"/>
                <a:gd name="connsiteY0" fmla="*/ 0 h 2736586"/>
                <a:gd name="connsiteX1" fmla="*/ 3266317 w 3266317"/>
                <a:gd name="connsiteY1" fmla="*/ 0 h 2736586"/>
                <a:gd name="connsiteX2" fmla="*/ 3266317 w 3266317"/>
                <a:gd name="connsiteY2" fmla="*/ 1630760 h 2736586"/>
                <a:gd name="connsiteX3" fmla="*/ 2892838 w 3266317"/>
                <a:gd name="connsiteY3" fmla="*/ 2671131 h 2736586"/>
                <a:gd name="connsiteX4" fmla="*/ 2833348 w 3266317"/>
                <a:gd name="connsiteY4" fmla="*/ 2736586 h 2736586"/>
                <a:gd name="connsiteX5" fmla="*/ 0 w 3266317"/>
                <a:gd name="connsiteY5" fmla="*/ 2736586 h 2736586"/>
                <a:gd name="connsiteX6" fmla="*/ 0 w 3266317"/>
                <a:gd name="connsiteY6" fmla="*/ 1635558 h 2736586"/>
                <a:gd name="connsiteX7" fmla="*/ 1635557 w 3266317"/>
                <a:gd name="connsiteY7" fmla="*/ 0 h 2736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66317" h="2736586">
                  <a:moveTo>
                    <a:pt x="1635557" y="0"/>
                  </a:moveTo>
                  <a:lnTo>
                    <a:pt x="3266317" y="0"/>
                  </a:lnTo>
                  <a:lnTo>
                    <a:pt x="3266317" y="1630760"/>
                  </a:lnTo>
                  <a:cubicBezTo>
                    <a:pt x="3266317" y="2025955"/>
                    <a:pt x="3126159" y="2388411"/>
                    <a:pt x="2892838" y="2671131"/>
                  </a:cubicBezTo>
                  <a:lnTo>
                    <a:pt x="2833348" y="2736586"/>
                  </a:lnTo>
                  <a:lnTo>
                    <a:pt x="0" y="2736586"/>
                  </a:lnTo>
                  <a:lnTo>
                    <a:pt x="0" y="1635558"/>
                  </a:lnTo>
                  <a:cubicBezTo>
                    <a:pt x="0" y="732255"/>
                    <a:pt x="732254" y="0"/>
                    <a:pt x="1635557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  <p:sp>
          <p:nvSpPr>
            <p:cNvPr id="1038" name="Freeform: Shape 1037">
              <a:extLst>
                <a:ext uri="{FF2B5EF4-FFF2-40B4-BE49-F238E27FC236}">
                  <a16:creationId xmlns:a16="http://schemas.microsoft.com/office/drawing/2014/main" id="{4599F993-966A-49D6-952F-B95A79671A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759158" y="3404614"/>
              <a:ext cx="436325" cy="1309674"/>
            </a:xfrm>
            <a:custGeom>
              <a:avLst/>
              <a:gdLst>
                <a:gd name="connsiteX0" fmla="*/ 470325 w 477612"/>
                <a:gd name="connsiteY0" fmla="*/ 0 h 1433600"/>
                <a:gd name="connsiteX1" fmla="*/ 475607 w 477612"/>
                <a:gd name="connsiteY1" fmla="*/ 3701 h 1433600"/>
                <a:gd name="connsiteX2" fmla="*/ 477612 w 477612"/>
                <a:gd name="connsiteY2" fmla="*/ 5160 h 1433600"/>
                <a:gd name="connsiteX3" fmla="*/ 477612 w 477612"/>
                <a:gd name="connsiteY3" fmla="*/ 1428441 h 1433600"/>
                <a:gd name="connsiteX4" fmla="*/ 475607 w 477612"/>
                <a:gd name="connsiteY4" fmla="*/ 1429900 h 1433600"/>
                <a:gd name="connsiteX5" fmla="*/ 470325 w 477612"/>
                <a:gd name="connsiteY5" fmla="*/ 1433600 h 1433600"/>
                <a:gd name="connsiteX6" fmla="*/ 0 w 477612"/>
                <a:gd name="connsiteY6" fmla="*/ 716800 h 1433600"/>
                <a:gd name="connsiteX7" fmla="*/ 470325 w 477612"/>
                <a:gd name="connsiteY7" fmla="*/ 0 h 14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7612" h="1433600">
                  <a:moveTo>
                    <a:pt x="470325" y="0"/>
                  </a:moveTo>
                  <a:cubicBezTo>
                    <a:pt x="470325" y="0"/>
                    <a:pt x="472162" y="1254"/>
                    <a:pt x="475607" y="3701"/>
                  </a:cubicBezTo>
                  <a:lnTo>
                    <a:pt x="477612" y="5160"/>
                  </a:lnTo>
                  <a:lnTo>
                    <a:pt x="477612" y="1428441"/>
                  </a:lnTo>
                  <a:lnTo>
                    <a:pt x="475607" y="1429900"/>
                  </a:lnTo>
                  <a:cubicBezTo>
                    <a:pt x="472162" y="1432347"/>
                    <a:pt x="470325" y="1433600"/>
                    <a:pt x="470325" y="1433600"/>
                  </a:cubicBezTo>
                  <a:cubicBezTo>
                    <a:pt x="470325" y="1433600"/>
                    <a:pt x="0" y="1112672"/>
                    <a:pt x="0" y="716800"/>
                  </a:cubicBezTo>
                  <a:cubicBezTo>
                    <a:pt x="0" y="320929"/>
                    <a:pt x="470325" y="0"/>
                    <a:pt x="470325" y="0"/>
                  </a:cubicBezTo>
                  <a:close/>
                </a:path>
              </a:pathLst>
            </a:custGeom>
            <a:pattFill prst="pct5">
              <a:fgClr>
                <a:schemeClr val="tx2">
                  <a:lumMod val="75000"/>
                  <a:lumOff val="25000"/>
                </a:schemeClr>
              </a:fgClr>
              <a:bgClr>
                <a:schemeClr val="accent1">
                  <a:lumMod val="60000"/>
                  <a:lumOff val="40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lvl="0"/>
              <a:endParaRPr lang="en-US" dirty="0"/>
            </a:p>
          </p:txBody>
        </p:sp>
        <p:sp>
          <p:nvSpPr>
            <p:cNvPr id="1039" name="Graphic 9">
              <a:extLst>
                <a:ext uri="{FF2B5EF4-FFF2-40B4-BE49-F238E27FC236}">
                  <a16:creationId xmlns:a16="http://schemas.microsoft.com/office/drawing/2014/main" id="{90B896C1-7BD8-4907-8561-4AAB7316DB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39089" y="-3532"/>
              <a:ext cx="3875603" cy="3875603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tx2">
                <a:lumMod val="25000"/>
                <a:lumOff val="75000"/>
                <a:alpha val="20000"/>
              </a:schemeClr>
            </a:solidFill>
            <a:ln w="2095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</p:grpSp>
      <p:sp>
        <p:nvSpPr>
          <p:cNvPr id="1041" name="Texture">
            <a:extLst>
              <a:ext uri="{FF2B5EF4-FFF2-40B4-BE49-F238E27FC236}">
                <a16:creationId xmlns:a16="http://schemas.microsoft.com/office/drawing/2014/main" id="{F34FFB17-4733-4A4C-9F36-CE82366CB5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2A6AAD1-A648-0142-0B29-B664A033E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668049"/>
            <a:ext cx="6975566" cy="1325563"/>
          </a:xfrm>
        </p:spPr>
        <p:txBody>
          <a:bodyPr>
            <a:normAutofit/>
          </a:bodyPr>
          <a:lstStyle/>
          <a:p>
            <a:r>
              <a:rPr lang="fr-CA" dirty="0"/>
              <a:t>Discussion : issue secondaire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064DAE9-7F75-15F3-286F-3B3AE5F7E8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2939143"/>
            <a:ext cx="6975566" cy="323782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fr-CA" dirty="0"/>
              <a:t>3 études ont étudié l’effet sur la prévention de la COVID-19 </a:t>
            </a:r>
          </a:p>
          <a:p>
            <a:pPr lvl="1">
              <a:lnSpc>
                <a:spcPct val="100000"/>
              </a:lnSpc>
            </a:pPr>
            <a:r>
              <a:rPr lang="fr-CA" dirty="0">
                <a:solidFill>
                  <a:srgbClr val="FFFF00"/>
                </a:solidFill>
              </a:rPr>
              <a:t>Aucune réduction </a:t>
            </a:r>
            <a:r>
              <a:rPr lang="fr-CA" dirty="0"/>
              <a:t>significative de l'incidence ou de la sévérité de la COVID-19 n'a été trouvée </a:t>
            </a:r>
          </a:p>
          <a:p>
            <a:pPr lvl="1">
              <a:lnSpc>
                <a:spcPct val="100000"/>
              </a:lnSpc>
            </a:pPr>
            <a:r>
              <a:rPr lang="fr-CA" dirty="0"/>
              <a:t>P-value &gt; 0.05</a:t>
            </a:r>
          </a:p>
        </p:txBody>
      </p:sp>
      <p:pic>
        <p:nvPicPr>
          <p:cNvPr id="1026" name="Picture 2" descr="COVID-19 - Cégep de Saint-Laurent">
            <a:extLst>
              <a:ext uri="{FF2B5EF4-FFF2-40B4-BE49-F238E27FC236}">
                <a16:creationId xmlns:a16="http://schemas.microsoft.com/office/drawing/2014/main" id="{9BC59601-3E29-629B-BF90-85807B9D24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" b="8"/>
          <a:stretch/>
        </p:blipFill>
        <p:spPr bwMode="auto">
          <a:xfrm>
            <a:off x="7918449" y="227733"/>
            <a:ext cx="3531759" cy="3531758"/>
          </a:xfrm>
          <a:custGeom>
            <a:avLst/>
            <a:gdLst/>
            <a:ahLst/>
            <a:cxnLst/>
            <a:rect l="l" t="t" r="r" b="b"/>
            <a:pathLst>
              <a:path w="3646992" h="3646991">
                <a:moveTo>
                  <a:pt x="0" y="0"/>
                </a:moveTo>
                <a:lnTo>
                  <a:pt x="1820818" y="0"/>
                </a:lnTo>
                <a:cubicBezTo>
                  <a:pt x="2829397" y="0"/>
                  <a:pt x="3646992" y="817595"/>
                  <a:pt x="3646992" y="1826174"/>
                </a:cubicBezTo>
                <a:lnTo>
                  <a:pt x="3646992" y="3646991"/>
                </a:lnTo>
                <a:lnTo>
                  <a:pt x="1826174" y="3646991"/>
                </a:lnTo>
                <a:cubicBezTo>
                  <a:pt x="817595" y="3646991"/>
                  <a:pt x="0" y="2829396"/>
                  <a:pt x="0" y="1820817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D26D46-9D5A-753D-DD5A-78360AF4AAD8}"/>
              </a:ext>
            </a:extLst>
          </p:cNvPr>
          <p:cNvSpPr txBox="1"/>
          <p:nvPr/>
        </p:nvSpPr>
        <p:spPr>
          <a:xfrm>
            <a:off x="508051" y="2148382"/>
            <a:ext cx="6947575" cy="635990"/>
          </a:xfrm>
          <a:prstGeom prst="round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CA" sz="2000" dirty="0">
                <a:solidFill>
                  <a:schemeClr val="tx1"/>
                </a:solidFill>
              </a:rPr>
              <a:t>Issue secondaire : prévention de l’incidence de la COVID-19</a:t>
            </a:r>
          </a:p>
          <a:p>
            <a:pPr>
              <a:lnSpc>
                <a:spcPct val="150000"/>
              </a:lnSpc>
            </a:pPr>
            <a:endParaRPr lang="en-US" sz="100" dirty="0">
              <a:solidFill>
                <a:schemeClr val="tx1"/>
              </a:solidFill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5209DF31-C457-4D04-F109-B5572144FC45}"/>
              </a:ext>
            </a:extLst>
          </p:cNvPr>
          <p:cNvSpPr/>
          <p:nvPr/>
        </p:nvSpPr>
        <p:spPr>
          <a:xfrm>
            <a:off x="7432767" y="1576873"/>
            <a:ext cx="45719" cy="457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0591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92" name="Background Fill">
            <a:extLst>
              <a:ext uri="{FF2B5EF4-FFF2-40B4-BE49-F238E27FC236}">
                <a16:creationId xmlns:a16="http://schemas.microsoft.com/office/drawing/2014/main" id="{FAFB3478-4AEC-431E-93B2-1593839C1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3093" name="Color Fill">
            <a:extLst>
              <a:ext uri="{FF2B5EF4-FFF2-40B4-BE49-F238E27FC236}">
                <a16:creationId xmlns:a16="http://schemas.microsoft.com/office/drawing/2014/main" id="{BA44E6CA-03F3-47EA-A9F3-5C0674E28D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3094" name="Group 3082">
            <a:extLst>
              <a:ext uri="{FF2B5EF4-FFF2-40B4-BE49-F238E27FC236}">
                <a16:creationId xmlns:a16="http://schemas.microsoft.com/office/drawing/2014/main" id="{7EE36A67-006F-476F-9635-DC6B386EEA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744625" y="685620"/>
            <a:ext cx="5444327" cy="6049020"/>
            <a:chOff x="6744625" y="685620"/>
            <a:chExt cx="5444327" cy="6049020"/>
          </a:xfrm>
        </p:grpSpPr>
        <p:sp>
          <p:nvSpPr>
            <p:cNvPr id="3084" name="Oval 3083">
              <a:extLst>
                <a:ext uri="{FF2B5EF4-FFF2-40B4-BE49-F238E27FC236}">
                  <a16:creationId xmlns:a16="http://schemas.microsoft.com/office/drawing/2014/main" id="{D09EE09B-0433-4F4A-B864-D895D8BAEB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37132" y="6155147"/>
              <a:ext cx="227139" cy="22713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5" name="Graphic 9">
              <a:extLst>
                <a:ext uri="{FF2B5EF4-FFF2-40B4-BE49-F238E27FC236}">
                  <a16:creationId xmlns:a16="http://schemas.microsoft.com/office/drawing/2014/main" id="{50531F8D-2903-44C8-A854-DDCFFC34F1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744625" y="967196"/>
              <a:ext cx="2116766" cy="2116765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86" name="Graphic 18">
              <a:extLst>
                <a:ext uri="{FF2B5EF4-FFF2-40B4-BE49-F238E27FC236}">
                  <a16:creationId xmlns:a16="http://schemas.microsoft.com/office/drawing/2014/main" id="{95661429-E56F-4057-B25B-914DB7F87E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>
              <a:off x="9618226" y="3599573"/>
              <a:ext cx="2057060" cy="3135067"/>
            </a:xfrm>
            <a:custGeom>
              <a:avLst/>
              <a:gdLst>
                <a:gd name="connsiteX0" fmla="*/ 3413379 w 3413378"/>
                <a:gd name="connsiteY0" fmla="*/ 3266028 h 6532054"/>
                <a:gd name="connsiteX1" fmla="*/ 1706689 w 3413378"/>
                <a:gd name="connsiteY1" fmla="*/ 6532055 h 6532054"/>
                <a:gd name="connsiteX2" fmla="*/ 0 w 3413378"/>
                <a:gd name="connsiteY2" fmla="*/ 3266028 h 6532054"/>
                <a:gd name="connsiteX3" fmla="*/ 1706689 w 3413378"/>
                <a:gd name="connsiteY3" fmla="*/ 0 h 6532054"/>
                <a:gd name="connsiteX4" fmla="*/ 3413379 w 3413378"/>
                <a:gd name="connsiteY4" fmla="*/ 3266028 h 6532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13378" h="6532054">
                  <a:moveTo>
                    <a:pt x="3413379" y="3266028"/>
                  </a:moveTo>
                  <a:cubicBezTo>
                    <a:pt x="3413379" y="5069777"/>
                    <a:pt x="1706689" y="6532055"/>
                    <a:pt x="1706689" y="6532055"/>
                  </a:cubicBezTo>
                  <a:cubicBezTo>
                    <a:pt x="1706689" y="6532055"/>
                    <a:pt x="0" y="5069777"/>
                    <a:pt x="0" y="3266028"/>
                  </a:cubicBezTo>
                  <a:cubicBezTo>
                    <a:pt x="0" y="1462278"/>
                    <a:pt x="1706689" y="0"/>
                    <a:pt x="1706689" y="0"/>
                  </a:cubicBezTo>
                  <a:cubicBezTo>
                    <a:pt x="1706689" y="0"/>
                    <a:pt x="3413379" y="1462278"/>
                    <a:pt x="3413379" y="3266028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65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87" name="Oval 3086">
              <a:extLst>
                <a:ext uri="{FF2B5EF4-FFF2-40B4-BE49-F238E27FC236}">
                  <a16:creationId xmlns:a16="http://schemas.microsoft.com/office/drawing/2014/main" id="{07D6490B-F4AE-4A13-BB54-35274AB326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6262" y="685620"/>
              <a:ext cx="265579" cy="265579"/>
            </a:xfrm>
            <a:prstGeom prst="ellipse">
              <a:avLst/>
            </a:prstGeom>
            <a:pattFill prst="pct5">
              <a:fgClr>
                <a:schemeClr val="accent4">
                  <a:lumMod val="20000"/>
                  <a:lumOff val="80000"/>
                </a:schemeClr>
              </a:fgClr>
              <a:bgClr>
                <a:schemeClr val="accent4">
                  <a:lumMod val="60000"/>
                  <a:lumOff val="40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088" name="Freeform: Shape 3087">
              <a:extLst>
                <a:ext uri="{FF2B5EF4-FFF2-40B4-BE49-F238E27FC236}">
                  <a16:creationId xmlns:a16="http://schemas.microsoft.com/office/drawing/2014/main" id="{D0FA281D-945D-4639-8F12-BC2D20C49E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60221" y="1219177"/>
              <a:ext cx="528731" cy="1057462"/>
            </a:xfrm>
            <a:custGeom>
              <a:avLst/>
              <a:gdLst>
                <a:gd name="connsiteX0" fmla="*/ 528731 w 528731"/>
                <a:gd name="connsiteY0" fmla="*/ 0 h 1057462"/>
                <a:gd name="connsiteX1" fmla="*/ 528731 w 528731"/>
                <a:gd name="connsiteY1" fmla="*/ 1057462 h 1057462"/>
                <a:gd name="connsiteX2" fmla="*/ 0 w 528731"/>
                <a:gd name="connsiteY2" fmla="*/ 528731 h 1057462"/>
                <a:gd name="connsiteX3" fmla="*/ 528731 w 528731"/>
                <a:gd name="connsiteY3" fmla="*/ 0 h 1057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8731" h="1057462">
                  <a:moveTo>
                    <a:pt x="528731" y="0"/>
                  </a:moveTo>
                  <a:lnTo>
                    <a:pt x="528731" y="1057462"/>
                  </a:lnTo>
                  <a:cubicBezTo>
                    <a:pt x="236721" y="1057462"/>
                    <a:pt x="0" y="820741"/>
                    <a:pt x="0" y="528731"/>
                  </a:cubicBezTo>
                  <a:cubicBezTo>
                    <a:pt x="0" y="236721"/>
                    <a:pt x="236721" y="0"/>
                    <a:pt x="528731" y="0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095" name="Texture">
            <a:extLst>
              <a:ext uri="{FF2B5EF4-FFF2-40B4-BE49-F238E27FC236}">
                <a16:creationId xmlns:a16="http://schemas.microsoft.com/office/drawing/2014/main" id="{2E922E9E-A29B-4164-A634-B718A4336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7CD6519-1E06-BF42-475F-7F27F5878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8049"/>
            <a:ext cx="5895581" cy="1325563"/>
          </a:xfrm>
        </p:spPr>
        <p:txBody>
          <a:bodyPr>
            <a:normAutofit/>
          </a:bodyPr>
          <a:lstStyle/>
          <a:p>
            <a:r>
              <a:rPr lang="fr-CA" dirty="0"/>
              <a:t>Revue de la littérature actuelle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BAD8FF5-E177-3EEE-5530-6AB9EA6782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2096713"/>
            <a:ext cx="6944627" cy="4058434"/>
          </a:xfrm>
        </p:spPr>
        <p:txBody>
          <a:bodyPr>
            <a:normAutofit/>
          </a:bodyPr>
          <a:lstStyle/>
          <a:p>
            <a:r>
              <a:rPr lang="fr-CA" dirty="0"/>
              <a:t>Résultats contradictoires quant à l'efficacité de la vitamine D </a:t>
            </a:r>
          </a:p>
          <a:p>
            <a:r>
              <a:rPr lang="fr-CA" dirty="0"/>
              <a:t>Cho et al. (2022)  : n'a pas trouvé d'effet préventif significatif.</a:t>
            </a:r>
          </a:p>
          <a:p>
            <a:r>
              <a:rPr lang="fr-CA" dirty="0"/>
              <a:t>Martineau et al. (2017)  : </a:t>
            </a:r>
          </a:p>
          <a:p>
            <a:pPr lvl="1"/>
            <a:r>
              <a:rPr lang="fr-CA" dirty="0"/>
              <a:t>Effets protecteurs chez participants avec 25-OH D &lt; 30 nmol/L</a:t>
            </a:r>
          </a:p>
          <a:p>
            <a:pPr lvl="1"/>
            <a:r>
              <a:rPr lang="fr-CA" dirty="0"/>
              <a:t>Supplémentation DIE/</a:t>
            </a:r>
            <a:r>
              <a:rPr lang="fr-CA" dirty="0" err="1"/>
              <a:t>qSemaine</a:t>
            </a:r>
            <a:r>
              <a:rPr lang="fr-CA" dirty="0"/>
              <a:t> &gt; dose bolus</a:t>
            </a:r>
          </a:p>
          <a:p>
            <a:r>
              <a:rPr lang="fr-CA" dirty="0"/>
              <a:t>En parallèle : 	</a:t>
            </a:r>
          </a:p>
          <a:p>
            <a:pPr lvl="1"/>
            <a:r>
              <a:rPr lang="fr-CA" dirty="0"/>
              <a:t>Pas de dosage moyen déficient (en moyenne) dans les 10 articles de notre étude</a:t>
            </a:r>
          </a:p>
          <a:p>
            <a:pPr lvl="1"/>
            <a:r>
              <a:rPr lang="fr-CA" dirty="0"/>
              <a:t>Étude 1 et 2 avec supplémentation DIE : pas réduction significative des IVR </a:t>
            </a:r>
          </a:p>
        </p:txBody>
      </p:sp>
      <p:pic>
        <p:nvPicPr>
          <p:cNvPr id="3074" name="Picture 2" descr="Qu'est-ce que Plan S, le projet européen de recherche en accès libre prévu  en janvier 2020 ?">
            <a:extLst>
              <a:ext uri="{FF2B5EF4-FFF2-40B4-BE49-F238E27FC236}">
                <a16:creationId xmlns:a16="http://schemas.microsoft.com/office/drawing/2014/main" id="{9E0FF3BB-3721-2BC0-8DA0-1253329260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39" r="11263" b="2"/>
          <a:stretch/>
        </p:blipFill>
        <p:spPr bwMode="auto">
          <a:xfrm>
            <a:off x="7873464" y="1960321"/>
            <a:ext cx="3923643" cy="3923643"/>
          </a:xfrm>
          <a:custGeom>
            <a:avLst/>
            <a:gdLst/>
            <a:ahLst/>
            <a:cxnLst/>
            <a:rect l="l" t="t" r="r" b="b"/>
            <a:pathLst>
              <a:path w="3129592" h="3129592">
                <a:moveTo>
                  <a:pt x="1564796" y="0"/>
                </a:moveTo>
                <a:cubicBezTo>
                  <a:pt x="2429009" y="0"/>
                  <a:pt x="3129592" y="700583"/>
                  <a:pt x="3129592" y="1564796"/>
                </a:cubicBezTo>
                <a:cubicBezTo>
                  <a:pt x="3129592" y="2429009"/>
                  <a:pt x="2429009" y="3129592"/>
                  <a:pt x="1564796" y="3129592"/>
                </a:cubicBezTo>
                <a:cubicBezTo>
                  <a:pt x="700583" y="3129592"/>
                  <a:pt x="0" y="2429009"/>
                  <a:pt x="0" y="1564796"/>
                </a:cubicBezTo>
                <a:cubicBezTo>
                  <a:pt x="0" y="700583"/>
                  <a:pt x="700583" y="0"/>
                  <a:pt x="1564796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81563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3" name="Background Fill">
            <a:extLst>
              <a:ext uri="{FF2B5EF4-FFF2-40B4-BE49-F238E27FC236}">
                <a16:creationId xmlns:a16="http://schemas.microsoft.com/office/drawing/2014/main" id="{FAFB3478-4AEC-431E-93B2-1593839C1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4105" name="Color Fill">
            <a:extLst>
              <a:ext uri="{FF2B5EF4-FFF2-40B4-BE49-F238E27FC236}">
                <a16:creationId xmlns:a16="http://schemas.microsoft.com/office/drawing/2014/main" id="{E0F166C3-D45F-4A92-A291-15B874AD1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4107" name="Group 4106">
            <a:extLst>
              <a:ext uri="{FF2B5EF4-FFF2-40B4-BE49-F238E27FC236}">
                <a16:creationId xmlns:a16="http://schemas.microsoft.com/office/drawing/2014/main" id="{6DBB4B8F-57A2-4546-9449-6DBBA6E7C6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739089" y="-3532"/>
            <a:ext cx="4456394" cy="6861532"/>
            <a:chOff x="7739089" y="-3532"/>
            <a:chExt cx="4456394" cy="6861532"/>
          </a:xfrm>
        </p:grpSpPr>
        <p:sp>
          <p:nvSpPr>
            <p:cNvPr id="4108" name="Oval 4107">
              <a:extLst>
                <a:ext uri="{FF2B5EF4-FFF2-40B4-BE49-F238E27FC236}">
                  <a16:creationId xmlns:a16="http://schemas.microsoft.com/office/drawing/2014/main" id="{AC31B59C-8450-4595-B395-B86BCB9440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07984" y="4121414"/>
              <a:ext cx="514757" cy="516940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dirty="0"/>
            </a:p>
          </p:txBody>
        </p:sp>
        <p:sp>
          <p:nvSpPr>
            <p:cNvPr id="4109" name="Freeform: Shape 4108">
              <a:extLst>
                <a:ext uri="{FF2B5EF4-FFF2-40B4-BE49-F238E27FC236}">
                  <a16:creationId xmlns:a16="http://schemas.microsoft.com/office/drawing/2014/main" id="{9FF4BA6E-92B7-48A3-891F-FF1DE970A2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48375" y="4121414"/>
              <a:ext cx="3266317" cy="2736586"/>
            </a:xfrm>
            <a:custGeom>
              <a:avLst/>
              <a:gdLst>
                <a:gd name="connsiteX0" fmla="*/ 1635557 w 3266317"/>
                <a:gd name="connsiteY0" fmla="*/ 0 h 2736586"/>
                <a:gd name="connsiteX1" fmla="*/ 3266317 w 3266317"/>
                <a:gd name="connsiteY1" fmla="*/ 0 h 2736586"/>
                <a:gd name="connsiteX2" fmla="*/ 3266317 w 3266317"/>
                <a:gd name="connsiteY2" fmla="*/ 1630760 h 2736586"/>
                <a:gd name="connsiteX3" fmla="*/ 2892838 w 3266317"/>
                <a:gd name="connsiteY3" fmla="*/ 2671131 h 2736586"/>
                <a:gd name="connsiteX4" fmla="*/ 2833348 w 3266317"/>
                <a:gd name="connsiteY4" fmla="*/ 2736586 h 2736586"/>
                <a:gd name="connsiteX5" fmla="*/ 0 w 3266317"/>
                <a:gd name="connsiteY5" fmla="*/ 2736586 h 2736586"/>
                <a:gd name="connsiteX6" fmla="*/ 0 w 3266317"/>
                <a:gd name="connsiteY6" fmla="*/ 1635558 h 2736586"/>
                <a:gd name="connsiteX7" fmla="*/ 1635557 w 3266317"/>
                <a:gd name="connsiteY7" fmla="*/ 0 h 2736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66317" h="2736586">
                  <a:moveTo>
                    <a:pt x="1635557" y="0"/>
                  </a:moveTo>
                  <a:lnTo>
                    <a:pt x="3266317" y="0"/>
                  </a:lnTo>
                  <a:lnTo>
                    <a:pt x="3266317" y="1630760"/>
                  </a:lnTo>
                  <a:cubicBezTo>
                    <a:pt x="3266317" y="2025955"/>
                    <a:pt x="3126159" y="2388411"/>
                    <a:pt x="2892838" y="2671131"/>
                  </a:cubicBezTo>
                  <a:lnTo>
                    <a:pt x="2833348" y="2736586"/>
                  </a:lnTo>
                  <a:lnTo>
                    <a:pt x="0" y="2736586"/>
                  </a:lnTo>
                  <a:lnTo>
                    <a:pt x="0" y="1635558"/>
                  </a:lnTo>
                  <a:cubicBezTo>
                    <a:pt x="0" y="732255"/>
                    <a:pt x="732254" y="0"/>
                    <a:pt x="1635557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  <p:sp>
          <p:nvSpPr>
            <p:cNvPr id="4110" name="Freeform: Shape 4109">
              <a:extLst>
                <a:ext uri="{FF2B5EF4-FFF2-40B4-BE49-F238E27FC236}">
                  <a16:creationId xmlns:a16="http://schemas.microsoft.com/office/drawing/2014/main" id="{4599F993-966A-49D6-952F-B95A79671A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759158" y="3404614"/>
              <a:ext cx="436325" cy="1309674"/>
            </a:xfrm>
            <a:custGeom>
              <a:avLst/>
              <a:gdLst>
                <a:gd name="connsiteX0" fmla="*/ 470325 w 477612"/>
                <a:gd name="connsiteY0" fmla="*/ 0 h 1433600"/>
                <a:gd name="connsiteX1" fmla="*/ 475607 w 477612"/>
                <a:gd name="connsiteY1" fmla="*/ 3701 h 1433600"/>
                <a:gd name="connsiteX2" fmla="*/ 477612 w 477612"/>
                <a:gd name="connsiteY2" fmla="*/ 5160 h 1433600"/>
                <a:gd name="connsiteX3" fmla="*/ 477612 w 477612"/>
                <a:gd name="connsiteY3" fmla="*/ 1428441 h 1433600"/>
                <a:gd name="connsiteX4" fmla="*/ 475607 w 477612"/>
                <a:gd name="connsiteY4" fmla="*/ 1429900 h 1433600"/>
                <a:gd name="connsiteX5" fmla="*/ 470325 w 477612"/>
                <a:gd name="connsiteY5" fmla="*/ 1433600 h 1433600"/>
                <a:gd name="connsiteX6" fmla="*/ 0 w 477612"/>
                <a:gd name="connsiteY6" fmla="*/ 716800 h 1433600"/>
                <a:gd name="connsiteX7" fmla="*/ 470325 w 477612"/>
                <a:gd name="connsiteY7" fmla="*/ 0 h 14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7612" h="1433600">
                  <a:moveTo>
                    <a:pt x="470325" y="0"/>
                  </a:moveTo>
                  <a:cubicBezTo>
                    <a:pt x="470325" y="0"/>
                    <a:pt x="472162" y="1254"/>
                    <a:pt x="475607" y="3701"/>
                  </a:cubicBezTo>
                  <a:lnTo>
                    <a:pt x="477612" y="5160"/>
                  </a:lnTo>
                  <a:lnTo>
                    <a:pt x="477612" y="1428441"/>
                  </a:lnTo>
                  <a:lnTo>
                    <a:pt x="475607" y="1429900"/>
                  </a:lnTo>
                  <a:cubicBezTo>
                    <a:pt x="472162" y="1432347"/>
                    <a:pt x="470325" y="1433600"/>
                    <a:pt x="470325" y="1433600"/>
                  </a:cubicBezTo>
                  <a:cubicBezTo>
                    <a:pt x="470325" y="1433600"/>
                    <a:pt x="0" y="1112672"/>
                    <a:pt x="0" y="716800"/>
                  </a:cubicBezTo>
                  <a:cubicBezTo>
                    <a:pt x="0" y="320929"/>
                    <a:pt x="470325" y="0"/>
                    <a:pt x="470325" y="0"/>
                  </a:cubicBezTo>
                  <a:close/>
                </a:path>
              </a:pathLst>
            </a:custGeom>
            <a:pattFill prst="pct5">
              <a:fgClr>
                <a:schemeClr val="tx2">
                  <a:lumMod val="75000"/>
                  <a:lumOff val="25000"/>
                </a:schemeClr>
              </a:fgClr>
              <a:bgClr>
                <a:schemeClr val="accent1">
                  <a:lumMod val="60000"/>
                  <a:lumOff val="40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lvl="0"/>
              <a:endParaRPr lang="en-US" dirty="0"/>
            </a:p>
          </p:txBody>
        </p:sp>
        <p:sp>
          <p:nvSpPr>
            <p:cNvPr id="4111" name="Graphic 9">
              <a:extLst>
                <a:ext uri="{FF2B5EF4-FFF2-40B4-BE49-F238E27FC236}">
                  <a16:creationId xmlns:a16="http://schemas.microsoft.com/office/drawing/2014/main" id="{90B896C1-7BD8-4907-8561-4AAB7316DB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39089" y="-3532"/>
              <a:ext cx="3875603" cy="3875603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tx2">
                <a:lumMod val="25000"/>
                <a:lumOff val="75000"/>
                <a:alpha val="20000"/>
              </a:schemeClr>
            </a:solidFill>
            <a:ln w="2095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</p:grpSp>
      <p:sp>
        <p:nvSpPr>
          <p:cNvPr id="4113" name="Texture">
            <a:extLst>
              <a:ext uri="{FF2B5EF4-FFF2-40B4-BE49-F238E27FC236}">
                <a16:creationId xmlns:a16="http://schemas.microsoft.com/office/drawing/2014/main" id="{F34FFB17-4733-4A4C-9F36-CE82366CB5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4F13517-3423-9467-D7DF-B0B6912E2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668049"/>
            <a:ext cx="6975566" cy="1325563"/>
          </a:xfrm>
        </p:spPr>
        <p:txBody>
          <a:bodyPr>
            <a:normAutofit/>
          </a:bodyPr>
          <a:lstStyle/>
          <a:p>
            <a:r>
              <a:rPr lang="fr-CA" dirty="0"/>
              <a:t>Limitations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9D87DE0-86A2-F8EF-1C82-C1E2CA3E84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2096713"/>
            <a:ext cx="7137422" cy="4080250"/>
          </a:xfrm>
        </p:spPr>
        <p:txBody>
          <a:bodyPr>
            <a:normAutofit/>
          </a:bodyPr>
          <a:lstStyle/>
          <a:p>
            <a:r>
              <a:rPr lang="fr-CA" dirty="0"/>
              <a:t>Résultats basés sur des auto-rapports de symptômes</a:t>
            </a:r>
          </a:p>
          <a:p>
            <a:r>
              <a:rPr lang="fr-CA" dirty="0"/>
              <a:t>Définitions IVR : non spécifiques dans certaines études </a:t>
            </a:r>
          </a:p>
          <a:p>
            <a:r>
              <a:rPr lang="fr-CA" dirty="0"/>
              <a:t>Pas de double-aveugle dans certaines études : biais d’observation</a:t>
            </a:r>
          </a:p>
          <a:p>
            <a:r>
              <a:rPr lang="fr-CA" dirty="0"/>
              <a:t>Variabilité des outils et questionnaires utilisés</a:t>
            </a:r>
          </a:p>
          <a:p>
            <a:r>
              <a:rPr lang="fr-CA" dirty="0"/>
              <a:t>Biais de volontariat : biais de sélection </a:t>
            </a:r>
          </a:p>
          <a:p>
            <a:r>
              <a:rPr lang="fr-CA" dirty="0"/>
              <a:t>Entrave à la validité externe : </a:t>
            </a:r>
          </a:p>
          <a:p>
            <a:pPr lvl="1"/>
            <a:r>
              <a:rPr lang="fr-CA" dirty="0"/>
              <a:t>populations spécifiques</a:t>
            </a:r>
          </a:p>
          <a:p>
            <a:pPr lvl="1"/>
            <a:r>
              <a:rPr lang="fr-CA" dirty="0"/>
              <a:t>critères d’exclusion larges dans certaines études</a:t>
            </a:r>
          </a:p>
        </p:txBody>
      </p:sp>
      <p:pic>
        <p:nvPicPr>
          <p:cNvPr id="4098" name="Picture 2" descr="Les clauses d'exonération de responsabilité : le « waiver » que vous avez  signé vaut-il quelque chose? - Soumissions AvocatSoumissions Avocat">
            <a:extLst>
              <a:ext uri="{FF2B5EF4-FFF2-40B4-BE49-F238E27FC236}">
                <a16:creationId xmlns:a16="http://schemas.microsoft.com/office/drawing/2014/main" id="{E9E89670-588A-F8CC-E101-7CFFCD2C1F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3" r="26198" b="2"/>
          <a:stretch/>
        </p:blipFill>
        <p:spPr bwMode="auto">
          <a:xfrm>
            <a:off x="7918449" y="168275"/>
            <a:ext cx="3531759" cy="3531758"/>
          </a:xfrm>
          <a:custGeom>
            <a:avLst/>
            <a:gdLst/>
            <a:ahLst/>
            <a:cxnLst/>
            <a:rect l="l" t="t" r="r" b="b"/>
            <a:pathLst>
              <a:path w="3646992" h="3646991">
                <a:moveTo>
                  <a:pt x="0" y="0"/>
                </a:moveTo>
                <a:lnTo>
                  <a:pt x="1820818" y="0"/>
                </a:lnTo>
                <a:cubicBezTo>
                  <a:pt x="2829397" y="0"/>
                  <a:pt x="3646992" y="817595"/>
                  <a:pt x="3646992" y="1826174"/>
                </a:cubicBezTo>
                <a:lnTo>
                  <a:pt x="3646992" y="3646991"/>
                </a:lnTo>
                <a:lnTo>
                  <a:pt x="1826174" y="3646991"/>
                </a:lnTo>
                <a:cubicBezTo>
                  <a:pt x="817595" y="3646991"/>
                  <a:pt x="0" y="2829396"/>
                  <a:pt x="0" y="1820817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31078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D776B3-6FDB-2F31-DF15-45828B31C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552" y="350176"/>
            <a:ext cx="7685037" cy="1382371"/>
          </a:xfrm>
        </p:spPr>
        <p:txBody>
          <a:bodyPr/>
          <a:lstStyle/>
          <a:p>
            <a:r>
              <a:rPr lang="fr-CA" dirty="0"/>
              <a:t>Conclusion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573E4FE-EF50-075D-449F-9FA3C5808B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551" y="1732547"/>
            <a:ext cx="7685037" cy="4080250"/>
          </a:xfrm>
        </p:spPr>
        <p:txBody>
          <a:bodyPr/>
          <a:lstStyle/>
          <a:p>
            <a:r>
              <a:rPr lang="fr-CA" dirty="0"/>
              <a:t>Utilité clinique de la supplémentation en vitamine D en prévention des IVR : incertaine</a:t>
            </a:r>
          </a:p>
          <a:p>
            <a:r>
              <a:rPr lang="fr-CA" dirty="0"/>
              <a:t>Données ne suggèrent pas une réduction significative de l’incidence de la COVID-19 </a:t>
            </a:r>
          </a:p>
          <a:p>
            <a:r>
              <a:rPr lang="fr-CA" dirty="0"/>
              <a:t>Supplémentation : sécuritaire et sans effets secondaires majeurs ou graves </a:t>
            </a: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51B1AD3B-2C26-981E-8EF6-10BC19B2FEEB}"/>
              </a:ext>
            </a:extLst>
          </p:cNvPr>
          <p:cNvSpPr txBox="1"/>
          <p:nvPr/>
        </p:nvSpPr>
        <p:spPr>
          <a:xfrm>
            <a:off x="502550" y="3966137"/>
            <a:ext cx="8314190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CA" sz="2400" dirty="0">
                <a:solidFill>
                  <a:schemeClr val="bg1"/>
                </a:solidFill>
              </a:rPr>
              <a:t>« Docteur, est-ce qu’il y a quelque chose à prendre pour prévenir mes infections? Je prends de la vitamine D, qu’en pensez-vous?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05F96D2-D400-7A1A-81B6-280CA34124F2}"/>
              </a:ext>
            </a:extLst>
          </p:cNvPr>
          <p:cNvSpPr txBox="1"/>
          <p:nvPr/>
        </p:nvSpPr>
        <p:spPr>
          <a:xfrm>
            <a:off x="502549" y="4610139"/>
            <a:ext cx="6687523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fr-CA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A" sz="2000" dirty="0"/>
              <a:t>Prise de décision partagés avec le patient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A" sz="2000" dirty="0"/>
              <a:t>Présenter les données probantes partagées des méta-analyse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A" sz="2000" dirty="0"/>
              <a:t>Possible bénéfice d’une supplémentation quotidienne si les patients sont déficients en vitamine D </a:t>
            </a:r>
          </a:p>
        </p:txBody>
      </p:sp>
    </p:spTree>
    <p:extLst>
      <p:ext uri="{BB962C8B-B14F-4D97-AF65-F5344CB8AC3E}">
        <p14:creationId xmlns:p14="http://schemas.microsoft.com/office/powerpoint/2010/main" val="3441196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F358BAA-9C8A-4E17-BAD8-32FD6FFEA7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Color Fill">
            <a:extLst>
              <a:ext uri="{FF2B5EF4-FFF2-40B4-BE49-F238E27FC236}">
                <a16:creationId xmlns:a16="http://schemas.microsoft.com/office/drawing/2014/main" id="{4D6F41A4-BEE3-4935-9371-4ADEA67A22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726F010-956A-40BC-8A1F-8002DC729B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351566" y="0"/>
            <a:ext cx="3840434" cy="6858000"/>
            <a:chOff x="8351565" y="0"/>
            <a:chExt cx="3840434" cy="685800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386E468-0048-46C4-ADDD-FBE7A6AE9F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260165" y="519204"/>
              <a:ext cx="474635" cy="47463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5B35ED4-0C31-4C8C-A45E-6A3EDEAB28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5871" y="0"/>
              <a:ext cx="2955657" cy="679194"/>
            </a:xfrm>
            <a:custGeom>
              <a:avLst/>
              <a:gdLst>
                <a:gd name="connsiteX0" fmla="*/ 0 w 2955657"/>
                <a:gd name="connsiteY0" fmla="*/ 0 h 679194"/>
                <a:gd name="connsiteX1" fmla="*/ 2955657 w 2955657"/>
                <a:gd name="connsiteY1" fmla="*/ 0 h 679194"/>
                <a:gd name="connsiteX2" fmla="*/ 2892839 w 2955657"/>
                <a:gd name="connsiteY2" fmla="*/ 84007 h 679194"/>
                <a:gd name="connsiteX3" fmla="*/ 1630760 w 2955657"/>
                <a:gd name="connsiteY3" fmla="*/ 679194 h 679194"/>
                <a:gd name="connsiteX4" fmla="*/ 0 w 2955657"/>
                <a:gd name="connsiteY4" fmla="*/ 679194 h 679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5657" h="679194">
                  <a:moveTo>
                    <a:pt x="0" y="0"/>
                  </a:moveTo>
                  <a:lnTo>
                    <a:pt x="2955657" y="0"/>
                  </a:lnTo>
                  <a:lnTo>
                    <a:pt x="2892839" y="84007"/>
                  </a:lnTo>
                  <a:cubicBezTo>
                    <a:pt x="2592855" y="447504"/>
                    <a:pt x="2138868" y="679194"/>
                    <a:pt x="1630760" y="679194"/>
                  </a:cubicBezTo>
                  <a:lnTo>
                    <a:pt x="0" y="67919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B40A1EF3-FA93-48F4-9F82-BC0C796357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51565" y="4121414"/>
              <a:ext cx="3266317" cy="2736586"/>
            </a:xfrm>
            <a:custGeom>
              <a:avLst/>
              <a:gdLst>
                <a:gd name="connsiteX0" fmla="*/ 1635557 w 3266317"/>
                <a:gd name="connsiteY0" fmla="*/ 0 h 2736586"/>
                <a:gd name="connsiteX1" fmla="*/ 3266317 w 3266317"/>
                <a:gd name="connsiteY1" fmla="*/ 0 h 2736586"/>
                <a:gd name="connsiteX2" fmla="*/ 3266317 w 3266317"/>
                <a:gd name="connsiteY2" fmla="*/ 1630760 h 2736586"/>
                <a:gd name="connsiteX3" fmla="*/ 2892838 w 3266317"/>
                <a:gd name="connsiteY3" fmla="*/ 2671131 h 2736586"/>
                <a:gd name="connsiteX4" fmla="*/ 2833348 w 3266317"/>
                <a:gd name="connsiteY4" fmla="*/ 2736586 h 2736586"/>
                <a:gd name="connsiteX5" fmla="*/ 0 w 3266317"/>
                <a:gd name="connsiteY5" fmla="*/ 2736586 h 2736586"/>
                <a:gd name="connsiteX6" fmla="*/ 0 w 3266317"/>
                <a:gd name="connsiteY6" fmla="*/ 1635558 h 2736586"/>
                <a:gd name="connsiteX7" fmla="*/ 1635557 w 3266317"/>
                <a:gd name="connsiteY7" fmla="*/ 0 h 2736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66317" h="2736586">
                  <a:moveTo>
                    <a:pt x="1635557" y="0"/>
                  </a:moveTo>
                  <a:lnTo>
                    <a:pt x="3266317" y="0"/>
                  </a:lnTo>
                  <a:lnTo>
                    <a:pt x="3266317" y="1630760"/>
                  </a:lnTo>
                  <a:cubicBezTo>
                    <a:pt x="3266317" y="2025955"/>
                    <a:pt x="3126159" y="2388411"/>
                    <a:pt x="2892838" y="2671131"/>
                  </a:cubicBezTo>
                  <a:lnTo>
                    <a:pt x="2833348" y="2736586"/>
                  </a:lnTo>
                  <a:lnTo>
                    <a:pt x="0" y="2736586"/>
                  </a:lnTo>
                  <a:lnTo>
                    <a:pt x="0" y="1635558"/>
                  </a:lnTo>
                  <a:cubicBezTo>
                    <a:pt x="0" y="732255"/>
                    <a:pt x="732254" y="0"/>
                    <a:pt x="1635557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985F09D-6969-44D0-B04F-4EDE0FEDAF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755674" y="3386384"/>
              <a:ext cx="436325" cy="1309674"/>
            </a:xfrm>
            <a:custGeom>
              <a:avLst/>
              <a:gdLst>
                <a:gd name="connsiteX0" fmla="*/ 470325 w 477612"/>
                <a:gd name="connsiteY0" fmla="*/ 0 h 1433600"/>
                <a:gd name="connsiteX1" fmla="*/ 475607 w 477612"/>
                <a:gd name="connsiteY1" fmla="*/ 3701 h 1433600"/>
                <a:gd name="connsiteX2" fmla="*/ 477612 w 477612"/>
                <a:gd name="connsiteY2" fmla="*/ 5160 h 1433600"/>
                <a:gd name="connsiteX3" fmla="*/ 477612 w 477612"/>
                <a:gd name="connsiteY3" fmla="*/ 1428441 h 1433600"/>
                <a:gd name="connsiteX4" fmla="*/ 475607 w 477612"/>
                <a:gd name="connsiteY4" fmla="*/ 1429900 h 1433600"/>
                <a:gd name="connsiteX5" fmla="*/ 470325 w 477612"/>
                <a:gd name="connsiteY5" fmla="*/ 1433600 h 1433600"/>
                <a:gd name="connsiteX6" fmla="*/ 0 w 477612"/>
                <a:gd name="connsiteY6" fmla="*/ 716800 h 1433600"/>
                <a:gd name="connsiteX7" fmla="*/ 470325 w 477612"/>
                <a:gd name="connsiteY7" fmla="*/ 0 h 14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7612" h="1433600">
                  <a:moveTo>
                    <a:pt x="470325" y="0"/>
                  </a:moveTo>
                  <a:cubicBezTo>
                    <a:pt x="470325" y="0"/>
                    <a:pt x="472162" y="1254"/>
                    <a:pt x="475607" y="3701"/>
                  </a:cubicBezTo>
                  <a:lnTo>
                    <a:pt x="477612" y="5160"/>
                  </a:lnTo>
                  <a:lnTo>
                    <a:pt x="477612" y="1428441"/>
                  </a:lnTo>
                  <a:lnTo>
                    <a:pt x="475607" y="1429900"/>
                  </a:lnTo>
                  <a:cubicBezTo>
                    <a:pt x="472162" y="1432347"/>
                    <a:pt x="470325" y="1433600"/>
                    <a:pt x="470325" y="1433600"/>
                  </a:cubicBezTo>
                  <a:cubicBezTo>
                    <a:pt x="470325" y="1433600"/>
                    <a:pt x="0" y="1112672"/>
                    <a:pt x="0" y="716800"/>
                  </a:cubicBezTo>
                  <a:cubicBezTo>
                    <a:pt x="0" y="320929"/>
                    <a:pt x="470325" y="0"/>
                    <a:pt x="470325" y="0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20000"/>
                  <a:lumOff val="80000"/>
                </a:schemeClr>
              </a:fgClr>
              <a:bgClr>
                <a:schemeClr val="accent4">
                  <a:lumMod val="60000"/>
                  <a:lumOff val="40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dirty="0"/>
            </a:p>
          </p:txBody>
        </p:sp>
        <p:sp>
          <p:nvSpPr>
            <p:cNvPr id="17" name="Graphic 9">
              <a:extLst>
                <a:ext uri="{FF2B5EF4-FFF2-40B4-BE49-F238E27FC236}">
                  <a16:creationId xmlns:a16="http://schemas.microsoft.com/office/drawing/2014/main" id="{003913A0-A3C0-4ED8-8920-318068FBC4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5870" y="791588"/>
              <a:ext cx="3232012" cy="3232012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</p:grpSp>
      <p:sp>
        <p:nvSpPr>
          <p:cNvPr id="19" name="Texture">
            <a:extLst>
              <a:ext uri="{FF2B5EF4-FFF2-40B4-BE49-F238E27FC236}">
                <a16:creationId xmlns:a16="http://schemas.microsoft.com/office/drawing/2014/main" id="{7FE1D329-7CB2-4DF5-B0C0-36DD19EBC6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 useBgFill="1">
        <p:nvSpPr>
          <p:cNvPr id="21" name="Background Fill">
            <a:extLst>
              <a:ext uri="{FF2B5EF4-FFF2-40B4-BE49-F238E27FC236}">
                <a16:creationId xmlns:a16="http://schemas.microsoft.com/office/drawing/2014/main" id="{B43F8043-C799-466F-8C9B-9AB1ADB60E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Color Fill">
            <a:extLst>
              <a:ext uri="{FF2B5EF4-FFF2-40B4-BE49-F238E27FC236}">
                <a16:creationId xmlns:a16="http://schemas.microsoft.com/office/drawing/2014/main" id="{E2539269-A988-4404-9F15-4567950832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606F529-CD5D-4778-9EFF-539782DE4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3227"/>
            <a:ext cx="12192000" cy="6861227"/>
            <a:chOff x="0" y="-3227"/>
            <a:chExt cx="12192000" cy="6861227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A3DD05D7-729A-4FEE-8BAE-4DF76A86DE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58790" y="124188"/>
              <a:ext cx="215755" cy="21575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dirty="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26A34F10-25C0-4696-A77E-D08B72EA7C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79553" y="2866365"/>
              <a:ext cx="697984" cy="697984"/>
            </a:xfrm>
            <a:prstGeom prst="ellipse">
              <a:avLst/>
            </a:prstGeom>
            <a:solidFill>
              <a:schemeClr val="accent1">
                <a:alpha val="65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1CF4D24D-08A4-4D2F-9911-46A2D17E69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56134" y="3762066"/>
              <a:ext cx="230192" cy="230191"/>
            </a:xfrm>
            <a:prstGeom prst="ellipse">
              <a:avLst/>
            </a:prstGeom>
            <a:solidFill>
              <a:schemeClr val="accent4">
                <a:lumMod val="20000"/>
                <a:lumOff val="8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9" name="Graphic 9">
              <a:extLst>
                <a:ext uri="{FF2B5EF4-FFF2-40B4-BE49-F238E27FC236}">
                  <a16:creationId xmlns:a16="http://schemas.microsoft.com/office/drawing/2014/main" id="{A60E1FF2-EE91-4C0C-914A-262F36E1E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9451544" y="-3227"/>
              <a:ext cx="2740456" cy="2740456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Graphic 9">
              <a:extLst>
                <a:ext uri="{FF2B5EF4-FFF2-40B4-BE49-F238E27FC236}">
                  <a16:creationId xmlns:a16="http://schemas.microsoft.com/office/drawing/2014/main" id="{8B579174-67A2-4DA2-8E51-013AFF86CC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9621871" y="163409"/>
              <a:ext cx="2387894" cy="2387894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6CAC630-4D61-4D13-88B3-734086C50A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3060" y="599153"/>
              <a:ext cx="823413" cy="1000074"/>
            </a:xfrm>
            <a:custGeom>
              <a:avLst/>
              <a:gdLst>
                <a:gd name="connsiteX0" fmla="*/ 1087069 w 1119832"/>
                <a:gd name="connsiteY0" fmla="*/ 1138 h 1360088"/>
                <a:gd name="connsiteX1" fmla="*/ 1119832 w 1119832"/>
                <a:gd name="connsiteY1" fmla="*/ 3278 h 1360088"/>
                <a:gd name="connsiteX2" fmla="*/ 1119832 w 1119832"/>
                <a:gd name="connsiteY2" fmla="*/ 1097964 h 1360088"/>
                <a:gd name="connsiteX3" fmla="*/ 1109686 w 1119832"/>
                <a:gd name="connsiteY3" fmla="*/ 1109686 h 1360088"/>
                <a:gd name="connsiteX4" fmla="*/ 25249 w 1119832"/>
                <a:gd name="connsiteY4" fmla="*/ 1334840 h 1360088"/>
                <a:gd name="connsiteX5" fmla="*/ 250404 w 1119832"/>
                <a:gd name="connsiteY5" fmla="*/ 250404 h 1360088"/>
                <a:gd name="connsiteX6" fmla="*/ 1087069 w 1119832"/>
                <a:gd name="connsiteY6" fmla="*/ 1138 h 136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19832" h="1360088">
                  <a:moveTo>
                    <a:pt x="1087069" y="1138"/>
                  </a:moveTo>
                  <a:lnTo>
                    <a:pt x="1119832" y="3278"/>
                  </a:lnTo>
                  <a:lnTo>
                    <a:pt x="1119832" y="1097964"/>
                  </a:lnTo>
                  <a:lnTo>
                    <a:pt x="1109686" y="1109686"/>
                  </a:lnTo>
                  <a:cubicBezTo>
                    <a:pt x="748058" y="1471314"/>
                    <a:pt x="25249" y="1334840"/>
                    <a:pt x="25249" y="1334840"/>
                  </a:cubicBezTo>
                  <a:cubicBezTo>
                    <a:pt x="25249" y="1334840"/>
                    <a:pt x="-111224" y="612032"/>
                    <a:pt x="250404" y="250404"/>
                  </a:cubicBezTo>
                  <a:cubicBezTo>
                    <a:pt x="476422" y="24386"/>
                    <a:pt x="843525" y="-7060"/>
                    <a:pt x="1087069" y="1138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79CE322-CC11-442C-A018-DE44771101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903403"/>
              <a:ext cx="1715504" cy="2954597"/>
            </a:xfrm>
            <a:custGeom>
              <a:avLst/>
              <a:gdLst>
                <a:gd name="connsiteX0" fmla="*/ 0 w 2429360"/>
                <a:gd name="connsiteY0" fmla="*/ 0 h 4184064"/>
                <a:gd name="connsiteX1" fmla="*/ 329124 w 2429360"/>
                <a:gd name="connsiteY1" fmla="*/ 0 h 4184064"/>
                <a:gd name="connsiteX2" fmla="*/ 2429360 w 2429360"/>
                <a:gd name="connsiteY2" fmla="*/ 2100236 h 4184064"/>
                <a:gd name="connsiteX3" fmla="*/ 2429360 w 2429360"/>
                <a:gd name="connsiteY3" fmla="*/ 4184064 h 4184064"/>
                <a:gd name="connsiteX4" fmla="*/ 132331 w 2429360"/>
                <a:gd name="connsiteY4" fmla="*/ 4184064 h 4184064"/>
                <a:gd name="connsiteX5" fmla="*/ 120545 w 2429360"/>
                <a:gd name="connsiteY5" fmla="*/ 4183469 h 4184064"/>
                <a:gd name="connsiteX6" fmla="*/ 0 w 2429360"/>
                <a:gd name="connsiteY6" fmla="*/ 4165072 h 4184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29360" h="4184064">
                  <a:moveTo>
                    <a:pt x="0" y="0"/>
                  </a:moveTo>
                  <a:lnTo>
                    <a:pt x="329124" y="0"/>
                  </a:lnTo>
                  <a:cubicBezTo>
                    <a:pt x="1489065" y="0"/>
                    <a:pt x="2429360" y="940295"/>
                    <a:pt x="2429360" y="2100236"/>
                  </a:cubicBezTo>
                  <a:lnTo>
                    <a:pt x="2429360" y="4184064"/>
                  </a:lnTo>
                  <a:lnTo>
                    <a:pt x="132331" y="4184064"/>
                  </a:lnTo>
                  <a:lnTo>
                    <a:pt x="120545" y="4183469"/>
                  </a:lnTo>
                  <a:lnTo>
                    <a:pt x="0" y="4165072"/>
                  </a:lnTo>
                  <a:close/>
                </a:path>
              </a:pathLst>
            </a:custGeom>
            <a:solidFill>
              <a:schemeClr val="accent1"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0BCD36D-87B5-4011-9D23-FE2BB6828E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168300"/>
              <a:ext cx="1533337" cy="2555470"/>
            </a:xfrm>
            <a:custGeom>
              <a:avLst/>
              <a:gdLst>
                <a:gd name="connsiteX0" fmla="*/ 0 w 1986804"/>
                <a:gd name="connsiteY0" fmla="*/ 0 h 2902159"/>
                <a:gd name="connsiteX1" fmla="*/ 533594 w 1986804"/>
                <a:gd name="connsiteY1" fmla="*/ 0 h 2902159"/>
                <a:gd name="connsiteX2" fmla="*/ 1986804 w 1986804"/>
                <a:gd name="connsiteY2" fmla="*/ 1453211 h 2902159"/>
                <a:gd name="connsiteX3" fmla="*/ 1986804 w 1986804"/>
                <a:gd name="connsiteY3" fmla="*/ 2902159 h 2902159"/>
                <a:gd name="connsiteX4" fmla="*/ 537856 w 1986804"/>
                <a:gd name="connsiteY4" fmla="*/ 2902159 h 2902159"/>
                <a:gd name="connsiteX5" fmla="*/ 105713 w 1986804"/>
                <a:gd name="connsiteY5" fmla="*/ 2836826 h 2902159"/>
                <a:gd name="connsiteX6" fmla="*/ 0 w 1986804"/>
                <a:gd name="connsiteY6" fmla="*/ 2798136 h 2902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86804" h="2902159">
                  <a:moveTo>
                    <a:pt x="0" y="0"/>
                  </a:moveTo>
                  <a:lnTo>
                    <a:pt x="533594" y="0"/>
                  </a:lnTo>
                  <a:cubicBezTo>
                    <a:pt x="1336188" y="0"/>
                    <a:pt x="1986804" y="650616"/>
                    <a:pt x="1986804" y="1453211"/>
                  </a:cubicBezTo>
                  <a:lnTo>
                    <a:pt x="1986804" y="2902159"/>
                  </a:lnTo>
                  <a:lnTo>
                    <a:pt x="537856" y="2902159"/>
                  </a:lnTo>
                  <a:cubicBezTo>
                    <a:pt x="387370" y="2902159"/>
                    <a:pt x="242226" y="2879286"/>
                    <a:pt x="105713" y="2836826"/>
                  </a:cubicBezTo>
                  <a:lnTo>
                    <a:pt x="0" y="279813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829659E5-874B-44E0-BE0A-B8409AF899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85047" y="4685933"/>
              <a:ext cx="2406953" cy="2172067"/>
            </a:xfrm>
            <a:custGeom>
              <a:avLst/>
              <a:gdLst>
                <a:gd name="connsiteX0" fmla="*/ 1229573 w 2406953"/>
                <a:gd name="connsiteY0" fmla="*/ 0 h 2172067"/>
                <a:gd name="connsiteX1" fmla="*/ 2406313 w 2406953"/>
                <a:gd name="connsiteY1" fmla="*/ 1496275 h 2172067"/>
                <a:gd name="connsiteX2" fmla="*/ 2406953 w 2406953"/>
                <a:gd name="connsiteY2" fmla="*/ 1499327 h 2172067"/>
                <a:gd name="connsiteX3" fmla="*/ 2406953 w 2406953"/>
                <a:gd name="connsiteY3" fmla="*/ 2172067 h 2172067"/>
                <a:gd name="connsiteX4" fmla="*/ 36154 w 2406953"/>
                <a:gd name="connsiteY4" fmla="*/ 2172067 h 2172067"/>
                <a:gd name="connsiteX5" fmla="*/ 13809 w 2406953"/>
                <a:gd name="connsiteY5" fmla="*/ 2065529 h 2172067"/>
                <a:gd name="connsiteX6" fmla="*/ 0 w 2406953"/>
                <a:gd name="connsiteY6" fmla="*/ 1873933 h 2172067"/>
                <a:gd name="connsiteX7" fmla="*/ 1229573 w 2406953"/>
                <a:gd name="connsiteY7" fmla="*/ 0 h 2172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06953" h="2172067">
                  <a:moveTo>
                    <a:pt x="1229573" y="0"/>
                  </a:moveTo>
                  <a:cubicBezTo>
                    <a:pt x="1229573" y="0"/>
                    <a:pt x="2170965" y="642363"/>
                    <a:pt x="2406313" y="1496275"/>
                  </a:cubicBezTo>
                  <a:lnTo>
                    <a:pt x="2406953" y="1499327"/>
                  </a:lnTo>
                  <a:lnTo>
                    <a:pt x="2406953" y="2172067"/>
                  </a:lnTo>
                  <a:lnTo>
                    <a:pt x="36154" y="2172067"/>
                  </a:lnTo>
                  <a:lnTo>
                    <a:pt x="13809" y="2065529"/>
                  </a:lnTo>
                  <a:cubicBezTo>
                    <a:pt x="4803" y="2002533"/>
                    <a:pt x="0" y="1938616"/>
                    <a:pt x="0" y="1873933"/>
                  </a:cubicBezTo>
                  <a:cubicBezTo>
                    <a:pt x="0" y="839004"/>
                    <a:pt x="1229573" y="0"/>
                    <a:pt x="1229573" y="0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65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6" name="Texture">
            <a:extLst>
              <a:ext uri="{FF2B5EF4-FFF2-40B4-BE49-F238E27FC236}">
                <a16:creationId xmlns:a16="http://schemas.microsoft.com/office/drawing/2014/main" id="{805817B5-27FE-455C-B285-B97D53E1E9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170D44C-7323-D9FF-EAC2-E01D1BEF31C8}"/>
              </a:ext>
            </a:extLst>
          </p:cNvPr>
          <p:cNvSpPr txBox="1"/>
          <p:nvPr/>
        </p:nvSpPr>
        <p:spPr>
          <a:xfrm>
            <a:off x="5083497" y="3092331"/>
            <a:ext cx="215565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500" dirty="0"/>
              <a:t>Merci ! </a:t>
            </a:r>
          </a:p>
        </p:txBody>
      </p:sp>
    </p:spTree>
    <p:extLst>
      <p:ext uri="{BB962C8B-B14F-4D97-AF65-F5344CB8AC3E}">
        <p14:creationId xmlns:p14="http://schemas.microsoft.com/office/powerpoint/2010/main" val="20750305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496BAF1-DF90-D818-C7A4-54D4F17C3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67536"/>
            <a:ext cx="7685037" cy="1325563"/>
          </a:xfrm>
        </p:spPr>
        <p:txBody>
          <a:bodyPr/>
          <a:lstStyle/>
          <a:p>
            <a:r>
              <a:rPr lang="fr-CA" dirty="0"/>
              <a:t>Références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7B3FCD1-8319-E037-1E56-998BD2285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1780674"/>
            <a:ext cx="7897528" cy="4909789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fr-CA" sz="1200" dirty="0" err="1"/>
              <a:t>Greiller</a:t>
            </a:r>
            <a:r>
              <a:rPr lang="fr-CA" sz="1200" dirty="0"/>
              <a:t>, Claire L, and Adrian R Martineau. “Modulation of the immune </a:t>
            </a:r>
            <a:r>
              <a:rPr lang="fr-CA" sz="1200" dirty="0" err="1"/>
              <a:t>response</a:t>
            </a:r>
            <a:r>
              <a:rPr lang="fr-CA" sz="1200" dirty="0"/>
              <a:t> to </a:t>
            </a:r>
            <a:r>
              <a:rPr lang="fr-CA" sz="1200" dirty="0" err="1"/>
              <a:t>respiratory</a:t>
            </a:r>
            <a:r>
              <a:rPr lang="fr-CA" sz="1200" dirty="0"/>
              <a:t> </a:t>
            </a:r>
            <a:r>
              <a:rPr lang="fr-CA" sz="1200" dirty="0" err="1"/>
              <a:t>viruses</a:t>
            </a:r>
            <a:r>
              <a:rPr lang="fr-CA" sz="1200" dirty="0"/>
              <a:t> by </a:t>
            </a:r>
            <a:r>
              <a:rPr lang="fr-CA" sz="1200" dirty="0" err="1"/>
              <a:t>vitamin</a:t>
            </a:r>
            <a:r>
              <a:rPr lang="fr-CA" sz="1200" dirty="0"/>
              <a:t> D.” </a:t>
            </a:r>
            <a:r>
              <a:rPr lang="fr-CA" sz="1200" dirty="0" err="1"/>
              <a:t>Nutrients</a:t>
            </a:r>
            <a:r>
              <a:rPr lang="fr-CA" sz="1200" dirty="0"/>
              <a:t> vol. 7,6 4240-70. 29 May. 2015, doi:10.3390/nu7064240</a:t>
            </a:r>
          </a:p>
          <a:p>
            <a:pPr marL="457200" indent="-457200">
              <a:buFont typeface="+mj-lt"/>
              <a:buAutoNum type="arabicPeriod"/>
            </a:pPr>
            <a:r>
              <a:rPr lang="fr-CA" sz="1200" dirty="0"/>
              <a:t>L Bishop, Emma et al. “</a:t>
            </a:r>
            <a:r>
              <a:rPr lang="fr-CA" sz="1200" dirty="0" err="1"/>
              <a:t>Vitamin</a:t>
            </a:r>
            <a:r>
              <a:rPr lang="fr-CA" sz="1200" dirty="0"/>
              <a:t> D and Immune </a:t>
            </a:r>
            <a:r>
              <a:rPr lang="fr-CA" sz="1200" dirty="0" err="1"/>
              <a:t>Regulation</a:t>
            </a:r>
            <a:r>
              <a:rPr lang="fr-CA" sz="1200" dirty="0"/>
              <a:t>: </a:t>
            </a:r>
            <a:r>
              <a:rPr lang="fr-CA" sz="1200" dirty="0" err="1"/>
              <a:t>Antibacterial</a:t>
            </a:r>
            <a:r>
              <a:rPr lang="fr-CA" sz="1200" dirty="0"/>
              <a:t>, Antiviral, Anti-</a:t>
            </a:r>
            <a:r>
              <a:rPr lang="fr-CA" sz="1200" dirty="0" err="1"/>
              <a:t>Inflammatory</a:t>
            </a:r>
            <a:r>
              <a:rPr lang="fr-CA" sz="1200" dirty="0"/>
              <a:t>.” JBMR plus vol. 5,1 e10405. 15 Sep. 2020, doi:10.1002/jbm4.10405 </a:t>
            </a:r>
            <a:r>
              <a:rPr lang="fr-CA" sz="1200" dirty="0" err="1"/>
              <a:t>epithelial</a:t>
            </a:r>
            <a:r>
              <a:rPr lang="fr-CA" sz="1200" dirty="0"/>
              <a:t> </a:t>
            </a:r>
            <a:r>
              <a:rPr lang="fr-CA" sz="1200" dirty="0" err="1"/>
              <a:t>cell</a:t>
            </a:r>
            <a:r>
              <a:rPr lang="fr-CA" sz="1200" dirty="0"/>
              <a:t> </a:t>
            </a:r>
            <a:r>
              <a:rPr lang="fr-CA" sz="1200" dirty="0" err="1"/>
              <a:t>morphology</a:t>
            </a:r>
            <a:r>
              <a:rPr lang="fr-CA" sz="1200" dirty="0"/>
              <a:t> and rhinovirus </a:t>
            </a:r>
            <a:r>
              <a:rPr lang="fr-CA" sz="1200" dirty="0" err="1"/>
              <a:t>replication</a:t>
            </a:r>
            <a:r>
              <a:rPr lang="fr-CA" sz="1200" dirty="0"/>
              <a:t>. </a:t>
            </a:r>
            <a:r>
              <a:rPr lang="fr-CA" sz="1200" dirty="0" err="1"/>
              <a:t>PLoS</a:t>
            </a:r>
            <a:r>
              <a:rPr lang="fr-CA" sz="1200" dirty="0"/>
              <a:t> One. 2014 Jan 24;9(1):e86755. </a:t>
            </a:r>
            <a:r>
              <a:rPr lang="fr-CA" sz="1200" dirty="0" err="1"/>
              <a:t>doi</a:t>
            </a:r>
            <a:r>
              <a:rPr lang="fr-CA" sz="1200" dirty="0"/>
              <a:t>: 10.1371/journal.pone.0086755. PMID: 24475177; PMCID: PMC3901706.</a:t>
            </a:r>
          </a:p>
          <a:p>
            <a:pPr marL="457200" indent="-457200">
              <a:buFont typeface="+mj-lt"/>
              <a:buAutoNum type="arabicPeriod"/>
            </a:pPr>
            <a:r>
              <a:rPr lang="fr-CA" sz="1200" dirty="0" err="1"/>
              <a:t>Brockman</a:t>
            </a:r>
            <a:r>
              <a:rPr lang="fr-CA" sz="1200" dirty="0"/>
              <a:t>-Schneider, Rebecca A et al. “</a:t>
            </a:r>
            <a:r>
              <a:rPr lang="fr-CA" sz="1200" dirty="0" err="1"/>
              <a:t>Effects</a:t>
            </a:r>
            <a:r>
              <a:rPr lang="fr-CA" sz="1200" dirty="0"/>
              <a:t> of </a:t>
            </a:r>
            <a:r>
              <a:rPr lang="fr-CA" sz="1200" dirty="0" err="1"/>
              <a:t>vitamin</a:t>
            </a:r>
            <a:r>
              <a:rPr lang="fr-CA" sz="1200" dirty="0"/>
              <a:t> D on </a:t>
            </a:r>
            <a:r>
              <a:rPr lang="fr-CA" sz="1200" dirty="0" err="1"/>
              <a:t>airway</a:t>
            </a:r>
            <a:r>
              <a:rPr lang="fr-CA" sz="1200" dirty="0"/>
              <a:t> </a:t>
            </a:r>
            <a:r>
              <a:rPr lang="fr-CA" sz="1200" dirty="0" err="1"/>
              <a:t>epithelial</a:t>
            </a:r>
            <a:r>
              <a:rPr lang="fr-CA" sz="1200" dirty="0"/>
              <a:t> </a:t>
            </a:r>
            <a:r>
              <a:rPr lang="fr-CA" sz="1200" dirty="0" err="1"/>
              <a:t>cell</a:t>
            </a:r>
            <a:r>
              <a:rPr lang="fr-CA" sz="1200" dirty="0"/>
              <a:t> </a:t>
            </a:r>
            <a:r>
              <a:rPr lang="fr-CA" sz="1200" dirty="0" err="1"/>
              <a:t>morphology</a:t>
            </a:r>
            <a:r>
              <a:rPr lang="fr-CA" sz="1200" dirty="0"/>
              <a:t> and rhinovirus </a:t>
            </a:r>
            <a:r>
              <a:rPr lang="fr-CA" sz="1200" dirty="0" err="1"/>
              <a:t>replication</a:t>
            </a:r>
            <a:r>
              <a:rPr lang="fr-CA" sz="1200" dirty="0"/>
              <a:t>.” </a:t>
            </a:r>
            <a:r>
              <a:rPr lang="fr-CA" sz="1200" dirty="0" err="1"/>
              <a:t>PloS</a:t>
            </a:r>
            <a:r>
              <a:rPr lang="fr-CA" sz="1200" dirty="0"/>
              <a:t> one vol. 9,1 e86755. 24 Jan. 2014, doi:10.1371/journal.pone.0086755</a:t>
            </a:r>
          </a:p>
          <a:p>
            <a:pPr marL="457200" indent="-457200">
              <a:buFont typeface="+mj-lt"/>
              <a:buAutoNum type="arabicPeriod"/>
            </a:pPr>
            <a:r>
              <a:rPr lang="fr-CA" sz="1200" dirty="0" err="1"/>
              <a:t>Sîrbe</a:t>
            </a:r>
            <a:r>
              <a:rPr lang="fr-CA" sz="1200" dirty="0"/>
              <a:t>, C.; </a:t>
            </a:r>
            <a:r>
              <a:rPr lang="fr-CA" sz="1200" dirty="0" err="1"/>
              <a:t>Rednic</a:t>
            </a:r>
            <a:r>
              <a:rPr lang="fr-CA" sz="1200" dirty="0"/>
              <a:t>, S.; </a:t>
            </a:r>
            <a:r>
              <a:rPr lang="fr-CA" sz="1200" dirty="0" err="1"/>
              <a:t>Grama</a:t>
            </a:r>
            <a:r>
              <a:rPr lang="fr-CA" sz="1200" dirty="0"/>
              <a:t>, A.; Pop, T.L. An Update on the </a:t>
            </a:r>
            <a:r>
              <a:rPr lang="fr-CA" sz="1200" dirty="0" err="1"/>
              <a:t>Effects</a:t>
            </a:r>
            <a:r>
              <a:rPr lang="fr-CA" sz="1200" dirty="0"/>
              <a:t> of </a:t>
            </a:r>
            <a:r>
              <a:rPr lang="fr-CA" sz="1200" dirty="0" err="1"/>
              <a:t>Vitamin</a:t>
            </a:r>
            <a:r>
              <a:rPr lang="fr-CA" sz="1200" dirty="0"/>
              <a:t> D on the Immune System and </a:t>
            </a:r>
            <a:r>
              <a:rPr lang="fr-CA" sz="1200" dirty="0" err="1"/>
              <a:t>Autoimmune</a:t>
            </a:r>
            <a:r>
              <a:rPr lang="fr-CA" sz="1200" dirty="0"/>
              <a:t> </a:t>
            </a:r>
            <a:r>
              <a:rPr lang="fr-CA" sz="1200" dirty="0" err="1"/>
              <a:t>Diseases</a:t>
            </a:r>
            <a:r>
              <a:rPr lang="fr-CA" sz="1200" dirty="0"/>
              <a:t>. Int. J. Mol. </a:t>
            </a:r>
            <a:r>
              <a:rPr lang="fr-CA" sz="1200" dirty="0" err="1"/>
              <a:t>Sci</a:t>
            </a:r>
            <a:r>
              <a:rPr lang="fr-CA" sz="1200" dirty="0"/>
              <a:t>. 2022, 23, 9784. https://doi.org/10.3390/ijms23179784</a:t>
            </a:r>
          </a:p>
          <a:p>
            <a:pPr marL="457200" indent="-457200">
              <a:buFont typeface="+mj-lt"/>
              <a:buAutoNum type="arabicPeriod"/>
            </a:pPr>
            <a:r>
              <a:rPr lang="fr-CA" sz="1200" dirty="0"/>
              <a:t>Martineau, Adrian R et al. “</a:t>
            </a:r>
            <a:r>
              <a:rPr lang="fr-CA" sz="1200" dirty="0" err="1"/>
              <a:t>Vitamin</a:t>
            </a:r>
            <a:r>
              <a:rPr lang="fr-CA" sz="1200" dirty="0"/>
              <a:t> D </a:t>
            </a:r>
            <a:r>
              <a:rPr lang="fr-CA" sz="1200" dirty="0" err="1"/>
              <a:t>supplementation</a:t>
            </a:r>
            <a:r>
              <a:rPr lang="fr-CA" sz="1200" dirty="0"/>
              <a:t> to </a:t>
            </a:r>
            <a:r>
              <a:rPr lang="fr-CA" sz="1200" dirty="0" err="1"/>
              <a:t>prevent</a:t>
            </a:r>
            <a:r>
              <a:rPr lang="fr-CA" sz="1200" dirty="0"/>
              <a:t> acute </a:t>
            </a:r>
            <a:r>
              <a:rPr lang="fr-CA" sz="1200" dirty="0" err="1"/>
              <a:t>respiratory</a:t>
            </a:r>
            <a:r>
              <a:rPr lang="fr-CA" sz="1200" dirty="0"/>
              <a:t> tract infections: </a:t>
            </a:r>
            <a:r>
              <a:rPr lang="fr-CA" sz="1200" dirty="0" err="1"/>
              <a:t>systematic</a:t>
            </a:r>
            <a:r>
              <a:rPr lang="fr-CA" sz="1200" dirty="0"/>
              <a:t> </a:t>
            </a:r>
            <a:r>
              <a:rPr lang="fr-CA" sz="1200" dirty="0" err="1"/>
              <a:t>review</a:t>
            </a:r>
            <a:r>
              <a:rPr lang="fr-CA" sz="1200" dirty="0"/>
              <a:t> and </a:t>
            </a:r>
            <a:r>
              <a:rPr lang="fr-CA" sz="1200" dirty="0" err="1"/>
              <a:t>meta-analysis</a:t>
            </a:r>
            <a:r>
              <a:rPr lang="fr-CA" sz="1200" dirty="0"/>
              <a:t> of </a:t>
            </a:r>
            <a:r>
              <a:rPr lang="fr-CA" sz="1200" dirty="0" err="1"/>
              <a:t>individual</a:t>
            </a:r>
            <a:r>
              <a:rPr lang="fr-CA" sz="1200" dirty="0"/>
              <a:t> participant data.” BMJ (</a:t>
            </a:r>
            <a:r>
              <a:rPr lang="fr-CA" sz="1200" dirty="0" err="1"/>
              <a:t>Clinical</a:t>
            </a:r>
            <a:r>
              <a:rPr lang="fr-CA" sz="1200" dirty="0"/>
              <a:t> </a:t>
            </a:r>
            <a:r>
              <a:rPr lang="fr-CA" sz="1200" dirty="0" err="1"/>
              <a:t>research</a:t>
            </a:r>
            <a:r>
              <a:rPr lang="fr-CA" sz="1200" dirty="0"/>
              <a:t> </a:t>
            </a:r>
            <a:r>
              <a:rPr lang="fr-CA" sz="1200" dirty="0" err="1"/>
              <a:t>ed</a:t>
            </a:r>
            <a:r>
              <a:rPr lang="fr-CA" sz="1200" dirty="0"/>
              <a:t>.) vol. 356 i6583. 15 </a:t>
            </a:r>
            <a:r>
              <a:rPr lang="fr-CA" sz="1200" dirty="0" err="1"/>
              <a:t>Feb</a:t>
            </a:r>
            <a:r>
              <a:rPr lang="fr-CA" sz="1200" dirty="0"/>
              <a:t>. 2017, doi:10.1136/bmj.i6583</a:t>
            </a:r>
          </a:p>
          <a:p>
            <a:pPr marL="457200" indent="-457200">
              <a:buFont typeface="+mj-lt"/>
              <a:buAutoNum type="arabicPeriod"/>
            </a:pPr>
            <a:r>
              <a:rPr lang="fr-CA" sz="1200" dirty="0" err="1"/>
              <a:t>Jolliffe</a:t>
            </a:r>
            <a:r>
              <a:rPr lang="fr-CA" sz="1200" dirty="0"/>
              <a:t>, David A et al. “</a:t>
            </a:r>
            <a:r>
              <a:rPr lang="fr-CA" sz="1200" dirty="0" err="1"/>
              <a:t>Effect</a:t>
            </a:r>
            <a:r>
              <a:rPr lang="fr-CA" sz="1200" dirty="0"/>
              <a:t> of a test-and-</a:t>
            </a:r>
            <a:r>
              <a:rPr lang="fr-CA" sz="1200" dirty="0" err="1"/>
              <a:t>treat</a:t>
            </a:r>
            <a:r>
              <a:rPr lang="fr-CA" sz="1200" dirty="0"/>
              <a:t> </a:t>
            </a:r>
            <a:r>
              <a:rPr lang="fr-CA" sz="1200" dirty="0" err="1"/>
              <a:t>approach</a:t>
            </a:r>
            <a:r>
              <a:rPr lang="fr-CA" sz="1200" dirty="0"/>
              <a:t> to </a:t>
            </a:r>
            <a:r>
              <a:rPr lang="fr-CA" sz="1200" dirty="0" err="1"/>
              <a:t>vitamin</a:t>
            </a:r>
            <a:r>
              <a:rPr lang="fr-CA" sz="1200" dirty="0"/>
              <a:t> D </a:t>
            </a:r>
            <a:r>
              <a:rPr lang="fr-CA" sz="1200" dirty="0" err="1"/>
              <a:t>supplementation</a:t>
            </a:r>
            <a:r>
              <a:rPr lang="fr-CA" sz="1200" dirty="0"/>
              <a:t> on </a:t>
            </a:r>
            <a:r>
              <a:rPr lang="fr-CA" sz="1200" dirty="0" err="1"/>
              <a:t>risk</a:t>
            </a:r>
            <a:r>
              <a:rPr lang="fr-CA" sz="1200" dirty="0"/>
              <a:t> of all cause acute </a:t>
            </a:r>
            <a:r>
              <a:rPr lang="fr-CA" sz="1200" dirty="0" err="1"/>
              <a:t>respiratory</a:t>
            </a:r>
            <a:r>
              <a:rPr lang="fr-CA" sz="1200" dirty="0"/>
              <a:t> tract infection and covid-19: phase 3 </a:t>
            </a:r>
            <a:r>
              <a:rPr lang="fr-CA" sz="1200" dirty="0" err="1"/>
              <a:t>randomised</a:t>
            </a:r>
            <a:r>
              <a:rPr lang="fr-CA" sz="1200" dirty="0"/>
              <a:t> </a:t>
            </a:r>
            <a:r>
              <a:rPr lang="fr-CA" sz="1200" dirty="0" err="1"/>
              <a:t>controlled</a:t>
            </a:r>
            <a:r>
              <a:rPr lang="fr-CA" sz="1200" dirty="0"/>
              <a:t> trial (CORONAVIT).” BMJ (</a:t>
            </a:r>
            <a:r>
              <a:rPr lang="fr-CA" sz="1200" dirty="0" err="1"/>
              <a:t>Clinical</a:t>
            </a:r>
            <a:r>
              <a:rPr lang="fr-CA" sz="1200" dirty="0"/>
              <a:t> </a:t>
            </a:r>
            <a:r>
              <a:rPr lang="fr-CA" sz="1200" dirty="0" err="1"/>
              <a:t>research</a:t>
            </a:r>
            <a:r>
              <a:rPr lang="fr-CA" sz="1200" dirty="0"/>
              <a:t> </a:t>
            </a:r>
            <a:r>
              <a:rPr lang="fr-CA" sz="1200" dirty="0" err="1"/>
              <a:t>ed</a:t>
            </a:r>
            <a:r>
              <a:rPr lang="fr-CA" sz="1200" dirty="0"/>
              <a:t>.) vol. 378 e071230. 7 Sep. 2022, doi:10.1136/bmj-2022-071230</a:t>
            </a:r>
          </a:p>
          <a:p>
            <a:pPr marL="457200" indent="-457200">
              <a:buFont typeface="+mj-lt"/>
              <a:buAutoNum type="arabicPeriod"/>
            </a:pPr>
            <a:r>
              <a:rPr lang="fr-CA" sz="1200" dirty="0" err="1"/>
              <a:t>Brunvoll</a:t>
            </a:r>
            <a:r>
              <a:rPr lang="fr-CA" sz="1200" dirty="0"/>
              <a:t>, Sonja H et al. “Prevention of covid-19 and </a:t>
            </a:r>
            <a:r>
              <a:rPr lang="fr-CA" sz="1200" dirty="0" err="1"/>
              <a:t>other</a:t>
            </a:r>
            <a:r>
              <a:rPr lang="fr-CA" sz="1200" dirty="0"/>
              <a:t> acute </a:t>
            </a:r>
            <a:r>
              <a:rPr lang="fr-CA" sz="1200" dirty="0" err="1"/>
              <a:t>respiratory</a:t>
            </a:r>
            <a:r>
              <a:rPr lang="fr-CA" sz="1200" dirty="0"/>
              <a:t> infections </a:t>
            </a:r>
            <a:r>
              <a:rPr lang="fr-CA" sz="1200" dirty="0" err="1"/>
              <a:t>with</a:t>
            </a:r>
            <a:r>
              <a:rPr lang="fr-CA" sz="1200" dirty="0"/>
              <a:t> </a:t>
            </a:r>
            <a:r>
              <a:rPr lang="fr-CA" sz="1200" dirty="0" err="1"/>
              <a:t>cod</a:t>
            </a:r>
            <a:r>
              <a:rPr lang="fr-CA" sz="1200" dirty="0"/>
              <a:t> </a:t>
            </a:r>
            <a:r>
              <a:rPr lang="fr-CA" sz="1200" dirty="0" err="1"/>
              <a:t>liver</a:t>
            </a:r>
            <a:r>
              <a:rPr lang="fr-CA" sz="1200" dirty="0"/>
              <a:t> </a:t>
            </a:r>
            <a:r>
              <a:rPr lang="fr-CA" sz="1200" dirty="0" err="1"/>
              <a:t>oil</a:t>
            </a:r>
            <a:r>
              <a:rPr lang="fr-CA" sz="1200" dirty="0"/>
              <a:t> </a:t>
            </a:r>
            <a:r>
              <a:rPr lang="fr-CA" sz="1200" dirty="0" err="1"/>
              <a:t>supplementation</a:t>
            </a:r>
            <a:r>
              <a:rPr lang="fr-CA" sz="1200" dirty="0"/>
              <a:t>, a </a:t>
            </a:r>
            <a:r>
              <a:rPr lang="fr-CA" sz="1200" dirty="0" err="1"/>
              <a:t>low</a:t>
            </a:r>
            <a:r>
              <a:rPr lang="fr-CA" sz="1200" dirty="0"/>
              <a:t> dose </a:t>
            </a:r>
            <a:r>
              <a:rPr lang="fr-CA" sz="1200" dirty="0" err="1"/>
              <a:t>vitamin</a:t>
            </a:r>
            <a:r>
              <a:rPr lang="fr-CA" sz="1200" dirty="0"/>
              <a:t> D </a:t>
            </a:r>
            <a:r>
              <a:rPr lang="fr-CA" sz="1200" dirty="0" err="1"/>
              <a:t>supplement</a:t>
            </a:r>
            <a:r>
              <a:rPr lang="fr-CA" sz="1200" dirty="0"/>
              <a:t>: quadruple </a:t>
            </a:r>
            <a:r>
              <a:rPr lang="fr-CA" sz="1200" dirty="0" err="1"/>
              <a:t>blinded</a:t>
            </a:r>
            <a:r>
              <a:rPr lang="fr-CA" sz="1200" dirty="0"/>
              <a:t>, </a:t>
            </a:r>
            <a:r>
              <a:rPr lang="fr-CA" sz="1200" dirty="0" err="1"/>
              <a:t>randomised</a:t>
            </a:r>
            <a:r>
              <a:rPr lang="fr-CA" sz="1200" dirty="0"/>
              <a:t> placebo </a:t>
            </a:r>
            <a:r>
              <a:rPr lang="fr-CA" sz="1200" dirty="0" err="1"/>
              <a:t>controlled</a:t>
            </a:r>
            <a:r>
              <a:rPr lang="fr-CA" sz="1200" dirty="0"/>
              <a:t> trial.” BMJ (</a:t>
            </a:r>
            <a:r>
              <a:rPr lang="fr-CA" sz="1200" dirty="0" err="1"/>
              <a:t>Clinical</a:t>
            </a:r>
            <a:r>
              <a:rPr lang="fr-CA" sz="1200" dirty="0"/>
              <a:t> </a:t>
            </a:r>
            <a:r>
              <a:rPr lang="fr-CA" sz="1200" dirty="0" err="1"/>
              <a:t>research</a:t>
            </a:r>
            <a:r>
              <a:rPr lang="fr-CA" sz="1200" dirty="0"/>
              <a:t> </a:t>
            </a:r>
            <a:r>
              <a:rPr lang="fr-CA" sz="1200" dirty="0" err="1"/>
              <a:t>ed</a:t>
            </a:r>
            <a:r>
              <a:rPr lang="fr-CA" sz="1200" dirty="0"/>
              <a:t>.) vol. 378 e071245. 7 Sep. 2022, doi:10.1136/bmj-2022-071245</a:t>
            </a:r>
          </a:p>
          <a:p>
            <a:pPr marL="457200" indent="-457200">
              <a:buFont typeface="+mj-lt"/>
              <a:buAutoNum type="arabicPeriod"/>
            </a:pPr>
            <a:r>
              <a:rPr lang="fr-CA" sz="1200" dirty="0"/>
              <a:t>Camargo, Carlos A et al. “</a:t>
            </a:r>
            <a:r>
              <a:rPr lang="fr-CA" sz="1200" dirty="0" err="1"/>
              <a:t>Effect</a:t>
            </a:r>
            <a:r>
              <a:rPr lang="fr-CA" sz="1200" dirty="0"/>
              <a:t> of </a:t>
            </a:r>
            <a:r>
              <a:rPr lang="fr-CA" sz="1200" dirty="0" err="1"/>
              <a:t>Monthly</a:t>
            </a:r>
            <a:r>
              <a:rPr lang="fr-CA" sz="1200" dirty="0"/>
              <a:t> High-Dose </a:t>
            </a:r>
            <a:r>
              <a:rPr lang="fr-CA" sz="1200" dirty="0" err="1"/>
              <a:t>Vitamin</a:t>
            </a:r>
            <a:r>
              <a:rPr lang="fr-CA" sz="1200" dirty="0"/>
              <a:t> D </a:t>
            </a:r>
            <a:r>
              <a:rPr lang="fr-CA" sz="1200" dirty="0" err="1"/>
              <a:t>Supplementation</a:t>
            </a:r>
            <a:r>
              <a:rPr lang="fr-CA" sz="1200" dirty="0"/>
              <a:t> on Acute </a:t>
            </a:r>
            <a:r>
              <a:rPr lang="fr-CA" sz="1200" dirty="0" err="1"/>
              <a:t>Respiratory</a:t>
            </a:r>
            <a:r>
              <a:rPr lang="fr-CA" sz="1200" dirty="0"/>
              <a:t> Infections in </a:t>
            </a:r>
            <a:r>
              <a:rPr lang="fr-CA" sz="1200" dirty="0" err="1"/>
              <a:t>Older</a:t>
            </a:r>
            <a:r>
              <a:rPr lang="fr-CA" sz="1200" dirty="0"/>
              <a:t> </a:t>
            </a:r>
            <a:r>
              <a:rPr lang="fr-CA" sz="1200" dirty="0" err="1"/>
              <a:t>Adults</a:t>
            </a:r>
            <a:r>
              <a:rPr lang="fr-CA" sz="1200" dirty="0"/>
              <a:t>: A </a:t>
            </a:r>
            <a:r>
              <a:rPr lang="fr-CA" sz="1200" dirty="0" err="1"/>
              <a:t>Randomized</a:t>
            </a:r>
            <a:r>
              <a:rPr lang="fr-CA" sz="1200" dirty="0"/>
              <a:t> </a:t>
            </a:r>
            <a:r>
              <a:rPr lang="fr-CA" sz="1200" dirty="0" err="1"/>
              <a:t>Controlled</a:t>
            </a:r>
            <a:r>
              <a:rPr lang="fr-CA" sz="1200" dirty="0"/>
              <a:t> Trial.” </a:t>
            </a:r>
            <a:r>
              <a:rPr lang="fr-CA" sz="1200" dirty="0" err="1"/>
              <a:t>Clinical</a:t>
            </a:r>
            <a:r>
              <a:rPr lang="fr-CA" sz="1200" dirty="0"/>
              <a:t> </a:t>
            </a:r>
            <a:r>
              <a:rPr lang="fr-CA" sz="1200" dirty="0" err="1"/>
              <a:t>infectious</a:t>
            </a:r>
            <a:r>
              <a:rPr lang="fr-CA" sz="1200" dirty="0"/>
              <a:t> </a:t>
            </a:r>
            <a:r>
              <a:rPr lang="fr-CA" sz="1200" dirty="0" err="1"/>
              <a:t>diseases</a:t>
            </a:r>
            <a:r>
              <a:rPr lang="fr-CA" sz="1200" dirty="0"/>
              <a:t> : an official publication of the </a:t>
            </a:r>
            <a:r>
              <a:rPr lang="fr-CA" sz="1200" dirty="0" err="1"/>
              <a:t>Infectious</a:t>
            </a:r>
            <a:r>
              <a:rPr lang="fr-CA" sz="1200" dirty="0"/>
              <a:t> </a:t>
            </a:r>
            <a:r>
              <a:rPr lang="fr-CA" sz="1200" dirty="0" err="1"/>
              <a:t>Diseases</a:t>
            </a:r>
            <a:r>
              <a:rPr lang="fr-CA" sz="1200" dirty="0"/>
              <a:t> Society of America vol. 71,2 (2020): 311-317. doi:10.1093/cid/ciz801</a:t>
            </a:r>
          </a:p>
        </p:txBody>
      </p:sp>
    </p:spTree>
    <p:extLst>
      <p:ext uri="{BB962C8B-B14F-4D97-AF65-F5344CB8AC3E}">
        <p14:creationId xmlns:p14="http://schemas.microsoft.com/office/powerpoint/2010/main" val="24727920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06CF5A-4B59-ADD8-9DAF-71A78F10A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98149"/>
            <a:ext cx="7685037" cy="1325563"/>
          </a:xfrm>
        </p:spPr>
        <p:txBody>
          <a:bodyPr/>
          <a:lstStyle/>
          <a:p>
            <a:r>
              <a:rPr lang="fr-CA" dirty="0"/>
              <a:t>Références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B13D980-9483-C449-F48D-0F7722AEF2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614113"/>
            <a:ext cx="7685037" cy="4080250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 startAt="9"/>
            </a:pPr>
            <a:r>
              <a:rPr lang="fr-CA" sz="1000" dirty="0" err="1"/>
              <a:t>Denlinger</a:t>
            </a:r>
            <a:r>
              <a:rPr lang="fr-CA" sz="1000" dirty="0"/>
              <a:t>, Loren C et al. “</a:t>
            </a:r>
            <a:r>
              <a:rPr lang="fr-CA" sz="1000" dirty="0" err="1"/>
              <a:t>Vitamin</a:t>
            </a:r>
            <a:r>
              <a:rPr lang="fr-CA" sz="1000" dirty="0"/>
              <a:t> D </a:t>
            </a:r>
            <a:r>
              <a:rPr lang="fr-CA" sz="1000" dirty="0" err="1"/>
              <a:t>Supplementation</a:t>
            </a:r>
            <a:r>
              <a:rPr lang="fr-CA" sz="1000" dirty="0"/>
              <a:t> and the Risk of </a:t>
            </a:r>
            <a:r>
              <a:rPr lang="fr-CA" sz="1000" dirty="0" err="1"/>
              <a:t>Colds</a:t>
            </a:r>
            <a:r>
              <a:rPr lang="fr-CA" sz="1000" dirty="0"/>
              <a:t> in Patients </a:t>
            </a:r>
            <a:r>
              <a:rPr lang="fr-CA" sz="1000" dirty="0" err="1"/>
              <a:t>with</a:t>
            </a:r>
            <a:r>
              <a:rPr lang="fr-CA" sz="1000" dirty="0"/>
              <a:t> </a:t>
            </a:r>
            <a:r>
              <a:rPr lang="fr-CA" sz="1000" dirty="0" err="1"/>
              <a:t>Asthma</a:t>
            </a:r>
            <a:r>
              <a:rPr lang="fr-CA" sz="1000" dirty="0"/>
              <a:t>.” American journal of </a:t>
            </a:r>
            <a:r>
              <a:rPr lang="fr-CA" sz="1000" dirty="0" err="1"/>
              <a:t>respiratory</a:t>
            </a:r>
            <a:r>
              <a:rPr lang="fr-CA" sz="1000" dirty="0"/>
              <a:t> and </a:t>
            </a:r>
            <a:r>
              <a:rPr lang="fr-CA" sz="1000" dirty="0" err="1"/>
              <a:t>critical</a:t>
            </a:r>
            <a:r>
              <a:rPr lang="fr-CA" sz="1000" dirty="0"/>
              <a:t> care </a:t>
            </a:r>
            <a:r>
              <a:rPr lang="fr-CA" sz="1000" dirty="0" err="1"/>
              <a:t>medicine</a:t>
            </a:r>
            <a:r>
              <a:rPr lang="fr-CA" sz="1000" dirty="0"/>
              <a:t> vol. 193,6 (2016): 634-41. doi:10.1164/rccm.201506-1169OC</a:t>
            </a:r>
          </a:p>
          <a:p>
            <a:pPr marL="457200" indent="-457200">
              <a:buFont typeface="+mj-lt"/>
              <a:buAutoNum type="arabicPeriod" startAt="9"/>
            </a:pPr>
            <a:r>
              <a:rPr lang="fr-CA" sz="1000" dirty="0"/>
              <a:t>van Helmond, Noud et al. “</a:t>
            </a:r>
            <a:r>
              <a:rPr lang="fr-CA" sz="1000" dirty="0" err="1"/>
              <a:t>Vitamin</a:t>
            </a:r>
            <a:r>
              <a:rPr lang="fr-CA" sz="1000" dirty="0"/>
              <a:t> D3 </a:t>
            </a:r>
            <a:r>
              <a:rPr lang="fr-CA" sz="1000" dirty="0" err="1"/>
              <a:t>Supplementation</a:t>
            </a:r>
            <a:r>
              <a:rPr lang="fr-CA" sz="1000" dirty="0"/>
              <a:t> at 5000 IU Daily for the Prevention of Influenza-like </a:t>
            </a:r>
            <a:r>
              <a:rPr lang="fr-CA" sz="1000" dirty="0" err="1"/>
              <a:t>Illness</a:t>
            </a:r>
            <a:r>
              <a:rPr lang="fr-CA" sz="1000" dirty="0"/>
              <a:t> in Healthcare </a:t>
            </a:r>
            <a:r>
              <a:rPr lang="fr-CA" sz="1000" dirty="0" err="1"/>
              <a:t>Workers</a:t>
            </a:r>
            <a:r>
              <a:rPr lang="fr-CA" sz="1000" dirty="0"/>
              <a:t>: A </a:t>
            </a:r>
            <a:r>
              <a:rPr lang="fr-CA" sz="1000" dirty="0" err="1"/>
              <a:t>Pragmatic</a:t>
            </a:r>
            <a:r>
              <a:rPr lang="fr-CA" sz="1000" dirty="0"/>
              <a:t> </a:t>
            </a:r>
            <a:r>
              <a:rPr lang="fr-CA" sz="1000" dirty="0" err="1"/>
              <a:t>Randomized</a:t>
            </a:r>
            <a:r>
              <a:rPr lang="fr-CA" sz="1000" dirty="0"/>
              <a:t> </a:t>
            </a:r>
            <a:r>
              <a:rPr lang="fr-CA" sz="1000" dirty="0" err="1"/>
              <a:t>Clinical</a:t>
            </a:r>
            <a:r>
              <a:rPr lang="fr-CA" sz="1000" dirty="0"/>
              <a:t> Trial.” </a:t>
            </a:r>
            <a:r>
              <a:rPr lang="fr-CA" sz="1000" dirty="0" err="1"/>
              <a:t>Nutrients</a:t>
            </a:r>
            <a:r>
              <a:rPr lang="fr-CA" sz="1000" dirty="0"/>
              <a:t> vol. 15,1 180. 30 </a:t>
            </a:r>
            <a:r>
              <a:rPr lang="fr-CA" sz="1000" dirty="0" err="1"/>
              <a:t>Dec</a:t>
            </a:r>
            <a:r>
              <a:rPr lang="fr-CA" sz="1000" dirty="0"/>
              <a:t>. 2022, doi:10.3390/nu15010180</a:t>
            </a:r>
          </a:p>
          <a:p>
            <a:pPr marL="457200" indent="-457200">
              <a:buFont typeface="+mj-lt"/>
              <a:buAutoNum type="arabicPeriod" startAt="9"/>
            </a:pPr>
            <a:r>
              <a:rPr lang="fr-CA" sz="1000" dirty="0"/>
              <a:t>Bergman, Peter et al. “</a:t>
            </a:r>
            <a:r>
              <a:rPr lang="fr-CA" sz="1000" dirty="0" err="1"/>
              <a:t>Vitamin</a:t>
            </a:r>
            <a:r>
              <a:rPr lang="fr-CA" sz="1000" dirty="0"/>
              <a:t> D </a:t>
            </a:r>
            <a:r>
              <a:rPr lang="fr-CA" sz="1000" dirty="0" err="1"/>
              <a:t>supplementation</a:t>
            </a:r>
            <a:r>
              <a:rPr lang="fr-CA" sz="1000" dirty="0"/>
              <a:t> to patients </a:t>
            </a:r>
            <a:r>
              <a:rPr lang="fr-CA" sz="1000" dirty="0" err="1"/>
              <a:t>with</a:t>
            </a:r>
            <a:r>
              <a:rPr lang="fr-CA" sz="1000" dirty="0"/>
              <a:t> </a:t>
            </a:r>
            <a:r>
              <a:rPr lang="fr-CA" sz="1000" dirty="0" err="1"/>
              <a:t>frequent</a:t>
            </a:r>
            <a:r>
              <a:rPr lang="fr-CA" sz="1000" dirty="0"/>
              <a:t> </a:t>
            </a:r>
            <a:r>
              <a:rPr lang="fr-CA" sz="1000" dirty="0" err="1"/>
              <a:t>respiratory</a:t>
            </a:r>
            <a:r>
              <a:rPr lang="fr-CA" sz="1000" dirty="0"/>
              <a:t> tract infections: a post hoc </a:t>
            </a:r>
            <a:r>
              <a:rPr lang="fr-CA" sz="1000" dirty="0" err="1"/>
              <a:t>analysis</a:t>
            </a:r>
            <a:r>
              <a:rPr lang="fr-CA" sz="1000" dirty="0"/>
              <a:t> of a </a:t>
            </a:r>
            <a:r>
              <a:rPr lang="fr-CA" sz="1000" dirty="0" err="1"/>
              <a:t>randomized</a:t>
            </a:r>
            <a:r>
              <a:rPr lang="fr-CA" sz="1000" dirty="0"/>
              <a:t> and placebo-</a:t>
            </a:r>
            <a:r>
              <a:rPr lang="fr-CA" sz="1000" dirty="0" err="1"/>
              <a:t>controlled</a:t>
            </a:r>
            <a:r>
              <a:rPr lang="fr-CA" sz="1000" dirty="0"/>
              <a:t> trial.” BMC </a:t>
            </a:r>
            <a:r>
              <a:rPr lang="fr-CA" sz="1000" dirty="0" err="1"/>
              <a:t>research</a:t>
            </a:r>
            <a:r>
              <a:rPr lang="fr-CA" sz="1000" dirty="0"/>
              <a:t> notes vol. 8 391. 30 Aug. 2015, doi:10.1186/s13104-015-1378-3</a:t>
            </a:r>
          </a:p>
          <a:p>
            <a:pPr marL="457200" indent="-457200">
              <a:buFont typeface="+mj-lt"/>
              <a:buAutoNum type="arabicPeriod" startAt="9"/>
            </a:pPr>
            <a:r>
              <a:rPr lang="fr-CA" sz="1000" dirty="0" err="1"/>
              <a:t>Ginde</a:t>
            </a:r>
            <a:r>
              <a:rPr lang="fr-CA" sz="1000" dirty="0"/>
              <a:t>, </a:t>
            </a:r>
            <a:r>
              <a:rPr lang="fr-CA" sz="1000" dirty="0" err="1"/>
              <a:t>Adit</a:t>
            </a:r>
            <a:r>
              <a:rPr lang="fr-CA" sz="1000" dirty="0"/>
              <a:t> A et al. “High-Dose </a:t>
            </a:r>
            <a:r>
              <a:rPr lang="fr-CA" sz="1000" dirty="0" err="1"/>
              <a:t>Monthly</a:t>
            </a:r>
            <a:r>
              <a:rPr lang="fr-CA" sz="1000" dirty="0"/>
              <a:t> </a:t>
            </a:r>
            <a:r>
              <a:rPr lang="fr-CA" sz="1000" dirty="0" err="1"/>
              <a:t>Vitamin</a:t>
            </a:r>
            <a:r>
              <a:rPr lang="fr-CA" sz="1000" dirty="0"/>
              <a:t> D for Prevention of Acute </a:t>
            </a:r>
            <a:r>
              <a:rPr lang="fr-CA" sz="1000" dirty="0" err="1"/>
              <a:t>Respiratory</a:t>
            </a:r>
            <a:r>
              <a:rPr lang="fr-CA" sz="1000" dirty="0"/>
              <a:t> Infection in </a:t>
            </a:r>
            <a:r>
              <a:rPr lang="fr-CA" sz="1000" dirty="0" err="1"/>
              <a:t>Older</a:t>
            </a:r>
            <a:r>
              <a:rPr lang="fr-CA" sz="1000" dirty="0"/>
              <a:t> Long-</a:t>
            </a:r>
            <a:r>
              <a:rPr lang="fr-CA" sz="1000" dirty="0" err="1"/>
              <a:t>Term</a:t>
            </a:r>
            <a:r>
              <a:rPr lang="fr-CA" sz="1000" dirty="0"/>
              <a:t> Care </a:t>
            </a:r>
            <a:r>
              <a:rPr lang="fr-CA" sz="1000" dirty="0" err="1"/>
              <a:t>Residents</a:t>
            </a:r>
            <a:r>
              <a:rPr lang="fr-CA" sz="1000" dirty="0"/>
              <a:t>: A </a:t>
            </a:r>
            <a:r>
              <a:rPr lang="fr-CA" sz="1000" dirty="0" err="1"/>
              <a:t>Randomized</a:t>
            </a:r>
            <a:r>
              <a:rPr lang="fr-CA" sz="1000" dirty="0"/>
              <a:t> </a:t>
            </a:r>
            <a:r>
              <a:rPr lang="fr-CA" sz="1000" dirty="0" err="1"/>
              <a:t>Clinical</a:t>
            </a:r>
            <a:r>
              <a:rPr lang="fr-CA" sz="1000" dirty="0"/>
              <a:t> Trial.” Journal of the American </a:t>
            </a:r>
            <a:r>
              <a:rPr lang="fr-CA" sz="1000" dirty="0" err="1"/>
              <a:t>Geriatrics</a:t>
            </a:r>
            <a:r>
              <a:rPr lang="fr-CA" sz="1000" dirty="0"/>
              <a:t> Society vol. 65,3 (2017): 496-503. doi:10.1111/jgs.14679</a:t>
            </a:r>
          </a:p>
          <a:p>
            <a:pPr marL="457200" indent="-457200">
              <a:buFont typeface="+mj-lt"/>
              <a:buAutoNum type="arabicPeriod" startAt="9"/>
            </a:pPr>
            <a:r>
              <a:rPr lang="fr-CA" sz="1000" dirty="0"/>
              <a:t>Martineau, Adrian R et al. “Double-blind </a:t>
            </a:r>
            <a:r>
              <a:rPr lang="fr-CA" sz="1000" dirty="0" err="1"/>
              <a:t>randomised</a:t>
            </a:r>
            <a:r>
              <a:rPr lang="fr-CA" sz="1000" dirty="0"/>
              <a:t> </a:t>
            </a:r>
            <a:r>
              <a:rPr lang="fr-CA" sz="1000" dirty="0" err="1"/>
              <a:t>controlled</a:t>
            </a:r>
            <a:r>
              <a:rPr lang="fr-CA" sz="1000" dirty="0"/>
              <a:t> trial of </a:t>
            </a:r>
            <a:r>
              <a:rPr lang="fr-CA" sz="1000" dirty="0" err="1"/>
              <a:t>vitamin</a:t>
            </a:r>
            <a:r>
              <a:rPr lang="fr-CA" sz="1000" dirty="0"/>
              <a:t> D3 </a:t>
            </a:r>
            <a:r>
              <a:rPr lang="fr-CA" sz="1000" dirty="0" err="1"/>
              <a:t>supplementation</a:t>
            </a:r>
            <a:r>
              <a:rPr lang="fr-CA" sz="1000" dirty="0"/>
              <a:t> for the </a:t>
            </a:r>
            <a:r>
              <a:rPr lang="fr-CA" sz="1000" dirty="0" err="1"/>
              <a:t>prevention</a:t>
            </a:r>
            <a:r>
              <a:rPr lang="fr-CA" sz="1000" dirty="0"/>
              <a:t> of acute </a:t>
            </a:r>
            <a:r>
              <a:rPr lang="fr-CA" sz="1000" dirty="0" err="1"/>
              <a:t>respiratory</a:t>
            </a:r>
            <a:r>
              <a:rPr lang="fr-CA" sz="1000" dirty="0"/>
              <a:t> infection in </a:t>
            </a:r>
            <a:r>
              <a:rPr lang="fr-CA" sz="1000" dirty="0" err="1"/>
              <a:t>older</a:t>
            </a:r>
            <a:r>
              <a:rPr lang="fr-CA" sz="1000" dirty="0"/>
              <a:t> </a:t>
            </a:r>
            <a:r>
              <a:rPr lang="fr-CA" sz="1000" dirty="0" err="1"/>
              <a:t>adults</a:t>
            </a:r>
            <a:r>
              <a:rPr lang="fr-CA" sz="1000" dirty="0"/>
              <a:t> and </a:t>
            </a:r>
            <a:r>
              <a:rPr lang="fr-CA" sz="1000" dirty="0" err="1"/>
              <a:t>their</a:t>
            </a:r>
            <a:r>
              <a:rPr lang="fr-CA" sz="1000" dirty="0"/>
              <a:t> </a:t>
            </a:r>
            <a:r>
              <a:rPr lang="fr-CA" sz="1000" dirty="0" err="1"/>
              <a:t>carers</a:t>
            </a:r>
            <a:r>
              <a:rPr lang="fr-CA" sz="1000" dirty="0"/>
              <a:t> (</a:t>
            </a:r>
            <a:r>
              <a:rPr lang="fr-CA" sz="1000" dirty="0" err="1"/>
              <a:t>ViDiFlu</a:t>
            </a:r>
            <a:r>
              <a:rPr lang="fr-CA" sz="1000" dirty="0"/>
              <a:t>).” Thorax vol. 70,10 (2015): 953-60. doi:10.1136/thoraxjnl-2015-206996</a:t>
            </a:r>
          </a:p>
          <a:p>
            <a:pPr marL="457200" indent="-457200">
              <a:buFont typeface="+mj-lt"/>
              <a:buAutoNum type="arabicPeriod" startAt="9"/>
            </a:pPr>
            <a:r>
              <a:rPr lang="fr-CA" sz="1000" dirty="0"/>
              <a:t>Martineau, Adrian R et al. “Double-blind </a:t>
            </a:r>
            <a:r>
              <a:rPr lang="fr-CA" sz="1000" dirty="0" err="1"/>
              <a:t>randomised</a:t>
            </a:r>
            <a:r>
              <a:rPr lang="fr-CA" sz="1000" dirty="0"/>
              <a:t> placebo-</a:t>
            </a:r>
            <a:r>
              <a:rPr lang="fr-CA" sz="1000" dirty="0" err="1"/>
              <a:t>controlled</a:t>
            </a:r>
            <a:r>
              <a:rPr lang="fr-CA" sz="1000" dirty="0"/>
              <a:t> trial of bolus-dose </a:t>
            </a:r>
            <a:r>
              <a:rPr lang="fr-CA" sz="1000" dirty="0" err="1"/>
              <a:t>vitamin</a:t>
            </a:r>
            <a:r>
              <a:rPr lang="fr-CA" sz="1000" dirty="0"/>
              <a:t> D3 </a:t>
            </a:r>
            <a:r>
              <a:rPr lang="fr-CA" sz="1000" dirty="0" err="1"/>
              <a:t>supplementation</a:t>
            </a:r>
            <a:r>
              <a:rPr lang="fr-CA" sz="1000" dirty="0"/>
              <a:t> in </a:t>
            </a:r>
            <a:r>
              <a:rPr lang="fr-CA" sz="1000" dirty="0" err="1"/>
              <a:t>adults</a:t>
            </a:r>
            <a:r>
              <a:rPr lang="fr-CA" sz="1000" dirty="0"/>
              <a:t> </a:t>
            </a:r>
            <a:r>
              <a:rPr lang="fr-CA" sz="1000" dirty="0" err="1"/>
              <a:t>with</a:t>
            </a:r>
            <a:r>
              <a:rPr lang="fr-CA" sz="1000" dirty="0"/>
              <a:t> </a:t>
            </a:r>
            <a:r>
              <a:rPr lang="fr-CA" sz="1000" dirty="0" err="1"/>
              <a:t>asthma</a:t>
            </a:r>
            <a:r>
              <a:rPr lang="fr-CA" sz="1000" dirty="0"/>
              <a:t> (</a:t>
            </a:r>
            <a:r>
              <a:rPr lang="fr-CA" sz="1000" dirty="0" err="1"/>
              <a:t>ViDiAs</a:t>
            </a:r>
            <a:r>
              <a:rPr lang="fr-CA" sz="1000" dirty="0"/>
              <a:t>).” Thorax vol. 70,5 (2015): 451-7. doi:10.1136/thoraxjnl-2014-206449</a:t>
            </a:r>
          </a:p>
          <a:p>
            <a:pPr marL="457200" indent="-457200">
              <a:buFont typeface="+mj-lt"/>
              <a:buAutoNum type="arabicPeriod" startAt="9"/>
            </a:pPr>
            <a:r>
              <a:rPr lang="fr-CA" sz="1000" dirty="0"/>
              <a:t>Goodall, Emma C et al. “</a:t>
            </a:r>
            <a:r>
              <a:rPr lang="fr-CA" sz="1000" dirty="0" err="1"/>
              <a:t>Vitamin</a:t>
            </a:r>
            <a:r>
              <a:rPr lang="fr-CA" sz="1000" dirty="0"/>
              <a:t> D3 and </a:t>
            </a:r>
            <a:r>
              <a:rPr lang="fr-CA" sz="1000" dirty="0" err="1"/>
              <a:t>gargling</a:t>
            </a:r>
            <a:r>
              <a:rPr lang="fr-CA" sz="1000" dirty="0"/>
              <a:t> for the </a:t>
            </a:r>
            <a:r>
              <a:rPr lang="fr-CA" sz="1000" dirty="0" err="1"/>
              <a:t>prevention</a:t>
            </a:r>
            <a:r>
              <a:rPr lang="fr-CA" sz="1000" dirty="0"/>
              <a:t> of </a:t>
            </a:r>
            <a:r>
              <a:rPr lang="fr-CA" sz="1000" dirty="0" err="1"/>
              <a:t>upper</a:t>
            </a:r>
            <a:r>
              <a:rPr lang="fr-CA" sz="1000" dirty="0"/>
              <a:t> </a:t>
            </a:r>
            <a:r>
              <a:rPr lang="fr-CA" sz="1000" dirty="0" err="1"/>
              <a:t>respiratory</a:t>
            </a:r>
            <a:r>
              <a:rPr lang="fr-CA" sz="1000" dirty="0"/>
              <a:t> tract infections: a </a:t>
            </a:r>
            <a:r>
              <a:rPr lang="fr-CA" sz="1000" dirty="0" err="1"/>
              <a:t>randomized</a:t>
            </a:r>
            <a:r>
              <a:rPr lang="fr-CA" sz="1000" dirty="0"/>
              <a:t> </a:t>
            </a:r>
            <a:r>
              <a:rPr lang="fr-CA" sz="1000" dirty="0" err="1"/>
              <a:t>controlled</a:t>
            </a:r>
            <a:r>
              <a:rPr lang="fr-CA" sz="1000" dirty="0"/>
              <a:t> trial.” BMC </a:t>
            </a:r>
            <a:r>
              <a:rPr lang="fr-CA" sz="1000" dirty="0" err="1"/>
              <a:t>infectious</a:t>
            </a:r>
            <a:r>
              <a:rPr lang="fr-CA" sz="1000" dirty="0"/>
              <a:t> </a:t>
            </a:r>
            <a:r>
              <a:rPr lang="fr-CA" sz="1000" dirty="0" err="1"/>
              <a:t>diseases</a:t>
            </a:r>
            <a:r>
              <a:rPr lang="fr-CA" sz="1000" dirty="0"/>
              <a:t> vol. 14 273. 19 May. 2014, doi:10.1186/1471-2334-14-273</a:t>
            </a:r>
          </a:p>
          <a:p>
            <a:pPr marL="457200" indent="-457200">
              <a:buFont typeface="+mj-lt"/>
              <a:buAutoNum type="arabicPeriod" startAt="9"/>
            </a:pPr>
            <a:r>
              <a:rPr lang="fr-CA" sz="1000" dirty="0"/>
              <a:t>Cho, </a:t>
            </a:r>
            <a:r>
              <a:rPr lang="fr-CA" sz="1000" dirty="0" err="1"/>
              <a:t>Hae-Eun</a:t>
            </a:r>
            <a:r>
              <a:rPr lang="fr-CA" sz="1000" dirty="0"/>
              <a:t> et al. “</a:t>
            </a:r>
            <a:r>
              <a:rPr lang="fr-CA" sz="1000" dirty="0" err="1"/>
              <a:t>Efficacy</a:t>
            </a:r>
            <a:r>
              <a:rPr lang="fr-CA" sz="1000" dirty="0"/>
              <a:t> of </a:t>
            </a:r>
            <a:r>
              <a:rPr lang="fr-CA" sz="1000" dirty="0" err="1"/>
              <a:t>Vitamin</a:t>
            </a:r>
            <a:r>
              <a:rPr lang="fr-CA" sz="1000" dirty="0"/>
              <a:t> D </a:t>
            </a:r>
            <a:r>
              <a:rPr lang="fr-CA" sz="1000" dirty="0" err="1"/>
              <a:t>Supplements</a:t>
            </a:r>
            <a:r>
              <a:rPr lang="fr-CA" sz="1000" dirty="0"/>
              <a:t> in Prevention of Acute </a:t>
            </a:r>
            <a:r>
              <a:rPr lang="fr-CA" sz="1000" dirty="0" err="1"/>
              <a:t>Respiratory</a:t>
            </a:r>
            <a:r>
              <a:rPr lang="fr-CA" sz="1000" dirty="0"/>
              <a:t> Infection: A Meta-</a:t>
            </a:r>
            <a:r>
              <a:rPr lang="fr-CA" sz="1000" dirty="0" err="1"/>
              <a:t>Analysis</a:t>
            </a:r>
            <a:r>
              <a:rPr lang="fr-CA" sz="1000" dirty="0"/>
              <a:t> for </a:t>
            </a:r>
            <a:r>
              <a:rPr lang="fr-CA" sz="1000" dirty="0" err="1"/>
              <a:t>Randomized</a:t>
            </a:r>
            <a:r>
              <a:rPr lang="fr-CA" sz="1000" dirty="0"/>
              <a:t> </a:t>
            </a:r>
            <a:r>
              <a:rPr lang="fr-CA" sz="1000" dirty="0" err="1"/>
              <a:t>Controlled</a:t>
            </a:r>
            <a:r>
              <a:rPr lang="fr-CA" sz="1000" dirty="0"/>
              <a:t> Trials.” </a:t>
            </a:r>
            <a:r>
              <a:rPr lang="fr-CA" sz="1000" dirty="0" err="1"/>
              <a:t>Nutrients</a:t>
            </a:r>
            <a:r>
              <a:rPr lang="fr-CA" sz="1000" dirty="0"/>
              <a:t> vol. 14,4 818. 15 </a:t>
            </a:r>
            <a:r>
              <a:rPr lang="fr-CA" sz="1000" dirty="0" err="1"/>
              <a:t>Feb</a:t>
            </a:r>
            <a:r>
              <a:rPr lang="fr-CA" sz="1000" dirty="0"/>
              <a:t>. 2022, doi:10.3390/nu14040818</a:t>
            </a:r>
          </a:p>
          <a:p>
            <a:pPr marL="457200" indent="-457200">
              <a:buFont typeface="+mj-lt"/>
              <a:buAutoNum type="arabicPeriod" startAt="9"/>
            </a:pPr>
            <a:r>
              <a:rPr lang="fr-CA" sz="1000" dirty="0" err="1"/>
              <a:t>Jolliffe</a:t>
            </a:r>
            <a:r>
              <a:rPr lang="fr-CA" sz="1000" dirty="0"/>
              <a:t>, David A et al. “</a:t>
            </a:r>
            <a:r>
              <a:rPr lang="fr-CA" sz="1000" dirty="0" err="1"/>
              <a:t>Vitamin</a:t>
            </a:r>
            <a:r>
              <a:rPr lang="fr-CA" sz="1000" dirty="0"/>
              <a:t> D </a:t>
            </a:r>
            <a:r>
              <a:rPr lang="fr-CA" sz="1000" dirty="0" err="1"/>
              <a:t>supplementation</a:t>
            </a:r>
            <a:r>
              <a:rPr lang="fr-CA" sz="1000" dirty="0"/>
              <a:t> to </a:t>
            </a:r>
            <a:r>
              <a:rPr lang="fr-CA" sz="1000" dirty="0" err="1"/>
              <a:t>prevent</a:t>
            </a:r>
            <a:r>
              <a:rPr lang="fr-CA" sz="1000" dirty="0"/>
              <a:t> acute </a:t>
            </a:r>
            <a:r>
              <a:rPr lang="fr-CA" sz="1000" dirty="0" err="1"/>
              <a:t>respiratory</a:t>
            </a:r>
            <a:r>
              <a:rPr lang="fr-CA" sz="1000" dirty="0"/>
              <a:t> infections: a </a:t>
            </a:r>
            <a:r>
              <a:rPr lang="fr-CA" sz="1000" dirty="0" err="1"/>
              <a:t>systematic</a:t>
            </a:r>
            <a:r>
              <a:rPr lang="fr-CA" sz="1000" dirty="0"/>
              <a:t> </a:t>
            </a:r>
            <a:r>
              <a:rPr lang="fr-CA" sz="1000" dirty="0" err="1"/>
              <a:t>review</a:t>
            </a:r>
            <a:r>
              <a:rPr lang="fr-CA" sz="1000" dirty="0"/>
              <a:t> and </a:t>
            </a:r>
            <a:r>
              <a:rPr lang="fr-CA" sz="1000" dirty="0" err="1"/>
              <a:t>meta-analysis</a:t>
            </a:r>
            <a:r>
              <a:rPr lang="fr-CA" sz="1000" dirty="0"/>
              <a:t> of </a:t>
            </a:r>
            <a:r>
              <a:rPr lang="fr-CA" sz="1000" dirty="0" err="1"/>
              <a:t>aggregate</a:t>
            </a:r>
            <a:r>
              <a:rPr lang="fr-CA" sz="1000" dirty="0"/>
              <a:t> data </a:t>
            </a:r>
            <a:r>
              <a:rPr lang="fr-CA" sz="1000" dirty="0" err="1"/>
              <a:t>from</a:t>
            </a:r>
            <a:r>
              <a:rPr lang="fr-CA" sz="1000" dirty="0"/>
              <a:t> </a:t>
            </a:r>
            <a:r>
              <a:rPr lang="fr-CA" sz="1000" dirty="0" err="1"/>
              <a:t>randomised</a:t>
            </a:r>
            <a:r>
              <a:rPr lang="fr-CA" sz="1000" dirty="0"/>
              <a:t> </a:t>
            </a:r>
            <a:r>
              <a:rPr lang="fr-CA" sz="1000" dirty="0" err="1"/>
              <a:t>controlled</a:t>
            </a:r>
            <a:r>
              <a:rPr lang="fr-CA" sz="1000" dirty="0"/>
              <a:t> trials.” The </a:t>
            </a:r>
            <a:r>
              <a:rPr lang="fr-CA" sz="1000" dirty="0" err="1"/>
              <a:t>lancet</a:t>
            </a:r>
            <a:r>
              <a:rPr lang="fr-CA" sz="1000" dirty="0"/>
              <a:t>. </a:t>
            </a:r>
            <a:r>
              <a:rPr lang="fr-CA" sz="1000" dirty="0" err="1"/>
              <a:t>Diabetes</a:t>
            </a:r>
            <a:r>
              <a:rPr lang="fr-CA" sz="1000" dirty="0"/>
              <a:t> &amp; </a:t>
            </a:r>
            <a:r>
              <a:rPr lang="fr-CA" sz="1000" dirty="0" err="1"/>
              <a:t>endocrinology</a:t>
            </a:r>
            <a:r>
              <a:rPr lang="fr-CA" sz="1000" dirty="0"/>
              <a:t> vol. 9,5 (2021): 276-292. doi:10.1016/S2213-8587(21)00051-6</a:t>
            </a:r>
          </a:p>
          <a:p>
            <a:pPr marL="457200" indent="-457200">
              <a:buFont typeface="+mj-lt"/>
              <a:buAutoNum type="arabicPeriod" startAt="9"/>
            </a:pPr>
            <a:r>
              <a:rPr lang="en-US" sz="1000" dirty="0"/>
              <a:t>GBD 2016 Lower Respiratory Infections Collaborators. “Estimates of the global, regional, and national morbidity, mortality, and </a:t>
            </a:r>
            <a:r>
              <a:rPr lang="en-US" sz="1000" dirty="0" err="1"/>
              <a:t>aetiologies</a:t>
            </a:r>
            <a:r>
              <a:rPr lang="en-US" sz="1000" dirty="0"/>
              <a:t> of lower respiratory infections in 195 countries, 1990-2016: a systematic analysis for the Global Burden of Disease Study 2016.” The Lancet. Infectious diseases vol. 18,11 (2018): 1191-1210. doi:10.1016/S1473-3099(18)30310-4</a:t>
            </a:r>
          </a:p>
          <a:p>
            <a:pPr marL="457200" indent="-457200">
              <a:buFont typeface="+mj-lt"/>
              <a:buAutoNum type="arabicPeriod" startAt="9"/>
            </a:pPr>
            <a:r>
              <a:rPr lang="en-US" sz="1000" dirty="0"/>
              <a:t>GBD 2019 LRI Collaborators. “Age-sex differences in the global burden of lower respiratory infections and risk factors, 1990-2019: results from the Global Burden of Disease Study 2019.” The Lancet. Infectious diseases vol. 22,11 (2022): 1626-1647. doi:10.1016/S1473-3099(22)00510-2</a:t>
            </a:r>
          </a:p>
          <a:p>
            <a:pPr marL="457200" indent="-457200">
              <a:buFont typeface="+mj-lt"/>
              <a:buAutoNum type="arabicPeriod" startAt="9"/>
            </a:pPr>
            <a:r>
              <a:rPr lang="en-US" sz="1000" dirty="0"/>
              <a:t>Cui, </a:t>
            </a:r>
            <a:r>
              <a:rPr lang="en-US" sz="1000" dirty="0" err="1"/>
              <a:t>Aiyong</a:t>
            </a:r>
            <a:r>
              <a:rPr lang="en-US" sz="1000" dirty="0"/>
              <a:t> et al. “Global and regional prevalence of vitamin D deficiency in population-based studies from 2000 to 2022: A pooled analysis of 7.9 million participants.” Frontiers in nutrition vol. 10 1070808. 17 Mar. 2023, doi:10.3389/fnut.2023.1070808</a:t>
            </a:r>
          </a:p>
          <a:p>
            <a:pPr marL="0" indent="0">
              <a:buNone/>
            </a:pPr>
            <a:endParaRPr lang="fr-CA" sz="1000" dirty="0"/>
          </a:p>
          <a:p>
            <a:endParaRPr lang="fr-CA" sz="1000" dirty="0"/>
          </a:p>
        </p:txBody>
      </p:sp>
    </p:spTree>
    <p:extLst>
      <p:ext uri="{BB962C8B-B14F-4D97-AF65-F5344CB8AC3E}">
        <p14:creationId xmlns:p14="http://schemas.microsoft.com/office/powerpoint/2010/main" val="28845790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4557AA1-DE10-7200-F9D4-B2F03915EA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854" y="1708092"/>
            <a:ext cx="7685037" cy="339255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CA" sz="2400" dirty="0"/>
          </a:p>
          <a:p>
            <a:r>
              <a:rPr lang="fr-CA" sz="2400" dirty="0"/>
              <a:t>Votre huitième patient, un homme de 65 ans, se présente pour les mêmes symptômes que les autres avant lui : toux grasse et rhinorrhée</a:t>
            </a:r>
          </a:p>
          <a:p>
            <a:endParaRPr lang="fr-CA" sz="2400" dirty="0"/>
          </a:p>
          <a:p>
            <a:r>
              <a:rPr lang="fr-CA" sz="2400" dirty="0"/>
              <a:t>Il se plaint qu’à chaque hiver, il fait plusieurs rhumes importants et doit prendre ses pompes d’asthme plus fréquemment.</a:t>
            </a:r>
          </a:p>
        </p:txBody>
      </p:sp>
      <p:pic>
        <p:nvPicPr>
          <p:cNvPr id="4098" name="Picture 2" descr="Cold Clipart Cold Cough - Transparent Sick Person Png, Png Download -  kindpng">
            <a:extLst>
              <a:ext uri="{FF2B5EF4-FFF2-40B4-BE49-F238E27FC236}">
                <a16:creationId xmlns:a16="http://schemas.microsoft.com/office/drawing/2014/main" id="{54AAAFF4-BD80-60A0-1006-F62AF3A0C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95" b="89991" l="6512" r="93721">
                        <a14:foregroundMark x1="10814" y1="15833" x2="6512" y2="22293"/>
                        <a14:foregroundMark x1="6512" y1="22293" x2="10233" y2="30391"/>
                        <a14:foregroundMark x1="10233" y1="30391" x2="10233" y2="30755"/>
                        <a14:foregroundMark x1="21830" y1="9548" x2="38256" y2="4459"/>
                        <a14:foregroundMark x1="38256" y1="4459" x2="48157" y2="4209"/>
                        <a14:foregroundMark x1="54867" y1="9100" x2="55465" y2="10464"/>
                        <a14:foregroundMark x1="53212" y1="5323" x2="53893" y2="6876"/>
                        <a14:foregroundMark x1="33256" y1="36943" x2="36628" y2="35578"/>
                        <a14:foregroundMark x1="62511" y1="34831" x2="63140" y2="36124"/>
                        <a14:foregroundMark x1="55698" y1="20837" x2="61669" y2="33102"/>
                        <a14:foregroundMark x1="55233" y1="21474" x2="62093" y2="35760"/>
                        <a14:foregroundMark x1="72674" y1="24568" x2="72674" y2="24568"/>
                        <a14:foregroundMark x1="76395" y1="23021" x2="76977" y2="23203"/>
                        <a14:foregroundMark x1="73023" y1="28389" x2="83837" y2="25478"/>
                        <a14:foregroundMark x1="78372" y1="32484" x2="81163" y2="34031"/>
                        <a14:foregroundMark x1="85349" y1="42311" x2="90233" y2="43312"/>
                        <a14:foregroundMark x1="82558" y1="46770" x2="93721" y2="49864"/>
                        <a14:foregroundMark x1="86512" y1="53958" x2="84302" y2="54322"/>
                        <a14:foregroundMark x1="76395" y1="59145" x2="80349" y2="62602"/>
                        <a14:foregroundMark x1="72209" y1="60328" x2="76628" y2="67061"/>
                        <a14:foregroundMark x1="76628" y1="67061" x2="80349" y2="70155"/>
                        <a14:foregroundMark x1="64535" y1="63148" x2="68488" y2="69609"/>
                        <a14:foregroundMark x1="68488" y1="69609" x2="68837" y2="63967"/>
                        <a14:foregroundMark x1="89302" y1="57598" x2="89302" y2="57598"/>
                        <a14:backgroundMark x1="48256" y1="4095" x2="53953" y2="4459"/>
                        <a14:backgroundMark x1="56163" y1="7734" x2="56395" y2="8917"/>
                        <a14:backgroundMark x1="55698" y1="8280" x2="53721" y2="8098"/>
                        <a14:backgroundMark x1="19651" y1="9827" x2="20581" y2="9281"/>
                        <a14:backgroundMark x1="21395" y1="9281" x2="19884" y2="10464"/>
                        <a14:backgroundMark x1="64070" y1="32484" x2="63356" y2="339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8450" y="3955401"/>
            <a:ext cx="2560819" cy="3272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06B91A-C123-B8C3-63C8-E81598C40CEF}"/>
              </a:ext>
            </a:extLst>
          </p:cNvPr>
          <p:cNvSpPr txBox="1"/>
          <p:nvPr/>
        </p:nvSpPr>
        <p:spPr>
          <a:xfrm>
            <a:off x="475854" y="5100648"/>
            <a:ext cx="7685037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CA" sz="2400" dirty="0">
                <a:solidFill>
                  <a:schemeClr val="bg1"/>
                </a:solidFill>
              </a:rPr>
              <a:t>« Docteur, est-ce qu’il y a quelque chose à prendre pour prévenir ses infections? Je prends de la vitamine D, qu’en pensez-vous?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1966EC94-AAFF-B650-D385-8CCFC3A7D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8049"/>
            <a:ext cx="7685037" cy="1325563"/>
          </a:xfrm>
        </p:spPr>
        <p:txBody>
          <a:bodyPr/>
          <a:lstStyle/>
          <a:p>
            <a:r>
              <a:rPr lang="fr-CA" dirty="0"/>
              <a:t>Au sans rendez-vous, en mars…</a:t>
            </a:r>
          </a:p>
        </p:txBody>
      </p:sp>
    </p:spTree>
    <p:extLst>
      <p:ext uri="{BB962C8B-B14F-4D97-AF65-F5344CB8AC3E}">
        <p14:creationId xmlns:p14="http://schemas.microsoft.com/office/powerpoint/2010/main" val="1842395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480BCA-9027-D700-E41F-6DF121FED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Introduction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88A6FB9-5E41-1D2B-BA9A-FAF078EC6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CA" dirty="0"/>
              <a:t>Les IVRS et IVRI sont très prévalentes et sont une cause majeure de décès dans le monde.</a:t>
            </a:r>
          </a:p>
          <a:p>
            <a:pPr lvl="1"/>
            <a:r>
              <a:rPr lang="fr-CA" dirty="0"/>
              <a:t>En 2019, il y a eu :</a:t>
            </a:r>
          </a:p>
          <a:p>
            <a:pPr lvl="2"/>
            <a:r>
              <a:rPr lang="fr-CA" dirty="0"/>
              <a:t>≈ </a:t>
            </a:r>
            <a:r>
              <a:rPr lang="fr-CA" dirty="0">
                <a:solidFill>
                  <a:srgbClr val="FFFF00"/>
                </a:solidFill>
              </a:rPr>
              <a:t>490 millions épisodes </a:t>
            </a:r>
            <a:r>
              <a:rPr lang="fr-CA" dirty="0"/>
              <a:t>d’IVRI</a:t>
            </a:r>
          </a:p>
          <a:p>
            <a:pPr lvl="2"/>
            <a:r>
              <a:rPr lang="fr-CA" dirty="0"/>
              <a:t>≈ </a:t>
            </a:r>
            <a:r>
              <a:rPr lang="fr-CA" dirty="0">
                <a:solidFill>
                  <a:srgbClr val="FFFF00"/>
                </a:solidFill>
              </a:rPr>
              <a:t>2.5 millions de décès </a:t>
            </a:r>
            <a:r>
              <a:rPr lang="fr-CA" dirty="0"/>
              <a:t>attribués aux IVRI</a:t>
            </a:r>
          </a:p>
          <a:p>
            <a:r>
              <a:rPr lang="fr-CA" dirty="0"/>
              <a:t>Populations vulnérables : enfants de moins de 5 ans, adultes de plus de 70 ans</a:t>
            </a:r>
          </a:p>
          <a:p>
            <a:endParaRPr lang="fr-CA" dirty="0"/>
          </a:p>
          <a:p>
            <a:r>
              <a:rPr lang="fr-CA" dirty="0"/>
              <a:t>Et la COVID-19?</a:t>
            </a:r>
          </a:p>
          <a:p>
            <a:pPr lvl="1"/>
            <a:r>
              <a:rPr lang="fr-CA" dirty="0"/>
              <a:t>≈ </a:t>
            </a:r>
            <a:r>
              <a:rPr lang="fr-CA" dirty="0">
                <a:solidFill>
                  <a:srgbClr val="FFFF00"/>
                </a:solidFill>
              </a:rPr>
              <a:t>6,9 millions de décès </a:t>
            </a:r>
            <a:r>
              <a:rPr lang="fr-CA" dirty="0"/>
              <a:t>dans le monde depuis 2019</a:t>
            </a:r>
          </a:p>
          <a:p>
            <a:endParaRPr lang="fr-CA" dirty="0"/>
          </a:p>
        </p:txBody>
      </p:sp>
      <p:pic>
        <p:nvPicPr>
          <p:cNvPr id="5122" name="Picture 2" descr="Earth Clipart Images | Free Download | PNG Transparent Background - Pngtree">
            <a:extLst>
              <a:ext uri="{FF2B5EF4-FFF2-40B4-BE49-F238E27FC236}">
                <a16:creationId xmlns:a16="http://schemas.microsoft.com/office/drawing/2014/main" id="{1174F810-BBC9-8A38-1E51-336EFF6623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50" b="91583" l="9250" r="91917">
                        <a14:foregroundMark x1="37833" y1="10250" x2="53417" y2="9250"/>
                        <a14:foregroundMark x1="53417" y1="9250" x2="60667" y2="9917"/>
                        <a14:foregroundMark x1="60667" y1="9917" x2="61000" y2="10083"/>
                        <a14:foregroundMark x1="88250" y1="37667" x2="91917" y2="51750"/>
                        <a14:foregroundMark x1="91917" y1="51750" x2="90000" y2="58167"/>
                        <a14:foregroundMark x1="82083" y1="24917" x2="82083" y2="24917"/>
                        <a14:foregroundMark x1="89833" y1="41917" x2="84417" y2="27000"/>
                        <a14:foregroundMark x1="84417" y1="27000" x2="79917" y2="21167"/>
                        <a14:foregroundMark x1="79917" y1="21167" x2="61583" y2="11167"/>
                        <a14:foregroundMark x1="38000" y1="9833" x2="24333" y2="17583"/>
                        <a14:foregroundMark x1="24333" y1="17583" x2="14083" y2="32583"/>
                        <a14:foregroundMark x1="14083" y1="32583" x2="10500" y2="48333"/>
                        <a14:foregroundMark x1="10500" y1="48333" x2="15500" y2="71583"/>
                        <a14:foregroundMark x1="15500" y1="71583" x2="16917" y2="74750"/>
                        <a14:foregroundMark x1="21583" y1="20083" x2="16000" y2="26083"/>
                        <a14:foregroundMark x1="14667" y1="27083" x2="10250" y2="40583"/>
                        <a14:foregroundMark x1="10250" y1="40583" x2="9250" y2="58167"/>
                        <a14:foregroundMark x1="9250" y1="58167" x2="14667" y2="73750"/>
                        <a14:foregroundMark x1="14667" y1="73750" x2="15250" y2="74167"/>
                        <a14:foregroundMark x1="37667" y1="89667" x2="53167" y2="91583"/>
                        <a14:foregroundMark x1="53167" y1="91583" x2="62750" y2="90667"/>
                        <a14:foregroundMark x1="30667" y1="49250" x2="33000" y2="51583"/>
                        <a14:foregroundMark x1="72583" y1="50083" x2="90833" y2="59667"/>
                        <a14:foregroundMark x1="90833" y1="59667" x2="91000" y2="60667"/>
                        <a14:foregroundMark x1="52500" y1="59333" x2="52917" y2="57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199" y="1330830"/>
            <a:ext cx="2371527" cy="2371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03660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83F5D4C-E4B7-5A68-6009-E065A8AF5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CA" sz="3600" dirty="0"/>
              <a:t>Y a-t-il une façon de prévenir ces infections et renforcer notre immunité?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67207D5-AF97-4E79-CE18-97D29C5885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/>
              <a:t>La </a:t>
            </a:r>
            <a:r>
              <a:rPr lang="fr-CA" dirty="0">
                <a:solidFill>
                  <a:srgbClr val="FFFF00"/>
                </a:solidFill>
              </a:rPr>
              <a:t>vitamine D </a:t>
            </a:r>
            <a:r>
              <a:rPr lang="fr-CA" dirty="0"/>
              <a:t>a une influence sur l’immunité innée et acquise.</a:t>
            </a:r>
          </a:p>
          <a:p>
            <a:pPr lvl="1"/>
            <a:r>
              <a:rPr lang="fr-CA" dirty="0"/>
              <a:t>Régule plusieurs cellules immunitaires et la production de cytokines</a:t>
            </a:r>
          </a:p>
          <a:p>
            <a:pPr lvl="1"/>
            <a:endParaRPr lang="fr-CA" dirty="0"/>
          </a:p>
          <a:p>
            <a:r>
              <a:rPr lang="fr-CA" dirty="0"/>
              <a:t>Dans le monde, la prévalence de la déficience en vitamine D (25(OH)D &lt;30 nmol/L) ≈ </a:t>
            </a:r>
            <a:r>
              <a:rPr lang="fr-CA" dirty="0">
                <a:solidFill>
                  <a:srgbClr val="FFFF00"/>
                </a:solidFill>
              </a:rPr>
              <a:t>15,7%</a:t>
            </a:r>
            <a:r>
              <a:rPr lang="fr-CA" dirty="0"/>
              <a:t>.</a:t>
            </a:r>
          </a:p>
          <a:p>
            <a:endParaRPr lang="fr-CA" dirty="0">
              <a:solidFill>
                <a:srgbClr val="FFFF00"/>
              </a:solidFill>
            </a:endParaRPr>
          </a:p>
          <a:p>
            <a:r>
              <a:rPr lang="fr-CA" dirty="0"/>
              <a:t>Est-ce qu’une supplémentation en vitamine D serait efficace dans la prévention des IVR?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69B58C-CD8B-A02B-F8B5-480756B92D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2237" y="816477"/>
            <a:ext cx="3829046" cy="537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6621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8CD15-C520-426A-D584-3D5BB12C5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PICO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1BD5BA-4468-7B5E-2410-4656D3172F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096713"/>
            <a:ext cx="8050696" cy="4080250"/>
          </a:xfrm>
        </p:spPr>
        <p:txBody>
          <a:bodyPr>
            <a:normAutofit/>
          </a:bodyPr>
          <a:lstStyle/>
          <a:p>
            <a:r>
              <a:rPr lang="fr-CA" sz="2800" dirty="0"/>
              <a:t>Population : Adultes</a:t>
            </a:r>
          </a:p>
          <a:p>
            <a:r>
              <a:rPr lang="fr-CA" sz="2800" dirty="0"/>
              <a:t>Intervention : Supplémentation de vitamine D</a:t>
            </a:r>
          </a:p>
          <a:p>
            <a:r>
              <a:rPr lang="fr-CA" sz="2800" dirty="0"/>
              <a:t>Contrôle : Pas de supplémentation de vitamine D</a:t>
            </a:r>
          </a:p>
          <a:p>
            <a:r>
              <a:rPr lang="fr-CA" sz="2800" dirty="0"/>
              <a:t>Issues : </a:t>
            </a:r>
          </a:p>
          <a:p>
            <a:pPr lvl="1"/>
            <a:r>
              <a:rPr lang="fr-CA" sz="2400" dirty="0"/>
              <a:t>Primaire : Incidence des infections respiratoires aiguës au moyen-long terme</a:t>
            </a:r>
          </a:p>
          <a:p>
            <a:pPr lvl="1"/>
            <a:r>
              <a:rPr lang="fr-CA" sz="2400" dirty="0"/>
              <a:t>Secondaire : Efficacité dans la prévention de la COVID-19</a:t>
            </a:r>
          </a:p>
        </p:txBody>
      </p:sp>
      <p:pic>
        <p:nvPicPr>
          <p:cNvPr id="6146" name="Picture 2" descr="Research - Research Clipart, transparent png">
            <a:extLst>
              <a:ext uri="{FF2B5EF4-FFF2-40B4-BE49-F238E27FC236}">
                <a16:creationId xmlns:a16="http://schemas.microsoft.com/office/drawing/2014/main" id="{3ED669CB-188A-98E6-DA05-E977B95C2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59" b="95238" l="3780" r="96098">
                        <a14:foregroundMark x1="10854" y1="19861" x2="4268" y2="49477"/>
                        <a14:foregroundMark x1="4268" y1="49477" x2="10854" y2="38908"/>
                        <a14:foregroundMark x1="10854" y1="38908" x2="14024" y2="23810"/>
                        <a14:foregroundMark x1="23780" y1="11382" x2="30854" y2="8595"/>
                        <a14:foregroundMark x1="30854" y1="8595" x2="41829" y2="8362"/>
                        <a14:foregroundMark x1="41829" y1="8362" x2="52561" y2="10453"/>
                        <a14:foregroundMark x1="52561" y1="10453" x2="54512" y2="11382"/>
                        <a14:foregroundMark x1="89390" y1="82927" x2="93171" y2="88966"/>
                        <a14:foregroundMark x1="93171" y1="88966" x2="89390" y2="95470"/>
                        <a14:foregroundMark x1="89390" y1="95470" x2="80732" y2="88618"/>
                        <a14:foregroundMark x1="80732" y1="88618" x2="80488" y2="87921"/>
                        <a14:foregroundMark x1="92195" y1="85366" x2="96098" y2="91870"/>
                        <a14:foregroundMark x1="96098" y1="91870" x2="92195" y2="94890"/>
                        <a14:foregroundMark x1="41707" y1="6620" x2="35244" y2="5459"/>
                        <a14:foregroundMark x1="45976" y1="24506" x2="45000" y2="49129"/>
                        <a14:foregroundMark x1="33171" y1="16841" x2="26341" y2="25203"/>
                        <a14:foregroundMark x1="26341" y1="25203" x2="18659" y2="49013"/>
                        <a14:foregroundMark x1="18659" y1="49013" x2="26463" y2="61208"/>
                        <a14:foregroundMark x1="26463" y1="61208" x2="34878" y2="65505"/>
                        <a14:foregroundMark x1="34878" y1="65505" x2="43415" y2="66434"/>
                        <a14:foregroundMark x1="43415" y1="66434" x2="55732" y2="64692"/>
                        <a14:foregroundMark x1="55732" y1="64692" x2="62317" y2="60046"/>
                        <a14:foregroundMark x1="62317" y1="60046" x2="69634" y2="42393"/>
                        <a14:foregroundMark x1="69634" y1="42393" x2="67439" y2="31127"/>
                        <a14:foregroundMark x1="67439" y1="31127" x2="61951" y2="23345"/>
                        <a14:foregroundMark x1="61951" y1="23345" x2="55610" y2="19396"/>
                        <a14:foregroundMark x1="55610" y1="19396" x2="33780" y2="15796"/>
                        <a14:foregroundMark x1="33780" y1="15796" x2="27805" y2="15796"/>
                        <a14:foregroundMark x1="27317" y1="21603" x2="21829" y2="26481"/>
                        <a14:foregroundMark x1="21829" y1="26481" x2="18659" y2="38095"/>
                        <a14:foregroundMark x1="18659" y1="38095" x2="21951" y2="44832"/>
                        <a14:foregroundMark x1="21951" y1="44832" x2="36951" y2="50639"/>
                        <a14:foregroundMark x1="36951" y1="50639" x2="47439" y2="49710"/>
                        <a14:foregroundMark x1="47439" y1="49710" x2="54146" y2="38792"/>
                        <a14:foregroundMark x1="54146" y1="38792" x2="50122" y2="30662"/>
                        <a14:foregroundMark x1="50122" y1="30662" x2="38902" y2="31127"/>
                        <a14:foregroundMark x1="38902" y1="31127" x2="38049" y2="32520"/>
                        <a14:foregroundMark x1="30732" y1="21254" x2="21707" y2="23461"/>
                        <a14:foregroundMark x1="21707" y1="23461" x2="16951" y2="37515"/>
                        <a14:foregroundMark x1="16951" y1="37515" x2="16098" y2="44599"/>
                        <a14:foregroundMark x1="16098" y1="44599" x2="18780" y2="51800"/>
                        <a14:foregroundMark x1="18780" y1="51800" x2="25976" y2="58072"/>
                        <a14:foregroundMark x1="25976" y1="58072" x2="35244" y2="61672"/>
                        <a14:foregroundMark x1="35244" y1="61672" x2="42805" y2="61208"/>
                        <a14:foregroundMark x1="42805" y1="61208" x2="57805" y2="47619"/>
                        <a14:foregroundMark x1="57805" y1="47619" x2="58537" y2="35540"/>
                        <a14:foregroundMark x1="58537" y1="35540" x2="55244" y2="26945"/>
                        <a14:foregroundMark x1="55244" y1="26945" x2="43415" y2="22067"/>
                        <a14:foregroundMark x1="40976" y1="25087" x2="34756" y2="40070"/>
                        <a14:foregroundMark x1="34756" y1="40070" x2="39390" y2="46458"/>
                        <a14:foregroundMark x1="39390" y1="46458" x2="45122" y2="37050"/>
                        <a14:foregroundMark x1="45122" y1="37050" x2="42561" y2="33798"/>
                        <a14:foregroundMark x1="37317" y1="22067" x2="25854" y2="26597"/>
                        <a14:foregroundMark x1="25854" y1="26597" x2="22805" y2="34959"/>
                        <a14:foregroundMark x1="22805" y1="34959" x2="33171" y2="45993"/>
                        <a14:foregroundMark x1="33171" y1="45993" x2="46707" y2="40883"/>
                        <a14:foregroundMark x1="46707" y1="40883" x2="48415" y2="28688"/>
                        <a14:foregroundMark x1="48415" y1="28688" x2="45610" y2="24158"/>
                        <a14:foregroundMark x1="40976" y1="41347" x2="32073" y2="42973"/>
                        <a14:foregroundMark x1="32073" y1="42973" x2="25122" y2="46341"/>
                        <a14:foregroundMark x1="25122" y1="46341" x2="23415" y2="53659"/>
                        <a14:foregroundMark x1="23415" y1="53659" x2="36341" y2="62137"/>
                        <a14:foregroundMark x1="36341" y1="62137" x2="53293" y2="59930"/>
                        <a14:foregroundMark x1="53293" y1="59930" x2="61341" y2="54007"/>
                        <a14:foregroundMark x1="61341" y1="54007" x2="60732" y2="31127"/>
                        <a14:foregroundMark x1="60732" y1="31127" x2="59390" y2="29152"/>
                        <a14:foregroundMark x1="53171" y1="48084" x2="44512" y2="46458"/>
                        <a14:foregroundMark x1="44512" y1="46458" x2="35000" y2="48084"/>
                        <a14:foregroundMark x1="35000" y1="48084" x2="30000" y2="54936"/>
                        <a14:foregroundMark x1="30000" y1="54936" x2="44512" y2="62602"/>
                        <a14:foregroundMark x1="44512" y1="62602" x2="55732" y2="58537"/>
                        <a14:foregroundMark x1="55732" y1="58537" x2="55488" y2="543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670" y="935615"/>
            <a:ext cx="2548016" cy="267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40015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0EB3D5-A67D-3B13-0F9C-404175809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8049"/>
            <a:ext cx="9484191" cy="1325563"/>
          </a:xfrm>
        </p:spPr>
        <p:txBody>
          <a:bodyPr>
            <a:normAutofit/>
          </a:bodyPr>
          <a:lstStyle/>
          <a:p>
            <a:r>
              <a:rPr lang="fr-CA" dirty="0"/>
              <a:t>Méthodologie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2F57731-5BF1-90AC-1D6C-6AAC01B4B3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434" y="2153471"/>
            <a:ext cx="4183583" cy="4036479"/>
          </a:xfrm>
          <a:ln w="38100"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pPr marL="0" indent="0" defTabSz="1042416">
              <a:spcBef>
                <a:spcPts val="1140"/>
              </a:spcBef>
              <a:buNone/>
            </a:pPr>
            <a:r>
              <a:rPr lang="fr-CA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PubMed</a:t>
            </a:r>
          </a:p>
          <a:p>
            <a:pPr marL="0" indent="0" defTabSz="1042416">
              <a:spcBef>
                <a:spcPts val="1140"/>
              </a:spcBef>
              <a:buNone/>
            </a:pPr>
            <a:r>
              <a:rPr lang="fr-CA" kern="1200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MeSH « Respiratory Tract Infections/epidemiology » ou « Respiratory Tract Infections/pathology » ou « Respiratory Tract Infections/physiopathology » ou « Respiratory Tract Infections/prevention and control » et « Vitamin D »</a:t>
            </a:r>
          </a:p>
          <a:p>
            <a:pPr marL="0" indent="0" defTabSz="1042416">
              <a:spcBef>
                <a:spcPts val="1140"/>
              </a:spcBef>
              <a:buNone/>
            </a:pPr>
            <a:endParaRPr lang="fr-CA" noProof="1"/>
          </a:p>
          <a:p>
            <a:pPr marL="0" indent="0" defTabSz="1042416">
              <a:spcBef>
                <a:spcPts val="1140"/>
              </a:spcBef>
              <a:buNone/>
            </a:pPr>
            <a:r>
              <a:rPr lang="fr-CA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Filtres : 10 dernières années</a:t>
            </a:r>
          </a:p>
          <a:p>
            <a:pPr marL="0" indent="0" defTabSz="1042416">
              <a:spcBef>
                <a:spcPts val="1140"/>
              </a:spcBef>
              <a:buNone/>
            </a:pPr>
            <a:r>
              <a:rPr lang="fr-CA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Études cliniques randomisées</a:t>
            </a:r>
            <a:endParaRPr lang="fr-CA" dirty="0"/>
          </a:p>
          <a:p>
            <a:pPr marL="0" indent="0" defTabSz="1042416">
              <a:spcBef>
                <a:spcPts val="1140"/>
              </a:spcBef>
              <a:buNone/>
            </a:pPr>
            <a:endParaRPr lang="fr-CA" sz="1600" noProof="1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61DC8F-A071-687F-2D42-F99B81F634D1}"/>
              </a:ext>
            </a:extLst>
          </p:cNvPr>
          <p:cNvSpPr txBox="1"/>
          <p:nvPr/>
        </p:nvSpPr>
        <p:spPr>
          <a:xfrm>
            <a:off x="1872215" y="6313353"/>
            <a:ext cx="1949813" cy="4212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1042416">
              <a:spcAft>
                <a:spcPts val="600"/>
              </a:spcAft>
            </a:pPr>
            <a:r>
              <a:rPr lang="en-US" sz="2052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64 articles</a:t>
            </a:r>
            <a:endParaRPr lang="en-US" dirty="0"/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49522638-9644-E834-BDD1-F4EA9589DDB4}"/>
              </a:ext>
            </a:extLst>
          </p:cNvPr>
          <p:cNvSpPr txBox="1">
            <a:spLocks/>
          </p:cNvSpPr>
          <p:nvPr/>
        </p:nvSpPr>
        <p:spPr>
          <a:xfrm>
            <a:off x="4966073" y="2173215"/>
            <a:ext cx="2538219" cy="1086736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042416">
              <a:spcBef>
                <a:spcPts val="1140"/>
              </a:spcBef>
              <a:buNone/>
            </a:pPr>
            <a:r>
              <a:rPr lang="fr-CA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Exclusion en fonction des méthodologies et de notre PICO</a:t>
            </a:r>
            <a:endParaRPr lang="fr-CA" dirty="0"/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336C0750-2C0D-D517-58F6-9EF92AE3D774}"/>
              </a:ext>
            </a:extLst>
          </p:cNvPr>
          <p:cNvSpPr txBox="1">
            <a:spLocks/>
          </p:cNvSpPr>
          <p:nvPr/>
        </p:nvSpPr>
        <p:spPr>
          <a:xfrm>
            <a:off x="7886147" y="2199078"/>
            <a:ext cx="2538219" cy="1424761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042416">
              <a:spcBef>
                <a:spcPts val="1140"/>
              </a:spcBef>
              <a:buNone/>
            </a:pPr>
            <a:r>
              <a:rPr lang="fr-CA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Recherche d’articles supplémentaires sur Cochrane et Google Scholar</a:t>
            </a:r>
            <a:endParaRPr lang="fr-CA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E0F7C4-9B51-6FD5-261A-FEB594974A5C}"/>
              </a:ext>
            </a:extLst>
          </p:cNvPr>
          <p:cNvSpPr txBox="1"/>
          <p:nvPr/>
        </p:nvSpPr>
        <p:spPr>
          <a:xfrm>
            <a:off x="5582331" y="3429000"/>
            <a:ext cx="1154290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/>
              <a:t>10 articles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9CF648-8C01-E0DB-F704-F8C51B06E2BC}"/>
              </a:ext>
            </a:extLst>
          </p:cNvPr>
          <p:cNvSpPr txBox="1"/>
          <p:nvPr/>
        </p:nvSpPr>
        <p:spPr>
          <a:xfrm>
            <a:off x="8425598" y="3798332"/>
            <a:ext cx="1154290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/>
              <a:t>10 articles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82797A-0E93-E68B-3FE2-7D9F27E3A3B5}"/>
              </a:ext>
            </a:extLst>
          </p:cNvPr>
          <p:cNvSpPr txBox="1"/>
          <p:nvPr/>
        </p:nvSpPr>
        <p:spPr>
          <a:xfrm>
            <a:off x="7513985" y="5715373"/>
            <a:ext cx="39709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= 10 études </a:t>
            </a:r>
            <a:r>
              <a:rPr lang="fr-CA" sz="2800" dirty="0"/>
              <a:t>sélectionnées</a:t>
            </a:r>
          </a:p>
        </p:txBody>
      </p:sp>
    </p:spTree>
    <p:extLst>
      <p:ext uri="{BB962C8B-B14F-4D97-AF65-F5344CB8AC3E}">
        <p14:creationId xmlns:p14="http://schemas.microsoft.com/office/powerpoint/2010/main" val="526442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263354-AA3F-F01C-3CD2-04FFF942F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41546"/>
            <a:ext cx="7685037" cy="802942"/>
          </a:xfrm>
        </p:spPr>
        <p:txBody>
          <a:bodyPr/>
          <a:lstStyle/>
          <a:p>
            <a:r>
              <a:rPr lang="fr-CA" dirty="0"/>
              <a:t>Études sélectionnées (1)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0693345-40CC-E671-659E-36B0D48A3D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84704" y="1444488"/>
            <a:ext cx="9822591" cy="5045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5920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970BE42-57C4-989A-3BE7-0498D8F46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8050"/>
            <a:ext cx="7685037" cy="776438"/>
          </a:xfrm>
        </p:spPr>
        <p:txBody>
          <a:bodyPr/>
          <a:lstStyle/>
          <a:p>
            <a:r>
              <a:rPr lang="fr-CA" dirty="0"/>
              <a:t>Études sélectionnées (2)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C216FA-7F1F-D8AB-DB86-A4662D463F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25096" y="1444488"/>
            <a:ext cx="8941808" cy="5097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4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D3B735-1543-B376-3202-7122FA80F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688" y="-99896"/>
            <a:ext cx="7685037" cy="1325563"/>
          </a:xfrm>
        </p:spPr>
        <p:txBody>
          <a:bodyPr/>
          <a:lstStyle/>
          <a:p>
            <a:r>
              <a:rPr lang="fr-FR"/>
              <a:t>Résultats</a:t>
            </a:r>
            <a:endParaRPr lang="fr-FR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04A733-C2D2-FA4D-1DEF-2561E5352046}"/>
              </a:ext>
            </a:extLst>
          </p:cNvPr>
          <p:cNvSpPr txBox="1"/>
          <p:nvPr/>
        </p:nvSpPr>
        <p:spPr>
          <a:xfrm>
            <a:off x="1614927" y="6268278"/>
            <a:ext cx="88010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/>
              <a:t>OR : </a:t>
            </a:r>
            <a:r>
              <a:rPr lang="fr-FR" sz="1600" i="1"/>
              <a:t>odds ratio</a:t>
            </a:r>
            <a:r>
              <a:rPr lang="fr-FR" sz="1600"/>
              <a:t>, RR : risque relatif, HR : </a:t>
            </a:r>
            <a:r>
              <a:rPr lang="fr-FR" sz="1600" i="1"/>
              <a:t>hazard ratio</a:t>
            </a:r>
            <a:r>
              <a:rPr lang="fr-FR" sz="1600"/>
              <a:t>, IRR : </a:t>
            </a:r>
            <a:r>
              <a:rPr lang="fr-FR" sz="1600" i="1"/>
              <a:t>incidence rate ratio </a:t>
            </a:r>
            <a:r>
              <a:rPr lang="fr-FR" sz="1600"/>
              <a:t>(ratio du taux d’incidence)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E1D6E6-2EA0-7795-6D6E-D2BCE6CB8C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4927" y="1145174"/>
            <a:ext cx="8801064" cy="5123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830300"/>
      </p:ext>
    </p:extLst>
  </p:cSld>
  <p:clrMapOvr>
    <a:masterClrMapping/>
  </p:clrMapOvr>
</p:sld>
</file>

<file path=ppt/theme/theme1.xml><?xml version="1.0" encoding="utf-8"?>
<a:theme xmlns:a="http://schemas.openxmlformats.org/drawingml/2006/main" name="TropicVTI">
  <a:themeElements>
    <a:clrScheme name="AnalogousFromLightSeedLeftStep">
      <a:dk1>
        <a:srgbClr val="000000"/>
      </a:dk1>
      <a:lt1>
        <a:srgbClr val="FFFFFF"/>
      </a:lt1>
      <a:dk2>
        <a:srgbClr val="233A3E"/>
      </a:dk2>
      <a:lt2>
        <a:srgbClr val="E8E8E2"/>
      </a:lt2>
      <a:accent1>
        <a:srgbClr val="9697C6"/>
      </a:accent1>
      <a:accent2>
        <a:srgbClr val="7F99BA"/>
      </a:accent2>
      <a:accent3>
        <a:srgbClr val="80ABB3"/>
      </a:accent3>
      <a:accent4>
        <a:srgbClr val="78B0A1"/>
      </a:accent4>
      <a:accent5>
        <a:srgbClr val="84AE91"/>
      </a:accent5>
      <a:accent6>
        <a:srgbClr val="7FB179"/>
      </a:accent6>
      <a:hlink>
        <a:srgbClr val="868551"/>
      </a:hlink>
      <a:folHlink>
        <a:srgbClr val="7F7F7F"/>
      </a:folHlink>
    </a:clrScheme>
    <a:fontScheme name="Tropic">
      <a:majorFont>
        <a:latin typeface="Gill Sans Nova"/>
        <a:ea typeface=""/>
        <a:cs typeface=""/>
      </a:majorFont>
      <a:minorFont>
        <a:latin typeface="Gill Sans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ropicVTI" id="{DE8751F2-0439-4D1D-A674-AFC241C9701D}" vid="{C41D9140-98E0-4A26-97C4-97FDCB8D6E04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2882</TotalTime>
  <Words>2070</Words>
  <Application>Microsoft Macintosh PowerPoint</Application>
  <PresentationFormat>Widescreen</PresentationFormat>
  <Paragraphs>145</Paragraphs>
  <Slides>19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Gill Sans Nova</vt:lpstr>
      <vt:lpstr>TropicVTI</vt:lpstr>
      <vt:lpstr>D-mystifions la vitamine D : Revue systématique qualitative sur l’effet de la supplémentation en vitamine D3 sur l’incidence des infections respiratoires aiguës chez les adultes</vt:lpstr>
      <vt:lpstr>Au sans rendez-vous, en mars…</vt:lpstr>
      <vt:lpstr>Introduction</vt:lpstr>
      <vt:lpstr>Y a-t-il une façon de prévenir ces infections et renforcer notre immunité?</vt:lpstr>
      <vt:lpstr>PICO</vt:lpstr>
      <vt:lpstr>Méthodologie </vt:lpstr>
      <vt:lpstr>Études sélectionnées (1)</vt:lpstr>
      <vt:lpstr>Études sélectionnées (2)</vt:lpstr>
      <vt:lpstr>Résultats</vt:lpstr>
      <vt:lpstr>Effets adverses de la supplémentation de vitamine D</vt:lpstr>
      <vt:lpstr>Discussion : issue primaire</vt:lpstr>
      <vt:lpstr>Discussion : issue primaire</vt:lpstr>
      <vt:lpstr>Discussion : issue secondaire</vt:lpstr>
      <vt:lpstr>Revue de la littérature actuelle</vt:lpstr>
      <vt:lpstr>Limitations</vt:lpstr>
      <vt:lpstr>Conclusion </vt:lpstr>
      <vt:lpstr>PowerPoint Presentation</vt:lpstr>
      <vt:lpstr>Références </vt:lpstr>
      <vt:lpstr>Références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D-mystifions la vitamine D : L’effet de la supplémentation en vitamine D3 sur l’incidence des IVRS chez les adultes</dc:title>
  <dc:creator>Munir N</dc:creator>
  <cp:lastModifiedBy>Jennifer Ran Ao</cp:lastModifiedBy>
  <cp:revision>19</cp:revision>
  <dcterms:created xsi:type="dcterms:W3CDTF">2023-05-21T20:52:33Z</dcterms:created>
  <dcterms:modified xsi:type="dcterms:W3CDTF">2023-05-29T01:03:29Z</dcterms:modified>
</cp:coreProperties>
</file>