
<file path=[Content_Types].xml><?xml version="1.0" encoding="utf-8"?>
<Types xmlns="http://schemas.openxmlformats.org/package/2006/content-types">
  <Default Extension="jpeg" ContentType="image/jpeg"/>
  <Default Extension="jpg" ContentType="image/jp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5" r:id="rId26"/>
    <p:sldId id="284" r:id="rId2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4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99" autoAdjust="0"/>
    <p:restoredTop sz="94660"/>
  </p:normalViewPr>
  <p:slideViewPr>
    <p:cSldViewPr>
      <p:cViewPr varScale="1">
        <p:scale>
          <a:sx n="108" d="100"/>
          <a:sy n="108" d="100"/>
        </p:scale>
        <p:origin x="224" y="23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9600" y="274320"/>
            <a:ext cx="10972800" cy="1097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5/28/23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5.xml"/><Relationship Id="rId6" Type="http://schemas.microsoft.com/office/2007/relationships/hdphoto" Target="../media/hdphoto6.wdp"/><Relationship Id="rId5" Type="http://schemas.openxmlformats.org/officeDocument/2006/relationships/image" Target="../media/image37.png"/><Relationship Id="rId4" Type="http://schemas.microsoft.com/office/2007/relationships/hdphoto" Target="../media/hdphoto5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ast.wikipedia.org/wiki/Bandera_de_la_Rep%C3%BAblica_Popular_China" TargetMode="Externa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Studio_Project_V4">
            <a:hlinkClick r:id="" action="ppaction://media"/>
            <a:extLst>
              <a:ext uri="{FF2B5EF4-FFF2-40B4-BE49-F238E27FC236}">
                <a16:creationId xmlns:a16="http://schemas.microsoft.com/office/drawing/2014/main" id="{50E16079-9B25-08F3-9B76-88F1E29B047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36486" t="25842" r="31590" b="26165"/>
          <a:stretch/>
        </p:blipFill>
        <p:spPr>
          <a:xfrm>
            <a:off x="10117016" y="4953000"/>
            <a:ext cx="1887413" cy="1752600"/>
          </a:xfrm>
          <a:prstGeom prst="rect">
            <a:avLst/>
          </a:prstGeom>
          <a:effectLst>
            <a:softEdge rad="62230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AEB4E4D-4D82-26AA-D5AB-76C3E82810AF}"/>
              </a:ext>
            </a:extLst>
          </p:cNvPr>
          <p:cNvSpPr txBox="1"/>
          <p:nvPr/>
        </p:nvSpPr>
        <p:spPr>
          <a:xfrm>
            <a:off x="3124200" y="1981200"/>
            <a:ext cx="3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dirty="0">
                <a:solidFill>
                  <a:schemeClr val="bg1"/>
                </a:solidFill>
              </a:rPr>
              <a:t>.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200389" cy="685799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BDE7A55-C245-7F16-0B90-7D7D082BD1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" y="1786218"/>
            <a:ext cx="914400" cy="914400"/>
          </a:xfrm>
          <a:prstGeom prst="ellipse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F95928E-452E-CEB6-A204-643DB379AC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15" y="3473824"/>
            <a:ext cx="914400" cy="914400"/>
          </a:xfrm>
          <a:prstGeom prst="ellipse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E1633C32-37EF-5D17-227E-50D4D87025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32" y="5165912"/>
            <a:ext cx="914400" cy="914400"/>
          </a:xfrm>
          <a:prstGeom prst="ellipse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20D795DA-4637-F430-E674-C541FC39C862}"/>
              </a:ext>
            </a:extLst>
          </p:cNvPr>
          <p:cNvSpPr txBox="1"/>
          <p:nvPr/>
        </p:nvSpPr>
        <p:spPr>
          <a:xfrm>
            <a:off x="1613214" y="1920252"/>
            <a:ext cx="336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chemeClr val="bg1"/>
                </a:solidFill>
                <a:latin typeface="Felix Titling" panose="04060505060202020A04" pitchFamily="82" charset="0"/>
                <a:ea typeface="Verdana" panose="020B0604030504040204" pitchFamily="34" charset="0"/>
                <a:cs typeface="Mongolian Baiti" panose="03000500000000000000" pitchFamily="66" charset="0"/>
              </a:rPr>
              <a:t>C</a:t>
            </a:r>
            <a:r>
              <a:rPr lang="fr-CA" sz="2400" dirty="0">
                <a:solidFill>
                  <a:schemeClr val="bg1"/>
                </a:solidFill>
                <a:latin typeface="Felix Titling" panose="04060505060202020A04" pitchFamily="82" charset="0"/>
                <a:ea typeface="Verdana" panose="020B0604030504040204" pitchFamily="34" charset="0"/>
                <a:cs typeface="Mongolian Baiti" panose="03000500000000000000" pitchFamily="66" charset="0"/>
              </a:rPr>
              <a:t>aucasiens</a:t>
            </a:r>
            <a:r>
              <a:rPr lang="fr-CA" sz="3200" dirty="0">
                <a:solidFill>
                  <a:schemeClr val="bg1"/>
                </a:solidFill>
                <a:latin typeface="Perpetua Titling MT" panose="02020502060505020804" pitchFamily="18" charset="0"/>
                <a:ea typeface="SimSun" panose="02010600030101010101" pitchFamily="2" charset="-122"/>
                <a:cs typeface="Mongolian Baiti" panose="03000500000000000000" pitchFamily="66" charset="0"/>
              </a:rPr>
              <a:t>.</a:t>
            </a:r>
            <a:r>
              <a:rPr lang="fr-CA" sz="3200" dirty="0">
                <a:latin typeface="Perpetua Titling MT" panose="02020502060505020804" pitchFamily="18" charset="0"/>
                <a:ea typeface="SimSun" panose="02010600030101010101" pitchFamily="2" charset="-122"/>
                <a:cs typeface="Mongolian Baiti" panose="03000500000000000000" pitchFamily="66" charset="0"/>
              </a:rPr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621F4BA-FD68-7F05-0883-FF94A7E3AB9F}"/>
              </a:ext>
            </a:extLst>
          </p:cNvPr>
          <p:cNvSpPr txBox="1"/>
          <p:nvPr/>
        </p:nvSpPr>
        <p:spPr>
          <a:xfrm>
            <a:off x="1613214" y="3607858"/>
            <a:ext cx="554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600" dirty="0">
                <a:solidFill>
                  <a:schemeClr val="bg1"/>
                </a:solidFill>
                <a:latin typeface="Felix Titling" panose="04060505060202020A04" pitchFamily="82" charset="0"/>
                <a:ea typeface="SimSun" panose="02010600030101010101" pitchFamily="2" charset="-122"/>
                <a:cs typeface="Mongolian Baiti" panose="03000500000000000000" pitchFamily="66" charset="0"/>
              </a:rPr>
              <a:t>H</a:t>
            </a:r>
            <a:r>
              <a:rPr lang="fr-CA" sz="2400" dirty="0">
                <a:solidFill>
                  <a:schemeClr val="bg1"/>
                </a:solidFill>
                <a:latin typeface="Felix Titling" panose="04060505060202020A04" pitchFamily="82" charset="0"/>
                <a:ea typeface="SimSun" panose="02010600030101010101" pitchFamily="2" charset="-122"/>
                <a:cs typeface="Mongolian Baiti" panose="03000500000000000000" pitchFamily="66" charset="0"/>
              </a:rPr>
              <a:t>aut Niveau d’éducation</a:t>
            </a:r>
            <a:r>
              <a:rPr lang="fr-CA" sz="2800" dirty="0">
                <a:solidFill>
                  <a:schemeClr val="bg1"/>
                </a:solidFill>
                <a:latin typeface="Felix Titling" panose="04060505060202020A04" pitchFamily="82" charset="0"/>
                <a:ea typeface="SimSun" panose="02010600030101010101" pitchFamily="2" charset="-122"/>
                <a:cs typeface="Mongolian Baiti" panose="03000500000000000000" pitchFamily="66" charset="0"/>
              </a:rPr>
              <a:t>. 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2E4B2260-EA1A-CF6F-3047-E7D4BF18AC24}"/>
              </a:ext>
            </a:extLst>
          </p:cNvPr>
          <p:cNvSpPr txBox="1"/>
          <p:nvPr/>
        </p:nvSpPr>
        <p:spPr>
          <a:xfrm>
            <a:off x="1613214" y="5295464"/>
            <a:ext cx="603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4000" dirty="0">
                <a:solidFill>
                  <a:schemeClr val="bg1"/>
                </a:solidFill>
                <a:latin typeface="Felix Titling" panose="04060505060202020A04" pitchFamily="82" charset="0"/>
                <a:ea typeface="SimSun" panose="02010600030101010101" pitchFamily="2" charset="-122"/>
                <a:cs typeface="Mongolian Baiti" panose="03000500000000000000" pitchFamily="66" charset="0"/>
              </a:rPr>
              <a:t>I</a:t>
            </a:r>
            <a:r>
              <a:rPr lang="fr-CA" sz="2800" dirty="0">
                <a:solidFill>
                  <a:schemeClr val="bg1"/>
                </a:solidFill>
                <a:latin typeface="Felix Titling" panose="04060505060202020A04" pitchFamily="82" charset="0"/>
                <a:ea typeface="SimSun" panose="02010600030101010101" pitchFamily="2" charset="-122"/>
                <a:cs typeface="Mongolian Baiti" panose="03000500000000000000" pitchFamily="66" charset="0"/>
              </a:rPr>
              <a:t>ntérêt pour la psilocybine.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22C01701-19F2-F744-C99E-B32A43FB13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9746" y1="32715" x2="36035" y2="39063"/>
                        <a14:foregroundMark x1="27930" y1="44336" x2="23047" y2="49219"/>
                        <a14:foregroundMark x1="37012" y1="57031" x2="37793" y2="65137"/>
                        <a14:foregroundMark x1="49512" y1="44727" x2="50879" y2="53516"/>
                        <a14:foregroundMark x1="64844" y1="55469" x2="67578" y2="64941"/>
                        <a14:foregroundMark x1="50684" y1="66895" x2="52246" y2="75684"/>
                        <a14:foregroundMark x1="50293" y1="22949" x2="53809" y2="27051"/>
                        <a14:foregroundMark x1="63086" y1="34277" x2="67578" y2="40234"/>
                        <a14:foregroundMark x1="75586" y1="45313" x2="78320" y2="48828"/>
                        <a14:backgroundMark x1="62109" y1="19824" x2="60352" y2="23340"/>
                        <a14:backgroundMark x1="48926" y1="37207" x2="48926" y2="37207"/>
                        <a14:backgroundMark x1="50098" y1="37695" x2="57520" y2="40820"/>
                        <a14:backgroundMark x1="57520" y1="40820" x2="58203" y2="41992"/>
                        <a14:backgroundMark x1="59961" y1="44336" x2="65234" y2="48438"/>
                        <a14:backgroundMark x1="62109" y1="50977" x2="51465" y2="62598"/>
                        <a14:backgroundMark x1="36621" y1="48438" x2="40137" y2="50000"/>
                        <a14:backgroundMark x1="67578" y1="22363" x2="75000" y2="24805"/>
                        <a14:backgroundMark x1="75000" y1="24805" x2="81934" y2="31543"/>
                        <a14:backgroundMark x1="81934" y1="31543" x2="82129" y2="32715"/>
                        <a14:backgroundMark x1="51465" y1="58984" x2="48145" y2="60938"/>
                        <a14:backgroundMark x1="41895" y1="51953" x2="47168" y2="55273"/>
                        <a14:backgroundMark x1="23838" y1="61818" x2="37980" y2="761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08" y="1235914"/>
            <a:ext cx="2057400" cy="205740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50A352A5-ED9D-C30A-54E3-826133D1E1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07" y="1404962"/>
            <a:ext cx="1692601" cy="169260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0"/>
            <a:ext cx="10922000" cy="67055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32238" y="-17585"/>
            <a:ext cx="12224238" cy="6875585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A01849E-774A-02C3-A729-12E1AEFDDE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791200"/>
            <a:ext cx="3657600" cy="43821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96E2596-60A4-15FB-2FB0-3249A780559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970" y="5106979"/>
            <a:ext cx="1053551" cy="105355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0A05F83-2FE7-3922-3F79-1816333B5419}"/>
              </a:ext>
            </a:extLst>
          </p:cNvPr>
          <p:cNvSpPr txBox="1"/>
          <p:nvPr/>
        </p:nvSpPr>
        <p:spPr>
          <a:xfrm>
            <a:off x="5181600" y="4191000"/>
            <a:ext cx="363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BDF8652-4D79-2A7A-E9BA-7EE40C33DBA8}"/>
              </a:ext>
            </a:extLst>
          </p:cNvPr>
          <p:cNvSpPr txBox="1"/>
          <p:nvPr/>
        </p:nvSpPr>
        <p:spPr>
          <a:xfrm>
            <a:off x="5125915" y="5515707"/>
            <a:ext cx="36341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8E7AD93-C735-F790-5AF6-C6FF3301BA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backgroundMark x1="27051" y1="30859" x2="31934" y2="41992"/>
                        <a14:backgroundMark x1="25098" y1="28418" x2="24414" y2="47266"/>
                        <a14:backgroundMark x1="24414" y1="47266" x2="29492" y2="63672"/>
                        <a14:backgroundMark x1="39648" y1="16504" x2="57129" y2="15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7465">
            <a:off x="5419409" y="4926460"/>
            <a:ext cx="680437" cy="68043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4000" y="101600"/>
            <a:ext cx="11684000" cy="66039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A02F33E-E121-7B32-9AB4-DC3D51D45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2286000" y="4953000"/>
            <a:ext cx="381000" cy="2286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89DC3AA-3918-E0E1-7FDF-4A0489A862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514600" y="4991100"/>
            <a:ext cx="180731" cy="190500"/>
          </a:xfrm>
          <a:prstGeom prst="rect">
            <a:avLst/>
          </a:prstGeom>
        </p:spPr>
      </p:pic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B466A7C3-0F15-ABFF-1680-686190876895}"/>
              </a:ext>
            </a:extLst>
          </p:cNvPr>
          <p:cNvCxnSpPr>
            <a:cxnSpLocks/>
          </p:cNvCxnSpPr>
          <p:nvPr/>
        </p:nvCxnSpPr>
        <p:spPr>
          <a:xfrm>
            <a:off x="2352675" y="5062904"/>
            <a:ext cx="314325" cy="0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49C8E8B-E6B1-5C90-DCA1-B995CF4D7F44}"/>
              </a:ext>
            </a:extLst>
          </p:cNvPr>
          <p:cNvSpPr txBox="1"/>
          <p:nvPr/>
        </p:nvSpPr>
        <p:spPr>
          <a:xfrm>
            <a:off x="3429000" y="2286000"/>
            <a:ext cx="1524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</a:rPr>
              <a:t>.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F5A9E9E9-6157-5129-413F-39A33040D7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78140" y="4411542"/>
            <a:ext cx="244720" cy="12954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B1A7BCB-A5D7-96C6-1F3B-E0A565F3A769}"/>
              </a:ext>
            </a:extLst>
          </p:cNvPr>
          <p:cNvSpPr txBox="1"/>
          <p:nvPr/>
        </p:nvSpPr>
        <p:spPr>
          <a:xfrm>
            <a:off x="3314700" y="4853299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rgbClr val="92D050"/>
                </a:solidFill>
                <a:latin typeface="Bahnschrift" panose="020B0502040204020203" pitchFamily="34" charset="0"/>
              </a:rPr>
              <a:t>supérieure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12192000" cy="69342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6AF88CB-FE2C-29A8-5D46-13AC6C4D569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9" b="99798" l="10932" r="99255">
                        <a14:foregroundMark x1="30559" y1="78990" x2="67702" y2="84242"/>
                        <a14:foregroundMark x1="67702" y1="84242" x2="86584" y2="79394"/>
                        <a14:foregroundMark x1="45963" y1="70101" x2="76398" y2="70505"/>
                        <a14:foregroundMark x1="74907" y1="64040" x2="81739" y2="70505"/>
                        <a14:foregroundMark x1="76522" y1="57576" x2="78634" y2="63030"/>
                        <a14:foregroundMark x1="79379" y1="63030" x2="86584" y2="70909"/>
                        <a14:foregroundMark x1="86335" y1="70505" x2="91304" y2="76364"/>
                        <a14:foregroundMark x1="91304" y1="75152" x2="84099" y2="83434"/>
                        <a14:foregroundMark x1="87081" y1="82020" x2="87826" y2="95556"/>
                        <a14:foregroundMark x1="88696" y1="82626" x2="93168" y2="81616"/>
                        <a14:foregroundMark x1="31677" y1="85859" x2="30807" y2="92121"/>
                        <a14:foregroundMark x1="57143" y1="86061" x2="55280" y2="98586"/>
                        <a14:foregroundMark x1="46211" y1="29293" x2="76770" y2="29293"/>
                        <a14:foregroundMark x1="47081" y1="17778" x2="36149" y2="30505"/>
                        <a14:foregroundMark x1="36149" y1="30505" x2="36149" y2="31111"/>
                        <a14:foregroundMark x1="35404" y1="30303" x2="40621" y2="22424"/>
                        <a14:foregroundMark x1="42981" y1="19394" x2="47081" y2="18182"/>
                        <a14:foregroundMark x1="46211" y1="16768" x2="42484" y2="18990"/>
                        <a14:foregroundMark x1="57391" y1="16364" x2="53913" y2="16364"/>
                        <a14:foregroundMark x1="54658" y1="15960" x2="56894" y2="15556"/>
                        <a14:foregroundMark x1="71677" y1="23030" x2="76770" y2="32525"/>
                        <a14:foregroundMark x1="47081" y1="64848" x2="45714" y2="67879"/>
                        <a14:foregroundMark x1="44845" y1="65253" x2="43851" y2="64444"/>
                        <a14:foregroundMark x1="42484" y1="65253" x2="42484" y2="65253"/>
                        <a14:foregroundMark x1="42236" y1="64848" x2="42236" y2="64848"/>
                        <a14:foregroundMark x1="40621" y1="64848" x2="40621" y2="64848"/>
                        <a14:foregroundMark x1="25590" y1="75556" x2="34534" y2="75556"/>
                        <a14:foregroundMark x1="29193" y1="69899" x2="36398" y2="68687"/>
                        <a14:foregroundMark x1="26335" y1="70101" x2="23727" y2="70505"/>
                        <a14:foregroundMark x1="25466" y1="69091" x2="22609" y2="69091"/>
                        <a14:foregroundMark x1="22609" y1="69495" x2="37267" y2="69495"/>
                        <a14:foregroundMark x1="15404" y1="94141" x2="28696" y2="95354"/>
                        <a14:foregroundMark x1="87081" y1="95354" x2="97391" y2="96364"/>
                        <a14:foregroundMark x1="59752" y1="62626" x2="68571" y2="65253"/>
                        <a14:foregroundMark x1="67453" y1="61010" x2="67950" y2="57980"/>
                        <a14:foregroundMark x1="39627" y1="64848" x2="35280" y2="64848"/>
                        <a14:foregroundMark x1="35652" y1="65657" x2="35652" y2="69495"/>
                        <a14:foregroundMark x1="12547" y1="92121" x2="26584" y2="99798"/>
                        <a14:foregroundMark x1="13540" y1="97172" x2="12795" y2="97172"/>
                        <a14:foregroundMark x1="10932" y1="96768" x2="10932" y2="96768"/>
                        <a14:foregroundMark x1="11180" y1="96364" x2="11180" y2="96364"/>
                        <a14:foregroundMark x1="24472" y1="73333" x2="25217" y2="81616"/>
                        <a14:foregroundMark x1="76149" y1="30707" x2="72422" y2="20808"/>
                        <a14:foregroundMark x1="53168" y1="43636" x2="53665" y2="57980"/>
                        <a14:foregroundMark x1="51801" y1="42828" x2="53168" y2="57374"/>
                        <a14:foregroundMark x1="93665" y1="95556" x2="97640" y2="95354"/>
                        <a14:foregroundMark x1="23727" y1="72525" x2="23975" y2="80000"/>
                        <a14:foregroundMark x1="92919" y1="92929" x2="99255" y2="95556"/>
                        <a14:foregroundMark x1="92671" y1="70505" x2="93416" y2="80404"/>
                        <a14:foregroundMark x1="25466" y1="68687" x2="35404" y2="69091"/>
                        <a14:foregroundMark x1="82609" y1="61010" x2="82609" y2="64040"/>
                        <a14:foregroundMark x1="81988" y1="60000" x2="82360" y2="61414"/>
                        <a14:foregroundMark x1="39854" y1="21344" x2="39854" y2="21344"/>
                        <a14:foregroundMark x1="38032" y1="25494" x2="44471" y2="19170"/>
                        <a14:backgroundMark x1="20497" y1="50909" x2="34410" y2="51515"/>
                        <a14:backgroundMark x1="34410" y1="51515" x2="46708" y2="51313"/>
                        <a14:backgroundMark x1="67950" y1="48889" x2="85714" y2="50101"/>
                        <a14:backgroundMark x1="49193" y1="47475" x2="48820" y2="58384"/>
                        <a14:backgroundMark x1="96149" y1="88889" x2="97888" y2="88485"/>
                        <a14:backgroundMark x1="92919" y1="89091" x2="97391" y2="89091"/>
                        <a14:backgroundMark x1="90311" y1="88485" x2="93665" y2="88081"/>
                        <a14:backgroundMark x1="89689" y1="62626" x2="91553" y2="65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7"/>
          <a:stretch/>
        </p:blipFill>
        <p:spPr>
          <a:xfrm>
            <a:off x="8915400" y="1371600"/>
            <a:ext cx="3068256" cy="2101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DBED75-BA28-03C6-2FEF-4134241AC0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22" b="15351"/>
          <a:stretch/>
        </p:blipFill>
        <p:spPr>
          <a:xfrm>
            <a:off x="10701130" y="3860539"/>
            <a:ext cx="1184654" cy="101626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DB45976-B0D8-F71C-2162-1C97BF3B192B}"/>
              </a:ext>
            </a:extLst>
          </p:cNvPr>
          <p:cNvSpPr txBox="1"/>
          <p:nvPr/>
        </p:nvSpPr>
        <p:spPr>
          <a:xfrm>
            <a:off x="1881554" y="468041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 rotWithShape="1">
          <a:blip r:embed="rId2" cstate="print"/>
          <a:srcRect r="1250"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02867DB-950C-9420-D810-BC086680CABF}"/>
              </a:ext>
            </a:extLst>
          </p:cNvPr>
          <p:cNvSpPr txBox="1"/>
          <p:nvPr/>
        </p:nvSpPr>
        <p:spPr>
          <a:xfrm>
            <a:off x="2514600" y="1828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fr-CA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E2DD93A-95D3-267E-E787-E294932B8B9B}"/>
              </a:ext>
            </a:extLst>
          </p:cNvPr>
          <p:cNvSpPr txBox="1"/>
          <p:nvPr/>
        </p:nvSpPr>
        <p:spPr>
          <a:xfrm>
            <a:off x="4038600" y="4876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fr-CA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E4B0A81-2E5E-1EA4-9B86-C118C797F2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414623"/>
            <a:ext cx="1752731" cy="17527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7FD31B-5BD2-729E-D381-39BE78D790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446" y="4648200"/>
            <a:ext cx="216154" cy="2286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484B01-408E-370E-4C70-20EB64DC7D07}"/>
              </a:ext>
            </a:extLst>
          </p:cNvPr>
          <p:cNvSpPr txBox="1"/>
          <p:nvPr/>
        </p:nvSpPr>
        <p:spPr>
          <a:xfrm>
            <a:off x="4476369" y="4608611"/>
            <a:ext cx="2161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</a:rPr>
              <a:t>.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0434C16-5245-521F-2A25-9DC542B4838E}"/>
              </a:ext>
            </a:extLst>
          </p:cNvPr>
          <p:cNvSpPr txBox="1"/>
          <p:nvPr/>
        </p:nvSpPr>
        <p:spPr>
          <a:xfrm>
            <a:off x="3276600" y="4114800"/>
            <a:ext cx="685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.</a:t>
            </a:r>
            <a:endParaRPr lang="fr-CA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2C50926-68A6-7104-6F11-FE8C375D86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5274" y="3981836"/>
            <a:ext cx="2876163" cy="287616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5F9F45EC-3735-66AD-9389-EAD018EE6B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4928" y="5582036"/>
            <a:ext cx="1275964" cy="127596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E82DF9E-E07F-67C5-916A-E58E54AED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818" y="5582035"/>
            <a:ext cx="1275964" cy="1275964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A0A429D-B7C1-1E35-1BB7-D06EBC6113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362200"/>
            <a:ext cx="3048000" cy="31147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BD62613-427A-7B5A-9B0A-9B7236A57F2B}"/>
              </a:ext>
            </a:extLst>
          </p:cNvPr>
          <p:cNvSpPr txBox="1"/>
          <p:nvPr/>
        </p:nvSpPr>
        <p:spPr>
          <a:xfrm>
            <a:off x="1368669" y="2298478"/>
            <a:ext cx="357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C000"/>
                </a:solidFill>
              </a:rPr>
              <a:t>Cliniquement significatifs.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A24BDC5-4CB4-8F46-FD6A-32F284383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H="1">
            <a:off x="6897391" y="4304008"/>
            <a:ext cx="302217" cy="22860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B740A32-9FAD-1388-9DBE-6CC537D66434}"/>
              </a:ext>
            </a:extLst>
          </p:cNvPr>
          <p:cNvSpPr txBox="1"/>
          <p:nvPr/>
        </p:nvSpPr>
        <p:spPr>
          <a:xfrm>
            <a:off x="6934199" y="4267199"/>
            <a:ext cx="228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=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1BF632E-C59D-2C31-A3E8-3B1BFFA1C19F}"/>
              </a:ext>
            </a:extLst>
          </p:cNvPr>
          <p:cNvSpPr txBox="1"/>
          <p:nvPr/>
        </p:nvSpPr>
        <p:spPr>
          <a:xfrm>
            <a:off x="10439400" y="2977606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bg1"/>
                </a:solidFill>
              </a:rPr>
              <a:t>,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DF3533F-CF38-BB29-23E9-D467EE9FD62A}"/>
              </a:ext>
            </a:extLst>
          </p:cNvPr>
          <p:cNvSpPr txBox="1"/>
          <p:nvPr/>
        </p:nvSpPr>
        <p:spPr>
          <a:xfrm>
            <a:off x="7315200" y="5486400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.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B5371541-9B1B-9ADA-60DF-C0918572F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2045731"/>
            <a:ext cx="2067213" cy="43821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12DF1AA2-CD95-91EE-3155-F790B1E7A3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15200" y="2045731"/>
            <a:ext cx="587052" cy="335458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5F1609B2-679E-DB65-1F33-55C586C288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645" y="3883093"/>
            <a:ext cx="3189755" cy="438211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D5BA2DB2-338E-D585-2A93-BDF5BFF9CFD7}"/>
              </a:ext>
            </a:extLst>
          </p:cNvPr>
          <p:cNvSpPr txBox="1"/>
          <p:nvPr/>
        </p:nvSpPr>
        <p:spPr>
          <a:xfrm>
            <a:off x="6781800" y="3985529"/>
            <a:ext cx="3576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b="1" dirty="0">
                <a:solidFill>
                  <a:srgbClr val="FFC000"/>
                </a:solidFill>
              </a:rPr>
              <a:t>Cliniquement significatifs.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E5C827C-A975-3C03-066E-15E0E9E6A6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2286000"/>
            <a:ext cx="457200" cy="6001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5A5576D5-A8F2-8036-898D-AB1A01012F47}"/>
              </a:ext>
            </a:extLst>
          </p:cNvPr>
          <p:cNvSpPr txBox="1"/>
          <p:nvPr/>
        </p:nvSpPr>
        <p:spPr>
          <a:xfrm>
            <a:off x="6629400" y="2271346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dirty="0">
                <a:solidFill>
                  <a:schemeClr val="bg1">
                    <a:lumMod val="75000"/>
                  </a:schemeClr>
                </a:solidFill>
                <a:latin typeface="Bahnschrift Light Condensed" panose="020B0502040204020203" pitchFamily="34" charset="0"/>
                <a:cs typeface="Arial" panose="020B0604020202020204" pitchFamily="34" charset="0"/>
              </a:rPr>
              <a:t>&amp;</a:t>
            </a:r>
            <a:endParaRPr lang="fr-CA" sz="2400" dirty="0">
              <a:solidFill>
                <a:schemeClr val="bg1">
                  <a:lumMod val="75000"/>
                </a:schemeClr>
              </a:solidFill>
              <a:latin typeface="Bahnschrift Light Condensed" panose="020B0502040204020203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7862" cy="68580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2C6ECD38-5352-6C27-2E5D-1EBD9160483B}"/>
              </a:ext>
            </a:extLst>
          </p:cNvPr>
          <p:cNvSpPr txBox="1"/>
          <p:nvPr/>
        </p:nvSpPr>
        <p:spPr>
          <a:xfrm rot="20828282">
            <a:off x="4821073" y="-114758"/>
            <a:ext cx="1447800" cy="3770263"/>
          </a:xfrm>
          <a:prstGeom prst="rect">
            <a:avLst/>
          </a:prstGeom>
          <a:noFill/>
          <a:scene3d>
            <a:camera prst="perspectiveFront"/>
            <a:lightRig rig="threePt" dir="t"/>
          </a:scene3d>
        </p:spPr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r>
              <a:rPr lang="fr-CA" sz="23900" b="1" dirty="0">
                <a:solidFill>
                  <a:schemeClr val="bg1"/>
                </a:solidFill>
              </a:rPr>
              <a:t>?</a:t>
            </a:r>
            <a:endParaRPr lang="fr-CA" sz="16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12222480" cy="70104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168E819-3008-721E-2562-AEBC19E4E394}"/>
              </a:ext>
            </a:extLst>
          </p:cNvPr>
          <p:cNvSpPr txBox="1"/>
          <p:nvPr/>
        </p:nvSpPr>
        <p:spPr>
          <a:xfrm>
            <a:off x="6248400" y="1414046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7C88FC4-B4D8-C2D7-D602-F48D20FEE36B}"/>
              </a:ext>
            </a:extLst>
          </p:cNvPr>
          <p:cNvSpPr txBox="1"/>
          <p:nvPr/>
        </p:nvSpPr>
        <p:spPr>
          <a:xfrm>
            <a:off x="4038600" y="1715457"/>
            <a:ext cx="22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>
                <a:solidFill>
                  <a:schemeClr val="bg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BB64A9-8263-C59E-FF4B-43C93BDA9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83" y="1767867"/>
            <a:ext cx="1220717" cy="247087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218C1675-87F9-B3F9-A213-775D15DB24F6}"/>
              </a:ext>
            </a:extLst>
          </p:cNvPr>
          <p:cNvSpPr txBox="1"/>
          <p:nvPr/>
        </p:nvSpPr>
        <p:spPr>
          <a:xfrm>
            <a:off x="684282" y="1676400"/>
            <a:ext cx="1525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>
                <a:solidFill>
                  <a:schemeClr val="bg1"/>
                </a:solidFill>
              </a:rPr>
              <a:t>300</a:t>
            </a:r>
            <a:r>
              <a:rPr lang="fr-CA" sz="1600" dirty="0">
                <a:solidFill>
                  <a:schemeClr val="bg1"/>
                </a:solidFill>
              </a:rPr>
              <a:t> </a:t>
            </a:r>
            <a:r>
              <a:rPr lang="fr-CA" sz="1600" dirty="0">
                <a:solidFill>
                  <a:schemeClr val="bg1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millions</a:t>
            </a:r>
            <a:r>
              <a:rPr lang="fr-CA" sz="1400" dirty="0">
                <a:solidFill>
                  <a:schemeClr val="bg1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 </a:t>
            </a:r>
            <a:r>
              <a:rPr lang="fr-CA" sz="1600" dirty="0">
                <a:solidFill>
                  <a:schemeClr val="bg1">
                    <a:lumMod val="95000"/>
                  </a:schemeClr>
                </a:solidFill>
                <a:latin typeface="Californian FB" panose="0207040306080B030204" pitchFamily="18" charset="0"/>
                <a:ea typeface="Cambria" panose="02040503050406030204" pitchFamily="18" charset="0"/>
              </a:rPr>
              <a:t>d</a:t>
            </a:r>
            <a:r>
              <a:rPr lang="fr-CA" sz="1600" dirty="0">
                <a:solidFill>
                  <a:schemeClr val="bg1"/>
                </a:solidFill>
                <a:latin typeface="Baskerville Old Face" panose="02020602080505020303" pitchFamily="18" charset="0"/>
                <a:ea typeface="Cambria" panose="02040503050406030204" pitchFamily="18" charset="0"/>
              </a:rPr>
              <a:t>’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20648DB-07D1-5A87-2270-3C9E50B880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276600"/>
            <a:ext cx="4038600" cy="203656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B373C646-D43D-B67A-1962-85548CBD3BD4}"/>
              </a:ext>
            </a:extLst>
          </p:cNvPr>
          <p:cNvSpPr txBox="1"/>
          <p:nvPr/>
        </p:nvSpPr>
        <p:spPr>
          <a:xfrm>
            <a:off x="762000" y="3787048"/>
            <a:ext cx="44078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000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Essais cliniques des dernières années étudiant les drogues psychédéliques pour diverses conditions. 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AD5D5A92-E859-8AFE-3E7D-5937C41BDD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2514600"/>
            <a:ext cx="1600200" cy="30773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4225</TotalTime>
  <Words>51</Words>
  <Application>Microsoft Macintosh PowerPoint</Application>
  <PresentationFormat>Grand écran</PresentationFormat>
  <Paragraphs>24</Paragraphs>
  <Slides>26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5" baseType="lpstr">
      <vt:lpstr>Bahnschrift</vt:lpstr>
      <vt:lpstr>Bahnschrift Light Condensed</vt:lpstr>
      <vt:lpstr>Baskerville Old Face</vt:lpstr>
      <vt:lpstr>Calibri</vt:lpstr>
      <vt:lpstr>Californian FB</vt:lpstr>
      <vt:lpstr>Cambria Math</vt:lpstr>
      <vt:lpstr>Felix Titling</vt:lpstr>
      <vt:lpstr>Perpetua Titling MT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Érudition</dc:title>
  <dc:creator>Alexandre Quessy</dc:creator>
  <cp:keywords>pdf;prezi</cp:keywords>
  <cp:lastModifiedBy>Alexandre Quessy</cp:lastModifiedBy>
  <cp:revision>8</cp:revision>
  <dcterms:created xsi:type="dcterms:W3CDTF">2023-05-23T03:26:52Z</dcterms:created>
  <dcterms:modified xsi:type="dcterms:W3CDTF">2023-05-29T02:40:32Z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2023-05-23T00:00:00Z</vt:filetime>
  </property>
  <property fmtid="{D5CDD505-2E9C-101B-9397-08002B2CF9AE}" pid="3" name="Creator">
    <vt:lpwstr>PDFKit</vt:lpwstr>
  </property>
  <property fmtid="{D5CDD505-2E9C-101B-9397-08002B2CF9AE}" pid="4" name="LastSaved">
    <vt:filetime>2023-05-23T00:00:00Z</vt:filetime>
  </property>
  <property fmtid="{D5CDD505-2E9C-101B-9397-08002B2CF9AE}" pid="5" name="Producer">
    <vt:lpwstr>GPL Ghostscript 9.20</vt:lpwstr>
  </property>
</Properties>
</file>