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63" r:id="rId2"/>
    <p:sldId id="283" r:id="rId3"/>
    <p:sldId id="276" r:id="rId4"/>
    <p:sldId id="277" r:id="rId5"/>
    <p:sldId id="262" r:id="rId6"/>
    <p:sldId id="259" r:id="rId7"/>
    <p:sldId id="260" r:id="rId8"/>
    <p:sldId id="279" r:id="rId9"/>
    <p:sldId id="280" r:id="rId10"/>
    <p:sldId id="267" r:id="rId11"/>
    <p:sldId id="268" r:id="rId12"/>
    <p:sldId id="269" r:id="rId13"/>
    <p:sldId id="281" r:id="rId14"/>
    <p:sldId id="265" r:id="rId15"/>
    <p:sldId id="282" r:id="rId16"/>
    <p:sldId id="266" r:id="rId17"/>
    <p:sldId id="270" r:id="rId18"/>
    <p:sldId id="284" r:id="rId19"/>
    <p:sldId id="273" r:id="rId20"/>
    <p:sldId id="274" r:id="rId21"/>
    <p:sldId id="275"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8"/>
    <p:restoredTop sz="79630"/>
  </p:normalViewPr>
  <p:slideViewPr>
    <p:cSldViewPr snapToGrid="0">
      <p:cViewPr varScale="1">
        <p:scale>
          <a:sx n="88" d="100"/>
          <a:sy n="88" d="100"/>
        </p:scale>
        <p:origin x="17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ABD006-F3FE-EF46-B95D-98408D285754}" type="datetimeFigureOut">
              <a:rPr lang="fr-FR" smtClean="0"/>
              <a:t>26/05/2023</a:t>
            </a:fld>
            <a:endParaRPr lang="fr-FR"/>
          </a:p>
        </p:txBody>
      </p:sp>
      <p:sp>
        <p:nvSpPr>
          <p:cNvPr id="4" name="Espace réservé de l'image de diapositiv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4E5E23-8D0A-8D4A-A4C8-F5FAFAAC1165}" type="slidenum">
              <a:rPr lang="fr-FR" smtClean="0"/>
              <a:t>‹n°›</a:t>
            </a:fld>
            <a:endParaRPr lang="fr-FR"/>
          </a:p>
        </p:txBody>
      </p:sp>
    </p:spTree>
    <p:extLst>
      <p:ext uri="{BB962C8B-B14F-4D97-AF65-F5344CB8AC3E}">
        <p14:creationId xmlns:p14="http://schemas.microsoft.com/office/powerpoint/2010/main" val="2742340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74E5E23-8D0A-8D4A-A4C8-F5FAFAAC1165}" type="slidenum">
              <a:rPr lang="fr-FR" smtClean="0"/>
              <a:t>1</a:t>
            </a:fld>
            <a:endParaRPr lang="fr-FR"/>
          </a:p>
        </p:txBody>
      </p:sp>
    </p:spTree>
    <p:extLst>
      <p:ext uri="{BB962C8B-B14F-4D97-AF65-F5344CB8AC3E}">
        <p14:creationId xmlns:p14="http://schemas.microsoft.com/office/powerpoint/2010/main" val="2852118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Recrutement patient avec prescription de quétiapine entre 1</a:t>
            </a:r>
            <a:r>
              <a:rPr lang="fr-FR" baseline="30000" dirty="0"/>
              <a:t>e</a:t>
            </a:r>
            <a:r>
              <a:rPr lang="fr-FR" dirty="0"/>
              <a:t> janvier 2003 et 31 décembre 2017</a:t>
            </a:r>
          </a:p>
          <a:p>
            <a:endParaRPr lang="fr-FR" dirty="0"/>
          </a:p>
          <a:p>
            <a:r>
              <a:rPr lang="fr-FR" dirty="0"/>
              <a:t>Durée de traitement médian quétiapine 7,2 mois </a:t>
            </a:r>
          </a:p>
          <a:p>
            <a:r>
              <a:rPr lang="fr-FR" dirty="0"/>
              <a:t>Durée de traitement médian z-</a:t>
            </a:r>
            <a:r>
              <a:rPr lang="fr-FR" dirty="0" err="1"/>
              <a:t>drugs</a:t>
            </a:r>
            <a:r>
              <a:rPr lang="fr-FR" dirty="0"/>
              <a:t> </a:t>
            </a:r>
          </a:p>
        </p:txBody>
      </p:sp>
      <p:sp>
        <p:nvSpPr>
          <p:cNvPr id="4" name="Espace réservé du numéro de diapositive 3"/>
          <p:cNvSpPr>
            <a:spLocks noGrp="1"/>
          </p:cNvSpPr>
          <p:nvPr>
            <p:ph type="sldNum" sz="quarter" idx="5"/>
          </p:nvPr>
        </p:nvSpPr>
        <p:spPr/>
        <p:txBody>
          <a:bodyPr/>
          <a:lstStyle/>
          <a:p>
            <a:fld id="{274E5E23-8D0A-8D4A-A4C8-F5FAFAAC1165}" type="slidenum">
              <a:rPr lang="fr-FR" smtClean="0"/>
              <a:t>14</a:t>
            </a:fld>
            <a:endParaRPr lang="fr-FR"/>
          </a:p>
        </p:txBody>
      </p:sp>
    </p:spTree>
    <p:extLst>
      <p:ext uri="{BB962C8B-B14F-4D97-AF65-F5344CB8AC3E}">
        <p14:creationId xmlns:p14="http://schemas.microsoft.com/office/powerpoint/2010/main" val="129604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74E5E23-8D0A-8D4A-A4C8-F5FAFAAC1165}" type="slidenum">
              <a:rPr lang="fr-FR" smtClean="0"/>
              <a:t>16</a:t>
            </a:fld>
            <a:endParaRPr lang="fr-FR"/>
          </a:p>
        </p:txBody>
      </p:sp>
    </p:spTree>
    <p:extLst>
      <p:ext uri="{BB962C8B-B14F-4D97-AF65-F5344CB8AC3E}">
        <p14:creationId xmlns:p14="http://schemas.microsoft.com/office/powerpoint/2010/main" val="4284292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74E5E23-8D0A-8D4A-A4C8-F5FAFAAC1165}" type="slidenum">
              <a:rPr lang="fr-FR" smtClean="0"/>
              <a:t>20</a:t>
            </a:fld>
            <a:endParaRPr lang="fr-FR"/>
          </a:p>
        </p:txBody>
      </p:sp>
    </p:spTree>
    <p:extLst>
      <p:ext uri="{BB962C8B-B14F-4D97-AF65-F5344CB8AC3E}">
        <p14:creationId xmlns:p14="http://schemas.microsoft.com/office/powerpoint/2010/main" val="3931089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CA" sz="1200" dirty="0"/>
              <a:t>Pour troubles dépressifs, quétiapine réserver pour les cas réfractaires au thérapie standard ou comme traitement adjuvant.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CA" sz="1200" dirty="0"/>
              <a:t>Figure 3: </a:t>
            </a:r>
            <a:r>
              <a:rPr lang="fr-CA" dirty="0" err="1"/>
              <a:t>Number</a:t>
            </a:r>
            <a:r>
              <a:rPr lang="fr-CA" dirty="0"/>
              <a:t> of prescriptions for </a:t>
            </a:r>
            <a:r>
              <a:rPr lang="fr-CA" dirty="0" err="1"/>
              <a:t>quetiapine</a:t>
            </a:r>
            <a:r>
              <a:rPr lang="fr-CA" dirty="0"/>
              <a:t>, by </a:t>
            </a:r>
            <a:r>
              <a:rPr lang="fr-CA" dirty="0" err="1"/>
              <a:t>diagnosis</a:t>
            </a:r>
            <a:r>
              <a:rPr lang="fr-CA" dirty="0"/>
              <a:t>, </a:t>
            </a:r>
            <a:r>
              <a:rPr lang="fr-CA" dirty="0" err="1"/>
              <a:t>ordered</a:t>
            </a:r>
            <a:r>
              <a:rPr lang="fr-CA" dirty="0"/>
              <a:t> by </a:t>
            </a:r>
            <a:r>
              <a:rPr lang="fr-CA" dirty="0" err="1"/>
              <a:t>primary</a:t>
            </a:r>
            <a:r>
              <a:rPr lang="fr-CA" dirty="0"/>
              <a:t> care </a:t>
            </a:r>
            <a:r>
              <a:rPr lang="fr-CA" dirty="0" err="1"/>
              <a:t>physicians</a:t>
            </a:r>
            <a:r>
              <a:rPr lang="fr-CA" dirty="0"/>
              <a:t>, 2005–2012.</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CA" sz="1200" dirty="0"/>
              <a:t>De 2005 à 2012, augmentation de 10x le nbr de prescription de quétiapine pour </a:t>
            </a:r>
            <a:r>
              <a:rPr lang="fr-CA" sz="1200" dirty="0" err="1"/>
              <a:t>trb</a:t>
            </a:r>
            <a:r>
              <a:rPr lang="fr-CA" sz="1200" dirty="0"/>
              <a:t> du sommeil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t>Une étude de cohorte prospective en 2016 faite dans une unité d’hospitalisation à l’Hôpital Royal Victoria par </a:t>
            </a:r>
            <a:r>
              <a:rPr lang="fr-FR" dirty="0" err="1"/>
              <a:t>Umcgill</a:t>
            </a:r>
            <a:r>
              <a:rPr lang="fr-FR" dirty="0"/>
              <a:t> sur les prescriptions de quétiapine à petite dose, principalement le soir pour l’insomnie montre qu’une prescription sur 7 de </a:t>
            </a:r>
            <a:r>
              <a:rPr lang="fr-FR" dirty="0" err="1"/>
              <a:t>quetiapine</a:t>
            </a:r>
            <a:r>
              <a:rPr lang="fr-FR" dirty="0"/>
              <a:t> prescrit durant l’</a:t>
            </a:r>
            <a:r>
              <a:rPr lang="fr-FR" dirty="0" err="1"/>
              <a:t>hospit</a:t>
            </a:r>
            <a:r>
              <a:rPr lang="fr-FR" dirty="0"/>
              <a:t> pour l’aide au sommeil était continuer au congé, pour au moins 1 mois. </a:t>
            </a:r>
            <a:endParaRPr lang="fr-FR" dirty="0">
              <a:sym typeface="Wingdings" pitchFamily="2" charset="2"/>
            </a:endParaRPr>
          </a:p>
          <a:p>
            <a:endParaRPr lang="fr-FR" dirty="0"/>
          </a:p>
          <a:p>
            <a:r>
              <a:rPr lang="fr-CA" dirty="0"/>
              <a:t>One in 7 patients </a:t>
            </a:r>
            <a:r>
              <a:rPr lang="fr-CA" dirty="0" err="1"/>
              <a:t>who</a:t>
            </a:r>
            <a:r>
              <a:rPr lang="fr-CA" dirty="0"/>
              <a:t> first </a:t>
            </a:r>
            <a:r>
              <a:rPr lang="fr-CA" dirty="0" err="1"/>
              <a:t>received</a:t>
            </a:r>
            <a:r>
              <a:rPr lang="fr-CA" dirty="0"/>
              <a:t> </a:t>
            </a:r>
            <a:r>
              <a:rPr lang="fr-CA" dirty="0" err="1"/>
              <a:t>quetiapine</a:t>
            </a:r>
            <a:r>
              <a:rPr lang="fr-CA" dirty="0"/>
              <a:t> for </a:t>
            </a:r>
            <a:r>
              <a:rPr lang="fr-CA" dirty="0" err="1"/>
              <a:t>sleep</a:t>
            </a:r>
            <a:r>
              <a:rPr lang="fr-CA" dirty="0"/>
              <a:t> in the </a:t>
            </a:r>
            <a:r>
              <a:rPr lang="fr-CA" dirty="0" err="1"/>
              <a:t>hospital</a:t>
            </a:r>
            <a:r>
              <a:rPr lang="fr-CA" dirty="0"/>
              <a:t> </a:t>
            </a:r>
            <a:r>
              <a:rPr lang="fr-CA" dirty="0" err="1"/>
              <a:t>was</a:t>
            </a:r>
            <a:r>
              <a:rPr lang="fr-CA" dirty="0"/>
              <a:t> </a:t>
            </a:r>
            <a:r>
              <a:rPr lang="fr-CA" dirty="0" err="1"/>
              <a:t>discharged</a:t>
            </a:r>
            <a:r>
              <a:rPr lang="fr-CA" dirty="0"/>
              <a:t> home with at least a 1-month prescription.</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274E5E23-8D0A-8D4A-A4C8-F5FAFAAC1165}" type="slidenum">
              <a:rPr lang="fr-FR" smtClean="0"/>
              <a:t>4</a:t>
            </a:fld>
            <a:endParaRPr lang="fr-FR"/>
          </a:p>
        </p:txBody>
      </p:sp>
    </p:spTree>
    <p:extLst>
      <p:ext uri="{BB962C8B-B14F-4D97-AF65-F5344CB8AC3E}">
        <p14:creationId xmlns:p14="http://schemas.microsoft.com/office/powerpoint/2010/main" val="3953996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Question que je trouve important, étant donné la monté du nombre de prescription de quétiapine et le fait que les MDF sont ceux qui en prescrivent le plus fréquemment pour le sommeil et qui ont un rôle central dans les préventions de FR cardiovasculaire!</a:t>
            </a:r>
          </a:p>
          <a:p>
            <a:endParaRPr lang="fr-FR" dirty="0"/>
          </a:p>
          <a:p>
            <a:r>
              <a:rPr lang="fr-FR" dirty="0"/>
              <a:t>Mécanisme d’action de quétiapine: molécule d’intérêt car affinité différente pour les récepteurs a/n SNC. </a:t>
            </a:r>
          </a:p>
          <a:p>
            <a:pPr marL="171450" indent="-171450">
              <a:buFontTx/>
              <a:buChar char="-"/>
            </a:pPr>
            <a:r>
              <a:rPr lang="fr-FR" dirty="0"/>
              <a:t>À haute dose (&gt;300mg): grande affinité pour récepteur sérotonine et dopamine, d’où l’effet antidépressif et antipsychotique recherché. </a:t>
            </a:r>
          </a:p>
          <a:p>
            <a:pPr marL="171450" indent="-171450">
              <a:buFontTx/>
              <a:buChar char="-"/>
            </a:pPr>
            <a:r>
              <a:rPr lang="fr-FR" dirty="0"/>
              <a:t>À petite dose (25-100mg): l’affinité est plus importante a/n des récepteurs histamine et alpha-adrénergique, et donc on observe surtout un effet sédatif et anxiolytique. </a:t>
            </a:r>
          </a:p>
        </p:txBody>
      </p:sp>
      <p:sp>
        <p:nvSpPr>
          <p:cNvPr id="4" name="Espace réservé du numéro de diapositive 3"/>
          <p:cNvSpPr>
            <a:spLocks noGrp="1"/>
          </p:cNvSpPr>
          <p:nvPr>
            <p:ph type="sldNum" sz="quarter" idx="5"/>
          </p:nvPr>
        </p:nvSpPr>
        <p:spPr/>
        <p:txBody>
          <a:bodyPr/>
          <a:lstStyle/>
          <a:p>
            <a:fld id="{274E5E23-8D0A-8D4A-A4C8-F5FAFAAC1165}" type="slidenum">
              <a:rPr lang="fr-FR" smtClean="0"/>
              <a:t>5</a:t>
            </a:fld>
            <a:endParaRPr lang="fr-FR" dirty="0"/>
          </a:p>
        </p:txBody>
      </p:sp>
    </p:spTree>
    <p:extLst>
      <p:ext uri="{BB962C8B-B14F-4D97-AF65-F5344CB8AC3E}">
        <p14:creationId xmlns:p14="http://schemas.microsoft.com/office/powerpoint/2010/main" val="3929691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Cut-off de 200mg choisis en se basant sur les dosages de quétiapines thérapeutique qui sont généralement  &gt; 300mg à 800mg. Un cut-off trop restrictif faisaient en sorte que trop d’article étaient exclu. </a:t>
            </a:r>
          </a:p>
        </p:txBody>
      </p:sp>
      <p:sp>
        <p:nvSpPr>
          <p:cNvPr id="4" name="Espace réservé du numéro de diapositive 3"/>
          <p:cNvSpPr>
            <a:spLocks noGrp="1"/>
          </p:cNvSpPr>
          <p:nvPr>
            <p:ph type="sldNum" sz="quarter" idx="5"/>
          </p:nvPr>
        </p:nvSpPr>
        <p:spPr/>
        <p:txBody>
          <a:bodyPr/>
          <a:lstStyle/>
          <a:p>
            <a:fld id="{274E5E23-8D0A-8D4A-A4C8-F5FAFAAC1165}" type="slidenum">
              <a:rPr lang="fr-FR" smtClean="0"/>
              <a:t>6</a:t>
            </a:fld>
            <a:endParaRPr lang="fr-FR" dirty="0"/>
          </a:p>
        </p:txBody>
      </p:sp>
    </p:spTree>
    <p:extLst>
      <p:ext uri="{BB962C8B-B14F-4D97-AF65-F5344CB8AC3E}">
        <p14:creationId xmlns:p14="http://schemas.microsoft.com/office/powerpoint/2010/main" val="4286813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74E5E23-8D0A-8D4A-A4C8-F5FAFAAC1165}" type="slidenum">
              <a:rPr lang="fr-FR" smtClean="0"/>
              <a:t>7</a:t>
            </a:fld>
            <a:endParaRPr lang="fr-FR"/>
          </a:p>
        </p:txBody>
      </p:sp>
    </p:spTree>
    <p:extLst>
      <p:ext uri="{BB962C8B-B14F-4D97-AF65-F5344CB8AC3E}">
        <p14:creationId xmlns:p14="http://schemas.microsoft.com/office/powerpoint/2010/main" val="1453993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Choix d’articles finaux afin d’avoir une population diversifiée provenant de différentes cohorte qui étudient plusieurs facteurs </a:t>
            </a:r>
            <a:r>
              <a:rPr lang="fr-FR" dirty="0" err="1"/>
              <a:t>cardiométaboliques</a:t>
            </a: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- 3 articles du même auteurs avec même population étudié, donc article le plus pertinent choisis pour analyse approfondie</a:t>
            </a:r>
          </a:p>
          <a:p>
            <a:endParaRPr lang="fr-FR" dirty="0"/>
          </a:p>
        </p:txBody>
      </p:sp>
      <p:sp>
        <p:nvSpPr>
          <p:cNvPr id="4" name="Espace réservé du numéro de diapositive 3"/>
          <p:cNvSpPr>
            <a:spLocks noGrp="1"/>
          </p:cNvSpPr>
          <p:nvPr>
            <p:ph type="sldNum" sz="quarter" idx="5"/>
          </p:nvPr>
        </p:nvSpPr>
        <p:spPr/>
        <p:txBody>
          <a:bodyPr/>
          <a:lstStyle/>
          <a:p>
            <a:fld id="{274E5E23-8D0A-8D4A-A4C8-F5FAFAAC1165}" type="slidenum">
              <a:rPr lang="fr-FR" smtClean="0"/>
              <a:t>8</a:t>
            </a:fld>
            <a:endParaRPr lang="fr-FR"/>
          </a:p>
        </p:txBody>
      </p:sp>
    </p:spTree>
    <p:extLst>
      <p:ext uri="{BB962C8B-B14F-4D97-AF65-F5344CB8AC3E}">
        <p14:creationId xmlns:p14="http://schemas.microsoft.com/office/powerpoint/2010/main" val="158413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Données entre 09/2007 et 11/2007</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Traitement souvent prolongé avec chronicisation de l’insomnie. </a:t>
            </a:r>
            <a:endParaRPr lang="fr-FR" dirty="0"/>
          </a:p>
        </p:txBody>
      </p:sp>
      <p:sp>
        <p:nvSpPr>
          <p:cNvPr id="4" name="Espace réservé du numéro de diapositive 3"/>
          <p:cNvSpPr>
            <a:spLocks noGrp="1"/>
          </p:cNvSpPr>
          <p:nvPr>
            <p:ph type="sldNum" sz="quarter" idx="5"/>
          </p:nvPr>
        </p:nvSpPr>
        <p:spPr/>
        <p:txBody>
          <a:bodyPr/>
          <a:lstStyle/>
          <a:p>
            <a:fld id="{274E5E23-8D0A-8D4A-A4C8-F5FAFAAC1165}" type="slidenum">
              <a:rPr lang="fr-FR" smtClean="0"/>
              <a:t>10</a:t>
            </a:fld>
            <a:endParaRPr lang="fr-FR"/>
          </a:p>
        </p:txBody>
      </p:sp>
    </p:spTree>
    <p:extLst>
      <p:ext uri="{BB962C8B-B14F-4D97-AF65-F5344CB8AC3E}">
        <p14:creationId xmlns:p14="http://schemas.microsoft.com/office/powerpoint/2010/main" val="675544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74E5E23-8D0A-8D4A-A4C8-F5FAFAAC1165}" type="slidenum">
              <a:rPr lang="fr-FR" smtClean="0"/>
              <a:t>11</a:t>
            </a:fld>
            <a:endParaRPr lang="fr-FR"/>
          </a:p>
        </p:txBody>
      </p:sp>
    </p:spTree>
    <p:extLst>
      <p:ext uri="{BB962C8B-B14F-4D97-AF65-F5344CB8AC3E}">
        <p14:creationId xmlns:p14="http://schemas.microsoft.com/office/powerpoint/2010/main" val="2665998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Cohorte </a:t>
            </a:r>
            <a:r>
              <a:rPr lang="fr-FR" dirty="0" err="1"/>
              <a:t>PsyMetab</a:t>
            </a:r>
            <a:r>
              <a:rPr lang="fr-FR" dirty="0"/>
              <a:t> = cohorte longitudinal chez pts avec comorbidités psychiatriques +/- </a:t>
            </a:r>
            <a:r>
              <a:rPr lang="fr-FR" dirty="0" err="1"/>
              <a:t>Rx</a:t>
            </a:r>
            <a:r>
              <a:rPr lang="fr-FR" dirty="0"/>
              <a:t> psychotrope recrutement depuis 2007 (adultes, enfants, âgés) qui cherche à identifier facteurs de risques métaboliques associé au </a:t>
            </a:r>
            <a:r>
              <a:rPr lang="fr-FR" dirty="0" err="1"/>
              <a:t>Rx</a:t>
            </a:r>
            <a:r>
              <a:rPr lang="fr-FR" dirty="0"/>
              <a:t> antipsychotiques, toujours en cours </a:t>
            </a:r>
          </a:p>
          <a:p>
            <a:endParaRPr lang="fr-FR" dirty="0"/>
          </a:p>
          <a:p>
            <a:r>
              <a:rPr lang="fr-FR" dirty="0"/>
              <a:t>Collecte de donnée entre 14/06/2007 et 06/08/2019</a:t>
            </a:r>
          </a:p>
          <a:p>
            <a:endParaRPr lang="fr-FR" dirty="0"/>
          </a:p>
          <a:p>
            <a:r>
              <a:rPr lang="fr-FR" dirty="0" err="1"/>
              <a:t>Moy</a:t>
            </a:r>
            <a:r>
              <a:rPr lang="fr-FR" dirty="0"/>
              <a:t> </a:t>
            </a:r>
            <a:r>
              <a:rPr lang="fr-FR" dirty="0" err="1"/>
              <a:t>low</a:t>
            </a:r>
            <a:r>
              <a:rPr lang="fr-FR" dirty="0"/>
              <a:t>-dose = 144</a:t>
            </a:r>
          </a:p>
          <a:p>
            <a:r>
              <a:rPr lang="fr-FR" dirty="0" err="1"/>
              <a:t>Moy</a:t>
            </a:r>
            <a:r>
              <a:rPr lang="fr-FR" dirty="0"/>
              <a:t> high-dose = 330</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statistiquement significative du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poids</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+0,12% </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Wingdings" pitchFamily="2" charset="2"/>
              </a:rPr>
              <a:t></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peu de signification clinique (84g chez pt 70kg)</a:t>
            </a:r>
            <a:endParaRPr lang="fr-FR" dirty="0"/>
          </a:p>
          <a:p>
            <a:r>
              <a:rPr lang="fr-FR" dirty="0"/>
              <a:t>%de changement métabolique = différence entre valeur actuelle et celle initiale divisé par valeur initiale </a:t>
            </a:r>
          </a:p>
        </p:txBody>
      </p:sp>
      <p:sp>
        <p:nvSpPr>
          <p:cNvPr id="4" name="Espace réservé du numéro de diapositive 3"/>
          <p:cNvSpPr>
            <a:spLocks noGrp="1"/>
          </p:cNvSpPr>
          <p:nvPr>
            <p:ph type="sldNum" sz="quarter" idx="5"/>
          </p:nvPr>
        </p:nvSpPr>
        <p:spPr/>
        <p:txBody>
          <a:bodyPr/>
          <a:lstStyle/>
          <a:p>
            <a:fld id="{274E5E23-8D0A-8D4A-A4C8-F5FAFAAC1165}" type="slidenum">
              <a:rPr lang="fr-FR" smtClean="0"/>
              <a:t>12</a:t>
            </a:fld>
            <a:endParaRPr lang="fr-FR"/>
          </a:p>
        </p:txBody>
      </p:sp>
    </p:spTree>
    <p:extLst>
      <p:ext uri="{BB962C8B-B14F-4D97-AF65-F5344CB8AC3E}">
        <p14:creationId xmlns:p14="http://schemas.microsoft.com/office/powerpoint/2010/main" val="2266121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5/26/23</a:t>
            </a:fld>
            <a:endParaRPr lang="en-US"/>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196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5/26/23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615025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5/26/23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51171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5/26/23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88304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5/26/23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647451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5/26/23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4858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5/26/23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9612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5/26/23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83390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5/26/23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13075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5/26/23</a:t>
            </a:fld>
            <a:endParaRPr lang="en-US"/>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973933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5/26/23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927747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5/26/23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1786248662"/>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doi.org/10.1055/a-1525-2820" TargetMode="External"/><Relationship Id="rId3" Type="http://schemas.openxmlformats.org/officeDocument/2006/relationships/hyperlink" Target="https://doi.org/10.9778/cmajo.20140009" TargetMode="External"/><Relationship Id="rId7" Type="http://schemas.openxmlformats.org/officeDocument/2006/relationships/hyperlink" Target="https://doi.org/10.9740/mhc.2016.11.308"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oi.org/10.1007/s10597-009-9200-0" TargetMode="External"/><Relationship Id="rId5" Type="http://schemas.openxmlformats.org/officeDocument/2006/relationships/hyperlink" Target="https://doi.org/10.3949/ccjm.88a.20031" TargetMode="External"/><Relationship Id="rId4" Type="http://schemas.openxmlformats.org/officeDocument/2006/relationships/hyperlink" Target="https://doi.org/10.1001/jamainternmed.2016.3309" TargetMode="External"/><Relationship Id="rId9" Type="http://schemas.openxmlformats.org/officeDocument/2006/relationships/hyperlink" Target="https://doi.org/10.1002/wps.21010"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3" descr="Pastilles et comprimés assortis">
            <a:extLst>
              <a:ext uri="{FF2B5EF4-FFF2-40B4-BE49-F238E27FC236}">
                <a16:creationId xmlns:a16="http://schemas.microsoft.com/office/drawing/2014/main" id="{29AE04B1-90AD-9534-0533-02CA6404ED74}"/>
              </a:ext>
            </a:extLst>
          </p:cNvPr>
          <p:cNvPicPr>
            <a:picLocks noChangeAspect="1"/>
          </p:cNvPicPr>
          <p:nvPr/>
        </p:nvPicPr>
        <p:blipFill rotWithShape="1">
          <a:blip r:embed="rId3"/>
          <a:srcRect l="7815" r="7812" b="-1"/>
          <a:stretch/>
        </p:blipFill>
        <p:spPr>
          <a:xfrm>
            <a:off x="3047999" y="10"/>
            <a:ext cx="9185963"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ous-titre 2">
            <a:extLst>
              <a:ext uri="{FF2B5EF4-FFF2-40B4-BE49-F238E27FC236}">
                <a16:creationId xmlns:a16="http://schemas.microsoft.com/office/drawing/2014/main" id="{F6E48B36-F0E3-3432-3743-D6125978B80F}"/>
              </a:ext>
            </a:extLst>
          </p:cNvPr>
          <p:cNvSpPr>
            <a:spLocks noGrp="1"/>
          </p:cNvSpPr>
          <p:nvPr>
            <p:ph type="subTitle" idx="1"/>
          </p:nvPr>
        </p:nvSpPr>
        <p:spPr>
          <a:xfrm>
            <a:off x="477980" y="4872922"/>
            <a:ext cx="4023359" cy="1208141"/>
          </a:xfrm>
        </p:spPr>
        <p:txBody>
          <a:bodyPr>
            <a:normAutofit/>
          </a:bodyPr>
          <a:lstStyle/>
          <a:p>
            <a:pPr>
              <a:lnSpc>
                <a:spcPct val="100000"/>
              </a:lnSpc>
            </a:pPr>
            <a:r>
              <a:rPr lang="fr-FR" sz="1700" dirty="0"/>
              <a:t>Par Nadine </a:t>
            </a:r>
            <a:r>
              <a:rPr lang="fr-FR" sz="1700" dirty="0" err="1"/>
              <a:t>Quach</a:t>
            </a:r>
            <a:r>
              <a:rPr lang="fr-FR" sz="1700" dirty="0"/>
              <a:t> </a:t>
            </a:r>
          </a:p>
          <a:p>
            <a:pPr>
              <a:lnSpc>
                <a:spcPct val="100000"/>
              </a:lnSpc>
            </a:pPr>
            <a:r>
              <a:rPr lang="fr-FR" sz="1700" dirty="0"/>
              <a:t>R1 en médecine familiale </a:t>
            </a:r>
          </a:p>
          <a:p>
            <a:pPr>
              <a:lnSpc>
                <a:spcPct val="100000"/>
              </a:lnSpc>
            </a:pPr>
            <a:r>
              <a:rPr lang="fr-FR" sz="1700" dirty="0"/>
              <a:t>CUMF CLSC Hochelaga-Maisonneuve</a:t>
            </a:r>
          </a:p>
          <a:p>
            <a:pPr>
              <a:lnSpc>
                <a:spcPct val="100000"/>
              </a:lnSpc>
            </a:pPr>
            <a:endParaRPr lang="fr-FR" sz="1700" dirty="0"/>
          </a:p>
        </p:txBody>
      </p:sp>
      <p:sp>
        <p:nvSpPr>
          <p:cNvPr id="24" name="Rectangle 2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itre 1">
            <a:extLst>
              <a:ext uri="{FF2B5EF4-FFF2-40B4-BE49-F238E27FC236}">
                <a16:creationId xmlns:a16="http://schemas.microsoft.com/office/drawing/2014/main" id="{E2A7D6C8-6DEC-DF39-C558-0639FD551178}"/>
              </a:ext>
            </a:extLst>
          </p:cNvPr>
          <p:cNvSpPr>
            <a:spLocks noGrp="1"/>
          </p:cNvSpPr>
          <p:nvPr>
            <p:ph type="ctrTitle"/>
          </p:nvPr>
        </p:nvSpPr>
        <p:spPr>
          <a:xfrm>
            <a:off x="477980" y="1079702"/>
            <a:ext cx="4740207" cy="3172968"/>
          </a:xfrm>
        </p:spPr>
        <p:txBody>
          <a:bodyPr anchor="b">
            <a:normAutofit/>
          </a:bodyPr>
          <a:lstStyle/>
          <a:p>
            <a:r>
              <a:rPr lang="fr-FR" sz="4000" dirty="0"/>
              <a:t>Impacts cardiovasculaires et métaboliques de la quétiapine à petite dose</a:t>
            </a:r>
          </a:p>
        </p:txBody>
      </p:sp>
    </p:spTree>
    <p:extLst>
      <p:ext uri="{BB962C8B-B14F-4D97-AF65-F5344CB8AC3E}">
        <p14:creationId xmlns:p14="http://schemas.microsoft.com/office/powerpoint/2010/main" val="1956162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C04AE1-646F-37FF-52B2-CDD37AE3F59F}"/>
              </a:ext>
            </a:extLst>
          </p:cNvPr>
          <p:cNvSpPr>
            <a:spLocks noGrp="1"/>
          </p:cNvSpPr>
          <p:nvPr>
            <p:ph type="title"/>
          </p:nvPr>
        </p:nvSpPr>
        <p:spPr>
          <a:xfrm>
            <a:off x="720713" y="681679"/>
            <a:ext cx="10750573" cy="1179576"/>
          </a:xfrm>
        </p:spPr>
        <p:txBody>
          <a:bodyPr>
            <a:normAutofit fontScale="90000"/>
          </a:bodyPr>
          <a:lstStyle/>
          <a:p>
            <a:r>
              <a:rPr lang="fr-FR" sz="3600" b="1" dirty="0">
                <a:solidFill>
                  <a:schemeClr val="accent1">
                    <a:lumMod val="75000"/>
                  </a:schemeClr>
                </a:solidFill>
              </a:rPr>
              <a:t>Étude 1 – </a:t>
            </a:r>
            <a:r>
              <a:rPr lang="fr-FR" sz="3600" b="1" dirty="0" err="1">
                <a:solidFill>
                  <a:schemeClr val="accent1">
                    <a:lumMod val="75000"/>
                  </a:schemeClr>
                </a:solidFill>
              </a:rPr>
              <a:t>Cates</a:t>
            </a:r>
            <a:r>
              <a:rPr lang="fr-FR" sz="3600" b="1" dirty="0">
                <a:solidFill>
                  <a:schemeClr val="accent1">
                    <a:lumMod val="75000"/>
                  </a:schemeClr>
                </a:solidFill>
              </a:rPr>
              <a:t> et al. (2009) </a:t>
            </a:r>
            <a:r>
              <a:rPr lang="fr-FR" sz="3600" dirty="0"/>
              <a:t>: </a:t>
            </a:r>
            <a:r>
              <a:rPr lang="fr-FR" sz="2200" dirty="0" err="1"/>
              <a:t>Metabolic</a:t>
            </a:r>
            <a:r>
              <a:rPr lang="fr-FR" sz="2200" dirty="0"/>
              <a:t> </a:t>
            </a:r>
            <a:r>
              <a:rPr lang="fr-FR" sz="2200" dirty="0" err="1"/>
              <a:t>Consequences</a:t>
            </a:r>
            <a:r>
              <a:rPr lang="fr-FR" sz="2200" dirty="0"/>
              <a:t> of </a:t>
            </a:r>
            <a:r>
              <a:rPr lang="fr-FR" sz="2200" dirty="0" err="1"/>
              <a:t>Using</a:t>
            </a:r>
            <a:r>
              <a:rPr lang="fr-FR" sz="2200" dirty="0"/>
              <a:t> Low-Dose </a:t>
            </a:r>
            <a:r>
              <a:rPr lang="fr-FR" sz="2200" dirty="0" err="1"/>
              <a:t>Quetiapine</a:t>
            </a:r>
            <a:r>
              <a:rPr lang="fr-FR" sz="2200" dirty="0"/>
              <a:t> for </a:t>
            </a:r>
            <a:r>
              <a:rPr lang="fr-FR" sz="2200" dirty="0" err="1"/>
              <a:t>Insomnia</a:t>
            </a:r>
            <a:r>
              <a:rPr lang="fr-FR" sz="2200" dirty="0"/>
              <a:t> in </a:t>
            </a:r>
            <a:r>
              <a:rPr lang="fr-FR" sz="2200" dirty="0" err="1"/>
              <a:t>Psychiatric</a:t>
            </a:r>
            <a:r>
              <a:rPr lang="fr-FR" sz="2200" dirty="0"/>
              <a:t> Patients </a:t>
            </a:r>
            <a:br>
              <a:rPr lang="fr-FR" dirty="0"/>
            </a:br>
            <a:endParaRPr lang="fr-FR" dirty="0"/>
          </a:p>
        </p:txBody>
      </p:sp>
      <p:graphicFrame>
        <p:nvGraphicFramePr>
          <p:cNvPr id="4" name="Tableau 4">
            <a:extLst>
              <a:ext uri="{FF2B5EF4-FFF2-40B4-BE49-F238E27FC236}">
                <a16:creationId xmlns:a16="http://schemas.microsoft.com/office/drawing/2014/main" id="{681A9B57-DE36-BACF-4834-11EA9E0948B4}"/>
              </a:ext>
            </a:extLst>
          </p:cNvPr>
          <p:cNvGraphicFramePr>
            <a:graphicFrameLocks noGrp="1"/>
          </p:cNvGraphicFramePr>
          <p:nvPr>
            <p:ph idx="1"/>
            <p:extLst>
              <p:ext uri="{D42A27DB-BD31-4B8C-83A1-F6EECF244321}">
                <p14:modId xmlns:p14="http://schemas.microsoft.com/office/powerpoint/2010/main" val="3971784456"/>
              </p:ext>
            </p:extLst>
          </p:nvPr>
        </p:nvGraphicFramePr>
        <p:xfrm>
          <a:off x="540771" y="1626683"/>
          <a:ext cx="6521510" cy="4893685"/>
        </p:xfrm>
        <a:graphic>
          <a:graphicData uri="http://schemas.openxmlformats.org/drawingml/2006/table">
            <a:tbl>
              <a:tblPr firstRow="1" bandRow="1">
                <a:tableStyleId>{3B4B98B0-60AC-42C2-AFA5-B58CD77FA1E5}</a:tableStyleId>
              </a:tblPr>
              <a:tblGrid>
                <a:gridCol w="1725351">
                  <a:extLst>
                    <a:ext uri="{9D8B030D-6E8A-4147-A177-3AD203B41FA5}">
                      <a16:colId xmlns:a16="http://schemas.microsoft.com/office/drawing/2014/main" val="3182137707"/>
                    </a:ext>
                  </a:extLst>
                </a:gridCol>
                <a:gridCol w="4796159">
                  <a:extLst>
                    <a:ext uri="{9D8B030D-6E8A-4147-A177-3AD203B41FA5}">
                      <a16:colId xmlns:a16="http://schemas.microsoft.com/office/drawing/2014/main" val="2040770448"/>
                    </a:ext>
                  </a:extLst>
                </a:gridCol>
              </a:tblGrid>
              <a:tr h="230139">
                <a:tc>
                  <a:txBody>
                    <a:bodyPr/>
                    <a:lstStyle/>
                    <a:p>
                      <a:r>
                        <a:rPr lang="fr-FR" sz="1200" b="0" kern="100">
                          <a:effectLst/>
                          <a:latin typeface="Neue Haas Grotesk Text Pro" panose="020B0504020202020204" pitchFamily="34" charset="77"/>
                          <a:ea typeface="PMingLiU" panose="02020500000000000000" pitchFamily="18" charset="-120"/>
                          <a:cs typeface="Times New Roman" panose="02020603050405020304" pitchFamily="18" charset="0"/>
                        </a:rPr>
                        <a:t>Site de l’étude</a:t>
                      </a:r>
                      <a:endParaRPr lang="fr-CA" sz="1200" b="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États-Unis </a:t>
                      </a:r>
                      <a:endParaRPr lang="fr-CA"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071135"/>
                  </a:ext>
                </a:extLst>
              </a:tr>
              <a:tr h="286871">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Devis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Revue rétrospective</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3735144"/>
                  </a:ext>
                </a:extLst>
              </a:tr>
              <a:tr h="827268">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Population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N = 43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Adultes 19 à 65 ans avec ATCD psy suivi en clinique de santé communautaire </a:t>
                      </a:r>
                    </a:p>
                    <a:p>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IMC de base 31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(81,4% en surpoids ou obèse)</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8680646"/>
                  </a:ext>
                </a:extLst>
              </a:tr>
              <a:tr h="380154">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Intervention</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I : quétiapine &lt; 200mg HS avec indication spécifique d’insomnie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C : Aucun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2965759"/>
                  </a:ext>
                </a:extLst>
              </a:tr>
              <a:tr h="693096">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Issues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1) Poids, IMC, tour de taille (TT)</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2) Corrélation entre les changements métaboliques et variables propres aux pts</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08932"/>
                  </a:ext>
                </a:extLst>
              </a:tr>
              <a:tr h="385309">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Analyse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Comparaison avec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student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-test</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Statistiquement significatif si P&lt;0,05</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3783204"/>
                  </a:ext>
                </a:extLst>
              </a:tr>
              <a:tr h="2090848">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Principaux résultats</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statistiquement significative du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poids</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(+4,9 lb ; p= 0,03) et de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l’IMC</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(+0,8 ; p = 0,048) sur une durée moyenne de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tx</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de 11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8,2 mois. </a:t>
                      </a: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Gain de poids (+10,5lb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15,6 ; p=0,009) et IMC (+1,3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2,1 ; p0,016) davantage chez les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hommes</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IMC significatif chez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population caucasienne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(+1,2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2 ; p = 0,046)</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Pas de changement significatif a/n du TT</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Pas de différence significative dans les comparaisons de sous-groupes en tenant compte de l’âge, dx psy, et quelques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Rx</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les plus fréquemment prescrits.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1624379"/>
                  </a:ext>
                </a:extLst>
              </a:tr>
            </a:tbl>
          </a:graphicData>
        </a:graphic>
      </p:graphicFrame>
      <p:sp>
        <p:nvSpPr>
          <p:cNvPr id="5" name="ZoneTexte 4">
            <a:extLst>
              <a:ext uri="{FF2B5EF4-FFF2-40B4-BE49-F238E27FC236}">
                <a16:creationId xmlns:a16="http://schemas.microsoft.com/office/drawing/2014/main" id="{469C115C-0413-56C8-8AEA-C036A80DEE6F}"/>
              </a:ext>
            </a:extLst>
          </p:cNvPr>
          <p:cNvSpPr txBox="1"/>
          <p:nvPr/>
        </p:nvSpPr>
        <p:spPr>
          <a:xfrm>
            <a:off x="8272130" y="3742660"/>
            <a:ext cx="184731" cy="369332"/>
          </a:xfrm>
          <a:prstGeom prst="rect">
            <a:avLst/>
          </a:prstGeom>
          <a:noFill/>
        </p:spPr>
        <p:txBody>
          <a:bodyPr wrap="none" rtlCol="0">
            <a:spAutoFit/>
          </a:bodyPr>
          <a:lstStyle/>
          <a:p>
            <a:endParaRPr lang="fr-FR"/>
          </a:p>
        </p:txBody>
      </p:sp>
      <p:graphicFrame>
        <p:nvGraphicFramePr>
          <p:cNvPr id="10" name="Tableau 4">
            <a:extLst>
              <a:ext uri="{FF2B5EF4-FFF2-40B4-BE49-F238E27FC236}">
                <a16:creationId xmlns:a16="http://schemas.microsoft.com/office/drawing/2014/main" id="{597CC73B-0C17-9D0D-D6E8-DDD206CCD36A}"/>
              </a:ext>
            </a:extLst>
          </p:cNvPr>
          <p:cNvGraphicFramePr>
            <a:graphicFrameLocks/>
          </p:cNvGraphicFramePr>
          <p:nvPr>
            <p:extLst>
              <p:ext uri="{D42A27DB-BD31-4B8C-83A1-F6EECF244321}">
                <p14:modId xmlns:p14="http://schemas.microsoft.com/office/powerpoint/2010/main" val="1894250749"/>
              </p:ext>
            </p:extLst>
          </p:nvPr>
        </p:nvGraphicFramePr>
        <p:xfrm>
          <a:off x="7247205" y="1626683"/>
          <a:ext cx="4404023" cy="3370997"/>
        </p:xfrm>
        <a:graphic>
          <a:graphicData uri="http://schemas.openxmlformats.org/drawingml/2006/table">
            <a:tbl>
              <a:tblPr firstRow="1" bandRow="1">
                <a:tableStyleId>{3B4B98B0-60AC-42C2-AFA5-B58CD77FA1E5}</a:tableStyleId>
              </a:tblPr>
              <a:tblGrid>
                <a:gridCol w="1036509">
                  <a:extLst>
                    <a:ext uri="{9D8B030D-6E8A-4147-A177-3AD203B41FA5}">
                      <a16:colId xmlns:a16="http://schemas.microsoft.com/office/drawing/2014/main" val="3182137707"/>
                    </a:ext>
                  </a:extLst>
                </a:gridCol>
                <a:gridCol w="3367514">
                  <a:extLst>
                    <a:ext uri="{9D8B030D-6E8A-4147-A177-3AD203B41FA5}">
                      <a16:colId xmlns:a16="http://schemas.microsoft.com/office/drawing/2014/main" val="2040770448"/>
                    </a:ext>
                  </a:extLst>
                </a:gridCol>
              </a:tblGrid>
              <a:tr h="301440">
                <a:tc gridSpan="2">
                  <a:txBody>
                    <a:bodyPr/>
                    <a:lstStyle/>
                    <a:p>
                      <a:r>
                        <a:rPr lang="fr-FR" sz="1200">
                          <a:latin typeface="Neue Haas Grotesk Text Pro" panose="020B0504020202020204" pitchFamily="34" charset="77"/>
                        </a:rPr>
                        <a:t>Qualité de l’étude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2965759"/>
                  </a:ext>
                </a:extLst>
              </a:tr>
              <a:tr h="1002776">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Forces</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Pts avec dx psy variés suivi en clinique externe, donc condition stable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Suivi des paramètres métaboliques à toutes les visites + utilisation instruments identiques = limite biais d’observation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08932"/>
                  </a:ext>
                </a:extLst>
              </a:tr>
              <a:tr h="1061981">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Limites</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Absence de groupe de contrôle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Petit échantillon de pts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Prises de plusieurs autres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Rx</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psychotropes par les patients, difficile à contrôler dans les  analyses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1741879"/>
                  </a:ext>
                </a:extLst>
              </a:tr>
              <a:tr h="1004800">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Signification clinique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Quétiapine prescrite pour l’insomnie chez pts avec comorbidités psychiatriques entraine un risque de gain de poids additionnel, même à petite dose.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3783204"/>
                  </a:ext>
                </a:extLst>
              </a:tr>
            </a:tbl>
          </a:graphicData>
        </a:graphic>
      </p:graphicFrame>
    </p:spTree>
    <p:extLst>
      <p:ext uri="{BB962C8B-B14F-4D97-AF65-F5344CB8AC3E}">
        <p14:creationId xmlns:p14="http://schemas.microsoft.com/office/powerpoint/2010/main" val="2498535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44B601-1884-A79A-473C-B52A8590ED18}"/>
              </a:ext>
            </a:extLst>
          </p:cNvPr>
          <p:cNvSpPr>
            <a:spLocks noGrp="1"/>
          </p:cNvSpPr>
          <p:nvPr>
            <p:ph type="title"/>
          </p:nvPr>
        </p:nvSpPr>
        <p:spPr>
          <a:xfrm>
            <a:off x="776408" y="832562"/>
            <a:ext cx="10487338" cy="1179576"/>
          </a:xfrm>
        </p:spPr>
        <p:txBody>
          <a:bodyPr>
            <a:normAutofit fontScale="90000"/>
          </a:bodyPr>
          <a:lstStyle/>
          <a:p>
            <a:r>
              <a:rPr lang="fr-FR" sz="3600" b="1">
                <a:solidFill>
                  <a:schemeClr val="accent1">
                    <a:lumMod val="75000"/>
                  </a:schemeClr>
                </a:solidFill>
              </a:rPr>
              <a:t>Étude 2 – Carr et al. (2016) </a:t>
            </a:r>
            <a:r>
              <a:rPr lang="fr-FR" sz="2200"/>
              <a:t>: Evaluation of the use of </a:t>
            </a:r>
            <a:r>
              <a:rPr lang="fr-FR" sz="2200" err="1"/>
              <a:t>low</a:t>
            </a:r>
            <a:r>
              <a:rPr lang="fr-FR" sz="2200"/>
              <a:t>-dose </a:t>
            </a:r>
            <a:r>
              <a:rPr lang="fr-FR" sz="2200" err="1"/>
              <a:t>quetiapine</a:t>
            </a:r>
            <a:r>
              <a:rPr lang="fr-FR" sz="2200"/>
              <a:t> and the </a:t>
            </a:r>
            <a:r>
              <a:rPr lang="fr-FR" sz="2200" err="1"/>
              <a:t>risk</a:t>
            </a:r>
            <a:r>
              <a:rPr lang="fr-FR" sz="2200"/>
              <a:t> of </a:t>
            </a:r>
            <a:r>
              <a:rPr lang="fr-FR" sz="2200" err="1"/>
              <a:t>metabolic</a:t>
            </a:r>
            <a:r>
              <a:rPr lang="fr-FR" sz="2200"/>
              <a:t> </a:t>
            </a:r>
            <a:r>
              <a:rPr lang="fr-FR" sz="2200" err="1"/>
              <a:t>consequences</a:t>
            </a:r>
            <a:r>
              <a:rPr lang="fr-FR" sz="2200"/>
              <a:t>: A </a:t>
            </a:r>
            <a:r>
              <a:rPr lang="fr-FR" sz="2200" err="1"/>
              <a:t>retrospective</a:t>
            </a:r>
            <a:r>
              <a:rPr lang="fr-FR" sz="2200"/>
              <a:t> </a:t>
            </a:r>
            <a:r>
              <a:rPr lang="fr-FR" sz="2200" err="1"/>
              <a:t>review</a:t>
            </a:r>
            <a:r>
              <a:rPr lang="fr-FR" sz="2200"/>
              <a:t> </a:t>
            </a:r>
            <a:br>
              <a:rPr lang="fr-FR"/>
            </a:br>
            <a:endParaRPr lang="fr-FR"/>
          </a:p>
        </p:txBody>
      </p:sp>
      <p:graphicFrame>
        <p:nvGraphicFramePr>
          <p:cNvPr id="5" name="Espace réservé du contenu 4">
            <a:extLst>
              <a:ext uri="{FF2B5EF4-FFF2-40B4-BE49-F238E27FC236}">
                <a16:creationId xmlns:a16="http://schemas.microsoft.com/office/drawing/2014/main" id="{8BE89928-1B12-8037-4D72-F1535F40CA1E}"/>
              </a:ext>
            </a:extLst>
          </p:cNvPr>
          <p:cNvGraphicFramePr>
            <a:graphicFrameLocks noGrp="1"/>
          </p:cNvGraphicFramePr>
          <p:nvPr>
            <p:ph idx="1"/>
            <p:extLst>
              <p:ext uri="{D42A27DB-BD31-4B8C-83A1-F6EECF244321}">
                <p14:modId xmlns:p14="http://schemas.microsoft.com/office/powerpoint/2010/main" val="1278528041"/>
              </p:ext>
            </p:extLst>
          </p:nvPr>
        </p:nvGraphicFramePr>
        <p:xfrm>
          <a:off x="526917" y="1790467"/>
          <a:ext cx="6455774" cy="4688355"/>
        </p:xfrm>
        <a:graphic>
          <a:graphicData uri="http://schemas.openxmlformats.org/drawingml/2006/table">
            <a:tbl>
              <a:tblPr firstRow="1" bandRow="1">
                <a:tableStyleId>{3B4B98B0-60AC-42C2-AFA5-B58CD77FA1E5}</a:tableStyleId>
              </a:tblPr>
              <a:tblGrid>
                <a:gridCol w="1731374">
                  <a:extLst>
                    <a:ext uri="{9D8B030D-6E8A-4147-A177-3AD203B41FA5}">
                      <a16:colId xmlns:a16="http://schemas.microsoft.com/office/drawing/2014/main" val="3182137707"/>
                    </a:ext>
                  </a:extLst>
                </a:gridCol>
                <a:gridCol w="4724400">
                  <a:extLst>
                    <a:ext uri="{9D8B030D-6E8A-4147-A177-3AD203B41FA5}">
                      <a16:colId xmlns:a16="http://schemas.microsoft.com/office/drawing/2014/main" val="2040770448"/>
                    </a:ext>
                  </a:extLst>
                </a:gridCol>
              </a:tblGrid>
              <a:tr h="246858">
                <a:tc>
                  <a:txBody>
                    <a:bodyPr/>
                    <a:lstStyle/>
                    <a:p>
                      <a:r>
                        <a:rPr lang="fr-FR" sz="1200" b="0" kern="100">
                          <a:effectLst/>
                          <a:latin typeface="Neue Haas Grotesk Text Pro" panose="020B0504020202020204" pitchFamily="34" charset="77"/>
                          <a:ea typeface="PMingLiU" panose="02020500000000000000" pitchFamily="18" charset="-120"/>
                          <a:cs typeface="Times New Roman" panose="02020603050405020304" pitchFamily="18" charset="0"/>
                        </a:rPr>
                        <a:t>Site de l’étude</a:t>
                      </a:r>
                      <a:endParaRPr lang="fr-CA" sz="1200" b="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kern="100">
                          <a:effectLst/>
                          <a:latin typeface="Neue Haas Grotesk Text Pro" panose="020B0504020202020204" pitchFamily="34" charset="77"/>
                          <a:ea typeface="PMingLiU" panose="02020500000000000000" pitchFamily="18" charset="-120"/>
                          <a:cs typeface="Times New Roman" panose="02020603050405020304" pitchFamily="18" charset="0"/>
                        </a:rPr>
                        <a:t>États-Unis</a:t>
                      </a:r>
                      <a:endParaRPr lang="fr-CA" sz="1200" b="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071135"/>
                  </a:ext>
                </a:extLst>
              </a:tr>
              <a:tr h="250971">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Devis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Revue rétrospective</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3735144"/>
                  </a:ext>
                </a:extLst>
              </a:tr>
              <a:tr h="658104">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Population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N = 403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Adultes &gt; 18 ans avec ou sans ATCD psy, anciens combattants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94% hommes </a:t>
                      </a:r>
                      <a:endParaRPr lang="fr-CA"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8680646"/>
                  </a:ext>
                </a:extLst>
              </a:tr>
              <a:tr h="607898">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Intervention</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I : quétiapine &lt;200mg / jour pour au moins 3 mois (dose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moy</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116,8 mg avec durée de </a:t>
                      </a:r>
                      <a:r>
                        <a:rPr lang="fr-FR" sz="1200" b="1"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tx</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r>
                        <a:rPr lang="fr-FR" sz="1200" b="1"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moy</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 44 mois</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C : Aucun</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2965759"/>
                  </a:ext>
                </a:extLst>
              </a:tr>
              <a:tr h="607898">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Issues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1) TA, bilan lipidique, glucose à jeun (</a:t>
                      </a:r>
                      <a:r>
                        <a:rPr lang="fr-FR" sz="1200" kern="100" err="1">
                          <a:effectLst/>
                          <a:latin typeface="Neue Haas Grotesk Text Pro" panose="020B0504020202020204" pitchFamily="34" charset="77"/>
                          <a:ea typeface="PMingLiU" panose="02020500000000000000" pitchFamily="18" charset="-120"/>
                          <a:cs typeface="Times New Roman" panose="02020603050405020304" pitchFamily="18" charset="0"/>
                        </a:rPr>
                        <a:t>GàJ</a:t>
                      </a:r>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 poids, IMC</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2) Corrélation entre les changements métaboliques et la prise concomitantes d’autres AP, prise die vs PRN</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08932"/>
                  </a:ext>
                </a:extLst>
              </a:tr>
              <a:tr h="492931">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Analyse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Comparaison avec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student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-test</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Statistiquement significatif si P&lt;0,05, puissance 80% si N&gt;384</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3783204"/>
                  </a:ext>
                </a:extLst>
              </a:tr>
              <a:tr h="1823695">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Principaux résultats</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statistiquement significative de la </a:t>
                      </a:r>
                      <a:r>
                        <a:rPr lang="fr-FR" sz="1200" b="1"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TAs</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(+1,95mm Hg ; p= 0,036), </a:t>
                      </a:r>
                      <a:r>
                        <a:rPr lang="fr-FR" sz="1200" b="1"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TAd</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(+1, 97mm Hg ; p= 0,001),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IMC</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(+0,52 ; p= 0,001),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poids</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(+1,88kg ; p= 0,002) et </a:t>
                      </a:r>
                      <a:r>
                        <a:rPr lang="fr-FR" sz="1200" b="1"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GàJ</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(+6,71 mg/</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dL</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(0,3mmol/L) ; p&lt;0,001).</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taux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cholestérol total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(-10,06mg/</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dL</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 p &lt; 0,001) sans changement significatif a/n LDL, HDL ou TG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Peu de changement significatif noté avec prise concomitante d’autres antipsychotiques.</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Pas de différence significative entre prise rég VS PRN.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1624379"/>
                  </a:ext>
                </a:extLst>
              </a:tr>
            </a:tbl>
          </a:graphicData>
        </a:graphic>
      </p:graphicFrame>
      <p:graphicFrame>
        <p:nvGraphicFramePr>
          <p:cNvPr id="7" name="Tableau 4">
            <a:extLst>
              <a:ext uri="{FF2B5EF4-FFF2-40B4-BE49-F238E27FC236}">
                <a16:creationId xmlns:a16="http://schemas.microsoft.com/office/drawing/2014/main" id="{21B2DCED-2C9C-E8EB-A844-AA881E68FF07}"/>
              </a:ext>
            </a:extLst>
          </p:cNvPr>
          <p:cNvGraphicFramePr>
            <a:graphicFrameLocks/>
          </p:cNvGraphicFramePr>
          <p:nvPr>
            <p:extLst>
              <p:ext uri="{D42A27DB-BD31-4B8C-83A1-F6EECF244321}">
                <p14:modId xmlns:p14="http://schemas.microsoft.com/office/powerpoint/2010/main" val="589086893"/>
              </p:ext>
            </p:extLst>
          </p:nvPr>
        </p:nvGraphicFramePr>
        <p:xfrm>
          <a:off x="7185617" y="1790467"/>
          <a:ext cx="4599983" cy="4144168"/>
        </p:xfrm>
        <a:graphic>
          <a:graphicData uri="http://schemas.openxmlformats.org/drawingml/2006/table">
            <a:tbl>
              <a:tblPr firstRow="1" bandRow="1">
                <a:tableStyleId>{3B4B98B0-60AC-42C2-AFA5-B58CD77FA1E5}</a:tableStyleId>
              </a:tblPr>
              <a:tblGrid>
                <a:gridCol w="1082629">
                  <a:extLst>
                    <a:ext uri="{9D8B030D-6E8A-4147-A177-3AD203B41FA5}">
                      <a16:colId xmlns:a16="http://schemas.microsoft.com/office/drawing/2014/main" val="3182137707"/>
                    </a:ext>
                  </a:extLst>
                </a:gridCol>
                <a:gridCol w="3517354">
                  <a:extLst>
                    <a:ext uri="{9D8B030D-6E8A-4147-A177-3AD203B41FA5}">
                      <a16:colId xmlns:a16="http://schemas.microsoft.com/office/drawing/2014/main" val="2040770448"/>
                    </a:ext>
                  </a:extLst>
                </a:gridCol>
              </a:tblGrid>
              <a:tr h="274961">
                <a:tc gridSpan="2">
                  <a:txBody>
                    <a:bodyPr/>
                    <a:lstStyle/>
                    <a:p>
                      <a:r>
                        <a:rPr lang="fr-FR" sz="1200">
                          <a:latin typeface="Neue Haas Grotesk Text Pro" panose="020B0504020202020204" pitchFamily="34" charset="77"/>
                        </a:rPr>
                        <a:t>Qualité de l’étude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2965759"/>
                  </a:ext>
                </a:extLst>
              </a:tr>
              <a:tr h="1389887">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Forces</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Puissance suffisante avec échantillon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Biais limité dans la collecte de donnés = 1 seul évaluateur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Études de plusieurs paramètres métaboliques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Critères d’inclusions larges pour avoir une population variée</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08932"/>
                  </a:ext>
                </a:extLst>
              </a:tr>
              <a:tr h="1382715">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Limites</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Absence de groupe de contrôle</a:t>
                      </a: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Grande variabilité dans la durée de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tx</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avec seulement comparaison début/ fin sans suivi q3-6 mois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Wingdings"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ex. : début statine entre temps</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Compliance au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tx</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difficile à évaluer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Pop anciens combattants, généralisable? H&gt;&gt;F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1741879"/>
                  </a:ext>
                </a:extLst>
              </a:tr>
              <a:tr h="1096605">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Signification clinique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Risques métaboliques associés à la quétiapine à petite dose pourraient surpasser les bénéfices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Wingdings"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risque de chronicisation et prolongation durée de traitement.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3783204"/>
                  </a:ext>
                </a:extLst>
              </a:tr>
            </a:tbl>
          </a:graphicData>
        </a:graphic>
      </p:graphicFrame>
    </p:spTree>
    <p:extLst>
      <p:ext uri="{BB962C8B-B14F-4D97-AF65-F5344CB8AC3E}">
        <p14:creationId xmlns:p14="http://schemas.microsoft.com/office/powerpoint/2010/main" val="3760042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68BAEB-6193-F675-C566-1FC68E255D58}"/>
              </a:ext>
            </a:extLst>
          </p:cNvPr>
          <p:cNvSpPr>
            <a:spLocks noGrp="1"/>
          </p:cNvSpPr>
          <p:nvPr>
            <p:ph type="title"/>
          </p:nvPr>
        </p:nvSpPr>
        <p:spPr>
          <a:xfrm>
            <a:off x="769204" y="574964"/>
            <a:ext cx="10514493" cy="1179576"/>
          </a:xfrm>
        </p:spPr>
        <p:txBody>
          <a:bodyPr>
            <a:normAutofit fontScale="90000"/>
          </a:bodyPr>
          <a:lstStyle/>
          <a:p>
            <a:pPr algn="just"/>
            <a:r>
              <a:rPr lang="fr-FR" sz="3600" b="1">
                <a:solidFill>
                  <a:schemeClr val="accent1">
                    <a:lumMod val="75000"/>
                  </a:schemeClr>
                </a:solidFill>
              </a:rPr>
              <a:t>Étude 3 – </a:t>
            </a:r>
            <a:r>
              <a:rPr lang="fr-FR" sz="3600" b="1" err="1">
                <a:solidFill>
                  <a:schemeClr val="accent1">
                    <a:lumMod val="75000"/>
                  </a:schemeClr>
                </a:solidFill>
              </a:rPr>
              <a:t>Dubath</a:t>
            </a:r>
            <a:r>
              <a:rPr lang="fr-FR" sz="3600" b="1">
                <a:solidFill>
                  <a:schemeClr val="accent1">
                    <a:lumMod val="75000"/>
                  </a:schemeClr>
                </a:solidFill>
              </a:rPr>
              <a:t> et al. (2021) </a:t>
            </a:r>
            <a:r>
              <a:rPr lang="fr-FR" sz="2200"/>
              <a:t>: </a:t>
            </a:r>
            <a:r>
              <a:rPr lang="fr-FR" sz="2200" err="1"/>
              <a:t>Effect</a:t>
            </a:r>
            <a:r>
              <a:rPr lang="fr-FR" sz="2200"/>
              <a:t> of </a:t>
            </a:r>
            <a:r>
              <a:rPr lang="fr-FR" sz="2200" err="1"/>
              <a:t>Quetiapine</a:t>
            </a:r>
            <a:r>
              <a:rPr lang="fr-FR" sz="2200"/>
              <a:t>, </a:t>
            </a:r>
            <a:r>
              <a:rPr lang="fr-FR" sz="2200" err="1"/>
              <a:t>from</a:t>
            </a:r>
            <a:r>
              <a:rPr lang="fr-FR" sz="2200"/>
              <a:t> Low to High Dose, on </a:t>
            </a:r>
            <a:r>
              <a:rPr lang="fr-FR" sz="2200" err="1"/>
              <a:t>weight</a:t>
            </a:r>
            <a:r>
              <a:rPr lang="fr-FR" sz="2200"/>
              <a:t> and </a:t>
            </a:r>
            <a:r>
              <a:rPr lang="fr-FR" sz="2200" err="1"/>
              <a:t>Metabolic</a:t>
            </a:r>
            <a:r>
              <a:rPr lang="fr-FR" sz="2200"/>
              <a:t> Traits: </a:t>
            </a:r>
            <a:r>
              <a:rPr lang="fr-FR" sz="2200" err="1"/>
              <a:t>Results</a:t>
            </a:r>
            <a:r>
              <a:rPr lang="fr-FR" sz="2200"/>
              <a:t> </a:t>
            </a:r>
            <a:r>
              <a:rPr lang="fr-FR" sz="2200" err="1"/>
              <a:t>from</a:t>
            </a:r>
            <a:r>
              <a:rPr lang="fr-FR" sz="2200"/>
              <a:t> a Prospective </a:t>
            </a:r>
            <a:r>
              <a:rPr lang="fr-FR" sz="2200" err="1"/>
              <a:t>Cohort</a:t>
            </a:r>
            <a:r>
              <a:rPr lang="fr-FR" sz="2200"/>
              <a:t> </a:t>
            </a:r>
            <a:r>
              <a:rPr lang="fr-FR" sz="2200" err="1"/>
              <a:t>Study</a:t>
            </a:r>
            <a:endParaRPr lang="fr-FR" sz="2200"/>
          </a:p>
        </p:txBody>
      </p:sp>
      <p:graphicFrame>
        <p:nvGraphicFramePr>
          <p:cNvPr id="4" name="Tableau 4">
            <a:extLst>
              <a:ext uri="{FF2B5EF4-FFF2-40B4-BE49-F238E27FC236}">
                <a16:creationId xmlns:a16="http://schemas.microsoft.com/office/drawing/2014/main" id="{BC6B08BD-3AF4-7799-CD07-B526640CE891}"/>
              </a:ext>
            </a:extLst>
          </p:cNvPr>
          <p:cNvGraphicFramePr>
            <a:graphicFrameLocks/>
          </p:cNvGraphicFramePr>
          <p:nvPr>
            <p:extLst>
              <p:ext uri="{D42A27DB-BD31-4B8C-83A1-F6EECF244321}">
                <p14:modId xmlns:p14="http://schemas.microsoft.com/office/powerpoint/2010/main" val="2150470931"/>
              </p:ext>
            </p:extLst>
          </p:nvPr>
        </p:nvGraphicFramePr>
        <p:xfrm>
          <a:off x="1011936" y="1754540"/>
          <a:ext cx="9974719" cy="4718285"/>
        </p:xfrm>
        <a:graphic>
          <a:graphicData uri="http://schemas.openxmlformats.org/drawingml/2006/table">
            <a:tbl>
              <a:tblPr firstRow="1" bandRow="1">
                <a:tableStyleId>{3B4B98B0-60AC-42C2-AFA5-B58CD77FA1E5}</a:tableStyleId>
              </a:tblPr>
              <a:tblGrid>
                <a:gridCol w="1711167">
                  <a:extLst>
                    <a:ext uri="{9D8B030D-6E8A-4147-A177-3AD203B41FA5}">
                      <a16:colId xmlns:a16="http://schemas.microsoft.com/office/drawing/2014/main" val="3182137707"/>
                    </a:ext>
                  </a:extLst>
                </a:gridCol>
                <a:gridCol w="8263552">
                  <a:extLst>
                    <a:ext uri="{9D8B030D-6E8A-4147-A177-3AD203B41FA5}">
                      <a16:colId xmlns:a16="http://schemas.microsoft.com/office/drawing/2014/main" val="2040770448"/>
                    </a:ext>
                  </a:extLst>
                </a:gridCol>
              </a:tblGrid>
              <a:tr h="271484">
                <a:tc>
                  <a:txBody>
                    <a:bodyPr/>
                    <a:lstStyle/>
                    <a:p>
                      <a:r>
                        <a:rPr lang="fr-FR" sz="1200" b="0" kern="100">
                          <a:effectLst/>
                          <a:latin typeface="Neue Haas Grotesk Text Pro" panose="020B0504020202020204" pitchFamily="34" charset="77"/>
                          <a:ea typeface="PMingLiU" panose="02020500000000000000" pitchFamily="18" charset="-120"/>
                          <a:cs typeface="Times New Roman" panose="02020603050405020304" pitchFamily="18" charset="0"/>
                        </a:rPr>
                        <a:t>Site de l’étude</a:t>
                      </a:r>
                      <a:endParaRPr lang="fr-CA" sz="1200" b="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Suisse</a:t>
                      </a:r>
                      <a:endParaRPr lang="fr-CA"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071135"/>
                  </a:ext>
                </a:extLst>
              </a:tr>
              <a:tr h="271100">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Devis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Étude de cohorte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rétroprospective</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(provenant d’une étude de cohorte prospective)</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3735144"/>
                  </a:ext>
                </a:extLst>
              </a:tr>
              <a:tr h="984737">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Population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N = 474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Adultes faisant partie de l’étude de cohorte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PsyMetab</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avec ou sans prise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Rx</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psychotropes </a:t>
                      </a:r>
                    </a:p>
                    <a:p>
                      <a:endParaRPr lang="fr-CA"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CA"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HTA et </a:t>
                      </a:r>
                      <a:r>
                        <a:rPr lang="fr-CA" sz="1200" b="1"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hyperTG</a:t>
                      </a:r>
                      <a:r>
                        <a:rPr lang="fr-CA"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davantage dans le groupe ’’</a:t>
                      </a:r>
                      <a:r>
                        <a:rPr lang="fr-CA"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low</a:t>
                      </a:r>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-dose’’, idem a/n autres paramètres métaboliques </a:t>
                      </a:r>
                    </a:p>
                    <a:p>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Proportion </a:t>
                      </a:r>
                      <a:r>
                        <a:rPr lang="fr-CA"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dx schizophrénie </a:t>
                      </a:r>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plus importante dans le groupe ‘’high dose’’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8680646"/>
                  </a:ext>
                </a:extLst>
              </a:tr>
              <a:tr h="646672">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Intervention</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I: </a:t>
                      </a:r>
                      <a:r>
                        <a:rPr lang="en-US"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quétiapine</a:t>
                      </a:r>
                      <a:r>
                        <a:rPr lang="en-US"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‘’low-dose’’ &lt; 150mg  (</a:t>
                      </a:r>
                      <a:r>
                        <a:rPr lang="en-US"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moy</a:t>
                      </a:r>
                      <a:r>
                        <a:rPr lang="en-US"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144mg)</a:t>
                      </a:r>
                    </a:p>
                    <a:p>
                      <a:r>
                        <a:rPr lang="en-US"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C: quetiapine ‘’high-dose’’ &gt; 150mg (</a:t>
                      </a:r>
                      <a:r>
                        <a:rPr lang="en-US"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moy</a:t>
                      </a:r>
                      <a:r>
                        <a:rPr lang="en-US"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330mg)</a:t>
                      </a:r>
                    </a:p>
                    <a:p>
                      <a:r>
                        <a:rPr lang="en-US"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Suivi</a:t>
                      </a:r>
                      <a:r>
                        <a:rPr lang="en-US"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median 59 </a:t>
                      </a:r>
                      <a:r>
                        <a:rPr lang="en-US"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jours</a:t>
                      </a:r>
                      <a:r>
                        <a:rPr lang="en-US"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(21-105j)</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2965759"/>
                  </a:ext>
                </a:extLst>
              </a:tr>
              <a:tr h="304800">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Issues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1) Poids, TA, glycémie, bilan lipidique après 3 mois de traitement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08932"/>
                  </a:ext>
                </a:extLst>
              </a:tr>
              <a:tr h="658640">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Analyse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Comparaison avec X2 test</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Ajustement en tendant compte des facteur confondants potentiels (âge, sexe, IMC base, dx psy, etc.)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Alpha = 0,05</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3783204"/>
                  </a:ext>
                </a:extLst>
              </a:tr>
              <a:tr h="1580852">
                <a:tc>
                  <a:txBody>
                    <a:bodyPr/>
                    <a:lstStyle/>
                    <a:p>
                      <a:r>
                        <a:rPr lang="fr-FR" sz="1200" b="0" kern="100">
                          <a:effectLst/>
                          <a:latin typeface="Neue Haas Grotesk Text Pro" panose="020B0504020202020204" pitchFamily="34" charset="77"/>
                          <a:ea typeface="PMingLiU" panose="02020500000000000000" pitchFamily="18" charset="-120"/>
                          <a:cs typeface="Times New Roman" panose="02020603050405020304" pitchFamily="18" charset="0"/>
                        </a:rPr>
                        <a:t>Principaux résultats</a:t>
                      </a:r>
                      <a:endParaRPr lang="fr-CA" sz="1200" b="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Tx/>
                        <a:buChar char="-"/>
                      </a:pP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Petite</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dose: </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poids </a:t>
                      </a:r>
                      <a:r>
                        <a:rPr lang="fr-FR" sz="1200" b="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moy</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1,5% (EI : 0 – 4,2) </a:t>
                      </a:r>
                    </a:p>
                    <a:p>
                      <a:pPr marL="171450" indent="-171450">
                        <a:buFontTx/>
                        <a:buChar char="-"/>
                      </a:pP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Haute</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dose: </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poids </a:t>
                      </a:r>
                      <a:r>
                        <a:rPr lang="fr-FR" sz="1200" b="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moy</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3,2% (EI : 0 – 6,8) </a:t>
                      </a:r>
                    </a:p>
                    <a:p>
                      <a:pPr marL="171450" indent="-171450">
                        <a:buFontTx/>
                        <a:buChar char="-"/>
                      </a:pP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Pour chaque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de 150mg/j </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de quétiapine, </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statistiquement significative du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poids</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+0,12% (IC95% = 0,01-0,24), du taux de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CT</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+2,02% (IC95% = 0,91-3,12) et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LDL</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+3,27% (IC95% = 1,51-5,04)</a:t>
                      </a:r>
                    </a:p>
                    <a:p>
                      <a:pPr marL="171450" indent="-171450">
                        <a:buFontTx/>
                        <a:buChar char="-"/>
                      </a:pP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Différence statistiquement significative a/n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taux CT </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(6,36% ; IC95% = 0,84- 11,95) et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LDL</a:t>
                      </a: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(10,96% ; IC95% = 1,96 et 19,96) entre les 2 groupes.</a:t>
                      </a:r>
                      <a:endParaRPr lang="fr-CA"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Pas de différence statistiquement significative a/n poids, TA, glycémie, taux et de TG et HDL, ni a/n de l’incidence de syndromes métaboliques entre les 2 groupes.</a:t>
                      </a:r>
                      <a:endParaRPr lang="fr-CA" sz="1200" b="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8691302"/>
                  </a:ext>
                </a:extLst>
              </a:tr>
            </a:tbl>
          </a:graphicData>
        </a:graphic>
      </p:graphicFrame>
    </p:spTree>
    <p:extLst>
      <p:ext uri="{BB962C8B-B14F-4D97-AF65-F5344CB8AC3E}">
        <p14:creationId xmlns:p14="http://schemas.microsoft.com/office/powerpoint/2010/main" val="1005951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912DB31E-A5F0-355E-1245-E1363C418715}"/>
              </a:ext>
            </a:extLst>
          </p:cNvPr>
          <p:cNvSpPr>
            <a:spLocks noGrp="1"/>
          </p:cNvSpPr>
          <p:nvPr>
            <p:ph type="title"/>
          </p:nvPr>
        </p:nvSpPr>
        <p:spPr/>
        <p:txBody>
          <a:bodyPr>
            <a:normAutofit fontScale="90000"/>
          </a:bodyPr>
          <a:lstStyle/>
          <a:p>
            <a:pPr algn="just"/>
            <a:r>
              <a:rPr lang="fr-FR" sz="3600" b="1">
                <a:solidFill>
                  <a:schemeClr val="accent1">
                    <a:lumMod val="75000"/>
                  </a:schemeClr>
                </a:solidFill>
              </a:rPr>
              <a:t>Étude 3 – </a:t>
            </a:r>
            <a:r>
              <a:rPr lang="fr-FR" sz="3600" b="1" err="1">
                <a:solidFill>
                  <a:schemeClr val="accent1">
                    <a:lumMod val="75000"/>
                  </a:schemeClr>
                </a:solidFill>
              </a:rPr>
              <a:t>Dubath</a:t>
            </a:r>
            <a:r>
              <a:rPr lang="fr-FR" sz="3600" b="1">
                <a:solidFill>
                  <a:schemeClr val="accent1">
                    <a:lumMod val="75000"/>
                  </a:schemeClr>
                </a:solidFill>
              </a:rPr>
              <a:t> et al. (2021) </a:t>
            </a:r>
            <a:r>
              <a:rPr lang="fr-FR" sz="2200"/>
              <a:t>: </a:t>
            </a:r>
            <a:r>
              <a:rPr lang="fr-FR" sz="2200" err="1"/>
              <a:t>Effect</a:t>
            </a:r>
            <a:r>
              <a:rPr lang="fr-FR" sz="2200"/>
              <a:t> of </a:t>
            </a:r>
            <a:r>
              <a:rPr lang="fr-FR" sz="2200" err="1"/>
              <a:t>Quetiapine</a:t>
            </a:r>
            <a:r>
              <a:rPr lang="fr-FR" sz="2200"/>
              <a:t>, </a:t>
            </a:r>
            <a:r>
              <a:rPr lang="fr-FR" sz="2200" err="1"/>
              <a:t>from</a:t>
            </a:r>
            <a:r>
              <a:rPr lang="fr-FR" sz="2200"/>
              <a:t> Low to High Dose, on </a:t>
            </a:r>
            <a:r>
              <a:rPr lang="fr-FR" sz="2200" err="1"/>
              <a:t>weight</a:t>
            </a:r>
            <a:r>
              <a:rPr lang="fr-FR" sz="2200"/>
              <a:t> and </a:t>
            </a:r>
            <a:r>
              <a:rPr lang="fr-FR" sz="2200" err="1"/>
              <a:t>Metabolic</a:t>
            </a:r>
            <a:r>
              <a:rPr lang="fr-FR" sz="2200"/>
              <a:t> Traits: </a:t>
            </a:r>
            <a:r>
              <a:rPr lang="fr-FR" sz="2200" err="1"/>
              <a:t>Results</a:t>
            </a:r>
            <a:r>
              <a:rPr lang="fr-FR" sz="2200"/>
              <a:t> </a:t>
            </a:r>
            <a:r>
              <a:rPr lang="fr-FR" sz="2200" err="1"/>
              <a:t>from</a:t>
            </a:r>
            <a:r>
              <a:rPr lang="fr-FR" sz="2200"/>
              <a:t> a Prospective </a:t>
            </a:r>
            <a:r>
              <a:rPr lang="fr-FR" sz="2200" err="1"/>
              <a:t>Cohort</a:t>
            </a:r>
            <a:r>
              <a:rPr lang="fr-FR" sz="2200"/>
              <a:t> </a:t>
            </a:r>
            <a:r>
              <a:rPr lang="fr-FR" sz="2200" err="1"/>
              <a:t>Study</a:t>
            </a:r>
            <a:endParaRPr lang="fr-FR" sz="2200"/>
          </a:p>
        </p:txBody>
      </p:sp>
      <p:graphicFrame>
        <p:nvGraphicFramePr>
          <p:cNvPr id="5" name="Tableau 4">
            <a:extLst>
              <a:ext uri="{FF2B5EF4-FFF2-40B4-BE49-F238E27FC236}">
                <a16:creationId xmlns:a16="http://schemas.microsoft.com/office/drawing/2014/main" id="{9D93DF71-854C-A9A2-0EDF-F22CAC496F14}"/>
              </a:ext>
            </a:extLst>
          </p:cNvPr>
          <p:cNvGraphicFramePr>
            <a:graphicFrameLocks/>
          </p:cNvGraphicFramePr>
          <p:nvPr>
            <p:extLst>
              <p:ext uri="{D42A27DB-BD31-4B8C-83A1-F6EECF244321}">
                <p14:modId xmlns:p14="http://schemas.microsoft.com/office/powerpoint/2010/main" val="599631488"/>
              </p:ext>
            </p:extLst>
          </p:nvPr>
        </p:nvGraphicFramePr>
        <p:xfrm>
          <a:off x="1614055" y="2197829"/>
          <a:ext cx="8963889" cy="3159337"/>
        </p:xfrm>
        <a:graphic>
          <a:graphicData uri="http://schemas.openxmlformats.org/drawingml/2006/table">
            <a:tbl>
              <a:tblPr firstRow="1" bandRow="1">
                <a:tableStyleId>{3B4B98B0-60AC-42C2-AFA5-B58CD77FA1E5}</a:tableStyleId>
              </a:tblPr>
              <a:tblGrid>
                <a:gridCol w="2109696">
                  <a:extLst>
                    <a:ext uri="{9D8B030D-6E8A-4147-A177-3AD203B41FA5}">
                      <a16:colId xmlns:a16="http://schemas.microsoft.com/office/drawing/2014/main" val="3182137707"/>
                    </a:ext>
                  </a:extLst>
                </a:gridCol>
                <a:gridCol w="6854193">
                  <a:extLst>
                    <a:ext uri="{9D8B030D-6E8A-4147-A177-3AD203B41FA5}">
                      <a16:colId xmlns:a16="http://schemas.microsoft.com/office/drawing/2014/main" val="2040770448"/>
                    </a:ext>
                  </a:extLst>
                </a:gridCol>
              </a:tblGrid>
              <a:tr h="189709">
                <a:tc gridSpan="2">
                  <a:txBody>
                    <a:bodyPr/>
                    <a:lstStyle/>
                    <a:p>
                      <a:r>
                        <a:rPr lang="fr-FR" sz="1200">
                          <a:latin typeface="Neue Haas Grotesk Text Pro" panose="020B0504020202020204" pitchFamily="34" charset="77"/>
                        </a:rPr>
                        <a:t>Qualité de l’étude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2965759"/>
                  </a:ext>
                </a:extLst>
              </a:tr>
              <a:tr h="892152">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Forces</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Nature de l’étude permet une meilleure représentativité de la vie réelle (cohorte)</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Taille de l’échantillon adéquat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Population avec diagnostics psychiatriques variés et niveaux de sévérité différents (suivi externe vs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hospit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08932"/>
                  </a:ext>
                </a:extLst>
              </a:tr>
              <a:tr h="1237777">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Limites</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Suivi de 3 mois, suffisant pour détecter une différence dans tous les paramètres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‘’petite dose’’ à 150mg plutôt élevé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moy</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144mg), différence peu importante avec la haute dose </a:t>
                      </a: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Pas de données sur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HdV</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alimentation, niveau d’activité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Peu d’analyse sur impact / influence dx psy et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Rx</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concomitant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1741879"/>
                  </a:ext>
                </a:extLst>
              </a:tr>
              <a:tr h="755088">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Signification clinique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Gain de poids et augmentation des LDL semblent être lié à la dose de quétiapine prescrite.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Toutefois, même à petite dose, impacts métaboliques très similaire à un dosage élevé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Wingdings"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vraiment effet dose-dépendant ? vs E.S de la molécule ?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3783204"/>
                  </a:ext>
                </a:extLst>
              </a:tr>
            </a:tbl>
          </a:graphicData>
        </a:graphic>
      </p:graphicFrame>
    </p:spTree>
    <p:extLst>
      <p:ext uri="{BB962C8B-B14F-4D97-AF65-F5344CB8AC3E}">
        <p14:creationId xmlns:p14="http://schemas.microsoft.com/office/powerpoint/2010/main" val="2748661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BB15C4-FF78-BA9E-EAFD-4AF2893279A5}"/>
              </a:ext>
            </a:extLst>
          </p:cNvPr>
          <p:cNvSpPr>
            <a:spLocks noGrp="1"/>
          </p:cNvSpPr>
          <p:nvPr>
            <p:ph type="title"/>
          </p:nvPr>
        </p:nvSpPr>
        <p:spPr>
          <a:xfrm>
            <a:off x="1115568" y="588818"/>
            <a:ext cx="10168128" cy="1179576"/>
          </a:xfrm>
        </p:spPr>
        <p:txBody>
          <a:bodyPr>
            <a:normAutofit fontScale="90000"/>
          </a:bodyPr>
          <a:lstStyle/>
          <a:p>
            <a:pPr algn="just"/>
            <a:r>
              <a:rPr lang="fr-FR" sz="3600" b="1" dirty="0">
                <a:solidFill>
                  <a:schemeClr val="accent1">
                    <a:lumMod val="75000"/>
                  </a:schemeClr>
                </a:solidFill>
              </a:rPr>
              <a:t>Étude 4 – </a:t>
            </a:r>
            <a:r>
              <a:rPr lang="fr-FR" sz="3600" b="1" dirty="0" err="1">
                <a:solidFill>
                  <a:schemeClr val="accent1">
                    <a:lumMod val="75000"/>
                  </a:schemeClr>
                </a:solidFill>
              </a:rPr>
              <a:t>Hojlund</a:t>
            </a:r>
            <a:r>
              <a:rPr lang="fr-FR" sz="3600" b="1" dirty="0">
                <a:solidFill>
                  <a:schemeClr val="accent1">
                    <a:lumMod val="75000"/>
                  </a:schemeClr>
                </a:solidFill>
              </a:rPr>
              <a:t> et Al. (2022) </a:t>
            </a:r>
            <a:r>
              <a:rPr lang="fr-FR" sz="2200" dirty="0"/>
              <a:t>: Use of </a:t>
            </a:r>
            <a:r>
              <a:rPr lang="fr-FR" sz="2200" dirty="0" err="1"/>
              <a:t>low</a:t>
            </a:r>
            <a:r>
              <a:rPr lang="fr-FR" sz="2200" dirty="0"/>
              <a:t>-dose </a:t>
            </a:r>
            <a:r>
              <a:rPr lang="fr-FR" sz="2200" dirty="0" err="1"/>
              <a:t>quetiapine</a:t>
            </a:r>
            <a:r>
              <a:rPr lang="fr-FR" sz="2200" dirty="0"/>
              <a:t> </a:t>
            </a:r>
            <a:r>
              <a:rPr lang="fr-FR" sz="2200" dirty="0" err="1"/>
              <a:t>increases</a:t>
            </a:r>
            <a:r>
              <a:rPr lang="fr-FR" sz="2200" dirty="0"/>
              <a:t> the </a:t>
            </a:r>
            <a:r>
              <a:rPr lang="fr-FR" sz="2200" dirty="0" err="1"/>
              <a:t>risk</a:t>
            </a:r>
            <a:r>
              <a:rPr lang="fr-FR" sz="2200" dirty="0"/>
              <a:t> of major adverse </a:t>
            </a:r>
            <a:r>
              <a:rPr lang="fr-FR" sz="2200" dirty="0" err="1"/>
              <a:t>cardiovascular</a:t>
            </a:r>
            <a:r>
              <a:rPr lang="fr-FR" sz="2200" dirty="0"/>
              <a:t> </a:t>
            </a:r>
            <a:r>
              <a:rPr lang="fr-FR" sz="2200" dirty="0" err="1"/>
              <a:t>events</a:t>
            </a:r>
            <a:r>
              <a:rPr lang="fr-FR" sz="2200" dirty="0"/>
              <a:t>: </a:t>
            </a:r>
            <a:r>
              <a:rPr lang="fr-FR" sz="2200" dirty="0" err="1"/>
              <a:t>results</a:t>
            </a:r>
            <a:r>
              <a:rPr lang="fr-FR" sz="2200" dirty="0"/>
              <a:t> </a:t>
            </a:r>
            <a:r>
              <a:rPr lang="fr-FR" sz="2200" dirty="0" err="1"/>
              <a:t>from</a:t>
            </a:r>
            <a:r>
              <a:rPr lang="fr-FR" sz="2200" dirty="0"/>
              <a:t> a </a:t>
            </a:r>
            <a:r>
              <a:rPr lang="fr-FR" sz="2200" dirty="0" err="1"/>
              <a:t>nationwide</a:t>
            </a:r>
            <a:r>
              <a:rPr lang="fr-FR" sz="2200" dirty="0"/>
              <a:t> active </a:t>
            </a:r>
            <a:r>
              <a:rPr lang="fr-FR" sz="2200" dirty="0" err="1"/>
              <a:t>comparator-controlled</a:t>
            </a:r>
            <a:r>
              <a:rPr lang="fr-FR" sz="2200" dirty="0"/>
              <a:t> </a:t>
            </a:r>
            <a:r>
              <a:rPr lang="fr-FR" sz="2200" dirty="0" err="1"/>
              <a:t>cohort</a:t>
            </a:r>
            <a:r>
              <a:rPr lang="fr-FR" sz="2200" dirty="0"/>
              <a:t> </a:t>
            </a:r>
            <a:r>
              <a:rPr lang="fr-FR" sz="2200" dirty="0" err="1"/>
              <a:t>study</a:t>
            </a:r>
            <a:endParaRPr lang="fr-FR" sz="2200" dirty="0"/>
          </a:p>
        </p:txBody>
      </p:sp>
      <p:graphicFrame>
        <p:nvGraphicFramePr>
          <p:cNvPr id="3" name="Tableau 4">
            <a:extLst>
              <a:ext uri="{FF2B5EF4-FFF2-40B4-BE49-F238E27FC236}">
                <a16:creationId xmlns:a16="http://schemas.microsoft.com/office/drawing/2014/main" id="{237F8F1B-2575-5E3C-DC85-920FA4F33E2C}"/>
              </a:ext>
            </a:extLst>
          </p:cNvPr>
          <p:cNvGraphicFramePr>
            <a:graphicFrameLocks/>
          </p:cNvGraphicFramePr>
          <p:nvPr>
            <p:extLst>
              <p:ext uri="{D42A27DB-BD31-4B8C-83A1-F6EECF244321}">
                <p14:modId xmlns:p14="http://schemas.microsoft.com/office/powerpoint/2010/main" val="1296512957"/>
              </p:ext>
            </p:extLst>
          </p:nvPr>
        </p:nvGraphicFramePr>
        <p:xfrm>
          <a:off x="655926" y="2027176"/>
          <a:ext cx="10248207" cy="4597911"/>
        </p:xfrm>
        <a:graphic>
          <a:graphicData uri="http://schemas.openxmlformats.org/drawingml/2006/table">
            <a:tbl>
              <a:tblPr firstRow="1" bandRow="1">
                <a:tableStyleId>{3B4B98B0-60AC-42C2-AFA5-B58CD77FA1E5}</a:tableStyleId>
              </a:tblPr>
              <a:tblGrid>
                <a:gridCol w="1666976">
                  <a:extLst>
                    <a:ext uri="{9D8B030D-6E8A-4147-A177-3AD203B41FA5}">
                      <a16:colId xmlns:a16="http://schemas.microsoft.com/office/drawing/2014/main" val="3182137707"/>
                    </a:ext>
                  </a:extLst>
                </a:gridCol>
                <a:gridCol w="8581231">
                  <a:extLst>
                    <a:ext uri="{9D8B030D-6E8A-4147-A177-3AD203B41FA5}">
                      <a16:colId xmlns:a16="http://schemas.microsoft.com/office/drawing/2014/main" val="2040770448"/>
                    </a:ext>
                  </a:extLst>
                </a:gridCol>
              </a:tblGrid>
              <a:tr h="257156">
                <a:tc>
                  <a:txBody>
                    <a:bodyPr/>
                    <a:lstStyle/>
                    <a:p>
                      <a:r>
                        <a:rPr lang="fr-FR" sz="1200" b="0" kern="100">
                          <a:effectLst/>
                          <a:latin typeface="Neue Haas Grotesk Text Pro" panose="020B0504020202020204" pitchFamily="34" charset="77"/>
                          <a:ea typeface="PMingLiU" panose="02020500000000000000" pitchFamily="18" charset="-120"/>
                          <a:cs typeface="Times New Roman" panose="02020603050405020304" pitchFamily="18" charset="0"/>
                        </a:rPr>
                        <a:t>Site de l’étude</a:t>
                      </a:r>
                      <a:endParaRPr lang="fr-CA" sz="1200" b="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kern="100">
                          <a:effectLst/>
                          <a:latin typeface="Neue Haas Grotesk Text Pro" panose="020B0504020202020204" pitchFamily="34" charset="77"/>
                          <a:ea typeface="PMingLiU" panose="02020500000000000000" pitchFamily="18" charset="-120"/>
                          <a:cs typeface="Times New Roman" panose="02020603050405020304" pitchFamily="18" charset="0"/>
                        </a:rPr>
                        <a:t>Danemark</a:t>
                      </a:r>
                      <a:endParaRPr lang="fr-CA" sz="1200" b="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071135"/>
                  </a:ext>
                </a:extLst>
              </a:tr>
              <a:tr h="222852">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Devis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Étude de cohorte prospective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3735144"/>
                  </a:ext>
                </a:extLst>
              </a:tr>
              <a:tr h="663892">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Population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N = 515 133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Adultes de 18 à 85 ans</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 sans ATCD IM, AVC, cancer ou maladie psychiatrique sévère </a:t>
                      </a: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Comorbidité MCAS, IC, MVAS, HTA, MPOC, Db, obésité = comparable dans les 2 groupes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8680646"/>
                  </a:ext>
                </a:extLst>
              </a:tr>
              <a:tr h="762569">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Intervention</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I: </a:t>
                      </a:r>
                      <a:r>
                        <a:rPr lang="fr-CA"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quetiapine</a:t>
                      </a:r>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&lt; 50mg / jour</a:t>
                      </a:r>
                    </a:p>
                    <a:p>
                      <a:r>
                        <a:rPr lang="fr-CA"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C</a:t>
                      </a:r>
                      <a:r>
                        <a:rPr lang="fr-CA" sz="1200" kern="100" baseline="0" dirty="0" err="1">
                          <a:effectLst/>
                          <a:latin typeface="Neue Haas Grotesk Text Pro" panose="020B0504020202020204" pitchFamily="34" charset="77"/>
                          <a:ea typeface="PMingLiU" panose="02020500000000000000" pitchFamily="18" charset="-120"/>
                          <a:cs typeface="Times New Roman" panose="02020603050405020304" pitchFamily="18" charset="0"/>
                        </a:rPr>
                        <a:t>principal</a:t>
                      </a:r>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Z-</a:t>
                      </a:r>
                      <a:r>
                        <a:rPr lang="fr-CA"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drugs</a:t>
                      </a:r>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(benzodiazépine et hypnotique de type Z)</a:t>
                      </a:r>
                    </a:p>
                    <a:p>
                      <a:r>
                        <a:rPr lang="fr-CA"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Csensibilité</a:t>
                      </a:r>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ISRS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2965759"/>
                  </a:ext>
                </a:extLst>
              </a:tr>
              <a:tr h="627588">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Issues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1) Incidence d’événement cardiovasculaire majeurs (ÉCM) soit IM non mortel, AVC ischémique non mortel, ou décès associé à une cause cardiovasculaire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2) Sous-catégorie d’ÉCM</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08932"/>
                  </a:ext>
                </a:extLst>
              </a:tr>
              <a:tr h="638627">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Analyse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1) Analyse par intention de traiter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2) Analyse ‘’as </a:t>
                      </a:r>
                      <a:r>
                        <a:rPr lang="fr-CA"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treated</a:t>
                      </a:r>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p>
                    <a:p>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3) Analyse de sensibilité avec ISRS comme comparateur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3783204"/>
                  </a:ext>
                </a:extLst>
              </a:tr>
              <a:tr h="1425227">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Principaux résultats</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statistiquement significative du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risque d’ÉCM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aHR</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1,13 ; IC95= 1,02-1,24) ; p = 0,014) et de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décès cardiovasculaires</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aHR</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1,26 ; IC95 = 1,11-1,43 ; p &lt; 0,001) en analyse ITT.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statistiquement significative du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risque d’ÉCM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aHR</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1,52 ; IC95= 1,35-1,70) ; p &lt; 0,001),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d’AVC ischémiques non </a:t>
                      </a:r>
                      <a:r>
                        <a:rPr lang="fr-FR" sz="1200" b="1"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mortaux</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aHR</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1,37 ; IC95 = 1,13-1,68 ; p = 0,002) et de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décès cardiovasculaires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aHR</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 1,90; IC95 = 1,64-2,19 ; p &lt; 0,001) en analyse AT.</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Risque augmenté particulièrement chez les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femmes</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et </a:t>
                      </a:r>
                      <a:r>
                        <a:rPr lang="fr-FR"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rPr>
                        <a:t>personnes âgées &gt; 65 ans. </a:t>
                      </a:r>
                      <a:endParaRPr lang="fr-CA" sz="1200" b="1"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Risque similaire observé lorsque ISRS utilisé comme comparateur.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1624379"/>
                  </a:ext>
                </a:extLst>
              </a:tr>
            </a:tbl>
          </a:graphicData>
        </a:graphic>
      </p:graphicFrame>
    </p:spTree>
    <p:extLst>
      <p:ext uri="{BB962C8B-B14F-4D97-AF65-F5344CB8AC3E}">
        <p14:creationId xmlns:p14="http://schemas.microsoft.com/office/powerpoint/2010/main" val="1090912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ABDFB742-F1D6-5CE5-7B57-7A84171CD3DC}"/>
              </a:ext>
            </a:extLst>
          </p:cNvPr>
          <p:cNvSpPr>
            <a:spLocks noGrp="1"/>
          </p:cNvSpPr>
          <p:nvPr>
            <p:ph type="title"/>
          </p:nvPr>
        </p:nvSpPr>
        <p:spPr/>
        <p:txBody>
          <a:bodyPr>
            <a:normAutofit fontScale="90000"/>
          </a:bodyPr>
          <a:lstStyle/>
          <a:p>
            <a:pPr algn="just"/>
            <a:r>
              <a:rPr lang="fr-FR" sz="3600" b="1" dirty="0">
                <a:solidFill>
                  <a:schemeClr val="accent1">
                    <a:lumMod val="75000"/>
                  </a:schemeClr>
                </a:solidFill>
              </a:rPr>
              <a:t>Étude 4 – </a:t>
            </a:r>
            <a:r>
              <a:rPr lang="fr-FR" sz="3600" b="1" dirty="0" err="1">
                <a:solidFill>
                  <a:schemeClr val="accent1">
                    <a:lumMod val="75000"/>
                  </a:schemeClr>
                </a:solidFill>
              </a:rPr>
              <a:t>Hojlund</a:t>
            </a:r>
            <a:r>
              <a:rPr lang="fr-FR" sz="3600" b="1" dirty="0">
                <a:solidFill>
                  <a:schemeClr val="accent1">
                    <a:lumMod val="75000"/>
                  </a:schemeClr>
                </a:solidFill>
              </a:rPr>
              <a:t> et Al. (2022) </a:t>
            </a:r>
            <a:r>
              <a:rPr lang="fr-FR" sz="2200" dirty="0"/>
              <a:t>: Use of </a:t>
            </a:r>
            <a:r>
              <a:rPr lang="fr-FR" sz="2200" dirty="0" err="1"/>
              <a:t>low</a:t>
            </a:r>
            <a:r>
              <a:rPr lang="fr-FR" sz="2200" dirty="0"/>
              <a:t>-dose </a:t>
            </a:r>
            <a:r>
              <a:rPr lang="fr-FR" sz="2200" dirty="0" err="1"/>
              <a:t>quetiapine</a:t>
            </a:r>
            <a:r>
              <a:rPr lang="fr-FR" sz="2200" dirty="0"/>
              <a:t> </a:t>
            </a:r>
            <a:r>
              <a:rPr lang="fr-FR" sz="2200" dirty="0" err="1"/>
              <a:t>increases</a:t>
            </a:r>
            <a:r>
              <a:rPr lang="fr-FR" sz="2200" dirty="0"/>
              <a:t> the </a:t>
            </a:r>
            <a:r>
              <a:rPr lang="fr-FR" sz="2200" dirty="0" err="1"/>
              <a:t>risk</a:t>
            </a:r>
            <a:r>
              <a:rPr lang="fr-FR" sz="2200" dirty="0"/>
              <a:t> of major adverse </a:t>
            </a:r>
            <a:r>
              <a:rPr lang="fr-FR" sz="2200" dirty="0" err="1"/>
              <a:t>cardiovascular</a:t>
            </a:r>
            <a:r>
              <a:rPr lang="fr-FR" sz="2200" dirty="0"/>
              <a:t> </a:t>
            </a:r>
            <a:r>
              <a:rPr lang="fr-FR" sz="2200" dirty="0" err="1"/>
              <a:t>events</a:t>
            </a:r>
            <a:r>
              <a:rPr lang="fr-FR" sz="2200" dirty="0"/>
              <a:t>: </a:t>
            </a:r>
            <a:r>
              <a:rPr lang="fr-FR" sz="2200" dirty="0" err="1"/>
              <a:t>results</a:t>
            </a:r>
            <a:r>
              <a:rPr lang="fr-FR" sz="2200" dirty="0"/>
              <a:t> </a:t>
            </a:r>
            <a:r>
              <a:rPr lang="fr-FR" sz="2200" dirty="0" err="1"/>
              <a:t>from</a:t>
            </a:r>
            <a:r>
              <a:rPr lang="fr-FR" sz="2200" dirty="0"/>
              <a:t> a </a:t>
            </a:r>
            <a:r>
              <a:rPr lang="fr-FR" sz="2200" dirty="0" err="1"/>
              <a:t>nationwide</a:t>
            </a:r>
            <a:r>
              <a:rPr lang="fr-FR" sz="2200" dirty="0"/>
              <a:t> active </a:t>
            </a:r>
            <a:r>
              <a:rPr lang="fr-FR" sz="2200" dirty="0" err="1"/>
              <a:t>comparator-controlled</a:t>
            </a:r>
            <a:r>
              <a:rPr lang="fr-FR" sz="2200" dirty="0"/>
              <a:t> </a:t>
            </a:r>
            <a:r>
              <a:rPr lang="fr-FR" sz="2200" dirty="0" err="1"/>
              <a:t>cohort</a:t>
            </a:r>
            <a:r>
              <a:rPr lang="fr-FR" sz="2200" dirty="0"/>
              <a:t> </a:t>
            </a:r>
            <a:r>
              <a:rPr lang="fr-FR" sz="2200" dirty="0" err="1"/>
              <a:t>study</a:t>
            </a:r>
            <a:endParaRPr lang="fr-FR" sz="2200" dirty="0"/>
          </a:p>
        </p:txBody>
      </p:sp>
      <p:graphicFrame>
        <p:nvGraphicFramePr>
          <p:cNvPr id="6" name="Tableau 4">
            <a:extLst>
              <a:ext uri="{FF2B5EF4-FFF2-40B4-BE49-F238E27FC236}">
                <a16:creationId xmlns:a16="http://schemas.microsoft.com/office/drawing/2014/main" id="{9ED7D35B-0756-C25F-6113-66FE32F42E7E}"/>
              </a:ext>
            </a:extLst>
          </p:cNvPr>
          <p:cNvGraphicFramePr>
            <a:graphicFrameLocks/>
          </p:cNvGraphicFramePr>
          <p:nvPr>
            <p:extLst>
              <p:ext uri="{D42A27DB-BD31-4B8C-83A1-F6EECF244321}">
                <p14:modId xmlns:p14="http://schemas.microsoft.com/office/powerpoint/2010/main" val="3299101162"/>
              </p:ext>
            </p:extLst>
          </p:nvPr>
        </p:nvGraphicFramePr>
        <p:xfrm>
          <a:off x="1787235" y="2118624"/>
          <a:ext cx="8340437" cy="3664771"/>
        </p:xfrm>
        <a:graphic>
          <a:graphicData uri="http://schemas.openxmlformats.org/drawingml/2006/table">
            <a:tbl>
              <a:tblPr firstRow="1" bandRow="1">
                <a:tableStyleId>{3B4B98B0-60AC-42C2-AFA5-B58CD77FA1E5}</a:tableStyleId>
              </a:tblPr>
              <a:tblGrid>
                <a:gridCol w="1962964">
                  <a:extLst>
                    <a:ext uri="{9D8B030D-6E8A-4147-A177-3AD203B41FA5}">
                      <a16:colId xmlns:a16="http://schemas.microsoft.com/office/drawing/2014/main" val="3182137707"/>
                    </a:ext>
                  </a:extLst>
                </a:gridCol>
                <a:gridCol w="6377473">
                  <a:extLst>
                    <a:ext uri="{9D8B030D-6E8A-4147-A177-3AD203B41FA5}">
                      <a16:colId xmlns:a16="http://schemas.microsoft.com/office/drawing/2014/main" val="2040770448"/>
                    </a:ext>
                  </a:extLst>
                </a:gridCol>
              </a:tblGrid>
              <a:tr h="256846">
                <a:tc gridSpan="2">
                  <a:txBody>
                    <a:bodyPr/>
                    <a:lstStyle/>
                    <a:p>
                      <a:r>
                        <a:rPr lang="fr-FR" sz="1200">
                          <a:latin typeface="Neue Haas Grotesk Text Pro" panose="020B0504020202020204" pitchFamily="34" charset="77"/>
                        </a:rPr>
                        <a:t>Qualité de l’étude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2965759"/>
                  </a:ext>
                </a:extLst>
              </a:tr>
              <a:tr h="1336374">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Forces</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Grande étude de cohorte avec population large, accès registres nationaux pour prescriptions et diagnostics</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Exploration impacts cardiovasculaires = 1</a:t>
                      </a:r>
                      <a:r>
                        <a:rPr lang="fr-FR" sz="1200" kern="100" baseline="30000" dirty="0">
                          <a:effectLst/>
                          <a:latin typeface="Neue Haas Grotesk Text Pro" panose="020B0504020202020204" pitchFamily="34" charset="77"/>
                          <a:ea typeface="PMingLiU" panose="02020500000000000000" pitchFamily="18" charset="-120"/>
                          <a:cs typeface="Times New Roman" panose="02020603050405020304" pitchFamily="18" charset="0"/>
                        </a:rPr>
                        <a:t>e</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étude du genre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Population avec peu de comorbidités + dose plus petite de quétiapine &lt; 50mg  = plus représentative de la 1</a:t>
                      </a:r>
                      <a:r>
                        <a:rPr lang="fr-FR" sz="1200" kern="100" baseline="30000" dirty="0">
                          <a:effectLst/>
                          <a:latin typeface="Neue Haas Grotesk Text Pro" panose="020B0504020202020204" pitchFamily="34" charset="77"/>
                          <a:ea typeface="PMingLiU" panose="02020500000000000000" pitchFamily="18" charset="-120"/>
                          <a:cs typeface="Times New Roman" panose="02020603050405020304" pitchFamily="18" charset="0"/>
                        </a:rPr>
                        <a:t>e</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ligne </a:t>
                      </a: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Analyse par intention de traiter + sensibilité avec ISRS comme comparatif</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08932"/>
                  </a:ext>
                </a:extLst>
              </a:tr>
              <a:tr h="1369155">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Limites</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Choix du placebo non idéal (z-</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drugs</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p>
                      <a:pPr marL="171450" indent="-171450">
                        <a:buFontTx/>
                        <a:buChar cha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Comorbidités psychiatriques (dépression, TLU ROH, etc.) plus nombreux (3-4x supérieur) dans le groupe quétiapine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Wingdings"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possible facteurs de confusion difficile à contrôler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Suivi à 10 ans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Wingdings" pitchFamily="2" charset="2"/>
                        </a:rPr>
                        <a:t> plutôt limité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pour une détection </a:t>
                      </a:r>
                      <a:r>
                        <a:rPr lang="fr-FR" sz="1200" kern="100" dirty="0" err="1">
                          <a:effectLst/>
                          <a:latin typeface="Neue Haas Grotesk Text Pro" panose="020B0504020202020204" pitchFamily="34" charset="77"/>
                          <a:ea typeface="PMingLiU" panose="02020500000000000000" pitchFamily="18" charset="-120"/>
                          <a:cs typeface="Times New Roman" panose="02020603050405020304" pitchFamily="18" charset="0"/>
                        </a:rPr>
                        <a:t>suffisament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sensible des événements cardiovasculaires</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1741879"/>
                  </a:ext>
                </a:extLst>
              </a:tr>
              <a:tr h="684922">
                <a:tc>
                  <a:txBody>
                    <a:bodyPr/>
                    <a:lstStyle/>
                    <a:p>
                      <a:r>
                        <a:rPr lang="fr-FR" sz="1200" kern="100">
                          <a:effectLst/>
                          <a:latin typeface="Neue Haas Grotesk Text Pro" panose="020B0504020202020204" pitchFamily="34" charset="77"/>
                          <a:ea typeface="PMingLiU" panose="02020500000000000000" pitchFamily="18" charset="-120"/>
                          <a:cs typeface="Times New Roman" panose="02020603050405020304" pitchFamily="18" charset="0"/>
                        </a:rPr>
                        <a:t>Signification clinique </a:t>
                      </a:r>
                      <a:endParaRPr lang="fr-CA" sz="1200" kern="10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L’utilisation de quétiapine à petite dose semble être associé à une augmentation du risque d’ÉCM et de décès cardiovasculaires, particulièrement chez les femmes et les patients de plus de 65 ans. </a:t>
                      </a:r>
                      <a:endParaRPr lang="fr-CA" sz="1200" kern="100" dirty="0">
                        <a:effectLst/>
                        <a:latin typeface="Neue Haas Grotesk Text Pro" panose="020B0504020202020204" pitchFamily="34" charset="77"/>
                        <a:ea typeface="PMingLiU" panose="02020500000000000000" pitchFamily="18"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3783204"/>
                  </a:ext>
                </a:extLst>
              </a:tr>
            </a:tbl>
          </a:graphicData>
        </a:graphic>
      </p:graphicFrame>
    </p:spTree>
    <p:extLst>
      <p:ext uri="{BB962C8B-B14F-4D97-AF65-F5344CB8AC3E}">
        <p14:creationId xmlns:p14="http://schemas.microsoft.com/office/powerpoint/2010/main" val="1226671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E78EC7-1434-772C-F5EE-938ECEA0D464}"/>
              </a:ext>
            </a:extLst>
          </p:cNvPr>
          <p:cNvSpPr>
            <a:spLocks noGrp="1"/>
          </p:cNvSpPr>
          <p:nvPr>
            <p:ph type="title"/>
          </p:nvPr>
        </p:nvSpPr>
        <p:spPr/>
        <p:txBody>
          <a:bodyPr/>
          <a:lstStyle/>
          <a:p>
            <a:r>
              <a:rPr lang="fr-FR"/>
              <a:t>Résultats / comparaisons</a:t>
            </a:r>
          </a:p>
        </p:txBody>
      </p:sp>
      <p:graphicFrame>
        <p:nvGraphicFramePr>
          <p:cNvPr id="4" name="Tableau 4">
            <a:extLst>
              <a:ext uri="{FF2B5EF4-FFF2-40B4-BE49-F238E27FC236}">
                <a16:creationId xmlns:a16="http://schemas.microsoft.com/office/drawing/2014/main" id="{FDFBF267-6539-40A9-090C-5A66C63B72BD}"/>
              </a:ext>
            </a:extLst>
          </p:cNvPr>
          <p:cNvGraphicFramePr>
            <a:graphicFrameLocks noGrp="1"/>
          </p:cNvGraphicFramePr>
          <p:nvPr>
            <p:ph idx="1"/>
            <p:extLst>
              <p:ext uri="{D42A27DB-BD31-4B8C-83A1-F6EECF244321}">
                <p14:modId xmlns:p14="http://schemas.microsoft.com/office/powerpoint/2010/main" val="3456705151"/>
              </p:ext>
            </p:extLst>
          </p:nvPr>
        </p:nvGraphicFramePr>
        <p:xfrm>
          <a:off x="722668" y="2268599"/>
          <a:ext cx="10953928" cy="3945228"/>
        </p:xfrm>
        <a:graphic>
          <a:graphicData uri="http://schemas.openxmlformats.org/drawingml/2006/table">
            <a:tbl>
              <a:tblPr firstRow="1" bandRow="1">
                <a:tableStyleId>{BC89EF96-8CEA-46FF-86C4-4CE0E7609802}</a:tableStyleId>
              </a:tblPr>
              <a:tblGrid>
                <a:gridCol w="887289">
                  <a:extLst>
                    <a:ext uri="{9D8B030D-6E8A-4147-A177-3AD203B41FA5}">
                      <a16:colId xmlns:a16="http://schemas.microsoft.com/office/drawing/2014/main" val="657172771"/>
                    </a:ext>
                  </a:extLst>
                </a:gridCol>
                <a:gridCol w="1169102">
                  <a:extLst>
                    <a:ext uri="{9D8B030D-6E8A-4147-A177-3AD203B41FA5}">
                      <a16:colId xmlns:a16="http://schemas.microsoft.com/office/drawing/2014/main" val="2382149434"/>
                    </a:ext>
                  </a:extLst>
                </a:gridCol>
                <a:gridCol w="1039906">
                  <a:extLst>
                    <a:ext uri="{9D8B030D-6E8A-4147-A177-3AD203B41FA5}">
                      <a16:colId xmlns:a16="http://schemas.microsoft.com/office/drawing/2014/main" val="2717258588"/>
                    </a:ext>
                  </a:extLst>
                </a:gridCol>
                <a:gridCol w="1246021">
                  <a:extLst>
                    <a:ext uri="{9D8B030D-6E8A-4147-A177-3AD203B41FA5}">
                      <a16:colId xmlns:a16="http://schemas.microsoft.com/office/drawing/2014/main" val="1920184658"/>
                    </a:ext>
                  </a:extLst>
                </a:gridCol>
                <a:gridCol w="1819908">
                  <a:extLst>
                    <a:ext uri="{9D8B030D-6E8A-4147-A177-3AD203B41FA5}">
                      <a16:colId xmlns:a16="http://schemas.microsoft.com/office/drawing/2014/main" val="516176362"/>
                    </a:ext>
                  </a:extLst>
                </a:gridCol>
                <a:gridCol w="1201271">
                  <a:extLst>
                    <a:ext uri="{9D8B030D-6E8A-4147-A177-3AD203B41FA5}">
                      <a16:colId xmlns:a16="http://schemas.microsoft.com/office/drawing/2014/main" val="2694392026"/>
                    </a:ext>
                  </a:extLst>
                </a:gridCol>
                <a:gridCol w="3590431">
                  <a:extLst>
                    <a:ext uri="{9D8B030D-6E8A-4147-A177-3AD203B41FA5}">
                      <a16:colId xmlns:a16="http://schemas.microsoft.com/office/drawing/2014/main" val="3714339499"/>
                    </a:ext>
                  </a:extLst>
                </a:gridCol>
              </a:tblGrid>
              <a:tr h="331373">
                <a:tc>
                  <a:txBody>
                    <a:bodyPr/>
                    <a:lstStyle/>
                    <a:p>
                      <a:r>
                        <a:rPr lang="fr-FR" sz="1200"/>
                        <a:t>Article</a:t>
                      </a:r>
                    </a:p>
                  </a:txBody>
                  <a:tcPr/>
                </a:tc>
                <a:tc>
                  <a:txBody>
                    <a:bodyPr/>
                    <a:lstStyle/>
                    <a:p>
                      <a:r>
                        <a:rPr lang="fr-FR" sz="1200"/>
                        <a:t>Devis</a:t>
                      </a:r>
                    </a:p>
                  </a:txBody>
                  <a:tcPr/>
                </a:tc>
                <a:tc>
                  <a:txBody>
                    <a:bodyPr/>
                    <a:lstStyle/>
                    <a:p>
                      <a:r>
                        <a:rPr lang="fr-FR" sz="1200"/>
                        <a:t>N (durée)</a:t>
                      </a:r>
                    </a:p>
                  </a:txBody>
                  <a:tcPr/>
                </a:tc>
                <a:tc>
                  <a:txBody>
                    <a:bodyPr/>
                    <a:lstStyle/>
                    <a:p>
                      <a:r>
                        <a:rPr lang="fr-FR" sz="1200"/>
                        <a:t>Pop étudiée</a:t>
                      </a:r>
                    </a:p>
                  </a:txBody>
                  <a:tcPr/>
                </a:tc>
                <a:tc>
                  <a:txBody>
                    <a:bodyPr/>
                    <a:lstStyle/>
                    <a:p>
                      <a:r>
                        <a:rPr lang="fr-FR" sz="1200"/>
                        <a:t>Intervention</a:t>
                      </a:r>
                    </a:p>
                  </a:txBody>
                  <a:tcPr/>
                </a:tc>
                <a:tc>
                  <a:txBody>
                    <a:bodyPr/>
                    <a:lstStyle/>
                    <a:p>
                      <a:r>
                        <a:rPr lang="fr-FR" sz="1200"/>
                        <a:t>Issue primaire</a:t>
                      </a:r>
                    </a:p>
                  </a:txBody>
                  <a:tcPr/>
                </a:tc>
                <a:tc>
                  <a:txBody>
                    <a:bodyPr/>
                    <a:lstStyle/>
                    <a:p>
                      <a:r>
                        <a:rPr lang="fr-FR" sz="1200"/>
                        <a:t>Résumés résultats </a:t>
                      </a:r>
                    </a:p>
                  </a:txBody>
                  <a:tcPr/>
                </a:tc>
                <a:extLst>
                  <a:ext uri="{0D108BD9-81ED-4DB2-BD59-A6C34878D82A}">
                    <a16:rowId xmlns:a16="http://schemas.microsoft.com/office/drawing/2014/main" val="3964758844"/>
                  </a:ext>
                </a:extLst>
              </a:tr>
              <a:tr h="872007">
                <a:tc>
                  <a:txBody>
                    <a:bodyPr/>
                    <a:lstStyle/>
                    <a:p>
                      <a:r>
                        <a:rPr lang="fr-FR" sz="1200" b="1"/>
                        <a:t>Étude 1</a:t>
                      </a:r>
                      <a:r>
                        <a:rPr lang="fr-FR" sz="1200"/>
                        <a:t>, </a:t>
                      </a:r>
                      <a:r>
                        <a:rPr lang="fr-FR" sz="1200" err="1"/>
                        <a:t>Cates</a:t>
                      </a:r>
                      <a:r>
                        <a:rPr lang="fr-FR" sz="1200"/>
                        <a:t> et al. (2009)</a:t>
                      </a:r>
                    </a:p>
                  </a:txBody>
                  <a:tcPr/>
                </a:tc>
                <a:tc>
                  <a:txBody>
                    <a:bodyPr/>
                    <a:lstStyle/>
                    <a:p>
                      <a:r>
                        <a:rPr lang="fr-FR" sz="1200"/>
                        <a:t>Revue rétrospective</a:t>
                      </a:r>
                    </a:p>
                  </a:txBody>
                  <a:tcPr/>
                </a:tc>
                <a:tc>
                  <a:txBody>
                    <a:bodyPr/>
                    <a:lstStyle/>
                    <a:p>
                      <a:r>
                        <a:rPr lang="fr-FR" sz="1200" dirty="0"/>
                        <a:t>N = 43</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(11 mois </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sym typeface="Symbol" pitchFamily="2" charset="2"/>
                        </a:rPr>
                        <a:t></a:t>
                      </a:r>
                      <a:r>
                        <a:rPr lang="fr-FR" sz="1200" kern="100" dirty="0">
                          <a:effectLst/>
                          <a:latin typeface="Neue Haas Grotesk Text Pro" panose="020B0504020202020204" pitchFamily="34" charset="77"/>
                          <a:ea typeface="PMingLiU" panose="02020500000000000000" pitchFamily="18" charset="-120"/>
                          <a:cs typeface="Times New Roman" panose="02020603050405020304" pitchFamily="18" charset="0"/>
                        </a:rPr>
                        <a:t> 8,2 mois)</a:t>
                      </a:r>
                    </a:p>
                    <a:p>
                      <a:endParaRPr lang="fr-FR" sz="1200" dirty="0"/>
                    </a:p>
                  </a:txBody>
                  <a:tcPr/>
                </a:tc>
                <a:tc>
                  <a:txBody>
                    <a:bodyPr/>
                    <a:lstStyle/>
                    <a:p>
                      <a:r>
                        <a:rPr lang="fr-FR" sz="1200"/>
                        <a:t>Adultes avec ATCD psy suivi en CE</a:t>
                      </a:r>
                    </a:p>
                  </a:txBody>
                  <a:tcPr/>
                </a:tc>
                <a:tc>
                  <a:txBody>
                    <a:bodyPr/>
                    <a:lstStyle/>
                    <a:p>
                      <a:r>
                        <a:rPr lang="fr-FR" sz="1200"/>
                        <a:t>Quétiapine &lt; 200mg HS (insomnie)</a:t>
                      </a:r>
                    </a:p>
                  </a:txBody>
                  <a:tcPr/>
                </a:tc>
                <a:tc>
                  <a:txBody>
                    <a:bodyPr/>
                    <a:lstStyle/>
                    <a:p>
                      <a:r>
                        <a:rPr lang="fr-FR" sz="1200"/>
                        <a:t>Poids, IMC, TT</a:t>
                      </a:r>
                    </a:p>
                  </a:txBody>
                  <a:tcPr/>
                </a:tc>
                <a:tc rowSpan="4">
                  <a:txBody>
                    <a:bodyPr/>
                    <a:lstStyle/>
                    <a:p>
                      <a:pPr marL="171450" indent="-171450">
                        <a:buFontTx/>
                        <a:buChar char="-"/>
                      </a:pPr>
                      <a:r>
                        <a:rPr lang="fr-FR" sz="1200" dirty="0"/>
                        <a:t>Gain de </a:t>
                      </a:r>
                      <a:r>
                        <a:rPr lang="fr-FR" sz="1200" b="1" dirty="0"/>
                        <a:t>poids</a:t>
                      </a:r>
                      <a:r>
                        <a:rPr lang="fr-FR" sz="1200" dirty="0"/>
                        <a:t> statistiquement significatif observé dans les 3 études entre le début et fin du traitement </a:t>
                      </a:r>
                    </a:p>
                    <a:p>
                      <a:pPr marL="171450" indent="-171450">
                        <a:buFontTx/>
                        <a:buChar char="-"/>
                      </a:pPr>
                      <a:endParaRPr lang="fr-FR" sz="1200" dirty="0"/>
                    </a:p>
                    <a:p>
                      <a:pPr marL="171450" indent="-171450">
                        <a:buFontTx/>
                        <a:buChar char="-"/>
                      </a:pPr>
                      <a:r>
                        <a:rPr lang="fr-FR" sz="1200" dirty="0"/>
                        <a:t>A/n bilan lipidique </a:t>
                      </a:r>
                      <a:r>
                        <a:rPr lang="fr-FR" sz="1200" dirty="0">
                          <a:sym typeface="Wingdings" pitchFamily="2" charset="2"/>
                        </a:rPr>
                        <a:t> résultats qui montrent tendance vers la hausse des taux de </a:t>
                      </a:r>
                      <a:r>
                        <a:rPr lang="fr-FR" sz="1200" b="1" dirty="0">
                          <a:sym typeface="Wingdings" pitchFamily="2" charset="2"/>
                        </a:rPr>
                        <a:t>CT</a:t>
                      </a:r>
                      <a:r>
                        <a:rPr lang="fr-FR" sz="1200" dirty="0">
                          <a:sym typeface="Wingdings" pitchFamily="2" charset="2"/>
                        </a:rPr>
                        <a:t> et </a:t>
                      </a:r>
                      <a:r>
                        <a:rPr lang="fr-FR" sz="1200" b="1" dirty="0">
                          <a:sym typeface="Wingdings" pitchFamily="2" charset="2"/>
                        </a:rPr>
                        <a:t>LDL </a:t>
                      </a:r>
                      <a:r>
                        <a:rPr lang="fr-FR" sz="1200" dirty="0">
                          <a:sym typeface="Wingdings" pitchFamily="2" charset="2"/>
                        </a:rPr>
                        <a:t>associé à la dose </a:t>
                      </a:r>
                    </a:p>
                    <a:p>
                      <a:pPr marL="171450" indent="-171450">
                        <a:buFontTx/>
                        <a:buChar char="-"/>
                      </a:pPr>
                      <a:endParaRPr lang="fr-FR" sz="1200" dirty="0"/>
                    </a:p>
                    <a:p>
                      <a:pPr marL="171450" indent="-171450">
                        <a:buFontTx/>
                        <a:buChar char="-"/>
                      </a:pPr>
                      <a:r>
                        <a:rPr lang="fr-FR" sz="1200" dirty="0"/>
                        <a:t>Variabilité dans l’impact observé sur les autres paramètres cardio-métaboliques : </a:t>
                      </a:r>
                      <a:r>
                        <a:rPr lang="fr-FR" sz="1200" b="1" dirty="0"/>
                        <a:t>TA, glycémie, IMC, TT, HDL et TG</a:t>
                      </a:r>
                    </a:p>
                    <a:p>
                      <a:pPr marL="171450" indent="-171450">
                        <a:buFontTx/>
                        <a:buChar char="-"/>
                      </a:pPr>
                      <a:endParaRPr lang="fr-FR" sz="1200" dirty="0"/>
                    </a:p>
                    <a:p>
                      <a:pPr marL="171450" indent="-171450">
                        <a:buFontTx/>
                        <a:buChar char="-"/>
                      </a:pPr>
                      <a:r>
                        <a:rPr lang="fr-FR" sz="1200" dirty="0"/>
                        <a:t>1 importante étude sur le risque d’événement cardiovasculaire </a:t>
                      </a:r>
                      <a:r>
                        <a:rPr lang="fr-FR" sz="1200" dirty="0">
                          <a:sym typeface="Wingdings" pitchFamily="2" charset="2"/>
                        </a:rPr>
                        <a:t> augmentation statistiquement significative du </a:t>
                      </a:r>
                      <a:r>
                        <a:rPr lang="fr-FR" sz="1200" b="1" dirty="0">
                          <a:sym typeface="Wingdings" pitchFamily="2" charset="2"/>
                        </a:rPr>
                        <a:t>risque d’événement et de mortalité </a:t>
                      </a:r>
                      <a:endParaRPr lang="fr-FR" sz="1200" b="1" dirty="0"/>
                    </a:p>
                    <a:p>
                      <a:endParaRPr lang="fr-FR" sz="1200" dirty="0"/>
                    </a:p>
                  </a:txBody>
                  <a:tcPr/>
                </a:tc>
                <a:extLst>
                  <a:ext uri="{0D108BD9-81ED-4DB2-BD59-A6C34878D82A}">
                    <a16:rowId xmlns:a16="http://schemas.microsoft.com/office/drawing/2014/main" val="3378979135"/>
                  </a:ext>
                </a:extLst>
              </a:tr>
              <a:tr h="872007">
                <a:tc>
                  <a:txBody>
                    <a:bodyPr/>
                    <a:lstStyle/>
                    <a:p>
                      <a:r>
                        <a:rPr lang="fr-FR" sz="1200" b="1"/>
                        <a:t>Étude 2</a:t>
                      </a:r>
                      <a:r>
                        <a:rPr lang="fr-FR" sz="1200"/>
                        <a:t>, Carr et al. (2016)</a:t>
                      </a:r>
                    </a:p>
                  </a:txBody>
                  <a:tcPr/>
                </a:tc>
                <a:tc>
                  <a:txBody>
                    <a:bodyPr/>
                    <a:lstStyle/>
                    <a:p>
                      <a:r>
                        <a:rPr lang="fr-FR" sz="1200"/>
                        <a:t>Revue rétrospective</a:t>
                      </a:r>
                    </a:p>
                  </a:txBody>
                  <a:tcPr/>
                </a:tc>
                <a:tc>
                  <a:txBody>
                    <a:bodyPr/>
                    <a:lstStyle/>
                    <a:p>
                      <a:r>
                        <a:rPr lang="fr-FR" sz="1200"/>
                        <a:t>N = 403</a:t>
                      </a:r>
                    </a:p>
                    <a:p>
                      <a:r>
                        <a:rPr lang="fr-FR" sz="1200"/>
                        <a:t>(variable 3 mois ad 180 mois)</a:t>
                      </a:r>
                    </a:p>
                  </a:txBody>
                  <a:tcPr/>
                </a:tc>
                <a:tc>
                  <a:txBody>
                    <a:bodyPr/>
                    <a:lstStyle/>
                    <a:p>
                      <a:r>
                        <a:rPr lang="fr-FR" sz="1200"/>
                        <a:t>Adultes avec ou sans ATCD psy, anciens combattants</a:t>
                      </a:r>
                    </a:p>
                  </a:txBody>
                  <a:tcPr/>
                </a:tc>
                <a:tc>
                  <a:txBody>
                    <a:bodyPr/>
                    <a:lstStyle/>
                    <a:p>
                      <a:r>
                        <a:rPr lang="fr-FR" sz="1200" dirty="0"/>
                        <a:t>Quétiapine &lt; 200mg/j (</a:t>
                      </a:r>
                      <a:r>
                        <a:rPr lang="fr-FR" sz="1200" dirty="0" err="1"/>
                        <a:t>moy</a:t>
                      </a:r>
                      <a:r>
                        <a:rPr lang="fr-FR" sz="1200" dirty="0"/>
                        <a:t> 116,8mg/j)</a:t>
                      </a:r>
                    </a:p>
                  </a:txBody>
                  <a:tcPr/>
                </a:tc>
                <a:tc>
                  <a:txBody>
                    <a:bodyPr/>
                    <a:lstStyle/>
                    <a:p>
                      <a:r>
                        <a:rPr lang="fr-FR" sz="1200" dirty="0"/>
                        <a:t>TA, bilan lipidique, glycémie, poids, IMC</a:t>
                      </a:r>
                    </a:p>
                  </a:txBody>
                  <a:tcPr/>
                </a:tc>
                <a:tc vMerge="1">
                  <a:txBody>
                    <a:bodyPr/>
                    <a:lstStyle/>
                    <a:p>
                      <a:endParaRPr lang="fr-FR" sz="1200" dirty="0"/>
                    </a:p>
                  </a:txBody>
                  <a:tcPr/>
                </a:tc>
                <a:extLst>
                  <a:ext uri="{0D108BD9-81ED-4DB2-BD59-A6C34878D82A}">
                    <a16:rowId xmlns:a16="http://schemas.microsoft.com/office/drawing/2014/main" val="3366134329"/>
                  </a:ext>
                </a:extLst>
              </a:tr>
              <a:tr h="872007">
                <a:tc>
                  <a:txBody>
                    <a:bodyPr/>
                    <a:lstStyle/>
                    <a:p>
                      <a:r>
                        <a:rPr lang="fr-FR" sz="1200" b="1"/>
                        <a:t>Étude 3</a:t>
                      </a:r>
                      <a:r>
                        <a:rPr lang="fr-FR" sz="1200"/>
                        <a:t>, </a:t>
                      </a:r>
                      <a:r>
                        <a:rPr lang="fr-FR" sz="1200" err="1"/>
                        <a:t>Dubath</a:t>
                      </a:r>
                      <a:r>
                        <a:rPr lang="fr-FR" sz="1200"/>
                        <a:t> et al. (2021)</a:t>
                      </a:r>
                    </a:p>
                  </a:txBody>
                  <a:tcPr/>
                </a:tc>
                <a:tc>
                  <a:txBody>
                    <a:bodyPr/>
                    <a:lstStyle/>
                    <a:p>
                      <a:r>
                        <a:rPr lang="fr-FR" sz="1200" dirty="0"/>
                        <a:t>Cohorte rétrospective</a:t>
                      </a:r>
                    </a:p>
                  </a:txBody>
                  <a:tcPr/>
                </a:tc>
                <a:tc>
                  <a:txBody>
                    <a:bodyPr/>
                    <a:lstStyle/>
                    <a:p>
                      <a:r>
                        <a:rPr lang="fr-FR" sz="1200"/>
                        <a:t>N = 474</a:t>
                      </a:r>
                    </a:p>
                    <a:p>
                      <a:r>
                        <a:rPr lang="fr-FR" sz="1200"/>
                        <a:t>(3 mois)</a:t>
                      </a:r>
                    </a:p>
                  </a:txBody>
                  <a:tcPr/>
                </a:tc>
                <a:tc>
                  <a:txBody>
                    <a:bodyPr/>
                    <a:lstStyle/>
                    <a:p>
                      <a:r>
                        <a:rPr lang="fr-FR" sz="1200" dirty="0"/>
                        <a:t>Adultes avec ACTD psy +/- </a:t>
                      </a:r>
                      <a:r>
                        <a:rPr lang="fr-FR" sz="1200" dirty="0" err="1"/>
                        <a:t>Rx</a:t>
                      </a:r>
                      <a:r>
                        <a:rPr lang="fr-FR" sz="1200" dirty="0"/>
                        <a:t> psy suivi CE ou H</a:t>
                      </a:r>
                    </a:p>
                  </a:txBody>
                  <a:tcPr/>
                </a:tc>
                <a:tc>
                  <a:txBody>
                    <a:bodyPr/>
                    <a:lstStyle/>
                    <a:p>
                      <a:r>
                        <a:rPr lang="fr-FR" sz="1200"/>
                        <a:t>Quétiapine &lt;150mg/j (</a:t>
                      </a:r>
                      <a:r>
                        <a:rPr lang="fr-FR" sz="1200" err="1"/>
                        <a:t>moy</a:t>
                      </a:r>
                      <a:r>
                        <a:rPr lang="fr-FR" sz="1200"/>
                        <a:t> 144mg/j)</a:t>
                      </a:r>
                    </a:p>
                    <a:p>
                      <a:endParaRPr lang="fr-FR" sz="1200"/>
                    </a:p>
                  </a:txBody>
                  <a:tcPr/>
                </a:tc>
                <a:tc>
                  <a:txBody>
                    <a:bodyPr/>
                    <a:lstStyle/>
                    <a:p>
                      <a:r>
                        <a:rPr lang="fr-FR" sz="1200" dirty="0"/>
                        <a:t>Poids, TA, glycémie, bilan lipidique</a:t>
                      </a:r>
                    </a:p>
                  </a:txBody>
                  <a:tcPr/>
                </a:tc>
                <a:tc vMerge="1">
                  <a:txBody>
                    <a:bodyPr/>
                    <a:lstStyle/>
                    <a:p>
                      <a:endParaRPr lang="fr-FR" sz="1200" dirty="0"/>
                    </a:p>
                  </a:txBody>
                  <a:tcPr/>
                </a:tc>
                <a:extLst>
                  <a:ext uri="{0D108BD9-81ED-4DB2-BD59-A6C34878D82A}">
                    <a16:rowId xmlns:a16="http://schemas.microsoft.com/office/drawing/2014/main" val="974611342"/>
                  </a:ext>
                </a:extLst>
              </a:tr>
              <a:tr h="872007">
                <a:tc>
                  <a:txBody>
                    <a:bodyPr/>
                    <a:lstStyle/>
                    <a:p>
                      <a:r>
                        <a:rPr lang="fr-FR" sz="1200" b="1"/>
                        <a:t>Étude 4</a:t>
                      </a:r>
                      <a:r>
                        <a:rPr lang="fr-FR" sz="1200"/>
                        <a:t>, </a:t>
                      </a:r>
                      <a:r>
                        <a:rPr lang="fr-FR" sz="1200" err="1"/>
                        <a:t>Hojlund</a:t>
                      </a:r>
                      <a:r>
                        <a:rPr lang="fr-FR" sz="1200"/>
                        <a:t> et al. (2022)</a:t>
                      </a:r>
                    </a:p>
                  </a:txBody>
                  <a:tcPr/>
                </a:tc>
                <a:tc>
                  <a:txBody>
                    <a:bodyPr/>
                    <a:lstStyle/>
                    <a:p>
                      <a:r>
                        <a:rPr lang="fr-FR" sz="1200" dirty="0"/>
                        <a:t>Cohorte prospective</a:t>
                      </a:r>
                    </a:p>
                  </a:txBody>
                  <a:tcPr/>
                </a:tc>
                <a:tc>
                  <a:txBody>
                    <a:bodyPr/>
                    <a:lstStyle/>
                    <a:p>
                      <a:r>
                        <a:rPr lang="fr-FR" sz="1200" dirty="0"/>
                        <a:t>N = 515 133</a:t>
                      </a:r>
                    </a:p>
                    <a:p>
                      <a:r>
                        <a:rPr lang="fr-FR" sz="1200" dirty="0"/>
                        <a:t>( ad 10 ans) </a:t>
                      </a:r>
                    </a:p>
                  </a:txBody>
                  <a:tcPr/>
                </a:tc>
                <a:tc>
                  <a:txBody>
                    <a:bodyPr/>
                    <a:lstStyle/>
                    <a:p>
                      <a:r>
                        <a:rPr lang="fr-FR" sz="1200"/>
                        <a:t>Adultes +/- ATCD psy non sévère, +/- FR CV</a:t>
                      </a:r>
                    </a:p>
                  </a:txBody>
                  <a:tcPr/>
                </a:tc>
                <a:tc>
                  <a:txBody>
                    <a:bodyPr/>
                    <a:lstStyle/>
                    <a:p>
                      <a:r>
                        <a:rPr lang="fr-FR" sz="1200"/>
                        <a:t>Quétiapine &lt;50mg/j</a:t>
                      </a:r>
                    </a:p>
                  </a:txBody>
                  <a:tcPr/>
                </a:tc>
                <a:tc>
                  <a:txBody>
                    <a:bodyPr/>
                    <a:lstStyle/>
                    <a:p>
                      <a:r>
                        <a:rPr lang="fr-FR" sz="1200" dirty="0"/>
                        <a:t>Incidence ÉCM et mortalité CV</a:t>
                      </a:r>
                    </a:p>
                  </a:txBody>
                  <a:tcPr/>
                </a:tc>
                <a:tc vMerge="1">
                  <a:txBody>
                    <a:bodyPr/>
                    <a:lstStyle/>
                    <a:p>
                      <a:endParaRPr lang="fr-FR" sz="1200" dirty="0"/>
                    </a:p>
                  </a:txBody>
                  <a:tcPr/>
                </a:tc>
                <a:extLst>
                  <a:ext uri="{0D108BD9-81ED-4DB2-BD59-A6C34878D82A}">
                    <a16:rowId xmlns:a16="http://schemas.microsoft.com/office/drawing/2014/main" val="1026916184"/>
                  </a:ext>
                </a:extLst>
              </a:tr>
            </a:tbl>
          </a:graphicData>
        </a:graphic>
      </p:graphicFrame>
    </p:spTree>
    <p:extLst>
      <p:ext uri="{BB962C8B-B14F-4D97-AF65-F5344CB8AC3E}">
        <p14:creationId xmlns:p14="http://schemas.microsoft.com/office/powerpoint/2010/main" val="1058820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ABB538-6B45-2201-8B3D-ECAD7B6343A0}"/>
              </a:ext>
            </a:extLst>
          </p:cNvPr>
          <p:cNvSpPr>
            <a:spLocks noGrp="1"/>
          </p:cNvSpPr>
          <p:nvPr>
            <p:ph type="title"/>
          </p:nvPr>
        </p:nvSpPr>
        <p:spPr/>
        <p:txBody>
          <a:bodyPr/>
          <a:lstStyle/>
          <a:p>
            <a:r>
              <a:rPr lang="fr-FR" dirty="0"/>
              <a:t>Discussion</a:t>
            </a:r>
          </a:p>
        </p:txBody>
      </p:sp>
      <p:sp>
        <p:nvSpPr>
          <p:cNvPr id="3" name="Espace réservé du contenu 2">
            <a:extLst>
              <a:ext uri="{FF2B5EF4-FFF2-40B4-BE49-F238E27FC236}">
                <a16:creationId xmlns:a16="http://schemas.microsoft.com/office/drawing/2014/main" id="{BAF63DBB-8EDD-AEC2-DABA-4E7A1C244962}"/>
              </a:ext>
            </a:extLst>
          </p:cNvPr>
          <p:cNvSpPr>
            <a:spLocks noGrp="1"/>
          </p:cNvSpPr>
          <p:nvPr>
            <p:ph idx="1"/>
          </p:nvPr>
        </p:nvSpPr>
        <p:spPr>
          <a:xfrm>
            <a:off x="696299" y="2056462"/>
            <a:ext cx="10587397" cy="4496738"/>
          </a:xfrm>
        </p:spPr>
        <p:txBody>
          <a:bodyPr>
            <a:normAutofit lnSpcReduction="10000"/>
          </a:bodyPr>
          <a:lstStyle/>
          <a:p>
            <a:r>
              <a:rPr lang="fr-FR" sz="2000" dirty="0"/>
              <a:t>Études analysées très différentes les unes des autres a/n population, méthodologie, intervention (dosage quétiapine) </a:t>
            </a:r>
            <a:r>
              <a:rPr lang="fr-FR" sz="2000" dirty="0">
                <a:sym typeface="Wingdings" pitchFamily="2" charset="2"/>
              </a:rPr>
              <a:t> limite comparaison</a:t>
            </a:r>
          </a:p>
          <a:p>
            <a:pPr lvl="1"/>
            <a:r>
              <a:rPr lang="fr-FR" sz="1800" dirty="0">
                <a:sym typeface="Wingdings" pitchFamily="2" charset="2"/>
              </a:rPr>
              <a:t>3 études sur paramètres métaboliques et 1 importante étude (N&gt;500 000!) sur événements cardiovasculaires</a:t>
            </a:r>
          </a:p>
          <a:p>
            <a:pPr lvl="1"/>
            <a:r>
              <a:rPr lang="fr-FR" sz="1800" dirty="0">
                <a:sym typeface="Wingdings" pitchFamily="2" charset="2"/>
              </a:rPr>
              <a:t>Dosage quétiapine 150-200mg dans les 3 premières études vs 25-50mg dans la dernière</a:t>
            </a:r>
          </a:p>
          <a:p>
            <a:pPr marL="457200" lvl="1" indent="0">
              <a:buNone/>
            </a:pPr>
            <a:endParaRPr lang="fr-FR" sz="1800" dirty="0">
              <a:sym typeface="Wingdings" pitchFamily="2" charset="2"/>
            </a:endParaRPr>
          </a:p>
          <a:p>
            <a:r>
              <a:rPr lang="fr-FR" sz="2000" dirty="0">
                <a:sym typeface="Wingdings" pitchFamily="2" charset="2"/>
              </a:rPr>
              <a:t>Augmentation </a:t>
            </a:r>
            <a:r>
              <a:rPr lang="fr-FR" sz="2000" u="sng" dirty="0">
                <a:sym typeface="Wingdings" pitchFamily="2" charset="2"/>
              </a:rPr>
              <a:t>statistiquement</a:t>
            </a:r>
            <a:r>
              <a:rPr lang="fr-FR" sz="2000" dirty="0">
                <a:sym typeface="Wingdings" pitchFamily="2" charset="2"/>
              </a:rPr>
              <a:t> significative du poids, mais </a:t>
            </a:r>
            <a:r>
              <a:rPr lang="fr-FR" sz="2000" u="sng" dirty="0">
                <a:sym typeface="Wingdings" pitchFamily="2" charset="2"/>
              </a:rPr>
              <a:t>signification clinique limitée</a:t>
            </a:r>
            <a:endParaRPr lang="fr-FR" u="sng" dirty="0">
              <a:sym typeface="Wingdings" pitchFamily="2" charset="2"/>
            </a:endParaRPr>
          </a:p>
          <a:p>
            <a:pPr lvl="1"/>
            <a:r>
              <a:rPr lang="fr-FR" sz="1800" dirty="0">
                <a:sym typeface="Wingdings" pitchFamily="2" charset="2"/>
              </a:rPr>
              <a:t>Gain autour de 2-4 kg sur plusieurs mois de traitement, ce qui équivaudrait à 3-6% du poids d’un adulte de 70kg. </a:t>
            </a:r>
          </a:p>
          <a:p>
            <a:pPr marL="0" indent="0">
              <a:buNone/>
            </a:pPr>
            <a:endParaRPr lang="fr-FR" sz="2000" dirty="0">
              <a:sym typeface="Wingdings" pitchFamily="2" charset="2"/>
            </a:endParaRPr>
          </a:p>
          <a:p>
            <a:r>
              <a:rPr lang="fr-FR" sz="2000" dirty="0">
                <a:sym typeface="Wingdings" pitchFamily="2" charset="2"/>
              </a:rPr>
              <a:t>Nature rétrospective des études  beaucoup de donnés manquantes a/n paramètres  pourrait expliquer la variabilité des résultats </a:t>
            </a:r>
          </a:p>
          <a:p>
            <a:endParaRPr lang="fr-FR" sz="2000" dirty="0">
              <a:sym typeface="Wingdings" pitchFamily="2" charset="2"/>
            </a:endParaRPr>
          </a:p>
          <a:p>
            <a:pPr marL="0" indent="0">
              <a:buNone/>
            </a:pPr>
            <a:endParaRPr lang="fr-FR" sz="1800" dirty="0"/>
          </a:p>
        </p:txBody>
      </p:sp>
    </p:spTree>
    <p:extLst>
      <p:ext uri="{BB962C8B-B14F-4D97-AF65-F5344CB8AC3E}">
        <p14:creationId xmlns:p14="http://schemas.microsoft.com/office/powerpoint/2010/main" val="2422909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F6152C-4947-B535-E83E-E308B3285458}"/>
              </a:ext>
            </a:extLst>
          </p:cNvPr>
          <p:cNvSpPr>
            <a:spLocks noGrp="1"/>
          </p:cNvSpPr>
          <p:nvPr>
            <p:ph type="title"/>
          </p:nvPr>
        </p:nvSpPr>
        <p:spPr/>
        <p:txBody>
          <a:bodyPr/>
          <a:lstStyle/>
          <a:p>
            <a:r>
              <a:rPr lang="fr-FR" dirty="0"/>
              <a:t>Discussion</a:t>
            </a:r>
          </a:p>
        </p:txBody>
      </p:sp>
      <p:sp>
        <p:nvSpPr>
          <p:cNvPr id="3" name="Espace réservé du contenu 2">
            <a:extLst>
              <a:ext uri="{FF2B5EF4-FFF2-40B4-BE49-F238E27FC236}">
                <a16:creationId xmlns:a16="http://schemas.microsoft.com/office/drawing/2014/main" id="{5581F415-83B2-D915-87F6-D26164DB392D}"/>
              </a:ext>
            </a:extLst>
          </p:cNvPr>
          <p:cNvSpPr>
            <a:spLocks noGrp="1"/>
          </p:cNvSpPr>
          <p:nvPr>
            <p:ph idx="1"/>
          </p:nvPr>
        </p:nvSpPr>
        <p:spPr>
          <a:xfrm>
            <a:off x="746291" y="2314149"/>
            <a:ext cx="10537406" cy="4292053"/>
          </a:xfrm>
        </p:spPr>
        <p:txBody>
          <a:bodyPr>
            <a:normAutofit/>
          </a:bodyPr>
          <a:lstStyle/>
          <a:p>
            <a:r>
              <a:rPr lang="fr-FR" sz="2000" dirty="0">
                <a:sym typeface="Wingdings" pitchFamily="2" charset="2"/>
              </a:rPr>
              <a:t>Durée de traitement hautement variable à risque d’introduction facteurs confondants (ex. début statine, </a:t>
            </a:r>
            <a:r>
              <a:rPr lang="fr-FR" sz="2000" dirty="0" err="1">
                <a:sym typeface="Wingdings" pitchFamily="2" charset="2"/>
              </a:rPr>
              <a:t>Rx</a:t>
            </a:r>
            <a:r>
              <a:rPr lang="fr-FR" sz="2000" dirty="0">
                <a:sym typeface="Wingdings" pitchFamily="2" charset="2"/>
              </a:rPr>
              <a:t> anti-HTA, changement dx) </a:t>
            </a:r>
          </a:p>
          <a:p>
            <a:r>
              <a:rPr lang="fr-FR" sz="2000" dirty="0">
                <a:sym typeface="Wingdings" pitchFamily="2" charset="2"/>
              </a:rPr>
              <a:t>Impact des </a:t>
            </a:r>
            <a:r>
              <a:rPr lang="fr-FR" sz="2000" dirty="0" err="1">
                <a:sym typeface="Wingdings" pitchFamily="2" charset="2"/>
              </a:rPr>
              <a:t>HdV</a:t>
            </a:r>
            <a:r>
              <a:rPr lang="fr-FR" sz="2000" dirty="0">
                <a:sym typeface="Wingdings" pitchFamily="2" charset="2"/>
              </a:rPr>
              <a:t> et autres médicaments psychotropes difficile à évaluer  souvent difficile à contrôler, partiellement ou non tenu compte dans les analyses </a:t>
            </a:r>
          </a:p>
          <a:p>
            <a:r>
              <a:rPr lang="fr-FR" sz="2000" dirty="0">
                <a:sym typeface="Wingdings" pitchFamily="2" charset="2"/>
              </a:rPr>
              <a:t>Validité externe ? Plutôt adéquate</a:t>
            </a:r>
          </a:p>
          <a:p>
            <a:pPr lvl="1"/>
            <a:r>
              <a:rPr lang="fr-FR" dirty="0">
                <a:sym typeface="Wingdings" pitchFamily="2" charset="2"/>
              </a:rPr>
              <a:t>Études américaine, suisse, danoise  pays développés </a:t>
            </a:r>
          </a:p>
          <a:p>
            <a:pPr lvl="1"/>
            <a:r>
              <a:rPr lang="fr-FR" dirty="0">
                <a:sym typeface="Wingdings" pitchFamily="2" charset="2"/>
              </a:rPr>
              <a:t>Population psychiatrique avec niveau fonctionnement variable, comorbidités cardiovasculaires  patients rencontrés en 1</a:t>
            </a:r>
            <a:r>
              <a:rPr lang="fr-FR" baseline="30000" dirty="0">
                <a:sym typeface="Wingdings" pitchFamily="2" charset="2"/>
              </a:rPr>
              <a:t>e</a:t>
            </a:r>
            <a:r>
              <a:rPr lang="fr-FR" dirty="0">
                <a:sym typeface="Wingdings" pitchFamily="2" charset="2"/>
              </a:rPr>
              <a:t> ligne</a:t>
            </a:r>
          </a:p>
          <a:p>
            <a:pPr lvl="1"/>
            <a:r>
              <a:rPr lang="fr-FR" dirty="0">
                <a:sym typeface="Wingdings" pitchFamily="2" charset="2"/>
              </a:rPr>
              <a:t>Étude de cohorte et analyse par intention de traiter</a:t>
            </a:r>
          </a:p>
          <a:p>
            <a:pPr marL="0" indent="0">
              <a:buNone/>
            </a:pPr>
            <a:endParaRPr lang="fr-FR" sz="1800" dirty="0"/>
          </a:p>
        </p:txBody>
      </p:sp>
    </p:spTree>
    <p:extLst>
      <p:ext uri="{BB962C8B-B14F-4D97-AF65-F5344CB8AC3E}">
        <p14:creationId xmlns:p14="http://schemas.microsoft.com/office/powerpoint/2010/main" val="3744637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ACE2E5-AC06-C82F-97F4-DE0B37225F81}"/>
              </a:ext>
            </a:extLst>
          </p:cNvPr>
          <p:cNvSpPr>
            <a:spLocks noGrp="1"/>
          </p:cNvSpPr>
          <p:nvPr>
            <p:ph type="title"/>
          </p:nvPr>
        </p:nvSpPr>
        <p:spPr/>
        <p:txBody>
          <a:bodyPr/>
          <a:lstStyle/>
          <a:p>
            <a:r>
              <a:rPr lang="fr-FR"/>
              <a:t>Conclusion</a:t>
            </a:r>
          </a:p>
        </p:txBody>
      </p:sp>
      <p:sp>
        <p:nvSpPr>
          <p:cNvPr id="3" name="Espace réservé du contenu 2">
            <a:extLst>
              <a:ext uri="{FF2B5EF4-FFF2-40B4-BE49-F238E27FC236}">
                <a16:creationId xmlns:a16="http://schemas.microsoft.com/office/drawing/2014/main" id="{12FC1ECA-B0B3-DE2C-4E74-8B7824ACE903}"/>
              </a:ext>
            </a:extLst>
          </p:cNvPr>
          <p:cNvSpPr>
            <a:spLocks noGrp="1"/>
          </p:cNvSpPr>
          <p:nvPr>
            <p:ph idx="1"/>
          </p:nvPr>
        </p:nvSpPr>
        <p:spPr>
          <a:xfrm>
            <a:off x="670366" y="2046401"/>
            <a:ext cx="10613330" cy="4600583"/>
          </a:xfrm>
        </p:spPr>
        <p:txBody>
          <a:bodyPr>
            <a:normAutofit/>
          </a:bodyPr>
          <a:lstStyle/>
          <a:p>
            <a:pPr algn="just"/>
            <a:r>
              <a:rPr lang="fr-FR" sz="1800" dirty="0"/>
              <a:t>La quétiapine prescrite à petite dose pour ses propriétés sédatives et hypnotiques pourrait entrainer des perturbations métaboliques et augmenter le risque d’événements cardiovasculaires indésirables, particulièrement chez une population à risque.</a:t>
            </a:r>
          </a:p>
          <a:p>
            <a:pPr marL="0" indent="0" algn="just">
              <a:buNone/>
            </a:pPr>
            <a:endParaRPr lang="fr-FR" sz="1800" dirty="0"/>
          </a:p>
          <a:p>
            <a:pPr algn="just"/>
            <a:r>
              <a:rPr lang="fr-FR" sz="1800" dirty="0"/>
              <a:t>Donc… à éviter? Pas nécessairement</a:t>
            </a:r>
          </a:p>
          <a:p>
            <a:pPr lvl="1" algn="just"/>
            <a:r>
              <a:rPr lang="fr-FR" sz="1600" dirty="0"/>
              <a:t>La </a:t>
            </a:r>
            <a:r>
              <a:rPr lang="fr-FR" sz="1600" b="1" dirty="0">
                <a:highlight>
                  <a:srgbClr val="FFFF00"/>
                </a:highlight>
              </a:rPr>
              <a:t>VRAIE question</a:t>
            </a:r>
            <a:r>
              <a:rPr lang="fr-FR" sz="1600" b="1" dirty="0"/>
              <a:t> </a:t>
            </a:r>
            <a:r>
              <a:rPr lang="fr-FR" sz="1600" dirty="0"/>
              <a:t>à se poser: pourquoi ce médicament a-t-il été prescrit? Quel diagnostic? Alternative efficace ET prouvée déjà tentée? </a:t>
            </a:r>
          </a:p>
          <a:p>
            <a:pPr lvl="1" algn="just"/>
            <a:r>
              <a:rPr lang="fr-FR" sz="1600" dirty="0"/>
              <a:t>À </a:t>
            </a:r>
            <a:r>
              <a:rPr lang="fr-FR" sz="1600"/>
              <a:t>mon avis, </a:t>
            </a:r>
            <a:r>
              <a:rPr lang="fr-FR" sz="1600" dirty="0"/>
              <a:t>si décision de tenter </a:t>
            </a:r>
            <a:r>
              <a:rPr lang="fr-FR" sz="1600" dirty="0" err="1"/>
              <a:t>tx</a:t>
            </a:r>
            <a:r>
              <a:rPr lang="fr-FR" sz="1600" dirty="0"/>
              <a:t> malgré tout, discussion risques/bénéfices avec pt et réévaluer fréquemment la nécessité de poursuivre le </a:t>
            </a:r>
            <a:r>
              <a:rPr lang="fr-FR" sz="1600" dirty="0" err="1"/>
              <a:t>tx</a:t>
            </a:r>
            <a:r>
              <a:rPr lang="fr-FR" sz="1600" dirty="0"/>
              <a:t>!</a:t>
            </a:r>
          </a:p>
          <a:p>
            <a:pPr lvl="1" algn="just"/>
            <a:endParaRPr lang="fr-FR" dirty="0"/>
          </a:p>
          <a:p>
            <a:pPr algn="just"/>
            <a:r>
              <a:rPr lang="fr-FR" sz="1800" dirty="0"/>
              <a:t>Études futures davantage adaptés à la 1e ligne nécessaires vu augmentation des prescriptions par les MDF</a:t>
            </a:r>
          </a:p>
          <a:p>
            <a:pPr lvl="1" algn="just"/>
            <a:r>
              <a:rPr lang="fr-FR" sz="1800" dirty="0"/>
              <a:t>Études ECR? Meilleur contrôle dose prescrite? Impact des </a:t>
            </a:r>
            <a:r>
              <a:rPr lang="fr-FR" sz="1800" dirty="0" err="1"/>
              <a:t>HdV</a:t>
            </a:r>
            <a:r>
              <a:rPr lang="fr-FR" sz="1800" dirty="0"/>
              <a:t> et autre FR?</a:t>
            </a:r>
          </a:p>
        </p:txBody>
      </p:sp>
    </p:spTree>
    <p:extLst>
      <p:ext uri="{BB962C8B-B14F-4D97-AF65-F5344CB8AC3E}">
        <p14:creationId xmlns:p14="http://schemas.microsoft.com/office/powerpoint/2010/main" val="3369681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3B7616-D3CD-14E8-84A3-D07D19897000}"/>
              </a:ext>
            </a:extLst>
          </p:cNvPr>
          <p:cNvSpPr>
            <a:spLocks noGrp="1"/>
          </p:cNvSpPr>
          <p:nvPr>
            <p:ph type="title"/>
          </p:nvPr>
        </p:nvSpPr>
        <p:spPr/>
        <p:txBody>
          <a:bodyPr/>
          <a:lstStyle/>
          <a:p>
            <a:r>
              <a:rPr lang="fr-FR"/>
              <a:t>Conflits d’intérêt</a:t>
            </a:r>
          </a:p>
        </p:txBody>
      </p:sp>
      <p:sp>
        <p:nvSpPr>
          <p:cNvPr id="3" name="Espace réservé du contenu 2">
            <a:extLst>
              <a:ext uri="{FF2B5EF4-FFF2-40B4-BE49-F238E27FC236}">
                <a16:creationId xmlns:a16="http://schemas.microsoft.com/office/drawing/2014/main" id="{095DFBA6-4755-AC76-2B2D-EB52F07F3BBD}"/>
              </a:ext>
            </a:extLst>
          </p:cNvPr>
          <p:cNvSpPr>
            <a:spLocks noGrp="1"/>
          </p:cNvSpPr>
          <p:nvPr>
            <p:ph idx="1"/>
          </p:nvPr>
        </p:nvSpPr>
        <p:spPr/>
        <p:txBody>
          <a:bodyPr/>
          <a:lstStyle/>
          <a:p>
            <a:r>
              <a:rPr lang="fr-FR"/>
              <a:t>Aucun</a:t>
            </a:r>
          </a:p>
        </p:txBody>
      </p:sp>
    </p:spTree>
    <p:extLst>
      <p:ext uri="{BB962C8B-B14F-4D97-AF65-F5344CB8AC3E}">
        <p14:creationId xmlns:p14="http://schemas.microsoft.com/office/powerpoint/2010/main" val="437138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B17CB5-FAA5-C3D0-6E7B-27CC347E2B11}"/>
              </a:ext>
            </a:extLst>
          </p:cNvPr>
          <p:cNvSpPr>
            <a:spLocks noGrp="1"/>
          </p:cNvSpPr>
          <p:nvPr>
            <p:ph type="title"/>
          </p:nvPr>
        </p:nvSpPr>
        <p:spPr/>
        <p:txBody>
          <a:bodyPr/>
          <a:lstStyle/>
          <a:p>
            <a:r>
              <a:rPr lang="fr-FR" dirty="0"/>
              <a:t>Bibliographie</a:t>
            </a:r>
          </a:p>
        </p:txBody>
      </p:sp>
      <p:sp>
        <p:nvSpPr>
          <p:cNvPr id="3" name="Espace réservé du contenu 2">
            <a:extLst>
              <a:ext uri="{FF2B5EF4-FFF2-40B4-BE49-F238E27FC236}">
                <a16:creationId xmlns:a16="http://schemas.microsoft.com/office/drawing/2014/main" id="{3C3E1D65-6758-7B1C-67E2-38D05B4512FF}"/>
              </a:ext>
            </a:extLst>
          </p:cNvPr>
          <p:cNvSpPr>
            <a:spLocks noGrp="1"/>
          </p:cNvSpPr>
          <p:nvPr>
            <p:ph idx="1"/>
          </p:nvPr>
        </p:nvSpPr>
        <p:spPr>
          <a:xfrm>
            <a:off x="666994" y="2184726"/>
            <a:ext cx="10892401" cy="4124634"/>
          </a:xfrm>
        </p:spPr>
        <p:txBody>
          <a:bodyPr>
            <a:noAutofit/>
          </a:bodyPr>
          <a:lstStyle/>
          <a:p>
            <a:pPr>
              <a:buAutoNum type="arabicPeriod"/>
            </a:pPr>
            <a:r>
              <a:rPr lang="fr-CA" sz="1200" dirty="0" err="1"/>
              <a:t>Pringsheim</a:t>
            </a:r>
            <a:r>
              <a:rPr lang="fr-CA" sz="1200" dirty="0"/>
              <a:t>, </a:t>
            </a:r>
            <a:r>
              <a:rPr lang="fr-CA" sz="1200" dirty="0" err="1"/>
              <a:t>T</a:t>
            </a:r>
            <a:r>
              <a:rPr lang="fr-CA" sz="1200" dirty="0"/>
              <a:t>., &amp; Gardner, D. M. (2014). </a:t>
            </a:r>
            <a:r>
              <a:rPr lang="fr-CA" sz="1200" dirty="0" err="1"/>
              <a:t>Dispensed</a:t>
            </a:r>
            <a:r>
              <a:rPr lang="fr-CA" sz="1200" dirty="0"/>
              <a:t> prescriptions for </a:t>
            </a:r>
            <a:r>
              <a:rPr lang="fr-CA" sz="1200" dirty="0" err="1"/>
              <a:t>quetiapine</a:t>
            </a:r>
            <a:r>
              <a:rPr lang="fr-CA" sz="1200" dirty="0"/>
              <a:t> and </a:t>
            </a:r>
            <a:r>
              <a:rPr lang="fr-CA" sz="1200" dirty="0" err="1"/>
              <a:t>other</a:t>
            </a:r>
            <a:r>
              <a:rPr lang="fr-CA" sz="1200" dirty="0"/>
              <a:t> second-</a:t>
            </a:r>
            <a:r>
              <a:rPr lang="fr-CA" sz="1200" dirty="0" err="1"/>
              <a:t>generation</a:t>
            </a:r>
            <a:r>
              <a:rPr lang="fr-CA" sz="1200" dirty="0"/>
              <a:t> </a:t>
            </a:r>
            <a:r>
              <a:rPr lang="fr-CA" sz="1200" dirty="0" err="1"/>
              <a:t>antipsychotics</a:t>
            </a:r>
            <a:r>
              <a:rPr lang="fr-CA" sz="1200" dirty="0"/>
              <a:t> in Canada </a:t>
            </a:r>
            <a:r>
              <a:rPr lang="fr-CA" sz="1200" dirty="0" err="1"/>
              <a:t>from</a:t>
            </a:r>
            <a:r>
              <a:rPr lang="fr-CA" sz="1200" dirty="0"/>
              <a:t> 2005 to 2012: a descriptive </a:t>
            </a:r>
            <a:r>
              <a:rPr lang="fr-CA" sz="1200" dirty="0" err="1"/>
              <a:t>study</a:t>
            </a:r>
            <a:r>
              <a:rPr lang="fr-CA" sz="1200" dirty="0"/>
              <a:t>. </a:t>
            </a:r>
            <a:r>
              <a:rPr lang="fr-CA" sz="1200" i="1" dirty="0"/>
              <a:t>CMAJ open</a:t>
            </a:r>
            <a:r>
              <a:rPr lang="fr-CA" sz="1200" dirty="0"/>
              <a:t>, </a:t>
            </a:r>
            <a:r>
              <a:rPr lang="fr-CA" sz="1200" i="1" dirty="0"/>
              <a:t>2</a:t>
            </a:r>
            <a:r>
              <a:rPr lang="fr-CA" sz="1200" dirty="0"/>
              <a:t>(4), E225–E232. </a:t>
            </a:r>
            <a:r>
              <a:rPr lang="fr-CA" sz="1200" dirty="0">
                <a:hlinkClick r:id="rId3"/>
              </a:rPr>
              <a:t>https://doi.org/10.9778/cmajo.20140009</a:t>
            </a:r>
            <a:endParaRPr lang="fr-CA" sz="1200" dirty="0"/>
          </a:p>
          <a:p>
            <a:pPr>
              <a:buAutoNum type="arabicPeriod"/>
            </a:pPr>
            <a:r>
              <a:rPr lang="fr-CA" sz="1050" dirty="0"/>
              <a:t>Lee, </a:t>
            </a:r>
            <a:r>
              <a:rPr lang="fr-CA" sz="1050" dirty="0" err="1"/>
              <a:t>T</a:t>
            </a:r>
            <a:r>
              <a:rPr lang="fr-CA" sz="1050" dirty="0"/>
              <a:t>. C., Desforges, P., Murray, J., Saleh, R. R., &amp; McDonald, E. G. (2016). Off-label Use of </a:t>
            </a:r>
            <a:r>
              <a:rPr lang="fr-CA" sz="1050" dirty="0" err="1"/>
              <a:t>Quetiapine</a:t>
            </a:r>
            <a:r>
              <a:rPr lang="fr-CA" sz="1050" dirty="0"/>
              <a:t> in </a:t>
            </a:r>
            <a:r>
              <a:rPr lang="fr-CA" sz="1050" dirty="0" err="1"/>
              <a:t>Medical</a:t>
            </a:r>
            <a:r>
              <a:rPr lang="fr-CA" sz="1050" dirty="0"/>
              <a:t> </a:t>
            </a:r>
            <a:r>
              <a:rPr lang="fr-CA" sz="1050" dirty="0" err="1"/>
              <a:t>Inpatients</a:t>
            </a:r>
            <a:r>
              <a:rPr lang="fr-CA" sz="1050" dirty="0"/>
              <a:t> and </a:t>
            </a:r>
            <a:r>
              <a:rPr lang="fr-CA" sz="1050" dirty="0" err="1"/>
              <a:t>Postdischarge</a:t>
            </a:r>
            <a:r>
              <a:rPr lang="fr-CA" sz="1050" dirty="0"/>
              <a:t>. </a:t>
            </a:r>
            <a:r>
              <a:rPr lang="fr-CA" sz="1050" i="1" dirty="0"/>
              <a:t>JAMA </a:t>
            </a:r>
            <a:r>
              <a:rPr lang="fr-CA" sz="1050" i="1" dirty="0" err="1"/>
              <a:t>internal</a:t>
            </a:r>
            <a:r>
              <a:rPr lang="fr-CA" sz="1050" i="1" dirty="0"/>
              <a:t> </a:t>
            </a:r>
            <a:r>
              <a:rPr lang="fr-CA" sz="1050" i="1" dirty="0" err="1"/>
              <a:t>medicine</a:t>
            </a:r>
            <a:r>
              <a:rPr lang="fr-CA" sz="1050" dirty="0"/>
              <a:t>, </a:t>
            </a:r>
            <a:r>
              <a:rPr lang="fr-CA" sz="1050" i="1" dirty="0"/>
              <a:t>176</a:t>
            </a:r>
            <a:r>
              <a:rPr lang="fr-CA" sz="1050" dirty="0"/>
              <a:t>(9), 1390–1391. </a:t>
            </a:r>
            <a:r>
              <a:rPr lang="fr-CA" sz="1050" dirty="0">
                <a:hlinkClick r:id="rId4"/>
              </a:rPr>
              <a:t>https://doi.org/10.1001/jamainternmed.2016.3309</a:t>
            </a:r>
            <a:r>
              <a:rPr lang="fr-CA" sz="1200" dirty="0"/>
              <a:t> </a:t>
            </a:r>
          </a:p>
          <a:p>
            <a:pPr>
              <a:buFont typeface="Arial" panose="020B0604020202020204" pitchFamily="34" charset="0"/>
              <a:buAutoNum type="arabicPeriod"/>
            </a:pPr>
            <a:r>
              <a:rPr lang="fr-CA" sz="1200" dirty="0"/>
              <a:t>Modesto-Lowe, V., </a:t>
            </a:r>
            <a:r>
              <a:rPr lang="fr-CA" sz="1200" dirty="0" err="1"/>
              <a:t>Harabasz</a:t>
            </a:r>
            <a:r>
              <a:rPr lang="fr-CA" sz="1200" dirty="0"/>
              <a:t>, A. K., &amp; Walker, S. A. (2021). </a:t>
            </a:r>
            <a:r>
              <a:rPr lang="fr-CA" sz="1200" dirty="0" err="1"/>
              <a:t>Quetiapine</a:t>
            </a:r>
            <a:r>
              <a:rPr lang="fr-CA" sz="1200" dirty="0"/>
              <a:t> for </a:t>
            </a:r>
            <a:r>
              <a:rPr lang="fr-CA" sz="1200" dirty="0" err="1"/>
              <a:t>primary</a:t>
            </a:r>
            <a:r>
              <a:rPr lang="fr-CA" sz="1200" dirty="0"/>
              <a:t> </a:t>
            </a:r>
            <a:r>
              <a:rPr lang="fr-CA" sz="1200" dirty="0" err="1"/>
              <a:t>insomnia</a:t>
            </a:r>
            <a:r>
              <a:rPr lang="fr-CA" sz="1200" dirty="0"/>
              <a:t>: </a:t>
            </a:r>
            <a:r>
              <a:rPr lang="fr-CA" sz="1200" dirty="0" err="1"/>
              <a:t>Consider</a:t>
            </a:r>
            <a:r>
              <a:rPr lang="fr-CA" sz="1200" dirty="0"/>
              <a:t> the </a:t>
            </a:r>
            <a:r>
              <a:rPr lang="fr-CA" sz="1200" dirty="0" err="1"/>
              <a:t>risks</a:t>
            </a:r>
            <a:r>
              <a:rPr lang="fr-CA" sz="1200" dirty="0"/>
              <a:t>. </a:t>
            </a:r>
            <a:r>
              <a:rPr lang="fr-CA" sz="1200" i="1" dirty="0"/>
              <a:t>Cleveland Clinic journal of </a:t>
            </a:r>
            <a:r>
              <a:rPr lang="fr-CA" sz="1200" i="1" dirty="0" err="1"/>
              <a:t>medicine</a:t>
            </a:r>
            <a:r>
              <a:rPr lang="fr-CA" sz="1200" dirty="0"/>
              <a:t>, </a:t>
            </a:r>
            <a:r>
              <a:rPr lang="fr-CA" sz="1200" i="1" dirty="0"/>
              <a:t>88</a:t>
            </a:r>
            <a:r>
              <a:rPr lang="fr-CA" sz="1200" dirty="0"/>
              <a:t>(5), 286–294. </a:t>
            </a:r>
            <a:r>
              <a:rPr lang="fr-CA" sz="1200" dirty="0">
                <a:hlinkClick r:id="rId5"/>
              </a:rPr>
              <a:t>https://doi.org/10.3949/ccjm.88a.20031</a:t>
            </a:r>
            <a:endParaRPr lang="fr-CA" sz="1200" dirty="0"/>
          </a:p>
          <a:p>
            <a:pPr>
              <a:buFont typeface="Arial" panose="020B0604020202020204" pitchFamily="34" charset="0"/>
              <a:buAutoNum type="arabicPeriod"/>
            </a:pPr>
            <a:r>
              <a:rPr lang="fr-CA" sz="1200" dirty="0" err="1"/>
              <a:t>Cates</a:t>
            </a:r>
            <a:r>
              <a:rPr lang="fr-CA" sz="1200" dirty="0"/>
              <a:t>, M. E., Jackson, C. W., Feldman, J. M., </a:t>
            </a:r>
            <a:r>
              <a:rPr lang="fr-CA" sz="1200" dirty="0" err="1"/>
              <a:t>Stimmel</a:t>
            </a:r>
            <a:r>
              <a:rPr lang="fr-CA" sz="1200" dirty="0"/>
              <a:t>, A. E., &amp; Woolley, </a:t>
            </a:r>
            <a:r>
              <a:rPr lang="fr-CA" sz="1200" dirty="0" err="1"/>
              <a:t>T</a:t>
            </a:r>
            <a:r>
              <a:rPr lang="fr-CA" sz="1200" dirty="0"/>
              <a:t>. W. (2009). </a:t>
            </a:r>
            <a:r>
              <a:rPr lang="fr-CA" sz="1200" dirty="0" err="1"/>
              <a:t>Metabolic</a:t>
            </a:r>
            <a:r>
              <a:rPr lang="fr-CA" sz="1200" dirty="0"/>
              <a:t> </a:t>
            </a:r>
            <a:r>
              <a:rPr lang="fr-CA" sz="1200" dirty="0" err="1"/>
              <a:t>consequences</a:t>
            </a:r>
            <a:r>
              <a:rPr lang="fr-CA" sz="1200" dirty="0"/>
              <a:t> of </a:t>
            </a:r>
            <a:r>
              <a:rPr lang="fr-CA" sz="1200" dirty="0" err="1"/>
              <a:t>using</a:t>
            </a:r>
            <a:r>
              <a:rPr lang="fr-CA" sz="1200" dirty="0"/>
              <a:t> </a:t>
            </a:r>
            <a:r>
              <a:rPr lang="fr-CA" sz="1200" dirty="0" err="1"/>
              <a:t>low</a:t>
            </a:r>
            <a:r>
              <a:rPr lang="fr-CA" sz="1200" dirty="0"/>
              <a:t>-dose </a:t>
            </a:r>
            <a:r>
              <a:rPr lang="fr-CA" sz="1200" dirty="0" err="1"/>
              <a:t>quetiapine</a:t>
            </a:r>
            <a:r>
              <a:rPr lang="fr-CA" sz="1200" dirty="0"/>
              <a:t> for </a:t>
            </a:r>
            <a:r>
              <a:rPr lang="fr-CA" sz="1200" dirty="0" err="1"/>
              <a:t>insomnia</a:t>
            </a:r>
            <a:r>
              <a:rPr lang="fr-CA" sz="1200" dirty="0"/>
              <a:t> in </a:t>
            </a:r>
            <a:r>
              <a:rPr lang="fr-CA" sz="1200" dirty="0" err="1"/>
              <a:t>psychiatric</a:t>
            </a:r>
            <a:r>
              <a:rPr lang="fr-CA" sz="1200" dirty="0"/>
              <a:t> patients. </a:t>
            </a:r>
            <a:r>
              <a:rPr lang="fr-CA" sz="1200" i="1" dirty="0"/>
              <a:t>Community mental </a:t>
            </a:r>
            <a:r>
              <a:rPr lang="fr-CA" sz="1200" i="1" dirty="0" err="1"/>
              <a:t>health</a:t>
            </a:r>
            <a:r>
              <a:rPr lang="fr-CA" sz="1200" i="1" dirty="0"/>
              <a:t> journal</a:t>
            </a:r>
            <a:r>
              <a:rPr lang="fr-CA" sz="1200" dirty="0"/>
              <a:t>, </a:t>
            </a:r>
            <a:r>
              <a:rPr lang="fr-CA" sz="1200" i="1" dirty="0"/>
              <a:t>45</a:t>
            </a:r>
            <a:r>
              <a:rPr lang="fr-CA" sz="1200" dirty="0"/>
              <a:t>(4), 251–254. </a:t>
            </a:r>
            <a:r>
              <a:rPr lang="fr-CA" sz="1200" dirty="0">
                <a:hlinkClick r:id="rId6"/>
              </a:rPr>
              <a:t>https://doi.org/10.1007/s10597-009-9200-0</a:t>
            </a:r>
            <a:endParaRPr lang="fr-CA" sz="1200" dirty="0"/>
          </a:p>
          <a:p>
            <a:pPr>
              <a:buFont typeface="Arial" panose="020B0604020202020204" pitchFamily="34" charset="0"/>
              <a:buAutoNum type="arabicPeriod"/>
            </a:pPr>
            <a:r>
              <a:rPr lang="fr-CA" sz="1200" dirty="0"/>
              <a:t>Carr, C. N., </a:t>
            </a:r>
            <a:r>
              <a:rPr lang="fr-CA" sz="1200" dirty="0" err="1"/>
              <a:t>Lopchuk</a:t>
            </a:r>
            <a:r>
              <a:rPr lang="fr-CA" sz="1200" dirty="0"/>
              <a:t>, S., </a:t>
            </a:r>
            <a:r>
              <a:rPr lang="fr-CA" sz="1200" dirty="0" err="1"/>
              <a:t>Beckman</a:t>
            </a:r>
            <a:r>
              <a:rPr lang="fr-CA" sz="1200" dirty="0"/>
              <a:t>, M. E., &amp; </a:t>
            </a:r>
            <a:r>
              <a:rPr lang="fr-CA" sz="1200" dirty="0" err="1"/>
              <a:t>Baugh</a:t>
            </a:r>
            <a:r>
              <a:rPr lang="fr-CA" sz="1200" dirty="0"/>
              <a:t>, </a:t>
            </a:r>
            <a:r>
              <a:rPr lang="fr-CA" sz="1200" dirty="0" err="1"/>
              <a:t>T</a:t>
            </a:r>
            <a:r>
              <a:rPr lang="fr-CA" sz="1200" dirty="0"/>
              <a:t>. B. (2016). </a:t>
            </a:r>
            <a:r>
              <a:rPr lang="fr-CA" sz="1200" dirty="0" err="1"/>
              <a:t>Evaluation</a:t>
            </a:r>
            <a:r>
              <a:rPr lang="fr-CA" sz="1200" dirty="0"/>
              <a:t> of the use of </a:t>
            </a:r>
            <a:r>
              <a:rPr lang="fr-CA" sz="1200" dirty="0" err="1"/>
              <a:t>low</a:t>
            </a:r>
            <a:r>
              <a:rPr lang="fr-CA" sz="1200" dirty="0"/>
              <a:t>-dose </a:t>
            </a:r>
            <a:r>
              <a:rPr lang="fr-CA" sz="1200" dirty="0" err="1"/>
              <a:t>quetiapine</a:t>
            </a:r>
            <a:r>
              <a:rPr lang="fr-CA" sz="1200" dirty="0"/>
              <a:t> and the </a:t>
            </a:r>
            <a:r>
              <a:rPr lang="fr-CA" sz="1200" dirty="0" err="1"/>
              <a:t>risk</a:t>
            </a:r>
            <a:r>
              <a:rPr lang="fr-CA" sz="1200" dirty="0"/>
              <a:t> of </a:t>
            </a:r>
            <a:r>
              <a:rPr lang="fr-CA" sz="1200" dirty="0" err="1"/>
              <a:t>metabolic</a:t>
            </a:r>
            <a:r>
              <a:rPr lang="fr-CA" sz="1200" dirty="0"/>
              <a:t> </a:t>
            </a:r>
            <a:r>
              <a:rPr lang="fr-CA" sz="1200" dirty="0" err="1"/>
              <a:t>consequences</a:t>
            </a:r>
            <a:r>
              <a:rPr lang="fr-CA" sz="1200" dirty="0"/>
              <a:t>: A </a:t>
            </a:r>
            <a:r>
              <a:rPr lang="fr-CA" sz="1200" dirty="0" err="1"/>
              <a:t>retrospective</a:t>
            </a:r>
            <a:r>
              <a:rPr lang="fr-CA" sz="1200" dirty="0"/>
              <a:t> </a:t>
            </a:r>
            <a:r>
              <a:rPr lang="fr-CA" sz="1200" dirty="0" err="1"/>
              <a:t>review</a:t>
            </a:r>
            <a:r>
              <a:rPr lang="fr-CA" sz="1200" dirty="0"/>
              <a:t>. </a:t>
            </a:r>
            <a:r>
              <a:rPr lang="fr-CA" sz="1200" i="1" dirty="0"/>
              <a:t>The mental </a:t>
            </a:r>
            <a:r>
              <a:rPr lang="fr-CA" sz="1200" i="1" dirty="0" err="1"/>
              <a:t>health</a:t>
            </a:r>
            <a:r>
              <a:rPr lang="fr-CA" sz="1200" i="1" dirty="0"/>
              <a:t> </a:t>
            </a:r>
            <a:r>
              <a:rPr lang="fr-CA" sz="1200" i="1" dirty="0" err="1"/>
              <a:t>clinician</a:t>
            </a:r>
            <a:r>
              <a:rPr lang="fr-CA" sz="1200" dirty="0"/>
              <a:t>, </a:t>
            </a:r>
            <a:r>
              <a:rPr lang="fr-CA" sz="1200" i="1" dirty="0"/>
              <a:t>6</a:t>
            </a:r>
            <a:r>
              <a:rPr lang="fr-CA" sz="1200" dirty="0"/>
              <a:t>(6), 308–313. </a:t>
            </a:r>
            <a:r>
              <a:rPr lang="fr-CA" sz="1200" dirty="0">
                <a:hlinkClick r:id="rId7"/>
              </a:rPr>
              <a:t>https://doi.org/10.9740/mhc.2016.11.308</a:t>
            </a:r>
            <a:endParaRPr lang="fr-CA" sz="1200" dirty="0"/>
          </a:p>
          <a:p>
            <a:pPr>
              <a:buFont typeface="Arial" panose="020B0604020202020204" pitchFamily="34" charset="0"/>
              <a:buAutoNum type="arabicPeriod"/>
            </a:pPr>
            <a:r>
              <a:rPr lang="fr-CA" sz="1200" dirty="0" err="1"/>
              <a:t>Dubath</a:t>
            </a:r>
            <a:r>
              <a:rPr lang="fr-CA" sz="1200" dirty="0"/>
              <a:t>, C., Piras, M., </a:t>
            </a:r>
            <a:r>
              <a:rPr lang="fr-CA" sz="1200" dirty="0" err="1"/>
              <a:t>Gholam</a:t>
            </a:r>
            <a:r>
              <a:rPr lang="fr-CA" sz="1200" dirty="0"/>
              <a:t>, M., </a:t>
            </a:r>
            <a:r>
              <a:rPr lang="fr-CA" sz="1200" dirty="0" err="1"/>
              <a:t>Laaboub</a:t>
            </a:r>
            <a:r>
              <a:rPr lang="fr-CA" sz="1200" dirty="0"/>
              <a:t>, N., </a:t>
            </a:r>
            <a:r>
              <a:rPr lang="fr-CA" sz="1200" dirty="0" err="1"/>
              <a:t>Grosu</a:t>
            </a:r>
            <a:r>
              <a:rPr lang="fr-CA" sz="1200" dirty="0"/>
              <a:t>, C., </a:t>
            </a:r>
            <a:r>
              <a:rPr lang="fr-CA" sz="1200" dirty="0" err="1"/>
              <a:t>Sentissi</a:t>
            </a:r>
            <a:r>
              <a:rPr lang="fr-CA" sz="1200" dirty="0"/>
              <a:t>, O., Gamma, F., </a:t>
            </a:r>
            <a:r>
              <a:rPr lang="fr-CA" sz="1200" dirty="0" err="1"/>
              <a:t>Solida</a:t>
            </a:r>
            <a:r>
              <a:rPr lang="fr-CA" sz="1200" dirty="0"/>
              <a:t>, A., von </a:t>
            </a:r>
            <a:r>
              <a:rPr lang="fr-CA" sz="1200" dirty="0" err="1"/>
              <a:t>Gunten</a:t>
            </a:r>
            <a:r>
              <a:rPr lang="fr-CA" sz="1200" dirty="0"/>
              <a:t>, A., Conus, P., &amp; </a:t>
            </a:r>
            <a:r>
              <a:rPr lang="fr-CA" sz="1200" dirty="0" err="1"/>
              <a:t>Eap</a:t>
            </a:r>
            <a:r>
              <a:rPr lang="fr-CA" sz="1200" dirty="0"/>
              <a:t>, C. B. (2021). </a:t>
            </a:r>
            <a:r>
              <a:rPr lang="fr-CA" sz="1200" dirty="0" err="1"/>
              <a:t>Effect</a:t>
            </a:r>
            <a:r>
              <a:rPr lang="fr-CA" sz="1200" dirty="0"/>
              <a:t> of </a:t>
            </a:r>
            <a:r>
              <a:rPr lang="fr-CA" sz="1200" dirty="0" err="1"/>
              <a:t>Quetiapine</a:t>
            </a:r>
            <a:r>
              <a:rPr lang="fr-CA" sz="1200" dirty="0"/>
              <a:t>, </a:t>
            </a:r>
            <a:r>
              <a:rPr lang="fr-CA" sz="1200" dirty="0" err="1"/>
              <a:t>from</a:t>
            </a:r>
            <a:r>
              <a:rPr lang="fr-CA" sz="1200" dirty="0"/>
              <a:t> Low to High Dose, on </a:t>
            </a:r>
            <a:r>
              <a:rPr lang="fr-CA" sz="1200" dirty="0" err="1"/>
              <a:t>Weight</a:t>
            </a:r>
            <a:r>
              <a:rPr lang="fr-CA" sz="1200" dirty="0"/>
              <a:t> and </a:t>
            </a:r>
            <a:r>
              <a:rPr lang="fr-CA" sz="1200" dirty="0" err="1"/>
              <a:t>Metabolic</a:t>
            </a:r>
            <a:r>
              <a:rPr lang="fr-CA" sz="1200" dirty="0"/>
              <a:t> Traits: </a:t>
            </a:r>
            <a:r>
              <a:rPr lang="fr-CA" sz="1200" dirty="0" err="1"/>
              <a:t>Results</a:t>
            </a:r>
            <a:r>
              <a:rPr lang="fr-CA" sz="1200" dirty="0"/>
              <a:t> </a:t>
            </a:r>
            <a:r>
              <a:rPr lang="fr-CA" sz="1200" dirty="0" err="1"/>
              <a:t>from</a:t>
            </a:r>
            <a:r>
              <a:rPr lang="fr-CA" sz="1200" dirty="0"/>
              <a:t> a Prospective </a:t>
            </a:r>
            <a:r>
              <a:rPr lang="fr-CA" sz="1200" dirty="0" err="1"/>
              <a:t>Cohort</a:t>
            </a:r>
            <a:r>
              <a:rPr lang="fr-CA" sz="1200" dirty="0"/>
              <a:t> </a:t>
            </a:r>
            <a:r>
              <a:rPr lang="fr-CA" sz="1200" dirty="0" err="1"/>
              <a:t>Study</a:t>
            </a:r>
            <a:r>
              <a:rPr lang="fr-CA" sz="1200" dirty="0"/>
              <a:t>. </a:t>
            </a:r>
            <a:r>
              <a:rPr lang="fr-CA" sz="1200" i="1" dirty="0" err="1"/>
              <a:t>Pharmacopsychiatry</a:t>
            </a:r>
            <a:r>
              <a:rPr lang="fr-CA" sz="1200" dirty="0"/>
              <a:t>, </a:t>
            </a:r>
            <a:r>
              <a:rPr lang="fr-CA" sz="1200" i="1" dirty="0"/>
              <a:t>54</a:t>
            </a:r>
            <a:r>
              <a:rPr lang="fr-CA" sz="1200" dirty="0"/>
              <a:t>(6), 279–286. </a:t>
            </a:r>
            <a:r>
              <a:rPr lang="fr-CA" sz="1200" dirty="0">
                <a:hlinkClick r:id="rId8"/>
              </a:rPr>
              <a:t>https://doi.org/10.1055/a-1525-2820</a:t>
            </a:r>
            <a:endParaRPr lang="fr-CA" sz="1200" dirty="0"/>
          </a:p>
          <a:p>
            <a:pPr>
              <a:buFont typeface="Arial" panose="020B0604020202020204" pitchFamily="34" charset="0"/>
              <a:buAutoNum type="arabicPeriod"/>
            </a:pPr>
            <a:r>
              <a:rPr lang="fr-CA" sz="1200" dirty="0" err="1"/>
              <a:t>Højlund</a:t>
            </a:r>
            <a:r>
              <a:rPr lang="fr-CA" sz="1200" dirty="0"/>
              <a:t>, M., Andersen, K., Ernst, M. </a:t>
            </a:r>
            <a:r>
              <a:rPr lang="fr-CA" sz="1200" dirty="0" err="1"/>
              <a:t>T</a:t>
            </a:r>
            <a:r>
              <a:rPr lang="fr-CA" sz="1200" dirty="0"/>
              <a:t>., </a:t>
            </a:r>
            <a:r>
              <a:rPr lang="fr-CA" sz="1200" dirty="0" err="1"/>
              <a:t>Correll</a:t>
            </a:r>
            <a:r>
              <a:rPr lang="fr-CA" sz="1200" dirty="0"/>
              <a:t>, C. U., &amp; </a:t>
            </a:r>
            <a:r>
              <a:rPr lang="fr-CA" sz="1200" dirty="0" err="1"/>
              <a:t>Hallas</a:t>
            </a:r>
            <a:r>
              <a:rPr lang="fr-CA" sz="1200" dirty="0"/>
              <a:t>, J. (2022). Use of </a:t>
            </a:r>
            <a:r>
              <a:rPr lang="fr-CA" sz="1200" dirty="0" err="1"/>
              <a:t>low</a:t>
            </a:r>
            <a:r>
              <a:rPr lang="fr-CA" sz="1200" dirty="0"/>
              <a:t>-dose </a:t>
            </a:r>
            <a:r>
              <a:rPr lang="fr-CA" sz="1200" dirty="0" err="1"/>
              <a:t>quetiapine</a:t>
            </a:r>
            <a:r>
              <a:rPr lang="fr-CA" sz="1200" dirty="0"/>
              <a:t> </a:t>
            </a:r>
            <a:r>
              <a:rPr lang="fr-CA" sz="1200" dirty="0" err="1"/>
              <a:t>increases</a:t>
            </a:r>
            <a:r>
              <a:rPr lang="fr-CA" sz="1200" dirty="0"/>
              <a:t> the </a:t>
            </a:r>
            <a:r>
              <a:rPr lang="fr-CA" sz="1200" dirty="0" err="1"/>
              <a:t>risk</a:t>
            </a:r>
            <a:r>
              <a:rPr lang="fr-CA" sz="1200" dirty="0"/>
              <a:t> of major adverse </a:t>
            </a:r>
            <a:r>
              <a:rPr lang="fr-CA" sz="1200" dirty="0" err="1"/>
              <a:t>cardiovascular</a:t>
            </a:r>
            <a:r>
              <a:rPr lang="fr-CA" sz="1200" dirty="0"/>
              <a:t> </a:t>
            </a:r>
            <a:r>
              <a:rPr lang="fr-CA" sz="1200" dirty="0" err="1"/>
              <a:t>events</a:t>
            </a:r>
            <a:r>
              <a:rPr lang="fr-CA" sz="1200" dirty="0"/>
              <a:t>: </a:t>
            </a:r>
            <a:r>
              <a:rPr lang="fr-CA" sz="1200" dirty="0" err="1"/>
              <a:t>results</a:t>
            </a:r>
            <a:r>
              <a:rPr lang="fr-CA" sz="1200" dirty="0"/>
              <a:t> </a:t>
            </a:r>
            <a:r>
              <a:rPr lang="fr-CA" sz="1200" dirty="0" err="1"/>
              <a:t>from</a:t>
            </a:r>
            <a:r>
              <a:rPr lang="fr-CA" sz="1200" dirty="0"/>
              <a:t> a </a:t>
            </a:r>
            <a:r>
              <a:rPr lang="fr-CA" sz="1200" dirty="0" err="1"/>
              <a:t>nationwide</a:t>
            </a:r>
            <a:r>
              <a:rPr lang="fr-CA" sz="1200" dirty="0"/>
              <a:t> active </a:t>
            </a:r>
            <a:r>
              <a:rPr lang="fr-CA" sz="1200" dirty="0" err="1"/>
              <a:t>comparator-controlled</a:t>
            </a:r>
            <a:r>
              <a:rPr lang="fr-CA" sz="1200" dirty="0"/>
              <a:t> </a:t>
            </a:r>
            <a:r>
              <a:rPr lang="fr-CA" sz="1200" dirty="0" err="1"/>
              <a:t>cohort</a:t>
            </a:r>
            <a:r>
              <a:rPr lang="fr-CA" sz="1200" dirty="0"/>
              <a:t> </a:t>
            </a:r>
            <a:r>
              <a:rPr lang="fr-CA" sz="1200" dirty="0" err="1"/>
              <a:t>study</a:t>
            </a:r>
            <a:r>
              <a:rPr lang="fr-CA" sz="1200" dirty="0"/>
              <a:t>. </a:t>
            </a:r>
            <a:r>
              <a:rPr lang="fr-CA" sz="1200" i="1" dirty="0"/>
              <a:t>World </a:t>
            </a:r>
            <a:r>
              <a:rPr lang="fr-CA" sz="1200" i="1" dirty="0" err="1"/>
              <a:t>psychiatry</a:t>
            </a:r>
            <a:r>
              <a:rPr lang="fr-CA" sz="1200" i="1" dirty="0"/>
              <a:t> : official journal of the World </a:t>
            </a:r>
            <a:r>
              <a:rPr lang="fr-CA" sz="1200" i="1" dirty="0" err="1"/>
              <a:t>Psychiatric</a:t>
            </a:r>
            <a:r>
              <a:rPr lang="fr-CA" sz="1200" i="1" dirty="0"/>
              <a:t> Association (WPA)</a:t>
            </a:r>
            <a:r>
              <a:rPr lang="fr-CA" sz="1200" dirty="0"/>
              <a:t>, </a:t>
            </a:r>
            <a:r>
              <a:rPr lang="fr-CA" sz="1200" i="1" dirty="0"/>
              <a:t>21</a:t>
            </a:r>
            <a:r>
              <a:rPr lang="fr-CA" sz="1200" dirty="0"/>
              <a:t>(3), 444–451. </a:t>
            </a:r>
            <a:r>
              <a:rPr lang="fr-CA" sz="1200" dirty="0">
                <a:hlinkClick r:id="rId9"/>
              </a:rPr>
              <a:t>https://doi.org/10.1002/wps.21010</a:t>
            </a:r>
            <a:endParaRPr lang="fr-CA" sz="1200" dirty="0"/>
          </a:p>
          <a:p>
            <a:pPr marL="0" indent="0">
              <a:buNone/>
            </a:pPr>
            <a:endParaRPr lang="fr-CA" sz="1200" dirty="0">
              <a:effectLst/>
              <a:latin typeface="Calibri" panose="020F0502020204030204" pitchFamily="34" charset="0"/>
            </a:endParaRPr>
          </a:p>
          <a:p>
            <a:endParaRPr lang="fr-CA" sz="1200" dirty="0"/>
          </a:p>
          <a:p>
            <a:endParaRPr lang="fr-FR" sz="1200" dirty="0"/>
          </a:p>
        </p:txBody>
      </p:sp>
    </p:spTree>
    <p:extLst>
      <p:ext uri="{BB962C8B-B14F-4D97-AF65-F5344CB8AC3E}">
        <p14:creationId xmlns:p14="http://schemas.microsoft.com/office/powerpoint/2010/main" val="694020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Question marks in a line and one question mark is lit">
            <a:extLst>
              <a:ext uri="{FF2B5EF4-FFF2-40B4-BE49-F238E27FC236}">
                <a16:creationId xmlns:a16="http://schemas.microsoft.com/office/drawing/2014/main" id="{2E2A43BE-CA7A-63FA-926B-8B7858CDE58B}"/>
              </a:ext>
            </a:extLst>
          </p:cNvPr>
          <p:cNvPicPr>
            <a:picLocks noChangeAspect="1"/>
          </p:cNvPicPr>
          <p:nvPr/>
        </p:nvPicPr>
        <p:blipFill rotWithShape="1">
          <a:blip r:embed="rId2"/>
          <a:srcRect r="15627" b="-1"/>
          <a:stretch/>
        </p:blipFill>
        <p:spPr>
          <a:xfrm>
            <a:off x="3523488" y="10"/>
            <a:ext cx="8668512" cy="6857990"/>
          </a:xfrm>
          <a:prstGeom prst="rect">
            <a:avLst/>
          </a:prstGeom>
        </p:spPr>
      </p:pic>
      <p:sp>
        <p:nvSpPr>
          <p:cNvPr id="15" name="Rectangle 1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9E1A2E5-7B40-6B3E-B4B7-2464DFD2D8FE}"/>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a:t>Question? </a:t>
            </a:r>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ous-titre 2">
            <a:extLst>
              <a:ext uri="{FF2B5EF4-FFF2-40B4-BE49-F238E27FC236}">
                <a16:creationId xmlns:a16="http://schemas.microsoft.com/office/drawing/2014/main" id="{35B40723-3CB2-2175-CB79-F62B649BF3CF}"/>
              </a:ext>
            </a:extLst>
          </p:cNvPr>
          <p:cNvSpPr txBox="1">
            <a:spLocks/>
          </p:cNvSpPr>
          <p:nvPr/>
        </p:nvSpPr>
        <p:spPr>
          <a:xfrm>
            <a:off x="477980" y="4872922"/>
            <a:ext cx="4023359" cy="1208141"/>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fr-FR" sz="1700"/>
              <a:t>Merci!</a:t>
            </a:r>
          </a:p>
          <a:p>
            <a:pPr>
              <a:lnSpc>
                <a:spcPct val="100000"/>
              </a:lnSpc>
            </a:pPr>
            <a:endParaRPr lang="fr-FR" sz="1700"/>
          </a:p>
        </p:txBody>
      </p:sp>
    </p:spTree>
    <p:extLst>
      <p:ext uri="{BB962C8B-B14F-4D97-AF65-F5344CB8AC3E}">
        <p14:creationId xmlns:p14="http://schemas.microsoft.com/office/powerpoint/2010/main" val="399340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888A57-EB9D-EEB4-CDF7-D60910E8D77B}"/>
              </a:ext>
            </a:extLst>
          </p:cNvPr>
          <p:cNvSpPr>
            <a:spLocks noGrp="1"/>
          </p:cNvSpPr>
          <p:nvPr>
            <p:ph type="title"/>
          </p:nvPr>
        </p:nvSpPr>
        <p:spPr/>
        <p:txBody>
          <a:bodyPr/>
          <a:lstStyle/>
          <a:p>
            <a:r>
              <a:rPr lang="fr-FR"/>
              <a:t>Plan de la présentation</a:t>
            </a:r>
          </a:p>
        </p:txBody>
      </p:sp>
      <p:sp>
        <p:nvSpPr>
          <p:cNvPr id="3" name="Espace réservé du contenu 2">
            <a:extLst>
              <a:ext uri="{FF2B5EF4-FFF2-40B4-BE49-F238E27FC236}">
                <a16:creationId xmlns:a16="http://schemas.microsoft.com/office/drawing/2014/main" id="{B10595A7-A6C0-BF0C-6553-07312EA61425}"/>
              </a:ext>
            </a:extLst>
          </p:cNvPr>
          <p:cNvSpPr>
            <a:spLocks noGrp="1"/>
          </p:cNvSpPr>
          <p:nvPr>
            <p:ph idx="1"/>
          </p:nvPr>
        </p:nvSpPr>
        <p:spPr/>
        <p:txBody>
          <a:bodyPr>
            <a:normAutofit/>
          </a:bodyPr>
          <a:lstStyle/>
          <a:p>
            <a:pPr marL="457200" indent="-457200">
              <a:buAutoNum type="arabicPeriod"/>
            </a:pPr>
            <a:r>
              <a:rPr lang="fr-FR"/>
              <a:t>Introduction </a:t>
            </a:r>
          </a:p>
          <a:p>
            <a:pPr marL="457200" indent="-457200">
              <a:buAutoNum type="arabicPeriod"/>
            </a:pPr>
            <a:r>
              <a:rPr lang="fr-FR"/>
              <a:t>Question de recherche PICO</a:t>
            </a:r>
          </a:p>
          <a:p>
            <a:pPr marL="457200" indent="-457200">
              <a:buAutoNum type="arabicPeriod"/>
            </a:pPr>
            <a:r>
              <a:rPr lang="fr-FR"/>
              <a:t>Méthodologie </a:t>
            </a:r>
          </a:p>
          <a:p>
            <a:pPr marL="457200" indent="-457200">
              <a:buAutoNum type="arabicPeriod"/>
            </a:pPr>
            <a:r>
              <a:rPr lang="fr-FR"/>
              <a:t>Résultats et discussion présentés par article</a:t>
            </a:r>
          </a:p>
          <a:p>
            <a:pPr marL="457200" indent="-457200">
              <a:buAutoNum type="arabicPeriod"/>
            </a:pPr>
            <a:r>
              <a:rPr lang="fr-FR"/>
              <a:t>Conclusion</a:t>
            </a:r>
          </a:p>
          <a:p>
            <a:pPr marL="457200" indent="-457200">
              <a:buAutoNum type="arabicPeriod"/>
            </a:pPr>
            <a:r>
              <a:rPr lang="fr-FR"/>
              <a:t>Bibliographie </a:t>
            </a:r>
          </a:p>
          <a:p>
            <a:pPr marL="457200" indent="-457200">
              <a:buAutoNum type="arabicPeriod"/>
            </a:pPr>
            <a:r>
              <a:rPr lang="fr-FR"/>
              <a:t>Questions </a:t>
            </a:r>
          </a:p>
          <a:p>
            <a:pPr marL="457200" indent="-457200">
              <a:buAutoNum type="arabicPeriod"/>
            </a:pPr>
            <a:endParaRPr lang="fr-FR"/>
          </a:p>
          <a:p>
            <a:endParaRPr lang="fr-FR"/>
          </a:p>
        </p:txBody>
      </p:sp>
    </p:spTree>
    <p:extLst>
      <p:ext uri="{BB962C8B-B14F-4D97-AF65-F5344CB8AC3E}">
        <p14:creationId xmlns:p14="http://schemas.microsoft.com/office/powerpoint/2010/main" val="2023852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14737B-952E-ADEE-CE5C-1C41642D4C63}"/>
              </a:ext>
            </a:extLst>
          </p:cNvPr>
          <p:cNvSpPr>
            <a:spLocks noGrp="1"/>
          </p:cNvSpPr>
          <p:nvPr>
            <p:ph type="title"/>
          </p:nvPr>
        </p:nvSpPr>
        <p:spPr/>
        <p:txBody>
          <a:bodyPr/>
          <a:lstStyle/>
          <a:p>
            <a:r>
              <a:rPr lang="fr-FR"/>
              <a:t>Introduction</a:t>
            </a:r>
          </a:p>
        </p:txBody>
      </p:sp>
      <p:sp>
        <p:nvSpPr>
          <p:cNvPr id="3" name="Espace réservé du contenu 2">
            <a:extLst>
              <a:ext uri="{FF2B5EF4-FFF2-40B4-BE49-F238E27FC236}">
                <a16:creationId xmlns:a16="http://schemas.microsoft.com/office/drawing/2014/main" id="{1E799C7F-202B-3C08-8E47-240B8BECBEE0}"/>
              </a:ext>
            </a:extLst>
          </p:cNvPr>
          <p:cNvSpPr>
            <a:spLocks noGrp="1"/>
          </p:cNvSpPr>
          <p:nvPr>
            <p:ph idx="1"/>
          </p:nvPr>
        </p:nvSpPr>
        <p:spPr>
          <a:xfrm>
            <a:off x="345202" y="1870069"/>
            <a:ext cx="5904647" cy="4770118"/>
          </a:xfrm>
        </p:spPr>
        <p:txBody>
          <a:bodyPr>
            <a:normAutofit lnSpcReduction="10000"/>
          </a:bodyPr>
          <a:lstStyle/>
          <a:p>
            <a:r>
              <a:rPr lang="fr-FR" sz="1800"/>
              <a:t>La quétiapine (</a:t>
            </a:r>
            <a:r>
              <a:rPr lang="fr-FR" sz="1800" err="1"/>
              <a:t>Séroquel</a:t>
            </a:r>
            <a:r>
              <a:rPr lang="fr-FR" sz="1800"/>
              <a:t>) est un antipsychotique de 2</a:t>
            </a:r>
            <a:r>
              <a:rPr lang="fr-FR" sz="1800" baseline="30000"/>
              <a:t>e</a:t>
            </a:r>
            <a:r>
              <a:rPr lang="fr-FR" sz="1800"/>
              <a:t> génération approuvé par Santé Canada pour le traitement de la </a:t>
            </a:r>
            <a:r>
              <a:rPr lang="fr-FR" sz="1800" b="1"/>
              <a:t>schizophrénie</a:t>
            </a:r>
            <a:r>
              <a:rPr lang="fr-FR" sz="1800"/>
              <a:t>, les </a:t>
            </a:r>
            <a:r>
              <a:rPr lang="fr-FR" sz="1800" b="1"/>
              <a:t>troubles bipolaires </a:t>
            </a:r>
            <a:r>
              <a:rPr lang="fr-FR" sz="1800"/>
              <a:t>et les </a:t>
            </a:r>
            <a:r>
              <a:rPr lang="fr-FR" sz="1800" b="1"/>
              <a:t>troubles dépressifs majeurs</a:t>
            </a:r>
            <a:r>
              <a:rPr lang="fr-FR" sz="1800"/>
              <a:t>.</a:t>
            </a:r>
          </a:p>
          <a:p>
            <a:r>
              <a:rPr lang="fr-FR" sz="1800"/>
              <a:t>Au Canada, entre 2005 et 2012, la prescription de quétiapine par les médecins en 1</a:t>
            </a:r>
            <a:r>
              <a:rPr lang="fr-FR" sz="1800" baseline="30000"/>
              <a:t>e</a:t>
            </a:r>
            <a:r>
              <a:rPr lang="fr-FR" sz="1800"/>
              <a:t> ligne a </a:t>
            </a:r>
            <a:r>
              <a:rPr lang="fr-FR" sz="1800" b="1"/>
              <a:t>augmenté de 300%! </a:t>
            </a:r>
            <a:r>
              <a:rPr lang="fr-FR" sz="1400"/>
              <a:t>(</a:t>
            </a:r>
            <a:r>
              <a:rPr lang="fr-FR" sz="1400" err="1"/>
              <a:t>Pringsheim</a:t>
            </a:r>
            <a:r>
              <a:rPr lang="fr-FR" sz="1400"/>
              <a:t>, 2014)</a:t>
            </a:r>
          </a:p>
          <a:p>
            <a:pPr lvl="1"/>
            <a:r>
              <a:rPr lang="fr-FR" sz="1400"/>
              <a:t>Les diagnostics les plus fréquents: </a:t>
            </a:r>
          </a:p>
          <a:p>
            <a:pPr lvl="2"/>
            <a:r>
              <a:rPr lang="fr-FR" sz="1200">
                <a:solidFill>
                  <a:srgbClr val="92D050"/>
                </a:solidFill>
              </a:rPr>
              <a:t>Trouble de l’humeur </a:t>
            </a:r>
          </a:p>
          <a:p>
            <a:pPr lvl="2"/>
            <a:r>
              <a:rPr lang="fr-FR" sz="1200">
                <a:solidFill>
                  <a:srgbClr val="00B0F0"/>
                </a:solidFill>
              </a:rPr>
              <a:t>Trouble psychotique </a:t>
            </a:r>
          </a:p>
          <a:p>
            <a:pPr lvl="2"/>
            <a:r>
              <a:rPr lang="fr-FR" sz="1200">
                <a:solidFill>
                  <a:srgbClr val="FF0000"/>
                </a:solidFill>
              </a:rPr>
              <a:t>Trouble anxieux </a:t>
            </a:r>
          </a:p>
          <a:p>
            <a:pPr lvl="2"/>
            <a:r>
              <a:rPr lang="fr-FR" sz="1200">
                <a:solidFill>
                  <a:srgbClr val="7030A0"/>
                </a:solidFill>
              </a:rPr>
              <a:t>Trouble du sommeil </a:t>
            </a:r>
            <a:endParaRPr lang="fr-FR" b="1"/>
          </a:p>
          <a:p>
            <a:r>
              <a:rPr lang="fr-FR" sz="1800" b="1"/>
              <a:t>1 patient hospitalisé sur 7 </a:t>
            </a:r>
            <a:r>
              <a:rPr lang="fr-FR" sz="1800"/>
              <a:t>ayant reçu de la quétiapine pour insomnie au cours de leur séjour repartent avec un prescription pour &gt; 1 mois au congé. </a:t>
            </a:r>
            <a:r>
              <a:rPr lang="fr-FR" sz="1400"/>
              <a:t>(Lee, 2016)</a:t>
            </a:r>
            <a:endParaRPr lang="fr-FR" sz="1800">
              <a:solidFill>
                <a:srgbClr val="7030A0"/>
              </a:solidFill>
            </a:endParaRPr>
          </a:p>
        </p:txBody>
      </p:sp>
      <p:grpSp>
        <p:nvGrpSpPr>
          <p:cNvPr id="7" name="Groupe 6">
            <a:extLst>
              <a:ext uri="{FF2B5EF4-FFF2-40B4-BE49-F238E27FC236}">
                <a16:creationId xmlns:a16="http://schemas.microsoft.com/office/drawing/2014/main" id="{92C5FAFC-2B8B-5FA1-342B-C2088CEA7EDF}"/>
              </a:ext>
            </a:extLst>
          </p:cNvPr>
          <p:cNvGrpSpPr/>
          <p:nvPr/>
        </p:nvGrpSpPr>
        <p:grpSpPr>
          <a:xfrm>
            <a:off x="2894151" y="4818414"/>
            <a:ext cx="3066146" cy="447026"/>
            <a:chOff x="3424518" y="5737412"/>
            <a:chExt cx="3693742" cy="417503"/>
          </a:xfrm>
        </p:grpSpPr>
        <p:sp>
          <p:nvSpPr>
            <p:cNvPr id="5" name="Accolade fermante 4">
              <a:extLst>
                <a:ext uri="{FF2B5EF4-FFF2-40B4-BE49-F238E27FC236}">
                  <a16:creationId xmlns:a16="http://schemas.microsoft.com/office/drawing/2014/main" id="{AEAE797A-3145-F86B-5137-42821B099F0D}"/>
                </a:ext>
              </a:extLst>
            </p:cNvPr>
            <p:cNvSpPr/>
            <p:nvPr/>
          </p:nvSpPr>
          <p:spPr>
            <a:xfrm>
              <a:off x="3424518" y="5737412"/>
              <a:ext cx="416908" cy="417503"/>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ZoneTexte 5">
              <a:extLst>
                <a:ext uri="{FF2B5EF4-FFF2-40B4-BE49-F238E27FC236}">
                  <a16:creationId xmlns:a16="http://schemas.microsoft.com/office/drawing/2014/main" id="{11A2C97C-9E57-3EB5-9466-EAB1F7528499}"/>
                </a:ext>
              </a:extLst>
            </p:cNvPr>
            <p:cNvSpPr txBox="1"/>
            <p:nvPr/>
          </p:nvSpPr>
          <p:spPr>
            <a:xfrm>
              <a:off x="4122418" y="5788066"/>
              <a:ext cx="2995842" cy="316195"/>
            </a:xfrm>
            <a:prstGeom prst="rect">
              <a:avLst/>
            </a:prstGeom>
            <a:noFill/>
          </p:spPr>
          <p:txBody>
            <a:bodyPr wrap="none" rtlCol="0">
              <a:spAutoFit/>
            </a:bodyPr>
            <a:lstStyle/>
            <a:p>
              <a:r>
                <a:rPr lang="fr-FR" sz="1600" dirty="0"/>
                <a:t>Hors indication officielle! </a:t>
              </a:r>
            </a:p>
          </p:txBody>
        </p:sp>
      </p:grpSp>
      <p:sp>
        <p:nvSpPr>
          <p:cNvPr id="8" name="ZoneTexte 7">
            <a:extLst>
              <a:ext uri="{FF2B5EF4-FFF2-40B4-BE49-F238E27FC236}">
                <a16:creationId xmlns:a16="http://schemas.microsoft.com/office/drawing/2014/main" id="{A78515B8-6A7A-03CB-523A-D6141B16D4F1}"/>
              </a:ext>
            </a:extLst>
          </p:cNvPr>
          <p:cNvSpPr txBox="1"/>
          <p:nvPr/>
        </p:nvSpPr>
        <p:spPr>
          <a:xfrm>
            <a:off x="7458635" y="5773271"/>
            <a:ext cx="184731" cy="369332"/>
          </a:xfrm>
          <a:prstGeom prst="rect">
            <a:avLst/>
          </a:prstGeom>
          <a:noFill/>
        </p:spPr>
        <p:txBody>
          <a:bodyPr wrap="none" rtlCol="0">
            <a:spAutoFit/>
          </a:bodyPr>
          <a:lstStyle/>
          <a:p>
            <a:endParaRPr lang="fr-FR"/>
          </a:p>
        </p:txBody>
      </p:sp>
      <p:grpSp>
        <p:nvGrpSpPr>
          <p:cNvPr id="13" name="Groupe 12">
            <a:extLst>
              <a:ext uri="{FF2B5EF4-FFF2-40B4-BE49-F238E27FC236}">
                <a16:creationId xmlns:a16="http://schemas.microsoft.com/office/drawing/2014/main" id="{795F420F-1B2F-E2FD-7BD0-E5261CD689DC}"/>
              </a:ext>
            </a:extLst>
          </p:cNvPr>
          <p:cNvGrpSpPr/>
          <p:nvPr/>
        </p:nvGrpSpPr>
        <p:grpSpPr>
          <a:xfrm>
            <a:off x="6249849" y="591453"/>
            <a:ext cx="6096000" cy="5551150"/>
            <a:chOff x="6214066" y="406787"/>
            <a:chExt cx="6096000" cy="5551150"/>
          </a:xfrm>
        </p:grpSpPr>
        <p:grpSp>
          <p:nvGrpSpPr>
            <p:cNvPr id="11" name="Groupe 10">
              <a:extLst>
                <a:ext uri="{FF2B5EF4-FFF2-40B4-BE49-F238E27FC236}">
                  <a16:creationId xmlns:a16="http://schemas.microsoft.com/office/drawing/2014/main" id="{30D8DEE9-6596-85B1-AF35-7B8322003770}"/>
                </a:ext>
              </a:extLst>
            </p:cNvPr>
            <p:cNvGrpSpPr/>
            <p:nvPr/>
          </p:nvGrpSpPr>
          <p:grpSpPr>
            <a:xfrm>
              <a:off x="6214066" y="690493"/>
              <a:ext cx="6096000" cy="5267444"/>
              <a:chOff x="6199632" y="148977"/>
              <a:chExt cx="6096000" cy="5267444"/>
            </a:xfrm>
          </p:grpSpPr>
          <p:pic>
            <p:nvPicPr>
              <p:cNvPr id="4" name="Image 3">
                <a:extLst>
                  <a:ext uri="{FF2B5EF4-FFF2-40B4-BE49-F238E27FC236}">
                    <a16:creationId xmlns:a16="http://schemas.microsoft.com/office/drawing/2014/main" id="{DDFCCD18-8DE3-CE7B-B024-9FB128A84A2A}"/>
                  </a:ext>
                </a:extLst>
              </p:cNvPr>
              <p:cNvPicPr>
                <a:picLocks noChangeAspect="1"/>
              </p:cNvPicPr>
              <p:nvPr/>
            </p:nvPicPr>
            <p:blipFill>
              <a:blip r:embed="rId3"/>
              <a:stretch>
                <a:fillRect/>
              </a:stretch>
            </p:blipFill>
            <p:spPr>
              <a:xfrm>
                <a:off x="6199632" y="148977"/>
                <a:ext cx="6096000" cy="4399625"/>
              </a:xfrm>
              <a:prstGeom prst="rect">
                <a:avLst/>
              </a:prstGeom>
            </p:spPr>
          </p:pic>
          <p:sp>
            <p:nvSpPr>
              <p:cNvPr id="9" name="ZoneTexte 8">
                <a:extLst>
                  <a:ext uri="{FF2B5EF4-FFF2-40B4-BE49-F238E27FC236}">
                    <a16:creationId xmlns:a16="http://schemas.microsoft.com/office/drawing/2014/main" id="{26528A80-C7F6-E3FD-1AF7-D8C2C646DA83}"/>
                  </a:ext>
                </a:extLst>
              </p:cNvPr>
              <p:cNvSpPr txBox="1"/>
              <p:nvPr/>
            </p:nvSpPr>
            <p:spPr>
              <a:xfrm>
                <a:off x="7831356" y="4400758"/>
                <a:ext cx="3065930" cy="101566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2000"/>
                  <a:t>↑ 10x prescriptions de quétiapine pour les troubles du sommeil!</a:t>
                </a:r>
              </a:p>
            </p:txBody>
          </p:sp>
          <p:sp>
            <p:nvSpPr>
              <p:cNvPr id="10" name="Flèche courbée vers la gauche 9">
                <a:extLst>
                  <a:ext uri="{FF2B5EF4-FFF2-40B4-BE49-F238E27FC236}">
                    <a16:creationId xmlns:a16="http://schemas.microsoft.com/office/drawing/2014/main" id="{EFFB7238-6749-CCFC-E477-B2E52960E59E}"/>
                  </a:ext>
                </a:extLst>
              </p:cNvPr>
              <p:cNvSpPr/>
              <p:nvPr/>
            </p:nvSpPr>
            <p:spPr>
              <a:xfrm>
                <a:off x="10897286" y="3062757"/>
                <a:ext cx="702294" cy="1661167"/>
              </a:xfrm>
              <a:prstGeom prst="curved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7030A0"/>
                  </a:solidFill>
                </a:endParaRPr>
              </a:p>
            </p:txBody>
          </p:sp>
        </p:grpSp>
        <p:sp>
          <p:nvSpPr>
            <p:cNvPr id="12" name="ZoneTexte 11">
              <a:extLst>
                <a:ext uri="{FF2B5EF4-FFF2-40B4-BE49-F238E27FC236}">
                  <a16:creationId xmlns:a16="http://schemas.microsoft.com/office/drawing/2014/main" id="{26EC0B88-8490-92D0-07AB-48EDE27CD2F9}"/>
                </a:ext>
              </a:extLst>
            </p:cNvPr>
            <p:cNvSpPr txBox="1"/>
            <p:nvPr/>
          </p:nvSpPr>
          <p:spPr>
            <a:xfrm>
              <a:off x="6565692" y="406787"/>
              <a:ext cx="4718004" cy="646331"/>
            </a:xfrm>
            <a:prstGeom prst="rect">
              <a:avLst/>
            </a:prstGeom>
            <a:noFill/>
          </p:spPr>
          <p:txBody>
            <a:bodyPr wrap="square" rtlCol="0">
              <a:spAutoFit/>
            </a:bodyPr>
            <a:lstStyle/>
            <a:p>
              <a:r>
                <a:rPr lang="fr-FR" sz="1200" b="1"/>
                <a:t>Figure 3: </a:t>
              </a:r>
              <a:r>
                <a:rPr lang="fr-CA" sz="1200" err="1"/>
                <a:t>Number</a:t>
              </a:r>
              <a:r>
                <a:rPr lang="fr-CA" sz="1200"/>
                <a:t> of prescriptions for </a:t>
              </a:r>
              <a:r>
                <a:rPr lang="fr-CA" sz="1200" err="1"/>
                <a:t>quetiapine</a:t>
              </a:r>
              <a:r>
                <a:rPr lang="fr-CA" sz="1200"/>
                <a:t>, by </a:t>
              </a:r>
              <a:r>
                <a:rPr lang="fr-CA" sz="1200" err="1"/>
                <a:t>diagnosis</a:t>
              </a:r>
              <a:r>
                <a:rPr lang="fr-CA" sz="1200"/>
                <a:t>, </a:t>
              </a:r>
              <a:r>
                <a:rPr lang="fr-CA" sz="1200" err="1"/>
                <a:t>ordered</a:t>
              </a:r>
              <a:r>
                <a:rPr lang="fr-CA" sz="1200"/>
                <a:t> by </a:t>
              </a:r>
              <a:r>
                <a:rPr lang="fr-CA" sz="1200" err="1"/>
                <a:t>primary</a:t>
              </a:r>
              <a:r>
                <a:rPr lang="fr-CA" sz="1200"/>
                <a:t> care </a:t>
              </a:r>
              <a:r>
                <a:rPr lang="fr-CA" sz="1200" err="1"/>
                <a:t>physicians</a:t>
              </a:r>
              <a:r>
                <a:rPr lang="fr-CA" sz="1200"/>
                <a:t>, 2005–2012. </a:t>
              </a:r>
              <a:r>
                <a:rPr lang="fr-FR" sz="1000"/>
                <a:t>(</a:t>
              </a:r>
              <a:r>
                <a:rPr lang="fr-FR" sz="1000" err="1"/>
                <a:t>Pringsheim</a:t>
              </a:r>
              <a:r>
                <a:rPr lang="fr-FR" sz="1000"/>
                <a:t>, 2014)</a:t>
              </a:r>
            </a:p>
            <a:p>
              <a:endParaRPr lang="fr-FR" sz="1200"/>
            </a:p>
          </p:txBody>
        </p:sp>
      </p:grpSp>
    </p:spTree>
    <p:extLst>
      <p:ext uri="{BB962C8B-B14F-4D97-AF65-F5344CB8AC3E}">
        <p14:creationId xmlns:p14="http://schemas.microsoft.com/office/powerpoint/2010/main" val="2649804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8B47C6-E3E5-20D7-3446-B24601B3BF54}"/>
              </a:ext>
            </a:extLst>
          </p:cNvPr>
          <p:cNvSpPr>
            <a:spLocks noGrp="1"/>
          </p:cNvSpPr>
          <p:nvPr>
            <p:ph type="title"/>
          </p:nvPr>
        </p:nvSpPr>
        <p:spPr/>
        <p:txBody>
          <a:bodyPr/>
          <a:lstStyle/>
          <a:p>
            <a:r>
              <a:rPr lang="fr-FR" dirty="0"/>
              <a:t>Introduction</a:t>
            </a:r>
          </a:p>
        </p:txBody>
      </p:sp>
      <p:sp>
        <p:nvSpPr>
          <p:cNvPr id="3" name="Espace réservé du contenu 2">
            <a:extLst>
              <a:ext uri="{FF2B5EF4-FFF2-40B4-BE49-F238E27FC236}">
                <a16:creationId xmlns:a16="http://schemas.microsoft.com/office/drawing/2014/main" id="{CA7757C4-3D8D-BBDA-A94F-D918A63EAF53}"/>
              </a:ext>
            </a:extLst>
          </p:cNvPr>
          <p:cNvSpPr>
            <a:spLocks noGrp="1"/>
          </p:cNvSpPr>
          <p:nvPr>
            <p:ph idx="1"/>
          </p:nvPr>
        </p:nvSpPr>
        <p:spPr>
          <a:xfrm>
            <a:off x="1115568" y="4102070"/>
            <a:ext cx="9693252" cy="2514600"/>
          </a:xfrm>
        </p:spPr>
        <p:txBody>
          <a:bodyPr>
            <a:normAutofit fontScale="92500" lnSpcReduction="10000"/>
          </a:bodyPr>
          <a:lstStyle/>
          <a:p>
            <a:r>
              <a:rPr lang="fr-FR" sz="2000" dirty="0"/>
              <a:t>Quétiapine a petite dose (généralement 25-50mg, &lt;150-200mg) prescrit ‘’off-label’’ pour ses propriétés sédatives et anxiolytiques. </a:t>
            </a:r>
          </a:p>
          <a:p>
            <a:r>
              <a:rPr lang="fr-FR" sz="2000" dirty="0"/>
              <a:t>Cependant, peu d’études appuient l’efficacité de la quétiapine pour le traitement des troubles du sommeil </a:t>
            </a:r>
            <a:r>
              <a:rPr lang="fr-FR" sz="1700" dirty="0"/>
              <a:t>(Modesto-Lowe, 2021).</a:t>
            </a:r>
          </a:p>
          <a:p>
            <a:r>
              <a:rPr lang="fr-FR" sz="2000" dirty="0"/>
              <a:t>Effets secondaires cardiovasculaires et métaboliques bien établis à haute dose (impact sur le poids, glycémie, cholestérol, etc.), mais qu’en est-il des effets lorsque prescrit à petite dose? Vraiment sans risque?</a:t>
            </a:r>
          </a:p>
        </p:txBody>
      </p:sp>
      <p:pic>
        <p:nvPicPr>
          <p:cNvPr id="7" name="Image 6">
            <a:extLst>
              <a:ext uri="{FF2B5EF4-FFF2-40B4-BE49-F238E27FC236}">
                <a16:creationId xmlns:a16="http://schemas.microsoft.com/office/drawing/2014/main" id="{ECD93B97-0919-3033-2AB9-FFF195557C12}"/>
              </a:ext>
            </a:extLst>
          </p:cNvPr>
          <p:cNvPicPr>
            <a:picLocks noChangeAspect="1"/>
          </p:cNvPicPr>
          <p:nvPr/>
        </p:nvPicPr>
        <p:blipFill>
          <a:blip r:embed="rId3"/>
          <a:stretch>
            <a:fillRect/>
          </a:stretch>
        </p:blipFill>
        <p:spPr>
          <a:xfrm>
            <a:off x="1115568" y="1728216"/>
            <a:ext cx="9693252" cy="2211229"/>
          </a:xfrm>
          <a:prstGeom prst="rect">
            <a:avLst/>
          </a:prstGeom>
        </p:spPr>
      </p:pic>
      <p:sp>
        <p:nvSpPr>
          <p:cNvPr id="8" name="Cadre 7">
            <a:extLst>
              <a:ext uri="{FF2B5EF4-FFF2-40B4-BE49-F238E27FC236}">
                <a16:creationId xmlns:a16="http://schemas.microsoft.com/office/drawing/2014/main" id="{7A672468-644D-6D0B-B925-EA76E2287BA1}"/>
              </a:ext>
            </a:extLst>
          </p:cNvPr>
          <p:cNvSpPr/>
          <p:nvPr/>
        </p:nvSpPr>
        <p:spPr>
          <a:xfrm>
            <a:off x="2438400" y="2026024"/>
            <a:ext cx="3523794" cy="1913421"/>
          </a:xfrm>
          <a:prstGeom prst="frame">
            <a:avLst>
              <a:gd name="adj1" fmla="val 31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Tree>
    <p:extLst>
      <p:ext uri="{BB962C8B-B14F-4D97-AF65-F5344CB8AC3E}">
        <p14:creationId xmlns:p14="http://schemas.microsoft.com/office/powerpoint/2010/main" val="2616523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A45DAE-C792-0E00-9135-EB5EA3D33D63}"/>
              </a:ext>
            </a:extLst>
          </p:cNvPr>
          <p:cNvSpPr>
            <a:spLocks noGrp="1"/>
          </p:cNvSpPr>
          <p:nvPr>
            <p:ph type="title"/>
          </p:nvPr>
        </p:nvSpPr>
        <p:spPr/>
        <p:txBody>
          <a:bodyPr/>
          <a:lstStyle/>
          <a:p>
            <a:r>
              <a:rPr lang="fr-FR" dirty="0"/>
              <a:t>Question clinique: PICO</a:t>
            </a:r>
          </a:p>
        </p:txBody>
      </p:sp>
      <p:sp>
        <p:nvSpPr>
          <p:cNvPr id="3" name="Espace réservé du contenu 2">
            <a:extLst>
              <a:ext uri="{FF2B5EF4-FFF2-40B4-BE49-F238E27FC236}">
                <a16:creationId xmlns:a16="http://schemas.microsoft.com/office/drawing/2014/main" id="{05CCACF1-F50B-106D-EEB4-A775240561E0}"/>
              </a:ext>
            </a:extLst>
          </p:cNvPr>
          <p:cNvSpPr>
            <a:spLocks noGrp="1"/>
          </p:cNvSpPr>
          <p:nvPr>
            <p:ph idx="1"/>
          </p:nvPr>
        </p:nvSpPr>
        <p:spPr>
          <a:xfrm>
            <a:off x="808796" y="2386584"/>
            <a:ext cx="10574408" cy="3694176"/>
          </a:xfrm>
        </p:spPr>
        <p:txBody>
          <a:bodyPr>
            <a:normAutofit fontScale="92500" lnSpcReduction="10000"/>
          </a:bodyPr>
          <a:lstStyle/>
          <a:p>
            <a:r>
              <a:rPr lang="fr-FR" b="1" dirty="0">
                <a:solidFill>
                  <a:schemeClr val="accent1">
                    <a:lumMod val="75000"/>
                  </a:schemeClr>
                </a:solidFill>
              </a:rPr>
              <a:t>Population</a:t>
            </a:r>
            <a:r>
              <a:rPr lang="fr-FR" b="1" dirty="0"/>
              <a:t> </a:t>
            </a:r>
            <a:r>
              <a:rPr lang="fr-FR" dirty="0">
                <a:sym typeface="Wingdings" pitchFamily="2" charset="2"/>
              </a:rPr>
              <a:t> Adultes &gt; 18 ans avec ou sans comorbidités psychiatriques</a:t>
            </a:r>
            <a:endParaRPr lang="fr-FR" dirty="0"/>
          </a:p>
          <a:p>
            <a:endParaRPr lang="fr-FR" dirty="0"/>
          </a:p>
          <a:p>
            <a:r>
              <a:rPr lang="fr-FR" b="1" dirty="0">
                <a:solidFill>
                  <a:schemeClr val="accent1">
                    <a:lumMod val="75000"/>
                  </a:schemeClr>
                </a:solidFill>
              </a:rPr>
              <a:t>Intervention</a:t>
            </a:r>
            <a:r>
              <a:rPr lang="fr-FR" b="1" dirty="0"/>
              <a:t> </a:t>
            </a:r>
            <a:r>
              <a:rPr lang="fr-FR" dirty="0">
                <a:sym typeface="Wingdings" pitchFamily="2" charset="2"/>
              </a:rPr>
              <a:t> Utilisation quétiapine à petite dose &lt; 200mg *</a:t>
            </a:r>
            <a:endParaRPr lang="fr-FR" dirty="0"/>
          </a:p>
          <a:p>
            <a:endParaRPr lang="fr-FR" dirty="0"/>
          </a:p>
          <a:p>
            <a:r>
              <a:rPr lang="fr-FR" b="1" dirty="0">
                <a:solidFill>
                  <a:schemeClr val="accent1">
                    <a:lumMod val="75000"/>
                  </a:schemeClr>
                </a:solidFill>
              </a:rPr>
              <a:t>Contrôle</a:t>
            </a:r>
            <a:r>
              <a:rPr lang="fr-FR" b="1" dirty="0"/>
              <a:t> </a:t>
            </a:r>
            <a:r>
              <a:rPr lang="fr-FR" dirty="0">
                <a:sym typeface="Wingdings" pitchFamily="2" charset="2"/>
              </a:rPr>
              <a:t> Aucun ou un autre traitement que la quétiapine à petite dose</a:t>
            </a:r>
            <a:endParaRPr lang="fr-FR" dirty="0"/>
          </a:p>
          <a:p>
            <a:endParaRPr lang="fr-FR" dirty="0"/>
          </a:p>
          <a:p>
            <a:r>
              <a:rPr lang="fr-FR" b="1" dirty="0">
                <a:solidFill>
                  <a:schemeClr val="accent1">
                    <a:lumMod val="75000"/>
                  </a:schemeClr>
                </a:solidFill>
              </a:rPr>
              <a:t>Outcome</a:t>
            </a:r>
            <a:r>
              <a:rPr lang="fr-FR" b="1" dirty="0"/>
              <a:t> </a:t>
            </a:r>
            <a:r>
              <a:rPr lang="fr-FR" dirty="0">
                <a:sym typeface="Wingdings" pitchFamily="2" charset="2"/>
              </a:rPr>
              <a:t> Impacts cardiovasculaires et/ou métaboliques (poids, bilan lipidique, tour de taille, hypertension, glycémie, mortalité cardiovasculaire, etc.)</a:t>
            </a:r>
            <a:endParaRPr lang="fr-FR" dirty="0"/>
          </a:p>
        </p:txBody>
      </p:sp>
    </p:spTree>
    <p:extLst>
      <p:ext uri="{BB962C8B-B14F-4D97-AF65-F5344CB8AC3E}">
        <p14:creationId xmlns:p14="http://schemas.microsoft.com/office/powerpoint/2010/main" val="1994074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BF0A3C-1A04-AE04-6566-53343F488F04}"/>
              </a:ext>
            </a:extLst>
          </p:cNvPr>
          <p:cNvSpPr>
            <a:spLocks noGrp="1"/>
          </p:cNvSpPr>
          <p:nvPr>
            <p:ph type="title"/>
          </p:nvPr>
        </p:nvSpPr>
        <p:spPr/>
        <p:txBody>
          <a:bodyPr/>
          <a:lstStyle/>
          <a:p>
            <a:r>
              <a:rPr lang="fr-FR" dirty="0"/>
              <a:t>Méthodologie </a:t>
            </a:r>
          </a:p>
        </p:txBody>
      </p:sp>
      <p:sp>
        <p:nvSpPr>
          <p:cNvPr id="3" name="Espace réservé du contenu 2">
            <a:extLst>
              <a:ext uri="{FF2B5EF4-FFF2-40B4-BE49-F238E27FC236}">
                <a16:creationId xmlns:a16="http://schemas.microsoft.com/office/drawing/2014/main" id="{C776845C-DA34-41C9-DB6C-27E8D48F9A68}"/>
              </a:ext>
            </a:extLst>
          </p:cNvPr>
          <p:cNvSpPr>
            <a:spLocks noGrp="1"/>
          </p:cNvSpPr>
          <p:nvPr>
            <p:ph idx="1"/>
          </p:nvPr>
        </p:nvSpPr>
        <p:spPr>
          <a:xfrm>
            <a:off x="842919" y="2185862"/>
            <a:ext cx="10506161" cy="4123498"/>
          </a:xfrm>
        </p:spPr>
        <p:txBody>
          <a:bodyPr>
            <a:normAutofit fontScale="85000" lnSpcReduction="20000"/>
          </a:bodyPr>
          <a:lstStyle/>
          <a:p>
            <a:pPr marL="0" indent="0">
              <a:buNone/>
            </a:pPr>
            <a:r>
              <a:rPr lang="fr-FR" sz="2800" dirty="0"/>
              <a:t>Stratégie de recherche fait en date du 31 mars 2023:</a:t>
            </a:r>
          </a:p>
          <a:p>
            <a:r>
              <a:rPr lang="fr-FR" dirty="0"/>
              <a:t>2 bases donnée: Pubmed (1)  et Embase (2)</a:t>
            </a:r>
          </a:p>
          <a:p>
            <a:r>
              <a:rPr lang="fr-FR" dirty="0"/>
              <a:t>MeSH et mots clés utilisés: </a:t>
            </a:r>
          </a:p>
          <a:p>
            <a:pPr marL="0" indent="0">
              <a:buNone/>
            </a:pPr>
            <a:r>
              <a:rPr lang="fr-FR" dirty="0"/>
              <a:t>(1) « low dose quetiapine » AND « cardiovascular or metabolic or cardiometabolic effect » OR « diabetes » OR  « weight gain » OR « blood pressure » OR « dyslipidemia »</a:t>
            </a:r>
          </a:p>
          <a:p>
            <a:pPr marL="0" indent="0">
              <a:buNone/>
            </a:pPr>
            <a:endParaRPr lang="fr-FR" dirty="0"/>
          </a:p>
          <a:p>
            <a:pPr marL="0" indent="0">
              <a:buNone/>
            </a:pPr>
            <a:r>
              <a:rPr lang="fr-FR" dirty="0"/>
              <a:t>(2) Cardiovascular effect/ OR cardiometabolic risk/ OR cardiovascular disease/ OR diabetes mellitus/ OR blood pressure/ OR dyslipidemia/ OR weight gain/ AND quetiapine/ OR (low dose quetiapine or low dose seroquel) AND lowdrug dose/</a:t>
            </a:r>
          </a:p>
          <a:p>
            <a:endParaRPr lang="fr-FR" dirty="0"/>
          </a:p>
          <a:p>
            <a:r>
              <a:rPr lang="fr-FR" dirty="0"/>
              <a:t>Pas de couverture temporelle spécifique </a:t>
            </a:r>
          </a:p>
          <a:p>
            <a:endParaRPr lang="fr-FR" dirty="0"/>
          </a:p>
          <a:p>
            <a:endParaRPr lang="fr-FR" dirty="0"/>
          </a:p>
          <a:p>
            <a:pPr marL="0" indent="0">
              <a:buNone/>
            </a:pPr>
            <a:endParaRPr lang="fr-FR" dirty="0"/>
          </a:p>
        </p:txBody>
      </p:sp>
    </p:spTree>
    <p:extLst>
      <p:ext uri="{BB962C8B-B14F-4D97-AF65-F5344CB8AC3E}">
        <p14:creationId xmlns:p14="http://schemas.microsoft.com/office/powerpoint/2010/main" val="1113661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60ACBA-0234-237A-7059-457D7873B43C}"/>
              </a:ext>
            </a:extLst>
          </p:cNvPr>
          <p:cNvSpPr>
            <a:spLocks noGrp="1"/>
          </p:cNvSpPr>
          <p:nvPr>
            <p:ph type="title"/>
          </p:nvPr>
        </p:nvSpPr>
        <p:spPr/>
        <p:txBody>
          <a:bodyPr/>
          <a:lstStyle/>
          <a:p>
            <a:r>
              <a:rPr lang="fr-FR" dirty="0"/>
              <a:t>Méthodologie </a:t>
            </a:r>
          </a:p>
        </p:txBody>
      </p:sp>
      <p:sp>
        <p:nvSpPr>
          <p:cNvPr id="22" name="Espace réservé du contenu 21">
            <a:extLst>
              <a:ext uri="{FF2B5EF4-FFF2-40B4-BE49-F238E27FC236}">
                <a16:creationId xmlns:a16="http://schemas.microsoft.com/office/drawing/2014/main" id="{2071DEA0-00F5-AB02-3702-44BB72D9D5DC}"/>
              </a:ext>
            </a:extLst>
          </p:cNvPr>
          <p:cNvSpPr>
            <a:spLocks noGrp="1"/>
          </p:cNvSpPr>
          <p:nvPr>
            <p:ph idx="1"/>
          </p:nvPr>
        </p:nvSpPr>
        <p:spPr>
          <a:xfrm>
            <a:off x="652139" y="2075036"/>
            <a:ext cx="5006528" cy="4504631"/>
          </a:xfrm>
        </p:spPr>
        <p:txBody>
          <a:bodyPr>
            <a:normAutofit fontScale="62500" lnSpcReduction="20000"/>
          </a:bodyPr>
          <a:lstStyle/>
          <a:p>
            <a:pPr marL="0" indent="0">
              <a:buNone/>
            </a:pPr>
            <a:r>
              <a:rPr lang="fr-FR" dirty="0"/>
              <a:t>Critères d’</a:t>
            </a:r>
            <a:r>
              <a:rPr lang="fr-FR" dirty="0">
                <a:solidFill>
                  <a:srgbClr val="00B050"/>
                </a:solidFill>
              </a:rPr>
              <a:t>inclusion </a:t>
            </a:r>
            <a:r>
              <a:rPr lang="fr-FR" dirty="0"/>
              <a:t>: </a:t>
            </a:r>
          </a:p>
          <a:p>
            <a:pPr>
              <a:buFontTx/>
              <a:buChar char="-"/>
            </a:pPr>
            <a:r>
              <a:rPr lang="fr-FR" dirty="0"/>
              <a:t>Articles accessibles en français ou anglais </a:t>
            </a:r>
          </a:p>
          <a:p>
            <a:pPr>
              <a:buFontTx/>
              <a:buChar char="-"/>
            </a:pPr>
            <a:r>
              <a:rPr lang="fr-FR" dirty="0"/>
              <a:t>Population variée: avec ou sans comorbidités psychiatriques, +/- facteurs de risque cardiovasculaires</a:t>
            </a:r>
          </a:p>
          <a:p>
            <a:pPr>
              <a:buFontTx/>
              <a:buChar char="-"/>
            </a:pPr>
            <a:r>
              <a:rPr lang="fr-FR" dirty="0"/>
              <a:t>Études portant principalement sur la quétiapine avec ‘’low-dose’’ &lt; 200mg </a:t>
            </a:r>
          </a:p>
          <a:p>
            <a:pPr>
              <a:buFontTx/>
              <a:buChar char="-"/>
            </a:pPr>
            <a:r>
              <a:rPr lang="fr-FR" dirty="0"/>
              <a:t>Études s’intéressant aux impacts cardiovasculaires, mortalités ou paramètres cardio-métaboliques </a:t>
            </a:r>
          </a:p>
          <a:p>
            <a:pPr marL="0" indent="0">
              <a:buNone/>
            </a:pPr>
            <a:r>
              <a:rPr lang="fr-FR" dirty="0"/>
              <a:t>Critères d’</a:t>
            </a:r>
            <a:r>
              <a:rPr lang="fr-FR" dirty="0">
                <a:solidFill>
                  <a:srgbClr val="FF0000"/>
                </a:solidFill>
              </a:rPr>
              <a:t>exclusion </a:t>
            </a:r>
            <a:r>
              <a:rPr lang="fr-FR" dirty="0"/>
              <a:t>: </a:t>
            </a:r>
          </a:p>
          <a:p>
            <a:pPr>
              <a:buFontTx/>
              <a:buChar char="-"/>
            </a:pPr>
            <a:r>
              <a:rPr lang="fr-FR" dirty="0"/>
              <a:t>Population pédiatrique ou &lt; 18 ans </a:t>
            </a:r>
          </a:p>
          <a:p>
            <a:pPr>
              <a:buFontTx/>
              <a:buChar char="-"/>
            </a:pPr>
            <a:r>
              <a:rPr lang="fr-FR" dirty="0"/>
              <a:t>Étude de cas, texte d’opinion, revue de la littérature ou métanalyse </a:t>
            </a:r>
          </a:p>
          <a:p>
            <a:pPr>
              <a:buFontTx/>
              <a:buChar char="-"/>
            </a:pPr>
            <a:r>
              <a:rPr lang="fr-FR" dirty="0"/>
              <a:t>Articles portant sur les effets secondaires larges des antipsychotiques non ciblé aux risques cardiovasculaires </a:t>
            </a:r>
          </a:p>
        </p:txBody>
      </p:sp>
      <p:grpSp>
        <p:nvGrpSpPr>
          <p:cNvPr id="3" name="Groupe 2">
            <a:extLst>
              <a:ext uri="{FF2B5EF4-FFF2-40B4-BE49-F238E27FC236}">
                <a16:creationId xmlns:a16="http://schemas.microsoft.com/office/drawing/2014/main" id="{17BF1E35-ABDF-4301-62D1-B06C63EE78DF}"/>
              </a:ext>
            </a:extLst>
          </p:cNvPr>
          <p:cNvGrpSpPr/>
          <p:nvPr/>
        </p:nvGrpSpPr>
        <p:grpSpPr>
          <a:xfrm>
            <a:off x="5211922" y="895460"/>
            <a:ext cx="6724204" cy="5383783"/>
            <a:chOff x="5211922" y="895460"/>
            <a:chExt cx="6724204" cy="5383783"/>
          </a:xfrm>
        </p:grpSpPr>
        <p:grpSp>
          <p:nvGrpSpPr>
            <p:cNvPr id="23" name="Groupe 22">
              <a:extLst>
                <a:ext uri="{FF2B5EF4-FFF2-40B4-BE49-F238E27FC236}">
                  <a16:creationId xmlns:a16="http://schemas.microsoft.com/office/drawing/2014/main" id="{086B5F3A-991E-5A63-153F-BF7E10341E67}"/>
                </a:ext>
              </a:extLst>
            </p:cNvPr>
            <p:cNvGrpSpPr/>
            <p:nvPr/>
          </p:nvGrpSpPr>
          <p:grpSpPr>
            <a:xfrm>
              <a:off x="5211922" y="895460"/>
              <a:ext cx="5152786" cy="5383783"/>
              <a:chOff x="4780602" y="864705"/>
              <a:chExt cx="5152786" cy="5383783"/>
            </a:xfrm>
          </p:grpSpPr>
          <p:sp>
            <p:nvSpPr>
              <p:cNvPr id="4" name="Rounded Rectangle 8">
                <a:extLst>
                  <a:ext uri="{FF2B5EF4-FFF2-40B4-BE49-F238E27FC236}">
                    <a16:creationId xmlns:a16="http://schemas.microsoft.com/office/drawing/2014/main" id="{B7B39389-F933-60FE-F3B9-BC02926CCFB4}"/>
                  </a:ext>
                </a:extLst>
              </p:cNvPr>
              <p:cNvSpPr/>
              <p:nvPr/>
            </p:nvSpPr>
            <p:spPr>
              <a:xfrm>
                <a:off x="4780602" y="864705"/>
                <a:ext cx="2170545" cy="554182"/>
              </a:xfrm>
              <a:prstGeom prst="roundRect">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600" dirty="0">
                    <a:solidFill>
                      <a:schemeClr val="tx1"/>
                    </a:solidFill>
                    <a:latin typeface="Arial"/>
                    <a:cs typeface="Arial"/>
                  </a:rPr>
                  <a:t>Embase: </a:t>
                </a:r>
              </a:p>
              <a:p>
                <a:pPr algn="ctr"/>
                <a:r>
                  <a:rPr lang="fr-CA" sz="1600" dirty="0">
                    <a:solidFill>
                      <a:schemeClr val="tx1"/>
                    </a:solidFill>
                    <a:latin typeface="Arial"/>
                    <a:cs typeface="Arial"/>
                  </a:rPr>
                  <a:t>127 articles</a:t>
                </a:r>
              </a:p>
            </p:txBody>
          </p:sp>
          <p:sp>
            <p:nvSpPr>
              <p:cNvPr id="5" name="Rounded Rectangle 10">
                <a:extLst>
                  <a:ext uri="{FF2B5EF4-FFF2-40B4-BE49-F238E27FC236}">
                    <a16:creationId xmlns:a16="http://schemas.microsoft.com/office/drawing/2014/main" id="{99CE93B8-33A2-6024-2EBC-807F71BF2070}"/>
                  </a:ext>
                </a:extLst>
              </p:cNvPr>
              <p:cNvSpPr/>
              <p:nvPr/>
            </p:nvSpPr>
            <p:spPr>
              <a:xfrm>
                <a:off x="7762843" y="864705"/>
                <a:ext cx="2170545" cy="563420"/>
              </a:xfrm>
              <a:prstGeom prst="roundRect">
                <a:avLst/>
              </a:prstGeom>
              <a:noFill/>
              <a:ln w="381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600" dirty="0">
                    <a:solidFill>
                      <a:schemeClr val="tx1"/>
                    </a:solidFill>
                    <a:latin typeface="Arial"/>
                    <a:cs typeface="Arial"/>
                  </a:rPr>
                  <a:t>Pubmed: </a:t>
                </a:r>
              </a:p>
              <a:p>
                <a:pPr algn="ctr"/>
                <a:r>
                  <a:rPr lang="fr-CA" sz="1600" dirty="0">
                    <a:solidFill>
                      <a:schemeClr val="tx1"/>
                    </a:solidFill>
                    <a:latin typeface="Arial"/>
                    <a:cs typeface="Arial"/>
                  </a:rPr>
                  <a:t>104 articles</a:t>
                </a:r>
              </a:p>
            </p:txBody>
          </p:sp>
          <p:sp>
            <p:nvSpPr>
              <p:cNvPr id="6" name="Rounded Rectangle 11">
                <a:extLst>
                  <a:ext uri="{FF2B5EF4-FFF2-40B4-BE49-F238E27FC236}">
                    <a16:creationId xmlns:a16="http://schemas.microsoft.com/office/drawing/2014/main" id="{FFD6EF48-2FA0-6023-C691-8560FCD8FE4D}"/>
                  </a:ext>
                </a:extLst>
              </p:cNvPr>
              <p:cNvSpPr/>
              <p:nvPr/>
            </p:nvSpPr>
            <p:spPr>
              <a:xfrm>
                <a:off x="6287796" y="3317457"/>
                <a:ext cx="2170545" cy="554182"/>
              </a:xfrm>
              <a:prstGeom prst="roundRect">
                <a:avLst/>
              </a:prstGeom>
              <a:noFill/>
              <a:ln w="381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600" dirty="0">
                    <a:solidFill>
                      <a:schemeClr val="tx1"/>
                    </a:solidFill>
                    <a:latin typeface="Arial"/>
                    <a:cs typeface="Arial"/>
                  </a:rPr>
                  <a:t>Triage par doublon: 15 articles</a:t>
                </a:r>
              </a:p>
            </p:txBody>
          </p:sp>
          <p:sp>
            <p:nvSpPr>
              <p:cNvPr id="7" name="Rounded Rectangle 12">
                <a:extLst>
                  <a:ext uri="{FF2B5EF4-FFF2-40B4-BE49-F238E27FC236}">
                    <a16:creationId xmlns:a16="http://schemas.microsoft.com/office/drawing/2014/main" id="{1DBA8093-4A3B-9006-C432-934E97CB963F}"/>
                  </a:ext>
                </a:extLst>
              </p:cNvPr>
              <p:cNvSpPr/>
              <p:nvPr/>
            </p:nvSpPr>
            <p:spPr>
              <a:xfrm>
                <a:off x="6287797" y="1821454"/>
                <a:ext cx="2170545" cy="921148"/>
              </a:xfrm>
              <a:prstGeom prst="roundRect">
                <a:avLst/>
              </a:prstGeom>
              <a:noFill/>
              <a:ln w="381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600" dirty="0">
                    <a:solidFill>
                      <a:schemeClr val="tx1"/>
                    </a:solidFill>
                    <a:latin typeface="Arial"/>
                    <a:cs typeface="Arial"/>
                  </a:rPr>
                  <a:t>Triage par titre: </a:t>
                </a:r>
              </a:p>
              <a:p>
                <a:pPr algn="ctr"/>
                <a:r>
                  <a:rPr lang="fr-CA" sz="1600" dirty="0">
                    <a:solidFill>
                      <a:schemeClr val="tx1"/>
                    </a:solidFill>
                    <a:latin typeface="Arial"/>
                    <a:cs typeface="Arial"/>
                  </a:rPr>
                  <a:t>Embase : 9 articles</a:t>
                </a:r>
              </a:p>
              <a:p>
                <a:pPr algn="ctr"/>
                <a:r>
                  <a:rPr lang="fr-CA" sz="1600" dirty="0">
                    <a:solidFill>
                      <a:schemeClr val="tx1"/>
                    </a:solidFill>
                    <a:latin typeface="Arial"/>
                    <a:cs typeface="Arial"/>
                  </a:rPr>
                  <a:t>Pubmed : 11 articles</a:t>
                </a:r>
              </a:p>
            </p:txBody>
          </p:sp>
          <p:sp>
            <p:nvSpPr>
              <p:cNvPr id="8" name="Rounded Rectangle 13">
                <a:extLst>
                  <a:ext uri="{FF2B5EF4-FFF2-40B4-BE49-F238E27FC236}">
                    <a16:creationId xmlns:a16="http://schemas.microsoft.com/office/drawing/2014/main" id="{82164F8B-7241-8A24-5F09-DEF2B88BF693}"/>
                  </a:ext>
                </a:extLst>
              </p:cNvPr>
              <p:cNvSpPr/>
              <p:nvPr/>
            </p:nvSpPr>
            <p:spPr>
              <a:xfrm>
                <a:off x="6287797" y="4362168"/>
                <a:ext cx="2170545" cy="554182"/>
              </a:xfrm>
              <a:prstGeom prst="roundRect">
                <a:avLst/>
              </a:prstGeom>
              <a:noFill/>
              <a:ln w="381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600" dirty="0">
                    <a:solidFill>
                      <a:schemeClr val="tx1"/>
                    </a:solidFill>
                    <a:latin typeface="Arial"/>
                    <a:cs typeface="Arial"/>
                  </a:rPr>
                  <a:t>Triage par résumé: </a:t>
                </a:r>
              </a:p>
              <a:p>
                <a:pPr algn="ctr"/>
                <a:r>
                  <a:rPr lang="fr-CA" sz="1600" dirty="0">
                    <a:solidFill>
                      <a:schemeClr val="tx1"/>
                    </a:solidFill>
                    <a:latin typeface="Arial"/>
                    <a:cs typeface="Arial"/>
                  </a:rPr>
                  <a:t> 7 articles </a:t>
                </a:r>
              </a:p>
            </p:txBody>
          </p:sp>
          <p:sp>
            <p:nvSpPr>
              <p:cNvPr id="9" name="Rounded Rectangle 14">
                <a:extLst>
                  <a:ext uri="{FF2B5EF4-FFF2-40B4-BE49-F238E27FC236}">
                    <a16:creationId xmlns:a16="http://schemas.microsoft.com/office/drawing/2014/main" id="{0BCC9ED6-5D82-C08A-3B79-930713247DD1}"/>
                  </a:ext>
                </a:extLst>
              </p:cNvPr>
              <p:cNvSpPr/>
              <p:nvPr/>
            </p:nvSpPr>
            <p:spPr>
              <a:xfrm>
                <a:off x="6040723" y="5377601"/>
                <a:ext cx="2688582" cy="870887"/>
              </a:xfrm>
              <a:prstGeom prst="roundRect">
                <a:avLst/>
              </a:prstGeom>
              <a:noFill/>
              <a:ln w="381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600" dirty="0">
                    <a:solidFill>
                      <a:schemeClr val="tx1"/>
                    </a:solidFill>
                    <a:latin typeface="Arial"/>
                    <a:cs typeface="Arial"/>
                  </a:rPr>
                  <a:t>4 articles retenus pour analyse après lecture complète</a:t>
                </a:r>
              </a:p>
            </p:txBody>
          </p:sp>
          <p:cxnSp>
            <p:nvCxnSpPr>
              <p:cNvPr id="11" name="Straight Arrow Connector 6">
                <a:extLst>
                  <a:ext uri="{FF2B5EF4-FFF2-40B4-BE49-F238E27FC236}">
                    <a16:creationId xmlns:a16="http://schemas.microsoft.com/office/drawing/2014/main" id="{F606F084-F9DD-E56B-44BE-60199B7D6F22}"/>
                  </a:ext>
                </a:extLst>
              </p:cNvPr>
              <p:cNvCxnSpPr>
                <a:stCxn id="7" idx="2"/>
                <a:endCxn id="6" idx="0"/>
              </p:cNvCxnSpPr>
              <p:nvPr/>
            </p:nvCxnSpPr>
            <p:spPr>
              <a:xfrm flipH="1">
                <a:off x="7373069" y="2742602"/>
                <a:ext cx="1" cy="574855"/>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9">
                <a:extLst>
                  <a:ext uri="{FF2B5EF4-FFF2-40B4-BE49-F238E27FC236}">
                    <a16:creationId xmlns:a16="http://schemas.microsoft.com/office/drawing/2014/main" id="{4322529E-7903-8F34-9F4A-02B898CDC3E9}"/>
                  </a:ext>
                </a:extLst>
              </p:cNvPr>
              <p:cNvCxnSpPr>
                <a:cxnSpLocks/>
                <a:stCxn id="6" idx="2"/>
                <a:endCxn id="8" idx="0"/>
              </p:cNvCxnSpPr>
              <p:nvPr/>
            </p:nvCxnSpPr>
            <p:spPr>
              <a:xfrm>
                <a:off x="7373069" y="3871639"/>
                <a:ext cx="1" cy="490529"/>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9">
                <a:extLst>
                  <a:ext uri="{FF2B5EF4-FFF2-40B4-BE49-F238E27FC236}">
                    <a16:creationId xmlns:a16="http://schemas.microsoft.com/office/drawing/2014/main" id="{392490E9-D0BC-ABB4-A7D0-27DD93DABDBE}"/>
                  </a:ext>
                </a:extLst>
              </p:cNvPr>
              <p:cNvCxnSpPr>
                <a:cxnSpLocks/>
                <a:stCxn id="8" idx="2"/>
                <a:endCxn id="9" idx="0"/>
              </p:cNvCxnSpPr>
              <p:nvPr/>
            </p:nvCxnSpPr>
            <p:spPr>
              <a:xfrm>
                <a:off x="7373070" y="4916350"/>
                <a:ext cx="11944" cy="461251"/>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14" name="Straight Connector 21">
                <a:extLst>
                  <a:ext uri="{FF2B5EF4-FFF2-40B4-BE49-F238E27FC236}">
                    <a16:creationId xmlns:a16="http://schemas.microsoft.com/office/drawing/2014/main" id="{7736F7D0-7C21-AD8E-2FCB-143B5B37A1D4}"/>
                  </a:ext>
                </a:extLst>
              </p:cNvPr>
              <p:cNvCxnSpPr>
                <a:stCxn id="4" idx="3"/>
                <a:endCxn id="5" idx="1"/>
              </p:cNvCxnSpPr>
              <p:nvPr/>
            </p:nvCxnSpPr>
            <p:spPr>
              <a:xfrm>
                <a:off x="6951147" y="1141796"/>
                <a:ext cx="811696" cy="4619"/>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5" name="Straight Arrow Connector 23">
                <a:extLst>
                  <a:ext uri="{FF2B5EF4-FFF2-40B4-BE49-F238E27FC236}">
                    <a16:creationId xmlns:a16="http://schemas.microsoft.com/office/drawing/2014/main" id="{CFD1C18E-3686-1276-DAF8-D1A9E0AE5DF0}"/>
                  </a:ext>
                </a:extLst>
              </p:cNvPr>
              <p:cNvCxnSpPr>
                <a:endCxn id="7" idx="0"/>
              </p:cNvCxnSpPr>
              <p:nvPr/>
            </p:nvCxnSpPr>
            <p:spPr>
              <a:xfrm>
                <a:off x="7373069" y="1141796"/>
                <a:ext cx="1" cy="679658"/>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grpSp>
        <p:sp>
          <p:nvSpPr>
            <p:cNvPr id="31" name="ZoneTexte 30">
              <a:extLst>
                <a:ext uri="{FF2B5EF4-FFF2-40B4-BE49-F238E27FC236}">
                  <a16:creationId xmlns:a16="http://schemas.microsoft.com/office/drawing/2014/main" id="{6E3BE4C3-B45D-25B7-9B4A-624C8F786221}"/>
                </a:ext>
              </a:extLst>
            </p:cNvPr>
            <p:cNvSpPr txBox="1"/>
            <p:nvPr/>
          </p:nvSpPr>
          <p:spPr>
            <a:xfrm>
              <a:off x="9331561" y="3191567"/>
              <a:ext cx="2604565" cy="2123658"/>
            </a:xfrm>
            <a:prstGeom prst="rect">
              <a:avLst/>
            </a:prstGeom>
            <a:noFill/>
          </p:spPr>
          <p:txBody>
            <a:bodyPr wrap="square" rtlCol="0">
              <a:spAutoFit/>
            </a:bodyPr>
            <a:lstStyle/>
            <a:p>
              <a:r>
                <a:rPr lang="fr-CA" sz="1600" dirty="0">
                  <a:solidFill>
                    <a:schemeClr val="tx1"/>
                  </a:solidFill>
                  <a:latin typeface="Arial"/>
                  <a:cs typeface="Arial"/>
                </a:rPr>
                <a:t>4: Études de plusieurs antipsychotiques</a:t>
              </a:r>
            </a:p>
            <a:p>
              <a:r>
                <a:rPr lang="fr-CA" sz="1600" dirty="0">
                  <a:solidFill>
                    <a:schemeClr val="tx1"/>
                  </a:solidFill>
                  <a:latin typeface="Arial"/>
                  <a:cs typeface="Arial"/>
                </a:rPr>
                <a:t>1: Étude sur quétiapine et olanzapine indifférencié </a:t>
              </a:r>
            </a:p>
            <a:p>
              <a:r>
                <a:rPr lang="fr-CA" sz="1600" dirty="0">
                  <a:solidFill>
                    <a:schemeClr val="tx1"/>
                  </a:solidFill>
                  <a:latin typeface="Arial"/>
                  <a:cs typeface="Arial"/>
                </a:rPr>
                <a:t>2: Réponses d’auteur à une étude</a:t>
              </a:r>
            </a:p>
            <a:p>
              <a:r>
                <a:rPr lang="fr-CA" sz="1600" dirty="0">
                  <a:solidFill>
                    <a:schemeClr val="tx1"/>
                  </a:solidFill>
                  <a:latin typeface="Arial"/>
                  <a:cs typeface="Arial"/>
                </a:rPr>
                <a:t>1: Revue de la littérature</a:t>
              </a:r>
            </a:p>
            <a:p>
              <a:endParaRPr lang="fr-FR" sz="2000" dirty="0"/>
            </a:p>
          </p:txBody>
        </p:sp>
        <p:sp>
          <p:nvSpPr>
            <p:cNvPr id="32" name="Left Brace 16">
              <a:extLst>
                <a:ext uri="{FF2B5EF4-FFF2-40B4-BE49-F238E27FC236}">
                  <a16:creationId xmlns:a16="http://schemas.microsoft.com/office/drawing/2014/main" id="{1DF44860-D605-33B1-40F5-00DFC9A1B60E}"/>
                </a:ext>
              </a:extLst>
            </p:cNvPr>
            <p:cNvSpPr/>
            <p:nvPr/>
          </p:nvSpPr>
          <p:spPr>
            <a:xfrm>
              <a:off x="8840015" y="3060784"/>
              <a:ext cx="715818" cy="2161309"/>
            </a:xfrm>
            <a:prstGeom prst="leftBrace">
              <a:avLst/>
            </a:pr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fr-CA"/>
            </a:p>
          </p:txBody>
        </p:sp>
      </p:grpSp>
      <p:sp>
        <p:nvSpPr>
          <p:cNvPr id="34" name="Rounded Rectangle 10">
            <a:extLst>
              <a:ext uri="{FF2B5EF4-FFF2-40B4-BE49-F238E27FC236}">
                <a16:creationId xmlns:a16="http://schemas.microsoft.com/office/drawing/2014/main" id="{033D4EC7-2793-E6D0-4CAD-251ADAC5E884}"/>
              </a:ext>
            </a:extLst>
          </p:cNvPr>
          <p:cNvSpPr/>
          <p:nvPr/>
        </p:nvSpPr>
        <p:spPr>
          <a:xfrm>
            <a:off x="9640937" y="1974794"/>
            <a:ext cx="2170545" cy="563420"/>
          </a:xfrm>
          <a:prstGeom prst="roundRect">
            <a:avLst/>
          </a:prstGeom>
          <a:noFill/>
          <a:ln w="381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600">
                <a:solidFill>
                  <a:schemeClr val="tx1"/>
                </a:solidFill>
                <a:latin typeface="Arial"/>
                <a:cs typeface="Arial"/>
              </a:rPr>
              <a:t>Pas de nouvel article grâce aux références </a:t>
            </a:r>
          </a:p>
        </p:txBody>
      </p:sp>
    </p:spTree>
    <p:extLst>
      <p:ext uri="{BB962C8B-B14F-4D97-AF65-F5344CB8AC3E}">
        <p14:creationId xmlns:p14="http://schemas.microsoft.com/office/powerpoint/2010/main" val="1695731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29BB78-AC00-4C48-77C5-AF124F5FED96}"/>
              </a:ext>
            </a:extLst>
          </p:cNvPr>
          <p:cNvSpPr>
            <a:spLocks noGrp="1"/>
          </p:cNvSpPr>
          <p:nvPr>
            <p:ph type="title"/>
          </p:nvPr>
        </p:nvSpPr>
        <p:spPr/>
        <p:txBody>
          <a:bodyPr/>
          <a:lstStyle/>
          <a:p>
            <a:r>
              <a:rPr lang="fr-FR"/>
              <a:t>Articles choisis</a:t>
            </a:r>
          </a:p>
        </p:txBody>
      </p:sp>
      <p:sp>
        <p:nvSpPr>
          <p:cNvPr id="3" name="Espace réservé du contenu 2">
            <a:extLst>
              <a:ext uri="{FF2B5EF4-FFF2-40B4-BE49-F238E27FC236}">
                <a16:creationId xmlns:a16="http://schemas.microsoft.com/office/drawing/2014/main" id="{E28E8481-A94D-9309-1055-5FC6FB31CB1A}"/>
              </a:ext>
            </a:extLst>
          </p:cNvPr>
          <p:cNvSpPr>
            <a:spLocks noGrp="1"/>
          </p:cNvSpPr>
          <p:nvPr>
            <p:ph idx="1"/>
          </p:nvPr>
        </p:nvSpPr>
        <p:spPr>
          <a:xfrm>
            <a:off x="640160" y="2029522"/>
            <a:ext cx="10911679" cy="4828478"/>
          </a:xfrm>
        </p:spPr>
        <p:txBody>
          <a:bodyPr>
            <a:normAutofit fontScale="92500" lnSpcReduction="20000"/>
          </a:bodyPr>
          <a:lstStyle/>
          <a:p>
            <a:pPr algn="just"/>
            <a:r>
              <a:rPr lang="fr-FR" b="1">
                <a:solidFill>
                  <a:schemeClr val="accent1">
                    <a:lumMod val="75000"/>
                  </a:schemeClr>
                </a:solidFill>
              </a:rPr>
              <a:t>Étude 1 – </a:t>
            </a:r>
            <a:r>
              <a:rPr lang="fr-FR" b="1" err="1">
                <a:solidFill>
                  <a:schemeClr val="accent1">
                    <a:lumMod val="75000"/>
                  </a:schemeClr>
                </a:solidFill>
              </a:rPr>
              <a:t>Cates</a:t>
            </a:r>
            <a:r>
              <a:rPr lang="fr-FR" b="1">
                <a:solidFill>
                  <a:schemeClr val="accent1">
                    <a:lumMod val="75000"/>
                  </a:schemeClr>
                </a:solidFill>
              </a:rPr>
              <a:t> et al. (2009) </a:t>
            </a:r>
            <a:r>
              <a:rPr lang="fr-FR"/>
              <a:t>: </a:t>
            </a:r>
            <a:r>
              <a:rPr lang="fr-FR" err="1"/>
              <a:t>Metabolic</a:t>
            </a:r>
            <a:r>
              <a:rPr lang="fr-FR"/>
              <a:t> </a:t>
            </a:r>
            <a:r>
              <a:rPr lang="fr-FR" err="1"/>
              <a:t>Consequences</a:t>
            </a:r>
            <a:r>
              <a:rPr lang="fr-FR"/>
              <a:t> of </a:t>
            </a:r>
            <a:r>
              <a:rPr lang="fr-FR" err="1"/>
              <a:t>Using</a:t>
            </a:r>
            <a:r>
              <a:rPr lang="fr-FR"/>
              <a:t> Low-Dose </a:t>
            </a:r>
            <a:r>
              <a:rPr lang="fr-FR" err="1"/>
              <a:t>Quetiapine</a:t>
            </a:r>
            <a:r>
              <a:rPr lang="fr-FR"/>
              <a:t> for </a:t>
            </a:r>
            <a:r>
              <a:rPr lang="fr-FR" err="1"/>
              <a:t>Insomnia</a:t>
            </a:r>
            <a:r>
              <a:rPr lang="fr-FR"/>
              <a:t> in </a:t>
            </a:r>
            <a:r>
              <a:rPr lang="fr-FR" err="1"/>
              <a:t>Psychiatric</a:t>
            </a:r>
            <a:r>
              <a:rPr lang="fr-FR"/>
              <a:t> Patients </a:t>
            </a:r>
          </a:p>
          <a:p>
            <a:pPr marL="0" indent="0" algn="just">
              <a:buNone/>
            </a:pPr>
            <a:endParaRPr lang="fr-FR"/>
          </a:p>
          <a:p>
            <a:pPr algn="just"/>
            <a:r>
              <a:rPr lang="fr-FR" b="1">
                <a:solidFill>
                  <a:schemeClr val="accent1">
                    <a:lumMod val="75000"/>
                  </a:schemeClr>
                </a:solidFill>
              </a:rPr>
              <a:t>Étude 2 – Carr et al. (2016) </a:t>
            </a:r>
            <a:r>
              <a:rPr lang="fr-FR"/>
              <a:t>: Evaluation of the use of </a:t>
            </a:r>
            <a:r>
              <a:rPr lang="fr-FR" err="1"/>
              <a:t>low</a:t>
            </a:r>
            <a:r>
              <a:rPr lang="fr-FR"/>
              <a:t>-dose </a:t>
            </a:r>
            <a:r>
              <a:rPr lang="fr-FR" err="1"/>
              <a:t>quetiapine</a:t>
            </a:r>
            <a:r>
              <a:rPr lang="fr-FR"/>
              <a:t> and the </a:t>
            </a:r>
            <a:r>
              <a:rPr lang="fr-FR" err="1"/>
              <a:t>risk</a:t>
            </a:r>
            <a:r>
              <a:rPr lang="fr-FR"/>
              <a:t> of </a:t>
            </a:r>
            <a:r>
              <a:rPr lang="fr-FR" err="1"/>
              <a:t>metabolic</a:t>
            </a:r>
            <a:r>
              <a:rPr lang="fr-FR"/>
              <a:t> </a:t>
            </a:r>
            <a:r>
              <a:rPr lang="fr-FR" err="1"/>
              <a:t>consequences</a:t>
            </a:r>
            <a:r>
              <a:rPr lang="fr-FR"/>
              <a:t>: A </a:t>
            </a:r>
            <a:r>
              <a:rPr lang="fr-FR" err="1"/>
              <a:t>retrospective</a:t>
            </a:r>
            <a:r>
              <a:rPr lang="fr-FR"/>
              <a:t> </a:t>
            </a:r>
            <a:r>
              <a:rPr lang="fr-FR" err="1"/>
              <a:t>review</a:t>
            </a:r>
            <a:r>
              <a:rPr lang="fr-FR"/>
              <a:t> </a:t>
            </a:r>
          </a:p>
          <a:p>
            <a:pPr marL="0" indent="0" algn="just">
              <a:buNone/>
            </a:pPr>
            <a:endParaRPr lang="fr-FR"/>
          </a:p>
          <a:p>
            <a:pPr algn="just"/>
            <a:r>
              <a:rPr lang="fr-FR" b="1">
                <a:solidFill>
                  <a:schemeClr val="accent1">
                    <a:lumMod val="75000"/>
                  </a:schemeClr>
                </a:solidFill>
              </a:rPr>
              <a:t>Étude 3 – </a:t>
            </a:r>
            <a:r>
              <a:rPr lang="fr-FR" b="1" err="1">
                <a:solidFill>
                  <a:schemeClr val="accent1">
                    <a:lumMod val="75000"/>
                  </a:schemeClr>
                </a:solidFill>
              </a:rPr>
              <a:t>Dubath</a:t>
            </a:r>
            <a:r>
              <a:rPr lang="fr-FR" b="1">
                <a:solidFill>
                  <a:schemeClr val="accent1">
                    <a:lumMod val="75000"/>
                  </a:schemeClr>
                </a:solidFill>
              </a:rPr>
              <a:t> et al. (2021) </a:t>
            </a:r>
            <a:r>
              <a:rPr lang="fr-FR"/>
              <a:t>: </a:t>
            </a:r>
            <a:r>
              <a:rPr lang="fr-FR" err="1"/>
              <a:t>Effect</a:t>
            </a:r>
            <a:r>
              <a:rPr lang="fr-FR"/>
              <a:t> of </a:t>
            </a:r>
            <a:r>
              <a:rPr lang="fr-FR" err="1"/>
              <a:t>Quetiapine</a:t>
            </a:r>
            <a:r>
              <a:rPr lang="fr-FR"/>
              <a:t>, </a:t>
            </a:r>
            <a:r>
              <a:rPr lang="fr-FR" err="1"/>
              <a:t>from</a:t>
            </a:r>
            <a:r>
              <a:rPr lang="fr-FR"/>
              <a:t> Low to High Dose, on </a:t>
            </a:r>
            <a:r>
              <a:rPr lang="fr-FR" err="1"/>
              <a:t>weight</a:t>
            </a:r>
            <a:r>
              <a:rPr lang="fr-FR"/>
              <a:t> and </a:t>
            </a:r>
            <a:r>
              <a:rPr lang="fr-FR" err="1"/>
              <a:t>Metabolic</a:t>
            </a:r>
            <a:r>
              <a:rPr lang="fr-FR"/>
              <a:t> Traits: </a:t>
            </a:r>
            <a:r>
              <a:rPr lang="fr-FR" err="1"/>
              <a:t>Results</a:t>
            </a:r>
            <a:r>
              <a:rPr lang="fr-FR"/>
              <a:t> </a:t>
            </a:r>
            <a:r>
              <a:rPr lang="fr-FR" err="1"/>
              <a:t>from</a:t>
            </a:r>
            <a:r>
              <a:rPr lang="fr-FR"/>
              <a:t> a Prospective </a:t>
            </a:r>
            <a:r>
              <a:rPr lang="fr-FR" err="1"/>
              <a:t>Cohort</a:t>
            </a:r>
            <a:r>
              <a:rPr lang="fr-FR"/>
              <a:t> </a:t>
            </a:r>
            <a:r>
              <a:rPr lang="fr-FR" err="1"/>
              <a:t>Study</a:t>
            </a:r>
            <a:endParaRPr lang="fr-FR"/>
          </a:p>
          <a:p>
            <a:pPr marL="0" indent="0" algn="just">
              <a:buNone/>
            </a:pPr>
            <a:endParaRPr lang="fr-FR"/>
          </a:p>
          <a:p>
            <a:pPr algn="just"/>
            <a:r>
              <a:rPr lang="fr-FR" b="1">
                <a:solidFill>
                  <a:schemeClr val="accent1">
                    <a:lumMod val="75000"/>
                  </a:schemeClr>
                </a:solidFill>
              </a:rPr>
              <a:t>Étude 4 – </a:t>
            </a:r>
            <a:r>
              <a:rPr lang="fr-FR" b="1" err="1">
                <a:solidFill>
                  <a:schemeClr val="accent1">
                    <a:lumMod val="75000"/>
                  </a:schemeClr>
                </a:solidFill>
              </a:rPr>
              <a:t>Hojlund</a:t>
            </a:r>
            <a:r>
              <a:rPr lang="fr-FR" b="1">
                <a:solidFill>
                  <a:schemeClr val="accent1">
                    <a:lumMod val="75000"/>
                  </a:schemeClr>
                </a:solidFill>
              </a:rPr>
              <a:t> et Al. (2022) </a:t>
            </a:r>
            <a:r>
              <a:rPr lang="fr-FR"/>
              <a:t>: Use of </a:t>
            </a:r>
            <a:r>
              <a:rPr lang="fr-FR" err="1"/>
              <a:t>low</a:t>
            </a:r>
            <a:r>
              <a:rPr lang="fr-FR"/>
              <a:t>-dose </a:t>
            </a:r>
            <a:r>
              <a:rPr lang="fr-FR" err="1"/>
              <a:t>quetiapine</a:t>
            </a:r>
            <a:r>
              <a:rPr lang="fr-FR"/>
              <a:t> </a:t>
            </a:r>
            <a:r>
              <a:rPr lang="fr-FR" err="1"/>
              <a:t>increases</a:t>
            </a:r>
            <a:r>
              <a:rPr lang="fr-FR"/>
              <a:t> the </a:t>
            </a:r>
            <a:r>
              <a:rPr lang="fr-FR" err="1"/>
              <a:t>risk</a:t>
            </a:r>
            <a:r>
              <a:rPr lang="fr-FR"/>
              <a:t> of major adverse </a:t>
            </a:r>
            <a:r>
              <a:rPr lang="fr-FR" err="1"/>
              <a:t>cardiovascular</a:t>
            </a:r>
            <a:r>
              <a:rPr lang="fr-FR"/>
              <a:t> </a:t>
            </a:r>
            <a:r>
              <a:rPr lang="fr-FR" err="1"/>
              <a:t>events</a:t>
            </a:r>
            <a:r>
              <a:rPr lang="fr-FR"/>
              <a:t>: </a:t>
            </a:r>
            <a:r>
              <a:rPr lang="fr-FR" err="1"/>
              <a:t>results</a:t>
            </a:r>
            <a:r>
              <a:rPr lang="fr-FR"/>
              <a:t> </a:t>
            </a:r>
            <a:r>
              <a:rPr lang="fr-FR" err="1"/>
              <a:t>from</a:t>
            </a:r>
            <a:r>
              <a:rPr lang="fr-FR"/>
              <a:t> a </a:t>
            </a:r>
            <a:r>
              <a:rPr lang="fr-FR" err="1"/>
              <a:t>nationwide</a:t>
            </a:r>
            <a:r>
              <a:rPr lang="fr-FR"/>
              <a:t> </a:t>
            </a:r>
            <a:r>
              <a:rPr lang="fr-FR" err="1"/>
              <a:t>acrtive</a:t>
            </a:r>
            <a:r>
              <a:rPr lang="fr-FR"/>
              <a:t> </a:t>
            </a:r>
            <a:r>
              <a:rPr lang="fr-FR" err="1"/>
              <a:t>comparator-controlled</a:t>
            </a:r>
            <a:r>
              <a:rPr lang="fr-FR"/>
              <a:t> </a:t>
            </a:r>
            <a:r>
              <a:rPr lang="fr-FR" err="1"/>
              <a:t>cohort</a:t>
            </a:r>
            <a:r>
              <a:rPr lang="fr-FR"/>
              <a:t> </a:t>
            </a:r>
            <a:r>
              <a:rPr lang="fr-FR" err="1"/>
              <a:t>study</a:t>
            </a:r>
            <a:endParaRPr lang="fr-FR"/>
          </a:p>
        </p:txBody>
      </p:sp>
    </p:spTree>
    <p:extLst>
      <p:ext uri="{BB962C8B-B14F-4D97-AF65-F5344CB8AC3E}">
        <p14:creationId xmlns:p14="http://schemas.microsoft.com/office/powerpoint/2010/main" val="1573707359"/>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243141"/>
      </a:dk2>
      <a:lt2>
        <a:srgbClr val="E8E2E4"/>
      </a:lt2>
      <a:accent1>
        <a:srgbClr val="81AA9C"/>
      </a:accent1>
      <a:accent2>
        <a:srgbClr val="76A8AD"/>
      </a:accent2>
      <a:accent3>
        <a:srgbClr val="89A4BF"/>
      </a:accent3>
      <a:accent4>
        <a:srgbClr val="7F84BA"/>
      </a:accent4>
      <a:accent5>
        <a:srgbClr val="A696C6"/>
      </a:accent5>
      <a:accent6>
        <a:srgbClr val="AB7FBA"/>
      </a:accent6>
      <a:hlink>
        <a:srgbClr val="AE6980"/>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20887</TotalTime>
  <Words>3865</Words>
  <Application>Microsoft Macintosh PowerPoint</Application>
  <PresentationFormat>Grand écran</PresentationFormat>
  <Paragraphs>350</Paragraphs>
  <Slides>21</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Calibri</vt:lpstr>
      <vt:lpstr>Neue Haas Grotesk Text Pro</vt:lpstr>
      <vt:lpstr>Wingdings</vt:lpstr>
      <vt:lpstr>AccentBoxVTI</vt:lpstr>
      <vt:lpstr>Impacts cardiovasculaires et métaboliques de la quétiapine à petite dose</vt:lpstr>
      <vt:lpstr>Conflits d’intérêt</vt:lpstr>
      <vt:lpstr>Plan de la présentation</vt:lpstr>
      <vt:lpstr>Introduction</vt:lpstr>
      <vt:lpstr>Introduction</vt:lpstr>
      <vt:lpstr>Question clinique: PICO</vt:lpstr>
      <vt:lpstr>Méthodologie </vt:lpstr>
      <vt:lpstr>Méthodologie </vt:lpstr>
      <vt:lpstr>Articles choisis</vt:lpstr>
      <vt:lpstr>Étude 1 – Cates et al. (2009) : Metabolic Consequences of Using Low-Dose Quetiapine for Insomnia in Psychiatric Patients  </vt:lpstr>
      <vt:lpstr>Étude 2 – Carr et al. (2016) : Evaluation of the use of low-dose quetiapine and the risk of metabolic consequences: A retrospective review  </vt:lpstr>
      <vt:lpstr>Étude 3 – Dubath et al. (2021) : Effect of Quetiapine, from Low to High Dose, on weight and Metabolic Traits: Results from a Prospective Cohort Study</vt:lpstr>
      <vt:lpstr>Étude 3 – Dubath et al. (2021) : Effect of Quetiapine, from Low to High Dose, on weight and Metabolic Traits: Results from a Prospective Cohort Study</vt:lpstr>
      <vt:lpstr>Étude 4 – Hojlund et Al. (2022) : Use of low-dose quetiapine increases the risk of major adverse cardiovascular events: results from a nationwide active comparator-controlled cohort study</vt:lpstr>
      <vt:lpstr>Étude 4 – Hojlund et Al. (2022) : Use of low-dose quetiapine increases the risk of major adverse cardiovascular events: results from a nationwide active comparator-controlled cohort study</vt:lpstr>
      <vt:lpstr>Résultats / comparaisons</vt:lpstr>
      <vt:lpstr>Discussion</vt:lpstr>
      <vt:lpstr>Discussion</vt:lpstr>
      <vt:lpstr>Conclusion</vt:lpstr>
      <vt:lpstr>Bibliographie</vt:lpstr>
      <vt:lpstr>Question?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Impacts cardiovasculaires et métaboliques de la quétiapine à petite dose</dc:title>
  <dc:creator>Nadine Quach</dc:creator>
  <cp:lastModifiedBy>Nadine Quach</cp:lastModifiedBy>
  <cp:revision>37</cp:revision>
  <dcterms:created xsi:type="dcterms:W3CDTF">2023-04-06T15:24:30Z</dcterms:created>
  <dcterms:modified xsi:type="dcterms:W3CDTF">2023-05-27T00:31:34Z</dcterms:modified>
</cp:coreProperties>
</file>