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68" r:id="rId3"/>
    <p:sldId id="257" r:id="rId4"/>
    <p:sldId id="259" r:id="rId5"/>
    <p:sldId id="261" r:id="rId6"/>
    <p:sldId id="258" r:id="rId7"/>
    <p:sldId id="260" r:id="rId8"/>
    <p:sldId id="270" r:id="rId9"/>
    <p:sldId id="271" r:id="rId10"/>
    <p:sldId id="272" r:id="rId11"/>
    <p:sldId id="273" r:id="rId12"/>
    <p:sldId id="274" r:id="rId13"/>
    <p:sldId id="275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/>
    <p:restoredTop sz="95820"/>
  </p:normalViewPr>
  <p:slideViewPr>
    <p:cSldViewPr snapToGrid="0">
      <p:cViewPr varScale="1">
        <p:scale>
          <a:sx n="108" d="100"/>
          <a:sy n="108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7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5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0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2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2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6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1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3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5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03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6" r:id="rId6"/>
    <p:sldLayoutId id="2147483721" r:id="rId7"/>
    <p:sldLayoutId id="2147483722" r:id="rId8"/>
    <p:sldLayoutId id="2147483723" r:id="rId9"/>
    <p:sldLayoutId id="2147483725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usss-capitalenationale.gouv.qc.ca/sites/d8/files/docs/ProfSante/Infirmier/approche_adapte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7BC8B8B0-FF3B-E77A-983A-3FA7D5A6F1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02" b="6729"/>
          <a:stretch/>
        </p:blipFill>
        <p:spPr>
          <a:xfrm>
            <a:off x="20" y="-1"/>
            <a:ext cx="12191979" cy="6858001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29223"/>
                </a:lnTo>
                <a:lnTo>
                  <a:pt x="11953979" y="541759"/>
                </a:lnTo>
                <a:cubicBezTo>
                  <a:pt x="11205478" y="591203"/>
                  <a:pt x="10431054" y="699982"/>
                  <a:pt x="9651089" y="827627"/>
                </a:cubicBezTo>
                <a:cubicBezTo>
                  <a:pt x="7233991" y="1222984"/>
                  <a:pt x="6590499" y="2476708"/>
                  <a:pt x="6133345" y="3948664"/>
                </a:cubicBezTo>
                <a:cubicBezTo>
                  <a:pt x="5827390" y="4934281"/>
                  <a:pt x="5572190" y="5830059"/>
                  <a:pt x="6876220" y="6551721"/>
                </a:cubicBezTo>
                <a:cubicBezTo>
                  <a:pt x="7059065" y="6652933"/>
                  <a:pt x="7253882" y="6741181"/>
                  <a:pt x="7457481" y="6819371"/>
                </a:cubicBezTo>
                <a:lnTo>
                  <a:pt x="756387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7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11727"/>
            <a:ext cx="6130391" cy="6546274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26124-769E-BDCF-3F48-941C1D10F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0" y="4571999"/>
            <a:ext cx="3810000" cy="1524000"/>
          </a:xfrm>
        </p:spPr>
        <p:txBody>
          <a:bodyPr anchor="b">
            <a:normAutofit fontScale="92500" lnSpcReduction="10000"/>
          </a:bodyPr>
          <a:lstStyle/>
          <a:p>
            <a:pPr algn="l">
              <a:lnSpc>
                <a:spcPct val="115000"/>
              </a:lnSpc>
            </a:pPr>
            <a:r>
              <a:rPr lang="en-US" sz="2000" dirty="0"/>
              <a:t>Revue </a:t>
            </a:r>
            <a:r>
              <a:rPr lang="en-US" sz="2000" dirty="0" err="1"/>
              <a:t>systématique</a:t>
            </a:r>
            <a:r>
              <a:rPr lang="en-US" sz="2000" dirty="0"/>
              <a:t> de la </a:t>
            </a:r>
            <a:r>
              <a:rPr lang="en-US" sz="2000" dirty="0" err="1"/>
              <a:t>littérature</a:t>
            </a:r>
            <a:endParaRPr lang="en-US" sz="2000" dirty="0"/>
          </a:p>
          <a:p>
            <a:pPr algn="l">
              <a:lnSpc>
                <a:spcPct val="115000"/>
              </a:lnSpc>
            </a:pPr>
            <a:r>
              <a:rPr lang="en-US" sz="2000" dirty="0"/>
              <a:t>Mathilde Simard et </a:t>
            </a:r>
            <a:r>
              <a:rPr lang="en-US" sz="2000" dirty="0" err="1"/>
              <a:t>Èvelyne</a:t>
            </a:r>
            <a:r>
              <a:rPr lang="en-US" sz="2000" dirty="0"/>
              <a:t> Poirier, GMF-U de Maria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D4B87-378C-93FE-6BD5-34C816371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0" y="2299787"/>
            <a:ext cx="3810000" cy="2286000"/>
          </a:xfrm>
        </p:spPr>
        <p:txBody>
          <a:bodyPr>
            <a:normAutofit/>
          </a:bodyPr>
          <a:lstStyle/>
          <a:p>
            <a:pPr algn="l"/>
            <a:r>
              <a:rPr lang="en-US" sz="3100" dirty="0" err="1"/>
              <a:t>L’administration</a:t>
            </a:r>
            <a:r>
              <a:rPr lang="en-US" sz="3100" dirty="0"/>
              <a:t> </a:t>
            </a:r>
            <a:r>
              <a:rPr lang="en-US" sz="3100" dirty="0" err="1"/>
              <a:t>prophylactique</a:t>
            </a:r>
            <a:r>
              <a:rPr lang="en-US" sz="3100" dirty="0"/>
              <a:t> de </a:t>
            </a:r>
            <a:r>
              <a:rPr lang="en-US" sz="3100" dirty="0" err="1"/>
              <a:t>mélatonine</a:t>
            </a:r>
            <a:r>
              <a:rPr lang="en-US" sz="3100" dirty="0"/>
              <a:t> pour la </a:t>
            </a:r>
            <a:r>
              <a:rPr lang="en-US" sz="3100" dirty="0" err="1"/>
              <a:t>prévention</a:t>
            </a:r>
            <a:r>
              <a:rPr lang="en-US" sz="3100" dirty="0"/>
              <a:t> du </a:t>
            </a:r>
            <a:r>
              <a:rPr lang="en-US" sz="3100" dirty="0" err="1"/>
              <a:t>délirium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24397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9C0ED-213D-C4B1-B8CE-2E71E7E3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762000"/>
            <a:ext cx="10825549" cy="2286000"/>
          </a:xfrm>
        </p:spPr>
        <p:txBody>
          <a:bodyPr anchor="t"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Résultats: Étude #3</a:t>
            </a:r>
            <a:br>
              <a:rPr lang="fr-FR" sz="3200" dirty="0">
                <a:solidFill>
                  <a:srgbClr val="FFFFFF"/>
                </a:solidFill>
              </a:rPr>
            </a:b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D16E7A7-8CE5-C7E7-9145-84F5CE86D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1368423"/>
            <a:ext cx="2307662" cy="229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2640" tIns="914112" rIns="1142640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70403FE-9CF1-29A6-4B98-E43D4456B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719992"/>
              </p:ext>
            </p:extLst>
          </p:nvPr>
        </p:nvGraphicFramePr>
        <p:xfrm>
          <a:off x="1056000" y="2277685"/>
          <a:ext cx="10080000" cy="35197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562883932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2844354490"/>
                    </a:ext>
                  </a:extLst>
                </a:gridCol>
              </a:tblGrid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Type d’étude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Essai clinique randomisé à double aveugle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94735426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Population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 patients de 65 à 99 ans admis en médecine interne avec durée d'hospitalisation attendue d'au moins 48h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7764487"/>
                  </a:ext>
                </a:extLst>
              </a:tr>
              <a:tr h="22640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Site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 tertiaire à La Jolla, Californie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84079"/>
                  </a:ext>
                </a:extLst>
              </a:tr>
              <a:tr h="31403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Intervention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mg de mélatonine à 21h pour un maximum de 14 jours consécutifs ou ad congé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4316290"/>
                  </a:ext>
                </a:extLst>
              </a:tr>
              <a:tr h="35969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Contrôle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mg de lactose à 21h pour un maximum de 14 jours consécutifs ou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 congé</a:t>
                      </a:r>
                      <a:endParaRPr lang="fr-CA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7633766"/>
                  </a:ext>
                </a:extLst>
              </a:tr>
              <a:tr h="254781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Issue primaire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du délirium, mesurée 2x/jour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478058"/>
                  </a:ext>
                </a:extLst>
              </a:tr>
              <a:tr h="294497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Instruments utilisés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Confusion </a:t>
                      </a:r>
                      <a:r>
                        <a:rPr lang="fr-C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Method (CAM)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906524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Résultats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du délirium de 22,2% avec mélatonine et 9,1% chez ceux recevant placebo (IC 0,8-6,9 et p 0,15 &gt; p 0,05)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1841642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Forces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CAM = outil validé, augmentation de la validité interne</a:t>
                      </a:r>
                    </a:p>
                    <a:p>
                      <a:r>
                        <a:rPr lang="fr-FR" sz="1000" dirty="0">
                          <a:latin typeface="+mn-lt"/>
                        </a:rPr>
                        <a:t>Devis (ECR) = diminution biais de sélection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497967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Limites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Durée moyenne d'hospitalisation de 3 jours: l’issue a-t-elle eu le temps de se développer?</a:t>
                      </a:r>
                    </a:p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Petite taille échantillon = diminution puissance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13311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Pas de signification statistique ni clinique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731505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AFB549-C0CB-21D2-13F5-F7DF2B547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918328"/>
              </p:ext>
            </p:extLst>
          </p:nvPr>
        </p:nvGraphicFramePr>
        <p:xfrm>
          <a:off x="1403350" y="1368423"/>
          <a:ext cx="9385300" cy="71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5300">
                  <a:extLst>
                    <a:ext uri="{9D8B030D-6E8A-4147-A177-3AD203B41FA5}">
                      <a16:colId xmlns:a16="http://schemas.microsoft.com/office/drawing/2014/main" val="2672560305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Melatonin and Sleep in Preventing Hospitalized Delirium</a:t>
                      </a:r>
                      <a:r>
                        <a:rPr lang="en-CA" sz="1400" dirty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fr-CA" sz="14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Jaiswal</a:t>
                      </a:r>
                      <a:r>
                        <a:rPr lang="fr-CA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CA" sz="14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Stuti</a:t>
                      </a:r>
                      <a:r>
                        <a:rPr lang="fr-CA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 et al. </a:t>
                      </a:r>
                      <a:endParaRPr lang="en-CA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anchor="ctr"/>
                </a:tc>
                <a:extLst>
                  <a:ext uri="{0D108BD9-81ED-4DB2-BD59-A6C34878D82A}">
                    <a16:rowId xmlns:a16="http://schemas.microsoft.com/office/drawing/2014/main" val="181300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99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9C0ED-213D-C4B1-B8CE-2E71E7E3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762000"/>
            <a:ext cx="10825549" cy="2286000"/>
          </a:xfrm>
        </p:spPr>
        <p:txBody>
          <a:bodyPr anchor="t"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Résultats: Étude #4</a:t>
            </a:r>
            <a:br>
              <a:rPr lang="fr-FR" sz="3200" dirty="0">
                <a:solidFill>
                  <a:srgbClr val="FFFFFF"/>
                </a:solidFill>
              </a:rPr>
            </a:b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D16E7A7-8CE5-C7E7-9145-84F5CE86D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1368423"/>
            <a:ext cx="2307662" cy="229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2640" tIns="914112" rIns="1142640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70403FE-9CF1-29A6-4B98-E43D4456B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672002"/>
              </p:ext>
            </p:extLst>
          </p:nvPr>
        </p:nvGraphicFramePr>
        <p:xfrm>
          <a:off x="1056000" y="2258023"/>
          <a:ext cx="10080000" cy="39262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562883932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2844354490"/>
                    </a:ext>
                  </a:extLst>
                </a:gridCol>
              </a:tblGrid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Type d’étude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Essai clinique randomisé à double aveugle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94735426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Population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 adultes âgés de 50 ans et plus subissant un PAC ou un remplacement de valve électif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7764487"/>
                  </a:ext>
                </a:extLst>
              </a:tr>
              <a:tr h="22640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Site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Deux hôpitaux métropolitains à Perth, en Australie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84079"/>
                  </a:ext>
                </a:extLst>
              </a:tr>
              <a:tr h="31403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Intervention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jours de traitement avec mélatonine 3 mg en soirée, débutant 2 jours avant la chirurgie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4316290"/>
                  </a:ext>
                </a:extLst>
              </a:tr>
              <a:tr h="35969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Contrôle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jours de traitement avec placebo 3 mg en soirée, débutant 2 jours avant la chirurgie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fr-CA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7633766"/>
                  </a:ext>
                </a:extLst>
              </a:tr>
              <a:tr h="254781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Issue primaire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de délirium dans les 7 jours suivant la chirurgie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478058"/>
                  </a:ext>
                </a:extLst>
              </a:tr>
              <a:tr h="294497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Instruments utilisés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Évaluations cliniques die par une inf. de recherche formée, incluant le CAM</a:t>
                      </a:r>
                    </a:p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dépistage positif pour délirium, évaluation par un psychiatre gériatrique (</a:t>
                      </a:r>
                      <a:r>
                        <a:rPr lang="fr-C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selon les critères du DSM-V</a:t>
                      </a:r>
                      <a:r>
                        <a:rPr lang="en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906524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Résultats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du délirium également distribuée entre les deux groupes (mélatonine 21/98, 21.4%; placebo 21/104, 20.2%; </a:t>
                      </a:r>
                      <a:r>
                        <a:rPr lang="fr-C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odds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ratio ajusté [OR]= .78; 95% intervalle de confiance [CI] = .35-1.75)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1841642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Forces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CAM = outil validé, augmentation de la validité interne</a:t>
                      </a:r>
                    </a:p>
                    <a:p>
                      <a:r>
                        <a:rPr lang="fr-FR" sz="1000" dirty="0">
                          <a:latin typeface="+mn-lt"/>
                        </a:rPr>
                        <a:t>Devis (ECR) = diminution biais de sélection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497967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Limites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Fluctuation de la condition = augmentation biais diagnostic</a:t>
                      </a:r>
                    </a:p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post-op de chirurgie  cardiaque = diminution validité externe</a:t>
                      </a:r>
                    </a:p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Plusieurs critères d’exclusion = diminution de la validité externe, puissance </a:t>
                      </a:r>
                    </a:p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Certaines variables non ajustées = diminution validité interne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13311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Pas de signification statistique ni clinique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731505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AFB549-C0CB-21D2-13F5-F7DF2B547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26677"/>
              </p:ext>
            </p:extLst>
          </p:nvPr>
        </p:nvGraphicFramePr>
        <p:xfrm>
          <a:off x="1403350" y="1368423"/>
          <a:ext cx="9385300" cy="71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5300">
                  <a:extLst>
                    <a:ext uri="{9D8B030D-6E8A-4147-A177-3AD203B41FA5}">
                      <a16:colId xmlns:a16="http://schemas.microsoft.com/office/drawing/2014/main" val="2672560305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Healthy Heart-Mind Trial: Randomized Controlled Trial</a:t>
                      </a:r>
                    </a:p>
                    <a:p>
                      <a:pPr algn="ctr"/>
                      <a:r>
                        <a:rPr lang="fr-CA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Ford, Andrew H et al. </a:t>
                      </a:r>
                      <a:endParaRPr lang="en-CA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anchor="ctr"/>
                </a:tc>
                <a:extLst>
                  <a:ext uri="{0D108BD9-81ED-4DB2-BD59-A6C34878D82A}">
                    <a16:rowId xmlns:a16="http://schemas.microsoft.com/office/drawing/2014/main" val="181300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55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9C0ED-213D-C4B1-B8CE-2E71E7E3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762000"/>
            <a:ext cx="10825549" cy="2286000"/>
          </a:xfrm>
        </p:spPr>
        <p:txBody>
          <a:bodyPr anchor="t"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Résultats: Étude #5</a:t>
            </a:r>
            <a:br>
              <a:rPr lang="fr-FR" sz="3200" dirty="0">
                <a:solidFill>
                  <a:srgbClr val="FFFFFF"/>
                </a:solidFill>
              </a:rPr>
            </a:b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D16E7A7-8CE5-C7E7-9145-84F5CE86D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1368423"/>
            <a:ext cx="2307662" cy="229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2640" tIns="914112" rIns="1142640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70403FE-9CF1-29A6-4B98-E43D4456B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03563"/>
              </p:ext>
            </p:extLst>
          </p:nvPr>
        </p:nvGraphicFramePr>
        <p:xfrm>
          <a:off x="1056000" y="2277685"/>
          <a:ext cx="10080000" cy="39262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562883932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2844354490"/>
                    </a:ext>
                  </a:extLst>
                </a:gridCol>
              </a:tblGrid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Type d’étude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Essai clinique randomisé à double aveugle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94735426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Population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 patients &gt; 60 ans avec insuffisance cardiaque aiguë à l'USI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7764487"/>
                  </a:ext>
                </a:extLst>
              </a:tr>
              <a:tr h="22640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Site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Jiangsu? Peu spécifié. Un seul centre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84079"/>
                  </a:ext>
                </a:extLst>
              </a:tr>
              <a:tr h="31403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Intervention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mg/jour de mélatonine dans les 7 jours suivant l'insuffisance cardiaque aiguë, pour une durée allant jusqu'à 7 jours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4316290"/>
                  </a:ext>
                </a:extLst>
              </a:tr>
              <a:tr h="35969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Contrôle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mg/jour de placebo dans les 7 jours suivant l'insuffisance cardiaque aiguë, pour une durée allant jusqu'à 7 jours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7633766"/>
                  </a:ext>
                </a:extLst>
              </a:tr>
              <a:tr h="254781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Issue primaire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de délirium dans les 7 jours suivant l'insuffisance cardiaque aiguë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478058"/>
                  </a:ext>
                </a:extLst>
              </a:tr>
              <a:tr h="294497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Instruments utilisés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CAM, CAM-ICU. La première évaluation a eu lieu environ 24h après l'insuffisance cardiaque aiguë et les évaluations subséquentes ont été effectuées BID (entre 6h-8h et 18h-20h)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906524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Résultats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du délirium de 27% (67/248) dans le groupe mélatonine et 36.9% (92/249) dans le groupe contrôle à 7 jours post insuffisance cardiaque aiguë (p 0,021 &lt; p 0,05).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1841642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Forces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CAM = outil validé, augmentation de la validité interne</a:t>
                      </a:r>
                    </a:p>
                    <a:p>
                      <a:r>
                        <a:rPr lang="fr-FR" sz="1000" dirty="0">
                          <a:latin typeface="+mn-lt"/>
                        </a:rPr>
                        <a:t>Devis (ECR) = diminution biais de sélection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497967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Limites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Flou protocolaire = diminution validité interne</a:t>
                      </a:r>
                    </a:p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Plusieurs variables non ajustées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diminution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validité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interne</a:t>
                      </a:r>
                    </a:p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Fluctuation de la condition = augmentation biais diagnostic</a:t>
                      </a:r>
                    </a:p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avec insuffisance cardiaque = diminution validité externe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13311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Signification statistique, doute sur signification clinique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731505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AFB549-C0CB-21D2-13F5-F7DF2B547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89267"/>
              </p:ext>
            </p:extLst>
          </p:nvPr>
        </p:nvGraphicFramePr>
        <p:xfrm>
          <a:off x="1403350" y="1368423"/>
          <a:ext cx="9385300" cy="71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5300">
                  <a:extLst>
                    <a:ext uri="{9D8B030D-6E8A-4147-A177-3AD203B41FA5}">
                      <a16:colId xmlns:a16="http://schemas.microsoft.com/office/drawing/2014/main" val="2672560305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Effects of Melatonin for Delirium in Elderly Acute Heart Failure Patients</a:t>
                      </a:r>
                    </a:p>
                    <a:p>
                      <a:pPr algn="ctr"/>
                      <a:r>
                        <a:rPr lang="fr-CA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Yin, Bi et al. </a:t>
                      </a:r>
                      <a:endParaRPr lang="en-CA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anchor="ctr"/>
                </a:tc>
                <a:extLst>
                  <a:ext uri="{0D108BD9-81ED-4DB2-BD59-A6C34878D82A}">
                    <a16:rowId xmlns:a16="http://schemas.microsoft.com/office/drawing/2014/main" val="181300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021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9C0ED-213D-C4B1-B8CE-2E71E7E3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762000"/>
            <a:ext cx="10825549" cy="2286000"/>
          </a:xfrm>
        </p:spPr>
        <p:txBody>
          <a:bodyPr anchor="t"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Résultats: Étude #6</a:t>
            </a:r>
            <a:br>
              <a:rPr lang="fr-FR" sz="3200" dirty="0">
                <a:solidFill>
                  <a:srgbClr val="FFFFFF"/>
                </a:solidFill>
              </a:rPr>
            </a:b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D16E7A7-8CE5-C7E7-9145-84F5CE86D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1368423"/>
            <a:ext cx="2307662" cy="229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2640" tIns="914112" rIns="1142640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70403FE-9CF1-29A6-4B98-E43D4456B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001777"/>
              </p:ext>
            </p:extLst>
          </p:nvPr>
        </p:nvGraphicFramePr>
        <p:xfrm>
          <a:off x="1056000" y="2277685"/>
          <a:ext cx="10080000" cy="36927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562883932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2844354490"/>
                    </a:ext>
                  </a:extLst>
                </a:gridCol>
              </a:tblGrid>
              <a:tr h="315103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Type d’étude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Essai clinique randomisé à double aveugle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94735426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Population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378 patients âgés de 65 ans et plus admis pour traitement chirurgical urgent de fracture de hanche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7764487"/>
                  </a:ext>
                </a:extLst>
              </a:tr>
              <a:tr h="226406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Site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Multicentre (1 hôpital académique et 2 hôpitaux non-académiques)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84079"/>
                  </a:ext>
                </a:extLst>
              </a:tr>
              <a:tr h="31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Intervention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Mélatonine 3 mg en soirée pour 5 jours consécutifs, débutant dans les 24h suivant l'admission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4316290"/>
                  </a:ext>
                </a:extLst>
              </a:tr>
              <a:tr h="359696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Contrôle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 3 mg en soirée pour 5 jours consécutifs, débutant dans les 24h suivant l'admission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fr-CA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7633766"/>
                  </a:ext>
                </a:extLst>
              </a:tr>
              <a:tr h="254781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Issue primaire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de delirium dans les 8 jours suivant l'admission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478058"/>
                  </a:ext>
                </a:extLst>
              </a:tr>
              <a:tr h="294497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Instruments utilisés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Critères diagnostics du DSM-IV. Évaluation journalière incluant revue des notes médicales et infirmières, ainsi que le </a:t>
                      </a:r>
                      <a:r>
                        <a:rPr lang="fr-C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Delirum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Screening Observation </a:t>
                      </a:r>
                      <a:r>
                        <a:rPr lang="fr-C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906524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Résultats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du délirium de 55/186 (29.6%) dans le groupe mélatonine vs 49/192 (25.5%) dans le groupe placebo ; différence 4.1</a:t>
                      </a: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(intervalle de confiance 95% −0.05 à 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13.1)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1841642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Forces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Devis (ECR) = diminution biais de sélection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497967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Limites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Variation du moment d’administration = diminution validité interne</a:t>
                      </a:r>
                    </a:p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Nombreux critères d’exclusion, dont plusieurs exclusions post-randomisation = diminution puissance</a:t>
                      </a:r>
                    </a:p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Doute sur diagnostic de délirium chez certains patients = biais diagnostic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13311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Conclusion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+mn-lt"/>
                        </a:rPr>
                        <a:t>Pas de signification statistique ni clinique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731505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AFB549-C0CB-21D2-13F5-F7DF2B547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11010"/>
              </p:ext>
            </p:extLst>
          </p:nvPr>
        </p:nvGraphicFramePr>
        <p:xfrm>
          <a:off x="1403350" y="1368423"/>
          <a:ext cx="9385300" cy="71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5300">
                  <a:extLst>
                    <a:ext uri="{9D8B030D-6E8A-4147-A177-3AD203B41FA5}">
                      <a16:colId xmlns:a16="http://schemas.microsoft.com/office/drawing/2014/main" val="2672560305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 of melatonin on incidence of delirium among patients with hip fracture</a:t>
                      </a:r>
                      <a:r>
                        <a:rPr lang="en-CA" sz="1400" dirty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fr-FR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fr-FR" sz="14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Jonghe</a:t>
                      </a:r>
                      <a:r>
                        <a:rPr lang="fr-FR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4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Annemarieke</a:t>
                      </a:r>
                      <a:r>
                        <a:rPr lang="fr-FR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 </a:t>
                      </a:r>
                      <a:endParaRPr lang="en-CA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anchor="ctr"/>
                </a:tc>
                <a:extLst>
                  <a:ext uri="{0D108BD9-81ED-4DB2-BD59-A6C34878D82A}">
                    <a16:rowId xmlns:a16="http://schemas.microsoft.com/office/drawing/2014/main" val="181300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7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59DC6-E908-DD84-5743-BA6AAE505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Discussion: en général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6F7C-A4AB-5E90-E1DF-00DE8B9938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Forces</a:t>
            </a:r>
          </a:p>
          <a:p>
            <a:r>
              <a:rPr lang="fr-FR" sz="16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Études effectuées dans plusieurs centres, dans des milieux de soins et dans des pays différents (validité externe)</a:t>
            </a:r>
          </a:p>
          <a:p>
            <a:r>
              <a:rPr lang="fr-FR" sz="16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Utilisation répandue de l’échelle CAM/CAM-ICU, un outil validé (validité interne)</a:t>
            </a:r>
          </a:p>
          <a:p>
            <a:r>
              <a:rPr lang="fr-FR" sz="16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Plusieurs devis d’ECR (validité interne, réduction du biais de sélection) </a:t>
            </a:r>
            <a:endParaRPr lang="fr-FR" sz="1600" dirty="0">
              <a:solidFill>
                <a:schemeClr val="tx1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C0BE1A-7FEF-529F-8908-9FB63E01BE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4200" b="1" dirty="0"/>
              <a:t>Limites</a:t>
            </a:r>
          </a:p>
          <a:p>
            <a:r>
              <a:rPr lang="fr-FR" sz="33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Nombreux critères d’exclusion (validité externe, puissance)</a:t>
            </a:r>
          </a:p>
          <a:p>
            <a:r>
              <a:rPr lang="fr-FR" sz="33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Plusieurs études portant sur populations de patients avec pathologies spécifiques (validité externe)</a:t>
            </a:r>
          </a:p>
          <a:p>
            <a:r>
              <a:rPr lang="fr-FR" sz="33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Pathologie avec de nombreux facteurs prédisposants/précipitants: ajustement pour ces variables non systématique (validité interne)</a:t>
            </a:r>
          </a:p>
          <a:p>
            <a:r>
              <a:rPr lang="fr-FR" sz="33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Caractère fluctuant du délirium (biais de diagnostic)</a:t>
            </a:r>
          </a:p>
          <a:p>
            <a:endParaRPr lang="fr-FR" sz="2800" dirty="0">
              <a:solidFill>
                <a:schemeClr val="tx1">
                  <a:lumMod val="75000"/>
                </a:schemeClr>
              </a:solidFill>
              <a:effectLst/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0524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7AAC-6C07-E118-39F6-4513571F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7436F-48E2-0314-66F4-A6AEF1E5B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Impossible de statuer sur l’efficacité ou non de l’utilisation de la mélatonine pour prévenir les déliriums chez les patients hospitalisés</a:t>
            </a:r>
          </a:p>
          <a:p>
            <a:r>
              <a:rPr lang="fr-FR" sz="2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</a:t>
            </a:r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alidité interne et externe des études supportant son utilisation: insuffisante </a:t>
            </a:r>
          </a:p>
          <a:p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Exposition avec peu d’effets secondaires,</a:t>
            </a:r>
            <a:r>
              <a:rPr lang="fr-FR" sz="2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sécuritaire</a:t>
            </a:r>
            <a:endParaRPr lang="fr-FR" sz="2400" dirty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Études futures:</a:t>
            </a:r>
          </a:p>
          <a:p>
            <a:pPr lvl="1"/>
            <a:r>
              <a:rPr lang="fr-FR" sz="1800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Exposition: diverses doses de mélatonine plutôt que dose standard de 3 mg</a:t>
            </a:r>
          </a:p>
          <a:p>
            <a:pPr lvl="1"/>
            <a:r>
              <a:rPr lang="fr-FR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Exposition: c</a:t>
            </a:r>
            <a:r>
              <a:rPr lang="fr-FR" sz="1800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oncentrations plasmatiques de mélatonine plutôt que </a:t>
            </a:r>
            <a:r>
              <a:rPr lang="en-US" sz="1800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doses </a:t>
            </a:r>
            <a:r>
              <a:rPr lang="en-US" sz="1800" dirty="0" err="1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administrées</a:t>
            </a:r>
            <a:endParaRPr lang="en-US" sz="1800" dirty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US" sz="1800" dirty="0" err="1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Contrôle</a:t>
            </a: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méthodes</a:t>
            </a: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usuelles</a:t>
            </a: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non-</a:t>
            </a:r>
            <a:r>
              <a:rPr lang="en-US" sz="1800" dirty="0" err="1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pharmacologiques</a:t>
            </a: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plutôt</a:t>
            </a: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que placebo</a:t>
            </a:r>
            <a:endParaRPr lang="en-CA" sz="1800" dirty="0"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2333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9069-3E86-629B-D917-56793DD2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D9805-12C5-4918-F99A-C9A4330D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algn="just" fontAlgn="base">
              <a:lnSpc>
                <a:spcPct val="120000"/>
              </a:lnSpc>
              <a:buNone/>
              <a:tabLst>
                <a:tab pos="457200" algn="l"/>
              </a:tabLst>
            </a:pPr>
            <a:r>
              <a:rPr lang="fr-FR" sz="48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1. </a:t>
            </a:r>
            <a:r>
              <a:rPr lang="fr-FR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Gouvernement du Québec, (2011). Approche adaptée à la personne âgée en milieu hospitalier, La direction des communications du ministère de la Santé et des Services sociaux du Québec, 17 pages: </a:t>
            </a:r>
            <a:r>
              <a:rPr lang="fr-FR" sz="4800" u="sng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http://publications.msss.gouv.qc.ca/acrobat/f/documentation/2010/10-830-03.pdf</a:t>
            </a:r>
            <a:endParaRPr lang="en-CA" sz="4800" u="sng" dirty="0">
              <a:solidFill>
                <a:schemeClr val="tx1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20000"/>
              </a:lnSpc>
              <a:buNone/>
              <a:tabLst>
                <a:tab pos="457200" algn="l"/>
              </a:tabLst>
            </a:pPr>
            <a:r>
              <a:rPr lang="fr-FR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2. Figueroa-Ramos, </a:t>
            </a:r>
            <a:r>
              <a:rPr lang="fr-FR" sz="4800" dirty="0" err="1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Milagros</a:t>
            </a:r>
            <a:r>
              <a:rPr lang="fr-FR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I et al. 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“Sleep and delirium in ICU patients: a review of mechanisms and manifestations.” </a:t>
            </a:r>
            <a:r>
              <a:rPr lang="en-CA" sz="4800" i="1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Intensive care medicine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vol. 35,5 (2009): 781-95. doi:10.1007/s00134-009-1397-4</a:t>
            </a:r>
          </a:p>
          <a:p>
            <a:pPr marL="0" lvl="0" indent="0" algn="just" fontAlgn="base">
              <a:lnSpc>
                <a:spcPct val="120000"/>
              </a:lnSpc>
              <a:buNone/>
              <a:tabLst>
                <a:tab pos="457200" algn="l"/>
              </a:tabLst>
            </a:pP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3. Yin, Bi et al. “Effects of Melatonin for Delirium in Elderly Acute Heart Failure Patients: A Randomized, Single-Center, Double-Blind, and Placebo-Controlled Trial.” </a:t>
            </a:r>
            <a:r>
              <a:rPr lang="en-CA" sz="4800" i="1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The heart surgery forum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vol. 25,1 E037-E041. 17 Jan. 2022, doi:10.1532/hsf.4325</a:t>
            </a:r>
          </a:p>
          <a:p>
            <a:pPr marL="0" lvl="0" indent="0" algn="just" fontAlgn="base">
              <a:lnSpc>
                <a:spcPct val="120000"/>
              </a:lnSpc>
              <a:buNone/>
              <a:tabLst>
                <a:tab pos="457200" algn="l"/>
              </a:tabLst>
            </a:pP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4. Ford, Andrew H et al. “The Healthy Heart-Mind Trial: Randomized Controlled Trial of Melatonin for Prevention of Delirium.” </a:t>
            </a:r>
            <a:r>
              <a:rPr lang="en-CA" sz="4800" i="1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Journal of the American Geriatrics Society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vol. 68,1 (2020): 112-119. doi:10.1111/jgs.16162</a:t>
            </a:r>
          </a:p>
          <a:p>
            <a:pPr marL="0" lvl="0" indent="0" algn="just" fontAlgn="base">
              <a:lnSpc>
                <a:spcPct val="120000"/>
              </a:lnSpc>
              <a:buNone/>
              <a:tabLst>
                <a:tab pos="457200" algn="l"/>
              </a:tabLst>
            </a:pP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5. Jaiswal, </a:t>
            </a:r>
            <a:r>
              <a:rPr lang="en-CA" sz="4800" dirty="0" err="1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Stuti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J et al. “Melatonin and Sleep in Preventing Hospitalized Delirium: A Randomized Clinical Trial.” </a:t>
            </a:r>
            <a:r>
              <a:rPr lang="en-CA" sz="4800" i="1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The American journal of medicine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vol. 131,9 (2018): 1110-1117.e4. doi:10.1016/j.amjmed.2018.04.009</a:t>
            </a:r>
          </a:p>
          <a:p>
            <a:pPr marL="0" lvl="0" indent="0" algn="just" fontAlgn="base">
              <a:lnSpc>
                <a:spcPct val="120000"/>
              </a:lnSpc>
              <a:buNone/>
              <a:tabLst>
                <a:tab pos="457200" algn="l"/>
              </a:tabLst>
            </a:pPr>
            <a:r>
              <a:rPr lang="fr-FR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6. Al-</a:t>
            </a:r>
            <a:r>
              <a:rPr lang="fr-FR" sz="4800" dirty="0" err="1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Aama</a:t>
            </a:r>
            <a:r>
              <a:rPr lang="fr-FR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fr-FR" sz="4800" dirty="0" err="1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Tareef</a:t>
            </a:r>
            <a:r>
              <a:rPr lang="fr-FR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et al. 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“Melatonin decreases delirium in elderly patients: a randomized, placebo-controlled trial.” </a:t>
            </a:r>
            <a:r>
              <a:rPr lang="en-CA" sz="4800" i="1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International journal of geriatric psychiatry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vol. 26,7 (2011): 687-94. doi:10.1002/gps.2582</a:t>
            </a:r>
          </a:p>
          <a:p>
            <a:pPr marL="0" lvl="0" indent="0" algn="just" fontAlgn="base">
              <a:lnSpc>
                <a:spcPct val="120000"/>
              </a:lnSpc>
              <a:buNone/>
              <a:tabLst>
                <a:tab pos="457200" algn="l"/>
              </a:tabLst>
            </a:pP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7. </a:t>
            </a:r>
            <a:r>
              <a:rPr lang="en-CA" sz="4800" dirty="0" err="1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Wibrow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, Bradley et al. “Prophylactic melatonin for delirium in intensive care (Pro-MEDIC): a randomized controlled trial.” </a:t>
            </a:r>
            <a:r>
              <a:rPr lang="en-CA" sz="4800" i="1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Intensive care medicine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vol. 48,4 (2022): 414-425. doi:10.1007/s00134-022-06638-9</a:t>
            </a:r>
          </a:p>
          <a:p>
            <a:pPr marL="0" lvl="0" indent="0" algn="just" fontAlgn="base">
              <a:lnSpc>
                <a:spcPct val="120000"/>
              </a:lnSpc>
              <a:buNone/>
              <a:tabLst>
                <a:tab pos="457200" algn="l"/>
              </a:tabLst>
            </a:pPr>
            <a:r>
              <a:rPr lang="fr-FR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8. de </a:t>
            </a:r>
            <a:r>
              <a:rPr lang="fr-FR" sz="4800" dirty="0" err="1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Jonghe</a:t>
            </a:r>
            <a:r>
              <a:rPr lang="fr-FR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fr-FR" sz="4800" dirty="0" err="1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Annemarieke</a:t>
            </a:r>
            <a:r>
              <a:rPr lang="fr-FR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et al. 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“Effect of melatonin on incidence of delirium among patients with hip fracture: a multicentre, double-blind randomized controlled trial.” </a:t>
            </a:r>
            <a:r>
              <a:rPr lang="en-CA" sz="4800" i="1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CMAJ: Canadian Medical Association journal </a:t>
            </a:r>
            <a:r>
              <a:rPr lang="en-CA" sz="4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vol. 186,14 (2014): E547-56. doi:10.1503/cmaj.140495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597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6035D-3867-747B-F260-B7CA6BD2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24000"/>
            <a:ext cx="5334000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Aucun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conflit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d’intérêt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à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déclarer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34693E6-E59B-4EC3-A1EA-E5A74E92F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73597" y="835592"/>
            <a:ext cx="6095980" cy="5948805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70796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D8FB-501D-93FD-E260-CC0B98ABC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de la </a:t>
            </a:r>
            <a:r>
              <a:rPr lang="en-US" dirty="0" err="1"/>
              <a:t>présentation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5EEBE-D6BE-ADF3-FB9B-FE043BB39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PICO</a:t>
            </a:r>
          </a:p>
          <a:p>
            <a:r>
              <a:rPr lang="en-US" dirty="0" err="1"/>
              <a:t>Méthodologie</a:t>
            </a:r>
            <a:endParaRPr lang="en-US" dirty="0"/>
          </a:p>
          <a:p>
            <a:r>
              <a:rPr lang="en-US" dirty="0" err="1"/>
              <a:t>Résultats</a:t>
            </a:r>
            <a:endParaRPr lang="en-US" dirty="0"/>
          </a:p>
          <a:p>
            <a:r>
              <a:rPr lang="en-US" dirty="0"/>
              <a:t>Discussion</a:t>
            </a:r>
          </a:p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98985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FB0FB5-0653-71B4-872B-15DA09947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Introduction: situation actuelle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B6E8E-7387-BD71-FA45-0EDD90511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Délirium chez &gt; 30 % des personnes âgées hospitalisées</a:t>
            </a:r>
          </a:p>
          <a:p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Conséquences significatives (morbidité/mortalité):</a:t>
            </a:r>
          </a:p>
          <a:p>
            <a:pPr lvl="1"/>
            <a:r>
              <a:rPr lang="fr-FR" sz="18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A</a:t>
            </a:r>
            <a:r>
              <a:rPr lang="fr-FR" sz="1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ugmentation des durées d'hospitalisation</a:t>
            </a:r>
          </a:p>
          <a:p>
            <a:pPr lvl="1"/>
            <a:r>
              <a:rPr lang="fr-FR" sz="18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R</a:t>
            </a:r>
            <a:r>
              <a:rPr lang="fr-FR" sz="1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isque accru de déclin fonctionnel et cognitif</a:t>
            </a:r>
          </a:p>
          <a:p>
            <a:pPr lvl="1"/>
            <a:r>
              <a:rPr lang="fr-FR" sz="18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P</a:t>
            </a:r>
            <a:r>
              <a:rPr lang="fr-FR" sz="1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lus grande probabilité d’institutionnalisation</a:t>
            </a:r>
          </a:p>
          <a:p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Méthodes non-pharmacologiques nombreuses, peu de méthodes pharmacologiques</a:t>
            </a:r>
          </a:p>
          <a:p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Avenue intéressante dans contexte actuel de pénurie de personnel</a:t>
            </a:r>
          </a:p>
        </p:txBody>
      </p:sp>
    </p:spTree>
    <p:extLst>
      <p:ext uri="{BB962C8B-B14F-4D97-AF65-F5344CB8AC3E}">
        <p14:creationId xmlns:p14="http://schemas.microsoft.com/office/powerpoint/2010/main" val="178961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FB0FB5-0653-71B4-872B-15DA09947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Introduction: hypothèses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B6E8E-7387-BD71-FA45-0EDD90511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Perturbation du cycle éveil-sommeil : caractéristique clé du délirium</a:t>
            </a:r>
          </a:p>
          <a:p>
            <a:pPr algn="just">
              <a:lnSpc>
                <a:spcPct val="115000"/>
              </a:lnSpc>
            </a:pPr>
            <a:r>
              <a:rPr lang="fr-FR" sz="24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M</a:t>
            </a:r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élatonine : régulateur du cycle éveil-sommeil</a:t>
            </a:r>
          </a:p>
          <a:p>
            <a:pPr algn="just">
              <a:lnSpc>
                <a:spcPct val="115000"/>
              </a:lnSpc>
            </a:pPr>
            <a:r>
              <a:rPr lang="fr-FR" sz="24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M</a:t>
            </a:r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étabolisme de la mélatonine perturbé en:</a:t>
            </a:r>
          </a:p>
          <a:p>
            <a:pPr lvl="1" algn="just">
              <a:lnSpc>
                <a:spcPct val="115000"/>
              </a:lnSpc>
            </a:pPr>
            <a:r>
              <a:rPr lang="fr-FR" sz="18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P</a:t>
            </a:r>
            <a:r>
              <a:rPr lang="fr-FR" sz="1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ost-opératoire;</a:t>
            </a:r>
          </a:p>
          <a:p>
            <a:pPr lvl="1" algn="just">
              <a:lnSpc>
                <a:spcPct val="115000"/>
              </a:lnSpc>
            </a:pPr>
            <a:r>
              <a:rPr lang="fr-FR" sz="18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Insomnie;</a:t>
            </a:r>
          </a:p>
          <a:p>
            <a:pPr lvl="1" algn="just">
              <a:lnSpc>
                <a:spcPct val="115000"/>
              </a:lnSpc>
            </a:pPr>
            <a:r>
              <a:rPr lang="fr-FR" sz="18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P</a:t>
            </a:r>
            <a:r>
              <a:rPr lang="fr-FR" sz="1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rivation de sommeil;</a:t>
            </a:r>
          </a:p>
          <a:p>
            <a:pPr lvl="1" algn="just">
              <a:lnSpc>
                <a:spcPct val="115000"/>
              </a:lnSpc>
            </a:pPr>
            <a:r>
              <a:rPr lang="fr-FR" sz="18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S</a:t>
            </a:r>
            <a:r>
              <a:rPr lang="fr-FR" sz="18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éjour USI; e</a:t>
            </a:r>
            <a:r>
              <a:rPr lang="fr-FR" sz="18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tc.</a:t>
            </a:r>
            <a:endParaRPr lang="fr-FR" sz="1800" dirty="0">
              <a:solidFill>
                <a:schemeClr val="tx1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fr-FR" sz="24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A</a:t>
            </a:r>
            <a:r>
              <a:rPr lang="fr-FR" sz="24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ssociation possible entre les anomalies de la mélatonine et le délirium</a:t>
            </a:r>
            <a:endParaRPr lang="en-CA" sz="2400" dirty="0">
              <a:solidFill>
                <a:schemeClr val="tx1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9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FE9A3-B183-57DD-EF11-6301DAA9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10370-84C0-B810-FBCB-E64F34640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/>
              <a:t>“Chez les patients </a:t>
            </a:r>
            <a:r>
              <a:rPr lang="en-US" dirty="0" err="1"/>
              <a:t>hospitalisés</a:t>
            </a:r>
            <a:r>
              <a:rPr lang="en-US" dirty="0"/>
              <a:t>, un </a:t>
            </a:r>
            <a:r>
              <a:rPr lang="en-US" dirty="0" err="1"/>
              <a:t>traitement</a:t>
            </a:r>
            <a:r>
              <a:rPr lang="en-US" dirty="0"/>
              <a:t> </a:t>
            </a:r>
            <a:r>
              <a:rPr lang="en-US" dirty="0" err="1"/>
              <a:t>prophylactique</a:t>
            </a:r>
            <a:r>
              <a:rPr lang="en-US" dirty="0"/>
              <a:t> avec de la </a:t>
            </a:r>
            <a:r>
              <a:rPr lang="en-US" dirty="0" err="1"/>
              <a:t>mélatonine</a:t>
            </a:r>
            <a:r>
              <a:rPr lang="en-US" dirty="0"/>
              <a:t> </a:t>
            </a:r>
            <a:r>
              <a:rPr lang="en-US" dirty="0" err="1"/>
              <a:t>permet</a:t>
            </a:r>
            <a:r>
              <a:rPr lang="en-US" dirty="0"/>
              <a:t>-il de </a:t>
            </a:r>
            <a:r>
              <a:rPr lang="en-US" dirty="0" err="1"/>
              <a:t>diminuer</a:t>
            </a:r>
            <a:r>
              <a:rPr lang="en-US" dirty="0"/>
              <a:t> </a:t>
            </a:r>
            <a:r>
              <a:rPr lang="en-US" dirty="0" err="1"/>
              <a:t>l’incidence</a:t>
            </a:r>
            <a:r>
              <a:rPr lang="en-US" dirty="0"/>
              <a:t> du </a:t>
            </a:r>
            <a:r>
              <a:rPr lang="en-US" dirty="0" err="1"/>
              <a:t>délirium</a:t>
            </a:r>
            <a:r>
              <a:rPr lang="en-US" dirty="0"/>
              <a:t> </a:t>
            </a:r>
            <a:r>
              <a:rPr lang="en-US" dirty="0" err="1"/>
              <a:t>comparé</a:t>
            </a:r>
            <a:r>
              <a:rPr lang="en-US" dirty="0"/>
              <a:t> </a:t>
            </a:r>
            <a:r>
              <a:rPr lang="en-CA" dirty="0" err="1"/>
              <a:t>à</a:t>
            </a:r>
            <a:r>
              <a:rPr lang="en-CA" dirty="0"/>
              <a:t> un placebo</a:t>
            </a:r>
            <a:r>
              <a:rPr lang="en-US" dirty="0"/>
              <a:t>? “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E8627-E02B-CE74-037A-4B5A1482F4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fr-FR" dirty="0"/>
              <a:t>P: patients hospitalisés</a:t>
            </a:r>
          </a:p>
          <a:p>
            <a:r>
              <a:rPr lang="fr-FR" dirty="0"/>
              <a:t>I: mélatonine</a:t>
            </a:r>
          </a:p>
          <a:p>
            <a:r>
              <a:rPr lang="fr-FR" dirty="0"/>
              <a:t>C: placebo</a:t>
            </a:r>
          </a:p>
          <a:p>
            <a:r>
              <a:rPr lang="fr-FR" dirty="0"/>
              <a:t>O: incidence du délirium</a:t>
            </a:r>
          </a:p>
        </p:txBody>
      </p:sp>
    </p:spTree>
    <p:extLst>
      <p:ext uri="{BB962C8B-B14F-4D97-AF65-F5344CB8AC3E}">
        <p14:creationId xmlns:p14="http://schemas.microsoft.com/office/powerpoint/2010/main" val="58642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743D-0AF4-785B-72B7-6C7506D7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5D38F-A81E-614D-7508-E34605ACF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Recherche dans base de données MEDLINE (via PubMed) avec mots-clés tels que "mélatonine", "délirium" et "in-patient". </a:t>
            </a:r>
          </a:p>
          <a:p>
            <a:pPr lvl="1"/>
            <a:r>
              <a:rPr lang="fr-FR" sz="20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36 résultats</a:t>
            </a:r>
          </a:p>
          <a:p>
            <a:pPr lvl="1"/>
            <a:r>
              <a:rPr lang="fr-FR" sz="20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6 articles retenus</a:t>
            </a:r>
          </a:p>
          <a:p>
            <a:r>
              <a:rPr lang="fr-FR" sz="20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Inclusion: ECR avec placebo et études prospectives réalisés entre 2010 et 2022, dont l'issue primaire était l'incidence du délirium</a:t>
            </a:r>
          </a:p>
          <a:p>
            <a:r>
              <a:rPr lang="fr-FR" sz="2000" dirty="0">
                <a:solidFill>
                  <a:schemeClr val="tx1">
                    <a:lumMod val="75000"/>
                  </a:schemeClr>
                </a:solidFill>
                <a:ea typeface="Times New Roman" panose="02020603050405020304" pitchFamily="18" charset="0"/>
              </a:rPr>
              <a:t>Exclusion: </a:t>
            </a:r>
            <a:r>
              <a:rPr lang="fr-FR" sz="2000" dirty="0">
                <a:solidFill>
                  <a:schemeClr val="tx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ECR sans placebo, études utilisant médicaments dérivés de la mélatonine, études portant sur population pédiatrique</a:t>
            </a:r>
            <a:endParaRPr lang="en-CA" sz="2000" dirty="0">
              <a:solidFill>
                <a:schemeClr val="tx1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5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9C0ED-213D-C4B1-B8CE-2E71E7E3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762000"/>
            <a:ext cx="10825549" cy="2286000"/>
          </a:xfrm>
        </p:spPr>
        <p:txBody>
          <a:bodyPr anchor="t"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Résultats: Étude #1</a:t>
            </a:r>
            <a:br>
              <a:rPr lang="fr-FR" sz="3200" dirty="0">
                <a:solidFill>
                  <a:srgbClr val="FFFFFF"/>
                </a:solidFill>
              </a:rPr>
            </a:b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D16E7A7-8CE5-C7E7-9145-84F5CE86D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1368423"/>
            <a:ext cx="2307662" cy="229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2640" tIns="914112" rIns="1142640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70403FE-9CF1-29A6-4B98-E43D4456B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671758"/>
              </p:ext>
            </p:extLst>
          </p:nvPr>
        </p:nvGraphicFramePr>
        <p:xfrm>
          <a:off x="904875" y="2290074"/>
          <a:ext cx="10080000" cy="40604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562883932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2844354490"/>
                    </a:ext>
                  </a:extLst>
                </a:gridCol>
              </a:tblGrid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Type d’étude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Prospective longitudinale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735426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842 adultes admis aux USI ayant une durée d'hospitalisation estimée de &gt; 72h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7764487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hôpitaux Australiens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784079"/>
                  </a:ext>
                </a:extLst>
              </a:tr>
              <a:tr h="47137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mg de mélatonine à 21h x 14 jours consécutifs à l'USI ou ad congé</a:t>
                      </a:r>
                    </a:p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Concentration de mélatonine sérique dosée 2-3h post administration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16290"/>
                  </a:ext>
                </a:extLst>
              </a:tr>
              <a:tr h="3074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Contrôle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Placebo de 4 mg à 21h x 14 jours consécutifs à l'USI ou ad congé </a:t>
                      </a:r>
                    </a:p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Concentration de mélatonine sérique dosée 2-3h post administration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763376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Issue primaire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Différence dans la proportion des évaluations sans délirium dans les 14 jours ou à la sortie de l'USI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78058"/>
                  </a:ext>
                </a:extLst>
              </a:tr>
              <a:tr h="315477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Instruments utilisés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CAM-ICU 2x/jour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948759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Résultats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Absence de délirium identifié chez 79.2% du groupe avec mélatonine et chez 80% du groupe placebo (p 0.457 &gt; p 0,05)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1841642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Forces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Grand nombre de sites = amélioration validité externe</a:t>
                      </a:r>
                    </a:p>
                    <a:p>
                      <a:r>
                        <a:rPr lang="fr-FR" sz="1000" dirty="0">
                          <a:latin typeface="+mn-lt"/>
                        </a:rPr>
                        <a:t>CAM-ICU = outil validé, augmentation de la validité interne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497967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Limites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17,1% des échelles de délirium non faites = diminution validité interne</a:t>
                      </a:r>
                      <a:b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Beaucoup de stimuli à l’USI, pourrait masquer les effets bénéfiques du sommeil sur le délirium = variable confondante</a:t>
                      </a:r>
                      <a:b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 seulement = diminution validité externe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3311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Pas de signification statistique ni clinique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31505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AFB549-C0CB-21D2-13F5-F7DF2B547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25667"/>
              </p:ext>
            </p:extLst>
          </p:nvPr>
        </p:nvGraphicFramePr>
        <p:xfrm>
          <a:off x="1403350" y="1368423"/>
          <a:ext cx="9385300" cy="71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5300">
                  <a:extLst>
                    <a:ext uri="{9D8B030D-6E8A-4147-A177-3AD203B41FA5}">
                      <a16:colId xmlns:a16="http://schemas.microsoft.com/office/drawing/2014/main" val="2672560305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Prophylactic melatonin for delirium in intensive care (Pro-MEDIC)</a:t>
                      </a:r>
                    </a:p>
                    <a:p>
                      <a:pPr algn="ctr"/>
                      <a:r>
                        <a:rPr lang="fr-CA" sz="14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Wibrow</a:t>
                      </a:r>
                      <a:r>
                        <a:rPr lang="fr-CA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Bradley et al. </a:t>
                      </a:r>
                      <a:endParaRPr lang="en-C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1300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43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9C0ED-213D-C4B1-B8CE-2E71E7E3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762000"/>
            <a:ext cx="10825549" cy="2286000"/>
          </a:xfrm>
        </p:spPr>
        <p:txBody>
          <a:bodyPr anchor="t"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Résultats: Étude #2</a:t>
            </a:r>
            <a:br>
              <a:rPr lang="fr-FR" sz="3200" dirty="0">
                <a:solidFill>
                  <a:srgbClr val="FFFFFF"/>
                </a:solidFill>
              </a:rPr>
            </a:b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D16E7A7-8CE5-C7E7-9145-84F5CE86D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1368423"/>
            <a:ext cx="2307662" cy="229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2640" tIns="914112" rIns="1142640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fr-FR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70403FE-9CF1-29A6-4B98-E43D4456B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623142"/>
              </p:ext>
            </p:extLst>
          </p:nvPr>
        </p:nvGraphicFramePr>
        <p:xfrm>
          <a:off x="1091524" y="2222718"/>
          <a:ext cx="10080000" cy="39410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562883932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2844354490"/>
                    </a:ext>
                  </a:extLst>
                </a:gridCol>
              </a:tblGrid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Type d’étude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Prospective longitudinale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4735426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Population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 patients de 65 ans et plus admis de l'urgence vers le département de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7764487"/>
                  </a:ext>
                </a:extLst>
              </a:tr>
              <a:tr h="22640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Site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 tertiaire à London, Ontario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84079"/>
                  </a:ext>
                </a:extLst>
              </a:tr>
              <a:tr h="40547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Intervention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0,5 mg de mélatonine action rapide HS (entre 18h et 24h) x 14 jours, ad mort ou congé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4316290"/>
                  </a:ext>
                </a:extLst>
              </a:tr>
              <a:tr h="359696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Contrôle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 de 0,5 mg de lactose HS (entre 18h et 24h) x 14 jours ou jusqu'au congé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fr-CA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7633766"/>
                  </a:ext>
                </a:extLst>
              </a:tr>
              <a:tr h="254781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Issue primaire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Présence de délirium - issue binaire (présent ou absent)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47805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Instruments utilisés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Confusion </a:t>
                      </a:r>
                      <a:r>
                        <a:rPr lang="fr-C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Method (CAM) et </a:t>
                      </a:r>
                      <a:r>
                        <a:rPr lang="fr-C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Memorial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Delirium </a:t>
                      </a:r>
                      <a:r>
                        <a:rPr lang="fr-C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(MDAS) q 24-48h</a:t>
                      </a:r>
                      <a:b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Décompte de différentes variables via notes infirmières, rapport des proches, observation directe sur une échelle de 1 à 10</a:t>
                      </a:r>
                      <a:r>
                        <a:rPr lang="en-CA" sz="1000" dirty="0">
                          <a:effectLst/>
                          <a:latin typeface="+mn-lt"/>
                        </a:rPr>
                        <a:t>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9065245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Résultats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Incidence du délirium de 12.0% dans le groupe avec mélatonine et de 31.0% dans le groupe placebo (p 0.014 &lt; p 0,05) , OR de 0,29 (IC 95% 0,11 à 0,74) non-ajusté </a:t>
                      </a:r>
                      <a:endParaRPr lang="en-CA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1841642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Forces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CAM = outil validé, augmentation de la validité interne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497967"/>
                  </a:ext>
                </a:extLst>
              </a:tr>
              <a:tr h="31510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Limites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de TNC mineur dans groupe mélatonine, plusieurs facteurs de risque non contrôlés  = diminution de la validité interne</a:t>
                      </a:r>
                      <a:b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Petite taille d'échantillon = diminution puissance</a:t>
                      </a:r>
                      <a:b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 des patients n'ayant pas eu d'échelles de délirium = diminution validité interne</a:t>
                      </a:r>
                      <a:b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seul centre tertiaire au département de gériatrie = diminution de la validité externe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133115"/>
                  </a:ext>
                </a:extLst>
              </a:tr>
              <a:tr h="27007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Conclusion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+mn-lt"/>
                        </a:rPr>
                        <a:t>Signification statistique, doute sur signification clinique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731505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AFB549-C0CB-21D2-13F5-F7DF2B547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62089"/>
              </p:ext>
            </p:extLst>
          </p:nvPr>
        </p:nvGraphicFramePr>
        <p:xfrm>
          <a:off x="1403350" y="1368423"/>
          <a:ext cx="9385300" cy="71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5300">
                  <a:extLst>
                    <a:ext uri="{9D8B030D-6E8A-4147-A177-3AD203B41FA5}">
                      <a16:colId xmlns:a16="http://schemas.microsoft.com/office/drawing/2014/main" val="2672560305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Melatonin decreases delirium in elderly patients</a:t>
                      </a:r>
                    </a:p>
                    <a:p>
                      <a:pPr algn="ctr"/>
                      <a:r>
                        <a:rPr lang="fr-FR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Al-</a:t>
                      </a:r>
                      <a:r>
                        <a:rPr lang="fr-FR" sz="14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Aama</a:t>
                      </a:r>
                      <a:r>
                        <a:rPr lang="fr-FR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4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Tareef</a:t>
                      </a:r>
                      <a:r>
                        <a:rPr lang="fr-FR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 </a:t>
                      </a:r>
                      <a:endParaRPr lang="en-CA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anchor="ctr"/>
                </a:tc>
                <a:extLst>
                  <a:ext uri="{0D108BD9-81ED-4DB2-BD59-A6C34878D82A}">
                    <a16:rowId xmlns:a16="http://schemas.microsoft.com/office/drawing/2014/main" val="181300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022203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_2SEEDS">
      <a:dk1>
        <a:srgbClr val="000000"/>
      </a:dk1>
      <a:lt1>
        <a:srgbClr val="FFFFFF"/>
      </a:lt1>
      <a:dk2>
        <a:srgbClr val="161734"/>
      </a:dk2>
      <a:lt2>
        <a:srgbClr val="F3F3F0"/>
      </a:lt2>
      <a:accent1>
        <a:srgbClr val="282CD8"/>
      </a:accent1>
      <a:accent2>
        <a:srgbClr val="297CE7"/>
      </a:accent2>
      <a:accent3>
        <a:srgbClr val="7429E7"/>
      </a:accent3>
      <a:accent4>
        <a:srgbClr val="D56C17"/>
      </a:accent4>
      <a:accent5>
        <a:srgbClr val="C3AD23"/>
      </a:accent5>
      <a:accent6>
        <a:srgbClr val="8CBB14"/>
      </a:accent6>
      <a:hlink>
        <a:srgbClr val="929030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{9BDC7A1D-C2CA-C347-A5FD-175FEC8EA92F}tf10001060</Template>
  <TotalTime>4444</TotalTime>
  <Words>2166</Words>
  <Application>Microsoft Macintosh PowerPoint</Application>
  <PresentationFormat>Grand écran</PresentationFormat>
  <Paragraphs>239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Avenir Next LT Pro</vt:lpstr>
      <vt:lpstr>Avenir Next LT Pro Light</vt:lpstr>
      <vt:lpstr>Calibri</vt:lpstr>
      <vt:lpstr>Sitka Subheading</vt:lpstr>
      <vt:lpstr>Times New Roman</vt:lpstr>
      <vt:lpstr>PebbleVTI</vt:lpstr>
      <vt:lpstr>L’administration prophylactique de mélatonine pour la prévention du délirium</vt:lpstr>
      <vt:lpstr>Aucun conflit d’intérêt à déclarer</vt:lpstr>
      <vt:lpstr>Plan de la présentation</vt:lpstr>
      <vt:lpstr>Introduction: situation actuelle</vt:lpstr>
      <vt:lpstr>Introduction: hypothèses</vt:lpstr>
      <vt:lpstr>PICO</vt:lpstr>
      <vt:lpstr>Méthodologie</vt:lpstr>
      <vt:lpstr>Résultats: Étude #1 </vt:lpstr>
      <vt:lpstr>Résultats: Étude #2 </vt:lpstr>
      <vt:lpstr>Résultats: Étude #3 </vt:lpstr>
      <vt:lpstr>Résultats: Étude #4 </vt:lpstr>
      <vt:lpstr>Résultats: Étude #5 </vt:lpstr>
      <vt:lpstr>Résultats: Étude #6 </vt:lpstr>
      <vt:lpstr>Discussion: en général</vt:lpstr>
      <vt:lpstr>Conclusion</vt:lpstr>
      <vt:lpstr>Bibliographie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L’administration prophylactique de mélatonine pour la prévention du délirium</dc:title>
  <dc:creator>Mathilde Simard</dc:creator>
  <cp:lastModifiedBy>Poirier Èvelyne</cp:lastModifiedBy>
  <cp:revision>16</cp:revision>
  <dcterms:created xsi:type="dcterms:W3CDTF">2023-05-11T13:19:53Z</dcterms:created>
  <dcterms:modified xsi:type="dcterms:W3CDTF">2023-05-19T11:35:42Z</dcterms:modified>
</cp:coreProperties>
</file>