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2" r:id="rId3"/>
    <p:sldId id="257" r:id="rId4"/>
    <p:sldId id="260" r:id="rId5"/>
    <p:sldId id="284" r:id="rId6"/>
    <p:sldId id="262" r:id="rId7"/>
    <p:sldId id="263" r:id="rId8"/>
    <p:sldId id="266" r:id="rId9"/>
    <p:sldId id="267" r:id="rId10"/>
    <p:sldId id="285" r:id="rId11"/>
    <p:sldId id="275" r:id="rId12"/>
    <p:sldId id="278" r:id="rId13"/>
    <p:sldId id="268" r:id="rId14"/>
    <p:sldId id="279" r:id="rId15"/>
    <p:sldId id="281" r:id="rId16"/>
    <p:sldId id="280" r:id="rId17"/>
    <p:sldId id="269" r:id="rId18"/>
    <p:sldId id="288" r:id="rId19"/>
    <p:sldId id="283" r:id="rId20"/>
    <p:sldId id="261" r:id="rId21"/>
    <p:sldId id="259" r:id="rId22"/>
    <p:sldId id="272" r:id="rId23"/>
    <p:sldId id="273" r:id="rId24"/>
    <p:sldId id="271" r:id="rId25"/>
    <p:sldId id="276" r:id="rId26"/>
    <p:sldId id="274" r:id="rId27"/>
    <p:sldId id="264" r:id="rId28"/>
    <p:sldId id="277" r:id="rId29"/>
    <p:sldId id="286" r:id="rId30"/>
    <p:sldId id="28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539"/>
  </p:normalViewPr>
  <p:slideViewPr>
    <p:cSldViewPr snapToGrid="0">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60815-ACB7-4734-9EAE-0C111350AB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55C4F5-7770-4685-9E5B-37B93FF968DB}">
      <dgm:prSet custT="1"/>
      <dgm:spPr/>
      <dgm:t>
        <a:bodyPr/>
        <a:lstStyle/>
        <a:p>
          <a:pPr>
            <a:lnSpc>
              <a:spcPct val="100000"/>
            </a:lnSpc>
          </a:pPr>
          <a:r>
            <a:rPr lang="fr-FR" sz="1700" dirty="0"/>
            <a:t>Médecin de famille = p</a:t>
          </a:r>
          <a:r>
            <a:rPr lang="en-US" sz="1700" dirty="0" err="1"/>
            <a:t>orte</a:t>
          </a:r>
          <a:r>
            <a:rPr lang="en-US" sz="1700" dirty="0"/>
            <a:t> </a:t>
          </a:r>
          <a:r>
            <a:rPr lang="en-US" sz="1700" dirty="0" err="1"/>
            <a:t>d’entrée</a:t>
          </a:r>
          <a:r>
            <a:rPr lang="en-US" sz="1700" dirty="0"/>
            <a:t> du </a:t>
          </a:r>
          <a:r>
            <a:rPr lang="en-US" sz="1700" dirty="0" err="1"/>
            <a:t>système</a:t>
          </a:r>
          <a:r>
            <a:rPr lang="en-US" sz="1700" dirty="0"/>
            <a:t> de </a:t>
          </a:r>
          <a:r>
            <a:rPr lang="en-US" sz="1700" dirty="0" err="1"/>
            <a:t>santé</a:t>
          </a:r>
          <a:r>
            <a:rPr lang="en-US" sz="1700" dirty="0"/>
            <a:t> </a:t>
          </a:r>
          <a:r>
            <a:rPr lang="en-US" sz="1100" dirty="0"/>
            <a:t>(</a:t>
          </a:r>
          <a:r>
            <a:rPr lang="en-US" sz="1100" dirty="0" err="1"/>
            <a:t>Stanciole</a:t>
          </a:r>
          <a:r>
            <a:rPr lang="en-US" sz="1100" dirty="0"/>
            <a:t>, 2009)</a:t>
          </a:r>
          <a:endParaRPr lang="en-US" sz="1700" dirty="0"/>
        </a:p>
      </dgm:t>
    </dgm:pt>
    <dgm:pt modelId="{7C3B3509-526D-421C-AFA8-B6F5D6E78990}" type="parTrans" cxnId="{40069DCD-50F8-48B6-939B-A127634BA767}">
      <dgm:prSet/>
      <dgm:spPr/>
      <dgm:t>
        <a:bodyPr/>
        <a:lstStyle/>
        <a:p>
          <a:endParaRPr lang="en-US"/>
        </a:p>
      </dgm:t>
    </dgm:pt>
    <dgm:pt modelId="{82FE5946-170D-4511-814B-A8173B6BA030}" type="sibTrans" cxnId="{40069DCD-50F8-48B6-939B-A127634BA767}">
      <dgm:prSet/>
      <dgm:spPr/>
      <dgm:t>
        <a:bodyPr/>
        <a:lstStyle/>
        <a:p>
          <a:endParaRPr lang="en-US"/>
        </a:p>
      </dgm:t>
    </dgm:pt>
    <dgm:pt modelId="{45EC7B65-2BA6-4180-9955-9E94A9CD981A}">
      <dgm:prSet/>
      <dgm:spPr/>
      <dgm:t>
        <a:bodyPr/>
        <a:lstStyle/>
        <a:p>
          <a:pPr>
            <a:lnSpc>
              <a:spcPct val="100000"/>
            </a:lnSpc>
          </a:pPr>
          <a:r>
            <a:rPr lang="fr-FR"/>
            <a:t>Exp</a:t>
          </a:r>
          <a:r>
            <a:rPr lang="en-US"/>
            <a:t>osition clinique aux réfugiés et aux demandeurs d’asile pendant les études médicales = amélioration des compétences en santé globale</a:t>
          </a:r>
        </a:p>
      </dgm:t>
    </dgm:pt>
    <dgm:pt modelId="{8907A2EB-1CEB-4417-9D74-6D2192BA7B32}" type="parTrans" cxnId="{7052D862-B3D9-4624-B860-FE4CA2E53936}">
      <dgm:prSet/>
      <dgm:spPr/>
      <dgm:t>
        <a:bodyPr/>
        <a:lstStyle/>
        <a:p>
          <a:endParaRPr lang="en-US"/>
        </a:p>
      </dgm:t>
    </dgm:pt>
    <dgm:pt modelId="{913F3370-7FFF-4419-BA54-D3A4972C757B}" type="sibTrans" cxnId="{7052D862-B3D9-4624-B860-FE4CA2E53936}">
      <dgm:prSet/>
      <dgm:spPr/>
      <dgm:t>
        <a:bodyPr/>
        <a:lstStyle/>
        <a:p>
          <a:endParaRPr lang="en-US"/>
        </a:p>
      </dgm:t>
    </dgm:pt>
    <dgm:pt modelId="{E5B25CF3-0370-4B55-BFA8-F4FD7B449713}">
      <dgm:prSet custT="1"/>
      <dgm:spPr/>
      <dgm:t>
        <a:bodyPr/>
        <a:lstStyle/>
        <a:p>
          <a:pPr>
            <a:lnSpc>
              <a:spcPct val="100000"/>
            </a:lnSpc>
          </a:pPr>
          <a:r>
            <a:rPr lang="fr-FR" sz="1300" dirty="0"/>
            <a:t>Susciter un intérêt et une aisance en matière de santé aux migrants = </a:t>
          </a:r>
          <a:r>
            <a:rPr lang="fr-FR" sz="1300" dirty="0" err="1"/>
            <a:t>intr</a:t>
          </a:r>
          <a:r>
            <a:rPr lang="en-US" sz="1300" dirty="0" err="1"/>
            <a:t>oduire</a:t>
          </a:r>
          <a:r>
            <a:rPr lang="en-US" sz="1300" dirty="0"/>
            <a:t> le </a:t>
          </a:r>
          <a:r>
            <a:rPr lang="en-US" sz="1300" dirty="0" err="1"/>
            <a:t>sujet</a:t>
          </a:r>
          <a:r>
            <a:rPr lang="en-US" sz="1300" dirty="0"/>
            <a:t> </a:t>
          </a:r>
          <a:r>
            <a:rPr lang="en-US" sz="1300" dirty="0" err="1"/>
            <a:t>rapidement</a:t>
          </a:r>
          <a:r>
            <a:rPr lang="en-US" sz="1300" dirty="0"/>
            <a:t> dans le curriculum </a:t>
          </a:r>
          <a:r>
            <a:rPr lang="en-US" sz="1300" dirty="0" err="1"/>
            <a:t>pédagogique</a:t>
          </a:r>
          <a:r>
            <a:rPr lang="en-US" sz="1300" dirty="0"/>
            <a:t> medical </a:t>
          </a:r>
          <a:r>
            <a:rPr lang="en-US" sz="1050" dirty="0"/>
            <a:t>(Bérubé, 2019)</a:t>
          </a:r>
          <a:endParaRPr lang="en-US" sz="1300" dirty="0"/>
        </a:p>
      </dgm:t>
    </dgm:pt>
    <dgm:pt modelId="{C8668488-E530-436D-8D35-BBA3C6C653B8}" type="parTrans" cxnId="{52415BED-72B6-4530-A411-730EB4058793}">
      <dgm:prSet/>
      <dgm:spPr/>
      <dgm:t>
        <a:bodyPr/>
        <a:lstStyle/>
        <a:p>
          <a:endParaRPr lang="en-US"/>
        </a:p>
      </dgm:t>
    </dgm:pt>
    <dgm:pt modelId="{E67AA199-8F63-4C2B-AAB3-261B51D1D8D9}" type="sibTrans" cxnId="{52415BED-72B6-4530-A411-730EB4058793}">
      <dgm:prSet/>
      <dgm:spPr/>
      <dgm:t>
        <a:bodyPr/>
        <a:lstStyle/>
        <a:p>
          <a:endParaRPr lang="en-US"/>
        </a:p>
      </dgm:t>
    </dgm:pt>
    <dgm:pt modelId="{06D03203-BD8F-4767-AB04-197B7FB587F7}">
      <dgm:prSet/>
      <dgm:spPr/>
      <dgm:t>
        <a:bodyPr/>
        <a:lstStyle/>
        <a:p>
          <a:pPr>
            <a:lnSpc>
              <a:spcPct val="100000"/>
            </a:lnSpc>
          </a:pPr>
          <a:r>
            <a:rPr lang="fr-FR"/>
            <a:t>Peu de littérature qui s’intéresse à la perspective de résidents de première ligne par rapp</a:t>
          </a:r>
          <a:r>
            <a:rPr lang="en-US"/>
            <a:t>ort à leur exposition aux soins de santé aux nouveaux arrivants </a:t>
          </a:r>
        </a:p>
      </dgm:t>
    </dgm:pt>
    <dgm:pt modelId="{0F70BA34-AFD2-4265-8B5B-6F399CB8F7AD}" type="parTrans" cxnId="{9A381818-3042-4CAD-938E-1F49C8490861}">
      <dgm:prSet/>
      <dgm:spPr/>
      <dgm:t>
        <a:bodyPr/>
        <a:lstStyle/>
        <a:p>
          <a:endParaRPr lang="en-US"/>
        </a:p>
      </dgm:t>
    </dgm:pt>
    <dgm:pt modelId="{B2E9D277-D950-4B61-9D0A-10DFD4F4FCF3}" type="sibTrans" cxnId="{9A381818-3042-4CAD-938E-1F49C8490861}">
      <dgm:prSet/>
      <dgm:spPr/>
      <dgm:t>
        <a:bodyPr/>
        <a:lstStyle/>
        <a:p>
          <a:endParaRPr lang="en-US"/>
        </a:p>
      </dgm:t>
    </dgm:pt>
    <dgm:pt modelId="{BB0BE494-792E-4F35-9C6E-C172C367EFAF}" type="pres">
      <dgm:prSet presAssocID="{62060815-ACB7-4734-9EAE-0C111350ABC1}" presName="root" presStyleCnt="0">
        <dgm:presLayoutVars>
          <dgm:dir/>
          <dgm:resizeHandles val="exact"/>
        </dgm:presLayoutVars>
      </dgm:prSet>
      <dgm:spPr/>
    </dgm:pt>
    <dgm:pt modelId="{EFD4A1D0-352C-4A00-8C2D-D8239D07C8B6}" type="pres">
      <dgm:prSet presAssocID="{9455C4F5-7770-4685-9E5B-37B93FF968DB}" presName="compNode" presStyleCnt="0"/>
      <dgm:spPr/>
    </dgm:pt>
    <dgm:pt modelId="{383AB59D-7D89-4C52-B25D-12FE11211FBE}" type="pres">
      <dgm:prSet presAssocID="{9455C4F5-7770-4685-9E5B-37B93FF968DB}" presName="bgRect" presStyleLbl="bgShp" presStyleIdx="0" presStyleCnt="3"/>
      <dgm:spPr/>
    </dgm:pt>
    <dgm:pt modelId="{280165D0-EE0A-4771-8AB6-C95796D58186}" type="pres">
      <dgm:prSet presAssocID="{9455C4F5-7770-4685-9E5B-37B93FF968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éthoscope"/>
        </a:ext>
      </dgm:extLst>
    </dgm:pt>
    <dgm:pt modelId="{C16F68C6-9B07-47CE-926B-A82AA4AAF2DE}" type="pres">
      <dgm:prSet presAssocID="{9455C4F5-7770-4685-9E5B-37B93FF968DB}" presName="spaceRect" presStyleCnt="0"/>
      <dgm:spPr/>
    </dgm:pt>
    <dgm:pt modelId="{937D286C-BEEA-4C0A-82CC-1838F574B11C}" type="pres">
      <dgm:prSet presAssocID="{9455C4F5-7770-4685-9E5B-37B93FF968DB}" presName="parTx" presStyleLbl="revTx" presStyleIdx="0" presStyleCnt="4">
        <dgm:presLayoutVars>
          <dgm:chMax val="0"/>
          <dgm:chPref val="0"/>
        </dgm:presLayoutVars>
      </dgm:prSet>
      <dgm:spPr/>
    </dgm:pt>
    <dgm:pt modelId="{637FD118-0973-4701-A901-94DB0525D543}" type="pres">
      <dgm:prSet presAssocID="{82FE5946-170D-4511-814B-A8173B6BA030}" presName="sibTrans" presStyleCnt="0"/>
      <dgm:spPr/>
    </dgm:pt>
    <dgm:pt modelId="{547122C5-5558-4EC3-B39A-92C529E961AE}" type="pres">
      <dgm:prSet presAssocID="{45EC7B65-2BA6-4180-9955-9E94A9CD981A}" presName="compNode" presStyleCnt="0"/>
      <dgm:spPr/>
    </dgm:pt>
    <dgm:pt modelId="{539CF860-6340-4581-9FE6-F85E71341B32}" type="pres">
      <dgm:prSet presAssocID="{45EC7B65-2BA6-4180-9955-9E94A9CD981A}" presName="bgRect" presStyleLbl="bgShp" presStyleIdx="1" presStyleCnt="3"/>
      <dgm:spPr/>
    </dgm:pt>
    <dgm:pt modelId="{813AB006-82F4-4EAA-8362-6EECA5404259}" type="pres">
      <dgm:prSet presAssocID="{45EC7B65-2BA6-4180-9955-9E94A9CD98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vres"/>
        </a:ext>
      </dgm:extLst>
    </dgm:pt>
    <dgm:pt modelId="{2A96DC76-F43E-465E-861D-B56A90EAF4B2}" type="pres">
      <dgm:prSet presAssocID="{45EC7B65-2BA6-4180-9955-9E94A9CD981A}" presName="spaceRect" presStyleCnt="0"/>
      <dgm:spPr/>
    </dgm:pt>
    <dgm:pt modelId="{8531306B-5AFC-4BBB-A26A-71F15F38CB0F}" type="pres">
      <dgm:prSet presAssocID="{45EC7B65-2BA6-4180-9955-9E94A9CD981A}" presName="parTx" presStyleLbl="revTx" presStyleIdx="1" presStyleCnt="4">
        <dgm:presLayoutVars>
          <dgm:chMax val="0"/>
          <dgm:chPref val="0"/>
        </dgm:presLayoutVars>
      </dgm:prSet>
      <dgm:spPr/>
    </dgm:pt>
    <dgm:pt modelId="{BF94FCBD-AE12-4E00-8182-10DC8801D632}" type="pres">
      <dgm:prSet presAssocID="{45EC7B65-2BA6-4180-9955-9E94A9CD981A}" presName="desTx" presStyleLbl="revTx" presStyleIdx="2" presStyleCnt="4">
        <dgm:presLayoutVars/>
      </dgm:prSet>
      <dgm:spPr/>
    </dgm:pt>
    <dgm:pt modelId="{0AB1A858-EA1F-411E-832E-6E2C770F900E}" type="pres">
      <dgm:prSet presAssocID="{913F3370-7FFF-4419-BA54-D3A4972C757B}" presName="sibTrans" presStyleCnt="0"/>
      <dgm:spPr/>
    </dgm:pt>
    <dgm:pt modelId="{FA34C75F-9210-4B27-8CFF-FA9AA4833884}" type="pres">
      <dgm:prSet presAssocID="{06D03203-BD8F-4767-AB04-197B7FB587F7}" presName="compNode" presStyleCnt="0"/>
      <dgm:spPr/>
    </dgm:pt>
    <dgm:pt modelId="{1FFAC520-0BD1-4CB5-B49C-82B316F4BC96}" type="pres">
      <dgm:prSet presAssocID="{06D03203-BD8F-4767-AB04-197B7FB587F7}" presName="bgRect" presStyleLbl="bgShp" presStyleIdx="2" presStyleCnt="3"/>
      <dgm:spPr/>
    </dgm:pt>
    <dgm:pt modelId="{DD6434A3-EAE3-4B78-B558-EF9AB2CCA8D0}" type="pres">
      <dgm:prSet presAssocID="{06D03203-BD8F-4767-AB04-197B7FB587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ère"/>
        </a:ext>
      </dgm:extLst>
    </dgm:pt>
    <dgm:pt modelId="{CA1689B5-B03E-453E-994E-32639CB7CE9E}" type="pres">
      <dgm:prSet presAssocID="{06D03203-BD8F-4767-AB04-197B7FB587F7}" presName="spaceRect" presStyleCnt="0"/>
      <dgm:spPr/>
    </dgm:pt>
    <dgm:pt modelId="{B3429D6E-5E88-4487-8368-00F49F50C6FD}" type="pres">
      <dgm:prSet presAssocID="{06D03203-BD8F-4767-AB04-197B7FB587F7}" presName="parTx" presStyleLbl="revTx" presStyleIdx="3" presStyleCnt="4">
        <dgm:presLayoutVars>
          <dgm:chMax val="0"/>
          <dgm:chPref val="0"/>
        </dgm:presLayoutVars>
      </dgm:prSet>
      <dgm:spPr/>
    </dgm:pt>
  </dgm:ptLst>
  <dgm:cxnLst>
    <dgm:cxn modelId="{9A381818-3042-4CAD-938E-1F49C8490861}" srcId="{62060815-ACB7-4734-9EAE-0C111350ABC1}" destId="{06D03203-BD8F-4767-AB04-197B7FB587F7}" srcOrd="2" destOrd="0" parTransId="{0F70BA34-AFD2-4265-8B5B-6F399CB8F7AD}" sibTransId="{B2E9D277-D950-4B61-9D0A-10DFD4F4FCF3}"/>
    <dgm:cxn modelId="{5ADA7953-3378-2A4C-A2BA-EB435312CCD8}" type="presOf" srcId="{9455C4F5-7770-4685-9E5B-37B93FF968DB}" destId="{937D286C-BEEA-4C0A-82CC-1838F574B11C}" srcOrd="0" destOrd="0" presId="urn:microsoft.com/office/officeart/2018/2/layout/IconVerticalSolidList"/>
    <dgm:cxn modelId="{86B26562-EED1-814E-8EA5-4385E263C511}" type="presOf" srcId="{62060815-ACB7-4734-9EAE-0C111350ABC1}" destId="{BB0BE494-792E-4F35-9C6E-C172C367EFAF}" srcOrd="0" destOrd="0" presId="urn:microsoft.com/office/officeart/2018/2/layout/IconVerticalSolidList"/>
    <dgm:cxn modelId="{7052D862-B3D9-4624-B860-FE4CA2E53936}" srcId="{62060815-ACB7-4734-9EAE-0C111350ABC1}" destId="{45EC7B65-2BA6-4180-9955-9E94A9CD981A}" srcOrd="1" destOrd="0" parTransId="{8907A2EB-1CEB-4417-9D74-6D2192BA7B32}" sibTransId="{913F3370-7FFF-4419-BA54-D3A4972C757B}"/>
    <dgm:cxn modelId="{AD6CA567-BAB2-7749-811C-DB39BC5E79E4}" type="presOf" srcId="{06D03203-BD8F-4767-AB04-197B7FB587F7}" destId="{B3429D6E-5E88-4487-8368-00F49F50C6FD}" srcOrd="0" destOrd="0" presId="urn:microsoft.com/office/officeart/2018/2/layout/IconVerticalSolidList"/>
    <dgm:cxn modelId="{9BBB4190-80CF-E841-B1DA-3957A0324C50}" type="presOf" srcId="{E5B25CF3-0370-4B55-BFA8-F4FD7B449713}" destId="{BF94FCBD-AE12-4E00-8182-10DC8801D632}" srcOrd="0" destOrd="0" presId="urn:microsoft.com/office/officeart/2018/2/layout/IconVerticalSolidList"/>
    <dgm:cxn modelId="{7A03B2B0-A72F-F649-AFCE-39D56F5666EB}" type="presOf" srcId="{45EC7B65-2BA6-4180-9955-9E94A9CD981A}" destId="{8531306B-5AFC-4BBB-A26A-71F15F38CB0F}" srcOrd="0" destOrd="0" presId="urn:microsoft.com/office/officeart/2018/2/layout/IconVerticalSolidList"/>
    <dgm:cxn modelId="{40069DCD-50F8-48B6-939B-A127634BA767}" srcId="{62060815-ACB7-4734-9EAE-0C111350ABC1}" destId="{9455C4F5-7770-4685-9E5B-37B93FF968DB}" srcOrd="0" destOrd="0" parTransId="{7C3B3509-526D-421C-AFA8-B6F5D6E78990}" sibTransId="{82FE5946-170D-4511-814B-A8173B6BA030}"/>
    <dgm:cxn modelId="{52415BED-72B6-4530-A411-730EB4058793}" srcId="{45EC7B65-2BA6-4180-9955-9E94A9CD981A}" destId="{E5B25CF3-0370-4B55-BFA8-F4FD7B449713}" srcOrd="0" destOrd="0" parTransId="{C8668488-E530-436D-8D35-BBA3C6C653B8}" sibTransId="{E67AA199-8F63-4C2B-AAB3-261B51D1D8D9}"/>
    <dgm:cxn modelId="{F50FF977-10F6-3743-89AF-59AAE1E0F861}" type="presParOf" srcId="{BB0BE494-792E-4F35-9C6E-C172C367EFAF}" destId="{EFD4A1D0-352C-4A00-8C2D-D8239D07C8B6}" srcOrd="0" destOrd="0" presId="urn:microsoft.com/office/officeart/2018/2/layout/IconVerticalSolidList"/>
    <dgm:cxn modelId="{5C1D845F-9BD1-A54A-8E1E-ACF9C4C41E66}" type="presParOf" srcId="{EFD4A1D0-352C-4A00-8C2D-D8239D07C8B6}" destId="{383AB59D-7D89-4C52-B25D-12FE11211FBE}" srcOrd="0" destOrd="0" presId="urn:microsoft.com/office/officeart/2018/2/layout/IconVerticalSolidList"/>
    <dgm:cxn modelId="{6A307080-51E3-D544-8A94-B0364CB8B484}" type="presParOf" srcId="{EFD4A1D0-352C-4A00-8C2D-D8239D07C8B6}" destId="{280165D0-EE0A-4771-8AB6-C95796D58186}" srcOrd="1" destOrd="0" presId="urn:microsoft.com/office/officeart/2018/2/layout/IconVerticalSolidList"/>
    <dgm:cxn modelId="{832513B1-2882-3149-844A-61BEE0F96420}" type="presParOf" srcId="{EFD4A1D0-352C-4A00-8C2D-D8239D07C8B6}" destId="{C16F68C6-9B07-47CE-926B-A82AA4AAF2DE}" srcOrd="2" destOrd="0" presId="urn:microsoft.com/office/officeart/2018/2/layout/IconVerticalSolidList"/>
    <dgm:cxn modelId="{DF4C0B89-3D14-6141-9E4F-65D88C55D33B}" type="presParOf" srcId="{EFD4A1D0-352C-4A00-8C2D-D8239D07C8B6}" destId="{937D286C-BEEA-4C0A-82CC-1838F574B11C}" srcOrd="3" destOrd="0" presId="urn:microsoft.com/office/officeart/2018/2/layout/IconVerticalSolidList"/>
    <dgm:cxn modelId="{8C39EEAB-9D18-0A48-A42F-8F22486127B1}" type="presParOf" srcId="{BB0BE494-792E-4F35-9C6E-C172C367EFAF}" destId="{637FD118-0973-4701-A901-94DB0525D543}" srcOrd="1" destOrd="0" presId="urn:microsoft.com/office/officeart/2018/2/layout/IconVerticalSolidList"/>
    <dgm:cxn modelId="{BD4EA391-905C-2B42-8C22-3A799BC90C43}" type="presParOf" srcId="{BB0BE494-792E-4F35-9C6E-C172C367EFAF}" destId="{547122C5-5558-4EC3-B39A-92C529E961AE}" srcOrd="2" destOrd="0" presId="urn:microsoft.com/office/officeart/2018/2/layout/IconVerticalSolidList"/>
    <dgm:cxn modelId="{F7399440-40EE-8943-9728-8E6D9AF6FC9C}" type="presParOf" srcId="{547122C5-5558-4EC3-B39A-92C529E961AE}" destId="{539CF860-6340-4581-9FE6-F85E71341B32}" srcOrd="0" destOrd="0" presId="urn:microsoft.com/office/officeart/2018/2/layout/IconVerticalSolidList"/>
    <dgm:cxn modelId="{32EAADA4-69B6-4340-B8F4-79FBA651488C}" type="presParOf" srcId="{547122C5-5558-4EC3-B39A-92C529E961AE}" destId="{813AB006-82F4-4EAA-8362-6EECA5404259}" srcOrd="1" destOrd="0" presId="urn:microsoft.com/office/officeart/2018/2/layout/IconVerticalSolidList"/>
    <dgm:cxn modelId="{F4192394-CEE3-6F41-A1F4-11C84C6B78CB}" type="presParOf" srcId="{547122C5-5558-4EC3-B39A-92C529E961AE}" destId="{2A96DC76-F43E-465E-861D-B56A90EAF4B2}" srcOrd="2" destOrd="0" presId="urn:microsoft.com/office/officeart/2018/2/layout/IconVerticalSolidList"/>
    <dgm:cxn modelId="{E3C691E1-E9ED-CE48-A450-6D75B2CF635A}" type="presParOf" srcId="{547122C5-5558-4EC3-B39A-92C529E961AE}" destId="{8531306B-5AFC-4BBB-A26A-71F15F38CB0F}" srcOrd="3" destOrd="0" presId="urn:microsoft.com/office/officeart/2018/2/layout/IconVerticalSolidList"/>
    <dgm:cxn modelId="{9602F194-C45B-384A-9F7F-7F063E5B1D24}" type="presParOf" srcId="{547122C5-5558-4EC3-B39A-92C529E961AE}" destId="{BF94FCBD-AE12-4E00-8182-10DC8801D632}" srcOrd="4" destOrd="0" presId="urn:microsoft.com/office/officeart/2018/2/layout/IconVerticalSolidList"/>
    <dgm:cxn modelId="{C0FE389E-892E-924B-8FB2-E51F8EEF8092}" type="presParOf" srcId="{BB0BE494-792E-4F35-9C6E-C172C367EFAF}" destId="{0AB1A858-EA1F-411E-832E-6E2C770F900E}" srcOrd="3" destOrd="0" presId="urn:microsoft.com/office/officeart/2018/2/layout/IconVerticalSolidList"/>
    <dgm:cxn modelId="{74067F09-C891-1A40-B9F3-86E827C58EE3}" type="presParOf" srcId="{BB0BE494-792E-4F35-9C6E-C172C367EFAF}" destId="{FA34C75F-9210-4B27-8CFF-FA9AA4833884}" srcOrd="4" destOrd="0" presId="urn:microsoft.com/office/officeart/2018/2/layout/IconVerticalSolidList"/>
    <dgm:cxn modelId="{B592A420-2651-2C45-8F32-13AB9DB454A7}" type="presParOf" srcId="{FA34C75F-9210-4B27-8CFF-FA9AA4833884}" destId="{1FFAC520-0BD1-4CB5-B49C-82B316F4BC96}" srcOrd="0" destOrd="0" presId="urn:microsoft.com/office/officeart/2018/2/layout/IconVerticalSolidList"/>
    <dgm:cxn modelId="{637A57CF-774B-DE41-8CA3-571C9F226FAE}" type="presParOf" srcId="{FA34C75F-9210-4B27-8CFF-FA9AA4833884}" destId="{DD6434A3-EAE3-4B78-B558-EF9AB2CCA8D0}" srcOrd="1" destOrd="0" presId="urn:microsoft.com/office/officeart/2018/2/layout/IconVerticalSolidList"/>
    <dgm:cxn modelId="{C61D6561-0E36-B440-9758-2CFCB66EC72A}" type="presParOf" srcId="{FA34C75F-9210-4B27-8CFF-FA9AA4833884}" destId="{CA1689B5-B03E-453E-994E-32639CB7CE9E}" srcOrd="2" destOrd="0" presId="urn:microsoft.com/office/officeart/2018/2/layout/IconVerticalSolidList"/>
    <dgm:cxn modelId="{CDEE2D26-0CAF-E54B-81AA-7E19868D50AF}" type="presParOf" srcId="{FA34C75F-9210-4B27-8CFF-FA9AA4833884}" destId="{B3429D6E-5E88-4487-8368-00F49F50C6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424A7-6B43-46A6-826A-46C364BD56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255FFA-7B5F-435E-86CF-B823A6D7F683}">
      <dgm:prSet/>
      <dgm:spPr/>
      <dgm:t>
        <a:bodyPr/>
        <a:lstStyle/>
        <a:p>
          <a:pPr>
            <a:lnSpc>
              <a:spcPct val="100000"/>
            </a:lnSpc>
          </a:pPr>
          <a:r>
            <a:rPr lang="fr-CA" b="0" i="0"/>
            <a:t>Cours théorique donné en début de résidence sur les demandeurs d’asile</a:t>
          </a:r>
          <a:endParaRPr lang="en-US"/>
        </a:p>
      </dgm:t>
    </dgm:pt>
    <dgm:pt modelId="{03173638-A7DD-44E0-9F47-8BF342E604DA}" type="parTrans" cxnId="{06899A82-ED79-47F3-B319-C066076834A5}">
      <dgm:prSet/>
      <dgm:spPr/>
      <dgm:t>
        <a:bodyPr/>
        <a:lstStyle/>
        <a:p>
          <a:endParaRPr lang="en-US"/>
        </a:p>
      </dgm:t>
    </dgm:pt>
    <dgm:pt modelId="{11171D50-A232-42B9-B7AA-90D030C855C7}" type="sibTrans" cxnId="{06899A82-ED79-47F3-B319-C066076834A5}">
      <dgm:prSet/>
      <dgm:spPr/>
      <dgm:t>
        <a:bodyPr/>
        <a:lstStyle/>
        <a:p>
          <a:endParaRPr lang="en-US"/>
        </a:p>
      </dgm:t>
    </dgm:pt>
    <dgm:pt modelId="{9FB01B29-B3E6-4C1F-AB37-9253A17717BA}">
      <dgm:prSet/>
      <dgm:spPr/>
      <dgm:t>
        <a:bodyPr/>
        <a:lstStyle/>
        <a:p>
          <a:pPr>
            <a:lnSpc>
              <a:spcPct val="100000"/>
            </a:lnSpc>
          </a:pPr>
          <a:r>
            <a:rPr lang="fr-CA" b="0" i="0"/>
            <a:t>Prise en charge d’une famille de demandeurs d’asile par chaque résident de première année</a:t>
          </a:r>
          <a:endParaRPr lang="en-US"/>
        </a:p>
      </dgm:t>
    </dgm:pt>
    <dgm:pt modelId="{787A3283-1873-4808-8077-C70664D54190}" type="parTrans" cxnId="{83384D94-8CBB-4A1D-9FDE-808F01EAE4CF}">
      <dgm:prSet/>
      <dgm:spPr/>
      <dgm:t>
        <a:bodyPr/>
        <a:lstStyle/>
        <a:p>
          <a:endParaRPr lang="en-US"/>
        </a:p>
      </dgm:t>
    </dgm:pt>
    <dgm:pt modelId="{9E0BD112-5473-4D67-8EC2-C04127A854F3}" type="sibTrans" cxnId="{83384D94-8CBB-4A1D-9FDE-808F01EAE4CF}">
      <dgm:prSet/>
      <dgm:spPr/>
      <dgm:t>
        <a:bodyPr/>
        <a:lstStyle/>
        <a:p>
          <a:endParaRPr lang="en-US"/>
        </a:p>
      </dgm:t>
    </dgm:pt>
    <dgm:pt modelId="{62DB6F6D-DE02-4F35-A084-D651916B2BD7}">
      <dgm:prSet/>
      <dgm:spPr/>
      <dgm:t>
        <a:bodyPr/>
        <a:lstStyle/>
        <a:p>
          <a:pPr>
            <a:lnSpc>
              <a:spcPct val="100000"/>
            </a:lnSpc>
          </a:pPr>
          <a:r>
            <a:rPr lang="fr-CA" b="0" i="0"/>
            <a:t>Visionnement vidéo direct avec les autres résidents lors de la prise en charge; discussion de cas, pour chaque famille</a:t>
          </a:r>
          <a:endParaRPr lang="en-US"/>
        </a:p>
      </dgm:t>
    </dgm:pt>
    <dgm:pt modelId="{028D00E6-B377-4EC7-871D-62A4972AEF99}" type="parTrans" cxnId="{4ACB0866-6CB8-47EB-9879-C7654F32738A}">
      <dgm:prSet/>
      <dgm:spPr/>
      <dgm:t>
        <a:bodyPr/>
        <a:lstStyle/>
        <a:p>
          <a:endParaRPr lang="en-US"/>
        </a:p>
      </dgm:t>
    </dgm:pt>
    <dgm:pt modelId="{D1DDA335-6A37-4633-BD63-B80B6B9348DF}" type="sibTrans" cxnId="{4ACB0866-6CB8-47EB-9879-C7654F32738A}">
      <dgm:prSet/>
      <dgm:spPr/>
      <dgm:t>
        <a:bodyPr/>
        <a:lstStyle/>
        <a:p>
          <a:endParaRPr lang="en-US"/>
        </a:p>
      </dgm:t>
    </dgm:pt>
    <dgm:pt modelId="{8CA10279-ADB9-4C25-992A-10F460E9F871}">
      <dgm:prSet/>
      <dgm:spPr/>
      <dgm:t>
        <a:bodyPr/>
        <a:lstStyle/>
        <a:p>
          <a:pPr>
            <a:lnSpc>
              <a:spcPct val="100000"/>
            </a:lnSpc>
          </a:pPr>
          <a:r>
            <a:rPr lang="fr-CA" b="0" i="0"/>
            <a:t>Plan de suivis subséquents établi lors de la prise en charge</a:t>
          </a:r>
          <a:endParaRPr lang="en-US"/>
        </a:p>
      </dgm:t>
    </dgm:pt>
    <dgm:pt modelId="{19AED3F2-971B-4286-9071-118F81344936}" type="parTrans" cxnId="{ADDC2D69-24CE-4526-9525-25FCF442D7AA}">
      <dgm:prSet/>
      <dgm:spPr/>
      <dgm:t>
        <a:bodyPr/>
        <a:lstStyle/>
        <a:p>
          <a:endParaRPr lang="en-US"/>
        </a:p>
      </dgm:t>
    </dgm:pt>
    <dgm:pt modelId="{307D0BC8-8BBD-40E0-9B27-AFDADF8F4E71}" type="sibTrans" cxnId="{ADDC2D69-24CE-4526-9525-25FCF442D7AA}">
      <dgm:prSet/>
      <dgm:spPr/>
      <dgm:t>
        <a:bodyPr/>
        <a:lstStyle/>
        <a:p>
          <a:endParaRPr lang="en-US"/>
        </a:p>
      </dgm:t>
    </dgm:pt>
    <dgm:pt modelId="{8392C3D4-BFE1-4D61-83AD-58112DAE347D}">
      <dgm:prSet/>
      <dgm:spPr/>
      <dgm:t>
        <a:bodyPr/>
        <a:lstStyle/>
        <a:p>
          <a:pPr>
            <a:lnSpc>
              <a:spcPct val="100000"/>
            </a:lnSpc>
          </a:pPr>
          <a:r>
            <a:rPr lang="fr-CA" b="0" i="0"/>
            <a:t>Résident suit ensuite sa famille dans ses cliniques régulières de médecine familiale</a:t>
          </a:r>
          <a:endParaRPr lang="en-US"/>
        </a:p>
      </dgm:t>
    </dgm:pt>
    <dgm:pt modelId="{6DB1C99E-FB7C-42AC-A51F-9D4F7EFAF830}" type="parTrans" cxnId="{704D6675-79BE-4B1F-BE73-8E6D960239C2}">
      <dgm:prSet/>
      <dgm:spPr/>
      <dgm:t>
        <a:bodyPr/>
        <a:lstStyle/>
        <a:p>
          <a:endParaRPr lang="en-US"/>
        </a:p>
      </dgm:t>
    </dgm:pt>
    <dgm:pt modelId="{588863C8-26CC-45F4-A786-98D911B4BD95}" type="sibTrans" cxnId="{704D6675-79BE-4B1F-BE73-8E6D960239C2}">
      <dgm:prSet/>
      <dgm:spPr/>
      <dgm:t>
        <a:bodyPr/>
        <a:lstStyle/>
        <a:p>
          <a:endParaRPr lang="en-US"/>
        </a:p>
      </dgm:t>
    </dgm:pt>
    <dgm:pt modelId="{6E57C352-C248-463C-A059-507B80BECE23}">
      <dgm:prSet/>
      <dgm:spPr/>
      <dgm:t>
        <a:bodyPr/>
        <a:lstStyle/>
        <a:p>
          <a:pPr>
            <a:lnSpc>
              <a:spcPct val="100000"/>
            </a:lnSpc>
          </a:pPr>
          <a:r>
            <a:rPr lang="fr-CA" b="0" i="0"/>
            <a:t>Grilles questionnaires créées pour aider à la prise en charge</a:t>
          </a:r>
          <a:endParaRPr lang="en-US"/>
        </a:p>
      </dgm:t>
    </dgm:pt>
    <dgm:pt modelId="{D181BEAD-22AF-4E80-80A2-F272F45E2437}" type="parTrans" cxnId="{9142DE69-E447-45E0-98C8-B2612EC735BF}">
      <dgm:prSet/>
      <dgm:spPr/>
      <dgm:t>
        <a:bodyPr/>
        <a:lstStyle/>
        <a:p>
          <a:endParaRPr lang="en-US"/>
        </a:p>
      </dgm:t>
    </dgm:pt>
    <dgm:pt modelId="{1BBC2F7E-72CD-468E-B357-75556C442DB8}" type="sibTrans" cxnId="{9142DE69-E447-45E0-98C8-B2612EC735BF}">
      <dgm:prSet/>
      <dgm:spPr/>
      <dgm:t>
        <a:bodyPr/>
        <a:lstStyle/>
        <a:p>
          <a:endParaRPr lang="en-US"/>
        </a:p>
      </dgm:t>
    </dgm:pt>
    <dgm:pt modelId="{AC9342DA-3E9C-4905-BE69-7184AF604B58}" type="pres">
      <dgm:prSet presAssocID="{79D424A7-6B43-46A6-826A-46C364BD56E9}" presName="root" presStyleCnt="0">
        <dgm:presLayoutVars>
          <dgm:dir/>
          <dgm:resizeHandles val="exact"/>
        </dgm:presLayoutVars>
      </dgm:prSet>
      <dgm:spPr/>
    </dgm:pt>
    <dgm:pt modelId="{53089AC1-A82C-4FEF-9C2B-D6FE0A1D50C0}" type="pres">
      <dgm:prSet presAssocID="{4D255FFA-7B5F-435E-86CF-B823A6D7F683}" presName="compNode" presStyleCnt="0"/>
      <dgm:spPr/>
    </dgm:pt>
    <dgm:pt modelId="{8EA19FFE-1706-494E-BAC3-F69AAA895DEF}" type="pres">
      <dgm:prSet presAssocID="{4D255FFA-7B5F-435E-86CF-B823A6D7F683}" presName="bgRect" presStyleLbl="bgShp" presStyleIdx="0" presStyleCnt="6"/>
      <dgm:spPr/>
    </dgm:pt>
    <dgm:pt modelId="{AD249C13-5409-44C7-BC6E-85280A7A554C}" type="pres">
      <dgm:prSet presAssocID="{4D255FFA-7B5F-435E-86CF-B823A6D7F68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vres"/>
        </a:ext>
      </dgm:extLst>
    </dgm:pt>
    <dgm:pt modelId="{793BFC60-EA82-4868-B661-CF62FBA8734A}" type="pres">
      <dgm:prSet presAssocID="{4D255FFA-7B5F-435E-86CF-B823A6D7F683}" presName="spaceRect" presStyleCnt="0"/>
      <dgm:spPr/>
    </dgm:pt>
    <dgm:pt modelId="{AB62BACB-548B-405C-BED3-AE458344E08F}" type="pres">
      <dgm:prSet presAssocID="{4D255FFA-7B5F-435E-86CF-B823A6D7F683}" presName="parTx" presStyleLbl="revTx" presStyleIdx="0" presStyleCnt="6">
        <dgm:presLayoutVars>
          <dgm:chMax val="0"/>
          <dgm:chPref val="0"/>
        </dgm:presLayoutVars>
      </dgm:prSet>
      <dgm:spPr/>
    </dgm:pt>
    <dgm:pt modelId="{94F915FB-3C11-4ACB-A901-1CBEEBA67833}" type="pres">
      <dgm:prSet presAssocID="{11171D50-A232-42B9-B7AA-90D030C855C7}" presName="sibTrans" presStyleCnt="0"/>
      <dgm:spPr/>
    </dgm:pt>
    <dgm:pt modelId="{37559956-D71D-4AED-83AC-DD91C38D77AF}" type="pres">
      <dgm:prSet presAssocID="{9FB01B29-B3E6-4C1F-AB37-9253A17717BA}" presName="compNode" presStyleCnt="0"/>
      <dgm:spPr/>
    </dgm:pt>
    <dgm:pt modelId="{961B5604-A2C8-4840-8E50-1BB24B900F74}" type="pres">
      <dgm:prSet presAssocID="{9FB01B29-B3E6-4C1F-AB37-9253A17717BA}" presName="bgRect" presStyleLbl="bgShp" presStyleIdx="1" presStyleCnt="6"/>
      <dgm:spPr/>
    </dgm:pt>
    <dgm:pt modelId="{A3518462-D74E-46AB-AC37-00A084A91E7B}" type="pres">
      <dgm:prSet presAssocID="{9FB01B29-B3E6-4C1F-AB37-9253A17717B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03B64D03-C7F3-458D-B9A0-56248CE1A712}" type="pres">
      <dgm:prSet presAssocID="{9FB01B29-B3E6-4C1F-AB37-9253A17717BA}" presName="spaceRect" presStyleCnt="0"/>
      <dgm:spPr/>
    </dgm:pt>
    <dgm:pt modelId="{F886C47D-2C4E-4AB0-A6E0-8286F2B63449}" type="pres">
      <dgm:prSet presAssocID="{9FB01B29-B3E6-4C1F-AB37-9253A17717BA}" presName="parTx" presStyleLbl="revTx" presStyleIdx="1" presStyleCnt="6">
        <dgm:presLayoutVars>
          <dgm:chMax val="0"/>
          <dgm:chPref val="0"/>
        </dgm:presLayoutVars>
      </dgm:prSet>
      <dgm:spPr/>
    </dgm:pt>
    <dgm:pt modelId="{91C14EA0-8ADE-4BC8-83B8-921EF07381FC}" type="pres">
      <dgm:prSet presAssocID="{9E0BD112-5473-4D67-8EC2-C04127A854F3}" presName="sibTrans" presStyleCnt="0"/>
      <dgm:spPr/>
    </dgm:pt>
    <dgm:pt modelId="{CF114B87-3597-480E-A74F-E5F21B125572}" type="pres">
      <dgm:prSet presAssocID="{62DB6F6D-DE02-4F35-A084-D651916B2BD7}" presName="compNode" presStyleCnt="0"/>
      <dgm:spPr/>
    </dgm:pt>
    <dgm:pt modelId="{E297D433-0B70-4015-9E0F-FCEF8AD88447}" type="pres">
      <dgm:prSet presAssocID="{62DB6F6D-DE02-4F35-A084-D651916B2BD7}" presName="bgRect" presStyleLbl="bgShp" presStyleIdx="2" presStyleCnt="6"/>
      <dgm:spPr/>
    </dgm:pt>
    <dgm:pt modelId="{8D690765-631F-48A4-965E-3CFBBAA58C65}" type="pres">
      <dgm:prSet presAssocID="{62DB6F6D-DE02-4F35-A084-D651916B2BD7}"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mera avec un remplissage uni"/>
        </a:ext>
      </dgm:extLst>
    </dgm:pt>
    <dgm:pt modelId="{8D4CB121-A9FC-4765-AA5A-2006CA0DC81E}" type="pres">
      <dgm:prSet presAssocID="{62DB6F6D-DE02-4F35-A084-D651916B2BD7}" presName="spaceRect" presStyleCnt="0"/>
      <dgm:spPr/>
    </dgm:pt>
    <dgm:pt modelId="{FCFD9FBA-91F7-4386-9E25-CC1E7C3160A5}" type="pres">
      <dgm:prSet presAssocID="{62DB6F6D-DE02-4F35-A084-D651916B2BD7}" presName="parTx" presStyleLbl="revTx" presStyleIdx="2" presStyleCnt="6">
        <dgm:presLayoutVars>
          <dgm:chMax val="0"/>
          <dgm:chPref val="0"/>
        </dgm:presLayoutVars>
      </dgm:prSet>
      <dgm:spPr/>
    </dgm:pt>
    <dgm:pt modelId="{19F4A594-97E4-41F4-A455-3CED602E8DFF}" type="pres">
      <dgm:prSet presAssocID="{D1DDA335-6A37-4633-BD63-B80B6B9348DF}" presName="sibTrans" presStyleCnt="0"/>
      <dgm:spPr/>
    </dgm:pt>
    <dgm:pt modelId="{9A854AB0-02DB-4E6A-A1E6-72561B1F8A1D}" type="pres">
      <dgm:prSet presAssocID="{8CA10279-ADB9-4C25-992A-10F460E9F871}" presName="compNode" presStyleCnt="0"/>
      <dgm:spPr/>
    </dgm:pt>
    <dgm:pt modelId="{89FCEFAA-E02D-463E-AD3E-7374789E48FC}" type="pres">
      <dgm:prSet presAssocID="{8CA10279-ADB9-4C25-992A-10F460E9F871}" presName="bgRect" presStyleLbl="bgShp" presStyleIdx="3" presStyleCnt="6"/>
      <dgm:spPr/>
    </dgm:pt>
    <dgm:pt modelId="{622DF09B-5B09-4CA9-9E0F-820D4A94727F}" type="pres">
      <dgm:prSet presAssocID="{8CA10279-ADB9-4C25-992A-10F460E9F871}"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ddress Book avec un remplissage uni"/>
        </a:ext>
      </dgm:extLst>
    </dgm:pt>
    <dgm:pt modelId="{BBB8A7E7-AC4C-483A-8590-3E2B8A4E1C3E}" type="pres">
      <dgm:prSet presAssocID="{8CA10279-ADB9-4C25-992A-10F460E9F871}" presName="spaceRect" presStyleCnt="0"/>
      <dgm:spPr/>
    </dgm:pt>
    <dgm:pt modelId="{96985155-916D-47B2-8DE4-B92F7FF6AC59}" type="pres">
      <dgm:prSet presAssocID="{8CA10279-ADB9-4C25-992A-10F460E9F871}" presName="parTx" presStyleLbl="revTx" presStyleIdx="3" presStyleCnt="6">
        <dgm:presLayoutVars>
          <dgm:chMax val="0"/>
          <dgm:chPref val="0"/>
        </dgm:presLayoutVars>
      </dgm:prSet>
      <dgm:spPr/>
    </dgm:pt>
    <dgm:pt modelId="{C23A84E1-1D2E-4594-B429-65A43B47161E}" type="pres">
      <dgm:prSet presAssocID="{307D0BC8-8BBD-40E0-9B27-AFDADF8F4E71}" presName="sibTrans" presStyleCnt="0"/>
      <dgm:spPr/>
    </dgm:pt>
    <dgm:pt modelId="{07876EF9-03DF-4C6A-A95A-E8E5A9DD5DC1}" type="pres">
      <dgm:prSet presAssocID="{8392C3D4-BFE1-4D61-83AD-58112DAE347D}" presName="compNode" presStyleCnt="0"/>
      <dgm:spPr/>
    </dgm:pt>
    <dgm:pt modelId="{E5F0E268-4805-40FD-A548-977C8D726DE9}" type="pres">
      <dgm:prSet presAssocID="{8392C3D4-BFE1-4D61-83AD-58112DAE347D}" presName="bgRect" presStyleLbl="bgShp" presStyleIdx="4" presStyleCnt="6"/>
      <dgm:spPr/>
    </dgm:pt>
    <dgm:pt modelId="{3311B01D-B195-40C9-87A6-EA0D4F4602EA}" type="pres">
      <dgm:prSet presAssocID="{8392C3D4-BFE1-4D61-83AD-58112DAE347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éthoscope"/>
        </a:ext>
      </dgm:extLst>
    </dgm:pt>
    <dgm:pt modelId="{8AA81856-BF70-4890-8213-0131510DBB3A}" type="pres">
      <dgm:prSet presAssocID="{8392C3D4-BFE1-4D61-83AD-58112DAE347D}" presName="spaceRect" presStyleCnt="0"/>
      <dgm:spPr/>
    </dgm:pt>
    <dgm:pt modelId="{5904826E-3565-4715-AFD5-A61C19EEECD2}" type="pres">
      <dgm:prSet presAssocID="{8392C3D4-BFE1-4D61-83AD-58112DAE347D}" presName="parTx" presStyleLbl="revTx" presStyleIdx="4" presStyleCnt="6">
        <dgm:presLayoutVars>
          <dgm:chMax val="0"/>
          <dgm:chPref val="0"/>
        </dgm:presLayoutVars>
      </dgm:prSet>
      <dgm:spPr/>
    </dgm:pt>
    <dgm:pt modelId="{C4BB858E-F188-4582-94BF-76119E8F7DA8}" type="pres">
      <dgm:prSet presAssocID="{588863C8-26CC-45F4-A786-98D911B4BD95}" presName="sibTrans" presStyleCnt="0"/>
      <dgm:spPr/>
    </dgm:pt>
    <dgm:pt modelId="{4B3D9400-9A2B-4DE1-8E20-755BBEFF7D1E}" type="pres">
      <dgm:prSet presAssocID="{6E57C352-C248-463C-A059-507B80BECE23}" presName="compNode" presStyleCnt="0"/>
      <dgm:spPr/>
    </dgm:pt>
    <dgm:pt modelId="{E97615E0-9C4D-4DF0-B3A4-F629C6BFC405}" type="pres">
      <dgm:prSet presAssocID="{6E57C352-C248-463C-A059-507B80BECE23}" presName="bgRect" presStyleLbl="bgShp" presStyleIdx="5" presStyleCnt="6"/>
      <dgm:spPr/>
    </dgm:pt>
    <dgm:pt modelId="{8201ECB8-D26A-43AC-BDB0-94669694D54E}" type="pres">
      <dgm:prSet presAssocID="{6E57C352-C248-463C-A059-507B80BECE23}"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ipboard Checked avec un remplissage uni"/>
        </a:ext>
      </dgm:extLst>
    </dgm:pt>
    <dgm:pt modelId="{5516010B-1536-47C7-AD04-E6CF5371E334}" type="pres">
      <dgm:prSet presAssocID="{6E57C352-C248-463C-A059-507B80BECE23}" presName="spaceRect" presStyleCnt="0"/>
      <dgm:spPr/>
    </dgm:pt>
    <dgm:pt modelId="{03E1B2DA-9EE1-48B9-B64F-91BF758EBE2A}" type="pres">
      <dgm:prSet presAssocID="{6E57C352-C248-463C-A059-507B80BECE23}" presName="parTx" presStyleLbl="revTx" presStyleIdx="5" presStyleCnt="6">
        <dgm:presLayoutVars>
          <dgm:chMax val="0"/>
          <dgm:chPref val="0"/>
        </dgm:presLayoutVars>
      </dgm:prSet>
      <dgm:spPr/>
    </dgm:pt>
  </dgm:ptLst>
  <dgm:cxnLst>
    <dgm:cxn modelId="{9021D210-E11C-D246-904A-CABAF6929BE6}" type="presOf" srcId="{8CA10279-ADB9-4C25-992A-10F460E9F871}" destId="{96985155-916D-47B2-8DE4-B92F7FF6AC59}" srcOrd="0" destOrd="0" presId="urn:microsoft.com/office/officeart/2018/2/layout/IconVerticalSolidList"/>
    <dgm:cxn modelId="{99295B5D-8A6B-2246-9FED-66E56A2FC990}" type="presOf" srcId="{4D255FFA-7B5F-435E-86CF-B823A6D7F683}" destId="{AB62BACB-548B-405C-BED3-AE458344E08F}" srcOrd="0" destOrd="0" presId="urn:microsoft.com/office/officeart/2018/2/layout/IconVerticalSolidList"/>
    <dgm:cxn modelId="{4ACB0866-6CB8-47EB-9879-C7654F32738A}" srcId="{79D424A7-6B43-46A6-826A-46C364BD56E9}" destId="{62DB6F6D-DE02-4F35-A084-D651916B2BD7}" srcOrd="2" destOrd="0" parTransId="{028D00E6-B377-4EC7-871D-62A4972AEF99}" sibTransId="{D1DDA335-6A37-4633-BD63-B80B6B9348DF}"/>
    <dgm:cxn modelId="{ADDC2D69-24CE-4526-9525-25FCF442D7AA}" srcId="{79D424A7-6B43-46A6-826A-46C364BD56E9}" destId="{8CA10279-ADB9-4C25-992A-10F460E9F871}" srcOrd="3" destOrd="0" parTransId="{19AED3F2-971B-4286-9071-118F81344936}" sibTransId="{307D0BC8-8BBD-40E0-9B27-AFDADF8F4E71}"/>
    <dgm:cxn modelId="{D6CBD869-DD02-7948-BDE1-EC4E7F56D1EA}" type="presOf" srcId="{6E57C352-C248-463C-A059-507B80BECE23}" destId="{03E1B2DA-9EE1-48B9-B64F-91BF758EBE2A}" srcOrd="0" destOrd="0" presId="urn:microsoft.com/office/officeart/2018/2/layout/IconVerticalSolidList"/>
    <dgm:cxn modelId="{9142DE69-E447-45E0-98C8-B2612EC735BF}" srcId="{79D424A7-6B43-46A6-826A-46C364BD56E9}" destId="{6E57C352-C248-463C-A059-507B80BECE23}" srcOrd="5" destOrd="0" parTransId="{D181BEAD-22AF-4E80-80A2-F272F45E2437}" sibTransId="{1BBC2F7E-72CD-468E-B357-75556C442DB8}"/>
    <dgm:cxn modelId="{704D6675-79BE-4B1F-BE73-8E6D960239C2}" srcId="{79D424A7-6B43-46A6-826A-46C364BD56E9}" destId="{8392C3D4-BFE1-4D61-83AD-58112DAE347D}" srcOrd="4" destOrd="0" parTransId="{6DB1C99E-FB7C-42AC-A51F-9D4F7EFAF830}" sibTransId="{588863C8-26CC-45F4-A786-98D911B4BD95}"/>
    <dgm:cxn modelId="{06899A82-ED79-47F3-B319-C066076834A5}" srcId="{79D424A7-6B43-46A6-826A-46C364BD56E9}" destId="{4D255FFA-7B5F-435E-86CF-B823A6D7F683}" srcOrd="0" destOrd="0" parTransId="{03173638-A7DD-44E0-9F47-8BF342E604DA}" sibTransId="{11171D50-A232-42B9-B7AA-90D030C855C7}"/>
    <dgm:cxn modelId="{17286D8D-0608-864B-8701-D052085E2E2C}" type="presOf" srcId="{79D424A7-6B43-46A6-826A-46C364BD56E9}" destId="{AC9342DA-3E9C-4905-BE69-7184AF604B58}" srcOrd="0" destOrd="0" presId="urn:microsoft.com/office/officeart/2018/2/layout/IconVerticalSolidList"/>
    <dgm:cxn modelId="{83384D94-8CBB-4A1D-9FDE-808F01EAE4CF}" srcId="{79D424A7-6B43-46A6-826A-46C364BD56E9}" destId="{9FB01B29-B3E6-4C1F-AB37-9253A17717BA}" srcOrd="1" destOrd="0" parTransId="{787A3283-1873-4808-8077-C70664D54190}" sibTransId="{9E0BD112-5473-4D67-8EC2-C04127A854F3}"/>
    <dgm:cxn modelId="{B1C7B2F6-7C02-864B-B4BC-0989745CCF6B}" type="presOf" srcId="{62DB6F6D-DE02-4F35-A084-D651916B2BD7}" destId="{FCFD9FBA-91F7-4386-9E25-CC1E7C3160A5}" srcOrd="0" destOrd="0" presId="urn:microsoft.com/office/officeart/2018/2/layout/IconVerticalSolidList"/>
    <dgm:cxn modelId="{D33CC5FD-B100-6842-A68D-308F9416D9D9}" type="presOf" srcId="{8392C3D4-BFE1-4D61-83AD-58112DAE347D}" destId="{5904826E-3565-4715-AFD5-A61C19EEECD2}" srcOrd="0" destOrd="0" presId="urn:microsoft.com/office/officeart/2018/2/layout/IconVerticalSolidList"/>
    <dgm:cxn modelId="{3AD559FE-CC5D-224A-94BC-B9D5C6E50EA9}" type="presOf" srcId="{9FB01B29-B3E6-4C1F-AB37-9253A17717BA}" destId="{F886C47D-2C4E-4AB0-A6E0-8286F2B63449}" srcOrd="0" destOrd="0" presId="urn:microsoft.com/office/officeart/2018/2/layout/IconVerticalSolidList"/>
    <dgm:cxn modelId="{C57EAB18-46DE-9748-B2BF-9593C7E9FB2E}" type="presParOf" srcId="{AC9342DA-3E9C-4905-BE69-7184AF604B58}" destId="{53089AC1-A82C-4FEF-9C2B-D6FE0A1D50C0}" srcOrd="0" destOrd="0" presId="urn:microsoft.com/office/officeart/2018/2/layout/IconVerticalSolidList"/>
    <dgm:cxn modelId="{CC75A3D5-1873-5745-AD65-B036CDF47626}" type="presParOf" srcId="{53089AC1-A82C-4FEF-9C2B-D6FE0A1D50C0}" destId="{8EA19FFE-1706-494E-BAC3-F69AAA895DEF}" srcOrd="0" destOrd="0" presId="urn:microsoft.com/office/officeart/2018/2/layout/IconVerticalSolidList"/>
    <dgm:cxn modelId="{6EA9287C-3819-F347-AA4F-F313E07D11A2}" type="presParOf" srcId="{53089AC1-A82C-4FEF-9C2B-D6FE0A1D50C0}" destId="{AD249C13-5409-44C7-BC6E-85280A7A554C}" srcOrd="1" destOrd="0" presId="urn:microsoft.com/office/officeart/2018/2/layout/IconVerticalSolidList"/>
    <dgm:cxn modelId="{1D0E55AD-029D-B74B-94D3-892BA8E131A8}" type="presParOf" srcId="{53089AC1-A82C-4FEF-9C2B-D6FE0A1D50C0}" destId="{793BFC60-EA82-4868-B661-CF62FBA8734A}" srcOrd="2" destOrd="0" presId="urn:microsoft.com/office/officeart/2018/2/layout/IconVerticalSolidList"/>
    <dgm:cxn modelId="{9518B95D-C889-BB4A-8D4A-DF760ECF6A35}" type="presParOf" srcId="{53089AC1-A82C-4FEF-9C2B-D6FE0A1D50C0}" destId="{AB62BACB-548B-405C-BED3-AE458344E08F}" srcOrd="3" destOrd="0" presId="urn:microsoft.com/office/officeart/2018/2/layout/IconVerticalSolidList"/>
    <dgm:cxn modelId="{67E5B41E-9C39-6242-ABE5-816160F9EA71}" type="presParOf" srcId="{AC9342DA-3E9C-4905-BE69-7184AF604B58}" destId="{94F915FB-3C11-4ACB-A901-1CBEEBA67833}" srcOrd="1" destOrd="0" presId="urn:microsoft.com/office/officeart/2018/2/layout/IconVerticalSolidList"/>
    <dgm:cxn modelId="{D4C5739B-E3A1-A444-8305-EA360E9B56C0}" type="presParOf" srcId="{AC9342DA-3E9C-4905-BE69-7184AF604B58}" destId="{37559956-D71D-4AED-83AC-DD91C38D77AF}" srcOrd="2" destOrd="0" presId="urn:microsoft.com/office/officeart/2018/2/layout/IconVerticalSolidList"/>
    <dgm:cxn modelId="{1A97B0DB-B6A5-894F-80E7-93D10555D2D0}" type="presParOf" srcId="{37559956-D71D-4AED-83AC-DD91C38D77AF}" destId="{961B5604-A2C8-4840-8E50-1BB24B900F74}" srcOrd="0" destOrd="0" presId="urn:microsoft.com/office/officeart/2018/2/layout/IconVerticalSolidList"/>
    <dgm:cxn modelId="{48EEFE2F-5AD8-F84C-A807-79A59CC31B77}" type="presParOf" srcId="{37559956-D71D-4AED-83AC-DD91C38D77AF}" destId="{A3518462-D74E-46AB-AC37-00A084A91E7B}" srcOrd="1" destOrd="0" presId="urn:microsoft.com/office/officeart/2018/2/layout/IconVerticalSolidList"/>
    <dgm:cxn modelId="{3425593B-F752-2C4D-85AA-AFAA5CD517E9}" type="presParOf" srcId="{37559956-D71D-4AED-83AC-DD91C38D77AF}" destId="{03B64D03-C7F3-458D-B9A0-56248CE1A712}" srcOrd="2" destOrd="0" presId="urn:microsoft.com/office/officeart/2018/2/layout/IconVerticalSolidList"/>
    <dgm:cxn modelId="{2B52C445-95EE-F54B-AB7B-0461DC02A913}" type="presParOf" srcId="{37559956-D71D-4AED-83AC-DD91C38D77AF}" destId="{F886C47D-2C4E-4AB0-A6E0-8286F2B63449}" srcOrd="3" destOrd="0" presId="urn:microsoft.com/office/officeart/2018/2/layout/IconVerticalSolidList"/>
    <dgm:cxn modelId="{44804585-281B-E04E-879F-4C6DDF7E2D31}" type="presParOf" srcId="{AC9342DA-3E9C-4905-BE69-7184AF604B58}" destId="{91C14EA0-8ADE-4BC8-83B8-921EF07381FC}" srcOrd="3" destOrd="0" presId="urn:microsoft.com/office/officeart/2018/2/layout/IconVerticalSolidList"/>
    <dgm:cxn modelId="{FD0DEDA4-3108-CA46-A3A2-94A8BBD157E7}" type="presParOf" srcId="{AC9342DA-3E9C-4905-BE69-7184AF604B58}" destId="{CF114B87-3597-480E-A74F-E5F21B125572}" srcOrd="4" destOrd="0" presId="urn:microsoft.com/office/officeart/2018/2/layout/IconVerticalSolidList"/>
    <dgm:cxn modelId="{72F5AE6B-EC58-184A-85F7-CE93CBD07F07}" type="presParOf" srcId="{CF114B87-3597-480E-A74F-E5F21B125572}" destId="{E297D433-0B70-4015-9E0F-FCEF8AD88447}" srcOrd="0" destOrd="0" presId="urn:microsoft.com/office/officeart/2018/2/layout/IconVerticalSolidList"/>
    <dgm:cxn modelId="{97C4E4E4-7EDD-464C-93CC-209BE3EA93FC}" type="presParOf" srcId="{CF114B87-3597-480E-A74F-E5F21B125572}" destId="{8D690765-631F-48A4-965E-3CFBBAA58C65}" srcOrd="1" destOrd="0" presId="urn:microsoft.com/office/officeart/2018/2/layout/IconVerticalSolidList"/>
    <dgm:cxn modelId="{97936362-C245-114C-8154-61FDEC81F8FC}" type="presParOf" srcId="{CF114B87-3597-480E-A74F-E5F21B125572}" destId="{8D4CB121-A9FC-4765-AA5A-2006CA0DC81E}" srcOrd="2" destOrd="0" presId="urn:microsoft.com/office/officeart/2018/2/layout/IconVerticalSolidList"/>
    <dgm:cxn modelId="{AFF54362-6AA9-AA44-8939-9F80552BD252}" type="presParOf" srcId="{CF114B87-3597-480E-A74F-E5F21B125572}" destId="{FCFD9FBA-91F7-4386-9E25-CC1E7C3160A5}" srcOrd="3" destOrd="0" presId="urn:microsoft.com/office/officeart/2018/2/layout/IconVerticalSolidList"/>
    <dgm:cxn modelId="{7E4BAA27-1F86-064D-A334-9AE868263E43}" type="presParOf" srcId="{AC9342DA-3E9C-4905-BE69-7184AF604B58}" destId="{19F4A594-97E4-41F4-A455-3CED602E8DFF}" srcOrd="5" destOrd="0" presId="urn:microsoft.com/office/officeart/2018/2/layout/IconVerticalSolidList"/>
    <dgm:cxn modelId="{FA5EADA7-C82B-2D4D-A5C0-1B9168D36F38}" type="presParOf" srcId="{AC9342DA-3E9C-4905-BE69-7184AF604B58}" destId="{9A854AB0-02DB-4E6A-A1E6-72561B1F8A1D}" srcOrd="6" destOrd="0" presId="urn:microsoft.com/office/officeart/2018/2/layout/IconVerticalSolidList"/>
    <dgm:cxn modelId="{DD862710-4241-1E4C-B899-3674AB2FDDCC}" type="presParOf" srcId="{9A854AB0-02DB-4E6A-A1E6-72561B1F8A1D}" destId="{89FCEFAA-E02D-463E-AD3E-7374789E48FC}" srcOrd="0" destOrd="0" presId="urn:microsoft.com/office/officeart/2018/2/layout/IconVerticalSolidList"/>
    <dgm:cxn modelId="{8CCFECBA-5BFD-3945-AAB7-02F02E76E50A}" type="presParOf" srcId="{9A854AB0-02DB-4E6A-A1E6-72561B1F8A1D}" destId="{622DF09B-5B09-4CA9-9E0F-820D4A94727F}" srcOrd="1" destOrd="0" presId="urn:microsoft.com/office/officeart/2018/2/layout/IconVerticalSolidList"/>
    <dgm:cxn modelId="{6CDEAE13-2D96-0441-B932-2FFE58514F86}" type="presParOf" srcId="{9A854AB0-02DB-4E6A-A1E6-72561B1F8A1D}" destId="{BBB8A7E7-AC4C-483A-8590-3E2B8A4E1C3E}" srcOrd="2" destOrd="0" presId="urn:microsoft.com/office/officeart/2018/2/layout/IconVerticalSolidList"/>
    <dgm:cxn modelId="{196540FE-C34A-4746-BDB4-BA73FCF06F2C}" type="presParOf" srcId="{9A854AB0-02DB-4E6A-A1E6-72561B1F8A1D}" destId="{96985155-916D-47B2-8DE4-B92F7FF6AC59}" srcOrd="3" destOrd="0" presId="urn:microsoft.com/office/officeart/2018/2/layout/IconVerticalSolidList"/>
    <dgm:cxn modelId="{3250F494-0C44-5148-AEEE-3824A86BD812}" type="presParOf" srcId="{AC9342DA-3E9C-4905-BE69-7184AF604B58}" destId="{C23A84E1-1D2E-4594-B429-65A43B47161E}" srcOrd="7" destOrd="0" presId="urn:microsoft.com/office/officeart/2018/2/layout/IconVerticalSolidList"/>
    <dgm:cxn modelId="{1FDB7B14-3BBE-DF40-99C4-CB17487BA9BB}" type="presParOf" srcId="{AC9342DA-3E9C-4905-BE69-7184AF604B58}" destId="{07876EF9-03DF-4C6A-A95A-E8E5A9DD5DC1}" srcOrd="8" destOrd="0" presId="urn:microsoft.com/office/officeart/2018/2/layout/IconVerticalSolidList"/>
    <dgm:cxn modelId="{9FD41AE9-3EFA-B84D-8BB7-A8ECC1B5F24E}" type="presParOf" srcId="{07876EF9-03DF-4C6A-A95A-E8E5A9DD5DC1}" destId="{E5F0E268-4805-40FD-A548-977C8D726DE9}" srcOrd="0" destOrd="0" presId="urn:microsoft.com/office/officeart/2018/2/layout/IconVerticalSolidList"/>
    <dgm:cxn modelId="{0D88D41A-1143-624C-AC3A-6DD94E521084}" type="presParOf" srcId="{07876EF9-03DF-4C6A-A95A-E8E5A9DD5DC1}" destId="{3311B01D-B195-40C9-87A6-EA0D4F4602EA}" srcOrd="1" destOrd="0" presId="urn:microsoft.com/office/officeart/2018/2/layout/IconVerticalSolidList"/>
    <dgm:cxn modelId="{6A9FB5E3-E1DC-B142-8F9E-34529E130416}" type="presParOf" srcId="{07876EF9-03DF-4C6A-A95A-E8E5A9DD5DC1}" destId="{8AA81856-BF70-4890-8213-0131510DBB3A}" srcOrd="2" destOrd="0" presId="urn:microsoft.com/office/officeart/2018/2/layout/IconVerticalSolidList"/>
    <dgm:cxn modelId="{855648DB-62E0-A841-A3F3-D1C4599ACBC4}" type="presParOf" srcId="{07876EF9-03DF-4C6A-A95A-E8E5A9DD5DC1}" destId="{5904826E-3565-4715-AFD5-A61C19EEECD2}" srcOrd="3" destOrd="0" presId="urn:microsoft.com/office/officeart/2018/2/layout/IconVerticalSolidList"/>
    <dgm:cxn modelId="{30838DCD-F52A-F843-89E4-1D4210B9CE4C}" type="presParOf" srcId="{AC9342DA-3E9C-4905-BE69-7184AF604B58}" destId="{C4BB858E-F188-4582-94BF-76119E8F7DA8}" srcOrd="9" destOrd="0" presId="urn:microsoft.com/office/officeart/2018/2/layout/IconVerticalSolidList"/>
    <dgm:cxn modelId="{3B5631AC-DEB0-1A4B-8FA0-8C6322FC6D59}" type="presParOf" srcId="{AC9342DA-3E9C-4905-BE69-7184AF604B58}" destId="{4B3D9400-9A2B-4DE1-8E20-755BBEFF7D1E}" srcOrd="10" destOrd="0" presId="urn:microsoft.com/office/officeart/2018/2/layout/IconVerticalSolidList"/>
    <dgm:cxn modelId="{BDB8843A-AA21-B14C-B716-64457BB81820}" type="presParOf" srcId="{4B3D9400-9A2B-4DE1-8E20-755BBEFF7D1E}" destId="{E97615E0-9C4D-4DF0-B3A4-F629C6BFC405}" srcOrd="0" destOrd="0" presId="urn:microsoft.com/office/officeart/2018/2/layout/IconVerticalSolidList"/>
    <dgm:cxn modelId="{3BE81B27-F855-4D4E-8C58-FCA5D65F7415}" type="presParOf" srcId="{4B3D9400-9A2B-4DE1-8E20-755BBEFF7D1E}" destId="{8201ECB8-D26A-43AC-BDB0-94669694D54E}" srcOrd="1" destOrd="0" presId="urn:microsoft.com/office/officeart/2018/2/layout/IconVerticalSolidList"/>
    <dgm:cxn modelId="{06018D83-CD95-9748-B51B-F80B9882F7EE}" type="presParOf" srcId="{4B3D9400-9A2B-4DE1-8E20-755BBEFF7D1E}" destId="{5516010B-1536-47C7-AD04-E6CF5371E334}" srcOrd="2" destOrd="0" presId="urn:microsoft.com/office/officeart/2018/2/layout/IconVerticalSolidList"/>
    <dgm:cxn modelId="{88EAE6F2-D5FF-6740-972D-11F596789B11}" type="presParOf" srcId="{4B3D9400-9A2B-4DE1-8E20-755BBEFF7D1E}" destId="{03E1B2DA-9EE1-48B9-B64F-91BF758EBE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5599-4063-4CA8-B4AE-1AD5841D09B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5A7E26E-0F92-4CE0-8945-406210962C50}">
      <dgm:prSet/>
      <dgm:spPr/>
      <dgm:t>
        <a:bodyPr/>
        <a:lstStyle/>
        <a:p>
          <a:r>
            <a:rPr lang="fr-FR"/>
            <a:t>Disp</a:t>
          </a:r>
          <a:r>
            <a:rPr lang="fr-CA"/>
            <a:t>ositif de recherche</a:t>
          </a:r>
          <a:endParaRPr lang="en-US"/>
        </a:p>
      </dgm:t>
    </dgm:pt>
    <dgm:pt modelId="{71B700AB-ADCB-4744-8C8C-4D9FE3A68B9B}" type="parTrans" cxnId="{C396D1C5-C526-4AAA-951C-D17E724F93DA}">
      <dgm:prSet/>
      <dgm:spPr/>
      <dgm:t>
        <a:bodyPr/>
        <a:lstStyle/>
        <a:p>
          <a:endParaRPr lang="en-US"/>
        </a:p>
      </dgm:t>
    </dgm:pt>
    <dgm:pt modelId="{669AB134-F565-451C-91FC-A19403D3B62D}" type="sibTrans" cxnId="{C396D1C5-C526-4AAA-951C-D17E724F93DA}">
      <dgm:prSet/>
      <dgm:spPr/>
      <dgm:t>
        <a:bodyPr/>
        <a:lstStyle/>
        <a:p>
          <a:endParaRPr lang="en-US"/>
        </a:p>
      </dgm:t>
    </dgm:pt>
    <dgm:pt modelId="{4AE543FD-6EC9-4F23-963B-A0D966C4AB9E}">
      <dgm:prSet/>
      <dgm:spPr/>
      <dgm:t>
        <a:bodyPr/>
        <a:lstStyle/>
        <a:p>
          <a:r>
            <a:rPr lang="fr-CA" dirty="0"/>
            <a:t>Étude qualitative exploratoire</a:t>
          </a:r>
          <a:endParaRPr lang="en-US" dirty="0"/>
        </a:p>
      </dgm:t>
    </dgm:pt>
    <dgm:pt modelId="{5B4584D0-5E4E-4F9C-85DA-7DA48B5EAA70}" type="parTrans" cxnId="{7F53A0CD-9169-49F5-B15A-B4132503CB51}">
      <dgm:prSet/>
      <dgm:spPr/>
      <dgm:t>
        <a:bodyPr/>
        <a:lstStyle/>
        <a:p>
          <a:endParaRPr lang="en-US"/>
        </a:p>
      </dgm:t>
    </dgm:pt>
    <dgm:pt modelId="{51094E41-8647-49FB-8CEB-6DEE8F7C6C8F}" type="sibTrans" cxnId="{7F53A0CD-9169-49F5-B15A-B4132503CB51}">
      <dgm:prSet/>
      <dgm:spPr/>
      <dgm:t>
        <a:bodyPr/>
        <a:lstStyle/>
        <a:p>
          <a:endParaRPr lang="en-US"/>
        </a:p>
      </dgm:t>
    </dgm:pt>
    <dgm:pt modelId="{71C3CFB6-0967-486A-8853-DDE38BD58FC9}">
      <dgm:prSet/>
      <dgm:spPr/>
      <dgm:t>
        <a:bodyPr/>
        <a:lstStyle/>
        <a:p>
          <a:r>
            <a:rPr lang="fr-CA" dirty="0"/>
            <a:t>Transférer la clinique dans d’autres milieux</a:t>
          </a:r>
          <a:endParaRPr lang="en-US" dirty="0"/>
        </a:p>
      </dgm:t>
    </dgm:pt>
    <dgm:pt modelId="{E50B04BE-C8FA-4B4E-8881-2139256A6FC2}" type="parTrans" cxnId="{32F9382C-140A-4273-BDC8-AE8604116BE8}">
      <dgm:prSet/>
      <dgm:spPr/>
      <dgm:t>
        <a:bodyPr/>
        <a:lstStyle/>
        <a:p>
          <a:endParaRPr lang="en-US"/>
        </a:p>
      </dgm:t>
    </dgm:pt>
    <dgm:pt modelId="{DF96750E-3911-4DB5-BBE3-50C60E56B727}" type="sibTrans" cxnId="{32F9382C-140A-4273-BDC8-AE8604116BE8}">
      <dgm:prSet/>
      <dgm:spPr/>
      <dgm:t>
        <a:bodyPr/>
        <a:lstStyle/>
        <a:p>
          <a:endParaRPr lang="en-US"/>
        </a:p>
      </dgm:t>
    </dgm:pt>
    <dgm:pt modelId="{02BC36C6-235E-4E86-848C-FEA6A3CC6FBB}">
      <dgm:prSet/>
      <dgm:spPr/>
      <dgm:t>
        <a:bodyPr/>
        <a:lstStyle/>
        <a:p>
          <a:r>
            <a:rPr lang="fr-CA"/>
            <a:t>Population et échantillonnage</a:t>
          </a:r>
          <a:endParaRPr lang="en-US"/>
        </a:p>
      </dgm:t>
    </dgm:pt>
    <dgm:pt modelId="{37FE1547-36E0-4BB4-AF23-A7B92E75B33F}" type="parTrans" cxnId="{04AC4170-10C1-42A8-AD41-C3729F50D0C8}">
      <dgm:prSet/>
      <dgm:spPr/>
      <dgm:t>
        <a:bodyPr/>
        <a:lstStyle/>
        <a:p>
          <a:endParaRPr lang="en-US"/>
        </a:p>
      </dgm:t>
    </dgm:pt>
    <dgm:pt modelId="{4F59C156-B3BC-493C-8EE8-FBC3290FB829}" type="sibTrans" cxnId="{04AC4170-10C1-42A8-AD41-C3729F50D0C8}">
      <dgm:prSet/>
      <dgm:spPr/>
      <dgm:t>
        <a:bodyPr/>
        <a:lstStyle/>
        <a:p>
          <a:endParaRPr lang="en-US"/>
        </a:p>
      </dgm:t>
    </dgm:pt>
    <dgm:pt modelId="{48DA0295-86B2-4D84-93A2-3AC0199DF595}">
      <dgm:prSet/>
      <dgm:spPr/>
      <dgm:t>
        <a:bodyPr/>
        <a:lstStyle/>
        <a:p>
          <a:r>
            <a:rPr lang="fr-CA"/>
            <a:t>Résidents en médecine familiale du GMF Bordeaux-Cartierville </a:t>
          </a:r>
          <a:endParaRPr lang="en-US"/>
        </a:p>
      </dgm:t>
    </dgm:pt>
    <dgm:pt modelId="{B00BC156-B71F-4267-ACDC-7248C688A5DB}" type="parTrans" cxnId="{7B131A87-DB1C-429A-9C31-0C0E8CD14C3A}">
      <dgm:prSet/>
      <dgm:spPr/>
      <dgm:t>
        <a:bodyPr/>
        <a:lstStyle/>
        <a:p>
          <a:endParaRPr lang="en-US"/>
        </a:p>
      </dgm:t>
    </dgm:pt>
    <dgm:pt modelId="{F4A97A93-C142-4270-864B-60E5DDCDE234}" type="sibTrans" cxnId="{7B131A87-DB1C-429A-9C31-0C0E8CD14C3A}">
      <dgm:prSet/>
      <dgm:spPr/>
      <dgm:t>
        <a:bodyPr/>
        <a:lstStyle/>
        <a:p>
          <a:endParaRPr lang="en-US"/>
        </a:p>
      </dgm:t>
    </dgm:pt>
    <dgm:pt modelId="{66F17AF4-3B51-4FD2-920E-22C3B5573BC5}">
      <dgm:prSet/>
      <dgm:spPr/>
      <dgm:t>
        <a:bodyPr/>
        <a:lstStyle/>
        <a:p>
          <a:r>
            <a:rPr lang="fr-CA"/>
            <a:t>6 R2 et 7 R1</a:t>
          </a:r>
          <a:endParaRPr lang="en-US"/>
        </a:p>
      </dgm:t>
    </dgm:pt>
    <dgm:pt modelId="{AE347D4A-D035-4C28-8A8D-8461B6039C7D}" type="parTrans" cxnId="{59E699E2-E29F-40B2-B20F-ECA44DC04D9E}">
      <dgm:prSet/>
      <dgm:spPr/>
      <dgm:t>
        <a:bodyPr/>
        <a:lstStyle/>
        <a:p>
          <a:endParaRPr lang="en-US"/>
        </a:p>
      </dgm:t>
    </dgm:pt>
    <dgm:pt modelId="{3384B6DE-0F9B-4164-B589-7DEE53019381}" type="sibTrans" cxnId="{59E699E2-E29F-40B2-B20F-ECA44DC04D9E}">
      <dgm:prSet/>
      <dgm:spPr/>
      <dgm:t>
        <a:bodyPr/>
        <a:lstStyle/>
        <a:p>
          <a:endParaRPr lang="en-US"/>
        </a:p>
      </dgm:t>
    </dgm:pt>
    <dgm:pt modelId="{FE602D07-3C8C-472D-90B2-95A8F588A2EA}">
      <dgm:prSet/>
      <dgm:spPr/>
      <dgm:t>
        <a:bodyPr/>
        <a:lstStyle/>
        <a:p>
          <a:r>
            <a:rPr lang="fr-CA"/>
            <a:t>Échantillonnage de convenance avec tous les résidents du GMF</a:t>
          </a:r>
          <a:endParaRPr lang="en-US"/>
        </a:p>
      </dgm:t>
    </dgm:pt>
    <dgm:pt modelId="{1B60F488-9F4F-4F8D-98C3-4A6054DB40FF}" type="parTrans" cxnId="{8C5C4D88-44E5-4DE3-A02A-57B4882E1551}">
      <dgm:prSet/>
      <dgm:spPr/>
      <dgm:t>
        <a:bodyPr/>
        <a:lstStyle/>
        <a:p>
          <a:endParaRPr lang="en-US"/>
        </a:p>
      </dgm:t>
    </dgm:pt>
    <dgm:pt modelId="{97A689E7-0F0B-4E70-9887-EB0C8E44A69B}" type="sibTrans" cxnId="{8C5C4D88-44E5-4DE3-A02A-57B4882E1551}">
      <dgm:prSet/>
      <dgm:spPr/>
      <dgm:t>
        <a:bodyPr/>
        <a:lstStyle/>
        <a:p>
          <a:endParaRPr lang="en-US"/>
        </a:p>
      </dgm:t>
    </dgm:pt>
    <dgm:pt modelId="{96FB314A-8CDC-4E84-93CA-FE044AC56DB2}">
      <dgm:prSet/>
      <dgm:spPr/>
      <dgm:t>
        <a:bodyPr/>
        <a:lstStyle/>
        <a:p>
          <a:r>
            <a:rPr lang="fr-CA"/>
            <a:t>Collecte de données</a:t>
          </a:r>
          <a:endParaRPr lang="en-US"/>
        </a:p>
      </dgm:t>
    </dgm:pt>
    <dgm:pt modelId="{15367BE7-173C-409A-8351-6C741F5326AE}" type="parTrans" cxnId="{5E150669-AFE7-4C78-B2F5-D20EAA051EC2}">
      <dgm:prSet/>
      <dgm:spPr/>
      <dgm:t>
        <a:bodyPr/>
        <a:lstStyle/>
        <a:p>
          <a:endParaRPr lang="en-US"/>
        </a:p>
      </dgm:t>
    </dgm:pt>
    <dgm:pt modelId="{74BBBE5A-2F3B-4ED2-95CF-D5FC64D5B492}" type="sibTrans" cxnId="{5E150669-AFE7-4C78-B2F5-D20EAA051EC2}">
      <dgm:prSet/>
      <dgm:spPr/>
      <dgm:t>
        <a:bodyPr/>
        <a:lstStyle/>
        <a:p>
          <a:endParaRPr lang="en-US"/>
        </a:p>
      </dgm:t>
    </dgm:pt>
    <dgm:pt modelId="{4B47FF5E-1454-44C0-A511-A708E3408BDF}">
      <dgm:prSet/>
      <dgm:spPr/>
      <dgm:t>
        <a:bodyPr/>
        <a:lstStyle/>
        <a:p>
          <a:r>
            <a:rPr lang="fr-CA"/>
            <a:t>3 groupes de discussion semi-structurés</a:t>
          </a:r>
          <a:endParaRPr lang="en-US"/>
        </a:p>
      </dgm:t>
    </dgm:pt>
    <dgm:pt modelId="{1B232400-A8B2-47AD-9D32-A6C6C2863FD5}" type="parTrans" cxnId="{A50B500E-9338-4295-A7A1-1FBA3F0C3F67}">
      <dgm:prSet/>
      <dgm:spPr/>
      <dgm:t>
        <a:bodyPr/>
        <a:lstStyle/>
        <a:p>
          <a:endParaRPr lang="en-US"/>
        </a:p>
      </dgm:t>
    </dgm:pt>
    <dgm:pt modelId="{419AC702-DB77-4140-A030-24537C9823DA}" type="sibTrans" cxnId="{A50B500E-9338-4295-A7A1-1FBA3F0C3F67}">
      <dgm:prSet/>
      <dgm:spPr/>
      <dgm:t>
        <a:bodyPr/>
        <a:lstStyle/>
        <a:p>
          <a:endParaRPr lang="en-US"/>
        </a:p>
      </dgm:t>
    </dgm:pt>
    <dgm:pt modelId="{9BF80D67-8D21-4B93-AC0F-651ABC9467A5}">
      <dgm:prSet/>
      <dgm:spPr/>
      <dgm:t>
        <a:bodyPr/>
        <a:lstStyle/>
        <a:p>
          <a:r>
            <a:rPr lang="fr-CA"/>
            <a:t>Thèmes abordés</a:t>
          </a:r>
          <a:endParaRPr lang="en-US"/>
        </a:p>
      </dgm:t>
    </dgm:pt>
    <dgm:pt modelId="{E33A745E-26B9-4479-B693-54A48FB4ACFB}" type="parTrans" cxnId="{831C73C9-0DE1-4B65-87BD-D5AE0EDE4EC4}">
      <dgm:prSet/>
      <dgm:spPr/>
      <dgm:t>
        <a:bodyPr/>
        <a:lstStyle/>
        <a:p>
          <a:endParaRPr lang="en-US"/>
        </a:p>
      </dgm:t>
    </dgm:pt>
    <dgm:pt modelId="{1B32630E-CCE6-452B-BC8B-2A4362AF748A}" type="sibTrans" cxnId="{831C73C9-0DE1-4B65-87BD-D5AE0EDE4EC4}">
      <dgm:prSet/>
      <dgm:spPr/>
      <dgm:t>
        <a:bodyPr/>
        <a:lstStyle/>
        <a:p>
          <a:endParaRPr lang="en-US"/>
        </a:p>
      </dgm:t>
    </dgm:pt>
    <dgm:pt modelId="{EC156262-6404-4A28-8374-1A0DA97BA8FE}">
      <dgm:prSet/>
      <dgm:spPr/>
      <dgm:t>
        <a:bodyPr/>
        <a:lstStyle/>
        <a:p>
          <a:r>
            <a:rPr lang="fr-CA"/>
            <a:t>Exposition clinique passée en soins aux nouveaux arrivants</a:t>
          </a:r>
          <a:endParaRPr lang="en-US"/>
        </a:p>
      </dgm:t>
    </dgm:pt>
    <dgm:pt modelId="{4AE62009-BD9F-4C80-893B-B6ED5ED1F193}" type="parTrans" cxnId="{11A47E08-79B6-49F5-96DD-75D4F8BFA2E6}">
      <dgm:prSet/>
      <dgm:spPr/>
      <dgm:t>
        <a:bodyPr/>
        <a:lstStyle/>
        <a:p>
          <a:endParaRPr lang="en-US"/>
        </a:p>
      </dgm:t>
    </dgm:pt>
    <dgm:pt modelId="{97D73028-2C4A-42AD-85DC-953C39BD04C5}" type="sibTrans" cxnId="{11A47E08-79B6-49F5-96DD-75D4F8BFA2E6}">
      <dgm:prSet/>
      <dgm:spPr/>
      <dgm:t>
        <a:bodyPr/>
        <a:lstStyle/>
        <a:p>
          <a:endParaRPr lang="en-US"/>
        </a:p>
      </dgm:t>
    </dgm:pt>
    <dgm:pt modelId="{D016AD92-9B04-497C-B348-C48C059DEE63}">
      <dgm:prSet/>
      <dgm:spPr/>
      <dgm:t>
        <a:bodyPr/>
        <a:lstStyle/>
        <a:p>
          <a:r>
            <a:rPr lang="fr-CA"/>
            <a:t>Expérience de la clinique des migrants, avantages et inconvénients</a:t>
          </a:r>
          <a:endParaRPr lang="en-US"/>
        </a:p>
      </dgm:t>
    </dgm:pt>
    <dgm:pt modelId="{27BE51C6-BB60-43B9-8006-04735421CC94}" type="parTrans" cxnId="{FF6889F0-095D-4BB4-81C6-EEB665B343E3}">
      <dgm:prSet/>
      <dgm:spPr/>
      <dgm:t>
        <a:bodyPr/>
        <a:lstStyle/>
        <a:p>
          <a:endParaRPr lang="en-US"/>
        </a:p>
      </dgm:t>
    </dgm:pt>
    <dgm:pt modelId="{5F12C83D-1660-445B-A07D-61D556B47934}" type="sibTrans" cxnId="{FF6889F0-095D-4BB4-81C6-EEB665B343E3}">
      <dgm:prSet/>
      <dgm:spPr/>
      <dgm:t>
        <a:bodyPr/>
        <a:lstStyle/>
        <a:p>
          <a:endParaRPr lang="en-US"/>
        </a:p>
      </dgm:t>
    </dgm:pt>
    <dgm:pt modelId="{1D5B27BA-D61C-4577-A77D-F2959C0B3708}">
      <dgm:prSet/>
      <dgm:spPr/>
      <dgm:t>
        <a:bodyPr/>
        <a:lstStyle/>
        <a:p>
          <a:r>
            <a:rPr lang="fr-CA"/>
            <a:t>Apprentissages faits à travers la clinique et compétences développées </a:t>
          </a:r>
          <a:endParaRPr lang="en-US"/>
        </a:p>
      </dgm:t>
    </dgm:pt>
    <dgm:pt modelId="{A84BED2A-CA1E-4B3B-B8D1-CA5ECC4D8927}" type="parTrans" cxnId="{7F5ACC01-3319-4F3B-9C74-C02B7BCF25EB}">
      <dgm:prSet/>
      <dgm:spPr/>
      <dgm:t>
        <a:bodyPr/>
        <a:lstStyle/>
        <a:p>
          <a:endParaRPr lang="en-US"/>
        </a:p>
      </dgm:t>
    </dgm:pt>
    <dgm:pt modelId="{C938F1C3-B71B-449E-A735-EA9719E5851D}" type="sibTrans" cxnId="{7F5ACC01-3319-4F3B-9C74-C02B7BCF25EB}">
      <dgm:prSet/>
      <dgm:spPr/>
      <dgm:t>
        <a:bodyPr/>
        <a:lstStyle/>
        <a:p>
          <a:endParaRPr lang="en-US"/>
        </a:p>
      </dgm:t>
    </dgm:pt>
    <dgm:pt modelId="{9A8F4356-17B6-344C-8284-4FF5671D0599}" type="pres">
      <dgm:prSet presAssocID="{FFD35599-4063-4CA8-B4AE-1AD5841D09B5}" presName="Name0" presStyleCnt="0">
        <dgm:presLayoutVars>
          <dgm:dir/>
          <dgm:animLvl val="lvl"/>
          <dgm:resizeHandles val="exact"/>
        </dgm:presLayoutVars>
      </dgm:prSet>
      <dgm:spPr/>
    </dgm:pt>
    <dgm:pt modelId="{6FE62B26-86F4-AC41-B35B-93A6BBFAFBCE}" type="pres">
      <dgm:prSet presAssocID="{65A7E26E-0F92-4CE0-8945-406210962C50}" presName="composite" presStyleCnt="0"/>
      <dgm:spPr/>
    </dgm:pt>
    <dgm:pt modelId="{CE4289AD-B31C-FF4A-B1B1-B2F7C6DEF3E4}" type="pres">
      <dgm:prSet presAssocID="{65A7E26E-0F92-4CE0-8945-406210962C50}" presName="parTx" presStyleLbl="alignNode1" presStyleIdx="0" presStyleCnt="3">
        <dgm:presLayoutVars>
          <dgm:chMax val="0"/>
          <dgm:chPref val="0"/>
          <dgm:bulletEnabled val="1"/>
        </dgm:presLayoutVars>
      </dgm:prSet>
      <dgm:spPr/>
    </dgm:pt>
    <dgm:pt modelId="{E473A9FB-44B2-8243-AD26-DB37B667A0D8}" type="pres">
      <dgm:prSet presAssocID="{65A7E26E-0F92-4CE0-8945-406210962C50}" presName="desTx" presStyleLbl="alignAccFollowNode1" presStyleIdx="0" presStyleCnt="3">
        <dgm:presLayoutVars>
          <dgm:bulletEnabled val="1"/>
        </dgm:presLayoutVars>
      </dgm:prSet>
      <dgm:spPr/>
    </dgm:pt>
    <dgm:pt modelId="{2A6B54A5-FDF3-CC4F-9BB8-496A86D049CA}" type="pres">
      <dgm:prSet presAssocID="{669AB134-F565-451C-91FC-A19403D3B62D}" presName="space" presStyleCnt="0"/>
      <dgm:spPr/>
    </dgm:pt>
    <dgm:pt modelId="{46260654-19FF-DA4A-913C-08B5B8932057}" type="pres">
      <dgm:prSet presAssocID="{02BC36C6-235E-4E86-848C-FEA6A3CC6FBB}" presName="composite" presStyleCnt="0"/>
      <dgm:spPr/>
    </dgm:pt>
    <dgm:pt modelId="{1B93A7AB-C1F9-E441-9507-B89DA23DDBC7}" type="pres">
      <dgm:prSet presAssocID="{02BC36C6-235E-4E86-848C-FEA6A3CC6FBB}" presName="parTx" presStyleLbl="alignNode1" presStyleIdx="1" presStyleCnt="3">
        <dgm:presLayoutVars>
          <dgm:chMax val="0"/>
          <dgm:chPref val="0"/>
          <dgm:bulletEnabled val="1"/>
        </dgm:presLayoutVars>
      </dgm:prSet>
      <dgm:spPr/>
    </dgm:pt>
    <dgm:pt modelId="{D9F020FC-1D91-524C-83C2-037CBE2088B5}" type="pres">
      <dgm:prSet presAssocID="{02BC36C6-235E-4E86-848C-FEA6A3CC6FBB}" presName="desTx" presStyleLbl="alignAccFollowNode1" presStyleIdx="1" presStyleCnt="3">
        <dgm:presLayoutVars>
          <dgm:bulletEnabled val="1"/>
        </dgm:presLayoutVars>
      </dgm:prSet>
      <dgm:spPr/>
    </dgm:pt>
    <dgm:pt modelId="{F2199F92-1960-1442-8243-F163D1E4BA56}" type="pres">
      <dgm:prSet presAssocID="{4F59C156-B3BC-493C-8EE8-FBC3290FB829}" presName="space" presStyleCnt="0"/>
      <dgm:spPr/>
    </dgm:pt>
    <dgm:pt modelId="{12FF9AE4-89DB-D145-8A1D-D6C5721C4022}" type="pres">
      <dgm:prSet presAssocID="{96FB314A-8CDC-4E84-93CA-FE044AC56DB2}" presName="composite" presStyleCnt="0"/>
      <dgm:spPr/>
    </dgm:pt>
    <dgm:pt modelId="{DB523BE7-C2B7-5645-9460-C23B0EC0D14A}" type="pres">
      <dgm:prSet presAssocID="{96FB314A-8CDC-4E84-93CA-FE044AC56DB2}" presName="parTx" presStyleLbl="alignNode1" presStyleIdx="2" presStyleCnt="3">
        <dgm:presLayoutVars>
          <dgm:chMax val="0"/>
          <dgm:chPref val="0"/>
          <dgm:bulletEnabled val="1"/>
        </dgm:presLayoutVars>
      </dgm:prSet>
      <dgm:spPr/>
    </dgm:pt>
    <dgm:pt modelId="{A1972819-84FC-2C45-B7A8-9732E9D9F0B6}" type="pres">
      <dgm:prSet presAssocID="{96FB314A-8CDC-4E84-93CA-FE044AC56DB2}" presName="desTx" presStyleLbl="alignAccFollowNode1" presStyleIdx="2" presStyleCnt="3">
        <dgm:presLayoutVars>
          <dgm:bulletEnabled val="1"/>
        </dgm:presLayoutVars>
      </dgm:prSet>
      <dgm:spPr/>
    </dgm:pt>
  </dgm:ptLst>
  <dgm:cxnLst>
    <dgm:cxn modelId="{7F5ACC01-3319-4F3B-9C74-C02B7BCF25EB}" srcId="{9BF80D67-8D21-4B93-AC0F-651ABC9467A5}" destId="{1D5B27BA-D61C-4577-A77D-F2959C0B3708}" srcOrd="2" destOrd="0" parTransId="{A84BED2A-CA1E-4B3B-B8D1-CA5ECC4D8927}" sibTransId="{C938F1C3-B71B-449E-A735-EA9719E5851D}"/>
    <dgm:cxn modelId="{11A47E08-79B6-49F5-96DD-75D4F8BFA2E6}" srcId="{9BF80D67-8D21-4B93-AC0F-651ABC9467A5}" destId="{EC156262-6404-4A28-8374-1A0DA97BA8FE}" srcOrd="0" destOrd="0" parTransId="{4AE62009-BD9F-4C80-893B-B6ED5ED1F193}" sibTransId="{97D73028-2C4A-42AD-85DC-953C39BD04C5}"/>
    <dgm:cxn modelId="{E5F53C0E-3A46-0845-8EFE-7185B1197932}" type="presOf" srcId="{EC156262-6404-4A28-8374-1A0DA97BA8FE}" destId="{A1972819-84FC-2C45-B7A8-9732E9D9F0B6}" srcOrd="0" destOrd="2" presId="urn:microsoft.com/office/officeart/2005/8/layout/hList1"/>
    <dgm:cxn modelId="{A50B500E-9338-4295-A7A1-1FBA3F0C3F67}" srcId="{96FB314A-8CDC-4E84-93CA-FE044AC56DB2}" destId="{4B47FF5E-1454-44C0-A511-A708E3408BDF}" srcOrd="0" destOrd="0" parTransId="{1B232400-A8B2-47AD-9D32-A6C6C2863FD5}" sibTransId="{419AC702-DB77-4140-A030-24537C9823DA}"/>
    <dgm:cxn modelId="{52976617-412C-D745-B4CD-4339B92971B5}" type="presOf" srcId="{66F17AF4-3B51-4FD2-920E-22C3B5573BC5}" destId="{D9F020FC-1D91-524C-83C2-037CBE2088B5}" srcOrd="0" destOrd="1" presId="urn:microsoft.com/office/officeart/2005/8/layout/hList1"/>
    <dgm:cxn modelId="{32F9382C-140A-4273-BDC8-AE8604116BE8}" srcId="{4AE543FD-6EC9-4F23-963B-A0D966C4AB9E}" destId="{71C3CFB6-0967-486A-8853-DDE38BD58FC9}" srcOrd="0" destOrd="0" parTransId="{E50B04BE-C8FA-4B4E-8881-2139256A6FC2}" sibTransId="{DF96750E-3911-4DB5-BBE3-50C60E56B727}"/>
    <dgm:cxn modelId="{BFC77162-E821-0B46-AE1D-B6BB0A3D89E2}" type="presOf" srcId="{48DA0295-86B2-4D84-93A2-3AC0199DF595}" destId="{D9F020FC-1D91-524C-83C2-037CBE2088B5}" srcOrd="0" destOrd="0" presId="urn:microsoft.com/office/officeart/2005/8/layout/hList1"/>
    <dgm:cxn modelId="{B142B463-033A-EB43-B0A0-F65A5F9F4DD4}" type="presOf" srcId="{FFD35599-4063-4CA8-B4AE-1AD5841D09B5}" destId="{9A8F4356-17B6-344C-8284-4FF5671D0599}" srcOrd="0" destOrd="0" presId="urn:microsoft.com/office/officeart/2005/8/layout/hList1"/>
    <dgm:cxn modelId="{5E150669-AFE7-4C78-B2F5-D20EAA051EC2}" srcId="{FFD35599-4063-4CA8-B4AE-1AD5841D09B5}" destId="{96FB314A-8CDC-4E84-93CA-FE044AC56DB2}" srcOrd="2" destOrd="0" parTransId="{15367BE7-173C-409A-8351-6C741F5326AE}" sibTransId="{74BBBE5A-2F3B-4ED2-95CF-D5FC64D5B492}"/>
    <dgm:cxn modelId="{04AC4170-10C1-42A8-AD41-C3729F50D0C8}" srcId="{FFD35599-4063-4CA8-B4AE-1AD5841D09B5}" destId="{02BC36C6-235E-4E86-848C-FEA6A3CC6FBB}" srcOrd="1" destOrd="0" parTransId="{37FE1547-36E0-4BB4-AF23-A7B92E75B33F}" sibTransId="{4F59C156-B3BC-493C-8EE8-FBC3290FB829}"/>
    <dgm:cxn modelId="{345E8E71-BD5B-5C40-8E0F-CA9D8294C5C6}" type="presOf" srcId="{4B47FF5E-1454-44C0-A511-A708E3408BDF}" destId="{A1972819-84FC-2C45-B7A8-9732E9D9F0B6}" srcOrd="0" destOrd="0" presId="urn:microsoft.com/office/officeart/2005/8/layout/hList1"/>
    <dgm:cxn modelId="{1AB68579-AAFA-0340-B49B-AF5A45B5681A}" type="presOf" srcId="{FE602D07-3C8C-472D-90B2-95A8F588A2EA}" destId="{D9F020FC-1D91-524C-83C2-037CBE2088B5}" srcOrd="0" destOrd="2" presId="urn:microsoft.com/office/officeart/2005/8/layout/hList1"/>
    <dgm:cxn modelId="{7B131A87-DB1C-429A-9C31-0C0E8CD14C3A}" srcId="{02BC36C6-235E-4E86-848C-FEA6A3CC6FBB}" destId="{48DA0295-86B2-4D84-93A2-3AC0199DF595}" srcOrd="0" destOrd="0" parTransId="{B00BC156-B71F-4267-ACDC-7248C688A5DB}" sibTransId="{F4A97A93-C142-4270-864B-60E5DDCDE234}"/>
    <dgm:cxn modelId="{8C5C4D88-44E5-4DE3-A02A-57B4882E1551}" srcId="{02BC36C6-235E-4E86-848C-FEA6A3CC6FBB}" destId="{FE602D07-3C8C-472D-90B2-95A8F588A2EA}" srcOrd="2" destOrd="0" parTransId="{1B60F488-9F4F-4F8D-98C3-4A6054DB40FF}" sibTransId="{97A689E7-0F0B-4E70-9887-EB0C8E44A69B}"/>
    <dgm:cxn modelId="{6C5E9F8B-C190-A94E-A621-171CA125B03B}" type="presOf" srcId="{D016AD92-9B04-497C-B348-C48C059DEE63}" destId="{A1972819-84FC-2C45-B7A8-9732E9D9F0B6}" srcOrd="0" destOrd="3" presId="urn:microsoft.com/office/officeart/2005/8/layout/hList1"/>
    <dgm:cxn modelId="{2344289B-D46B-A147-9A77-030DF4900BBF}" type="presOf" srcId="{65A7E26E-0F92-4CE0-8945-406210962C50}" destId="{CE4289AD-B31C-FF4A-B1B1-B2F7C6DEF3E4}" srcOrd="0" destOrd="0" presId="urn:microsoft.com/office/officeart/2005/8/layout/hList1"/>
    <dgm:cxn modelId="{FBADF99E-94AA-424B-9BC2-BF398DB1E416}" type="presOf" srcId="{4AE543FD-6EC9-4F23-963B-A0D966C4AB9E}" destId="{E473A9FB-44B2-8243-AD26-DB37B667A0D8}" srcOrd="0" destOrd="0" presId="urn:microsoft.com/office/officeart/2005/8/layout/hList1"/>
    <dgm:cxn modelId="{320BA1A6-C9EC-BC49-BBFE-3D1A5DB1A6B5}" type="presOf" srcId="{96FB314A-8CDC-4E84-93CA-FE044AC56DB2}" destId="{DB523BE7-C2B7-5645-9460-C23B0EC0D14A}" srcOrd="0" destOrd="0" presId="urn:microsoft.com/office/officeart/2005/8/layout/hList1"/>
    <dgm:cxn modelId="{849CC4A9-8D9A-1A4C-8756-9BCDE0B8DE3D}" type="presOf" srcId="{9BF80D67-8D21-4B93-AC0F-651ABC9467A5}" destId="{A1972819-84FC-2C45-B7A8-9732E9D9F0B6}" srcOrd="0" destOrd="1" presId="urn:microsoft.com/office/officeart/2005/8/layout/hList1"/>
    <dgm:cxn modelId="{C396D1C5-C526-4AAA-951C-D17E724F93DA}" srcId="{FFD35599-4063-4CA8-B4AE-1AD5841D09B5}" destId="{65A7E26E-0F92-4CE0-8945-406210962C50}" srcOrd="0" destOrd="0" parTransId="{71B700AB-ADCB-4744-8C8C-4D9FE3A68B9B}" sibTransId="{669AB134-F565-451C-91FC-A19403D3B62D}"/>
    <dgm:cxn modelId="{831C73C9-0DE1-4B65-87BD-D5AE0EDE4EC4}" srcId="{96FB314A-8CDC-4E84-93CA-FE044AC56DB2}" destId="{9BF80D67-8D21-4B93-AC0F-651ABC9467A5}" srcOrd="1" destOrd="0" parTransId="{E33A745E-26B9-4479-B693-54A48FB4ACFB}" sibTransId="{1B32630E-CCE6-452B-BC8B-2A4362AF748A}"/>
    <dgm:cxn modelId="{7F53A0CD-9169-49F5-B15A-B4132503CB51}" srcId="{65A7E26E-0F92-4CE0-8945-406210962C50}" destId="{4AE543FD-6EC9-4F23-963B-A0D966C4AB9E}" srcOrd="0" destOrd="0" parTransId="{5B4584D0-5E4E-4F9C-85DA-7DA48B5EAA70}" sibTransId="{51094E41-8647-49FB-8CEB-6DEE8F7C6C8F}"/>
    <dgm:cxn modelId="{1B9D1ADF-59E4-0B47-9CA2-5AA4B2469197}" type="presOf" srcId="{02BC36C6-235E-4E86-848C-FEA6A3CC6FBB}" destId="{1B93A7AB-C1F9-E441-9507-B89DA23DDBC7}" srcOrd="0" destOrd="0" presId="urn:microsoft.com/office/officeart/2005/8/layout/hList1"/>
    <dgm:cxn modelId="{99AC5DE2-5865-6349-A425-8B3CFDA0E171}" type="presOf" srcId="{1D5B27BA-D61C-4577-A77D-F2959C0B3708}" destId="{A1972819-84FC-2C45-B7A8-9732E9D9F0B6}" srcOrd="0" destOrd="4" presId="urn:microsoft.com/office/officeart/2005/8/layout/hList1"/>
    <dgm:cxn modelId="{59E699E2-E29F-40B2-B20F-ECA44DC04D9E}" srcId="{02BC36C6-235E-4E86-848C-FEA6A3CC6FBB}" destId="{66F17AF4-3B51-4FD2-920E-22C3B5573BC5}" srcOrd="1" destOrd="0" parTransId="{AE347D4A-D035-4C28-8A8D-8461B6039C7D}" sibTransId="{3384B6DE-0F9B-4164-B589-7DEE53019381}"/>
    <dgm:cxn modelId="{FF6889F0-095D-4BB4-81C6-EEB665B343E3}" srcId="{9BF80D67-8D21-4B93-AC0F-651ABC9467A5}" destId="{D016AD92-9B04-497C-B348-C48C059DEE63}" srcOrd="1" destOrd="0" parTransId="{27BE51C6-BB60-43B9-8006-04735421CC94}" sibTransId="{5F12C83D-1660-445B-A07D-61D556B47934}"/>
    <dgm:cxn modelId="{BD82CAF3-AB6D-2847-B4BF-8C89D637E29A}" type="presOf" srcId="{71C3CFB6-0967-486A-8853-DDE38BD58FC9}" destId="{E473A9FB-44B2-8243-AD26-DB37B667A0D8}" srcOrd="0" destOrd="1" presId="urn:microsoft.com/office/officeart/2005/8/layout/hList1"/>
    <dgm:cxn modelId="{9340C140-F738-9B49-A353-BB5EE02693AB}" type="presParOf" srcId="{9A8F4356-17B6-344C-8284-4FF5671D0599}" destId="{6FE62B26-86F4-AC41-B35B-93A6BBFAFBCE}" srcOrd="0" destOrd="0" presId="urn:microsoft.com/office/officeart/2005/8/layout/hList1"/>
    <dgm:cxn modelId="{D80921AD-79A3-6D42-A0E4-35A131D16061}" type="presParOf" srcId="{6FE62B26-86F4-AC41-B35B-93A6BBFAFBCE}" destId="{CE4289AD-B31C-FF4A-B1B1-B2F7C6DEF3E4}" srcOrd="0" destOrd="0" presId="urn:microsoft.com/office/officeart/2005/8/layout/hList1"/>
    <dgm:cxn modelId="{16C4D1FC-EACE-7946-BBB8-00DAE1A621AD}" type="presParOf" srcId="{6FE62B26-86F4-AC41-B35B-93A6BBFAFBCE}" destId="{E473A9FB-44B2-8243-AD26-DB37B667A0D8}" srcOrd="1" destOrd="0" presId="urn:microsoft.com/office/officeart/2005/8/layout/hList1"/>
    <dgm:cxn modelId="{054C9371-BCB0-D342-897C-767D9C448F71}" type="presParOf" srcId="{9A8F4356-17B6-344C-8284-4FF5671D0599}" destId="{2A6B54A5-FDF3-CC4F-9BB8-496A86D049CA}" srcOrd="1" destOrd="0" presId="urn:microsoft.com/office/officeart/2005/8/layout/hList1"/>
    <dgm:cxn modelId="{C2E4B937-742C-5D48-9D4A-87243B583040}" type="presParOf" srcId="{9A8F4356-17B6-344C-8284-4FF5671D0599}" destId="{46260654-19FF-DA4A-913C-08B5B8932057}" srcOrd="2" destOrd="0" presId="urn:microsoft.com/office/officeart/2005/8/layout/hList1"/>
    <dgm:cxn modelId="{CD6CE6D7-412C-614F-95CB-7EC4D1A25127}" type="presParOf" srcId="{46260654-19FF-DA4A-913C-08B5B8932057}" destId="{1B93A7AB-C1F9-E441-9507-B89DA23DDBC7}" srcOrd="0" destOrd="0" presId="urn:microsoft.com/office/officeart/2005/8/layout/hList1"/>
    <dgm:cxn modelId="{089B8723-E3F0-3E43-84CF-7B0598FB5E7F}" type="presParOf" srcId="{46260654-19FF-DA4A-913C-08B5B8932057}" destId="{D9F020FC-1D91-524C-83C2-037CBE2088B5}" srcOrd="1" destOrd="0" presId="urn:microsoft.com/office/officeart/2005/8/layout/hList1"/>
    <dgm:cxn modelId="{C3E043F5-4334-6148-9722-C89C0BD0433B}" type="presParOf" srcId="{9A8F4356-17B6-344C-8284-4FF5671D0599}" destId="{F2199F92-1960-1442-8243-F163D1E4BA56}" srcOrd="3" destOrd="0" presId="urn:microsoft.com/office/officeart/2005/8/layout/hList1"/>
    <dgm:cxn modelId="{446200C7-8875-AA49-85EC-D6BE9F35E501}" type="presParOf" srcId="{9A8F4356-17B6-344C-8284-4FF5671D0599}" destId="{12FF9AE4-89DB-D145-8A1D-D6C5721C4022}" srcOrd="4" destOrd="0" presId="urn:microsoft.com/office/officeart/2005/8/layout/hList1"/>
    <dgm:cxn modelId="{F518957E-2F19-C34F-AFCA-DC31F4DC4B5E}" type="presParOf" srcId="{12FF9AE4-89DB-D145-8A1D-D6C5721C4022}" destId="{DB523BE7-C2B7-5645-9460-C23B0EC0D14A}" srcOrd="0" destOrd="0" presId="urn:microsoft.com/office/officeart/2005/8/layout/hList1"/>
    <dgm:cxn modelId="{B883422C-139A-5844-AC99-161A8DFFA4C8}" type="presParOf" srcId="{12FF9AE4-89DB-D145-8A1D-D6C5721C4022}" destId="{A1972819-84FC-2C45-B7A8-9732E9D9F0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3972ED-498E-4BD6-A9F2-C045A9A08B4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9243DA5-1A4D-41AB-86D6-233E3E88B617}">
      <dgm:prSet custT="1"/>
      <dgm:spPr/>
      <dgm:t>
        <a:bodyPr/>
        <a:lstStyle/>
        <a:p>
          <a:r>
            <a:rPr lang="fr-FR" sz="1700" dirty="0"/>
            <a:t>Susciter un intérêt et une aisance en matière de</a:t>
          </a:r>
          <a:r>
            <a:rPr lang="fr-CA" sz="1700" dirty="0"/>
            <a:t> santé des migrants = introduire le sujet rapidement durant le curriculum pédagogique. </a:t>
          </a:r>
          <a:r>
            <a:rPr lang="fr-CA" sz="1200" dirty="0"/>
            <a:t>(Bérubé, 2018)</a:t>
          </a:r>
          <a:endParaRPr lang="en-US" sz="1200" dirty="0"/>
        </a:p>
      </dgm:t>
    </dgm:pt>
    <dgm:pt modelId="{54CE4C04-0E18-4C12-B8E4-886DC3721F30}" type="parTrans" cxnId="{1ED14EB2-CAD1-4EA6-B876-385B8C023279}">
      <dgm:prSet/>
      <dgm:spPr/>
      <dgm:t>
        <a:bodyPr/>
        <a:lstStyle/>
        <a:p>
          <a:endParaRPr lang="en-US"/>
        </a:p>
      </dgm:t>
    </dgm:pt>
    <dgm:pt modelId="{4ED7F8ED-AB91-48A6-A2C7-3A4C93E1E98F}" type="sibTrans" cxnId="{1ED14EB2-CAD1-4EA6-B876-385B8C023279}">
      <dgm:prSet/>
      <dgm:spPr/>
      <dgm:t>
        <a:bodyPr/>
        <a:lstStyle/>
        <a:p>
          <a:endParaRPr lang="en-US"/>
        </a:p>
      </dgm:t>
    </dgm:pt>
    <dgm:pt modelId="{C1815F11-A201-409C-9652-CA513A7B2606}">
      <dgm:prSet custT="1"/>
      <dgm:spPr/>
      <dgm:t>
        <a:bodyPr/>
        <a:lstStyle/>
        <a:p>
          <a:r>
            <a:rPr lang="fr-CA" sz="1700" dirty="0"/>
            <a:t>Médecins de famille sont souvent la porte d’entrée des nouveaux arrivants vers le système de la santé. </a:t>
          </a:r>
          <a:r>
            <a:rPr lang="fr-CA" sz="1200" dirty="0"/>
            <a:t>(</a:t>
          </a:r>
          <a:r>
            <a:rPr lang="fr-CA" sz="1200" dirty="0" err="1"/>
            <a:t>Stanciole</a:t>
          </a:r>
          <a:r>
            <a:rPr lang="fr-CA" sz="1200" dirty="0"/>
            <a:t>, 2009) </a:t>
          </a:r>
          <a:endParaRPr lang="en-US" sz="1200" dirty="0"/>
        </a:p>
      </dgm:t>
    </dgm:pt>
    <dgm:pt modelId="{1C9678F8-5A10-4057-8A94-DC3D1DD49EAB}" type="parTrans" cxnId="{9BCB1E6E-0698-4E6B-9D79-9EE0FEC447A6}">
      <dgm:prSet/>
      <dgm:spPr/>
      <dgm:t>
        <a:bodyPr/>
        <a:lstStyle/>
        <a:p>
          <a:endParaRPr lang="en-US"/>
        </a:p>
      </dgm:t>
    </dgm:pt>
    <dgm:pt modelId="{9B717E18-D4B0-4732-9F09-B5544F7157F2}" type="sibTrans" cxnId="{9BCB1E6E-0698-4E6B-9D79-9EE0FEC447A6}">
      <dgm:prSet/>
      <dgm:spPr/>
      <dgm:t>
        <a:bodyPr/>
        <a:lstStyle/>
        <a:p>
          <a:endParaRPr lang="en-US"/>
        </a:p>
      </dgm:t>
    </dgm:pt>
    <dgm:pt modelId="{AD07AA80-1384-440B-BF6F-BC5FD34D7F79}">
      <dgm:prSet custT="1"/>
      <dgm:spPr/>
      <dgm:t>
        <a:bodyPr/>
        <a:lstStyle/>
        <a:p>
          <a:r>
            <a:rPr lang="fr-CA" sz="1700" dirty="0"/>
            <a:t>Avantages pour les patients immigrants </a:t>
          </a:r>
          <a:r>
            <a:rPr lang="fr-CA" sz="1200" dirty="0"/>
            <a:t>(Patel et al, 2021; </a:t>
          </a:r>
          <a:r>
            <a:rPr lang="fr-CA" sz="1200" dirty="0" err="1"/>
            <a:t>Stairs</a:t>
          </a:r>
          <a:r>
            <a:rPr lang="fr-CA" sz="1200" dirty="0"/>
            <a:t> et al, 2019; </a:t>
          </a:r>
          <a:r>
            <a:rPr lang="fr-CA" sz="1200" dirty="0" err="1"/>
            <a:t>Ziersch</a:t>
          </a:r>
          <a:r>
            <a:rPr lang="fr-CA" sz="1200" dirty="0"/>
            <a:t> et al, 2020)</a:t>
          </a:r>
          <a:endParaRPr lang="en-US" sz="1200" dirty="0"/>
        </a:p>
      </dgm:t>
    </dgm:pt>
    <dgm:pt modelId="{1ECAFDAB-1D45-4AB4-84D3-A06564E64EE7}" type="parTrans" cxnId="{4C9345CB-89CA-4706-9D75-120A9C3DFDAC}">
      <dgm:prSet/>
      <dgm:spPr/>
      <dgm:t>
        <a:bodyPr/>
        <a:lstStyle/>
        <a:p>
          <a:endParaRPr lang="en-US"/>
        </a:p>
      </dgm:t>
    </dgm:pt>
    <dgm:pt modelId="{230665CA-C456-4ADF-8B1D-2CD88C547835}" type="sibTrans" cxnId="{4C9345CB-89CA-4706-9D75-120A9C3DFDAC}">
      <dgm:prSet/>
      <dgm:spPr/>
      <dgm:t>
        <a:bodyPr/>
        <a:lstStyle/>
        <a:p>
          <a:endParaRPr lang="en-US"/>
        </a:p>
      </dgm:t>
    </dgm:pt>
    <dgm:pt modelId="{2F212254-78D5-4A00-A548-1600A5E36A5A}">
      <dgm:prSet/>
      <dgm:spPr/>
      <dgm:t>
        <a:bodyPr/>
        <a:lstStyle/>
        <a:p>
          <a:r>
            <a:rPr lang="fr-CA"/>
            <a:t>Diminution inégalités sociales de santé </a:t>
          </a:r>
          <a:endParaRPr lang="en-US"/>
        </a:p>
      </dgm:t>
    </dgm:pt>
    <dgm:pt modelId="{F279728C-B38D-4BA0-891E-C5E9E4B07B89}" type="parTrans" cxnId="{0AFDB848-B675-4E19-8B27-349E8ED1E08B}">
      <dgm:prSet/>
      <dgm:spPr/>
      <dgm:t>
        <a:bodyPr/>
        <a:lstStyle/>
        <a:p>
          <a:endParaRPr lang="en-US"/>
        </a:p>
      </dgm:t>
    </dgm:pt>
    <dgm:pt modelId="{73E4040D-4E1C-4BBF-B693-CB1A77E6F564}" type="sibTrans" cxnId="{0AFDB848-B675-4E19-8B27-349E8ED1E08B}">
      <dgm:prSet/>
      <dgm:spPr/>
      <dgm:t>
        <a:bodyPr/>
        <a:lstStyle/>
        <a:p>
          <a:endParaRPr lang="en-US"/>
        </a:p>
      </dgm:t>
    </dgm:pt>
    <dgm:pt modelId="{80EF7B6A-2E30-4999-9DF4-77E9AB717030}">
      <dgm:prSet/>
      <dgm:spPr/>
      <dgm:t>
        <a:bodyPr/>
        <a:lstStyle/>
        <a:p>
          <a:r>
            <a:rPr lang="fr-CA" dirty="0"/>
            <a:t>Améliorer accès aux services de santé </a:t>
          </a:r>
          <a:endParaRPr lang="en-US" dirty="0"/>
        </a:p>
      </dgm:t>
    </dgm:pt>
    <dgm:pt modelId="{6583BF25-C7DF-479A-AEFB-9EB3C1B1F90C}" type="parTrans" cxnId="{0FCAB83B-DE2D-4DB7-95F0-4536260A4AB5}">
      <dgm:prSet/>
      <dgm:spPr/>
      <dgm:t>
        <a:bodyPr/>
        <a:lstStyle/>
        <a:p>
          <a:endParaRPr lang="en-US"/>
        </a:p>
      </dgm:t>
    </dgm:pt>
    <dgm:pt modelId="{5032B2AF-8860-47F6-9202-683709CD73A2}" type="sibTrans" cxnId="{0FCAB83B-DE2D-4DB7-95F0-4536260A4AB5}">
      <dgm:prSet/>
      <dgm:spPr/>
      <dgm:t>
        <a:bodyPr/>
        <a:lstStyle/>
        <a:p>
          <a:endParaRPr lang="en-US"/>
        </a:p>
      </dgm:t>
    </dgm:pt>
    <dgm:pt modelId="{C7568C97-2DB8-469E-9C71-5C261D0DED0D}">
      <dgm:prSet/>
      <dgm:spPr/>
      <dgm:t>
        <a:bodyPr/>
        <a:lstStyle/>
        <a:p>
          <a:r>
            <a:rPr lang="fr-CA"/>
            <a:t>Améliorer le traitement réservé aux populations marginalisés </a:t>
          </a:r>
          <a:endParaRPr lang="en-US"/>
        </a:p>
      </dgm:t>
    </dgm:pt>
    <dgm:pt modelId="{185F2C13-D6B4-4A76-AF7D-57FFDEED7D28}" type="parTrans" cxnId="{B460D0F1-8BD5-48E6-A5FE-011AD2B80CD8}">
      <dgm:prSet/>
      <dgm:spPr/>
      <dgm:t>
        <a:bodyPr/>
        <a:lstStyle/>
        <a:p>
          <a:endParaRPr lang="en-US"/>
        </a:p>
      </dgm:t>
    </dgm:pt>
    <dgm:pt modelId="{1481E72C-35C2-44CB-8EE1-C04EE6504364}" type="sibTrans" cxnId="{B460D0F1-8BD5-48E6-A5FE-011AD2B80CD8}">
      <dgm:prSet/>
      <dgm:spPr/>
      <dgm:t>
        <a:bodyPr/>
        <a:lstStyle/>
        <a:p>
          <a:endParaRPr lang="en-US"/>
        </a:p>
      </dgm:t>
    </dgm:pt>
    <dgm:pt modelId="{2F14E05E-36F9-EA42-8D25-619C01D1F217}" type="pres">
      <dgm:prSet presAssocID="{233972ED-498E-4BD6-A9F2-C045A9A08B40}" presName="Name0" presStyleCnt="0">
        <dgm:presLayoutVars>
          <dgm:dir/>
          <dgm:animLvl val="lvl"/>
          <dgm:resizeHandles val="exact"/>
        </dgm:presLayoutVars>
      </dgm:prSet>
      <dgm:spPr/>
    </dgm:pt>
    <dgm:pt modelId="{A20DFC59-9196-0A4F-8DA4-5389F7B74010}" type="pres">
      <dgm:prSet presAssocID="{AD07AA80-1384-440B-BF6F-BC5FD34D7F79}" presName="boxAndChildren" presStyleCnt="0"/>
      <dgm:spPr/>
    </dgm:pt>
    <dgm:pt modelId="{E5101C3D-F874-B447-AAD3-99828C5C930D}" type="pres">
      <dgm:prSet presAssocID="{AD07AA80-1384-440B-BF6F-BC5FD34D7F79}" presName="parentTextBox" presStyleLbl="node1" presStyleIdx="0" presStyleCnt="3"/>
      <dgm:spPr/>
    </dgm:pt>
    <dgm:pt modelId="{19305C1D-AE4E-0F45-9B51-970B4DB9C1E7}" type="pres">
      <dgm:prSet presAssocID="{AD07AA80-1384-440B-BF6F-BC5FD34D7F79}" presName="entireBox" presStyleLbl="node1" presStyleIdx="0" presStyleCnt="3"/>
      <dgm:spPr/>
    </dgm:pt>
    <dgm:pt modelId="{4B2B85F0-BAB2-6141-B7E7-2863FC7316A0}" type="pres">
      <dgm:prSet presAssocID="{AD07AA80-1384-440B-BF6F-BC5FD34D7F79}" presName="descendantBox" presStyleCnt="0"/>
      <dgm:spPr/>
    </dgm:pt>
    <dgm:pt modelId="{A57BE08E-A747-2D4C-A660-1BB30DAE9FF4}" type="pres">
      <dgm:prSet presAssocID="{2F212254-78D5-4A00-A548-1600A5E36A5A}" presName="childTextBox" presStyleLbl="fgAccFollowNode1" presStyleIdx="0" presStyleCnt="3">
        <dgm:presLayoutVars>
          <dgm:bulletEnabled val="1"/>
        </dgm:presLayoutVars>
      </dgm:prSet>
      <dgm:spPr/>
    </dgm:pt>
    <dgm:pt modelId="{1996915E-63A6-4049-9FAF-B12341E1B40E}" type="pres">
      <dgm:prSet presAssocID="{80EF7B6A-2E30-4999-9DF4-77E9AB717030}" presName="childTextBox" presStyleLbl="fgAccFollowNode1" presStyleIdx="1" presStyleCnt="3">
        <dgm:presLayoutVars>
          <dgm:bulletEnabled val="1"/>
        </dgm:presLayoutVars>
      </dgm:prSet>
      <dgm:spPr/>
    </dgm:pt>
    <dgm:pt modelId="{E7BF3508-C8BF-7C44-B8C4-BE566759CE20}" type="pres">
      <dgm:prSet presAssocID="{C7568C97-2DB8-469E-9C71-5C261D0DED0D}" presName="childTextBox" presStyleLbl="fgAccFollowNode1" presStyleIdx="2" presStyleCnt="3">
        <dgm:presLayoutVars>
          <dgm:bulletEnabled val="1"/>
        </dgm:presLayoutVars>
      </dgm:prSet>
      <dgm:spPr/>
    </dgm:pt>
    <dgm:pt modelId="{7023C2EF-12E7-3049-8375-AC6DFB683163}" type="pres">
      <dgm:prSet presAssocID="{9B717E18-D4B0-4732-9F09-B5544F7157F2}" presName="sp" presStyleCnt="0"/>
      <dgm:spPr/>
    </dgm:pt>
    <dgm:pt modelId="{F26FEEC8-D470-4B40-9737-BAA34FA74B43}" type="pres">
      <dgm:prSet presAssocID="{C1815F11-A201-409C-9652-CA513A7B2606}" presName="arrowAndChildren" presStyleCnt="0"/>
      <dgm:spPr/>
    </dgm:pt>
    <dgm:pt modelId="{EAD3F886-DE73-C94D-8624-2EF34095AC71}" type="pres">
      <dgm:prSet presAssocID="{C1815F11-A201-409C-9652-CA513A7B2606}" presName="parentTextArrow" presStyleLbl="node1" presStyleIdx="1" presStyleCnt="3"/>
      <dgm:spPr/>
    </dgm:pt>
    <dgm:pt modelId="{648070CD-56D5-8F46-B2F6-1C7D98EC485C}" type="pres">
      <dgm:prSet presAssocID="{4ED7F8ED-AB91-48A6-A2C7-3A4C93E1E98F}" presName="sp" presStyleCnt="0"/>
      <dgm:spPr/>
    </dgm:pt>
    <dgm:pt modelId="{4C5FE86C-7BA7-0741-8916-5C1676FC3AC2}" type="pres">
      <dgm:prSet presAssocID="{99243DA5-1A4D-41AB-86D6-233E3E88B617}" presName="arrowAndChildren" presStyleCnt="0"/>
      <dgm:spPr/>
    </dgm:pt>
    <dgm:pt modelId="{FD3A3640-0C73-D24A-8E52-7532FB38DE99}" type="pres">
      <dgm:prSet presAssocID="{99243DA5-1A4D-41AB-86D6-233E3E88B617}" presName="parentTextArrow" presStyleLbl="node1" presStyleIdx="2" presStyleCnt="3"/>
      <dgm:spPr/>
    </dgm:pt>
  </dgm:ptLst>
  <dgm:cxnLst>
    <dgm:cxn modelId="{88601400-667D-EC4A-9DF7-1AFFD51437E3}" type="presOf" srcId="{80EF7B6A-2E30-4999-9DF4-77E9AB717030}" destId="{1996915E-63A6-4049-9FAF-B12341E1B40E}" srcOrd="0" destOrd="0" presId="urn:microsoft.com/office/officeart/2005/8/layout/process4"/>
    <dgm:cxn modelId="{84E3480C-9330-E942-BA9E-DB0481B7B287}" type="presOf" srcId="{2F212254-78D5-4A00-A548-1600A5E36A5A}" destId="{A57BE08E-A747-2D4C-A660-1BB30DAE9FF4}" srcOrd="0" destOrd="0" presId="urn:microsoft.com/office/officeart/2005/8/layout/process4"/>
    <dgm:cxn modelId="{ADB7C129-2F08-A240-99E3-812BAF3D7690}" type="presOf" srcId="{C7568C97-2DB8-469E-9C71-5C261D0DED0D}" destId="{E7BF3508-C8BF-7C44-B8C4-BE566759CE20}" srcOrd="0" destOrd="0" presId="urn:microsoft.com/office/officeart/2005/8/layout/process4"/>
    <dgm:cxn modelId="{0FCAB83B-DE2D-4DB7-95F0-4536260A4AB5}" srcId="{AD07AA80-1384-440B-BF6F-BC5FD34D7F79}" destId="{80EF7B6A-2E30-4999-9DF4-77E9AB717030}" srcOrd="1" destOrd="0" parTransId="{6583BF25-C7DF-479A-AEFB-9EB3C1B1F90C}" sibTransId="{5032B2AF-8860-47F6-9202-683709CD73A2}"/>
    <dgm:cxn modelId="{24540741-ADA6-674F-86AA-3B605197C61B}" type="presOf" srcId="{AD07AA80-1384-440B-BF6F-BC5FD34D7F79}" destId="{E5101C3D-F874-B447-AAD3-99828C5C930D}" srcOrd="0" destOrd="0" presId="urn:microsoft.com/office/officeart/2005/8/layout/process4"/>
    <dgm:cxn modelId="{0AFDB848-B675-4E19-8B27-349E8ED1E08B}" srcId="{AD07AA80-1384-440B-BF6F-BC5FD34D7F79}" destId="{2F212254-78D5-4A00-A548-1600A5E36A5A}" srcOrd="0" destOrd="0" parTransId="{F279728C-B38D-4BA0-891E-C5E9E4B07B89}" sibTransId="{73E4040D-4E1C-4BBF-B693-CB1A77E6F564}"/>
    <dgm:cxn modelId="{9BCB1E6E-0698-4E6B-9D79-9EE0FEC447A6}" srcId="{233972ED-498E-4BD6-A9F2-C045A9A08B40}" destId="{C1815F11-A201-409C-9652-CA513A7B2606}" srcOrd="1" destOrd="0" parTransId="{1C9678F8-5A10-4057-8A94-DC3D1DD49EAB}" sibTransId="{9B717E18-D4B0-4732-9F09-B5544F7157F2}"/>
    <dgm:cxn modelId="{385B637D-738A-4742-8B44-64FE40F66F4F}" type="presOf" srcId="{C1815F11-A201-409C-9652-CA513A7B2606}" destId="{EAD3F886-DE73-C94D-8624-2EF34095AC71}" srcOrd="0" destOrd="0" presId="urn:microsoft.com/office/officeart/2005/8/layout/process4"/>
    <dgm:cxn modelId="{27454A9F-7424-AB40-A5D7-3FCD37CC8368}" type="presOf" srcId="{99243DA5-1A4D-41AB-86D6-233E3E88B617}" destId="{FD3A3640-0C73-D24A-8E52-7532FB38DE99}" srcOrd="0" destOrd="0" presId="urn:microsoft.com/office/officeart/2005/8/layout/process4"/>
    <dgm:cxn modelId="{6AB283A5-A258-8740-A911-77E7E37DC817}" type="presOf" srcId="{AD07AA80-1384-440B-BF6F-BC5FD34D7F79}" destId="{19305C1D-AE4E-0F45-9B51-970B4DB9C1E7}" srcOrd="1" destOrd="0" presId="urn:microsoft.com/office/officeart/2005/8/layout/process4"/>
    <dgm:cxn modelId="{1ED14EB2-CAD1-4EA6-B876-385B8C023279}" srcId="{233972ED-498E-4BD6-A9F2-C045A9A08B40}" destId="{99243DA5-1A4D-41AB-86D6-233E3E88B617}" srcOrd="0" destOrd="0" parTransId="{54CE4C04-0E18-4C12-B8E4-886DC3721F30}" sibTransId="{4ED7F8ED-AB91-48A6-A2C7-3A4C93E1E98F}"/>
    <dgm:cxn modelId="{4C9345CB-89CA-4706-9D75-120A9C3DFDAC}" srcId="{233972ED-498E-4BD6-A9F2-C045A9A08B40}" destId="{AD07AA80-1384-440B-BF6F-BC5FD34D7F79}" srcOrd="2" destOrd="0" parTransId="{1ECAFDAB-1D45-4AB4-84D3-A06564E64EE7}" sibTransId="{230665CA-C456-4ADF-8B1D-2CD88C547835}"/>
    <dgm:cxn modelId="{4B9E47EF-502F-684C-BF61-72CF7DF1FC37}" type="presOf" srcId="{233972ED-498E-4BD6-A9F2-C045A9A08B40}" destId="{2F14E05E-36F9-EA42-8D25-619C01D1F217}" srcOrd="0" destOrd="0" presId="urn:microsoft.com/office/officeart/2005/8/layout/process4"/>
    <dgm:cxn modelId="{B460D0F1-8BD5-48E6-A5FE-011AD2B80CD8}" srcId="{AD07AA80-1384-440B-BF6F-BC5FD34D7F79}" destId="{C7568C97-2DB8-469E-9C71-5C261D0DED0D}" srcOrd="2" destOrd="0" parTransId="{185F2C13-D6B4-4A76-AF7D-57FFDEED7D28}" sibTransId="{1481E72C-35C2-44CB-8EE1-C04EE6504364}"/>
    <dgm:cxn modelId="{022E22AC-4CE2-5F48-8E66-95C84806F7D2}" type="presParOf" srcId="{2F14E05E-36F9-EA42-8D25-619C01D1F217}" destId="{A20DFC59-9196-0A4F-8DA4-5389F7B74010}" srcOrd="0" destOrd="0" presId="urn:microsoft.com/office/officeart/2005/8/layout/process4"/>
    <dgm:cxn modelId="{B14B1222-8E07-7A41-B9CA-B7A47C23402A}" type="presParOf" srcId="{A20DFC59-9196-0A4F-8DA4-5389F7B74010}" destId="{E5101C3D-F874-B447-AAD3-99828C5C930D}" srcOrd="0" destOrd="0" presId="urn:microsoft.com/office/officeart/2005/8/layout/process4"/>
    <dgm:cxn modelId="{275006CC-A25D-D24E-BCE3-E50E5A0F5E69}" type="presParOf" srcId="{A20DFC59-9196-0A4F-8DA4-5389F7B74010}" destId="{19305C1D-AE4E-0F45-9B51-970B4DB9C1E7}" srcOrd="1" destOrd="0" presId="urn:microsoft.com/office/officeart/2005/8/layout/process4"/>
    <dgm:cxn modelId="{D3A87D35-6FB7-FA45-B5FA-DA831E94B667}" type="presParOf" srcId="{A20DFC59-9196-0A4F-8DA4-5389F7B74010}" destId="{4B2B85F0-BAB2-6141-B7E7-2863FC7316A0}" srcOrd="2" destOrd="0" presId="urn:microsoft.com/office/officeart/2005/8/layout/process4"/>
    <dgm:cxn modelId="{F0F29D9F-BBE0-EE41-A599-FA06C5282123}" type="presParOf" srcId="{4B2B85F0-BAB2-6141-B7E7-2863FC7316A0}" destId="{A57BE08E-A747-2D4C-A660-1BB30DAE9FF4}" srcOrd="0" destOrd="0" presId="urn:microsoft.com/office/officeart/2005/8/layout/process4"/>
    <dgm:cxn modelId="{33B68354-40EC-5749-A8FB-4D73D72C791C}" type="presParOf" srcId="{4B2B85F0-BAB2-6141-B7E7-2863FC7316A0}" destId="{1996915E-63A6-4049-9FAF-B12341E1B40E}" srcOrd="1" destOrd="0" presId="urn:microsoft.com/office/officeart/2005/8/layout/process4"/>
    <dgm:cxn modelId="{6B14B54E-91C2-F149-807A-70EB24E4B813}" type="presParOf" srcId="{4B2B85F0-BAB2-6141-B7E7-2863FC7316A0}" destId="{E7BF3508-C8BF-7C44-B8C4-BE566759CE20}" srcOrd="2" destOrd="0" presId="urn:microsoft.com/office/officeart/2005/8/layout/process4"/>
    <dgm:cxn modelId="{E21F29C6-6B4B-9341-988E-8C3FD7D045B2}" type="presParOf" srcId="{2F14E05E-36F9-EA42-8D25-619C01D1F217}" destId="{7023C2EF-12E7-3049-8375-AC6DFB683163}" srcOrd="1" destOrd="0" presId="urn:microsoft.com/office/officeart/2005/8/layout/process4"/>
    <dgm:cxn modelId="{911C0865-0C5F-E24C-BFE3-8074805AEFB6}" type="presParOf" srcId="{2F14E05E-36F9-EA42-8D25-619C01D1F217}" destId="{F26FEEC8-D470-4B40-9737-BAA34FA74B43}" srcOrd="2" destOrd="0" presId="urn:microsoft.com/office/officeart/2005/8/layout/process4"/>
    <dgm:cxn modelId="{F705D4C4-BD42-BE4A-8519-8AA3BFA817AF}" type="presParOf" srcId="{F26FEEC8-D470-4B40-9737-BAA34FA74B43}" destId="{EAD3F886-DE73-C94D-8624-2EF34095AC71}" srcOrd="0" destOrd="0" presId="urn:microsoft.com/office/officeart/2005/8/layout/process4"/>
    <dgm:cxn modelId="{12CE9190-F97A-8A4F-8AD5-C5F05C1CB4B4}" type="presParOf" srcId="{2F14E05E-36F9-EA42-8D25-619C01D1F217}" destId="{648070CD-56D5-8F46-B2F6-1C7D98EC485C}" srcOrd="3" destOrd="0" presId="urn:microsoft.com/office/officeart/2005/8/layout/process4"/>
    <dgm:cxn modelId="{E144B148-EF72-6B49-9BAB-41967277FA8E}" type="presParOf" srcId="{2F14E05E-36F9-EA42-8D25-619C01D1F217}" destId="{4C5FE86C-7BA7-0741-8916-5C1676FC3AC2}" srcOrd="4" destOrd="0" presId="urn:microsoft.com/office/officeart/2005/8/layout/process4"/>
    <dgm:cxn modelId="{C954B028-4D01-384F-BDD0-AB9E172C3B70}" type="presParOf" srcId="{4C5FE86C-7BA7-0741-8916-5C1676FC3AC2}" destId="{FD3A3640-0C73-D24A-8E52-7532FB38DE9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92905B-0D11-4464-BB65-C54CD5047681}"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993551-668E-4806-9D5B-A514A776081D}">
      <dgm:prSet/>
      <dgm:spPr/>
      <dgm:t>
        <a:bodyPr/>
        <a:lstStyle/>
        <a:p>
          <a:pPr>
            <a:lnSpc>
              <a:spcPct val="100000"/>
            </a:lnSpc>
            <a:defRPr b="1"/>
          </a:pPr>
          <a:r>
            <a:rPr lang="fr-FR"/>
            <a:t>Exp</a:t>
          </a:r>
          <a:r>
            <a:rPr lang="fr-CA"/>
            <a:t>osition clinique aux réfugiés et aux demandeurs d’asile pendant les études médicales = amélioration des compétences en santé globale</a:t>
          </a:r>
          <a:endParaRPr lang="en-US"/>
        </a:p>
      </dgm:t>
    </dgm:pt>
    <dgm:pt modelId="{845E06FA-8F6C-47A9-A71F-D899377566CC}" type="parTrans" cxnId="{7DEA4A4F-F74C-4780-9B92-5ED171E587DF}">
      <dgm:prSet/>
      <dgm:spPr/>
      <dgm:t>
        <a:bodyPr/>
        <a:lstStyle/>
        <a:p>
          <a:endParaRPr lang="en-US"/>
        </a:p>
      </dgm:t>
    </dgm:pt>
    <dgm:pt modelId="{4E62E703-5D4B-461D-AFB8-741E1C89F453}" type="sibTrans" cxnId="{7DEA4A4F-F74C-4780-9B92-5ED171E587DF}">
      <dgm:prSet/>
      <dgm:spPr/>
      <dgm:t>
        <a:bodyPr/>
        <a:lstStyle/>
        <a:p>
          <a:endParaRPr lang="en-US"/>
        </a:p>
      </dgm:t>
    </dgm:pt>
    <dgm:pt modelId="{60157DF0-03A9-4802-8561-FE73E7B7B1E0}">
      <dgm:prSet/>
      <dgm:spPr/>
      <dgm:t>
        <a:bodyPr/>
        <a:lstStyle/>
        <a:p>
          <a:pPr>
            <a:lnSpc>
              <a:spcPct val="100000"/>
            </a:lnSpc>
            <a:defRPr b="1"/>
          </a:pPr>
          <a:r>
            <a:rPr lang="fr-CA" dirty="0"/>
            <a:t>Peu de littérature qui s’intéresse à la perspective de résidents en médecine de première ligne</a:t>
          </a:r>
          <a:endParaRPr lang="en-US" dirty="0"/>
        </a:p>
      </dgm:t>
    </dgm:pt>
    <dgm:pt modelId="{2CCD4A1E-E46C-4A7D-A109-1151AE0BBEAE}" type="parTrans" cxnId="{86FD8DB1-8106-4578-9DAF-C1CB3328CCD2}">
      <dgm:prSet/>
      <dgm:spPr/>
      <dgm:t>
        <a:bodyPr/>
        <a:lstStyle/>
        <a:p>
          <a:endParaRPr lang="en-US"/>
        </a:p>
      </dgm:t>
    </dgm:pt>
    <dgm:pt modelId="{BC845ADE-8B8A-40A2-9CFF-0503B3BFD05B}" type="sibTrans" cxnId="{86FD8DB1-8106-4578-9DAF-C1CB3328CCD2}">
      <dgm:prSet/>
      <dgm:spPr/>
      <dgm:t>
        <a:bodyPr/>
        <a:lstStyle/>
        <a:p>
          <a:endParaRPr lang="en-US"/>
        </a:p>
      </dgm:t>
    </dgm:pt>
    <dgm:pt modelId="{B5CE8BCD-1004-47AA-A978-AD07AD4DE2E9}">
      <dgm:prSet/>
      <dgm:spPr/>
      <dgm:t>
        <a:bodyPr/>
        <a:lstStyle/>
        <a:p>
          <a:pPr>
            <a:lnSpc>
              <a:spcPct val="100000"/>
            </a:lnSpc>
            <a:buFont typeface="Arial" panose="020B0604020202020204" pitchFamily="34" charset="0"/>
            <a:buChar char="•"/>
          </a:pPr>
          <a:r>
            <a:rPr lang="fr-CA" dirty="0"/>
            <a:t> - Améliorer l’expérience des résidents</a:t>
          </a:r>
          <a:endParaRPr lang="en-US" dirty="0"/>
        </a:p>
      </dgm:t>
    </dgm:pt>
    <dgm:pt modelId="{CFCE2787-7F0E-4B8B-938A-65FE36139EB0}" type="parTrans" cxnId="{612270D6-6FF3-444C-AFD7-3AE1D8D95139}">
      <dgm:prSet/>
      <dgm:spPr/>
      <dgm:t>
        <a:bodyPr/>
        <a:lstStyle/>
        <a:p>
          <a:endParaRPr lang="en-US"/>
        </a:p>
      </dgm:t>
    </dgm:pt>
    <dgm:pt modelId="{715F01A1-DF0D-4CCB-A897-9255A9ACC6AE}" type="sibTrans" cxnId="{612270D6-6FF3-444C-AFD7-3AE1D8D95139}">
      <dgm:prSet/>
      <dgm:spPr/>
      <dgm:t>
        <a:bodyPr/>
        <a:lstStyle/>
        <a:p>
          <a:endParaRPr lang="en-US"/>
        </a:p>
      </dgm:t>
    </dgm:pt>
    <dgm:pt modelId="{B48684C0-F19A-45FD-A70F-58E8F2A0BAA7}">
      <dgm:prSet/>
      <dgm:spPr/>
      <dgm:t>
        <a:bodyPr/>
        <a:lstStyle/>
        <a:p>
          <a:pPr>
            <a:lnSpc>
              <a:spcPct val="100000"/>
            </a:lnSpc>
            <a:buNone/>
          </a:pPr>
          <a:r>
            <a:rPr lang="fr-CA" dirty="0"/>
            <a:t>- Optimiser les apprentissages</a:t>
          </a:r>
          <a:endParaRPr lang="en-US" dirty="0"/>
        </a:p>
      </dgm:t>
    </dgm:pt>
    <dgm:pt modelId="{8A78B0BE-B3B2-40CB-A89E-B2C975AF34AF}" type="parTrans" cxnId="{0E231D69-4729-4BEE-8286-275105821674}">
      <dgm:prSet/>
      <dgm:spPr/>
      <dgm:t>
        <a:bodyPr/>
        <a:lstStyle/>
        <a:p>
          <a:endParaRPr lang="en-US"/>
        </a:p>
      </dgm:t>
    </dgm:pt>
    <dgm:pt modelId="{20FC5372-A7F4-49F1-963A-AB7AA4396F5A}" type="sibTrans" cxnId="{0E231D69-4729-4BEE-8286-275105821674}">
      <dgm:prSet/>
      <dgm:spPr/>
      <dgm:t>
        <a:bodyPr/>
        <a:lstStyle/>
        <a:p>
          <a:endParaRPr lang="en-US"/>
        </a:p>
      </dgm:t>
    </dgm:pt>
    <dgm:pt modelId="{8193A131-B8ED-47DA-B7A1-90F325E79189}">
      <dgm:prSet/>
      <dgm:spPr/>
      <dgm:t>
        <a:bodyPr/>
        <a:lstStyle/>
        <a:p>
          <a:pPr>
            <a:lnSpc>
              <a:spcPct val="100000"/>
            </a:lnSpc>
            <a:buNone/>
          </a:pPr>
          <a:r>
            <a:rPr lang="fr-CA" dirty="0"/>
            <a:t>- Former des médecins de famille compétents et confiants en matière de soins de santé aux populations immigrantes </a:t>
          </a:r>
          <a:endParaRPr lang="en-US" dirty="0"/>
        </a:p>
      </dgm:t>
    </dgm:pt>
    <dgm:pt modelId="{86FDEF4B-E08E-40BA-A726-06D9FE4AF0B3}" type="parTrans" cxnId="{6E660F98-E992-4298-911C-1A383691C530}">
      <dgm:prSet/>
      <dgm:spPr/>
      <dgm:t>
        <a:bodyPr/>
        <a:lstStyle/>
        <a:p>
          <a:endParaRPr lang="en-US"/>
        </a:p>
      </dgm:t>
    </dgm:pt>
    <dgm:pt modelId="{ACE5BE83-ACD8-4F06-85CC-D3F6E34763D8}" type="sibTrans" cxnId="{6E660F98-E992-4298-911C-1A383691C530}">
      <dgm:prSet/>
      <dgm:spPr/>
      <dgm:t>
        <a:bodyPr/>
        <a:lstStyle/>
        <a:p>
          <a:endParaRPr lang="en-US"/>
        </a:p>
      </dgm:t>
    </dgm:pt>
    <dgm:pt modelId="{DF4C1621-43E6-4A9C-868F-FFB6E551DA7B}" type="pres">
      <dgm:prSet presAssocID="{2A92905B-0D11-4464-BB65-C54CD5047681}" presName="root" presStyleCnt="0">
        <dgm:presLayoutVars>
          <dgm:dir/>
          <dgm:resizeHandles val="exact"/>
        </dgm:presLayoutVars>
      </dgm:prSet>
      <dgm:spPr/>
    </dgm:pt>
    <dgm:pt modelId="{CE0A2F55-710D-4099-91B7-E3902E17E214}" type="pres">
      <dgm:prSet presAssocID="{95993551-668E-4806-9D5B-A514A776081D}" presName="compNode" presStyleCnt="0"/>
      <dgm:spPr/>
    </dgm:pt>
    <dgm:pt modelId="{15809D1F-F79B-4358-8DEF-949BE34BA142}" type="pres">
      <dgm:prSet presAssocID="{95993551-668E-4806-9D5B-A514A776081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A2E38B5A-F195-40EA-AA3C-921C4FC2101B}" type="pres">
      <dgm:prSet presAssocID="{95993551-668E-4806-9D5B-A514A776081D}" presName="iconSpace" presStyleCnt="0"/>
      <dgm:spPr/>
    </dgm:pt>
    <dgm:pt modelId="{05E46DD0-BF43-4F1E-A707-960348C250E7}" type="pres">
      <dgm:prSet presAssocID="{95993551-668E-4806-9D5B-A514A776081D}" presName="parTx" presStyleLbl="revTx" presStyleIdx="0" presStyleCnt="4">
        <dgm:presLayoutVars>
          <dgm:chMax val="0"/>
          <dgm:chPref val="0"/>
        </dgm:presLayoutVars>
      </dgm:prSet>
      <dgm:spPr/>
    </dgm:pt>
    <dgm:pt modelId="{56B7E745-81B9-468F-B901-124D6D840F04}" type="pres">
      <dgm:prSet presAssocID="{95993551-668E-4806-9D5B-A514A776081D}" presName="txSpace" presStyleCnt="0"/>
      <dgm:spPr/>
    </dgm:pt>
    <dgm:pt modelId="{F14B0CF5-0E81-4C5B-854D-34E5B929481D}" type="pres">
      <dgm:prSet presAssocID="{95993551-668E-4806-9D5B-A514A776081D}" presName="desTx" presStyleLbl="revTx" presStyleIdx="1" presStyleCnt="4">
        <dgm:presLayoutVars/>
      </dgm:prSet>
      <dgm:spPr/>
    </dgm:pt>
    <dgm:pt modelId="{1F851CE7-A614-4E40-BA8D-FBE8A6848A62}" type="pres">
      <dgm:prSet presAssocID="{4E62E703-5D4B-461D-AFB8-741E1C89F453}" presName="sibTrans" presStyleCnt="0"/>
      <dgm:spPr/>
    </dgm:pt>
    <dgm:pt modelId="{AAB9B3C8-6C37-45B1-8FC7-ED8319404814}" type="pres">
      <dgm:prSet presAssocID="{60157DF0-03A9-4802-8561-FE73E7B7B1E0}" presName="compNode" presStyleCnt="0"/>
      <dgm:spPr/>
    </dgm:pt>
    <dgm:pt modelId="{5C4978C7-3B7B-44FE-99C3-EA7078B787A3}" type="pres">
      <dgm:prSet presAssocID="{60157DF0-03A9-4802-8561-FE73E7B7B1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ood Idea avec un remplissage uni"/>
        </a:ext>
      </dgm:extLst>
    </dgm:pt>
    <dgm:pt modelId="{A4514081-FE03-438B-B712-57A94334096C}" type="pres">
      <dgm:prSet presAssocID="{60157DF0-03A9-4802-8561-FE73E7B7B1E0}" presName="iconSpace" presStyleCnt="0"/>
      <dgm:spPr/>
    </dgm:pt>
    <dgm:pt modelId="{91ACE72C-30CC-4D7A-BD14-BF2DF1ECAF12}" type="pres">
      <dgm:prSet presAssocID="{60157DF0-03A9-4802-8561-FE73E7B7B1E0}" presName="parTx" presStyleLbl="revTx" presStyleIdx="2" presStyleCnt="4">
        <dgm:presLayoutVars>
          <dgm:chMax val="0"/>
          <dgm:chPref val="0"/>
        </dgm:presLayoutVars>
      </dgm:prSet>
      <dgm:spPr/>
    </dgm:pt>
    <dgm:pt modelId="{BCBC98CE-ACAF-4301-885F-23A3708EC855}" type="pres">
      <dgm:prSet presAssocID="{60157DF0-03A9-4802-8561-FE73E7B7B1E0}" presName="txSpace" presStyleCnt="0"/>
      <dgm:spPr/>
    </dgm:pt>
    <dgm:pt modelId="{82662B26-783D-46C4-8FC3-3AB9518534D4}" type="pres">
      <dgm:prSet presAssocID="{60157DF0-03A9-4802-8561-FE73E7B7B1E0}" presName="desTx" presStyleLbl="revTx" presStyleIdx="3" presStyleCnt="4" custLinFactNeighborX="-331">
        <dgm:presLayoutVars/>
      </dgm:prSet>
      <dgm:spPr/>
    </dgm:pt>
  </dgm:ptLst>
  <dgm:cxnLst>
    <dgm:cxn modelId="{02269714-E158-484C-B0FC-E085B61822BF}" type="presOf" srcId="{95993551-668E-4806-9D5B-A514A776081D}" destId="{05E46DD0-BF43-4F1E-A707-960348C250E7}" srcOrd="0" destOrd="0" presId="urn:microsoft.com/office/officeart/2018/2/layout/IconLabelDescriptionList"/>
    <dgm:cxn modelId="{FDE3B517-FE7C-4A62-821F-EADF2322D35C}" type="presOf" srcId="{2A92905B-0D11-4464-BB65-C54CD5047681}" destId="{DF4C1621-43E6-4A9C-868F-FFB6E551DA7B}" srcOrd="0" destOrd="0" presId="urn:microsoft.com/office/officeart/2018/2/layout/IconLabelDescriptionList"/>
    <dgm:cxn modelId="{A5661C2A-B109-4916-8E3D-24F025728BDE}" type="presOf" srcId="{8193A131-B8ED-47DA-B7A1-90F325E79189}" destId="{82662B26-783D-46C4-8FC3-3AB9518534D4}" srcOrd="0" destOrd="2" presId="urn:microsoft.com/office/officeart/2018/2/layout/IconLabelDescriptionList"/>
    <dgm:cxn modelId="{7DEA4A4F-F74C-4780-9B92-5ED171E587DF}" srcId="{2A92905B-0D11-4464-BB65-C54CD5047681}" destId="{95993551-668E-4806-9D5B-A514A776081D}" srcOrd="0" destOrd="0" parTransId="{845E06FA-8F6C-47A9-A71F-D899377566CC}" sibTransId="{4E62E703-5D4B-461D-AFB8-741E1C89F453}"/>
    <dgm:cxn modelId="{0E231D69-4729-4BEE-8286-275105821674}" srcId="{60157DF0-03A9-4802-8561-FE73E7B7B1E0}" destId="{B48684C0-F19A-45FD-A70F-58E8F2A0BAA7}" srcOrd="1" destOrd="0" parTransId="{8A78B0BE-B3B2-40CB-A89E-B2C975AF34AF}" sibTransId="{20FC5372-A7F4-49F1-963A-AB7AA4396F5A}"/>
    <dgm:cxn modelId="{D5A9EC81-DA8D-4AF3-B20E-34EA6E6312DA}" type="presOf" srcId="{60157DF0-03A9-4802-8561-FE73E7B7B1E0}" destId="{91ACE72C-30CC-4D7A-BD14-BF2DF1ECAF12}" srcOrd="0" destOrd="0" presId="urn:microsoft.com/office/officeart/2018/2/layout/IconLabelDescriptionList"/>
    <dgm:cxn modelId="{9260DD90-5373-484F-B8A4-4A6E15DAA552}" type="presOf" srcId="{B5CE8BCD-1004-47AA-A978-AD07AD4DE2E9}" destId="{82662B26-783D-46C4-8FC3-3AB9518534D4}" srcOrd="0" destOrd="0" presId="urn:microsoft.com/office/officeart/2018/2/layout/IconLabelDescriptionList"/>
    <dgm:cxn modelId="{6E660F98-E992-4298-911C-1A383691C530}" srcId="{60157DF0-03A9-4802-8561-FE73E7B7B1E0}" destId="{8193A131-B8ED-47DA-B7A1-90F325E79189}" srcOrd="2" destOrd="0" parTransId="{86FDEF4B-E08E-40BA-A726-06D9FE4AF0B3}" sibTransId="{ACE5BE83-ACD8-4F06-85CC-D3F6E34763D8}"/>
    <dgm:cxn modelId="{86FD8DB1-8106-4578-9DAF-C1CB3328CCD2}" srcId="{2A92905B-0D11-4464-BB65-C54CD5047681}" destId="{60157DF0-03A9-4802-8561-FE73E7B7B1E0}" srcOrd="1" destOrd="0" parTransId="{2CCD4A1E-E46C-4A7D-A109-1151AE0BBEAE}" sibTransId="{BC845ADE-8B8A-40A2-9CFF-0503B3BFD05B}"/>
    <dgm:cxn modelId="{FD8F89C0-4A73-4603-93FB-A6B4CBBECA71}" type="presOf" srcId="{B48684C0-F19A-45FD-A70F-58E8F2A0BAA7}" destId="{82662B26-783D-46C4-8FC3-3AB9518534D4}" srcOrd="0" destOrd="1" presId="urn:microsoft.com/office/officeart/2018/2/layout/IconLabelDescriptionList"/>
    <dgm:cxn modelId="{612270D6-6FF3-444C-AFD7-3AE1D8D95139}" srcId="{60157DF0-03A9-4802-8561-FE73E7B7B1E0}" destId="{B5CE8BCD-1004-47AA-A978-AD07AD4DE2E9}" srcOrd="0" destOrd="0" parTransId="{CFCE2787-7F0E-4B8B-938A-65FE36139EB0}" sibTransId="{715F01A1-DF0D-4CCB-A897-9255A9ACC6AE}"/>
    <dgm:cxn modelId="{4A84FE8E-83E1-4BD0-80CA-C9AEA9D7C694}" type="presParOf" srcId="{DF4C1621-43E6-4A9C-868F-FFB6E551DA7B}" destId="{CE0A2F55-710D-4099-91B7-E3902E17E214}" srcOrd="0" destOrd="0" presId="urn:microsoft.com/office/officeart/2018/2/layout/IconLabelDescriptionList"/>
    <dgm:cxn modelId="{B9621F4A-CC86-4F65-BD78-188BA7E6F621}" type="presParOf" srcId="{CE0A2F55-710D-4099-91B7-E3902E17E214}" destId="{15809D1F-F79B-4358-8DEF-949BE34BA142}" srcOrd="0" destOrd="0" presId="urn:microsoft.com/office/officeart/2018/2/layout/IconLabelDescriptionList"/>
    <dgm:cxn modelId="{4CF8ED85-FED2-4F2B-9987-C76D21E5377C}" type="presParOf" srcId="{CE0A2F55-710D-4099-91B7-E3902E17E214}" destId="{A2E38B5A-F195-40EA-AA3C-921C4FC2101B}" srcOrd="1" destOrd="0" presId="urn:microsoft.com/office/officeart/2018/2/layout/IconLabelDescriptionList"/>
    <dgm:cxn modelId="{BFCCE017-A888-47D6-A36C-6B1C01FB66B1}" type="presParOf" srcId="{CE0A2F55-710D-4099-91B7-E3902E17E214}" destId="{05E46DD0-BF43-4F1E-A707-960348C250E7}" srcOrd="2" destOrd="0" presId="urn:microsoft.com/office/officeart/2018/2/layout/IconLabelDescriptionList"/>
    <dgm:cxn modelId="{0B18C920-6FB1-485B-BD4C-10E29E175831}" type="presParOf" srcId="{CE0A2F55-710D-4099-91B7-E3902E17E214}" destId="{56B7E745-81B9-468F-B901-124D6D840F04}" srcOrd="3" destOrd="0" presId="urn:microsoft.com/office/officeart/2018/2/layout/IconLabelDescriptionList"/>
    <dgm:cxn modelId="{BE21DCB8-4922-4A73-8C09-4C63CD1C9878}" type="presParOf" srcId="{CE0A2F55-710D-4099-91B7-E3902E17E214}" destId="{F14B0CF5-0E81-4C5B-854D-34E5B929481D}" srcOrd="4" destOrd="0" presId="urn:microsoft.com/office/officeart/2018/2/layout/IconLabelDescriptionList"/>
    <dgm:cxn modelId="{905D3720-3437-44A4-89E7-4D54426DDDE0}" type="presParOf" srcId="{DF4C1621-43E6-4A9C-868F-FFB6E551DA7B}" destId="{1F851CE7-A614-4E40-BA8D-FBE8A6848A62}" srcOrd="1" destOrd="0" presId="urn:microsoft.com/office/officeart/2018/2/layout/IconLabelDescriptionList"/>
    <dgm:cxn modelId="{37BA1A1D-813D-4108-849D-6E4F22C41C29}" type="presParOf" srcId="{DF4C1621-43E6-4A9C-868F-FFB6E551DA7B}" destId="{AAB9B3C8-6C37-45B1-8FC7-ED8319404814}" srcOrd="2" destOrd="0" presId="urn:microsoft.com/office/officeart/2018/2/layout/IconLabelDescriptionList"/>
    <dgm:cxn modelId="{B91EC26D-7AF6-4F63-B43A-A97CA468A21B}" type="presParOf" srcId="{AAB9B3C8-6C37-45B1-8FC7-ED8319404814}" destId="{5C4978C7-3B7B-44FE-99C3-EA7078B787A3}" srcOrd="0" destOrd="0" presId="urn:microsoft.com/office/officeart/2018/2/layout/IconLabelDescriptionList"/>
    <dgm:cxn modelId="{C5830A1E-B3BA-41E5-A831-92B829BB5896}" type="presParOf" srcId="{AAB9B3C8-6C37-45B1-8FC7-ED8319404814}" destId="{A4514081-FE03-438B-B712-57A94334096C}" srcOrd="1" destOrd="0" presId="urn:microsoft.com/office/officeart/2018/2/layout/IconLabelDescriptionList"/>
    <dgm:cxn modelId="{9E2D9154-C816-4E02-8F31-61FE6A9DA05C}" type="presParOf" srcId="{AAB9B3C8-6C37-45B1-8FC7-ED8319404814}" destId="{91ACE72C-30CC-4D7A-BD14-BF2DF1ECAF12}" srcOrd="2" destOrd="0" presId="urn:microsoft.com/office/officeart/2018/2/layout/IconLabelDescriptionList"/>
    <dgm:cxn modelId="{4B0E517D-33C9-4FF5-A210-F1782211AF94}" type="presParOf" srcId="{AAB9B3C8-6C37-45B1-8FC7-ED8319404814}" destId="{BCBC98CE-ACAF-4301-885F-23A3708EC855}" srcOrd="3" destOrd="0" presId="urn:microsoft.com/office/officeart/2018/2/layout/IconLabelDescriptionList"/>
    <dgm:cxn modelId="{4B7AE13D-C3EC-4C76-A868-C2DAA79B404C}" type="presParOf" srcId="{AAB9B3C8-6C37-45B1-8FC7-ED8319404814}" destId="{82662B26-783D-46C4-8FC3-3AB9518534D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AB59D-7D89-4C52-B25D-12FE11211FBE}">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165D0-EE0A-4771-8AB6-C95796D5818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D286C-BEEA-4C0A-82CC-1838F574B11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fr-FR" sz="1700" kern="1200" dirty="0"/>
            <a:t>Médecin de famille = p</a:t>
          </a:r>
          <a:r>
            <a:rPr lang="en-US" sz="1700" kern="1200" dirty="0" err="1"/>
            <a:t>orte</a:t>
          </a:r>
          <a:r>
            <a:rPr lang="en-US" sz="1700" kern="1200" dirty="0"/>
            <a:t> </a:t>
          </a:r>
          <a:r>
            <a:rPr lang="en-US" sz="1700" kern="1200" dirty="0" err="1"/>
            <a:t>d’entrée</a:t>
          </a:r>
          <a:r>
            <a:rPr lang="en-US" sz="1700" kern="1200" dirty="0"/>
            <a:t> du </a:t>
          </a:r>
          <a:r>
            <a:rPr lang="en-US" sz="1700" kern="1200" dirty="0" err="1"/>
            <a:t>système</a:t>
          </a:r>
          <a:r>
            <a:rPr lang="en-US" sz="1700" kern="1200" dirty="0"/>
            <a:t> de </a:t>
          </a:r>
          <a:r>
            <a:rPr lang="en-US" sz="1700" kern="1200" dirty="0" err="1"/>
            <a:t>santé</a:t>
          </a:r>
          <a:r>
            <a:rPr lang="en-US" sz="1700" kern="1200" dirty="0"/>
            <a:t> </a:t>
          </a:r>
          <a:r>
            <a:rPr lang="en-US" sz="1100" kern="1200" dirty="0"/>
            <a:t>(</a:t>
          </a:r>
          <a:r>
            <a:rPr lang="en-US" sz="1100" kern="1200" dirty="0" err="1"/>
            <a:t>Stanciole</a:t>
          </a:r>
          <a:r>
            <a:rPr lang="en-US" sz="1100" kern="1200" dirty="0"/>
            <a:t>, 2009)</a:t>
          </a:r>
          <a:endParaRPr lang="en-US" sz="1700" kern="1200" dirty="0"/>
        </a:p>
      </dsp:txBody>
      <dsp:txXfrm>
        <a:off x="1435590" y="531"/>
        <a:ext cx="9080009" cy="1242935"/>
      </dsp:txXfrm>
    </dsp:sp>
    <dsp:sp modelId="{539CF860-6340-4581-9FE6-F85E71341B32}">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AB006-82F4-4EAA-8362-6EECA540425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31306B-5AFC-4BBB-A26A-71F15F38CB0F}">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fr-FR" sz="1700" kern="1200"/>
            <a:t>Exp</a:t>
          </a:r>
          <a:r>
            <a:rPr lang="en-US" sz="1700" kern="1200"/>
            <a:t>osition clinique aux réfugiés et aux demandeurs d’asile pendant les études médicales = amélioration des compétences en santé globale</a:t>
          </a:r>
        </a:p>
      </dsp:txBody>
      <dsp:txXfrm>
        <a:off x="1435590" y="1554201"/>
        <a:ext cx="4732020" cy="1242935"/>
      </dsp:txXfrm>
    </dsp:sp>
    <dsp:sp modelId="{BF94FCBD-AE12-4E00-8182-10DC8801D632}">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fr-FR" sz="1300" kern="1200" dirty="0"/>
            <a:t>Susciter un intérêt et une aisance en matière de santé aux migrants = </a:t>
          </a:r>
          <a:r>
            <a:rPr lang="fr-FR" sz="1300" kern="1200" dirty="0" err="1"/>
            <a:t>intr</a:t>
          </a:r>
          <a:r>
            <a:rPr lang="en-US" sz="1300" kern="1200" dirty="0" err="1"/>
            <a:t>oduire</a:t>
          </a:r>
          <a:r>
            <a:rPr lang="en-US" sz="1300" kern="1200" dirty="0"/>
            <a:t> le </a:t>
          </a:r>
          <a:r>
            <a:rPr lang="en-US" sz="1300" kern="1200" dirty="0" err="1"/>
            <a:t>sujet</a:t>
          </a:r>
          <a:r>
            <a:rPr lang="en-US" sz="1300" kern="1200" dirty="0"/>
            <a:t> </a:t>
          </a:r>
          <a:r>
            <a:rPr lang="en-US" sz="1300" kern="1200" dirty="0" err="1"/>
            <a:t>rapidement</a:t>
          </a:r>
          <a:r>
            <a:rPr lang="en-US" sz="1300" kern="1200" dirty="0"/>
            <a:t> dans le curriculum </a:t>
          </a:r>
          <a:r>
            <a:rPr lang="en-US" sz="1300" kern="1200" dirty="0" err="1"/>
            <a:t>pédagogique</a:t>
          </a:r>
          <a:r>
            <a:rPr lang="en-US" sz="1300" kern="1200" dirty="0"/>
            <a:t> medical </a:t>
          </a:r>
          <a:r>
            <a:rPr lang="en-US" sz="1050" kern="1200" dirty="0"/>
            <a:t>(Bérubé, 2019)</a:t>
          </a:r>
          <a:endParaRPr lang="en-US" sz="1300" kern="1200" dirty="0"/>
        </a:p>
      </dsp:txBody>
      <dsp:txXfrm>
        <a:off x="6167610" y="1554201"/>
        <a:ext cx="4347989" cy="1242935"/>
      </dsp:txXfrm>
    </dsp:sp>
    <dsp:sp modelId="{1FFAC520-0BD1-4CB5-B49C-82B316F4BC96}">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434A3-EAE3-4B78-B558-EF9AB2CCA8D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29D6E-5E88-4487-8368-00F49F50C6F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fr-FR" sz="1700" kern="1200"/>
            <a:t>Peu de littérature qui s’intéresse à la perspective de résidents de première ligne par rapp</a:t>
          </a:r>
          <a:r>
            <a:rPr lang="en-US" sz="1700" kern="1200"/>
            <a:t>ort à leur exposition aux soins de santé aux nouveaux arrivants </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19FFE-1706-494E-BAC3-F69AAA895DEF}">
      <dsp:nvSpPr>
        <dsp:cNvPr id="0" name=""/>
        <dsp:cNvSpPr/>
      </dsp:nvSpPr>
      <dsp:spPr>
        <a:xfrm>
          <a:off x="0" y="1756"/>
          <a:ext cx="5842095" cy="748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49C13-5409-44C7-BC6E-85280A7A554C}">
      <dsp:nvSpPr>
        <dsp:cNvPr id="0" name=""/>
        <dsp:cNvSpPr/>
      </dsp:nvSpPr>
      <dsp:spPr>
        <a:xfrm>
          <a:off x="226472" y="170207"/>
          <a:ext cx="411768" cy="411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2BACB-548B-405C-BED3-AE458344E08F}">
      <dsp:nvSpPr>
        <dsp:cNvPr id="0" name=""/>
        <dsp:cNvSpPr/>
      </dsp:nvSpPr>
      <dsp:spPr>
        <a:xfrm>
          <a:off x="864714" y="1756"/>
          <a:ext cx="4977380" cy="74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34" tIns="79234" rIns="79234" bIns="79234" numCol="1" spcCol="1270" anchor="ctr" anchorCtr="0">
          <a:noAutofit/>
        </a:bodyPr>
        <a:lstStyle/>
        <a:p>
          <a:pPr marL="0" lvl="0" indent="0" algn="l" defTabSz="666750">
            <a:lnSpc>
              <a:spcPct val="100000"/>
            </a:lnSpc>
            <a:spcBef>
              <a:spcPct val="0"/>
            </a:spcBef>
            <a:spcAft>
              <a:spcPct val="35000"/>
            </a:spcAft>
            <a:buNone/>
          </a:pPr>
          <a:r>
            <a:rPr lang="fr-CA" sz="1500" b="0" i="0" kern="1200"/>
            <a:t>Cours théorique donné en début de résidence sur les demandeurs d’asile</a:t>
          </a:r>
          <a:endParaRPr lang="en-US" sz="1500" kern="1200"/>
        </a:p>
      </dsp:txBody>
      <dsp:txXfrm>
        <a:off x="864714" y="1756"/>
        <a:ext cx="4977380" cy="748670"/>
      </dsp:txXfrm>
    </dsp:sp>
    <dsp:sp modelId="{961B5604-A2C8-4840-8E50-1BB24B900F74}">
      <dsp:nvSpPr>
        <dsp:cNvPr id="0" name=""/>
        <dsp:cNvSpPr/>
      </dsp:nvSpPr>
      <dsp:spPr>
        <a:xfrm>
          <a:off x="0" y="937595"/>
          <a:ext cx="5842095" cy="748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18462-D74E-46AB-AC37-00A084A91E7B}">
      <dsp:nvSpPr>
        <dsp:cNvPr id="0" name=""/>
        <dsp:cNvSpPr/>
      </dsp:nvSpPr>
      <dsp:spPr>
        <a:xfrm>
          <a:off x="226472" y="1106046"/>
          <a:ext cx="411768" cy="411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86C47D-2C4E-4AB0-A6E0-8286F2B63449}">
      <dsp:nvSpPr>
        <dsp:cNvPr id="0" name=""/>
        <dsp:cNvSpPr/>
      </dsp:nvSpPr>
      <dsp:spPr>
        <a:xfrm>
          <a:off x="864714" y="937595"/>
          <a:ext cx="4977380" cy="74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34" tIns="79234" rIns="79234" bIns="79234" numCol="1" spcCol="1270" anchor="ctr" anchorCtr="0">
          <a:noAutofit/>
        </a:bodyPr>
        <a:lstStyle/>
        <a:p>
          <a:pPr marL="0" lvl="0" indent="0" algn="l" defTabSz="666750">
            <a:lnSpc>
              <a:spcPct val="100000"/>
            </a:lnSpc>
            <a:spcBef>
              <a:spcPct val="0"/>
            </a:spcBef>
            <a:spcAft>
              <a:spcPct val="35000"/>
            </a:spcAft>
            <a:buNone/>
          </a:pPr>
          <a:r>
            <a:rPr lang="fr-CA" sz="1500" b="0" i="0" kern="1200"/>
            <a:t>Prise en charge d’une famille de demandeurs d’asile par chaque résident de première année</a:t>
          </a:r>
          <a:endParaRPr lang="en-US" sz="1500" kern="1200"/>
        </a:p>
      </dsp:txBody>
      <dsp:txXfrm>
        <a:off x="864714" y="937595"/>
        <a:ext cx="4977380" cy="748670"/>
      </dsp:txXfrm>
    </dsp:sp>
    <dsp:sp modelId="{E297D433-0B70-4015-9E0F-FCEF8AD88447}">
      <dsp:nvSpPr>
        <dsp:cNvPr id="0" name=""/>
        <dsp:cNvSpPr/>
      </dsp:nvSpPr>
      <dsp:spPr>
        <a:xfrm>
          <a:off x="0" y="1873433"/>
          <a:ext cx="5842095" cy="748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690765-631F-48A4-965E-3CFBBAA58C65}">
      <dsp:nvSpPr>
        <dsp:cNvPr id="0" name=""/>
        <dsp:cNvSpPr/>
      </dsp:nvSpPr>
      <dsp:spPr>
        <a:xfrm>
          <a:off x="226472" y="2041884"/>
          <a:ext cx="411768" cy="4117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D9FBA-91F7-4386-9E25-CC1E7C3160A5}">
      <dsp:nvSpPr>
        <dsp:cNvPr id="0" name=""/>
        <dsp:cNvSpPr/>
      </dsp:nvSpPr>
      <dsp:spPr>
        <a:xfrm>
          <a:off x="864714" y="1873433"/>
          <a:ext cx="4977380" cy="74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34" tIns="79234" rIns="79234" bIns="79234" numCol="1" spcCol="1270" anchor="ctr" anchorCtr="0">
          <a:noAutofit/>
        </a:bodyPr>
        <a:lstStyle/>
        <a:p>
          <a:pPr marL="0" lvl="0" indent="0" algn="l" defTabSz="666750">
            <a:lnSpc>
              <a:spcPct val="100000"/>
            </a:lnSpc>
            <a:spcBef>
              <a:spcPct val="0"/>
            </a:spcBef>
            <a:spcAft>
              <a:spcPct val="35000"/>
            </a:spcAft>
            <a:buNone/>
          </a:pPr>
          <a:r>
            <a:rPr lang="fr-CA" sz="1500" b="0" i="0" kern="1200"/>
            <a:t>Visionnement vidéo direct avec les autres résidents lors de la prise en charge; discussion de cas, pour chaque famille</a:t>
          </a:r>
          <a:endParaRPr lang="en-US" sz="1500" kern="1200"/>
        </a:p>
      </dsp:txBody>
      <dsp:txXfrm>
        <a:off x="864714" y="1873433"/>
        <a:ext cx="4977380" cy="748670"/>
      </dsp:txXfrm>
    </dsp:sp>
    <dsp:sp modelId="{89FCEFAA-E02D-463E-AD3E-7374789E48FC}">
      <dsp:nvSpPr>
        <dsp:cNvPr id="0" name=""/>
        <dsp:cNvSpPr/>
      </dsp:nvSpPr>
      <dsp:spPr>
        <a:xfrm>
          <a:off x="0" y="2809271"/>
          <a:ext cx="5842095" cy="748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DF09B-5B09-4CA9-9E0F-820D4A94727F}">
      <dsp:nvSpPr>
        <dsp:cNvPr id="0" name=""/>
        <dsp:cNvSpPr/>
      </dsp:nvSpPr>
      <dsp:spPr>
        <a:xfrm>
          <a:off x="226472" y="2977722"/>
          <a:ext cx="411768" cy="41176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985155-916D-47B2-8DE4-B92F7FF6AC59}">
      <dsp:nvSpPr>
        <dsp:cNvPr id="0" name=""/>
        <dsp:cNvSpPr/>
      </dsp:nvSpPr>
      <dsp:spPr>
        <a:xfrm>
          <a:off x="864714" y="2809271"/>
          <a:ext cx="4977380" cy="74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34" tIns="79234" rIns="79234" bIns="79234" numCol="1" spcCol="1270" anchor="ctr" anchorCtr="0">
          <a:noAutofit/>
        </a:bodyPr>
        <a:lstStyle/>
        <a:p>
          <a:pPr marL="0" lvl="0" indent="0" algn="l" defTabSz="666750">
            <a:lnSpc>
              <a:spcPct val="100000"/>
            </a:lnSpc>
            <a:spcBef>
              <a:spcPct val="0"/>
            </a:spcBef>
            <a:spcAft>
              <a:spcPct val="35000"/>
            </a:spcAft>
            <a:buNone/>
          </a:pPr>
          <a:r>
            <a:rPr lang="fr-CA" sz="1500" b="0" i="0" kern="1200"/>
            <a:t>Plan de suivis subséquents établi lors de la prise en charge</a:t>
          </a:r>
          <a:endParaRPr lang="en-US" sz="1500" kern="1200"/>
        </a:p>
      </dsp:txBody>
      <dsp:txXfrm>
        <a:off x="864714" y="2809271"/>
        <a:ext cx="4977380" cy="748670"/>
      </dsp:txXfrm>
    </dsp:sp>
    <dsp:sp modelId="{E5F0E268-4805-40FD-A548-977C8D726DE9}">
      <dsp:nvSpPr>
        <dsp:cNvPr id="0" name=""/>
        <dsp:cNvSpPr/>
      </dsp:nvSpPr>
      <dsp:spPr>
        <a:xfrm>
          <a:off x="0" y="3745110"/>
          <a:ext cx="5842095" cy="748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1B01D-B195-40C9-87A6-EA0D4F4602EA}">
      <dsp:nvSpPr>
        <dsp:cNvPr id="0" name=""/>
        <dsp:cNvSpPr/>
      </dsp:nvSpPr>
      <dsp:spPr>
        <a:xfrm>
          <a:off x="226472" y="3913561"/>
          <a:ext cx="411768" cy="4117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04826E-3565-4715-AFD5-A61C19EEECD2}">
      <dsp:nvSpPr>
        <dsp:cNvPr id="0" name=""/>
        <dsp:cNvSpPr/>
      </dsp:nvSpPr>
      <dsp:spPr>
        <a:xfrm>
          <a:off x="864714" y="3745110"/>
          <a:ext cx="4977380" cy="74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34" tIns="79234" rIns="79234" bIns="79234" numCol="1" spcCol="1270" anchor="ctr" anchorCtr="0">
          <a:noAutofit/>
        </a:bodyPr>
        <a:lstStyle/>
        <a:p>
          <a:pPr marL="0" lvl="0" indent="0" algn="l" defTabSz="666750">
            <a:lnSpc>
              <a:spcPct val="100000"/>
            </a:lnSpc>
            <a:spcBef>
              <a:spcPct val="0"/>
            </a:spcBef>
            <a:spcAft>
              <a:spcPct val="35000"/>
            </a:spcAft>
            <a:buNone/>
          </a:pPr>
          <a:r>
            <a:rPr lang="fr-CA" sz="1500" b="0" i="0" kern="1200"/>
            <a:t>Résident suit ensuite sa famille dans ses cliniques régulières de médecine familiale</a:t>
          </a:r>
          <a:endParaRPr lang="en-US" sz="1500" kern="1200"/>
        </a:p>
      </dsp:txBody>
      <dsp:txXfrm>
        <a:off x="864714" y="3745110"/>
        <a:ext cx="4977380" cy="748670"/>
      </dsp:txXfrm>
    </dsp:sp>
    <dsp:sp modelId="{E97615E0-9C4D-4DF0-B3A4-F629C6BFC405}">
      <dsp:nvSpPr>
        <dsp:cNvPr id="0" name=""/>
        <dsp:cNvSpPr/>
      </dsp:nvSpPr>
      <dsp:spPr>
        <a:xfrm>
          <a:off x="0" y="4680948"/>
          <a:ext cx="5842095" cy="748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1ECB8-D26A-43AC-BDB0-94669694D54E}">
      <dsp:nvSpPr>
        <dsp:cNvPr id="0" name=""/>
        <dsp:cNvSpPr/>
      </dsp:nvSpPr>
      <dsp:spPr>
        <a:xfrm>
          <a:off x="226472" y="4849399"/>
          <a:ext cx="411768" cy="411768"/>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E1B2DA-9EE1-48B9-B64F-91BF758EBE2A}">
      <dsp:nvSpPr>
        <dsp:cNvPr id="0" name=""/>
        <dsp:cNvSpPr/>
      </dsp:nvSpPr>
      <dsp:spPr>
        <a:xfrm>
          <a:off x="864714" y="4680948"/>
          <a:ext cx="4977380" cy="74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34" tIns="79234" rIns="79234" bIns="79234" numCol="1" spcCol="1270" anchor="ctr" anchorCtr="0">
          <a:noAutofit/>
        </a:bodyPr>
        <a:lstStyle/>
        <a:p>
          <a:pPr marL="0" lvl="0" indent="0" algn="l" defTabSz="666750">
            <a:lnSpc>
              <a:spcPct val="100000"/>
            </a:lnSpc>
            <a:spcBef>
              <a:spcPct val="0"/>
            </a:spcBef>
            <a:spcAft>
              <a:spcPct val="35000"/>
            </a:spcAft>
            <a:buNone/>
          </a:pPr>
          <a:r>
            <a:rPr lang="fr-CA" sz="1500" b="0" i="0" kern="1200"/>
            <a:t>Grilles questionnaires créées pour aider à la prise en charge</a:t>
          </a:r>
          <a:endParaRPr lang="en-US" sz="1500" kern="1200"/>
        </a:p>
      </dsp:txBody>
      <dsp:txXfrm>
        <a:off x="864714" y="4680948"/>
        <a:ext cx="4977380" cy="748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89AD-B31C-FF4A-B1B1-B2F7C6DEF3E4}">
      <dsp:nvSpPr>
        <dsp:cNvPr id="0" name=""/>
        <dsp:cNvSpPr/>
      </dsp:nvSpPr>
      <dsp:spPr>
        <a:xfrm>
          <a:off x="3414" y="248868"/>
          <a:ext cx="3329572"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a:t>Disp</a:t>
          </a:r>
          <a:r>
            <a:rPr lang="fr-CA" sz="1800" kern="1200"/>
            <a:t>ositif de recherche</a:t>
          </a:r>
          <a:endParaRPr lang="en-US" sz="1800" kern="1200"/>
        </a:p>
      </dsp:txBody>
      <dsp:txXfrm>
        <a:off x="3414" y="248868"/>
        <a:ext cx="3329572" cy="518400"/>
      </dsp:txXfrm>
    </dsp:sp>
    <dsp:sp modelId="{E473A9FB-44B2-8243-AD26-DB37B667A0D8}">
      <dsp:nvSpPr>
        <dsp:cNvPr id="0" name=""/>
        <dsp:cNvSpPr/>
      </dsp:nvSpPr>
      <dsp:spPr>
        <a:xfrm>
          <a:off x="3414" y="767268"/>
          <a:ext cx="3329572" cy="317666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t>Étude qualitative exploratoire</a:t>
          </a:r>
          <a:endParaRPr lang="en-US" sz="1800" kern="1200" dirty="0"/>
        </a:p>
        <a:p>
          <a:pPr marL="342900" lvl="2" indent="-171450" algn="l" defTabSz="800100">
            <a:lnSpc>
              <a:spcPct val="90000"/>
            </a:lnSpc>
            <a:spcBef>
              <a:spcPct val="0"/>
            </a:spcBef>
            <a:spcAft>
              <a:spcPct val="15000"/>
            </a:spcAft>
            <a:buChar char="•"/>
          </a:pPr>
          <a:r>
            <a:rPr lang="fr-CA" sz="1800" kern="1200" dirty="0"/>
            <a:t>Transférer la clinique dans d’autres milieux</a:t>
          </a:r>
          <a:endParaRPr lang="en-US" sz="1800" kern="1200" dirty="0"/>
        </a:p>
      </dsp:txBody>
      <dsp:txXfrm>
        <a:off x="3414" y="767268"/>
        <a:ext cx="3329572" cy="3176667"/>
      </dsp:txXfrm>
    </dsp:sp>
    <dsp:sp modelId="{1B93A7AB-C1F9-E441-9507-B89DA23DDBC7}">
      <dsp:nvSpPr>
        <dsp:cNvPr id="0" name=""/>
        <dsp:cNvSpPr/>
      </dsp:nvSpPr>
      <dsp:spPr>
        <a:xfrm>
          <a:off x="3799128" y="248868"/>
          <a:ext cx="3329572"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kern="1200"/>
            <a:t>Population et échantillonnage</a:t>
          </a:r>
          <a:endParaRPr lang="en-US" sz="1800" kern="1200"/>
        </a:p>
      </dsp:txBody>
      <dsp:txXfrm>
        <a:off x="3799128" y="248868"/>
        <a:ext cx="3329572" cy="518400"/>
      </dsp:txXfrm>
    </dsp:sp>
    <dsp:sp modelId="{D9F020FC-1D91-524C-83C2-037CBE2088B5}">
      <dsp:nvSpPr>
        <dsp:cNvPr id="0" name=""/>
        <dsp:cNvSpPr/>
      </dsp:nvSpPr>
      <dsp:spPr>
        <a:xfrm>
          <a:off x="3799128" y="767268"/>
          <a:ext cx="3329572" cy="317666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a:t>Résidents en médecine familiale du GMF Bordeaux-Cartierville </a:t>
          </a:r>
          <a:endParaRPr lang="en-US" sz="1800" kern="1200"/>
        </a:p>
        <a:p>
          <a:pPr marL="171450" lvl="1" indent="-171450" algn="l" defTabSz="800100">
            <a:lnSpc>
              <a:spcPct val="90000"/>
            </a:lnSpc>
            <a:spcBef>
              <a:spcPct val="0"/>
            </a:spcBef>
            <a:spcAft>
              <a:spcPct val="15000"/>
            </a:spcAft>
            <a:buChar char="•"/>
          </a:pPr>
          <a:r>
            <a:rPr lang="fr-CA" sz="1800" kern="1200"/>
            <a:t>6 R2 et 7 R1</a:t>
          </a:r>
          <a:endParaRPr lang="en-US" sz="1800" kern="1200"/>
        </a:p>
        <a:p>
          <a:pPr marL="171450" lvl="1" indent="-171450" algn="l" defTabSz="800100">
            <a:lnSpc>
              <a:spcPct val="90000"/>
            </a:lnSpc>
            <a:spcBef>
              <a:spcPct val="0"/>
            </a:spcBef>
            <a:spcAft>
              <a:spcPct val="15000"/>
            </a:spcAft>
            <a:buChar char="•"/>
          </a:pPr>
          <a:r>
            <a:rPr lang="fr-CA" sz="1800" kern="1200"/>
            <a:t>Échantillonnage de convenance avec tous les résidents du GMF</a:t>
          </a:r>
          <a:endParaRPr lang="en-US" sz="1800" kern="1200"/>
        </a:p>
      </dsp:txBody>
      <dsp:txXfrm>
        <a:off x="3799128" y="767268"/>
        <a:ext cx="3329572" cy="3176667"/>
      </dsp:txXfrm>
    </dsp:sp>
    <dsp:sp modelId="{DB523BE7-C2B7-5645-9460-C23B0EC0D14A}">
      <dsp:nvSpPr>
        <dsp:cNvPr id="0" name=""/>
        <dsp:cNvSpPr/>
      </dsp:nvSpPr>
      <dsp:spPr>
        <a:xfrm>
          <a:off x="7594841" y="248868"/>
          <a:ext cx="3329572"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kern="1200"/>
            <a:t>Collecte de données</a:t>
          </a:r>
          <a:endParaRPr lang="en-US" sz="1800" kern="1200"/>
        </a:p>
      </dsp:txBody>
      <dsp:txXfrm>
        <a:off x="7594841" y="248868"/>
        <a:ext cx="3329572" cy="518400"/>
      </dsp:txXfrm>
    </dsp:sp>
    <dsp:sp modelId="{A1972819-84FC-2C45-B7A8-9732E9D9F0B6}">
      <dsp:nvSpPr>
        <dsp:cNvPr id="0" name=""/>
        <dsp:cNvSpPr/>
      </dsp:nvSpPr>
      <dsp:spPr>
        <a:xfrm>
          <a:off x="7594841" y="767268"/>
          <a:ext cx="3329572" cy="317666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a:t>3 groupes de discussion semi-structurés</a:t>
          </a:r>
          <a:endParaRPr lang="en-US" sz="1800" kern="1200"/>
        </a:p>
        <a:p>
          <a:pPr marL="171450" lvl="1" indent="-171450" algn="l" defTabSz="800100">
            <a:lnSpc>
              <a:spcPct val="90000"/>
            </a:lnSpc>
            <a:spcBef>
              <a:spcPct val="0"/>
            </a:spcBef>
            <a:spcAft>
              <a:spcPct val="15000"/>
            </a:spcAft>
            <a:buChar char="•"/>
          </a:pPr>
          <a:r>
            <a:rPr lang="fr-CA" sz="1800" kern="1200"/>
            <a:t>Thèmes abordés</a:t>
          </a:r>
          <a:endParaRPr lang="en-US" sz="1800" kern="1200"/>
        </a:p>
        <a:p>
          <a:pPr marL="342900" lvl="2" indent="-171450" algn="l" defTabSz="800100">
            <a:lnSpc>
              <a:spcPct val="90000"/>
            </a:lnSpc>
            <a:spcBef>
              <a:spcPct val="0"/>
            </a:spcBef>
            <a:spcAft>
              <a:spcPct val="15000"/>
            </a:spcAft>
            <a:buChar char="•"/>
          </a:pPr>
          <a:r>
            <a:rPr lang="fr-CA" sz="1800" kern="1200"/>
            <a:t>Exposition clinique passée en soins aux nouveaux arrivants</a:t>
          </a:r>
          <a:endParaRPr lang="en-US" sz="1800" kern="1200"/>
        </a:p>
        <a:p>
          <a:pPr marL="342900" lvl="2" indent="-171450" algn="l" defTabSz="800100">
            <a:lnSpc>
              <a:spcPct val="90000"/>
            </a:lnSpc>
            <a:spcBef>
              <a:spcPct val="0"/>
            </a:spcBef>
            <a:spcAft>
              <a:spcPct val="15000"/>
            </a:spcAft>
            <a:buChar char="•"/>
          </a:pPr>
          <a:r>
            <a:rPr lang="fr-CA" sz="1800" kern="1200"/>
            <a:t>Expérience de la clinique des migrants, avantages et inconvénients</a:t>
          </a:r>
          <a:endParaRPr lang="en-US" sz="1800" kern="1200"/>
        </a:p>
        <a:p>
          <a:pPr marL="342900" lvl="2" indent="-171450" algn="l" defTabSz="800100">
            <a:lnSpc>
              <a:spcPct val="90000"/>
            </a:lnSpc>
            <a:spcBef>
              <a:spcPct val="0"/>
            </a:spcBef>
            <a:spcAft>
              <a:spcPct val="15000"/>
            </a:spcAft>
            <a:buChar char="•"/>
          </a:pPr>
          <a:r>
            <a:rPr lang="fr-CA" sz="1800" kern="1200"/>
            <a:t>Apprentissages faits à travers la clinique et compétences développées </a:t>
          </a:r>
          <a:endParaRPr lang="en-US" sz="1800" kern="1200"/>
        </a:p>
      </dsp:txBody>
      <dsp:txXfrm>
        <a:off x="7594841" y="767268"/>
        <a:ext cx="3329572" cy="3176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5C1D-AE4E-0F45-9B51-970B4DB9C1E7}">
      <dsp:nvSpPr>
        <dsp:cNvPr id="0" name=""/>
        <dsp:cNvSpPr/>
      </dsp:nvSpPr>
      <dsp:spPr>
        <a:xfrm>
          <a:off x="0" y="4150553"/>
          <a:ext cx="6364224" cy="13623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CA" sz="1700" kern="1200" dirty="0"/>
            <a:t>Avantages pour les patients immigrants </a:t>
          </a:r>
          <a:r>
            <a:rPr lang="fr-CA" sz="1200" kern="1200" dirty="0"/>
            <a:t>(Patel et al, 2021; </a:t>
          </a:r>
          <a:r>
            <a:rPr lang="fr-CA" sz="1200" kern="1200" dirty="0" err="1"/>
            <a:t>Stairs</a:t>
          </a:r>
          <a:r>
            <a:rPr lang="fr-CA" sz="1200" kern="1200" dirty="0"/>
            <a:t> et al, 2019; </a:t>
          </a:r>
          <a:r>
            <a:rPr lang="fr-CA" sz="1200" kern="1200" dirty="0" err="1"/>
            <a:t>Ziersch</a:t>
          </a:r>
          <a:r>
            <a:rPr lang="fr-CA" sz="1200" kern="1200" dirty="0"/>
            <a:t> et al, 2020)</a:t>
          </a:r>
          <a:endParaRPr lang="en-US" sz="1200" kern="1200" dirty="0"/>
        </a:p>
      </dsp:txBody>
      <dsp:txXfrm>
        <a:off x="0" y="4150553"/>
        <a:ext cx="6364224" cy="735644"/>
      </dsp:txXfrm>
    </dsp:sp>
    <dsp:sp modelId="{A57BE08E-A747-2D4C-A660-1BB30DAE9FF4}">
      <dsp:nvSpPr>
        <dsp:cNvPr id="0" name=""/>
        <dsp:cNvSpPr/>
      </dsp:nvSpPr>
      <dsp:spPr>
        <a:xfrm>
          <a:off x="3107" y="4858951"/>
          <a:ext cx="2119336" cy="62665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CA" sz="1400" kern="1200"/>
            <a:t>Diminution inégalités sociales de santé </a:t>
          </a:r>
          <a:endParaRPr lang="en-US" sz="1400" kern="1200"/>
        </a:p>
      </dsp:txBody>
      <dsp:txXfrm>
        <a:off x="3107" y="4858951"/>
        <a:ext cx="2119336" cy="626659"/>
      </dsp:txXfrm>
    </dsp:sp>
    <dsp:sp modelId="{1996915E-63A6-4049-9FAF-B12341E1B40E}">
      <dsp:nvSpPr>
        <dsp:cNvPr id="0" name=""/>
        <dsp:cNvSpPr/>
      </dsp:nvSpPr>
      <dsp:spPr>
        <a:xfrm>
          <a:off x="2122443" y="4858951"/>
          <a:ext cx="2119336" cy="62665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CA" sz="1400" kern="1200" dirty="0"/>
            <a:t>Améliorer accès aux services de santé </a:t>
          </a:r>
          <a:endParaRPr lang="en-US" sz="1400" kern="1200" dirty="0"/>
        </a:p>
      </dsp:txBody>
      <dsp:txXfrm>
        <a:off x="2122443" y="4858951"/>
        <a:ext cx="2119336" cy="626659"/>
      </dsp:txXfrm>
    </dsp:sp>
    <dsp:sp modelId="{E7BF3508-C8BF-7C44-B8C4-BE566759CE20}">
      <dsp:nvSpPr>
        <dsp:cNvPr id="0" name=""/>
        <dsp:cNvSpPr/>
      </dsp:nvSpPr>
      <dsp:spPr>
        <a:xfrm>
          <a:off x="4241780" y="4858951"/>
          <a:ext cx="2119336" cy="62665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CA" sz="1400" kern="1200"/>
            <a:t>Améliorer le traitement réservé aux populations marginalisés </a:t>
          </a:r>
          <a:endParaRPr lang="en-US" sz="1400" kern="1200"/>
        </a:p>
      </dsp:txBody>
      <dsp:txXfrm>
        <a:off x="4241780" y="4858951"/>
        <a:ext cx="2119336" cy="626659"/>
      </dsp:txXfrm>
    </dsp:sp>
    <dsp:sp modelId="{EAD3F886-DE73-C94D-8624-2EF34095AC71}">
      <dsp:nvSpPr>
        <dsp:cNvPr id="0" name=""/>
        <dsp:cNvSpPr/>
      </dsp:nvSpPr>
      <dsp:spPr>
        <a:xfrm rot="10800000">
          <a:off x="0" y="2075763"/>
          <a:ext cx="6364224" cy="2095223"/>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CA" sz="1700" kern="1200" dirty="0"/>
            <a:t>Médecins de famille sont souvent la porte d’entrée des nouveaux arrivants vers le système de la santé. </a:t>
          </a:r>
          <a:r>
            <a:rPr lang="fr-CA" sz="1200" kern="1200" dirty="0"/>
            <a:t>(</a:t>
          </a:r>
          <a:r>
            <a:rPr lang="fr-CA" sz="1200" kern="1200" dirty="0" err="1"/>
            <a:t>Stanciole</a:t>
          </a:r>
          <a:r>
            <a:rPr lang="fr-CA" sz="1200" kern="1200" dirty="0"/>
            <a:t>, 2009) </a:t>
          </a:r>
          <a:endParaRPr lang="en-US" sz="1200" kern="1200" dirty="0"/>
        </a:p>
      </dsp:txBody>
      <dsp:txXfrm rot="10800000">
        <a:off x="0" y="2075763"/>
        <a:ext cx="6364224" cy="1361413"/>
      </dsp:txXfrm>
    </dsp:sp>
    <dsp:sp modelId="{FD3A3640-0C73-D24A-8E52-7532FB38DE99}">
      <dsp:nvSpPr>
        <dsp:cNvPr id="0" name=""/>
        <dsp:cNvSpPr/>
      </dsp:nvSpPr>
      <dsp:spPr>
        <a:xfrm rot="10800000">
          <a:off x="0" y="974"/>
          <a:ext cx="6364224" cy="2095223"/>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dirty="0"/>
            <a:t>Susciter un intérêt et une aisance en matière de</a:t>
          </a:r>
          <a:r>
            <a:rPr lang="fr-CA" sz="1700" kern="1200" dirty="0"/>
            <a:t> santé des migrants = introduire le sujet rapidement durant le curriculum pédagogique. </a:t>
          </a:r>
          <a:r>
            <a:rPr lang="fr-CA" sz="1200" kern="1200" dirty="0"/>
            <a:t>(Bérubé, 2018)</a:t>
          </a:r>
          <a:endParaRPr lang="en-US" sz="1200" kern="1200" dirty="0"/>
        </a:p>
      </dsp:txBody>
      <dsp:txXfrm rot="10800000">
        <a:off x="0" y="974"/>
        <a:ext cx="6364224" cy="1361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09D1F-F79B-4358-8DEF-949BE34BA142}">
      <dsp:nvSpPr>
        <dsp:cNvPr id="0" name=""/>
        <dsp:cNvSpPr/>
      </dsp:nvSpPr>
      <dsp:spPr>
        <a:xfrm>
          <a:off x="559800" y="37989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E46DD0-BF43-4F1E-A707-960348C250E7}">
      <dsp:nvSpPr>
        <dsp:cNvPr id="0" name=""/>
        <dsp:cNvSpPr/>
      </dsp:nvSpPr>
      <dsp:spPr>
        <a:xfrm>
          <a:off x="559800" y="2029024"/>
          <a:ext cx="432000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fr-FR" sz="1400" kern="1200"/>
            <a:t>Exp</a:t>
          </a:r>
          <a:r>
            <a:rPr lang="fr-CA" sz="1400" kern="1200"/>
            <a:t>osition clinique aux réfugiés et aux demandeurs d’asile pendant les études médicales = amélioration des compétences en santé globale</a:t>
          </a:r>
          <a:endParaRPr lang="en-US" sz="1400" kern="1200"/>
        </a:p>
      </dsp:txBody>
      <dsp:txXfrm>
        <a:off x="559800" y="2029024"/>
        <a:ext cx="4320000" cy="668250"/>
      </dsp:txXfrm>
    </dsp:sp>
    <dsp:sp modelId="{F14B0CF5-0E81-4C5B-854D-34E5B929481D}">
      <dsp:nvSpPr>
        <dsp:cNvPr id="0" name=""/>
        <dsp:cNvSpPr/>
      </dsp:nvSpPr>
      <dsp:spPr>
        <a:xfrm>
          <a:off x="559800" y="2761056"/>
          <a:ext cx="4320000" cy="807925"/>
        </a:xfrm>
        <a:prstGeom prst="rect">
          <a:avLst/>
        </a:prstGeom>
        <a:noFill/>
        <a:ln>
          <a:noFill/>
        </a:ln>
        <a:effectLst/>
      </dsp:spPr>
      <dsp:style>
        <a:lnRef idx="0">
          <a:scrgbClr r="0" g="0" b="0"/>
        </a:lnRef>
        <a:fillRef idx="0">
          <a:scrgbClr r="0" g="0" b="0"/>
        </a:fillRef>
        <a:effectRef idx="0">
          <a:scrgbClr r="0" g="0" b="0"/>
        </a:effectRef>
        <a:fontRef idx="minor"/>
      </dsp:style>
    </dsp:sp>
    <dsp:sp modelId="{5C4978C7-3B7B-44FE-99C3-EA7078B787A3}">
      <dsp:nvSpPr>
        <dsp:cNvPr id="0" name=""/>
        <dsp:cNvSpPr/>
      </dsp:nvSpPr>
      <dsp:spPr>
        <a:xfrm>
          <a:off x="5635800" y="3798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CE72C-30CC-4D7A-BD14-BF2DF1ECAF12}">
      <dsp:nvSpPr>
        <dsp:cNvPr id="0" name=""/>
        <dsp:cNvSpPr/>
      </dsp:nvSpPr>
      <dsp:spPr>
        <a:xfrm>
          <a:off x="5635800" y="2029024"/>
          <a:ext cx="432000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fr-CA" sz="1400" kern="1200" dirty="0"/>
            <a:t>Peu de littérature qui s’intéresse à la perspective de résidents en médecine de première ligne</a:t>
          </a:r>
          <a:endParaRPr lang="en-US" sz="1400" kern="1200" dirty="0"/>
        </a:p>
      </dsp:txBody>
      <dsp:txXfrm>
        <a:off x="5635800" y="2029024"/>
        <a:ext cx="4320000" cy="668250"/>
      </dsp:txXfrm>
    </dsp:sp>
    <dsp:sp modelId="{82662B26-783D-46C4-8FC3-3AB9518534D4}">
      <dsp:nvSpPr>
        <dsp:cNvPr id="0" name=""/>
        <dsp:cNvSpPr/>
      </dsp:nvSpPr>
      <dsp:spPr>
        <a:xfrm>
          <a:off x="5621500" y="2761056"/>
          <a:ext cx="4320000" cy="80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fr-CA" sz="1100" kern="1200" dirty="0"/>
            <a:t> - Améliorer l’expérience des résidents</a:t>
          </a:r>
          <a:endParaRPr lang="en-US" sz="1100" kern="1200" dirty="0"/>
        </a:p>
        <a:p>
          <a:pPr marL="0" lvl="0" indent="0" algn="l" defTabSz="488950">
            <a:lnSpc>
              <a:spcPct val="100000"/>
            </a:lnSpc>
            <a:spcBef>
              <a:spcPct val="0"/>
            </a:spcBef>
            <a:spcAft>
              <a:spcPct val="35000"/>
            </a:spcAft>
            <a:buNone/>
          </a:pPr>
          <a:r>
            <a:rPr lang="fr-CA" sz="1100" kern="1200" dirty="0"/>
            <a:t>- Optimiser les apprentissages</a:t>
          </a:r>
          <a:endParaRPr lang="en-US" sz="1100" kern="1200" dirty="0"/>
        </a:p>
        <a:p>
          <a:pPr marL="0" lvl="0" indent="0" algn="l" defTabSz="488950">
            <a:lnSpc>
              <a:spcPct val="100000"/>
            </a:lnSpc>
            <a:spcBef>
              <a:spcPct val="0"/>
            </a:spcBef>
            <a:spcAft>
              <a:spcPct val="35000"/>
            </a:spcAft>
            <a:buNone/>
          </a:pPr>
          <a:r>
            <a:rPr lang="fr-CA" sz="1100" kern="1200" dirty="0"/>
            <a:t>- Former des médecins de famille compétents et confiants en matière de soins de santé aux populations immigrantes </a:t>
          </a:r>
          <a:endParaRPr lang="en-US" sz="1100" kern="1200" dirty="0"/>
        </a:p>
      </dsp:txBody>
      <dsp:txXfrm>
        <a:off x="5621500" y="2761056"/>
        <a:ext cx="4320000" cy="8079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9A4C6-65EC-3B45-9337-37F45CF67686}" type="datetimeFigureOut">
              <a:rPr lang="fr-FR" smtClean="0"/>
              <a:t>26/05/2023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63C27-A86B-0141-9918-8B74D59019DA}" type="slidenum">
              <a:rPr lang="fr-FR" smtClean="0"/>
              <a:t>‹n°›</a:t>
            </a:fld>
            <a:endParaRPr lang="fr-FR"/>
          </a:p>
        </p:txBody>
      </p:sp>
    </p:spTree>
    <p:extLst>
      <p:ext uri="{BB962C8B-B14F-4D97-AF65-F5344CB8AC3E}">
        <p14:creationId xmlns:p14="http://schemas.microsoft.com/office/powerpoint/2010/main" val="346785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Pts qui ont du traverser conditions difficiles pour se rendre : seuls les pts en santé se sont rendus</a:t>
            </a:r>
          </a:p>
          <a:p>
            <a:r>
              <a:rPr lang="fr-FR" dirty="0"/>
              <a:t>Diminution de la santé dans les premières années suivant l’arrivée </a:t>
            </a:r>
          </a:p>
        </p:txBody>
      </p:sp>
      <p:sp>
        <p:nvSpPr>
          <p:cNvPr id="4" name="Espace réservé du numéro de diapositive 3"/>
          <p:cNvSpPr>
            <a:spLocks noGrp="1"/>
          </p:cNvSpPr>
          <p:nvPr>
            <p:ph type="sldNum" sz="quarter" idx="5"/>
          </p:nvPr>
        </p:nvSpPr>
        <p:spPr/>
        <p:txBody>
          <a:bodyPr/>
          <a:lstStyle/>
          <a:p>
            <a:fld id="{E1263C27-A86B-0141-9918-8B74D59019DA}" type="slidenum">
              <a:rPr lang="fr-FR" smtClean="0"/>
              <a:t>21</a:t>
            </a:fld>
            <a:endParaRPr lang="fr-FR"/>
          </a:p>
        </p:txBody>
      </p:sp>
    </p:spTree>
    <p:extLst>
      <p:ext uri="{BB962C8B-B14F-4D97-AF65-F5344CB8AC3E}">
        <p14:creationId xmlns:p14="http://schemas.microsoft.com/office/powerpoint/2010/main" val="15151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Sondage mené en </a:t>
            </a:r>
            <a:r>
              <a:rPr lang="fr-FR" dirty="0" err="1"/>
              <a:t>ontario</a:t>
            </a:r>
            <a:r>
              <a:rPr lang="fr-FR" dirty="0"/>
              <a:t> auprès de résidents en médecine familiale </a:t>
            </a:r>
          </a:p>
          <a:p>
            <a:r>
              <a:rPr lang="fr-FR" dirty="0"/>
              <a:t>** clinique de psy était facultative d</a:t>
            </a:r>
            <a:r>
              <a:rPr lang="fr-CA" dirty="0"/>
              <a:t>onc probable biais de sélection </a:t>
            </a:r>
            <a:endParaRPr lang="fr-FR" dirty="0"/>
          </a:p>
        </p:txBody>
      </p:sp>
      <p:sp>
        <p:nvSpPr>
          <p:cNvPr id="4" name="Espace réservé du numéro de diapositive 3"/>
          <p:cNvSpPr>
            <a:spLocks noGrp="1"/>
          </p:cNvSpPr>
          <p:nvPr>
            <p:ph type="sldNum" sz="quarter" idx="5"/>
          </p:nvPr>
        </p:nvSpPr>
        <p:spPr/>
        <p:txBody>
          <a:bodyPr/>
          <a:lstStyle/>
          <a:p>
            <a:fld id="{E1263C27-A86B-0141-9918-8B74D59019DA}" type="slidenum">
              <a:rPr lang="fr-FR" smtClean="0"/>
              <a:t>23</a:t>
            </a:fld>
            <a:endParaRPr lang="fr-FR"/>
          </a:p>
        </p:txBody>
      </p:sp>
    </p:spTree>
    <p:extLst>
      <p:ext uri="{BB962C8B-B14F-4D97-AF65-F5344CB8AC3E}">
        <p14:creationId xmlns:p14="http://schemas.microsoft.com/office/powerpoint/2010/main" val="337520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Barrières soulevées : manque connaissance en soins de santé, anticipation d’une communication difficile, répercussions médico-légales </a:t>
            </a:r>
          </a:p>
        </p:txBody>
      </p:sp>
      <p:sp>
        <p:nvSpPr>
          <p:cNvPr id="4" name="Espace réservé du numéro de diapositive 3"/>
          <p:cNvSpPr>
            <a:spLocks noGrp="1"/>
          </p:cNvSpPr>
          <p:nvPr>
            <p:ph type="sldNum" sz="quarter" idx="5"/>
          </p:nvPr>
        </p:nvSpPr>
        <p:spPr/>
        <p:txBody>
          <a:bodyPr/>
          <a:lstStyle/>
          <a:p>
            <a:fld id="{E1263C27-A86B-0141-9918-8B74D59019DA}" type="slidenum">
              <a:rPr lang="fr-FR" smtClean="0"/>
              <a:t>25</a:t>
            </a:fld>
            <a:endParaRPr lang="fr-FR"/>
          </a:p>
        </p:txBody>
      </p:sp>
    </p:spTree>
    <p:extLst>
      <p:ext uri="{BB962C8B-B14F-4D97-AF65-F5344CB8AC3E}">
        <p14:creationId xmlns:p14="http://schemas.microsoft.com/office/powerpoint/2010/main" val="355415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1263C27-A86B-0141-9918-8B74D59019DA}" type="slidenum">
              <a:rPr lang="fr-FR" smtClean="0"/>
              <a:t>26</a:t>
            </a:fld>
            <a:endParaRPr lang="fr-FR"/>
          </a:p>
        </p:txBody>
      </p:sp>
    </p:spTree>
    <p:extLst>
      <p:ext uri="{BB962C8B-B14F-4D97-AF65-F5344CB8AC3E}">
        <p14:creationId xmlns:p14="http://schemas.microsoft.com/office/powerpoint/2010/main" val="66543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D857A-BCAA-C761-0EC8-FB158D9D3523}"/>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4F299B52-602B-4C1B-81AC-131D0F952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CA8E91E8-C821-F4BB-8889-DB3FB44DD047}"/>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8EEA18A3-6EF6-F545-2E64-53F90AE34E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7124CA-CDA1-C833-EAF5-B5601DDAE372}"/>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313959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08D4D-68FB-A0ED-908A-1027E28A44FD}"/>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00E41F3E-29F6-9788-DED9-4B511558D2A0}"/>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99632C08-1A08-5CC6-6F86-35A50C39FCB0}"/>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D7648D6E-D49E-F64A-3F74-D51135B038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EB6AD0-AEFC-53C3-4EC7-D7CED9444C05}"/>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379736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081D43-C831-B1FE-0089-B253D3D517DC}"/>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9C9B11E3-1600-D474-9EAA-9AA2E205D35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992D937-893B-907C-041B-D2E1643E2725}"/>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07F857F2-594A-6263-4804-02E6DBE5B1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2F66E3-2A8A-04A1-9C81-6471C170A740}"/>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347418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516DA-DA96-117A-3D38-CBBE3A2F4D75}"/>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7FF34288-3E06-5E75-DB12-66DA2EE3CAEC}"/>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B8FBBDE-8B62-1458-A13A-A560F966F9C4}"/>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A2CE6BB3-3FBD-2FCC-BC40-25F771AC8A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2F7C04-30D5-45B0-A842-5D599852B938}"/>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22471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DA2A2-ED5E-AF67-19C4-0685A401D8D0}"/>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4540AA5B-A912-BF37-74C8-466C70CA6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8B44ED59-4515-B6C0-0525-B29F054F9D8E}"/>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7361708D-7824-F8CE-07D9-51E7851189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EFE15A-9D60-857E-1931-5091A4477174}"/>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325992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EE772-A300-D166-D9FA-A402E2070F94}"/>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7110536E-3525-D314-8BE8-283B566A8096}"/>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0800C35D-2301-F455-1777-3BC488A0D207}"/>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42A4BE38-ECFA-1A52-FE48-C9779EF7D47C}"/>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6" name="Espace réservé du pied de page 5">
            <a:extLst>
              <a:ext uri="{FF2B5EF4-FFF2-40B4-BE49-F238E27FC236}">
                <a16:creationId xmlns:a16="http://schemas.microsoft.com/office/drawing/2014/main" id="{F4B1BA09-B407-20BD-A897-8E88FF137D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5A8C47-E820-300E-D068-55C9139B618A}"/>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163634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04D31-8FA5-F3E2-1E6D-12D48C3D953D}"/>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BC4AC17D-8BBC-79E6-12DC-A48FC5C7F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F8D27827-4089-5422-F3CE-EF6D4C9FB5FD}"/>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7B2D8DC4-90E6-9E4C-3635-3AE47F508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B145081F-262D-1809-6A70-F8B0C113C2B7}"/>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2F405246-9AAA-29F1-306C-1D1F636B53B1}"/>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8" name="Espace réservé du pied de page 7">
            <a:extLst>
              <a:ext uri="{FF2B5EF4-FFF2-40B4-BE49-F238E27FC236}">
                <a16:creationId xmlns:a16="http://schemas.microsoft.com/office/drawing/2014/main" id="{E180DD5E-EEF4-E75D-CD8F-0B3109BB5C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207B614-EF9D-BDF0-3D37-91A46EBA3CFF}"/>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264543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DA524-D0B7-3349-9BB1-6BFE7614B999}"/>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321AF29B-C107-CEB9-4BDD-7CA70E410D7C}"/>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4" name="Espace réservé du pied de page 3">
            <a:extLst>
              <a:ext uri="{FF2B5EF4-FFF2-40B4-BE49-F238E27FC236}">
                <a16:creationId xmlns:a16="http://schemas.microsoft.com/office/drawing/2014/main" id="{C854E680-37CD-EA2F-5E30-E27CF69BDF6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45728F-1393-DB8A-5698-2F3245AA65BC}"/>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389153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0FFA37E-34BC-9F78-32E4-03FE946DB343}"/>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3" name="Espace réservé du pied de page 2">
            <a:extLst>
              <a:ext uri="{FF2B5EF4-FFF2-40B4-BE49-F238E27FC236}">
                <a16:creationId xmlns:a16="http://schemas.microsoft.com/office/drawing/2014/main" id="{6A2C8A10-61D5-BFE8-467A-A60D420C7F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034A362-EE33-D139-F486-B4F300A222D5}"/>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148978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9CECE-B2C6-A477-6DED-1E2D87407EC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0C1006BE-6A1D-9259-57AF-128E9C3F7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61383BCB-386F-180D-EA54-C9A5FC5F8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B1003DF-4EDA-8AA4-9B8F-7D80659F2347}"/>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6" name="Espace réservé du pied de page 5">
            <a:extLst>
              <a:ext uri="{FF2B5EF4-FFF2-40B4-BE49-F238E27FC236}">
                <a16:creationId xmlns:a16="http://schemas.microsoft.com/office/drawing/2014/main" id="{B4914B11-619F-5147-CC0E-35286E09C3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E50398-DB42-B2A5-A687-68B78347050D}"/>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204579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76976-33D0-E878-B998-18864A280002}"/>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4CEEB780-C8F2-1D6B-A044-8374DC52C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8E0518-DBEC-A0B0-9985-AC5AC77AA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9BB374E7-C551-B411-CDE5-9FAA1F6CB53F}"/>
              </a:ext>
            </a:extLst>
          </p:cNvPr>
          <p:cNvSpPr>
            <a:spLocks noGrp="1"/>
          </p:cNvSpPr>
          <p:nvPr>
            <p:ph type="dt" sz="half" idx="10"/>
          </p:nvPr>
        </p:nvSpPr>
        <p:spPr/>
        <p:txBody>
          <a:bodyPr/>
          <a:lstStyle/>
          <a:p>
            <a:fld id="{30315E94-25B5-F54F-9A57-065684ECB77B}" type="datetimeFigureOut">
              <a:rPr lang="fr-FR" smtClean="0"/>
              <a:t>26/05/2023</a:t>
            </a:fld>
            <a:endParaRPr lang="fr-FR"/>
          </a:p>
        </p:txBody>
      </p:sp>
      <p:sp>
        <p:nvSpPr>
          <p:cNvPr id="6" name="Espace réservé du pied de page 5">
            <a:extLst>
              <a:ext uri="{FF2B5EF4-FFF2-40B4-BE49-F238E27FC236}">
                <a16:creationId xmlns:a16="http://schemas.microsoft.com/office/drawing/2014/main" id="{71068FF9-C77C-9842-366A-7E67EDCBDE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719AEF-451A-E673-3FB6-EBE3E95204CB}"/>
              </a:ext>
            </a:extLst>
          </p:cNvPr>
          <p:cNvSpPr>
            <a:spLocks noGrp="1"/>
          </p:cNvSpPr>
          <p:nvPr>
            <p:ph type="sldNum" sz="quarter" idx="12"/>
          </p:nvPr>
        </p:nvSpPr>
        <p:spPr/>
        <p:txBody>
          <a:bodyPr/>
          <a:lstStyle/>
          <a:p>
            <a:fld id="{AC026C25-4B53-D749-A9CA-F2F68EEF2923}" type="slidenum">
              <a:rPr lang="fr-FR" smtClean="0"/>
              <a:t>‹n°›</a:t>
            </a:fld>
            <a:endParaRPr lang="fr-FR"/>
          </a:p>
        </p:txBody>
      </p:sp>
    </p:spTree>
    <p:extLst>
      <p:ext uri="{BB962C8B-B14F-4D97-AF65-F5344CB8AC3E}">
        <p14:creationId xmlns:p14="http://schemas.microsoft.com/office/powerpoint/2010/main" val="106218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1261DF-6500-B9A2-7FE8-7F3383609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A9E73C-731D-AE0F-991B-F4C76964D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D06E74E7-239C-AA3B-019A-D26DCD8C0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15E94-25B5-F54F-9A57-065684ECB77B}"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745B9778-8CF6-E343-D460-9173A620E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4C080D-B8A4-05C9-CEFD-EEC14BBF3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26C25-4B53-D749-A9CA-F2F68EEF2923}" type="slidenum">
              <a:rPr lang="fr-FR" smtClean="0"/>
              <a:t>‹n°›</a:t>
            </a:fld>
            <a:endParaRPr lang="fr-FR"/>
          </a:p>
        </p:txBody>
      </p:sp>
    </p:spTree>
    <p:extLst>
      <p:ext uri="{BB962C8B-B14F-4D97-AF65-F5344CB8AC3E}">
        <p14:creationId xmlns:p14="http://schemas.microsoft.com/office/powerpoint/2010/main" val="255836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007/s10903-020-01106-2" TargetMode="External"/><Relationship Id="rId3" Type="http://schemas.openxmlformats.org/officeDocument/2006/relationships/hyperlink" Target="https://doi.org/10.1097/acm.0000000000002566" TargetMode="External"/><Relationship Id="rId7" Type="http://schemas.openxmlformats.org/officeDocument/2006/relationships/hyperlink" Target="https://www.canada.ca/fr/immigration-refugies-citoyennete/services/refugies/demandes-asile/demandes-asile-2021.html" TargetMode="External"/><Relationship Id="rId12" Type="http://schemas.openxmlformats.org/officeDocument/2006/relationships/hyperlink" Target="https://doi.org/10.36834/cmej.69677" TargetMode="External"/><Relationship Id="rId2" Type="http://schemas.openxmlformats.org/officeDocument/2006/relationships/hyperlink" Target="https://doi.org/10.4103/1357-6283.120693" TargetMode="External"/><Relationship Id="rId1" Type="http://schemas.openxmlformats.org/officeDocument/2006/relationships/slideLayout" Target="../slideLayouts/slideLayout2.xml"/><Relationship Id="rId6" Type="http://schemas.openxmlformats.org/officeDocument/2006/relationships/hyperlink" Target="https://www.canada.ca/fr/immigration-refugies-citoyennete/services/refugies/aide-exterieur-canada.html" TargetMode="External"/><Relationship Id="rId11" Type="http://schemas.openxmlformats.org/officeDocument/2006/relationships/hyperlink" Target="https://doi.org/10.4103/1357-6283.204217" TargetMode="External"/><Relationship Id="rId5" Type="http://schemas.openxmlformats.org/officeDocument/2006/relationships/hyperlink" Target="http://www.recherche-qualitative.qc.ca/Revue.html" TargetMode="External"/><Relationship Id="rId10" Type="http://schemas.openxmlformats.org/officeDocument/2006/relationships/hyperlink" Target="https://www.ncbi.nlm.nih.gov/pmc/articles/PMC7351992/pdf/11606_2020_Article_5693.pdf" TargetMode="External"/><Relationship Id="rId4" Type="http://schemas.openxmlformats.org/officeDocument/2006/relationships/hyperlink" Target="https://doi.org/10.1093/phr/118.4.293" TargetMode="External"/><Relationship Id="rId9" Type="http://schemas.openxmlformats.org/officeDocument/2006/relationships/hyperlink" Target="https://doi.org/10.1503/cmaj.0902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cbi.nlm.nih.gov/pubmed/26451209" TargetMode="External"/><Relationship Id="rId3" Type="http://schemas.openxmlformats.org/officeDocument/2006/relationships/hyperlink" Target="https://link.springer.com/content/pdf/10.1007/s40596-019-01053-7.pdf" TargetMode="External"/><Relationship Id="rId7" Type="http://schemas.openxmlformats.org/officeDocument/2006/relationships/hyperlink" Target="https://doi.org/10.1186/s12913-015-1065-z" TargetMode="External"/><Relationship Id="rId2" Type="http://schemas.openxmlformats.org/officeDocument/2006/relationships/hyperlink" Target="https://doi.org/10.3390/ijerph18041469"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892310/pdf/CMEJ-10-e102.pdf" TargetMode="External"/><Relationship Id="rId11" Type="http://schemas.openxmlformats.org/officeDocument/2006/relationships/hyperlink" Target="https://doi.org/10.1111/1753-6405.12965" TargetMode="External"/><Relationship Id="rId5" Type="http://schemas.openxmlformats.org/officeDocument/2006/relationships/hyperlink" Target="https://www.tandfonline.com/doi/pdf/10.1080/10401334.2020.1779071?needAccess=true" TargetMode="External"/><Relationship Id="rId10" Type="http://schemas.openxmlformats.org/officeDocument/2006/relationships/hyperlink" Target="https://doi.org/10.1186/s12961-020-00657-y" TargetMode="External"/><Relationship Id="rId4" Type="http://schemas.openxmlformats.org/officeDocument/2006/relationships/hyperlink" Target="https://doi.org/10.1503/cmaj.090313" TargetMode="External"/><Relationship Id="rId9" Type="http://schemas.openxmlformats.org/officeDocument/2006/relationships/hyperlink" Target="https://www.ncbi.nlm.nih.gov/pmc/articles/PMC4563605/pdf/cmej041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3AF5B2-3C3F-049B-7375-938C40197AD4}"/>
              </a:ext>
            </a:extLst>
          </p:cNvPr>
          <p:cNvPicPr>
            <a:picLocks noChangeAspect="1"/>
          </p:cNvPicPr>
          <p:nvPr/>
        </p:nvPicPr>
        <p:blipFill rotWithShape="1">
          <a:blip r:embed="rId2"/>
          <a:srcRect t="1514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151139C-83FD-E842-A6B8-9718572EAF82}"/>
              </a:ext>
            </a:extLst>
          </p:cNvPr>
          <p:cNvSpPr>
            <a:spLocks noGrp="1"/>
          </p:cNvSpPr>
          <p:nvPr>
            <p:ph type="ctrTitle"/>
          </p:nvPr>
        </p:nvSpPr>
        <p:spPr>
          <a:xfrm>
            <a:off x="477981" y="1122363"/>
            <a:ext cx="4023360" cy="3204134"/>
          </a:xfrm>
        </p:spPr>
        <p:txBody>
          <a:bodyPr anchor="b">
            <a:normAutofit/>
          </a:bodyPr>
          <a:lstStyle/>
          <a:p>
            <a:pPr algn="l"/>
            <a:r>
              <a:rPr lang="fr-FR" sz="3000"/>
              <a:t>Percepti</a:t>
            </a:r>
            <a:r>
              <a:rPr lang="fr-CA" sz="3000"/>
              <a:t>ons des résidents en médecine familiale sur un projet novateur de clinique de demandeurs d’asile : une étude qualitative exploratoire</a:t>
            </a:r>
            <a:endParaRPr lang="fr-FR" sz="3000"/>
          </a:p>
        </p:txBody>
      </p:sp>
      <p:sp>
        <p:nvSpPr>
          <p:cNvPr id="3" name="Sous-titre 2">
            <a:extLst>
              <a:ext uri="{FF2B5EF4-FFF2-40B4-BE49-F238E27FC236}">
                <a16:creationId xmlns:a16="http://schemas.microsoft.com/office/drawing/2014/main" id="{0600E188-3C44-52EB-782B-8BA8CD1DEEC0}"/>
              </a:ext>
            </a:extLst>
          </p:cNvPr>
          <p:cNvSpPr>
            <a:spLocks noGrp="1"/>
          </p:cNvSpPr>
          <p:nvPr>
            <p:ph type="subTitle" idx="1"/>
          </p:nvPr>
        </p:nvSpPr>
        <p:spPr>
          <a:xfrm>
            <a:off x="477981" y="4872922"/>
            <a:ext cx="3933306" cy="1208141"/>
          </a:xfrm>
        </p:spPr>
        <p:txBody>
          <a:bodyPr>
            <a:normAutofit/>
          </a:bodyPr>
          <a:lstStyle/>
          <a:p>
            <a:pPr algn="l"/>
            <a:r>
              <a:rPr lang="fr-FR" sz="2000"/>
              <a:t>Juliette Paul</a:t>
            </a:r>
          </a:p>
          <a:p>
            <a:pPr algn="l"/>
            <a:r>
              <a:rPr lang="fr-FR" sz="2000"/>
              <a:t>J</a:t>
            </a:r>
            <a:r>
              <a:rPr lang="fr-CA" sz="2000"/>
              <a:t>o</a:t>
            </a:r>
            <a:r>
              <a:rPr lang="fr-FR" sz="2000"/>
              <a:t>urnée éruditi</a:t>
            </a:r>
            <a:r>
              <a:rPr lang="fr-CA" sz="2000"/>
              <a:t>o</a:t>
            </a:r>
            <a:r>
              <a:rPr lang="fr-FR" sz="2000"/>
              <a:t>n 2023</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07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E5E17D7-1541-60DE-4C14-E505AA07D528}"/>
              </a:ext>
            </a:extLst>
          </p:cNvPr>
          <p:cNvSpPr>
            <a:spLocks noGrp="1"/>
          </p:cNvSpPr>
          <p:nvPr>
            <p:ph type="title"/>
          </p:nvPr>
        </p:nvSpPr>
        <p:spPr>
          <a:xfrm>
            <a:off x="6513788" y="365125"/>
            <a:ext cx="4840010" cy="1807305"/>
          </a:xfrm>
        </p:spPr>
        <p:txBody>
          <a:bodyPr>
            <a:normAutofit/>
          </a:bodyPr>
          <a:lstStyle/>
          <a:p>
            <a:r>
              <a:rPr lang="fr-FR"/>
              <a:t>Méth</a:t>
            </a:r>
            <a:r>
              <a:rPr lang="en-US"/>
              <a:t>odologie</a:t>
            </a:r>
            <a:endParaRPr lang="fr-FR" dirty="0"/>
          </a:p>
        </p:txBody>
      </p:sp>
      <p:pic>
        <p:nvPicPr>
          <p:cNvPr id="14" name="Picture 4" descr="Lire un livre et boire un café sur la table">
            <a:extLst>
              <a:ext uri="{FF2B5EF4-FFF2-40B4-BE49-F238E27FC236}">
                <a16:creationId xmlns:a16="http://schemas.microsoft.com/office/drawing/2014/main" id="{17D9528D-D7F5-AE64-38EF-842C495AE5EC}"/>
              </a:ext>
            </a:extLst>
          </p:cNvPr>
          <p:cNvPicPr>
            <a:picLocks noChangeAspect="1"/>
          </p:cNvPicPr>
          <p:nvPr/>
        </p:nvPicPr>
        <p:blipFill rotWithShape="1">
          <a:blip r:embed="rId2"/>
          <a:srcRect l="20994" r="1947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F70DF9F9-57C4-7FB1-3C9B-99BF52A9ABFC}"/>
              </a:ext>
            </a:extLst>
          </p:cNvPr>
          <p:cNvSpPr>
            <a:spLocks noGrp="1"/>
          </p:cNvSpPr>
          <p:nvPr>
            <p:ph idx="1"/>
          </p:nvPr>
        </p:nvSpPr>
        <p:spPr>
          <a:xfrm>
            <a:off x="6513788" y="2333297"/>
            <a:ext cx="4840010" cy="3843666"/>
          </a:xfrm>
        </p:spPr>
        <p:txBody>
          <a:bodyPr>
            <a:normAutofit/>
          </a:bodyPr>
          <a:lstStyle/>
          <a:p>
            <a:r>
              <a:rPr lang="fr-FR" sz="2000" dirty="0"/>
              <a:t>Hiver 2022 : revue de la littérature</a:t>
            </a:r>
          </a:p>
          <a:p>
            <a:r>
              <a:rPr lang="fr-FR" sz="2000" dirty="0"/>
              <a:t>Printemps 2022 : </a:t>
            </a:r>
            <a:r>
              <a:rPr lang="fr-FR" sz="2000" dirty="0" err="1"/>
              <a:t>rédacti</a:t>
            </a:r>
            <a:r>
              <a:rPr lang="en-US" sz="2000" dirty="0"/>
              <a:t>on d’un </a:t>
            </a:r>
            <a:r>
              <a:rPr lang="en-US" sz="2000" dirty="0" err="1"/>
              <a:t>protocole</a:t>
            </a:r>
            <a:r>
              <a:rPr lang="en-US" sz="2000" dirty="0"/>
              <a:t> de recherche sous la supervision de Lara Gautier, PhD </a:t>
            </a:r>
            <a:r>
              <a:rPr lang="en-US" sz="2000" dirty="0" err="1"/>
              <a:t>à</a:t>
            </a:r>
            <a:r>
              <a:rPr lang="en-US" sz="2000" dirty="0"/>
              <a:t> </a:t>
            </a:r>
            <a:r>
              <a:rPr lang="en-US" sz="2000" dirty="0" err="1"/>
              <a:t>l’École</a:t>
            </a:r>
            <a:r>
              <a:rPr lang="en-US" sz="2000" dirty="0"/>
              <a:t> de </a:t>
            </a:r>
            <a:r>
              <a:rPr lang="en-US" sz="2000" dirty="0" err="1"/>
              <a:t>Santé</a:t>
            </a:r>
            <a:r>
              <a:rPr lang="en-US" sz="2000" dirty="0"/>
              <a:t> </a:t>
            </a:r>
            <a:r>
              <a:rPr lang="en-US" sz="2000" dirty="0" err="1"/>
              <a:t>publique</a:t>
            </a:r>
            <a:r>
              <a:rPr lang="en-US" sz="2000" dirty="0"/>
              <a:t> de </a:t>
            </a:r>
            <a:r>
              <a:rPr lang="en-US" sz="2000" dirty="0" err="1"/>
              <a:t>l’Université</a:t>
            </a:r>
            <a:r>
              <a:rPr lang="en-US" sz="2000" dirty="0"/>
              <a:t> de Montréal</a:t>
            </a:r>
          </a:p>
          <a:p>
            <a:r>
              <a:rPr lang="en-US" sz="2000" dirty="0" err="1"/>
              <a:t>Été-automne</a:t>
            </a:r>
            <a:r>
              <a:rPr lang="en-US" sz="2000" dirty="0"/>
              <a:t> 2023 : </a:t>
            </a:r>
            <a:r>
              <a:rPr lang="en-US" sz="2000" dirty="0" err="1"/>
              <a:t>soumission</a:t>
            </a:r>
            <a:r>
              <a:rPr lang="en-US" sz="2000" dirty="0"/>
              <a:t> et acceptation du </a:t>
            </a:r>
            <a:r>
              <a:rPr lang="en-US" sz="2000" dirty="0" err="1"/>
              <a:t>projet</a:t>
            </a:r>
            <a:r>
              <a:rPr lang="en-US" sz="2000" dirty="0"/>
              <a:t> par les </a:t>
            </a:r>
            <a:r>
              <a:rPr lang="en-US" sz="2000" dirty="0" err="1"/>
              <a:t>comités</a:t>
            </a:r>
            <a:r>
              <a:rPr lang="en-US" sz="2000" dirty="0"/>
              <a:t> </a:t>
            </a:r>
            <a:r>
              <a:rPr lang="en-US" sz="2000" dirty="0" err="1"/>
              <a:t>d’éthique</a:t>
            </a:r>
            <a:r>
              <a:rPr lang="en-US" sz="2000" dirty="0"/>
              <a:t> de la recherche de </a:t>
            </a:r>
            <a:r>
              <a:rPr lang="en-US" sz="2000" dirty="0" err="1"/>
              <a:t>l’Université</a:t>
            </a:r>
            <a:r>
              <a:rPr lang="en-US" sz="2000" dirty="0"/>
              <a:t> de Montréal et du CIUSSS du Nord-de-</a:t>
            </a:r>
            <a:r>
              <a:rPr lang="en-US" sz="2000" dirty="0" err="1"/>
              <a:t>l’Île</a:t>
            </a:r>
            <a:r>
              <a:rPr lang="en-US" sz="2000" dirty="0"/>
              <a:t> de Montréal </a:t>
            </a:r>
          </a:p>
          <a:p>
            <a:r>
              <a:rPr lang="en-US" sz="2000" dirty="0"/>
              <a:t>Hiver 2023 : </a:t>
            </a:r>
            <a:r>
              <a:rPr lang="en-US" sz="2000" dirty="0" err="1"/>
              <a:t>collecte</a:t>
            </a:r>
            <a:r>
              <a:rPr lang="en-US" sz="2000" dirty="0"/>
              <a:t> de </a:t>
            </a:r>
            <a:r>
              <a:rPr lang="en-US" sz="2000" dirty="0" err="1"/>
              <a:t>données</a:t>
            </a:r>
            <a:r>
              <a:rPr lang="en-US" sz="2000" dirty="0"/>
              <a:t> </a:t>
            </a:r>
            <a:endParaRPr lang="fr-FR" sz="2000" dirty="0"/>
          </a:p>
        </p:txBody>
      </p:sp>
    </p:spTree>
    <p:extLst>
      <p:ext uri="{BB962C8B-B14F-4D97-AF65-F5344CB8AC3E}">
        <p14:creationId xmlns:p14="http://schemas.microsoft.com/office/powerpoint/2010/main" val="52317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2D19BA-C9F6-055C-270C-22F0FEE302FF}"/>
              </a:ext>
            </a:extLst>
          </p:cNvPr>
          <p:cNvSpPr>
            <a:spLocks noGrp="1"/>
          </p:cNvSpPr>
          <p:nvPr>
            <p:ph type="title"/>
          </p:nvPr>
        </p:nvSpPr>
        <p:spPr>
          <a:xfrm>
            <a:off x="648929" y="557190"/>
            <a:ext cx="5181510" cy="1671569"/>
          </a:xfrm>
        </p:spPr>
        <p:txBody>
          <a:bodyPr>
            <a:normAutofit/>
          </a:bodyPr>
          <a:lstStyle/>
          <a:p>
            <a:r>
              <a:rPr lang="fr-FR" sz="4000"/>
              <a:t>Méth</a:t>
            </a:r>
            <a:r>
              <a:rPr lang="fr-CA" sz="4000"/>
              <a:t>odologie</a:t>
            </a:r>
            <a:endParaRPr lang="fr-FR" sz="4000"/>
          </a:p>
        </p:txBody>
      </p:sp>
      <p:sp>
        <p:nvSpPr>
          <p:cNvPr id="3" name="Espace réservé du contenu 2">
            <a:extLst>
              <a:ext uri="{FF2B5EF4-FFF2-40B4-BE49-F238E27FC236}">
                <a16:creationId xmlns:a16="http://schemas.microsoft.com/office/drawing/2014/main" id="{C422C679-72DD-7F69-1352-79930AF2C028}"/>
              </a:ext>
            </a:extLst>
          </p:cNvPr>
          <p:cNvSpPr>
            <a:spLocks noGrp="1"/>
          </p:cNvSpPr>
          <p:nvPr>
            <p:ph idx="1"/>
          </p:nvPr>
        </p:nvSpPr>
        <p:spPr>
          <a:xfrm>
            <a:off x="648930" y="2406650"/>
            <a:ext cx="5181508" cy="3722438"/>
          </a:xfrm>
        </p:spPr>
        <p:txBody>
          <a:bodyPr>
            <a:normAutofit/>
          </a:bodyPr>
          <a:lstStyle/>
          <a:p>
            <a:r>
              <a:rPr lang="fr-FR" sz="2000"/>
              <a:t>Analyse des d</a:t>
            </a:r>
            <a:r>
              <a:rPr lang="fr-CA" sz="2000"/>
              <a:t>onnées</a:t>
            </a:r>
          </a:p>
          <a:p>
            <a:pPr lvl="1"/>
            <a:r>
              <a:rPr lang="fr-CA" sz="2000"/>
              <a:t>Analyse inductive générale</a:t>
            </a:r>
          </a:p>
          <a:p>
            <a:pPr lvl="1"/>
            <a:r>
              <a:rPr lang="fr-CA" sz="2000"/>
              <a:t>3 groupes de discussion afin de dégager tous les thèmes importants et récurrents</a:t>
            </a:r>
          </a:p>
          <a:p>
            <a:pPr lvl="1"/>
            <a:r>
              <a:rPr lang="fr-CA" sz="2000"/>
              <a:t>Triangulation des données</a:t>
            </a:r>
          </a:p>
          <a:p>
            <a:pPr lvl="1"/>
            <a:r>
              <a:rPr lang="fr-CA" sz="2000"/>
              <a:t>Transférabilité</a:t>
            </a:r>
          </a:p>
          <a:p>
            <a:pPr lvl="2"/>
            <a:r>
              <a:rPr lang="fr-CA" dirty="0"/>
              <a:t>P</a:t>
            </a:r>
            <a:r>
              <a:rPr lang="fr-CA"/>
              <a:t>ossibilité d’étendre la clinique à d’autres GMF de l’Université de Montréal ou à d’autres GMF universitaires </a:t>
            </a:r>
            <a:endParaRPr lang="fr-FR" dirty="0"/>
          </a:p>
        </p:txBody>
      </p:sp>
      <p:pic>
        <p:nvPicPr>
          <p:cNvPr id="5" name="Picture 4" descr="Graphique sur un document avec stylet">
            <a:extLst>
              <a:ext uri="{FF2B5EF4-FFF2-40B4-BE49-F238E27FC236}">
                <a16:creationId xmlns:a16="http://schemas.microsoft.com/office/drawing/2014/main" id="{86F64F7C-FB79-940E-4B11-DD553D232F95}"/>
              </a:ext>
            </a:extLst>
          </p:cNvPr>
          <p:cNvPicPr>
            <a:picLocks noChangeAspect="1"/>
          </p:cNvPicPr>
          <p:nvPr/>
        </p:nvPicPr>
        <p:blipFill rotWithShape="1">
          <a:blip r:embed="rId2"/>
          <a:srcRect l="27648" r="13925" b="-1"/>
          <a:stretch/>
        </p:blipFill>
        <p:spPr>
          <a:xfrm>
            <a:off x="6189155" y="10"/>
            <a:ext cx="6002844" cy="6857990"/>
          </a:xfrm>
          <a:prstGeom prst="rect">
            <a:avLst/>
          </a:prstGeom>
          <a:effectLst/>
        </p:spPr>
      </p:pic>
    </p:spTree>
    <p:extLst>
      <p:ext uri="{BB962C8B-B14F-4D97-AF65-F5344CB8AC3E}">
        <p14:creationId xmlns:p14="http://schemas.microsoft.com/office/powerpoint/2010/main" val="384294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3C1A8D-ECBF-C8B1-5C1D-80BD365E742A}"/>
              </a:ext>
            </a:extLst>
          </p:cNvPr>
          <p:cNvSpPr>
            <a:spLocks noGrp="1"/>
          </p:cNvSpPr>
          <p:nvPr>
            <p:ph type="title"/>
          </p:nvPr>
        </p:nvSpPr>
        <p:spPr>
          <a:xfrm>
            <a:off x="5297762" y="329184"/>
            <a:ext cx="6251110" cy="1783080"/>
          </a:xfrm>
        </p:spPr>
        <p:txBody>
          <a:bodyPr anchor="b">
            <a:normAutofit/>
          </a:bodyPr>
          <a:lstStyle/>
          <a:p>
            <a:r>
              <a:rPr lang="fr-FR" sz="5400"/>
              <a:t>Résultats préliminaires</a:t>
            </a:r>
          </a:p>
        </p:txBody>
      </p:sp>
      <p:pic>
        <p:nvPicPr>
          <p:cNvPr id="5" name="Picture 4" descr="Bureau avec stéthoscope et un clavier d’ordinateur">
            <a:extLst>
              <a:ext uri="{FF2B5EF4-FFF2-40B4-BE49-F238E27FC236}">
                <a16:creationId xmlns:a16="http://schemas.microsoft.com/office/drawing/2014/main" id="{F419A2F4-CBB5-CACE-27E7-6D52C70C335F}"/>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E3F24C9-F44F-4FCA-1CEF-15375F09E020}"/>
              </a:ext>
            </a:extLst>
          </p:cNvPr>
          <p:cNvSpPr>
            <a:spLocks noGrp="1"/>
          </p:cNvSpPr>
          <p:nvPr>
            <p:ph idx="1"/>
          </p:nvPr>
        </p:nvSpPr>
        <p:spPr>
          <a:xfrm>
            <a:off x="5297762" y="2706624"/>
            <a:ext cx="6251110" cy="3483864"/>
          </a:xfrm>
        </p:spPr>
        <p:txBody>
          <a:bodyPr>
            <a:normAutofit/>
          </a:bodyPr>
          <a:lstStyle/>
          <a:p>
            <a:r>
              <a:rPr lang="fr-FR" sz="2000" dirty="0"/>
              <a:t>Besoin d’un cadre et d’explications sur le système de santé</a:t>
            </a:r>
          </a:p>
          <a:p>
            <a:pPr lvl="1"/>
            <a:r>
              <a:rPr lang="fr-FR" sz="2000" dirty="0"/>
              <a:t>Beaucoup de temps et de ressources mises sur guider les patients à travers le système</a:t>
            </a:r>
          </a:p>
          <a:p>
            <a:pPr lvl="1"/>
            <a:r>
              <a:rPr lang="fr-FR" sz="2000" dirty="0"/>
              <a:t>Sentiment de responsabilité envers ces pts </a:t>
            </a:r>
          </a:p>
          <a:p>
            <a:pPr marL="457200" lvl="1" indent="0">
              <a:buNone/>
            </a:pPr>
            <a:endParaRPr lang="fr-FR" sz="2000" dirty="0"/>
          </a:p>
          <a:p>
            <a:pPr marL="0" indent="0">
              <a:buNone/>
            </a:pPr>
            <a:r>
              <a:rPr lang="fr-FR" sz="2000" i="1" dirty="0"/>
              <a:t> « J’ai même certains patients [migrants] que c’est moi-même qui va prendre leurs rendez-vous (…) pendant qu’ils sont dans mon bureau, parce que sinon ils ont pas d’autres moyens de les faire, alors qu’un québécois, je dirais ‘’Ben voyons madame, appelez vous-même’’(…)»</a:t>
            </a:r>
          </a:p>
          <a:p>
            <a:endParaRPr lang="fr-FR" sz="2000" dirty="0"/>
          </a:p>
        </p:txBody>
      </p:sp>
    </p:spTree>
    <p:extLst>
      <p:ext uri="{BB962C8B-B14F-4D97-AF65-F5344CB8AC3E}">
        <p14:creationId xmlns:p14="http://schemas.microsoft.com/office/powerpoint/2010/main" val="375762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3FE264-B33C-4752-CF21-9945D2CE1107}"/>
              </a:ext>
            </a:extLst>
          </p:cNvPr>
          <p:cNvSpPr>
            <a:spLocks noGrp="1"/>
          </p:cNvSpPr>
          <p:nvPr>
            <p:ph type="title"/>
          </p:nvPr>
        </p:nvSpPr>
        <p:spPr>
          <a:xfrm>
            <a:off x="5297762" y="329184"/>
            <a:ext cx="6251110" cy="1783080"/>
          </a:xfrm>
        </p:spPr>
        <p:txBody>
          <a:bodyPr anchor="b">
            <a:normAutofit/>
          </a:bodyPr>
          <a:lstStyle/>
          <a:p>
            <a:r>
              <a:rPr lang="fr-FR" sz="5400"/>
              <a:t>Résultats préliminaires</a:t>
            </a:r>
          </a:p>
        </p:txBody>
      </p:sp>
      <p:pic>
        <p:nvPicPr>
          <p:cNvPr id="5" name="Picture 4" descr="Point d’exclamation sur un arrière-plan jaune">
            <a:extLst>
              <a:ext uri="{FF2B5EF4-FFF2-40B4-BE49-F238E27FC236}">
                <a16:creationId xmlns:a16="http://schemas.microsoft.com/office/drawing/2014/main" id="{B066D97B-491E-82F1-D348-C93177202437}"/>
              </a:ext>
            </a:extLst>
          </p:cNvPr>
          <p:cNvPicPr>
            <a:picLocks noChangeAspect="1"/>
          </p:cNvPicPr>
          <p:nvPr/>
        </p:nvPicPr>
        <p:blipFill rotWithShape="1">
          <a:blip r:embed="rId2"/>
          <a:srcRect l="30992" r="1807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E5C7E84-86F7-0682-54DA-75214E0AF3C8}"/>
              </a:ext>
            </a:extLst>
          </p:cNvPr>
          <p:cNvSpPr>
            <a:spLocks noGrp="1"/>
          </p:cNvSpPr>
          <p:nvPr>
            <p:ph idx="1"/>
          </p:nvPr>
        </p:nvSpPr>
        <p:spPr>
          <a:xfrm>
            <a:off x="5297762" y="2706624"/>
            <a:ext cx="6251110" cy="3483864"/>
          </a:xfrm>
        </p:spPr>
        <p:txBody>
          <a:bodyPr>
            <a:normAutofit/>
          </a:bodyPr>
          <a:lstStyle/>
          <a:p>
            <a:r>
              <a:rPr lang="fr-FR" sz="2200" dirty="0"/>
              <a:t>Santé autochtone vs santé des migrants</a:t>
            </a:r>
          </a:p>
          <a:p>
            <a:endParaRPr lang="fr-FR" sz="2200" dirty="0"/>
          </a:p>
          <a:p>
            <a:pPr marL="0" indent="0">
              <a:buNone/>
            </a:pPr>
            <a:r>
              <a:rPr lang="fr-FR" sz="2200" i="1" dirty="0"/>
              <a:t>« Sans rien enlever à la santé autochtone et je pense qu’il faut qu’on ait une formation. Mais si je regarde la proportion de gens de communautés autochtones auxquels je suis exposé, versus des gens issus de communautés […]. Puis si je regardais ça, la proportion de cours que j’avais eu sur […] la santé autochtone versus la santé immigrante […] c’est vraiment disproportionné » </a:t>
            </a:r>
          </a:p>
          <a:p>
            <a:pPr marL="457200" lvl="1" indent="0">
              <a:buNone/>
            </a:pPr>
            <a:endParaRPr lang="fr-FR" sz="2200" dirty="0"/>
          </a:p>
        </p:txBody>
      </p:sp>
    </p:spTree>
    <p:extLst>
      <p:ext uri="{BB962C8B-B14F-4D97-AF65-F5344CB8AC3E}">
        <p14:creationId xmlns:p14="http://schemas.microsoft.com/office/powerpoint/2010/main" val="12153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4020F6-DB38-F115-CC4C-C469244634F1}"/>
              </a:ext>
            </a:extLst>
          </p:cNvPr>
          <p:cNvSpPr>
            <a:spLocks noGrp="1"/>
          </p:cNvSpPr>
          <p:nvPr>
            <p:ph type="title"/>
          </p:nvPr>
        </p:nvSpPr>
        <p:spPr>
          <a:xfrm>
            <a:off x="838201" y="365125"/>
            <a:ext cx="5251316" cy="1807305"/>
          </a:xfrm>
        </p:spPr>
        <p:txBody>
          <a:bodyPr>
            <a:normAutofit/>
          </a:bodyPr>
          <a:lstStyle/>
          <a:p>
            <a:r>
              <a:rPr lang="fr-FR"/>
              <a:t>Résultats préliminaires</a:t>
            </a:r>
            <a:endParaRPr lang="fr-FR" dirty="0"/>
          </a:p>
        </p:txBody>
      </p:sp>
      <p:sp>
        <p:nvSpPr>
          <p:cNvPr id="3" name="Espace réservé du contenu 2">
            <a:extLst>
              <a:ext uri="{FF2B5EF4-FFF2-40B4-BE49-F238E27FC236}">
                <a16:creationId xmlns:a16="http://schemas.microsoft.com/office/drawing/2014/main" id="{AC706432-D899-12F8-52F4-096DEF8B8A06}"/>
              </a:ext>
            </a:extLst>
          </p:cNvPr>
          <p:cNvSpPr>
            <a:spLocks noGrp="1"/>
          </p:cNvSpPr>
          <p:nvPr>
            <p:ph idx="1"/>
          </p:nvPr>
        </p:nvSpPr>
        <p:spPr>
          <a:xfrm>
            <a:off x="838200" y="2333297"/>
            <a:ext cx="4619621" cy="3843666"/>
          </a:xfrm>
        </p:spPr>
        <p:txBody>
          <a:bodyPr>
            <a:normAutofit/>
          </a:bodyPr>
          <a:lstStyle/>
          <a:p>
            <a:r>
              <a:rPr lang="fr-FR" sz="2000" dirty="0"/>
              <a:t>Au pré-clinique</a:t>
            </a:r>
          </a:p>
          <a:p>
            <a:pPr lvl="1"/>
            <a:r>
              <a:rPr lang="fr-FR" sz="2000" dirty="0"/>
              <a:t>Cours sur les parcours migratoires</a:t>
            </a:r>
          </a:p>
          <a:p>
            <a:pPr lvl="1"/>
            <a:r>
              <a:rPr lang="fr-FR" sz="2000" dirty="0"/>
              <a:t>Reparler plus souvent de santé des migrants pour intégrer les concepts (</a:t>
            </a:r>
            <a:r>
              <a:rPr lang="fr-FR" sz="2000" dirty="0" err="1"/>
              <a:t>spaced</a:t>
            </a:r>
            <a:r>
              <a:rPr lang="fr-FR" sz="2000" dirty="0"/>
              <a:t> </a:t>
            </a:r>
            <a:r>
              <a:rPr lang="fr-FR" sz="2000" dirty="0" err="1"/>
              <a:t>repetition</a:t>
            </a:r>
            <a:r>
              <a:rPr lang="fr-FR" sz="2000" dirty="0"/>
              <a:t>)</a:t>
            </a:r>
          </a:p>
          <a:p>
            <a:pPr lvl="1"/>
            <a:endParaRPr lang="fr-FR" sz="2000" dirty="0"/>
          </a:p>
          <a:p>
            <a:pPr marL="457200" lvl="1" indent="0">
              <a:buNone/>
            </a:pPr>
            <a:r>
              <a:rPr lang="fr-FR" sz="2000" i="1" dirty="0"/>
              <a:t>« Quand c’est au pré-clinique, on l’apprend par cœur, puis on l’oublie, puis on le met comme pas en pratique »</a:t>
            </a:r>
          </a:p>
        </p:txBody>
      </p:sp>
      <p:pic>
        <p:nvPicPr>
          <p:cNvPr id="5" name="Picture 4" descr="Rangée d'échantillons pour les tests médicaux">
            <a:extLst>
              <a:ext uri="{FF2B5EF4-FFF2-40B4-BE49-F238E27FC236}">
                <a16:creationId xmlns:a16="http://schemas.microsoft.com/office/drawing/2014/main" id="{81D1DC9C-665E-AADC-24A7-2228BED607B6}"/>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3978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F8979B-137A-BB6E-5C09-FD1980CBBC9B}"/>
              </a:ext>
            </a:extLst>
          </p:cNvPr>
          <p:cNvSpPr>
            <a:spLocks noGrp="1"/>
          </p:cNvSpPr>
          <p:nvPr>
            <p:ph type="title"/>
          </p:nvPr>
        </p:nvSpPr>
        <p:spPr>
          <a:xfrm>
            <a:off x="838200" y="365125"/>
            <a:ext cx="10515600" cy="1325563"/>
          </a:xfrm>
        </p:spPr>
        <p:txBody>
          <a:bodyPr>
            <a:normAutofit/>
          </a:bodyPr>
          <a:lstStyle/>
          <a:p>
            <a:r>
              <a:rPr lang="fr-FR" sz="5400"/>
              <a:t>Résultats préliminaires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5AFEAEE-C1D8-265E-2A46-C257882A619B}"/>
              </a:ext>
            </a:extLst>
          </p:cNvPr>
          <p:cNvSpPr>
            <a:spLocks noGrp="1"/>
          </p:cNvSpPr>
          <p:nvPr>
            <p:ph idx="1"/>
          </p:nvPr>
        </p:nvSpPr>
        <p:spPr>
          <a:xfrm>
            <a:off x="838200" y="1929384"/>
            <a:ext cx="10515600" cy="4251960"/>
          </a:xfrm>
        </p:spPr>
        <p:txBody>
          <a:bodyPr>
            <a:normAutofit/>
          </a:bodyPr>
          <a:lstStyle/>
          <a:p>
            <a:r>
              <a:rPr lang="fr-FR" sz="2200" dirty="0"/>
              <a:t>Difficile d’établir des priorités communes entre patient et médecin</a:t>
            </a:r>
          </a:p>
          <a:p>
            <a:pPr lvl="1"/>
            <a:r>
              <a:rPr lang="fr-FR" sz="2200" dirty="0"/>
              <a:t>Parfois trop de choses à faire dans le premier rendez-vous, possibilité que ça nuise à la relation thérapeutique? </a:t>
            </a:r>
          </a:p>
          <a:p>
            <a:endParaRPr lang="fr-FR" sz="2200" dirty="0"/>
          </a:p>
          <a:p>
            <a:endParaRPr lang="fr-FR" sz="2200" dirty="0"/>
          </a:p>
          <a:p>
            <a:pPr marL="0" indent="0" algn="ctr">
              <a:buNone/>
            </a:pPr>
            <a:r>
              <a:rPr lang="fr-FR" sz="2200" i="1" dirty="0"/>
              <a:t>« À la fin, c’est la partie que j’étais pas convaincu que c’était bénéfique. Je les ai bombardé de tests à faire : acuité visuelle, soins dentaires, prises de sang, référence à Agir Tôt, je pense que j’avais comme 4 papiers pour chaque enfant pis ça je pense pas que, je pense que c’était trop. »</a:t>
            </a:r>
          </a:p>
        </p:txBody>
      </p:sp>
    </p:spTree>
    <p:extLst>
      <p:ext uri="{BB962C8B-B14F-4D97-AF65-F5344CB8AC3E}">
        <p14:creationId xmlns:p14="http://schemas.microsoft.com/office/powerpoint/2010/main" val="93198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F647B0-FF5E-92BD-0B94-59FADF466D2A}"/>
              </a:ext>
            </a:extLst>
          </p:cNvPr>
          <p:cNvSpPr>
            <a:spLocks noGrp="1"/>
          </p:cNvSpPr>
          <p:nvPr>
            <p:ph type="title"/>
          </p:nvPr>
        </p:nvSpPr>
        <p:spPr>
          <a:xfrm>
            <a:off x="841248" y="548640"/>
            <a:ext cx="3600860" cy="5431536"/>
          </a:xfrm>
        </p:spPr>
        <p:txBody>
          <a:bodyPr>
            <a:normAutofit/>
          </a:bodyPr>
          <a:lstStyle/>
          <a:p>
            <a:r>
              <a:rPr lang="fr-FR" sz="5000"/>
              <a:t>Résultats préliminaires</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A314C9F-19E1-B9C2-767F-25BBEECFAC99}"/>
              </a:ext>
            </a:extLst>
          </p:cNvPr>
          <p:cNvSpPr>
            <a:spLocks noGrp="1"/>
          </p:cNvSpPr>
          <p:nvPr>
            <p:ph idx="1"/>
          </p:nvPr>
        </p:nvSpPr>
        <p:spPr>
          <a:xfrm>
            <a:off x="5126418" y="552091"/>
            <a:ext cx="6224335" cy="5431536"/>
          </a:xfrm>
        </p:spPr>
        <p:txBody>
          <a:bodyPr anchor="ctr">
            <a:normAutofit/>
          </a:bodyPr>
          <a:lstStyle/>
          <a:p>
            <a:r>
              <a:rPr lang="fr-FR" sz="2000" dirty="0"/>
              <a:t>Exposition clinique influence le raisonnement clinique et la prise en charge bio-psycho-sociale des patients même hors du contexte de la clinique des migrants</a:t>
            </a:r>
          </a:p>
          <a:p>
            <a:pPr lvl="1"/>
            <a:r>
              <a:rPr lang="fr-FR" sz="2000" dirty="0"/>
              <a:t>Possibilité de transfert de connaissances dans d’autres milieux à travers la clinique</a:t>
            </a:r>
          </a:p>
          <a:p>
            <a:pPr lvl="1"/>
            <a:endParaRPr lang="fr-FR" sz="2000" dirty="0"/>
          </a:p>
          <a:p>
            <a:pPr marL="457200" lvl="1" indent="0">
              <a:buNone/>
            </a:pPr>
            <a:r>
              <a:rPr lang="fr-FR" sz="2000" i="1" dirty="0"/>
              <a:t>« Juste un exemple que j’ai eu cette fin de semaine, c’était une petite de 3 ans qui avait fait la route des migrants, qui était née au Brésil pis qui est venue à pied. C’était un transfert dans notre hôpital pis personne avait questionné si elle avait déjà été vaccinée. Et puis finalement, elle avait une méningite à pneumocoque. […] J’étais comme la première à questionner, même si j’étais je pense la 4</a:t>
            </a:r>
            <a:r>
              <a:rPr lang="fr-FR" sz="2000" i="1" baseline="30000" dirty="0"/>
              <a:t>e</a:t>
            </a:r>
            <a:r>
              <a:rPr lang="fr-FR" sz="2000" i="1" dirty="0"/>
              <a:t> médecin à mettre le nez dans le dossier. J’étais la première à penser que cette petite là arrivait d’ailleurs. »</a:t>
            </a:r>
          </a:p>
        </p:txBody>
      </p:sp>
    </p:spTree>
    <p:extLst>
      <p:ext uri="{BB962C8B-B14F-4D97-AF65-F5344CB8AC3E}">
        <p14:creationId xmlns:p14="http://schemas.microsoft.com/office/powerpoint/2010/main" val="273509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F390AF4E-8837-04F7-0B88-0A8D50EDF7C4}"/>
              </a:ext>
            </a:extLst>
          </p:cNvPr>
          <p:cNvSpPr>
            <a:spLocks noGrp="1"/>
          </p:cNvSpPr>
          <p:nvPr>
            <p:ph type="title"/>
          </p:nvPr>
        </p:nvSpPr>
        <p:spPr>
          <a:xfrm>
            <a:off x="5526156" y="365125"/>
            <a:ext cx="5827643" cy="1433433"/>
          </a:xfrm>
        </p:spPr>
        <p:txBody>
          <a:bodyPr anchor="b">
            <a:normAutofit/>
          </a:bodyPr>
          <a:lstStyle/>
          <a:p>
            <a:r>
              <a:rPr lang="fr-FR"/>
              <a:t>Pr</a:t>
            </a:r>
            <a:r>
              <a:rPr lang="fr-CA"/>
              <a:t>ochaines étapes </a:t>
            </a:r>
            <a:endParaRPr lang="fr-FR" dirty="0"/>
          </a:p>
        </p:txBody>
      </p:sp>
      <p:pic>
        <p:nvPicPr>
          <p:cNvPr id="7" name="Graphic 6" descr="Histoire">
            <a:extLst>
              <a:ext uri="{FF2B5EF4-FFF2-40B4-BE49-F238E27FC236}">
                <a16:creationId xmlns:a16="http://schemas.microsoft.com/office/drawing/2014/main" id="{93CDFA1F-823A-D913-D440-3DAEE107E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717" y="2782956"/>
            <a:ext cx="3449030" cy="3449030"/>
          </a:xfrm>
          <a:prstGeom prst="rect">
            <a:avLst/>
          </a:prstGeom>
        </p:spPr>
      </p:pic>
      <p:sp>
        <p:nvSpPr>
          <p:cNvPr id="3" name="Espace réservé du contenu 2">
            <a:extLst>
              <a:ext uri="{FF2B5EF4-FFF2-40B4-BE49-F238E27FC236}">
                <a16:creationId xmlns:a16="http://schemas.microsoft.com/office/drawing/2014/main" id="{40837787-5649-595E-CD9C-9030C7E58331}"/>
              </a:ext>
            </a:extLst>
          </p:cNvPr>
          <p:cNvSpPr>
            <a:spLocks noGrp="1"/>
          </p:cNvSpPr>
          <p:nvPr>
            <p:ph idx="1"/>
          </p:nvPr>
        </p:nvSpPr>
        <p:spPr>
          <a:xfrm>
            <a:off x="5526156" y="2055813"/>
            <a:ext cx="5827644" cy="4121149"/>
          </a:xfrm>
        </p:spPr>
        <p:txBody>
          <a:bodyPr anchor="t">
            <a:normAutofit/>
          </a:bodyPr>
          <a:lstStyle/>
          <a:p>
            <a:r>
              <a:rPr lang="fr-FR" sz="2000"/>
              <a:t>Avoir les transcriptions finales</a:t>
            </a:r>
          </a:p>
          <a:p>
            <a:r>
              <a:rPr lang="fr-FR" sz="2000"/>
              <a:t>Faire l’analyse thématique</a:t>
            </a:r>
          </a:p>
          <a:p>
            <a:r>
              <a:rPr lang="fr-FR" sz="2000"/>
              <a:t>Congrès FMF?</a:t>
            </a:r>
          </a:p>
          <a:p>
            <a:r>
              <a:rPr lang="fr-FR" sz="2000"/>
              <a:t>Projet avec un volet patient? </a:t>
            </a:r>
          </a:p>
          <a:p>
            <a:r>
              <a:rPr lang="fr-FR" sz="2000"/>
              <a:t>Exportation vers d’autres GMF ou d’autres universités</a:t>
            </a:r>
          </a:p>
          <a:p>
            <a:pPr lvl="1"/>
            <a:r>
              <a:rPr lang="fr-FR" sz="2000"/>
              <a:t>McGill était intéressé à collaborer avec nous </a:t>
            </a:r>
          </a:p>
        </p:txBody>
      </p:sp>
    </p:spTree>
    <p:extLst>
      <p:ext uri="{BB962C8B-B14F-4D97-AF65-F5344CB8AC3E}">
        <p14:creationId xmlns:p14="http://schemas.microsoft.com/office/powerpoint/2010/main" val="166452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FC16DC-28D6-F8AF-CFC3-E3DE3742CE0C}"/>
              </a:ext>
            </a:extLst>
          </p:cNvPr>
          <p:cNvSpPr>
            <a:spLocks noGrp="1"/>
          </p:cNvSpPr>
          <p:nvPr>
            <p:ph type="title"/>
          </p:nvPr>
        </p:nvSpPr>
        <p:spPr>
          <a:xfrm>
            <a:off x="5297762" y="329184"/>
            <a:ext cx="6251110" cy="1783080"/>
          </a:xfrm>
        </p:spPr>
        <p:txBody>
          <a:bodyPr anchor="b">
            <a:normAutofit/>
          </a:bodyPr>
          <a:lstStyle/>
          <a:p>
            <a:r>
              <a:rPr lang="fr-FR" sz="5400"/>
              <a:t>Remerciements</a:t>
            </a:r>
          </a:p>
        </p:txBody>
      </p:sp>
      <p:pic>
        <p:nvPicPr>
          <p:cNvPr id="5" name="Picture 4" descr="Bureau avec stéthoscope et un clavier d’ordinateur">
            <a:extLst>
              <a:ext uri="{FF2B5EF4-FFF2-40B4-BE49-F238E27FC236}">
                <a16:creationId xmlns:a16="http://schemas.microsoft.com/office/drawing/2014/main" id="{48D0BC21-2E50-C65F-EA98-FD278CAF4E0F}"/>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6BE75EF-E740-93E0-445A-91C618F9BA2F}"/>
              </a:ext>
            </a:extLst>
          </p:cNvPr>
          <p:cNvSpPr>
            <a:spLocks noGrp="1"/>
          </p:cNvSpPr>
          <p:nvPr>
            <p:ph idx="1"/>
          </p:nvPr>
        </p:nvSpPr>
        <p:spPr>
          <a:xfrm>
            <a:off x="5297762" y="2706624"/>
            <a:ext cx="6251110" cy="3483864"/>
          </a:xfrm>
        </p:spPr>
        <p:txBody>
          <a:bodyPr>
            <a:normAutofit/>
          </a:bodyPr>
          <a:lstStyle/>
          <a:p>
            <a:r>
              <a:rPr lang="fr-FR" sz="2200" dirty="0"/>
              <a:t>Lara Gautier, PhD- </a:t>
            </a:r>
            <a:r>
              <a:rPr lang="fr-FR" sz="2200" dirty="0" err="1"/>
              <a:t>Éc</a:t>
            </a:r>
            <a:r>
              <a:rPr lang="fr-CA" sz="2200" dirty="0" err="1"/>
              <a:t>ole</a:t>
            </a:r>
            <a:r>
              <a:rPr lang="fr-CA" sz="2200" dirty="0"/>
              <a:t> de Santé Publique de l’Université de Montréal</a:t>
            </a:r>
          </a:p>
          <a:p>
            <a:r>
              <a:rPr lang="fr-CA" sz="2200" dirty="0"/>
              <a:t>Dre Emma Glaser- clinicienne-chercheure CUMF Bordeaux-Cartierville</a:t>
            </a:r>
          </a:p>
          <a:p>
            <a:r>
              <a:rPr lang="fr-CA" sz="2200" dirty="0"/>
              <a:t>Dre Yasmina Charbonneau-</a:t>
            </a:r>
            <a:r>
              <a:rPr lang="fr-CA" sz="2200" dirty="0" err="1"/>
              <a:t>Hammoud</a:t>
            </a:r>
            <a:r>
              <a:rPr lang="fr-CA" sz="2200" dirty="0"/>
              <a:t> et Mme Jessie Langlois pour leur intérêt à présenter la clinique de migrants </a:t>
            </a:r>
            <a:endParaRPr lang="fr-FR" sz="2200" dirty="0"/>
          </a:p>
        </p:txBody>
      </p:sp>
    </p:spTree>
    <p:extLst>
      <p:ext uri="{BB962C8B-B14F-4D97-AF65-F5344CB8AC3E}">
        <p14:creationId xmlns:p14="http://schemas.microsoft.com/office/powerpoint/2010/main" val="352207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A22BF-31FC-DCC6-E028-058F2D01C070}"/>
              </a:ext>
            </a:extLst>
          </p:cNvPr>
          <p:cNvSpPr>
            <a:spLocks noGrp="1"/>
          </p:cNvSpPr>
          <p:nvPr>
            <p:ph type="title"/>
          </p:nvPr>
        </p:nvSpPr>
        <p:spPr>
          <a:xfrm>
            <a:off x="630936" y="640080"/>
            <a:ext cx="4818888" cy="1481328"/>
          </a:xfrm>
        </p:spPr>
        <p:txBody>
          <a:bodyPr anchor="b">
            <a:normAutofit/>
          </a:bodyPr>
          <a:lstStyle/>
          <a:p>
            <a:r>
              <a:rPr lang="fr-FR" sz="5000"/>
              <a:t>Mise en c</a:t>
            </a:r>
            <a:r>
              <a:rPr lang="fr-CA" sz="5000"/>
              <a:t>ontexte</a:t>
            </a:r>
            <a:endParaRPr lang="fr-FR" sz="5000"/>
          </a:p>
        </p:txBody>
      </p:sp>
      <p:sp>
        <p:nvSpPr>
          <p:cNvPr id="3" name="Espace réservé du contenu 2">
            <a:extLst>
              <a:ext uri="{FF2B5EF4-FFF2-40B4-BE49-F238E27FC236}">
                <a16:creationId xmlns:a16="http://schemas.microsoft.com/office/drawing/2014/main" id="{8D7707B7-434C-C2A5-4FD6-4EBD2F2B5AE5}"/>
              </a:ext>
            </a:extLst>
          </p:cNvPr>
          <p:cNvSpPr>
            <a:spLocks noGrp="1"/>
          </p:cNvSpPr>
          <p:nvPr>
            <p:ph idx="1"/>
          </p:nvPr>
        </p:nvSpPr>
        <p:spPr>
          <a:xfrm>
            <a:off x="630936" y="2660904"/>
            <a:ext cx="4818888" cy="3547872"/>
          </a:xfrm>
        </p:spPr>
        <p:txBody>
          <a:bodyPr anchor="t">
            <a:normAutofit/>
          </a:bodyPr>
          <a:lstStyle/>
          <a:p>
            <a:pPr rtl="0" fontAlgn="base">
              <a:spcBef>
                <a:spcPts val="0"/>
              </a:spcBef>
              <a:spcAft>
                <a:spcPts val="0"/>
              </a:spcAft>
              <a:buFont typeface="Arial" panose="020B0604020202020204" pitchFamily="34" charset="0"/>
              <a:buChar char="•"/>
            </a:pPr>
            <a:r>
              <a:rPr lang="fr-CA" sz="1900" dirty="0"/>
              <a:t>89,3 millions personnes déplacées à travers le monde</a:t>
            </a:r>
          </a:p>
          <a:p>
            <a:pPr marL="742950" lvl="1" indent="-285750" rtl="0" fontAlgn="base">
              <a:spcBef>
                <a:spcPts val="0"/>
              </a:spcBef>
              <a:spcAft>
                <a:spcPts val="0"/>
              </a:spcAft>
              <a:buFont typeface="Arial" panose="020B0604020202020204" pitchFamily="34" charset="0"/>
              <a:buChar char="•"/>
            </a:pPr>
            <a:r>
              <a:rPr lang="fr-CA" sz="1900" dirty="0"/>
              <a:t>27,1 millions réfugiées</a:t>
            </a:r>
          </a:p>
          <a:p>
            <a:pPr marL="742950" lvl="1" indent="-285750" rtl="0" fontAlgn="base">
              <a:spcBef>
                <a:spcPts val="0"/>
              </a:spcBef>
              <a:spcAft>
                <a:spcPts val="0"/>
              </a:spcAft>
              <a:buFont typeface="Arial" panose="020B0604020202020204" pitchFamily="34" charset="0"/>
              <a:buChar char="•"/>
            </a:pPr>
            <a:r>
              <a:rPr lang="fr-CA" sz="1900" dirty="0"/>
              <a:t>53,2 millions personnes déplacées à l’interne</a:t>
            </a:r>
          </a:p>
          <a:p>
            <a:pPr marL="742950" lvl="1" indent="-285750" rtl="0" fontAlgn="base">
              <a:spcBef>
                <a:spcPts val="0"/>
              </a:spcBef>
              <a:spcAft>
                <a:spcPts val="0"/>
              </a:spcAft>
              <a:buFont typeface="Arial" panose="020B0604020202020204" pitchFamily="34" charset="0"/>
              <a:buChar char="•"/>
            </a:pPr>
            <a:r>
              <a:rPr lang="fr-CA" sz="1900" dirty="0"/>
              <a:t>4,6 millions demandeurs d’asile</a:t>
            </a:r>
          </a:p>
          <a:p>
            <a:pPr marL="742950" lvl="1" indent="-285750" rtl="0" fontAlgn="base">
              <a:spcBef>
                <a:spcPts val="0"/>
              </a:spcBef>
              <a:spcAft>
                <a:spcPts val="0"/>
              </a:spcAft>
              <a:buFont typeface="Arial" panose="020B0604020202020204" pitchFamily="34" charset="0"/>
              <a:buChar char="•"/>
            </a:pPr>
            <a:endParaRPr lang="fr-CA" sz="1900" dirty="0"/>
          </a:p>
          <a:p>
            <a:pPr marL="0" indent="0" fontAlgn="base">
              <a:spcBef>
                <a:spcPts val="0"/>
              </a:spcBef>
              <a:buNone/>
            </a:pPr>
            <a:r>
              <a:rPr lang="fr-CA" sz="1900" b="1" dirty="0"/>
              <a:t>Au Canada en 2022</a:t>
            </a:r>
          </a:p>
          <a:p>
            <a:pPr fontAlgn="base">
              <a:spcBef>
                <a:spcPts val="0"/>
              </a:spcBef>
            </a:pPr>
            <a:r>
              <a:rPr lang="fr-CA" sz="1900" dirty="0"/>
              <a:t>92 000 demandeurs d’asile</a:t>
            </a:r>
          </a:p>
          <a:p>
            <a:pPr fontAlgn="base">
              <a:spcBef>
                <a:spcPts val="0"/>
              </a:spcBef>
            </a:pPr>
            <a:r>
              <a:rPr lang="fr-CA" sz="1900" dirty="0"/>
              <a:t>64% sont accueillis au Québec </a:t>
            </a:r>
          </a:p>
          <a:p>
            <a:pPr lvl="1" fontAlgn="base">
              <a:spcBef>
                <a:spcPts val="0"/>
              </a:spcBef>
            </a:pPr>
            <a:r>
              <a:rPr lang="fr-CA" sz="1900" dirty="0"/>
              <a:t>Le Québec accueillait en moyenne 20% des demandeurs d’asile entre 2011 et 2016</a:t>
            </a:r>
          </a:p>
          <a:p>
            <a:pPr marL="0" indent="0">
              <a:buNone/>
            </a:pPr>
            <a:endParaRPr lang="fr-FR" sz="1900" dirty="0"/>
          </a:p>
        </p:txBody>
      </p:sp>
      <p:pic>
        <p:nvPicPr>
          <p:cNvPr id="2050" name="Picture 2">
            <a:extLst>
              <a:ext uri="{FF2B5EF4-FFF2-40B4-BE49-F238E27FC236}">
                <a16:creationId xmlns:a16="http://schemas.microsoft.com/office/drawing/2014/main" id="{942A6965-D3CC-C6BE-03AB-D001E0B1F3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1057" y="3068053"/>
            <a:ext cx="6633939" cy="252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8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0F45FAA-8D6D-52C0-E464-FBFBFC97E8B8}"/>
              </a:ext>
            </a:extLst>
          </p:cNvPr>
          <p:cNvSpPr>
            <a:spLocks noGrp="1"/>
          </p:cNvSpPr>
          <p:nvPr>
            <p:ph type="title"/>
          </p:nvPr>
        </p:nvSpPr>
        <p:spPr>
          <a:xfrm>
            <a:off x="5526156" y="365125"/>
            <a:ext cx="5827643" cy="1433433"/>
          </a:xfrm>
        </p:spPr>
        <p:txBody>
          <a:bodyPr anchor="b">
            <a:normAutofit/>
          </a:bodyPr>
          <a:lstStyle/>
          <a:p>
            <a:r>
              <a:rPr lang="fr-FR" dirty="0"/>
              <a:t>Plan de la présentation</a:t>
            </a:r>
          </a:p>
        </p:txBody>
      </p:sp>
      <p:pic>
        <p:nvPicPr>
          <p:cNvPr id="16" name="Graphic 6" descr="Livres">
            <a:extLst>
              <a:ext uri="{FF2B5EF4-FFF2-40B4-BE49-F238E27FC236}">
                <a16:creationId xmlns:a16="http://schemas.microsoft.com/office/drawing/2014/main" id="{65F0A813-95D2-9447-A330-B968E9B953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717" y="2782956"/>
            <a:ext cx="3449030" cy="3449030"/>
          </a:xfrm>
          <a:prstGeom prst="rect">
            <a:avLst/>
          </a:prstGeom>
        </p:spPr>
      </p:pic>
      <p:sp>
        <p:nvSpPr>
          <p:cNvPr id="3" name="Espace réservé du contenu 2">
            <a:extLst>
              <a:ext uri="{FF2B5EF4-FFF2-40B4-BE49-F238E27FC236}">
                <a16:creationId xmlns:a16="http://schemas.microsoft.com/office/drawing/2014/main" id="{19A2842A-C007-152C-C900-DFB8B7F512C8}"/>
              </a:ext>
            </a:extLst>
          </p:cNvPr>
          <p:cNvSpPr>
            <a:spLocks noGrp="1"/>
          </p:cNvSpPr>
          <p:nvPr>
            <p:ph idx="1"/>
          </p:nvPr>
        </p:nvSpPr>
        <p:spPr>
          <a:xfrm>
            <a:off x="5526156" y="2055813"/>
            <a:ext cx="5827644" cy="4121149"/>
          </a:xfrm>
        </p:spPr>
        <p:txBody>
          <a:bodyPr anchor="t">
            <a:normAutofit/>
          </a:bodyPr>
          <a:lstStyle/>
          <a:p>
            <a:r>
              <a:rPr lang="fr-FR" sz="2000" dirty="0"/>
              <a:t>Mise en contexte</a:t>
            </a:r>
          </a:p>
          <a:p>
            <a:r>
              <a:rPr lang="fr-FR" sz="2000" dirty="0"/>
              <a:t>Revue de la littérature</a:t>
            </a:r>
          </a:p>
          <a:p>
            <a:r>
              <a:rPr lang="fr-FR" sz="2000" dirty="0"/>
              <a:t>Problématique et objectifs</a:t>
            </a:r>
          </a:p>
          <a:p>
            <a:r>
              <a:rPr lang="fr-FR" sz="2000" dirty="0"/>
              <a:t>Présentation de la clinique des migrants</a:t>
            </a:r>
          </a:p>
          <a:p>
            <a:pPr lvl="1"/>
            <a:r>
              <a:rPr lang="fr-FR" sz="2000" dirty="0"/>
              <a:t>Bilans des prises en charge sur les deux dernières années</a:t>
            </a:r>
          </a:p>
          <a:p>
            <a:r>
              <a:rPr lang="fr-FR" sz="2000" dirty="0"/>
              <a:t>Méthodologie</a:t>
            </a:r>
          </a:p>
          <a:p>
            <a:r>
              <a:rPr lang="fr-FR" sz="2000" dirty="0"/>
              <a:t>Résultats préliminaires</a:t>
            </a:r>
          </a:p>
          <a:p>
            <a:r>
              <a:rPr lang="fr-FR" sz="2000" dirty="0"/>
              <a:t>Prochaines étapes</a:t>
            </a:r>
          </a:p>
        </p:txBody>
      </p:sp>
    </p:spTree>
    <p:extLst>
      <p:ext uri="{BB962C8B-B14F-4D97-AF65-F5344CB8AC3E}">
        <p14:creationId xmlns:p14="http://schemas.microsoft.com/office/powerpoint/2010/main" val="380177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A37DC4-DC4D-1CB6-2A2B-C681C145E170}"/>
              </a:ext>
            </a:extLst>
          </p:cNvPr>
          <p:cNvSpPr>
            <a:spLocks noGrp="1"/>
          </p:cNvSpPr>
          <p:nvPr>
            <p:ph type="title"/>
          </p:nvPr>
        </p:nvSpPr>
        <p:spPr>
          <a:xfrm>
            <a:off x="572493" y="238539"/>
            <a:ext cx="11018520" cy="1434415"/>
          </a:xfrm>
        </p:spPr>
        <p:txBody>
          <a:bodyPr anchor="b">
            <a:normAutofit/>
          </a:bodyPr>
          <a:lstStyle/>
          <a:p>
            <a:r>
              <a:rPr lang="fr-FR" sz="5400"/>
              <a:t>P</a:t>
            </a:r>
            <a:r>
              <a:rPr lang="fr-CA" sz="5400"/>
              <a:t>ourquoi c’est pertinent pour nous?</a:t>
            </a:r>
            <a:endParaRPr lang="fr-FR" sz="5400"/>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8C91A36-987B-0943-6A66-6A66328051F8}"/>
              </a:ext>
            </a:extLst>
          </p:cNvPr>
          <p:cNvSpPr>
            <a:spLocks noGrp="1"/>
          </p:cNvSpPr>
          <p:nvPr>
            <p:ph idx="1"/>
          </p:nvPr>
        </p:nvSpPr>
        <p:spPr>
          <a:xfrm>
            <a:off x="572493" y="2071316"/>
            <a:ext cx="6713552" cy="4119172"/>
          </a:xfrm>
        </p:spPr>
        <p:txBody>
          <a:bodyPr anchor="t">
            <a:normAutofit/>
          </a:bodyPr>
          <a:lstStyle/>
          <a:p>
            <a:pPr rtl="0">
              <a:spcBef>
                <a:spcPts val="800"/>
              </a:spcBef>
              <a:spcAft>
                <a:spcPts val="0"/>
              </a:spcAft>
            </a:pPr>
            <a:r>
              <a:rPr lang="fr-CA" sz="2000" dirty="0"/>
              <a:t>Installation de communauté multi-ethnique de longue date</a:t>
            </a:r>
          </a:p>
          <a:p>
            <a:pPr lvl="1">
              <a:spcBef>
                <a:spcPts val="800"/>
              </a:spcBef>
            </a:pPr>
            <a:r>
              <a:rPr lang="fr-CA" sz="2000" dirty="0"/>
              <a:t>Quartier d’installation des nouveaux arrivants</a:t>
            </a:r>
          </a:p>
          <a:p>
            <a:pPr lvl="1">
              <a:spcBef>
                <a:spcPts val="800"/>
              </a:spcBef>
            </a:pPr>
            <a:r>
              <a:rPr lang="fr-CA" sz="2000" dirty="0"/>
              <a:t>CIUSSS NIM accueille 23% des demandeurs d’asile prestataires aide sociale</a:t>
            </a:r>
          </a:p>
          <a:p>
            <a:pPr lvl="1">
              <a:spcBef>
                <a:spcPts val="800"/>
              </a:spcBef>
            </a:pPr>
            <a:r>
              <a:rPr lang="fr-CA" sz="2000" dirty="0"/>
              <a:t>32% des réfugiés reconnus résident le CIUSSS NIM</a:t>
            </a:r>
          </a:p>
          <a:p>
            <a:pPr lvl="1">
              <a:spcBef>
                <a:spcPts val="800"/>
              </a:spcBef>
            </a:pPr>
            <a:r>
              <a:rPr lang="fr-CA" sz="2000" dirty="0"/>
              <a:t>70% des réfugiés sélectionnés à l’étranger habitent CIUSSS NIM (CIUSSS Est 9%)</a:t>
            </a:r>
          </a:p>
          <a:p>
            <a:pPr rtl="0">
              <a:spcBef>
                <a:spcPts val="800"/>
              </a:spcBef>
              <a:spcAft>
                <a:spcPts val="0"/>
              </a:spcAft>
            </a:pPr>
            <a:r>
              <a:rPr lang="fr-CA" sz="2000" dirty="0"/>
              <a:t>Ressources communautaires pour cette clientèle spécifique</a:t>
            </a:r>
          </a:p>
          <a:p>
            <a:pPr marL="0" indent="0">
              <a:buNone/>
            </a:pPr>
            <a:br>
              <a:rPr lang="fr-CA" sz="2000" dirty="0"/>
            </a:br>
            <a:endParaRPr lang="fr-FR" sz="2000" dirty="0"/>
          </a:p>
        </p:txBody>
      </p:sp>
      <p:pic>
        <p:nvPicPr>
          <p:cNvPr id="4098" name="Picture 2">
            <a:extLst>
              <a:ext uri="{FF2B5EF4-FFF2-40B4-BE49-F238E27FC236}">
                <a16:creationId xmlns:a16="http://schemas.microsoft.com/office/drawing/2014/main" id="{967C314D-202F-4E4C-7AE9-55C0C70D9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01" r="19956"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4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C95948-3494-2CFD-671B-9755CB0CA39A}"/>
              </a:ext>
            </a:extLst>
          </p:cNvPr>
          <p:cNvSpPr>
            <a:spLocks noGrp="1"/>
          </p:cNvSpPr>
          <p:nvPr>
            <p:ph type="title"/>
          </p:nvPr>
        </p:nvSpPr>
        <p:spPr>
          <a:xfrm>
            <a:off x="841248" y="426720"/>
            <a:ext cx="10506456" cy="1919141"/>
          </a:xfrm>
        </p:spPr>
        <p:txBody>
          <a:bodyPr anchor="b">
            <a:normAutofit/>
          </a:bodyPr>
          <a:lstStyle/>
          <a:p>
            <a:r>
              <a:rPr lang="fr-FR" sz="6000"/>
              <a:t>Revue de la littérature</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A139C5E1-D31A-6492-1BA4-C80F1FAE72E2}"/>
              </a:ext>
            </a:extLst>
          </p:cNvPr>
          <p:cNvSpPr>
            <a:spLocks noGrp="1"/>
          </p:cNvSpPr>
          <p:nvPr>
            <p:ph idx="1"/>
          </p:nvPr>
        </p:nvSpPr>
        <p:spPr>
          <a:xfrm>
            <a:off x="841248" y="3337269"/>
            <a:ext cx="10509504" cy="2905686"/>
          </a:xfrm>
        </p:spPr>
        <p:txBody>
          <a:bodyPr>
            <a:normAutofit/>
          </a:bodyPr>
          <a:lstStyle/>
          <a:p>
            <a:r>
              <a:rPr lang="fr-FR" sz="2200" dirty="0"/>
              <a:t>État de santé des migrants s</a:t>
            </a:r>
            <a:r>
              <a:rPr lang="fr-CA" sz="2200" dirty="0" err="1"/>
              <a:t>ouvent</a:t>
            </a:r>
            <a:r>
              <a:rPr lang="fr-CA" sz="2200" dirty="0"/>
              <a:t> meilleure à leur arrivée au Canada mais effet de « migrant en santé » qui s’estompe rapidement après leur arrivée. </a:t>
            </a:r>
            <a:r>
              <a:rPr lang="fr-CA" sz="1050" dirty="0"/>
              <a:t>(</a:t>
            </a:r>
            <a:r>
              <a:rPr lang="fr-CA" sz="1050" dirty="0" err="1"/>
              <a:t>Gushulak</a:t>
            </a:r>
            <a:r>
              <a:rPr lang="fr-CA" sz="1050" dirty="0"/>
              <a:t> et al. 2011)</a:t>
            </a:r>
          </a:p>
          <a:p>
            <a:r>
              <a:rPr lang="fr-CA" sz="2200" dirty="0"/>
              <a:t>Barrières à la prise en charge </a:t>
            </a:r>
            <a:r>
              <a:rPr lang="fr-CA" sz="1050" dirty="0"/>
              <a:t>(</a:t>
            </a:r>
            <a:r>
              <a:rPr lang="fr-CA" sz="1050" dirty="0" err="1"/>
              <a:t>Suphanchaimat</a:t>
            </a:r>
            <a:r>
              <a:rPr lang="fr-CA" sz="1050" dirty="0"/>
              <a:t> et al. 2015)</a:t>
            </a:r>
          </a:p>
          <a:p>
            <a:pPr lvl="1"/>
            <a:r>
              <a:rPr lang="fr-CA" sz="2200" dirty="0"/>
              <a:t>Langue</a:t>
            </a:r>
          </a:p>
          <a:p>
            <a:pPr lvl="1"/>
            <a:r>
              <a:rPr lang="fr-CA" sz="2200" dirty="0"/>
              <a:t>Culture</a:t>
            </a:r>
          </a:p>
          <a:p>
            <a:pPr lvl="1"/>
            <a:r>
              <a:rPr lang="fr-CA" sz="2200" dirty="0"/>
              <a:t>Temps et ressources</a:t>
            </a:r>
          </a:p>
          <a:p>
            <a:pPr lvl="1"/>
            <a:r>
              <a:rPr lang="fr-CA" sz="2200" dirty="0"/>
              <a:t>Statut légal et administratif</a:t>
            </a:r>
            <a:endParaRPr lang="fr-FR" sz="2200" dirty="0"/>
          </a:p>
        </p:txBody>
      </p:sp>
    </p:spTree>
    <p:extLst>
      <p:ext uri="{BB962C8B-B14F-4D97-AF65-F5344CB8AC3E}">
        <p14:creationId xmlns:p14="http://schemas.microsoft.com/office/powerpoint/2010/main" val="165931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06883262-FB28-D0D5-7DB1-7E90AB93617E}"/>
              </a:ext>
            </a:extLst>
          </p:cNvPr>
          <p:cNvSpPr>
            <a:spLocks noGrp="1"/>
          </p:cNvSpPr>
          <p:nvPr>
            <p:ph type="title"/>
          </p:nvPr>
        </p:nvSpPr>
        <p:spPr>
          <a:xfrm>
            <a:off x="838200" y="401221"/>
            <a:ext cx="10515600" cy="1348065"/>
          </a:xfrm>
        </p:spPr>
        <p:txBody>
          <a:bodyPr>
            <a:normAutofit/>
          </a:bodyPr>
          <a:lstStyle/>
          <a:p>
            <a:r>
              <a:rPr lang="fr-FR" sz="5400">
                <a:solidFill>
                  <a:srgbClr val="FFFFFF"/>
                </a:solidFill>
              </a:rPr>
              <a:t>Qu’est-ce qu’</a:t>
            </a:r>
            <a:r>
              <a:rPr lang="fr-CA" sz="5400">
                <a:solidFill>
                  <a:srgbClr val="FFFFFF"/>
                </a:solidFill>
              </a:rPr>
              <a:t>on sait déjà?</a:t>
            </a:r>
            <a:endParaRPr lang="fr-FR" sz="5400">
              <a:solidFill>
                <a:srgbClr val="FFFFFF"/>
              </a:solidFill>
            </a:endParaRPr>
          </a:p>
        </p:txBody>
      </p:sp>
      <p:sp>
        <p:nvSpPr>
          <p:cNvPr id="3" name="Espace réservé du contenu 2">
            <a:extLst>
              <a:ext uri="{FF2B5EF4-FFF2-40B4-BE49-F238E27FC236}">
                <a16:creationId xmlns:a16="http://schemas.microsoft.com/office/drawing/2014/main" id="{13DAA4B8-4246-C980-4DD1-FB0F26EAB5A1}"/>
              </a:ext>
            </a:extLst>
          </p:cNvPr>
          <p:cNvSpPr>
            <a:spLocks noGrp="1"/>
          </p:cNvSpPr>
          <p:nvPr>
            <p:ph idx="1"/>
          </p:nvPr>
        </p:nvSpPr>
        <p:spPr>
          <a:xfrm>
            <a:off x="838200" y="2586789"/>
            <a:ext cx="10515600" cy="3590174"/>
          </a:xfrm>
        </p:spPr>
        <p:txBody>
          <a:bodyPr>
            <a:normAutofit/>
          </a:bodyPr>
          <a:lstStyle/>
          <a:p>
            <a:pPr marL="0" indent="0">
              <a:buNone/>
            </a:pPr>
            <a:r>
              <a:rPr lang="fr-FR" sz="1900" b="1" dirty="0"/>
              <a:t>Au niveau pré-clinique</a:t>
            </a:r>
          </a:p>
          <a:p>
            <a:pPr marL="0" indent="0">
              <a:buNone/>
            </a:pPr>
            <a:endParaRPr lang="fr-FR" sz="1900" u="sng" dirty="0"/>
          </a:p>
          <a:p>
            <a:pPr lvl="1"/>
            <a:r>
              <a:rPr lang="fr-FR" sz="1900" dirty="0"/>
              <a:t>Enseignement sur la santé des migrants = </a:t>
            </a:r>
            <a:r>
              <a:rPr lang="fr-FR" sz="1900" dirty="0" err="1"/>
              <a:t>améli</a:t>
            </a:r>
            <a:r>
              <a:rPr lang="fr-CA" sz="1900" dirty="0"/>
              <a:t>o</a:t>
            </a:r>
            <a:r>
              <a:rPr lang="fr-FR" sz="1900" dirty="0" err="1"/>
              <a:t>rati</a:t>
            </a:r>
            <a:r>
              <a:rPr lang="fr-CA" sz="1900" dirty="0"/>
              <a:t>on des connaissances, du niveau de confort et la compétence culturelle (Levine &amp; </a:t>
            </a:r>
            <a:r>
              <a:rPr lang="fr-CA" sz="1900" dirty="0" err="1"/>
              <a:t>Serdah</a:t>
            </a:r>
            <a:r>
              <a:rPr lang="fr-CA" sz="1900" dirty="0"/>
              <a:t>, 2020; McHenry et al, 2016; Merritt &amp; </a:t>
            </a:r>
            <a:r>
              <a:rPr lang="fr-CA" sz="1900" dirty="0" err="1"/>
              <a:t>Pottie</a:t>
            </a:r>
            <a:r>
              <a:rPr lang="fr-CA" sz="1900" dirty="0"/>
              <a:t>, 2020)</a:t>
            </a:r>
          </a:p>
          <a:p>
            <a:pPr lvl="1"/>
            <a:r>
              <a:rPr lang="fr-CA" sz="1900" dirty="0"/>
              <a:t>Méthodes d’enseignement les plus appréciées (</a:t>
            </a:r>
            <a:r>
              <a:rPr lang="fr-CA" sz="1900" dirty="0" err="1"/>
              <a:t>Dussan</a:t>
            </a:r>
            <a:r>
              <a:rPr lang="fr-CA" sz="1900" dirty="0"/>
              <a:t> et al, 2009; Gruner et al, 2021)</a:t>
            </a:r>
          </a:p>
          <a:p>
            <a:pPr lvl="2"/>
            <a:r>
              <a:rPr lang="fr-CA" sz="1900" dirty="0"/>
              <a:t>Expériences cliniques</a:t>
            </a:r>
          </a:p>
          <a:p>
            <a:pPr lvl="2"/>
            <a:r>
              <a:rPr lang="fr-CA" sz="1900" dirty="0"/>
              <a:t>Séminaires</a:t>
            </a:r>
          </a:p>
          <a:p>
            <a:pPr lvl="2"/>
            <a:r>
              <a:rPr lang="fr-CA" sz="1900" dirty="0"/>
              <a:t>Apprentissage par problèmes</a:t>
            </a:r>
            <a:endParaRPr lang="fr-FR" sz="1900" dirty="0"/>
          </a:p>
          <a:p>
            <a:pPr lvl="1"/>
            <a:r>
              <a:rPr lang="fr-FR" sz="1900" dirty="0"/>
              <a:t>Déjà plusieurs initiatives p</a:t>
            </a:r>
            <a:r>
              <a:rPr lang="fr-CA" sz="1900" dirty="0"/>
              <a:t>o</a:t>
            </a:r>
            <a:r>
              <a:rPr lang="fr-FR" sz="1900" dirty="0" err="1"/>
              <a:t>ur</a:t>
            </a:r>
            <a:r>
              <a:rPr lang="fr-FR" sz="1900" dirty="0"/>
              <a:t> impliquer les étudiants du pré-clinique dans des cliniques de réfugiés aux États-Unis Apprendre sur les climats s</a:t>
            </a:r>
            <a:r>
              <a:rPr lang="fr-CA" sz="1900" dirty="0"/>
              <a:t>o</a:t>
            </a:r>
            <a:r>
              <a:rPr lang="fr-FR" sz="1900" dirty="0"/>
              <a:t>ci</a:t>
            </a:r>
            <a:r>
              <a:rPr lang="fr-CA" sz="1900" dirty="0"/>
              <a:t>o</a:t>
            </a:r>
            <a:r>
              <a:rPr lang="fr-FR" sz="1900" dirty="0"/>
              <a:t>p</a:t>
            </a:r>
            <a:r>
              <a:rPr lang="fr-CA" sz="1900" dirty="0"/>
              <a:t>o</a:t>
            </a:r>
            <a:r>
              <a:rPr lang="fr-FR" sz="1900" dirty="0" err="1"/>
              <a:t>litiques</a:t>
            </a:r>
            <a:r>
              <a:rPr lang="fr-FR" sz="1900" dirty="0"/>
              <a:t> dans les pays d’</a:t>
            </a:r>
            <a:r>
              <a:rPr lang="fr-CA" sz="1900" dirty="0"/>
              <a:t>o</a:t>
            </a:r>
            <a:r>
              <a:rPr lang="fr-FR" sz="1900" dirty="0" err="1"/>
              <a:t>rigine</a:t>
            </a:r>
            <a:r>
              <a:rPr lang="fr-FR" sz="1900" dirty="0"/>
              <a:t> (</a:t>
            </a:r>
            <a:r>
              <a:rPr lang="fr-FR" sz="1900" dirty="0" err="1"/>
              <a:t>Dussan</a:t>
            </a:r>
            <a:r>
              <a:rPr lang="fr-FR" sz="1900" dirty="0"/>
              <a:t> et al, 2009; </a:t>
            </a:r>
            <a:r>
              <a:rPr lang="fr-FR" sz="1900" dirty="0" err="1"/>
              <a:t>Gu</a:t>
            </a:r>
            <a:r>
              <a:rPr lang="fr-FR" sz="1900" dirty="0"/>
              <a:t> et al, 2021; Levine &amp; </a:t>
            </a:r>
            <a:r>
              <a:rPr lang="fr-FR" sz="1900" dirty="0" err="1"/>
              <a:t>Serdah</a:t>
            </a:r>
            <a:r>
              <a:rPr lang="fr-FR" sz="1900" dirty="0"/>
              <a:t>, 2020)</a:t>
            </a:r>
            <a:endParaRPr lang="fr-CA" sz="1900" dirty="0"/>
          </a:p>
        </p:txBody>
      </p:sp>
    </p:spTree>
    <p:extLst>
      <p:ext uri="{BB962C8B-B14F-4D97-AF65-F5344CB8AC3E}">
        <p14:creationId xmlns:p14="http://schemas.microsoft.com/office/powerpoint/2010/main" val="4529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5192D141-C748-1797-7207-C0768DC00112}"/>
              </a:ext>
            </a:extLst>
          </p:cNvPr>
          <p:cNvSpPr>
            <a:spLocks noGrp="1"/>
          </p:cNvSpPr>
          <p:nvPr>
            <p:ph type="title"/>
          </p:nvPr>
        </p:nvSpPr>
        <p:spPr>
          <a:xfrm>
            <a:off x="838200" y="401221"/>
            <a:ext cx="10515600" cy="1348065"/>
          </a:xfrm>
        </p:spPr>
        <p:txBody>
          <a:bodyPr>
            <a:normAutofit/>
          </a:bodyPr>
          <a:lstStyle/>
          <a:p>
            <a:r>
              <a:rPr lang="fr-FR" sz="5400">
                <a:solidFill>
                  <a:srgbClr val="FFFFFF"/>
                </a:solidFill>
              </a:rPr>
              <a:t>Qu’est-ce qu’</a:t>
            </a:r>
            <a:r>
              <a:rPr lang="fr-CA" sz="5400">
                <a:solidFill>
                  <a:srgbClr val="FFFFFF"/>
                </a:solidFill>
              </a:rPr>
              <a:t>o</a:t>
            </a:r>
            <a:r>
              <a:rPr lang="fr-FR" sz="5400">
                <a:solidFill>
                  <a:srgbClr val="FFFFFF"/>
                </a:solidFill>
              </a:rPr>
              <a:t>n sait déjà?</a:t>
            </a:r>
          </a:p>
        </p:txBody>
      </p:sp>
      <p:sp>
        <p:nvSpPr>
          <p:cNvPr id="3" name="Espace réservé du contenu 2">
            <a:extLst>
              <a:ext uri="{FF2B5EF4-FFF2-40B4-BE49-F238E27FC236}">
                <a16:creationId xmlns:a16="http://schemas.microsoft.com/office/drawing/2014/main" id="{7F07B53E-11B9-7351-F370-A289BD39CD3B}"/>
              </a:ext>
            </a:extLst>
          </p:cNvPr>
          <p:cNvSpPr>
            <a:spLocks noGrp="1"/>
          </p:cNvSpPr>
          <p:nvPr>
            <p:ph idx="1"/>
          </p:nvPr>
        </p:nvSpPr>
        <p:spPr>
          <a:xfrm>
            <a:off x="838200" y="2347414"/>
            <a:ext cx="10515600" cy="3590174"/>
          </a:xfrm>
        </p:spPr>
        <p:txBody>
          <a:bodyPr>
            <a:noAutofit/>
          </a:bodyPr>
          <a:lstStyle/>
          <a:p>
            <a:pPr marL="0" indent="0">
              <a:buNone/>
            </a:pPr>
            <a:r>
              <a:rPr lang="fr-FR" sz="1900" b="1" dirty="0"/>
              <a:t>Au niveau de la résidence</a:t>
            </a:r>
          </a:p>
          <a:p>
            <a:pPr marL="0" indent="0">
              <a:buNone/>
            </a:pPr>
            <a:endParaRPr lang="fr-FR" sz="1900" dirty="0"/>
          </a:p>
          <a:p>
            <a:pPr lvl="1"/>
            <a:r>
              <a:rPr lang="fr-FR" sz="1900" dirty="0"/>
              <a:t>Faible niveau de c</a:t>
            </a:r>
            <a:r>
              <a:rPr lang="fr-CA" sz="1900" dirty="0" err="1"/>
              <a:t>onfiance</a:t>
            </a:r>
            <a:r>
              <a:rPr lang="fr-CA" sz="1900" dirty="0"/>
              <a:t> des résidents par rapport à leur compétence en matière de santé globale (</a:t>
            </a:r>
            <a:r>
              <a:rPr lang="fr-CA" sz="1900" dirty="0" err="1"/>
              <a:t>Veras</a:t>
            </a:r>
            <a:r>
              <a:rPr lang="fr-CA" sz="1900" dirty="0"/>
              <a:t> et al, 2013)</a:t>
            </a:r>
          </a:p>
          <a:p>
            <a:pPr lvl="1"/>
            <a:r>
              <a:rPr lang="fr-CA" sz="1900" dirty="0"/>
              <a:t>Une majorité des résidents aimeraient bénéficier de davantage de formation concernant la santé des migrants (</a:t>
            </a:r>
            <a:r>
              <a:rPr lang="fr-CA" sz="1900" dirty="0" err="1"/>
              <a:t>Alpern</a:t>
            </a:r>
            <a:r>
              <a:rPr lang="fr-CA" sz="1900" dirty="0"/>
              <a:t> et al, 2016) </a:t>
            </a:r>
          </a:p>
          <a:p>
            <a:pPr lvl="1"/>
            <a:r>
              <a:rPr lang="fr-CA" sz="1900" dirty="0"/>
              <a:t>Résidents en psychiatrie aux USA qui participent à une clinique de réfugiés (Patel et al, 2021)</a:t>
            </a:r>
          </a:p>
          <a:p>
            <a:pPr lvl="2"/>
            <a:r>
              <a:rPr lang="fr-CA" sz="1900" dirty="0"/>
              <a:t>Plus d’empathie et meilleure promotion de la santé</a:t>
            </a:r>
          </a:p>
          <a:p>
            <a:pPr lvl="2"/>
            <a:r>
              <a:rPr lang="fr-CA" sz="1900" dirty="0"/>
              <a:t>Intéressés à intégrer ce genre de pratique dans leur carrière future</a:t>
            </a:r>
          </a:p>
          <a:p>
            <a:pPr lvl="1"/>
            <a:r>
              <a:rPr lang="fr-FR" sz="1900" dirty="0"/>
              <a:t>Résidents en </a:t>
            </a:r>
            <a:r>
              <a:rPr lang="fr-FR" sz="1900" dirty="0" err="1"/>
              <a:t>gyné</a:t>
            </a:r>
            <a:r>
              <a:rPr lang="fr-CA" sz="1900" dirty="0" err="1"/>
              <a:t>co</a:t>
            </a:r>
            <a:r>
              <a:rPr lang="fr-CA" sz="1900" dirty="0"/>
              <a:t> en Nouvelle-Écosse participant à une clinique de demandeurs d’asile et de réfugiés (</a:t>
            </a:r>
            <a:r>
              <a:rPr lang="fr-CA" sz="1900" dirty="0" err="1"/>
              <a:t>Stairs</a:t>
            </a:r>
            <a:r>
              <a:rPr lang="fr-CA" sz="1900" dirty="0"/>
              <a:t> et al, 2019) </a:t>
            </a:r>
          </a:p>
          <a:p>
            <a:pPr lvl="2"/>
            <a:r>
              <a:rPr lang="fr-CA" sz="1900" dirty="0"/>
              <a:t>Augmentation de l’accessibilité aux soins pour la population</a:t>
            </a:r>
          </a:p>
          <a:p>
            <a:pPr lvl="2"/>
            <a:r>
              <a:rPr lang="fr-CA" sz="1900" dirty="0"/>
              <a:t>Amélioration du « patient </a:t>
            </a:r>
            <a:r>
              <a:rPr lang="fr-CA" sz="1900" dirty="0" err="1"/>
              <a:t>advocacy</a:t>
            </a:r>
            <a:r>
              <a:rPr lang="fr-CA" sz="1900" dirty="0"/>
              <a:t> », de la collaboration et de l’engagement longitudinal en santé globale</a:t>
            </a:r>
            <a:endParaRPr lang="fr-FR" sz="1900" dirty="0"/>
          </a:p>
        </p:txBody>
      </p:sp>
    </p:spTree>
    <p:extLst>
      <p:ext uri="{BB962C8B-B14F-4D97-AF65-F5344CB8AC3E}">
        <p14:creationId xmlns:p14="http://schemas.microsoft.com/office/powerpoint/2010/main" val="179591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DC39080-2EF4-6045-278A-C7FF5D40F23E}"/>
              </a:ext>
            </a:extLst>
          </p:cNvPr>
          <p:cNvSpPr>
            <a:spLocks noGrp="1"/>
          </p:cNvSpPr>
          <p:nvPr>
            <p:ph type="title"/>
          </p:nvPr>
        </p:nvSpPr>
        <p:spPr>
          <a:xfrm>
            <a:off x="621792" y="1161288"/>
            <a:ext cx="3602736" cy="4526280"/>
          </a:xfrm>
        </p:spPr>
        <p:txBody>
          <a:bodyPr>
            <a:normAutofit/>
          </a:bodyPr>
          <a:lstStyle/>
          <a:p>
            <a:r>
              <a:rPr lang="fr-FR" sz="4000"/>
              <a:t>Pr</a:t>
            </a:r>
            <a:r>
              <a:rPr lang="fr-CA" sz="4000"/>
              <a:t>oblématique</a:t>
            </a:r>
            <a:endParaRPr lang="fr-FR" sz="4000"/>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Espace réservé du contenu 2">
            <a:extLst>
              <a:ext uri="{FF2B5EF4-FFF2-40B4-BE49-F238E27FC236}">
                <a16:creationId xmlns:a16="http://schemas.microsoft.com/office/drawing/2014/main" id="{9ED08C62-E32A-E7F2-B8E2-CEA4EE0A03FD}"/>
              </a:ext>
            </a:extLst>
          </p:cNvPr>
          <p:cNvGraphicFramePr>
            <a:graphicFrameLocks noGrp="1"/>
          </p:cNvGraphicFramePr>
          <p:nvPr>
            <p:ph idx="1"/>
            <p:extLst>
              <p:ext uri="{D42A27DB-BD31-4B8C-83A1-F6EECF244321}">
                <p14:modId xmlns:p14="http://schemas.microsoft.com/office/powerpoint/2010/main" val="409572903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57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A07CF509-49AF-768D-6D84-D7D18B5C4617}"/>
              </a:ext>
            </a:extLst>
          </p:cNvPr>
          <p:cNvSpPr>
            <a:spLocks noGrp="1"/>
          </p:cNvSpPr>
          <p:nvPr>
            <p:ph type="title"/>
          </p:nvPr>
        </p:nvSpPr>
        <p:spPr>
          <a:xfrm>
            <a:off x="487678" y="882315"/>
            <a:ext cx="4416554" cy="2414488"/>
          </a:xfrm>
        </p:spPr>
        <p:txBody>
          <a:bodyPr anchor="t">
            <a:normAutofit/>
          </a:bodyPr>
          <a:lstStyle/>
          <a:p>
            <a:r>
              <a:rPr lang="fr-FR" sz="5400" dirty="0">
                <a:solidFill>
                  <a:schemeClr val="bg1"/>
                </a:solidFill>
              </a:rPr>
              <a:t>Pr</a:t>
            </a:r>
            <a:r>
              <a:rPr lang="fr-CA" sz="5400" dirty="0" err="1">
                <a:solidFill>
                  <a:schemeClr val="bg1"/>
                </a:solidFill>
              </a:rPr>
              <a:t>oblématique</a:t>
            </a:r>
            <a:endParaRPr lang="fr-FR" sz="5400" dirty="0">
              <a:solidFill>
                <a:schemeClr val="bg1"/>
              </a:solidFill>
            </a:endParaRPr>
          </a:p>
        </p:txBody>
      </p:sp>
      <p:sp>
        <p:nvSpPr>
          <p:cNvPr id="3" name="Espace réservé du contenu 2">
            <a:extLst>
              <a:ext uri="{FF2B5EF4-FFF2-40B4-BE49-F238E27FC236}">
                <a16:creationId xmlns:a16="http://schemas.microsoft.com/office/drawing/2014/main" id="{FA7E0674-5F01-B7F4-2585-5F4F200E3968}"/>
              </a:ext>
            </a:extLst>
          </p:cNvPr>
          <p:cNvSpPr>
            <a:spLocks noGrp="1"/>
          </p:cNvSpPr>
          <p:nvPr>
            <p:ph idx="1"/>
          </p:nvPr>
        </p:nvSpPr>
        <p:spPr>
          <a:xfrm>
            <a:off x="4904232" y="3234351"/>
            <a:ext cx="6421709" cy="5221928"/>
          </a:xfrm>
        </p:spPr>
        <p:txBody>
          <a:bodyPr>
            <a:normAutofit/>
          </a:bodyPr>
          <a:lstStyle/>
          <a:p>
            <a:r>
              <a:rPr lang="fr-FR" sz="2000" dirty="0"/>
              <a:t>Plusieurs barrières s</a:t>
            </a:r>
            <a:r>
              <a:rPr lang="fr-CA" sz="2000" dirty="0" err="1"/>
              <a:t>oulevées</a:t>
            </a:r>
            <a:r>
              <a:rPr lang="fr-CA" sz="2000" dirty="0"/>
              <a:t> par les médecins = </a:t>
            </a:r>
            <a:r>
              <a:rPr lang="fr-CA" sz="1800" dirty="0"/>
              <a:t>lacune en matière de soins culturellement compétents </a:t>
            </a:r>
            <a:r>
              <a:rPr lang="fr-CA" sz="1200" dirty="0"/>
              <a:t>(</a:t>
            </a:r>
            <a:r>
              <a:rPr lang="fr-CA" sz="1200" dirty="0" err="1"/>
              <a:t>Stanciole</a:t>
            </a:r>
            <a:r>
              <a:rPr lang="fr-CA" sz="1200" dirty="0"/>
              <a:t>, 2009) </a:t>
            </a:r>
            <a:endParaRPr lang="fr-CA" sz="1800" dirty="0"/>
          </a:p>
          <a:p>
            <a:endParaRPr lang="fr-FR" sz="1800" dirty="0"/>
          </a:p>
        </p:txBody>
      </p:sp>
      <p:sp>
        <p:nvSpPr>
          <p:cNvPr id="5" name="Rectangle 4">
            <a:extLst>
              <a:ext uri="{FF2B5EF4-FFF2-40B4-BE49-F238E27FC236}">
                <a16:creationId xmlns:a16="http://schemas.microsoft.com/office/drawing/2014/main" id="{2E0E0A4F-D3E1-FD95-2409-2C32B8B6EA56}"/>
              </a:ext>
            </a:extLst>
          </p:cNvPr>
          <p:cNvSpPr/>
          <p:nvPr/>
        </p:nvSpPr>
        <p:spPr>
          <a:xfrm>
            <a:off x="3104307" y="4182725"/>
            <a:ext cx="8434137" cy="2414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CA" b="1" dirty="0">
                <a:solidFill>
                  <a:schemeClr val="tx1"/>
                </a:solidFill>
              </a:rPr>
              <a:t>Compétence culturelle </a:t>
            </a:r>
          </a:p>
          <a:p>
            <a:pPr marL="0" indent="0" algn="ctr">
              <a:buNone/>
            </a:pPr>
            <a:r>
              <a:rPr lang="fr-CA" dirty="0">
                <a:solidFill>
                  <a:schemeClr val="tx1"/>
                </a:solidFill>
              </a:rPr>
              <a:t>La prise en charge globale des patients par les professionnels de la santé en tenant compte des particularités liées à leur immigration. </a:t>
            </a:r>
          </a:p>
          <a:p>
            <a:pPr marL="0" indent="0" algn="ctr">
              <a:buNone/>
            </a:pPr>
            <a:endParaRPr lang="fr-CA" dirty="0">
              <a:solidFill>
                <a:schemeClr val="tx1"/>
              </a:solidFill>
            </a:endParaRPr>
          </a:p>
          <a:p>
            <a:pPr marL="0" indent="0" algn="ctr">
              <a:buNone/>
            </a:pPr>
            <a:r>
              <a:rPr lang="fr-CA" sz="1400" dirty="0">
                <a:solidFill>
                  <a:schemeClr val="tx1"/>
                </a:solidFill>
              </a:rPr>
              <a:t>Un système de santé culturellement compétent reconnaît et intègre à tous les niveaux l’importance de la culture; il évalue l’impact des relations interculturelles, exerce une vigilance par rapport aux dynamiques résultants des différences culturelles et favorise l’extension des connaissances sur la culture et l’adaptation des services afin de pourvoir les besoins culturels spécifiques.</a:t>
            </a:r>
            <a:r>
              <a:rPr lang="fr-CA" sz="1000" dirty="0">
                <a:solidFill>
                  <a:schemeClr val="tx1"/>
                </a:solidFill>
              </a:rPr>
              <a:t> (Betancourt et al. 2003)</a:t>
            </a:r>
          </a:p>
          <a:p>
            <a:pPr algn="ctr"/>
            <a:endParaRPr lang="fr-FR" dirty="0"/>
          </a:p>
        </p:txBody>
      </p:sp>
      <p:pic>
        <p:nvPicPr>
          <p:cNvPr id="1026" name="Picture 2" descr="Les arguments en faveur du décorticage de la compétence culturelle">
            <a:extLst>
              <a:ext uri="{FF2B5EF4-FFF2-40B4-BE49-F238E27FC236}">
                <a16:creationId xmlns:a16="http://schemas.microsoft.com/office/drawing/2014/main" id="{2F8C3BC0-C4B9-0A15-046B-D8661E7DB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322" y="226605"/>
            <a:ext cx="3175000" cy="208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47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67FE72D-BED4-E0CC-BBA5-BEED96AC1877}"/>
              </a:ext>
            </a:extLst>
          </p:cNvPr>
          <p:cNvSpPr>
            <a:spLocks noGrp="1"/>
          </p:cNvSpPr>
          <p:nvPr>
            <p:ph type="title"/>
          </p:nvPr>
        </p:nvSpPr>
        <p:spPr>
          <a:xfrm>
            <a:off x="838200" y="365125"/>
            <a:ext cx="10515600" cy="1325563"/>
          </a:xfrm>
        </p:spPr>
        <p:txBody>
          <a:bodyPr>
            <a:normAutofit/>
          </a:bodyPr>
          <a:lstStyle/>
          <a:p>
            <a:r>
              <a:rPr lang="fr-FR" sz="4600" dirty="0"/>
              <a:t>P</a:t>
            </a:r>
            <a:r>
              <a:rPr lang="fr-CA" sz="4600" dirty="0" err="1"/>
              <a:t>ourquoi</a:t>
            </a:r>
            <a:r>
              <a:rPr lang="fr-CA" sz="4600" dirty="0"/>
              <a:t> le projet de clinique des migrants?</a:t>
            </a:r>
            <a:endParaRPr lang="fr-FR" sz="4600" dirty="0"/>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Espace réservé du contenu 2">
            <a:extLst>
              <a:ext uri="{FF2B5EF4-FFF2-40B4-BE49-F238E27FC236}">
                <a16:creationId xmlns:a16="http://schemas.microsoft.com/office/drawing/2014/main" id="{8BA9931F-46CC-79D8-EE1D-AFA96D7263B4}"/>
              </a:ext>
            </a:extLst>
          </p:cNvPr>
          <p:cNvGraphicFramePr>
            <a:graphicFrameLocks noGrp="1"/>
          </p:cNvGraphicFramePr>
          <p:nvPr>
            <p:ph idx="1"/>
            <p:extLst>
              <p:ext uri="{D42A27DB-BD31-4B8C-83A1-F6EECF244321}">
                <p14:modId xmlns:p14="http://schemas.microsoft.com/office/powerpoint/2010/main" val="63463484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0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8EA6F7B-CE3A-44D8-79DF-4A25201563E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Bilan des prises en charge 2021-2022</a:t>
            </a:r>
          </a:p>
        </p:txBody>
      </p:sp>
      <p:sp>
        <p:nvSpPr>
          <p:cNvPr id="5" name="Rectangle 1">
            <a:extLst>
              <a:ext uri="{FF2B5EF4-FFF2-40B4-BE49-F238E27FC236}">
                <a16:creationId xmlns:a16="http://schemas.microsoft.com/office/drawing/2014/main" id="{4A66AEDC-80DD-D8BD-7282-2A4F7D7C587D}"/>
              </a:ext>
            </a:extLst>
          </p:cNvPr>
          <p:cNvSpPr>
            <a:spLocks noChangeArrowheads="1"/>
          </p:cNvSpPr>
          <p:nvPr/>
        </p:nvSpPr>
        <p:spPr bwMode="auto">
          <a:xfrm>
            <a:off x="1847850" y="1949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Tableau 3">
            <a:extLst>
              <a:ext uri="{FF2B5EF4-FFF2-40B4-BE49-F238E27FC236}">
                <a16:creationId xmlns:a16="http://schemas.microsoft.com/office/drawing/2014/main" id="{B4DA0F0E-C2D6-5FD5-495A-4A0D86136AE0}"/>
              </a:ext>
            </a:extLst>
          </p:cNvPr>
          <p:cNvGraphicFramePr>
            <a:graphicFrameLocks noGrp="1"/>
          </p:cNvGraphicFramePr>
          <p:nvPr>
            <p:extLst>
              <p:ext uri="{D42A27DB-BD31-4B8C-83A1-F6EECF244321}">
                <p14:modId xmlns:p14="http://schemas.microsoft.com/office/powerpoint/2010/main" val="1078324596"/>
              </p:ext>
            </p:extLst>
          </p:nvPr>
        </p:nvGraphicFramePr>
        <p:xfrm>
          <a:off x="1130294" y="1675227"/>
          <a:ext cx="9931415" cy="4397020"/>
        </p:xfrm>
        <a:graphic>
          <a:graphicData uri="http://schemas.openxmlformats.org/drawingml/2006/table">
            <a:tbl>
              <a:tblPr firstRow="1" bandRow="1">
                <a:tableStyleId>{3B4B98B0-60AC-42C2-AFA5-B58CD77FA1E5}</a:tableStyleId>
              </a:tblPr>
              <a:tblGrid>
                <a:gridCol w="1409707">
                  <a:extLst>
                    <a:ext uri="{9D8B030D-6E8A-4147-A177-3AD203B41FA5}">
                      <a16:colId xmlns:a16="http://schemas.microsoft.com/office/drawing/2014/main" val="3371501343"/>
                    </a:ext>
                  </a:extLst>
                </a:gridCol>
                <a:gridCol w="1280295">
                  <a:extLst>
                    <a:ext uri="{9D8B030D-6E8A-4147-A177-3AD203B41FA5}">
                      <a16:colId xmlns:a16="http://schemas.microsoft.com/office/drawing/2014/main" val="3410877238"/>
                    </a:ext>
                  </a:extLst>
                </a:gridCol>
                <a:gridCol w="1148755">
                  <a:extLst>
                    <a:ext uri="{9D8B030D-6E8A-4147-A177-3AD203B41FA5}">
                      <a16:colId xmlns:a16="http://schemas.microsoft.com/office/drawing/2014/main" val="3608727597"/>
                    </a:ext>
                  </a:extLst>
                </a:gridCol>
                <a:gridCol w="1170383">
                  <a:extLst>
                    <a:ext uri="{9D8B030D-6E8A-4147-A177-3AD203B41FA5}">
                      <a16:colId xmlns:a16="http://schemas.microsoft.com/office/drawing/2014/main" val="3115895197"/>
                    </a:ext>
                  </a:extLst>
                </a:gridCol>
                <a:gridCol w="1287386">
                  <a:extLst>
                    <a:ext uri="{9D8B030D-6E8A-4147-A177-3AD203B41FA5}">
                      <a16:colId xmlns:a16="http://schemas.microsoft.com/office/drawing/2014/main" val="2646018598"/>
                    </a:ext>
                  </a:extLst>
                </a:gridCol>
                <a:gridCol w="1244840">
                  <a:extLst>
                    <a:ext uri="{9D8B030D-6E8A-4147-A177-3AD203B41FA5}">
                      <a16:colId xmlns:a16="http://schemas.microsoft.com/office/drawing/2014/main" val="3574241941"/>
                    </a:ext>
                  </a:extLst>
                </a:gridCol>
                <a:gridCol w="1262567">
                  <a:extLst>
                    <a:ext uri="{9D8B030D-6E8A-4147-A177-3AD203B41FA5}">
                      <a16:colId xmlns:a16="http://schemas.microsoft.com/office/drawing/2014/main" val="3690739906"/>
                    </a:ext>
                  </a:extLst>
                </a:gridCol>
                <a:gridCol w="1127482">
                  <a:extLst>
                    <a:ext uri="{9D8B030D-6E8A-4147-A177-3AD203B41FA5}">
                      <a16:colId xmlns:a16="http://schemas.microsoft.com/office/drawing/2014/main" val="1658981335"/>
                    </a:ext>
                  </a:extLst>
                </a:gridCol>
              </a:tblGrid>
              <a:tr h="440782">
                <a:tc>
                  <a:txBody>
                    <a:bodyPr/>
                    <a:lstStyle/>
                    <a:p>
                      <a:pPr rtl="0" fontAlgn="t">
                        <a:spcBef>
                          <a:spcPts val="0"/>
                        </a:spcBef>
                        <a:spcAft>
                          <a:spcPts val="0"/>
                        </a:spcAft>
                      </a:pPr>
                      <a:r>
                        <a:rPr lang="fr-CA" sz="1200" b="1" u="none" strike="noStrike" dirty="0">
                          <a:solidFill>
                            <a:srgbClr val="000000"/>
                          </a:solidFill>
                          <a:effectLst/>
                        </a:rPr>
                        <a:t>FAMILLES</a:t>
                      </a:r>
                      <a:endParaRPr lang="fr-CA" sz="2000" b="1" dirty="0">
                        <a:effectLst/>
                      </a:endParaRPr>
                    </a:p>
                  </a:txBody>
                  <a:tcPr marL="106366" marR="106366" marT="106366" marB="106366"/>
                </a:tc>
                <a:tc>
                  <a:txBody>
                    <a:bodyPr/>
                    <a:lstStyle/>
                    <a:p>
                      <a:pPr rtl="0" fontAlgn="t">
                        <a:spcBef>
                          <a:spcPts val="0"/>
                        </a:spcBef>
                        <a:spcAft>
                          <a:spcPts val="0"/>
                        </a:spcAft>
                      </a:pPr>
                      <a:r>
                        <a:rPr lang="fr-CA" sz="1200" b="1" u="none" strike="noStrike" dirty="0">
                          <a:solidFill>
                            <a:srgbClr val="000000"/>
                          </a:solidFill>
                          <a:effectLst/>
                        </a:rPr>
                        <a:t>#1</a:t>
                      </a:r>
                      <a:endParaRPr lang="fr-CA" sz="2000" b="1" dirty="0">
                        <a:effectLst/>
                      </a:endParaRPr>
                    </a:p>
                  </a:txBody>
                  <a:tcPr marL="106366" marR="106366" marT="106366" marB="106366"/>
                </a:tc>
                <a:tc>
                  <a:txBody>
                    <a:bodyPr/>
                    <a:lstStyle/>
                    <a:p>
                      <a:pPr rtl="0" fontAlgn="t">
                        <a:spcBef>
                          <a:spcPts val="0"/>
                        </a:spcBef>
                        <a:spcAft>
                          <a:spcPts val="0"/>
                        </a:spcAft>
                      </a:pPr>
                      <a:r>
                        <a:rPr lang="fr-CA" sz="1200" b="1" u="none" strike="noStrike" dirty="0">
                          <a:solidFill>
                            <a:srgbClr val="000000"/>
                          </a:solidFill>
                          <a:effectLst/>
                        </a:rPr>
                        <a:t>#2</a:t>
                      </a:r>
                      <a:endParaRPr lang="fr-CA" sz="2000" b="1" dirty="0">
                        <a:effectLst/>
                      </a:endParaRPr>
                    </a:p>
                  </a:txBody>
                  <a:tcPr marL="106366" marR="106366" marT="106366" marB="106366"/>
                </a:tc>
                <a:tc>
                  <a:txBody>
                    <a:bodyPr/>
                    <a:lstStyle/>
                    <a:p>
                      <a:pPr rtl="0" fontAlgn="t">
                        <a:spcBef>
                          <a:spcPts val="0"/>
                        </a:spcBef>
                        <a:spcAft>
                          <a:spcPts val="0"/>
                        </a:spcAft>
                      </a:pPr>
                      <a:r>
                        <a:rPr lang="fr-CA" sz="1200" b="1" u="none" strike="noStrike" dirty="0">
                          <a:solidFill>
                            <a:srgbClr val="000000"/>
                          </a:solidFill>
                          <a:effectLst/>
                        </a:rPr>
                        <a:t>#3</a:t>
                      </a:r>
                      <a:endParaRPr lang="fr-CA" sz="2000" b="1" dirty="0">
                        <a:effectLst/>
                      </a:endParaRPr>
                    </a:p>
                  </a:txBody>
                  <a:tcPr marL="106366" marR="106366" marT="106366" marB="106366"/>
                </a:tc>
                <a:tc>
                  <a:txBody>
                    <a:bodyPr/>
                    <a:lstStyle/>
                    <a:p>
                      <a:pPr rtl="0" fontAlgn="t">
                        <a:spcBef>
                          <a:spcPts val="0"/>
                        </a:spcBef>
                        <a:spcAft>
                          <a:spcPts val="0"/>
                        </a:spcAft>
                      </a:pPr>
                      <a:r>
                        <a:rPr lang="fr-CA" sz="1200" b="1" u="none" strike="noStrike" dirty="0">
                          <a:solidFill>
                            <a:srgbClr val="000000"/>
                          </a:solidFill>
                          <a:effectLst/>
                        </a:rPr>
                        <a:t>#4</a:t>
                      </a:r>
                      <a:endParaRPr lang="fr-CA" sz="2000" b="1" dirty="0">
                        <a:effectLst/>
                      </a:endParaRPr>
                    </a:p>
                  </a:txBody>
                  <a:tcPr marL="106366" marR="106366" marT="106366" marB="106366"/>
                </a:tc>
                <a:tc>
                  <a:txBody>
                    <a:bodyPr/>
                    <a:lstStyle/>
                    <a:p>
                      <a:pPr rtl="0" fontAlgn="t">
                        <a:spcBef>
                          <a:spcPts val="0"/>
                        </a:spcBef>
                        <a:spcAft>
                          <a:spcPts val="0"/>
                        </a:spcAft>
                      </a:pPr>
                      <a:r>
                        <a:rPr lang="fr-CA" sz="1200" b="1" u="none" strike="noStrike">
                          <a:solidFill>
                            <a:srgbClr val="000000"/>
                          </a:solidFill>
                          <a:effectLst/>
                        </a:rPr>
                        <a:t>#5</a:t>
                      </a:r>
                      <a:endParaRPr lang="fr-CA" sz="2000" b="1">
                        <a:effectLst/>
                      </a:endParaRPr>
                    </a:p>
                  </a:txBody>
                  <a:tcPr marL="106366" marR="106366" marT="106366" marB="106366"/>
                </a:tc>
                <a:tc>
                  <a:txBody>
                    <a:bodyPr/>
                    <a:lstStyle/>
                    <a:p>
                      <a:pPr rtl="0" fontAlgn="t">
                        <a:spcBef>
                          <a:spcPts val="0"/>
                        </a:spcBef>
                        <a:spcAft>
                          <a:spcPts val="0"/>
                        </a:spcAft>
                      </a:pPr>
                      <a:r>
                        <a:rPr lang="fr-CA" sz="1200" b="1" u="none" strike="noStrike">
                          <a:solidFill>
                            <a:srgbClr val="000000"/>
                          </a:solidFill>
                          <a:effectLst/>
                        </a:rPr>
                        <a:t>#6</a:t>
                      </a:r>
                      <a:endParaRPr lang="fr-CA" sz="2000" b="1">
                        <a:effectLst/>
                      </a:endParaRPr>
                    </a:p>
                  </a:txBody>
                  <a:tcPr marL="106366" marR="106366" marT="106366" marB="106366"/>
                </a:tc>
                <a:tc>
                  <a:txBody>
                    <a:bodyPr/>
                    <a:lstStyle/>
                    <a:p>
                      <a:pPr rtl="0" fontAlgn="t">
                        <a:spcBef>
                          <a:spcPts val="0"/>
                        </a:spcBef>
                        <a:spcAft>
                          <a:spcPts val="0"/>
                        </a:spcAft>
                      </a:pPr>
                      <a:r>
                        <a:rPr lang="fr-CA" sz="1200" b="1" u="none" strike="noStrike" dirty="0">
                          <a:solidFill>
                            <a:srgbClr val="000000"/>
                          </a:solidFill>
                          <a:effectLst/>
                        </a:rPr>
                        <a:t>#7</a:t>
                      </a:r>
                      <a:endParaRPr lang="fr-CA" sz="2000" b="1" dirty="0">
                        <a:effectLst/>
                      </a:endParaRPr>
                    </a:p>
                  </a:txBody>
                  <a:tcPr marL="106366" marR="106366" marT="106366" marB="106366"/>
                </a:tc>
                <a:extLst>
                  <a:ext uri="{0D108BD9-81ED-4DB2-BD59-A6C34878D82A}">
                    <a16:rowId xmlns:a16="http://schemas.microsoft.com/office/drawing/2014/main" val="1327082476"/>
                  </a:ext>
                </a:extLst>
              </a:tr>
              <a:tr h="627986">
                <a:tc>
                  <a:txBody>
                    <a:bodyPr/>
                    <a:lstStyle/>
                    <a:p>
                      <a:pPr rtl="0" fontAlgn="t">
                        <a:spcBef>
                          <a:spcPts val="0"/>
                        </a:spcBef>
                        <a:spcAft>
                          <a:spcPts val="0"/>
                        </a:spcAft>
                      </a:pPr>
                      <a:r>
                        <a:rPr lang="fr-CA" sz="1300" b="0" u="none" strike="noStrike" dirty="0">
                          <a:solidFill>
                            <a:srgbClr val="000000"/>
                          </a:solidFill>
                          <a:effectLst/>
                        </a:rPr>
                        <a:t>Nb d’adulte/</a:t>
                      </a:r>
                      <a:endParaRPr lang="fr-CA" sz="1300" dirty="0">
                        <a:effectLst/>
                      </a:endParaRPr>
                    </a:p>
                    <a:p>
                      <a:pPr rtl="0" fontAlgn="t">
                        <a:spcBef>
                          <a:spcPts val="0"/>
                        </a:spcBef>
                        <a:spcAft>
                          <a:spcPts val="0"/>
                        </a:spcAft>
                      </a:pPr>
                      <a:r>
                        <a:rPr lang="fr-CA" sz="1300" b="0" u="none" strike="noStrike" dirty="0">
                          <a:solidFill>
                            <a:srgbClr val="000000"/>
                          </a:solidFill>
                          <a:effectLst/>
                        </a:rPr>
                        <a:t>enfants</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2/2</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2/3</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2/2</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2/4</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2/1</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2/2</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2/2</a:t>
                      </a:r>
                      <a:endParaRPr lang="fr-CA" sz="1300" dirty="0">
                        <a:effectLst/>
                      </a:endParaRPr>
                    </a:p>
                  </a:txBody>
                  <a:tcPr marL="106366" marR="106366" marT="106366" marB="106366"/>
                </a:tc>
                <a:extLst>
                  <a:ext uri="{0D108BD9-81ED-4DB2-BD59-A6C34878D82A}">
                    <a16:rowId xmlns:a16="http://schemas.microsoft.com/office/drawing/2014/main" val="1449202674"/>
                  </a:ext>
                </a:extLst>
              </a:tr>
              <a:tr h="440782">
                <a:tc>
                  <a:txBody>
                    <a:bodyPr/>
                    <a:lstStyle/>
                    <a:p>
                      <a:pPr rtl="0" fontAlgn="t">
                        <a:spcBef>
                          <a:spcPts val="0"/>
                        </a:spcBef>
                        <a:spcAft>
                          <a:spcPts val="0"/>
                        </a:spcAft>
                      </a:pPr>
                      <a:r>
                        <a:rPr lang="fr-CA" sz="1300" b="0" u="none" strike="noStrike" dirty="0">
                          <a:solidFill>
                            <a:srgbClr val="000000"/>
                          </a:solidFill>
                          <a:effectLst/>
                        </a:rPr>
                        <a:t>Pays origine</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Syrie</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RDC</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err="1">
                          <a:solidFill>
                            <a:srgbClr val="000000"/>
                          </a:solidFill>
                          <a:effectLst/>
                        </a:rPr>
                        <a:t>Vénézuela</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Ghana</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Mexique</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Palestine</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Nigéria</a:t>
                      </a:r>
                      <a:endParaRPr lang="fr-CA" sz="1300">
                        <a:effectLst/>
                      </a:endParaRPr>
                    </a:p>
                  </a:txBody>
                  <a:tcPr marL="106366" marR="106366" marT="106366" marB="106366"/>
                </a:tc>
                <a:extLst>
                  <a:ext uri="{0D108BD9-81ED-4DB2-BD59-A6C34878D82A}">
                    <a16:rowId xmlns:a16="http://schemas.microsoft.com/office/drawing/2014/main" val="743310211"/>
                  </a:ext>
                </a:extLst>
              </a:tr>
              <a:tr h="559912">
                <a:tc>
                  <a:txBody>
                    <a:bodyPr/>
                    <a:lstStyle/>
                    <a:p>
                      <a:pPr rtl="0" fontAlgn="t">
                        <a:spcBef>
                          <a:spcPts val="0"/>
                        </a:spcBef>
                        <a:spcAft>
                          <a:spcPts val="0"/>
                        </a:spcAft>
                      </a:pPr>
                      <a:r>
                        <a:rPr lang="fr-CA" sz="1300" b="0" u="none" strike="noStrike">
                          <a:solidFill>
                            <a:srgbClr val="000000"/>
                          </a:solidFill>
                          <a:effectLst/>
                        </a:rPr>
                        <a:t>Pays transit</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Liban</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Angola, EU</a:t>
                      </a:r>
                      <a:endParaRPr lang="fr-CA" sz="1300">
                        <a:effectLst/>
                      </a:endParaRPr>
                    </a:p>
                  </a:txBody>
                  <a:tcPr marL="106366" marR="106366" marT="106366" marB="106366"/>
                </a:tc>
                <a:tc>
                  <a:txBody>
                    <a:bodyPr/>
                    <a:lstStyle/>
                    <a:p>
                      <a:pPr fontAlgn="t"/>
                      <a:r>
                        <a:rPr lang="fr-CA" sz="1300" dirty="0">
                          <a:effectLst/>
                        </a:rPr>
                        <a:t> </a:t>
                      </a:r>
                    </a:p>
                  </a:txBody>
                  <a:tcPr marL="106366" marR="106366" marT="106366" marB="106366"/>
                </a:tc>
                <a:tc>
                  <a:txBody>
                    <a:bodyPr/>
                    <a:lstStyle/>
                    <a:p>
                      <a:pPr fontAlgn="t"/>
                      <a:r>
                        <a:rPr lang="fr-CA" sz="1300" dirty="0">
                          <a:effectLst/>
                        </a:rPr>
                        <a:t> </a:t>
                      </a:r>
                    </a:p>
                  </a:txBody>
                  <a:tcPr marL="106366" marR="106366" marT="106366" marB="106366"/>
                </a:tc>
                <a:tc>
                  <a:txBody>
                    <a:bodyPr/>
                    <a:lstStyle/>
                    <a:p>
                      <a:pPr fontAlgn="t"/>
                      <a:r>
                        <a:rPr lang="fr-CA" sz="1300">
                          <a:effectLst/>
                        </a:rPr>
                        <a:t> </a:t>
                      </a: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Liban</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EU</a:t>
                      </a:r>
                      <a:endParaRPr lang="fr-CA" sz="1300">
                        <a:effectLst/>
                      </a:endParaRPr>
                    </a:p>
                  </a:txBody>
                  <a:tcPr marL="106366" marR="106366" marT="106366" marB="106366"/>
                </a:tc>
                <a:extLst>
                  <a:ext uri="{0D108BD9-81ED-4DB2-BD59-A6C34878D82A}">
                    <a16:rowId xmlns:a16="http://schemas.microsoft.com/office/drawing/2014/main" val="2175330315"/>
                  </a:ext>
                </a:extLst>
              </a:tr>
              <a:tr h="440782">
                <a:tc>
                  <a:txBody>
                    <a:bodyPr/>
                    <a:lstStyle/>
                    <a:p>
                      <a:pPr rtl="0" fontAlgn="t">
                        <a:spcBef>
                          <a:spcPts val="0"/>
                        </a:spcBef>
                        <a:spcAft>
                          <a:spcPts val="0"/>
                        </a:spcAft>
                      </a:pPr>
                      <a:r>
                        <a:rPr lang="fr-CA" sz="1300" b="0" u="none" strike="noStrike">
                          <a:solidFill>
                            <a:srgbClr val="000000"/>
                          </a:solidFill>
                          <a:effectLst/>
                        </a:rPr>
                        <a:t>Langues</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Arabe/anglais</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Français</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Espagnol</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Anglais</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Espagnol</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Anglais/Arabe</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Anglais</a:t>
                      </a:r>
                      <a:endParaRPr lang="fr-CA" sz="1300" dirty="0">
                        <a:effectLst/>
                      </a:endParaRPr>
                    </a:p>
                  </a:txBody>
                  <a:tcPr marL="106366" marR="106366" marT="106366" marB="106366"/>
                </a:tc>
                <a:extLst>
                  <a:ext uri="{0D108BD9-81ED-4DB2-BD59-A6C34878D82A}">
                    <a16:rowId xmlns:a16="http://schemas.microsoft.com/office/drawing/2014/main" val="3879955410"/>
                  </a:ext>
                </a:extLst>
              </a:tr>
              <a:tr h="440782">
                <a:tc>
                  <a:txBody>
                    <a:bodyPr/>
                    <a:lstStyle/>
                    <a:p>
                      <a:pPr rtl="0" fontAlgn="t">
                        <a:spcBef>
                          <a:spcPts val="0"/>
                        </a:spcBef>
                        <a:spcAft>
                          <a:spcPts val="0"/>
                        </a:spcAft>
                      </a:pPr>
                      <a:r>
                        <a:rPr lang="fr-CA" sz="1300" b="0" u="none" strike="noStrike">
                          <a:solidFill>
                            <a:srgbClr val="000000"/>
                          </a:solidFill>
                          <a:effectLst/>
                        </a:rPr>
                        <a:t>Arrivée Canada</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12-12-2020</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2020</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02-2021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21-01-2021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03-2020</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08-2021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03-2018</a:t>
                      </a:r>
                      <a:endParaRPr lang="fr-CA" sz="1300">
                        <a:effectLst/>
                      </a:endParaRPr>
                    </a:p>
                  </a:txBody>
                  <a:tcPr marL="106366" marR="106366" marT="106366" marB="106366"/>
                </a:tc>
                <a:extLst>
                  <a:ext uri="{0D108BD9-81ED-4DB2-BD59-A6C34878D82A}">
                    <a16:rowId xmlns:a16="http://schemas.microsoft.com/office/drawing/2014/main" val="2052959459"/>
                  </a:ext>
                </a:extLst>
              </a:tr>
              <a:tr h="440782">
                <a:tc>
                  <a:txBody>
                    <a:bodyPr/>
                    <a:lstStyle/>
                    <a:p>
                      <a:pPr rtl="0" fontAlgn="t">
                        <a:spcBef>
                          <a:spcPts val="0"/>
                        </a:spcBef>
                        <a:spcAft>
                          <a:spcPts val="0"/>
                        </a:spcAft>
                      </a:pPr>
                      <a:r>
                        <a:rPr lang="fr-CA" sz="1300" b="0" u="none" strike="noStrike" dirty="0">
                          <a:solidFill>
                            <a:srgbClr val="000000"/>
                          </a:solidFill>
                          <a:effectLst/>
                        </a:rPr>
                        <a:t>Date PËC</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16-09-2021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07-10-2021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14-10-2021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21-10-2021</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02-12-2021</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09-12-2021</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15-12-2021</a:t>
                      </a:r>
                      <a:endParaRPr lang="fr-CA" sz="1300">
                        <a:effectLst/>
                      </a:endParaRPr>
                    </a:p>
                  </a:txBody>
                  <a:tcPr marL="106366" marR="106366" marT="106366" marB="106366"/>
                </a:tc>
                <a:extLst>
                  <a:ext uri="{0D108BD9-81ED-4DB2-BD59-A6C34878D82A}">
                    <a16:rowId xmlns:a16="http://schemas.microsoft.com/office/drawing/2014/main" val="1061126688"/>
                  </a:ext>
                </a:extLst>
              </a:tr>
              <a:tr h="1002395">
                <a:tc>
                  <a:txBody>
                    <a:bodyPr/>
                    <a:lstStyle/>
                    <a:p>
                      <a:pPr rtl="0" fontAlgn="t">
                        <a:spcBef>
                          <a:spcPts val="0"/>
                        </a:spcBef>
                        <a:spcAft>
                          <a:spcPts val="0"/>
                        </a:spcAft>
                      </a:pPr>
                      <a:r>
                        <a:rPr lang="fr-CA" sz="1300" b="0" u="none" strike="noStrike">
                          <a:solidFill>
                            <a:srgbClr val="000000"/>
                          </a:solidFill>
                          <a:effectLst/>
                        </a:rPr>
                        <a:t>prob identifiés</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Tendinite</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Avortement manqué, déficit vit D</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Tr panique, TSPT, hypoT4,</a:t>
                      </a:r>
                      <a:endParaRPr lang="fr-CA" sz="1300" dirty="0">
                        <a:effectLst/>
                      </a:endParaRPr>
                    </a:p>
                    <a:p>
                      <a:pPr rtl="0" fontAlgn="t">
                        <a:spcBef>
                          <a:spcPts val="0"/>
                        </a:spcBef>
                        <a:spcAft>
                          <a:spcPts val="0"/>
                        </a:spcAft>
                      </a:pPr>
                      <a:r>
                        <a:rPr lang="fr-CA" sz="1300" b="0" u="none" strike="noStrike" dirty="0">
                          <a:solidFill>
                            <a:srgbClr val="000000"/>
                          </a:solidFill>
                          <a:effectLst/>
                        </a:rPr>
                        <a:t>gastrite H pylori</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Retard langage</a:t>
                      </a:r>
                      <a:endParaRPr lang="fr-CA" sz="1300" dirty="0">
                        <a:effectLst/>
                      </a:endParaRPr>
                    </a:p>
                    <a:p>
                      <a:pPr rtl="0" fontAlgn="t">
                        <a:spcBef>
                          <a:spcPts val="0"/>
                        </a:spcBef>
                        <a:spcAft>
                          <a:spcPts val="0"/>
                        </a:spcAft>
                      </a:pPr>
                      <a:r>
                        <a:rPr lang="fr-CA" sz="1300" b="0" u="none" strike="noStrike" dirty="0">
                          <a:solidFill>
                            <a:srgbClr val="000000"/>
                          </a:solidFill>
                          <a:effectLst/>
                        </a:rPr>
                        <a:t>schistosomiase</a:t>
                      </a:r>
                      <a:endParaRPr lang="fr-CA" sz="1300" dirty="0">
                        <a:effectLst/>
                      </a:endParaRPr>
                    </a:p>
                    <a:p>
                      <a:pPr rtl="0" fontAlgn="t">
                        <a:spcBef>
                          <a:spcPts val="0"/>
                        </a:spcBef>
                        <a:spcAft>
                          <a:spcPts val="0"/>
                        </a:spcAft>
                      </a:pPr>
                      <a:r>
                        <a:rPr lang="fr-CA" sz="1300" b="0" u="none" strike="noStrike" dirty="0">
                          <a:solidFill>
                            <a:srgbClr val="000000"/>
                          </a:solidFill>
                          <a:effectLst/>
                        </a:rPr>
                        <a:t>HTA, anémie</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a:solidFill>
                            <a:srgbClr val="000000"/>
                          </a:solidFill>
                          <a:effectLst/>
                        </a:rPr>
                        <a:t>TSPT, </a:t>
                      </a:r>
                      <a:endParaRPr lang="fr-CA" sz="1300">
                        <a:effectLst/>
                      </a:endParaRPr>
                    </a:p>
                    <a:p>
                      <a:pPr rtl="0" fontAlgn="t">
                        <a:spcBef>
                          <a:spcPts val="0"/>
                        </a:spcBef>
                        <a:spcAft>
                          <a:spcPts val="0"/>
                        </a:spcAft>
                      </a:pPr>
                      <a:r>
                        <a:rPr lang="fr-CA" sz="1300" b="0" u="none" strike="noStrike">
                          <a:solidFill>
                            <a:srgbClr val="000000"/>
                          </a:solidFill>
                          <a:effectLst/>
                        </a:rPr>
                        <a:t>déf vit D</a:t>
                      </a:r>
                      <a:endParaRPr lang="fr-CA" sz="1300">
                        <a:effectLst/>
                      </a:endParaRPr>
                    </a:p>
                    <a:p>
                      <a:pPr rtl="0" fontAlgn="t">
                        <a:spcBef>
                          <a:spcPts val="0"/>
                        </a:spcBef>
                        <a:spcAft>
                          <a:spcPts val="0"/>
                        </a:spcAft>
                      </a:pPr>
                      <a:r>
                        <a:rPr lang="fr-CA" sz="1300" b="0" u="none" strike="noStrike">
                          <a:solidFill>
                            <a:srgbClr val="000000"/>
                          </a:solidFill>
                          <a:effectLst/>
                        </a:rPr>
                        <a:t>dacryosténose persistante</a:t>
                      </a:r>
                      <a:endParaRPr lang="fr-CA" sz="130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IRCT, néo du cerveau ancien</a:t>
                      </a:r>
                      <a:endParaRPr lang="fr-CA" sz="1300" dirty="0">
                        <a:effectLst/>
                      </a:endParaRPr>
                    </a:p>
                  </a:txBody>
                  <a:tcPr marL="106366" marR="106366" marT="106366" marB="106366"/>
                </a:tc>
                <a:tc>
                  <a:txBody>
                    <a:bodyPr/>
                    <a:lstStyle/>
                    <a:p>
                      <a:pPr rtl="0" fontAlgn="t">
                        <a:spcBef>
                          <a:spcPts val="0"/>
                        </a:spcBef>
                        <a:spcAft>
                          <a:spcPts val="0"/>
                        </a:spcAft>
                      </a:pPr>
                      <a:r>
                        <a:rPr lang="fr-CA" sz="1300" b="0" u="none" strike="noStrike" dirty="0">
                          <a:solidFill>
                            <a:srgbClr val="000000"/>
                          </a:solidFill>
                          <a:effectLst/>
                        </a:rPr>
                        <a:t>Dyspepsie, ménorragie</a:t>
                      </a:r>
                      <a:endParaRPr lang="fr-CA" sz="1300" dirty="0">
                        <a:effectLst/>
                      </a:endParaRPr>
                    </a:p>
                  </a:txBody>
                  <a:tcPr marL="106366" marR="106366" marT="106366" marB="106366"/>
                </a:tc>
                <a:extLst>
                  <a:ext uri="{0D108BD9-81ED-4DB2-BD59-A6C34878D82A}">
                    <a16:rowId xmlns:a16="http://schemas.microsoft.com/office/drawing/2014/main" val="1568272746"/>
                  </a:ext>
                </a:extLst>
              </a:tr>
            </a:tbl>
          </a:graphicData>
        </a:graphic>
      </p:graphicFrame>
    </p:spTree>
    <p:extLst>
      <p:ext uri="{BB962C8B-B14F-4D97-AF65-F5344CB8AC3E}">
        <p14:creationId xmlns:p14="http://schemas.microsoft.com/office/powerpoint/2010/main" val="2770718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8EA6F7B-CE3A-44D8-79DF-4A25201563E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Bilan</a:t>
            </a:r>
            <a:r>
              <a:rPr lang="en-US" sz="3200" kern="1200" dirty="0">
                <a:solidFill>
                  <a:schemeClr val="bg1"/>
                </a:solidFill>
                <a:latin typeface="+mj-lt"/>
                <a:ea typeface="+mj-ea"/>
                <a:cs typeface="+mj-cs"/>
              </a:rPr>
              <a:t> des </a:t>
            </a:r>
            <a:r>
              <a:rPr lang="en-US" sz="3200" kern="1200" dirty="0" err="1">
                <a:solidFill>
                  <a:schemeClr val="bg1"/>
                </a:solidFill>
                <a:latin typeface="+mj-lt"/>
                <a:ea typeface="+mj-ea"/>
                <a:cs typeface="+mj-cs"/>
              </a:rPr>
              <a:t>prises</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en</a:t>
            </a:r>
            <a:r>
              <a:rPr lang="en-US" sz="3200" kern="1200" dirty="0">
                <a:solidFill>
                  <a:schemeClr val="bg1"/>
                </a:solidFill>
                <a:latin typeface="+mj-lt"/>
                <a:ea typeface="+mj-ea"/>
                <a:cs typeface="+mj-cs"/>
              </a:rPr>
              <a:t> charge 2022-2023</a:t>
            </a:r>
          </a:p>
        </p:txBody>
      </p:sp>
      <p:sp>
        <p:nvSpPr>
          <p:cNvPr id="5" name="Rectangle 1">
            <a:extLst>
              <a:ext uri="{FF2B5EF4-FFF2-40B4-BE49-F238E27FC236}">
                <a16:creationId xmlns:a16="http://schemas.microsoft.com/office/drawing/2014/main" id="{4A66AEDC-80DD-D8BD-7282-2A4F7D7C587D}"/>
              </a:ext>
            </a:extLst>
          </p:cNvPr>
          <p:cNvSpPr>
            <a:spLocks noChangeArrowheads="1"/>
          </p:cNvSpPr>
          <p:nvPr/>
        </p:nvSpPr>
        <p:spPr bwMode="auto">
          <a:xfrm>
            <a:off x="1847850" y="1949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Espace réservé du contenu 3">
            <a:extLst>
              <a:ext uri="{FF2B5EF4-FFF2-40B4-BE49-F238E27FC236}">
                <a16:creationId xmlns:a16="http://schemas.microsoft.com/office/drawing/2014/main" id="{3363661F-7058-BD1B-E276-9B658E3989D8}"/>
              </a:ext>
            </a:extLst>
          </p:cNvPr>
          <p:cNvGraphicFramePr>
            <a:graphicFrameLocks noGrp="1"/>
          </p:cNvGraphicFramePr>
          <p:nvPr>
            <p:ph idx="1"/>
            <p:extLst>
              <p:ext uri="{D42A27DB-BD31-4B8C-83A1-F6EECF244321}">
                <p14:modId xmlns:p14="http://schemas.microsoft.com/office/powerpoint/2010/main" val="2407710971"/>
              </p:ext>
            </p:extLst>
          </p:nvPr>
        </p:nvGraphicFramePr>
        <p:xfrm>
          <a:off x="1181269" y="1949450"/>
          <a:ext cx="9829461" cy="4019751"/>
        </p:xfrm>
        <a:graphic>
          <a:graphicData uri="http://schemas.openxmlformats.org/drawingml/2006/table">
            <a:tbl>
              <a:tblPr firstRow="1" bandRow="1">
                <a:tableStyleId>{3B4B98B0-60AC-42C2-AFA5-B58CD77FA1E5}</a:tableStyleId>
              </a:tblPr>
              <a:tblGrid>
                <a:gridCol w="1244528">
                  <a:extLst>
                    <a:ext uri="{9D8B030D-6E8A-4147-A177-3AD203B41FA5}">
                      <a16:colId xmlns:a16="http://schemas.microsoft.com/office/drawing/2014/main" val="834013473"/>
                    </a:ext>
                  </a:extLst>
                </a:gridCol>
                <a:gridCol w="1265736">
                  <a:extLst>
                    <a:ext uri="{9D8B030D-6E8A-4147-A177-3AD203B41FA5}">
                      <a16:colId xmlns:a16="http://schemas.microsoft.com/office/drawing/2014/main" val="876810917"/>
                    </a:ext>
                  </a:extLst>
                </a:gridCol>
                <a:gridCol w="1329358">
                  <a:extLst>
                    <a:ext uri="{9D8B030D-6E8A-4147-A177-3AD203B41FA5}">
                      <a16:colId xmlns:a16="http://schemas.microsoft.com/office/drawing/2014/main" val="3175764654"/>
                    </a:ext>
                  </a:extLst>
                </a:gridCol>
                <a:gridCol w="1323956">
                  <a:extLst>
                    <a:ext uri="{9D8B030D-6E8A-4147-A177-3AD203B41FA5}">
                      <a16:colId xmlns:a16="http://schemas.microsoft.com/office/drawing/2014/main" val="2982823282"/>
                    </a:ext>
                  </a:extLst>
                </a:gridCol>
                <a:gridCol w="1017126">
                  <a:extLst>
                    <a:ext uri="{9D8B030D-6E8A-4147-A177-3AD203B41FA5}">
                      <a16:colId xmlns:a16="http://schemas.microsoft.com/office/drawing/2014/main" val="4182525939"/>
                    </a:ext>
                  </a:extLst>
                </a:gridCol>
                <a:gridCol w="1218427">
                  <a:extLst>
                    <a:ext uri="{9D8B030D-6E8A-4147-A177-3AD203B41FA5}">
                      <a16:colId xmlns:a16="http://schemas.microsoft.com/office/drawing/2014/main" val="1806778844"/>
                    </a:ext>
                  </a:extLst>
                </a:gridCol>
                <a:gridCol w="1236373">
                  <a:extLst>
                    <a:ext uri="{9D8B030D-6E8A-4147-A177-3AD203B41FA5}">
                      <a16:colId xmlns:a16="http://schemas.microsoft.com/office/drawing/2014/main" val="3032136783"/>
                    </a:ext>
                  </a:extLst>
                </a:gridCol>
                <a:gridCol w="1193957">
                  <a:extLst>
                    <a:ext uri="{9D8B030D-6E8A-4147-A177-3AD203B41FA5}">
                      <a16:colId xmlns:a16="http://schemas.microsoft.com/office/drawing/2014/main" val="4084700829"/>
                    </a:ext>
                  </a:extLst>
                </a:gridCol>
              </a:tblGrid>
              <a:tr h="386600">
                <a:tc>
                  <a:txBody>
                    <a:bodyPr/>
                    <a:lstStyle/>
                    <a:p>
                      <a:pPr marL="0" algn="l" defTabSz="914400" rtl="0" eaLnBrk="1" fontAlgn="t" latinLnBrk="0" hangingPunct="1">
                        <a:spcBef>
                          <a:spcPts val="0"/>
                        </a:spcBef>
                        <a:spcAft>
                          <a:spcPts val="0"/>
                        </a:spcAft>
                      </a:pPr>
                      <a:r>
                        <a:rPr lang="fr-CA" sz="1200" b="1" u="none" strike="noStrike" kern="1200" cap="all" spc="60" dirty="0">
                          <a:solidFill>
                            <a:schemeClr val="tx1"/>
                          </a:solidFill>
                          <a:effectLst/>
                        </a:rPr>
                        <a:t>Familles</a:t>
                      </a:r>
                      <a:endParaRPr lang="fr-CA" sz="1200" b="1" u="none" strike="noStrike" kern="1200" cap="all" spc="60" dirty="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a:solidFill>
                            <a:schemeClr val="tx1"/>
                          </a:solidFill>
                          <a:effectLst/>
                        </a:rPr>
                        <a:t>#1</a:t>
                      </a:r>
                      <a:endParaRPr lang="fr-CA" sz="1200" b="1" u="none" strike="noStrike" kern="1200" cap="all" spc="6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a:solidFill>
                            <a:schemeClr val="tx1"/>
                          </a:solidFill>
                          <a:effectLst/>
                        </a:rPr>
                        <a:t>#2</a:t>
                      </a:r>
                      <a:endParaRPr lang="fr-CA" sz="1200" b="1" u="none" strike="noStrike" kern="1200" cap="all" spc="6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a:solidFill>
                            <a:schemeClr val="tx1"/>
                          </a:solidFill>
                          <a:effectLst/>
                        </a:rPr>
                        <a:t>#3</a:t>
                      </a:r>
                      <a:endParaRPr lang="fr-CA" sz="1200" b="1" u="none" strike="noStrike" kern="1200" cap="all" spc="6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a:solidFill>
                            <a:schemeClr val="tx1"/>
                          </a:solidFill>
                          <a:effectLst/>
                        </a:rPr>
                        <a:t>#4</a:t>
                      </a:r>
                      <a:endParaRPr lang="fr-CA" sz="1200" b="1" u="none" strike="noStrike" kern="1200" cap="all" spc="6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a:solidFill>
                            <a:schemeClr val="tx1"/>
                          </a:solidFill>
                          <a:effectLst/>
                        </a:rPr>
                        <a:t>#5</a:t>
                      </a:r>
                      <a:endParaRPr lang="fr-CA" sz="1200" b="1" u="none" strike="noStrike" kern="1200" cap="all" spc="6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a:solidFill>
                            <a:schemeClr val="tx1"/>
                          </a:solidFill>
                          <a:effectLst/>
                        </a:rPr>
                        <a:t>#6</a:t>
                      </a:r>
                      <a:endParaRPr lang="fr-CA" sz="1200" b="1" u="none" strike="noStrike" kern="1200" cap="all" spc="60">
                        <a:solidFill>
                          <a:schemeClr val="tx1"/>
                        </a:solidFill>
                        <a:effectLst/>
                        <a:latin typeface="+mn-lt"/>
                        <a:ea typeface="+mn-ea"/>
                        <a:cs typeface="+mn-cs"/>
                      </a:endParaRPr>
                    </a:p>
                  </a:txBody>
                  <a:tcPr marL="109046" marR="109046" marT="109046" marB="109046"/>
                </a:tc>
                <a:tc>
                  <a:txBody>
                    <a:bodyPr/>
                    <a:lstStyle/>
                    <a:p>
                      <a:pPr marL="0" algn="l" defTabSz="914400" rtl="0" eaLnBrk="1" fontAlgn="t" latinLnBrk="0" hangingPunct="1">
                        <a:spcBef>
                          <a:spcPts val="0"/>
                        </a:spcBef>
                        <a:spcAft>
                          <a:spcPts val="0"/>
                        </a:spcAft>
                      </a:pPr>
                      <a:r>
                        <a:rPr lang="fr-CA" sz="1200" b="1" u="none" strike="noStrike" kern="1200" cap="all" spc="60" dirty="0">
                          <a:solidFill>
                            <a:schemeClr val="tx1"/>
                          </a:solidFill>
                          <a:effectLst/>
                        </a:rPr>
                        <a:t>#7</a:t>
                      </a:r>
                      <a:endParaRPr lang="fr-CA" sz="1200" b="1" u="none" strike="noStrike" kern="1200" cap="all" spc="60" dirty="0">
                        <a:solidFill>
                          <a:schemeClr val="tx1"/>
                        </a:solidFill>
                        <a:effectLst/>
                        <a:latin typeface="+mn-lt"/>
                        <a:ea typeface="+mn-ea"/>
                        <a:cs typeface="+mn-cs"/>
                      </a:endParaRPr>
                    </a:p>
                  </a:txBody>
                  <a:tcPr marL="109046" marR="109046" marT="109046" marB="109046"/>
                </a:tc>
                <a:extLst>
                  <a:ext uri="{0D108BD9-81ED-4DB2-BD59-A6C34878D82A}">
                    <a16:rowId xmlns:a16="http://schemas.microsoft.com/office/drawing/2014/main" val="232144979"/>
                  </a:ext>
                </a:extLst>
              </a:tr>
              <a:tr h="572673">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Nb d’adulte/</a:t>
                      </a:r>
                    </a:p>
                    <a:p>
                      <a:pPr marL="0" algn="l" defTabSz="914400" rtl="0" eaLnBrk="1" fontAlgn="t" latinLnBrk="0" hangingPunct="1">
                        <a:spcBef>
                          <a:spcPts val="0"/>
                        </a:spcBef>
                        <a:spcAft>
                          <a:spcPts val="0"/>
                        </a:spcAft>
                      </a:pPr>
                      <a:r>
                        <a:rPr lang="fr-CA" sz="1300" b="0" u="none" strike="noStrike" kern="1200" cap="none" spc="0">
                          <a:solidFill>
                            <a:schemeClr val="tx1"/>
                          </a:solidFill>
                          <a:effectLst/>
                        </a:rPr>
                        <a:t>enfants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1/1</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2/1</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2/1</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1/3</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2/grossesse en cours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1/2</a:t>
                      </a:r>
                      <a:endParaRPr lang="fr-CA" sz="1300" b="0" u="none" strike="noStrike" kern="1200" cap="none" spc="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3407906054"/>
                  </a:ext>
                </a:extLst>
              </a:tr>
              <a:tr h="377708">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Pays origine</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Haiti</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err="1">
                          <a:solidFill>
                            <a:schemeClr val="tx1"/>
                          </a:solidFill>
                          <a:effectLst/>
                        </a:rPr>
                        <a:t>Haiti</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Haiti</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Jordanie</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Haiti</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Haiti</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RDC</a:t>
                      </a:r>
                      <a:endParaRPr lang="fr-CA" sz="1300" b="0" u="none" strike="noStrike" kern="1200" cap="none" spc="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3469703185"/>
                  </a:ext>
                </a:extLst>
              </a:tr>
              <a:tr h="767637">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Pays transit</a:t>
                      </a:r>
                      <a:endParaRPr lang="fr-CA" sz="1300" b="0" u="none" strike="noStrike" kern="1200" cap="none" spc="0" dirty="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Chili, puis route des Amériques</a:t>
                      </a:r>
                      <a:endParaRPr lang="fr-CA" sz="1300" b="0" u="none" strike="noStrike" kern="1200" cap="none" spc="0" dirty="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Brésil, puis route des Amériques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Brésil, puis route des Amériques</a:t>
                      </a:r>
                      <a:endParaRPr lang="fr-CA" sz="1300" b="0" u="none" strike="noStrike" kern="1200" cap="none" spc="0" dirty="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EU</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Argentine, puis route des Amériques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Chili, puis route des Amériques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Angola, Brésil, route des Amériques</a:t>
                      </a:r>
                      <a:endParaRPr lang="fr-CA" sz="1300" b="0" u="none" strike="noStrike" kern="1200" cap="none" spc="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794107564"/>
                  </a:ext>
                </a:extLst>
              </a:tr>
              <a:tr h="377708">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Langues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Français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Français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Français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Anglais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Français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Français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Français</a:t>
                      </a:r>
                      <a:endParaRPr lang="fr-CA" sz="1300" b="0" u="none" strike="noStrike" kern="1200" cap="none" spc="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1871094218"/>
                  </a:ext>
                </a:extLst>
              </a:tr>
              <a:tr h="377708">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Arrivée Canada</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02-2022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28-05-2022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04-2022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03-2022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03-2022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04-2022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2020</a:t>
                      </a:r>
                      <a:endParaRPr lang="fr-CA" sz="1300" b="0" u="none" strike="noStrike" kern="1200" cap="none" spc="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2066216968"/>
                  </a:ext>
                </a:extLst>
              </a:tr>
              <a:tr h="377708">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Date pec</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7-09-2022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27-10-2022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2-11-2022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27-11-2022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1-12-2022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15-12-2022</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7-03-2023</a:t>
                      </a:r>
                      <a:endParaRPr lang="fr-CA" sz="1300" b="0" u="none" strike="noStrike" kern="1200" cap="none" spc="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1443806251"/>
                  </a:ext>
                </a:extLst>
              </a:tr>
              <a:tr h="767637">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prob identifiés</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TSPT, retard de langage, anémie</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Hépatite B chronique, retard de langage</a:t>
                      </a:r>
                      <a:endParaRPr lang="fr-CA" sz="1300" b="0" u="none" strike="noStrike" kern="1200" cap="none" spc="0" dirty="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Retard de langage, souffle cardiaque</a:t>
                      </a:r>
                      <a:endParaRPr lang="fr-CA" sz="1300" b="0" u="none" strike="noStrike" kern="1200" cap="none" spc="0" dirty="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Hypot4, TSPT</a:t>
                      </a:r>
                      <a:endParaRPr lang="fr-CA" sz="1300" b="0" u="none" strike="noStrike" kern="1200" cap="none" spc="0" dirty="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Db 2, </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a:solidFill>
                            <a:schemeClr val="tx1"/>
                          </a:solidFill>
                          <a:effectLst/>
                        </a:rPr>
                        <a:t>HTA, trouble anxieux</a:t>
                      </a:r>
                      <a:endParaRPr lang="fr-CA" sz="1300" b="0" u="none" strike="noStrike" kern="1200" cap="none" spc="0">
                        <a:solidFill>
                          <a:schemeClr val="tx1"/>
                        </a:solidFill>
                        <a:effectLst/>
                        <a:latin typeface="+mn-lt"/>
                        <a:ea typeface="+mn-ea"/>
                        <a:cs typeface="+mn-cs"/>
                      </a:endParaRPr>
                    </a:p>
                  </a:txBody>
                  <a:tcPr marL="75727" marR="75727" marT="75727" marB="72698"/>
                </a:tc>
                <a:tc>
                  <a:txBody>
                    <a:bodyPr/>
                    <a:lstStyle/>
                    <a:p>
                      <a:pPr marL="0" algn="l" defTabSz="914400" rtl="0" eaLnBrk="1" fontAlgn="t" latinLnBrk="0" hangingPunct="1">
                        <a:spcBef>
                          <a:spcPts val="0"/>
                        </a:spcBef>
                        <a:spcAft>
                          <a:spcPts val="0"/>
                        </a:spcAft>
                      </a:pPr>
                      <a:r>
                        <a:rPr lang="fr-CA" sz="1300" b="0" u="none" strike="noStrike" kern="1200" cap="none" spc="0" dirty="0">
                          <a:solidFill>
                            <a:schemeClr val="tx1"/>
                          </a:solidFill>
                          <a:effectLst/>
                        </a:rPr>
                        <a:t>AVC, retard de langage</a:t>
                      </a:r>
                      <a:endParaRPr lang="fr-CA" sz="1300" b="0" u="none" strike="noStrike" kern="1200" cap="none" spc="0" dirty="0">
                        <a:solidFill>
                          <a:schemeClr val="tx1"/>
                        </a:solidFill>
                        <a:effectLst/>
                        <a:latin typeface="+mn-lt"/>
                        <a:ea typeface="+mn-ea"/>
                        <a:cs typeface="+mn-cs"/>
                      </a:endParaRPr>
                    </a:p>
                  </a:txBody>
                  <a:tcPr marL="75727" marR="75727" marT="75727" marB="72698"/>
                </a:tc>
                <a:extLst>
                  <a:ext uri="{0D108BD9-81ED-4DB2-BD59-A6C34878D82A}">
                    <a16:rowId xmlns:a16="http://schemas.microsoft.com/office/drawing/2014/main" val="1106828586"/>
                  </a:ext>
                </a:extLst>
              </a:tr>
            </a:tbl>
          </a:graphicData>
        </a:graphic>
      </p:graphicFrame>
    </p:spTree>
    <p:extLst>
      <p:ext uri="{BB962C8B-B14F-4D97-AF65-F5344CB8AC3E}">
        <p14:creationId xmlns:p14="http://schemas.microsoft.com/office/powerpoint/2010/main" val="222101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0722E-E46F-380C-0A16-579A00B8620D}"/>
              </a:ext>
            </a:extLst>
          </p:cNvPr>
          <p:cNvSpPr>
            <a:spLocks noGrp="1"/>
          </p:cNvSpPr>
          <p:nvPr>
            <p:ph type="title"/>
          </p:nvPr>
        </p:nvSpPr>
        <p:spPr/>
        <p:txBody>
          <a:bodyPr/>
          <a:lstStyle/>
          <a:p>
            <a:r>
              <a:rPr lang="fr-FR" dirty="0"/>
              <a:t>Bibli</a:t>
            </a:r>
            <a:r>
              <a:rPr lang="en-US" dirty="0" err="1"/>
              <a:t>ographie</a:t>
            </a:r>
            <a:endParaRPr lang="fr-FR" dirty="0"/>
          </a:p>
        </p:txBody>
      </p:sp>
      <p:sp>
        <p:nvSpPr>
          <p:cNvPr id="3" name="Espace réservé du contenu 2">
            <a:extLst>
              <a:ext uri="{FF2B5EF4-FFF2-40B4-BE49-F238E27FC236}">
                <a16:creationId xmlns:a16="http://schemas.microsoft.com/office/drawing/2014/main" id="{2B6F3910-99EC-4615-E554-C29371E86C46}"/>
              </a:ext>
            </a:extLst>
          </p:cNvPr>
          <p:cNvSpPr>
            <a:spLocks noGrp="1"/>
          </p:cNvSpPr>
          <p:nvPr>
            <p:ph idx="1"/>
          </p:nvPr>
        </p:nvSpPr>
        <p:spPr/>
        <p:txBody>
          <a:bodyPr>
            <a:normAutofit fontScale="47500" lnSpcReduction="20000"/>
          </a:bodyPr>
          <a:lstStyle/>
          <a:p>
            <a:r>
              <a:rPr lang="fr-CA" sz="1100" dirty="0" err="1">
                <a:effectLst/>
                <a:latin typeface="Times" pitchFamily="2" charset="0"/>
                <a:ea typeface="Calibri" panose="020F0502020204030204" pitchFamily="34" charset="0"/>
              </a:rPr>
              <a:t>Alpern</a:t>
            </a:r>
            <a:r>
              <a:rPr lang="fr-CA" sz="1100" dirty="0">
                <a:effectLst/>
                <a:latin typeface="Times" pitchFamily="2" charset="0"/>
                <a:ea typeface="Calibri" panose="020F0502020204030204" pitchFamily="34" charset="0"/>
              </a:rPr>
              <a:t>, J. D., </a:t>
            </a:r>
            <a:r>
              <a:rPr lang="fr-CA" sz="1100" dirty="0" err="1">
                <a:effectLst/>
                <a:latin typeface="Times" pitchFamily="2" charset="0"/>
                <a:ea typeface="Calibri" panose="020F0502020204030204" pitchFamily="34" charset="0"/>
              </a:rPr>
              <a:t>Davey</a:t>
            </a:r>
            <a:r>
              <a:rPr lang="fr-CA" sz="1100" dirty="0">
                <a:effectLst/>
                <a:latin typeface="Times" pitchFamily="2" charset="0"/>
                <a:ea typeface="Calibri" panose="020F0502020204030204" pitchFamily="34" charset="0"/>
              </a:rPr>
              <a:t>, C. S., &amp; Song, J. (2016). </a:t>
            </a:r>
            <a:r>
              <a:rPr lang="en-US" sz="1100" dirty="0">
                <a:effectLst/>
                <a:latin typeface="Times" pitchFamily="2" charset="0"/>
                <a:ea typeface="Calibri" panose="020F0502020204030204" pitchFamily="34" charset="0"/>
              </a:rPr>
              <a:t>Perceived barriers to success for resident physicians interested in immigrant and refugee health. </a:t>
            </a:r>
            <a:r>
              <a:rPr lang="en-US" sz="1100" i="1" dirty="0">
                <a:effectLst/>
                <a:latin typeface="Times" pitchFamily="2" charset="0"/>
                <a:ea typeface="Calibri" panose="020F0502020204030204" pitchFamily="34" charset="0"/>
              </a:rPr>
              <a:t>BMC Medical Education, 16</a:t>
            </a:r>
            <a:r>
              <a:rPr lang="en-US" sz="1100" dirty="0">
                <a:effectLst/>
                <a:latin typeface="Times" pitchFamily="2" charset="0"/>
                <a:ea typeface="Calibri" panose="020F0502020204030204" pitchFamily="34" charset="0"/>
              </a:rPr>
              <a:t>(1), 1-6. </a:t>
            </a:r>
            <a:endParaRPr lang="fr-CA" sz="1100" dirty="0">
              <a:effectLst/>
              <a:latin typeface="Calibri" panose="020F0502020204030204" pitchFamily="34" charset="0"/>
              <a:ea typeface="Calibri" panose="020F0502020204030204" pitchFamily="34" charset="0"/>
            </a:endParaRPr>
          </a:p>
          <a:p>
            <a:r>
              <a:rPr lang="fr-FR" sz="1100" dirty="0" err="1">
                <a:effectLst/>
                <a:latin typeface="Times" pitchFamily="2" charset="0"/>
                <a:ea typeface="Calibri" panose="020F0502020204030204" pitchFamily="34" charset="0"/>
                <a:cs typeface="Times New Roman" panose="02020603050405020304" pitchFamily="18" charset="0"/>
              </a:rPr>
              <a:t>Asgary</a:t>
            </a:r>
            <a:r>
              <a:rPr lang="fr-FR" sz="1100" dirty="0">
                <a:effectLst/>
                <a:latin typeface="Times" pitchFamily="2" charset="0"/>
                <a:ea typeface="Calibri" panose="020F0502020204030204" pitchFamily="34" charset="0"/>
                <a:cs typeface="Times New Roman" panose="02020603050405020304" pitchFamily="18" charset="0"/>
              </a:rPr>
              <a:t>, R., Smith, C. L., </a:t>
            </a:r>
            <a:r>
              <a:rPr lang="fr-FR" sz="1100" dirty="0" err="1">
                <a:effectLst/>
                <a:latin typeface="Times" pitchFamily="2" charset="0"/>
                <a:ea typeface="Calibri" panose="020F0502020204030204" pitchFamily="34" charset="0"/>
                <a:cs typeface="Times New Roman" panose="02020603050405020304" pitchFamily="18" charset="0"/>
              </a:rPr>
              <a:t>Sckell</a:t>
            </a:r>
            <a:r>
              <a:rPr lang="fr-FR" sz="1100" dirty="0">
                <a:effectLst/>
                <a:latin typeface="Times" pitchFamily="2" charset="0"/>
                <a:ea typeface="Calibri" panose="020F0502020204030204" pitchFamily="34" charset="0"/>
                <a:cs typeface="Times New Roman" panose="02020603050405020304" pitchFamily="18" charset="0"/>
              </a:rPr>
              <a:t>, B., &amp; </a:t>
            </a:r>
            <a:r>
              <a:rPr lang="fr-FR" sz="1100" dirty="0" err="1">
                <a:effectLst/>
                <a:latin typeface="Times" pitchFamily="2" charset="0"/>
                <a:ea typeface="Calibri" panose="020F0502020204030204" pitchFamily="34" charset="0"/>
                <a:cs typeface="Times New Roman" panose="02020603050405020304" pitchFamily="18" charset="0"/>
              </a:rPr>
              <a:t>Paccione</a:t>
            </a:r>
            <a:r>
              <a:rPr lang="fr-FR" sz="1100" dirty="0">
                <a:effectLst/>
                <a:latin typeface="Times" pitchFamily="2" charset="0"/>
                <a:ea typeface="Calibri" panose="020F0502020204030204" pitchFamily="34" charset="0"/>
                <a:cs typeface="Times New Roman" panose="02020603050405020304" pitchFamily="18" charset="0"/>
              </a:rPr>
              <a:t>, G. (2013). </a:t>
            </a:r>
            <a:r>
              <a:rPr lang="fr-FR" sz="1100" dirty="0" err="1">
                <a:effectLst/>
                <a:latin typeface="Times" pitchFamily="2" charset="0"/>
                <a:ea typeface="Calibri" panose="020F0502020204030204" pitchFamily="34" charset="0"/>
                <a:cs typeface="Times New Roman" panose="02020603050405020304" pitchFamily="18" charset="0"/>
              </a:rPr>
              <a:t>Teaching</a:t>
            </a:r>
            <a:r>
              <a:rPr lang="fr-FR" sz="1100" dirty="0">
                <a:effectLst/>
                <a:latin typeface="Times" pitchFamily="2" charset="0"/>
                <a:ea typeface="Calibri" panose="020F0502020204030204" pitchFamily="34" charset="0"/>
                <a:cs typeface="Times New Roman" panose="02020603050405020304" pitchFamily="18" charset="0"/>
              </a:rPr>
              <a:t> immigrant and </a:t>
            </a:r>
            <a:r>
              <a:rPr lang="fr-FR" sz="1100" dirty="0" err="1">
                <a:effectLst/>
                <a:latin typeface="Times" pitchFamily="2" charset="0"/>
                <a:ea typeface="Calibri" panose="020F0502020204030204" pitchFamily="34" charset="0"/>
                <a:cs typeface="Times New Roman" panose="02020603050405020304" pitchFamily="18" charset="0"/>
              </a:rPr>
              <a:t>refugee</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health</a:t>
            </a:r>
            <a:r>
              <a:rPr lang="fr-FR" sz="1100" dirty="0">
                <a:effectLst/>
                <a:latin typeface="Times" pitchFamily="2" charset="0"/>
                <a:ea typeface="Calibri" panose="020F0502020204030204" pitchFamily="34" charset="0"/>
                <a:cs typeface="Times New Roman" panose="02020603050405020304" pitchFamily="18" charset="0"/>
              </a:rPr>
              <a:t> to </a:t>
            </a:r>
            <a:r>
              <a:rPr lang="fr-FR" sz="1100" dirty="0" err="1">
                <a:effectLst/>
                <a:latin typeface="Times" pitchFamily="2" charset="0"/>
                <a:ea typeface="Calibri" panose="020F0502020204030204" pitchFamily="34" charset="0"/>
                <a:cs typeface="Times New Roman" panose="02020603050405020304" pitchFamily="18" charset="0"/>
              </a:rPr>
              <a:t>residents</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domestic</a:t>
            </a:r>
            <a:r>
              <a:rPr lang="fr-FR" sz="1100" dirty="0">
                <a:effectLst/>
                <a:latin typeface="Times" pitchFamily="2" charset="0"/>
                <a:ea typeface="Calibri" panose="020F0502020204030204" pitchFamily="34" charset="0"/>
                <a:cs typeface="Times New Roman" panose="02020603050405020304" pitchFamily="18" charset="0"/>
              </a:rPr>
              <a:t> global </a:t>
            </a:r>
            <a:r>
              <a:rPr lang="fr-FR" sz="1100" dirty="0" err="1">
                <a:effectLst/>
                <a:latin typeface="Times" pitchFamily="2" charset="0"/>
                <a:ea typeface="Calibri" panose="020F0502020204030204" pitchFamily="34" charset="0"/>
                <a:cs typeface="Times New Roman" panose="02020603050405020304" pitchFamily="18" charset="0"/>
              </a:rPr>
              <a:t>health</a:t>
            </a:r>
            <a:r>
              <a:rPr lang="fr-FR" sz="1100" dirty="0">
                <a:effectLst/>
                <a:latin typeface="Times" pitchFamily="2" charset="0"/>
                <a:ea typeface="Calibri" panose="020F0502020204030204" pitchFamily="34" charset="0"/>
                <a:cs typeface="Times New Roman" panose="02020603050405020304" pitchFamily="18" charset="0"/>
              </a:rPr>
              <a:t>. </a:t>
            </a:r>
            <a:r>
              <a:rPr lang="fr-FR" sz="1100" i="1" dirty="0" err="1">
                <a:effectLst/>
                <a:latin typeface="Times" pitchFamily="2" charset="0"/>
                <a:ea typeface="Calibri" panose="020F0502020204030204" pitchFamily="34" charset="0"/>
                <a:cs typeface="Times New Roman" panose="02020603050405020304" pitchFamily="18" charset="0"/>
              </a:rPr>
              <a:t>Teaching</a:t>
            </a:r>
            <a:r>
              <a:rPr lang="fr-FR" sz="1100" i="1" dirty="0">
                <a:effectLst/>
                <a:latin typeface="Times" pitchFamily="2" charset="0"/>
                <a:ea typeface="Calibri" panose="020F0502020204030204" pitchFamily="34" charset="0"/>
                <a:cs typeface="Times New Roman" panose="02020603050405020304" pitchFamily="18" charset="0"/>
              </a:rPr>
              <a:t> and Learning in </a:t>
            </a:r>
            <a:r>
              <a:rPr lang="fr-FR" sz="1100" i="1" dirty="0" err="1">
                <a:effectLst/>
                <a:latin typeface="Times" pitchFamily="2" charset="0"/>
                <a:ea typeface="Calibri" panose="020F0502020204030204" pitchFamily="34" charset="0"/>
                <a:cs typeface="Times New Roman" panose="02020603050405020304" pitchFamily="18" charset="0"/>
              </a:rPr>
              <a:t>Medicine</a:t>
            </a:r>
            <a:r>
              <a:rPr lang="fr-FR" sz="1100" i="1" dirty="0">
                <a:effectLst/>
                <a:latin typeface="Times" pitchFamily="2" charset="0"/>
                <a:ea typeface="Calibri" panose="020F0502020204030204" pitchFamily="34" charset="0"/>
                <a:cs typeface="Times New Roman" panose="02020603050405020304" pitchFamily="18" charset="0"/>
              </a:rPr>
              <a:t>, 25</a:t>
            </a:r>
            <a:r>
              <a:rPr lang="fr-FR" sz="1100" dirty="0">
                <a:effectLst/>
                <a:latin typeface="Times" pitchFamily="2" charset="0"/>
                <a:ea typeface="Calibri" panose="020F0502020204030204" pitchFamily="34" charset="0"/>
                <a:cs typeface="Times New Roman" panose="02020603050405020304" pitchFamily="18" charset="0"/>
              </a:rPr>
              <a:t>(3), 258-265</a:t>
            </a:r>
            <a:r>
              <a:rPr lang="fr-CA" sz="1600" dirty="0">
                <a:effectLst/>
              </a:rPr>
              <a:t> </a:t>
            </a:r>
          </a:p>
          <a:p>
            <a:r>
              <a:rPr lang="fr-FR" sz="1100" dirty="0" err="1">
                <a:effectLst/>
                <a:latin typeface="Times" pitchFamily="2" charset="0"/>
                <a:ea typeface="Calibri" panose="020F0502020204030204" pitchFamily="34" charset="0"/>
                <a:cs typeface="Times New Roman" panose="02020603050405020304" pitchFamily="18" charset="0"/>
              </a:rPr>
              <a:t>Audcent</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T</a:t>
            </a:r>
            <a:r>
              <a:rPr lang="fr-FR" sz="1100" dirty="0">
                <a:effectLst/>
                <a:latin typeface="Times" pitchFamily="2" charset="0"/>
                <a:ea typeface="Calibri" panose="020F0502020204030204" pitchFamily="34" charset="0"/>
                <a:cs typeface="Times New Roman" panose="02020603050405020304" pitchFamily="18" charset="0"/>
              </a:rPr>
              <a:t>. A., </a:t>
            </a:r>
            <a:r>
              <a:rPr lang="fr-FR" sz="1100" dirty="0" err="1">
                <a:effectLst/>
                <a:latin typeface="Times" pitchFamily="2" charset="0"/>
                <a:ea typeface="Calibri" panose="020F0502020204030204" pitchFamily="34" charset="0"/>
                <a:cs typeface="Times New Roman" panose="02020603050405020304" pitchFamily="18" charset="0"/>
              </a:rPr>
              <a:t>MacDonnell</a:t>
            </a:r>
            <a:r>
              <a:rPr lang="fr-FR" sz="1100" dirty="0">
                <a:effectLst/>
                <a:latin typeface="Times" pitchFamily="2" charset="0"/>
                <a:ea typeface="Calibri" panose="020F0502020204030204" pitchFamily="34" charset="0"/>
                <a:cs typeface="Times New Roman" panose="02020603050405020304" pitchFamily="18" charset="0"/>
              </a:rPr>
              <a:t>, H., Samson, L., &amp; Brenner, J. L. (2013, May-</a:t>
            </a:r>
            <a:r>
              <a:rPr lang="fr-FR" sz="1100" dirty="0" err="1">
                <a:effectLst/>
                <a:latin typeface="Times" pitchFamily="2" charset="0"/>
                <a:ea typeface="Calibri" panose="020F0502020204030204" pitchFamily="34" charset="0"/>
                <a:cs typeface="Times New Roman" panose="02020603050405020304" pitchFamily="18" charset="0"/>
              </a:rPr>
              <a:t>Aug</a:t>
            </a:r>
            <a:r>
              <a:rPr lang="fr-FR" sz="1100" dirty="0">
                <a:effectLst/>
                <a:latin typeface="Times" pitchFamily="2" charset="0"/>
                <a:ea typeface="Calibri" panose="020F0502020204030204" pitchFamily="34" charset="0"/>
                <a:cs typeface="Times New Roman" panose="02020603050405020304" pitchFamily="18" charset="0"/>
              </a:rPr>
              <a:t>). Global </a:t>
            </a:r>
            <a:r>
              <a:rPr lang="fr-FR" sz="1100" dirty="0" err="1">
                <a:effectLst/>
                <a:latin typeface="Times" pitchFamily="2" charset="0"/>
                <a:ea typeface="Calibri" panose="020F0502020204030204" pitchFamily="34" charset="0"/>
                <a:cs typeface="Times New Roman" panose="02020603050405020304" pitchFamily="18" charset="0"/>
              </a:rPr>
              <a:t>child</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health</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education</a:t>
            </a:r>
            <a:r>
              <a:rPr lang="fr-FR" sz="1100" dirty="0">
                <a:effectLst/>
                <a:latin typeface="Times" pitchFamily="2" charset="0"/>
                <a:ea typeface="Calibri" panose="020F0502020204030204" pitchFamily="34" charset="0"/>
                <a:cs typeface="Times New Roman" panose="02020603050405020304" pitchFamily="18" charset="0"/>
              </a:rPr>
              <a:t> in Canadian </a:t>
            </a:r>
            <a:r>
              <a:rPr lang="fr-FR" sz="1100" dirty="0" err="1">
                <a:effectLst/>
                <a:latin typeface="Times" pitchFamily="2" charset="0"/>
                <a:ea typeface="Calibri" panose="020F0502020204030204" pitchFamily="34" charset="0"/>
                <a:cs typeface="Times New Roman" panose="02020603050405020304" pitchFamily="18" charset="0"/>
              </a:rPr>
              <a:t>paediatric</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residency</a:t>
            </a:r>
            <a:r>
              <a:rPr lang="fr-FR" sz="1100" dirty="0">
                <a:effectLst/>
                <a:latin typeface="Times" pitchFamily="2" charset="0"/>
                <a:ea typeface="Calibri" panose="020F0502020204030204" pitchFamily="34" charset="0"/>
                <a:cs typeface="Times New Roman" panose="02020603050405020304" pitchFamily="18" charset="0"/>
              </a:rPr>
              <a:t> programs. </a:t>
            </a:r>
            <a:r>
              <a:rPr lang="fr-FR" sz="1100" i="1" dirty="0">
                <a:effectLst/>
                <a:latin typeface="Times" pitchFamily="2" charset="0"/>
                <a:ea typeface="Calibri" panose="020F0502020204030204" pitchFamily="34" charset="0"/>
                <a:cs typeface="Times New Roman" panose="02020603050405020304" pitchFamily="18" charset="0"/>
              </a:rPr>
              <a:t>Educ </a:t>
            </a:r>
            <a:r>
              <a:rPr lang="fr-FR" sz="1100" i="1" dirty="0" err="1">
                <a:effectLst/>
                <a:latin typeface="Times" pitchFamily="2" charset="0"/>
                <a:ea typeface="Calibri" panose="020F0502020204030204" pitchFamily="34" charset="0"/>
                <a:cs typeface="Times New Roman" panose="02020603050405020304" pitchFamily="18" charset="0"/>
              </a:rPr>
              <a:t>Health</a:t>
            </a:r>
            <a:r>
              <a:rPr lang="fr-FR" sz="1100" i="1" dirty="0">
                <a:effectLst/>
                <a:latin typeface="Times" pitchFamily="2" charset="0"/>
                <a:ea typeface="Calibri" panose="020F0502020204030204" pitchFamily="34" charset="0"/>
                <a:cs typeface="Times New Roman" panose="02020603050405020304" pitchFamily="18" charset="0"/>
              </a:rPr>
              <a:t> (</a:t>
            </a:r>
            <a:r>
              <a:rPr lang="fr-FR" sz="1100" i="1" dirty="0" err="1">
                <a:effectLst/>
                <a:latin typeface="Times" pitchFamily="2" charset="0"/>
                <a:ea typeface="Calibri" panose="020F0502020204030204" pitchFamily="34" charset="0"/>
                <a:cs typeface="Times New Roman" panose="02020603050405020304" pitchFamily="18" charset="0"/>
              </a:rPr>
              <a:t>Abingdon</a:t>
            </a:r>
            <a:r>
              <a:rPr lang="fr-FR" sz="1100" i="1" dirty="0">
                <a:effectLst/>
                <a:latin typeface="Times" pitchFamily="2" charset="0"/>
                <a:ea typeface="Calibri" panose="020F0502020204030204" pitchFamily="34" charset="0"/>
                <a:cs typeface="Times New Roman" panose="02020603050405020304" pitchFamily="18" charset="0"/>
              </a:rPr>
              <a:t>), 26</a:t>
            </a:r>
            <a:r>
              <a:rPr lang="fr-FR" sz="1100" dirty="0">
                <a:effectLst/>
                <a:latin typeface="Times" pitchFamily="2" charset="0"/>
                <a:ea typeface="Calibri" panose="020F0502020204030204" pitchFamily="34" charset="0"/>
                <a:cs typeface="Times New Roman" panose="02020603050405020304" pitchFamily="18" charset="0"/>
              </a:rPr>
              <a:t>(2), 73-77. </a:t>
            </a:r>
            <a:r>
              <a:rPr lang="fr-FR" sz="1100" u="sng" dirty="0">
                <a:solidFill>
                  <a:srgbClr val="0563C1"/>
                </a:solidFill>
                <a:effectLst/>
                <a:latin typeface="Times" pitchFamily="2" charset="0"/>
                <a:ea typeface="Calibri" panose="020F0502020204030204" pitchFamily="34" charset="0"/>
                <a:cs typeface="Times New Roman" panose="02020603050405020304" pitchFamily="18" charset="0"/>
                <a:hlinkClick r:id="rId2"/>
              </a:rPr>
              <a:t>https://doi.org/10.4103/1357-6283.120693</a:t>
            </a:r>
            <a:r>
              <a:rPr lang="fr-CA" sz="1600" dirty="0">
                <a:effectLst/>
              </a:rPr>
              <a:t> </a:t>
            </a:r>
          </a:p>
          <a:p>
            <a:r>
              <a:rPr lang="fr-FR" sz="1100" dirty="0">
                <a:effectLst/>
                <a:latin typeface="Times" pitchFamily="2" charset="0"/>
                <a:ea typeface="Calibri" panose="020F0502020204030204" pitchFamily="34" charset="0"/>
                <a:cs typeface="Times New Roman" panose="02020603050405020304" pitchFamily="18" charset="0"/>
              </a:rPr>
              <a:t>Bernhardt, L. J., Lin, S., </a:t>
            </a:r>
            <a:r>
              <a:rPr lang="fr-FR" sz="1100" dirty="0" err="1">
                <a:effectLst/>
                <a:latin typeface="Times" pitchFamily="2" charset="0"/>
                <a:ea typeface="Calibri" panose="020F0502020204030204" pitchFamily="34" charset="0"/>
                <a:cs typeface="Times New Roman" panose="02020603050405020304" pitchFamily="18" charset="0"/>
              </a:rPr>
              <a:t>Swegman</a:t>
            </a:r>
            <a:r>
              <a:rPr lang="fr-FR" sz="1100" dirty="0">
                <a:effectLst/>
                <a:latin typeface="Times" pitchFamily="2" charset="0"/>
                <a:ea typeface="Calibri" panose="020F0502020204030204" pitchFamily="34" charset="0"/>
                <a:cs typeface="Times New Roman" panose="02020603050405020304" pitchFamily="18" charset="0"/>
              </a:rPr>
              <a:t>, C., </a:t>
            </a:r>
            <a:r>
              <a:rPr lang="fr-FR" sz="1100" dirty="0" err="1">
                <a:effectLst/>
                <a:latin typeface="Times" pitchFamily="2" charset="0"/>
                <a:ea typeface="Calibri" panose="020F0502020204030204" pitchFamily="34" charset="0"/>
                <a:cs typeface="Times New Roman" panose="02020603050405020304" pitchFamily="18" charset="0"/>
              </a:rPr>
              <a:t>Sellke</a:t>
            </a:r>
            <a:r>
              <a:rPr lang="fr-FR" sz="1100" dirty="0">
                <a:effectLst/>
                <a:latin typeface="Times" pitchFamily="2" charset="0"/>
                <a:ea typeface="Calibri" panose="020F0502020204030204" pitchFamily="34" charset="0"/>
                <a:cs typeface="Times New Roman" panose="02020603050405020304" pitchFamily="18" charset="0"/>
              </a:rPr>
              <a:t>, R., Vu, A., Solomon, B. S., &amp; Cuneo, C. N. (2019, </a:t>
            </a:r>
            <a:r>
              <a:rPr lang="fr-FR" sz="1100" dirty="0" err="1">
                <a:effectLst/>
                <a:latin typeface="Times" pitchFamily="2" charset="0"/>
                <a:ea typeface="Calibri" panose="020F0502020204030204" pitchFamily="34" charset="0"/>
                <a:cs typeface="Times New Roman" panose="02020603050405020304" pitchFamily="18" charset="0"/>
              </a:rPr>
              <a:t>Apr</a:t>
            </a:r>
            <a:r>
              <a:rPr lang="fr-FR" sz="1100" dirty="0">
                <a:effectLst/>
                <a:latin typeface="Times" pitchFamily="2" charset="0"/>
                <a:ea typeface="Calibri" panose="020F0502020204030204" pitchFamily="34" charset="0"/>
                <a:cs typeface="Times New Roman" panose="02020603050405020304" pitchFamily="18" charset="0"/>
              </a:rPr>
              <a:t>). The </a:t>
            </a:r>
            <a:r>
              <a:rPr lang="fr-FR" sz="1100" dirty="0" err="1">
                <a:effectLst/>
                <a:latin typeface="Times" pitchFamily="2" charset="0"/>
                <a:ea typeface="Calibri" panose="020F0502020204030204" pitchFamily="34" charset="0"/>
                <a:cs typeface="Times New Roman" panose="02020603050405020304" pitchFamily="18" charset="0"/>
              </a:rPr>
              <a:t>Refugee</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Health</a:t>
            </a:r>
            <a:r>
              <a:rPr lang="fr-FR" sz="1100" dirty="0">
                <a:effectLst/>
                <a:latin typeface="Times" pitchFamily="2" charset="0"/>
                <a:ea typeface="Calibri" panose="020F0502020204030204" pitchFamily="34" charset="0"/>
                <a:cs typeface="Times New Roman" panose="02020603050405020304" pitchFamily="18" charset="0"/>
              </a:rPr>
              <a:t> Partnership: A Longitudinal </a:t>
            </a:r>
            <a:r>
              <a:rPr lang="fr-FR" sz="1100" dirty="0" err="1">
                <a:effectLst/>
                <a:latin typeface="Times" pitchFamily="2" charset="0"/>
                <a:ea typeface="Calibri" panose="020F0502020204030204" pitchFamily="34" charset="0"/>
                <a:cs typeface="Times New Roman" panose="02020603050405020304" pitchFamily="18" charset="0"/>
              </a:rPr>
              <a:t>Experiential</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Medical</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Student</a:t>
            </a:r>
            <a:r>
              <a:rPr lang="fr-FR" sz="1100" dirty="0">
                <a:effectLst/>
                <a:latin typeface="Times" pitchFamily="2" charset="0"/>
                <a:ea typeface="Calibri" panose="020F0502020204030204" pitchFamily="34" charset="0"/>
                <a:cs typeface="Times New Roman" panose="02020603050405020304" pitchFamily="18" charset="0"/>
              </a:rPr>
              <a:t> Curriculum in </a:t>
            </a:r>
            <a:r>
              <a:rPr lang="fr-FR" sz="1100" dirty="0" err="1">
                <a:effectLst/>
                <a:latin typeface="Times" pitchFamily="2" charset="0"/>
                <a:ea typeface="Calibri" panose="020F0502020204030204" pitchFamily="34" charset="0"/>
                <a:cs typeface="Times New Roman" panose="02020603050405020304" pitchFamily="18" charset="0"/>
              </a:rPr>
              <a:t>Refugee</a:t>
            </a:r>
            <a:r>
              <a:rPr lang="fr-FR" sz="1100" dirty="0">
                <a:effectLst/>
                <a:latin typeface="Times" pitchFamily="2" charset="0"/>
                <a:ea typeface="Calibri" panose="020F0502020204030204" pitchFamily="34" charset="0"/>
                <a:cs typeface="Times New Roman" panose="02020603050405020304" pitchFamily="18" charset="0"/>
              </a:rPr>
              <a:t>/</a:t>
            </a:r>
            <a:r>
              <a:rPr lang="fr-FR" sz="1100" dirty="0" err="1">
                <a:effectLst/>
                <a:latin typeface="Times" pitchFamily="2" charset="0"/>
                <a:ea typeface="Calibri" panose="020F0502020204030204" pitchFamily="34" charset="0"/>
                <a:cs typeface="Times New Roman" panose="02020603050405020304" pitchFamily="18" charset="0"/>
              </a:rPr>
              <a:t>Asylee</a:t>
            </a:r>
            <a:r>
              <a:rPr lang="fr-FR" sz="1100" dirty="0">
                <a:effectLst/>
                <a:latin typeface="Times" pitchFamily="2" charset="0"/>
                <a:ea typeface="Calibri" panose="020F0502020204030204" pitchFamily="34" charset="0"/>
                <a:cs typeface="Times New Roman" panose="02020603050405020304" pitchFamily="18" charset="0"/>
              </a:rPr>
              <a:t> </a:t>
            </a:r>
            <a:r>
              <a:rPr lang="fr-FR" sz="1100" dirty="0" err="1">
                <a:effectLst/>
                <a:latin typeface="Times" pitchFamily="2" charset="0"/>
                <a:ea typeface="Calibri" panose="020F0502020204030204" pitchFamily="34" charset="0"/>
                <a:cs typeface="Times New Roman" panose="02020603050405020304" pitchFamily="18" charset="0"/>
              </a:rPr>
              <a:t>Health</a:t>
            </a:r>
            <a:r>
              <a:rPr lang="fr-FR" sz="1100" dirty="0">
                <a:effectLst/>
                <a:latin typeface="Times" pitchFamily="2" charset="0"/>
                <a:ea typeface="Calibri" panose="020F0502020204030204" pitchFamily="34" charset="0"/>
                <a:cs typeface="Times New Roman" panose="02020603050405020304" pitchFamily="18" charset="0"/>
              </a:rPr>
              <a:t>. </a:t>
            </a:r>
            <a:r>
              <a:rPr lang="fr-CA" sz="1100" i="1" dirty="0" err="1">
                <a:effectLst/>
                <a:latin typeface="Times" pitchFamily="2" charset="0"/>
                <a:ea typeface="Calibri" panose="020F0502020204030204" pitchFamily="34" charset="0"/>
                <a:cs typeface="Times New Roman" panose="02020603050405020304" pitchFamily="18" charset="0"/>
              </a:rPr>
              <a:t>Acad</a:t>
            </a:r>
            <a:r>
              <a:rPr lang="fr-CA" sz="1100" i="1" dirty="0">
                <a:effectLst/>
                <a:latin typeface="Times" pitchFamily="2" charset="0"/>
                <a:ea typeface="Calibri" panose="020F0502020204030204" pitchFamily="34" charset="0"/>
                <a:cs typeface="Times New Roman" panose="02020603050405020304" pitchFamily="18" charset="0"/>
              </a:rPr>
              <a:t> Med, 94</a:t>
            </a:r>
            <a:r>
              <a:rPr lang="fr-CA" sz="1100" dirty="0">
                <a:effectLst/>
                <a:latin typeface="Times" pitchFamily="2" charset="0"/>
                <a:ea typeface="Calibri" panose="020F0502020204030204" pitchFamily="34" charset="0"/>
                <a:cs typeface="Times New Roman" panose="02020603050405020304" pitchFamily="18" charset="0"/>
              </a:rPr>
              <a:t>(4), 544-549. </a:t>
            </a:r>
            <a:r>
              <a:rPr lang="fr-CA" sz="1100" u="sng" dirty="0">
                <a:solidFill>
                  <a:srgbClr val="0563C1"/>
                </a:solidFill>
                <a:effectLst/>
                <a:latin typeface="Times" pitchFamily="2" charset="0"/>
                <a:ea typeface="Calibri" panose="020F0502020204030204" pitchFamily="34" charset="0"/>
                <a:cs typeface="Times New Roman" panose="02020603050405020304" pitchFamily="18" charset="0"/>
                <a:hlinkClick r:id="rId3"/>
              </a:rPr>
              <a:t>https://doi.org/10.1097/acm.0000000000002566</a:t>
            </a:r>
            <a:r>
              <a:rPr lang="fr-CA" sz="1600" dirty="0">
                <a:effectLst/>
              </a:rPr>
              <a:t> </a:t>
            </a:r>
          </a:p>
          <a:p>
            <a:r>
              <a:rPr lang="fr-CA" sz="1100" dirty="0">
                <a:solidFill>
                  <a:srgbClr val="201F1E"/>
                </a:solidFill>
                <a:effectLst/>
                <a:latin typeface="Times" pitchFamily="2" charset="0"/>
                <a:ea typeface="Times New Roman" panose="02020603050405020304" pitchFamily="18" charset="0"/>
                <a:cs typeface="Times New Roman" panose="02020603050405020304" pitchFamily="18" charset="0"/>
              </a:rPr>
              <a:t>Bérubé, M. P., Domingue, M., Vézina, J. P. (2018) Une passerelle vers un avenir en 	santé : orientations ministérielles concernant les services de santé et les services 	sociaux offerts aux personnes réfugiées à leur arrivée au Québec. </a:t>
            </a:r>
            <a:r>
              <a:rPr lang="fr-CA" sz="1100" i="1" dirty="0">
                <a:solidFill>
                  <a:srgbClr val="201F1E"/>
                </a:solidFill>
                <a:effectLst/>
                <a:latin typeface="Times" pitchFamily="2" charset="0"/>
                <a:ea typeface="Times New Roman" panose="02020603050405020304" pitchFamily="18" charset="0"/>
                <a:cs typeface="Times New Roman" panose="02020603050405020304" pitchFamily="18" charset="0"/>
              </a:rPr>
              <a:t>Ministère de la 	santé et des services sociaux.</a:t>
            </a:r>
            <a:r>
              <a:rPr lang="fr-CA" sz="1100" dirty="0">
                <a:solidFill>
                  <a:srgbClr val="201F1E"/>
                </a:solidFill>
                <a:effectLst/>
                <a:latin typeface="Times" pitchFamily="2" charset="0"/>
                <a:ea typeface="Times New Roman" panose="02020603050405020304" pitchFamily="18" charset="0"/>
                <a:cs typeface="Times New Roman" panose="02020603050405020304" pitchFamily="18" charset="0"/>
              </a:rPr>
              <a:t> (Gouvernement du Québec) </a:t>
            </a:r>
          </a:p>
          <a:p>
            <a:r>
              <a:rPr lang="fr-FR" sz="1800" dirty="0">
                <a:effectLst/>
                <a:latin typeface="Times" pitchFamily="2" charset="0"/>
                <a:ea typeface="Calibri" panose="020F0502020204030204" pitchFamily="34" charset="0"/>
                <a:cs typeface="Times New Roman" panose="02020603050405020304" pitchFamily="18" charset="0"/>
              </a:rPr>
              <a:t>Betancourt, J. R., Green, A. R., Carrillo, J. E., &amp; </a:t>
            </a:r>
            <a:r>
              <a:rPr lang="fr-FR" sz="1800" dirty="0" err="1">
                <a:effectLst/>
                <a:latin typeface="Times" pitchFamily="2" charset="0"/>
                <a:ea typeface="Calibri" panose="020F0502020204030204" pitchFamily="34" charset="0"/>
                <a:cs typeface="Times New Roman" panose="02020603050405020304" pitchFamily="18" charset="0"/>
              </a:rPr>
              <a:t>Ananeh-Firempong</a:t>
            </a:r>
            <a:r>
              <a:rPr lang="fr-FR" sz="1800" dirty="0">
                <a:effectLst/>
                <a:latin typeface="Times" pitchFamily="2" charset="0"/>
                <a:ea typeface="Calibri" panose="020F0502020204030204" pitchFamily="34" charset="0"/>
                <a:cs typeface="Times New Roman" panose="02020603050405020304" pitchFamily="18" charset="0"/>
              </a:rPr>
              <a:t>, O., 2nd. (2003, </a:t>
            </a:r>
            <a:r>
              <a:rPr lang="fr-FR" sz="1800" dirty="0" err="1">
                <a:effectLst/>
                <a:latin typeface="Times" pitchFamily="2" charset="0"/>
                <a:ea typeface="Calibri" panose="020F0502020204030204" pitchFamily="34" charset="0"/>
                <a:cs typeface="Times New Roman" panose="02020603050405020304" pitchFamily="18" charset="0"/>
              </a:rPr>
              <a:t>Jul-Aug</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Defining</a:t>
            </a:r>
            <a:r>
              <a:rPr lang="fr-FR" sz="1800" dirty="0">
                <a:effectLst/>
                <a:latin typeface="Times" pitchFamily="2" charset="0"/>
                <a:ea typeface="Calibri" panose="020F0502020204030204" pitchFamily="34" charset="0"/>
                <a:cs typeface="Times New Roman" panose="02020603050405020304" pitchFamily="18" charset="0"/>
              </a:rPr>
              <a:t> cultural </a:t>
            </a:r>
            <a:r>
              <a:rPr lang="fr-FR" sz="1800" dirty="0" err="1">
                <a:effectLst/>
                <a:latin typeface="Times" pitchFamily="2" charset="0"/>
                <a:ea typeface="Calibri" panose="020F0502020204030204" pitchFamily="34" charset="0"/>
                <a:cs typeface="Times New Roman" panose="02020603050405020304" pitchFamily="18" charset="0"/>
              </a:rPr>
              <a:t>competence</a:t>
            </a:r>
            <a:r>
              <a:rPr lang="fr-FR" sz="1800" dirty="0">
                <a:effectLst/>
                <a:latin typeface="Times" pitchFamily="2" charset="0"/>
                <a:ea typeface="Calibri" panose="020F0502020204030204" pitchFamily="34" charset="0"/>
                <a:cs typeface="Times New Roman" panose="02020603050405020304" pitchFamily="18" charset="0"/>
              </a:rPr>
              <a:t>: a </a:t>
            </a:r>
            <a:r>
              <a:rPr lang="fr-FR" sz="1800" dirty="0" err="1">
                <a:effectLst/>
                <a:latin typeface="Times" pitchFamily="2" charset="0"/>
                <a:ea typeface="Calibri" panose="020F0502020204030204" pitchFamily="34" charset="0"/>
                <a:cs typeface="Times New Roman" panose="02020603050405020304" pitchFamily="18" charset="0"/>
              </a:rPr>
              <a:t>practical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framework</a:t>
            </a:r>
            <a:r>
              <a:rPr lang="fr-FR" sz="1800" dirty="0">
                <a:effectLst/>
                <a:latin typeface="Times" pitchFamily="2" charset="0"/>
                <a:ea typeface="Calibri" panose="020F0502020204030204" pitchFamily="34" charset="0"/>
                <a:cs typeface="Times New Roman" panose="02020603050405020304" pitchFamily="18" charset="0"/>
              </a:rPr>
              <a:t> for </a:t>
            </a:r>
            <a:r>
              <a:rPr lang="fr-FR" sz="1800" dirty="0" err="1">
                <a:effectLst/>
                <a:latin typeface="Times" pitchFamily="2" charset="0"/>
                <a:ea typeface="Calibri" panose="020F0502020204030204" pitchFamily="34" charset="0"/>
                <a:cs typeface="Times New Roman" panose="02020603050405020304" pitchFamily="18" charset="0"/>
              </a:rPr>
              <a:t>addressing</a:t>
            </a:r>
            <a:r>
              <a:rPr lang="fr-FR" sz="1800" dirty="0">
                <a:effectLst/>
                <a:latin typeface="Times" pitchFamily="2" charset="0"/>
                <a:ea typeface="Calibri" panose="020F0502020204030204" pitchFamily="34" charset="0"/>
                <a:cs typeface="Times New Roman" panose="02020603050405020304" pitchFamily="18" charset="0"/>
              </a:rPr>
              <a:t> racial/</a:t>
            </a:r>
            <a:r>
              <a:rPr lang="fr-FR" sz="1800" dirty="0" err="1">
                <a:effectLst/>
                <a:latin typeface="Times" pitchFamily="2" charset="0"/>
                <a:ea typeface="Calibri" panose="020F0502020204030204" pitchFamily="34" charset="0"/>
                <a:cs typeface="Times New Roman" panose="02020603050405020304" pitchFamily="18" charset="0"/>
              </a:rPr>
              <a:t>ethnic</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disparities</a:t>
            </a:r>
            <a:r>
              <a:rPr lang="fr-FR" sz="1800" dirty="0">
                <a:effectLst/>
                <a:latin typeface="Times" pitchFamily="2" charset="0"/>
                <a:ea typeface="Calibri" panose="020F0502020204030204" pitchFamily="34" charset="0"/>
                <a:cs typeface="Times New Roman" panose="02020603050405020304" pitchFamily="18" charset="0"/>
              </a:rPr>
              <a:t> in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and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care. </a:t>
            </a:r>
            <a:r>
              <a:rPr lang="fr-CA" sz="1800" i="1" dirty="0">
                <a:effectLst/>
                <a:latin typeface="Times" pitchFamily="2" charset="0"/>
                <a:ea typeface="Calibri" panose="020F0502020204030204" pitchFamily="34" charset="0"/>
                <a:cs typeface="Times New Roman" panose="02020603050405020304" pitchFamily="18" charset="0"/>
              </a:rPr>
              <a:t>Public </a:t>
            </a:r>
            <a:r>
              <a:rPr lang="fr-CA" sz="1800" i="1" dirty="0" err="1">
                <a:effectLst/>
                <a:latin typeface="Times" pitchFamily="2" charset="0"/>
                <a:ea typeface="Calibri" panose="020F0502020204030204" pitchFamily="34" charset="0"/>
                <a:cs typeface="Times New Roman" panose="02020603050405020304" pitchFamily="18" charset="0"/>
              </a:rPr>
              <a:t>Health</a:t>
            </a:r>
            <a:r>
              <a:rPr lang="fr-CA" sz="1800" i="1" dirty="0">
                <a:effectLst/>
                <a:latin typeface="Times" pitchFamily="2" charset="0"/>
                <a:ea typeface="Calibri" panose="020F0502020204030204" pitchFamily="34" charset="0"/>
                <a:cs typeface="Times New Roman" panose="02020603050405020304" pitchFamily="18" charset="0"/>
              </a:rPr>
              <a:t> Rep, 118</a:t>
            </a:r>
            <a:r>
              <a:rPr lang="fr-CA" sz="1800" dirty="0">
                <a:effectLst/>
                <a:latin typeface="Times" pitchFamily="2" charset="0"/>
                <a:ea typeface="Calibri" panose="020F0502020204030204" pitchFamily="34" charset="0"/>
                <a:cs typeface="Times New Roman" panose="02020603050405020304" pitchFamily="18" charset="0"/>
              </a:rPr>
              <a:t>(4), 293-302. </a:t>
            </a:r>
            <a:r>
              <a:rPr lang="fr-CA"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4"/>
              </a:rPr>
              <a:t>https://doi.org/10.1093/phr/118.4.293</a:t>
            </a:r>
            <a:r>
              <a:rPr lang="fr-CA" sz="1800" dirty="0">
                <a:effectLst/>
                <a:latin typeface="Times" pitchFamily="2" charset="0"/>
                <a:ea typeface="Calibri" panose="020F0502020204030204" pitchFamily="34" charset="0"/>
                <a:cs typeface="Times New Roman" panose="02020603050405020304" pitchFamily="18" charset="0"/>
              </a:rPr>
              <a:t> </a:t>
            </a:r>
          </a:p>
          <a:p>
            <a:r>
              <a:rPr lang="fr-CA" sz="1800" dirty="0">
                <a:effectLst/>
                <a:latin typeface="Times" pitchFamily="2" charset="0"/>
                <a:ea typeface="Calibri" panose="020F0502020204030204" pitchFamily="34" charset="0"/>
                <a:cs typeface="Times New Roman" panose="02020603050405020304" pitchFamily="18" charset="0"/>
              </a:rPr>
              <a:t>Blais, M., Martineau, S. . (2006). L’analyse inductive générale : description d’une démarche visant à donner un sens à des données brutes. </a:t>
            </a:r>
            <a:r>
              <a:rPr lang="fr-FR" sz="1800" i="1" dirty="0">
                <a:effectLst/>
                <a:latin typeface="Times" pitchFamily="2" charset="0"/>
                <a:ea typeface="Calibri" panose="020F0502020204030204" pitchFamily="34" charset="0"/>
                <a:cs typeface="Times New Roman" panose="02020603050405020304" pitchFamily="18" charset="0"/>
              </a:rPr>
              <a:t>Recherches qualitatives, 26</a:t>
            </a:r>
            <a:r>
              <a:rPr lang="fr-FR" sz="1800" dirty="0">
                <a:effectLst/>
                <a:latin typeface="Times" pitchFamily="2" charset="0"/>
                <a:ea typeface="Calibri" panose="020F0502020204030204" pitchFamily="34" charset="0"/>
                <a:cs typeface="Times New Roman" panose="02020603050405020304" pitchFamily="18" charset="0"/>
              </a:rPr>
              <a:t>(2).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5"/>
              </a:rPr>
              <a:t>http://www.recherche-qualitative.qc.ca/Revue.html</a:t>
            </a:r>
            <a:r>
              <a:rPr lang="fr-CA" sz="900" dirty="0">
                <a:effectLst/>
              </a:rPr>
              <a:t> </a:t>
            </a:r>
            <a:endParaRPr lang="fr-CA" sz="1800" dirty="0">
              <a:latin typeface="Times" pitchFamily="2" charset="0"/>
              <a:cs typeface="Times New Roman" panose="02020603050405020304" pitchFamily="18" charset="0"/>
            </a:endParaRPr>
          </a:p>
          <a:p>
            <a:r>
              <a:rPr lang="fr-CA" sz="1800" dirty="0">
                <a:effectLst/>
                <a:latin typeface="Times" pitchFamily="2" charset="0"/>
                <a:ea typeface="Calibri" panose="020F0502020204030204" pitchFamily="34" charset="0"/>
              </a:rPr>
              <a:t>Canada, G. d. (2021). </a:t>
            </a:r>
            <a:r>
              <a:rPr lang="fr-CA" sz="1800" i="1" dirty="0">
                <a:effectLst/>
                <a:latin typeface="Times" pitchFamily="2" charset="0"/>
                <a:ea typeface="Calibri" panose="020F0502020204030204" pitchFamily="34" charset="0"/>
              </a:rPr>
              <a:t>Se réinstaller au Canada à titre de réfugié</a:t>
            </a:r>
            <a:r>
              <a:rPr lang="fr-CA" sz="1800" dirty="0">
                <a:effectLst/>
                <a:latin typeface="Times" pitchFamily="2" charset="0"/>
                <a:ea typeface="Calibri" panose="020F0502020204030204" pitchFamily="34" charset="0"/>
              </a:rPr>
              <a:t>. </a:t>
            </a:r>
            <a:r>
              <a:rPr lang="fr-CA" sz="1800" dirty="0" err="1">
                <a:effectLst/>
                <a:latin typeface="Times" pitchFamily="2" charset="0"/>
                <a:ea typeface="Calibri" panose="020F0502020204030204" pitchFamily="34" charset="0"/>
              </a:rPr>
              <a:t>Retrieved</a:t>
            </a:r>
            <a:r>
              <a:rPr lang="fr-CA" sz="1800" dirty="0">
                <a:effectLst/>
                <a:latin typeface="Times" pitchFamily="2" charset="0"/>
                <a:ea typeface="Calibri" panose="020F0502020204030204" pitchFamily="34" charset="0"/>
              </a:rPr>
              <a:t> 11/03/2022 </a:t>
            </a:r>
            <a:r>
              <a:rPr lang="fr-CA" sz="1800" dirty="0" err="1">
                <a:effectLst/>
                <a:latin typeface="Times" pitchFamily="2" charset="0"/>
                <a:ea typeface="Calibri" panose="020F0502020204030204" pitchFamily="34" charset="0"/>
              </a:rPr>
              <a:t>from</a:t>
            </a:r>
            <a:r>
              <a:rPr lang="fr-CA" sz="1800" dirty="0">
                <a:effectLst/>
                <a:latin typeface="Times" pitchFamily="2" charset="0"/>
                <a:ea typeface="Calibri" panose="020F0502020204030204" pitchFamily="34" charset="0"/>
              </a:rPr>
              <a:t> </a:t>
            </a:r>
            <a:r>
              <a:rPr lang="fr-CA" sz="1800" u="sng" dirty="0">
                <a:solidFill>
                  <a:srgbClr val="0563C1"/>
                </a:solidFill>
                <a:effectLst/>
                <a:latin typeface="Times" pitchFamily="2" charset="0"/>
                <a:ea typeface="Calibri" panose="020F0502020204030204" pitchFamily="34" charset="0"/>
                <a:hlinkClick r:id="rId6"/>
              </a:rPr>
              <a:t>https://www.canada.ca/fr/immigration-refugies-citoyennete/services/refugies/aide-exterieur-canada.html</a:t>
            </a:r>
            <a:endParaRPr lang="fr-CA" sz="1800" dirty="0">
              <a:effectLst/>
              <a:latin typeface="Calibri" panose="020F0502020204030204" pitchFamily="34" charset="0"/>
              <a:ea typeface="Calibri" panose="020F0502020204030204" pitchFamily="34" charset="0"/>
            </a:endParaRPr>
          </a:p>
          <a:p>
            <a:r>
              <a:rPr lang="fr-CA" sz="1800" dirty="0">
                <a:effectLst/>
                <a:latin typeface="Times" pitchFamily="2" charset="0"/>
                <a:ea typeface="Calibri" panose="020F0502020204030204" pitchFamily="34" charset="0"/>
                <a:cs typeface="Times New Roman" panose="02020603050405020304" pitchFamily="18" charset="0"/>
              </a:rPr>
              <a:t>Canada, G. d. (2022, 11/03/2022). </a:t>
            </a:r>
            <a:r>
              <a:rPr lang="fr-CA" sz="1800" i="1" dirty="0">
                <a:effectLst/>
                <a:latin typeface="Times" pitchFamily="2" charset="0"/>
                <a:ea typeface="Calibri" panose="020F0502020204030204" pitchFamily="34" charset="0"/>
                <a:cs typeface="Times New Roman" panose="02020603050405020304" pitchFamily="18" charset="0"/>
              </a:rPr>
              <a:t>Demandes d’asile par année- 2021</a:t>
            </a:r>
            <a:r>
              <a:rPr lang="fr-CA" sz="1800" dirty="0">
                <a:effectLst/>
                <a:latin typeface="Times" pitchFamily="2" charset="0"/>
                <a:ea typeface="Calibri" panose="020F0502020204030204" pitchFamily="34" charset="0"/>
                <a:cs typeface="Times New Roman" panose="02020603050405020304" pitchFamily="18" charset="0"/>
              </a:rPr>
              <a:t>. </a:t>
            </a:r>
            <a:r>
              <a:rPr lang="fr-CA"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7"/>
              </a:rPr>
              <a:t>https://www.canada.ca/fr/immigration-refugies-citoyennete/services/refugies/demandes-asile/demandes-asile-2021.html</a:t>
            </a:r>
            <a:r>
              <a:rPr lang="fr-CA" sz="900" dirty="0">
                <a:effectLst/>
              </a:rPr>
              <a:t> </a:t>
            </a:r>
          </a:p>
          <a:p>
            <a:r>
              <a:rPr lang="fr-CA" sz="1800" dirty="0" err="1">
                <a:effectLst/>
                <a:latin typeface="Times" pitchFamily="2" charset="0"/>
                <a:ea typeface="Calibri" panose="020F0502020204030204" pitchFamily="34" charset="0"/>
                <a:cs typeface="Times New Roman" panose="02020603050405020304" pitchFamily="18" charset="0"/>
              </a:rPr>
              <a:t>Dussán</a:t>
            </a:r>
            <a:r>
              <a:rPr lang="fr-CA" sz="1800" dirty="0">
                <a:effectLst/>
                <a:latin typeface="Times" pitchFamily="2" charset="0"/>
                <a:ea typeface="Calibri" panose="020F0502020204030204" pitchFamily="34" charset="0"/>
                <a:cs typeface="Times New Roman" panose="02020603050405020304" pitchFamily="18" charset="0"/>
              </a:rPr>
              <a:t>, K. B., Galbraith, E. M., </a:t>
            </a:r>
            <a:r>
              <a:rPr lang="fr-CA" sz="1800" dirty="0" err="1">
                <a:effectLst/>
                <a:latin typeface="Times" pitchFamily="2" charset="0"/>
                <a:ea typeface="Calibri" panose="020F0502020204030204" pitchFamily="34" charset="0"/>
                <a:cs typeface="Times New Roman" panose="02020603050405020304" pitchFamily="18" charset="0"/>
              </a:rPr>
              <a:t>Grzybowski</a:t>
            </a:r>
            <a:r>
              <a:rPr lang="fr-CA" sz="1800" dirty="0">
                <a:effectLst/>
                <a:latin typeface="Times" pitchFamily="2" charset="0"/>
                <a:ea typeface="Calibri" panose="020F0502020204030204" pitchFamily="34" charset="0"/>
                <a:cs typeface="Times New Roman" panose="02020603050405020304" pitchFamily="18" charset="0"/>
              </a:rPr>
              <a:t>, M., </a:t>
            </a:r>
            <a:r>
              <a:rPr lang="fr-CA" sz="1800" dirty="0" err="1">
                <a:effectLst/>
                <a:latin typeface="Times" pitchFamily="2" charset="0"/>
                <a:ea typeface="Calibri" panose="020F0502020204030204" pitchFamily="34" charset="0"/>
                <a:cs typeface="Times New Roman" panose="02020603050405020304" pitchFamily="18" charset="0"/>
              </a:rPr>
              <a:t>Vautaw</a:t>
            </a:r>
            <a:r>
              <a:rPr lang="fr-CA" sz="1800" dirty="0">
                <a:effectLst/>
                <a:latin typeface="Times" pitchFamily="2" charset="0"/>
                <a:ea typeface="Calibri" panose="020F0502020204030204" pitchFamily="34" charset="0"/>
                <a:cs typeface="Times New Roman" panose="02020603050405020304" pitchFamily="18" charset="0"/>
              </a:rPr>
              <a:t>, B. M., Murray, L., &amp; Eagle, K. A. (2009). </a:t>
            </a:r>
            <a:r>
              <a:rPr lang="fr-FR" sz="1800" dirty="0" err="1">
                <a:effectLst/>
                <a:latin typeface="Times" pitchFamily="2" charset="0"/>
                <a:ea typeface="Calibri" panose="020F0502020204030204" pitchFamily="34" charset="0"/>
                <a:cs typeface="Times New Roman" panose="02020603050405020304" pitchFamily="18" charset="0"/>
              </a:rPr>
              <a:t>Effects</a:t>
            </a:r>
            <a:r>
              <a:rPr lang="fr-FR" sz="1800" dirty="0">
                <a:effectLst/>
                <a:latin typeface="Times" pitchFamily="2" charset="0"/>
                <a:ea typeface="Calibri" panose="020F0502020204030204" pitchFamily="34" charset="0"/>
                <a:cs typeface="Times New Roman" panose="02020603050405020304" pitchFamily="18" charset="0"/>
              </a:rPr>
              <a:t> of a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elective</a:t>
            </a:r>
            <a:r>
              <a:rPr lang="fr-FR" sz="1800" dirty="0">
                <a:effectLst/>
                <a:latin typeface="Times" pitchFamily="2" charset="0"/>
                <a:ea typeface="Calibri" panose="020F0502020204030204" pitchFamily="34" charset="0"/>
                <a:cs typeface="Times New Roman" panose="02020603050405020304" pitchFamily="18" charset="0"/>
              </a:rPr>
              <a:t> on </a:t>
            </a:r>
            <a:r>
              <a:rPr lang="fr-FR" sz="1800" dirty="0" err="1">
                <a:effectLst/>
                <a:latin typeface="Times" pitchFamily="2" charset="0"/>
                <a:ea typeface="Calibri" panose="020F0502020204030204" pitchFamily="34" charset="0"/>
                <a:cs typeface="Times New Roman" panose="02020603050405020304" pitchFamily="18" charset="0"/>
              </a:rPr>
              <a:t>medical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student</a:t>
            </a:r>
            <a:r>
              <a:rPr lang="fr-FR" sz="1800" dirty="0">
                <a:effectLst/>
                <a:latin typeface="Times" pitchFamily="2" charset="0"/>
                <a:ea typeface="Calibri" panose="020F0502020204030204" pitchFamily="34" charset="0"/>
                <a:cs typeface="Times New Roman" panose="02020603050405020304" pitchFamily="18" charset="0"/>
              </a:rPr>
              <a:t> perceptions. </a:t>
            </a:r>
            <a:r>
              <a:rPr lang="fr-FR" sz="1800" i="1" dirty="0">
                <a:effectLst/>
                <a:latin typeface="Times" pitchFamily="2" charset="0"/>
                <a:ea typeface="Calibri" panose="020F0502020204030204" pitchFamily="34" charset="0"/>
                <a:cs typeface="Times New Roman" panose="02020603050405020304" pitchFamily="18" charset="0"/>
              </a:rPr>
              <a:t>BMC </a:t>
            </a:r>
            <a:r>
              <a:rPr lang="fr-FR" sz="1800" i="1" dirty="0" err="1">
                <a:effectLst/>
                <a:latin typeface="Times" pitchFamily="2" charset="0"/>
                <a:ea typeface="Calibri" panose="020F0502020204030204" pitchFamily="34" charset="0"/>
                <a:cs typeface="Times New Roman" panose="02020603050405020304" pitchFamily="18" charset="0"/>
              </a:rPr>
              <a:t>Medical</a:t>
            </a:r>
            <a:r>
              <a:rPr lang="fr-FR" sz="1800" i="1" dirty="0">
                <a:effectLst/>
                <a:latin typeface="Times" pitchFamily="2" charset="0"/>
                <a:ea typeface="Calibri" panose="020F0502020204030204" pitchFamily="34" charset="0"/>
                <a:cs typeface="Times New Roman" panose="02020603050405020304" pitchFamily="18" charset="0"/>
              </a:rPr>
              <a:t> Education, 9</a:t>
            </a:r>
            <a:r>
              <a:rPr lang="fr-FR" sz="1800" dirty="0">
                <a:effectLst/>
                <a:latin typeface="Times" pitchFamily="2" charset="0"/>
                <a:ea typeface="Calibri" panose="020F0502020204030204" pitchFamily="34" charset="0"/>
                <a:cs typeface="Times New Roman" panose="02020603050405020304" pitchFamily="18" charset="0"/>
              </a:rPr>
              <a:t>(1), 1-8. </a:t>
            </a:r>
          </a:p>
          <a:p>
            <a:r>
              <a:rPr lang="en-US" sz="1800" dirty="0">
                <a:effectLst/>
                <a:latin typeface="Times" pitchFamily="2" charset="0"/>
                <a:ea typeface="Calibri" panose="020F0502020204030204" pitchFamily="34" charset="0"/>
              </a:rPr>
              <a:t>Gruner, D., Feinberg, Y., Venables, M. J., Hashmi, S. S., Saad, A., Archibald, D., &amp; </a:t>
            </a:r>
            <a:r>
              <a:rPr lang="en-US" sz="1800" dirty="0" err="1">
                <a:effectLst/>
                <a:latin typeface="Times" pitchFamily="2" charset="0"/>
                <a:ea typeface="Calibri" panose="020F0502020204030204" pitchFamily="34" charset="0"/>
              </a:rPr>
              <a:t>Pottie</a:t>
            </a:r>
            <a:r>
              <a:rPr lang="en-US" sz="1800" dirty="0">
                <a:effectLst/>
                <a:latin typeface="Times" pitchFamily="2" charset="0"/>
                <a:ea typeface="Calibri" panose="020F0502020204030204" pitchFamily="34" charset="0"/>
              </a:rPr>
              <a:t>, K. (2021). An Undergraduate Medical Education Framework for Refugee and Migrant Health: Curriculum Development and Conceptual Approaches. </a:t>
            </a:r>
            <a:endParaRPr lang="fr-CA" sz="1800" dirty="0">
              <a:effectLst/>
              <a:latin typeface="Calibri" panose="020F0502020204030204" pitchFamily="34" charset="0"/>
              <a:ea typeface="Calibri" panose="020F0502020204030204" pitchFamily="34" charset="0"/>
            </a:endParaRPr>
          </a:p>
          <a:p>
            <a:r>
              <a:rPr lang="fr-FR" sz="1800" dirty="0" err="1">
                <a:effectLst/>
                <a:latin typeface="Times" pitchFamily="2" charset="0"/>
                <a:ea typeface="Calibri" panose="020F0502020204030204" pitchFamily="34" charset="0"/>
                <a:cs typeface="Times New Roman" panose="02020603050405020304" pitchFamily="18" charset="0"/>
              </a:rPr>
              <a:t>Gu</a:t>
            </a:r>
            <a:r>
              <a:rPr lang="fr-FR" sz="1800" dirty="0">
                <a:effectLst/>
                <a:latin typeface="Times" pitchFamily="2" charset="0"/>
                <a:ea typeface="Calibri" panose="020F0502020204030204" pitchFamily="34" charset="0"/>
                <a:cs typeface="Times New Roman" panose="02020603050405020304" pitchFamily="18" charset="0"/>
              </a:rPr>
              <a:t>, F., Chu, E., </a:t>
            </a:r>
            <a:r>
              <a:rPr lang="fr-FR" sz="1800" dirty="0" err="1">
                <a:effectLst/>
                <a:latin typeface="Times" pitchFamily="2" charset="0"/>
                <a:ea typeface="Calibri" panose="020F0502020204030204" pitchFamily="34" charset="0"/>
                <a:cs typeface="Times New Roman" panose="02020603050405020304" pitchFamily="18" charset="0"/>
              </a:rPr>
              <a:t>Milewski</a:t>
            </a:r>
            <a:r>
              <a:rPr lang="fr-FR" sz="1800" dirty="0">
                <a:effectLst/>
                <a:latin typeface="Times" pitchFamily="2" charset="0"/>
                <a:ea typeface="Calibri" panose="020F0502020204030204" pitchFamily="34" charset="0"/>
                <a:cs typeface="Times New Roman" panose="02020603050405020304" pitchFamily="18" charset="0"/>
              </a:rPr>
              <a:t>, A., </a:t>
            </a:r>
            <a:r>
              <a:rPr lang="fr-FR" sz="1800" dirty="0" err="1">
                <a:effectLst/>
                <a:latin typeface="Times" pitchFamily="2" charset="0"/>
                <a:ea typeface="Calibri" panose="020F0502020204030204" pitchFamily="34" charset="0"/>
                <a:cs typeface="Times New Roman" panose="02020603050405020304" pitchFamily="18" charset="0"/>
              </a:rPr>
              <a:t>Taleghani</a:t>
            </a:r>
            <a:r>
              <a:rPr lang="fr-FR" sz="1800" dirty="0">
                <a:effectLst/>
                <a:latin typeface="Times" pitchFamily="2" charset="0"/>
                <a:ea typeface="Calibri" panose="020F0502020204030204" pitchFamily="34" charset="0"/>
                <a:cs typeface="Times New Roman" panose="02020603050405020304" pitchFamily="18" charset="0"/>
              </a:rPr>
              <a:t>, S., </a:t>
            </a:r>
            <a:r>
              <a:rPr lang="fr-FR" sz="1800" dirty="0" err="1">
                <a:effectLst/>
                <a:latin typeface="Times" pitchFamily="2" charset="0"/>
                <a:ea typeface="Calibri" panose="020F0502020204030204" pitchFamily="34" charset="0"/>
                <a:cs typeface="Times New Roman" panose="02020603050405020304" pitchFamily="18" charset="0"/>
              </a:rPr>
              <a:t>Maju</a:t>
            </a:r>
            <a:r>
              <a:rPr lang="fr-FR" sz="1800" dirty="0">
                <a:effectLst/>
                <a:latin typeface="Times" pitchFamily="2" charset="0"/>
                <a:ea typeface="Calibri" panose="020F0502020204030204" pitchFamily="34" charset="0"/>
                <a:cs typeface="Times New Roman" panose="02020603050405020304" pitchFamily="18" charset="0"/>
              </a:rPr>
              <a:t>, M., Kuhn, R., Richards, A., &amp; Emery, E. (2021, </a:t>
            </a:r>
            <a:r>
              <a:rPr lang="fr-FR" sz="1800" dirty="0" err="1">
                <a:effectLst/>
                <a:latin typeface="Times" pitchFamily="2" charset="0"/>
                <a:ea typeface="Calibri" panose="020F0502020204030204" pitchFamily="34" charset="0"/>
                <a:cs typeface="Times New Roman" panose="02020603050405020304" pitchFamily="18" charset="0"/>
              </a:rPr>
              <a:t>Feb</a:t>
            </a:r>
            <a:r>
              <a:rPr lang="fr-FR" sz="1800" dirty="0">
                <a:effectLst/>
                <a:latin typeface="Times" pitchFamily="2" charset="0"/>
                <a:ea typeface="Calibri" panose="020F0502020204030204" pitchFamily="34" charset="0"/>
                <a:cs typeface="Times New Roman" panose="02020603050405020304" pitchFamily="18" charset="0"/>
              </a:rPr>
              <a:t>). Challenges in </a:t>
            </a:r>
            <a:r>
              <a:rPr lang="fr-FR" sz="1800" dirty="0" err="1">
                <a:effectLst/>
                <a:latin typeface="Times" pitchFamily="2" charset="0"/>
                <a:ea typeface="Calibri" panose="020F0502020204030204" pitchFamily="34" charset="0"/>
                <a:cs typeface="Times New Roman" panose="02020603050405020304" pitchFamily="18" charset="0"/>
              </a:rPr>
              <a:t>Founding</a:t>
            </a:r>
            <a:r>
              <a:rPr lang="fr-FR" sz="1800" dirty="0">
                <a:effectLst/>
                <a:latin typeface="Times" pitchFamily="2" charset="0"/>
                <a:ea typeface="Calibri" panose="020F0502020204030204" pitchFamily="34" charset="0"/>
                <a:cs typeface="Times New Roman" panose="02020603050405020304" pitchFamily="18" charset="0"/>
              </a:rPr>
              <a:t> and </a:t>
            </a:r>
            <a:r>
              <a:rPr lang="fr-FR" sz="1800" dirty="0" err="1">
                <a:effectLst/>
                <a:latin typeface="Times" pitchFamily="2" charset="0"/>
                <a:ea typeface="Calibri" panose="020F0502020204030204" pitchFamily="34" charset="0"/>
                <a:cs typeface="Times New Roman" panose="02020603050405020304" pitchFamily="18" charset="0"/>
              </a:rPr>
              <a:t>Developing</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Medical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School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Student</a:t>
            </a:r>
            <a:r>
              <a:rPr lang="fr-FR" sz="1800" dirty="0">
                <a:effectLst/>
                <a:latin typeface="Times" pitchFamily="2" charset="0"/>
                <a:ea typeface="Calibri" panose="020F0502020204030204" pitchFamily="34" charset="0"/>
                <a:cs typeface="Times New Roman" panose="02020603050405020304" pitchFamily="18" charset="0"/>
              </a:rPr>
              <a:t>-Run </a:t>
            </a:r>
            <a:r>
              <a:rPr lang="fr-FR" sz="1800" dirty="0" err="1">
                <a:effectLst/>
                <a:latin typeface="Times" pitchFamily="2" charset="0"/>
                <a:ea typeface="Calibri" panose="020F0502020204030204" pitchFamily="34" charset="0"/>
                <a:cs typeface="Times New Roman" panose="02020603050405020304" pitchFamily="18" charset="0"/>
              </a:rPr>
              <a:t>Asylum</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Clinics</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J </a:t>
            </a:r>
            <a:r>
              <a:rPr lang="fr-FR" sz="1800" i="1" dirty="0" err="1">
                <a:effectLst/>
                <a:latin typeface="Times" pitchFamily="2" charset="0"/>
                <a:ea typeface="Calibri" panose="020F0502020204030204" pitchFamily="34" charset="0"/>
                <a:cs typeface="Times New Roman" panose="02020603050405020304" pitchFamily="18" charset="0"/>
              </a:rPr>
              <a:t>Immigr</a:t>
            </a:r>
            <a:r>
              <a:rPr lang="fr-FR" sz="1800" i="1" dirty="0">
                <a:effectLst/>
                <a:latin typeface="Times" pitchFamily="2" charset="0"/>
                <a:ea typeface="Calibri" panose="020F0502020204030204" pitchFamily="34" charset="0"/>
                <a:cs typeface="Times New Roman" panose="02020603050405020304" pitchFamily="18" charset="0"/>
              </a:rPr>
              <a:t> Minor </a:t>
            </a:r>
            <a:r>
              <a:rPr lang="fr-FR" sz="1800" i="1" dirty="0" err="1">
                <a:effectLst/>
                <a:latin typeface="Times" pitchFamily="2" charset="0"/>
                <a:ea typeface="Calibri" panose="020F0502020204030204" pitchFamily="34" charset="0"/>
                <a:cs typeface="Times New Roman" panose="02020603050405020304" pitchFamily="18" charset="0"/>
              </a:rPr>
              <a:t>Health</a:t>
            </a:r>
            <a:r>
              <a:rPr lang="fr-FR" sz="1800" i="1" dirty="0">
                <a:effectLst/>
                <a:latin typeface="Times" pitchFamily="2" charset="0"/>
                <a:ea typeface="Calibri" panose="020F0502020204030204" pitchFamily="34" charset="0"/>
                <a:cs typeface="Times New Roman" panose="02020603050405020304" pitchFamily="18" charset="0"/>
              </a:rPr>
              <a:t>, 23</a:t>
            </a:r>
            <a:r>
              <a:rPr lang="fr-FR" sz="1800" dirty="0">
                <a:effectLst/>
                <a:latin typeface="Times" pitchFamily="2" charset="0"/>
                <a:ea typeface="Calibri" panose="020F0502020204030204" pitchFamily="34" charset="0"/>
                <a:cs typeface="Times New Roman" panose="02020603050405020304" pitchFamily="18" charset="0"/>
              </a:rPr>
              <a:t>(1), 179-183.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8"/>
              </a:rPr>
              <a:t>https://doi.org/10.1007/s10903-020-01106-2</a:t>
            </a:r>
            <a:r>
              <a:rPr lang="fr-FR" sz="1800" dirty="0">
                <a:effectLst/>
                <a:latin typeface="Times" pitchFamily="2" charset="0"/>
                <a:ea typeface="Calibri" panose="020F0502020204030204" pitchFamily="34" charset="0"/>
                <a:cs typeface="Times New Roman" panose="02020603050405020304" pitchFamily="18" charset="0"/>
              </a:rPr>
              <a:t> </a:t>
            </a:r>
          </a:p>
          <a:p>
            <a:r>
              <a:rPr lang="fr-FR" sz="1800" dirty="0" err="1">
                <a:effectLst/>
                <a:latin typeface="Times" pitchFamily="2" charset="0"/>
                <a:ea typeface="Calibri" panose="020F0502020204030204" pitchFamily="34" charset="0"/>
                <a:cs typeface="Times New Roman" panose="02020603050405020304" pitchFamily="18" charset="0"/>
              </a:rPr>
              <a:t>Gushulak</a:t>
            </a:r>
            <a:r>
              <a:rPr lang="fr-FR" sz="1800" dirty="0">
                <a:effectLst/>
                <a:latin typeface="Times" pitchFamily="2" charset="0"/>
                <a:ea typeface="Calibri" panose="020F0502020204030204" pitchFamily="34" charset="0"/>
                <a:cs typeface="Times New Roman" panose="02020603050405020304" pitchFamily="18" charset="0"/>
              </a:rPr>
              <a:t>, B. D., </a:t>
            </a:r>
            <a:r>
              <a:rPr lang="fr-FR" sz="1800" dirty="0" err="1">
                <a:effectLst/>
                <a:latin typeface="Times" pitchFamily="2" charset="0"/>
                <a:ea typeface="Calibri" panose="020F0502020204030204" pitchFamily="34" charset="0"/>
                <a:cs typeface="Times New Roman" panose="02020603050405020304" pitchFamily="18" charset="0"/>
              </a:rPr>
              <a:t>Pottie</a:t>
            </a:r>
            <a:r>
              <a:rPr lang="fr-FR" sz="1800" dirty="0">
                <a:effectLst/>
                <a:latin typeface="Times" pitchFamily="2" charset="0"/>
                <a:ea typeface="Calibri" panose="020F0502020204030204" pitchFamily="34" charset="0"/>
                <a:cs typeface="Times New Roman" panose="02020603050405020304" pitchFamily="18" charset="0"/>
              </a:rPr>
              <a:t>, K., </a:t>
            </a:r>
            <a:r>
              <a:rPr lang="fr-FR" sz="1800" dirty="0" err="1">
                <a:effectLst/>
                <a:latin typeface="Times" pitchFamily="2" charset="0"/>
                <a:ea typeface="Calibri" panose="020F0502020204030204" pitchFamily="34" charset="0"/>
                <a:cs typeface="Times New Roman" panose="02020603050405020304" pitchFamily="18" charset="0"/>
              </a:rPr>
              <a:t>Hatcher</a:t>
            </a:r>
            <a:r>
              <a:rPr lang="fr-FR" sz="1800" dirty="0">
                <a:effectLst/>
                <a:latin typeface="Times" pitchFamily="2" charset="0"/>
                <a:ea typeface="Calibri" panose="020F0502020204030204" pitchFamily="34" charset="0"/>
                <a:cs typeface="Times New Roman" panose="02020603050405020304" pitchFamily="18" charset="0"/>
              </a:rPr>
              <a:t> Roberts, J., Torres, S., </a:t>
            </a:r>
            <a:r>
              <a:rPr lang="fr-FR" sz="1800" dirty="0" err="1">
                <a:effectLst/>
                <a:latin typeface="Times" pitchFamily="2" charset="0"/>
                <a:ea typeface="Calibri" panose="020F0502020204030204" pitchFamily="34" charset="0"/>
                <a:cs typeface="Times New Roman" panose="02020603050405020304" pitchFamily="18" charset="0"/>
              </a:rPr>
              <a:t>DesMeules</a:t>
            </a:r>
            <a:r>
              <a:rPr lang="fr-FR" sz="1800" dirty="0">
                <a:effectLst/>
                <a:latin typeface="Times" pitchFamily="2" charset="0"/>
                <a:ea typeface="Calibri" panose="020F0502020204030204" pitchFamily="34" charset="0"/>
                <a:cs typeface="Times New Roman" panose="02020603050405020304" pitchFamily="18" charset="0"/>
              </a:rPr>
              <a:t>, M., Canadian Collaboration for, I., &amp;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H. (2011, Sep 6). Migration and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in Canada: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in the global village. </a:t>
            </a:r>
            <a:r>
              <a:rPr lang="fr-FR" sz="1800" i="1" dirty="0">
                <a:effectLst/>
                <a:latin typeface="Times" pitchFamily="2" charset="0"/>
                <a:ea typeface="Calibri" panose="020F0502020204030204" pitchFamily="34" charset="0"/>
                <a:cs typeface="Times New Roman" panose="02020603050405020304" pitchFamily="18" charset="0"/>
              </a:rPr>
              <a:t>CMAJ, 183</a:t>
            </a:r>
            <a:r>
              <a:rPr lang="fr-FR" sz="1800" dirty="0">
                <a:effectLst/>
                <a:latin typeface="Times" pitchFamily="2" charset="0"/>
                <a:ea typeface="Calibri" panose="020F0502020204030204" pitchFamily="34" charset="0"/>
                <a:cs typeface="Times New Roman" panose="02020603050405020304" pitchFamily="18" charset="0"/>
              </a:rPr>
              <a:t>(12), E952-958.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9"/>
              </a:rPr>
              <a:t>https://doi.org/10.1503/cmaj.090287</a:t>
            </a:r>
            <a:r>
              <a:rPr lang="fr-FR" sz="1800" dirty="0">
                <a:effectLst/>
                <a:latin typeface="Times" pitchFamily="2" charset="0"/>
                <a:ea typeface="Calibri" panose="020F0502020204030204" pitchFamily="34" charset="0"/>
                <a:cs typeface="Times New Roman" panose="02020603050405020304" pitchFamily="18" charset="0"/>
              </a:rPr>
              <a:t> </a:t>
            </a:r>
          </a:p>
          <a:p>
            <a:r>
              <a:rPr lang="fr-FR" sz="1800" dirty="0" err="1">
                <a:effectLst/>
                <a:latin typeface="Times" pitchFamily="2" charset="0"/>
                <a:ea typeface="Calibri" panose="020F0502020204030204" pitchFamily="34" charset="0"/>
                <a:cs typeface="Times New Roman" panose="02020603050405020304" pitchFamily="18" charset="0"/>
              </a:rPr>
              <a:t>evine</a:t>
            </a:r>
            <a:r>
              <a:rPr lang="fr-FR" sz="1800" dirty="0">
                <a:effectLst/>
                <a:latin typeface="Times" pitchFamily="2" charset="0"/>
                <a:ea typeface="Calibri" panose="020F0502020204030204" pitchFamily="34" charset="0"/>
                <a:cs typeface="Times New Roman" panose="02020603050405020304" pitchFamily="18" charset="0"/>
              </a:rPr>
              <a:t>, S., &amp; </a:t>
            </a:r>
            <a:r>
              <a:rPr lang="fr-FR" sz="1800" dirty="0" err="1">
                <a:effectLst/>
                <a:latin typeface="Times" pitchFamily="2" charset="0"/>
                <a:ea typeface="Calibri" panose="020F0502020204030204" pitchFamily="34" charset="0"/>
                <a:cs typeface="Times New Roman" panose="02020603050405020304" pitchFamily="18" charset="0"/>
              </a:rPr>
              <a:t>Serdah</a:t>
            </a:r>
            <a:r>
              <a:rPr lang="fr-FR" sz="1800" dirty="0">
                <a:effectLst/>
                <a:latin typeface="Times" pitchFamily="2" charset="0"/>
                <a:ea typeface="Calibri" panose="020F0502020204030204" pitchFamily="34" charset="0"/>
                <a:cs typeface="Times New Roman" panose="02020603050405020304" pitchFamily="18" charset="0"/>
              </a:rPr>
              <a:t>, M. (2020). A Novel </a:t>
            </a:r>
            <a:r>
              <a:rPr lang="fr-FR" sz="1800" dirty="0" err="1">
                <a:effectLst/>
                <a:latin typeface="Times" pitchFamily="2" charset="0"/>
                <a:ea typeface="Calibri" panose="020F0502020204030204" pitchFamily="34" charset="0"/>
                <a:cs typeface="Times New Roman" panose="02020603050405020304" pitchFamily="18" charset="0"/>
              </a:rPr>
              <a:t>Resident</a:t>
            </a:r>
            <a:r>
              <a:rPr lang="fr-FR" sz="1800" dirty="0">
                <a:effectLst/>
                <a:latin typeface="Times" pitchFamily="2" charset="0"/>
                <a:ea typeface="Calibri" panose="020F0502020204030204" pitchFamily="34" charset="0"/>
                <a:cs typeface="Times New Roman" panose="02020603050405020304" pitchFamily="18" charset="0"/>
              </a:rPr>
              <a:t> and </a:t>
            </a:r>
            <a:r>
              <a:rPr lang="fr-FR" sz="1800" dirty="0" err="1">
                <a:effectLst/>
                <a:latin typeface="Times" pitchFamily="2" charset="0"/>
                <a:ea typeface="Calibri" panose="020F0502020204030204" pitchFamily="34" charset="0"/>
                <a:cs typeface="Times New Roman" panose="02020603050405020304" pitchFamily="18" charset="0"/>
              </a:rPr>
              <a:t>Medical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Student</a:t>
            </a:r>
            <a:r>
              <a:rPr lang="fr-FR" sz="1800" dirty="0">
                <a:effectLst/>
                <a:latin typeface="Times" pitchFamily="2" charset="0"/>
                <a:ea typeface="Calibri" panose="020F0502020204030204" pitchFamily="34" charset="0"/>
                <a:cs typeface="Times New Roman" panose="02020603050405020304" pitchFamily="18" charset="0"/>
              </a:rPr>
              <a:t> Curriculum in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Journal of General </a:t>
            </a:r>
            <a:r>
              <a:rPr lang="fr-FR" sz="1800" i="1" dirty="0" err="1">
                <a:effectLst/>
                <a:latin typeface="Times" pitchFamily="2" charset="0"/>
                <a:ea typeface="Calibri" panose="020F0502020204030204" pitchFamily="34" charset="0"/>
                <a:cs typeface="Times New Roman" panose="02020603050405020304" pitchFamily="18" charset="0"/>
              </a:rPr>
              <a:t>Internal</a:t>
            </a:r>
            <a:r>
              <a:rPr lang="fr-FR" sz="1800" i="1" dirty="0">
                <a:effectLst/>
                <a:latin typeface="Times" pitchFamily="2" charset="0"/>
                <a:ea typeface="Calibri" panose="020F0502020204030204" pitchFamily="34" charset="0"/>
                <a:cs typeface="Times New Roman" panose="02020603050405020304" pitchFamily="18" charset="0"/>
              </a:rPr>
              <a:t> </a:t>
            </a:r>
            <a:r>
              <a:rPr lang="fr-FR" sz="1800" i="1" dirty="0" err="1">
                <a:effectLst/>
                <a:latin typeface="Times" pitchFamily="2" charset="0"/>
                <a:ea typeface="Calibri" panose="020F0502020204030204" pitchFamily="34" charset="0"/>
                <a:cs typeface="Times New Roman" panose="02020603050405020304" pitchFamily="18" charset="0"/>
              </a:rPr>
              <a:t>Medicine</a:t>
            </a:r>
            <a:r>
              <a:rPr lang="fr-FR" sz="1800" i="1" dirty="0">
                <a:effectLst/>
                <a:latin typeface="Times" pitchFamily="2" charset="0"/>
                <a:ea typeface="Calibri" panose="020F0502020204030204" pitchFamily="34" charset="0"/>
                <a:cs typeface="Times New Roman" panose="02020603050405020304" pitchFamily="18" charset="0"/>
              </a:rPr>
              <a:t>, 35</a:t>
            </a:r>
            <a:r>
              <a:rPr lang="fr-FR" sz="1800" dirty="0">
                <a:effectLst/>
                <a:latin typeface="Times" pitchFamily="2" charset="0"/>
                <a:ea typeface="Calibri" panose="020F0502020204030204" pitchFamily="34" charset="0"/>
                <a:cs typeface="Times New Roman" panose="02020603050405020304" pitchFamily="18" charset="0"/>
              </a:rPr>
              <a:t>(7), 2237-2239.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10"/>
              </a:rPr>
              <a:t>https://www.ncbi.nlm.nih.gov/pmc/articles/PMC7351992/pdf/11606_2020_Article_5693.pdf</a:t>
            </a:r>
            <a:r>
              <a:rPr lang="fr-CA" sz="900" dirty="0">
                <a:effectLst/>
              </a:rPr>
              <a:t> </a:t>
            </a:r>
          </a:p>
          <a:p>
            <a:r>
              <a:rPr lang="fr-FR" sz="1800" dirty="0">
                <a:effectLst/>
                <a:latin typeface="Times" pitchFamily="2" charset="0"/>
                <a:ea typeface="Calibri" panose="020F0502020204030204" pitchFamily="34" charset="0"/>
                <a:cs typeface="Times New Roman" panose="02020603050405020304" pitchFamily="18" charset="0"/>
              </a:rPr>
              <a:t>McHenry, M. S., </a:t>
            </a:r>
            <a:r>
              <a:rPr lang="fr-FR" sz="1800" dirty="0" err="1">
                <a:effectLst/>
                <a:latin typeface="Times" pitchFamily="2" charset="0"/>
                <a:ea typeface="Calibri" panose="020F0502020204030204" pitchFamily="34" charset="0"/>
                <a:cs typeface="Times New Roman" panose="02020603050405020304" pitchFamily="18" charset="0"/>
              </a:rPr>
              <a:t>Nutakki</a:t>
            </a:r>
            <a:r>
              <a:rPr lang="fr-FR" sz="1800" dirty="0">
                <a:effectLst/>
                <a:latin typeface="Times" pitchFamily="2" charset="0"/>
                <a:ea typeface="Calibri" panose="020F0502020204030204" pitchFamily="34" charset="0"/>
                <a:cs typeface="Times New Roman" panose="02020603050405020304" pitchFamily="18" charset="0"/>
              </a:rPr>
              <a:t>, K., &amp; </a:t>
            </a:r>
            <a:r>
              <a:rPr lang="fr-FR" sz="1800" dirty="0" err="1">
                <a:effectLst/>
                <a:latin typeface="Times" pitchFamily="2" charset="0"/>
                <a:ea typeface="Calibri" panose="020F0502020204030204" pitchFamily="34" charset="0"/>
                <a:cs typeface="Times New Roman" panose="02020603050405020304" pitchFamily="18" charset="0"/>
              </a:rPr>
              <a:t>Swigonski</a:t>
            </a:r>
            <a:r>
              <a:rPr lang="fr-FR" sz="1800" dirty="0">
                <a:effectLst/>
                <a:latin typeface="Times" pitchFamily="2" charset="0"/>
                <a:ea typeface="Calibri" panose="020F0502020204030204" pitchFamily="34" charset="0"/>
                <a:cs typeface="Times New Roman" panose="02020603050405020304" pitchFamily="18" charset="0"/>
              </a:rPr>
              <a:t>, N. L. (2016, Sep-</a:t>
            </a:r>
            <a:r>
              <a:rPr lang="fr-FR" sz="1800" dirty="0" err="1">
                <a:effectLst/>
                <a:latin typeface="Times" pitchFamily="2" charset="0"/>
                <a:ea typeface="Calibri" panose="020F0502020204030204" pitchFamily="34" charset="0"/>
                <a:cs typeface="Times New Roman" panose="02020603050405020304" pitchFamily="18" charset="0"/>
              </a:rPr>
              <a:t>Dec</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Effectiveness</a:t>
            </a:r>
            <a:r>
              <a:rPr lang="fr-FR" sz="1800" dirty="0">
                <a:effectLst/>
                <a:latin typeface="Times" pitchFamily="2" charset="0"/>
                <a:ea typeface="Calibri" panose="020F0502020204030204" pitchFamily="34" charset="0"/>
                <a:cs typeface="Times New Roman" panose="02020603050405020304" pitchFamily="18" charset="0"/>
              </a:rPr>
              <a:t> of cross-cultural </a:t>
            </a:r>
            <a:r>
              <a:rPr lang="fr-FR" sz="1800" dirty="0" err="1">
                <a:effectLst/>
                <a:latin typeface="Times" pitchFamily="2" charset="0"/>
                <a:ea typeface="Calibri" panose="020F0502020204030204" pitchFamily="34" charset="0"/>
                <a:cs typeface="Times New Roman" panose="02020603050405020304" pitchFamily="18" charset="0"/>
              </a:rPr>
              <a:t>education</a:t>
            </a:r>
            <a:r>
              <a:rPr lang="fr-FR" sz="1800" dirty="0">
                <a:effectLst/>
                <a:latin typeface="Times" pitchFamily="2" charset="0"/>
                <a:ea typeface="Calibri" panose="020F0502020204030204" pitchFamily="34" charset="0"/>
                <a:cs typeface="Times New Roman" panose="02020603050405020304" pitchFamily="18" charset="0"/>
              </a:rPr>
              <a:t> for </a:t>
            </a:r>
            <a:r>
              <a:rPr lang="fr-FR" sz="1800" dirty="0" err="1">
                <a:effectLst/>
                <a:latin typeface="Times" pitchFamily="2" charset="0"/>
                <a:ea typeface="Calibri" panose="020F0502020204030204" pitchFamily="34" charset="0"/>
                <a:cs typeface="Times New Roman" panose="02020603050405020304" pitchFamily="18" charset="0"/>
              </a:rPr>
              <a:t>medical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residents</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caring</a:t>
            </a:r>
            <a:r>
              <a:rPr lang="fr-FR" sz="1800" dirty="0">
                <a:effectLst/>
                <a:latin typeface="Times" pitchFamily="2" charset="0"/>
                <a:ea typeface="Calibri" panose="020F0502020204030204" pitchFamily="34" charset="0"/>
                <a:cs typeface="Times New Roman" panose="02020603050405020304" pitchFamily="18" charset="0"/>
              </a:rPr>
              <a:t> for </a:t>
            </a:r>
            <a:r>
              <a:rPr lang="fr-FR" sz="1800" dirty="0" err="1">
                <a:effectLst/>
                <a:latin typeface="Times" pitchFamily="2" charset="0"/>
                <a:ea typeface="Calibri" panose="020F0502020204030204" pitchFamily="34" charset="0"/>
                <a:cs typeface="Times New Roman" panose="02020603050405020304" pitchFamily="18" charset="0"/>
              </a:rPr>
              <a:t>burmese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refugees</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Educ </a:t>
            </a:r>
            <a:r>
              <a:rPr lang="fr-FR" sz="1800" i="1" dirty="0" err="1">
                <a:effectLst/>
                <a:latin typeface="Times" pitchFamily="2" charset="0"/>
                <a:ea typeface="Calibri" panose="020F0502020204030204" pitchFamily="34" charset="0"/>
                <a:cs typeface="Times New Roman" panose="02020603050405020304" pitchFamily="18" charset="0"/>
              </a:rPr>
              <a:t>Health</a:t>
            </a:r>
            <a:r>
              <a:rPr lang="fr-FR" sz="1800" i="1" dirty="0">
                <a:effectLst/>
                <a:latin typeface="Times" pitchFamily="2" charset="0"/>
                <a:ea typeface="Calibri" panose="020F0502020204030204" pitchFamily="34" charset="0"/>
                <a:cs typeface="Times New Roman" panose="02020603050405020304" pitchFamily="18" charset="0"/>
              </a:rPr>
              <a:t> (</a:t>
            </a:r>
            <a:r>
              <a:rPr lang="fr-FR" sz="1800" i="1" dirty="0" err="1">
                <a:effectLst/>
                <a:latin typeface="Times" pitchFamily="2" charset="0"/>
                <a:ea typeface="Calibri" panose="020F0502020204030204" pitchFamily="34" charset="0"/>
                <a:cs typeface="Times New Roman" panose="02020603050405020304" pitchFamily="18" charset="0"/>
              </a:rPr>
              <a:t>Abingdon</a:t>
            </a:r>
            <a:r>
              <a:rPr lang="fr-FR" sz="1800" i="1" dirty="0">
                <a:effectLst/>
                <a:latin typeface="Times" pitchFamily="2" charset="0"/>
                <a:ea typeface="Calibri" panose="020F0502020204030204" pitchFamily="34" charset="0"/>
                <a:cs typeface="Times New Roman" panose="02020603050405020304" pitchFamily="18" charset="0"/>
              </a:rPr>
              <a:t>), 29</a:t>
            </a:r>
            <a:r>
              <a:rPr lang="fr-FR" sz="1800" dirty="0">
                <a:effectLst/>
                <a:latin typeface="Times" pitchFamily="2" charset="0"/>
                <a:ea typeface="Calibri" panose="020F0502020204030204" pitchFamily="34" charset="0"/>
                <a:cs typeface="Times New Roman" panose="02020603050405020304" pitchFamily="18" charset="0"/>
              </a:rPr>
              <a:t>(3), 250-254.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11"/>
              </a:rPr>
              <a:t>https://doi.org/10.4103/1357-6283.204217</a:t>
            </a:r>
            <a:r>
              <a:rPr lang="fr-CA" sz="900" dirty="0">
                <a:effectLst/>
              </a:rPr>
              <a:t> </a:t>
            </a:r>
            <a:endParaRPr lang="fr-CA" sz="900" dirty="0"/>
          </a:p>
          <a:p>
            <a:r>
              <a:rPr lang="fr-FR" sz="1800" dirty="0">
                <a:effectLst/>
                <a:latin typeface="Times" pitchFamily="2" charset="0"/>
                <a:ea typeface="Calibri" panose="020F0502020204030204" pitchFamily="34" charset="0"/>
                <a:cs typeface="Times New Roman" panose="02020603050405020304" pitchFamily="18" charset="0"/>
              </a:rPr>
              <a:t>Merritt, K., &amp; </a:t>
            </a:r>
            <a:r>
              <a:rPr lang="fr-FR" sz="1800" dirty="0" err="1">
                <a:effectLst/>
                <a:latin typeface="Times" pitchFamily="2" charset="0"/>
                <a:ea typeface="Calibri" panose="020F0502020204030204" pitchFamily="34" charset="0"/>
                <a:cs typeface="Times New Roman" panose="02020603050405020304" pitchFamily="18" charset="0"/>
              </a:rPr>
              <a:t>Pottie</a:t>
            </a:r>
            <a:r>
              <a:rPr lang="fr-FR" sz="1800" dirty="0">
                <a:effectLst/>
                <a:latin typeface="Times" pitchFamily="2" charset="0"/>
                <a:ea typeface="Calibri" panose="020F0502020204030204" pitchFamily="34" charset="0"/>
                <a:cs typeface="Times New Roman" panose="02020603050405020304" pitchFamily="18" charset="0"/>
              </a:rPr>
              <a:t>, K. (2020, </a:t>
            </a:r>
            <a:r>
              <a:rPr lang="fr-FR" sz="1800" dirty="0" err="1">
                <a:effectLst/>
                <a:latin typeface="Times" pitchFamily="2" charset="0"/>
                <a:ea typeface="Calibri" panose="020F0502020204030204" pitchFamily="34" charset="0"/>
                <a:cs typeface="Times New Roman" panose="02020603050405020304" pitchFamily="18" charset="0"/>
              </a:rPr>
              <a:t>Dec</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Caring</a:t>
            </a:r>
            <a:r>
              <a:rPr lang="fr-FR" sz="1800" dirty="0">
                <a:effectLst/>
                <a:latin typeface="Times" pitchFamily="2" charset="0"/>
                <a:ea typeface="Calibri" panose="020F0502020204030204" pitchFamily="34" charset="0"/>
                <a:cs typeface="Times New Roman" panose="02020603050405020304" pitchFamily="18" charset="0"/>
              </a:rPr>
              <a:t> for </a:t>
            </a:r>
            <a:r>
              <a:rPr lang="fr-FR" sz="1800" dirty="0" err="1">
                <a:effectLst/>
                <a:latin typeface="Times" pitchFamily="2" charset="0"/>
                <a:ea typeface="Calibri" panose="020F0502020204030204" pitchFamily="34" charset="0"/>
                <a:cs typeface="Times New Roman" panose="02020603050405020304" pitchFamily="18" charset="0"/>
              </a:rPr>
              <a:t>refugees</a:t>
            </a:r>
            <a:r>
              <a:rPr lang="fr-FR" sz="1800" dirty="0">
                <a:effectLst/>
                <a:latin typeface="Times" pitchFamily="2" charset="0"/>
                <a:ea typeface="Calibri" panose="020F0502020204030204" pitchFamily="34" charset="0"/>
                <a:cs typeface="Times New Roman" panose="02020603050405020304" pitchFamily="18" charset="0"/>
              </a:rPr>
              <a:t> and </a:t>
            </a:r>
            <a:r>
              <a:rPr lang="fr-FR" sz="1800" dirty="0" err="1">
                <a:effectLst/>
                <a:latin typeface="Times" pitchFamily="2" charset="0"/>
                <a:ea typeface="Calibri" panose="020F0502020204030204" pitchFamily="34" charset="0"/>
                <a:cs typeface="Times New Roman" panose="02020603050405020304" pitchFamily="18" charset="0"/>
              </a:rPr>
              <a:t>asylum</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seekers</a:t>
            </a:r>
            <a:r>
              <a:rPr lang="fr-FR" sz="1800" dirty="0">
                <a:effectLst/>
                <a:latin typeface="Times" pitchFamily="2" charset="0"/>
                <a:ea typeface="Calibri" panose="020F0502020204030204" pitchFamily="34" charset="0"/>
                <a:cs typeface="Times New Roman" panose="02020603050405020304" pitchFamily="18" charset="0"/>
              </a:rPr>
              <a:t> in Canada: </a:t>
            </a:r>
            <a:r>
              <a:rPr lang="fr-FR" sz="1800" dirty="0" err="1">
                <a:effectLst/>
                <a:latin typeface="Times" pitchFamily="2" charset="0"/>
                <a:ea typeface="Calibri" panose="020F0502020204030204" pitchFamily="34" charset="0"/>
                <a:cs typeface="Times New Roman" panose="02020603050405020304" pitchFamily="18" charset="0"/>
              </a:rPr>
              <a:t>Early</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experiences</a:t>
            </a:r>
            <a:r>
              <a:rPr lang="fr-FR" sz="1800" dirty="0">
                <a:effectLst/>
                <a:latin typeface="Times" pitchFamily="2" charset="0"/>
                <a:ea typeface="Calibri" panose="020F0502020204030204" pitchFamily="34" charset="0"/>
                <a:cs typeface="Times New Roman" panose="02020603050405020304" pitchFamily="18" charset="0"/>
              </a:rPr>
              <a:t> and </a:t>
            </a:r>
            <a:r>
              <a:rPr lang="fr-FR" sz="1800" dirty="0" err="1">
                <a:effectLst/>
                <a:latin typeface="Times" pitchFamily="2" charset="0"/>
                <a:ea typeface="Calibri" panose="020F0502020204030204" pitchFamily="34" charset="0"/>
                <a:cs typeface="Times New Roman" panose="02020603050405020304" pitchFamily="18" charset="0"/>
              </a:rPr>
              <a:t>comprehensive</a:t>
            </a:r>
            <a:r>
              <a:rPr lang="fr-FR" sz="1800" dirty="0">
                <a:effectLst/>
                <a:latin typeface="Times" pitchFamily="2" charset="0"/>
                <a:ea typeface="Calibri" panose="020F0502020204030204" pitchFamily="34" charset="0"/>
                <a:cs typeface="Times New Roman" panose="02020603050405020304" pitchFamily="18" charset="0"/>
              </a:rPr>
              <a:t> global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training for </a:t>
            </a:r>
            <a:r>
              <a:rPr lang="fr-FR" sz="1800" dirty="0" err="1">
                <a:effectLst/>
                <a:latin typeface="Times" pitchFamily="2" charset="0"/>
                <a:ea typeface="Calibri" panose="020F0502020204030204" pitchFamily="34" charset="0"/>
                <a:cs typeface="Times New Roman" panose="02020603050405020304" pitchFamily="18" charset="0"/>
              </a:rPr>
              <a:t>medical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students</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Can Med Educ J, 11</a:t>
            </a:r>
            <a:r>
              <a:rPr lang="fr-FR" sz="1800" dirty="0">
                <a:effectLst/>
                <a:latin typeface="Times" pitchFamily="2" charset="0"/>
                <a:ea typeface="Calibri" panose="020F0502020204030204" pitchFamily="34" charset="0"/>
                <a:cs typeface="Times New Roman" panose="02020603050405020304" pitchFamily="18" charset="0"/>
              </a:rPr>
              <a:t>(6), e138-e140.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12"/>
              </a:rPr>
              <a:t>https://doi.org/10.36834/cmej.69677</a:t>
            </a:r>
            <a:r>
              <a:rPr lang="fr-FR" sz="1800" dirty="0">
                <a:effectLst/>
                <a:latin typeface="Times" pitchFamily="2" charset="0"/>
                <a:ea typeface="Calibri" panose="020F0502020204030204" pitchFamily="34" charset="0"/>
                <a:cs typeface="Times New Roman" panose="02020603050405020304" pitchFamily="18" charset="0"/>
              </a:rPr>
              <a:t> </a:t>
            </a:r>
          </a:p>
          <a:p>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dirty="0"/>
          </a:p>
        </p:txBody>
      </p:sp>
    </p:spTree>
    <p:extLst>
      <p:ext uri="{BB962C8B-B14F-4D97-AF65-F5344CB8AC3E}">
        <p14:creationId xmlns:p14="http://schemas.microsoft.com/office/powerpoint/2010/main" val="106537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15A22BF-31FC-DCC6-E028-058F2D01C070}"/>
              </a:ext>
            </a:extLst>
          </p:cNvPr>
          <p:cNvSpPr>
            <a:spLocks noGrp="1"/>
          </p:cNvSpPr>
          <p:nvPr>
            <p:ph type="title"/>
          </p:nvPr>
        </p:nvSpPr>
        <p:spPr>
          <a:xfrm>
            <a:off x="630936" y="640080"/>
            <a:ext cx="4818888" cy="1481328"/>
          </a:xfrm>
        </p:spPr>
        <p:txBody>
          <a:bodyPr anchor="b">
            <a:normAutofit/>
          </a:bodyPr>
          <a:lstStyle/>
          <a:p>
            <a:r>
              <a:rPr lang="fr-FR" sz="5000"/>
              <a:t>Mise en c</a:t>
            </a:r>
            <a:r>
              <a:rPr lang="fr-CA" sz="5000"/>
              <a:t>ontexte</a:t>
            </a:r>
            <a:endParaRPr lang="fr-FR" sz="5000"/>
          </a:p>
        </p:txBody>
      </p:sp>
      <p:sp>
        <p:nvSpPr>
          <p:cNvPr id="20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D7707B7-434C-C2A5-4FD6-4EBD2F2B5AE5}"/>
              </a:ext>
            </a:extLst>
          </p:cNvPr>
          <p:cNvSpPr>
            <a:spLocks noGrp="1"/>
          </p:cNvSpPr>
          <p:nvPr>
            <p:ph idx="1"/>
          </p:nvPr>
        </p:nvSpPr>
        <p:spPr>
          <a:xfrm>
            <a:off x="630936" y="2660904"/>
            <a:ext cx="4818888" cy="3547872"/>
          </a:xfrm>
        </p:spPr>
        <p:txBody>
          <a:bodyPr anchor="t">
            <a:normAutofit/>
          </a:bodyPr>
          <a:lstStyle/>
          <a:p>
            <a:pPr marL="0" indent="0" fontAlgn="base">
              <a:spcBef>
                <a:spcPts val="0"/>
              </a:spcBef>
              <a:buNone/>
            </a:pPr>
            <a:r>
              <a:rPr lang="fr-CA" sz="1900" b="1" dirty="0"/>
              <a:t>Au Canada en 2022</a:t>
            </a:r>
          </a:p>
          <a:p>
            <a:pPr fontAlgn="base">
              <a:spcBef>
                <a:spcPts val="0"/>
              </a:spcBef>
            </a:pPr>
            <a:r>
              <a:rPr lang="fr-CA" sz="1900" dirty="0"/>
              <a:t>92 000 demandeurs d’asile</a:t>
            </a:r>
          </a:p>
          <a:p>
            <a:pPr fontAlgn="base">
              <a:spcBef>
                <a:spcPts val="0"/>
              </a:spcBef>
            </a:pPr>
            <a:r>
              <a:rPr lang="fr-CA" sz="1900" dirty="0"/>
              <a:t>64% sont accueillis au Québec </a:t>
            </a:r>
          </a:p>
          <a:p>
            <a:pPr lvl="1" fontAlgn="base">
              <a:spcBef>
                <a:spcPts val="0"/>
              </a:spcBef>
            </a:pPr>
            <a:r>
              <a:rPr lang="fr-CA" sz="1900" dirty="0"/>
              <a:t>Le Québec accueillait en moyenne 20% des demandeurs d’asile entre 2011 et 2016</a:t>
            </a:r>
          </a:p>
          <a:p>
            <a:pPr lvl="1" fontAlgn="base">
              <a:spcBef>
                <a:spcPts val="0"/>
              </a:spcBef>
            </a:pPr>
            <a:endParaRPr lang="fr-CA" sz="1900" dirty="0"/>
          </a:p>
          <a:p>
            <a:pPr fontAlgn="base">
              <a:spcBef>
                <a:spcPts val="0"/>
              </a:spcBef>
            </a:pPr>
            <a:r>
              <a:rPr lang="fr-CA" sz="1800" dirty="0"/>
              <a:t>CIUSSS NIM accueille 23% des demandeurs d’asile prestataires aide sociale</a:t>
            </a:r>
          </a:p>
          <a:p>
            <a:pPr fontAlgn="base">
              <a:spcBef>
                <a:spcPts val="0"/>
              </a:spcBef>
            </a:pPr>
            <a:endParaRPr lang="fr-CA" sz="2300" dirty="0"/>
          </a:p>
          <a:p>
            <a:pPr marL="0" indent="0">
              <a:buNone/>
            </a:pPr>
            <a:endParaRPr lang="fr-FR" sz="1900" dirty="0"/>
          </a:p>
        </p:txBody>
      </p:sp>
      <p:pic>
        <p:nvPicPr>
          <p:cNvPr id="2050" name="Picture 2">
            <a:extLst>
              <a:ext uri="{FF2B5EF4-FFF2-40B4-BE49-F238E27FC236}">
                <a16:creationId xmlns:a16="http://schemas.microsoft.com/office/drawing/2014/main" id="{942A6965-D3CC-C6BE-03AB-D001E0B1F3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8177" y="4227375"/>
            <a:ext cx="6633939" cy="25208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1FBEF48-84B5-88CE-D2AE-952B3B7EBC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01" r="19956" b="-3"/>
          <a:stretch/>
        </p:blipFill>
        <p:spPr bwMode="auto">
          <a:xfrm>
            <a:off x="7086018" y="324612"/>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9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7580A-0499-0B5A-E11B-2B4467C92557}"/>
              </a:ext>
            </a:extLst>
          </p:cNvPr>
          <p:cNvSpPr>
            <a:spLocks noGrp="1"/>
          </p:cNvSpPr>
          <p:nvPr>
            <p:ph type="title"/>
          </p:nvPr>
        </p:nvSpPr>
        <p:spPr/>
        <p:txBody>
          <a:bodyPr/>
          <a:lstStyle/>
          <a:p>
            <a:r>
              <a:rPr lang="fr-FR" dirty="0"/>
              <a:t>Bibli</a:t>
            </a:r>
            <a:r>
              <a:rPr lang="fr-CA" sz="4400" dirty="0" err="1"/>
              <a:t>ographie</a:t>
            </a:r>
            <a:endParaRPr lang="fr-FR" dirty="0"/>
          </a:p>
        </p:txBody>
      </p:sp>
      <p:sp>
        <p:nvSpPr>
          <p:cNvPr id="3" name="Espace réservé du contenu 2">
            <a:extLst>
              <a:ext uri="{FF2B5EF4-FFF2-40B4-BE49-F238E27FC236}">
                <a16:creationId xmlns:a16="http://schemas.microsoft.com/office/drawing/2014/main" id="{273D0E77-A891-5A80-CDF6-427CA837411D}"/>
              </a:ext>
            </a:extLst>
          </p:cNvPr>
          <p:cNvSpPr>
            <a:spLocks noGrp="1"/>
          </p:cNvSpPr>
          <p:nvPr>
            <p:ph idx="1"/>
          </p:nvPr>
        </p:nvSpPr>
        <p:spPr/>
        <p:txBody>
          <a:bodyPr>
            <a:normAutofit fontScale="55000" lnSpcReduction="20000"/>
          </a:bodyPr>
          <a:lstStyle/>
          <a:p>
            <a:r>
              <a:rPr lang="fr-FR" sz="1800" dirty="0">
                <a:effectLst/>
                <a:latin typeface="Times" pitchFamily="2" charset="0"/>
                <a:ea typeface="Calibri" panose="020F0502020204030204" pitchFamily="34" charset="0"/>
                <a:cs typeface="Times New Roman" panose="02020603050405020304" pitchFamily="18" charset="0"/>
              </a:rPr>
              <a:t>Mucchielli, A. P., Pierre (2021). </a:t>
            </a:r>
            <a:r>
              <a:rPr lang="fr-CA" sz="1800" i="1" dirty="0">
                <a:effectLst/>
                <a:latin typeface="Times" pitchFamily="2" charset="0"/>
                <a:ea typeface="Calibri" panose="020F0502020204030204" pitchFamily="34" charset="0"/>
                <a:cs typeface="Times New Roman" panose="02020603050405020304" pitchFamily="18" charset="0"/>
              </a:rPr>
              <a:t>L’analyse qualitative en sciences humaines et sociales 5e éd. </a:t>
            </a:r>
            <a:r>
              <a:rPr lang="fr-CA" sz="1800" dirty="0">
                <a:effectLst/>
                <a:latin typeface="Times" pitchFamily="2" charset="0"/>
                <a:ea typeface="Calibri" panose="020F0502020204030204" pitchFamily="34" charset="0"/>
                <a:cs typeface="Times New Roman" panose="02020603050405020304" pitchFamily="18" charset="0"/>
              </a:rPr>
              <a:t>(A. Colin, Ed.). </a:t>
            </a:r>
          </a:p>
          <a:p>
            <a:r>
              <a:rPr lang="fr-CA" sz="1800" dirty="0" err="1">
                <a:effectLst/>
                <a:latin typeface="Times" pitchFamily="2" charset="0"/>
                <a:ea typeface="Calibri" panose="020F0502020204030204" pitchFamily="34" charset="0"/>
                <a:cs typeface="Times New Roman" panose="02020603050405020304" pitchFamily="18" charset="0"/>
              </a:rPr>
              <a:t>Nowaczyk</a:t>
            </a:r>
            <a:r>
              <a:rPr lang="fr-CA" sz="1800" dirty="0">
                <a:effectLst/>
                <a:latin typeface="Times" pitchFamily="2" charset="0"/>
                <a:ea typeface="Calibri" panose="020F0502020204030204" pitchFamily="34" charset="0"/>
                <a:cs typeface="Times New Roman" panose="02020603050405020304" pitchFamily="18" charset="0"/>
              </a:rPr>
              <a:t>, M. D., J. (2019). Écouter les histoires : La médecine narrative dans la pratique de la médecine interne </a:t>
            </a:r>
            <a:r>
              <a:rPr lang="fr-CA" sz="1800" i="1" dirty="0">
                <a:effectLst/>
                <a:latin typeface="Times" pitchFamily="2" charset="0"/>
                <a:ea typeface="Calibri" panose="020F0502020204030204" pitchFamily="34" charset="0"/>
                <a:cs typeface="Times New Roman" panose="02020603050405020304" pitchFamily="18" charset="0"/>
              </a:rPr>
              <a:t>Canadian Journal of General </a:t>
            </a:r>
            <a:r>
              <a:rPr lang="fr-CA" sz="1800" i="1" dirty="0" err="1">
                <a:effectLst/>
                <a:latin typeface="Times" pitchFamily="2" charset="0"/>
                <a:ea typeface="Calibri" panose="020F0502020204030204" pitchFamily="34" charset="0"/>
                <a:cs typeface="Times New Roman" panose="02020603050405020304" pitchFamily="18" charset="0"/>
              </a:rPr>
              <a:t>Internal</a:t>
            </a:r>
            <a:r>
              <a:rPr lang="fr-CA" sz="1800" i="1" dirty="0">
                <a:effectLst/>
                <a:latin typeface="Times" pitchFamily="2" charset="0"/>
                <a:ea typeface="Calibri" panose="020F0502020204030204" pitchFamily="34" charset="0"/>
                <a:cs typeface="Times New Roman" panose="02020603050405020304" pitchFamily="18" charset="0"/>
              </a:rPr>
              <a:t> </a:t>
            </a:r>
            <a:r>
              <a:rPr lang="fr-CA" sz="1800" i="1" dirty="0" err="1">
                <a:effectLst/>
                <a:latin typeface="Times" pitchFamily="2" charset="0"/>
                <a:ea typeface="Calibri" panose="020F0502020204030204" pitchFamily="34" charset="0"/>
                <a:cs typeface="Times New Roman" panose="02020603050405020304" pitchFamily="18" charset="0"/>
              </a:rPr>
              <a:t>Medicine</a:t>
            </a:r>
            <a:r>
              <a:rPr lang="fr-CA" sz="1800" i="1" dirty="0">
                <a:effectLst/>
                <a:latin typeface="Times" pitchFamily="2" charset="0"/>
                <a:ea typeface="Calibri" panose="020F0502020204030204" pitchFamily="34" charset="0"/>
                <a:cs typeface="Times New Roman" panose="02020603050405020304" pitchFamily="18" charset="0"/>
              </a:rPr>
              <a:t>, 14</a:t>
            </a:r>
            <a:r>
              <a:rPr lang="fr-CA" sz="1800" dirty="0">
                <a:effectLst/>
                <a:latin typeface="Times" pitchFamily="2" charset="0"/>
                <a:ea typeface="Calibri" panose="020F0502020204030204" pitchFamily="34" charset="0"/>
                <a:cs typeface="Times New Roman" panose="02020603050405020304" pitchFamily="18" charset="0"/>
              </a:rPr>
              <a:t>(3). </a:t>
            </a:r>
            <a:endParaRPr lang="fr-CA" sz="1800" dirty="0">
              <a:latin typeface="Times" pitchFamily="2" charset="0"/>
              <a:ea typeface="Calibri" panose="020F0502020204030204" pitchFamily="34" charset="0"/>
              <a:cs typeface="Times New Roman" panose="02020603050405020304" pitchFamily="18" charset="0"/>
            </a:endParaRPr>
          </a:p>
          <a:p>
            <a:r>
              <a:rPr lang="fr-FR" sz="1800" dirty="0">
                <a:effectLst/>
                <a:latin typeface="Times" pitchFamily="2" charset="0"/>
                <a:ea typeface="Calibri" panose="020F0502020204030204" pitchFamily="34" charset="0"/>
                <a:cs typeface="Times New Roman" panose="02020603050405020304" pitchFamily="18" charset="0"/>
              </a:rPr>
              <a:t>Patel, P., </a:t>
            </a:r>
            <a:r>
              <a:rPr lang="fr-FR" sz="1800" dirty="0" err="1">
                <a:effectLst/>
                <a:latin typeface="Times" pitchFamily="2" charset="0"/>
                <a:ea typeface="Calibri" panose="020F0502020204030204" pitchFamily="34" charset="0"/>
                <a:cs typeface="Times New Roman" panose="02020603050405020304" pitchFamily="18" charset="0"/>
              </a:rPr>
              <a:t>Bernays</a:t>
            </a:r>
            <a:r>
              <a:rPr lang="fr-FR" sz="1800" dirty="0">
                <a:effectLst/>
                <a:latin typeface="Times" pitchFamily="2" charset="0"/>
                <a:ea typeface="Calibri" panose="020F0502020204030204" pitchFamily="34" charset="0"/>
                <a:cs typeface="Times New Roman" panose="02020603050405020304" pitchFamily="18" charset="0"/>
              </a:rPr>
              <a:t>, S., Dolan, H., Muscat, D. M., &amp; </a:t>
            </a:r>
            <a:r>
              <a:rPr lang="fr-FR" sz="1800" dirty="0" err="1">
                <a:effectLst/>
                <a:latin typeface="Times" pitchFamily="2" charset="0"/>
                <a:ea typeface="Calibri" panose="020F0502020204030204" pitchFamily="34" charset="0"/>
                <a:cs typeface="Times New Roman" panose="02020603050405020304" pitchFamily="18" charset="0"/>
              </a:rPr>
              <a:t>Trevena</a:t>
            </a:r>
            <a:r>
              <a:rPr lang="fr-FR" sz="1800" dirty="0">
                <a:effectLst/>
                <a:latin typeface="Times" pitchFamily="2" charset="0"/>
                <a:ea typeface="Calibri" panose="020F0502020204030204" pitchFamily="34" charset="0"/>
                <a:cs typeface="Times New Roman" panose="02020603050405020304" pitchFamily="18" charset="0"/>
              </a:rPr>
              <a:t>, L. (2021, </a:t>
            </a:r>
            <a:r>
              <a:rPr lang="fr-FR" sz="1800" dirty="0" err="1">
                <a:effectLst/>
                <a:latin typeface="Times" pitchFamily="2" charset="0"/>
                <a:ea typeface="Calibri" panose="020F0502020204030204" pitchFamily="34" charset="0"/>
                <a:cs typeface="Times New Roman" panose="02020603050405020304" pitchFamily="18" charset="0"/>
              </a:rPr>
              <a:t>Feb</a:t>
            </a:r>
            <a:r>
              <a:rPr lang="fr-FR" sz="1800" dirty="0">
                <a:effectLst/>
                <a:latin typeface="Times" pitchFamily="2" charset="0"/>
                <a:ea typeface="Calibri" panose="020F0502020204030204" pitchFamily="34" charset="0"/>
                <a:cs typeface="Times New Roman" panose="02020603050405020304" pitchFamily="18" charset="0"/>
              </a:rPr>
              <a:t> 4). Communication </a:t>
            </a:r>
            <a:r>
              <a:rPr lang="fr-FR" sz="1800" dirty="0" err="1">
                <a:effectLst/>
                <a:latin typeface="Times" pitchFamily="2" charset="0"/>
                <a:ea typeface="Calibri" panose="020F0502020204030204" pitchFamily="34" charset="0"/>
                <a:cs typeface="Times New Roman" panose="02020603050405020304" pitchFamily="18" charset="0"/>
              </a:rPr>
              <a:t>Experiences</a:t>
            </a:r>
            <a:r>
              <a:rPr lang="fr-FR" sz="1800" dirty="0">
                <a:effectLst/>
                <a:latin typeface="Times" pitchFamily="2" charset="0"/>
                <a:ea typeface="Calibri" panose="020F0502020204030204" pitchFamily="34" charset="0"/>
                <a:cs typeface="Times New Roman" panose="02020603050405020304" pitchFamily="18" charset="0"/>
              </a:rPr>
              <a:t> in </a:t>
            </a:r>
            <a:r>
              <a:rPr lang="fr-FR" sz="1800" dirty="0" err="1">
                <a:effectLst/>
                <a:latin typeface="Times" pitchFamily="2" charset="0"/>
                <a:ea typeface="Calibri" panose="020F0502020204030204" pitchFamily="34" charset="0"/>
                <a:cs typeface="Times New Roman" panose="02020603050405020304" pitchFamily="18" charset="0"/>
              </a:rPr>
              <a:t>Primary</a:t>
            </a:r>
            <a:r>
              <a:rPr lang="fr-FR" sz="1800" dirty="0">
                <a:effectLst/>
                <a:latin typeface="Times" pitchFamily="2" charset="0"/>
                <a:ea typeface="Calibri" panose="020F0502020204030204" pitchFamily="34" charset="0"/>
                <a:cs typeface="Times New Roman" panose="02020603050405020304" pitchFamily="18" charset="0"/>
              </a:rPr>
              <a:t> Healthcare </a:t>
            </a:r>
            <a:r>
              <a:rPr lang="fr-FR" sz="1800" dirty="0" err="1">
                <a:effectLst/>
                <a:latin typeface="Times" pitchFamily="2" charset="0"/>
                <a:ea typeface="Calibri" panose="020F0502020204030204" pitchFamily="34" charset="0"/>
                <a:cs typeface="Times New Roman" panose="02020603050405020304" pitchFamily="18" charset="0"/>
              </a:rPr>
              <a:t>with</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Refugees</a:t>
            </a:r>
            <a:r>
              <a:rPr lang="fr-FR" sz="1800" dirty="0">
                <a:effectLst/>
                <a:latin typeface="Times" pitchFamily="2" charset="0"/>
                <a:ea typeface="Calibri" panose="020F0502020204030204" pitchFamily="34" charset="0"/>
                <a:cs typeface="Times New Roman" panose="02020603050405020304" pitchFamily="18" charset="0"/>
              </a:rPr>
              <a:t> and </a:t>
            </a:r>
            <a:r>
              <a:rPr lang="fr-FR" sz="1800" dirty="0" err="1">
                <a:effectLst/>
                <a:latin typeface="Times" pitchFamily="2" charset="0"/>
                <a:ea typeface="Calibri" panose="020F0502020204030204" pitchFamily="34" charset="0"/>
                <a:cs typeface="Times New Roman" panose="02020603050405020304" pitchFamily="18" charset="0"/>
              </a:rPr>
              <a:t>Asylum</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Seekers</a:t>
            </a:r>
            <a:r>
              <a:rPr lang="fr-FR" sz="1800" dirty="0">
                <a:effectLst/>
                <a:latin typeface="Times" pitchFamily="2" charset="0"/>
                <a:ea typeface="Calibri" panose="020F0502020204030204" pitchFamily="34" charset="0"/>
                <a:cs typeface="Times New Roman" panose="02020603050405020304" pitchFamily="18" charset="0"/>
              </a:rPr>
              <a:t>: A </a:t>
            </a:r>
            <a:r>
              <a:rPr lang="fr-FR" sz="1800" dirty="0" err="1">
                <a:effectLst/>
                <a:latin typeface="Times" pitchFamily="2" charset="0"/>
                <a:ea typeface="Calibri" panose="020F0502020204030204" pitchFamily="34" charset="0"/>
                <a:cs typeface="Times New Roman" panose="02020603050405020304" pitchFamily="18" charset="0"/>
              </a:rPr>
              <a:t>Literature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Review</a:t>
            </a:r>
            <a:r>
              <a:rPr lang="fr-FR" sz="1800" dirty="0">
                <a:effectLst/>
                <a:latin typeface="Times" pitchFamily="2" charset="0"/>
                <a:ea typeface="Calibri" panose="020F0502020204030204" pitchFamily="34" charset="0"/>
                <a:cs typeface="Times New Roman" panose="02020603050405020304" pitchFamily="18" charset="0"/>
              </a:rPr>
              <a:t> and Narrative </a:t>
            </a:r>
            <a:r>
              <a:rPr lang="fr-FR" sz="1800" dirty="0" err="1">
                <a:effectLst/>
                <a:latin typeface="Times" pitchFamily="2" charset="0"/>
                <a:ea typeface="Calibri" panose="020F0502020204030204" pitchFamily="34" charset="0"/>
                <a:cs typeface="Times New Roman" panose="02020603050405020304" pitchFamily="18" charset="0"/>
              </a:rPr>
              <a:t>Synthesis</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Int J Environ </a:t>
            </a:r>
            <a:r>
              <a:rPr lang="fr-FR" sz="1800" i="1" dirty="0" err="1">
                <a:effectLst/>
                <a:latin typeface="Times" pitchFamily="2" charset="0"/>
                <a:ea typeface="Calibri" panose="020F0502020204030204" pitchFamily="34" charset="0"/>
                <a:cs typeface="Times New Roman" panose="02020603050405020304" pitchFamily="18" charset="0"/>
              </a:rPr>
              <a:t>Res</a:t>
            </a:r>
            <a:r>
              <a:rPr lang="fr-FR" sz="1800" i="1" dirty="0">
                <a:effectLst/>
                <a:latin typeface="Times" pitchFamily="2" charset="0"/>
                <a:ea typeface="Calibri" panose="020F0502020204030204" pitchFamily="34" charset="0"/>
                <a:cs typeface="Times New Roman" panose="02020603050405020304" pitchFamily="18" charset="0"/>
              </a:rPr>
              <a:t> Public </a:t>
            </a:r>
            <a:r>
              <a:rPr lang="fr-FR" sz="1800" i="1" dirty="0" err="1">
                <a:effectLst/>
                <a:latin typeface="Times" pitchFamily="2" charset="0"/>
                <a:ea typeface="Calibri" panose="020F0502020204030204" pitchFamily="34" charset="0"/>
                <a:cs typeface="Times New Roman" panose="02020603050405020304" pitchFamily="18" charset="0"/>
              </a:rPr>
              <a:t>Health</a:t>
            </a:r>
            <a:r>
              <a:rPr lang="fr-FR" sz="1800" i="1" dirty="0">
                <a:effectLst/>
                <a:latin typeface="Times" pitchFamily="2" charset="0"/>
                <a:ea typeface="Calibri" panose="020F0502020204030204" pitchFamily="34" charset="0"/>
                <a:cs typeface="Times New Roman" panose="02020603050405020304" pitchFamily="18" charset="0"/>
              </a:rPr>
              <a:t>, 18</a:t>
            </a:r>
            <a:r>
              <a:rPr lang="fr-FR" sz="1800" dirty="0">
                <a:effectLst/>
                <a:latin typeface="Times" pitchFamily="2" charset="0"/>
                <a:ea typeface="Calibri" panose="020F0502020204030204" pitchFamily="34" charset="0"/>
                <a:cs typeface="Times New Roman" panose="02020603050405020304" pitchFamily="18" charset="0"/>
              </a:rPr>
              <a:t>(4).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2"/>
              </a:rPr>
              <a:t>https://doi.org/10.3390/ijerph18041469</a:t>
            </a:r>
            <a:r>
              <a:rPr lang="fr-CA" dirty="0">
                <a:effectLst/>
              </a:rPr>
              <a:t> </a:t>
            </a:r>
            <a:endParaRPr lang="fr-CA" sz="1800" dirty="0">
              <a:effectLst/>
              <a:latin typeface="Times" pitchFamily="2" charset="0"/>
              <a:cs typeface="Times New Roman" panose="02020603050405020304" pitchFamily="18" charset="0"/>
            </a:endParaRPr>
          </a:p>
          <a:p>
            <a:r>
              <a:rPr lang="fr-FR" sz="1800" dirty="0" err="1">
                <a:effectLst/>
                <a:latin typeface="Times" pitchFamily="2" charset="0"/>
                <a:ea typeface="Calibri" panose="020F0502020204030204" pitchFamily="34" charset="0"/>
                <a:cs typeface="Times New Roman" panose="02020603050405020304" pitchFamily="18" charset="0"/>
              </a:rPr>
              <a:t>Pejic</a:t>
            </a:r>
            <a:r>
              <a:rPr lang="fr-FR" sz="1800" dirty="0">
                <a:effectLst/>
                <a:latin typeface="Times" pitchFamily="2" charset="0"/>
                <a:ea typeface="Calibri" panose="020F0502020204030204" pitchFamily="34" charset="0"/>
                <a:cs typeface="Times New Roman" panose="02020603050405020304" pitchFamily="18" charset="0"/>
              </a:rPr>
              <a:t>, V., Thant, </a:t>
            </a:r>
            <a:r>
              <a:rPr lang="fr-FR" sz="1800" dirty="0" err="1">
                <a:effectLst/>
                <a:latin typeface="Times" pitchFamily="2" charset="0"/>
                <a:ea typeface="Calibri" panose="020F0502020204030204" pitchFamily="34" charset="0"/>
                <a:cs typeface="Times New Roman" panose="02020603050405020304" pitchFamily="18" charset="0"/>
              </a:rPr>
              <a:t>T</a:t>
            </a:r>
            <a:r>
              <a:rPr lang="fr-FR" sz="1800" dirty="0">
                <a:effectLst/>
                <a:latin typeface="Times" pitchFamily="2" charset="0"/>
                <a:ea typeface="Calibri" panose="020F0502020204030204" pitchFamily="34" charset="0"/>
                <a:cs typeface="Times New Roman" panose="02020603050405020304" pitchFamily="18" charset="0"/>
              </a:rPr>
              <a:t>., Hess, R. S., Cornell, S., </a:t>
            </a:r>
            <a:r>
              <a:rPr lang="fr-FR" sz="1800" dirty="0" err="1">
                <a:effectLst/>
                <a:latin typeface="Times" pitchFamily="2" charset="0"/>
                <a:ea typeface="Calibri" panose="020F0502020204030204" pitchFamily="34" charset="0"/>
                <a:cs typeface="Times New Roman" panose="02020603050405020304" pitchFamily="18" charset="0"/>
              </a:rPr>
              <a:t>DeJesus</a:t>
            </a:r>
            <a:r>
              <a:rPr lang="fr-FR" sz="1800" dirty="0">
                <a:effectLst/>
                <a:latin typeface="Times" pitchFamily="2" charset="0"/>
                <a:ea typeface="Calibri" panose="020F0502020204030204" pitchFamily="34" charset="0"/>
                <a:cs typeface="Times New Roman" panose="02020603050405020304" pitchFamily="18" charset="0"/>
              </a:rPr>
              <a:t>, J., </a:t>
            </a:r>
            <a:r>
              <a:rPr lang="fr-FR" sz="1800" dirty="0" err="1">
                <a:effectLst/>
                <a:latin typeface="Times" pitchFamily="2" charset="0"/>
                <a:ea typeface="Calibri" panose="020F0502020204030204" pitchFamily="34" charset="0"/>
                <a:cs typeface="Times New Roman" panose="02020603050405020304" pitchFamily="18" charset="0"/>
              </a:rPr>
              <a:t>Yager</a:t>
            </a:r>
            <a:r>
              <a:rPr lang="fr-FR" sz="1800" dirty="0">
                <a:effectLst/>
                <a:latin typeface="Times" pitchFamily="2" charset="0"/>
                <a:ea typeface="Calibri" panose="020F0502020204030204" pitchFamily="34" charset="0"/>
                <a:cs typeface="Times New Roman" panose="02020603050405020304" pitchFamily="18" charset="0"/>
              </a:rPr>
              <a:t>, J., &amp; Savin, D. (2019). Learning </a:t>
            </a:r>
            <a:r>
              <a:rPr lang="fr-FR" sz="1800" dirty="0" err="1">
                <a:effectLst/>
                <a:latin typeface="Times" pitchFamily="2" charset="0"/>
                <a:ea typeface="Calibri" panose="020F0502020204030204" pitchFamily="34" charset="0"/>
                <a:cs typeface="Times New Roman" panose="02020603050405020304" pitchFamily="18" charset="0"/>
              </a:rPr>
              <a:t>from</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our</a:t>
            </a:r>
            <a:r>
              <a:rPr lang="fr-FR" sz="1800" dirty="0">
                <a:effectLst/>
                <a:latin typeface="Times" pitchFamily="2" charset="0"/>
                <a:ea typeface="Calibri" panose="020F0502020204030204" pitchFamily="34" charset="0"/>
                <a:cs typeface="Times New Roman" panose="02020603050405020304" pitchFamily="18" charset="0"/>
              </a:rPr>
              <a:t> patients: Training </a:t>
            </a:r>
            <a:r>
              <a:rPr lang="fr-FR" sz="1800" dirty="0" err="1">
                <a:effectLst/>
                <a:latin typeface="Times" pitchFamily="2" charset="0"/>
                <a:ea typeface="Calibri" panose="020F0502020204030204" pitchFamily="34" charset="0"/>
                <a:cs typeface="Times New Roman" panose="02020603050405020304" pitchFamily="18" charset="0"/>
              </a:rPr>
              <a:t>psychiatry</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residents</a:t>
            </a:r>
            <a:r>
              <a:rPr lang="fr-FR" sz="1800" dirty="0">
                <a:effectLst/>
                <a:latin typeface="Times" pitchFamily="2" charset="0"/>
                <a:ea typeface="Calibri" panose="020F0502020204030204" pitchFamily="34" charset="0"/>
                <a:cs typeface="Times New Roman" panose="02020603050405020304" pitchFamily="18" charset="0"/>
              </a:rPr>
              <a:t> in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mental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Academic </a:t>
            </a:r>
            <a:r>
              <a:rPr lang="fr-FR" sz="1800" i="1" dirty="0" err="1">
                <a:effectLst/>
                <a:latin typeface="Times" pitchFamily="2" charset="0"/>
                <a:ea typeface="Calibri" panose="020F0502020204030204" pitchFamily="34" charset="0"/>
                <a:cs typeface="Times New Roman" panose="02020603050405020304" pitchFamily="18" charset="0"/>
              </a:rPr>
              <a:t>Psychiatry</a:t>
            </a:r>
            <a:r>
              <a:rPr lang="fr-FR" sz="1800" i="1" dirty="0">
                <a:effectLst/>
                <a:latin typeface="Times" pitchFamily="2" charset="0"/>
                <a:ea typeface="Calibri" panose="020F0502020204030204" pitchFamily="34" charset="0"/>
                <a:cs typeface="Times New Roman" panose="02020603050405020304" pitchFamily="18" charset="0"/>
              </a:rPr>
              <a:t>, 43</a:t>
            </a:r>
            <a:r>
              <a:rPr lang="fr-FR" sz="1800" dirty="0">
                <a:effectLst/>
                <a:latin typeface="Times" pitchFamily="2" charset="0"/>
                <a:ea typeface="Calibri" panose="020F0502020204030204" pitchFamily="34" charset="0"/>
                <a:cs typeface="Times New Roman" panose="02020603050405020304" pitchFamily="18" charset="0"/>
              </a:rPr>
              <a:t>(5), 471-479.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3"/>
              </a:rPr>
              <a:t>https://link.springer.com/content/pdf/10.1007/s40596-019-01053-7.pdf</a:t>
            </a:r>
            <a:r>
              <a:rPr lang="fr-FR" sz="1800" dirty="0">
                <a:effectLst/>
                <a:latin typeface="Times" pitchFamily="2" charset="0"/>
                <a:ea typeface="Calibri" panose="020F0502020204030204" pitchFamily="34" charset="0"/>
                <a:cs typeface="Times New Roman" panose="02020603050405020304" pitchFamily="18" charset="0"/>
              </a:rPr>
              <a:t> </a:t>
            </a:r>
            <a:endParaRPr lang="fr-CA" sz="1800" dirty="0">
              <a:latin typeface="Times" pitchFamily="2" charset="0"/>
              <a:ea typeface="Calibri" panose="020F0502020204030204" pitchFamily="34" charset="0"/>
              <a:cs typeface="Times New Roman" panose="02020603050405020304" pitchFamily="18" charset="0"/>
            </a:endParaRPr>
          </a:p>
          <a:p>
            <a:r>
              <a:rPr lang="fr-FR" sz="1800" dirty="0" err="1">
                <a:effectLst/>
                <a:latin typeface="Times" pitchFamily="2" charset="0"/>
                <a:ea typeface="Calibri" panose="020F0502020204030204" pitchFamily="34" charset="0"/>
                <a:cs typeface="Times New Roman" panose="02020603050405020304" pitchFamily="18" charset="0"/>
              </a:rPr>
              <a:t>Pottie</a:t>
            </a:r>
            <a:r>
              <a:rPr lang="fr-FR" sz="1800" dirty="0">
                <a:effectLst/>
                <a:latin typeface="Times" pitchFamily="2" charset="0"/>
                <a:ea typeface="Calibri" panose="020F0502020204030204" pitchFamily="34" charset="0"/>
                <a:cs typeface="Times New Roman" panose="02020603050405020304" pitchFamily="18" charset="0"/>
              </a:rPr>
              <a:t>, K., Greenaway, C., </a:t>
            </a:r>
            <a:r>
              <a:rPr lang="fr-FR" sz="1800" dirty="0" err="1">
                <a:effectLst/>
                <a:latin typeface="Times" pitchFamily="2" charset="0"/>
                <a:ea typeface="Calibri" panose="020F0502020204030204" pitchFamily="34" charset="0"/>
                <a:cs typeface="Times New Roman" panose="02020603050405020304" pitchFamily="18" charset="0"/>
              </a:rPr>
              <a:t>Feightner</a:t>
            </a:r>
            <a:r>
              <a:rPr lang="fr-FR" sz="1800" dirty="0">
                <a:effectLst/>
                <a:latin typeface="Times" pitchFamily="2" charset="0"/>
                <a:ea typeface="Calibri" panose="020F0502020204030204" pitchFamily="34" charset="0"/>
                <a:cs typeface="Times New Roman" panose="02020603050405020304" pitchFamily="18" charset="0"/>
              </a:rPr>
              <a:t>, J., Welch, V., </a:t>
            </a:r>
            <a:r>
              <a:rPr lang="fr-FR" sz="1800" dirty="0" err="1">
                <a:effectLst/>
                <a:latin typeface="Times" pitchFamily="2" charset="0"/>
                <a:ea typeface="Calibri" panose="020F0502020204030204" pitchFamily="34" charset="0"/>
                <a:cs typeface="Times New Roman" panose="02020603050405020304" pitchFamily="18" charset="0"/>
              </a:rPr>
              <a:t>Swinkels</a:t>
            </a:r>
            <a:r>
              <a:rPr lang="fr-FR" sz="1800" dirty="0">
                <a:effectLst/>
                <a:latin typeface="Times" pitchFamily="2" charset="0"/>
                <a:ea typeface="Calibri" panose="020F0502020204030204" pitchFamily="34" charset="0"/>
                <a:cs typeface="Times New Roman" panose="02020603050405020304" pitchFamily="18" charset="0"/>
              </a:rPr>
              <a:t>, H., Rashid, M., </a:t>
            </a:r>
            <a:r>
              <a:rPr lang="fr-FR" sz="1800" dirty="0" err="1">
                <a:effectLst/>
                <a:latin typeface="Times" pitchFamily="2" charset="0"/>
                <a:ea typeface="Calibri" panose="020F0502020204030204" pitchFamily="34" charset="0"/>
                <a:cs typeface="Times New Roman" panose="02020603050405020304" pitchFamily="18" charset="0"/>
              </a:rPr>
              <a:t>Narasiah</a:t>
            </a:r>
            <a:r>
              <a:rPr lang="fr-FR" sz="1800" dirty="0">
                <a:effectLst/>
                <a:latin typeface="Times" pitchFamily="2" charset="0"/>
                <a:ea typeface="Calibri" panose="020F0502020204030204" pitchFamily="34" charset="0"/>
                <a:cs typeface="Times New Roman" panose="02020603050405020304" pitchFamily="18" charset="0"/>
              </a:rPr>
              <a:t>, L., </a:t>
            </a:r>
            <a:r>
              <a:rPr lang="fr-FR" sz="1800" dirty="0" err="1">
                <a:effectLst/>
                <a:latin typeface="Times" pitchFamily="2" charset="0"/>
                <a:ea typeface="Calibri" panose="020F0502020204030204" pitchFamily="34" charset="0"/>
                <a:cs typeface="Times New Roman" panose="02020603050405020304" pitchFamily="18" charset="0"/>
              </a:rPr>
              <a:t>Kirmayer</a:t>
            </a:r>
            <a:r>
              <a:rPr lang="fr-FR" sz="1800" dirty="0">
                <a:effectLst/>
                <a:latin typeface="Times" pitchFamily="2" charset="0"/>
                <a:ea typeface="Calibri" panose="020F0502020204030204" pitchFamily="34" charset="0"/>
                <a:cs typeface="Times New Roman" panose="02020603050405020304" pitchFamily="18" charset="0"/>
              </a:rPr>
              <a:t>, L. J., </a:t>
            </a:r>
            <a:r>
              <a:rPr lang="fr-FR" sz="1800" dirty="0" err="1">
                <a:effectLst/>
                <a:latin typeface="Times" pitchFamily="2" charset="0"/>
                <a:ea typeface="Calibri" panose="020F0502020204030204" pitchFamily="34" charset="0"/>
                <a:cs typeface="Times New Roman" panose="02020603050405020304" pitchFamily="18" charset="0"/>
              </a:rPr>
              <a:t>Ueffing</a:t>
            </a:r>
            <a:r>
              <a:rPr lang="fr-FR" sz="1800" dirty="0">
                <a:effectLst/>
                <a:latin typeface="Times" pitchFamily="2" charset="0"/>
                <a:ea typeface="Calibri" panose="020F0502020204030204" pitchFamily="34" charset="0"/>
                <a:cs typeface="Times New Roman" panose="02020603050405020304" pitchFamily="18" charset="0"/>
              </a:rPr>
              <a:t>, E., MacDonald, N. E., Hassan, G., </a:t>
            </a:r>
            <a:r>
              <a:rPr lang="fr-FR" sz="1800" dirty="0" err="1">
                <a:effectLst/>
                <a:latin typeface="Times" pitchFamily="2" charset="0"/>
                <a:ea typeface="Calibri" panose="020F0502020204030204" pitchFamily="34" charset="0"/>
                <a:cs typeface="Times New Roman" panose="02020603050405020304" pitchFamily="18" charset="0"/>
              </a:rPr>
              <a:t>McNally</a:t>
            </a:r>
            <a:r>
              <a:rPr lang="fr-FR" sz="1800" dirty="0">
                <a:effectLst/>
                <a:latin typeface="Times" pitchFamily="2" charset="0"/>
                <a:ea typeface="Calibri" panose="020F0502020204030204" pitchFamily="34" charset="0"/>
                <a:cs typeface="Times New Roman" panose="02020603050405020304" pitchFamily="18" charset="0"/>
              </a:rPr>
              <a:t>, M., Khan, K., </a:t>
            </a:r>
            <a:r>
              <a:rPr lang="fr-FR" sz="1800" dirty="0" err="1">
                <a:effectLst/>
                <a:latin typeface="Times" pitchFamily="2" charset="0"/>
                <a:ea typeface="Calibri" panose="020F0502020204030204" pitchFamily="34" charset="0"/>
                <a:cs typeface="Times New Roman" panose="02020603050405020304" pitchFamily="18" charset="0"/>
              </a:rPr>
              <a:t>Buhrmann</a:t>
            </a:r>
            <a:r>
              <a:rPr lang="fr-FR" sz="1800" dirty="0">
                <a:effectLst/>
                <a:latin typeface="Times" pitchFamily="2" charset="0"/>
                <a:ea typeface="Calibri" panose="020F0502020204030204" pitchFamily="34" charset="0"/>
                <a:cs typeface="Times New Roman" panose="02020603050405020304" pitchFamily="18" charset="0"/>
              </a:rPr>
              <a:t>, R., Dunn, S., </a:t>
            </a:r>
            <a:r>
              <a:rPr lang="fr-FR" sz="1800" dirty="0" err="1">
                <a:effectLst/>
                <a:latin typeface="Times" pitchFamily="2" charset="0"/>
                <a:ea typeface="Calibri" panose="020F0502020204030204" pitchFamily="34" charset="0"/>
                <a:cs typeface="Times New Roman" panose="02020603050405020304" pitchFamily="18" charset="0"/>
              </a:rPr>
              <a:t>Dominic</a:t>
            </a:r>
            <a:r>
              <a:rPr lang="fr-FR" sz="1800" dirty="0">
                <a:effectLst/>
                <a:latin typeface="Times" pitchFamily="2" charset="0"/>
                <a:ea typeface="Calibri" panose="020F0502020204030204" pitchFamily="34" charset="0"/>
                <a:cs typeface="Times New Roman" panose="02020603050405020304" pitchFamily="18" charset="0"/>
              </a:rPr>
              <a:t>, A., McCarthy, A. E., Gagnon, A. J., Rousseau, C., &amp; </a:t>
            </a:r>
            <a:r>
              <a:rPr lang="fr-FR" sz="1800" dirty="0" err="1">
                <a:effectLst/>
                <a:latin typeface="Times" pitchFamily="2" charset="0"/>
                <a:ea typeface="Calibri" panose="020F0502020204030204" pitchFamily="34" charset="0"/>
                <a:cs typeface="Times New Roman" panose="02020603050405020304" pitchFamily="18" charset="0"/>
              </a:rPr>
              <a:t>Tugwell</a:t>
            </a:r>
            <a:r>
              <a:rPr lang="fr-FR" sz="1800" dirty="0">
                <a:effectLst/>
                <a:latin typeface="Times" pitchFamily="2" charset="0"/>
                <a:ea typeface="Calibri" panose="020F0502020204030204" pitchFamily="34" charset="0"/>
                <a:cs typeface="Times New Roman" panose="02020603050405020304" pitchFamily="18" charset="0"/>
              </a:rPr>
              <a:t>, P. (2011, Sep 6). Evidence-</a:t>
            </a:r>
            <a:r>
              <a:rPr lang="fr-FR" sz="1800" dirty="0" err="1">
                <a:effectLst/>
                <a:latin typeface="Times" pitchFamily="2" charset="0"/>
                <a:ea typeface="Calibri" panose="020F0502020204030204" pitchFamily="34" charset="0"/>
                <a:cs typeface="Times New Roman" panose="02020603050405020304" pitchFamily="18" charset="0"/>
              </a:rPr>
              <a:t>based</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clinical</a:t>
            </a:r>
            <a:r>
              <a:rPr lang="fr-FR" sz="1800" dirty="0">
                <a:effectLst/>
                <a:latin typeface="Times" pitchFamily="2" charset="0"/>
                <a:ea typeface="Calibri" panose="020F0502020204030204" pitchFamily="34" charset="0"/>
                <a:cs typeface="Times New Roman" panose="02020603050405020304" pitchFamily="18" charset="0"/>
              </a:rPr>
              <a:t> guidelines for immigrants and </a:t>
            </a:r>
            <a:r>
              <a:rPr lang="fr-FR" sz="1800" dirty="0" err="1">
                <a:effectLst/>
                <a:latin typeface="Times" pitchFamily="2" charset="0"/>
                <a:ea typeface="Calibri" panose="020F0502020204030204" pitchFamily="34" charset="0"/>
                <a:cs typeface="Times New Roman" panose="02020603050405020304" pitchFamily="18" charset="0"/>
              </a:rPr>
              <a:t>refugees</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CMAJ, 183</a:t>
            </a:r>
            <a:r>
              <a:rPr lang="fr-FR" sz="1800" dirty="0">
                <a:effectLst/>
                <a:latin typeface="Times" pitchFamily="2" charset="0"/>
                <a:ea typeface="Calibri" panose="020F0502020204030204" pitchFamily="34" charset="0"/>
                <a:cs typeface="Times New Roman" panose="02020603050405020304" pitchFamily="18" charset="0"/>
              </a:rPr>
              <a:t>(12), E824-925.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4"/>
              </a:rPr>
              <a:t>https://doi.org/10.1503/cmaj.090313</a:t>
            </a:r>
            <a:r>
              <a:rPr lang="fr-FR" sz="1800" dirty="0">
                <a:effectLst/>
                <a:latin typeface="Times" pitchFamily="2" charset="0"/>
                <a:ea typeface="Calibri" panose="020F0502020204030204" pitchFamily="34" charset="0"/>
                <a:cs typeface="Times New Roman" panose="02020603050405020304" pitchFamily="18" charset="0"/>
              </a:rPr>
              <a:t> </a:t>
            </a:r>
            <a:endParaRPr lang="fr-CA" sz="1800" dirty="0">
              <a:effectLst/>
              <a:latin typeface="Times" pitchFamily="2" charset="0"/>
              <a:ea typeface="Calibri" panose="020F0502020204030204" pitchFamily="34" charset="0"/>
              <a:cs typeface="Times New Roman" panose="02020603050405020304" pitchFamily="18" charset="0"/>
            </a:endParaRPr>
          </a:p>
          <a:p>
            <a:r>
              <a:rPr lang="fr-CA" sz="1800" dirty="0">
                <a:effectLst/>
                <a:latin typeface="Times" pitchFamily="2" charset="0"/>
                <a:ea typeface="Calibri" panose="020F0502020204030204" pitchFamily="34" charset="0"/>
                <a:cs typeface="Times New Roman" panose="02020603050405020304" pitchFamily="18" charset="0"/>
              </a:rPr>
              <a:t>Rashid, M., Cervantes, A. D., &amp; </a:t>
            </a:r>
            <a:r>
              <a:rPr lang="fr-CA" sz="1800" dirty="0" err="1">
                <a:effectLst/>
                <a:latin typeface="Times" pitchFamily="2" charset="0"/>
                <a:ea typeface="Calibri" panose="020F0502020204030204" pitchFamily="34" charset="0"/>
                <a:cs typeface="Times New Roman" panose="02020603050405020304" pitchFamily="18" charset="0"/>
              </a:rPr>
              <a:t>Goez</a:t>
            </a:r>
            <a:r>
              <a:rPr lang="fr-CA" sz="1800" dirty="0">
                <a:effectLst/>
                <a:latin typeface="Times" pitchFamily="2" charset="0"/>
                <a:ea typeface="Calibri" panose="020F0502020204030204" pitchFamily="34" charset="0"/>
                <a:cs typeface="Times New Roman" panose="02020603050405020304" pitchFamily="18" charset="0"/>
              </a:rPr>
              <a:t>, H. (2020).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Curriculum in </a:t>
            </a:r>
            <a:r>
              <a:rPr lang="fr-FR" sz="1800" dirty="0" err="1">
                <a:effectLst/>
                <a:latin typeface="Times" pitchFamily="2" charset="0"/>
                <a:ea typeface="Calibri" panose="020F0502020204030204" pitchFamily="34" charset="0"/>
                <a:cs typeface="Times New Roman" panose="02020603050405020304" pitchFamily="18" charset="0"/>
              </a:rPr>
              <a:t>Undergraduate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Medical</a:t>
            </a:r>
            <a:r>
              <a:rPr lang="fr-FR" sz="1800" dirty="0">
                <a:effectLst/>
                <a:latin typeface="Times" pitchFamily="2" charset="0"/>
                <a:ea typeface="Calibri" panose="020F0502020204030204" pitchFamily="34" charset="0"/>
                <a:cs typeface="Times New Roman" panose="02020603050405020304" pitchFamily="18" charset="0"/>
              </a:rPr>
              <a:t> Education (UME): A </a:t>
            </a:r>
            <a:r>
              <a:rPr lang="fr-FR" sz="1800" dirty="0" err="1">
                <a:effectLst/>
                <a:latin typeface="Times" pitchFamily="2" charset="0"/>
                <a:ea typeface="Calibri" panose="020F0502020204030204" pitchFamily="34" charset="0"/>
                <a:cs typeface="Times New Roman" panose="02020603050405020304" pitchFamily="18" charset="0"/>
              </a:rPr>
              <a:t>Scoping</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Review</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err="1">
                <a:effectLst/>
                <a:latin typeface="Times" pitchFamily="2" charset="0"/>
                <a:ea typeface="Calibri" panose="020F0502020204030204" pitchFamily="34" charset="0"/>
                <a:cs typeface="Times New Roman" panose="02020603050405020304" pitchFamily="18" charset="0"/>
              </a:rPr>
              <a:t>Teaching</a:t>
            </a:r>
            <a:r>
              <a:rPr lang="fr-FR" sz="1800" i="1" dirty="0">
                <a:effectLst/>
                <a:latin typeface="Times" pitchFamily="2" charset="0"/>
                <a:ea typeface="Calibri" panose="020F0502020204030204" pitchFamily="34" charset="0"/>
                <a:cs typeface="Times New Roman" panose="02020603050405020304" pitchFamily="18" charset="0"/>
              </a:rPr>
              <a:t> and Learning in </a:t>
            </a:r>
            <a:r>
              <a:rPr lang="fr-FR" sz="1800" i="1" dirty="0" err="1">
                <a:effectLst/>
                <a:latin typeface="Times" pitchFamily="2" charset="0"/>
                <a:ea typeface="Calibri" panose="020F0502020204030204" pitchFamily="34" charset="0"/>
                <a:cs typeface="Times New Roman" panose="02020603050405020304" pitchFamily="18" charset="0"/>
              </a:rPr>
              <a:t>Medicine</a:t>
            </a:r>
            <a:r>
              <a:rPr lang="fr-FR" sz="1800" i="1" dirty="0">
                <a:effectLst/>
                <a:latin typeface="Times" pitchFamily="2" charset="0"/>
                <a:ea typeface="Calibri" panose="020F0502020204030204" pitchFamily="34" charset="0"/>
                <a:cs typeface="Times New Roman" panose="02020603050405020304" pitchFamily="18" charset="0"/>
              </a:rPr>
              <a:t>, 32</a:t>
            </a:r>
            <a:r>
              <a:rPr lang="fr-FR" sz="1800" dirty="0">
                <a:effectLst/>
                <a:latin typeface="Times" pitchFamily="2" charset="0"/>
                <a:ea typeface="Calibri" panose="020F0502020204030204" pitchFamily="34" charset="0"/>
                <a:cs typeface="Times New Roman" panose="02020603050405020304" pitchFamily="18" charset="0"/>
              </a:rPr>
              <a:t>(5), 476-485.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5"/>
              </a:rPr>
              <a:t>https://www.tandfonline.com/doi/pdf/10.1080/10401334.2020.1779071?needAccess=true</a:t>
            </a:r>
            <a:r>
              <a:rPr lang="fr-CA" dirty="0">
                <a:effectLst/>
              </a:rPr>
              <a:t> </a:t>
            </a:r>
          </a:p>
          <a:p>
            <a:r>
              <a:rPr lang="fr-FR" sz="1800" dirty="0" err="1">
                <a:effectLst/>
                <a:latin typeface="Times" pitchFamily="2" charset="0"/>
                <a:ea typeface="Calibri" panose="020F0502020204030204" pitchFamily="34" charset="0"/>
                <a:cs typeface="Times New Roman" panose="02020603050405020304" pitchFamily="18" charset="0"/>
              </a:rPr>
              <a:t>Stairs</a:t>
            </a:r>
            <a:r>
              <a:rPr lang="fr-FR" sz="1800" dirty="0">
                <a:effectLst/>
                <a:latin typeface="Times" pitchFamily="2" charset="0"/>
                <a:ea typeface="Calibri" panose="020F0502020204030204" pitchFamily="34" charset="0"/>
                <a:cs typeface="Times New Roman" panose="02020603050405020304" pitchFamily="18" charset="0"/>
              </a:rPr>
              <a:t>, J., Bal, N., &amp; Finlay </a:t>
            </a:r>
            <a:r>
              <a:rPr lang="fr-FR" sz="1800" dirty="0" err="1">
                <a:effectLst/>
                <a:latin typeface="Times" pitchFamily="2" charset="0"/>
                <a:ea typeface="Calibri" panose="020F0502020204030204" pitchFamily="34" charset="0"/>
                <a:cs typeface="Times New Roman" panose="02020603050405020304" pitchFamily="18" charset="0"/>
              </a:rPr>
              <a:t>Maguire</a:t>
            </a:r>
            <a:r>
              <a:rPr lang="fr-FR" sz="1800" dirty="0">
                <a:effectLst/>
                <a:latin typeface="Times" pitchFamily="2" charset="0"/>
                <a:ea typeface="Calibri" panose="020F0502020204030204" pitchFamily="34" charset="0"/>
                <a:cs typeface="Times New Roman" panose="02020603050405020304" pitchFamily="18" charset="0"/>
              </a:rPr>
              <a:t>, H. S. (2019). A </a:t>
            </a:r>
            <a:r>
              <a:rPr lang="fr-FR" sz="1800" dirty="0" err="1">
                <a:effectLst/>
                <a:latin typeface="Times" pitchFamily="2" charset="0"/>
                <a:ea typeface="Calibri" panose="020F0502020204030204" pitchFamily="34" charset="0"/>
                <a:cs typeface="Times New Roman" panose="02020603050405020304" pitchFamily="18" charset="0"/>
              </a:rPr>
              <a:t>resident-led</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clinic</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that</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promotes</a:t>
            </a:r>
            <a:r>
              <a:rPr lang="fr-FR" sz="1800" dirty="0">
                <a:effectLst/>
                <a:latin typeface="Times" pitchFamily="2" charset="0"/>
                <a:ea typeface="Calibri" panose="020F0502020204030204" pitchFamily="34" charset="0"/>
                <a:cs typeface="Times New Roman" panose="02020603050405020304" pitchFamily="18" charset="0"/>
              </a:rPr>
              <a:t> the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of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women</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through</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advocacy</a:t>
            </a:r>
            <a:r>
              <a:rPr lang="fr-FR" sz="1800" dirty="0">
                <a:effectLst/>
                <a:latin typeface="Times" pitchFamily="2" charset="0"/>
                <a:ea typeface="Calibri" panose="020F0502020204030204" pitchFamily="34" charset="0"/>
                <a:cs typeface="Times New Roman" panose="02020603050405020304" pitchFamily="18" charset="0"/>
              </a:rPr>
              <a:t> and partnership. </a:t>
            </a:r>
            <a:r>
              <a:rPr lang="fr-FR" sz="1800" i="1" dirty="0">
                <a:effectLst/>
                <a:latin typeface="Times" pitchFamily="2" charset="0"/>
                <a:ea typeface="Calibri" panose="020F0502020204030204" pitchFamily="34" charset="0"/>
                <a:cs typeface="Times New Roman" panose="02020603050405020304" pitchFamily="18" charset="0"/>
              </a:rPr>
              <a:t>Canadian </a:t>
            </a:r>
            <a:r>
              <a:rPr lang="fr-FR" sz="1800" i="1" dirty="0" err="1">
                <a:effectLst/>
                <a:latin typeface="Times" pitchFamily="2" charset="0"/>
                <a:ea typeface="Calibri" panose="020F0502020204030204" pitchFamily="34" charset="0"/>
                <a:cs typeface="Times New Roman" panose="02020603050405020304" pitchFamily="18" charset="0"/>
              </a:rPr>
              <a:t>Medical</a:t>
            </a:r>
            <a:r>
              <a:rPr lang="fr-FR" sz="1800" i="1" dirty="0">
                <a:effectLst/>
                <a:latin typeface="Times" pitchFamily="2" charset="0"/>
                <a:ea typeface="Calibri" panose="020F0502020204030204" pitchFamily="34" charset="0"/>
                <a:cs typeface="Times New Roman" panose="02020603050405020304" pitchFamily="18" charset="0"/>
              </a:rPr>
              <a:t> Education Journal, 10</a:t>
            </a:r>
            <a:r>
              <a:rPr lang="fr-FR" sz="1800" dirty="0">
                <a:effectLst/>
                <a:latin typeface="Times" pitchFamily="2" charset="0"/>
                <a:ea typeface="Calibri" panose="020F0502020204030204" pitchFamily="34" charset="0"/>
                <a:cs typeface="Times New Roman" panose="02020603050405020304" pitchFamily="18" charset="0"/>
              </a:rPr>
              <a:t>(4), e102.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6"/>
              </a:rPr>
              <a:t>https://www.ncbi.nlm.nih.gov/pmc/articles/PMC6892310/pdf/CMEJ-10-e102.pdf</a:t>
            </a:r>
            <a:r>
              <a:rPr lang="fr-CA" dirty="0">
                <a:effectLst/>
              </a:rPr>
              <a:t> </a:t>
            </a:r>
          </a:p>
          <a:p>
            <a:r>
              <a:rPr lang="fr-FR" sz="1800" dirty="0" err="1">
                <a:effectLst/>
                <a:latin typeface="Times" pitchFamily="2" charset="0"/>
                <a:ea typeface="Calibri" panose="020F0502020204030204" pitchFamily="34" charset="0"/>
                <a:cs typeface="Times New Roman" panose="02020603050405020304" pitchFamily="18" charset="0"/>
              </a:rPr>
              <a:t>Suphanchaimat</a:t>
            </a:r>
            <a:r>
              <a:rPr lang="fr-FR" sz="1800" dirty="0">
                <a:effectLst/>
                <a:latin typeface="Times" pitchFamily="2" charset="0"/>
                <a:ea typeface="Calibri" panose="020F0502020204030204" pitchFamily="34" charset="0"/>
                <a:cs typeface="Times New Roman" panose="02020603050405020304" pitchFamily="18" charset="0"/>
              </a:rPr>
              <a:t>, R., </a:t>
            </a:r>
            <a:r>
              <a:rPr lang="fr-FR" sz="1800" dirty="0" err="1">
                <a:effectLst/>
                <a:latin typeface="Times" pitchFamily="2" charset="0"/>
                <a:ea typeface="Calibri" panose="020F0502020204030204" pitchFamily="34" charset="0"/>
                <a:cs typeface="Times New Roman" panose="02020603050405020304" pitchFamily="18" charset="0"/>
              </a:rPr>
              <a:t>Kantamaturapoj</a:t>
            </a:r>
            <a:r>
              <a:rPr lang="fr-FR" sz="1800" dirty="0">
                <a:effectLst/>
                <a:latin typeface="Times" pitchFamily="2" charset="0"/>
                <a:ea typeface="Calibri" panose="020F0502020204030204" pitchFamily="34" charset="0"/>
                <a:cs typeface="Times New Roman" panose="02020603050405020304" pitchFamily="18" charset="0"/>
              </a:rPr>
              <a:t>, K., </a:t>
            </a:r>
            <a:r>
              <a:rPr lang="fr-FR" sz="1800" dirty="0" err="1">
                <a:effectLst/>
                <a:latin typeface="Times" pitchFamily="2" charset="0"/>
                <a:ea typeface="Calibri" panose="020F0502020204030204" pitchFamily="34" charset="0"/>
                <a:cs typeface="Times New Roman" panose="02020603050405020304" pitchFamily="18" charset="0"/>
              </a:rPr>
              <a:t>Putthasri</a:t>
            </a:r>
            <a:r>
              <a:rPr lang="fr-FR" sz="1800" dirty="0">
                <a:effectLst/>
                <a:latin typeface="Times" pitchFamily="2" charset="0"/>
                <a:ea typeface="Calibri" panose="020F0502020204030204" pitchFamily="34" charset="0"/>
                <a:cs typeface="Times New Roman" panose="02020603050405020304" pitchFamily="18" charset="0"/>
              </a:rPr>
              <a:t>, W., &amp; </a:t>
            </a:r>
            <a:r>
              <a:rPr lang="fr-FR" sz="1800" dirty="0" err="1">
                <a:effectLst/>
                <a:latin typeface="Times" pitchFamily="2" charset="0"/>
                <a:ea typeface="Calibri" panose="020F0502020204030204" pitchFamily="34" charset="0"/>
                <a:cs typeface="Times New Roman" panose="02020603050405020304" pitchFamily="18" charset="0"/>
              </a:rPr>
              <a:t>Prakongsai</a:t>
            </a:r>
            <a:r>
              <a:rPr lang="fr-FR" sz="1800" dirty="0">
                <a:effectLst/>
                <a:latin typeface="Times" pitchFamily="2" charset="0"/>
                <a:ea typeface="Calibri" panose="020F0502020204030204" pitchFamily="34" charset="0"/>
                <a:cs typeface="Times New Roman" panose="02020603050405020304" pitchFamily="18" charset="0"/>
              </a:rPr>
              <a:t>, P. (2015, Sep 17). Challenges in the provision of </a:t>
            </a:r>
            <a:r>
              <a:rPr lang="fr-FR" sz="1800" dirty="0" err="1">
                <a:effectLst/>
                <a:latin typeface="Times" pitchFamily="2" charset="0"/>
                <a:ea typeface="Calibri" panose="020F0502020204030204" pitchFamily="34" charset="0"/>
                <a:cs typeface="Times New Roman" panose="02020603050405020304" pitchFamily="18" charset="0"/>
              </a:rPr>
              <a:t>healthcare</a:t>
            </a:r>
            <a:r>
              <a:rPr lang="fr-FR" sz="1800" dirty="0">
                <a:effectLst/>
                <a:latin typeface="Times" pitchFamily="2" charset="0"/>
                <a:ea typeface="Calibri" panose="020F0502020204030204" pitchFamily="34" charset="0"/>
                <a:cs typeface="Times New Roman" panose="02020603050405020304" pitchFamily="18" charset="0"/>
              </a:rPr>
              <a:t> services for migrants: a </a:t>
            </a:r>
            <a:r>
              <a:rPr lang="fr-FR" sz="1800" dirty="0" err="1">
                <a:effectLst/>
                <a:latin typeface="Times" pitchFamily="2" charset="0"/>
                <a:ea typeface="Calibri" panose="020F0502020204030204" pitchFamily="34" charset="0"/>
                <a:cs typeface="Times New Roman" panose="02020603050405020304" pitchFamily="18" charset="0"/>
              </a:rPr>
              <a:t>systematic</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review</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through</a:t>
            </a:r>
            <a:r>
              <a:rPr lang="fr-FR" sz="1800" dirty="0">
                <a:effectLst/>
                <a:latin typeface="Times" pitchFamily="2" charset="0"/>
                <a:ea typeface="Calibri" panose="020F0502020204030204" pitchFamily="34" charset="0"/>
                <a:cs typeface="Times New Roman" panose="02020603050405020304" pitchFamily="18" charset="0"/>
              </a:rPr>
              <a:t> providers' </a:t>
            </a:r>
            <a:r>
              <a:rPr lang="fr-FR" sz="1800" dirty="0" err="1">
                <a:effectLst/>
                <a:latin typeface="Times" pitchFamily="2" charset="0"/>
                <a:ea typeface="Calibri" panose="020F0502020204030204" pitchFamily="34" charset="0"/>
                <a:cs typeface="Times New Roman" panose="02020603050405020304" pitchFamily="18" charset="0"/>
              </a:rPr>
              <a:t>lens</a:t>
            </a:r>
            <a:r>
              <a:rPr lang="fr-FR" sz="1800" dirty="0">
                <a:effectLst/>
                <a:latin typeface="Times" pitchFamily="2" charset="0"/>
                <a:ea typeface="Calibri" panose="020F0502020204030204" pitchFamily="34" charset="0"/>
                <a:cs typeface="Times New Roman" panose="02020603050405020304" pitchFamily="18" charset="0"/>
              </a:rPr>
              <a:t>. </a:t>
            </a:r>
            <a:r>
              <a:rPr lang="fr-FR" sz="1800" i="1" dirty="0">
                <a:effectLst/>
                <a:latin typeface="Times" pitchFamily="2" charset="0"/>
                <a:ea typeface="Calibri" panose="020F0502020204030204" pitchFamily="34" charset="0"/>
                <a:cs typeface="Times New Roman" panose="02020603050405020304" pitchFamily="18" charset="0"/>
              </a:rPr>
              <a:t>BMC </a:t>
            </a:r>
            <a:r>
              <a:rPr lang="fr-FR" sz="1800" i="1" dirty="0" err="1">
                <a:effectLst/>
                <a:latin typeface="Times" pitchFamily="2" charset="0"/>
                <a:ea typeface="Calibri" panose="020F0502020204030204" pitchFamily="34" charset="0"/>
                <a:cs typeface="Times New Roman" panose="02020603050405020304" pitchFamily="18" charset="0"/>
              </a:rPr>
              <a:t>Health</a:t>
            </a:r>
            <a:r>
              <a:rPr lang="fr-FR" sz="1800" i="1" dirty="0">
                <a:effectLst/>
                <a:latin typeface="Times" pitchFamily="2" charset="0"/>
                <a:ea typeface="Calibri" panose="020F0502020204030204" pitchFamily="34" charset="0"/>
                <a:cs typeface="Times New Roman" panose="02020603050405020304" pitchFamily="18" charset="0"/>
              </a:rPr>
              <a:t> </a:t>
            </a:r>
            <a:r>
              <a:rPr lang="fr-FR" sz="1800" i="1" dirty="0" err="1">
                <a:effectLst/>
                <a:latin typeface="Times" pitchFamily="2" charset="0"/>
                <a:ea typeface="Calibri" panose="020F0502020204030204" pitchFamily="34" charset="0"/>
                <a:cs typeface="Times New Roman" panose="02020603050405020304" pitchFamily="18" charset="0"/>
              </a:rPr>
              <a:t>Serv</a:t>
            </a:r>
            <a:r>
              <a:rPr lang="fr-FR" sz="1800" i="1" dirty="0">
                <a:effectLst/>
                <a:latin typeface="Times" pitchFamily="2" charset="0"/>
                <a:ea typeface="Calibri" panose="020F0502020204030204" pitchFamily="34" charset="0"/>
                <a:cs typeface="Times New Roman" panose="02020603050405020304" pitchFamily="18" charset="0"/>
              </a:rPr>
              <a:t> </a:t>
            </a:r>
            <a:r>
              <a:rPr lang="fr-FR" sz="1800" i="1" dirty="0" err="1">
                <a:effectLst/>
                <a:latin typeface="Times" pitchFamily="2" charset="0"/>
                <a:ea typeface="Calibri" panose="020F0502020204030204" pitchFamily="34" charset="0"/>
                <a:cs typeface="Times New Roman" panose="02020603050405020304" pitchFamily="18" charset="0"/>
              </a:rPr>
              <a:t>Res</a:t>
            </a:r>
            <a:r>
              <a:rPr lang="fr-FR" sz="1800" i="1" dirty="0">
                <a:effectLst/>
                <a:latin typeface="Times" pitchFamily="2" charset="0"/>
                <a:ea typeface="Calibri" panose="020F0502020204030204" pitchFamily="34" charset="0"/>
                <a:cs typeface="Times New Roman" panose="02020603050405020304" pitchFamily="18" charset="0"/>
              </a:rPr>
              <a:t>, 15</a:t>
            </a:r>
            <a:r>
              <a:rPr lang="fr-FR" sz="1800" dirty="0">
                <a:effectLst/>
                <a:latin typeface="Times" pitchFamily="2" charset="0"/>
                <a:ea typeface="Calibri" panose="020F0502020204030204" pitchFamily="34" charset="0"/>
                <a:cs typeface="Times New Roman" panose="02020603050405020304" pitchFamily="18" charset="0"/>
              </a:rPr>
              <a:t>, 390.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7"/>
              </a:rPr>
              <a:t>https://doi.org/10.1186/s12913-015-1065-z</a:t>
            </a:r>
            <a:r>
              <a:rPr lang="fr-FR" sz="1800" dirty="0">
                <a:effectLst/>
                <a:latin typeface="Times" pitchFamily="2" charset="0"/>
                <a:ea typeface="Calibri" panose="020F0502020204030204" pitchFamily="34" charset="0"/>
                <a:cs typeface="Times New Roman" panose="02020603050405020304" pitchFamily="18" charset="0"/>
              </a:rPr>
              <a:t> </a:t>
            </a:r>
          </a:p>
          <a:p>
            <a:pPr marL="457200" indent="-457200"/>
            <a:r>
              <a:rPr lang="en-US" sz="1800" dirty="0" err="1">
                <a:effectLst/>
                <a:latin typeface="Times" pitchFamily="2" charset="0"/>
                <a:ea typeface="Calibri" panose="020F0502020204030204" pitchFamily="34" charset="0"/>
              </a:rPr>
              <a:t>Veras</a:t>
            </a:r>
            <a:r>
              <a:rPr lang="en-US" sz="1800" dirty="0">
                <a:effectLst/>
                <a:latin typeface="Times" pitchFamily="2" charset="0"/>
                <a:ea typeface="Calibri" panose="020F0502020204030204" pitchFamily="34" charset="0"/>
              </a:rPr>
              <a:t>, M., </a:t>
            </a:r>
            <a:r>
              <a:rPr lang="en-US" sz="1800" dirty="0" err="1">
                <a:effectLst/>
                <a:latin typeface="Times" pitchFamily="2" charset="0"/>
                <a:ea typeface="Calibri" panose="020F0502020204030204" pitchFamily="34" charset="0"/>
              </a:rPr>
              <a:t>Pottie</a:t>
            </a:r>
            <a:r>
              <a:rPr lang="en-US" sz="1800" dirty="0">
                <a:effectLst/>
                <a:latin typeface="Times" pitchFamily="2" charset="0"/>
                <a:ea typeface="Calibri" panose="020F0502020204030204" pitchFamily="34" charset="0"/>
              </a:rPr>
              <a:t>, K., Ramsay, T., Welch, V., &amp; </a:t>
            </a:r>
            <a:r>
              <a:rPr lang="en-US" sz="1800" dirty="0" err="1">
                <a:effectLst/>
                <a:latin typeface="Times" pitchFamily="2" charset="0"/>
                <a:ea typeface="Calibri" panose="020F0502020204030204" pitchFamily="34" charset="0"/>
              </a:rPr>
              <a:t>Tugwell</a:t>
            </a:r>
            <a:r>
              <a:rPr lang="en-US" sz="1800" dirty="0">
                <a:effectLst/>
                <a:latin typeface="Times" pitchFamily="2" charset="0"/>
                <a:ea typeface="Calibri" panose="020F0502020204030204" pitchFamily="34" charset="0"/>
              </a:rPr>
              <a:t>, P. (2013). How do Ontario family medicine residents perform on global health competencies? A multi-institutional survey. </a:t>
            </a:r>
            <a:r>
              <a:rPr lang="en-US" sz="1800" i="1" dirty="0">
                <a:effectLst/>
                <a:latin typeface="Times" pitchFamily="2" charset="0"/>
                <a:ea typeface="Calibri" panose="020F0502020204030204" pitchFamily="34" charset="0"/>
              </a:rPr>
              <a:t>Can Med Educ J, 4</a:t>
            </a:r>
            <a:r>
              <a:rPr lang="en-US" sz="1800" dirty="0">
                <a:effectLst/>
                <a:latin typeface="Times" pitchFamily="2" charset="0"/>
                <a:ea typeface="Calibri" panose="020F0502020204030204" pitchFamily="34" charset="0"/>
              </a:rPr>
              <a:t>(2), e10-17. </a:t>
            </a:r>
            <a:r>
              <a:rPr lang="en-US" sz="1800" u="sng" dirty="0">
                <a:solidFill>
                  <a:srgbClr val="0563C1"/>
                </a:solidFill>
                <a:effectLst/>
                <a:latin typeface="Times" pitchFamily="2" charset="0"/>
                <a:ea typeface="Calibri" panose="020F0502020204030204" pitchFamily="34" charset="0"/>
                <a:hlinkClick r:id="rId8"/>
              </a:rPr>
              <a:t>https://www.ncbi.nlm.nih.gov/pubmed/26451209</a:t>
            </a:r>
            <a:endParaRPr lang="fr-CA" sz="1800" dirty="0">
              <a:effectLst/>
              <a:latin typeface="Calibri" panose="020F0502020204030204" pitchFamily="34" charset="0"/>
              <a:ea typeface="Calibri" panose="020F0502020204030204" pitchFamily="34" charset="0"/>
            </a:endParaRPr>
          </a:p>
          <a:p>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9"/>
              </a:rPr>
              <a:t>https://www.ncbi.nlm.nih.gov/pmc/articles/PMC4563605/pdf/cmej0410.pdf</a:t>
            </a:r>
            <a:r>
              <a:rPr lang="fr-CA" dirty="0">
                <a:effectLst/>
              </a:rPr>
              <a:t> </a:t>
            </a:r>
            <a:endParaRPr lang="fr-FR" sz="1800" dirty="0">
              <a:latin typeface="Times" pitchFamily="2" charset="0"/>
              <a:cs typeface="Times New Roman" panose="02020603050405020304" pitchFamily="18" charset="0"/>
            </a:endParaRPr>
          </a:p>
          <a:p>
            <a:r>
              <a:rPr lang="fr-FR" sz="1800" dirty="0">
                <a:effectLst/>
                <a:latin typeface="Times" pitchFamily="2" charset="0"/>
                <a:ea typeface="Calibri" panose="020F0502020204030204" pitchFamily="34" charset="0"/>
                <a:cs typeface="Times New Roman" panose="02020603050405020304" pitchFamily="18" charset="0"/>
              </a:rPr>
              <a:t>Woodland, L., </a:t>
            </a:r>
            <a:r>
              <a:rPr lang="fr-FR" sz="1800" dirty="0" err="1">
                <a:effectLst/>
                <a:latin typeface="Times" pitchFamily="2" charset="0"/>
                <a:ea typeface="Calibri" panose="020F0502020204030204" pitchFamily="34" charset="0"/>
                <a:cs typeface="Times New Roman" panose="02020603050405020304" pitchFamily="18" charset="0"/>
              </a:rPr>
              <a:t>Blignault</a:t>
            </a:r>
            <a:r>
              <a:rPr lang="fr-FR" sz="1800" dirty="0">
                <a:effectLst/>
                <a:latin typeface="Times" pitchFamily="2" charset="0"/>
                <a:ea typeface="Calibri" panose="020F0502020204030204" pitchFamily="34" charset="0"/>
                <a:cs typeface="Times New Roman" panose="02020603050405020304" pitchFamily="18" charset="0"/>
              </a:rPr>
              <a:t>, I., </a:t>
            </a:r>
            <a:r>
              <a:rPr lang="fr-FR" sz="1800" dirty="0" err="1">
                <a:effectLst/>
                <a:latin typeface="Times" pitchFamily="2" charset="0"/>
                <a:ea typeface="Calibri" panose="020F0502020204030204" pitchFamily="34" charset="0"/>
                <a:cs typeface="Times New Roman" panose="02020603050405020304" pitchFamily="18" charset="0"/>
              </a:rPr>
              <a:t>O'Callaghan</a:t>
            </a:r>
            <a:r>
              <a:rPr lang="fr-FR" sz="1800" dirty="0">
                <a:effectLst/>
                <a:latin typeface="Times" pitchFamily="2" charset="0"/>
                <a:ea typeface="Calibri" panose="020F0502020204030204" pitchFamily="34" charset="0"/>
                <a:cs typeface="Times New Roman" panose="02020603050405020304" pitchFamily="18" charset="0"/>
              </a:rPr>
              <a:t>, C., &amp; Harris-Roxas, B. (2021, </a:t>
            </a:r>
            <a:r>
              <a:rPr lang="fr-FR" sz="1800" dirty="0" err="1">
                <a:effectLst/>
                <a:latin typeface="Times" pitchFamily="2" charset="0"/>
                <a:ea typeface="Calibri" panose="020F0502020204030204" pitchFamily="34" charset="0"/>
                <a:cs typeface="Times New Roman" panose="02020603050405020304" pitchFamily="18" charset="0"/>
              </a:rPr>
              <a:t>Feb</a:t>
            </a:r>
            <a:r>
              <a:rPr lang="fr-FR" sz="1800" dirty="0">
                <a:effectLst/>
                <a:latin typeface="Times" pitchFamily="2" charset="0"/>
                <a:ea typeface="Calibri" panose="020F0502020204030204" pitchFamily="34" charset="0"/>
                <a:cs typeface="Times New Roman" panose="02020603050405020304" pitchFamily="18" charset="0"/>
              </a:rPr>
              <a:t> 18). A </a:t>
            </a:r>
            <a:r>
              <a:rPr lang="fr-FR" sz="1800" dirty="0" err="1">
                <a:effectLst/>
                <a:latin typeface="Times" pitchFamily="2" charset="0"/>
                <a:ea typeface="Calibri" panose="020F0502020204030204" pitchFamily="34" charset="0"/>
                <a:cs typeface="Times New Roman" panose="02020603050405020304" pitchFamily="18" charset="0"/>
              </a:rPr>
              <a:t>framework</a:t>
            </a:r>
            <a:r>
              <a:rPr lang="fr-FR" sz="1800" dirty="0">
                <a:effectLst/>
                <a:latin typeface="Times" pitchFamily="2" charset="0"/>
                <a:ea typeface="Calibri" panose="020F0502020204030204" pitchFamily="34" charset="0"/>
                <a:cs typeface="Times New Roman" panose="02020603050405020304" pitchFamily="18" charset="0"/>
              </a:rPr>
              <a:t> for </a:t>
            </a:r>
            <a:r>
              <a:rPr lang="fr-FR" sz="1800" dirty="0" err="1">
                <a:effectLst/>
                <a:latin typeface="Times" pitchFamily="2" charset="0"/>
                <a:ea typeface="Calibri" panose="020F0502020204030204" pitchFamily="34" charset="0"/>
                <a:cs typeface="Times New Roman" panose="02020603050405020304" pitchFamily="18" charset="0"/>
              </a:rPr>
              <a:t>preferred</a:t>
            </a:r>
            <a:r>
              <a:rPr lang="fr-FR" sz="1800" dirty="0">
                <a:effectLst/>
                <a:latin typeface="Times" pitchFamily="2" charset="0"/>
                <a:ea typeface="Calibri" panose="020F0502020204030204" pitchFamily="34" charset="0"/>
                <a:cs typeface="Times New Roman" panose="02020603050405020304" pitchFamily="18" charset="0"/>
              </a:rPr>
              <a:t> practices in </a:t>
            </a:r>
            <a:r>
              <a:rPr lang="fr-FR" sz="1800" dirty="0" err="1">
                <a:effectLst/>
                <a:latin typeface="Times" pitchFamily="2" charset="0"/>
                <a:ea typeface="Calibri" panose="020F0502020204030204" pitchFamily="34" charset="0"/>
                <a:cs typeface="Times New Roman" panose="02020603050405020304" pitchFamily="18" charset="0"/>
              </a:rPr>
              <a:t>conducting</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culturally</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competent</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research</a:t>
            </a:r>
            <a:r>
              <a:rPr lang="fr-FR" sz="1800" dirty="0">
                <a:effectLst/>
                <a:latin typeface="Times" pitchFamily="2" charset="0"/>
                <a:ea typeface="Calibri" panose="020F0502020204030204" pitchFamily="34" charset="0"/>
                <a:cs typeface="Times New Roman" panose="02020603050405020304" pitchFamily="18" charset="0"/>
              </a:rPr>
              <a:t> in a </a:t>
            </a:r>
            <a:r>
              <a:rPr lang="fr-FR" sz="1800" dirty="0" err="1">
                <a:effectLst/>
                <a:latin typeface="Times" pitchFamily="2" charset="0"/>
                <a:ea typeface="Calibri" panose="020F0502020204030204" pitchFamily="34" charset="0"/>
                <a:cs typeface="Times New Roman" panose="02020603050405020304" pitchFamily="18" charset="0"/>
              </a:rPr>
              <a:t>multicultural</a:t>
            </a:r>
            <a:r>
              <a:rPr lang="fr-FR" sz="1800" dirty="0">
                <a:effectLst/>
                <a:latin typeface="Times" pitchFamily="2" charset="0"/>
                <a:ea typeface="Calibri" panose="020F0502020204030204" pitchFamily="34" charset="0"/>
                <a:cs typeface="Times New Roman" panose="02020603050405020304" pitchFamily="18" charset="0"/>
              </a:rPr>
              <a:t> society. </a:t>
            </a:r>
            <a:r>
              <a:rPr lang="fr-FR" sz="1800" i="1" dirty="0" err="1">
                <a:effectLst/>
                <a:latin typeface="Times" pitchFamily="2" charset="0"/>
                <a:ea typeface="Calibri" panose="020F0502020204030204" pitchFamily="34" charset="0"/>
                <a:cs typeface="Times New Roman" panose="02020603050405020304" pitchFamily="18" charset="0"/>
              </a:rPr>
              <a:t>Health</a:t>
            </a:r>
            <a:r>
              <a:rPr lang="fr-FR" sz="1800" i="1" dirty="0">
                <a:effectLst/>
                <a:latin typeface="Times" pitchFamily="2" charset="0"/>
                <a:ea typeface="Calibri" panose="020F0502020204030204" pitchFamily="34" charset="0"/>
                <a:cs typeface="Times New Roman" panose="02020603050405020304" pitchFamily="18" charset="0"/>
              </a:rPr>
              <a:t> </a:t>
            </a:r>
            <a:r>
              <a:rPr lang="fr-FR" sz="1800" i="1" dirty="0" err="1">
                <a:effectLst/>
                <a:latin typeface="Times" pitchFamily="2" charset="0"/>
                <a:ea typeface="Calibri" panose="020F0502020204030204" pitchFamily="34" charset="0"/>
                <a:cs typeface="Times New Roman" panose="02020603050405020304" pitchFamily="18" charset="0"/>
              </a:rPr>
              <a:t>Res</a:t>
            </a:r>
            <a:r>
              <a:rPr lang="fr-FR" sz="1800" i="1" dirty="0">
                <a:effectLst/>
                <a:latin typeface="Times" pitchFamily="2" charset="0"/>
                <a:ea typeface="Calibri" panose="020F0502020204030204" pitchFamily="34" charset="0"/>
                <a:cs typeface="Times New Roman" panose="02020603050405020304" pitchFamily="18" charset="0"/>
              </a:rPr>
              <a:t> Policy </a:t>
            </a:r>
            <a:r>
              <a:rPr lang="fr-FR" sz="1800" i="1" dirty="0" err="1">
                <a:effectLst/>
                <a:latin typeface="Times" pitchFamily="2" charset="0"/>
                <a:ea typeface="Calibri" panose="020F0502020204030204" pitchFamily="34" charset="0"/>
                <a:cs typeface="Times New Roman" panose="02020603050405020304" pitchFamily="18" charset="0"/>
              </a:rPr>
              <a:t>Syst</a:t>
            </a:r>
            <a:r>
              <a:rPr lang="fr-FR" sz="1800" i="1" dirty="0">
                <a:effectLst/>
                <a:latin typeface="Times" pitchFamily="2" charset="0"/>
                <a:ea typeface="Calibri" panose="020F0502020204030204" pitchFamily="34" charset="0"/>
                <a:cs typeface="Times New Roman" panose="02020603050405020304" pitchFamily="18" charset="0"/>
              </a:rPr>
              <a:t>, 19</a:t>
            </a:r>
            <a:r>
              <a:rPr lang="fr-FR" sz="1800" dirty="0">
                <a:effectLst/>
                <a:latin typeface="Times" pitchFamily="2" charset="0"/>
                <a:ea typeface="Calibri" panose="020F0502020204030204" pitchFamily="34" charset="0"/>
                <a:cs typeface="Times New Roman" panose="02020603050405020304" pitchFamily="18" charset="0"/>
              </a:rPr>
              <a:t>(1), 24. </a:t>
            </a:r>
            <a:r>
              <a:rPr lang="fr-FR"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10"/>
              </a:rPr>
              <a:t>https://doi.org/10.1186/s12961-020-00657-y</a:t>
            </a:r>
            <a:r>
              <a:rPr lang="fr-FR" sz="1800" dirty="0">
                <a:effectLst/>
                <a:latin typeface="Times" pitchFamily="2" charset="0"/>
                <a:ea typeface="Calibri" panose="020F0502020204030204" pitchFamily="34" charset="0"/>
                <a:cs typeface="Times New Roman" panose="02020603050405020304" pitchFamily="18" charset="0"/>
              </a:rPr>
              <a:t> </a:t>
            </a:r>
          </a:p>
          <a:p>
            <a:r>
              <a:rPr lang="fr-FR" sz="1800" dirty="0" err="1">
                <a:effectLst/>
                <a:latin typeface="Times" pitchFamily="2" charset="0"/>
                <a:ea typeface="Calibri" panose="020F0502020204030204" pitchFamily="34" charset="0"/>
                <a:cs typeface="Times New Roman" panose="02020603050405020304" pitchFamily="18" charset="0"/>
              </a:rPr>
              <a:t>Ziersch</a:t>
            </a:r>
            <a:r>
              <a:rPr lang="fr-FR" sz="1800" dirty="0">
                <a:effectLst/>
                <a:latin typeface="Times" pitchFamily="2" charset="0"/>
                <a:ea typeface="Calibri" panose="020F0502020204030204" pitchFamily="34" charset="0"/>
                <a:cs typeface="Times New Roman" panose="02020603050405020304" pitchFamily="18" charset="0"/>
              </a:rPr>
              <a:t>, A., Freeman, </a:t>
            </a:r>
            <a:r>
              <a:rPr lang="fr-FR" sz="1800" dirty="0" err="1">
                <a:effectLst/>
                <a:latin typeface="Times" pitchFamily="2" charset="0"/>
                <a:ea typeface="Calibri" panose="020F0502020204030204" pitchFamily="34" charset="0"/>
                <a:cs typeface="Times New Roman" panose="02020603050405020304" pitchFamily="18" charset="0"/>
              </a:rPr>
              <a:t>T</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Javanparast</a:t>
            </a:r>
            <a:r>
              <a:rPr lang="fr-FR" sz="1800" dirty="0">
                <a:effectLst/>
                <a:latin typeface="Times" pitchFamily="2" charset="0"/>
                <a:ea typeface="Calibri" panose="020F0502020204030204" pitchFamily="34" charset="0"/>
                <a:cs typeface="Times New Roman" panose="02020603050405020304" pitchFamily="18" charset="0"/>
              </a:rPr>
              <a:t>, S., </a:t>
            </a:r>
            <a:r>
              <a:rPr lang="fr-FR" sz="1800" dirty="0" err="1">
                <a:effectLst/>
                <a:latin typeface="Times" pitchFamily="2" charset="0"/>
                <a:ea typeface="Calibri" panose="020F0502020204030204" pitchFamily="34" charset="0"/>
                <a:cs typeface="Times New Roman" panose="02020603050405020304" pitchFamily="18" charset="0"/>
              </a:rPr>
              <a:t>Mackean</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T</a:t>
            </a:r>
            <a:r>
              <a:rPr lang="fr-FR" sz="1800" dirty="0">
                <a:effectLst/>
                <a:latin typeface="Times" pitchFamily="2" charset="0"/>
                <a:ea typeface="Calibri" panose="020F0502020204030204" pitchFamily="34" charset="0"/>
                <a:cs typeface="Times New Roman" panose="02020603050405020304" pitchFamily="18" charset="0"/>
              </a:rPr>
              <a:t>., &amp; Baum, F. (2020, </a:t>
            </a:r>
            <a:r>
              <a:rPr lang="fr-FR" sz="1800" dirty="0" err="1">
                <a:effectLst/>
                <a:latin typeface="Times" pitchFamily="2" charset="0"/>
                <a:ea typeface="Calibri" panose="020F0502020204030204" pitchFamily="34" charset="0"/>
                <a:cs typeface="Times New Roman" panose="02020603050405020304" pitchFamily="18" charset="0"/>
              </a:rPr>
              <a:t>Apr</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Regional</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primary</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care organisations and migrant and </a:t>
            </a:r>
            <a:r>
              <a:rPr lang="fr-FR" sz="1800" dirty="0" err="1">
                <a:effectLst/>
                <a:latin typeface="Times" pitchFamily="2" charset="0"/>
                <a:ea typeface="Calibri" panose="020F0502020204030204" pitchFamily="34" charset="0"/>
                <a:cs typeface="Times New Roman" panose="02020603050405020304" pitchFamily="18" charset="0"/>
              </a:rPr>
              <a:t>refugee</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health</a:t>
            </a:r>
            <a:r>
              <a:rPr lang="fr-FR" sz="1800" dirty="0">
                <a:effectLst/>
                <a:latin typeface="Times" pitchFamily="2" charset="0"/>
                <a:ea typeface="Calibri" panose="020F0502020204030204" pitchFamily="34" charset="0"/>
                <a:cs typeface="Times New Roman" panose="02020603050405020304" pitchFamily="18" charset="0"/>
              </a:rPr>
              <a:t>: the importance of </a:t>
            </a:r>
            <a:r>
              <a:rPr lang="fr-FR" sz="1800" dirty="0" err="1">
                <a:effectLst/>
                <a:latin typeface="Times" pitchFamily="2" charset="0"/>
                <a:ea typeface="Calibri" panose="020F0502020204030204" pitchFamily="34" charset="0"/>
                <a:cs typeface="Times New Roman" panose="02020603050405020304" pitchFamily="18" charset="0"/>
              </a:rPr>
              <a:t>prioritisation</a:t>
            </a:r>
            <a:r>
              <a:rPr lang="fr-FR" sz="1800" dirty="0">
                <a:effectLst/>
                <a:latin typeface="Times" pitchFamily="2" charset="0"/>
                <a:ea typeface="Calibri" panose="020F0502020204030204" pitchFamily="34" charset="0"/>
                <a:cs typeface="Times New Roman" panose="02020603050405020304" pitchFamily="18" charset="0"/>
              </a:rPr>
              <a:t>, </a:t>
            </a:r>
            <a:r>
              <a:rPr lang="fr-FR" sz="1800" dirty="0" err="1">
                <a:effectLst/>
                <a:latin typeface="Times" pitchFamily="2" charset="0"/>
                <a:ea typeface="Calibri" panose="020F0502020204030204" pitchFamily="34" charset="0"/>
                <a:cs typeface="Times New Roman" panose="02020603050405020304" pitchFamily="18" charset="0"/>
              </a:rPr>
              <a:t>funding</a:t>
            </a:r>
            <a:r>
              <a:rPr lang="fr-FR" sz="1800" dirty="0">
                <a:effectLst/>
                <a:latin typeface="Times" pitchFamily="2" charset="0"/>
                <a:ea typeface="Calibri" panose="020F0502020204030204" pitchFamily="34" charset="0"/>
                <a:cs typeface="Times New Roman" panose="02020603050405020304" pitchFamily="18" charset="0"/>
              </a:rPr>
              <a:t>, collaboration and engagement. </a:t>
            </a:r>
            <a:r>
              <a:rPr lang="fr-CA" sz="1800" i="1" dirty="0" err="1">
                <a:effectLst/>
                <a:latin typeface="Times" pitchFamily="2" charset="0"/>
                <a:ea typeface="Calibri" panose="020F0502020204030204" pitchFamily="34" charset="0"/>
                <a:cs typeface="Times New Roman" panose="02020603050405020304" pitchFamily="18" charset="0"/>
              </a:rPr>
              <a:t>Aust</a:t>
            </a:r>
            <a:r>
              <a:rPr lang="fr-CA" sz="1800" i="1" dirty="0">
                <a:effectLst/>
                <a:latin typeface="Times" pitchFamily="2" charset="0"/>
                <a:ea typeface="Calibri" panose="020F0502020204030204" pitchFamily="34" charset="0"/>
                <a:cs typeface="Times New Roman" panose="02020603050405020304" pitchFamily="18" charset="0"/>
              </a:rPr>
              <a:t> N Z J Public </a:t>
            </a:r>
            <a:r>
              <a:rPr lang="fr-CA" sz="1800" i="1" dirty="0" err="1">
                <a:effectLst/>
                <a:latin typeface="Times" pitchFamily="2" charset="0"/>
                <a:ea typeface="Calibri" panose="020F0502020204030204" pitchFamily="34" charset="0"/>
                <a:cs typeface="Times New Roman" panose="02020603050405020304" pitchFamily="18" charset="0"/>
              </a:rPr>
              <a:t>Health</a:t>
            </a:r>
            <a:r>
              <a:rPr lang="fr-CA" sz="1800" i="1" dirty="0">
                <a:effectLst/>
                <a:latin typeface="Times" pitchFamily="2" charset="0"/>
                <a:ea typeface="Calibri" panose="020F0502020204030204" pitchFamily="34" charset="0"/>
                <a:cs typeface="Times New Roman" panose="02020603050405020304" pitchFamily="18" charset="0"/>
              </a:rPr>
              <a:t>, 44</a:t>
            </a:r>
            <a:r>
              <a:rPr lang="fr-CA" sz="1800" dirty="0">
                <a:effectLst/>
                <a:latin typeface="Times" pitchFamily="2" charset="0"/>
                <a:ea typeface="Calibri" panose="020F0502020204030204" pitchFamily="34" charset="0"/>
                <a:cs typeface="Times New Roman" panose="02020603050405020304" pitchFamily="18" charset="0"/>
              </a:rPr>
              <a:t>(2), 152-159. </a:t>
            </a:r>
            <a:r>
              <a:rPr lang="fr-CA" sz="1800" u="sng" dirty="0">
                <a:solidFill>
                  <a:srgbClr val="0563C1"/>
                </a:solidFill>
                <a:effectLst/>
                <a:latin typeface="Times" pitchFamily="2" charset="0"/>
                <a:ea typeface="Calibri" panose="020F0502020204030204" pitchFamily="34" charset="0"/>
                <a:cs typeface="Times New Roman" panose="02020603050405020304" pitchFamily="18" charset="0"/>
                <a:hlinkClick r:id="rId11"/>
              </a:rPr>
              <a:t>https://doi.org/10.1111/1753-6405.12965</a:t>
            </a:r>
            <a:r>
              <a:rPr lang="fr-CA" sz="1800" dirty="0">
                <a:effectLst/>
                <a:latin typeface="Times" pitchFamily="2"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271375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E48EDDC-66FE-A562-2919-1CCFE303DD62}"/>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Quelques</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définitions</a:t>
            </a:r>
            <a:endParaRPr lang="en-US" sz="6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96719EFD-F6E4-46C4-8B0E-ECBCDCF9A57C}"/>
              </a:ext>
            </a:extLst>
          </p:cNvPr>
          <p:cNvSpPr>
            <a:spLocks noChangeArrowheads="1"/>
          </p:cNvSpPr>
          <p:nvPr/>
        </p:nvSpPr>
        <p:spPr bwMode="auto">
          <a:xfrm>
            <a:off x="2476500" y="2030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Tableau 3">
            <a:extLst>
              <a:ext uri="{FF2B5EF4-FFF2-40B4-BE49-F238E27FC236}">
                <a16:creationId xmlns:a16="http://schemas.microsoft.com/office/drawing/2014/main" id="{8128D6B1-2D96-3D3B-EF04-3EAB119E448E}"/>
              </a:ext>
            </a:extLst>
          </p:cNvPr>
          <p:cNvGraphicFramePr>
            <a:graphicFrameLocks noGrp="1"/>
          </p:cNvGraphicFramePr>
          <p:nvPr>
            <p:extLst>
              <p:ext uri="{D42A27DB-BD31-4B8C-83A1-F6EECF244321}">
                <p14:modId xmlns:p14="http://schemas.microsoft.com/office/powerpoint/2010/main" val="487718769"/>
              </p:ext>
            </p:extLst>
          </p:nvPr>
        </p:nvGraphicFramePr>
        <p:xfrm>
          <a:off x="914962" y="2633472"/>
          <a:ext cx="10359029" cy="3586354"/>
        </p:xfrm>
        <a:graphic>
          <a:graphicData uri="http://schemas.openxmlformats.org/drawingml/2006/table">
            <a:tbl>
              <a:tblPr firstRow="1" bandRow="1">
                <a:noFill/>
              </a:tblPr>
              <a:tblGrid>
                <a:gridCol w="5197414">
                  <a:extLst>
                    <a:ext uri="{9D8B030D-6E8A-4147-A177-3AD203B41FA5}">
                      <a16:colId xmlns:a16="http://schemas.microsoft.com/office/drawing/2014/main" val="3479722633"/>
                    </a:ext>
                  </a:extLst>
                </a:gridCol>
                <a:gridCol w="5161615">
                  <a:extLst>
                    <a:ext uri="{9D8B030D-6E8A-4147-A177-3AD203B41FA5}">
                      <a16:colId xmlns:a16="http://schemas.microsoft.com/office/drawing/2014/main" val="2405706207"/>
                    </a:ext>
                  </a:extLst>
                </a:gridCol>
              </a:tblGrid>
              <a:tr h="555504">
                <a:tc>
                  <a:txBody>
                    <a:bodyPr/>
                    <a:lstStyle/>
                    <a:p>
                      <a:pPr algn="ctr" rtl="0" fontAlgn="ctr">
                        <a:spcBef>
                          <a:spcPts val="0"/>
                        </a:spcBef>
                        <a:spcAft>
                          <a:spcPts val="0"/>
                        </a:spcAft>
                      </a:pPr>
                      <a:r>
                        <a:rPr lang="fr-CA" sz="1600" b="0" i="0" u="none" strike="noStrike" cap="all" spc="150">
                          <a:solidFill>
                            <a:schemeClr val="lt1"/>
                          </a:solidFill>
                          <a:effectLst/>
                          <a:latin typeface="Calibri" panose="020F0502020204030204" pitchFamily="34" charset="0"/>
                        </a:rPr>
                        <a:t>Demandeurs d’asile</a:t>
                      </a:r>
                      <a:endParaRPr lang="fr-CA" sz="1600" b="0" cap="all" spc="150">
                        <a:solidFill>
                          <a:schemeClr val="lt1"/>
                        </a:solidFill>
                        <a:effectLst/>
                      </a:endParaRPr>
                    </a:p>
                  </a:txBody>
                  <a:tcPr marL="137350" marR="137350" marT="137350" marB="137350" anchor="ctr">
                    <a:lnL w="12700" cmpd="sng">
                      <a:noFill/>
                    </a:lnL>
                    <a:lnR w="12700" cmpd="sng">
                      <a:noFill/>
                    </a:lnR>
                    <a:lnT w="12700" cmpd="sng">
                      <a:noFill/>
                    </a:lnT>
                    <a:lnB w="38100" cmpd="sng">
                      <a:noFill/>
                    </a:lnB>
                    <a:solidFill>
                      <a:srgbClr val="505356"/>
                    </a:solidFill>
                  </a:tcPr>
                </a:tc>
                <a:tc>
                  <a:txBody>
                    <a:bodyPr/>
                    <a:lstStyle/>
                    <a:p>
                      <a:pPr algn="ctr" rtl="0" fontAlgn="ctr">
                        <a:spcBef>
                          <a:spcPts val="0"/>
                        </a:spcBef>
                        <a:spcAft>
                          <a:spcPts val="0"/>
                        </a:spcAft>
                      </a:pPr>
                      <a:r>
                        <a:rPr lang="fr-CA" sz="1600" b="0" i="0" u="none" strike="noStrike" cap="all" spc="150">
                          <a:solidFill>
                            <a:schemeClr val="lt1"/>
                          </a:solidFill>
                          <a:effectLst/>
                          <a:latin typeface="Calibri" panose="020F0502020204030204" pitchFamily="34" charset="0"/>
                        </a:rPr>
                        <a:t>Réfugiés réinstallés</a:t>
                      </a:r>
                      <a:endParaRPr lang="fr-CA" sz="1600" b="0" cap="all" spc="150">
                        <a:solidFill>
                          <a:schemeClr val="lt1"/>
                        </a:solidFill>
                        <a:effectLst/>
                      </a:endParaRPr>
                    </a:p>
                  </a:txBody>
                  <a:tcPr marL="137350" marR="137350" marT="137350" marB="137350"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935705798"/>
                  </a:ext>
                </a:extLst>
              </a:tr>
              <a:tr h="708114">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Un demandeur d’asile est une personne qui, à son entrée au pays, demande la protection du Canada</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38100" cmpd="sng">
                      <a:noFill/>
                    </a:lnT>
                    <a:lnB w="12700" cmpd="sng">
                      <a:noFill/>
                      <a:prstDash val="solid"/>
                    </a:lnB>
                    <a:noFill/>
                  </a:tcPr>
                </a:tc>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Destiné aux personnes qui sont à l'extérieur du Canada et qui ont besoin de protection</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815604420"/>
                  </a:ext>
                </a:extLst>
              </a:tr>
              <a:tr h="906508">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Gouv Canadien accorde l’asile à certaines personnes qui se trouvent sur le territoire qui craignent la persécution ou qui seraient en danger si elles retournent dans leur pays d’origine</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Réfugiés ont fui leurs pays, car ils craignent la persécution et ne sont pas en mesure d’y retourner</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007618009"/>
                  </a:ext>
                </a:extLst>
              </a:tr>
              <a:tr h="906508">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Commission de l’Immigration et du Statut de Réfugié (CISR) évalue chaque demande afin de rendre sa décision d’octroyer ou non le statut de réfugié.</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12700" cmpd="sng">
                      <a:noFill/>
                      <a:prstDash val="solid"/>
                    </a:lnT>
                    <a:lnB w="12700" cmpd="sng">
                      <a:noFill/>
                      <a:prstDash val="solid"/>
                    </a:lnB>
                    <a:noFill/>
                  </a:tcPr>
                </a:tc>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Pour être sélectionnés, les réfugiés réinstallés doivent être à l’extérieur de leur pays d’origine et se retrouvent dans un autre pays qui ne leur offre pas de possibilités d’intégration</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55342165"/>
                  </a:ext>
                </a:extLst>
              </a:tr>
              <a:tr h="509720">
                <a:tc>
                  <a:txBody>
                    <a:bodyPr/>
                    <a:lstStyle/>
                    <a:p>
                      <a:pPr fontAlgn="t"/>
                      <a:r>
                        <a:rPr lang="fr-CA" sz="1300" cap="none" spc="0">
                          <a:solidFill>
                            <a:schemeClr val="tx1"/>
                          </a:solidFill>
                          <a:effectLst/>
                        </a:rPr>
                        <a:t> </a:t>
                      </a:r>
                    </a:p>
                  </a:txBody>
                  <a:tcPr marL="137350" marR="137350" marT="137350" marB="13735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rtl="0" fontAlgn="t">
                        <a:spcBef>
                          <a:spcPts val="0"/>
                        </a:spcBef>
                        <a:spcAft>
                          <a:spcPts val="0"/>
                        </a:spcAft>
                      </a:pPr>
                      <a:r>
                        <a:rPr lang="fr-CA" sz="1300" b="0" i="0" u="none" strike="noStrike" cap="none" spc="0">
                          <a:solidFill>
                            <a:schemeClr val="tx1"/>
                          </a:solidFill>
                          <a:effectLst/>
                          <a:latin typeface="Calibri" panose="020F0502020204030204" pitchFamily="34" charset="0"/>
                        </a:rPr>
                        <a:t>Obtiennent le statut de résident permanent dès leur arrivée au Canada</a:t>
                      </a:r>
                      <a:endParaRPr lang="fr-CA" sz="1300" cap="none" spc="0">
                        <a:solidFill>
                          <a:schemeClr val="tx1"/>
                        </a:solidFill>
                        <a:effectLst/>
                      </a:endParaRPr>
                    </a:p>
                  </a:txBody>
                  <a:tcPr marL="137350" marR="137350" marT="137350" marB="13735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747554939"/>
                  </a:ext>
                </a:extLst>
              </a:tr>
            </a:tbl>
          </a:graphicData>
        </a:graphic>
      </p:graphicFrame>
    </p:spTree>
    <p:extLst>
      <p:ext uri="{BB962C8B-B14F-4D97-AF65-F5344CB8AC3E}">
        <p14:creationId xmlns:p14="http://schemas.microsoft.com/office/powerpoint/2010/main" val="156782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D6ACAC9-0CF8-B1BC-5DED-66A3D174719B}"/>
              </a:ext>
            </a:extLst>
          </p:cNvPr>
          <p:cNvPicPr>
            <a:picLocks noChangeAspect="1"/>
          </p:cNvPicPr>
          <p:nvPr/>
        </p:nvPicPr>
        <p:blipFill rotWithShape="1">
          <a:blip r:embed="rId2">
            <a:duotone>
              <a:schemeClr val="bg2">
                <a:shade val="45000"/>
                <a:satMod val="135000"/>
              </a:schemeClr>
              <a:prstClr val="white"/>
            </a:duotone>
          </a:blip>
          <a:srcRect l="9091" t="10219" b="13172"/>
          <a:stretch/>
        </p:blipFill>
        <p:spPr>
          <a:xfrm>
            <a:off x="20" y="10"/>
            <a:ext cx="12191980" cy="6857990"/>
          </a:xfrm>
          <a:prstGeom prst="rect">
            <a:avLst/>
          </a:prstGeom>
        </p:spPr>
      </p:pic>
      <p:sp>
        <p:nvSpPr>
          <p:cNvPr id="26" name="Rectangle 2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48DBE5-4016-761D-5230-CDD1B22DC655}"/>
              </a:ext>
            </a:extLst>
          </p:cNvPr>
          <p:cNvSpPr>
            <a:spLocks noGrp="1"/>
          </p:cNvSpPr>
          <p:nvPr>
            <p:ph type="title"/>
          </p:nvPr>
        </p:nvSpPr>
        <p:spPr>
          <a:xfrm>
            <a:off x="838200" y="365125"/>
            <a:ext cx="10515600" cy="1325563"/>
          </a:xfrm>
        </p:spPr>
        <p:txBody>
          <a:bodyPr>
            <a:normAutofit/>
          </a:bodyPr>
          <a:lstStyle/>
          <a:p>
            <a:r>
              <a:rPr lang="fr-FR" dirty="0"/>
              <a:t>Pr</a:t>
            </a:r>
            <a:r>
              <a:rPr lang="en-US" dirty="0"/>
              <a:t>o</a:t>
            </a:r>
            <a:r>
              <a:rPr lang="fr-FR" dirty="0" err="1"/>
              <a:t>blématique</a:t>
            </a:r>
            <a:endParaRPr lang="fr-FR" dirty="0"/>
          </a:p>
        </p:txBody>
      </p:sp>
      <p:graphicFrame>
        <p:nvGraphicFramePr>
          <p:cNvPr id="14" name="Espace réservé du contenu 2">
            <a:extLst>
              <a:ext uri="{FF2B5EF4-FFF2-40B4-BE49-F238E27FC236}">
                <a16:creationId xmlns:a16="http://schemas.microsoft.com/office/drawing/2014/main" id="{4E3BF691-DC6F-7B7D-E88E-67C83A6E04CA}"/>
              </a:ext>
            </a:extLst>
          </p:cNvPr>
          <p:cNvGraphicFramePr>
            <a:graphicFrameLocks noGrp="1"/>
          </p:cNvGraphicFramePr>
          <p:nvPr>
            <p:ph idx="1"/>
            <p:extLst>
              <p:ext uri="{D42A27DB-BD31-4B8C-83A1-F6EECF244321}">
                <p14:modId xmlns:p14="http://schemas.microsoft.com/office/powerpoint/2010/main" val="22870228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69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0B4AF0-8989-ADA3-EBEF-6EB3251B1150}"/>
              </a:ext>
            </a:extLst>
          </p:cNvPr>
          <p:cNvSpPr>
            <a:spLocks noGrp="1"/>
          </p:cNvSpPr>
          <p:nvPr>
            <p:ph type="title"/>
          </p:nvPr>
        </p:nvSpPr>
        <p:spPr>
          <a:xfrm>
            <a:off x="4556783" y="-614362"/>
            <a:ext cx="7635217" cy="1675623"/>
          </a:xfrm>
        </p:spPr>
        <p:txBody>
          <a:bodyPr anchor="b">
            <a:normAutofit/>
          </a:bodyPr>
          <a:lstStyle/>
          <a:p>
            <a:r>
              <a:rPr lang="fr-FR" sz="4000" dirty="0"/>
              <a:t>C’est </a:t>
            </a:r>
            <a:r>
              <a:rPr lang="fr-FR" sz="4000" dirty="0" err="1"/>
              <a:t>qu</a:t>
            </a:r>
            <a:r>
              <a:rPr lang="fr-CA" sz="4000" dirty="0" err="1"/>
              <a:t>oi</a:t>
            </a:r>
            <a:r>
              <a:rPr lang="fr-CA" sz="4000" dirty="0"/>
              <a:t> la clinique des migrants?</a:t>
            </a:r>
            <a:endParaRPr lang="fr-FR" sz="4000" dirty="0"/>
          </a:p>
        </p:txBody>
      </p:sp>
      <p:pic>
        <p:nvPicPr>
          <p:cNvPr id="5" name="Picture 4" descr="Bureau avec stéthoscope et un clavier d’ordinateur">
            <a:extLst>
              <a:ext uri="{FF2B5EF4-FFF2-40B4-BE49-F238E27FC236}">
                <a16:creationId xmlns:a16="http://schemas.microsoft.com/office/drawing/2014/main" id="{3D7F90BF-0E84-4D5A-E4E2-54D79393DA73}"/>
              </a:ext>
            </a:extLst>
          </p:cNvPr>
          <p:cNvPicPr>
            <a:picLocks noChangeAspect="1"/>
          </p:cNvPicPr>
          <p:nvPr/>
        </p:nvPicPr>
        <p:blipFill rotWithShape="1">
          <a:blip r:embed="rId2"/>
          <a:srcRect l="57053" r="2101" b="-1"/>
          <a:stretch/>
        </p:blipFill>
        <p:spPr>
          <a:xfrm>
            <a:off x="1" y="10"/>
            <a:ext cx="4196496" cy="6857990"/>
          </a:xfrm>
          <a:prstGeom prst="rect">
            <a:avLst/>
          </a:prstGeom>
          <a:effectLst/>
        </p:spPr>
      </p:pic>
      <p:sp>
        <p:nvSpPr>
          <p:cNvPr id="3" name="Espace réservé du contenu 2">
            <a:extLst>
              <a:ext uri="{FF2B5EF4-FFF2-40B4-BE49-F238E27FC236}">
                <a16:creationId xmlns:a16="http://schemas.microsoft.com/office/drawing/2014/main" id="{B3C2E3F9-A608-28C5-364E-3828F287894A}"/>
              </a:ext>
            </a:extLst>
          </p:cNvPr>
          <p:cNvSpPr>
            <a:spLocks noGrp="1"/>
          </p:cNvSpPr>
          <p:nvPr>
            <p:ph idx="1"/>
          </p:nvPr>
        </p:nvSpPr>
        <p:spPr>
          <a:xfrm>
            <a:off x="4553734" y="1400176"/>
            <a:ext cx="7290604" cy="4714872"/>
          </a:xfrm>
        </p:spPr>
        <p:txBody>
          <a:bodyPr>
            <a:normAutofit fontScale="92500" lnSpcReduction="10000"/>
          </a:bodyPr>
          <a:lstStyle/>
          <a:p>
            <a:pPr marL="0" indent="0">
              <a:buNone/>
            </a:pPr>
            <a:r>
              <a:rPr lang="fr-CA" sz="1600" u="sng" dirty="0"/>
              <a:t>Objectifs</a:t>
            </a:r>
          </a:p>
          <a:p>
            <a:pPr marL="0" indent="0">
              <a:buNone/>
            </a:pPr>
            <a:endParaRPr lang="fr-CA" sz="1600" u="sng" dirty="0"/>
          </a:p>
          <a:p>
            <a:pPr lvl="1" fontAlgn="base">
              <a:spcBef>
                <a:spcPts val="0"/>
              </a:spcBef>
            </a:pPr>
            <a:r>
              <a:rPr lang="fr-CA" sz="1600" dirty="0"/>
              <a:t>Prise en charge de famille de demandeurs d’asile par les résidents de 1e année</a:t>
            </a:r>
          </a:p>
          <a:p>
            <a:pPr lvl="1" fontAlgn="base">
              <a:spcBef>
                <a:spcPts val="0"/>
              </a:spcBef>
            </a:pPr>
            <a:r>
              <a:rPr lang="fr-CA" sz="1600" dirty="0"/>
              <a:t>Objectif de prise en charge rapide de nouveaux migrants selon une approche bio-psycho-sociale</a:t>
            </a:r>
          </a:p>
          <a:p>
            <a:pPr lvl="1" fontAlgn="base">
              <a:spcBef>
                <a:spcPts val="0"/>
              </a:spcBef>
            </a:pPr>
            <a:r>
              <a:rPr lang="fr-CA" sz="1600" dirty="0"/>
              <a:t>Tenter d’améliorer l’accessibilité aux soins de santé de première ligne aux demandeurs d’asile</a:t>
            </a:r>
          </a:p>
          <a:p>
            <a:pPr lvl="2" fontAlgn="base">
              <a:spcBef>
                <a:spcPts val="0"/>
              </a:spcBef>
            </a:pPr>
            <a:r>
              <a:rPr lang="fr-CA" sz="1200" dirty="0"/>
              <a:t>Améliorer les déterminants de santé des demandeurs d’asile</a:t>
            </a:r>
          </a:p>
          <a:p>
            <a:pPr lvl="1" fontAlgn="base">
              <a:spcBef>
                <a:spcPts val="0"/>
              </a:spcBef>
              <a:spcAft>
                <a:spcPts val="1200"/>
              </a:spcAft>
            </a:pPr>
            <a:r>
              <a:rPr lang="fr-CA" sz="1600" dirty="0"/>
              <a:t>Aider les résidents dans leur apprentissage sur les soins de santé à offrir à des nouveaux migrants</a:t>
            </a:r>
          </a:p>
          <a:p>
            <a:pPr lvl="2" fontAlgn="base">
              <a:spcBef>
                <a:spcPts val="0"/>
              </a:spcBef>
              <a:spcAft>
                <a:spcPts val="1200"/>
              </a:spcAft>
            </a:pPr>
            <a:r>
              <a:rPr lang="fr-CA" sz="1200" dirty="0"/>
              <a:t>Sensibiliser les résidents en médecine familiale aux soins de santé à offrir à des clientèles vulnérables</a:t>
            </a:r>
          </a:p>
          <a:p>
            <a:pPr lvl="1" fontAlgn="base">
              <a:spcBef>
                <a:spcPts val="0"/>
              </a:spcBef>
            </a:pPr>
            <a:endParaRPr lang="fr-CA" sz="1600" dirty="0"/>
          </a:p>
          <a:p>
            <a:pPr marL="0" indent="0">
              <a:buNone/>
            </a:pPr>
            <a:r>
              <a:rPr lang="fr-CA" sz="1600" u="sng" dirty="0"/>
              <a:t>Critères d’inclusion</a:t>
            </a:r>
          </a:p>
          <a:p>
            <a:pPr marL="0" indent="0">
              <a:buNone/>
            </a:pPr>
            <a:endParaRPr lang="fr-CA" sz="1600" dirty="0"/>
          </a:p>
          <a:p>
            <a:pPr lvl="1" fontAlgn="base">
              <a:spcBef>
                <a:spcPts val="0"/>
              </a:spcBef>
            </a:pPr>
            <a:r>
              <a:rPr lang="fr-CA" sz="1600" dirty="0"/>
              <a:t>Demandeurs d’asile</a:t>
            </a:r>
          </a:p>
          <a:p>
            <a:pPr lvl="1" fontAlgn="base">
              <a:spcBef>
                <a:spcPts val="0"/>
              </a:spcBef>
            </a:pPr>
            <a:r>
              <a:rPr lang="fr-CA" sz="1600" dirty="0"/>
              <a:t>Arrivée depuis moins de 12 mois (élargi à plus de 12 mois si besoins importants)</a:t>
            </a:r>
          </a:p>
          <a:p>
            <a:pPr lvl="1" fontAlgn="base">
              <a:spcBef>
                <a:spcPts val="0"/>
              </a:spcBef>
            </a:pPr>
            <a:r>
              <a:rPr lang="fr-CA" sz="1600" dirty="0"/>
              <a:t>Ayant besoins médicaux et psychosociaux identifiés</a:t>
            </a:r>
          </a:p>
          <a:p>
            <a:pPr lvl="1" fontAlgn="base">
              <a:spcBef>
                <a:spcPts val="0"/>
              </a:spcBef>
            </a:pPr>
            <a:r>
              <a:rPr lang="fr-CA" sz="1600" dirty="0"/>
              <a:t>Habitant le territoire de Bordeaux-Cartierville-Saint-Laurent</a:t>
            </a:r>
          </a:p>
          <a:p>
            <a:pPr lvl="1" fontAlgn="base">
              <a:spcBef>
                <a:spcPts val="0"/>
              </a:spcBef>
              <a:spcAft>
                <a:spcPts val="1200"/>
              </a:spcAft>
            </a:pPr>
            <a:r>
              <a:rPr lang="fr-CA" sz="1600" dirty="0"/>
              <a:t>Minimum 1 adulte et 1 enfant</a:t>
            </a:r>
          </a:p>
          <a:p>
            <a:endParaRPr lang="fr-FR" sz="1600" dirty="0"/>
          </a:p>
        </p:txBody>
      </p:sp>
    </p:spTree>
    <p:extLst>
      <p:ext uri="{BB962C8B-B14F-4D97-AF65-F5344CB8AC3E}">
        <p14:creationId xmlns:p14="http://schemas.microsoft.com/office/powerpoint/2010/main" val="15829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ED467FB7-13F8-2298-EE44-18AFF3DFB7C5}"/>
              </a:ext>
            </a:extLst>
          </p:cNvPr>
          <p:cNvSpPr>
            <a:spLocks noGrp="1"/>
          </p:cNvSpPr>
          <p:nvPr>
            <p:ph type="title"/>
          </p:nvPr>
        </p:nvSpPr>
        <p:spPr>
          <a:xfrm>
            <a:off x="838200" y="713312"/>
            <a:ext cx="3962400" cy="5431376"/>
          </a:xfrm>
        </p:spPr>
        <p:txBody>
          <a:bodyPr>
            <a:normAutofit/>
          </a:bodyPr>
          <a:lstStyle/>
          <a:p>
            <a:r>
              <a:rPr lang="fr-FR"/>
              <a:t>F</a:t>
            </a:r>
            <a:r>
              <a:rPr lang="fr-CA"/>
              <a:t>onctionnement de la clinique</a:t>
            </a:r>
            <a:endParaRPr lang="fr-FR"/>
          </a:p>
        </p:txBody>
      </p:sp>
      <p:graphicFrame>
        <p:nvGraphicFramePr>
          <p:cNvPr id="5" name="Espace réservé du contenu 2">
            <a:extLst>
              <a:ext uri="{FF2B5EF4-FFF2-40B4-BE49-F238E27FC236}">
                <a16:creationId xmlns:a16="http://schemas.microsoft.com/office/drawing/2014/main" id="{83452184-A466-B1D3-0A2A-8E69B0F1B6AC}"/>
              </a:ext>
            </a:extLst>
          </p:cNvPr>
          <p:cNvGraphicFramePr>
            <a:graphicFrameLocks noGrp="1"/>
          </p:cNvGraphicFramePr>
          <p:nvPr>
            <p:ph idx="1"/>
            <p:extLst>
              <p:ext uri="{D42A27DB-BD31-4B8C-83A1-F6EECF244321}">
                <p14:modId xmlns:p14="http://schemas.microsoft.com/office/powerpoint/2010/main" val="4170478830"/>
              </p:ext>
            </p:extLst>
          </p:nvPr>
        </p:nvGraphicFramePr>
        <p:xfrm>
          <a:off x="5511704" y="713313"/>
          <a:ext cx="5842095" cy="543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30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6C7348-6624-5C92-B51F-913637890192}"/>
              </a:ext>
            </a:extLst>
          </p:cNvPr>
          <p:cNvSpPr>
            <a:spLocks noGrp="1"/>
          </p:cNvSpPr>
          <p:nvPr>
            <p:ph type="title"/>
          </p:nvPr>
        </p:nvSpPr>
        <p:spPr>
          <a:xfrm>
            <a:off x="4553733" y="548464"/>
            <a:ext cx="6798541" cy="1675623"/>
          </a:xfrm>
        </p:spPr>
        <p:txBody>
          <a:bodyPr anchor="b">
            <a:normAutofit/>
          </a:bodyPr>
          <a:lstStyle/>
          <a:p>
            <a:r>
              <a:rPr lang="fr-CA" sz="4000"/>
              <a:t>Objectif du projet</a:t>
            </a:r>
            <a:endParaRPr lang="fr-FR" sz="4000"/>
          </a:p>
        </p:txBody>
      </p:sp>
      <p:pic>
        <p:nvPicPr>
          <p:cNvPr id="5" name="Picture 4" descr="Grand groupe de parachutistes en vol">
            <a:extLst>
              <a:ext uri="{FF2B5EF4-FFF2-40B4-BE49-F238E27FC236}">
                <a16:creationId xmlns:a16="http://schemas.microsoft.com/office/drawing/2014/main" id="{7F2B79F0-CC29-C63A-2CBD-36413ADF36D8}"/>
              </a:ext>
            </a:extLst>
          </p:cNvPr>
          <p:cNvPicPr>
            <a:picLocks noChangeAspect="1"/>
          </p:cNvPicPr>
          <p:nvPr/>
        </p:nvPicPr>
        <p:blipFill rotWithShape="1">
          <a:blip r:embed="rId2"/>
          <a:srcRect l="30238" r="29070"/>
          <a:stretch/>
        </p:blipFill>
        <p:spPr>
          <a:xfrm>
            <a:off x="1" y="10"/>
            <a:ext cx="4196496" cy="6857990"/>
          </a:xfrm>
          <a:prstGeom prst="rect">
            <a:avLst/>
          </a:prstGeom>
          <a:effectLst/>
        </p:spPr>
      </p:pic>
      <p:sp>
        <p:nvSpPr>
          <p:cNvPr id="3" name="Espace réservé du contenu 2">
            <a:extLst>
              <a:ext uri="{FF2B5EF4-FFF2-40B4-BE49-F238E27FC236}">
                <a16:creationId xmlns:a16="http://schemas.microsoft.com/office/drawing/2014/main" id="{5B8CC2DD-426F-B377-9E59-DBF7415D4385}"/>
              </a:ext>
            </a:extLst>
          </p:cNvPr>
          <p:cNvSpPr>
            <a:spLocks noGrp="1"/>
          </p:cNvSpPr>
          <p:nvPr>
            <p:ph idx="1"/>
          </p:nvPr>
        </p:nvSpPr>
        <p:spPr>
          <a:xfrm>
            <a:off x="4553734" y="2409830"/>
            <a:ext cx="6798539" cy="3705217"/>
          </a:xfrm>
        </p:spPr>
        <p:txBody>
          <a:bodyPr>
            <a:normAutofit lnSpcReduction="10000"/>
          </a:bodyPr>
          <a:lstStyle/>
          <a:p>
            <a:pPr marL="0" indent="0">
              <a:buNone/>
            </a:pPr>
            <a:r>
              <a:rPr lang="fr-CA" sz="1700" dirty="0"/>
              <a:t>Explorer l’expérience pédagogique des résidents  suite à leur exposition à la clinique de  prise en charge de demandeurs d’asile </a:t>
            </a:r>
          </a:p>
          <a:p>
            <a:r>
              <a:rPr lang="fr-CA" sz="1700" dirty="0"/>
              <a:t>Dégager les bénéfices, barrières et apprentissages en matière de soins aux migrants dans une perspective de compétence culturelle. </a:t>
            </a:r>
          </a:p>
          <a:p>
            <a:pPr marL="0" indent="0">
              <a:buNone/>
            </a:pPr>
            <a:endParaRPr lang="fr-CA" sz="1700" dirty="0"/>
          </a:p>
          <a:p>
            <a:pPr marL="0" indent="0">
              <a:spcBef>
                <a:spcPts val="200"/>
              </a:spcBef>
              <a:buNone/>
            </a:pPr>
            <a:r>
              <a:rPr lang="fr-CA" sz="1700" u="sng" dirty="0"/>
              <a:t>Question de recherche</a:t>
            </a:r>
          </a:p>
          <a:p>
            <a:pPr marL="0" indent="0">
              <a:buNone/>
            </a:pPr>
            <a:r>
              <a:rPr lang="fr-CA" sz="1700" dirty="0"/>
              <a:t>Comment les résidents en médecine familiale perçoivent-ils leur expérience de participation à une clinique de prise en charge de demandeurs d’asile?</a:t>
            </a:r>
          </a:p>
          <a:p>
            <a:pPr marL="342900" lvl="0" indent="-342900" fontAlgn="base">
              <a:buFont typeface="+mj-lt"/>
              <a:buAutoNum type="alphaLcPeriod"/>
            </a:pPr>
            <a:r>
              <a:rPr lang="fr-CA" sz="1700" dirty="0"/>
              <a:t>Quels sont les barrières et les facilitateurs à l’acquisition de compétences en santé des migrants d’après les résidents?</a:t>
            </a:r>
          </a:p>
          <a:p>
            <a:pPr marL="342900" lvl="0" indent="-342900" fontAlgn="base">
              <a:buFont typeface="+mj-lt"/>
              <a:buAutoNum type="alphaLcPeriod"/>
            </a:pPr>
            <a:r>
              <a:rPr lang="fr-CA" sz="1700" dirty="0"/>
              <a:t>Qu’est-ce que les résidents suggèrent pour améliorer le curriculum pédagogique en soins aux migrants en médecine familiale?</a:t>
            </a:r>
          </a:p>
          <a:p>
            <a:pPr marL="0" indent="0">
              <a:buNone/>
            </a:pPr>
            <a:endParaRPr lang="fr-FR" sz="1700" dirty="0"/>
          </a:p>
        </p:txBody>
      </p:sp>
    </p:spTree>
    <p:extLst>
      <p:ext uri="{BB962C8B-B14F-4D97-AF65-F5344CB8AC3E}">
        <p14:creationId xmlns:p14="http://schemas.microsoft.com/office/powerpoint/2010/main" val="225679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E3897ED-85AF-A329-F724-DB1640F0B311}"/>
              </a:ext>
            </a:extLst>
          </p:cNvPr>
          <p:cNvSpPr>
            <a:spLocks noGrp="1"/>
          </p:cNvSpPr>
          <p:nvPr>
            <p:ph type="title"/>
          </p:nvPr>
        </p:nvSpPr>
        <p:spPr>
          <a:xfrm>
            <a:off x="1371597" y="348865"/>
            <a:ext cx="10044023" cy="877729"/>
          </a:xfrm>
        </p:spPr>
        <p:txBody>
          <a:bodyPr anchor="ctr">
            <a:normAutofit/>
          </a:bodyPr>
          <a:lstStyle/>
          <a:p>
            <a:r>
              <a:rPr lang="fr-FR" sz="4000">
                <a:solidFill>
                  <a:srgbClr val="FFFFFF"/>
                </a:solidFill>
              </a:rPr>
              <a:t>Méth</a:t>
            </a:r>
            <a:r>
              <a:rPr lang="fr-CA" sz="4000">
                <a:solidFill>
                  <a:srgbClr val="FFFFFF"/>
                </a:solidFill>
              </a:rPr>
              <a:t>odologie</a:t>
            </a:r>
            <a:endParaRPr lang="fr-FR" sz="4000">
              <a:solidFill>
                <a:srgbClr val="FFFFFF"/>
              </a:solidFill>
            </a:endParaRPr>
          </a:p>
        </p:txBody>
      </p:sp>
      <p:graphicFrame>
        <p:nvGraphicFramePr>
          <p:cNvPr id="6" name="Espace réservé du contenu 2">
            <a:extLst>
              <a:ext uri="{FF2B5EF4-FFF2-40B4-BE49-F238E27FC236}">
                <a16:creationId xmlns:a16="http://schemas.microsoft.com/office/drawing/2014/main" id="{2F197577-CD50-8B19-9466-B6CF1D0B8132}"/>
              </a:ext>
            </a:extLst>
          </p:cNvPr>
          <p:cNvGraphicFramePr>
            <a:graphicFrameLocks noGrp="1"/>
          </p:cNvGraphicFramePr>
          <p:nvPr>
            <p:ph idx="1"/>
            <p:extLst>
              <p:ext uri="{D42A27DB-BD31-4B8C-83A1-F6EECF244321}">
                <p14:modId xmlns:p14="http://schemas.microsoft.com/office/powerpoint/2010/main" val="16427643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9240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4029</Words>
  <Application>Microsoft Macintosh PowerPoint</Application>
  <PresentationFormat>Grand écran</PresentationFormat>
  <Paragraphs>371</Paragraphs>
  <Slides>30</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Times</vt:lpstr>
      <vt:lpstr>Thème Office</vt:lpstr>
      <vt:lpstr>Perceptions des résidents en médecine familiale sur un projet novateur de clinique de demandeurs d’asile : une étude qualitative exploratoire</vt:lpstr>
      <vt:lpstr>Plan de la présentation</vt:lpstr>
      <vt:lpstr>Mise en contexte</vt:lpstr>
      <vt:lpstr>Quelques définitions</vt:lpstr>
      <vt:lpstr>Problématique</vt:lpstr>
      <vt:lpstr>C’est quoi la clinique des migrants?</vt:lpstr>
      <vt:lpstr>Fonctionnement de la clinique</vt:lpstr>
      <vt:lpstr>Objectif du projet</vt:lpstr>
      <vt:lpstr>Méthodologie</vt:lpstr>
      <vt:lpstr>Méthodologie</vt:lpstr>
      <vt:lpstr>Méthodologie</vt:lpstr>
      <vt:lpstr>Résultats préliminaires</vt:lpstr>
      <vt:lpstr>Résultats préliminaires</vt:lpstr>
      <vt:lpstr>Résultats préliminaires</vt:lpstr>
      <vt:lpstr>Résultats préliminaires</vt:lpstr>
      <vt:lpstr>Résultats préliminaires</vt:lpstr>
      <vt:lpstr>Prochaines étapes </vt:lpstr>
      <vt:lpstr>Remerciements</vt:lpstr>
      <vt:lpstr>Mise en contexte</vt:lpstr>
      <vt:lpstr>Pourquoi c’est pertinent pour nous?</vt:lpstr>
      <vt:lpstr>Revue de la littérature</vt:lpstr>
      <vt:lpstr>Qu’est-ce qu’on sait déjà?</vt:lpstr>
      <vt:lpstr>Qu’est-ce qu’on sait déjà?</vt:lpstr>
      <vt:lpstr>Problématique</vt:lpstr>
      <vt:lpstr>Problématique</vt:lpstr>
      <vt:lpstr>Pourquoi le projet de clinique des migrants?</vt:lpstr>
      <vt:lpstr>Bilan des prises en charge 2021-2022</vt:lpstr>
      <vt:lpstr>Bilan des prises en charge 2022-2023</vt:lpstr>
      <vt:lpstr>Bibliographie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Perceptions des résidents en médecine familiale sur un projet novateur de clinique de demandeurs d’asile : une étude qualitative exploratoire</dc:title>
  <dc:creator>Juliette Paul</dc:creator>
  <cp:lastModifiedBy>Juliette Paul</cp:lastModifiedBy>
  <cp:revision>5</cp:revision>
  <dcterms:created xsi:type="dcterms:W3CDTF">2023-05-09T22:20:12Z</dcterms:created>
  <dcterms:modified xsi:type="dcterms:W3CDTF">2023-05-27T00:22:26Z</dcterms:modified>
</cp:coreProperties>
</file>