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94" r:id="rId7"/>
    <p:sldId id="261" r:id="rId8"/>
    <p:sldId id="286" r:id="rId9"/>
    <p:sldId id="262" r:id="rId10"/>
    <p:sldId id="287" r:id="rId11"/>
    <p:sldId id="263" r:id="rId12"/>
    <p:sldId id="264" r:id="rId13"/>
    <p:sldId id="288" r:id="rId14"/>
    <p:sldId id="292" r:id="rId15"/>
    <p:sldId id="293" r:id="rId16"/>
    <p:sldId id="265" r:id="rId17"/>
    <p:sldId id="266" r:id="rId18"/>
    <p:sldId id="267" r:id="rId19"/>
    <p:sldId id="271" r:id="rId20"/>
    <p:sldId id="268" r:id="rId21"/>
    <p:sldId id="269" r:id="rId22"/>
    <p:sldId id="270" r:id="rId23"/>
    <p:sldId id="272" r:id="rId24"/>
    <p:sldId id="273" r:id="rId25"/>
    <p:sldId id="274" r:id="rId26"/>
    <p:sldId id="275" r:id="rId27"/>
    <p:sldId id="291" r:id="rId28"/>
    <p:sldId id="276" r:id="rId29"/>
    <p:sldId id="277" r:id="rId30"/>
    <p:sldId id="278" r:id="rId31"/>
    <p:sldId id="279" r:id="rId32"/>
    <p:sldId id="280" r:id="rId33"/>
    <p:sldId id="289" r:id="rId34"/>
    <p:sldId id="281" r:id="rId35"/>
    <p:sldId id="290" r:id="rId36"/>
    <p:sldId id="282" r:id="rId37"/>
    <p:sldId id="283" r:id="rId38"/>
    <p:sldId id="284"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876985-6EBF-5B09-C77A-0641C47B65B5}" name="Catherine Nassif" initials="CN" userId="f9bd564ffe160286" providerId="Windows Live"/>
  <p188:author id="{11C051B7-CFE4-C26B-F554-3C3326F53FA8}" name="Marie Authier" initials="MA" userId="e72333f1450d778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56" autoAdjust="0"/>
  </p:normalViewPr>
  <p:slideViewPr>
    <p:cSldViewPr snapToGrid="0">
      <p:cViewPr varScale="1">
        <p:scale>
          <a:sx n="79" d="100"/>
          <a:sy n="79" d="100"/>
        </p:scale>
        <p:origin x="1570"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83bfe4a1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83bfe4a1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5e1c32fd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45e1c32fd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83bfe4a1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83bfe4a1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a6ad468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4a6ad468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48370ae5d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48370ae5d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483bfe4a1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483bfe4a1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48370ae5d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48370ae5d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48370ae5d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48370ae5d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8370ae5d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8370ae5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48370ae5d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48370ae5d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45e1c32f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45e1c32f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5e1c32fd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45e1c32f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e2930e4d2e012f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de2930e4d2e012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5e1c32fd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45e1c32fd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8370ae5d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8370ae5d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5e1c32fd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5e1c32fd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83bfe4a1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483bfe4a1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5e1c32fd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45e1c32fd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08473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45e1c32fd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45e1c32fd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5e1c32fd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45e1c32fd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45e1c32fd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45e1c32fd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u="non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de2930e4d2e012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de2930e4d2e012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5e1c32fd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45e1c32fd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45e1c32fd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45e1c32fd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45e1c32fd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45e1c32fd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83bfe4a1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83bfe4a1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483bfe4a1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483bfe4a1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8370ae5d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48370ae5d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fmeq.ca/wp-content/uploads/2020/11/sondageBE2020.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inspq.qc.ca/boite-outils-pour-la-surveillance-post-sinistre-des-impacts-sur-la-sante-mentale/instruments-de-mesure-standardises/questionnaires/symptomes-d-anxiete" TargetMode="External"/><Relationship Id="rId5" Type="http://schemas.openxmlformats.org/officeDocument/2006/relationships/hyperlink" Target="https://www.inspq.qc.ca/boite-outils-pour-la-surveillance-post-sinistre-des-impacts-sur-la-sante-mentale/instruments-de-mesure-standardises/fiches-pour-les-instruments-de-mesure-standardises-recommandes/symptomes-depressifs" TargetMode="External"/><Relationship Id="rId4" Type="http://schemas.openxmlformats.org/officeDocument/2006/relationships/hyperlink" Target="https://doi.org/10.1007/s13304-019-0065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sz="4400" dirty="0"/>
              <a:t>La détresse psychologique chez les résident(e)s en médecine familiale de l’Université de Montréal</a:t>
            </a:r>
            <a:endParaRPr sz="4400" dirty="0"/>
          </a:p>
        </p:txBody>
      </p:sp>
      <p:sp>
        <p:nvSpPr>
          <p:cNvPr id="86" name="Google Shape;86;p13"/>
          <p:cNvSpPr txBox="1">
            <a:spLocks noGrp="1"/>
          </p:cNvSpPr>
          <p:nvPr>
            <p:ph type="subTitle" idx="1"/>
          </p:nvPr>
        </p:nvSpPr>
        <p:spPr>
          <a:xfrm>
            <a:off x="477300" y="388285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000" dirty="0"/>
              <a:t>Joëlle Vincelli-Simard (R2)</a:t>
            </a:r>
            <a:endParaRPr sz="2000" dirty="0"/>
          </a:p>
          <a:p>
            <a:pPr marL="0" lvl="0" indent="0" algn="l" rtl="0">
              <a:spcBef>
                <a:spcPts val="0"/>
              </a:spcBef>
              <a:spcAft>
                <a:spcPts val="0"/>
              </a:spcAft>
              <a:buNone/>
            </a:pPr>
            <a:r>
              <a:rPr lang="fr" sz="2000" dirty="0"/>
              <a:t>Catherine Nassif (R2)</a:t>
            </a:r>
            <a:endParaRPr sz="2000" dirty="0"/>
          </a:p>
          <a:p>
            <a:pPr marL="0" lvl="0" indent="0" algn="l" rtl="0">
              <a:spcBef>
                <a:spcPts val="0"/>
              </a:spcBef>
              <a:spcAft>
                <a:spcPts val="0"/>
              </a:spcAft>
              <a:buNone/>
            </a:pPr>
            <a:r>
              <a:rPr lang="fr" sz="2000" dirty="0"/>
              <a:t>Marie Authier PhD (directrice de recherche)</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D91FD-C12E-139B-44EB-20B3490EE777}"/>
              </a:ext>
            </a:extLst>
          </p:cNvPr>
          <p:cNvSpPr>
            <a:spLocks noGrp="1"/>
          </p:cNvSpPr>
          <p:nvPr>
            <p:ph type="title"/>
          </p:nvPr>
        </p:nvSpPr>
        <p:spPr/>
        <p:txBody>
          <a:bodyPr>
            <a:normAutofit fontScale="90000"/>
          </a:bodyPr>
          <a:lstStyle/>
          <a:p>
            <a:r>
              <a:rPr lang="fr-CA" dirty="0"/>
              <a:t>Questionnaire - Conséquences</a:t>
            </a:r>
            <a:endParaRPr lang="en-CA" dirty="0"/>
          </a:p>
        </p:txBody>
      </p:sp>
      <p:sp>
        <p:nvSpPr>
          <p:cNvPr id="3" name="Espace réservé du texte 2">
            <a:extLst>
              <a:ext uri="{FF2B5EF4-FFF2-40B4-BE49-F238E27FC236}">
                <a16:creationId xmlns:a16="http://schemas.microsoft.com/office/drawing/2014/main" id="{E56A3718-9D0A-6A52-18DD-5097B7FB648F}"/>
              </a:ext>
            </a:extLst>
          </p:cNvPr>
          <p:cNvSpPr>
            <a:spLocks noGrp="1"/>
          </p:cNvSpPr>
          <p:nvPr>
            <p:ph type="body" idx="1"/>
          </p:nvPr>
        </p:nvSpPr>
        <p:spPr/>
        <p:txBody>
          <a:bodyPr/>
          <a:lstStyle/>
          <a:p>
            <a:pPr marL="457200" marR="114300" lvl="0" indent="-311150" algn="l" rtl="0">
              <a:lnSpc>
                <a:spcPct val="150000"/>
              </a:lnSpc>
              <a:spcBef>
                <a:spcPts val="0"/>
              </a:spcBef>
              <a:spcAft>
                <a:spcPts val="0"/>
              </a:spcAft>
              <a:buClr>
                <a:srgbClr val="333E48"/>
              </a:buClr>
              <a:buSzPct val="100000"/>
              <a:buFont typeface="Arial"/>
              <a:buChar char="-"/>
            </a:pPr>
            <a:r>
              <a:rPr lang="fr-FR" sz="1800" dirty="0">
                <a:solidFill>
                  <a:srgbClr val="333E48"/>
                </a:solidFill>
                <a:latin typeface="Arial"/>
                <a:ea typeface="Arial"/>
                <a:cs typeface="Arial"/>
                <a:sym typeface="Arial"/>
              </a:rPr>
              <a:t>Arrêt de travail (2 items) </a:t>
            </a:r>
          </a:p>
          <a:p>
            <a:pPr marL="899999" lvl="0" indent="-311149" algn="l" rtl="0">
              <a:lnSpc>
                <a:spcPct val="150000"/>
              </a:lnSpc>
              <a:spcBef>
                <a:spcPts val="0"/>
              </a:spcBef>
              <a:spcAft>
                <a:spcPts val="0"/>
              </a:spcAft>
              <a:buSzPct val="100000"/>
              <a:buChar char="●"/>
            </a:pPr>
            <a:r>
              <a:rPr lang="fr-FR" sz="1800" dirty="0"/>
              <a:t>Avoir pris un arrêt de travail pendant la résidence </a:t>
            </a:r>
          </a:p>
          <a:p>
            <a:pPr marL="899999" lvl="0" indent="-311149" algn="l" rtl="0">
              <a:lnSpc>
                <a:spcPct val="150000"/>
              </a:lnSpc>
              <a:spcBef>
                <a:spcPts val="0"/>
              </a:spcBef>
              <a:spcAft>
                <a:spcPts val="0"/>
              </a:spcAft>
              <a:buSzPct val="100000"/>
              <a:buChar char="●"/>
            </a:pPr>
            <a:r>
              <a:rPr lang="fr-FR" sz="1800" dirty="0"/>
              <a:t>Impression d’avoir l’appui</a:t>
            </a:r>
            <a:r>
              <a:rPr lang="fr-FR" sz="1800" strike="sngStrike" dirty="0"/>
              <a:t>e</a:t>
            </a:r>
            <a:r>
              <a:rPr lang="fr-FR" sz="1800" dirty="0"/>
              <a:t> de la direction du GMF-U pour prendre un arrêt de travail </a:t>
            </a:r>
          </a:p>
          <a:p>
            <a:pPr marL="457200" lvl="0" indent="-311150" algn="l" rtl="0">
              <a:lnSpc>
                <a:spcPct val="150000"/>
              </a:lnSpc>
              <a:spcBef>
                <a:spcPts val="0"/>
              </a:spcBef>
              <a:spcAft>
                <a:spcPts val="0"/>
              </a:spcAft>
              <a:buSzPct val="100000"/>
              <a:buChar char="-"/>
            </a:pPr>
            <a:r>
              <a:rPr lang="fr-FR" sz="1800" dirty="0"/>
              <a:t>Idées suicidaires pendant la résidence (1 item)</a:t>
            </a:r>
            <a:endParaRPr lang="fr-FR" sz="1800" dirty="0">
              <a:solidFill>
                <a:srgbClr val="333E48"/>
              </a:solidFill>
              <a:latin typeface="Arial"/>
              <a:ea typeface="Arial"/>
              <a:cs typeface="Arial"/>
              <a:sym typeface="Arial"/>
            </a:endParaRPr>
          </a:p>
          <a:p>
            <a:pPr marL="114300" indent="0">
              <a:buNone/>
            </a:pPr>
            <a:endParaRPr lang="en-CA" dirty="0"/>
          </a:p>
        </p:txBody>
      </p:sp>
    </p:spTree>
    <p:extLst>
      <p:ext uri="{BB962C8B-B14F-4D97-AF65-F5344CB8AC3E}">
        <p14:creationId xmlns:p14="http://schemas.microsoft.com/office/powerpoint/2010/main" val="67381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Questionnaire – Questions ouvertes </a:t>
            </a:r>
            <a:endParaRPr dirty="0"/>
          </a:p>
        </p:txBody>
      </p:sp>
      <p:sp>
        <p:nvSpPr>
          <p:cNvPr id="128" name="Google Shape;128;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19563" algn="l" rtl="0">
              <a:lnSpc>
                <a:spcPct val="150000"/>
              </a:lnSpc>
              <a:spcBef>
                <a:spcPts val="0"/>
              </a:spcBef>
              <a:spcAft>
                <a:spcPts val="0"/>
              </a:spcAft>
              <a:buSzPts val="1433"/>
              <a:buChar char="-"/>
            </a:pPr>
            <a:r>
              <a:rPr lang="fr" dirty="0"/>
              <a:t>Questions ouvertes pour recueillir les témoignages et des pistes de solutions (2 items)</a:t>
            </a:r>
            <a:endParaRPr dirty="0"/>
          </a:p>
          <a:p>
            <a:pPr marL="899999" marR="114300" lvl="0" indent="-319563" algn="l" rtl="0">
              <a:lnSpc>
                <a:spcPct val="150000"/>
              </a:lnSpc>
              <a:spcBef>
                <a:spcPts val="0"/>
              </a:spcBef>
              <a:spcAft>
                <a:spcPts val="0"/>
              </a:spcAft>
              <a:buSzPts val="1433"/>
              <a:buChar char="●"/>
            </a:pPr>
            <a:r>
              <a:rPr lang="fr" dirty="0">
                <a:solidFill>
                  <a:srgbClr val="333E48"/>
                </a:solidFill>
                <a:latin typeface="Arial"/>
                <a:ea typeface="Arial"/>
                <a:cs typeface="Arial"/>
                <a:sym typeface="Arial"/>
              </a:rPr>
              <a:t>Pourriez-vous décrire un moment précis où vous avez vécu de la détresse psychologique durant votre résidence, ainsi que les raisons de cette détresse?</a:t>
            </a:r>
            <a:endParaRPr dirty="0">
              <a:solidFill>
                <a:srgbClr val="333E48"/>
              </a:solidFill>
              <a:latin typeface="Arial"/>
              <a:ea typeface="Arial"/>
              <a:cs typeface="Arial"/>
              <a:sym typeface="Arial"/>
            </a:endParaRPr>
          </a:p>
          <a:p>
            <a:pPr marL="899999" marR="114300" lvl="0" indent="-319563" algn="l" rtl="0">
              <a:lnSpc>
                <a:spcPct val="150000"/>
              </a:lnSpc>
              <a:spcBef>
                <a:spcPts val="0"/>
              </a:spcBef>
              <a:spcAft>
                <a:spcPts val="0"/>
              </a:spcAft>
              <a:buClr>
                <a:srgbClr val="333E48"/>
              </a:buClr>
              <a:buSzPts val="1433"/>
              <a:buFont typeface="Arial"/>
              <a:buChar char="●"/>
            </a:pPr>
            <a:r>
              <a:rPr lang="fr" dirty="0">
                <a:solidFill>
                  <a:srgbClr val="333E48"/>
                </a:solidFill>
                <a:latin typeface="Arial"/>
                <a:ea typeface="Arial"/>
                <a:cs typeface="Arial"/>
                <a:sym typeface="Arial"/>
              </a:rPr>
              <a:t>Auriez-vous des idées quant à des pistes de solution pour améliorer la santé mentale des résidents en médecine familiale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Résultats - Taux de réponse</a:t>
            </a:r>
            <a:r>
              <a:rPr lang="fr" dirty="0">
                <a:solidFill>
                  <a:schemeClr val="bg2"/>
                </a:solidFill>
              </a:rPr>
              <a:t>s</a:t>
            </a:r>
            <a:endParaRPr dirty="0">
              <a:solidFill>
                <a:schemeClr val="bg2"/>
              </a:solidFill>
            </a:endParaRPr>
          </a:p>
        </p:txBody>
      </p:sp>
      <p:sp>
        <p:nvSpPr>
          <p:cNvPr id="134" name="Google Shape;134;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fr" dirty="0"/>
              <a:t>Taux de réponse:</a:t>
            </a:r>
            <a:r>
              <a:rPr lang="fr" b="1" dirty="0"/>
              <a:t> 29% </a:t>
            </a:r>
            <a:r>
              <a:rPr lang="fr" dirty="0"/>
              <a:t>(83 sur 291)</a:t>
            </a:r>
          </a:p>
          <a:p>
            <a:pPr marL="114300" lvl="0" indent="0" algn="l" rtl="0">
              <a:lnSpc>
                <a:spcPct val="150000"/>
              </a:lnSpc>
              <a:spcBef>
                <a:spcPts val="0"/>
              </a:spcBef>
              <a:spcAft>
                <a:spcPts val="0"/>
              </a:spcAft>
              <a:buSzPts val="1800"/>
              <a:buNone/>
            </a:pPr>
            <a:endParaRPr dirty="0"/>
          </a:p>
          <a:p>
            <a:pPr marL="457200" lvl="0" indent="-342900" algn="l" rtl="0">
              <a:lnSpc>
                <a:spcPct val="150000"/>
              </a:lnSpc>
              <a:spcBef>
                <a:spcPts val="0"/>
              </a:spcBef>
              <a:spcAft>
                <a:spcPts val="0"/>
              </a:spcAft>
              <a:buSzPts val="1800"/>
              <a:buChar char="-"/>
            </a:pPr>
            <a:r>
              <a:rPr lang="fr" dirty="0"/>
              <a:t>Répartition </a:t>
            </a:r>
            <a:r>
              <a:rPr lang="fr" b="1" dirty="0"/>
              <a:t>égale</a:t>
            </a:r>
            <a:r>
              <a:rPr lang="fr" dirty="0"/>
              <a:t> entre les répondants</a:t>
            </a:r>
            <a:endParaRPr dirty="0"/>
          </a:p>
          <a:p>
            <a:pPr marL="914400" lvl="1" indent="-323850" algn="l" rtl="0">
              <a:lnSpc>
                <a:spcPct val="150000"/>
              </a:lnSpc>
              <a:spcBef>
                <a:spcPts val="0"/>
              </a:spcBef>
              <a:spcAft>
                <a:spcPts val="0"/>
              </a:spcAft>
              <a:buSzPts val="1500"/>
              <a:buChar char="-"/>
            </a:pPr>
            <a:r>
              <a:rPr lang="fr" sz="1800" dirty="0"/>
              <a:t>R1 (49%) </a:t>
            </a:r>
            <a:endParaRPr sz="1800" dirty="0"/>
          </a:p>
          <a:p>
            <a:pPr marL="914400" lvl="1" indent="-323850" algn="l" rtl="0">
              <a:lnSpc>
                <a:spcPct val="150000"/>
              </a:lnSpc>
              <a:spcBef>
                <a:spcPts val="0"/>
              </a:spcBef>
              <a:spcAft>
                <a:spcPts val="0"/>
              </a:spcAft>
              <a:buSzPts val="1500"/>
              <a:buChar char="-"/>
            </a:pPr>
            <a:r>
              <a:rPr lang="fr" sz="1800" dirty="0"/>
              <a:t>R2 (51%)</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07C26-37A7-871C-98AB-9E025325FDD0}"/>
              </a:ext>
            </a:extLst>
          </p:cNvPr>
          <p:cNvSpPr>
            <a:spLocks noGrp="1"/>
          </p:cNvSpPr>
          <p:nvPr>
            <p:ph type="title"/>
          </p:nvPr>
        </p:nvSpPr>
        <p:spPr/>
        <p:txBody>
          <a:bodyPr>
            <a:normAutofit fontScale="90000"/>
          </a:bodyPr>
          <a:lstStyle/>
          <a:p>
            <a:r>
              <a:rPr lang="fr-CA" dirty="0"/>
              <a:t>Résultats – Données sociodémographiques</a:t>
            </a:r>
            <a:endParaRPr lang="en-CA" dirty="0"/>
          </a:p>
        </p:txBody>
      </p:sp>
      <p:graphicFrame>
        <p:nvGraphicFramePr>
          <p:cNvPr id="4" name="Tableau 3">
            <a:extLst>
              <a:ext uri="{FF2B5EF4-FFF2-40B4-BE49-F238E27FC236}">
                <a16:creationId xmlns:a16="http://schemas.microsoft.com/office/drawing/2014/main" id="{298BFB30-8E64-B838-1606-5304ED7C6AAF}"/>
              </a:ext>
            </a:extLst>
          </p:cNvPr>
          <p:cNvGraphicFramePr>
            <a:graphicFrameLocks noGrp="1"/>
          </p:cNvGraphicFramePr>
          <p:nvPr>
            <p:extLst>
              <p:ext uri="{D42A27DB-BD31-4B8C-83A1-F6EECF244321}">
                <p14:modId xmlns:p14="http://schemas.microsoft.com/office/powerpoint/2010/main" val="2644544611"/>
              </p:ext>
            </p:extLst>
          </p:nvPr>
        </p:nvGraphicFramePr>
        <p:xfrm>
          <a:off x="671208" y="1118682"/>
          <a:ext cx="7830765" cy="3614819"/>
        </p:xfrm>
        <a:graphic>
          <a:graphicData uri="http://schemas.openxmlformats.org/drawingml/2006/table">
            <a:tbl>
              <a:tblPr firstRow="1" firstCol="1" bandRow="1">
                <a:tableStyleId>{5C22544A-7EE6-4342-B048-85BDC9FD1C3A}</a:tableStyleId>
              </a:tblPr>
              <a:tblGrid>
                <a:gridCol w="2609697">
                  <a:extLst>
                    <a:ext uri="{9D8B030D-6E8A-4147-A177-3AD203B41FA5}">
                      <a16:colId xmlns:a16="http://schemas.microsoft.com/office/drawing/2014/main" val="227580850"/>
                    </a:ext>
                  </a:extLst>
                </a:gridCol>
                <a:gridCol w="2610534">
                  <a:extLst>
                    <a:ext uri="{9D8B030D-6E8A-4147-A177-3AD203B41FA5}">
                      <a16:colId xmlns:a16="http://schemas.microsoft.com/office/drawing/2014/main" val="3742653690"/>
                    </a:ext>
                  </a:extLst>
                </a:gridCol>
                <a:gridCol w="2610534">
                  <a:extLst>
                    <a:ext uri="{9D8B030D-6E8A-4147-A177-3AD203B41FA5}">
                      <a16:colId xmlns:a16="http://schemas.microsoft.com/office/drawing/2014/main" val="3380605841"/>
                    </a:ext>
                  </a:extLst>
                </a:gridCol>
              </a:tblGrid>
              <a:tr h="278063">
                <a:tc>
                  <a:txBody>
                    <a:bodyPr/>
                    <a:lstStyle/>
                    <a:p>
                      <a:pPr>
                        <a:lnSpc>
                          <a:spcPct val="107000"/>
                        </a:lnSpc>
                        <a:spcAft>
                          <a:spcPts val="800"/>
                        </a:spcAft>
                      </a:pPr>
                      <a:r>
                        <a:rPr lang="en-CA" sz="1100">
                          <a:effectLst/>
                        </a:rPr>
                        <a:t>Variable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Nombre dans l’échantillon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Distribution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5512774"/>
                  </a:ext>
                </a:extLst>
              </a:tr>
              <a:tr h="278063">
                <a:tc>
                  <a:txBody>
                    <a:bodyPr/>
                    <a:lstStyle/>
                    <a:p>
                      <a:pPr>
                        <a:lnSpc>
                          <a:spcPct val="107000"/>
                        </a:lnSpc>
                        <a:spcAft>
                          <a:spcPts val="800"/>
                        </a:spcAft>
                      </a:pPr>
                      <a:r>
                        <a:rPr lang="en-CA" sz="1100">
                          <a:effectLst/>
                        </a:rPr>
                        <a:t>Genre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816911"/>
                  </a:ext>
                </a:extLst>
              </a:tr>
              <a:tr h="278063">
                <a:tc>
                  <a:txBody>
                    <a:bodyPr/>
                    <a:lstStyle/>
                    <a:p>
                      <a:pPr algn="r">
                        <a:lnSpc>
                          <a:spcPct val="107000"/>
                        </a:lnSpc>
                        <a:spcAft>
                          <a:spcPts val="800"/>
                        </a:spcAft>
                      </a:pPr>
                      <a:r>
                        <a:rPr lang="en-CA" sz="1100">
                          <a:effectLst/>
                        </a:rPr>
                        <a:t>Homme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17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20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287198"/>
                  </a:ext>
                </a:extLst>
              </a:tr>
              <a:tr h="278063">
                <a:tc>
                  <a:txBody>
                    <a:bodyPr/>
                    <a:lstStyle/>
                    <a:p>
                      <a:pPr algn="r">
                        <a:lnSpc>
                          <a:spcPct val="107000"/>
                        </a:lnSpc>
                        <a:spcAft>
                          <a:spcPts val="800"/>
                        </a:spcAft>
                      </a:pPr>
                      <a:r>
                        <a:rPr lang="en-CA" sz="1100">
                          <a:effectLst/>
                        </a:rPr>
                        <a:t>Femme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66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79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9894789"/>
                  </a:ext>
                </a:extLst>
              </a:tr>
              <a:tr h="278063">
                <a:tc>
                  <a:txBody>
                    <a:bodyPr/>
                    <a:lstStyle/>
                    <a:p>
                      <a:pPr algn="r">
                        <a:lnSpc>
                          <a:spcPct val="107000"/>
                        </a:lnSpc>
                        <a:spcAft>
                          <a:spcPts val="800"/>
                        </a:spcAft>
                      </a:pPr>
                      <a:r>
                        <a:rPr lang="en-CA" sz="1100">
                          <a:effectLst/>
                        </a:rPr>
                        <a:t>Autre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6100855"/>
                  </a:ext>
                </a:extLst>
              </a:tr>
              <a:tr h="278063">
                <a:tc>
                  <a:txBody>
                    <a:bodyPr/>
                    <a:lstStyle/>
                    <a:p>
                      <a:pPr>
                        <a:lnSpc>
                          <a:spcPct val="107000"/>
                        </a:lnSpc>
                        <a:spcAft>
                          <a:spcPts val="800"/>
                        </a:spcAft>
                      </a:pPr>
                      <a:r>
                        <a:rPr lang="en-CA" sz="1100">
                          <a:effectLst/>
                        </a:rPr>
                        <a:t>Âge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076375"/>
                  </a:ext>
                </a:extLst>
              </a:tr>
              <a:tr h="278063">
                <a:tc>
                  <a:txBody>
                    <a:bodyPr/>
                    <a:lstStyle/>
                    <a:p>
                      <a:pPr algn="r">
                        <a:lnSpc>
                          <a:spcPct val="107000"/>
                        </a:lnSpc>
                        <a:spcAft>
                          <a:spcPts val="800"/>
                        </a:spcAft>
                      </a:pPr>
                      <a:r>
                        <a:rPr lang="en-CA" sz="1100">
                          <a:effectLst/>
                        </a:rPr>
                        <a:t>29 ans et moins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60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72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387284"/>
                  </a:ext>
                </a:extLst>
              </a:tr>
              <a:tr h="278063">
                <a:tc>
                  <a:txBody>
                    <a:bodyPr/>
                    <a:lstStyle/>
                    <a:p>
                      <a:pPr algn="r">
                        <a:lnSpc>
                          <a:spcPct val="107000"/>
                        </a:lnSpc>
                        <a:spcAft>
                          <a:spcPts val="800"/>
                        </a:spcAft>
                      </a:pPr>
                      <a:r>
                        <a:rPr lang="en-CA" sz="1100">
                          <a:effectLst/>
                        </a:rPr>
                        <a:t>30 ans et plus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22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27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1511369"/>
                  </a:ext>
                </a:extLst>
              </a:tr>
              <a:tr h="278063">
                <a:tc>
                  <a:txBody>
                    <a:bodyPr/>
                    <a:lstStyle/>
                    <a:p>
                      <a:pPr algn="r">
                        <a:lnSpc>
                          <a:spcPct val="107000"/>
                        </a:lnSpc>
                        <a:spcAft>
                          <a:spcPts val="800"/>
                        </a:spcAft>
                      </a:pPr>
                      <a:r>
                        <a:rPr lang="en-CA" sz="1100">
                          <a:effectLst/>
                        </a:rPr>
                        <a:t>Préfère ne pas répondre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140182"/>
                  </a:ext>
                </a:extLst>
              </a:tr>
              <a:tr h="278063">
                <a:tc>
                  <a:txBody>
                    <a:bodyPr/>
                    <a:lstStyle/>
                    <a:p>
                      <a:pPr>
                        <a:lnSpc>
                          <a:spcPct val="107000"/>
                        </a:lnSpc>
                        <a:spcAft>
                          <a:spcPts val="800"/>
                        </a:spcAft>
                      </a:pPr>
                      <a:r>
                        <a:rPr lang="en-CA" sz="1100">
                          <a:effectLst/>
                        </a:rPr>
                        <a:t>Groupe ethnique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590175"/>
                  </a:ext>
                </a:extLst>
              </a:tr>
              <a:tr h="278063">
                <a:tc>
                  <a:txBody>
                    <a:bodyPr/>
                    <a:lstStyle/>
                    <a:p>
                      <a:pPr algn="r">
                        <a:lnSpc>
                          <a:spcPct val="107000"/>
                        </a:lnSpc>
                        <a:spcAft>
                          <a:spcPts val="800"/>
                        </a:spcAft>
                      </a:pPr>
                      <a:r>
                        <a:rPr lang="en-CA" sz="1100">
                          <a:effectLst/>
                        </a:rPr>
                        <a:t>Caucasien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62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74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1067604"/>
                  </a:ext>
                </a:extLst>
              </a:tr>
              <a:tr h="278063">
                <a:tc>
                  <a:txBody>
                    <a:bodyPr/>
                    <a:lstStyle/>
                    <a:p>
                      <a:pPr algn="r">
                        <a:lnSpc>
                          <a:spcPct val="107000"/>
                        </a:lnSpc>
                        <a:spcAft>
                          <a:spcPts val="800"/>
                        </a:spcAft>
                      </a:pPr>
                      <a:r>
                        <a:rPr lang="en-CA" sz="1100">
                          <a:effectLst/>
                        </a:rPr>
                        <a:t>Non-caucasien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20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25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5354010"/>
                  </a:ext>
                </a:extLst>
              </a:tr>
              <a:tr h="278063">
                <a:tc>
                  <a:txBody>
                    <a:bodyPr/>
                    <a:lstStyle/>
                    <a:p>
                      <a:pPr algn="r">
                        <a:lnSpc>
                          <a:spcPct val="107000"/>
                        </a:lnSpc>
                        <a:spcAft>
                          <a:spcPts val="800"/>
                        </a:spcAft>
                      </a:pPr>
                      <a:r>
                        <a:rPr lang="en-CA" sz="1100">
                          <a:effectLst/>
                        </a:rPr>
                        <a:t>Préfère ne pas répondre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dirty="0">
                          <a:effectLst/>
                        </a:rPr>
                        <a:t>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450169"/>
                  </a:ext>
                </a:extLst>
              </a:tr>
            </a:tbl>
          </a:graphicData>
        </a:graphic>
      </p:graphicFrame>
    </p:spTree>
    <p:extLst>
      <p:ext uri="{BB962C8B-B14F-4D97-AF65-F5344CB8AC3E}">
        <p14:creationId xmlns:p14="http://schemas.microsoft.com/office/powerpoint/2010/main" val="191466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684B4-03A7-89CC-73A4-9C2401F964B6}"/>
              </a:ext>
            </a:extLst>
          </p:cNvPr>
          <p:cNvSpPr>
            <a:spLocks noGrp="1"/>
          </p:cNvSpPr>
          <p:nvPr>
            <p:ph type="title"/>
          </p:nvPr>
        </p:nvSpPr>
        <p:spPr/>
        <p:txBody>
          <a:bodyPr>
            <a:normAutofit fontScale="90000"/>
          </a:bodyPr>
          <a:lstStyle/>
          <a:p>
            <a:r>
              <a:rPr lang="fr-CA" dirty="0"/>
              <a:t>Résultats – Données sociodémographiques</a:t>
            </a:r>
            <a:endParaRPr lang="en-CA" dirty="0"/>
          </a:p>
        </p:txBody>
      </p:sp>
      <p:graphicFrame>
        <p:nvGraphicFramePr>
          <p:cNvPr id="4" name="Tableau 3">
            <a:extLst>
              <a:ext uri="{FF2B5EF4-FFF2-40B4-BE49-F238E27FC236}">
                <a16:creationId xmlns:a16="http://schemas.microsoft.com/office/drawing/2014/main" id="{EA103283-B5AC-9ABE-384A-1E14DACA60A5}"/>
              </a:ext>
            </a:extLst>
          </p:cNvPr>
          <p:cNvGraphicFramePr>
            <a:graphicFrameLocks noGrp="1"/>
          </p:cNvGraphicFramePr>
          <p:nvPr>
            <p:extLst>
              <p:ext uri="{D42A27DB-BD31-4B8C-83A1-F6EECF244321}">
                <p14:modId xmlns:p14="http://schemas.microsoft.com/office/powerpoint/2010/main" val="1181858061"/>
              </p:ext>
            </p:extLst>
          </p:nvPr>
        </p:nvGraphicFramePr>
        <p:xfrm>
          <a:off x="496110" y="1118680"/>
          <a:ext cx="7918315" cy="3305020"/>
        </p:xfrm>
        <a:graphic>
          <a:graphicData uri="http://schemas.openxmlformats.org/drawingml/2006/table">
            <a:tbl>
              <a:tblPr firstRow="1" firstCol="1" bandRow="1">
                <a:tableStyleId>{5C22544A-7EE6-4342-B048-85BDC9FD1C3A}</a:tableStyleId>
              </a:tblPr>
              <a:tblGrid>
                <a:gridCol w="2638875">
                  <a:extLst>
                    <a:ext uri="{9D8B030D-6E8A-4147-A177-3AD203B41FA5}">
                      <a16:colId xmlns:a16="http://schemas.microsoft.com/office/drawing/2014/main" val="1388030409"/>
                    </a:ext>
                  </a:extLst>
                </a:gridCol>
                <a:gridCol w="2639720">
                  <a:extLst>
                    <a:ext uri="{9D8B030D-6E8A-4147-A177-3AD203B41FA5}">
                      <a16:colId xmlns:a16="http://schemas.microsoft.com/office/drawing/2014/main" val="609112578"/>
                    </a:ext>
                  </a:extLst>
                </a:gridCol>
                <a:gridCol w="2639720">
                  <a:extLst>
                    <a:ext uri="{9D8B030D-6E8A-4147-A177-3AD203B41FA5}">
                      <a16:colId xmlns:a16="http://schemas.microsoft.com/office/drawing/2014/main" val="3830983949"/>
                    </a:ext>
                  </a:extLst>
                </a:gridCol>
              </a:tblGrid>
              <a:tr h="276936">
                <a:tc>
                  <a:txBody>
                    <a:bodyPr/>
                    <a:lstStyle/>
                    <a:p>
                      <a:pPr>
                        <a:lnSpc>
                          <a:spcPct val="107000"/>
                        </a:lnSpc>
                        <a:spcAft>
                          <a:spcPts val="800"/>
                        </a:spcAft>
                      </a:pPr>
                      <a:r>
                        <a:rPr lang="en-CA" sz="1100">
                          <a:effectLst/>
                        </a:rPr>
                        <a:t>Variable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Nombre dans l’échantillon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Distribution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2367389"/>
                  </a:ext>
                </a:extLst>
              </a:tr>
              <a:tr h="276936">
                <a:tc>
                  <a:txBody>
                    <a:bodyPr/>
                    <a:lstStyle/>
                    <a:p>
                      <a:pPr>
                        <a:lnSpc>
                          <a:spcPct val="107000"/>
                        </a:lnSpc>
                        <a:spcAft>
                          <a:spcPts val="800"/>
                        </a:spcAft>
                      </a:pPr>
                      <a:r>
                        <a:rPr lang="en-CA" sz="1100">
                          <a:effectLst/>
                        </a:rPr>
                        <a:t>Enfants à charge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037408"/>
                  </a:ext>
                </a:extLst>
              </a:tr>
              <a:tr h="276936">
                <a:tc>
                  <a:txBody>
                    <a:bodyPr/>
                    <a:lstStyle/>
                    <a:p>
                      <a:pPr algn="r">
                        <a:lnSpc>
                          <a:spcPct val="107000"/>
                        </a:lnSpc>
                        <a:spcAft>
                          <a:spcPts val="800"/>
                        </a:spcAft>
                      </a:pPr>
                      <a:r>
                        <a:rPr lang="en-CA" sz="1100">
                          <a:effectLst/>
                        </a:rPr>
                        <a:t>Oui</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11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517801"/>
                  </a:ext>
                </a:extLst>
              </a:tr>
              <a:tr h="276936">
                <a:tc>
                  <a:txBody>
                    <a:bodyPr/>
                    <a:lstStyle/>
                    <a:p>
                      <a:pPr algn="r">
                        <a:lnSpc>
                          <a:spcPct val="107000"/>
                        </a:lnSpc>
                        <a:spcAft>
                          <a:spcPts val="800"/>
                        </a:spcAft>
                      </a:pPr>
                      <a:r>
                        <a:rPr lang="en-CA" sz="1100">
                          <a:effectLst/>
                        </a:rPr>
                        <a:t>Non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74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89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67968"/>
                  </a:ext>
                </a:extLst>
              </a:tr>
              <a:tr h="276936">
                <a:tc>
                  <a:txBody>
                    <a:bodyPr/>
                    <a:lstStyle/>
                    <a:p>
                      <a:pPr>
                        <a:lnSpc>
                          <a:spcPct val="107000"/>
                        </a:lnSpc>
                        <a:spcAft>
                          <a:spcPts val="800"/>
                        </a:spcAft>
                      </a:pPr>
                      <a:r>
                        <a:rPr lang="en-CA" sz="1100">
                          <a:effectLst/>
                        </a:rPr>
                        <a:t>Vivre seul(e)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8544147"/>
                  </a:ext>
                </a:extLst>
              </a:tr>
              <a:tr h="276936">
                <a:tc>
                  <a:txBody>
                    <a:bodyPr/>
                    <a:lstStyle/>
                    <a:p>
                      <a:pPr algn="r">
                        <a:lnSpc>
                          <a:spcPct val="107000"/>
                        </a:lnSpc>
                        <a:spcAft>
                          <a:spcPts val="800"/>
                        </a:spcAft>
                      </a:pPr>
                      <a:r>
                        <a:rPr lang="en-CA" sz="1100">
                          <a:effectLst/>
                        </a:rPr>
                        <a:t>Oui</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19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23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524147"/>
                  </a:ext>
                </a:extLst>
              </a:tr>
              <a:tr h="276936">
                <a:tc>
                  <a:txBody>
                    <a:bodyPr/>
                    <a:lstStyle/>
                    <a:p>
                      <a:pPr algn="r">
                        <a:lnSpc>
                          <a:spcPct val="107000"/>
                        </a:lnSpc>
                        <a:spcAft>
                          <a:spcPts val="800"/>
                        </a:spcAft>
                      </a:pPr>
                      <a:r>
                        <a:rPr lang="en-CA" sz="1100">
                          <a:effectLst/>
                        </a:rPr>
                        <a:t>Non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77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1100">
                          <a:effectLst/>
                        </a:rPr>
                        <a:t>64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2650593"/>
                  </a:ext>
                </a:extLst>
              </a:tr>
              <a:tr h="258724">
                <a:tc>
                  <a:txBody>
                    <a:bodyPr/>
                    <a:lstStyle/>
                    <a:p>
                      <a:pPr>
                        <a:lnSpc>
                          <a:spcPct val="107000"/>
                        </a:lnSpc>
                        <a:spcAft>
                          <a:spcPts val="800"/>
                        </a:spcAft>
                      </a:pPr>
                      <a:r>
                        <a:rPr lang="fr-CA" sz="1100">
                          <a:effectLst/>
                        </a:rPr>
                        <a:t>Montant de la dette étudiante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144824"/>
                  </a:ext>
                </a:extLst>
              </a:tr>
              <a:tr h="276936">
                <a:tc>
                  <a:txBody>
                    <a:bodyPr/>
                    <a:lstStyle/>
                    <a:p>
                      <a:pPr algn="r">
                        <a:lnSpc>
                          <a:spcPct val="107000"/>
                        </a:lnSpc>
                        <a:spcAft>
                          <a:spcPts val="800"/>
                        </a:spcAft>
                      </a:pPr>
                      <a:r>
                        <a:rPr lang="fr-CA" sz="1100">
                          <a:effectLst/>
                        </a:rPr>
                        <a:t>Moins de 25 000$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39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47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663574"/>
                  </a:ext>
                </a:extLst>
              </a:tr>
              <a:tr h="276936">
                <a:tc>
                  <a:txBody>
                    <a:bodyPr/>
                    <a:lstStyle/>
                    <a:p>
                      <a:pPr algn="r">
                        <a:lnSpc>
                          <a:spcPct val="107000"/>
                        </a:lnSpc>
                        <a:spcAft>
                          <a:spcPts val="800"/>
                        </a:spcAft>
                      </a:pPr>
                      <a:r>
                        <a:rPr lang="fr-CA" sz="1100">
                          <a:effectLst/>
                        </a:rPr>
                        <a:t>Entre 25 000$ et 75 000$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168234"/>
                  </a:ext>
                </a:extLst>
              </a:tr>
              <a:tr h="276936">
                <a:tc>
                  <a:txBody>
                    <a:bodyPr/>
                    <a:lstStyle/>
                    <a:p>
                      <a:pPr algn="r">
                        <a:lnSpc>
                          <a:spcPct val="107000"/>
                        </a:lnSpc>
                        <a:spcAft>
                          <a:spcPts val="800"/>
                        </a:spcAft>
                      </a:pPr>
                      <a:r>
                        <a:rPr lang="fr-CA" sz="1100">
                          <a:effectLst/>
                        </a:rPr>
                        <a:t>Plus de 75 000$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749810"/>
                  </a:ext>
                </a:extLst>
              </a:tr>
              <a:tr h="276936">
                <a:tc>
                  <a:txBody>
                    <a:bodyPr/>
                    <a:lstStyle/>
                    <a:p>
                      <a:pPr algn="r">
                        <a:lnSpc>
                          <a:spcPct val="107000"/>
                        </a:lnSpc>
                        <a:spcAft>
                          <a:spcPts val="800"/>
                        </a:spcAft>
                      </a:pPr>
                      <a:r>
                        <a:rPr lang="fr-CA" sz="1100">
                          <a:effectLst/>
                        </a:rPr>
                        <a:t>Préfère ne pas répondre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dirty="0">
                          <a:effectLst/>
                        </a:rPr>
                        <a:t>2</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77091"/>
                  </a:ext>
                </a:extLst>
              </a:tr>
            </a:tbl>
          </a:graphicData>
        </a:graphic>
      </p:graphicFrame>
    </p:spTree>
    <p:extLst>
      <p:ext uri="{BB962C8B-B14F-4D97-AF65-F5344CB8AC3E}">
        <p14:creationId xmlns:p14="http://schemas.microsoft.com/office/powerpoint/2010/main" val="160636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4B262-D33D-E17A-DE60-4FFD9548681F}"/>
              </a:ext>
            </a:extLst>
          </p:cNvPr>
          <p:cNvSpPr>
            <a:spLocks noGrp="1"/>
          </p:cNvSpPr>
          <p:nvPr>
            <p:ph type="title"/>
          </p:nvPr>
        </p:nvSpPr>
        <p:spPr/>
        <p:txBody>
          <a:bodyPr>
            <a:normAutofit fontScale="90000"/>
          </a:bodyPr>
          <a:lstStyle/>
          <a:p>
            <a:r>
              <a:rPr lang="fr-CA" dirty="0"/>
              <a:t>Résultats – Données sociodémographiques</a:t>
            </a:r>
            <a:endParaRPr lang="en-CA" dirty="0"/>
          </a:p>
        </p:txBody>
      </p:sp>
      <p:graphicFrame>
        <p:nvGraphicFramePr>
          <p:cNvPr id="6" name="Tableau 5">
            <a:extLst>
              <a:ext uri="{FF2B5EF4-FFF2-40B4-BE49-F238E27FC236}">
                <a16:creationId xmlns:a16="http://schemas.microsoft.com/office/drawing/2014/main" id="{DDE8BFD4-3BF8-3AB4-66C6-1A634F47BA38}"/>
              </a:ext>
            </a:extLst>
          </p:cNvPr>
          <p:cNvGraphicFramePr>
            <a:graphicFrameLocks noGrp="1"/>
          </p:cNvGraphicFramePr>
          <p:nvPr>
            <p:extLst>
              <p:ext uri="{D42A27DB-BD31-4B8C-83A1-F6EECF244321}">
                <p14:modId xmlns:p14="http://schemas.microsoft.com/office/powerpoint/2010/main" val="1978172578"/>
              </p:ext>
            </p:extLst>
          </p:nvPr>
        </p:nvGraphicFramePr>
        <p:xfrm>
          <a:off x="398832" y="1017794"/>
          <a:ext cx="8353281" cy="3715709"/>
        </p:xfrm>
        <a:graphic>
          <a:graphicData uri="http://schemas.openxmlformats.org/drawingml/2006/table">
            <a:tbl>
              <a:tblPr firstRow="1" firstCol="1" bandRow="1">
                <a:tableStyleId>{5C22544A-7EE6-4342-B048-85BDC9FD1C3A}</a:tableStyleId>
              </a:tblPr>
              <a:tblGrid>
                <a:gridCol w="2783831">
                  <a:extLst>
                    <a:ext uri="{9D8B030D-6E8A-4147-A177-3AD203B41FA5}">
                      <a16:colId xmlns:a16="http://schemas.microsoft.com/office/drawing/2014/main" val="521059196"/>
                    </a:ext>
                  </a:extLst>
                </a:gridCol>
                <a:gridCol w="2784725">
                  <a:extLst>
                    <a:ext uri="{9D8B030D-6E8A-4147-A177-3AD203B41FA5}">
                      <a16:colId xmlns:a16="http://schemas.microsoft.com/office/drawing/2014/main" val="1416418431"/>
                    </a:ext>
                  </a:extLst>
                </a:gridCol>
                <a:gridCol w="2784725">
                  <a:extLst>
                    <a:ext uri="{9D8B030D-6E8A-4147-A177-3AD203B41FA5}">
                      <a16:colId xmlns:a16="http://schemas.microsoft.com/office/drawing/2014/main" val="3649778612"/>
                    </a:ext>
                  </a:extLst>
                </a:gridCol>
              </a:tblGrid>
              <a:tr h="295246">
                <a:tc>
                  <a:txBody>
                    <a:bodyPr/>
                    <a:lstStyle/>
                    <a:p>
                      <a:pPr>
                        <a:lnSpc>
                          <a:spcPct val="107000"/>
                        </a:lnSpc>
                        <a:spcAft>
                          <a:spcPts val="800"/>
                        </a:spcAft>
                      </a:pPr>
                      <a:r>
                        <a:rPr lang="fr-CA" sz="1100">
                          <a:effectLst/>
                        </a:rPr>
                        <a:t>Variable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Nombre dans l’échantillon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Distribution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066138"/>
                  </a:ext>
                </a:extLst>
              </a:tr>
              <a:tr h="468003">
                <a:tc>
                  <a:txBody>
                    <a:bodyPr/>
                    <a:lstStyle/>
                    <a:p>
                      <a:pPr>
                        <a:lnSpc>
                          <a:spcPct val="107000"/>
                        </a:lnSpc>
                        <a:spcAft>
                          <a:spcPts val="800"/>
                        </a:spcAft>
                      </a:pPr>
                      <a:r>
                        <a:rPr lang="fr-CA" sz="1100" dirty="0">
                          <a:effectLst/>
                        </a:rPr>
                        <a:t>Traitements en cours pour comorbidités psychologiques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051705"/>
                  </a:ext>
                </a:extLst>
              </a:tr>
              <a:tr h="295246">
                <a:tc>
                  <a:txBody>
                    <a:bodyPr/>
                    <a:lstStyle/>
                    <a:p>
                      <a:pPr algn="r">
                        <a:lnSpc>
                          <a:spcPct val="107000"/>
                        </a:lnSpc>
                        <a:spcAft>
                          <a:spcPts val="800"/>
                        </a:spcAft>
                      </a:pPr>
                      <a:r>
                        <a:rPr lang="fr-CA" sz="1100" dirty="0">
                          <a:effectLst/>
                        </a:rPr>
                        <a:t>Oui</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27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789536"/>
                  </a:ext>
                </a:extLst>
              </a:tr>
              <a:tr h="295246">
                <a:tc>
                  <a:txBody>
                    <a:bodyPr/>
                    <a:lstStyle/>
                    <a:p>
                      <a:pPr algn="r">
                        <a:lnSpc>
                          <a:spcPct val="107000"/>
                        </a:lnSpc>
                        <a:spcAft>
                          <a:spcPts val="800"/>
                        </a:spcAft>
                      </a:pPr>
                      <a:r>
                        <a:rPr lang="fr-CA" sz="1100">
                          <a:effectLst/>
                        </a:rPr>
                        <a:t>Non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60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72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2777902"/>
                  </a:ext>
                </a:extLst>
              </a:tr>
              <a:tr h="295246">
                <a:tc>
                  <a:txBody>
                    <a:bodyPr/>
                    <a:lstStyle/>
                    <a:p>
                      <a:pPr algn="r">
                        <a:lnSpc>
                          <a:spcPct val="107000"/>
                        </a:lnSpc>
                        <a:spcAft>
                          <a:spcPts val="800"/>
                        </a:spcAft>
                      </a:pPr>
                      <a:r>
                        <a:rPr lang="fr-CA" sz="1100">
                          <a:effectLst/>
                        </a:rPr>
                        <a:t>Préfère ne pas répondre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517553"/>
                  </a:ext>
                </a:extLst>
              </a:tr>
              <a:tr h="295246">
                <a:tc>
                  <a:txBody>
                    <a:bodyPr/>
                    <a:lstStyle/>
                    <a:p>
                      <a:pPr>
                        <a:lnSpc>
                          <a:spcPct val="107000"/>
                        </a:lnSpc>
                        <a:spcAft>
                          <a:spcPts val="800"/>
                        </a:spcAft>
                      </a:pPr>
                      <a:r>
                        <a:rPr lang="fr-CA" sz="1100">
                          <a:effectLst/>
                        </a:rPr>
                        <a:t>Niveau de résidence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456725"/>
                  </a:ext>
                </a:extLst>
              </a:tr>
              <a:tr h="295246">
                <a:tc>
                  <a:txBody>
                    <a:bodyPr/>
                    <a:lstStyle/>
                    <a:p>
                      <a:pPr algn="r">
                        <a:lnSpc>
                          <a:spcPct val="107000"/>
                        </a:lnSpc>
                        <a:spcAft>
                          <a:spcPts val="800"/>
                        </a:spcAft>
                      </a:pPr>
                      <a:r>
                        <a:rPr lang="fr-CA" sz="1100">
                          <a:effectLst/>
                        </a:rPr>
                        <a:t>1</a:t>
                      </a:r>
                      <a:r>
                        <a:rPr lang="fr-CA" sz="1100" baseline="30000">
                          <a:effectLst/>
                        </a:rPr>
                        <a:t>ère</a:t>
                      </a:r>
                      <a:r>
                        <a:rPr lang="fr-CA" sz="1100">
                          <a:effectLst/>
                        </a:rPr>
                        <a:t> année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41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49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7138804"/>
                  </a:ext>
                </a:extLst>
              </a:tr>
              <a:tr h="295246">
                <a:tc>
                  <a:txBody>
                    <a:bodyPr/>
                    <a:lstStyle/>
                    <a:p>
                      <a:pPr algn="r">
                        <a:lnSpc>
                          <a:spcPct val="107000"/>
                        </a:lnSpc>
                        <a:spcAft>
                          <a:spcPts val="800"/>
                        </a:spcAft>
                      </a:pPr>
                      <a:r>
                        <a:rPr lang="fr-CA" sz="1100">
                          <a:effectLst/>
                        </a:rPr>
                        <a:t>2</a:t>
                      </a:r>
                      <a:r>
                        <a:rPr lang="fr-CA" sz="1100" baseline="30000">
                          <a:effectLst/>
                        </a:rPr>
                        <a:t>e</a:t>
                      </a:r>
                      <a:r>
                        <a:rPr lang="fr-CA" sz="1100">
                          <a:effectLst/>
                        </a:rPr>
                        <a:t> année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42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51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1269562"/>
                  </a:ext>
                </a:extLst>
              </a:tr>
              <a:tr h="295246">
                <a:tc>
                  <a:txBody>
                    <a:bodyPr/>
                    <a:lstStyle/>
                    <a:p>
                      <a:pPr>
                        <a:lnSpc>
                          <a:spcPct val="107000"/>
                        </a:lnSpc>
                        <a:spcAft>
                          <a:spcPts val="800"/>
                        </a:spcAft>
                      </a:pPr>
                      <a:r>
                        <a:rPr lang="fr-CA" sz="1100">
                          <a:effectLst/>
                        </a:rPr>
                        <a:t>GMF-U d’attache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991794"/>
                  </a:ext>
                </a:extLst>
              </a:tr>
              <a:tr h="295246">
                <a:tc>
                  <a:txBody>
                    <a:bodyPr/>
                    <a:lstStyle/>
                    <a:p>
                      <a:pPr algn="r">
                        <a:lnSpc>
                          <a:spcPct val="107000"/>
                        </a:lnSpc>
                        <a:spcAft>
                          <a:spcPts val="800"/>
                        </a:spcAft>
                      </a:pPr>
                      <a:r>
                        <a:rPr lang="fr-CA" sz="1100">
                          <a:effectLst/>
                        </a:rPr>
                        <a:t>Urbain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43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52</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1591399"/>
                  </a:ext>
                </a:extLst>
              </a:tr>
              <a:tr h="295246">
                <a:tc>
                  <a:txBody>
                    <a:bodyPr/>
                    <a:lstStyle/>
                    <a:p>
                      <a:pPr algn="r">
                        <a:lnSpc>
                          <a:spcPct val="107000"/>
                        </a:lnSpc>
                        <a:spcAft>
                          <a:spcPts val="800"/>
                        </a:spcAft>
                      </a:pPr>
                      <a:r>
                        <a:rPr lang="fr-CA" sz="1100">
                          <a:effectLst/>
                        </a:rPr>
                        <a:t>Banlieue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33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40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5369107"/>
                  </a:ext>
                </a:extLst>
              </a:tr>
              <a:tr h="295246">
                <a:tc>
                  <a:txBody>
                    <a:bodyPr/>
                    <a:lstStyle/>
                    <a:p>
                      <a:pPr algn="r">
                        <a:lnSpc>
                          <a:spcPct val="107000"/>
                        </a:lnSpc>
                        <a:spcAft>
                          <a:spcPts val="800"/>
                        </a:spcAft>
                      </a:pPr>
                      <a:r>
                        <a:rPr lang="fr-CA" sz="1100">
                          <a:effectLst/>
                        </a:rPr>
                        <a:t>Région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a:effectLst/>
                        </a:rPr>
                        <a:t>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r-CA" sz="1100" dirty="0">
                          <a:effectLst/>
                        </a:rPr>
                        <a:t>8</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8186528"/>
                  </a:ext>
                </a:extLst>
              </a:tr>
            </a:tbl>
          </a:graphicData>
        </a:graphic>
      </p:graphicFrame>
      <p:sp>
        <p:nvSpPr>
          <p:cNvPr id="7" name="Rectangle 2">
            <a:extLst>
              <a:ext uri="{FF2B5EF4-FFF2-40B4-BE49-F238E27FC236}">
                <a16:creationId xmlns:a16="http://schemas.microsoft.com/office/drawing/2014/main" id="{4A864BDA-F52D-1479-F43E-44E313935D22}"/>
              </a:ext>
            </a:extLst>
          </p:cNvPr>
          <p:cNvSpPr>
            <a:spLocks noChangeArrowheads="1"/>
          </p:cNvSpPr>
          <p:nvPr/>
        </p:nvSpPr>
        <p:spPr bwMode="auto">
          <a:xfrm>
            <a:off x="-251747" y="1635946"/>
            <a:ext cx="12450446" cy="68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06318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Résultats – PHQ 9 </a:t>
            </a:r>
            <a:endParaRPr dirty="0"/>
          </a:p>
        </p:txBody>
      </p:sp>
      <p:sp>
        <p:nvSpPr>
          <p:cNvPr id="140" name="Google Shape;14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000000"/>
              </a:buClr>
              <a:buSzPts val="1700"/>
              <a:buChar char="●"/>
            </a:pPr>
            <a:r>
              <a:rPr lang="fr" b="1" dirty="0">
                <a:solidFill>
                  <a:srgbClr val="000000"/>
                </a:solidFill>
              </a:rPr>
              <a:t>57% </a:t>
            </a:r>
            <a:r>
              <a:rPr lang="fr" dirty="0">
                <a:solidFill>
                  <a:srgbClr val="000000"/>
                </a:solidFill>
              </a:rPr>
              <a:t>des répondants au sondage ont au moins les critères minimaux pour une dépression</a:t>
            </a:r>
          </a:p>
          <a:p>
            <a:pPr marL="120650" lvl="0" indent="0" algn="l" rtl="0">
              <a:spcBef>
                <a:spcPts val="0"/>
              </a:spcBef>
              <a:spcAft>
                <a:spcPts val="0"/>
              </a:spcAft>
              <a:buClr>
                <a:srgbClr val="000000"/>
              </a:buClr>
              <a:buSzPts val="1700"/>
              <a:buNone/>
            </a:pPr>
            <a:endParaRPr dirty="0">
              <a:solidFill>
                <a:srgbClr val="000000"/>
              </a:solidFill>
            </a:endParaRPr>
          </a:p>
          <a:p>
            <a:pPr marL="914400" lvl="1" indent="-336550" algn="l" rtl="0">
              <a:spcBef>
                <a:spcPts val="0"/>
              </a:spcBef>
              <a:spcAft>
                <a:spcPts val="0"/>
              </a:spcAft>
              <a:buClr>
                <a:srgbClr val="000000"/>
              </a:buClr>
              <a:buSzPts val="1700"/>
              <a:buChar char="○"/>
            </a:pPr>
            <a:r>
              <a:rPr lang="fr" sz="1800" dirty="0">
                <a:solidFill>
                  <a:srgbClr val="000000"/>
                </a:solidFill>
              </a:rPr>
              <a:t>Dépression légère : 34% </a:t>
            </a:r>
            <a:endParaRPr sz="1800" dirty="0">
              <a:solidFill>
                <a:srgbClr val="000000"/>
              </a:solidFill>
            </a:endParaRPr>
          </a:p>
          <a:p>
            <a:pPr marL="914400" lvl="1" indent="-336550" algn="l" rtl="0">
              <a:spcBef>
                <a:spcPts val="0"/>
              </a:spcBef>
              <a:spcAft>
                <a:spcPts val="0"/>
              </a:spcAft>
              <a:buClr>
                <a:srgbClr val="000000"/>
              </a:buClr>
              <a:buSzPts val="1700"/>
              <a:buChar char="○"/>
            </a:pPr>
            <a:r>
              <a:rPr lang="fr" sz="1800" dirty="0">
                <a:solidFill>
                  <a:srgbClr val="000000"/>
                </a:solidFill>
              </a:rPr>
              <a:t>Dépression modérée :14% </a:t>
            </a:r>
            <a:endParaRPr sz="1800" dirty="0">
              <a:solidFill>
                <a:srgbClr val="000000"/>
              </a:solidFill>
            </a:endParaRPr>
          </a:p>
          <a:p>
            <a:pPr marL="914400" lvl="1" indent="-336550" algn="l" rtl="0">
              <a:spcBef>
                <a:spcPts val="0"/>
              </a:spcBef>
              <a:spcAft>
                <a:spcPts val="0"/>
              </a:spcAft>
              <a:buClr>
                <a:srgbClr val="000000"/>
              </a:buClr>
              <a:buSzPts val="1700"/>
              <a:buChar char="○"/>
            </a:pPr>
            <a:r>
              <a:rPr lang="fr" sz="1800" dirty="0">
                <a:solidFill>
                  <a:srgbClr val="000000"/>
                </a:solidFill>
              </a:rPr>
              <a:t>Dépression modérément sévère : 5%</a:t>
            </a:r>
            <a:endParaRPr sz="1800" dirty="0">
              <a:solidFill>
                <a:srgbClr val="000000"/>
              </a:solidFill>
            </a:endParaRPr>
          </a:p>
          <a:p>
            <a:pPr marL="914400" lvl="1" indent="-336550" algn="l" rtl="0">
              <a:spcBef>
                <a:spcPts val="0"/>
              </a:spcBef>
              <a:spcAft>
                <a:spcPts val="0"/>
              </a:spcAft>
              <a:buClr>
                <a:srgbClr val="000000"/>
              </a:buClr>
              <a:buSzPts val="1700"/>
              <a:buChar char="○"/>
            </a:pPr>
            <a:r>
              <a:rPr lang="fr" sz="1800" dirty="0">
                <a:solidFill>
                  <a:srgbClr val="000000"/>
                </a:solidFill>
              </a:rPr>
              <a:t>Dépression sévère : 4%</a:t>
            </a:r>
            <a:endParaRPr sz="1800" dirty="0">
              <a:solidFill>
                <a:srgbClr val="000000"/>
              </a:solidFill>
            </a:endParaRPr>
          </a:p>
          <a:p>
            <a:pPr marL="457200" lvl="0" indent="0" algn="l"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Résultats - GAD 7</a:t>
            </a:r>
            <a:endParaRPr dirty="0"/>
          </a:p>
        </p:txBody>
      </p:sp>
      <p:sp>
        <p:nvSpPr>
          <p:cNvPr id="146" name="Google Shape;146;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b="1" dirty="0"/>
              <a:t>42%</a:t>
            </a:r>
            <a:r>
              <a:rPr lang="fr" dirty="0"/>
              <a:t> des répondants présentent de l’anxiété</a:t>
            </a:r>
          </a:p>
          <a:p>
            <a:pPr marL="114300" lvl="0" indent="0" algn="l" rtl="0">
              <a:spcBef>
                <a:spcPts val="0"/>
              </a:spcBef>
              <a:spcAft>
                <a:spcPts val="0"/>
              </a:spcAft>
              <a:buSzPts val="1800"/>
              <a:buNone/>
            </a:pPr>
            <a:endParaRPr dirty="0"/>
          </a:p>
          <a:p>
            <a:pPr marL="914400" lvl="0" indent="-342900" algn="l" rtl="0">
              <a:spcBef>
                <a:spcPts val="0"/>
              </a:spcBef>
              <a:spcAft>
                <a:spcPts val="0"/>
              </a:spcAft>
              <a:buSzPts val="1800"/>
              <a:buFont typeface="Courier New" panose="02070309020205020404" pitchFamily="49" charset="0"/>
              <a:buChar char="o"/>
            </a:pPr>
            <a:r>
              <a:rPr lang="fr" dirty="0"/>
              <a:t>Anxiété légère: 30%</a:t>
            </a:r>
            <a:endParaRPr dirty="0"/>
          </a:p>
          <a:p>
            <a:pPr marL="914400" lvl="0" indent="-342900" algn="l" rtl="0">
              <a:spcBef>
                <a:spcPts val="0"/>
              </a:spcBef>
              <a:spcAft>
                <a:spcPts val="0"/>
              </a:spcAft>
              <a:buSzPts val="1800"/>
              <a:buFont typeface="Courier New" panose="02070309020205020404" pitchFamily="49" charset="0"/>
              <a:buChar char="o"/>
            </a:pPr>
            <a:r>
              <a:rPr lang="fr" dirty="0"/>
              <a:t>Anxiété modérée: 8%</a:t>
            </a:r>
            <a:endParaRPr dirty="0"/>
          </a:p>
          <a:p>
            <a:pPr marL="914400" lvl="0" indent="-342900" algn="l" rtl="0">
              <a:spcBef>
                <a:spcPts val="0"/>
              </a:spcBef>
              <a:spcAft>
                <a:spcPts val="0"/>
              </a:spcAft>
              <a:buSzPts val="1800"/>
              <a:buFont typeface="Courier New" panose="02070309020205020404" pitchFamily="49" charset="0"/>
              <a:buChar char="o"/>
            </a:pPr>
            <a:r>
              <a:rPr lang="fr" dirty="0"/>
              <a:t>Anxiété sévère: 4%</a:t>
            </a:r>
            <a:endParaRPr dirty="0"/>
          </a:p>
          <a:p>
            <a:pPr marL="13716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Résultats - Audit-C</a:t>
            </a:r>
            <a:endParaRPr/>
          </a:p>
        </p:txBody>
      </p:sp>
      <p:sp>
        <p:nvSpPr>
          <p:cNvPr id="152" name="Google Shape;152;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000000"/>
              </a:buClr>
              <a:buSzPts val="1700"/>
              <a:buFont typeface="Arial"/>
              <a:buChar char="●"/>
            </a:pPr>
            <a:r>
              <a:rPr lang="fr" b="1" dirty="0">
                <a:solidFill>
                  <a:srgbClr val="000000"/>
                </a:solidFill>
                <a:latin typeface="Arial"/>
                <a:ea typeface="Arial"/>
                <a:cs typeface="Arial"/>
                <a:sym typeface="Arial"/>
              </a:rPr>
              <a:t>53%</a:t>
            </a:r>
            <a:r>
              <a:rPr lang="fr" dirty="0">
                <a:solidFill>
                  <a:srgbClr val="000000"/>
                </a:solidFill>
                <a:latin typeface="Arial"/>
                <a:ea typeface="Arial"/>
                <a:cs typeface="Arial"/>
                <a:sym typeface="Arial"/>
              </a:rPr>
              <a:t> des répondants avaient un score d’Audit-C positif</a:t>
            </a:r>
          </a:p>
          <a:p>
            <a:pPr marL="120650" lvl="0" indent="0" algn="l" rtl="0">
              <a:spcBef>
                <a:spcPts val="0"/>
              </a:spcBef>
              <a:spcAft>
                <a:spcPts val="0"/>
              </a:spcAft>
              <a:buClr>
                <a:srgbClr val="000000"/>
              </a:buClr>
              <a:buSzPts val="1700"/>
              <a:buNone/>
            </a:pPr>
            <a:endParaRPr dirty="0">
              <a:solidFill>
                <a:srgbClr val="000000"/>
              </a:solidFill>
              <a:latin typeface="Arial"/>
              <a:ea typeface="Arial"/>
              <a:cs typeface="Arial"/>
              <a:sym typeface="Arial"/>
            </a:endParaRPr>
          </a:p>
          <a:p>
            <a:pPr marL="914400" lvl="1" indent="-336550" algn="l" rtl="0">
              <a:spcBef>
                <a:spcPts val="0"/>
              </a:spcBef>
              <a:spcAft>
                <a:spcPts val="0"/>
              </a:spcAft>
              <a:buClr>
                <a:srgbClr val="000000"/>
              </a:buClr>
              <a:buSzPts val="1700"/>
              <a:buFont typeface="Arial"/>
              <a:buChar char="○"/>
            </a:pPr>
            <a:r>
              <a:rPr lang="fr" sz="1800" dirty="0">
                <a:solidFill>
                  <a:srgbClr val="000000"/>
                </a:solidFill>
                <a:latin typeface="Arial"/>
                <a:ea typeface="Arial"/>
                <a:cs typeface="Arial"/>
                <a:sym typeface="Arial"/>
              </a:rPr>
              <a:t>Donc évoque un mésusage </a:t>
            </a:r>
            <a:endParaRPr sz="1800" dirty="0">
              <a:solidFill>
                <a:srgbClr val="000000"/>
              </a:solidFill>
              <a:latin typeface="Arial"/>
              <a:ea typeface="Arial"/>
              <a:cs typeface="Arial"/>
              <a:sym typeface="Arial"/>
            </a:endParaRPr>
          </a:p>
          <a:p>
            <a:pPr marL="914400" lvl="1" indent="-336550" algn="l" rtl="0">
              <a:spcBef>
                <a:spcPts val="0"/>
              </a:spcBef>
              <a:spcAft>
                <a:spcPts val="0"/>
              </a:spcAft>
              <a:buClr>
                <a:srgbClr val="000000"/>
              </a:buClr>
              <a:buSzPts val="1700"/>
              <a:buFont typeface="Arial"/>
              <a:buChar char="○"/>
            </a:pPr>
            <a:r>
              <a:rPr lang="fr" sz="1800" dirty="0">
                <a:solidFill>
                  <a:srgbClr val="000000"/>
                </a:solidFill>
                <a:latin typeface="Arial"/>
                <a:ea typeface="Arial"/>
                <a:cs typeface="Arial"/>
                <a:sym typeface="Arial"/>
              </a:rPr>
              <a:t>Personne n’a eu un score évoquant une dépendance </a:t>
            </a:r>
            <a:endParaRPr sz="1800"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Résultats - Idées suicidaires </a:t>
            </a:r>
            <a:endParaRPr/>
          </a:p>
        </p:txBody>
      </p:sp>
      <p:sp>
        <p:nvSpPr>
          <p:cNvPr id="176" name="Google Shape;176;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r>
              <a:rPr lang="fr-FR" b="1" dirty="0"/>
              <a:t>19% </a:t>
            </a:r>
            <a:r>
              <a:rPr lang="fr-FR" dirty="0"/>
              <a:t>des répondants ont des idées suicidaires  (n=16)</a:t>
            </a:r>
          </a:p>
          <a:p>
            <a:pPr marL="114300" lvl="0" indent="0" algn="l" rtl="0">
              <a:spcBef>
                <a:spcPts val="0"/>
              </a:spcBef>
              <a:spcAft>
                <a:spcPts val="0"/>
              </a:spcAft>
              <a:buSzPts val="1800"/>
              <a:buNone/>
            </a:pPr>
            <a:endParaRPr lang="fr-FR" dirty="0"/>
          </a:p>
          <a:p>
            <a:pPr marL="914400" lvl="0" indent="-342900" algn="l" rtl="0">
              <a:spcBef>
                <a:spcPts val="0"/>
              </a:spcBef>
              <a:spcAft>
                <a:spcPts val="0"/>
              </a:spcAft>
              <a:buSzPts val="1800"/>
              <a:buFont typeface="Courier New" panose="02070309020205020404" pitchFamily="49" charset="0"/>
              <a:buChar char="o"/>
            </a:pPr>
            <a:r>
              <a:rPr lang="fr-FR" dirty="0"/>
              <a:t>Actives: 2%</a:t>
            </a:r>
          </a:p>
          <a:p>
            <a:pPr marL="914400" lvl="0" indent="-342900" algn="l" rtl="0">
              <a:spcBef>
                <a:spcPts val="0"/>
              </a:spcBef>
              <a:spcAft>
                <a:spcPts val="0"/>
              </a:spcAft>
              <a:buSzPts val="1800"/>
              <a:buFont typeface="Courier New" panose="02070309020205020404" pitchFamily="49" charset="0"/>
              <a:buChar char="o"/>
            </a:pPr>
            <a:r>
              <a:rPr lang="fr-FR" dirty="0"/>
              <a:t>Passives: 17%</a:t>
            </a:r>
            <a:endParaRPr lang="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Introduction</a:t>
            </a:r>
            <a:endParaRPr dirty="0"/>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47500" lnSpcReduction="20000"/>
          </a:bodyPr>
          <a:lstStyle/>
          <a:p>
            <a:pPr marL="457200" lvl="0" indent="-306387" algn="l" rtl="0">
              <a:lnSpc>
                <a:spcPct val="200000"/>
              </a:lnSpc>
              <a:spcBef>
                <a:spcPts val="0"/>
              </a:spcBef>
              <a:spcAft>
                <a:spcPts val="0"/>
              </a:spcAft>
              <a:buSzPct val="100000"/>
              <a:buChar char="-"/>
            </a:pPr>
            <a:r>
              <a:rPr lang="fr" sz="2600" dirty="0"/>
              <a:t>Sondage de la Fédération Médicale Étudiante du Québec (FMEQ) sur le bien-être des étudiants en médecine au Québec:</a:t>
            </a:r>
            <a:endParaRPr sz="2600" dirty="0"/>
          </a:p>
          <a:p>
            <a:pPr marL="914400" lvl="0" indent="-306387" algn="l" rtl="0">
              <a:lnSpc>
                <a:spcPct val="200000"/>
              </a:lnSpc>
              <a:spcBef>
                <a:spcPts val="0"/>
              </a:spcBef>
              <a:spcAft>
                <a:spcPts val="0"/>
              </a:spcAft>
              <a:buSzPct val="100000"/>
              <a:buChar char="●"/>
            </a:pPr>
            <a:r>
              <a:rPr lang="fr" sz="2600" b="1" dirty="0"/>
              <a:t>12% </a:t>
            </a:r>
            <a:r>
              <a:rPr lang="fr" sz="2600" dirty="0"/>
              <a:t>avaient déjà eu des </a:t>
            </a:r>
            <a:r>
              <a:rPr lang="fr" sz="2600" b="1" dirty="0"/>
              <a:t>idées suicidaires</a:t>
            </a:r>
            <a:r>
              <a:rPr lang="fr" sz="2600" dirty="0"/>
              <a:t> depuis le début de leurs études</a:t>
            </a:r>
            <a:endParaRPr sz="2600" dirty="0"/>
          </a:p>
          <a:p>
            <a:pPr marL="457200" lvl="0" indent="-306387" algn="l" rtl="0">
              <a:lnSpc>
                <a:spcPct val="200000"/>
              </a:lnSpc>
              <a:spcBef>
                <a:spcPts val="0"/>
              </a:spcBef>
              <a:spcAft>
                <a:spcPts val="0"/>
              </a:spcAft>
              <a:buSzPct val="100000"/>
              <a:buChar char="-"/>
            </a:pPr>
            <a:r>
              <a:rPr lang="en-CA" sz="2600" dirty="0"/>
              <a:t>Étude américaine (</a:t>
            </a:r>
            <a:r>
              <a:rPr lang="en-CA" sz="2600" dirty="0" err="1"/>
              <a:t>Freedy</a:t>
            </a:r>
            <a:r>
              <a:rPr lang="en-CA" sz="2600" dirty="0"/>
              <a:t> &amp; al. 2022)</a:t>
            </a:r>
          </a:p>
          <a:p>
            <a:pPr marL="914400" lvl="0" indent="-306387" algn="l" rtl="0">
              <a:lnSpc>
                <a:spcPct val="200000"/>
              </a:lnSpc>
              <a:spcBef>
                <a:spcPts val="0"/>
              </a:spcBef>
              <a:spcAft>
                <a:spcPts val="0"/>
              </a:spcAft>
              <a:buSzPct val="100000"/>
              <a:buChar char="●"/>
            </a:pPr>
            <a:r>
              <a:rPr lang="fr" sz="2600" b="1" dirty="0"/>
              <a:t>53% </a:t>
            </a:r>
            <a:r>
              <a:rPr lang="fr" sz="2600" dirty="0"/>
              <a:t>des résidents en médecine familiale ont eu des symptômes dépressifs dans les 2 dernières semaines </a:t>
            </a:r>
            <a:endParaRPr sz="2600" dirty="0"/>
          </a:p>
          <a:p>
            <a:pPr marL="457200" lvl="0" indent="-306387" algn="l" rtl="0">
              <a:lnSpc>
                <a:spcPct val="200000"/>
              </a:lnSpc>
              <a:spcBef>
                <a:spcPts val="0"/>
              </a:spcBef>
              <a:spcAft>
                <a:spcPts val="0"/>
              </a:spcAft>
              <a:buSzPct val="100000"/>
              <a:buChar char="-"/>
            </a:pPr>
            <a:r>
              <a:rPr lang="fr" sz="2600" dirty="0"/>
              <a:t>Étude de l’Université de Bologne (Serenari &amp; al. 2015)</a:t>
            </a:r>
            <a:endParaRPr sz="2600" dirty="0"/>
          </a:p>
          <a:p>
            <a:pPr marL="914400" lvl="0" indent="-306387" algn="l" rtl="0">
              <a:lnSpc>
                <a:spcPct val="200000"/>
              </a:lnSpc>
              <a:spcBef>
                <a:spcPts val="0"/>
              </a:spcBef>
              <a:spcAft>
                <a:spcPts val="0"/>
              </a:spcAft>
              <a:buSzPct val="100000"/>
              <a:buChar char="●"/>
            </a:pPr>
            <a:r>
              <a:rPr lang="fr" sz="2600" b="1" dirty="0"/>
              <a:t>56%</a:t>
            </a:r>
            <a:r>
              <a:rPr lang="fr" sz="2600" dirty="0"/>
              <a:t> des résidents de spécialité non chirurgicale démontrent un </a:t>
            </a:r>
            <a:r>
              <a:rPr lang="fr" sz="2600" b="1" dirty="0"/>
              <a:t>niveau d’épuisement professionnel </a:t>
            </a:r>
            <a:endParaRPr sz="2600" b="1" dirty="0"/>
          </a:p>
          <a:p>
            <a:pPr marL="0" lvl="0" indent="0" algn="ctr" rtl="0">
              <a:spcBef>
                <a:spcPts val="1200"/>
              </a:spcBef>
              <a:spcAft>
                <a:spcPts val="0"/>
              </a:spcAft>
              <a:buNone/>
            </a:pPr>
            <a:r>
              <a:rPr lang="fr" sz="2600" b="1" u="sng" dirty="0"/>
              <a:t>Aucune étude publiée chez les résident(e)s en médecine familiale au Québec</a:t>
            </a:r>
            <a:endParaRPr sz="2600" b="1" u="sng" dirty="0"/>
          </a:p>
          <a:p>
            <a:pPr marL="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Résultats – Facteurs organisationnels de la résidence</a:t>
            </a:r>
            <a:endParaRPr dirty="0"/>
          </a:p>
        </p:txBody>
      </p:sp>
      <p:sp>
        <p:nvSpPr>
          <p:cNvPr id="158" name="Google Shape;158;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dirty="0"/>
              <a:t>Nombres d’heures de travail en dehors des horaires réguliers et des gardes</a:t>
            </a:r>
            <a:endParaRPr dirty="0"/>
          </a:p>
          <a:p>
            <a:pPr marL="1371600" lvl="1" indent="-336550" algn="l" rtl="0">
              <a:spcBef>
                <a:spcPts val="0"/>
              </a:spcBef>
              <a:spcAft>
                <a:spcPts val="0"/>
              </a:spcAft>
              <a:buSzPts val="1700"/>
              <a:buChar char="○"/>
            </a:pPr>
            <a:r>
              <a:rPr lang="fr" sz="1800" dirty="0"/>
              <a:t>Plus de 15h: 38%</a:t>
            </a:r>
            <a:endParaRPr sz="1800" dirty="0"/>
          </a:p>
          <a:p>
            <a:pPr marL="1371600" lvl="1" indent="-336550" algn="l" rtl="0">
              <a:spcBef>
                <a:spcPts val="0"/>
              </a:spcBef>
              <a:spcAft>
                <a:spcPts val="0"/>
              </a:spcAft>
              <a:buSzPts val="1700"/>
              <a:buChar char="○"/>
            </a:pPr>
            <a:r>
              <a:rPr lang="fr" sz="1800" dirty="0"/>
              <a:t>Entre 8h et 15h: 26 % </a:t>
            </a:r>
            <a:endParaRPr sz="1800" dirty="0"/>
          </a:p>
          <a:p>
            <a:pPr marL="1371600" lvl="1" indent="-336550" algn="l" rtl="0">
              <a:spcBef>
                <a:spcPts val="0"/>
              </a:spcBef>
              <a:spcAft>
                <a:spcPts val="0"/>
              </a:spcAft>
              <a:buSzPts val="1700"/>
              <a:buChar char="○"/>
            </a:pPr>
            <a:r>
              <a:rPr lang="fr" sz="1800" dirty="0"/>
              <a:t>Entre 4h et 8h 29%</a:t>
            </a:r>
            <a:endParaRPr sz="1800" dirty="0"/>
          </a:p>
          <a:p>
            <a:pPr marL="457200" lvl="0" indent="-342900" algn="l" rtl="0">
              <a:spcBef>
                <a:spcPts val="0"/>
              </a:spcBef>
              <a:spcAft>
                <a:spcPts val="0"/>
              </a:spcAft>
              <a:buSzPts val="1800"/>
              <a:buChar char="●"/>
            </a:pPr>
            <a:r>
              <a:rPr lang="fr" dirty="0"/>
              <a:t>Nombre de journées de weekend de garde </a:t>
            </a:r>
            <a:endParaRPr dirty="0"/>
          </a:p>
          <a:p>
            <a:pPr marL="1371600" lvl="1" indent="-336550" algn="l" rtl="0">
              <a:spcBef>
                <a:spcPts val="0"/>
              </a:spcBef>
              <a:spcAft>
                <a:spcPts val="0"/>
              </a:spcAft>
              <a:buSzPts val="1700"/>
              <a:buChar char="○"/>
            </a:pPr>
            <a:r>
              <a:rPr lang="fr" sz="1800" dirty="0"/>
              <a:t>Moins d’une journée : 10% </a:t>
            </a:r>
            <a:endParaRPr sz="1800" dirty="0"/>
          </a:p>
          <a:p>
            <a:pPr marL="1371600" lvl="1" indent="-336550" algn="l" rtl="0">
              <a:spcBef>
                <a:spcPts val="0"/>
              </a:spcBef>
              <a:spcAft>
                <a:spcPts val="0"/>
              </a:spcAft>
              <a:buSzPts val="1700"/>
              <a:buChar char="○"/>
            </a:pPr>
            <a:r>
              <a:rPr lang="fr" sz="1800" dirty="0"/>
              <a:t>Entre 1 et 2 journées : 52% </a:t>
            </a:r>
            <a:endParaRPr sz="1800" dirty="0"/>
          </a:p>
          <a:p>
            <a:pPr marL="1371600" lvl="1" indent="-336550" algn="l" rtl="0">
              <a:spcBef>
                <a:spcPts val="0"/>
              </a:spcBef>
              <a:spcAft>
                <a:spcPts val="0"/>
              </a:spcAft>
              <a:buSzPts val="1700"/>
              <a:buChar char="○"/>
            </a:pPr>
            <a:r>
              <a:rPr lang="fr" sz="1800" dirty="0"/>
              <a:t>3 à 4 journées : 19%</a:t>
            </a:r>
            <a:endParaRPr sz="1800" dirty="0"/>
          </a:p>
          <a:p>
            <a:pPr marL="1371600" lvl="1" indent="-336550" algn="l" rtl="0">
              <a:spcBef>
                <a:spcPts val="0"/>
              </a:spcBef>
              <a:spcAft>
                <a:spcPts val="0"/>
              </a:spcAft>
              <a:buSzPts val="1700"/>
              <a:buChar char="○"/>
            </a:pPr>
            <a:r>
              <a:rPr lang="fr" sz="1800" dirty="0"/>
              <a:t>5 à 6 : 1% </a:t>
            </a:r>
            <a:endParaRPr sz="1800" dirty="0"/>
          </a:p>
          <a:p>
            <a:pPr marL="1371600" lvl="1" indent="-336550" algn="l" rtl="0">
              <a:spcBef>
                <a:spcPts val="0"/>
              </a:spcBef>
              <a:spcAft>
                <a:spcPts val="0"/>
              </a:spcAft>
              <a:buSzPts val="1700"/>
              <a:buChar char="○"/>
            </a:pPr>
            <a:r>
              <a:rPr lang="fr" sz="1800" dirty="0"/>
              <a:t>Plus de 6 : 1%</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Résultats – Facteurs organisationnels de la résidence</a:t>
            </a:r>
            <a:endParaRPr dirty="0"/>
          </a:p>
        </p:txBody>
      </p:sp>
      <p:sp>
        <p:nvSpPr>
          <p:cNvPr id="164" name="Google Shape;164;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dirty="0"/>
              <a:t>Nombre de soirs de semaine de garde</a:t>
            </a:r>
            <a:endParaRPr dirty="0"/>
          </a:p>
          <a:p>
            <a:pPr marL="1371600" lvl="1" indent="-336550" algn="l" rtl="0">
              <a:spcBef>
                <a:spcPts val="0"/>
              </a:spcBef>
              <a:spcAft>
                <a:spcPts val="0"/>
              </a:spcAft>
              <a:buSzPts val="1700"/>
              <a:buChar char="○"/>
            </a:pPr>
            <a:r>
              <a:rPr lang="fr" sz="1800" dirty="0"/>
              <a:t>3 soirs et moins : 61% </a:t>
            </a:r>
            <a:endParaRPr sz="1800" dirty="0"/>
          </a:p>
          <a:p>
            <a:pPr marL="1371600" lvl="1" indent="-336550" algn="l" rtl="0">
              <a:spcBef>
                <a:spcPts val="0"/>
              </a:spcBef>
              <a:spcAft>
                <a:spcPts val="0"/>
              </a:spcAft>
              <a:buSzPts val="1700"/>
              <a:buChar char="○"/>
            </a:pPr>
            <a:r>
              <a:rPr lang="fr" sz="1800" dirty="0"/>
              <a:t>4 et 7 : 36%</a:t>
            </a:r>
            <a:endParaRPr sz="1800" dirty="0"/>
          </a:p>
          <a:p>
            <a:pPr marL="1371600" lvl="1" indent="-336550" algn="l" rtl="0">
              <a:spcBef>
                <a:spcPts val="0"/>
              </a:spcBef>
              <a:spcAft>
                <a:spcPts val="0"/>
              </a:spcAft>
              <a:buSzPts val="1700"/>
              <a:buChar char="○"/>
            </a:pPr>
            <a:r>
              <a:rPr lang="fr" sz="1800" dirty="0"/>
              <a:t>Entre 8 et plus : 1 %</a:t>
            </a:r>
            <a:endParaRPr sz="1800" dirty="0"/>
          </a:p>
          <a:p>
            <a:pPr marL="1371600" lvl="1" indent="-336550" algn="l" rtl="0">
              <a:spcBef>
                <a:spcPts val="0"/>
              </a:spcBef>
              <a:spcAft>
                <a:spcPts val="0"/>
              </a:spcAft>
              <a:buSzPts val="1700"/>
              <a:buChar char="○"/>
            </a:pPr>
            <a:r>
              <a:rPr lang="fr" sz="1800" dirty="0"/>
              <a:t>Autre : 1%</a:t>
            </a:r>
            <a:endParaRPr sz="1800" dirty="0"/>
          </a:p>
          <a:p>
            <a:pPr marL="457200" lvl="0" indent="-342900" algn="l" rtl="0">
              <a:spcBef>
                <a:spcPts val="0"/>
              </a:spcBef>
              <a:spcAft>
                <a:spcPts val="0"/>
              </a:spcAft>
              <a:buSzPts val="1800"/>
              <a:buChar char="●"/>
            </a:pPr>
            <a:r>
              <a:rPr lang="fr" dirty="0"/>
              <a:t>Nombre de nuits de garde </a:t>
            </a:r>
            <a:endParaRPr dirty="0"/>
          </a:p>
          <a:p>
            <a:pPr marL="1371600" lvl="1" indent="-336550" algn="l" rtl="0">
              <a:spcBef>
                <a:spcPts val="0"/>
              </a:spcBef>
              <a:spcAft>
                <a:spcPts val="0"/>
              </a:spcAft>
              <a:buSzPts val="1700"/>
              <a:buChar char="○"/>
            </a:pPr>
            <a:r>
              <a:rPr lang="fr" sz="1800" dirty="0"/>
              <a:t>3 nuits et moins : 74%</a:t>
            </a:r>
            <a:endParaRPr sz="1800" dirty="0"/>
          </a:p>
          <a:p>
            <a:pPr marL="1371600" lvl="1" indent="-336550" algn="l" rtl="0">
              <a:spcBef>
                <a:spcPts val="0"/>
              </a:spcBef>
              <a:spcAft>
                <a:spcPts val="0"/>
              </a:spcAft>
              <a:buSzPts val="1700"/>
              <a:buChar char="○"/>
            </a:pPr>
            <a:r>
              <a:rPr lang="fr" sz="1800" dirty="0"/>
              <a:t>4 et plus : 8% </a:t>
            </a:r>
            <a:endParaRPr sz="1800" dirty="0"/>
          </a:p>
          <a:p>
            <a:pPr marL="1371600" lvl="1" indent="-336550" algn="l" rtl="0">
              <a:spcBef>
                <a:spcPts val="0"/>
              </a:spcBef>
              <a:spcAft>
                <a:spcPts val="0"/>
              </a:spcAft>
              <a:buSzPts val="1700"/>
              <a:buChar char="○"/>
            </a:pPr>
            <a:r>
              <a:rPr lang="fr" sz="1800" dirty="0"/>
              <a:t>Autre: 18%</a:t>
            </a: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Résultats - Arrêt de travail</a:t>
            </a:r>
            <a:endParaRPr/>
          </a:p>
        </p:txBody>
      </p:sp>
      <p:sp>
        <p:nvSpPr>
          <p:cNvPr id="170" name="Google Shape;170;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Char char="-"/>
            </a:pPr>
            <a:r>
              <a:rPr lang="fr" b="1" dirty="0"/>
              <a:t>19%</a:t>
            </a:r>
            <a:r>
              <a:rPr lang="fr" dirty="0"/>
              <a:t> des répondants ont déjà pris un </a:t>
            </a:r>
            <a:r>
              <a:rPr lang="fr" b="1" dirty="0"/>
              <a:t>arrêt de travail </a:t>
            </a:r>
            <a:endParaRPr b="1" dirty="0"/>
          </a:p>
          <a:p>
            <a:pPr marL="914400" lvl="0" indent="-336550" algn="l" rtl="0">
              <a:lnSpc>
                <a:spcPct val="150000"/>
              </a:lnSpc>
              <a:spcBef>
                <a:spcPts val="0"/>
              </a:spcBef>
              <a:spcAft>
                <a:spcPts val="0"/>
              </a:spcAft>
              <a:buSzPts val="1700"/>
              <a:buChar char="●"/>
            </a:pPr>
            <a:r>
              <a:rPr lang="fr" dirty="0"/>
              <a:t>39% ont déjà envisagé en prendre un</a:t>
            </a:r>
          </a:p>
          <a:p>
            <a:pPr marL="577850" lvl="0" indent="0" algn="l" rtl="0">
              <a:lnSpc>
                <a:spcPct val="150000"/>
              </a:lnSpc>
              <a:spcBef>
                <a:spcPts val="0"/>
              </a:spcBef>
              <a:spcAft>
                <a:spcPts val="0"/>
              </a:spcAft>
              <a:buSzPts val="1700"/>
              <a:buNone/>
            </a:pPr>
            <a:endParaRPr dirty="0"/>
          </a:p>
          <a:p>
            <a:pPr marL="457200" lvl="0" indent="-336550" algn="l" rtl="0">
              <a:lnSpc>
                <a:spcPct val="150000"/>
              </a:lnSpc>
              <a:spcBef>
                <a:spcPts val="0"/>
              </a:spcBef>
              <a:spcAft>
                <a:spcPts val="0"/>
              </a:spcAft>
              <a:buSzPts val="1700"/>
              <a:buChar char="-"/>
            </a:pPr>
            <a:r>
              <a:rPr lang="fr" b="1" dirty="0"/>
              <a:t>92% </a:t>
            </a:r>
            <a:r>
              <a:rPr lang="fr" dirty="0"/>
              <a:t>des répondants pensent pour avoir </a:t>
            </a:r>
            <a:r>
              <a:rPr lang="fr" b="1" dirty="0"/>
              <a:t>l’appui de leur GMF </a:t>
            </a:r>
            <a:r>
              <a:rPr lang="fr" dirty="0"/>
              <a:t>s’ils désiraient prendre un arrêt de travail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Résultats</a:t>
            </a:r>
            <a:endParaRPr/>
          </a:p>
        </p:txBody>
      </p:sp>
      <p:sp>
        <p:nvSpPr>
          <p:cNvPr id="182" name="Google Shape;182;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dirty="0"/>
              <a:t>Facteurs qui contribuent le plus à la détresse d’un point de vue organisationnel:</a:t>
            </a:r>
            <a:endParaRPr dirty="0"/>
          </a:p>
          <a:p>
            <a:pPr marL="457200" lvl="0" indent="-342900" algn="l" rtl="0">
              <a:spcBef>
                <a:spcPts val="1200"/>
              </a:spcBef>
              <a:spcAft>
                <a:spcPts val="0"/>
              </a:spcAft>
              <a:buSzPts val="1800"/>
              <a:buChar char="-"/>
            </a:pPr>
            <a:r>
              <a:rPr lang="fr" dirty="0"/>
              <a:t>Le travail en dehors des horaires de travail et des gardes: 75%</a:t>
            </a:r>
            <a:endParaRPr dirty="0"/>
          </a:p>
          <a:p>
            <a:pPr marL="457200" lvl="0" indent="-342900" algn="l" rtl="0">
              <a:spcBef>
                <a:spcPts val="0"/>
              </a:spcBef>
              <a:spcAft>
                <a:spcPts val="0"/>
              </a:spcAft>
              <a:buSzPts val="1800"/>
              <a:buChar char="-"/>
            </a:pPr>
            <a:r>
              <a:rPr lang="fr" dirty="0"/>
              <a:t>La conciliation travail-vie personnelle: 58%</a:t>
            </a:r>
            <a:endParaRPr dirty="0"/>
          </a:p>
          <a:p>
            <a:pPr marL="457200" lvl="0" indent="-342900" algn="l" rtl="0">
              <a:spcBef>
                <a:spcPts val="0"/>
              </a:spcBef>
              <a:spcAft>
                <a:spcPts val="0"/>
              </a:spcAft>
              <a:buSzPts val="1800"/>
              <a:buChar char="-"/>
            </a:pPr>
            <a:r>
              <a:rPr lang="fr" dirty="0"/>
              <a:t>Les PREMs: 40%</a:t>
            </a:r>
            <a:endParaRPr dirty="0"/>
          </a:p>
          <a:p>
            <a:pPr marL="457200" lvl="0" indent="-342900" algn="l" rtl="0">
              <a:spcBef>
                <a:spcPts val="0"/>
              </a:spcBef>
              <a:spcAft>
                <a:spcPts val="0"/>
              </a:spcAft>
              <a:buSzPts val="1800"/>
              <a:buChar char="-"/>
            </a:pPr>
            <a:r>
              <a:rPr lang="fr" dirty="0"/>
              <a:t>La supervision orale/écrite: 39%</a:t>
            </a:r>
            <a:endParaRPr dirty="0"/>
          </a:p>
          <a:p>
            <a:pPr marL="457200" lvl="0" indent="-342900" algn="l" rtl="0">
              <a:spcBef>
                <a:spcPts val="0"/>
              </a:spcBef>
              <a:spcAft>
                <a:spcPts val="0"/>
              </a:spcAft>
              <a:buSzPts val="1800"/>
              <a:buChar char="-"/>
            </a:pPr>
            <a:r>
              <a:rPr lang="fr" dirty="0"/>
              <a:t>Les horaires variables (jour, soir, nuit): 32%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Résultats</a:t>
            </a:r>
            <a:endParaRPr/>
          </a:p>
        </p:txBody>
      </p:sp>
      <p:sp>
        <p:nvSpPr>
          <p:cNvPr id="188" name="Google Shape;188;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dirty="0"/>
              <a:t>Facteurs qui contribuent le plus à la détresse d’un point de vue personnel:</a:t>
            </a:r>
            <a:endParaRPr dirty="0"/>
          </a:p>
          <a:p>
            <a:pPr marL="457200" lvl="0" indent="-342900" algn="l" rtl="0">
              <a:spcBef>
                <a:spcPts val="1200"/>
              </a:spcBef>
              <a:spcAft>
                <a:spcPts val="0"/>
              </a:spcAft>
              <a:buSzPts val="1800"/>
              <a:buChar char="-"/>
            </a:pPr>
            <a:r>
              <a:rPr lang="fr" dirty="0"/>
              <a:t>Les finances: 41%</a:t>
            </a:r>
            <a:endParaRPr dirty="0"/>
          </a:p>
          <a:p>
            <a:pPr marL="457200" lvl="0" indent="-342900" algn="l" rtl="0">
              <a:spcBef>
                <a:spcPts val="0"/>
              </a:spcBef>
              <a:spcAft>
                <a:spcPts val="0"/>
              </a:spcAft>
              <a:buSzPts val="1800"/>
              <a:buChar char="-"/>
            </a:pPr>
            <a:r>
              <a:rPr lang="fr" dirty="0"/>
              <a:t>La relation avec mon/ma partenaire: 29%</a:t>
            </a:r>
            <a:endParaRPr dirty="0"/>
          </a:p>
          <a:p>
            <a:pPr marL="457200" lvl="0" indent="-342900" algn="l" rtl="0">
              <a:spcBef>
                <a:spcPts val="0"/>
              </a:spcBef>
              <a:spcAft>
                <a:spcPts val="0"/>
              </a:spcAft>
              <a:buSzPts val="1800"/>
              <a:buChar char="-"/>
            </a:pPr>
            <a:r>
              <a:rPr lang="fr" dirty="0"/>
              <a:t>La pandémie Covid-19: 18%</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Résultats</a:t>
            </a:r>
            <a:endParaRPr dirty="0"/>
          </a:p>
        </p:txBody>
      </p:sp>
      <p:sp>
        <p:nvSpPr>
          <p:cNvPr id="194" name="Google Shape;194;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fr" dirty="0"/>
              <a:t>Analyses bivariées entre le GAD-7 / PHQ-9 en fonction de:</a:t>
            </a:r>
            <a:endParaRPr dirty="0"/>
          </a:p>
          <a:p>
            <a:pPr marL="457200" lvl="0" indent="-342900" algn="l" rtl="0">
              <a:spcBef>
                <a:spcPts val="1200"/>
              </a:spcBef>
              <a:spcAft>
                <a:spcPts val="0"/>
              </a:spcAft>
              <a:buSzPts val="1800"/>
              <a:buChar char="-"/>
            </a:pPr>
            <a:r>
              <a:rPr lang="fr" dirty="0"/>
              <a:t>Localisation du GMF-U → non statistiquement significatif (NS)</a:t>
            </a:r>
            <a:endParaRPr dirty="0"/>
          </a:p>
          <a:p>
            <a:pPr marL="457200" lvl="0" indent="-342900" algn="l" rtl="0">
              <a:spcBef>
                <a:spcPts val="0"/>
              </a:spcBef>
              <a:spcAft>
                <a:spcPts val="0"/>
              </a:spcAft>
              <a:buSzPts val="1800"/>
              <a:buChar char="-"/>
            </a:pPr>
            <a:r>
              <a:rPr lang="fr" dirty="0"/>
              <a:t>Genre → NS</a:t>
            </a:r>
            <a:endParaRPr dirty="0"/>
          </a:p>
          <a:p>
            <a:pPr marL="457200" lvl="0" indent="-342900" algn="l" rtl="0">
              <a:spcBef>
                <a:spcPts val="0"/>
              </a:spcBef>
              <a:spcAft>
                <a:spcPts val="0"/>
              </a:spcAft>
              <a:buSzPts val="1800"/>
              <a:buChar char="-"/>
            </a:pPr>
            <a:r>
              <a:rPr lang="fr" dirty="0"/>
              <a:t>Dette → NS</a:t>
            </a:r>
            <a:endParaRPr dirty="0"/>
          </a:p>
          <a:p>
            <a:pPr marL="457200" lvl="0" indent="-342900" algn="l" rtl="0">
              <a:spcBef>
                <a:spcPts val="0"/>
              </a:spcBef>
              <a:spcAft>
                <a:spcPts val="0"/>
              </a:spcAft>
              <a:buSzPts val="1800"/>
              <a:buChar char="-"/>
            </a:pPr>
            <a:r>
              <a:rPr lang="fr" dirty="0"/>
              <a:t>Âge → NS</a:t>
            </a:r>
            <a:endParaRPr dirty="0"/>
          </a:p>
          <a:p>
            <a:pPr marL="457200" lvl="0" indent="-342900" algn="l" rtl="0">
              <a:spcBef>
                <a:spcPts val="0"/>
              </a:spcBef>
              <a:spcAft>
                <a:spcPts val="0"/>
              </a:spcAft>
              <a:buSzPts val="1800"/>
              <a:buChar char="-"/>
            </a:pPr>
            <a:r>
              <a:rPr lang="fr" dirty="0"/>
              <a:t>Groupe ethnique → NS</a:t>
            </a:r>
            <a:endParaRPr dirty="0"/>
          </a:p>
          <a:p>
            <a:pPr marL="457200" lvl="0" indent="-342900" algn="l" rtl="0">
              <a:spcBef>
                <a:spcPts val="0"/>
              </a:spcBef>
              <a:spcAft>
                <a:spcPts val="0"/>
              </a:spcAft>
              <a:buSzPts val="1800"/>
              <a:buChar char="-"/>
            </a:pPr>
            <a:r>
              <a:rPr lang="fr" dirty="0"/>
              <a:t>Enfants à charge → NS </a:t>
            </a:r>
            <a:endParaRPr dirty="0"/>
          </a:p>
          <a:p>
            <a:pPr marL="457200" lvl="0" indent="-342900" algn="l" rtl="0">
              <a:spcBef>
                <a:spcPts val="0"/>
              </a:spcBef>
              <a:spcAft>
                <a:spcPts val="0"/>
              </a:spcAft>
              <a:buSzPts val="1800"/>
              <a:buChar char="-"/>
            </a:pPr>
            <a:r>
              <a:rPr lang="fr" dirty="0"/>
              <a:t>Vivre seul(e) → NS </a:t>
            </a:r>
            <a:endParaRPr dirty="0"/>
          </a:p>
          <a:p>
            <a:pPr marL="457200" lvl="0" indent="-342900" algn="l" rtl="0">
              <a:spcBef>
                <a:spcPts val="0"/>
              </a:spcBef>
              <a:spcAft>
                <a:spcPts val="0"/>
              </a:spcAft>
              <a:buSzPts val="1800"/>
              <a:buChar char="-"/>
            </a:pPr>
            <a:r>
              <a:rPr lang="fr" dirty="0"/>
              <a:t>Année de résidence → NS</a:t>
            </a:r>
            <a:endParaRPr dirty="0"/>
          </a:p>
          <a:p>
            <a:pPr marL="457200" lvl="0" indent="-342900" algn="l" rtl="0">
              <a:spcBef>
                <a:spcPts val="0"/>
              </a:spcBef>
              <a:spcAft>
                <a:spcPts val="0"/>
              </a:spcAft>
              <a:buSzPts val="1800"/>
              <a:buChar char="-"/>
            </a:pPr>
            <a:r>
              <a:rPr lang="fr" dirty="0"/>
              <a:t>Nombre de gardes → NS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228900" y="341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700" dirty="0"/>
              <a:t>Témoignages</a:t>
            </a:r>
            <a:endParaRPr sz="2700" dirty="0"/>
          </a:p>
        </p:txBody>
      </p:sp>
      <p:sp>
        <p:nvSpPr>
          <p:cNvPr id="200" name="Google Shape;200;p32"/>
          <p:cNvSpPr txBox="1">
            <a:spLocks noGrp="1"/>
          </p:cNvSpPr>
          <p:nvPr>
            <p:ph type="body" idx="1"/>
          </p:nvPr>
        </p:nvSpPr>
        <p:spPr>
          <a:xfrm>
            <a:off x="311700" y="914224"/>
            <a:ext cx="8520600" cy="3589681"/>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SzPct val="65015"/>
              <a:buNone/>
            </a:pPr>
            <a:r>
              <a:rPr lang="fr" sz="1565" dirty="0"/>
              <a:t>‘’Seule dans une ambulance dans un transfert vers un autre centre avec une patiente instable que j’ai dû choqué trois fois, seule avec un infirmier et la paramédic. </a:t>
            </a:r>
            <a:r>
              <a:rPr lang="fr" sz="1565" b="1" dirty="0"/>
              <a:t>Pas de retour avec les patrons ensuite</a:t>
            </a:r>
            <a:r>
              <a:rPr lang="fr" sz="1565" dirty="0"/>
              <a:t> / </a:t>
            </a:r>
            <a:r>
              <a:rPr lang="fr" sz="1565" b="1" dirty="0"/>
              <a:t>laissée seule </a:t>
            </a:r>
            <a:r>
              <a:rPr lang="fr" sz="1565" dirty="0"/>
              <a:t>avec ça en début R1.’’</a:t>
            </a:r>
          </a:p>
          <a:p>
            <a:pPr marL="0" lvl="0" indent="0" algn="l" rtl="0">
              <a:lnSpc>
                <a:spcPct val="150000"/>
              </a:lnSpc>
              <a:spcBef>
                <a:spcPts val="0"/>
              </a:spcBef>
              <a:spcAft>
                <a:spcPts val="0"/>
              </a:spcAft>
              <a:buSzPct val="65015"/>
              <a:buNone/>
            </a:pPr>
            <a:endParaRPr lang="fr" sz="1565" dirty="0"/>
          </a:p>
          <a:p>
            <a:pPr marL="0" indent="0">
              <a:lnSpc>
                <a:spcPct val="150000"/>
              </a:lnSpc>
              <a:buSzPct val="65015"/>
              <a:buNone/>
            </a:pPr>
            <a:r>
              <a:rPr lang="fr-FR" sz="1600" dirty="0"/>
              <a:t>‘’Lors des mois d’UMF à cause de l’accumulation des tâches et des labos. On se sent </a:t>
            </a:r>
            <a:r>
              <a:rPr lang="fr-FR" sz="1600" b="1" dirty="0"/>
              <a:t>toujours « rushé ». </a:t>
            </a:r>
            <a:r>
              <a:rPr lang="fr-FR" sz="1600" dirty="0"/>
              <a:t>J’ai à peine le temps de me relaxer et quand j’ai le temps </a:t>
            </a:r>
            <a:r>
              <a:rPr lang="fr-FR" sz="1600" b="1" dirty="0"/>
              <a:t>je me sens mal </a:t>
            </a:r>
            <a:r>
              <a:rPr lang="fr-FR" sz="1600" dirty="0"/>
              <a:t>parce que je pense aux tâches qui s’accumulent. Je fais facilement </a:t>
            </a:r>
            <a:r>
              <a:rPr lang="fr-FR" sz="1600" b="1" dirty="0"/>
              <a:t>des journées de 12 à 14 heures</a:t>
            </a:r>
            <a:r>
              <a:rPr lang="fr-FR" sz="1600" dirty="0"/>
              <a:t> par jour à cause du </a:t>
            </a:r>
            <a:r>
              <a:rPr lang="fr-FR" sz="1600" dirty="0" err="1"/>
              <a:t>clinico</a:t>
            </a:r>
            <a:r>
              <a:rPr lang="fr-FR" sz="1600" dirty="0"/>
              <a:t>-administratif. J’ai </a:t>
            </a:r>
            <a:r>
              <a:rPr lang="fr-FR" sz="1600" b="1" dirty="0"/>
              <a:t>délaissé le sport </a:t>
            </a:r>
            <a:r>
              <a:rPr lang="fr-FR" sz="1600" dirty="0"/>
              <a:t>depuis le début de ma résidence.’’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A197C-FF4B-8B13-7AD8-FED92FD5795C}"/>
              </a:ext>
            </a:extLst>
          </p:cNvPr>
          <p:cNvSpPr>
            <a:spLocks noGrp="1"/>
          </p:cNvSpPr>
          <p:nvPr>
            <p:ph type="title"/>
          </p:nvPr>
        </p:nvSpPr>
        <p:spPr/>
        <p:txBody>
          <a:bodyPr>
            <a:normAutofit fontScale="90000"/>
          </a:bodyPr>
          <a:lstStyle/>
          <a:p>
            <a:r>
              <a:rPr lang="fr-CA" dirty="0"/>
              <a:t>Témoignages (suite)</a:t>
            </a:r>
            <a:endParaRPr lang="en-CA" dirty="0"/>
          </a:p>
        </p:txBody>
      </p:sp>
      <p:sp>
        <p:nvSpPr>
          <p:cNvPr id="3" name="Espace réservé du texte 2">
            <a:extLst>
              <a:ext uri="{FF2B5EF4-FFF2-40B4-BE49-F238E27FC236}">
                <a16:creationId xmlns:a16="http://schemas.microsoft.com/office/drawing/2014/main" id="{53339E2A-1AA7-BA77-8301-1DAD6CBAC45F}"/>
              </a:ext>
            </a:extLst>
          </p:cNvPr>
          <p:cNvSpPr>
            <a:spLocks noGrp="1"/>
          </p:cNvSpPr>
          <p:nvPr>
            <p:ph type="body" idx="1"/>
          </p:nvPr>
        </p:nvSpPr>
        <p:spPr/>
        <p:txBody>
          <a:bodyPr>
            <a:normAutofit lnSpcReduction="10000"/>
          </a:bodyPr>
          <a:lstStyle/>
          <a:p>
            <a:pPr marL="114300" indent="0">
              <a:buNone/>
            </a:pPr>
            <a:r>
              <a:rPr lang="fr-FR" sz="1800" dirty="0"/>
              <a:t>‘’Après un week-end de nuit et une formation d'ATLS la semaine suivante. J'étais </a:t>
            </a:r>
            <a:r>
              <a:rPr lang="fr-FR" sz="1800" b="1" dirty="0"/>
              <a:t>complètement épuisée</a:t>
            </a:r>
            <a:r>
              <a:rPr lang="fr-FR" sz="1800" dirty="0"/>
              <a:t>. Je n'arrivais pas à reprendre le dessus sur mon quotidien.’’</a:t>
            </a:r>
          </a:p>
          <a:p>
            <a:pPr marL="114300" indent="0">
              <a:buNone/>
            </a:pPr>
            <a:endParaRPr lang="fr-FR" sz="1800" dirty="0"/>
          </a:p>
          <a:p>
            <a:pPr marL="0" lvl="0" indent="0" algn="l" rtl="0">
              <a:lnSpc>
                <a:spcPct val="130000"/>
              </a:lnSpc>
              <a:spcBef>
                <a:spcPts val="0"/>
              </a:spcBef>
              <a:spcAft>
                <a:spcPts val="0"/>
              </a:spcAft>
              <a:buSzPts val="935"/>
              <a:buNone/>
            </a:pPr>
            <a:r>
              <a:rPr lang="fr-FR" sz="1800" dirty="0"/>
              <a:t>‘’J’ai eu 2 jours sans travailler en 1 mois, car j'avais une fin de semaine de formation de EDU en plus de toutes les gardes. Ça m'a pris 3 mois à m'en remettre. </a:t>
            </a:r>
            <a:r>
              <a:rPr lang="fr-FR" sz="1800" b="1" dirty="0"/>
              <a:t>Burn out total</a:t>
            </a:r>
            <a:r>
              <a:rPr lang="fr-FR" sz="1800" dirty="0"/>
              <a:t>.’’</a:t>
            </a:r>
          </a:p>
          <a:p>
            <a:pPr marL="0" lvl="0" indent="0" algn="l" rtl="0">
              <a:lnSpc>
                <a:spcPct val="130000"/>
              </a:lnSpc>
              <a:spcBef>
                <a:spcPts val="1200"/>
              </a:spcBef>
              <a:spcAft>
                <a:spcPts val="0"/>
              </a:spcAft>
              <a:buSzPts val="935"/>
              <a:buNone/>
            </a:pPr>
            <a:r>
              <a:rPr lang="fr-FR" sz="1800" dirty="0"/>
              <a:t>‘’Octobre / novembre. </a:t>
            </a:r>
            <a:r>
              <a:rPr lang="fr-FR" sz="1800" dirty="0" err="1"/>
              <a:t>Overworked</a:t>
            </a:r>
            <a:r>
              <a:rPr lang="fr-FR" sz="1800" dirty="0"/>
              <a:t>, </a:t>
            </a:r>
            <a:r>
              <a:rPr lang="fr-FR" sz="1800" b="1" dirty="0"/>
              <a:t>épuisement professionnel</a:t>
            </a:r>
            <a:r>
              <a:rPr lang="fr-FR" sz="1800" dirty="0"/>
              <a:t>, </a:t>
            </a:r>
            <a:r>
              <a:rPr lang="fr-FR" sz="1800" b="1" dirty="0"/>
              <a:t>idées suicidaires</a:t>
            </a:r>
            <a:r>
              <a:rPr lang="fr-FR" sz="1800" dirty="0"/>
              <a:t>, </a:t>
            </a:r>
            <a:r>
              <a:rPr lang="fr-FR" sz="1800" b="1" dirty="0"/>
              <a:t>conflits fréquents </a:t>
            </a:r>
            <a:r>
              <a:rPr lang="fr-FR" sz="1800" dirty="0"/>
              <a:t>avec mes proches alors que ce n’est pas moi.’’</a:t>
            </a:r>
          </a:p>
          <a:p>
            <a:pPr marL="114300" indent="0">
              <a:buNone/>
            </a:pPr>
            <a:endParaRPr lang="en-CA" dirty="0"/>
          </a:p>
        </p:txBody>
      </p:sp>
    </p:spTree>
    <p:extLst>
      <p:ext uri="{BB962C8B-B14F-4D97-AF65-F5344CB8AC3E}">
        <p14:creationId xmlns:p14="http://schemas.microsoft.com/office/powerpoint/2010/main" val="23516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Témoignages (suite)</a:t>
            </a:r>
            <a:endParaRPr/>
          </a:p>
        </p:txBody>
      </p:sp>
      <p:sp>
        <p:nvSpPr>
          <p:cNvPr id="206" name="Google Shape;206;p33"/>
          <p:cNvSpPr txBox="1">
            <a:spLocks noGrp="1"/>
          </p:cNvSpPr>
          <p:nvPr>
            <p:ph type="body" idx="1"/>
          </p:nvPr>
        </p:nvSpPr>
        <p:spPr>
          <a:xfrm>
            <a:off x="311700" y="1104425"/>
            <a:ext cx="8520600" cy="3339000"/>
          </a:xfrm>
          <a:prstGeom prst="rect">
            <a:avLst/>
          </a:prstGeom>
        </p:spPr>
        <p:txBody>
          <a:bodyPr spcFirstLastPara="1" wrap="square" lIns="91425" tIns="91425" rIns="91425" bIns="91425" anchor="t" anchorCtr="0">
            <a:normAutofit/>
          </a:bodyPr>
          <a:lstStyle/>
          <a:p>
            <a:pPr marL="0" lvl="0" indent="0" algn="l" rtl="0">
              <a:lnSpc>
                <a:spcPct val="130000"/>
              </a:lnSpc>
              <a:spcBef>
                <a:spcPts val="1200"/>
              </a:spcBef>
              <a:spcAft>
                <a:spcPts val="0"/>
              </a:spcAft>
              <a:buSzPts val="935"/>
              <a:buNone/>
            </a:pPr>
            <a:r>
              <a:rPr lang="fr" dirty="0"/>
              <a:t>‘</a:t>
            </a:r>
            <a:r>
              <a:rPr lang="fr" b="1" dirty="0"/>
              <a:t>’Intimidation</a:t>
            </a:r>
            <a:r>
              <a:rPr lang="fr" dirty="0"/>
              <a:t> et acharnement par les patrons de mon umf’’</a:t>
            </a:r>
          </a:p>
          <a:p>
            <a:pPr marL="0" indent="0">
              <a:lnSpc>
                <a:spcPct val="130000"/>
              </a:lnSpc>
              <a:spcBef>
                <a:spcPts val="1200"/>
              </a:spcBef>
              <a:buSzPts val="935"/>
              <a:buNone/>
            </a:pPr>
            <a:r>
              <a:rPr lang="fr-FR" dirty="0"/>
              <a:t>‘’Je recommençais avec un </a:t>
            </a:r>
            <a:r>
              <a:rPr lang="fr-FR" b="1" dirty="0"/>
              <a:t>16h de travail consécutives </a:t>
            </a:r>
            <a:r>
              <a:rPr lang="fr-FR" dirty="0"/>
              <a:t>puis je poursuivais avec des journées habituelles, mais pour </a:t>
            </a:r>
            <a:r>
              <a:rPr lang="fr-FR" b="1" dirty="0"/>
              <a:t>12 jours en ligne </a:t>
            </a:r>
            <a:r>
              <a:rPr lang="fr-FR" dirty="0"/>
              <a:t>avec un autre 16h vers la fin de cette séquence. En plus de commencer l'étude pour l'examen de fin de résidence, gérer les labos non urgents qui n'ont pas été adressés pendant le congé des fêtes... </a:t>
            </a:r>
            <a:r>
              <a:rPr lang="fr-FR" b="1" dirty="0"/>
              <a:t>J'étais brûlée</a:t>
            </a:r>
            <a:r>
              <a:rPr lang="fr-FR" dirty="0"/>
              <a:t>. Puis je partais pour mon stage obligatoire au CHU Ste-Justine où je travaillais 2 fins de semaine consécutives’’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Pistes de solution proposées par les résidents</a:t>
            </a:r>
            <a:endParaRPr/>
          </a:p>
        </p:txBody>
      </p:sp>
      <p:sp>
        <p:nvSpPr>
          <p:cNvPr id="212" name="Google Shape;212;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dirty="0"/>
              <a:t>Augmenter le nombre de périodes allouées pour la gestion des tâches administratives</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fr" dirty="0"/>
              <a:t>Diminuer le nombre d’évaluations et la supervision directe</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fr" dirty="0"/>
              <a:t>Diminuer le nombre de présentations</a:t>
            </a:r>
          </a:p>
          <a:p>
            <a:pPr marL="457200" lvl="0" indent="-342900" algn="l" rtl="0">
              <a:spcBef>
                <a:spcPts val="0"/>
              </a:spcBef>
              <a:spcAft>
                <a:spcPts val="0"/>
              </a:spcAft>
              <a:buSzPts val="1800"/>
              <a:buChar char="-"/>
            </a:pPr>
            <a:endParaRPr lang="fr" dirty="0"/>
          </a:p>
          <a:p>
            <a:pPr>
              <a:buFont typeface="Roboto"/>
              <a:buChar char="-"/>
            </a:pPr>
            <a:r>
              <a:rPr lang="fr-FR" dirty="0"/>
              <a:t>Augmenter le nombre d’activités bien-être</a:t>
            </a:r>
          </a:p>
          <a:p>
            <a:pPr>
              <a:buFont typeface="Roboto"/>
              <a:buChar char="-"/>
            </a:pPr>
            <a:endParaRPr dirty="0"/>
          </a:p>
          <a:p>
            <a:pPr marL="457200" lvl="0" indent="-342900" algn="l" rtl="0">
              <a:spcBef>
                <a:spcPts val="0"/>
              </a:spcBef>
              <a:spcAft>
                <a:spcPts val="0"/>
              </a:spcAft>
              <a:buSzPts val="1800"/>
              <a:buChar char="-"/>
            </a:pPr>
            <a:r>
              <a:rPr lang="fr" dirty="0"/>
              <a:t>Allonger la résidence à 3 ans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Objectifs</a:t>
            </a:r>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fr" dirty="0"/>
              <a:t>Primaire: </a:t>
            </a:r>
            <a:endParaRPr dirty="0"/>
          </a:p>
          <a:p>
            <a:pPr lvl="1">
              <a:lnSpc>
                <a:spcPct val="150000"/>
              </a:lnSpc>
            </a:pPr>
            <a:r>
              <a:rPr lang="fr" sz="1800" dirty="0"/>
              <a:t>Dresser un </a:t>
            </a:r>
            <a:r>
              <a:rPr lang="fr" sz="1800" b="1" dirty="0"/>
              <a:t>portrait de la détresse psychologique </a:t>
            </a:r>
            <a:r>
              <a:rPr lang="fr" sz="1800" dirty="0"/>
              <a:t>des résident(e)s en médecine familiale de l’Université de Montréal</a:t>
            </a:r>
            <a:endParaRPr sz="1800" dirty="0"/>
          </a:p>
          <a:p>
            <a:pPr marL="457200" lvl="0" indent="-317500" algn="l" rtl="0">
              <a:spcBef>
                <a:spcPts val="0"/>
              </a:spcBef>
              <a:spcAft>
                <a:spcPts val="0"/>
              </a:spcAft>
              <a:buSzPts val="1400"/>
              <a:buChar char="●"/>
            </a:pPr>
            <a:r>
              <a:rPr lang="fr" dirty="0"/>
              <a:t>Secondaire: </a:t>
            </a:r>
            <a:endParaRPr dirty="0"/>
          </a:p>
          <a:p>
            <a:pPr marL="914400" lvl="1" indent="-317500" algn="l" rtl="0">
              <a:lnSpc>
                <a:spcPct val="150000"/>
              </a:lnSpc>
              <a:spcBef>
                <a:spcPts val="0"/>
              </a:spcBef>
              <a:spcAft>
                <a:spcPts val="0"/>
              </a:spcAft>
              <a:buSzPts val="1400"/>
              <a:buChar char="○"/>
            </a:pPr>
            <a:r>
              <a:rPr lang="fr" sz="1800" dirty="0"/>
              <a:t>Identifier les </a:t>
            </a:r>
            <a:r>
              <a:rPr lang="fr" sz="1800" b="1" dirty="0"/>
              <a:t>facteurs</a:t>
            </a:r>
            <a:r>
              <a:rPr lang="fr" sz="1800" dirty="0"/>
              <a:t> contribuant à la détresse psychologique, notamment les facteurs </a:t>
            </a:r>
            <a:r>
              <a:rPr lang="fr" sz="1800" b="1" dirty="0"/>
              <a:t>organisationnels</a:t>
            </a:r>
            <a:r>
              <a:rPr lang="fr" sz="1800" dirty="0"/>
              <a:t> de la résidence et les</a:t>
            </a:r>
            <a:r>
              <a:rPr lang="fr" sz="1800" b="1" dirty="0"/>
              <a:t> facteurs socio-démographiques</a:t>
            </a:r>
            <a:r>
              <a:rPr lang="fr" sz="1800" dirty="0"/>
              <a:t> et </a:t>
            </a:r>
            <a:r>
              <a:rPr lang="fr" sz="1800" b="1" dirty="0"/>
              <a:t>personnels</a:t>
            </a:r>
            <a:r>
              <a:rPr lang="fr" sz="1800" dirty="0"/>
              <a:t>.</a:t>
            </a:r>
            <a:endParaRPr sz="1800" dirty="0"/>
          </a:p>
          <a:p>
            <a:pPr marL="0" lvl="0" indent="0" algn="ctr" rtl="0">
              <a:spcBef>
                <a:spcPts val="1200"/>
              </a:spcBef>
              <a:spcAft>
                <a:spcPts val="1200"/>
              </a:spcAft>
              <a:buNone/>
            </a:pPr>
            <a:r>
              <a:rPr lang="fr" b="1" dirty="0"/>
              <a:t>Aucun conflit d’intérêt</a:t>
            </a:r>
            <a:endParaRP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Discussion - Limites de notre projet</a:t>
            </a:r>
            <a:endParaRPr dirty="0"/>
          </a:p>
        </p:txBody>
      </p:sp>
      <p:sp>
        <p:nvSpPr>
          <p:cNvPr id="218" name="Google Shape;218;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fr" sz="1700" dirty="0"/>
              <a:t>Taux de participation</a:t>
            </a:r>
            <a:endParaRPr sz="1700" dirty="0"/>
          </a:p>
          <a:p>
            <a:pPr marL="457200" lvl="0" indent="-336550" algn="l" rtl="0">
              <a:spcBef>
                <a:spcPts val="0"/>
              </a:spcBef>
              <a:spcAft>
                <a:spcPts val="0"/>
              </a:spcAft>
              <a:buSzPts val="1700"/>
              <a:buChar char="-"/>
            </a:pPr>
            <a:r>
              <a:rPr lang="fr" sz="1700" dirty="0"/>
              <a:t>Surestimation probable des facteurs personnels contribuant à la détresse</a:t>
            </a:r>
            <a:endParaRPr sz="1700" dirty="0"/>
          </a:p>
          <a:p>
            <a:pPr marL="457200" lvl="0" indent="-336550" algn="l" rtl="0">
              <a:spcBef>
                <a:spcPts val="0"/>
              </a:spcBef>
              <a:spcAft>
                <a:spcPts val="0"/>
              </a:spcAft>
              <a:buSzPts val="1700"/>
              <a:buChar char="-"/>
            </a:pPr>
            <a:r>
              <a:rPr lang="fr" sz="1700" dirty="0"/>
              <a:t>Non-utilisation du MBI-HSS</a:t>
            </a:r>
            <a:endParaRPr sz="1700" dirty="0"/>
          </a:p>
          <a:p>
            <a:pPr marL="457200" lvl="0" indent="-336550" algn="l" rtl="0">
              <a:spcBef>
                <a:spcPts val="0"/>
              </a:spcBef>
              <a:spcAft>
                <a:spcPts val="0"/>
              </a:spcAft>
              <a:buSzPts val="1700"/>
              <a:buChar char="-"/>
            </a:pPr>
            <a:r>
              <a:rPr lang="fr" sz="1700" dirty="0"/>
              <a:t>Outils-questionnaires qui évaluent détresse des deux dernières semaines</a:t>
            </a:r>
            <a:endParaRPr sz="1700" dirty="0"/>
          </a:p>
          <a:p>
            <a:pPr marL="914400" lvl="1" indent="-336550" algn="l" rtl="0">
              <a:spcBef>
                <a:spcPts val="0"/>
              </a:spcBef>
              <a:spcAft>
                <a:spcPts val="0"/>
              </a:spcAft>
              <a:buSzPts val="1700"/>
              <a:buChar char="-"/>
            </a:pPr>
            <a:r>
              <a:rPr lang="fr" sz="1700" dirty="0"/>
              <a:t>Permet toutefois de limiter biais de rappel</a:t>
            </a:r>
            <a:endParaRPr sz="1700" dirty="0"/>
          </a:p>
          <a:p>
            <a:pPr marL="457200" lvl="0" indent="-336550" algn="l" rtl="0">
              <a:spcBef>
                <a:spcPts val="0"/>
              </a:spcBef>
              <a:spcAft>
                <a:spcPts val="0"/>
              </a:spcAft>
              <a:buSzPts val="1700"/>
              <a:buChar char="-"/>
            </a:pPr>
            <a:r>
              <a:rPr lang="fr" sz="1700" dirty="0"/>
              <a:t>Longueur du questionnaire</a:t>
            </a:r>
            <a:endParaRPr sz="1700" dirty="0"/>
          </a:p>
          <a:p>
            <a:pPr marL="457200" lvl="0" indent="-336550" algn="l" rtl="0">
              <a:spcBef>
                <a:spcPts val="0"/>
              </a:spcBef>
              <a:spcAft>
                <a:spcPts val="0"/>
              </a:spcAft>
              <a:buSzPts val="1700"/>
              <a:buChar char="-"/>
            </a:pPr>
            <a:r>
              <a:rPr lang="fr" sz="1700" dirty="0"/>
              <a:t>Possibles biais:</a:t>
            </a:r>
            <a:endParaRPr sz="1700" dirty="0"/>
          </a:p>
          <a:p>
            <a:pPr marL="914400" lvl="1" indent="-336550" algn="l" rtl="0">
              <a:spcBef>
                <a:spcPts val="0"/>
              </a:spcBef>
              <a:spcAft>
                <a:spcPts val="0"/>
              </a:spcAft>
              <a:buSzPts val="1700"/>
              <a:buChar char="-"/>
            </a:pPr>
            <a:r>
              <a:rPr lang="fr" sz="1700" dirty="0"/>
              <a:t>Utilisation de questionnaires utilisés en clinique par les résidents qui ont possiblement été reconnus par les répondants</a:t>
            </a:r>
            <a:endParaRPr sz="1700" dirty="0"/>
          </a:p>
          <a:p>
            <a:pPr marL="914400" lvl="1" indent="-336550" algn="l" rtl="0">
              <a:spcBef>
                <a:spcPts val="0"/>
              </a:spcBef>
              <a:spcAft>
                <a:spcPts val="0"/>
              </a:spcAft>
              <a:buSzPts val="1700"/>
              <a:buChar char="-"/>
            </a:pPr>
            <a:r>
              <a:rPr lang="fr" sz="1700" dirty="0"/>
              <a:t>Résidents qui vivent détresse possiblement plus interpellés à répondre</a:t>
            </a:r>
            <a:endParaRPr sz="17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Discussion - Forces de notre projet</a:t>
            </a:r>
            <a:endParaRPr/>
          </a:p>
        </p:txBody>
      </p:sp>
      <p:sp>
        <p:nvSpPr>
          <p:cNvPr id="224" name="Google Shape;224;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dirty="0"/>
              <a:t>Utilisation d’outils validés et reconnus</a:t>
            </a:r>
            <a:endParaRPr dirty="0"/>
          </a:p>
          <a:p>
            <a:pPr marL="457200" lvl="0" indent="-342900" algn="l" rtl="0">
              <a:spcBef>
                <a:spcPts val="0"/>
              </a:spcBef>
              <a:spcAft>
                <a:spcPts val="0"/>
              </a:spcAft>
              <a:buSzPts val="1800"/>
              <a:buChar char="-"/>
            </a:pPr>
            <a:r>
              <a:rPr lang="fr" dirty="0"/>
              <a:t>Bonne répartition à travers les GMFs</a:t>
            </a:r>
            <a:endParaRPr dirty="0"/>
          </a:p>
          <a:p>
            <a:pPr marL="457200" lvl="0" indent="-342900" algn="l" rtl="0">
              <a:spcBef>
                <a:spcPts val="0"/>
              </a:spcBef>
              <a:spcAft>
                <a:spcPts val="0"/>
              </a:spcAft>
              <a:buSzPts val="1800"/>
              <a:buChar char="-"/>
            </a:pPr>
            <a:r>
              <a:rPr lang="fr" dirty="0"/>
              <a:t>Bonne répartition entre les R1 et R2</a:t>
            </a:r>
            <a:endParaRPr dirty="0"/>
          </a:p>
          <a:p>
            <a:pPr marL="457200" lvl="0" indent="-342900" algn="l" rtl="0">
              <a:spcBef>
                <a:spcPts val="0"/>
              </a:spcBef>
              <a:spcAft>
                <a:spcPts val="0"/>
              </a:spcAft>
              <a:buSzPts val="1800"/>
              <a:buChar char="-"/>
            </a:pPr>
            <a:r>
              <a:rPr lang="fr" dirty="0"/>
              <a:t>Section libre où les gens peuvent partager leurs expériences / pistes de solution</a:t>
            </a:r>
          </a:p>
          <a:p>
            <a:pPr marL="457200" lvl="0" indent="-342900" algn="l" rtl="0">
              <a:spcBef>
                <a:spcPts val="0"/>
              </a:spcBef>
              <a:spcAft>
                <a:spcPts val="0"/>
              </a:spcAft>
              <a:buSzPts val="1800"/>
              <a:buChar char="-"/>
            </a:pPr>
            <a:r>
              <a:rPr lang="fr" dirty="0"/>
              <a:t>Facteurs organisationnels explorés (ouvre porte à des possibles voies de solution)</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Discussion - Littérature existante</a:t>
            </a:r>
            <a:endParaRPr dirty="0"/>
          </a:p>
        </p:txBody>
      </p:sp>
      <p:sp>
        <p:nvSpPr>
          <p:cNvPr id="230" name="Google Shape;230;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34327" algn="l" rtl="0">
              <a:lnSpc>
                <a:spcPct val="150000"/>
              </a:lnSpc>
              <a:spcBef>
                <a:spcPts val="0"/>
              </a:spcBef>
              <a:spcAft>
                <a:spcPts val="0"/>
              </a:spcAft>
              <a:buSzPct val="100000"/>
              <a:buChar char="-"/>
            </a:pPr>
            <a:r>
              <a:rPr lang="fr" dirty="0"/>
              <a:t>Étude américaine réalisée en 2020 portant sur les résidents et patrons en ORL: </a:t>
            </a:r>
            <a:endParaRPr dirty="0"/>
          </a:p>
          <a:p>
            <a:pPr marL="914400" lvl="0" indent="-334327" algn="l" rtl="0">
              <a:lnSpc>
                <a:spcPct val="150000"/>
              </a:lnSpc>
              <a:spcBef>
                <a:spcPts val="0"/>
              </a:spcBef>
              <a:spcAft>
                <a:spcPts val="0"/>
              </a:spcAft>
              <a:buSzPct val="100000"/>
              <a:buChar char="●"/>
            </a:pPr>
            <a:r>
              <a:rPr lang="fr" b="1" dirty="0"/>
              <a:t>29% </a:t>
            </a:r>
            <a:r>
              <a:rPr lang="fr" dirty="0"/>
              <a:t>anxiété légère (vs 30% dans notre projet) </a:t>
            </a:r>
            <a:endParaRPr dirty="0"/>
          </a:p>
          <a:p>
            <a:pPr marL="914400" lvl="0" indent="-334327" algn="l" rtl="0">
              <a:lnSpc>
                <a:spcPct val="150000"/>
              </a:lnSpc>
              <a:spcBef>
                <a:spcPts val="0"/>
              </a:spcBef>
              <a:spcAft>
                <a:spcPts val="0"/>
              </a:spcAft>
              <a:buSzPct val="100000"/>
              <a:buChar char="●"/>
            </a:pPr>
            <a:r>
              <a:rPr lang="fr" b="1" dirty="0"/>
              <a:t>12% </a:t>
            </a:r>
            <a:r>
              <a:rPr lang="fr" dirty="0"/>
              <a:t>anxiété modérée (vs </a:t>
            </a:r>
            <a:r>
              <a:rPr lang="fr" b="1" dirty="0"/>
              <a:t>8%</a:t>
            </a:r>
            <a:r>
              <a:rPr lang="fr" dirty="0"/>
              <a:t>)</a:t>
            </a:r>
            <a:endParaRPr dirty="0"/>
          </a:p>
          <a:p>
            <a:pPr marL="914400" lvl="0" indent="-334327" algn="l" rtl="0">
              <a:lnSpc>
                <a:spcPct val="150000"/>
              </a:lnSpc>
              <a:spcBef>
                <a:spcPts val="0"/>
              </a:spcBef>
              <a:spcAft>
                <a:spcPts val="0"/>
              </a:spcAft>
              <a:buSzPct val="100000"/>
              <a:buChar char="●"/>
            </a:pPr>
            <a:r>
              <a:rPr lang="fr" b="1" dirty="0"/>
              <a:t>7% </a:t>
            </a:r>
            <a:r>
              <a:rPr lang="fr" dirty="0"/>
              <a:t>anxiété sévère (vs </a:t>
            </a:r>
            <a:r>
              <a:rPr lang="fr" b="1" dirty="0"/>
              <a:t>4%</a:t>
            </a:r>
            <a:r>
              <a:rPr lang="fr" dirty="0"/>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C4314B-2C72-54BC-B109-AD8C06008B13}"/>
              </a:ext>
            </a:extLst>
          </p:cNvPr>
          <p:cNvSpPr>
            <a:spLocks noGrp="1"/>
          </p:cNvSpPr>
          <p:nvPr>
            <p:ph type="title"/>
          </p:nvPr>
        </p:nvSpPr>
        <p:spPr/>
        <p:txBody>
          <a:bodyPr>
            <a:normAutofit fontScale="90000"/>
          </a:bodyPr>
          <a:lstStyle/>
          <a:p>
            <a:r>
              <a:rPr lang="fr-CA" dirty="0"/>
              <a:t>Discussion – Littérature existante</a:t>
            </a:r>
            <a:endParaRPr lang="en-CA" dirty="0"/>
          </a:p>
        </p:txBody>
      </p:sp>
      <p:sp>
        <p:nvSpPr>
          <p:cNvPr id="3" name="Espace réservé du texte 2">
            <a:extLst>
              <a:ext uri="{FF2B5EF4-FFF2-40B4-BE49-F238E27FC236}">
                <a16:creationId xmlns:a16="http://schemas.microsoft.com/office/drawing/2014/main" id="{27AEADBC-EB92-4DDD-40EF-672D2CDEE2FF}"/>
              </a:ext>
            </a:extLst>
          </p:cNvPr>
          <p:cNvSpPr>
            <a:spLocks noGrp="1"/>
          </p:cNvSpPr>
          <p:nvPr>
            <p:ph type="body" idx="1"/>
          </p:nvPr>
        </p:nvSpPr>
        <p:spPr/>
        <p:txBody>
          <a:bodyPr/>
          <a:lstStyle/>
          <a:p>
            <a:pPr marL="457200" lvl="0" indent="-334327" algn="l" rtl="0">
              <a:lnSpc>
                <a:spcPct val="150000"/>
              </a:lnSpc>
              <a:spcBef>
                <a:spcPts val="0"/>
              </a:spcBef>
              <a:spcAft>
                <a:spcPts val="0"/>
              </a:spcAft>
              <a:buSzPct val="100000"/>
              <a:buChar char="-"/>
            </a:pPr>
            <a:r>
              <a:rPr lang="fr-FR" dirty="0"/>
              <a:t>Étude américaine publiée dans le Society of </a:t>
            </a:r>
            <a:r>
              <a:rPr lang="fr-FR" dirty="0" err="1"/>
              <a:t>Teachers</a:t>
            </a:r>
            <a:r>
              <a:rPr lang="fr-FR" dirty="0"/>
              <a:t> of Family </a:t>
            </a:r>
            <a:r>
              <a:rPr lang="fr-FR" dirty="0" err="1"/>
              <a:t>Medecine</a:t>
            </a:r>
            <a:r>
              <a:rPr lang="fr-FR" dirty="0"/>
              <a:t> en 2022 </a:t>
            </a:r>
          </a:p>
          <a:p>
            <a:pPr marL="914400" lvl="0" indent="-334327" algn="l" rtl="0">
              <a:lnSpc>
                <a:spcPct val="150000"/>
              </a:lnSpc>
              <a:spcBef>
                <a:spcPts val="0"/>
              </a:spcBef>
              <a:spcAft>
                <a:spcPts val="0"/>
              </a:spcAft>
              <a:buSzPct val="100000"/>
              <a:buChar char="●"/>
            </a:pPr>
            <a:r>
              <a:rPr lang="fr-FR" b="1" dirty="0"/>
              <a:t>53% </a:t>
            </a:r>
            <a:r>
              <a:rPr lang="fr-FR" dirty="0"/>
              <a:t>des résidents en médecine familiale ont eu des symptômes dépressifs dans les 2 dernières semaines </a:t>
            </a:r>
          </a:p>
          <a:p>
            <a:pPr marL="914400" lvl="0" indent="-334327" algn="l" rtl="0">
              <a:lnSpc>
                <a:spcPct val="150000"/>
              </a:lnSpc>
              <a:spcBef>
                <a:spcPts val="0"/>
              </a:spcBef>
              <a:spcAft>
                <a:spcPts val="0"/>
              </a:spcAft>
              <a:buSzPct val="100000"/>
              <a:buChar char="●"/>
            </a:pPr>
            <a:r>
              <a:rPr lang="fr-FR" dirty="0"/>
              <a:t>vs </a:t>
            </a:r>
            <a:r>
              <a:rPr lang="fr-FR" b="1" dirty="0"/>
              <a:t>57%</a:t>
            </a:r>
            <a:r>
              <a:rPr lang="fr-FR" dirty="0"/>
              <a:t> pour notre projet </a:t>
            </a:r>
          </a:p>
          <a:p>
            <a:pPr marL="114300" indent="0">
              <a:buNone/>
            </a:pPr>
            <a:endParaRPr lang="en-CA" dirty="0"/>
          </a:p>
        </p:txBody>
      </p:sp>
    </p:spTree>
    <p:extLst>
      <p:ext uri="{BB962C8B-B14F-4D97-AF65-F5344CB8AC3E}">
        <p14:creationId xmlns:p14="http://schemas.microsoft.com/office/powerpoint/2010/main" val="376312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Discussion - Littérature existante</a:t>
            </a:r>
            <a:endParaRPr/>
          </a:p>
        </p:txBody>
      </p:sp>
      <p:sp>
        <p:nvSpPr>
          <p:cNvPr id="236" name="Google Shape;236;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dirty="0"/>
              <a:t>Idées suicidaires</a:t>
            </a:r>
            <a:endParaRPr dirty="0"/>
          </a:p>
          <a:p>
            <a:pPr marL="914400" lvl="0" indent="-342900" algn="l" rtl="0">
              <a:spcBef>
                <a:spcPts val="0"/>
              </a:spcBef>
              <a:spcAft>
                <a:spcPts val="0"/>
              </a:spcAft>
              <a:buSzPts val="1800"/>
              <a:buChar char="●"/>
            </a:pPr>
            <a:r>
              <a:rPr lang="fr" dirty="0"/>
              <a:t>19% chez les résidents </a:t>
            </a:r>
            <a:endParaRPr dirty="0"/>
          </a:p>
          <a:p>
            <a:pPr marL="914400" lvl="0" indent="-342900" algn="l" rtl="0">
              <a:spcBef>
                <a:spcPts val="0"/>
              </a:spcBef>
              <a:spcAft>
                <a:spcPts val="0"/>
              </a:spcAft>
              <a:buSzPts val="1800"/>
              <a:buChar char="●"/>
            </a:pPr>
            <a:r>
              <a:rPr lang="fr" dirty="0"/>
              <a:t>12% chz les étudiants en médecine (Sondage Bien-être FMEQ)</a:t>
            </a:r>
          </a:p>
          <a:p>
            <a:pPr marL="571500" lvl="0" indent="0" algn="l" rtl="0">
              <a:spcBef>
                <a:spcPts val="0"/>
              </a:spcBef>
              <a:spcAft>
                <a:spcPts val="0"/>
              </a:spcAft>
              <a:buSzPts val="1800"/>
              <a:buNone/>
            </a:pPr>
            <a:endParaRPr lang="fr" dirty="0"/>
          </a:p>
          <a:p>
            <a:pPr marL="571500" lvl="0" indent="0" algn="l" rtl="0">
              <a:spcBef>
                <a:spcPts val="0"/>
              </a:spcBef>
              <a:spcAft>
                <a:spcPts val="0"/>
              </a:spcAft>
              <a:buSzPts val="1800"/>
              <a:buNone/>
            </a:pPr>
            <a:r>
              <a:rPr lang="fr" dirty="0">
                <a:solidFill>
                  <a:schemeClr val="bg2"/>
                </a:solidFill>
              </a:rPr>
              <a:t>Comparativement:</a:t>
            </a:r>
            <a:endParaRPr dirty="0">
              <a:solidFill>
                <a:schemeClr val="bg2"/>
              </a:solidFill>
            </a:endParaRPr>
          </a:p>
          <a:p>
            <a:pPr marL="914400" lvl="0" indent="-342900" algn="l" rtl="0">
              <a:spcBef>
                <a:spcPts val="0"/>
              </a:spcBef>
              <a:spcAft>
                <a:spcPts val="0"/>
              </a:spcAft>
              <a:buSzPts val="1800"/>
              <a:buChar char="●"/>
            </a:pPr>
            <a:r>
              <a:rPr lang="fr" dirty="0"/>
              <a:t>4% dans la population générale canadienne au printemps 2021</a:t>
            </a:r>
            <a:endParaRPr dirty="0"/>
          </a:p>
          <a:p>
            <a:pPr marL="914400" lvl="0" indent="-342900" algn="l" rtl="0">
              <a:spcBef>
                <a:spcPts val="0"/>
              </a:spcBef>
              <a:spcAft>
                <a:spcPts val="0"/>
              </a:spcAft>
              <a:buSzPts val="1800"/>
              <a:buChar char="●"/>
            </a:pPr>
            <a:r>
              <a:rPr lang="fr" dirty="0"/>
              <a:t>3% dans la population québécoise au printemps 2021 (selon Statistiques Canada)</a:t>
            </a:r>
            <a:endParaRPr dirty="0"/>
          </a:p>
          <a:p>
            <a:pPr marL="1371600" lvl="0" indent="0" algn="l" rtl="0">
              <a:lnSpc>
                <a:spcPct val="200000"/>
              </a:lnSpc>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D7CEB-902D-33C6-1649-1823CAE4623E}"/>
              </a:ext>
            </a:extLst>
          </p:cNvPr>
          <p:cNvSpPr>
            <a:spLocks noGrp="1"/>
          </p:cNvSpPr>
          <p:nvPr>
            <p:ph type="title"/>
          </p:nvPr>
        </p:nvSpPr>
        <p:spPr/>
        <p:txBody>
          <a:bodyPr>
            <a:normAutofit fontScale="90000"/>
          </a:bodyPr>
          <a:lstStyle/>
          <a:p>
            <a:r>
              <a:rPr lang="fr-CA" dirty="0"/>
              <a:t>Nos pistes de solution</a:t>
            </a:r>
            <a:endParaRPr lang="en-CA" dirty="0"/>
          </a:p>
        </p:txBody>
      </p:sp>
      <p:sp>
        <p:nvSpPr>
          <p:cNvPr id="3" name="Espace réservé du texte 2">
            <a:extLst>
              <a:ext uri="{FF2B5EF4-FFF2-40B4-BE49-F238E27FC236}">
                <a16:creationId xmlns:a16="http://schemas.microsoft.com/office/drawing/2014/main" id="{E2FBC0A3-7560-DFBB-5B24-BCCA31B9345C}"/>
              </a:ext>
            </a:extLst>
          </p:cNvPr>
          <p:cNvSpPr>
            <a:spLocks noGrp="1"/>
          </p:cNvSpPr>
          <p:nvPr>
            <p:ph type="body" idx="1"/>
          </p:nvPr>
        </p:nvSpPr>
        <p:spPr/>
        <p:txBody>
          <a:bodyPr>
            <a:normAutofit fontScale="92500" lnSpcReduction="10000"/>
          </a:bodyPr>
          <a:lstStyle/>
          <a:p>
            <a:r>
              <a:rPr lang="fr-CA" dirty="0"/>
              <a:t>Périodes de gestion administrative mobiles</a:t>
            </a:r>
          </a:p>
          <a:p>
            <a:r>
              <a:rPr lang="fr-CA" dirty="0"/>
              <a:t>Cours sur l’efficacité en bureau / faire les notes</a:t>
            </a:r>
          </a:p>
          <a:p>
            <a:r>
              <a:rPr lang="fr-CA" dirty="0"/>
              <a:t>Ajouter du temps dans l’horaire après les journées de bureau pour les tâches administratives (ex. de 15h à 17h)</a:t>
            </a:r>
          </a:p>
          <a:p>
            <a:r>
              <a:rPr lang="fr-CA" dirty="0"/>
              <a:t>Ajouter des demi-journées dédiées aux </a:t>
            </a:r>
            <a:r>
              <a:rPr lang="fr-CA" dirty="0" err="1"/>
              <a:t>PREMs</a:t>
            </a:r>
            <a:endParaRPr lang="fr-CA" dirty="0"/>
          </a:p>
          <a:p>
            <a:r>
              <a:rPr lang="fr-CA" dirty="0"/>
              <a:t>Cours obligatoires standardisés sur les </a:t>
            </a:r>
            <a:r>
              <a:rPr lang="fr-CA" dirty="0" err="1"/>
              <a:t>PREMs</a:t>
            </a:r>
            <a:r>
              <a:rPr lang="fr-CA" dirty="0"/>
              <a:t> donnés au sein des </a:t>
            </a:r>
            <a:r>
              <a:rPr lang="fr-CA" dirty="0" err="1"/>
              <a:t>GMFs</a:t>
            </a:r>
            <a:endParaRPr lang="fr-CA" dirty="0"/>
          </a:p>
          <a:p>
            <a:r>
              <a:rPr lang="fr-CA" dirty="0"/>
              <a:t>Personne ressource au sein du GMF pour les </a:t>
            </a:r>
            <a:r>
              <a:rPr lang="fr-CA" dirty="0" err="1"/>
              <a:t>PREMs</a:t>
            </a:r>
            <a:endParaRPr lang="fr-CA" dirty="0"/>
          </a:p>
          <a:p>
            <a:r>
              <a:rPr lang="fr-CA" dirty="0"/>
              <a:t>Demi-journées de rencontres/ateliers avec un psychologue</a:t>
            </a:r>
          </a:p>
          <a:p>
            <a:r>
              <a:rPr lang="fr-CA" dirty="0"/>
              <a:t>Demi-journées de rencontres avec directeur(</a:t>
            </a:r>
            <a:r>
              <a:rPr lang="fr-CA" dirty="0" err="1"/>
              <a:t>trice</a:t>
            </a:r>
            <a:r>
              <a:rPr lang="fr-CA" dirty="0"/>
              <a:t>) du GMF-U</a:t>
            </a:r>
          </a:p>
          <a:p>
            <a:r>
              <a:rPr lang="fr-CA" dirty="0"/>
              <a:t>Médecin et résident mentors</a:t>
            </a:r>
          </a:p>
          <a:p>
            <a:r>
              <a:rPr lang="fr-CA" dirty="0"/>
              <a:t>Afficher les ressources accessibles en cas de détresse</a:t>
            </a:r>
            <a:endParaRPr lang="en-CA" dirty="0"/>
          </a:p>
        </p:txBody>
      </p:sp>
    </p:spTree>
    <p:extLst>
      <p:ext uri="{BB962C8B-B14F-4D97-AF65-F5344CB8AC3E}">
        <p14:creationId xmlns:p14="http://schemas.microsoft.com/office/powerpoint/2010/main" val="2999709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Pour pousser le projet plus loin…</a:t>
            </a:r>
            <a:endParaRPr dirty="0"/>
          </a:p>
        </p:txBody>
      </p:sp>
      <p:sp>
        <p:nvSpPr>
          <p:cNvPr id="242" name="Google Shape;242;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fr" dirty="0"/>
              <a:t>Refaire le sondage en visant un plus grand nombre de participants</a:t>
            </a:r>
          </a:p>
          <a:p>
            <a:pPr marL="457200" lvl="0" indent="-342900" algn="l" rtl="0">
              <a:lnSpc>
                <a:spcPct val="100000"/>
              </a:lnSpc>
              <a:spcBef>
                <a:spcPts val="0"/>
              </a:spcBef>
              <a:spcAft>
                <a:spcPts val="0"/>
              </a:spcAft>
              <a:buSzPts val="1800"/>
              <a:buChar char="-"/>
            </a:pPr>
            <a:endParaRPr dirty="0"/>
          </a:p>
          <a:p>
            <a:pPr marL="457200" lvl="0" indent="-342900" algn="l" rtl="0">
              <a:lnSpc>
                <a:spcPct val="100000"/>
              </a:lnSpc>
              <a:spcBef>
                <a:spcPts val="0"/>
              </a:spcBef>
              <a:spcAft>
                <a:spcPts val="0"/>
              </a:spcAft>
              <a:buSzPts val="1800"/>
              <a:buChar char="-"/>
            </a:pPr>
            <a:r>
              <a:rPr lang="fr" dirty="0"/>
              <a:t>Répéter le sondage à des périodes différentes dans l’année (pourrait cibler périodes de l’année où les résident(e)s sont plus vulnérables)</a:t>
            </a:r>
          </a:p>
          <a:p>
            <a:pPr marL="457200" lvl="0" indent="-342900" algn="l" rtl="0">
              <a:lnSpc>
                <a:spcPct val="100000"/>
              </a:lnSpc>
              <a:spcBef>
                <a:spcPts val="0"/>
              </a:spcBef>
              <a:spcAft>
                <a:spcPts val="0"/>
              </a:spcAft>
              <a:buSzPts val="1800"/>
              <a:buChar char="-"/>
            </a:pPr>
            <a:endParaRPr dirty="0"/>
          </a:p>
          <a:p>
            <a:pPr marL="457200" lvl="0" indent="-342900" algn="l" rtl="0">
              <a:lnSpc>
                <a:spcPct val="100000"/>
              </a:lnSpc>
              <a:spcBef>
                <a:spcPts val="0"/>
              </a:spcBef>
              <a:spcAft>
                <a:spcPts val="0"/>
              </a:spcAft>
              <a:buSzPts val="1800"/>
              <a:buChar char="-"/>
            </a:pPr>
            <a:r>
              <a:rPr lang="fr" dirty="0"/>
              <a:t>Refaire un sondage semblable en utilisant l’outil MBI-HSS</a:t>
            </a:r>
          </a:p>
          <a:p>
            <a:pPr marL="114300" lvl="0" indent="0" algn="l" rtl="0">
              <a:lnSpc>
                <a:spcPct val="100000"/>
              </a:lnSpc>
              <a:spcBef>
                <a:spcPts val="0"/>
              </a:spcBef>
              <a:spcAft>
                <a:spcPts val="0"/>
              </a:spcAft>
              <a:buSzPts val="1800"/>
              <a:buNone/>
            </a:pPr>
            <a:endParaRPr dirty="0"/>
          </a:p>
          <a:p>
            <a:pPr marL="457200" lvl="0" indent="-342900" algn="l" rtl="0">
              <a:lnSpc>
                <a:spcPct val="100000"/>
              </a:lnSpc>
              <a:spcBef>
                <a:spcPts val="0"/>
              </a:spcBef>
              <a:spcAft>
                <a:spcPts val="0"/>
              </a:spcAft>
              <a:buSzPts val="1800"/>
              <a:buChar char="-"/>
            </a:pPr>
            <a:r>
              <a:rPr lang="fr" dirty="0"/>
              <a:t>Comparer les résultats avec le sondage en cours par la FMRQ sur le stress et l’épuisement professionnel chez les résidents de toutes les spécialités</a:t>
            </a:r>
            <a:endParaRPr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Conclusion</a:t>
            </a:r>
            <a:endParaRPr/>
          </a:p>
        </p:txBody>
      </p:sp>
      <p:sp>
        <p:nvSpPr>
          <p:cNvPr id="248" name="Google Shape;248;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000000"/>
              </a:buClr>
              <a:buSzPts val="1700"/>
              <a:buChar char="●"/>
            </a:pPr>
            <a:r>
              <a:rPr lang="fr" b="1" dirty="0">
                <a:solidFill>
                  <a:srgbClr val="000000"/>
                </a:solidFill>
              </a:rPr>
              <a:t>57% </a:t>
            </a:r>
            <a:r>
              <a:rPr lang="fr" dirty="0">
                <a:solidFill>
                  <a:srgbClr val="000000"/>
                </a:solidFill>
              </a:rPr>
              <a:t>des répondants au sondage ont au moins les critères minimaux pour une dépression</a:t>
            </a:r>
            <a:endParaRPr dirty="0">
              <a:solidFill>
                <a:srgbClr val="000000"/>
              </a:solidFill>
            </a:endParaRPr>
          </a:p>
          <a:p>
            <a:pPr marL="457200" lvl="0" indent="-336550" algn="l" rtl="0">
              <a:spcBef>
                <a:spcPts val="0"/>
              </a:spcBef>
              <a:spcAft>
                <a:spcPts val="0"/>
              </a:spcAft>
              <a:buSzPts val="1700"/>
              <a:buChar char="●"/>
            </a:pPr>
            <a:r>
              <a:rPr lang="fr" b="1" dirty="0"/>
              <a:t>42%</a:t>
            </a:r>
            <a:r>
              <a:rPr lang="fr" dirty="0"/>
              <a:t> des répondants présentent de l’anxiété </a:t>
            </a:r>
            <a:endParaRPr dirty="0"/>
          </a:p>
          <a:p>
            <a:pPr marL="457200" lvl="0" indent="-336550" algn="l" rtl="0">
              <a:spcBef>
                <a:spcPts val="0"/>
              </a:spcBef>
              <a:spcAft>
                <a:spcPts val="0"/>
              </a:spcAft>
              <a:buSzPts val="1700"/>
              <a:buChar char="●"/>
            </a:pPr>
            <a:r>
              <a:rPr lang="fr" b="1" dirty="0">
                <a:solidFill>
                  <a:srgbClr val="000000"/>
                </a:solidFill>
                <a:latin typeface="Arial"/>
                <a:ea typeface="Arial"/>
                <a:cs typeface="Arial"/>
                <a:sym typeface="Arial"/>
              </a:rPr>
              <a:t>53%</a:t>
            </a:r>
            <a:r>
              <a:rPr lang="fr" dirty="0">
                <a:solidFill>
                  <a:srgbClr val="000000"/>
                </a:solidFill>
                <a:latin typeface="Arial"/>
                <a:ea typeface="Arial"/>
                <a:cs typeface="Arial"/>
                <a:sym typeface="Arial"/>
              </a:rPr>
              <a:t> des répondants ont un dépistage positif  pour le mésusage d’alcool </a:t>
            </a:r>
            <a:endParaRPr dirty="0">
              <a:solidFill>
                <a:srgbClr val="000000"/>
              </a:solidFill>
              <a:latin typeface="Arial"/>
              <a:ea typeface="Arial"/>
              <a:cs typeface="Arial"/>
              <a:sym typeface="Arial"/>
            </a:endParaRPr>
          </a:p>
          <a:p>
            <a:pPr marL="457200" lvl="0" indent="-330200" algn="l" rtl="0">
              <a:spcBef>
                <a:spcPts val="0"/>
              </a:spcBef>
              <a:spcAft>
                <a:spcPts val="0"/>
              </a:spcAft>
              <a:buClr>
                <a:srgbClr val="050505"/>
              </a:buClr>
              <a:buSzPts val="1600"/>
              <a:buFont typeface="Arial"/>
              <a:buChar char="●"/>
            </a:pPr>
            <a:r>
              <a:rPr lang="fr" b="1" dirty="0">
                <a:solidFill>
                  <a:srgbClr val="050505"/>
                </a:solidFill>
              </a:rPr>
              <a:t>17%</a:t>
            </a:r>
            <a:r>
              <a:rPr lang="fr" dirty="0">
                <a:solidFill>
                  <a:srgbClr val="050505"/>
                </a:solidFill>
              </a:rPr>
              <a:t> des répondants ont des idées suicidaires actives ou passives </a:t>
            </a:r>
            <a:endParaRPr dirty="0">
              <a:solidFill>
                <a:srgbClr val="050505"/>
              </a:solidFill>
            </a:endParaRPr>
          </a:p>
          <a:p>
            <a:pPr marL="457200" lvl="0" indent="0" algn="l" rtl="0">
              <a:spcBef>
                <a:spcPts val="1200"/>
              </a:spcBef>
              <a:spcAft>
                <a:spcPts val="0"/>
              </a:spcAft>
              <a:buNone/>
            </a:pPr>
            <a:endParaRPr dirty="0">
              <a:solidFill>
                <a:srgbClr val="050505"/>
              </a:solidFill>
            </a:endParaRPr>
          </a:p>
          <a:p>
            <a:pPr marL="457200" lvl="0" indent="-336550" algn="l" rtl="0">
              <a:spcBef>
                <a:spcPts val="1200"/>
              </a:spcBef>
              <a:spcAft>
                <a:spcPts val="0"/>
              </a:spcAft>
              <a:buClr>
                <a:srgbClr val="050505"/>
              </a:buClr>
              <a:buSzPts val="1700"/>
              <a:buChar char="●"/>
            </a:pPr>
            <a:r>
              <a:rPr lang="fr" dirty="0">
                <a:solidFill>
                  <a:srgbClr val="050505"/>
                </a:solidFill>
              </a:rPr>
              <a:t>Pertinence de répéter le sondage afin d’avoir plus de données et ainsi avoir une meilleure validité externe </a:t>
            </a:r>
            <a:endParaRPr dirty="0">
              <a:solidFill>
                <a:srgbClr val="05050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700">
                <a:solidFill>
                  <a:srgbClr val="000000"/>
                </a:solidFill>
                <a:latin typeface="Arial"/>
                <a:ea typeface="Arial"/>
                <a:cs typeface="Arial"/>
                <a:sym typeface="Arial"/>
              </a:rPr>
              <a:t>Bibliographie</a:t>
            </a:r>
            <a:endParaRPr sz="4600"/>
          </a:p>
        </p:txBody>
      </p:sp>
      <p:sp>
        <p:nvSpPr>
          <p:cNvPr id="254" name="Google Shape;254;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20000"/>
          </a:bodyPr>
          <a:lstStyle/>
          <a:p>
            <a:pPr marL="457200" lvl="0" indent="-298450" algn="l" rtl="0">
              <a:spcBef>
                <a:spcPts val="0"/>
              </a:spcBef>
              <a:spcAft>
                <a:spcPts val="0"/>
              </a:spcAft>
              <a:buClr>
                <a:srgbClr val="000000"/>
              </a:buClr>
              <a:buSzPts val="1100"/>
              <a:buFont typeface="Open Sans"/>
              <a:buAutoNum type="arabicPeriod"/>
            </a:pPr>
            <a:r>
              <a:rPr lang="fr" sz="1100" dirty="0">
                <a:solidFill>
                  <a:srgbClr val="000000"/>
                </a:solidFill>
                <a:latin typeface="Open Sans"/>
                <a:ea typeface="Open Sans"/>
                <a:cs typeface="Open Sans"/>
                <a:sym typeface="Open Sans"/>
              </a:rPr>
              <a:t>Vandal-Gélinas G, Attari Z, Gou K, Sondage bien-être 2020 de la FMEQ </a:t>
            </a:r>
            <a:r>
              <a:rPr lang="fr" sz="110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https://fmeq.ca/wp-content/uploads/2020/11/sondageBE2020.pdf</a:t>
            </a:r>
            <a:endParaRPr sz="1100" dirty="0">
              <a:solidFill>
                <a:srgbClr val="000000"/>
              </a:solidFill>
              <a:highlight>
                <a:srgbClr val="B6D7A8"/>
              </a:highlight>
              <a:latin typeface="Open Sans"/>
              <a:ea typeface="Open Sans"/>
              <a:cs typeface="Open Sans"/>
              <a:sym typeface="Open Sans"/>
            </a:endParaRPr>
          </a:p>
          <a:p>
            <a:pPr marL="457200" lvl="0" indent="-292100" algn="l" rtl="0">
              <a:spcBef>
                <a:spcPts val="0"/>
              </a:spcBef>
              <a:spcAft>
                <a:spcPts val="0"/>
              </a:spcAft>
              <a:buClr>
                <a:srgbClr val="000000"/>
              </a:buClr>
              <a:buSzPts val="1000"/>
              <a:buFont typeface="Open Sans"/>
              <a:buAutoNum type="arabicPeriod"/>
            </a:pPr>
            <a:r>
              <a:rPr lang="fr" sz="1100" dirty="0">
                <a:solidFill>
                  <a:srgbClr val="212121"/>
                </a:solidFill>
                <a:highlight>
                  <a:srgbClr val="FFFFFF"/>
                </a:highlight>
                <a:latin typeface="Open Sans"/>
                <a:ea typeface="Open Sans"/>
                <a:cs typeface="Open Sans"/>
                <a:sym typeface="Open Sans"/>
              </a:rPr>
              <a:t>Serenari, M., Cucchetti, A., Russo, P. M., Fallani, G., Mattarozzi, K., Pinna, A. D., Colonnello, V., Poggioli, G., &amp; Cescon, M. (2019). Burnout and psychological distress between surgical and non-surgical residents. </a:t>
            </a:r>
            <a:r>
              <a:rPr lang="fr" sz="1100" i="1" dirty="0">
                <a:solidFill>
                  <a:srgbClr val="212121"/>
                </a:solidFill>
                <a:highlight>
                  <a:srgbClr val="FFFFFF"/>
                </a:highlight>
                <a:latin typeface="Open Sans"/>
                <a:ea typeface="Open Sans"/>
                <a:cs typeface="Open Sans"/>
                <a:sym typeface="Open Sans"/>
              </a:rPr>
              <a:t>Updates in surgery</a:t>
            </a:r>
            <a:r>
              <a:rPr lang="fr" sz="1100" dirty="0">
                <a:solidFill>
                  <a:srgbClr val="212121"/>
                </a:solidFill>
                <a:highlight>
                  <a:srgbClr val="FFFFFF"/>
                </a:highlight>
                <a:latin typeface="Open Sans"/>
                <a:ea typeface="Open Sans"/>
                <a:cs typeface="Open Sans"/>
                <a:sym typeface="Open Sans"/>
              </a:rPr>
              <a:t>, </a:t>
            </a:r>
            <a:r>
              <a:rPr lang="fr" sz="1100" i="1" dirty="0">
                <a:solidFill>
                  <a:srgbClr val="212121"/>
                </a:solidFill>
                <a:highlight>
                  <a:srgbClr val="FFFFFF"/>
                </a:highlight>
                <a:latin typeface="Open Sans"/>
                <a:ea typeface="Open Sans"/>
                <a:cs typeface="Open Sans"/>
                <a:sym typeface="Open Sans"/>
              </a:rPr>
              <a:t>71</a:t>
            </a:r>
            <a:r>
              <a:rPr lang="fr" sz="1100" dirty="0">
                <a:solidFill>
                  <a:srgbClr val="212121"/>
                </a:solidFill>
                <a:highlight>
                  <a:srgbClr val="FFFFFF"/>
                </a:highlight>
                <a:latin typeface="Open Sans"/>
                <a:ea typeface="Open Sans"/>
                <a:cs typeface="Open Sans"/>
                <a:sym typeface="Open Sans"/>
              </a:rPr>
              <a:t>(2), 323–330. </a:t>
            </a:r>
            <a:r>
              <a:rPr lang="fr" sz="1100" u="sng" dirty="0">
                <a:solidFill>
                  <a:srgbClr val="1155CC"/>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https://doi.org/10.1007/s13304-019-00653-0</a:t>
            </a:r>
            <a:r>
              <a:rPr lang="fr" sz="1100" dirty="0">
                <a:solidFill>
                  <a:srgbClr val="212121"/>
                </a:solidFill>
                <a:highlight>
                  <a:srgbClr val="FFFFFF"/>
                </a:highlight>
                <a:latin typeface="Open Sans"/>
                <a:ea typeface="Open Sans"/>
                <a:cs typeface="Open Sans"/>
                <a:sym typeface="Open Sans"/>
              </a:rPr>
              <a:t> </a:t>
            </a:r>
            <a:endParaRPr sz="1100" dirty="0">
              <a:solidFill>
                <a:srgbClr val="212121"/>
              </a:solidFill>
              <a:highlight>
                <a:srgbClr val="FFFFFF"/>
              </a:highlight>
              <a:latin typeface="Open Sans"/>
              <a:ea typeface="Open Sans"/>
              <a:cs typeface="Open Sans"/>
              <a:sym typeface="Open Sans"/>
            </a:endParaRPr>
          </a:p>
          <a:p>
            <a:pPr marL="457200" lvl="0" indent="-298450" algn="l" rtl="0">
              <a:spcBef>
                <a:spcPts val="0"/>
              </a:spcBef>
              <a:spcAft>
                <a:spcPts val="0"/>
              </a:spcAft>
              <a:buClr>
                <a:srgbClr val="212121"/>
              </a:buClr>
              <a:buSzPts val="1100"/>
              <a:buFont typeface="Open Sans"/>
              <a:buAutoNum type="arabicPeriod"/>
            </a:pPr>
            <a:r>
              <a:rPr lang="fr" sz="1100" dirty="0">
                <a:solidFill>
                  <a:srgbClr val="000000"/>
                </a:solidFill>
                <a:latin typeface="Open Sans"/>
                <a:ea typeface="Open Sans"/>
                <a:cs typeface="Open Sans"/>
                <a:sym typeface="Open Sans"/>
              </a:rPr>
              <a:t>INSPQ, Symptômes dépressifs, Fiche 3 - Patient Health Questionnaire - 9 items (PHQ-9), dernière modification décembre 2020 </a:t>
            </a:r>
            <a:r>
              <a:rPr lang="fr" sz="1100" u="sng" dirty="0">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https://www.inspq.qc.ca/boite-outils-pour-la-surveillance-post-sinistre-des-impacts-sur-la-sante-mentale/instruments-de-mesure-standardises/fiches-pour-les-instruments-de-mesure-standardises-recommandes/symptomes-depressifs</a:t>
            </a:r>
            <a:endParaRPr sz="1100" dirty="0">
              <a:solidFill>
                <a:srgbClr val="212121"/>
              </a:solidFill>
              <a:highlight>
                <a:srgbClr val="FFFFFF"/>
              </a:highlight>
              <a:latin typeface="Open Sans"/>
              <a:ea typeface="Open Sans"/>
              <a:cs typeface="Open Sans"/>
              <a:sym typeface="Open Sans"/>
            </a:endParaRPr>
          </a:p>
          <a:p>
            <a:pPr marL="457200" lvl="0" indent="-298450" algn="l" rtl="0">
              <a:spcBef>
                <a:spcPts val="0"/>
              </a:spcBef>
              <a:spcAft>
                <a:spcPts val="0"/>
              </a:spcAft>
              <a:buClr>
                <a:srgbClr val="212121"/>
              </a:buClr>
              <a:buSzPts val="1100"/>
              <a:buFont typeface="Open Sans"/>
              <a:buAutoNum type="arabicPeriod"/>
            </a:pPr>
            <a:r>
              <a:rPr lang="fr" sz="1100" dirty="0">
                <a:solidFill>
                  <a:srgbClr val="000000"/>
                </a:solidFill>
                <a:latin typeface="Open Sans"/>
                <a:ea typeface="Open Sans"/>
                <a:cs typeface="Open Sans"/>
                <a:sym typeface="Open Sans"/>
              </a:rPr>
              <a:t>INSPQ, Symptômes d’anxiété, Questionnaire 1 - Generalized Anxiety Disorder - 7 items (GAD-7), dernière modification mars 2019 </a:t>
            </a:r>
            <a:r>
              <a:rPr lang="fr" sz="1100" u="sng" dirty="0">
                <a:solidFill>
                  <a:srgbClr val="1155CC"/>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https://www.inspq.qc.ca/boite-outils-pour-la-surveillance-post-sinistre-des-impacts-sur-la-sante-mentale/instruments-de-mesure-standardises/questionnaires/symptomes-d-anxiete</a:t>
            </a:r>
            <a:endParaRPr sz="1100" dirty="0">
              <a:solidFill>
                <a:srgbClr val="212121"/>
              </a:solidFill>
              <a:highlight>
                <a:srgbClr val="FFFFFF"/>
              </a:highlight>
              <a:latin typeface="Open Sans"/>
              <a:ea typeface="Open Sans"/>
              <a:cs typeface="Open Sans"/>
              <a:sym typeface="Open Sans"/>
            </a:endParaRPr>
          </a:p>
          <a:p>
            <a:pPr marL="457200" lvl="0" indent="-292100" algn="l" rtl="0">
              <a:spcBef>
                <a:spcPts val="0"/>
              </a:spcBef>
              <a:spcAft>
                <a:spcPts val="0"/>
              </a:spcAft>
              <a:buClr>
                <a:srgbClr val="212121"/>
              </a:buClr>
              <a:buSzPts val="1000"/>
              <a:buFont typeface="Open Sans"/>
              <a:buAutoNum type="arabicPeriod"/>
            </a:pPr>
            <a:r>
              <a:rPr lang="fr" sz="1100" dirty="0">
                <a:solidFill>
                  <a:srgbClr val="212121"/>
                </a:solidFill>
                <a:highlight>
                  <a:srgbClr val="FFFFFF"/>
                </a:highlight>
              </a:rPr>
              <a:t>Larson DP, Carlson ML, Lohse CM, et al. Prevalence of and Associations With Distress and Professional Burnout Among Otolaryngologists: Part I, Trainees. </a:t>
            </a:r>
            <a:r>
              <a:rPr lang="fr" sz="1100" i="1" dirty="0">
                <a:solidFill>
                  <a:srgbClr val="212121"/>
                </a:solidFill>
                <a:highlight>
                  <a:srgbClr val="FFFFFF"/>
                </a:highlight>
              </a:rPr>
              <a:t>Otolaryngol Head Neck Surg</a:t>
            </a:r>
            <a:r>
              <a:rPr lang="fr" sz="1100" dirty="0">
                <a:solidFill>
                  <a:srgbClr val="212121"/>
                </a:solidFill>
                <a:highlight>
                  <a:srgbClr val="FFFFFF"/>
                </a:highlight>
              </a:rPr>
              <a:t>. 2021;164(5):1019-1029. doi:10.1177/0194599820959273</a:t>
            </a:r>
            <a:endParaRPr sz="1100" dirty="0">
              <a:solidFill>
                <a:srgbClr val="212121"/>
              </a:solidFill>
              <a:highlight>
                <a:srgbClr val="FFFFFF"/>
              </a:highlight>
            </a:endParaRPr>
          </a:p>
          <a:p>
            <a:pPr marL="457200" lvl="0" indent="-298450" algn="l" rtl="0">
              <a:spcBef>
                <a:spcPts val="0"/>
              </a:spcBef>
              <a:spcAft>
                <a:spcPts val="0"/>
              </a:spcAft>
              <a:buClr>
                <a:srgbClr val="212121"/>
              </a:buClr>
              <a:buSzPts val="1100"/>
              <a:buAutoNum type="arabicPeriod"/>
            </a:pPr>
            <a:r>
              <a:rPr lang="fr" sz="1100" dirty="0">
                <a:solidFill>
                  <a:srgbClr val="212121"/>
                </a:solidFill>
                <a:highlight>
                  <a:srgbClr val="FFFFFF"/>
                </a:highlight>
              </a:rPr>
              <a:t>Serenari M, Cucchetti A, Russo PM, et al. Burnout and psychological distress between surgical and non-surgical residents. </a:t>
            </a:r>
            <a:r>
              <a:rPr lang="fr" sz="1100" i="1" dirty="0">
                <a:solidFill>
                  <a:srgbClr val="212121"/>
                </a:solidFill>
                <a:highlight>
                  <a:srgbClr val="FFFFFF"/>
                </a:highlight>
              </a:rPr>
              <a:t>Updates Surg</a:t>
            </a:r>
            <a:r>
              <a:rPr lang="fr" sz="1100" dirty="0">
                <a:solidFill>
                  <a:srgbClr val="212121"/>
                </a:solidFill>
                <a:highlight>
                  <a:srgbClr val="FFFFFF"/>
                </a:highlight>
              </a:rPr>
              <a:t>. 2019;71(2):323-330. doi:10.1007/s13304-019-00653-0</a:t>
            </a:r>
          </a:p>
          <a:p>
            <a:pPr marL="457200" lvl="0" indent="-298450" algn="l" rtl="0">
              <a:spcBef>
                <a:spcPts val="0"/>
              </a:spcBef>
              <a:spcAft>
                <a:spcPts val="0"/>
              </a:spcAft>
              <a:buClr>
                <a:srgbClr val="212121"/>
              </a:buClr>
              <a:buSzPts val="1100"/>
              <a:buAutoNum type="arabicPeriod"/>
            </a:pPr>
            <a:r>
              <a:rPr lang="en-CA" sz="1100" dirty="0" err="1">
                <a:solidFill>
                  <a:srgbClr val="212121"/>
                </a:solidFill>
                <a:highlight>
                  <a:srgbClr val="FFFFFF"/>
                </a:highlight>
              </a:rPr>
              <a:t>Freedy</a:t>
            </a:r>
            <a:r>
              <a:rPr lang="en-CA" sz="1100" dirty="0">
                <a:solidFill>
                  <a:srgbClr val="212121"/>
                </a:solidFill>
                <a:highlight>
                  <a:srgbClr val="FFFFFF"/>
                </a:highlight>
              </a:rPr>
              <a:t> JR, Staley C, Mims LD, et al. Social, Individual, and Environmental Characteristics of Family Medicine Resident Burnout: A CERA Study. Fam Med. 2022;54(4):270-276. https://doi.org/10.22454/FamMed.2022.526799.</a:t>
            </a:r>
          </a:p>
          <a:p>
            <a:pPr marL="457200" lvl="0" indent="-298450" algn="l" rtl="0">
              <a:spcBef>
                <a:spcPts val="0"/>
              </a:spcBef>
              <a:spcAft>
                <a:spcPts val="0"/>
              </a:spcAft>
              <a:buClr>
                <a:srgbClr val="212121"/>
              </a:buClr>
              <a:buSzPts val="1100"/>
              <a:buAutoNum type="arabicPeriod"/>
            </a:pPr>
            <a:r>
              <a:rPr lang="en-CA" sz="1100" dirty="0">
                <a:solidFill>
                  <a:srgbClr val="212121"/>
                </a:solidFill>
                <a:highlight>
                  <a:srgbClr val="FFFFFF"/>
                </a:highlight>
              </a:rPr>
              <a:t>8. Li Lui, Nathaniel J. Pollock, </a:t>
            </a:r>
            <a:r>
              <a:rPr lang="en-CA" sz="1100" dirty="0" err="1">
                <a:solidFill>
                  <a:srgbClr val="212121"/>
                </a:solidFill>
                <a:highlight>
                  <a:srgbClr val="FFFFFF"/>
                </a:highlight>
              </a:rPr>
              <a:t>Gisèle</a:t>
            </a:r>
            <a:r>
              <a:rPr lang="en-CA" sz="1100" dirty="0">
                <a:solidFill>
                  <a:srgbClr val="212121"/>
                </a:solidFill>
                <a:highlight>
                  <a:srgbClr val="FFFFFF"/>
                </a:highlight>
              </a:rPr>
              <a:t> Contreras, Lil </a:t>
            </a:r>
            <a:r>
              <a:rPr lang="en-CA" sz="1100" dirty="0" err="1">
                <a:solidFill>
                  <a:srgbClr val="212121"/>
                </a:solidFill>
                <a:highlight>
                  <a:srgbClr val="FFFFFF"/>
                </a:highlight>
              </a:rPr>
              <a:t>Tonmyr</a:t>
            </a:r>
            <a:r>
              <a:rPr lang="en-CA" sz="1100" dirty="0">
                <a:solidFill>
                  <a:srgbClr val="212121"/>
                </a:solidFill>
                <a:highlight>
                  <a:srgbClr val="FFFFFF"/>
                </a:highlight>
              </a:rPr>
              <a:t> et Wendy Thompson, </a:t>
            </a:r>
            <a:r>
              <a:rPr lang="en-CA" sz="1100" dirty="0" err="1">
                <a:solidFill>
                  <a:srgbClr val="212121"/>
                </a:solidFill>
                <a:highlight>
                  <a:srgbClr val="FFFFFF"/>
                </a:highlight>
              </a:rPr>
              <a:t>Prévalence</a:t>
            </a:r>
            <a:r>
              <a:rPr lang="en-CA" sz="1100" dirty="0">
                <a:solidFill>
                  <a:srgbClr val="212121"/>
                </a:solidFill>
                <a:highlight>
                  <a:srgbClr val="FFFFFF"/>
                </a:highlight>
              </a:rPr>
              <a:t> des </a:t>
            </a:r>
            <a:r>
              <a:rPr lang="en-CA" sz="1100" dirty="0" err="1">
                <a:solidFill>
                  <a:srgbClr val="212121"/>
                </a:solidFill>
                <a:highlight>
                  <a:srgbClr val="FFFFFF"/>
                </a:highlight>
              </a:rPr>
              <a:t>idées</a:t>
            </a:r>
            <a:r>
              <a:rPr lang="en-CA" sz="1100" dirty="0">
                <a:solidFill>
                  <a:srgbClr val="212121"/>
                </a:solidFill>
                <a:highlight>
                  <a:srgbClr val="FFFFFF"/>
                </a:highlight>
              </a:rPr>
              <a:t> </a:t>
            </a:r>
            <a:r>
              <a:rPr lang="en-CA" sz="1100" dirty="0" err="1">
                <a:solidFill>
                  <a:srgbClr val="212121"/>
                </a:solidFill>
                <a:highlight>
                  <a:srgbClr val="FFFFFF"/>
                </a:highlight>
              </a:rPr>
              <a:t>suicidaires</a:t>
            </a:r>
            <a:r>
              <a:rPr lang="en-CA" sz="1100" dirty="0">
                <a:solidFill>
                  <a:srgbClr val="212121"/>
                </a:solidFill>
                <a:highlight>
                  <a:srgbClr val="FFFFFF"/>
                </a:highlight>
              </a:rPr>
              <a:t> chez les </a:t>
            </a:r>
            <a:r>
              <a:rPr lang="en-CA" sz="1100" dirty="0" err="1">
                <a:solidFill>
                  <a:srgbClr val="212121"/>
                </a:solidFill>
                <a:highlight>
                  <a:srgbClr val="FFFFFF"/>
                </a:highlight>
              </a:rPr>
              <a:t>adultes</a:t>
            </a:r>
            <a:r>
              <a:rPr lang="en-CA" sz="1100" dirty="0">
                <a:solidFill>
                  <a:srgbClr val="212121"/>
                </a:solidFill>
                <a:highlight>
                  <a:srgbClr val="FFFFFF"/>
                </a:highlight>
              </a:rPr>
              <a:t> au Canada : </a:t>
            </a:r>
            <a:r>
              <a:rPr lang="en-CA" sz="1100" dirty="0" err="1">
                <a:solidFill>
                  <a:srgbClr val="212121"/>
                </a:solidFill>
                <a:highlight>
                  <a:srgbClr val="FFFFFF"/>
                </a:highlight>
              </a:rPr>
              <a:t>résultats</a:t>
            </a:r>
            <a:r>
              <a:rPr lang="en-CA" sz="1100" dirty="0">
                <a:solidFill>
                  <a:srgbClr val="212121"/>
                </a:solidFill>
                <a:highlight>
                  <a:srgbClr val="FFFFFF"/>
                </a:highlight>
              </a:rPr>
              <a:t> de la </a:t>
            </a:r>
            <a:r>
              <a:rPr lang="en-CA" sz="1100" dirty="0" err="1">
                <a:solidFill>
                  <a:srgbClr val="212121"/>
                </a:solidFill>
                <a:highlight>
                  <a:srgbClr val="FFFFFF"/>
                </a:highlight>
              </a:rPr>
              <a:t>deuxième</a:t>
            </a:r>
            <a:r>
              <a:rPr lang="en-CA" sz="1100" dirty="0">
                <a:solidFill>
                  <a:srgbClr val="212121"/>
                </a:solidFill>
                <a:highlight>
                  <a:srgbClr val="FFFFFF"/>
                </a:highlight>
              </a:rPr>
              <a:t> </a:t>
            </a:r>
            <a:r>
              <a:rPr lang="en-CA" sz="1100" dirty="0" err="1">
                <a:solidFill>
                  <a:srgbClr val="212121"/>
                </a:solidFill>
                <a:highlight>
                  <a:srgbClr val="FFFFFF"/>
                </a:highlight>
              </a:rPr>
              <a:t>Enquête</a:t>
            </a:r>
            <a:r>
              <a:rPr lang="en-CA" sz="1100" dirty="0">
                <a:solidFill>
                  <a:srgbClr val="212121"/>
                </a:solidFill>
                <a:highlight>
                  <a:srgbClr val="FFFFFF"/>
                </a:highlight>
              </a:rPr>
              <a:t> sur la COVID-19 et la </a:t>
            </a:r>
            <a:r>
              <a:rPr lang="en-CA" sz="1100" dirty="0" err="1">
                <a:solidFill>
                  <a:srgbClr val="212121"/>
                </a:solidFill>
                <a:highlight>
                  <a:srgbClr val="FFFFFF"/>
                </a:highlight>
              </a:rPr>
              <a:t>santé</a:t>
            </a:r>
            <a:r>
              <a:rPr lang="en-CA" sz="1100" dirty="0">
                <a:solidFill>
                  <a:srgbClr val="212121"/>
                </a:solidFill>
                <a:highlight>
                  <a:srgbClr val="FFFFFF"/>
                </a:highlight>
              </a:rPr>
              <a:t> </a:t>
            </a:r>
            <a:r>
              <a:rPr lang="en-CA" sz="1100" dirty="0" err="1">
                <a:solidFill>
                  <a:srgbClr val="212121"/>
                </a:solidFill>
                <a:highlight>
                  <a:srgbClr val="FFFFFF"/>
                </a:highlight>
              </a:rPr>
              <a:t>mentale</a:t>
            </a:r>
            <a:r>
              <a:rPr lang="en-CA" sz="1100" dirty="0">
                <a:solidFill>
                  <a:srgbClr val="212121"/>
                </a:solidFill>
                <a:highlight>
                  <a:srgbClr val="FFFFFF"/>
                </a:highlight>
              </a:rPr>
              <a:t>. Mai 2022. </a:t>
            </a:r>
            <a:r>
              <a:rPr lang="en-CA" sz="1100" dirty="0" err="1">
                <a:solidFill>
                  <a:srgbClr val="212121"/>
                </a:solidFill>
                <a:highlight>
                  <a:srgbClr val="FFFFFF"/>
                </a:highlight>
              </a:rPr>
              <a:t>Statistique</a:t>
            </a:r>
            <a:r>
              <a:rPr lang="en-CA" sz="1100" dirty="0">
                <a:solidFill>
                  <a:srgbClr val="212121"/>
                </a:solidFill>
                <a:highlight>
                  <a:srgbClr val="FFFFFF"/>
                </a:highlight>
              </a:rPr>
              <a:t> Canada. https://www150.statcan.gc.ca/n1/pub/82-003-x/2022005/article/00002-fra.htm</a:t>
            </a:r>
          </a:p>
          <a:p>
            <a:pPr marL="457200" lvl="0" indent="-298450" algn="l" rtl="0">
              <a:spcBef>
                <a:spcPts val="0"/>
              </a:spcBef>
              <a:spcAft>
                <a:spcPts val="0"/>
              </a:spcAft>
              <a:buClr>
                <a:srgbClr val="212121"/>
              </a:buClr>
              <a:buSzPts val="1100"/>
              <a:buAutoNum type="arabicPeriod"/>
            </a:pPr>
            <a:endParaRPr lang="en-CA" sz="1100" dirty="0">
              <a:solidFill>
                <a:srgbClr val="21212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Revue de la littérature </a:t>
            </a:r>
            <a:endParaRPr dirty="0"/>
          </a:p>
        </p:txBody>
      </p:sp>
      <p:pic>
        <p:nvPicPr>
          <p:cNvPr id="3" name="Image 2" descr="Une image contenant texte, capture d’écran, Police, diagramme&#10;&#10;Description générée automatiquement">
            <a:extLst>
              <a:ext uri="{FF2B5EF4-FFF2-40B4-BE49-F238E27FC236}">
                <a16:creationId xmlns:a16="http://schemas.microsoft.com/office/drawing/2014/main" id="{527167E9-62AC-2378-BB49-704D5B06BF9A}"/>
              </a:ext>
            </a:extLst>
          </p:cNvPr>
          <p:cNvPicPr>
            <a:picLocks noChangeAspect="1"/>
          </p:cNvPicPr>
          <p:nvPr/>
        </p:nvPicPr>
        <p:blipFill>
          <a:blip r:embed="rId3"/>
          <a:stretch>
            <a:fillRect/>
          </a:stretch>
        </p:blipFill>
        <p:spPr>
          <a:xfrm>
            <a:off x="311701" y="887230"/>
            <a:ext cx="7310798" cy="39699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Protocole</a:t>
            </a:r>
            <a:endParaRPr/>
          </a:p>
        </p:txBody>
      </p:sp>
      <p:sp>
        <p:nvSpPr>
          <p:cNvPr id="110" name="Google Shape;110;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fr" sz="4500" b="1" dirty="0"/>
              <a:t>Devis: </a:t>
            </a:r>
            <a:r>
              <a:rPr lang="fr" sz="4500" dirty="0"/>
              <a:t>Étude transversale menée par questionnaire</a:t>
            </a:r>
            <a:endParaRPr lang="fr" sz="4500" b="1" dirty="0"/>
          </a:p>
          <a:p>
            <a:pPr marL="0" lvl="0" indent="0" algn="l" rtl="0">
              <a:spcBef>
                <a:spcPts val="0"/>
              </a:spcBef>
              <a:spcAft>
                <a:spcPts val="0"/>
              </a:spcAft>
              <a:buNone/>
            </a:pPr>
            <a:endParaRPr lang="fr" sz="4500" b="1" dirty="0"/>
          </a:p>
          <a:p>
            <a:pPr marL="0" lvl="0" indent="0" algn="l" rtl="0">
              <a:spcBef>
                <a:spcPts val="0"/>
              </a:spcBef>
              <a:spcAft>
                <a:spcPts val="0"/>
              </a:spcAft>
              <a:buNone/>
            </a:pPr>
            <a:r>
              <a:rPr lang="fr" sz="4500" b="1" dirty="0"/>
              <a:t>Population</a:t>
            </a:r>
            <a:r>
              <a:rPr lang="fr" sz="4500" dirty="0"/>
              <a:t>:résident(e)s en médecine familiale de l’Université de Montréal</a:t>
            </a:r>
          </a:p>
          <a:p>
            <a:pPr indent="-305593">
              <a:lnSpc>
                <a:spcPct val="150000"/>
              </a:lnSpc>
              <a:buSzPct val="100000"/>
            </a:pPr>
            <a:r>
              <a:rPr lang="fr-FR" sz="4500" b="1" dirty="0"/>
              <a:t>Critères d’inclusion</a:t>
            </a:r>
            <a:r>
              <a:rPr lang="fr-FR" sz="4500" dirty="0"/>
              <a:t>: être résident(e) actuellement inscrit en médecine familiale à l’Université de Montréal</a:t>
            </a:r>
            <a:endParaRPr lang="en-CA" sz="4500" dirty="0"/>
          </a:p>
          <a:p>
            <a:pPr indent="-305593">
              <a:lnSpc>
                <a:spcPct val="150000"/>
              </a:lnSpc>
              <a:buSzPct val="100000"/>
            </a:pPr>
            <a:r>
              <a:rPr lang="fr-FR" sz="4500" b="1" dirty="0"/>
              <a:t>Critères d’exclusion</a:t>
            </a:r>
            <a:r>
              <a:rPr lang="fr-FR" sz="4500" dirty="0"/>
              <a:t>: résident(e)s en programme de compétences avancées (R3 ou R2B)</a:t>
            </a:r>
            <a:endParaRPr lang="en-CA" sz="4500" dirty="0"/>
          </a:p>
          <a:p>
            <a:pPr marL="0" lvl="0" indent="0" algn="l" rtl="0">
              <a:spcBef>
                <a:spcPts val="1200"/>
              </a:spcBef>
              <a:spcAft>
                <a:spcPts val="0"/>
              </a:spcAft>
              <a:buNone/>
            </a:pPr>
            <a:r>
              <a:rPr lang="fr" sz="4500" b="1" dirty="0"/>
              <a:t>Instrument de mesure : </a:t>
            </a:r>
            <a:r>
              <a:rPr lang="fr" sz="4500" dirty="0"/>
              <a:t>questionnaire auto-administré en ligne sur la plateforme Survey Monkey</a:t>
            </a:r>
            <a:endParaRPr sz="4500" b="1" dirty="0"/>
          </a:p>
          <a:p>
            <a:pPr marL="0" lvl="0" indent="0" algn="l" rtl="0">
              <a:spcBef>
                <a:spcPts val="12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AA7C74-BBB3-CE4E-9406-5995634D61C1}"/>
              </a:ext>
            </a:extLst>
          </p:cNvPr>
          <p:cNvSpPr>
            <a:spLocks noGrp="1"/>
          </p:cNvSpPr>
          <p:nvPr>
            <p:ph type="title"/>
          </p:nvPr>
        </p:nvSpPr>
        <p:spPr/>
        <p:txBody>
          <a:bodyPr>
            <a:normAutofit fontScale="90000"/>
          </a:bodyPr>
          <a:lstStyle/>
          <a:p>
            <a:r>
              <a:rPr lang="fr-CA" dirty="0"/>
              <a:t>Protocole (suite)</a:t>
            </a:r>
            <a:endParaRPr lang="en-CA" dirty="0"/>
          </a:p>
        </p:txBody>
      </p:sp>
      <p:sp>
        <p:nvSpPr>
          <p:cNvPr id="3" name="Espace réservé du texte 2">
            <a:extLst>
              <a:ext uri="{FF2B5EF4-FFF2-40B4-BE49-F238E27FC236}">
                <a16:creationId xmlns:a16="http://schemas.microsoft.com/office/drawing/2014/main" id="{49765E56-EFE5-FB88-F740-7BDBE5F238D5}"/>
              </a:ext>
            </a:extLst>
          </p:cNvPr>
          <p:cNvSpPr>
            <a:spLocks noGrp="1"/>
          </p:cNvSpPr>
          <p:nvPr>
            <p:ph type="body" idx="1"/>
          </p:nvPr>
        </p:nvSpPr>
        <p:spPr>
          <a:xfrm>
            <a:off x="311700" y="943582"/>
            <a:ext cx="8520600" cy="3789917"/>
          </a:xfrm>
        </p:spPr>
        <p:txBody>
          <a:bodyPr>
            <a:normAutofit fontScale="55000" lnSpcReduction="20000"/>
          </a:bodyPr>
          <a:lstStyle/>
          <a:p>
            <a:pPr marL="0" lvl="0" indent="0" algn="l" rtl="0">
              <a:spcBef>
                <a:spcPts val="1200"/>
              </a:spcBef>
              <a:spcAft>
                <a:spcPts val="0"/>
              </a:spcAft>
              <a:buNone/>
            </a:pPr>
            <a:r>
              <a:rPr lang="fr-FR" sz="2900" b="1" dirty="0"/>
              <a:t>Collecte de données:</a:t>
            </a:r>
            <a:r>
              <a:rPr lang="fr-FR" sz="2900" dirty="0"/>
              <a:t> </a:t>
            </a:r>
          </a:p>
          <a:p>
            <a:pPr marL="457200" lvl="0" indent="-305593" algn="l" rtl="0">
              <a:lnSpc>
                <a:spcPct val="150000"/>
              </a:lnSpc>
              <a:spcBef>
                <a:spcPts val="1200"/>
              </a:spcBef>
              <a:spcAft>
                <a:spcPts val="0"/>
              </a:spcAft>
              <a:buSzPct val="100000"/>
              <a:buChar char="●"/>
            </a:pPr>
            <a:r>
              <a:rPr lang="fr-FR" sz="2900" dirty="0"/>
              <a:t>Disponible du 3 avril au 19 mai 2023</a:t>
            </a:r>
          </a:p>
          <a:p>
            <a:pPr marL="457200" lvl="0" indent="-305593" algn="l" rtl="0">
              <a:lnSpc>
                <a:spcPct val="150000"/>
              </a:lnSpc>
              <a:spcBef>
                <a:spcPts val="0"/>
              </a:spcBef>
              <a:spcAft>
                <a:spcPts val="0"/>
              </a:spcAft>
              <a:buSzPct val="100000"/>
              <a:buChar char="●"/>
            </a:pPr>
            <a:r>
              <a:rPr lang="fr-FR" sz="2900" dirty="0"/>
              <a:t>Invitation via courriel d’invitation, diffusé par le président de la table des résidents coordonnateurs</a:t>
            </a:r>
          </a:p>
          <a:p>
            <a:pPr marL="457200" lvl="0" indent="-305593" algn="l" rtl="0">
              <a:lnSpc>
                <a:spcPct val="150000"/>
              </a:lnSpc>
              <a:spcBef>
                <a:spcPts val="0"/>
              </a:spcBef>
              <a:spcAft>
                <a:spcPts val="0"/>
              </a:spcAft>
              <a:buSzPct val="100000"/>
              <a:buChar char="●"/>
            </a:pPr>
            <a:r>
              <a:rPr lang="fr-FR" sz="2900" dirty="0"/>
              <a:t>Date d’envoi: 3 avril 2023</a:t>
            </a:r>
          </a:p>
          <a:p>
            <a:pPr marL="457200" lvl="0" indent="-305593" algn="l" rtl="0">
              <a:lnSpc>
                <a:spcPct val="150000"/>
              </a:lnSpc>
              <a:spcBef>
                <a:spcPts val="0"/>
              </a:spcBef>
              <a:spcAft>
                <a:spcPts val="0"/>
              </a:spcAft>
              <a:buSzPct val="100000"/>
              <a:buChar char="●"/>
            </a:pPr>
            <a:r>
              <a:rPr lang="fr-FR" sz="2900" dirty="0"/>
              <a:t>Relances: 16 avril 2023 et 15 mai 2023</a:t>
            </a:r>
          </a:p>
          <a:p>
            <a:pPr marL="0" lvl="0" indent="0" algn="l" rtl="0">
              <a:lnSpc>
                <a:spcPct val="150000"/>
              </a:lnSpc>
              <a:spcBef>
                <a:spcPts val="1200"/>
              </a:spcBef>
              <a:spcAft>
                <a:spcPts val="0"/>
              </a:spcAft>
              <a:buNone/>
            </a:pPr>
            <a:r>
              <a:rPr lang="fr-FR" sz="2900" b="1" dirty="0"/>
              <a:t>Analyse des résultats: </a:t>
            </a:r>
            <a:r>
              <a:rPr lang="fr-FR" sz="2900" dirty="0"/>
              <a:t>Analyses univariées et bivariées à l’aide du logiciel SPSS version 28</a:t>
            </a:r>
          </a:p>
          <a:p>
            <a:pPr marL="0" lvl="0" indent="0" algn="l" rtl="0">
              <a:lnSpc>
                <a:spcPct val="150000"/>
              </a:lnSpc>
              <a:spcBef>
                <a:spcPts val="1200"/>
              </a:spcBef>
              <a:spcAft>
                <a:spcPts val="0"/>
              </a:spcAft>
              <a:buNone/>
            </a:pPr>
            <a:r>
              <a:rPr lang="fr-FR" sz="2900" b="1" dirty="0"/>
              <a:t>Approbation éthique</a:t>
            </a:r>
            <a:r>
              <a:rPr lang="fr-FR" sz="2900" dirty="0"/>
              <a:t> du CERSES le 23 mars 2023 </a:t>
            </a:r>
          </a:p>
          <a:p>
            <a:endParaRPr lang="en-CA" dirty="0"/>
          </a:p>
        </p:txBody>
      </p:sp>
    </p:spTree>
    <p:extLst>
      <p:ext uri="{BB962C8B-B14F-4D97-AF65-F5344CB8AC3E}">
        <p14:creationId xmlns:p14="http://schemas.microsoft.com/office/powerpoint/2010/main" val="361348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Questionnaire – Détresse psychologique</a:t>
            </a:r>
            <a:endParaRPr dirty="0"/>
          </a:p>
        </p:txBody>
      </p:sp>
      <p:sp>
        <p:nvSpPr>
          <p:cNvPr id="116" name="Google Shape;11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342900">
              <a:lnSpc>
                <a:spcPct val="150000"/>
              </a:lnSpc>
            </a:pPr>
            <a:r>
              <a:rPr lang="fr" dirty="0"/>
              <a:t>Outil initialement choisi: MBI-HSS, abandonné en raison de coûts élevés reliés à son utilisation</a:t>
            </a:r>
          </a:p>
          <a:p>
            <a:pPr marL="0" indent="0">
              <a:lnSpc>
                <a:spcPct val="150000"/>
              </a:lnSpc>
              <a:buNone/>
            </a:pPr>
            <a:endParaRPr strike="sngStrike" dirty="0">
              <a:solidFill>
                <a:srgbClr val="FF0000"/>
              </a:solidFill>
              <a:highlight>
                <a:srgbClr val="FFFF00"/>
              </a:highlight>
            </a:endParaRPr>
          </a:p>
          <a:p>
            <a:pPr marL="342900">
              <a:lnSpc>
                <a:spcPct val="150000"/>
              </a:lnSpc>
            </a:pPr>
            <a:r>
              <a:rPr lang="fr" dirty="0">
                <a:solidFill>
                  <a:schemeClr val="bg2"/>
                </a:solidFill>
              </a:rPr>
              <a:t>Échelles de mesure validées utilisés</a:t>
            </a:r>
            <a:r>
              <a:rPr lang="fr" dirty="0"/>
              <a:t>: </a:t>
            </a:r>
            <a:r>
              <a:rPr lang="fr" b="1" dirty="0"/>
              <a:t>PHQ-9</a:t>
            </a:r>
            <a:r>
              <a:rPr lang="fr" dirty="0"/>
              <a:t> (10 items), </a:t>
            </a:r>
            <a:r>
              <a:rPr lang="fr" b="1" dirty="0"/>
              <a:t>GAD-7</a:t>
            </a:r>
            <a:r>
              <a:rPr lang="fr" dirty="0"/>
              <a:t> (7 items), </a:t>
            </a:r>
            <a:r>
              <a:rPr lang="fr" b="1" dirty="0"/>
              <a:t>AUDIT-C </a:t>
            </a:r>
            <a:r>
              <a:rPr lang="fr" dirty="0"/>
              <a:t>(3 items)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1C27D-D76A-E2B6-64BF-6EA2C26D48E4}"/>
              </a:ext>
            </a:extLst>
          </p:cNvPr>
          <p:cNvSpPr>
            <a:spLocks noGrp="1"/>
          </p:cNvSpPr>
          <p:nvPr>
            <p:ph type="title"/>
          </p:nvPr>
        </p:nvSpPr>
        <p:spPr/>
        <p:txBody>
          <a:bodyPr>
            <a:normAutofit fontScale="90000"/>
          </a:bodyPr>
          <a:lstStyle/>
          <a:p>
            <a:r>
              <a:rPr lang="fr-CA" dirty="0"/>
              <a:t>Questionnaire – Données sociodémographiques (9 items)</a:t>
            </a:r>
            <a:endParaRPr lang="en-CA" dirty="0"/>
          </a:p>
        </p:txBody>
      </p:sp>
      <p:sp>
        <p:nvSpPr>
          <p:cNvPr id="3" name="Espace réservé du texte 2">
            <a:extLst>
              <a:ext uri="{FF2B5EF4-FFF2-40B4-BE49-F238E27FC236}">
                <a16:creationId xmlns:a16="http://schemas.microsoft.com/office/drawing/2014/main" id="{C30B09F0-EDE9-5847-3E7B-A013AE57545C}"/>
              </a:ext>
            </a:extLst>
          </p:cNvPr>
          <p:cNvSpPr>
            <a:spLocks noGrp="1"/>
          </p:cNvSpPr>
          <p:nvPr>
            <p:ph type="body" idx="1"/>
          </p:nvPr>
        </p:nvSpPr>
        <p:spPr/>
        <p:txBody>
          <a:bodyPr/>
          <a:lstStyle/>
          <a:p>
            <a:r>
              <a:rPr lang="fr-FR" dirty="0"/>
              <a:t>Genre</a:t>
            </a:r>
          </a:p>
          <a:p>
            <a:r>
              <a:rPr lang="fr-FR" dirty="0"/>
              <a:t>Âge </a:t>
            </a:r>
          </a:p>
          <a:p>
            <a:r>
              <a:rPr lang="fr-FR" dirty="0"/>
              <a:t>Groupe ethnique </a:t>
            </a:r>
          </a:p>
          <a:p>
            <a:r>
              <a:rPr lang="fr-FR" dirty="0"/>
              <a:t>Enfant à charge </a:t>
            </a:r>
          </a:p>
          <a:p>
            <a:r>
              <a:rPr lang="fr-FR" dirty="0"/>
              <a:t>Vivre seul </a:t>
            </a:r>
          </a:p>
          <a:p>
            <a:r>
              <a:rPr lang="fr-FR" dirty="0"/>
              <a:t>Montant de la dette étudiante </a:t>
            </a:r>
          </a:p>
          <a:p>
            <a:r>
              <a:rPr lang="fr-FR" dirty="0"/>
              <a:t>Traitements actuelles pour comorbidités psychologiques </a:t>
            </a:r>
          </a:p>
          <a:p>
            <a:r>
              <a:rPr lang="fr-FR" dirty="0"/>
              <a:t>Année de résidence </a:t>
            </a:r>
          </a:p>
          <a:p>
            <a:r>
              <a:rPr lang="fr-FR" dirty="0"/>
              <a:t>GMF-U d’attache </a:t>
            </a:r>
          </a:p>
          <a:p>
            <a:endParaRPr lang="en-CA" dirty="0"/>
          </a:p>
        </p:txBody>
      </p:sp>
    </p:spTree>
    <p:extLst>
      <p:ext uri="{BB962C8B-B14F-4D97-AF65-F5344CB8AC3E}">
        <p14:creationId xmlns:p14="http://schemas.microsoft.com/office/powerpoint/2010/main" val="418400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dirty="0"/>
              <a:t>Questionnaire – Facteurs contributifs</a:t>
            </a:r>
            <a:endParaRPr dirty="0"/>
          </a:p>
        </p:txBody>
      </p:sp>
      <p:sp>
        <p:nvSpPr>
          <p:cNvPr id="122" name="Google Shape;12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25000" lnSpcReduction="20000"/>
          </a:bodyPr>
          <a:lstStyle/>
          <a:p>
            <a:pPr marL="457200" lvl="0" indent="-311150" algn="l" rtl="0">
              <a:lnSpc>
                <a:spcPct val="150000"/>
              </a:lnSpc>
              <a:spcBef>
                <a:spcPts val="0"/>
              </a:spcBef>
              <a:spcAft>
                <a:spcPts val="0"/>
              </a:spcAft>
              <a:buSzPct val="100000"/>
              <a:buChar char="-"/>
            </a:pPr>
            <a:r>
              <a:rPr lang="fr" sz="6400" dirty="0"/>
              <a:t>Conditions de travail des résidents sur une période de 4 semaines en GMF-U (4 items)</a:t>
            </a:r>
            <a:endParaRPr sz="6400" dirty="0"/>
          </a:p>
          <a:p>
            <a:pPr marL="899999" lvl="0" indent="-273049" algn="l" rtl="0">
              <a:lnSpc>
                <a:spcPct val="150000"/>
              </a:lnSpc>
              <a:spcBef>
                <a:spcPts val="0"/>
              </a:spcBef>
              <a:spcAft>
                <a:spcPts val="0"/>
              </a:spcAft>
              <a:buSzPct val="100000"/>
              <a:buChar char="●"/>
            </a:pPr>
            <a:r>
              <a:rPr lang="fr" sz="6400" dirty="0"/>
              <a:t>Nombre de jours de fds de garde </a:t>
            </a:r>
            <a:endParaRPr sz="6400" dirty="0"/>
          </a:p>
          <a:p>
            <a:pPr marL="899999" lvl="0" indent="-273049" algn="l" rtl="0">
              <a:lnSpc>
                <a:spcPct val="150000"/>
              </a:lnSpc>
              <a:spcBef>
                <a:spcPts val="0"/>
              </a:spcBef>
              <a:spcAft>
                <a:spcPts val="0"/>
              </a:spcAft>
              <a:buSzPct val="100000"/>
              <a:buChar char="●"/>
            </a:pPr>
            <a:r>
              <a:rPr lang="fr" sz="6400" dirty="0"/>
              <a:t>Nombre de soirs de semaine de garde</a:t>
            </a:r>
            <a:endParaRPr sz="6400" dirty="0"/>
          </a:p>
          <a:p>
            <a:pPr marL="899999" lvl="0" indent="-273049" algn="l" rtl="0">
              <a:lnSpc>
                <a:spcPct val="150000"/>
              </a:lnSpc>
              <a:spcBef>
                <a:spcPts val="0"/>
              </a:spcBef>
              <a:spcAft>
                <a:spcPts val="0"/>
              </a:spcAft>
              <a:buSzPct val="100000"/>
              <a:buChar char="●"/>
            </a:pPr>
            <a:r>
              <a:rPr lang="fr" sz="6400" dirty="0"/>
              <a:t>Nombre de nuits de garde</a:t>
            </a:r>
            <a:endParaRPr sz="6400" dirty="0"/>
          </a:p>
          <a:p>
            <a:pPr marL="899999" lvl="0" indent="-273049" algn="l" rtl="0">
              <a:lnSpc>
                <a:spcPct val="150000"/>
              </a:lnSpc>
              <a:spcBef>
                <a:spcPts val="0"/>
              </a:spcBef>
              <a:spcAft>
                <a:spcPts val="0"/>
              </a:spcAft>
              <a:buSzPct val="100000"/>
              <a:buChar char="●"/>
            </a:pPr>
            <a:r>
              <a:rPr lang="fr" sz="6400" dirty="0"/>
              <a:t>Nombre d’heures travaillées hors des heures régulières de travail (8 à 17h) et des gardes</a:t>
            </a:r>
            <a:endParaRPr sz="6400" dirty="0"/>
          </a:p>
          <a:p>
            <a:pPr marL="457200" lvl="0" indent="-311150" algn="l" rtl="0">
              <a:lnSpc>
                <a:spcPct val="150000"/>
              </a:lnSpc>
              <a:spcBef>
                <a:spcPts val="0"/>
              </a:spcBef>
              <a:spcAft>
                <a:spcPts val="0"/>
              </a:spcAft>
              <a:buSzPct val="100000"/>
              <a:buChar char="-"/>
            </a:pPr>
            <a:r>
              <a:rPr lang="fr" sz="6400" dirty="0"/>
              <a:t>Facteurs contribuant à la détresse psychologique au point de vue (2 items)</a:t>
            </a:r>
            <a:endParaRPr sz="6400" dirty="0"/>
          </a:p>
          <a:p>
            <a:pPr marL="899999" marR="114300" lvl="0" indent="-311149" algn="l" rtl="0">
              <a:lnSpc>
                <a:spcPct val="150000"/>
              </a:lnSpc>
              <a:spcBef>
                <a:spcPts val="0"/>
              </a:spcBef>
              <a:spcAft>
                <a:spcPts val="0"/>
              </a:spcAft>
              <a:buClr>
                <a:srgbClr val="333E48"/>
              </a:buClr>
              <a:buSzPct val="100000"/>
              <a:buFont typeface="Arial"/>
              <a:buChar char="●"/>
            </a:pPr>
            <a:r>
              <a:rPr lang="fr" sz="6400" dirty="0">
                <a:solidFill>
                  <a:srgbClr val="333E48"/>
                </a:solidFill>
                <a:latin typeface="Arial"/>
                <a:ea typeface="Arial"/>
                <a:cs typeface="Arial"/>
                <a:sym typeface="Arial"/>
              </a:rPr>
              <a:t>Organisationnel</a:t>
            </a:r>
            <a:endParaRPr sz="6400" dirty="0">
              <a:solidFill>
                <a:srgbClr val="333E48"/>
              </a:solidFill>
              <a:latin typeface="Arial"/>
              <a:ea typeface="Arial"/>
              <a:cs typeface="Arial"/>
              <a:sym typeface="Arial"/>
            </a:endParaRPr>
          </a:p>
          <a:p>
            <a:pPr marL="899999" marR="114300" lvl="0" indent="-311149" algn="l" rtl="0">
              <a:lnSpc>
                <a:spcPct val="150000"/>
              </a:lnSpc>
              <a:spcBef>
                <a:spcPts val="0"/>
              </a:spcBef>
              <a:spcAft>
                <a:spcPts val="0"/>
              </a:spcAft>
              <a:buSzPct val="100000"/>
              <a:buChar char="●"/>
            </a:pPr>
            <a:r>
              <a:rPr lang="fr" sz="6400" dirty="0">
                <a:solidFill>
                  <a:srgbClr val="333E48"/>
                </a:solidFill>
                <a:latin typeface="Arial"/>
                <a:ea typeface="Arial"/>
                <a:cs typeface="Arial"/>
                <a:sym typeface="Arial"/>
              </a:rPr>
              <a:t>Personnel</a:t>
            </a:r>
            <a:endParaRPr sz="6400" dirty="0"/>
          </a:p>
          <a:p>
            <a:pPr marL="457200" lvl="0" indent="0" algn="l" rtl="0">
              <a:spcBef>
                <a:spcPts val="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2472</Words>
  <Application>Microsoft Office PowerPoint</Application>
  <PresentationFormat>Affichage à l'écran (16:9)</PresentationFormat>
  <Paragraphs>348</Paragraphs>
  <Slides>38</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Roboto</vt:lpstr>
      <vt:lpstr>Courier New</vt:lpstr>
      <vt:lpstr>Calibri</vt:lpstr>
      <vt:lpstr>Open Sans</vt:lpstr>
      <vt:lpstr>Arial</vt:lpstr>
      <vt:lpstr>Geometric</vt:lpstr>
      <vt:lpstr>La détresse psychologique chez les résident(e)s en médecine familiale de l’Université de Montréal</vt:lpstr>
      <vt:lpstr>Introduction</vt:lpstr>
      <vt:lpstr>Objectifs</vt:lpstr>
      <vt:lpstr>Revue de la littérature </vt:lpstr>
      <vt:lpstr>Protocole</vt:lpstr>
      <vt:lpstr>Protocole (suite)</vt:lpstr>
      <vt:lpstr>Questionnaire – Détresse psychologique</vt:lpstr>
      <vt:lpstr>Questionnaire – Données sociodémographiques (9 items)</vt:lpstr>
      <vt:lpstr>Questionnaire – Facteurs contributifs</vt:lpstr>
      <vt:lpstr>Questionnaire - Conséquences</vt:lpstr>
      <vt:lpstr>Questionnaire – Questions ouvertes </vt:lpstr>
      <vt:lpstr>Résultats - Taux de réponses</vt:lpstr>
      <vt:lpstr>Résultats – Données sociodémographiques</vt:lpstr>
      <vt:lpstr>Résultats – Données sociodémographiques</vt:lpstr>
      <vt:lpstr>Résultats – Données sociodémographiques</vt:lpstr>
      <vt:lpstr>Résultats – PHQ 9 </vt:lpstr>
      <vt:lpstr>Résultats - GAD 7</vt:lpstr>
      <vt:lpstr>Résultats - Audit-C</vt:lpstr>
      <vt:lpstr>Résultats - Idées suicidaires </vt:lpstr>
      <vt:lpstr>Résultats – Facteurs organisationnels de la résidence</vt:lpstr>
      <vt:lpstr>Résultats – Facteurs organisationnels de la résidence</vt:lpstr>
      <vt:lpstr>Résultats - Arrêt de travail</vt:lpstr>
      <vt:lpstr>Résultats</vt:lpstr>
      <vt:lpstr>Résultats</vt:lpstr>
      <vt:lpstr>Résultats</vt:lpstr>
      <vt:lpstr>Témoignages</vt:lpstr>
      <vt:lpstr>Témoignages (suite)</vt:lpstr>
      <vt:lpstr>Témoignages (suite)</vt:lpstr>
      <vt:lpstr>Pistes de solution proposées par les résidents</vt:lpstr>
      <vt:lpstr>Discussion - Limites de notre projet</vt:lpstr>
      <vt:lpstr>Discussion - Forces de notre projet</vt:lpstr>
      <vt:lpstr>Discussion - Littérature existante</vt:lpstr>
      <vt:lpstr>Discussion – Littérature existante</vt:lpstr>
      <vt:lpstr>Discussion - Littérature existante</vt:lpstr>
      <vt:lpstr>Nos pistes de solution</vt:lpstr>
      <vt:lpstr>Pour pousser le projet plus loin…</vt:lpstr>
      <vt:lpstr>Conclusion</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détresse psychologique chez les résident(e)s en médecine familiale de l’Université de Montréal</dc:title>
  <dc:creator>Admin</dc:creator>
  <cp:lastModifiedBy>Catherine Nassif</cp:lastModifiedBy>
  <cp:revision>8</cp:revision>
  <dcterms:modified xsi:type="dcterms:W3CDTF">2023-05-29T01:53:13Z</dcterms:modified>
</cp:coreProperties>
</file>