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27"/>
  </p:notesMasterIdLst>
  <p:sldIdLst>
    <p:sldId id="256" r:id="rId2"/>
    <p:sldId id="387" r:id="rId3"/>
    <p:sldId id="389" r:id="rId4"/>
    <p:sldId id="390" r:id="rId5"/>
    <p:sldId id="391" r:id="rId6"/>
    <p:sldId id="393" r:id="rId7"/>
    <p:sldId id="392" r:id="rId8"/>
    <p:sldId id="410" r:id="rId9"/>
    <p:sldId id="406" r:id="rId10"/>
    <p:sldId id="407" r:id="rId11"/>
    <p:sldId id="397" r:id="rId12"/>
    <p:sldId id="408" r:id="rId13"/>
    <p:sldId id="305" r:id="rId14"/>
    <p:sldId id="396" r:id="rId15"/>
    <p:sldId id="315" r:id="rId16"/>
    <p:sldId id="400" r:id="rId17"/>
    <p:sldId id="405" r:id="rId18"/>
    <p:sldId id="373" r:id="rId19"/>
    <p:sldId id="404" r:id="rId20"/>
    <p:sldId id="382" r:id="rId21"/>
    <p:sldId id="403" r:id="rId22"/>
    <p:sldId id="384" r:id="rId23"/>
    <p:sldId id="402" r:id="rId24"/>
    <p:sldId id="386" r:id="rId25"/>
    <p:sldId id="3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D6C20-F1F6-D91E-6067-22DA3B3B06A2}" name="Kahina Ainouche" initials="KA" userId="S::kahina.ainouche.med@ssss.gouv.qc.ca::dd2a3eca-0871-4676-94a2-23002d57215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D1D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42"/>
    <p:restoredTop sz="85029"/>
  </p:normalViewPr>
  <p:slideViewPr>
    <p:cSldViewPr snapToGrid="0">
      <p:cViewPr varScale="1">
        <p:scale>
          <a:sx n="81" d="100"/>
          <a:sy n="81" d="100"/>
        </p:scale>
        <p:origin x="21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1F931-04E8-4EF8-A6DF-80A4724A891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3CFFB3C-3CE7-8041-9D06-06EBCC22B7BF}">
      <dgm:prSet/>
      <dgm:spPr/>
      <dgm:t>
        <a:bodyPr/>
        <a:lstStyle/>
        <a:p>
          <a:pPr rtl="0"/>
          <a:r>
            <a:rPr lang="fr-CA" dirty="0">
              <a:latin typeface="Calibri" panose="020F0502020204030204" pitchFamily="34" charset="0"/>
              <a:cs typeface="Calibri" panose="020F0502020204030204" pitchFamily="34" charset="0"/>
            </a:rPr>
            <a:t>P: Population adulte avec MPOC ayant ≥ 1 exacerbation par année.</a:t>
          </a:r>
        </a:p>
      </dgm:t>
    </dgm:pt>
    <dgm:pt modelId="{40617D73-597D-BE4E-B4B0-81B2A0B6D1A7}" type="parTrans" cxnId="{121B2DF9-D4A5-B940-A14F-3466D04961CF}">
      <dgm:prSet/>
      <dgm:spPr/>
      <dgm:t>
        <a:bodyPr/>
        <a:lstStyle/>
        <a:p>
          <a:endParaRPr lang="fr-CA"/>
        </a:p>
      </dgm:t>
    </dgm:pt>
    <dgm:pt modelId="{8CD35884-47C3-DD4A-B469-C4E1DFCE9EC5}" type="sibTrans" cxnId="{121B2DF9-D4A5-B940-A14F-3466D04961CF}">
      <dgm:prSet/>
      <dgm:spPr/>
      <dgm:t>
        <a:bodyPr/>
        <a:lstStyle/>
        <a:p>
          <a:endParaRPr lang="fr-CA"/>
        </a:p>
      </dgm:t>
    </dgm:pt>
    <dgm:pt modelId="{D78AA670-A801-864B-AAD2-F3965FEEE19A}">
      <dgm:prSet/>
      <dgm:spPr/>
      <dgm:t>
        <a:bodyPr/>
        <a:lstStyle/>
        <a:p>
          <a:pPr rtl="0"/>
          <a:r>
            <a:rPr lang="fr-CA">
              <a:latin typeface="Calibri" panose="020F0502020204030204" pitchFamily="34" charset="0"/>
              <a:cs typeface="Calibri" panose="020F0502020204030204" pitchFamily="34" charset="0"/>
            </a:rPr>
            <a:t>I : Usage de macrolide à long terme (≥12 semaines).</a:t>
          </a:r>
        </a:p>
      </dgm:t>
    </dgm:pt>
    <dgm:pt modelId="{FADA89ED-8445-B04F-B830-A747606F2690}" type="parTrans" cxnId="{994B683C-7F68-1648-BC31-D7F003D22442}">
      <dgm:prSet/>
      <dgm:spPr/>
      <dgm:t>
        <a:bodyPr/>
        <a:lstStyle/>
        <a:p>
          <a:endParaRPr lang="fr-CA"/>
        </a:p>
      </dgm:t>
    </dgm:pt>
    <dgm:pt modelId="{7ED86899-840A-B14F-B0EB-38A41E09B59B}" type="sibTrans" cxnId="{994B683C-7F68-1648-BC31-D7F003D22442}">
      <dgm:prSet/>
      <dgm:spPr/>
      <dgm:t>
        <a:bodyPr/>
        <a:lstStyle/>
        <a:p>
          <a:endParaRPr lang="fr-CA"/>
        </a:p>
      </dgm:t>
    </dgm:pt>
    <dgm:pt modelId="{F16C6576-95AE-3B4C-89B4-274453F6C09C}">
      <dgm:prSet/>
      <dgm:spPr/>
      <dgm:t>
        <a:bodyPr/>
        <a:lstStyle/>
        <a:p>
          <a:pPr rtl="0"/>
          <a:r>
            <a:rPr lang="fr-CA" dirty="0">
              <a:latin typeface="Calibri" panose="020F0502020204030204" pitchFamily="34" charset="0"/>
              <a:cs typeface="Calibri" panose="020F0502020204030204" pitchFamily="34" charset="0"/>
            </a:rPr>
            <a:t>C: Absence d'usage de macrolide à long-terme.</a:t>
          </a:r>
        </a:p>
      </dgm:t>
    </dgm:pt>
    <dgm:pt modelId="{647E6389-A5AE-7D48-861E-D4289BC8370A}" type="parTrans" cxnId="{4840944E-1CBF-1341-BA0E-F0AFED15F1C2}">
      <dgm:prSet/>
      <dgm:spPr/>
      <dgm:t>
        <a:bodyPr/>
        <a:lstStyle/>
        <a:p>
          <a:endParaRPr lang="fr-CA"/>
        </a:p>
      </dgm:t>
    </dgm:pt>
    <dgm:pt modelId="{E08D365F-0BD3-3E45-BCB4-0F6CA5B4D1C5}" type="sibTrans" cxnId="{4840944E-1CBF-1341-BA0E-F0AFED15F1C2}">
      <dgm:prSet/>
      <dgm:spPr/>
      <dgm:t>
        <a:bodyPr/>
        <a:lstStyle/>
        <a:p>
          <a:endParaRPr lang="fr-CA"/>
        </a:p>
      </dgm:t>
    </dgm:pt>
    <dgm:pt modelId="{1B96CE35-E90C-6E46-A68A-F6F90FD8EB33}">
      <dgm:prSet/>
      <dgm:spPr/>
      <dgm:t>
        <a:bodyPr/>
        <a:lstStyle/>
        <a:p>
          <a:pPr rtl="0"/>
          <a:r>
            <a:rPr lang="fr-CA" dirty="0">
              <a:latin typeface="Calibri" panose="020F0502020204030204" pitchFamily="34" charset="0"/>
              <a:cs typeface="Calibri" panose="020F0502020204030204" pitchFamily="34" charset="0"/>
            </a:rPr>
            <a:t>O: 1.a </a:t>
          </a:r>
          <a:r>
            <a:rPr lang="fr-CA" b="0" dirty="0">
              <a:latin typeface="Calibri" panose="020F0502020204030204" pitchFamily="34" charset="0"/>
              <a:cs typeface="Calibri" panose="020F0502020204030204" pitchFamily="34" charset="0"/>
            </a:rPr>
            <a:t>Fréquence d'exacerbations </a:t>
          </a:r>
        </a:p>
      </dgm:t>
    </dgm:pt>
    <dgm:pt modelId="{6E3E4A89-430F-364C-BA64-580C3AF518C8}" type="parTrans" cxnId="{FB7D6D87-8529-4F40-A70D-1141E08FC5F4}">
      <dgm:prSet/>
      <dgm:spPr/>
      <dgm:t>
        <a:bodyPr/>
        <a:lstStyle/>
        <a:p>
          <a:endParaRPr lang="fr-CA"/>
        </a:p>
      </dgm:t>
    </dgm:pt>
    <dgm:pt modelId="{C1CD9BBB-26B5-074D-960C-AC5DC7EEDA3F}" type="sibTrans" cxnId="{FB7D6D87-8529-4F40-A70D-1141E08FC5F4}">
      <dgm:prSet/>
      <dgm:spPr/>
      <dgm:t>
        <a:bodyPr/>
        <a:lstStyle/>
        <a:p>
          <a:endParaRPr lang="fr-CA"/>
        </a:p>
      </dgm:t>
    </dgm:pt>
    <dgm:pt modelId="{F7227973-FA14-FC49-8A38-95CD4293D660}">
      <dgm:prSet/>
      <dgm:spPr/>
      <dgm:t>
        <a:bodyPr/>
        <a:lstStyle/>
        <a:p>
          <a:pPr rtl="0"/>
          <a:r>
            <a:rPr lang="fr-CA" dirty="0">
              <a:latin typeface="Calibri" panose="020F0502020204030204" pitchFamily="34" charset="0"/>
              <a:cs typeface="Calibri" panose="020F0502020204030204" pitchFamily="34" charset="0"/>
            </a:rPr>
            <a:t>1.b Problèmes de santé tels que la dyspnée, qualité de vie et la tolérance à l'effort.</a:t>
          </a:r>
        </a:p>
      </dgm:t>
    </dgm:pt>
    <dgm:pt modelId="{9B379ED1-9F62-BF48-A4E5-EFAC91617332}" type="parTrans" cxnId="{93271C8B-1F42-7D4E-BC37-0216B3BD0AF1}">
      <dgm:prSet/>
      <dgm:spPr/>
      <dgm:t>
        <a:bodyPr/>
        <a:lstStyle/>
        <a:p>
          <a:endParaRPr lang="fr-CA"/>
        </a:p>
      </dgm:t>
    </dgm:pt>
    <dgm:pt modelId="{5545A175-C2C3-C744-8B7A-466331FBCBE7}" type="sibTrans" cxnId="{93271C8B-1F42-7D4E-BC37-0216B3BD0AF1}">
      <dgm:prSet/>
      <dgm:spPr/>
      <dgm:t>
        <a:bodyPr/>
        <a:lstStyle/>
        <a:p>
          <a:endParaRPr lang="fr-CA"/>
        </a:p>
      </dgm:t>
    </dgm:pt>
    <dgm:pt modelId="{FF33486A-9FB7-C649-BB6A-A884B2EEB7AF}" type="pres">
      <dgm:prSet presAssocID="{B331F931-04E8-4EF8-A6DF-80A4724A8919}" presName="vert0" presStyleCnt="0">
        <dgm:presLayoutVars>
          <dgm:dir/>
          <dgm:animOne val="branch"/>
          <dgm:animLvl val="lvl"/>
        </dgm:presLayoutVars>
      </dgm:prSet>
      <dgm:spPr/>
    </dgm:pt>
    <dgm:pt modelId="{9DCCEDC6-5BE1-7C40-A7CA-2DAC1B966C68}" type="pres">
      <dgm:prSet presAssocID="{73CFFB3C-3CE7-8041-9D06-06EBCC22B7BF}" presName="thickLine" presStyleLbl="alignNode1" presStyleIdx="0" presStyleCnt="5"/>
      <dgm:spPr/>
    </dgm:pt>
    <dgm:pt modelId="{7A3DAEB8-6689-034A-A87D-6228C571BF19}" type="pres">
      <dgm:prSet presAssocID="{73CFFB3C-3CE7-8041-9D06-06EBCC22B7BF}" presName="horz1" presStyleCnt="0"/>
      <dgm:spPr/>
    </dgm:pt>
    <dgm:pt modelId="{8ACD6229-6629-6E44-85DE-3016BC083A1D}" type="pres">
      <dgm:prSet presAssocID="{73CFFB3C-3CE7-8041-9D06-06EBCC22B7BF}" presName="tx1" presStyleLbl="revTx" presStyleIdx="0" presStyleCnt="5"/>
      <dgm:spPr/>
    </dgm:pt>
    <dgm:pt modelId="{DE993D9B-78B6-5C46-97C4-10A387CF2ED2}" type="pres">
      <dgm:prSet presAssocID="{73CFFB3C-3CE7-8041-9D06-06EBCC22B7BF}" presName="vert1" presStyleCnt="0"/>
      <dgm:spPr/>
    </dgm:pt>
    <dgm:pt modelId="{3690B1BE-43D7-CB44-A15E-BC94AFAB51D7}" type="pres">
      <dgm:prSet presAssocID="{D78AA670-A801-864B-AAD2-F3965FEEE19A}" presName="thickLine" presStyleLbl="alignNode1" presStyleIdx="1" presStyleCnt="5"/>
      <dgm:spPr/>
    </dgm:pt>
    <dgm:pt modelId="{DB999BDE-E0DB-2246-8541-77540624CDD4}" type="pres">
      <dgm:prSet presAssocID="{D78AA670-A801-864B-AAD2-F3965FEEE19A}" presName="horz1" presStyleCnt="0"/>
      <dgm:spPr/>
    </dgm:pt>
    <dgm:pt modelId="{BF9888D7-521E-1D41-89A3-6E32B1A9431E}" type="pres">
      <dgm:prSet presAssocID="{D78AA670-A801-864B-AAD2-F3965FEEE19A}" presName="tx1" presStyleLbl="revTx" presStyleIdx="1" presStyleCnt="5"/>
      <dgm:spPr/>
    </dgm:pt>
    <dgm:pt modelId="{B61ED963-A92C-F447-AAF6-F2901608DDAD}" type="pres">
      <dgm:prSet presAssocID="{D78AA670-A801-864B-AAD2-F3965FEEE19A}" presName="vert1" presStyleCnt="0"/>
      <dgm:spPr/>
    </dgm:pt>
    <dgm:pt modelId="{4240B5D1-F658-184B-A045-8CB79B60889F}" type="pres">
      <dgm:prSet presAssocID="{F16C6576-95AE-3B4C-89B4-274453F6C09C}" presName="thickLine" presStyleLbl="alignNode1" presStyleIdx="2" presStyleCnt="5"/>
      <dgm:spPr/>
    </dgm:pt>
    <dgm:pt modelId="{46341D21-0E07-7749-988B-72FAEAF7A54B}" type="pres">
      <dgm:prSet presAssocID="{F16C6576-95AE-3B4C-89B4-274453F6C09C}" presName="horz1" presStyleCnt="0"/>
      <dgm:spPr/>
    </dgm:pt>
    <dgm:pt modelId="{A38FE4A7-5311-AE4A-9C5B-EEA5206F7C7E}" type="pres">
      <dgm:prSet presAssocID="{F16C6576-95AE-3B4C-89B4-274453F6C09C}" presName="tx1" presStyleLbl="revTx" presStyleIdx="2" presStyleCnt="5"/>
      <dgm:spPr/>
    </dgm:pt>
    <dgm:pt modelId="{BCB5F407-C451-E940-B30F-353407C0AD77}" type="pres">
      <dgm:prSet presAssocID="{F16C6576-95AE-3B4C-89B4-274453F6C09C}" presName="vert1" presStyleCnt="0"/>
      <dgm:spPr/>
    </dgm:pt>
    <dgm:pt modelId="{3D0C9369-DEC5-724F-BD71-EBE1093A9878}" type="pres">
      <dgm:prSet presAssocID="{1B96CE35-E90C-6E46-A68A-F6F90FD8EB33}" presName="thickLine" presStyleLbl="alignNode1" presStyleIdx="3" presStyleCnt="5"/>
      <dgm:spPr/>
    </dgm:pt>
    <dgm:pt modelId="{79679A70-8FA3-ED40-8C1E-FECF879FF59F}" type="pres">
      <dgm:prSet presAssocID="{1B96CE35-E90C-6E46-A68A-F6F90FD8EB33}" presName="horz1" presStyleCnt="0"/>
      <dgm:spPr/>
    </dgm:pt>
    <dgm:pt modelId="{0133FAB0-9320-3F40-9370-6D1F5DC97721}" type="pres">
      <dgm:prSet presAssocID="{1B96CE35-E90C-6E46-A68A-F6F90FD8EB33}" presName="tx1" presStyleLbl="revTx" presStyleIdx="3" presStyleCnt="5"/>
      <dgm:spPr/>
    </dgm:pt>
    <dgm:pt modelId="{80021C16-6419-3E4C-B581-659D1113F0A1}" type="pres">
      <dgm:prSet presAssocID="{1B96CE35-E90C-6E46-A68A-F6F90FD8EB33}" presName="vert1" presStyleCnt="0"/>
      <dgm:spPr/>
    </dgm:pt>
    <dgm:pt modelId="{3D4DA5A1-9E7D-4348-A857-8821152BD3D8}" type="pres">
      <dgm:prSet presAssocID="{F7227973-FA14-FC49-8A38-95CD4293D660}" presName="thickLine" presStyleLbl="alignNode1" presStyleIdx="4" presStyleCnt="5"/>
      <dgm:spPr/>
    </dgm:pt>
    <dgm:pt modelId="{C476E571-9403-534D-A408-8A2452CD8E1A}" type="pres">
      <dgm:prSet presAssocID="{F7227973-FA14-FC49-8A38-95CD4293D660}" presName="horz1" presStyleCnt="0"/>
      <dgm:spPr/>
    </dgm:pt>
    <dgm:pt modelId="{2455C747-3668-1941-BC4C-E9EEE45C8697}" type="pres">
      <dgm:prSet presAssocID="{F7227973-FA14-FC49-8A38-95CD4293D660}" presName="tx1" presStyleLbl="revTx" presStyleIdx="4" presStyleCnt="5"/>
      <dgm:spPr/>
    </dgm:pt>
    <dgm:pt modelId="{B880362F-8D81-FC4A-B0C2-92646B145AFE}" type="pres">
      <dgm:prSet presAssocID="{F7227973-FA14-FC49-8A38-95CD4293D660}" presName="vert1" presStyleCnt="0"/>
      <dgm:spPr/>
    </dgm:pt>
  </dgm:ptLst>
  <dgm:cxnLst>
    <dgm:cxn modelId="{DEACC002-4B18-F943-82EC-1BFAB737508D}" type="presOf" srcId="{D78AA670-A801-864B-AAD2-F3965FEEE19A}" destId="{BF9888D7-521E-1D41-89A3-6E32B1A9431E}" srcOrd="0" destOrd="0" presId="urn:microsoft.com/office/officeart/2008/layout/LinedList"/>
    <dgm:cxn modelId="{E2E30E39-28F5-2D47-8C59-F0D641133D3E}" type="presOf" srcId="{1B96CE35-E90C-6E46-A68A-F6F90FD8EB33}" destId="{0133FAB0-9320-3F40-9370-6D1F5DC97721}" srcOrd="0" destOrd="0" presId="urn:microsoft.com/office/officeart/2008/layout/LinedList"/>
    <dgm:cxn modelId="{994B683C-7F68-1648-BC31-D7F003D22442}" srcId="{B331F931-04E8-4EF8-A6DF-80A4724A8919}" destId="{D78AA670-A801-864B-AAD2-F3965FEEE19A}" srcOrd="1" destOrd="0" parTransId="{FADA89ED-8445-B04F-B830-A747606F2690}" sibTransId="{7ED86899-840A-B14F-B0EB-38A41E09B59B}"/>
    <dgm:cxn modelId="{3AE4134A-6A33-EF40-B186-211D7B82A072}" type="presOf" srcId="{B331F931-04E8-4EF8-A6DF-80A4724A8919}" destId="{FF33486A-9FB7-C649-BB6A-A884B2EEB7AF}" srcOrd="0" destOrd="0" presId="urn:microsoft.com/office/officeart/2008/layout/LinedList"/>
    <dgm:cxn modelId="{4840944E-1CBF-1341-BA0E-F0AFED15F1C2}" srcId="{B331F931-04E8-4EF8-A6DF-80A4724A8919}" destId="{F16C6576-95AE-3B4C-89B4-274453F6C09C}" srcOrd="2" destOrd="0" parTransId="{647E6389-A5AE-7D48-861E-D4289BC8370A}" sibTransId="{E08D365F-0BD3-3E45-BCB4-0F6CA5B4D1C5}"/>
    <dgm:cxn modelId="{330BDC60-F6D5-A34E-B390-E24CA327D31A}" type="presOf" srcId="{F7227973-FA14-FC49-8A38-95CD4293D660}" destId="{2455C747-3668-1941-BC4C-E9EEE45C8697}" srcOrd="0" destOrd="0" presId="urn:microsoft.com/office/officeart/2008/layout/LinedList"/>
    <dgm:cxn modelId="{289DCB73-5164-2C4E-A532-3876139FB4DE}" type="presOf" srcId="{F16C6576-95AE-3B4C-89B4-274453F6C09C}" destId="{A38FE4A7-5311-AE4A-9C5B-EEA5206F7C7E}" srcOrd="0" destOrd="0" presId="urn:microsoft.com/office/officeart/2008/layout/LinedList"/>
    <dgm:cxn modelId="{FB7D6D87-8529-4F40-A70D-1141E08FC5F4}" srcId="{B331F931-04E8-4EF8-A6DF-80A4724A8919}" destId="{1B96CE35-E90C-6E46-A68A-F6F90FD8EB33}" srcOrd="3" destOrd="0" parTransId="{6E3E4A89-430F-364C-BA64-580C3AF518C8}" sibTransId="{C1CD9BBB-26B5-074D-960C-AC5DC7EEDA3F}"/>
    <dgm:cxn modelId="{93271C8B-1F42-7D4E-BC37-0216B3BD0AF1}" srcId="{B331F931-04E8-4EF8-A6DF-80A4724A8919}" destId="{F7227973-FA14-FC49-8A38-95CD4293D660}" srcOrd="4" destOrd="0" parTransId="{9B379ED1-9F62-BF48-A4E5-EFAC91617332}" sibTransId="{5545A175-C2C3-C744-8B7A-466331FBCBE7}"/>
    <dgm:cxn modelId="{0E22D4CE-216F-9F48-9BCE-4E5F9DF95351}" type="presOf" srcId="{73CFFB3C-3CE7-8041-9D06-06EBCC22B7BF}" destId="{8ACD6229-6629-6E44-85DE-3016BC083A1D}" srcOrd="0" destOrd="0" presId="urn:microsoft.com/office/officeart/2008/layout/LinedList"/>
    <dgm:cxn modelId="{121B2DF9-D4A5-B940-A14F-3466D04961CF}" srcId="{B331F931-04E8-4EF8-A6DF-80A4724A8919}" destId="{73CFFB3C-3CE7-8041-9D06-06EBCC22B7BF}" srcOrd="0" destOrd="0" parTransId="{40617D73-597D-BE4E-B4B0-81B2A0B6D1A7}" sibTransId="{8CD35884-47C3-DD4A-B469-C4E1DFCE9EC5}"/>
    <dgm:cxn modelId="{1573144E-7E97-C340-A4A3-0AD4A92764DD}" type="presParOf" srcId="{FF33486A-9FB7-C649-BB6A-A884B2EEB7AF}" destId="{9DCCEDC6-5BE1-7C40-A7CA-2DAC1B966C68}" srcOrd="0" destOrd="0" presId="urn:microsoft.com/office/officeart/2008/layout/LinedList"/>
    <dgm:cxn modelId="{E40B1A64-5507-E447-ADDB-E24002BFF122}" type="presParOf" srcId="{FF33486A-9FB7-C649-BB6A-A884B2EEB7AF}" destId="{7A3DAEB8-6689-034A-A87D-6228C571BF19}" srcOrd="1" destOrd="0" presId="urn:microsoft.com/office/officeart/2008/layout/LinedList"/>
    <dgm:cxn modelId="{BBCC6152-9E95-BF48-8097-735819D05281}" type="presParOf" srcId="{7A3DAEB8-6689-034A-A87D-6228C571BF19}" destId="{8ACD6229-6629-6E44-85DE-3016BC083A1D}" srcOrd="0" destOrd="0" presId="urn:microsoft.com/office/officeart/2008/layout/LinedList"/>
    <dgm:cxn modelId="{D2C17A02-05B7-3D41-80C6-EA7B84AF9D9C}" type="presParOf" srcId="{7A3DAEB8-6689-034A-A87D-6228C571BF19}" destId="{DE993D9B-78B6-5C46-97C4-10A387CF2ED2}" srcOrd="1" destOrd="0" presId="urn:microsoft.com/office/officeart/2008/layout/LinedList"/>
    <dgm:cxn modelId="{1174A6E8-31C6-5A4E-AAC4-FA83A01BABC6}" type="presParOf" srcId="{FF33486A-9FB7-C649-BB6A-A884B2EEB7AF}" destId="{3690B1BE-43D7-CB44-A15E-BC94AFAB51D7}" srcOrd="2" destOrd="0" presId="urn:microsoft.com/office/officeart/2008/layout/LinedList"/>
    <dgm:cxn modelId="{440F6A5F-1215-E949-A5D0-551B2A2A1E53}" type="presParOf" srcId="{FF33486A-9FB7-C649-BB6A-A884B2EEB7AF}" destId="{DB999BDE-E0DB-2246-8541-77540624CDD4}" srcOrd="3" destOrd="0" presId="urn:microsoft.com/office/officeart/2008/layout/LinedList"/>
    <dgm:cxn modelId="{6BC5D63F-621E-F344-8A64-C99CC9C66CBA}" type="presParOf" srcId="{DB999BDE-E0DB-2246-8541-77540624CDD4}" destId="{BF9888D7-521E-1D41-89A3-6E32B1A9431E}" srcOrd="0" destOrd="0" presId="urn:microsoft.com/office/officeart/2008/layout/LinedList"/>
    <dgm:cxn modelId="{F6B604D1-5A89-774B-BE5A-E6F33C5C8139}" type="presParOf" srcId="{DB999BDE-E0DB-2246-8541-77540624CDD4}" destId="{B61ED963-A92C-F447-AAF6-F2901608DDAD}" srcOrd="1" destOrd="0" presId="urn:microsoft.com/office/officeart/2008/layout/LinedList"/>
    <dgm:cxn modelId="{8AAC6C45-B602-D14F-AC83-3032FE6F83F4}" type="presParOf" srcId="{FF33486A-9FB7-C649-BB6A-A884B2EEB7AF}" destId="{4240B5D1-F658-184B-A045-8CB79B60889F}" srcOrd="4" destOrd="0" presId="urn:microsoft.com/office/officeart/2008/layout/LinedList"/>
    <dgm:cxn modelId="{54DDB350-3672-4644-BD52-1ACDD29E67D0}" type="presParOf" srcId="{FF33486A-9FB7-C649-BB6A-A884B2EEB7AF}" destId="{46341D21-0E07-7749-988B-72FAEAF7A54B}" srcOrd="5" destOrd="0" presId="urn:microsoft.com/office/officeart/2008/layout/LinedList"/>
    <dgm:cxn modelId="{50103D15-210F-5A47-A415-FC9D599E76D4}" type="presParOf" srcId="{46341D21-0E07-7749-988B-72FAEAF7A54B}" destId="{A38FE4A7-5311-AE4A-9C5B-EEA5206F7C7E}" srcOrd="0" destOrd="0" presId="urn:microsoft.com/office/officeart/2008/layout/LinedList"/>
    <dgm:cxn modelId="{1D2ED9F3-60C2-6047-9956-A6A044E38687}" type="presParOf" srcId="{46341D21-0E07-7749-988B-72FAEAF7A54B}" destId="{BCB5F407-C451-E940-B30F-353407C0AD77}" srcOrd="1" destOrd="0" presId="urn:microsoft.com/office/officeart/2008/layout/LinedList"/>
    <dgm:cxn modelId="{DEEDB1E9-DC82-5E4F-92A9-BC5FA27931DB}" type="presParOf" srcId="{FF33486A-9FB7-C649-BB6A-A884B2EEB7AF}" destId="{3D0C9369-DEC5-724F-BD71-EBE1093A9878}" srcOrd="6" destOrd="0" presId="urn:microsoft.com/office/officeart/2008/layout/LinedList"/>
    <dgm:cxn modelId="{683939AA-DE68-4346-B99D-61C3C98146F2}" type="presParOf" srcId="{FF33486A-9FB7-C649-BB6A-A884B2EEB7AF}" destId="{79679A70-8FA3-ED40-8C1E-FECF879FF59F}" srcOrd="7" destOrd="0" presId="urn:microsoft.com/office/officeart/2008/layout/LinedList"/>
    <dgm:cxn modelId="{62A06FF9-A4C2-404D-91B2-F2D289169153}" type="presParOf" srcId="{79679A70-8FA3-ED40-8C1E-FECF879FF59F}" destId="{0133FAB0-9320-3F40-9370-6D1F5DC97721}" srcOrd="0" destOrd="0" presId="urn:microsoft.com/office/officeart/2008/layout/LinedList"/>
    <dgm:cxn modelId="{376D6115-1225-A34A-9362-CADC9EFED607}" type="presParOf" srcId="{79679A70-8FA3-ED40-8C1E-FECF879FF59F}" destId="{80021C16-6419-3E4C-B581-659D1113F0A1}" srcOrd="1" destOrd="0" presId="urn:microsoft.com/office/officeart/2008/layout/LinedList"/>
    <dgm:cxn modelId="{C3B2A3D2-7299-8E44-8740-F15A816F311B}" type="presParOf" srcId="{FF33486A-9FB7-C649-BB6A-A884B2EEB7AF}" destId="{3D4DA5A1-9E7D-4348-A857-8821152BD3D8}" srcOrd="8" destOrd="0" presId="urn:microsoft.com/office/officeart/2008/layout/LinedList"/>
    <dgm:cxn modelId="{0F90B9C2-429E-0F46-9763-740B7828FBFC}" type="presParOf" srcId="{FF33486A-9FB7-C649-BB6A-A884B2EEB7AF}" destId="{C476E571-9403-534D-A408-8A2452CD8E1A}" srcOrd="9" destOrd="0" presId="urn:microsoft.com/office/officeart/2008/layout/LinedList"/>
    <dgm:cxn modelId="{99D0B24F-659A-0D42-92DD-5E2829CDD590}" type="presParOf" srcId="{C476E571-9403-534D-A408-8A2452CD8E1A}" destId="{2455C747-3668-1941-BC4C-E9EEE45C8697}" srcOrd="0" destOrd="0" presId="urn:microsoft.com/office/officeart/2008/layout/LinedList"/>
    <dgm:cxn modelId="{0B6AF3A5-DACB-7347-8951-4DCC99D35E3E}" type="presParOf" srcId="{C476E571-9403-534D-A408-8A2452CD8E1A}" destId="{B880362F-8D81-FC4A-B0C2-92646B145A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D3686-419A-4450-B64E-0890D236C96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FAF7CA19-4B40-4C9F-ABC8-4E5CAF3ED25F}">
      <dgm:prSet/>
      <dgm:spPr/>
      <dgm:t>
        <a:bodyPr/>
        <a:lstStyle/>
        <a:p>
          <a:r>
            <a:rPr lang="fr-CA"/>
            <a:t>Critères d’inclusion:</a:t>
          </a:r>
          <a:endParaRPr lang="en-US"/>
        </a:p>
      </dgm:t>
    </dgm:pt>
    <dgm:pt modelId="{2B2DB7B5-FABD-4753-825A-0AADF3C90C92}" type="parTrans" cxnId="{6F83D1A1-A865-453F-920A-A2BA0388566A}">
      <dgm:prSet/>
      <dgm:spPr/>
      <dgm:t>
        <a:bodyPr/>
        <a:lstStyle/>
        <a:p>
          <a:endParaRPr lang="en-US"/>
        </a:p>
      </dgm:t>
    </dgm:pt>
    <dgm:pt modelId="{E7B02CE4-E8C2-469F-8F13-2436C3B07FBF}" type="sibTrans" cxnId="{6F83D1A1-A865-453F-920A-A2BA0388566A}">
      <dgm:prSet/>
      <dgm:spPr/>
      <dgm:t>
        <a:bodyPr/>
        <a:lstStyle/>
        <a:p>
          <a:endParaRPr lang="en-US"/>
        </a:p>
      </dgm:t>
    </dgm:pt>
    <dgm:pt modelId="{1759DAE0-61CB-4092-A7DC-619E0596A8CF}">
      <dgm:prSet/>
      <dgm:spPr/>
      <dgm:t>
        <a:bodyPr/>
        <a:lstStyle/>
        <a:p>
          <a:r>
            <a:rPr lang="fr-CA"/>
            <a:t>Articles rédigés en français / anglais</a:t>
          </a:r>
          <a:endParaRPr lang="en-US"/>
        </a:p>
      </dgm:t>
    </dgm:pt>
    <dgm:pt modelId="{F8FE0847-8FF4-4196-B258-523ABDAF492A}" type="parTrans" cxnId="{FADBC448-D8EB-4A40-AC0F-3E071970C4FE}">
      <dgm:prSet/>
      <dgm:spPr/>
      <dgm:t>
        <a:bodyPr/>
        <a:lstStyle/>
        <a:p>
          <a:endParaRPr lang="en-US"/>
        </a:p>
      </dgm:t>
    </dgm:pt>
    <dgm:pt modelId="{0E61892B-78A6-4CED-82A6-F47AB2F032B5}" type="sibTrans" cxnId="{FADBC448-D8EB-4A40-AC0F-3E071970C4FE}">
      <dgm:prSet/>
      <dgm:spPr/>
      <dgm:t>
        <a:bodyPr/>
        <a:lstStyle/>
        <a:p>
          <a:endParaRPr lang="en-US"/>
        </a:p>
      </dgm:t>
    </dgm:pt>
    <dgm:pt modelId="{AF087189-8D11-43CA-A84A-27711583A4E8}">
      <dgm:prSet/>
      <dgm:spPr/>
      <dgm:t>
        <a:bodyPr/>
        <a:lstStyle/>
        <a:p>
          <a:r>
            <a:rPr lang="fr-CA"/>
            <a:t>Essais cliniques randomisés </a:t>
          </a:r>
          <a:endParaRPr lang="en-US"/>
        </a:p>
      </dgm:t>
    </dgm:pt>
    <dgm:pt modelId="{E95C7509-DDF6-4259-86E1-347E18197FBB}" type="parTrans" cxnId="{D8719400-F24E-4752-BD4D-D48A2F4D4E1C}">
      <dgm:prSet/>
      <dgm:spPr/>
      <dgm:t>
        <a:bodyPr/>
        <a:lstStyle/>
        <a:p>
          <a:endParaRPr lang="en-US"/>
        </a:p>
      </dgm:t>
    </dgm:pt>
    <dgm:pt modelId="{EBDA04FD-1FAC-4254-9A60-5183B47ADA85}" type="sibTrans" cxnId="{D8719400-F24E-4752-BD4D-D48A2F4D4E1C}">
      <dgm:prSet/>
      <dgm:spPr/>
      <dgm:t>
        <a:bodyPr/>
        <a:lstStyle/>
        <a:p>
          <a:endParaRPr lang="en-US"/>
        </a:p>
      </dgm:t>
    </dgm:pt>
    <dgm:pt modelId="{8DEDA5B8-B580-4A3A-8232-55B55A413691}">
      <dgm:prSet/>
      <dgm:spPr/>
      <dgm:t>
        <a:bodyPr/>
        <a:lstStyle/>
        <a:p>
          <a:r>
            <a:rPr lang="fr-CA"/>
            <a:t>Population adulte diagnostiquée avec une MPOC</a:t>
          </a:r>
          <a:endParaRPr lang="en-US"/>
        </a:p>
      </dgm:t>
    </dgm:pt>
    <dgm:pt modelId="{E3E440F6-D0D3-4216-956B-FA1E926CF4AB}" type="parTrans" cxnId="{D83FB1DC-2D27-435E-A755-67719D5C92A8}">
      <dgm:prSet/>
      <dgm:spPr/>
      <dgm:t>
        <a:bodyPr/>
        <a:lstStyle/>
        <a:p>
          <a:endParaRPr lang="en-US"/>
        </a:p>
      </dgm:t>
    </dgm:pt>
    <dgm:pt modelId="{1B9F3644-4B2C-4D0B-939F-917F605F6B7C}" type="sibTrans" cxnId="{D83FB1DC-2D27-435E-A755-67719D5C92A8}">
      <dgm:prSet/>
      <dgm:spPr/>
      <dgm:t>
        <a:bodyPr/>
        <a:lstStyle/>
        <a:p>
          <a:endParaRPr lang="en-US"/>
        </a:p>
      </dgm:t>
    </dgm:pt>
    <dgm:pt modelId="{C079CC00-38C7-4C80-84E4-7D834103CE31}">
      <dgm:prSet/>
      <dgm:spPr/>
      <dgm:t>
        <a:bodyPr/>
        <a:lstStyle/>
        <a:p>
          <a:r>
            <a:rPr lang="fr-CA"/>
            <a:t>Traitement par macrolides ≥ 12 semaines</a:t>
          </a:r>
          <a:endParaRPr lang="en-US"/>
        </a:p>
      </dgm:t>
    </dgm:pt>
    <dgm:pt modelId="{F07D0B4D-E31C-4763-B2F6-7715059E9D65}" type="parTrans" cxnId="{74169E31-FFAE-4454-90B3-5E55815120FF}">
      <dgm:prSet/>
      <dgm:spPr/>
      <dgm:t>
        <a:bodyPr/>
        <a:lstStyle/>
        <a:p>
          <a:endParaRPr lang="en-US"/>
        </a:p>
      </dgm:t>
    </dgm:pt>
    <dgm:pt modelId="{34A51AEF-4A1D-4C9F-BE46-998346A68BB2}" type="sibTrans" cxnId="{74169E31-FFAE-4454-90B3-5E55815120FF}">
      <dgm:prSet/>
      <dgm:spPr/>
      <dgm:t>
        <a:bodyPr/>
        <a:lstStyle/>
        <a:p>
          <a:endParaRPr lang="en-US"/>
        </a:p>
      </dgm:t>
    </dgm:pt>
    <dgm:pt modelId="{31F58D81-855A-48D0-996E-05180021688D}">
      <dgm:prSet/>
      <dgm:spPr/>
      <dgm:t>
        <a:bodyPr/>
        <a:lstStyle/>
        <a:p>
          <a:r>
            <a:rPr lang="fr-CA"/>
            <a:t>Articles publiés de 2013 à 2023 (inclusivement)</a:t>
          </a:r>
          <a:endParaRPr lang="en-US"/>
        </a:p>
      </dgm:t>
    </dgm:pt>
    <dgm:pt modelId="{CE5271C0-0215-4E5A-891A-4A08D73E1812}" type="parTrans" cxnId="{62BD452F-3A58-40F4-868B-181142B2EF80}">
      <dgm:prSet/>
      <dgm:spPr/>
      <dgm:t>
        <a:bodyPr/>
        <a:lstStyle/>
        <a:p>
          <a:endParaRPr lang="en-US"/>
        </a:p>
      </dgm:t>
    </dgm:pt>
    <dgm:pt modelId="{388D7309-9CD6-46FA-962D-46022FDCDB7C}" type="sibTrans" cxnId="{62BD452F-3A58-40F4-868B-181142B2EF80}">
      <dgm:prSet/>
      <dgm:spPr/>
      <dgm:t>
        <a:bodyPr/>
        <a:lstStyle/>
        <a:p>
          <a:endParaRPr lang="en-US"/>
        </a:p>
      </dgm:t>
    </dgm:pt>
    <dgm:pt modelId="{83E55CDB-62F8-49D3-8264-60046A089BDC}">
      <dgm:prSet/>
      <dgm:spPr/>
      <dgm:t>
        <a:bodyPr/>
        <a:lstStyle/>
        <a:p>
          <a:r>
            <a:rPr lang="fr-CA"/>
            <a:t>Critères d’exclusion</a:t>
          </a:r>
          <a:endParaRPr lang="en-US"/>
        </a:p>
      </dgm:t>
    </dgm:pt>
    <dgm:pt modelId="{A8185571-2FA6-4E6A-A83B-9D5F832CE9FA}" type="parTrans" cxnId="{47BD916A-4973-427D-86A3-5BFF345F198A}">
      <dgm:prSet/>
      <dgm:spPr/>
      <dgm:t>
        <a:bodyPr/>
        <a:lstStyle/>
        <a:p>
          <a:endParaRPr lang="en-US"/>
        </a:p>
      </dgm:t>
    </dgm:pt>
    <dgm:pt modelId="{F28E8E86-BE97-477D-9C69-BFD1B0B6EA9C}" type="sibTrans" cxnId="{47BD916A-4973-427D-86A3-5BFF345F198A}">
      <dgm:prSet/>
      <dgm:spPr/>
      <dgm:t>
        <a:bodyPr/>
        <a:lstStyle/>
        <a:p>
          <a:endParaRPr lang="en-US"/>
        </a:p>
      </dgm:t>
    </dgm:pt>
    <dgm:pt modelId="{3CD36583-2105-4EC0-A787-56F905BAB960}">
      <dgm:prSet/>
      <dgm:spPr/>
      <dgm:t>
        <a:bodyPr/>
        <a:lstStyle/>
        <a:p>
          <a:r>
            <a:rPr lang="fr-CA"/>
            <a:t>Autre maladie pulmonaire chronique</a:t>
          </a:r>
          <a:endParaRPr lang="en-US"/>
        </a:p>
      </dgm:t>
    </dgm:pt>
    <dgm:pt modelId="{29ACB4B6-ED6C-4AB1-AAD2-FE072E340508}" type="parTrans" cxnId="{D1A99A92-60D5-44D2-915C-8075ABF39093}">
      <dgm:prSet/>
      <dgm:spPr/>
      <dgm:t>
        <a:bodyPr/>
        <a:lstStyle/>
        <a:p>
          <a:endParaRPr lang="en-US"/>
        </a:p>
      </dgm:t>
    </dgm:pt>
    <dgm:pt modelId="{6E0BDFAE-C574-453E-AF47-A2BB60D71D87}" type="sibTrans" cxnId="{D1A99A92-60D5-44D2-915C-8075ABF39093}">
      <dgm:prSet/>
      <dgm:spPr/>
      <dgm:t>
        <a:bodyPr/>
        <a:lstStyle/>
        <a:p>
          <a:endParaRPr lang="en-US"/>
        </a:p>
      </dgm:t>
    </dgm:pt>
    <dgm:pt modelId="{72FC8BD0-D07A-E84F-98B6-AF30453087E3}" type="pres">
      <dgm:prSet presAssocID="{1E3D3686-419A-4450-B64E-0890D236C968}" presName="linear" presStyleCnt="0">
        <dgm:presLayoutVars>
          <dgm:animLvl val="lvl"/>
          <dgm:resizeHandles val="exact"/>
        </dgm:presLayoutVars>
      </dgm:prSet>
      <dgm:spPr/>
    </dgm:pt>
    <dgm:pt modelId="{CA394727-3194-6D48-B198-6DA5574FAC98}" type="pres">
      <dgm:prSet presAssocID="{FAF7CA19-4B40-4C9F-ABC8-4E5CAF3ED25F}" presName="parentText" presStyleLbl="node1" presStyleIdx="0" presStyleCnt="2">
        <dgm:presLayoutVars>
          <dgm:chMax val="0"/>
          <dgm:bulletEnabled val="1"/>
        </dgm:presLayoutVars>
      </dgm:prSet>
      <dgm:spPr/>
    </dgm:pt>
    <dgm:pt modelId="{D9C15EB7-C314-AC4B-B9C1-EFE9DC75FA87}" type="pres">
      <dgm:prSet presAssocID="{FAF7CA19-4B40-4C9F-ABC8-4E5CAF3ED25F}" presName="childText" presStyleLbl="revTx" presStyleIdx="0" presStyleCnt="2">
        <dgm:presLayoutVars>
          <dgm:bulletEnabled val="1"/>
        </dgm:presLayoutVars>
      </dgm:prSet>
      <dgm:spPr/>
    </dgm:pt>
    <dgm:pt modelId="{B449DE0F-67D5-6B4B-89E6-3AA014E1853D}" type="pres">
      <dgm:prSet presAssocID="{83E55CDB-62F8-49D3-8264-60046A089BDC}" presName="parentText" presStyleLbl="node1" presStyleIdx="1" presStyleCnt="2">
        <dgm:presLayoutVars>
          <dgm:chMax val="0"/>
          <dgm:bulletEnabled val="1"/>
        </dgm:presLayoutVars>
      </dgm:prSet>
      <dgm:spPr/>
    </dgm:pt>
    <dgm:pt modelId="{8DD29F53-E5CA-AC4D-8F32-D3A20C4C2ECA}" type="pres">
      <dgm:prSet presAssocID="{83E55CDB-62F8-49D3-8264-60046A089BDC}" presName="childText" presStyleLbl="revTx" presStyleIdx="1" presStyleCnt="2">
        <dgm:presLayoutVars>
          <dgm:bulletEnabled val="1"/>
        </dgm:presLayoutVars>
      </dgm:prSet>
      <dgm:spPr/>
    </dgm:pt>
  </dgm:ptLst>
  <dgm:cxnLst>
    <dgm:cxn modelId="{D8719400-F24E-4752-BD4D-D48A2F4D4E1C}" srcId="{FAF7CA19-4B40-4C9F-ABC8-4E5CAF3ED25F}" destId="{AF087189-8D11-43CA-A84A-27711583A4E8}" srcOrd="1" destOrd="0" parTransId="{E95C7509-DDF6-4259-86E1-347E18197FBB}" sibTransId="{EBDA04FD-1FAC-4254-9A60-5183B47ADA85}"/>
    <dgm:cxn modelId="{69610014-4063-DE4D-98CE-1FCFFADE9E35}" type="presOf" srcId="{3CD36583-2105-4EC0-A787-56F905BAB960}" destId="{8DD29F53-E5CA-AC4D-8F32-D3A20C4C2ECA}" srcOrd="0" destOrd="0" presId="urn:microsoft.com/office/officeart/2005/8/layout/vList2"/>
    <dgm:cxn modelId="{0732EA1D-97E9-4243-B967-D22204C7060A}" type="presOf" srcId="{83E55CDB-62F8-49D3-8264-60046A089BDC}" destId="{B449DE0F-67D5-6B4B-89E6-3AA014E1853D}" srcOrd="0" destOrd="0" presId="urn:microsoft.com/office/officeart/2005/8/layout/vList2"/>
    <dgm:cxn modelId="{2709C420-B6BC-B247-8143-F6F7FBB34D87}" type="presOf" srcId="{8DEDA5B8-B580-4A3A-8232-55B55A413691}" destId="{D9C15EB7-C314-AC4B-B9C1-EFE9DC75FA87}" srcOrd="0" destOrd="2" presId="urn:microsoft.com/office/officeart/2005/8/layout/vList2"/>
    <dgm:cxn modelId="{62BD452F-3A58-40F4-868B-181142B2EF80}" srcId="{FAF7CA19-4B40-4C9F-ABC8-4E5CAF3ED25F}" destId="{31F58D81-855A-48D0-996E-05180021688D}" srcOrd="4" destOrd="0" parTransId="{CE5271C0-0215-4E5A-891A-4A08D73E1812}" sibTransId="{388D7309-9CD6-46FA-962D-46022FDCDB7C}"/>
    <dgm:cxn modelId="{74169E31-FFAE-4454-90B3-5E55815120FF}" srcId="{FAF7CA19-4B40-4C9F-ABC8-4E5CAF3ED25F}" destId="{C079CC00-38C7-4C80-84E4-7D834103CE31}" srcOrd="3" destOrd="0" parTransId="{F07D0B4D-E31C-4763-B2F6-7715059E9D65}" sibTransId="{34A51AEF-4A1D-4C9F-BE46-998346A68BB2}"/>
    <dgm:cxn modelId="{FADBC448-D8EB-4A40-AC0F-3E071970C4FE}" srcId="{FAF7CA19-4B40-4C9F-ABC8-4E5CAF3ED25F}" destId="{1759DAE0-61CB-4092-A7DC-619E0596A8CF}" srcOrd="0" destOrd="0" parTransId="{F8FE0847-8FF4-4196-B258-523ABDAF492A}" sibTransId="{0E61892B-78A6-4CED-82A6-F47AB2F032B5}"/>
    <dgm:cxn modelId="{1F2D6553-EBA1-E941-BC2F-750A4DF54C32}" type="presOf" srcId="{C079CC00-38C7-4C80-84E4-7D834103CE31}" destId="{D9C15EB7-C314-AC4B-B9C1-EFE9DC75FA87}" srcOrd="0" destOrd="3" presId="urn:microsoft.com/office/officeart/2005/8/layout/vList2"/>
    <dgm:cxn modelId="{47BD916A-4973-427D-86A3-5BFF345F198A}" srcId="{1E3D3686-419A-4450-B64E-0890D236C968}" destId="{83E55CDB-62F8-49D3-8264-60046A089BDC}" srcOrd="1" destOrd="0" parTransId="{A8185571-2FA6-4E6A-A83B-9D5F832CE9FA}" sibTransId="{F28E8E86-BE97-477D-9C69-BFD1B0B6EA9C}"/>
    <dgm:cxn modelId="{8F631F85-80BD-A843-B233-6809A5E38B49}" type="presOf" srcId="{1E3D3686-419A-4450-B64E-0890D236C968}" destId="{72FC8BD0-D07A-E84F-98B6-AF30453087E3}" srcOrd="0" destOrd="0" presId="urn:microsoft.com/office/officeart/2005/8/layout/vList2"/>
    <dgm:cxn modelId="{D1A99A92-60D5-44D2-915C-8075ABF39093}" srcId="{83E55CDB-62F8-49D3-8264-60046A089BDC}" destId="{3CD36583-2105-4EC0-A787-56F905BAB960}" srcOrd="0" destOrd="0" parTransId="{29ACB4B6-ED6C-4AB1-AAD2-FE072E340508}" sibTransId="{6E0BDFAE-C574-453E-AF47-A2BB60D71D87}"/>
    <dgm:cxn modelId="{6F83D1A1-A865-453F-920A-A2BA0388566A}" srcId="{1E3D3686-419A-4450-B64E-0890D236C968}" destId="{FAF7CA19-4B40-4C9F-ABC8-4E5CAF3ED25F}" srcOrd="0" destOrd="0" parTransId="{2B2DB7B5-FABD-4753-825A-0AADF3C90C92}" sibTransId="{E7B02CE4-E8C2-469F-8F13-2436C3B07FBF}"/>
    <dgm:cxn modelId="{022EC5A7-9664-1646-AE9E-B6204CEA8280}" type="presOf" srcId="{31F58D81-855A-48D0-996E-05180021688D}" destId="{D9C15EB7-C314-AC4B-B9C1-EFE9DC75FA87}" srcOrd="0" destOrd="4" presId="urn:microsoft.com/office/officeart/2005/8/layout/vList2"/>
    <dgm:cxn modelId="{2EF5FAB6-66CA-D141-800B-1F0B6ED21AA1}" type="presOf" srcId="{FAF7CA19-4B40-4C9F-ABC8-4E5CAF3ED25F}" destId="{CA394727-3194-6D48-B198-6DA5574FAC98}" srcOrd="0" destOrd="0" presId="urn:microsoft.com/office/officeart/2005/8/layout/vList2"/>
    <dgm:cxn modelId="{D83FB1DC-2D27-435E-A755-67719D5C92A8}" srcId="{FAF7CA19-4B40-4C9F-ABC8-4E5CAF3ED25F}" destId="{8DEDA5B8-B580-4A3A-8232-55B55A413691}" srcOrd="2" destOrd="0" parTransId="{E3E440F6-D0D3-4216-956B-FA1E926CF4AB}" sibTransId="{1B9F3644-4B2C-4D0B-939F-917F605F6B7C}"/>
    <dgm:cxn modelId="{33EE7BEF-5937-0144-98BA-9EC699F1FF18}" type="presOf" srcId="{AF087189-8D11-43CA-A84A-27711583A4E8}" destId="{D9C15EB7-C314-AC4B-B9C1-EFE9DC75FA87}" srcOrd="0" destOrd="1" presId="urn:microsoft.com/office/officeart/2005/8/layout/vList2"/>
    <dgm:cxn modelId="{D31F1FF4-AD26-BA41-A5EF-BA722406FFF5}" type="presOf" srcId="{1759DAE0-61CB-4092-A7DC-619E0596A8CF}" destId="{D9C15EB7-C314-AC4B-B9C1-EFE9DC75FA87}" srcOrd="0" destOrd="0" presId="urn:microsoft.com/office/officeart/2005/8/layout/vList2"/>
    <dgm:cxn modelId="{25C3732B-8761-7C42-95F7-CBE2FB146F6B}" type="presParOf" srcId="{72FC8BD0-D07A-E84F-98B6-AF30453087E3}" destId="{CA394727-3194-6D48-B198-6DA5574FAC98}" srcOrd="0" destOrd="0" presId="urn:microsoft.com/office/officeart/2005/8/layout/vList2"/>
    <dgm:cxn modelId="{4C6F8E8A-25B0-AF45-A370-70750859DD48}" type="presParOf" srcId="{72FC8BD0-D07A-E84F-98B6-AF30453087E3}" destId="{D9C15EB7-C314-AC4B-B9C1-EFE9DC75FA87}" srcOrd="1" destOrd="0" presId="urn:microsoft.com/office/officeart/2005/8/layout/vList2"/>
    <dgm:cxn modelId="{49985CD8-6AA0-3C4A-A1F7-64DEF3C94AA4}" type="presParOf" srcId="{72FC8BD0-D07A-E84F-98B6-AF30453087E3}" destId="{B449DE0F-67D5-6B4B-89E6-3AA014E1853D}" srcOrd="2" destOrd="0" presId="urn:microsoft.com/office/officeart/2005/8/layout/vList2"/>
    <dgm:cxn modelId="{D6CBE1FB-7900-4C4E-AEBF-65272EE5EA09}" type="presParOf" srcId="{72FC8BD0-D07A-E84F-98B6-AF30453087E3}" destId="{8DD29F53-E5CA-AC4D-8F32-D3A20C4C2E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2A877-A585-4EDC-8B21-0B2CFA3C265A}"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E7496141-C70C-46E4-9529-F9645A8B9D46}">
      <dgm:prSet custT="1"/>
      <dgm:spPr/>
      <dgm:t>
        <a:bodyPr/>
        <a:lstStyle/>
        <a:p>
          <a:pPr rtl="0"/>
          <a:r>
            <a:rPr lang="fr-FR" sz="2400" dirty="0">
              <a:latin typeface="Calibri" panose="020F0502020204030204" pitchFamily="34" charset="0"/>
              <a:cs typeface="Calibri" panose="020F0502020204030204" pitchFamily="34" charset="0"/>
            </a:rPr>
            <a:t>Le traitement à long terme par les macrolides a un effet sur la réduction de la fréquence des EMPOC chez les patients ayant des antécédents d'exacerbations fréquentes</a:t>
          </a:r>
          <a:endParaRPr lang="en-US" sz="2400" dirty="0">
            <a:latin typeface="Calibri" panose="020F0502020204030204" pitchFamily="34" charset="0"/>
            <a:cs typeface="Calibri" panose="020F0502020204030204" pitchFamily="34" charset="0"/>
          </a:endParaRPr>
        </a:p>
      </dgm:t>
    </dgm:pt>
    <dgm:pt modelId="{7F84150F-1BC1-424C-A28B-9E238484C506}" type="parTrans" cxnId="{55D519BD-17E2-46D2-B2DE-7CB9D554861C}">
      <dgm:prSet/>
      <dgm:spPr/>
      <dgm:t>
        <a:bodyPr/>
        <a:lstStyle/>
        <a:p>
          <a:endParaRPr lang="en-US"/>
        </a:p>
      </dgm:t>
    </dgm:pt>
    <dgm:pt modelId="{18AC1A13-E071-4233-8281-5E20C6FC7B8E}" type="sibTrans" cxnId="{55D519BD-17E2-46D2-B2DE-7CB9D554861C}">
      <dgm:prSet/>
      <dgm:spPr/>
      <dgm:t>
        <a:bodyPr/>
        <a:lstStyle/>
        <a:p>
          <a:endParaRPr lang="en-US"/>
        </a:p>
      </dgm:t>
    </dgm:pt>
    <dgm:pt modelId="{21D5CA5B-0724-7848-8B46-0B925DB8032E}">
      <dgm:prSet custT="1"/>
      <dgm:spPr/>
      <dgm:t>
        <a:bodyPr/>
        <a:lstStyle/>
        <a:p>
          <a:pPr rtl="0"/>
          <a:r>
            <a:rPr lang="fr-FR" sz="2400" dirty="0">
              <a:latin typeface="Calibri" panose="020F0502020204030204" pitchFamily="34" charset="0"/>
              <a:cs typeface="Calibri" panose="020F0502020204030204" pitchFamily="34" charset="0"/>
            </a:rPr>
            <a:t> Cependant, il n'a pas montré d'efficacité sur la qualité de vie, le </a:t>
          </a:r>
          <a:r>
            <a:rPr lang="fr-FR" sz="2400" dirty="0" err="1">
              <a:latin typeface="Calibri" panose="020F0502020204030204" pitchFamily="34" charset="0"/>
              <a:cs typeface="Calibri" panose="020F0502020204030204" pitchFamily="34" charset="0"/>
            </a:rPr>
            <a:t>dyspnee</a:t>
          </a:r>
          <a:r>
            <a:rPr lang="fr-FR" sz="2400" dirty="0">
              <a:latin typeface="Calibri" panose="020F0502020204030204" pitchFamily="34" charset="0"/>
              <a:cs typeface="Calibri" panose="020F0502020204030204" pitchFamily="34" charset="0"/>
            </a:rPr>
            <a:t> et la tolérance à l'exercice</a:t>
          </a:r>
          <a:endParaRPr lang="en-US" sz="2400" dirty="0">
            <a:latin typeface="Calibri" panose="020F0502020204030204" pitchFamily="34" charset="0"/>
            <a:cs typeface="Calibri" panose="020F0502020204030204" pitchFamily="34" charset="0"/>
          </a:endParaRPr>
        </a:p>
      </dgm:t>
    </dgm:pt>
    <dgm:pt modelId="{7FEBDED1-5756-7D4E-B139-2A863226FB23}" type="parTrans" cxnId="{058CC329-F468-CA4F-809B-FC8E4968A726}">
      <dgm:prSet/>
      <dgm:spPr/>
      <dgm:t>
        <a:bodyPr/>
        <a:lstStyle/>
        <a:p>
          <a:endParaRPr lang="fr-CA"/>
        </a:p>
      </dgm:t>
    </dgm:pt>
    <dgm:pt modelId="{6E4655DC-1A2F-8D44-8BE7-19C53B238737}" type="sibTrans" cxnId="{058CC329-F468-CA4F-809B-FC8E4968A726}">
      <dgm:prSet/>
      <dgm:spPr/>
      <dgm:t>
        <a:bodyPr/>
        <a:lstStyle/>
        <a:p>
          <a:endParaRPr lang="fr-CA"/>
        </a:p>
      </dgm:t>
    </dgm:pt>
    <dgm:pt modelId="{40BB67BC-0C69-C043-A987-99BB89CB6310}">
      <dgm:prSet custT="1"/>
      <dgm:spPr/>
      <dgm:t>
        <a:bodyPr/>
        <a:lstStyle/>
        <a:p>
          <a:pPr rtl="0"/>
          <a:r>
            <a:rPr lang="fr-FR" sz="2400" dirty="0">
              <a:latin typeface="Calibri" panose="020F0502020204030204" pitchFamily="34" charset="0"/>
              <a:cs typeface="Calibri" panose="020F0502020204030204" pitchFamily="34" charset="0"/>
            </a:rPr>
            <a:t> Bien que le traitement par macrolide à long terme pourrait augmenter la survenue d'événements indésirables et la résistance aux macrolides</a:t>
          </a:r>
          <a:r>
            <a:rPr lang="fr-CA" sz="2400" dirty="0">
              <a:latin typeface="Calibri" panose="020F0502020204030204" pitchFamily="34" charset="0"/>
              <a:cs typeface="Calibri" panose="020F0502020204030204" pitchFamily="34" charset="0"/>
            </a:rPr>
            <a:t>, il n'y a pas assez évidents de ces effets indésirables. D'autres études devraient être faites pour évaluer ces effets</a:t>
          </a:r>
          <a:endParaRPr lang="en-US" sz="2400" dirty="0">
            <a:latin typeface="Calibri" panose="020F0502020204030204" pitchFamily="34" charset="0"/>
            <a:cs typeface="Calibri" panose="020F0502020204030204" pitchFamily="34" charset="0"/>
          </a:endParaRPr>
        </a:p>
      </dgm:t>
    </dgm:pt>
    <dgm:pt modelId="{2540099D-3505-8A45-A622-11A5218B07DA}" type="parTrans" cxnId="{5FCAB942-0A30-EB4B-A796-C9950D36B2D8}">
      <dgm:prSet/>
      <dgm:spPr/>
      <dgm:t>
        <a:bodyPr/>
        <a:lstStyle/>
        <a:p>
          <a:endParaRPr lang="fr-CA"/>
        </a:p>
      </dgm:t>
    </dgm:pt>
    <dgm:pt modelId="{F5884A11-664B-F648-8B13-C04ECBE48099}" type="sibTrans" cxnId="{5FCAB942-0A30-EB4B-A796-C9950D36B2D8}">
      <dgm:prSet/>
      <dgm:spPr/>
      <dgm:t>
        <a:bodyPr/>
        <a:lstStyle/>
        <a:p>
          <a:endParaRPr lang="fr-CA"/>
        </a:p>
      </dgm:t>
    </dgm:pt>
    <dgm:pt modelId="{FC719EF2-C596-2242-A2D3-AB306DA53671}" type="pres">
      <dgm:prSet presAssocID="{5892A877-A585-4EDC-8B21-0B2CFA3C265A}" presName="vert0" presStyleCnt="0">
        <dgm:presLayoutVars>
          <dgm:dir/>
          <dgm:animOne val="branch"/>
          <dgm:animLvl val="lvl"/>
        </dgm:presLayoutVars>
      </dgm:prSet>
      <dgm:spPr/>
    </dgm:pt>
    <dgm:pt modelId="{9869D3FB-CE46-F548-AD40-2391F6FB4E73}" type="pres">
      <dgm:prSet presAssocID="{E7496141-C70C-46E4-9529-F9645A8B9D46}" presName="thickLine" presStyleLbl="alignNode1" presStyleIdx="0" presStyleCnt="3"/>
      <dgm:spPr/>
    </dgm:pt>
    <dgm:pt modelId="{28CC3C0F-76C5-BB40-8373-D9C5EA90D0A2}" type="pres">
      <dgm:prSet presAssocID="{E7496141-C70C-46E4-9529-F9645A8B9D46}" presName="horz1" presStyleCnt="0"/>
      <dgm:spPr/>
    </dgm:pt>
    <dgm:pt modelId="{67E28579-5697-EB4D-AE3F-F8E2FEF98497}" type="pres">
      <dgm:prSet presAssocID="{E7496141-C70C-46E4-9529-F9645A8B9D46}" presName="tx1" presStyleLbl="revTx" presStyleIdx="0" presStyleCnt="3" custScaleY="178989"/>
      <dgm:spPr/>
    </dgm:pt>
    <dgm:pt modelId="{20C3BAF7-9B02-BD4F-AC83-630B25174553}" type="pres">
      <dgm:prSet presAssocID="{E7496141-C70C-46E4-9529-F9645A8B9D46}" presName="vert1" presStyleCnt="0"/>
      <dgm:spPr/>
    </dgm:pt>
    <dgm:pt modelId="{390EBAB8-7C11-CF46-B81D-049134AF4F43}" type="pres">
      <dgm:prSet presAssocID="{21D5CA5B-0724-7848-8B46-0B925DB8032E}" presName="thickLine" presStyleLbl="alignNode1" presStyleIdx="1" presStyleCnt="3"/>
      <dgm:spPr/>
    </dgm:pt>
    <dgm:pt modelId="{1F2B584E-E2C5-8145-BC0F-65646A3E28A3}" type="pres">
      <dgm:prSet presAssocID="{21D5CA5B-0724-7848-8B46-0B925DB8032E}" presName="horz1" presStyleCnt="0"/>
      <dgm:spPr/>
    </dgm:pt>
    <dgm:pt modelId="{45A7E01E-F0E3-974F-81F0-DA48D9529DCA}" type="pres">
      <dgm:prSet presAssocID="{21D5CA5B-0724-7848-8B46-0B925DB8032E}" presName="tx1" presStyleLbl="revTx" presStyleIdx="1" presStyleCnt="3" custScaleY="178989"/>
      <dgm:spPr/>
    </dgm:pt>
    <dgm:pt modelId="{7C13C745-A265-E143-BA88-7013AD49850C}" type="pres">
      <dgm:prSet presAssocID="{21D5CA5B-0724-7848-8B46-0B925DB8032E}" presName="vert1" presStyleCnt="0"/>
      <dgm:spPr/>
    </dgm:pt>
    <dgm:pt modelId="{9D005378-0C57-0143-986B-8C72108BD45A}" type="pres">
      <dgm:prSet presAssocID="{40BB67BC-0C69-C043-A987-99BB89CB6310}" presName="thickLine" presStyleLbl="alignNode1" presStyleIdx="2" presStyleCnt="3"/>
      <dgm:spPr/>
    </dgm:pt>
    <dgm:pt modelId="{4E5AE041-3FA2-B847-9BCE-4FD3CCF8C6E8}" type="pres">
      <dgm:prSet presAssocID="{40BB67BC-0C69-C043-A987-99BB89CB6310}" presName="horz1" presStyleCnt="0"/>
      <dgm:spPr/>
    </dgm:pt>
    <dgm:pt modelId="{191FB2F7-CF0F-FC43-BA82-F585EE203D5E}" type="pres">
      <dgm:prSet presAssocID="{40BB67BC-0C69-C043-A987-99BB89CB6310}" presName="tx1" presStyleLbl="revTx" presStyleIdx="2" presStyleCnt="3" custScaleY="215713"/>
      <dgm:spPr/>
    </dgm:pt>
    <dgm:pt modelId="{59173FA1-36E6-F346-BA75-9746EA9ED9B4}" type="pres">
      <dgm:prSet presAssocID="{40BB67BC-0C69-C043-A987-99BB89CB6310}" presName="vert1" presStyleCnt="0"/>
      <dgm:spPr/>
    </dgm:pt>
  </dgm:ptLst>
  <dgm:cxnLst>
    <dgm:cxn modelId="{058CC329-F468-CA4F-809B-FC8E4968A726}" srcId="{5892A877-A585-4EDC-8B21-0B2CFA3C265A}" destId="{21D5CA5B-0724-7848-8B46-0B925DB8032E}" srcOrd="1" destOrd="0" parTransId="{7FEBDED1-5756-7D4E-B139-2A863226FB23}" sibTransId="{6E4655DC-1A2F-8D44-8BE7-19C53B238737}"/>
    <dgm:cxn modelId="{5FCAB942-0A30-EB4B-A796-C9950D36B2D8}" srcId="{5892A877-A585-4EDC-8B21-0B2CFA3C265A}" destId="{40BB67BC-0C69-C043-A987-99BB89CB6310}" srcOrd="2" destOrd="0" parTransId="{2540099D-3505-8A45-A622-11A5218B07DA}" sibTransId="{F5884A11-664B-F648-8B13-C04ECBE48099}"/>
    <dgm:cxn modelId="{2B742E70-4578-9F48-9D3B-DF41292B411F}" type="presOf" srcId="{40BB67BC-0C69-C043-A987-99BB89CB6310}" destId="{191FB2F7-CF0F-FC43-BA82-F585EE203D5E}" srcOrd="0" destOrd="0" presId="urn:microsoft.com/office/officeart/2008/layout/LinedList"/>
    <dgm:cxn modelId="{4F1FF277-C087-0649-A669-B94DC0D137F2}" type="presOf" srcId="{21D5CA5B-0724-7848-8B46-0B925DB8032E}" destId="{45A7E01E-F0E3-974F-81F0-DA48D9529DCA}" srcOrd="0" destOrd="0" presId="urn:microsoft.com/office/officeart/2008/layout/LinedList"/>
    <dgm:cxn modelId="{C1187D93-C120-A64C-BD92-9CB9023F59AC}" type="presOf" srcId="{5892A877-A585-4EDC-8B21-0B2CFA3C265A}" destId="{FC719EF2-C596-2242-A2D3-AB306DA53671}" srcOrd="0" destOrd="0" presId="urn:microsoft.com/office/officeart/2008/layout/LinedList"/>
    <dgm:cxn modelId="{2C34AFA8-3CB5-F24E-A44D-7CEEC430FECE}" type="presOf" srcId="{E7496141-C70C-46E4-9529-F9645A8B9D46}" destId="{67E28579-5697-EB4D-AE3F-F8E2FEF98497}" srcOrd="0" destOrd="0" presId="urn:microsoft.com/office/officeart/2008/layout/LinedList"/>
    <dgm:cxn modelId="{55D519BD-17E2-46D2-B2DE-7CB9D554861C}" srcId="{5892A877-A585-4EDC-8B21-0B2CFA3C265A}" destId="{E7496141-C70C-46E4-9529-F9645A8B9D46}" srcOrd="0" destOrd="0" parTransId="{7F84150F-1BC1-424C-A28B-9E238484C506}" sibTransId="{18AC1A13-E071-4233-8281-5E20C6FC7B8E}"/>
    <dgm:cxn modelId="{946350B3-3910-4744-96FC-EB648993BAB3}" type="presParOf" srcId="{FC719EF2-C596-2242-A2D3-AB306DA53671}" destId="{9869D3FB-CE46-F548-AD40-2391F6FB4E73}" srcOrd="0" destOrd="0" presId="urn:microsoft.com/office/officeart/2008/layout/LinedList"/>
    <dgm:cxn modelId="{E8DC7539-6C9A-4248-9A56-7314C56139FC}" type="presParOf" srcId="{FC719EF2-C596-2242-A2D3-AB306DA53671}" destId="{28CC3C0F-76C5-BB40-8373-D9C5EA90D0A2}" srcOrd="1" destOrd="0" presId="urn:microsoft.com/office/officeart/2008/layout/LinedList"/>
    <dgm:cxn modelId="{2A93592A-9E37-EE47-9A2C-559D3887A2B7}" type="presParOf" srcId="{28CC3C0F-76C5-BB40-8373-D9C5EA90D0A2}" destId="{67E28579-5697-EB4D-AE3F-F8E2FEF98497}" srcOrd="0" destOrd="0" presId="urn:microsoft.com/office/officeart/2008/layout/LinedList"/>
    <dgm:cxn modelId="{B98125F9-55D2-824F-A7A2-BF0A39C6A3F5}" type="presParOf" srcId="{28CC3C0F-76C5-BB40-8373-D9C5EA90D0A2}" destId="{20C3BAF7-9B02-BD4F-AC83-630B25174553}" srcOrd="1" destOrd="0" presId="urn:microsoft.com/office/officeart/2008/layout/LinedList"/>
    <dgm:cxn modelId="{A3872DBE-7476-704B-B56F-BD13AE040476}" type="presParOf" srcId="{FC719EF2-C596-2242-A2D3-AB306DA53671}" destId="{390EBAB8-7C11-CF46-B81D-049134AF4F43}" srcOrd="2" destOrd="0" presId="urn:microsoft.com/office/officeart/2008/layout/LinedList"/>
    <dgm:cxn modelId="{E2BFA78D-6F52-1946-98C4-02701EAB5ADA}" type="presParOf" srcId="{FC719EF2-C596-2242-A2D3-AB306DA53671}" destId="{1F2B584E-E2C5-8145-BC0F-65646A3E28A3}" srcOrd="3" destOrd="0" presId="urn:microsoft.com/office/officeart/2008/layout/LinedList"/>
    <dgm:cxn modelId="{5380B01B-FBE2-CB4D-945E-0B0B10079EFD}" type="presParOf" srcId="{1F2B584E-E2C5-8145-BC0F-65646A3E28A3}" destId="{45A7E01E-F0E3-974F-81F0-DA48D9529DCA}" srcOrd="0" destOrd="0" presId="urn:microsoft.com/office/officeart/2008/layout/LinedList"/>
    <dgm:cxn modelId="{936A4DC4-FC3B-9D4D-80BF-649AF221E362}" type="presParOf" srcId="{1F2B584E-E2C5-8145-BC0F-65646A3E28A3}" destId="{7C13C745-A265-E143-BA88-7013AD49850C}" srcOrd="1" destOrd="0" presId="urn:microsoft.com/office/officeart/2008/layout/LinedList"/>
    <dgm:cxn modelId="{B7CBDDD1-5585-BC4E-A381-02A0D3F3C720}" type="presParOf" srcId="{FC719EF2-C596-2242-A2D3-AB306DA53671}" destId="{9D005378-0C57-0143-986B-8C72108BD45A}" srcOrd="4" destOrd="0" presId="urn:microsoft.com/office/officeart/2008/layout/LinedList"/>
    <dgm:cxn modelId="{FAF1224E-DFC2-FE46-B20A-3B6D795D7A62}" type="presParOf" srcId="{FC719EF2-C596-2242-A2D3-AB306DA53671}" destId="{4E5AE041-3FA2-B847-9BCE-4FD3CCF8C6E8}" srcOrd="5" destOrd="0" presId="urn:microsoft.com/office/officeart/2008/layout/LinedList"/>
    <dgm:cxn modelId="{4469D162-0E87-3642-B35C-049F95CCCCAF}" type="presParOf" srcId="{4E5AE041-3FA2-B847-9BCE-4FD3CCF8C6E8}" destId="{191FB2F7-CF0F-FC43-BA82-F585EE203D5E}" srcOrd="0" destOrd="0" presId="urn:microsoft.com/office/officeart/2008/layout/LinedList"/>
    <dgm:cxn modelId="{12C3D101-F9D7-2C4D-AEE6-59FD657B4DB5}" type="presParOf" srcId="{4E5AE041-3FA2-B847-9BCE-4FD3CCF8C6E8}" destId="{59173FA1-36E6-F346-BA75-9746EA9ED9B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CEDC6-5BE1-7C40-A7CA-2DAC1B966C68}">
      <dsp:nvSpPr>
        <dsp:cNvPr id="0" name=""/>
        <dsp:cNvSpPr/>
      </dsp:nvSpPr>
      <dsp:spPr>
        <a:xfrm>
          <a:off x="0" y="499"/>
          <a:ext cx="96181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D6229-6629-6E44-85DE-3016BC083A1D}">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CA" sz="2300" kern="1200" dirty="0">
              <a:latin typeface="Calibri" panose="020F0502020204030204" pitchFamily="34" charset="0"/>
              <a:cs typeface="Calibri" panose="020F0502020204030204" pitchFamily="34" charset="0"/>
            </a:rPr>
            <a:t>P: Population adulte avec MPOC ayant ≥ 1 exacerbation par année.</a:t>
          </a:r>
        </a:p>
      </dsp:txBody>
      <dsp:txXfrm>
        <a:off x="0" y="499"/>
        <a:ext cx="9618133" cy="818496"/>
      </dsp:txXfrm>
    </dsp:sp>
    <dsp:sp modelId="{3690B1BE-43D7-CB44-A15E-BC94AFAB51D7}">
      <dsp:nvSpPr>
        <dsp:cNvPr id="0" name=""/>
        <dsp:cNvSpPr/>
      </dsp:nvSpPr>
      <dsp:spPr>
        <a:xfrm>
          <a:off x="0" y="818996"/>
          <a:ext cx="9618133" cy="0"/>
        </a:xfrm>
        <a:prstGeom prst="line">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888D7-521E-1D41-89A3-6E32B1A9431E}">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CA" sz="2300" kern="1200">
              <a:latin typeface="Calibri" panose="020F0502020204030204" pitchFamily="34" charset="0"/>
              <a:cs typeface="Calibri" panose="020F0502020204030204" pitchFamily="34" charset="0"/>
            </a:rPr>
            <a:t>I : Usage de macrolide à long terme (≥12 semaines).</a:t>
          </a:r>
        </a:p>
      </dsp:txBody>
      <dsp:txXfrm>
        <a:off x="0" y="818996"/>
        <a:ext cx="9618133" cy="818496"/>
      </dsp:txXfrm>
    </dsp:sp>
    <dsp:sp modelId="{4240B5D1-F658-184B-A045-8CB79B60889F}">
      <dsp:nvSpPr>
        <dsp:cNvPr id="0" name=""/>
        <dsp:cNvSpPr/>
      </dsp:nvSpPr>
      <dsp:spPr>
        <a:xfrm>
          <a:off x="0" y="1637492"/>
          <a:ext cx="9618133" cy="0"/>
        </a:xfrm>
        <a:prstGeom prst="line">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FE4A7-5311-AE4A-9C5B-EEA5206F7C7E}">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CA" sz="2300" kern="1200" dirty="0">
              <a:latin typeface="Calibri" panose="020F0502020204030204" pitchFamily="34" charset="0"/>
              <a:cs typeface="Calibri" panose="020F0502020204030204" pitchFamily="34" charset="0"/>
            </a:rPr>
            <a:t>C: Absence d'usage de macrolide à long-terme.</a:t>
          </a:r>
        </a:p>
      </dsp:txBody>
      <dsp:txXfrm>
        <a:off x="0" y="1637492"/>
        <a:ext cx="9618133" cy="818496"/>
      </dsp:txXfrm>
    </dsp:sp>
    <dsp:sp modelId="{3D0C9369-DEC5-724F-BD71-EBE1093A9878}">
      <dsp:nvSpPr>
        <dsp:cNvPr id="0" name=""/>
        <dsp:cNvSpPr/>
      </dsp:nvSpPr>
      <dsp:spPr>
        <a:xfrm>
          <a:off x="0" y="2455989"/>
          <a:ext cx="9618133" cy="0"/>
        </a:xfrm>
        <a:prstGeom prst="line">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3FAB0-9320-3F40-9370-6D1F5DC97721}">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CA" sz="2300" kern="1200" dirty="0">
              <a:latin typeface="Calibri" panose="020F0502020204030204" pitchFamily="34" charset="0"/>
              <a:cs typeface="Calibri" panose="020F0502020204030204" pitchFamily="34" charset="0"/>
            </a:rPr>
            <a:t>O: 1.a </a:t>
          </a:r>
          <a:r>
            <a:rPr lang="fr-CA" sz="2300" b="0" kern="1200" dirty="0">
              <a:latin typeface="Calibri" panose="020F0502020204030204" pitchFamily="34" charset="0"/>
              <a:cs typeface="Calibri" panose="020F0502020204030204" pitchFamily="34" charset="0"/>
            </a:rPr>
            <a:t>Fréquence d'exacerbations </a:t>
          </a:r>
        </a:p>
      </dsp:txBody>
      <dsp:txXfrm>
        <a:off x="0" y="2455989"/>
        <a:ext cx="9618133" cy="818496"/>
      </dsp:txXfrm>
    </dsp:sp>
    <dsp:sp modelId="{3D4DA5A1-9E7D-4348-A857-8821152BD3D8}">
      <dsp:nvSpPr>
        <dsp:cNvPr id="0" name=""/>
        <dsp:cNvSpPr/>
      </dsp:nvSpPr>
      <dsp:spPr>
        <a:xfrm>
          <a:off x="0" y="3274485"/>
          <a:ext cx="9618133" cy="0"/>
        </a:xfrm>
        <a:prstGeom prst="lin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5C747-3668-1941-BC4C-E9EEE45C8697}">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fr-CA" sz="2300" kern="1200" dirty="0">
              <a:latin typeface="Calibri" panose="020F0502020204030204" pitchFamily="34" charset="0"/>
              <a:cs typeface="Calibri" panose="020F0502020204030204" pitchFamily="34" charset="0"/>
            </a:rPr>
            <a:t>1.b Problèmes de santé tels que la dyspnée, qualité de vie et la tolérance à l'effort.</a:t>
          </a:r>
        </a:p>
      </dsp:txBody>
      <dsp:txXfrm>
        <a:off x="0" y="3274485"/>
        <a:ext cx="9618133"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94727-3194-6D48-B198-6DA5574FAC98}">
      <dsp:nvSpPr>
        <dsp:cNvPr id="0" name=""/>
        <dsp:cNvSpPr/>
      </dsp:nvSpPr>
      <dsp:spPr>
        <a:xfrm>
          <a:off x="0" y="6261"/>
          <a:ext cx="9618133" cy="748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kern="1200"/>
            <a:t>Critères d’inclusion:</a:t>
          </a:r>
          <a:endParaRPr lang="en-US" sz="3200" kern="1200"/>
        </a:p>
      </dsp:txBody>
      <dsp:txXfrm>
        <a:off x="36553" y="42814"/>
        <a:ext cx="9545027" cy="675694"/>
      </dsp:txXfrm>
    </dsp:sp>
    <dsp:sp modelId="{D9C15EB7-C314-AC4B-B9C1-EFE9DC75FA87}">
      <dsp:nvSpPr>
        <dsp:cNvPr id="0" name=""/>
        <dsp:cNvSpPr/>
      </dsp:nvSpPr>
      <dsp:spPr>
        <a:xfrm>
          <a:off x="0" y="755061"/>
          <a:ext cx="9618133"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37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fr-CA" sz="2500" kern="1200"/>
            <a:t>Articles rédigés en français / anglais</a:t>
          </a:r>
          <a:endParaRPr lang="en-US" sz="2500" kern="1200"/>
        </a:p>
        <a:p>
          <a:pPr marL="228600" lvl="1" indent="-228600" algn="l" defTabSz="1111250">
            <a:lnSpc>
              <a:spcPct val="90000"/>
            </a:lnSpc>
            <a:spcBef>
              <a:spcPct val="0"/>
            </a:spcBef>
            <a:spcAft>
              <a:spcPct val="20000"/>
            </a:spcAft>
            <a:buChar char="•"/>
          </a:pPr>
          <a:r>
            <a:rPr lang="fr-CA" sz="2500" kern="1200"/>
            <a:t>Essais cliniques randomisés </a:t>
          </a:r>
          <a:endParaRPr lang="en-US" sz="2500" kern="1200"/>
        </a:p>
        <a:p>
          <a:pPr marL="228600" lvl="1" indent="-228600" algn="l" defTabSz="1111250">
            <a:lnSpc>
              <a:spcPct val="90000"/>
            </a:lnSpc>
            <a:spcBef>
              <a:spcPct val="0"/>
            </a:spcBef>
            <a:spcAft>
              <a:spcPct val="20000"/>
            </a:spcAft>
            <a:buChar char="•"/>
          </a:pPr>
          <a:r>
            <a:rPr lang="fr-CA" sz="2500" kern="1200"/>
            <a:t>Population adulte diagnostiquée avec une MPOC</a:t>
          </a:r>
          <a:endParaRPr lang="en-US" sz="2500" kern="1200"/>
        </a:p>
        <a:p>
          <a:pPr marL="228600" lvl="1" indent="-228600" algn="l" defTabSz="1111250">
            <a:lnSpc>
              <a:spcPct val="90000"/>
            </a:lnSpc>
            <a:spcBef>
              <a:spcPct val="0"/>
            </a:spcBef>
            <a:spcAft>
              <a:spcPct val="20000"/>
            </a:spcAft>
            <a:buChar char="•"/>
          </a:pPr>
          <a:r>
            <a:rPr lang="fr-CA" sz="2500" kern="1200"/>
            <a:t>Traitement par macrolides ≥ 12 semaines</a:t>
          </a:r>
          <a:endParaRPr lang="en-US" sz="2500" kern="1200"/>
        </a:p>
        <a:p>
          <a:pPr marL="228600" lvl="1" indent="-228600" algn="l" defTabSz="1111250">
            <a:lnSpc>
              <a:spcPct val="90000"/>
            </a:lnSpc>
            <a:spcBef>
              <a:spcPct val="0"/>
            </a:spcBef>
            <a:spcAft>
              <a:spcPct val="20000"/>
            </a:spcAft>
            <a:buChar char="•"/>
          </a:pPr>
          <a:r>
            <a:rPr lang="fr-CA" sz="2500" kern="1200"/>
            <a:t>Articles publiés de 2013 à 2023 (inclusivement)</a:t>
          </a:r>
          <a:endParaRPr lang="en-US" sz="2500" kern="1200"/>
        </a:p>
      </dsp:txBody>
      <dsp:txXfrm>
        <a:off x="0" y="755061"/>
        <a:ext cx="9618133" cy="2053440"/>
      </dsp:txXfrm>
    </dsp:sp>
    <dsp:sp modelId="{B449DE0F-67D5-6B4B-89E6-3AA014E1853D}">
      <dsp:nvSpPr>
        <dsp:cNvPr id="0" name=""/>
        <dsp:cNvSpPr/>
      </dsp:nvSpPr>
      <dsp:spPr>
        <a:xfrm>
          <a:off x="0" y="2808501"/>
          <a:ext cx="9618133" cy="748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kern="1200"/>
            <a:t>Critères d’exclusion</a:t>
          </a:r>
          <a:endParaRPr lang="en-US" sz="3200" kern="1200"/>
        </a:p>
      </dsp:txBody>
      <dsp:txXfrm>
        <a:off x="36553" y="2845054"/>
        <a:ext cx="9545027" cy="675694"/>
      </dsp:txXfrm>
    </dsp:sp>
    <dsp:sp modelId="{8DD29F53-E5CA-AC4D-8F32-D3A20C4C2ECA}">
      <dsp:nvSpPr>
        <dsp:cNvPr id="0" name=""/>
        <dsp:cNvSpPr/>
      </dsp:nvSpPr>
      <dsp:spPr>
        <a:xfrm>
          <a:off x="0" y="3557301"/>
          <a:ext cx="9618133"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37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fr-CA" sz="2500" kern="1200"/>
            <a:t>Autre maladie pulmonaire chronique</a:t>
          </a:r>
          <a:endParaRPr lang="en-US" sz="2500" kern="1200"/>
        </a:p>
      </dsp:txBody>
      <dsp:txXfrm>
        <a:off x="0" y="3557301"/>
        <a:ext cx="9618133" cy="52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9D3FB-CE46-F548-AD40-2391F6FB4E73}">
      <dsp:nvSpPr>
        <dsp:cNvPr id="0" name=""/>
        <dsp:cNvSpPr/>
      </dsp:nvSpPr>
      <dsp:spPr>
        <a:xfrm>
          <a:off x="0" y="3155"/>
          <a:ext cx="96181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28579-5697-EB4D-AE3F-F8E2FEF98497}">
      <dsp:nvSpPr>
        <dsp:cNvPr id="0" name=""/>
        <dsp:cNvSpPr/>
      </dsp:nvSpPr>
      <dsp:spPr>
        <a:xfrm>
          <a:off x="0" y="3155"/>
          <a:ext cx="9608740" cy="144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Le traitement à long terme par les macrolides a un effet sur la réduction de la fréquence des EMPOC chez les patients ayant des antécédents d'exacerbations fréquentes</a:t>
          </a:r>
          <a:endParaRPr lang="en-US" sz="2400" kern="1200" dirty="0">
            <a:latin typeface="Calibri" panose="020F0502020204030204" pitchFamily="34" charset="0"/>
            <a:cs typeface="Calibri" panose="020F0502020204030204" pitchFamily="34" charset="0"/>
          </a:endParaRPr>
        </a:p>
      </dsp:txBody>
      <dsp:txXfrm>
        <a:off x="0" y="3155"/>
        <a:ext cx="9608740" cy="1442526"/>
      </dsp:txXfrm>
    </dsp:sp>
    <dsp:sp modelId="{390EBAB8-7C11-CF46-B81D-049134AF4F43}">
      <dsp:nvSpPr>
        <dsp:cNvPr id="0" name=""/>
        <dsp:cNvSpPr/>
      </dsp:nvSpPr>
      <dsp:spPr>
        <a:xfrm>
          <a:off x="0" y="1445681"/>
          <a:ext cx="96181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7E01E-F0E3-974F-81F0-DA48D9529DCA}">
      <dsp:nvSpPr>
        <dsp:cNvPr id="0" name=""/>
        <dsp:cNvSpPr/>
      </dsp:nvSpPr>
      <dsp:spPr>
        <a:xfrm>
          <a:off x="0" y="1445681"/>
          <a:ext cx="9608740" cy="1442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 Cependant, il n'a pas montré d'efficacité sur la qualité de vie, le </a:t>
          </a:r>
          <a:r>
            <a:rPr lang="fr-FR" sz="2400" kern="1200" dirty="0" err="1">
              <a:latin typeface="Calibri" panose="020F0502020204030204" pitchFamily="34" charset="0"/>
              <a:cs typeface="Calibri" panose="020F0502020204030204" pitchFamily="34" charset="0"/>
            </a:rPr>
            <a:t>dyspnee</a:t>
          </a:r>
          <a:r>
            <a:rPr lang="fr-FR" sz="2400" kern="1200" dirty="0">
              <a:latin typeface="Calibri" panose="020F0502020204030204" pitchFamily="34" charset="0"/>
              <a:cs typeface="Calibri" panose="020F0502020204030204" pitchFamily="34" charset="0"/>
            </a:rPr>
            <a:t> et la tolérance à l'exercice</a:t>
          </a:r>
          <a:endParaRPr lang="en-US" sz="2400" kern="1200" dirty="0">
            <a:latin typeface="Calibri" panose="020F0502020204030204" pitchFamily="34" charset="0"/>
            <a:cs typeface="Calibri" panose="020F0502020204030204" pitchFamily="34" charset="0"/>
          </a:endParaRPr>
        </a:p>
      </dsp:txBody>
      <dsp:txXfrm>
        <a:off x="0" y="1445681"/>
        <a:ext cx="9608740" cy="1442526"/>
      </dsp:txXfrm>
    </dsp:sp>
    <dsp:sp modelId="{9D005378-0C57-0143-986B-8C72108BD45A}">
      <dsp:nvSpPr>
        <dsp:cNvPr id="0" name=""/>
        <dsp:cNvSpPr/>
      </dsp:nvSpPr>
      <dsp:spPr>
        <a:xfrm>
          <a:off x="0" y="2888208"/>
          <a:ext cx="9618133"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FB2F7-CF0F-FC43-BA82-F585EE203D5E}">
      <dsp:nvSpPr>
        <dsp:cNvPr id="0" name=""/>
        <dsp:cNvSpPr/>
      </dsp:nvSpPr>
      <dsp:spPr>
        <a:xfrm>
          <a:off x="0" y="2888208"/>
          <a:ext cx="9608740" cy="17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 Bien que le traitement par macrolide à long terme pourrait augmenter la survenue d'événements indésirables et la résistance aux macrolides</a:t>
          </a:r>
          <a:r>
            <a:rPr lang="fr-CA" sz="2400" kern="1200" dirty="0">
              <a:latin typeface="Calibri" panose="020F0502020204030204" pitchFamily="34" charset="0"/>
              <a:cs typeface="Calibri" panose="020F0502020204030204" pitchFamily="34" charset="0"/>
            </a:rPr>
            <a:t>, il n'y a pas assez évidents de ces effets indésirables. D'autres études devraient être faites pour évaluer ces effets</a:t>
          </a:r>
          <a:endParaRPr lang="en-US" sz="2400" kern="1200" dirty="0">
            <a:latin typeface="Calibri" panose="020F0502020204030204" pitchFamily="34" charset="0"/>
            <a:cs typeface="Calibri" panose="020F0502020204030204" pitchFamily="34" charset="0"/>
          </a:endParaRPr>
        </a:p>
      </dsp:txBody>
      <dsp:txXfrm>
        <a:off x="0" y="2888208"/>
        <a:ext cx="9608740" cy="17384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1B1DB-5DC6-D74A-9217-A807C0E38018}" type="datetimeFigureOut">
              <a:rPr lang="fr-FR" smtClean="0"/>
              <a:t>28/05/2023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F0A02-4865-C248-BB80-CA5D8E91871E}" type="slidenum">
              <a:rPr lang="fr-FR" smtClean="0"/>
              <a:t>‹n°›</a:t>
            </a:fld>
            <a:endParaRPr lang="fr-FR"/>
          </a:p>
        </p:txBody>
      </p:sp>
    </p:spTree>
    <p:extLst>
      <p:ext uri="{BB962C8B-B14F-4D97-AF65-F5344CB8AC3E}">
        <p14:creationId xmlns:p14="http://schemas.microsoft.com/office/powerpoint/2010/main" val="20459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cs typeface="Arial"/>
              </a:rPr>
              <a:t>On prévoit</a:t>
            </a:r>
            <a:r>
              <a:rPr lang="fr-FR" dirty="0">
                <a:effectLst/>
                <a:cs typeface="Arial"/>
              </a:rPr>
              <a:t> une </a:t>
            </a:r>
            <a:r>
              <a:rPr lang="fr-FR" dirty="0">
                <a:cs typeface="Arial"/>
              </a:rPr>
              <a:t>augmentation considérable en raison de l'augmentation d'exposition aux polluants, aux facteurs de risques et du vieillissement de la population</a:t>
            </a:r>
            <a:r>
              <a:rPr lang="fr-FR" baseline="30000" dirty="0">
                <a:cs typeface="Arial"/>
              </a:rPr>
              <a:t>2</a:t>
            </a:r>
            <a:endParaRPr lang="fr-CA" dirty="0">
              <a:cs typeface="Arial"/>
            </a:endParaRPr>
          </a:p>
          <a:p>
            <a:endParaRPr lang="fr-FR" dirty="0"/>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3</a:t>
            </a:fld>
            <a:endParaRPr lang="fr-FR"/>
          </a:p>
        </p:txBody>
      </p:sp>
    </p:spTree>
    <p:extLst>
      <p:ext uri="{BB962C8B-B14F-4D97-AF65-F5344CB8AC3E}">
        <p14:creationId xmlns:p14="http://schemas.microsoft.com/office/powerpoint/2010/main" val="180155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t>Decrease mucus hypersecretion  and improve </a:t>
            </a:r>
            <a:r>
              <a:rPr lang="en-US" err="1"/>
              <a:t>mucose</a:t>
            </a:r>
            <a:r>
              <a:rPr lang="en-US"/>
              <a:t> transport by inhibiting airway epithelial cl channel</a:t>
            </a:r>
          </a:p>
          <a:p>
            <a:pPr marL="228600" indent="-228600">
              <a:buAutoNum type="arabicParenR"/>
            </a:pPr>
            <a:r>
              <a:rPr lang="en-US"/>
              <a:t>Cytokines and chemokines are the key factor of inflammatory response and macrolides can decrease the production of proinflammatory cytokines.(decrease TNF,NFKB,SP1) inhibit neutrophil recruitment, it has been shown that macrolides can decrease like LPS induced neutrophil which </a:t>
            </a:r>
            <a:r>
              <a:rPr lang="en-US" err="1"/>
              <a:t>contributre</a:t>
            </a:r>
            <a:r>
              <a:rPr lang="en-US"/>
              <a:t> to </a:t>
            </a:r>
            <a:r>
              <a:rPr lang="en-US" err="1"/>
              <a:t>resulotion</a:t>
            </a:r>
            <a:r>
              <a:rPr lang="en-US"/>
              <a:t> of airway neutrophilic </a:t>
            </a:r>
            <a:r>
              <a:rPr lang="en-US" err="1"/>
              <a:t>inflammation.also</a:t>
            </a:r>
            <a:r>
              <a:rPr lang="en-US"/>
              <a:t> it can decrease chemical mediators like LTB4(chemotactic factor for neutrophil). The apoptosis of activated neutrophil increase </a:t>
            </a:r>
            <a:r>
              <a:rPr lang="en-US" err="1"/>
              <a:t>indirectely</a:t>
            </a:r>
            <a:r>
              <a:rPr lang="en-US"/>
              <a:t> through decrease in GMCSF AND il8 </a:t>
            </a:r>
            <a:r>
              <a:rPr lang="en-US" err="1"/>
              <a:t>aswell</a:t>
            </a:r>
            <a:r>
              <a:rPr lang="en-US"/>
              <a:t> as increase in phagocytosis of apoptotic epithelial cells and neutrophils by macrophage.</a:t>
            </a:r>
          </a:p>
          <a:p>
            <a:r>
              <a:rPr lang="en-US"/>
              <a:t>Non </a:t>
            </a:r>
            <a:r>
              <a:rPr lang="en-US" err="1"/>
              <a:t>antibiotic,like</a:t>
            </a:r>
            <a:r>
              <a:rPr lang="en-US" baseline="0"/>
              <a:t> </a:t>
            </a:r>
            <a:r>
              <a:rPr lang="en-US" err="1"/>
              <a:t>rapam</a:t>
            </a:r>
            <a:r>
              <a:rPr lang="en-US"/>
              <a:t> </a:t>
            </a:r>
            <a:r>
              <a:rPr lang="en-US" err="1"/>
              <a:t>ycin</a:t>
            </a:r>
            <a:r>
              <a:rPr lang="en-US"/>
              <a:t>.</a:t>
            </a:r>
          </a:p>
          <a:p>
            <a:r>
              <a:rPr lang="en-US"/>
              <a:t>First </a:t>
            </a:r>
            <a:r>
              <a:rPr lang="en-US" err="1"/>
              <a:t>copd</a:t>
            </a:r>
            <a:r>
              <a:rPr lang="en-US"/>
              <a:t> patients are </a:t>
            </a:r>
            <a:r>
              <a:rPr lang="en-US" err="1"/>
              <a:t>colonised</a:t>
            </a:r>
            <a:r>
              <a:rPr lang="en-US"/>
              <a:t> with strep</a:t>
            </a:r>
            <a:r>
              <a:rPr lang="en-US" baseline="0"/>
              <a:t> and </a:t>
            </a:r>
            <a:r>
              <a:rPr lang="en-US" baseline="0" err="1"/>
              <a:t>resisitant</a:t>
            </a:r>
            <a:r>
              <a:rPr lang="en-US" baseline="0"/>
              <a:t> to azithromycin.</a:t>
            </a:r>
          </a:p>
          <a:p>
            <a:r>
              <a:rPr lang="en-US" baseline="0"/>
              <a:t>Rational </a:t>
            </a:r>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pPr/>
              <a:t>25</a:t>
            </a:fld>
            <a:endParaRPr lang="en-US"/>
          </a:p>
        </p:txBody>
      </p:sp>
    </p:spTree>
    <p:extLst>
      <p:ext uri="{BB962C8B-B14F-4D97-AF65-F5344CB8AC3E}">
        <p14:creationId xmlns:p14="http://schemas.microsoft.com/office/powerpoint/2010/main" val="60662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CA" sz="1200" dirty="0">
                <a:effectLst/>
                <a:latin typeface="Arial" panose="020B0604020202020204" pitchFamily="34" charset="0"/>
                <a:ea typeface="Times New Roman" panose="02020603050405020304" pitchFamily="18" charset="0"/>
              </a:rPr>
              <a:t>Par conséquent, la prévention et le traitement des exacerbations constituent un élément important de la gestion de la MPOC afin d’améliorer la qualité de vie et les résultats pronostiques.</a:t>
            </a:r>
            <a:endParaRPr lang="fr-CA" sz="1200" dirty="0">
              <a:effectLst/>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sz="1200" b="0" kern="1200" dirty="0">
                <a:solidFill>
                  <a:schemeClr val="tx1"/>
                </a:solidFill>
                <a:effectLst/>
                <a:latin typeface="+mn-lt"/>
                <a:ea typeface="+mn-ea"/>
                <a:cs typeface="+mn-cs"/>
              </a:rPr>
              <a:t>(</a:t>
            </a:r>
            <a:r>
              <a:rPr lang="en-US" sz="1200" dirty="0"/>
              <a:t>D (i.e. exacerbation history of ≥2 or ≥1 leading to the hospital admission and symptoms as mMRC≥2 and CAT≥10) </a:t>
            </a:r>
            <a:r>
              <a:rPr lang="en-US" sz="1200" b="0" kern="1200" dirty="0">
                <a:solidFill>
                  <a:schemeClr val="tx1"/>
                </a:solidFill>
                <a:effectLst/>
                <a:latin typeface="+mn-lt"/>
                <a:ea typeface="+mn-ea"/>
                <a:cs typeface="+mn-cs"/>
              </a:rPr>
              <a:t>. Many questions remain unanswered in practice, making clinical decisions a challenge. It is still unknown if patients with severe disease and those colonized with </a:t>
            </a:r>
            <a:r>
              <a:rPr lang="en-US" sz="1200" b="0" i="1" kern="1200" dirty="0">
                <a:solidFill>
                  <a:schemeClr val="tx1"/>
                </a:solidFill>
                <a:effectLst/>
                <a:latin typeface="+mn-lt"/>
                <a:ea typeface="+mn-ea"/>
                <a:cs typeface="+mn-cs"/>
              </a:rPr>
              <a:t>Pseudomonas </a:t>
            </a:r>
            <a:r>
              <a:rPr lang="it-IT" sz="1200" b="0" i="1" kern="1200" dirty="0">
                <a:solidFill>
                  <a:schemeClr val="tx1"/>
                </a:solidFill>
                <a:effectLst/>
                <a:latin typeface="+mn-lt"/>
                <a:ea typeface="+mn-ea"/>
                <a:cs typeface="+mn-cs"/>
              </a:rPr>
              <a:t>aeruginosa</a:t>
            </a:r>
            <a:r>
              <a:rPr lang="en-US" sz="1200" b="0" kern="1200" dirty="0">
                <a:solidFill>
                  <a:schemeClr val="tx1"/>
                </a:solidFill>
                <a:effectLst/>
                <a:latin typeface="+mn-lt"/>
                <a:ea typeface="+mn-ea"/>
                <a:cs typeface="+mn-cs"/>
              </a:rPr>
              <a:t> would benefit from treatment with macrolides. In addition, benefits beyond one year of treatment have not been studied. </a:t>
            </a:r>
            <a:endParaRPr lang="en-US" sz="1200" b="1" kern="1200" dirty="0">
              <a:solidFill>
                <a:schemeClr val="tx1"/>
              </a:solidFill>
              <a:effectLst/>
              <a:latin typeface="+mn-lt"/>
              <a:ea typeface="+mn-ea"/>
              <a:cs typeface="+mn-cs"/>
            </a:endParaRPr>
          </a:p>
          <a:p>
            <a:pPr>
              <a:buClr>
                <a:schemeClr val="accent2"/>
              </a:buClr>
              <a:buFont typeface="Arial" panose="020B0604020202020204" pitchFamily="34" charset="0"/>
              <a:buChar char="•"/>
            </a:pPr>
            <a:r>
              <a:rPr lang="en-US" sz="1200" kern="1200" dirty="0">
                <a:solidFill>
                  <a:schemeClr val="tx1"/>
                </a:solidFill>
                <a:effectLst/>
                <a:latin typeface="+mn-lt"/>
                <a:ea typeface="+mn-ea"/>
                <a:cs typeface="+mn-cs"/>
              </a:rPr>
              <a:t>Current therapies such as long-acting bronchodilators and/or inhaled corticosteroids, smoking cessation, pulmonary rehabilitation and influenza immunization are recommended to prevent exacerbations.</a:t>
            </a:r>
            <a:r>
              <a:rPr lang="en-US" sz="1200" kern="1200" baseline="30000" dirty="0">
                <a:solidFill>
                  <a:schemeClr val="tx1"/>
                </a:solidFill>
                <a:effectLst/>
                <a:latin typeface="+mn-lt"/>
                <a:ea typeface="+mn-ea"/>
                <a:cs typeface="+mn-cs"/>
              </a:rPr>
              <a:t>(</a:t>
            </a:r>
            <a:r>
              <a:rPr lang="en-US" sz="1200" u="none" strike="noStrike" kern="1200" baseline="30000" dirty="0">
                <a:solidFill>
                  <a:schemeClr val="tx1"/>
                </a:solidFill>
                <a:effectLst/>
                <a:latin typeface="+mn-lt"/>
                <a:ea typeface="+mn-ea"/>
                <a:cs typeface="+mn-cs"/>
                <a:hlinkClick r:id="" action="ppaction://hlinkfile" tooltip="James, 2013 #11"/>
              </a:rPr>
              <a:t>11</a:t>
            </a:r>
            <a:r>
              <a:rPr lang="en-US" sz="1200" kern="1200" baseline="30000" dirty="0">
                <a:solidFill>
                  <a:schemeClr val="tx1"/>
                </a:solidFill>
                <a:effectLst/>
                <a:latin typeface="+mn-lt"/>
                <a:ea typeface="+mn-ea"/>
                <a:cs typeface="+mn-cs"/>
              </a:rPr>
              <a:t>, </a:t>
            </a:r>
            <a:r>
              <a:rPr lang="en-US" sz="1200" u="none" strike="noStrike" kern="1200" baseline="30000" dirty="0">
                <a:solidFill>
                  <a:schemeClr val="tx1"/>
                </a:solidFill>
                <a:effectLst/>
                <a:latin typeface="+mn-lt"/>
                <a:ea typeface="+mn-ea"/>
                <a:cs typeface="+mn-cs"/>
                <a:hlinkClick r:id="" action="ppaction://hlinkfile" tooltip="Wedzicha, 2007 #13"/>
              </a:rPr>
              <a:t>13</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 though these interventions have shown a reduction in exacerbations, there is a need for further pharmacological therapies in patients who continue to have recurrent exacerbations despite optimal care</a:t>
            </a:r>
          </a:p>
          <a:p>
            <a:pPr>
              <a:buClr>
                <a:schemeClr val="accent2"/>
              </a:buCl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pPr/>
              <a:t>4</a:t>
            </a:fld>
            <a:endParaRPr lang="en-US"/>
          </a:p>
        </p:txBody>
      </p:sp>
    </p:spTree>
    <p:extLst>
      <p:ext uri="{BB962C8B-B14F-4D97-AF65-F5344CB8AC3E}">
        <p14:creationId xmlns:p14="http://schemas.microsoft.com/office/powerpoint/2010/main" val="424425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EB468E4-31A4-1E4B-917F-B95DC25A0E7B}" type="slidenum">
              <a:rPr lang="fr-CA" smtClean="0"/>
              <a:t>7</a:t>
            </a:fld>
            <a:endParaRPr lang="fr-CA"/>
          </a:p>
        </p:txBody>
      </p:sp>
    </p:spTree>
    <p:extLst>
      <p:ext uri="{BB962C8B-B14F-4D97-AF65-F5344CB8AC3E}">
        <p14:creationId xmlns:p14="http://schemas.microsoft.com/office/powerpoint/2010/main" val="268948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11</a:t>
            </a:fld>
            <a:endParaRPr lang="fr-FR"/>
          </a:p>
        </p:txBody>
      </p:sp>
    </p:spTree>
    <p:extLst>
      <p:ext uri="{BB962C8B-B14F-4D97-AF65-F5344CB8AC3E}">
        <p14:creationId xmlns:p14="http://schemas.microsoft.com/office/powerpoint/2010/main" val="184420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dk1"/>
                </a:solidFill>
                <a:effectLst/>
                <a:latin typeface="+mn-lt"/>
                <a:ea typeface="+mn-ea"/>
                <a:cs typeface="+mn-cs"/>
              </a:rPr>
              <a:t>ce qui permet d'évaluer les effets anti-inflammatoires et immunomodulateurs possibles de ces antibiotiques</a:t>
            </a:r>
          </a:p>
          <a:p>
            <a:r>
              <a:rPr lang="fr-CA" sz="1200" i="1" kern="1200" dirty="0">
                <a:solidFill>
                  <a:schemeClr val="dk1"/>
                </a:solidFill>
                <a:effectLst/>
                <a:latin typeface="+mn-lt"/>
                <a:ea typeface="+mn-ea"/>
                <a:cs typeface="+mn-cs"/>
              </a:rPr>
              <a:t>on ne sait pas si les patients a déjà ou des exacerbation ou no</a:t>
            </a:r>
            <a:endParaRPr lang="fr-FR" dirty="0"/>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12</a:t>
            </a:fld>
            <a:endParaRPr lang="fr-FR"/>
          </a:p>
        </p:txBody>
      </p:sp>
    </p:spTree>
    <p:extLst>
      <p:ext uri="{BB962C8B-B14F-4D97-AF65-F5344CB8AC3E}">
        <p14:creationId xmlns:p14="http://schemas.microsoft.com/office/powerpoint/2010/main" val="347990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a:effectLst/>
                <a:latin typeface="Times New Roman" panose="02020603050405020304" pitchFamily="18" charset="0"/>
                <a:ea typeface="Times New Roman" panose="02020603050405020304" pitchFamily="18" charset="0"/>
                <a:cs typeface="Times New Roman" panose="02020603050405020304" pitchFamily="18" charset="0"/>
              </a:rPr>
              <a:t>TF défini comme le composite de trois critères d'évaluation : 1) intensification du traitement (IT) avec des corticostéroïdes systémiques et/ou des antibiotiques pour des raisons respiratoires ; 2) hospitalisation (SH), y compris transfert aux soins intensifs ou réadmission pour des raisons respiratoires ; et 3) mortalité toutes causes confondues</a:t>
            </a:r>
          </a:p>
          <a:p>
            <a:r>
              <a:rPr lang="fr-CA" sz="1200">
                <a:effectLst/>
                <a:latin typeface="Times New Roman" panose="02020603050405020304" pitchFamily="18" charset="0"/>
                <a:ea typeface="Calibri" panose="020F0502020204030204" pitchFamily="34" charset="0"/>
                <a:cs typeface="Times New Roman" panose="02020603050405020304" pitchFamily="18" charset="0"/>
              </a:rPr>
              <a:t>-</a:t>
            </a:r>
            <a:r>
              <a:rPr lang="fr-CA" sz="1100">
                <a:effectLst/>
                <a:latin typeface="Calibri" panose="020F0502020204030204" pitchFamily="34" charset="0"/>
                <a:ea typeface="Calibri" panose="020F0502020204030204" pitchFamily="34" charset="0"/>
                <a:cs typeface="Times New Roman" panose="02020603050405020304" pitchFamily="18" charset="0"/>
              </a:rPr>
              <a:t> </a:t>
            </a:r>
            <a:r>
              <a:rPr lang="fr-CA" sz="1200">
                <a:effectLst/>
                <a:latin typeface="Times New Roman" panose="02020603050405020304" pitchFamily="18" charset="0"/>
                <a:ea typeface="Times New Roman" panose="02020603050405020304" pitchFamily="18" charset="0"/>
                <a:cs typeface="Times New Roman" panose="02020603050405020304" pitchFamily="18" charset="0"/>
              </a:rPr>
              <a:t>traitement aigu des corticostéroïdes systémiques et des antibiotiques</a:t>
            </a:r>
            <a:endParaRPr lang="fr-FR" sz="1200">
              <a:effectLst/>
              <a:latin typeface="Calibri" panose="020F0502020204030204"/>
              <a:ea typeface="Times New Roman" panose="02020603050405020304" pitchFamily="18" charset="0"/>
              <a:cs typeface="Calibri" panose="020F0502020204030204"/>
            </a:endParaRPr>
          </a:p>
          <a:p>
            <a:endParaRPr lang="fr-CA">
              <a:latin typeface="Times New Roman"/>
              <a:cs typeface="Times New Roman"/>
            </a:endParaRPr>
          </a:p>
          <a:p>
            <a:pPr marL="285750" indent="-285750">
              <a:buFont typeface="Arial"/>
              <a:buChar char="•"/>
            </a:pPr>
            <a:r>
              <a:rPr lang="fr-CA">
                <a:latin typeface="Times New Roman"/>
                <a:cs typeface="Times New Roman"/>
              </a:rPr>
              <a:t>Changement ou </a:t>
            </a:r>
            <a:r>
              <a:rPr lang="fr-CA" err="1">
                <a:latin typeface="Times New Roman"/>
                <a:cs typeface="Times New Roman"/>
              </a:rPr>
              <a:t>atb</a:t>
            </a:r>
            <a:r>
              <a:rPr lang="fr-CA">
                <a:latin typeface="Times New Roman"/>
                <a:cs typeface="Times New Roman"/>
              </a:rPr>
              <a:t> spectre réduit durant la période de traitement (5 jours de corticostéroïdes et 5-7 jours </a:t>
            </a:r>
            <a:r>
              <a:rPr lang="fr-CA" err="1">
                <a:latin typeface="Times New Roman"/>
                <a:cs typeface="Times New Roman"/>
              </a:rPr>
              <a:t>atb</a:t>
            </a:r>
            <a:r>
              <a:rPr lang="fr-CA">
                <a:latin typeface="Times New Roman"/>
                <a:cs typeface="Times New Roman"/>
              </a:rPr>
              <a:t>) basé sur une culture d'expectorations (si non fait pas considéré comme une échec de traitement, mais plutôt bonne pratique si fait)</a:t>
            </a:r>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17</a:t>
            </a:fld>
            <a:endParaRPr lang="fr-FR"/>
          </a:p>
        </p:txBody>
      </p:sp>
    </p:spTree>
    <p:extLst>
      <p:ext uri="{BB962C8B-B14F-4D97-AF65-F5344CB8AC3E}">
        <p14:creationId xmlns:p14="http://schemas.microsoft.com/office/powerpoint/2010/main" val="4430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a:effectLst/>
                <a:latin typeface="Times New Roman" panose="02020603050405020304" pitchFamily="18" charset="0"/>
                <a:ea typeface="Times New Roman" panose="02020603050405020304" pitchFamily="18" charset="0"/>
                <a:cs typeface="Times New Roman" panose="02020603050405020304" pitchFamily="18" charset="0"/>
              </a:rPr>
              <a:t>TF défini comme le composite de trois critères d'évaluation : 1) intensification du traitement (IT) avec des corticostéroïdes systémiques et/ou des antibiotiques pour des raisons respiratoires ; 2) hospitalisation (SH), y compris transfert aux soins intensifs ou réadmission pour des raisons respiratoires ; et 3) mortalité toutes causes confondues</a:t>
            </a:r>
          </a:p>
          <a:p>
            <a:r>
              <a:rPr lang="fr-CA" sz="1200">
                <a:effectLst/>
                <a:latin typeface="Times New Roman" panose="02020603050405020304" pitchFamily="18" charset="0"/>
                <a:ea typeface="Calibri" panose="020F0502020204030204" pitchFamily="34" charset="0"/>
                <a:cs typeface="Times New Roman" panose="02020603050405020304" pitchFamily="18" charset="0"/>
              </a:rPr>
              <a:t>-</a:t>
            </a:r>
            <a:r>
              <a:rPr lang="fr-CA" sz="1100">
                <a:effectLst/>
                <a:latin typeface="Calibri" panose="020F0502020204030204" pitchFamily="34" charset="0"/>
                <a:ea typeface="Calibri" panose="020F0502020204030204" pitchFamily="34" charset="0"/>
                <a:cs typeface="Times New Roman" panose="02020603050405020304" pitchFamily="18" charset="0"/>
              </a:rPr>
              <a:t> </a:t>
            </a:r>
            <a:r>
              <a:rPr lang="fr-CA" sz="1200">
                <a:effectLst/>
                <a:latin typeface="Times New Roman" panose="02020603050405020304" pitchFamily="18" charset="0"/>
                <a:ea typeface="Times New Roman" panose="02020603050405020304" pitchFamily="18" charset="0"/>
                <a:cs typeface="Times New Roman" panose="02020603050405020304" pitchFamily="18" charset="0"/>
              </a:rPr>
              <a:t>traitement aigu des corticostéroïdes systémiques et des antibiotiques</a:t>
            </a:r>
            <a:endParaRPr lang="fr-FR" sz="1200">
              <a:effectLst/>
              <a:latin typeface="Calibri" panose="020F0502020204030204"/>
              <a:ea typeface="Times New Roman" panose="02020603050405020304" pitchFamily="18" charset="0"/>
              <a:cs typeface="Calibri" panose="020F0502020204030204"/>
            </a:endParaRPr>
          </a:p>
          <a:p>
            <a:endParaRPr lang="fr-CA">
              <a:latin typeface="Times New Roman"/>
              <a:cs typeface="Times New Roman"/>
            </a:endParaRPr>
          </a:p>
          <a:p>
            <a:pPr marL="285750" indent="-285750">
              <a:buFont typeface="Arial"/>
              <a:buChar char="•"/>
            </a:pPr>
            <a:r>
              <a:rPr lang="fr-CA">
                <a:latin typeface="Times New Roman"/>
                <a:cs typeface="Times New Roman"/>
              </a:rPr>
              <a:t>Changement ou </a:t>
            </a:r>
            <a:r>
              <a:rPr lang="fr-CA" err="1">
                <a:latin typeface="Times New Roman"/>
                <a:cs typeface="Times New Roman"/>
              </a:rPr>
              <a:t>atb</a:t>
            </a:r>
            <a:r>
              <a:rPr lang="fr-CA">
                <a:latin typeface="Times New Roman"/>
                <a:cs typeface="Times New Roman"/>
              </a:rPr>
              <a:t> spectre réduit durant la période de traitement (5 jours de corticostéroïdes et 5-7 jours </a:t>
            </a:r>
            <a:r>
              <a:rPr lang="fr-CA" err="1">
                <a:latin typeface="Times New Roman"/>
                <a:cs typeface="Times New Roman"/>
              </a:rPr>
              <a:t>atb</a:t>
            </a:r>
            <a:r>
              <a:rPr lang="fr-CA">
                <a:latin typeface="Times New Roman"/>
                <a:cs typeface="Times New Roman"/>
              </a:rPr>
              <a:t>) basé sur une culture d'expectorations (si non fait pas considéré comme une échec de traitement, mais plutôt bonne pratique si fait)</a:t>
            </a:r>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19</a:t>
            </a:fld>
            <a:endParaRPr lang="fr-FR"/>
          </a:p>
        </p:txBody>
      </p:sp>
    </p:spTree>
    <p:extLst>
      <p:ext uri="{BB962C8B-B14F-4D97-AF65-F5344CB8AC3E}">
        <p14:creationId xmlns:p14="http://schemas.microsoft.com/office/powerpoint/2010/main" val="146429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effectLst/>
                <a:latin typeface="Arial" panose="020B0604020202020204" pitchFamily="34" charset="0"/>
                <a:ea typeface="Times New Roman" panose="02020603050405020304" pitchFamily="18" charset="0"/>
                <a:cs typeface="Times New Roman" panose="02020603050405020304" pitchFamily="18" charset="0"/>
              </a:rPr>
              <a:t>(concentrations ALT ou </a:t>
            </a:r>
            <a:r>
              <a:rPr lang="fr-FR" sz="1200" err="1">
                <a:effectLst/>
                <a:latin typeface="Arial" panose="020B0604020202020204" pitchFamily="34" charset="0"/>
                <a:ea typeface="Times New Roman" panose="02020603050405020304" pitchFamily="18" charset="0"/>
                <a:cs typeface="Times New Roman" panose="02020603050405020304" pitchFamily="18" charset="0"/>
              </a:rPr>
              <a:t>ASTdeux</a:t>
            </a:r>
            <a:r>
              <a:rPr lang="fr-FR" sz="1200">
                <a:effectLst/>
                <a:latin typeface="Arial" panose="020B0604020202020204" pitchFamily="34" charset="0"/>
                <a:ea typeface="Times New Roman" panose="02020603050405020304" pitchFamily="18" charset="0"/>
                <a:cs typeface="Times New Roman" panose="02020603050405020304" pitchFamily="18" charset="0"/>
              </a:rPr>
              <a:t> fois ou plus supérieures à la limite supérieure de la normale); </a:t>
            </a:r>
            <a:endParaRPr lang="fr-FR"/>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21</a:t>
            </a:fld>
            <a:endParaRPr lang="fr-FR"/>
          </a:p>
        </p:txBody>
      </p:sp>
    </p:spTree>
    <p:extLst>
      <p:ext uri="{BB962C8B-B14F-4D97-AF65-F5344CB8AC3E}">
        <p14:creationId xmlns:p14="http://schemas.microsoft.com/office/powerpoint/2010/main" val="332994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effectLst/>
                <a:latin typeface="Arial" panose="020B0604020202020204" pitchFamily="34" charset="0"/>
                <a:ea typeface="Times New Roman" panose="02020603050405020304" pitchFamily="18" charset="0"/>
                <a:cs typeface="Times New Roman" panose="02020603050405020304" pitchFamily="18" charset="0"/>
              </a:rPr>
              <a:t>proportion de neutrophiles dans les expectorations supérieure à 61 % ou supérieure à 162 x 10/</a:t>
            </a:r>
            <a:r>
              <a:rPr lang="fr-FR" sz="1200" err="1">
                <a:effectLst/>
                <a:latin typeface="Arial" panose="020B0604020202020204" pitchFamily="34" charset="0"/>
                <a:ea typeface="Times New Roman" panose="02020603050405020304" pitchFamily="18" charset="0"/>
                <a:cs typeface="Times New Roman" panose="02020603050405020304" pitchFamily="18" charset="0"/>
              </a:rPr>
              <a:t>mL</a:t>
            </a:r>
            <a:r>
              <a:rPr lang="fr-FR" sz="1200">
                <a:effectLst/>
                <a:latin typeface="Arial" panose="020B0604020202020204" pitchFamily="34" charset="0"/>
                <a:ea typeface="Times New Roman" panose="02020603050405020304" pitchFamily="18" charset="0"/>
                <a:cs typeface="Times New Roman" panose="02020603050405020304" pitchFamily="18" charset="0"/>
              </a:rPr>
              <a:t> de neutrophiles dans les expectorations démontrée à deux reprises</a:t>
            </a:r>
            <a:endParaRPr lang="fr-FR"/>
          </a:p>
        </p:txBody>
      </p:sp>
      <p:sp>
        <p:nvSpPr>
          <p:cNvPr id="4" name="Espace réservé du numéro de diapositive 3"/>
          <p:cNvSpPr>
            <a:spLocks noGrp="1"/>
          </p:cNvSpPr>
          <p:nvPr>
            <p:ph type="sldNum" sz="quarter" idx="5"/>
          </p:nvPr>
        </p:nvSpPr>
        <p:spPr/>
        <p:txBody>
          <a:bodyPr/>
          <a:lstStyle/>
          <a:p>
            <a:fld id="{18EF0A02-4865-C248-BB80-CA5D8E91871E}" type="slidenum">
              <a:rPr lang="fr-FR" smtClean="0"/>
              <a:t>23</a:t>
            </a:fld>
            <a:endParaRPr lang="fr-FR"/>
          </a:p>
        </p:txBody>
      </p:sp>
    </p:spTree>
    <p:extLst>
      <p:ext uri="{BB962C8B-B14F-4D97-AF65-F5344CB8AC3E}">
        <p14:creationId xmlns:p14="http://schemas.microsoft.com/office/powerpoint/2010/main" val="133475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CA"/>
              <a:t>Modifier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07049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CA"/>
              <a:t>Modifier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82362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CA"/>
              <a:t>Modifier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343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CA"/>
              <a:t>Modifier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5753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CA"/>
              <a:t>Modifier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023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CA"/>
              <a:t>Modifier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61044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48630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CA"/>
              <a:t>Modifier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32493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84837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CA"/>
              <a:t>Modifier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5/28/23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80075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5477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Modifier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17715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73427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23626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CA"/>
              <a:t>Modifier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5/28/23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69378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CA"/>
              <a:t>Modifier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CA"/>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5/28/23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48312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CA"/>
              <a:t>Modifier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5/28/23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F63A3B-78C7-47BE-AE5E-E10140E04643}" type="slidenum">
              <a:rPr lang="en-US" smtClean="0"/>
              <a:t>‹n°›</a:t>
            </a:fld>
            <a:endParaRPr lang="en-US" dirty="0"/>
          </a:p>
        </p:txBody>
      </p:sp>
    </p:spTree>
    <p:extLst>
      <p:ext uri="{BB962C8B-B14F-4D97-AF65-F5344CB8AC3E}">
        <p14:creationId xmlns:p14="http://schemas.microsoft.com/office/powerpoint/2010/main" val="3856295532"/>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oldcop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Isosceles Triangle 1035">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Isosceles Triangle 1039">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Isosceles Triangle 1040">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43" name="Rectangle 1042">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re 1"/>
          <p:cNvSpPr>
            <a:spLocks noGrp="1"/>
          </p:cNvSpPr>
          <p:nvPr>
            <p:ph type="ctrTitle"/>
          </p:nvPr>
        </p:nvSpPr>
        <p:spPr>
          <a:xfrm>
            <a:off x="989768" y="703942"/>
            <a:ext cx="8722612" cy="1669143"/>
          </a:xfrm>
        </p:spPr>
        <p:txBody>
          <a:bodyPr vert="horz" lIns="91440" tIns="45720" rIns="91440" bIns="45720" rtlCol="0" anchor="ctr">
            <a:noAutofit/>
          </a:bodyPr>
          <a:lstStyle/>
          <a:p>
            <a:pPr algn="ctr">
              <a:lnSpc>
                <a:spcPct val="90000"/>
              </a:lnSpc>
            </a:pPr>
            <a:r>
              <a:rPr lang="en-US" sz="3600" b="1" dirty="0" err="1">
                <a:latin typeface="Calibri" panose="020F0502020204030204" pitchFamily="34" charset="0"/>
                <a:cs typeface="Calibri" panose="020F0502020204030204" pitchFamily="34" charset="0"/>
              </a:rPr>
              <a:t>L'efficacité</a:t>
            </a:r>
            <a:r>
              <a:rPr lang="en-US" sz="3600" b="1" dirty="0">
                <a:latin typeface="Calibri" panose="020F0502020204030204" pitchFamily="34" charset="0"/>
                <a:cs typeface="Calibri" panose="020F0502020204030204" pitchFamily="34" charset="0"/>
              </a:rPr>
              <a:t> et les </a:t>
            </a:r>
            <a:r>
              <a:rPr lang="en-US" sz="3600" b="1" dirty="0" err="1">
                <a:latin typeface="Calibri" panose="020F0502020204030204" pitchFamily="34" charset="0"/>
                <a:cs typeface="Calibri" panose="020F0502020204030204" pitchFamily="34" charset="0"/>
              </a:rPr>
              <a:t>inconvénients</a:t>
            </a:r>
            <a:r>
              <a:rPr lang="en-US" sz="3600" b="1" dirty="0">
                <a:latin typeface="Calibri" panose="020F0502020204030204" pitchFamily="34" charset="0"/>
                <a:cs typeface="Calibri" panose="020F0502020204030204" pitchFamily="34" charset="0"/>
              </a:rPr>
              <a:t> du </a:t>
            </a:r>
            <a:r>
              <a:rPr lang="en-US" sz="3600" b="1" dirty="0" err="1">
                <a:latin typeface="Calibri" panose="020F0502020204030204" pitchFamily="34" charset="0"/>
                <a:cs typeface="Calibri" panose="020F0502020204030204" pitchFamily="34" charset="0"/>
              </a:rPr>
              <a:t>traitement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à</a:t>
            </a:r>
            <a:r>
              <a:rPr lang="en-US" sz="3600" b="1" dirty="0">
                <a:latin typeface="Calibri" panose="020F0502020204030204" pitchFamily="34" charset="0"/>
                <a:cs typeface="Calibri" panose="020F0502020204030204" pitchFamily="34" charset="0"/>
              </a:rPr>
              <a:t> long </a:t>
            </a:r>
            <a:r>
              <a:rPr lang="en-US" sz="3600" b="1" dirty="0" err="1">
                <a:latin typeface="Calibri" panose="020F0502020204030204" pitchFamily="34" charset="0"/>
                <a:cs typeface="Calibri" panose="020F0502020204030204" pitchFamily="34" charset="0"/>
              </a:rPr>
              <a:t>terme</a:t>
            </a:r>
            <a:r>
              <a:rPr lang="en-US" sz="3600" b="1" dirty="0">
                <a:latin typeface="Calibri" panose="020F0502020204030204" pitchFamily="34" charset="0"/>
                <a:cs typeface="Calibri" panose="020F0502020204030204" pitchFamily="34" charset="0"/>
              </a:rPr>
              <a:t> par les macrolides chez les patients </a:t>
            </a:r>
            <a:r>
              <a:rPr lang="en-US" sz="3600" b="1" dirty="0" err="1">
                <a:latin typeface="Calibri" panose="020F0502020204030204" pitchFamily="34" charset="0"/>
                <a:cs typeface="Calibri" panose="020F0502020204030204" pitchFamily="34" charset="0"/>
              </a:rPr>
              <a:t>atteints</a:t>
            </a:r>
            <a:r>
              <a:rPr lang="en-US" sz="3600" b="1" dirty="0">
                <a:latin typeface="Calibri" panose="020F0502020204030204" pitchFamily="34" charset="0"/>
                <a:cs typeface="Calibri" panose="020F0502020204030204" pitchFamily="34" charset="0"/>
              </a:rPr>
              <a:t> de MPOC</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
        <p:nvSpPr>
          <p:cNvPr id="1045" name="Isosceles Triangle 1044">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49052">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ous-titre 2"/>
          <p:cNvSpPr>
            <a:spLocks noGrp="1"/>
          </p:cNvSpPr>
          <p:nvPr>
            <p:ph type="subTitle" idx="1"/>
          </p:nvPr>
        </p:nvSpPr>
        <p:spPr>
          <a:xfrm>
            <a:off x="1546011" y="2833077"/>
            <a:ext cx="5985474" cy="3880773"/>
          </a:xfrm>
        </p:spPr>
        <p:txBody>
          <a:bodyPr vert="horz" lIns="91440" tIns="45720" rIns="91440" bIns="45720" rtlCol="0">
            <a:normAutofit/>
          </a:bodyPr>
          <a:lstStyle/>
          <a:p>
            <a:pPr algn="ctr"/>
            <a:r>
              <a:rPr lang="en-US" sz="2400" b="1" cap="none" dirty="0" err="1">
                <a:solidFill>
                  <a:schemeClr val="tx1">
                    <a:lumMod val="75000"/>
                    <a:lumOff val="25000"/>
                  </a:schemeClr>
                </a:solidFill>
                <a:latin typeface="Calibri" panose="020F0502020204030204" pitchFamily="34" charset="0"/>
                <a:cs typeface="Calibri" panose="020F0502020204030204" pitchFamily="34" charset="0"/>
              </a:rPr>
              <a:t>Projet</a:t>
            </a:r>
            <a:r>
              <a:rPr lang="en-US" sz="2400" b="1" cap="none" dirty="0">
                <a:solidFill>
                  <a:schemeClr val="tx1">
                    <a:lumMod val="75000"/>
                    <a:lumOff val="25000"/>
                  </a:schemeClr>
                </a:solidFill>
                <a:latin typeface="Calibri" panose="020F0502020204030204" pitchFamily="34" charset="0"/>
                <a:cs typeface="Calibri" panose="020F0502020204030204" pitchFamily="34" charset="0"/>
              </a:rPr>
              <a:t> </a:t>
            </a:r>
            <a:r>
              <a:rPr lang="en-US" sz="2400" b="1" cap="none" dirty="0" err="1">
                <a:solidFill>
                  <a:schemeClr val="tx1">
                    <a:lumMod val="75000"/>
                    <a:lumOff val="25000"/>
                  </a:schemeClr>
                </a:solidFill>
                <a:latin typeface="Calibri" panose="020F0502020204030204" pitchFamily="34" charset="0"/>
                <a:cs typeface="Calibri" panose="020F0502020204030204" pitchFamily="34" charset="0"/>
              </a:rPr>
              <a:t>d’érudition</a:t>
            </a:r>
            <a:endParaRPr lang="en-US" sz="2400" b="1" cap="none"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Nafiseh</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a:t>
            </a:r>
            <a:r>
              <a:rPr lang="en-US" sz="2400" dirty="0" err="1">
                <a:solidFill>
                  <a:schemeClr val="tx1">
                    <a:lumMod val="75000"/>
                    <a:lumOff val="25000"/>
                  </a:schemeClr>
                </a:solidFill>
                <a:latin typeface="Calibri" panose="020F0502020204030204" pitchFamily="34" charset="0"/>
                <a:cs typeface="Calibri" panose="020F0502020204030204" pitchFamily="34" charset="0"/>
              </a:rPr>
              <a:t>N</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aderi</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a:t>
            </a:r>
            <a:r>
              <a:rPr lang="en-US" altLang="en-US" sz="2400" cap="none" dirty="0">
                <a:solidFill>
                  <a:schemeClr val="tx1">
                    <a:lumMod val="75000"/>
                    <a:lumOff val="25000"/>
                  </a:schemeClr>
                </a:solidFill>
                <a:latin typeface="Calibri" panose="020F0502020204030204" pitchFamily="34" charset="0"/>
                <a:cs typeface="Calibri" panose="020F0502020204030204" pitchFamily="34" charset="0"/>
              </a:rPr>
              <a:t>M.D, MSc </a:t>
            </a:r>
            <a:endParaRPr lang="en-US" sz="2400" cap="none"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400" cap="none" dirty="0">
                <a:solidFill>
                  <a:schemeClr val="tx1">
                    <a:lumMod val="75000"/>
                    <a:lumOff val="25000"/>
                  </a:schemeClr>
                </a:solidFill>
                <a:latin typeface="Calibri" panose="020F0502020204030204" pitchFamily="34" charset="0"/>
                <a:cs typeface="Calibri" panose="020F0502020204030204" pitchFamily="34" charset="0"/>
              </a:rPr>
              <a:t>R1 </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médecine</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de </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famille</a:t>
            </a:r>
            <a:endParaRPr lang="en-US" sz="2400" cap="none"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400" cap="none" dirty="0">
                <a:solidFill>
                  <a:schemeClr val="tx1">
                    <a:lumMod val="75000"/>
                    <a:lumOff val="25000"/>
                  </a:schemeClr>
                </a:solidFill>
                <a:latin typeface="Calibri" panose="020F0502020204030204" pitchFamily="34" charset="0"/>
                <a:cs typeface="Calibri" panose="020F0502020204030204" pitchFamily="34" charset="0"/>
              </a:rPr>
              <a:t>Supervisor: </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dre.Safia</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cherif-slimane</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MD, MSc</a:t>
            </a:r>
          </a:p>
          <a:p>
            <a:pPr algn="ctr"/>
            <a:r>
              <a:rPr lang="en-US" sz="2400" cap="none" dirty="0">
                <a:solidFill>
                  <a:schemeClr val="tx1">
                    <a:lumMod val="75000"/>
                    <a:lumOff val="25000"/>
                  </a:schemeClr>
                </a:solidFill>
                <a:latin typeface="Calibri" panose="020F0502020204030204" pitchFamily="34" charset="0"/>
                <a:cs typeface="Calibri" panose="020F0502020204030204" pitchFamily="34" charset="0"/>
              </a:rPr>
              <a:t>Université de </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montréal</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a:t>
            </a:r>
          </a:p>
          <a:p>
            <a:pPr algn="ctr"/>
            <a:r>
              <a:rPr lang="en-US" sz="2400" cap="none" dirty="0">
                <a:solidFill>
                  <a:schemeClr val="tx1">
                    <a:lumMod val="75000"/>
                    <a:lumOff val="25000"/>
                  </a:schemeClr>
                </a:solidFill>
                <a:latin typeface="Calibri" panose="020F0502020204030204" pitchFamily="34" charset="0"/>
                <a:cs typeface="Calibri" panose="020F0502020204030204" pitchFamily="34" charset="0"/>
              </a:rPr>
              <a:t>               CUMF les aurores </a:t>
            </a:r>
            <a:r>
              <a:rPr lang="en-US" sz="2400" cap="none" dirty="0" err="1">
                <a:solidFill>
                  <a:schemeClr val="tx1">
                    <a:lumMod val="75000"/>
                    <a:lumOff val="25000"/>
                  </a:schemeClr>
                </a:solidFill>
                <a:latin typeface="Calibri" panose="020F0502020204030204" pitchFamily="34" charset="0"/>
                <a:cs typeface="Calibri" panose="020F0502020204030204" pitchFamily="34" charset="0"/>
              </a:rPr>
              <a:t>boréales</a:t>
            </a:r>
            <a:r>
              <a:rPr lang="en-US" sz="2400" cap="none" dirty="0">
                <a:solidFill>
                  <a:schemeClr val="tx1">
                    <a:lumMod val="75000"/>
                    <a:lumOff val="25000"/>
                  </a:schemeClr>
                </a:solidFill>
                <a:latin typeface="Calibri" panose="020F0502020204030204" pitchFamily="34" charset="0"/>
                <a:cs typeface="Calibri" panose="020F0502020204030204" pitchFamily="34" charset="0"/>
              </a:rPr>
              <a:t>    </a:t>
            </a:r>
            <a:r>
              <a:rPr lang="en-US" cap="none" dirty="0">
                <a:solidFill>
                  <a:schemeClr val="tx1">
                    <a:lumMod val="75000"/>
                    <a:lumOff val="25000"/>
                  </a:schemeClr>
                </a:solidFill>
              </a:rPr>
              <a:t>                </a:t>
            </a:r>
            <a:endParaRPr lang="en-US" dirty="0">
              <a:solidFill>
                <a:schemeClr val="tx1">
                  <a:lumMod val="75000"/>
                  <a:lumOff val="25000"/>
                </a:schemeClr>
              </a:solidFill>
            </a:endParaRPr>
          </a:p>
        </p:txBody>
      </p:sp>
      <p:pic>
        <p:nvPicPr>
          <p:cNvPr id="6" name="Picture 2">
            <a:extLst>
              <a:ext uri="{FF2B5EF4-FFF2-40B4-BE49-F238E27FC236}">
                <a16:creationId xmlns:a16="http://schemas.microsoft.com/office/drawing/2014/main" id="{EA274CDA-6055-F55D-EDC9-40602BC194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43" r="-3" b="7630"/>
          <a:stretch/>
        </p:blipFill>
        <p:spPr bwMode="auto">
          <a:xfrm>
            <a:off x="7534659" y="3048000"/>
            <a:ext cx="4657341" cy="34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8E1A81-44A7-D6EC-3858-2B18F84D902D}"/>
              </a:ext>
            </a:extLst>
          </p:cNvPr>
          <p:cNvSpPr>
            <a:spLocks noGrp="1"/>
          </p:cNvSpPr>
          <p:nvPr>
            <p:ph idx="1"/>
          </p:nvPr>
        </p:nvSpPr>
        <p:spPr/>
        <p:txBody>
          <a:bodyPr>
            <a:normAutofit/>
          </a:bodyPr>
          <a:lstStyle/>
          <a:p>
            <a:pPr marL="0" algn="l" rtl="0" eaLnBrk="1" fontAlgn="t" latinLnBrk="0" hangingPunct="1">
              <a:spcBef>
                <a:spcPts val="0"/>
              </a:spcBef>
              <a:spcAft>
                <a:spcPts val="0"/>
              </a:spcAft>
            </a:pPr>
            <a:r>
              <a:rPr lang="fr-CA" sz="1800" b="1" i="0" u="none" strike="noStrike" kern="1200" dirty="0">
                <a:solidFill>
                  <a:srgbClr val="FFFFFF"/>
                </a:solidFill>
                <a:effectLst/>
                <a:latin typeface="Calibri" panose="020F0502020204030204" pitchFamily="34" charset="0"/>
              </a:rPr>
              <a:t>Étude (auteur, date, pays)</a:t>
            </a:r>
            <a:endParaRPr lang="fr-C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CA" sz="1800" b="1" i="0" u="none" strike="noStrike" kern="1200" dirty="0">
                <a:solidFill>
                  <a:srgbClr val="FFFFFF"/>
                </a:solidFill>
                <a:effectLst/>
                <a:latin typeface="Calibri" panose="020F0502020204030204" pitchFamily="34" charset="0"/>
              </a:rPr>
              <a:t>Type de devis</a:t>
            </a:r>
            <a:endParaRPr lang="fr-C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CA" sz="1800" b="1" i="0" u="none" strike="noStrike" kern="1200" dirty="0">
                <a:solidFill>
                  <a:srgbClr val="FFFFFF"/>
                </a:solidFill>
                <a:effectLst/>
                <a:latin typeface="Calibri" panose="020F0502020204030204" pitchFamily="34" charset="0"/>
              </a:rPr>
              <a:t>Dure de TX</a:t>
            </a:r>
            <a:endParaRPr lang="fr-C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CA" sz="1800" b="1" i="0" u="none" strike="noStrike" kern="1200" dirty="0">
                <a:solidFill>
                  <a:srgbClr val="FFFFFF"/>
                </a:solidFill>
                <a:effectLst/>
                <a:latin typeface="Calibri" panose="020F0502020204030204" pitchFamily="34" charset="0"/>
              </a:rPr>
              <a:t>Taille d’échantillon</a:t>
            </a:r>
            <a:endParaRPr lang="fr-C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fr-CA" sz="1800" b="1" i="0" u="none" strike="noStrike" kern="1200" dirty="0">
                <a:solidFill>
                  <a:srgbClr val="FFFFFF"/>
                </a:solidFill>
                <a:effectLst/>
                <a:latin typeface="Calibri" panose="020F0502020204030204" pitchFamily="34" charset="0"/>
              </a:rPr>
              <a:t>Résultat </a:t>
            </a:r>
            <a:endParaRPr lang="fr-CA" sz="1800" b="0" i="0" u="none" strike="noStrike" dirty="0">
              <a:effectLst/>
              <a:latin typeface="Arial" panose="020B0604020202020204" pitchFamily="34" charset="0"/>
            </a:endParaRPr>
          </a:p>
          <a:p>
            <a:endParaRPr lang="fr-FR" dirty="0"/>
          </a:p>
        </p:txBody>
      </p:sp>
      <p:graphicFrame>
        <p:nvGraphicFramePr>
          <p:cNvPr id="4" name="Table 8">
            <a:extLst>
              <a:ext uri="{FF2B5EF4-FFF2-40B4-BE49-F238E27FC236}">
                <a16:creationId xmlns:a16="http://schemas.microsoft.com/office/drawing/2014/main" id="{467597A5-FF39-A672-C3B2-7A6CC291CFEC}"/>
              </a:ext>
            </a:extLst>
          </p:cNvPr>
          <p:cNvGraphicFramePr>
            <a:graphicFrameLocks/>
          </p:cNvGraphicFramePr>
          <p:nvPr>
            <p:extLst>
              <p:ext uri="{D42A27DB-BD31-4B8C-83A1-F6EECF244321}">
                <p14:modId xmlns:p14="http://schemas.microsoft.com/office/powerpoint/2010/main" val="4136355822"/>
              </p:ext>
            </p:extLst>
          </p:nvPr>
        </p:nvGraphicFramePr>
        <p:xfrm>
          <a:off x="473021" y="1066800"/>
          <a:ext cx="10180465" cy="4974561"/>
        </p:xfrm>
        <a:graphic>
          <a:graphicData uri="http://schemas.openxmlformats.org/drawingml/2006/table">
            <a:tbl>
              <a:tblPr firstRow="1" bandRow="1">
                <a:tableStyleId>{21E4AEA4-8DFA-4A89-87EB-49C32662AFE0}</a:tableStyleId>
              </a:tblPr>
              <a:tblGrid>
                <a:gridCol w="1390053">
                  <a:extLst>
                    <a:ext uri="{9D8B030D-6E8A-4147-A177-3AD203B41FA5}">
                      <a16:colId xmlns:a16="http://schemas.microsoft.com/office/drawing/2014/main" val="2709426602"/>
                    </a:ext>
                  </a:extLst>
                </a:gridCol>
                <a:gridCol w="1588216">
                  <a:extLst>
                    <a:ext uri="{9D8B030D-6E8A-4147-A177-3AD203B41FA5}">
                      <a16:colId xmlns:a16="http://schemas.microsoft.com/office/drawing/2014/main" val="873066321"/>
                    </a:ext>
                  </a:extLst>
                </a:gridCol>
                <a:gridCol w="864298">
                  <a:extLst>
                    <a:ext uri="{9D8B030D-6E8A-4147-A177-3AD203B41FA5}">
                      <a16:colId xmlns:a16="http://schemas.microsoft.com/office/drawing/2014/main" val="789900320"/>
                    </a:ext>
                  </a:extLst>
                </a:gridCol>
                <a:gridCol w="1923126">
                  <a:extLst>
                    <a:ext uri="{9D8B030D-6E8A-4147-A177-3AD203B41FA5}">
                      <a16:colId xmlns:a16="http://schemas.microsoft.com/office/drawing/2014/main" val="3797140520"/>
                    </a:ext>
                  </a:extLst>
                </a:gridCol>
                <a:gridCol w="4414772">
                  <a:extLst>
                    <a:ext uri="{9D8B030D-6E8A-4147-A177-3AD203B41FA5}">
                      <a16:colId xmlns:a16="http://schemas.microsoft.com/office/drawing/2014/main" val="2948179187"/>
                    </a:ext>
                  </a:extLst>
                </a:gridCol>
              </a:tblGrid>
              <a:tr h="975404">
                <a:tc>
                  <a:txBody>
                    <a:bodyPr/>
                    <a:lstStyle/>
                    <a:p>
                      <a:r>
                        <a:rPr lang="fr-CA" sz="1800" dirty="0">
                          <a:latin typeface="Calibri" panose="020F0502020204030204" pitchFamily="34" charset="0"/>
                          <a:cs typeface="Calibri" panose="020F0502020204030204" pitchFamily="34" charset="0"/>
                        </a:rPr>
                        <a:t>Étude (auteur, date, pays)</a:t>
                      </a:r>
                      <a:endParaRPr lang="en-CA" sz="1800" dirty="0">
                        <a:latin typeface="Calibri" panose="020F0502020204030204" pitchFamily="34" charset="0"/>
                        <a:cs typeface="Calibri" panose="020F0502020204030204" pitchFamily="34" charset="0"/>
                      </a:endParaRPr>
                    </a:p>
                  </a:txBody>
                  <a:tcPr/>
                </a:tc>
                <a:tc>
                  <a:txBody>
                    <a:bodyPr/>
                    <a:lstStyle/>
                    <a:p>
                      <a:r>
                        <a:rPr lang="fr-CA" sz="1800" dirty="0">
                          <a:latin typeface="Calibri" panose="020F0502020204030204" pitchFamily="34" charset="0"/>
                          <a:cs typeface="Calibri" panose="020F0502020204030204" pitchFamily="34" charset="0"/>
                        </a:rPr>
                        <a:t>Type de devis</a:t>
                      </a:r>
                      <a:endParaRPr lang="en-CA" sz="1800" dirty="0">
                        <a:latin typeface="Calibri" panose="020F0502020204030204" pitchFamily="34" charset="0"/>
                        <a:cs typeface="Calibri" panose="020F0502020204030204" pitchFamily="34" charset="0"/>
                      </a:endParaRPr>
                    </a:p>
                  </a:txBody>
                  <a:tcPr/>
                </a:tc>
                <a:tc>
                  <a:txBody>
                    <a:bodyPr/>
                    <a:lstStyle/>
                    <a:p>
                      <a:r>
                        <a:rPr lang="fr-CA" sz="1800" dirty="0">
                          <a:latin typeface="Calibri" panose="020F0502020204030204" pitchFamily="34" charset="0"/>
                          <a:cs typeface="Calibri" panose="020F0502020204030204" pitchFamily="34" charset="0"/>
                        </a:rPr>
                        <a:t>Dure de TX</a:t>
                      </a:r>
                      <a:endParaRPr lang="en-CA" sz="1800" dirty="0">
                        <a:latin typeface="Calibri" panose="020F0502020204030204" pitchFamily="34" charset="0"/>
                        <a:cs typeface="Calibri" panose="020F0502020204030204" pitchFamily="34" charset="0"/>
                      </a:endParaRPr>
                    </a:p>
                  </a:txBody>
                  <a:tcPr/>
                </a:tc>
                <a:tc>
                  <a:txBody>
                    <a:bodyPr/>
                    <a:lstStyle/>
                    <a:p>
                      <a:r>
                        <a:rPr lang="fr-CA" sz="1800" dirty="0">
                          <a:latin typeface="Calibri" panose="020F0502020204030204" pitchFamily="34" charset="0"/>
                          <a:cs typeface="Calibri" panose="020F0502020204030204" pitchFamily="34" charset="0"/>
                        </a:rPr>
                        <a:t>Taille d’échantillon</a:t>
                      </a:r>
                      <a:endParaRPr lang="en-CA" sz="1800" dirty="0">
                        <a:latin typeface="Calibri" panose="020F0502020204030204" pitchFamily="34" charset="0"/>
                        <a:cs typeface="Calibri" panose="020F0502020204030204" pitchFamily="34" charset="0"/>
                      </a:endParaRPr>
                    </a:p>
                  </a:txBody>
                  <a:tcPr/>
                </a:tc>
                <a:tc>
                  <a:txBody>
                    <a:bodyPr/>
                    <a:lstStyle/>
                    <a:p>
                      <a:r>
                        <a:rPr lang="fr-CA" sz="1800" dirty="0">
                          <a:latin typeface="Calibri" panose="020F0502020204030204" pitchFamily="34" charset="0"/>
                          <a:cs typeface="Calibri" panose="020F0502020204030204" pitchFamily="34" charset="0"/>
                        </a:rPr>
                        <a:t>Résultat </a:t>
                      </a:r>
                      <a:endParaRPr lang="en-CA"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32686810"/>
                  </a:ext>
                </a:extLst>
              </a:tr>
              <a:tr h="2145889">
                <a:tc>
                  <a:txBody>
                    <a:bodyPr/>
                    <a:lstStyle/>
                    <a:p>
                      <a:r>
                        <a:rPr lang="en-CA" sz="1800" kern="1200" dirty="0" err="1">
                          <a:solidFill>
                            <a:schemeClr val="dk1"/>
                          </a:solidFill>
                          <a:effectLst/>
                          <a:latin typeface="Calibri" panose="020F0502020204030204" pitchFamily="34" charset="0"/>
                          <a:cs typeface="Calibri" panose="020F0502020204030204" pitchFamily="34" charset="0"/>
                        </a:rPr>
                        <a:t>Uzun</a:t>
                      </a:r>
                      <a:r>
                        <a:rPr lang="fr-CA" sz="1800" dirty="0">
                          <a:effectLst/>
                          <a:latin typeface="Calibri" panose="020F0502020204030204" pitchFamily="34" charset="0"/>
                          <a:cs typeface="Calibri" panose="020F0502020204030204" pitchFamily="34" charset="0"/>
                        </a:rPr>
                        <a:t> , </a:t>
                      </a:r>
                      <a:r>
                        <a:rPr lang="en-CA" sz="1800" kern="1200" dirty="0">
                          <a:solidFill>
                            <a:schemeClr val="dk1"/>
                          </a:solidFill>
                          <a:effectLst/>
                          <a:latin typeface="Calibri" panose="020F0502020204030204" pitchFamily="34" charset="0"/>
                          <a:cs typeface="Calibri" panose="020F0502020204030204" pitchFamily="34" charset="0"/>
                        </a:rPr>
                        <a:t>et al.</a:t>
                      </a:r>
                    </a:p>
                    <a:p>
                      <a:r>
                        <a:rPr lang="fr-FR" sz="1800" kern="1200" dirty="0">
                          <a:solidFill>
                            <a:schemeClr val="dk1"/>
                          </a:solidFill>
                          <a:effectLst/>
                          <a:latin typeface="Calibri" panose="020F0502020204030204" pitchFamily="34" charset="0"/>
                          <a:cs typeface="Calibri" panose="020F0502020204030204" pitchFamily="34" charset="0"/>
                        </a:rPr>
                        <a:t>2019​,</a:t>
                      </a:r>
                      <a:r>
                        <a:rPr lang="fr-CA" sz="1800" dirty="0">
                          <a:effectLst/>
                          <a:latin typeface="Calibri" panose="020F0502020204030204" pitchFamily="34" charset="0"/>
                          <a:cs typeface="Calibri" panose="020F0502020204030204" pitchFamily="34" charset="0"/>
                        </a:rPr>
                        <a:t> </a:t>
                      </a:r>
                      <a:r>
                        <a:rPr lang="fr-FR" sz="1800" kern="1200" dirty="0">
                          <a:solidFill>
                            <a:schemeClr val="dk1"/>
                          </a:solidFill>
                          <a:effectLst/>
                          <a:latin typeface="Calibri" panose="020F0502020204030204" pitchFamily="34" charset="0"/>
                          <a:cs typeface="Calibri" panose="020F0502020204030204" pitchFamily="34" charset="0"/>
                        </a:rPr>
                        <a:t>Pays-Bas</a:t>
                      </a:r>
                      <a:r>
                        <a:rPr lang="fr-CA" sz="1800" dirty="0">
                          <a:effectLst/>
                          <a:latin typeface="Calibri" panose="020F0502020204030204" pitchFamily="34" charset="0"/>
                          <a:cs typeface="Calibri" panose="020F0502020204030204" pitchFamily="34" charset="0"/>
                        </a:rPr>
                        <a:t> </a:t>
                      </a:r>
                      <a:endParaRPr lang="en-CA"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Calibri" panose="020F0502020204030204" pitchFamily="34" charset="0"/>
                          <a:cs typeface="Calibri" panose="020F0502020204030204" pitchFamily="34" charset="0"/>
                        </a:rPr>
                        <a:t>Randomisé, en double aveugle, contrôlé par placebo </a:t>
                      </a:r>
                      <a:endParaRPr lang="en-CA" sz="1800" dirty="0">
                        <a:latin typeface="Calibri" panose="020F0502020204030204" pitchFamily="34" charset="0"/>
                        <a:cs typeface="Calibri" panose="020F0502020204030204" pitchFamily="34" charset="0"/>
                      </a:endParaRPr>
                    </a:p>
                  </a:txBody>
                  <a:tcPr/>
                </a:tc>
                <a:tc>
                  <a:txBody>
                    <a:bodyPr/>
                    <a:lstStyle/>
                    <a:p>
                      <a:pPr fontAlgn="base"/>
                      <a:r>
                        <a:rPr lang="fr-FR" sz="1800" kern="1200" dirty="0">
                          <a:solidFill>
                            <a:schemeClr val="dk1"/>
                          </a:solidFill>
                          <a:effectLst/>
                          <a:latin typeface="Calibri" panose="020F0502020204030204" pitchFamily="34" charset="0"/>
                          <a:cs typeface="Calibri" panose="020F0502020204030204" pitchFamily="34" charset="0"/>
                        </a:rPr>
                        <a:t>52 </a:t>
                      </a:r>
                      <a:r>
                        <a:rPr lang="fr-FR" sz="1800" kern="1200" dirty="0" err="1">
                          <a:solidFill>
                            <a:schemeClr val="dk1"/>
                          </a:solidFill>
                          <a:effectLst/>
                          <a:latin typeface="Calibri" panose="020F0502020204030204" pitchFamily="34" charset="0"/>
                          <a:cs typeface="Calibri" panose="020F0502020204030204" pitchFamily="34" charset="0"/>
                        </a:rPr>
                        <a:t>sem</a:t>
                      </a:r>
                      <a:endParaRPr lang="en-CA" sz="1800" dirty="0">
                        <a:latin typeface="Calibri" panose="020F0502020204030204" pitchFamily="34" charset="0"/>
                        <a:cs typeface="Calibri" panose="020F0502020204030204" pitchFamily="34" charset="0"/>
                      </a:endParaRPr>
                    </a:p>
                  </a:txBody>
                  <a:tcPr/>
                </a:tc>
                <a:tc>
                  <a:txBody>
                    <a:bodyPr/>
                    <a:lstStyle/>
                    <a:p>
                      <a:r>
                        <a:rPr lang="fr-FR" sz="1800" kern="1200" dirty="0">
                          <a:solidFill>
                            <a:schemeClr val="dk1"/>
                          </a:solidFill>
                          <a:effectLst/>
                          <a:latin typeface="Calibri" panose="020F0502020204030204" pitchFamily="34" charset="0"/>
                          <a:cs typeface="Calibri" panose="020F0502020204030204" pitchFamily="34" charset="0"/>
                        </a:rPr>
                        <a:t>92 (47 AZT , </a:t>
                      </a:r>
                    </a:p>
                    <a:p>
                      <a:r>
                        <a:rPr lang="fr-FR" sz="1800" kern="1200" dirty="0">
                          <a:solidFill>
                            <a:schemeClr val="dk1"/>
                          </a:solidFill>
                          <a:effectLst/>
                          <a:latin typeface="Calibri" panose="020F0502020204030204" pitchFamily="34" charset="0"/>
                          <a:cs typeface="Calibri" panose="020F0502020204030204" pitchFamily="34" charset="0"/>
                        </a:rPr>
                        <a:t>45 placebo)</a:t>
                      </a:r>
                      <a:r>
                        <a:rPr lang="fr-CA" sz="1800" dirty="0">
                          <a:effectLst/>
                          <a:latin typeface="Calibri" panose="020F0502020204030204" pitchFamily="34" charset="0"/>
                          <a:cs typeface="Calibri" panose="020F0502020204030204" pitchFamily="34" charset="0"/>
                        </a:rPr>
                        <a:t> </a:t>
                      </a:r>
                      <a:endParaRPr lang="en-CA"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800" kern="1200" dirty="0">
                          <a:solidFill>
                            <a:schemeClr val="dk1"/>
                          </a:solidFill>
                          <a:effectLst/>
                          <a:latin typeface="Calibri" panose="020F0502020204030204" pitchFamily="34" charset="0"/>
                          <a:cs typeface="Calibri" panose="020F0502020204030204" pitchFamily="34" charset="0"/>
                        </a:rPr>
                        <a:t>Un traitement à l'azithromycine pendant 12 mois a diminué le taux d'exacerbation et augmenté le délai jusqu'à la première exacerbation chez les patients MPOC très graves.(</a:t>
                      </a:r>
                      <a:r>
                        <a:rPr lang="fr-FR" sz="1800" b="0" kern="0" dirty="0">
                          <a:solidFill>
                            <a:srgbClr val="002060"/>
                          </a:solidFill>
                          <a:effectLst/>
                          <a:latin typeface="Calibri" panose="020F0502020204030204" pitchFamily="34" charset="0"/>
                          <a:cs typeface="Calibri" panose="020F0502020204030204" pitchFamily="34" charset="0"/>
                        </a:rPr>
                        <a:t>P=0.003, </a:t>
                      </a:r>
                      <a:r>
                        <a:rPr lang="fr-CA" sz="1800" dirty="0">
                          <a:solidFill>
                            <a:srgbClr val="002060"/>
                          </a:solidFill>
                          <a:effectLst/>
                          <a:latin typeface="Calibri" panose="020F0502020204030204" pitchFamily="34" charset="0"/>
                          <a:cs typeface="Calibri" panose="020F0502020204030204" pitchFamily="34" charset="0"/>
                        </a:rPr>
                        <a:t>P=0.001 </a:t>
                      </a:r>
                      <a:r>
                        <a:rPr lang="fr-FR" sz="1800" b="0" kern="1200" dirty="0">
                          <a:solidFill>
                            <a:srgbClr val="002060"/>
                          </a:solidFill>
                          <a:effectLst/>
                          <a:latin typeface="Calibri" panose="020F0502020204030204" pitchFamily="34" charset="0"/>
                          <a:cs typeface="Calibri" panose="020F0502020204030204" pitchFamily="34" charset="0"/>
                        </a:rPr>
                        <a:t>)</a:t>
                      </a:r>
                      <a:endParaRPr lang="fr-FR" sz="1800" b="0" kern="0" dirty="0">
                        <a:solidFill>
                          <a:srgbClr val="002060"/>
                        </a:solidFill>
                        <a:effectLst/>
                        <a:latin typeface="Calibri" panose="020F0502020204030204" pitchFamily="34" charset="0"/>
                        <a:cs typeface="Calibri" panose="020F0502020204030204" pitchFamily="34" charset="0"/>
                      </a:endParaRPr>
                    </a:p>
                    <a:p>
                      <a:pPr fontAlgn="base"/>
                      <a:r>
                        <a:rPr lang="fr-CA" sz="1800" kern="1200" dirty="0">
                          <a:solidFill>
                            <a:schemeClr val="dk1"/>
                          </a:solidFill>
                          <a:effectLst/>
                          <a:latin typeface="Calibri" panose="020F0502020204030204" pitchFamily="34" charset="0"/>
                          <a:cs typeface="Calibri" panose="020F0502020204030204" pitchFamily="34" charset="0"/>
                        </a:rPr>
                        <a:t>Cependant , L'azithromycine n'a pas amélioré la qualité de vie liée à la santé. </a:t>
                      </a:r>
                      <a:endParaRPr lang="fr-CA" sz="180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046889084"/>
                  </a:ext>
                </a:extLst>
              </a:tr>
              <a:tr h="1853268">
                <a:tc>
                  <a:txBody>
                    <a:bodyPr/>
                    <a:lstStyle/>
                    <a:p>
                      <a:r>
                        <a:rPr lang="en-CA" sz="1800" kern="1200" dirty="0">
                          <a:solidFill>
                            <a:schemeClr val="dk1"/>
                          </a:solidFill>
                          <a:effectLst/>
                          <a:latin typeface="Calibri" panose="020F0502020204030204" pitchFamily="34" charset="0"/>
                          <a:cs typeface="Calibri" panose="020F0502020204030204" pitchFamily="34" charset="0"/>
                        </a:rPr>
                        <a:t>Simpson,</a:t>
                      </a:r>
                      <a:r>
                        <a:rPr lang="fr-CA" sz="1800" dirty="0">
                          <a:effectLst/>
                          <a:latin typeface="Calibri" panose="020F0502020204030204" pitchFamily="34" charset="0"/>
                          <a:cs typeface="Calibri" panose="020F0502020204030204" pitchFamily="34" charset="0"/>
                        </a:rPr>
                        <a:t> </a:t>
                      </a:r>
                      <a:endParaRPr lang="fr-CA" sz="1800" kern="1200" dirty="0">
                        <a:solidFill>
                          <a:schemeClr val="dk1"/>
                        </a:solidFill>
                        <a:effectLst/>
                        <a:latin typeface="Calibri" panose="020F0502020204030204" pitchFamily="34" charset="0"/>
                        <a:cs typeface="Calibri" panose="020F0502020204030204" pitchFamily="34" charset="0"/>
                      </a:endParaRPr>
                    </a:p>
                    <a:p>
                      <a:r>
                        <a:rPr lang="fr-CA" sz="1800" kern="1200" dirty="0">
                          <a:solidFill>
                            <a:schemeClr val="dk1"/>
                          </a:solidFill>
                          <a:effectLst/>
                          <a:latin typeface="Calibri" panose="020F0502020204030204" pitchFamily="34" charset="0"/>
                          <a:cs typeface="Calibri" panose="020F0502020204030204" pitchFamily="34" charset="0"/>
                        </a:rPr>
                        <a:t>et al. </a:t>
                      </a:r>
                      <a:endParaRPr lang="en-CA" sz="1800" kern="1200" dirty="0">
                        <a:solidFill>
                          <a:schemeClr val="dk1"/>
                        </a:solidFill>
                        <a:effectLst/>
                        <a:latin typeface="Calibri" panose="020F0502020204030204" pitchFamily="34" charset="0"/>
                        <a:cs typeface="Calibri" panose="020F0502020204030204" pitchFamily="34" charset="0"/>
                      </a:endParaRPr>
                    </a:p>
                    <a:p>
                      <a:r>
                        <a:rPr lang="fr-FR" sz="1800" kern="1200" dirty="0">
                          <a:solidFill>
                            <a:schemeClr val="dk1"/>
                          </a:solidFill>
                          <a:effectLst/>
                          <a:latin typeface="Calibri" panose="020F0502020204030204" pitchFamily="34" charset="0"/>
                          <a:cs typeface="Calibri" panose="020F0502020204030204" pitchFamily="34" charset="0"/>
                        </a:rPr>
                        <a:t>2014 Australie </a:t>
                      </a:r>
                      <a:endParaRPr lang="en-CA"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Calibri" panose="020F0502020204030204" pitchFamily="34" charset="0"/>
                          <a:cs typeface="Calibri" panose="020F0502020204030204" pitchFamily="34" charset="0"/>
                        </a:rPr>
                        <a:t>Randomisé, en double aveugle, contrôlé par placebo </a:t>
                      </a:r>
                      <a:endParaRPr lang="en-CA"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dk1"/>
                          </a:solidFill>
                          <a:effectLst/>
                          <a:latin typeface="Calibri" panose="020F0502020204030204" pitchFamily="34" charset="0"/>
                          <a:cs typeface="Calibri" panose="020F0502020204030204" pitchFamily="34" charset="0"/>
                        </a:rPr>
                        <a:t>12 Sem</a:t>
                      </a:r>
                    </a:p>
                    <a:p>
                      <a:endParaRPr lang="en-CA"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Calibri" panose="020F0502020204030204" pitchFamily="34" charset="0"/>
                          <a:cs typeface="Calibri" panose="020F0502020204030204" pitchFamily="34" charset="0"/>
                        </a:rPr>
                        <a:t>30 (15 AZT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a:solidFill>
                            <a:schemeClr val="dk1"/>
                          </a:solidFill>
                          <a:effectLst/>
                          <a:latin typeface="Calibri" panose="020F0502020204030204" pitchFamily="34" charset="0"/>
                          <a:cs typeface="Calibri" panose="020F0502020204030204" pitchFamily="34" charset="0"/>
                        </a:rPr>
                        <a:t>15 placebo)</a:t>
                      </a:r>
                      <a:r>
                        <a:rPr lang="fr-CA" sz="1800" dirty="0">
                          <a:effectLst/>
                          <a:latin typeface="Calibri" panose="020F0502020204030204" pitchFamily="34" charset="0"/>
                          <a:cs typeface="Calibri" panose="020F0502020204030204" pitchFamily="34" charset="0"/>
                        </a:rPr>
                        <a:t> </a:t>
                      </a:r>
                      <a:endParaRPr lang="en-CA" sz="1800" kern="120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fontAlgn="base"/>
                      <a:r>
                        <a:rPr lang="fr-CA" sz="1800" kern="1200" dirty="0">
                          <a:solidFill>
                            <a:schemeClr val="dk1"/>
                          </a:solidFill>
                          <a:effectLst/>
                          <a:latin typeface="Calibri" panose="020F0502020204030204" pitchFamily="34" charset="0"/>
                          <a:cs typeface="Calibri" panose="020F0502020204030204" pitchFamily="34" charset="0"/>
                        </a:rPr>
                        <a:t>une tendance à la réduction du nombre d'exacerbations sévères non par un mécanisme anti-neutrophile. (p = 0,062</a:t>
                      </a:r>
                      <a:r>
                        <a:rPr lang="fr-CA" sz="1800" dirty="0">
                          <a:effectLst/>
                          <a:latin typeface="Calibri" panose="020F0502020204030204" pitchFamily="34" charset="0"/>
                          <a:cs typeface="Calibri" panose="020F0502020204030204" pitchFamily="34" charset="0"/>
                        </a:rPr>
                        <a:t> )</a:t>
                      </a:r>
                    </a:p>
                    <a:p>
                      <a:pPr fontAlgn="base"/>
                      <a:r>
                        <a:rPr lang="fr-CA" sz="1800" kern="1200" dirty="0">
                          <a:solidFill>
                            <a:schemeClr val="dk1"/>
                          </a:solidFill>
                          <a:effectLst/>
                          <a:latin typeface="Calibri" panose="020F0502020204030204" pitchFamily="34" charset="0"/>
                          <a:cs typeface="Calibri" panose="020F0502020204030204" pitchFamily="34" charset="0"/>
                        </a:rPr>
                        <a:t>Il n y a pas un changement de dyspnée ou qualité de vie liée à la santé.</a:t>
                      </a:r>
                    </a:p>
                    <a:p>
                      <a:pPr fontAlgn="base"/>
                      <a:r>
                        <a:rPr lang="fr-CA" sz="1800" kern="1200" dirty="0">
                          <a:solidFill>
                            <a:schemeClr val="dk1"/>
                          </a:solidFill>
                          <a:effectLst/>
                          <a:latin typeface="Calibri" panose="020F0502020204030204" pitchFamily="34" charset="0"/>
                          <a:cs typeface="Calibri" panose="020F0502020204030204" pitchFamily="34" charset="0"/>
                        </a:rPr>
                        <a:t> </a:t>
                      </a:r>
                      <a:endParaRPr lang="fr-CA" sz="180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639477548"/>
                  </a:ext>
                </a:extLst>
              </a:tr>
            </a:tbl>
          </a:graphicData>
        </a:graphic>
      </p:graphicFrame>
      <p:sp>
        <p:nvSpPr>
          <p:cNvPr id="5" name="ZoneTexte 4">
            <a:extLst>
              <a:ext uri="{FF2B5EF4-FFF2-40B4-BE49-F238E27FC236}">
                <a16:creationId xmlns:a16="http://schemas.microsoft.com/office/drawing/2014/main" id="{1D4CB6C4-AEF4-EF32-FD64-EBC28459ECE0}"/>
              </a:ext>
            </a:extLst>
          </p:cNvPr>
          <p:cNvSpPr txBox="1"/>
          <p:nvPr/>
        </p:nvSpPr>
        <p:spPr>
          <a:xfrm>
            <a:off x="4753600" y="296316"/>
            <a:ext cx="2135906" cy="707886"/>
          </a:xfrm>
          <a:prstGeom prst="rect">
            <a:avLst/>
          </a:prstGeom>
          <a:noFill/>
        </p:spPr>
        <p:txBody>
          <a:bodyPr wrap="none" rtlCol="0">
            <a:spAutoFit/>
          </a:bodyPr>
          <a:lstStyle/>
          <a:p>
            <a:r>
              <a:rPr lang="en-US" sz="4000" b="1" dirty="0" err="1">
                <a:solidFill>
                  <a:srgbClr val="C00000"/>
                </a:solidFill>
                <a:latin typeface="Calibri" panose="020F0502020204030204" pitchFamily="34" charset="0"/>
                <a:cs typeface="Calibri" panose="020F0502020204030204" pitchFamily="34" charset="0"/>
              </a:rPr>
              <a:t>Résultats</a:t>
            </a:r>
            <a:endParaRPr lang="fr-FR" sz="4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68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5736DDB1-3C2E-6047-2C24-12DD60A8BDA3}"/>
              </a:ext>
            </a:extLst>
          </p:cNvPr>
          <p:cNvGraphicFramePr>
            <a:graphicFrameLocks noGrp="1"/>
          </p:cNvGraphicFramePr>
          <p:nvPr>
            <p:ph idx="1"/>
            <p:extLst>
              <p:ext uri="{D42A27DB-BD31-4B8C-83A1-F6EECF244321}">
                <p14:modId xmlns:p14="http://schemas.microsoft.com/office/powerpoint/2010/main" val="548889988"/>
              </p:ext>
            </p:extLst>
          </p:nvPr>
        </p:nvGraphicFramePr>
        <p:xfrm>
          <a:off x="625033" y="836539"/>
          <a:ext cx="10914927" cy="5656336"/>
        </p:xfrm>
        <a:graphic>
          <a:graphicData uri="http://schemas.openxmlformats.org/drawingml/2006/table">
            <a:tbl>
              <a:tblPr firstRow="1" bandRow="1">
                <a:tableStyleId>{21E4AEA4-8DFA-4A89-87EB-49C32662AFE0}</a:tableStyleId>
              </a:tblPr>
              <a:tblGrid>
                <a:gridCol w="1448715">
                  <a:extLst>
                    <a:ext uri="{9D8B030D-6E8A-4147-A177-3AD203B41FA5}">
                      <a16:colId xmlns:a16="http://schemas.microsoft.com/office/drawing/2014/main" val="1470088301"/>
                    </a:ext>
                  </a:extLst>
                </a:gridCol>
                <a:gridCol w="5334320">
                  <a:extLst>
                    <a:ext uri="{9D8B030D-6E8A-4147-A177-3AD203B41FA5}">
                      <a16:colId xmlns:a16="http://schemas.microsoft.com/office/drawing/2014/main" val="2158444431"/>
                    </a:ext>
                  </a:extLst>
                </a:gridCol>
                <a:gridCol w="4131892">
                  <a:extLst>
                    <a:ext uri="{9D8B030D-6E8A-4147-A177-3AD203B41FA5}">
                      <a16:colId xmlns:a16="http://schemas.microsoft.com/office/drawing/2014/main" val="61082013"/>
                    </a:ext>
                  </a:extLst>
                </a:gridCol>
              </a:tblGrid>
              <a:tr h="359810">
                <a:tc>
                  <a:txBody>
                    <a:bodyPr/>
                    <a:lstStyle/>
                    <a:p>
                      <a:r>
                        <a:rPr lang="fr-FR" sz="1800" dirty="0">
                          <a:latin typeface="Calibri" panose="020F0502020204030204" pitchFamily="34" charset="0"/>
                          <a:cs typeface="Calibri" panose="020F0502020204030204" pitchFamily="34" charset="0"/>
                        </a:rPr>
                        <a:t>Etudes</a:t>
                      </a:r>
                    </a:p>
                  </a:txBody>
                  <a:tcPr/>
                </a:tc>
                <a:tc>
                  <a:txBody>
                    <a:bodyPr/>
                    <a:lstStyle/>
                    <a:p>
                      <a:r>
                        <a:rPr lang="fr-FR" sz="1800" dirty="0">
                          <a:latin typeface="Calibri" panose="020F0502020204030204" pitchFamily="34" charset="0"/>
                          <a:cs typeface="Calibri" panose="020F0502020204030204" pitchFamily="34" charset="0"/>
                        </a:rPr>
                        <a:t>Forces</a:t>
                      </a:r>
                    </a:p>
                  </a:txBody>
                  <a:tcPr/>
                </a:tc>
                <a:tc>
                  <a:txBody>
                    <a:bodyPr/>
                    <a:lstStyle/>
                    <a:p>
                      <a:r>
                        <a:rPr lang="fr-FR" sz="1800" dirty="0">
                          <a:latin typeface="Calibri" panose="020F0502020204030204" pitchFamily="34" charset="0"/>
                          <a:cs typeface="Calibri" panose="020F0502020204030204" pitchFamily="34" charset="0"/>
                        </a:rPr>
                        <a:t>Faiblesses</a:t>
                      </a:r>
                    </a:p>
                  </a:txBody>
                  <a:tcPr/>
                </a:tc>
                <a:extLst>
                  <a:ext uri="{0D108BD9-81ED-4DB2-BD59-A6C34878D82A}">
                    <a16:rowId xmlns:a16="http://schemas.microsoft.com/office/drawing/2014/main" val="2303028503"/>
                  </a:ext>
                </a:extLst>
              </a:tr>
              <a:tr h="2248813">
                <a:tc>
                  <a:txBody>
                    <a:bodyPr/>
                    <a:lstStyle/>
                    <a:p>
                      <a:r>
                        <a:rPr lang="fr-CA" sz="1800" kern="1200" dirty="0">
                          <a:solidFill>
                            <a:schemeClr val="dk1"/>
                          </a:solidFill>
                          <a:effectLst/>
                          <a:latin typeface="Calibri" panose="020F0502020204030204" pitchFamily="34" charset="0"/>
                          <a:cs typeface="Calibri" panose="020F0502020204030204" pitchFamily="34" charset="0"/>
                        </a:rPr>
                        <a:t>Vermeersch,</a:t>
                      </a:r>
                      <a:r>
                        <a:rPr lang="fr-CA" sz="1800" dirty="0">
                          <a:effectLst/>
                          <a:latin typeface="Calibri" panose="020F0502020204030204" pitchFamily="34" charset="0"/>
                          <a:cs typeface="Calibri" panose="020F0502020204030204" pitchFamily="34" charset="0"/>
                        </a:rPr>
                        <a:t> </a:t>
                      </a:r>
                      <a:r>
                        <a:rPr lang="en-CA" sz="1800" kern="1200" dirty="0">
                          <a:solidFill>
                            <a:schemeClr val="dk1"/>
                          </a:solidFill>
                          <a:effectLst/>
                          <a:latin typeface="Calibri" panose="020F0502020204030204" pitchFamily="34" charset="0"/>
                          <a:cs typeface="Calibri" panose="020F0502020204030204" pitchFamily="34" charset="0"/>
                        </a:rPr>
                        <a:t>et al.</a:t>
                      </a:r>
                    </a:p>
                    <a:p>
                      <a:endParaRPr lang="fr-FR" sz="18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dirty="0">
                          <a:solidFill>
                            <a:srgbClr val="444444"/>
                          </a:solidFill>
                          <a:latin typeface="Calibri" panose="020F0502020204030204" pitchFamily="34" charset="0"/>
                          <a:cs typeface="Calibri" panose="020F0502020204030204" pitchFamily="34" charset="0"/>
                        </a:rPr>
                        <a:t>-Étude</a:t>
                      </a:r>
                      <a:r>
                        <a:rPr lang="fr-CA" sz="1800" dirty="0">
                          <a:solidFill>
                            <a:srgbClr val="444444"/>
                          </a:solidFill>
                          <a:latin typeface="Calibri" panose="020F0502020204030204" pitchFamily="34" charset="0"/>
                          <a:cs typeface="Calibri" panose="020F0502020204030204" pitchFamily="34" charset="0"/>
                        </a:rPr>
                        <a:t> en milieu hospitalier et ambulatoire d'une durée de 3 mois</a:t>
                      </a:r>
                      <a:r>
                        <a:rPr lang="fr-CA" sz="1800" b="0" dirty="0">
                          <a:solidFill>
                            <a:srgbClr val="444444"/>
                          </a:solidFill>
                          <a:latin typeface="Calibri" panose="020F0502020204030204" pitchFamily="34" charset="0"/>
                          <a:cs typeface="Calibri" panose="020F0502020204030204" pitchFamily="34" charset="0"/>
                        </a:rPr>
                        <a:t> avec </a:t>
                      </a:r>
                      <a:r>
                        <a:rPr lang="fr-FR" sz="1800" b="0" u="none" strike="noStrike" noProof="0" dirty="0">
                          <a:solidFill>
                            <a:schemeClr val="tx1">
                              <a:lumMod val="95000"/>
                              <a:lumOff val="5000"/>
                            </a:schemeClr>
                          </a:solidFill>
                          <a:effectLst/>
                          <a:latin typeface="Calibri" panose="020F0502020204030204" pitchFamily="34" charset="0"/>
                          <a:cs typeface="Calibri" panose="020F0502020204030204" pitchFamily="34" charset="0"/>
                        </a:rPr>
                        <a:t>Phase post-traitement </a:t>
                      </a:r>
                      <a:r>
                        <a:rPr lang="fr-CA" sz="1800" b="0" dirty="0">
                          <a:solidFill>
                            <a:srgbClr val="444444"/>
                          </a:solidFill>
                          <a:latin typeface="Calibri" panose="020F0502020204030204" pitchFamily="34" charset="0"/>
                          <a:cs typeface="Calibri" panose="020F0502020204030204" pitchFamily="34" charset="0"/>
                        </a:rPr>
                        <a:t> de </a:t>
                      </a:r>
                      <a:r>
                        <a:rPr lang="fr-CA" sz="1800" dirty="0">
                          <a:solidFill>
                            <a:srgbClr val="444444"/>
                          </a:solidFill>
                          <a:latin typeface="Calibri" panose="020F0502020204030204" pitchFamily="34" charset="0"/>
                          <a:cs typeface="Calibri" panose="020F0502020204030204" pitchFamily="34" charset="0"/>
                        </a:rPr>
                        <a:t>6 mois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dirty="0">
                          <a:solidFill>
                            <a:srgbClr val="444444"/>
                          </a:solidFill>
                          <a:latin typeface="Calibri" panose="020F0502020204030204" pitchFamily="34" charset="0"/>
                          <a:cs typeface="Calibri" panose="020F0502020204030204" pitchFamily="34" charset="0"/>
                        </a:rPr>
                        <a:t>-Critères d'inclusion et d'exclusion sont bien définis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dirty="0">
                          <a:solidFill>
                            <a:srgbClr val="444444"/>
                          </a:solidFill>
                          <a:latin typeface="Calibri" panose="020F0502020204030204" pitchFamily="34" charset="0"/>
                          <a:cs typeface="Calibri" panose="020F0502020204030204" pitchFamily="34" charset="0"/>
                        </a:rPr>
                        <a:t>-</a:t>
                      </a:r>
                      <a:r>
                        <a:rPr lang="fr-CA" sz="1800" dirty="0">
                          <a:solidFill>
                            <a:srgbClr val="444444"/>
                          </a:solidFill>
                          <a:latin typeface="Calibri" panose="020F0502020204030204" pitchFamily="34" charset="0"/>
                          <a:cs typeface="Calibri" panose="020F0502020204030204" pitchFamily="34" charset="0"/>
                        </a:rPr>
                        <a:t>Caractéristiques descriptives des participants complètes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dirty="0">
                          <a:solidFill>
                            <a:srgbClr val="444444"/>
                          </a:solidFill>
                          <a:latin typeface="Calibri" panose="020F0502020204030204" pitchFamily="34" charset="0"/>
                          <a:cs typeface="Calibri" panose="020F0502020204030204" pitchFamily="34" charset="0"/>
                        </a:rPr>
                        <a:t>-</a:t>
                      </a:r>
                      <a:r>
                        <a:rPr lang="fr-CA" sz="1800" dirty="0">
                          <a:latin typeface="Calibri" panose="020F0502020204030204" pitchFamily="34" charset="0"/>
                          <a:cs typeface="Calibri" panose="020F0502020204030204" pitchFamily="34" charset="0"/>
                        </a:rPr>
                        <a:t>Calcul de la puissance de l'étude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latin typeface="Calibri" panose="020F0502020204030204" pitchFamily="34" charset="0"/>
                          <a:cs typeface="Calibri" panose="020F0502020204030204" pitchFamily="34" charset="0"/>
                        </a:rPr>
                        <a:t>-</a:t>
                      </a:r>
                      <a:r>
                        <a:rPr lang="fr-CA" sz="1800" dirty="0">
                          <a:solidFill>
                            <a:srgbClr val="444444"/>
                          </a:solidFill>
                          <a:latin typeface="Calibri" panose="020F0502020204030204" pitchFamily="34" charset="0"/>
                          <a:cs typeface="Calibri" panose="020F0502020204030204" pitchFamily="34" charset="0"/>
                        </a:rPr>
                        <a:t>Scores validés (</a:t>
                      </a:r>
                      <a:r>
                        <a:rPr lang="fr-CA" sz="1800" dirty="0" err="1">
                          <a:solidFill>
                            <a:srgbClr val="444444"/>
                          </a:solidFill>
                          <a:latin typeface="Calibri" panose="020F0502020204030204" pitchFamily="34" charset="0"/>
                          <a:cs typeface="Calibri" panose="020F0502020204030204" pitchFamily="34" charset="0"/>
                        </a:rPr>
                        <a:t>mMRC</a:t>
                      </a:r>
                      <a:r>
                        <a:rPr lang="fr-CA" sz="1800" dirty="0">
                          <a:solidFill>
                            <a:srgbClr val="444444"/>
                          </a:solidFill>
                          <a:latin typeface="Calibri" panose="020F0502020204030204" pitchFamily="34" charset="0"/>
                          <a:cs typeface="Calibri" panose="020F0502020204030204" pitchFamily="34" charset="0"/>
                        </a:rPr>
                        <a:t>, EQ5D, CAT</a:t>
                      </a:r>
                      <a:r>
                        <a:rPr lang="fr-CA" sz="1800" b="0" dirty="0">
                          <a:solidFill>
                            <a:srgbClr val="444444"/>
                          </a:solidFill>
                          <a:latin typeface="Calibri" panose="020F0502020204030204" pitchFamily="34" charset="0"/>
                          <a:cs typeface="Calibri" panose="020F0502020204030204" pitchFamily="34" charset="0"/>
                        </a:rPr>
                        <a:t>)</a:t>
                      </a:r>
                      <a:endParaRPr lang="en-US" sz="1800" b="0" dirty="0">
                        <a:solidFill>
                          <a:srgbClr val="444444"/>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44444"/>
                          </a:solidFill>
                          <a:latin typeface="Calibri" panose="020F0502020204030204" pitchFamily="34" charset="0"/>
                          <a:cs typeface="Calibri" panose="020F0502020204030204" pitchFamily="34" charset="0"/>
                        </a:rPr>
                        <a:t>-Validité</a:t>
                      </a:r>
                      <a:r>
                        <a:rPr lang="fr-FR" sz="1800" dirty="0">
                          <a:solidFill>
                            <a:srgbClr val="444444"/>
                          </a:solidFill>
                          <a:latin typeface="Calibri" panose="020F0502020204030204" pitchFamily="34" charset="0"/>
                          <a:cs typeface="Calibri" panose="020F0502020204030204" pitchFamily="34" charset="0"/>
                        </a:rPr>
                        <a:t> externe</a:t>
                      </a:r>
                      <a:r>
                        <a:rPr lang="fr-FR" sz="1800" b="0" dirty="0">
                          <a:solidFill>
                            <a:srgbClr val="444444"/>
                          </a:solidFill>
                          <a:latin typeface="Calibri" panose="020F0502020204030204" pitchFamily="34" charset="0"/>
                          <a:cs typeface="Calibri" panose="020F0502020204030204" pitchFamily="34" charset="0"/>
                        </a:rPr>
                        <a:t> </a:t>
                      </a:r>
                      <a:r>
                        <a:rPr lang="fr-FR" sz="1800" b="0" dirty="0">
                          <a:solidFill>
                            <a:srgbClr val="000000"/>
                          </a:solidFill>
                          <a:latin typeface="Calibri" panose="020F0502020204030204" pitchFamily="34" charset="0"/>
                          <a:cs typeface="Calibri" panose="020F0502020204030204" pitchFamily="34" charset="0"/>
                        </a:rPr>
                        <a:t>limitée par des critères d'inclusions strictes </a:t>
                      </a:r>
                      <a:r>
                        <a:rPr lang="fr-FR" sz="1800" dirty="0">
                          <a:solidFill>
                            <a:srgbClr val="444444"/>
                          </a:solidFill>
                          <a:latin typeface="Calibri" panose="020F0502020204030204" pitchFamily="34" charset="0"/>
                          <a:cs typeface="Calibri" panose="020F0502020204030204" pitchFamily="34" charset="0"/>
                        </a:rPr>
                        <a:t>(taux d'inclusion de 14,6 %)</a:t>
                      </a:r>
                      <a:r>
                        <a:rPr lang="fr-CA" sz="1800" dirty="0">
                          <a:solidFill>
                            <a:srgbClr val="444444"/>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srgbClr val="444444"/>
                          </a:solidFill>
                          <a:latin typeface="Calibri" panose="020F0502020204030204" pitchFamily="34" charset="0"/>
                          <a:cs typeface="Calibri" panose="020F0502020204030204" pitchFamily="34" charset="0"/>
                        </a:rPr>
                        <a:t>-</a:t>
                      </a:r>
                      <a:r>
                        <a:rPr lang="en-US" sz="1800" dirty="0" err="1">
                          <a:solidFill>
                            <a:srgbClr val="444444"/>
                          </a:solidFill>
                          <a:latin typeface="Calibri" panose="020F0502020204030204" pitchFamily="34" charset="0"/>
                          <a:cs typeface="Calibri" panose="020F0502020204030204" pitchFamily="34" charset="0"/>
                        </a:rPr>
                        <a:t>Faible</a:t>
                      </a:r>
                      <a:r>
                        <a:rPr lang="en-US" sz="1800" dirty="0">
                          <a:solidFill>
                            <a:srgbClr val="444444"/>
                          </a:solidFill>
                          <a:latin typeface="Calibri" panose="020F0502020204030204" pitchFamily="34" charset="0"/>
                          <a:cs typeface="Calibri" panose="020F0502020204030204" pitchFamily="34" charset="0"/>
                        </a:rPr>
                        <a:t> puissance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44444"/>
                          </a:solidFill>
                          <a:latin typeface="Calibri" panose="020F0502020204030204" pitchFamily="34" charset="0"/>
                          <a:cs typeface="Calibri" panose="020F0502020204030204" pitchFamily="34" charset="0"/>
                        </a:rPr>
                        <a:t>-</a:t>
                      </a:r>
                      <a:r>
                        <a:rPr lang="fr-FR" sz="1800" dirty="0">
                          <a:solidFill>
                            <a:srgbClr val="444444"/>
                          </a:solidFill>
                          <a:latin typeface="Calibri" panose="020F0502020204030204" pitchFamily="34" charset="0"/>
                          <a:cs typeface="Calibri" panose="020F0502020204030204" pitchFamily="34" charset="0"/>
                        </a:rPr>
                        <a:t>Faible taille d'échantillons d'expectorations  (≤ 20 % </a:t>
                      </a:r>
                      <a:r>
                        <a:rPr lang="fr-FR" sz="1800" b="0" dirty="0">
                          <a:solidFill>
                            <a:srgbClr val="444444"/>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44444"/>
                          </a:solidFill>
                          <a:latin typeface="Calibri" panose="020F0502020204030204" pitchFamily="34" charset="0"/>
                          <a:cs typeface="Calibri" panose="020F0502020204030204" pitchFamily="34" charset="0"/>
                        </a:rPr>
                        <a:t>-</a:t>
                      </a:r>
                      <a:r>
                        <a:rPr lang="fr-FR" sz="1800" dirty="0">
                          <a:solidFill>
                            <a:srgbClr val="444444"/>
                          </a:solidFill>
                          <a:latin typeface="Calibri" panose="020F0502020204030204" pitchFamily="34" charset="0"/>
                          <a:cs typeface="Calibri" panose="020F0502020204030204" pitchFamily="34" charset="0"/>
                        </a:rPr>
                        <a:t>Pas de distinction entre cause virale ou bact</a:t>
                      </a:r>
                      <a:r>
                        <a:rPr lang="fr-FR" sz="1800" b="0" dirty="0">
                          <a:solidFill>
                            <a:srgbClr val="000000"/>
                          </a:solidFill>
                          <a:latin typeface="Calibri" panose="020F0502020204030204" pitchFamily="34" charset="0"/>
                          <a:cs typeface="Calibri" panose="020F0502020204030204" pitchFamily="34" charset="0"/>
                        </a:rPr>
                        <a:t>é</a:t>
                      </a:r>
                      <a:r>
                        <a:rPr lang="fr-FR" sz="1800" dirty="0">
                          <a:solidFill>
                            <a:srgbClr val="444444"/>
                          </a:solidFill>
                          <a:latin typeface="Calibri" panose="020F0502020204030204" pitchFamily="34" charset="0"/>
                          <a:cs typeface="Calibri" panose="020F0502020204030204" pitchFamily="34" charset="0"/>
                        </a:rPr>
                        <a:t>rienne</a:t>
                      </a:r>
                      <a:endParaRPr lang="fr-CA" sz="1800" dirty="0">
                        <a:solidFill>
                          <a:srgbClr val="444444"/>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79550070"/>
                  </a:ext>
                </a:extLst>
              </a:tr>
              <a:tr h="3004576">
                <a:tc>
                  <a:txBody>
                    <a:bodyPr/>
                    <a:lstStyle/>
                    <a:p>
                      <a:r>
                        <a:rPr lang="en-CA" sz="1800" kern="1200" dirty="0" err="1">
                          <a:solidFill>
                            <a:schemeClr val="dk1"/>
                          </a:solidFill>
                          <a:effectLst/>
                          <a:latin typeface="Calibri" panose="020F0502020204030204" pitchFamily="34" charset="0"/>
                          <a:cs typeface="Calibri" panose="020F0502020204030204" pitchFamily="34" charset="0"/>
                        </a:rPr>
                        <a:t>Shafuddin</a:t>
                      </a:r>
                      <a:r>
                        <a:rPr lang="fr-CA" sz="1800" dirty="0">
                          <a:effectLst/>
                          <a:latin typeface="Calibri" panose="020F0502020204030204" pitchFamily="34" charset="0"/>
                          <a:cs typeface="Calibri" panose="020F0502020204030204" pitchFamily="34" charset="0"/>
                        </a:rPr>
                        <a:t>,</a:t>
                      </a:r>
                    </a:p>
                    <a:p>
                      <a:r>
                        <a:rPr lang="fr-CA" sz="1800" kern="1200" dirty="0">
                          <a:solidFill>
                            <a:schemeClr val="dk1"/>
                          </a:solidFill>
                          <a:effectLst/>
                          <a:latin typeface="Calibri" panose="020F0502020204030204" pitchFamily="34" charset="0"/>
                          <a:cs typeface="Calibri" panose="020F0502020204030204" pitchFamily="34" charset="0"/>
                        </a:rPr>
                        <a:t> et al. </a:t>
                      </a:r>
                      <a:endParaRPr lang="en-CA" sz="1800" kern="120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lvl="0"/>
                      <a:r>
                        <a:rPr lang="fr-CA" sz="1800" dirty="0">
                          <a:latin typeface="Calibri" panose="020F0502020204030204" pitchFamily="34" charset="0"/>
                          <a:cs typeface="Calibri" panose="020F0502020204030204" pitchFamily="34" charset="0"/>
                        </a:rPr>
                        <a:t>-Durée de TX pendant 12 mois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44444"/>
                          </a:solidFill>
                          <a:latin typeface="Calibri" panose="020F0502020204030204" pitchFamily="34" charset="0"/>
                          <a:cs typeface="Calibri" panose="020F0502020204030204" pitchFamily="34" charset="0"/>
                        </a:rPr>
                        <a:t>-</a:t>
                      </a:r>
                      <a:r>
                        <a:rPr lang="fr-CA" sz="1800" dirty="0">
                          <a:latin typeface="Calibri" panose="020F0502020204030204" pitchFamily="34" charset="0"/>
                          <a:cs typeface="Calibri" panose="020F0502020204030204" pitchFamily="34" charset="0"/>
                        </a:rPr>
                        <a:t>Le taux d'abandon plus faible  que prévu</a:t>
                      </a:r>
                      <a:endParaRPr lang="en-US" sz="1800" dirty="0">
                        <a:latin typeface="Calibri" panose="020F0502020204030204" pitchFamily="34" charset="0"/>
                        <a:cs typeface="Calibri" panose="020F0502020204030204" pitchFamily="34" charset="0"/>
                      </a:endParaRPr>
                    </a:p>
                    <a:p>
                      <a:pPr lvl="0" rtl="0"/>
                      <a:r>
                        <a:rPr lang="fr-CA" sz="1800" dirty="0">
                          <a:latin typeface="Calibri" panose="020F0502020204030204" pitchFamily="34" charset="0"/>
                          <a:cs typeface="Calibri" panose="020F0502020204030204" pitchFamily="34" charset="0"/>
                        </a:rPr>
                        <a:t>-Inclusion des patients qui avaient </a:t>
                      </a:r>
                      <a:r>
                        <a:rPr lang="fr-CA" sz="1800" b="0" dirty="0">
                          <a:effectLst/>
                          <a:latin typeface="Calibri" panose="020F0502020204030204" pitchFamily="34" charset="0"/>
                          <a:cs typeface="Calibri" panose="020F0502020204030204" pitchFamily="34" charset="0"/>
                        </a:rPr>
                        <a:t>≥ 3 </a:t>
                      </a:r>
                      <a:r>
                        <a:rPr lang="fr-CA" sz="1800" dirty="0">
                          <a:latin typeface="Calibri" panose="020F0502020204030204" pitchFamily="34" charset="0"/>
                          <a:cs typeface="Calibri" panose="020F0502020204030204" pitchFamily="34" charset="0"/>
                        </a:rPr>
                        <a:t>EAMPOC pendant 12 mois précédents.</a:t>
                      </a:r>
                      <a:endParaRPr lang="en-US" sz="1800" dirty="0">
                        <a:latin typeface="Calibri" panose="020F0502020204030204" pitchFamily="34" charset="0"/>
                        <a:cs typeface="Calibri" panose="020F0502020204030204" pitchFamily="34" charset="0"/>
                      </a:endParaRPr>
                    </a:p>
                    <a:p>
                      <a:pPr lvl="0" rtl="0"/>
                      <a:r>
                        <a:rPr lang="fr-CA" sz="1800" dirty="0">
                          <a:latin typeface="Calibri" panose="020F0502020204030204" pitchFamily="34" charset="0"/>
                          <a:cs typeface="Calibri" panose="020F0502020204030204" pitchFamily="34" charset="0"/>
                        </a:rPr>
                        <a:t>-Une majorité de 80% des patients étaient déjà sous trithérapie inhalée</a:t>
                      </a:r>
                      <a:endParaRPr lang="en-US" sz="1800" dirty="0">
                        <a:latin typeface="Calibri" panose="020F0502020204030204" pitchFamily="34" charset="0"/>
                        <a:cs typeface="Calibri" panose="020F0502020204030204" pitchFamily="34" charset="0"/>
                      </a:endParaRPr>
                    </a:p>
                    <a:p>
                      <a:pPr lvl="0"/>
                      <a:r>
                        <a:rPr lang="fr-CA" sz="1800" dirty="0">
                          <a:latin typeface="Calibri" panose="020F0502020204030204" pitchFamily="34" charset="0"/>
                          <a:cs typeface="Calibri" panose="020F0502020204030204" pitchFamily="34" charset="0"/>
                        </a:rPr>
                        <a:t>-Exclure la MPOC avec bronchectasie (par scanner) pour éviter un biais substantiel</a:t>
                      </a:r>
                      <a:endParaRPr lang="en-US" sz="1800" b="0" dirty="0">
                        <a:latin typeface="Calibri" panose="020F0502020204030204" pitchFamily="34" charset="0"/>
                        <a:cs typeface="Calibri" panose="020F0502020204030204" pitchFamily="34" charset="0"/>
                      </a:endParaRPr>
                    </a:p>
                    <a:p>
                      <a:pPr lvl="0" rtl="0"/>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Outils</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mesure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validés</a:t>
                      </a:r>
                      <a:r>
                        <a:rPr lang="en-US" sz="1800" dirty="0">
                          <a:latin typeface="Calibri" panose="020F0502020204030204" pitchFamily="34" charset="0"/>
                          <a:cs typeface="Calibri" panose="020F0502020204030204" pitchFamily="34" charset="0"/>
                        </a:rPr>
                        <a:t> (Score SGRQ, SF-12,</a:t>
                      </a:r>
                      <a:r>
                        <a:rPr lang="fr-CA" sz="1800" dirty="0">
                          <a:latin typeface="Calibri" panose="020F0502020204030204" pitchFamily="34" charset="0"/>
                          <a:cs typeface="Calibri" panose="020F0502020204030204" pitchFamily="34" charset="0"/>
                        </a:rPr>
                        <a:t> Épreuve à pied de 6 minutes)</a:t>
                      </a:r>
                      <a:endParaRPr lang="en-US" sz="1800" dirty="0">
                        <a:latin typeface="Calibri" panose="020F0502020204030204" pitchFamily="34" charset="0"/>
                        <a:cs typeface="Calibri" panose="020F0502020204030204" pitchFamily="34" charset="0"/>
                      </a:endParaRPr>
                    </a:p>
                  </a:txBody>
                  <a:tcPr/>
                </a:tc>
                <a:tc>
                  <a:txBody>
                    <a:bodyPr/>
                    <a:lstStyle/>
                    <a:p>
                      <a:pPr lvl="0" rtl="0"/>
                      <a:r>
                        <a:rPr lang="fr-CA" sz="1800" dirty="0">
                          <a:latin typeface="Calibri" panose="020F0502020204030204" pitchFamily="34" charset="0"/>
                          <a:cs typeface="Calibri" panose="020F0502020204030204" pitchFamily="34" charset="0"/>
                        </a:rPr>
                        <a:t>-Manque de données sur la résistance aux antibiotiques</a:t>
                      </a:r>
                      <a:r>
                        <a:rPr lang="fr-FR" sz="1800" dirty="0">
                          <a:latin typeface="Calibri" panose="020F0502020204030204" pitchFamily="34" charset="0"/>
                          <a:cs typeface="Calibri" panose="020F0502020204030204" pitchFamily="34" charset="0"/>
                        </a:rPr>
                        <a:t>le, stade de GOLD</a:t>
                      </a:r>
                      <a:r>
                        <a:rPr lang="en-US" sz="1800" dirty="0">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rPr>
                        <a:t>score de </a:t>
                      </a:r>
                      <a:r>
                        <a:rPr lang="fr-FR" sz="1800" dirty="0" err="1">
                          <a:latin typeface="Calibri" panose="020F0502020204030204" pitchFamily="34" charset="0"/>
                          <a:cs typeface="Calibri" panose="020F0502020204030204" pitchFamily="34" charset="0"/>
                        </a:rPr>
                        <a:t>mMRC</a:t>
                      </a:r>
                      <a:r>
                        <a:rPr lang="fr-FR"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a:r>
                      <a:r>
                        <a:rPr lang="fr-CA" sz="1800" dirty="0">
                          <a:latin typeface="Calibri" panose="020F0502020204030204" pitchFamily="34" charset="0"/>
                          <a:cs typeface="Calibri" panose="020F0502020204030204" pitchFamily="34" charset="0"/>
                        </a:rPr>
                        <a:t> autres médicaments</a:t>
                      </a:r>
                    </a:p>
                    <a:p>
                      <a:pPr lvl="0" rtl="0"/>
                      <a:r>
                        <a:rPr lang="fr-CA" sz="1800" dirty="0">
                          <a:latin typeface="Calibri" panose="020F0502020204030204" pitchFamily="34" charset="0"/>
                          <a:cs typeface="Calibri" panose="020F0502020204030204" pitchFamily="34" charset="0"/>
                        </a:rPr>
                        <a:t>-Biais potentiel : tous les participants étaient séropositifs à C. pneumonie</a:t>
                      </a:r>
                      <a:endParaRPr lang="fr-FR" sz="1800" dirty="0">
                        <a:latin typeface="Calibri" panose="020F0502020204030204" pitchFamily="34" charset="0"/>
                        <a:cs typeface="Calibri" panose="020F0502020204030204" pitchFamily="34" charset="0"/>
                      </a:endParaRPr>
                    </a:p>
                    <a:p>
                      <a:pPr lvl="0" rtl="0"/>
                      <a:r>
                        <a:rPr lang="fr-FR" sz="1800" dirty="0">
                          <a:latin typeface="Calibri" panose="020F0502020204030204" pitchFamily="34" charset="0"/>
                          <a:cs typeface="Calibri" panose="020F0502020204030204" pitchFamily="34" charset="0"/>
                        </a:rPr>
                        <a:t>-absence d'utilisation de la </a:t>
                      </a:r>
                      <a:r>
                        <a:rPr lang="fr-FR" sz="1800" dirty="0" err="1">
                          <a:latin typeface="Calibri" panose="020F0502020204030204" pitchFamily="34" charset="0"/>
                          <a:cs typeface="Calibri" panose="020F0502020204030204" pitchFamily="34" charset="0"/>
                        </a:rPr>
                        <a:t>roxithromycine</a:t>
                      </a:r>
                      <a:r>
                        <a:rPr lang="fr-FR" sz="1800" dirty="0">
                          <a:latin typeface="Calibri" panose="020F0502020204030204" pitchFamily="34" charset="0"/>
                          <a:cs typeface="Calibri" panose="020F0502020204030204" pitchFamily="34" charset="0"/>
                        </a:rPr>
                        <a:t> au Canada</a:t>
                      </a:r>
                    </a:p>
                  </a:txBody>
                  <a:tcPr/>
                </a:tc>
                <a:extLst>
                  <a:ext uri="{0D108BD9-81ED-4DB2-BD59-A6C34878D82A}">
                    <a16:rowId xmlns:a16="http://schemas.microsoft.com/office/drawing/2014/main" val="411189644"/>
                  </a:ext>
                </a:extLst>
              </a:tr>
            </a:tbl>
          </a:graphicData>
        </a:graphic>
      </p:graphicFrame>
      <p:sp>
        <p:nvSpPr>
          <p:cNvPr id="5" name="ZoneTexte 4">
            <a:extLst>
              <a:ext uri="{FF2B5EF4-FFF2-40B4-BE49-F238E27FC236}">
                <a16:creationId xmlns:a16="http://schemas.microsoft.com/office/drawing/2014/main" id="{EAE712E8-BDC2-2866-6BB2-6F9C17FF61E3}"/>
              </a:ext>
            </a:extLst>
          </p:cNvPr>
          <p:cNvSpPr txBox="1"/>
          <p:nvPr/>
        </p:nvSpPr>
        <p:spPr>
          <a:xfrm>
            <a:off x="4649409" y="67098"/>
            <a:ext cx="2419252" cy="707886"/>
          </a:xfrm>
          <a:prstGeom prst="rect">
            <a:avLst/>
          </a:prstGeom>
          <a:noFill/>
        </p:spPr>
        <p:txBody>
          <a:bodyPr wrap="none" rtlCol="0">
            <a:spAutoFit/>
          </a:bodyPr>
          <a:lstStyle/>
          <a:p>
            <a:r>
              <a:rPr lang="fr-FR" sz="4000" b="1" dirty="0">
                <a:solidFill>
                  <a:srgbClr val="C00000"/>
                </a:solidFill>
                <a:latin typeface="Calibri" panose="020F0502020204030204" pitchFamily="34" charset="0"/>
                <a:cs typeface="Calibri" panose="020F0502020204030204" pitchFamily="34" charset="0"/>
              </a:rPr>
              <a:t>Discussion</a:t>
            </a:r>
          </a:p>
        </p:txBody>
      </p:sp>
    </p:spTree>
    <p:extLst>
      <p:ext uri="{BB962C8B-B14F-4D97-AF65-F5344CB8AC3E}">
        <p14:creationId xmlns:p14="http://schemas.microsoft.com/office/powerpoint/2010/main" val="215859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BACA63EE-DA62-7B9F-8DF3-E6A40218BDEC}"/>
              </a:ext>
            </a:extLst>
          </p:cNvPr>
          <p:cNvSpPr txBox="1"/>
          <p:nvPr/>
        </p:nvSpPr>
        <p:spPr>
          <a:xfrm>
            <a:off x="1418551" y="162786"/>
            <a:ext cx="10197494" cy="1099457"/>
          </a:xfrm>
          <a:prstGeom prst="rect">
            <a:avLst/>
          </a:prstGeom>
        </p:spPr>
        <p:txBody>
          <a:bodyPr vert="horz" lIns="91440" tIns="45720" rIns="91440" bIns="45720" rtlCol="0" anchor="t">
            <a:normAutofit/>
          </a:bodyPr>
          <a:lstStyle/>
          <a:p>
            <a:pPr algn="ctr">
              <a:spcBef>
                <a:spcPct val="0"/>
              </a:spcBef>
              <a:spcAft>
                <a:spcPts val="600"/>
              </a:spcAft>
            </a:pPr>
            <a:r>
              <a:rPr lang="en-US" sz="4000" b="1" dirty="0">
                <a:solidFill>
                  <a:srgbClr val="C00000"/>
                </a:solidFill>
                <a:latin typeface="Calibri" panose="020F0502020204030204" pitchFamily="34" charset="0"/>
                <a:ea typeface="+mj-ea"/>
                <a:cs typeface="Calibri" panose="020F0502020204030204" pitchFamily="34" charset="0"/>
              </a:rPr>
              <a:t>Discussion</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Tableau 4">
            <a:extLst>
              <a:ext uri="{FF2B5EF4-FFF2-40B4-BE49-F238E27FC236}">
                <a16:creationId xmlns:a16="http://schemas.microsoft.com/office/drawing/2014/main" id="{4D4B6F66-6FD1-7207-92EF-A300809297A0}"/>
              </a:ext>
            </a:extLst>
          </p:cNvPr>
          <p:cNvGraphicFramePr>
            <a:graphicFrameLocks noGrp="1"/>
          </p:cNvGraphicFramePr>
          <p:nvPr>
            <p:ph idx="1"/>
            <p:extLst>
              <p:ext uri="{D42A27DB-BD31-4B8C-83A1-F6EECF244321}">
                <p14:modId xmlns:p14="http://schemas.microsoft.com/office/powerpoint/2010/main" val="1755767179"/>
              </p:ext>
            </p:extLst>
          </p:nvPr>
        </p:nvGraphicFramePr>
        <p:xfrm>
          <a:off x="715374" y="825017"/>
          <a:ext cx="10900671" cy="5720599"/>
        </p:xfrm>
        <a:graphic>
          <a:graphicData uri="http://schemas.openxmlformats.org/drawingml/2006/table">
            <a:tbl>
              <a:tblPr firstRow="1" bandRow="1">
                <a:tableStyleId>{21E4AEA4-8DFA-4A89-87EB-49C32662AFE0}</a:tableStyleId>
              </a:tblPr>
              <a:tblGrid>
                <a:gridCol w="1361760">
                  <a:extLst>
                    <a:ext uri="{9D8B030D-6E8A-4147-A177-3AD203B41FA5}">
                      <a16:colId xmlns:a16="http://schemas.microsoft.com/office/drawing/2014/main" val="1470088301"/>
                    </a:ext>
                  </a:extLst>
                </a:gridCol>
                <a:gridCol w="4735224">
                  <a:extLst>
                    <a:ext uri="{9D8B030D-6E8A-4147-A177-3AD203B41FA5}">
                      <a16:colId xmlns:a16="http://schemas.microsoft.com/office/drawing/2014/main" val="2158444431"/>
                    </a:ext>
                  </a:extLst>
                </a:gridCol>
                <a:gridCol w="4803687">
                  <a:extLst>
                    <a:ext uri="{9D8B030D-6E8A-4147-A177-3AD203B41FA5}">
                      <a16:colId xmlns:a16="http://schemas.microsoft.com/office/drawing/2014/main" val="61082013"/>
                    </a:ext>
                  </a:extLst>
                </a:gridCol>
              </a:tblGrid>
              <a:tr h="380995">
                <a:tc>
                  <a:txBody>
                    <a:bodyPr/>
                    <a:lstStyle/>
                    <a:p>
                      <a:r>
                        <a:rPr lang="fr-FR" sz="1800">
                          <a:latin typeface="Calibri" panose="020F0502020204030204" pitchFamily="34" charset="0"/>
                          <a:cs typeface="Calibri" panose="020F0502020204030204" pitchFamily="34" charset="0"/>
                        </a:rPr>
                        <a:t>Etudes</a:t>
                      </a:r>
                    </a:p>
                  </a:txBody>
                  <a:tcPr marL="63761" marR="63761" marT="31881" marB="31881"/>
                </a:tc>
                <a:tc>
                  <a:txBody>
                    <a:bodyPr/>
                    <a:lstStyle/>
                    <a:p>
                      <a:r>
                        <a:rPr lang="fr-FR" sz="1800">
                          <a:latin typeface="Calibri" panose="020F0502020204030204" pitchFamily="34" charset="0"/>
                          <a:cs typeface="Calibri" panose="020F0502020204030204" pitchFamily="34" charset="0"/>
                        </a:rPr>
                        <a:t>Forces</a:t>
                      </a:r>
                    </a:p>
                  </a:txBody>
                  <a:tcPr marL="63761" marR="63761" marT="31881" marB="31881"/>
                </a:tc>
                <a:tc>
                  <a:txBody>
                    <a:bodyPr/>
                    <a:lstStyle/>
                    <a:p>
                      <a:r>
                        <a:rPr lang="fr-FR" sz="1800" dirty="0">
                          <a:latin typeface="Calibri" panose="020F0502020204030204" pitchFamily="34" charset="0"/>
                          <a:cs typeface="Calibri" panose="020F0502020204030204" pitchFamily="34" charset="0"/>
                        </a:rPr>
                        <a:t>Faiblesses</a:t>
                      </a:r>
                    </a:p>
                  </a:txBody>
                  <a:tcPr marL="63761" marR="63761" marT="31881" marB="31881"/>
                </a:tc>
                <a:extLst>
                  <a:ext uri="{0D108BD9-81ED-4DB2-BD59-A6C34878D82A}">
                    <a16:rowId xmlns:a16="http://schemas.microsoft.com/office/drawing/2014/main" val="2303028503"/>
                  </a:ext>
                </a:extLst>
              </a:tr>
              <a:tr h="2508054">
                <a:tc>
                  <a:txBody>
                    <a:bodyPr/>
                    <a:lstStyle/>
                    <a:p>
                      <a:r>
                        <a:rPr lang="en-CA" sz="1800" kern="1200" dirty="0" err="1">
                          <a:solidFill>
                            <a:schemeClr val="dk1"/>
                          </a:solidFill>
                          <a:effectLst/>
                          <a:latin typeface="Calibri" panose="020F0502020204030204" pitchFamily="34" charset="0"/>
                          <a:cs typeface="Calibri" panose="020F0502020204030204" pitchFamily="34" charset="0"/>
                        </a:rPr>
                        <a:t>Uzun</a:t>
                      </a:r>
                      <a:r>
                        <a:rPr lang="fr-CA" sz="1800" dirty="0">
                          <a:effectLst/>
                          <a:latin typeface="Calibri" panose="020F0502020204030204" pitchFamily="34" charset="0"/>
                          <a:cs typeface="Calibri" panose="020F0502020204030204" pitchFamily="34" charset="0"/>
                        </a:rPr>
                        <a:t> , </a:t>
                      </a:r>
                      <a:r>
                        <a:rPr lang="en-CA" sz="1800" kern="1200" dirty="0">
                          <a:solidFill>
                            <a:schemeClr val="dk1"/>
                          </a:solidFill>
                          <a:effectLst/>
                          <a:latin typeface="Calibri" panose="020F0502020204030204" pitchFamily="34" charset="0"/>
                          <a:cs typeface="Calibri" panose="020F0502020204030204" pitchFamily="34" charset="0"/>
                        </a:rPr>
                        <a:t>et al.</a:t>
                      </a:r>
                    </a:p>
                    <a:p>
                      <a:endParaRPr lang="fr-FR" sz="1800" dirty="0">
                        <a:latin typeface="Calibri" panose="020F0502020204030204" pitchFamily="34" charset="0"/>
                        <a:cs typeface="Calibri" panose="020F0502020204030204" pitchFamily="34" charset="0"/>
                      </a:endParaRPr>
                    </a:p>
                  </a:txBody>
                  <a:tcPr marL="63761" marR="63761" marT="31881" marB="31881"/>
                </a:tc>
                <a:tc>
                  <a:txBody>
                    <a:bodyPr/>
                    <a:lstStyle/>
                    <a:p>
                      <a:pPr lvl="0"/>
                      <a:r>
                        <a:rPr lang="fr-CA" sz="1800" dirty="0">
                          <a:latin typeface="Calibri" panose="020F0502020204030204" pitchFamily="34" charset="0"/>
                          <a:cs typeface="Calibri" panose="020F0502020204030204" pitchFamily="34" charset="0"/>
                        </a:rPr>
                        <a:t>-Exclure la MPOC avec bronchectasie (par scanner) pour éviter un biais substantiel</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latin typeface="Calibri" panose="020F0502020204030204" pitchFamily="34" charset="0"/>
                          <a:cs typeface="Calibri" panose="020F0502020204030204" pitchFamily="34" charset="0"/>
                        </a:rPr>
                        <a:t>-Inclusion des patients qui avaient </a:t>
                      </a:r>
                      <a:r>
                        <a:rPr lang="fr-CA" sz="1800" b="0" dirty="0">
                          <a:effectLst/>
                          <a:latin typeface="Calibri" panose="020F0502020204030204" pitchFamily="34" charset="0"/>
                          <a:cs typeface="Calibri" panose="020F0502020204030204" pitchFamily="34" charset="0"/>
                        </a:rPr>
                        <a:t>≥ 3 </a:t>
                      </a:r>
                      <a:r>
                        <a:rPr lang="fr-CA" sz="1800" dirty="0">
                          <a:latin typeface="Calibri" panose="020F0502020204030204" pitchFamily="34" charset="0"/>
                          <a:cs typeface="Calibri" panose="020F0502020204030204" pitchFamily="34" charset="0"/>
                        </a:rPr>
                        <a:t>EAMPOC pendant 12 mois précédents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latin typeface="Calibri" panose="020F0502020204030204" pitchFamily="34" charset="0"/>
                          <a:cs typeface="Calibri" panose="020F0502020204030204" pitchFamily="34" charset="0"/>
                        </a:rPr>
                        <a:t>-</a:t>
                      </a:r>
                      <a:r>
                        <a:rPr lang="fr-CA" sz="1800" kern="1200" dirty="0">
                          <a:solidFill>
                            <a:schemeClr val="dk1"/>
                          </a:solidFill>
                          <a:effectLst/>
                          <a:latin typeface="Calibri" panose="020F0502020204030204" pitchFamily="34" charset="0"/>
                          <a:cs typeface="Calibri" panose="020F0502020204030204" pitchFamily="34" charset="0"/>
                        </a:rPr>
                        <a:t>La durée de l'antibiothérapie de 52 semaines est plus longue que les autres études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Calibri" panose="020F0502020204030204" pitchFamily="34" charset="0"/>
                          <a:cs typeface="Calibri" panose="020F0502020204030204" pitchFamily="34" charset="0"/>
                        </a:rPr>
                        <a:t>-Plus de 80% des patients étaient déjà sous trithérapie inhalée</a:t>
                      </a:r>
                      <a:endParaRPr lang="en-US" sz="18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latin typeface="Calibri" panose="020F0502020204030204" pitchFamily="34" charset="0"/>
                          <a:cs typeface="Calibri" panose="020F0502020204030204" pitchFamily="34" charset="0"/>
                        </a:rPr>
                        <a:t>-</a:t>
                      </a:r>
                      <a:r>
                        <a:rPr lang="fr-CA" sz="1800" dirty="0">
                          <a:solidFill>
                            <a:srgbClr val="444444"/>
                          </a:solidFill>
                          <a:latin typeface="Calibri" panose="020F0502020204030204" pitchFamily="34" charset="0"/>
                          <a:cs typeface="Calibri" panose="020F0502020204030204" pitchFamily="34" charset="0"/>
                        </a:rPr>
                        <a:t>Scores validés (</a:t>
                      </a:r>
                      <a:r>
                        <a:rPr lang="fr-CA" sz="1800" kern="1200" dirty="0">
                          <a:solidFill>
                            <a:schemeClr val="dk1"/>
                          </a:solidFill>
                          <a:effectLst/>
                          <a:latin typeface="Calibri" panose="020F0502020204030204" pitchFamily="34" charset="0"/>
                          <a:cs typeface="Calibri" panose="020F0502020204030204" pitchFamily="34" charset="0"/>
                        </a:rPr>
                        <a:t>SGRQ,SF-12, 6MWT)</a:t>
                      </a:r>
                      <a:endParaRPr lang="fr-CA" sz="1800" b="0" dirty="0">
                        <a:solidFill>
                          <a:srgbClr val="444444"/>
                        </a:solidFill>
                        <a:latin typeface="Calibri" panose="020F0502020204030204" pitchFamily="34" charset="0"/>
                        <a:cs typeface="Calibri" panose="020F0502020204030204" pitchFamily="34" charset="0"/>
                      </a:endParaRPr>
                    </a:p>
                  </a:txBody>
                  <a:tcPr marL="63761" marR="63761" marT="31881" marB="318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latin typeface="Calibri" panose="020F0502020204030204" pitchFamily="34" charset="0"/>
                          <a:cs typeface="Calibri" panose="020F0502020204030204" pitchFamily="34" charset="0"/>
                        </a:rPr>
                        <a:t>-Manque de donner </a:t>
                      </a:r>
                      <a:r>
                        <a:rPr lang="fr-CA" sz="1800" kern="1200" dirty="0">
                          <a:solidFill>
                            <a:schemeClr val="dk1"/>
                          </a:solidFill>
                          <a:effectLst/>
                          <a:latin typeface="Calibri" panose="020F0502020204030204" pitchFamily="34" charset="0"/>
                          <a:cs typeface="Calibri" panose="020F0502020204030204" pitchFamily="34" charset="0"/>
                        </a:rPr>
                        <a:t>sur statut de fumeur et score de </a:t>
                      </a:r>
                      <a:r>
                        <a:rPr lang="fr-CA" sz="1800" kern="1200" dirty="0" err="1">
                          <a:solidFill>
                            <a:schemeClr val="dk1"/>
                          </a:solidFill>
                          <a:effectLst/>
                          <a:latin typeface="Calibri" panose="020F0502020204030204" pitchFamily="34" charset="0"/>
                          <a:cs typeface="Calibri" panose="020F0502020204030204" pitchFamily="34" charset="0"/>
                        </a:rPr>
                        <a:t>mMRC</a:t>
                      </a:r>
                      <a:endParaRPr lang="fr-CA" sz="1800" kern="1200" dirty="0">
                        <a:solidFill>
                          <a:schemeClr val="dk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Calibri" panose="020F0502020204030204" pitchFamily="34" charset="0"/>
                          <a:cs typeface="Calibri" panose="020F0502020204030204" pitchFamily="34" charset="0"/>
                        </a:rPr>
                        <a:t>-</a:t>
                      </a:r>
                      <a:r>
                        <a:rPr lang="fr-FR" sz="1800" dirty="0">
                          <a:solidFill>
                            <a:srgbClr val="444444"/>
                          </a:solidFill>
                          <a:latin typeface="Calibri" panose="020F0502020204030204" pitchFamily="34" charset="0"/>
                          <a:cs typeface="Calibri" panose="020F0502020204030204" pitchFamily="34" charset="0"/>
                        </a:rPr>
                        <a:t>Faible taille d'échantillons d'expectorations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444444"/>
                          </a:solidFill>
                          <a:latin typeface="Calibri" panose="020F0502020204030204" pitchFamily="34" charset="0"/>
                          <a:cs typeface="Calibri" panose="020F0502020204030204" pitchFamily="34" charset="0"/>
                        </a:rPr>
                        <a:t>-</a:t>
                      </a:r>
                      <a:r>
                        <a:rPr lang="fr-CA" sz="1800" dirty="0">
                          <a:solidFill>
                            <a:srgbClr val="444444"/>
                          </a:solidFill>
                          <a:latin typeface="Calibri" panose="020F0502020204030204" pitchFamily="34" charset="0"/>
                          <a:cs typeface="Calibri" panose="020F0502020204030204" pitchFamily="34" charset="0"/>
                        </a:rPr>
                        <a:t>A</a:t>
                      </a:r>
                      <a:r>
                        <a:rPr lang="fr-CA" sz="1800" dirty="0">
                          <a:latin typeface="Calibri" panose="020F0502020204030204" pitchFamily="34" charset="0"/>
                          <a:cs typeface="Calibri" panose="020F0502020204030204" pitchFamily="34" charset="0"/>
                        </a:rPr>
                        <a:t>bsence d'évaluation des effets secondaires des médicaments, Par exemple. ECG, audiométrie</a:t>
                      </a:r>
                    </a:p>
                  </a:txBody>
                  <a:tcPr marL="63761" marR="63761" marT="31881" marB="31881"/>
                </a:tc>
                <a:extLst>
                  <a:ext uri="{0D108BD9-81ED-4DB2-BD59-A6C34878D82A}">
                    <a16:rowId xmlns:a16="http://schemas.microsoft.com/office/drawing/2014/main" val="1279550070"/>
                  </a:ext>
                </a:extLst>
              </a:tr>
              <a:tr h="2777106">
                <a:tc>
                  <a:txBody>
                    <a:bodyPr/>
                    <a:lstStyle/>
                    <a:p>
                      <a:r>
                        <a:rPr lang="en-CA" sz="1800" kern="1200">
                          <a:solidFill>
                            <a:schemeClr val="dk1"/>
                          </a:solidFill>
                          <a:effectLst/>
                          <a:latin typeface="Calibri" panose="020F0502020204030204" pitchFamily="34" charset="0"/>
                          <a:cs typeface="Calibri" panose="020F0502020204030204" pitchFamily="34" charset="0"/>
                        </a:rPr>
                        <a:t>Simpson,</a:t>
                      </a:r>
                      <a:r>
                        <a:rPr lang="fr-CA" sz="1800">
                          <a:effectLst/>
                          <a:latin typeface="Calibri" panose="020F0502020204030204" pitchFamily="34" charset="0"/>
                          <a:cs typeface="Calibri" panose="020F0502020204030204" pitchFamily="34" charset="0"/>
                        </a:rPr>
                        <a:t> </a:t>
                      </a:r>
                      <a:endParaRPr lang="fr-CA" sz="1800" kern="1200">
                        <a:solidFill>
                          <a:schemeClr val="dk1"/>
                        </a:solidFill>
                        <a:effectLst/>
                        <a:latin typeface="Calibri" panose="020F0502020204030204" pitchFamily="34" charset="0"/>
                        <a:cs typeface="Calibri" panose="020F0502020204030204" pitchFamily="34" charset="0"/>
                      </a:endParaRPr>
                    </a:p>
                    <a:p>
                      <a:r>
                        <a:rPr lang="fr-CA" sz="1800" kern="1200">
                          <a:solidFill>
                            <a:schemeClr val="dk1"/>
                          </a:solidFill>
                          <a:effectLst/>
                          <a:latin typeface="Calibri" panose="020F0502020204030204" pitchFamily="34" charset="0"/>
                          <a:cs typeface="Calibri" panose="020F0502020204030204" pitchFamily="34" charset="0"/>
                        </a:rPr>
                        <a:t>et al. </a:t>
                      </a:r>
                      <a:endParaRPr lang="en-CA" sz="1800" kern="1200">
                        <a:solidFill>
                          <a:schemeClr val="dk1"/>
                        </a:solidFill>
                        <a:effectLst/>
                        <a:latin typeface="Calibri" panose="020F0502020204030204" pitchFamily="34" charset="0"/>
                        <a:ea typeface="+mn-ea"/>
                        <a:cs typeface="Calibri" panose="020F0502020204030204" pitchFamily="34" charset="0"/>
                      </a:endParaRPr>
                    </a:p>
                  </a:txBody>
                  <a:tcPr marL="63761" marR="63761" marT="31881" marB="31881"/>
                </a:tc>
                <a:tc>
                  <a:txBody>
                    <a:bodyPr/>
                    <a:lstStyle/>
                    <a:p>
                      <a:pPr lvl="0"/>
                      <a:r>
                        <a:rPr lang="fr-CA" sz="1800" dirty="0">
                          <a:latin typeface="Calibri" panose="020F0502020204030204" pitchFamily="34" charset="0"/>
                          <a:cs typeface="Calibri" panose="020F0502020204030204" pitchFamily="34" charset="0"/>
                        </a:rPr>
                        <a:t>-Calcul de la puissance de l'étude</a:t>
                      </a:r>
                      <a:r>
                        <a:rPr lang="en-US" sz="1800" b="0" dirty="0">
                          <a:latin typeface="Calibri" panose="020F0502020204030204" pitchFamily="34" charset="0"/>
                          <a:cs typeface="Calibri" panose="020F0502020204030204" pitchFamily="34" charset="0"/>
                        </a:rPr>
                        <a:t> (</a:t>
                      </a:r>
                      <a:r>
                        <a:rPr lang="fr-CA" sz="1800" b="0" kern="1200" dirty="0">
                          <a:solidFill>
                            <a:schemeClr val="dk1"/>
                          </a:solidFill>
                          <a:effectLst/>
                          <a:latin typeface="Calibri" panose="020F0502020204030204" pitchFamily="34" charset="0"/>
                          <a:cs typeface="Calibri" panose="020F0502020204030204" pitchFamily="34" charset="0"/>
                        </a:rPr>
                        <a:t>puissance </a:t>
                      </a:r>
                      <a:r>
                        <a:rPr lang="fr-CA" sz="1800" kern="1200" dirty="0">
                          <a:solidFill>
                            <a:schemeClr val="dk1"/>
                          </a:solidFill>
                          <a:effectLst/>
                          <a:latin typeface="Calibri" panose="020F0502020204030204" pitchFamily="34" charset="0"/>
                          <a:cs typeface="Calibri" panose="020F0502020204030204" pitchFamily="34" charset="0"/>
                        </a:rPr>
                        <a:t>suffisante 0,819 )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effectLst/>
                          <a:latin typeface="Calibri" panose="020F0502020204030204" pitchFamily="34" charset="0"/>
                          <a:cs typeface="Calibri" panose="020F0502020204030204" pitchFamily="34" charset="0"/>
                        </a:rPr>
                        <a:t>-</a:t>
                      </a:r>
                      <a:r>
                        <a:rPr lang="fr-CA" sz="1800" dirty="0">
                          <a:latin typeface="Calibri" panose="020F0502020204030204" pitchFamily="34" charset="0"/>
                          <a:cs typeface="Calibri" panose="020F0502020204030204" pitchFamily="34" charset="0"/>
                        </a:rPr>
                        <a:t>Le taux d'abandon plus faible que prévu</a:t>
                      </a:r>
                      <a:endParaRPr lang="en-US" sz="1800" dirty="0">
                        <a:latin typeface="Calibri" panose="020F0502020204030204" pitchFamily="34" charset="0"/>
                        <a:cs typeface="Calibri" panose="020F0502020204030204" pitchFamily="34" charset="0"/>
                      </a:endParaRPr>
                    </a:p>
                    <a:p>
                      <a:pPr lvl="0"/>
                      <a:r>
                        <a:rPr lang="fr-CA" sz="1800" dirty="0">
                          <a:latin typeface="Calibri" panose="020F0502020204030204" pitchFamily="34" charset="0"/>
                          <a:cs typeface="Calibri" panose="020F0502020204030204" pitchFamily="34" charset="0"/>
                        </a:rPr>
                        <a:t>-Tomodensitométrie pulmonaire pour tous les patients</a:t>
                      </a:r>
                      <a:endParaRPr lang="en-US" sz="1800" dirty="0">
                        <a:latin typeface="Calibri" panose="020F0502020204030204" pitchFamily="34" charset="0"/>
                        <a:cs typeface="Calibri" panose="020F0502020204030204" pitchFamily="34" charset="0"/>
                      </a:endParaRPr>
                    </a:p>
                    <a:p>
                      <a:pPr lvl="0" rtl="0"/>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Outils</a:t>
                      </a:r>
                      <a:r>
                        <a:rPr lang="en-US" sz="1800" dirty="0">
                          <a:latin typeface="Calibri" panose="020F0502020204030204" pitchFamily="34" charset="0"/>
                          <a:cs typeface="Calibri" panose="020F0502020204030204" pitchFamily="34" charset="0"/>
                        </a:rPr>
                        <a:t> de </a:t>
                      </a:r>
                      <a:r>
                        <a:rPr lang="en-US" sz="1800" dirty="0" err="1">
                          <a:latin typeface="Calibri" panose="020F0502020204030204" pitchFamily="34" charset="0"/>
                          <a:cs typeface="Calibri" panose="020F0502020204030204" pitchFamily="34" charset="0"/>
                        </a:rPr>
                        <a:t>mesure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validés</a:t>
                      </a:r>
                      <a:r>
                        <a:rPr lang="en-US" sz="1800" dirty="0">
                          <a:latin typeface="Calibri" panose="020F0502020204030204" pitchFamily="34" charset="0"/>
                          <a:cs typeface="Calibri" panose="020F0502020204030204" pitchFamily="34" charset="0"/>
                        </a:rPr>
                        <a:t> (Score SGRQ, </a:t>
                      </a:r>
                      <a:r>
                        <a:rPr lang="fr-CA" sz="1800" kern="1200" dirty="0">
                          <a:solidFill>
                            <a:schemeClr val="dk1"/>
                          </a:solidFill>
                          <a:effectLst/>
                          <a:latin typeface="Calibri" panose="020F0502020204030204" pitchFamily="34" charset="0"/>
                          <a:cs typeface="Calibri" panose="020F0502020204030204" pitchFamily="34" charset="0"/>
                        </a:rPr>
                        <a:t>CCQ</a:t>
                      </a:r>
                      <a:r>
                        <a:rPr lang="en-US" sz="1800" dirty="0">
                          <a:effectLst/>
                          <a:latin typeface="Calibri" panose="020F0502020204030204" pitchFamily="34" charset="0"/>
                          <a:cs typeface="Calibri" panose="020F0502020204030204" pitchFamily="34" charset="0"/>
                        </a:rPr>
                        <a:t>, </a:t>
                      </a:r>
                      <a:r>
                        <a:rPr lang="fr-CA" sz="1800" kern="1200" dirty="0" err="1">
                          <a:solidFill>
                            <a:schemeClr val="dk1"/>
                          </a:solidFill>
                          <a:effectLst/>
                          <a:latin typeface="Calibri" panose="020F0502020204030204" pitchFamily="34" charset="0"/>
                          <a:cs typeface="Calibri" panose="020F0502020204030204" pitchFamily="34" charset="0"/>
                        </a:rPr>
                        <a:t>mMRC</a:t>
                      </a:r>
                      <a:r>
                        <a:rPr lang="fr-CA" sz="1800" dirty="0">
                          <a:effectLst/>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t>
                      </a:r>
                    </a:p>
                    <a:p>
                      <a:pPr lvl="0" rtl="0"/>
                      <a:r>
                        <a:rPr lang="fr-CA" sz="1800" dirty="0">
                          <a:latin typeface="Calibri" panose="020F0502020204030204" pitchFamily="34" charset="0"/>
                          <a:cs typeface="Calibri" panose="020F0502020204030204" pitchFamily="34" charset="0"/>
                        </a:rPr>
                        <a:t>-</a:t>
                      </a:r>
                      <a:r>
                        <a:rPr lang="fr-CA" sz="1800" kern="1200" dirty="0">
                          <a:solidFill>
                            <a:schemeClr val="dk1"/>
                          </a:solidFill>
                          <a:effectLst/>
                          <a:latin typeface="Calibri" panose="020F0502020204030204" pitchFamily="34" charset="0"/>
                          <a:cs typeface="Calibri" panose="020F0502020204030204" pitchFamily="34" charset="0"/>
                        </a:rPr>
                        <a:t>Induction d'expectoration pour tous les patients</a:t>
                      </a:r>
                      <a:endParaRPr lang="fr-FR" sz="1800" dirty="0">
                        <a:latin typeface="Calibri" panose="020F0502020204030204" pitchFamily="34" charset="0"/>
                        <a:cs typeface="Calibri" panose="020F0502020204030204" pitchFamily="34" charset="0"/>
                      </a:endParaRPr>
                    </a:p>
                  </a:txBody>
                  <a:tcPr marL="63761" marR="63761" marT="31881" marB="318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latin typeface="Calibri" panose="020F0502020204030204" pitchFamily="34" charset="0"/>
                          <a:cs typeface="Calibri" panose="020F0502020204030204" pitchFamily="34" charset="0"/>
                        </a:rPr>
                        <a:t>-</a:t>
                      </a:r>
                      <a:r>
                        <a:rPr lang="fr-FR" sz="1800" dirty="0">
                          <a:latin typeface="Calibri" panose="020F0502020204030204" pitchFamily="34" charset="0"/>
                          <a:cs typeface="Calibri" panose="020F0502020204030204" pitchFamily="34" charset="0"/>
                        </a:rPr>
                        <a:t>Petite population</a:t>
                      </a:r>
                      <a:endParaRPr lang="fr-CA" sz="1800" dirty="0">
                        <a:latin typeface="Calibri" panose="020F0502020204030204" pitchFamily="34" charset="0"/>
                        <a:cs typeface="Calibri" panose="020F0502020204030204" pitchFamily="34" charset="0"/>
                      </a:endParaRPr>
                    </a:p>
                    <a:p>
                      <a:pPr lvl="0" rtl="0"/>
                      <a:r>
                        <a:rPr lang="fr-FR" sz="1800" kern="1200" dirty="0">
                          <a:solidFill>
                            <a:schemeClr val="dk1"/>
                          </a:solidFill>
                          <a:effectLst/>
                          <a:latin typeface="Calibri" panose="020F0502020204030204" pitchFamily="34" charset="0"/>
                          <a:cs typeface="Calibri" panose="020F0502020204030204" pitchFamily="34" charset="0"/>
                        </a:rPr>
                        <a:t>-</a:t>
                      </a:r>
                      <a:r>
                        <a:rPr lang="fr-CA" sz="1800" dirty="0">
                          <a:solidFill>
                            <a:srgbClr val="444444"/>
                          </a:solidFill>
                          <a:latin typeface="Calibri" panose="020F0502020204030204" pitchFamily="34" charset="0"/>
                          <a:cs typeface="Calibri" panose="020F0502020204030204" pitchFamily="34" charset="0"/>
                        </a:rPr>
                        <a:t>A</a:t>
                      </a:r>
                      <a:r>
                        <a:rPr lang="fr-CA" sz="1800" dirty="0">
                          <a:latin typeface="Calibri" panose="020F0502020204030204" pitchFamily="34" charset="0"/>
                          <a:cs typeface="Calibri" panose="020F0502020204030204" pitchFamily="34" charset="0"/>
                        </a:rPr>
                        <a:t>bsence</a:t>
                      </a:r>
                      <a:r>
                        <a:rPr lang="fr-CA" sz="1800" kern="1200" dirty="0">
                          <a:solidFill>
                            <a:schemeClr val="dk1"/>
                          </a:solidFill>
                          <a:effectLst/>
                          <a:latin typeface="Calibri" panose="020F0502020204030204" pitchFamily="34" charset="0"/>
                          <a:cs typeface="Calibri" panose="020F0502020204030204" pitchFamily="34" charset="0"/>
                        </a:rPr>
                        <a:t> de critère de sévérité de MPOC dans les critères d’inclusion</a:t>
                      </a:r>
                    </a:p>
                    <a:p>
                      <a:pPr lvl="0" rtl="0"/>
                      <a:r>
                        <a:rPr lang="fr-CA" sz="1800" kern="1200" dirty="0">
                          <a:solidFill>
                            <a:schemeClr val="dk1"/>
                          </a:solidFill>
                          <a:effectLst/>
                          <a:latin typeface="Calibri" panose="020F0502020204030204" pitchFamily="34" charset="0"/>
                          <a:cs typeface="Calibri" panose="020F0502020204030204" pitchFamily="34" charset="0"/>
                        </a:rPr>
                        <a:t>-Plusieurs manques de données sur la caractéristique de population; nombre d’EAMPOC de l'année précédente, autres </a:t>
                      </a:r>
                      <a:r>
                        <a:rPr lang="fr-CA" sz="1800" kern="1200" dirty="0" err="1">
                          <a:solidFill>
                            <a:schemeClr val="dk1"/>
                          </a:solidFill>
                          <a:effectLst/>
                          <a:latin typeface="Calibri" panose="020F0502020204030204" pitchFamily="34" charset="0"/>
                          <a:cs typeface="Calibri" panose="020F0502020204030204" pitchFamily="34" charset="0"/>
                        </a:rPr>
                        <a:t>tx</a:t>
                      </a:r>
                      <a:r>
                        <a:rPr lang="fr-CA" sz="1800" kern="1200" dirty="0">
                          <a:solidFill>
                            <a:schemeClr val="dk1"/>
                          </a:solidFill>
                          <a:effectLst/>
                          <a:latin typeface="Calibri" panose="020F0502020204030204" pitchFamily="34" charset="0"/>
                          <a:cs typeface="Calibri" panose="020F0502020204030204" pitchFamily="34" charset="0"/>
                        </a:rPr>
                        <a:t>, IMC</a:t>
                      </a:r>
                    </a:p>
                    <a:p>
                      <a:pPr lvl="0" rtl="0"/>
                      <a:r>
                        <a:rPr lang="fr-CA" sz="1800" kern="1200" dirty="0">
                          <a:solidFill>
                            <a:schemeClr val="dk1"/>
                          </a:solidFill>
                          <a:effectLst/>
                          <a:latin typeface="Calibri" panose="020F0502020204030204" pitchFamily="34" charset="0"/>
                          <a:cs typeface="Calibri" panose="020F0502020204030204" pitchFamily="34" charset="0"/>
                        </a:rPr>
                        <a:t>-Manques de données </a:t>
                      </a:r>
                      <a:r>
                        <a:rPr lang="fr-CA" sz="1800" dirty="0">
                          <a:latin typeface="Calibri" panose="020F0502020204030204" pitchFamily="34" charset="0"/>
                          <a:cs typeface="Calibri" panose="020F0502020204030204" pitchFamily="34" charset="0"/>
                        </a:rPr>
                        <a:t>d'évaluation des effets secondaires; ECG, audiométrie</a:t>
                      </a:r>
                    </a:p>
                    <a:p>
                      <a:pPr lvl="0" rtl="0"/>
                      <a:r>
                        <a:rPr lang="fr-CA" sz="1800" kern="1200" dirty="0">
                          <a:solidFill>
                            <a:schemeClr val="dk1"/>
                          </a:solidFill>
                          <a:effectLst/>
                          <a:latin typeface="Calibri" panose="020F0502020204030204" pitchFamily="34" charset="0"/>
                          <a:cs typeface="Calibri" panose="020F0502020204030204" pitchFamily="34" charset="0"/>
                        </a:rPr>
                        <a:t>-Plus d'effets secondaires comme la diarrhée dans le groupe azithromycine</a:t>
                      </a:r>
                      <a:endParaRPr lang="fr-CA" sz="1800" i="0" dirty="0">
                        <a:latin typeface="Calibri" panose="020F0502020204030204" pitchFamily="34" charset="0"/>
                        <a:cs typeface="Calibri" panose="020F0502020204030204" pitchFamily="34" charset="0"/>
                      </a:endParaRPr>
                    </a:p>
                  </a:txBody>
                  <a:tcPr marL="63761" marR="63761" marT="31881" marB="31881"/>
                </a:tc>
                <a:extLst>
                  <a:ext uri="{0D108BD9-81ED-4DB2-BD59-A6C34878D82A}">
                    <a16:rowId xmlns:a16="http://schemas.microsoft.com/office/drawing/2014/main" val="411189644"/>
                  </a:ext>
                </a:extLst>
              </a:tr>
            </a:tbl>
          </a:graphicData>
        </a:graphic>
      </p:graphicFrame>
    </p:spTree>
    <p:extLst>
      <p:ext uri="{BB962C8B-B14F-4D97-AF65-F5344CB8AC3E}">
        <p14:creationId xmlns:p14="http://schemas.microsoft.com/office/powerpoint/2010/main" val="331761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98389-17FC-CCB9-88A5-DCD73BEA263E}"/>
              </a:ext>
            </a:extLst>
          </p:cNvPr>
          <p:cNvSpPr>
            <a:spLocks noGrp="1"/>
          </p:cNvSpPr>
          <p:nvPr>
            <p:ph type="title"/>
          </p:nvPr>
        </p:nvSpPr>
        <p:spPr>
          <a:xfrm>
            <a:off x="1286933" y="609600"/>
            <a:ext cx="10197494" cy="1099457"/>
          </a:xfrm>
        </p:spPr>
        <p:txBody>
          <a:bodyPr>
            <a:normAutofit/>
          </a:bodyPr>
          <a:lstStyle/>
          <a:p>
            <a:r>
              <a:rPr lang="en-US" sz="4000" b="1" cap="none" dirty="0">
                <a:latin typeface="Calibri" panose="020F0502020204030204" pitchFamily="34" charset="0"/>
                <a:cs typeface="Calibri" panose="020F0502020204030204" pitchFamily="34" charset="0"/>
              </a:rPr>
              <a:t>Pour ma pratique</a:t>
            </a:r>
            <a:r>
              <a:rPr lang="en-US" sz="4000" cap="none" dirty="0">
                <a:latin typeface="Calibri" panose="020F0502020204030204" pitchFamily="34" charset="0"/>
                <a:cs typeface="Calibri" panose="020F0502020204030204" pitchFamily="34" charset="0"/>
              </a:rPr>
              <a:t>   </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Portfolio en Développement de sites et d'applications Web - Radium  Multimédia">
            <a:extLst>
              <a:ext uri="{FF2B5EF4-FFF2-40B4-BE49-F238E27FC236}">
                <a16:creationId xmlns:a16="http://schemas.microsoft.com/office/drawing/2014/main" id="{8B8B77D0-2F0F-88A6-530D-9A7398B30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57278" y="70243"/>
            <a:ext cx="1535465" cy="7457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6184169-8560-F879-C309-71FB8F439FA8}"/>
              </a:ext>
            </a:extLst>
          </p:cNvPr>
          <p:cNvGraphicFramePr>
            <a:graphicFrameLocks noGrp="1"/>
          </p:cNvGraphicFramePr>
          <p:nvPr>
            <p:ph idx="1"/>
            <p:extLst>
              <p:ext uri="{D42A27DB-BD31-4B8C-83A1-F6EECF244321}">
                <p14:modId xmlns:p14="http://schemas.microsoft.com/office/powerpoint/2010/main" val="2659538108"/>
              </p:ext>
            </p:extLst>
          </p:nvPr>
        </p:nvGraphicFramePr>
        <p:xfrm>
          <a:off x="1286933" y="1412165"/>
          <a:ext cx="9618133" cy="4629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03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92C476E-7D51-F4F5-3F34-9D57E87A25F5}"/>
              </a:ext>
            </a:extLst>
          </p:cNvPr>
          <p:cNvSpPr>
            <a:spLocks noGrp="1"/>
          </p:cNvSpPr>
          <p:nvPr>
            <p:ph type="title"/>
          </p:nvPr>
        </p:nvSpPr>
        <p:spPr>
          <a:xfrm>
            <a:off x="1333502" y="181429"/>
            <a:ext cx="8596668" cy="1320800"/>
          </a:xfrm>
        </p:spPr>
        <p:txBody>
          <a:bodyPr>
            <a:normAutofit/>
          </a:bodyPr>
          <a:lstStyle/>
          <a:p>
            <a:r>
              <a:rPr lang="fr-FR" cap="none" dirty="0">
                <a:latin typeface="Calibri" panose="020F0502020204030204" pitchFamily="34" charset="0"/>
                <a:cs typeface="Calibri" panose="020F0502020204030204" pitchFamily="34" charset="0"/>
              </a:rPr>
              <a:t>Bibliographie</a:t>
            </a:r>
          </a:p>
        </p:txBody>
      </p:sp>
      <p:sp>
        <p:nvSpPr>
          <p:cNvPr id="16" name="Isosceles Triangle 15">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03ECED2C-99BB-0C90-CBD3-D094368E8307}"/>
              </a:ext>
            </a:extLst>
          </p:cNvPr>
          <p:cNvSpPr>
            <a:spLocks noGrp="1"/>
          </p:cNvSpPr>
          <p:nvPr>
            <p:ph idx="1"/>
          </p:nvPr>
        </p:nvSpPr>
        <p:spPr>
          <a:xfrm>
            <a:off x="842597" y="858018"/>
            <a:ext cx="10900669" cy="5484725"/>
          </a:xfrm>
        </p:spPr>
        <p:txBody>
          <a:bodyPr>
            <a:normAutofit fontScale="77500" lnSpcReduction="20000"/>
          </a:bodyPr>
          <a:lstStyle/>
          <a:p>
            <a:pPr marL="0" lvl="0" indent="0">
              <a:lnSpc>
                <a:spcPct val="90000"/>
              </a:lnSpc>
              <a:spcBef>
                <a:spcPts val="1200"/>
              </a:spcBef>
              <a:buNone/>
            </a:pPr>
            <a:endParaRPr lang="fr-CA" sz="2600"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ct val="90000"/>
              </a:lnSpc>
              <a:buNone/>
            </a:pPr>
            <a:r>
              <a:rPr lang="en-CA" sz="2600" cap="none" dirty="0">
                <a:effectLst/>
                <a:latin typeface="Calibri" panose="020F0502020204030204" pitchFamily="34" charset="0"/>
                <a:ea typeface="Times New Roman" panose="02020603050405020304" pitchFamily="18" charset="0"/>
                <a:cs typeface="Calibri" panose="020F0502020204030204" pitchFamily="34" charset="0"/>
              </a:rPr>
              <a:t>1.Mathers CD, </a:t>
            </a:r>
            <a:r>
              <a:rPr lang="en-CA" sz="2600" cap="none" dirty="0" err="1">
                <a:effectLst/>
                <a:latin typeface="Calibri" panose="020F0502020204030204" pitchFamily="34" charset="0"/>
                <a:ea typeface="Times New Roman" panose="02020603050405020304" pitchFamily="18" charset="0"/>
                <a:cs typeface="Calibri" panose="020F0502020204030204" pitchFamily="34" charset="0"/>
              </a:rPr>
              <a:t>loncar</a:t>
            </a:r>
            <a:r>
              <a:rPr lang="en-CA" sz="2600" cap="none" dirty="0">
                <a:effectLst/>
                <a:latin typeface="Calibri" panose="020F0502020204030204" pitchFamily="34" charset="0"/>
                <a:ea typeface="Times New Roman" panose="02020603050405020304" pitchFamily="18" charset="0"/>
                <a:cs typeface="Calibri" panose="020F0502020204030204" pitchFamily="34" charset="0"/>
              </a:rPr>
              <a:t> D. Projections of global mortality and burden of disease from 2002 to 2030. PLOS med  2006; 3 (11):  e442.</a:t>
            </a:r>
            <a:endParaRPr lang="fr-CA" sz="2600"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ct val="90000"/>
              </a:lnSpc>
              <a:buNone/>
            </a:pPr>
            <a:r>
              <a:rPr lang="en-US" sz="2600" i="1" cap="none" dirty="0">
                <a:effectLst/>
                <a:latin typeface="Calibri" panose="020F0502020204030204" pitchFamily="34" charset="0"/>
                <a:ea typeface="Times New Roman" panose="02020603050405020304" pitchFamily="18" charset="0"/>
                <a:cs typeface="Calibri" panose="020F0502020204030204" pitchFamily="34" charset="0"/>
              </a:rPr>
              <a:t>2. From the global strategy for the diagnosis, management and prevention of COPD, global initiative for chronic obstructive lung disease (GOLD), 2023</a:t>
            </a:r>
            <a:endParaRPr lang="fr-CA" sz="2600"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ct val="90000"/>
              </a:lnSpc>
              <a:buNone/>
            </a:pPr>
            <a:r>
              <a:rPr lang="en-US" sz="2600" cap="none" dirty="0">
                <a:latin typeface="Calibri" panose="020F0502020204030204" pitchFamily="34" charset="0"/>
                <a:ea typeface="Times New Roman" panose="02020603050405020304" pitchFamily="18" charset="0"/>
                <a:cs typeface="Calibri" panose="020F0502020204030204" pitchFamily="34" charset="0"/>
              </a:rPr>
              <a:t>3</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Kristina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vermeersch</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maria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gabrovska</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joseph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aumann</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lngel</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K.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Demedts</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jean-louis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corhay</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et al. Azithromycin during acute chronic obstructive pulmonary disease exacerbations requiring hospitalization (BACE). American journal of respiratory and critical care medicine volume 200 number 7 I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october</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1 2019.</a:t>
            </a:r>
            <a:endParaRPr lang="fr-CA" sz="2600"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ct val="90000"/>
              </a:lnSpc>
              <a:buNone/>
            </a:pPr>
            <a:r>
              <a:rPr lang="en-US" sz="2600" cap="none" dirty="0">
                <a:latin typeface="Calibri" panose="020F0502020204030204" pitchFamily="34" charset="0"/>
                <a:ea typeface="Times New Roman" panose="02020603050405020304" pitchFamily="18" charset="0"/>
                <a:cs typeface="Calibri" panose="020F0502020204030204" pitchFamily="34" charset="0"/>
              </a:rPr>
              <a:t>4</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Eskandarain</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shafuddin,graham</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D. Mills, mark D. Holmes,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phillippa</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J. Poole, peter R. Mullins, peter N. Black. </a:t>
            </a:r>
            <a:r>
              <a:rPr lang="en-US" sz="2600" i="1" cap="none" dirty="0">
                <a:effectLst/>
                <a:latin typeface="Calibri" panose="020F0502020204030204" pitchFamily="34" charset="0"/>
                <a:ea typeface="Calibri" panose="020F0502020204030204" pitchFamily="34" charset="0"/>
                <a:cs typeface="Calibri" panose="020F0502020204030204" pitchFamily="34" charset="0"/>
              </a:rPr>
              <a:t>A double-blind, </a:t>
            </a:r>
            <a:r>
              <a:rPr lang="en-US" sz="2600" i="1" cap="none" dirty="0" err="1">
                <a:effectLst/>
                <a:latin typeface="Calibri" panose="020F0502020204030204" pitchFamily="34" charset="0"/>
                <a:ea typeface="Calibri" panose="020F0502020204030204" pitchFamily="34" charset="0"/>
                <a:cs typeface="Calibri" panose="020F0502020204030204" pitchFamily="34" charset="0"/>
              </a:rPr>
              <a:t>randomised</a:t>
            </a:r>
            <a:r>
              <a:rPr lang="en-US" sz="2600" i="1" cap="none" dirty="0">
                <a:effectLst/>
                <a:latin typeface="Calibri" panose="020F0502020204030204" pitchFamily="34" charset="0"/>
                <a:ea typeface="Calibri" panose="020F0502020204030204" pitchFamily="34" charset="0"/>
                <a:cs typeface="Calibri" panose="020F0502020204030204" pitchFamily="34" charset="0"/>
              </a:rPr>
              <a:t>, </a:t>
            </a:r>
            <a:r>
              <a:rPr lang="en-US" sz="2600" i="1" cap="none" dirty="0" err="1">
                <a:effectLst/>
                <a:latin typeface="Calibri" panose="020F0502020204030204" pitchFamily="34" charset="0"/>
                <a:ea typeface="Calibri" panose="020F0502020204030204" pitchFamily="34" charset="0"/>
                <a:cs typeface="Calibri" panose="020F0502020204030204" pitchFamily="34" charset="0"/>
              </a:rPr>
              <a:t>placebocontrolled</a:t>
            </a:r>
            <a:r>
              <a:rPr lang="en-US" sz="2600" i="1" cap="none" dirty="0">
                <a:effectLst/>
                <a:latin typeface="Calibri" panose="020F0502020204030204" pitchFamily="34" charset="0"/>
                <a:ea typeface="Calibri" panose="020F0502020204030204" pitchFamily="34" charset="0"/>
                <a:cs typeface="Calibri" panose="020F0502020204030204" pitchFamily="34" charset="0"/>
              </a:rPr>
              <a:t> study of roxithromycin an doxycycline combination, roxithromycin alone, or matching placebo for 12 weeks in adults with frequent exacerbations of chronic obstructive pulmonary disease.</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i="1" cap="none" dirty="0">
                <a:effectLst/>
                <a:latin typeface="Calibri" panose="020F0502020204030204" pitchFamily="34" charset="0"/>
                <a:ea typeface="Calibri" panose="020F0502020204030204" pitchFamily="34" charset="0"/>
                <a:cs typeface="Calibri" panose="020F0502020204030204" pitchFamily="34" charset="0"/>
              </a:rPr>
              <a:t>Journal of negative results in biomedicine (2015) 14:15 DOI 10.1186/s12952-015-0034-8</a:t>
            </a:r>
            <a:endParaRPr lang="fr-CA" sz="2600" i="1" cap="none" dirty="0">
              <a:latin typeface="Calibri" panose="020F0502020204030204" pitchFamily="34" charset="0"/>
              <a:ea typeface="Calibri" panose="020F0502020204030204" pitchFamily="34" charset="0"/>
              <a:cs typeface="Calibri" panose="020F0502020204030204" pitchFamily="34" charset="0"/>
            </a:endParaRPr>
          </a:p>
          <a:p>
            <a:pPr marL="0" indent="0" fontAlgn="base">
              <a:lnSpc>
                <a:spcPct val="90000"/>
              </a:lnSpc>
              <a:buNone/>
            </a:pPr>
            <a:r>
              <a:rPr lang="en-US" sz="2600" cap="none" dirty="0">
                <a:latin typeface="Calibri" panose="020F0502020204030204" pitchFamily="34" charset="0"/>
                <a:ea typeface="Times New Roman" panose="02020603050405020304" pitchFamily="18" charset="0"/>
                <a:cs typeface="Calibri" panose="020F0502020204030204" pitchFamily="34" charset="0"/>
              </a:rPr>
              <a:t>5</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Sevim</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uzun</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rem co S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djamin,jan</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 W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kluytmans</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paul</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G H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mulder</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nils</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f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van't</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veer,et</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al. Azithromycin maintenance treatment in patients with frequent exacerbations of chronic obstructive pulmonary disease (COLUMBUS): a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randomised</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double-blind, placebo-controlled trial. Lancet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respir</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med 2014; 2: 361-68 </a:t>
            </a:r>
            <a:endParaRPr lang="fr-CA" sz="2600" cap="none" dirty="0">
              <a:effectLst/>
              <a:latin typeface="Calibri" panose="020F0502020204030204" pitchFamily="34" charset="0"/>
              <a:ea typeface="Times New Roman" panose="02020603050405020304" pitchFamily="18" charset="0"/>
              <a:cs typeface="Calibri" panose="020F0502020204030204" pitchFamily="34" charset="0"/>
            </a:endParaRPr>
          </a:p>
          <a:p>
            <a:pPr marL="0" indent="0" fontAlgn="base">
              <a:lnSpc>
                <a:spcPct val="90000"/>
              </a:lnSpc>
              <a:buNone/>
            </a:pPr>
            <a:r>
              <a:rPr lang="en-US" sz="2600" cap="none" dirty="0">
                <a:latin typeface="Calibri" panose="020F0502020204030204" pitchFamily="34" charset="0"/>
                <a:ea typeface="Times New Roman" panose="02020603050405020304" pitchFamily="18" charset="0"/>
                <a:cs typeface="Calibri" panose="020F0502020204030204" pitchFamily="34" charset="0"/>
              </a:rPr>
              <a:t>6</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Jodie L. Simpson, heather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powell</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katherine</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J. Baines,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david</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milne</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harvey</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O.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Coxson</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et al. The effect of azithromycin in adults with stable neutrophilic COPD: A double blind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randomised</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placebo controlled trial. </a:t>
            </a:r>
            <a:r>
              <a:rPr lang="en-US" sz="2600" cap="none" dirty="0" err="1">
                <a:effectLst/>
                <a:latin typeface="Calibri" panose="020F0502020204030204" pitchFamily="34" charset="0"/>
                <a:ea typeface="Times New Roman" panose="02020603050405020304" pitchFamily="18" charset="0"/>
                <a:cs typeface="Calibri" panose="020F0502020204030204" pitchFamily="34" charset="0"/>
              </a:rPr>
              <a:t>Plosone</a:t>
            </a:r>
            <a:r>
              <a:rPr lang="en-US" sz="2600" cap="none" dirty="0">
                <a:effectLst/>
                <a:latin typeface="Calibri" panose="020F0502020204030204" pitchFamily="34" charset="0"/>
                <a:ea typeface="Times New Roman" panose="02020603050405020304" pitchFamily="18" charset="0"/>
                <a:cs typeface="Calibri" panose="020F0502020204030204" pitchFamily="34" charset="0"/>
              </a:rPr>
              <a:t>. </a:t>
            </a:r>
            <a:r>
              <a:rPr lang="fr-CA" sz="2600" cap="none" dirty="0">
                <a:effectLst/>
                <a:latin typeface="Calibri" panose="020F0502020204030204" pitchFamily="34" charset="0"/>
                <a:ea typeface="Times New Roman" panose="02020603050405020304" pitchFamily="18" charset="0"/>
                <a:cs typeface="Calibri" panose="020F0502020204030204" pitchFamily="34" charset="0"/>
              </a:rPr>
              <a:t>08,22, 2014. </a:t>
            </a:r>
            <a:r>
              <a:rPr lang="fr-CA" sz="2600" cap="none" dirty="0" err="1">
                <a:effectLst/>
                <a:latin typeface="Calibri" panose="020F0502020204030204" pitchFamily="34" charset="0"/>
                <a:ea typeface="Times New Roman" panose="02020603050405020304" pitchFamily="18" charset="0"/>
                <a:cs typeface="Calibri" panose="020F0502020204030204" pitchFamily="34" charset="0"/>
              </a:rPr>
              <a:t>Doi</a:t>
            </a:r>
            <a:r>
              <a:rPr lang="fr-CA" sz="2600" cap="none" dirty="0">
                <a:effectLst/>
                <a:latin typeface="Calibri" panose="020F0502020204030204" pitchFamily="34" charset="0"/>
                <a:ea typeface="Times New Roman" panose="02020603050405020304" pitchFamily="18" charset="0"/>
                <a:cs typeface="Calibri" panose="020F0502020204030204" pitchFamily="34" charset="0"/>
              </a:rPr>
              <a:t>: 10.1371 /</a:t>
            </a:r>
            <a:r>
              <a:rPr lang="fr-CA" sz="2600" cap="none" dirty="0" err="1">
                <a:effectLst/>
                <a:latin typeface="Calibri" panose="020F0502020204030204" pitchFamily="34" charset="0"/>
                <a:ea typeface="Times New Roman" panose="02020603050405020304" pitchFamily="18" charset="0"/>
                <a:cs typeface="Calibri" panose="020F0502020204030204" pitchFamily="34" charset="0"/>
              </a:rPr>
              <a:t>journal.Pone.Oj</a:t>
            </a:r>
            <a:r>
              <a:rPr lang="fr-CA" sz="2600" cap="none" dirty="0">
                <a:effectLst/>
                <a:latin typeface="Calibri" panose="020F0502020204030204" pitchFamily="34" charset="0"/>
                <a:ea typeface="Times New Roman" panose="02020603050405020304" pitchFamily="18" charset="0"/>
                <a:cs typeface="Calibri" panose="020F0502020204030204" pitchFamily="34" charset="0"/>
              </a:rPr>
              <a:t> 05609.T001</a:t>
            </a:r>
          </a:p>
          <a:p>
            <a:pPr marL="0" indent="0">
              <a:lnSpc>
                <a:spcPct val="90000"/>
              </a:lnSpc>
              <a:buNone/>
            </a:pPr>
            <a:endParaRPr lang="fr-CA" sz="29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8" name="Isosceles Triangle 17">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2" descr="Portfolio en Développement de sites et d'applications Web - Radium  Multimédia">
            <a:extLst>
              <a:ext uri="{FF2B5EF4-FFF2-40B4-BE49-F238E27FC236}">
                <a16:creationId xmlns:a16="http://schemas.microsoft.com/office/drawing/2014/main" id="{56216E5D-D53B-EADA-44C9-FD45B2DC4A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2" r="24626" b="-1"/>
          <a:stretch/>
        </p:blipFill>
        <p:spPr bwMode="auto">
          <a:xfrm>
            <a:off x="10189028" y="0"/>
            <a:ext cx="1909067" cy="104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1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3" name="Rectangle 10266">
            <a:extLst>
              <a:ext uri="{FF2B5EF4-FFF2-40B4-BE49-F238E27FC236}">
                <a16:creationId xmlns:a16="http://schemas.microsoft.com/office/drawing/2014/main" id="{11EF36CA-E123-4CFE-A192-F328E46B7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4" name="Rectangle 10268">
            <a:extLst>
              <a:ext uri="{FF2B5EF4-FFF2-40B4-BE49-F238E27FC236}">
                <a16:creationId xmlns:a16="http://schemas.microsoft.com/office/drawing/2014/main" id="{0799B50B-D137-46A8-BAAD-01053E731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75" name="Rectangle 10270">
            <a:extLst>
              <a:ext uri="{FF2B5EF4-FFF2-40B4-BE49-F238E27FC236}">
                <a16:creationId xmlns:a16="http://schemas.microsoft.com/office/drawing/2014/main" id="{BBE2CB40-456A-4F3B-92DD-4B42C6603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9CFFDBA-0CEC-FB5D-BE6E-CF49A8245B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43" r="-3" b="7630"/>
          <a:stretch/>
        </p:blipFill>
        <p:spPr bwMode="auto">
          <a:xfrm>
            <a:off x="1120478" y="1682118"/>
            <a:ext cx="4737014" cy="348761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9781C750-1E06-001C-1A2C-146787FC18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4503" y="1859220"/>
            <a:ext cx="4737014" cy="31145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D3EC7B1-3B21-6902-07DE-A36C4A81DB25}"/>
              </a:ext>
            </a:extLst>
          </p:cNvPr>
          <p:cNvSpPr>
            <a:spLocks noChangeArrowheads="1"/>
          </p:cNvSpPr>
          <p:nvPr/>
        </p:nvSpPr>
        <p:spPr bwMode="auto">
          <a:xfrm>
            <a:off x="0" y="-184666"/>
            <a:ext cx="88484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32256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9168B-2B78-93C5-5B0B-56706940B3E6}"/>
              </a:ext>
            </a:extLst>
          </p:cNvPr>
          <p:cNvSpPr>
            <a:spLocks noGrp="1"/>
          </p:cNvSpPr>
          <p:nvPr>
            <p:ph type="ctrTitle"/>
          </p:nvPr>
        </p:nvSpPr>
        <p:spPr/>
        <p:txBody>
          <a:bodyPr/>
          <a:lstStyle/>
          <a:p>
            <a:r>
              <a:rPr lang="fr-FR" dirty="0"/>
              <a:t>Annexes</a:t>
            </a:r>
          </a:p>
        </p:txBody>
      </p:sp>
      <p:sp>
        <p:nvSpPr>
          <p:cNvPr id="3" name="Sous-titre 2">
            <a:extLst>
              <a:ext uri="{FF2B5EF4-FFF2-40B4-BE49-F238E27FC236}">
                <a16:creationId xmlns:a16="http://schemas.microsoft.com/office/drawing/2014/main" id="{8763825A-F2D4-7C36-EF92-49E6AFAEC84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0473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BD43-D6C9-0B47-0CDF-45C403A96043}"/>
              </a:ext>
            </a:extLst>
          </p:cNvPr>
          <p:cNvSpPr>
            <a:spLocks noGrp="1"/>
          </p:cNvSpPr>
          <p:nvPr>
            <p:ph type="title"/>
          </p:nvPr>
        </p:nvSpPr>
        <p:spPr>
          <a:xfrm>
            <a:off x="321788" y="505609"/>
            <a:ext cx="11094106" cy="624379"/>
          </a:xfrm>
        </p:spPr>
        <p:txBody>
          <a:bodyPr anchor="ctr">
            <a:normAutofit fontScale="90000"/>
          </a:bodyPr>
          <a:lstStyle/>
          <a:p>
            <a:r>
              <a:rPr lang="en-US" sz="3600" b="1">
                <a:solidFill>
                  <a:srgbClr val="C00000"/>
                </a:solidFill>
                <a:latin typeface="Arial"/>
                <a:cs typeface="Arial"/>
              </a:rPr>
              <a:t>Article 1 : </a:t>
            </a:r>
            <a:r>
              <a:rPr lang="fr-CA">
                <a:solidFill>
                  <a:srgbClr val="000000"/>
                </a:solidFill>
                <a:ea typeface="+mj-lt"/>
                <a:cs typeface="+mj-lt"/>
              </a:rPr>
              <a:t>Vermeersch (AJRCCM 2019)- </a:t>
            </a:r>
            <a:r>
              <a:rPr lang="fr-CA" b="1">
                <a:solidFill>
                  <a:srgbClr val="000000"/>
                </a:solidFill>
                <a:ea typeface="+mj-lt"/>
                <a:cs typeface="+mj-lt"/>
              </a:rPr>
              <a:t>Méthodologie</a:t>
            </a:r>
            <a:endParaRPr lang="en-US" sz="3600" b="1">
              <a:solidFill>
                <a:srgbClr val="C00000"/>
              </a:solidFill>
              <a:latin typeface="Arial"/>
              <a:cs typeface="Arial"/>
            </a:endParaRPr>
          </a:p>
        </p:txBody>
      </p:sp>
      <p:graphicFrame>
        <p:nvGraphicFramePr>
          <p:cNvPr id="101" name="Content Placeholder 4">
            <a:extLst>
              <a:ext uri="{FF2B5EF4-FFF2-40B4-BE49-F238E27FC236}">
                <a16:creationId xmlns:a16="http://schemas.microsoft.com/office/drawing/2014/main" id="{B4E975E8-AF65-A849-AEA1-1B6185069CA1}"/>
              </a:ext>
            </a:extLst>
          </p:cNvPr>
          <p:cNvGraphicFramePr>
            <a:graphicFrameLocks noGrp="1"/>
          </p:cNvGraphicFramePr>
          <p:nvPr>
            <p:ph idx="1"/>
          </p:nvPr>
        </p:nvGraphicFramePr>
        <p:xfrm>
          <a:off x="516193" y="1364225"/>
          <a:ext cx="10976811" cy="6678603"/>
        </p:xfrm>
        <a:graphic>
          <a:graphicData uri="http://schemas.openxmlformats.org/drawingml/2006/table">
            <a:tbl>
              <a:tblPr firstRow="1" bandRow="1">
                <a:tableStyleId>{5C22544A-7EE6-4342-B048-85BDC9FD1C3A}</a:tableStyleId>
              </a:tblPr>
              <a:tblGrid>
                <a:gridCol w="2003776">
                  <a:extLst>
                    <a:ext uri="{9D8B030D-6E8A-4147-A177-3AD203B41FA5}">
                      <a16:colId xmlns:a16="http://schemas.microsoft.com/office/drawing/2014/main" val="1231645407"/>
                    </a:ext>
                  </a:extLst>
                </a:gridCol>
                <a:gridCol w="8973035">
                  <a:extLst>
                    <a:ext uri="{9D8B030D-6E8A-4147-A177-3AD203B41FA5}">
                      <a16:colId xmlns:a16="http://schemas.microsoft.com/office/drawing/2014/main" val="2981994873"/>
                    </a:ext>
                  </a:extLst>
                </a:gridCol>
              </a:tblGrid>
              <a:tr h="294967">
                <a:tc>
                  <a:txBody>
                    <a:bodyPr/>
                    <a:lstStyle/>
                    <a:p>
                      <a:pPr marL="0" lvl="0" algn="l" defTabSz="914400" rtl="0" eaLnBrk="1" latinLnBrk="0" hangingPunct="1">
                        <a:buNone/>
                      </a:pPr>
                      <a:r>
                        <a:rPr lang="en-US" sz="1600" b="1" kern="1200">
                          <a:solidFill>
                            <a:schemeClr val="tx1">
                              <a:lumMod val="95000"/>
                              <a:lumOff val="5000"/>
                            </a:schemeClr>
                          </a:solidFill>
                          <a:effectLst/>
                          <a:latin typeface="+mn-lt"/>
                          <a:ea typeface="+mn-ea"/>
                          <a:cs typeface="Arial"/>
                        </a:rPr>
                        <a:t>Devis </a:t>
                      </a:r>
                      <a:endParaRPr lang="fr-FR" sz="1600" b="1" kern="1200">
                        <a:solidFill>
                          <a:schemeClr val="tx1">
                            <a:lumMod val="95000"/>
                            <a:lumOff val="5000"/>
                          </a:schemeClr>
                        </a:solidFill>
                        <a:effectLst/>
                        <a:latin typeface="+mn-lt"/>
                        <a:ea typeface="+mn-ea"/>
                        <a:cs typeface="Arial"/>
                      </a:endParaRPr>
                    </a:p>
                  </a:txBody>
                  <a:tcPr marL="63263" marR="63263" marT="31632" marB="31632">
                    <a:solidFill>
                      <a:srgbClr val="E9EBF5"/>
                    </a:solidFill>
                  </a:tcPr>
                </a:tc>
                <a:tc>
                  <a:txBody>
                    <a:bodyPr/>
                    <a:lstStyle/>
                    <a:p>
                      <a:pPr marL="0" lvl="0" algn="l" defTabSz="914400" rtl="0" eaLnBrk="1" latinLnBrk="0" hangingPunct="1">
                        <a:buNone/>
                      </a:pPr>
                      <a:r>
                        <a:rPr lang="fr-FR" sz="1600" b="0" kern="1200">
                          <a:solidFill>
                            <a:schemeClr val="tx1">
                              <a:lumMod val="95000"/>
                              <a:lumOff val="5000"/>
                            </a:schemeClr>
                          </a:solidFill>
                          <a:effectLst/>
                          <a:latin typeface="+mn-lt"/>
                          <a:ea typeface="+mn-ea"/>
                          <a:cs typeface="Arial"/>
                        </a:rPr>
                        <a:t>ECR, multicentrique, double insu</a:t>
                      </a:r>
                    </a:p>
                  </a:txBody>
                  <a:tcPr marL="63263" marR="63263" marT="31632" marB="31632">
                    <a:solidFill>
                      <a:srgbClr val="E9EBF5"/>
                    </a:solidFill>
                  </a:tcPr>
                </a:tc>
                <a:extLst>
                  <a:ext uri="{0D108BD9-81ED-4DB2-BD59-A6C34878D82A}">
                    <a16:rowId xmlns:a16="http://schemas.microsoft.com/office/drawing/2014/main" val="787760369"/>
                  </a:ext>
                </a:extLst>
              </a:tr>
              <a:tr h="307258">
                <a:tc>
                  <a:txBody>
                    <a:bodyPr/>
                    <a:lstStyle/>
                    <a:p>
                      <a:pPr algn="l" rtl="0" fontAlgn="base"/>
                      <a:r>
                        <a:rPr lang="en-US" sz="1600" b="1">
                          <a:effectLst/>
                          <a:latin typeface="+mn-lt"/>
                          <a:cs typeface="Arial"/>
                        </a:rPr>
                        <a:t>Lieu</a:t>
                      </a:r>
                    </a:p>
                  </a:txBody>
                  <a:tcPr marL="63263" marR="63263" marT="31632" marB="31632"/>
                </a:tc>
                <a:tc>
                  <a:txBody>
                    <a:bodyPr/>
                    <a:lstStyle/>
                    <a:p>
                      <a:pPr algn="l" rtl="0" fontAlgn="base"/>
                      <a:r>
                        <a:rPr lang="fr-FR" sz="1600" u="none" strike="noStrike">
                          <a:effectLst/>
                          <a:latin typeface="+mn-lt"/>
                          <a:cs typeface="Arial"/>
                        </a:rPr>
                        <a:t>6 hôpitaux universitaires et 14 hôpitaux non universitaires en Belgique </a:t>
                      </a:r>
                    </a:p>
                  </a:txBody>
                  <a:tcPr marL="63263" marR="63263" marT="31632" marB="31632"/>
                </a:tc>
                <a:extLst>
                  <a:ext uri="{0D108BD9-81ED-4DB2-BD59-A6C34878D82A}">
                    <a16:rowId xmlns:a16="http://schemas.microsoft.com/office/drawing/2014/main" val="39255336"/>
                  </a:ext>
                </a:extLst>
              </a:tr>
              <a:tr h="218674">
                <a:tc rowSpan="3">
                  <a:txBody>
                    <a:bodyPr/>
                    <a:lstStyle/>
                    <a:p>
                      <a:pPr lvl="0" algn="l">
                        <a:buNone/>
                      </a:pPr>
                      <a:r>
                        <a:rPr lang="en-US" sz="1600" b="1" i="0" u="none" strike="noStrike" noProof="0">
                          <a:effectLst/>
                          <a:latin typeface="+mn-lt"/>
                          <a:cs typeface="Arial"/>
                        </a:rPr>
                        <a:t>Population </a:t>
                      </a:r>
                    </a:p>
                    <a:p>
                      <a:pPr lvl="0" algn="l">
                        <a:buNone/>
                      </a:pPr>
                      <a:endParaRPr lang="en-US" sz="1600" b="1" i="0" u="none" strike="noStrike" noProof="0">
                        <a:effectLst/>
                        <a:latin typeface="+mn-lt"/>
                        <a:cs typeface="Arial"/>
                      </a:endParaRPr>
                    </a:p>
                    <a:p>
                      <a:pPr lvl="0" algn="l">
                        <a:buNone/>
                      </a:pPr>
                      <a:endParaRPr lang="en-US" sz="1600" b="1" i="0" u="none" strike="noStrike" noProof="0">
                        <a:effectLst/>
                        <a:latin typeface="+mn-lt"/>
                        <a:cs typeface="Arial"/>
                      </a:endParaRPr>
                    </a:p>
                  </a:txBody>
                  <a:tcPr marL="63263" marR="63263" marT="31632" marB="31632"/>
                </a:tc>
                <a:tc>
                  <a:txBody>
                    <a:bodyPr/>
                    <a:lstStyle/>
                    <a:p>
                      <a:pPr lvl="0" algn="l">
                        <a:buNone/>
                      </a:pPr>
                      <a:r>
                        <a:rPr lang="en-US" sz="1600" err="1">
                          <a:latin typeface="+mn-lt"/>
                          <a:cs typeface="Arial"/>
                        </a:rPr>
                        <a:t>Âge</a:t>
                      </a:r>
                      <a:r>
                        <a:rPr lang="en-US" sz="1600">
                          <a:latin typeface="+mn-lt"/>
                          <a:cs typeface="Arial"/>
                        </a:rPr>
                        <a:t>: + 18 </a:t>
                      </a:r>
                      <a:r>
                        <a:rPr lang="en-US" sz="1600" err="1">
                          <a:latin typeface="+mn-lt"/>
                          <a:cs typeface="Arial"/>
                        </a:rPr>
                        <a:t>ans</a:t>
                      </a:r>
                      <a:endParaRPr lang="en-US" sz="1600">
                        <a:latin typeface="+mn-lt"/>
                        <a:cs typeface="Arial"/>
                      </a:endParaRPr>
                    </a:p>
                  </a:txBody>
                  <a:tcPr marL="63263" marR="63263" marT="31632" marB="31632">
                    <a:solidFill>
                      <a:srgbClr val="E9EBF5"/>
                    </a:solidFill>
                  </a:tcPr>
                </a:tc>
                <a:extLst>
                  <a:ext uri="{0D108BD9-81ED-4DB2-BD59-A6C34878D82A}">
                    <a16:rowId xmlns:a16="http://schemas.microsoft.com/office/drawing/2014/main" val="3754798462"/>
                  </a:ext>
                </a:extLst>
              </a:tr>
              <a:tr h="602225">
                <a:tc vMerge="1">
                  <a:txBody>
                    <a:bodyPr/>
                    <a:lstStyle/>
                    <a:p>
                      <a:endParaRPr lang="fr-FR"/>
                    </a:p>
                  </a:txBody>
                  <a:tcPr marL="63263" marR="63263" marT="31632" marB="31632"/>
                </a:tc>
                <a:tc>
                  <a:txBody>
                    <a:bodyPr/>
                    <a:lstStyle/>
                    <a:p>
                      <a:pPr marL="0" marR="0" indent="0" algn="l" rtl="0" eaLnBrk="1" fontAlgn="base" latinLnBrk="0" hangingPunct="1">
                        <a:lnSpc>
                          <a:spcPct val="100000"/>
                        </a:lnSpc>
                        <a:spcBef>
                          <a:spcPts val="0"/>
                        </a:spcBef>
                        <a:spcAft>
                          <a:spcPts val="200"/>
                        </a:spcAft>
                        <a:buClrTx/>
                        <a:buSzTx/>
                        <a:buFontTx/>
                        <a:buNone/>
                      </a:pPr>
                      <a:r>
                        <a:rPr lang="fr-CA" sz="1600">
                          <a:effectLst/>
                          <a:latin typeface="+mn-lt"/>
                          <a:ea typeface="Times New Roman" panose="02020603050405020304" pitchFamily="18" charset="0"/>
                          <a:cs typeface="Arial"/>
                        </a:rPr>
                        <a:t> </a:t>
                      </a:r>
                      <a:r>
                        <a:rPr lang="fr-CA" sz="1600" err="1">
                          <a:effectLst/>
                          <a:latin typeface="+mn-lt"/>
                          <a:ea typeface="Times New Roman" panose="02020603050405020304" pitchFamily="18" charset="0"/>
                          <a:cs typeface="Arial"/>
                        </a:rPr>
                        <a:t>Dx</a:t>
                      </a:r>
                      <a:r>
                        <a:rPr lang="fr-CA" sz="1600">
                          <a:effectLst/>
                          <a:latin typeface="+mn-lt"/>
                          <a:ea typeface="Times New Roman" panose="02020603050405020304" pitchFamily="18" charset="0"/>
                          <a:cs typeface="Arial"/>
                        </a:rPr>
                        <a:t> MPOC: ATCD et un test de la fonction pulmonaire</a:t>
                      </a:r>
                      <a:endParaRPr lang="fr-FR" sz="1600">
                        <a:latin typeface="+mn-lt"/>
                        <a:cs typeface="Arial"/>
                      </a:endParaRPr>
                    </a:p>
                    <a:p>
                      <a:pPr marL="0" marR="0" lvl="0" indent="0" algn="l">
                        <a:lnSpc>
                          <a:spcPct val="100000"/>
                        </a:lnSpc>
                        <a:spcBef>
                          <a:spcPts val="0"/>
                        </a:spcBef>
                        <a:spcAft>
                          <a:spcPts val="200"/>
                        </a:spcAft>
                        <a:buClrTx/>
                        <a:buSzTx/>
                        <a:buFontTx/>
                        <a:buNone/>
                      </a:pPr>
                      <a:r>
                        <a:rPr lang="fr-CA" sz="1600">
                          <a:effectLst/>
                          <a:latin typeface="+mn-lt"/>
                          <a:ea typeface="Times New Roman" panose="02020603050405020304" pitchFamily="18" charset="0"/>
                          <a:cs typeface="Arial"/>
                        </a:rPr>
                        <a:t> ATCD ≥ 1 EAMPOC </a:t>
                      </a:r>
                      <a:r>
                        <a:rPr lang="fr-CA" sz="1600" err="1">
                          <a:effectLst/>
                          <a:latin typeface="+mn-lt"/>
                          <a:ea typeface="Times New Roman" panose="02020603050405020304" pitchFamily="18" charset="0"/>
                          <a:cs typeface="Arial"/>
                        </a:rPr>
                        <a:t>tx</a:t>
                      </a:r>
                      <a:r>
                        <a:rPr lang="fr-CA" sz="1600">
                          <a:effectLst/>
                          <a:latin typeface="+mn-lt"/>
                          <a:ea typeface="Times New Roman" panose="02020603050405020304" pitchFamily="18" charset="0"/>
                          <a:cs typeface="Arial"/>
                        </a:rPr>
                        <a:t> avec CTS et/ou ATB au cours de l'année précédente</a:t>
                      </a:r>
                      <a:endParaRPr lang="fr-FR" sz="1600">
                        <a:latin typeface="+mn-lt"/>
                        <a:cs typeface="Arial"/>
                      </a:endParaRPr>
                    </a:p>
                    <a:p>
                      <a:pPr marL="0" marR="0" lvl="0" indent="0" algn="l">
                        <a:lnSpc>
                          <a:spcPct val="100000"/>
                        </a:lnSpc>
                        <a:spcBef>
                          <a:spcPts val="0"/>
                        </a:spcBef>
                        <a:spcAft>
                          <a:spcPts val="200"/>
                        </a:spcAft>
                        <a:buClrTx/>
                        <a:buSzTx/>
                        <a:buFontTx/>
                        <a:buNone/>
                      </a:pPr>
                      <a:r>
                        <a:rPr lang="fr-CA" sz="1600">
                          <a:effectLst/>
                          <a:latin typeface="+mn-lt"/>
                          <a:ea typeface="Times New Roman" panose="02020603050405020304" pitchFamily="18" charset="0"/>
                          <a:cs typeface="Arial"/>
                        </a:rPr>
                        <a:t>Fumeurs actuels ou ATCD &gt;10 PA, intervalle </a:t>
                      </a:r>
                      <a:r>
                        <a:rPr lang="fr-CA" sz="1600" err="1">
                          <a:effectLst/>
                          <a:latin typeface="+mn-lt"/>
                          <a:ea typeface="Times New Roman" panose="02020603050405020304" pitchFamily="18" charset="0"/>
                          <a:cs typeface="Arial"/>
                        </a:rPr>
                        <a:t>QTc</a:t>
                      </a:r>
                      <a:r>
                        <a:rPr lang="fr-CA" sz="1600">
                          <a:effectLst/>
                          <a:latin typeface="+mn-lt"/>
                          <a:ea typeface="Times New Roman" panose="02020603050405020304" pitchFamily="18" charset="0"/>
                          <a:cs typeface="Arial"/>
                        </a:rPr>
                        <a:t> normal, être hospitalisé pour EAMPOC (48 </a:t>
                      </a:r>
                      <a:r>
                        <a:rPr lang="fr-CA" sz="1600" err="1">
                          <a:effectLst/>
                          <a:latin typeface="+mn-lt"/>
                          <a:ea typeface="Times New Roman" panose="02020603050405020304" pitchFamily="18" charset="0"/>
                          <a:cs typeface="Arial"/>
                        </a:rPr>
                        <a:t>hrs</a:t>
                      </a:r>
                      <a:r>
                        <a:rPr lang="fr-CA" sz="1600">
                          <a:effectLst/>
                          <a:latin typeface="+mn-lt"/>
                          <a:ea typeface="Times New Roman" panose="02020603050405020304" pitchFamily="18" charset="0"/>
                          <a:cs typeface="Arial"/>
                        </a:rPr>
                        <a:t> post-</a:t>
                      </a:r>
                      <a:r>
                        <a:rPr lang="fr-CA" sz="1600" err="1">
                          <a:effectLst/>
                          <a:latin typeface="+mn-lt"/>
                          <a:ea typeface="Times New Roman" panose="02020603050405020304" pitchFamily="18" charset="0"/>
                          <a:cs typeface="Arial"/>
                        </a:rPr>
                        <a:t>hospit</a:t>
                      </a:r>
                      <a:r>
                        <a:rPr lang="fr-CA" sz="1600">
                          <a:effectLst/>
                          <a:latin typeface="+mn-lt"/>
                          <a:ea typeface="Times New Roman" panose="02020603050405020304" pitchFamily="18" charset="0"/>
                          <a:cs typeface="Arial"/>
                        </a:rPr>
                        <a:t>). </a:t>
                      </a:r>
                      <a:endParaRPr lang="fr-FR" sz="1600">
                        <a:latin typeface="+mn-lt"/>
                        <a:cs typeface="Arial"/>
                      </a:endParaRPr>
                    </a:p>
                  </a:txBody>
                  <a:tcPr marL="0" marR="0" marT="0" marB="0">
                    <a:solidFill>
                      <a:srgbClr val="E9EBF5"/>
                    </a:solidFill>
                  </a:tcPr>
                </a:tc>
                <a:extLst>
                  <a:ext uri="{0D108BD9-81ED-4DB2-BD59-A6C34878D82A}">
                    <a16:rowId xmlns:a16="http://schemas.microsoft.com/office/drawing/2014/main" val="1408484901"/>
                  </a:ext>
                </a:extLst>
              </a:tr>
              <a:tr h="245806">
                <a:tc vMerge="1">
                  <a:txBody>
                    <a:bodyPr/>
                    <a:lstStyle/>
                    <a:p>
                      <a:pPr defTabSz="914400">
                        <a:tabLst/>
                        <a:defRPr/>
                      </a:pPr>
                      <a:endParaRPr lang="fr-FR"/>
                    </a:p>
                  </a:txBody>
                  <a:tcPr marL="63263" marR="63263" marT="31632" marB="31632"/>
                </a:tc>
                <a:tc>
                  <a:txBody>
                    <a:bodyPr/>
                    <a:lstStyle/>
                    <a:p>
                      <a:pPr marL="0" marR="0" indent="0" algn="l" rtl="0" eaLnBrk="1" fontAlgn="base" latinLnBrk="0" hangingPunct="1">
                        <a:lnSpc>
                          <a:spcPct val="107000"/>
                        </a:lnSpc>
                        <a:spcBef>
                          <a:spcPts val="0"/>
                        </a:spcBef>
                        <a:spcAft>
                          <a:spcPts val="200"/>
                        </a:spcAft>
                        <a:buClrTx/>
                        <a:buSzTx/>
                        <a:buFontTx/>
                        <a:buNone/>
                      </a:pPr>
                      <a:r>
                        <a:rPr lang="fr-CA" sz="1600">
                          <a:effectLst/>
                          <a:latin typeface="+mn-lt"/>
                          <a:ea typeface="Calibri" panose="020F0502020204030204" pitchFamily="34" charset="0"/>
                          <a:cs typeface="Arial"/>
                        </a:rPr>
                        <a:t> </a:t>
                      </a:r>
                      <a:r>
                        <a:rPr lang="fr-CA" sz="1600" b="0" i="0" u="none" strike="noStrike" noProof="0">
                          <a:effectLst/>
                          <a:latin typeface="+mn-lt"/>
                          <a:cs typeface="Arial"/>
                        </a:rPr>
                        <a:t>∅ </a:t>
                      </a:r>
                      <a:r>
                        <a:rPr lang="fr-CA" sz="1600" b="0">
                          <a:solidFill>
                            <a:schemeClr val="tx1">
                              <a:lumMod val="95000"/>
                              <a:lumOff val="5000"/>
                            </a:schemeClr>
                          </a:solidFill>
                          <a:effectLst/>
                          <a:latin typeface="+mn-lt"/>
                          <a:cs typeface="Arial"/>
                        </a:rPr>
                        <a:t>ventilation mécanique,  </a:t>
                      </a:r>
                      <a:r>
                        <a:rPr lang="fr-CA" sz="1600" b="0" i="0" u="none" strike="noStrike" noProof="0">
                          <a:solidFill>
                            <a:srgbClr val="000000"/>
                          </a:solidFill>
                          <a:effectLst/>
                          <a:latin typeface="+mn-lt"/>
                          <a:cs typeface="Arial"/>
                        </a:rPr>
                        <a:t>∅  Dose CTS &gt; 4 mg</a:t>
                      </a:r>
                      <a:r>
                        <a:rPr lang="fr-CA" sz="1600" b="0">
                          <a:solidFill>
                            <a:schemeClr val="tx1">
                              <a:lumMod val="95000"/>
                              <a:lumOff val="5000"/>
                            </a:schemeClr>
                          </a:solidFill>
                          <a:effectLst/>
                          <a:latin typeface="+mn-lt"/>
                          <a:cs typeface="Arial"/>
                        </a:rPr>
                        <a:t> ≥ 2 mois, </a:t>
                      </a:r>
                      <a:r>
                        <a:rPr lang="fr-CA" sz="1600" b="0" i="0" u="none" strike="noStrike" noProof="0">
                          <a:solidFill>
                            <a:srgbClr val="000000"/>
                          </a:solidFill>
                          <a:effectLst/>
                          <a:latin typeface="+mn-lt"/>
                          <a:cs typeface="Arial"/>
                        </a:rPr>
                        <a:t>∅ ATB &lt;</a:t>
                      </a:r>
                      <a:r>
                        <a:rPr lang="fr-CA" sz="1600" b="0">
                          <a:solidFill>
                            <a:schemeClr val="tx1">
                              <a:lumMod val="95000"/>
                              <a:lumOff val="5000"/>
                            </a:schemeClr>
                          </a:solidFill>
                          <a:effectLst/>
                          <a:latin typeface="+mn-lt"/>
                          <a:cs typeface="Arial"/>
                        </a:rPr>
                        <a:t> 2 semaines précédant l'étude, </a:t>
                      </a:r>
                      <a:r>
                        <a:rPr lang="fr-CA" sz="1600" b="0" i="0" u="none" strike="noStrike" noProof="0">
                          <a:solidFill>
                            <a:srgbClr val="000000"/>
                          </a:solidFill>
                          <a:effectLst/>
                          <a:latin typeface="+mn-lt"/>
                          <a:cs typeface="Arial"/>
                        </a:rPr>
                        <a:t>∅ pneumonie</a:t>
                      </a:r>
                      <a:endParaRPr lang="fr-FR" sz="1600">
                        <a:latin typeface="+mn-lt"/>
                        <a:cs typeface="Arial"/>
                      </a:endParaRPr>
                    </a:p>
                  </a:txBody>
                  <a:tcPr marL="0" marR="0" marT="0" marB="0">
                    <a:solidFill>
                      <a:srgbClr val="E9EBF5"/>
                    </a:solidFill>
                  </a:tcPr>
                </a:tc>
                <a:extLst>
                  <a:ext uri="{0D108BD9-81ED-4DB2-BD59-A6C34878D82A}">
                    <a16:rowId xmlns:a16="http://schemas.microsoft.com/office/drawing/2014/main" val="1118860345"/>
                  </a:ext>
                </a:extLst>
              </a:tr>
              <a:tr h="245805">
                <a:tc>
                  <a:txBody>
                    <a:bodyPr/>
                    <a:lstStyle/>
                    <a:p>
                      <a:pPr lvl="0" algn="l">
                        <a:buNone/>
                      </a:pPr>
                      <a:r>
                        <a:rPr lang="en-US" sz="1600" b="1" err="1">
                          <a:effectLst/>
                          <a:latin typeface="+mn-lt"/>
                          <a:cs typeface="Arial"/>
                        </a:rPr>
                        <a:t>Échantillion</a:t>
                      </a:r>
                      <a:endParaRPr lang="fr-FR" sz="1600" b="1" err="1">
                        <a:latin typeface="+mn-lt"/>
                        <a:cs typeface="Arial"/>
                      </a:endParaRPr>
                    </a:p>
                  </a:txBody>
                  <a:tcPr marL="63263" marR="63263" marT="31632" marB="31632"/>
                </a:tc>
                <a:tc>
                  <a:txBody>
                    <a:bodyPr/>
                    <a:lstStyle/>
                    <a:p>
                      <a:pPr lvl="0" algn="l">
                        <a:lnSpc>
                          <a:spcPct val="100000"/>
                        </a:lnSpc>
                        <a:spcBef>
                          <a:spcPts val="0"/>
                        </a:spcBef>
                        <a:spcAft>
                          <a:spcPts val="0"/>
                        </a:spcAft>
                        <a:buNone/>
                      </a:pPr>
                      <a:r>
                        <a:rPr lang="fr-FR" sz="1600" b="0" i="0" u="none" strike="noStrike" noProof="0">
                          <a:effectLst/>
                          <a:latin typeface="+mn-lt"/>
                          <a:cs typeface="Arial"/>
                        </a:rPr>
                        <a:t>n= 147 (AZT)</a:t>
                      </a:r>
                      <a:endParaRPr lang="fr-FR" sz="1600">
                        <a:latin typeface="+mn-lt"/>
                        <a:cs typeface="Arial"/>
                      </a:endParaRPr>
                    </a:p>
                    <a:p>
                      <a:pPr lvl="0" algn="l">
                        <a:lnSpc>
                          <a:spcPct val="100000"/>
                        </a:lnSpc>
                        <a:spcBef>
                          <a:spcPts val="0"/>
                        </a:spcBef>
                        <a:spcAft>
                          <a:spcPts val="0"/>
                        </a:spcAft>
                        <a:buNone/>
                      </a:pPr>
                      <a:r>
                        <a:rPr lang="fr-FR" sz="1600" b="0" i="0" u="none" strike="noStrike" noProof="0">
                          <a:effectLst/>
                          <a:latin typeface="+mn-lt"/>
                          <a:cs typeface="Arial"/>
                        </a:rPr>
                        <a:t>n= 154 (placebo)</a:t>
                      </a:r>
                      <a:endParaRPr lang="fr-CA" sz="1600">
                        <a:latin typeface="+mn-lt"/>
                        <a:cs typeface="Arial"/>
                      </a:endParaRPr>
                    </a:p>
                  </a:txBody>
                  <a:tcPr marL="0" marR="0" marT="0" marB="0"/>
                </a:tc>
                <a:extLst>
                  <a:ext uri="{0D108BD9-81ED-4DB2-BD59-A6C34878D82A}">
                    <a16:rowId xmlns:a16="http://schemas.microsoft.com/office/drawing/2014/main" val="4292026166"/>
                  </a:ext>
                </a:extLst>
              </a:tr>
              <a:tr h="417870">
                <a:tc>
                  <a:txBody>
                    <a:bodyPr/>
                    <a:lstStyle/>
                    <a:p>
                      <a:pPr lvl="0" algn="l">
                        <a:buNone/>
                      </a:pPr>
                      <a:r>
                        <a:rPr lang="en-US" sz="1600" b="1" i="0" u="none" strike="noStrike" noProof="0">
                          <a:effectLst/>
                          <a:latin typeface="+mn-lt"/>
                          <a:cs typeface="Arial"/>
                        </a:rPr>
                        <a:t>Design</a:t>
                      </a:r>
                    </a:p>
                  </a:txBody>
                  <a:tcPr marL="63263" marR="63263" marT="31632" marB="31632"/>
                </a:tc>
                <a:tc>
                  <a:txBody>
                    <a:bodyPr/>
                    <a:lstStyle/>
                    <a:p>
                      <a:pPr marL="0" lvl="0" indent="0" algn="l">
                        <a:lnSpc>
                          <a:spcPct val="107000"/>
                        </a:lnSpc>
                        <a:spcBef>
                          <a:spcPts val="0"/>
                        </a:spcBef>
                        <a:spcAft>
                          <a:spcPts val="200"/>
                        </a:spcAft>
                        <a:buNone/>
                      </a:pPr>
                      <a:r>
                        <a:rPr lang="fr-FR" sz="1600" b="0" i="0" u="none" strike="noStrike" noProof="0" dirty="0">
                          <a:solidFill>
                            <a:schemeClr val="tx1">
                              <a:lumMod val="95000"/>
                              <a:lumOff val="5000"/>
                            </a:schemeClr>
                          </a:solidFill>
                          <a:effectLst/>
                          <a:latin typeface="+mn-lt"/>
                          <a:cs typeface="Arial"/>
                        </a:rPr>
                        <a:t>Étape 1: Phase traitement actif (1 à 90 jours) - </a:t>
                      </a:r>
                      <a:r>
                        <a:rPr lang="fr-FR" sz="1600" b="0" i="0" u="none" strike="noStrike" noProof="0" dirty="0" err="1">
                          <a:solidFill>
                            <a:schemeClr val="tx1">
                              <a:lumMod val="95000"/>
                              <a:lumOff val="5000"/>
                            </a:schemeClr>
                          </a:solidFill>
                          <a:effectLst/>
                          <a:latin typeface="+mn-lt"/>
                          <a:cs typeface="Arial"/>
                        </a:rPr>
                        <a:t>Tx</a:t>
                      </a:r>
                      <a:r>
                        <a:rPr lang="fr-FR" sz="1600" b="0" i="0" u="none" strike="noStrike" noProof="0" dirty="0">
                          <a:solidFill>
                            <a:schemeClr val="tx1">
                              <a:lumMod val="95000"/>
                              <a:lumOff val="5000"/>
                            </a:schemeClr>
                          </a:solidFill>
                          <a:effectLst/>
                          <a:latin typeface="+mn-lt"/>
                          <a:cs typeface="Arial"/>
                        </a:rPr>
                        <a:t> CST + ATB standard &amp; AZT 500 mg/j x 3j et puis 250 mg q 2j</a:t>
                      </a:r>
                    </a:p>
                    <a:p>
                      <a:pPr marL="0" lvl="0" indent="0" algn="l">
                        <a:lnSpc>
                          <a:spcPct val="107000"/>
                        </a:lnSpc>
                        <a:spcBef>
                          <a:spcPts val="0"/>
                        </a:spcBef>
                        <a:spcAft>
                          <a:spcPts val="200"/>
                        </a:spcAft>
                        <a:buNone/>
                      </a:pPr>
                      <a:r>
                        <a:rPr lang="fr-FR" sz="1600" b="0" i="0" u="none" strike="noStrike" noProof="0" dirty="0">
                          <a:solidFill>
                            <a:schemeClr val="tx1">
                              <a:lumMod val="95000"/>
                              <a:lumOff val="5000"/>
                            </a:schemeClr>
                          </a:solidFill>
                          <a:effectLst/>
                          <a:latin typeface="+mn-lt"/>
                          <a:cs typeface="Arial"/>
                        </a:rPr>
                        <a:t>Étape 2: Phase post-traitement (91 à 180 jours) - Sans traitement</a:t>
                      </a:r>
                    </a:p>
                  </a:txBody>
                  <a:tcPr marL="0" marR="0" marT="0" marB="0">
                    <a:solidFill>
                      <a:srgbClr val="E9EBF5"/>
                    </a:solidFill>
                  </a:tcPr>
                </a:tc>
                <a:extLst>
                  <a:ext uri="{0D108BD9-81ED-4DB2-BD59-A6C34878D82A}">
                    <a16:rowId xmlns:a16="http://schemas.microsoft.com/office/drawing/2014/main" val="4213439022"/>
                  </a:ext>
                </a:extLst>
              </a:tr>
              <a:tr h="417870">
                <a:tc>
                  <a:txBody>
                    <a:bodyPr/>
                    <a:lstStyle/>
                    <a:p>
                      <a:pPr lvl="0" algn="l">
                        <a:buNone/>
                      </a:pPr>
                      <a:r>
                        <a:rPr lang="en-US" sz="1600" b="1" i="0" u="none" strike="noStrike" noProof="0" dirty="0">
                          <a:effectLst/>
                          <a:latin typeface="+mn-lt"/>
                          <a:cs typeface="Arial"/>
                        </a:rPr>
                        <a:t>Groupe après randomization (1:1)</a:t>
                      </a:r>
                    </a:p>
                  </a:txBody>
                  <a:tcPr marL="63263" marR="63263" marT="31632" marB="31632"/>
                </a:tc>
                <a:tc>
                  <a:txBody>
                    <a:bodyPr/>
                    <a:lstStyle/>
                    <a:p>
                      <a:pPr marL="0" lvl="0" indent="0" algn="l">
                        <a:lnSpc>
                          <a:spcPct val="107000"/>
                        </a:lnSpc>
                        <a:spcBef>
                          <a:spcPts val="0"/>
                        </a:spcBef>
                        <a:spcAft>
                          <a:spcPts val="200"/>
                        </a:spcAft>
                        <a:buNone/>
                      </a:pPr>
                      <a:r>
                        <a:rPr lang="fr-FR" sz="1600" b="0" i="0" u="none" strike="noStrike" noProof="0" dirty="0">
                          <a:solidFill>
                            <a:srgbClr val="000000"/>
                          </a:solidFill>
                          <a:effectLst/>
                          <a:latin typeface="+mn-lt"/>
                          <a:cs typeface="Arial"/>
                        </a:rPr>
                        <a:t>Groupe AZT</a:t>
                      </a:r>
                      <a:endParaRPr lang="fr-FR" sz="1600" b="0" i="0" u="none" strike="noStrike" noProof="0" dirty="0">
                        <a:solidFill>
                          <a:schemeClr val="tx1">
                            <a:lumMod val="95000"/>
                            <a:lumOff val="5000"/>
                          </a:schemeClr>
                        </a:solidFill>
                        <a:effectLst/>
                        <a:latin typeface="+mn-lt"/>
                        <a:cs typeface="Arial"/>
                      </a:endParaRPr>
                    </a:p>
                    <a:p>
                      <a:pPr marL="0" lvl="0" indent="0" algn="l">
                        <a:lnSpc>
                          <a:spcPct val="107000"/>
                        </a:lnSpc>
                        <a:spcBef>
                          <a:spcPts val="0"/>
                        </a:spcBef>
                        <a:spcAft>
                          <a:spcPts val="200"/>
                        </a:spcAft>
                        <a:buNone/>
                      </a:pPr>
                      <a:r>
                        <a:rPr lang="fr-FR" sz="1600" b="0" i="0" u="none" strike="noStrike" noProof="0" dirty="0">
                          <a:solidFill>
                            <a:srgbClr val="000000"/>
                          </a:solidFill>
                          <a:effectLst/>
                          <a:latin typeface="+mn-lt"/>
                          <a:cs typeface="Arial"/>
                        </a:rPr>
                        <a:t>Groupe Placebo</a:t>
                      </a:r>
                    </a:p>
                  </a:txBody>
                  <a:tcPr marL="0" marR="0" marT="0" marB="0"/>
                </a:tc>
                <a:extLst>
                  <a:ext uri="{0D108BD9-81ED-4DB2-BD59-A6C34878D82A}">
                    <a16:rowId xmlns:a16="http://schemas.microsoft.com/office/drawing/2014/main" val="3665536449"/>
                  </a:ext>
                </a:extLst>
              </a:tr>
              <a:tr h="393290">
                <a:tc>
                  <a:txBody>
                    <a:bodyPr/>
                    <a:lstStyle/>
                    <a:p>
                      <a:pPr lvl="0" algn="l">
                        <a:buNone/>
                      </a:pPr>
                      <a:r>
                        <a:rPr lang="en-US" sz="1600" b="1" i="0" u="none" strike="noStrike" noProof="0">
                          <a:effectLst/>
                          <a:latin typeface="+mn-lt"/>
                          <a:cs typeface="Arial"/>
                        </a:rPr>
                        <a:t>Issues </a:t>
                      </a:r>
                      <a:r>
                        <a:rPr lang="en-US" sz="1600" b="1" i="0" u="none" strike="noStrike" noProof="0" err="1">
                          <a:effectLst/>
                          <a:latin typeface="+mn-lt"/>
                          <a:cs typeface="Arial"/>
                        </a:rPr>
                        <a:t>primaires</a:t>
                      </a:r>
                      <a:endParaRPr lang="en-US" sz="1600" b="1" i="0" u="none" strike="noStrike" noProof="0">
                        <a:effectLst/>
                        <a:latin typeface="+mn-lt"/>
                        <a:cs typeface="Arial"/>
                      </a:endParaRPr>
                    </a:p>
                  </a:txBody>
                  <a:tcPr marL="63263" marR="63263" marT="31632" marB="31632"/>
                </a:tc>
                <a:tc>
                  <a:txBody>
                    <a:bodyPr/>
                    <a:lstStyle/>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Intensification de traitement (Î dose ou &gt; 8 jours de CST systémiques, changement d'ATB, nouveau </a:t>
                      </a:r>
                      <a:r>
                        <a:rPr lang="fr-CA" sz="1600" b="0" err="1">
                          <a:solidFill>
                            <a:schemeClr val="tx1">
                              <a:lumMod val="95000"/>
                              <a:lumOff val="5000"/>
                            </a:schemeClr>
                          </a:solidFill>
                          <a:effectLst/>
                          <a:latin typeface="+mn-lt"/>
                          <a:cs typeface="Arial"/>
                        </a:rPr>
                        <a:t>tx</a:t>
                      </a:r>
                      <a:r>
                        <a:rPr lang="fr-CA" sz="1600" b="0">
                          <a:solidFill>
                            <a:schemeClr val="tx1">
                              <a:lumMod val="95000"/>
                              <a:lumOff val="5000"/>
                            </a:schemeClr>
                          </a:solidFill>
                          <a:effectLst/>
                          <a:latin typeface="+mn-lt"/>
                          <a:cs typeface="Arial"/>
                        </a:rPr>
                        <a:t>)</a:t>
                      </a:r>
                      <a:endParaRPr lang="fr-FR" sz="1600">
                        <a:latin typeface="+mn-lt"/>
                        <a:cs typeface="Arial"/>
                      </a:endParaRPr>
                    </a:p>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Transfert aux USI ou réadmission jusqu'à 90 jours</a:t>
                      </a:r>
                    </a:p>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Mortalité (toutes causes)</a:t>
                      </a:r>
                      <a:endParaRPr lang="fr-CA" sz="1600">
                        <a:latin typeface="+mn-lt"/>
                        <a:cs typeface="Arial"/>
                      </a:endParaRPr>
                    </a:p>
                  </a:txBody>
                  <a:tcPr marL="0" marR="0" marT="0" marB="0"/>
                </a:tc>
                <a:extLst>
                  <a:ext uri="{0D108BD9-81ED-4DB2-BD59-A6C34878D82A}">
                    <a16:rowId xmlns:a16="http://schemas.microsoft.com/office/drawing/2014/main" val="1225803913"/>
                  </a:ext>
                </a:extLst>
              </a:tr>
              <a:tr h="0">
                <a:tc>
                  <a:txBody>
                    <a:bodyPr/>
                    <a:lstStyle/>
                    <a:p>
                      <a:pPr lvl="0" algn="l">
                        <a:buNone/>
                      </a:pPr>
                      <a:r>
                        <a:rPr lang="en-US" sz="1600" b="1" i="0" u="none" strike="noStrike" noProof="0">
                          <a:effectLst/>
                          <a:latin typeface="+mn-lt"/>
                          <a:cs typeface="Arial"/>
                        </a:rPr>
                        <a:t>Issues </a:t>
                      </a:r>
                      <a:r>
                        <a:rPr lang="en-US" sz="1600" b="1" i="0" u="none" strike="noStrike" noProof="0" err="1">
                          <a:effectLst/>
                          <a:latin typeface="+mn-lt"/>
                          <a:cs typeface="Arial"/>
                        </a:rPr>
                        <a:t>secondaires</a:t>
                      </a:r>
                    </a:p>
                  </a:txBody>
                  <a:tcPr marL="63263" marR="63263" marT="31632" marB="31632"/>
                </a:tc>
                <a:tc>
                  <a:txBody>
                    <a:bodyPr/>
                    <a:lstStyle/>
                    <a:p>
                      <a:pPr marL="0" marR="0" lvl="0" indent="0" algn="l" rtl="0" eaLnBrk="1" fontAlgn="auto" latinLnBrk="0" hangingPunct="1">
                        <a:lnSpc>
                          <a:spcPct val="107000"/>
                        </a:lnSpc>
                        <a:spcBef>
                          <a:spcPts val="0"/>
                        </a:spcBef>
                        <a:spcAft>
                          <a:spcPts val="200"/>
                        </a:spcAft>
                        <a:buClrTx/>
                        <a:buSzTx/>
                        <a:buFontTx/>
                        <a:buNone/>
                      </a:pPr>
                      <a:r>
                        <a:rPr lang="fr-CA" sz="1600">
                          <a:latin typeface="+mn-lt"/>
                          <a:cs typeface="Arial"/>
                        </a:rPr>
                        <a:t>Score du test d'évaluation de la MPOC (CAT), score EQSD, score </a:t>
                      </a:r>
                      <a:r>
                        <a:rPr lang="fr-CA" sz="1600" err="1">
                          <a:latin typeface="+mn-lt"/>
                          <a:cs typeface="Arial"/>
                        </a:rPr>
                        <a:t>mMRC</a:t>
                      </a:r>
                      <a:r>
                        <a:rPr lang="fr-CA" sz="1600">
                          <a:latin typeface="+mn-lt"/>
                          <a:cs typeface="Arial"/>
                        </a:rPr>
                        <a:t> </a:t>
                      </a:r>
                    </a:p>
                    <a:p>
                      <a:pPr marL="0" marR="0" lvl="0" indent="0" algn="l" defTabSz="914400" rtl="0" eaLnBrk="1" fontAlgn="auto" latinLnBrk="0" hangingPunct="1">
                        <a:lnSpc>
                          <a:spcPct val="107000"/>
                        </a:lnSpc>
                        <a:spcBef>
                          <a:spcPts val="0"/>
                        </a:spcBef>
                        <a:spcAft>
                          <a:spcPts val="200"/>
                        </a:spcAft>
                        <a:buClrTx/>
                        <a:buSzTx/>
                        <a:buFontTx/>
                        <a:buNone/>
                        <a:tabLst/>
                        <a:defRPr/>
                      </a:pPr>
                      <a:r>
                        <a:rPr lang="fr-CA" sz="1600">
                          <a:latin typeface="+mn-lt"/>
                          <a:cs typeface="Arial"/>
                        </a:rPr>
                        <a:t>Nombre de nouvelles exacerbations</a:t>
                      </a:r>
                    </a:p>
                  </a:txBody>
                  <a:tcPr marL="0" marR="0" marT="0" marB="0"/>
                </a:tc>
                <a:extLst>
                  <a:ext uri="{0D108BD9-81ED-4DB2-BD59-A6C34878D82A}">
                    <a16:rowId xmlns:a16="http://schemas.microsoft.com/office/drawing/2014/main" val="146258060"/>
                  </a:ext>
                </a:extLst>
              </a:tr>
              <a:tr h="245806">
                <a:tc>
                  <a:txBody>
                    <a:bodyPr/>
                    <a:lstStyle/>
                    <a:p>
                      <a:pPr lvl="0" algn="l">
                        <a:buNone/>
                      </a:pPr>
                      <a:r>
                        <a:rPr lang="en-US" sz="1600" b="1" i="0" u="none" strike="noStrike" noProof="0">
                          <a:effectLst/>
                          <a:latin typeface="+mn-lt"/>
                          <a:cs typeface="Arial"/>
                        </a:rPr>
                        <a:t>Analyses </a:t>
                      </a:r>
                      <a:r>
                        <a:rPr lang="en-US" sz="1600" b="1" i="0" u="none" strike="noStrike" noProof="0" err="1">
                          <a:effectLst/>
                          <a:latin typeface="+mn-lt"/>
                          <a:cs typeface="Arial"/>
                        </a:rPr>
                        <a:t>statistiques</a:t>
                      </a:r>
                    </a:p>
                  </a:txBody>
                  <a:tcPr marL="63263" marR="63263" marT="31632" marB="31632"/>
                </a:tc>
                <a:tc>
                  <a:txBody>
                    <a:bodyPr/>
                    <a:lstStyle/>
                    <a:p>
                      <a:pPr marL="0" lvl="0" indent="0" algn="l">
                        <a:lnSpc>
                          <a:spcPct val="107000"/>
                        </a:lnSpc>
                        <a:spcBef>
                          <a:spcPts val="0"/>
                        </a:spcBef>
                        <a:spcAft>
                          <a:spcPts val="200"/>
                        </a:spcAft>
                        <a:buNone/>
                      </a:pPr>
                      <a:r>
                        <a:rPr lang="fr-CA" sz="1600" b="0" dirty="0">
                          <a:solidFill>
                            <a:schemeClr val="tx1">
                              <a:lumMod val="95000"/>
                              <a:lumOff val="5000"/>
                            </a:schemeClr>
                          </a:solidFill>
                          <a:effectLst/>
                          <a:latin typeface="+mn-lt"/>
                          <a:cs typeface="Arial"/>
                        </a:rPr>
                        <a:t>Intention de traiter</a:t>
                      </a:r>
                    </a:p>
                  </a:txBody>
                  <a:tcPr marL="0" marR="0" marT="0" marB="0"/>
                </a:tc>
                <a:extLst>
                  <a:ext uri="{0D108BD9-81ED-4DB2-BD59-A6C34878D82A}">
                    <a16:rowId xmlns:a16="http://schemas.microsoft.com/office/drawing/2014/main" val="1165144504"/>
                  </a:ext>
                </a:extLst>
              </a:tr>
            </a:tbl>
          </a:graphicData>
        </a:graphic>
      </p:graphicFrame>
    </p:spTree>
    <p:extLst>
      <p:ext uri="{BB962C8B-B14F-4D97-AF65-F5344CB8AC3E}">
        <p14:creationId xmlns:p14="http://schemas.microsoft.com/office/powerpoint/2010/main" val="83686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B1990-3F89-96E0-1B75-E1FA09A46880}"/>
              </a:ext>
            </a:extLst>
          </p:cNvPr>
          <p:cNvSpPr>
            <a:spLocks noGrp="1"/>
          </p:cNvSpPr>
          <p:nvPr>
            <p:ph type="title"/>
          </p:nvPr>
        </p:nvSpPr>
        <p:spPr/>
        <p:txBody>
          <a:bodyPr>
            <a:normAutofit/>
          </a:bodyPr>
          <a:lstStyle/>
          <a:p>
            <a:r>
              <a:rPr lang="en-US" sz="3200" b="1">
                <a:solidFill>
                  <a:srgbClr val="C00000"/>
                </a:solidFill>
                <a:latin typeface="Arial"/>
                <a:cs typeface="Arial"/>
              </a:rPr>
              <a:t>Article 1 : </a:t>
            </a:r>
            <a:r>
              <a:rPr lang="fr-CA" sz="4000">
                <a:ea typeface="+mj-lt"/>
                <a:cs typeface="+mj-lt"/>
              </a:rPr>
              <a:t>Vermeersch (AJRCCM 2019)- </a:t>
            </a:r>
            <a:r>
              <a:rPr lang="fr-CA" sz="4000" b="1">
                <a:ea typeface="+mj-lt"/>
                <a:cs typeface="+mj-lt"/>
              </a:rPr>
              <a:t>Résultats</a:t>
            </a:r>
            <a:endParaRPr lang="fr-CA" sz="4000" b="1">
              <a:cs typeface="Calibri Light"/>
            </a:endParaRPr>
          </a:p>
        </p:txBody>
      </p:sp>
      <p:sp>
        <p:nvSpPr>
          <p:cNvPr id="8" name="Espace réservé du contenu 7">
            <a:extLst>
              <a:ext uri="{FF2B5EF4-FFF2-40B4-BE49-F238E27FC236}">
                <a16:creationId xmlns:a16="http://schemas.microsoft.com/office/drawing/2014/main" id="{74081BC9-E6D7-5534-5384-40F3AFECAA51}"/>
              </a:ext>
            </a:extLst>
          </p:cNvPr>
          <p:cNvSpPr>
            <a:spLocks noGrp="1"/>
          </p:cNvSpPr>
          <p:nvPr>
            <p:ph idx="1"/>
          </p:nvPr>
        </p:nvSpPr>
        <p:spPr>
          <a:xfrm>
            <a:off x="838200" y="1378674"/>
            <a:ext cx="10515600" cy="4351338"/>
          </a:xfrm>
        </p:spPr>
        <p:txBody>
          <a:bodyPr vert="horz" lIns="91440" tIns="45720" rIns="91440" bIns="45720" rtlCol="0" anchor="t">
            <a:normAutofit/>
          </a:bodyPr>
          <a:lstStyle/>
          <a:p>
            <a:r>
              <a:rPr lang="fr-CA">
                <a:cs typeface="Calibri"/>
              </a:rPr>
              <a:t>Issues primaires: </a:t>
            </a:r>
          </a:p>
          <a:p>
            <a:endParaRPr lang="fr-CA">
              <a:cs typeface="Calibri"/>
            </a:endParaRPr>
          </a:p>
          <a:p>
            <a:endParaRPr lang="fr-CA">
              <a:cs typeface="Calibri"/>
            </a:endParaRPr>
          </a:p>
          <a:p>
            <a:endParaRPr lang="fr-CA">
              <a:cs typeface="Calibri"/>
            </a:endParaRPr>
          </a:p>
          <a:p>
            <a:endParaRPr lang="fr-CA">
              <a:cs typeface="Calibri"/>
            </a:endParaRPr>
          </a:p>
          <a:p>
            <a:r>
              <a:rPr lang="fr-CA">
                <a:cs typeface="Calibri"/>
              </a:rPr>
              <a:t>Issues secondaires: </a:t>
            </a:r>
          </a:p>
          <a:p>
            <a:pPr marL="0" indent="0">
              <a:buNone/>
            </a:pPr>
            <a:endParaRPr lang="fr-CA">
              <a:cs typeface="Calibri"/>
            </a:endParaRPr>
          </a:p>
        </p:txBody>
      </p:sp>
      <p:sp>
        <p:nvSpPr>
          <p:cNvPr id="4" name="ZoneTexte 3">
            <a:extLst>
              <a:ext uri="{FF2B5EF4-FFF2-40B4-BE49-F238E27FC236}">
                <a16:creationId xmlns:a16="http://schemas.microsoft.com/office/drawing/2014/main" id="{92B474ED-722A-3473-F652-3802E68E1DA6}"/>
              </a:ext>
            </a:extLst>
          </p:cNvPr>
          <p:cNvSpPr txBox="1"/>
          <p:nvPr/>
        </p:nvSpPr>
        <p:spPr>
          <a:xfrm>
            <a:off x="4724400" y="320040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4000">
              <a:latin typeface="Calibri Light"/>
              <a:cs typeface="Calibri Light"/>
            </a:endParaRPr>
          </a:p>
        </p:txBody>
      </p:sp>
      <p:graphicFrame>
        <p:nvGraphicFramePr>
          <p:cNvPr id="9" name="Tableau 9">
            <a:extLst>
              <a:ext uri="{FF2B5EF4-FFF2-40B4-BE49-F238E27FC236}">
                <a16:creationId xmlns:a16="http://schemas.microsoft.com/office/drawing/2014/main" id="{68463476-AB03-DD56-47BD-02990E9D72ED}"/>
              </a:ext>
            </a:extLst>
          </p:cNvPr>
          <p:cNvGraphicFramePr>
            <a:graphicFrameLocks noGrp="1"/>
          </p:cNvGraphicFramePr>
          <p:nvPr>
            <p:extLst>
              <p:ext uri="{D42A27DB-BD31-4B8C-83A1-F6EECF244321}">
                <p14:modId xmlns:p14="http://schemas.microsoft.com/office/powerpoint/2010/main" val="4084532784"/>
              </p:ext>
            </p:extLst>
          </p:nvPr>
        </p:nvGraphicFramePr>
        <p:xfrm>
          <a:off x="983343" y="1879557"/>
          <a:ext cx="8697686" cy="1112519"/>
        </p:xfrm>
        <a:graphic>
          <a:graphicData uri="http://schemas.openxmlformats.org/drawingml/2006/table">
            <a:tbl>
              <a:tblPr firstRow="1" bandRow="1">
                <a:tableStyleId>{5C22544A-7EE6-4342-B048-85BDC9FD1C3A}</a:tableStyleId>
              </a:tblPr>
              <a:tblGrid>
                <a:gridCol w="3065107">
                  <a:extLst>
                    <a:ext uri="{9D8B030D-6E8A-4147-A177-3AD203B41FA5}">
                      <a16:colId xmlns:a16="http://schemas.microsoft.com/office/drawing/2014/main" val="712235434"/>
                    </a:ext>
                  </a:extLst>
                </a:gridCol>
                <a:gridCol w="1714309">
                  <a:extLst>
                    <a:ext uri="{9D8B030D-6E8A-4147-A177-3AD203B41FA5}">
                      <a16:colId xmlns:a16="http://schemas.microsoft.com/office/drawing/2014/main" val="3681667907"/>
                    </a:ext>
                  </a:extLst>
                </a:gridCol>
                <a:gridCol w="2015294">
                  <a:extLst>
                    <a:ext uri="{9D8B030D-6E8A-4147-A177-3AD203B41FA5}">
                      <a16:colId xmlns:a16="http://schemas.microsoft.com/office/drawing/2014/main" val="1505144238"/>
                    </a:ext>
                  </a:extLst>
                </a:gridCol>
                <a:gridCol w="1902976">
                  <a:extLst>
                    <a:ext uri="{9D8B030D-6E8A-4147-A177-3AD203B41FA5}">
                      <a16:colId xmlns:a16="http://schemas.microsoft.com/office/drawing/2014/main" val="1429672107"/>
                    </a:ext>
                  </a:extLst>
                </a:gridCol>
              </a:tblGrid>
              <a:tr h="370840">
                <a:tc>
                  <a:txBody>
                    <a:bodyPr/>
                    <a:lstStyle/>
                    <a:p>
                      <a:pPr lvl="0">
                        <a:buNone/>
                      </a:pPr>
                      <a:r>
                        <a:rPr lang="fr-CA" sz="1600">
                          <a:latin typeface="+mn-lt"/>
                        </a:rPr>
                        <a:t>Échec au traitement</a:t>
                      </a:r>
                    </a:p>
                  </a:txBody>
                  <a:tcPr anchor="ctr"/>
                </a:tc>
                <a:tc>
                  <a:txBody>
                    <a:bodyPr/>
                    <a:lstStyle/>
                    <a:p>
                      <a:pPr algn="ctr"/>
                      <a:r>
                        <a:rPr lang="fr-CA" sz="1600">
                          <a:latin typeface="+mn-lt"/>
                        </a:rPr>
                        <a:t>AZT (n=174)</a:t>
                      </a:r>
                    </a:p>
                  </a:txBody>
                  <a:tcPr anchor="ctr"/>
                </a:tc>
                <a:tc>
                  <a:txBody>
                    <a:bodyPr/>
                    <a:lstStyle/>
                    <a:p>
                      <a:pPr algn="ctr"/>
                      <a:r>
                        <a:rPr lang="fr-CA" sz="1600">
                          <a:latin typeface="+mn-lt"/>
                        </a:rPr>
                        <a:t>Placebo (n=154)</a:t>
                      </a:r>
                    </a:p>
                  </a:txBody>
                  <a:tcPr anchor="ctr"/>
                </a:tc>
                <a:tc>
                  <a:txBody>
                    <a:bodyPr/>
                    <a:lstStyle/>
                    <a:p>
                      <a:pPr lvl="0" algn="ctr">
                        <a:buNone/>
                      </a:pPr>
                      <a:r>
                        <a:rPr lang="fr-CA" sz="1600">
                          <a:latin typeface="+mn-lt"/>
                        </a:rPr>
                        <a:t>Différence</a:t>
                      </a:r>
                    </a:p>
                  </a:txBody>
                  <a:tcPr anchor="ctr"/>
                </a:tc>
                <a:extLst>
                  <a:ext uri="{0D108BD9-81ED-4DB2-BD59-A6C34878D82A}">
                    <a16:rowId xmlns:a16="http://schemas.microsoft.com/office/drawing/2014/main" val="989589001"/>
                  </a:ext>
                </a:extLst>
              </a:tr>
              <a:tr h="370839">
                <a:tc>
                  <a:txBody>
                    <a:bodyPr/>
                    <a:lstStyle/>
                    <a:p>
                      <a:pPr lvl="0">
                        <a:buNone/>
                      </a:pPr>
                      <a:r>
                        <a:rPr lang="fr-CA" sz="1600" b="1">
                          <a:latin typeface="+mn-lt"/>
                        </a:rPr>
                        <a:t>Taux d'échec au traitement</a:t>
                      </a:r>
                    </a:p>
                  </a:txBody>
                  <a:tcPr anchor="ctr"/>
                </a:tc>
                <a:tc>
                  <a:txBody>
                    <a:bodyPr/>
                    <a:lstStyle/>
                    <a:p>
                      <a:pPr lvl="0" algn="ctr">
                        <a:buNone/>
                      </a:pPr>
                      <a:r>
                        <a:rPr lang="fr-CA" sz="1600">
                          <a:latin typeface="+mn-lt"/>
                        </a:rPr>
                        <a:t>49 % (69)</a:t>
                      </a:r>
                    </a:p>
                  </a:txBody>
                  <a:tcPr anchor="ctr"/>
                </a:tc>
                <a:tc>
                  <a:txBody>
                    <a:bodyPr/>
                    <a:lstStyle/>
                    <a:p>
                      <a:pPr lvl="0" algn="ctr">
                        <a:buNone/>
                      </a:pPr>
                      <a:r>
                        <a:rPr lang="fr-CA" sz="1600">
                          <a:latin typeface="+mn-lt"/>
                        </a:rPr>
                        <a:t>60 % (86)</a:t>
                      </a:r>
                    </a:p>
                  </a:txBody>
                  <a:tcPr anchor="ctr"/>
                </a:tc>
                <a:tc>
                  <a:txBody>
                    <a:bodyPr/>
                    <a:lstStyle/>
                    <a:p>
                      <a:pPr lvl="0" algn="ctr">
                        <a:buNone/>
                      </a:pPr>
                      <a:r>
                        <a:rPr lang="fr-CA" sz="1600" b="0" i="0" u="none" strike="noStrike" noProof="0" dirty="0">
                          <a:solidFill>
                            <a:srgbClr val="000000"/>
                          </a:solidFill>
                          <a:latin typeface="+mn-lt"/>
                        </a:rPr>
                        <a:t>P=0.526</a:t>
                      </a:r>
                    </a:p>
                  </a:txBody>
                  <a:tcPr anchor="ctr"/>
                </a:tc>
                <a:extLst>
                  <a:ext uri="{0D108BD9-81ED-4DB2-BD59-A6C34878D82A}">
                    <a16:rowId xmlns:a16="http://schemas.microsoft.com/office/drawing/2014/main" val="804957053"/>
                  </a:ext>
                </a:extLst>
              </a:tr>
              <a:tr h="370840">
                <a:tc>
                  <a:txBody>
                    <a:bodyPr/>
                    <a:lstStyle/>
                    <a:p>
                      <a:pPr lvl="0">
                        <a:buNone/>
                      </a:pPr>
                      <a:r>
                        <a:rPr lang="fr-CA" sz="1600" b="1">
                          <a:latin typeface="+mn-lt"/>
                        </a:rPr>
                        <a:t>Intensification du traitement</a:t>
                      </a:r>
                    </a:p>
                  </a:txBody>
                  <a:tcPr anchor="ctr"/>
                </a:tc>
                <a:tc>
                  <a:txBody>
                    <a:bodyPr/>
                    <a:lstStyle/>
                    <a:p>
                      <a:pPr algn="ctr"/>
                      <a:r>
                        <a:rPr lang="fr-CA" sz="1600">
                          <a:latin typeface="+mn-lt"/>
                        </a:rPr>
                        <a:t>47 % (66)</a:t>
                      </a:r>
                    </a:p>
                  </a:txBody>
                  <a:tcPr anchor="ctr"/>
                </a:tc>
                <a:tc>
                  <a:txBody>
                    <a:bodyPr/>
                    <a:lstStyle/>
                    <a:p>
                      <a:pPr algn="ctr"/>
                      <a:r>
                        <a:rPr lang="fr-CA" sz="1600">
                          <a:latin typeface="+mn-lt"/>
                        </a:rPr>
                        <a:t>60 % (85)</a:t>
                      </a:r>
                    </a:p>
                  </a:txBody>
                  <a:tcPr anchor="ctr"/>
                </a:tc>
                <a:tc>
                  <a:txBody>
                    <a:bodyPr/>
                    <a:lstStyle/>
                    <a:p>
                      <a:pPr lvl="0" algn="ctr">
                        <a:buNone/>
                      </a:pPr>
                      <a:r>
                        <a:rPr lang="fr-CA" sz="1600" b="0" i="0" u="none" strike="noStrike" noProof="0" dirty="0">
                          <a:solidFill>
                            <a:srgbClr val="000000"/>
                          </a:solidFill>
                          <a:latin typeface="+mn-lt"/>
                        </a:rPr>
                        <a:t>P=0.0272</a:t>
                      </a:r>
                      <a:endParaRPr lang="fr-FR" sz="1600" dirty="0">
                        <a:latin typeface="+mn-lt"/>
                      </a:endParaRPr>
                    </a:p>
                  </a:txBody>
                  <a:tcPr anchor="ctr"/>
                </a:tc>
                <a:extLst>
                  <a:ext uri="{0D108BD9-81ED-4DB2-BD59-A6C34878D82A}">
                    <a16:rowId xmlns:a16="http://schemas.microsoft.com/office/drawing/2014/main" val="1465450124"/>
                  </a:ext>
                </a:extLst>
              </a:tr>
            </a:tbl>
          </a:graphicData>
        </a:graphic>
      </p:graphicFrame>
      <p:graphicFrame>
        <p:nvGraphicFramePr>
          <p:cNvPr id="10" name="Tableau 9">
            <a:extLst>
              <a:ext uri="{FF2B5EF4-FFF2-40B4-BE49-F238E27FC236}">
                <a16:creationId xmlns:a16="http://schemas.microsoft.com/office/drawing/2014/main" id="{6AFA1EDD-87A6-05F4-6D03-833325B0A87F}"/>
              </a:ext>
            </a:extLst>
          </p:cNvPr>
          <p:cNvGraphicFramePr>
            <a:graphicFrameLocks noGrp="1"/>
          </p:cNvGraphicFramePr>
          <p:nvPr>
            <p:extLst>
              <p:ext uri="{D42A27DB-BD31-4B8C-83A1-F6EECF244321}">
                <p14:modId xmlns:p14="http://schemas.microsoft.com/office/powerpoint/2010/main" val="1628025599"/>
              </p:ext>
            </p:extLst>
          </p:nvPr>
        </p:nvGraphicFramePr>
        <p:xfrm>
          <a:off x="983342" y="4401843"/>
          <a:ext cx="8697685" cy="1986602"/>
        </p:xfrm>
        <a:graphic>
          <a:graphicData uri="http://schemas.openxmlformats.org/drawingml/2006/table">
            <a:tbl>
              <a:tblPr firstRow="1" bandRow="1">
                <a:tableStyleId>{5C22544A-7EE6-4342-B048-85BDC9FD1C3A}</a:tableStyleId>
              </a:tblPr>
              <a:tblGrid>
                <a:gridCol w="3065107">
                  <a:extLst>
                    <a:ext uri="{9D8B030D-6E8A-4147-A177-3AD203B41FA5}">
                      <a16:colId xmlns:a16="http://schemas.microsoft.com/office/drawing/2014/main" val="712235434"/>
                    </a:ext>
                  </a:extLst>
                </a:gridCol>
                <a:gridCol w="1283736">
                  <a:extLst>
                    <a:ext uri="{9D8B030D-6E8A-4147-A177-3AD203B41FA5}">
                      <a16:colId xmlns:a16="http://schemas.microsoft.com/office/drawing/2014/main" val="3681667907"/>
                    </a:ext>
                  </a:extLst>
                </a:gridCol>
                <a:gridCol w="2174421">
                  <a:extLst>
                    <a:ext uri="{9D8B030D-6E8A-4147-A177-3AD203B41FA5}">
                      <a16:colId xmlns:a16="http://schemas.microsoft.com/office/drawing/2014/main" val="1505144238"/>
                    </a:ext>
                  </a:extLst>
                </a:gridCol>
                <a:gridCol w="2174421">
                  <a:extLst>
                    <a:ext uri="{9D8B030D-6E8A-4147-A177-3AD203B41FA5}">
                      <a16:colId xmlns:a16="http://schemas.microsoft.com/office/drawing/2014/main" val="1429672107"/>
                    </a:ext>
                  </a:extLst>
                </a:gridCol>
              </a:tblGrid>
              <a:tr h="370840">
                <a:tc>
                  <a:txBody>
                    <a:bodyPr/>
                    <a:lstStyle/>
                    <a:p>
                      <a:pPr lvl="0" algn="ctr">
                        <a:buNone/>
                      </a:pPr>
                      <a:endParaRPr lang="fr-CA" sz="1600">
                        <a:latin typeface="+mn-lt"/>
                      </a:endParaRPr>
                    </a:p>
                  </a:txBody>
                  <a:tcPr anchor="ctr"/>
                </a:tc>
                <a:tc>
                  <a:txBody>
                    <a:bodyPr/>
                    <a:lstStyle/>
                    <a:p>
                      <a:pPr algn="ctr"/>
                      <a:r>
                        <a:rPr lang="fr-CA" sz="1600">
                          <a:latin typeface="+mn-lt"/>
                        </a:rPr>
                        <a:t>AZT</a:t>
                      </a:r>
                    </a:p>
                  </a:txBody>
                  <a:tcPr anchor="ctr"/>
                </a:tc>
                <a:tc>
                  <a:txBody>
                    <a:bodyPr/>
                    <a:lstStyle/>
                    <a:p>
                      <a:pPr algn="ctr"/>
                      <a:r>
                        <a:rPr lang="fr-CA" sz="1600">
                          <a:latin typeface="+mn-lt"/>
                        </a:rPr>
                        <a:t>Placebo</a:t>
                      </a:r>
                    </a:p>
                  </a:txBody>
                  <a:tcPr anchor="ctr"/>
                </a:tc>
                <a:tc>
                  <a:txBody>
                    <a:bodyPr/>
                    <a:lstStyle/>
                    <a:p>
                      <a:pPr lvl="0" algn="ctr">
                        <a:buNone/>
                      </a:pPr>
                      <a:r>
                        <a:rPr lang="fr-CA" sz="1600">
                          <a:latin typeface="+mn-lt"/>
                        </a:rPr>
                        <a:t>Valeur p</a:t>
                      </a:r>
                    </a:p>
                  </a:txBody>
                  <a:tcPr anchor="ctr"/>
                </a:tc>
                <a:extLst>
                  <a:ext uri="{0D108BD9-81ED-4DB2-BD59-A6C34878D82A}">
                    <a16:rowId xmlns:a16="http://schemas.microsoft.com/office/drawing/2014/main" val="989589001"/>
                  </a:ext>
                </a:extLst>
              </a:tr>
              <a:tr h="370840">
                <a:tc>
                  <a:txBody>
                    <a:bodyPr/>
                    <a:lstStyle/>
                    <a:p>
                      <a:pPr algn="l" rtl="0" fontAlgn="base"/>
                      <a:r>
                        <a:rPr lang="fr-FR" sz="1600" b="1" u="none" strike="noStrike">
                          <a:effectLst/>
                          <a:latin typeface="+mn-lt"/>
                          <a:cs typeface="Arial"/>
                        </a:rPr>
                        <a:t> Fréquence des EAMPOC : </a:t>
                      </a:r>
                    </a:p>
                    <a:p>
                      <a:pPr algn="l" rtl="0" fontAlgn="base"/>
                      <a:r>
                        <a:rPr lang="fr-FR" sz="1600" b="1" u="none" strike="noStrike">
                          <a:effectLst/>
                          <a:latin typeface="+mn-lt"/>
                          <a:cs typeface="Arial"/>
                        </a:rPr>
                        <a:t> par patient-année </a:t>
                      </a:r>
                    </a:p>
                  </a:txBody>
                  <a:tcPr marL="15562" marR="15562" marT="7781" marB="778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a:solidFill>
                            <a:srgbClr val="000000"/>
                          </a:solidFill>
                          <a:effectLst/>
                          <a:latin typeface="+mn-lt"/>
                          <a:cs typeface="Arial"/>
                        </a:rPr>
                        <a:t>0.57</a:t>
                      </a:r>
                    </a:p>
                  </a:txBody>
                  <a:tcPr marL="15562" marR="15562" marT="7781" marB="7781" anchor="ctr"/>
                </a:tc>
                <a:tc>
                  <a:txBody>
                    <a:bodyPr/>
                    <a:lstStyle/>
                    <a:p>
                      <a:pPr algn="ctr"/>
                      <a:r>
                        <a:rPr lang="fr-FR" sz="1600" u="none" strike="noStrike">
                          <a:effectLst/>
                          <a:latin typeface="+mn-lt"/>
                          <a:cs typeface="Arial"/>
                        </a:rPr>
                        <a:t>0.75</a:t>
                      </a:r>
                      <a:endParaRPr lang="fr-CA" sz="1600">
                        <a:latin typeface="+mn-lt"/>
                        <a:cs typeface="Arial"/>
                      </a:endParaRPr>
                    </a:p>
                  </a:txBody>
                  <a:tcPr anchor="ctr"/>
                </a:tc>
                <a:tc>
                  <a:txBody>
                    <a:bodyPr/>
                    <a:lstStyle/>
                    <a:p>
                      <a:pPr lvl="0" algn="ctr">
                        <a:buNone/>
                      </a:pPr>
                      <a:r>
                        <a:rPr lang="fr-CA" sz="1600">
                          <a:latin typeface="+mn-lt"/>
                          <a:cs typeface="Arial"/>
                        </a:rPr>
                        <a:t>P= 0.077</a:t>
                      </a:r>
                    </a:p>
                  </a:txBody>
                  <a:tcPr anchor="ctr"/>
                </a:tc>
                <a:extLst>
                  <a:ext uri="{0D108BD9-81ED-4DB2-BD59-A6C34878D82A}">
                    <a16:rowId xmlns:a16="http://schemas.microsoft.com/office/drawing/2014/main" val="2349649589"/>
                  </a:ext>
                </a:extLst>
              </a:tr>
              <a:tr h="370840">
                <a:tc>
                  <a:txBody>
                    <a:bodyPr/>
                    <a:lstStyle/>
                    <a:p>
                      <a:pPr lvl="0" algn="l">
                        <a:buNone/>
                      </a:pPr>
                      <a:r>
                        <a:rPr lang="fr-CA" sz="1600" b="1" err="1">
                          <a:latin typeface="+mn-lt"/>
                          <a:cs typeface="Arial"/>
                        </a:rPr>
                        <a:t>mMRC</a:t>
                      </a:r>
                      <a:r>
                        <a:rPr lang="fr-CA" sz="1600" b="1">
                          <a:latin typeface="+mn-lt"/>
                          <a:cs typeface="Arial"/>
                        </a:rPr>
                        <a:t> score</a:t>
                      </a:r>
                    </a:p>
                  </a:txBody>
                  <a:tcPr anchor="ctr"/>
                </a:tc>
                <a:tc>
                  <a:txBody>
                    <a:bodyPr/>
                    <a:lstStyle/>
                    <a:p>
                      <a:pPr algn="ctr"/>
                      <a:r>
                        <a:rPr lang="fr-CA" sz="1600">
                          <a:latin typeface="+mn-lt"/>
                          <a:cs typeface="Arial"/>
                        </a:rPr>
                        <a:t>3.1</a:t>
                      </a:r>
                    </a:p>
                  </a:txBody>
                  <a:tcPr anchor="ctr"/>
                </a:tc>
                <a:tc>
                  <a:txBody>
                    <a:bodyPr/>
                    <a:lstStyle/>
                    <a:p>
                      <a:pPr algn="ctr"/>
                      <a:r>
                        <a:rPr lang="fr-CA" sz="1600">
                          <a:latin typeface="+mn-lt"/>
                          <a:cs typeface="Arial"/>
                        </a:rPr>
                        <a:t>3.2</a:t>
                      </a:r>
                    </a:p>
                  </a:txBody>
                  <a:tcPr anchor="ctr"/>
                </a:tc>
                <a:tc>
                  <a:txBody>
                    <a:bodyPr/>
                    <a:lstStyle/>
                    <a:p>
                      <a:pPr lvl="0" algn="ctr">
                        <a:buNone/>
                      </a:pPr>
                      <a:r>
                        <a:rPr lang="fr-CA" sz="1600">
                          <a:latin typeface="+mn-lt"/>
                          <a:cs typeface="Arial"/>
                        </a:rPr>
                        <a:t>P=0.5389</a:t>
                      </a:r>
                    </a:p>
                  </a:txBody>
                  <a:tcPr anchor="ctr"/>
                </a:tc>
                <a:extLst>
                  <a:ext uri="{0D108BD9-81ED-4DB2-BD59-A6C34878D82A}">
                    <a16:rowId xmlns:a16="http://schemas.microsoft.com/office/drawing/2014/main" val="1080669995"/>
                  </a:ext>
                </a:extLst>
              </a:tr>
              <a:tr h="370840">
                <a:tc>
                  <a:txBody>
                    <a:bodyPr/>
                    <a:lstStyle/>
                    <a:p>
                      <a:pPr lvl="0" algn="l">
                        <a:buNone/>
                      </a:pPr>
                      <a:r>
                        <a:rPr lang="fr-FR" sz="1600" b="1" u="none" strike="noStrike">
                          <a:effectLst/>
                          <a:latin typeface="+mn-lt"/>
                          <a:cs typeface="Arial"/>
                        </a:rPr>
                        <a:t>EQ5D score</a:t>
                      </a:r>
                      <a:endParaRPr lang="fr-CA" sz="1600">
                        <a:latin typeface="+mn-lt"/>
                        <a:cs typeface="Arial"/>
                      </a:endParaRPr>
                    </a:p>
                  </a:txBody>
                  <a:tcPr anchor="ctr"/>
                </a:tc>
                <a:tc>
                  <a:txBody>
                    <a:bodyPr/>
                    <a:lstStyle/>
                    <a:p>
                      <a:pPr algn="ctr"/>
                      <a:r>
                        <a:rPr lang="fr-CA" sz="1600">
                          <a:latin typeface="+mn-lt"/>
                          <a:cs typeface="Arial"/>
                        </a:rPr>
                        <a:t>61.6</a:t>
                      </a:r>
                    </a:p>
                  </a:txBody>
                  <a:tcPr anchor="ctr"/>
                </a:tc>
                <a:tc>
                  <a:txBody>
                    <a:bodyPr/>
                    <a:lstStyle/>
                    <a:p>
                      <a:pPr algn="ctr"/>
                      <a:r>
                        <a:rPr lang="fr-CA" sz="1600">
                          <a:latin typeface="+mn-lt"/>
                          <a:cs typeface="Arial"/>
                        </a:rPr>
                        <a:t>61.2</a:t>
                      </a:r>
                    </a:p>
                  </a:txBody>
                  <a:tcPr anchor="ctr"/>
                </a:tc>
                <a:tc>
                  <a:txBody>
                    <a:bodyPr/>
                    <a:lstStyle/>
                    <a:p>
                      <a:pPr lvl="0" algn="ctr">
                        <a:buNone/>
                      </a:pPr>
                      <a:r>
                        <a:rPr lang="fr-FR" sz="1600" u="none" strike="noStrike">
                          <a:effectLst/>
                          <a:latin typeface="+mn-lt"/>
                          <a:cs typeface="Arial"/>
                        </a:rPr>
                        <a:t>P=0.884</a:t>
                      </a:r>
                      <a:endParaRPr lang="fr-CA" sz="1600">
                        <a:latin typeface="+mn-lt"/>
                        <a:cs typeface="Arial"/>
                      </a:endParaRPr>
                    </a:p>
                  </a:txBody>
                  <a:tcPr anchor="ctr"/>
                </a:tc>
                <a:extLst>
                  <a:ext uri="{0D108BD9-81ED-4DB2-BD59-A6C34878D82A}">
                    <a16:rowId xmlns:a16="http://schemas.microsoft.com/office/drawing/2014/main" val="1147537342"/>
                  </a:ext>
                </a:extLst>
              </a:tr>
              <a:tr h="370840">
                <a:tc>
                  <a:txBody>
                    <a:bodyPr/>
                    <a:lstStyle/>
                    <a:p>
                      <a:pPr lvl="0" algn="l">
                        <a:buNone/>
                      </a:pPr>
                      <a:r>
                        <a:rPr lang="fr-FR" sz="1600" b="1" u="none" strike="noStrike">
                          <a:effectLst/>
                          <a:latin typeface="+mn-lt"/>
                          <a:cs typeface="Arial"/>
                        </a:rPr>
                        <a:t>CAT score</a:t>
                      </a:r>
                      <a:endParaRPr lang="fr-CA" sz="1600">
                        <a:latin typeface="+mn-lt"/>
                        <a:cs typeface="Arial"/>
                      </a:endParaRPr>
                    </a:p>
                  </a:txBody>
                  <a:tcPr anchor="ctr"/>
                </a:tc>
                <a:tc>
                  <a:txBody>
                    <a:bodyPr/>
                    <a:lstStyle/>
                    <a:p>
                      <a:pPr algn="ctr"/>
                      <a:r>
                        <a:rPr lang="fr-CA" sz="1600">
                          <a:latin typeface="+mn-lt"/>
                          <a:cs typeface="Arial"/>
                        </a:rPr>
                        <a:t>57.3</a:t>
                      </a:r>
                    </a:p>
                  </a:txBody>
                  <a:tcPr anchor="ctr"/>
                </a:tc>
                <a:tc>
                  <a:txBody>
                    <a:bodyPr/>
                    <a:lstStyle/>
                    <a:p>
                      <a:pPr algn="ctr"/>
                      <a:r>
                        <a:rPr lang="fr-CA" sz="1600">
                          <a:latin typeface="+mn-lt"/>
                          <a:cs typeface="Arial"/>
                        </a:rPr>
                        <a:t>60.2</a:t>
                      </a:r>
                    </a:p>
                  </a:txBody>
                  <a:tcPr anchor="ctr"/>
                </a:tc>
                <a:tc>
                  <a:txBody>
                    <a:bodyPr/>
                    <a:lstStyle/>
                    <a:p>
                      <a:pPr lvl="0" algn="ctr">
                        <a:buNone/>
                      </a:pPr>
                      <a:r>
                        <a:rPr lang="fr-FR" sz="1600" u="none" strike="noStrike">
                          <a:effectLst/>
                          <a:latin typeface="+mn-lt"/>
                          <a:cs typeface="Arial"/>
                        </a:rPr>
                        <a:t>P=0.296 </a:t>
                      </a:r>
                      <a:r>
                        <a:rPr lang="fr-FR" sz="1600">
                          <a:effectLst/>
                          <a:latin typeface="+mn-lt"/>
                          <a:cs typeface="Arial"/>
                        </a:rPr>
                        <a:t>​</a:t>
                      </a:r>
                      <a:endParaRPr lang="fr-CA" sz="1600">
                        <a:latin typeface="+mn-lt"/>
                        <a:cs typeface="Arial"/>
                      </a:endParaRPr>
                    </a:p>
                  </a:txBody>
                  <a:tcPr anchor="ctr"/>
                </a:tc>
                <a:extLst>
                  <a:ext uri="{0D108BD9-81ED-4DB2-BD59-A6C34878D82A}">
                    <a16:rowId xmlns:a16="http://schemas.microsoft.com/office/drawing/2014/main" val="1606461718"/>
                  </a:ext>
                </a:extLst>
              </a:tr>
            </a:tbl>
          </a:graphicData>
        </a:graphic>
      </p:graphicFrame>
    </p:spTree>
    <p:extLst>
      <p:ext uri="{BB962C8B-B14F-4D97-AF65-F5344CB8AC3E}">
        <p14:creationId xmlns:p14="http://schemas.microsoft.com/office/powerpoint/2010/main" val="26664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BD43-D6C9-0B47-0CDF-45C403A96043}"/>
              </a:ext>
            </a:extLst>
          </p:cNvPr>
          <p:cNvSpPr>
            <a:spLocks noGrp="1"/>
          </p:cNvSpPr>
          <p:nvPr>
            <p:ph type="title"/>
          </p:nvPr>
        </p:nvSpPr>
        <p:spPr>
          <a:xfrm>
            <a:off x="716935" y="447552"/>
            <a:ext cx="11135053" cy="624379"/>
          </a:xfrm>
        </p:spPr>
        <p:txBody>
          <a:bodyPr anchor="ctr">
            <a:normAutofit fontScale="90000"/>
          </a:bodyPr>
          <a:lstStyle/>
          <a:p>
            <a:r>
              <a:rPr lang="en-US" sz="3600" b="1">
                <a:solidFill>
                  <a:srgbClr val="C00000"/>
                </a:solidFill>
                <a:latin typeface="Calibri Light"/>
                <a:cs typeface="Calibri Light"/>
              </a:rPr>
              <a:t>Article 2: </a:t>
            </a:r>
            <a:r>
              <a:rPr lang="en-US" sz="3600" err="1">
                <a:solidFill>
                  <a:srgbClr val="000000"/>
                </a:solidFill>
                <a:cs typeface="Calibri Light"/>
              </a:rPr>
              <a:t>Shafuddin</a:t>
            </a:r>
            <a:r>
              <a:rPr lang="en-US" sz="3600">
                <a:solidFill>
                  <a:srgbClr val="000000"/>
                </a:solidFill>
                <a:ea typeface="+mj-lt"/>
                <a:cs typeface="+mj-lt"/>
              </a:rPr>
              <a:t> (JNRBM 2015)- </a:t>
            </a:r>
            <a:r>
              <a:rPr lang="fr-CA" sz="3600" b="1">
                <a:solidFill>
                  <a:srgbClr val="000000"/>
                </a:solidFill>
                <a:ea typeface="+mj-lt"/>
                <a:cs typeface="+mj-lt"/>
              </a:rPr>
              <a:t>Méthodologie</a:t>
            </a:r>
            <a:endParaRPr lang="en-US" sz="3600" b="1">
              <a:solidFill>
                <a:srgbClr val="C00000"/>
              </a:solidFill>
              <a:cs typeface="Arial"/>
            </a:endParaRPr>
          </a:p>
        </p:txBody>
      </p:sp>
      <p:graphicFrame>
        <p:nvGraphicFramePr>
          <p:cNvPr id="101" name="Content Placeholder 4">
            <a:extLst>
              <a:ext uri="{FF2B5EF4-FFF2-40B4-BE49-F238E27FC236}">
                <a16:creationId xmlns:a16="http://schemas.microsoft.com/office/drawing/2014/main" id="{B4E975E8-AF65-A849-AEA1-1B6185069CA1}"/>
              </a:ext>
            </a:extLst>
          </p:cNvPr>
          <p:cNvGraphicFramePr>
            <a:graphicFrameLocks noGrp="1"/>
          </p:cNvGraphicFramePr>
          <p:nvPr>
            <p:ph idx="1"/>
          </p:nvPr>
        </p:nvGraphicFramePr>
        <p:xfrm>
          <a:off x="1100712" y="1430932"/>
          <a:ext cx="10362295" cy="5353240"/>
        </p:xfrm>
        <a:graphic>
          <a:graphicData uri="http://schemas.openxmlformats.org/drawingml/2006/table">
            <a:tbl>
              <a:tblPr firstRow="1" bandRow="1">
                <a:tableStyleId>{5C22544A-7EE6-4342-B048-85BDC9FD1C3A}</a:tableStyleId>
              </a:tblPr>
              <a:tblGrid>
                <a:gridCol w="2024937">
                  <a:extLst>
                    <a:ext uri="{9D8B030D-6E8A-4147-A177-3AD203B41FA5}">
                      <a16:colId xmlns:a16="http://schemas.microsoft.com/office/drawing/2014/main" val="1231645407"/>
                    </a:ext>
                  </a:extLst>
                </a:gridCol>
                <a:gridCol w="8337358">
                  <a:extLst>
                    <a:ext uri="{9D8B030D-6E8A-4147-A177-3AD203B41FA5}">
                      <a16:colId xmlns:a16="http://schemas.microsoft.com/office/drawing/2014/main" val="2981994873"/>
                    </a:ext>
                  </a:extLst>
                </a:gridCol>
              </a:tblGrid>
              <a:tr h="294967">
                <a:tc>
                  <a:txBody>
                    <a:bodyPr/>
                    <a:lstStyle/>
                    <a:p>
                      <a:pPr marL="0" lvl="0" algn="l" defTabSz="914400" rtl="0" eaLnBrk="1" latinLnBrk="0" hangingPunct="1">
                        <a:buNone/>
                      </a:pPr>
                      <a:r>
                        <a:rPr lang="en-US" sz="1600" b="1" i="0" u="none" strike="noStrike" kern="1200">
                          <a:solidFill>
                            <a:schemeClr val="dk1"/>
                          </a:solidFill>
                          <a:effectLst/>
                          <a:latin typeface="+mn-lt"/>
                          <a:ea typeface="+mn-ea"/>
                          <a:cs typeface="+mn-cs"/>
                        </a:rPr>
                        <a:t>Devis </a:t>
                      </a:r>
                      <a:endParaRPr lang="fr-FR" sz="1600" b="1" i="0" u="none" strike="noStrike" kern="1200">
                        <a:solidFill>
                          <a:schemeClr val="dk1"/>
                        </a:solidFill>
                        <a:effectLst/>
                        <a:latin typeface="+mn-lt"/>
                        <a:ea typeface="+mn-ea"/>
                        <a:cs typeface="+mn-cs"/>
                      </a:endParaRPr>
                    </a:p>
                  </a:txBody>
                  <a:tcPr marL="63263" marR="63263" marT="31632" marB="31632" anchor="ctr">
                    <a:solidFill>
                      <a:srgbClr val="E9EBF5"/>
                    </a:solidFill>
                  </a:tcPr>
                </a:tc>
                <a:tc>
                  <a:txBody>
                    <a:bodyPr/>
                    <a:lstStyle/>
                    <a:p>
                      <a:pPr marL="0" lvl="0" algn="l" defTabSz="914400" rtl="0" eaLnBrk="1" latinLnBrk="0" hangingPunct="1">
                        <a:buNone/>
                      </a:pPr>
                      <a:r>
                        <a:rPr lang="fr-FR" sz="1600" b="1" i="0" u="none" strike="noStrike" kern="1200">
                          <a:solidFill>
                            <a:schemeClr val="dk1"/>
                          </a:solidFill>
                          <a:effectLst/>
                          <a:latin typeface="+mn-lt"/>
                          <a:ea typeface="+mn-ea"/>
                          <a:cs typeface="+mn-cs"/>
                        </a:rPr>
                        <a:t>ECR, multicentrique, double insu</a:t>
                      </a:r>
                    </a:p>
                  </a:txBody>
                  <a:tcPr marL="63263" marR="63263" marT="31632" marB="31632" anchor="ctr">
                    <a:solidFill>
                      <a:srgbClr val="E9EBF5"/>
                    </a:solidFill>
                  </a:tcPr>
                </a:tc>
                <a:extLst>
                  <a:ext uri="{0D108BD9-81ED-4DB2-BD59-A6C34878D82A}">
                    <a16:rowId xmlns:a16="http://schemas.microsoft.com/office/drawing/2014/main" val="787760369"/>
                  </a:ext>
                </a:extLst>
              </a:tr>
              <a:tr h="218674">
                <a:tc>
                  <a:txBody>
                    <a:bodyPr/>
                    <a:lstStyle/>
                    <a:p>
                      <a:pPr algn="l" rtl="0" fontAlgn="base"/>
                      <a:r>
                        <a:rPr lang="en-US" sz="1600" b="1">
                          <a:effectLst/>
                          <a:latin typeface="+mn-lt"/>
                        </a:rPr>
                        <a:t>Lieu</a:t>
                      </a:r>
                    </a:p>
                  </a:txBody>
                  <a:tcPr marL="63263" marR="63263" marT="31632" marB="31632" anchor="ctr"/>
                </a:tc>
                <a:tc>
                  <a:txBody>
                    <a:bodyPr/>
                    <a:lstStyle/>
                    <a:p>
                      <a:pPr algn="l" rtl="0" fontAlgn="base"/>
                      <a:r>
                        <a:rPr lang="fr-FR" sz="1600" u="none" strike="noStrike">
                          <a:effectLst/>
                          <a:latin typeface="+mn-lt"/>
                        </a:rPr>
                        <a:t>16 centres en Australie et en Nouvelle-Zélande</a:t>
                      </a:r>
                      <a:endParaRPr lang="fr-FR" sz="1600" b="0" i="0">
                        <a:solidFill>
                          <a:srgbClr val="000000"/>
                        </a:solidFill>
                        <a:effectLst/>
                        <a:latin typeface="+mn-lt"/>
                      </a:endParaRPr>
                    </a:p>
                  </a:txBody>
                  <a:tcPr marL="63263" marR="63263" marT="31632" marB="31632" anchor="ctr"/>
                </a:tc>
                <a:extLst>
                  <a:ext uri="{0D108BD9-81ED-4DB2-BD59-A6C34878D82A}">
                    <a16:rowId xmlns:a16="http://schemas.microsoft.com/office/drawing/2014/main" val="39255336"/>
                  </a:ext>
                </a:extLst>
              </a:tr>
              <a:tr h="218674">
                <a:tc rowSpan="3">
                  <a:txBody>
                    <a:bodyPr/>
                    <a:lstStyle/>
                    <a:p>
                      <a:pPr lvl="0" algn="l">
                        <a:buNone/>
                      </a:pPr>
                      <a:r>
                        <a:rPr lang="en-US" sz="1600" b="1" i="0" u="none" strike="noStrike" noProof="0">
                          <a:effectLst/>
                          <a:latin typeface="+mn-lt"/>
                        </a:rPr>
                        <a:t>Population </a:t>
                      </a:r>
                    </a:p>
                    <a:p>
                      <a:pPr lvl="0" algn="l">
                        <a:buNone/>
                      </a:pPr>
                      <a:endParaRPr lang="en-US" sz="1600" b="1" i="0" u="none" strike="noStrike" noProof="0">
                        <a:effectLst/>
                        <a:latin typeface="+mn-lt"/>
                      </a:endParaRPr>
                    </a:p>
                    <a:p>
                      <a:pPr lvl="0" algn="l">
                        <a:buNone/>
                      </a:pPr>
                      <a:endParaRPr lang="en-US" sz="1600" b="1" i="0" u="none" strike="noStrike" noProof="0">
                        <a:effectLst/>
                        <a:latin typeface="+mn-lt"/>
                      </a:endParaRPr>
                    </a:p>
                  </a:txBody>
                  <a:tcPr marL="63263" marR="63263" marT="31632" marB="31632" anchor="ctr"/>
                </a:tc>
                <a:tc>
                  <a:txBody>
                    <a:bodyPr/>
                    <a:lstStyle/>
                    <a:p>
                      <a:pPr lvl="0" algn="l">
                        <a:buNone/>
                      </a:pPr>
                      <a:r>
                        <a:rPr lang="en-US" sz="1600" err="1">
                          <a:latin typeface="+mn-lt"/>
                        </a:rPr>
                        <a:t>Âge</a:t>
                      </a:r>
                      <a:r>
                        <a:rPr lang="en-US" sz="1600">
                          <a:latin typeface="+mn-lt"/>
                        </a:rPr>
                        <a:t>: + 45 </a:t>
                      </a:r>
                      <a:r>
                        <a:rPr lang="en-US" sz="1600" err="1">
                          <a:latin typeface="+mn-lt"/>
                        </a:rPr>
                        <a:t>ans</a:t>
                      </a:r>
                      <a:endParaRPr lang="en-US" sz="1600">
                        <a:latin typeface="+mn-lt"/>
                      </a:endParaRPr>
                    </a:p>
                  </a:txBody>
                  <a:tcPr marL="63263" marR="63263" marT="31632" marB="31632" anchor="ctr"/>
                </a:tc>
                <a:extLst>
                  <a:ext uri="{0D108BD9-81ED-4DB2-BD59-A6C34878D82A}">
                    <a16:rowId xmlns:a16="http://schemas.microsoft.com/office/drawing/2014/main" val="3754798462"/>
                  </a:ext>
                </a:extLst>
              </a:tr>
              <a:tr h="622235">
                <a:tc vMerge="1">
                  <a:txBody>
                    <a:bodyPr/>
                    <a:lstStyle/>
                    <a:p>
                      <a:endParaRPr lang="fr-FR"/>
                    </a:p>
                  </a:txBody>
                  <a:tcPr marL="63263" marR="63263" marT="31632" marB="31632"/>
                </a:tc>
                <a:tc>
                  <a:txBody>
                    <a:bodyPr/>
                    <a:lstStyle/>
                    <a:p>
                      <a:pPr marL="0" marR="0" indent="0" algn="l" rtl="0" eaLnBrk="1" fontAlgn="base" latinLnBrk="0" hangingPunct="1">
                        <a:lnSpc>
                          <a:spcPct val="100000"/>
                        </a:lnSpc>
                        <a:spcBef>
                          <a:spcPts val="0"/>
                        </a:spcBef>
                        <a:spcAft>
                          <a:spcPts val="200"/>
                        </a:spcAft>
                        <a:buClrTx/>
                        <a:buSzTx/>
                        <a:buFontTx/>
                        <a:buNone/>
                      </a:pPr>
                      <a:r>
                        <a:rPr lang="fr-CA" sz="1600">
                          <a:effectLst/>
                          <a:latin typeface="+mn-lt"/>
                          <a:ea typeface="Times New Roman" panose="02020603050405020304" pitchFamily="18" charset="0"/>
                          <a:cs typeface="Times New Roman"/>
                        </a:rPr>
                        <a:t> </a:t>
                      </a:r>
                      <a:r>
                        <a:rPr lang="fr-CA" sz="1600" err="1">
                          <a:effectLst/>
                          <a:latin typeface="+mn-lt"/>
                          <a:ea typeface="Times New Roman" panose="02020603050405020304" pitchFamily="18" charset="0"/>
                          <a:cs typeface="Times New Roman"/>
                        </a:rPr>
                        <a:t>Dx</a:t>
                      </a:r>
                      <a:r>
                        <a:rPr lang="fr-CA" sz="1600">
                          <a:effectLst/>
                          <a:latin typeface="+mn-lt"/>
                          <a:ea typeface="Times New Roman" panose="02020603050405020304" pitchFamily="18" charset="0"/>
                          <a:cs typeface="Times New Roman"/>
                        </a:rPr>
                        <a:t> M</a:t>
                      </a:r>
                      <a:r>
                        <a:rPr lang="fr-CA" sz="1600">
                          <a:effectLst/>
                          <a:latin typeface="+mn-lt"/>
                          <a:ea typeface="Times New Roman" panose="02020603050405020304" pitchFamily="18" charset="0"/>
                          <a:cs typeface="Arial"/>
                        </a:rPr>
                        <a:t>POC: C</a:t>
                      </a:r>
                      <a:r>
                        <a:rPr lang="fr-FR" sz="1600" err="1">
                          <a:effectLst/>
                          <a:latin typeface="+mn-lt"/>
                          <a:ea typeface="Times New Roman" panose="02020603050405020304" pitchFamily="18" charset="0"/>
                          <a:cs typeface="Times New Roman"/>
                        </a:rPr>
                        <a:t>ritères</a:t>
                      </a:r>
                      <a:r>
                        <a:rPr lang="fr-FR" sz="1600">
                          <a:effectLst/>
                          <a:latin typeface="+mn-lt"/>
                          <a:ea typeface="Times New Roman" panose="02020603050405020304" pitchFamily="18" charset="0"/>
                          <a:cs typeface="Times New Roman"/>
                        </a:rPr>
                        <a:t> spirométriques de la MPOC</a:t>
                      </a:r>
                    </a:p>
                    <a:p>
                      <a:pPr algn="l" fontAlgn="base">
                        <a:lnSpc>
                          <a:spcPct val="107000"/>
                        </a:lnSpc>
                        <a:spcAft>
                          <a:spcPts val="200"/>
                        </a:spcAft>
                      </a:pPr>
                      <a:r>
                        <a:rPr lang="fr-CA" sz="1600">
                          <a:effectLst/>
                          <a:latin typeface="+mn-lt"/>
                          <a:ea typeface="Times New Roman" panose="02020603050405020304" pitchFamily="18" charset="0"/>
                          <a:cs typeface="Arial"/>
                        </a:rPr>
                        <a:t> ATCD ≥ 3 EAMPOC</a:t>
                      </a:r>
                      <a:r>
                        <a:rPr lang="fr-FR" sz="1600">
                          <a:effectLst/>
                          <a:latin typeface="+mn-lt"/>
                          <a:ea typeface="Times New Roman" panose="02020603050405020304" pitchFamily="18" charset="0"/>
                          <a:cs typeface="Times New Roman"/>
                        </a:rPr>
                        <a:t> 2 dernières années</a:t>
                      </a:r>
                      <a:endParaRPr lang="fr-CA" sz="1600">
                        <a:effectLst/>
                        <a:latin typeface="+mn-lt"/>
                        <a:ea typeface="Calibri" panose="020F0502020204030204" pitchFamily="34" charset="0"/>
                        <a:cs typeface="Times New Roman"/>
                      </a:endParaRPr>
                    </a:p>
                    <a:p>
                      <a:pPr marL="0" marR="0" indent="0" algn="l" rtl="0" eaLnBrk="1" fontAlgn="base" latinLnBrk="0" hangingPunct="1">
                        <a:lnSpc>
                          <a:spcPct val="100000"/>
                        </a:lnSpc>
                        <a:spcBef>
                          <a:spcPts val="0"/>
                        </a:spcBef>
                        <a:spcAft>
                          <a:spcPts val="200"/>
                        </a:spcAft>
                        <a:buClrTx/>
                        <a:buSzTx/>
                        <a:buFontTx/>
                        <a:buNone/>
                      </a:pPr>
                      <a:r>
                        <a:rPr lang="fr-CA" sz="1600">
                          <a:effectLst/>
                          <a:latin typeface="+mn-lt"/>
                          <a:ea typeface="Times New Roman" panose="02020603050405020304" pitchFamily="18" charset="0"/>
                          <a:cs typeface="Arial"/>
                        </a:rPr>
                        <a:t>ATCD de tabagisme </a:t>
                      </a:r>
                      <a:r>
                        <a:rPr lang="fr-CA" sz="1600" b="0">
                          <a:solidFill>
                            <a:schemeClr val="tx1">
                              <a:lumMod val="95000"/>
                              <a:lumOff val="5000"/>
                            </a:schemeClr>
                          </a:solidFill>
                          <a:effectLst/>
                          <a:latin typeface="+mn-lt"/>
                          <a:cs typeface="Arial"/>
                        </a:rPr>
                        <a:t>≥ </a:t>
                      </a:r>
                      <a:r>
                        <a:rPr lang="fr-CA" sz="1600">
                          <a:effectLst/>
                          <a:latin typeface="+mn-lt"/>
                          <a:ea typeface="Times New Roman" panose="02020603050405020304" pitchFamily="18" charset="0"/>
                          <a:cs typeface="Arial"/>
                        </a:rPr>
                        <a:t>20 PA</a:t>
                      </a:r>
                      <a:endParaRPr lang="fr-FR" sz="1600">
                        <a:latin typeface="+mn-lt"/>
                      </a:endParaRPr>
                    </a:p>
                  </a:txBody>
                  <a:tcPr marL="0" marR="0" marT="0" marB="0" anchor="ctr"/>
                </a:tc>
                <a:extLst>
                  <a:ext uri="{0D108BD9-81ED-4DB2-BD59-A6C34878D82A}">
                    <a16:rowId xmlns:a16="http://schemas.microsoft.com/office/drawing/2014/main" val="1408484901"/>
                  </a:ext>
                </a:extLst>
              </a:tr>
              <a:tr h="0">
                <a:tc vMerge="1">
                  <a:txBody>
                    <a:bodyPr/>
                    <a:lstStyle/>
                    <a:p>
                      <a:pPr defTabSz="914400">
                        <a:tabLst/>
                        <a:defRPr/>
                      </a:pPr>
                      <a:endParaRPr lang="fr-FR"/>
                    </a:p>
                  </a:txBody>
                  <a:tcPr marL="63263" marR="63263" marT="31632" marB="31632"/>
                </a:tc>
                <a:tc>
                  <a:txBody>
                    <a:bodyPr/>
                    <a:lstStyle/>
                    <a:p>
                      <a:pPr marL="0" marR="0" indent="0" algn="l" rtl="0" eaLnBrk="1" fontAlgn="base" latinLnBrk="0" hangingPunct="1">
                        <a:lnSpc>
                          <a:spcPct val="107000"/>
                        </a:lnSpc>
                        <a:spcBef>
                          <a:spcPts val="0"/>
                        </a:spcBef>
                        <a:spcAft>
                          <a:spcPts val="200"/>
                        </a:spcAft>
                        <a:buClrTx/>
                        <a:buSzTx/>
                        <a:buFontTx/>
                        <a:buNone/>
                      </a:pPr>
                      <a:r>
                        <a:rPr lang="fr-FR" sz="1600">
                          <a:latin typeface="+mn-lt"/>
                          <a:cs typeface="Arial"/>
                        </a:rPr>
                        <a:t>Sérologie positive pour C. </a:t>
                      </a:r>
                      <a:r>
                        <a:rPr lang="fr-FR" sz="1600" err="1">
                          <a:latin typeface="+mn-lt"/>
                          <a:cs typeface="Arial"/>
                        </a:rPr>
                        <a:t>pneumonia</a:t>
                      </a:r>
                      <a:r>
                        <a:rPr lang="fr-FR" sz="1600">
                          <a:latin typeface="+mn-lt"/>
                          <a:cs typeface="Arial"/>
                        </a:rPr>
                        <a:t> (titre d'anticorps IgG = 1:64)</a:t>
                      </a:r>
                    </a:p>
                  </a:txBody>
                  <a:tcPr marL="0" marR="0" marT="0" marB="0" anchor="ctr"/>
                </a:tc>
                <a:extLst>
                  <a:ext uri="{0D108BD9-81ED-4DB2-BD59-A6C34878D82A}">
                    <a16:rowId xmlns:a16="http://schemas.microsoft.com/office/drawing/2014/main" val="1118860345"/>
                  </a:ext>
                </a:extLst>
              </a:tr>
              <a:tr h="245805">
                <a:tc>
                  <a:txBody>
                    <a:bodyPr/>
                    <a:lstStyle/>
                    <a:p>
                      <a:pPr lvl="0" algn="l">
                        <a:buNone/>
                      </a:pPr>
                      <a:r>
                        <a:rPr lang="en-US" sz="1600" b="1" err="1">
                          <a:effectLst/>
                          <a:latin typeface="+mn-lt"/>
                        </a:rPr>
                        <a:t>Échantillion</a:t>
                      </a:r>
                      <a:endParaRPr lang="fr-FR" sz="1600" b="1">
                        <a:latin typeface="+mn-lt"/>
                      </a:endParaRPr>
                    </a:p>
                  </a:txBody>
                  <a:tcPr marL="63263" marR="63263" marT="31632" marB="31632" anchor="ctr"/>
                </a:tc>
                <a:tc>
                  <a:txBody>
                    <a:bodyPr/>
                    <a:lstStyle/>
                    <a:p>
                      <a:pPr lvl="0" algn="l">
                        <a:lnSpc>
                          <a:spcPct val="100000"/>
                        </a:lnSpc>
                        <a:spcBef>
                          <a:spcPts val="0"/>
                        </a:spcBef>
                        <a:spcAft>
                          <a:spcPts val="0"/>
                        </a:spcAft>
                        <a:buNone/>
                      </a:pPr>
                      <a:r>
                        <a:rPr lang="fr-FR" sz="1600" b="0" i="0" u="none" strike="noStrike" noProof="0">
                          <a:effectLst/>
                          <a:latin typeface="+mn-lt"/>
                        </a:rPr>
                        <a:t>N= 101 (RXT + DOX</a:t>
                      </a:r>
                      <a:r>
                        <a:rPr lang="fr-FR" sz="1600" b="0">
                          <a:solidFill>
                            <a:schemeClr val="tx1">
                              <a:lumMod val="95000"/>
                              <a:lumOff val="5000"/>
                            </a:schemeClr>
                          </a:solidFill>
                          <a:effectLst/>
                          <a:latin typeface="+mn-lt"/>
                          <a:cs typeface="Arial"/>
                        </a:rPr>
                        <a:t>), N=97 (RXT) et N</a:t>
                      </a:r>
                      <a:r>
                        <a:rPr lang="fr-FR" sz="1600" b="0" i="0" u="none" strike="noStrike" noProof="0">
                          <a:effectLst/>
                          <a:latin typeface="+mn-lt"/>
                        </a:rPr>
                        <a:t>= 94 (Placebo)</a:t>
                      </a:r>
                      <a:endParaRPr lang="fr-CA" sz="1600">
                        <a:latin typeface="+mn-lt"/>
                      </a:endParaRPr>
                    </a:p>
                  </a:txBody>
                  <a:tcPr marL="0" marR="0" marT="0" marB="0" anchor="ctr"/>
                </a:tc>
                <a:extLst>
                  <a:ext uri="{0D108BD9-81ED-4DB2-BD59-A6C34878D82A}">
                    <a16:rowId xmlns:a16="http://schemas.microsoft.com/office/drawing/2014/main" val="4292026166"/>
                  </a:ext>
                </a:extLst>
              </a:tr>
              <a:tr h="417870">
                <a:tc>
                  <a:txBody>
                    <a:bodyPr/>
                    <a:lstStyle/>
                    <a:p>
                      <a:pPr lvl="0" algn="l">
                        <a:buNone/>
                      </a:pPr>
                      <a:r>
                        <a:rPr lang="en-US" sz="1600" b="1" i="0" u="none" strike="noStrike" noProof="0">
                          <a:effectLst/>
                          <a:latin typeface="+mn-lt"/>
                        </a:rPr>
                        <a:t>Design</a:t>
                      </a:r>
                    </a:p>
                  </a:txBody>
                  <a:tcPr marL="63263" marR="63263" marT="31632" marB="31632" anchor="ctr"/>
                </a:tc>
                <a:tc>
                  <a:txBody>
                    <a:bodyPr/>
                    <a:lstStyle/>
                    <a:p>
                      <a:pPr marL="0" lvl="0" indent="0" algn="l">
                        <a:lnSpc>
                          <a:spcPct val="107000"/>
                        </a:lnSpc>
                        <a:spcBef>
                          <a:spcPts val="0"/>
                        </a:spcBef>
                        <a:spcAft>
                          <a:spcPts val="200"/>
                        </a:spcAft>
                        <a:buNone/>
                      </a:pPr>
                      <a:r>
                        <a:rPr lang="fr-FR" sz="1600" b="0" i="0" u="none" strike="noStrike" noProof="0">
                          <a:solidFill>
                            <a:schemeClr val="tx1">
                              <a:lumMod val="95000"/>
                              <a:lumOff val="5000"/>
                            </a:schemeClr>
                          </a:solidFill>
                          <a:effectLst/>
                          <a:latin typeface="+mn-lt"/>
                        </a:rPr>
                        <a:t>Étape 1: Phase traitement actif (12 sem.) - RXT 300 mg/j ou RXT 300 mg/j + DOX 100 mg/j ou Placebo</a:t>
                      </a:r>
                      <a:endParaRPr lang="fr-FR" sz="1600">
                        <a:latin typeface="+mn-lt"/>
                      </a:endParaRPr>
                    </a:p>
                    <a:p>
                      <a:pPr marL="0" lvl="0" indent="0" algn="l">
                        <a:lnSpc>
                          <a:spcPct val="107000"/>
                        </a:lnSpc>
                        <a:spcBef>
                          <a:spcPts val="0"/>
                        </a:spcBef>
                        <a:spcAft>
                          <a:spcPts val="200"/>
                        </a:spcAft>
                        <a:buNone/>
                      </a:pPr>
                      <a:r>
                        <a:rPr lang="fr-FR" sz="1600" b="0" i="0" u="none" strike="noStrike" noProof="0">
                          <a:solidFill>
                            <a:schemeClr val="tx1">
                              <a:lumMod val="95000"/>
                              <a:lumOff val="5000"/>
                            </a:schemeClr>
                          </a:solidFill>
                          <a:effectLst/>
                          <a:latin typeface="+mn-lt"/>
                        </a:rPr>
                        <a:t>Étape 2: Phase post-traitement (48 semaines ) - Sans traitement</a:t>
                      </a:r>
                    </a:p>
                  </a:txBody>
                  <a:tcPr marL="0" marR="0" marT="0" marB="0" anchor="ctr"/>
                </a:tc>
                <a:extLst>
                  <a:ext uri="{0D108BD9-81ED-4DB2-BD59-A6C34878D82A}">
                    <a16:rowId xmlns:a16="http://schemas.microsoft.com/office/drawing/2014/main" val="4213439022"/>
                  </a:ext>
                </a:extLst>
              </a:tr>
              <a:tr h="417870">
                <a:tc>
                  <a:txBody>
                    <a:bodyPr/>
                    <a:lstStyle/>
                    <a:p>
                      <a:pPr lvl="0" algn="l">
                        <a:buNone/>
                      </a:pPr>
                      <a:r>
                        <a:rPr lang="en-US" sz="1600" b="1" i="0" u="none" strike="noStrike" noProof="0">
                          <a:effectLst/>
                          <a:latin typeface="+mn-lt"/>
                        </a:rPr>
                        <a:t>Groupe après randomization </a:t>
                      </a:r>
                    </a:p>
                  </a:txBody>
                  <a:tcPr marL="63263" marR="63263" marT="31632" marB="31632" anchor="ctr"/>
                </a:tc>
                <a:tc>
                  <a:txBody>
                    <a:bodyPr/>
                    <a:lstStyle/>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Groupe RXT</a:t>
                      </a:r>
                    </a:p>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 RXT et DOX</a:t>
                      </a:r>
                      <a:endParaRPr lang="fr-FR" sz="1600" b="0" i="0" u="none" strike="noStrike" noProof="0">
                        <a:solidFill>
                          <a:schemeClr val="tx1">
                            <a:lumMod val="95000"/>
                            <a:lumOff val="5000"/>
                          </a:schemeClr>
                        </a:solidFill>
                        <a:effectLst/>
                        <a:latin typeface="+mn-lt"/>
                      </a:endParaRPr>
                    </a:p>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Groupe Placebo</a:t>
                      </a:r>
                    </a:p>
                  </a:txBody>
                  <a:tcPr marL="0" marR="0" marT="0" marB="0" anchor="ctr"/>
                </a:tc>
                <a:extLst>
                  <a:ext uri="{0D108BD9-81ED-4DB2-BD59-A6C34878D82A}">
                    <a16:rowId xmlns:a16="http://schemas.microsoft.com/office/drawing/2014/main" val="3665536449"/>
                  </a:ext>
                </a:extLst>
              </a:tr>
              <a:tr h="393290">
                <a:tc>
                  <a:txBody>
                    <a:bodyPr/>
                    <a:lstStyle/>
                    <a:p>
                      <a:pPr lvl="0" algn="l">
                        <a:buNone/>
                      </a:pPr>
                      <a:r>
                        <a:rPr lang="en-US" sz="1600" b="1" i="0" u="none" strike="noStrike" noProof="0">
                          <a:effectLst/>
                          <a:latin typeface="+mn-lt"/>
                        </a:rPr>
                        <a:t>Issues </a:t>
                      </a:r>
                      <a:r>
                        <a:rPr lang="en-US" sz="1600" b="1" i="0" u="none" strike="noStrike" noProof="0" err="1">
                          <a:effectLst/>
                          <a:latin typeface="+mn-lt"/>
                        </a:rPr>
                        <a:t>primaires</a:t>
                      </a:r>
                    </a:p>
                  </a:txBody>
                  <a:tcPr marL="63263" marR="63263" marT="31632" marB="31632" anchor="ctr"/>
                </a:tc>
                <a:tc>
                  <a:txBody>
                    <a:bodyPr/>
                    <a:lstStyle/>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Fréquence des EAMPOC modérées/sévères durant la période post-traitement de 48 sem.</a:t>
                      </a:r>
                      <a:endParaRPr lang="fr-CA" sz="1600">
                        <a:latin typeface="+mn-lt"/>
                      </a:endParaRPr>
                    </a:p>
                  </a:txBody>
                  <a:tcPr marL="0" marR="0" marT="0" marB="0" anchor="ctr"/>
                </a:tc>
                <a:extLst>
                  <a:ext uri="{0D108BD9-81ED-4DB2-BD59-A6C34878D82A}">
                    <a16:rowId xmlns:a16="http://schemas.microsoft.com/office/drawing/2014/main" val="1225803913"/>
                  </a:ext>
                </a:extLst>
              </a:tr>
              <a:tr h="393290">
                <a:tc>
                  <a:txBody>
                    <a:bodyPr/>
                    <a:lstStyle/>
                    <a:p>
                      <a:pPr lvl="0" algn="l">
                        <a:buNone/>
                      </a:pPr>
                      <a:r>
                        <a:rPr lang="en-US" sz="1600" b="1" i="0" u="none" strike="noStrike" noProof="0">
                          <a:effectLst/>
                          <a:latin typeface="+mn-lt"/>
                        </a:rPr>
                        <a:t>Issues </a:t>
                      </a:r>
                      <a:r>
                        <a:rPr lang="en-US" sz="1600" b="1" i="0" u="none" strike="noStrike" noProof="0" err="1">
                          <a:effectLst/>
                          <a:latin typeface="+mn-lt"/>
                        </a:rPr>
                        <a:t>secondaires</a:t>
                      </a:r>
                      <a:endParaRPr lang="en-US" sz="1600" b="1" i="0" u="none" strike="noStrike" noProof="0">
                        <a:effectLst/>
                        <a:latin typeface="+mn-lt"/>
                      </a:endParaRPr>
                    </a:p>
                  </a:txBody>
                  <a:tcPr marL="63263" marR="63263" marT="31632" marB="31632" anchor="ctr"/>
                </a:tc>
                <a:tc>
                  <a:txBody>
                    <a:bodyPr/>
                    <a:lstStyle/>
                    <a:p>
                      <a:pPr marL="0" lvl="0" indent="0" algn="l">
                        <a:lnSpc>
                          <a:spcPct val="107000"/>
                        </a:lnSpc>
                        <a:spcBef>
                          <a:spcPts val="0"/>
                        </a:spcBef>
                        <a:spcAft>
                          <a:spcPts val="200"/>
                        </a:spcAft>
                        <a:buNone/>
                      </a:pPr>
                      <a:r>
                        <a:rPr lang="fr-CA" sz="1600">
                          <a:latin typeface="+mn-lt"/>
                          <a:cs typeface="Arial"/>
                        </a:rPr>
                        <a:t>EMPOC (durées de 12 sem. de </a:t>
                      </a:r>
                      <a:r>
                        <a:rPr lang="fr-CA" sz="1600" err="1">
                          <a:latin typeface="+mn-lt"/>
                          <a:cs typeface="Arial"/>
                        </a:rPr>
                        <a:t>tx</a:t>
                      </a:r>
                      <a:r>
                        <a:rPr lang="fr-CA" sz="1600">
                          <a:latin typeface="+mn-lt"/>
                          <a:cs typeface="Arial"/>
                        </a:rPr>
                        <a:t>, 24 et 48 sem. post-</a:t>
                      </a:r>
                      <a:r>
                        <a:rPr lang="fr-CA" sz="1600" err="1">
                          <a:latin typeface="+mn-lt"/>
                          <a:cs typeface="Arial"/>
                        </a:rPr>
                        <a:t>tx</a:t>
                      </a:r>
                      <a:r>
                        <a:rPr lang="fr-CA" sz="1600">
                          <a:latin typeface="+mn-lt"/>
                          <a:cs typeface="Arial"/>
                        </a:rPr>
                        <a:t>)</a:t>
                      </a:r>
                    </a:p>
                    <a:p>
                      <a:pPr marL="0" marR="0" lvl="0" indent="0" algn="l" rtl="0" eaLnBrk="1" fontAlgn="auto" latinLnBrk="0" hangingPunct="1">
                        <a:lnSpc>
                          <a:spcPct val="107000"/>
                        </a:lnSpc>
                        <a:spcBef>
                          <a:spcPts val="0"/>
                        </a:spcBef>
                        <a:spcAft>
                          <a:spcPts val="200"/>
                        </a:spcAft>
                        <a:buClrTx/>
                        <a:buSzTx/>
                        <a:buFontTx/>
                        <a:buNone/>
                      </a:pPr>
                      <a:r>
                        <a:rPr lang="fr-FR" sz="1600" kern="1200">
                          <a:solidFill>
                            <a:schemeClr val="dk1"/>
                          </a:solidFill>
                          <a:effectLst/>
                          <a:latin typeface="+mn-lt"/>
                          <a:ea typeface="+mn-ea"/>
                          <a:cs typeface="Arial"/>
                        </a:rPr>
                        <a:t>Dyspnée, fatigue et  fonction émotionnelle (</a:t>
                      </a:r>
                      <a:r>
                        <a:rPr lang="fr-FR" sz="1600" b="0" i="0" u="none" strike="noStrike" kern="1200" noProof="0">
                          <a:solidFill>
                            <a:schemeClr val="dk1"/>
                          </a:solidFill>
                          <a:effectLst/>
                          <a:latin typeface="Calibri"/>
                        </a:rPr>
                        <a:t>Scores CRQ sur une période de 60 sem.)</a:t>
                      </a:r>
                      <a:endParaRPr lang="fr-CA" sz="1600" kern="1200">
                        <a:solidFill>
                          <a:schemeClr val="dk1"/>
                        </a:solidFill>
                        <a:effectLst/>
                        <a:latin typeface="+mn-lt"/>
                        <a:ea typeface="+mn-ea"/>
                        <a:cs typeface="Arial"/>
                      </a:endParaRPr>
                    </a:p>
                  </a:txBody>
                  <a:tcPr marL="0" marR="0" marT="0" marB="0" anchor="ctr"/>
                </a:tc>
                <a:extLst>
                  <a:ext uri="{0D108BD9-81ED-4DB2-BD59-A6C34878D82A}">
                    <a16:rowId xmlns:a16="http://schemas.microsoft.com/office/drawing/2014/main" val="4288614046"/>
                  </a:ext>
                </a:extLst>
              </a:tr>
              <a:tr h="245806">
                <a:tc>
                  <a:txBody>
                    <a:bodyPr/>
                    <a:lstStyle/>
                    <a:p>
                      <a:pPr lvl="0" algn="l">
                        <a:buNone/>
                      </a:pPr>
                      <a:r>
                        <a:rPr lang="en-US" sz="1600" b="1" i="0" u="none" strike="noStrike" noProof="0">
                          <a:effectLst/>
                          <a:latin typeface="+mn-lt"/>
                        </a:rPr>
                        <a:t>Analyses </a:t>
                      </a:r>
                      <a:r>
                        <a:rPr lang="en-US" sz="1600" b="1" i="0" u="none" strike="noStrike" noProof="0" err="1">
                          <a:effectLst/>
                          <a:latin typeface="+mn-lt"/>
                        </a:rPr>
                        <a:t>statistiques</a:t>
                      </a:r>
                    </a:p>
                  </a:txBody>
                  <a:tcPr marL="63263" marR="63263" marT="31632" marB="31632" anchor="ctr"/>
                </a:tc>
                <a:tc>
                  <a:txBody>
                    <a:bodyPr/>
                    <a:lstStyle/>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Intention de traiter</a:t>
                      </a:r>
                    </a:p>
                  </a:txBody>
                  <a:tcPr marL="0" marR="0" marT="0" marB="0" anchor="ctr"/>
                </a:tc>
                <a:extLst>
                  <a:ext uri="{0D108BD9-81ED-4DB2-BD59-A6C34878D82A}">
                    <a16:rowId xmlns:a16="http://schemas.microsoft.com/office/drawing/2014/main" val="1165144504"/>
                  </a:ext>
                </a:extLst>
              </a:tr>
            </a:tbl>
          </a:graphicData>
        </a:graphic>
      </p:graphicFrame>
    </p:spTree>
    <p:extLst>
      <p:ext uri="{BB962C8B-B14F-4D97-AF65-F5344CB8AC3E}">
        <p14:creationId xmlns:p14="http://schemas.microsoft.com/office/powerpoint/2010/main" val="258205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5" name="Picture 4" descr="Échec et mat dans une partie d'échecs">
            <a:extLst>
              <a:ext uri="{FF2B5EF4-FFF2-40B4-BE49-F238E27FC236}">
                <a16:creationId xmlns:a16="http://schemas.microsoft.com/office/drawing/2014/main" id="{80B9A587-707E-CF76-ADD7-63F992AFB3BE}"/>
              </a:ext>
            </a:extLst>
          </p:cNvPr>
          <p:cNvPicPr>
            <a:picLocks noChangeAspect="1"/>
          </p:cNvPicPr>
          <p:nvPr/>
        </p:nvPicPr>
        <p:blipFill rotWithShape="1">
          <a:blip r:embed="rId2"/>
          <a:srcRect l="26263" r="28776" b="2"/>
          <a:stretch/>
        </p:blipFill>
        <p:spPr>
          <a:xfrm>
            <a:off x="20" y="10"/>
            <a:ext cx="4070535" cy="6857990"/>
          </a:xfrm>
          <a:prstGeom prst="rect">
            <a:avLst/>
          </a:prstGeom>
        </p:spPr>
      </p:pic>
      <p:sp>
        <p:nvSpPr>
          <p:cNvPr id="2" name="Titre 1">
            <a:extLst>
              <a:ext uri="{FF2B5EF4-FFF2-40B4-BE49-F238E27FC236}">
                <a16:creationId xmlns:a16="http://schemas.microsoft.com/office/drawing/2014/main" id="{9A91093C-C131-8949-DC9C-D0BA61EFF83A}"/>
              </a:ext>
            </a:extLst>
          </p:cNvPr>
          <p:cNvSpPr>
            <a:spLocks noGrp="1"/>
          </p:cNvSpPr>
          <p:nvPr>
            <p:ph type="title"/>
          </p:nvPr>
        </p:nvSpPr>
        <p:spPr>
          <a:xfrm>
            <a:off x="4465050" y="618517"/>
            <a:ext cx="6672886" cy="1596177"/>
          </a:xfrm>
        </p:spPr>
        <p:txBody>
          <a:bodyPr>
            <a:normAutofit/>
          </a:bodyPr>
          <a:lstStyle/>
          <a:p>
            <a:r>
              <a:rPr lang="fr-CA" sz="4000" cap="none" dirty="0">
                <a:latin typeface="Calibri" panose="020F0502020204030204" pitchFamily="34" charset="0"/>
                <a:cs typeface="Calibri" panose="020F0502020204030204" pitchFamily="34" charset="0"/>
              </a:rPr>
              <a:t>Conflits</a:t>
            </a:r>
            <a:r>
              <a:rPr lang="fr-CA" sz="4000" b="0" i="0" cap="none" dirty="0">
                <a:effectLst/>
                <a:latin typeface="Calibri" panose="020F0502020204030204" pitchFamily="34" charset="0"/>
                <a:cs typeface="Calibri" panose="020F0502020204030204" pitchFamily="34" charset="0"/>
              </a:rPr>
              <a:t> d'intérêts </a:t>
            </a:r>
            <a:endParaRPr lang="fr-FR" sz="4000" cap="none"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C5B0FF69-CBB8-09D8-6E02-0BC778D33B36}"/>
              </a:ext>
            </a:extLst>
          </p:cNvPr>
          <p:cNvSpPr>
            <a:spLocks noGrp="1"/>
          </p:cNvSpPr>
          <p:nvPr>
            <p:ph idx="1"/>
          </p:nvPr>
        </p:nvSpPr>
        <p:spPr>
          <a:xfrm>
            <a:off x="4465048" y="2367092"/>
            <a:ext cx="6672887" cy="3424107"/>
          </a:xfrm>
        </p:spPr>
        <p:txBody>
          <a:bodyPr vert="horz" lIns="91440" tIns="45720" rIns="91440" bIns="45720" rtlCol="0">
            <a:normAutofit/>
          </a:bodyPr>
          <a:lstStyle/>
          <a:p>
            <a:pPr marL="0" indent="0">
              <a:buNone/>
            </a:pPr>
            <a:r>
              <a:rPr lang="fr-FR" sz="3200" cap="none" dirty="0">
                <a:latin typeface="Calibri Light" panose="020F0302020204030204" pitchFamily="34" charset="0"/>
                <a:cs typeface="Calibri Light" panose="020F0302020204030204" pitchFamily="34" charset="0"/>
              </a:rPr>
              <a:t>Aucun conflit d'intérêt</a:t>
            </a:r>
          </a:p>
        </p:txBody>
      </p:sp>
    </p:spTree>
    <p:extLst>
      <p:ext uri="{BB962C8B-B14F-4D97-AF65-F5344CB8AC3E}">
        <p14:creationId xmlns:p14="http://schemas.microsoft.com/office/powerpoint/2010/main" val="21771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B1990-3F89-96E0-1B75-E1FA09A46880}"/>
              </a:ext>
            </a:extLst>
          </p:cNvPr>
          <p:cNvSpPr>
            <a:spLocks noGrp="1"/>
          </p:cNvSpPr>
          <p:nvPr>
            <p:ph type="title"/>
          </p:nvPr>
        </p:nvSpPr>
        <p:spPr>
          <a:xfrm>
            <a:off x="1415845" y="205859"/>
            <a:ext cx="9360310" cy="1325563"/>
          </a:xfrm>
        </p:spPr>
        <p:txBody>
          <a:bodyPr>
            <a:normAutofit/>
          </a:bodyPr>
          <a:lstStyle/>
          <a:p>
            <a:r>
              <a:rPr lang="en-US" sz="4000" b="1">
                <a:solidFill>
                  <a:srgbClr val="C00000"/>
                </a:solidFill>
                <a:latin typeface="Calibri Light"/>
                <a:cs typeface="Calibri Light"/>
              </a:rPr>
              <a:t>Article 2: </a:t>
            </a:r>
            <a:r>
              <a:rPr lang="en-US" sz="4000" err="1">
                <a:solidFill>
                  <a:srgbClr val="000000"/>
                </a:solidFill>
                <a:latin typeface="Calibri Light"/>
                <a:cs typeface="Calibri Light"/>
              </a:rPr>
              <a:t>Shafuddin</a:t>
            </a:r>
            <a:r>
              <a:rPr lang="en-US" sz="4000">
                <a:solidFill>
                  <a:srgbClr val="000000"/>
                </a:solidFill>
                <a:ea typeface="+mj-lt"/>
                <a:cs typeface="+mj-lt"/>
              </a:rPr>
              <a:t> (JNRBM 2015)- </a:t>
            </a:r>
            <a:r>
              <a:rPr lang="en-US" sz="4000" b="1" err="1">
                <a:solidFill>
                  <a:srgbClr val="000000"/>
                </a:solidFill>
                <a:ea typeface="+mj-lt"/>
                <a:cs typeface="+mj-lt"/>
              </a:rPr>
              <a:t>Résultats</a:t>
            </a:r>
            <a:endParaRPr lang="fr-FR" sz="4000" b="1" err="1"/>
          </a:p>
        </p:txBody>
      </p:sp>
      <p:sp>
        <p:nvSpPr>
          <p:cNvPr id="8" name="Espace réservé du contenu 7">
            <a:extLst>
              <a:ext uri="{FF2B5EF4-FFF2-40B4-BE49-F238E27FC236}">
                <a16:creationId xmlns:a16="http://schemas.microsoft.com/office/drawing/2014/main" id="{74081BC9-E6D7-5534-5384-40F3AFECAA51}"/>
              </a:ext>
            </a:extLst>
          </p:cNvPr>
          <p:cNvSpPr>
            <a:spLocks noGrp="1"/>
          </p:cNvSpPr>
          <p:nvPr>
            <p:ph idx="1"/>
          </p:nvPr>
        </p:nvSpPr>
        <p:spPr>
          <a:xfrm>
            <a:off x="936523" y="1464705"/>
            <a:ext cx="10515600" cy="5114201"/>
          </a:xfrm>
        </p:spPr>
        <p:txBody>
          <a:bodyPr vert="horz" lIns="91440" tIns="45720" rIns="91440" bIns="45720" rtlCol="0" anchor="t">
            <a:normAutofit/>
          </a:bodyPr>
          <a:lstStyle/>
          <a:p>
            <a:r>
              <a:rPr lang="fr-CA">
                <a:cs typeface="Calibri"/>
              </a:rPr>
              <a:t>Issues primaires: </a:t>
            </a:r>
          </a:p>
          <a:p>
            <a:endParaRPr lang="fr-CA">
              <a:cs typeface="Calibri"/>
            </a:endParaRPr>
          </a:p>
          <a:p>
            <a:endParaRPr lang="fr-CA">
              <a:cs typeface="Calibri"/>
            </a:endParaRPr>
          </a:p>
          <a:p>
            <a:r>
              <a:rPr lang="fr-CA">
                <a:cs typeface="Calibri"/>
              </a:rPr>
              <a:t>Issues secondaires: </a:t>
            </a:r>
          </a:p>
          <a:p>
            <a:pPr marL="0" indent="0">
              <a:buNone/>
            </a:pPr>
            <a:endParaRPr lang="fr-CA">
              <a:cs typeface="Calibri"/>
            </a:endParaRPr>
          </a:p>
        </p:txBody>
      </p:sp>
      <p:sp>
        <p:nvSpPr>
          <p:cNvPr id="4" name="ZoneTexte 3">
            <a:extLst>
              <a:ext uri="{FF2B5EF4-FFF2-40B4-BE49-F238E27FC236}">
                <a16:creationId xmlns:a16="http://schemas.microsoft.com/office/drawing/2014/main" id="{92B474ED-722A-3473-F652-3802E68E1DA6}"/>
              </a:ext>
            </a:extLst>
          </p:cNvPr>
          <p:cNvSpPr txBox="1"/>
          <p:nvPr/>
        </p:nvSpPr>
        <p:spPr>
          <a:xfrm>
            <a:off x="4724400" y="320040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4000">
              <a:latin typeface="Calibri Light"/>
              <a:cs typeface="Calibri Light"/>
            </a:endParaRPr>
          </a:p>
        </p:txBody>
      </p:sp>
      <p:graphicFrame>
        <p:nvGraphicFramePr>
          <p:cNvPr id="9" name="Tableau 9">
            <a:extLst>
              <a:ext uri="{FF2B5EF4-FFF2-40B4-BE49-F238E27FC236}">
                <a16:creationId xmlns:a16="http://schemas.microsoft.com/office/drawing/2014/main" id="{68463476-AB03-DD56-47BD-02990E9D72ED}"/>
              </a:ext>
            </a:extLst>
          </p:cNvPr>
          <p:cNvGraphicFramePr>
            <a:graphicFrameLocks noGrp="1"/>
          </p:cNvGraphicFramePr>
          <p:nvPr>
            <p:extLst>
              <p:ext uri="{D42A27DB-BD31-4B8C-83A1-F6EECF244321}">
                <p14:modId xmlns:p14="http://schemas.microsoft.com/office/powerpoint/2010/main" val="3624322474"/>
              </p:ext>
            </p:extLst>
          </p:nvPr>
        </p:nvGraphicFramePr>
        <p:xfrm>
          <a:off x="1146629" y="3435531"/>
          <a:ext cx="10003971" cy="2983900"/>
        </p:xfrm>
        <a:graphic>
          <a:graphicData uri="http://schemas.openxmlformats.org/drawingml/2006/table">
            <a:tbl>
              <a:tblPr firstRow="1" bandRow="1">
                <a:tableStyleId>{5C22544A-7EE6-4342-B048-85BDC9FD1C3A}</a:tableStyleId>
              </a:tblPr>
              <a:tblGrid>
                <a:gridCol w="2892578">
                  <a:extLst>
                    <a:ext uri="{9D8B030D-6E8A-4147-A177-3AD203B41FA5}">
                      <a16:colId xmlns:a16="http://schemas.microsoft.com/office/drawing/2014/main" val="712235434"/>
                    </a:ext>
                  </a:extLst>
                </a:gridCol>
                <a:gridCol w="1773764">
                  <a:extLst>
                    <a:ext uri="{9D8B030D-6E8A-4147-A177-3AD203B41FA5}">
                      <a16:colId xmlns:a16="http://schemas.microsoft.com/office/drawing/2014/main" val="3681667907"/>
                    </a:ext>
                  </a:extLst>
                </a:gridCol>
                <a:gridCol w="1724298">
                  <a:extLst>
                    <a:ext uri="{9D8B030D-6E8A-4147-A177-3AD203B41FA5}">
                      <a16:colId xmlns:a16="http://schemas.microsoft.com/office/drawing/2014/main" val="1505144238"/>
                    </a:ext>
                  </a:extLst>
                </a:gridCol>
                <a:gridCol w="1672045">
                  <a:extLst>
                    <a:ext uri="{9D8B030D-6E8A-4147-A177-3AD203B41FA5}">
                      <a16:colId xmlns:a16="http://schemas.microsoft.com/office/drawing/2014/main" val="1429672107"/>
                    </a:ext>
                  </a:extLst>
                </a:gridCol>
                <a:gridCol w="1941286">
                  <a:extLst>
                    <a:ext uri="{9D8B030D-6E8A-4147-A177-3AD203B41FA5}">
                      <a16:colId xmlns:a16="http://schemas.microsoft.com/office/drawing/2014/main" val="419116772"/>
                    </a:ext>
                  </a:extLst>
                </a:gridCol>
              </a:tblGrid>
              <a:tr h="370840">
                <a:tc>
                  <a:txBody>
                    <a:bodyPr/>
                    <a:lstStyle/>
                    <a:p>
                      <a:pPr lvl="0" algn="ctr">
                        <a:buNone/>
                      </a:pPr>
                      <a:endParaRPr lang="fr-CA" sz="1600">
                        <a:latin typeface="+mn-lt"/>
                      </a:endParaRPr>
                    </a:p>
                  </a:txBody>
                  <a:tcPr anchor="ctr"/>
                </a:tc>
                <a:tc>
                  <a:txBody>
                    <a:bodyPr/>
                    <a:lstStyle/>
                    <a:p>
                      <a:pPr lvl="0" algn="ctr">
                        <a:buNone/>
                      </a:pPr>
                      <a:r>
                        <a:rPr lang="fr-CA" sz="1600" b="1" i="0" u="none" strike="noStrike" noProof="0">
                          <a:solidFill>
                            <a:srgbClr val="FFFFFF"/>
                          </a:solidFill>
                          <a:effectLst/>
                          <a:latin typeface="Calibri"/>
                        </a:rPr>
                        <a:t>RXM</a:t>
                      </a:r>
                      <a:r>
                        <a:rPr lang="fr-CA" sz="1600">
                          <a:effectLst/>
                          <a:latin typeface="+mn-lt"/>
                          <a:ea typeface="Times New Roman" panose="02020603050405020304" pitchFamily="18" charset="0"/>
                          <a:cs typeface="Arial"/>
                        </a:rPr>
                        <a:t>/</a:t>
                      </a:r>
                      <a:r>
                        <a:rPr lang="fr-CA" sz="1600">
                          <a:effectLst/>
                          <a:latin typeface="+mn-lt"/>
                          <a:cs typeface="Arial"/>
                        </a:rPr>
                        <a:t> </a:t>
                      </a:r>
                      <a:r>
                        <a:rPr lang="fr-CA" sz="1600" b="1" i="0" u="none" strike="noStrike" noProof="0">
                          <a:solidFill>
                            <a:srgbClr val="FFFFFF"/>
                          </a:solidFill>
                          <a:effectLst/>
                          <a:latin typeface="Calibri"/>
                        </a:rPr>
                        <a:t>DOX</a:t>
                      </a:r>
                      <a:endParaRPr lang="fr-CA" sz="1600">
                        <a:latin typeface="+mn-lt"/>
                        <a:cs typeface="Arial"/>
                      </a:endParaRPr>
                    </a:p>
                  </a:txBody>
                  <a:tcPr anchor="ctr"/>
                </a:tc>
                <a:tc>
                  <a:txBody>
                    <a:bodyPr/>
                    <a:lstStyle/>
                    <a:p>
                      <a:pPr lvl="0" algn="ctr">
                        <a:buNone/>
                      </a:pPr>
                      <a:r>
                        <a:rPr lang="fr-CA" sz="1600" b="1" i="0" u="none" strike="noStrike" noProof="0">
                          <a:solidFill>
                            <a:srgbClr val="FFFFFF"/>
                          </a:solidFill>
                          <a:effectLst/>
                          <a:latin typeface="Calibri"/>
                        </a:rPr>
                        <a:t>RXM</a:t>
                      </a:r>
                      <a:endParaRPr lang="fr-FR" sz="1600"/>
                    </a:p>
                  </a:txBody>
                  <a:tcPr anchor="ctr"/>
                </a:tc>
                <a:tc>
                  <a:txBody>
                    <a:bodyPr/>
                    <a:lstStyle/>
                    <a:p>
                      <a:pPr lvl="0" algn="ctr">
                        <a:buNone/>
                      </a:pPr>
                      <a:r>
                        <a:rPr lang="fr-CA" sz="1600">
                          <a:latin typeface="+mn-lt"/>
                        </a:rPr>
                        <a:t>Placebo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Différence</a:t>
                      </a:r>
                    </a:p>
                  </a:txBody>
                  <a:tcPr anchor="ctr"/>
                </a:tc>
                <a:extLst>
                  <a:ext uri="{0D108BD9-81ED-4DB2-BD59-A6C34878D82A}">
                    <a16:rowId xmlns:a16="http://schemas.microsoft.com/office/drawing/2014/main" val="989589001"/>
                  </a:ext>
                </a:extLst>
              </a:tr>
              <a:tr h="122890">
                <a:tc>
                  <a:txBody>
                    <a:bodyPr/>
                    <a:lstStyle/>
                    <a:p>
                      <a:pPr lvl="0" algn="ctr">
                        <a:buNone/>
                      </a:pPr>
                      <a:r>
                        <a:rPr lang="fr-CA" sz="1600" b="1">
                          <a:latin typeface="+mn-lt"/>
                        </a:rPr>
                        <a:t>EMPOC 12 sem.</a:t>
                      </a:r>
                      <a:endParaRPr lang="fr-FR" sz="1600"/>
                    </a:p>
                    <a:p>
                      <a:pPr lvl="0" algn="ctr">
                        <a:buNone/>
                      </a:pPr>
                      <a:r>
                        <a:rPr lang="fr-CA" sz="1600" b="1">
                          <a:latin typeface="+mn-lt"/>
                        </a:rPr>
                        <a:t>(patient-année) </a:t>
                      </a:r>
                    </a:p>
                  </a:txBody>
                  <a:tcPr anchor="ctr"/>
                </a:tc>
                <a:tc>
                  <a:txBody>
                    <a:bodyPr/>
                    <a:lstStyle/>
                    <a:p>
                      <a:pPr algn="ctr"/>
                      <a:r>
                        <a:rPr lang="fr-CA" sz="1600">
                          <a:effectLst/>
                          <a:latin typeface="+mn-lt"/>
                          <a:cs typeface="Arial"/>
                        </a:rPr>
                        <a:t>1.64 </a:t>
                      </a:r>
                      <a:endParaRPr lang="fr-CA" sz="1600">
                        <a:latin typeface="+mn-lt"/>
                      </a:endParaRPr>
                    </a:p>
                  </a:txBody>
                  <a:tcPr anchor="ctr"/>
                </a:tc>
                <a:tc>
                  <a:txBody>
                    <a:bodyPr/>
                    <a:lstStyle/>
                    <a:p>
                      <a:pPr algn="ctr"/>
                      <a:r>
                        <a:rPr lang="fr-CA" sz="1600">
                          <a:effectLst/>
                          <a:latin typeface="+mn-lt"/>
                          <a:cs typeface="Arial"/>
                        </a:rPr>
                        <a:t> 1.74 </a:t>
                      </a:r>
                      <a:endParaRPr lang="fr-CA" sz="1600">
                        <a:latin typeface="+mn-lt"/>
                      </a:endParaRPr>
                    </a:p>
                  </a:txBody>
                  <a:tcPr anchor="ctr"/>
                </a:tc>
                <a:tc>
                  <a:txBody>
                    <a:bodyPr/>
                    <a:lstStyle/>
                    <a:p>
                      <a:pPr lvl="0" algn="ctr">
                        <a:buNone/>
                      </a:pPr>
                      <a:r>
                        <a:rPr lang="fr-CA" sz="1600">
                          <a:effectLst/>
                          <a:latin typeface="+mn-lt"/>
                          <a:cs typeface="Arial"/>
                        </a:rPr>
                        <a:t> 2.25 </a:t>
                      </a:r>
                      <a:endParaRPr lang="fr-FR" sz="1600">
                        <a:latin typeface="+mn-lt"/>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CA" sz="1600">
                          <a:effectLst/>
                          <a:latin typeface="+mn-lt"/>
                          <a:ea typeface="Times New Roman" panose="02020603050405020304" pitchFamily="18" charset="0"/>
                          <a:cs typeface="Arial"/>
                        </a:rPr>
                        <a:t>p = 0,2545 </a:t>
                      </a:r>
                      <a:endParaRPr lang="fr-FR" sz="1600"/>
                    </a:p>
                  </a:txBody>
                  <a:tcPr anchor="ctr"/>
                </a:tc>
                <a:extLst>
                  <a:ext uri="{0D108BD9-81ED-4DB2-BD59-A6C34878D82A}">
                    <a16:rowId xmlns:a16="http://schemas.microsoft.com/office/drawing/2014/main" val="1465450124"/>
                  </a:ext>
                </a:extLst>
              </a:tr>
              <a:tr h="344233">
                <a:tc rowSpan="2">
                  <a:txBody>
                    <a:bodyPr/>
                    <a:lstStyle/>
                    <a:p>
                      <a:pPr marL="0" marR="0" lvl="0" indent="0" algn="ctr" rtl="0" eaLnBrk="1" fontAlgn="auto" latinLnBrk="0" hangingPunct="1">
                        <a:lnSpc>
                          <a:spcPct val="100000"/>
                        </a:lnSpc>
                        <a:spcBef>
                          <a:spcPts val="0"/>
                        </a:spcBef>
                        <a:spcAft>
                          <a:spcPts val="0"/>
                        </a:spcAft>
                        <a:buClrTx/>
                        <a:buSzTx/>
                        <a:buFontTx/>
                        <a:buNone/>
                      </a:pPr>
                      <a:r>
                        <a:rPr lang="fr-CA" sz="1600" b="1" dirty="0">
                          <a:latin typeface="+mn-lt"/>
                        </a:rPr>
                        <a:t>Fonction émotionnelle </a:t>
                      </a:r>
                    </a:p>
                    <a:p>
                      <a:pPr marL="0" marR="0" lvl="0" indent="0" algn="ctr">
                        <a:lnSpc>
                          <a:spcPct val="100000"/>
                        </a:lnSpc>
                        <a:spcBef>
                          <a:spcPts val="0"/>
                        </a:spcBef>
                        <a:spcAft>
                          <a:spcPts val="0"/>
                        </a:spcAft>
                        <a:buClrTx/>
                        <a:buSzTx/>
                        <a:buFontTx/>
                        <a:buNone/>
                      </a:pPr>
                      <a:r>
                        <a:rPr lang="fr-CA" sz="1600" b="1" dirty="0">
                          <a:latin typeface="+mn-lt"/>
                        </a:rPr>
                        <a:t>(Score CRQ)</a:t>
                      </a:r>
                    </a:p>
                  </a:txBody>
                  <a:tcPr anchor="ctr"/>
                </a:tc>
                <a:tc>
                  <a:txBody>
                    <a:bodyPr/>
                    <a:lstStyle/>
                    <a:p>
                      <a:pPr algn="ctr"/>
                      <a:r>
                        <a:rPr lang="fr-FR" sz="1600" b="0" i="0">
                          <a:solidFill>
                            <a:srgbClr val="000000"/>
                          </a:solidFill>
                          <a:effectLst/>
                          <a:latin typeface="+mn-lt"/>
                          <a:cs typeface="Arial"/>
                        </a:rPr>
                        <a:t>23.3</a:t>
                      </a:r>
                      <a:endParaRPr lang="fr-CA" sz="1600">
                        <a:latin typeface="+mn-lt"/>
                        <a:cs typeface="Arial"/>
                      </a:endParaRPr>
                    </a:p>
                  </a:txBody>
                  <a:tcPr anchor="ctr">
                    <a:lnB w="3175" cap="flat" cmpd="sng" algn="ctr">
                      <a:solidFill>
                        <a:schemeClr val="tx1"/>
                      </a:solidFill>
                      <a:prstDash val="solid"/>
                      <a:round/>
                      <a:headEnd type="none" w="med" len="med"/>
                      <a:tailEnd type="none" w="med" len="med"/>
                    </a:lnB>
                  </a:tcPr>
                </a:tc>
                <a:tc>
                  <a:txBody>
                    <a:bodyPr/>
                    <a:lstStyle/>
                    <a:p>
                      <a:pPr algn="ctr"/>
                      <a:r>
                        <a:rPr lang="fr-FR" sz="1600" b="0" i="0">
                          <a:solidFill>
                            <a:srgbClr val="000000"/>
                          </a:solidFill>
                          <a:effectLst/>
                          <a:latin typeface="+mn-lt"/>
                          <a:cs typeface="Arial"/>
                        </a:rPr>
                        <a:t>24.6</a:t>
                      </a:r>
                      <a:endParaRPr lang="fr-CA" sz="1600">
                        <a:latin typeface="+mn-lt"/>
                        <a:cs typeface="Arial"/>
                      </a:endParaRPr>
                    </a:p>
                  </a:txBody>
                  <a:tcPr anchor="ctr">
                    <a:lnB w="3175" cap="flat" cmpd="sng" algn="ctr">
                      <a:solidFill>
                        <a:schemeClr val="tx1"/>
                      </a:solidFill>
                      <a:prstDash val="solid"/>
                      <a:round/>
                      <a:headEnd type="none" w="med" len="med"/>
                      <a:tailEnd type="none" w="med" len="med"/>
                    </a:lnB>
                  </a:tcPr>
                </a:tc>
                <a:tc>
                  <a:txBody>
                    <a:bodyPr/>
                    <a:lstStyle/>
                    <a:p>
                      <a:pPr lvl="0" algn="ctr">
                        <a:buNone/>
                      </a:pPr>
                      <a:r>
                        <a:rPr lang="fr-FR" sz="1600" b="0" i="0">
                          <a:solidFill>
                            <a:srgbClr val="000000"/>
                          </a:solidFill>
                          <a:effectLst/>
                          <a:latin typeface="+mn-lt"/>
                          <a:cs typeface="Arial"/>
                        </a:rPr>
                        <a:t>24.4</a:t>
                      </a:r>
                      <a:endParaRPr lang="fr-FR" sz="1600">
                        <a:latin typeface="+mn-lt"/>
                        <a:cs typeface="Arial"/>
                      </a:endParaRPr>
                    </a:p>
                  </a:txBody>
                  <a:tcPr anchor="ctr">
                    <a:lnB w="3175" cap="flat" cmpd="sng" algn="ctr">
                      <a:solidFill>
                        <a:schemeClr val="tx1"/>
                      </a:solidFill>
                      <a:prstDash val="solid"/>
                      <a:round/>
                      <a:headEnd type="none" w="med" len="med"/>
                      <a:tailEnd type="none" w="med" len="med"/>
                    </a:lnB>
                  </a:tcPr>
                </a:tc>
                <a:tc rowSpan="2">
                  <a:txBody>
                    <a:bodyPr/>
                    <a:lstStyle/>
                    <a:p>
                      <a:pPr lvl="0" algn="ctr">
                        <a:buNone/>
                      </a:pPr>
                      <a:r>
                        <a:rPr lang="fr-FR" sz="1600" b="0" i="0">
                          <a:solidFill>
                            <a:srgbClr val="000000"/>
                          </a:solidFill>
                          <a:effectLst/>
                          <a:latin typeface="+mn-lt"/>
                          <a:cs typeface="Arial"/>
                        </a:rPr>
                        <a:t>P:0.3027 </a:t>
                      </a:r>
                      <a:endParaRPr lang="fr-FR" sz="1600">
                        <a:latin typeface="+mn-lt"/>
                      </a:endParaRPr>
                    </a:p>
                  </a:txBody>
                  <a:tcPr anchor="ctr"/>
                </a:tc>
                <a:extLst>
                  <a:ext uri="{0D108BD9-81ED-4DB2-BD59-A6C34878D82A}">
                    <a16:rowId xmlns:a16="http://schemas.microsoft.com/office/drawing/2014/main" val="1157346755"/>
                  </a:ext>
                </a:extLst>
              </a:tr>
              <a:tr h="126763">
                <a:tc vMerge="1">
                  <a:txBody>
                    <a:bodyPr/>
                    <a:lstStyle/>
                    <a:p>
                      <a:endParaRPr lang="fr-FR"/>
                    </a:p>
                  </a:txBody>
                  <a:tcPr/>
                </a:tc>
                <a:tc>
                  <a:txBody>
                    <a:bodyPr/>
                    <a:lstStyle/>
                    <a:p>
                      <a:pPr algn="ctr"/>
                      <a:r>
                        <a:rPr lang="fr-FR" sz="1600" b="0" i="0">
                          <a:solidFill>
                            <a:srgbClr val="000000"/>
                          </a:solidFill>
                          <a:effectLst/>
                          <a:latin typeface="+mn-lt"/>
                          <a:cs typeface="Arial"/>
                        </a:rPr>
                        <a:t>22.9</a:t>
                      </a:r>
                      <a:endParaRPr lang="fr-CA" sz="1600">
                        <a:latin typeface="+mn-lt"/>
                        <a:cs typeface="Arial"/>
                      </a:endParaRPr>
                    </a:p>
                  </a:txBody>
                  <a:tcPr anchor="ctr">
                    <a:lnT w="3175" cap="flat" cmpd="sng" algn="ctr">
                      <a:solidFill>
                        <a:schemeClr val="tx1"/>
                      </a:solidFill>
                      <a:prstDash val="solid"/>
                      <a:round/>
                      <a:headEnd type="none" w="med" len="med"/>
                      <a:tailEnd type="none" w="med" len="med"/>
                    </a:lnT>
                  </a:tcPr>
                </a:tc>
                <a:tc>
                  <a:txBody>
                    <a:bodyPr/>
                    <a:lstStyle/>
                    <a:p>
                      <a:pPr algn="ctr"/>
                      <a:r>
                        <a:rPr lang="fr-FR" sz="1600" b="0" i="0">
                          <a:solidFill>
                            <a:srgbClr val="000000"/>
                          </a:solidFill>
                          <a:effectLst/>
                          <a:latin typeface="+mn-lt"/>
                          <a:cs typeface="Arial"/>
                        </a:rPr>
                        <a:t> 23.8 </a:t>
                      </a:r>
                      <a:endParaRPr lang="fr-CA" sz="1600">
                        <a:latin typeface="+mn-lt"/>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b="0" i="0">
                          <a:solidFill>
                            <a:srgbClr val="000000"/>
                          </a:solidFill>
                          <a:effectLst/>
                          <a:latin typeface="+mn-lt"/>
                          <a:cs typeface="Arial"/>
                        </a:rPr>
                        <a:t>23.8</a:t>
                      </a:r>
                      <a:endParaRPr lang="fr-FR" sz="1600">
                        <a:latin typeface="+mn-lt"/>
                        <a:cs typeface="Arial"/>
                      </a:endParaRPr>
                    </a:p>
                  </a:txBody>
                  <a:tcPr anchor="ctr">
                    <a:lnT w="3175" cap="flat" cmpd="sng" algn="ctr">
                      <a:solidFill>
                        <a:schemeClr val="tx1"/>
                      </a:solidFill>
                      <a:prstDash val="solid"/>
                      <a:round/>
                      <a:headEnd type="none" w="med" len="med"/>
                      <a:tailEnd type="none" w="med" len="med"/>
                    </a:lnT>
                  </a:tcPr>
                </a:tc>
                <a:tc vMerge="1">
                  <a:txBody>
                    <a:bodyPr/>
                    <a:lstStyle/>
                    <a:p>
                      <a:endParaRPr lang="fr-FR"/>
                    </a:p>
                  </a:txBody>
                  <a:tcPr/>
                </a:tc>
                <a:extLst>
                  <a:ext uri="{0D108BD9-81ED-4DB2-BD59-A6C34878D82A}">
                    <a16:rowId xmlns:a16="http://schemas.microsoft.com/office/drawing/2014/main" val="2358129481"/>
                  </a:ext>
                </a:extLst>
              </a:tr>
              <a:tr h="344233">
                <a:tc rowSpan="2">
                  <a:txBody>
                    <a:bodyPr/>
                    <a:lstStyle/>
                    <a:p>
                      <a:pPr marL="0" marR="0" lvl="0" indent="0" algn="ctr" rtl="0" eaLnBrk="1" fontAlgn="auto" latinLnBrk="0" hangingPunct="1">
                        <a:lnSpc>
                          <a:spcPct val="100000"/>
                        </a:lnSpc>
                        <a:spcBef>
                          <a:spcPts val="0"/>
                        </a:spcBef>
                        <a:spcAft>
                          <a:spcPts val="0"/>
                        </a:spcAft>
                        <a:buClrTx/>
                        <a:buSzTx/>
                        <a:buFontTx/>
                        <a:buNone/>
                      </a:pPr>
                      <a:r>
                        <a:rPr lang="fr-CA" sz="1600" b="1">
                          <a:latin typeface="+mn-lt"/>
                        </a:rPr>
                        <a:t>Dyspnée</a:t>
                      </a:r>
                    </a:p>
                    <a:p>
                      <a:pPr lvl="0" algn="ctr">
                        <a:buNone/>
                      </a:pPr>
                      <a:r>
                        <a:rPr lang="fr-CA" sz="1600" b="1" i="0" u="none" strike="noStrike" noProof="0">
                          <a:solidFill>
                            <a:srgbClr val="000000"/>
                          </a:solidFill>
                          <a:latin typeface="Calibri"/>
                        </a:rPr>
                        <a:t>(Score CRQ)</a:t>
                      </a:r>
                      <a:endParaRPr lang="fr-CA" sz="1600"/>
                    </a:p>
                  </a:txBody>
                  <a:tcPr anchor="ctr"/>
                </a:tc>
                <a:tc>
                  <a:txBody>
                    <a:bodyPr/>
                    <a:lstStyle/>
                    <a:p>
                      <a:pPr algn="ctr"/>
                      <a:r>
                        <a:rPr lang="fr-FR" sz="1600" u="none" strike="noStrike">
                          <a:effectLst/>
                          <a:latin typeface="+mn-lt"/>
                          <a:cs typeface="Arial"/>
                        </a:rPr>
                        <a:t>15.45 </a:t>
                      </a:r>
                      <a:endParaRPr lang="fr-CA" sz="1600">
                        <a:latin typeface="+mn-lt"/>
                      </a:endParaRPr>
                    </a:p>
                  </a:txBody>
                  <a:tcPr anchor="ctr">
                    <a:lnB w="3175" cap="flat" cmpd="sng" algn="ctr">
                      <a:solidFill>
                        <a:schemeClr val="tx1"/>
                      </a:solidFill>
                      <a:prstDash val="solid"/>
                      <a:round/>
                      <a:headEnd type="none" w="med" len="med"/>
                      <a:tailEnd type="none" w="med" len="med"/>
                    </a:lnB>
                  </a:tcPr>
                </a:tc>
                <a:tc>
                  <a:txBody>
                    <a:bodyPr/>
                    <a:lstStyle/>
                    <a:p>
                      <a:pPr lvl="0" algn="ctr">
                        <a:buNone/>
                      </a:pPr>
                      <a:r>
                        <a:rPr lang="fr-FR" sz="1600" u="none" strike="noStrike">
                          <a:effectLst/>
                          <a:latin typeface="+mn-lt"/>
                          <a:cs typeface="Arial"/>
                        </a:rPr>
                        <a:t>17.4</a:t>
                      </a:r>
                      <a:endParaRPr lang="fr-FR" sz="1600">
                        <a:latin typeface="+mn-lt"/>
                        <a:cs typeface="Arial"/>
                      </a:endParaRPr>
                    </a:p>
                  </a:txBody>
                  <a:tcPr anchor="ctr">
                    <a:lnB w="3175" cap="flat" cmpd="sng" algn="ctr">
                      <a:solidFill>
                        <a:schemeClr val="tx1"/>
                      </a:solidFill>
                      <a:prstDash val="solid"/>
                      <a:round/>
                      <a:headEnd type="none" w="med" len="med"/>
                      <a:tailEnd type="none" w="med" len="med"/>
                    </a:lnB>
                  </a:tcPr>
                </a:tc>
                <a:tc>
                  <a:txBody>
                    <a:bodyPr/>
                    <a:lstStyle/>
                    <a:p>
                      <a:pPr lvl="0" algn="ctr">
                        <a:buNone/>
                      </a:pPr>
                      <a:r>
                        <a:rPr lang="fr-FR" sz="1600" u="none" strike="noStrike">
                          <a:effectLst/>
                          <a:latin typeface="+mn-lt"/>
                          <a:cs typeface="Arial"/>
                        </a:rPr>
                        <a:t>18.9 </a:t>
                      </a:r>
                      <a:endParaRPr lang="fr-FR" sz="1600">
                        <a:latin typeface="+mn-lt"/>
                      </a:endParaRPr>
                    </a:p>
                  </a:txBody>
                  <a:tcPr anchor="ctr">
                    <a:lnB w="3175" cap="flat" cmpd="sng" algn="ctr">
                      <a:solidFill>
                        <a:schemeClr val="tx1"/>
                      </a:solidFill>
                      <a:prstDash val="solid"/>
                      <a:round/>
                      <a:headEnd type="none" w="med" len="med"/>
                      <a:tailEnd type="none" w="med" len="med"/>
                    </a:lnB>
                  </a:tcPr>
                </a:tc>
                <a:tc rowSpan="2">
                  <a:txBody>
                    <a:bodyPr/>
                    <a:lstStyle/>
                    <a:p>
                      <a:pPr marL="0" marR="0" lvl="0" indent="0" algn="ctr" rtl="0" eaLnBrk="1" fontAlgn="auto" latinLnBrk="0" hangingPunct="1">
                        <a:lnSpc>
                          <a:spcPct val="100000"/>
                        </a:lnSpc>
                        <a:spcBef>
                          <a:spcPts val="0"/>
                        </a:spcBef>
                        <a:spcAft>
                          <a:spcPts val="0"/>
                        </a:spcAft>
                        <a:buClrTx/>
                        <a:buSzTx/>
                        <a:buFontTx/>
                        <a:buNone/>
                      </a:pPr>
                      <a:r>
                        <a:rPr lang="fr-FR" sz="1600" u="none" strike="noStrike">
                          <a:effectLst/>
                          <a:latin typeface="+mn-lt"/>
                          <a:cs typeface="Arial"/>
                        </a:rPr>
                        <a:t>P: </a:t>
                      </a:r>
                      <a:r>
                        <a:rPr lang="en-AU" sz="1600" kern="1200">
                          <a:solidFill>
                            <a:schemeClr val="dk1"/>
                          </a:solidFill>
                          <a:effectLst/>
                          <a:latin typeface="+mn-lt"/>
                          <a:ea typeface="+mn-ea"/>
                          <a:cs typeface="Arial"/>
                        </a:rPr>
                        <a:t>0.1321</a:t>
                      </a:r>
                      <a:r>
                        <a:rPr lang="fr-CA" sz="1600">
                          <a:effectLst/>
                          <a:latin typeface="+mn-lt"/>
                          <a:cs typeface="Arial"/>
                        </a:rPr>
                        <a:t> </a:t>
                      </a:r>
                      <a:endParaRPr lang="fr-FR" sz="1600">
                        <a:effectLst/>
                        <a:latin typeface="+mn-lt"/>
                        <a:cs typeface="Arial"/>
                      </a:endParaRPr>
                    </a:p>
                  </a:txBody>
                  <a:tcPr anchor="ctr"/>
                </a:tc>
                <a:extLst>
                  <a:ext uri="{0D108BD9-81ED-4DB2-BD59-A6C34878D82A}">
                    <a16:rowId xmlns:a16="http://schemas.microsoft.com/office/drawing/2014/main" val="1020289066"/>
                  </a:ext>
                </a:extLst>
              </a:tr>
              <a:tr h="339634">
                <a:tc vMerge="1">
                  <a:txBody>
                    <a:bodyPr/>
                    <a:lstStyle/>
                    <a:p>
                      <a:endParaRPr lang="fr-FR"/>
                    </a:p>
                  </a:txBody>
                  <a:tcPr/>
                </a:tc>
                <a:tc>
                  <a:txBody>
                    <a:bodyPr/>
                    <a:lstStyle/>
                    <a:p>
                      <a:pPr algn="ctr"/>
                      <a:r>
                        <a:rPr lang="en-AU" sz="1600">
                          <a:solidFill>
                            <a:srgbClr val="000000"/>
                          </a:solidFill>
                          <a:effectLst/>
                          <a:latin typeface="+mn-lt"/>
                          <a:ea typeface="MS ??"/>
                          <a:cs typeface="Arial"/>
                        </a:rPr>
                        <a:t>17.2 </a:t>
                      </a:r>
                      <a:endParaRPr lang="fr-CA" sz="1600">
                        <a:latin typeface="+mn-lt"/>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a:effectLst/>
                          <a:latin typeface="+mn-lt"/>
                          <a:cs typeface="Arial"/>
                        </a:rPr>
                        <a:t>15.5</a:t>
                      </a:r>
                      <a:endParaRPr lang="fr-FR" sz="1600">
                        <a:latin typeface="+mn-lt"/>
                        <a:cs typeface="Arial"/>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a:effectLst/>
                          <a:latin typeface="+mn-lt"/>
                          <a:cs typeface="Arial"/>
                        </a:rPr>
                        <a:t>18.7 </a:t>
                      </a:r>
                      <a:endParaRPr lang="fr-FR" sz="1600">
                        <a:latin typeface="+mn-lt"/>
                      </a:endParaRPr>
                    </a:p>
                  </a:txBody>
                  <a:tcPr anchor="ctr">
                    <a:lnT w="3175" cap="flat" cmpd="sng" algn="ctr">
                      <a:solidFill>
                        <a:schemeClr val="tx1"/>
                      </a:solidFill>
                      <a:prstDash val="solid"/>
                      <a:round/>
                      <a:headEnd type="none" w="med" len="med"/>
                      <a:tailEnd type="none" w="med" len="med"/>
                    </a:lnT>
                  </a:tcPr>
                </a:tc>
                <a:tc vMerge="1">
                  <a:txBody>
                    <a:bodyPr/>
                    <a:lstStyle/>
                    <a:p>
                      <a:pPr lvl="0">
                        <a:buNone/>
                      </a:pPr>
                      <a:endParaRPr lang="fr-FR"/>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52887803"/>
                  </a:ext>
                </a:extLst>
              </a:tr>
              <a:tr h="300446">
                <a:tc rowSpan="2">
                  <a:txBody>
                    <a:bodyPr/>
                    <a:lstStyle/>
                    <a:p>
                      <a:pPr marL="0" marR="0" lvl="0" indent="0" algn="ctr" rtl="0" eaLnBrk="1" fontAlgn="auto" latinLnBrk="0" hangingPunct="1">
                        <a:lnSpc>
                          <a:spcPct val="100000"/>
                        </a:lnSpc>
                        <a:spcBef>
                          <a:spcPts val="0"/>
                        </a:spcBef>
                        <a:spcAft>
                          <a:spcPts val="0"/>
                        </a:spcAft>
                        <a:buClrTx/>
                        <a:buSzTx/>
                        <a:buFontTx/>
                        <a:buNone/>
                      </a:pPr>
                      <a:r>
                        <a:rPr lang="fr-CA" sz="1600" b="1">
                          <a:latin typeface="+mn-lt"/>
                        </a:rPr>
                        <a:t>Fatigue</a:t>
                      </a:r>
                    </a:p>
                    <a:p>
                      <a:pPr marL="0" marR="0" lvl="0" indent="0" algn="ctr">
                        <a:lnSpc>
                          <a:spcPct val="100000"/>
                        </a:lnSpc>
                        <a:spcBef>
                          <a:spcPts val="0"/>
                        </a:spcBef>
                        <a:spcAft>
                          <a:spcPts val="0"/>
                        </a:spcAft>
                        <a:buNone/>
                      </a:pPr>
                      <a:r>
                        <a:rPr lang="fr-CA" sz="1600" b="1" i="0" u="none" strike="noStrike" noProof="0">
                          <a:solidFill>
                            <a:srgbClr val="000000"/>
                          </a:solidFill>
                          <a:latin typeface="Calibri"/>
                        </a:rPr>
                        <a:t>(Score CRQ)</a:t>
                      </a:r>
                      <a:endParaRPr lang="fr-CA" sz="1600"/>
                    </a:p>
                  </a:txBody>
                  <a:tcPr anchor="ctr"/>
                </a:tc>
                <a:tc>
                  <a:txBody>
                    <a:bodyPr/>
                    <a:lstStyle/>
                    <a:p>
                      <a:pPr algn="ctr"/>
                      <a:r>
                        <a:rPr lang="fr-FR" sz="1600" b="0" i="0">
                          <a:solidFill>
                            <a:srgbClr val="000000"/>
                          </a:solidFill>
                          <a:effectLst/>
                          <a:latin typeface="+mn-lt"/>
                          <a:cs typeface="Arial"/>
                        </a:rPr>
                        <a:t>15.3</a:t>
                      </a:r>
                      <a:endParaRPr lang="fr-CA" sz="1600">
                        <a:latin typeface="+mn-lt"/>
                        <a:cs typeface="Arial"/>
                      </a:endParaRPr>
                    </a:p>
                  </a:txBody>
                  <a:tcPr anchor="ctr">
                    <a:lnB w="3175" cap="flat" cmpd="sng" algn="ctr">
                      <a:solidFill>
                        <a:schemeClr val="tx1"/>
                      </a:solidFill>
                      <a:prstDash val="solid"/>
                      <a:round/>
                      <a:headEnd type="none" w="med" len="med"/>
                      <a:tailEnd type="none" w="med" len="med"/>
                    </a:lnB>
                  </a:tcPr>
                </a:tc>
                <a:tc>
                  <a:txBody>
                    <a:bodyPr/>
                    <a:lstStyle/>
                    <a:p>
                      <a:pPr lvl="0" algn="ctr">
                        <a:buNone/>
                      </a:pPr>
                      <a:r>
                        <a:rPr lang="fr-FR" sz="1600" b="0" i="0">
                          <a:solidFill>
                            <a:srgbClr val="000000"/>
                          </a:solidFill>
                          <a:effectLst/>
                          <a:latin typeface="+mn-lt"/>
                          <a:cs typeface="Arial"/>
                        </a:rPr>
                        <a:t>16.2 </a:t>
                      </a:r>
                      <a:endParaRPr lang="fr-FR" sz="1600">
                        <a:latin typeface="+mn-lt"/>
                      </a:endParaRPr>
                    </a:p>
                  </a:txBody>
                  <a:tcPr anchor="ctr">
                    <a:lnB w="3175" cap="flat" cmpd="sng" algn="ctr">
                      <a:solidFill>
                        <a:schemeClr val="tx1"/>
                      </a:solidFill>
                      <a:prstDash val="solid"/>
                      <a:round/>
                      <a:headEnd type="none" w="med" len="med"/>
                      <a:tailEnd type="none" w="med" len="med"/>
                    </a:lnB>
                  </a:tcPr>
                </a:tc>
                <a:tc>
                  <a:txBody>
                    <a:bodyPr/>
                    <a:lstStyle/>
                    <a:p>
                      <a:pPr lvl="0" algn="ctr">
                        <a:buNone/>
                      </a:pPr>
                      <a:r>
                        <a:rPr lang="fr-FR" sz="1600" b="0" i="0">
                          <a:solidFill>
                            <a:srgbClr val="000000"/>
                          </a:solidFill>
                          <a:effectLst/>
                          <a:latin typeface="+mn-lt"/>
                          <a:cs typeface="Arial"/>
                        </a:rPr>
                        <a:t>15.7</a:t>
                      </a:r>
                      <a:endParaRPr lang="fr-FR" sz="1600">
                        <a:latin typeface="+mn-lt"/>
                        <a:cs typeface="Arial"/>
                      </a:endParaRPr>
                    </a:p>
                  </a:txBody>
                  <a:tcPr anchor="ctr">
                    <a:lnB w="3175" cap="flat" cmpd="sng" algn="ctr">
                      <a:solidFill>
                        <a:schemeClr val="tx1"/>
                      </a:solidFill>
                      <a:prstDash val="solid"/>
                      <a:round/>
                      <a:headEnd type="none" w="med" len="med"/>
                      <a:tailEnd type="none" w="med" len="med"/>
                    </a:lnB>
                  </a:tcPr>
                </a:tc>
                <a:tc rowSpan="2">
                  <a:txBody>
                    <a:bodyPr/>
                    <a:lstStyle/>
                    <a:p>
                      <a:pPr marL="0" marR="0" lvl="0" indent="0" algn="ctr" rtl="0" eaLnBrk="1" fontAlgn="auto" latinLnBrk="0" hangingPunct="1">
                        <a:lnSpc>
                          <a:spcPct val="100000"/>
                        </a:lnSpc>
                        <a:spcBef>
                          <a:spcPts val="0"/>
                        </a:spcBef>
                        <a:spcAft>
                          <a:spcPts val="0"/>
                        </a:spcAft>
                        <a:buClrTx/>
                        <a:buSzTx/>
                        <a:buFontTx/>
                        <a:buNone/>
                      </a:pPr>
                      <a:r>
                        <a:rPr lang="fr-FR" sz="1600" b="0" i="0">
                          <a:solidFill>
                            <a:srgbClr val="000000"/>
                          </a:solidFill>
                          <a:effectLst/>
                          <a:latin typeface="+mn-lt"/>
                          <a:cs typeface="Arial"/>
                        </a:rPr>
                        <a:t>P:0.4266 </a:t>
                      </a:r>
                      <a:endParaRPr lang="fr-FR" sz="1600"/>
                    </a:p>
                  </a:txBody>
                  <a:tcPr anchor="ctr"/>
                </a:tc>
                <a:extLst>
                  <a:ext uri="{0D108BD9-81ED-4DB2-BD59-A6C34878D82A}">
                    <a16:rowId xmlns:a16="http://schemas.microsoft.com/office/drawing/2014/main" val="645675958"/>
                  </a:ext>
                </a:extLst>
              </a:tr>
              <a:tr h="294967">
                <a:tc vMerge="1">
                  <a:txBody>
                    <a:bodyPr/>
                    <a:lstStyle/>
                    <a:p>
                      <a:endParaRPr lang="fr-FR"/>
                    </a:p>
                  </a:txBody>
                  <a:tcPr/>
                </a:tc>
                <a:tc>
                  <a:txBody>
                    <a:bodyPr/>
                    <a:lstStyle/>
                    <a:p>
                      <a:pPr algn="ctr"/>
                      <a:r>
                        <a:rPr lang="fr-FR" sz="1600" b="0" i="0">
                          <a:solidFill>
                            <a:srgbClr val="000000"/>
                          </a:solidFill>
                          <a:effectLst/>
                          <a:latin typeface="+mn-lt"/>
                          <a:cs typeface="Arial"/>
                        </a:rPr>
                        <a:t>15.7</a:t>
                      </a:r>
                      <a:endParaRPr lang="fr-CA" sz="1600">
                        <a:latin typeface="+mn-lt"/>
                        <a:cs typeface="Arial"/>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b="0" i="0">
                          <a:solidFill>
                            <a:srgbClr val="000000"/>
                          </a:solidFill>
                          <a:effectLst/>
                          <a:latin typeface="+mn-lt"/>
                          <a:cs typeface="Arial"/>
                        </a:rPr>
                        <a:t>15 </a:t>
                      </a:r>
                      <a:endParaRPr lang="fr-FR" sz="1600">
                        <a:latin typeface="+mn-lt"/>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b="0" i="0" dirty="0">
                          <a:solidFill>
                            <a:srgbClr val="000000"/>
                          </a:solidFill>
                          <a:effectLst/>
                          <a:latin typeface="+mn-lt"/>
                          <a:cs typeface="Arial"/>
                        </a:rPr>
                        <a:t>15.7</a:t>
                      </a:r>
                      <a:endParaRPr lang="fr-FR" sz="1600" dirty="0">
                        <a:latin typeface="+mn-lt"/>
                        <a:cs typeface="Arial"/>
                      </a:endParaRPr>
                    </a:p>
                  </a:txBody>
                  <a:tcPr anchor="ctr">
                    <a:lnT w="3175" cap="flat" cmpd="sng" algn="ctr">
                      <a:solidFill>
                        <a:schemeClr val="tx1"/>
                      </a:solidFill>
                      <a:prstDash val="solid"/>
                      <a:round/>
                      <a:headEnd type="none" w="med" len="med"/>
                      <a:tailEnd type="none" w="med" len="med"/>
                    </a:lnT>
                  </a:tcPr>
                </a:tc>
                <a:tc vMerge="1">
                  <a:txBody>
                    <a:bodyPr/>
                    <a:lstStyle/>
                    <a:p>
                      <a:endParaRPr lang="fr-FR"/>
                    </a:p>
                  </a:txBody>
                  <a:tcPr/>
                </a:tc>
                <a:extLst>
                  <a:ext uri="{0D108BD9-81ED-4DB2-BD59-A6C34878D82A}">
                    <a16:rowId xmlns:a16="http://schemas.microsoft.com/office/drawing/2014/main" val="369150499"/>
                  </a:ext>
                </a:extLst>
              </a:tr>
            </a:tbl>
          </a:graphicData>
        </a:graphic>
      </p:graphicFrame>
      <p:graphicFrame>
        <p:nvGraphicFramePr>
          <p:cNvPr id="10" name="Tableau 9">
            <a:extLst>
              <a:ext uri="{FF2B5EF4-FFF2-40B4-BE49-F238E27FC236}">
                <a16:creationId xmlns:a16="http://schemas.microsoft.com/office/drawing/2014/main" id="{6AFA1EDD-87A6-05F4-6D03-833325B0A87F}"/>
              </a:ext>
            </a:extLst>
          </p:cNvPr>
          <p:cNvGraphicFramePr>
            <a:graphicFrameLocks noGrp="1"/>
          </p:cNvGraphicFramePr>
          <p:nvPr>
            <p:extLst>
              <p:ext uri="{D42A27DB-BD31-4B8C-83A1-F6EECF244321}">
                <p14:modId xmlns:p14="http://schemas.microsoft.com/office/powerpoint/2010/main" val="3598035994"/>
              </p:ext>
            </p:extLst>
          </p:nvPr>
        </p:nvGraphicFramePr>
        <p:xfrm>
          <a:off x="1146629" y="1984720"/>
          <a:ext cx="9969862" cy="947829"/>
        </p:xfrm>
        <a:graphic>
          <a:graphicData uri="http://schemas.openxmlformats.org/drawingml/2006/table">
            <a:tbl>
              <a:tblPr firstRow="1" bandRow="1">
                <a:tableStyleId>{5C22544A-7EE6-4342-B048-85BDC9FD1C3A}</a:tableStyleId>
              </a:tblPr>
              <a:tblGrid>
                <a:gridCol w="2968171">
                  <a:extLst>
                    <a:ext uri="{9D8B030D-6E8A-4147-A177-3AD203B41FA5}">
                      <a16:colId xmlns:a16="http://schemas.microsoft.com/office/drawing/2014/main" val="712235434"/>
                    </a:ext>
                  </a:extLst>
                </a:gridCol>
                <a:gridCol w="1645920">
                  <a:extLst>
                    <a:ext uri="{9D8B030D-6E8A-4147-A177-3AD203B41FA5}">
                      <a16:colId xmlns:a16="http://schemas.microsoft.com/office/drawing/2014/main" val="3681667907"/>
                    </a:ext>
                  </a:extLst>
                </a:gridCol>
                <a:gridCol w="1802674">
                  <a:extLst>
                    <a:ext uri="{9D8B030D-6E8A-4147-A177-3AD203B41FA5}">
                      <a16:colId xmlns:a16="http://schemas.microsoft.com/office/drawing/2014/main" val="1505144238"/>
                    </a:ext>
                  </a:extLst>
                </a:gridCol>
                <a:gridCol w="1667691">
                  <a:extLst>
                    <a:ext uri="{9D8B030D-6E8A-4147-A177-3AD203B41FA5}">
                      <a16:colId xmlns:a16="http://schemas.microsoft.com/office/drawing/2014/main" val="3639211623"/>
                    </a:ext>
                  </a:extLst>
                </a:gridCol>
                <a:gridCol w="1885406">
                  <a:extLst>
                    <a:ext uri="{9D8B030D-6E8A-4147-A177-3AD203B41FA5}">
                      <a16:colId xmlns:a16="http://schemas.microsoft.com/office/drawing/2014/main" val="1429672107"/>
                    </a:ext>
                  </a:extLst>
                </a:gridCol>
              </a:tblGrid>
              <a:tr h="368709">
                <a:tc>
                  <a:txBody>
                    <a:bodyPr/>
                    <a:lstStyle/>
                    <a:p>
                      <a:pPr lvl="0" algn="ctr">
                        <a:buNone/>
                      </a:pPr>
                      <a:endParaRPr lang="fr-CA" sz="1600">
                        <a:latin typeface="+mn-lt"/>
                      </a:endParaRPr>
                    </a:p>
                  </a:txBody>
                  <a:tcPr anchor="ctr"/>
                </a:tc>
                <a:tc>
                  <a:txBody>
                    <a:bodyPr/>
                    <a:lstStyle/>
                    <a:p>
                      <a:pPr algn="ctr"/>
                      <a:r>
                        <a:rPr lang="fr-CA" sz="1600">
                          <a:effectLst/>
                          <a:latin typeface="+mn-lt"/>
                          <a:ea typeface="Times New Roman" panose="02020603050405020304" pitchFamily="18" charset="0"/>
                          <a:cs typeface="Arial"/>
                        </a:rPr>
                        <a:t>RXM/ DOX</a:t>
                      </a:r>
                      <a:endParaRPr lang="fr-CA" sz="1600">
                        <a:effectLst/>
                        <a:latin typeface="+mn-lt"/>
                        <a:cs typeface="Arial"/>
                      </a:endParaRPr>
                    </a:p>
                  </a:txBody>
                  <a:tcPr anchor="ctr"/>
                </a:tc>
                <a:tc>
                  <a:txBody>
                    <a:bodyPr/>
                    <a:lstStyle/>
                    <a:p>
                      <a:pPr lvl="0" algn="ctr">
                        <a:buNone/>
                      </a:pPr>
                      <a:r>
                        <a:rPr lang="fr-CA" sz="1600" b="1" i="0" u="none" strike="noStrike" noProof="0">
                          <a:solidFill>
                            <a:srgbClr val="FFFFFF"/>
                          </a:solidFill>
                          <a:effectLst/>
                          <a:latin typeface="Calibri"/>
                        </a:rPr>
                        <a:t>RXM</a:t>
                      </a:r>
                      <a:endParaRPr lang="fr-FR" sz="16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Placebo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Différence</a:t>
                      </a:r>
                    </a:p>
                  </a:txBody>
                  <a:tcPr anchor="ctr"/>
                </a:tc>
                <a:extLst>
                  <a:ext uri="{0D108BD9-81ED-4DB2-BD59-A6C34878D82A}">
                    <a16:rowId xmlns:a16="http://schemas.microsoft.com/office/drawing/2014/main" val="989589001"/>
                  </a:ext>
                </a:extLst>
              </a:tr>
              <a:tr h="126774">
                <a:tc>
                  <a:txBody>
                    <a:bodyPr/>
                    <a:lstStyle/>
                    <a:p>
                      <a:pPr lvl="0" algn="ctr">
                        <a:buNone/>
                      </a:pPr>
                      <a:r>
                        <a:rPr lang="fr-CA" sz="1600" b="1">
                          <a:latin typeface="+mn-lt"/>
                          <a:cs typeface="Arial"/>
                        </a:rPr>
                        <a:t>EMPOC 48 sem. post-traitement (patient-année )</a:t>
                      </a:r>
                    </a:p>
                  </a:txBody>
                  <a:tcPr anchor="ctr"/>
                </a:tc>
                <a:tc>
                  <a:txBody>
                    <a:bodyPr/>
                    <a:lstStyle/>
                    <a:p>
                      <a:pPr lvl="0" algn="ctr">
                        <a:buNone/>
                      </a:pPr>
                      <a:r>
                        <a:rPr lang="fr-FR" sz="1600" b="0">
                          <a:solidFill>
                            <a:schemeClr val="tx1">
                              <a:lumMod val="85000"/>
                              <a:lumOff val="15000"/>
                            </a:schemeClr>
                          </a:solidFill>
                          <a:effectLst/>
                          <a:latin typeface="+mn-lt"/>
                          <a:cs typeface="Times New Roman"/>
                        </a:rPr>
                        <a:t>2.83 </a:t>
                      </a:r>
                      <a:endParaRPr lang="fr-CA" sz="1600">
                        <a:latin typeface="+mn-lt"/>
                      </a:endParaRPr>
                    </a:p>
                  </a:txBody>
                  <a:tcPr anchor="ctr"/>
                </a:tc>
                <a:tc>
                  <a:txBody>
                    <a:bodyPr/>
                    <a:lstStyle/>
                    <a:p>
                      <a:pPr lvl="0" algn="ctr">
                        <a:buNone/>
                      </a:pPr>
                      <a:r>
                        <a:rPr lang="fr-FR" sz="1600" b="0">
                          <a:solidFill>
                            <a:schemeClr val="tx1">
                              <a:lumMod val="85000"/>
                              <a:lumOff val="15000"/>
                            </a:schemeClr>
                          </a:solidFill>
                          <a:effectLst/>
                          <a:latin typeface="+mn-lt"/>
                          <a:cs typeface="Times New Roman"/>
                        </a:rPr>
                        <a:t>2.69 </a:t>
                      </a:r>
                      <a:endParaRPr lang="fr-CA" sz="1600">
                        <a:latin typeface="+mn-lt"/>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600" b="0">
                          <a:solidFill>
                            <a:schemeClr val="tx1">
                              <a:lumMod val="85000"/>
                              <a:lumOff val="15000"/>
                            </a:schemeClr>
                          </a:solidFill>
                          <a:effectLst/>
                          <a:latin typeface="+mn-lt"/>
                          <a:cs typeface="Times New Roman"/>
                        </a:rPr>
                        <a:t>2.50 </a:t>
                      </a:r>
                      <a:endParaRPr lang="fr-CA" sz="1600" b="0" i="0" u="none" strike="noStrike" noProof="0">
                        <a:solidFill>
                          <a:srgbClr val="000000"/>
                        </a:solidFill>
                        <a:latin typeface="+mn-lt"/>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600" b="0" dirty="0">
                          <a:solidFill>
                            <a:schemeClr val="tx1">
                              <a:lumMod val="85000"/>
                              <a:lumOff val="15000"/>
                            </a:schemeClr>
                          </a:solidFill>
                          <a:effectLst/>
                          <a:latin typeface="+mn-lt"/>
                          <a:ea typeface="Times New Roman" panose="02020603050405020304" pitchFamily="18" charset="0"/>
                          <a:cs typeface="Times New Roman"/>
                        </a:rPr>
                        <a:t>p = 0.5832 </a:t>
                      </a:r>
                    </a:p>
                  </a:txBody>
                  <a:tcPr anchor="ctr"/>
                </a:tc>
                <a:extLst>
                  <a:ext uri="{0D108BD9-81ED-4DB2-BD59-A6C34878D82A}">
                    <a16:rowId xmlns:a16="http://schemas.microsoft.com/office/drawing/2014/main" val="2349649589"/>
                  </a:ext>
                </a:extLst>
              </a:tr>
            </a:tbl>
          </a:graphicData>
        </a:graphic>
      </p:graphicFrame>
    </p:spTree>
    <p:extLst>
      <p:ext uri="{BB962C8B-B14F-4D97-AF65-F5344CB8AC3E}">
        <p14:creationId xmlns:p14="http://schemas.microsoft.com/office/powerpoint/2010/main" val="340997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56F1-FBFE-1350-F06D-2884B16354B6}"/>
              </a:ext>
            </a:extLst>
          </p:cNvPr>
          <p:cNvSpPr>
            <a:spLocks noGrp="1"/>
          </p:cNvSpPr>
          <p:nvPr>
            <p:ph type="title"/>
          </p:nvPr>
        </p:nvSpPr>
        <p:spPr>
          <a:xfrm>
            <a:off x="286932" y="293826"/>
            <a:ext cx="11195154" cy="774588"/>
          </a:xfrm>
        </p:spPr>
        <p:txBody>
          <a:bodyPr>
            <a:normAutofit/>
          </a:bodyPr>
          <a:lstStyle/>
          <a:p>
            <a:pPr algn="ctr"/>
            <a:r>
              <a:rPr lang="en-US" b="1"/>
              <a:t>  </a:t>
            </a:r>
            <a:r>
              <a:rPr lang="en-US" sz="4000" b="1">
                <a:solidFill>
                  <a:srgbClr val="C00000"/>
                </a:solidFill>
                <a:latin typeface="Calibri Light"/>
                <a:cs typeface="Calibri Light"/>
              </a:rPr>
              <a:t>Articles 3: </a:t>
            </a:r>
            <a:r>
              <a:rPr lang="en-US" sz="4000">
                <a:cs typeface="Calibri Light"/>
              </a:rPr>
              <a:t>Uzun (LRM 2014)- </a:t>
            </a:r>
            <a:r>
              <a:rPr lang="fr-CA" sz="3600" b="1">
                <a:solidFill>
                  <a:srgbClr val="000000"/>
                </a:solidFill>
                <a:ea typeface="+mj-lt"/>
                <a:cs typeface="+mj-lt"/>
              </a:rPr>
              <a:t>Méthodologie</a:t>
            </a:r>
            <a:endParaRPr lang="en-US" sz="3600" b="1">
              <a:solidFill>
                <a:srgbClr val="C00000"/>
              </a:solidFill>
              <a:latin typeface="Arial"/>
              <a:cs typeface="Arial"/>
            </a:endParaRPr>
          </a:p>
        </p:txBody>
      </p:sp>
      <p:graphicFrame>
        <p:nvGraphicFramePr>
          <p:cNvPr id="4" name="Content Placeholder 4">
            <a:extLst>
              <a:ext uri="{FF2B5EF4-FFF2-40B4-BE49-F238E27FC236}">
                <a16:creationId xmlns:a16="http://schemas.microsoft.com/office/drawing/2014/main" id="{9D3B94C9-52C9-37E5-C0A8-AAADBA53B462}"/>
              </a:ext>
            </a:extLst>
          </p:cNvPr>
          <p:cNvGraphicFramePr>
            <a:graphicFrameLocks noGrp="1"/>
          </p:cNvGraphicFramePr>
          <p:nvPr>
            <p:ph idx="1"/>
          </p:nvPr>
        </p:nvGraphicFramePr>
        <p:xfrm>
          <a:off x="1066066" y="1338334"/>
          <a:ext cx="10059867" cy="5197045"/>
        </p:xfrm>
        <a:graphic>
          <a:graphicData uri="http://schemas.openxmlformats.org/drawingml/2006/table">
            <a:tbl>
              <a:tblPr firstRow="1" bandRow="1">
                <a:tableStyleId>{5C22544A-7EE6-4342-B048-85BDC9FD1C3A}</a:tableStyleId>
              </a:tblPr>
              <a:tblGrid>
                <a:gridCol w="2125857">
                  <a:extLst>
                    <a:ext uri="{9D8B030D-6E8A-4147-A177-3AD203B41FA5}">
                      <a16:colId xmlns:a16="http://schemas.microsoft.com/office/drawing/2014/main" val="1231645407"/>
                    </a:ext>
                  </a:extLst>
                </a:gridCol>
                <a:gridCol w="7934010">
                  <a:extLst>
                    <a:ext uri="{9D8B030D-6E8A-4147-A177-3AD203B41FA5}">
                      <a16:colId xmlns:a16="http://schemas.microsoft.com/office/drawing/2014/main" val="2981994873"/>
                    </a:ext>
                  </a:extLst>
                </a:gridCol>
              </a:tblGrid>
              <a:tr h="294967">
                <a:tc>
                  <a:txBody>
                    <a:bodyPr/>
                    <a:lstStyle/>
                    <a:p>
                      <a:pPr marL="0" lvl="0" algn="l" defTabSz="914400" rtl="0" eaLnBrk="1" latinLnBrk="0" hangingPunct="1">
                        <a:buNone/>
                      </a:pPr>
                      <a:endParaRPr lang="en-US" sz="1600" b="1" i="0" u="none" strike="noStrike" kern="1200">
                        <a:solidFill>
                          <a:schemeClr val="bg1"/>
                        </a:solidFill>
                        <a:effectLst/>
                        <a:latin typeface="+mn-lt"/>
                        <a:ea typeface="+mn-ea"/>
                        <a:cs typeface="+mn-cs"/>
                      </a:endParaRPr>
                    </a:p>
                  </a:txBody>
                  <a:tcPr marL="63263" marR="63263" marT="31632" marB="31632" anchor="c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i="0" u="none" strike="noStrike" kern="1200">
                        <a:solidFill>
                          <a:schemeClr val="bg1"/>
                        </a:solidFill>
                        <a:effectLst/>
                        <a:latin typeface="+mn-lt"/>
                        <a:ea typeface="+mn-ea"/>
                        <a:cs typeface="+mn-cs"/>
                      </a:endParaRPr>
                    </a:p>
                  </a:txBody>
                  <a:tcPr marL="63263" marR="63263" marT="31632" marB="31632" anchor="ctr">
                    <a:solidFill>
                      <a:srgbClr val="E9EBF5"/>
                    </a:solidFill>
                  </a:tcPr>
                </a:tc>
                <a:extLst>
                  <a:ext uri="{0D108BD9-81ED-4DB2-BD59-A6C34878D82A}">
                    <a16:rowId xmlns:a16="http://schemas.microsoft.com/office/drawing/2014/main" val="787760369"/>
                  </a:ext>
                </a:extLst>
              </a:tr>
              <a:tr h="218674">
                <a:tc>
                  <a:txBody>
                    <a:bodyPr/>
                    <a:lstStyle/>
                    <a:p>
                      <a:pPr lvl="0" algn="l">
                        <a:buNone/>
                      </a:pPr>
                      <a:r>
                        <a:rPr lang="en-US" sz="1600" b="1">
                          <a:effectLst/>
                          <a:latin typeface="+mn-lt"/>
                        </a:rPr>
                        <a:t>Devis</a:t>
                      </a:r>
                    </a:p>
                  </a:txBody>
                  <a:tcPr marL="63263" marR="63263" marT="31632" marB="31632" anchor="ctr"/>
                </a:tc>
                <a:tc>
                  <a:txBody>
                    <a:bodyPr/>
                    <a:lstStyle/>
                    <a:p>
                      <a:pPr lvl="0" algn="l">
                        <a:buNone/>
                      </a:pPr>
                      <a:r>
                        <a:rPr lang="fr-FR" sz="1600" u="none" strike="noStrike">
                          <a:effectLst/>
                          <a:latin typeface="+mn-lt"/>
                        </a:rPr>
                        <a:t>ECR, double insu, groupe contrôle</a:t>
                      </a:r>
                    </a:p>
                  </a:txBody>
                  <a:tcPr marL="63263" marR="63263" marT="31632" marB="31632" anchor="ctr"/>
                </a:tc>
                <a:extLst>
                  <a:ext uri="{0D108BD9-81ED-4DB2-BD59-A6C34878D82A}">
                    <a16:rowId xmlns:a16="http://schemas.microsoft.com/office/drawing/2014/main" val="317253427"/>
                  </a:ext>
                </a:extLst>
              </a:tr>
              <a:tr h="218674">
                <a:tc>
                  <a:txBody>
                    <a:bodyPr/>
                    <a:lstStyle/>
                    <a:p>
                      <a:pPr algn="l" rtl="0" fontAlgn="base"/>
                      <a:r>
                        <a:rPr lang="en-US" sz="1600" b="1">
                          <a:effectLst/>
                          <a:latin typeface="+mn-lt"/>
                        </a:rPr>
                        <a:t>Lieu</a:t>
                      </a:r>
                    </a:p>
                  </a:txBody>
                  <a:tcPr marL="63263" marR="63263" marT="31632" marB="31632" anchor="ctr"/>
                </a:tc>
                <a:tc>
                  <a:txBody>
                    <a:bodyPr/>
                    <a:lstStyle/>
                    <a:p>
                      <a:pPr algn="l" rtl="0" fontAlgn="base"/>
                      <a:r>
                        <a:rPr lang="fr-FR" sz="1600" u="none" strike="noStrike">
                          <a:effectLst/>
                          <a:latin typeface="+mn-lt"/>
                        </a:rPr>
                        <a:t>Centre unique à l’hôpital </a:t>
                      </a:r>
                      <a:r>
                        <a:rPr lang="fr-FR" sz="1600" u="none" strike="noStrike" err="1">
                          <a:effectLst/>
                          <a:latin typeface="+mn-lt"/>
                        </a:rPr>
                        <a:t>Amphia</a:t>
                      </a:r>
                      <a:r>
                        <a:rPr lang="fr-FR" sz="1600" u="none" strike="noStrike">
                          <a:effectLst/>
                          <a:latin typeface="+mn-lt"/>
                        </a:rPr>
                        <a:t> (Breda, Pays-Bas) </a:t>
                      </a:r>
                      <a:endParaRPr lang="fr-FR" sz="1600" b="0" i="0">
                        <a:solidFill>
                          <a:srgbClr val="000000"/>
                        </a:solidFill>
                        <a:effectLst/>
                        <a:latin typeface="+mn-lt"/>
                      </a:endParaRPr>
                    </a:p>
                  </a:txBody>
                  <a:tcPr marL="63263" marR="63263" marT="31632" marB="31632" anchor="ctr"/>
                </a:tc>
                <a:extLst>
                  <a:ext uri="{0D108BD9-81ED-4DB2-BD59-A6C34878D82A}">
                    <a16:rowId xmlns:a16="http://schemas.microsoft.com/office/drawing/2014/main" val="39255336"/>
                  </a:ext>
                </a:extLst>
              </a:tr>
              <a:tr h="218674">
                <a:tc rowSpan="3">
                  <a:txBody>
                    <a:bodyPr/>
                    <a:lstStyle/>
                    <a:p>
                      <a:pPr lvl="0" algn="l">
                        <a:buNone/>
                      </a:pPr>
                      <a:r>
                        <a:rPr lang="en-US" sz="1600" b="1" i="0" u="none" strike="noStrike" noProof="0">
                          <a:effectLst/>
                          <a:latin typeface="+mn-lt"/>
                        </a:rPr>
                        <a:t>Population </a:t>
                      </a:r>
                    </a:p>
                    <a:p>
                      <a:pPr lvl="0" algn="l">
                        <a:buNone/>
                      </a:pPr>
                      <a:endParaRPr lang="en-US" sz="1600" b="1" i="0" u="none" strike="noStrike" noProof="0">
                        <a:effectLst/>
                        <a:latin typeface="+mn-lt"/>
                      </a:endParaRPr>
                    </a:p>
                    <a:p>
                      <a:pPr lvl="0" algn="l">
                        <a:buNone/>
                      </a:pPr>
                      <a:endParaRPr lang="en-US" sz="1600" b="1" i="0" u="none" strike="noStrike" noProof="0">
                        <a:effectLst/>
                        <a:latin typeface="+mn-lt"/>
                      </a:endParaRPr>
                    </a:p>
                  </a:txBody>
                  <a:tcPr marL="63263" marR="63263" marT="31632" marB="31632"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err="1">
                          <a:latin typeface="+mn-lt"/>
                        </a:rPr>
                        <a:t>Âge</a:t>
                      </a:r>
                      <a:r>
                        <a:rPr lang="en-US" sz="1600">
                          <a:latin typeface="+mn-lt"/>
                        </a:rPr>
                        <a:t> : </a:t>
                      </a:r>
                      <a:r>
                        <a:rPr lang="fr-CA" sz="1600" b="0">
                          <a:solidFill>
                            <a:schemeClr val="tx1">
                              <a:lumMod val="95000"/>
                              <a:lumOff val="5000"/>
                            </a:schemeClr>
                          </a:solidFill>
                          <a:effectLst/>
                          <a:latin typeface="+mn-lt"/>
                          <a:cs typeface="Arial"/>
                        </a:rPr>
                        <a:t>≥ </a:t>
                      </a:r>
                      <a:r>
                        <a:rPr lang="fr-FR" sz="1600">
                          <a:effectLst/>
                          <a:latin typeface="+mn-lt"/>
                          <a:ea typeface="Times New Roman" panose="02020603050405020304" pitchFamily="18" charset="0"/>
                          <a:cs typeface="Times New Roman"/>
                        </a:rPr>
                        <a:t>18 ans </a:t>
                      </a:r>
                    </a:p>
                  </a:txBody>
                  <a:tcPr marL="63263" marR="63263" marT="31632" marB="31632" anchor="ctr"/>
                </a:tc>
                <a:extLst>
                  <a:ext uri="{0D108BD9-81ED-4DB2-BD59-A6C34878D82A}">
                    <a16:rowId xmlns:a16="http://schemas.microsoft.com/office/drawing/2014/main" val="3754798462"/>
                  </a:ext>
                </a:extLst>
              </a:tr>
              <a:tr h="622235">
                <a:tc vMerge="1">
                  <a:txBody>
                    <a:bodyPr/>
                    <a:lstStyle/>
                    <a:p>
                      <a:endParaRPr lang="fr-FR"/>
                    </a:p>
                  </a:txBody>
                  <a:tcPr marL="63263" marR="63263" marT="31632" marB="31632"/>
                </a:tc>
                <a:tc>
                  <a:txBody>
                    <a:bodyPr/>
                    <a:lstStyle/>
                    <a:p>
                      <a:pPr fontAlgn="base">
                        <a:lnSpc>
                          <a:spcPct val="107000"/>
                        </a:lnSpc>
                        <a:spcAft>
                          <a:spcPts val="200"/>
                        </a:spcAft>
                      </a:pPr>
                      <a:r>
                        <a:rPr lang="fr-CA" sz="1600">
                          <a:effectLst/>
                          <a:latin typeface="+mn-lt"/>
                          <a:ea typeface="Times New Roman" panose="02020603050405020304" pitchFamily="18" charset="0"/>
                          <a:cs typeface="Times New Roman"/>
                        </a:rPr>
                        <a:t> </a:t>
                      </a:r>
                      <a:r>
                        <a:rPr lang="fr-FR" sz="1600">
                          <a:effectLst/>
                          <a:latin typeface="+mn-lt"/>
                          <a:ea typeface="Times New Roman" panose="02020603050405020304" pitchFamily="18" charset="0"/>
                          <a:cs typeface="Times New Roman"/>
                        </a:rPr>
                        <a:t>Diagnostic de MPOC</a:t>
                      </a:r>
                    </a:p>
                    <a:p>
                      <a:pPr fontAlgn="base">
                        <a:lnSpc>
                          <a:spcPct val="107000"/>
                        </a:lnSpc>
                        <a:spcAft>
                          <a:spcPts val="200"/>
                        </a:spcAft>
                      </a:pPr>
                      <a:r>
                        <a:rPr lang="fr-FR" sz="1600">
                          <a:effectLst/>
                          <a:latin typeface="+mn-lt"/>
                          <a:ea typeface="Times New Roman" panose="02020603050405020304" pitchFamily="18" charset="0"/>
                          <a:cs typeface="Times New Roman"/>
                        </a:rPr>
                        <a:t> </a:t>
                      </a:r>
                      <a:r>
                        <a:rPr lang="fr-CA" sz="1600" b="0">
                          <a:solidFill>
                            <a:schemeClr val="tx1">
                              <a:lumMod val="95000"/>
                              <a:lumOff val="5000"/>
                            </a:schemeClr>
                          </a:solidFill>
                          <a:effectLst/>
                          <a:latin typeface="+mn-lt"/>
                          <a:cs typeface="Arial"/>
                        </a:rPr>
                        <a:t>≥ 3 </a:t>
                      </a:r>
                      <a:r>
                        <a:rPr lang="fr-FR" sz="1600">
                          <a:effectLst/>
                          <a:latin typeface="+mn-lt"/>
                          <a:cs typeface="Times New Roman"/>
                        </a:rPr>
                        <a:t>EAMPOC </a:t>
                      </a:r>
                      <a:r>
                        <a:rPr lang="fr-FR" sz="1600">
                          <a:effectLst/>
                          <a:latin typeface="+mn-lt"/>
                          <a:ea typeface="Times New Roman" panose="02020603050405020304" pitchFamily="18" charset="0"/>
                          <a:cs typeface="Times New Roman"/>
                        </a:rPr>
                        <a:t>cours de l'année précédente (stéroïdes ou ATB)</a:t>
                      </a:r>
                    </a:p>
                  </a:txBody>
                  <a:tcPr marL="0" marR="0" marT="0" marB="0" anchor="ctr"/>
                </a:tc>
                <a:extLst>
                  <a:ext uri="{0D108BD9-81ED-4DB2-BD59-A6C34878D82A}">
                    <a16:rowId xmlns:a16="http://schemas.microsoft.com/office/drawing/2014/main" val="1408484901"/>
                  </a:ext>
                </a:extLst>
              </a:tr>
              <a:tr h="0">
                <a:tc vMerge="1">
                  <a:txBody>
                    <a:bodyPr/>
                    <a:lstStyle/>
                    <a:p>
                      <a:pPr defTabSz="914400">
                        <a:tabLst/>
                        <a:defRPr/>
                      </a:pPr>
                      <a:endParaRPr lang="fr-FR"/>
                    </a:p>
                  </a:txBody>
                  <a:tcPr marL="63263" marR="63263" marT="31632" marB="31632"/>
                </a:tc>
                <a:tc>
                  <a:txBody>
                    <a:bodyPr/>
                    <a:lstStyle/>
                    <a:p>
                      <a:pPr marL="0" marR="0" indent="0" algn="l" rtl="0" eaLnBrk="1" fontAlgn="base" latinLnBrk="0" hangingPunct="1">
                        <a:lnSpc>
                          <a:spcPct val="107000"/>
                        </a:lnSpc>
                        <a:spcBef>
                          <a:spcPts val="0"/>
                        </a:spcBef>
                        <a:spcAft>
                          <a:spcPts val="200"/>
                        </a:spcAft>
                        <a:buClrTx/>
                        <a:buSzTx/>
                        <a:buFontTx/>
                        <a:buNone/>
                      </a:pPr>
                      <a:r>
                        <a:rPr lang="fr-FR" sz="1600">
                          <a:effectLst/>
                          <a:latin typeface="+mn-lt"/>
                          <a:ea typeface="Times New Roman" panose="02020603050405020304" pitchFamily="18" charset="0"/>
                          <a:cs typeface="Times New Roman"/>
                        </a:rPr>
                        <a:t>Cliniquement stable, ∅ EAMPOC ou d'infection </a:t>
                      </a:r>
                      <a:r>
                        <a:rPr lang="fr-FR" sz="1600">
                          <a:effectLst/>
                          <a:latin typeface="+mn-lt"/>
                          <a:cs typeface="Times New Roman"/>
                        </a:rPr>
                        <a:t>des voies respiratoires</a:t>
                      </a:r>
                      <a:r>
                        <a:rPr lang="fr-CA" sz="1600" b="0" i="0" u="none" strike="noStrike" noProof="0">
                          <a:solidFill>
                            <a:schemeClr val="tx1">
                              <a:lumMod val="95000"/>
                              <a:lumOff val="5000"/>
                            </a:schemeClr>
                          </a:solidFill>
                          <a:effectLst/>
                          <a:latin typeface="Calibri"/>
                        </a:rPr>
                        <a:t> </a:t>
                      </a:r>
                      <a:endParaRPr lang="fr-FR" sz="1600">
                        <a:latin typeface="+mn-lt"/>
                        <a:cs typeface="Times New Roman"/>
                      </a:endParaRPr>
                    </a:p>
                  </a:txBody>
                  <a:tcPr marL="0" marR="0" marT="0" marB="0" anchor="ctr"/>
                </a:tc>
                <a:extLst>
                  <a:ext uri="{0D108BD9-81ED-4DB2-BD59-A6C34878D82A}">
                    <a16:rowId xmlns:a16="http://schemas.microsoft.com/office/drawing/2014/main" val="1118860345"/>
                  </a:ext>
                </a:extLst>
              </a:tr>
              <a:tr h="245805">
                <a:tc>
                  <a:txBody>
                    <a:bodyPr/>
                    <a:lstStyle/>
                    <a:p>
                      <a:pPr lvl="0" algn="l">
                        <a:buNone/>
                      </a:pPr>
                      <a:r>
                        <a:rPr lang="en-US" sz="1600" b="1" err="1">
                          <a:effectLst/>
                          <a:latin typeface="+mn-lt"/>
                        </a:rPr>
                        <a:t>Échantillion</a:t>
                      </a:r>
                      <a:endParaRPr lang="fr-FR" sz="1600" b="1">
                        <a:latin typeface="+mn-lt"/>
                      </a:endParaRPr>
                    </a:p>
                  </a:txBody>
                  <a:tcPr marL="63263" marR="63263" marT="31632" marB="31632" anchor="ctr"/>
                </a:tc>
                <a:tc>
                  <a:txBody>
                    <a:bodyPr/>
                    <a:lstStyle/>
                    <a:p>
                      <a:pPr lvl="0" algn="l">
                        <a:lnSpc>
                          <a:spcPct val="100000"/>
                        </a:lnSpc>
                        <a:spcBef>
                          <a:spcPts val="0"/>
                        </a:spcBef>
                        <a:spcAft>
                          <a:spcPts val="0"/>
                        </a:spcAft>
                        <a:buNone/>
                      </a:pPr>
                      <a:r>
                        <a:rPr lang="fr-FR" sz="1600" b="0" i="0" u="none" strike="noStrike" noProof="0">
                          <a:effectLst/>
                          <a:latin typeface="+mn-lt"/>
                        </a:rPr>
                        <a:t>n= 47 AZT</a:t>
                      </a:r>
                      <a:endParaRPr lang="fr-FR" sz="1600" b="0">
                        <a:solidFill>
                          <a:schemeClr val="tx1">
                            <a:lumMod val="95000"/>
                            <a:lumOff val="5000"/>
                          </a:schemeClr>
                        </a:solidFill>
                        <a:effectLst/>
                        <a:latin typeface="+mn-lt"/>
                        <a:cs typeface="Arial"/>
                      </a:endParaRPr>
                    </a:p>
                    <a:p>
                      <a:pPr lvl="0" algn="l">
                        <a:lnSpc>
                          <a:spcPct val="100000"/>
                        </a:lnSpc>
                        <a:spcBef>
                          <a:spcPts val="0"/>
                        </a:spcBef>
                        <a:spcAft>
                          <a:spcPts val="0"/>
                        </a:spcAft>
                        <a:buNone/>
                      </a:pPr>
                      <a:r>
                        <a:rPr lang="fr-FR" sz="1600" b="0" i="0" u="none" strike="noStrike" noProof="0">
                          <a:effectLst/>
                          <a:latin typeface="+mn-lt"/>
                        </a:rPr>
                        <a:t>n= 45 placebo</a:t>
                      </a:r>
                      <a:endParaRPr lang="fr-CA" sz="1600">
                        <a:latin typeface="+mn-lt"/>
                      </a:endParaRPr>
                    </a:p>
                  </a:txBody>
                  <a:tcPr marL="0" marR="0" marT="0" marB="0" anchor="ctr"/>
                </a:tc>
                <a:extLst>
                  <a:ext uri="{0D108BD9-81ED-4DB2-BD59-A6C34878D82A}">
                    <a16:rowId xmlns:a16="http://schemas.microsoft.com/office/drawing/2014/main" val="4292026166"/>
                  </a:ext>
                </a:extLst>
              </a:tr>
              <a:tr h="417870">
                <a:tc>
                  <a:txBody>
                    <a:bodyPr/>
                    <a:lstStyle/>
                    <a:p>
                      <a:pPr lvl="0" algn="l">
                        <a:buNone/>
                      </a:pPr>
                      <a:r>
                        <a:rPr lang="en-US" sz="1600" b="1" i="0" u="none" strike="noStrike" noProof="0">
                          <a:effectLst/>
                          <a:latin typeface="+mn-lt"/>
                        </a:rPr>
                        <a:t>Design</a:t>
                      </a:r>
                      <a:endParaRPr lang="fr-FR" sz="1600"/>
                    </a:p>
                  </a:txBody>
                  <a:tcPr marL="63263" marR="63263" marT="31632" marB="31632" anchor="ctr"/>
                </a:tc>
                <a:tc>
                  <a:txBody>
                    <a:bodyPr/>
                    <a:lstStyle/>
                    <a:p>
                      <a:pPr marL="0" lvl="0" indent="0" algn="l">
                        <a:lnSpc>
                          <a:spcPct val="107000"/>
                        </a:lnSpc>
                        <a:spcBef>
                          <a:spcPts val="0"/>
                        </a:spcBef>
                        <a:spcAft>
                          <a:spcPts val="200"/>
                        </a:spcAft>
                        <a:buNone/>
                      </a:pPr>
                      <a:r>
                        <a:rPr lang="fr-FR" sz="1600" b="0" dirty="0">
                          <a:solidFill>
                            <a:schemeClr val="tx1">
                              <a:lumMod val="95000"/>
                              <a:lumOff val="5000"/>
                            </a:schemeClr>
                          </a:solidFill>
                          <a:effectLst/>
                          <a:latin typeface="+mn-lt"/>
                          <a:cs typeface="Arial"/>
                        </a:rPr>
                        <a:t>AZT 500 mg 3 x/sem. </a:t>
                      </a:r>
                      <a:endParaRPr lang="fr-FR" sz="1600" dirty="0">
                        <a:latin typeface="+mn-lt"/>
                      </a:endParaRPr>
                    </a:p>
                    <a:p>
                      <a:pPr marL="0" lvl="0" indent="0" algn="l">
                        <a:lnSpc>
                          <a:spcPct val="107000"/>
                        </a:lnSpc>
                        <a:spcBef>
                          <a:spcPts val="0"/>
                        </a:spcBef>
                        <a:spcAft>
                          <a:spcPts val="200"/>
                        </a:spcAft>
                        <a:buNone/>
                      </a:pPr>
                      <a:r>
                        <a:rPr lang="fr-FR" sz="1600" b="0" i="0" u="none" strike="noStrike" noProof="0" dirty="0">
                          <a:solidFill>
                            <a:schemeClr val="tx1">
                              <a:lumMod val="95000"/>
                              <a:lumOff val="5000"/>
                            </a:schemeClr>
                          </a:solidFill>
                          <a:effectLst/>
                          <a:latin typeface="+mn-lt"/>
                        </a:rPr>
                        <a:t>Pla­cebo (52 semaines)</a:t>
                      </a:r>
                      <a:endParaRPr lang="fr-FR" sz="1600" dirty="0">
                        <a:latin typeface="+mn-lt"/>
                      </a:endParaRPr>
                    </a:p>
                  </a:txBody>
                  <a:tcPr marL="0" marR="0" marT="0" marB="0" anchor="ctr"/>
                </a:tc>
                <a:extLst>
                  <a:ext uri="{0D108BD9-81ED-4DB2-BD59-A6C34878D82A}">
                    <a16:rowId xmlns:a16="http://schemas.microsoft.com/office/drawing/2014/main" val="4213439022"/>
                  </a:ext>
                </a:extLst>
              </a:tr>
              <a:tr h="417870">
                <a:tc>
                  <a:txBody>
                    <a:bodyPr/>
                    <a:lstStyle/>
                    <a:p>
                      <a:pPr lvl="0" algn="l">
                        <a:buNone/>
                      </a:pPr>
                      <a:r>
                        <a:rPr lang="en-US" sz="1600" b="1" i="0" u="none" strike="noStrike" noProof="0">
                          <a:effectLst/>
                          <a:latin typeface="+mn-lt"/>
                        </a:rPr>
                        <a:t>Groupe après randomization (1:1)</a:t>
                      </a:r>
                    </a:p>
                  </a:txBody>
                  <a:tcPr marL="63263" marR="63263" marT="31632" marB="31632" anchor="ctr"/>
                </a:tc>
                <a:tc>
                  <a:txBody>
                    <a:bodyPr/>
                    <a:lstStyle/>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Groupe AZT</a:t>
                      </a:r>
                    </a:p>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Groupe Placebo</a:t>
                      </a:r>
                    </a:p>
                  </a:txBody>
                  <a:tcPr marL="0" marR="0" marT="0" marB="0" anchor="ctr"/>
                </a:tc>
                <a:extLst>
                  <a:ext uri="{0D108BD9-81ED-4DB2-BD59-A6C34878D82A}">
                    <a16:rowId xmlns:a16="http://schemas.microsoft.com/office/drawing/2014/main" val="3665536449"/>
                  </a:ext>
                </a:extLst>
              </a:tr>
              <a:tr h="393290">
                <a:tc>
                  <a:txBody>
                    <a:bodyPr/>
                    <a:lstStyle/>
                    <a:p>
                      <a:pPr lvl="0" algn="l">
                        <a:buNone/>
                      </a:pPr>
                      <a:r>
                        <a:rPr lang="en-US" sz="1600" b="1" i="0" u="none" strike="noStrike" noProof="0">
                          <a:effectLst/>
                          <a:latin typeface="+mn-lt"/>
                        </a:rPr>
                        <a:t>Issues </a:t>
                      </a:r>
                      <a:r>
                        <a:rPr lang="en-US" sz="1600" b="1" i="0" u="none" strike="noStrike" noProof="0" err="1">
                          <a:effectLst/>
                          <a:latin typeface="+mn-lt"/>
                        </a:rPr>
                        <a:t>primaires</a:t>
                      </a:r>
                    </a:p>
                  </a:txBody>
                  <a:tcPr marL="63263" marR="63263" marT="31632" marB="31632" anchor="ctr"/>
                </a:tc>
                <a:tc>
                  <a:txBody>
                    <a:bodyPr/>
                    <a:lstStyle/>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Taux d'EMPOC </a:t>
                      </a:r>
                      <a:endParaRPr lang="fr-CA" sz="1600">
                        <a:latin typeface="+mn-lt"/>
                      </a:endParaRPr>
                    </a:p>
                  </a:txBody>
                  <a:tcPr marL="0" marR="0" marT="0" marB="0" anchor="ctr"/>
                </a:tc>
                <a:extLst>
                  <a:ext uri="{0D108BD9-81ED-4DB2-BD59-A6C34878D82A}">
                    <a16:rowId xmlns:a16="http://schemas.microsoft.com/office/drawing/2014/main" val="1225803913"/>
                  </a:ext>
                </a:extLst>
              </a:tr>
              <a:tr h="393290">
                <a:tc>
                  <a:txBody>
                    <a:bodyPr/>
                    <a:lstStyle/>
                    <a:p>
                      <a:pPr lvl="0" algn="l">
                        <a:buNone/>
                      </a:pPr>
                      <a:r>
                        <a:rPr lang="en-US" sz="1600" b="1" i="0" u="none" strike="noStrike" noProof="0">
                          <a:effectLst/>
                          <a:latin typeface="+mn-lt"/>
                        </a:rPr>
                        <a:t>Issues </a:t>
                      </a:r>
                      <a:r>
                        <a:rPr lang="en-US" sz="1600" b="1" i="0" u="none" strike="noStrike" noProof="0" err="1">
                          <a:effectLst/>
                          <a:latin typeface="+mn-lt"/>
                        </a:rPr>
                        <a:t>secondaires</a:t>
                      </a:r>
                    </a:p>
                  </a:txBody>
                  <a:tcPr marL="63263" marR="63263" marT="31632" marB="31632" anchor="ctr"/>
                </a:tc>
                <a:tc>
                  <a:txBody>
                    <a:bodyPr/>
                    <a:lstStyle/>
                    <a:p>
                      <a:pPr marL="0" lvl="0" indent="0" algn="l">
                        <a:lnSpc>
                          <a:spcPct val="107000"/>
                        </a:lnSpc>
                        <a:spcBef>
                          <a:spcPts val="0"/>
                        </a:spcBef>
                        <a:spcAft>
                          <a:spcPts val="200"/>
                        </a:spcAft>
                        <a:buNone/>
                      </a:pPr>
                      <a:r>
                        <a:rPr lang="fr-CA" sz="1600">
                          <a:latin typeface="+mn-lt"/>
                          <a:cs typeface="Arial"/>
                        </a:rPr>
                        <a:t>Délai avant la 1ière EAMPOC</a:t>
                      </a:r>
                    </a:p>
                    <a:p>
                      <a:pPr marL="0" lvl="0" indent="0" algn="l">
                        <a:lnSpc>
                          <a:spcPct val="107000"/>
                        </a:lnSpc>
                        <a:spcBef>
                          <a:spcPts val="0"/>
                        </a:spcBef>
                        <a:spcAft>
                          <a:spcPts val="200"/>
                        </a:spcAft>
                        <a:buNone/>
                      </a:pPr>
                      <a:r>
                        <a:rPr lang="fr-FR" sz="1600" kern="1200">
                          <a:solidFill>
                            <a:schemeClr val="dk1"/>
                          </a:solidFill>
                          <a:effectLst/>
                          <a:latin typeface="+mn-lt"/>
                          <a:ea typeface="+mn-ea"/>
                          <a:cs typeface="+mn-cs"/>
                        </a:rPr>
                        <a:t>Test de marche de six minutes</a:t>
                      </a:r>
                      <a:r>
                        <a:rPr lang="fr-CA" sz="1600">
                          <a:effectLst/>
                          <a:latin typeface="+mn-lt"/>
                        </a:rPr>
                        <a:t> </a:t>
                      </a:r>
                    </a:p>
                    <a:p>
                      <a:pPr marL="0" marR="0" lvl="0" indent="0" algn="l" rtl="0" eaLnBrk="1" fontAlgn="auto" latinLnBrk="0" hangingPunct="1">
                        <a:lnSpc>
                          <a:spcPct val="107000"/>
                        </a:lnSpc>
                        <a:spcBef>
                          <a:spcPts val="0"/>
                        </a:spcBef>
                        <a:spcAft>
                          <a:spcPts val="200"/>
                        </a:spcAft>
                        <a:buClrTx/>
                        <a:buSzTx/>
                        <a:buFontTx/>
                        <a:buNone/>
                      </a:pPr>
                      <a:r>
                        <a:rPr lang="fr-FR" sz="1600" kern="1200">
                          <a:solidFill>
                            <a:schemeClr val="dk1"/>
                          </a:solidFill>
                          <a:effectLst/>
                          <a:latin typeface="+mn-lt"/>
                          <a:ea typeface="+mn-ea"/>
                          <a:cs typeface="+mn-cs"/>
                        </a:rPr>
                        <a:t>Qualité de vie (SF-12 et SGRQ)</a:t>
                      </a:r>
                      <a:endParaRPr lang="fr-CA" sz="1600" kern="120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4288614046"/>
                  </a:ext>
                </a:extLst>
              </a:tr>
              <a:tr h="245806">
                <a:tc>
                  <a:txBody>
                    <a:bodyPr/>
                    <a:lstStyle/>
                    <a:p>
                      <a:pPr lvl="0" algn="l">
                        <a:buNone/>
                      </a:pPr>
                      <a:r>
                        <a:rPr lang="en-US" sz="1600" b="1" i="0" u="none" strike="noStrike" noProof="0">
                          <a:effectLst/>
                          <a:latin typeface="+mn-lt"/>
                        </a:rPr>
                        <a:t>Analyses </a:t>
                      </a:r>
                      <a:r>
                        <a:rPr lang="en-US" sz="1600" b="1" i="0" u="none" strike="noStrike" noProof="0" err="1">
                          <a:effectLst/>
                          <a:latin typeface="+mn-lt"/>
                        </a:rPr>
                        <a:t>statistiques</a:t>
                      </a:r>
                    </a:p>
                  </a:txBody>
                  <a:tcPr marL="63263" marR="63263" marT="31632" marB="31632" anchor="ctr"/>
                </a:tc>
                <a:tc>
                  <a:txBody>
                    <a:bodyPr/>
                    <a:lstStyle/>
                    <a:p>
                      <a:pPr marL="0" lvl="0" indent="0" algn="l">
                        <a:lnSpc>
                          <a:spcPct val="107000"/>
                        </a:lnSpc>
                        <a:spcBef>
                          <a:spcPts val="0"/>
                        </a:spcBef>
                        <a:spcAft>
                          <a:spcPts val="200"/>
                        </a:spcAft>
                        <a:buNone/>
                      </a:pPr>
                      <a:r>
                        <a:rPr lang="fr-CA" sz="1600" b="0" dirty="0">
                          <a:solidFill>
                            <a:schemeClr val="tx1">
                              <a:lumMod val="95000"/>
                              <a:lumOff val="5000"/>
                            </a:schemeClr>
                          </a:solidFill>
                          <a:effectLst/>
                          <a:latin typeface="+mn-lt"/>
                          <a:cs typeface="Arial"/>
                        </a:rPr>
                        <a:t>Intention de traiter</a:t>
                      </a:r>
                    </a:p>
                  </a:txBody>
                  <a:tcPr marL="0" marR="0" marT="0" marB="0" anchor="ctr"/>
                </a:tc>
                <a:extLst>
                  <a:ext uri="{0D108BD9-81ED-4DB2-BD59-A6C34878D82A}">
                    <a16:rowId xmlns:a16="http://schemas.microsoft.com/office/drawing/2014/main" val="1165144504"/>
                  </a:ext>
                </a:extLst>
              </a:tr>
            </a:tbl>
          </a:graphicData>
        </a:graphic>
      </p:graphicFrame>
    </p:spTree>
    <p:extLst>
      <p:ext uri="{BB962C8B-B14F-4D97-AF65-F5344CB8AC3E}">
        <p14:creationId xmlns:p14="http://schemas.microsoft.com/office/powerpoint/2010/main" val="180898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B1990-3F89-96E0-1B75-E1FA09A46880}"/>
              </a:ext>
            </a:extLst>
          </p:cNvPr>
          <p:cNvSpPr>
            <a:spLocks noGrp="1"/>
          </p:cNvSpPr>
          <p:nvPr>
            <p:ph type="title"/>
          </p:nvPr>
        </p:nvSpPr>
        <p:spPr>
          <a:xfrm>
            <a:off x="838200" y="242730"/>
            <a:ext cx="10515600" cy="1325563"/>
          </a:xfrm>
        </p:spPr>
        <p:txBody>
          <a:bodyPr>
            <a:normAutofit/>
          </a:bodyPr>
          <a:lstStyle/>
          <a:p>
            <a:pPr algn="ctr"/>
            <a:r>
              <a:rPr lang="en-US" sz="4000" b="1">
                <a:solidFill>
                  <a:srgbClr val="C00000"/>
                </a:solidFill>
                <a:latin typeface="Calibri Light"/>
                <a:cs typeface="Calibri Light"/>
              </a:rPr>
              <a:t>Article 3: </a:t>
            </a:r>
            <a:r>
              <a:rPr lang="en-US" sz="4000">
                <a:cs typeface="Calibri Light"/>
              </a:rPr>
              <a:t>Uzun (LRM 2014)</a:t>
            </a:r>
            <a:r>
              <a:rPr lang="en-US" sz="4000">
                <a:solidFill>
                  <a:schemeClr val="tx1">
                    <a:lumMod val="85000"/>
                    <a:lumOff val="15000"/>
                  </a:schemeClr>
                </a:solidFill>
                <a:cs typeface="Arial"/>
              </a:rPr>
              <a:t>-</a:t>
            </a:r>
            <a:r>
              <a:rPr lang="en-US" sz="4000" b="1" err="1">
                <a:solidFill>
                  <a:schemeClr val="tx1">
                    <a:lumMod val="85000"/>
                    <a:lumOff val="15000"/>
                  </a:schemeClr>
                </a:solidFill>
                <a:cs typeface="Arial"/>
              </a:rPr>
              <a:t>Résultats</a:t>
            </a:r>
            <a:endParaRPr lang="fr-CA" sz="4000" b="1" err="1">
              <a:solidFill>
                <a:schemeClr val="tx1">
                  <a:lumMod val="85000"/>
                  <a:lumOff val="15000"/>
                </a:schemeClr>
              </a:solidFill>
              <a:cs typeface="Calibri Light"/>
            </a:endParaRPr>
          </a:p>
        </p:txBody>
      </p:sp>
      <p:sp>
        <p:nvSpPr>
          <p:cNvPr id="8" name="Espace réservé du contenu 7">
            <a:extLst>
              <a:ext uri="{FF2B5EF4-FFF2-40B4-BE49-F238E27FC236}">
                <a16:creationId xmlns:a16="http://schemas.microsoft.com/office/drawing/2014/main" id="{74081BC9-E6D7-5534-5384-40F3AFECAA51}"/>
              </a:ext>
            </a:extLst>
          </p:cNvPr>
          <p:cNvSpPr>
            <a:spLocks noGrp="1"/>
          </p:cNvSpPr>
          <p:nvPr>
            <p:ph idx="1"/>
          </p:nvPr>
        </p:nvSpPr>
        <p:spPr>
          <a:xfrm>
            <a:off x="838200" y="1378673"/>
            <a:ext cx="10515600" cy="5114201"/>
          </a:xfrm>
        </p:spPr>
        <p:txBody>
          <a:bodyPr vert="horz" lIns="91440" tIns="45720" rIns="91440" bIns="45720" rtlCol="0" anchor="t">
            <a:normAutofit/>
          </a:bodyPr>
          <a:lstStyle/>
          <a:p>
            <a:r>
              <a:rPr lang="fr-CA">
                <a:cs typeface="Calibri"/>
              </a:rPr>
              <a:t>Issues primaires: </a:t>
            </a:r>
          </a:p>
          <a:p>
            <a:endParaRPr lang="fr-CA">
              <a:cs typeface="Calibri"/>
            </a:endParaRPr>
          </a:p>
          <a:p>
            <a:endParaRPr lang="fr-CA">
              <a:cs typeface="Calibri"/>
            </a:endParaRPr>
          </a:p>
          <a:p>
            <a:r>
              <a:rPr lang="fr-CA">
                <a:cs typeface="Calibri"/>
              </a:rPr>
              <a:t>Issues secondaires: </a:t>
            </a:r>
          </a:p>
          <a:p>
            <a:pPr marL="0" indent="0">
              <a:buNone/>
            </a:pPr>
            <a:endParaRPr lang="fr-CA">
              <a:cs typeface="Calibri"/>
            </a:endParaRPr>
          </a:p>
        </p:txBody>
      </p:sp>
      <p:sp>
        <p:nvSpPr>
          <p:cNvPr id="4" name="ZoneTexte 3">
            <a:extLst>
              <a:ext uri="{FF2B5EF4-FFF2-40B4-BE49-F238E27FC236}">
                <a16:creationId xmlns:a16="http://schemas.microsoft.com/office/drawing/2014/main" id="{92B474ED-722A-3473-F652-3802E68E1DA6}"/>
              </a:ext>
            </a:extLst>
          </p:cNvPr>
          <p:cNvSpPr txBox="1"/>
          <p:nvPr/>
        </p:nvSpPr>
        <p:spPr>
          <a:xfrm>
            <a:off x="4724400" y="320040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4000">
              <a:latin typeface="Calibri Light"/>
              <a:cs typeface="Calibri Light"/>
            </a:endParaRPr>
          </a:p>
        </p:txBody>
      </p:sp>
      <p:graphicFrame>
        <p:nvGraphicFramePr>
          <p:cNvPr id="9" name="Tableau 9">
            <a:extLst>
              <a:ext uri="{FF2B5EF4-FFF2-40B4-BE49-F238E27FC236}">
                <a16:creationId xmlns:a16="http://schemas.microsoft.com/office/drawing/2014/main" id="{68463476-AB03-DD56-47BD-02990E9D72ED}"/>
              </a:ext>
            </a:extLst>
          </p:cNvPr>
          <p:cNvGraphicFramePr>
            <a:graphicFrameLocks noGrp="1"/>
          </p:cNvGraphicFramePr>
          <p:nvPr>
            <p:extLst>
              <p:ext uri="{D42A27DB-BD31-4B8C-83A1-F6EECF244321}">
                <p14:modId xmlns:p14="http://schemas.microsoft.com/office/powerpoint/2010/main" val="2137107085"/>
              </p:ext>
            </p:extLst>
          </p:nvPr>
        </p:nvGraphicFramePr>
        <p:xfrm>
          <a:off x="1090386" y="3554343"/>
          <a:ext cx="9164784" cy="2390004"/>
        </p:xfrm>
        <a:graphic>
          <a:graphicData uri="http://schemas.openxmlformats.org/drawingml/2006/table">
            <a:tbl>
              <a:tblPr firstRow="1" bandRow="1">
                <a:tableStyleId>{5C22544A-7EE6-4342-B048-85BDC9FD1C3A}</a:tableStyleId>
              </a:tblPr>
              <a:tblGrid>
                <a:gridCol w="3829986">
                  <a:extLst>
                    <a:ext uri="{9D8B030D-6E8A-4147-A177-3AD203B41FA5}">
                      <a16:colId xmlns:a16="http://schemas.microsoft.com/office/drawing/2014/main" val="712235434"/>
                    </a:ext>
                  </a:extLst>
                </a:gridCol>
                <a:gridCol w="1985866">
                  <a:extLst>
                    <a:ext uri="{9D8B030D-6E8A-4147-A177-3AD203B41FA5}">
                      <a16:colId xmlns:a16="http://schemas.microsoft.com/office/drawing/2014/main" val="3681667907"/>
                    </a:ext>
                  </a:extLst>
                </a:gridCol>
                <a:gridCol w="1614316">
                  <a:extLst>
                    <a:ext uri="{9D8B030D-6E8A-4147-A177-3AD203B41FA5}">
                      <a16:colId xmlns:a16="http://schemas.microsoft.com/office/drawing/2014/main" val="1429672107"/>
                    </a:ext>
                  </a:extLst>
                </a:gridCol>
                <a:gridCol w="1734616">
                  <a:extLst>
                    <a:ext uri="{9D8B030D-6E8A-4147-A177-3AD203B41FA5}">
                      <a16:colId xmlns:a16="http://schemas.microsoft.com/office/drawing/2014/main" val="419116772"/>
                    </a:ext>
                  </a:extLst>
                </a:gridCol>
              </a:tblGrid>
              <a:tr h="408407">
                <a:tc>
                  <a:txBody>
                    <a:bodyPr/>
                    <a:lstStyle/>
                    <a:p>
                      <a:pPr lvl="0">
                        <a:buNone/>
                      </a:pPr>
                      <a:endParaRPr lang="fr-CA" sz="1600">
                        <a:latin typeface="+mn-lt"/>
                      </a:endParaRPr>
                    </a:p>
                  </a:txBody>
                  <a:tcPr anchor="ctr"/>
                </a:tc>
                <a:tc>
                  <a:txBody>
                    <a:bodyPr/>
                    <a:lstStyle/>
                    <a:p>
                      <a:pPr algn="ctr"/>
                      <a:r>
                        <a:rPr lang="fr-CA" sz="1600">
                          <a:effectLst/>
                          <a:latin typeface="+mn-lt"/>
                          <a:ea typeface="Times New Roman" panose="02020603050405020304" pitchFamily="18" charset="0"/>
                          <a:cs typeface="Arial"/>
                        </a:rPr>
                        <a:t>AZT</a:t>
                      </a:r>
                      <a:endParaRPr lang="fr-CA" sz="1600">
                        <a:latin typeface="+mn-lt"/>
                        <a:cs typeface="Arial"/>
                      </a:endParaRPr>
                    </a:p>
                  </a:txBody>
                  <a:tcPr anchor="ctr"/>
                </a:tc>
                <a:tc>
                  <a:txBody>
                    <a:bodyPr/>
                    <a:lstStyle/>
                    <a:p>
                      <a:pPr lvl="0" algn="ctr">
                        <a:buNone/>
                      </a:pPr>
                      <a:r>
                        <a:rPr lang="fr-CA" sz="1600">
                          <a:latin typeface="+mn-lt"/>
                        </a:rPr>
                        <a:t>Placebo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P value</a:t>
                      </a:r>
                    </a:p>
                  </a:txBody>
                  <a:tcPr anchor="ctr"/>
                </a:tc>
                <a:extLst>
                  <a:ext uri="{0D108BD9-81ED-4DB2-BD59-A6C34878D82A}">
                    <a16:rowId xmlns:a16="http://schemas.microsoft.com/office/drawing/2014/main" val="989589001"/>
                  </a:ext>
                </a:extLst>
              </a:tr>
              <a:tr h="335677">
                <a:tc>
                  <a:txBody>
                    <a:bodyPr/>
                    <a:lstStyle/>
                    <a:p>
                      <a:pPr lvl="0" algn="ctr">
                        <a:buNone/>
                      </a:pPr>
                      <a:r>
                        <a:rPr lang="fr-FR" sz="1600" b="1" i="0" u="none" strike="noStrike" noProof="0">
                          <a:solidFill>
                            <a:schemeClr val="tx1"/>
                          </a:solidFill>
                          <a:effectLst/>
                          <a:latin typeface="+mn-lt"/>
                        </a:rPr>
                        <a:t>Délai de la 1ière EAMPOC (jours)</a:t>
                      </a:r>
                      <a:endParaRPr lang="fr-CA" sz="1600" b="1">
                        <a:latin typeface="+mn-lt"/>
                      </a:endParaRPr>
                    </a:p>
                  </a:txBody>
                  <a:tcPr anchor="ctr"/>
                </a:tc>
                <a:tc>
                  <a:txBody>
                    <a:bodyPr/>
                    <a:lstStyle/>
                    <a:p>
                      <a:pPr algn="ctr"/>
                      <a:r>
                        <a:rPr lang="fr-CA" sz="1600">
                          <a:effectLst/>
                          <a:latin typeface="+mn-lt"/>
                          <a:ea typeface="Times New Roman" panose="02020603050405020304" pitchFamily="18" charset="0"/>
                          <a:cs typeface="Arial"/>
                        </a:rPr>
                        <a:t>130 </a:t>
                      </a:r>
                      <a:endParaRPr lang="fr-CA" sz="1600">
                        <a:latin typeface="+mn-lt"/>
                        <a:cs typeface="Arial"/>
                      </a:endParaRPr>
                    </a:p>
                  </a:txBody>
                  <a:tcPr anchor="ctr"/>
                </a:tc>
                <a:tc>
                  <a:txBody>
                    <a:bodyPr/>
                    <a:lstStyle/>
                    <a:p>
                      <a:pPr lvl="0" algn="ctr">
                        <a:buNone/>
                      </a:pPr>
                      <a:r>
                        <a:rPr lang="fr-CA" sz="1600">
                          <a:effectLst/>
                          <a:latin typeface="+mn-lt"/>
                          <a:ea typeface="Times New Roman" panose="02020603050405020304" pitchFamily="18" charset="0"/>
                          <a:cs typeface="Arial"/>
                        </a:rPr>
                        <a:t>59 </a:t>
                      </a:r>
                      <a:endParaRPr lang="fr-FR" sz="1600">
                        <a:latin typeface="+mn-lt"/>
                        <a:cs typeface="Arial"/>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CA" sz="1600" dirty="0">
                          <a:solidFill>
                            <a:srgbClr val="00B050"/>
                          </a:solidFill>
                          <a:effectLst/>
                          <a:latin typeface="+mn-lt"/>
                          <a:ea typeface="Times New Roman" panose="02020603050405020304" pitchFamily="18" charset="0"/>
                          <a:cs typeface="Arial"/>
                        </a:rPr>
                        <a:t>P=0.001 </a:t>
                      </a:r>
                      <a:endParaRPr lang="fr-FR" sz="1600" dirty="0">
                        <a:solidFill>
                          <a:srgbClr val="00B050"/>
                        </a:solidFill>
                        <a:latin typeface="+mn-lt"/>
                      </a:endParaRPr>
                    </a:p>
                  </a:txBody>
                  <a:tcPr anchor="ctr"/>
                </a:tc>
                <a:extLst>
                  <a:ext uri="{0D108BD9-81ED-4DB2-BD59-A6C34878D82A}">
                    <a16:rowId xmlns:a16="http://schemas.microsoft.com/office/drawing/2014/main" val="1465450124"/>
                  </a:ext>
                </a:extLst>
              </a:tr>
              <a:tr h="570651">
                <a:tc>
                  <a:txBody>
                    <a:bodyPr/>
                    <a:lstStyle/>
                    <a:p>
                      <a:pPr algn="ctr" fontAlgn="base"/>
                      <a:r>
                        <a:rPr lang="fr-FR" sz="1600" b="1" kern="1200">
                          <a:solidFill>
                            <a:schemeClr val="dk1"/>
                          </a:solidFill>
                          <a:effectLst/>
                          <a:latin typeface="+mn-lt"/>
                          <a:ea typeface="+mn-ea"/>
                          <a:cs typeface="Arial"/>
                        </a:rPr>
                        <a:t>Tolérance à l'exercice </a:t>
                      </a:r>
                      <a:endParaRPr lang="fr-FR" sz="1600" b="1" i="0">
                        <a:solidFill>
                          <a:srgbClr val="000000"/>
                        </a:solidFill>
                        <a:effectLst/>
                        <a:latin typeface="+mn-lt"/>
                        <a:cs typeface="Arial"/>
                      </a:endParaRPr>
                    </a:p>
                    <a:p>
                      <a:pPr lvl="0" algn="ctr">
                        <a:buNone/>
                      </a:pPr>
                      <a:r>
                        <a:rPr lang="fr-FR" sz="1600" b="1" kern="1200">
                          <a:solidFill>
                            <a:schemeClr val="dk1"/>
                          </a:solidFill>
                          <a:effectLst/>
                          <a:latin typeface="+mn-lt"/>
                          <a:ea typeface="+mn-ea"/>
                          <a:cs typeface="Arial"/>
                        </a:rPr>
                        <a:t>(6MWT)</a:t>
                      </a:r>
                      <a:r>
                        <a:rPr lang="fr-CA" sz="1600" b="1">
                          <a:effectLst/>
                          <a:latin typeface="+mn-lt"/>
                          <a:cs typeface="Arial"/>
                        </a:rPr>
                        <a:t> </a:t>
                      </a:r>
                      <a:endParaRPr lang="fr-FR" sz="1600" b="1" i="0">
                        <a:solidFill>
                          <a:srgbClr val="000000"/>
                        </a:solidFill>
                        <a:effectLst/>
                        <a:latin typeface="+mn-lt"/>
                        <a:cs typeface="Arial"/>
                      </a:endParaRPr>
                    </a:p>
                  </a:txBody>
                  <a:tcPr anchor="ctr"/>
                </a:tc>
                <a:tc>
                  <a:txBody>
                    <a:bodyPr/>
                    <a:lstStyle/>
                    <a:p>
                      <a:pPr algn="ctr"/>
                      <a:r>
                        <a:rPr lang="fr-FR" sz="1600" u="none" strike="noStrike">
                          <a:effectLst/>
                          <a:latin typeface="+mn-lt"/>
                        </a:rPr>
                        <a:t>0.42</a:t>
                      </a:r>
                      <a:endParaRPr lang="fr-CA" sz="1600">
                        <a:latin typeface="+mn-lt"/>
                      </a:endParaRPr>
                    </a:p>
                  </a:txBody>
                  <a:tcPr anchor="ctr"/>
                </a:tc>
                <a:tc>
                  <a:txBody>
                    <a:bodyPr/>
                    <a:lstStyle/>
                    <a:p>
                      <a:pPr lvl="0" algn="ctr">
                        <a:buNone/>
                      </a:pPr>
                      <a:r>
                        <a:rPr lang="fr-FR" sz="1600" u="none" strike="noStrike">
                          <a:effectLst/>
                          <a:latin typeface="+mn-lt"/>
                        </a:rPr>
                        <a:t>-3.55 </a:t>
                      </a:r>
                      <a:endParaRPr lang="fr-FR" sz="1600">
                        <a:latin typeface="+mn-lt"/>
                      </a:endParaRPr>
                    </a:p>
                  </a:txBody>
                  <a:tcPr anchor="ctr"/>
                </a:tc>
                <a:tc>
                  <a:txBody>
                    <a:bodyPr/>
                    <a:lstStyle/>
                    <a:p>
                      <a:pPr marL="0" marR="0" indent="0" algn="ctr" rtl="0" eaLnBrk="1" fontAlgn="base" latinLnBrk="0" hangingPunct="1">
                        <a:lnSpc>
                          <a:spcPct val="100000"/>
                        </a:lnSpc>
                        <a:spcBef>
                          <a:spcPts val="0"/>
                        </a:spcBef>
                        <a:spcAft>
                          <a:spcPts val="0"/>
                        </a:spcAft>
                        <a:buClrTx/>
                        <a:buSzTx/>
                        <a:buFontTx/>
                        <a:buNone/>
                      </a:pPr>
                      <a:r>
                        <a:rPr lang="fr-FR" sz="1600" u="none" strike="noStrike">
                          <a:effectLst/>
                          <a:latin typeface="+mn-lt"/>
                        </a:rPr>
                        <a:t>P=0.31 </a:t>
                      </a:r>
                    </a:p>
                  </a:txBody>
                  <a:tcPr anchor="ctr"/>
                </a:tc>
                <a:extLst>
                  <a:ext uri="{0D108BD9-81ED-4DB2-BD59-A6C34878D82A}">
                    <a16:rowId xmlns:a16="http://schemas.microsoft.com/office/drawing/2014/main" val="1157346755"/>
                  </a:ext>
                </a:extLst>
              </a:tr>
              <a:tr h="379105">
                <a:tc rowSpan="3">
                  <a:txBody>
                    <a:bodyPr/>
                    <a:lstStyle/>
                    <a:p>
                      <a:pPr algn="ctr" rtl="0" fontAlgn="base"/>
                      <a:r>
                        <a:rPr lang="fr-FR" sz="1600" b="1" u="none" strike="noStrike">
                          <a:effectLst/>
                          <a:latin typeface="+mn-lt"/>
                        </a:rPr>
                        <a:t>SGRQ (score total)</a:t>
                      </a:r>
                    </a:p>
                    <a:p>
                      <a:pPr marL="0" marR="0" lvl="0" indent="0" algn="ctr" rtl="0" eaLnBrk="1" fontAlgn="auto" latinLnBrk="0" hangingPunct="1">
                        <a:lnSpc>
                          <a:spcPct val="100000"/>
                        </a:lnSpc>
                        <a:spcBef>
                          <a:spcPts val="0"/>
                        </a:spcBef>
                        <a:spcAft>
                          <a:spcPts val="0"/>
                        </a:spcAft>
                        <a:buClrTx/>
                        <a:buSzTx/>
                        <a:buFontTx/>
                        <a:buNone/>
                      </a:pPr>
                      <a:r>
                        <a:rPr lang="en-US" sz="1600" b="1">
                          <a:solidFill>
                            <a:schemeClr val="tx1">
                              <a:lumMod val="85000"/>
                              <a:lumOff val="15000"/>
                            </a:schemeClr>
                          </a:solidFill>
                          <a:latin typeface="+mn-lt"/>
                        </a:rPr>
                        <a:t> Score de la </a:t>
                      </a:r>
                      <a:r>
                        <a:rPr lang="en-US" sz="1600" b="1" err="1">
                          <a:solidFill>
                            <a:schemeClr val="tx1">
                              <a:lumMod val="85000"/>
                              <a:lumOff val="15000"/>
                            </a:schemeClr>
                          </a:solidFill>
                          <a:latin typeface="+mn-lt"/>
                        </a:rPr>
                        <a:t>composante</a:t>
                      </a:r>
                      <a:r>
                        <a:rPr lang="en-US" sz="1600" b="1">
                          <a:solidFill>
                            <a:schemeClr val="tx1">
                              <a:lumMod val="85000"/>
                              <a:lumOff val="15000"/>
                            </a:schemeClr>
                          </a:solidFill>
                          <a:latin typeface="+mn-lt"/>
                        </a:rPr>
                        <a:t> physique</a:t>
                      </a:r>
                    </a:p>
                    <a:p>
                      <a:pPr marL="0" marR="0" lvl="0" indent="0" algn="ctr" rtl="0" eaLnBrk="1" fontAlgn="auto" latinLnBrk="0" hangingPunct="1">
                        <a:lnSpc>
                          <a:spcPct val="100000"/>
                        </a:lnSpc>
                        <a:spcBef>
                          <a:spcPts val="0"/>
                        </a:spcBef>
                        <a:spcAft>
                          <a:spcPts val="0"/>
                        </a:spcAft>
                        <a:buClrTx/>
                        <a:buSzTx/>
                        <a:buFontTx/>
                        <a:buNone/>
                      </a:pPr>
                      <a:r>
                        <a:rPr lang="en-US" sz="1600" b="1">
                          <a:solidFill>
                            <a:schemeClr val="tx1">
                              <a:lumMod val="85000"/>
                              <a:lumOff val="15000"/>
                            </a:schemeClr>
                          </a:solidFill>
                          <a:latin typeface="+mn-lt"/>
                        </a:rPr>
                        <a:t> Score de la </a:t>
                      </a:r>
                      <a:r>
                        <a:rPr lang="en-US" sz="1600" b="1" err="1">
                          <a:solidFill>
                            <a:schemeClr val="tx1">
                              <a:lumMod val="85000"/>
                              <a:lumOff val="15000"/>
                            </a:schemeClr>
                          </a:solidFill>
                          <a:latin typeface="+mn-lt"/>
                        </a:rPr>
                        <a:t>composante</a:t>
                      </a:r>
                      <a:r>
                        <a:rPr lang="en-US" sz="1600" b="1">
                          <a:solidFill>
                            <a:schemeClr val="tx1">
                              <a:lumMod val="85000"/>
                              <a:lumOff val="15000"/>
                            </a:schemeClr>
                          </a:solidFill>
                          <a:latin typeface="+mn-lt"/>
                        </a:rPr>
                        <a:t> </a:t>
                      </a:r>
                      <a:r>
                        <a:rPr lang="en-US" sz="1600" b="1" err="1">
                          <a:solidFill>
                            <a:schemeClr val="tx1">
                              <a:lumMod val="85000"/>
                              <a:lumOff val="15000"/>
                            </a:schemeClr>
                          </a:solidFill>
                          <a:latin typeface="+mn-lt"/>
                        </a:rPr>
                        <a:t>mentale</a:t>
                      </a:r>
                      <a:r>
                        <a:rPr lang="en-US" sz="1600" b="1">
                          <a:solidFill>
                            <a:schemeClr val="tx1">
                              <a:lumMod val="85000"/>
                              <a:lumOff val="15000"/>
                            </a:schemeClr>
                          </a:solidFill>
                          <a:latin typeface="+mn-lt"/>
                        </a:rPr>
                        <a:t> </a:t>
                      </a:r>
                    </a:p>
                    <a:p>
                      <a:pPr marL="0" marR="0" lvl="0" indent="0" algn="ctr" defTabSz="914400" rtl="0" eaLnBrk="1" fontAlgn="base" latinLnBrk="0" hangingPunct="1">
                        <a:lnSpc>
                          <a:spcPct val="100000"/>
                        </a:lnSpc>
                        <a:spcBef>
                          <a:spcPts val="0"/>
                        </a:spcBef>
                        <a:spcAft>
                          <a:spcPts val="0"/>
                        </a:spcAft>
                        <a:buClrTx/>
                        <a:buSzTx/>
                        <a:buFontTx/>
                        <a:buNone/>
                        <a:tabLst/>
                        <a:defRPr/>
                      </a:pPr>
                      <a:r>
                        <a:rPr lang="fr-FR" sz="1600" b="0" u="none" strike="noStrike">
                          <a:effectLst/>
                          <a:latin typeface="+mn-lt"/>
                          <a:cs typeface="Arial"/>
                        </a:rPr>
                        <a:t>Changement au départ à 12 mois </a:t>
                      </a:r>
                      <a:endParaRPr lang="fr-FR" sz="1600" b="1" u="none" strike="noStrike">
                        <a:effectLst/>
                        <a:latin typeface="+mn-lt"/>
                        <a:cs typeface="Arial"/>
                      </a:endParaRPr>
                    </a:p>
                  </a:txBody>
                  <a:tcPr anchor="ctr"/>
                </a:tc>
                <a:tc>
                  <a:txBody>
                    <a:bodyPr/>
                    <a:lstStyle/>
                    <a:p>
                      <a:pPr algn="ctr"/>
                      <a:r>
                        <a:rPr lang="fr-FR" sz="1600" b="0" u="none" strike="noStrike">
                          <a:effectLst/>
                          <a:latin typeface="+mn-lt"/>
                          <a:cs typeface="Arial"/>
                        </a:rPr>
                        <a:t>1.05</a:t>
                      </a:r>
                      <a:endParaRPr lang="fr-CA" sz="1600">
                        <a:latin typeface="+mn-lt"/>
                      </a:endParaRPr>
                    </a:p>
                  </a:txBody>
                  <a:tcPr anchor="ctr">
                    <a:lnB w="3175" cap="flat" cmpd="sng" algn="ctr">
                      <a:solidFill>
                        <a:schemeClr val="tx1"/>
                      </a:solidFill>
                      <a:prstDash val="solid"/>
                      <a:round/>
                      <a:headEnd type="none" w="med" len="med"/>
                      <a:tailEnd type="none" w="med" len="med"/>
                    </a:lnB>
                  </a:tcPr>
                </a:tc>
                <a:tc>
                  <a:txBody>
                    <a:bodyPr/>
                    <a:lstStyle/>
                    <a:p>
                      <a:pPr lvl="0" algn="ctr">
                        <a:buNone/>
                      </a:pPr>
                      <a:r>
                        <a:rPr lang="fr-FR" sz="1600" b="0" u="none" strike="noStrike">
                          <a:effectLst/>
                          <a:latin typeface="+mn-lt"/>
                          <a:cs typeface="Arial"/>
                        </a:rPr>
                        <a:t>-0.44</a:t>
                      </a:r>
                      <a:endParaRPr lang="fr-FR" sz="1600">
                        <a:latin typeface="+mn-lt"/>
                        <a:cs typeface="Arial"/>
                      </a:endParaRPr>
                    </a:p>
                  </a:txBody>
                  <a:tcPr anchor="ctr">
                    <a:lnB w="3175" cap="flat" cmpd="sng" algn="ctr">
                      <a:solidFill>
                        <a:schemeClr val="tx1"/>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600" b="0" u="none" strike="noStrike">
                          <a:effectLst/>
                          <a:latin typeface="+mn-lt"/>
                          <a:cs typeface="Arial"/>
                        </a:rPr>
                        <a:t>P=0.82 </a:t>
                      </a:r>
                      <a:endParaRPr lang="fr-FR" sz="1600">
                        <a:latin typeface="+mn-lt"/>
                      </a:endParaRPr>
                    </a:p>
                  </a:txBody>
                  <a:tcPr anchor="ctr">
                    <a:lnB w="3175"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tcPr>
                </a:tc>
                <a:extLst>
                  <a:ext uri="{0D108BD9-81ED-4DB2-BD59-A6C34878D82A}">
                    <a16:rowId xmlns:a16="http://schemas.microsoft.com/office/drawing/2014/main" val="1020289066"/>
                  </a:ext>
                </a:extLst>
              </a:tr>
              <a:tr h="335677">
                <a:tc vMerge="1">
                  <a:txBody>
                    <a:bodyPr/>
                    <a:lstStyle/>
                    <a:p>
                      <a:endParaRPr lang="fr-FR"/>
                    </a:p>
                  </a:txBody>
                  <a:tcPr/>
                </a:tc>
                <a:tc>
                  <a:txBody>
                    <a:bodyPr/>
                    <a:lstStyle/>
                    <a:p>
                      <a:pPr algn="ctr"/>
                      <a:r>
                        <a:rPr lang="en-AU" sz="1600">
                          <a:solidFill>
                            <a:srgbClr val="000000"/>
                          </a:solidFill>
                          <a:effectLst/>
                          <a:latin typeface="+mn-lt"/>
                          <a:ea typeface="MS ??"/>
                          <a:cs typeface="Arial"/>
                        </a:rPr>
                        <a:t>17.2 </a:t>
                      </a:r>
                      <a:endParaRPr lang="fr-CA" sz="1600">
                        <a:latin typeface="+mn-lt"/>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lvl="0" algn="ctr">
                        <a:buNone/>
                      </a:pPr>
                      <a:r>
                        <a:rPr lang="fr-FR" sz="1600">
                          <a:effectLst/>
                          <a:latin typeface="+mn-lt"/>
                          <a:cs typeface="Arial"/>
                        </a:rPr>
                        <a:t>18.7 </a:t>
                      </a:r>
                      <a:endParaRPr lang="fr-FR" sz="1600">
                        <a:latin typeface="+mn-lt"/>
                      </a:endParaRP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u="none" strike="noStrike">
                          <a:solidFill>
                            <a:srgbClr val="000000"/>
                          </a:solidFill>
                          <a:effectLst/>
                          <a:latin typeface="+mn-lt"/>
                          <a:cs typeface="Arial"/>
                        </a:rPr>
                        <a:t>P=0.38</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3175" cap="flat" cmpd="sng" algn="ctr">
                      <a:noFill/>
                      <a:prstDash val="solid"/>
                      <a:round/>
                      <a:headEnd type="none" w="med" len="med"/>
                      <a:tailEnd type="none" w="med" len="med"/>
                    </a:lnTlToBr>
                  </a:tcPr>
                </a:tc>
                <a:extLst>
                  <a:ext uri="{0D108BD9-81ED-4DB2-BD59-A6C34878D82A}">
                    <a16:rowId xmlns:a16="http://schemas.microsoft.com/office/drawing/2014/main" val="452887803"/>
                  </a:ext>
                </a:extLst>
              </a:tr>
              <a:tr h="335677">
                <a:tc vMerge="1">
                  <a:txBody>
                    <a:bodyPr/>
                    <a:lstStyle/>
                    <a:p>
                      <a:endParaRPr lang="fr-FR"/>
                    </a:p>
                  </a:txBody>
                  <a:tcPr/>
                </a:tc>
                <a:tc>
                  <a:txBody>
                    <a:bodyPr/>
                    <a:lstStyle/>
                    <a:p>
                      <a:pPr algn="ctr"/>
                      <a:r>
                        <a:rPr lang="fr-FR" sz="1600" b="0" i="0" u="none" strike="noStrike">
                          <a:solidFill>
                            <a:srgbClr val="000000"/>
                          </a:solidFill>
                          <a:effectLst/>
                          <a:latin typeface="+mn-lt"/>
                          <a:cs typeface="Arial"/>
                        </a:rPr>
                        <a:t>0.04 </a:t>
                      </a:r>
                      <a:endParaRPr lang="fr-CA" sz="1600">
                        <a:latin typeface="+mn-lt"/>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b="0" i="0" u="none" strike="noStrike">
                          <a:solidFill>
                            <a:srgbClr val="000000"/>
                          </a:solidFill>
                          <a:effectLst/>
                          <a:latin typeface="+mn-lt"/>
                          <a:cs typeface="Arial"/>
                        </a:rPr>
                        <a:t>-1.80 </a:t>
                      </a:r>
                      <a:endParaRPr lang="fr-FR" sz="1600">
                        <a:latin typeface="+mn-lt"/>
                      </a:endParaRPr>
                    </a:p>
                  </a:txBody>
                  <a:tcPr anchor="ctr">
                    <a:lnT w="3175" cap="flat" cmpd="sng" algn="ctr">
                      <a:solidFill>
                        <a:schemeClr val="tx1"/>
                      </a:solidFill>
                      <a:prstDash val="solid"/>
                      <a:round/>
                      <a:headEnd type="none" w="med" len="med"/>
                      <a:tailEnd type="none" w="med" len="med"/>
                    </a:lnT>
                  </a:tcPr>
                </a:tc>
                <a:tc>
                  <a:txBody>
                    <a:bodyPr/>
                    <a:lstStyle/>
                    <a:p>
                      <a:pPr lvl="0" algn="ctr">
                        <a:buNone/>
                      </a:pPr>
                      <a:r>
                        <a:rPr lang="fr-FR" sz="1600" b="0" i="0" u="none" strike="noStrike" dirty="0">
                          <a:solidFill>
                            <a:srgbClr val="000000"/>
                          </a:solidFill>
                          <a:effectLst/>
                          <a:latin typeface="+mn-lt"/>
                          <a:cs typeface="Arial"/>
                        </a:rPr>
                        <a:t>P=0.55</a:t>
                      </a:r>
                      <a:endParaRPr lang="fr-FR" sz="1600" dirty="0">
                        <a:latin typeface="+mn-lt"/>
                        <a:cs typeface="Arial"/>
                      </a:endParaRPr>
                    </a:p>
                  </a:txBody>
                  <a:tcPr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4818065"/>
                  </a:ext>
                </a:extLst>
              </a:tr>
            </a:tbl>
          </a:graphicData>
        </a:graphic>
      </p:graphicFrame>
      <p:graphicFrame>
        <p:nvGraphicFramePr>
          <p:cNvPr id="10" name="Tableau 9">
            <a:extLst>
              <a:ext uri="{FF2B5EF4-FFF2-40B4-BE49-F238E27FC236}">
                <a16:creationId xmlns:a16="http://schemas.microsoft.com/office/drawing/2014/main" id="{6AFA1EDD-87A6-05F4-6D03-833325B0A87F}"/>
              </a:ext>
            </a:extLst>
          </p:cNvPr>
          <p:cNvGraphicFramePr>
            <a:graphicFrameLocks noGrp="1"/>
          </p:cNvGraphicFramePr>
          <p:nvPr>
            <p:extLst>
              <p:ext uri="{D42A27DB-BD31-4B8C-83A1-F6EECF244321}">
                <p14:modId xmlns:p14="http://schemas.microsoft.com/office/powerpoint/2010/main" val="1051319148"/>
              </p:ext>
            </p:extLst>
          </p:nvPr>
        </p:nvGraphicFramePr>
        <p:xfrm>
          <a:off x="1146628" y="1824946"/>
          <a:ext cx="9108541" cy="711645"/>
        </p:xfrm>
        <a:graphic>
          <a:graphicData uri="http://schemas.openxmlformats.org/drawingml/2006/table">
            <a:tbl>
              <a:tblPr firstRow="1" bandRow="1">
                <a:tableStyleId>{5C22544A-7EE6-4342-B048-85BDC9FD1C3A}</a:tableStyleId>
              </a:tblPr>
              <a:tblGrid>
                <a:gridCol w="3457843">
                  <a:extLst>
                    <a:ext uri="{9D8B030D-6E8A-4147-A177-3AD203B41FA5}">
                      <a16:colId xmlns:a16="http://schemas.microsoft.com/office/drawing/2014/main" val="712235434"/>
                    </a:ext>
                  </a:extLst>
                </a:gridCol>
                <a:gridCol w="1688070">
                  <a:extLst>
                    <a:ext uri="{9D8B030D-6E8A-4147-A177-3AD203B41FA5}">
                      <a16:colId xmlns:a16="http://schemas.microsoft.com/office/drawing/2014/main" val="3681667907"/>
                    </a:ext>
                  </a:extLst>
                </a:gridCol>
                <a:gridCol w="1859910">
                  <a:extLst>
                    <a:ext uri="{9D8B030D-6E8A-4147-A177-3AD203B41FA5}">
                      <a16:colId xmlns:a16="http://schemas.microsoft.com/office/drawing/2014/main" val="3639211623"/>
                    </a:ext>
                  </a:extLst>
                </a:gridCol>
                <a:gridCol w="2102718">
                  <a:extLst>
                    <a:ext uri="{9D8B030D-6E8A-4147-A177-3AD203B41FA5}">
                      <a16:colId xmlns:a16="http://schemas.microsoft.com/office/drawing/2014/main" val="1429672107"/>
                    </a:ext>
                  </a:extLst>
                </a:gridCol>
              </a:tblGrid>
              <a:tr h="370840">
                <a:tc>
                  <a:txBody>
                    <a:bodyPr/>
                    <a:lstStyle/>
                    <a:p>
                      <a:pPr lvl="0">
                        <a:buNone/>
                      </a:pPr>
                      <a:endParaRPr lang="fr-CA" sz="1600">
                        <a:latin typeface="+mn-lt"/>
                      </a:endParaRPr>
                    </a:p>
                  </a:txBody>
                  <a:tcPr/>
                </a:tc>
                <a:tc>
                  <a:txBody>
                    <a:bodyPr/>
                    <a:lstStyle/>
                    <a:p>
                      <a:pPr algn="ctr"/>
                      <a:r>
                        <a:rPr lang="fr-CA" sz="1600">
                          <a:effectLst/>
                          <a:latin typeface="+mn-lt"/>
                          <a:ea typeface="Times New Roman" panose="02020603050405020304" pitchFamily="18" charset="0"/>
                          <a:cs typeface="Arial"/>
                        </a:rPr>
                        <a:t>AZT</a:t>
                      </a:r>
                      <a:endParaRPr lang="fr-CA" sz="1600">
                        <a:latin typeface="+mn-lt"/>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Placebo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P value</a:t>
                      </a:r>
                    </a:p>
                  </a:txBody>
                  <a:tcPr/>
                </a:tc>
                <a:extLst>
                  <a:ext uri="{0D108BD9-81ED-4DB2-BD59-A6C34878D82A}">
                    <a16:rowId xmlns:a16="http://schemas.microsoft.com/office/drawing/2014/main" val="989589001"/>
                  </a:ext>
                </a:extLst>
              </a:tr>
              <a:tr h="126774">
                <a:tc>
                  <a:txBody>
                    <a:bodyPr/>
                    <a:lstStyle/>
                    <a:p>
                      <a:pPr lvl="0">
                        <a:buNone/>
                      </a:pPr>
                      <a:r>
                        <a:rPr lang="fr-FR" sz="1600" b="1" i="0" u="none" strike="noStrike" noProof="0">
                          <a:solidFill>
                            <a:schemeClr val="tx1"/>
                          </a:solidFill>
                          <a:effectLst/>
                          <a:latin typeface="+mn-lt"/>
                        </a:rPr>
                        <a:t>Taux d'EMPOC </a:t>
                      </a:r>
                      <a:endParaRPr lang="fr-CA" sz="1600" b="1">
                        <a:latin typeface="+mn-lt"/>
                        <a:cs typeface="Arial"/>
                      </a:endParaRPr>
                    </a:p>
                  </a:txBody>
                  <a:tcPr anchor="ctr"/>
                </a:tc>
                <a:tc>
                  <a:txBody>
                    <a:bodyPr/>
                    <a:lstStyle/>
                    <a:p>
                      <a:pPr lvl="0" algn="ctr">
                        <a:buNone/>
                      </a:pPr>
                      <a:r>
                        <a:rPr lang="fr-FR" sz="1600" b="0" kern="0">
                          <a:solidFill>
                            <a:schemeClr val="tx1">
                              <a:lumMod val="85000"/>
                              <a:lumOff val="15000"/>
                            </a:schemeClr>
                          </a:solidFill>
                          <a:effectLst/>
                          <a:latin typeface="+mn-lt"/>
                          <a:ea typeface="Times New Roman" panose="02020603050405020304" pitchFamily="18" charset="0"/>
                          <a:cs typeface="Times New Roman"/>
                        </a:rPr>
                        <a:t>1.94</a:t>
                      </a:r>
                      <a:endParaRPr lang="fr-CA" sz="1600">
                        <a:latin typeface="+mn-lt"/>
                        <a:cs typeface="Times New Roman"/>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fr-FR" sz="1600" b="0" kern="0">
                          <a:solidFill>
                            <a:schemeClr val="tx1">
                              <a:lumMod val="85000"/>
                              <a:lumOff val="15000"/>
                            </a:schemeClr>
                          </a:solidFill>
                          <a:effectLst/>
                          <a:latin typeface="+mn-lt"/>
                          <a:ea typeface="Times New Roman" panose="02020603050405020304" pitchFamily="18" charset="0"/>
                          <a:cs typeface="Times New Roman"/>
                        </a:rPr>
                        <a:t>3.22 </a:t>
                      </a:r>
                      <a:endParaRPr lang="fr-CA" sz="1600">
                        <a:latin typeface="+mn-lt"/>
                      </a:endParaRPr>
                    </a:p>
                  </a:txBody>
                  <a:tcPr anchor="ctr"/>
                </a:tc>
                <a:tc>
                  <a:txBody>
                    <a:bodyPr/>
                    <a:lstStyle/>
                    <a:p>
                      <a:pPr marL="0" marR="0" lvl="0" indent="0" algn="ctr" defTabSz="914400" rtl="0" eaLnBrk="1" fontAlgn="base" latinLnBrk="0" hangingPunct="1">
                        <a:lnSpc>
                          <a:spcPct val="107000"/>
                        </a:lnSpc>
                        <a:spcBef>
                          <a:spcPts val="0"/>
                        </a:spcBef>
                        <a:spcAft>
                          <a:spcPts val="200"/>
                        </a:spcAft>
                        <a:buClrTx/>
                        <a:buSzTx/>
                        <a:buFontTx/>
                        <a:buNone/>
                        <a:tabLst/>
                        <a:defRPr/>
                      </a:pPr>
                      <a:r>
                        <a:rPr lang="fr-FR" sz="1600" b="0" kern="0" dirty="0">
                          <a:solidFill>
                            <a:srgbClr val="00B050"/>
                          </a:solidFill>
                          <a:effectLst/>
                          <a:latin typeface="+mn-lt"/>
                          <a:ea typeface="Times New Roman" panose="02020603050405020304" pitchFamily="18" charset="0"/>
                          <a:cs typeface="Times New Roman"/>
                        </a:rPr>
                        <a:t>P=0.003</a:t>
                      </a:r>
                    </a:p>
                  </a:txBody>
                  <a:tcPr anchor="ctr"/>
                </a:tc>
                <a:extLst>
                  <a:ext uri="{0D108BD9-81ED-4DB2-BD59-A6C34878D82A}">
                    <a16:rowId xmlns:a16="http://schemas.microsoft.com/office/drawing/2014/main" val="2349649589"/>
                  </a:ext>
                </a:extLst>
              </a:tr>
            </a:tbl>
          </a:graphicData>
        </a:graphic>
      </p:graphicFrame>
      <p:sp>
        <p:nvSpPr>
          <p:cNvPr id="3" name="ZoneTexte 2">
            <a:extLst>
              <a:ext uri="{FF2B5EF4-FFF2-40B4-BE49-F238E27FC236}">
                <a16:creationId xmlns:a16="http://schemas.microsoft.com/office/drawing/2014/main" id="{5C0735DE-A002-FF3C-DF5D-D175ABB91820}"/>
              </a:ext>
            </a:extLst>
          </p:cNvPr>
          <p:cNvSpPr txBox="1"/>
          <p:nvPr/>
        </p:nvSpPr>
        <p:spPr>
          <a:xfrm>
            <a:off x="1081547" y="5973096"/>
            <a:ext cx="455970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100">
                <a:cs typeface="Calibri"/>
              </a:rPr>
              <a:t>Légende: 6 MWT: Épreuve à pied de 6 minutes</a:t>
            </a:r>
            <a:endParaRPr lang="fr-CA" sz="1100"/>
          </a:p>
        </p:txBody>
      </p:sp>
    </p:spTree>
    <p:extLst>
      <p:ext uri="{BB962C8B-B14F-4D97-AF65-F5344CB8AC3E}">
        <p14:creationId xmlns:p14="http://schemas.microsoft.com/office/powerpoint/2010/main" val="172618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FB4726B2-FD36-80F9-30DB-689FDE256871}"/>
              </a:ext>
            </a:extLst>
          </p:cNvPr>
          <p:cNvGraphicFramePr>
            <a:graphicFrameLocks noGrp="1"/>
          </p:cNvGraphicFramePr>
          <p:nvPr>
            <p:ph idx="1"/>
          </p:nvPr>
        </p:nvGraphicFramePr>
        <p:xfrm>
          <a:off x="1066066" y="1733395"/>
          <a:ext cx="10059867" cy="4893062"/>
        </p:xfrm>
        <a:graphic>
          <a:graphicData uri="http://schemas.openxmlformats.org/drawingml/2006/table">
            <a:tbl>
              <a:tblPr firstRow="1" bandRow="1">
                <a:tableStyleId>{5C22544A-7EE6-4342-B048-85BDC9FD1C3A}</a:tableStyleId>
              </a:tblPr>
              <a:tblGrid>
                <a:gridCol w="2125857">
                  <a:extLst>
                    <a:ext uri="{9D8B030D-6E8A-4147-A177-3AD203B41FA5}">
                      <a16:colId xmlns:a16="http://schemas.microsoft.com/office/drawing/2014/main" val="1231645407"/>
                    </a:ext>
                  </a:extLst>
                </a:gridCol>
                <a:gridCol w="7934010">
                  <a:extLst>
                    <a:ext uri="{9D8B030D-6E8A-4147-A177-3AD203B41FA5}">
                      <a16:colId xmlns:a16="http://schemas.microsoft.com/office/drawing/2014/main" val="2981994873"/>
                    </a:ext>
                  </a:extLst>
                </a:gridCol>
              </a:tblGrid>
              <a:tr h="294967">
                <a:tc>
                  <a:txBody>
                    <a:bodyPr/>
                    <a:lstStyle/>
                    <a:p>
                      <a:pPr marL="0" lvl="0" algn="l" defTabSz="914400" rtl="0" eaLnBrk="1" latinLnBrk="0" hangingPunct="1">
                        <a:buNone/>
                      </a:pPr>
                      <a:endParaRPr lang="en-US" sz="1400" b="1" i="0" u="none" strike="noStrike" kern="1200">
                        <a:solidFill>
                          <a:schemeClr val="dk1"/>
                        </a:solidFill>
                        <a:effectLst/>
                        <a:latin typeface="+mn-lt"/>
                        <a:ea typeface="+mn-ea"/>
                        <a:cs typeface="+mn-cs"/>
                      </a:endParaRPr>
                    </a:p>
                  </a:txBody>
                  <a:tcPr marL="63263" marR="63263" marT="31632" marB="316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i="0" u="none" strike="noStrike" kern="1200">
                        <a:solidFill>
                          <a:schemeClr val="dk1"/>
                        </a:solidFill>
                        <a:effectLst/>
                        <a:latin typeface="+mn-lt"/>
                        <a:ea typeface="+mn-ea"/>
                        <a:cs typeface="+mn-cs"/>
                      </a:endParaRPr>
                    </a:p>
                  </a:txBody>
                  <a:tcPr marL="63263" marR="63263" marT="31632" marB="31632"/>
                </a:tc>
                <a:extLst>
                  <a:ext uri="{0D108BD9-81ED-4DB2-BD59-A6C34878D82A}">
                    <a16:rowId xmlns:a16="http://schemas.microsoft.com/office/drawing/2014/main" val="787760369"/>
                  </a:ext>
                </a:extLst>
              </a:tr>
              <a:tr h="218674">
                <a:tc>
                  <a:txBody>
                    <a:bodyPr/>
                    <a:lstStyle/>
                    <a:p>
                      <a:pPr lvl="0" algn="l">
                        <a:buNone/>
                      </a:pPr>
                      <a:r>
                        <a:rPr lang="en-US" sz="1600" b="1">
                          <a:effectLst/>
                          <a:latin typeface="+mn-lt"/>
                        </a:rPr>
                        <a:t>Devis</a:t>
                      </a:r>
                    </a:p>
                  </a:txBody>
                  <a:tcPr marL="63263" marR="63263" marT="31632" marB="31632" anchor="ctr"/>
                </a:tc>
                <a:tc>
                  <a:txBody>
                    <a:bodyPr/>
                    <a:lstStyle/>
                    <a:p>
                      <a:pPr lvl="0" algn="l">
                        <a:buNone/>
                      </a:pPr>
                      <a:r>
                        <a:rPr lang="fr-FR" sz="1600" u="none" strike="noStrike">
                          <a:effectLst/>
                          <a:latin typeface="+mn-lt"/>
                        </a:rPr>
                        <a:t>ECR, double insu, groupe contrôle</a:t>
                      </a:r>
                    </a:p>
                  </a:txBody>
                  <a:tcPr marL="63263" marR="63263" marT="31632" marB="31632" anchor="ctr"/>
                </a:tc>
                <a:extLst>
                  <a:ext uri="{0D108BD9-81ED-4DB2-BD59-A6C34878D82A}">
                    <a16:rowId xmlns:a16="http://schemas.microsoft.com/office/drawing/2014/main" val="1281522663"/>
                  </a:ext>
                </a:extLst>
              </a:tr>
              <a:tr h="218674">
                <a:tc>
                  <a:txBody>
                    <a:bodyPr/>
                    <a:lstStyle/>
                    <a:p>
                      <a:pPr algn="l" rtl="0" fontAlgn="base"/>
                      <a:r>
                        <a:rPr lang="en-US" sz="1600" b="1">
                          <a:effectLst/>
                          <a:latin typeface="+mn-lt"/>
                        </a:rPr>
                        <a:t>Lieu</a:t>
                      </a:r>
                    </a:p>
                  </a:txBody>
                  <a:tcPr marL="63263" marR="63263" marT="31632" marB="31632" anchor="ctr"/>
                </a:tc>
                <a:tc>
                  <a:txBody>
                    <a:bodyPr/>
                    <a:lstStyle/>
                    <a:p>
                      <a:pPr algn="l" rtl="0" fontAlgn="base"/>
                      <a:r>
                        <a:rPr lang="fr-FR" sz="1600" u="none" strike="noStrike">
                          <a:effectLst/>
                          <a:latin typeface="+mn-lt"/>
                        </a:rPr>
                        <a:t>Hôpital John Hunter, NSW, Australie </a:t>
                      </a:r>
                      <a:endParaRPr lang="fr-FR" sz="1600" b="0" i="0">
                        <a:solidFill>
                          <a:srgbClr val="000000"/>
                        </a:solidFill>
                        <a:effectLst/>
                        <a:latin typeface="+mn-lt"/>
                      </a:endParaRPr>
                    </a:p>
                  </a:txBody>
                  <a:tcPr marL="63263" marR="63263" marT="31632" marB="31632" anchor="ctr"/>
                </a:tc>
                <a:extLst>
                  <a:ext uri="{0D108BD9-81ED-4DB2-BD59-A6C34878D82A}">
                    <a16:rowId xmlns:a16="http://schemas.microsoft.com/office/drawing/2014/main" val="39255336"/>
                  </a:ext>
                </a:extLst>
              </a:tr>
              <a:tr h="218674">
                <a:tc rowSpan="3">
                  <a:txBody>
                    <a:bodyPr/>
                    <a:lstStyle/>
                    <a:p>
                      <a:pPr lvl="0" algn="l">
                        <a:buNone/>
                      </a:pPr>
                      <a:r>
                        <a:rPr lang="en-US" sz="1600" b="1" i="0" u="none" strike="noStrike" noProof="0">
                          <a:effectLst/>
                          <a:latin typeface="+mn-lt"/>
                        </a:rPr>
                        <a:t>Population </a:t>
                      </a:r>
                    </a:p>
                    <a:p>
                      <a:pPr lvl="0" algn="l">
                        <a:buNone/>
                      </a:pPr>
                      <a:endParaRPr lang="en-US" sz="1600" b="1" i="0" u="none" strike="noStrike" noProof="0">
                        <a:effectLst/>
                        <a:latin typeface="+mn-lt"/>
                      </a:endParaRPr>
                    </a:p>
                    <a:p>
                      <a:pPr lvl="0" algn="l">
                        <a:buNone/>
                      </a:pPr>
                      <a:endParaRPr lang="en-US" sz="1600" b="1" i="0" u="none" strike="noStrike" noProof="0">
                        <a:effectLst/>
                        <a:latin typeface="+mn-lt"/>
                      </a:endParaRPr>
                    </a:p>
                  </a:txBody>
                  <a:tcPr marL="63263" marR="63263" marT="31632" marB="31632" anchor="ctr"/>
                </a:tc>
                <a:tc>
                  <a:txBody>
                    <a:bodyPr/>
                    <a:lstStyle/>
                    <a:p>
                      <a:pPr lvl="0" algn="l">
                        <a:buNone/>
                      </a:pPr>
                      <a:r>
                        <a:rPr lang="fr-FR" sz="1600" b="0" i="0" u="none" strike="noStrike" noProof="0">
                          <a:effectLst/>
                          <a:latin typeface="+mn-lt"/>
                        </a:rPr>
                        <a:t>Adultes </a:t>
                      </a:r>
                      <a:endParaRPr lang="en-US" sz="1600">
                        <a:latin typeface="+mn-lt"/>
                      </a:endParaRPr>
                    </a:p>
                  </a:txBody>
                  <a:tcPr marL="63263" marR="63263" marT="31632" marB="31632" anchor="ctr"/>
                </a:tc>
                <a:extLst>
                  <a:ext uri="{0D108BD9-81ED-4DB2-BD59-A6C34878D82A}">
                    <a16:rowId xmlns:a16="http://schemas.microsoft.com/office/drawing/2014/main" val="3754798462"/>
                  </a:ext>
                </a:extLst>
              </a:tr>
              <a:tr h="622235">
                <a:tc vMerge="1">
                  <a:txBody>
                    <a:bodyPr/>
                    <a:lstStyle/>
                    <a:p>
                      <a:endParaRPr lang="fr-FR"/>
                    </a:p>
                  </a:txBody>
                  <a:tcPr marL="63263" marR="63263" marT="31632" marB="31632"/>
                </a:tc>
                <a:tc>
                  <a:txBody>
                    <a:bodyPr/>
                    <a:lstStyle/>
                    <a:p>
                      <a:pPr fontAlgn="base">
                        <a:lnSpc>
                          <a:spcPct val="107000"/>
                        </a:lnSpc>
                        <a:spcAft>
                          <a:spcPts val="200"/>
                        </a:spcAft>
                      </a:pPr>
                      <a:r>
                        <a:rPr lang="fr-CA" sz="1600">
                          <a:effectLst/>
                          <a:latin typeface="+mn-lt"/>
                          <a:ea typeface="Times New Roman" panose="02020603050405020304" pitchFamily="18" charset="0"/>
                          <a:cs typeface="Times New Roman"/>
                        </a:rPr>
                        <a:t> </a:t>
                      </a:r>
                      <a:r>
                        <a:rPr lang="fr-FR" sz="1600">
                          <a:effectLst/>
                          <a:latin typeface="+mn-lt"/>
                          <a:ea typeface="Times New Roman" panose="02020603050405020304" pitchFamily="18" charset="0"/>
                          <a:cs typeface="Times New Roman"/>
                        </a:rPr>
                        <a:t> </a:t>
                      </a:r>
                      <a:r>
                        <a:rPr lang="fr-FR" sz="1600" err="1">
                          <a:effectLst/>
                          <a:latin typeface="+mn-lt"/>
                          <a:ea typeface="Times New Roman" panose="02020603050405020304" pitchFamily="18" charset="0"/>
                          <a:cs typeface="Times New Roman"/>
                        </a:rPr>
                        <a:t>Dx</a:t>
                      </a:r>
                      <a:r>
                        <a:rPr lang="fr-FR" sz="1600">
                          <a:effectLst/>
                          <a:latin typeface="+mn-lt"/>
                          <a:ea typeface="Times New Roman" panose="02020603050405020304" pitchFamily="18" charset="0"/>
                          <a:cs typeface="Times New Roman"/>
                        </a:rPr>
                        <a:t> MPOC (Seuils atteints à la spirométrie)</a:t>
                      </a:r>
                    </a:p>
                    <a:p>
                      <a:pPr fontAlgn="base">
                        <a:lnSpc>
                          <a:spcPct val="107000"/>
                        </a:lnSpc>
                        <a:spcAft>
                          <a:spcPts val="200"/>
                        </a:spcAft>
                      </a:pPr>
                      <a:r>
                        <a:rPr lang="fr-FR" sz="1600">
                          <a:effectLst/>
                          <a:latin typeface="+mn-lt"/>
                          <a:ea typeface="Times New Roman" panose="02020603050405020304" pitchFamily="18" charset="0"/>
                          <a:cs typeface="Times New Roman"/>
                        </a:rPr>
                        <a:t> Bronchite neutrophilique persistante </a:t>
                      </a:r>
                    </a:p>
                  </a:txBody>
                  <a:tcPr marL="0" marR="0" marT="0" marB="0" anchor="ctr"/>
                </a:tc>
                <a:extLst>
                  <a:ext uri="{0D108BD9-81ED-4DB2-BD59-A6C34878D82A}">
                    <a16:rowId xmlns:a16="http://schemas.microsoft.com/office/drawing/2014/main" val="1408484901"/>
                  </a:ext>
                </a:extLst>
              </a:tr>
              <a:tr h="0">
                <a:tc vMerge="1">
                  <a:txBody>
                    <a:bodyPr/>
                    <a:lstStyle/>
                    <a:p>
                      <a:pPr defTabSz="914400">
                        <a:tabLst/>
                        <a:defRPr/>
                      </a:pPr>
                      <a:endParaRPr lang="fr-FR"/>
                    </a:p>
                  </a:txBody>
                  <a:tcPr marL="63263" marR="63263" marT="31632" marB="31632"/>
                </a:tc>
                <a:tc>
                  <a:txBody>
                    <a:bodyPr/>
                    <a:lstStyle/>
                    <a:p>
                      <a:pPr marL="0" marR="0" indent="0" algn="l" rtl="0" eaLnBrk="1" fontAlgn="base" latinLnBrk="0" hangingPunct="1">
                        <a:lnSpc>
                          <a:spcPct val="107000"/>
                        </a:lnSpc>
                        <a:spcBef>
                          <a:spcPts val="0"/>
                        </a:spcBef>
                        <a:spcAft>
                          <a:spcPts val="200"/>
                        </a:spcAft>
                        <a:buClrTx/>
                        <a:buSzTx/>
                        <a:buFontTx/>
                        <a:buNone/>
                      </a:pPr>
                      <a:r>
                        <a:rPr lang="fr-FR" sz="1600">
                          <a:effectLst/>
                          <a:latin typeface="+mn-lt"/>
                          <a:ea typeface="Times New Roman" panose="02020603050405020304" pitchFamily="18" charset="0"/>
                          <a:cs typeface="Times New Roman"/>
                        </a:rPr>
                        <a:t>ø EAMPOC ou △ médicaments  4 semaines précédentes</a:t>
                      </a:r>
                      <a:endParaRPr lang="fr-FR" sz="1600">
                        <a:latin typeface="+mn-lt"/>
                        <a:cs typeface="Times New Roman"/>
                      </a:endParaRPr>
                    </a:p>
                  </a:txBody>
                  <a:tcPr marL="0" marR="0" marT="0" marB="0" anchor="ctr"/>
                </a:tc>
                <a:extLst>
                  <a:ext uri="{0D108BD9-81ED-4DB2-BD59-A6C34878D82A}">
                    <a16:rowId xmlns:a16="http://schemas.microsoft.com/office/drawing/2014/main" val="1118860345"/>
                  </a:ext>
                </a:extLst>
              </a:tr>
              <a:tr h="245805">
                <a:tc>
                  <a:txBody>
                    <a:bodyPr/>
                    <a:lstStyle/>
                    <a:p>
                      <a:pPr lvl="0" algn="l">
                        <a:buNone/>
                      </a:pPr>
                      <a:r>
                        <a:rPr lang="en-US" sz="1600" b="1" err="1">
                          <a:effectLst/>
                          <a:latin typeface="+mn-lt"/>
                        </a:rPr>
                        <a:t>Échantilliion</a:t>
                      </a:r>
                      <a:endParaRPr lang="fr-FR" sz="1600" b="1">
                        <a:latin typeface="+mn-lt"/>
                      </a:endParaRPr>
                    </a:p>
                  </a:txBody>
                  <a:tcPr marL="63263" marR="63263" marT="31632" marB="31632" anchor="ctr"/>
                </a:tc>
                <a:tc>
                  <a:txBody>
                    <a:bodyPr/>
                    <a:lstStyle/>
                    <a:p>
                      <a:pPr lvl="0" algn="l">
                        <a:lnSpc>
                          <a:spcPct val="100000"/>
                        </a:lnSpc>
                        <a:spcBef>
                          <a:spcPts val="0"/>
                        </a:spcBef>
                        <a:spcAft>
                          <a:spcPts val="0"/>
                        </a:spcAft>
                        <a:buNone/>
                      </a:pPr>
                      <a:r>
                        <a:rPr lang="fr-FR" sz="1600" b="0" i="0" u="none" strike="noStrike" noProof="0">
                          <a:effectLst/>
                          <a:latin typeface="+mn-lt"/>
                        </a:rPr>
                        <a:t>n= 15 AZT</a:t>
                      </a:r>
                      <a:endParaRPr lang="fr-FR" sz="1600" b="0">
                        <a:solidFill>
                          <a:schemeClr val="tx1">
                            <a:lumMod val="95000"/>
                            <a:lumOff val="5000"/>
                          </a:schemeClr>
                        </a:solidFill>
                        <a:effectLst/>
                        <a:latin typeface="+mn-lt"/>
                        <a:cs typeface="Arial"/>
                      </a:endParaRPr>
                    </a:p>
                    <a:p>
                      <a:pPr lvl="0" algn="l">
                        <a:lnSpc>
                          <a:spcPct val="100000"/>
                        </a:lnSpc>
                        <a:spcBef>
                          <a:spcPts val="0"/>
                        </a:spcBef>
                        <a:spcAft>
                          <a:spcPts val="0"/>
                        </a:spcAft>
                        <a:buNone/>
                      </a:pPr>
                      <a:r>
                        <a:rPr lang="fr-FR" sz="1600" b="0" i="0" u="none" strike="noStrike" noProof="0">
                          <a:effectLst/>
                          <a:latin typeface="+mn-lt"/>
                        </a:rPr>
                        <a:t>n= 15 placebo</a:t>
                      </a:r>
                      <a:endParaRPr lang="fr-CA" sz="1600">
                        <a:latin typeface="+mn-lt"/>
                      </a:endParaRPr>
                    </a:p>
                  </a:txBody>
                  <a:tcPr marL="0" marR="0" marT="0" marB="0" anchor="ctr"/>
                </a:tc>
                <a:extLst>
                  <a:ext uri="{0D108BD9-81ED-4DB2-BD59-A6C34878D82A}">
                    <a16:rowId xmlns:a16="http://schemas.microsoft.com/office/drawing/2014/main" val="4292026166"/>
                  </a:ext>
                </a:extLst>
              </a:tr>
              <a:tr h="417870">
                <a:tc>
                  <a:txBody>
                    <a:bodyPr/>
                    <a:lstStyle/>
                    <a:p>
                      <a:pPr lvl="0" algn="l">
                        <a:buNone/>
                      </a:pPr>
                      <a:r>
                        <a:rPr lang="en-US" sz="1600" b="1" i="0" u="none" strike="noStrike" noProof="0">
                          <a:effectLst/>
                          <a:latin typeface="+mn-lt"/>
                        </a:rPr>
                        <a:t>Design</a:t>
                      </a:r>
                    </a:p>
                  </a:txBody>
                  <a:tcPr marL="63263" marR="63263" marT="31632" marB="31632" anchor="ctr"/>
                </a:tc>
                <a:tc>
                  <a:txBody>
                    <a:bodyPr/>
                    <a:lstStyle/>
                    <a:p>
                      <a:pPr marL="0" lvl="0" indent="0" algn="l">
                        <a:lnSpc>
                          <a:spcPct val="107000"/>
                        </a:lnSpc>
                        <a:spcBef>
                          <a:spcPts val="0"/>
                        </a:spcBef>
                        <a:spcAft>
                          <a:spcPts val="200"/>
                        </a:spcAft>
                        <a:buNone/>
                      </a:pPr>
                      <a:r>
                        <a:rPr lang="fr-FR" sz="1600" b="0" i="0" u="none" strike="noStrike" noProof="0">
                          <a:solidFill>
                            <a:schemeClr val="tx1">
                              <a:lumMod val="95000"/>
                              <a:lumOff val="5000"/>
                            </a:schemeClr>
                          </a:solidFill>
                          <a:effectLst/>
                          <a:latin typeface="+mn-lt"/>
                        </a:rPr>
                        <a:t>Étape 1: Phase traitement actif (12 semaines) - </a:t>
                      </a:r>
                      <a:r>
                        <a:rPr lang="fr-FR" sz="1600" b="0" i="0" u="none" strike="noStrike" noProof="0" err="1">
                          <a:solidFill>
                            <a:schemeClr val="tx1">
                              <a:lumMod val="95000"/>
                              <a:lumOff val="5000"/>
                            </a:schemeClr>
                          </a:solidFill>
                          <a:effectLst/>
                          <a:latin typeface="+mn-lt"/>
                        </a:rPr>
                        <a:t>Tx</a:t>
                      </a:r>
                      <a:r>
                        <a:rPr lang="fr-FR" sz="1600" b="0" i="0" u="none" strike="noStrike" noProof="0">
                          <a:solidFill>
                            <a:schemeClr val="tx1">
                              <a:lumMod val="95000"/>
                              <a:lumOff val="5000"/>
                            </a:schemeClr>
                          </a:solidFill>
                          <a:effectLst/>
                          <a:latin typeface="+mn-lt"/>
                        </a:rPr>
                        <a:t> </a:t>
                      </a:r>
                      <a:r>
                        <a:rPr lang="fr-FR" sz="1600" b="0">
                          <a:solidFill>
                            <a:schemeClr val="tx1">
                              <a:lumMod val="95000"/>
                              <a:lumOff val="5000"/>
                            </a:schemeClr>
                          </a:solidFill>
                          <a:effectLst/>
                          <a:latin typeface="+mn-lt"/>
                          <a:cs typeface="Arial"/>
                        </a:rPr>
                        <a:t>AZT 250 mg/ jour </a:t>
                      </a:r>
                      <a:r>
                        <a:rPr lang="fr-FR" sz="1600" b="0" i="0" u="none" strike="noStrike" noProof="0">
                          <a:solidFill>
                            <a:schemeClr val="tx1">
                              <a:lumMod val="95000"/>
                              <a:lumOff val="5000"/>
                            </a:schemeClr>
                          </a:solidFill>
                          <a:effectLst/>
                          <a:latin typeface="+mn-lt"/>
                        </a:rPr>
                        <a:t>ou placebo</a:t>
                      </a:r>
                      <a:endParaRPr lang="fr-FR" sz="1600">
                        <a:latin typeface="+mn-lt"/>
                      </a:endParaRPr>
                    </a:p>
                    <a:p>
                      <a:pPr marL="0" lvl="0" indent="0" algn="l">
                        <a:lnSpc>
                          <a:spcPct val="107000"/>
                        </a:lnSpc>
                        <a:spcBef>
                          <a:spcPts val="0"/>
                        </a:spcBef>
                        <a:spcAft>
                          <a:spcPts val="200"/>
                        </a:spcAft>
                        <a:buNone/>
                      </a:pPr>
                      <a:r>
                        <a:rPr lang="fr-FR" sz="1600" b="0" i="0" u="none" strike="noStrike" noProof="0">
                          <a:solidFill>
                            <a:schemeClr val="tx1">
                              <a:lumMod val="95000"/>
                              <a:lumOff val="5000"/>
                            </a:schemeClr>
                          </a:solidFill>
                          <a:effectLst/>
                          <a:latin typeface="+mn-lt"/>
                        </a:rPr>
                        <a:t>Étape 2: Phase post-traitement (12 semaines ) - Sans traitement</a:t>
                      </a:r>
                    </a:p>
                  </a:txBody>
                  <a:tcPr marL="0" marR="0" marT="0" marB="0" anchor="ctr"/>
                </a:tc>
                <a:extLst>
                  <a:ext uri="{0D108BD9-81ED-4DB2-BD59-A6C34878D82A}">
                    <a16:rowId xmlns:a16="http://schemas.microsoft.com/office/drawing/2014/main" val="4213439022"/>
                  </a:ext>
                </a:extLst>
              </a:tr>
              <a:tr h="417870">
                <a:tc>
                  <a:txBody>
                    <a:bodyPr/>
                    <a:lstStyle/>
                    <a:p>
                      <a:pPr lvl="0" algn="l">
                        <a:buNone/>
                      </a:pPr>
                      <a:r>
                        <a:rPr lang="en-US" sz="1600" b="1" i="0" u="none" strike="noStrike" noProof="0">
                          <a:effectLst/>
                          <a:latin typeface="+mn-lt"/>
                        </a:rPr>
                        <a:t>Groupe après randomization </a:t>
                      </a:r>
                    </a:p>
                  </a:txBody>
                  <a:tcPr marL="63263" marR="63263" marT="31632" marB="31632" anchor="ctr"/>
                </a:tc>
                <a:tc>
                  <a:txBody>
                    <a:bodyPr/>
                    <a:lstStyle/>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Groupe AZT</a:t>
                      </a:r>
                    </a:p>
                    <a:p>
                      <a:pPr marL="0" lvl="0" indent="0" algn="l">
                        <a:lnSpc>
                          <a:spcPct val="107000"/>
                        </a:lnSpc>
                        <a:spcBef>
                          <a:spcPts val="0"/>
                        </a:spcBef>
                        <a:spcAft>
                          <a:spcPts val="200"/>
                        </a:spcAft>
                        <a:buNone/>
                      </a:pPr>
                      <a:r>
                        <a:rPr lang="fr-FR" sz="1600" b="0" i="0" u="none" strike="noStrike" noProof="0">
                          <a:solidFill>
                            <a:srgbClr val="000000"/>
                          </a:solidFill>
                          <a:effectLst/>
                          <a:latin typeface="+mn-lt"/>
                        </a:rPr>
                        <a:t>Groupe Placebo</a:t>
                      </a:r>
                    </a:p>
                  </a:txBody>
                  <a:tcPr marL="0" marR="0" marT="0" marB="0" anchor="ctr"/>
                </a:tc>
                <a:extLst>
                  <a:ext uri="{0D108BD9-81ED-4DB2-BD59-A6C34878D82A}">
                    <a16:rowId xmlns:a16="http://schemas.microsoft.com/office/drawing/2014/main" val="3665536449"/>
                  </a:ext>
                </a:extLst>
              </a:tr>
              <a:tr h="393290">
                <a:tc>
                  <a:txBody>
                    <a:bodyPr/>
                    <a:lstStyle/>
                    <a:p>
                      <a:pPr lvl="0" algn="l">
                        <a:buNone/>
                      </a:pPr>
                      <a:r>
                        <a:rPr lang="en-US" sz="1600" b="1" i="0" u="none" strike="noStrike" noProof="0">
                          <a:effectLst/>
                          <a:latin typeface="+mn-lt"/>
                        </a:rPr>
                        <a:t>Issues </a:t>
                      </a:r>
                      <a:r>
                        <a:rPr lang="en-US" sz="1600" b="1" i="0" u="none" strike="noStrike" noProof="0" err="1">
                          <a:effectLst/>
                          <a:latin typeface="+mn-lt"/>
                        </a:rPr>
                        <a:t>primaires</a:t>
                      </a:r>
                    </a:p>
                  </a:txBody>
                  <a:tcPr marL="63263" marR="63263" marT="31632" marB="31632" anchor="ctr"/>
                </a:tc>
                <a:tc>
                  <a:txBody>
                    <a:bodyPr/>
                    <a:lstStyle/>
                    <a:p>
                      <a:pPr marL="0" lvl="0" indent="0" algn="l">
                        <a:lnSpc>
                          <a:spcPct val="107000"/>
                        </a:lnSpc>
                        <a:spcBef>
                          <a:spcPts val="0"/>
                        </a:spcBef>
                        <a:spcAft>
                          <a:spcPts val="200"/>
                        </a:spcAft>
                        <a:buNone/>
                      </a:pPr>
                      <a:r>
                        <a:rPr lang="fr-FR" sz="1600" kern="1200">
                          <a:solidFill>
                            <a:schemeClr val="dk1"/>
                          </a:solidFill>
                          <a:effectLst/>
                          <a:latin typeface="+mn-lt"/>
                          <a:ea typeface="+mn-ea"/>
                          <a:cs typeface="+mn-cs"/>
                        </a:rPr>
                        <a:t>Réduction des expectorations CXCL8</a:t>
                      </a:r>
                      <a:r>
                        <a:rPr lang="fr-CA" sz="1600">
                          <a:effectLst/>
                          <a:latin typeface="+mn-lt"/>
                        </a:rPr>
                        <a:t> </a:t>
                      </a:r>
                      <a:endParaRPr lang="fr-CA" sz="1600">
                        <a:latin typeface="+mn-lt"/>
                      </a:endParaRPr>
                    </a:p>
                  </a:txBody>
                  <a:tcPr marL="0" marR="0" marT="0" marB="0" anchor="ctr"/>
                </a:tc>
                <a:extLst>
                  <a:ext uri="{0D108BD9-81ED-4DB2-BD59-A6C34878D82A}">
                    <a16:rowId xmlns:a16="http://schemas.microsoft.com/office/drawing/2014/main" val="1225803913"/>
                  </a:ext>
                </a:extLst>
              </a:tr>
              <a:tr h="393290">
                <a:tc>
                  <a:txBody>
                    <a:bodyPr/>
                    <a:lstStyle/>
                    <a:p>
                      <a:pPr lvl="0" algn="l">
                        <a:buNone/>
                      </a:pPr>
                      <a:r>
                        <a:rPr lang="en-US" sz="1600" b="1" i="0" u="none" strike="noStrike" noProof="0">
                          <a:effectLst/>
                          <a:latin typeface="+mn-lt"/>
                        </a:rPr>
                        <a:t>Issues </a:t>
                      </a:r>
                      <a:r>
                        <a:rPr lang="en-US" sz="1600" b="1" i="0" u="none" strike="noStrike" noProof="0" err="1">
                          <a:effectLst/>
                          <a:latin typeface="+mn-lt"/>
                        </a:rPr>
                        <a:t>secondaires</a:t>
                      </a:r>
                    </a:p>
                  </a:txBody>
                  <a:tcPr marL="63263" marR="63263" marT="31632" marB="31632" anchor="ctr"/>
                </a:tc>
                <a:tc>
                  <a:txBody>
                    <a:bodyPr/>
                    <a:lstStyle/>
                    <a:p>
                      <a:pPr marL="0" lvl="0" indent="0" algn="l">
                        <a:lnSpc>
                          <a:spcPct val="107000"/>
                        </a:lnSpc>
                        <a:spcBef>
                          <a:spcPts val="0"/>
                        </a:spcBef>
                        <a:spcAft>
                          <a:spcPts val="200"/>
                        </a:spcAft>
                        <a:buNone/>
                      </a:pPr>
                      <a:r>
                        <a:rPr lang="fr-FR" sz="1600" kern="1200">
                          <a:solidFill>
                            <a:schemeClr val="dk1"/>
                          </a:solidFill>
                          <a:effectLst/>
                          <a:latin typeface="+mn-lt"/>
                          <a:ea typeface="+mn-ea"/>
                          <a:cs typeface="+mn-cs"/>
                        </a:rPr>
                        <a:t>Modification de Exacerbations sévères</a:t>
                      </a:r>
                      <a:r>
                        <a:rPr lang="fr-CA" sz="1600">
                          <a:effectLst/>
                          <a:latin typeface="+mn-lt"/>
                        </a:rPr>
                        <a:t> </a:t>
                      </a:r>
                    </a:p>
                    <a:p>
                      <a:pPr fontAlgn="base"/>
                      <a:r>
                        <a:rPr lang="fr-FR" sz="1600" kern="1200">
                          <a:solidFill>
                            <a:schemeClr val="dk1"/>
                          </a:solidFill>
                          <a:effectLst/>
                          <a:latin typeface="+mn-lt"/>
                          <a:ea typeface="+mn-ea"/>
                          <a:cs typeface="+mn-cs"/>
                        </a:rPr>
                        <a:t>Modification de Qualité de vie</a:t>
                      </a:r>
                      <a:r>
                        <a:rPr lang="fr-CA" sz="1600" kern="1200">
                          <a:solidFill>
                            <a:schemeClr val="dk1"/>
                          </a:solidFill>
                          <a:effectLst/>
                          <a:latin typeface="+mn-lt"/>
                          <a:ea typeface="+mn-ea"/>
                          <a:cs typeface="+mn-cs"/>
                        </a:rPr>
                        <a:t> </a:t>
                      </a:r>
                      <a:r>
                        <a:rPr lang="fr-FR" sz="1600" kern="1200">
                          <a:solidFill>
                            <a:schemeClr val="dk1"/>
                          </a:solidFill>
                          <a:effectLst/>
                          <a:latin typeface="+mn-lt"/>
                          <a:ea typeface="+mn-ea"/>
                          <a:cs typeface="+mn-cs"/>
                        </a:rPr>
                        <a:t>(SGRQ)</a:t>
                      </a:r>
                      <a:endParaRPr lang="fr-CA" sz="1600" kern="120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4288614046"/>
                  </a:ext>
                </a:extLst>
              </a:tr>
              <a:tr h="245806">
                <a:tc>
                  <a:txBody>
                    <a:bodyPr/>
                    <a:lstStyle/>
                    <a:p>
                      <a:pPr lvl="0" algn="l">
                        <a:buNone/>
                      </a:pPr>
                      <a:r>
                        <a:rPr lang="en-US" sz="1600" b="1" i="0" u="none" strike="noStrike" noProof="0">
                          <a:effectLst/>
                          <a:latin typeface="+mn-lt"/>
                        </a:rPr>
                        <a:t>Analyses </a:t>
                      </a:r>
                      <a:r>
                        <a:rPr lang="en-US" sz="1600" b="1" i="0" u="none" strike="noStrike" noProof="0" err="1">
                          <a:effectLst/>
                          <a:latin typeface="+mn-lt"/>
                        </a:rPr>
                        <a:t>statistiques</a:t>
                      </a:r>
                    </a:p>
                  </a:txBody>
                  <a:tcPr marL="63263" marR="63263" marT="31632" marB="31632" anchor="ctr"/>
                </a:tc>
                <a:tc>
                  <a:txBody>
                    <a:bodyPr/>
                    <a:lstStyle/>
                    <a:p>
                      <a:pPr marL="0" lvl="0" indent="0" algn="l">
                        <a:lnSpc>
                          <a:spcPct val="107000"/>
                        </a:lnSpc>
                        <a:spcBef>
                          <a:spcPts val="0"/>
                        </a:spcBef>
                        <a:spcAft>
                          <a:spcPts val="200"/>
                        </a:spcAft>
                        <a:buNone/>
                      </a:pPr>
                      <a:r>
                        <a:rPr lang="fr-CA" sz="1600" b="0">
                          <a:solidFill>
                            <a:schemeClr val="tx1">
                              <a:lumMod val="95000"/>
                              <a:lumOff val="5000"/>
                            </a:schemeClr>
                          </a:solidFill>
                          <a:effectLst/>
                          <a:latin typeface="+mn-lt"/>
                          <a:cs typeface="Arial"/>
                        </a:rPr>
                        <a:t>Intention de traiter</a:t>
                      </a:r>
                    </a:p>
                  </a:txBody>
                  <a:tcPr marL="0" marR="0" marT="0" marB="0" anchor="ctr"/>
                </a:tc>
                <a:extLst>
                  <a:ext uri="{0D108BD9-81ED-4DB2-BD59-A6C34878D82A}">
                    <a16:rowId xmlns:a16="http://schemas.microsoft.com/office/drawing/2014/main" val="1165144504"/>
                  </a:ext>
                </a:extLst>
              </a:tr>
            </a:tbl>
          </a:graphicData>
        </a:graphic>
      </p:graphicFrame>
      <p:sp>
        <p:nvSpPr>
          <p:cNvPr id="3" name="Title 1">
            <a:extLst>
              <a:ext uri="{FF2B5EF4-FFF2-40B4-BE49-F238E27FC236}">
                <a16:creationId xmlns:a16="http://schemas.microsoft.com/office/drawing/2014/main" id="{952940C2-1EA5-A47C-D8C2-89E1D035E1B6}"/>
              </a:ext>
            </a:extLst>
          </p:cNvPr>
          <p:cNvSpPr txBox="1">
            <a:spLocks/>
          </p:cNvSpPr>
          <p:nvPr/>
        </p:nvSpPr>
        <p:spPr>
          <a:xfrm>
            <a:off x="643022" y="-291626"/>
            <a:ext cx="10909640" cy="18326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C00000"/>
                </a:solidFill>
              </a:rPr>
              <a:t>Article 4: </a:t>
            </a:r>
            <a:r>
              <a:rPr lang="en-US" sz="3600"/>
              <a:t>Simpson (PLOS ONE, 2014)-</a:t>
            </a:r>
            <a:r>
              <a:rPr lang="fr-CA" sz="3600">
                <a:solidFill>
                  <a:srgbClr val="000000"/>
                </a:solidFill>
                <a:ea typeface="+mj-lt"/>
                <a:cs typeface="+mj-lt"/>
              </a:rPr>
              <a:t> </a:t>
            </a:r>
            <a:r>
              <a:rPr lang="fr-CA" sz="3600" b="1">
                <a:solidFill>
                  <a:srgbClr val="000000"/>
                </a:solidFill>
                <a:ea typeface="+mj-lt"/>
                <a:cs typeface="+mj-lt"/>
              </a:rPr>
              <a:t>Méthodologie</a:t>
            </a:r>
            <a:endParaRPr lang="en-US" sz="3600" b="1">
              <a:cs typeface="Calibri Light"/>
            </a:endParaRPr>
          </a:p>
        </p:txBody>
      </p:sp>
    </p:spTree>
    <p:extLst>
      <p:ext uri="{BB962C8B-B14F-4D97-AF65-F5344CB8AC3E}">
        <p14:creationId xmlns:p14="http://schemas.microsoft.com/office/powerpoint/2010/main" val="2696783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B1990-3F89-96E0-1B75-E1FA09A46880}"/>
              </a:ext>
            </a:extLst>
          </p:cNvPr>
          <p:cNvSpPr>
            <a:spLocks noGrp="1"/>
          </p:cNvSpPr>
          <p:nvPr>
            <p:ph type="title"/>
          </p:nvPr>
        </p:nvSpPr>
        <p:spPr>
          <a:xfrm>
            <a:off x="443098" y="248145"/>
            <a:ext cx="10515600" cy="1325563"/>
          </a:xfrm>
        </p:spPr>
        <p:txBody>
          <a:bodyPr>
            <a:normAutofit/>
          </a:bodyPr>
          <a:lstStyle/>
          <a:p>
            <a:pPr algn="ctr"/>
            <a:r>
              <a:rPr lang="en-US" sz="3600" b="1">
                <a:solidFill>
                  <a:srgbClr val="C00000"/>
                </a:solidFill>
              </a:rPr>
              <a:t>Article 4: </a:t>
            </a:r>
            <a:r>
              <a:rPr lang="en-US" sz="3600"/>
              <a:t>Simpson (PLOS ONE, 2014)- </a:t>
            </a:r>
            <a:r>
              <a:rPr lang="en-US" sz="3600" b="1" err="1"/>
              <a:t>Résultats</a:t>
            </a:r>
            <a:endParaRPr lang="fr-FR" b="1" err="1"/>
          </a:p>
        </p:txBody>
      </p:sp>
      <p:sp>
        <p:nvSpPr>
          <p:cNvPr id="8" name="Espace réservé du contenu 7">
            <a:extLst>
              <a:ext uri="{FF2B5EF4-FFF2-40B4-BE49-F238E27FC236}">
                <a16:creationId xmlns:a16="http://schemas.microsoft.com/office/drawing/2014/main" id="{74081BC9-E6D7-5534-5384-40F3AFECAA51}"/>
              </a:ext>
            </a:extLst>
          </p:cNvPr>
          <p:cNvSpPr>
            <a:spLocks noGrp="1"/>
          </p:cNvSpPr>
          <p:nvPr>
            <p:ph idx="1"/>
          </p:nvPr>
        </p:nvSpPr>
        <p:spPr>
          <a:xfrm>
            <a:off x="838200" y="1378673"/>
            <a:ext cx="10515600" cy="5114201"/>
          </a:xfrm>
        </p:spPr>
        <p:txBody>
          <a:bodyPr vert="horz" lIns="91440" tIns="45720" rIns="91440" bIns="45720" rtlCol="0" anchor="t">
            <a:normAutofit/>
          </a:bodyPr>
          <a:lstStyle/>
          <a:p>
            <a:pPr marL="0" indent="0">
              <a:buNone/>
            </a:pPr>
            <a:endParaRPr lang="fr-CA" dirty="0">
              <a:cs typeface="Calibri"/>
            </a:endParaRPr>
          </a:p>
          <a:p>
            <a:r>
              <a:rPr lang="fr-CA" dirty="0">
                <a:cs typeface="Calibri"/>
              </a:rPr>
              <a:t>Issues secondaires: </a:t>
            </a:r>
          </a:p>
          <a:p>
            <a:pPr marL="0" indent="0">
              <a:buNone/>
            </a:pPr>
            <a:endParaRPr lang="fr-CA" dirty="0">
              <a:cs typeface="Calibri"/>
            </a:endParaRPr>
          </a:p>
        </p:txBody>
      </p:sp>
      <p:sp>
        <p:nvSpPr>
          <p:cNvPr id="4" name="ZoneTexte 3">
            <a:extLst>
              <a:ext uri="{FF2B5EF4-FFF2-40B4-BE49-F238E27FC236}">
                <a16:creationId xmlns:a16="http://schemas.microsoft.com/office/drawing/2014/main" id="{92B474ED-722A-3473-F652-3802E68E1DA6}"/>
              </a:ext>
            </a:extLst>
          </p:cNvPr>
          <p:cNvSpPr txBox="1"/>
          <p:nvPr/>
        </p:nvSpPr>
        <p:spPr>
          <a:xfrm>
            <a:off x="4724400" y="320040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4000">
              <a:latin typeface="Calibri Light"/>
              <a:cs typeface="Calibri Light"/>
            </a:endParaRPr>
          </a:p>
        </p:txBody>
      </p:sp>
      <p:graphicFrame>
        <p:nvGraphicFramePr>
          <p:cNvPr id="9" name="Tableau 9">
            <a:extLst>
              <a:ext uri="{FF2B5EF4-FFF2-40B4-BE49-F238E27FC236}">
                <a16:creationId xmlns:a16="http://schemas.microsoft.com/office/drawing/2014/main" id="{68463476-AB03-DD56-47BD-02990E9D72ED}"/>
              </a:ext>
            </a:extLst>
          </p:cNvPr>
          <p:cNvGraphicFramePr>
            <a:graphicFrameLocks noGrp="1"/>
          </p:cNvGraphicFramePr>
          <p:nvPr>
            <p:extLst>
              <p:ext uri="{D42A27DB-BD31-4B8C-83A1-F6EECF244321}">
                <p14:modId xmlns:p14="http://schemas.microsoft.com/office/powerpoint/2010/main" val="1694279464"/>
              </p:ext>
            </p:extLst>
          </p:nvPr>
        </p:nvGraphicFramePr>
        <p:xfrm>
          <a:off x="1146628" y="3554343"/>
          <a:ext cx="9108542" cy="1737355"/>
        </p:xfrm>
        <a:graphic>
          <a:graphicData uri="http://schemas.openxmlformats.org/drawingml/2006/table">
            <a:tbl>
              <a:tblPr firstRow="1" bandRow="1">
                <a:tableStyleId>{5C22544A-7EE6-4342-B048-85BDC9FD1C3A}</a:tableStyleId>
              </a:tblPr>
              <a:tblGrid>
                <a:gridCol w="3124430">
                  <a:extLst>
                    <a:ext uri="{9D8B030D-6E8A-4147-A177-3AD203B41FA5}">
                      <a16:colId xmlns:a16="http://schemas.microsoft.com/office/drawing/2014/main" val="712235434"/>
                    </a:ext>
                  </a:extLst>
                </a:gridCol>
                <a:gridCol w="2152891">
                  <a:extLst>
                    <a:ext uri="{9D8B030D-6E8A-4147-A177-3AD203B41FA5}">
                      <a16:colId xmlns:a16="http://schemas.microsoft.com/office/drawing/2014/main" val="3681667907"/>
                    </a:ext>
                  </a:extLst>
                </a:gridCol>
                <a:gridCol w="1875099">
                  <a:extLst>
                    <a:ext uri="{9D8B030D-6E8A-4147-A177-3AD203B41FA5}">
                      <a16:colId xmlns:a16="http://schemas.microsoft.com/office/drawing/2014/main" val="1429672107"/>
                    </a:ext>
                  </a:extLst>
                </a:gridCol>
                <a:gridCol w="1956122">
                  <a:extLst>
                    <a:ext uri="{9D8B030D-6E8A-4147-A177-3AD203B41FA5}">
                      <a16:colId xmlns:a16="http://schemas.microsoft.com/office/drawing/2014/main" val="419116772"/>
                    </a:ext>
                  </a:extLst>
                </a:gridCol>
              </a:tblGrid>
              <a:tr h="266004">
                <a:tc>
                  <a:txBody>
                    <a:bodyPr/>
                    <a:lstStyle/>
                    <a:p>
                      <a:pPr lvl="0">
                        <a:buNone/>
                      </a:pPr>
                      <a:endParaRPr lang="fr-CA" sz="1600">
                        <a:latin typeface="+mn-lt"/>
                      </a:endParaRPr>
                    </a:p>
                  </a:txBody>
                  <a:tcPr/>
                </a:tc>
                <a:tc>
                  <a:txBody>
                    <a:bodyPr/>
                    <a:lstStyle/>
                    <a:p>
                      <a:pPr algn="ctr"/>
                      <a:r>
                        <a:rPr lang="fr-CA" sz="1600">
                          <a:effectLst/>
                          <a:latin typeface="+mn-lt"/>
                          <a:ea typeface="Times New Roman" panose="02020603050405020304" pitchFamily="18" charset="0"/>
                          <a:cs typeface="Arial"/>
                        </a:rPr>
                        <a:t>AZT</a:t>
                      </a:r>
                      <a:endParaRPr lang="fr-CA" sz="1600">
                        <a:latin typeface="+mn-lt"/>
                        <a:cs typeface="Arial"/>
                      </a:endParaRPr>
                    </a:p>
                  </a:txBody>
                  <a:tcPr anchor="ctr"/>
                </a:tc>
                <a:tc>
                  <a:txBody>
                    <a:bodyPr/>
                    <a:lstStyle/>
                    <a:p>
                      <a:pPr lvl="0" algn="ctr">
                        <a:buNone/>
                      </a:pPr>
                      <a:r>
                        <a:rPr lang="fr-CA" sz="1600">
                          <a:latin typeface="+mn-lt"/>
                        </a:rPr>
                        <a:t>Placebo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mn-lt"/>
                        </a:rPr>
                        <a:t>P valus</a:t>
                      </a:r>
                    </a:p>
                  </a:txBody>
                  <a:tcPr anchor="ctr"/>
                </a:tc>
                <a:extLst>
                  <a:ext uri="{0D108BD9-81ED-4DB2-BD59-A6C34878D82A}">
                    <a16:rowId xmlns:a16="http://schemas.microsoft.com/office/drawing/2014/main" val="989589001"/>
                  </a:ext>
                </a:extLst>
              </a:tr>
              <a:tr h="543092">
                <a:tc>
                  <a:txBody>
                    <a:bodyPr/>
                    <a:lstStyle/>
                    <a:p>
                      <a:pPr lvl="0">
                        <a:buNone/>
                      </a:pPr>
                      <a:r>
                        <a:rPr lang="fr-FR" sz="1600" b="1" i="0" u="none" strike="noStrike" noProof="0">
                          <a:solidFill>
                            <a:schemeClr val="tx1"/>
                          </a:solidFill>
                          <a:effectLst/>
                          <a:latin typeface="+mn-lt"/>
                        </a:rPr>
                        <a:t>Taux moyen d'EAMPOC sévères par personne  </a:t>
                      </a:r>
                      <a:r>
                        <a:rPr lang="fr-CA" sz="1600">
                          <a:effectLst/>
                          <a:latin typeface="+mn-lt"/>
                          <a:ea typeface="Times New Roman" panose="02020603050405020304" pitchFamily="18" charset="0"/>
                          <a:cs typeface="Arial"/>
                        </a:rPr>
                        <a:t>(26 semaines)</a:t>
                      </a:r>
                      <a:endParaRPr lang="fr-FR"/>
                    </a:p>
                  </a:txBody>
                  <a:tcPr anchor="ctr"/>
                </a:tc>
                <a:tc>
                  <a:txBody>
                    <a:bodyPr/>
                    <a:lstStyle/>
                    <a:p>
                      <a:pPr algn="ctr"/>
                      <a:r>
                        <a:rPr lang="fr-CA" sz="1600">
                          <a:effectLst/>
                          <a:latin typeface="+mn-lt"/>
                          <a:cs typeface="Arial"/>
                        </a:rPr>
                        <a:t>0.33</a:t>
                      </a:r>
                      <a:endParaRPr lang="fr-CA" sz="1600">
                        <a:latin typeface="+mn-lt"/>
                      </a:endParaRPr>
                    </a:p>
                  </a:txBody>
                  <a:tcPr anchor="ctr"/>
                </a:tc>
                <a:tc>
                  <a:txBody>
                    <a:bodyPr/>
                    <a:lstStyle/>
                    <a:p>
                      <a:pPr lvl="0" algn="ctr">
                        <a:buNone/>
                      </a:pPr>
                      <a:r>
                        <a:rPr lang="fr-CA" sz="1600">
                          <a:effectLst/>
                          <a:latin typeface="+mn-lt"/>
                          <a:cs typeface="Arial"/>
                        </a:rPr>
                        <a:t>0.93</a:t>
                      </a:r>
                      <a:endParaRPr lang="fr-FR" sz="160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effectLst/>
                          <a:latin typeface="+mn-lt"/>
                          <a:ea typeface="Times New Roman" panose="02020603050405020304" pitchFamily="18" charset="0"/>
                          <a:cs typeface="Arial"/>
                        </a:rPr>
                        <a:t>p = 0,062</a:t>
                      </a:r>
                      <a:endParaRPr lang="fr-FR" sz="1600">
                        <a:latin typeface="+mn-lt"/>
                        <a:cs typeface="Arial"/>
                      </a:endParaRPr>
                    </a:p>
                  </a:txBody>
                  <a:tcPr anchor="ctr"/>
                </a:tc>
                <a:extLst>
                  <a:ext uri="{0D108BD9-81ED-4DB2-BD59-A6C34878D82A}">
                    <a16:rowId xmlns:a16="http://schemas.microsoft.com/office/drawing/2014/main" val="1465450124"/>
                  </a:ext>
                </a:extLst>
              </a:tr>
              <a:tr h="266004">
                <a:tc>
                  <a:txBody>
                    <a:bodyPr/>
                    <a:lstStyle/>
                    <a:p>
                      <a:pPr fontAlgn="base"/>
                      <a:r>
                        <a:rPr lang="fr-FR" sz="1600" b="1" kern="1200" dirty="0" err="1">
                          <a:solidFill>
                            <a:schemeClr val="dk1"/>
                          </a:solidFill>
                          <a:effectLst/>
                          <a:latin typeface="+mn-lt"/>
                          <a:ea typeface="+mn-ea"/>
                          <a:cs typeface="Arial"/>
                        </a:rPr>
                        <a:t>mMRC</a:t>
                      </a:r>
                      <a:endParaRPr lang="fr-FR" sz="1600" b="1" kern="1200" dirty="0">
                        <a:solidFill>
                          <a:schemeClr val="dk1"/>
                        </a:solidFill>
                        <a:effectLst/>
                        <a:latin typeface="+mn-lt"/>
                        <a:ea typeface="+mn-ea"/>
                        <a:cs typeface="Arial"/>
                      </a:endParaRPr>
                    </a:p>
                  </a:txBody>
                  <a:tcPr anchor="ctr"/>
                </a:tc>
                <a:tc>
                  <a:txBody>
                    <a:bodyPr/>
                    <a:lstStyle/>
                    <a:p>
                      <a:pPr algn="ctr"/>
                      <a:r>
                        <a:rPr lang="fr-FR" sz="1600" u="none" strike="noStrike">
                          <a:effectLst/>
                          <a:latin typeface="+mn-lt"/>
                        </a:rPr>
                        <a:t>1 (0.1)</a:t>
                      </a:r>
                      <a:endParaRPr lang="fr-CA" sz="1600">
                        <a:latin typeface="+mn-lt"/>
                      </a:endParaRPr>
                    </a:p>
                  </a:txBody>
                  <a:tcPr anchor="ctr"/>
                </a:tc>
                <a:tc>
                  <a:txBody>
                    <a:bodyPr/>
                    <a:lstStyle/>
                    <a:p>
                      <a:pPr lvl="0" algn="ctr">
                        <a:buNone/>
                      </a:pPr>
                      <a:r>
                        <a:rPr lang="fr-FR" sz="1600" u="none" strike="noStrike">
                          <a:effectLst/>
                          <a:latin typeface="+mn-lt"/>
                        </a:rPr>
                        <a:t>1 (0.2)</a:t>
                      </a:r>
                      <a:endParaRPr lang="fr-FR" sz="1600">
                        <a:latin typeface="+mn-lt"/>
                      </a:endParaRPr>
                    </a:p>
                  </a:txBody>
                  <a:tcPr anchor="ctr"/>
                </a:tc>
                <a:tc>
                  <a:txBody>
                    <a:bodyPr/>
                    <a:lstStyle/>
                    <a:p>
                      <a:pPr marL="0" marR="0" indent="0" algn="ctr" rtl="0" eaLnBrk="1" fontAlgn="base" latinLnBrk="0" hangingPunct="1">
                        <a:lnSpc>
                          <a:spcPct val="100000"/>
                        </a:lnSpc>
                        <a:spcBef>
                          <a:spcPts val="0"/>
                        </a:spcBef>
                        <a:spcAft>
                          <a:spcPts val="0"/>
                        </a:spcAft>
                        <a:buClrTx/>
                        <a:buSzTx/>
                        <a:buFontTx/>
                        <a:buNone/>
                      </a:pPr>
                      <a:r>
                        <a:rPr lang="fr-FR" sz="1600" u="none" strike="noStrike">
                          <a:effectLst/>
                          <a:latin typeface="+mn-lt"/>
                        </a:rPr>
                        <a:t>P= 0.695 </a:t>
                      </a:r>
                      <a:endParaRPr lang="fr-FR" sz="1600" b="1" i="0">
                        <a:solidFill>
                          <a:srgbClr val="000000"/>
                        </a:solidFill>
                        <a:effectLst/>
                        <a:latin typeface="+mn-lt"/>
                        <a:cs typeface="Arial"/>
                      </a:endParaRPr>
                    </a:p>
                  </a:txBody>
                  <a:tcPr anchor="ctr"/>
                </a:tc>
                <a:extLst>
                  <a:ext uri="{0D108BD9-81ED-4DB2-BD59-A6C34878D82A}">
                    <a16:rowId xmlns:a16="http://schemas.microsoft.com/office/drawing/2014/main" val="1157346755"/>
                  </a:ext>
                </a:extLst>
              </a:tr>
              <a:tr h="4876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FR" sz="1600" b="1" u="none" strike="noStrike">
                          <a:effectLst/>
                          <a:latin typeface="+mn-lt"/>
                        </a:rPr>
                        <a:t>SGRQ (score total)</a:t>
                      </a:r>
                    </a:p>
                  </a:txBody>
                  <a:tcPr anchor="ctr"/>
                </a:tc>
                <a:tc>
                  <a:txBody>
                    <a:bodyPr/>
                    <a:lstStyle/>
                    <a:p>
                      <a:pPr algn="ctr"/>
                      <a:r>
                        <a:rPr lang="fr-FR" sz="1600" b="0" u="none" strike="noStrike">
                          <a:effectLst/>
                          <a:latin typeface="+mn-lt"/>
                          <a:cs typeface="Arial"/>
                        </a:rPr>
                        <a:t>28.1</a:t>
                      </a:r>
                      <a:endParaRPr lang="fr-CA" sz="1600">
                        <a:latin typeface="+mn-lt"/>
                        <a:cs typeface="Arial"/>
                      </a:endParaRPr>
                    </a:p>
                  </a:txBody>
                  <a:tcPr anchor="ctr"/>
                </a:tc>
                <a:tc>
                  <a:txBody>
                    <a:bodyPr/>
                    <a:lstStyle/>
                    <a:p>
                      <a:pPr lvl="0" algn="ctr">
                        <a:buNone/>
                      </a:pPr>
                      <a:r>
                        <a:rPr lang="fr-FR" sz="1600" b="0" u="none" strike="noStrike">
                          <a:effectLst/>
                          <a:latin typeface="+mn-lt"/>
                          <a:cs typeface="Arial"/>
                        </a:rPr>
                        <a:t>34.2</a:t>
                      </a:r>
                      <a:endParaRPr lang="fr-FR" sz="1600">
                        <a:latin typeface="+mn-lt"/>
                        <a:cs typeface="Arial"/>
                      </a:endParaRPr>
                    </a:p>
                  </a:txBody>
                  <a:tcPr anchor="ctr"/>
                </a:tc>
                <a:tc>
                  <a:txBody>
                    <a:bodyPr/>
                    <a:lstStyle/>
                    <a:p>
                      <a:pPr marL="0" marR="0" lvl="0" indent="0" algn="ctr" rtl="0" eaLnBrk="1" fontAlgn="base" latinLnBrk="0" hangingPunct="1">
                        <a:lnSpc>
                          <a:spcPct val="100000"/>
                        </a:lnSpc>
                        <a:spcBef>
                          <a:spcPts val="0"/>
                        </a:spcBef>
                        <a:spcAft>
                          <a:spcPts val="0"/>
                        </a:spcAft>
                        <a:buClrTx/>
                        <a:buSzTx/>
                        <a:buFontTx/>
                        <a:buNone/>
                      </a:pPr>
                      <a:r>
                        <a:rPr lang="fr-FR" sz="1600" b="0" u="none" strike="noStrike" dirty="0">
                          <a:effectLst/>
                          <a:latin typeface="+mn-lt"/>
                          <a:cs typeface="Arial"/>
                        </a:rPr>
                        <a:t>P= 0.259 </a:t>
                      </a:r>
                      <a:endParaRPr lang="fr-FR" sz="1600" b="0" i="0" dirty="0">
                        <a:solidFill>
                          <a:srgbClr val="000000"/>
                        </a:solidFill>
                        <a:effectLst/>
                        <a:latin typeface="+mn-lt"/>
                        <a:cs typeface="Arial"/>
                      </a:endParaRPr>
                    </a:p>
                  </a:txBody>
                  <a:tcPr anchor="ctr">
                    <a:lnTlToBr w="3175" cap="flat" cmpd="sng" algn="ctr">
                      <a:noFill/>
                      <a:prstDash val="solid"/>
                      <a:round/>
                      <a:headEnd type="none" w="med" len="med"/>
                      <a:tailEnd type="none" w="med" len="med"/>
                    </a:lnTlToBr>
                  </a:tcPr>
                </a:tc>
                <a:extLst>
                  <a:ext uri="{0D108BD9-81ED-4DB2-BD59-A6C34878D82A}">
                    <a16:rowId xmlns:a16="http://schemas.microsoft.com/office/drawing/2014/main" val="1020289066"/>
                  </a:ext>
                </a:extLst>
              </a:tr>
            </a:tbl>
          </a:graphicData>
        </a:graphic>
      </p:graphicFrame>
    </p:spTree>
    <p:extLst>
      <p:ext uri="{BB962C8B-B14F-4D97-AF65-F5344CB8AC3E}">
        <p14:creationId xmlns:p14="http://schemas.microsoft.com/office/powerpoint/2010/main" val="201829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04088"/>
            <a:ext cx="10812237" cy="941734"/>
          </a:xfrm>
          <a:ln>
            <a:solidFill>
              <a:schemeClr val="tx2"/>
            </a:solidFill>
          </a:ln>
        </p:spPr>
        <p:txBody>
          <a:bodyPr>
            <a:normAutofit/>
          </a:bodyPr>
          <a:lstStyle/>
          <a:p>
            <a:r>
              <a:rPr lang="en-US" sz="4600">
                <a:latin typeface="Arial" panose="020B0604020202020204" pitchFamily="34" charset="0"/>
                <a:cs typeface="Arial" panose="020B0604020202020204" pitchFamily="34" charset="0"/>
              </a:rPr>
              <a:t>Macrolides</a:t>
            </a:r>
          </a:p>
        </p:txBody>
      </p:sp>
      <p:sp>
        <p:nvSpPr>
          <p:cNvPr id="3" name="Content Placeholder 2"/>
          <p:cNvSpPr>
            <a:spLocks noGrp="1"/>
          </p:cNvSpPr>
          <p:nvPr>
            <p:ph idx="1"/>
          </p:nvPr>
        </p:nvSpPr>
        <p:spPr>
          <a:xfrm>
            <a:off x="5683832" y="2722389"/>
            <a:ext cx="668950" cy="295455"/>
          </a:xfrm>
          <a:ln>
            <a:solidFill>
              <a:schemeClr val="tx1"/>
            </a:solidFill>
          </a:ln>
        </p:spPr>
        <p:txBody>
          <a:bodyPr>
            <a:normAutofit fontScale="77500" lnSpcReduction="20000"/>
          </a:bodyPr>
          <a:lstStyle/>
          <a:p>
            <a:pPr marL="0" indent="0">
              <a:buNone/>
            </a:pPr>
            <a:r>
              <a:rPr lang="en-US">
                <a:latin typeface="Arial" panose="020B0604020202020204" pitchFamily="34" charset="0"/>
                <a:cs typeface="Arial" panose="020B0604020202020204" pitchFamily="34" charset="0"/>
              </a:rPr>
              <a:t>Mucin</a:t>
            </a:r>
          </a:p>
        </p:txBody>
      </p:sp>
      <p:sp>
        <p:nvSpPr>
          <p:cNvPr id="2" name="Slide Number Placeholder 1"/>
          <p:cNvSpPr>
            <a:spLocks noGrp="1"/>
          </p:cNvSpPr>
          <p:nvPr>
            <p:ph type="sldNum" sz="quarter" idx="12"/>
          </p:nvPr>
        </p:nvSpPr>
        <p:spPr/>
        <p:txBody>
          <a:bodyPr/>
          <a:lstStyle/>
          <a:p>
            <a:fld id="{401CF334-2D5C-4859-84A6-CA7E6E43FAEB}" type="slidenum">
              <a:rPr lang="en-US" smtClean="0"/>
              <a:pPr/>
              <a:t>25</a:t>
            </a:fld>
            <a:endParaRPr lang="en-US"/>
          </a:p>
        </p:txBody>
      </p:sp>
      <p:sp>
        <p:nvSpPr>
          <p:cNvPr id="5" name="Arc 4">
            <a:extLst>
              <a:ext uri="{FF2B5EF4-FFF2-40B4-BE49-F238E27FC236}">
                <a16:creationId xmlns:a16="http://schemas.microsoft.com/office/drawing/2014/main" id="{3231E614-5D3D-D947-8F76-555130F5C2B3}"/>
              </a:ext>
            </a:extLst>
          </p:cNvPr>
          <p:cNvSpPr/>
          <p:nvPr/>
        </p:nvSpPr>
        <p:spPr>
          <a:xfrm>
            <a:off x="3673098" y="4084321"/>
            <a:ext cx="216976"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ounded Rectangle 5">
            <a:extLst>
              <a:ext uri="{FF2B5EF4-FFF2-40B4-BE49-F238E27FC236}">
                <a16:creationId xmlns:a16="http://schemas.microsoft.com/office/drawing/2014/main" id="{92DDF719-DE7D-154F-B01F-EC9ACCB8B0B9}"/>
              </a:ext>
            </a:extLst>
          </p:cNvPr>
          <p:cNvSpPr/>
          <p:nvPr/>
        </p:nvSpPr>
        <p:spPr>
          <a:xfrm>
            <a:off x="4664212" y="3559379"/>
            <a:ext cx="588935" cy="402956"/>
          </a:xfrm>
          <a:prstGeom prst="roundRect">
            <a:avLst/>
          </a:prstGeom>
          <a:solidFill>
            <a:schemeClr val="accent2"/>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41B7059-DF98-F94E-B648-302E367D9F9F}"/>
              </a:ext>
            </a:extLst>
          </p:cNvPr>
          <p:cNvSpPr/>
          <p:nvPr/>
        </p:nvSpPr>
        <p:spPr>
          <a:xfrm>
            <a:off x="4673161" y="3156832"/>
            <a:ext cx="596513" cy="387996"/>
          </a:xfrm>
          <a:prstGeom prst="roundRect">
            <a:avLst/>
          </a:prstGeom>
          <a:solidFill>
            <a:schemeClr val="accent2"/>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CCD4458-05CF-2247-93CC-CD4C35E1EFE6}"/>
              </a:ext>
            </a:extLst>
          </p:cNvPr>
          <p:cNvSpPr/>
          <p:nvPr/>
        </p:nvSpPr>
        <p:spPr>
          <a:xfrm>
            <a:off x="4663179" y="3979858"/>
            <a:ext cx="588935" cy="384953"/>
          </a:xfrm>
          <a:prstGeom prst="roundRect">
            <a:avLst/>
          </a:prstGeom>
          <a:solidFill>
            <a:schemeClr val="accent2"/>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4475584-130A-C249-BB14-557F4BFD212A}"/>
              </a:ext>
            </a:extLst>
          </p:cNvPr>
          <p:cNvSpPr/>
          <p:nvPr/>
        </p:nvSpPr>
        <p:spPr>
          <a:xfrm>
            <a:off x="4663881" y="4384761"/>
            <a:ext cx="588934" cy="378853"/>
          </a:xfrm>
          <a:prstGeom prst="roundRect">
            <a:avLst/>
          </a:prstGeom>
          <a:solidFill>
            <a:schemeClr val="accent2"/>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C1BEF2EA-940D-5E47-A55A-2B37C101052D}"/>
              </a:ext>
            </a:extLst>
          </p:cNvPr>
          <p:cNvSpPr/>
          <p:nvPr/>
        </p:nvSpPr>
        <p:spPr>
          <a:xfrm>
            <a:off x="4711548" y="3206813"/>
            <a:ext cx="170482" cy="296559"/>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7B9C8DAF-EE29-AD46-BB47-2EBA6E2EA572}"/>
              </a:ext>
            </a:extLst>
          </p:cNvPr>
          <p:cNvSpPr/>
          <p:nvPr/>
        </p:nvSpPr>
        <p:spPr>
          <a:xfrm>
            <a:off x="4696024" y="3626272"/>
            <a:ext cx="154988" cy="280056"/>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1EEA131D-76C8-504C-BBD6-59ACC5B509FB}"/>
              </a:ext>
            </a:extLst>
          </p:cNvPr>
          <p:cNvSpPr/>
          <p:nvPr/>
        </p:nvSpPr>
        <p:spPr>
          <a:xfrm>
            <a:off x="4727402" y="4039891"/>
            <a:ext cx="170481" cy="291808"/>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AEB8BA4-1983-F044-A549-D8BD71E785E7}"/>
              </a:ext>
            </a:extLst>
          </p:cNvPr>
          <p:cNvSpPr/>
          <p:nvPr/>
        </p:nvSpPr>
        <p:spPr>
          <a:xfrm>
            <a:off x="4663879" y="4779971"/>
            <a:ext cx="496979" cy="377914"/>
          </a:xfrm>
          <a:prstGeom prst="roundRect">
            <a:avLst/>
          </a:prstGeom>
          <a:solidFill>
            <a:schemeClr val="accent2"/>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4A8C3A28-1231-E14B-A336-57EA996DBEE9}"/>
              </a:ext>
            </a:extLst>
          </p:cNvPr>
          <p:cNvSpPr/>
          <p:nvPr/>
        </p:nvSpPr>
        <p:spPr>
          <a:xfrm>
            <a:off x="4727402" y="4463225"/>
            <a:ext cx="154988" cy="247327"/>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CFD8E9C3-12CB-084F-98FE-7718E872EAD2}"/>
              </a:ext>
            </a:extLst>
          </p:cNvPr>
          <p:cNvSpPr/>
          <p:nvPr/>
        </p:nvSpPr>
        <p:spPr>
          <a:xfrm>
            <a:off x="4709805" y="4852682"/>
            <a:ext cx="157568" cy="247973"/>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8A365D93-ECC5-6248-BC84-D13644EEE783}"/>
              </a:ext>
            </a:extLst>
          </p:cNvPr>
          <p:cNvSpPr/>
          <p:nvPr/>
        </p:nvSpPr>
        <p:spPr>
          <a:xfrm>
            <a:off x="4492005" y="2334626"/>
            <a:ext cx="155017" cy="3233857"/>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3278DDF-D0FE-0047-A9E3-B0AAA49CAC35}"/>
              </a:ext>
            </a:extLst>
          </p:cNvPr>
          <p:cNvSpPr/>
          <p:nvPr/>
        </p:nvSpPr>
        <p:spPr>
          <a:xfrm>
            <a:off x="4666518" y="2757288"/>
            <a:ext cx="588936" cy="387458"/>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FEF76E30-9443-9E41-9F4E-35998C61DA44}"/>
              </a:ext>
            </a:extLst>
          </p:cNvPr>
          <p:cNvSpPr/>
          <p:nvPr/>
        </p:nvSpPr>
        <p:spPr>
          <a:xfrm>
            <a:off x="4663179" y="2804953"/>
            <a:ext cx="186754" cy="244244"/>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0C3905B-6838-E844-9B36-7BE92628416D}"/>
              </a:ext>
            </a:extLst>
          </p:cNvPr>
          <p:cNvSpPr/>
          <p:nvPr/>
        </p:nvSpPr>
        <p:spPr>
          <a:xfrm>
            <a:off x="4673161" y="5182592"/>
            <a:ext cx="479783" cy="385891"/>
          </a:xfrm>
          <a:prstGeom prst="roundRect">
            <a:avLst/>
          </a:prstGeom>
          <a:solidFill>
            <a:schemeClr val="accent2"/>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BF86706-398A-4B45-AA7A-C1BAEDC6FE6E}"/>
              </a:ext>
            </a:extLst>
          </p:cNvPr>
          <p:cNvSpPr/>
          <p:nvPr/>
        </p:nvSpPr>
        <p:spPr>
          <a:xfrm>
            <a:off x="4647023" y="2334886"/>
            <a:ext cx="604434" cy="402675"/>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6DED35B8-3EDA-1340-8F0A-87FE1705FF0D}"/>
              </a:ext>
            </a:extLst>
          </p:cNvPr>
          <p:cNvSpPr/>
          <p:nvPr/>
        </p:nvSpPr>
        <p:spPr>
          <a:xfrm>
            <a:off x="4663389" y="2385247"/>
            <a:ext cx="175648" cy="280236"/>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D43FA79E-8B5B-7844-9DB9-9F519B9057DF}"/>
              </a:ext>
            </a:extLst>
          </p:cNvPr>
          <p:cNvSpPr/>
          <p:nvPr/>
        </p:nvSpPr>
        <p:spPr>
          <a:xfrm>
            <a:off x="4889361" y="2954374"/>
            <a:ext cx="86923" cy="97891"/>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127E2F5F-B6B8-6942-83D9-924692DBB907}"/>
              </a:ext>
            </a:extLst>
          </p:cNvPr>
          <p:cNvSpPr/>
          <p:nvPr/>
        </p:nvSpPr>
        <p:spPr>
          <a:xfrm flipV="1">
            <a:off x="4932892" y="2567280"/>
            <a:ext cx="83168" cy="97891"/>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32B77FA1-FBDC-2A47-8558-DCD0EA09E329}"/>
              </a:ext>
            </a:extLst>
          </p:cNvPr>
          <p:cNvSpPr/>
          <p:nvPr/>
        </p:nvSpPr>
        <p:spPr>
          <a:xfrm>
            <a:off x="5014729" y="2505833"/>
            <a:ext cx="95186" cy="97537"/>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311DA6DF-0DE9-A94B-B697-5D02679A25B5}"/>
              </a:ext>
            </a:extLst>
          </p:cNvPr>
          <p:cNvSpPr/>
          <p:nvPr/>
        </p:nvSpPr>
        <p:spPr>
          <a:xfrm>
            <a:off x="5077472" y="2358517"/>
            <a:ext cx="95186" cy="117710"/>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D1BBF671-868D-944D-9FC5-5948818BC36B}"/>
              </a:ext>
            </a:extLst>
          </p:cNvPr>
          <p:cNvSpPr/>
          <p:nvPr/>
        </p:nvSpPr>
        <p:spPr>
          <a:xfrm>
            <a:off x="5158440" y="2530574"/>
            <a:ext cx="68579" cy="105113"/>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A57F7D2A-4599-584A-936B-42C75D81B66E}"/>
              </a:ext>
            </a:extLst>
          </p:cNvPr>
          <p:cNvSpPr/>
          <p:nvPr/>
        </p:nvSpPr>
        <p:spPr>
          <a:xfrm flipV="1">
            <a:off x="4832263" y="2793836"/>
            <a:ext cx="92867" cy="114299"/>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FF4CF96B-9959-5149-B27F-1AB9E1A5964E}"/>
              </a:ext>
            </a:extLst>
          </p:cNvPr>
          <p:cNvSpPr/>
          <p:nvPr/>
        </p:nvSpPr>
        <p:spPr>
          <a:xfrm flipV="1">
            <a:off x="4867288" y="2424591"/>
            <a:ext cx="107188" cy="86870"/>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73FD1E61-E1B8-A747-AD91-73BBC974FD27}"/>
              </a:ext>
            </a:extLst>
          </p:cNvPr>
          <p:cNvSpPr/>
          <p:nvPr/>
        </p:nvSpPr>
        <p:spPr>
          <a:xfrm>
            <a:off x="5131023" y="2901458"/>
            <a:ext cx="108488" cy="117709"/>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C828C911-E8CD-734C-B951-5B3C310D9627}"/>
              </a:ext>
            </a:extLst>
          </p:cNvPr>
          <p:cNvSpPr/>
          <p:nvPr/>
        </p:nvSpPr>
        <p:spPr>
          <a:xfrm>
            <a:off x="4962105" y="2784377"/>
            <a:ext cx="105476" cy="109992"/>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FE82BB3E-7A18-EA4B-82BB-77907B241F43}"/>
              </a:ext>
            </a:extLst>
          </p:cNvPr>
          <p:cNvSpPr/>
          <p:nvPr/>
        </p:nvSpPr>
        <p:spPr>
          <a:xfrm>
            <a:off x="5042104" y="2967588"/>
            <a:ext cx="87824" cy="98203"/>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E8B9AE88-8C0C-9D4E-BFFF-C642297B5FD1}"/>
              </a:ext>
            </a:extLst>
          </p:cNvPr>
          <p:cNvSpPr/>
          <p:nvPr/>
        </p:nvSpPr>
        <p:spPr>
          <a:xfrm>
            <a:off x="5253400" y="2370046"/>
            <a:ext cx="108489" cy="12607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5071D9F3-920B-EF40-9762-80802630EC3E}"/>
              </a:ext>
            </a:extLst>
          </p:cNvPr>
          <p:cNvSpPr/>
          <p:nvPr/>
        </p:nvSpPr>
        <p:spPr>
          <a:xfrm>
            <a:off x="5375512" y="2822270"/>
            <a:ext cx="108490" cy="74254"/>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Oval 36">
            <a:extLst>
              <a:ext uri="{FF2B5EF4-FFF2-40B4-BE49-F238E27FC236}">
                <a16:creationId xmlns:a16="http://schemas.microsoft.com/office/drawing/2014/main" id="{8AD903D9-0DB3-3A4B-987F-CCFB5F73353E}"/>
              </a:ext>
            </a:extLst>
          </p:cNvPr>
          <p:cNvSpPr/>
          <p:nvPr/>
        </p:nvSpPr>
        <p:spPr>
          <a:xfrm>
            <a:off x="5315394" y="2593713"/>
            <a:ext cx="92990" cy="96786"/>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6EEBC588-37A2-2341-A422-BB8A1863876A}"/>
              </a:ext>
            </a:extLst>
          </p:cNvPr>
          <p:cNvCxnSpPr/>
          <p:nvPr/>
        </p:nvCxnSpPr>
        <p:spPr>
          <a:xfrm>
            <a:off x="4319981" y="3327483"/>
            <a:ext cx="1363851" cy="12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B42B803-A9F8-1A49-B5EE-BEE3F22FC4E2}"/>
              </a:ext>
            </a:extLst>
          </p:cNvPr>
          <p:cNvSpPr/>
          <p:nvPr/>
        </p:nvSpPr>
        <p:spPr>
          <a:xfrm>
            <a:off x="5315328" y="3023217"/>
            <a:ext cx="93122" cy="79769"/>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1" name="Content Placeholder 2">
            <a:extLst>
              <a:ext uri="{FF2B5EF4-FFF2-40B4-BE49-F238E27FC236}">
                <a16:creationId xmlns:a16="http://schemas.microsoft.com/office/drawing/2014/main" id="{9AE30102-8EF4-1B46-B91D-F4B0768C9F60}"/>
              </a:ext>
            </a:extLst>
          </p:cNvPr>
          <p:cNvSpPr txBox="1">
            <a:spLocks/>
          </p:cNvSpPr>
          <p:nvPr/>
        </p:nvSpPr>
        <p:spPr>
          <a:xfrm>
            <a:off x="5697440" y="3222028"/>
            <a:ext cx="396845" cy="274385"/>
          </a:xfrm>
          <a:prstGeom prst="rect">
            <a:avLst/>
          </a:prstGeom>
          <a:ln>
            <a:solidFill>
              <a:schemeClr val="bg1"/>
            </a:solidFill>
          </a:ln>
        </p:spPr>
        <p:txBody>
          <a:bodyPr vert="horz">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a:latin typeface="Arial" panose="020B0604020202020204" pitchFamily="34" charset="0"/>
                <a:cs typeface="Arial" panose="020B0604020202020204" pitchFamily="34" charset="0"/>
              </a:rPr>
              <a:t>Cl</a:t>
            </a:r>
          </a:p>
        </p:txBody>
      </p:sp>
      <p:sp>
        <p:nvSpPr>
          <p:cNvPr id="42" name="TextBox 41">
            <a:extLst>
              <a:ext uri="{FF2B5EF4-FFF2-40B4-BE49-F238E27FC236}">
                <a16:creationId xmlns:a16="http://schemas.microsoft.com/office/drawing/2014/main" id="{2B16A95C-2ECC-D740-B6A1-B744B0E3F9BB}"/>
              </a:ext>
            </a:extLst>
          </p:cNvPr>
          <p:cNvSpPr txBox="1"/>
          <p:nvPr/>
        </p:nvSpPr>
        <p:spPr>
          <a:xfrm>
            <a:off x="276155" y="3886451"/>
            <a:ext cx="4075380" cy="1754326"/>
          </a:xfrm>
          <a:prstGeom prst="rect">
            <a:avLst/>
          </a:prstGeom>
          <a:noFill/>
          <a:ln w="28575">
            <a:solidFill>
              <a:schemeClr val="bg2"/>
            </a:solidFill>
          </a:ln>
        </p:spPr>
        <p:txBody>
          <a:bodyPr wrap="square" rtlCol="0">
            <a:spAutoFit/>
          </a:bodyPr>
          <a:lstStyle/>
          <a:p>
            <a:r>
              <a:rPr lang="en-US" b="1">
                <a:latin typeface="Arial" panose="020B0604020202020204" pitchFamily="34" charset="0"/>
                <a:cs typeface="Arial" panose="020B0604020202020204" pitchFamily="34" charset="0"/>
              </a:rPr>
              <a:t>Effect on Bacteria</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Adherence</a:t>
            </a:r>
          </a:p>
          <a:p>
            <a:r>
              <a:rPr lang="en-US">
                <a:latin typeface="Arial" panose="020B0604020202020204" pitchFamily="34" charset="0"/>
                <a:cs typeface="Arial" panose="020B0604020202020204" pitchFamily="34" charset="0"/>
              </a:rPr>
              <a:t>Virulence factor</a:t>
            </a:r>
          </a:p>
          <a:p>
            <a:r>
              <a:rPr lang="en-US">
                <a:latin typeface="Arial" panose="020B0604020202020204" pitchFamily="34" charset="0"/>
                <a:cs typeface="Arial" panose="020B0604020202020204" pitchFamily="34" charset="0"/>
              </a:rPr>
              <a:t>Biofilm formation</a:t>
            </a:r>
          </a:p>
          <a:p>
            <a:r>
              <a:rPr lang="en-US">
                <a:latin typeface="Arial" panose="020B0604020202020204" pitchFamily="34" charset="0"/>
                <a:cs typeface="Arial" panose="020B0604020202020204" pitchFamily="34" charset="0"/>
              </a:rPr>
              <a:t>Quorum sensing gene</a:t>
            </a:r>
          </a:p>
        </p:txBody>
      </p:sp>
      <p:sp>
        <p:nvSpPr>
          <p:cNvPr id="48" name="Right Brace 47">
            <a:extLst>
              <a:ext uri="{FF2B5EF4-FFF2-40B4-BE49-F238E27FC236}">
                <a16:creationId xmlns:a16="http://schemas.microsoft.com/office/drawing/2014/main" id="{156FE0F5-DDA5-F04E-88E2-AD923A8994EF}"/>
              </a:ext>
            </a:extLst>
          </p:cNvPr>
          <p:cNvSpPr/>
          <p:nvPr/>
        </p:nvSpPr>
        <p:spPr>
          <a:xfrm>
            <a:off x="10626711" y="2753907"/>
            <a:ext cx="232474" cy="580580"/>
          </a:xfrm>
          <a:prstGeom prst="righ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Down Arrow 48">
            <a:extLst>
              <a:ext uri="{FF2B5EF4-FFF2-40B4-BE49-F238E27FC236}">
                <a16:creationId xmlns:a16="http://schemas.microsoft.com/office/drawing/2014/main" id="{FBAB882A-CDA9-D949-88C5-16B9703A9552}"/>
              </a:ext>
            </a:extLst>
          </p:cNvPr>
          <p:cNvSpPr/>
          <p:nvPr/>
        </p:nvSpPr>
        <p:spPr>
          <a:xfrm>
            <a:off x="11135206" y="2708120"/>
            <a:ext cx="286631" cy="58058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TextBox 49">
            <a:extLst>
              <a:ext uri="{FF2B5EF4-FFF2-40B4-BE49-F238E27FC236}">
                <a16:creationId xmlns:a16="http://schemas.microsoft.com/office/drawing/2014/main" id="{785FC48C-33F0-CF4B-BAC6-29D6D7495523}"/>
              </a:ext>
            </a:extLst>
          </p:cNvPr>
          <p:cNvSpPr txBox="1"/>
          <p:nvPr/>
        </p:nvSpPr>
        <p:spPr>
          <a:xfrm>
            <a:off x="6663931" y="2193671"/>
            <a:ext cx="4060822" cy="1200329"/>
          </a:xfrm>
          <a:prstGeom prst="rect">
            <a:avLst/>
          </a:prstGeom>
          <a:noFill/>
          <a:ln>
            <a:solidFill>
              <a:schemeClr val="bg2"/>
            </a:solidFill>
          </a:ln>
        </p:spPr>
        <p:txBody>
          <a:bodyPr wrap="square" rtlCol="0">
            <a:spAutoFit/>
          </a:bodyPr>
          <a:lstStyle/>
          <a:p>
            <a:r>
              <a:rPr lang="en-US" b="1">
                <a:latin typeface="Arial" panose="020B0604020202020204" pitchFamily="34" charset="0"/>
                <a:cs typeface="Arial" panose="020B0604020202020204" pitchFamily="34" charset="0"/>
              </a:rPr>
              <a:t>Effect on airway secretion</a:t>
            </a:r>
          </a:p>
          <a:p>
            <a:r>
              <a:rPr lang="en-US">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      Ion transport</a:t>
            </a:r>
          </a:p>
          <a:p>
            <a:r>
              <a:rPr lang="en-US">
                <a:latin typeface="Arial" panose="020B0604020202020204" pitchFamily="34" charset="0"/>
                <a:cs typeface="Arial" panose="020B0604020202020204" pitchFamily="34" charset="0"/>
              </a:rPr>
              <a:t>    Mucus secretion</a:t>
            </a:r>
          </a:p>
        </p:txBody>
      </p:sp>
      <p:sp>
        <p:nvSpPr>
          <p:cNvPr id="51" name="Oval 50">
            <a:extLst>
              <a:ext uri="{FF2B5EF4-FFF2-40B4-BE49-F238E27FC236}">
                <a16:creationId xmlns:a16="http://schemas.microsoft.com/office/drawing/2014/main" id="{F0C2EBFC-7C74-5C4F-B121-CD0CFE171F96}"/>
              </a:ext>
            </a:extLst>
          </p:cNvPr>
          <p:cNvSpPr/>
          <p:nvPr/>
        </p:nvSpPr>
        <p:spPr>
          <a:xfrm>
            <a:off x="4742902" y="5235891"/>
            <a:ext cx="139127" cy="279294"/>
          </a:xfrm>
          <a:prstGeom prst="ellipse">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518018E3-9F00-474C-B373-E02ABBADAD01}"/>
              </a:ext>
            </a:extLst>
          </p:cNvPr>
          <p:cNvSpPr txBox="1"/>
          <p:nvPr/>
        </p:nvSpPr>
        <p:spPr>
          <a:xfrm>
            <a:off x="6491020" y="3668375"/>
            <a:ext cx="4406644" cy="2308324"/>
          </a:xfrm>
          <a:prstGeom prst="rect">
            <a:avLst/>
          </a:prstGeom>
          <a:noFill/>
          <a:ln>
            <a:solidFill>
              <a:schemeClr val="bg2"/>
            </a:solidFill>
          </a:ln>
        </p:spPr>
        <p:txBody>
          <a:bodyPr wrap="square" rtlCol="0">
            <a:spAutoFit/>
          </a:bodyPr>
          <a:lstStyle/>
          <a:p>
            <a:r>
              <a:rPr lang="en-US" b="1">
                <a:latin typeface="Arial" panose="020B0604020202020204" pitchFamily="34" charset="0"/>
                <a:cs typeface="Arial" panose="020B0604020202020204" pitchFamily="34" charset="0"/>
              </a:rPr>
              <a:t>Effect on Inflammation</a:t>
            </a: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 Pro-inflammatory cytokine production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  Adhesion molecules expression</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  Chemical Mediators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  Reactive oxygen species generation</a:t>
            </a: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   Apoptosis</a:t>
            </a:r>
          </a:p>
        </p:txBody>
      </p:sp>
      <p:cxnSp>
        <p:nvCxnSpPr>
          <p:cNvPr id="54" name="Straight Arrow Connector 53">
            <a:extLst>
              <a:ext uri="{FF2B5EF4-FFF2-40B4-BE49-F238E27FC236}">
                <a16:creationId xmlns:a16="http://schemas.microsoft.com/office/drawing/2014/main" id="{EF4B8F25-57B3-1A46-ABEE-FAAA843F236F}"/>
              </a:ext>
            </a:extLst>
          </p:cNvPr>
          <p:cNvCxnSpPr/>
          <p:nvPr/>
        </p:nvCxnSpPr>
        <p:spPr>
          <a:xfrm>
            <a:off x="4958348" y="3760857"/>
            <a:ext cx="614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ontent Placeholder 2">
            <a:extLst>
              <a:ext uri="{FF2B5EF4-FFF2-40B4-BE49-F238E27FC236}">
                <a16:creationId xmlns:a16="http://schemas.microsoft.com/office/drawing/2014/main" id="{E04DEE8D-1D2D-7B45-BD3C-423F4368DC93}"/>
              </a:ext>
            </a:extLst>
          </p:cNvPr>
          <p:cNvSpPr txBox="1">
            <a:spLocks/>
          </p:cNvSpPr>
          <p:nvPr/>
        </p:nvSpPr>
        <p:spPr>
          <a:xfrm>
            <a:off x="5632372" y="3613129"/>
            <a:ext cx="668950" cy="295455"/>
          </a:xfrm>
          <a:prstGeom prst="rect">
            <a:avLst/>
          </a:prstGeom>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a:latin typeface="Arial" panose="020B0604020202020204" pitchFamily="34" charset="0"/>
                <a:cs typeface="Arial" panose="020B0604020202020204" pitchFamily="34" charset="0"/>
              </a:rPr>
              <a:t>IL8</a:t>
            </a:r>
          </a:p>
        </p:txBody>
      </p:sp>
      <p:cxnSp>
        <p:nvCxnSpPr>
          <p:cNvPr id="56" name="Straight Arrow Connector 55">
            <a:extLst>
              <a:ext uri="{FF2B5EF4-FFF2-40B4-BE49-F238E27FC236}">
                <a16:creationId xmlns:a16="http://schemas.microsoft.com/office/drawing/2014/main" id="{531470C7-F280-9B45-A76F-FC1AE7A31A3B}"/>
              </a:ext>
            </a:extLst>
          </p:cNvPr>
          <p:cNvCxnSpPr/>
          <p:nvPr/>
        </p:nvCxnSpPr>
        <p:spPr>
          <a:xfrm>
            <a:off x="4955240" y="4193479"/>
            <a:ext cx="614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F0B0E606-EE3E-C549-A5A5-9FE196B06AAF}"/>
              </a:ext>
            </a:extLst>
          </p:cNvPr>
          <p:cNvSpPr txBox="1">
            <a:spLocks/>
          </p:cNvSpPr>
          <p:nvPr/>
        </p:nvSpPr>
        <p:spPr>
          <a:xfrm>
            <a:off x="5327511" y="5636130"/>
            <a:ext cx="1025271" cy="293343"/>
          </a:xfrm>
          <a:prstGeom prst="rect">
            <a:avLst/>
          </a:prstGeom>
          <a:ln>
            <a:solidFill>
              <a:schemeClr val="tx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1600">
                <a:latin typeface="Arial" panose="020B0604020202020204" pitchFamily="34" charset="0"/>
                <a:cs typeface="Arial" panose="020B0604020202020204" pitchFamily="34" charset="0"/>
              </a:rPr>
              <a:t>Bacteria</a:t>
            </a:r>
          </a:p>
        </p:txBody>
      </p:sp>
      <p:sp>
        <p:nvSpPr>
          <p:cNvPr id="59" name="Right Brace 58">
            <a:extLst>
              <a:ext uri="{FF2B5EF4-FFF2-40B4-BE49-F238E27FC236}">
                <a16:creationId xmlns:a16="http://schemas.microsoft.com/office/drawing/2014/main" id="{38E239A8-4EB3-9A4B-9663-745B81C361B0}"/>
              </a:ext>
            </a:extLst>
          </p:cNvPr>
          <p:cNvSpPr/>
          <p:nvPr/>
        </p:nvSpPr>
        <p:spPr>
          <a:xfrm>
            <a:off x="10742948" y="4164587"/>
            <a:ext cx="326189" cy="1138320"/>
          </a:xfrm>
          <a:prstGeom prst="righ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Down Arrow 59">
            <a:extLst>
              <a:ext uri="{FF2B5EF4-FFF2-40B4-BE49-F238E27FC236}">
                <a16:creationId xmlns:a16="http://schemas.microsoft.com/office/drawing/2014/main" id="{27ACD33E-34A1-2A4E-AA50-F9897C8A7B6A}"/>
              </a:ext>
            </a:extLst>
          </p:cNvPr>
          <p:cNvSpPr/>
          <p:nvPr/>
        </p:nvSpPr>
        <p:spPr>
          <a:xfrm>
            <a:off x="11231397" y="4139932"/>
            <a:ext cx="313936" cy="97840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ight Brace 60">
            <a:extLst>
              <a:ext uri="{FF2B5EF4-FFF2-40B4-BE49-F238E27FC236}">
                <a16:creationId xmlns:a16="http://schemas.microsoft.com/office/drawing/2014/main" id="{948CB673-5E95-444A-8F38-AF23906B33CB}"/>
              </a:ext>
            </a:extLst>
          </p:cNvPr>
          <p:cNvSpPr/>
          <p:nvPr/>
        </p:nvSpPr>
        <p:spPr>
          <a:xfrm>
            <a:off x="10785598" y="5552595"/>
            <a:ext cx="224131" cy="446044"/>
          </a:xfrm>
          <a:prstGeom prst="righ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Up Arrow 61">
            <a:extLst>
              <a:ext uri="{FF2B5EF4-FFF2-40B4-BE49-F238E27FC236}">
                <a16:creationId xmlns:a16="http://schemas.microsoft.com/office/drawing/2014/main" id="{2F7CA4EA-7729-6848-8712-50F5F6CD7D87}"/>
              </a:ext>
            </a:extLst>
          </p:cNvPr>
          <p:cNvSpPr/>
          <p:nvPr/>
        </p:nvSpPr>
        <p:spPr>
          <a:xfrm>
            <a:off x="11231397" y="5511424"/>
            <a:ext cx="288596" cy="542754"/>
          </a:xfrm>
          <a:prstGeom prs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0F25E89C-D3E5-8B4E-895A-DD1B9DCF09EE}"/>
              </a:ext>
            </a:extLst>
          </p:cNvPr>
          <p:cNvCxnSpPr/>
          <p:nvPr/>
        </p:nvCxnSpPr>
        <p:spPr>
          <a:xfrm>
            <a:off x="5008237" y="4593565"/>
            <a:ext cx="614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Content Placeholder 2">
            <a:extLst>
              <a:ext uri="{FF2B5EF4-FFF2-40B4-BE49-F238E27FC236}">
                <a16:creationId xmlns:a16="http://schemas.microsoft.com/office/drawing/2014/main" id="{2DB7B912-F954-CB46-9FCE-B4EC87811B43}"/>
              </a:ext>
            </a:extLst>
          </p:cNvPr>
          <p:cNvSpPr txBox="1">
            <a:spLocks/>
          </p:cNvSpPr>
          <p:nvPr/>
        </p:nvSpPr>
        <p:spPr>
          <a:xfrm>
            <a:off x="5661323" y="4392784"/>
            <a:ext cx="668950" cy="295455"/>
          </a:xfrm>
          <a:prstGeom prst="rect">
            <a:avLst/>
          </a:prstGeom>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a:latin typeface="Arial" panose="020B0604020202020204" pitchFamily="34" charset="0"/>
                <a:cs typeface="Arial" panose="020B0604020202020204" pitchFamily="34" charset="0"/>
              </a:rPr>
              <a:t>LTB4</a:t>
            </a:r>
          </a:p>
        </p:txBody>
      </p:sp>
      <p:pic>
        <p:nvPicPr>
          <p:cNvPr id="65" name="Picture 64">
            <a:extLst>
              <a:ext uri="{FF2B5EF4-FFF2-40B4-BE49-F238E27FC236}">
                <a16:creationId xmlns:a16="http://schemas.microsoft.com/office/drawing/2014/main" id="{72056834-E04B-4345-829B-AF2225BEB370}"/>
              </a:ext>
            </a:extLst>
          </p:cNvPr>
          <p:cNvPicPr>
            <a:picLocks noChangeAspect="1"/>
          </p:cNvPicPr>
          <p:nvPr/>
        </p:nvPicPr>
        <p:blipFill>
          <a:blip cstate="print"/>
          <a:stretch>
            <a:fillRect/>
          </a:stretch>
        </p:blipFill>
        <p:spPr>
          <a:xfrm>
            <a:off x="3046476" y="3753026"/>
            <a:ext cx="694704" cy="642679"/>
          </a:xfrm>
          <a:prstGeom prst="rect">
            <a:avLst/>
          </a:prstGeom>
        </p:spPr>
      </p:pic>
      <p:sp>
        <p:nvSpPr>
          <p:cNvPr id="66" name="Content Placeholder 2">
            <a:extLst>
              <a:ext uri="{FF2B5EF4-FFF2-40B4-BE49-F238E27FC236}">
                <a16:creationId xmlns:a16="http://schemas.microsoft.com/office/drawing/2014/main" id="{E96E268E-019D-0A40-B7B4-A34033BBC7A9}"/>
              </a:ext>
            </a:extLst>
          </p:cNvPr>
          <p:cNvSpPr txBox="1">
            <a:spLocks/>
          </p:cNvSpPr>
          <p:nvPr/>
        </p:nvSpPr>
        <p:spPr>
          <a:xfrm>
            <a:off x="4354872" y="1584621"/>
            <a:ext cx="1611975" cy="644363"/>
          </a:xfrm>
          <a:prstGeom prst="rect">
            <a:avLst/>
          </a:prstGeom>
          <a:ln>
            <a:solidFill>
              <a:schemeClr val="bg1"/>
            </a:solidFill>
          </a:ln>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1600">
                <a:latin typeface="Arial" panose="020B0604020202020204" pitchFamily="34" charset="0"/>
                <a:cs typeface="Arial" panose="020B0604020202020204" pitchFamily="34" charset="0"/>
              </a:rPr>
              <a:t>Airway Epithelium </a:t>
            </a:r>
          </a:p>
        </p:txBody>
      </p:sp>
      <p:pic>
        <p:nvPicPr>
          <p:cNvPr id="68" name="Picture 67">
            <a:extLst>
              <a:ext uri="{FF2B5EF4-FFF2-40B4-BE49-F238E27FC236}">
                <a16:creationId xmlns:a16="http://schemas.microsoft.com/office/drawing/2014/main" id="{83915F95-E40E-1646-9C24-82A0A5DC3A9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212922" y="4847270"/>
            <a:ext cx="818993" cy="779236"/>
          </a:xfrm>
          <a:prstGeom prst="rect">
            <a:avLst/>
          </a:prstGeom>
        </p:spPr>
      </p:pic>
      <p:sp>
        <p:nvSpPr>
          <p:cNvPr id="69" name="Content Placeholder 2">
            <a:extLst>
              <a:ext uri="{FF2B5EF4-FFF2-40B4-BE49-F238E27FC236}">
                <a16:creationId xmlns:a16="http://schemas.microsoft.com/office/drawing/2014/main" id="{62C0F63C-B43E-9E47-9080-603A2A532D19}"/>
              </a:ext>
            </a:extLst>
          </p:cNvPr>
          <p:cNvSpPr txBox="1">
            <a:spLocks/>
          </p:cNvSpPr>
          <p:nvPr/>
        </p:nvSpPr>
        <p:spPr>
          <a:xfrm>
            <a:off x="5648836" y="4017035"/>
            <a:ext cx="668950" cy="295455"/>
          </a:xfrm>
          <a:prstGeom prst="rect">
            <a:avLst/>
          </a:prstGeom>
          <a:ln>
            <a:solidFill>
              <a:schemeClr val="tx1"/>
            </a:solidFill>
          </a:ln>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a:latin typeface="Arial" panose="020B0604020202020204" pitchFamily="34" charset="0"/>
                <a:cs typeface="Arial" panose="020B0604020202020204" pitchFamily="34" charset="0"/>
              </a:rPr>
              <a:t>ROS</a:t>
            </a:r>
          </a:p>
        </p:txBody>
      </p:sp>
      <p:sp>
        <p:nvSpPr>
          <p:cNvPr id="70" name="Right Brace 69">
            <a:extLst>
              <a:ext uri="{FF2B5EF4-FFF2-40B4-BE49-F238E27FC236}">
                <a16:creationId xmlns:a16="http://schemas.microsoft.com/office/drawing/2014/main" id="{9DA8341C-C0A2-C84B-ABDA-A697BD99D151}"/>
              </a:ext>
            </a:extLst>
          </p:cNvPr>
          <p:cNvSpPr/>
          <p:nvPr/>
        </p:nvSpPr>
        <p:spPr>
          <a:xfrm>
            <a:off x="2872654" y="4472132"/>
            <a:ext cx="326189" cy="1138320"/>
          </a:xfrm>
          <a:prstGeom prst="righ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Down Arrow 70">
            <a:extLst>
              <a:ext uri="{FF2B5EF4-FFF2-40B4-BE49-F238E27FC236}">
                <a16:creationId xmlns:a16="http://schemas.microsoft.com/office/drawing/2014/main" id="{95F46097-C2F7-C84A-8AD5-1C20FC01A0E2}"/>
              </a:ext>
            </a:extLst>
          </p:cNvPr>
          <p:cNvSpPr/>
          <p:nvPr/>
        </p:nvSpPr>
        <p:spPr>
          <a:xfrm>
            <a:off x="3244768" y="4574187"/>
            <a:ext cx="313936" cy="97840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2" name="Oval 71">
            <a:extLst>
              <a:ext uri="{FF2B5EF4-FFF2-40B4-BE49-F238E27FC236}">
                <a16:creationId xmlns:a16="http://schemas.microsoft.com/office/drawing/2014/main" id="{D0A70BFF-537E-6844-B5C5-E0E709D1D62A}"/>
              </a:ext>
            </a:extLst>
          </p:cNvPr>
          <p:cNvSpPr/>
          <p:nvPr/>
        </p:nvSpPr>
        <p:spPr>
          <a:xfrm>
            <a:off x="5499284" y="2921880"/>
            <a:ext cx="74519" cy="81439"/>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3" name="Rectangle 72">
            <a:extLst>
              <a:ext uri="{FF2B5EF4-FFF2-40B4-BE49-F238E27FC236}">
                <a16:creationId xmlns:a16="http://schemas.microsoft.com/office/drawing/2014/main" id="{6D0F8CFC-B97E-5F45-A86E-FF2D0A07D714}"/>
              </a:ext>
            </a:extLst>
          </p:cNvPr>
          <p:cNvSpPr/>
          <p:nvPr/>
        </p:nvSpPr>
        <p:spPr>
          <a:xfrm>
            <a:off x="67609" y="6376182"/>
            <a:ext cx="9807615" cy="307777"/>
          </a:xfrm>
          <a:prstGeom prst="rect">
            <a:avLst/>
          </a:prstGeom>
        </p:spPr>
        <p:txBody>
          <a:bodyPr wrap="square">
            <a:spAutoFit/>
          </a:bodyPr>
          <a:lstStyle/>
          <a:p>
            <a:r>
              <a:rPr lang="en-US" sz="1400">
                <a:latin typeface="Arial" panose="020B0604020202020204" pitchFamily="34" charset="0"/>
                <a:cs typeface="Arial" panose="020B0604020202020204" pitchFamily="34" charset="0"/>
              </a:rPr>
              <a:t>Beneficial effects of macrolides in the inflamed airway. </a:t>
            </a:r>
            <a:r>
              <a:rPr lang="en-US" sz="1400" err="1">
                <a:latin typeface="Arial" panose="020B0604020202020204" pitchFamily="34" charset="0"/>
                <a:cs typeface="Arial" panose="020B0604020202020204" pitchFamily="34" charset="0"/>
              </a:rPr>
              <a:t>Kanoh</a:t>
            </a:r>
            <a:r>
              <a:rPr lang="en-US" sz="1400">
                <a:latin typeface="Arial" panose="020B0604020202020204" pitchFamily="34" charset="0"/>
                <a:cs typeface="Arial" panose="020B0604020202020204" pitchFamily="34" charset="0"/>
              </a:rPr>
              <a:t> S.</a:t>
            </a:r>
            <a:r>
              <a:rPr lang="sv-SE" sz="1400">
                <a:latin typeface="Arial" panose="020B0604020202020204" pitchFamily="34" charset="0"/>
                <a:cs typeface="Arial" panose="020B0604020202020204" pitchFamily="34" charset="0"/>
              </a:rPr>
              <a:t> </a:t>
            </a:r>
            <a:r>
              <a:rPr lang="sv-SE" sz="1400" err="1">
                <a:latin typeface="Arial" panose="020B0604020202020204" pitchFamily="34" charset="0"/>
                <a:cs typeface="Arial" panose="020B0604020202020204" pitchFamily="34" charset="0"/>
              </a:rPr>
              <a:t>Clin</a:t>
            </a:r>
            <a:r>
              <a:rPr lang="sv-SE" sz="1400">
                <a:latin typeface="Arial" panose="020B0604020202020204" pitchFamily="34" charset="0"/>
                <a:cs typeface="Arial" panose="020B0604020202020204" pitchFamily="34" charset="0"/>
              </a:rPr>
              <a:t> </a:t>
            </a:r>
            <a:r>
              <a:rPr lang="sv-SE" sz="1400" err="1">
                <a:latin typeface="Arial" panose="020B0604020202020204" pitchFamily="34" charset="0"/>
                <a:cs typeface="Arial" panose="020B0604020202020204" pitchFamily="34" charset="0"/>
              </a:rPr>
              <a:t>Microbiol</a:t>
            </a:r>
            <a:r>
              <a:rPr lang="sv-SE" sz="1400">
                <a:latin typeface="Arial" panose="020B0604020202020204" pitchFamily="34" charset="0"/>
                <a:cs typeface="Arial" panose="020B0604020202020204" pitchFamily="34" charset="0"/>
              </a:rPr>
              <a:t> Rev. 2010 </a:t>
            </a:r>
            <a:endParaRPr lang="en-US" sz="1400"/>
          </a:p>
        </p:txBody>
      </p:sp>
    </p:spTree>
    <p:extLst>
      <p:ext uri="{BB962C8B-B14F-4D97-AF65-F5344CB8AC3E}">
        <p14:creationId xmlns:p14="http://schemas.microsoft.com/office/powerpoint/2010/main" val="143978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6E5992-0312-320D-5433-F56CE51DC137}"/>
              </a:ext>
            </a:extLst>
          </p:cNvPr>
          <p:cNvSpPr>
            <a:spLocks noGrp="1"/>
          </p:cNvSpPr>
          <p:nvPr>
            <p:ph type="title"/>
          </p:nvPr>
        </p:nvSpPr>
        <p:spPr>
          <a:xfrm>
            <a:off x="1286933" y="609600"/>
            <a:ext cx="10197494" cy="1099457"/>
          </a:xfrm>
        </p:spPr>
        <p:txBody>
          <a:bodyPr>
            <a:normAutofit/>
          </a:bodyPr>
          <a:lstStyle/>
          <a:p>
            <a:r>
              <a:rPr lang="fr-CA" sz="4000" b="1" cap="none" dirty="0">
                <a:latin typeface="Calibri" panose="020F0502020204030204" pitchFamily="34" charset="0"/>
                <a:cs typeface="Calibri" panose="020F0502020204030204" pitchFamily="34" charset="0"/>
              </a:rPr>
              <a:t>Introduction: épidémiologie</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07451BF5-F631-F1B3-BFB8-A58A969C1E61}"/>
              </a:ext>
            </a:extLst>
          </p:cNvPr>
          <p:cNvSpPr>
            <a:spLocks noGrp="1"/>
          </p:cNvSpPr>
          <p:nvPr>
            <p:ph idx="1"/>
          </p:nvPr>
        </p:nvSpPr>
        <p:spPr>
          <a:xfrm>
            <a:off x="1151467" y="1469571"/>
            <a:ext cx="9753600" cy="3483950"/>
          </a:xfrm>
        </p:spPr>
        <p:txBody>
          <a:bodyPr vert="horz" lIns="91440" tIns="45720" rIns="91440" bIns="45720" rtlCol="0">
            <a:noAutofit/>
          </a:bodyPr>
          <a:lstStyle/>
          <a:p>
            <a:pPr marL="254318" indent="-254318" defTabSz="406908">
              <a:spcBef>
                <a:spcPts val="890"/>
              </a:spcBef>
              <a:buFont typeface="Wingdings" pitchFamily="2" charset="2"/>
              <a:buChar char="q"/>
            </a:pPr>
            <a:r>
              <a:rPr lang="fr-CA" sz="2800" kern="1200" dirty="0">
                <a:solidFill>
                  <a:schemeClr val="tx1">
                    <a:lumMod val="75000"/>
                    <a:lumOff val="25000"/>
                  </a:schemeClr>
                </a:solidFill>
                <a:latin typeface="Calibri" panose="020F0502020204030204" pitchFamily="34" charset="0"/>
                <a:ea typeface="+mn-ea"/>
                <a:cs typeface="Calibri" panose="020F0502020204030204" pitchFamily="34" charset="0"/>
              </a:rPr>
              <a:t>La maladie pulmonaire obstructive chronique (MPOC) est une cause importante de morbidité et de mortalité dans le monde</a:t>
            </a:r>
            <a:r>
              <a:rPr lang="fr-CA" sz="2800" kern="1200" baseline="30000" dirty="0">
                <a:solidFill>
                  <a:schemeClr val="tx1">
                    <a:lumMod val="75000"/>
                    <a:lumOff val="25000"/>
                  </a:schemeClr>
                </a:solidFill>
                <a:latin typeface="Calibri" panose="020F0502020204030204" pitchFamily="34" charset="0"/>
                <a:ea typeface="+mn-ea"/>
                <a:cs typeface="Calibri" panose="020F0502020204030204" pitchFamily="34" charset="0"/>
              </a:rPr>
              <a:t>1   </a:t>
            </a:r>
          </a:p>
          <a:p>
            <a:pPr marL="0" indent="0" defTabSz="406908">
              <a:spcBef>
                <a:spcPts val="890"/>
              </a:spcBef>
              <a:buNone/>
            </a:pPr>
            <a:r>
              <a:rPr lang="fr-CA" sz="2800" kern="1200" baseline="30000" dirty="0">
                <a:solidFill>
                  <a:schemeClr val="tx1">
                    <a:lumMod val="75000"/>
                    <a:lumOff val="25000"/>
                  </a:schemeClr>
                </a:solidFill>
                <a:latin typeface="Calibri" panose="020F0502020204030204" pitchFamily="34" charset="0"/>
                <a:ea typeface="+mn-ea"/>
                <a:cs typeface="Calibri" panose="020F0502020204030204" pitchFamily="34" charset="0"/>
              </a:rPr>
              <a:t>    </a:t>
            </a:r>
            <a:endParaRPr lang="fr-CA" sz="28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305181" indent="-305181" defTabSz="406908">
              <a:spcBef>
                <a:spcPts val="890"/>
              </a:spcBef>
              <a:buClr>
                <a:srgbClr val="0070C0"/>
              </a:buClr>
              <a:buFont typeface="Wingdings" pitchFamily="2" charset="2"/>
              <a:buChar char="q"/>
            </a:pPr>
            <a:r>
              <a:rPr lang="fr-CA" sz="2800" kern="1200" dirty="0">
                <a:solidFill>
                  <a:schemeClr val="tx1">
                    <a:lumMod val="75000"/>
                    <a:lumOff val="25000"/>
                  </a:schemeClr>
                </a:solidFill>
                <a:latin typeface="Calibri" panose="020F0502020204030204" pitchFamily="34" charset="0"/>
                <a:ea typeface="+mn-ea"/>
                <a:cs typeface="Calibri" panose="020F0502020204030204" pitchFamily="34" charset="0"/>
              </a:rPr>
              <a:t>3e cause de décès dans le monde</a:t>
            </a:r>
            <a:r>
              <a:rPr lang="fr-CA" sz="2800" kern="1200" baseline="30000" dirty="0">
                <a:solidFill>
                  <a:schemeClr val="tx1">
                    <a:lumMod val="75000"/>
                    <a:lumOff val="25000"/>
                  </a:schemeClr>
                </a:solidFill>
                <a:latin typeface="Calibri" panose="020F0502020204030204" pitchFamily="34" charset="0"/>
                <a:ea typeface="+mn-ea"/>
                <a:cs typeface="Calibri" panose="020F0502020204030204" pitchFamily="34" charset="0"/>
              </a:rPr>
              <a:t>2</a:t>
            </a:r>
            <a:r>
              <a:rPr lang="fr-CA" sz="2800" kern="1200" dirty="0">
                <a:solidFill>
                  <a:schemeClr val="tx1">
                    <a:lumMod val="75000"/>
                    <a:lumOff val="25000"/>
                  </a:schemeClr>
                </a:solidFill>
                <a:latin typeface="Calibri" panose="020F0502020204030204" pitchFamily="34" charset="0"/>
                <a:ea typeface="+mn-ea"/>
                <a:cs typeface="Calibri" panose="020F0502020204030204" pitchFamily="34" charset="0"/>
              </a:rPr>
              <a:t> </a:t>
            </a:r>
          </a:p>
          <a:p>
            <a:pPr marL="0" indent="0" defTabSz="406908">
              <a:spcBef>
                <a:spcPts val="890"/>
              </a:spcBef>
              <a:buClr>
                <a:srgbClr val="0070C0"/>
              </a:buClr>
              <a:buNone/>
            </a:pPr>
            <a:endParaRPr lang="fr-CA" sz="2800" kern="1200"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305181" indent="-305181" defTabSz="406908">
              <a:spcBef>
                <a:spcPts val="890"/>
              </a:spcBef>
              <a:buFont typeface="Wingdings" pitchFamily="2" charset="2"/>
              <a:buChar char="q"/>
            </a:pPr>
            <a:r>
              <a:rPr lang="en-US" sz="2800" kern="1200" dirty="0" err="1">
                <a:solidFill>
                  <a:schemeClr val="tx1">
                    <a:lumMod val="75000"/>
                    <a:lumOff val="25000"/>
                  </a:schemeClr>
                </a:solidFill>
                <a:latin typeface="Calibri" panose="020F0502020204030204" pitchFamily="34" charset="0"/>
                <a:ea typeface="+mn-ea"/>
                <a:cs typeface="Calibri" panose="020F0502020204030204" pitchFamily="34" charset="0"/>
              </a:rPr>
              <a:t>En</a:t>
            </a:r>
            <a:r>
              <a:rPr lang="en-US" sz="2800" kern="1200" dirty="0">
                <a:solidFill>
                  <a:schemeClr val="tx1">
                    <a:lumMod val="75000"/>
                    <a:lumOff val="25000"/>
                  </a:schemeClr>
                </a:solidFill>
                <a:latin typeface="Calibri" panose="020F0502020204030204" pitchFamily="34" charset="0"/>
                <a:ea typeface="+mn-ea"/>
                <a:cs typeface="Calibri" panose="020F0502020204030204" pitchFamily="34" charset="0"/>
              </a:rPr>
              <a:t> 2011-2012, il y a environ 2.0 millions </a:t>
            </a:r>
          </a:p>
          <a:p>
            <a:pPr marL="0" indent="0" defTabSz="406908">
              <a:spcBef>
                <a:spcPts val="890"/>
              </a:spcBef>
              <a:buNone/>
            </a:pPr>
            <a:r>
              <a:rPr lang="en-US" sz="2800" kern="1200" dirty="0">
                <a:solidFill>
                  <a:schemeClr val="tx1">
                    <a:lumMod val="75000"/>
                    <a:lumOff val="25000"/>
                  </a:schemeClr>
                </a:solidFill>
                <a:latin typeface="Calibri" panose="020F0502020204030204" pitchFamily="34" charset="0"/>
                <a:ea typeface="+mn-ea"/>
                <a:cs typeface="Calibri" panose="020F0502020204030204" pitchFamily="34" charset="0"/>
              </a:rPr>
              <a:t>de </a:t>
            </a:r>
            <a:r>
              <a:rPr lang="en-US" sz="2800" kern="1200" dirty="0" err="1">
                <a:solidFill>
                  <a:schemeClr val="tx1">
                    <a:lumMod val="75000"/>
                    <a:lumOff val="25000"/>
                  </a:schemeClr>
                </a:solidFill>
                <a:latin typeface="Calibri" panose="020F0502020204030204" pitchFamily="34" charset="0"/>
                <a:ea typeface="+mn-ea"/>
                <a:cs typeface="Calibri" panose="020F0502020204030204" pitchFamily="34" charset="0"/>
              </a:rPr>
              <a:t>canadiens</a:t>
            </a:r>
            <a:r>
              <a:rPr lang="en-US" sz="2800" kern="1200" dirty="0">
                <a:solidFill>
                  <a:schemeClr val="tx1">
                    <a:lumMod val="75000"/>
                    <a:lumOff val="25000"/>
                  </a:schemeClr>
                </a:solidFill>
                <a:latin typeface="Calibri" panose="020F0502020204030204" pitchFamily="34" charset="0"/>
                <a:ea typeface="+mn-ea"/>
                <a:cs typeface="Calibri" panose="020F0502020204030204" pitchFamily="34" charset="0"/>
              </a:rPr>
              <a:t> </a:t>
            </a:r>
            <a:r>
              <a:rPr lang="en-US" sz="2800" kern="1200" dirty="0" err="1">
                <a:solidFill>
                  <a:schemeClr val="tx1">
                    <a:lumMod val="75000"/>
                    <a:lumOff val="25000"/>
                  </a:schemeClr>
                </a:solidFill>
                <a:latin typeface="Calibri" panose="020F0502020204030204" pitchFamily="34" charset="0"/>
                <a:ea typeface="+mn-ea"/>
                <a:cs typeface="Calibri" panose="020F0502020204030204" pitchFamily="34" charset="0"/>
              </a:rPr>
              <a:t>âgés</a:t>
            </a:r>
            <a:r>
              <a:rPr lang="en-US" sz="2800" kern="1200" dirty="0">
                <a:solidFill>
                  <a:schemeClr val="tx1">
                    <a:lumMod val="75000"/>
                    <a:lumOff val="25000"/>
                  </a:schemeClr>
                </a:solidFill>
                <a:latin typeface="Calibri" panose="020F0502020204030204" pitchFamily="34" charset="0"/>
                <a:ea typeface="+mn-ea"/>
                <a:cs typeface="Calibri" panose="020F0502020204030204" pitchFamily="34" charset="0"/>
              </a:rPr>
              <a:t> ≥ 35 </a:t>
            </a:r>
            <a:r>
              <a:rPr lang="en-US" sz="2800" kern="1200" dirty="0" err="1">
                <a:solidFill>
                  <a:schemeClr val="tx1">
                    <a:lumMod val="75000"/>
                    <a:lumOff val="25000"/>
                  </a:schemeClr>
                </a:solidFill>
                <a:latin typeface="Calibri" panose="020F0502020204030204" pitchFamily="34" charset="0"/>
                <a:ea typeface="+mn-ea"/>
                <a:cs typeface="Calibri" panose="020F0502020204030204" pitchFamily="34" charset="0"/>
              </a:rPr>
              <a:t>ans</a:t>
            </a:r>
            <a:r>
              <a:rPr lang="en-US" sz="2800" kern="1200" dirty="0">
                <a:solidFill>
                  <a:schemeClr val="tx1">
                    <a:lumMod val="75000"/>
                    <a:lumOff val="25000"/>
                  </a:schemeClr>
                </a:solidFill>
                <a:latin typeface="Calibri" panose="020F0502020204030204" pitchFamily="34" charset="0"/>
                <a:ea typeface="+mn-ea"/>
                <a:cs typeface="Calibri" panose="020F0502020204030204" pitchFamily="34" charset="0"/>
              </a:rPr>
              <a:t> </a:t>
            </a:r>
            <a:r>
              <a:rPr lang="en-US" sz="2800" kern="1200" dirty="0" err="1">
                <a:solidFill>
                  <a:schemeClr val="tx1">
                    <a:lumMod val="75000"/>
                    <a:lumOff val="25000"/>
                  </a:schemeClr>
                </a:solidFill>
                <a:latin typeface="Calibri" panose="020F0502020204030204" pitchFamily="34" charset="0"/>
                <a:ea typeface="+mn-ea"/>
                <a:cs typeface="Calibri" panose="020F0502020204030204" pitchFamily="34" charset="0"/>
              </a:rPr>
              <a:t>atteints</a:t>
            </a:r>
            <a:r>
              <a:rPr lang="en-US" sz="2800" kern="1200" dirty="0">
                <a:solidFill>
                  <a:schemeClr val="tx1">
                    <a:lumMod val="75000"/>
                    <a:lumOff val="25000"/>
                  </a:schemeClr>
                </a:solidFill>
                <a:latin typeface="Calibri" panose="020F0502020204030204" pitchFamily="34" charset="0"/>
                <a:ea typeface="+mn-ea"/>
                <a:cs typeface="Calibri" panose="020F0502020204030204" pitchFamily="34" charset="0"/>
              </a:rPr>
              <a:t> de MPOC</a:t>
            </a:r>
            <a:r>
              <a:rPr lang="en-US" sz="2800" kern="1200" baseline="30000" dirty="0">
                <a:solidFill>
                  <a:schemeClr val="tx1">
                    <a:lumMod val="75000"/>
                    <a:lumOff val="25000"/>
                  </a:schemeClr>
                </a:solidFill>
                <a:latin typeface="Calibri" panose="020F0502020204030204" pitchFamily="34" charset="0"/>
                <a:ea typeface="+mn-ea"/>
                <a:cs typeface="Calibri" panose="020F0502020204030204" pitchFamily="34" charset="0"/>
              </a:rPr>
              <a:t>2</a:t>
            </a:r>
            <a:endParaRPr lang="en-US" sz="2800" kern="1200" cap="none" dirty="0">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0365FCEF-E8DB-9974-C961-300E76AE2300}"/>
              </a:ext>
            </a:extLst>
          </p:cNvPr>
          <p:cNvSpPr txBox="1"/>
          <p:nvPr/>
        </p:nvSpPr>
        <p:spPr>
          <a:xfrm>
            <a:off x="1023391" y="5813492"/>
            <a:ext cx="7563289" cy="903837"/>
          </a:xfrm>
          <a:prstGeom prst="rect">
            <a:avLst/>
          </a:prstGeom>
          <a:noFill/>
        </p:spPr>
        <p:txBody>
          <a:bodyPr wrap="none" rtlCol="0">
            <a:spAutoFit/>
          </a:bodyPr>
          <a:lstStyle/>
          <a:p>
            <a:pPr defTabSz="406908">
              <a:spcAft>
                <a:spcPts val="534"/>
              </a:spcAft>
              <a:buClr>
                <a:srgbClr val="549E39"/>
              </a:buClr>
            </a:pPr>
            <a:r>
              <a:rPr lang="en-US" sz="979" kern="1200" dirty="0">
                <a:solidFill>
                  <a:prstClr val="black"/>
                </a:solidFill>
                <a:latin typeface="Arial" panose="020B0604020202020204" pitchFamily="34" charset="0"/>
                <a:ea typeface="+mn-ea"/>
                <a:cs typeface="Arial" panose="020B0604020202020204" pitchFamily="34" charset="0"/>
              </a:rPr>
              <a:t>1.</a:t>
            </a:r>
            <a:r>
              <a:rPr lang="en-CA" sz="1100" kern="1200" dirty="0">
                <a:solidFill>
                  <a:schemeClr val="tx1"/>
                </a:solidFill>
                <a:latin typeface="Calibri" panose="020F0502020204030204" pitchFamily="34" charset="0"/>
                <a:cs typeface="Calibri" panose="020F0502020204030204" pitchFamily="34" charset="0"/>
              </a:rPr>
              <a:t>Mathers CD, </a:t>
            </a:r>
            <a:r>
              <a:rPr lang="en-CA" sz="1100" kern="1200" dirty="0" err="1">
                <a:solidFill>
                  <a:schemeClr val="tx1"/>
                </a:solidFill>
                <a:latin typeface="Calibri" panose="020F0502020204030204" pitchFamily="34" charset="0"/>
                <a:cs typeface="Calibri" panose="020F0502020204030204" pitchFamily="34" charset="0"/>
              </a:rPr>
              <a:t>Loncar</a:t>
            </a:r>
            <a:r>
              <a:rPr lang="en-CA" sz="1100" kern="1200" dirty="0">
                <a:solidFill>
                  <a:schemeClr val="tx1"/>
                </a:solidFill>
                <a:latin typeface="Calibri" panose="020F0502020204030204" pitchFamily="34" charset="0"/>
                <a:cs typeface="Calibri" panose="020F0502020204030204" pitchFamily="34" charset="0"/>
              </a:rPr>
              <a:t> D. Projections of global mortality and burden of disease from 2002 to 2030. PLOS Med  2006; 3 (11):  e442.</a:t>
            </a:r>
          </a:p>
          <a:p>
            <a:pPr defTabSz="406908">
              <a:spcAft>
                <a:spcPts val="534"/>
              </a:spcAft>
              <a:buClr>
                <a:srgbClr val="549E39"/>
              </a:buClr>
            </a:pPr>
            <a:r>
              <a:rPr lang="fr-CA" sz="1100" kern="1200" dirty="0">
                <a:solidFill>
                  <a:schemeClr val="tx1"/>
                </a:solidFill>
                <a:latin typeface="Calibri" panose="020F0502020204030204" pitchFamily="34" charset="0"/>
                <a:cs typeface="Calibri" panose="020F0502020204030204" pitchFamily="34" charset="0"/>
              </a:rPr>
              <a:t>2.https://sante-</a:t>
            </a:r>
            <a:r>
              <a:rPr lang="fr-CA" sz="1100" kern="1200" dirty="0" err="1">
                <a:solidFill>
                  <a:schemeClr val="tx1"/>
                </a:solidFill>
                <a:latin typeface="Calibri" panose="020F0502020204030204" pitchFamily="34" charset="0"/>
                <a:cs typeface="Calibri" panose="020F0502020204030204" pitchFamily="34" charset="0"/>
              </a:rPr>
              <a:t>infobase.canada.ca</a:t>
            </a:r>
            <a:r>
              <a:rPr lang="fr-CA" sz="1100" kern="1200" dirty="0">
                <a:solidFill>
                  <a:schemeClr val="tx1"/>
                </a:solidFill>
                <a:latin typeface="Calibri" panose="020F0502020204030204" pitchFamily="34" charset="0"/>
                <a:cs typeface="Calibri" panose="020F0502020204030204" pitchFamily="34" charset="0"/>
              </a:rPr>
              <a:t>/labo-de-</a:t>
            </a:r>
            <a:r>
              <a:rPr lang="fr-CA" sz="1100" kern="1200" dirty="0" err="1">
                <a:solidFill>
                  <a:schemeClr val="tx1"/>
                </a:solidFill>
                <a:latin typeface="Calibri" panose="020F0502020204030204" pitchFamily="34" charset="0"/>
                <a:cs typeface="Calibri" panose="020F0502020204030204" pitchFamily="34" charset="0"/>
              </a:rPr>
              <a:t>donnees</a:t>
            </a:r>
            <a:r>
              <a:rPr lang="fr-CA" sz="1100" kern="1200" dirty="0">
                <a:solidFill>
                  <a:schemeClr val="tx1"/>
                </a:solidFill>
                <a:latin typeface="Calibri" panose="020F0502020204030204" pitchFamily="34" charset="0"/>
                <a:cs typeface="Calibri" panose="020F0502020204030204" pitchFamily="34" charset="0"/>
              </a:rPr>
              <a:t>/blogue-</a:t>
            </a:r>
            <a:r>
              <a:rPr lang="fr-CA" sz="1100" kern="1200" dirty="0" err="1">
                <a:solidFill>
                  <a:schemeClr val="tx1"/>
                </a:solidFill>
                <a:latin typeface="Calibri" panose="020F0502020204030204" pitchFamily="34" charset="0"/>
                <a:cs typeface="Calibri" panose="020F0502020204030204" pitchFamily="34" charset="0"/>
              </a:rPr>
              <a:t>MPOC.html</a:t>
            </a:r>
            <a:r>
              <a:rPr lang="fr-CA" sz="1100" kern="1200" dirty="0">
                <a:solidFill>
                  <a:schemeClr val="tx1"/>
                </a:solidFill>
                <a:latin typeface="Calibri" panose="020F0502020204030204" pitchFamily="34" charset="0"/>
                <a:cs typeface="Calibri" panose="020F0502020204030204" pitchFamily="34" charset="0"/>
              </a:rPr>
              <a:t> </a:t>
            </a:r>
            <a:endParaRPr lang="en-US" altLang="en-US" sz="1100" kern="1200" baseline="30000" dirty="0">
              <a:solidFill>
                <a:prstClr val="black"/>
              </a:solidFill>
              <a:latin typeface="Calibri" panose="020F0502020204030204" pitchFamily="34" charset="0"/>
              <a:cs typeface="Calibri" panose="020F0502020204030204" pitchFamily="34" charset="0"/>
            </a:endParaRPr>
          </a:p>
          <a:p>
            <a:pPr defTabSz="406908">
              <a:spcAft>
                <a:spcPts val="534"/>
              </a:spcAft>
              <a:buClr>
                <a:srgbClr val="549E39"/>
              </a:buClr>
            </a:pPr>
            <a:endParaRPr lang="en-US" altLang="en-US" sz="935" kern="1200" baseline="30000" dirty="0">
              <a:solidFill>
                <a:prstClr val="black"/>
              </a:solidFill>
              <a:latin typeface="Arial" panose="020B0604020202020204" pitchFamily="34" charset="0"/>
              <a:ea typeface="+mn-ea"/>
              <a:cs typeface="Arial" panose="020B0604020202020204" pitchFamily="34" charset="0"/>
            </a:endParaRPr>
          </a:p>
          <a:p>
            <a:pPr marL="0" lvl="0" indent="0">
              <a:spcAft>
                <a:spcPts val="600"/>
              </a:spcAft>
              <a:buClr>
                <a:srgbClr val="549E39"/>
              </a:buClr>
              <a:buNone/>
            </a:pPr>
            <a:endParaRPr lang="en-US" altLang="en-US" sz="1800" baseline="30000" dirty="0">
              <a:solidFill>
                <a:prstClr val="black"/>
              </a:solidFill>
              <a:latin typeface="Arial" panose="020B0604020202020204" pitchFamily="34" charset="0"/>
              <a:cs typeface="Arial" panose="020B0604020202020204" pitchFamily="34" charset="0"/>
            </a:endParaRPr>
          </a:p>
        </p:txBody>
      </p:sp>
      <p:pic>
        <p:nvPicPr>
          <p:cNvPr id="1026" name="Picture 2" descr="Inhibition of cell death could be a potential therapeutic strategy in COPD:  Study">
            <a:extLst>
              <a:ext uri="{FF2B5EF4-FFF2-40B4-BE49-F238E27FC236}">
                <a16:creationId xmlns:a16="http://schemas.microsoft.com/office/drawing/2014/main" id="{FCC3826F-18C1-AFA9-47EA-4ECB1E313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698" y="2885847"/>
            <a:ext cx="3856923" cy="283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1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7631F24D-1638-4BE9-963C-4E5FEF480579}"/>
              </a:ext>
            </a:extLst>
          </p:cNvPr>
          <p:cNvSpPr>
            <a:spLocks noGrp="1"/>
          </p:cNvSpPr>
          <p:nvPr>
            <p:ph type="title"/>
          </p:nvPr>
        </p:nvSpPr>
        <p:spPr>
          <a:xfrm>
            <a:off x="444188" y="393916"/>
            <a:ext cx="10840571" cy="697538"/>
          </a:xfrm>
          <a:ln>
            <a:solidFill>
              <a:schemeClr val="tx2"/>
            </a:solidFill>
          </a:ln>
        </p:spPr>
        <p:txBody>
          <a:bodyPr>
            <a:normAutofit fontScale="90000"/>
          </a:bodyPr>
          <a:lstStyle/>
          <a:p>
            <a:r>
              <a:rPr lang="en-US" sz="3200" cap="none" dirty="0">
                <a:latin typeface="Calibri" panose="020F0502020204030204" pitchFamily="34" charset="0"/>
                <a:cs typeface="Calibri" panose="020F0502020204030204" pitchFamily="34" charset="0"/>
              </a:rPr>
              <a:t> </a:t>
            </a:r>
            <a:r>
              <a:rPr lang="en-US" sz="4400" b="1" cap="none" dirty="0">
                <a:solidFill>
                  <a:schemeClr val="accent1">
                    <a:lumMod val="75000"/>
                  </a:schemeClr>
                </a:solidFill>
                <a:latin typeface="Calibri" panose="020F0502020204030204" pitchFamily="34" charset="0"/>
                <a:cs typeface="Calibri" panose="020F0502020204030204" pitchFamily="34" charset="0"/>
              </a:rPr>
              <a:t>Introduction: </a:t>
            </a:r>
            <a:r>
              <a:rPr lang="en-US" sz="4400" b="1" cap="none" dirty="0" err="1">
                <a:solidFill>
                  <a:schemeClr val="accent1">
                    <a:lumMod val="75000"/>
                  </a:schemeClr>
                </a:solidFill>
                <a:latin typeface="Calibri" panose="020F0502020204030204" pitchFamily="34" charset="0"/>
                <a:cs typeface="Calibri" panose="020F0502020204030204" pitchFamily="34" charset="0"/>
              </a:rPr>
              <a:t>lignes</a:t>
            </a:r>
            <a:r>
              <a:rPr lang="en-US" sz="4400" b="1" cap="none" dirty="0">
                <a:solidFill>
                  <a:schemeClr val="accent1">
                    <a:lumMod val="75000"/>
                  </a:schemeClr>
                </a:solidFill>
                <a:latin typeface="Calibri" panose="020F0502020204030204" pitchFamily="34" charset="0"/>
                <a:cs typeface="Calibri" panose="020F0502020204030204" pitchFamily="34" charset="0"/>
              </a:rPr>
              <a:t> directrices</a:t>
            </a:r>
            <a:r>
              <a:rPr lang="en-US" sz="4400" cap="none" dirty="0">
                <a:latin typeface="Calibri" panose="020F0502020204030204" pitchFamily="34" charset="0"/>
                <a:cs typeface="Calibri" panose="020F0502020204030204" pitchFamily="34" charset="0"/>
              </a:rPr>
              <a:t> </a:t>
            </a:r>
          </a:p>
        </p:txBody>
      </p:sp>
      <p:sp>
        <p:nvSpPr>
          <p:cNvPr id="2" name="Content Placeholder 1"/>
          <p:cNvSpPr>
            <a:spLocks noGrp="1"/>
          </p:cNvSpPr>
          <p:nvPr>
            <p:ph idx="1"/>
          </p:nvPr>
        </p:nvSpPr>
        <p:spPr>
          <a:xfrm>
            <a:off x="444188" y="6200951"/>
            <a:ext cx="5448300" cy="341311"/>
          </a:xfrm>
        </p:spPr>
        <p:txBody>
          <a:bodyPr>
            <a:normAutofit fontScale="25000" lnSpcReduction="20000"/>
          </a:bodyPr>
          <a:lstStyle/>
          <a:p>
            <a:pPr marL="0" indent="0">
              <a:buNone/>
            </a:pPr>
            <a:r>
              <a:rPr lang="en-US" altLang="en-US" sz="5600" i="1" dirty="0">
                <a:latin typeface="Arial" panose="020B0604020202020204" pitchFamily="34" charset="0"/>
                <a:cs typeface="Arial" panose="020B0604020202020204" pitchFamily="34" charset="0"/>
              </a:rPr>
              <a:t>1.</a:t>
            </a:r>
            <a:r>
              <a:rPr lang="en-US" altLang="en-US" sz="4800" i="1" dirty="0">
                <a:latin typeface="Arial" panose="020B0604020202020204" pitchFamily="34" charset="0"/>
                <a:cs typeface="Arial" panose="020B0604020202020204" pitchFamily="34" charset="0"/>
              </a:rPr>
              <a:t>GOLD strategy document 2023  available at:</a:t>
            </a:r>
            <a:r>
              <a:rPr lang="en-CA" altLang="en-US" sz="4800" dirty="0">
                <a:latin typeface="Arial" panose="020B0604020202020204" pitchFamily="34" charset="0"/>
                <a:cs typeface="Arial" panose="020B0604020202020204" pitchFamily="34" charset="0"/>
              </a:rPr>
              <a:t> </a:t>
            </a:r>
            <a:r>
              <a:rPr lang="en-CA" altLang="en-US" sz="4800" dirty="0">
                <a:latin typeface="Arial" panose="020B0604020202020204" pitchFamily="34" charset="0"/>
                <a:cs typeface="Arial" panose="020B0604020202020204" pitchFamily="34" charset="0"/>
                <a:hlinkClick r:id="rId3"/>
              </a:rPr>
              <a:t>http://goldcopd.org</a:t>
            </a:r>
            <a:br>
              <a:rPr lang="en-CA" sz="4800" dirty="0">
                <a:latin typeface="Arial" panose="020B0604020202020204" pitchFamily="34" charset="0"/>
                <a:cs typeface="Arial" panose="020B0604020202020204" pitchFamily="34" charset="0"/>
              </a:rPr>
            </a:br>
            <a:endParaRPr lang="en-CA" sz="4800" dirty="0">
              <a:latin typeface="Arial" panose="020B0604020202020204" pitchFamily="34" charset="0"/>
              <a:cs typeface="Arial" panose="020B0604020202020204" pitchFamily="34" charset="0"/>
            </a:endParaRPr>
          </a:p>
          <a:p>
            <a:pPr marL="0" indent="0">
              <a:buNone/>
            </a:pPr>
            <a:endParaRPr lang="en-CA" dirty="0"/>
          </a:p>
          <a:p>
            <a:pPr marL="0" indent="0">
              <a:buNone/>
            </a:pPr>
            <a:br>
              <a:rPr lang="en-CA" dirty="0"/>
            </a:br>
            <a:endParaRPr lang="en-CA" sz="1400" dirty="0"/>
          </a:p>
          <a:p>
            <a:pPr marL="0" indent="0">
              <a:buNone/>
            </a:pPr>
            <a:endParaRPr lang="en-US" altLang="en-US" sz="1400"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59CB1BA-305F-49B2-BEBB-7F4DC261C64C}"/>
              </a:ext>
            </a:extLst>
          </p:cNvPr>
          <p:cNvSpPr>
            <a:spLocks noGrp="1"/>
          </p:cNvSpPr>
          <p:nvPr>
            <p:ph type="sldNum" sz="quarter" idx="12"/>
          </p:nvPr>
        </p:nvSpPr>
        <p:spPr>
          <a:xfrm>
            <a:off x="10566400" y="6356351"/>
            <a:ext cx="1016000" cy="365125"/>
          </a:xfrm>
        </p:spPr>
        <p:txBody>
          <a:bodyPr/>
          <a:lstStyle/>
          <a:p>
            <a:fld id="{401CF334-2D5C-4859-84A6-CA7E6E43FAEB}" type="slidenum">
              <a:rPr lang="en-US" smtClean="0"/>
              <a:pPr/>
              <a:t>4</a:t>
            </a:fld>
            <a:endParaRPr lang="en-US"/>
          </a:p>
        </p:txBody>
      </p:sp>
      <p:sp>
        <p:nvSpPr>
          <p:cNvPr id="18" name="Content Placeholder 2">
            <a:extLst>
              <a:ext uri="{FF2B5EF4-FFF2-40B4-BE49-F238E27FC236}">
                <a16:creationId xmlns:a16="http://schemas.microsoft.com/office/drawing/2014/main" id="{C55C0DCA-C5E2-4BFF-8891-FB35B0D97E2E}"/>
              </a:ext>
            </a:extLst>
          </p:cNvPr>
          <p:cNvSpPr txBox="1">
            <a:spLocks/>
          </p:cNvSpPr>
          <p:nvPr/>
        </p:nvSpPr>
        <p:spPr>
          <a:xfrm>
            <a:off x="444188" y="1091454"/>
            <a:ext cx="7560130" cy="5280153"/>
          </a:xfrm>
          <a:prstGeom prst="rect">
            <a:avLst/>
          </a:prstGeom>
        </p:spPr>
        <p:txBody>
          <a:bodyPr vert="horz" lIns="91440" tIns="45720" rIns="91440" bIns="45720" anchor="t">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altLang="en-US" sz="2800" dirty="0">
              <a:cs typeface="Arial" panose="020B0604020202020204" pitchFamily="34" charset="0"/>
            </a:endParaRPr>
          </a:p>
          <a:p>
            <a:pPr algn="just" fontAlgn="base">
              <a:buClr>
                <a:schemeClr val="accent1">
                  <a:lumMod val="60000"/>
                  <a:lumOff val="40000"/>
                </a:schemeClr>
              </a:buClr>
              <a:buFont typeface="Wingdings" pitchFamily="2" charset="2"/>
              <a:buChar char="q"/>
            </a:pPr>
            <a:r>
              <a:rPr lang="fr-CA" sz="2800" dirty="0">
                <a:effectLst/>
                <a:latin typeface="Calibri" panose="020F0502020204030204" pitchFamily="34" charset="0"/>
                <a:ea typeface="Calibri" panose="020F0502020204030204" pitchFamily="34" charset="0"/>
                <a:cs typeface="Calibri" panose="020F0502020204030204" pitchFamily="34" charset="0"/>
              </a:rPr>
              <a:t>GOLD 2023 a recommandé les macrolides pour les patients traités par inhalation triple qui ont encore des exacerbations</a:t>
            </a:r>
            <a:r>
              <a:rPr lang="fr-CA" sz="2800" baseline="30000" dirty="0">
                <a:latin typeface="Calibri" panose="020F0502020204030204" pitchFamily="34" charset="0"/>
                <a:ea typeface="Calibri" panose="020F0502020204030204" pitchFamily="34" charset="0"/>
                <a:cs typeface="Calibri" panose="020F0502020204030204" pitchFamily="34" charset="0"/>
              </a:rPr>
              <a:t>1 </a:t>
            </a:r>
          </a:p>
          <a:p>
            <a:pPr algn="just" fontAlgn="base">
              <a:buClr>
                <a:schemeClr val="accent1">
                  <a:lumMod val="60000"/>
                  <a:lumOff val="40000"/>
                </a:schemeClr>
              </a:buClr>
              <a:buFont typeface="Wingdings" pitchFamily="2" charset="2"/>
              <a:buChar char="q"/>
            </a:pPr>
            <a:r>
              <a:rPr lang="fr-CA" sz="2800" dirty="0">
                <a:latin typeface="Calibri" panose="020F0502020204030204" pitchFamily="34" charset="0"/>
                <a:cs typeface="Calibri" panose="020F0502020204030204" pitchFamily="34" charset="0"/>
              </a:rPr>
              <a:t>Les macrolides ont des effets anti-inflammatoires et immunomodulateurs en plus de l’effet antibiotique</a:t>
            </a:r>
            <a:endParaRPr lang="fr-CA" sz="2800" baseline="30000" dirty="0">
              <a:latin typeface="Calibri" panose="020F0502020204030204" pitchFamily="34" charset="0"/>
              <a:cs typeface="Calibri" panose="020F0502020204030204" pitchFamily="34" charset="0"/>
            </a:endParaRPr>
          </a:p>
          <a:p>
            <a:pPr algn="just" fontAlgn="base">
              <a:buClr>
                <a:schemeClr val="accent1">
                  <a:lumMod val="60000"/>
                  <a:lumOff val="40000"/>
                </a:schemeClr>
              </a:buClr>
              <a:buFont typeface="Wingdings" pitchFamily="2" charset="2"/>
              <a:buChar char="q"/>
            </a:pPr>
            <a:endParaRPr lang="fr-CA" sz="3000" baseline="30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fontAlgn="base">
              <a:buClr>
                <a:schemeClr val="accent1">
                  <a:lumMod val="60000"/>
                  <a:lumOff val="40000"/>
                </a:schemeClr>
              </a:buClr>
              <a:buNone/>
            </a:pPr>
            <a:endParaRPr lang="fr-CA" sz="1800" dirty="0">
              <a:effectLst/>
              <a:latin typeface="Arial" panose="020B0604020202020204" pitchFamily="34" charset="0"/>
              <a:ea typeface="Times New Roman" panose="02020603050405020304" pitchFamily="18" charset="0"/>
            </a:endParaRPr>
          </a:p>
          <a:p>
            <a:pPr marL="0" indent="0">
              <a:buNone/>
            </a:pPr>
            <a:endParaRPr lang="en-US" dirty="0"/>
          </a:p>
        </p:txBody>
      </p:sp>
      <p:pic>
        <p:nvPicPr>
          <p:cNvPr id="5" name="Picture 7">
            <a:extLst>
              <a:ext uri="{FF2B5EF4-FFF2-40B4-BE49-F238E27FC236}">
                <a16:creationId xmlns:a16="http://schemas.microsoft.com/office/drawing/2014/main" id="{C0E81883-C525-33F9-825F-6444A7A694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343" t="924" r="1264" b="52035"/>
          <a:stretch/>
        </p:blipFill>
        <p:spPr>
          <a:xfrm>
            <a:off x="8160136" y="1268362"/>
            <a:ext cx="3710737" cy="4808324"/>
          </a:xfrm>
          <a:prstGeom prst="rect">
            <a:avLst/>
          </a:prstGeom>
          <a:ln>
            <a:solidFill>
              <a:schemeClr val="bg1">
                <a:lumMod val="75000"/>
              </a:schemeClr>
            </a:solidFill>
          </a:ln>
        </p:spPr>
      </p:pic>
      <p:sp>
        <p:nvSpPr>
          <p:cNvPr id="9" name="Oval 8">
            <a:extLst>
              <a:ext uri="{FF2B5EF4-FFF2-40B4-BE49-F238E27FC236}">
                <a16:creationId xmlns:a16="http://schemas.microsoft.com/office/drawing/2014/main" id="{3ED8477E-F6D2-CD43-9154-38B34DF4BAA1}"/>
              </a:ext>
            </a:extLst>
          </p:cNvPr>
          <p:cNvSpPr/>
          <p:nvPr/>
        </p:nvSpPr>
        <p:spPr>
          <a:xfrm>
            <a:off x="9977069" y="2224677"/>
            <a:ext cx="1770743" cy="857085"/>
          </a:xfrm>
          <a:prstGeom prst="ellipse">
            <a:avLst/>
          </a:prstGeom>
          <a:noFill/>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ectangle 11"/>
          <p:cNvSpPr>
            <a:spLocks noChangeArrowheads="1"/>
          </p:cNvSpPr>
          <p:nvPr/>
        </p:nvSpPr>
        <p:spPr bwMode="auto">
          <a:xfrm>
            <a:off x="8160136" y="1268362"/>
            <a:ext cx="1342235" cy="400110"/>
          </a:xfrm>
          <a:prstGeom prst="rect">
            <a:avLst/>
          </a:prstGeom>
          <a:solidFill>
            <a:srgbClr val="000090"/>
          </a:solidFill>
          <a:ln w="9525">
            <a:solidFill>
              <a:srgbClr val="0000FF"/>
            </a:solidFill>
            <a:miter lim="800000"/>
            <a:headEnd/>
            <a:tailEnd/>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CA" altLang="en-US" sz="2000" b="1" dirty="0">
                <a:solidFill>
                  <a:schemeClr val="bg1"/>
                </a:solidFill>
              </a:rPr>
              <a:t>GOLD D</a:t>
            </a:r>
            <a:endParaRPr lang="fr-FR" altLang="en-US" sz="2000" b="1" dirty="0">
              <a:solidFill>
                <a:schemeClr val="bg1"/>
              </a:solidFill>
            </a:endParaRPr>
          </a:p>
        </p:txBody>
      </p:sp>
    </p:spTree>
    <p:extLst>
      <p:ext uri="{BB962C8B-B14F-4D97-AF65-F5344CB8AC3E}">
        <p14:creationId xmlns:p14="http://schemas.microsoft.com/office/powerpoint/2010/main" val="30028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AA3E3-390E-F4C6-A5FF-61E7EB582F17}"/>
              </a:ext>
            </a:extLst>
          </p:cNvPr>
          <p:cNvSpPr>
            <a:spLocks noGrp="1"/>
          </p:cNvSpPr>
          <p:nvPr>
            <p:ph type="title"/>
          </p:nvPr>
        </p:nvSpPr>
        <p:spPr>
          <a:xfrm>
            <a:off x="1286933" y="609600"/>
            <a:ext cx="10197494" cy="1099457"/>
          </a:xfrm>
        </p:spPr>
        <p:txBody>
          <a:bodyPr>
            <a:normAutofit/>
          </a:bodyPr>
          <a:lstStyle/>
          <a:p>
            <a:r>
              <a:rPr lang="en-US" sz="4000" b="1" cap="none" dirty="0">
                <a:latin typeface="Calibri" panose="020F0502020204030204" pitchFamily="34" charset="0"/>
                <a:cs typeface="Calibri" panose="020F0502020204030204" pitchFamily="34" charset="0"/>
              </a:rPr>
              <a:t>Question </a:t>
            </a:r>
            <a:r>
              <a:rPr lang="en-US" sz="4000" b="1" cap="none" dirty="0" err="1">
                <a:latin typeface="Calibri" panose="020F0502020204030204" pitchFamily="34" charset="0"/>
                <a:cs typeface="Calibri" panose="020F0502020204030204" pitchFamily="34" charset="0"/>
              </a:rPr>
              <a:t>clinique</a:t>
            </a:r>
            <a:r>
              <a:rPr lang="en-US" sz="4000" b="1" cap="none" dirty="0">
                <a:latin typeface="Calibri" panose="020F0502020204030204" pitchFamily="34" charset="0"/>
                <a:cs typeface="Calibri" panose="020F0502020204030204" pitchFamily="34" charset="0"/>
              </a:rPr>
              <a:t> </a:t>
            </a:r>
          </a:p>
        </p:txBody>
      </p:sp>
      <p:sp>
        <p:nvSpPr>
          <p:cNvPr id="137" name="Isosceles Triangle 13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30" name="Content Placeholder 2">
            <a:extLst>
              <a:ext uri="{FF2B5EF4-FFF2-40B4-BE49-F238E27FC236}">
                <a16:creationId xmlns:a16="http://schemas.microsoft.com/office/drawing/2014/main" id="{78530968-4EDE-1481-C89B-7FD0D18279A2}"/>
              </a:ext>
            </a:extLst>
          </p:cNvPr>
          <p:cNvGraphicFramePr>
            <a:graphicFrameLocks noGrp="1"/>
          </p:cNvGraphicFramePr>
          <p:nvPr>
            <p:ph idx="1"/>
            <p:extLst>
              <p:ext uri="{D42A27DB-BD31-4B8C-83A1-F6EECF244321}">
                <p14:modId xmlns:p14="http://schemas.microsoft.com/office/powerpoint/2010/main" val="64759600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04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D59446-E23C-36D0-FEEA-EB6AFF00B0EF}"/>
              </a:ext>
            </a:extLst>
          </p:cNvPr>
          <p:cNvSpPr txBox="1">
            <a:spLocks/>
          </p:cNvSpPr>
          <p:nvPr/>
        </p:nvSpPr>
        <p:spPr>
          <a:xfrm>
            <a:off x="1286933" y="609600"/>
            <a:ext cx="10197494" cy="10994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r>
              <a:rPr lang="en-US" sz="3600" b="1" dirty="0" err="1">
                <a:solidFill>
                  <a:schemeClr val="accent1"/>
                </a:solidFill>
              </a:rPr>
              <a:t>Méthodologie</a:t>
            </a:r>
            <a:endParaRPr lang="en-US" sz="3600" b="1" dirty="0">
              <a:solidFill>
                <a:schemeClr val="accent1"/>
              </a:solidFill>
            </a:endParaRPr>
          </a:p>
        </p:txBody>
      </p:sp>
      <p:sp>
        <p:nvSpPr>
          <p:cNvPr id="21" name="Isosceles Triangle 2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Espace réservé du contenu 2">
            <a:extLst>
              <a:ext uri="{FF2B5EF4-FFF2-40B4-BE49-F238E27FC236}">
                <a16:creationId xmlns:a16="http://schemas.microsoft.com/office/drawing/2014/main" id="{AE9498D0-8060-A09D-92E2-608E947A23F9}"/>
              </a:ext>
            </a:extLst>
          </p:cNvPr>
          <p:cNvGraphicFramePr>
            <a:graphicFrameLocks noGrp="1"/>
          </p:cNvGraphicFramePr>
          <p:nvPr>
            <p:ph idx="1"/>
            <p:extLst>
              <p:ext uri="{D42A27DB-BD31-4B8C-83A1-F6EECF244321}">
                <p14:modId xmlns:p14="http://schemas.microsoft.com/office/powerpoint/2010/main" val="320653597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87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36C6B7A-BA28-3CAA-D5A8-9E7E07C3B63E}"/>
              </a:ext>
            </a:extLst>
          </p:cNvPr>
          <p:cNvSpPr txBox="1">
            <a:spLocks/>
          </p:cNvSpPr>
          <p:nvPr/>
        </p:nvSpPr>
        <p:spPr>
          <a:xfrm>
            <a:off x="1286933" y="609600"/>
            <a:ext cx="10197494" cy="109945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r>
              <a:rPr lang="en-US" sz="4000" b="1" dirty="0" err="1">
                <a:solidFill>
                  <a:schemeClr val="accent1"/>
                </a:solidFill>
                <a:latin typeface="Calibri" panose="020F0502020204030204" pitchFamily="34" charset="0"/>
                <a:cs typeface="Calibri" panose="020F0502020204030204" pitchFamily="34" charset="0"/>
              </a:rPr>
              <a:t>Méthodologie</a:t>
            </a:r>
            <a:r>
              <a:rPr lang="en-US" sz="4000" b="1" dirty="0">
                <a:solidFill>
                  <a:schemeClr val="accent1"/>
                </a:solidFill>
                <a:latin typeface="Calibri" panose="020F0502020204030204" pitchFamily="34" charset="0"/>
                <a:cs typeface="Calibri" panose="020F0502020204030204" pitchFamily="34" charset="0"/>
              </a:rPr>
              <a:t> (suite)</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51731DF5-D610-374B-9F5A-EBFDCCD46E47}"/>
              </a:ext>
            </a:extLst>
          </p:cNvPr>
          <p:cNvSpPr>
            <a:spLocks noGrp="1"/>
          </p:cNvSpPr>
          <p:nvPr>
            <p:ph idx="1"/>
          </p:nvPr>
        </p:nvSpPr>
        <p:spPr>
          <a:xfrm>
            <a:off x="1375090" y="1553029"/>
            <a:ext cx="9441819" cy="4488996"/>
          </a:xfrm>
        </p:spPr>
        <p:txBody>
          <a:bodyPr anchor="ctr">
            <a:normAutofit/>
          </a:bodyPr>
          <a:lstStyle/>
          <a:p>
            <a:pPr marL="281178" indent="-281178" defTabSz="374904">
              <a:spcBef>
                <a:spcPts val="820"/>
              </a:spcBef>
            </a:pPr>
            <a:r>
              <a:rPr lang="fr-CA" sz="2400" kern="1200" dirty="0">
                <a:solidFill>
                  <a:schemeClr val="tx1">
                    <a:lumMod val="85000"/>
                    <a:lumOff val="15000"/>
                  </a:schemeClr>
                </a:solidFill>
                <a:latin typeface="Calibri" panose="020F0502020204030204" pitchFamily="34" charset="0"/>
                <a:ea typeface="+mn-ea"/>
                <a:cs typeface="Calibri" panose="020F0502020204030204" pitchFamily="34" charset="0"/>
              </a:rPr>
              <a:t>Recherche effectuée le 12 décembre 2022</a:t>
            </a:r>
          </a:p>
          <a:p>
            <a:pPr marL="281178" indent="-281178" defTabSz="374904">
              <a:spcBef>
                <a:spcPts val="820"/>
              </a:spcBef>
            </a:pPr>
            <a:r>
              <a:rPr lang="fr-CA" sz="2400" kern="1200" dirty="0" err="1">
                <a:solidFill>
                  <a:schemeClr val="tx1">
                    <a:lumMod val="85000"/>
                    <a:lumOff val="15000"/>
                  </a:schemeClr>
                </a:solidFill>
                <a:latin typeface="Calibri" panose="020F0502020204030204" pitchFamily="34" charset="0"/>
                <a:ea typeface="+mn-ea"/>
                <a:cs typeface="Calibri" panose="020F0502020204030204" pitchFamily="34" charset="0"/>
              </a:rPr>
              <a:t>Pubmed</a:t>
            </a:r>
            <a:r>
              <a:rPr lang="fr-CA" sz="2400" kern="1200" dirty="0">
                <a:solidFill>
                  <a:schemeClr val="tx1">
                    <a:lumMod val="85000"/>
                    <a:lumOff val="15000"/>
                  </a:schemeClr>
                </a:solidFill>
                <a:latin typeface="Calibri" panose="020F0502020204030204" pitchFamily="34" charset="0"/>
                <a:ea typeface="+mn-ea"/>
                <a:cs typeface="Calibri" panose="020F0502020204030204" pitchFamily="34" charset="0"/>
              </a:rPr>
              <a:t> par MESH: 58 articles</a:t>
            </a:r>
          </a:p>
          <a:p>
            <a:pPr marL="281178" indent="-281178" defTabSz="374904">
              <a:spcBef>
                <a:spcPts val="820"/>
              </a:spcBef>
            </a:pPr>
            <a:r>
              <a:rPr lang="fr-CA" sz="2400" i="1" kern="1200" dirty="0">
                <a:solidFill>
                  <a:schemeClr val="tx1">
                    <a:lumMod val="85000"/>
                    <a:lumOff val="15000"/>
                  </a:schemeClr>
                </a:solidFill>
                <a:latin typeface="Calibri" panose="020F0502020204030204" pitchFamily="34" charset="0"/>
                <a:ea typeface="+mn-ea"/>
                <a:cs typeface="Calibri" panose="020F0502020204030204" pitchFamily="34" charset="0"/>
              </a:rPr>
              <a:t>Application du filtre : </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RCT + 10 ans: 11 articles </a:t>
            </a:r>
            <a:endParaRPr lang="fr-CA" sz="2400" kern="1200" dirty="0">
              <a:solidFill>
                <a:schemeClr val="tx1">
                  <a:lumMod val="85000"/>
                  <a:lumOff val="15000"/>
                </a:schemeClr>
              </a:solidFill>
              <a:latin typeface="Calibri" panose="020F0502020204030204" pitchFamily="34" charset="0"/>
              <a:ea typeface="+mn-ea"/>
              <a:cs typeface="Calibri" panose="020F0502020204030204" pitchFamily="34" charset="0"/>
            </a:endParaRPr>
          </a:p>
          <a:p>
            <a:pPr marL="281178" indent="-281178" defTabSz="374904">
              <a:spcBef>
                <a:spcPts val="820"/>
              </a:spcBef>
            </a:pPr>
            <a:r>
              <a:rPr lang="fr-CA" sz="2400" kern="1200" dirty="0">
                <a:solidFill>
                  <a:schemeClr val="tx1">
                    <a:lumMod val="85000"/>
                    <a:lumOff val="15000"/>
                  </a:schemeClr>
                </a:solidFill>
                <a:latin typeface="Calibri" panose="020F0502020204030204" pitchFamily="34" charset="0"/>
                <a:ea typeface="+mn-ea"/>
                <a:cs typeface="Calibri" panose="020F0502020204030204" pitchFamily="34" charset="0"/>
              </a:rPr>
              <a:t>Études non-éligibles: 7 (selon les critères d'inclusion et exclusion)</a:t>
            </a:r>
          </a:p>
          <a:p>
            <a:pPr marL="281178" indent="-281178" defTabSz="374904">
              <a:spcBef>
                <a:spcPts val="820"/>
              </a:spcBef>
            </a:pPr>
            <a:r>
              <a:rPr lang="fr-CA" sz="2400" kern="1200" dirty="0">
                <a:solidFill>
                  <a:schemeClr val="tx1">
                    <a:lumMod val="85000"/>
                    <a:lumOff val="15000"/>
                  </a:schemeClr>
                </a:solidFill>
                <a:latin typeface="Calibri" panose="020F0502020204030204" pitchFamily="34" charset="0"/>
                <a:ea typeface="+mn-ea"/>
                <a:cs typeface="Calibri" panose="020F0502020204030204" pitchFamily="34" charset="0"/>
              </a:rPr>
              <a:t>Études éligibles à partir de la lecture des titres et résumés : 4 articles</a:t>
            </a:r>
          </a:p>
          <a:p>
            <a:pPr marL="281178" indent="-281178" defTabSz="374904">
              <a:spcBef>
                <a:spcPts val="820"/>
              </a:spcBef>
            </a:pPr>
            <a:r>
              <a:rPr lang="fr-CA" sz="2400" kern="1200" dirty="0">
                <a:solidFill>
                  <a:schemeClr val="tx1">
                    <a:lumMod val="85000"/>
                    <a:lumOff val="15000"/>
                  </a:schemeClr>
                </a:solidFill>
                <a:latin typeface="Calibri" panose="020F0502020204030204" pitchFamily="34" charset="0"/>
                <a:ea typeface="+mn-ea"/>
                <a:cs typeface="Calibri" panose="020F0502020204030204" pitchFamily="34" charset="0"/>
              </a:rPr>
              <a:t>MESH: </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pulmonary</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disease</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chronic</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obstructive"[</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mesh</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AND "macrolides"[</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mesh</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AND ( "</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symptom</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flare</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up"[</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mesh</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OR "</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disease</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 progression"[</a:t>
            </a:r>
            <a:r>
              <a:rPr lang="fr-CA" sz="2400" kern="1200" dirty="0" err="1">
                <a:solidFill>
                  <a:schemeClr val="tx1">
                    <a:lumMod val="75000"/>
                    <a:lumOff val="25000"/>
                  </a:schemeClr>
                </a:solidFill>
                <a:latin typeface="Calibri" panose="020F0502020204030204" pitchFamily="34" charset="0"/>
                <a:ea typeface="+mn-ea"/>
                <a:cs typeface="Calibri" panose="020F0502020204030204" pitchFamily="34" charset="0"/>
              </a:rPr>
              <a:t>mesh</a:t>
            </a:r>
            <a:r>
              <a:rPr lang="fr-CA" sz="2400" kern="1200" dirty="0">
                <a:solidFill>
                  <a:schemeClr val="tx1">
                    <a:lumMod val="75000"/>
                    <a:lumOff val="25000"/>
                  </a:schemeClr>
                </a:solidFill>
                <a:latin typeface="Calibri" panose="020F0502020204030204" pitchFamily="34" charset="0"/>
                <a:ea typeface="+mn-ea"/>
                <a:cs typeface="Calibri" panose="020F0502020204030204" pitchFamily="34" charset="0"/>
              </a:rPr>
              <a:t>])</a:t>
            </a:r>
          </a:p>
        </p:txBody>
      </p:sp>
      <p:sp>
        <p:nvSpPr>
          <p:cNvPr id="2" name="ZoneTexte 1">
            <a:extLst>
              <a:ext uri="{FF2B5EF4-FFF2-40B4-BE49-F238E27FC236}">
                <a16:creationId xmlns:a16="http://schemas.microsoft.com/office/drawing/2014/main" id="{8F817226-5A01-6248-4EBD-0CD51BB90C69}"/>
              </a:ext>
            </a:extLst>
          </p:cNvPr>
          <p:cNvSpPr txBox="1"/>
          <p:nvPr/>
        </p:nvSpPr>
        <p:spPr>
          <a:xfrm>
            <a:off x="4938153" y="3339153"/>
            <a:ext cx="2870855" cy="231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74904">
              <a:spcAft>
                <a:spcPts val="600"/>
              </a:spcAft>
            </a:pPr>
            <a:r>
              <a:rPr lang="fr-CA" sz="902" kern="1200">
                <a:solidFill>
                  <a:schemeClr val="tx1"/>
                </a:solidFill>
                <a:latin typeface="+mn-lt"/>
                <a:ea typeface="+mn-ea"/>
                <a:cs typeface="+mn-cs"/>
              </a:rPr>
              <a:t>≥</a:t>
            </a:r>
            <a:endParaRPr lang="fr-CA"/>
          </a:p>
        </p:txBody>
      </p:sp>
    </p:spTree>
    <p:extLst>
      <p:ext uri="{BB962C8B-B14F-4D97-AF65-F5344CB8AC3E}">
        <p14:creationId xmlns:p14="http://schemas.microsoft.com/office/powerpoint/2010/main" val="76013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C509F-3B80-CC51-464B-AC7115599A5C}"/>
              </a:ext>
            </a:extLst>
          </p:cNvPr>
          <p:cNvSpPr>
            <a:spLocks noGrp="1"/>
          </p:cNvSpPr>
          <p:nvPr>
            <p:ph type="title"/>
          </p:nvPr>
        </p:nvSpPr>
        <p:spPr/>
        <p:txBody>
          <a:bodyPr/>
          <a:lstStyle/>
          <a:p>
            <a:r>
              <a:rPr lang="fr-CA" b="1" dirty="0">
                <a:solidFill>
                  <a:srgbClr val="C00000"/>
                </a:solidFill>
                <a:cs typeface="Calibri Light"/>
              </a:rPr>
              <a:t>Études éligibles</a:t>
            </a:r>
            <a:endParaRPr lang="fr-CA" b="1" dirty="0">
              <a:solidFill>
                <a:srgbClr val="C00000"/>
              </a:solidFill>
            </a:endParaRPr>
          </a:p>
        </p:txBody>
      </p:sp>
      <p:sp>
        <p:nvSpPr>
          <p:cNvPr id="3" name="Espace réservé du contenu 2">
            <a:extLst>
              <a:ext uri="{FF2B5EF4-FFF2-40B4-BE49-F238E27FC236}">
                <a16:creationId xmlns:a16="http://schemas.microsoft.com/office/drawing/2014/main" id="{811F460D-A5F5-8C9D-C76D-BB2AD92675DE}"/>
              </a:ext>
            </a:extLst>
          </p:cNvPr>
          <p:cNvSpPr>
            <a:spLocks noGrp="1"/>
          </p:cNvSpPr>
          <p:nvPr>
            <p:ph idx="1"/>
          </p:nvPr>
        </p:nvSpPr>
        <p:spPr/>
        <p:txBody>
          <a:bodyPr/>
          <a:lstStyle/>
          <a:p>
            <a:endParaRPr lang="fr-CA" dirty="0"/>
          </a:p>
        </p:txBody>
      </p:sp>
      <p:pic>
        <p:nvPicPr>
          <p:cNvPr id="5" name="Espace réservé du contenu 6">
            <a:extLst>
              <a:ext uri="{FF2B5EF4-FFF2-40B4-BE49-F238E27FC236}">
                <a16:creationId xmlns:a16="http://schemas.microsoft.com/office/drawing/2014/main" id="{19F16020-B71C-A66A-A50F-32C58578D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73" y="3388687"/>
            <a:ext cx="4355584" cy="2168333"/>
          </a:xfrm>
          <a:prstGeom prst="rect">
            <a:avLst/>
          </a:prstGeom>
        </p:spPr>
      </p:pic>
      <p:pic>
        <p:nvPicPr>
          <p:cNvPr id="7" name="Image 6">
            <a:extLst>
              <a:ext uri="{FF2B5EF4-FFF2-40B4-BE49-F238E27FC236}">
                <a16:creationId xmlns:a16="http://schemas.microsoft.com/office/drawing/2014/main" id="{C12026FE-2F03-6865-8A15-3A8C488D3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1554249"/>
            <a:ext cx="5680876" cy="1848190"/>
          </a:xfrm>
          <a:prstGeom prst="rect">
            <a:avLst/>
          </a:prstGeom>
        </p:spPr>
      </p:pic>
      <p:pic>
        <p:nvPicPr>
          <p:cNvPr id="9" name="Image 8">
            <a:extLst>
              <a:ext uri="{FF2B5EF4-FFF2-40B4-BE49-F238E27FC236}">
                <a16:creationId xmlns:a16="http://schemas.microsoft.com/office/drawing/2014/main" id="{16F3688A-6C66-ADA5-1DBE-CEE329A57889}"/>
              </a:ext>
            </a:extLst>
          </p:cNvPr>
          <p:cNvPicPr>
            <a:picLocks noChangeAspect="1"/>
          </p:cNvPicPr>
          <p:nvPr/>
        </p:nvPicPr>
        <p:blipFill>
          <a:blip r:embed="rId4"/>
          <a:stretch>
            <a:fillRect/>
          </a:stretch>
        </p:blipFill>
        <p:spPr>
          <a:xfrm>
            <a:off x="6211818" y="1645181"/>
            <a:ext cx="5365955" cy="1917330"/>
          </a:xfrm>
          <a:prstGeom prst="rect">
            <a:avLst/>
          </a:prstGeom>
        </p:spPr>
      </p:pic>
      <p:pic>
        <p:nvPicPr>
          <p:cNvPr id="11" name="Espace réservé du contenu 3">
            <a:extLst>
              <a:ext uri="{FF2B5EF4-FFF2-40B4-BE49-F238E27FC236}">
                <a16:creationId xmlns:a16="http://schemas.microsoft.com/office/drawing/2014/main" id="{802EB96F-2E6B-5986-8CCC-937F7141A9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716" y="3632628"/>
            <a:ext cx="6720950" cy="1604249"/>
          </a:xfrm>
          <a:prstGeom prst="rect">
            <a:avLst/>
          </a:prstGeom>
        </p:spPr>
      </p:pic>
    </p:spTree>
    <p:extLst>
      <p:ext uri="{BB962C8B-B14F-4D97-AF65-F5344CB8AC3E}">
        <p14:creationId xmlns:p14="http://schemas.microsoft.com/office/powerpoint/2010/main" val="59800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627E81-BE6C-BC36-5119-834D41CE6D23}"/>
              </a:ext>
            </a:extLst>
          </p:cNvPr>
          <p:cNvSpPr>
            <a:spLocks noGrp="1"/>
          </p:cNvSpPr>
          <p:nvPr>
            <p:ph idx="1"/>
          </p:nvPr>
        </p:nvSpPr>
        <p:spPr/>
        <p:txBody>
          <a:bodyPr/>
          <a:lstStyle/>
          <a:p>
            <a:r>
              <a:rPr lang="fr-FR" dirty="0"/>
              <a:t>ECR, double insu, intention de traiter pour tous les articles</a:t>
            </a:r>
          </a:p>
        </p:txBody>
      </p:sp>
      <p:graphicFrame>
        <p:nvGraphicFramePr>
          <p:cNvPr id="4" name="Table 8">
            <a:extLst>
              <a:ext uri="{FF2B5EF4-FFF2-40B4-BE49-F238E27FC236}">
                <a16:creationId xmlns:a16="http://schemas.microsoft.com/office/drawing/2014/main" id="{51F91658-1511-2532-FCAE-B6D1F3097EBD}"/>
              </a:ext>
            </a:extLst>
          </p:cNvPr>
          <p:cNvGraphicFramePr>
            <a:graphicFrameLocks/>
          </p:cNvGraphicFramePr>
          <p:nvPr>
            <p:extLst>
              <p:ext uri="{D42A27DB-BD31-4B8C-83A1-F6EECF244321}">
                <p14:modId xmlns:p14="http://schemas.microsoft.com/office/powerpoint/2010/main" val="989896532"/>
              </p:ext>
            </p:extLst>
          </p:nvPr>
        </p:nvGraphicFramePr>
        <p:xfrm>
          <a:off x="468739" y="816638"/>
          <a:ext cx="11258804" cy="5760720"/>
        </p:xfrm>
        <a:graphic>
          <a:graphicData uri="http://schemas.openxmlformats.org/drawingml/2006/table">
            <a:tbl>
              <a:tblPr firstRow="1" bandRow="1">
                <a:tableStyleId>{21E4AEA4-8DFA-4A89-87EB-49C32662AFE0}</a:tableStyleId>
              </a:tblPr>
              <a:tblGrid>
                <a:gridCol w="1537290">
                  <a:extLst>
                    <a:ext uri="{9D8B030D-6E8A-4147-A177-3AD203B41FA5}">
                      <a16:colId xmlns:a16="http://schemas.microsoft.com/office/drawing/2014/main" val="2709426602"/>
                    </a:ext>
                  </a:extLst>
                </a:gridCol>
                <a:gridCol w="1756444">
                  <a:extLst>
                    <a:ext uri="{9D8B030D-6E8A-4147-A177-3AD203B41FA5}">
                      <a16:colId xmlns:a16="http://schemas.microsoft.com/office/drawing/2014/main" val="873066321"/>
                    </a:ext>
                  </a:extLst>
                </a:gridCol>
                <a:gridCol w="784282">
                  <a:extLst>
                    <a:ext uri="{9D8B030D-6E8A-4147-A177-3AD203B41FA5}">
                      <a16:colId xmlns:a16="http://schemas.microsoft.com/office/drawing/2014/main" val="789900320"/>
                    </a:ext>
                  </a:extLst>
                </a:gridCol>
                <a:gridCol w="2160075">
                  <a:extLst>
                    <a:ext uri="{9D8B030D-6E8A-4147-A177-3AD203B41FA5}">
                      <a16:colId xmlns:a16="http://schemas.microsoft.com/office/drawing/2014/main" val="3797140520"/>
                    </a:ext>
                  </a:extLst>
                </a:gridCol>
                <a:gridCol w="5020713">
                  <a:extLst>
                    <a:ext uri="{9D8B030D-6E8A-4147-A177-3AD203B41FA5}">
                      <a16:colId xmlns:a16="http://schemas.microsoft.com/office/drawing/2014/main" val="2948179187"/>
                    </a:ext>
                  </a:extLst>
                </a:gridCol>
              </a:tblGrid>
              <a:tr h="980081">
                <a:tc>
                  <a:txBody>
                    <a:bodyPr/>
                    <a:lstStyle/>
                    <a:p>
                      <a:r>
                        <a:rPr lang="fr-CA" sz="2000" dirty="0">
                          <a:latin typeface="Calibri" panose="020F0502020204030204" pitchFamily="34" charset="0"/>
                          <a:cs typeface="Calibri" panose="020F0502020204030204" pitchFamily="34" charset="0"/>
                        </a:rPr>
                        <a:t>Étude (auteur, date, pays)</a:t>
                      </a:r>
                      <a:endParaRPr lang="en-CA" sz="2000" dirty="0">
                        <a:latin typeface="Calibri" panose="020F0502020204030204" pitchFamily="34" charset="0"/>
                        <a:cs typeface="Calibri" panose="020F0502020204030204" pitchFamily="34" charset="0"/>
                      </a:endParaRPr>
                    </a:p>
                  </a:txBody>
                  <a:tcPr/>
                </a:tc>
                <a:tc>
                  <a:txBody>
                    <a:bodyPr/>
                    <a:lstStyle/>
                    <a:p>
                      <a:r>
                        <a:rPr lang="fr-CA" sz="2000" dirty="0">
                          <a:latin typeface="Calibri" panose="020F0502020204030204" pitchFamily="34" charset="0"/>
                          <a:cs typeface="Calibri" panose="020F0502020204030204" pitchFamily="34" charset="0"/>
                        </a:rPr>
                        <a:t>Type de devis</a:t>
                      </a:r>
                      <a:endParaRPr lang="en-CA" sz="2000" dirty="0">
                        <a:latin typeface="Calibri" panose="020F0502020204030204" pitchFamily="34" charset="0"/>
                        <a:cs typeface="Calibri" panose="020F0502020204030204" pitchFamily="34" charset="0"/>
                      </a:endParaRPr>
                    </a:p>
                  </a:txBody>
                  <a:tcPr/>
                </a:tc>
                <a:tc>
                  <a:txBody>
                    <a:bodyPr/>
                    <a:lstStyle/>
                    <a:p>
                      <a:r>
                        <a:rPr lang="fr-CA" sz="2000" dirty="0">
                          <a:latin typeface="Calibri" panose="020F0502020204030204" pitchFamily="34" charset="0"/>
                          <a:cs typeface="Calibri" panose="020F0502020204030204" pitchFamily="34" charset="0"/>
                        </a:rPr>
                        <a:t>Dure de TX</a:t>
                      </a:r>
                      <a:endParaRPr lang="en-CA" sz="2000" dirty="0">
                        <a:latin typeface="Calibri" panose="020F0502020204030204" pitchFamily="34" charset="0"/>
                        <a:cs typeface="Calibri" panose="020F0502020204030204" pitchFamily="34" charset="0"/>
                      </a:endParaRPr>
                    </a:p>
                  </a:txBody>
                  <a:tcPr/>
                </a:tc>
                <a:tc>
                  <a:txBody>
                    <a:bodyPr/>
                    <a:lstStyle/>
                    <a:p>
                      <a:r>
                        <a:rPr lang="fr-CA" sz="2000" dirty="0">
                          <a:latin typeface="Calibri" panose="020F0502020204030204" pitchFamily="34" charset="0"/>
                          <a:cs typeface="Calibri" panose="020F0502020204030204" pitchFamily="34" charset="0"/>
                        </a:rPr>
                        <a:t>Taille d’échantillon</a:t>
                      </a:r>
                      <a:endParaRPr lang="en-CA" sz="2000" dirty="0">
                        <a:latin typeface="Calibri" panose="020F0502020204030204" pitchFamily="34" charset="0"/>
                        <a:cs typeface="Calibri" panose="020F0502020204030204" pitchFamily="34" charset="0"/>
                      </a:endParaRPr>
                    </a:p>
                  </a:txBody>
                  <a:tcPr/>
                </a:tc>
                <a:tc>
                  <a:txBody>
                    <a:bodyPr/>
                    <a:lstStyle/>
                    <a:p>
                      <a:r>
                        <a:rPr lang="fr-CA" sz="2000" dirty="0">
                          <a:latin typeface="Calibri" panose="020F0502020204030204" pitchFamily="34" charset="0"/>
                          <a:cs typeface="Calibri" panose="020F0502020204030204" pitchFamily="34" charset="0"/>
                        </a:rPr>
                        <a:t>Résultat </a:t>
                      </a:r>
                      <a:endParaRPr lang="en-CA"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32686810"/>
                  </a:ext>
                </a:extLst>
              </a:tr>
              <a:tr h="2762046">
                <a:tc>
                  <a:txBody>
                    <a:bodyPr/>
                    <a:lstStyle/>
                    <a:p>
                      <a:r>
                        <a:rPr lang="fr-CA" sz="2000" kern="1200" dirty="0">
                          <a:solidFill>
                            <a:schemeClr val="dk1"/>
                          </a:solidFill>
                          <a:effectLst/>
                          <a:latin typeface="Calibri" panose="020F0502020204030204" pitchFamily="34" charset="0"/>
                          <a:cs typeface="Calibri" panose="020F0502020204030204" pitchFamily="34" charset="0"/>
                        </a:rPr>
                        <a:t>Vermeersch,</a:t>
                      </a:r>
                      <a:r>
                        <a:rPr lang="fr-CA" sz="2000" dirty="0">
                          <a:effectLst/>
                          <a:latin typeface="Calibri" panose="020F0502020204030204" pitchFamily="34" charset="0"/>
                          <a:cs typeface="Calibri" panose="020F0502020204030204" pitchFamily="34" charset="0"/>
                        </a:rPr>
                        <a:t> </a:t>
                      </a:r>
                      <a:r>
                        <a:rPr lang="en-CA" sz="2000" kern="1200" dirty="0">
                          <a:solidFill>
                            <a:schemeClr val="dk1"/>
                          </a:solidFill>
                          <a:effectLst/>
                          <a:latin typeface="Calibri" panose="020F0502020204030204" pitchFamily="34" charset="0"/>
                          <a:cs typeface="Calibri" panose="020F0502020204030204" pitchFamily="34" charset="0"/>
                        </a:rPr>
                        <a:t>et al.</a:t>
                      </a:r>
                    </a:p>
                    <a:p>
                      <a:r>
                        <a:rPr lang="fr-FR" sz="2000" kern="1200" dirty="0">
                          <a:solidFill>
                            <a:schemeClr val="dk1"/>
                          </a:solidFill>
                          <a:effectLst/>
                          <a:latin typeface="Calibri" panose="020F0502020204030204" pitchFamily="34" charset="0"/>
                          <a:cs typeface="Calibri" panose="020F0502020204030204" pitchFamily="34" charset="0"/>
                        </a:rPr>
                        <a:t>2019​,</a:t>
                      </a:r>
                      <a:r>
                        <a:rPr lang="fr-CA" sz="2000" dirty="0">
                          <a:effectLst/>
                          <a:latin typeface="Calibri" panose="020F0502020204030204" pitchFamily="34" charset="0"/>
                          <a:cs typeface="Calibri" panose="020F0502020204030204" pitchFamily="34" charset="0"/>
                        </a:rPr>
                        <a:t> </a:t>
                      </a:r>
                      <a:r>
                        <a:rPr lang="fr-FR" sz="2000" kern="1200" dirty="0">
                          <a:solidFill>
                            <a:schemeClr val="dk1"/>
                          </a:solidFill>
                          <a:effectLst/>
                          <a:latin typeface="Calibri" panose="020F0502020204030204" pitchFamily="34" charset="0"/>
                          <a:cs typeface="Calibri" panose="020F0502020204030204" pitchFamily="34" charset="0"/>
                        </a:rPr>
                        <a:t>Belgique </a:t>
                      </a:r>
                      <a:r>
                        <a:rPr lang="en-CA" sz="2000" kern="1200" dirty="0">
                          <a:solidFill>
                            <a:schemeClr val="dk1"/>
                          </a:solidFill>
                          <a:effectLst/>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Calibri" panose="020F0502020204030204" pitchFamily="34" charset="0"/>
                          <a:cs typeface="Calibri" panose="020F0502020204030204" pitchFamily="34" charset="0"/>
                        </a:rPr>
                        <a:t>multicentrique, randomisé, en double aveugle,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Calibri" panose="020F0502020204030204" pitchFamily="34" charset="0"/>
                          <a:cs typeface="Calibri" panose="020F0502020204030204" pitchFamily="34" charset="0"/>
                        </a:rPr>
                        <a:t>contrôlé par placebo </a:t>
                      </a:r>
                      <a:r>
                        <a:rPr lang="fr-CA" sz="2000" dirty="0">
                          <a:effectLst/>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a:txBody>
                  <a:tcPr/>
                </a:tc>
                <a:tc>
                  <a:txBody>
                    <a:bodyPr/>
                    <a:lstStyle/>
                    <a:p>
                      <a:pPr fontAlgn="base"/>
                      <a:r>
                        <a:rPr lang="en-CA" sz="2000" kern="1200" dirty="0">
                          <a:solidFill>
                            <a:schemeClr val="dk1"/>
                          </a:solidFill>
                          <a:effectLst/>
                          <a:latin typeface="Calibri" panose="020F0502020204030204" pitchFamily="34" charset="0"/>
                          <a:cs typeface="Calibri" panose="020F0502020204030204" pitchFamily="34" charset="0"/>
                        </a:rPr>
                        <a:t>12 Sem</a:t>
                      </a:r>
                      <a:endParaRPr lang="en-CA" sz="2000" dirty="0">
                        <a:latin typeface="Calibri" panose="020F0502020204030204" pitchFamily="34" charset="0"/>
                        <a:cs typeface="Calibri" panose="020F0502020204030204" pitchFamily="34" charset="0"/>
                      </a:endParaRPr>
                    </a:p>
                  </a:txBody>
                  <a:tcPr/>
                </a:tc>
                <a:tc>
                  <a:txBody>
                    <a:bodyPr/>
                    <a:lstStyle/>
                    <a:p>
                      <a:r>
                        <a:rPr lang="fr-FR" sz="2000" kern="1200" dirty="0">
                          <a:solidFill>
                            <a:schemeClr val="dk1"/>
                          </a:solidFill>
                          <a:effectLst/>
                          <a:latin typeface="Calibri" panose="020F0502020204030204" pitchFamily="34" charset="0"/>
                          <a:cs typeface="Calibri" panose="020F0502020204030204" pitchFamily="34" charset="0"/>
                        </a:rPr>
                        <a:t>301 (147 AZT, </a:t>
                      </a:r>
                    </a:p>
                    <a:p>
                      <a:r>
                        <a:rPr lang="fr-FR" sz="2000" kern="1200" dirty="0">
                          <a:solidFill>
                            <a:schemeClr val="dk1"/>
                          </a:solidFill>
                          <a:effectLst/>
                          <a:latin typeface="Calibri" panose="020F0502020204030204" pitchFamily="34" charset="0"/>
                          <a:cs typeface="Calibri" panose="020F0502020204030204" pitchFamily="34" charset="0"/>
                        </a:rPr>
                        <a:t>154 placebo)</a:t>
                      </a:r>
                      <a:r>
                        <a:rPr lang="fr-CA" sz="2000" dirty="0">
                          <a:effectLst/>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latin typeface="Calibri" panose="020F0502020204030204" pitchFamily="34" charset="0"/>
                          <a:cs typeface="Calibri" panose="020F0502020204030204" pitchFamily="34" charset="0"/>
                        </a:rPr>
                        <a:t>une signification clinique en faveur de la prise d'azithromycine qui peut réduire la récurrence des exacerbations, en particulier celles entraînant une hospitalisation et un transfert en réanimation, chez les patients à risque.  (</a:t>
                      </a:r>
                      <a:r>
                        <a:rPr lang="fr-CA" sz="2000" b="0" u="none" strike="noStrike" noProof="0" dirty="0">
                          <a:solidFill>
                            <a:srgbClr val="000000"/>
                          </a:solidFill>
                          <a:latin typeface="Calibri" panose="020F0502020204030204" pitchFamily="34" charset="0"/>
                          <a:cs typeface="Calibri" panose="020F0502020204030204" pitchFamily="34" charset="0"/>
                        </a:rPr>
                        <a:t>P=0.526, P=0.0272)</a:t>
                      </a:r>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Cependant, ce traitement n'a pas démontré d'efficacité pour améliorer la qualité de vie et dyspnée.</a:t>
                      </a:r>
                      <a:endParaRPr lang="fr-FR" sz="2000" dirty="0">
                        <a:latin typeface="Calibri" panose="020F0502020204030204" pitchFamily="34" charset="0"/>
                        <a:ea typeface="+mn-lt"/>
                        <a:cs typeface="Calibri" panose="020F0502020204030204" pitchFamily="34" charset="0"/>
                      </a:endParaRPr>
                    </a:p>
                  </a:txBody>
                  <a:tcPr/>
                </a:tc>
                <a:extLst>
                  <a:ext uri="{0D108BD9-81ED-4DB2-BD59-A6C34878D82A}">
                    <a16:rowId xmlns:a16="http://schemas.microsoft.com/office/drawing/2014/main" val="2046889084"/>
                  </a:ext>
                </a:extLst>
              </a:tr>
              <a:tr h="1871064">
                <a:tc>
                  <a:txBody>
                    <a:bodyPr/>
                    <a:lstStyle/>
                    <a:p>
                      <a:r>
                        <a:rPr lang="en-CA" sz="2000" kern="1200" dirty="0" err="1">
                          <a:solidFill>
                            <a:schemeClr val="dk1"/>
                          </a:solidFill>
                          <a:effectLst/>
                          <a:latin typeface="Calibri" panose="020F0502020204030204" pitchFamily="34" charset="0"/>
                          <a:cs typeface="Calibri" panose="020F0502020204030204" pitchFamily="34" charset="0"/>
                        </a:rPr>
                        <a:t>Shafuddin</a:t>
                      </a:r>
                      <a:r>
                        <a:rPr lang="fr-CA" sz="2000" dirty="0">
                          <a:effectLst/>
                          <a:latin typeface="Calibri" panose="020F0502020204030204" pitchFamily="34" charset="0"/>
                          <a:cs typeface="Calibri" panose="020F0502020204030204" pitchFamily="34" charset="0"/>
                        </a:rPr>
                        <a:t> ,</a:t>
                      </a:r>
                    </a:p>
                    <a:p>
                      <a:r>
                        <a:rPr lang="fr-CA" sz="2000" kern="1200" dirty="0">
                          <a:solidFill>
                            <a:schemeClr val="dk1"/>
                          </a:solidFill>
                          <a:effectLst/>
                          <a:latin typeface="Calibri" panose="020F0502020204030204" pitchFamily="34" charset="0"/>
                          <a:cs typeface="Calibri" panose="020F0502020204030204" pitchFamily="34" charset="0"/>
                        </a:rPr>
                        <a:t> et al. </a:t>
                      </a:r>
                      <a:endParaRPr lang="en-CA" sz="2000" kern="1200" dirty="0">
                        <a:solidFill>
                          <a:schemeClr val="dk1"/>
                        </a:solidFill>
                        <a:effectLst/>
                        <a:latin typeface="Calibri" panose="020F0502020204030204" pitchFamily="34" charset="0"/>
                        <a:cs typeface="Calibri" panose="020F0502020204030204" pitchFamily="34" charset="0"/>
                      </a:endParaRPr>
                    </a:p>
                    <a:p>
                      <a:r>
                        <a:rPr lang="fr-CA" sz="2000" kern="1200" dirty="0">
                          <a:solidFill>
                            <a:schemeClr val="dk1"/>
                          </a:solidFill>
                          <a:effectLst/>
                          <a:latin typeface="Calibri" panose="020F0502020204030204" pitchFamily="34" charset="0"/>
                          <a:cs typeface="Calibri" panose="020F0502020204030204" pitchFamily="34" charset="0"/>
                        </a:rPr>
                        <a:t>20</a:t>
                      </a:r>
                      <a:r>
                        <a:rPr lang="en-CA" sz="2000" kern="1200" dirty="0">
                          <a:solidFill>
                            <a:schemeClr val="dk1"/>
                          </a:solidFill>
                          <a:effectLst/>
                          <a:latin typeface="Calibri" panose="020F0502020204030204" pitchFamily="34" charset="0"/>
                          <a:cs typeface="Calibri" panose="020F0502020204030204" pitchFamily="34" charset="0"/>
                        </a:rPr>
                        <a:t>15</a:t>
                      </a:r>
                    </a:p>
                    <a:p>
                      <a:r>
                        <a:rPr lang="fr-FR" sz="2000" kern="1200" dirty="0">
                          <a:solidFill>
                            <a:schemeClr val="dk1"/>
                          </a:solidFill>
                          <a:effectLst/>
                          <a:latin typeface="Calibri" panose="020F0502020204030204" pitchFamily="34" charset="0"/>
                          <a:cs typeface="Calibri" panose="020F0502020204030204" pitchFamily="34" charset="0"/>
                        </a:rPr>
                        <a:t>Australie et Nouvelle-Zélande</a:t>
                      </a:r>
                      <a:r>
                        <a:rPr lang="fr-CA" sz="2000" dirty="0">
                          <a:effectLst/>
                          <a:latin typeface="Calibri" panose="020F0502020204030204" pitchFamily="34" charset="0"/>
                          <a:cs typeface="Calibri" panose="020F0502020204030204" pitchFamily="34" charset="0"/>
                        </a:rPr>
                        <a:t> </a:t>
                      </a:r>
                      <a:endParaRPr lang="en-CA" sz="20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Calibri" panose="020F0502020204030204" pitchFamily="34" charset="0"/>
                          <a:cs typeface="Calibri" panose="020F0502020204030204" pitchFamily="34" charset="0"/>
                        </a:rPr>
                        <a:t>multicentrique, randomisé, en double aveugle, contrôlé par placebo </a:t>
                      </a:r>
                      <a:endParaRPr lang="en-CA" sz="20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kern="1200" dirty="0">
                          <a:solidFill>
                            <a:schemeClr val="dk1"/>
                          </a:solidFill>
                          <a:effectLst/>
                          <a:latin typeface="Calibri" panose="020F0502020204030204" pitchFamily="34" charset="0"/>
                          <a:cs typeface="Calibri" panose="020F0502020204030204" pitchFamily="34" charset="0"/>
                        </a:rPr>
                        <a:t>12 Sem</a:t>
                      </a:r>
                    </a:p>
                    <a:p>
                      <a:endParaRPr lang="en-CA" sz="20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Calibri" panose="020F0502020204030204" pitchFamily="34" charset="0"/>
                          <a:cs typeface="Calibri" panose="020F0502020204030204" pitchFamily="34" charset="0"/>
                        </a:rPr>
                        <a:t>292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Calibri" panose="020F0502020204030204" pitchFamily="34" charset="0"/>
                          <a:cs typeface="Calibri" panose="020F0502020204030204" pitchFamily="34" charset="0"/>
                        </a:rPr>
                        <a:t>(101roxithromycine plus doxycycline,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dk1"/>
                          </a:solidFill>
                          <a:effectLst/>
                          <a:latin typeface="Calibri" panose="020F0502020204030204" pitchFamily="34" charset="0"/>
                          <a:cs typeface="Calibri" panose="020F0502020204030204" pitchFamily="34" charset="0"/>
                        </a:rPr>
                        <a:t>97roxithromycine, 94 placebo)</a:t>
                      </a:r>
                      <a:r>
                        <a:rPr lang="fr-CA" sz="2000" dirty="0">
                          <a:effectLst/>
                          <a:latin typeface="Calibri" panose="020F0502020204030204" pitchFamily="34" charset="0"/>
                          <a:cs typeface="Calibri" panose="020F0502020204030204" pitchFamily="34" charset="0"/>
                        </a:rPr>
                        <a:t> </a:t>
                      </a:r>
                      <a:endParaRPr lang="en-CA" sz="2000" kern="120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r>
                        <a:rPr lang="fr-CA" sz="2000" kern="1200" dirty="0">
                          <a:solidFill>
                            <a:schemeClr val="dk1"/>
                          </a:solidFill>
                          <a:effectLst/>
                          <a:latin typeface="Calibri" panose="020F0502020204030204" pitchFamily="34" charset="0"/>
                          <a:cs typeface="Calibri" panose="020F0502020204030204" pitchFamily="34" charset="0"/>
                        </a:rPr>
                        <a:t>Pas d’effet positif sur la fréquence des exacerbations ni sur la qualité de vie des patients atteints de MPOC pendant ou après traitement.</a:t>
                      </a:r>
                      <a:r>
                        <a:rPr lang="fr-CA" sz="2000" dirty="0">
                          <a:effectLst/>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000" kern="1200" dirty="0">
                          <a:solidFill>
                            <a:schemeClr val="dk1"/>
                          </a:solidFill>
                          <a:effectLst/>
                          <a:latin typeface="Calibri" panose="020F0502020204030204" pitchFamily="34" charset="0"/>
                          <a:cs typeface="Calibri" panose="020F0502020204030204" pitchFamily="34" charset="0"/>
                        </a:rPr>
                        <a:t>(</a:t>
                      </a:r>
                      <a:r>
                        <a:rPr lang="fr-FR" sz="2000" b="0" dirty="0">
                          <a:solidFill>
                            <a:schemeClr val="tx1">
                              <a:lumMod val="85000"/>
                              <a:lumOff val="15000"/>
                            </a:schemeClr>
                          </a:solidFill>
                          <a:effectLst/>
                          <a:latin typeface="Calibri" panose="020F0502020204030204" pitchFamily="34" charset="0"/>
                          <a:cs typeface="Calibri" panose="020F0502020204030204" pitchFamily="34" charset="0"/>
                        </a:rPr>
                        <a:t>p = 0.5832) </a:t>
                      </a:r>
                    </a:p>
                    <a:p>
                      <a:endParaRPr lang="en-CA" sz="200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639477548"/>
                  </a:ext>
                </a:extLst>
              </a:tr>
            </a:tbl>
          </a:graphicData>
        </a:graphic>
      </p:graphicFrame>
      <p:sp>
        <p:nvSpPr>
          <p:cNvPr id="5" name="ZoneTexte 4">
            <a:extLst>
              <a:ext uri="{FF2B5EF4-FFF2-40B4-BE49-F238E27FC236}">
                <a16:creationId xmlns:a16="http://schemas.microsoft.com/office/drawing/2014/main" id="{998BC0E6-66DD-75FB-704C-AC5C77BE418B}"/>
              </a:ext>
            </a:extLst>
          </p:cNvPr>
          <p:cNvSpPr txBox="1"/>
          <p:nvPr/>
        </p:nvSpPr>
        <p:spPr>
          <a:xfrm>
            <a:off x="4753599" y="140031"/>
            <a:ext cx="2135906" cy="707886"/>
          </a:xfrm>
          <a:prstGeom prst="rect">
            <a:avLst/>
          </a:prstGeom>
          <a:noFill/>
        </p:spPr>
        <p:txBody>
          <a:bodyPr wrap="none" rtlCol="0">
            <a:spAutoFit/>
          </a:bodyPr>
          <a:lstStyle/>
          <a:p>
            <a:r>
              <a:rPr lang="en-US" sz="4000" b="1" dirty="0" err="1">
                <a:solidFill>
                  <a:srgbClr val="C00000"/>
                </a:solidFill>
                <a:latin typeface="Calibri" panose="020F0502020204030204" pitchFamily="34" charset="0"/>
                <a:cs typeface="Calibri" panose="020F0502020204030204" pitchFamily="34" charset="0"/>
              </a:rPr>
              <a:t>Résultats</a:t>
            </a:r>
            <a:endParaRPr lang="fr-FR" sz="4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75582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{B5E6038F-E687-5E47-9956-0CB60D4C0148}tf10001060_mac</Template>
  <TotalTime>15675</TotalTime>
  <Words>3347</Words>
  <Application>Microsoft Macintosh PowerPoint</Application>
  <PresentationFormat>Grand écran</PresentationFormat>
  <Paragraphs>487</Paragraphs>
  <Slides>25</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Calibri</vt:lpstr>
      <vt:lpstr>Calibri Light</vt:lpstr>
      <vt:lpstr>Times New Roman</vt:lpstr>
      <vt:lpstr>Trebuchet MS</vt:lpstr>
      <vt:lpstr>Wingdings</vt:lpstr>
      <vt:lpstr>Wingdings 2</vt:lpstr>
      <vt:lpstr>Wingdings 3</vt:lpstr>
      <vt:lpstr>Facette</vt:lpstr>
      <vt:lpstr>L'efficacité et les inconvénients du traitement à long terme par les macrolides chez les patients atteints de MPOC </vt:lpstr>
      <vt:lpstr>Conflits d'intérêts </vt:lpstr>
      <vt:lpstr>Introduction: épidémiologie</vt:lpstr>
      <vt:lpstr> Introduction: lignes directrices </vt:lpstr>
      <vt:lpstr>Question clinique </vt:lpstr>
      <vt:lpstr>Présentation PowerPoint</vt:lpstr>
      <vt:lpstr>Présentation PowerPoint</vt:lpstr>
      <vt:lpstr>Études éligibles</vt:lpstr>
      <vt:lpstr>Présentation PowerPoint</vt:lpstr>
      <vt:lpstr>Présentation PowerPoint</vt:lpstr>
      <vt:lpstr>Présentation PowerPoint</vt:lpstr>
      <vt:lpstr>Présentation PowerPoint</vt:lpstr>
      <vt:lpstr>Pour ma pratique   </vt:lpstr>
      <vt:lpstr>Bibliographie</vt:lpstr>
      <vt:lpstr>Présentation PowerPoint</vt:lpstr>
      <vt:lpstr>Annexes</vt:lpstr>
      <vt:lpstr>Article 1 : Vermeersch (AJRCCM 2019)- Méthodologie</vt:lpstr>
      <vt:lpstr>Article 1 : Vermeersch (AJRCCM 2019)- Résultats</vt:lpstr>
      <vt:lpstr>Article 2: Shafuddin (JNRBM 2015)- Méthodologie</vt:lpstr>
      <vt:lpstr>Article 2: Shafuddin (JNRBM 2015)- Résultats</vt:lpstr>
      <vt:lpstr>  Articles 3: Uzun (LRM 2014)- Méthodologie</vt:lpstr>
      <vt:lpstr>Article 3: Uzun (LRM 2014)-Résultats</vt:lpstr>
      <vt:lpstr>Présentation PowerPoint</vt:lpstr>
      <vt:lpstr>Article 4: Simpson (PLOS ONE, 2014)- Résultats</vt:lpstr>
      <vt:lpstr>Macrolides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kahina ainouche</dc:creator>
  <cp:lastModifiedBy>Nafiseh Naderi</cp:lastModifiedBy>
  <cp:revision>79</cp:revision>
  <dcterms:created xsi:type="dcterms:W3CDTF">2022-03-20T20:14:37Z</dcterms:created>
  <dcterms:modified xsi:type="dcterms:W3CDTF">2023-05-28T17:40:29Z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2022-03-20T20:14:51Z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083df403-7c12-40a2-82b6-fb65b22bf8cf</vt:lpwstr>
  </property>
  <property fmtid="{D5CDD505-2E9C-101B-9397-08002B2CF9AE}" pid="8" name="MSIP_Label_6a7d8d5d-78e2-4a62-9fcd-016eb5e4c57c_ContentBits">
    <vt:lpwstr>0</vt:lpwstr>
  </property>
</Properties>
</file>