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8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p:restoredTop sz="74922"/>
  </p:normalViewPr>
  <p:slideViewPr>
    <p:cSldViewPr snapToGrid="0">
      <p:cViewPr varScale="1">
        <p:scale>
          <a:sx n="81" d="100"/>
          <a:sy n="81"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D2A2B-40BF-4D10-B79A-F1B5B48BABF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7C0E43-42BF-4FEC-9025-88D6B49F1DAE}">
      <dgm:prSet/>
      <dgm:spPr/>
      <dgm:t>
        <a:bodyPr/>
        <a:lstStyle/>
        <a:p>
          <a:pPr>
            <a:defRPr b="1"/>
          </a:pPr>
          <a:r>
            <a:rPr lang="fr-FR"/>
            <a:t>Critères d’inclusion</a:t>
          </a:r>
          <a:endParaRPr lang="en-US"/>
        </a:p>
      </dgm:t>
    </dgm:pt>
    <dgm:pt modelId="{0248F30B-D3F7-4515-BFB4-CB6F454A7473}" type="parTrans" cxnId="{8AD407A5-08DA-4C31-A16C-9E8EEFF85894}">
      <dgm:prSet/>
      <dgm:spPr/>
      <dgm:t>
        <a:bodyPr/>
        <a:lstStyle/>
        <a:p>
          <a:endParaRPr lang="en-US"/>
        </a:p>
      </dgm:t>
    </dgm:pt>
    <dgm:pt modelId="{517B0F48-4D8B-482E-B795-C14E117BEE50}" type="sibTrans" cxnId="{8AD407A5-08DA-4C31-A16C-9E8EEFF85894}">
      <dgm:prSet/>
      <dgm:spPr/>
      <dgm:t>
        <a:bodyPr/>
        <a:lstStyle/>
        <a:p>
          <a:endParaRPr lang="en-US"/>
        </a:p>
      </dgm:t>
    </dgm:pt>
    <dgm:pt modelId="{64AF81B8-5F46-41B3-8EDC-F3102D81C677}">
      <dgm:prSet/>
      <dgm:spPr/>
      <dgm:t>
        <a:bodyPr/>
        <a:lstStyle/>
        <a:p>
          <a:r>
            <a:rPr lang="fr-FR"/>
            <a:t>Utilisation du score FRAX comme outil de prédiction des Fx ostéoporotiques majeures à 10 ans</a:t>
          </a:r>
          <a:endParaRPr lang="en-US"/>
        </a:p>
      </dgm:t>
    </dgm:pt>
    <dgm:pt modelId="{A57E65C9-1217-4B9F-9E0F-38F8EE31392C}" type="parTrans" cxnId="{06D48E0C-1219-4D50-806B-C3A4D0BB98D0}">
      <dgm:prSet/>
      <dgm:spPr/>
      <dgm:t>
        <a:bodyPr/>
        <a:lstStyle/>
        <a:p>
          <a:endParaRPr lang="en-US"/>
        </a:p>
      </dgm:t>
    </dgm:pt>
    <dgm:pt modelId="{FE508F63-DA10-4CD1-B1CB-A59DAD965A49}" type="sibTrans" cxnId="{06D48E0C-1219-4D50-806B-C3A4D0BB98D0}">
      <dgm:prSet/>
      <dgm:spPr/>
      <dgm:t>
        <a:bodyPr/>
        <a:lstStyle/>
        <a:p>
          <a:endParaRPr lang="en-US"/>
        </a:p>
      </dgm:t>
    </dgm:pt>
    <dgm:pt modelId="{0F0BBDAC-F271-41A2-B32A-B9FC239895BC}">
      <dgm:prSet/>
      <dgm:spPr/>
      <dgm:t>
        <a:bodyPr/>
        <a:lstStyle/>
        <a:p>
          <a:pPr>
            <a:defRPr b="1"/>
          </a:pPr>
          <a:r>
            <a:rPr lang="fr-FR"/>
            <a:t>Critères d’exclusion</a:t>
          </a:r>
          <a:endParaRPr lang="en-US"/>
        </a:p>
      </dgm:t>
    </dgm:pt>
    <dgm:pt modelId="{F76B30DB-3674-45C8-ACBA-827BCC40C7FE}" type="parTrans" cxnId="{B259F81E-9E6E-4BF5-8A1A-0FAF30D9D734}">
      <dgm:prSet/>
      <dgm:spPr/>
      <dgm:t>
        <a:bodyPr/>
        <a:lstStyle/>
        <a:p>
          <a:endParaRPr lang="en-US"/>
        </a:p>
      </dgm:t>
    </dgm:pt>
    <dgm:pt modelId="{48056858-085F-41FE-B473-0CA8AC6CEF2B}" type="sibTrans" cxnId="{B259F81E-9E6E-4BF5-8A1A-0FAF30D9D734}">
      <dgm:prSet/>
      <dgm:spPr/>
      <dgm:t>
        <a:bodyPr/>
        <a:lstStyle/>
        <a:p>
          <a:endParaRPr lang="en-US"/>
        </a:p>
      </dgm:t>
    </dgm:pt>
    <dgm:pt modelId="{5F6F7854-CD79-4D52-8E63-DF6CE51F6078}">
      <dgm:prSet/>
      <dgm:spPr/>
      <dgm:t>
        <a:bodyPr/>
        <a:lstStyle/>
        <a:p>
          <a:r>
            <a:rPr lang="fr-FR"/>
            <a:t>Absence de comparaison entre le FRAX et la DMO</a:t>
          </a:r>
          <a:endParaRPr lang="en-US"/>
        </a:p>
      </dgm:t>
    </dgm:pt>
    <dgm:pt modelId="{81FAACC0-ABEA-4C18-AB0B-C703A997A6F0}" type="parTrans" cxnId="{7C56B3AF-4CA4-4ED0-BECE-4D850B8D6F9D}">
      <dgm:prSet/>
      <dgm:spPr/>
      <dgm:t>
        <a:bodyPr/>
        <a:lstStyle/>
        <a:p>
          <a:endParaRPr lang="en-US"/>
        </a:p>
      </dgm:t>
    </dgm:pt>
    <dgm:pt modelId="{334AD643-8268-4387-A6EA-D50B7E51D1D0}" type="sibTrans" cxnId="{7C56B3AF-4CA4-4ED0-BECE-4D850B8D6F9D}">
      <dgm:prSet/>
      <dgm:spPr/>
      <dgm:t>
        <a:bodyPr/>
        <a:lstStyle/>
        <a:p>
          <a:endParaRPr lang="en-US"/>
        </a:p>
      </dgm:t>
    </dgm:pt>
    <dgm:pt modelId="{1CC73EB8-35E9-4613-8CB9-D11413218896}">
      <dgm:prSet/>
      <dgm:spPr/>
      <dgm:t>
        <a:bodyPr/>
        <a:lstStyle/>
        <a:p>
          <a:r>
            <a:rPr lang="fr-FR"/>
            <a:t>Articles traitant du fardeau économique</a:t>
          </a:r>
          <a:endParaRPr lang="en-US"/>
        </a:p>
      </dgm:t>
    </dgm:pt>
    <dgm:pt modelId="{BE9858A1-ECEF-4978-8A75-6FA2ED7B3962}" type="parTrans" cxnId="{749F2FB8-3848-45B7-BA1E-8630D233B5D3}">
      <dgm:prSet/>
      <dgm:spPr/>
      <dgm:t>
        <a:bodyPr/>
        <a:lstStyle/>
        <a:p>
          <a:endParaRPr lang="en-US"/>
        </a:p>
      </dgm:t>
    </dgm:pt>
    <dgm:pt modelId="{ADB852CE-6982-4F06-8D4E-6BD4D2886CCA}" type="sibTrans" cxnId="{749F2FB8-3848-45B7-BA1E-8630D233B5D3}">
      <dgm:prSet/>
      <dgm:spPr/>
      <dgm:t>
        <a:bodyPr/>
        <a:lstStyle/>
        <a:p>
          <a:endParaRPr lang="en-US"/>
        </a:p>
      </dgm:t>
    </dgm:pt>
    <dgm:pt modelId="{8265C654-1581-46A0-AEB7-4486FE31D03C}">
      <dgm:prSet/>
      <dgm:spPr/>
      <dgm:t>
        <a:bodyPr/>
        <a:lstStyle/>
        <a:p>
          <a:r>
            <a:rPr lang="fr-FR"/>
            <a:t>Guidelines</a:t>
          </a:r>
          <a:endParaRPr lang="en-US"/>
        </a:p>
      </dgm:t>
    </dgm:pt>
    <dgm:pt modelId="{4829B2CB-9033-48D8-8C16-9EAE91B2D529}" type="parTrans" cxnId="{126CF350-978E-47EE-953B-1C9F044A5554}">
      <dgm:prSet/>
      <dgm:spPr/>
      <dgm:t>
        <a:bodyPr/>
        <a:lstStyle/>
        <a:p>
          <a:endParaRPr lang="en-US"/>
        </a:p>
      </dgm:t>
    </dgm:pt>
    <dgm:pt modelId="{92FC0E69-C18F-4ADC-B762-1754A7C40F59}" type="sibTrans" cxnId="{126CF350-978E-47EE-953B-1C9F044A5554}">
      <dgm:prSet/>
      <dgm:spPr/>
      <dgm:t>
        <a:bodyPr/>
        <a:lstStyle/>
        <a:p>
          <a:endParaRPr lang="en-US"/>
        </a:p>
      </dgm:t>
    </dgm:pt>
    <dgm:pt modelId="{97BEEDA0-F2BD-4A56-B55F-32212071489C}">
      <dgm:prSet/>
      <dgm:spPr/>
      <dgm:t>
        <a:bodyPr/>
        <a:lstStyle/>
        <a:p>
          <a:r>
            <a:rPr lang="fr-FR"/>
            <a:t>Articles n’utilisant pas l’ostéodensitométrie</a:t>
          </a:r>
          <a:endParaRPr lang="en-US"/>
        </a:p>
      </dgm:t>
    </dgm:pt>
    <dgm:pt modelId="{4893CDDD-3D47-4335-99A2-13D58E98DEB8}" type="parTrans" cxnId="{416E945F-E7D3-4115-ABA7-DACB7971A80C}">
      <dgm:prSet/>
      <dgm:spPr/>
      <dgm:t>
        <a:bodyPr/>
        <a:lstStyle/>
        <a:p>
          <a:endParaRPr lang="en-US"/>
        </a:p>
      </dgm:t>
    </dgm:pt>
    <dgm:pt modelId="{13C0E1EB-9FA3-4338-86ED-F5DD3C33277D}" type="sibTrans" cxnId="{416E945F-E7D3-4115-ABA7-DACB7971A80C}">
      <dgm:prSet/>
      <dgm:spPr/>
      <dgm:t>
        <a:bodyPr/>
        <a:lstStyle/>
        <a:p>
          <a:endParaRPr lang="en-US"/>
        </a:p>
      </dgm:t>
    </dgm:pt>
    <dgm:pt modelId="{D29858CA-2F68-4FFA-99FD-209E7CD99C4A}">
      <dgm:prSet/>
      <dgm:spPr/>
      <dgm:t>
        <a:bodyPr/>
        <a:lstStyle/>
        <a:p>
          <a:pPr>
            <a:defRPr b="1"/>
          </a:pPr>
          <a:r>
            <a:rPr lang="fr-FR" dirty="0"/>
            <a:t>Articles retenus = 6</a:t>
          </a:r>
          <a:endParaRPr lang="en-US" dirty="0"/>
        </a:p>
      </dgm:t>
    </dgm:pt>
    <dgm:pt modelId="{9909DAD3-3EB9-43B7-AE07-154B964ED6E5}" type="parTrans" cxnId="{5D1FBEF1-9B42-4DE4-B1EC-B7AAFA7E77AA}">
      <dgm:prSet/>
      <dgm:spPr/>
      <dgm:t>
        <a:bodyPr/>
        <a:lstStyle/>
        <a:p>
          <a:endParaRPr lang="en-US"/>
        </a:p>
      </dgm:t>
    </dgm:pt>
    <dgm:pt modelId="{05613905-690E-40FF-9949-7BEA80DA000D}" type="sibTrans" cxnId="{5D1FBEF1-9B42-4DE4-B1EC-B7AAFA7E77AA}">
      <dgm:prSet/>
      <dgm:spPr/>
      <dgm:t>
        <a:bodyPr/>
        <a:lstStyle/>
        <a:p>
          <a:endParaRPr lang="en-US"/>
        </a:p>
      </dgm:t>
    </dgm:pt>
    <dgm:pt modelId="{E7266757-BE40-40DF-8BBA-7B0A8B5C2E4B}" type="pres">
      <dgm:prSet presAssocID="{927D2A2B-40BF-4D10-B79A-F1B5B48BABFF}" presName="root" presStyleCnt="0">
        <dgm:presLayoutVars>
          <dgm:dir/>
          <dgm:resizeHandles val="exact"/>
        </dgm:presLayoutVars>
      </dgm:prSet>
      <dgm:spPr/>
    </dgm:pt>
    <dgm:pt modelId="{2895EA4D-A105-4C8A-9C71-5025081A2F20}" type="pres">
      <dgm:prSet presAssocID="{967C0E43-42BF-4FEC-9025-88D6B49F1DAE}" presName="compNode" presStyleCnt="0"/>
      <dgm:spPr/>
    </dgm:pt>
    <dgm:pt modelId="{B5DF6958-F63A-4AB6-BC37-816C876C0353}" type="pres">
      <dgm:prSet presAssocID="{967C0E43-42BF-4FEC-9025-88D6B49F1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319B5695-F039-464D-8313-34795A3F9283}" type="pres">
      <dgm:prSet presAssocID="{967C0E43-42BF-4FEC-9025-88D6B49F1DAE}" presName="iconSpace" presStyleCnt="0"/>
      <dgm:spPr/>
    </dgm:pt>
    <dgm:pt modelId="{79019EC3-28FE-402F-BA88-B02A5C83F6B8}" type="pres">
      <dgm:prSet presAssocID="{967C0E43-42BF-4FEC-9025-88D6B49F1DAE}" presName="parTx" presStyleLbl="revTx" presStyleIdx="0" presStyleCnt="6">
        <dgm:presLayoutVars>
          <dgm:chMax val="0"/>
          <dgm:chPref val="0"/>
        </dgm:presLayoutVars>
      </dgm:prSet>
      <dgm:spPr/>
    </dgm:pt>
    <dgm:pt modelId="{0C449670-BCF7-4BE7-9634-126BB8157003}" type="pres">
      <dgm:prSet presAssocID="{967C0E43-42BF-4FEC-9025-88D6B49F1DAE}" presName="txSpace" presStyleCnt="0"/>
      <dgm:spPr/>
    </dgm:pt>
    <dgm:pt modelId="{8B3C6D4F-C703-4CB1-B567-CA4F9F11EAE7}" type="pres">
      <dgm:prSet presAssocID="{967C0E43-42BF-4FEC-9025-88D6B49F1DAE}" presName="desTx" presStyleLbl="revTx" presStyleIdx="1" presStyleCnt="6">
        <dgm:presLayoutVars/>
      </dgm:prSet>
      <dgm:spPr/>
    </dgm:pt>
    <dgm:pt modelId="{58406790-5B6D-4E50-9370-FC2B725FA92D}" type="pres">
      <dgm:prSet presAssocID="{517B0F48-4D8B-482E-B795-C14E117BEE50}" presName="sibTrans" presStyleCnt="0"/>
      <dgm:spPr/>
    </dgm:pt>
    <dgm:pt modelId="{71FC4FF7-D2F8-41FF-98A9-2CB0AB3F2EDA}" type="pres">
      <dgm:prSet presAssocID="{0F0BBDAC-F271-41A2-B32A-B9FC239895BC}" presName="compNode" presStyleCnt="0"/>
      <dgm:spPr/>
    </dgm:pt>
    <dgm:pt modelId="{F65DD162-5541-4A05-8A9F-30EF596DB377}" type="pres">
      <dgm:prSet presAssocID="{0F0BBDAC-F271-41A2-B32A-B9FC239895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2F6F35F1-E9C3-48AB-8CBD-8C372D2D67A3}" type="pres">
      <dgm:prSet presAssocID="{0F0BBDAC-F271-41A2-B32A-B9FC239895BC}" presName="iconSpace" presStyleCnt="0"/>
      <dgm:spPr/>
    </dgm:pt>
    <dgm:pt modelId="{B62579CC-8708-4493-A0D6-681C486DD73B}" type="pres">
      <dgm:prSet presAssocID="{0F0BBDAC-F271-41A2-B32A-B9FC239895BC}" presName="parTx" presStyleLbl="revTx" presStyleIdx="2" presStyleCnt="6">
        <dgm:presLayoutVars>
          <dgm:chMax val="0"/>
          <dgm:chPref val="0"/>
        </dgm:presLayoutVars>
      </dgm:prSet>
      <dgm:spPr/>
    </dgm:pt>
    <dgm:pt modelId="{421521C1-C37E-458A-BB5B-08946B31E001}" type="pres">
      <dgm:prSet presAssocID="{0F0BBDAC-F271-41A2-B32A-B9FC239895BC}" presName="txSpace" presStyleCnt="0"/>
      <dgm:spPr/>
    </dgm:pt>
    <dgm:pt modelId="{C38387C0-F95A-4869-A564-E37BA1822E76}" type="pres">
      <dgm:prSet presAssocID="{0F0BBDAC-F271-41A2-B32A-B9FC239895BC}" presName="desTx" presStyleLbl="revTx" presStyleIdx="3" presStyleCnt="6">
        <dgm:presLayoutVars/>
      </dgm:prSet>
      <dgm:spPr/>
    </dgm:pt>
    <dgm:pt modelId="{2CCEB821-0698-47D0-BAD9-0F6ADA25013B}" type="pres">
      <dgm:prSet presAssocID="{48056858-085F-41FE-B473-0CA8AC6CEF2B}" presName="sibTrans" presStyleCnt="0"/>
      <dgm:spPr/>
    </dgm:pt>
    <dgm:pt modelId="{0F22660F-E170-4E2B-B213-250CFF704393}" type="pres">
      <dgm:prSet presAssocID="{D29858CA-2F68-4FFA-99FD-209E7CD99C4A}" presName="compNode" presStyleCnt="0"/>
      <dgm:spPr/>
    </dgm:pt>
    <dgm:pt modelId="{47EBDF95-8980-46D0-9FF8-B62267D12579}" type="pres">
      <dgm:prSet presAssocID="{D29858CA-2F68-4FFA-99FD-209E7CD99C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urnal"/>
        </a:ext>
      </dgm:extLst>
    </dgm:pt>
    <dgm:pt modelId="{4D0090F1-3DCA-4604-B4C9-C9F38FE6EFD9}" type="pres">
      <dgm:prSet presAssocID="{D29858CA-2F68-4FFA-99FD-209E7CD99C4A}" presName="iconSpace" presStyleCnt="0"/>
      <dgm:spPr/>
    </dgm:pt>
    <dgm:pt modelId="{4C1A85E4-BD75-4A49-A58A-95DDFD02BA59}" type="pres">
      <dgm:prSet presAssocID="{D29858CA-2F68-4FFA-99FD-209E7CD99C4A}" presName="parTx" presStyleLbl="revTx" presStyleIdx="4" presStyleCnt="6">
        <dgm:presLayoutVars>
          <dgm:chMax val="0"/>
          <dgm:chPref val="0"/>
        </dgm:presLayoutVars>
      </dgm:prSet>
      <dgm:spPr/>
    </dgm:pt>
    <dgm:pt modelId="{3E714577-7503-46D4-A9DD-572E2698AA42}" type="pres">
      <dgm:prSet presAssocID="{D29858CA-2F68-4FFA-99FD-209E7CD99C4A}" presName="txSpace" presStyleCnt="0"/>
      <dgm:spPr/>
    </dgm:pt>
    <dgm:pt modelId="{FF571101-317C-48F6-BC11-B74441947DE8}" type="pres">
      <dgm:prSet presAssocID="{D29858CA-2F68-4FFA-99FD-209E7CD99C4A}" presName="desTx" presStyleLbl="revTx" presStyleIdx="5" presStyleCnt="6">
        <dgm:presLayoutVars/>
      </dgm:prSet>
      <dgm:spPr/>
    </dgm:pt>
  </dgm:ptLst>
  <dgm:cxnLst>
    <dgm:cxn modelId="{06D48E0C-1219-4D50-806B-C3A4D0BB98D0}" srcId="{967C0E43-42BF-4FEC-9025-88D6B49F1DAE}" destId="{64AF81B8-5F46-41B3-8EDC-F3102D81C677}" srcOrd="0" destOrd="0" parTransId="{A57E65C9-1217-4B9F-9E0F-38F8EE31392C}" sibTransId="{FE508F63-DA10-4CD1-B1CB-A59DAD965A49}"/>
    <dgm:cxn modelId="{1FD1D015-0A16-41BD-AA95-FBCB9E19D026}" type="presOf" srcId="{D29858CA-2F68-4FFA-99FD-209E7CD99C4A}" destId="{4C1A85E4-BD75-4A49-A58A-95DDFD02BA59}" srcOrd="0" destOrd="0" presId="urn:microsoft.com/office/officeart/2018/5/layout/CenteredIconLabelDescriptionList"/>
    <dgm:cxn modelId="{B259F81E-9E6E-4BF5-8A1A-0FAF30D9D734}" srcId="{927D2A2B-40BF-4D10-B79A-F1B5B48BABFF}" destId="{0F0BBDAC-F271-41A2-B32A-B9FC239895BC}" srcOrd="1" destOrd="0" parTransId="{F76B30DB-3674-45C8-ACBA-827BCC40C7FE}" sibTransId="{48056858-085F-41FE-B473-0CA8AC6CEF2B}"/>
    <dgm:cxn modelId="{58B87336-F0C3-4769-B2B1-9AA17F8EEE0C}" type="presOf" srcId="{927D2A2B-40BF-4D10-B79A-F1B5B48BABFF}" destId="{E7266757-BE40-40DF-8BBA-7B0A8B5C2E4B}" srcOrd="0" destOrd="0" presId="urn:microsoft.com/office/officeart/2018/5/layout/CenteredIconLabelDescriptionList"/>
    <dgm:cxn modelId="{126CF350-978E-47EE-953B-1C9F044A5554}" srcId="{0F0BBDAC-F271-41A2-B32A-B9FC239895BC}" destId="{8265C654-1581-46A0-AEB7-4486FE31D03C}" srcOrd="2" destOrd="0" parTransId="{4829B2CB-9033-48D8-8C16-9EAE91B2D529}" sibTransId="{92FC0E69-C18F-4ADC-B762-1754A7C40F59}"/>
    <dgm:cxn modelId="{46BB6451-2DF3-43BC-A88B-418956BEB0C7}" type="presOf" srcId="{1CC73EB8-35E9-4613-8CB9-D11413218896}" destId="{C38387C0-F95A-4869-A564-E37BA1822E76}" srcOrd="0" destOrd="1" presId="urn:microsoft.com/office/officeart/2018/5/layout/CenteredIconLabelDescriptionList"/>
    <dgm:cxn modelId="{B42EE15D-E2EC-4154-AFCC-977094C1CBF2}" type="presOf" srcId="{5F6F7854-CD79-4D52-8E63-DF6CE51F6078}" destId="{C38387C0-F95A-4869-A564-E37BA1822E76}" srcOrd="0" destOrd="0" presId="urn:microsoft.com/office/officeart/2018/5/layout/CenteredIconLabelDescriptionList"/>
    <dgm:cxn modelId="{416E945F-E7D3-4115-ABA7-DACB7971A80C}" srcId="{0F0BBDAC-F271-41A2-B32A-B9FC239895BC}" destId="{97BEEDA0-F2BD-4A56-B55F-32212071489C}" srcOrd="3" destOrd="0" parTransId="{4893CDDD-3D47-4335-99A2-13D58E98DEB8}" sibTransId="{13C0E1EB-9FA3-4338-86ED-F5DD3C33277D}"/>
    <dgm:cxn modelId="{8AD407A5-08DA-4C31-A16C-9E8EEFF85894}" srcId="{927D2A2B-40BF-4D10-B79A-F1B5B48BABFF}" destId="{967C0E43-42BF-4FEC-9025-88D6B49F1DAE}" srcOrd="0" destOrd="0" parTransId="{0248F30B-D3F7-4515-BFB4-CB6F454A7473}" sibTransId="{517B0F48-4D8B-482E-B795-C14E117BEE50}"/>
    <dgm:cxn modelId="{7C56B3AF-4CA4-4ED0-BECE-4D850B8D6F9D}" srcId="{0F0BBDAC-F271-41A2-B32A-B9FC239895BC}" destId="{5F6F7854-CD79-4D52-8E63-DF6CE51F6078}" srcOrd="0" destOrd="0" parTransId="{81FAACC0-ABEA-4C18-AB0B-C703A997A6F0}" sibTransId="{334AD643-8268-4387-A6EA-D50B7E51D1D0}"/>
    <dgm:cxn modelId="{DD6D32B0-3FA8-4ACB-90C6-8482F727CFB0}" type="presOf" srcId="{97BEEDA0-F2BD-4A56-B55F-32212071489C}" destId="{C38387C0-F95A-4869-A564-E37BA1822E76}" srcOrd="0" destOrd="3" presId="urn:microsoft.com/office/officeart/2018/5/layout/CenteredIconLabelDescriptionList"/>
    <dgm:cxn modelId="{749F2FB8-3848-45B7-BA1E-8630D233B5D3}" srcId="{0F0BBDAC-F271-41A2-B32A-B9FC239895BC}" destId="{1CC73EB8-35E9-4613-8CB9-D11413218896}" srcOrd="1" destOrd="0" parTransId="{BE9858A1-ECEF-4978-8A75-6FA2ED7B3962}" sibTransId="{ADB852CE-6982-4F06-8D4E-6BD4D2886CCA}"/>
    <dgm:cxn modelId="{BA91C5BD-56FF-4F37-9FE8-81EF7CC7F455}" type="presOf" srcId="{64AF81B8-5F46-41B3-8EDC-F3102D81C677}" destId="{8B3C6D4F-C703-4CB1-B567-CA4F9F11EAE7}" srcOrd="0" destOrd="0" presId="urn:microsoft.com/office/officeart/2018/5/layout/CenteredIconLabelDescriptionList"/>
    <dgm:cxn modelId="{B632B7CC-9B2B-44D8-8283-186D1EEAF0CF}" type="presOf" srcId="{8265C654-1581-46A0-AEB7-4486FE31D03C}" destId="{C38387C0-F95A-4869-A564-E37BA1822E76}" srcOrd="0" destOrd="2" presId="urn:microsoft.com/office/officeart/2018/5/layout/CenteredIconLabelDescriptionList"/>
    <dgm:cxn modelId="{25E3EFD9-BD4B-4668-AC25-420FE61B98A2}" type="presOf" srcId="{0F0BBDAC-F271-41A2-B32A-B9FC239895BC}" destId="{B62579CC-8708-4493-A0D6-681C486DD73B}" srcOrd="0" destOrd="0" presId="urn:microsoft.com/office/officeart/2018/5/layout/CenteredIconLabelDescriptionList"/>
    <dgm:cxn modelId="{5D1FBEF1-9B42-4DE4-B1EC-B7AAFA7E77AA}" srcId="{927D2A2B-40BF-4D10-B79A-F1B5B48BABFF}" destId="{D29858CA-2F68-4FFA-99FD-209E7CD99C4A}" srcOrd="2" destOrd="0" parTransId="{9909DAD3-3EB9-43B7-AE07-154B964ED6E5}" sibTransId="{05613905-690E-40FF-9949-7BEA80DA000D}"/>
    <dgm:cxn modelId="{10C1D5FF-614F-4314-9A8A-F41D3FC65E87}" type="presOf" srcId="{967C0E43-42BF-4FEC-9025-88D6B49F1DAE}" destId="{79019EC3-28FE-402F-BA88-B02A5C83F6B8}" srcOrd="0" destOrd="0" presId="urn:microsoft.com/office/officeart/2018/5/layout/CenteredIconLabelDescriptionList"/>
    <dgm:cxn modelId="{DECB9259-F44A-4D7B-B64A-455FEFC0BBA3}" type="presParOf" srcId="{E7266757-BE40-40DF-8BBA-7B0A8B5C2E4B}" destId="{2895EA4D-A105-4C8A-9C71-5025081A2F20}" srcOrd="0" destOrd="0" presId="urn:microsoft.com/office/officeart/2018/5/layout/CenteredIconLabelDescriptionList"/>
    <dgm:cxn modelId="{C30C63A3-2405-44CB-ABAA-C962C83734F9}" type="presParOf" srcId="{2895EA4D-A105-4C8A-9C71-5025081A2F20}" destId="{B5DF6958-F63A-4AB6-BC37-816C876C0353}" srcOrd="0" destOrd="0" presId="urn:microsoft.com/office/officeart/2018/5/layout/CenteredIconLabelDescriptionList"/>
    <dgm:cxn modelId="{FCB919C2-C305-4075-8BC9-AE5CBE6655E0}" type="presParOf" srcId="{2895EA4D-A105-4C8A-9C71-5025081A2F20}" destId="{319B5695-F039-464D-8313-34795A3F9283}" srcOrd="1" destOrd="0" presId="urn:microsoft.com/office/officeart/2018/5/layout/CenteredIconLabelDescriptionList"/>
    <dgm:cxn modelId="{4FFD9A5C-7D66-474D-ACB3-9820AA47B4FB}" type="presParOf" srcId="{2895EA4D-A105-4C8A-9C71-5025081A2F20}" destId="{79019EC3-28FE-402F-BA88-B02A5C83F6B8}" srcOrd="2" destOrd="0" presId="urn:microsoft.com/office/officeart/2018/5/layout/CenteredIconLabelDescriptionList"/>
    <dgm:cxn modelId="{7427AAFA-A76E-446F-A3B9-6F2A9267ACF7}" type="presParOf" srcId="{2895EA4D-A105-4C8A-9C71-5025081A2F20}" destId="{0C449670-BCF7-4BE7-9634-126BB8157003}" srcOrd="3" destOrd="0" presId="urn:microsoft.com/office/officeart/2018/5/layout/CenteredIconLabelDescriptionList"/>
    <dgm:cxn modelId="{87ADC6C6-4024-4DB8-8B3C-347C71E4BCD0}" type="presParOf" srcId="{2895EA4D-A105-4C8A-9C71-5025081A2F20}" destId="{8B3C6D4F-C703-4CB1-B567-CA4F9F11EAE7}" srcOrd="4" destOrd="0" presId="urn:microsoft.com/office/officeart/2018/5/layout/CenteredIconLabelDescriptionList"/>
    <dgm:cxn modelId="{E8F4C671-766E-4F46-9E25-7C876209D9A5}" type="presParOf" srcId="{E7266757-BE40-40DF-8BBA-7B0A8B5C2E4B}" destId="{58406790-5B6D-4E50-9370-FC2B725FA92D}" srcOrd="1" destOrd="0" presId="urn:microsoft.com/office/officeart/2018/5/layout/CenteredIconLabelDescriptionList"/>
    <dgm:cxn modelId="{C8C239B5-5B9F-41FC-B746-EEF238E393AA}" type="presParOf" srcId="{E7266757-BE40-40DF-8BBA-7B0A8B5C2E4B}" destId="{71FC4FF7-D2F8-41FF-98A9-2CB0AB3F2EDA}" srcOrd="2" destOrd="0" presId="urn:microsoft.com/office/officeart/2018/5/layout/CenteredIconLabelDescriptionList"/>
    <dgm:cxn modelId="{6F773B2B-6664-41BF-AC1E-2DE4258FF47E}" type="presParOf" srcId="{71FC4FF7-D2F8-41FF-98A9-2CB0AB3F2EDA}" destId="{F65DD162-5541-4A05-8A9F-30EF596DB377}" srcOrd="0" destOrd="0" presId="urn:microsoft.com/office/officeart/2018/5/layout/CenteredIconLabelDescriptionList"/>
    <dgm:cxn modelId="{6B291887-4E93-4B67-8250-D7079B48798B}" type="presParOf" srcId="{71FC4FF7-D2F8-41FF-98A9-2CB0AB3F2EDA}" destId="{2F6F35F1-E9C3-48AB-8CBD-8C372D2D67A3}" srcOrd="1" destOrd="0" presId="urn:microsoft.com/office/officeart/2018/5/layout/CenteredIconLabelDescriptionList"/>
    <dgm:cxn modelId="{3EEACC51-51A1-4EA2-A718-A0BEA49F96FF}" type="presParOf" srcId="{71FC4FF7-D2F8-41FF-98A9-2CB0AB3F2EDA}" destId="{B62579CC-8708-4493-A0D6-681C486DD73B}" srcOrd="2" destOrd="0" presId="urn:microsoft.com/office/officeart/2018/5/layout/CenteredIconLabelDescriptionList"/>
    <dgm:cxn modelId="{50238DED-3EEC-4001-A4B2-F1B650438554}" type="presParOf" srcId="{71FC4FF7-D2F8-41FF-98A9-2CB0AB3F2EDA}" destId="{421521C1-C37E-458A-BB5B-08946B31E001}" srcOrd="3" destOrd="0" presId="urn:microsoft.com/office/officeart/2018/5/layout/CenteredIconLabelDescriptionList"/>
    <dgm:cxn modelId="{069D3607-2445-4621-A4D1-D3C775282D19}" type="presParOf" srcId="{71FC4FF7-D2F8-41FF-98A9-2CB0AB3F2EDA}" destId="{C38387C0-F95A-4869-A564-E37BA1822E76}" srcOrd="4" destOrd="0" presId="urn:microsoft.com/office/officeart/2018/5/layout/CenteredIconLabelDescriptionList"/>
    <dgm:cxn modelId="{1FCDD6C5-3BDB-4FF9-8FB9-635CA2CF8BA7}" type="presParOf" srcId="{E7266757-BE40-40DF-8BBA-7B0A8B5C2E4B}" destId="{2CCEB821-0698-47D0-BAD9-0F6ADA25013B}" srcOrd="3" destOrd="0" presId="urn:microsoft.com/office/officeart/2018/5/layout/CenteredIconLabelDescriptionList"/>
    <dgm:cxn modelId="{FC869A04-CDAA-4B5D-8939-F26D29D30D7D}" type="presParOf" srcId="{E7266757-BE40-40DF-8BBA-7B0A8B5C2E4B}" destId="{0F22660F-E170-4E2B-B213-250CFF704393}" srcOrd="4" destOrd="0" presId="urn:microsoft.com/office/officeart/2018/5/layout/CenteredIconLabelDescriptionList"/>
    <dgm:cxn modelId="{2AD6724F-3C21-4AE9-B82C-19E0CCF059A1}" type="presParOf" srcId="{0F22660F-E170-4E2B-B213-250CFF704393}" destId="{47EBDF95-8980-46D0-9FF8-B62267D12579}" srcOrd="0" destOrd="0" presId="urn:microsoft.com/office/officeart/2018/5/layout/CenteredIconLabelDescriptionList"/>
    <dgm:cxn modelId="{7E6A49BB-28D4-47AD-AC10-E806E65209E1}" type="presParOf" srcId="{0F22660F-E170-4E2B-B213-250CFF704393}" destId="{4D0090F1-3DCA-4604-B4C9-C9F38FE6EFD9}" srcOrd="1" destOrd="0" presId="urn:microsoft.com/office/officeart/2018/5/layout/CenteredIconLabelDescriptionList"/>
    <dgm:cxn modelId="{2AEE09AB-2D00-43A7-BA3A-0891B4F93514}" type="presParOf" srcId="{0F22660F-E170-4E2B-B213-250CFF704393}" destId="{4C1A85E4-BD75-4A49-A58A-95DDFD02BA59}" srcOrd="2" destOrd="0" presId="urn:microsoft.com/office/officeart/2018/5/layout/CenteredIconLabelDescriptionList"/>
    <dgm:cxn modelId="{A625436D-A8AC-4C4B-A1FC-9DE6518A5EF6}" type="presParOf" srcId="{0F22660F-E170-4E2B-B213-250CFF704393}" destId="{3E714577-7503-46D4-A9DD-572E2698AA42}" srcOrd="3" destOrd="0" presId="urn:microsoft.com/office/officeart/2018/5/layout/CenteredIconLabelDescriptionList"/>
    <dgm:cxn modelId="{E539B4D4-AD93-48CF-89B2-21C71E856384}" type="presParOf" srcId="{0F22660F-E170-4E2B-B213-250CFF704393}" destId="{FF571101-317C-48F6-BC11-B74441947DE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58F0D-793A-4FEB-8465-22B61B7A31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AE1A9F-52CC-4EBA-9C2F-6006D4BBC1C2}">
      <dgm:prSet/>
      <dgm:spPr/>
      <dgm:t>
        <a:bodyPr/>
        <a:lstStyle/>
        <a:p>
          <a:r>
            <a:rPr lang="fr-CA" dirty="0"/>
            <a:t>FRAX sans DMO = façon simple et rapide pour le risque à 10 ans </a:t>
          </a:r>
          <a:endParaRPr lang="en-US" dirty="0"/>
        </a:p>
      </dgm:t>
    </dgm:pt>
    <dgm:pt modelId="{C41BBD65-D423-4467-AE92-D3F77182D946}" type="parTrans" cxnId="{3AF403EA-98DC-4B89-A8B4-3C8685BEEA2D}">
      <dgm:prSet/>
      <dgm:spPr/>
      <dgm:t>
        <a:bodyPr/>
        <a:lstStyle/>
        <a:p>
          <a:endParaRPr lang="en-US"/>
        </a:p>
      </dgm:t>
    </dgm:pt>
    <dgm:pt modelId="{F0095491-80A4-4951-BFC0-9A68C3368347}" type="sibTrans" cxnId="{3AF403EA-98DC-4B89-A8B4-3C8685BEEA2D}">
      <dgm:prSet/>
      <dgm:spPr/>
      <dgm:t>
        <a:bodyPr/>
        <a:lstStyle/>
        <a:p>
          <a:endParaRPr lang="en-US"/>
        </a:p>
      </dgm:t>
    </dgm:pt>
    <dgm:pt modelId="{CA7E0D98-2106-48DC-B531-258239956A30}">
      <dgm:prSet/>
      <dgm:spPr/>
      <dgm:t>
        <a:bodyPr/>
        <a:lstStyle/>
        <a:p>
          <a:r>
            <a:rPr lang="fr-CA" dirty="0"/>
            <a:t>Pourrait permettre de débuter un traitement chez les haut risque sans DMO</a:t>
          </a:r>
          <a:endParaRPr lang="en-US" dirty="0"/>
        </a:p>
      </dgm:t>
    </dgm:pt>
    <dgm:pt modelId="{93AA5F32-D88C-46DE-8DB8-CFF19FA69349}" type="parTrans" cxnId="{8446D3F8-10F4-47CF-98A6-B3BC9D8AD2CF}">
      <dgm:prSet/>
      <dgm:spPr/>
      <dgm:t>
        <a:bodyPr/>
        <a:lstStyle/>
        <a:p>
          <a:endParaRPr lang="en-US"/>
        </a:p>
      </dgm:t>
    </dgm:pt>
    <dgm:pt modelId="{1E3FB443-8624-4D0E-8CB6-2127B078A592}" type="sibTrans" cxnId="{8446D3F8-10F4-47CF-98A6-B3BC9D8AD2CF}">
      <dgm:prSet/>
      <dgm:spPr/>
      <dgm:t>
        <a:bodyPr/>
        <a:lstStyle/>
        <a:p>
          <a:endParaRPr lang="en-US"/>
        </a:p>
      </dgm:t>
    </dgm:pt>
    <dgm:pt modelId="{46A32423-E063-409F-9B5D-CEE3FD25978F}">
      <dgm:prSet/>
      <dgm:spPr/>
      <dgm:t>
        <a:bodyPr/>
        <a:lstStyle/>
        <a:p>
          <a:r>
            <a:rPr lang="fr-CA" dirty="0"/>
            <a:t>Il est déjà recommandé de débuter un traitement chez les patients ayant des antécédents de fracture de fragilité ou de fracture vertébrale et ce, sans DMO...</a:t>
          </a:r>
          <a:endParaRPr lang="en-US" dirty="0"/>
        </a:p>
      </dgm:t>
    </dgm:pt>
    <dgm:pt modelId="{D51BAAF7-65CC-4B61-80AB-297E2922B009}" type="parTrans" cxnId="{9628841A-BEDF-426D-90EF-BE3517068C47}">
      <dgm:prSet/>
      <dgm:spPr/>
      <dgm:t>
        <a:bodyPr/>
        <a:lstStyle/>
        <a:p>
          <a:endParaRPr lang="en-US"/>
        </a:p>
      </dgm:t>
    </dgm:pt>
    <dgm:pt modelId="{999F59EC-9531-462D-980F-A1C64EC325D5}" type="sibTrans" cxnId="{9628841A-BEDF-426D-90EF-BE3517068C47}">
      <dgm:prSet/>
      <dgm:spPr/>
      <dgm:t>
        <a:bodyPr/>
        <a:lstStyle/>
        <a:p>
          <a:endParaRPr lang="en-US"/>
        </a:p>
      </dgm:t>
    </dgm:pt>
    <dgm:pt modelId="{72432E27-3C75-A642-A2D0-112667F1676D}" type="pres">
      <dgm:prSet presAssocID="{2B658F0D-793A-4FEB-8465-22B61B7A3184}" presName="hierChild1" presStyleCnt="0">
        <dgm:presLayoutVars>
          <dgm:chPref val="1"/>
          <dgm:dir/>
          <dgm:animOne val="branch"/>
          <dgm:animLvl val="lvl"/>
          <dgm:resizeHandles/>
        </dgm:presLayoutVars>
      </dgm:prSet>
      <dgm:spPr/>
    </dgm:pt>
    <dgm:pt modelId="{DEA83665-B420-6C42-9F9D-2E6F40411D89}" type="pres">
      <dgm:prSet presAssocID="{50AE1A9F-52CC-4EBA-9C2F-6006D4BBC1C2}" presName="hierRoot1" presStyleCnt="0"/>
      <dgm:spPr/>
    </dgm:pt>
    <dgm:pt modelId="{2E63DAAF-3587-E440-8427-407125A36E0C}" type="pres">
      <dgm:prSet presAssocID="{50AE1A9F-52CC-4EBA-9C2F-6006D4BBC1C2}" presName="composite" presStyleCnt="0"/>
      <dgm:spPr/>
    </dgm:pt>
    <dgm:pt modelId="{7DA6E647-C045-F54F-BD65-CDC3C160B3A3}" type="pres">
      <dgm:prSet presAssocID="{50AE1A9F-52CC-4EBA-9C2F-6006D4BBC1C2}" presName="background" presStyleLbl="node0" presStyleIdx="0" presStyleCnt="3"/>
      <dgm:spPr/>
    </dgm:pt>
    <dgm:pt modelId="{B6B747BD-C071-1047-9FD5-67FAF529F56D}" type="pres">
      <dgm:prSet presAssocID="{50AE1A9F-52CC-4EBA-9C2F-6006D4BBC1C2}" presName="text" presStyleLbl="fgAcc0" presStyleIdx="0" presStyleCnt="3">
        <dgm:presLayoutVars>
          <dgm:chPref val="3"/>
        </dgm:presLayoutVars>
      </dgm:prSet>
      <dgm:spPr/>
    </dgm:pt>
    <dgm:pt modelId="{A0E97067-D9CE-BC41-9634-780479F09F88}" type="pres">
      <dgm:prSet presAssocID="{50AE1A9F-52CC-4EBA-9C2F-6006D4BBC1C2}" presName="hierChild2" presStyleCnt="0"/>
      <dgm:spPr/>
    </dgm:pt>
    <dgm:pt modelId="{099DFA68-9A8D-FD4E-BBCB-043898068620}" type="pres">
      <dgm:prSet presAssocID="{CA7E0D98-2106-48DC-B531-258239956A30}" presName="hierRoot1" presStyleCnt="0"/>
      <dgm:spPr/>
    </dgm:pt>
    <dgm:pt modelId="{97CDED67-0CC9-F54B-8ABA-B18BAC19D7C1}" type="pres">
      <dgm:prSet presAssocID="{CA7E0D98-2106-48DC-B531-258239956A30}" presName="composite" presStyleCnt="0"/>
      <dgm:spPr/>
    </dgm:pt>
    <dgm:pt modelId="{C4AC2F9D-AE0F-D247-AA48-ABD357173681}" type="pres">
      <dgm:prSet presAssocID="{CA7E0D98-2106-48DC-B531-258239956A30}" presName="background" presStyleLbl="node0" presStyleIdx="1" presStyleCnt="3"/>
      <dgm:spPr/>
    </dgm:pt>
    <dgm:pt modelId="{0E0DA995-CE76-444C-914C-B548277281FC}" type="pres">
      <dgm:prSet presAssocID="{CA7E0D98-2106-48DC-B531-258239956A30}" presName="text" presStyleLbl="fgAcc0" presStyleIdx="1" presStyleCnt="3">
        <dgm:presLayoutVars>
          <dgm:chPref val="3"/>
        </dgm:presLayoutVars>
      </dgm:prSet>
      <dgm:spPr/>
    </dgm:pt>
    <dgm:pt modelId="{4B2EA7B0-4213-984C-AF72-B7387C099A77}" type="pres">
      <dgm:prSet presAssocID="{CA7E0D98-2106-48DC-B531-258239956A30}" presName="hierChild2" presStyleCnt="0"/>
      <dgm:spPr/>
    </dgm:pt>
    <dgm:pt modelId="{D9CDB4D2-E190-B04A-B345-BA170312B74F}" type="pres">
      <dgm:prSet presAssocID="{46A32423-E063-409F-9B5D-CEE3FD25978F}" presName="hierRoot1" presStyleCnt="0"/>
      <dgm:spPr/>
    </dgm:pt>
    <dgm:pt modelId="{54DF0FF4-65C4-7845-8CBD-60A42439DA80}" type="pres">
      <dgm:prSet presAssocID="{46A32423-E063-409F-9B5D-CEE3FD25978F}" presName="composite" presStyleCnt="0"/>
      <dgm:spPr/>
    </dgm:pt>
    <dgm:pt modelId="{895F16FC-843E-DF47-A556-3DCD57746566}" type="pres">
      <dgm:prSet presAssocID="{46A32423-E063-409F-9B5D-CEE3FD25978F}" presName="background" presStyleLbl="node0" presStyleIdx="2" presStyleCnt="3"/>
      <dgm:spPr/>
    </dgm:pt>
    <dgm:pt modelId="{21300BEA-1213-BC43-959E-C066D93D91DA}" type="pres">
      <dgm:prSet presAssocID="{46A32423-E063-409F-9B5D-CEE3FD25978F}" presName="text" presStyleLbl="fgAcc0" presStyleIdx="2" presStyleCnt="3">
        <dgm:presLayoutVars>
          <dgm:chPref val="3"/>
        </dgm:presLayoutVars>
      </dgm:prSet>
      <dgm:spPr/>
    </dgm:pt>
    <dgm:pt modelId="{82D354CA-9609-0744-ADB1-15E271F96BC1}" type="pres">
      <dgm:prSet presAssocID="{46A32423-E063-409F-9B5D-CEE3FD25978F}" presName="hierChild2" presStyleCnt="0"/>
      <dgm:spPr/>
    </dgm:pt>
  </dgm:ptLst>
  <dgm:cxnLst>
    <dgm:cxn modelId="{9628841A-BEDF-426D-90EF-BE3517068C47}" srcId="{2B658F0D-793A-4FEB-8465-22B61B7A3184}" destId="{46A32423-E063-409F-9B5D-CEE3FD25978F}" srcOrd="2" destOrd="0" parTransId="{D51BAAF7-65CC-4B61-80AB-297E2922B009}" sibTransId="{999F59EC-9531-462D-980F-A1C64EC325D5}"/>
    <dgm:cxn modelId="{388B7B3A-3BF3-A54C-9A50-FBE2939E6E3A}" type="presOf" srcId="{CA7E0D98-2106-48DC-B531-258239956A30}" destId="{0E0DA995-CE76-444C-914C-B548277281FC}" srcOrd="0" destOrd="0" presId="urn:microsoft.com/office/officeart/2005/8/layout/hierarchy1"/>
    <dgm:cxn modelId="{B313B77E-29D8-EA41-A35B-924B174001F3}" type="presOf" srcId="{46A32423-E063-409F-9B5D-CEE3FD25978F}" destId="{21300BEA-1213-BC43-959E-C066D93D91DA}" srcOrd="0" destOrd="0" presId="urn:microsoft.com/office/officeart/2005/8/layout/hierarchy1"/>
    <dgm:cxn modelId="{425AECC0-C1C7-4A45-93D6-5A3AB2B9468D}" type="presOf" srcId="{2B658F0D-793A-4FEB-8465-22B61B7A3184}" destId="{72432E27-3C75-A642-A2D0-112667F1676D}" srcOrd="0" destOrd="0" presId="urn:microsoft.com/office/officeart/2005/8/layout/hierarchy1"/>
    <dgm:cxn modelId="{FBB132DA-E393-4945-A26D-5FA0F69044AA}" type="presOf" srcId="{50AE1A9F-52CC-4EBA-9C2F-6006D4BBC1C2}" destId="{B6B747BD-C071-1047-9FD5-67FAF529F56D}" srcOrd="0" destOrd="0" presId="urn:microsoft.com/office/officeart/2005/8/layout/hierarchy1"/>
    <dgm:cxn modelId="{3AF403EA-98DC-4B89-A8B4-3C8685BEEA2D}" srcId="{2B658F0D-793A-4FEB-8465-22B61B7A3184}" destId="{50AE1A9F-52CC-4EBA-9C2F-6006D4BBC1C2}" srcOrd="0" destOrd="0" parTransId="{C41BBD65-D423-4467-AE92-D3F77182D946}" sibTransId="{F0095491-80A4-4951-BFC0-9A68C3368347}"/>
    <dgm:cxn modelId="{8446D3F8-10F4-47CF-98A6-B3BC9D8AD2CF}" srcId="{2B658F0D-793A-4FEB-8465-22B61B7A3184}" destId="{CA7E0D98-2106-48DC-B531-258239956A30}" srcOrd="1" destOrd="0" parTransId="{93AA5F32-D88C-46DE-8DB8-CFF19FA69349}" sibTransId="{1E3FB443-8624-4D0E-8CB6-2127B078A592}"/>
    <dgm:cxn modelId="{CDD4CEA1-03B7-794E-83CC-99BFFCAE321A}" type="presParOf" srcId="{72432E27-3C75-A642-A2D0-112667F1676D}" destId="{DEA83665-B420-6C42-9F9D-2E6F40411D89}" srcOrd="0" destOrd="0" presId="urn:microsoft.com/office/officeart/2005/8/layout/hierarchy1"/>
    <dgm:cxn modelId="{76DA8744-532C-D943-9AA4-0CA628D4AEAE}" type="presParOf" srcId="{DEA83665-B420-6C42-9F9D-2E6F40411D89}" destId="{2E63DAAF-3587-E440-8427-407125A36E0C}" srcOrd="0" destOrd="0" presId="urn:microsoft.com/office/officeart/2005/8/layout/hierarchy1"/>
    <dgm:cxn modelId="{F1F218B8-11A8-B24D-8153-2511AD5692B5}" type="presParOf" srcId="{2E63DAAF-3587-E440-8427-407125A36E0C}" destId="{7DA6E647-C045-F54F-BD65-CDC3C160B3A3}" srcOrd="0" destOrd="0" presId="urn:microsoft.com/office/officeart/2005/8/layout/hierarchy1"/>
    <dgm:cxn modelId="{9F9B9054-B0B2-414E-983E-B822BDCBC49E}" type="presParOf" srcId="{2E63DAAF-3587-E440-8427-407125A36E0C}" destId="{B6B747BD-C071-1047-9FD5-67FAF529F56D}" srcOrd="1" destOrd="0" presId="urn:microsoft.com/office/officeart/2005/8/layout/hierarchy1"/>
    <dgm:cxn modelId="{14CCC2AC-AEB2-9742-8DB1-A9C469F3C688}" type="presParOf" srcId="{DEA83665-B420-6C42-9F9D-2E6F40411D89}" destId="{A0E97067-D9CE-BC41-9634-780479F09F88}" srcOrd="1" destOrd="0" presId="urn:microsoft.com/office/officeart/2005/8/layout/hierarchy1"/>
    <dgm:cxn modelId="{FE107B9C-445C-E443-A1AD-48D1D732A8A8}" type="presParOf" srcId="{72432E27-3C75-A642-A2D0-112667F1676D}" destId="{099DFA68-9A8D-FD4E-BBCB-043898068620}" srcOrd="1" destOrd="0" presId="urn:microsoft.com/office/officeart/2005/8/layout/hierarchy1"/>
    <dgm:cxn modelId="{027BC114-C9A7-3A40-8B53-817F9239CBBF}" type="presParOf" srcId="{099DFA68-9A8D-FD4E-BBCB-043898068620}" destId="{97CDED67-0CC9-F54B-8ABA-B18BAC19D7C1}" srcOrd="0" destOrd="0" presId="urn:microsoft.com/office/officeart/2005/8/layout/hierarchy1"/>
    <dgm:cxn modelId="{BF0D2523-E8A4-2643-9E97-304806EF8B81}" type="presParOf" srcId="{97CDED67-0CC9-F54B-8ABA-B18BAC19D7C1}" destId="{C4AC2F9D-AE0F-D247-AA48-ABD357173681}" srcOrd="0" destOrd="0" presId="urn:microsoft.com/office/officeart/2005/8/layout/hierarchy1"/>
    <dgm:cxn modelId="{EEEC17D4-262E-7A43-96C4-4E9B8617011E}" type="presParOf" srcId="{97CDED67-0CC9-F54B-8ABA-B18BAC19D7C1}" destId="{0E0DA995-CE76-444C-914C-B548277281FC}" srcOrd="1" destOrd="0" presId="urn:microsoft.com/office/officeart/2005/8/layout/hierarchy1"/>
    <dgm:cxn modelId="{C0591001-45D2-5A45-8471-8DD4309DCFD2}" type="presParOf" srcId="{099DFA68-9A8D-FD4E-BBCB-043898068620}" destId="{4B2EA7B0-4213-984C-AF72-B7387C099A77}" srcOrd="1" destOrd="0" presId="urn:microsoft.com/office/officeart/2005/8/layout/hierarchy1"/>
    <dgm:cxn modelId="{B6D3B095-F6C3-1043-9A07-8D6E3F6A024C}" type="presParOf" srcId="{72432E27-3C75-A642-A2D0-112667F1676D}" destId="{D9CDB4D2-E190-B04A-B345-BA170312B74F}" srcOrd="2" destOrd="0" presId="urn:microsoft.com/office/officeart/2005/8/layout/hierarchy1"/>
    <dgm:cxn modelId="{B6DC065D-F0A8-AC48-9E17-49352F4CB70F}" type="presParOf" srcId="{D9CDB4D2-E190-B04A-B345-BA170312B74F}" destId="{54DF0FF4-65C4-7845-8CBD-60A42439DA80}" srcOrd="0" destOrd="0" presId="urn:microsoft.com/office/officeart/2005/8/layout/hierarchy1"/>
    <dgm:cxn modelId="{CF765B86-4EBF-8841-91B3-E34872887DB9}" type="presParOf" srcId="{54DF0FF4-65C4-7845-8CBD-60A42439DA80}" destId="{895F16FC-843E-DF47-A556-3DCD57746566}" srcOrd="0" destOrd="0" presId="urn:microsoft.com/office/officeart/2005/8/layout/hierarchy1"/>
    <dgm:cxn modelId="{2EA5CF59-37E1-0944-B881-D4BAECFEAF52}" type="presParOf" srcId="{54DF0FF4-65C4-7845-8CBD-60A42439DA80}" destId="{21300BEA-1213-BC43-959E-C066D93D91DA}" srcOrd="1" destOrd="0" presId="urn:microsoft.com/office/officeart/2005/8/layout/hierarchy1"/>
    <dgm:cxn modelId="{FA3A1191-8401-6948-B664-ECDDE8E80728}" type="presParOf" srcId="{D9CDB4D2-E190-B04A-B345-BA170312B74F}" destId="{82D354CA-9609-0744-ADB1-15E271F96B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35E8B7-94BA-4100-8AA8-488370F618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3B22A1-24FC-4150-9E2D-798DD3D06E8B}">
      <dgm:prSet custT="1"/>
      <dgm:spPr/>
      <dgm:t>
        <a:bodyPr/>
        <a:lstStyle/>
        <a:p>
          <a:r>
            <a:rPr lang="fr-CA" sz="1600" dirty="0"/>
            <a:t>Limite de la quantité d’études</a:t>
          </a:r>
        </a:p>
        <a:p>
          <a:r>
            <a:rPr lang="fr-CA" sz="1600" dirty="0"/>
            <a:t>Et toutes cohortes rétrospectives</a:t>
          </a:r>
          <a:endParaRPr lang="en-US" sz="1600" dirty="0"/>
        </a:p>
      </dgm:t>
    </dgm:pt>
    <dgm:pt modelId="{9F64CCEA-9655-41C7-A9B5-B3D13977411F}" type="parTrans" cxnId="{9D86025A-F3A1-4E78-8F44-44699D1B8DE5}">
      <dgm:prSet/>
      <dgm:spPr/>
      <dgm:t>
        <a:bodyPr/>
        <a:lstStyle/>
        <a:p>
          <a:endParaRPr lang="en-US"/>
        </a:p>
      </dgm:t>
    </dgm:pt>
    <dgm:pt modelId="{6F7D24B2-6311-467D-AFA2-320EA40B27CA}" type="sibTrans" cxnId="{9D86025A-F3A1-4E78-8F44-44699D1B8DE5}">
      <dgm:prSet/>
      <dgm:spPr/>
      <dgm:t>
        <a:bodyPr/>
        <a:lstStyle/>
        <a:p>
          <a:endParaRPr lang="en-US"/>
        </a:p>
      </dgm:t>
    </dgm:pt>
    <dgm:pt modelId="{51F45C66-9B1C-4759-9ED4-EA8EEE21D762}">
      <dgm:prSet/>
      <dgm:spPr/>
      <dgm:t>
        <a:bodyPr/>
        <a:lstStyle/>
        <a:p>
          <a:r>
            <a:rPr lang="fr-CA" dirty="0"/>
            <a:t>La majorité dérivée d’une même analyse de données populationnelle provenant du Manitoba. </a:t>
          </a:r>
          <a:endParaRPr lang="en-US" dirty="0"/>
        </a:p>
      </dgm:t>
    </dgm:pt>
    <dgm:pt modelId="{53B34E33-7148-4F04-9B54-B32D28BC39CB}" type="parTrans" cxnId="{1EA48752-B4DC-4C7E-B5A7-E061D0121ED7}">
      <dgm:prSet/>
      <dgm:spPr/>
      <dgm:t>
        <a:bodyPr/>
        <a:lstStyle/>
        <a:p>
          <a:endParaRPr lang="en-US"/>
        </a:p>
      </dgm:t>
    </dgm:pt>
    <dgm:pt modelId="{7F75D06C-89AE-4858-ABD8-E4A8460FA56C}" type="sibTrans" cxnId="{1EA48752-B4DC-4C7E-B5A7-E061D0121ED7}">
      <dgm:prSet/>
      <dgm:spPr/>
      <dgm:t>
        <a:bodyPr/>
        <a:lstStyle/>
        <a:p>
          <a:endParaRPr lang="en-US"/>
        </a:p>
      </dgm:t>
    </dgm:pt>
    <dgm:pt modelId="{7714E10D-0DA2-4B9B-A30C-A70CBD286179}">
      <dgm:prSet/>
      <dgm:spPr/>
      <dgm:t>
        <a:bodyPr/>
        <a:lstStyle/>
        <a:p>
          <a:r>
            <a:rPr lang="fr-CA" dirty="0"/>
            <a:t>Elles-mêmes toutes dérivées d’un registre de DMO.</a:t>
          </a:r>
          <a:endParaRPr lang="en-US" dirty="0"/>
        </a:p>
      </dgm:t>
    </dgm:pt>
    <dgm:pt modelId="{68DE9049-0428-4DFE-BAD8-D50D2817BB80}" type="parTrans" cxnId="{30431519-DD87-412E-8AF9-C52F2A6C8805}">
      <dgm:prSet/>
      <dgm:spPr/>
      <dgm:t>
        <a:bodyPr/>
        <a:lstStyle/>
        <a:p>
          <a:endParaRPr lang="en-US"/>
        </a:p>
      </dgm:t>
    </dgm:pt>
    <dgm:pt modelId="{9B914E84-1A20-4E18-AD93-5598CE3A6D6B}" type="sibTrans" cxnId="{30431519-DD87-412E-8AF9-C52F2A6C8805}">
      <dgm:prSet/>
      <dgm:spPr/>
      <dgm:t>
        <a:bodyPr/>
        <a:lstStyle/>
        <a:p>
          <a:endParaRPr lang="en-US"/>
        </a:p>
      </dgm:t>
    </dgm:pt>
    <dgm:pt modelId="{0482064D-A22C-43DB-A727-18A9DE45083B}">
      <dgm:prSet/>
      <dgm:spPr/>
      <dgm:t>
        <a:bodyPr/>
        <a:lstStyle/>
        <a:p>
          <a:r>
            <a:rPr lang="en-US" dirty="0"/>
            <a:t>*</a:t>
          </a:r>
          <a:r>
            <a:rPr lang="en-US" dirty="0" err="1"/>
            <a:t>Facteur</a:t>
          </a:r>
          <a:r>
            <a:rPr lang="en-US" dirty="0"/>
            <a:t> de </a:t>
          </a:r>
          <a:r>
            <a:rPr lang="en-US" dirty="0" err="1"/>
            <a:t>risque</a:t>
          </a:r>
          <a:r>
            <a:rPr lang="en-US" dirty="0"/>
            <a:t> de </a:t>
          </a:r>
          <a:r>
            <a:rPr lang="en-US" dirty="0" err="1"/>
            <a:t>Fx</a:t>
          </a:r>
          <a:r>
            <a:rPr lang="en-US" dirty="0"/>
            <a:t> de </a:t>
          </a:r>
          <a:r>
            <a:rPr lang="en-US" dirty="0" err="1"/>
            <a:t>hanche</a:t>
          </a:r>
          <a:r>
            <a:rPr lang="en-US" dirty="0"/>
            <a:t> parents 1er </a:t>
          </a:r>
          <a:r>
            <a:rPr lang="en-US" dirty="0" err="1"/>
            <a:t>degré</a:t>
          </a:r>
          <a:endParaRPr lang="en-US" dirty="0"/>
        </a:p>
      </dgm:t>
    </dgm:pt>
    <dgm:pt modelId="{5E9FB5E9-D6F7-42D3-AD6D-9C3C0ECF0F0A}" type="parTrans" cxnId="{504FFD75-1C5D-48A5-9233-CC638CF5D46C}">
      <dgm:prSet/>
      <dgm:spPr/>
      <dgm:t>
        <a:bodyPr/>
        <a:lstStyle/>
        <a:p>
          <a:endParaRPr lang="en-US"/>
        </a:p>
      </dgm:t>
    </dgm:pt>
    <dgm:pt modelId="{97EAFE68-C95C-4241-BB26-DCB3AE281891}" type="sibTrans" cxnId="{504FFD75-1C5D-48A5-9233-CC638CF5D46C}">
      <dgm:prSet/>
      <dgm:spPr/>
      <dgm:t>
        <a:bodyPr/>
        <a:lstStyle/>
        <a:p>
          <a:endParaRPr lang="en-US"/>
        </a:p>
      </dgm:t>
    </dgm:pt>
    <dgm:pt modelId="{519FACFE-9FF0-47B8-B3B1-BFE0B0DC0CC7}">
      <dgm:prSet/>
      <dgm:spPr/>
      <dgm:t>
        <a:bodyPr/>
        <a:lstStyle/>
        <a:p>
          <a:r>
            <a:rPr lang="fr-CA"/>
            <a:t>Impossible de trouver des études qui couvraient uniquement les patients âgés de 65 ans</a:t>
          </a:r>
          <a:endParaRPr lang="en-US"/>
        </a:p>
      </dgm:t>
    </dgm:pt>
    <dgm:pt modelId="{FE9504E6-83D7-4909-95C4-C242D03E66DD}" type="parTrans" cxnId="{3401E71F-F834-4692-8004-FAABDC572383}">
      <dgm:prSet/>
      <dgm:spPr/>
      <dgm:t>
        <a:bodyPr/>
        <a:lstStyle/>
        <a:p>
          <a:endParaRPr lang="en-US"/>
        </a:p>
      </dgm:t>
    </dgm:pt>
    <dgm:pt modelId="{BA161BBF-E44B-406A-8C2F-B7C86D2FA9B6}" type="sibTrans" cxnId="{3401E71F-F834-4692-8004-FAABDC572383}">
      <dgm:prSet/>
      <dgm:spPr/>
      <dgm:t>
        <a:bodyPr/>
        <a:lstStyle/>
        <a:p>
          <a:endParaRPr lang="en-US"/>
        </a:p>
      </dgm:t>
    </dgm:pt>
    <dgm:pt modelId="{DF2C1E48-A5BD-5047-8D32-ED942DDC6308}" type="pres">
      <dgm:prSet presAssocID="{C635E8B7-94BA-4100-8AA8-488370F61820}" presName="hierChild1" presStyleCnt="0">
        <dgm:presLayoutVars>
          <dgm:chPref val="1"/>
          <dgm:dir/>
          <dgm:animOne val="branch"/>
          <dgm:animLvl val="lvl"/>
          <dgm:resizeHandles/>
        </dgm:presLayoutVars>
      </dgm:prSet>
      <dgm:spPr/>
    </dgm:pt>
    <dgm:pt modelId="{AC225BB2-76B2-304F-A1C3-F31AE89419DD}" type="pres">
      <dgm:prSet presAssocID="{693B22A1-24FC-4150-9E2D-798DD3D06E8B}" presName="hierRoot1" presStyleCnt="0"/>
      <dgm:spPr/>
    </dgm:pt>
    <dgm:pt modelId="{B879D35A-D96F-BB4A-A6CD-84AD70D3DA4C}" type="pres">
      <dgm:prSet presAssocID="{693B22A1-24FC-4150-9E2D-798DD3D06E8B}" presName="composite" presStyleCnt="0"/>
      <dgm:spPr/>
    </dgm:pt>
    <dgm:pt modelId="{C1AD534A-3E9A-5F4D-9E13-392C6FF88F20}" type="pres">
      <dgm:prSet presAssocID="{693B22A1-24FC-4150-9E2D-798DD3D06E8B}" presName="background" presStyleLbl="node0" presStyleIdx="0" presStyleCnt="3"/>
      <dgm:spPr/>
    </dgm:pt>
    <dgm:pt modelId="{C7697AEF-5BAE-664E-B10F-F5FA86500EE2}" type="pres">
      <dgm:prSet presAssocID="{693B22A1-24FC-4150-9E2D-798DD3D06E8B}" presName="text" presStyleLbl="fgAcc0" presStyleIdx="0" presStyleCnt="3">
        <dgm:presLayoutVars>
          <dgm:chPref val="3"/>
        </dgm:presLayoutVars>
      </dgm:prSet>
      <dgm:spPr/>
    </dgm:pt>
    <dgm:pt modelId="{5103A3F8-7834-7A4F-8D55-2236A2712488}" type="pres">
      <dgm:prSet presAssocID="{693B22A1-24FC-4150-9E2D-798DD3D06E8B}" presName="hierChild2" presStyleCnt="0"/>
      <dgm:spPr/>
    </dgm:pt>
    <dgm:pt modelId="{9B8B6334-7101-6F42-A8A7-F2443E9F5882}" type="pres">
      <dgm:prSet presAssocID="{51F45C66-9B1C-4759-9ED4-EA8EEE21D762}" presName="hierRoot1" presStyleCnt="0"/>
      <dgm:spPr/>
    </dgm:pt>
    <dgm:pt modelId="{6C566C98-EF5B-1D4E-B160-66C01BD1A110}" type="pres">
      <dgm:prSet presAssocID="{51F45C66-9B1C-4759-9ED4-EA8EEE21D762}" presName="composite" presStyleCnt="0"/>
      <dgm:spPr/>
    </dgm:pt>
    <dgm:pt modelId="{917C5CAE-884F-B841-9E62-90B8770987BD}" type="pres">
      <dgm:prSet presAssocID="{51F45C66-9B1C-4759-9ED4-EA8EEE21D762}" presName="background" presStyleLbl="node0" presStyleIdx="1" presStyleCnt="3"/>
      <dgm:spPr/>
    </dgm:pt>
    <dgm:pt modelId="{76591108-2D35-DC4F-839E-21E8B82C4578}" type="pres">
      <dgm:prSet presAssocID="{51F45C66-9B1C-4759-9ED4-EA8EEE21D762}" presName="text" presStyleLbl="fgAcc0" presStyleIdx="1" presStyleCnt="3">
        <dgm:presLayoutVars>
          <dgm:chPref val="3"/>
        </dgm:presLayoutVars>
      </dgm:prSet>
      <dgm:spPr/>
    </dgm:pt>
    <dgm:pt modelId="{0A9B4589-F97A-AB47-AFFB-FCCAB2E4299A}" type="pres">
      <dgm:prSet presAssocID="{51F45C66-9B1C-4759-9ED4-EA8EEE21D762}" presName="hierChild2" presStyleCnt="0"/>
      <dgm:spPr/>
    </dgm:pt>
    <dgm:pt modelId="{95411B50-FA72-BE45-A6AE-22386D4F2863}" type="pres">
      <dgm:prSet presAssocID="{68DE9049-0428-4DFE-BAD8-D50D2817BB80}" presName="Name10" presStyleLbl="parChTrans1D2" presStyleIdx="0" presStyleCnt="2"/>
      <dgm:spPr/>
    </dgm:pt>
    <dgm:pt modelId="{85C7C3CA-9632-FF49-8449-3456E765E40D}" type="pres">
      <dgm:prSet presAssocID="{7714E10D-0DA2-4B9B-A30C-A70CBD286179}" presName="hierRoot2" presStyleCnt="0"/>
      <dgm:spPr/>
    </dgm:pt>
    <dgm:pt modelId="{03A9138E-DF95-B64F-BA13-F1356E581661}" type="pres">
      <dgm:prSet presAssocID="{7714E10D-0DA2-4B9B-A30C-A70CBD286179}" presName="composite2" presStyleCnt="0"/>
      <dgm:spPr/>
    </dgm:pt>
    <dgm:pt modelId="{8490D28A-6AF8-FE43-BD82-B3462DEDDC38}" type="pres">
      <dgm:prSet presAssocID="{7714E10D-0DA2-4B9B-A30C-A70CBD286179}" presName="background2" presStyleLbl="node2" presStyleIdx="0" presStyleCnt="2"/>
      <dgm:spPr/>
    </dgm:pt>
    <dgm:pt modelId="{5588BE94-65B5-5240-A749-A0CA8F98CCDB}" type="pres">
      <dgm:prSet presAssocID="{7714E10D-0DA2-4B9B-A30C-A70CBD286179}" presName="text2" presStyleLbl="fgAcc2" presStyleIdx="0" presStyleCnt="2">
        <dgm:presLayoutVars>
          <dgm:chPref val="3"/>
        </dgm:presLayoutVars>
      </dgm:prSet>
      <dgm:spPr/>
    </dgm:pt>
    <dgm:pt modelId="{A819C3C3-09B9-2542-B82E-CCE10464B6D9}" type="pres">
      <dgm:prSet presAssocID="{7714E10D-0DA2-4B9B-A30C-A70CBD286179}" presName="hierChild3" presStyleCnt="0"/>
      <dgm:spPr/>
    </dgm:pt>
    <dgm:pt modelId="{CD7B1323-C24C-B44B-8103-8FA8C73422CB}" type="pres">
      <dgm:prSet presAssocID="{5E9FB5E9-D6F7-42D3-AD6D-9C3C0ECF0F0A}" presName="Name10" presStyleLbl="parChTrans1D2" presStyleIdx="1" presStyleCnt="2"/>
      <dgm:spPr/>
    </dgm:pt>
    <dgm:pt modelId="{CA814F1C-DACE-D44A-A695-DE65FC79660B}" type="pres">
      <dgm:prSet presAssocID="{0482064D-A22C-43DB-A727-18A9DE45083B}" presName="hierRoot2" presStyleCnt="0"/>
      <dgm:spPr/>
    </dgm:pt>
    <dgm:pt modelId="{80365D72-CF2A-444E-A71C-72B91E1D1E5C}" type="pres">
      <dgm:prSet presAssocID="{0482064D-A22C-43DB-A727-18A9DE45083B}" presName="composite2" presStyleCnt="0"/>
      <dgm:spPr/>
    </dgm:pt>
    <dgm:pt modelId="{A6BB99C9-2164-A84B-9D3D-173CA9F4B09B}" type="pres">
      <dgm:prSet presAssocID="{0482064D-A22C-43DB-A727-18A9DE45083B}" presName="background2" presStyleLbl="node2" presStyleIdx="1" presStyleCnt="2"/>
      <dgm:spPr/>
    </dgm:pt>
    <dgm:pt modelId="{6126C513-61C0-1D49-93D7-FBB94B931F9B}" type="pres">
      <dgm:prSet presAssocID="{0482064D-A22C-43DB-A727-18A9DE45083B}" presName="text2" presStyleLbl="fgAcc2" presStyleIdx="1" presStyleCnt="2">
        <dgm:presLayoutVars>
          <dgm:chPref val="3"/>
        </dgm:presLayoutVars>
      </dgm:prSet>
      <dgm:spPr/>
    </dgm:pt>
    <dgm:pt modelId="{48368497-336F-8D4A-B58E-DA5499B30A98}" type="pres">
      <dgm:prSet presAssocID="{0482064D-A22C-43DB-A727-18A9DE45083B}" presName="hierChild3" presStyleCnt="0"/>
      <dgm:spPr/>
    </dgm:pt>
    <dgm:pt modelId="{5A593A11-85E3-3048-A06F-1FF32DDA2977}" type="pres">
      <dgm:prSet presAssocID="{519FACFE-9FF0-47B8-B3B1-BFE0B0DC0CC7}" presName="hierRoot1" presStyleCnt="0"/>
      <dgm:spPr/>
    </dgm:pt>
    <dgm:pt modelId="{29E0B67B-EDD6-994D-AA6C-BDB890D8C659}" type="pres">
      <dgm:prSet presAssocID="{519FACFE-9FF0-47B8-B3B1-BFE0B0DC0CC7}" presName="composite" presStyleCnt="0"/>
      <dgm:spPr/>
    </dgm:pt>
    <dgm:pt modelId="{D8C2BE2E-2295-0841-BF38-ADAF67F1CF63}" type="pres">
      <dgm:prSet presAssocID="{519FACFE-9FF0-47B8-B3B1-BFE0B0DC0CC7}" presName="background" presStyleLbl="node0" presStyleIdx="2" presStyleCnt="3"/>
      <dgm:spPr/>
    </dgm:pt>
    <dgm:pt modelId="{20D66AAC-FEF8-6641-B075-6FBB3A5DC658}" type="pres">
      <dgm:prSet presAssocID="{519FACFE-9FF0-47B8-B3B1-BFE0B0DC0CC7}" presName="text" presStyleLbl="fgAcc0" presStyleIdx="2" presStyleCnt="3">
        <dgm:presLayoutVars>
          <dgm:chPref val="3"/>
        </dgm:presLayoutVars>
      </dgm:prSet>
      <dgm:spPr/>
    </dgm:pt>
    <dgm:pt modelId="{D19DBFDD-E3E1-0F49-A3D4-769630A370A9}" type="pres">
      <dgm:prSet presAssocID="{519FACFE-9FF0-47B8-B3B1-BFE0B0DC0CC7}" presName="hierChild2" presStyleCnt="0"/>
      <dgm:spPr/>
    </dgm:pt>
  </dgm:ptLst>
  <dgm:cxnLst>
    <dgm:cxn modelId="{3ED11E03-2374-E14C-9420-B92074E1DEEA}" type="presOf" srcId="{0482064D-A22C-43DB-A727-18A9DE45083B}" destId="{6126C513-61C0-1D49-93D7-FBB94B931F9B}" srcOrd="0" destOrd="0" presId="urn:microsoft.com/office/officeart/2005/8/layout/hierarchy1"/>
    <dgm:cxn modelId="{30431519-DD87-412E-8AF9-C52F2A6C8805}" srcId="{51F45C66-9B1C-4759-9ED4-EA8EEE21D762}" destId="{7714E10D-0DA2-4B9B-A30C-A70CBD286179}" srcOrd="0" destOrd="0" parTransId="{68DE9049-0428-4DFE-BAD8-D50D2817BB80}" sibTransId="{9B914E84-1A20-4E18-AD93-5598CE3A6D6B}"/>
    <dgm:cxn modelId="{A6154A1C-2057-7C4F-804D-BA626CAAFC28}" type="presOf" srcId="{7714E10D-0DA2-4B9B-A30C-A70CBD286179}" destId="{5588BE94-65B5-5240-A749-A0CA8F98CCDB}" srcOrd="0" destOrd="0" presId="urn:microsoft.com/office/officeart/2005/8/layout/hierarchy1"/>
    <dgm:cxn modelId="{3401E71F-F834-4692-8004-FAABDC572383}" srcId="{C635E8B7-94BA-4100-8AA8-488370F61820}" destId="{519FACFE-9FF0-47B8-B3B1-BFE0B0DC0CC7}" srcOrd="2" destOrd="0" parTransId="{FE9504E6-83D7-4909-95C4-C242D03E66DD}" sibTransId="{BA161BBF-E44B-406A-8C2F-B7C86D2FA9B6}"/>
    <dgm:cxn modelId="{AA62C921-D866-AB44-90A1-6A00FEFCC683}" type="presOf" srcId="{519FACFE-9FF0-47B8-B3B1-BFE0B0DC0CC7}" destId="{20D66AAC-FEF8-6641-B075-6FBB3A5DC658}" srcOrd="0" destOrd="0" presId="urn:microsoft.com/office/officeart/2005/8/layout/hierarchy1"/>
    <dgm:cxn modelId="{FC756D41-176B-7F43-8E20-37A09FD4FD79}" type="presOf" srcId="{693B22A1-24FC-4150-9E2D-798DD3D06E8B}" destId="{C7697AEF-5BAE-664E-B10F-F5FA86500EE2}" srcOrd="0" destOrd="0" presId="urn:microsoft.com/office/officeart/2005/8/layout/hierarchy1"/>
    <dgm:cxn modelId="{1EA48752-B4DC-4C7E-B5A7-E061D0121ED7}" srcId="{C635E8B7-94BA-4100-8AA8-488370F61820}" destId="{51F45C66-9B1C-4759-9ED4-EA8EEE21D762}" srcOrd="1" destOrd="0" parTransId="{53B34E33-7148-4F04-9B54-B32D28BC39CB}" sibTransId="{7F75D06C-89AE-4858-ABD8-E4A8460FA56C}"/>
    <dgm:cxn modelId="{9D86025A-F3A1-4E78-8F44-44699D1B8DE5}" srcId="{C635E8B7-94BA-4100-8AA8-488370F61820}" destId="{693B22A1-24FC-4150-9E2D-798DD3D06E8B}" srcOrd="0" destOrd="0" parTransId="{9F64CCEA-9655-41C7-A9B5-B3D13977411F}" sibTransId="{6F7D24B2-6311-467D-AFA2-320EA40B27CA}"/>
    <dgm:cxn modelId="{1E683073-1DB6-D945-A5FF-00BB25026104}" type="presOf" srcId="{68DE9049-0428-4DFE-BAD8-D50D2817BB80}" destId="{95411B50-FA72-BE45-A6AE-22386D4F2863}" srcOrd="0" destOrd="0" presId="urn:microsoft.com/office/officeart/2005/8/layout/hierarchy1"/>
    <dgm:cxn modelId="{504FFD75-1C5D-48A5-9233-CC638CF5D46C}" srcId="{51F45C66-9B1C-4759-9ED4-EA8EEE21D762}" destId="{0482064D-A22C-43DB-A727-18A9DE45083B}" srcOrd="1" destOrd="0" parTransId="{5E9FB5E9-D6F7-42D3-AD6D-9C3C0ECF0F0A}" sibTransId="{97EAFE68-C95C-4241-BB26-DCB3AE281891}"/>
    <dgm:cxn modelId="{7DF877A7-A1AD-7940-B237-17C7847382CF}" type="presOf" srcId="{5E9FB5E9-D6F7-42D3-AD6D-9C3C0ECF0F0A}" destId="{CD7B1323-C24C-B44B-8103-8FA8C73422CB}" srcOrd="0" destOrd="0" presId="urn:microsoft.com/office/officeart/2005/8/layout/hierarchy1"/>
    <dgm:cxn modelId="{A8B598B8-3B16-0643-BD30-39307796711D}" type="presOf" srcId="{C635E8B7-94BA-4100-8AA8-488370F61820}" destId="{DF2C1E48-A5BD-5047-8D32-ED942DDC6308}" srcOrd="0" destOrd="0" presId="urn:microsoft.com/office/officeart/2005/8/layout/hierarchy1"/>
    <dgm:cxn modelId="{7C07EBB8-99C5-1C4D-9D31-4D0B94B4EAD7}" type="presOf" srcId="{51F45C66-9B1C-4759-9ED4-EA8EEE21D762}" destId="{76591108-2D35-DC4F-839E-21E8B82C4578}" srcOrd="0" destOrd="0" presId="urn:microsoft.com/office/officeart/2005/8/layout/hierarchy1"/>
    <dgm:cxn modelId="{02F2EFBF-E5EB-8242-8F34-A6E19205F6E5}" type="presParOf" srcId="{DF2C1E48-A5BD-5047-8D32-ED942DDC6308}" destId="{AC225BB2-76B2-304F-A1C3-F31AE89419DD}" srcOrd="0" destOrd="0" presId="urn:microsoft.com/office/officeart/2005/8/layout/hierarchy1"/>
    <dgm:cxn modelId="{C33DD2D6-8083-EB4A-849A-40E70575F622}" type="presParOf" srcId="{AC225BB2-76B2-304F-A1C3-F31AE89419DD}" destId="{B879D35A-D96F-BB4A-A6CD-84AD70D3DA4C}" srcOrd="0" destOrd="0" presId="urn:microsoft.com/office/officeart/2005/8/layout/hierarchy1"/>
    <dgm:cxn modelId="{80CF3004-9448-CB4E-9580-121F27E940B1}" type="presParOf" srcId="{B879D35A-D96F-BB4A-A6CD-84AD70D3DA4C}" destId="{C1AD534A-3E9A-5F4D-9E13-392C6FF88F20}" srcOrd="0" destOrd="0" presId="urn:microsoft.com/office/officeart/2005/8/layout/hierarchy1"/>
    <dgm:cxn modelId="{3F09DA21-0CF3-554A-83D9-3C0F3FCFD500}" type="presParOf" srcId="{B879D35A-D96F-BB4A-A6CD-84AD70D3DA4C}" destId="{C7697AEF-5BAE-664E-B10F-F5FA86500EE2}" srcOrd="1" destOrd="0" presId="urn:microsoft.com/office/officeart/2005/8/layout/hierarchy1"/>
    <dgm:cxn modelId="{5934E34F-9BF3-2045-A676-6A38C43A8F3F}" type="presParOf" srcId="{AC225BB2-76B2-304F-A1C3-F31AE89419DD}" destId="{5103A3F8-7834-7A4F-8D55-2236A2712488}" srcOrd="1" destOrd="0" presId="urn:microsoft.com/office/officeart/2005/8/layout/hierarchy1"/>
    <dgm:cxn modelId="{A5963CA2-4EDF-D545-9A6D-3E72C1811273}" type="presParOf" srcId="{DF2C1E48-A5BD-5047-8D32-ED942DDC6308}" destId="{9B8B6334-7101-6F42-A8A7-F2443E9F5882}" srcOrd="1" destOrd="0" presId="urn:microsoft.com/office/officeart/2005/8/layout/hierarchy1"/>
    <dgm:cxn modelId="{27AF6991-E3A2-5644-BEAA-0A04E71E7D67}" type="presParOf" srcId="{9B8B6334-7101-6F42-A8A7-F2443E9F5882}" destId="{6C566C98-EF5B-1D4E-B160-66C01BD1A110}" srcOrd="0" destOrd="0" presId="urn:microsoft.com/office/officeart/2005/8/layout/hierarchy1"/>
    <dgm:cxn modelId="{1D5AA30A-BA21-A14A-9BB6-CF77D884195D}" type="presParOf" srcId="{6C566C98-EF5B-1D4E-B160-66C01BD1A110}" destId="{917C5CAE-884F-B841-9E62-90B8770987BD}" srcOrd="0" destOrd="0" presId="urn:microsoft.com/office/officeart/2005/8/layout/hierarchy1"/>
    <dgm:cxn modelId="{767B5752-1C09-FD4E-807D-D8CD24F8B88E}" type="presParOf" srcId="{6C566C98-EF5B-1D4E-B160-66C01BD1A110}" destId="{76591108-2D35-DC4F-839E-21E8B82C4578}" srcOrd="1" destOrd="0" presId="urn:microsoft.com/office/officeart/2005/8/layout/hierarchy1"/>
    <dgm:cxn modelId="{BE8BD079-3734-B043-AB66-8D1F53E9F517}" type="presParOf" srcId="{9B8B6334-7101-6F42-A8A7-F2443E9F5882}" destId="{0A9B4589-F97A-AB47-AFFB-FCCAB2E4299A}" srcOrd="1" destOrd="0" presId="urn:microsoft.com/office/officeart/2005/8/layout/hierarchy1"/>
    <dgm:cxn modelId="{BAD8F67E-4408-F941-A28C-03A9CEE06E8F}" type="presParOf" srcId="{0A9B4589-F97A-AB47-AFFB-FCCAB2E4299A}" destId="{95411B50-FA72-BE45-A6AE-22386D4F2863}" srcOrd="0" destOrd="0" presId="urn:microsoft.com/office/officeart/2005/8/layout/hierarchy1"/>
    <dgm:cxn modelId="{36631338-B44B-2D4B-9298-832672E3BE1F}" type="presParOf" srcId="{0A9B4589-F97A-AB47-AFFB-FCCAB2E4299A}" destId="{85C7C3CA-9632-FF49-8449-3456E765E40D}" srcOrd="1" destOrd="0" presId="urn:microsoft.com/office/officeart/2005/8/layout/hierarchy1"/>
    <dgm:cxn modelId="{064326FF-9806-7246-9900-D22D768B4CA5}" type="presParOf" srcId="{85C7C3CA-9632-FF49-8449-3456E765E40D}" destId="{03A9138E-DF95-B64F-BA13-F1356E581661}" srcOrd="0" destOrd="0" presId="urn:microsoft.com/office/officeart/2005/8/layout/hierarchy1"/>
    <dgm:cxn modelId="{4B01011C-A485-1949-A9D8-33C51928D80A}" type="presParOf" srcId="{03A9138E-DF95-B64F-BA13-F1356E581661}" destId="{8490D28A-6AF8-FE43-BD82-B3462DEDDC38}" srcOrd="0" destOrd="0" presId="urn:microsoft.com/office/officeart/2005/8/layout/hierarchy1"/>
    <dgm:cxn modelId="{615B0B31-0CC5-2A4E-94AD-3CC2C60FC9D5}" type="presParOf" srcId="{03A9138E-DF95-B64F-BA13-F1356E581661}" destId="{5588BE94-65B5-5240-A749-A0CA8F98CCDB}" srcOrd="1" destOrd="0" presId="urn:microsoft.com/office/officeart/2005/8/layout/hierarchy1"/>
    <dgm:cxn modelId="{43DF54EB-0EE8-CC4B-8C95-33F4E922CDA9}" type="presParOf" srcId="{85C7C3CA-9632-FF49-8449-3456E765E40D}" destId="{A819C3C3-09B9-2542-B82E-CCE10464B6D9}" srcOrd="1" destOrd="0" presId="urn:microsoft.com/office/officeart/2005/8/layout/hierarchy1"/>
    <dgm:cxn modelId="{589996F9-4389-2441-8BAC-0BA52161A09E}" type="presParOf" srcId="{0A9B4589-F97A-AB47-AFFB-FCCAB2E4299A}" destId="{CD7B1323-C24C-B44B-8103-8FA8C73422CB}" srcOrd="2" destOrd="0" presId="urn:microsoft.com/office/officeart/2005/8/layout/hierarchy1"/>
    <dgm:cxn modelId="{5A53C49C-0CAD-5145-8FE6-D8949C104FDC}" type="presParOf" srcId="{0A9B4589-F97A-AB47-AFFB-FCCAB2E4299A}" destId="{CA814F1C-DACE-D44A-A695-DE65FC79660B}" srcOrd="3" destOrd="0" presId="urn:microsoft.com/office/officeart/2005/8/layout/hierarchy1"/>
    <dgm:cxn modelId="{83E4A471-7BE4-8240-9519-C82C47763038}" type="presParOf" srcId="{CA814F1C-DACE-D44A-A695-DE65FC79660B}" destId="{80365D72-CF2A-444E-A71C-72B91E1D1E5C}" srcOrd="0" destOrd="0" presId="urn:microsoft.com/office/officeart/2005/8/layout/hierarchy1"/>
    <dgm:cxn modelId="{82720884-ABB5-DD45-A2CA-FCA867C1E83F}" type="presParOf" srcId="{80365D72-CF2A-444E-A71C-72B91E1D1E5C}" destId="{A6BB99C9-2164-A84B-9D3D-173CA9F4B09B}" srcOrd="0" destOrd="0" presId="urn:microsoft.com/office/officeart/2005/8/layout/hierarchy1"/>
    <dgm:cxn modelId="{B3262AA6-38F3-5243-A21A-67B3EEDBD410}" type="presParOf" srcId="{80365D72-CF2A-444E-A71C-72B91E1D1E5C}" destId="{6126C513-61C0-1D49-93D7-FBB94B931F9B}" srcOrd="1" destOrd="0" presId="urn:microsoft.com/office/officeart/2005/8/layout/hierarchy1"/>
    <dgm:cxn modelId="{491562C2-55DE-9F4E-B959-CA4CF34A1A36}" type="presParOf" srcId="{CA814F1C-DACE-D44A-A695-DE65FC79660B}" destId="{48368497-336F-8D4A-B58E-DA5499B30A98}" srcOrd="1" destOrd="0" presId="urn:microsoft.com/office/officeart/2005/8/layout/hierarchy1"/>
    <dgm:cxn modelId="{21F4AC7C-3B4D-674E-BFAF-13CB5F219DBB}" type="presParOf" srcId="{DF2C1E48-A5BD-5047-8D32-ED942DDC6308}" destId="{5A593A11-85E3-3048-A06F-1FF32DDA2977}" srcOrd="2" destOrd="0" presId="urn:microsoft.com/office/officeart/2005/8/layout/hierarchy1"/>
    <dgm:cxn modelId="{FEB4554A-8678-3A4F-8E99-F9838D9061AA}" type="presParOf" srcId="{5A593A11-85E3-3048-A06F-1FF32DDA2977}" destId="{29E0B67B-EDD6-994D-AA6C-BDB890D8C659}" srcOrd="0" destOrd="0" presId="urn:microsoft.com/office/officeart/2005/8/layout/hierarchy1"/>
    <dgm:cxn modelId="{04BA8AB1-F907-3142-80BF-72CB2C911EB7}" type="presParOf" srcId="{29E0B67B-EDD6-994D-AA6C-BDB890D8C659}" destId="{D8C2BE2E-2295-0841-BF38-ADAF67F1CF63}" srcOrd="0" destOrd="0" presId="urn:microsoft.com/office/officeart/2005/8/layout/hierarchy1"/>
    <dgm:cxn modelId="{77946143-DE38-2449-A943-FEA53CD18330}" type="presParOf" srcId="{29E0B67B-EDD6-994D-AA6C-BDB890D8C659}" destId="{20D66AAC-FEF8-6641-B075-6FBB3A5DC658}" srcOrd="1" destOrd="0" presId="urn:microsoft.com/office/officeart/2005/8/layout/hierarchy1"/>
    <dgm:cxn modelId="{35CD8181-8C09-7A44-9239-43DF03F3EE78}" type="presParOf" srcId="{5A593A11-85E3-3048-A06F-1FF32DDA2977}" destId="{D19DBFDD-E3E1-0F49-A3D4-769630A370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F6958-F63A-4AB6-BC37-816C876C0353}">
      <dsp:nvSpPr>
        <dsp:cNvPr id="0" name=""/>
        <dsp:cNvSpPr/>
      </dsp:nvSpPr>
      <dsp:spPr>
        <a:xfrm>
          <a:off x="1021610" y="386521"/>
          <a:ext cx="1097085" cy="1097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019EC3-28FE-402F-BA88-B02A5C83F6B8}">
      <dsp:nvSpPr>
        <dsp:cNvPr id="0" name=""/>
        <dsp:cNvSpPr/>
      </dsp:nvSpPr>
      <dsp:spPr>
        <a:xfrm>
          <a:off x="2888" y="1645390"/>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fr-FR" sz="2500" kern="1200"/>
            <a:t>Critères d’inclusion</a:t>
          </a:r>
          <a:endParaRPr lang="en-US" sz="2500" kern="1200"/>
        </a:p>
      </dsp:txBody>
      <dsp:txXfrm>
        <a:off x="2888" y="1645390"/>
        <a:ext cx="3134531" cy="470179"/>
      </dsp:txXfrm>
    </dsp:sp>
    <dsp:sp modelId="{8B3C6D4F-C703-4CB1-B567-CA4F9F11EAE7}">
      <dsp:nvSpPr>
        <dsp:cNvPr id="0" name=""/>
        <dsp:cNvSpPr/>
      </dsp:nvSpPr>
      <dsp:spPr>
        <a:xfrm>
          <a:off x="2888" y="2190817"/>
          <a:ext cx="3134531" cy="195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fr-FR" sz="1700" kern="1200"/>
            <a:t>Utilisation du score FRAX comme outil de prédiction des Fx ostéoporotiques majeures à 10 ans</a:t>
          </a:r>
          <a:endParaRPr lang="en-US" sz="1700" kern="1200"/>
        </a:p>
      </dsp:txBody>
      <dsp:txXfrm>
        <a:off x="2888" y="2190817"/>
        <a:ext cx="3134531" cy="1958084"/>
      </dsp:txXfrm>
    </dsp:sp>
    <dsp:sp modelId="{F65DD162-5541-4A05-8A9F-30EF596DB377}">
      <dsp:nvSpPr>
        <dsp:cNvPr id="0" name=""/>
        <dsp:cNvSpPr/>
      </dsp:nvSpPr>
      <dsp:spPr>
        <a:xfrm>
          <a:off x="4704685" y="386521"/>
          <a:ext cx="1097085" cy="1097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2579CC-8708-4493-A0D6-681C486DD73B}">
      <dsp:nvSpPr>
        <dsp:cNvPr id="0" name=""/>
        <dsp:cNvSpPr/>
      </dsp:nvSpPr>
      <dsp:spPr>
        <a:xfrm>
          <a:off x="3685962" y="1645390"/>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fr-FR" sz="2500" kern="1200"/>
            <a:t>Critères d’exclusion</a:t>
          </a:r>
          <a:endParaRPr lang="en-US" sz="2500" kern="1200"/>
        </a:p>
      </dsp:txBody>
      <dsp:txXfrm>
        <a:off x="3685962" y="1645390"/>
        <a:ext cx="3134531" cy="470179"/>
      </dsp:txXfrm>
    </dsp:sp>
    <dsp:sp modelId="{C38387C0-F95A-4869-A564-E37BA1822E76}">
      <dsp:nvSpPr>
        <dsp:cNvPr id="0" name=""/>
        <dsp:cNvSpPr/>
      </dsp:nvSpPr>
      <dsp:spPr>
        <a:xfrm>
          <a:off x="3685962" y="2190817"/>
          <a:ext cx="3134531" cy="195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fr-FR" sz="1700" kern="1200"/>
            <a:t>Absence de comparaison entre le FRAX et la DMO</a:t>
          </a:r>
          <a:endParaRPr lang="en-US" sz="1700" kern="1200"/>
        </a:p>
        <a:p>
          <a:pPr marL="0" lvl="0" indent="0" algn="ctr" defTabSz="755650">
            <a:lnSpc>
              <a:spcPct val="90000"/>
            </a:lnSpc>
            <a:spcBef>
              <a:spcPct val="0"/>
            </a:spcBef>
            <a:spcAft>
              <a:spcPct val="35000"/>
            </a:spcAft>
            <a:buNone/>
          </a:pPr>
          <a:r>
            <a:rPr lang="fr-FR" sz="1700" kern="1200"/>
            <a:t>Articles traitant du fardeau économique</a:t>
          </a:r>
          <a:endParaRPr lang="en-US" sz="1700" kern="1200"/>
        </a:p>
        <a:p>
          <a:pPr marL="0" lvl="0" indent="0" algn="ctr" defTabSz="755650">
            <a:lnSpc>
              <a:spcPct val="90000"/>
            </a:lnSpc>
            <a:spcBef>
              <a:spcPct val="0"/>
            </a:spcBef>
            <a:spcAft>
              <a:spcPct val="35000"/>
            </a:spcAft>
            <a:buNone/>
          </a:pPr>
          <a:r>
            <a:rPr lang="fr-FR" sz="1700" kern="1200"/>
            <a:t>Guidelines</a:t>
          </a:r>
          <a:endParaRPr lang="en-US" sz="1700" kern="1200"/>
        </a:p>
        <a:p>
          <a:pPr marL="0" lvl="0" indent="0" algn="ctr" defTabSz="755650">
            <a:lnSpc>
              <a:spcPct val="90000"/>
            </a:lnSpc>
            <a:spcBef>
              <a:spcPct val="0"/>
            </a:spcBef>
            <a:spcAft>
              <a:spcPct val="35000"/>
            </a:spcAft>
            <a:buNone/>
          </a:pPr>
          <a:r>
            <a:rPr lang="fr-FR" sz="1700" kern="1200"/>
            <a:t>Articles n’utilisant pas l’ostéodensitométrie</a:t>
          </a:r>
          <a:endParaRPr lang="en-US" sz="1700" kern="1200"/>
        </a:p>
      </dsp:txBody>
      <dsp:txXfrm>
        <a:off x="3685962" y="2190817"/>
        <a:ext cx="3134531" cy="1958084"/>
      </dsp:txXfrm>
    </dsp:sp>
    <dsp:sp modelId="{47EBDF95-8980-46D0-9FF8-B62267D12579}">
      <dsp:nvSpPr>
        <dsp:cNvPr id="0" name=""/>
        <dsp:cNvSpPr/>
      </dsp:nvSpPr>
      <dsp:spPr>
        <a:xfrm>
          <a:off x="8387759" y="386521"/>
          <a:ext cx="1097085" cy="1097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A85E4-BD75-4A49-A58A-95DDFD02BA59}">
      <dsp:nvSpPr>
        <dsp:cNvPr id="0" name=""/>
        <dsp:cNvSpPr/>
      </dsp:nvSpPr>
      <dsp:spPr>
        <a:xfrm>
          <a:off x="7369036" y="1645390"/>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fr-FR" sz="2500" kern="1200" dirty="0"/>
            <a:t>Articles retenus = 6</a:t>
          </a:r>
          <a:endParaRPr lang="en-US" sz="2500" kern="1200" dirty="0"/>
        </a:p>
      </dsp:txBody>
      <dsp:txXfrm>
        <a:off x="7369036" y="1645390"/>
        <a:ext cx="3134531" cy="470179"/>
      </dsp:txXfrm>
    </dsp:sp>
    <dsp:sp modelId="{FF571101-317C-48F6-BC11-B74441947DE8}">
      <dsp:nvSpPr>
        <dsp:cNvPr id="0" name=""/>
        <dsp:cNvSpPr/>
      </dsp:nvSpPr>
      <dsp:spPr>
        <a:xfrm>
          <a:off x="7369036" y="2190817"/>
          <a:ext cx="3134531" cy="195808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6E647-C045-F54F-BD65-CDC3C160B3A3}">
      <dsp:nvSpPr>
        <dsp:cNvPr id="0" name=""/>
        <dsp:cNvSpPr/>
      </dsp:nvSpPr>
      <dsp:spPr>
        <a:xfrm>
          <a:off x="0" y="108366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747BD-C071-1047-9FD5-67FAF529F56D}">
      <dsp:nvSpPr>
        <dsp:cNvPr id="0" name=""/>
        <dsp:cNvSpPr/>
      </dsp:nvSpPr>
      <dsp:spPr>
        <a:xfrm>
          <a:off x="328612"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FRAX sans DMO = façon simple et rapide pour le risque à 10 ans </a:t>
          </a:r>
          <a:endParaRPr lang="en-US" sz="1600" kern="1200" dirty="0"/>
        </a:p>
      </dsp:txBody>
      <dsp:txXfrm>
        <a:off x="383617" y="1450847"/>
        <a:ext cx="2847502" cy="1768010"/>
      </dsp:txXfrm>
    </dsp:sp>
    <dsp:sp modelId="{C4AC2F9D-AE0F-D247-AA48-ABD357173681}">
      <dsp:nvSpPr>
        <dsp:cNvPr id="0" name=""/>
        <dsp:cNvSpPr/>
      </dsp:nvSpPr>
      <dsp:spPr>
        <a:xfrm>
          <a:off x="3614737" y="108366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DA995-CE76-444C-914C-B548277281FC}">
      <dsp:nvSpPr>
        <dsp:cNvPr id="0" name=""/>
        <dsp:cNvSpPr/>
      </dsp:nvSpPr>
      <dsp:spPr>
        <a:xfrm>
          <a:off x="3943350"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Pourrait permettre de débuter un traitement chez les haut risque sans DMO</a:t>
          </a:r>
          <a:endParaRPr lang="en-US" sz="1600" kern="1200" dirty="0"/>
        </a:p>
      </dsp:txBody>
      <dsp:txXfrm>
        <a:off x="3998355" y="1450847"/>
        <a:ext cx="2847502" cy="1768010"/>
      </dsp:txXfrm>
    </dsp:sp>
    <dsp:sp modelId="{895F16FC-843E-DF47-A556-3DCD57746566}">
      <dsp:nvSpPr>
        <dsp:cNvPr id="0" name=""/>
        <dsp:cNvSpPr/>
      </dsp:nvSpPr>
      <dsp:spPr>
        <a:xfrm>
          <a:off x="7229475" y="108366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00BEA-1213-BC43-959E-C066D93D91DA}">
      <dsp:nvSpPr>
        <dsp:cNvPr id="0" name=""/>
        <dsp:cNvSpPr/>
      </dsp:nvSpPr>
      <dsp:spPr>
        <a:xfrm>
          <a:off x="7558087"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Il est déjà recommandé de débuter un traitement chez les patients ayant des antécédents de fracture de fragilité ou de fracture vertébrale et ce, sans DMO...</a:t>
          </a:r>
          <a:endParaRPr lang="en-US" sz="1600" kern="1200" dirty="0"/>
        </a:p>
      </dsp:txBody>
      <dsp:txXfrm>
        <a:off x="7613092" y="1450847"/>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B1323-C24C-B44B-8103-8FA8C73422CB}">
      <dsp:nvSpPr>
        <dsp:cNvPr id="0" name=""/>
        <dsp:cNvSpPr/>
      </dsp:nvSpPr>
      <dsp:spPr>
        <a:xfrm>
          <a:off x="5112748" y="1661290"/>
          <a:ext cx="1595567" cy="759345"/>
        </a:xfrm>
        <a:custGeom>
          <a:avLst/>
          <a:gdLst/>
          <a:ahLst/>
          <a:cxnLst/>
          <a:rect l="0" t="0" r="0" b="0"/>
          <a:pathLst>
            <a:path>
              <a:moveTo>
                <a:pt x="0" y="0"/>
              </a:moveTo>
              <a:lnTo>
                <a:pt x="0" y="517471"/>
              </a:lnTo>
              <a:lnTo>
                <a:pt x="1595567" y="517471"/>
              </a:lnTo>
              <a:lnTo>
                <a:pt x="1595567"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11B50-FA72-BE45-A6AE-22386D4F2863}">
      <dsp:nvSpPr>
        <dsp:cNvPr id="0" name=""/>
        <dsp:cNvSpPr/>
      </dsp:nvSpPr>
      <dsp:spPr>
        <a:xfrm>
          <a:off x="3517180" y="1661290"/>
          <a:ext cx="1595567" cy="759345"/>
        </a:xfrm>
        <a:custGeom>
          <a:avLst/>
          <a:gdLst/>
          <a:ahLst/>
          <a:cxnLst/>
          <a:rect l="0" t="0" r="0" b="0"/>
          <a:pathLst>
            <a:path>
              <a:moveTo>
                <a:pt x="1595567" y="0"/>
              </a:moveTo>
              <a:lnTo>
                <a:pt x="1595567" y="517471"/>
              </a:lnTo>
              <a:lnTo>
                <a:pt x="0" y="517471"/>
              </a:lnTo>
              <a:lnTo>
                <a:pt x="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D534A-3E9A-5F4D-9E13-392C6FF88F20}">
      <dsp:nvSpPr>
        <dsp:cNvPr id="0" name=""/>
        <dsp:cNvSpPr/>
      </dsp:nvSpPr>
      <dsp:spPr>
        <a:xfrm>
          <a:off x="616148" y="3350"/>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97AEF-5BAE-664E-B10F-F5FA86500EE2}">
      <dsp:nvSpPr>
        <dsp:cNvPr id="0" name=""/>
        <dsp:cNvSpPr/>
      </dsp:nvSpPr>
      <dsp:spPr>
        <a:xfrm>
          <a:off x="906251" y="278948"/>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Limite de la quantité d’études</a:t>
          </a:r>
        </a:p>
        <a:p>
          <a:pPr marL="0" lvl="0" indent="0" algn="ctr" defTabSz="711200">
            <a:lnSpc>
              <a:spcPct val="90000"/>
            </a:lnSpc>
            <a:spcBef>
              <a:spcPct val="0"/>
            </a:spcBef>
            <a:spcAft>
              <a:spcPct val="35000"/>
            </a:spcAft>
            <a:buNone/>
          </a:pPr>
          <a:r>
            <a:rPr lang="fr-CA" sz="1600" kern="1200" dirty="0"/>
            <a:t>Et toutes cohortes rétrospectives</a:t>
          </a:r>
          <a:endParaRPr lang="en-US" sz="1600" kern="1200" dirty="0"/>
        </a:p>
      </dsp:txBody>
      <dsp:txXfrm>
        <a:off x="954810" y="327507"/>
        <a:ext cx="2513811" cy="1560821"/>
      </dsp:txXfrm>
    </dsp:sp>
    <dsp:sp modelId="{917C5CAE-884F-B841-9E62-90B8770987BD}">
      <dsp:nvSpPr>
        <dsp:cNvPr id="0" name=""/>
        <dsp:cNvSpPr/>
      </dsp:nvSpPr>
      <dsp:spPr>
        <a:xfrm>
          <a:off x="3807283" y="3350"/>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91108-2D35-DC4F-839E-21E8B82C4578}">
      <dsp:nvSpPr>
        <dsp:cNvPr id="0" name=""/>
        <dsp:cNvSpPr/>
      </dsp:nvSpPr>
      <dsp:spPr>
        <a:xfrm>
          <a:off x="4097387" y="278948"/>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dirty="0"/>
            <a:t>La majorité dérivée d’une même analyse de données populationnelle provenant du Manitoba. </a:t>
          </a:r>
          <a:endParaRPr lang="en-US" sz="1700" kern="1200" dirty="0"/>
        </a:p>
      </dsp:txBody>
      <dsp:txXfrm>
        <a:off x="4145946" y="327507"/>
        <a:ext cx="2513811" cy="1560821"/>
      </dsp:txXfrm>
    </dsp:sp>
    <dsp:sp modelId="{8490D28A-6AF8-FE43-BD82-B3462DEDDC38}">
      <dsp:nvSpPr>
        <dsp:cNvPr id="0" name=""/>
        <dsp:cNvSpPr/>
      </dsp:nvSpPr>
      <dsp:spPr>
        <a:xfrm>
          <a:off x="2211716" y="2420635"/>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8BE94-65B5-5240-A749-A0CA8F98CCDB}">
      <dsp:nvSpPr>
        <dsp:cNvPr id="0" name=""/>
        <dsp:cNvSpPr/>
      </dsp:nvSpPr>
      <dsp:spPr>
        <a:xfrm>
          <a:off x="2501819" y="2696233"/>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dirty="0"/>
            <a:t>Elles-mêmes toutes dérivées d’un registre de DMO.</a:t>
          </a:r>
          <a:endParaRPr lang="en-US" sz="1700" kern="1200" dirty="0"/>
        </a:p>
      </dsp:txBody>
      <dsp:txXfrm>
        <a:off x="2550378" y="2744792"/>
        <a:ext cx="2513811" cy="1560821"/>
      </dsp:txXfrm>
    </dsp:sp>
    <dsp:sp modelId="{A6BB99C9-2164-A84B-9D3D-173CA9F4B09B}">
      <dsp:nvSpPr>
        <dsp:cNvPr id="0" name=""/>
        <dsp:cNvSpPr/>
      </dsp:nvSpPr>
      <dsp:spPr>
        <a:xfrm>
          <a:off x="5402851" y="2420635"/>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6C513-61C0-1D49-93D7-FBB94B931F9B}">
      <dsp:nvSpPr>
        <dsp:cNvPr id="0" name=""/>
        <dsp:cNvSpPr/>
      </dsp:nvSpPr>
      <dsp:spPr>
        <a:xfrm>
          <a:off x="5692954" y="2696233"/>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r>
            <a:rPr lang="en-US" sz="1700" kern="1200" dirty="0" err="1"/>
            <a:t>Facteur</a:t>
          </a:r>
          <a:r>
            <a:rPr lang="en-US" sz="1700" kern="1200" dirty="0"/>
            <a:t> de </a:t>
          </a:r>
          <a:r>
            <a:rPr lang="en-US" sz="1700" kern="1200" dirty="0" err="1"/>
            <a:t>risque</a:t>
          </a:r>
          <a:r>
            <a:rPr lang="en-US" sz="1700" kern="1200" dirty="0"/>
            <a:t> de </a:t>
          </a:r>
          <a:r>
            <a:rPr lang="en-US" sz="1700" kern="1200" dirty="0" err="1"/>
            <a:t>Fx</a:t>
          </a:r>
          <a:r>
            <a:rPr lang="en-US" sz="1700" kern="1200" dirty="0"/>
            <a:t> de </a:t>
          </a:r>
          <a:r>
            <a:rPr lang="en-US" sz="1700" kern="1200" dirty="0" err="1"/>
            <a:t>hanche</a:t>
          </a:r>
          <a:r>
            <a:rPr lang="en-US" sz="1700" kern="1200" dirty="0"/>
            <a:t> parents 1er </a:t>
          </a:r>
          <a:r>
            <a:rPr lang="en-US" sz="1700" kern="1200" dirty="0" err="1"/>
            <a:t>degré</a:t>
          </a:r>
          <a:endParaRPr lang="en-US" sz="1700" kern="1200" dirty="0"/>
        </a:p>
      </dsp:txBody>
      <dsp:txXfrm>
        <a:off x="5741513" y="2744792"/>
        <a:ext cx="2513811" cy="1560821"/>
      </dsp:txXfrm>
    </dsp:sp>
    <dsp:sp modelId="{D8C2BE2E-2295-0841-BF38-ADAF67F1CF63}">
      <dsp:nvSpPr>
        <dsp:cNvPr id="0" name=""/>
        <dsp:cNvSpPr/>
      </dsp:nvSpPr>
      <dsp:spPr>
        <a:xfrm>
          <a:off x="6998419" y="3350"/>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66AAC-FEF8-6641-B075-6FBB3A5DC658}">
      <dsp:nvSpPr>
        <dsp:cNvPr id="0" name=""/>
        <dsp:cNvSpPr/>
      </dsp:nvSpPr>
      <dsp:spPr>
        <a:xfrm>
          <a:off x="7288522" y="278948"/>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Impossible de trouver des études qui couvraient uniquement les patients âgés de 65 ans</a:t>
          </a:r>
          <a:endParaRPr lang="en-US" sz="1700" kern="1200"/>
        </a:p>
      </dsp:txBody>
      <dsp:txXfrm>
        <a:off x="7337081" y="327507"/>
        <a:ext cx="2513811" cy="156082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AD6B-265B-E84D-B824-91F7332CF549}" type="datetimeFigureOut">
              <a:rPr lang="fr-CA" smtClean="0"/>
              <a:t>2023-05-25</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683FC-D3C1-DF42-88ED-D9C7F760697C}" type="slidenum">
              <a:rPr lang="fr-CA" smtClean="0"/>
              <a:t>‹n°›</a:t>
            </a:fld>
            <a:endParaRPr lang="fr-CA"/>
          </a:p>
        </p:txBody>
      </p:sp>
    </p:spTree>
    <p:extLst>
      <p:ext uri="{BB962C8B-B14F-4D97-AF65-F5344CB8AC3E}">
        <p14:creationId xmlns:p14="http://schemas.microsoft.com/office/powerpoint/2010/main" val="192634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*ostéoporose secondaire ajouter les trucs </a:t>
            </a:r>
          </a:p>
        </p:txBody>
      </p:sp>
      <p:sp>
        <p:nvSpPr>
          <p:cNvPr id="4" name="Slide Number Placeholder 3"/>
          <p:cNvSpPr>
            <a:spLocks noGrp="1"/>
          </p:cNvSpPr>
          <p:nvPr>
            <p:ph type="sldNum" sz="quarter" idx="5"/>
          </p:nvPr>
        </p:nvSpPr>
        <p:spPr/>
        <p:txBody>
          <a:bodyPr/>
          <a:lstStyle/>
          <a:p>
            <a:fld id="{7D7683FC-D3C1-DF42-88ED-D9C7F760697C}" type="slidenum">
              <a:rPr lang="fr-CA" smtClean="0"/>
              <a:t>5</a:t>
            </a:fld>
            <a:endParaRPr lang="fr-CA"/>
          </a:p>
        </p:txBody>
      </p:sp>
    </p:spTree>
    <p:extLst>
      <p:ext uri="{BB962C8B-B14F-4D97-AF65-F5344CB8AC3E}">
        <p14:creationId xmlns:p14="http://schemas.microsoft.com/office/powerpoint/2010/main" val="415050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aurait été intéressant de pouvoir évaluer des études de meilleure qualité (des études randomisées contrôlées) qui comparent directement l’utilisation du FRAX avec DMO et du FRAX sans DMO pour l’établissement de la catégorie de risque fracturaire ainsi que l’initiation du traitement.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Aussi le facteur de risque de fracture de la hanche chez les parents du 1er degré a été extrapolé à partir des statistiques de survenue de cet événement dans la population puisqu’il était impossible d’obtenir l’information directement</a:t>
            </a:r>
            <a:endParaRPr lang="en-US" dirty="0"/>
          </a:p>
          <a:p>
            <a:endParaRPr lang="fr-CA" dirty="0"/>
          </a:p>
        </p:txBody>
      </p:sp>
      <p:sp>
        <p:nvSpPr>
          <p:cNvPr id="4" name="Slide Number Placeholder 3"/>
          <p:cNvSpPr>
            <a:spLocks noGrp="1"/>
          </p:cNvSpPr>
          <p:nvPr>
            <p:ph type="sldNum" sz="quarter" idx="5"/>
          </p:nvPr>
        </p:nvSpPr>
        <p:spPr/>
        <p:txBody>
          <a:bodyPr/>
          <a:lstStyle/>
          <a:p>
            <a:fld id="{7D7683FC-D3C1-DF42-88ED-D9C7F760697C}" type="slidenum">
              <a:rPr lang="fr-CA" smtClean="0"/>
              <a:t>19</a:t>
            </a:fld>
            <a:endParaRPr lang="fr-CA"/>
          </a:p>
        </p:txBody>
      </p:sp>
    </p:spTree>
    <p:extLst>
      <p:ext uri="{BB962C8B-B14F-4D97-AF65-F5344CB8AC3E}">
        <p14:creationId xmlns:p14="http://schemas.microsoft.com/office/powerpoint/2010/main" val="142485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un 2</a:t>
            </a:r>
            <a:r>
              <a:rPr lang="fr-CA" baseline="30000" dirty="0"/>
              <a:t>e</a:t>
            </a:r>
            <a:r>
              <a:rPr lang="fr-CA" dirty="0"/>
              <a:t> temps = un traitement qui serait instauré sans avoir mesurer la DMO</a:t>
            </a:r>
          </a:p>
        </p:txBody>
      </p:sp>
      <p:sp>
        <p:nvSpPr>
          <p:cNvPr id="4" name="Slide Number Placeholder 3"/>
          <p:cNvSpPr>
            <a:spLocks noGrp="1"/>
          </p:cNvSpPr>
          <p:nvPr>
            <p:ph type="sldNum" sz="quarter" idx="5"/>
          </p:nvPr>
        </p:nvSpPr>
        <p:spPr/>
        <p:txBody>
          <a:bodyPr/>
          <a:lstStyle/>
          <a:p>
            <a:fld id="{7D7683FC-D3C1-DF42-88ED-D9C7F760697C}" type="slidenum">
              <a:rPr lang="fr-CA" smtClean="0"/>
              <a:t>20</a:t>
            </a:fld>
            <a:endParaRPr lang="fr-CA"/>
          </a:p>
        </p:txBody>
      </p:sp>
    </p:spTree>
    <p:extLst>
      <p:ext uri="{BB962C8B-B14F-4D97-AF65-F5344CB8AC3E}">
        <p14:creationId xmlns:p14="http://schemas.microsoft.com/office/powerpoint/2010/main" val="228682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24242"/>
                </a:solidFill>
                <a:effectLst/>
                <a:latin typeface="Segoe UI" panose="020B0502040204020203" pitchFamily="34" charset="0"/>
              </a:rPr>
              <a:t>et dans les </a:t>
            </a:r>
            <a:r>
              <a:rPr lang="en-CA" b="0" i="0" dirty="0" err="1">
                <a:solidFill>
                  <a:srgbClr val="424242"/>
                </a:solidFill>
                <a:effectLst/>
                <a:latin typeface="Segoe UI" panose="020B0502040204020203" pitchFamily="34" charset="0"/>
              </a:rPr>
              <a:t>novueaux</a:t>
            </a:r>
            <a:r>
              <a:rPr lang="en-CA" b="0" i="0" dirty="0">
                <a:solidFill>
                  <a:srgbClr val="424242"/>
                </a:solidFill>
                <a:effectLst/>
                <a:latin typeface="Segoe UI" panose="020B0502040204020203" pitchFamily="34" charset="0"/>
              </a:rPr>
              <a:t> guidelines ne pas </a:t>
            </a:r>
            <a:r>
              <a:rPr lang="en-CA" b="0" i="0" dirty="0" err="1">
                <a:solidFill>
                  <a:srgbClr val="424242"/>
                </a:solidFill>
                <a:effectLst/>
                <a:latin typeface="Segoe UI" panose="020B0502040204020203" pitchFamily="34" charset="0"/>
              </a:rPr>
              <a:t>dépister</a:t>
            </a:r>
            <a:r>
              <a:rPr lang="en-CA" b="0" i="0" dirty="0">
                <a:solidFill>
                  <a:srgbClr val="424242"/>
                </a:solidFill>
                <a:effectLst/>
                <a:latin typeface="Segoe UI" panose="020B0502040204020203" pitchFamily="34" charset="0"/>
              </a:rPr>
              <a:t> les hommes du tout… et </a:t>
            </a:r>
            <a:r>
              <a:rPr lang="en-CA" b="0" i="0" dirty="0" err="1">
                <a:solidFill>
                  <a:srgbClr val="424242"/>
                </a:solidFill>
                <a:effectLst/>
                <a:latin typeface="Segoe UI" panose="020B0502040204020203" pitchFamily="34" charset="0"/>
              </a:rPr>
              <a:t>aussi</a:t>
            </a:r>
            <a:r>
              <a:rPr lang="en-CA" b="0" i="0" dirty="0">
                <a:solidFill>
                  <a:srgbClr val="424242"/>
                </a:solidFill>
                <a:effectLst/>
                <a:latin typeface="Segoe UI" panose="020B0502040204020203" pitchFamily="34" charset="0"/>
              </a:rPr>
              <a:t> </a:t>
            </a:r>
            <a:r>
              <a:rPr lang="en-CA" b="0" i="0" dirty="0" err="1">
                <a:solidFill>
                  <a:srgbClr val="424242"/>
                </a:solidFill>
                <a:effectLst/>
                <a:latin typeface="Segoe UI" panose="020B0502040204020203" pitchFamily="34" charset="0"/>
              </a:rPr>
              <a:t>écrire</a:t>
            </a:r>
            <a:r>
              <a:rPr lang="en-CA" b="0" i="0" dirty="0">
                <a:solidFill>
                  <a:srgbClr val="424242"/>
                </a:solidFill>
                <a:effectLst/>
                <a:latin typeface="Segoe UI" panose="020B0502040204020203" pitchFamily="34" charset="0"/>
              </a:rPr>
              <a:t> que le </a:t>
            </a:r>
            <a:r>
              <a:rPr lang="en-CA" b="0" i="0" dirty="0" err="1">
                <a:solidFill>
                  <a:srgbClr val="424242"/>
                </a:solidFill>
                <a:effectLst/>
                <a:latin typeface="Segoe UI" panose="020B0502040204020203" pitchFamily="34" charset="0"/>
              </a:rPr>
              <a:t>snovueaux</a:t>
            </a:r>
            <a:r>
              <a:rPr lang="en-CA" b="0" i="0" dirty="0">
                <a:solidFill>
                  <a:srgbClr val="424242"/>
                </a:solidFill>
                <a:effectLst/>
                <a:latin typeface="Segoe UI" panose="020B0502040204020203" pitchFamily="34" charset="0"/>
              </a:rPr>
              <a:t> guidelines </a:t>
            </a:r>
            <a:r>
              <a:rPr lang="en-CA" b="0" i="0" dirty="0" err="1">
                <a:solidFill>
                  <a:srgbClr val="424242"/>
                </a:solidFill>
                <a:effectLst/>
                <a:latin typeface="Segoe UI" panose="020B0502040204020203" pitchFamily="34" charset="0"/>
              </a:rPr>
              <a:t>sont</a:t>
            </a:r>
            <a:r>
              <a:rPr lang="en-CA" b="0" i="0" dirty="0">
                <a:solidFill>
                  <a:srgbClr val="424242"/>
                </a:solidFill>
                <a:effectLst/>
                <a:latin typeface="Segoe UI" panose="020B0502040204020203" pitchFamily="34" charset="0"/>
              </a:rPr>
              <a:t> </a:t>
            </a:r>
            <a:r>
              <a:rPr lang="en-CA" b="0" i="0" dirty="0" err="1">
                <a:solidFill>
                  <a:srgbClr val="424242"/>
                </a:solidFill>
                <a:effectLst/>
                <a:latin typeface="Segoe UI" panose="020B0502040204020203" pitchFamily="34" charset="0"/>
              </a:rPr>
              <a:t>sortis</a:t>
            </a:r>
            <a:r>
              <a:rPr lang="en-CA" b="0" i="0" dirty="0">
                <a:solidFill>
                  <a:srgbClr val="424242"/>
                </a:solidFill>
                <a:effectLst/>
                <a:latin typeface="Segoe UI" panose="020B0502040204020203" pitchFamily="34" charset="0"/>
              </a:rPr>
              <a:t> le 8 </a:t>
            </a:r>
            <a:r>
              <a:rPr lang="en-CA" b="0" i="0" dirty="0" err="1">
                <a:solidFill>
                  <a:srgbClr val="424242"/>
                </a:solidFill>
                <a:effectLst/>
                <a:latin typeface="Segoe UI" panose="020B0502040204020203" pitchFamily="34" charset="0"/>
              </a:rPr>
              <a:t>mai</a:t>
            </a:r>
            <a:r>
              <a:rPr lang="en-CA" b="0" i="0" dirty="0">
                <a:solidFill>
                  <a:srgbClr val="424242"/>
                </a:solidFill>
                <a:effectLst/>
                <a:latin typeface="Segoe UI" panose="020B0502040204020203" pitchFamily="34" charset="0"/>
              </a:rPr>
              <a:t> 2023 or après </a:t>
            </a:r>
            <a:r>
              <a:rPr lang="en-CA" b="0" i="0" dirty="0" err="1">
                <a:solidFill>
                  <a:srgbClr val="424242"/>
                </a:solidFill>
                <a:effectLst/>
                <a:latin typeface="Segoe UI" panose="020B0502040204020203" pitchFamily="34" charset="0"/>
              </a:rPr>
              <a:t>notre</a:t>
            </a:r>
            <a:r>
              <a:rPr lang="en-CA" b="0" i="0" dirty="0">
                <a:solidFill>
                  <a:srgbClr val="424242"/>
                </a:solidFill>
                <a:effectLst/>
                <a:latin typeface="Segoe UI" panose="020B0502040204020203" pitchFamily="34" charset="0"/>
              </a:rPr>
              <a:t> travail de recherche </a:t>
            </a:r>
          </a:p>
          <a:p>
            <a:endParaRPr lang="fr-CA" dirty="0"/>
          </a:p>
        </p:txBody>
      </p:sp>
      <p:sp>
        <p:nvSpPr>
          <p:cNvPr id="4" name="Slide Number Placeholder 3"/>
          <p:cNvSpPr>
            <a:spLocks noGrp="1"/>
          </p:cNvSpPr>
          <p:nvPr>
            <p:ph type="sldNum" sz="quarter" idx="5"/>
          </p:nvPr>
        </p:nvSpPr>
        <p:spPr/>
        <p:txBody>
          <a:bodyPr/>
          <a:lstStyle/>
          <a:p>
            <a:fld id="{7D7683FC-D3C1-DF42-88ED-D9C7F760697C}" type="slidenum">
              <a:rPr lang="fr-CA" smtClean="0"/>
              <a:t>21</a:t>
            </a:fld>
            <a:endParaRPr lang="fr-CA"/>
          </a:p>
        </p:txBody>
      </p:sp>
    </p:spTree>
    <p:extLst>
      <p:ext uri="{BB962C8B-B14F-4D97-AF65-F5344CB8AC3E}">
        <p14:creationId xmlns:p14="http://schemas.microsoft.com/office/powerpoint/2010/main" val="285362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7D7683FC-D3C1-DF42-88ED-D9C7F760697C}" type="slidenum">
              <a:rPr lang="fr-CA" smtClean="0"/>
              <a:t>6</a:t>
            </a:fld>
            <a:endParaRPr lang="fr-CA"/>
          </a:p>
        </p:txBody>
      </p:sp>
    </p:spTree>
    <p:extLst>
      <p:ext uri="{BB962C8B-B14F-4D97-AF65-F5344CB8AC3E}">
        <p14:creationId xmlns:p14="http://schemas.microsoft.com/office/powerpoint/2010/main" val="408290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Ajouter </a:t>
            </a:r>
            <a:r>
              <a:rPr lang="fr-CA" dirty="0" err="1"/>
              <a:t>ppt</a:t>
            </a:r>
            <a:r>
              <a:rPr lang="fr-CA" dirty="0"/>
              <a:t> genre première slide de notre annexe 1 avec peut-être les auteurs et </a:t>
            </a:r>
            <a:r>
              <a:rPr lang="fr-CA"/>
              <a:t>les années… </a:t>
            </a:r>
            <a:endParaRPr lang="fr-CA" dirty="0"/>
          </a:p>
        </p:txBody>
      </p:sp>
      <p:sp>
        <p:nvSpPr>
          <p:cNvPr id="4" name="Slide Number Placeholder 3"/>
          <p:cNvSpPr>
            <a:spLocks noGrp="1"/>
          </p:cNvSpPr>
          <p:nvPr>
            <p:ph type="sldNum" sz="quarter" idx="5"/>
          </p:nvPr>
        </p:nvSpPr>
        <p:spPr/>
        <p:txBody>
          <a:bodyPr/>
          <a:lstStyle/>
          <a:p>
            <a:fld id="{7D7683FC-D3C1-DF42-88ED-D9C7F760697C}" type="slidenum">
              <a:rPr lang="fr-CA" smtClean="0"/>
              <a:t>7</a:t>
            </a:fld>
            <a:endParaRPr lang="fr-CA"/>
          </a:p>
        </p:txBody>
      </p:sp>
    </p:spTree>
    <p:extLst>
      <p:ext uri="{BB962C8B-B14F-4D97-AF65-F5344CB8AC3E}">
        <p14:creationId xmlns:p14="http://schemas.microsoft.com/office/powerpoint/2010/main" val="135282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Ajout diapo résumé des études </a:t>
            </a:r>
          </a:p>
        </p:txBody>
      </p:sp>
      <p:sp>
        <p:nvSpPr>
          <p:cNvPr id="4" name="Slide Number Placeholder 3"/>
          <p:cNvSpPr>
            <a:spLocks noGrp="1"/>
          </p:cNvSpPr>
          <p:nvPr>
            <p:ph type="sldNum" sz="quarter" idx="5"/>
          </p:nvPr>
        </p:nvSpPr>
        <p:spPr/>
        <p:txBody>
          <a:bodyPr/>
          <a:lstStyle/>
          <a:p>
            <a:fld id="{7D7683FC-D3C1-DF42-88ED-D9C7F760697C}" type="slidenum">
              <a:rPr lang="fr-CA" smtClean="0"/>
              <a:t>9</a:t>
            </a:fld>
            <a:endParaRPr lang="fr-CA"/>
          </a:p>
        </p:txBody>
      </p:sp>
    </p:spTree>
    <p:extLst>
      <p:ext uri="{BB962C8B-B14F-4D97-AF65-F5344CB8AC3E}">
        <p14:creationId xmlns:p14="http://schemas.microsoft.com/office/powerpoint/2010/main" val="258137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7D7683FC-D3C1-DF42-88ED-D9C7F760697C}" type="slidenum">
              <a:rPr lang="fr-CA" smtClean="0"/>
              <a:t>11</a:t>
            </a:fld>
            <a:endParaRPr lang="fr-CA"/>
          </a:p>
        </p:txBody>
      </p:sp>
    </p:spTree>
    <p:extLst>
      <p:ext uri="{BB962C8B-B14F-4D97-AF65-F5344CB8AC3E}">
        <p14:creationId xmlns:p14="http://schemas.microsoft.com/office/powerpoint/2010/main" val="254189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7D7683FC-D3C1-DF42-88ED-D9C7F760697C}" type="slidenum">
              <a:rPr lang="fr-CA" smtClean="0"/>
              <a:t>12</a:t>
            </a:fld>
            <a:endParaRPr lang="fr-CA"/>
          </a:p>
        </p:txBody>
      </p:sp>
    </p:spTree>
    <p:extLst>
      <p:ext uri="{BB962C8B-B14F-4D97-AF65-F5344CB8AC3E}">
        <p14:creationId xmlns:p14="http://schemas.microsoft.com/office/powerpoint/2010/main" val="181182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super pertinent on peut résumer le truc dans cette étude…</a:t>
            </a:r>
          </a:p>
        </p:txBody>
      </p:sp>
      <p:sp>
        <p:nvSpPr>
          <p:cNvPr id="4" name="Slide Number Placeholder 3"/>
          <p:cNvSpPr>
            <a:spLocks noGrp="1"/>
          </p:cNvSpPr>
          <p:nvPr>
            <p:ph type="sldNum" sz="quarter" idx="5"/>
          </p:nvPr>
        </p:nvSpPr>
        <p:spPr/>
        <p:txBody>
          <a:bodyPr/>
          <a:lstStyle/>
          <a:p>
            <a:fld id="{7D7683FC-D3C1-DF42-88ED-D9C7F760697C}" type="slidenum">
              <a:rPr lang="fr-CA" smtClean="0"/>
              <a:t>13</a:t>
            </a:fld>
            <a:endParaRPr lang="fr-CA"/>
          </a:p>
        </p:txBody>
      </p:sp>
    </p:spTree>
    <p:extLst>
      <p:ext uri="{BB962C8B-B14F-4D97-AF65-F5344CB8AC3E}">
        <p14:creationId xmlns:p14="http://schemas.microsoft.com/office/powerpoint/2010/main" val="392589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latin typeface="Helvetica" pitchFamily="2" charset="0"/>
            </a:endParaRPr>
          </a:p>
        </p:txBody>
      </p:sp>
      <p:sp>
        <p:nvSpPr>
          <p:cNvPr id="4" name="Slide Number Placeholder 3"/>
          <p:cNvSpPr>
            <a:spLocks noGrp="1"/>
          </p:cNvSpPr>
          <p:nvPr>
            <p:ph type="sldNum" sz="quarter" idx="5"/>
          </p:nvPr>
        </p:nvSpPr>
        <p:spPr/>
        <p:txBody>
          <a:bodyPr/>
          <a:lstStyle/>
          <a:p>
            <a:fld id="{7D7683FC-D3C1-DF42-88ED-D9C7F760697C}" type="slidenum">
              <a:rPr lang="fr-CA" smtClean="0"/>
              <a:t>15</a:t>
            </a:fld>
            <a:endParaRPr lang="fr-CA"/>
          </a:p>
        </p:txBody>
      </p:sp>
    </p:spTree>
    <p:extLst>
      <p:ext uri="{BB962C8B-B14F-4D97-AF65-F5344CB8AC3E}">
        <p14:creationId xmlns:p14="http://schemas.microsoft.com/office/powerpoint/2010/main" val="92815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Risque modéré sont ceux qui bénéficient de plus DMO</a:t>
            </a:r>
          </a:p>
        </p:txBody>
      </p:sp>
      <p:sp>
        <p:nvSpPr>
          <p:cNvPr id="4" name="Slide Number Placeholder 3"/>
          <p:cNvSpPr>
            <a:spLocks noGrp="1"/>
          </p:cNvSpPr>
          <p:nvPr>
            <p:ph type="sldNum" sz="quarter" idx="5"/>
          </p:nvPr>
        </p:nvSpPr>
        <p:spPr/>
        <p:txBody>
          <a:bodyPr/>
          <a:lstStyle/>
          <a:p>
            <a:fld id="{7D7683FC-D3C1-DF42-88ED-D9C7F760697C}" type="slidenum">
              <a:rPr lang="fr-CA" smtClean="0"/>
              <a:t>16</a:t>
            </a:fld>
            <a:endParaRPr lang="fr-CA"/>
          </a:p>
        </p:txBody>
      </p:sp>
    </p:spTree>
    <p:extLst>
      <p:ext uri="{BB962C8B-B14F-4D97-AF65-F5344CB8AC3E}">
        <p14:creationId xmlns:p14="http://schemas.microsoft.com/office/powerpoint/2010/main" val="96168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5/25/23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00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5/25/23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86231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5/25/23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77528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5/25/23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1503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5/25/23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2301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5/25/23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05386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5/25/23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19780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5/25/23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1661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5/25/23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23968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5/25/23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6781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5/25/23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8419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5/25/23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145305915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2/jbmr.3717" TargetMode="External"/><Relationship Id="rId2" Type="http://schemas.openxmlformats.org/officeDocument/2006/relationships/hyperlink" Target="https://frax.shef.ac.uk/frax/tool.aspx?country=19" TargetMode="External"/><Relationship Id="rId1" Type="http://schemas.openxmlformats.org/officeDocument/2006/relationships/slideLayout" Target="../slideLayouts/slideLayout2.xml"/><Relationship Id="rId5" Type="http://schemas.openxmlformats.org/officeDocument/2006/relationships/hyperlink" Target="https://doi.org/10.1359/jbmr.2004.19.6.906" TargetMode="External"/><Relationship Id="rId4" Type="http://schemas.openxmlformats.org/officeDocument/2006/relationships/hyperlink" Target="https://doi.org/10.1007/s00774-022-01356-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3109/13697137.2015.1092342" TargetMode="External"/><Relationship Id="rId2" Type="http://schemas.openxmlformats.org/officeDocument/2006/relationships/hyperlink" Target="https://doi.org/10.1007/s00198-008-0560-z" TargetMode="External"/><Relationship Id="rId1" Type="http://schemas.openxmlformats.org/officeDocument/2006/relationships/slideLayout" Target="../slideLayouts/slideLayout2.xml"/><Relationship Id="rId5" Type="http://schemas.openxmlformats.org/officeDocument/2006/relationships/hyperlink" Target="https://doi.org/10.1007/s11657-020-00846-w" TargetMode="External"/><Relationship Id="rId4" Type="http://schemas.openxmlformats.org/officeDocument/2006/relationships/hyperlink" Target="https://doi.org/10.1007/s00198-022-06479-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steoporosis.ca/wp-content/uploads/Ost" TargetMode="External"/><Relationship Id="rId2" Type="http://schemas.openxmlformats.org/officeDocument/2006/relationships/hyperlink" Target="https://doi.org/10.1007/s00198-011-1747-2" TargetMode="External"/><Relationship Id="rId1" Type="http://schemas.openxmlformats.org/officeDocument/2006/relationships/slideLayout" Target="../slideLayouts/slideLayout2.xml"/><Relationship Id="rId5" Type="http://schemas.openxmlformats.org/officeDocument/2006/relationships/hyperlink" Target="https://statistique.quebec.ca/fr" TargetMode="External"/><Relationship Id="rId4" Type="http://schemas.openxmlformats.org/officeDocument/2006/relationships/hyperlink" Target="https://doi.org/10.1503/cmaj.10077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C05A203-39F1-057C-7FAE-E4865748A226}"/>
              </a:ext>
            </a:extLst>
          </p:cNvPr>
          <p:cNvSpPr>
            <a:spLocks noGrp="1"/>
          </p:cNvSpPr>
          <p:nvPr>
            <p:ph type="ctrTitle"/>
          </p:nvPr>
        </p:nvSpPr>
        <p:spPr>
          <a:xfrm>
            <a:off x="477981" y="1122363"/>
            <a:ext cx="4023360" cy="3204134"/>
          </a:xfrm>
        </p:spPr>
        <p:txBody>
          <a:bodyPr vert="horz" lIns="91440" tIns="45720" rIns="91440" bIns="45720" rtlCol="0" anchor="b">
            <a:normAutofit/>
          </a:bodyPr>
          <a:lstStyle/>
          <a:p>
            <a:r>
              <a:rPr lang="en-US" sz="2600">
                <a:effectLst/>
              </a:rPr>
              <a:t>L’UTILISATION DU SCORE FRAX AVEC OU SANS DMO DANS L’ÉVALUATION DU RISQUE DE FRACTURES OSTÉOPOROTIQUES MAJEURES</a:t>
            </a:r>
            <a:endParaRPr lang="en-US" sz="2600"/>
          </a:p>
        </p:txBody>
      </p:sp>
      <p:sp>
        <p:nvSpPr>
          <p:cNvPr id="3" name="Sous-titre 2">
            <a:extLst>
              <a:ext uri="{FF2B5EF4-FFF2-40B4-BE49-F238E27FC236}">
                <a16:creationId xmlns:a16="http://schemas.microsoft.com/office/drawing/2014/main" id="{01688695-5ABB-937C-FF7C-44759703C45B}"/>
              </a:ext>
            </a:extLst>
          </p:cNvPr>
          <p:cNvSpPr>
            <a:spLocks noGrp="1"/>
          </p:cNvSpPr>
          <p:nvPr>
            <p:ph type="subTitle" idx="1"/>
          </p:nvPr>
        </p:nvSpPr>
        <p:spPr>
          <a:xfrm>
            <a:off x="477981" y="4872922"/>
            <a:ext cx="3933306" cy="1208141"/>
          </a:xfrm>
        </p:spPr>
        <p:txBody>
          <a:bodyPr vert="horz" lIns="91440" tIns="45720" rIns="91440" bIns="45720" rtlCol="0">
            <a:normAutofit/>
          </a:bodyPr>
          <a:lstStyle/>
          <a:p>
            <a:pPr>
              <a:lnSpc>
                <a:spcPct val="100000"/>
              </a:lnSpc>
            </a:pPr>
            <a:r>
              <a:rPr lang="en-US" sz="1700"/>
              <a:t>VÉRONIQUE JACOB</a:t>
            </a:r>
          </a:p>
          <a:p>
            <a:pPr>
              <a:lnSpc>
                <a:spcPct val="100000"/>
              </a:lnSpc>
            </a:pPr>
            <a:r>
              <a:rPr lang="en-US" sz="1700"/>
              <a:t>CHLOÉ NADEAU</a:t>
            </a:r>
          </a:p>
          <a:p>
            <a:pPr>
              <a:lnSpc>
                <a:spcPct val="100000"/>
              </a:lnSpc>
            </a:pPr>
            <a:r>
              <a:rPr lang="en-US" sz="1700"/>
              <a:t>R1 CUMF MARIA</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Network connection abstract against a white background">
            <a:extLst>
              <a:ext uri="{FF2B5EF4-FFF2-40B4-BE49-F238E27FC236}">
                <a16:creationId xmlns:a16="http://schemas.microsoft.com/office/drawing/2014/main" id="{A4E8E03A-DA69-2E1F-A693-92DCEAD3674C}"/>
              </a:ext>
            </a:extLst>
          </p:cNvPr>
          <p:cNvPicPr>
            <a:picLocks noChangeAspect="1"/>
          </p:cNvPicPr>
          <p:nvPr/>
        </p:nvPicPr>
        <p:blipFill rotWithShape="1">
          <a:blip r:embed="rId2"/>
          <a:srcRect t="15730"/>
          <a:stretch/>
        </p:blipFill>
        <p:spPr>
          <a:xfrm>
            <a:off x="5414356" y="1550881"/>
            <a:ext cx="6408836" cy="3604985"/>
          </a:xfrm>
          <a:prstGeom prst="rect">
            <a:avLst/>
          </a:prstGeom>
        </p:spPr>
      </p:pic>
      <p:sp>
        <p:nvSpPr>
          <p:cNvPr id="5" name="ZoneTexte 4">
            <a:extLst>
              <a:ext uri="{FF2B5EF4-FFF2-40B4-BE49-F238E27FC236}">
                <a16:creationId xmlns:a16="http://schemas.microsoft.com/office/drawing/2014/main" id="{F31FAB3E-F292-A10C-A9F8-FA237859A562}"/>
              </a:ext>
            </a:extLst>
          </p:cNvPr>
          <p:cNvSpPr txBox="1"/>
          <p:nvPr/>
        </p:nvSpPr>
        <p:spPr>
          <a:xfrm>
            <a:off x="5622133" y="5050011"/>
            <a:ext cx="3241964" cy="2062103"/>
          </a:xfrm>
          <a:prstGeom prst="rect">
            <a:avLst/>
          </a:prstGeom>
          <a:noFill/>
        </p:spPr>
        <p:txBody>
          <a:bodyPr wrap="square" rtlCol="0">
            <a:spAutoFit/>
          </a:bodyPr>
          <a:lstStyle/>
          <a:p>
            <a:pPr>
              <a:spcAft>
                <a:spcPts val="600"/>
              </a:spcAft>
            </a:pPr>
            <a:endParaRPr lang="fr-FR" dirty="0"/>
          </a:p>
          <a:p>
            <a:pPr>
              <a:spcAft>
                <a:spcPts val="600"/>
              </a:spcAft>
            </a:pPr>
            <a:r>
              <a:rPr lang="fr-FR" dirty="0"/>
              <a:t>REVUE DE LA LITTÉRATURE</a:t>
            </a:r>
          </a:p>
          <a:p>
            <a:pPr>
              <a:spcAft>
                <a:spcPts val="600"/>
              </a:spcAft>
            </a:pPr>
            <a:endParaRPr lang="fr-FR" dirty="0"/>
          </a:p>
          <a:p>
            <a:pPr>
              <a:spcAft>
                <a:spcPts val="600"/>
              </a:spcAft>
            </a:pPr>
            <a:r>
              <a:rPr lang="fr-FR" dirty="0"/>
              <a:t>SUPERVISÉ PAR </a:t>
            </a:r>
            <a:br>
              <a:rPr lang="fr-FR" dirty="0"/>
            </a:br>
            <a:r>
              <a:rPr lang="fr-FR" dirty="0"/>
              <a:t>DR ALEXANDRE AUDET</a:t>
            </a:r>
          </a:p>
          <a:p>
            <a:pPr>
              <a:spcAft>
                <a:spcPts val="600"/>
              </a:spcAft>
            </a:pPr>
            <a:endParaRPr lang="fr-FR" dirty="0"/>
          </a:p>
        </p:txBody>
      </p:sp>
    </p:spTree>
    <p:extLst>
      <p:ext uri="{BB962C8B-B14F-4D97-AF65-F5344CB8AC3E}">
        <p14:creationId xmlns:p14="http://schemas.microsoft.com/office/powerpoint/2010/main" val="57692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6121F2-E1EC-4D78-441B-F696128E9482}"/>
              </a:ext>
            </a:extLst>
          </p:cNvPr>
          <p:cNvSpPr>
            <a:spLocks noGrp="1"/>
          </p:cNvSpPr>
          <p:nvPr>
            <p:ph type="title"/>
          </p:nvPr>
        </p:nvSpPr>
        <p:spPr>
          <a:xfrm>
            <a:off x="841248" y="256032"/>
            <a:ext cx="10506456" cy="1014984"/>
          </a:xfrm>
        </p:spPr>
        <p:txBody>
          <a:bodyPr anchor="b">
            <a:normAutofit/>
          </a:bodyPr>
          <a:lstStyle/>
          <a:p>
            <a:r>
              <a:rPr lang="fr-FR" dirty="0"/>
              <a:t>Grille d’analyse des études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Espace réservé du contenu 3">
            <a:extLst>
              <a:ext uri="{FF2B5EF4-FFF2-40B4-BE49-F238E27FC236}">
                <a16:creationId xmlns:a16="http://schemas.microsoft.com/office/drawing/2014/main" id="{D0FA50C0-A8A0-6DA8-BE2A-0E9E59A62518}"/>
              </a:ext>
            </a:extLst>
          </p:cNvPr>
          <p:cNvGraphicFramePr>
            <a:graphicFrameLocks noGrp="1"/>
          </p:cNvGraphicFramePr>
          <p:nvPr>
            <p:ph idx="1"/>
            <p:extLst>
              <p:ext uri="{D42A27DB-BD31-4B8C-83A1-F6EECF244321}">
                <p14:modId xmlns:p14="http://schemas.microsoft.com/office/powerpoint/2010/main" val="3708038432"/>
              </p:ext>
            </p:extLst>
          </p:nvPr>
        </p:nvGraphicFramePr>
        <p:xfrm>
          <a:off x="841248" y="2007132"/>
          <a:ext cx="10512553" cy="3810495"/>
        </p:xfrm>
        <a:graphic>
          <a:graphicData uri="http://schemas.openxmlformats.org/drawingml/2006/table">
            <a:tbl>
              <a:tblPr firstRow="1" firstCol="1" bandRow="1">
                <a:tableStyleId>{5C22544A-7EE6-4342-B048-85BDC9FD1C3A}</a:tableStyleId>
              </a:tblPr>
              <a:tblGrid>
                <a:gridCol w="1398362">
                  <a:extLst>
                    <a:ext uri="{9D8B030D-6E8A-4147-A177-3AD203B41FA5}">
                      <a16:colId xmlns:a16="http://schemas.microsoft.com/office/drawing/2014/main" val="3941607604"/>
                    </a:ext>
                  </a:extLst>
                </a:gridCol>
                <a:gridCol w="1240025">
                  <a:extLst>
                    <a:ext uri="{9D8B030D-6E8A-4147-A177-3AD203B41FA5}">
                      <a16:colId xmlns:a16="http://schemas.microsoft.com/office/drawing/2014/main" val="3819441233"/>
                    </a:ext>
                  </a:extLst>
                </a:gridCol>
                <a:gridCol w="1703517">
                  <a:extLst>
                    <a:ext uri="{9D8B030D-6E8A-4147-A177-3AD203B41FA5}">
                      <a16:colId xmlns:a16="http://schemas.microsoft.com/office/drawing/2014/main" val="3856984823"/>
                    </a:ext>
                  </a:extLst>
                </a:gridCol>
                <a:gridCol w="2411709">
                  <a:extLst>
                    <a:ext uri="{9D8B030D-6E8A-4147-A177-3AD203B41FA5}">
                      <a16:colId xmlns:a16="http://schemas.microsoft.com/office/drawing/2014/main" val="167294243"/>
                    </a:ext>
                  </a:extLst>
                </a:gridCol>
                <a:gridCol w="1388285">
                  <a:extLst>
                    <a:ext uri="{9D8B030D-6E8A-4147-A177-3AD203B41FA5}">
                      <a16:colId xmlns:a16="http://schemas.microsoft.com/office/drawing/2014/main" val="3961054972"/>
                    </a:ext>
                  </a:extLst>
                </a:gridCol>
                <a:gridCol w="1147903">
                  <a:extLst>
                    <a:ext uri="{9D8B030D-6E8A-4147-A177-3AD203B41FA5}">
                      <a16:colId xmlns:a16="http://schemas.microsoft.com/office/drawing/2014/main" val="3096719082"/>
                    </a:ext>
                  </a:extLst>
                </a:gridCol>
                <a:gridCol w="1222752">
                  <a:extLst>
                    <a:ext uri="{9D8B030D-6E8A-4147-A177-3AD203B41FA5}">
                      <a16:colId xmlns:a16="http://schemas.microsoft.com/office/drawing/2014/main" val="1719493857"/>
                    </a:ext>
                  </a:extLst>
                </a:gridCol>
              </a:tblGrid>
              <a:tr h="206056">
                <a:tc gridSpan="7">
                  <a:txBody>
                    <a:bodyPr/>
                    <a:lstStyle/>
                    <a:p>
                      <a:pPr algn="ctr"/>
                      <a:r>
                        <a:rPr lang="en-CA" sz="1000">
                          <a:effectLst/>
                        </a:rPr>
                        <a:t>Critères étudiés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33348984"/>
                  </a:ext>
                </a:extLst>
              </a:tr>
              <a:tr h="190679">
                <a:tc>
                  <a:txBody>
                    <a:bodyPr/>
                    <a:lstStyle/>
                    <a:p>
                      <a:pPr algn="just"/>
                      <a:r>
                        <a:rPr lang="en-CA" sz="900">
                          <a:effectLst/>
                        </a:rPr>
                        <a:t>Numéro de l’étude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1</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2</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3</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4</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5</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6</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extLst>
                  <a:ext uri="{0D108BD9-81ED-4DB2-BD59-A6C34878D82A}">
                    <a16:rowId xmlns:a16="http://schemas.microsoft.com/office/drawing/2014/main" val="301232918"/>
                  </a:ext>
                </a:extLst>
              </a:tr>
              <a:tr h="651998">
                <a:tc>
                  <a:txBody>
                    <a:bodyPr/>
                    <a:lstStyle/>
                    <a:p>
                      <a:pPr algn="just"/>
                      <a:r>
                        <a:rPr lang="en-CA" sz="900">
                          <a:effectLst/>
                        </a:rPr>
                        <a:t>Population à l’étude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Femmes âgées de 65 ans et plus </a:t>
                      </a:r>
                      <a:endParaRPr lang="fr-CA" sz="1300">
                        <a:effectLst/>
                      </a:endParaRPr>
                    </a:p>
                    <a:p>
                      <a:pPr algn="just"/>
                      <a:r>
                        <a:rPr lang="fr-CA" sz="900">
                          <a:effectLst/>
                        </a:rPr>
                        <a:t>N = 15,429</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Femme &gt; 75 ans ans Avril 2021 et Décembre 2021</a:t>
                      </a:r>
                      <a:endParaRPr lang="fr-CA" sz="1300">
                        <a:effectLst/>
                      </a:endParaRPr>
                    </a:p>
                    <a:p>
                      <a:pPr algn="just"/>
                      <a:r>
                        <a:rPr lang="fr-CA" sz="900">
                          <a:effectLst/>
                        </a:rPr>
                        <a:t>N= 188</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Femmes âgées de 60 ans à 79 ans qui ont eu au moins un ODM après 1996 et au moins 5 ans de suivi</a:t>
                      </a:r>
                      <a:endParaRPr lang="fr-CA" sz="1300">
                        <a:effectLst/>
                      </a:endParaRPr>
                    </a:p>
                    <a:p>
                      <a:pPr algn="just"/>
                      <a:r>
                        <a:rPr lang="fr-CA" sz="900">
                          <a:effectLst/>
                        </a:rPr>
                        <a:t>N= 28518</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36 730 femmes ménopausée et 2873 hommes de plus de 50 ans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39475 femmes âgées de 65 ans et plus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36 730 femmes ménopausée et 2873 hommes de plus de 50 ans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extLst>
                  <a:ext uri="{0D108BD9-81ED-4DB2-BD59-A6C34878D82A}">
                    <a16:rowId xmlns:a16="http://schemas.microsoft.com/office/drawing/2014/main" val="782406417"/>
                  </a:ext>
                </a:extLst>
              </a:tr>
              <a:tr h="190679">
                <a:tc>
                  <a:txBody>
                    <a:bodyPr/>
                    <a:lstStyle/>
                    <a:p>
                      <a:pPr algn="just"/>
                      <a:r>
                        <a:rPr lang="en-CA" sz="900">
                          <a:effectLst/>
                        </a:rPr>
                        <a:t>Année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10/2020</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04/2022</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03/2019</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2012</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06/2020</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en-CA" sz="900">
                          <a:effectLst/>
                        </a:rPr>
                        <a:t>08/2011</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extLst>
                  <a:ext uri="{0D108BD9-81ED-4DB2-BD59-A6C34878D82A}">
                    <a16:rowId xmlns:a16="http://schemas.microsoft.com/office/drawing/2014/main" val="101504924"/>
                  </a:ext>
                </a:extLst>
              </a:tr>
              <a:tr h="1882179">
                <a:tc>
                  <a:txBody>
                    <a:bodyPr/>
                    <a:lstStyle/>
                    <a:p>
                      <a:pPr algn="just"/>
                      <a:r>
                        <a:rPr lang="en-CA" sz="900">
                          <a:effectLst/>
                        </a:rPr>
                        <a:t>Objectif</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Afin d'éclairer les lignes directrices sur la pratique clinique au Canada, nous avons comparé plusieurs outils de dépistage à l'aide de</a:t>
                      </a:r>
                      <a:endParaRPr lang="fr-CA" sz="1300">
                        <a:effectLst/>
                      </a:endParaRPr>
                    </a:p>
                    <a:p>
                      <a:pPr algn="just"/>
                      <a:r>
                        <a:rPr lang="fr-CA" sz="900">
                          <a:effectLst/>
                        </a:rPr>
                        <a:t>Registre du programme DMB du Manitoba.</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Par conséquent, nous avons cherché à déterminer si le</a:t>
                      </a:r>
                      <a:endParaRPr lang="fr-CA" sz="1300">
                        <a:effectLst/>
                      </a:endParaRPr>
                    </a:p>
                    <a:p>
                      <a:pPr algn="just"/>
                      <a:r>
                        <a:rPr lang="fr-CA" sz="900">
                          <a:effectLst/>
                        </a:rPr>
                        <a:t>FRAX peut être utilisé comme outil de dépistage pour recommander la mesure de la DMO et pour déterminer l'initiation de la pharmacothérapie de l'ostéoporose sur la base des Directives japonaises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Les objectifs de cette étude étaient 1) de déterminer le risque</a:t>
                      </a:r>
                      <a:endParaRPr lang="fr-CA" sz="1300">
                        <a:effectLst/>
                      </a:endParaRPr>
                    </a:p>
                    <a:p>
                      <a:pPr algn="just"/>
                      <a:r>
                        <a:rPr lang="fr-CA" sz="900">
                          <a:effectLst/>
                        </a:rPr>
                        <a:t>gradients, sensibilité, spécificité, valeur prédictive positive (VPP),</a:t>
                      </a:r>
                      <a:endParaRPr lang="fr-CA" sz="1300">
                        <a:effectLst/>
                      </a:endParaRPr>
                    </a:p>
                    <a:p>
                      <a:pPr algn="just"/>
                      <a:r>
                        <a:rPr lang="fr-CA" sz="900">
                          <a:effectLst/>
                        </a:rPr>
                        <a:t>valeur prédictive négative (VAN), précision, nombre nécessaire pour</a:t>
                      </a:r>
                      <a:endParaRPr lang="fr-CA" sz="1300">
                        <a:effectLst/>
                      </a:endParaRPr>
                    </a:p>
                    <a:p>
                      <a:pPr algn="just"/>
                      <a:r>
                        <a:rPr lang="fr-CA" sz="900">
                          <a:effectLst/>
                        </a:rPr>
                        <a:t>écran (NNS), nombre nécessaire à traiter (NNT) et étalonnage de</a:t>
                      </a:r>
                      <a:endParaRPr lang="fr-CA" sz="1300">
                        <a:effectLst/>
                      </a:endParaRPr>
                    </a:p>
                    <a:p>
                      <a:pPr algn="just"/>
                      <a:r>
                        <a:rPr lang="fr-CA" sz="900">
                          <a:effectLst/>
                        </a:rPr>
                        <a:t>FRAX dans la prédiction des fractures de la hanche, des MOF et de tout</a:t>
                      </a:r>
                      <a:endParaRPr lang="fr-CA" sz="1300">
                        <a:effectLst/>
                      </a:endParaRPr>
                    </a:p>
                    <a:p>
                      <a:pPr algn="just"/>
                      <a:r>
                        <a:rPr lang="fr-CA" sz="900">
                          <a:effectLst/>
                        </a:rPr>
                        <a:t>fracture de fragilité</a:t>
                      </a:r>
                      <a:endParaRPr lang="fr-CA" sz="1300">
                        <a:effectLst/>
                      </a:endParaRPr>
                    </a:p>
                    <a:p>
                      <a:pPr algn="just"/>
                      <a:r>
                        <a:rPr lang="fr-CA" sz="900">
                          <a:effectLst/>
                        </a:rPr>
                        <a:t> </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Examiner le degré de concordance entre la classification à haut risque du FRAX et les critères ostéodensitométriques conventionnels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Critères pharmacologiques de traitement chez les femmes de 65 ans et plus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Efficacité de la probabilité du risque de fracture sans DMO pour identifier les pts qui bénéficieraient d’un traitement</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extLst>
                  <a:ext uri="{0D108BD9-81ED-4DB2-BD59-A6C34878D82A}">
                    <a16:rowId xmlns:a16="http://schemas.microsoft.com/office/drawing/2014/main" val="3132354181"/>
                  </a:ext>
                </a:extLst>
              </a:tr>
              <a:tr h="344452">
                <a:tc>
                  <a:txBody>
                    <a:bodyPr/>
                    <a:lstStyle/>
                    <a:p>
                      <a:pPr algn="just"/>
                      <a:r>
                        <a:rPr lang="fr-CA" sz="900">
                          <a:effectLst/>
                        </a:rPr>
                        <a:t>Endroit où l’étude a été effectuée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Manitoba</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Japon, Tokyo, Yokohama Ekisaikai Hospital</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Manitoba</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Manitoba</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Manitoba</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Manitoba</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extLst>
                  <a:ext uri="{0D108BD9-81ED-4DB2-BD59-A6C34878D82A}">
                    <a16:rowId xmlns:a16="http://schemas.microsoft.com/office/drawing/2014/main" val="2904298963"/>
                  </a:ext>
                </a:extLst>
              </a:tr>
              <a:tr h="344452">
                <a:tc>
                  <a:txBody>
                    <a:bodyPr/>
                    <a:lstStyle/>
                    <a:p>
                      <a:pPr algn="just"/>
                      <a:r>
                        <a:rPr lang="fr-CA" sz="900">
                          <a:effectLst/>
                        </a:rPr>
                        <a:t>Devis</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Cohorte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Cohorte Rétrospective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Cohorte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Cohorte rétrospective</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a:effectLst/>
                        </a:rPr>
                        <a:t>Étude populationnelle </a:t>
                      </a:r>
                      <a:endParaRPr lang="fr-CA" sz="130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tc>
                  <a:txBody>
                    <a:bodyPr/>
                    <a:lstStyle/>
                    <a:p>
                      <a:pPr algn="just"/>
                      <a:r>
                        <a:rPr lang="fr-CA" sz="900" dirty="0">
                          <a:effectLst/>
                        </a:rPr>
                        <a:t>Cohorte rétrospective</a:t>
                      </a:r>
                      <a:endParaRPr lang="fr-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0595" marR="50595" marT="0" marB="0"/>
                </a:tc>
                <a:extLst>
                  <a:ext uri="{0D108BD9-81ED-4DB2-BD59-A6C34878D82A}">
                    <a16:rowId xmlns:a16="http://schemas.microsoft.com/office/drawing/2014/main" val="1016811900"/>
                  </a:ext>
                </a:extLst>
              </a:tr>
            </a:tbl>
          </a:graphicData>
        </a:graphic>
      </p:graphicFrame>
    </p:spTree>
    <p:extLst>
      <p:ext uri="{BB962C8B-B14F-4D97-AF65-F5344CB8AC3E}">
        <p14:creationId xmlns:p14="http://schemas.microsoft.com/office/powerpoint/2010/main" val="189140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A9236F-5B05-70F2-BF6E-A3D6F8E77F68}"/>
              </a:ext>
            </a:extLst>
          </p:cNvPr>
          <p:cNvSpPr>
            <a:spLocks noGrp="1"/>
          </p:cNvSpPr>
          <p:nvPr>
            <p:ph type="title"/>
          </p:nvPr>
        </p:nvSpPr>
        <p:spPr>
          <a:xfrm>
            <a:off x="5080216" y="1076324"/>
            <a:ext cx="6272784" cy="1535051"/>
          </a:xfrm>
        </p:spPr>
        <p:txBody>
          <a:bodyPr anchor="b">
            <a:normAutofit/>
          </a:bodyPr>
          <a:lstStyle/>
          <a:p>
            <a:r>
              <a:rPr lang="fr-FR" sz="5200"/>
              <a:t>Résultats</a:t>
            </a:r>
          </a:p>
        </p:txBody>
      </p:sp>
      <p:pic>
        <p:nvPicPr>
          <p:cNvPr id="5" name="Picture 4" descr="Graphique sur un document avec stylet">
            <a:extLst>
              <a:ext uri="{FF2B5EF4-FFF2-40B4-BE49-F238E27FC236}">
                <a16:creationId xmlns:a16="http://schemas.microsoft.com/office/drawing/2014/main" id="{409BFEC2-C71F-79DF-0C5E-E98311679E22}"/>
              </a:ext>
            </a:extLst>
          </p:cNvPr>
          <p:cNvPicPr>
            <a:picLocks noChangeAspect="1"/>
          </p:cNvPicPr>
          <p:nvPr/>
        </p:nvPicPr>
        <p:blipFill rotWithShape="1">
          <a:blip r:embed="rId3"/>
          <a:srcRect l="34936" r="21213"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CBD4A575-727A-30E4-B7A3-1811E2C0C84A}"/>
              </a:ext>
            </a:extLst>
          </p:cNvPr>
          <p:cNvSpPr>
            <a:spLocks noGrp="1"/>
          </p:cNvSpPr>
          <p:nvPr>
            <p:ph idx="1"/>
          </p:nvPr>
        </p:nvSpPr>
        <p:spPr>
          <a:xfrm>
            <a:off x="5080216" y="3351276"/>
            <a:ext cx="6272784" cy="2825686"/>
          </a:xfrm>
        </p:spPr>
        <p:txBody>
          <a:bodyPr>
            <a:normAutofit/>
          </a:bodyPr>
          <a:lstStyle/>
          <a:p>
            <a:r>
              <a:rPr lang="fr-CA" sz="1800">
                <a:effectLst/>
                <a:ea typeface="Times New Roman" panose="02020603050405020304" pitchFamily="18" charset="0"/>
              </a:rPr>
              <a:t>Les résultats des différentes études ont démontré que la catégorisation du risque basée sur la probabilité de fracture sans DMO était consistante avec l’outcome observé à 10 ans et similaire avec la probabilité avec DMO</a:t>
            </a:r>
            <a:r>
              <a:rPr lang="fr-CA" sz="1800">
                <a:effectLst/>
              </a:rPr>
              <a:t> (Leslie et al, 2012)</a:t>
            </a:r>
          </a:p>
          <a:p>
            <a:pPr lvl="1"/>
            <a:r>
              <a:rPr lang="fr-CA" sz="1800"/>
              <a:t>Faible risque 7.5% (sans DMO) vs 6.7% (avec DMO)</a:t>
            </a:r>
          </a:p>
          <a:p>
            <a:pPr lvl="1"/>
            <a:r>
              <a:rPr lang="fr-CA" sz="1800"/>
              <a:t>Risque modéré 15.2% vs 16.4%</a:t>
            </a:r>
          </a:p>
          <a:p>
            <a:pPr lvl="1"/>
            <a:r>
              <a:rPr lang="fr-CA" sz="1800">
                <a:effectLst/>
                <a:ea typeface="Times New Roman" panose="02020603050405020304" pitchFamily="18" charset="0"/>
              </a:rPr>
              <a:t>Risque élevé 27.5% vs 31.0%</a:t>
            </a:r>
          </a:p>
          <a:p>
            <a:endParaRPr lang="fr-CA" sz="1800"/>
          </a:p>
        </p:txBody>
      </p:sp>
    </p:spTree>
    <p:extLst>
      <p:ext uri="{BB962C8B-B14F-4D97-AF65-F5344CB8AC3E}">
        <p14:creationId xmlns:p14="http://schemas.microsoft.com/office/powerpoint/2010/main" val="420929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62F3E51-BBE6-48DD-6A29-BD65D7390013}"/>
              </a:ext>
            </a:extLst>
          </p:cNvPr>
          <p:cNvSpPr>
            <a:spLocks noGrp="1"/>
          </p:cNvSpPr>
          <p:nvPr>
            <p:ph type="title"/>
          </p:nvPr>
        </p:nvSpPr>
        <p:spPr>
          <a:xfrm>
            <a:off x="841247" y="978619"/>
            <a:ext cx="3410712" cy="1106424"/>
          </a:xfrm>
        </p:spPr>
        <p:txBody>
          <a:bodyPr>
            <a:normAutofit/>
          </a:bodyPr>
          <a:lstStyle/>
          <a:p>
            <a:r>
              <a:rPr lang="fr-FR" sz="2800"/>
              <a:t>Résultats</a:t>
            </a:r>
          </a:p>
        </p:txBody>
      </p:sp>
      <p:sp>
        <p:nvSpPr>
          <p:cNvPr id="27" name="Rectangle 2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6A6CE5A5-F7DB-C4A2-00F9-BF79A233A4CA}"/>
              </a:ext>
            </a:extLst>
          </p:cNvPr>
          <p:cNvSpPr>
            <a:spLocks noGrp="1" noChangeArrowheads="1"/>
          </p:cNvSpPr>
          <p:nvPr>
            <p:ph idx="1"/>
          </p:nvPr>
        </p:nvSpPr>
        <p:spPr bwMode="auto">
          <a:xfrm>
            <a:off x="841375" y="2252663"/>
            <a:ext cx="3411538" cy="3560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fr-CA" altLang="fr-FR" sz="17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Dans l’étude de </a:t>
            </a:r>
            <a:r>
              <a:rPr kumimoji="0" lang="fr-CA" altLang="fr-FR" sz="17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Crandall</a:t>
            </a:r>
            <a:r>
              <a:rPr kumimoji="0" lang="fr-CA" altLang="fr-FR" sz="17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et al., (2019) ils ont calculés un risque relatif par déviation standard pour l’incidence de MOF, fracture de hanche et toutes fractures incidentes dans le FRAX sans et avec DMO.</a:t>
            </a:r>
            <a:endParaRPr kumimoji="0" lang="fr-CA" altLang="fr-FR" sz="1700" b="0" i="0" u="none" strike="noStrike" cap="none" normalizeH="0" baseline="0" dirty="0">
              <a:ln>
                <a:noFill/>
              </a:ln>
              <a:effectLst/>
              <a:latin typeface="Arial" panose="020B0604020202020204" pitchFamily="34" charset="0"/>
            </a:endParaRPr>
          </a:p>
        </p:txBody>
      </p:sp>
      <p:graphicFrame>
        <p:nvGraphicFramePr>
          <p:cNvPr id="7" name="Espace réservé du contenu 3">
            <a:extLst>
              <a:ext uri="{FF2B5EF4-FFF2-40B4-BE49-F238E27FC236}">
                <a16:creationId xmlns:a16="http://schemas.microsoft.com/office/drawing/2014/main" id="{542257A4-C4DA-2346-5ADD-41B03151BD5E}"/>
              </a:ext>
            </a:extLst>
          </p:cNvPr>
          <p:cNvGraphicFramePr>
            <a:graphicFrameLocks/>
          </p:cNvGraphicFramePr>
          <p:nvPr>
            <p:extLst>
              <p:ext uri="{D42A27DB-BD31-4B8C-83A1-F6EECF244321}">
                <p14:modId xmlns:p14="http://schemas.microsoft.com/office/powerpoint/2010/main" val="1026502798"/>
              </p:ext>
            </p:extLst>
          </p:nvPr>
        </p:nvGraphicFramePr>
        <p:xfrm>
          <a:off x="5120640" y="2051375"/>
          <a:ext cx="6656834" cy="2654667"/>
        </p:xfrm>
        <a:graphic>
          <a:graphicData uri="http://schemas.openxmlformats.org/drawingml/2006/table">
            <a:tbl>
              <a:tblPr firstRow="1" firstCol="1" bandRow="1">
                <a:tableStyleId>{8799B23B-EC83-4686-B30A-512413B5E67A}</a:tableStyleId>
              </a:tblPr>
              <a:tblGrid>
                <a:gridCol w="1123037">
                  <a:extLst>
                    <a:ext uri="{9D8B030D-6E8A-4147-A177-3AD203B41FA5}">
                      <a16:colId xmlns:a16="http://schemas.microsoft.com/office/drawing/2014/main" val="1298053797"/>
                    </a:ext>
                  </a:extLst>
                </a:gridCol>
                <a:gridCol w="1513500">
                  <a:extLst>
                    <a:ext uri="{9D8B030D-6E8A-4147-A177-3AD203B41FA5}">
                      <a16:colId xmlns:a16="http://schemas.microsoft.com/office/drawing/2014/main" val="1091765417"/>
                    </a:ext>
                  </a:extLst>
                </a:gridCol>
                <a:gridCol w="2027522">
                  <a:extLst>
                    <a:ext uri="{9D8B030D-6E8A-4147-A177-3AD203B41FA5}">
                      <a16:colId xmlns:a16="http://schemas.microsoft.com/office/drawing/2014/main" val="4248962788"/>
                    </a:ext>
                  </a:extLst>
                </a:gridCol>
                <a:gridCol w="1992775">
                  <a:extLst>
                    <a:ext uri="{9D8B030D-6E8A-4147-A177-3AD203B41FA5}">
                      <a16:colId xmlns:a16="http://schemas.microsoft.com/office/drawing/2014/main" val="3293058737"/>
                    </a:ext>
                  </a:extLst>
                </a:gridCol>
              </a:tblGrid>
              <a:tr h="692071">
                <a:tc>
                  <a:txBody>
                    <a:bodyPr/>
                    <a:lstStyle/>
                    <a:p>
                      <a:pPr algn="just"/>
                      <a:r>
                        <a:rPr lang="fr-CA" sz="1000" b="1" cap="all" spc="60">
                          <a:solidFill>
                            <a:schemeClr val="tx1"/>
                          </a:solidFill>
                          <a:effectLst/>
                        </a:rPr>
                        <a:t> </a:t>
                      </a:r>
                      <a:endParaRPr lang="fr-CA" sz="10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32" marR="107932" marT="107932" marB="107932"/>
                </a:tc>
                <a:tc>
                  <a:txBody>
                    <a:bodyPr/>
                    <a:lstStyle/>
                    <a:p>
                      <a:pPr algn="just"/>
                      <a:r>
                        <a:rPr lang="fr-CA" sz="1000" b="1" cap="all" spc="60">
                          <a:solidFill>
                            <a:schemeClr val="tx1"/>
                          </a:solidFill>
                          <a:effectLst/>
                        </a:rPr>
                        <a:t>RR par DS pour incidence de MOF (IC 95%)</a:t>
                      </a:r>
                      <a:endParaRPr lang="fr-CA" sz="10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32" marR="107932" marT="107932" marB="107932"/>
                </a:tc>
                <a:tc>
                  <a:txBody>
                    <a:bodyPr/>
                    <a:lstStyle/>
                    <a:p>
                      <a:pPr algn="just"/>
                      <a:r>
                        <a:rPr lang="fr-CA" sz="1000" b="1" cap="all" spc="60">
                          <a:solidFill>
                            <a:schemeClr val="tx1"/>
                          </a:solidFill>
                          <a:effectLst/>
                        </a:rPr>
                        <a:t>RR par DS pour incidence de fracture de hanche (IC 95%)</a:t>
                      </a:r>
                      <a:endParaRPr lang="fr-CA" sz="10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32" marR="107932" marT="107932" marB="107932"/>
                </a:tc>
                <a:tc>
                  <a:txBody>
                    <a:bodyPr/>
                    <a:lstStyle/>
                    <a:p>
                      <a:pPr algn="just"/>
                      <a:r>
                        <a:rPr lang="fr-CA" sz="1000" b="1" cap="all" spc="60">
                          <a:solidFill>
                            <a:schemeClr val="tx1"/>
                          </a:solidFill>
                          <a:effectLst/>
                        </a:rPr>
                        <a:t>RR par DS de toutes les fractures incidentes* (IC 95%)</a:t>
                      </a:r>
                      <a:endParaRPr lang="fr-CA" sz="10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932" marR="107932" marT="107932" marB="107932"/>
                </a:tc>
                <a:extLst>
                  <a:ext uri="{0D108BD9-81ED-4DB2-BD59-A6C34878D82A}">
                    <a16:rowId xmlns:a16="http://schemas.microsoft.com/office/drawing/2014/main" val="2826171972"/>
                  </a:ext>
                </a:extLst>
              </a:tr>
              <a:tr h="490649">
                <a:tc>
                  <a:txBody>
                    <a:bodyPr/>
                    <a:lstStyle/>
                    <a:p>
                      <a:pPr algn="just"/>
                      <a:r>
                        <a:rPr lang="fr-CA" sz="1000" b="1" cap="none" spc="0">
                          <a:solidFill>
                            <a:schemeClr val="tx1"/>
                          </a:solidFill>
                          <a:effectLst/>
                        </a:rPr>
                        <a:t>FRAX sans DMO 60-69 ans</a:t>
                      </a:r>
                      <a:endParaRPr lang="fr-CA"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1.88 (1.71–2.07)</a:t>
                      </a:r>
                    </a:p>
                    <a:p>
                      <a:pPr algn="just"/>
                      <a:r>
                        <a:rPr lang="fr-CA" sz="1300" cap="none" spc="0">
                          <a:solidFill>
                            <a:schemeClr val="tx1"/>
                          </a:solidFill>
                          <a:effectLst/>
                        </a:rPr>
                        <a:t>p=0.09</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3.38 (2.77–4.13)</a:t>
                      </a:r>
                    </a:p>
                    <a:p>
                      <a:pPr algn="just"/>
                      <a:r>
                        <a:rPr lang="fr-CA" sz="1300" cap="none" spc="0">
                          <a:solidFill>
                            <a:schemeClr val="tx1"/>
                          </a:solidFill>
                          <a:effectLst/>
                        </a:rPr>
                        <a:t>p=0.02</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1.79 (1.64–1.94)</a:t>
                      </a:r>
                    </a:p>
                    <a:p>
                      <a:pPr algn="just"/>
                      <a:r>
                        <a:rPr lang="fr-CA" sz="1300" cap="none" spc="0">
                          <a:solidFill>
                            <a:schemeClr val="tx1"/>
                          </a:solidFill>
                          <a:effectLst/>
                        </a:rPr>
                        <a:t>p=0.96</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extLst>
                  <a:ext uri="{0D108BD9-81ED-4DB2-BD59-A6C34878D82A}">
                    <a16:rowId xmlns:a16="http://schemas.microsoft.com/office/drawing/2014/main" val="1312104173"/>
                  </a:ext>
                </a:extLst>
              </a:tr>
              <a:tr h="490649">
                <a:tc>
                  <a:txBody>
                    <a:bodyPr/>
                    <a:lstStyle/>
                    <a:p>
                      <a:pPr algn="just"/>
                      <a:r>
                        <a:rPr lang="fr-CA" sz="1000" b="1" cap="none" spc="0">
                          <a:solidFill>
                            <a:schemeClr val="tx1"/>
                          </a:solidFill>
                          <a:effectLst/>
                        </a:rPr>
                        <a:t>FRAX sans DMO 70-79 ans</a:t>
                      </a:r>
                      <a:endParaRPr lang="fr-CA"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1.96 (1.81–2.13)</a:t>
                      </a:r>
                    </a:p>
                    <a:p>
                      <a:pPr algn="just"/>
                      <a:r>
                        <a:rPr lang="fr-CA" sz="1300" cap="none" spc="0">
                          <a:solidFill>
                            <a:schemeClr val="tx1"/>
                          </a:solidFill>
                          <a:effectLst/>
                        </a:rPr>
                        <a:t>p=0.09</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2.86 (2.44–3.34)</a:t>
                      </a:r>
                    </a:p>
                    <a:p>
                      <a:pPr algn="just"/>
                      <a:r>
                        <a:rPr lang="fr-CA" sz="1300" cap="none" spc="0">
                          <a:solidFill>
                            <a:schemeClr val="tx1"/>
                          </a:solidFill>
                          <a:effectLst/>
                        </a:rPr>
                        <a:t>p=0.02</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1.98 (1.84–2.13)</a:t>
                      </a:r>
                    </a:p>
                    <a:p>
                      <a:pPr algn="just"/>
                      <a:r>
                        <a:rPr lang="fr-CA" sz="1300" cap="none" spc="0">
                          <a:solidFill>
                            <a:schemeClr val="tx1"/>
                          </a:solidFill>
                          <a:effectLst/>
                        </a:rPr>
                        <a:t>p=0.96</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extLst>
                  <a:ext uri="{0D108BD9-81ED-4DB2-BD59-A6C34878D82A}">
                    <a16:rowId xmlns:a16="http://schemas.microsoft.com/office/drawing/2014/main" val="3227800834"/>
                  </a:ext>
                </a:extLst>
              </a:tr>
              <a:tr h="490649">
                <a:tc>
                  <a:txBody>
                    <a:bodyPr/>
                    <a:lstStyle/>
                    <a:p>
                      <a:pPr algn="just"/>
                      <a:r>
                        <a:rPr lang="fr-CA" sz="1000" b="1" cap="none" spc="0">
                          <a:solidFill>
                            <a:schemeClr val="tx1"/>
                          </a:solidFill>
                          <a:effectLst/>
                        </a:rPr>
                        <a:t>FRAX avec DMO 60-69 ans </a:t>
                      </a:r>
                      <a:endParaRPr lang="fr-CA"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2.05 (1.91–2.21)</a:t>
                      </a:r>
                    </a:p>
                    <a:p>
                      <a:pPr algn="just"/>
                      <a:r>
                        <a:rPr lang="fr-CA" sz="1300" cap="none" spc="0">
                          <a:solidFill>
                            <a:schemeClr val="tx1"/>
                          </a:solidFill>
                          <a:effectLst/>
                        </a:rPr>
                        <a:t>p=0.14</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3.53 (2.99–4.16)</a:t>
                      </a:r>
                    </a:p>
                    <a:p>
                      <a:pPr algn="just"/>
                      <a:r>
                        <a:rPr lang="fr-CA" sz="1300" cap="none" spc="0">
                          <a:solidFill>
                            <a:schemeClr val="tx1"/>
                          </a:solidFill>
                          <a:effectLst/>
                        </a:rPr>
                        <a:t>p=0.09</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1.98 (1.85–2.11)</a:t>
                      </a:r>
                    </a:p>
                    <a:p>
                      <a:pPr algn="just"/>
                      <a:r>
                        <a:rPr lang="fr-CA" sz="1300" cap="none" spc="0">
                          <a:solidFill>
                            <a:schemeClr val="tx1"/>
                          </a:solidFill>
                          <a:effectLst/>
                        </a:rPr>
                        <a:t>p&lt;0.01</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extLst>
                  <a:ext uri="{0D108BD9-81ED-4DB2-BD59-A6C34878D82A}">
                    <a16:rowId xmlns:a16="http://schemas.microsoft.com/office/drawing/2014/main" val="3672849671"/>
                  </a:ext>
                </a:extLst>
              </a:tr>
              <a:tr h="490649">
                <a:tc>
                  <a:txBody>
                    <a:bodyPr/>
                    <a:lstStyle/>
                    <a:p>
                      <a:pPr algn="just"/>
                      <a:r>
                        <a:rPr lang="fr-CA" sz="1000" b="1" cap="none" spc="0">
                          <a:solidFill>
                            <a:schemeClr val="tx1"/>
                          </a:solidFill>
                          <a:effectLst/>
                        </a:rPr>
                        <a:t>FRAX avec DMO 70-79 ans</a:t>
                      </a:r>
                      <a:endParaRPr lang="fr-CA"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1.98 (1.86–2.12)</a:t>
                      </a:r>
                    </a:p>
                    <a:p>
                      <a:pPr algn="just"/>
                      <a:r>
                        <a:rPr lang="fr-CA" sz="1300" cap="none" spc="0">
                          <a:solidFill>
                            <a:schemeClr val="tx1"/>
                          </a:solidFill>
                          <a:effectLst/>
                        </a:rPr>
                        <a:t>p=0.14</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3.01 (2.64–3.43)</a:t>
                      </a:r>
                    </a:p>
                    <a:p>
                      <a:pPr algn="just"/>
                      <a:r>
                        <a:rPr lang="fr-CA" sz="1300" cap="none" spc="0">
                          <a:solidFill>
                            <a:schemeClr val="tx1"/>
                          </a:solidFill>
                          <a:effectLst/>
                        </a:rPr>
                        <a:t>p=0.09</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tc>
                  <a:txBody>
                    <a:bodyPr/>
                    <a:lstStyle/>
                    <a:p>
                      <a:pPr algn="just"/>
                      <a:r>
                        <a:rPr lang="fr-CA" sz="1300" cap="none" spc="0">
                          <a:solidFill>
                            <a:schemeClr val="tx1"/>
                          </a:solidFill>
                          <a:effectLst/>
                        </a:rPr>
                        <a:t>1.97 (1.85–2.08)</a:t>
                      </a:r>
                    </a:p>
                    <a:p>
                      <a:pPr algn="just"/>
                      <a:r>
                        <a:rPr lang="fr-CA" sz="1300" cap="none" spc="0">
                          <a:solidFill>
                            <a:schemeClr val="tx1"/>
                          </a:solidFill>
                          <a:effectLst/>
                        </a:rPr>
                        <a:t>p&lt;0.01</a:t>
                      </a:r>
                      <a:endParaRPr lang="fr-CA" sz="13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66" marR="53966" marT="0" marB="71955"/>
                </a:tc>
                <a:extLst>
                  <a:ext uri="{0D108BD9-81ED-4DB2-BD59-A6C34878D82A}">
                    <a16:rowId xmlns:a16="http://schemas.microsoft.com/office/drawing/2014/main" val="851027757"/>
                  </a:ext>
                </a:extLst>
              </a:tr>
            </a:tbl>
          </a:graphicData>
        </a:graphic>
      </p:graphicFrame>
    </p:spTree>
    <p:extLst>
      <p:ext uri="{BB962C8B-B14F-4D97-AF65-F5344CB8AC3E}">
        <p14:creationId xmlns:p14="http://schemas.microsoft.com/office/powerpoint/2010/main" val="312499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35EB41F-9615-EBC7-DEA6-98A89B2F8429}"/>
              </a:ext>
            </a:extLst>
          </p:cNvPr>
          <p:cNvSpPr>
            <a:spLocks noGrp="1"/>
          </p:cNvSpPr>
          <p:nvPr>
            <p:ph type="title"/>
          </p:nvPr>
        </p:nvSpPr>
        <p:spPr>
          <a:xfrm>
            <a:off x="371094" y="1161288"/>
            <a:ext cx="3438144" cy="1239012"/>
          </a:xfrm>
        </p:spPr>
        <p:txBody>
          <a:bodyPr anchor="ctr">
            <a:normAutofit/>
          </a:bodyPr>
          <a:lstStyle/>
          <a:p>
            <a:r>
              <a:rPr lang="fr-FR" sz="2800" dirty="0"/>
              <a:t>Résultats</a:t>
            </a: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55761D8-EE89-E14D-EA58-4F2C44A07521}"/>
              </a:ext>
            </a:extLst>
          </p:cNvPr>
          <p:cNvSpPr>
            <a:spLocks noGrp="1"/>
          </p:cNvSpPr>
          <p:nvPr>
            <p:ph idx="1"/>
          </p:nvPr>
        </p:nvSpPr>
        <p:spPr>
          <a:xfrm>
            <a:off x="371094" y="2718054"/>
            <a:ext cx="3438906" cy="3207258"/>
          </a:xfrm>
        </p:spPr>
        <p:txBody>
          <a:bodyPr anchor="t">
            <a:normAutofit/>
          </a:bodyPr>
          <a:lstStyle/>
          <a:p>
            <a:pPr marL="0" indent="0">
              <a:buNone/>
            </a:pPr>
            <a:r>
              <a:rPr lang="fr-CA" sz="1800" dirty="0">
                <a:effectLst/>
                <a:latin typeface="Arial" panose="020B0604020202020204" pitchFamily="34" charset="0"/>
                <a:ea typeface="Times New Roman" panose="02020603050405020304" pitchFamily="18" charset="0"/>
              </a:rPr>
              <a:t>Ils ont également calibré (fractures observées sur fractures prédites) sur 10 ans pour chacun des groupes d’âges de l’étude et du type de fracture.</a:t>
            </a:r>
            <a:endParaRPr lang="en-US" sz="1800" dirty="0"/>
          </a:p>
        </p:txBody>
      </p:sp>
      <p:pic>
        <p:nvPicPr>
          <p:cNvPr id="4" name="Picture 6">
            <a:extLst>
              <a:ext uri="{FF2B5EF4-FFF2-40B4-BE49-F238E27FC236}">
                <a16:creationId xmlns:a16="http://schemas.microsoft.com/office/drawing/2014/main" id="{9C4B6ECE-F0FC-CAEA-5A28-96D636A9C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14" y="841248"/>
            <a:ext cx="4115348" cy="5276088"/>
          </a:xfrm>
          <a:prstGeom prst="rect">
            <a:avLst/>
          </a:prstGeom>
        </p:spPr>
      </p:pic>
    </p:spTree>
    <p:extLst>
      <p:ext uri="{BB962C8B-B14F-4D97-AF65-F5344CB8AC3E}">
        <p14:creationId xmlns:p14="http://schemas.microsoft.com/office/powerpoint/2010/main" val="259130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DABA0A-D116-7989-7B81-C1730B362EC3}"/>
              </a:ext>
            </a:extLst>
          </p:cNvPr>
          <p:cNvSpPr>
            <a:spLocks noGrp="1"/>
          </p:cNvSpPr>
          <p:nvPr>
            <p:ph type="title"/>
          </p:nvPr>
        </p:nvSpPr>
        <p:spPr>
          <a:xfrm>
            <a:off x="5080216" y="1076324"/>
            <a:ext cx="6272784" cy="1535051"/>
          </a:xfrm>
        </p:spPr>
        <p:txBody>
          <a:bodyPr anchor="b">
            <a:normAutofit/>
          </a:bodyPr>
          <a:lstStyle/>
          <a:p>
            <a:r>
              <a:rPr lang="fr-FR" sz="5200"/>
              <a:t>Résultats</a:t>
            </a:r>
          </a:p>
        </p:txBody>
      </p:sp>
      <p:pic>
        <p:nvPicPr>
          <p:cNvPr id="5" name="Picture 4" descr="Graphique sur un document avec stylet">
            <a:extLst>
              <a:ext uri="{FF2B5EF4-FFF2-40B4-BE49-F238E27FC236}">
                <a16:creationId xmlns:a16="http://schemas.microsoft.com/office/drawing/2014/main" id="{CACABF08-03D8-6FC7-27BA-B27C640DB129}"/>
              </a:ext>
            </a:extLst>
          </p:cNvPr>
          <p:cNvPicPr>
            <a:picLocks noChangeAspect="1"/>
          </p:cNvPicPr>
          <p:nvPr/>
        </p:nvPicPr>
        <p:blipFill rotWithShape="1">
          <a:blip r:embed="rId2"/>
          <a:srcRect l="34936" r="21213"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6F476D73-BE35-645E-C976-23A08CE9D90E}"/>
              </a:ext>
            </a:extLst>
          </p:cNvPr>
          <p:cNvSpPr>
            <a:spLocks noGrp="1"/>
          </p:cNvSpPr>
          <p:nvPr>
            <p:ph idx="1"/>
          </p:nvPr>
        </p:nvSpPr>
        <p:spPr>
          <a:xfrm>
            <a:off x="5080216" y="3351276"/>
            <a:ext cx="6272784" cy="2825686"/>
          </a:xfrm>
        </p:spPr>
        <p:txBody>
          <a:bodyPr>
            <a:normAutofit/>
          </a:bodyPr>
          <a:lstStyle/>
          <a:p>
            <a:pPr>
              <a:lnSpc>
                <a:spcPct val="100000"/>
              </a:lnSpc>
            </a:pPr>
            <a:r>
              <a:rPr lang="fr-CA" sz="1500">
                <a:effectLst/>
                <a:ea typeface="Times New Roman" panose="02020603050405020304" pitchFamily="18" charset="0"/>
              </a:rPr>
              <a:t>Les différents résultats des études indiquent que la catégorisation du risque lors de l’utilisation du FRAX sans DMO sélectionne des patients avec une faible ostéodensitométrie et que plus le risque était élevé, plus la DMO était faible.</a:t>
            </a:r>
            <a:r>
              <a:rPr lang="fr-CA" sz="1500">
                <a:effectLst/>
              </a:rPr>
              <a:t> </a:t>
            </a:r>
          </a:p>
          <a:p>
            <a:pPr>
              <a:lnSpc>
                <a:spcPct val="100000"/>
              </a:lnSpc>
            </a:pPr>
            <a:r>
              <a:rPr lang="fr-CA" sz="1500">
                <a:ea typeface="Times New Roman" panose="02020603050405020304" pitchFamily="18" charset="0"/>
              </a:rPr>
              <a:t>L</a:t>
            </a:r>
            <a:r>
              <a:rPr lang="fr-CA" sz="1500">
                <a:effectLst/>
                <a:ea typeface="Times New Roman" panose="02020603050405020304" pitchFamily="18" charset="0"/>
              </a:rPr>
              <a:t>’ajout des données de l’ostéodensitométrie dans le FRAX a permis de reclassifier 8.5% seulement de la cohorte dans la large étude canadienne:</a:t>
            </a:r>
          </a:p>
          <a:p>
            <a:pPr lvl="1">
              <a:lnSpc>
                <a:spcPct val="100000"/>
              </a:lnSpc>
            </a:pPr>
            <a:r>
              <a:rPr lang="fr-CA" sz="1500">
                <a:effectLst/>
                <a:ea typeface="Times New Roman" panose="02020603050405020304" pitchFamily="18" charset="0"/>
              </a:rPr>
              <a:t>2.8% des patients passant d’un risque faible (&lt;20%) à un risque élevé (&gt; 20%)</a:t>
            </a:r>
          </a:p>
          <a:p>
            <a:pPr lvl="1">
              <a:lnSpc>
                <a:spcPct val="100000"/>
              </a:lnSpc>
            </a:pPr>
            <a:r>
              <a:rPr lang="fr-CA" sz="1500">
                <a:effectLst/>
                <a:ea typeface="Times New Roman" panose="02020603050405020304" pitchFamily="18" charset="0"/>
              </a:rPr>
              <a:t>5.7% passant d’un risque élevé à un risque faible.</a:t>
            </a:r>
            <a:endParaRPr lang="fr-FR" sz="1500"/>
          </a:p>
        </p:txBody>
      </p:sp>
    </p:spTree>
    <p:extLst>
      <p:ext uri="{BB962C8B-B14F-4D97-AF65-F5344CB8AC3E}">
        <p14:creationId xmlns:p14="http://schemas.microsoft.com/office/powerpoint/2010/main" val="368962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4E52AF7-B855-0520-F5BA-7E1108B3B024}"/>
              </a:ext>
            </a:extLst>
          </p:cNvPr>
          <p:cNvSpPr>
            <a:spLocks noGrp="1"/>
          </p:cNvSpPr>
          <p:nvPr>
            <p:ph type="title"/>
          </p:nvPr>
        </p:nvSpPr>
        <p:spPr>
          <a:xfrm>
            <a:off x="841248" y="256032"/>
            <a:ext cx="10506456" cy="1014984"/>
          </a:xfrm>
        </p:spPr>
        <p:txBody>
          <a:bodyPr anchor="b">
            <a:normAutofit/>
          </a:bodyPr>
          <a:lstStyle/>
          <a:p>
            <a:r>
              <a:rPr lang="fr-FR" dirty="0"/>
              <a:t>Discussion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770BEF3B-DDED-337C-6A7C-5B808AE2B812}"/>
              </a:ext>
            </a:extLst>
          </p:cNvPr>
          <p:cNvGraphicFramePr>
            <a:graphicFrameLocks noGrp="1"/>
          </p:cNvGraphicFramePr>
          <p:nvPr>
            <p:ph idx="1"/>
            <p:extLst>
              <p:ext uri="{D42A27DB-BD31-4B8C-83A1-F6EECF244321}">
                <p14:modId xmlns:p14="http://schemas.microsoft.com/office/powerpoint/2010/main" val="191509888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53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BB9F2F-C387-C092-39CD-E263D481AAD6}"/>
              </a:ext>
            </a:extLst>
          </p:cNvPr>
          <p:cNvSpPr>
            <a:spLocks noGrp="1"/>
          </p:cNvSpPr>
          <p:nvPr>
            <p:ph type="title"/>
          </p:nvPr>
        </p:nvSpPr>
        <p:spPr>
          <a:xfrm>
            <a:off x="612648" y="1078992"/>
            <a:ext cx="6268770" cy="1536192"/>
          </a:xfrm>
        </p:spPr>
        <p:txBody>
          <a:bodyPr anchor="b">
            <a:normAutofit/>
          </a:bodyPr>
          <a:lstStyle/>
          <a:p>
            <a:r>
              <a:rPr lang="fr-FR" sz="5200"/>
              <a:t>Discussion</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1497299F-10FD-EF40-4ED0-526D7F3A351D}"/>
              </a:ext>
            </a:extLst>
          </p:cNvPr>
          <p:cNvSpPr>
            <a:spLocks noGrp="1"/>
          </p:cNvSpPr>
          <p:nvPr>
            <p:ph idx="1"/>
          </p:nvPr>
        </p:nvSpPr>
        <p:spPr>
          <a:xfrm>
            <a:off x="615458" y="3355848"/>
            <a:ext cx="6268770" cy="2825496"/>
          </a:xfrm>
        </p:spPr>
        <p:txBody>
          <a:bodyPr>
            <a:normAutofit/>
          </a:bodyPr>
          <a:lstStyle/>
          <a:p>
            <a:pPr>
              <a:lnSpc>
                <a:spcPct val="100000"/>
              </a:lnSpc>
            </a:pPr>
            <a:r>
              <a:rPr lang="fr-CA" sz="1500" dirty="0">
                <a:effectLst/>
                <a:latin typeface="Arial" panose="020B0604020202020204" pitchFamily="34" charset="0"/>
                <a:ea typeface="Times New Roman" panose="02020603050405020304" pitchFamily="18" charset="0"/>
              </a:rPr>
              <a:t>il semble que l’utilisation du FRAX sans DMO soit tout à fait acceptable pour définir un risque faible (&lt; 10%) et un risque élevé (&gt;20%). </a:t>
            </a:r>
          </a:p>
          <a:p>
            <a:pPr>
              <a:lnSpc>
                <a:spcPct val="100000"/>
              </a:lnSpc>
            </a:pPr>
            <a:r>
              <a:rPr lang="fr-CA" sz="1500" dirty="0">
                <a:effectLst/>
                <a:latin typeface="Arial" panose="020B0604020202020204" pitchFamily="34" charset="0"/>
                <a:ea typeface="Times New Roman" panose="02020603050405020304" pitchFamily="18" charset="0"/>
                <a:cs typeface="Times New Roman" panose="02020603050405020304" pitchFamily="18" charset="0"/>
              </a:rPr>
              <a:t>Les patients qui profitaient le plus de l’ajout de l’ostéodensitométrie à leur calcul du risque fracturaire étaient ceux qui avaient un risque près du seuil d’intervention.</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CA" sz="1500" dirty="0">
                <a:effectLst/>
                <a:latin typeface="Arial" panose="020B0604020202020204" pitchFamily="34" charset="0"/>
                <a:ea typeface="Times New Roman" panose="02020603050405020304" pitchFamily="18" charset="0"/>
              </a:rPr>
              <a:t>En concordance avec la NOGG (National </a:t>
            </a:r>
            <a:r>
              <a:rPr lang="fr-CA" sz="1500" dirty="0" err="1">
                <a:effectLst/>
                <a:latin typeface="Arial" panose="020B0604020202020204" pitchFamily="34" charset="0"/>
                <a:ea typeface="Times New Roman" panose="02020603050405020304" pitchFamily="18" charset="0"/>
              </a:rPr>
              <a:t>Osteoporosis</a:t>
            </a:r>
            <a:r>
              <a:rPr lang="fr-CA" sz="1500" dirty="0">
                <a:effectLst/>
                <a:latin typeface="Arial" panose="020B0604020202020204" pitchFamily="34" charset="0"/>
                <a:ea typeface="Times New Roman" panose="02020603050405020304" pitchFamily="18" charset="0"/>
              </a:rPr>
              <a:t> Guideline Groupe, UK), l’utilisation de la DMO pourrait être réservée à ceux qui se trouvent près du seuil d’intervention, c’est-à-dire à risque modéré. </a:t>
            </a:r>
            <a:endParaRPr lang="fr-FR" sz="1500" dirty="0"/>
          </a:p>
        </p:txBody>
      </p:sp>
      <p:pic>
        <p:nvPicPr>
          <p:cNvPr id="5" name="Picture 4" descr="Grand groupe de parachutistes en vol">
            <a:extLst>
              <a:ext uri="{FF2B5EF4-FFF2-40B4-BE49-F238E27FC236}">
                <a16:creationId xmlns:a16="http://schemas.microsoft.com/office/drawing/2014/main" id="{7AE55AE3-71D1-0196-4577-23510F3E7976}"/>
              </a:ext>
            </a:extLst>
          </p:cNvPr>
          <p:cNvPicPr>
            <a:picLocks noChangeAspect="1"/>
          </p:cNvPicPr>
          <p:nvPr/>
        </p:nvPicPr>
        <p:blipFill rotWithShape="1">
          <a:blip r:embed="rId3"/>
          <a:srcRect l="28728" r="27560"/>
          <a:stretch/>
        </p:blipFill>
        <p:spPr>
          <a:xfrm>
            <a:off x="7684006" y="10"/>
            <a:ext cx="4507993" cy="6857990"/>
          </a:xfrm>
          <a:prstGeom prst="rect">
            <a:avLst/>
          </a:prstGeom>
        </p:spPr>
      </p:pic>
    </p:spTree>
    <p:extLst>
      <p:ext uri="{BB962C8B-B14F-4D97-AF65-F5344CB8AC3E}">
        <p14:creationId xmlns:p14="http://schemas.microsoft.com/office/powerpoint/2010/main" val="373314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ADAD74B-49EA-86FA-2A87-634F463EE07F}"/>
              </a:ext>
            </a:extLst>
          </p:cNvPr>
          <p:cNvSpPr>
            <a:spLocks noGrp="1"/>
          </p:cNvSpPr>
          <p:nvPr>
            <p:ph type="title"/>
          </p:nvPr>
        </p:nvSpPr>
        <p:spPr>
          <a:xfrm>
            <a:off x="838199" y="564211"/>
            <a:ext cx="4571999" cy="1165002"/>
          </a:xfrm>
        </p:spPr>
        <p:txBody>
          <a:bodyPr anchor="b">
            <a:normAutofit/>
          </a:bodyPr>
          <a:lstStyle/>
          <a:p>
            <a:r>
              <a:rPr lang="fr-FR" sz="3600"/>
              <a:t>Discussion</a:t>
            </a:r>
          </a:p>
        </p:txBody>
      </p:sp>
      <p:sp>
        <p:nvSpPr>
          <p:cNvPr id="8" name="Content Placeholder 7">
            <a:extLst>
              <a:ext uri="{FF2B5EF4-FFF2-40B4-BE49-F238E27FC236}">
                <a16:creationId xmlns:a16="http://schemas.microsoft.com/office/drawing/2014/main" id="{FE9DA6F1-0CDF-82B3-A61E-217E13FBFD43}"/>
              </a:ext>
            </a:extLst>
          </p:cNvPr>
          <p:cNvSpPr>
            <a:spLocks noGrp="1"/>
          </p:cNvSpPr>
          <p:nvPr>
            <p:ph idx="1"/>
          </p:nvPr>
        </p:nvSpPr>
        <p:spPr>
          <a:xfrm>
            <a:off x="838199" y="2055327"/>
            <a:ext cx="4571999" cy="3776975"/>
          </a:xfrm>
        </p:spPr>
        <p:txBody>
          <a:bodyPr>
            <a:normAutofit/>
          </a:bodyPr>
          <a:lstStyle/>
          <a:p>
            <a:pPr marL="0" indent="0">
              <a:buNone/>
            </a:pPr>
            <a:r>
              <a:rPr lang="fr-CA" sz="1800" dirty="0">
                <a:effectLst/>
                <a:latin typeface="Arial" panose="020B0604020202020204" pitchFamily="34" charset="0"/>
                <a:ea typeface="Times New Roman" panose="02020603050405020304" pitchFamily="18" charset="0"/>
              </a:rPr>
              <a:t>En concordance avec la NOGG (National </a:t>
            </a:r>
            <a:r>
              <a:rPr lang="fr-CA" sz="1800" dirty="0" err="1">
                <a:effectLst/>
                <a:latin typeface="Arial" panose="020B0604020202020204" pitchFamily="34" charset="0"/>
                <a:ea typeface="Times New Roman" panose="02020603050405020304" pitchFamily="18" charset="0"/>
              </a:rPr>
              <a:t>Osteoporosis</a:t>
            </a:r>
            <a:r>
              <a:rPr lang="fr-CA" sz="1800" dirty="0">
                <a:effectLst/>
                <a:latin typeface="Arial" panose="020B0604020202020204" pitchFamily="34" charset="0"/>
                <a:ea typeface="Times New Roman" panose="02020603050405020304" pitchFamily="18" charset="0"/>
              </a:rPr>
              <a:t> Guideline Groupe, UK), l’utilisation de la DMO pourrait être réservée à ceux qui se trouvent près du seuil d’intervention, c’est-à-dire à risque modéré</a:t>
            </a:r>
            <a:endParaRPr lang="en-US" sz="1800" dirty="0"/>
          </a:p>
        </p:txBody>
      </p:sp>
      <p:pic>
        <p:nvPicPr>
          <p:cNvPr id="4" name="Picture 2" descr="Diagram&#10;&#10;Description automatically generated">
            <a:extLst>
              <a:ext uri="{FF2B5EF4-FFF2-40B4-BE49-F238E27FC236}">
                <a16:creationId xmlns:a16="http://schemas.microsoft.com/office/drawing/2014/main" id="{E74F07CF-D4C7-D651-BF24-AEE032E7D3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99" b="-4"/>
          <a:stretch/>
        </p:blipFill>
        <p:spPr bwMode="auto">
          <a:xfrm>
            <a:off x="6190488" y="566928"/>
            <a:ext cx="5157216" cy="5286197"/>
          </a:xfrm>
          <a:prstGeom prst="rect">
            <a:avLst/>
          </a:prstGeom>
          <a:noFill/>
        </p:spPr>
      </p:pic>
      <p:sp>
        <p:nvSpPr>
          <p:cNvPr id="24" name="Rectangle 23">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8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573F97-F85E-3AB4-3EAB-F174290A4D7C}"/>
              </a:ext>
            </a:extLst>
          </p:cNvPr>
          <p:cNvSpPr>
            <a:spLocks noGrp="1"/>
          </p:cNvSpPr>
          <p:nvPr>
            <p:ph type="title"/>
          </p:nvPr>
        </p:nvSpPr>
        <p:spPr>
          <a:xfrm>
            <a:off x="838199" y="564211"/>
            <a:ext cx="4571999" cy="1165002"/>
          </a:xfrm>
        </p:spPr>
        <p:txBody>
          <a:bodyPr anchor="b">
            <a:normAutofit/>
          </a:bodyPr>
          <a:lstStyle/>
          <a:p>
            <a:r>
              <a:rPr lang="fr-FR" sz="3600"/>
              <a:t>Discussion</a:t>
            </a:r>
          </a:p>
        </p:txBody>
      </p:sp>
      <p:sp>
        <p:nvSpPr>
          <p:cNvPr id="8" name="Content Placeholder 7">
            <a:extLst>
              <a:ext uri="{FF2B5EF4-FFF2-40B4-BE49-F238E27FC236}">
                <a16:creationId xmlns:a16="http://schemas.microsoft.com/office/drawing/2014/main" id="{3D1937FD-7CFD-9697-1F1D-FD06329014D1}"/>
              </a:ext>
            </a:extLst>
          </p:cNvPr>
          <p:cNvSpPr>
            <a:spLocks noGrp="1"/>
          </p:cNvSpPr>
          <p:nvPr>
            <p:ph idx="1"/>
          </p:nvPr>
        </p:nvSpPr>
        <p:spPr>
          <a:xfrm>
            <a:off x="838199" y="2055327"/>
            <a:ext cx="4571999" cy="3776975"/>
          </a:xfrm>
        </p:spPr>
        <p:txBody>
          <a:bodyPr>
            <a:normAutofit/>
          </a:bodyPr>
          <a:lstStyle/>
          <a:p>
            <a:r>
              <a:rPr lang="fr-CA" sz="1800" dirty="0">
                <a:effectLst/>
                <a:latin typeface="Arial" panose="020B0604020202020204" pitchFamily="34" charset="0"/>
                <a:ea typeface="Times New Roman" panose="02020603050405020304" pitchFamily="18" charset="0"/>
              </a:rPr>
              <a:t>L’organisation mondiale de la santé a aussi suggéré un algorithme d’évaluation qui conserve l’utilisation de l’ostéodensitométrie pour les individus à risque modéré uniquement.</a:t>
            </a:r>
            <a:r>
              <a:rPr lang="fr-CA" sz="1800" dirty="0">
                <a:effectLst/>
              </a:rPr>
              <a:t> </a:t>
            </a:r>
            <a:endParaRPr lang="en-US" sz="1800" dirty="0"/>
          </a:p>
        </p:txBody>
      </p:sp>
      <p:pic>
        <p:nvPicPr>
          <p:cNvPr id="4" name="Picture 1" descr="Diagram&#10;&#10;Description automatically generated with low confidence">
            <a:extLst>
              <a:ext uri="{FF2B5EF4-FFF2-40B4-BE49-F238E27FC236}">
                <a16:creationId xmlns:a16="http://schemas.microsoft.com/office/drawing/2014/main" id="{394D075E-26E4-FDD7-63C5-66284C7D6C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85" r="6988" b="1"/>
          <a:stretch/>
        </p:blipFill>
        <p:spPr bwMode="auto">
          <a:xfrm>
            <a:off x="6190488" y="566928"/>
            <a:ext cx="5157216" cy="5286197"/>
          </a:xfrm>
          <a:prstGeom prst="rect">
            <a:avLst/>
          </a:prstGeom>
          <a:noFill/>
        </p:spPr>
      </p:pic>
      <p:sp>
        <p:nvSpPr>
          <p:cNvPr id="22" name="Rectangle 2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2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172EBCE-2680-F854-DABD-C30606157FFC}"/>
              </a:ext>
            </a:extLst>
          </p:cNvPr>
          <p:cNvSpPr>
            <a:spLocks noGrp="1"/>
          </p:cNvSpPr>
          <p:nvPr>
            <p:ph type="title"/>
          </p:nvPr>
        </p:nvSpPr>
        <p:spPr>
          <a:xfrm>
            <a:off x="841248" y="256032"/>
            <a:ext cx="10506456" cy="1014984"/>
          </a:xfrm>
        </p:spPr>
        <p:txBody>
          <a:bodyPr anchor="b">
            <a:normAutofit/>
          </a:bodyPr>
          <a:lstStyle/>
          <a:p>
            <a:r>
              <a:rPr lang="fr-FR" dirty="0"/>
              <a:t>Limitations</a:t>
            </a:r>
          </a:p>
        </p:txBody>
      </p:sp>
      <p:sp>
        <p:nvSpPr>
          <p:cNvPr id="16"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Espace réservé du contenu 2">
            <a:extLst>
              <a:ext uri="{FF2B5EF4-FFF2-40B4-BE49-F238E27FC236}">
                <a16:creationId xmlns:a16="http://schemas.microsoft.com/office/drawing/2014/main" id="{64452688-BB8B-AA19-7097-AD47E7459658}"/>
              </a:ext>
            </a:extLst>
          </p:cNvPr>
          <p:cNvGraphicFramePr>
            <a:graphicFrameLocks noGrp="1"/>
          </p:cNvGraphicFramePr>
          <p:nvPr>
            <p:ph idx="1"/>
            <p:extLst>
              <p:ext uri="{D42A27DB-BD31-4B8C-83A1-F6EECF244321}">
                <p14:modId xmlns:p14="http://schemas.microsoft.com/office/powerpoint/2010/main" val="67206190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24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97D3637-1A8E-ACFF-FF4F-70E1C299945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a:t>PLAN DE LA PRÉSENTATION</a:t>
            </a:r>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Espace réservé du contenu 4">
            <a:extLst>
              <a:ext uri="{FF2B5EF4-FFF2-40B4-BE49-F238E27FC236}">
                <a16:creationId xmlns:a16="http://schemas.microsoft.com/office/drawing/2014/main" id="{2A61B436-B57B-3494-B23A-88216B8D94CF}"/>
              </a:ext>
            </a:extLst>
          </p:cNvPr>
          <p:cNvPicPr>
            <a:picLocks noGrp="1" noChangeAspect="1"/>
          </p:cNvPicPr>
          <p:nvPr>
            <p:ph idx="1"/>
          </p:nvPr>
        </p:nvPicPr>
        <p:blipFill>
          <a:blip r:embed="rId2"/>
          <a:stretch>
            <a:fillRect/>
          </a:stretch>
        </p:blipFill>
        <p:spPr>
          <a:xfrm>
            <a:off x="385572" y="2974274"/>
            <a:ext cx="11420856" cy="2426932"/>
          </a:xfrm>
          <a:prstGeom prst="rect">
            <a:avLst/>
          </a:prstGeom>
        </p:spPr>
      </p:pic>
      <p:sp>
        <p:nvSpPr>
          <p:cNvPr id="5" name="ZoneTexte 4">
            <a:extLst>
              <a:ext uri="{FF2B5EF4-FFF2-40B4-BE49-F238E27FC236}">
                <a16:creationId xmlns:a16="http://schemas.microsoft.com/office/drawing/2014/main" id="{93CCB60B-866E-F057-2706-68F9512B5182}"/>
              </a:ext>
            </a:extLst>
          </p:cNvPr>
          <p:cNvSpPr txBox="1"/>
          <p:nvPr/>
        </p:nvSpPr>
        <p:spPr>
          <a:xfrm>
            <a:off x="6738852" y="5868785"/>
            <a:ext cx="3884814" cy="369332"/>
          </a:xfrm>
          <a:prstGeom prst="rect">
            <a:avLst/>
          </a:prstGeom>
          <a:noFill/>
        </p:spPr>
        <p:txBody>
          <a:bodyPr wrap="square" rtlCol="0">
            <a:spAutoFit/>
          </a:bodyPr>
          <a:lstStyle/>
          <a:p>
            <a:r>
              <a:rPr lang="fr-FR" dirty="0"/>
              <a:t>Aucun conflit d’intérêt à déclarer</a:t>
            </a:r>
          </a:p>
        </p:txBody>
      </p:sp>
    </p:spTree>
    <p:extLst>
      <p:ext uri="{BB962C8B-B14F-4D97-AF65-F5344CB8AC3E}">
        <p14:creationId xmlns:p14="http://schemas.microsoft.com/office/powerpoint/2010/main" val="247685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D440005-324F-5A5C-CB45-BC3F6836E94F}"/>
              </a:ext>
            </a:extLst>
          </p:cNvPr>
          <p:cNvSpPr>
            <a:spLocks noGrp="1"/>
          </p:cNvSpPr>
          <p:nvPr>
            <p:ph type="title"/>
          </p:nvPr>
        </p:nvSpPr>
        <p:spPr>
          <a:xfrm>
            <a:off x="621792" y="1161288"/>
            <a:ext cx="3602736" cy="4526280"/>
          </a:xfrm>
        </p:spPr>
        <p:txBody>
          <a:bodyPr>
            <a:normAutofit/>
          </a:bodyPr>
          <a:lstStyle/>
          <a:p>
            <a:r>
              <a:rPr lang="fr-FR"/>
              <a:t>Conclusion</a:t>
            </a:r>
          </a:p>
        </p:txBody>
      </p:sp>
      <p:sp>
        <p:nvSpPr>
          <p:cNvPr id="27" name="Rectangle 2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6DFC2E33-A6C3-6364-A0B6-EB68C970C36C}"/>
              </a:ext>
            </a:extLst>
          </p:cNvPr>
          <p:cNvSpPr>
            <a:spLocks noGrp="1"/>
          </p:cNvSpPr>
          <p:nvPr>
            <p:ph idx="1"/>
          </p:nvPr>
        </p:nvSpPr>
        <p:spPr>
          <a:xfrm>
            <a:off x="5434149" y="932688"/>
            <a:ext cx="5916603" cy="4992624"/>
          </a:xfrm>
        </p:spPr>
        <p:txBody>
          <a:bodyPr anchor="ctr">
            <a:normAutofit/>
          </a:bodyPr>
          <a:lstStyle/>
          <a:p>
            <a:r>
              <a:rPr lang="fr-FR" sz="2000" dirty="0"/>
              <a:t>Les facteurs de risque du FRAX ont une forte validité</a:t>
            </a:r>
          </a:p>
          <a:p>
            <a:r>
              <a:rPr lang="fr-CA" sz="2000" dirty="0">
                <a:ea typeface="Times New Roman" panose="02020603050405020304" pitchFamily="18" charset="0"/>
              </a:rPr>
              <a:t>R</a:t>
            </a:r>
            <a:r>
              <a:rPr lang="fr-CA" sz="2000" dirty="0">
                <a:effectLst/>
                <a:ea typeface="Times New Roman" panose="02020603050405020304" pitchFamily="18" charset="0"/>
              </a:rPr>
              <a:t>éserver l’utilisation de la DMO aux patients donc le score FRAX se situe près du seuil d’intervention, soit à risque modéré.</a:t>
            </a:r>
          </a:p>
          <a:p>
            <a:r>
              <a:rPr lang="fr-CA" sz="2000" dirty="0">
                <a:effectLst/>
                <a:ea typeface="Times New Roman" panose="02020603050405020304" pitchFamily="18" charset="0"/>
              </a:rPr>
              <a:t>Il pourrait être intéressant d’obtenir des études de meilleure qualité afin de confirmer cette hypothèse</a:t>
            </a:r>
            <a:endParaRPr lang="fr-CA" sz="2000" dirty="0">
              <a:ea typeface="Times New Roman" panose="02020603050405020304" pitchFamily="18" charset="0"/>
            </a:endParaRPr>
          </a:p>
          <a:p>
            <a:pPr lvl="1"/>
            <a:r>
              <a:rPr lang="fr-CA" sz="2000" dirty="0">
                <a:ea typeface="Times New Roman" panose="02020603050405020304" pitchFamily="18" charset="0"/>
              </a:rPr>
              <a:t>Et dans un 2</a:t>
            </a:r>
            <a:r>
              <a:rPr lang="fr-CA" sz="2000" baseline="30000" dirty="0">
                <a:ea typeface="Times New Roman" panose="02020603050405020304" pitchFamily="18" charset="0"/>
              </a:rPr>
              <a:t>e</a:t>
            </a:r>
            <a:r>
              <a:rPr lang="fr-CA" sz="2000" dirty="0">
                <a:ea typeface="Times New Roman" panose="02020603050405020304" pitchFamily="18" charset="0"/>
              </a:rPr>
              <a:t> temps </a:t>
            </a:r>
            <a:r>
              <a:rPr lang="fr-CA" sz="2000" dirty="0">
                <a:effectLst/>
                <a:ea typeface="Times New Roman" panose="02020603050405020304" pitchFamily="18" charset="0"/>
              </a:rPr>
              <a:t>d’évaluer l’efficacité de la diminution du risque fracturaire avec un traitement instauré sur la base de l’évaluation du score FRAX seulement.</a:t>
            </a:r>
            <a:endParaRPr lang="fr-FR" sz="2000" dirty="0"/>
          </a:p>
        </p:txBody>
      </p:sp>
    </p:spTree>
    <p:extLst>
      <p:ext uri="{BB962C8B-B14F-4D97-AF65-F5344CB8AC3E}">
        <p14:creationId xmlns:p14="http://schemas.microsoft.com/office/powerpoint/2010/main" val="417959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A2017-388C-D208-B372-12B9713DD215}"/>
              </a:ext>
            </a:extLst>
          </p:cNvPr>
          <p:cNvSpPr>
            <a:spLocks noGrp="1"/>
          </p:cNvSpPr>
          <p:nvPr>
            <p:ph type="title"/>
          </p:nvPr>
        </p:nvSpPr>
        <p:spPr/>
        <p:txBody>
          <a:bodyPr>
            <a:normAutofit fontScale="90000"/>
          </a:bodyPr>
          <a:lstStyle/>
          <a:p>
            <a:pPr algn="ctr"/>
            <a:r>
              <a:rPr lang="fr-FR" dirty="0"/>
              <a:t>Nouvelles recommandations du Canadian </a:t>
            </a:r>
            <a:r>
              <a:rPr lang="fr-FR" dirty="0" err="1"/>
              <a:t>Task</a:t>
            </a:r>
            <a:r>
              <a:rPr lang="fr-FR" dirty="0"/>
              <a:t> Force</a:t>
            </a:r>
          </a:p>
        </p:txBody>
      </p:sp>
      <p:pic>
        <p:nvPicPr>
          <p:cNvPr id="4" name="Espace réservé du contenu 3">
            <a:extLst>
              <a:ext uri="{FF2B5EF4-FFF2-40B4-BE49-F238E27FC236}">
                <a16:creationId xmlns:a16="http://schemas.microsoft.com/office/drawing/2014/main" id="{262A7F2E-3F70-EB07-CE6B-E35473AA947E}"/>
              </a:ext>
            </a:extLst>
          </p:cNvPr>
          <p:cNvPicPr>
            <a:picLocks noGrp="1" noChangeAspect="1"/>
          </p:cNvPicPr>
          <p:nvPr>
            <p:ph idx="1"/>
          </p:nvPr>
        </p:nvPicPr>
        <p:blipFill rotWithShape="1">
          <a:blip r:embed="rId3"/>
          <a:srcRect l="233" r="13246" b="-1"/>
          <a:stretch/>
        </p:blipFill>
        <p:spPr>
          <a:xfrm>
            <a:off x="559850" y="2596738"/>
            <a:ext cx="10723846" cy="3361587"/>
          </a:xfrm>
          <a:prstGeom prst="rect">
            <a:avLst/>
          </a:prstGeom>
        </p:spPr>
      </p:pic>
      <p:sp>
        <p:nvSpPr>
          <p:cNvPr id="5" name="Cadre 4">
            <a:extLst>
              <a:ext uri="{FF2B5EF4-FFF2-40B4-BE49-F238E27FC236}">
                <a16:creationId xmlns:a16="http://schemas.microsoft.com/office/drawing/2014/main" id="{619BB24A-8B34-EBA1-FE2D-A487E668CB47}"/>
              </a:ext>
            </a:extLst>
          </p:cNvPr>
          <p:cNvSpPr/>
          <p:nvPr/>
        </p:nvSpPr>
        <p:spPr>
          <a:xfrm>
            <a:off x="908304" y="3781585"/>
            <a:ext cx="10544943" cy="542441"/>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68736387-C3C7-E428-4AE1-D79A36DF0A2F}"/>
              </a:ext>
            </a:extLst>
          </p:cNvPr>
          <p:cNvSpPr txBox="1"/>
          <p:nvPr/>
        </p:nvSpPr>
        <p:spPr>
          <a:xfrm>
            <a:off x="8008883" y="5249917"/>
            <a:ext cx="3274813" cy="646331"/>
          </a:xfrm>
          <a:prstGeom prst="rect">
            <a:avLst/>
          </a:prstGeom>
          <a:noFill/>
        </p:spPr>
        <p:txBody>
          <a:bodyPr wrap="square" rtlCol="0">
            <a:spAutoFit/>
          </a:bodyPr>
          <a:lstStyle/>
          <a:p>
            <a:r>
              <a:rPr lang="fr-FR" dirty="0"/>
              <a:t>*Émis le 8 mai 2023, après notre revue de la littérature…</a:t>
            </a:r>
          </a:p>
        </p:txBody>
      </p:sp>
    </p:spTree>
    <p:extLst>
      <p:ext uri="{BB962C8B-B14F-4D97-AF65-F5344CB8AC3E}">
        <p14:creationId xmlns:p14="http://schemas.microsoft.com/office/powerpoint/2010/main" val="99325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7DC88-70BD-D4EC-9066-46A4F56C79B8}"/>
              </a:ext>
            </a:extLst>
          </p:cNvPr>
          <p:cNvSpPr>
            <a:spLocks noGrp="1"/>
          </p:cNvSpPr>
          <p:nvPr>
            <p:ph type="title"/>
          </p:nvPr>
        </p:nvSpPr>
        <p:spPr/>
        <p:txBody>
          <a:bodyPr/>
          <a:lstStyle/>
          <a:p>
            <a:r>
              <a:rPr lang="fr-FR" dirty="0"/>
              <a:t>Références</a:t>
            </a:r>
          </a:p>
        </p:txBody>
      </p:sp>
      <p:sp>
        <p:nvSpPr>
          <p:cNvPr id="3" name="Espace réservé du contenu 2">
            <a:extLst>
              <a:ext uri="{FF2B5EF4-FFF2-40B4-BE49-F238E27FC236}">
                <a16:creationId xmlns:a16="http://schemas.microsoft.com/office/drawing/2014/main" id="{1D52F164-8476-5C12-1F27-B5865DBD3833}"/>
              </a:ext>
            </a:extLst>
          </p:cNvPr>
          <p:cNvSpPr>
            <a:spLocks noGrp="1"/>
          </p:cNvSpPr>
          <p:nvPr>
            <p:ph idx="1"/>
          </p:nvPr>
        </p:nvSpPr>
        <p:spPr/>
        <p:txBody>
          <a:bodyPr>
            <a:normAutofit fontScale="92500"/>
          </a:bodyPr>
          <a:lstStyle/>
          <a:p>
            <a:pPr marL="457200" indent="-457200">
              <a:spcAft>
                <a:spcPts val="600"/>
              </a:spcAft>
            </a:pPr>
            <a:r>
              <a:rPr lang="en-US" sz="1800" dirty="0">
                <a:effectLst/>
                <a:latin typeface="Calibri" panose="020F0502020204030204" pitchFamily="34" charset="0"/>
                <a:ea typeface="Calibri" panose="020F0502020204030204" pitchFamily="34" charset="0"/>
              </a:rPr>
              <a:t>Centre for Metabolic Bone Diseases. (2011). </a:t>
            </a:r>
            <a:r>
              <a:rPr lang="en-US" sz="1800" i="1" dirty="0">
                <a:effectLst/>
                <a:latin typeface="Calibri" panose="020F0502020204030204" pitchFamily="34" charset="0"/>
                <a:ea typeface="Calibri" panose="020F0502020204030204" pitchFamily="34" charset="0"/>
              </a:rPr>
              <a:t>FRAX tool</a:t>
            </a:r>
            <a:r>
              <a:rPr lang="en-US" sz="1800" dirty="0">
                <a:effectLst/>
                <a:latin typeface="Calibri" panose="020F0502020204030204" pitchFamily="34" charset="0"/>
                <a:ea typeface="Calibri" panose="020F0502020204030204" pitchFamily="34" charset="0"/>
              </a:rPr>
              <a:t>. Retrieved 04/20 from </a:t>
            </a:r>
            <a:r>
              <a:rPr lang="en-US" sz="1800" u="sng" dirty="0">
                <a:solidFill>
                  <a:srgbClr val="0563C1"/>
                </a:solidFill>
                <a:effectLst/>
                <a:latin typeface="Calibri" panose="020F0502020204030204" pitchFamily="34" charset="0"/>
                <a:ea typeface="Calibri" panose="020F0502020204030204" pitchFamily="34" charset="0"/>
                <a:hlinkClick r:id="rId2"/>
              </a:rPr>
              <a:t>https://frax.shef.ac.uk/frax/tool.aspx?country=19</a:t>
            </a:r>
            <a:endParaRPr lang="fr-CA" sz="1800" dirty="0">
              <a:effectLst/>
              <a:latin typeface="Calibri" panose="020F0502020204030204" pitchFamily="34" charset="0"/>
              <a:ea typeface="Calibri" panose="020F0502020204030204" pitchFamily="34" charset="0"/>
            </a:endParaRPr>
          </a:p>
          <a:p>
            <a:pPr marL="457200" indent="-457200"/>
            <a:r>
              <a:rPr lang="en-US" sz="1800" dirty="0">
                <a:effectLst/>
                <a:latin typeface="Calibri" panose="020F0502020204030204" pitchFamily="34" charset="0"/>
                <a:ea typeface="Calibri" panose="020F0502020204030204" pitchFamily="34" charset="0"/>
              </a:rPr>
              <a:t>Crandall, C. J., </a:t>
            </a:r>
            <a:r>
              <a:rPr lang="en-US" sz="1800" dirty="0" err="1">
                <a:effectLst/>
                <a:latin typeface="Calibri" panose="020F0502020204030204" pitchFamily="34" charset="0"/>
                <a:ea typeface="Calibri" panose="020F0502020204030204" pitchFamily="34" charset="0"/>
              </a:rPr>
              <a:t>Schousboe</a:t>
            </a:r>
            <a:r>
              <a:rPr lang="en-US" sz="1800" dirty="0">
                <a:effectLst/>
                <a:latin typeface="Calibri" panose="020F0502020204030204" pitchFamily="34" charset="0"/>
                <a:ea typeface="Calibri" panose="020F0502020204030204" pitchFamily="34" charset="0"/>
              </a:rPr>
              <a:t>, J. T., Morin, S. N., </a:t>
            </a:r>
            <a:r>
              <a:rPr lang="en-US" sz="1800" dirty="0" err="1">
                <a:effectLst/>
                <a:latin typeface="Calibri" panose="020F0502020204030204" pitchFamily="34" charset="0"/>
                <a:ea typeface="Calibri" panose="020F0502020204030204" pitchFamily="34" charset="0"/>
              </a:rPr>
              <a:t>Lix</a:t>
            </a:r>
            <a:r>
              <a:rPr lang="en-US" sz="1800" dirty="0">
                <a:effectLst/>
                <a:latin typeface="Calibri" panose="020F0502020204030204" pitchFamily="34" charset="0"/>
                <a:ea typeface="Calibri" panose="020F0502020204030204" pitchFamily="34" charset="0"/>
              </a:rPr>
              <a:t>, L. M., &amp; Leslie, W. (2019). Performance of FRAX and FRAX-Based Treatment Thresholds in Women Aged 40 Years and Older: The Manitoba BMD Registry. </a:t>
            </a:r>
            <a:r>
              <a:rPr lang="en-US" sz="1800" i="1" dirty="0">
                <a:effectLst/>
                <a:latin typeface="Calibri" panose="020F0502020204030204" pitchFamily="34" charset="0"/>
                <a:ea typeface="Calibri" panose="020F0502020204030204" pitchFamily="34" charset="0"/>
              </a:rPr>
              <a:t>J Bone Miner Res</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34</a:t>
            </a:r>
            <a:r>
              <a:rPr lang="en-US" sz="1800" dirty="0">
                <a:effectLst/>
                <a:latin typeface="Calibri" panose="020F0502020204030204" pitchFamily="34" charset="0"/>
                <a:ea typeface="Calibri" panose="020F0502020204030204" pitchFamily="34" charset="0"/>
              </a:rPr>
              <a:t>(8), 1419-1427. </a:t>
            </a:r>
            <a:r>
              <a:rPr lang="en-US" sz="1800" u="sng" dirty="0">
                <a:solidFill>
                  <a:srgbClr val="0563C1"/>
                </a:solidFill>
                <a:effectLst/>
                <a:latin typeface="Calibri" panose="020F0502020204030204" pitchFamily="34" charset="0"/>
                <a:ea typeface="Calibri" panose="020F0502020204030204" pitchFamily="34" charset="0"/>
                <a:hlinkClick r:id="rId3"/>
              </a:rPr>
              <a:t>https://doi.org/10.1002/jbmr.3717</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pPr marL="457200" indent="-457200"/>
            <a:r>
              <a:rPr lang="en-US" sz="1800" dirty="0">
                <a:effectLst/>
                <a:latin typeface="Calibri" panose="020F0502020204030204" pitchFamily="34" charset="0"/>
                <a:ea typeface="Calibri" panose="020F0502020204030204" pitchFamily="34" charset="0"/>
              </a:rPr>
              <a:t>Fujimaki, H., Tomioka, M., </a:t>
            </a:r>
            <a:r>
              <a:rPr lang="en-US" sz="1800" dirty="0" err="1">
                <a:effectLst/>
                <a:latin typeface="Calibri" panose="020F0502020204030204" pitchFamily="34" charset="0"/>
                <a:ea typeface="Calibri" panose="020F0502020204030204" pitchFamily="34" charset="0"/>
              </a:rPr>
              <a:t>Kanoshima</a:t>
            </a:r>
            <a:r>
              <a:rPr lang="en-US" sz="1800" dirty="0">
                <a:effectLst/>
                <a:latin typeface="Calibri" panose="020F0502020204030204" pitchFamily="34" charset="0"/>
                <a:ea typeface="Calibri" panose="020F0502020204030204" pitchFamily="34" charset="0"/>
              </a:rPr>
              <a:t>, Y., Morita, A., </a:t>
            </a:r>
            <a:r>
              <a:rPr lang="en-US" sz="1800" dirty="0" err="1">
                <a:effectLst/>
                <a:latin typeface="Calibri" panose="020F0502020204030204" pitchFamily="34" charset="0"/>
                <a:ea typeface="Calibri" panose="020F0502020204030204" pitchFamily="34" charset="0"/>
              </a:rPr>
              <a:t>Yamori</a:t>
            </a:r>
            <a:r>
              <a:rPr lang="en-US" sz="1800" dirty="0">
                <a:effectLst/>
                <a:latin typeface="Calibri" panose="020F0502020204030204" pitchFamily="34" charset="0"/>
                <a:ea typeface="Calibri" panose="020F0502020204030204" pitchFamily="34" charset="0"/>
              </a:rPr>
              <a:t>, T., &amp; Inaba, Y. (2022). Accuracy of the Fracture Risk Assessment Tool for judging pharmacotherapy initiation for primary osteoporosis. </a:t>
            </a:r>
            <a:r>
              <a:rPr lang="en-US" sz="1800" i="1" dirty="0">
                <a:effectLst/>
                <a:latin typeface="Calibri" panose="020F0502020204030204" pitchFamily="34" charset="0"/>
                <a:ea typeface="Calibri" panose="020F0502020204030204" pitchFamily="34" charset="0"/>
              </a:rPr>
              <a:t>J Bone Miner </a:t>
            </a:r>
            <a:r>
              <a:rPr lang="en-US" sz="1800" i="1" dirty="0" err="1">
                <a:effectLst/>
                <a:latin typeface="Calibri" panose="020F0502020204030204" pitchFamily="34" charset="0"/>
                <a:ea typeface="Calibri" panose="020F0502020204030204" pitchFamily="34" charset="0"/>
              </a:rPr>
              <a:t>Metab</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40</a:t>
            </a:r>
            <a:r>
              <a:rPr lang="en-US" sz="1800" dirty="0">
                <a:effectLst/>
                <a:latin typeface="Calibri" panose="020F0502020204030204" pitchFamily="34" charset="0"/>
                <a:ea typeface="Calibri" panose="020F0502020204030204" pitchFamily="34" charset="0"/>
              </a:rPr>
              <a:t>(5), 860-868. </a:t>
            </a:r>
            <a:r>
              <a:rPr lang="en-US" sz="1800" u="sng" dirty="0">
                <a:solidFill>
                  <a:srgbClr val="0563C1"/>
                </a:solidFill>
                <a:effectLst/>
                <a:latin typeface="Calibri" panose="020F0502020204030204" pitchFamily="34" charset="0"/>
                <a:ea typeface="Calibri" panose="020F0502020204030204" pitchFamily="34" charset="0"/>
                <a:hlinkClick r:id="rId4"/>
              </a:rPr>
              <a:t>https://doi.org/10.1007/s00774-022-01356-0</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pPr marL="457200" indent="-457200"/>
            <a:r>
              <a:rPr lang="en-US" sz="1800" dirty="0">
                <a:effectLst/>
                <a:latin typeface="Calibri" panose="020F0502020204030204" pitchFamily="34" charset="0"/>
                <a:ea typeface="Calibri" panose="020F0502020204030204" pitchFamily="34" charset="0"/>
              </a:rPr>
              <a:t>Johansson, H., Oden, A., </a:t>
            </a:r>
            <a:r>
              <a:rPr lang="en-US" sz="1800" dirty="0" err="1">
                <a:effectLst/>
                <a:latin typeface="Calibri" panose="020F0502020204030204" pitchFamily="34" charset="0"/>
                <a:ea typeface="Calibri" panose="020F0502020204030204" pitchFamily="34" charset="0"/>
              </a:rPr>
              <a:t>Johnell</a:t>
            </a:r>
            <a:r>
              <a:rPr lang="en-US" sz="1800" dirty="0">
                <a:effectLst/>
                <a:latin typeface="Calibri" panose="020F0502020204030204" pitchFamily="34" charset="0"/>
                <a:ea typeface="Calibri" panose="020F0502020204030204" pitchFamily="34" charset="0"/>
              </a:rPr>
              <a:t>, O., Jonsson, B., de </a:t>
            </a:r>
            <a:r>
              <a:rPr lang="en-US" sz="1800" dirty="0" err="1">
                <a:effectLst/>
                <a:latin typeface="Calibri" panose="020F0502020204030204" pitchFamily="34" charset="0"/>
                <a:ea typeface="Calibri" panose="020F0502020204030204" pitchFamily="34" charset="0"/>
              </a:rPr>
              <a:t>Laet</a:t>
            </a:r>
            <a:r>
              <a:rPr lang="en-US" sz="1800" dirty="0">
                <a:effectLst/>
                <a:latin typeface="Calibri" panose="020F0502020204030204" pitchFamily="34" charset="0"/>
                <a:ea typeface="Calibri" panose="020F0502020204030204" pitchFamily="34" charset="0"/>
              </a:rPr>
              <a:t>, C., Oglesby, A., McCloskey, E. V., </a:t>
            </a:r>
            <a:r>
              <a:rPr lang="en-US" sz="1800" dirty="0" err="1">
                <a:effectLst/>
                <a:latin typeface="Calibri" panose="020F0502020204030204" pitchFamily="34" charset="0"/>
                <a:ea typeface="Calibri" panose="020F0502020204030204" pitchFamily="34" charset="0"/>
              </a:rPr>
              <a:t>Kayan</a:t>
            </a:r>
            <a:r>
              <a:rPr lang="en-US" sz="1800" dirty="0">
                <a:effectLst/>
                <a:latin typeface="Calibri" panose="020F0502020204030204" pitchFamily="34" charset="0"/>
                <a:ea typeface="Calibri" panose="020F0502020204030204" pitchFamily="34" charset="0"/>
              </a:rPr>
              <a:t>, K., </a:t>
            </a:r>
            <a:r>
              <a:rPr lang="en-US" sz="1800" dirty="0" err="1">
                <a:effectLst/>
                <a:latin typeface="Calibri" panose="020F0502020204030204" pitchFamily="34" charset="0"/>
                <a:ea typeface="Calibri" panose="020F0502020204030204" pitchFamily="34" charset="0"/>
              </a:rPr>
              <a:t>Jalava</a:t>
            </a:r>
            <a:r>
              <a:rPr lang="en-US" sz="1800" dirty="0">
                <a:effectLst/>
                <a:latin typeface="Calibri" panose="020F0502020204030204" pitchFamily="34" charset="0"/>
                <a:ea typeface="Calibri" panose="020F0502020204030204" pitchFamily="34" charset="0"/>
              </a:rPr>
              <a:t>, T., &amp; </a:t>
            </a:r>
            <a:r>
              <a:rPr lang="en-US" sz="1800" dirty="0" err="1">
                <a:effectLst/>
                <a:latin typeface="Calibri" panose="020F0502020204030204" pitchFamily="34" charset="0"/>
                <a:ea typeface="Calibri" panose="020F0502020204030204" pitchFamily="34" charset="0"/>
              </a:rPr>
              <a:t>Kanis</a:t>
            </a:r>
            <a:r>
              <a:rPr lang="en-US" sz="1800" dirty="0">
                <a:effectLst/>
                <a:latin typeface="Calibri" panose="020F0502020204030204" pitchFamily="34" charset="0"/>
                <a:ea typeface="Calibri" panose="020F0502020204030204" pitchFamily="34" charset="0"/>
              </a:rPr>
              <a:t>, J. A. (2004). Optimization of BMD measurements to identify high risk groups for treatment--a test analysis. </a:t>
            </a:r>
            <a:r>
              <a:rPr lang="en-US" sz="1800" i="1" dirty="0">
                <a:effectLst/>
                <a:latin typeface="Calibri" panose="020F0502020204030204" pitchFamily="34" charset="0"/>
                <a:ea typeface="Calibri" panose="020F0502020204030204" pitchFamily="34" charset="0"/>
              </a:rPr>
              <a:t>J Bone Miner Res</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19</a:t>
            </a:r>
            <a:r>
              <a:rPr lang="en-US" sz="1800" dirty="0">
                <a:effectLst/>
                <a:latin typeface="Calibri" panose="020F0502020204030204" pitchFamily="34" charset="0"/>
                <a:ea typeface="Calibri" panose="020F0502020204030204" pitchFamily="34" charset="0"/>
              </a:rPr>
              <a:t>(6), 906-913. </a:t>
            </a:r>
            <a:r>
              <a:rPr lang="en-US" sz="1800" u="sng" dirty="0">
                <a:solidFill>
                  <a:srgbClr val="0563C1"/>
                </a:solidFill>
                <a:effectLst/>
                <a:latin typeface="Calibri" panose="020F0502020204030204" pitchFamily="34" charset="0"/>
                <a:ea typeface="Calibri" panose="020F0502020204030204" pitchFamily="34" charset="0"/>
                <a:hlinkClick r:id="rId5"/>
              </a:rPr>
              <a:t>https://doi.org/10.1359/jbmr.2004.19.6.906</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396583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B299E-F328-97F6-6862-253B52F7CD4C}"/>
              </a:ext>
            </a:extLst>
          </p:cNvPr>
          <p:cNvSpPr>
            <a:spLocks noGrp="1"/>
          </p:cNvSpPr>
          <p:nvPr>
            <p:ph type="title"/>
          </p:nvPr>
        </p:nvSpPr>
        <p:spPr/>
        <p:txBody>
          <a:bodyPr/>
          <a:lstStyle/>
          <a:p>
            <a:r>
              <a:rPr lang="fr-FR" dirty="0"/>
              <a:t>Références</a:t>
            </a:r>
          </a:p>
        </p:txBody>
      </p:sp>
      <p:sp>
        <p:nvSpPr>
          <p:cNvPr id="3" name="Espace réservé du contenu 2">
            <a:extLst>
              <a:ext uri="{FF2B5EF4-FFF2-40B4-BE49-F238E27FC236}">
                <a16:creationId xmlns:a16="http://schemas.microsoft.com/office/drawing/2014/main" id="{C5C5216E-8065-81D0-E27A-39F850D790B0}"/>
              </a:ext>
            </a:extLst>
          </p:cNvPr>
          <p:cNvSpPr>
            <a:spLocks noGrp="1"/>
          </p:cNvSpPr>
          <p:nvPr>
            <p:ph idx="1"/>
          </p:nvPr>
        </p:nvSpPr>
        <p:spPr/>
        <p:txBody>
          <a:bodyPr>
            <a:normAutofit fontScale="92500" lnSpcReduction="10000"/>
          </a:bodyPr>
          <a:lstStyle/>
          <a:p>
            <a:pPr marL="457200" indent="-457200"/>
            <a:r>
              <a:rPr lang="en-US" sz="1800" dirty="0" err="1">
                <a:effectLst/>
                <a:latin typeface="Calibri" panose="020F0502020204030204" pitchFamily="34" charset="0"/>
                <a:ea typeface="Calibri" panose="020F0502020204030204" pitchFamily="34" charset="0"/>
              </a:rPr>
              <a:t>Kanis</a:t>
            </a:r>
            <a:r>
              <a:rPr lang="en-US" sz="1800" dirty="0">
                <a:effectLst/>
                <a:latin typeface="Calibri" panose="020F0502020204030204" pitchFamily="34" charset="0"/>
                <a:ea typeface="Calibri" panose="020F0502020204030204" pitchFamily="34" charset="0"/>
              </a:rPr>
              <a:t>, J. A., Burlet, N., Cooper, C., Delmas, P. D., </a:t>
            </a:r>
            <a:r>
              <a:rPr lang="en-US" sz="1800" dirty="0" err="1">
                <a:effectLst/>
                <a:latin typeface="Calibri" panose="020F0502020204030204" pitchFamily="34" charset="0"/>
                <a:ea typeface="Calibri" panose="020F0502020204030204" pitchFamily="34" charset="0"/>
              </a:rPr>
              <a:t>Reginster</a:t>
            </a:r>
            <a:r>
              <a:rPr lang="en-US" sz="1800" dirty="0">
                <a:effectLst/>
                <a:latin typeface="Calibri" panose="020F0502020204030204" pitchFamily="34" charset="0"/>
                <a:ea typeface="Calibri" panose="020F0502020204030204" pitchFamily="34" charset="0"/>
              </a:rPr>
              <a:t>, J. Y., </a:t>
            </a:r>
            <a:r>
              <a:rPr lang="en-US" sz="1800" dirty="0" err="1">
                <a:effectLst/>
                <a:latin typeface="Calibri" panose="020F0502020204030204" pitchFamily="34" charset="0"/>
                <a:ea typeface="Calibri" panose="020F0502020204030204" pitchFamily="34" charset="0"/>
              </a:rPr>
              <a:t>Borgstrom</a:t>
            </a:r>
            <a:r>
              <a:rPr lang="en-US" sz="1800" dirty="0">
                <a:effectLst/>
                <a:latin typeface="Calibri" panose="020F0502020204030204" pitchFamily="34" charset="0"/>
                <a:ea typeface="Calibri" panose="020F0502020204030204" pitchFamily="34" charset="0"/>
              </a:rPr>
              <a:t>, F., Rizzoli, R., European Society for, C., Economic Aspects of, O., &amp; Osteoarthritis. (2008). European guidance for the diagnosis and management of osteoporosis in postmenopausal women. </a:t>
            </a:r>
            <a:r>
              <a:rPr lang="en-US" sz="1800" i="1" dirty="0" err="1">
                <a:effectLst/>
                <a:latin typeface="Calibri" panose="020F0502020204030204" pitchFamily="34" charset="0"/>
                <a:ea typeface="Calibri" panose="020F0502020204030204" pitchFamily="34" charset="0"/>
              </a:rPr>
              <a:t>Osteoporos</a:t>
            </a:r>
            <a:r>
              <a:rPr lang="en-US" sz="1800" i="1" dirty="0">
                <a:effectLst/>
                <a:latin typeface="Calibri" panose="020F0502020204030204" pitchFamily="34" charset="0"/>
                <a:ea typeface="Calibri" panose="020F0502020204030204" pitchFamily="34" charset="0"/>
              </a:rPr>
              <a:t> Int</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19</a:t>
            </a:r>
            <a:r>
              <a:rPr lang="en-US" sz="1800" dirty="0">
                <a:effectLst/>
                <a:latin typeface="Calibri" panose="020F0502020204030204" pitchFamily="34" charset="0"/>
                <a:ea typeface="Calibri" panose="020F0502020204030204" pitchFamily="34" charset="0"/>
              </a:rPr>
              <a:t>(4), 399-428. </a:t>
            </a:r>
            <a:r>
              <a:rPr lang="en-US" sz="1800" u="sng" dirty="0">
                <a:solidFill>
                  <a:srgbClr val="0563C1"/>
                </a:solidFill>
                <a:effectLst/>
                <a:latin typeface="Calibri" panose="020F0502020204030204" pitchFamily="34" charset="0"/>
                <a:ea typeface="Calibri" panose="020F0502020204030204" pitchFamily="34" charset="0"/>
                <a:hlinkClick r:id="rId2"/>
              </a:rPr>
              <a:t>https://doi.org/10.1007/s00198-008-0560-z</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pPr marL="457200" indent="-457200"/>
            <a:r>
              <a:rPr lang="en-US" sz="1800" dirty="0" err="1">
                <a:effectLst/>
                <a:latin typeface="Calibri" panose="020F0502020204030204" pitchFamily="34" charset="0"/>
                <a:ea typeface="Calibri" panose="020F0502020204030204" pitchFamily="34" charset="0"/>
              </a:rPr>
              <a:t>Kanis</a:t>
            </a:r>
            <a:r>
              <a:rPr lang="en-US" sz="1800" dirty="0">
                <a:effectLst/>
                <a:latin typeface="Calibri" panose="020F0502020204030204" pitchFamily="34" charset="0"/>
                <a:ea typeface="Calibri" panose="020F0502020204030204" pitchFamily="34" charset="0"/>
              </a:rPr>
              <a:t>, J. A., Harvey, N. C., Johansson, H., Oden, A., Leslie, W. D., &amp; McCloskey, E. V. (2015). FRAX and fracture prediction without bone mineral density. </a:t>
            </a:r>
            <a:r>
              <a:rPr lang="en-US" sz="1800" i="1" dirty="0">
                <a:effectLst/>
                <a:latin typeface="Calibri" panose="020F0502020204030204" pitchFamily="34" charset="0"/>
                <a:ea typeface="Calibri" panose="020F0502020204030204" pitchFamily="34" charset="0"/>
              </a:rPr>
              <a:t>Climacteric</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18 Suppl 2</a:t>
            </a:r>
            <a:r>
              <a:rPr lang="en-US" sz="1800" dirty="0">
                <a:effectLst/>
                <a:latin typeface="Calibri" panose="020F0502020204030204" pitchFamily="34" charset="0"/>
                <a:ea typeface="Calibri" panose="020F0502020204030204" pitchFamily="34" charset="0"/>
              </a:rPr>
              <a:t>, 2-9. </a:t>
            </a:r>
            <a:r>
              <a:rPr lang="en-US" sz="1800" u="sng" dirty="0">
                <a:solidFill>
                  <a:srgbClr val="0563C1"/>
                </a:solidFill>
                <a:effectLst/>
                <a:latin typeface="Calibri" panose="020F0502020204030204" pitchFamily="34" charset="0"/>
                <a:ea typeface="Calibri" panose="020F0502020204030204" pitchFamily="34" charset="0"/>
                <a:hlinkClick r:id="rId3"/>
              </a:rPr>
              <a:t>https://doi.org/10.3109/13697137.2015.1092342</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pPr marL="457200" indent="-457200"/>
            <a:r>
              <a:rPr lang="en-US" sz="1800" dirty="0" err="1">
                <a:effectLst/>
                <a:latin typeface="Calibri" panose="020F0502020204030204" pitchFamily="34" charset="0"/>
                <a:ea typeface="Calibri" panose="020F0502020204030204" pitchFamily="34" charset="0"/>
              </a:rPr>
              <a:t>LeBoff</a:t>
            </a:r>
            <a:r>
              <a:rPr lang="en-US" sz="1800" dirty="0">
                <a:effectLst/>
                <a:latin typeface="Calibri" panose="020F0502020204030204" pitchFamily="34" charset="0"/>
                <a:ea typeface="Calibri" panose="020F0502020204030204" pitchFamily="34" charset="0"/>
              </a:rPr>
              <a:t>, M. S., Greenspan, S. L., </a:t>
            </a:r>
            <a:r>
              <a:rPr lang="en-US" sz="1800" dirty="0" err="1">
                <a:effectLst/>
                <a:latin typeface="Calibri" panose="020F0502020204030204" pitchFamily="34" charset="0"/>
                <a:ea typeface="Calibri" panose="020F0502020204030204" pitchFamily="34" charset="0"/>
              </a:rPr>
              <a:t>Insogna</a:t>
            </a:r>
            <a:r>
              <a:rPr lang="en-US" sz="1800" dirty="0">
                <a:effectLst/>
                <a:latin typeface="Calibri" panose="020F0502020204030204" pitchFamily="34" charset="0"/>
                <a:ea typeface="Calibri" panose="020F0502020204030204" pitchFamily="34" charset="0"/>
              </a:rPr>
              <a:t>, K. L., </a:t>
            </a:r>
            <a:r>
              <a:rPr lang="en-US" sz="1800" dirty="0" err="1">
                <a:effectLst/>
                <a:latin typeface="Calibri" panose="020F0502020204030204" pitchFamily="34" charset="0"/>
                <a:ea typeface="Calibri" panose="020F0502020204030204" pitchFamily="34" charset="0"/>
              </a:rPr>
              <a:t>Lewiecki</a:t>
            </a:r>
            <a:r>
              <a:rPr lang="en-US" sz="1800" dirty="0">
                <a:effectLst/>
                <a:latin typeface="Calibri" panose="020F0502020204030204" pitchFamily="34" charset="0"/>
                <a:ea typeface="Calibri" panose="020F0502020204030204" pitchFamily="34" charset="0"/>
              </a:rPr>
              <a:t>, E. M., Saag, K. G., Singer, A. J., &amp; Siris, E. S. (2022). Correction to: The clinician's guide to prevention and treatment of osteoporosis. </a:t>
            </a:r>
            <a:r>
              <a:rPr lang="en-US" sz="1800" i="1" dirty="0" err="1">
                <a:effectLst/>
                <a:latin typeface="Calibri" panose="020F0502020204030204" pitchFamily="34" charset="0"/>
                <a:ea typeface="Calibri" panose="020F0502020204030204" pitchFamily="34" charset="0"/>
              </a:rPr>
              <a:t>Osteoporos</a:t>
            </a:r>
            <a:r>
              <a:rPr lang="en-US" sz="1800" i="1" dirty="0">
                <a:effectLst/>
                <a:latin typeface="Calibri" panose="020F0502020204030204" pitchFamily="34" charset="0"/>
                <a:ea typeface="Calibri" panose="020F0502020204030204" pitchFamily="34" charset="0"/>
              </a:rPr>
              <a:t> Int</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33</a:t>
            </a:r>
            <a:r>
              <a:rPr lang="en-US" sz="1800" dirty="0">
                <a:effectLst/>
                <a:latin typeface="Calibri" panose="020F0502020204030204" pitchFamily="34" charset="0"/>
                <a:ea typeface="Calibri" panose="020F0502020204030204" pitchFamily="34" charset="0"/>
              </a:rPr>
              <a:t>(10), 2243. </a:t>
            </a:r>
            <a:r>
              <a:rPr lang="en-US" sz="1800" u="sng" dirty="0">
                <a:solidFill>
                  <a:srgbClr val="0563C1"/>
                </a:solidFill>
                <a:effectLst/>
                <a:latin typeface="Calibri" panose="020F0502020204030204" pitchFamily="34" charset="0"/>
                <a:ea typeface="Calibri" panose="020F0502020204030204" pitchFamily="34" charset="0"/>
                <a:hlinkClick r:id="rId4"/>
              </a:rPr>
              <a:t>https://doi.org/10.1007/s00198-022-06479-8</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pPr marL="457200" indent="-457200"/>
            <a:r>
              <a:rPr lang="en-US" sz="1800" dirty="0">
                <a:effectLst/>
                <a:latin typeface="Calibri" panose="020F0502020204030204" pitchFamily="34" charset="0"/>
                <a:ea typeface="Calibri" panose="020F0502020204030204" pitchFamily="34" charset="0"/>
              </a:rPr>
              <a:t>Leslie, W. D., </a:t>
            </a:r>
            <a:r>
              <a:rPr lang="en-US" sz="1800" dirty="0" err="1">
                <a:effectLst/>
                <a:latin typeface="Calibri" panose="020F0502020204030204" pitchFamily="34" charset="0"/>
                <a:ea typeface="Calibri" panose="020F0502020204030204" pitchFamily="34" charset="0"/>
              </a:rPr>
              <a:t>Lix</a:t>
            </a:r>
            <a:r>
              <a:rPr lang="en-US" sz="1800" dirty="0">
                <a:effectLst/>
                <a:latin typeface="Calibri" panose="020F0502020204030204" pitchFamily="34" charset="0"/>
                <a:ea typeface="Calibri" panose="020F0502020204030204" pitchFamily="34" charset="0"/>
              </a:rPr>
              <a:t>, L. M., &amp; Binkley, N. (2020). Comparison of screening tools for optimizing fracture prevention in Canada. </a:t>
            </a:r>
            <a:r>
              <a:rPr lang="en-US" sz="1800" i="1" dirty="0">
                <a:effectLst/>
                <a:latin typeface="Calibri" panose="020F0502020204030204" pitchFamily="34" charset="0"/>
                <a:ea typeface="Calibri" panose="020F0502020204030204" pitchFamily="34" charset="0"/>
              </a:rPr>
              <a:t>Arch </a:t>
            </a:r>
            <a:r>
              <a:rPr lang="en-US" sz="1800" i="1" dirty="0" err="1">
                <a:effectLst/>
                <a:latin typeface="Calibri" panose="020F0502020204030204" pitchFamily="34" charset="0"/>
                <a:ea typeface="Calibri" panose="020F0502020204030204" pitchFamily="34" charset="0"/>
              </a:rPr>
              <a:t>Osteoporos</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15</a:t>
            </a:r>
            <a:r>
              <a:rPr lang="en-US" sz="1800" dirty="0">
                <a:effectLst/>
                <a:latin typeface="Calibri" panose="020F0502020204030204" pitchFamily="34" charset="0"/>
                <a:ea typeface="Calibri" panose="020F0502020204030204" pitchFamily="34" charset="0"/>
              </a:rPr>
              <a:t>(1), 170. </a:t>
            </a:r>
            <a:r>
              <a:rPr lang="en-US" sz="1800" u="sng" dirty="0">
                <a:solidFill>
                  <a:srgbClr val="0563C1"/>
                </a:solidFill>
                <a:effectLst/>
                <a:latin typeface="Calibri" panose="020F0502020204030204" pitchFamily="34" charset="0"/>
                <a:ea typeface="Calibri" panose="020F0502020204030204" pitchFamily="34" charset="0"/>
                <a:hlinkClick r:id="rId5"/>
              </a:rPr>
              <a:t>https://doi.org/10.1007/s11657-020-00846-w</a:t>
            </a:r>
            <a:r>
              <a:rPr lang="en-US" sz="1800" dirty="0">
                <a:effectLst/>
                <a:latin typeface="Calibri" panose="020F0502020204030204" pitchFamily="34" charset="0"/>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14069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9B631-EAD5-895F-4313-D71658AC4E8F}"/>
              </a:ext>
            </a:extLst>
          </p:cNvPr>
          <p:cNvSpPr>
            <a:spLocks noGrp="1"/>
          </p:cNvSpPr>
          <p:nvPr>
            <p:ph type="title"/>
          </p:nvPr>
        </p:nvSpPr>
        <p:spPr/>
        <p:txBody>
          <a:bodyPr/>
          <a:lstStyle/>
          <a:p>
            <a:r>
              <a:rPr lang="fr-FR"/>
              <a:t>Références</a:t>
            </a:r>
            <a:endParaRPr lang="fr-FR" dirty="0"/>
          </a:p>
        </p:txBody>
      </p:sp>
      <p:sp>
        <p:nvSpPr>
          <p:cNvPr id="3" name="Espace réservé du contenu 2">
            <a:extLst>
              <a:ext uri="{FF2B5EF4-FFF2-40B4-BE49-F238E27FC236}">
                <a16:creationId xmlns:a16="http://schemas.microsoft.com/office/drawing/2014/main" id="{99AE36B5-31A0-BC1B-9071-F6A21B8EF4B4}"/>
              </a:ext>
            </a:extLst>
          </p:cNvPr>
          <p:cNvSpPr>
            <a:spLocks noGrp="1"/>
          </p:cNvSpPr>
          <p:nvPr>
            <p:ph idx="1"/>
          </p:nvPr>
        </p:nvSpPr>
        <p:spPr/>
        <p:txBody>
          <a:bodyPr>
            <a:normAutofit fontScale="92500"/>
          </a:bodyPr>
          <a:lstStyle/>
          <a:p>
            <a:pPr marL="457200" indent="-457200"/>
            <a:r>
              <a:rPr lang="en-US" sz="1800">
                <a:effectLst/>
                <a:latin typeface="Calibri" panose="020F0502020204030204" pitchFamily="34" charset="0"/>
                <a:ea typeface="Calibri" panose="020F0502020204030204" pitchFamily="34" charset="0"/>
              </a:rPr>
              <a:t>Leslie, W. D., Morin, S., Lix, L. M., Johansson, H., Oden, A., McCloskey, E., Kanis, J. A., &amp; Manitoba Bone Density, P. (2012). Fracture risk assessment without bone density measurement in routine clinical practice. </a:t>
            </a:r>
            <a:r>
              <a:rPr lang="fr-CA" sz="1800" i="1">
                <a:effectLst/>
                <a:latin typeface="Calibri" panose="020F0502020204030204" pitchFamily="34" charset="0"/>
                <a:ea typeface="Calibri" panose="020F0502020204030204" pitchFamily="34" charset="0"/>
              </a:rPr>
              <a:t>Osteoporos Int</a:t>
            </a:r>
            <a:r>
              <a:rPr lang="fr-CA" sz="1800">
                <a:effectLst/>
                <a:latin typeface="Calibri" panose="020F0502020204030204" pitchFamily="34" charset="0"/>
                <a:ea typeface="Calibri" panose="020F0502020204030204" pitchFamily="34" charset="0"/>
              </a:rPr>
              <a:t>,</a:t>
            </a:r>
            <a:r>
              <a:rPr lang="fr-CA" sz="1800" i="1">
                <a:effectLst/>
                <a:latin typeface="Calibri" panose="020F0502020204030204" pitchFamily="34" charset="0"/>
                <a:ea typeface="Calibri" panose="020F0502020204030204" pitchFamily="34" charset="0"/>
              </a:rPr>
              <a:t> 23</a:t>
            </a:r>
            <a:r>
              <a:rPr lang="fr-CA" sz="1800">
                <a:effectLst/>
                <a:latin typeface="Calibri" panose="020F0502020204030204" pitchFamily="34" charset="0"/>
                <a:ea typeface="Calibri" panose="020F0502020204030204" pitchFamily="34" charset="0"/>
              </a:rPr>
              <a:t>(1), 75-85. </a:t>
            </a:r>
            <a:r>
              <a:rPr lang="fr-CA" sz="1800" u="sng">
                <a:solidFill>
                  <a:srgbClr val="0563C1"/>
                </a:solidFill>
                <a:effectLst/>
                <a:latin typeface="Calibri" panose="020F0502020204030204" pitchFamily="34" charset="0"/>
                <a:ea typeface="Calibri" panose="020F0502020204030204" pitchFamily="34" charset="0"/>
                <a:hlinkClick r:id="rId2"/>
              </a:rPr>
              <a:t>https://doi.org/10.1007/s00198-011-1747-2</a:t>
            </a:r>
            <a:r>
              <a:rPr lang="en-US" sz="1800">
                <a:effectLst/>
                <a:latin typeface="Calibri" panose="020F0502020204030204" pitchFamily="34" charset="0"/>
                <a:ea typeface="Calibri" panose="020F0502020204030204" pitchFamily="34" charset="0"/>
              </a:rPr>
              <a:t> </a:t>
            </a:r>
            <a:endParaRPr lang="fr-CA" sz="1800">
              <a:effectLst/>
              <a:latin typeface="Calibri" panose="020F0502020204030204" pitchFamily="34" charset="0"/>
              <a:ea typeface="Calibri" panose="020F0502020204030204" pitchFamily="34" charset="0"/>
            </a:endParaRPr>
          </a:p>
          <a:p>
            <a:pPr marL="457200" indent="-457200"/>
            <a:r>
              <a:rPr lang="fr-CA" sz="1800">
                <a:effectLst/>
                <a:latin typeface="Calibri" panose="020F0502020204030204" pitchFamily="34" charset="0"/>
                <a:ea typeface="Calibri" panose="020F0502020204030204" pitchFamily="34" charset="0"/>
              </a:rPr>
              <a:t>Ostéoporose Canada. (2022). </a:t>
            </a:r>
            <a:r>
              <a:rPr lang="fr-CA" sz="1800" i="1">
                <a:effectLst/>
                <a:latin typeface="Calibri" panose="020F0502020204030204" pitchFamily="34" charset="0"/>
                <a:ea typeface="Calibri" panose="020F0502020204030204" pitchFamily="34" charset="0"/>
              </a:rPr>
              <a:t>Faits saillants et statistiques</a:t>
            </a:r>
            <a:r>
              <a:rPr lang="fr-CA" sz="1800">
                <a:effectLst/>
                <a:latin typeface="Calibri" panose="020F0502020204030204" pitchFamily="34" charset="0"/>
                <a:ea typeface="Calibri" panose="020F0502020204030204" pitchFamily="34" charset="0"/>
              </a:rPr>
              <a:t>. Retrieved 18/04/2023 from </a:t>
            </a:r>
            <a:r>
              <a:rPr lang="fr-CA" sz="1800" u="sng">
                <a:solidFill>
                  <a:srgbClr val="0563C1"/>
                </a:solidFill>
                <a:effectLst/>
                <a:latin typeface="Calibri" panose="020F0502020204030204" pitchFamily="34" charset="0"/>
                <a:ea typeface="Calibri" panose="020F0502020204030204" pitchFamily="34" charset="0"/>
                <a:hlinkClick r:id="rId3"/>
              </a:rPr>
              <a:t>https://osteoporosis.ca/wp-content/uploads/Ost</a:t>
            </a:r>
            <a:r>
              <a:rPr lang="fr-CA" sz="1800">
                <a:effectLst/>
                <a:latin typeface="Calibri" panose="020F0502020204030204" pitchFamily="34" charset="0"/>
                <a:ea typeface="Calibri" panose="020F0502020204030204" pitchFamily="34" charset="0"/>
              </a:rPr>
              <a:t>éoporose-Canada-2022-Faits-saillants-et-statistiques_web-1.pdf?_ga=2.146035380.1296357752.1681939280-896442556.1681939280</a:t>
            </a:r>
          </a:p>
          <a:p>
            <a:pPr marL="457200" indent="-457200"/>
            <a:r>
              <a:rPr lang="en-US" sz="1800">
                <a:effectLst/>
                <a:latin typeface="Calibri" panose="020F0502020204030204" pitchFamily="34" charset="0"/>
                <a:ea typeface="Calibri" panose="020F0502020204030204" pitchFamily="34" charset="0"/>
              </a:rPr>
              <a:t>Papaioannou, A., Morin, S., Cheung, A. M., Atkinson, S., Brown, J. P., Feldman, S., Hanley, D. A., Hodsman, A., Jamal, S. A., Kaiser, S. M., Kvern, B., Siminoski, K., Leslie, W. D., &amp; Scientific Advisory Council of Osteoporosis, C. (2010). 2010 clinical practice guidelines for the diagnosis and management of osteoporosis in Canada: summary. </a:t>
            </a:r>
            <a:r>
              <a:rPr lang="en-US" sz="1800" i="1">
                <a:effectLst/>
                <a:latin typeface="Calibri" panose="020F0502020204030204" pitchFamily="34" charset="0"/>
                <a:ea typeface="Calibri" panose="020F0502020204030204" pitchFamily="34" charset="0"/>
              </a:rPr>
              <a:t>CMAJ</a:t>
            </a:r>
            <a:r>
              <a:rPr lang="en-US" sz="1800">
                <a:effectLst/>
                <a:latin typeface="Calibri" panose="020F0502020204030204" pitchFamily="34" charset="0"/>
                <a:ea typeface="Calibri" panose="020F0502020204030204" pitchFamily="34" charset="0"/>
              </a:rPr>
              <a:t>,</a:t>
            </a:r>
            <a:r>
              <a:rPr lang="en-US" sz="1800" i="1">
                <a:effectLst/>
                <a:latin typeface="Calibri" panose="020F0502020204030204" pitchFamily="34" charset="0"/>
                <a:ea typeface="Calibri" panose="020F0502020204030204" pitchFamily="34" charset="0"/>
              </a:rPr>
              <a:t> 182</a:t>
            </a:r>
            <a:r>
              <a:rPr lang="en-US" sz="1800">
                <a:effectLst/>
                <a:latin typeface="Calibri" panose="020F0502020204030204" pitchFamily="34" charset="0"/>
                <a:ea typeface="Calibri" panose="020F0502020204030204" pitchFamily="34" charset="0"/>
              </a:rPr>
              <a:t>(17), 1864-1873. </a:t>
            </a:r>
            <a:r>
              <a:rPr lang="en-US" sz="1800" u="sng">
                <a:solidFill>
                  <a:srgbClr val="0563C1"/>
                </a:solidFill>
                <a:effectLst/>
                <a:latin typeface="Calibri" panose="020F0502020204030204" pitchFamily="34" charset="0"/>
                <a:ea typeface="Calibri" panose="020F0502020204030204" pitchFamily="34" charset="0"/>
                <a:hlinkClick r:id="rId4"/>
              </a:rPr>
              <a:t>https://doi.org/10.1503/cmaj.100771</a:t>
            </a:r>
            <a:r>
              <a:rPr lang="en-US" sz="1800">
                <a:effectLst/>
                <a:latin typeface="Calibri" panose="020F0502020204030204" pitchFamily="34" charset="0"/>
                <a:ea typeface="Calibri" panose="020F0502020204030204" pitchFamily="34" charset="0"/>
              </a:rPr>
              <a:t> </a:t>
            </a:r>
            <a:endParaRPr lang="fr-CA" sz="1800">
              <a:effectLst/>
              <a:latin typeface="Calibri" panose="020F0502020204030204" pitchFamily="34" charset="0"/>
              <a:ea typeface="Calibri" panose="020F0502020204030204" pitchFamily="34" charset="0"/>
            </a:endParaRPr>
          </a:p>
          <a:p>
            <a:pPr marL="457200" indent="-457200"/>
            <a:r>
              <a:rPr lang="en-US" sz="1800">
                <a:effectLst/>
                <a:latin typeface="Calibri" panose="020F0502020204030204" pitchFamily="34" charset="0"/>
                <a:ea typeface="Calibri" panose="020F0502020204030204" pitchFamily="34" charset="0"/>
              </a:rPr>
              <a:t>Statistiques Québec. (2023).  </a:t>
            </a:r>
            <a:r>
              <a:rPr lang="en-US" sz="1800" u="sng">
                <a:solidFill>
                  <a:srgbClr val="0563C1"/>
                </a:solidFill>
                <a:effectLst/>
                <a:latin typeface="Calibri" panose="020F0502020204030204" pitchFamily="34" charset="0"/>
                <a:ea typeface="Calibri" panose="020F0502020204030204" pitchFamily="34" charset="0"/>
                <a:hlinkClick r:id="rId5"/>
              </a:rPr>
              <a:t>https://statistique.quebec.ca/fr</a:t>
            </a:r>
            <a:endParaRPr lang="fr-CA" sz="1800">
              <a:effectLst/>
              <a:latin typeface="Calibri" panose="020F0502020204030204" pitchFamily="34" charset="0"/>
              <a:ea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141085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931448-DEB1-37F8-21F1-35895936D517}"/>
              </a:ext>
            </a:extLst>
          </p:cNvPr>
          <p:cNvSpPr>
            <a:spLocks noGrp="1"/>
          </p:cNvSpPr>
          <p:nvPr>
            <p:ph type="title"/>
          </p:nvPr>
        </p:nvSpPr>
        <p:spPr>
          <a:xfrm>
            <a:off x="612648" y="1078992"/>
            <a:ext cx="6268770" cy="1536192"/>
          </a:xfrm>
        </p:spPr>
        <p:txBody>
          <a:bodyPr anchor="b">
            <a:normAutofit/>
          </a:bodyPr>
          <a:lstStyle/>
          <a:p>
            <a:r>
              <a:rPr lang="fr-FR" sz="5200"/>
              <a:t>Remerciements</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B2A7D5FB-115D-79D9-A786-B79F473007BE}"/>
              </a:ext>
            </a:extLst>
          </p:cNvPr>
          <p:cNvSpPr>
            <a:spLocks noGrp="1"/>
          </p:cNvSpPr>
          <p:nvPr>
            <p:ph idx="1"/>
          </p:nvPr>
        </p:nvSpPr>
        <p:spPr>
          <a:xfrm>
            <a:off x="615458" y="3355848"/>
            <a:ext cx="6268770" cy="2825496"/>
          </a:xfrm>
        </p:spPr>
        <p:txBody>
          <a:bodyPr>
            <a:normAutofit/>
          </a:bodyPr>
          <a:lstStyle/>
          <a:p>
            <a:pPr marL="0" indent="0">
              <a:buNone/>
            </a:pPr>
            <a:r>
              <a:rPr lang="fr-FR" sz="1800"/>
              <a:t>Un merci tout spécial au Dr Alexandre Audet et au bibliothécaire </a:t>
            </a:r>
            <a:r>
              <a:rPr lang="en-CA" sz="1800" b="0" i="0">
                <a:effectLst/>
                <a:latin typeface="Segoe UI" panose="020B0502040204020203" pitchFamily="34" charset="0"/>
              </a:rPr>
              <a:t>Alexandre Amar-Zifkin qui nous ont apporté leur aide précieuse tout au long du projet.</a:t>
            </a:r>
            <a:endParaRPr lang="fr-FR" sz="1800"/>
          </a:p>
        </p:txBody>
      </p:sp>
      <p:pic>
        <p:nvPicPr>
          <p:cNvPr id="5" name="Picture 4" descr="Escaliers de devant et colonnes sur un bâtiment de ville majestueux">
            <a:extLst>
              <a:ext uri="{FF2B5EF4-FFF2-40B4-BE49-F238E27FC236}">
                <a16:creationId xmlns:a16="http://schemas.microsoft.com/office/drawing/2014/main" id="{B4E0EF49-DA18-3B9E-2DC6-03081B57CB06}"/>
              </a:ext>
            </a:extLst>
          </p:cNvPr>
          <p:cNvPicPr>
            <a:picLocks noChangeAspect="1"/>
          </p:cNvPicPr>
          <p:nvPr/>
        </p:nvPicPr>
        <p:blipFill rotWithShape="1">
          <a:blip r:embed="rId2"/>
          <a:srcRect l="26887" r="29235" b="-1"/>
          <a:stretch/>
        </p:blipFill>
        <p:spPr>
          <a:xfrm>
            <a:off x="7684006" y="10"/>
            <a:ext cx="4507993" cy="6857990"/>
          </a:xfrm>
          <a:prstGeom prst="rect">
            <a:avLst/>
          </a:prstGeom>
        </p:spPr>
      </p:pic>
    </p:spTree>
    <p:extLst>
      <p:ext uri="{BB962C8B-B14F-4D97-AF65-F5344CB8AC3E}">
        <p14:creationId xmlns:p14="http://schemas.microsoft.com/office/powerpoint/2010/main" val="341889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6F569-35B9-ACBD-D017-7B74CDEFD087}"/>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38857C6F-CFED-37B0-23AC-78A86AB2C224}"/>
              </a:ext>
            </a:extLst>
          </p:cNvPr>
          <p:cNvSpPr>
            <a:spLocks noGrp="1"/>
          </p:cNvSpPr>
          <p:nvPr>
            <p:ph sz="half" idx="1"/>
          </p:nvPr>
        </p:nvSpPr>
        <p:spPr/>
        <p:txBody>
          <a:bodyPr>
            <a:normAutofit fontScale="85000" lnSpcReduction="10000"/>
          </a:bodyPr>
          <a:lstStyle/>
          <a:p>
            <a:r>
              <a:rPr lang="fr-FR" dirty="0"/>
              <a:t>Vieillissement de la population : 1.5 million de personnes &gt; 65 ans au Québec en 2017 (1 personne sur 5)</a:t>
            </a:r>
          </a:p>
          <a:p>
            <a:pPr lvl="1"/>
            <a:r>
              <a:rPr lang="fr-FR" dirty="0"/>
              <a:t>En Gaspésie = 1 personne/4</a:t>
            </a:r>
          </a:p>
          <a:p>
            <a:r>
              <a:rPr lang="fr-FR" dirty="0"/>
              <a:t>L’ostéoporose toucherait près de 2 millions de personnes</a:t>
            </a:r>
          </a:p>
          <a:p>
            <a:pPr lvl="1"/>
            <a:r>
              <a:rPr lang="fr-FR" dirty="0"/>
              <a:t>1 femme/3 et 1 homme /5 auront des Fx liées à l’ostéoporose</a:t>
            </a:r>
          </a:p>
        </p:txBody>
      </p:sp>
      <p:pic>
        <p:nvPicPr>
          <p:cNvPr id="6" name="Espace réservé du contenu 5">
            <a:extLst>
              <a:ext uri="{FF2B5EF4-FFF2-40B4-BE49-F238E27FC236}">
                <a16:creationId xmlns:a16="http://schemas.microsoft.com/office/drawing/2014/main" id="{FB4058A5-4CDA-2572-305B-D3014020FBFC}"/>
              </a:ext>
            </a:extLst>
          </p:cNvPr>
          <p:cNvPicPr>
            <a:picLocks noGrp="1" noChangeAspect="1"/>
          </p:cNvPicPr>
          <p:nvPr>
            <p:ph sz="half" idx="2"/>
          </p:nvPr>
        </p:nvPicPr>
        <p:blipFill>
          <a:blip r:embed="rId2"/>
          <a:stretch>
            <a:fillRect/>
          </a:stretch>
        </p:blipFill>
        <p:spPr>
          <a:xfrm>
            <a:off x="6566004" y="2478088"/>
            <a:ext cx="4497179" cy="3694112"/>
          </a:xfrm>
        </p:spPr>
      </p:pic>
    </p:spTree>
    <p:extLst>
      <p:ext uri="{BB962C8B-B14F-4D97-AF65-F5344CB8AC3E}">
        <p14:creationId xmlns:p14="http://schemas.microsoft.com/office/powerpoint/2010/main" val="136794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88BE761-438C-3446-F589-9BE578777416}"/>
              </a:ext>
            </a:extLst>
          </p:cNvPr>
          <p:cNvSpPr>
            <a:spLocks noGrp="1"/>
          </p:cNvSpPr>
          <p:nvPr>
            <p:ph type="title"/>
          </p:nvPr>
        </p:nvSpPr>
        <p:spPr>
          <a:xfrm>
            <a:off x="1051560" y="4444332"/>
            <a:ext cx="3538728" cy="1645920"/>
          </a:xfrm>
        </p:spPr>
        <p:txBody>
          <a:bodyPr vert="horz" lIns="91440" tIns="45720" rIns="91440" bIns="45720" rtlCol="0" anchor="ctr">
            <a:normAutofit/>
          </a:bodyPr>
          <a:lstStyle/>
          <a:p>
            <a:r>
              <a:rPr lang="en-US" sz="3200"/>
              <a:t>Risque de fracture ostéoporotique</a:t>
            </a:r>
          </a:p>
        </p:txBody>
      </p:sp>
      <p:pic>
        <p:nvPicPr>
          <p:cNvPr id="5" name="Espace réservé du contenu 5">
            <a:extLst>
              <a:ext uri="{FF2B5EF4-FFF2-40B4-BE49-F238E27FC236}">
                <a16:creationId xmlns:a16="http://schemas.microsoft.com/office/drawing/2014/main" id="{6BD7A7C3-E8C8-D814-914A-3C4182D330FA}"/>
              </a:ext>
            </a:extLst>
          </p:cNvPr>
          <p:cNvPicPr>
            <a:picLocks noChangeAspect="1"/>
          </p:cNvPicPr>
          <p:nvPr/>
        </p:nvPicPr>
        <p:blipFill>
          <a:blip r:embed="rId2"/>
          <a:stretch>
            <a:fillRect/>
          </a:stretch>
        </p:blipFill>
        <p:spPr>
          <a:xfrm>
            <a:off x="557784" y="1133035"/>
            <a:ext cx="11164824" cy="2093402"/>
          </a:xfrm>
          <a:prstGeom prst="rect">
            <a:avLst/>
          </a:prstGeom>
        </p:spPr>
      </p:pic>
      <p:sp>
        <p:nvSpPr>
          <p:cNvPr id="20" name="Rectangle 1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EF38ECD9-24A3-775F-D767-AB52D6A2F389}"/>
              </a:ext>
            </a:extLst>
          </p:cNvPr>
          <p:cNvSpPr>
            <a:spLocks noGrp="1"/>
          </p:cNvSpPr>
          <p:nvPr>
            <p:ph sz="half" idx="1"/>
          </p:nvPr>
        </p:nvSpPr>
        <p:spPr>
          <a:xfrm>
            <a:off x="5349240" y="4440602"/>
            <a:ext cx="6007608" cy="1645920"/>
          </a:xfrm>
        </p:spPr>
        <p:txBody>
          <a:bodyPr vert="horz" lIns="91440" tIns="45720" rIns="91440" bIns="45720" rtlCol="0" anchor="ctr">
            <a:normAutofit/>
          </a:bodyPr>
          <a:lstStyle/>
          <a:p>
            <a:pPr>
              <a:lnSpc>
                <a:spcPct val="100000"/>
              </a:lnSpc>
            </a:pPr>
            <a:r>
              <a:rPr lang="en-US" sz="1800" dirty="0" err="1"/>
              <a:t>Selon</a:t>
            </a:r>
            <a:r>
              <a:rPr lang="en-US" sz="1800" dirty="0"/>
              <a:t> </a:t>
            </a:r>
            <a:r>
              <a:rPr lang="en-US" sz="1800" dirty="0" err="1"/>
              <a:t>l’OMS</a:t>
            </a:r>
            <a:r>
              <a:rPr lang="en-US" sz="1800" dirty="0"/>
              <a:t>, </a:t>
            </a:r>
            <a:r>
              <a:rPr lang="en-US" sz="1800" dirty="0" err="1"/>
              <a:t>l’ostéoporose</a:t>
            </a:r>
            <a:r>
              <a:rPr lang="en-US" sz="1800" dirty="0"/>
              <a:t> non </a:t>
            </a:r>
            <a:r>
              <a:rPr lang="en-US" sz="1800" dirty="0" err="1"/>
              <a:t>fracturaire</a:t>
            </a:r>
            <a:r>
              <a:rPr lang="en-US" sz="1800" dirty="0"/>
              <a:t> repose sur un score T &lt; -2.5 SD</a:t>
            </a:r>
          </a:p>
          <a:p>
            <a:pPr>
              <a:lnSpc>
                <a:spcPct val="100000"/>
              </a:lnSpc>
            </a:pPr>
            <a:r>
              <a:rPr lang="en-US" sz="1800" dirty="0" err="1"/>
              <a:t>Toutefois</a:t>
            </a:r>
            <a:r>
              <a:rPr lang="en-US" sz="1800" dirty="0"/>
              <a:t> la DMO </a:t>
            </a:r>
            <a:r>
              <a:rPr lang="en-US" sz="1800" dirty="0" err="1"/>
              <a:t>seule</a:t>
            </a:r>
            <a:r>
              <a:rPr lang="en-US" sz="1800" dirty="0"/>
              <a:t> a </a:t>
            </a:r>
            <a:r>
              <a:rPr lang="en-US" sz="1800" dirty="0" err="1"/>
              <a:t>une</a:t>
            </a:r>
            <a:r>
              <a:rPr lang="en-US" sz="1800" dirty="0"/>
              <a:t> </a:t>
            </a:r>
            <a:r>
              <a:rPr lang="en-US" sz="1800" dirty="0" err="1"/>
              <a:t>faible</a:t>
            </a:r>
            <a:r>
              <a:rPr lang="en-US" sz="1800" dirty="0"/>
              <a:t> </a:t>
            </a:r>
            <a:r>
              <a:rPr lang="en-US" sz="1800" dirty="0" err="1"/>
              <a:t>sensibilité</a:t>
            </a:r>
            <a:r>
              <a:rPr lang="en-US" sz="1800" dirty="0"/>
              <a:t> pour </a:t>
            </a:r>
            <a:r>
              <a:rPr lang="en-US" sz="1800" dirty="0" err="1"/>
              <a:t>prédire</a:t>
            </a:r>
            <a:r>
              <a:rPr lang="en-US" sz="1800" dirty="0"/>
              <a:t> le risque de fracture </a:t>
            </a:r>
            <a:r>
              <a:rPr lang="en-US" sz="1800" dirty="0" err="1"/>
              <a:t>ostéoporotique</a:t>
            </a:r>
            <a:r>
              <a:rPr lang="en-US" sz="1800" dirty="0"/>
              <a:t> majeure</a:t>
            </a:r>
          </a:p>
        </p:txBody>
      </p:sp>
    </p:spTree>
    <p:extLst>
      <p:ext uri="{BB962C8B-B14F-4D97-AF65-F5344CB8AC3E}">
        <p14:creationId xmlns:p14="http://schemas.microsoft.com/office/powerpoint/2010/main" val="222899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DFBA2-CA39-053B-996C-1C204891F856}"/>
              </a:ext>
            </a:extLst>
          </p:cNvPr>
          <p:cNvSpPr>
            <a:spLocks noGrp="1"/>
          </p:cNvSpPr>
          <p:nvPr>
            <p:ph type="title"/>
          </p:nvPr>
        </p:nvSpPr>
        <p:spPr/>
        <p:txBody>
          <a:bodyPr/>
          <a:lstStyle/>
          <a:p>
            <a:pPr algn="ctr"/>
            <a:r>
              <a:rPr lang="fr-FR" dirty="0"/>
              <a:t>FRAX – Fracture Risk </a:t>
            </a:r>
            <a:r>
              <a:rPr lang="fr-FR" dirty="0" err="1"/>
              <a:t>Assessment</a:t>
            </a:r>
            <a:r>
              <a:rPr lang="fr-FR" dirty="0"/>
              <a:t> Tool</a:t>
            </a:r>
          </a:p>
        </p:txBody>
      </p:sp>
      <p:sp>
        <p:nvSpPr>
          <p:cNvPr id="3" name="Espace réservé du contenu 2">
            <a:extLst>
              <a:ext uri="{FF2B5EF4-FFF2-40B4-BE49-F238E27FC236}">
                <a16:creationId xmlns:a16="http://schemas.microsoft.com/office/drawing/2014/main" id="{05EAE5AC-E4FE-301B-C1DA-5FC8C06ACC89}"/>
              </a:ext>
            </a:extLst>
          </p:cNvPr>
          <p:cNvSpPr>
            <a:spLocks noGrp="1"/>
          </p:cNvSpPr>
          <p:nvPr>
            <p:ph sz="half" idx="1"/>
          </p:nvPr>
        </p:nvSpPr>
        <p:spPr/>
        <p:txBody>
          <a:bodyPr>
            <a:normAutofit fontScale="92500"/>
          </a:bodyPr>
          <a:lstStyle/>
          <a:p>
            <a:r>
              <a:rPr lang="fr-FR" dirty="0"/>
              <a:t>Évalue le risque MOF à 10 ans, avec ou sans la mesure </a:t>
            </a:r>
            <a:r>
              <a:rPr lang="fr-FR" dirty="0" err="1"/>
              <a:t>ostéodensitométrique</a:t>
            </a:r>
            <a:endParaRPr lang="fr-FR" dirty="0"/>
          </a:p>
          <a:p>
            <a:r>
              <a:rPr lang="fr-FR" dirty="0"/>
              <a:t>Basé sur des facteurs de risque bien établis</a:t>
            </a:r>
          </a:p>
          <a:p>
            <a:r>
              <a:rPr lang="fr-FR" dirty="0"/>
              <a:t>*La DMO n’est pas facilement disponible partout</a:t>
            </a:r>
          </a:p>
        </p:txBody>
      </p:sp>
      <p:pic>
        <p:nvPicPr>
          <p:cNvPr id="6" name="Espace réservé du contenu 5">
            <a:extLst>
              <a:ext uri="{FF2B5EF4-FFF2-40B4-BE49-F238E27FC236}">
                <a16:creationId xmlns:a16="http://schemas.microsoft.com/office/drawing/2014/main" id="{A03CC5D5-C6D9-32D3-836E-42A203F3CCB1}"/>
              </a:ext>
            </a:extLst>
          </p:cNvPr>
          <p:cNvPicPr>
            <a:picLocks noGrp="1" noChangeAspect="1"/>
          </p:cNvPicPr>
          <p:nvPr>
            <p:ph sz="half" idx="2"/>
          </p:nvPr>
        </p:nvPicPr>
        <p:blipFill>
          <a:blip r:embed="rId3"/>
          <a:stretch>
            <a:fillRect/>
          </a:stretch>
        </p:blipFill>
        <p:spPr>
          <a:xfrm>
            <a:off x="6145263" y="2149278"/>
            <a:ext cx="5496495" cy="3376879"/>
          </a:xfrm>
        </p:spPr>
      </p:pic>
    </p:spTree>
    <p:extLst>
      <p:ext uri="{BB962C8B-B14F-4D97-AF65-F5344CB8AC3E}">
        <p14:creationId xmlns:p14="http://schemas.microsoft.com/office/powerpoint/2010/main" val="167785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15BEBC3-4290-9628-2F98-36B8E78D1948}"/>
              </a:ext>
            </a:extLst>
          </p:cNvPr>
          <p:cNvSpPr>
            <a:spLocks noGrp="1"/>
          </p:cNvSpPr>
          <p:nvPr>
            <p:ph type="title"/>
          </p:nvPr>
        </p:nvSpPr>
        <p:spPr>
          <a:xfrm>
            <a:off x="7255564" y="834888"/>
            <a:ext cx="4314645" cy="1268958"/>
          </a:xfrm>
        </p:spPr>
        <p:txBody>
          <a:bodyPr anchor="b">
            <a:normAutofit/>
          </a:bodyPr>
          <a:lstStyle/>
          <a:p>
            <a:pPr algn="ctr"/>
            <a:r>
              <a:rPr lang="fr-FR" sz="3200" dirty="0"/>
              <a:t>PICO</a:t>
            </a:r>
          </a:p>
        </p:txBody>
      </p:sp>
      <p:pic>
        <p:nvPicPr>
          <p:cNvPr id="5" name="Image 4">
            <a:extLst>
              <a:ext uri="{FF2B5EF4-FFF2-40B4-BE49-F238E27FC236}">
                <a16:creationId xmlns:a16="http://schemas.microsoft.com/office/drawing/2014/main" id="{1A2AAFF3-51C9-C926-1EEB-036562674CA3}"/>
              </a:ext>
            </a:extLst>
          </p:cNvPr>
          <p:cNvPicPr>
            <a:picLocks noChangeAspect="1"/>
          </p:cNvPicPr>
          <p:nvPr/>
        </p:nvPicPr>
        <p:blipFill rotWithShape="1">
          <a:blip r:embed="rId3"/>
          <a:srcRect r="1" b="15774"/>
          <a:stretch/>
        </p:blipFill>
        <p:spPr>
          <a:xfrm>
            <a:off x="1147391" y="625683"/>
            <a:ext cx="5486380" cy="5601176"/>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1" name="Rectangle 2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56D1E215-3F24-2A6B-B5F7-D9EE3E8A788D}"/>
              </a:ext>
            </a:extLst>
          </p:cNvPr>
          <p:cNvSpPr>
            <a:spLocks noGrp="1"/>
          </p:cNvSpPr>
          <p:nvPr>
            <p:ph idx="1"/>
          </p:nvPr>
        </p:nvSpPr>
        <p:spPr>
          <a:xfrm>
            <a:off x="7255563" y="2557587"/>
            <a:ext cx="4314645" cy="3717317"/>
          </a:xfrm>
        </p:spPr>
        <p:txBody>
          <a:bodyPr anchor="t">
            <a:normAutofit/>
          </a:bodyPr>
          <a:lstStyle/>
          <a:p>
            <a:pPr marL="0" indent="0" algn="ctr">
              <a:buNone/>
            </a:pPr>
            <a:r>
              <a:rPr lang="fr-CA" sz="2400" dirty="0">
                <a:latin typeface="Arial" panose="020B0604020202020204" pitchFamily="34" charset="0"/>
                <a:ea typeface="Times New Roman" panose="02020603050405020304" pitchFamily="18" charset="0"/>
              </a:rPr>
              <a:t>D</a:t>
            </a:r>
            <a:r>
              <a:rPr lang="fr-CA" sz="2400" dirty="0">
                <a:effectLst/>
                <a:latin typeface="Arial" panose="020B0604020202020204" pitchFamily="34" charset="0"/>
                <a:ea typeface="Times New Roman" panose="02020603050405020304" pitchFamily="18" charset="0"/>
              </a:rPr>
              <a:t>ans la population des femmes et des hommes âgés de 65 ans et plus, est-ce que l'utilisation du score FRAX seul (sans DMO) est non inférieure à l'utilisation de l'ostéodensitométrie systématique pour le dépistage de l'ostéoporose ?</a:t>
            </a:r>
            <a:r>
              <a:rPr lang="fr-CA" sz="2400" dirty="0">
                <a:effectLst/>
              </a:rPr>
              <a:t> </a:t>
            </a:r>
            <a:endParaRPr lang="fr-FR" sz="2400" dirty="0"/>
          </a:p>
        </p:txBody>
      </p:sp>
    </p:spTree>
    <p:extLst>
      <p:ext uri="{BB962C8B-B14F-4D97-AF65-F5344CB8AC3E}">
        <p14:creationId xmlns:p14="http://schemas.microsoft.com/office/powerpoint/2010/main" val="50943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D20C2-E82B-2684-A244-5DB4E10CAA1A}"/>
              </a:ext>
            </a:extLst>
          </p:cNvPr>
          <p:cNvSpPr>
            <a:spLocks noGrp="1"/>
          </p:cNvSpPr>
          <p:nvPr>
            <p:ph type="title"/>
          </p:nvPr>
        </p:nvSpPr>
        <p:spPr/>
        <p:txBody>
          <a:bodyPr/>
          <a:lstStyle/>
          <a:p>
            <a:r>
              <a:rPr lang="fr-FR" dirty="0"/>
              <a:t>Méthodologie</a:t>
            </a:r>
          </a:p>
        </p:txBody>
      </p:sp>
      <p:sp>
        <p:nvSpPr>
          <p:cNvPr id="3" name="Espace réservé du contenu 2">
            <a:extLst>
              <a:ext uri="{FF2B5EF4-FFF2-40B4-BE49-F238E27FC236}">
                <a16:creationId xmlns:a16="http://schemas.microsoft.com/office/drawing/2014/main" id="{9B7DE374-61EF-FB46-1F13-C14C130EC8CC}"/>
              </a:ext>
            </a:extLst>
          </p:cNvPr>
          <p:cNvSpPr>
            <a:spLocks noGrp="1"/>
          </p:cNvSpPr>
          <p:nvPr>
            <p:ph idx="1"/>
          </p:nvPr>
        </p:nvSpPr>
        <p:spPr/>
        <p:txBody>
          <a:bodyPr/>
          <a:lstStyle/>
          <a:p>
            <a:r>
              <a:rPr lang="fr-FR" dirty="0"/>
              <a:t>Revue de la littérature dans PubMed</a:t>
            </a:r>
          </a:p>
          <a:p>
            <a:pPr lvl="1"/>
            <a:r>
              <a:rPr lang="en-CA" sz="1800" dirty="0" err="1">
                <a:solidFill>
                  <a:srgbClr val="000000"/>
                </a:solidFill>
                <a:effectLst/>
                <a:ea typeface="Times New Roman" panose="02020603050405020304" pitchFamily="18" charset="0"/>
              </a:rPr>
              <a:t>En</a:t>
            </a:r>
            <a:r>
              <a:rPr lang="en-CA" sz="1800" dirty="0">
                <a:solidFill>
                  <a:srgbClr val="000000"/>
                </a:solidFill>
                <a:effectLst/>
                <a:ea typeface="Times New Roman" panose="02020603050405020304" pitchFamily="18" charset="0"/>
              </a:rPr>
              <a:t> </a:t>
            </a:r>
            <a:r>
              <a:rPr lang="en-CA" sz="1800" dirty="0" err="1">
                <a:solidFill>
                  <a:srgbClr val="000000"/>
                </a:solidFill>
                <a:effectLst/>
                <a:ea typeface="Times New Roman" panose="02020603050405020304" pitchFamily="18" charset="0"/>
              </a:rPr>
              <a:t>utilisant</a:t>
            </a:r>
            <a:r>
              <a:rPr lang="en-CA" sz="1800" dirty="0">
                <a:solidFill>
                  <a:srgbClr val="000000"/>
                </a:solidFill>
                <a:effectLst/>
                <a:ea typeface="Times New Roman" panose="02020603050405020304" pitchFamily="18" charset="0"/>
              </a:rPr>
              <a:t> les </a:t>
            </a:r>
            <a:r>
              <a:rPr lang="en-CA" sz="1800" dirty="0" err="1">
                <a:solidFill>
                  <a:srgbClr val="000000"/>
                </a:solidFill>
                <a:effectLst/>
                <a:ea typeface="Times New Roman" panose="02020603050405020304" pitchFamily="18" charset="0"/>
              </a:rPr>
              <a:t>MeSH</a:t>
            </a:r>
            <a:r>
              <a:rPr lang="en-CA" sz="1800" dirty="0">
                <a:solidFill>
                  <a:srgbClr val="000000"/>
                </a:solidFill>
                <a:effectLst/>
                <a:ea typeface="Times New Roman" panose="02020603050405020304" pitchFamily="18" charset="0"/>
              </a:rPr>
              <a:t> </a:t>
            </a:r>
            <a:r>
              <a:rPr lang="en-CA" sz="1800" i="1" dirty="0">
                <a:solidFill>
                  <a:srgbClr val="000000"/>
                </a:solidFill>
                <a:effectLst/>
                <a:ea typeface="Times New Roman" panose="02020603050405020304" pitchFamily="18" charset="0"/>
              </a:rPr>
              <a:t>Bone Densitometry</a:t>
            </a:r>
            <a:r>
              <a:rPr lang="en-CA" sz="1800" dirty="0">
                <a:solidFill>
                  <a:srgbClr val="000000"/>
                </a:solidFill>
                <a:effectLst/>
                <a:ea typeface="Times New Roman" panose="02020603050405020304" pitchFamily="18" charset="0"/>
              </a:rPr>
              <a:t>, </a:t>
            </a:r>
            <a:r>
              <a:rPr lang="en-CA" sz="1800" i="1" dirty="0" err="1">
                <a:solidFill>
                  <a:srgbClr val="000000"/>
                </a:solidFill>
                <a:effectLst/>
                <a:ea typeface="Times New Roman" panose="02020603050405020304" pitchFamily="18" charset="0"/>
              </a:rPr>
              <a:t>Osteodensitometry</a:t>
            </a:r>
            <a:r>
              <a:rPr lang="en-CA" sz="1800" dirty="0">
                <a:solidFill>
                  <a:srgbClr val="000000"/>
                </a:solidFill>
                <a:effectLst/>
                <a:ea typeface="Times New Roman" panose="02020603050405020304" pitchFamily="18" charset="0"/>
              </a:rPr>
              <a:t>, </a:t>
            </a:r>
            <a:r>
              <a:rPr lang="en-CA" sz="1800" i="1" dirty="0">
                <a:solidFill>
                  <a:srgbClr val="000000"/>
                </a:solidFill>
                <a:effectLst/>
                <a:ea typeface="Times New Roman" panose="02020603050405020304" pitchFamily="18" charset="0"/>
              </a:rPr>
              <a:t>Bone Mineral Densitometry</a:t>
            </a:r>
            <a:r>
              <a:rPr lang="en-CA" sz="1800" dirty="0">
                <a:solidFill>
                  <a:srgbClr val="000000"/>
                </a:solidFill>
                <a:effectLst/>
                <a:ea typeface="Times New Roman" panose="02020603050405020304" pitchFamily="18" charset="0"/>
              </a:rPr>
              <a:t>, </a:t>
            </a:r>
            <a:r>
              <a:rPr lang="en-CA" sz="1800" i="1" dirty="0">
                <a:solidFill>
                  <a:srgbClr val="000000"/>
                </a:solidFill>
                <a:effectLst/>
                <a:ea typeface="Times New Roman" panose="02020603050405020304" pitchFamily="18" charset="0"/>
              </a:rPr>
              <a:t>Dual energy X-Ray</a:t>
            </a:r>
            <a:r>
              <a:rPr lang="en-CA" sz="1800" dirty="0">
                <a:solidFill>
                  <a:srgbClr val="000000"/>
                </a:solidFill>
                <a:effectLst/>
                <a:ea typeface="Times New Roman" panose="02020603050405020304" pitchFamily="18" charset="0"/>
              </a:rPr>
              <a:t>, DXA, BMD, FRAX, risk assessment, valid, retrospect, </a:t>
            </a:r>
            <a:r>
              <a:rPr lang="en-CA" sz="1800" dirty="0" err="1">
                <a:solidFill>
                  <a:srgbClr val="000000"/>
                </a:solidFill>
                <a:effectLst/>
                <a:ea typeface="Times New Roman" panose="02020603050405020304" pitchFamily="18" charset="0"/>
              </a:rPr>
              <a:t>compar</a:t>
            </a:r>
            <a:r>
              <a:rPr lang="en-CA" sz="1800" dirty="0">
                <a:solidFill>
                  <a:srgbClr val="000000"/>
                </a:solidFill>
                <a:effectLst/>
                <a:ea typeface="Times New Roman" panose="02020603050405020304" pitchFamily="18" charset="0"/>
              </a:rPr>
              <a:t> </a:t>
            </a:r>
            <a:r>
              <a:rPr lang="en-CA" sz="1800" dirty="0" err="1">
                <a:solidFill>
                  <a:srgbClr val="000000"/>
                </a:solidFill>
                <a:effectLst/>
                <a:ea typeface="Times New Roman" panose="02020603050405020304" pitchFamily="18" charset="0"/>
              </a:rPr>
              <a:t>jusqu’au</a:t>
            </a:r>
            <a:r>
              <a:rPr lang="en-CA" sz="1800" dirty="0">
                <a:solidFill>
                  <a:srgbClr val="000000"/>
                </a:solidFill>
                <a:effectLst/>
                <a:ea typeface="Times New Roman" panose="02020603050405020304" pitchFamily="18" charset="0"/>
              </a:rPr>
              <a:t> 28 mars 2023 </a:t>
            </a:r>
          </a:p>
          <a:p>
            <a:r>
              <a:rPr lang="en-CA" sz="2200" dirty="0">
                <a:solidFill>
                  <a:srgbClr val="000000"/>
                </a:solidFill>
                <a:ea typeface="Times New Roman" panose="02020603050405020304" pitchFamily="18" charset="0"/>
              </a:rPr>
              <a:t>Nous </a:t>
            </a:r>
            <a:r>
              <a:rPr lang="en-CA" sz="2200" dirty="0" err="1">
                <a:solidFill>
                  <a:srgbClr val="000000"/>
                </a:solidFill>
                <a:ea typeface="Times New Roman" panose="02020603050405020304" pitchFamily="18" charset="0"/>
              </a:rPr>
              <a:t>avons</a:t>
            </a:r>
            <a:r>
              <a:rPr lang="en-CA" sz="2200" dirty="0">
                <a:solidFill>
                  <a:srgbClr val="000000"/>
                </a:solidFill>
                <a:ea typeface="Times New Roman" panose="02020603050405020304" pitchFamily="18" charset="0"/>
              </a:rPr>
              <a:t> </a:t>
            </a:r>
            <a:r>
              <a:rPr lang="en-CA" sz="2200" dirty="0" err="1">
                <a:solidFill>
                  <a:srgbClr val="000000"/>
                </a:solidFill>
                <a:ea typeface="Times New Roman" panose="02020603050405020304" pitchFamily="18" charset="0"/>
              </a:rPr>
              <a:t>aussi</a:t>
            </a:r>
            <a:r>
              <a:rPr lang="en-CA" sz="2200" dirty="0">
                <a:solidFill>
                  <a:srgbClr val="000000"/>
                </a:solidFill>
                <a:ea typeface="Times New Roman" panose="02020603050405020304" pitchFamily="18" charset="0"/>
              </a:rPr>
              <a:t> </a:t>
            </a:r>
            <a:r>
              <a:rPr lang="en-CA" sz="2200" dirty="0" err="1">
                <a:solidFill>
                  <a:srgbClr val="000000"/>
                </a:solidFill>
                <a:ea typeface="Times New Roman" panose="02020603050405020304" pitchFamily="18" charset="0"/>
              </a:rPr>
              <a:t>scanné</a:t>
            </a:r>
            <a:r>
              <a:rPr lang="en-CA" sz="2200" dirty="0">
                <a:solidFill>
                  <a:srgbClr val="000000"/>
                </a:solidFill>
                <a:ea typeface="Times New Roman" panose="02020603050405020304" pitchFamily="18" charset="0"/>
              </a:rPr>
              <a:t> les </a:t>
            </a:r>
            <a:r>
              <a:rPr lang="en-CA" sz="2200" dirty="0" err="1">
                <a:solidFill>
                  <a:srgbClr val="000000"/>
                </a:solidFill>
                <a:ea typeface="Times New Roman" panose="02020603050405020304" pitchFamily="18" charset="0"/>
              </a:rPr>
              <a:t>différents</a:t>
            </a:r>
            <a:r>
              <a:rPr lang="en-CA" sz="2200" dirty="0">
                <a:solidFill>
                  <a:srgbClr val="000000"/>
                </a:solidFill>
                <a:ea typeface="Times New Roman" panose="02020603050405020304" pitchFamily="18" charset="0"/>
              </a:rPr>
              <a:t> articles </a:t>
            </a:r>
            <a:r>
              <a:rPr lang="en-CA" sz="2200" dirty="0" err="1">
                <a:solidFill>
                  <a:srgbClr val="000000"/>
                </a:solidFill>
                <a:ea typeface="Times New Roman" panose="02020603050405020304" pitchFamily="18" charset="0"/>
              </a:rPr>
              <a:t>retenus</a:t>
            </a:r>
            <a:r>
              <a:rPr lang="en-CA" sz="2200" dirty="0">
                <a:solidFill>
                  <a:srgbClr val="000000"/>
                </a:solidFill>
                <a:ea typeface="Times New Roman" panose="02020603050405020304" pitchFamily="18" charset="0"/>
              </a:rPr>
              <a:t> </a:t>
            </a:r>
            <a:r>
              <a:rPr lang="en-CA" sz="2200" dirty="0" err="1">
                <a:solidFill>
                  <a:srgbClr val="000000"/>
                </a:solidFill>
                <a:ea typeface="Times New Roman" panose="02020603050405020304" pitchFamily="18" charset="0"/>
              </a:rPr>
              <a:t>à</a:t>
            </a:r>
            <a:r>
              <a:rPr lang="en-CA" sz="2200" dirty="0">
                <a:solidFill>
                  <a:srgbClr val="000000"/>
                </a:solidFill>
                <a:ea typeface="Times New Roman" panose="02020603050405020304" pitchFamily="18" charset="0"/>
              </a:rPr>
              <a:t> la recherche </a:t>
            </a:r>
            <a:r>
              <a:rPr lang="en-CA" sz="2200" dirty="0" err="1">
                <a:solidFill>
                  <a:srgbClr val="000000"/>
                </a:solidFill>
                <a:ea typeface="Times New Roman" panose="02020603050405020304" pitchFamily="18" charset="0"/>
              </a:rPr>
              <a:t>d’autres</a:t>
            </a:r>
            <a:r>
              <a:rPr lang="en-CA" sz="2200" dirty="0">
                <a:solidFill>
                  <a:srgbClr val="000000"/>
                </a:solidFill>
                <a:ea typeface="Times New Roman" panose="02020603050405020304" pitchFamily="18" charset="0"/>
              </a:rPr>
              <a:t> articles </a:t>
            </a:r>
            <a:r>
              <a:rPr lang="en-CA" sz="2200" dirty="0" err="1">
                <a:solidFill>
                  <a:srgbClr val="000000"/>
                </a:solidFill>
                <a:ea typeface="Times New Roman" panose="02020603050405020304" pitchFamily="18" charset="0"/>
              </a:rPr>
              <a:t>n’étant</a:t>
            </a:r>
            <a:r>
              <a:rPr lang="en-CA" sz="2200" dirty="0">
                <a:solidFill>
                  <a:srgbClr val="000000"/>
                </a:solidFill>
                <a:ea typeface="Times New Roman" panose="02020603050405020304" pitchFamily="18" charset="0"/>
              </a:rPr>
              <a:t> pas </a:t>
            </a:r>
            <a:r>
              <a:rPr lang="en-CA" sz="2200" dirty="0" err="1">
                <a:solidFill>
                  <a:srgbClr val="000000"/>
                </a:solidFill>
                <a:ea typeface="Times New Roman" panose="02020603050405020304" pitchFamily="18" charset="0"/>
              </a:rPr>
              <a:t>apparus</a:t>
            </a:r>
            <a:r>
              <a:rPr lang="en-CA" sz="2200" dirty="0">
                <a:solidFill>
                  <a:srgbClr val="000000"/>
                </a:solidFill>
                <a:ea typeface="Times New Roman" panose="02020603050405020304" pitchFamily="18" charset="0"/>
              </a:rPr>
              <a:t> dans </a:t>
            </a:r>
            <a:r>
              <a:rPr lang="en-CA" sz="2200" dirty="0" err="1">
                <a:solidFill>
                  <a:srgbClr val="000000"/>
                </a:solidFill>
                <a:ea typeface="Times New Roman" panose="02020603050405020304" pitchFamily="18" charset="0"/>
              </a:rPr>
              <a:t>notre</a:t>
            </a:r>
            <a:r>
              <a:rPr lang="en-CA" sz="2200" dirty="0">
                <a:solidFill>
                  <a:srgbClr val="000000"/>
                </a:solidFill>
                <a:ea typeface="Times New Roman" panose="02020603050405020304" pitchFamily="18" charset="0"/>
              </a:rPr>
              <a:t> recherche </a:t>
            </a:r>
            <a:r>
              <a:rPr lang="en-CA" sz="2200" dirty="0" err="1">
                <a:solidFill>
                  <a:srgbClr val="000000"/>
                </a:solidFill>
                <a:ea typeface="Times New Roman" panose="02020603050405020304" pitchFamily="18" charset="0"/>
              </a:rPr>
              <a:t>initiale</a:t>
            </a:r>
            <a:r>
              <a:rPr lang="en-CA" sz="2200" dirty="0">
                <a:solidFill>
                  <a:srgbClr val="000000"/>
                </a:solidFill>
                <a:ea typeface="Times New Roman" panose="02020603050405020304" pitchFamily="18" charset="0"/>
              </a:rPr>
              <a:t>.</a:t>
            </a:r>
            <a:endParaRPr lang="en-CA" sz="22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248787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C8F817-6AAC-477C-B7D9-8753D4EF8BD8}"/>
              </a:ext>
            </a:extLst>
          </p:cNvPr>
          <p:cNvSpPr>
            <a:spLocks noGrp="1"/>
          </p:cNvSpPr>
          <p:nvPr>
            <p:ph type="title"/>
          </p:nvPr>
        </p:nvSpPr>
        <p:spPr>
          <a:xfrm>
            <a:off x="841248" y="334644"/>
            <a:ext cx="10509504" cy="1076914"/>
          </a:xfrm>
        </p:spPr>
        <p:txBody>
          <a:bodyPr anchor="ctr">
            <a:normAutofit/>
          </a:bodyPr>
          <a:lstStyle/>
          <a:p>
            <a:r>
              <a:rPr lang="fr-FR" dirty="0"/>
              <a:t>Méthodologie</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8416BEE9-F14A-63D2-2D95-819F42E8F347}"/>
              </a:ext>
            </a:extLst>
          </p:cNvPr>
          <p:cNvGraphicFramePr>
            <a:graphicFrameLocks noGrp="1"/>
          </p:cNvGraphicFramePr>
          <p:nvPr>
            <p:ph idx="1"/>
            <p:extLst>
              <p:ext uri="{D42A27DB-BD31-4B8C-83A1-F6EECF244321}">
                <p14:modId xmlns:p14="http://schemas.microsoft.com/office/powerpoint/2010/main" val="342380565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04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A9510-6A62-0BD6-E91F-952788F59A0E}"/>
              </a:ext>
            </a:extLst>
          </p:cNvPr>
          <p:cNvSpPr>
            <a:spLocks noGrp="1"/>
          </p:cNvSpPr>
          <p:nvPr>
            <p:ph type="title"/>
          </p:nvPr>
        </p:nvSpPr>
        <p:spPr/>
        <p:txBody>
          <a:bodyPr/>
          <a:lstStyle/>
          <a:p>
            <a:r>
              <a:rPr lang="fr-FR" dirty="0"/>
              <a:t>Études retenues</a:t>
            </a:r>
          </a:p>
        </p:txBody>
      </p:sp>
      <p:sp>
        <p:nvSpPr>
          <p:cNvPr id="3" name="Espace réservé du contenu 2">
            <a:extLst>
              <a:ext uri="{FF2B5EF4-FFF2-40B4-BE49-F238E27FC236}">
                <a16:creationId xmlns:a16="http://schemas.microsoft.com/office/drawing/2014/main" id="{54F931F6-C3FF-5014-2F60-5D6D6E4F605B}"/>
              </a:ext>
            </a:extLst>
          </p:cNvPr>
          <p:cNvSpPr>
            <a:spLocks noGrp="1"/>
          </p:cNvSpPr>
          <p:nvPr>
            <p:ph idx="1"/>
          </p:nvPr>
        </p:nvSpPr>
        <p:spPr/>
        <p:txBody>
          <a:bodyPr/>
          <a:lstStyle/>
          <a:p>
            <a:r>
              <a:rPr lang="fr-FR" dirty="0"/>
              <a:t>5 études provenaient d’une population du Manitoba</a:t>
            </a:r>
          </a:p>
          <a:p>
            <a:r>
              <a:rPr lang="fr-FR" dirty="0"/>
              <a:t>1 étude provenait du Japon</a:t>
            </a:r>
          </a:p>
          <a:p>
            <a:r>
              <a:rPr lang="fr-FR" dirty="0"/>
              <a:t>Toutes des études de cohorte rétrospectives</a:t>
            </a:r>
          </a:p>
          <a:p>
            <a:pPr marL="0" indent="0">
              <a:buNone/>
            </a:pPr>
            <a:endParaRPr lang="fr-FR" dirty="0"/>
          </a:p>
        </p:txBody>
      </p:sp>
    </p:spTree>
    <p:extLst>
      <p:ext uri="{BB962C8B-B14F-4D97-AF65-F5344CB8AC3E}">
        <p14:creationId xmlns:p14="http://schemas.microsoft.com/office/powerpoint/2010/main" val="2307733509"/>
      </p:ext>
    </p:extLst>
  </p:cSld>
  <p:clrMapOvr>
    <a:masterClrMapping/>
  </p:clrMapOvr>
</p:sld>
</file>

<file path=ppt/theme/theme1.xml><?xml version="1.0" encoding="utf-8"?>
<a:theme xmlns:a="http://schemas.openxmlformats.org/drawingml/2006/main" name="AccentBox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Dividende</Template>
  <TotalTime>1827</TotalTime>
  <Words>2352</Words>
  <Application>Microsoft Macintosh PowerPoint</Application>
  <PresentationFormat>Grand écran</PresentationFormat>
  <Paragraphs>207</Paragraphs>
  <Slides>25</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Avenir Next LT Pro</vt:lpstr>
      <vt:lpstr>Calibri</vt:lpstr>
      <vt:lpstr>Helvetica</vt:lpstr>
      <vt:lpstr>Segoe UI</vt:lpstr>
      <vt:lpstr>AccentBoxVTI</vt:lpstr>
      <vt:lpstr>L’UTILISATION DU SCORE FRAX AVEC OU SANS DMO DANS L’ÉVALUATION DU RISQUE DE FRACTURES OSTÉOPOROTIQUES MAJEURES</vt:lpstr>
      <vt:lpstr>PLAN DE LA PRÉSENTATION</vt:lpstr>
      <vt:lpstr>Introduction</vt:lpstr>
      <vt:lpstr>Risque de fracture ostéoporotique</vt:lpstr>
      <vt:lpstr>FRAX – Fracture Risk Assessment Tool</vt:lpstr>
      <vt:lpstr>PICO</vt:lpstr>
      <vt:lpstr>Méthodologie</vt:lpstr>
      <vt:lpstr>Méthodologie</vt:lpstr>
      <vt:lpstr>Études retenues</vt:lpstr>
      <vt:lpstr>Grille d’analyse des études</vt:lpstr>
      <vt:lpstr>Résultats</vt:lpstr>
      <vt:lpstr>Résultats</vt:lpstr>
      <vt:lpstr>Résultats</vt:lpstr>
      <vt:lpstr>Résultats</vt:lpstr>
      <vt:lpstr>Discussion</vt:lpstr>
      <vt:lpstr>Discussion</vt:lpstr>
      <vt:lpstr>Discussion</vt:lpstr>
      <vt:lpstr>Discussion</vt:lpstr>
      <vt:lpstr>Limitations</vt:lpstr>
      <vt:lpstr>Conclusion</vt:lpstr>
      <vt:lpstr>Nouvelles recommandations du Canadian Task Force</vt:lpstr>
      <vt:lpstr>Références</vt:lpstr>
      <vt:lpstr>Références</vt:lpstr>
      <vt:lpstr>Références</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L’UTILISATION DU SCORE FRAX AVEC OU SANS DMO DANS L’ÉVALUATION DU RISQUE DE FRACTURES OSTÉOPOROTIQUES MAJEURES</dc:title>
  <dc:creator>Chloé Nadeau</dc:creator>
  <cp:lastModifiedBy>Chloé Nadeau</cp:lastModifiedBy>
  <cp:revision>11</cp:revision>
  <dcterms:created xsi:type="dcterms:W3CDTF">2023-05-17T11:48:30Z</dcterms:created>
  <dcterms:modified xsi:type="dcterms:W3CDTF">2023-05-25T18:36:14Z</dcterms:modified>
</cp:coreProperties>
</file>