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93" r:id="rId1"/>
  </p:sldMasterIdLst>
  <p:notesMasterIdLst>
    <p:notesMasterId r:id="rId45"/>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3" r:id="rId20"/>
    <p:sldId id="274" r:id="rId21"/>
    <p:sldId id="306" r:id="rId22"/>
    <p:sldId id="305" r:id="rId23"/>
    <p:sldId id="287" r:id="rId24"/>
    <p:sldId id="288" r:id="rId25"/>
    <p:sldId id="294" r:id="rId26"/>
    <p:sldId id="300" r:id="rId27"/>
    <p:sldId id="297" r:id="rId28"/>
    <p:sldId id="290" r:id="rId29"/>
    <p:sldId id="298" r:id="rId30"/>
    <p:sldId id="295" r:id="rId31"/>
    <p:sldId id="299" r:id="rId32"/>
    <p:sldId id="291" r:id="rId33"/>
    <p:sldId id="292" r:id="rId34"/>
    <p:sldId id="293" r:id="rId35"/>
    <p:sldId id="296" r:id="rId36"/>
    <p:sldId id="307" r:id="rId37"/>
    <p:sldId id="301" r:id="rId38"/>
    <p:sldId id="304" r:id="rId39"/>
    <p:sldId id="303" r:id="rId40"/>
    <p:sldId id="302" r:id="rId41"/>
    <p:sldId id="279" r:id="rId42"/>
    <p:sldId id="283" r:id="rId43"/>
    <p:sldId id="28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0"/>
  </p:normalViewPr>
  <p:slideViewPr>
    <p:cSldViewPr snapToGrid="0">
      <p:cViewPr varScale="1">
        <p:scale>
          <a:sx n="109" d="100"/>
          <a:sy n="109" d="100"/>
        </p:scale>
        <p:origin x="92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AB561-DF75-9645-84D2-F21F7160BF74}" type="datetimeFigureOut">
              <a:rPr lang="fr-CA" smtClean="0"/>
              <a:t>2023-05-28</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5B99-4F06-F04A-ADCF-7F67B32A2F09}" type="slidenum">
              <a:rPr lang="fr-CA" smtClean="0"/>
              <a:t>‹#›</a:t>
            </a:fld>
            <a:endParaRPr lang="fr-CA"/>
          </a:p>
        </p:txBody>
      </p:sp>
    </p:spTree>
    <p:extLst>
      <p:ext uri="{BB962C8B-B14F-4D97-AF65-F5344CB8AC3E}">
        <p14:creationId xmlns:p14="http://schemas.microsoft.com/office/powerpoint/2010/main" val="353512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a:t>
            </a:fld>
            <a:endParaRPr lang="fr-CA"/>
          </a:p>
        </p:txBody>
      </p:sp>
    </p:spTree>
    <p:extLst>
      <p:ext uri="{BB962C8B-B14F-4D97-AF65-F5344CB8AC3E}">
        <p14:creationId xmlns:p14="http://schemas.microsoft.com/office/powerpoint/2010/main" val="2412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10</a:t>
            </a:fld>
            <a:endParaRPr lang="fr-CA"/>
          </a:p>
        </p:txBody>
      </p:sp>
    </p:spTree>
    <p:extLst>
      <p:ext uri="{BB962C8B-B14F-4D97-AF65-F5344CB8AC3E}">
        <p14:creationId xmlns:p14="http://schemas.microsoft.com/office/powerpoint/2010/main" val="393608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11</a:t>
            </a:fld>
            <a:endParaRPr lang="fr-CA"/>
          </a:p>
        </p:txBody>
      </p:sp>
    </p:spTree>
    <p:extLst>
      <p:ext uri="{BB962C8B-B14F-4D97-AF65-F5344CB8AC3E}">
        <p14:creationId xmlns:p14="http://schemas.microsoft.com/office/powerpoint/2010/main" val="333837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7AC85B99-4F06-F04A-ADCF-7F67B32A2F09}" type="slidenum">
              <a:rPr lang="fr-CA" smtClean="0"/>
              <a:t>12</a:t>
            </a:fld>
            <a:endParaRPr lang="fr-CA"/>
          </a:p>
        </p:txBody>
      </p:sp>
    </p:spTree>
    <p:extLst>
      <p:ext uri="{BB962C8B-B14F-4D97-AF65-F5344CB8AC3E}">
        <p14:creationId xmlns:p14="http://schemas.microsoft.com/office/powerpoint/2010/main" val="201711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13</a:t>
            </a:fld>
            <a:endParaRPr lang="fr-CA"/>
          </a:p>
        </p:txBody>
      </p:sp>
    </p:spTree>
    <p:extLst>
      <p:ext uri="{BB962C8B-B14F-4D97-AF65-F5344CB8AC3E}">
        <p14:creationId xmlns:p14="http://schemas.microsoft.com/office/powerpoint/2010/main" val="102513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14</a:t>
            </a:fld>
            <a:endParaRPr lang="fr-CA"/>
          </a:p>
        </p:txBody>
      </p:sp>
    </p:spTree>
    <p:extLst>
      <p:ext uri="{BB962C8B-B14F-4D97-AF65-F5344CB8AC3E}">
        <p14:creationId xmlns:p14="http://schemas.microsoft.com/office/powerpoint/2010/main" val="282558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srgbClr val="000000"/>
                </a:solidFill>
                <a:effectLst/>
                <a:latin typeface="Calibri" panose="020F0502020204030204" pitchFamily="34" charset="0"/>
                <a:ea typeface="Times New Roman" panose="02020603050405020304" pitchFamily="18" charset="0"/>
              </a:rPr>
              <a:t>Le AGREE II (</a:t>
            </a:r>
            <a:r>
              <a:rPr lang="fr-CA" sz="1800" err="1">
                <a:solidFill>
                  <a:srgbClr val="000000"/>
                </a:solidFill>
                <a:effectLst/>
                <a:latin typeface="Calibri" panose="020F0502020204030204" pitchFamily="34" charset="0"/>
                <a:ea typeface="Times New Roman" panose="02020603050405020304" pitchFamily="18" charset="0"/>
              </a:rPr>
              <a:t>Appraisal</a:t>
            </a:r>
            <a:r>
              <a:rPr lang="fr-CA" sz="1800">
                <a:solidFill>
                  <a:srgbClr val="000000"/>
                </a:solidFill>
                <a:effectLst/>
                <a:latin typeface="Calibri" panose="020F0502020204030204" pitchFamily="34" charset="0"/>
                <a:ea typeface="Times New Roman" panose="02020603050405020304" pitchFamily="18" charset="0"/>
              </a:rPr>
              <a:t> of Guidelines for </a:t>
            </a:r>
            <a:r>
              <a:rPr lang="fr-CA" sz="1800" err="1">
                <a:solidFill>
                  <a:srgbClr val="000000"/>
                </a:solidFill>
                <a:effectLst/>
                <a:latin typeface="Calibri" panose="020F0502020204030204" pitchFamily="34" charset="0"/>
                <a:ea typeface="Times New Roman" panose="02020603050405020304" pitchFamily="18" charset="0"/>
              </a:rPr>
              <a:t>Research</a:t>
            </a:r>
            <a:r>
              <a:rPr lang="fr-CA" sz="1800">
                <a:solidFill>
                  <a:srgbClr val="000000"/>
                </a:solidFill>
                <a:effectLst/>
                <a:latin typeface="Calibri" panose="020F0502020204030204" pitchFamily="34" charset="0"/>
                <a:ea typeface="Times New Roman" panose="02020603050405020304" pitchFamily="18" charset="0"/>
              </a:rPr>
              <a:t> &amp; </a:t>
            </a:r>
            <a:r>
              <a:rPr lang="fr-CA" sz="1800" err="1">
                <a:solidFill>
                  <a:srgbClr val="000000"/>
                </a:solidFill>
                <a:effectLst/>
                <a:latin typeface="Calibri" panose="020F0502020204030204" pitchFamily="34" charset="0"/>
                <a:ea typeface="Times New Roman" panose="02020603050405020304" pitchFamily="18" charset="0"/>
              </a:rPr>
              <a:t>Evaluation</a:t>
            </a:r>
            <a:r>
              <a:rPr lang="fr-CA" sz="1800">
                <a:solidFill>
                  <a:srgbClr val="000000"/>
                </a:solidFill>
                <a:effectLst/>
                <a:latin typeface="Calibri" panose="020F0502020204030204" pitchFamily="34" charset="0"/>
                <a:ea typeface="Times New Roman" panose="02020603050405020304" pitchFamily="18" charset="0"/>
              </a:rPr>
              <a:t>) comprend 21 questions organisées en six dimensions : champ et objectif (1), participation des groupes concernés (2), rigueur de développement (3), clarté et présentation (4), applicabilité (5) et indépendance éditoriale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srgbClr val="000000"/>
                </a:solidFill>
                <a:effectLst/>
                <a:latin typeface="Calibri" panose="020F0502020204030204" pitchFamily="34" charset="0"/>
                <a:ea typeface="Times New Roman" panose="02020603050405020304" pitchFamily="18" charset="0"/>
              </a:rPr>
              <a:t>Le </a:t>
            </a:r>
            <a:r>
              <a:rPr lang="fr-CA" sz="1800" err="1">
                <a:solidFill>
                  <a:srgbClr val="000000"/>
                </a:solidFill>
                <a:effectLst/>
                <a:latin typeface="Calibri" panose="020F0502020204030204" pitchFamily="34" charset="0"/>
                <a:ea typeface="Times New Roman" panose="02020603050405020304" pitchFamily="18" charset="0"/>
              </a:rPr>
              <a:t>iCAHE</a:t>
            </a:r>
            <a:r>
              <a:rPr lang="fr-CA" sz="1800">
                <a:solidFill>
                  <a:srgbClr val="000000"/>
                </a:solidFill>
                <a:effectLst/>
                <a:latin typeface="Calibri" panose="020F0502020204030204" pitchFamily="34" charset="0"/>
                <a:ea typeface="Times New Roman" panose="02020603050405020304" pitchFamily="18" charset="0"/>
              </a:rPr>
              <a:t> (International Center for </a:t>
            </a:r>
            <a:r>
              <a:rPr lang="fr-CA" sz="1800" err="1">
                <a:solidFill>
                  <a:srgbClr val="000000"/>
                </a:solidFill>
                <a:effectLst/>
                <a:latin typeface="Calibri" panose="020F0502020204030204" pitchFamily="34" charset="0"/>
                <a:ea typeface="Times New Roman" panose="02020603050405020304" pitchFamily="18" charset="0"/>
              </a:rPr>
              <a:t>Allied</a:t>
            </a:r>
            <a:r>
              <a:rPr lang="fr-CA" sz="1800">
                <a:solidFill>
                  <a:srgbClr val="000000"/>
                </a:solidFill>
                <a:effectLst/>
                <a:latin typeface="Calibri" panose="020F0502020204030204" pitchFamily="34" charset="0"/>
                <a:ea typeface="Times New Roman" panose="02020603050405020304" pitchFamily="18" charset="0"/>
              </a:rPr>
              <a:t> </a:t>
            </a:r>
            <a:r>
              <a:rPr lang="fr-CA" sz="1800" err="1">
                <a:solidFill>
                  <a:srgbClr val="000000"/>
                </a:solidFill>
                <a:effectLst/>
                <a:latin typeface="Calibri" panose="020F0502020204030204" pitchFamily="34" charset="0"/>
                <a:ea typeface="Times New Roman" panose="02020603050405020304" pitchFamily="18" charset="0"/>
              </a:rPr>
              <a:t>Health</a:t>
            </a:r>
            <a:r>
              <a:rPr lang="fr-CA" sz="1800">
                <a:solidFill>
                  <a:srgbClr val="000000"/>
                </a:solidFill>
                <a:effectLst/>
                <a:latin typeface="Calibri" panose="020F0502020204030204" pitchFamily="34" charset="0"/>
                <a:ea typeface="Times New Roman" panose="02020603050405020304" pitchFamily="18" charset="0"/>
              </a:rPr>
              <a:t> </a:t>
            </a:r>
            <a:r>
              <a:rPr lang="fr-CA" sz="1800" err="1">
                <a:solidFill>
                  <a:srgbClr val="000000"/>
                </a:solidFill>
                <a:effectLst/>
                <a:latin typeface="Calibri" panose="020F0502020204030204" pitchFamily="34" charset="0"/>
                <a:ea typeface="Times New Roman" panose="02020603050405020304" pitchFamily="18" charset="0"/>
              </a:rPr>
              <a:t>Evidence</a:t>
            </a:r>
            <a:r>
              <a:rPr lang="fr-CA" sz="1800">
                <a:solidFill>
                  <a:srgbClr val="000000"/>
                </a:solidFill>
                <a:effectLst/>
                <a:latin typeface="Calibri" panose="020F0502020204030204" pitchFamily="34" charset="0"/>
                <a:ea typeface="Times New Roman" panose="02020603050405020304" pitchFamily="18" charset="0"/>
              </a:rPr>
              <a:t>) comprend 14 questions organisées aussi en six dimensions, cependant différentes de celles du AGREE II. Les dimensions incluent l’accessibilité (1), les dates (2), évidences (3), les auteurs (4), objectifs (5) et la facilité d’utilisation (6). </a:t>
            </a:r>
            <a:endParaRPr lang="en-CA"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Times New Roman" panose="02020603050405020304" pitchFamily="18" charset="0"/>
              <a:ea typeface="Times New Roman" panose="02020603050405020304" pitchFamily="18" charset="0"/>
            </a:endParaRPr>
          </a:p>
          <a:p>
            <a:endParaRPr lang="fr-CA"/>
          </a:p>
        </p:txBody>
      </p:sp>
      <p:sp>
        <p:nvSpPr>
          <p:cNvPr id="4" name="Slide Number Placeholder 3"/>
          <p:cNvSpPr>
            <a:spLocks noGrp="1"/>
          </p:cNvSpPr>
          <p:nvPr>
            <p:ph type="sldNum" sz="quarter" idx="5"/>
          </p:nvPr>
        </p:nvSpPr>
        <p:spPr/>
        <p:txBody>
          <a:bodyPr/>
          <a:lstStyle/>
          <a:p>
            <a:fld id="{7AC85B99-4F06-F04A-ADCF-7F67B32A2F09}" type="slidenum">
              <a:rPr lang="fr-CA" smtClean="0"/>
              <a:t>15</a:t>
            </a:fld>
            <a:endParaRPr lang="fr-CA"/>
          </a:p>
        </p:txBody>
      </p:sp>
    </p:spTree>
    <p:extLst>
      <p:ext uri="{BB962C8B-B14F-4D97-AF65-F5344CB8AC3E}">
        <p14:creationId xmlns:p14="http://schemas.microsoft.com/office/powerpoint/2010/main" val="213646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16</a:t>
            </a:fld>
            <a:endParaRPr lang="fr-CA"/>
          </a:p>
        </p:txBody>
      </p:sp>
    </p:spTree>
    <p:extLst>
      <p:ext uri="{BB962C8B-B14F-4D97-AF65-F5344CB8AC3E}">
        <p14:creationId xmlns:p14="http://schemas.microsoft.com/office/powerpoint/2010/main" val="354170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17</a:t>
            </a:fld>
            <a:endParaRPr lang="fr-CA"/>
          </a:p>
        </p:txBody>
      </p:sp>
    </p:spTree>
    <p:extLst>
      <p:ext uri="{BB962C8B-B14F-4D97-AF65-F5344CB8AC3E}">
        <p14:creationId xmlns:p14="http://schemas.microsoft.com/office/powerpoint/2010/main" val="221780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7AC85B99-4F06-F04A-ADCF-7F67B32A2F09}" type="slidenum">
              <a:rPr lang="fr-CA" smtClean="0"/>
              <a:t>18</a:t>
            </a:fld>
            <a:endParaRPr lang="fr-CA"/>
          </a:p>
        </p:txBody>
      </p:sp>
    </p:spTree>
    <p:extLst>
      <p:ext uri="{BB962C8B-B14F-4D97-AF65-F5344CB8AC3E}">
        <p14:creationId xmlns:p14="http://schemas.microsoft.com/office/powerpoint/2010/main" val="265111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19</a:t>
            </a:fld>
            <a:endParaRPr lang="fr-CA"/>
          </a:p>
        </p:txBody>
      </p:sp>
    </p:spTree>
    <p:extLst>
      <p:ext uri="{BB962C8B-B14F-4D97-AF65-F5344CB8AC3E}">
        <p14:creationId xmlns:p14="http://schemas.microsoft.com/office/powerpoint/2010/main" val="275381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a:t>
            </a:fld>
            <a:endParaRPr lang="fr-CA"/>
          </a:p>
        </p:txBody>
      </p:sp>
    </p:spTree>
    <p:extLst>
      <p:ext uri="{BB962C8B-B14F-4D97-AF65-F5344CB8AC3E}">
        <p14:creationId xmlns:p14="http://schemas.microsoft.com/office/powerpoint/2010/main" val="34053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20</a:t>
            </a:fld>
            <a:endParaRPr lang="fr-CA"/>
          </a:p>
        </p:txBody>
      </p:sp>
    </p:spTree>
    <p:extLst>
      <p:ext uri="{BB962C8B-B14F-4D97-AF65-F5344CB8AC3E}">
        <p14:creationId xmlns:p14="http://schemas.microsoft.com/office/powerpoint/2010/main" val="238111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21</a:t>
            </a:fld>
            <a:endParaRPr lang="fr-CA"/>
          </a:p>
        </p:txBody>
      </p:sp>
    </p:spTree>
    <p:extLst>
      <p:ext uri="{BB962C8B-B14F-4D97-AF65-F5344CB8AC3E}">
        <p14:creationId xmlns:p14="http://schemas.microsoft.com/office/powerpoint/2010/main" val="260623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22</a:t>
            </a:fld>
            <a:endParaRPr lang="fr-CA"/>
          </a:p>
        </p:txBody>
      </p:sp>
    </p:spTree>
    <p:extLst>
      <p:ext uri="{BB962C8B-B14F-4D97-AF65-F5344CB8AC3E}">
        <p14:creationId xmlns:p14="http://schemas.microsoft.com/office/powerpoint/2010/main" val="2326819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7AC85B99-4F06-F04A-ADCF-7F67B32A2F09}" type="slidenum">
              <a:rPr lang="fr-CA" smtClean="0"/>
              <a:t>23</a:t>
            </a:fld>
            <a:endParaRPr lang="fr-CA"/>
          </a:p>
        </p:txBody>
      </p:sp>
    </p:spTree>
    <p:extLst>
      <p:ext uri="{BB962C8B-B14F-4D97-AF65-F5344CB8AC3E}">
        <p14:creationId xmlns:p14="http://schemas.microsoft.com/office/powerpoint/2010/main" val="88269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a:t>Encore une fois, commentaires qui se répètent </a:t>
            </a:r>
          </a:p>
        </p:txBody>
      </p:sp>
      <p:sp>
        <p:nvSpPr>
          <p:cNvPr id="4" name="Slide Number Placeholder 3"/>
          <p:cNvSpPr>
            <a:spLocks noGrp="1"/>
          </p:cNvSpPr>
          <p:nvPr>
            <p:ph type="sldNum" sz="quarter" idx="5"/>
          </p:nvPr>
        </p:nvSpPr>
        <p:spPr/>
        <p:txBody>
          <a:bodyPr/>
          <a:lstStyle/>
          <a:p>
            <a:fld id="{7AC85B99-4F06-F04A-ADCF-7F67B32A2F09}" type="slidenum">
              <a:rPr lang="fr-CA" smtClean="0"/>
              <a:t>24</a:t>
            </a:fld>
            <a:endParaRPr lang="fr-CA"/>
          </a:p>
        </p:txBody>
      </p:sp>
    </p:spTree>
    <p:extLst>
      <p:ext uri="{BB962C8B-B14F-4D97-AF65-F5344CB8AC3E}">
        <p14:creationId xmlns:p14="http://schemas.microsoft.com/office/powerpoint/2010/main" val="245683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25</a:t>
            </a:fld>
            <a:endParaRPr lang="fr-CA"/>
          </a:p>
        </p:txBody>
      </p:sp>
    </p:spTree>
    <p:extLst>
      <p:ext uri="{BB962C8B-B14F-4D97-AF65-F5344CB8AC3E}">
        <p14:creationId xmlns:p14="http://schemas.microsoft.com/office/powerpoint/2010/main" val="1602382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Fait </a:t>
            </a:r>
            <a:r>
              <a:rPr lang="en-US" b="1" dirty="0" err="1">
                <a:solidFill>
                  <a:srgbClr val="FF0000"/>
                </a:solidFill>
              </a:rPr>
              <a:t>saillant</a:t>
            </a:r>
            <a:r>
              <a:rPr lang="en-US" b="1" dirty="0">
                <a:solidFill>
                  <a:srgbClr val="FF0000"/>
                </a:solidFill>
              </a:rPr>
              <a:t> : il y </a:t>
            </a:r>
            <a:r>
              <a:rPr lang="en-US" b="1" dirty="0" err="1">
                <a:solidFill>
                  <a:srgbClr val="FF0000"/>
                </a:solidFill>
              </a:rPr>
              <a:t>en</a:t>
            </a:r>
            <a:r>
              <a:rPr lang="en-US" b="1" dirty="0">
                <a:solidFill>
                  <a:srgbClr val="FF0000"/>
                </a:solidFill>
              </a:rPr>
              <a:t> a pas. </a:t>
            </a:r>
          </a:p>
          <a:p>
            <a:r>
              <a:rPr lang="en-US" b="1" dirty="0" err="1">
                <a:solidFill>
                  <a:srgbClr val="FF0000"/>
                </a:solidFill>
              </a:rPr>
              <a:t>Lisible</a:t>
            </a:r>
            <a:r>
              <a:rPr lang="en-US" b="1" dirty="0">
                <a:solidFill>
                  <a:srgbClr val="FF0000"/>
                </a:solidFill>
              </a:rPr>
              <a:t>: trop de </a:t>
            </a:r>
            <a:r>
              <a:rPr lang="en-US" b="1" dirty="0" err="1">
                <a:solidFill>
                  <a:srgbClr val="FF0000"/>
                </a:solidFill>
              </a:rPr>
              <a:t>texte</a:t>
            </a:r>
            <a:r>
              <a:rPr lang="en-US" b="1" dirty="0">
                <a:solidFill>
                  <a:srgbClr val="FF0000"/>
                </a:solidFill>
              </a:rPr>
              <a:t> </a:t>
            </a:r>
          </a:p>
        </p:txBody>
      </p:sp>
      <p:sp>
        <p:nvSpPr>
          <p:cNvPr id="4" name="Slide Number Placeholder 3"/>
          <p:cNvSpPr>
            <a:spLocks noGrp="1"/>
          </p:cNvSpPr>
          <p:nvPr>
            <p:ph type="sldNum" sz="quarter" idx="5"/>
          </p:nvPr>
        </p:nvSpPr>
        <p:spPr/>
        <p:txBody>
          <a:bodyPr/>
          <a:lstStyle/>
          <a:p>
            <a:fld id="{7AC85B99-4F06-F04A-ADCF-7F67B32A2F09}" type="slidenum">
              <a:rPr lang="fr-CA" smtClean="0"/>
              <a:t>26</a:t>
            </a:fld>
            <a:endParaRPr lang="fr-CA"/>
          </a:p>
        </p:txBody>
      </p:sp>
    </p:spTree>
    <p:extLst>
      <p:ext uri="{BB962C8B-B14F-4D97-AF65-F5344CB8AC3E}">
        <p14:creationId xmlns:p14="http://schemas.microsoft.com/office/powerpoint/2010/main" val="86742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27</a:t>
            </a:fld>
            <a:endParaRPr lang="fr-CA"/>
          </a:p>
        </p:txBody>
      </p:sp>
    </p:spTree>
    <p:extLst>
      <p:ext uri="{BB962C8B-B14F-4D97-AF65-F5344CB8AC3E}">
        <p14:creationId xmlns:p14="http://schemas.microsoft.com/office/powerpoint/2010/main" val="184741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a:t>4 participant ayant répondu 3 et moins a cette question on indiqué que les documents sont trop longs et lourds pour être facilement accessibles et utilisés en clinique. Il est suggéré de développer des outils plus courts (idéalement d’une page) pour faciliter l'application. Les fiches sont jugées intéressantes et bien présentées, mais trop chargées en texte pour servir de rappel rapide en clinique. Certaines sections, comme "évaluation du patient" et "prescriptions adaptées", pourraient être consultées avant de prescrire des activités physiques. Des fiches d'une page, avec des termes médicaux adaptés et un format condensé, seraient préférables pour un usage clinique.</a:t>
            </a:r>
          </a:p>
          <a:p>
            <a:endParaRPr lang="fr-CA"/>
          </a:p>
          <a:p>
            <a:r>
              <a:rPr lang="fr-CA"/>
              <a:t>Toutefois ces commentaire rendent ce paramètre difficile a évaluer et sont plus applicable dans l’évaluation du contenu et de la présentation</a:t>
            </a:r>
          </a:p>
          <a:p>
            <a:endParaRPr lang="fr-CA"/>
          </a:p>
        </p:txBody>
      </p:sp>
      <p:sp>
        <p:nvSpPr>
          <p:cNvPr id="4" name="Slide Number Placeholder 3"/>
          <p:cNvSpPr>
            <a:spLocks noGrp="1"/>
          </p:cNvSpPr>
          <p:nvPr>
            <p:ph type="sldNum" sz="quarter" idx="5"/>
          </p:nvPr>
        </p:nvSpPr>
        <p:spPr/>
        <p:txBody>
          <a:bodyPr/>
          <a:lstStyle/>
          <a:p>
            <a:fld id="{7AC85B99-4F06-F04A-ADCF-7F67B32A2F09}" type="slidenum">
              <a:rPr lang="fr-CA" smtClean="0"/>
              <a:t>28</a:t>
            </a:fld>
            <a:endParaRPr lang="fr-CA"/>
          </a:p>
        </p:txBody>
      </p:sp>
    </p:spTree>
    <p:extLst>
      <p:ext uri="{BB962C8B-B14F-4D97-AF65-F5344CB8AC3E}">
        <p14:creationId xmlns:p14="http://schemas.microsoft.com/office/powerpoint/2010/main" val="3910274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29</a:t>
            </a:fld>
            <a:endParaRPr lang="fr-CA"/>
          </a:p>
        </p:txBody>
      </p:sp>
    </p:spTree>
    <p:extLst>
      <p:ext uri="{BB962C8B-B14F-4D97-AF65-F5344CB8AC3E}">
        <p14:creationId xmlns:p14="http://schemas.microsoft.com/office/powerpoint/2010/main" val="141499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a:t>
            </a:fld>
            <a:endParaRPr lang="fr-CA"/>
          </a:p>
        </p:txBody>
      </p:sp>
    </p:spTree>
    <p:extLst>
      <p:ext uri="{BB962C8B-B14F-4D97-AF65-F5344CB8AC3E}">
        <p14:creationId xmlns:p14="http://schemas.microsoft.com/office/powerpoint/2010/main" val="3666615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30</a:t>
            </a:fld>
            <a:endParaRPr lang="fr-CA"/>
          </a:p>
        </p:txBody>
      </p:sp>
    </p:spTree>
    <p:extLst>
      <p:ext uri="{BB962C8B-B14F-4D97-AF65-F5344CB8AC3E}">
        <p14:creationId xmlns:p14="http://schemas.microsoft.com/office/powerpoint/2010/main" val="1124159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31</a:t>
            </a:fld>
            <a:endParaRPr lang="fr-CA"/>
          </a:p>
        </p:txBody>
      </p:sp>
    </p:spTree>
    <p:extLst>
      <p:ext uri="{BB962C8B-B14F-4D97-AF65-F5344CB8AC3E}">
        <p14:creationId xmlns:p14="http://schemas.microsoft.com/office/powerpoint/2010/main" val="643047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32</a:t>
            </a:fld>
            <a:endParaRPr lang="fr-CA"/>
          </a:p>
        </p:txBody>
      </p:sp>
    </p:spTree>
    <p:extLst>
      <p:ext uri="{BB962C8B-B14F-4D97-AF65-F5344CB8AC3E}">
        <p14:creationId xmlns:p14="http://schemas.microsoft.com/office/powerpoint/2010/main" val="44615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a:t>
            </a:r>
            <a:r>
              <a:rPr lang="en-US" err="1"/>
              <a:t>niveau</a:t>
            </a:r>
            <a:r>
              <a:rPr lang="en-US"/>
              <a:t> </a:t>
            </a:r>
            <a:r>
              <a:rPr lang="en-US" err="1"/>
              <a:t>d’activité</a:t>
            </a:r>
            <a:r>
              <a:rPr lang="en-US"/>
              <a:t> physique </a:t>
            </a:r>
            <a:r>
              <a:rPr lang="en-US" err="1"/>
              <a:t>est</a:t>
            </a:r>
            <a:r>
              <a:rPr lang="en-US"/>
              <a:t> </a:t>
            </a:r>
            <a:r>
              <a:rPr lang="en-US" err="1"/>
              <a:t>tellement</a:t>
            </a:r>
            <a:r>
              <a:rPr lang="en-US"/>
              <a:t> </a:t>
            </a:r>
            <a:r>
              <a:rPr lang="en-US" err="1"/>
              <a:t>basse</a:t>
            </a:r>
            <a:r>
              <a:rPr lang="en-US"/>
              <a:t> </a:t>
            </a:r>
          </a:p>
        </p:txBody>
      </p:sp>
      <p:sp>
        <p:nvSpPr>
          <p:cNvPr id="4" name="Slide Number Placeholder 3"/>
          <p:cNvSpPr>
            <a:spLocks noGrp="1"/>
          </p:cNvSpPr>
          <p:nvPr>
            <p:ph type="sldNum" sz="quarter" idx="5"/>
          </p:nvPr>
        </p:nvSpPr>
        <p:spPr/>
        <p:txBody>
          <a:bodyPr/>
          <a:lstStyle/>
          <a:p>
            <a:fld id="{7AC85B99-4F06-F04A-ADCF-7F67B32A2F09}" type="slidenum">
              <a:rPr lang="fr-CA" smtClean="0"/>
              <a:t>33</a:t>
            </a:fld>
            <a:endParaRPr lang="fr-CA"/>
          </a:p>
        </p:txBody>
      </p:sp>
    </p:spTree>
    <p:extLst>
      <p:ext uri="{BB962C8B-B14F-4D97-AF65-F5344CB8AC3E}">
        <p14:creationId xmlns:p14="http://schemas.microsoft.com/office/powerpoint/2010/main" val="2460052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34</a:t>
            </a:fld>
            <a:endParaRPr lang="fr-CA"/>
          </a:p>
        </p:txBody>
      </p:sp>
    </p:spTree>
    <p:extLst>
      <p:ext uri="{BB962C8B-B14F-4D97-AF65-F5344CB8AC3E}">
        <p14:creationId xmlns:p14="http://schemas.microsoft.com/office/powerpoint/2010/main" val="319869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35</a:t>
            </a:fld>
            <a:endParaRPr lang="fr-CA"/>
          </a:p>
        </p:txBody>
      </p:sp>
    </p:spTree>
    <p:extLst>
      <p:ext uri="{BB962C8B-B14F-4D97-AF65-F5344CB8AC3E}">
        <p14:creationId xmlns:p14="http://schemas.microsoft.com/office/powerpoint/2010/main" val="2825536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37</a:t>
            </a:fld>
            <a:endParaRPr lang="fr-CA"/>
          </a:p>
        </p:txBody>
      </p:sp>
    </p:spTree>
    <p:extLst>
      <p:ext uri="{BB962C8B-B14F-4D97-AF65-F5344CB8AC3E}">
        <p14:creationId xmlns:p14="http://schemas.microsoft.com/office/powerpoint/2010/main" val="1914955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38</a:t>
            </a:fld>
            <a:endParaRPr lang="fr-CA"/>
          </a:p>
        </p:txBody>
      </p:sp>
    </p:spTree>
    <p:extLst>
      <p:ext uri="{BB962C8B-B14F-4D97-AF65-F5344CB8AC3E}">
        <p14:creationId xmlns:p14="http://schemas.microsoft.com/office/powerpoint/2010/main" val="657239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39</a:t>
            </a:fld>
            <a:endParaRPr lang="fr-CA"/>
          </a:p>
        </p:txBody>
      </p:sp>
    </p:spTree>
    <p:extLst>
      <p:ext uri="{BB962C8B-B14F-4D97-AF65-F5344CB8AC3E}">
        <p14:creationId xmlns:p14="http://schemas.microsoft.com/office/powerpoint/2010/main" val="3844542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40</a:t>
            </a:fld>
            <a:endParaRPr lang="fr-CA"/>
          </a:p>
        </p:txBody>
      </p:sp>
    </p:spTree>
    <p:extLst>
      <p:ext uri="{BB962C8B-B14F-4D97-AF65-F5344CB8AC3E}">
        <p14:creationId xmlns:p14="http://schemas.microsoft.com/office/powerpoint/2010/main" val="20057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4</a:t>
            </a:fld>
            <a:endParaRPr lang="fr-CA"/>
          </a:p>
        </p:txBody>
      </p:sp>
    </p:spTree>
    <p:extLst>
      <p:ext uri="{BB962C8B-B14F-4D97-AF65-F5344CB8AC3E}">
        <p14:creationId xmlns:p14="http://schemas.microsoft.com/office/powerpoint/2010/main" val="2820369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41</a:t>
            </a:fld>
            <a:endParaRPr lang="fr-CA"/>
          </a:p>
        </p:txBody>
      </p:sp>
    </p:spTree>
    <p:extLst>
      <p:ext uri="{BB962C8B-B14F-4D97-AF65-F5344CB8AC3E}">
        <p14:creationId xmlns:p14="http://schemas.microsoft.com/office/powerpoint/2010/main" val="4250709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42</a:t>
            </a:fld>
            <a:endParaRPr lang="fr-CA"/>
          </a:p>
        </p:txBody>
      </p:sp>
    </p:spTree>
    <p:extLst>
      <p:ext uri="{BB962C8B-B14F-4D97-AF65-F5344CB8AC3E}">
        <p14:creationId xmlns:p14="http://schemas.microsoft.com/office/powerpoint/2010/main" val="970799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43</a:t>
            </a:fld>
            <a:endParaRPr lang="fr-CA"/>
          </a:p>
        </p:txBody>
      </p:sp>
    </p:spTree>
    <p:extLst>
      <p:ext uri="{BB962C8B-B14F-4D97-AF65-F5344CB8AC3E}">
        <p14:creationId xmlns:p14="http://schemas.microsoft.com/office/powerpoint/2010/main" val="241378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5</a:t>
            </a:fld>
            <a:endParaRPr lang="fr-CA"/>
          </a:p>
        </p:txBody>
      </p:sp>
    </p:spTree>
    <p:extLst>
      <p:ext uri="{BB962C8B-B14F-4D97-AF65-F5344CB8AC3E}">
        <p14:creationId xmlns:p14="http://schemas.microsoft.com/office/powerpoint/2010/main" val="357867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6</a:t>
            </a:fld>
            <a:endParaRPr lang="fr-CA"/>
          </a:p>
        </p:txBody>
      </p:sp>
    </p:spTree>
    <p:extLst>
      <p:ext uri="{BB962C8B-B14F-4D97-AF65-F5344CB8AC3E}">
        <p14:creationId xmlns:p14="http://schemas.microsoft.com/office/powerpoint/2010/main" val="305389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7</a:t>
            </a:fld>
            <a:endParaRPr lang="fr-CA"/>
          </a:p>
        </p:txBody>
      </p:sp>
    </p:spTree>
    <p:extLst>
      <p:ext uri="{BB962C8B-B14F-4D97-AF65-F5344CB8AC3E}">
        <p14:creationId xmlns:p14="http://schemas.microsoft.com/office/powerpoint/2010/main" val="183042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8</a:t>
            </a:fld>
            <a:endParaRPr lang="fr-CA"/>
          </a:p>
        </p:txBody>
      </p:sp>
    </p:spTree>
    <p:extLst>
      <p:ext uri="{BB962C8B-B14F-4D97-AF65-F5344CB8AC3E}">
        <p14:creationId xmlns:p14="http://schemas.microsoft.com/office/powerpoint/2010/main" val="117644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85B99-4F06-F04A-ADCF-7F67B32A2F09}" type="slidenum">
              <a:rPr lang="fr-CA" smtClean="0"/>
              <a:t>9</a:t>
            </a:fld>
            <a:endParaRPr lang="fr-CA"/>
          </a:p>
        </p:txBody>
      </p:sp>
    </p:spTree>
    <p:extLst>
      <p:ext uri="{BB962C8B-B14F-4D97-AF65-F5344CB8AC3E}">
        <p14:creationId xmlns:p14="http://schemas.microsoft.com/office/powerpoint/2010/main" val="362505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124023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105339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998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407441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130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796404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200982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9906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142272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B0003-E9BD-5649-880F-42212960210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28359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9B0003-E9BD-5649-880F-42212960210C}" type="datetimeFigureOut">
              <a:rPr lang="fr-CA" smtClean="0"/>
              <a:t>2023-05-28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10979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9B0003-E9BD-5649-880F-42212960210C}" type="datetimeFigureOut">
              <a:rPr lang="fr-CA" smtClean="0"/>
              <a:t>2023-05-28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71102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9B0003-E9BD-5649-880F-42212960210C}" type="datetimeFigureOut">
              <a:rPr lang="fr-CA" smtClean="0"/>
              <a:t>2023-05-28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79348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B0003-E9BD-5649-880F-42212960210C}" type="datetimeFigureOut">
              <a:rPr lang="fr-CA" smtClean="0"/>
              <a:t>2023-05-28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165669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9B0003-E9BD-5649-880F-42212960210C}" type="datetimeFigureOut">
              <a:rPr lang="fr-CA" smtClean="0"/>
              <a:t>2023-05-28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3833C26-AD3B-2C48-B5D5-25FF166EC47F}" type="slidenum">
              <a:rPr lang="fr-CA" smtClean="0"/>
              <a:t>‹#›</a:t>
            </a:fld>
            <a:endParaRPr lang="fr-CA"/>
          </a:p>
        </p:txBody>
      </p:sp>
    </p:spTree>
    <p:extLst>
      <p:ext uri="{BB962C8B-B14F-4D97-AF65-F5344CB8AC3E}">
        <p14:creationId xmlns:p14="http://schemas.microsoft.com/office/powerpoint/2010/main" val="239647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33C26-AD3B-2C48-B5D5-25FF166EC47F}" type="slidenum">
              <a:rPr lang="fr-CA" smtClean="0"/>
              <a:t>‹#›</a:t>
            </a:fld>
            <a:endParaRPr lang="fr-CA"/>
          </a:p>
        </p:txBody>
      </p:sp>
      <p:sp>
        <p:nvSpPr>
          <p:cNvPr id="5" name="Date Placeholder 4"/>
          <p:cNvSpPr>
            <a:spLocks noGrp="1"/>
          </p:cNvSpPr>
          <p:nvPr>
            <p:ph type="dt" sz="half" idx="10"/>
          </p:nvPr>
        </p:nvSpPr>
        <p:spPr/>
        <p:txBody>
          <a:bodyPr/>
          <a:lstStyle/>
          <a:p>
            <a:fld id="{A69B0003-E9BD-5649-880F-42212960210C}" type="datetimeFigureOut">
              <a:rPr lang="fr-CA" smtClean="0"/>
              <a:t>2023-05-28</a:t>
            </a:fld>
            <a:endParaRPr lang="fr-CA"/>
          </a:p>
        </p:txBody>
      </p:sp>
    </p:spTree>
    <p:extLst>
      <p:ext uri="{BB962C8B-B14F-4D97-AF65-F5344CB8AC3E}">
        <p14:creationId xmlns:p14="http://schemas.microsoft.com/office/powerpoint/2010/main" val="14750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9B0003-E9BD-5649-880F-42212960210C}" type="datetimeFigureOut">
              <a:rPr lang="fr-CA" smtClean="0"/>
              <a:t>2023-05-28</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833C26-AD3B-2C48-B5D5-25FF166EC47F}" type="slidenum">
              <a:rPr lang="fr-CA" smtClean="0"/>
              <a:t>‹#›</a:t>
            </a:fld>
            <a:endParaRPr lang="fr-CA"/>
          </a:p>
        </p:txBody>
      </p:sp>
    </p:spTree>
    <p:extLst>
      <p:ext uri="{BB962C8B-B14F-4D97-AF65-F5344CB8AC3E}">
        <p14:creationId xmlns:p14="http://schemas.microsoft.com/office/powerpoint/2010/main" val="2276596632"/>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 id="2147484507" r:id="rId14"/>
    <p:sldLayoutId id="2147484508" r:id="rId15"/>
    <p:sldLayoutId id="21474845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EF93-35D9-73C4-38F4-CDFB1B0660CC}"/>
              </a:ext>
            </a:extLst>
          </p:cNvPr>
          <p:cNvSpPr>
            <a:spLocks noGrp="1"/>
          </p:cNvSpPr>
          <p:nvPr>
            <p:ph type="ctrTitle"/>
          </p:nvPr>
        </p:nvSpPr>
        <p:spPr>
          <a:xfrm>
            <a:off x="1348257" y="2000198"/>
            <a:ext cx="9497362" cy="930998"/>
          </a:xfrm>
        </p:spPr>
        <p:txBody>
          <a:bodyPr>
            <a:normAutofit/>
          </a:bodyPr>
          <a:lstStyle/>
          <a:p>
            <a:pPr algn="ctr" defTabSz="420624"/>
            <a:r>
              <a:rPr lang="fr-CA" sz="1840" b="1" kern="1200">
                <a:solidFill>
                  <a:schemeClr val="tx1"/>
                </a:solidFill>
                <a:latin typeface="Calibri" panose="020F0502020204030204" pitchFamily="34" charset="0"/>
                <a:ea typeface="+mj-ea"/>
                <a:cs typeface="Calibri" panose="020F0502020204030204" pitchFamily="34" charset="0"/>
              </a:rPr>
              <a:t>LA PRESCRIPTION D’ACTIVITE PHYSIQUE AU BUREAU PAR LES MEDECINS DE FAMILLE, RÉSIDENTS ET IPS : ÉTUDE PRE-TEST DES FICHES DE PRESCRIPTION D’ACTIVITE PHYSIQUE</a:t>
            </a:r>
            <a:endParaRPr lang="fr-CA" sz="2000" b="1">
              <a:solidFill>
                <a:schemeClr val="tx1"/>
              </a:solidFill>
            </a:endParaRPr>
          </a:p>
        </p:txBody>
      </p:sp>
      <p:sp>
        <p:nvSpPr>
          <p:cNvPr id="3" name="Subtitle 2">
            <a:extLst>
              <a:ext uri="{FF2B5EF4-FFF2-40B4-BE49-F238E27FC236}">
                <a16:creationId xmlns:a16="http://schemas.microsoft.com/office/drawing/2014/main" id="{CD990741-4C6C-049C-A388-430A54D790C3}"/>
              </a:ext>
            </a:extLst>
          </p:cNvPr>
          <p:cNvSpPr>
            <a:spLocks noGrp="1"/>
          </p:cNvSpPr>
          <p:nvPr>
            <p:ph type="subTitle" idx="1"/>
          </p:nvPr>
        </p:nvSpPr>
        <p:spPr>
          <a:xfrm>
            <a:off x="1838883" y="3284099"/>
            <a:ext cx="8610246" cy="2214959"/>
          </a:xfrm>
        </p:spPr>
        <p:txBody>
          <a:bodyPr>
            <a:normAutofit/>
          </a:bodyPr>
          <a:lstStyle/>
          <a:p>
            <a:pPr algn="l" defTabSz="420624">
              <a:spcBef>
                <a:spcPts val="920"/>
              </a:spcBef>
            </a:pP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Ouifak El Warrari</a:t>
            </a:r>
            <a:endParaRPr lang="en-CA" sz="1656" kern="1200">
              <a:solidFill>
                <a:schemeClr val="tx1">
                  <a:lumMod val="50000"/>
                  <a:lumOff val="50000"/>
                </a:schemeClr>
              </a:solidFill>
              <a:latin typeface="Calibri" panose="020F0502020204030204" pitchFamily="34" charset="0"/>
              <a:ea typeface="+mn-ea"/>
              <a:cs typeface="Arial" panose="020B0604020202020204" pitchFamily="34" charset="0"/>
            </a:endParaRPr>
          </a:p>
          <a:p>
            <a:pPr algn="l" defTabSz="420624">
              <a:spcBef>
                <a:spcPts val="920"/>
              </a:spcBef>
            </a:pP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Seyed </a:t>
            </a:r>
            <a:r>
              <a:rPr lang="fr-CA" sz="1656" kern="1200" err="1">
                <a:solidFill>
                  <a:schemeClr val="tx1">
                    <a:lumMod val="50000"/>
                    <a:lumOff val="50000"/>
                  </a:schemeClr>
                </a:solidFill>
                <a:latin typeface="Calibri" panose="020F0502020204030204" pitchFamily="34" charset="0"/>
                <a:ea typeface="+mn-ea"/>
                <a:cs typeface="Calibri" panose="020F0502020204030204" pitchFamily="34" charset="0"/>
              </a:rPr>
              <a:t>Kiamehr</a:t>
            </a: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 </a:t>
            </a:r>
            <a:r>
              <a:rPr lang="fr-CA" sz="1656" kern="1200" err="1">
                <a:solidFill>
                  <a:schemeClr val="tx1">
                    <a:lumMod val="50000"/>
                    <a:lumOff val="50000"/>
                  </a:schemeClr>
                </a:solidFill>
                <a:latin typeface="Calibri" panose="020F0502020204030204" pitchFamily="34" charset="0"/>
                <a:ea typeface="+mn-ea"/>
                <a:cs typeface="Calibri" panose="020F0502020204030204" pitchFamily="34" charset="0"/>
              </a:rPr>
              <a:t>Mousavikafi</a:t>
            </a:r>
            <a:endParaRPr lang="fr-CA" sz="1656" kern="1200">
              <a:solidFill>
                <a:schemeClr val="tx1">
                  <a:lumMod val="50000"/>
                  <a:lumOff val="50000"/>
                </a:schemeClr>
              </a:solidFill>
              <a:latin typeface="Calibri" panose="020F0502020204030204" pitchFamily="34" charset="0"/>
              <a:ea typeface="+mn-ea"/>
              <a:cs typeface="Calibri" panose="020F0502020204030204" pitchFamily="34" charset="0"/>
            </a:endParaRPr>
          </a:p>
          <a:p>
            <a:pPr algn="l" defTabSz="420624">
              <a:spcBef>
                <a:spcPts val="920"/>
              </a:spcBef>
            </a:pP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R2 Médecine familiale </a:t>
            </a:r>
          </a:p>
          <a:p>
            <a:pPr algn="l" defTabSz="420624">
              <a:spcBef>
                <a:spcPts val="920"/>
              </a:spcBef>
            </a:pP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GMF-U Hôpital Maisonneuve-Rosemont</a:t>
            </a:r>
          </a:p>
          <a:p>
            <a:pPr algn="l" defTabSz="420624">
              <a:spcBef>
                <a:spcPts val="920"/>
              </a:spcBef>
            </a:pPr>
            <a:r>
              <a:rPr lang="fr-CA" sz="1656" kern="1200">
                <a:solidFill>
                  <a:schemeClr val="tx1">
                    <a:lumMod val="50000"/>
                    <a:lumOff val="50000"/>
                  </a:schemeClr>
                </a:solidFill>
                <a:latin typeface="Calibri" panose="020F0502020204030204" pitchFamily="34" charset="0"/>
                <a:ea typeface="+mn-ea"/>
                <a:cs typeface="Calibri" panose="020F0502020204030204" pitchFamily="34" charset="0"/>
              </a:rPr>
              <a:t>Université De Montréal</a:t>
            </a:r>
            <a:endParaRPr lang="en-CA" sz="1656" kern="1200">
              <a:solidFill>
                <a:schemeClr val="tx1">
                  <a:lumMod val="50000"/>
                  <a:lumOff val="50000"/>
                </a:schemeClr>
              </a:solidFill>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90353EA-6952-872F-D662-6F4AE49E156D}"/>
              </a:ext>
            </a:extLst>
          </p:cNvPr>
          <p:cNvSpPr txBox="1"/>
          <p:nvPr/>
        </p:nvSpPr>
        <p:spPr>
          <a:xfrm>
            <a:off x="2291905" y="1131994"/>
            <a:ext cx="6946903" cy="599382"/>
          </a:xfrm>
          <a:prstGeom prst="rect">
            <a:avLst/>
          </a:prstGeom>
          <a:noFill/>
        </p:spPr>
        <p:txBody>
          <a:bodyPr wrap="square" rtlCol="0">
            <a:spAutoFit/>
          </a:bodyPr>
          <a:lstStyle/>
          <a:p>
            <a:pPr algn="ctr" defTabSz="420624">
              <a:spcAft>
                <a:spcPts val="600"/>
              </a:spcAft>
            </a:pPr>
            <a:r>
              <a:rPr lang="fr-CA" sz="3312" kern="1200">
                <a:solidFill>
                  <a:schemeClr val="tx1"/>
                </a:solidFill>
                <a:latin typeface="+mn-lt"/>
                <a:ea typeface="+mn-ea"/>
                <a:cs typeface="+mn-cs"/>
              </a:rPr>
              <a:t>PROJET D’ÉRUDITION </a:t>
            </a:r>
            <a:endParaRPr lang="fr-CA" sz="3600"/>
          </a:p>
        </p:txBody>
      </p:sp>
    </p:spTree>
    <p:extLst>
      <p:ext uri="{BB962C8B-B14F-4D97-AF65-F5344CB8AC3E}">
        <p14:creationId xmlns:p14="http://schemas.microsoft.com/office/powerpoint/2010/main" val="218731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D727C7-0863-F0F4-E044-8CF4EAF7F51E}"/>
              </a:ext>
            </a:extLst>
          </p:cNvPr>
          <p:cNvPicPr>
            <a:picLocks noGrp="1" noChangeAspect="1"/>
          </p:cNvPicPr>
          <p:nvPr>
            <p:ph idx="1"/>
          </p:nvPr>
        </p:nvPicPr>
        <p:blipFill>
          <a:blip r:embed="rId3"/>
          <a:stretch>
            <a:fillRect/>
          </a:stretch>
        </p:blipFill>
        <p:spPr>
          <a:xfrm>
            <a:off x="1640251" y="1131994"/>
            <a:ext cx="8913374" cy="4590386"/>
          </a:xfrm>
          <a:prstGeom prst="rect">
            <a:avLst/>
          </a:prstGeom>
        </p:spPr>
      </p:pic>
    </p:spTree>
    <p:extLst>
      <p:ext uri="{BB962C8B-B14F-4D97-AF65-F5344CB8AC3E}">
        <p14:creationId xmlns:p14="http://schemas.microsoft.com/office/powerpoint/2010/main" val="284455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40B0A2-D605-1F09-2C8E-851F092E177D}"/>
              </a:ext>
            </a:extLst>
          </p:cNvPr>
          <p:cNvPicPr>
            <a:picLocks noGrp="1" noChangeAspect="1"/>
          </p:cNvPicPr>
          <p:nvPr>
            <p:ph idx="1"/>
          </p:nvPr>
        </p:nvPicPr>
        <p:blipFill rotWithShape="1">
          <a:blip r:embed="rId3"/>
          <a:srcRect r="1" b="18910"/>
          <a:stretch/>
        </p:blipFill>
        <p:spPr>
          <a:xfrm>
            <a:off x="568452" y="571500"/>
            <a:ext cx="11055096" cy="5715000"/>
          </a:xfrm>
          <a:prstGeom prst="rect">
            <a:avLst/>
          </a:prstGeom>
        </p:spPr>
      </p:pic>
    </p:spTree>
    <p:extLst>
      <p:ext uri="{BB962C8B-B14F-4D97-AF65-F5344CB8AC3E}">
        <p14:creationId xmlns:p14="http://schemas.microsoft.com/office/powerpoint/2010/main" val="315276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0DEE-F158-ECD8-8EB0-85A82F0021B0}"/>
              </a:ext>
            </a:extLst>
          </p:cNvPr>
          <p:cNvSpPr>
            <a:spLocks noGrp="1"/>
          </p:cNvSpPr>
          <p:nvPr>
            <p:ph type="title"/>
          </p:nvPr>
        </p:nvSpPr>
        <p:spPr>
          <a:xfrm>
            <a:off x="677334" y="609600"/>
            <a:ext cx="8596668" cy="1055077"/>
          </a:xfrm>
        </p:spPr>
        <p:txBody>
          <a:bodyPr>
            <a:normAutofit/>
          </a:bodyPr>
          <a:lstStyle/>
          <a:p>
            <a:pPr algn="ctr"/>
            <a:r>
              <a:rPr lang="fr-CA">
                <a:solidFill>
                  <a:schemeClr val="tx1"/>
                </a:solidFill>
              </a:rPr>
              <a:t>RETOUR AU PRÉSENT</a:t>
            </a:r>
            <a:br>
              <a:rPr lang="fr-CA">
                <a:solidFill>
                  <a:schemeClr val="tx1"/>
                </a:solidFill>
              </a:rPr>
            </a:br>
            <a:r>
              <a:rPr lang="fr-CA" sz="2200">
                <a:solidFill>
                  <a:schemeClr val="tx1"/>
                </a:solidFill>
              </a:rPr>
              <a:t>NOTRE PROJET</a:t>
            </a:r>
          </a:p>
        </p:txBody>
      </p:sp>
      <p:sp>
        <p:nvSpPr>
          <p:cNvPr id="3" name="Content Placeholder 2">
            <a:extLst>
              <a:ext uri="{FF2B5EF4-FFF2-40B4-BE49-F238E27FC236}">
                <a16:creationId xmlns:a16="http://schemas.microsoft.com/office/drawing/2014/main" id="{8FB138BE-A4F9-D92B-047E-9612FF9BC505}"/>
              </a:ext>
            </a:extLst>
          </p:cNvPr>
          <p:cNvSpPr>
            <a:spLocks noGrp="1"/>
          </p:cNvSpPr>
          <p:nvPr>
            <p:ph idx="1"/>
          </p:nvPr>
        </p:nvSpPr>
        <p:spPr>
          <a:xfrm>
            <a:off x="677334" y="2699850"/>
            <a:ext cx="8596668" cy="3880773"/>
          </a:xfrm>
        </p:spPr>
        <p:txBody>
          <a:bodyPr/>
          <a:lstStyle/>
          <a:p>
            <a:pPr marL="0" indent="0">
              <a:buNone/>
            </a:pPr>
            <a:r>
              <a:rPr lang="fr-CA" sz="2000" b="1">
                <a:latin typeface="Verdana" panose="020B0604030504040204" pitchFamily="34" charset="0"/>
                <a:ea typeface="Verdana" panose="020B0604030504040204" pitchFamily="34" charset="0"/>
                <a:cs typeface="Verdana" panose="020B0604030504040204" pitchFamily="34" charset="0"/>
              </a:rPr>
              <a:t>Objectif</a:t>
            </a:r>
            <a:r>
              <a:rPr lang="fr-CA" sz="200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CA" b="1">
                <a:solidFill>
                  <a:schemeClr val="tx1"/>
                </a:solidFill>
                <a:latin typeface="Verdana" panose="020B0604030504040204" pitchFamily="34" charset="0"/>
                <a:ea typeface="Verdana" panose="020B0604030504040204" pitchFamily="34" charset="0"/>
                <a:cs typeface="Verdana" panose="020B0604030504040204" pitchFamily="34" charset="0"/>
              </a:rPr>
              <a:t>Évaluation des outils cliniques </a:t>
            </a:r>
          </a:p>
          <a:p>
            <a:pPr marL="0" indent="0">
              <a:buNone/>
            </a:pPr>
            <a:endParaRPr lang="fr-CA" b="1">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q"/>
            </a:pPr>
            <a:r>
              <a:rPr lang="fr-CA">
                <a:latin typeface="Verdana" panose="020B0604030504040204" pitchFamily="34" charset="0"/>
                <a:ea typeface="Verdana" panose="020B0604030504040204" pitchFamily="34" charset="0"/>
                <a:cs typeface="Verdana" panose="020B0604030504040204" pitchFamily="34" charset="0"/>
              </a:rPr>
              <a:t>Auprès des professionnels de la santé au GMF-U Maisonneuve-Rosemont</a:t>
            </a:r>
          </a:p>
          <a:p>
            <a:pPr marL="0" indent="0">
              <a:buNone/>
            </a:pPr>
            <a:endParaRPr lang="fr-CA">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q"/>
            </a:pPr>
            <a:r>
              <a:rPr lang="fr-CA">
                <a:latin typeface="Verdana" panose="020B0604030504040204" pitchFamily="34" charset="0"/>
                <a:ea typeface="Verdana" panose="020B0604030504040204" pitchFamily="34" charset="0"/>
                <a:cs typeface="Verdana" panose="020B0604030504040204" pitchFamily="34" charset="0"/>
              </a:rPr>
              <a:t>Répondre aux besoins identifiés par les résidents:</a:t>
            </a:r>
          </a:p>
          <a:p>
            <a:pPr lvl="1">
              <a:buFont typeface="Wingdings" pitchFamily="2" charset="2"/>
              <a:buChar char="q"/>
            </a:pPr>
            <a:r>
              <a:rPr lang="fr-CA">
                <a:latin typeface="Verdana" panose="020B0604030504040204" pitchFamily="34" charset="0"/>
                <a:ea typeface="Verdana" panose="020B0604030504040204" pitchFamily="34" charset="0"/>
                <a:cs typeface="Verdana" panose="020B0604030504040204" pitchFamily="34" charset="0"/>
              </a:rPr>
              <a:t>Contraintes de temps </a:t>
            </a:r>
          </a:p>
          <a:p>
            <a:pPr lvl="1">
              <a:buFont typeface="Wingdings" pitchFamily="2" charset="2"/>
              <a:buChar char="q"/>
            </a:pPr>
            <a:r>
              <a:rPr lang="fr-CA">
                <a:latin typeface="Verdana" panose="020B0604030504040204" pitchFamily="34" charset="0"/>
                <a:ea typeface="Verdana" panose="020B0604030504040204" pitchFamily="34" charset="0"/>
                <a:cs typeface="Verdana" panose="020B0604030504040204" pitchFamily="34" charset="0"/>
              </a:rPr>
              <a:t>Connaissances </a:t>
            </a:r>
          </a:p>
          <a:p>
            <a:pPr lvl="1">
              <a:buFont typeface="Wingdings" pitchFamily="2" charset="2"/>
              <a:buChar char="q"/>
            </a:pPr>
            <a:r>
              <a:rPr lang="fr-CA">
                <a:latin typeface="Verdana" panose="020B0604030504040204" pitchFamily="34" charset="0"/>
                <a:ea typeface="Verdana" panose="020B0604030504040204" pitchFamily="34" charset="0"/>
                <a:cs typeface="Verdana" panose="020B0604030504040204" pitchFamily="34" charset="0"/>
              </a:rPr>
              <a:t>Ressources </a:t>
            </a:r>
          </a:p>
          <a:p>
            <a:pPr marL="0" indent="0">
              <a:buNone/>
            </a:pPr>
            <a:endParaRPr lang="fr-CA"/>
          </a:p>
        </p:txBody>
      </p:sp>
    </p:spTree>
    <p:extLst>
      <p:ext uri="{BB962C8B-B14F-4D97-AF65-F5344CB8AC3E}">
        <p14:creationId xmlns:p14="http://schemas.microsoft.com/office/powerpoint/2010/main" val="209514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B600-2444-C6D0-D2C8-9D8CEFE6CA79}"/>
              </a:ext>
            </a:extLst>
          </p:cNvPr>
          <p:cNvSpPr>
            <a:spLocks noGrp="1"/>
          </p:cNvSpPr>
          <p:nvPr>
            <p:ph type="title"/>
          </p:nvPr>
        </p:nvSpPr>
        <p:spPr/>
        <p:txBody>
          <a:bodyPr/>
          <a:lstStyle/>
          <a:p>
            <a:pPr algn="ctr"/>
            <a:r>
              <a:rPr lang="fr-CA">
                <a:solidFill>
                  <a:schemeClr val="tx1"/>
                </a:solidFill>
              </a:rPr>
              <a:t>MÉTHODOLOGIE </a:t>
            </a:r>
          </a:p>
        </p:txBody>
      </p:sp>
      <p:sp>
        <p:nvSpPr>
          <p:cNvPr id="3" name="Content Placeholder 2">
            <a:extLst>
              <a:ext uri="{FF2B5EF4-FFF2-40B4-BE49-F238E27FC236}">
                <a16:creationId xmlns:a16="http://schemas.microsoft.com/office/drawing/2014/main" id="{C2C7BED4-CC78-A55C-E1F9-5DFF507E2994}"/>
              </a:ext>
            </a:extLst>
          </p:cNvPr>
          <p:cNvSpPr>
            <a:spLocks noGrp="1"/>
          </p:cNvSpPr>
          <p:nvPr>
            <p:ph idx="1"/>
          </p:nvPr>
        </p:nvSpPr>
        <p:spPr/>
        <p:txBody>
          <a:bodyPr>
            <a:normAutofit fontScale="92500" lnSpcReduction="10000"/>
          </a:bodyPr>
          <a:lstStyle/>
          <a:p>
            <a:pPr marL="0" indent="0">
              <a:buNone/>
            </a:pPr>
            <a:r>
              <a:rPr lang="fr-CA" b="1">
                <a:latin typeface="Verdana" panose="020B0604030504040204" pitchFamily="34" charset="0"/>
                <a:ea typeface="Verdana" panose="020B0604030504040204" pitchFamily="34" charset="0"/>
                <a:cs typeface="Verdana" panose="020B0604030504040204" pitchFamily="34" charset="0"/>
              </a:rPr>
              <a:t>Devis</a:t>
            </a:r>
            <a:r>
              <a:rPr lang="fr-CA">
                <a:latin typeface="Verdana" panose="020B0604030504040204" pitchFamily="34" charset="0"/>
                <a:ea typeface="Verdana" panose="020B0604030504040204" pitchFamily="34" charset="0"/>
                <a:cs typeface="Verdana" panose="020B0604030504040204" pitchFamily="34" charset="0"/>
              </a:rPr>
              <a:t>: Projet pilote, étude transversale </a:t>
            </a:r>
          </a:p>
          <a:p>
            <a:pPr marL="0" indent="0">
              <a:buNone/>
            </a:pPr>
            <a:endParaRPr lang="fr-CA">
              <a:latin typeface="Verdana" panose="020B0604030504040204" pitchFamily="34" charset="0"/>
              <a:ea typeface="Verdana" panose="020B0604030504040204" pitchFamily="34" charset="0"/>
              <a:cs typeface="Verdana" panose="020B0604030504040204" pitchFamily="34" charset="0"/>
            </a:endParaRPr>
          </a:p>
          <a:p>
            <a:pPr marL="0" indent="0">
              <a:buNone/>
            </a:pPr>
            <a:r>
              <a:rPr lang="fr-CA" b="1">
                <a:latin typeface="Verdana" panose="020B0604030504040204" pitchFamily="34" charset="0"/>
                <a:ea typeface="Verdana" panose="020B0604030504040204" pitchFamily="34" charset="0"/>
                <a:cs typeface="Verdana" panose="020B0604030504040204" pitchFamily="34" charset="0"/>
              </a:rPr>
              <a:t>Participants</a:t>
            </a:r>
            <a:r>
              <a:rPr lang="fr-CA">
                <a:latin typeface="Verdana" panose="020B0604030504040204" pitchFamily="34" charset="0"/>
                <a:ea typeface="Verdana" panose="020B0604030504040204" pitchFamily="34" charset="0"/>
                <a:cs typeface="Verdana" panose="020B0604030504040204" pitchFamily="34" charset="0"/>
              </a:rPr>
              <a:t>: </a:t>
            </a:r>
          </a:p>
          <a:p>
            <a:pPr algn="just">
              <a:buFont typeface="Wingdings" pitchFamily="2" charset="2"/>
              <a:buChar char="v"/>
            </a:pPr>
            <a:r>
              <a:rPr lang="fr-CA">
                <a:latin typeface="Verdana" panose="020B0604030504040204" pitchFamily="34" charset="0"/>
                <a:ea typeface="Verdana" panose="020B0604030504040204" pitchFamily="34" charset="0"/>
                <a:cs typeface="Verdana" panose="020B0604030504040204" pitchFamily="34" charset="0"/>
              </a:rPr>
              <a:t>Pr</a:t>
            </a:r>
            <a:r>
              <a:rPr lang="fr-CA" sz="1800">
                <a:effectLst/>
                <a:latin typeface="Verdana" panose="020B0604030504040204" pitchFamily="34" charset="0"/>
                <a:ea typeface="Verdana" panose="020B0604030504040204" pitchFamily="34" charset="0"/>
                <a:cs typeface="Verdana" panose="020B0604030504040204" pitchFamily="34" charset="0"/>
              </a:rPr>
              <a:t>ofessionnels de santé qualifiés au GMF-U Maisonneuve-Rosemont </a:t>
            </a:r>
          </a:p>
          <a:p>
            <a:pPr lvl="1" algn="just">
              <a:buFont typeface="Wingdings" pitchFamily="2" charset="2"/>
              <a:buChar char="v"/>
            </a:pPr>
            <a:r>
              <a:rPr lang="fr-CA">
                <a:effectLst/>
                <a:latin typeface="Verdana" panose="020B0604030504040204" pitchFamily="34" charset="0"/>
                <a:ea typeface="Verdana" panose="020B0604030504040204" pitchFamily="34" charset="0"/>
                <a:cs typeface="Verdana" panose="020B0604030504040204" pitchFamily="34" charset="0"/>
              </a:rPr>
              <a:t>Résidents</a:t>
            </a:r>
          </a:p>
          <a:p>
            <a:pPr lvl="1" algn="just">
              <a:buFont typeface="Wingdings" pitchFamily="2" charset="2"/>
              <a:buChar char="v"/>
            </a:pPr>
            <a:r>
              <a:rPr lang="fr-CA">
                <a:latin typeface="Verdana" panose="020B0604030504040204" pitchFamily="34" charset="0"/>
                <a:ea typeface="Verdana" panose="020B0604030504040204" pitchFamily="34" charset="0"/>
                <a:cs typeface="Verdana" panose="020B0604030504040204" pitchFamily="34" charset="0"/>
              </a:rPr>
              <a:t>I</a:t>
            </a:r>
            <a:r>
              <a:rPr lang="fr-CA">
                <a:effectLst/>
                <a:latin typeface="Verdana" panose="020B0604030504040204" pitchFamily="34" charset="0"/>
                <a:ea typeface="Verdana" panose="020B0604030504040204" pitchFamily="34" charset="0"/>
                <a:cs typeface="Verdana" panose="020B0604030504040204" pitchFamily="34" charset="0"/>
              </a:rPr>
              <a:t>nfirmières praticiennes spécialisées (IPS)</a:t>
            </a:r>
          </a:p>
          <a:p>
            <a:pPr lvl="1" algn="just">
              <a:buFont typeface="Wingdings" pitchFamily="2" charset="2"/>
              <a:buChar char="v"/>
            </a:pPr>
            <a:r>
              <a:rPr lang="fr-CA">
                <a:latin typeface="Verdana" panose="020B0604030504040204" pitchFamily="34" charset="0"/>
                <a:ea typeface="Verdana" panose="020B0604030504040204" pitchFamily="34" charset="0"/>
                <a:cs typeface="Verdana" panose="020B0604030504040204" pitchFamily="34" charset="0"/>
              </a:rPr>
              <a:t>M</a:t>
            </a:r>
            <a:r>
              <a:rPr lang="fr-CA">
                <a:effectLst/>
                <a:latin typeface="Verdana" panose="020B0604030504040204" pitchFamily="34" charset="0"/>
                <a:ea typeface="Verdana" panose="020B0604030504040204" pitchFamily="34" charset="0"/>
                <a:cs typeface="Verdana" panose="020B0604030504040204" pitchFamily="34" charset="0"/>
              </a:rPr>
              <a:t>édecins</a:t>
            </a:r>
          </a:p>
          <a:p>
            <a:pPr algn="just">
              <a:buFont typeface="Wingdings" pitchFamily="2" charset="2"/>
              <a:buChar char="v"/>
            </a:pPr>
            <a:endParaRPr lang="fr-CA">
              <a:effectLst/>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v"/>
            </a:pPr>
            <a:r>
              <a:rPr lang="fr-CA">
                <a:latin typeface="Verdana" panose="020B0604030504040204" pitchFamily="34" charset="0"/>
                <a:ea typeface="Verdana" panose="020B0604030504040204" pitchFamily="34" charset="0"/>
                <a:cs typeface="Verdana" panose="020B0604030504040204" pitchFamily="34" charset="0"/>
              </a:rPr>
              <a:t>Pas </a:t>
            </a:r>
            <a:r>
              <a:rPr lang="fr-CA">
                <a:effectLst/>
                <a:latin typeface="Verdana" panose="020B0604030504040204" pitchFamily="34" charset="0"/>
                <a:ea typeface="Verdana" panose="020B0604030504040204" pitchFamily="34" charset="0"/>
                <a:cs typeface="Verdana" panose="020B0604030504040204" pitchFamily="34" charset="0"/>
              </a:rPr>
              <a:t>de critère d’exclusion chez cette population. </a:t>
            </a:r>
          </a:p>
          <a:p>
            <a:pPr marL="0" indent="0" algn="just">
              <a:buNone/>
            </a:pPr>
            <a:endParaRPr lang="fr-CA" sz="1800">
              <a:effectLst/>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CA" sz="1800">
                <a:effectLst/>
                <a:latin typeface="Verdana" panose="020B0604030504040204" pitchFamily="34" charset="0"/>
                <a:ea typeface="Verdana" panose="020B0604030504040204" pitchFamily="34" charset="0"/>
                <a:cs typeface="Verdana" panose="020B0604030504040204" pitchFamily="34" charset="0"/>
              </a:rPr>
              <a:t>*Les patients ne sont pas des participants directs au projet de recherche. </a:t>
            </a:r>
            <a:endParaRPr lang="en-CA" sz="180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CA"/>
          </a:p>
        </p:txBody>
      </p:sp>
    </p:spTree>
    <p:extLst>
      <p:ext uri="{BB962C8B-B14F-4D97-AF65-F5344CB8AC3E}">
        <p14:creationId xmlns:p14="http://schemas.microsoft.com/office/powerpoint/2010/main" val="12475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BB80-88F5-8B70-FFF1-08462B03785A}"/>
              </a:ext>
            </a:extLst>
          </p:cNvPr>
          <p:cNvSpPr>
            <a:spLocks noGrp="1"/>
          </p:cNvSpPr>
          <p:nvPr>
            <p:ph type="title"/>
          </p:nvPr>
        </p:nvSpPr>
        <p:spPr/>
        <p:txBody>
          <a:bodyPr/>
          <a:lstStyle/>
          <a:p>
            <a:pPr algn="ctr"/>
            <a:r>
              <a:rPr lang="fr-CA">
                <a:solidFill>
                  <a:schemeClr val="tx1"/>
                </a:solidFill>
              </a:rPr>
              <a:t>MÉTHODOLOGIE </a:t>
            </a:r>
          </a:p>
        </p:txBody>
      </p:sp>
      <p:sp>
        <p:nvSpPr>
          <p:cNvPr id="3" name="Content Placeholder 2">
            <a:extLst>
              <a:ext uri="{FF2B5EF4-FFF2-40B4-BE49-F238E27FC236}">
                <a16:creationId xmlns:a16="http://schemas.microsoft.com/office/drawing/2014/main" id="{CD138FF7-5F0E-8014-215B-80F7809F87C5}"/>
              </a:ext>
            </a:extLst>
          </p:cNvPr>
          <p:cNvSpPr>
            <a:spLocks noGrp="1"/>
          </p:cNvSpPr>
          <p:nvPr>
            <p:ph idx="1"/>
          </p:nvPr>
        </p:nvSpPr>
        <p:spPr>
          <a:xfrm>
            <a:off x="540700" y="1930400"/>
            <a:ext cx="9759438" cy="4087811"/>
          </a:xfrm>
        </p:spPr>
        <p:txBody>
          <a:bodyPr/>
          <a:lstStyle/>
          <a:p>
            <a:pPr marL="0" indent="0">
              <a:buNone/>
            </a:pPr>
            <a:r>
              <a:rPr lang="fr-CA" b="1">
                <a:latin typeface="Verdana" panose="020B0604030504040204" pitchFamily="34" charset="0"/>
                <a:ea typeface="Verdana" panose="020B0604030504040204" pitchFamily="34" charset="0"/>
                <a:cs typeface="Verdana" panose="020B0604030504040204" pitchFamily="34" charset="0"/>
              </a:rPr>
              <a:t>Engagement des participants (médecins, résidents, IPS) consistaient à:</a:t>
            </a:r>
          </a:p>
          <a:p>
            <a:pPr marL="800100" lvl="1" indent="-342900">
              <a:lnSpc>
                <a:spcPct val="150000"/>
              </a:lnSpc>
              <a:buFont typeface="+mj-lt"/>
              <a:buAutoNum type="arabicPeriod"/>
            </a:pPr>
            <a:r>
              <a:rPr lang="fr-CA">
                <a:latin typeface="Verdana" panose="020B0604030504040204" pitchFamily="34" charset="0"/>
                <a:ea typeface="Verdana" panose="020B0604030504040204" pitchFamily="34" charset="0"/>
                <a:cs typeface="Verdana" panose="020B0604030504040204" pitchFamily="34" charset="0"/>
              </a:rPr>
              <a:t>Prendre connaissance des deux fiches (Générale et Db2) </a:t>
            </a:r>
          </a:p>
          <a:p>
            <a:pPr marL="800100" lvl="1" indent="-342900">
              <a:lnSpc>
                <a:spcPct val="150000"/>
              </a:lnSpc>
              <a:buFont typeface="+mj-lt"/>
              <a:buAutoNum type="arabicPeriod"/>
            </a:pPr>
            <a:r>
              <a:rPr lang="fr-CA">
                <a:latin typeface="Verdana" panose="020B0604030504040204" pitchFamily="34" charset="0"/>
                <a:ea typeface="Verdana" panose="020B0604030504040204" pitchFamily="34" charset="0"/>
                <a:cs typeface="Verdana" panose="020B0604030504040204" pitchFamily="34" charset="0"/>
              </a:rPr>
              <a:t>Intégrer les notions des fiches qu’ils jugeaient pertinentes dans la prescription d’activité physique </a:t>
            </a:r>
          </a:p>
          <a:p>
            <a:pPr marL="1200150" lvl="2" indent="-342900">
              <a:lnSpc>
                <a:spcPct val="150000"/>
              </a:lnSpc>
              <a:buFont typeface="Arial" panose="020B0604020202020204" pitchFamily="34" charset="0"/>
              <a:buChar char="•"/>
            </a:pPr>
            <a:r>
              <a:rPr lang="fr-CA" b="1">
                <a:latin typeface="Verdana" panose="020B0604030504040204" pitchFamily="34" charset="0"/>
                <a:ea typeface="Verdana" panose="020B0604030504040204" pitchFamily="34" charset="0"/>
                <a:cs typeface="Verdana" panose="020B0604030504040204" pitchFamily="34" charset="0"/>
              </a:rPr>
              <a:t>Auprès de deux patients diabétiques </a:t>
            </a:r>
          </a:p>
          <a:p>
            <a:pPr marL="1200150" lvl="2" indent="-342900">
              <a:lnSpc>
                <a:spcPct val="150000"/>
              </a:lnSpc>
              <a:buFont typeface="Arial" panose="020B0604020202020204" pitchFamily="34" charset="0"/>
              <a:buChar char="•"/>
            </a:pPr>
            <a:r>
              <a:rPr lang="fr-CA">
                <a:latin typeface="Verdana" panose="020B0604030504040204" pitchFamily="34" charset="0"/>
                <a:ea typeface="Verdana" panose="020B0604030504040204" pitchFamily="34" charset="0"/>
                <a:cs typeface="Verdana" panose="020B0604030504040204" pitchFamily="34" charset="0"/>
              </a:rPr>
              <a:t>Patients rencontré durant leurs cliniques usuelles </a:t>
            </a:r>
          </a:p>
          <a:p>
            <a:pPr marL="1200150" lvl="2" indent="-342900">
              <a:lnSpc>
                <a:spcPct val="150000"/>
              </a:lnSpc>
              <a:buFont typeface="Arial" panose="020B0604020202020204" pitchFamily="34" charset="0"/>
              <a:buChar char="•"/>
            </a:pPr>
            <a:r>
              <a:rPr lang="fr-CA">
                <a:latin typeface="Verdana" panose="020B0604030504040204" pitchFamily="34" charset="0"/>
                <a:ea typeface="Verdana" panose="020B0604030504040204" pitchFamily="34" charset="0"/>
                <a:cs typeface="Verdana" panose="020B0604030504040204" pitchFamily="34" charset="0"/>
              </a:rPr>
              <a:t>Sans donner de temps supplémentaire pour les RDV </a:t>
            </a:r>
          </a:p>
          <a:p>
            <a:pPr marL="800100" lvl="1" indent="-342900">
              <a:lnSpc>
                <a:spcPct val="150000"/>
              </a:lnSpc>
              <a:buFont typeface="+mj-lt"/>
              <a:buAutoNum type="arabicPeriod"/>
            </a:pPr>
            <a:r>
              <a:rPr lang="fr-CA">
                <a:latin typeface="Verdana" panose="020B0604030504040204" pitchFamily="34" charset="0"/>
                <a:ea typeface="Verdana" panose="020B0604030504040204" pitchFamily="34" charset="0"/>
                <a:cs typeface="Verdana" panose="020B0604030504040204" pitchFamily="34" charset="0"/>
              </a:rPr>
              <a:t>Compléter un questionnaire en ligne sur la plateforme Teams </a:t>
            </a:r>
            <a:endParaRPr lang="fr-CA"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466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1A4A-FB02-255D-EF08-B5C642EACACB}"/>
              </a:ext>
            </a:extLst>
          </p:cNvPr>
          <p:cNvSpPr>
            <a:spLocks noGrp="1"/>
          </p:cNvSpPr>
          <p:nvPr>
            <p:ph type="title"/>
          </p:nvPr>
        </p:nvSpPr>
        <p:spPr/>
        <p:txBody>
          <a:bodyPr/>
          <a:lstStyle/>
          <a:p>
            <a:pPr algn="ctr"/>
            <a:r>
              <a:rPr lang="fr-CA">
                <a:solidFill>
                  <a:schemeClr val="tx1"/>
                </a:solidFill>
              </a:rPr>
              <a:t>Instrument de mesure </a:t>
            </a:r>
          </a:p>
        </p:txBody>
      </p:sp>
      <p:sp>
        <p:nvSpPr>
          <p:cNvPr id="3" name="Content Placeholder 2">
            <a:extLst>
              <a:ext uri="{FF2B5EF4-FFF2-40B4-BE49-F238E27FC236}">
                <a16:creationId xmlns:a16="http://schemas.microsoft.com/office/drawing/2014/main" id="{6636DE9D-4CEB-2A74-E019-646809AB54B2}"/>
              </a:ext>
            </a:extLst>
          </p:cNvPr>
          <p:cNvSpPr>
            <a:spLocks noGrp="1"/>
          </p:cNvSpPr>
          <p:nvPr>
            <p:ph idx="1"/>
          </p:nvPr>
        </p:nvSpPr>
        <p:spPr>
          <a:xfrm>
            <a:off x="677333" y="2160589"/>
            <a:ext cx="8676873" cy="3935411"/>
          </a:xfrm>
        </p:spPr>
        <p:txBody>
          <a:bodyPr vert="horz" lIns="91440" tIns="45720" rIns="91440" bIns="45720" rtlCol="0" anchor="t">
            <a:normAutofit/>
          </a:bodyPr>
          <a:lstStyle/>
          <a:p>
            <a:pPr marL="0" indent="0">
              <a:buNone/>
            </a:pPr>
            <a:r>
              <a:rPr lang="fr-CA" sz="2000" b="1"/>
              <a:t>Révision de la littérature </a:t>
            </a:r>
          </a:p>
          <a:p>
            <a:pPr>
              <a:buFont typeface="Wingdings" pitchFamily="2" charset="2"/>
              <a:buChar char="Ø"/>
            </a:pPr>
            <a:r>
              <a:rPr lang="fr-CA"/>
              <a:t>Nous n’avons pas trouvé d’outil spécifique et validé pour l’évaluation de notre </a:t>
            </a:r>
            <a:r>
              <a:rPr lang="fr-CA" dirty="0"/>
              <a:t>outil </a:t>
            </a:r>
            <a:endParaRPr lang="fr-CA"/>
          </a:p>
          <a:p>
            <a:pPr>
              <a:buFont typeface="Wingdings" pitchFamily="2" charset="2"/>
              <a:buChar char="Ø"/>
            </a:pPr>
            <a:r>
              <a:rPr lang="fr-CA"/>
              <a:t>Trouvaille d’instrument de mesure validé pour l’évaluation des guides de pratiques: </a:t>
            </a:r>
            <a:r>
              <a:rPr lang="fr-CA" b="1"/>
              <a:t>AGREE II </a:t>
            </a:r>
          </a:p>
          <a:p>
            <a:pPr>
              <a:buFont typeface="Wingdings" pitchFamily="2" charset="2"/>
              <a:buChar char="Ø"/>
            </a:pPr>
            <a:r>
              <a:rPr lang="fr-CA"/>
              <a:t>Deuxième instrument trouvé démontrant une bonne corrélation au AGREE II : </a:t>
            </a:r>
            <a:r>
              <a:rPr lang="fr-CA" b="1" err="1"/>
              <a:t>iCAHE</a:t>
            </a:r>
            <a:r>
              <a:rPr lang="fr-CA"/>
              <a:t> </a:t>
            </a:r>
          </a:p>
          <a:p>
            <a:pPr>
              <a:buFont typeface="Wingdings" pitchFamily="2" charset="2"/>
              <a:buChar char="Ø"/>
            </a:pPr>
            <a:endParaRPr lang="fr-CA"/>
          </a:p>
          <a:p>
            <a:pPr marL="0" indent="0" algn="ctr">
              <a:buNone/>
            </a:pPr>
            <a:r>
              <a:rPr lang="fr-CA"/>
              <a:t>Nous avons développé notre questionnaire en s’inspirant de ces 2 instruments </a:t>
            </a:r>
          </a:p>
        </p:txBody>
      </p:sp>
    </p:spTree>
    <p:extLst>
      <p:ext uri="{BB962C8B-B14F-4D97-AF65-F5344CB8AC3E}">
        <p14:creationId xmlns:p14="http://schemas.microsoft.com/office/powerpoint/2010/main" val="173688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67E9-EF6D-1C84-EC43-8D7FAC5B0141}"/>
              </a:ext>
            </a:extLst>
          </p:cNvPr>
          <p:cNvSpPr>
            <a:spLocks noGrp="1"/>
          </p:cNvSpPr>
          <p:nvPr>
            <p:ph type="title"/>
          </p:nvPr>
        </p:nvSpPr>
        <p:spPr/>
        <p:txBody>
          <a:bodyPr/>
          <a:lstStyle/>
          <a:p>
            <a:pPr algn="ctr"/>
            <a:r>
              <a:rPr lang="fr-CA">
                <a:solidFill>
                  <a:schemeClr val="tx1"/>
                </a:solidFill>
              </a:rPr>
              <a:t>Instrument de mesure </a:t>
            </a:r>
            <a:endParaRPr lang="fr-CA"/>
          </a:p>
        </p:txBody>
      </p:sp>
      <p:sp>
        <p:nvSpPr>
          <p:cNvPr id="3" name="Content Placeholder 2">
            <a:extLst>
              <a:ext uri="{FF2B5EF4-FFF2-40B4-BE49-F238E27FC236}">
                <a16:creationId xmlns:a16="http://schemas.microsoft.com/office/drawing/2014/main" id="{5830DEEC-A62B-E2B8-39C8-44778BE1BD39}"/>
              </a:ext>
            </a:extLst>
          </p:cNvPr>
          <p:cNvSpPr>
            <a:spLocks noGrp="1"/>
          </p:cNvSpPr>
          <p:nvPr>
            <p:ph idx="1"/>
          </p:nvPr>
        </p:nvSpPr>
        <p:spPr>
          <a:xfrm>
            <a:off x="677334" y="1930400"/>
            <a:ext cx="8596668" cy="4815069"/>
          </a:xfrm>
        </p:spPr>
        <p:txBody>
          <a:bodyPr>
            <a:normAutofit/>
          </a:bodyPr>
          <a:lstStyle/>
          <a:p>
            <a:pPr marL="0" indent="0">
              <a:buNone/>
            </a:pPr>
            <a:r>
              <a:rPr lang="fr-CA" sz="1800" b="1">
                <a:solidFill>
                  <a:srgbClr val="000000"/>
                </a:solidFill>
                <a:effectLst/>
                <a:latin typeface="Calibri" panose="020F0502020204030204" pitchFamily="34" charset="0"/>
                <a:ea typeface="Calibri" panose="020F0502020204030204" pitchFamily="34" charset="0"/>
              </a:rPr>
              <a:t>Notre questionnaire comprend l’évaluation de cinq dimensions : </a:t>
            </a:r>
          </a:p>
          <a:p>
            <a:pPr>
              <a:buFont typeface="+mj-lt"/>
              <a:buAutoNum type="arabicPeriod"/>
            </a:pPr>
            <a:r>
              <a:rPr lang="fr-CA" sz="1800">
                <a:solidFill>
                  <a:srgbClr val="000000"/>
                </a:solidFill>
                <a:effectLst/>
                <a:latin typeface="Calibri" panose="020F0502020204030204" pitchFamily="34" charset="0"/>
                <a:ea typeface="Calibri" panose="020F0502020204030204" pitchFamily="34" charset="0"/>
              </a:rPr>
              <a:t>Objectif </a:t>
            </a:r>
          </a:p>
          <a:p>
            <a:pPr>
              <a:buFont typeface="+mj-lt"/>
              <a:buAutoNum type="arabicPeriod"/>
            </a:pPr>
            <a:r>
              <a:rPr lang="fr-CA" sz="1800">
                <a:solidFill>
                  <a:srgbClr val="000000"/>
                </a:solidFill>
                <a:effectLst/>
                <a:latin typeface="Calibri" panose="020F0502020204030204" pitchFamily="34" charset="0"/>
                <a:ea typeface="Calibri" panose="020F0502020204030204" pitchFamily="34" charset="0"/>
              </a:rPr>
              <a:t>Présentation </a:t>
            </a:r>
          </a:p>
          <a:p>
            <a:pPr>
              <a:buFont typeface="+mj-lt"/>
              <a:buAutoNum type="arabicPeriod"/>
            </a:pPr>
            <a:r>
              <a:rPr lang="fr-CA" sz="1800">
                <a:solidFill>
                  <a:srgbClr val="000000"/>
                </a:solidFill>
                <a:effectLst/>
                <a:latin typeface="Calibri" panose="020F0502020204030204" pitchFamily="34" charset="0"/>
                <a:ea typeface="Calibri" panose="020F0502020204030204" pitchFamily="34" charset="0"/>
              </a:rPr>
              <a:t>Applicabilité </a:t>
            </a:r>
          </a:p>
          <a:p>
            <a:pPr>
              <a:buFont typeface="+mj-lt"/>
              <a:buAutoNum type="arabicPeriod"/>
            </a:pPr>
            <a:r>
              <a:rPr lang="fr-CA" sz="1800">
                <a:solidFill>
                  <a:srgbClr val="000000"/>
                </a:solidFill>
                <a:effectLst/>
                <a:latin typeface="Calibri" panose="020F0502020204030204" pitchFamily="34" charset="0"/>
                <a:ea typeface="Calibri" panose="020F0502020204030204" pitchFamily="34" charset="0"/>
              </a:rPr>
              <a:t>Contenu </a:t>
            </a:r>
          </a:p>
          <a:p>
            <a:pPr>
              <a:buFont typeface="+mj-lt"/>
              <a:buAutoNum type="arabicPeriod"/>
            </a:pPr>
            <a:r>
              <a:rPr lang="fr-CA" sz="1800">
                <a:solidFill>
                  <a:srgbClr val="000000"/>
                </a:solidFill>
                <a:effectLst/>
                <a:latin typeface="Calibri" panose="020F0502020204030204" pitchFamily="34" charset="0"/>
                <a:ea typeface="Calibri" panose="020F0502020204030204" pitchFamily="34" charset="0"/>
              </a:rPr>
              <a:t>L’impact sur la pratique </a:t>
            </a:r>
          </a:p>
          <a:p>
            <a:pPr>
              <a:buFont typeface="+mj-lt"/>
              <a:buAutoNum type="arabicPeriod"/>
            </a:pPr>
            <a:endParaRPr lang="fr-CA">
              <a:solidFill>
                <a:srgbClr val="000000"/>
              </a:solidFill>
              <a:latin typeface="Calibri" panose="020F0502020204030204" pitchFamily="34" charset="0"/>
            </a:endParaRPr>
          </a:p>
          <a:p>
            <a:pPr marL="0" indent="0">
              <a:buNone/>
            </a:pPr>
            <a:r>
              <a:rPr lang="fr-CA" sz="1800">
                <a:solidFill>
                  <a:srgbClr val="000000"/>
                </a:solidFill>
                <a:effectLst/>
                <a:latin typeface="Calibri" panose="020F0502020204030204" pitchFamily="34" charset="0"/>
                <a:ea typeface="Calibri" panose="020F0502020204030204" pitchFamily="34" charset="0"/>
              </a:rPr>
              <a:t>Chaque dimension comprend plusieurs questions, pour un </a:t>
            </a:r>
            <a:r>
              <a:rPr lang="fr-CA" sz="1800" b="1" dirty="0">
                <a:solidFill>
                  <a:srgbClr val="000000"/>
                </a:solidFill>
                <a:effectLst/>
                <a:latin typeface="Calibri" panose="020F0502020204030204" pitchFamily="34" charset="0"/>
                <a:ea typeface="Calibri" panose="020F0502020204030204" pitchFamily="34" charset="0"/>
              </a:rPr>
              <a:t>total de 19 questions </a:t>
            </a:r>
            <a:r>
              <a:rPr lang="fr-CA" sz="1800">
                <a:solidFill>
                  <a:srgbClr val="000000"/>
                </a:solidFill>
                <a:effectLst/>
                <a:latin typeface="Calibri" panose="020F0502020204030204" pitchFamily="34" charset="0"/>
                <a:ea typeface="Calibri" panose="020F0502020204030204" pitchFamily="34" charset="0"/>
              </a:rPr>
              <a:t>qui seront évaluées sur une </a:t>
            </a:r>
            <a:r>
              <a:rPr lang="fr-CA" sz="1800" b="1">
                <a:solidFill>
                  <a:srgbClr val="000000"/>
                </a:solidFill>
                <a:effectLst/>
                <a:latin typeface="Calibri" panose="020F0502020204030204" pitchFamily="34" charset="0"/>
                <a:ea typeface="Calibri" panose="020F0502020204030204" pitchFamily="34" charset="0"/>
              </a:rPr>
              <a:t>échelle de Likert sur 5 niveaux.</a:t>
            </a:r>
          </a:p>
          <a:p>
            <a:pPr marL="0" indent="0">
              <a:buNone/>
            </a:pPr>
            <a:endParaRPr lang="fr-CA" sz="1800" b="1" dirty="0">
              <a:solidFill>
                <a:srgbClr val="000000"/>
              </a:solidFill>
              <a:effectLst/>
              <a:latin typeface="Calibri" panose="020F0502020204030204" pitchFamily="34" charset="0"/>
              <a:ea typeface="Calibri" panose="020F0502020204030204" pitchFamily="34" charset="0"/>
            </a:endParaRPr>
          </a:p>
          <a:p>
            <a:pPr marL="0" indent="0">
              <a:buNone/>
            </a:pPr>
            <a:r>
              <a:rPr lang="fr-CA" sz="1800">
                <a:solidFill>
                  <a:srgbClr val="000000"/>
                </a:solidFill>
                <a:effectLst/>
                <a:latin typeface="Calibri" panose="020F0502020204030204" pitchFamily="34" charset="0"/>
                <a:ea typeface="Calibri" panose="020F0502020204030204" pitchFamily="34" charset="0"/>
              </a:rPr>
              <a:t>(pas du tout d’accord, pas d’accord, neutre, d’accord, tout à fait d’accord). </a:t>
            </a:r>
            <a:endParaRPr lang="fr-CA" b="1"/>
          </a:p>
        </p:txBody>
      </p:sp>
    </p:spTree>
    <p:extLst>
      <p:ext uri="{BB962C8B-B14F-4D97-AF65-F5344CB8AC3E}">
        <p14:creationId xmlns:p14="http://schemas.microsoft.com/office/powerpoint/2010/main" val="278473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CAFD-1667-4397-6CCA-319258453A16}"/>
              </a:ext>
            </a:extLst>
          </p:cNvPr>
          <p:cNvSpPr>
            <a:spLocks noGrp="1"/>
          </p:cNvSpPr>
          <p:nvPr>
            <p:ph type="title"/>
          </p:nvPr>
        </p:nvSpPr>
        <p:spPr>
          <a:xfrm>
            <a:off x="1089410" y="322779"/>
            <a:ext cx="8596668" cy="987972"/>
          </a:xfrm>
        </p:spPr>
        <p:txBody>
          <a:bodyPr/>
          <a:lstStyle/>
          <a:p>
            <a:pPr algn="ctr"/>
            <a:r>
              <a:rPr lang="fr-CA">
                <a:solidFill>
                  <a:schemeClr val="tx1"/>
                </a:solidFill>
              </a:rPr>
              <a:t>Instrument de mesure </a:t>
            </a:r>
            <a:endParaRPr lang="fr-CA"/>
          </a:p>
        </p:txBody>
      </p:sp>
      <p:pic>
        <p:nvPicPr>
          <p:cNvPr id="9" name="Picture 8">
            <a:extLst>
              <a:ext uri="{FF2B5EF4-FFF2-40B4-BE49-F238E27FC236}">
                <a16:creationId xmlns:a16="http://schemas.microsoft.com/office/drawing/2014/main" id="{E1970747-E2C3-2582-996A-841FD362E397}"/>
              </a:ext>
            </a:extLst>
          </p:cNvPr>
          <p:cNvPicPr>
            <a:picLocks noChangeAspect="1"/>
          </p:cNvPicPr>
          <p:nvPr/>
        </p:nvPicPr>
        <p:blipFill>
          <a:blip r:embed="rId3"/>
          <a:stretch>
            <a:fillRect/>
          </a:stretch>
        </p:blipFill>
        <p:spPr>
          <a:xfrm>
            <a:off x="1194167" y="952942"/>
            <a:ext cx="8387153" cy="5356790"/>
          </a:xfrm>
          <a:prstGeom prst="rect">
            <a:avLst/>
          </a:prstGeom>
        </p:spPr>
      </p:pic>
    </p:spTree>
    <p:extLst>
      <p:ext uri="{BB962C8B-B14F-4D97-AF65-F5344CB8AC3E}">
        <p14:creationId xmlns:p14="http://schemas.microsoft.com/office/powerpoint/2010/main" val="400013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18B2-04F6-D4A9-E67B-097E73F6F7EB}"/>
              </a:ext>
            </a:extLst>
          </p:cNvPr>
          <p:cNvSpPr>
            <a:spLocks noGrp="1"/>
          </p:cNvSpPr>
          <p:nvPr>
            <p:ph type="title"/>
          </p:nvPr>
        </p:nvSpPr>
        <p:spPr>
          <a:xfrm>
            <a:off x="1082197" y="251792"/>
            <a:ext cx="8596668" cy="1320800"/>
          </a:xfrm>
        </p:spPr>
        <p:txBody>
          <a:bodyPr/>
          <a:lstStyle/>
          <a:p>
            <a:pPr algn="ctr"/>
            <a:r>
              <a:rPr lang="fr-CA">
                <a:solidFill>
                  <a:schemeClr val="tx1"/>
                </a:solidFill>
              </a:rPr>
              <a:t>Instrument de mesure </a:t>
            </a:r>
            <a:endParaRPr lang="fr-CA"/>
          </a:p>
        </p:txBody>
      </p:sp>
      <p:pic>
        <p:nvPicPr>
          <p:cNvPr id="4" name="Content Placeholder 3">
            <a:extLst>
              <a:ext uri="{FF2B5EF4-FFF2-40B4-BE49-F238E27FC236}">
                <a16:creationId xmlns:a16="http://schemas.microsoft.com/office/drawing/2014/main" id="{342064BD-42E9-4448-C329-E612043F1A7F}"/>
              </a:ext>
            </a:extLst>
          </p:cNvPr>
          <p:cNvPicPr>
            <a:picLocks noGrp="1" noChangeAspect="1"/>
          </p:cNvPicPr>
          <p:nvPr>
            <p:ph idx="1"/>
          </p:nvPr>
        </p:nvPicPr>
        <p:blipFill>
          <a:blip r:embed="rId3"/>
          <a:stretch>
            <a:fillRect/>
          </a:stretch>
        </p:blipFill>
        <p:spPr>
          <a:xfrm>
            <a:off x="1082197" y="838027"/>
            <a:ext cx="8191805" cy="5049402"/>
          </a:xfrm>
          <a:prstGeom prst="rect">
            <a:avLst/>
          </a:prstGeom>
        </p:spPr>
      </p:pic>
      <p:pic>
        <p:nvPicPr>
          <p:cNvPr id="6" name="Picture 5">
            <a:extLst>
              <a:ext uri="{FF2B5EF4-FFF2-40B4-BE49-F238E27FC236}">
                <a16:creationId xmlns:a16="http://schemas.microsoft.com/office/drawing/2014/main" id="{C2211246-2CE1-FC29-8881-D5B3EF85F5F4}"/>
              </a:ext>
            </a:extLst>
          </p:cNvPr>
          <p:cNvPicPr>
            <a:picLocks noChangeAspect="1"/>
          </p:cNvPicPr>
          <p:nvPr/>
        </p:nvPicPr>
        <p:blipFill>
          <a:blip r:embed="rId4"/>
          <a:stretch>
            <a:fillRect/>
          </a:stretch>
        </p:blipFill>
        <p:spPr>
          <a:xfrm>
            <a:off x="1130819" y="5690686"/>
            <a:ext cx="8094559" cy="782978"/>
          </a:xfrm>
          <a:prstGeom prst="rect">
            <a:avLst/>
          </a:prstGeom>
        </p:spPr>
      </p:pic>
    </p:spTree>
    <p:extLst>
      <p:ext uri="{BB962C8B-B14F-4D97-AF65-F5344CB8AC3E}">
        <p14:creationId xmlns:p14="http://schemas.microsoft.com/office/powerpoint/2010/main" val="230821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E180-36C3-511E-32B3-23D31E1F6937}"/>
              </a:ext>
            </a:extLst>
          </p:cNvPr>
          <p:cNvSpPr>
            <a:spLocks noGrp="1"/>
          </p:cNvSpPr>
          <p:nvPr>
            <p:ph type="title"/>
          </p:nvPr>
        </p:nvSpPr>
        <p:spPr/>
        <p:txBody>
          <a:bodyPr/>
          <a:lstStyle/>
          <a:p>
            <a:pPr algn="ctr"/>
            <a:r>
              <a:rPr lang="fr-CA">
                <a:solidFill>
                  <a:schemeClr val="tx1"/>
                </a:solidFill>
              </a:rPr>
              <a:t>Recrutement </a:t>
            </a:r>
          </a:p>
        </p:txBody>
      </p:sp>
      <p:sp>
        <p:nvSpPr>
          <p:cNvPr id="3" name="Content Placeholder 2">
            <a:extLst>
              <a:ext uri="{FF2B5EF4-FFF2-40B4-BE49-F238E27FC236}">
                <a16:creationId xmlns:a16="http://schemas.microsoft.com/office/drawing/2014/main" id="{E54B3F2C-39A7-01D4-6055-22866C931551}"/>
              </a:ext>
            </a:extLst>
          </p:cNvPr>
          <p:cNvSpPr>
            <a:spLocks noGrp="1"/>
          </p:cNvSpPr>
          <p:nvPr>
            <p:ph idx="1"/>
          </p:nvPr>
        </p:nvSpPr>
        <p:spPr>
          <a:xfrm>
            <a:off x="677334" y="1723697"/>
            <a:ext cx="9086776" cy="4235669"/>
          </a:xfrm>
        </p:spPr>
        <p:txBody>
          <a:bodyPr/>
          <a:lstStyle/>
          <a:p>
            <a:r>
              <a:rPr lang="fr-CA"/>
              <a:t>Présentation des Fiches aux résidents en mars 2023</a:t>
            </a:r>
          </a:p>
          <a:p>
            <a:pPr marL="0" indent="0">
              <a:buNone/>
            </a:pPr>
            <a:endParaRPr lang="fr-CA"/>
          </a:p>
          <a:p>
            <a:r>
              <a:rPr lang="fr-CA"/>
              <a:t>Approbation des 2 comités d’éthiques: </a:t>
            </a:r>
          </a:p>
          <a:p>
            <a:pPr lvl="1"/>
            <a:r>
              <a:rPr lang="fr-CA"/>
              <a:t>CER accepté 23 mars 2023</a:t>
            </a:r>
          </a:p>
          <a:p>
            <a:pPr lvl="1"/>
            <a:r>
              <a:rPr lang="fr-CA"/>
              <a:t>CERSES accepté 12 avril 2023 </a:t>
            </a:r>
          </a:p>
          <a:p>
            <a:pPr marL="457200" lvl="1" indent="0">
              <a:buNone/>
            </a:pPr>
            <a:endParaRPr lang="fr-CA"/>
          </a:p>
          <a:p>
            <a:r>
              <a:rPr lang="fr-CA"/>
              <a:t>Lancement du projet le 15 avril 2023 avec un courriel </a:t>
            </a:r>
          </a:p>
          <a:p>
            <a:pPr lvl="1"/>
            <a:r>
              <a:rPr lang="fr-CA" dirty="0"/>
              <a:t>Durée totale de 5 semaines (</a:t>
            </a:r>
            <a:r>
              <a:rPr lang="fr-CA"/>
              <a:t>Fin de la collecte des données le 18 mai 2023)</a:t>
            </a:r>
          </a:p>
          <a:p>
            <a:pPr lvl="1"/>
            <a:r>
              <a:rPr lang="fr-CA"/>
              <a:t>3 Rappels fait par courriel durant cette période </a:t>
            </a:r>
          </a:p>
          <a:p>
            <a:pPr lvl="1"/>
            <a:r>
              <a:rPr lang="fr-CA"/>
              <a:t>1 Rappel en personne chez les résidents et 1 rappel en personne chez les médecins/IPS </a:t>
            </a:r>
          </a:p>
          <a:p>
            <a:endParaRPr lang="fr-CA"/>
          </a:p>
          <a:p>
            <a:endParaRPr lang="fr-CA"/>
          </a:p>
        </p:txBody>
      </p:sp>
    </p:spTree>
    <p:extLst>
      <p:ext uri="{BB962C8B-B14F-4D97-AF65-F5344CB8AC3E}">
        <p14:creationId xmlns:p14="http://schemas.microsoft.com/office/powerpoint/2010/main" val="284872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574E-86AF-1EA7-1559-3216DB166A89}"/>
              </a:ext>
            </a:extLst>
          </p:cNvPr>
          <p:cNvSpPr>
            <a:spLocks noGrp="1"/>
          </p:cNvSpPr>
          <p:nvPr>
            <p:ph type="title"/>
          </p:nvPr>
        </p:nvSpPr>
        <p:spPr/>
        <p:txBody>
          <a:bodyPr/>
          <a:lstStyle/>
          <a:p>
            <a:pPr algn="ctr"/>
            <a:r>
              <a:rPr lang="fr-CA">
                <a:solidFill>
                  <a:schemeClr val="tx1"/>
                </a:solidFill>
              </a:rPr>
              <a:t>Introduction </a:t>
            </a:r>
          </a:p>
        </p:txBody>
      </p:sp>
      <p:sp>
        <p:nvSpPr>
          <p:cNvPr id="3" name="Content Placeholder 2">
            <a:extLst>
              <a:ext uri="{FF2B5EF4-FFF2-40B4-BE49-F238E27FC236}">
                <a16:creationId xmlns:a16="http://schemas.microsoft.com/office/drawing/2014/main" id="{6328AA5C-98E9-4A67-F368-49823C281ABC}"/>
              </a:ext>
            </a:extLst>
          </p:cNvPr>
          <p:cNvSpPr>
            <a:spLocks noGrp="1"/>
          </p:cNvSpPr>
          <p:nvPr>
            <p:ph idx="1"/>
          </p:nvPr>
        </p:nvSpPr>
        <p:spPr/>
        <p:txBody>
          <a:bodyPr/>
          <a:lstStyle/>
          <a:p>
            <a:pPr marL="0" indent="0">
              <a:buNone/>
            </a:pPr>
            <a:r>
              <a:rPr lang="fr-CA" sz="2400">
                <a:latin typeface="Verdana" panose="020B0604030504040204" pitchFamily="34" charset="0"/>
                <a:ea typeface="Verdana" panose="020B0604030504040204" pitchFamily="34" charset="0"/>
                <a:cs typeface="Verdana" panose="020B0604030504040204" pitchFamily="34" charset="0"/>
              </a:rPr>
              <a:t>Pourquoi s’intéresser à l’exercice physique? </a:t>
            </a:r>
          </a:p>
          <a:p>
            <a:r>
              <a:rPr lang="fr-CA">
                <a:effectLst/>
                <a:latin typeface="Verdana" panose="020B0604030504040204" pitchFamily="34" charset="0"/>
                <a:ea typeface="Times New Roman" panose="02020603050405020304" pitchFamily="18" charset="0"/>
                <a:cs typeface="Calibri" panose="020F0502020204030204" pitchFamily="34" charset="0"/>
              </a:rPr>
              <a:t>L’OMS classe l’inactivité́ physique </a:t>
            </a:r>
            <a:r>
              <a:rPr lang="fr-CA" dirty="0">
                <a:effectLst/>
                <a:latin typeface="Verdana" panose="020B0604030504040204" pitchFamily="34" charset="0"/>
                <a:ea typeface="Times New Roman" panose="02020603050405020304" pitchFamily="18" charset="0"/>
                <a:cs typeface="Calibri" panose="020F0502020204030204" pitchFamily="34" charset="0"/>
              </a:rPr>
              <a:t>comme</a:t>
            </a:r>
            <a:r>
              <a:rPr lang="fr-CA">
                <a:effectLst/>
                <a:latin typeface="Verdana" panose="020B0604030504040204" pitchFamily="34" charset="0"/>
                <a:ea typeface="Times New Roman" panose="02020603050405020304" pitchFamily="18" charset="0"/>
                <a:cs typeface="Calibri" panose="020F0502020204030204" pitchFamily="34" charset="0"/>
              </a:rPr>
              <a:t> quatrième facteur de morbidité́ et de mortalité́ globale à travers le monde</a:t>
            </a:r>
          </a:p>
          <a:p>
            <a:r>
              <a:rPr lang="fr-CA">
                <a:effectLst/>
                <a:latin typeface="Verdana" panose="020B0604030504040204" pitchFamily="34" charset="0"/>
                <a:ea typeface="Times New Roman" panose="02020603050405020304" pitchFamily="18" charset="0"/>
                <a:cs typeface="Calibri" panose="020F0502020204030204" pitchFamily="34" charset="0"/>
              </a:rPr>
              <a:t>Au Canada, seulement 20% de la population respectent les recommandations en matière de pratique d’activité́ physique</a:t>
            </a:r>
            <a:r>
              <a:rPr lang="en-CA">
                <a:effectLst/>
              </a:rPr>
              <a:t>  </a:t>
            </a:r>
          </a:p>
          <a:p>
            <a:r>
              <a:rPr lang="fr-CA" sz="1800" b="1">
                <a:effectLst/>
                <a:latin typeface="Verdana" panose="020B0604030504040204" pitchFamily="34" charset="0"/>
                <a:ea typeface="Times New Roman" panose="02020603050405020304" pitchFamily="18" charset="0"/>
                <a:cs typeface="Calibri" panose="020F0502020204030204" pitchFamily="34" charset="0"/>
              </a:rPr>
              <a:t>Le médecin de famille joue un rôle majeur dans la promotion de l’activité́ physique</a:t>
            </a:r>
          </a:p>
          <a:p>
            <a:r>
              <a:rPr lang="fr-CA" sz="1800" b="1">
                <a:effectLst/>
                <a:latin typeface="Verdana" panose="020B0604030504040204" pitchFamily="34" charset="0"/>
                <a:ea typeface="Times New Roman" panose="02020603050405020304" pitchFamily="18" charset="0"/>
                <a:cs typeface="Calibri" panose="020F0502020204030204" pitchFamily="34" charset="0"/>
              </a:rPr>
              <a:t>Cependant, la prescription de l’activité physique demeure un défi </a:t>
            </a:r>
            <a:r>
              <a:rPr lang="fr-CA" sz="1800">
                <a:effectLst/>
                <a:latin typeface="Verdana" panose="020B0604030504040204" pitchFamily="34" charset="0"/>
                <a:ea typeface="Times New Roman" panose="02020603050405020304" pitchFamily="18" charset="0"/>
                <a:cs typeface="Calibri" panose="020F0502020204030204" pitchFamily="34" charset="0"/>
              </a:rPr>
              <a:t>pour les médecins qui indiquent manquer de temps, de ressources et de connaissances.</a:t>
            </a:r>
            <a:r>
              <a:rPr lang="en-CA" sz="1600">
                <a:effectLst/>
              </a:rPr>
              <a:t> </a:t>
            </a:r>
            <a:r>
              <a:rPr lang="en-CA" sz="1600" b="1">
                <a:effectLst/>
              </a:rPr>
              <a:t> </a:t>
            </a:r>
            <a:endParaRPr lang="fr-CA" sz="1600" b="1">
              <a:latin typeface="Trebuchet MS" panose="020B0703020202090204" pitchFamily="34" charset="0"/>
            </a:endParaRPr>
          </a:p>
        </p:txBody>
      </p:sp>
    </p:spTree>
    <p:extLst>
      <p:ext uri="{BB962C8B-B14F-4D97-AF65-F5344CB8AC3E}">
        <p14:creationId xmlns:p14="http://schemas.microsoft.com/office/powerpoint/2010/main" val="638237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9466-6C9B-400D-07C8-E2B48898C5CB}"/>
              </a:ext>
            </a:extLst>
          </p:cNvPr>
          <p:cNvSpPr>
            <a:spLocks noGrp="1"/>
          </p:cNvSpPr>
          <p:nvPr>
            <p:ph type="title"/>
          </p:nvPr>
        </p:nvSpPr>
        <p:spPr/>
        <p:txBody>
          <a:bodyPr/>
          <a:lstStyle/>
          <a:p>
            <a:pPr algn="ctr"/>
            <a:r>
              <a:rPr lang="fr-CA">
                <a:solidFill>
                  <a:schemeClr val="tx1"/>
                </a:solidFill>
              </a:rPr>
              <a:t>Collecte de </a:t>
            </a:r>
            <a:r>
              <a:rPr lang="fr-CA" dirty="0">
                <a:solidFill>
                  <a:schemeClr val="tx1"/>
                </a:solidFill>
              </a:rPr>
              <a:t>données</a:t>
            </a:r>
            <a:endParaRPr lang="fr-CA">
              <a:solidFill>
                <a:schemeClr val="tx1"/>
              </a:solidFill>
            </a:endParaRPr>
          </a:p>
        </p:txBody>
      </p:sp>
      <p:sp>
        <p:nvSpPr>
          <p:cNvPr id="3" name="Content Placeholder 2">
            <a:extLst>
              <a:ext uri="{FF2B5EF4-FFF2-40B4-BE49-F238E27FC236}">
                <a16:creationId xmlns:a16="http://schemas.microsoft.com/office/drawing/2014/main" id="{F13BF312-E2CF-B7A0-144D-2DE44F30BAD7}"/>
              </a:ext>
            </a:extLst>
          </p:cNvPr>
          <p:cNvSpPr>
            <a:spLocks noGrp="1"/>
          </p:cNvSpPr>
          <p:nvPr>
            <p:ph idx="1"/>
          </p:nvPr>
        </p:nvSpPr>
        <p:spPr/>
        <p:txBody>
          <a:bodyPr/>
          <a:lstStyle/>
          <a:p>
            <a:r>
              <a:rPr lang="fr-CA"/>
              <a:t>Questionnaire via la plateforme TEAMS sécurisée du CIUSSS de l’Est</a:t>
            </a:r>
          </a:p>
          <a:p>
            <a:pPr lvl="1"/>
            <a:r>
              <a:rPr lang="fr-CA"/>
              <a:t>Incluant le formulaire de consentement </a:t>
            </a:r>
          </a:p>
          <a:p>
            <a:pPr lvl="1"/>
            <a:r>
              <a:rPr lang="fr-CA"/>
              <a:t>Anonyme </a:t>
            </a:r>
          </a:p>
          <a:p>
            <a:pPr lvl="1"/>
            <a:r>
              <a:rPr lang="fr-CA"/>
              <a:t>Sans collecte d’informations personnalisées </a:t>
            </a:r>
          </a:p>
          <a:p>
            <a:pPr lvl="1"/>
            <a:endParaRPr lang="fr-CA"/>
          </a:p>
          <a:p>
            <a:pPr>
              <a:buFont typeface="Wingdings" pitchFamily="2" charset="2"/>
              <a:buChar char="v"/>
            </a:pPr>
            <a:r>
              <a:rPr lang="fr-CA"/>
              <a:t>NB: </a:t>
            </a:r>
          </a:p>
          <a:p>
            <a:pPr lvl="1">
              <a:buFont typeface="Wingdings" pitchFamily="2" charset="2"/>
              <a:buChar char="v"/>
            </a:pPr>
            <a:r>
              <a:rPr lang="fr-CA"/>
              <a:t>Aucun recrutement ni engagement directe de patients </a:t>
            </a:r>
          </a:p>
          <a:p>
            <a:pPr lvl="1">
              <a:buFont typeface="Wingdings" pitchFamily="2" charset="2"/>
              <a:buChar char="v"/>
            </a:pPr>
            <a:r>
              <a:rPr lang="fr-CA"/>
              <a:t>Aucune donnée concernant les patients n’a été enregistré   </a:t>
            </a:r>
          </a:p>
          <a:p>
            <a:endParaRPr lang="fr-CA"/>
          </a:p>
        </p:txBody>
      </p:sp>
    </p:spTree>
    <p:extLst>
      <p:ext uri="{BB962C8B-B14F-4D97-AF65-F5344CB8AC3E}">
        <p14:creationId xmlns:p14="http://schemas.microsoft.com/office/powerpoint/2010/main" val="389068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596-B33A-CA29-44C3-38D23E99E16C}"/>
              </a:ext>
            </a:extLst>
          </p:cNvPr>
          <p:cNvSpPr>
            <a:spLocks noGrp="1"/>
          </p:cNvSpPr>
          <p:nvPr>
            <p:ph type="title"/>
          </p:nvPr>
        </p:nvSpPr>
        <p:spPr>
          <a:xfrm>
            <a:off x="4135641" y="3079262"/>
            <a:ext cx="8596668" cy="1320800"/>
          </a:xfrm>
        </p:spPr>
        <p:txBody>
          <a:bodyPr>
            <a:normAutofit/>
          </a:bodyPr>
          <a:lstStyle/>
          <a:p>
            <a:r>
              <a:rPr lang="fr-CA" sz="5400">
                <a:solidFill>
                  <a:schemeClr val="tx1"/>
                </a:solidFill>
              </a:rPr>
              <a:t>Résultats</a:t>
            </a:r>
          </a:p>
        </p:txBody>
      </p:sp>
    </p:spTree>
    <p:extLst>
      <p:ext uri="{BB962C8B-B14F-4D97-AF65-F5344CB8AC3E}">
        <p14:creationId xmlns:p14="http://schemas.microsoft.com/office/powerpoint/2010/main" val="247296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596-B33A-CA29-44C3-38D23E99E16C}"/>
              </a:ext>
            </a:extLst>
          </p:cNvPr>
          <p:cNvSpPr>
            <a:spLocks noGrp="1"/>
          </p:cNvSpPr>
          <p:nvPr>
            <p:ph type="title"/>
          </p:nvPr>
        </p:nvSpPr>
        <p:spPr/>
        <p:txBody>
          <a:bodyPr/>
          <a:lstStyle/>
          <a:p>
            <a:r>
              <a:rPr lang="fr-CA"/>
              <a:t>Résultats</a:t>
            </a:r>
          </a:p>
        </p:txBody>
      </p:sp>
      <p:sp>
        <p:nvSpPr>
          <p:cNvPr id="3" name="Content Placeholder 2">
            <a:extLst>
              <a:ext uri="{FF2B5EF4-FFF2-40B4-BE49-F238E27FC236}">
                <a16:creationId xmlns:a16="http://schemas.microsoft.com/office/drawing/2014/main" id="{8A86FC9F-7799-AE30-173D-B3E894096E35}"/>
              </a:ext>
            </a:extLst>
          </p:cNvPr>
          <p:cNvSpPr>
            <a:spLocks noGrp="1"/>
          </p:cNvSpPr>
          <p:nvPr>
            <p:ph idx="1"/>
          </p:nvPr>
        </p:nvSpPr>
        <p:spPr/>
        <p:txBody>
          <a:bodyPr/>
          <a:lstStyle/>
          <a:p>
            <a:r>
              <a:rPr lang="fr-CA"/>
              <a:t>Nombre de participants: 12</a:t>
            </a:r>
          </a:p>
          <a:p>
            <a:pPr lvl="1"/>
            <a:r>
              <a:rPr lang="fr-CA"/>
              <a:t>Anonyme </a:t>
            </a:r>
          </a:p>
          <a:p>
            <a:pPr lvl="1"/>
            <a:r>
              <a:rPr lang="fr-CA"/>
              <a:t>Pas de </a:t>
            </a:r>
            <a:r>
              <a:rPr lang="fr-CA" dirty="0"/>
              <a:t>différence</a:t>
            </a:r>
            <a:r>
              <a:rPr lang="fr-CA"/>
              <a:t> entre MD / IPS / Résident</a:t>
            </a:r>
          </a:p>
          <a:p>
            <a:pPr marL="457200" lvl="1" indent="0">
              <a:buNone/>
            </a:pPr>
            <a:endParaRPr lang="fr-CA"/>
          </a:p>
        </p:txBody>
      </p:sp>
    </p:spTree>
    <p:extLst>
      <p:ext uri="{BB962C8B-B14F-4D97-AF65-F5344CB8AC3E}">
        <p14:creationId xmlns:p14="http://schemas.microsoft.com/office/powerpoint/2010/main" val="178598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Résultats – Utilisation </a:t>
            </a:r>
          </a:p>
        </p:txBody>
      </p:sp>
      <p:pic>
        <p:nvPicPr>
          <p:cNvPr id="4" name="Picture 3">
            <a:extLst>
              <a:ext uri="{FF2B5EF4-FFF2-40B4-BE49-F238E27FC236}">
                <a16:creationId xmlns:a16="http://schemas.microsoft.com/office/drawing/2014/main" id="{285F7DE7-E595-592A-56B1-913178D0A571}"/>
              </a:ext>
            </a:extLst>
          </p:cNvPr>
          <p:cNvPicPr>
            <a:picLocks noChangeAspect="1"/>
          </p:cNvPicPr>
          <p:nvPr/>
        </p:nvPicPr>
        <p:blipFill>
          <a:blip r:embed="rId3"/>
          <a:stretch>
            <a:fillRect/>
          </a:stretch>
        </p:blipFill>
        <p:spPr>
          <a:xfrm>
            <a:off x="3528428" y="3140667"/>
            <a:ext cx="3378913" cy="2826000"/>
          </a:xfrm>
          <a:prstGeom prst="rect">
            <a:avLst/>
          </a:prstGeom>
        </p:spPr>
      </p:pic>
      <p:sp>
        <p:nvSpPr>
          <p:cNvPr id="6" name="TextBox 5">
            <a:extLst>
              <a:ext uri="{FF2B5EF4-FFF2-40B4-BE49-F238E27FC236}">
                <a16:creationId xmlns:a16="http://schemas.microsoft.com/office/drawing/2014/main" id="{475E3527-EB46-A06C-E546-5FA074CD4F4E}"/>
              </a:ext>
            </a:extLst>
          </p:cNvPr>
          <p:cNvSpPr txBox="1"/>
          <p:nvPr/>
        </p:nvSpPr>
        <p:spPr>
          <a:xfrm>
            <a:off x="735180" y="1571007"/>
            <a:ext cx="8965411" cy="3139321"/>
          </a:xfrm>
          <a:prstGeom prst="rect">
            <a:avLst/>
          </a:prstGeom>
          <a:noFill/>
        </p:spPr>
        <p:txBody>
          <a:bodyPr wrap="square" rtlCol="0">
            <a:spAutoFit/>
          </a:bodyPr>
          <a:lstStyle/>
          <a:p>
            <a:r>
              <a:rPr lang="fr-CA" b="1"/>
              <a:t>Défis d’utilisation: 2/12 </a:t>
            </a:r>
          </a:p>
          <a:p>
            <a:endParaRPr lang="fr-CA" b="1"/>
          </a:p>
          <a:p>
            <a:r>
              <a:rPr lang="fr-CA"/>
              <a:t>Un seul commentaire reçu</a:t>
            </a:r>
          </a:p>
          <a:p>
            <a:endParaRPr lang="fr-CA"/>
          </a:p>
          <a:p>
            <a:pPr algn="ctr"/>
            <a:r>
              <a:rPr lang="fr-CA" b="1" i="1" dirty="0"/>
              <a:t>    &lt;&lt;Le patient avait du mal à comprendre l'intérêt de la prescription &gt;&gt;</a:t>
            </a:r>
          </a:p>
          <a:p>
            <a:endParaRPr lang="fr-CA" b="1"/>
          </a:p>
          <a:p>
            <a:endParaRPr lang="fr-CA" b="1"/>
          </a:p>
          <a:p>
            <a:endParaRPr lang="fr-CA" b="1"/>
          </a:p>
          <a:p>
            <a:endParaRPr lang="fr-CA" b="1"/>
          </a:p>
          <a:p>
            <a:endParaRPr lang="fr-CA" b="1"/>
          </a:p>
          <a:p>
            <a:endParaRPr lang="fr-CA" b="1"/>
          </a:p>
        </p:txBody>
      </p:sp>
    </p:spTree>
    <p:extLst>
      <p:ext uri="{BB962C8B-B14F-4D97-AF65-F5344CB8AC3E}">
        <p14:creationId xmlns:p14="http://schemas.microsoft.com/office/powerpoint/2010/main" val="80212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a:xfrm>
            <a:off x="480303" y="460392"/>
            <a:ext cx="8596668" cy="1320800"/>
          </a:xfrm>
        </p:spPr>
        <p:txBody>
          <a:bodyPr/>
          <a:lstStyle/>
          <a:p>
            <a:r>
              <a:rPr lang="fr-FR"/>
              <a:t>Commentaire mise en pratique</a:t>
            </a:r>
          </a:p>
        </p:txBody>
      </p:sp>
      <p:sp>
        <p:nvSpPr>
          <p:cNvPr id="5" name="TextBox 4">
            <a:extLst>
              <a:ext uri="{FF2B5EF4-FFF2-40B4-BE49-F238E27FC236}">
                <a16:creationId xmlns:a16="http://schemas.microsoft.com/office/drawing/2014/main" id="{117B2D4B-E39A-38A3-FBAB-0A94D5EF658D}"/>
              </a:ext>
            </a:extLst>
          </p:cNvPr>
          <p:cNvSpPr txBox="1"/>
          <p:nvPr/>
        </p:nvSpPr>
        <p:spPr>
          <a:xfrm>
            <a:off x="319185" y="1871510"/>
            <a:ext cx="10076793" cy="369332"/>
          </a:xfrm>
          <a:prstGeom prst="rect">
            <a:avLst/>
          </a:prstGeom>
          <a:noFill/>
        </p:spPr>
        <p:txBody>
          <a:bodyPr wrap="square">
            <a:spAutoFit/>
          </a:bodyPr>
          <a:lstStyle/>
          <a:p>
            <a:r>
              <a:rPr lang="fr-CA" b="1"/>
              <a:t>Commentaires des participants n’ayant pas utilisé le questionnaire auprès des patients: </a:t>
            </a:r>
          </a:p>
        </p:txBody>
      </p:sp>
      <p:sp>
        <p:nvSpPr>
          <p:cNvPr id="7" name="TextBox 6">
            <a:extLst>
              <a:ext uri="{FF2B5EF4-FFF2-40B4-BE49-F238E27FC236}">
                <a16:creationId xmlns:a16="http://schemas.microsoft.com/office/drawing/2014/main" id="{2C5ABFDB-9480-0B20-84EC-F912C4372B49}"/>
              </a:ext>
            </a:extLst>
          </p:cNvPr>
          <p:cNvSpPr txBox="1"/>
          <p:nvPr/>
        </p:nvSpPr>
        <p:spPr>
          <a:xfrm>
            <a:off x="319185" y="2366743"/>
            <a:ext cx="9372600" cy="3539430"/>
          </a:xfrm>
          <a:prstGeom prst="rect">
            <a:avLst/>
          </a:prstGeom>
          <a:noFill/>
        </p:spPr>
        <p:txBody>
          <a:bodyPr wrap="square">
            <a:spAutoFit/>
          </a:bodyPr>
          <a:lstStyle/>
          <a:p>
            <a:pPr marL="285750" indent="-285750">
              <a:buFontTx/>
              <a:buChar char="-"/>
            </a:pPr>
            <a:r>
              <a:rPr lang="fr-CA" sz="1600" i="1"/>
              <a:t>Manque de temps </a:t>
            </a:r>
          </a:p>
          <a:p>
            <a:endParaRPr lang="fr-CA" sz="1600" i="1"/>
          </a:p>
          <a:p>
            <a:pPr marL="285750" indent="-285750">
              <a:buFontTx/>
              <a:buChar char="-"/>
            </a:pPr>
            <a:r>
              <a:rPr lang="fr-CA" sz="1600" i="1"/>
              <a:t>Fiches trop longues </a:t>
            </a:r>
          </a:p>
          <a:p>
            <a:pPr marL="285750" indent="-285750">
              <a:buFontTx/>
              <a:buChar char="-"/>
            </a:pPr>
            <a:endParaRPr lang="fr-CA" sz="1600" i="1"/>
          </a:p>
          <a:p>
            <a:pPr marL="285750" indent="-285750">
              <a:buFontTx/>
              <a:buChar char="-"/>
            </a:pPr>
            <a:r>
              <a:rPr lang="fr-CA" sz="1600" b="1" i="1" dirty="0"/>
              <a:t>Fiches sont trop détaillées, surtout lorsqu'un patient se présente pour une autre raison</a:t>
            </a:r>
          </a:p>
          <a:p>
            <a:pPr marL="285750" indent="-285750">
              <a:buFontTx/>
              <a:buChar char="-"/>
            </a:pPr>
            <a:endParaRPr lang="fr-CA" sz="1600" i="1"/>
          </a:p>
          <a:p>
            <a:pPr marL="285750" indent="-285750">
              <a:buFontTx/>
              <a:buChar char="-"/>
            </a:pPr>
            <a:r>
              <a:rPr lang="fr-CA" sz="1600" i="1"/>
              <a:t>Quelques participants n’étaient pas certain comment utiliser les fiches et auraient aimé une présentation préalable. </a:t>
            </a:r>
          </a:p>
          <a:p>
            <a:pPr marL="285750" indent="-285750">
              <a:buFontTx/>
              <a:buChar char="-"/>
            </a:pPr>
            <a:endParaRPr lang="fr-CA" sz="1600" i="1"/>
          </a:p>
          <a:p>
            <a:pPr marL="285750" indent="-285750">
              <a:buFontTx/>
              <a:buChar char="-"/>
            </a:pPr>
            <a:r>
              <a:rPr lang="fr-CA" sz="1600" i="1"/>
              <a:t>Globalement, les fiches sont intéressantes dans un contexte spécifique mais trop longues pour un usage pratique et quotidien.</a:t>
            </a:r>
          </a:p>
          <a:p>
            <a:pPr marL="285750" indent="-285750">
              <a:buFontTx/>
              <a:buChar char="-"/>
            </a:pPr>
            <a:endParaRPr lang="fr-CA" sz="1600" i="1"/>
          </a:p>
          <a:p>
            <a:pPr marL="285750" indent="-285750">
              <a:buFontTx/>
              <a:buChar char="-"/>
            </a:pPr>
            <a:endParaRPr lang="fr-CA" sz="1600" i="1"/>
          </a:p>
          <a:p>
            <a:pPr marL="285750" indent="-285750">
              <a:buFontTx/>
              <a:buChar char="-"/>
            </a:pPr>
            <a:endParaRPr lang="fr-CA" sz="1600" i="1"/>
          </a:p>
        </p:txBody>
      </p:sp>
    </p:spTree>
    <p:extLst>
      <p:ext uri="{BB962C8B-B14F-4D97-AF65-F5344CB8AC3E}">
        <p14:creationId xmlns:p14="http://schemas.microsoft.com/office/powerpoint/2010/main" val="2856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D0B134D-7D65-08E6-64C0-4BDDE382EB92}"/>
              </a:ext>
            </a:extLst>
          </p:cNvPr>
          <p:cNvGraphicFramePr>
            <a:graphicFrameLocks noGrp="1"/>
          </p:cNvGraphicFramePr>
          <p:nvPr/>
        </p:nvGraphicFramePr>
        <p:xfrm>
          <a:off x="913659" y="2044842"/>
          <a:ext cx="10364681" cy="1006485"/>
        </p:xfrm>
        <a:graphic>
          <a:graphicData uri="http://schemas.openxmlformats.org/drawingml/2006/table">
            <a:tbl>
              <a:tblPr firstRow="1" firstCol="1" bandRow="1"/>
              <a:tblGrid>
                <a:gridCol w="1451416">
                  <a:extLst>
                    <a:ext uri="{9D8B030D-6E8A-4147-A177-3AD203B41FA5}">
                      <a16:colId xmlns:a16="http://schemas.microsoft.com/office/drawing/2014/main" val="1860323304"/>
                    </a:ext>
                  </a:extLst>
                </a:gridCol>
                <a:gridCol w="2068386">
                  <a:extLst>
                    <a:ext uri="{9D8B030D-6E8A-4147-A177-3AD203B41FA5}">
                      <a16:colId xmlns:a16="http://schemas.microsoft.com/office/drawing/2014/main" val="1063411580"/>
                    </a:ext>
                  </a:extLst>
                </a:gridCol>
                <a:gridCol w="6844879">
                  <a:extLst>
                    <a:ext uri="{9D8B030D-6E8A-4147-A177-3AD203B41FA5}">
                      <a16:colId xmlns:a16="http://schemas.microsoft.com/office/drawing/2014/main" val="2588739156"/>
                    </a:ext>
                  </a:extLst>
                </a:gridCol>
              </a:tblGrid>
              <a:tr h="305073">
                <a:tc>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Narrow" panose="020B0606020202030204" pitchFamily="34" charset="0"/>
                        </a:rPr>
                        <a:t>Dimensions</a:t>
                      </a:r>
                      <a:endParaRPr lang="fr-CA" sz="2400" b="0" i="0" u="none" strike="noStrike">
                        <a:effectLst/>
                        <a:latin typeface="Arial" panose="020B0604020202020204" pitchFamily="34" charset="0"/>
                      </a:endParaRPr>
                    </a:p>
                  </a:txBody>
                  <a:tcPr marL="94516" marR="94516" marT="13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Narrow" panose="020B0606020202030204" pitchFamily="34" charset="0"/>
                        </a:rPr>
                        <a:t>Sous-dimensions</a:t>
                      </a:r>
                      <a:endParaRPr lang="fr-CA" sz="2400" b="0" i="0" u="none" strike="noStrike">
                        <a:effectLst/>
                        <a:latin typeface="Arial" panose="020B0604020202020204" pitchFamily="34" charset="0"/>
                      </a:endParaRPr>
                    </a:p>
                  </a:txBody>
                  <a:tcPr marL="94516" marR="94516" marT="13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Narrow" panose="020B0606020202030204" pitchFamily="34" charset="0"/>
                        </a:rPr>
                        <a:t>Question/échelle de réponse</a:t>
                      </a:r>
                      <a:endParaRPr lang="fr-CA" sz="2400" b="0" i="0" u="none" strike="noStrike">
                        <a:effectLst/>
                        <a:latin typeface="Arial" panose="020B0604020202020204" pitchFamily="34" charset="0"/>
                      </a:endParaRPr>
                    </a:p>
                  </a:txBody>
                  <a:tcPr marL="94516" marR="94516" marT="131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1201077"/>
                  </a:ext>
                </a:extLst>
              </a:tr>
              <a:tr h="329751">
                <a:tc rowSpan="2">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Narrow" panose="020B0606020202030204" pitchFamily="34" charset="0"/>
                        </a:rPr>
                        <a:t>Objectif</a:t>
                      </a:r>
                      <a:endParaRPr lang="fr-CA" sz="2400" b="0" i="0" u="none" strike="noStrike">
                        <a:effectLst/>
                        <a:latin typeface="Arial" panose="020B0604020202020204" pitchFamily="34" charset="0"/>
                      </a:endParaRPr>
                    </a:p>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txBody>
                  <a:tcPr marL="245735" marR="245735" marT="122868" marB="122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2">
                  <a:txBody>
                    <a:bodyPr/>
                    <a:lstStyle/>
                    <a:p>
                      <a:pPr algn="ctr" fontAlgn="ctr">
                        <a:lnSpc>
                          <a:spcPct val="115000"/>
                        </a:lnSpc>
                        <a:spcBef>
                          <a:spcPts val="0"/>
                        </a:spcBef>
                        <a:spcAft>
                          <a:spcPts val="0"/>
                        </a:spcAft>
                      </a:pPr>
                      <a:r>
                        <a:rPr lang="fr-CA" sz="1300" b="0"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txBody>
                  <a:tcPr marL="245735" marR="245735" marT="122868" marB="122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t">
                        <a:lnSpc>
                          <a:spcPct val="115000"/>
                        </a:lnSpc>
                        <a:spcBef>
                          <a:spcPts val="0"/>
                        </a:spcBef>
                        <a:spcAft>
                          <a:spcPts val="0"/>
                        </a:spcAft>
                      </a:pPr>
                      <a:r>
                        <a:rPr lang="fr-CA" sz="13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Est-ce que l’objectif de la fiche est bien identifié?  </a:t>
                      </a:r>
                      <a:endParaRPr lang="fr-CA" sz="1300" b="0" i="0" u="none" strike="noStrike">
                        <a:effectLst/>
                        <a:highlight>
                          <a:srgbClr val="00FF00"/>
                        </a:highlight>
                        <a:latin typeface="Arial" panose="020B0604020202020204" pitchFamily="34" charset="0"/>
                        <a:cs typeface="Arial" panose="020B0604020202020204" pitchFamily="34" charset="0"/>
                      </a:endParaRPr>
                    </a:p>
                  </a:txBody>
                  <a:tcPr marL="94516" marR="94516" marT="131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864128"/>
                  </a:ext>
                </a:extLst>
              </a:tr>
              <a:tr h="329751">
                <a:tc vMerge="1">
                  <a:txBody>
                    <a:bodyPr/>
                    <a:lstStyle/>
                    <a:p>
                      <a:endParaRPr lang="en-US"/>
                    </a:p>
                  </a:txBody>
                  <a:tcPr/>
                </a:tc>
                <a:tc vMerge="1">
                  <a:txBody>
                    <a:bodyPr/>
                    <a:lstStyle/>
                    <a:p>
                      <a:endParaRPr lang="en-US"/>
                    </a:p>
                  </a:txBody>
                  <a:tcPr/>
                </a:tc>
                <a:tc>
                  <a:txBody>
                    <a:bodyPr/>
                    <a:lstStyle/>
                    <a:p>
                      <a:pPr algn="l" fontAlgn="t">
                        <a:lnSpc>
                          <a:spcPct val="115000"/>
                        </a:lnSpc>
                        <a:spcBef>
                          <a:spcPts val="0"/>
                        </a:spcBef>
                        <a:spcAft>
                          <a:spcPts val="0"/>
                        </a:spcAft>
                      </a:pPr>
                      <a:r>
                        <a:rPr lang="fr-CA" sz="13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Est-ce que la population cible est bien identifiée? </a:t>
                      </a:r>
                      <a:endParaRPr lang="fr-CA" sz="1300" b="0" i="0" u="none" strike="noStrike">
                        <a:effectLst/>
                        <a:highlight>
                          <a:srgbClr val="00FF00"/>
                        </a:highlight>
                        <a:latin typeface="Arial" panose="020B0604020202020204" pitchFamily="34" charset="0"/>
                        <a:cs typeface="Arial" panose="020B0604020202020204" pitchFamily="34" charset="0"/>
                      </a:endParaRPr>
                    </a:p>
                  </a:txBody>
                  <a:tcPr marL="94516" marR="94516" marT="131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44504"/>
                  </a:ext>
                </a:extLst>
              </a:tr>
            </a:tbl>
          </a:graphicData>
        </a:graphic>
      </p:graphicFrame>
      <p:sp>
        <p:nvSpPr>
          <p:cNvPr id="11" name="Titre 1">
            <a:extLst>
              <a:ext uri="{FF2B5EF4-FFF2-40B4-BE49-F238E27FC236}">
                <a16:creationId xmlns:a16="http://schemas.microsoft.com/office/drawing/2014/main" id="{3D479F44-46E6-FACC-A021-476E80F75D69}"/>
              </a:ext>
            </a:extLst>
          </p:cNvPr>
          <p:cNvSpPr>
            <a:spLocks noGrp="1"/>
          </p:cNvSpPr>
          <p:nvPr>
            <p:ph type="title"/>
          </p:nvPr>
        </p:nvSpPr>
        <p:spPr>
          <a:xfrm>
            <a:off x="677334" y="609600"/>
            <a:ext cx="8596668" cy="1320800"/>
          </a:xfrm>
        </p:spPr>
        <p:txBody>
          <a:bodyPr/>
          <a:lstStyle/>
          <a:p>
            <a:r>
              <a:rPr lang="fr-FR"/>
              <a:t>Résultats</a:t>
            </a:r>
          </a:p>
        </p:txBody>
      </p:sp>
      <p:graphicFrame>
        <p:nvGraphicFramePr>
          <p:cNvPr id="12" name="Table 11">
            <a:extLst>
              <a:ext uri="{FF2B5EF4-FFF2-40B4-BE49-F238E27FC236}">
                <a16:creationId xmlns:a16="http://schemas.microsoft.com/office/drawing/2014/main" id="{B7FA9A3A-DCC2-D444-11E7-6BA3B8A9FA53}"/>
              </a:ext>
            </a:extLst>
          </p:cNvPr>
          <p:cNvGraphicFramePr>
            <a:graphicFrameLocks noGrp="1"/>
          </p:cNvGraphicFramePr>
          <p:nvPr/>
        </p:nvGraphicFramePr>
        <p:xfrm>
          <a:off x="8155109" y="2334723"/>
          <a:ext cx="3123232" cy="716604"/>
        </p:xfrm>
        <a:graphic>
          <a:graphicData uri="http://schemas.openxmlformats.org/drawingml/2006/table">
            <a:tbl>
              <a:tblPr firstRow="1" firstCol="1" bandRow="1">
                <a:tableStyleId>{5C22544A-7EE6-4342-B048-85BDC9FD1C3A}</a:tableStyleId>
              </a:tblPr>
              <a:tblGrid>
                <a:gridCol w="3123232">
                  <a:extLst>
                    <a:ext uri="{9D8B030D-6E8A-4147-A177-3AD203B41FA5}">
                      <a16:colId xmlns:a16="http://schemas.microsoft.com/office/drawing/2014/main" val="2310934079"/>
                    </a:ext>
                  </a:extLst>
                </a:gridCol>
              </a:tblGrid>
              <a:tr h="358302">
                <a:tc>
                  <a:txBody>
                    <a:bodyPr/>
                    <a:lstStyle/>
                    <a:p>
                      <a:pPr algn="ctr"/>
                      <a:r>
                        <a:rPr lang="en-CA" sz="1400" i="0" kern="0">
                          <a:effectLst/>
                        </a:rPr>
                        <a:t>4.8</a:t>
                      </a:r>
                      <a:endParaRPr lang="en-CA" sz="1400" i="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299894670"/>
                  </a:ext>
                </a:extLst>
              </a:tr>
              <a:tr h="358302">
                <a:tc>
                  <a:txBody>
                    <a:bodyPr/>
                    <a:lstStyle/>
                    <a:p>
                      <a:pPr algn="ctr"/>
                      <a:r>
                        <a:rPr lang="en-CA" sz="1400" i="0" kern="0">
                          <a:effectLst/>
                        </a:rPr>
                        <a:t>4.9</a:t>
                      </a:r>
                      <a:endParaRPr lang="en-CA" sz="1400" i="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574357770"/>
                  </a:ext>
                </a:extLst>
              </a:tr>
            </a:tbl>
          </a:graphicData>
        </a:graphic>
      </p:graphicFrame>
    </p:spTree>
    <p:extLst>
      <p:ext uri="{BB962C8B-B14F-4D97-AF65-F5344CB8AC3E}">
        <p14:creationId xmlns:p14="http://schemas.microsoft.com/office/powerpoint/2010/main" val="422237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F22B0FE-51B1-9B87-CEF3-C281A22527F4}"/>
              </a:ext>
            </a:extLst>
          </p:cNvPr>
          <p:cNvGraphicFramePr>
            <a:graphicFrameLocks noGrp="1"/>
          </p:cNvGraphicFramePr>
          <p:nvPr>
            <p:extLst>
              <p:ext uri="{D42A27DB-BD31-4B8C-83A1-F6EECF244321}">
                <p14:modId xmlns:p14="http://schemas.microsoft.com/office/powerpoint/2010/main" val="235853468"/>
              </p:ext>
            </p:extLst>
          </p:nvPr>
        </p:nvGraphicFramePr>
        <p:xfrm>
          <a:off x="848023" y="1547783"/>
          <a:ext cx="8255289" cy="3742555"/>
        </p:xfrm>
        <a:graphic>
          <a:graphicData uri="http://schemas.openxmlformats.org/drawingml/2006/table">
            <a:tbl>
              <a:tblPr firstRow="1" firstCol="1" bandRow="1"/>
              <a:tblGrid>
                <a:gridCol w="1156028">
                  <a:extLst>
                    <a:ext uri="{9D8B030D-6E8A-4147-A177-3AD203B41FA5}">
                      <a16:colId xmlns:a16="http://schemas.microsoft.com/office/drawing/2014/main" val="2969999375"/>
                    </a:ext>
                  </a:extLst>
                </a:gridCol>
                <a:gridCol w="1647434">
                  <a:extLst>
                    <a:ext uri="{9D8B030D-6E8A-4147-A177-3AD203B41FA5}">
                      <a16:colId xmlns:a16="http://schemas.microsoft.com/office/drawing/2014/main" val="1452930048"/>
                    </a:ext>
                  </a:extLst>
                </a:gridCol>
                <a:gridCol w="5451827">
                  <a:extLst>
                    <a:ext uri="{9D8B030D-6E8A-4147-A177-3AD203B41FA5}">
                      <a16:colId xmlns:a16="http://schemas.microsoft.com/office/drawing/2014/main" val="52178790"/>
                    </a:ext>
                  </a:extLst>
                </a:gridCol>
              </a:tblGrid>
              <a:tr h="242985">
                <a:tc rowSpan="6">
                  <a:txBody>
                    <a:bodyPr/>
                    <a:lstStyle/>
                    <a:p>
                      <a:pPr algn="ctr" fontAlgn="ctr">
                        <a:lnSpc>
                          <a:spcPct val="115000"/>
                        </a:lnSpc>
                        <a:spcBef>
                          <a:spcPts val="0"/>
                        </a:spcBef>
                        <a:spcAft>
                          <a:spcPts val="0"/>
                        </a:spcAft>
                      </a:pPr>
                      <a:r>
                        <a:rPr lang="fr-CA" sz="1100" b="1" i="0" u="none" strike="noStrike">
                          <a:solidFill>
                            <a:srgbClr val="000000"/>
                          </a:solidFill>
                          <a:effectLst/>
                          <a:latin typeface="Arial" panose="020B0604020202020204" pitchFamily="34" charset="0"/>
                          <a:ea typeface="Arial" panose="020B0604020202020204" pitchFamily="34" charset="0"/>
                        </a:rPr>
                        <a:t>Présentation</a:t>
                      </a:r>
                      <a:endParaRPr lang="fr-CA" sz="1900" b="0" i="0" u="none" strike="noStrike">
                        <a:effectLst/>
                        <a:latin typeface="Arial" panose="020B0604020202020204" pitchFamily="34" charset="0"/>
                      </a:endParaRPr>
                    </a:p>
                  </a:txBody>
                  <a:tcPr marL="100373" marR="100373" marT="50185" marB="501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5">
                  <a:txBody>
                    <a:bodyPr/>
                    <a:lstStyle/>
                    <a:p>
                      <a:pPr algn="ctr" fontAlgn="ctr">
                        <a:lnSpc>
                          <a:spcPct val="115000"/>
                        </a:lnSpc>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rPr>
                        <a:t>Organisation </a:t>
                      </a:r>
                      <a:endParaRPr lang="fr-CA" sz="1100" b="0" i="0" u="none" strike="noStrike" noProof="0">
                        <a:effectLst/>
                        <a:latin typeface="Arial" panose="020B0604020202020204" pitchFamily="34" charset="0"/>
                      </a:endParaRPr>
                    </a:p>
                  </a:txBody>
                  <a:tcPr marL="195724" marR="195724" marT="97862" marB="97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t">
                        <a:lnSpc>
                          <a:spcPct val="115000"/>
                        </a:lnSpc>
                        <a:spcBef>
                          <a:spcPts val="0"/>
                        </a:spcBef>
                        <a:spcAft>
                          <a:spcPts val="0"/>
                        </a:spcAft>
                      </a:pP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Est-ce que les fiches sont facilement </a:t>
                      </a:r>
                      <a:r>
                        <a:rPr lang="fr-CA" sz="1100" b="1"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lisibles</a:t>
                      </a: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fr-CA" sz="1100" b="0" i="0" u="none" strike="noStrike">
                        <a:effectLst/>
                        <a:highlight>
                          <a:srgbClr val="FFFF00"/>
                        </a:highlight>
                        <a:latin typeface="Arial" panose="020B0604020202020204" pitchFamily="34" charset="0"/>
                        <a:cs typeface="Arial" panose="020B0604020202020204" pitchFamily="34" charset="0"/>
                      </a:endParaRPr>
                    </a:p>
                  </a:txBody>
                  <a:tcPr marL="75280" marR="75280" marT="104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919640"/>
                  </a:ext>
                </a:extLst>
              </a:tr>
              <a:tr h="242985">
                <a:tc vMerge="1">
                  <a:txBody>
                    <a:bodyPr/>
                    <a:lstStyle/>
                    <a:p>
                      <a:endParaRPr lang="en-US"/>
                    </a:p>
                  </a:txBody>
                  <a:tcPr/>
                </a:tc>
                <a:tc vMerge="1">
                  <a:txBody>
                    <a:bodyPr/>
                    <a:lstStyle/>
                    <a:p>
                      <a:endParaRPr lang="en-US"/>
                    </a:p>
                  </a:txBody>
                  <a:tcPr/>
                </a:tc>
                <a:tc>
                  <a:txBody>
                    <a:bodyPr/>
                    <a:lstStyle/>
                    <a:p>
                      <a:pPr algn="l" fontAlgn="t">
                        <a:lnSpc>
                          <a:spcPct val="115000"/>
                        </a:lnSpc>
                        <a:spcBef>
                          <a:spcPts val="0"/>
                        </a:spcBef>
                        <a:spcAft>
                          <a:spcPts val="0"/>
                        </a:spcAft>
                      </a:pP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Est-ce que les fiches sont faciles à naviguer ? </a:t>
                      </a:r>
                      <a:endParaRPr lang="fr-CA" sz="1100" b="0" i="0" u="none" strike="noStrike">
                        <a:effectLst/>
                        <a:highlight>
                          <a:srgbClr val="FFFF00"/>
                        </a:highlight>
                        <a:latin typeface="Arial" panose="020B0604020202020204" pitchFamily="34" charset="0"/>
                        <a:cs typeface="Arial" panose="020B0604020202020204" pitchFamily="34" charset="0"/>
                      </a:endParaRPr>
                    </a:p>
                  </a:txBody>
                  <a:tcPr marL="75280" marR="75280" marT="104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952358"/>
                  </a:ext>
                </a:extLst>
              </a:tr>
              <a:tr h="242985">
                <a:tc vMerge="1">
                  <a:txBody>
                    <a:bodyPr/>
                    <a:lstStyle/>
                    <a:p>
                      <a:endParaRPr lang="en-US"/>
                    </a:p>
                  </a:txBody>
                  <a:tcPr/>
                </a:tc>
                <a:tc vMerge="1">
                  <a:txBody>
                    <a:bodyPr/>
                    <a:lstStyle/>
                    <a:p>
                      <a:endParaRPr lang="en-US"/>
                    </a:p>
                  </a:txBody>
                  <a:tcPr/>
                </a:tc>
                <a:tc>
                  <a:txBody>
                    <a:bodyPr/>
                    <a:lstStyle/>
                    <a:p>
                      <a:pPr algn="l" fontAlgn="t">
                        <a:lnSpc>
                          <a:spcPct val="115000"/>
                        </a:lnSpc>
                        <a:spcBef>
                          <a:spcPts val="0"/>
                        </a:spcBef>
                        <a:spcAft>
                          <a:spcPts val="0"/>
                        </a:spcAft>
                      </a:pP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Est-que les recommandations clés sont </a:t>
                      </a:r>
                      <a:r>
                        <a:rPr lang="fr-CA" sz="1100" b="1"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facilement</a:t>
                      </a: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fr-CA" sz="1100" b="1"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identifiables</a:t>
                      </a:r>
                      <a:r>
                        <a:rPr lang="fr-CA" sz="1100" b="0" i="0" u="none" strike="noStrike">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fr-CA" sz="1100" b="0" i="0" u="none" strike="noStrike">
                        <a:effectLst/>
                        <a:highlight>
                          <a:srgbClr val="FFFF00"/>
                        </a:highlight>
                        <a:latin typeface="Arial" panose="020B0604020202020204" pitchFamily="34" charset="0"/>
                        <a:cs typeface="Arial" panose="020B0604020202020204" pitchFamily="34" charset="0"/>
                      </a:endParaRPr>
                    </a:p>
                  </a:txBody>
                  <a:tcPr marL="75280" marR="75280" marT="104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142121"/>
                  </a:ext>
                </a:extLst>
              </a:tr>
              <a:tr h="183491">
                <a:tc vMerge="1">
                  <a:txBody>
                    <a:bodyPr/>
                    <a:lstStyle/>
                    <a:p>
                      <a:endParaRPr lang="en-US"/>
                    </a:p>
                  </a:txBody>
                  <a:tcPr/>
                </a:tc>
                <a:tc vMerge="1">
                  <a:txBody>
                    <a:bodyPr/>
                    <a:lstStyle/>
                    <a:p>
                      <a:endParaRPr lang="en-US"/>
                    </a:p>
                  </a:txBody>
                  <a:tcPr/>
                </a:tc>
                <a:tc>
                  <a:txBody>
                    <a:bodyPr/>
                    <a:lstStyle/>
                    <a:p>
                      <a:pPr algn="l" fontAlgn="b"/>
                      <a:r>
                        <a:rPr lang="en-CA" sz="1100" b="0" i="0" u="none" strike="noStrike">
                          <a:solidFill>
                            <a:srgbClr val="000000"/>
                          </a:solidFill>
                          <a:effectLst/>
                          <a:highlight>
                            <a:srgbClr val="FFFF00"/>
                          </a:highlight>
                          <a:latin typeface="Arial" panose="020B0604020202020204" pitchFamily="34" charset="0"/>
                          <a:cs typeface="Arial" panose="020B0604020202020204" pitchFamily="34" charset="0"/>
                        </a:rPr>
                        <a:t>Est-ce que les résumés des fiches mettent en valeurs les </a:t>
                      </a:r>
                      <a:r>
                        <a:rPr lang="en-CA" sz="1100" b="1" i="0" u="none" strike="noStrike">
                          <a:solidFill>
                            <a:srgbClr val="000000"/>
                          </a:solidFill>
                          <a:effectLst/>
                          <a:highlight>
                            <a:srgbClr val="FFFF00"/>
                          </a:highlight>
                          <a:latin typeface="Arial" panose="020B0604020202020204" pitchFamily="34" charset="0"/>
                          <a:cs typeface="Arial" panose="020B0604020202020204" pitchFamily="34" charset="0"/>
                        </a:rPr>
                        <a:t>points</a:t>
                      </a:r>
                      <a:r>
                        <a:rPr lang="en-CA" sz="1100" b="0" i="0" u="none" strike="noStrike">
                          <a:solidFill>
                            <a:srgbClr val="000000"/>
                          </a:solidFill>
                          <a:effectLst/>
                          <a:highlight>
                            <a:srgbClr val="FFFF00"/>
                          </a:highlight>
                          <a:latin typeface="Arial" panose="020B0604020202020204" pitchFamily="34" charset="0"/>
                          <a:cs typeface="Arial" panose="020B0604020202020204" pitchFamily="34" charset="0"/>
                        </a:rPr>
                        <a:t> </a:t>
                      </a:r>
                      <a:r>
                        <a:rPr lang="en-CA" sz="1100" b="1" i="0" u="none" strike="noStrike">
                          <a:solidFill>
                            <a:srgbClr val="000000"/>
                          </a:solidFill>
                          <a:effectLst/>
                          <a:highlight>
                            <a:srgbClr val="FFFF00"/>
                          </a:highlight>
                          <a:latin typeface="Arial" panose="020B0604020202020204" pitchFamily="34" charset="0"/>
                          <a:cs typeface="Arial" panose="020B0604020202020204" pitchFamily="34" charset="0"/>
                        </a:rPr>
                        <a:t>saillants</a:t>
                      </a:r>
                      <a:r>
                        <a:rPr lang="en-CA" sz="1100" b="0" i="0" u="none" strike="noStrike">
                          <a:solidFill>
                            <a:srgbClr val="000000"/>
                          </a:solidFill>
                          <a:effectLst/>
                          <a:highlight>
                            <a:srgbClr val="FFFF00"/>
                          </a:highlight>
                          <a:latin typeface="Arial" panose="020B0604020202020204" pitchFamily="34" charset="0"/>
                          <a:cs typeface="Arial" panose="020B0604020202020204" pitchFamily="34" charset="0"/>
                        </a:rPr>
                        <a:t> du document ?</a:t>
                      </a:r>
                      <a:endParaRPr lang="en-CA"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20388" marR="20388" marT="20388"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440249"/>
                  </a:ext>
                </a:extLst>
              </a:tr>
              <a:tr h="1502852">
                <a:tc vMerge="1">
                  <a:txBody>
                    <a:bodyPr/>
                    <a:lstStyle/>
                    <a:p>
                      <a:endParaRPr lang="en-US"/>
                    </a:p>
                  </a:txBody>
                  <a:tcPr/>
                </a:tc>
                <a:tc vMerge="1">
                  <a:txBody>
                    <a:bodyPr/>
                    <a:lstStyle/>
                    <a:p>
                      <a:endParaRPr lang="en-US"/>
                    </a:p>
                  </a:txBody>
                  <a:tcPr/>
                </a:tc>
                <a:tc>
                  <a:txBody>
                    <a:bodyPr/>
                    <a:lstStyle/>
                    <a:p>
                      <a:pPr algn="l" fontAlgn="t">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cs typeface="Arial" panose="020B0604020202020204" pitchFamily="34" charset="0"/>
                        </a:rPr>
                        <a:t>Quel format trouvez-vous le plus convivial pour les fiches en version finale ? Chosisssez une ou plusieurs réponses. </a:t>
                      </a:r>
                      <a:endParaRPr lang="fr-CA" sz="1100" b="0" i="0" u="none" strike="noStrike" noProof="0">
                        <a:effectLs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r-CA" sz="1100" b="0" i="0" u="none" strike="noStrike" noProof="0">
                        <a:effectLs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  ]  Application mobile </a:t>
                      </a:r>
                      <a:endParaRPr lang="fr-CA" sz="1100" b="0" i="0" u="none" strike="noStrike" noProof="0">
                        <a:effectLst/>
                        <a:highlight>
                          <a:srgbClr val="00FF00"/>
                        </a:highligh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cs typeface="Arial" panose="020B0604020202020204" pitchFamily="34" charset="0"/>
                        </a:rPr>
                        <a:t>[  ]  Application web</a:t>
                      </a:r>
                      <a:endParaRPr lang="fr-CA" sz="1100" b="0" i="0" u="none" strike="noStrike" noProof="0">
                        <a:effectLs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  ]  Fiches PDF accessible sur le web</a:t>
                      </a:r>
                      <a:endParaRPr lang="fr-CA" sz="1100" b="0" i="0" u="none" strike="noStrike" noProof="0">
                        <a:effectLst/>
                        <a:highlight>
                          <a:srgbClr val="00FF00"/>
                        </a:highligh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cs typeface="Arial" panose="020B0604020202020204" pitchFamily="34" charset="0"/>
                        </a:rPr>
                        <a:t>[  ]  Autre : </a:t>
                      </a:r>
                      <a:endParaRPr lang="fr-CA" sz="1100" b="0" i="0" u="none" strike="noStrike" noProof="0">
                        <a:effectLst/>
                        <a:latin typeface="Arial" panose="020B0604020202020204" pitchFamily="34" charset="0"/>
                        <a:cs typeface="Arial" panose="020B0604020202020204" pitchFamily="34" charset="0"/>
                      </a:endParaRPr>
                    </a:p>
                    <a:p>
                      <a:pPr algn="l" fontAlgn="t">
                        <a:spcBef>
                          <a:spcPts val="0"/>
                        </a:spcBef>
                        <a:spcAft>
                          <a:spcPts val="0"/>
                        </a:spcAft>
                      </a:pPr>
                      <a:r>
                        <a:rPr lang="fr-CA" sz="1100" b="0" i="0" u="none" strike="noStrike" noProof="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r-CA" sz="1100" b="0" i="0" u="none" strike="noStrike" noProof="0">
                        <a:effectLst/>
                        <a:latin typeface="Arial" panose="020B0604020202020204" pitchFamily="34" charset="0"/>
                        <a:cs typeface="Arial" panose="020B0604020202020204" pitchFamily="34" charset="0"/>
                      </a:endParaRPr>
                    </a:p>
                    <a:p>
                      <a:pPr algn="l" fontAlgn="t">
                        <a:lnSpc>
                          <a:spcPct val="115000"/>
                        </a:lnSpc>
                        <a:spcBef>
                          <a:spcPts val="0"/>
                        </a:spcBef>
                        <a:spcAft>
                          <a:spcPts val="0"/>
                        </a:spcAft>
                      </a:pPr>
                      <a:r>
                        <a:rPr lang="fr-CA" sz="1100" b="0" i="0" u="none" strike="noStrike" noProof="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CA" sz="1100" b="0" i="0" u="none" strike="noStrike" noProof="0">
                        <a:effectLst/>
                        <a:latin typeface="Arial" panose="020B0604020202020204" pitchFamily="34" charset="0"/>
                        <a:cs typeface="Arial" panose="020B0604020202020204" pitchFamily="34" charset="0"/>
                      </a:endParaRPr>
                    </a:p>
                  </a:txBody>
                  <a:tcPr marL="75280" marR="75280" marT="10456"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320390"/>
                  </a:ext>
                </a:extLst>
              </a:tr>
              <a:tr h="1113570">
                <a:tc vMerge="1">
                  <a:txBody>
                    <a:bodyPr/>
                    <a:lstStyle/>
                    <a:p>
                      <a:pPr algn="ctr" fontAlgn="ctr">
                        <a:lnSpc>
                          <a:spcPct val="115000"/>
                        </a:lnSpc>
                        <a:spcBef>
                          <a:spcPts val="0"/>
                        </a:spcBef>
                        <a:spcAft>
                          <a:spcPts val="0"/>
                        </a:spcAft>
                      </a:pPr>
                      <a:endParaRPr lang="fr-CA" sz="900" b="0" i="0" u="none" strike="noStrike">
                        <a:effectLst/>
                        <a:latin typeface="Arial" panose="020B0604020202020204" pitchFamily="34" charset="0"/>
                      </a:endParaRPr>
                    </a:p>
                  </a:txBody>
                  <a:tcPr marL="46893" marR="46893" marT="23446" marB="234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lnSpc>
                          <a:spcPct val="115000"/>
                        </a:lnSpc>
                        <a:spcBef>
                          <a:spcPts val="0"/>
                        </a:spcBef>
                        <a:spcAft>
                          <a:spcPts val="0"/>
                        </a:spcAft>
                      </a:pPr>
                      <a:r>
                        <a:rPr lang="fr-CA" sz="1100" b="0" i="0" u="none" strike="noStrike" noProof="0">
                          <a:effectLst/>
                          <a:latin typeface="Arial" panose="020B0604020202020204" pitchFamily="34" charset="0"/>
                        </a:rPr>
                        <a:t>Vocabulaire</a:t>
                      </a:r>
                    </a:p>
                  </a:txBody>
                  <a:tcPr marL="100373" marR="100373" marT="50185" marB="50185">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l" defTabSz="457200" rtl="0" eaLnBrk="1" fontAlgn="t" latinLnBrk="0" hangingPunct="1">
                        <a:lnSpc>
                          <a:spcPct val="115000"/>
                        </a:lnSpc>
                        <a:spcBef>
                          <a:spcPts val="0"/>
                        </a:spcBef>
                        <a:spcAft>
                          <a:spcPts val="0"/>
                        </a:spcAft>
                        <a:buClrTx/>
                        <a:buSzTx/>
                        <a:buFontTx/>
                        <a:buNone/>
                        <a:tabLst/>
                        <a:defRPr/>
                      </a:pPr>
                      <a:r>
                        <a:rPr lang="fr-CA" sz="1100" b="0" i="0" u="none" strike="noStrike" noProof="0">
                          <a:solidFill>
                            <a:srgbClr val="000000"/>
                          </a:solidFill>
                          <a:effectLst/>
                          <a:highlight>
                            <a:srgbClr val="00FF00"/>
                          </a:highlight>
                          <a:latin typeface="Arial" panose="020B0604020202020204" pitchFamily="34" charset="0"/>
                          <a:cs typeface="Arial" panose="020B0604020202020204" pitchFamily="34" charset="0"/>
                        </a:rPr>
                        <a:t>Est-ce que le vocabulaire est facilement compréhensible pour vous (professionnel de santé) ?</a:t>
                      </a:r>
                    </a:p>
                    <a:p>
                      <a:pPr algn="l" fontAlgn="t">
                        <a:lnSpc>
                          <a:spcPct val="115000"/>
                        </a:lnSpc>
                        <a:spcBef>
                          <a:spcPts val="0"/>
                        </a:spcBef>
                        <a:spcAft>
                          <a:spcPts val="0"/>
                        </a:spcAft>
                      </a:pPr>
                      <a:endParaRPr lang="fr-CA" sz="1100" b="0" i="0" u="none" strike="noStrike" noProof="0">
                        <a:effectLst/>
                        <a:latin typeface="Arial" panose="020B0604020202020204" pitchFamily="34" charset="0"/>
                        <a:cs typeface="Arial" panose="020B0604020202020204" pitchFamily="34" charset="0"/>
                      </a:endParaRPr>
                    </a:p>
                  </a:txBody>
                  <a:tcPr marL="75280" marR="75280" marT="10456"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725314"/>
                  </a:ext>
                </a:extLst>
              </a:tr>
            </a:tbl>
          </a:graphicData>
        </a:graphic>
      </p:graphicFrame>
      <p:sp>
        <p:nvSpPr>
          <p:cNvPr id="10" name="Titre 1">
            <a:extLst>
              <a:ext uri="{FF2B5EF4-FFF2-40B4-BE49-F238E27FC236}">
                <a16:creationId xmlns:a16="http://schemas.microsoft.com/office/drawing/2014/main" id="{F3177050-4A97-6D98-0C0B-B649D5F26FC6}"/>
              </a:ext>
            </a:extLst>
          </p:cNvPr>
          <p:cNvSpPr>
            <a:spLocks noGrp="1"/>
          </p:cNvSpPr>
          <p:nvPr>
            <p:ph type="title"/>
          </p:nvPr>
        </p:nvSpPr>
        <p:spPr>
          <a:xfrm>
            <a:off x="677334" y="609600"/>
            <a:ext cx="8596668" cy="1320800"/>
          </a:xfrm>
        </p:spPr>
        <p:txBody>
          <a:bodyPr/>
          <a:lstStyle/>
          <a:p>
            <a:r>
              <a:rPr lang="fr-FR"/>
              <a:t>Résultats</a:t>
            </a:r>
          </a:p>
        </p:txBody>
      </p:sp>
      <p:graphicFrame>
        <p:nvGraphicFramePr>
          <p:cNvPr id="13" name="Table 12">
            <a:extLst>
              <a:ext uri="{FF2B5EF4-FFF2-40B4-BE49-F238E27FC236}">
                <a16:creationId xmlns:a16="http://schemas.microsoft.com/office/drawing/2014/main" id="{6552AFC7-D247-8028-A23F-CFAF76E2C5F8}"/>
              </a:ext>
            </a:extLst>
          </p:cNvPr>
          <p:cNvGraphicFramePr>
            <a:graphicFrameLocks noGrp="1"/>
          </p:cNvGraphicFramePr>
          <p:nvPr/>
        </p:nvGraphicFramePr>
        <p:xfrm>
          <a:off x="9274001" y="1557722"/>
          <a:ext cx="583777" cy="1065172"/>
        </p:xfrm>
        <a:graphic>
          <a:graphicData uri="http://schemas.openxmlformats.org/drawingml/2006/table">
            <a:tbl>
              <a:tblPr firstRow="1" firstCol="1" bandRow="1">
                <a:tableStyleId>{5C22544A-7EE6-4342-B048-85BDC9FD1C3A}</a:tableStyleId>
              </a:tblPr>
              <a:tblGrid>
                <a:gridCol w="583777">
                  <a:extLst>
                    <a:ext uri="{9D8B030D-6E8A-4147-A177-3AD203B41FA5}">
                      <a16:colId xmlns:a16="http://schemas.microsoft.com/office/drawing/2014/main" val="2424058050"/>
                    </a:ext>
                  </a:extLst>
                </a:gridCol>
              </a:tblGrid>
              <a:tr h="186006">
                <a:tc>
                  <a:txBody>
                    <a:bodyPr/>
                    <a:lstStyle/>
                    <a:p>
                      <a:pPr algn="ctr"/>
                      <a:r>
                        <a:rPr lang="en-CA" sz="1400" i="0" kern="0">
                          <a:solidFill>
                            <a:schemeClr val="tx1"/>
                          </a:solidFill>
                          <a:effectLst/>
                          <a:highlight>
                            <a:srgbClr val="FFFF00"/>
                          </a:highlight>
                        </a:rPr>
                        <a:t>3.8</a:t>
                      </a:r>
                      <a:endParaRPr lang="en-CA" sz="1400" i="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675903262"/>
                  </a:ext>
                </a:extLst>
              </a:tr>
              <a:tr h="186006">
                <a:tc>
                  <a:txBody>
                    <a:bodyPr/>
                    <a:lstStyle/>
                    <a:p>
                      <a:pPr algn="ctr"/>
                      <a:r>
                        <a:rPr lang="en-CA" sz="1400" i="0" kern="0">
                          <a:solidFill>
                            <a:schemeClr val="tx1"/>
                          </a:solidFill>
                          <a:effectLst/>
                          <a:highlight>
                            <a:srgbClr val="FFFF00"/>
                          </a:highlight>
                        </a:rPr>
                        <a:t>3.9</a:t>
                      </a:r>
                      <a:endParaRPr lang="en-CA" sz="1400" i="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838980082"/>
                  </a:ext>
                </a:extLst>
              </a:tr>
              <a:tr h="266440">
                <a:tc>
                  <a:txBody>
                    <a:bodyPr/>
                    <a:lstStyle/>
                    <a:p>
                      <a:pPr algn="ctr"/>
                      <a:r>
                        <a:rPr lang="en-CA" sz="1400" i="0" kern="0">
                          <a:solidFill>
                            <a:schemeClr val="tx1"/>
                          </a:solidFill>
                          <a:effectLst/>
                          <a:highlight>
                            <a:srgbClr val="FFFF00"/>
                          </a:highlight>
                        </a:rPr>
                        <a:t>4.0</a:t>
                      </a:r>
                      <a:endParaRPr lang="en-CA" sz="1400" i="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036111037"/>
                  </a:ext>
                </a:extLst>
              </a:tr>
              <a:tr h="372012">
                <a:tc>
                  <a:txBody>
                    <a:bodyPr/>
                    <a:lstStyle/>
                    <a:p>
                      <a:pPr algn="ctr"/>
                      <a:r>
                        <a:rPr lang="en-CA" sz="1400" i="0" kern="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3.7</a:t>
                      </a:r>
                      <a:endParaRPr lang="en-CA" sz="1400" i="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756994346"/>
                  </a:ext>
                </a:extLst>
              </a:tr>
            </a:tbl>
          </a:graphicData>
        </a:graphic>
      </p:graphicFrame>
      <p:pic>
        <p:nvPicPr>
          <p:cNvPr id="14" name="Picture 13">
            <a:extLst>
              <a:ext uri="{FF2B5EF4-FFF2-40B4-BE49-F238E27FC236}">
                <a16:creationId xmlns:a16="http://schemas.microsoft.com/office/drawing/2014/main" id="{1E863067-F952-A2AD-13B7-3621C9834E4C}"/>
              </a:ext>
            </a:extLst>
          </p:cNvPr>
          <p:cNvPicPr>
            <a:picLocks noChangeAspect="1"/>
          </p:cNvPicPr>
          <p:nvPr/>
        </p:nvPicPr>
        <p:blipFill rotWithShape="1">
          <a:blip r:embed="rId3"/>
          <a:srcRect l="33544" t="63885" r="18174"/>
          <a:stretch/>
        </p:blipFill>
        <p:spPr>
          <a:xfrm>
            <a:off x="9103312" y="2622894"/>
            <a:ext cx="1568193" cy="1483702"/>
          </a:xfrm>
          <a:prstGeom prst="rect">
            <a:avLst/>
          </a:prstGeom>
        </p:spPr>
      </p:pic>
      <p:graphicFrame>
        <p:nvGraphicFramePr>
          <p:cNvPr id="20" name="Table 19">
            <a:extLst>
              <a:ext uri="{FF2B5EF4-FFF2-40B4-BE49-F238E27FC236}">
                <a16:creationId xmlns:a16="http://schemas.microsoft.com/office/drawing/2014/main" id="{BE806F6E-6392-9E02-021A-1E979F209269}"/>
              </a:ext>
            </a:extLst>
          </p:cNvPr>
          <p:cNvGraphicFramePr>
            <a:graphicFrameLocks noGrp="1"/>
          </p:cNvGraphicFramePr>
          <p:nvPr/>
        </p:nvGraphicFramePr>
        <p:xfrm>
          <a:off x="9274000" y="4375467"/>
          <a:ext cx="583777" cy="327969"/>
        </p:xfrm>
        <a:graphic>
          <a:graphicData uri="http://schemas.openxmlformats.org/drawingml/2006/table">
            <a:tbl>
              <a:tblPr firstRow="1" firstCol="1" bandRow="1">
                <a:tableStyleId>{5C22544A-7EE6-4342-B048-85BDC9FD1C3A}</a:tableStyleId>
              </a:tblPr>
              <a:tblGrid>
                <a:gridCol w="583777">
                  <a:extLst>
                    <a:ext uri="{9D8B030D-6E8A-4147-A177-3AD203B41FA5}">
                      <a16:colId xmlns:a16="http://schemas.microsoft.com/office/drawing/2014/main" val="1390494486"/>
                    </a:ext>
                  </a:extLst>
                </a:gridCol>
              </a:tblGrid>
              <a:tr h="327969">
                <a:tc>
                  <a:txBody>
                    <a:bodyPr/>
                    <a:lstStyle/>
                    <a:p>
                      <a:pPr algn="ctr"/>
                      <a:r>
                        <a:rPr lang="en-CA" sz="1400" i="0" kern="0">
                          <a:solidFill>
                            <a:schemeClr val="tx1"/>
                          </a:solidFill>
                          <a:effectLst/>
                          <a:highlight>
                            <a:srgbClr val="00FF00"/>
                          </a:highlight>
                        </a:rPr>
                        <a:t>4.8</a:t>
                      </a:r>
                      <a:endParaRPr lang="en-CA" sz="1400" i="0" kern="100">
                        <a:solidFill>
                          <a:schemeClr val="tx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164328133"/>
                  </a:ext>
                </a:extLst>
              </a:tr>
            </a:tbl>
          </a:graphicData>
        </a:graphic>
      </p:graphicFrame>
    </p:spTree>
    <p:extLst>
      <p:ext uri="{BB962C8B-B14F-4D97-AF65-F5344CB8AC3E}">
        <p14:creationId xmlns:p14="http://schemas.microsoft.com/office/powerpoint/2010/main" val="388871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FF0F18D-9333-2298-1244-D8AD8CB36236}"/>
              </a:ext>
            </a:extLst>
          </p:cNvPr>
          <p:cNvGraphicFramePr>
            <a:graphicFrameLocks noGrp="1"/>
          </p:cNvGraphicFramePr>
          <p:nvPr>
            <p:extLst>
              <p:ext uri="{D42A27DB-BD31-4B8C-83A1-F6EECF244321}">
                <p14:modId xmlns:p14="http://schemas.microsoft.com/office/powerpoint/2010/main" val="1988685021"/>
              </p:ext>
            </p:extLst>
          </p:nvPr>
        </p:nvGraphicFramePr>
        <p:xfrm>
          <a:off x="677334" y="1930272"/>
          <a:ext cx="9022251" cy="1634731"/>
        </p:xfrm>
        <a:graphic>
          <a:graphicData uri="http://schemas.openxmlformats.org/drawingml/2006/table">
            <a:tbl>
              <a:tblPr firstRow="1" firstCol="1" bandRow="1"/>
              <a:tblGrid>
                <a:gridCol w="1573564">
                  <a:extLst>
                    <a:ext uri="{9D8B030D-6E8A-4147-A177-3AD203B41FA5}">
                      <a16:colId xmlns:a16="http://schemas.microsoft.com/office/drawing/2014/main" val="2289502177"/>
                    </a:ext>
                  </a:extLst>
                </a:gridCol>
                <a:gridCol w="1490354">
                  <a:extLst>
                    <a:ext uri="{9D8B030D-6E8A-4147-A177-3AD203B41FA5}">
                      <a16:colId xmlns:a16="http://schemas.microsoft.com/office/drawing/2014/main" val="3157564276"/>
                    </a:ext>
                  </a:extLst>
                </a:gridCol>
                <a:gridCol w="5958333">
                  <a:extLst>
                    <a:ext uri="{9D8B030D-6E8A-4147-A177-3AD203B41FA5}">
                      <a16:colId xmlns:a16="http://schemas.microsoft.com/office/drawing/2014/main" val="2137342898"/>
                    </a:ext>
                  </a:extLst>
                </a:gridCol>
              </a:tblGrid>
              <a:tr h="940988">
                <a:tc rowSpan="2">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Applicabilité</a:t>
                      </a:r>
                      <a:endParaRPr lang="fr-CA" sz="2400" b="0" i="0" u="none" strike="noStrike">
                        <a:effectLst/>
                        <a:latin typeface="Arial" panose="020B0604020202020204" pitchFamily="34" charset="0"/>
                      </a:endParaRPr>
                    </a:p>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txBody>
                  <a:tcPr marL="239849" marR="239849" marT="119925" marB="119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2">
                  <a:txBody>
                    <a:bodyPr/>
                    <a:lstStyle/>
                    <a:p>
                      <a:pPr algn="ctr" fontAlgn="ctr">
                        <a:lnSpc>
                          <a:spcPct val="115000"/>
                        </a:lnSpc>
                        <a:spcBef>
                          <a:spcPts val="0"/>
                        </a:spcBef>
                        <a:spcAft>
                          <a:spcPts val="0"/>
                        </a:spcAft>
                      </a:pPr>
                      <a:r>
                        <a:rPr lang="fr-CA" sz="1300" b="0" i="0" u="none" strike="noStrike">
                          <a:effectLst/>
                          <a:latin typeface="Arial" panose="020B0604020202020204" pitchFamily="34" charset="0"/>
                        </a:rPr>
                        <a:t>Pour le médecin</a:t>
                      </a:r>
                    </a:p>
                  </a:txBody>
                  <a:tcPr marL="123001" marR="123001" marT="61499" marB="614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t">
                        <a:lnSpc>
                          <a:spcPct val="115000"/>
                        </a:lnSpc>
                        <a:spcBef>
                          <a:spcPts val="0"/>
                        </a:spcBef>
                        <a:spcAft>
                          <a:spcPts val="0"/>
                        </a:spcAft>
                      </a:pPr>
                      <a:r>
                        <a:rPr lang="fr-CA" sz="1300" b="0" i="0" u="none" strike="noStrike">
                          <a:effectLst/>
                          <a:highlight>
                            <a:srgbClr val="FFFF00"/>
                          </a:highlight>
                          <a:latin typeface="Arial" panose="020B0604020202020204" pitchFamily="34" charset="0"/>
                          <a:cs typeface="Arial" panose="020B0604020202020204" pitchFamily="34" charset="0"/>
                        </a:rPr>
                        <a:t>Pensez-vous que l'outil est </a:t>
                      </a:r>
                      <a:r>
                        <a:rPr lang="fr-CA" sz="1300" b="1" i="0" u="none" strike="noStrike">
                          <a:effectLst/>
                          <a:highlight>
                            <a:srgbClr val="FFFF00"/>
                          </a:highlight>
                          <a:latin typeface="Arial" panose="020B0604020202020204" pitchFamily="34" charset="0"/>
                          <a:cs typeface="Arial" panose="020B0604020202020204" pitchFamily="34" charset="0"/>
                        </a:rPr>
                        <a:t>pertinent pour votre population de patients</a:t>
                      </a:r>
                      <a:r>
                        <a:rPr lang="fr-CA" sz="1300" b="0" i="0" u="none" strike="noStrike">
                          <a:effectLst/>
                          <a:highlight>
                            <a:srgbClr val="FFFF00"/>
                          </a:highlight>
                          <a:latin typeface="Arial" panose="020B0604020202020204" pitchFamily="34" charset="0"/>
                          <a:cs typeface="Arial" panose="020B0604020202020204" pitchFamily="34" charset="0"/>
                        </a:rPr>
                        <a:t>?</a:t>
                      </a:r>
                    </a:p>
                    <a:p>
                      <a:pPr algn="l" fontAlgn="t">
                        <a:lnSpc>
                          <a:spcPct val="115000"/>
                        </a:lnSpc>
                        <a:spcBef>
                          <a:spcPts val="0"/>
                        </a:spcBef>
                        <a:spcAft>
                          <a:spcPts val="0"/>
                        </a:spcAft>
                      </a:pPr>
                      <a:endParaRPr lang="fr-CA" sz="1300" b="0" i="0" u="none" strike="noStrike" dirty="0">
                        <a:effectLst/>
                        <a:latin typeface="Arial" panose="020B0604020202020204" pitchFamily="34" charset="0"/>
                        <a:cs typeface="Arial" panose="020B0604020202020204" pitchFamily="34" charset="0"/>
                      </a:endParaRPr>
                    </a:p>
                  </a:txBody>
                  <a:tcPr marL="92252" marR="92252" marT="128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948388"/>
                  </a:ext>
                </a:extLst>
              </a:tr>
              <a:tr h="693743">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pPr algn="ctr" fontAlgn="ctr">
                        <a:lnSpc>
                          <a:spcPct val="115000"/>
                        </a:lnSpc>
                        <a:spcBef>
                          <a:spcPts val="0"/>
                        </a:spcBef>
                        <a:spcAft>
                          <a:spcPts val="0"/>
                        </a:spcAft>
                      </a:pPr>
                      <a:endParaRPr lang="fr-CA" sz="1000" b="0" i="0" u="none" strike="noStrike">
                        <a:effectLst/>
                        <a:latin typeface="Arial" panose="020B0604020202020204" pitchFamily="34" charset="0"/>
                      </a:endParaRPr>
                    </a:p>
                  </a:txBody>
                  <a:tcPr marL="46893" marR="46893" marT="23446" marB="23446">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t">
                        <a:lnSpc>
                          <a:spcPct val="115000"/>
                        </a:lnSpc>
                        <a:spcBef>
                          <a:spcPts val="0"/>
                        </a:spcBef>
                        <a:spcAft>
                          <a:spcPts val="0"/>
                        </a:spcAft>
                      </a:pPr>
                      <a:r>
                        <a:rPr lang="fr-CA" sz="1300" b="0" i="0" u="none" strike="noStrike">
                          <a:effectLst/>
                          <a:highlight>
                            <a:srgbClr val="FFFF00"/>
                          </a:highlight>
                          <a:latin typeface="Arial" panose="020B0604020202020204" pitchFamily="34" charset="0"/>
                          <a:cs typeface="Arial" panose="020B0604020202020204" pitchFamily="34" charset="0"/>
                        </a:rPr>
                        <a:t>Pensez-vous que l'outil est </a:t>
                      </a:r>
                      <a:r>
                        <a:rPr lang="fr-CA" sz="1300" b="1" i="0" u="none" strike="noStrike">
                          <a:effectLst/>
                          <a:highlight>
                            <a:srgbClr val="FFFF00"/>
                          </a:highlight>
                          <a:latin typeface="Arial" panose="020B0604020202020204" pitchFamily="34" charset="0"/>
                          <a:cs typeface="Arial" panose="020B0604020202020204" pitchFamily="34" charset="0"/>
                        </a:rPr>
                        <a:t>applicable dans votre pratique?</a:t>
                      </a:r>
                    </a:p>
                    <a:p>
                      <a:pPr algn="l" fontAlgn="b"/>
                      <a:endParaRPr lang="en-CA" sz="13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24984" marR="24984" marT="24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68336"/>
                  </a:ext>
                </a:extLst>
              </a:tr>
            </a:tbl>
          </a:graphicData>
        </a:graphic>
      </p:graphicFrame>
      <p:sp>
        <p:nvSpPr>
          <p:cNvPr id="14" name="Titre 1">
            <a:extLst>
              <a:ext uri="{FF2B5EF4-FFF2-40B4-BE49-F238E27FC236}">
                <a16:creationId xmlns:a16="http://schemas.microsoft.com/office/drawing/2014/main" id="{41A26FE3-945A-CF37-EA27-B673F5DDE196}"/>
              </a:ext>
            </a:extLst>
          </p:cNvPr>
          <p:cNvSpPr>
            <a:spLocks noGrp="1"/>
          </p:cNvSpPr>
          <p:nvPr>
            <p:ph type="title"/>
          </p:nvPr>
        </p:nvSpPr>
        <p:spPr>
          <a:xfrm>
            <a:off x="677334" y="609600"/>
            <a:ext cx="8596668" cy="1320800"/>
          </a:xfrm>
        </p:spPr>
        <p:txBody>
          <a:bodyPr/>
          <a:lstStyle/>
          <a:p>
            <a:r>
              <a:rPr lang="fr-FR"/>
              <a:t>Résultats – Applicabilité </a:t>
            </a:r>
          </a:p>
        </p:txBody>
      </p:sp>
      <p:graphicFrame>
        <p:nvGraphicFramePr>
          <p:cNvPr id="15" name="Table 14">
            <a:extLst>
              <a:ext uri="{FF2B5EF4-FFF2-40B4-BE49-F238E27FC236}">
                <a16:creationId xmlns:a16="http://schemas.microsoft.com/office/drawing/2014/main" id="{12D210F1-3633-E447-053B-A2FA0ACC0855}"/>
              </a:ext>
            </a:extLst>
          </p:cNvPr>
          <p:cNvGraphicFramePr>
            <a:graphicFrameLocks noGrp="1"/>
          </p:cNvGraphicFramePr>
          <p:nvPr>
            <p:extLst>
              <p:ext uri="{D42A27DB-BD31-4B8C-83A1-F6EECF244321}">
                <p14:modId xmlns:p14="http://schemas.microsoft.com/office/powerpoint/2010/main" val="2625600900"/>
              </p:ext>
            </p:extLst>
          </p:nvPr>
        </p:nvGraphicFramePr>
        <p:xfrm>
          <a:off x="9699584" y="1930272"/>
          <a:ext cx="2037145" cy="1768443"/>
        </p:xfrm>
        <a:graphic>
          <a:graphicData uri="http://schemas.openxmlformats.org/drawingml/2006/table">
            <a:tbl>
              <a:tblPr firstRow="1" firstCol="1" bandRow="1">
                <a:tableStyleId>{E8034E78-7F5D-4C2E-B375-FC64B27BC917}</a:tableStyleId>
              </a:tblPr>
              <a:tblGrid>
                <a:gridCol w="632116">
                  <a:extLst>
                    <a:ext uri="{9D8B030D-6E8A-4147-A177-3AD203B41FA5}">
                      <a16:colId xmlns:a16="http://schemas.microsoft.com/office/drawing/2014/main" val="687337719"/>
                    </a:ext>
                  </a:extLst>
                </a:gridCol>
                <a:gridCol w="1405029">
                  <a:extLst>
                    <a:ext uri="{9D8B030D-6E8A-4147-A177-3AD203B41FA5}">
                      <a16:colId xmlns:a16="http://schemas.microsoft.com/office/drawing/2014/main" val="2150514738"/>
                    </a:ext>
                  </a:extLst>
                </a:gridCol>
              </a:tblGrid>
              <a:tr h="915003">
                <a:tc>
                  <a:txBody>
                    <a:bodyPr/>
                    <a:lstStyle/>
                    <a:p>
                      <a:pPr algn="ctr"/>
                      <a:r>
                        <a:rPr lang="en-CA" sz="1400" kern="0">
                          <a:solidFill>
                            <a:schemeClr val="tx1"/>
                          </a:solidFill>
                          <a:effectLst/>
                          <a:highlight>
                            <a:srgbClr val="FFFF00"/>
                          </a:highlight>
                        </a:rPr>
                        <a:t>4.0</a:t>
                      </a:r>
                    </a:p>
                    <a:p>
                      <a:pPr algn="ctr"/>
                      <a:endParaRPr lang="en-CA" sz="1400" i="0" kern="0" dirty="0">
                        <a:effectLst/>
                      </a:endParaRPr>
                    </a:p>
                  </a:txBody>
                  <a:tcPr marL="49738" marR="49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1400" kern="0" dirty="0">
                          <a:effectLst/>
                        </a:rPr>
                        <a:t>33% </a:t>
                      </a:r>
                      <a:r>
                        <a:rPr lang="en-CA" sz="1400" kern="0" dirty="0" err="1">
                          <a:effectLst/>
                        </a:rPr>
                        <a:t>ont</a:t>
                      </a:r>
                      <a:r>
                        <a:rPr lang="en-CA" sz="1400" kern="0" dirty="0">
                          <a:effectLst/>
                        </a:rPr>
                        <a:t> </a:t>
                      </a:r>
                      <a:r>
                        <a:rPr lang="en-CA" sz="1400" kern="0" dirty="0" err="1">
                          <a:effectLst/>
                        </a:rPr>
                        <a:t>noté</a:t>
                      </a:r>
                      <a:r>
                        <a:rPr lang="en-CA" sz="1400" kern="0" dirty="0">
                          <a:effectLst/>
                        </a:rPr>
                        <a:t> 3 </a:t>
                      </a:r>
                      <a:r>
                        <a:rPr lang="en-CA" sz="1400" kern="0" dirty="0" err="1">
                          <a:effectLst/>
                        </a:rPr>
                        <a:t>ou</a:t>
                      </a:r>
                      <a:r>
                        <a:rPr lang="en-CA" sz="1400" kern="0" dirty="0">
                          <a:effectLst/>
                        </a:rPr>
                        <a:t> </a:t>
                      </a:r>
                      <a:r>
                        <a:rPr lang="en-CA" sz="1400" kern="0" dirty="0" err="1">
                          <a:effectLst/>
                        </a:rPr>
                        <a:t>moins</a:t>
                      </a:r>
                      <a:endParaRPr lang="en-CA" sz="1400" kern="100" dirty="0">
                        <a:effectLst/>
                      </a:endParaRPr>
                    </a:p>
                    <a:p>
                      <a:pPr algn="ctr"/>
                      <a:endParaRPr lang="en-CA" sz="1400" i="0" kern="0" dirty="0">
                        <a:effectLst/>
                      </a:endParaRPr>
                    </a:p>
                  </a:txBody>
                  <a:tcPr marL="49738" marR="49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34241206"/>
                  </a:ext>
                </a:extLst>
              </a:tr>
              <a:tr h="83665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1400" kern="0">
                          <a:solidFill>
                            <a:schemeClr val="tx1"/>
                          </a:solidFill>
                          <a:effectLst/>
                          <a:highlight>
                            <a:srgbClr val="FFFF00"/>
                          </a:highlight>
                        </a:rPr>
                        <a:t>3.75</a:t>
                      </a:r>
                      <a:endParaRPr lang="en-CA" sz="1400" i="0" kern="100" dirty="0">
                        <a:solidFill>
                          <a:schemeClr val="tx1"/>
                        </a:solidFill>
                        <a:effectLst/>
                        <a:highlight>
                          <a:srgbClr val="FFFF00"/>
                        </a:highlight>
                        <a:latin typeface="Calibri" panose="020F0502020204030204" pitchFamily="34" charset="0"/>
                        <a:cs typeface="Times New Roman" panose="02020603050405020304" pitchFamily="18" charset="0"/>
                      </a:endParaRPr>
                    </a:p>
                  </a:txBody>
                  <a:tcPr marL="49738" marR="49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1400" kern="100" dirty="0">
                          <a:solidFill>
                            <a:schemeClr val="bg1"/>
                          </a:solidFill>
                          <a:effectLst/>
                        </a:rPr>
                        <a:t>25% </a:t>
                      </a:r>
                      <a:r>
                        <a:rPr lang="en-CA" sz="1400" kern="100" dirty="0" err="1">
                          <a:solidFill>
                            <a:schemeClr val="bg1"/>
                          </a:solidFill>
                          <a:effectLst/>
                        </a:rPr>
                        <a:t>ont</a:t>
                      </a:r>
                      <a:r>
                        <a:rPr lang="en-CA" sz="1400" kern="100" dirty="0">
                          <a:solidFill>
                            <a:schemeClr val="bg1"/>
                          </a:solidFill>
                          <a:effectLst/>
                        </a:rPr>
                        <a:t> </a:t>
                      </a:r>
                      <a:r>
                        <a:rPr lang="en-CA" sz="1400" kern="100" dirty="0" err="1">
                          <a:solidFill>
                            <a:schemeClr val="bg1"/>
                          </a:solidFill>
                          <a:effectLst/>
                        </a:rPr>
                        <a:t>donné</a:t>
                      </a:r>
                      <a:r>
                        <a:rPr lang="en-CA" sz="1400" kern="100" dirty="0">
                          <a:solidFill>
                            <a:schemeClr val="bg1"/>
                          </a:solidFill>
                          <a:effectLst/>
                        </a:rPr>
                        <a:t> </a:t>
                      </a:r>
                      <a:r>
                        <a:rPr lang="en-CA" sz="1400" kern="100" dirty="0" err="1">
                          <a:solidFill>
                            <a:schemeClr val="bg1"/>
                          </a:solidFill>
                          <a:effectLst/>
                        </a:rPr>
                        <a:t>une</a:t>
                      </a:r>
                      <a:r>
                        <a:rPr lang="en-CA" sz="1400" kern="100" dirty="0">
                          <a:solidFill>
                            <a:schemeClr val="bg1"/>
                          </a:solidFill>
                          <a:effectLst/>
                        </a:rPr>
                        <a:t> </a:t>
                      </a:r>
                      <a:r>
                        <a:rPr lang="en-CA" sz="1400" kern="100" dirty="0" err="1">
                          <a:solidFill>
                            <a:schemeClr val="bg1"/>
                          </a:solidFill>
                          <a:effectLst/>
                        </a:rPr>
                        <a:t>réponse</a:t>
                      </a:r>
                      <a:r>
                        <a:rPr lang="en-CA" sz="1400" kern="100" dirty="0">
                          <a:solidFill>
                            <a:schemeClr val="bg1"/>
                          </a:solidFill>
                          <a:effectLst/>
                        </a:rPr>
                        <a:t> de 3 </a:t>
                      </a:r>
                      <a:r>
                        <a:rPr lang="en-CA" sz="1400" kern="100" dirty="0" err="1">
                          <a:solidFill>
                            <a:schemeClr val="bg1"/>
                          </a:solidFill>
                          <a:effectLst/>
                        </a:rPr>
                        <a:t>ou</a:t>
                      </a:r>
                      <a:r>
                        <a:rPr lang="en-CA" sz="1400" kern="100" dirty="0">
                          <a:solidFill>
                            <a:schemeClr val="bg1"/>
                          </a:solidFill>
                          <a:effectLst/>
                        </a:rPr>
                        <a:t> </a:t>
                      </a:r>
                      <a:r>
                        <a:rPr lang="en-CA" sz="1400" kern="100" dirty="0" err="1">
                          <a:solidFill>
                            <a:schemeClr val="bg1"/>
                          </a:solidFill>
                          <a:effectLst/>
                        </a:rPr>
                        <a:t>moins</a:t>
                      </a:r>
                      <a:endParaRPr lang="en-CA" sz="1400" kern="100" dirty="0">
                        <a:solidFill>
                          <a:schemeClr val="bg1"/>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400" i="0" kern="100" dirty="0">
                        <a:effectLst/>
                        <a:latin typeface="Calibri" panose="020F0502020204030204" pitchFamily="34" charset="0"/>
                        <a:cs typeface="Times New Roman" panose="02020603050405020304" pitchFamily="18" charset="0"/>
                      </a:endParaRPr>
                    </a:p>
                  </a:txBody>
                  <a:tcPr marL="49738" marR="497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60324898"/>
                  </a:ext>
                </a:extLst>
              </a:tr>
            </a:tbl>
          </a:graphicData>
        </a:graphic>
      </p:graphicFrame>
    </p:spTree>
    <p:extLst>
      <p:ext uri="{BB962C8B-B14F-4D97-AF65-F5344CB8AC3E}">
        <p14:creationId xmlns:p14="http://schemas.microsoft.com/office/powerpoint/2010/main" val="195734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Commentaire </a:t>
            </a:r>
            <a:r>
              <a:rPr lang="fr-FR" dirty="0"/>
              <a:t>- </a:t>
            </a:r>
            <a:r>
              <a:rPr lang="fr-FR"/>
              <a:t>Applicabilité </a:t>
            </a:r>
            <a:br>
              <a:rPr lang="fr-FR"/>
            </a:br>
            <a:endParaRPr lang="fr-FR"/>
          </a:p>
        </p:txBody>
      </p:sp>
      <p:sp>
        <p:nvSpPr>
          <p:cNvPr id="6" name="TextBox 5">
            <a:extLst>
              <a:ext uri="{FF2B5EF4-FFF2-40B4-BE49-F238E27FC236}">
                <a16:creationId xmlns:a16="http://schemas.microsoft.com/office/drawing/2014/main" id="{8F7F497E-683C-04A6-EF96-2EAECAB5C493}"/>
              </a:ext>
            </a:extLst>
          </p:cNvPr>
          <p:cNvSpPr txBox="1"/>
          <p:nvPr/>
        </p:nvSpPr>
        <p:spPr>
          <a:xfrm>
            <a:off x="677334" y="1930400"/>
            <a:ext cx="10615449" cy="4047262"/>
          </a:xfrm>
          <a:prstGeom prst="rect">
            <a:avLst/>
          </a:prstGeom>
          <a:noFill/>
        </p:spPr>
        <p:txBody>
          <a:bodyPr wrap="square">
            <a:spAutoFit/>
          </a:bodyPr>
          <a:lstStyle/>
          <a:p>
            <a:r>
              <a:rPr lang="fr-CA" b="1" u="sng" dirty="0"/>
              <a:t>Commentaire des 4 participants ayant répondu </a:t>
            </a:r>
            <a:r>
              <a:rPr lang="en-CA" b="1" u="sng" dirty="0">
                <a:solidFill>
                  <a:srgbClr val="040C28"/>
                </a:solidFill>
                <a:effectLst/>
                <a:latin typeface="Google Sans"/>
              </a:rPr>
              <a:t>≤</a:t>
            </a:r>
            <a:r>
              <a:rPr lang="fr-CA" b="1" u="sng" dirty="0"/>
              <a:t> 3 : </a:t>
            </a:r>
          </a:p>
          <a:p>
            <a:pPr marL="285750" indent="-285750">
              <a:lnSpc>
                <a:spcPct val="200000"/>
              </a:lnSpc>
              <a:buFont typeface="Arial" panose="020B0604020202020204" pitchFamily="34" charset="0"/>
              <a:buChar char="•"/>
            </a:pPr>
            <a:r>
              <a:rPr lang="fr-CA" sz="1600" b="1" i="1"/>
              <a:t>Trop longs et lourds </a:t>
            </a:r>
            <a:r>
              <a:rPr lang="fr-CA" sz="1600" i="1"/>
              <a:t>pour être facilement accessibles et utilisés en clinique. </a:t>
            </a:r>
            <a:endParaRPr lang="fr-CA" sz="1600" i="1" dirty="0"/>
          </a:p>
          <a:p>
            <a:pPr marL="285750" indent="-285750">
              <a:lnSpc>
                <a:spcPct val="200000"/>
              </a:lnSpc>
              <a:buFont typeface="Arial" panose="020B0604020202020204" pitchFamily="34" charset="0"/>
              <a:buChar char="•"/>
            </a:pPr>
            <a:r>
              <a:rPr lang="fr-CA" sz="1600" i="1"/>
              <a:t>Suggestion de développer des </a:t>
            </a:r>
            <a:r>
              <a:rPr lang="fr-CA" sz="1600" b="1" i="1"/>
              <a:t>outils plus courts </a:t>
            </a:r>
            <a:r>
              <a:rPr lang="fr-CA" sz="1600" i="1"/>
              <a:t>(idéalement d’une page). </a:t>
            </a:r>
            <a:endParaRPr lang="fr-CA" sz="1600" i="1" dirty="0"/>
          </a:p>
          <a:p>
            <a:pPr marL="285750" indent="-285750">
              <a:lnSpc>
                <a:spcPct val="200000"/>
              </a:lnSpc>
              <a:buFont typeface="Arial" panose="020B0604020202020204" pitchFamily="34" charset="0"/>
              <a:buChar char="•"/>
            </a:pPr>
            <a:r>
              <a:rPr lang="fr-CA" sz="1600" b="1" i="1"/>
              <a:t>Trop chargées en texte </a:t>
            </a:r>
            <a:r>
              <a:rPr lang="fr-CA" sz="1600" i="1"/>
              <a:t>pour servir de rappel rapide en clinique. </a:t>
            </a:r>
            <a:endParaRPr lang="fr-CA" sz="1600" i="1" dirty="0"/>
          </a:p>
          <a:p>
            <a:pPr marL="285750" indent="-285750">
              <a:lnSpc>
                <a:spcPct val="200000"/>
              </a:lnSpc>
              <a:buFont typeface="Arial" panose="020B0604020202020204" pitchFamily="34" charset="0"/>
              <a:buChar char="•"/>
            </a:pPr>
            <a:r>
              <a:rPr lang="fr-CA" sz="1600" b="1" i="1"/>
              <a:t>Des fiches d'une page</a:t>
            </a:r>
            <a:r>
              <a:rPr lang="fr-CA" sz="1600" i="1"/>
              <a:t>, avec des termes médicaux adaptés et un format condensé, seraient préférables pour un usage clinique.</a:t>
            </a:r>
            <a:endParaRPr lang="fr-CA" sz="1600" i="1" dirty="0"/>
          </a:p>
          <a:p>
            <a:pPr>
              <a:lnSpc>
                <a:spcPct val="150000"/>
              </a:lnSpc>
            </a:pPr>
            <a:endParaRPr lang="fr-CA"/>
          </a:p>
          <a:p>
            <a:endParaRPr lang="fr-CA"/>
          </a:p>
          <a:p>
            <a:r>
              <a:rPr lang="fr-CA"/>
              <a:t>Cependant, les réponses ne semblent pas être en lien spécifiquement avec la questions de pertinence. (Est-ce que les questions ont étés bien répondus?) </a:t>
            </a:r>
          </a:p>
        </p:txBody>
      </p:sp>
    </p:spTree>
    <p:extLst>
      <p:ext uri="{BB962C8B-B14F-4D97-AF65-F5344CB8AC3E}">
        <p14:creationId xmlns:p14="http://schemas.microsoft.com/office/powerpoint/2010/main" val="145583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Résultats – Contenu </a:t>
            </a:r>
          </a:p>
        </p:txBody>
      </p:sp>
      <p:graphicFrame>
        <p:nvGraphicFramePr>
          <p:cNvPr id="6" name="Table 5">
            <a:extLst>
              <a:ext uri="{FF2B5EF4-FFF2-40B4-BE49-F238E27FC236}">
                <a16:creationId xmlns:a16="http://schemas.microsoft.com/office/drawing/2014/main" id="{18EFC455-038D-3751-E6CA-29F759B553F6}"/>
              </a:ext>
            </a:extLst>
          </p:cNvPr>
          <p:cNvGraphicFramePr>
            <a:graphicFrameLocks noGrp="1"/>
          </p:cNvGraphicFramePr>
          <p:nvPr>
            <p:extLst>
              <p:ext uri="{D42A27DB-BD31-4B8C-83A1-F6EECF244321}">
                <p14:modId xmlns:p14="http://schemas.microsoft.com/office/powerpoint/2010/main" val="1503549589"/>
              </p:ext>
            </p:extLst>
          </p:nvPr>
        </p:nvGraphicFramePr>
        <p:xfrm>
          <a:off x="355964" y="1409048"/>
          <a:ext cx="10420065" cy="3981099"/>
        </p:xfrm>
        <a:graphic>
          <a:graphicData uri="http://schemas.openxmlformats.org/drawingml/2006/table">
            <a:tbl>
              <a:tblPr firstRow="1" firstCol="1" bandRow="1"/>
              <a:tblGrid>
                <a:gridCol w="1459172">
                  <a:extLst>
                    <a:ext uri="{9D8B030D-6E8A-4147-A177-3AD203B41FA5}">
                      <a16:colId xmlns:a16="http://schemas.microsoft.com/office/drawing/2014/main" val="2646144727"/>
                    </a:ext>
                  </a:extLst>
                </a:gridCol>
                <a:gridCol w="2079439">
                  <a:extLst>
                    <a:ext uri="{9D8B030D-6E8A-4147-A177-3AD203B41FA5}">
                      <a16:colId xmlns:a16="http://schemas.microsoft.com/office/drawing/2014/main" val="1794759524"/>
                    </a:ext>
                  </a:extLst>
                </a:gridCol>
                <a:gridCol w="6881454">
                  <a:extLst>
                    <a:ext uri="{9D8B030D-6E8A-4147-A177-3AD203B41FA5}">
                      <a16:colId xmlns:a16="http://schemas.microsoft.com/office/drawing/2014/main" val="3271402732"/>
                    </a:ext>
                  </a:extLst>
                </a:gridCol>
              </a:tblGrid>
              <a:tr h="407954">
                <a:tc rowSpan="2">
                  <a:txBody>
                    <a:bodyPr/>
                    <a:lstStyle/>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p>
                      <a:pPr algn="ctr" fontAlgn="ctr">
                        <a:lnSpc>
                          <a:spcPct val="115000"/>
                        </a:lnSpc>
                        <a:spcBef>
                          <a:spcPts val="0"/>
                        </a:spcBef>
                        <a:spcAft>
                          <a:spcPts val="0"/>
                        </a:spcAft>
                      </a:pPr>
                      <a:r>
                        <a:rPr lang="fr-CA" sz="1300" b="1" i="0" u="none" strike="noStrike">
                          <a:solidFill>
                            <a:srgbClr val="000000"/>
                          </a:solidFill>
                          <a:effectLst/>
                          <a:latin typeface="Arial" panose="020B0604020202020204" pitchFamily="34" charset="0"/>
                          <a:ea typeface="Arial" panose="020B0604020202020204" pitchFamily="34" charset="0"/>
                        </a:rPr>
                        <a:t>Contenu</a:t>
                      </a:r>
                      <a:endParaRPr lang="fr-CA" sz="2400" b="0" i="0" u="none" strike="noStrike">
                        <a:effectLst/>
                        <a:latin typeface="Arial" panose="020B0604020202020204" pitchFamily="34" charset="0"/>
                      </a:endParaRPr>
                    </a:p>
                  </a:txBody>
                  <a:tcPr marL="245395" marR="245395" marT="122697" marB="122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2">
                  <a:txBody>
                    <a:bodyPr/>
                    <a:lstStyle/>
                    <a:p>
                      <a:pPr algn="ctr" fontAlgn="ctr">
                        <a:lnSpc>
                          <a:spcPct val="115000"/>
                        </a:lnSpc>
                        <a:spcBef>
                          <a:spcPts val="0"/>
                        </a:spcBef>
                        <a:spcAft>
                          <a:spcPts val="0"/>
                        </a:spcAft>
                      </a:pPr>
                      <a:r>
                        <a:rPr lang="fr-CA" sz="1300" b="0" i="0" u="none" strike="noStrike">
                          <a:solidFill>
                            <a:srgbClr val="000000"/>
                          </a:solidFill>
                          <a:effectLst/>
                          <a:latin typeface="Arial" panose="020B0604020202020204" pitchFamily="34" charset="0"/>
                          <a:ea typeface="Arial" panose="020B0604020202020204" pitchFamily="34" charset="0"/>
                        </a:rPr>
                        <a:t> </a:t>
                      </a:r>
                      <a:endParaRPr lang="fr-CA" sz="2400" b="0" i="0" u="none" strike="noStrike">
                        <a:effectLst/>
                        <a:latin typeface="Arial" panose="020B0604020202020204" pitchFamily="34" charset="0"/>
                      </a:endParaRPr>
                    </a:p>
                  </a:txBody>
                  <a:tcPr marL="245395" marR="245395" marT="122697" marB="122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Les recommandations sont spécifiques et </a:t>
                      </a:r>
                      <a:r>
                        <a:rPr lang="fr-FR" sz="1400" b="0" i="0" u="none" strike="noStrike" err="1">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nonambigues</a:t>
                      </a:r>
                      <a:endParaRPr lang="fr-FR" sz="1400" b="0" i="0" u="none" strike="noStrike">
                        <a:effectLst/>
                        <a:highlight>
                          <a:srgbClr val="00FF00"/>
                        </a:highlight>
                        <a:latin typeface="Arial" panose="020B0604020202020204" pitchFamily="34" charset="0"/>
                        <a:cs typeface="Arial" panose="020B0604020202020204" pitchFamily="34" charset="0"/>
                      </a:endParaRPr>
                    </a:p>
                  </a:txBody>
                  <a:tcPr marL="94385" marR="94385" marT="131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988918"/>
                  </a:ext>
                </a:extLst>
              </a:tr>
              <a:tr h="3573145">
                <a:tc vMerge="1">
                  <a:txBody>
                    <a:bodyPr/>
                    <a:lstStyle/>
                    <a:p>
                      <a:endParaRPr lang="en-US"/>
                    </a:p>
                  </a:txBody>
                  <a:tcPr/>
                </a:tc>
                <a:tc vMerge="1">
                  <a:txBody>
                    <a:bodyPr/>
                    <a:lstStyle/>
                    <a:p>
                      <a:endParaRPr lang="en-US"/>
                    </a:p>
                  </a:txBody>
                  <a:tcPr/>
                </a:tc>
                <a:tc>
                  <a:txBody>
                    <a:bodyPr/>
                    <a:lstStyle/>
                    <a:p>
                      <a:pPr algn="l" fontAlgn="t">
                        <a:lnSpc>
                          <a:spcPct val="115000"/>
                        </a:lnSpc>
                        <a:spcBef>
                          <a:spcPts val="0"/>
                        </a:spcBef>
                        <a:spcAft>
                          <a:spcPts val="0"/>
                        </a:spcAft>
                      </a:pPr>
                      <a:endParaRPr lang="fr-FR" sz="13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l" fontAlgn="t">
                        <a:lnSpc>
                          <a:spcPct val="115000"/>
                        </a:lnSpc>
                        <a:spcBef>
                          <a:spcPts val="0"/>
                        </a:spcBef>
                        <a:spcAft>
                          <a:spcPts val="0"/>
                        </a:spcAft>
                      </a:pPr>
                      <a:r>
                        <a:rPr lang="fr-FR" sz="13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La quantité d'information est-elle </a:t>
                      </a:r>
                      <a:r>
                        <a:rPr lang="fr-FR" sz="1300" b="1"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suffisante, insuffisante, ou excessive? </a:t>
                      </a:r>
                      <a:endParaRPr lang="fr-FR" sz="1300" b="1" i="0" u="none" strike="noStrike">
                        <a:effectLst/>
                        <a:latin typeface="Arial" panose="020B0604020202020204" pitchFamily="34" charset="0"/>
                        <a:cs typeface="Arial" panose="020B0604020202020204" pitchFamily="34" charset="0"/>
                      </a:endParaRPr>
                    </a:p>
                    <a:p>
                      <a:pPr algn="l" fontAlgn="t">
                        <a:lnSpc>
                          <a:spcPct val="115000"/>
                        </a:lnSpc>
                        <a:spcBef>
                          <a:spcPts val="0"/>
                        </a:spcBef>
                        <a:spcAft>
                          <a:spcPts val="0"/>
                        </a:spcAft>
                      </a:pPr>
                      <a:endParaRPr lang="fr-FR" sz="1300" b="0" i="0" u="sng" strike="noStrike">
                        <a:solidFill>
                          <a:srgbClr val="000000"/>
                        </a:solidFill>
                        <a:effectLst/>
                        <a:highlight>
                          <a:srgbClr val="FF0000"/>
                        </a:highlight>
                        <a:latin typeface="Arial" panose="020B0604020202020204" pitchFamily="34" charset="0"/>
                        <a:ea typeface="Arial" panose="020B0604020202020204" pitchFamily="34" charset="0"/>
                        <a:cs typeface="Arial" panose="020B0604020202020204" pitchFamily="34" charset="0"/>
                      </a:endParaRPr>
                    </a:p>
                    <a:p>
                      <a:pPr algn="l" fontAlgn="t">
                        <a:lnSpc>
                          <a:spcPct val="115000"/>
                        </a:lnSpc>
                        <a:spcBef>
                          <a:spcPts val="0"/>
                        </a:spcBef>
                        <a:spcAft>
                          <a:spcPts val="0"/>
                        </a:spcAft>
                      </a:pPr>
                      <a:r>
                        <a:rPr lang="fr-FR" sz="13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r-FR" sz="1300" b="0" i="0" u="none" strike="noStrike">
                        <a:effectLst/>
                        <a:latin typeface="Arial" panose="020B0604020202020204" pitchFamily="34" charset="0"/>
                        <a:cs typeface="Arial" panose="020B0604020202020204" pitchFamily="34" charset="0"/>
                      </a:endParaRPr>
                    </a:p>
                  </a:txBody>
                  <a:tcPr marL="94385" marR="94385" marT="131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491775"/>
                  </a:ext>
                </a:extLst>
              </a:tr>
            </a:tbl>
          </a:graphicData>
        </a:graphic>
      </p:graphicFrame>
      <p:pic>
        <p:nvPicPr>
          <p:cNvPr id="3" name="Picture 2">
            <a:extLst>
              <a:ext uri="{FF2B5EF4-FFF2-40B4-BE49-F238E27FC236}">
                <a16:creationId xmlns:a16="http://schemas.microsoft.com/office/drawing/2014/main" id="{BC5FBD09-A6E5-59E0-8720-67637BBBFB92}"/>
              </a:ext>
            </a:extLst>
          </p:cNvPr>
          <p:cNvPicPr>
            <a:picLocks noChangeAspect="1"/>
          </p:cNvPicPr>
          <p:nvPr/>
        </p:nvPicPr>
        <p:blipFill>
          <a:blip r:embed="rId3"/>
          <a:stretch>
            <a:fillRect/>
          </a:stretch>
        </p:blipFill>
        <p:spPr>
          <a:xfrm>
            <a:off x="5620562" y="2435176"/>
            <a:ext cx="3269152" cy="2848560"/>
          </a:xfrm>
          <a:prstGeom prst="rect">
            <a:avLst/>
          </a:prstGeom>
        </p:spPr>
      </p:pic>
      <p:graphicFrame>
        <p:nvGraphicFramePr>
          <p:cNvPr id="9" name="Table 8">
            <a:extLst>
              <a:ext uri="{FF2B5EF4-FFF2-40B4-BE49-F238E27FC236}">
                <a16:creationId xmlns:a16="http://schemas.microsoft.com/office/drawing/2014/main" id="{2639D4D4-EB20-ADAA-9796-F1B2B6B3D221}"/>
              </a:ext>
            </a:extLst>
          </p:cNvPr>
          <p:cNvGraphicFramePr>
            <a:graphicFrameLocks noGrp="1"/>
          </p:cNvGraphicFramePr>
          <p:nvPr>
            <p:extLst>
              <p:ext uri="{D42A27DB-BD31-4B8C-83A1-F6EECF244321}">
                <p14:modId xmlns:p14="http://schemas.microsoft.com/office/powerpoint/2010/main" val="2685700196"/>
              </p:ext>
            </p:extLst>
          </p:nvPr>
        </p:nvGraphicFramePr>
        <p:xfrm>
          <a:off x="10054769" y="1467853"/>
          <a:ext cx="574373" cy="213360"/>
        </p:xfrm>
        <a:graphic>
          <a:graphicData uri="http://schemas.openxmlformats.org/drawingml/2006/table">
            <a:tbl>
              <a:tblPr firstRow="1" firstCol="1" bandRow="1">
                <a:tableStyleId>{5C22544A-7EE6-4342-B048-85BDC9FD1C3A}</a:tableStyleId>
              </a:tblPr>
              <a:tblGrid>
                <a:gridCol w="574373">
                  <a:extLst>
                    <a:ext uri="{9D8B030D-6E8A-4147-A177-3AD203B41FA5}">
                      <a16:colId xmlns:a16="http://schemas.microsoft.com/office/drawing/2014/main" val="2018052065"/>
                    </a:ext>
                  </a:extLst>
                </a:gridCol>
              </a:tblGrid>
              <a:tr h="194945">
                <a:tc>
                  <a:txBody>
                    <a:bodyPr/>
                    <a:lstStyle/>
                    <a:p>
                      <a:pPr algn="r"/>
                      <a:r>
                        <a:rPr lang="en-CA" sz="1400" kern="0">
                          <a:effectLst/>
                        </a:rPr>
                        <a:t>4.4</a:t>
                      </a:r>
                      <a:endParaRPr lang="en-CA"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326380"/>
                  </a:ext>
                </a:extLst>
              </a:tr>
            </a:tbl>
          </a:graphicData>
        </a:graphic>
      </p:graphicFrame>
    </p:spTree>
    <p:extLst>
      <p:ext uri="{BB962C8B-B14F-4D97-AF65-F5344CB8AC3E}">
        <p14:creationId xmlns:p14="http://schemas.microsoft.com/office/powerpoint/2010/main" val="100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B0B6-9E0F-D12B-CA0F-731359A68C58}"/>
              </a:ext>
            </a:extLst>
          </p:cNvPr>
          <p:cNvSpPr>
            <a:spLocks noGrp="1"/>
          </p:cNvSpPr>
          <p:nvPr>
            <p:ph type="title"/>
          </p:nvPr>
        </p:nvSpPr>
        <p:spPr/>
        <p:txBody>
          <a:bodyPr/>
          <a:lstStyle/>
          <a:p>
            <a:pPr algn="ctr"/>
            <a:r>
              <a:rPr lang="fr-CA">
                <a:solidFill>
                  <a:schemeClr val="tx1"/>
                </a:solidFill>
              </a:rPr>
              <a:t>Retour sur ce qui a été fait par nos collègues</a:t>
            </a:r>
          </a:p>
        </p:txBody>
      </p:sp>
      <p:sp>
        <p:nvSpPr>
          <p:cNvPr id="3" name="Content Placeholder 2">
            <a:extLst>
              <a:ext uri="{FF2B5EF4-FFF2-40B4-BE49-F238E27FC236}">
                <a16:creationId xmlns:a16="http://schemas.microsoft.com/office/drawing/2014/main" id="{A5B260DB-F840-72B6-41FF-9677864AD2C3}"/>
              </a:ext>
            </a:extLst>
          </p:cNvPr>
          <p:cNvSpPr>
            <a:spLocks noGrp="1"/>
          </p:cNvSpPr>
          <p:nvPr>
            <p:ph idx="1"/>
          </p:nvPr>
        </p:nvSpPr>
        <p:spPr>
          <a:xfrm>
            <a:off x="677334" y="2160589"/>
            <a:ext cx="8596668" cy="4087811"/>
          </a:xfrm>
        </p:spPr>
        <p:txBody>
          <a:bodyPr/>
          <a:lstStyle/>
          <a:p>
            <a:pPr marL="0" indent="0">
              <a:buNone/>
            </a:pPr>
            <a:r>
              <a:rPr lang="fr-CA" b="1"/>
              <a:t>Première phase: </a:t>
            </a:r>
          </a:p>
          <a:p>
            <a:r>
              <a:rPr lang="fr-CA"/>
              <a:t>Par Dr Olivier Duquette-Gervais et Dr Alexandre </a:t>
            </a:r>
            <a:r>
              <a:rPr lang="fr-CA" err="1"/>
              <a:t>Lippens</a:t>
            </a:r>
            <a:r>
              <a:rPr lang="fr-CA"/>
              <a:t> </a:t>
            </a:r>
          </a:p>
          <a:p>
            <a:r>
              <a:rPr lang="fr-CA" sz="1800">
                <a:effectLst/>
                <a:ea typeface="Calibri" panose="020F0502020204030204" pitchFamily="34" charset="0"/>
              </a:rPr>
              <a:t>Sondage répondu par </a:t>
            </a:r>
            <a:r>
              <a:rPr lang="fr-CA" sz="1800" b="1">
                <a:effectLst/>
                <a:ea typeface="Calibri" panose="020F0502020204030204" pitchFamily="34" charset="0"/>
              </a:rPr>
              <a:t>116 résidents </a:t>
            </a:r>
            <a:r>
              <a:rPr lang="fr-CA" b="1">
                <a:ea typeface="Calibri" panose="020F0502020204030204" pitchFamily="34" charset="0"/>
              </a:rPr>
              <a:t>en médecine familiale </a:t>
            </a:r>
          </a:p>
          <a:p>
            <a:r>
              <a:rPr lang="fr-CA" sz="1800" b="1">
                <a:effectLst/>
                <a:ea typeface="Calibri" panose="020F0502020204030204" pitchFamily="34" charset="0"/>
              </a:rPr>
              <a:t>But</a:t>
            </a:r>
            <a:r>
              <a:rPr lang="fr-CA" sz="1800">
                <a:effectLst/>
                <a:ea typeface="Calibri" panose="020F0502020204030204" pitchFamily="34" charset="0"/>
              </a:rPr>
              <a:t>: Évaluer le attitudes, sentiments d’auto-efficacité et connaissance face à la prescription d’activité physique (AP) </a:t>
            </a:r>
          </a:p>
          <a:p>
            <a:r>
              <a:rPr lang="fr-CA"/>
              <a:t>Résultats: </a:t>
            </a:r>
          </a:p>
          <a:p>
            <a:pPr lvl="1"/>
            <a:r>
              <a:rPr lang="fr-CA" sz="1800" b="1">
                <a:effectLst/>
                <a:latin typeface="Calibri" panose="020F0502020204030204" pitchFamily="34" charset="0"/>
              </a:rPr>
              <a:t>77%</a:t>
            </a:r>
            <a:r>
              <a:rPr lang="fr-CA" sz="1800">
                <a:effectLst/>
                <a:latin typeface="Calibri" panose="020F0502020204030204" pitchFamily="34" charset="0"/>
              </a:rPr>
              <a:t> considéraient leurs </a:t>
            </a:r>
            <a:r>
              <a:rPr lang="fr-CA" sz="1800" b="1">
                <a:effectLst/>
                <a:latin typeface="Calibri" panose="020F0502020204030204" pitchFamily="34" charset="0"/>
              </a:rPr>
              <a:t>recommandations sur l’AP peu ou pas du tout efficaces </a:t>
            </a:r>
            <a:endParaRPr lang="fr-CA" b="1"/>
          </a:p>
          <a:p>
            <a:pPr lvl="1"/>
            <a:r>
              <a:rPr lang="fr-CA" b="1"/>
              <a:t>72-86%</a:t>
            </a:r>
            <a:r>
              <a:rPr lang="fr-CA"/>
              <a:t> considéraient avoir </a:t>
            </a:r>
            <a:r>
              <a:rPr lang="fr-CA" b="1"/>
              <a:t>faibles connaissances</a:t>
            </a:r>
          </a:p>
          <a:p>
            <a:pPr lvl="1"/>
            <a:r>
              <a:rPr lang="fr-CA" b="1"/>
              <a:t>60-72%</a:t>
            </a:r>
            <a:r>
              <a:rPr lang="fr-CA"/>
              <a:t> démontraient un </a:t>
            </a:r>
            <a:r>
              <a:rPr lang="fr-CA" b="1"/>
              <a:t>faible sentiment d’auto-efficacité </a:t>
            </a:r>
            <a:r>
              <a:rPr lang="fr-CA"/>
              <a:t>chez </a:t>
            </a:r>
            <a:r>
              <a:rPr lang="fr-CA" dirty="0"/>
              <a:t>populations</a:t>
            </a:r>
            <a:r>
              <a:rPr lang="fr-CA"/>
              <a:t> spécifiques </a:t>
            </a:r>
            <a:endParaRPr lang="fr-CA" b="1"/>
          </a:p>
          <a:p>
            <a:pPr lvl="2"/>
            <a:r>
              <a:rPr lang="fr-CA"/>
              <a:t>Ex: cancer, arthrose, maladie chroniques, etc. </a:t>
            </a:r>
          </a:p>
        </p:txBody>
      </p:sp>
    </p:spTree>
    <p:extLst>
      <p:ext uri="{BB962C8B-B14F-4D97-AF65-F5344CB8AC3E}">
        <p14:creationId xmlns:p14="http://schemas.microsoft.com/office/powerpoint/2010/main" val="41366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a:xfrm>
            <a:off x="700483" y="239211"/>
            <a:ext cx="8596668" cy="802511"/>
          </a:xfrm>
        </p:spPr>
        <p:txBody>
          <a:bodyPr/>
          <a:lstStyle/>
          <a:p>
            <a:r>
              <a:rPr lang="fr-FR"/>
              <a:t>Commentaire </a:t>
            </a:r>
            <a:r>
              <a:rPr lang="fr-FR" dirty="0"/>
              <a:t>- Contenu</a:t>
            </a:r>
            <a:endParaRPr lang="fr-FR"/>
          </a:p>
        </p:txBody>
      </p:sp>
      <p:sp>
        <p:nvSpPr>
          <p:cNvPr id="8" name="TextBox 7">
            <a:extLst>
              <a:ext uri="{FF2B5EF4-FFF2-40B4-BE49-F238E27FC236}">
                <a16:creationId xmlns:a16="http://schemas.microsoft.com/office/drawing/2014/main" id="{BEAC297E-533F-9FDE-F609-4A6551FA3988}"/>
              </a:ext>
            </a:extLst>
          </p:cNvPr>
          <p:cNvSpPr txBox="1"/>
          <p:nvPr/>
        </p:nvSpPr>
        <p:spPr>
          <a:xfrm>
            <a:off x="315479" y="1246126"/>
            <a:ext cx="10692045" cy="4365747"/>
          </a:xfrm>
          <a:prstGeom prst="rect">
            <a:avLst/>
          </a:prstGeom>
          <a:noFill/>
        </p:spPr>
        <p:txBody>
          <a:bodyPr wrap="square">
            <a:spAutoFit/>
          </a:bodyPr>
          <a:lstStyle/>
          <a:p>
            <a:r>
              <a:rPr lang="fr-FR" sz="2000" b="1" dirty="0"/>
              <a:t>PARTICIPANTS AYANT TROUVÉ LA QUANTITÉ D’INFORMATION EXCESSIVE </a:t>
            </a:r>
          </a:p>
          <a:p>
            <a:endParaRPr lang="fr-FR" b="1"/>
          </a:p>
          <a:p>
            <a:pPr marL="285750" indent="-285750">
              <a:lnSpc>
                <a:spcPct val="150000"/>
              </a:lnSpc>
              <a:buFont typeface="Arial" panose="020B0604020202020204" pitchFamily="34" charset="0"/>
              <a:buChar char="•"/>
            </a:pPr>
            <a:r>
              <a:rPr lang="fr-FR" i="1"/>
              <a:t>La fiche est très longue et peut être décourageante à lire entièrement </a:t>
            </a:r>
            <a:endParaRPr lang="fr-FR" i="1" dirty="0"/>
          </a:p>
          <a:p>
            <a:pPr marL="285750" indent="-285750">
              <a:lnSpc>
                <a:spcPct val="150000"/>
              </a:lnSpc>
              <a:buFont typeface="Arial" panose="020B0604020202020204" pitchFamily="34" charset="0"/>
              <a:buChar char="•"/>
            </a:pPr>
            <a:endParaRPr lang="fr-FR" i="1" dirty="0"/>
          </a:p>
          <a:p>
            <a:pPr marL="285750" indent="-285750">
              <a:lnSpc>
                <a:spcPct val="150000"/>
              </a:lnSpc>
              <a:buFont typeface="Arial" panose="020B0604020202020204" pitchFamily="34" charset="0"/>
              <a:buChar char="•"/>
            </a:pPr>
            <a:r>
              <a:rPr lang="fr-FR" i="1"/>
              <a:t>La section généralités pourrait être synthétisée et il est suggéré d'utiliser des </a:t>
            </a:r>
            <a:r>
              <a:rPr lang="fr-FR" i="1" dirty="0"/>
              <a:t>point-forme</a:t>
            </a:r>
            <a:r>
              <a:rPr lang="fr-FR" i="1"/>
              <a:t> et de raccourcir certaines phrases pour alléger la quantité d'information. </a:t>
            </a:r>
            <a:endParaRPr lang="fr-FR" i="1" dirty="0"/>
          </a:p>
          <a:p>
            <a:pPr marL="285750" indent="-285750">
              <a:lnSpc>
                <a:spcPct val="150000"/>
              </a:lnSpc>
              <a:buFont typeface="Arial" panose="020B0604020202020204" pitchFamily="34" charset="0"/>
              <a:buChar char="•"/>
            </a:pPr>
            <a:endParaRPr lang="fr-FR" i="1" dirty="0"/>
          </a:p>
          <a:p>
            <a:pPr marL="285750" indent="-285750">
              <a:lnSpc>
                <a:spcPct val="150000"/>
              </a:lnSpc>
              <a:buFont typeface="Arial" panose="020B0604020202020204" pitchFamily="34" charset="0"/>
              <a:buChar char="•"/>
            </a:pPr>
            <a:r>
              <a:rPr lang="fr-FR" i="1"/>
              <a:t>Les sections sont intéressantes mais trop détaillées. </a:t>
            </a:r>
            <a:endParaRPr lang="fr-FR" i="1" dirty="0"/>
          </a:p>
          <a:p>
            <a:pPr marL="285750" indent="-285750">
              <a:lnSpc>
                <a:spcPct val="150000"/>
              </a:lnSpc>
              <a:buFont typeface="Arial" panose="020B0604020202020204" pitchFamily="34" charset="0"/>
              <a:buChar char="•"/>
            </a:pPr>
            <a:endParaRPr lang="fr-FR" i="1" dirty="0"/>
          </a:p>
          <a:p>
            <a:pPr marL="285750" indent="-285750">
              <a:lnSpc>
                <a:spcPct val="150000"/>
              </a:lnSpc>
              <a:buFont typeface="Arial" panose="020B0604020202020204" pitchFamily="34" charset="0"/>
              <a:buChar char="•"/>
            </a:pPr>
            <a:r>
              <a:rPr lang="fr-FR" i="1"/>
              <a:t>Un résumé d’une page serait apprécié, avec des informations plus succinctes, moins d'exemples ou en référant à un document plus élaboré pour ceux qui souhaitent plus d'informations.</a:t>
            </a:r>
            <a:endParaRPr lang="fr-FR" i="1" dirty="0"/>
          </a:p>
        </p:txBody>
      </p:sp>
    </p:spTree>
    <p:extLst>
      <p:ext uri="{BB962C8B-B14F-4D97-AF65-F5344CB8AC3E}">
        <p14:creationId xmlns:p14="http://schemas.microsoft.com/office/powerpoint/2010/main" val="397255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8EEC555-9A9B-D2D7-DBBC-787BAB7CD18A}"/>
              </a:ext>
            </a:extLst>
          </p:cNvPr>
          <p:cNvGraphicFramePr>
            <a:graphicFrameLocks noGrp="1"/>
          </p:cNvGraphicFramePr>
          <p:nvPr>
            <p:extLst>
              <p:ext uri="{D42A27DB-BD31-4B8C-83A1-F6EECF244321}">
                <p14:modId xmlns:p14="http://schemas.microsoft.com/office/powerpoint/2010/main" val="2150881987"/>
              </p:ext>
            </p:extLst>
          </p:nvPr>
        </p:nvGraphicFramePr>
        <p:xfrm>
          <a:off x="677863" y="2326511"/>
          <a:ext cx="8796934" cy="3237162"/>
        </p:xfrm>
        <a:graphic>
          <a:graphicData uri="http://schemas.openxmlformats.org/drawingml/2006/table">
            <a:tbl>
              <a:tblPr firstRow="1" firstCol="1" bandRow="1"/>
              <a:tblGrid>
                <a:gridCol w="1231877">
                  <a:extLst>
                    <a:ext uri="{9D8B030D-6E8A-4147-A177-3AD203B41FA5}">
                      <a16:colId xmlns:a16="http://schemas.microsoft.com/office/drawing/2014/main" val="3972815002"/>
                    </a:ext>
                  </a:extLst>
                </a:gridCol>
                <a:gridCol w="1755525">
                  <a:extLst>
                    <a:ext uri="{9D8B030D-6E8A-4147-A177-3AD203B41FA5}">
                      <a16:colId xmlns:a16="http://schemas.microsoft.com/office/drawing/2014/main" val="3451429546"/>
                    </a:ext>
                  </a:extLst>
                </a:gridCol>
                <a:gridCol w="5809532">
                  <a:extLst>
                    <a:ext uri="{9D8B030D-6E8A-4147-A177-3AD203B41FA5}">
                      <a16:colId xmlns:a16="http://schemas.microsoft.com/office/drawing/2014/main" val="2723340189"/>
                    </a:ext>
                  </a:extLst>
                </a:gridCol>
              </a:tblGrid>
              <a:tr h="1151677">
                <a:tc rowSpan="3">
                  <a:txBody>
                    <a:bodyPr/>
                    <a:lstStyle/>
                    <a:p>
                      <a:pPr algn="ctr" fontAlgn="ctr">
                        <a:lnSpc>
                          <a:spcPct val="115000"/>
                        </a:lnSpc>
                        <a:spcBef>
                          <a:spcPts val="0"/>
                        </a:spcBef>
                        <a:spcAft>
                          <a:spcPts val="0"/>
                        </a:spcAft>
                      </a:pPr>
                      <a:r>
                        <a:rPr lang="fr-CA" sz="1100" b="1" i="0" u="none" strike="noStrike">
                          <a:solidFill>
                            <a:srgbClr val="000000"/>
                          </a:solidFill>
                          <a:effectLst/>
                          <a:latin typeface="Arial" panose="020B0604020202020204" pitchFamily="34" charset="0"/>
                          <a:ea typeface="Arial" panose="020B0604020202020204" pitchFamily="34" charset="0"/>
                        </a:rPr>
                        <a:t>Impact</a:t>
                      </a:r>
                      <a:endParaRPr lang="fr-CA" sz="2100" b="0" i="0" u="none" strike="noStrike">
                        <a:effectLst/>
                        <a:latin typeface="Arial" panose="020B0604020202020204" pitchFamily="34" charset="0"/>
                      </a:endParaRPr>
                    </a:p>
                  </a:txBody>
                  <a:tcPr marL="208566" marR="208566" marT="104283" marB="1042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3">
                  <a:txBody>
                    <a:bodyPr/>
                    <a:lstStyle/>
                    <a:p>
                      <a:pPr algn="ctr" fontAlgn="ctr">
                        <a:lnSpc>
                          <a:spcPct val="115000"/>
                        </a:lnSpc>
                        <a:spcBef>
                          <a:spcPts val="0"/>
                        </a:spcBef>
                        <a:spcAft>
                          <a:spcPts val="0"/>
                        </a:spcAft>
                      </a:pPr>
                      <a:r>
                        <a:rPr lang="fr-CA" sz="1100" b="0" i="0" u="none" strike="noStrike">
                          <a:solidFill>
                            <a:srgbClr val="000000"/>
                          </a:solidFill>
                          <a:effectLst/>
                          <a:latin typeface="Arial" panose="020B0604020202020204" pitchFamily="34" charset="0"/>
                          <a:ea typeface="Arial" panose="020B0604020202020204" pitchFamily="34" charset="0"/>
                        </a:rPr>
                        <a:t>Impact sur la pratique</a:t>
                      </a:r>
                      <a:endParaRPr lang="fr-CA" sz="2100" b="0" i="0" u="none" strike="noStrike">
                        <a:effectLst/>
                        <a:latin typeface="Arial" panose="020B0604020202020204" pitchFamily="34" charset="0"/>
                      </a:endParaRPr>
                    </a:p>
                  </a:txBody>
                  <a:tcPr marL="208566" marR="208566" marT="104283" marB="1042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t">
                        <a:lnSpc>
                          <a:spcPct val="115000"/>
                        </a:lnSpc>
                        <a:spcBef>
                          <a:spcPts val="0"/>
                        </a:spcBef>
                        <a:spcAft>
                          <a:spcPts val="0"/>
                        </a:spcAft>
                      </a:pPr>
                      <a:r>
                        <a:rPr lang="fr-CA" sz="11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Est-ce que cet outil vous permet de </a:t>
                      </a:r>
                      <a:r>
                        <a:rPr lang="fr-CA" sz="1200" b="1"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mieux communiquer</a:t>
                      </a:r>
                      <a:r>
                        <a:rPr lang="fr-CA" sz="11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 vos recommandations d’exercices aux patients? </a:t>
                      </a:r>
                      <a:endParaRPr lang="fr-CA" sz="1100" b="0" i="0" u="none" strike="noStrike">
                        <a:effectLst/>
                        <a:highlight>
                          <a:srgbClr val="00FF00"/>
                        </a:highlight>
                        <a:latin typeface="Arial" panose="020B0604020202020204" pitchFamily="34" charset="0"/>
                        <a:cs typeface="Arial" panose="020B0604020202020204" pitchFamily="34" charset="0"/>
                      </a:endParaRPr>
                    </a:p>
                    <a:p>
                      <a:pPr algn="l" fontAlgn="t">
                        <a:lnSpc>
                          <a:spcPct val="115000"/>
                        </a:lnSpc>
                        <a:spcBef>
                          <a:spcPts val="0"/>
                        </a:spcBef>
                        <a:spcAft>
                          <a:spcPts val="0"/>
                        </a:spcAft>
                      </a:pPr>
                      <a:r>
                        <a:rPr lang="fr-CA" sz="1100" b="0" i="0" u="none" strike="noStrike">
                          <a:solidFill>
                            <a:srgbClr val="000000"/>
                          </a:solidFill>
                          <a:effectLst/>
                          <a:highlight>
                            <a:srgbClr val="00FF00"/>
                          </a:highlight>
                          <a:latin typeface="Arial" panose="020B0604020202020204" pitchFamily="34" charset="0"/>
                          <a:ea typeface="Arial" panose="020B0604020202020204" pitchFamily="34" charset="0"/>
                          <a:cs typeface="Arial" panose="020B0604020202020204" pitchFamily="34" charset="0"/>
                        </a:rPr>
                        <a:t> </a:t>
                      </a:r>
                      <a:endParaRPr lang="fr-CA" sz="1100" b="0" i="0" u="none" strike="noStrike">
                        <a:effectLst/>
                        <a:highlight>
                          <a:srgbClr val="00FF00"/>
                        </a:highlight>
                        <a:latin typeface="Arial" panose="020B0604020202020204" pitchFamily="34" charset="0"/>
                        <a:cs typeface="Arial" panose="020B0604020202020204" pitchFamily="34" charset="0"/>
                      </a:endParaRPr>
                    </a:p>
                    <a:p>
                      <a:pPr algn="l" fontAlgn="t">
                        <a:lnSpc>
                          <a:spcPct val="115000"/>
                        </a:lnSpc>
                        <a:spcBef>
                          <a:spcPts val="0"/>
                        </a:spcBef>
                        <a:spcAft>
                          <a:spcPts val="0"/>
                        </a:spcAft>
                      </a:pPr>
                      <a:r>
                        <a:rPr lang="fr-CA"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r-CA" sz="1100" b="0" i="0" u="none" strike="noStrike">
                        <a:effectLst/>
                        <a:latin typeface="Arial" panose="020B0604020202020204" pitchFamily="34" charset="0"/>
                        <a:cs typeface="Arial" panose="020B0604020202020204" pitchFamily="34" charset="0"/>
                      </a:endParaRPr>
                    </a:p>
                  </a:txBody>
                  <a:tcPr marL="80219" marR="80219" marT="11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885297"/>
                  </a:ext>
                </a:extLst>
              </a:tr>
              <a:tr h="495207">
                <a:tc vMerge="1">
                  <a:txBody>
                    <a:bodyPr/>
                    <a:lstStyle/>
                    <a:p>
                      <a:endParaRPr lang="en-US"/>
                    </a:p>
                  </a:txBody>
                  <a:tcPr/>
                </a:tc>
                <a:tc vMerge="1">
                  <a:txBody>
                    <a:bodyPr/>
                    <a:lstStyle/>
                    <a:p>
                      <a:endParaRPr lang="en-US"/>
                    </a:p>
                  </a:txBody>
                  <a:tcPr/>
                </a:tc>
                <a:tc>
                  <a:txBody>
                    <a:bodyPr/>
                    <a:lstStyle/>
                    <a:p>
                      <a:pPr algn="l" fontAlgn="t">
                        <a:lnSpc>
                          <a:spcPct val="115000"/>
                        </a:lnSpc>
                        <a:spcBef>
                          <a:spcPts val="0"/>
                        </a:spcBef>
                        <a:spcAft>
                          <a:spcPts val="0"/>
                        </a:spcAft>
                      </a:pPr>
                      <a:r>
                        <a:rPr lang="fr-CA" sz="1100" b="0" i="0" u="none" strike="noStrike">
                          <a:effectLst/>
                          <a:highlight>
                            <a:srgbClr val="FFFF00"/>
                          </a:highlight>
                          <a:latin typeface="Arial" panose="020B0604020202020204" pitchFamily="34" charset="0"/>
                          <a:ea typeface="Calibri" panose="020F0502020204030204" pitchFamily="34" charset="0"/>
                          <a:cs typeface="Arial" panose="020B0604020202020204" pitchFamily="34" charset="0"/>
                        </a:rPr>
                        <a:t>Après avoir été familiarisé à cet outil, </a:t>
                      </a:r>
                      <a:r>
                        <a:rPr lang="fr-CA" sz="1200" b="1" i="0" u="none" strike="noStrike">
                          <a:effectLst/>
                          <a:highlight>
                            <a:srgbClr val="FFFF00"/>
                          </a:highlight>
                          <a:latin typeface="Arial" panose="020B0604020202020204" pitchFamily="34" charset="0"/>
                          <a:ea typeface="Calibri" panose="020F0502020204030204" pitchFamily="34" charset="0"/>
                          <a:cs typeface="Arial" panose="020B0604020202020204" pitchFamily="34" charset="0"/>
                        </a:rPr>
                        <a:t>pensez-vous utiliser l’outil </a:t>
                      </a:r>
                      <a:r>
                        <a:rPr lang="fr-CA" sz="1100" b="0" i="0" u="none" strike="noStrike">
                          <a:effectLst/>
                          <a:highlight>
                            <a:srgbClr val="FFFF00"/>
                          </a:highlight>
                          <a:latin typeface="Arial" panose="020B0604020202020204" pitchFamily="34" charset="0"/>
                          <a:ea typeface="Calibri" panose="020F0502020204030204" pitchFamily="34" charset="0"/>
                          <a:cs typeface="Arial" panose="020B0604020202020204" pitchFamily="34" charset="0"/>
                        </a:rPr>
                        <a:t>dans les à moyen – long terme?</a:t>
                      </a:r>
                      <a:endParaRPr lang="fr-CA" sz="1100" b="0" i="0" u="none" strike="noStrike">
                        <a:effectLst/>
                        <a:highlight>
                          <a:srgbClr val="FFFF00"/>
                        </a:highlight>
                        <a:latin typeface="Arial" panose="020B0604020202020204" pitchFamily="34" charset="0"/>
                        <a:cs typeface="Arial" panose="020B0604020202020204" pitchFamily="34" charset="0"/>
                      </a:endParaRPr>
                    </a:p>
                  </a:txBody>
                  <a:tcPr marL="80219" marR="80219" marT="11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610124"/>
                  </a:ext>
                </a:extLst>
              </a:tr>
              <a:tr h="1590278">
                <a:tc vMerge="1">
                  <a:txBody>
                    <a:bodyPr/>
                    <a:lstStyle/>
                    <a:p>
                      <a:endParaRPr lang="en-US"/>
                    </a:p>
                  </a:txBody>
                  <a:tcPr/>
                </a:tc>
                <a:tc vMerge="1">
                  <a:txBody>
                    <a:bodyPr/>
                    <a:lstStyle/>
                    <a:p>
                      <a:endParaRPr lang="en-US"/>
                    </a:p>
                  </a:txBody>
                  <a:tcPr/>
                </a:tc>
                <a:tc>
                  <a:txBody>
                    <a:bodyPr/>
                    <a:lstStyle/>
                    <a:p>
                      <a:pPr algn="l" fontAlgn="t">
                        <a:spcBef>
                          <a:spcPts val="0"/>
                        </a:spcBef>
                        <a:spcAft>
                          <a:spcPts val="0"/>
                        </a:spcAft>
                      </a:pPr>
                      <a:r>
                        <a:rPr lang="fr-CA" sz="1100" b="0" i="0" u="none" strike="noStrike">
                          <a:effectLst/>
                          <a:highlight>
                            <a:srgbClr val="FFFF00"/>
                          </a:highlight>
                          <a:latin typeface="Arial" panose="020B0604020202020204" pitchFamily="34" charset="0"/>
                          <a:cs typeface="Arial" panose="020B0604020202020204" pitchFamily="34" charset="0"/>
                        </a:rPr>
                        <a:t>Est-ce que cet outil clinique </a:t>
                      </a:r>
                      <a:r>
                        <a:rPr lang="fr-CA" sz="1100" b="1" i="0" u="none" strike="noStrike">
                          <a:effectLst/>
                          <a:highlight>
                            <a:srgbClr val="FFFF00"/>
                          </a:highlight>
                          <a:latin typeface="Arial" panose="020B0604020202020204" pitchFamily="34" charset="0"/>
                          <a:cs typeface="Arial" panose="020B0604020202020204" pitchFamily="34" charset="0"/>
                        </a:rPr>
                        <a:t>favorisera la promotion de l’activité physique </a:t>
                      </a:r>
                      <a:r>
                        <a:rPr lang="fr-CA" sz="1100" b="0" i="0" u="none" strike="noStrike">
                          <a:effectLst/>
                          <a:highlight>
                            <a:srgbClr val="FFFF00"/>
                          </a:highlight>
                          <a:latin typeface="Arial" panose="020B0604020202020204" pitchFamily="34" charset="0"/>
                          <a:cs typeface="Arial" panose="020B0604020202020204" pitchFamily="34" charset="0"/>
                        </a:rPr>
                        <a:t>chez vos patients dans le futur ?</a:t>
                      </a:r>
                    </a:p>
                    <a:p>
                      <a:pPr algn="l" fontAlgn="t">
                        <a:spcBef>
                          <a:spcPts val="0"/>
                        </a:spcBef>
                        <a:spcAft>
                          <a:spcPts val="0"/>
                        </a:spcAft>
                      </a:pPr>
                      <a:endParaRPr lang="fr-CA" sz="1100" b="0" i="0" u="none" strike="noStrike">
                        <a:effectLst/>
                        <a:latin typeface="Arial" panose="020B0604020202020204" pitchFamily="34" charset="0"/>
                        <a:cs typeface="Arial" panose="020B0604020202020204" pitchFamily="34" charset="0"/>
                      </a:endParaRPr>
                    </a:p>
                  </a:txBody>
                  <a:tcPr marL="80219" marR="80219" marT="11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525135"/>
                  </a:ext>
                </a:extLst>
              </a:tr>
            </a:tbl>
          </a:graphicData>
        </a:graphic>
      </p:graphicFrame>
      <p:sp>
        <p:nvSpPr>
          <p:cNvPr id="10" name="Titre 1">
            <a:extLst>
              <a:ext uri="{FF2B5EF4-FFF2-40B4-BE49-F238E27FC236}">
                <a16:creationId xmlns:a16="http://schemas.microsoft.com/office/drawing/2014/main" id="{13978F85-603C-00B7-9AE6-86C6303CA6B7}"/>
              </a:ext>
            </a:extLst>
          </p:cNvPr>
          <p:cNvSpPr>
            <a:spLocks noGrp="1"/>
          </p:cNvSpPr>
          <p:nvPr>
            <p:ph type="title"/>
          </p:nvPr>
        </p:nvSpPr>
        <p:spPr>
          <a:xfrm>
            <a:off x="677334" y="609600"/>
            <a:ext cx="8596668" cy="1320800"/>
          </a:xfrm>
        </p:spPr>
        <p:txBody>
          <a:bodyPr/>
          <a:lstStyle/>
          <a:p>
            <a:r>
              <a:rPr lang="fr-FR"/>
              <a:t>Résultats – Impact sur la pratique  </a:t>
            </a:r>
          </a:p>
        </p:txBody>
      </p:sp>
      <p:graphicFrame>
        <p:nvGraphicFramePr>
          <p:cNvPr id="12" name="Table 11">
            <a:extLst>
              <a:ext uri="{FF2B5EF4-FFF2-40B4-BE49-F238E27FC236}">
                <a16:creationId xmlns:a16="http://schemas.microsoft.com/office/drawing/2014/main" id="{82241508-ED11-1E27-E134-C25C96E47B56}"/>
              </a:ext>
            </a:extLst>
          </p:cNvPr>
          <p:cNvGraphicFramePr>
            <a:graphicFrameLocks noGrp="1"/>
          </p:cNvGraphicFramePr>
          <p:nvPr>
            <p:extLst>
              <p:ext uri="{D42A27DB-BD31-4B8C-83A1-F6EECF244321}">
                <p14:modId xmlns:p14="http://schemas.microsoft.com/office/powerpoint/2010/main" val="957027267"/>
              </p:ext>
            </p:extLst>
          </p:nvPr>
        </p:nvGraphicFramePr>
        <p:xfrm>
          <a:off x="9474798" y="3889420"/>
          <a:ext cx="2039340" cy="1674253"/>
        </p:xfrm>
        <a:graphic>
          <a:graphicData uri="http://schemas.openxmlformats.org/drawingml/2006/table">
            <a:tbl>
              <a:tblPr firstRow="1" firstCol="1" bandRow="1">
                <a:tableStyleId>{5C22544A-7EE6-4342-B048-85BDC9FD1C3A}</a:tableStyleId>
              </a:tblPr>
              <a:tblGrid>
                <a:gridCol w="2039340">
                  <a:extLst>
                    <a:ext uri="{9D8B030D-6E8A-4147-A177-3AD203B41FA5}">
                      <a16:colId xmlns:a16="http://schemas.microsoft.com/office/drawing/2014/main" val="2803884410"/>
                    </a:ext>
                  </a:extLst>
                </a:gridCol>
              </a:tblGrid>
              <a:tr h="1674253">
                <a:tc>
                  <a:txBody>
                    <a:bodyPr/>
                    <a:lstStyle/>
                    <a:p>
                      <a:pPr algn="ctr"/>
                      <a:r>
                        <a:rPr lang="en-CA" sz="1400" i="0" kern="0">
                          <a:solidFill>
                            <a:schemeClr val="tx1"/>
                          </a:solidFill>
                          <a:effectLst/>
                          <a:highlight>
                            <a:srgbClr val="FFFF00"/>
                          </a:highlight>
                        </a:rPr>
                        <a:t>4.0</a:t>
                      </a:r>
                      <a:endParaRPr lang="en-CA" sz="1400" i="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510924162"/>
                  </a:ext>
                </a:extLst>
              </a:tr>
            </a:tbl>
          </a:graphicData>
        </a:graphic>
      </p:graphicFrame>
      <p:graphicFrame>
        <p:nvGraphicFramePr>
          <p:cNvPr id="15" name="Table 14">
            <a:extLst>
              <a:ext uri="{FF2B5EF4-FFF2-40B4-BE49-F238E27FC236}">
                <a16:creationId xmlns:a16="http://schemas.microsoft.com/office/drawing/2014/main" id="{A7C8D524-6A1B-BE9D-19A3-542303F53372}"/>
              </a:ext>
            </a:extLst>
          </p:cNvPr>
          <p:cNvGraphicFramePr>
            <a:graphicFrameLocks noGrp="1"/>
          </p:cNvGraphicFramePr>
          <p:nvPr/>
        </p:nvGraphicFramePr>
        <p:xfrm>
          <a:off x="9474798" y="3411188"/>
          <a:ext cx="2039340" cy="478232"/>
        </p:xfrm>
        <a:graphic>
          <a:graphicData uri="http://schemas.openxmlformats.org/drawingml/2006/table">
            <a:tbl>
              <a:tblPr firstRow="1" firstCol="1" bandRow="1">
                <a:tableStyleId>{5C22544A-7EE6-4342-B048-85BDC9FD1C3A}</a:tableStyleId>
              </a:tblPr>
              <a:tblGrid>
                <a:gridCol w="2039340">
                  <a:extLst>
                    <a:ext uri="{9D8B030D-6E8A-4147-A177-3AD203B41FA5}">
                      <a16:colId xmlns:a16="http://schemas.microsoft.com/office/drawing/2014/main" val="2079618607"/>
                    </a:ext>
                  </a:extLst>
                </a:gridCol>
              </a:tblGrid>
              <a:tr h="478232">
                <a:tc>
                  <a:txBody>
                    <a:bodyPr/>
                    <a:lstStyle/>
                    <a:p>
                      <a:pPr algn="ctr"/>
                      <a:r>
                        <a:rPr lang="en-CA" sz="1400" i="0" kern="0">
                          <a:solidFill>
                            <a:schemeClr val="tx1"/>
                          </a:solidFill>
                          <a:effectLst/>
                          <a:highlight>
                            <a:srgbClr val="FFFF00"/>
                          </a:highlight>
                        </a:rPr>
                        <a:t>3.8</a:t>
                      </a:r>
                      <a:endParaRPr lang="en-CA" sz="1400" i="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369834280"/>
                  </a:ext>
                </a:extLst>
              </a:tr>
            </a:tbl>
          </a:graphicData>
        </a:graphic>
      </p:graphicFrame>
      <p:graphicFrame>
        <p:nvGraphicFramePr>
          <p:cNvPr id="16" name="Table 15">
            <a:extLst>
              <a:ext uri="{FF2B5EF4-FFF2-40B4-BE49-F238E27FC236}">
                <a16:creationId xmlns:a16="http://schemas.microsoft.com/office/drawing/2014/main" id="{7EEC48AA-0F0C-1A94-4246-971541787277}"/>
              </a:ext>
            </a:extLst>
          </p:cNvPr>
          <p:cNvGraphicFramePr>
            <a:graphicFrameLocks noGrp="1"/>
          </p:cNvGraphicFramePr>
          <p:nvPr/>
        </p:nvGraphicFramePr>
        <p:xfrm>
          <a:off x="9474798" y="2326511"/>
          <a:ext cx="2039340" cy="1084677"/>
        </p:xfrm>
        <a:graphic>
          <a:graphicData uri="http://schemas.openxmlformats.org/drawingml/2006/table">
            <a:tbl>
              <a:tblPr firstRow="1" firstCol="1" bandRow="1">
                <a:tableStyleId>{5C22544A-7EE6-4342-B048-85BDC9FD1C3A}</a:tableStyleId>
              </a:tblPr>
              <a:tblGrid>
                <a:gridCol w="2039340">
                  <a:extLst>
                    <a:ext uri="{9D8B030D-6E8A-4147-A177-3AD203B41FA5}">
                      <a16:colId xmlns:a16="http://schemas.microsoft.com/office/drawing/2014/main" val="2772577989"/>
                    </a:ext>
                  </a:extLst>
                </a:gridCol>
              </a:tblGrid>
              <a:tr h="1084677">
                <a:tc>
                  <a:txBody>
                    <a:bodyPr/>
                    <a:lstStyle/>
                    <a:p>
                      <a:pPr algn="ctr"/>
                      <a:r>
                        <a:rPr lang="en-CA" sz="1400" i="0" kern="0">
                          <a:effectLst/>
                        </a:rPr>
                        <a:t>4.2</a:t>
                      </a:r>
                      <a:endParaRPr lang="en-CA" sz="1400" i="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1617080506"/>
                  </a:ext>
                </a:extLst>
              </a:tr>
            </a:tbl>
          </a:graphicData>
        </a:graphic>
      </p:graphicFrame>
    </p:spTree>
    <p:extLst>
      <p:ext uri="{BB962C8B-B14F-4D97-AF65-F5344CB8AC3E}">
        <p14:creationId xmlns:p14="http://schemas.microsoft.com/office/powerpoint/2010/main" val="123788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Commentaires Impact – Promotion </a:t>
            </a:r>
          </a:p>
        </p:txBody>
      </p:sp>
      <p:graphicFrame>
        <p:nvGraphicFramePr>
          <p:cNvPr id="3" name="Table 2">
            <a:extLst>
              <a:ext uri="{FF2B5EF4-FFF2-40B4-BE49-F238E27FC236}">
                <a16:creationId xmlns:a16="http://schemas.microsoft.com/office/drawing/2014/main" id="{8D862B8C-27B8-48CB-081F-0DE3EE86EAC7}"/>
              </a:ext>
            </a:extLst>
          </p:cNvPr>
          <p:cNvGraphicFramePr>
            <a:graphicFrameLocks noGrp="1"/>
          </p:cNvGraphicFramePr>
          <p:nvPr>
            <p:extLst>
              <p:ext uri="{D42A27DB-BD31-4B8C-83A1-F6EECF244321}">
                <p14:modId xmlns:p14="http://schemas.microsoft.com/office/powerpoint/2010/main" val="326035625"/>
              </p:ext>
            </p:extLst>
          </p:nvPr>
        </p:nvGraphicFramePr>
        <p:xfrm>
          <a:off x="677863" y="1500188"/>
          <a:ext cx="9263910" cy="679196"/>
        </p:xfrm>
        <a:graphic>
          <a:graphicData uri="http://schemas.openxmlformats.org/drawingml/2006/table">
            <a:tbl>
              <a:tblPr firstRow="1" firstCol="1" bandRow="1">
                <a:tableStyleId>{5C22544A-7EE6-4342-B048-85BDC9FD1C3A}</a:tableStyleId>
              </a:tblPr>
              <a:tblGrid>
                <a:gridCol w="5984339">
                  <a:extLst>
                    <a:ext uri="{9D8B030D-6E8A-4147-A177-3AD203B41FA5}">
                      <a16:colId xmlns:a16="http://schemas.microsoft.com/office/drawing/2014/main" val="489253627"/>
                    </a:ext>
                  </a:extLst>
                </a:gridCol>
                <a:gridCol w="3279571">
                  <a:extLst>
                    <a:ext uri="{9D8B030D-6E8A-4147-A177-3AD203B41FA5}">
                      <a16:colId xmlns:a16="http://schemas.microsoft.com/office/drawing/2014/main" val="2803884410"/>
                    </a:ext>
                  </a:extLst>
                </a:gridCol>
              </a:tblGrid>
              <a:tr h="660400">
                <a:tc>
                  <a:txBody>
                    <a:bodyPr/>
                    <a:lstStyle/>
                    <a:p>
                      <a:pPr>
                        <a:lnSpc>
                          <a:spcPct val="200000"/>
                        </a:lnSpc>
                      </a:pPr>
                      <a:r>
                        <a:rPr lang="fr-CA" sz="1200" kern="0">
                          <a:effectLst/>
                        </a:rPr>
                        <a:t>Est-ce que cet outil clinique favorisera la </a:t>
                      </a:r>
                      <a:r>
                        <a:rPr lang="fr-CA" sz="1200" b="1" kern="0">
                          <a:solidFill>
                            <a:schemeClr val="tx1"/>
                          </a:solidFill>
                          <a:effectLst/>
                        </a:rPr>
                        <a:t>promotion</a:t>
                      </a:r>
                      <a:r>
                        <a:rPr lang="fr-CA" sz="1200" kern="0">
                          <a:effectLst/>
                        </a:rPr>
                        <a:t> de l’activité physique chez vos patients dans le futur ?</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a:txBody>
                    <a:bodyPr/>
                    <a:lstStyle/>
                    <a:p>
                      <a:pPr algn="ctr"/>
                      <a:endParaRPr lang="en-CA" sz="1400" i="0" kern="0">
                        <a:effectLst/>
                      </a:endParaRPr>
                    </a:p>
                    <a:p>
                      <a:pPr algn="ctr"/>
                      <a:r>
                        <a:rPr lang="en-CA" sz="1400" i="0" kern="0">
                          <a:solidFill>
                            <a:schemeClr val="tx1"/>
                          </a:solidFill>
                          <a:effectLst/>
                          <a:highlight>
                            <a:srgbClr val="FFFF00"/>
                          </a:highlight>
                        </a:rPr>
                        <a:t>4.0</a:t>
                      </a:r>
                      <a:endParaRPr lang="en-CA" sz="1400" i="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510924162"/>
                  </a:ext>
                </a:extLst>
              </a:tr>
            </a:tbl>
          </a:graphicData>
        </a:graphic>
      </p:graphicFrame>
      <p:sp>
        <p:nvSpPr>
          <p:cNvPr id="8" name="TextBox 7">
            <a:extLst>
              <a:ext uri="{FF2B5EF4-FFF2-40B4-BE49-F238E27FC236}">
                <a16:creationId xmlns:a16="http://schemas.microsoft.com/office/drawing/2014/main" id="{CEC65C58-4C59-0920-68DF-C576B75E62DB}"/>
              </a:ext>
            </a:extLst>
          </p:cNvPr>
          <p:cNvSpPr txBox="1"/>
          <p:nvPr/>
        </p:nvSpPr>
        <p:spPr>
          <a:xfrm>
            <a:off x="677334" y="2586093"/>
            <a:ext cx="9568956" cy="1493679"/>
          </a:xfrm>
          <a:prstGeom prst="rect">
            <a:avLst/>
          </a:prstGeom>
          <a:noFill/>
        </p:spPr>
        <p:txBody>
          <a:bodyPr wrap="square">
            <a:spAutoFit/>
          </a:bodyPr>
          <a:lstStyle/>
          <a:p>
            <a:pPr>
              <a:lnSpc>
                <a:spcPct val="200000"/>
              </a:lnSpc>
            </a:pPr>
            <a:r>
              <a:rPr lang="fr-FR" sz="1600" b="1" u="sng" dirty="0"/>
              <a:t>Commentaire d’un participant: </a:t>
            </a:r>
          </a:p>
          <a:p>
            <a:pPr>
              <a:lnSpc>
                <a:spcPct val="200000"/>
              </a:lnSpc>
            </a:pPr>
            <a:r>
              <a:rPr lang="fr-FR" sz="1600" i="1"/>
              <a:t>Un utilisateur a </a:t>
            </a:r>
            <a:r>
              <a:rPr lang="fr-FR" sz="1600" b="1" i="1" dirty="0"/>
              <a:t>suggéré qu’une </a:t>
            </a:r>
            <a:r>
              <a:rPr lang="fr-FR" sz="1600" b="1" i="1"/>
              <a:t>affiche</a:t>
            </a:r>
            <a:r>
              <a:rPr lang="fr-FR" sz="1600" b="1" i="1" dirty="0"/>
              <a:t> </a:t>
            </a:r>
            <a:r>
              <a:rPr lang="fr-FR" sz="1600" i="1"/>
              <a:t>rappelant l'importance d'aborder le sujet pourrait avoir un impact plus important.</a:t>
            </a:r>
            <a:endParaRPr lang="fr-FR" sz="1600" i="1" dirty="0"/>
          </a:p>
        </p:txBody>
      </p:sp>
    </p:spTree>
    <p:extLst>
      <p:ext uri="{BB962C8B-B14F-4D97-AF65-F5344CB8AC3E}">
        <p14:creationId xmlns:p14="http://schemas.microsoft.com/office/powerpoint/2010/main" val="404997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Commentaire Impact – Mieux accompagner? </a:t>
            </a:r>
          </a:p>
        </p:txBody>
      </p:sp>
      <p:graphicFrame>
        <p:nvGraphicFramePr>
          <p:cNvPr id="3" name="Table 2">
            <a:extLst>
              <a:ext uri="{FF2B5EF4-FFF2-40B4-BE49-F238E27FC236}">
                <a16:creationId xmlns:a16="http://schemas.microsoft.com/office/drawing/2014/main" id="{4A5590DC-474B-EB87-3D70-B847575BA68A}"/>
              </a:ext>
            </a:extLst>
          </p:cNvPr>
          <p:cNvGraphicFramePr>
            <a:graphicFrameLocks noGrp="1"/>
          </p:cNvGraphicFramePr>
          <p:nvPr>
            <p:extLst>
              <p:ext uri="{D42A27DB-BD31-4B8C-83A1-F6EECF244321}">
                <p14:modId xmlns:p14="http://schemas.microsoft.com/office/powerpoint/2010/main" val="394858228"/>
              </p:ext>
            </p:extLst>
          </p:nvPr>
        </p:nvGraphicFramePr>
        <p:xfrm>
          <a:off x="677863" y="2160588"/>
          <a:ext cx="9263910" cy="679196"/>
        </p:xfrm>
        <a:graphic>
          <a:graphicData uri="http://schemas.openxmlformats.org/drawingml/2006/table">
            <a:tbl>
              <a:tblPr firstRow="1" firstCol="1" bandRow="1">
                <a:tableStyleId>{5C22544A-7EE6-4342-B048-85BDC9FD1C3A}</a:tableStyleId>
              </a:tblPr>
              <a:tblGrid>
                <a:gridCol w="5984339">
                  <a:extLst>
                    <a:ext uri="{9D8B030D-6E8A-4147-A177-3AD203B41FA5}">
                      <a16:colId xmlns:a16="http://schemas.microsoft.com/office/drawing/2014/main" val="3237406054"/>
                    </a:ext>
                  </a:extLst>
                </a:gridCol>
                <a:gridCol w="3279571">
                  <a:extLst>
                    <a:ext uri="{9D8B030D-6E8A-4147-A177-3AD203B41FA5}">
                      <a16:colId xmlns:a16="http://schemas.microsoft.com/office/drawing/2014/main" val="1077124799"/>
                    </a:ext>
                  </a:extLst>
                </a:gridCol>
              </a:tblGrid>
              <a:tr h="660400">
                <a:tc>
                  <a:txBody>
                    <a:bodyPr/>
                    <a:lstStyle/>
                    <a:p>
                      <a:pPr>
                        <a:lnSpc>
                          <a:spcPct val="200000"/>
                        </a:lnSpc>
                      </a:pPr>
                      <a:r>
                        <a:rPr lang="fr-CA" sz="1200" kern="0">
                          <a:solidFill>
                            <a:schemeClr val="tx1"/>
                          </a:solidFill>
                          <a:effectLst/>
                        </a:rPr>
                        <a:t>Est-ce que cet outil clinique permet de mieux accompagner </a:t>
                      </a:r>
                      <a:r>
                        <a:rPr lang="fr-CA" sz="1200" kern="0">
                          <a:effectLst/>
                        </a:rPr>
                        <a:t>vos patients à l’adoption d’un mode de vie actif?</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a:txBody>
                    <a:bodyPr/>
                    <a:lstStyle/>
                    <a:p>
                      <a:pPr algn="ctr"/>
                      <a:r>
                        <a:rPr lang="en-CA" sz="1400" i="0" kern="0">
                          <a:effectLst/>
                          <a:latin typeface="Calibri" panose="020F0502020204030204" pitchFamily="34" charset="0"/>
                          <a:ea typeface="Calibri" panose="020F0502020204030204" pitchFamily="34" charset="0"/>
                          <a:cs typeface="Times New Roman" panose="02020603050405020304" pitchFamily="18" charset="0"/>
                        </a:rPr>
                        <a:t>4.1</a:t>
                      </a:r>
                      <a:endParaRPr lang="en-CA" sz="1400" i="0" kern="1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1486742347"/>
                  </a:ext>
                </a:extLst>
              </a:tr>
            </a:tbl>
          </a:graphicData>
        </a:graphic>
      </p:graphicFrame>
      <p:sp>
        <p:nvSpPr>
          <p:cNvPr id="6" name="TextBox 5">
            <a:extLst>
              <a:ext uri="{FF2B5EF4-FFF2-40B4-BE49-F238E27FC236}">
                <a16:creationId xmlns:a16="http://schemas.microsoft.com/office/drawing/2014/main" id="{3A37035B-A920-0C99-CE5F-5EC04700FF24}"/>
              </a:ext>
            </a:extLst>
          </p:cNvPr>
          <p:cNvSpPr txBox="1"/>
          <p:nvPr/>
        </p:nvSpPr>
        <p:spPr>
          <a:xfrm>
            <a:off x="677334" y="3051176"/>
            <a:ext cx="9543112" cy="1200329"/>
          </a:xfrm>
          <a:prstGeom prst="rect">
            <a:avLst/>
          </a:prstGeom>
          <a:noFill/>
        </p:spPr>
        <p:txBody>
          <a:bodyPr wrap="square">
            <a:spAutoFit/>
          </a:bodyPr>
          <a:lstStyle/>
          <a:p>
            <a:r>
              <a:rPr lang="fr-CA" b="1" u="sng" dirty="0"/>
              <a:t>Commentaires de participants ayant répondu ≤ 3 </a:t>
            </a:r>
          </a:p>
          <a:p>
            <a:endParaRPr lang="fr-CA" b="1"/>
          </a:p>
          <a:p>
            <a:pPr algn="ctr"/>
            <a:r>
              <a:rPr lang="fr-CA">
                <a:highlight>
                  <a:srgbClr val="FFFF00"/>
                </a:highlight>
              </a:rPr>
              <a:t>&lt;&lt;</a:t>
            </a:r>
            <a:r>
              <a:rPr lang="fr-CA" dirty="0">
                <a:highlight>
                  <a:srgbClr val="FFFF00"/>
                </a:highlight>
              </a:rPr>
              <a:t>La marche </a:t>
            </a:r>
            <a:r>
              <a:rPr lang="fr-CA">
                <a:highlight>
                  <a:srgbClr val="FFFF00"/>
                </a:highlight>
              </a:rPr>
              <a:t>est l'exercice à débuter pour la plupart de mes patients</a:t>
            </a:r>
            <a:r>
              <a:rPr lang="fr-CA" dirty="0">
                <a:highlight>
                  <a:srgbClr val="FFFF00"/>
                </a:highlight>
              </a:rPr>
              <a:t>&gt;&gt;</a:t>
            </a:r>
          </a:p>
          <a:p>
            <a:endParaRPr lang="fr-CA" b="1" dirty="0"/>
          </a:p>
        </p:txBody>
      </p:sp>
    </p:spTree>
    <p:extLst>
      <p:ext uri="{BB962C8B-B14F-4D97-AF65-F5344CB8AC3E}">
        <p14:creationId xmlns:p14="http://schemas.microsoft.com/office/powerpoint/2010/main" val="411232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Résultats</a:t>
            </a:r>
          </a:p>
        </p:txBody>
      </p:sp>
      <p:pic>
        <p:nvPicPr>
          <p:cNvPr id="4" name="Picture 3">
            <a:extLst>
              <a:ext uri="{FF2B5EF4-FFF2-40B4-BE49-F238E27FC236}">
                <a16:creationId xmlns:a16="http://schemas.microsoft.com/office/drawing/2014/main" id="{BF7167AB-E708-E118-CD3E-676966422545}"/>
              </a:ext>
            </a:extLst>
          </p:cNvPr>
          <p:cNvPicPr>
            <a:picLocks noChangeAspect="1"/>
          </p:cNvPicPr>
          <p:nvPr/>
        </p:nvPicPr>
        <p:blipFill>
          <a:blip r:embed="rId3"/>
          <a:stretch>
            <a:fillRect/>
          </a:stretch>
        </p:blipFill>
        <p:spPr>
          <a:xfrm>
            <a:off x="4975668" y="1930400"/>
            <a:ext cx="3876600" cy="4057650"/>
          </a:xfrm>
          <a:prstGeom prst="rect">
            <a:avLst/>
          </a:prstGeom>
        </p:spPr>
      </p:pic>
      <p:sp>
        <p:nvSpPr>
          <p:cNvPr id="5" name="TextBox 4">
            <a:extLst>
              <a:ext uri="{FF2B5EF4-FFF2-40B4-BE49-F238E27FC236}">
                <a16:creationId xmlns:a16="http://schemas.microsoft.com/office/drawing/2014/main" id="{4C11785C-E0EB-1A25-F81F-05E2F2EFDE75}"/>
              </a:ext>
            </a:extLst>
          </p:cNvPr>
          <p:cNvSpPr txBox="1"/>
          <p:nvPr/>
        </p:nvSpPr>
        <p:spPr>
          <a:xfrm>
            <a:off x="783212" y="1930400"/>
            <a:ext cx="6425852" cy="369332"/>
          </a:xfrm>
          <a:prstGeom prst="rect">
            <a:avLst/>
          </a:prstGeom>
          <a:noFill/>
        </p:spPr>
        <p:txBody>
          <a:bodyPr wrap="square" rtlCol="0">
            <a:spAutoFit/>
          </a:bodyPr>
          <a:lstStyle/>
          <a:p>
            <a:r>
              <a:rPr lang="fr-CA" b="1"/>
              <a:t>Format d’outil désiré à l’avenir</a:t>
            </a:r>
          </a:p>
        </p:txBody>
      </p:sp>
    </p:spTree>
    <p:extLst>
      <p:ext uri="{BB962C8B-B14F-4D97-AF65-F5344CB8AC3E}">
        <p14:creationId xmlns:p14="http://schemas.microsoft.com/office/powerpoint/2010/main" val="167638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Discussion </a:t>
            </a:r>
            <a:r>
              <a:rPr lang="fr-FR" dirty="0"/>
              <a:t>- Forces</a:t>
            </a:r>
            <a:endParaRPr lang="fr-F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702677"/>
            <a:ext cx="8596668" cy="4338686"/>
          </a:xfrm>
        </p:spPr>
        <p:txBody>
          <a:bodyPr>
            <a:normAutofit/>
          </a:bodyPr>
          <a:lstStyle/>
          <a:p>
            <a:r>
              <a:rPr lang="fr-FR" dirty="0"/>
              <a:t>Objectif des outils étant précis</a:t>
            </a:r>
          </a:p>
          <a:p>
            <a:pPr marL="0" indent="0">
              <a:buNone/>
            </a:pPr>
            <a:endParaRPr lang="fr-FR" dirty="0"/>
          </a:p>
          <a:p>
            <a:r>
              <a:rPr lang="fr-FR" dirty="0"/>
              <a:t>Vocabulaire </a:t>
            </a:r>
            <a:r>
              <a:rPr lang="fr-FR"/>
              <a:t>utilisé </a:t>
            </a:r>
          </a:p>
          <a:p>
            <a:endParaRPr lang="fr-FR" dirty="0"/>
          </a:p>
          <a:p>
            <a:r>
              <a:rPr lang="fr-FR"/>
              <a:t>La qualité </a:t>
            </a:r>
            <a:r>
              <a:rPr lang="fr-FR" dirty="0"/>
              <a:t>contenu</a:t>
            </a:r>
            <a:r>
              <a:rPr lang="fr-FR"/>
              <a:t>; </a:t>
            </a:r>
            <a:r>
              <a:rPr lang="fr-FR" dirty="0"/>
              <a:t>jugée </a:t>
            </a:r>
            <a:r>
              <a:rPr lang="fr-FR"/>
              <a:t>spécifique et non ambiguë </a:t>
            </a:r>
          </a:p>
          <a:p>
            <a:endParaRPr lang="fr-FR" dirty="0"/>
          </a:p>
          <a:p>
            <a:r>
              <a:rPr lang="fr-FR"/>
              <a:t>La grande majorité des participants ont donnée des évaluations &lt;&lt;Satisfaisante &gt;&gt; pour la plupart les domaines.</a:t>
            </a:r>
            <a:endParaRPr lang="fr-FR" dirty="0"/>
          </a:p>
        </p:txBody>
      </p:sp>
    </p:spTree>
    <p:extLst>
      <p:ext uri="{BB962C8B-B14F-4D97-AF65-F5344CB8AC3E}">
        <p14:creationId xmlns:p14="http://schemas.microsoft.com/office/powerpoint/2010/main" val="475132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EBF9-2739-D4CC-A756-C651C2EB90AA}"/>
              </a:ext>
            </a:extLst>
          </p:cNvPr>
          <p:cNvSpPr>
            <a:spLocks noGrp="1"/>
          </p:cNvSpPr>
          <p:nvPr>
            <p:ph type="title"/>
          </p:nvPr>
        </p:nvSpPr>
        <p:spPr/>
        <p:txBody>
          <a:bodyPr/>
          <a:lstStyle/>
          <a:p>
            <a:r>
              <a:rPr lang="fr-CA" dirty="0"/>
              <a:t>Discussion – Faiblesse </a:t>
            </a:r>
          </a:p>
        </p:txBody>
      </p:sp>
      <p:sp>
        <p:nvSpPr>
          <p:cNvPr id="3" name="Content Placeholder 2">
            <a:extLst>
              <a:ext uri="{FF2B5EF4-FFF2-40B4-BE49-F238E27FC236}">
                <a16:creationId xmlns:a16="http://schemas.microsoft.com/office/drawing/2014/main" id="{A5239D44-3146-C296-337A-E747DC73659C}"/>
              </a:ext>
            </a:extLst>
          </p:cNvPr>
          <p:cNvSpPr>
            <a:spLocks noGrp="1"/>
          </p:cNvSpPr>
          <p:nvPr>
            <p:ph idx="1"/>
          </p:nvPr>
        </p:nvSpPr>
        <p:spPr>
          <a:xfrm>
            <a:off x="677333" y="1782501"/>
            <a:ext cx="9462089" cy="4258861"/>
          </a:xfrm>
        </p:spPr>
        <p:txBody>
          <a:bodyPr/>
          <a:lstStyle/>
          <a:p>
            <a:r>
              <a:rPr lang="fr-FR" sz="2000" dirty="0"/>
              <a:t>Les domaines qui pourraient être améliorés (avec les score les plus bas) son: </a:t>
            </a:r>
          </a:p>
          <a:p>
            <a:pPr lvl="1"/>
            <a:r>
              <a:rPr lang="fr-FR" sz="1800" dirty="0"/>
              <a:t>(1) Contenu : Moins détaillé, plus concis </a:t>
            </a:r>
          </a:p>
          <a:p>
            <a:pPr lvl="1"/>
            <a:r>
              <a:rPr lang="fr-FR" sz="1800" dirty="0"/>
              <a:t>(2) Organisation :   </a:t>
            </a:r>
          </a:p>
          <a:p>
            <a:pPr lvl="2"/>
            <a:r>
              <a:rPr lang="fr-FR" sz="1600" dirty="0"/>
              <a:t>La présentation</a:t>
            </a:r>
          </a:p>
          <a:p>
            <a:pPr lvl="2"/>
            <a:r>
              <a:rPr lang="fr-FR" sz="1600" dirty="0"/>
              <a:t>Mise en page moins dense</a:t>
            </a:r>
          </a:p>
          <a:p>
            <a:pPr lvl="2"/>
            <a:r>
              <a:rPr lang="fr-FR" sz="1600" dirty="0"/>
              <a:t>Faciliter la navigation</a:t>
            </a:r>
          </a:p>
          <a:p>
            <a:pPr lvl="2"/>
            <a:r>
              <a:rPr lang="fr-FR" sz="1600" dirty="0"/>
              <a:t>Résumés </a:t>
            </a:r>
          </a:p>
          <a:p>
            <a:pPr lvl="3"/>
            <a:r>
              <a:rPr lang="fr-FR" sz="1400" dirty="0"/>
              <a:t>Absence de résumés ou points saillant claire </a:t>
            </a:r>
          </a:p>
          <a:p>
            <a:endParaRPr lang="fr-CA" dirty="0"/>
          </a:p>
        </p:txBody>
      </p:sp>
    </p:spTree>
    <p:extLst>
      <p:ext uri="{BB962C8B-B14F-4D97-AF65-F5344CB8AC3E}">
        <p14:creationId xmlns:p14="http://schemas.microsoft.com/office/powerpoint/2010/main" val="238299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normAutofit/>
          </a:bodyPr>
          <a:lstStyle/>
          <a:p>
            <a:r>
              <a:rPr lang="fr-FR"/>
              <a:t>Discussion – Limitations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853162"/>
            <a:ext cx="9265320" cy="4536063"/>
          </a:xfrm>
        </p:spPr>
        <p:txBody>
          <a:bodyPr>
            <a:normAutofit/>
          </a:bodyPr>
          <a:lstStyle/>
          <a:p>
            <a:pPr>
              <a:lnSpc>
                <a:spcPct val="150000"/>
              </a:lnSpc>
            </a:pPr>
            <a:r>
              <a:rPr lang="fr-FR" dirty="0"/>
              <a:t>Nombre de répondants limité (12 participants) </a:t>
            </a:r>
          </a:p>
          <a:p>
            <a:pPr lvl="1">
              <a:lnSpc>
                <a:spcPct val="150000"/>
              </a:lnSpc>
            </a:pPr>
            <a:r>
              <a:rPr lang="fr-FR" dirty="0"/>
              <a:t>La généralisation peut être questionnable, toutefois résultats similaire chez les 12 participants (donc résultats ne changeront probablement pas avec plus de participants) </a:t>
            </a:r>
          </a:p>
          <a:p>
            <a:pPr lvl="1">
              <a:lnSpc>
                <a:spcPct val="150000"/>
              </a:lnSpc>
            </a:pPr>
            <a:r>
              <a:rPr lang="fr-FR" dirty="0"/>
              <a:t>Durée d’évaluation de l’outil pourrait être prolongée afin d’avoir plus de répondants.</a:t>
            </a:r>
          </a:p>
          <a:p>
            <a:pPr>
              <a:lnSpc>
                <a:spcPct val="150000"/>
              </a:lnSpc>
            </a:pPr>
            <a:r>
              <a:rPr lang="fr-FR" dirty="0"/>
              <a:t>Réponses non spécifique au domaine évalué </a:t>
            </a:r>
          </a:p>
          <a:p>
            <a:pPr lvl="1">
              <a:lnSpc>
                <a:spcPct val="150000"/>
              </a:lnSpc>
            </a:pPr>
            <a:r>
              <a:rPr lang="fr-FR" dirty="0"/>
              <a:t>Est-ce que les gens ont répondu spécifiquement aux questions? </a:t>
            </a:r>
          </a:p>
          <a:p>
            <a:pPr lvl="1">
              <a:lnSpc>
                <a:spcPct val="150000"/>
              </a:lnSpc>
            </a:pPr>
            <a:r>
              <a:rPr lang="fr-FR" b="1" dirty="0">
                <a:solidFill>
                  <a:schemeClr val="tx1"/>
                </a:solidFill>
              </a:rPr>
              <a:t>Est-ce que le contenu a eu un reflet négatif la réponse aux questions? </a:t>
            </a:r>
          </a:p>
          <a:p>
            <a:pPr marL="0" indent="0" algn="ctr">
              <a:lnSpc>
                <a:spcPct val="150000"/>
              </a:lnSpc>
              <a:buNone/>
            </a:pPr>
            <a:r>
              <a:rPr lang="fr-FR" b="1" dirty="0"/>
              <a:t>Cependant, le feedback demeure pertinent même s’ils ne répondent pas directement aux questions. </a:t>
            </a:r>
          </a:p>
        </p:txBody>
      </p:sp>
    </p:spTree>
    <p:extLst>
      <p:ext uri="{BB962C8B-B14F-4D97-AF65-F5344CB8AC3E}">
        <p14:creationId xmlns:p14="http://schemas.microsoft.com/office/powerpoint/2010/main" val="48527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normAutofit/>
          </a:bodyPr>
          <a:lstStyle/>
          <a:p>
            <a:r>
              <a:rPr lang="fr-FR"/>
              <a:t>Discussion – Limitations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p:txBody>
          <a:bodyPr>
            <a:normAutofit/>
          </a:bodyPr>
          <a:lstStyle/>
          <a:p>
            <a:pPr>
              <a:lnSpc>
                <a:spcPct val="150000"/>
              </a:lnSpc>
            </a:pPr>
            <a:r>
              <a:rPr lang="fr-FR"/>
              <a:t>La majorité des participants ont évalué l’outil sans l’utiliser</a:t>
            </a:r>
          </a:p>
          <a:p>
            <a:pPr lvl="1">
              <a:lnSpc>
                <a:spcPct val="150000"/>
              </a:lnSpc>
            </a:pPr>
            <a:r>
              <a:rPr lang="fr-FR"/>
              <a:t>Ce qui peut donc avoir un impact sur les réponses </a:t>
            </a:r>
          </a:p>
          <a:p>
            <a:pPr lvl="1">
              <a:lnSpc>
                <a:spcPct val="150000"/>
              </a:lnSpc>
            </a:pPr>
            <a:r>
              <a:rPr lang="fr-FR"/>
              <a:t>Des défis supplémentaires aurait pu être </a:t>
            </a:r>
            <a:r>
              <a:rPr lang="fr-FR" dirty="0"/>
              <a:t>notés </a:t>
            </a:r>
            <a:r>
              <a:rPr lang="fr-FR"/>
              <a:t>par les participants s’ils l’avaient mis en application.</a:t>
            </a:r>
          </a:p>
          <a:p>
            <a:pPr>
              <a:lnSpc>
                <a:spcPct val="150000"/>
              </a:lnSpc>
            </a:pPr>
            <a:r>
              <a:rPr lang="fr-FR"/>
              <a:t>L’échec d’application semble être causé majoritairement par </a:t>
            </a:r>
            <a:r>
              <a:rPr lang="fr-FR" dirty="0"/>
              <a:t>le </a:t>
            </a:r>
            <a:r>
              <a:rPr lang="fr-FR"/>
              <a:t>format et le contenu trop long de </a:t>
            </a:r>
            <a:r>
              <a:rPr lang="fr-FR" dirty="0"/>
              <a:t>l’outil</a:t>
            </a:r>
            <a:endParaRPr lang="fr-FR"/>
          </a:p>
        </p:txBody>
      </p:sp>
    </p:spTree>
    <p:extLst>
      <p:ext uri="{BB962C8B-B14F-4D97-AF65-F5344CB8AC3E}">
        <p14:creationId xmlns:p14="http://schemas.microsoft.com/office/powerpoint/2010/main" val="1617574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normAutofit/>
          </a:bodyPr>
          <a:lstStyle/>
          <a:p>
            <a:r>
              <a:rPr lang="fr-FR"/>
              <a:t>Discussion – Avenue futures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666755"/>
            <a:ext cx="8596668" cy="4374608"/>
          </a:xfrm>
        </p:spPr>
        <p:txBody>
          <a:bodyPr>
            <a:normAutofit/>
          </a:bodyPr>
          <a:lstStyle/>
          <a:p>
            <a:pPr marL="0" indent="0">
              <a:lnSpc>
                <a:spcPct val="150000"/>
              </a:lnSpc>
              <a:buNone/>
            </a:pPr>
            <a:r>
              <a:rPr lang="fr-FR" b="1" dirty="0"/>
              <a:t>But principal était d’offrir un outil clinique qui respecte le manque de temps soulevé par les médecins </a:t>
            </a:r>
          </a:p>
          <a:p>
            <a:pPr lvl="1">
              <a:lnSpc>
                <a:spcPct val="150000"/>
              </a:lnSpc>
            </a:pPr>
            <a:r>
              <a:rPr lang="fr-FR"/>
              <a:t>Cependant l’outil clinique ne répond pas </a:t>
            </a:r>
            <a:r>
              <a:rPr lang="fr-FR" dirty="0"/>
              <a:t>à cela</a:t>
            </a:r>
          </a:p>
          <a:p>
            <a:pPr marL="457200" lvl="1" indent="0">
              <a:lnSpc>
                <a:spcPct val="150000"/>
              </a:lnSpc>
              <a:buNone/>
            </a:pPr>
            <a:endParaRPr lang="fr-FR" dirty="0"/>
          </a:p>
          <a:p>
            <a:pPr marL="0" indent="0">
              <a:lnSpc>
                <a:spcPct val="150000"/>
              </a:lnSpc>
              <a:buNone/>
            </a:pPr>
            <a:r>
              <a:rPr lang="fr-FR" b="1" u="sng" dirty="0"/>
              <a:t>Comment y remédier? </a:t>
            </a:r>
          </a:p>
          <a:p>
            <a:pPr>
              <a:lnSpc>
                <a:spcPct val="150000"/>
              </a:lnSpc>
            </a:pPr>
            <a:r>
              <a:rPr lang="fr-FR"/>
              <a:t>Explorer 2 format d’outil: un long et un court </a:t>
            </a:r>
            <a:endParaRPr lang="fr-FR" dirty="0"/>
          </a:p>
          <a:p>
            <a:pPr lvl="1">
              <a:lnSpc>
                <a:spcPct val="150000"/>
              </a:lnSpc>
            </a:pPr>
            <a:r>
              <a:rPr lang="fr-FR"/>
              <a:t>Pouvant satisfaire la demande des 25-33% professionnels qui auraient aimé un outil plus court</a:t>
            </a:r>
            <a:endParaRPr lang="fr-FR" dirty="0"/>
          </a:p>
          <a:p>
            <a:pPr>
              <a:lnSpc>
                <a:spcPct val="150000"/>
              </a:lnSpc>
            </a:pPr>
            <a:r>
              <a:rPr lang="fr-FR"/>
              <a:t>Explorer l’idée d’une affiche</a:t>
            </a:r>
            <a:r>
              <a:rPr lang="fr-FR" dirty="0"/>
              <a:t> </a:t>
            </a:r>
          </a:p>
        </p:txBody>
      </p:sp>
    </p:spTree>
    <p:extLst>
      <p:ext uri="{BB962C8B-B14F-4D97-AF65-F5344CB8AC3E}">
        <p14:creationId xmlns:p14="http://schemas.microsoft.com/office/powerpoint/2010/main" val="164287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0E35-738B-9856-757E-751E3E70EFF2}"/>
              </a:ext>
            </a:extLst>
          </p:cNvPr>
          <p:cNvSpPr>
            <a:spLocks noGrp="1"/>
          </p:cNvSpPr>
          <p:nvPr>
            <p:ph type="title"/>
          </p:nvPr>
        </p:nvSpPr>
        <p:spPr/>
        <p:txBody>
          <a:bodyPr/>
          <a:lstStyle/>
          <a:p>
            <a:pPr algn="ctr"/>
            <a:r>
              <a:rPr lang="fr-CA">
                <a:solidFill>
                  <a:schemeClr val="tx1"/>
                </a:solidFill>
              </a:rPr>
              <a:t>Retour sur ce qui a été fait par nos collègues</a:t>
            </a:r>
            <a:endParaRPr lang="fr-CA"/>
          </a:p>
        </p:txBody>
      </p:sp>
      <p:sp>
        <p:nvSpPr>
          <p:cNvPr id="3" name="Content Placeholder 2">
            <a:extLst>
              <a:ext uri="{FF2B5EF4-FFF2-40B4-BE49-F238E27FC236}">
                <a16:creationId xmlns:a16="http://schemas.microsoft.com/office/drawing/2014/main" id="{71359E81-5453-7015-E34C-408327D10B9F}"/>
              </a:ext>
            </a:extLst>
          </p:cNvPr>
          <p:cNvSpPr>
            <a:spLocks noGrp="1"/>
          </p:cNvSpPr>
          <p:nvPr>
            <p:ph idx="1"/>
          </p:nvPr>
        </p:nvSpPr>
        <p:spPr/>
        <p:txBody>
          <a:bodyPr/>
          <a:lstStyle/>
          <a:p>
            <a:pPr marL="0" indent="0" algn="just">
              <a:buNone/>
            </a:pPr>
            <a:r>
              <a:rPr lang="fr-CA" sz="1800" b="1">
                <a:effectLst/>
                <a:latin typeface="Calibri" panose="020F0502020204030204" pitchFamily="34" charset="0"/>
                <a:ea typeface="Calibri" panose="020F0502020204030204" pitchFamily="34" charset="0"/>
                <a:cs typeface="Calibri" panose="020F0502020204030204" pitchFamily="34" charset="0"/>
              </a:rPr>
              <a:t>Principales barri</a:t>
            </a:r>
            <a:r>
              <a:rPr lang="fr-CA" b="1">
                <a:latin typeface="Calibri" panose="020F0502020204030204" pitchFamily="34" charset="0"/>
                <a:ea typeface="Calibri" panose="020F0502020204030204" pitchFamily="34" charset="0"/>
                <a:cs typeface="Calibri" panose="020F0502020204030204" pitchFamily="34" charset="0"/>
              </a:rPr>
              <a:t>ère perçues à </a:t>
            </a:r>
            <a:r>
              <a:rPr lang="fr-CA" sz="1800" b="1">
                <a:effectLst/>
                <a:latin typeface="Calibri" panose="020F0502020204030204" pitchFamily="34" charset="0"/>
                <a:ea typeface="Calibri" panose="020F0502020204030204" pitchFamily="34" charset="0"/>
                <a:cs typeface="Calibri" panose="020F0502020204030204" pitchFamily="34" charset="0"/>
              </a:rPr>
              <a:t>la sensibilisation et la promotion de l’AP: </a:t>
            </a:r>
          </a:p>
          <a:p>
            <a:pPr algn="just"/>
            <a:r>
              <a:rPr lang="fr-CA">
                <a:latin typeface="Calibri" panose="020F0502020204030204" pitchFamily="34" charset="0"/>
                <a:ea typeface="Calibri" panose="020F0502020204030204" pitchFamily="34" charset="0"/>
                <a:cs typeface="Calibri" panose="020F0502020204030204" pitchFamily="34" charset="0"/>
              </a:rPr>
              <a:t>M</a:t>
            </a:r>
            <a:r>
              <a:rPr lang="fr-CA" sz="1800">
                <a:effectLst/>
                <a:latin typeface="Calibri" panose="020F0502020204030204" pitchFamily="34" charset="0"/>
                <a:ea typeface="Calibri" panose="020F0502020204030204" pitchFamily="34" charset="0"/>
                <a:cs typeface="Calibri" panose="020F0502020204030204" pitchFamily="34" charset="0"/>
              </a:rPr>
              <a:t>anque de temps</a:t>
            </a:r>
          </a:p>
          <a:p>
            <a:pPr algn="just"/>
            <a:r>
              <a:rPr lang="fr-CA">
                <a:latin typeface="Calibri" panose="020F0502020204030204" pitchFamily="34" charset="0"/>
                <a:ea typeface="Calibri" panose="020F0502020204030204" pitchFamily="34" charset="0"/>
                <a:cs typeface="Calibri" panose="020F0502020204030204" pitchFamily="34" charset="0"/>
              </a:rPr>
              <a:t>Manque </a:t>
            </a:r>
            <a:r>
              <a:rPr lang="fr-CA" sz="1800">
                <a:effectLst/>
                <a:latin typeface="Calibri" panose="020F0502020204030204" pitchFamily="34" charset="0"/>
                <a:ea typeface="Calibri" panose="020F0502020204030204" pitchFamily="34" charset="0"/>
                <a:cs typeface="Calibri" panose="020F0502020204030204" pitchFamily="34" charset="0"/>
              </a:rPr>
              <a:t>d'outils </a:t>
            </a:r>
          </a:p>
          <a:p>
            <a:pPr algn="just"/>
            <a:r>
              <a:rPr lang="fr-CA">
                <a:latin typeface="Calibri" panose="020F0502020204030204" pitchFamily="34" charset="0"/>
                <a:ea typeface="Calibri" panose="020F0502020204030204" pitchFamily="34" charset="0"/>
                <a:cs typeface="Calibri" panose="020F0502020204030204" pitchFamily="34" charset="0"/>
              </a:rPr>
              <a:t>Manque de </a:t>
            </a:r>
            <a:r>
              <a:rPr lang="fr-CA" sz="1800">
                <a:effectLst/>
                <a:latin typeface="Calibri" panose="020F0502020204030204" pitchFamily="34" charset="0"/>
                <a:ea typeface="Calibri" panose="020F0502020204030204" pitchFamily="34" charset="0"/>
                <a:cs typeface="Calibri" panose="020F0502020204030204" pitchFamily="34" charset="0"/>
              </a:rPr>
              <a:t>références professionnelles </a:t>
            </a:r>
          </a:p>
          <a:p>
            <a:pPr algn="just"/>
            <a:r>
              <a:rPr lang="fr-CA" sz="1800">
                <a:effectLst/>
                <a:latin typeface="Calibri" panose="020F0502020204030204" pitchFamily="34" charset="0"/>
                <a:ea typeface="Calibri" panose="020F0502020204030204" pitchFamily="34" charset="0"/>
                <a:cs typeface="Calibri" panose="020F0502020204030204" pitchFamily="34" charset="0"/>
              </a:rPr>
              <a:t>Surcharge de travail </a:t>
            </a:r>
          </a:p>
          <a:p>
            <a:pPr algn="just"/>
            <a:r>
              <a:rPr lang="fr-CA">
                <a:latin typeface="Calibri" panose="020F0502020204030204" pitchFamily="34" charset="0"/>
                <a:ea typeface="Calibri" panose="020F0502020204030204" pitchFamily="34" charset="0"/>
                <a:cs typeface="Calibri" panose="020F0502020204030204" pitchFamily="34" charset="0"/>
              </a:rPr>
              <a:t>M</a:t>
            </a:r>
            <a:r>
              <a:rPr lang="fr-CA" sz="1800">
                <a:effectLst/>
                <a:latin typeface="Calibri" panose="020F0502020204030204" pitchFamily="34" charset="0"/>
                <a:ea typeface="Calibri" panose="020F0502020204030204" pitchFamily="34" charset="0"/>
                <a:cs typeface="Calibri" panose="020F0502020204030204" pitchFamily="34" charset="0"/>
              </a:rPr>
              <a:t>anque d'intérêt des patients</a:t>
            </a:r>
            <a:endParaRPr lang="en-CA"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8438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Conclusion</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574157"/>
            <a:ext cx="8596668" cy="3646025"/>
          </a:xfrm>
        </p:spPr>
        <p:txBody>
          <a:bodyPr>
            <a:normAutofit/>
          </a:bodyPr>
          <a:lstStyle/>
          <a:p>
            <a:pPr>
              <a:lnSpc>
                <a:spcPct val="150000"/>
              </a:lnSpc>
            </a:pPr>
            <a:r>
              <a:rPr lang="fr-FR"/>
              <a:t>L'outil clinique développé a été globalement apprécié pour la qualité de son contenu</a:t>
            </a:r>
          </a:p>
          <a:p>
            <a:pPr>
              <a:lnSpc>
                <a:spcPct val="150000"/>
              </a:lnSpc>
            </a:pPr>
            <a:r>
              <a:rPr lang="fr-FR"/>
              <a:t>Un défi d’applicabilité</a:t>
            </a:r>
            <a:r>
              <a:rPr lang="fr-FR" dirty="0"/>
              <a:t> </a:t>
            </a:r>
          </a:p>
          <a:p>
            <a:pPr lvl="1">
              <a:lnSpc>
                <a:spcPct val="150000"/>
              </a:lnSpc>
            </a:pPr>
            <a:r>
              <a:rPr lang="fr-FR"/>
              <a:t>Travail à faire sur l’organisation et présentation </a:t>
            </a:r>
            <a:r>
              <a:rPr lang="fr-FR" dirty="0"/>
              <a:t>du </a:t>
            </a:r>
            <a:r>
              <a:rPr lang="fr-FR"/>
              <a:t>contenu </a:t>
            </a:r>
            <a:endParaRPr lang="fr-FR" dirty="0"/>
          </a:p>
          <a:p>
            <a:pPr>
              <a:lnSpc>
                <a:spcPct val="150000"/>
              </a:lnSpc>
            </a:pPr>
            <a:r>
              <a:rPr lang="fr-FR"/>
              <a:t>Importance de la promotion de l'activité physique pour l'amélioration de la santé globale et la prévention des maladies chroniques</a:t>
            </a:r>
          </a:p>
        </p:txBody>
      </p:sp>
    </p:spTree>
    <p:extLst>
      <p:ext uri="{BB962C8B-B14F-4D97-AF65-F5344CB8AC3E}">
        <p14:creationId xmlns:p14="http://schemas.microsoft.com/office/powerpoint/2010/main" val="281140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Références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691015"/>
            <a:ext cx="8596668" cy="4350348"/>
          </a:xfrm>
        </p:spPr>
        <p:txBody>
          <a:bodyPr>
            <a:normAutofit fontScale="77500" lnSpcReduction="20000"/>
          </a:bodyPr>
          <a:lstStyle/>
          <a:p>
            <a:pPr algn="l" rtl="0"/>
            <a:r>
              <a:rPr lang="en-CA" b="0" i="0" u="none" strike="noStrike">
                <a:solidFill>
                  <a:srgbClr val="353740"/>
                </a:solidFill>
                <a:effectLst/>
                <a:latin typeface="ColfaxAI"/>
              </a:rPr>
              <a:t>Brouwers, M. C., Kho, M. E., </a:t>
            </a:r>
            <a:r>
              <a:rPr lang="en-CA" b="0" i="0" u="none" strike="noStrike" err="1">
                <a:solidFill>
                  <a:srgbClr val="353740"/>
                </a:solidFill>
                <a:effectLst/>
                <a:latin typeface="ColfaxAI"/>
              </a:rPr>
              <a:t>Browman</a:t>
            </a:r>
            <a:r>
              <a:rPr lang="en-CA" b="0" i="0" u="none" strike="noStrike">
                <a:solidFill>
                  <a:srgbClr val="353740"/>
                </a:solidFill>
                <a:effectLst/>
                <a:latin typeface="ColfaxAI"/>
              </a:rPr>
              <a:t>, G. P., Burgers, J. S., </a:t>
            </a:r>
            <a:r>
              <a:rPr lang="en-CA" b="0" i="0" u="none" strike="noStrike" err="1">
                <a:solidFill>
                  <a:srgbClr val="353740"/>
                </a:solidFill>
                <a:effectLst/>
                <a:latin typeface="ColfaxAI"/>
              </a:rPr>
              <a:t>Cluzeau</a:t>
            </a:r>
            <a:r>
              <a:rPr lang="en-CA" b="0" i="0" u="none" strike="noStrike">
                <a:solidFill>
                  <a:srgbClr val="353740"/>
                </a:solidFill>
                <a:effectLst/>
                <a:latin typeface="ColfaxAI"/>
              </a:rPr>
              <a:t>, F., Feder, G., </a:t>
            </a:r>
            <a:r>
              <a:rPr lang="en-CA" b="0" i="0" u="none" strike="noStrike" err="1">
                <a:solidFill>
                  <a:srgbClr val="353740"/>
                </a:solidFill>
                <a:effectLst/>
                <a:latin typeface="ColfaxAI"/>
              </a:rPr>
              <a:t>Zitzelsberger</a:t>
            </a:r>
            <a:r>
              <a:rPr lang="en-CA" b="0" i="0" u="none" strike="noStrike">
                <a:solidFill>
                  <a:srgbClr val="353740"/>
                </a:solidFill>
                <a:effectLst/>
                <a:latin typeface="ColfaxAI"/>
              </a:rPr>
              <a:t>, L. (2010). AGREE II: Advancing Guideline Development, reporting and evaluation in health care. Canadian Medical Association Journal, 182(18). doi:10.1503/cmaj.090449</a:t>
            </a:r>
          </a:p>
          <a:p>
            <a:pPr algn="l" rtl="0"/>
            <a:r>
              <a:rPr lang="en-CA" b="0" i="0" u="none" strike="noStrike">
                <a:solidFill>
                  <a:srgbClr val="353740"/>
                </a:solidFill>
                <a:effectLst/>
                <a:latin typeface="ColfaxAI"/>
              </a:rPr>
              <a:t>Douglas, F., Torrance, N., van </a:t>
            </a:r>
            <a:r>
              <a:rPr lang="en-CA" b="0" i="0" u="none" strike="noStrike" err="1">
                <a:solidFill>
                  <a:srgbClr val="353740"/>
                </a:solidFill>
                <a:effectLst/>
                <a:latin typeface="ColfaxAI"/>
              </a:rPr>
              <a:t>Teijlingen</a:t>
            </a:r>
            <a:r>
              <a:rPr lang="en-CA" b="0" i="0" u="none" strike="noStrike">
                <a:solidFill>
                  <a:srgbClr val="353740"/>
                </a:solidFill>
                <a:effectLst/>
                <a:latin typeface="ColfaxAI"/>
              </a:rPr>
              <a:t>, E., </a:t>
            </a:r>
            <a:r>
              <a:rPr lang="en-CA" b="0" i="0" u="none" strike="noStrike" err="1">
                <a:solidFill>
                  <a:srgbClr val="353740"/>
                </a:solidFill>
                <a:effectLst/>
                <a:latin typeface="ColfaxAI"/>
              </a:rPr>
              <a:t>Meloni</a:t>
            </a:r>
            <a:r>
              <a:rPr lang="en-CA" b="0" i="0" u="none" strike="noStrike">
                <a:solidFill>
                  <a:srgbClr val="353740"/>
                </a:solidFill>
                <a:effectLst/>
                <a:latin typeface="ColfaxAI"/>
              </a:rPr>
              <a:t>, S., &amp; Kerr, A. (2006). Primary care staff’s views and experiences related to routinely advising patients about physical activity. A questionnaire survey. BMC Public Health, 6(1), 138.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/10.1186/1471- 2458-6-138. </a:t>
            </a:r>
          </a:p>
          <a:p>
            <a:pPr algn="l" rtl="0"/>
            <a:r>
              <a:rPr lang="en-CA" b="0" i="0" u="none" strike="noStrike">
                <a:solidFill>
                  <a:srgbClr val="353740"/>
                </a:solidFill>
                <a:effectLst/>
                <a:latin typeface="ColfaxAI"/>
              </a:rPr>
              <a:t>Dunlop M, Murray AD. Major limitations in knowledge of physical activity guidelines among UK medical students revealed: implications for the undergraduate medical curriculum. Br J Sports Med 2013;47:718–20. </a:t>
            </a:r>
          </a:p>
          <a:p>
            <a:pPr algn="l" rtl="0"/>
            <a:r>
              <a:rPr lang="en-CA" b="0" i="0" u="none" strike="noStrike">
                <a:solidFill>
                  <a:srgbClr val="353740"/>
                </a:solidFill>
                <a:effectLst/>
                <a:latin typeface="ColfaxAI"/>
              </a:rPr>
              <a:t>González, K., Fuentes, J., &amp; Márquez, J. L. (2017). Physical Inactivity, Sedentary Behavior and Chronic Diseases. Korean Journal of Family Medicine, 38(3), 111.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/10.4082/kjfm.2017.38.3.111. </a:t>
            </a:r>
          </a:p>
          <a:p>
            <a:pPr algn="l" rtl="0"/>
            <a:r>
              <a:rPr lang="en-CA" b="0" i="0" u="none" strike="noStrike">
                <a:solidFill>
                  <a:srgbClr val="353740"/>
                </a:solidFill>
                <a:effectLst/>
                <a:latin typeface="ColfaxAI"/>
              </a:rPr>
              <a:t>Grimmer, K., </a:t>
            </a:r>
            <a:r>
              <a:rPr lang="en-CA" b="0" i="0" u="none" strike="noStrike" err="1">
                <a:solidFill>
                  <a:srgbClr val="353740"/>
                </a:solidFill>
                <a:effectLst/>
                <a:latin typeface="ColfaxAI"/>
              </a:rPr>
              <a:t>Dizon</a:t>
            </a:r>
            <a:r>
              <a:rPr lang="en-CA" b="0" i="0" u="none" strike="noStrike">
                <a:solidFill>
                  <a:srgbClr val="353740"/>
                </a:solidFill>
                <a:effectLst/>
                <a:latin typeface="ColfaxAI"/>
              </a:rPr>
              <a:t>, J. M., Milanese, S., King, E., Beaton, K., Thorpe, O., . . . Kumar, S. (2014). Efficient Clinical Evaluation of Guideline Quality: Development and testing of a new tool. BMC Medical Research Methodology,14(1). doi:10.1186/1471-2288-14-63</a:t>
            </a:r>
          </a:p>
          <a:p>
            <a:pPr algn="l" rtl="0"/>
            <a:r>
              <a:rPr lang="en-CA" b="0" i="0" u="none" strike="noStrike">
                <a:solidFill>
                  <a:srgbClr val="353740"/>
                </a:solidFill>
                <a:effectLst/>
                <a:latin typeface="ColfaxAI"/>
              </a:rPr>
              <a:t>Lee IM, Shiroma EJ, </a:t>
            </a:r>
            <a:r>
              <a:rPr lang="en-CA" b="0" i="0" u="none" strike="noStrike" err="1">
                <a:solidFill>
                  <a:srgbClr val="353740"/>
                </a:solidFill>
                <a:effectLst/>
                <a:latin typeface="ColfaxAI"/>
              </a:rPr>
              <a:t>Lobelo</a:t>
            </a:r>
            <a:r>
              <a:rPr lang="en-CA" b="0" i="0" u="none" strike="noStrike">
                <a:solidFill>
                  <a:srgbClr val="353740"/>
                </a:solidFill>
                <a:effectLst/>
                <a:latin typeface="ColfaxAI"/>
              </a:rPr>
              <a:t> F, et al. Effect of physical inactivity on major non- communicable diseases worldwide: an analysis of burden of disease and life expectancy. Lancet. 2012; 380:219Y229. PMID: 3645500. </a:t>
            </a:r>
          </a:p>
          <a:p>
            <a:pPr algn="l" rtl="0"/>
            <a:r>
              <a:rPr lang="en-CA" b="0" i="0" u="none" strike="noStrike">
                <a:solidFill>
                  <a:srgbClr val="353740"/>
                </a:solidFill>
                <a:effectLst/>
                <a:latin typeface="ColfaxAI"/>
              </a:rPr>
              <a:t>Lee, I.-M., Shiroma, E. J., </a:t>
            </a:r>
            <a:r>
              <a:rPr lang="en-CA" b="0" i="0" u="none" strike="noStrike" err="1">
                <a:solidFill>
                  <a:srgbClr val="353740"/>
                </a:solidFill>
                <a:effectLst/>
                <a:latin typeface="ColfaxAI"/>
              </a:rPr>
              <a:t>Lobelo</a:t>
            </a:r>
            <a:r>
              <a:rPr lang="en-CA" b="0" i="0" u="none" strike="noStrike">
                <a:solidFill>
                  <a:srgbClr val="353740"/>
                </a:solidFill>
                <a:effectLst/>
                <a:latin typeface="ColfaxAI"/>
              </a:rPr>
              <a:t>, F., </a:t>
            </a:r>
            <a:r>
              <a:rPr lang="en-CA" b="0" i="0" u="none" strike="noStrike" err="1">
                <a:solidFill>
                  <a:srgbClr val="353740"/>
                </a:solidFill>
                <a:effectLst/>
                <a:latin typeface="ColfaxAI"/>
              </a:rPr>
              <a:t>Puska</a:t>
            </a:r>
            <a:r>
              <a:rPr lang="en-CA" b="0" i="0" u="none" strike="noStrike">
                <a:solidFill>
                  <a:srgbClr val="353740"/>
                </a:solidFill>
                <a:effectLst/>
                <a:latin typeface="ColfaxAI"/>
              </a:rPr>
              <a:t>, P., Blair, S. N., &amp; </a:t>
            </a:r>
            <a:r>
              <a:rPr lang="en-CA" b="0" i="0" u="none" strike="noStrike" err="1">
                <a:solidFill>
                  <a:srgbClr val="353740"/>
                </a:solidFill>
                <a:effectLst/>
                <a:latin typeface="ColfaxAI"/>
              </a:rPr>
              <a:t>Katzmarzyk</a:t>
            </a:r>
            <a:r>
              <a:rPr lang="en-CA" b="0" i="0" u="none" strike="noStrike">
                <a:solidFill>
                  <a:srgbClr val="353740"/>
                </a:solidFill>
                <a:effectLst/>
                <a:latin typeface="ColfaxAI"/>
              </a:rPr>
              <a:t>, P. T. (2012). Effect of physical inactivity on major non-communicable diseases worldwide : An analysis of burden of disease and life expectancy. The Lancet, 380(9838), 219-229.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/10.1016/S0140-6736(12)61031-9. </a:t>
            </a:r>
          </a:p>
          <a:p>
            <a:endParaRPr lang="fr-FR"/>
          </a:p>
        </p:txBody>
      </p:sp>
    </p:spTree>
    <p:extLst>
      <p:ext uri="{BB962C8B-B14F-4D97-AF65-F5344CB8AC3E}">
        <p14:creationId xmlns:p14="http://schemas.microsoft.com/office/powerpoint/2010/main" val="314414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Références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678489"/>
            <a:ext cx="8596668" cy="4362874"/>
          </a:xfrm>
        </p:spPr>
        <p:txBody>
          <a:bodyPr>
            <a:normAutofit fontScale="62500" lnSpcReduction="20000"/>
          </a:bodyPr>
          <a:lstStyle/>
          <a:p>
            <a:pPr algn="l" rtl="0"/>
            <a:r>
              <a:rPr lang="en-CA" b="0" i="0" u="none" strike="noStrike">
                <a:solidFill>
                  <a:srgbClr val="353740"/>
                </a:solidFill>
                <a:effectLst/>
                <a:latin typeface="ColfaxAI"/>
              </a:rPr>
              <a:t>McFadden, T., Fortier, M., Sweet, S. N., </a:t>
            </a:r>
            <a:r>
              <a:rPr lang="en-CA" b="0" i="0" u="none" strike="noStrike" err="1">
                <a:solidFill>
                  <a:srgbClr val="353740"/>
                </a:solidFill>
                <a:effectLst/>
                <a:latin typeface="ColfaxAI"/>
              </a:rPr>
              <a:t>Tomasone</a:t>
            </a:r>
            <a:r>
              <a:rPr lang="en-CA" b="0" i="0" u="none" strike="noStrike">
                <a:solidFill>
                  <a:srgbClr val="353740"/>
                </a:solidFill>
                <a:effectLst/>
                <a:latin typeface="ColfaxAI"/>
              </a:rPr>
              <a:t>, J. R., McGinn, R., &amp; </a:t>
            </a:r>
            <a:r>
              <a:rPr lang="en-CA" b="0" i="0" u="none" strike="noStrike" err="1">
                <a:solidFill>
                  <a:srgbClr val="353740"/>
                </a:solidFill>
                <a:effectLst/>
                <a:latin typeface="ColfaxAI"/>
              </a:rPr>
              <a:t>Levac</a:t>
            </a:r>
            <a:r>
              <a:rPr lang="en-CA" b="0" i="0" u="none" strike="noStrike">
                <a:solidFill>
                  <a:srgbClr val="353740"/>
                </a:solidFill>
                <a:effectLst/>
                <a:latin typeface="ColfaxAI"/>
              </a:rPr>
              <a:t>, B. M. (2019). Canadian medical students’ perceived motivation, confidence and frequency recommending physical activity. Preventive Medicine Reports, 15, 100898.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/10.1016/j.pmedr.2019.100898. </a:t>
            </a:r>
          </a:p>
          <a:p>
            <a:pPr algn="l" rtl="0"/>
            <a:r>
              <a:rPr lang="en-CA" b="0" i="0" u="none" strike="noStrike" err="1">
                <a:solidFill>
                  <a:srgbClr val="353740"/>
                </a:solidFill>
                <a:effectLst/>
                <a:latin typeface="ColfaxAI"/>
              </a:rPr>
              <a:t>Mokdad</a:t>
            </a:r>
            <a:r>
              <a:rPr lang="en-CA" b="0" i="0" u="none" strike="noStrike">
                <a:solidFill>
                  <a:srgbClr val="353740"/>
                </a:solidFill>
                <a:effectLst/>
                <a:latin typeface="ColfaxAI"/>
              </a:rPr>
              <a:t>, A. H. (2004). Actual Causes of Death in the United States, 2000. JAMA, 291(10), 1238.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/10.1001/jama.291.10.1238. </a:t>
            </a:r>
          </a:p>
          <a:p>
            <a:pPr algn="l" rtl="0"/>
            <a:r>
              <a:rPr lang="en-CA" b="0" i="0" u="none" strike="noStrike" err="1">
                <a:solidFill>
                  <a:srgbClr val="353740"/>
                </a:solidFill>
                <a:effectLst/>
                <a:latin typeface="ColfaxAI"/>
              </a:rPr>
              <a:t>Mokdad</a:t>
            </a:r>
            <a:r>
              <a:rPr lang="en-CA" b="0" i="0" u="none" strike="noStrike">
                <a:solidFill>
                  <a:srgbClr val="353740"/>
                </a:solidFill>
                <a:effectLst/>
                <a:latin typeface="ColfaxAI"/>
              </a:rPr>
              <a:t> AH, Marks JS, Stroup DF, Gerberding JL. Actual causes of death in the United States, 2000. JAMA. 2004; 291:1238Y45. PMID: 15010446. </a:t>
            </a:r>
          </a:p>
          <a:p>
            <a:pPr algn="l" rtl="0"/>
            <a:r>
              <a:rPr lang="en-CA" b="0" i="0" u="none" strike="noStrike">
                <a:solidFill>
                  <a:srgbClr val="353740"/>
                </a:solidFill>
                <a:effectLst/>
                <a:latin typeface="ColfaxAI"/>
              </a:rPr>
              <a:t>Pratt, Michael, Jeffrey Norris, Felipe </a:t>
            </a:r>
            <a:r>
              <a:rPr lang="en-CA" b="0" i="0" u="none" strike="noStrike" err="1">
                <a:solidFill>
                  <a:srgbClr val="353740"/>
                </a:solidFill>
                <a:effectLst/>
                <a:latin typeface="ColfaxAI"/>
              </a:rPr>
              <a:t>Lobelo</a:t>
            </a:r>
            <a:r>
              <a:rPr lang="en-CA" b="0" i="0" u="none" strike="noStrike">
                <a:solidFill>
                  <a:srgbClr val="353740"/>
                </a:solidFill>
                <a:effectLst/>
                <a:latin typeface="ColfaxAI"/>
              </a:rPr>
              <a:t>, Larissa Roux, et </a:t>
            </a:r>
            <a:r>
              <a:rPr lang="en-CA" b="0" i="0" u="none" strike="noStrike" err="1">
                <a:solidFill>
                  <a:srgbClr val="353740"/>
                </a:solidFill>
                <a:effectLst/>
                <a:latin typeface="ColfaxAI"/>
              </a:rPr>
              <a:t>Guijing</a:t>
            </a:r>
            <a:r>
              <a:rPr lang="en-CA" b="0" i="0" u="none" strike="noStrike">
                <a:solidFill>
                  <a:srgbClr val="353740"/>
                </a:solidFill>
                <a:effectLst/>
                <a:latin typeface="ColfaxAI"/>
              </a:rPr>
              <a:t> Wang. « The Cost of Physical Inactivity: Moving into the 21st Century: Table 1 ». British Journal of Sports Medicine 48, no 3 (</a:t>
            </a:r>
            <a:r>
              <a:rPr lang="en-CA" b="0" i="0" u="none" strike="noStrike" err="1">
                <a:solidFill>
                  <a:srgbClr val="353740"/>
                </a:solidFill>
                <a:effectLst/>
                <a:latin typeface="ColfaxAI"/>
              </a:rPr>
              <a:t>février</a:t>
            </a:r>
            <a:r>
              <a:rPr lang="en-CA" b="0" i="0" u="none" strike="noStrike">
                <a:solidFill>
                  <a:srgbClr val="353740"/>
                </a:solidFill>
                <a:effectLst/>
                <a:latin typeface="ColfaxAI"/>
              </a:rPr>
              <a:t> 2014): 171-73.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/10.1136/bjsports-2012-091810. </a:t>
            </a:r>
          </a:p>
          <a:p>
            <a:pPr algn="l" rtl="0"/>
            <a:r>
              <a:rPr lang="en-CA" b="0" i="0" u="none" strike="noStrike">
                <a:solidFill>
                  <a:srgbClr val="353740"/>
                </a:solidFill>
                <a:effectLst/>
                <a:latin typeface="ColfaxAI"/>
              </a:rPr>
              <a:t>Pratt, M., Norris, J., </a:t>
            </a:r>
            <a:r>
              <a:rPr lang="en-CA" b="0" i="0" u="none" strike="noStrike" err="1">
                <a:solidFill>
                  <a:srgbClr val="353740"/>
                </a:solidFill>
                <a:effectLst/>
                <a:latin typeface="ColfaxAI"/>
              </a:rPr>
              <a:t>Lobelo</a:t>
            </a:r>
            <a:r>
              <a:rPr lang="en-CA" b="0" i="0" u="none" strike="noStrike">
                <a:solidFill>
                  <a:srgbClr val="353740"/>
                </a:solidFill>
                <a:effectLst/>
                <a:latin typeface="ColfaxAI"/>
              </a:rPr>
              <a:t>, F., Roux, L., &amp; Wang, G. (2014). The cost of physical inactivity : Moving into the 21st century: Table 1. British Journal of Sports Medicine, 48(3), 171-173.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/10.1136/bjsports-2012-091810. </a:t>
            </a:r>
          </a:p>
          <a:p>
            <a:pPr algn="l" rtl="0"/>
            <a:r>
              <a:rPr lang="en-CA" b="0" i="0" u="none" strike="noStrike">
                <a:solidFill>
                  <a:srgbClr val="353740"/>
                </a:solidFill>
                <a:effectLst/>
                <a:latin typeface="ColfaxAI"/>
              </a:rPr>
              <a:t>Sanchez, A., Bully, P., Martinez, C., &amp; Grandes, G. (2015). Effectiveness of physical activity promotion interventions in primary care : A review of reviews. Preventive Medicine, 76, S56-S67.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/10.1016/j.ypmed.2014.09.012. </a:t>
            </a:r>
          </a:p>
          <a:p>
            <a:pPr algn="l" rtl="0"/>
            <a:r>
              <a:rPr lang="en-CA" b="0" i="0" u="none" strike="noStrike">
                <a:solidFill>
                  <a:srgbClr val="353740"/>
                </a:solidFill>
                <a:effectLst/>
                <a:latin typeface="ColfaxAI"/>
              </a:rPr>
              <a:t>Savill, Bryn, Andrew Murray, et Richard </a:t>
            </a:r>
            <a:r>
              <a:rPr lang="en-CA" b="0" i="0" u="none" strike="noStrike" err="1">
                <a:solidFill>
                  <a:srgbClr val="353740"/>
                </a:solidFill>
                <a:effectLst/>
                <a:latin typeface="ColfaxAI"/>
              </a:rPr>
              <a:t>Weiler</a:t>
            </a:r>
            <a:r>
              <a:rPr lang="en-CA" b="0" i="0" u="none" strike="noStrike">
                <a:solidFill>
                  <a:srgbClr val="353740"/>
                </a:solidFill>
                <a:effectLst/>
                <a:latin typeface="ColfaxAI"/>
              </a:rPr>
              <a:t>. « Is General Practice Engaged with Physical Activity Promotion? » British Journal of General Practice 65, no 638 (</a:t>
            </a:r>
            <a:r>
              <a:rPr lang="en-CA" b="0" i="0" u="none" strike="noStrike" err="1">
                <a:solidFill>
                  <a:srgbClr val="353740"/>
                </a:solidFill>
                <a:effectLst/>
                <a:latin typeface="ColfaxAI"/>
              </a:rPr>
              <a:t>septembre</a:t>
            </a:r>
            <a:r>
              <a:rPr lang="en-CA" b="0" i="0" u="none" strike="noStrike">
                <a:solidFill>
                  <a:srgbClr val="353740"/>
                </a:solidFill>
                <a:effectLst/>
                <a:latin typeface="ColfaxAI"/>
              </a:rPr>
              <a:t> 2015): 484-85.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/10.3399/bjgp15X686677. </a:t>
            </a:r>
          </a:p>
          <a:p>
            <a:pPr algn="l" rtl="0"/>
            <a:r>
              <a:rPr lang="en-CA" b="0" i="0" u="none" strike="noStrike">
                <a:solidFill>
                  <a:srgbClr val="353740"/>
                </a:solidFill>
                <a:effectLst/>
                <a:latin typeface="ColfaxAI"/>
              </a:rPr>
              <a:t>Smith, S., </a:t>
            </a:r>
            <a:r>
              <a:rPr lang="en-CA" b="0" i="0" u="none" strike="noStrike" err="1">
                <a:solidFill>
                  <a:srgbClr val="353740"/>
                </a:solidFill>
                <a:effectLst/>
                <a:latin typeface="ColfaxAI"/>
              </a:rPr>
              <a:t>Seeholzer</a:t>
            </a:r>
            <a:r>
              <a:rPr lang="en-CA" b="0" i="0" u="none" strike="noStrike">
                <a:solidFill>
                  <a:srgbClr val="353740"/>
                </a:solidFill>
                <a:effectLst/>
                <a:latin typeface="ColfaxAI"/>
              </a:rPr>
              <a:t>, E. L., Gullett, H., Jackson, B., </a:t>
            </a:r>
            <a:r>
              <a:rPr lang="en-CA" b="0" i="0" u="none" strike="noStrike" err="1">
                <a:solidFill>
                  <a:srgbClr val="353740"/>
                </a:solidFill>
                <a:effectLst/>
                <a:latin typeface="ColfaxAI"/>
              </a:rPr>
              <a:t>Antognoli</a:t>
            </a:r>
            <a:r>
              <a:rPr lang="en-CA" b="0" i="0" u="none" strike="noStrike">
                <a:solidFill>
                  <a:srgbClr val="353740"/>
                </a:solidFill>
                <a:effectLst/>
                <a:latin typeface="ColfaxAI"/>
              </a:rPr>
              <a:t>, E., Krejci, S. A., &amp; </a:t>
            </a:r>
            <a:r>
              <a:rPr lang="en-CA" b="0" i="0" u="none" strike="noStrike" err="1">
                <a:solidFill>
                  <a:srgbClr val="353740"/>
                </a:solidFill>
                <a:effectLst/>
                <a:latin typeface="ColfaxAI"/>
              </a:rPr>
              <a:t>Flocke</a:t>
            </a:r>
            <a:r>
              <a:rPr lang="en-CA" b="0" i="0" u="none" strike="noStrike">
                <a:solidFill>
                  <a:srgbClr val="353740"/>
                </a:solidFill>
                <a:effectLst/>
                <a:latin typeface="ColfaxAI"/>
              </a:rPr>
              <a:t>, S. A. (2015). Primary care residents' knowledge, attitudes, self-efficacy, and perceived professional norms regarding obesity, nutrition, and physical activity counseling. Journal of graduate medical education, 7(3), 388-394. </a:t>
            </a:r>
          </a:p>
          <a:p>
            <a:pPr algn="l" rtl="0"/>
            <a:r>
              <a:rPr lang="en-CA" b="0" i="0" u="none" strike="noStrike">
                <a:solidFill>
                  <a:srgbClr val="353740"/>
                </a:solidFill>
                <a:effectLst/>
                <a:latin typeface="ColfaxAI"/>
              </a:rPr>
              <a:t>Statistics Canada. ‘Directly measured physical activity of Canadian adults, 2012 and 2013’. Health Fact Sheet. Statistics Canada Catalogue no. 82-625-X. http://www. </a:t>
            </a:r>
            <a:r>
              <a:rPr lang="en-CA" b="0" i="0" u="none" strike="noStrike" err="1">
                <a:solidFill>
                  <a:srgbClr val="353740"/>
                </a:solidFill>
                <a:effectLst/>
                <a:latin typeface="ColfaxAI"/>
              </a:rPr>
              <a:t>statcan.gc.ca</a:t>
            </a:r>
            <a:r>
              <a:rPr lang="en-CA" b="0" i="0" u="none" strike="noStrike">
                <a:solidFill>
                  <a:srgbClr val="353740"/>
                </a:solidFill>
                <a:effectLst/>
                <a:latin typeface="ColfaxAI"/>
              </a:rPr>
              <a:t>/pub/82-625-x/2015001/article/14135-eng.htm# (</a:t>
            </a:r>
            <a:r>
              <a:rPr lang="en-CA" b="0" i="0" u="none" strike="noStrike" err="1">
                <a:solidFill>
                  <a:srgbClr val="353740"/>
                </a:solidFill>
                <a:effectLst/>
                <a:latin typeface="ColfaxAI"/>
              </a:rPr>
              <a:t>accédé</a:t>
            </a:r>
            <a:r>
              <a:rPr lang="en-CA" b="0" i="0" u="none" strike="noStrike">
                <a:solidFill>
                  <a:srgbClr val="353740"/>
                </a:solidFill>
                <a:effectLst/>
                <a:latin typeface="ColfaxAI"/>
              </a:rPr>
              <a:t> le 6 </a:t>
            </a:r>
            <a:r>
              <a:rPr lang="en-CA" b="0" i="0" u="none" strike="noStrike" err="1">
                <a:solidFill>
                  <a:srgbClr val="353740"/>
                </a:solidFill>
                <a:effectLst/>
                <a:latin typeface="ColfaxAI"/>
              </a:rPr>
              <a:t>juin</a:t>
            </a:r>
            <a:r>
              <a:rPr lang="en-CA" b="0" i="0" u="none" strike="noStrike">
                <a:solidFill>
                  <a:srgbClr val="353740"/>
                </a:solidFill>
                <a:effectLst/>
                <a:latin typeface="ColfaxAI"/>
              </a:rPr>
              <a:t> 2021). </a:t>
            </a:r>
          </a:p>
          <a:p>
            <a:endParaRPr lang="fr-FR"/>
          </a:p>
        </p:txBody>
      </p:sp>
    </p:spTree>
    <p:extLst>
      <p:ext uri="{BB962C8B-B14F-4D97-AF65-F5344CB8AC3E}">
        <p14:creationId xmlns:p14="http://schemas.microsoft.com/office/powerpoint/2010/main" val="55511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9EB11-8869-79D2-19F6-FABE714D5838}"/>
              </a:ext>
            </a:extLst>
          </p:cNvPr>
          <p:cNvSpPr>
            <a:spLocks noGrp="1"/>
          </p:cNvSpPr>
          <p:nvPr>
            <p:ph type="title"/>
          </p:nvPr>
        </p:nvSpPr>
        <p:spPr/>
        <p:txBody>
          <a:bodyPr/>
          <a:lstStyle/>
          <a:p>
            <a:r>
              <a:rPr lang="fr-FR"/>
              <a:t>Références</a:t>
            </a:r>
          </a:p>
        </p:txBody>
      </p:sp>
      <p:sp>
        <p:nvSpPr>
          <p:cNvPr id="3" name="Espace réservé du contenu 2">
            <a:extLst>
              <a:ext uri="{FF2B5EF4-FFF2-40B4-BE49-F238E27FC236}">
                <a16:creationId xmlns:a16="http://schemas.microsoft.com/office/drawing/2014/main" id="{89E9549A-E665-BB19-908F-A0FD9FE5121C}"/>
              </a:ext>
            </a:extLst>
          </p:cNvPr>
          <p:cNvSpPr>
            <a:spLocks noGrp="1"/>
          </p:cNvSpPr>
          <p:nvPr>
            <p:ph idx="1"/>
          </p:nvPr>
        </p:nvSpPr>
        <p:spPr>
          <a:xfrm>
            <a:off x="677334" y="1553227"/>
            <a:ext cx="8596668" cy="4488135"/>
          </a:xfrm>
        </p:spPr>
        <p:txBody>
          <a:bodyPr>
            <a:normAutofit fontScale="77500" lnSpcReduction="20000"/>
          </a:bodyPr>
          <a:lstStyle/>
          <a:p>
            <a:pPr algn="l" rtl="0"/>
            <a:r>
              <a:rPr lang="en-CA" b="0" i="0" u="none" strike="noStrike">
                <a:solidFill>
                  <a:srgbClr val="353740"/>
                </a:solidFill>
                <a:effectLst/>
                <a:latin typeface="ColfaxAI"/>
              </a:rPr>
              <a:t>Stevens Z, Barlow C, Kendrick D, et al. Effectiveness of general practice-based physical activity promotion for older adults: systematic review. Prim Health Care </a:t>
            </a:r>
            <a:r>
              <a:rPr lang="en-CA" b="0" i="0" u="none" strike="noStrike" err="1">
                <a:solidFill>
                  <a:srgbClr val="353740"/>
                </a:solidFill>
                <a:effectLst/>
                <a:latin typeface="ColfaxAI"/>
              </a:rPr>
              <a:t>ResDev</a:t>
            </a:r>
            <a:r>
              <a:rPr lang="en-CA" b="0" i="0" u="none" strike="noStrike">
                <a:solidFill>
                  <a:srgbClr val="353740"/>
                </a:solidFill>
                <a:effectLst/>
                <a:latin typeface="ColfaxAI"/>
              </a:rPr>
              <a:t> 2014;15:190–201. </a:t>
            </a:r>
          </a:p>
          <a:p>
            <a:pPr algn="l" rtl="0"/>
            <a:r>
              <a:rPr lang="en-CA" b="0" i="0" u="none" strike="noStrike">
                <a:solidFill>
                  <a:srgbClr val="353740"/>
                </a:solidFill>
                <a:effectLst/>
                <a:latin typeface="ColfaxAI"/>
              </a:rPr>
              <a:t>Stevens, Z., Barlow, C., Kendrick, D., </a:t>
            </a:r>
            <a:r>
              <a:rPr lang="en-CA" b="0" i="0" u="none" strike="noStrike" err="1">
                <a:solidFill>
                  <a:srgbClr val="353740"/>
                </a:solidFill>
                <a:effectLst/>
                <a:latin typeface="ColfaxAI"/>
              </a:rPr>
              <a:t>Masud</a:t>
            </a:r>
            <a:r>
              <a:rPr lang="en-CA" b="0" i="0" u="none" strike="noStrike">
                <a:solidFill>
                  <a:srgbClr val="353740"/>
                </a:solidFill>
                <a:effectLst/>
                <a:latin typeface="ColfaxAI"/>
              </a:rPr>
              <a:t>, T., Skelton, D. A., </a:t>
            </a:r>
            <a:r>
              <a:rPr lang="en-CA" b="0" i="0" u="none" strike="noStrike" err="1">
                <a:solidFill>
                  <a:srgbClr val="353740"/>
                </a:solidFill>
                <a:effectLst/>
                <a:latin typeface="ColfaxAI"/>
              </a:rPr>
              <a:t>Dinan</a:t>
            </a:r>
            <a:r>
              <a:rPr lang="en-CA" b="0" i="0" u="none" strike="noStrike">
                <a:solidFill>
                  <a:srgbClr val="353740"/>
                </a:solidFill>
                <a:effectLst/>
                <a:latin typeface="ColfaxAI"/>
              </a:rPr>
              <a:t>-Young, S., &amp; </a:t>
            </a:r>
            <a:r>
              <a:rPr lang="en-CA" b="0" i="0" u="none" strike="noStrike" err="1">
                <a:solidFill>
                  <a:srgbClr val="353740"/>
                </a:solidFill>
                <a:effectLst/>
                <a:latin typeface="ColfaxAI"/>
              </a:rPr>
              <a:t>Iliffe</a:t>
            </a:r>
            <a:r>
              <a:rPr lang="en-CA" b="0" i="0" u="none" strike="noStrike">
                <a:solidFill>
                  <a:srgbClr val="353740"/>
                </a:solidFill>
                <a:effectLst/>
                <a:latin typeface="ColfaxAI"/>
              </a:rPr>
              <a:t>, S. (2014). Effectiveness of general practice-based physical activity promotion for older adults : Systematic review. Primary Health Care Research &amp; Development, 15(02), 190- 201.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/10.1017/S1463423613000017. </a:t>
            </a:r>
          </a:p>
          <a:p>
            <a:pPr algn="l" rtl="0"/>
            <a:r>
              <a:rPr lang="en-CA" b="0" i="0" u="none" strike="noStrike">
                <a:solidFill>
                  <a:srgbClr val="353740"/>
                </a:solidFill>
                <a:effectLst/>
                <a:latin typeface="ColfaxAI"/>
              </a:rPr>
              <a:t>Strain, T., Brage, S., Sharp, S. J., Richards, J., </a:t>
            </a:r>
            <a:r>
              <a:rPr lang="en-CA" b="0" i="0" u="none" strike="noStrike" err="1">
                <a:solidFill>
                  <a:srgbClr val="353740"/>
                </a:solidFill>
                <a:effectLst/>
                <a:latin typeface="ColfaxAI"/>
              </a:rPr>
              <a:t>Tainio</a:t>
            </a:r>
            <a:r>
              <a:rPr lang="en-CA" b="0" i="0" u="none" strike="noStrike">
                <a:solidFill>
                  <a:srgbClr val="353740"/>
                </a:solidFill>
                <a:effectLst/>
                <a:latin typeface="ColfaxAI"/>
              </a:rPr>
              <a:t>, M., Ding, D., </a:t>
            </a:r>
            <a:r>
              <a:rPr lang="en-CA" b="0" i="0" u="none" strike="noStrike" err="1">
                <a:solidFill>
                  <a:srgbClr val="353740"/>
                </a:solidFill>
                <a:effectLst/>
                <a:latin typeface="ColfaxAI"/>
              </a:rPr>
              <a:t>Benichou</a:t>
            </a:r>
            <a:r>
              <a:rPr lang="en-CA" b="0" i="0" u="none" strike="noStrike">
                <a:solidFill>
                  <a:srgbClr val="353740"/>
                </a:solidFill>
                <a:effectLst/>
                <a:latin typeface="ColfaxAI"/>
              </a:rPr>
              <a:t>, J., &amp; Kelly, P. (2020). Use of the prevented fraction for the population to determine deaths averted by existing prevalence of physical activity : A descriptive study. The Lancet Global Health, 8(7), e920-e930.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/10.1016/S2214-109X(20)30211-4. </a:t>
            </a:r>
          </a:p>
          <a:p>
            <a:pPr algn="l" rtl="0"/>
            <a:r>
              <a:rPr lang="en-CA" b="0" i="0" u="none" strike="noStrike">
                <a:solidFill>
                  <a:srgbClr val="353740"/>
                </a:solidFill>
                <a:effectLst/>
                <a:latin typeface="ColfaxAI"/>
              </a:rPr>
              <a:t>Thornton, J. S., Frémont, P., Khan, K., Poirier, P., Fowles, J., Wells, G. D., &amp; </a:t>
            </a:r>
            <a:r>
              <a:rPr lang="en-CA" b="0" i="0" u="none" strike="noStrike" err="1">
                <a:solidFill>
                  <a:srgbClr val="353740"/>
                </a:solidFill>
                <a:effectLst/>
                <a:latin typeface="ColfaxAI"/>
              </a:rPr>
              <a:t>Frankovich</a:t>
            </a:r>
            <a:r>
              <a:rPr lang="en-CA" b="0" i="0" u="none" strike="noStrike">
                <a:solidFill>
                  <a:srgbClr val="353740"/>
                </a:solidFill>
                <a:effectLst/>
                <a:latin typeface="ColfaxAI"/>
              </a:rPr>
              <a:t>, R. J. (2016). Physical Activity Prescription : A Critical Opportunity to Address a Modifiable Risk Factor for the Prevention and Management of Chronic Disease A Position Statement by the Canadian Academy of Sport and Exercise Medicine. Clinical Journal of Sport Medicine, 26(4), 259-265.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/10.1097/JSM.0000000000000363. </a:t>
            </a:r>
          </a:p>
          <a:p>
            <a:pPr algn="l" rtl="0"/>
            <a:r>
              <a:rPr lang="en-CA" b="0" i="0" u="none" strike="noStrike" err="1">
                <a:solidFill>
                  <a:srgbClr val="353740"/>
                </a:solidFill>
                <a:effectLst/>
                <a:latin typeface="ColfaxAI"/>
              </a:rPr>
              <a:t>Vuori</a:t>
            </a:r>
            <a:r>
              <a:rPr lang="en-CA" b="0" i="0" u="none" strike="noStrike">
                <a:solidFill>
                  <a:srgbClr val="353740"/>
                </a:solidFill>
                <a:effectLst/>
                <a:latin typeface="ColfaxAI"/>
              </a:rPr>
              <a:t>, </a:t>
            </a:r>
            <a:r>
              <a:rPr lang="en-CA" b="0" i="0" u="none" strike="noStrike" err="1">
                <a:solidFill>
                  <a:srgbClr val="353740"/>
                </a:solidFill>
                <a:effectLst/>
                <a:latin typeface="ColfaxAI"/>
              </a:rPr>
              <a:t>Ilkka</a:t>
            </a:r>
            <a:r>
              <a:rPr lang="en-CA" b="0" i="0" u="none" strike="noStrike">
                <a:solidFill>
                  <a:srgbClr val="353740"/>
                </a:solidFill>
                <a:effectLst/>
                <a:latin typeface="ColfaxAI"/>
              </a:rPr>
              <a:t> M., Carl J. </a:t>
            </a:r>
            <a:r>
              <a:rPr lang="en-CA" b="0" i="0" u="none" strike="noStrike" err="1">
                <a:solidFill>
                  <a:srgbClr val="353740"/>
                </a:solidFill>
                <a:effectLst/>
                <a:latin typeface="ColfaxAI"/>
              </a:rPr>
              <a:t>Lavie</a:t>
            </a:r>
            <a:r>
              <a:rPr lang="en-CA" b="0" i="0" u="none" strike="noStrike">
                <a:solidFill>
                  <a:srgbClr val="353740"/>
                </a:solidFill>
                <a:effectLst/>
                <a:latin typeface="ColfaxAI"/>
              </a:rPr>
              <a:t>, et Steven N. Blair. « Physical Activity Promotion in the Health Care System ». Mayo Clinic Proceedings 88, no 12 (</a:t>
            </a:r>
            <a:r>
              <a:rPr lang="en-CA" b="0" i="0" u="none" strike="noStrike" err="1">
                <a:solidFill>
                  <a:srgbClr val="353740"/>
                </a:solidFill>
                <a:effectLst/>
                <a:latin typeface="ColfaxAI"/>
              </a:rPr>
              <a:t>décembre</a:t>
            </a:r>
            <a:r>
              <a:rPr lang="en-CA" b="0" i="0" u="none" strike="noStrike">
                <a:solidFill>
                  <a:srgbClr val="353740"/>
                </a:solidFill>
                <a:effectLst/>
                <a:latin typeface="ColfaxAI"/>
              </a:rPr>
              <a:t> 2013): 1446-61. https://</a:t>
            </a:r>
            <a:r>
              <a:rPr lang="en-CA" b="0" i="0" u="none" strike="noStrike" err="1">
                <a:solidFill>
                  <a:srgbClr val="353740"/>
                </a:solidFill>
                <a:effectLst/>
                <a:latin typeface="ColfaxAI"/>
              </a:rPr>
              <a:t>doi.org</a:t>
            </a:r>
            <a:r>
              <a:rPr lang="en-CA" b="0" i="0" u="none" strike="noStrike">
                <a:solidFill>
                  <a:srgbClr val="353740"/>
                </a:solidFill>
                <a:effectLst/>
                <a:latin typeface="ColfaxAI"/>
              </a:rPr>
              <a:t>/10.1016/j.mayocp.2013.08.020. </a:t>
            </a:r>
          </a:p>
          <a:p>
            <a:pPr algn="l" rtl="0"/>
            <a:r>
              <a:rPr lang="en-CA" b="0" i="0" u="none" strike="noStrike" err="1">
                <a:solidFill>
                  <a:srgbClr val="353740"/>
                </a:solidFill>
                <a:effectLst/>
                <a:latin typeface="ColfaxAI"/>
              </a:rPr>
              <a:t>Vuori</a:t>
            </a:r>
            <a:r>
              <a:rPr lang="en-CA" b="0" i="0" u="none" strike="noStrike">
                <a:solidFill>
                  <a:srgbClr val="353740"/>
                </a:solidFill>
                <a:effectLst/>
                <a:latin typeface="ColfaxAI"/>
              </a:rPr>
              <a:t> IM, </a:t>
            </a:r>
            <a:r>
              <a:rPr lang="en-CA" b="0" i="0" u="none" strike="noStrike" err="1">
                <a:solidFill>
                  <a:srgbClr val="353740"/>
                </a:solidFill>
                <a:effectLst/>
                <a:latin typeface="ColfaxAI"/>
              </a:rPr>
              <a:t>Lavie</a:t>
            </a:r>
            <a:r>
              <a:rPr lang="en-CA" b="0" i="0" u="none" strike="noStrike">
                <a:solidFill>
                  <a:srgbClr val="353740"/>
                </a:solidFill>
                <a:effectLst/>
                <a:latin typeface="ColfaxAI"/>
              </a:rPr>
              <a:t> CJ, Blair SN. Physical activity promotion in the health care </a:t>
            </a:r>
            <a:r>
              <a:rPr lang="en-CA" b="0" i="0" u="none" strike="noStrike" err="1">
                <a:solidFill>
                  <a:srgbClr val="353740"/>
                </a:solidFill>
                <a:effectLst/>
                <a:latin typeface="ColfaxAI"/>
              </a:rPr>
              <a:t>system.Mayo</a:t>
            </a:r>
            <a:r>
              <a:rPr lang="en-CA" b="0" i="0" u="none" strike="noStrike">
                <a:solidFill>
                  <a:srgbClr val="353740"/>
                </a:solidFill>
                <a:effectLst/>
                <a:latin typeface="ColfaxAI"/>
              </a:rPr>
              <a:t> Clin Proc 2013;88:1446–61.26. </a:t>
            </a:r>
          </a:p>
          <a:p>
            <a:pPr algn="l" rtl="0"/>
            <a:r>
              <a:rPr lang="en-CA" b="0" i="0" u="none" strike="noStrike">
                <a:solidFill>
                  <a:srgbClr val="353740"/>
                </a:solidFill>
                <a:effectLst/>
                <a:latin typeface="ColfaxAI"/>
              </a:rPr>
              <a:t>World Health Organization, T. (2010). Global recommendations on physical activity for health. World Health Organization.</a:t>
            </a:r>
          </a:p>
          <a:p>
            <a:endParaRPr lang="fr-FR"/>
          </a:p>
        </p:txBody>
      </p:sp>
    </p:spTree>
    <p:extLst>
      <p:ext uri="{BB962C8B-B14F-4D97-AF65-F5344CB8AC3E}">
        <p14:creationId xmlns:p14="http://schemas.microsoft.com/office/powerpoint/2010/main" val="387955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11F1-1248-8982-D9C0-21FE1A77072A}"/>
              </a:ext>
            </a:extLst>
          </p:cNvPr>
          <p:cNvSpPr>
            <a:spLocks noGrp="1"/>
          </p:cNvSpPr>
          <p:nvPr>
            <p:ph type="title"/>
          </p:nvPr>
        </p:nvSpPr>
        <p:spPr/>
        <p:txBody>
          <a:bodyPr/>
          <a:lstStyle/>
          <a:p>
            <a:pPr algn="ctr"/>
            <a:r>
              <a:rPr lang="fr-CA">
                <a:solidFill>
                  <a:schemeClr val="tx1"/>
                </a:solidFill>
              </a:rPr>
              <a:t>Combler les besoins des médecins </a:t>
            </a:r>
          </a:p>
        </p:txBody>
      </p:sp>
      <p:sp>
        <p:nvSpPr>
          <p:cNvPr id="3" name="Content Placeholder 2">
            <a:extLst>
              <a:ext uri="{FF2B5EF4-FFF2-40B4-BE49-F238E27FC236}">
                <a16:creationId xmlns:a16="http://schemas.microsoft.com/office/drawing/2014/main" id="{8C90B7E3-4176-F371-D203-411ABDE22D01}"/>
              </a:ext>
            </a:extLst>
          </p:cNvPr>
          <p:cNvSpPr>
            <a:spLocks noGrp="1"/>
          </p:cNvSpPr>
          <p:nvPr>
            <p:ph idx="1"/>
          </p:nvPr>
        </p:nvSpPr>
        <p:spPr/>
        <p:txBody>
          <a:bodyPr>
            <a:normAutofit fontScale="92500" lnSpcReduction="10000"/>
          </a:bodyPr>
          <a:lstStyle/>
          <a:p>
            <a:pPr marL="0" indent="0">
              <a:buNone/>
            </a:pPr>
            <a:r>
              <a:rPr lang="fr-CA" sz="2000" b="1"/>
              <a:t>Deuxième phase: </a:t>
            </a:r>
          </a:p>
          <a:p>
            <a:r>
              <a:rPr lang="fr-CA"/>
              <a:t>Développement de </a:t>
            </a:r>
            <a:r>
              <a:rPr lang="fr-CA" b="1"/>
              <a:t>fiches</a:t>
            </a:r>
            <a:r>
              <a:rPr lang="fr-CA"/>
              <a:t> </a:t>
            </a:r>
            <a:r>
              <a:rPr lang="fr-CA" b="1"/>
              <a:t>clinques</a:t>
            </a:r>
            <a:r>
              <a:rPr lang="fr-CA"/>
              <a:t> pour les résidents afin de faciliter la prescription d’AP </a:t>
            </a:r>
          </a:p>
          <a:p>
            <a:r>
              <a:rPr lang="fr-CA"/>
              <a:t>Se baser sur lignes directrice </a:t>
            </a:r>
            <a:r>
              <a:rPr lang="fr-CA" b="1"/>
              <a:t>spécifiques aux conditions </a:t>
            </a:r>
          </a:p>
          <a:p>
            <a:pPr marL="0" indent="0">
              <a:buNone/>
            </a:pPr>
            <a:endParaRPr lang="fr-CA"/>
          </a:p>
          <a:p>
            <a:pPr marL="0" indent="0">
              <a:buNone/>
            </a:pPr>
            <a:r>
              <a:rPr lang="fr-CA" b="1"/>
              <a:t>BUT: </a:t>
            </a:r>
          </a:p>
          <a:p>
            <a:r>
              <a:rPr lang="fr-CA">
                <a:ea typeface="Calibri" panose="020F0502020204030204" pitchFamily="34" charset="0"/>
              </a:rPr>
              <a:t>P</a:t>
            </a:r>
            <a:r>
              <a:rPr lang="fr-CA">
                <a:effectLst/>
                <a:ea typeface="Calibri" panose="020F0502020204030204" pitchFamily="34" charset="0"/>
              </a:rPr>
              <a:t>allier le manque de ressources et connaissance</a:t>
            </a:r>
          </a:p>
          <a:p>
            <a:r>
              <a:rPr lang="fr-CA">
                <a:ea typeface="Calibri" panose="020F0502020204030204" pitchFamily="34" charset="0"/>
              </a:rPr>
              <a:t>Respecter </a:t>
            </a:r>
            <a:r>
              <a:rPr lang="fr-CA">
                <a:effectLst/>
                <a:ea typeface="Calibri" panose="020F0502020204030204" pitchFamily="34" charset="0"/>
              </a:rPr>
              <a:t>le critère de manque de temps soulevé par les résidents</a:t>
            </a:r>
          </a:p>
          <a:p>
            <a:endParaRPr lang="fr-CA">
              <a:effectLst/>
              <a:ea typeface="Calibri" panose="020F0502020204030204" pitchFamily="34" charset="0"/>
            </a:endParaRPr>
          </a:p>
          <a:p>
            <a:pPr marL="0" indent="0">
              <a:buNone/>
            </a:pPr>
            <a:r>
              <a:rPr lang="fr-CA">
                <a:ea typeface="Calibri" panose="020F0502020204030204" pitchFamily="34" charset="0"/>
              </a:rPr>
              <a:t>Phase sous supervision Dr Oliver Duquette-Gervais avec l’aide de nos anciens collègues R2 et Mr. Nicolas Trudeau (Kinésiologue) </a:t>
            </a:r>
            <a:endParaRPr lang="fr-CA">
              <a:effectLst/>
              <a:ea typeface="Calibri" panose="020F0502020204030204" pitchFamily="34" charset="0"/>
            </a:endParaRPr>
          </a:p>
        </p:txBody>
      </p:sp>
    </p:spTree>
    <p:extLst>
      <p:ext uri="{BB962C8B-B14F-4D97-AF65-F5344CB8AC3E}">
        <p14:creationId xmlns:p14="http://schemas.microsoft.com/office/powerpoint/2010/main" val="16815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08C4-65F4-AA4C-ADB2-5CF2DD7584E9}"/>
              </a:ext>
            </a:extLst>
          </p:cNvPr>
          <p:cNvSpPr>
            <a:spLocks noGrp="1"/>
          </p:cNvSpPr>
          <p:nvPr>
            <p:ph type="title"/>
          </p:nvPr>
        </p:nvSpPr>
        <p:spPr>
          <a:xfrm>
            <a:off x="794565" y="187569"/>
            <a:ext cx="8596668" cy="1320800"/>
          </a:xfrm>
        </p:spPr>
        <p:txBody>
          <a:bodyPr/>
          <a:lstStyle/>
          <a:p>
            <a:pPr algn="ctr"/>
            <a:r>
              <a:rPr lang="fr-CA">
                <a:solidFill>
                  <a:schemeClr val="tx1"/>
                </a:solidFill>
              </a:rPr>
              <a:t>Développement de 2 fiches: </a:t>
            </a:r>
            <a:br>
              <a:rPr lang="fr-CA">
                <a:solidFill>
                  <a:schemeClr val="tx1"/>
                </a:solidFill>
              </a:rPr>
            </a:br>
            <a:r>
              <a:rPr lang="fr-CA">
                <a:solidFill>
                  <a:schemeClr val="tx1"/>
                </a:solidFill>
              </a:rPr>
              <a:t>Générale et Db2 </a:t>
            </a:r>
          </a:p>
        </p:txBody>
      </p:sp>
      <p:pic>
        <p:nvPicPr>
          <p:cNvPr id="8" name="Content Placeholder 7">
            <a:extLst>
              <a:ext uri="{FF2B5EF4-FFF2-40B4-BE49-F238E27FC236}">
                <a16:creationId xmlns:a16="http://schemas.microsoft.com/office/drawing/2014/main" id="{814EC1B1-ED97-10B9-0945-0C7FE9A664EB}"/>
              </a:ext>
            </a:extLst>
          </p:cNvPr>
          <p:cNvPicPr>
            <a:picLocks noGrp="1" noChangeAspect="1"/>
          </p:cNvPicPr>
          <p:nvPr>
            <p:ph idx="1"/>
          </p:nvPr>
        </p:nvPicPr>
        <p:blipFill>
          <a:blip r:embed="rId3"/>
          <a:stretch>
            <a:fillRect/>
          </a:stretch>
        </p:blipFill>
        <p:spPr>
          <a:xfrm>
            <a:off x="2973542" y="1508369"/>
            <a:ext cx="5188198" cy="5162062"/>
          </a:xfrm>
          <a:prstGeom prst="rect">
            <a:avLst/>
          </a:prstGeom>
        </p:spPr>
      </p:pic>
    </p:spTree>
    <p:extLst>
      <p:ext uri="{BB962C8B-B14F-4D97-AF65-F5344CB8AC3E}">
        <p14:creationId xmlns:p14="http://schemas.microsoft.com/office/powerpoint/2010/main" val="91427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88E4DE-89F4-31A2-A84E-E5967931C35B}"/>
              </a:ext>
            </a:extLst>
          </p:cNvPr>
          <p:cNvPicPr>
            <a:picLocks noChangeAspect="1"/>
          </p:cNvPicPr>
          <p:nvPr/>
        </p:nvPicPr>
        <p:blipFill>
          <a:blip r:embed="rId3"/>
          <a:stretch>
            <a:fillRect/>
          </a:stretch>
        </p:blipFill>
        <p:spPr>
          <a:xfrm>
            <a:off x="792916" y="1148576"/>
            <a:ext cx="8709900" cy="5530786"/>
          </a:xfrm>
          <a:prstGeom prst="rect">
            <a:avLst/>
          </a:prstGeom>
        </p:spPr>
      </p:pic>
      <p:sp>
        <p:nvSpPr>
          <p:cNvPr id="23" name="TextBox 22">
            <a:extLst>
              <a:ext uri="{FF2B5EF4-FFF2-40B4-BE49-F238E27FC236}">
                <a16:creationId xmlns:a16="http://schemas.microsoft.com/office/drawing/2014/main" id="{6CBBA39C-ADBD-0B14-E588-15859E8C5448}"/>
              </a:ext>
            </a:extLst>
          </p:cNvPr>
          <p:cNvSpPr txBox="1"/>
          <p:nvPr/>
        </p:nvSpPr>
        <p:spPr>
          <a:xfrm>
            <a:off x="2188661" y="280226"/>
            <a:ext cx="4878859" cy="923330"/>
          </a:xfrm>
          <a:prstGeom prst="rect">
            <a:avLst/>
          </a:prstGeom>
          <a:noFill/>
        </p:spPr>
        <p:txBody>
          <a:bodyPr wrap="square" rtlCol="0">
            <a:spAutoFit/>
          </a:bodyPr>
          <a:lstStyle/>
          <a:p>
            <a:pPr algn="ctr"/>
            <a:r>
              <a:rPr lang="fr-CA" dirty="0">
                <a:solidFill>
                  <a:srgbClr val="C00000"/>
                </a:solidFill>
              </a:rPr>
              <a:t>Extrait des fiches</a:t>
            </a:r>
          </a:p>
          <a:p>
            <a:endParaRPr lang="fr-CA" dirty="0">
              <a:solidFill>
                <a:srgbClr val="C00000"/>
              </a:solidFill>
            </a:endParaRPr>
          </a:p>
          <a:p>
            <a:pPr algn="ctr"/>
            <a:r>
              <a:rPr lang="fr-CA" dirty="0">
                <a:solidFill>
                  <a:srgbClr val="C00000"/>
                </a:solidFill>
              </a:rPr>
              <a:t>ATTENTION:  Pas la fiche complète! </a:t>
            </a:r>
          </a:p>
        </p:txBody>
      </p:sp>
    </p:spTree>
    <p:extLst>
      <p:ext uri="{BB962C8B-B14F-4D97-AF65-F5344CB8AC3E}">
        <p14:creationId xmlns:p14="http://schemas.microsoft.com/office/powerpoint/2010/main" val="329895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1F71B4-4DEB-A41D-7C1B-16DFD5305EF0}"/>
              </a:ext>
            </a:extLst>
          </p:cNvPr>
          <p:cNvPicPr>
            <a:picLocks noGrp="1" noChangeAspect="1"/>
          </p:cNvPicPr>
          <p:nvPr>
            <p:ph idx="1"/>
          </p:nvPr>
        </p:nvPicPr>
        <p:blipFill rotWithShape="1">
          <a:blip r:embed="rId3"/>
          <a:srcRect r="1" b="53087"/>
          <a:stretch/>
        </p:blipFill>
        <p:spPr>
          <a:xfrm>
            <a:off x="568452" y="571500"/>
            <a:ext cx="11055096" cy="5715000"/>
          </a:xfrm>
          <a:prstGeom prst="rect">
            <a:avLst/>
          </a:prstGeom>
        </p:spPr>
      </p:pic>
    </p:spTree>
    <p:extLst>
      <p:ext uri="{BB962C8B-B14F-4D97-AF65-F5344CB8AC3E}">
        <p14:creationId xmlns:p14="http://schemas.microsoft.com/office/powerpoint/2010/main" val="191526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D401FF-AC8F-3C9F-41C6-4A4ACE7000BD}"/>
              </a:ext>
            </a:extLst>
          </p:cNvPr>
          <p:cNvPicPr>
            <a:picLocks noGrp="1" noChangeAspect="1"/>
          </p:cNvPicPr>
          <p:nvPr>
            <p:ph idx="1"/>
          </p:nvPr>
        </p:nvPicPr>
        <p:blipFill>
          <a:blip r:embed="rId3"/>
          <a:stretch>
            <a:fillRect/>
          </a:stretch>
        </p:blipFill>
        <p:spPr>
          <a:xfrm>
            <a:off x="2453051" y="563773"/>
            <a:ext cx="6914787" cy="5721985"/>
          </a:xfrm>
          <a:prstGeom prst="rect">
            <a:avLst/>
          </a:prstGeom>
        </p:spPr>
      </p:pic>
    </p:spTree>
    <p:extLst>
      <p:ext uri="{BB962C8B-B14F-4D97-AF65-F5344CB8AC3E}">
        <p14:creationId xmlns:p14="http://schemas.microsoft.com/office/powerpoint/2010/main" val="1726887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{C9001C69-41AB-6D41-A446-1346ACAFF1D3}tf10001060</Template>
  <TotalTime>0</TotalTime>
  <Words>3318</Words>
  <Application>Microsoft Macintosh PowerPoint</Application>
  <PresentationFormat>Widescreen</PresentationFormat>
  <Paragraphs>359</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ColfaxAI</vt:lpstr>
      <vt:lpstr>Google Sans</vt:lpstr>
      <vt:lpstr>Times New Roman</vt:lpstr>
      <vt:lpstr>Trebuchet MS</vt:lpstr>
      <vt:lpstr>Verdana</vt:lpstr>
      <vt:lpstr>Wingdings</vt:lpstr>
      <vt:lpstr>Wingdings 3</vt:lpstr>
      <vt:lpstr>Facet</vt:lpstr>
      <vt:lpstr>LA PRESCRIPTION D’ACTIVITE PHYSIQUE AU BUREAU PAR LES MEDECINS DE FAMILLE, RÉSIDENTS ET IPS : ÉTUDE PRE-TEST DES FICHES DE PRESCRIPTION D’ACTIVITE PHYSIQUE</vt:lpstr>
      <vt:lpstr>Introduction </vt:lpstr>
      <vt:lpstr>Retour sur ce qui a été fait par nos collègues</vt:lpstr>
      <vt:lpstr>Retour sur ce qui a été fait par nos collègues</vt:lpstr>
      <vt:lpstr>Combler les besoins des médecins </vt:lpstr>
      <vt:lpstr>Développement de 2 fiches:  Générale et Db2 </vt:lpstr>
      <vt:lpstr>PowerPoint Presentation</vt:lpstr>
      <vt:lpstr>PowerPoint Presentation</vt:lpstr>
      <vt:lpstr>PowerPoint Presentation</vt:lpstr>
      <vt:lpstr>PowerPoint Presentation</vt:lpstr>
      <vt:lpstr>PowerPoint Presentation</vt:lpstr>
      <vt:lpstr>RETOUR AU PRÉSENT NOTRE PROJET</vt:lpstr>
      <vt:lpstr>MÉTHODOLOGIE </vt:lpstr>
      <vt:lpstr>MÉTHODOLOGIE </vt:lpstr>
      <vt:lpstr>Instrument de mesure </vt:lpstr>
      <vt:lpstr>Instrument de mesure </vt:lpstr>
      <vt:lpstr>Instrument de mesure </vt:lpstr>
      <vt:lpstr>Instrument de mesure </vt:lpstr>
      <vt:lpstr>Recrutement </vt:lpstr>
      <vt:lpstr>Collecte de données</vt:lpstr>
      <vt:lpstr>Résultats</vt:lpstr>
      <vt:lpstr>Résultats</vt:lpstr>
      <vt:lpstr>Résultats – Utilisation </vt:lpstr>
      <vt:lpstr>Commentaire mise en pratique</vt:lpstr>
      <vt:lpstr>Résultats</vt:lpstr>
      <vt:lpstr>Résultats</vt:lpstr>
      <vt:lpstr>Résultats – Applicabilité </vt:lpstr>
      <vt:lpstr>Commentaire - Applicabilité  </vt:lpstr>
      <vt:lpstr>Résultats – Contenu </vt:lpstr>
      <vt:lpstr>Commentaire - Contenu</vt:lpstr>
      <vt:lpstr>Résultats – Impact sur la pratique  </vt:lpstr>
      <vt:lpstr>Commentaires Impact – Promotion </vt:lpstr>
      <vt:lpstr>Commentaire Impact – Mieux accompagner? </vt:lpstr>
      <vt:lpstr>Résultats</vt:lpstr>
      <vt:lpstr>Discussion - Forces</vt:lpstr>
      <vt:lpstr>Discussion – Faiblesse </vt:lpstr>
      <vt:lpstr>Discussion – Limitations</vt:lpstr>
      <vt:lpstr>Discussion – Limitations</vt:lpstr>
      <vt:lpstr>Discussion – Avenue futures</vt:lpstr>
      <vt:lpstr>Conclusion</vt:lpstr>
      <vt:lpstr>Références</vt:lpstr>
      <vt:lpstr>Références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PRESCRIPTION D’ACTIVITE PHYSIQUE AU BUREAU PAR LES MEDECINS DE FAMILLE, RÉSIDENTS ET IPS : ÉTUDE PRE-TEST DES FICHES DE PRESCRIPTION D’ACTIVITE PHYSIQUE</dc:title>
  <dc:creator>Seyed Kiamehr Mousavikafi</dc:creator>
  <cp:lastModifiedBy>Ouifak El Warrari</cp:lastModifiedBy>
  <cp:revision>1</cp:revision>
  <dcterms:created xsi:type="dcterms:W3CDTF">2023-05-21T13:17:22Z</dcterms:created>
  <dcterms:modified xsi:type="dcterms:W3CDTF">2023-05-29T00:08:09Z</dcterms:modified>
</cp:coreProperties>
</file>