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6.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4"/>
  </p:notesMasterIdLst>
  <p:sldIdLst>
    <p:sldId id="256" r:id="rId2"/>
    <p:sldId id="257" r:id="rId3"/>
    <p:sldId id="258" r:id="rId4"/>
    <p:sldId id="259" r:id="rId5"/>
    <p:sldId id="260" r:id="rId6"/>
    <p:sldId id="262" r:id="rId7"/>
    <p:sldId id="264" r:id="rId8"/>
    <p:sldId id="265" r:id="rId9"/>
    <p:sldId id="267" r:id="rId10"/>
    <p:sldId id="266" r:id="rId11"/>
    <p:sldId id="268" r:id="rId12"/>
    <p:sldId id="269" r:id="rId13"/>
    <p:sldId id="270" r:id="rId14"/>
    <p:sldId id="271" r:id="rId15"/>
    <p:sldId id="272" r:id="rId16"/>
    <p:sldId id="273" r:id="rId17"/>
    <p:sldId id="276" r:id="rId18"/>
    <p:sldId id="278" r:id="rId19"/>
    <p:sldId id="279" r:id="rId20"/>
    <p:sldId id="277" r:id="rId21"/>
    <p:sldId id="281"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DE33F-9FBB-47F6-8F64-FC8B1DB9C5FE}" v="107" dt="2023-05-22T00:41:43.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4" autoAdjust="0"/>
    <p:restoredTop sz="89913" autoAdjust="0"/>
  </p:normalViewPr>
  <p:slideViewPr>
    <p:cSldViewPr snapToGrid="0">
      <p:cViewPr>
        <p:scale>
          <a:sx n="77" d="100"/>
          <a:sy n="77" d="100"/>
        </p:scale>
        <p:origin x="914" y="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D9D332-E162-4EB6-BE75-20E88277710B}" type="doc">
      <dgm:prSet loTypeId="urn:microsoft.com/office/officeart/2009/3/layout/HorizontalOrganizationChart" loCatId="hierarchy" qsTypeId="urn:microsoft.com/office/officeart/2005/8/quickstyle/3d4" qsCatId="3D" csTypeId="urn:microsoft.com/office/officeart/2005/8/colors/accent0_1" csCatId="mainScheme" phldr="1"/>
      <dgm:spPr/>
      <dgm:t>
        <a:bodyPr/>
        <a:lstStyle/>
        <a:p>
          <a:endParaRPr lang="en-US"/>
        </a:p>
      </dgm:t>
    </dgm:pt>
    <dgm:pt modelId="{C4DE3314-E2C2-46BE-BB6A-E8E5F93A6F07}">
      <dgm:prSet phldrT="[Text]"/>
      <dgm:spPr/>
      <dgm:t>
        <a:bodyPr/>
        <a:lstStyle/>
        <a:p>
          <a:r>
            <a:rPr lang="fr-CA" dirty="0"/>
            <a:t>Pneumothorax</a:t>
          </a:r>
          <a:endParaRPr lang="en-US" dirty="0"/>
        </a:p>
      </dgm:t>
    </dgm:pt>
    <dgm:pt modelId="{5F88688E-7871-4941-8807-7C8A6C31BFD2}" type="parTrans" cxnId="{2B956F2F-6763-4AD5-91D2-09118C7F3811}">
      <dgm:prSet/>
      <dgm:spPr/>
      <dgm:t>
        <a:bodyPr/>
        <a:lstStyle/>
        <a:p>
          <a:endParaRPr lang="en-US"/>
        </a:p>
      </dgm:t>
    </dgm:pt>
    <dgm:pt modelId="{2B48EE82-CD77-4E63-AF82-AD3E1CCBB8AF}" type="sibTrans" cxnId="{2B956F2F-6763-4AD5-91D2-09118C7F3811}">
      <dgm:prSet/>
      <dgm:spPr/>
      <dgm:t>
        <a:bodyPr/>
        <a:lstStyle/>
        <a:p>
          <a:endParaRPr lang="en-US"/>
        </a:p>
      </dgm:t>
    </dgm:pt>
    <dgm:pt modelId="{CE91BF62-6709-43B2-B6D6-34B952D903E1}">
      <dgm:prSet phldrT="[Text]"/>
      <dgm:spPr/>
      <dgm:t>
        <a:bodyPr/>
        <a:lstStyle/>
        <a:p>
          <a:r>
            <a:rPr lang="fr-CA" dirty="0"/>
            <a:t>Spontanés</a:t>
          </a:r>
          <a:endParaRPr lang="en-US" dirty="0"/>
        </a:p>
      </dgm:t>
    </dgm:pt>
    <dgm:pt modelId="{C01151AF-A0BD-4C28-9FF2-2F714E43A3E9}" type="parTrans" cxnId="{2FAE5353-DBC4-4534-833C-693AA061B429}">
      <dgm:prSet/>
      <dgm:spPr/>
      <dgm:t>
        <a:bodyPr/>
        <a:lstStyle/>
        <a:p>
          <a:endParaRPr lang="en-US"/>
        </a:p>
      </dgm:t>
    </dgm:pt>
    <dgm:pt modelId="{D30E95CE-FA31-4824-8A02-E4EC4D29B719}" type="sibTrans" cxnId="{2FAE5353-DBC4-4534-833C-693AA061B429}">
      <dgm:prSet/>
      <dgm:spPr/>
      <dgm:t>
        <a:bodyPr/>
        <a:lstStyle/>
        <a:p>
          <a:endParaRPr lang="en-US"/>
        </a:p>
      </dgm:t>
    </dgm:pt>
    <dgm:pt modelId="{212C4402-2A6B-466F-88F7-28C732CE4FA6}">
      <dgm:prSet phldrT="[Text]"/>
      <dgm:spPr/>
      <dgm:t>
        <a:bodyPr/>
        <a:lstStyle/>
        <a:p>
          <a:r>
            <a:rPr lang="fr-CA" dirty="0"/>
            <a:t>Primaires</a:t>
          </a:r>
          <a:endParaRPr lang="en-US" dirty="0"/>
        </a:p>
      </dgm:t>
    </dgm:pt>
    <dgm:pt modelId="{A31D6B70-B6F3-40FB-B931-382DA4ACF7F7}" type="parTrans" cxnId="{1369BABF-73B3-4528-A391-E7BB3ED1CF02}">
      <dgm:prSet/>
      <dgm:spPr/>
      <dgm:t>
        <a:bodyPr/>
        <a:lstStyle/>
        <a:p>
          <a:endParaRPr lang="en-US"/>
        </a:p>
      </dgm:t>
    </dgm:pt>
    <dgm:pt modelId="{7C5019F4-FC98-41C9-B3F9-7BB38923811E}" type="sibTrans" cxnId="{1369BABF-73B3-4528-A391-E7BB3ED1CF02}">
      <dgm:prSet/>
      <dgm:spPr/>
      <dgm:t>
        <a:bodyPr/>
        <a:lstStyle/>
        <a:p>
          <a:endParaRPr lang="en-US"/>
        </a:p>
      </dgm:t>
    </dgm:pt>
    <dgm:pt modelId="{D74198C5-AA6A-4489-A885-7F5B232198C5}">
      <dgm:prSet phldrT="[Text]"/>
      <dgm:spPr/>
      <dgm:t>
        <a:bodyPr/>
        <a:lstStyle/>
        <a:p>
          <a:r>
            <a:rPr lang="fr-CA" dirty="0"/>
            <a:t>Secondaires</a:t>
          </a:r>
          <a:endParaRPr lang="en-US" dirty="0"/>
        </a:p>
      </dgm:t>
    </dgm:pt>
    <dgm:pt modelId="{63EB34D8-E68D-4652-B4FF-AF5D9104013C}" type="parTrans" cxnId="{C2342D5D-7B2D-4C94-9838-103773E03F6F}">
      <dgm:prSet/>
      <dgm:spPr/>
      <dgm:t>
        <a:bodyPr/>
        <a:lstStyle/>
        <a:p>
          <a:endParaRPr lang="en-US"/>
        </a:p>
      </dgm:t>
    </dgm:pt>
    <dgm:pt modelId="{636D83AB-7E55-426C-842A-D0991F7082EF}" type="sibTrans" cxnId="{C2342D5D-7B2D-4C94-9838-103773E03F6F}">
      <dgm:prSet/>
      <dgm:spPr/>
      <dgm:t>
        <a:bodyPr/>
        <a:lstStyle/>
        <a:p>
          <a:endParaRPr lang="en-US"/>
        </a:p>
      </dgm:t>
    </dgm:pt>
    <dgm:pt modelId="{88989D1C-8A5B-434F-8C27-783EC5522971}">
      <dgm:prSet phldrT="[Text]"/>
      <dgm:spPr/>
      <dgm:t>
        <a:bodyPr/>
        <a:lstStyle/>
        <a:p>
          <a:r>
            <a:rPr lang="fr-CA" dirty="0"/>
            <a:t>Traumatiques</a:t>
          </a:r>
          <a:endParaRPr lang="en-US" dirty="0"/>
        </a:p>
      </dgm:t>
    </dgm:pt>
    <dgm:pt modelId="{7CAE2EEB-7743-4235-8BAD-07C6119D0D16}" type="parTrans" cxnId="{4A667736-03EC-43B4-97F3-191841530948}">
      <dgm:prSet/>
      <dgm:spPr/>
      <dgm:t>
        <a:bodyPr/>
        <a:lstStyle/>
        <a:p>
          <a:endParaRPr lang="en-US"/>
        </a:p>
      </dgm:t>
    </dgm:pt>
    <dgm:pt modelId="{60FE7F6B-3084-4B08-942C-4A837D2C0950}" type="sibTrans" cxnId="{4A667736-03EC-43B4-97F3-191841530948}">
      <dgm:prSet/>
      <dgm:spPr/>
      <dgm:t>
        <a:bodyPr/>
        <a:lstStyle/>
        <a:p>
          <a:endParaRPr lang="en-US"/>
        </a:p>
      </dgm:t>
    </dgm:pt>
    <dgm:pt modelId="{9C578FA5-CA5C-4269-A1BC-109AD1156410}" type="pres">
      <dgm:prSet presAssocID="{7DD9D332-E162-4EB6-BE75-20E88277710B}" presName="hierChild1" presStyleCnt="0">
        <dgm:presLayoutVars>
          <dgm:orgChart val="1"/>
          <dgm:chPref val="1"/>
          <dgm:dir/>
          <dgm:animOne val="branch"/>
          <dgm:animLvl val="lvl"/>
          <dgm:resizeHandles/>
        </dgm:presLayoutVars>
      </dgm:prSet>
      <dgm:spPr/>
    </dgm:pt>
    <dgm:pt modelId="{A60858DD-781A-47C7-8FB8-1BA18D8622AF}" type="pres">
      <dgm:prSet presAssocID="{C4DE3314-E2C2-46BE-BB6A-E8E5F93A6F07}" presName="hierRoot1" presStyleCnt="0">
        <dgm:presLayoutVars>
          <dgm:hierBranch val="init"/>
        </dgm:presLayoutVars>
      </dgm:prSet>
      <dgm:spPr/>
    </dgm:pt>
    <dgm:pt modelId="{7315CBA2-E592-452A-99F6-7A00BF62E43C}" type="pres">
      <dgm:prSet presAssocID="{C4DE3314-E2C2-46BE-BB6A-E8E5F93A6F07}" presName="rootComposite1" presStyleCnt="0"/>
      <dgm:spPr/>
    </dgm:pt>
    <dgm:pt modelId="{ABC40348-F2DD-4675-B428-5609EF0D46BA}" type="pres">
      <dgm:prSet presAssocID="{C4DE3314-E2C2-46BE-BB6A-E8E5F93A6F07}" presName="rootText1" presStyleLbl="node0" presStyleIdx="0" presStyleCnt="1">
        <dgm:presLayoutVars>
          <dgm:chPref val="3"/>
        </dgm:presLayoutVars>
      </dgm:prSet>
      <dgm:spPr/>
    </dgm:pt>
    <dgm:pt modelId="{F49B651F-1D42-4EDD-B71E-6F670593DAF2}" type="pres">
      <dgm:prSet presAssocID="{C4DE3314-E2C2-46BE-BB6A-E8E5F93A6F07}" presName="rootConnector1" presStyleLbl="node1" presStyleIdx="0" presStyleCnt="0"/>
      <dgm:spPr/>
    </dgm:pt>
    <dgm:pt modelId="{3E6AE17C-5FCD-4A8E-A93D-F05B669A6ECF}" type="pres">
      <dgm:prSet presAssocID="{C4DE3314-E2C2-46BE-BB6A-E8E5F93A6F07}" presName="hierChild2" presStyleCnt="0"/>
      <dgm:spPr/>
    </dgm:pt>
    <dgm:pt modelId="{65069364-C762-46F1-B469-424F120970E3}" type="pres">
      <dgm:prSet presAssocID="{C01151AF-A0BD-4C28-9FF2-2F714E43A3E9}" presName="Name64" presStyleLbl="parChTrans1D2" presStyleIdx="0" presStyleCnt="2"/>
      <dgm:spPr/>
    </dgm:pt>
    <dgm:pt modelId="{7CB00953-CDFB-4E61-94AE-FE860765531B}" type="pres">
      <dgm:prSet presAssocID="{CE91BF62-6709-43B2-B6D6-34B952D903E1}" presName="hierRoot2" presStyleCnt="0">
        <dgm:presLayoutVars>
          <dgm:hierBranch val="init"/>
        </dgm:presLayoutVars>
      </dgm:prSet>
      <dgm:spPr/>
    </dgm:pt>
    <dgm:pt modelId="{6E0FA50E-1F2C-4D11-84DE-04C8E9E7EB24}" type="pres">
      <dgm:prSet presAssocID="{CE91BF62-6709-43B2-B6D6-34B952D903E1}" presName="rootComposite" presStyleCnt="0"/>
      <dgm:spPr/>
    </dgm:pt>
    <dgm:pt modelId="{09D7CFFA-F9C9-4246-B0C1-F88C29BEDFA2}" type="pres">
      <dgm:prSet presAssocID="{CE91BF62-6709-43B2-B6D6-34B952D903E1}" presName="rootText" presStyleLbl="node2" presStyleIdx="0" presStyleCnt="2">
        <dgm:presLayoutVars>
          <dgm:chPref val="3"/>
        </dgm:presLayoutVars>
      </dgm:prSet>
      <dgm:spPr/>
    </dgm:pt>
    <dgm:pt modelId="{E653ADDB-74F7-4BC5-B830-2AD90BC918EA}" type="pres">
      <dgm:prSet presAssocID="{CE91BF62-6709-43B2-B6D6-34B952D903E1}" presName="rootConnector" presStyleLbl="node2" presStyleIdx="0" presStyleCnt="2"/>
      <dgm:spPr/>
    </dgm:pt>
    <dgm:pt modelId="{5313AA6D-E72D-43B4-A181-9BF1FD5A7453}" type="pres">
      <dgm:prSet presAssocID="{CE91BF62-6709-43B2-B6D6-34B952D903E1}" presName="hierChild4" presStyleCnt="0"/>
      <dgm:spPr/>
    </dgm:pt>
    <dgm:pt modelId="{50667FA3-640F-49D1-9308-F93A3F43451D}" type="pres">
      <dgm:prSet presAssocID="{A31D6B70-B6F3-40FB-B931-382DA4ACF7F7}" presName="Name64" presStyleLbl="parChTrans1D3" presStyleIdx="0" presStyleCnt="2"/>
      <dgm:spPr/>
    </dgm:pt>
    <dgm:pt modelId="{2B8A3AC3-C8DE-48F1-B18E-1D9ADE525D1D}" type="pres">
      <dgm:prSet presAssocID="{212C4402-2A6B-466F-88F7-28C732CE4FA6}" presName="hierRoot2" presStyleCnt="0">
        <dgm:presLayoutVars>
          <dgm:hierBranch val="init"/>
        </dgm:presLayoutVars>
      </dgm:prSet>
      <dgm:spPr/>
    </dgm:pt>
    <dgm:pt modelId="{5FDCA67B-1158-4562-93BF-45B7D764C1FD}" type="pres">
      <dgm:prSet presAssocID="{212C4402-2A6B-466F-88F7-28C732CE4FA6}" presName="rootComposite" presStyleCnt="0"/>
      <dgm:spPr/>
    </dgm:pt>
    <dgm:pt modelId="{6E5B286F-7963-42B9-B377-4EBCB689F44A}" type="pres">
      <dgm:prSet presAssocID="{212C4402-2A6B-466F-88F7-28C732CE4FA6}" presName="rootText" presStyleLbl="node3" presStyleIdx="0" presStyleCnt="2">
        <dgm:presLayoutVars>
          <dgm:chPref val="3"/>
        </dgm:presLayoutVars>
      </dgm:prSet>
      <dgm:spPr/>
    </dgm:pt>
    <dgm:pt modelId="{B38AD994-FADA-4B87-BC9C-96DC207D5F02}" type="pres">
      <dgm:prSet presAssocID="{212C4402-2A6B-466F-88F7-28C732CE4FA6}" presName="rootConnector" presStyleLbl="node3" presStyleIdx="0" presStyleCnt="2"/>
      <dgm:spPr/>
    </dgm:pt>
    <dgm:pt modelId="{766618F3-9501-463D-B58A-29E7E1B9E1B6}" type="pres">
      <dgm:prSet presAssocID="{212C4402-2A6B-466F-88F7-28C732CE4FA6}" presName="hierChild4" presStyleCnt="0"/>
      <dgm:spPr/>
    </dgm:pt>
    <dgm:pt modelId="{2479F526-665F-4131-8B95-292CD2BB53B1}" type="pres">
      <dgm:prSet presAssocID="{212C4402-2A6B-466F-88F7-28C732CE4FA6}" presName="hierChild5" presStyleCnt="0"/>
      <dgm:spPr/>
    </dgm:pt>
    <dgm:pt modelId="{9BE036FB-8BFA-42A4-B1CE-F52EF10429BC}" type="pres">
      <dgm:prSet presAssocID="{63EB34D8-E68D-4652-B4FF-AF5D9104013C}" presName="Name64" presStyleLbl="parChTrans1D3" presStyleIdx="1" presStyleCnt="2"/>
      <dgm:spPr/>
    </dgm:pt>
    <dgm:pt modelId="{E6557CBC-F69C-4065-8BF0-C9372E76093D}" type="pres">
      <dgm:prSet presAssocID="{D74198C5-AA6A-4489-A885-7F5B232198C5}" presName="hierRoot2" presStyleCnt="0">
        <dgm:presLayoutVars>
          <dgm:hierBranch val="init"/>
        </dgm:presLayoutVars>
      </dgm:prSet>
      <dgm:spPr/>
    </dgm:pt>
    <dgm:pt modelId="{C4DE4D02-0FD4-40FA-AAF6-8750A3FA9FF5}" type="pres">
      <dgm:prSet presAssocID="{D74198C5-AA6A-4489-A885-7F5B232198C5}" presName="rootComposite" presStyleCnt="0"/>
      <dgm:spPr/>
    </dgm:pt>
    <dgm:pt modelId="{00D7DF2D-7721-40FF-BF35-D65AFCD20EAB}" type="pres">
      <dgm:prSet presAssocID="{D74198C5-AA6A-4489-A885-7F5B232198C5}" presName="rootText" presStyleLbl="node3" presStyleIdx="1" presStyleCnt="2">
        <dgm:presLayoutVars>
          <dgm:chPref val="3"/>
        </dgm:presLayoutVars>
      </dgm:prSet>
      <dgm:spPr/>
    </dgm:pt>
    <dgm:pt modelId="{8DB27B49-DD42-442F-BB2F-B47B110BBE40}" type="pres">
      <dgm:prSet presAssocID="{D74198C5-AA6A-4489-A885-7F5B232198C5}" presName="rootConnector" presStyleLbl="node3" presStyleIdx="1" presStyleCnt="2"/>
      <dgm:spPr/>
    </dgm:pt>
    <dgm:pt modelId="{39F7C6C0-EFCF-40D6-BE78-EB8033F5B3D6}" type="pres">
      <dgm:prSet presAssocID="{D74198C5-AA6A-4489-A885-7F5B232198C5}" presName="hierChild4" presStyleCnt="0"/>
      <dgm:spPr/>
    </dgm:pt>
    <dgm:pt modelId="{DE4E364E-F241-4D7E-8C23-BAA39C93D4AF}" type="pres">
      <dgm:prSet presAssocID="{D74198C5-AA6A-4489-A885-7F5B232198C5}" presName="hierChild5" presStyleCnt="0"/>
      <dgm:spPr/>
    </dgm:pt>
    <dgm:pt modelId="{1AE5BB77-E45C-4B27-91D9-FA2D9734CC94}" type="pres">
      <dgm:prSet presAssocID="{CE91BF62-6709-43B2-B6D6-34B952D903E1}" presName="hierChild5" presStyleCnt="0"/>
      <dgm:spPr/>
    </dgm:pt>
    <dgm:pt modelId="{6DF7978B-7318-4496-872F-700C131986F4}" type="pres">
      <dgm:prSet presAssocID="{7CAE2EEB-7743-4235-8BAD-07C6119D0D16}" presName="Name64" presStyleLbl="parChTrans1D2" presStyleIdx="1" presStyleCnt="2"/>
      <dgm:spPr/>
    </dgm:pt>
    <dgm:pt modelId="{C4E77234-F2CE-4A7C-B779-143B7AC1819B}" type="pres">
      <dgm:prSet presAssocID="{88989D1C-8A5B-434F-8C27-783EC5522971}" presName="hierRoot2" presStyleCnt="0">
        <dgm:presLayoutVars>
          <dgm:hierBranch val="init"/>
        </dgm:presLayoutVars>
      </dgm:prSet>
      <dgm:spPr/>
    </dgm:pt>
    <dgm:pt modelId="{B6E57D4A-F8B5-4C3B-97A4-B16BFCFF804C}" type="pres">
      <dgm:prSet presAssocID="{88989D1C-8A5B-434F-8C27-783EC5522971}" presName="rootComposite" presStyleCnt="0"/>
      <dgm:spPr/>
    </dgm:pt>
    <dgm:pt modelId="{D5E0EA80-9B3C-4C93-9490-D383BB8419AB}" type="pres">
      <dgm:prSet presAssocID="{88989D1C-8A5B-434F-8C27-783EC5522971}" presName="rootText" presStyleLbl="node2" presStyleIdx="1" presStyleCnt="2">
        <dgm:presLayoutVars>
          <dgm:chPref val="3"/>
        </dgm:presLayoutVars>
      </dgm:prSet>
      <dgm:spPr/>
    </dgm:pt>
    <dgm:pt modelId="{1477B4D7-EDF1-403F-A380-A7935BD91B57}" type="pres">
      <dgm:prSet presAssocID="{88989D1C-8A5B-434F-8C27-783EC5522971}" presName="rootConnector" presStyleLbl="node2" presStyleIdx="1" presStyleCnt="2"/>
      <dgm:spPr/>
    </dgm:pt>
    <dgm:pt modelId="{0912A45D-7922-490A-B9EE-44CA05832FA1}" type="pres">
      <dgm:prSet presAssocID="{88989D1C-8A5B-434F-8C27-783EC5522971}" presName="hierChild4" presStyleCnt="0"/>
      <dgm:spPr/>
    </dgm:pt>
    <dgm:pt modelId="{356D39FD-EEB4-4C48-8509-DD7A9ADDFAF5}" type="pres">
      <dgm:prSet presAssocID="{88989D1C-8A5B-434F-8C27-783EC5522971}" presName="hierChild5" presStyleCnt="0"/>
      <dgm:spPr/>
    </dgm:pt>
    <dgm:pt modelId="{8D8FAD93-05CD-4246-B640-A64A7A56F932}" type="pres">
      <dgm:prSet presAssocID="{C4DE3314-E2C2-46BE-BB6A-E8E5F93A6F07}" presName="hierChild3" presStyleCnt="0"/>
      <dgm:spPr/>
    </dgm:pt>
  </dgm:ptLst>
  <dgm:cxnLst>
    <dgm:cxn modelId="{F1CF8D22-023B-46F4-BA92-D8D6BF6D4179}" type="presOf" srcId="{C4DE3314-E2C2-46BE-BB6A-E8E5F93A6F07}" destId="{ABC40348-F2DD-4675-B428-5609EF0D46BA}" srcOrd="0" destOrd="0" presId="urn:microsoft.com/office/officeart/2009/3/layout/HorizontalOrganizationChart"/>
    <dgm:cxn modelId="{5B24E62D-3B89-4ED3-A50D-7CCC2752ED22}" type="presOf" srcId="{88989D1C-8A5B-434F-8C27-783EC5522971}" destId="{D5E0EA80-9B3C-4C93-9490-D383BB8419AB}" srcOrd="0" destOrd="0" presId="urn:microsoft.com/office/officeart/2009/3/layout/HorizontalOrganizationChart"/>
    <dgm:cxn modelId="{2B956F2F-6763-4AD5-91D2-09118C7F3811}" srcId="{7DD9D332-E162-4EB6-BE75-20E88277710B}" destId="{C4DE3314-E2C2-46BE-BB6A-E8E5F93A6F07}" srcOrd="0" destOrd="0" parTransId="{5F88688E-7871-4941-8807-7C8A6C31BFD2}" sibTransId="{2B48EE82-CD77-4E63-AF82-AD3E1CCBB8AF}"/>
    <dgm:cxn modelId="{9CC2B834-5ADF-49D0-BC2B-7440E29B7D7D}" type="presOf" srcId="{CE91BF62-6709-43B2-B6D6-34B952D903E1}" destId="{E653ADDB-74F7-4BC5-B830-2AD90BC918EA}" srcOrd="1" destOrd="0" presId="urn:microsoft.com/office/officeart/2009/3/layout/HorizontalOrganizationChart"/>
    <dgm:cxn modelId="{4A667736-03EC-43B4-97F3-191841530948}" srcId="{C4DE3314-E2C2-46BE-BB6A-E8E5F93A6F07}" destId="{88989D1C-8A5B-434F-8C27-783EC5522971}" srcOrd="1" destOrd="0" parTransId="{7CAE2EEB-7743-4235-8BAD-07C6119D0D16}" sibTransId="{60FE7F6B-3084-4B08-942C-4A837D2C0950}"/>
    <dgm:cxn modelId="{EB8CD23A-A993-4F4E-A5F6-297F35FEA1F8}" type="presOf" srcId="{D74198C5-AA6A-4489-A885-7F5B232198C5}" destId="{00D7DF2D-7721-40FF-BF35-D65AFCD20EAB}" srcOrd="0" destOrd="0" presId="urn:microsoft.com/office/officeart/2009/3/layout/HorizontalOrganizationChart"/>
    <dgm:cxn modelId="{C2342D5D-7B2D-4C94-9838-103773E03F6F}" srcId="{CE91BF62-6709-43B2-B6D6-34B952D903E1}" destId="{D74198C5-AA6A-4489-A885-7F5B232198C5}" srcOrd="1" destOrd="0" parTransId="{63EB34D8-E68D-4652-B4FF-AF5D9104013C}" sibTransId="{636D83AB-7E55-426C-842A-D0991F7082EF}"/>
    <dgm:cxn modelId="{3E5C745F-F34F-4BC1-B2CE-50201EFC0692}" type="presOf" srcId="{88989D1C-8A5B-434F-8C27-783EC5522971}" destId="{1477B4D7-EDF1-403F-A380-A7935BD91B57}" srcOrd="1" destOrd="0" presId="urn:microsoft.com/office/officeart/2009/3/layout/HorizontalOrganizationChart"/>
    <dgm:cxn modelId="{227DC768-C9C3-4AD5-B125-E8F70A47C1FB}" type="presOf" srcId="{A31D6B70-B6F3-40FB-B931-382DA4ACF7F7}" destId="{50667FA3-640F-49D1-9308-F93A3F43451D}" srcOrd="0" destOrd="0" presId="urn:microsoft.com/office/officeart/2009/3/layout/HorizontalOrganizationChart"/>
    <dgm:cxn modelId="{2FAE5353-DBC4-4534-833C-693AA061B429}" srcId="{C4DE3314-E2C2-46BE-BB6A-E8E5F93A6F07}" destId="{CE91BF62-6709-43B2-B6D6-34B952D903E1}" srcOrd="0" destOrd="0" parTransId="{C01151AF-A0BD-4C28-9FF2-2F714E43A3E9}" sibTransId="{D30E95CE-FA31-4824-8A02-E4EC4D29B719}"/>
    <dgm:cxn modelId="{9A5F9F7B-4DF0-409C-BD18-D60034EFF16A}" type="presOf" srcId="{212C4402-2A6B-466F-88F7-28C732CE4FA6}" destId="{B38AD994-FADA-4B87-BC9C-96DC207D5F02}" srcOrd="1" destOrd="0" presId="urn:microsoft.com/office/officeart/2009/3/layout/HorizontalOrganizationChart"/>
    <dgm:cxn modelId="{D89A0093-264D-4D85-B515-0B700368AAFB}" type="presOf" srcId="{212C4402-2A6B-466F-88F7-28C732CE4FA6}" destId="{6E5B286F-7963-42B9-B377-4EBCB689F44A}" srcOrd="0" destOrd="0" presId="urn:microsoft.com/office/officeart/2009/3/layout/HorizontalOrganizationChart"/>
    <dgm:cxn modelId="{DE11659C-388B-4538-A61A-66A0D2C3DA99}" type="presOf" srcId="{CE91BF62-6709-43B2-B6D6-34B952D903E1}" destId="{09D7CFFA-F9C9-4246-B0C1-F88C29BEDFA2}" srcOrd="0" destOrd="0" presId="urn:microsoft.com/office/officeart/2009/3/layout/HorizontalOrganizationChart"/>
    <dgm:cxn modelId="{244A97AC-CADA-4556-AC9F-1383F14E9808}" type="presOf" srcId="{7DD9D332-E162-4EB6-BE75-20E88277710B}" destId="{9C578FA5-CA5C-4269-A1BC-109AD1156410}" srcOrd="0" destOrd="0" presId="urn:microsoft.com/office/officeart/2009/3/layout/HorizontalOrganizationChart"/>
    <dgm:cxn modelId="{1369BABF-73B3-4528-A391-E7BB3ED1CF02}" srcId="{CE91BF62-6709-43B2-B6D6-34B952D903E1}" destId="{212C4402-2A6B-466F-88F7-28C732CE4FA6}" srcOrd="0" destOrd="0" parTransId="{A31D6B70-B6F3-40FB-B931-382DA4ACF7F7}" sibTransId="{7C5019F4-FC98-41C9-B3F9-7BB38923811E}"/>
    <dgm:cxn modelId="{55B9DCD3-26EA-4D93-BB72-4B18ABE45D56}" type="presOf" srcId="{7CAE2EEB-7743-4235-8BAD-07C6119D0D16}" destId="{6DF7978B-7318-4496-872F-700C131986F4}" srcOrd="0" destOrd="0" presId="urn:microsoft.com/office/officeart/2009/3/layout/HorizontalOrganizationChart"/>
    <dgm:cxn modelId="{D325E6D9-53EB-4203-80DC-CABEF850D174}" type="presOf" srcId="{63EB34D8-E68D-4652-B4FF-AF5D9104013C}" destId="{9BE036FB-8BFA-42A4-B1CE-F52EF10429BC}" srcOrd="0" destOrd="0" presId="urn:microsoft.com/office/officeart/2009/3/layout/HorizontalOrganizationChart"/>
    <dgm:cxn modelId="{094805E9-480A-451F-884A-1EF15660F88B}" type="presOf" srcId="{C01151AF-A0BD-4C28-9FF2-2F714E43A3E9}" destId="{65069364-C762-46F1-B469-424F120970E3}" srcOrd="0" destOrd="0" presId="urn:microsoft.com/office/officeart/2009/3/layout/HorizontalOrganizationChart"/>
    <dgm:cxn modelId="{3B6430EA-4C54-44A1-8046-5A0139E38596}" type="presOf" srcId="{C4DE3314-E2C2-46BE-BB6A-E8E5F93A6F07}" destId="{F49B651F-1D42-4EDD-B71E-6F670593DAF2}" srcOrd="1" destOrd="0" presId="urn:microsoft.com/office/officeart/2009/3/layout/HorizontalOrganizationChart"/>
    <dgm:cxn modelId="{C3F183ED-7668-4222-AE1D-57B04DF01F82}" type="presOf" srcId="{D74198C5-AA6A-4489-A885-7F5B232198C5}" destId="{8DB27B49-DD42-442F-BB2F-B47B110BBE40}" srcOrd="1" destOrd="0" presId="urn:microsoft.com/office/officeart/2009/3/layout/HorizontalOrganizationChart"/>
    <dgm:cxn modelId="{5E4AD48C-E2A2-409F-B49D-ABD96042694C}" type="presParOf" srcId="{9C578FA5-CA5C-4269-A1BC-109AD1156410}" destId="{A60858DD-781A-47C7-8FB8-1BA18D8622AF}" srcOrd="0" destOrd="0" presId="urn:microsoft.com/office/officeart/2009/3/layout/HorizontalOrganizationChart"/>
    <dgm:cxn modelId="{0449C6B4-2D2C-422D-BEAD-6269DD1B2CDC}" type="presParOf" srcId="{A60858DD-781A-47C7-8FB8-1BA18D8622AF}" destId="{7315CBA2-E592-452A-99F6-7A00BF62E43C}" srcOrd="0" destOrd="0" presId="urn:microsoft.com/office/officeart/2009/3/layout/HorizontalOrganizationChart"/>
    <dgm:cxn modelId="{5809A435-3F45-4F1A-BFC3-1B3FFB7FB841}" type="presParOf" srcId="{7315CBA2-E592-452A-99F6-7A00BF62E43C}" destId="{ABC40348-F2DD-4675-B428-5609EF0D46BA}" srcOrd="0" destOrd="0" presId="urn:microsoft.com/office/officeart/2009/3/layout/HorizontalOrganizationChart"/>
    <dgm:cxn modelId="{EF5147FC-0AE4-4585-977C-2467D82DD7DB}" type="presParOf" srcId="{7315CBA2-E592-452A-99F6-7A00BF62E43C}" destId="{F49B651F-1D42-4EDD-B71E-6F670593DAF2}" srcOrd="1" destOrd="0" presId="urn:microsoft.com/office/officeart/2009/3/layout/HorizontalOrganizationChart"/>
    <dgm:cxn modelId="{BAEED4C2-4EBE-4C4E-B71F-4CF9342718E2}" type="presParOf" srcId="{A60858DD-781A-47C7-8FB8-1BA18D8622AF}" destId="{3E6AE17C-5FCD-4A8E-A93D-F05B669A6ECF}" srcOrd="1" destOrd="0" presId="urn:microsoft.com/office/officeart/2009/3/layout/HorizontalOrganizationChart"/>
    <dgm:cxn modelId="{71A371CA-01EE-4D08-904B-21AEC0094E2B}" type="presParOf" srcId="{3E6AE17C-5FCD-4A8E-A93D-F05B669A6ECF}" destId="{65069364-C762-46F1-B469-424F120970E3}" srcOrd="0" destOrd="0" presId="urn:microsoft.com/office/officeart/2009/3/layout/HorizontalOrganizationChart"/>
    <dgm:cxn modelId="{1D594143-72B2-4B09-AF2A-707BB2131C6A}" type="presParOf" srcId="{3E6AE17C-5FCD-4A8E-A93D-F05B669A6ECF}" destId="{7CB00953-CDFB-4E61-94AE-FE860765531B}" srcOrd="1" destOrd="0" presId="urn:microsoft.com/office/officeart/2009/3/layout/HorizontalOrganizationChart"/>
    <dgm:cxn modelId="{C0D2A335-8CF4-46E7-A631-89A568F7E47A}" type="presParOf" srcId="{7CB00953-CDFB-4E61-94AE-FE860765531B}" destId="{6E0FA50E-1F2C-4D11-84DE-04C8E9E7EB24}" srcOrd="0" destOrd="0" presId="urn:microsoft.com/office/officeart/2009/3/layout/HorizontalOrganizationChart"/>
    <dgm:cxn modelId="{35F8D743-B487-4E73-9341-E656BE91B0A3}" type="presParOf" srcId="{6E0FA50E-1F2C-4D11-84DE-04C8E9E7EB24}" destId="{09D7CFFA-F9C9-4246-B0C1-F88C29BEDFA2}" srcOrd="0" destOrd="0" presId="urn:microsoft.com/office/officeart/2009/3/layout/HorizontalOrganizationChart"/>
    <dgm:cxn modelId="{1E0267A4-602F-4223-B250-6615674853CE}" type="presParOf" srcId="{6E0FA50E-1F2C-4D11-84DE-04C8E9E7EB24}" destId="{E653ADDB-74F7-4BC5-B830-2AD90BC918EA}" srcOrd="1" destOrd="0" presId="urn:microsoft.com/office/officeart/2009/3/layout/HorizontalOrganizationChart"/>
    <dgm:cxn modelId="{4B2E777B-4FE6-4600-A148-84992BAD4951}" type="presParOf" srcId="{7CB00953-CDFB-4E61-94AE-FE860765531B}" destId="{5313AA6D-E72D-43B4-A181-9BF1FD5A7453}" srcOrd="1" destOrd="0" presId="urn:microsoft.com/office/officeart/2009/3/layout/HorizontalOrganizationChart"/>
    <dgm:cxn modelId="{F3CCD311-3714-4FA7-A5B5-8BA096C1019E}" type="presParOf" srcId="{5313AA6D-E72D-43B4-A181-9BF1FD5A7453}" destId="{50667FA3-640F-49D1-9308-F93A3F43451D}" srcOrd="0" destOrd="0" presId="urn:microsoft.com/office/officeart/2009/3/layout/HorizontalOrganizationChart"/>
    <dgm:cxn modelId="{4E389CC3-6796-4EC2-8FE3-EA9A93641434}" type="presParOf" srcId="{5313AA6D-E72D-43B4-A181-9BF1FD5A7453}" destId="{2B8A3AC3-C8DE-48F1-B18E-1D9ADE525D1D}" srcOrd="1" destOrd="0" presId="urn:microsoft.com/office/officeart/2009/3/layout/HorizontalOrganizationChart"/>
    <dgm:cxn modelId="{3EC9FBDB-9011-46A4-8476-93D4E2CE3535}" type="presParOf" srcId="{2B8A3AC3-C8DE-48F1-B18E-1D9ADE525D1D}" destId="{5FDCA67B-1158-4562-93BF-45B7D764C1FD}" srcOrd="0" destOrd="0" presId="urn:microsoft.com/office/officeart/2009/3/layout/HorizontalOrganizationChart"/>
    <dgm:cxn modelId="{8FEA8068-6321-4C8B-931E-462BE570DD16}" type="presParOf" srcId="{5FDCA67B-1158-4562-93BF-45B7D764C1FD}" destId="{6E5B286F-7963-42B9-B377-4EBCB689F44A}" srcOrd="0" destOrd="0" presId="urn:microsoft.com/office/officeart/2009/3/layout/HorizontalOrganizationChart"/>
    <dgm:cxn modelId="{AE916826-EC03-45F6-9A72-2CD69F694DF2}" type="presParOf" srcId="{5FDCA67B-1158-4562-93BF-45B7D764C1FD}" destId="{B38AD994-FADA-4B87-BC9C-96DC207D5F02}" srcOrd="1" destOrd="0" presId="urn:microsoft.com/office/officeart/2009/3/layout/HorizontalOrganizationChart"/>
    <dgm:cxn modelId="{8F057DF0-B212-4520-AA3A-52C7B16F5E44}" type="presParOf" srcId="{2B8A3AC3-C8DE-48F1-B18E-1D9ADE525D1D}" destId="{766618F3-9501-463D-B58A-29E7E1B9E1B6}" srcOrd="1" destOrd="0" presId="urn:microsoft.com/office/officeart/2009/3/layout/HorizontalOrganizationChart"/>
    <dgm:cxn modelId="{FC62556F-B2BC-49E6-8174-3E54C3334B27}" type="presParOf" srcId="{2B8A3AC3-C8DE-48F1-B18E-1D9ADE525D1D}" destId="{2479F526-665F-4131-8B95-292CD2BB53B1}" srcOrd="2" destOrd="0" presId="urn:microsoft.com/office/officeart/2009/3/layout/HorizontalOrganizationChart"/>
    <dgm:cxn modelId="{FB43BDB5-87F7-4772-81E4-BD437B0A5837}" type="presParOf" srcId="{5313AA6D-E72D-43B4-A181-9BF1FD5A7453}" destId="{9BE036FB-8BFA-42A4-B1CE-F52EF10429BC}" srcOrd="2" destOrd="0" presId="urn:microsoft.com/office/officeart/2009/3/layout/HorizontalOrganizationChart"/>
    <dgm:cxn modelId="{8A90E216-2729-4394-A112-AEC78090672A}" type="presParOf" srcId="{5313AA6D-E72D-43B4-A181-9BF1FD5A7453}" destId="{E6557CBC-F69C-4065-8BF0-C9372E76093D}" srcOrd="3" destOrd="0" presId="urn:microsoft.com/office/officeart/2009/3/layout/HorizontalOrganizationChart"/>
    <dgm:cxn modelId="{73A51EC7-01E4-4238-A898-3EC2887F25D2}" type="presParOf" srcId="{E6557CBC-F69C-4065-8BF0-C9372E76093D}" destId="{C4DE4D02-0FD4-40FA-AAF6-8750A3FA9FF5}" srcOrd="0" destOrd="0" presId="urn:microsoft.com/office/officeart/2009/3/layout/HorizontalOrganizationChart"/>
    <dgm:cxn modelId="{E84FA279-5B09-4D33-A344-F58CAC87EBE7}" type="presParOf" srcId="{C4DE4D02-0FD4-40FA-AAF6-8750A3FA9FF5}" destId="{00D7DF2D-7721-40FF-BF35-D65AFCD20EAB}" srcOrd="0" destOrd="0" presId="urn:microsoft.com/office/officeart/2009/3/layout/HorizontalOrganizationChart"/>
    <dgm:cxn modelId="{DCF266D2-BE3E-4D87-B771-7304B9412171}" type="presParOf" srcId="{C4DE4D02-0FD4-40FA-AAF6-8750A3FA9FF5}" destId="{8DB27B49-DD42-442F-BB2F-B47B110BBE40}" srcOrd="1" destOrd="0" presId="urn:microsoft.com/office/officeart/2009/3/layout/HorizontalOrganizationChart"/>
    <dgm:cxn modelId="{613A1EC8-7EA6-4370-B8FA-B8101359F4A0}" type="presParOf" srcId="{E6557CBC-F69C-4065-8BF0-C9372E76093D}" destId="{39F7C6C0-EFCF-40D6-BE78-EB8033F5B3D6}" srcOrd="1" destOrd="0" presId="urn:microsoft.com/office/officeart/2009/3/layout/HorizontalOrganizationChart"/>
    <dgm:cxn modelId="{2F380747-FFEE-4CEA-8961-69621910A5B2}" type="presParOf" srcId="{E6557CBC-F69C-4065-8BF0-C9372E76093D}" destId="{DE4E364E-F241-4D7E-8C23-BAA39C93D4AF}" srcOrd="2" destOrd="0" presId="urn:microsoft.com/office/officeart/2009/3/layout/HorizontalOrganizationChart"/>
    <dgm:cxn modelId="{7B6E38A2-12AD-486D-9050-583014B00EA0}" type="presParOf" srcId="{7CB00953-CDFB-4E61-94AE-FE860765531B}" destId="{1AE5BB77-E45C-4B27-91D9-FA2D9734CC94}" srcOrd="2" destOrd="0" presId="urn:microsoft.com/office/officeart/2009/3/layout/HorizontalOrganizationChart"/>
    <dgm:cxn modelId="{2300D4D7-FF2B-46E0-B05A-7E8A45C1CAA7}" type="presParOf" srcId="{3E6AE17C-5FCD-4A8E-A93D-F05B669A6ECF}" destId="{6DF7978B-7318-4496-872F-700C131986F4}" srcOrd="2" destOrd="0" presId="urn:microsoft.com/office/officeart/2009/3/layout/HorizontalOrganizationChart"/>
    <dgm:cxn modelId="{6F5184AE-CD79-43D3-A8E9-2A18A95988F2}" type="presParOf" srcId="{3E6AE17C-5FCD-4A8E-A93D-F05B669A6ECF}" destId="{C4E77234-F2CE-4A7C-B779-143B7AC1819B}" srcOrd="3" destOrd="0" presId="urn:microsoft.com/office/officeart/2009/3/layout/HorizontalOrganizationChart"/>
    <dgm:cxn modelId="{2DE032E8-6A39-4CAC-BB30-DB4C605C7B12}" type="presParOf" srcId="{C4E77234-F2CE-4A7C-B779-143B7AC1819B}" destId="{B6E57D4A-F8B5-4C3B-97A4-B16BFCFF804C}" srcOrd="0" destOrd="0" presId="urn:microsoft.com/office/officeart/2009/3/layout/HorizontalOrganizationChart"/>
    <dgm:cxn modelId="{763744AE-8E67-49A7-8A37-1748C1FE2C9D}" type="presParOf" srcId="{B6E57D4A-F8B5-4C3B-97A4-B16BFCFF804C}" destId="{D5E0EA80-9B3C-4C93-9490-D383BB8419AB}" srcOrd="0" destOrd="0" presId="urn:microsoft.com/office/officeart/2009/3/layout/HorizontalOrganizationChart"/>
    <dgm:cxn modelId="{BDE15B10-DA12-4893-8B61-7F9579ED86B1}" type="presParOf" srcId="{B6E57D4A-F8B5-4C3B-97A4-B16BFCFF804C}" destId="{1477B4D7-EDF1-403F-A380-A7935BD91B57}" srcOrd="1" destOrd="0" presId="urn:microsoft.com/office/officeart/2009/3/layout/HorizontalOrganizationChart"/>
    <dgm:cxn modelId="{12FE875C-9ABE-4603-AE6E-8151E038963A}" type="presParOf" srcId="{C4E77234-F2CE-4A7C-B779-143B7AC1819B}" destId="{0912A45D-7922-490A-B9EE-44CA05832FA1}" srcOrd="1" destOrd="0" presId="urn:microsoft.com/office/officeart/2009/3/layout/HorizontalOrganizationChart"/>
    <dgm:cxn modelId="{ECF9B85A-9B31-42C4-BC1C-672A0ADE545A}" type="presParOf" srcId="{C4E77234-F2CE-4A7C-B779-143B7AC1819B}" destId="{356D39FD-EEB4-4C48-8509-DD7A9ADDFAF5}" srcOrd="2" destOrd="0" presId="urn:microsoft.com/office/officeart/2009/3/layout/HorizontalOrganizationChart"/>
    <dgm:cxn modelId="{5C7B7558-8F21-4A1F-B91F-C84666AF9AA8}" type="presParOf" srcId="{A60858DD-781A-47C7-8FB8-1BA18D8622AF}" destId="{8D8FAD93-05CD-4246-B640-A64A7A56F932}"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7978B-7318-4496-872F-700C131986F4}">
      <dsp:nvSpPr>
        <dsp:cNvPr id="0" name=""/>
        <dsp:cNvSpPr/>
      </dsp:nvSpPr>
      <dsp:spPr>
        <a:xfrm>
          <a:off x="2282947" y="2694540"/>
          <a:ext cx="455974" cy="490172"/>
        </a:xfrm>
        <a:custGeom>
          <a:avLst/>
          <a:gdLst/>
          <a:ahLst/>
          <a:cxnLst/>
          <a:rect l="0" t="0" r="0" b="0"/>
          <a:pathLst>
            <a:path>
              <a:moveTo>
                <a:pt x="0" y="0"/>
              </a:moveTo>
              <a:lnTo>
                <a:pt x="227987" y="0"/>
              </a:lnTo>
              <a:lnTo>
                <a:pt x="227987" y="490172"/>
              </a:lnTo>
              <a:lnTo>
                <a:pt x="455974" y="490172"/>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BE036FB-8BFA-42A4-B1CE-F52EF10429BC}">
      <dsp:nvSpPr>
        <dsp:cNvPr id="0" name=""/>
        <dsp:cNvSpPr/>
      </dsp:nvSpPr>
      <dsp:spPr>
        <a:xfrm>
          <a:off x="5018792" y="2204368"/>
          <a:ext cx="455974" cy="490172"/>
        </a:xfrm>
        <a:custGeom>
          <a:avLst/>
          <a:gdLst/>
          <a:ahLst/>
          <a:cxnLst/>
          <a:rect l="0" t="0" r="0" b="0"/>
          <a:pathLst>
            <a:path>
              <a:moveTo>
                <a:pt x="0" y="0"/>
              </a:moveTo>
              <a:lnTo>
                <a:pt x="227987" y="0"/>
              </a:lnTo>
              <a:lnTo>
                <a:pt x="227987" y="490172"/>
              </a:lnTo>
              <a:lnTo>
                <a:pt x="455974" y="490172"/>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0667FA3-640F-49D1-9308-F93A3F43451D}">
      <dsp:nvSpPr>
        <dsp:cNvPr id="0" name=""/>
        <dsp:cNvSpPr/>
      </dsp:nvSpPr>
      <dsp:spPr>
        <a:xfrm>
          <a:off x="5018792" y="1714196"/>
          <a:ext cx="455974" cy="490172"/>
        </a:xfrm>
        <a:custGeom>
          <a:avLst/>
          <a:gdLst/>
          <a:ahLst/>
          <a:cxnLst/>
          <a:rect l="0" t="0" r="0" b="0"/>
          <a:pathLst>
            <a:path>
              <a:moveTo>
                <a:pt x="0" y="490172"/>
              </a:moveTo>
              <a:lnTo>
                <a:pt x="227987" y="490172"/>
              </a:lnTo>
              <a:lnTo>
                <a:pt x="227987" y="0"/>
              </a:lnTo>
              <a:lnTo>
                <a:pt x="455974" y="0"/>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5069364-C762-46F1-B469-424F120970E3}">
      <dsp:nvSpPr>
        <dsp:cNvPr id="0" name=""/>
        <dsp:cNvSpPr/>
      </dsp:nvSpPr>
      <dsp:spPr>
        <a:xfrm>
          <a:off x="2282947" y="2204368"/>
          <a:ext cx="455974" cy="490172"/>
        </a:xfrm>
        <a:custGeom>
          <a:avLst/>
          <a:gdLst/>
          <a:ahLst/>
          <a:cxnLst/>
          <a:rect l="0" t="0" r="0" b="0"/>
          <a:pathLst>
            <a:path>
              <a:moveTo>
                <a:pt x="0" y="490172"/>
              </a:moveTo>
              <a:lnTo>
                <a:pt x="227987" y="490172"/>
              </a:lnTo>
              <a:lnTo>
                <a:pt x="227987" y="0"/>
              </a:lnTo>
              <a:lnTo>
                <a:pt x="455974" y="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BC40348-F2DD-4675-B428-5609EF0D46BA}">
      <dsp:nvSpPr>
        <dsp:cNvPr id="0" name=""/>
        <dsp:cNvSpPr/>
      </dsp:nvSpPr>
      <dsp:spPr>
        <a:xfrm>
          <a:off x="3077" y="2346860"/>
          <a:ext cx="2279870" cy="6953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CA" sz="2900" kern="1200" dirty="0"/>
            <a:t>Pneumothorax</a:t>
          </a:r>
          <a:endParaRPr lang="en-US" sz="2900" kern="1200" dirty="0"/>
        </a:p>
      </dsp:txBody>
      <dsp:txXfrm>
        <a:off x="3077" y="2346860"/>
        <a:ext cx="2279870" cy="695360"/>
      </dsp:txXfrm>
    </dsp:sp>
    <dsp:sp modelId="{09D7CFFA-F9C9-4246-B0C1-F88C29BEDFA2}">
      <dsp:nvSpPr>
        <dsp:cNvPr id="0" name=""/>
        <dsp:cNvSpPr/>
      </dsp:nvSpPr>
      <dsp:spPr>
        <a:xfrm>
          <a:off x="2738921" y="1856688"/>
          <a:ext cx="2279870" cy="6953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CA" sz="2900" kern="1200" dirty="0"/>
            <a:t>Spontanés</a:t>
          </a:r>
          <a:endParaRPr lang="en-US" sz="2900" kern="1200" dirty="0"/>
        </a:p>
      </dsp:txBody>
      <dsp:txXfrm>
        <a:off x="2738921" y="1856688"/>
        <a:ext cx="2279870" cy="695360"/>
      </dsp:txXfrm>
    </dsp:sp>
    <dsp:sp modelId="{6E5B286F-7963-42B9-B377-4EBCB689F44A}">
      <dsp:nvSpPr>
        <dsp:cNvPr id="0" name=""/>
        <dsp:cNvSpPr/>
      </dsp:nvSpPr>
      <dsp:spPr>
        <a:xfrm>
          <a:off x="5474766" y="1366516"/>
          <a:ext cx="2279870" cy="6953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CA" sz="2900" kern="1200" dirty="0"/>
            <a:t>Primaires</a:t>
          </a:r>
          <a:endParaRPr lang="en-US" sz="2900" kern="1200" dirty="0"/>
        </a:p>
      </dsp:txBody>
      <dsp:txXfrm>
        <a:off x="5474766" y="1366516"/>
        <a:ext cx="2279870" cy="695360"/>
      </dsp:txXfrm>
    </dsp:sp>
    <dsp:sp modelId="{00D7DF2D-7721-40FF-BF35-D65AFCD20EAB}">
      <dsp:nvSpPr>
        <dsp:cNvPr id="0" name=""/>
        <dsp:cNvSpPr/>
      </dsp:nvSpPr>
      <dsp:spPr>
        <a:xfrm>
          <a:off x="5474766" y="2346860"/>
          <a:ext cx="2279870" cy="6953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CA" sz="2900" kern="1200" dirty="0"/>
            <a:t>Secondaires</a:t>
          </a:r>
          <a:endParaRPr lang="en-US" sz="2900" kern="1200" dirty="0"/>
        </a:p>
      </dsp:txBody>
      <dsp:txXfrm>
        <a:off x="5474766" y="2346860"/>
        <a:ext cx="2279870" cy="695360"/>
      </dsp:txXfrm>
    </dsp:sp>
    <dsp:sp modelId="{D5E0EA80-9B3C-4C93-9490-D383BB8419AB}">
      <dsp:nvSpPr>
        <dsp:cNvPr id="0" name=""/>
        <dsp:cNvSpPr/>
      </dsp:nvSpPr>
      <dsp:spPr>
        <a:xfrm>
          <a:off x="2738921" y="2837032"/>
          <a:ext cx="2279870" cy="695360"/>
        </a:xfrm>
        <a:prstGeom prst="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fr-CA" sz="2900" kern="1200" dirty="0"/>
            <a:t>Traumatiques</a:t>
          </a:r>
          <a:endParaRPr lang="en-US" sz="2900" kern="1200" dirty="0"/>
        </a:p>
      </dsp:txBody>
      <dsp:txXfrm>
        <a:off x="2738921" y="2837032"/>
        <a:ext cx="2279870" cy="695360"/>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20:13:02.7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1,'8'0,"1"1,-1 1,1-1,-1 1,0 1,12 4,13 4,-18-8,0-1,1 0,-1-1,0-1,17-2,5 1,-15 0,-9 1,1 0,0 0,-1 1,1 1,17 4,-6 1,1-2,-1 0,41 1,78-5,-68-2,586 1,-655 0,1 0,-1 1,10 2,-8-1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20:13:05.60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1,'305'0,"-274"1,-1 2,41 9,-39-5,59 3,-66-10,-15 0,1 0,-1 0,1 1,-1 0,13 4,-4 0,-1-2,1 0,0-1,0-1,27-2,-20 0,48 6,-36-1,-20-2,34 7,-32-4,0-2,0 0,23 0,63-3,-42-1,403 1,-454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20:13:22.3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1,'1247'0,"-1234"0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8T20:13:27.2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55,'895'0,"-876"-1,1-2,37-8,-14 2,15-3,-36 6,0 2,0 0,33 0,635 5,-676-1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3A56F-7FC4-4563-881F-1D96F6A161EA}" type="datetimeFigureOut">
              <a:rPr lang="en-US" smtClean="0"/>
              <a:t>5/14/2023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06D955-1D4A-4412-8C79-B10EDA9EBA09}" type="slidenum">
              <a:rPr lang="en-US" smtClean="0"/>
              <a:t>‹#›</a:t>
            </a:fld>
            <a:endParaRPr lang="en-US"/>
          </a:p>
        </p:txBody>
      </p:sp>
    </p:spTree>
    <p:extLst>
      <p:ext uri="{BB962C8B-B14F-4D97-AF65-F5344CB8AC3E}">
        <p14:creationId xmlns:p14="http://schemas.microsoft.com/office/powerpoint/2010/main" val="3123463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Épidémio</a:t>
            </a:r>
            <a:endParaRPr lang="en-US" dirty="0"/>
          </a:p>
        </p:txBody>
      </p:sp>
      <p:sp>
        <p:nvSpPr>
          <p:cNvPr id="4" name="Slide Number Placeholder 3"/>
          <p:cNvSpPr>
            <a:spLocks noGrp="1"/>
          </p:cNvSpPr>
          <p:nvPr>
            <p:ph type="sldNum" sz="quarter" idx="5"/>
          </p:nvPr>
        </p:nvSpPr>
        <p:spPr/>
        <p:txBody>
          <a:bodyPr/>
          <a:lstStyle/>
          <a:p>
            <a:fld id="{D606D955-1D4A-4412-8C79-B10EDA9EBA09}" type="slidenum">
              <a:rPr lang="en-US" smtClean="0"/>
              <a:t>5</a:t>
            </a:fld>
            <a:endParaRPr lang="en-US"/>
          </a:p>
        </p:txBody>
      </p:sp>
    </p:spTree>
    <p:extLst>
      <p:ext uri="{BB962C8B-B14F-4D97-AF65-F5344CB8AC3E}">
        <p14:creationId xmlns:p14="http://schemas.microsoft.com/office/powerpoint/2010/main" val="83734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06D955-1D4A-4412-8C79-B10EDA9EBA09}" type="slidenum">
              <a:rPr lang="en-US" smtClean="0"/>
              <a:t>8</a:t>
            </a:fld>
            <a:endParaRPr lang="en-US"/>
          </a:p>
        </p:txBody>
      </p:sp>
    </p:spTree>
    <p:extLst>
      <p:ext uri="{BB962C8B-B14F-4D97-AF65-F5344CB8AC3E}">
        <p14:creationId xmlns:p14="http://schemas.microsoft.com/office/powerpoint/2010/main" val="2914609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Épidémio</a:t>
            </a:r>
            <a:endParaRPr lang="en-US" dirty="0"/>
          </a:p>
        </p:txBody>
      </p:sp>
      <p:sp>
        <p:nvSpPr>
          <p:cNvPr id="4" name="Slide Number Placeholder 3"/>
          <p:cNvSpPr>
            <a:spLocks noGrp="1"/>
          </p:cNvSpPr>
          <p:nvPr>
            <p:ph type="sldNum" sz="quarter" idx="5"/>
          </p:nvPr>
        </p:nvSpPr>
        <p:spPr/>
        <p:txBody>
          <a:bodyPr/>
          <a:lstStyle/>
          <a:p>
            <a:fld id="{D606D955-1D4A-4412-8C79-B10EDA9EBA09}" type="slidenum">
              <a:rPr lang="en-US" smtClean="0"/>
              <a:t>9</a:t>
            </a:fld>
            <a:endParaRPr lang="en-US"/>
          </a:p>
        </p:txBody>
      </p:sp>
    </p:spTree>
    <p:extLst>
      <p:ext uri="{BB962C8B-B14F-4D97-AF65-F5344CB8AC3E}">
        <p14:creationId xmlns:p14="http://schemas.microsoft.com/office/powerpoint/2010/main" val="215934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Étude réalisée au Népal en centre universitaire et communautaire durant 22 mois. Étude comparative prospective (quasi-randomisée) avec l’utilisation d’un drain thoracique pendant 15 mois et d’un drain Pigtail pendant 8 mois</a:t>
            </a:r>
            <a:endParaRPr lang="en-US" dirty="0"/>
          </a:p>
        </p:txBody>
      </p:sp>
      <p:sp>
        <p:nvSpPr>
          <p:cNvPr id="4" name="Slide Number Placeholder 3"/>
          <p:cNvSpPr>
            <a:spLocks noGrp="1"/>
          </p:cNvSpPr>
          <p:nvPr>
            <p:ph type="sldNum" sz="quarter" idx="5"/>
          </p:nvPr>
        </p:nvSpPr>
        <p:spPr/>
        <p:txBody>
          <a:bodyPr/>
          <a:lstStyle/>
          <a:p>
            <a:fld id="{D606D955-1D4A-4412-8C79-B10EDA9EBA09}" type="slidenum">
              <a:rPr lang="en-US" smtClean="0"/>
              <a:t>15</a:t>
            </a:fld>
            <a:endParaRPr lang="en-US"/>
          </a:p>
        </p:txBody>
      </p:sp>
    </p:spTree>
    <p:extLst>
      <p:ext uri="{BB962C8B-B14F-4D97-AF65-F5344CB8AC3E}">
        <p14:creationId xmlns:p14="http://schemas.microsoft.com/office/powerpoint/2010/main" val="297149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Rigueur: standardisation des techniques d’installation des drains, randomisation électronique, calcul du volume du PTX, évaluation de la dlr par infirmière à l’aveugle (échelle facial et l’administration des </a:t>
            </a:r>
            <a:r>
              <a:rPr lang="fr-CA" dirty="0" err="1"/>
              <a:t>Rx</a:t>
            </a:r>
            <a:r>
              <a:rPr lang="fr-CA" dirty="0"/>
              <a:t>)</a:t>
            </a:r>
            <a:endParaRPr lang="en-US" dirty="0"/>
          </a:p>
        </p:txBody>
      </p:sp>
      <p:sp>
        <p:nvSpPr>
          <p:cNvPr id="4" name="Slide Number Placeholder 3"/>
          <p:cNvSpPr>
            <a:spLocks noGrp="1"/>
          </p:cNvSpPr>
          <p:nvPr>
            <p:ph type="sldNum" sz="quarter" idx="5"/>
          </p:nvPr>
        </p:nvSpPr>
        <p:spPr/>
        <p:txBody>
          <a:bodyPr/>
          <a:lstStyle/>
          <a:p>
            <a:fld id="{D606D955-1D4A-4412-8C79-B10EDA9EBA09}" type="slidenum">
              <a:rPr lang="en-US" smtClean="0"/>
              <a:t>19</a:t>
            </a:fld>
            <a:endParaRPr lang="en-US"/>
          </a:p>
        </p:txBody>
      </p:sp>
    </p:spTree>
    <p:extLst>
      <p:ext uri="{BB962C8B-B14F-4D97-AF65-F5344CB8AC3E}">
        <p14:creationId xmlns:p14="http://schemas.microsoft.com/office/powerpoint/2010/main" val="2537027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Biais</a:t>
            </a:r>
            <a:r>
              <a:rPr lang="en-US" dirty="0"/>
              <a:t> de selection:  Les patients </a:t>
            </a:r>
            <a:r>
              <a:rPr lang="en-US" dirty="0" err="1"/>
              <a:t>instables</a:t>
            </a:r>
            <a:r>
              <a:rPr lang="en-US" dirty="0"/>
              <a:t> </a:t>
            </a:r>
            <a:r>
              <a:rPr lang="en-US" dirty="0" err="1"/>
              <a:t>avait</a:t>
            </a:r>
            <a:r>
              <a:rPr lang="en-US" dirty="0"/>
              <a:t> plus tendance à </a:t>
            </a:r>
            <a:r>
              <a:rPr lang="en-US" dirty="0" err="1"/>
              <a:t>recevoir</a:t>
            </a:r>
            <a:r>
              <a:rPr lang="en-US" dirty="0"/>
              <a:t> un drain </a:t>
            </a:r>
            <a:r>
              <a:rPr lang="en-US" dirty="0" err="1"/>
              <a:t>thoracique</a:t>
            </a:r>
            <a:r>
              <a:rPr lang="en-US" dirty="0"/>
              <a:t> et les patients stables un Pigtail ( Plus de transfusion avec drain </a:t>
            </a:r>
            <a:r>
              <a:rPr lang="en-US" dirty="0" err="1"/>
              <a:t>thoracique</a:t>
            </a:r>
            <a:r>
              <a:rPr lang="en-US" dirty="0"/>
              <a:t> et volume de drainage </a:t>
            </a:r>
            <a:r>
              <a:rPr lang="en-US" dirty="0" err="1"/>
              <a:t>supérieur</a:t>
            </a:r>
            <a:r>
              <a:rPr lang="en-US" dirty="0"/>
              <a:t> avec le Pigtail)</a:t>
            </a:r>
          </a:p>
          <a:p>
            <a:endParaRPr lang="en-US" dirty="0"/>
          </a:p>
        </p:txBody>
      </p:sp>
      <p:sp>
        <p:nvSpPr>
          <p:cNvPr id="4" name="Slide Number Placeholder 3"/>
          <p:cNvSpPr>
            <a:spLocks noGrp="1"/>
          </p:cNvSpPr>
          <p:nvPr>
            <p:ph type="sldNum" sz="quarter" idx="5"/>
          </p:nvPr>
        </p:nvSpPr>
        <p:spPr/>
        <p:txBody>
          <a:bodyPr/>
          <a:lstStyle/>
          <a:p>
            <a:fld id="{D606D955-1D4A-4412-8C79-B10EDA9EBA09}" type="slidenum">
              <a:rPr lang="en-US" smtClean="0"/>
              <a:t>20</a:t>
            </a:fld>
            <a:endParaRPr lang="en-US"/>
          </a:p>
        </p:txBody>
      </p:sp>
    </p:spTree>
    <p:extLst>
      <p:ext uri="{BB962C8B-B14F-4D97-AF65-F5344CB8AC3E}">
        <p14:creationId xmlns:p14="http://schemas.microsoft.com/office/powerpoint/2010/main" val="1810182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May 14, 2023</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96333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May 14, 2023</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6902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May 14, 2023</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1008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May 14, 2023</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98191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May 14, 2023</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1045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May 14, 2023</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3282107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May 14, 2023</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9488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May 14, 2023</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602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May 14, 2023</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2209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May 14, 2023</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48874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May 14, 2023</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515582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ustomXml" Target="../ink/ink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May 14, 2023</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xmlns="">
          <p:pic>
            <p:nvPicPr>
              <p:cNvPr id="18" name="Ink 17">
                <a:extLst>
                  <a:ext uri="{FF2B5EF4-FFF2-40B4-BE49-F238E27FC236}">
                    <a16:creationId xmlns:a16="http://schemas.microsoft.com/office/drawing/2014/main" id="{24D29CCB-7956-4E3E-8880-304085F04BF4}"/>
                  </a:ext>
                </a:extLst>
              </p:cNvPr>
              <p:cNvPicPr/>
              <p:nvPr/>
            </p:nvPicPr>
            <p:blipFill>
              <a:blip r:embed="rId15"/>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392439247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50"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xml"/><Relationship Id="rId1" Type="http://schemas.openxmlformats.org/officeDocument/2006/relationships/tags" Target="../tags/tag4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customXml" Target="../ink/ink3.xml"/><Relationship Id="rId18" Type="http://schemas.openxmlformats.org/officeDocument/2006/relationships/image" Target="../media/image15.png"/><Relationship Id="rId3" Type="http://schemas.openxmlformats.org/officeDocument/2006/relationships/tags" Target="../tags/tag49.xml"/><Relationship Id="rId7" Type="http://schemas.openxmlformats.org/officeDocument/2006/relationships/slideLayout" Target="../slideLayouts/slideLayout2.xml"/><Relationship Id="rId12" Type="http://schemas.openxmlformats.org/officeDocument/2006/relationships/image" Target="../media/image12.png"/><Relationship Id="rId17" Type="http://schemas.openxmlformats.org/officeDocument/2006/relationships/customXml" Target="../ink/ink5.xml"/><Relationship Id="rId2" Type="http://schemas.openxmlformats.org/officeDocument/2006/relationships/tags" Target="../tags/tag48.xml"/><Relationship Id="rId16" Type="http://schemas.openxmlformats.org/officeDocument/2006/relationships/image" Target="../media/image14.png"/><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customXml" Target="../ink/ink2.xml"/><Relationship Id="rId5" Type="http://schemas.openxmlformats.org/officeDocument/2006/relationships/tags" Target="../tags/tag51.xml"/><Relationship Id="rId15" Type="http://schemas.openxmlformats.org/officeDocument/2006/relationships/customXml" Target="../ink/ink4.xml"/><Relationship Id="rId10" Type="http://schemas.openxmlformats.org/officeDocument/2006/relationships/image" Target="../media/image11.png"/><Relationship Id="rId4" Type="http://schemas.openxmlformats.org/officeDocument/2006/relationships/tags" Target="../tags/tag50.xml"/><Relationship Id="rId9" Type="http://schemas.openxmlformats.org/officeDocument/2006/relationships/image" Target="../media/image10.png"/><Relationship Id="rId1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8.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7.xml"/><Relationship Id="rId7" Type="http://schemas.openxmlformats.org/officeDocument/2006/relationships/notesSlide" Target="../notesSlides/notesSlide1.xml"/><Relationship Id="rId12" Type="http://schemas.microsoft.com/office/2007/relationships/diagramDrawing" Target="../diagrams/drawing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19.xml"/><Relationship Id="rId10" Type="http://schemas.openxmlformats.org/officeDocument/2006/relationships/diagramQuickStyle" Target="../diagrams/quickStyle1.xml"/><Relationship Id="rId4" Type="http://schemas.openxmlformats.org/officeDocument/2006/relationships/tags" Target="../tags/tag18.xml"/><Relationship Id="rId9"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690726D-6EFF-19FB-E482-8D527682A623}"/>
              </a:ext>
            </a:extLst>
          </p:cNvPr>
          <p:cNvPicPr>
            <a:picLocks noChangeAspect="1"/>
          </p:cNvPicPr>
          <p:nvPr>
            <p:custDataLst>
              <p:tags r:id="rId3"/>
            </p:custDataLst>
          </p:nvPr>
        </p:nvPicPr>
        <p:blipFill rotWithShape="1">
          <a:blip r:embed="rId7"/>
          <a:srcRect l="13828" r="2559" b="2"/>
          <a:stretch/>
        </p:blipFill>
        <p:spPr>
          <a:xfrm>
            <a:off x="3584196" y="-1"/>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p:spPr>
      </p:pic>
      <p:sp>
        <p:nvSpPr>
          <p:cNvPr id="2" name="Title 1">
            <a:extLst>
              <a:ext uri="{FF2B5EF4-FFF2-40B4-BE49-F238E27FC236}">
                <a16:creationId xmlns:a16="http://schemas.microsoft.com/office/drawing/2014/main" id="{F266FA11-93A7-629B-D673-A4628E715326}"/>
              </a:ext>
            </a:extLst>
          </p:cNvPr>
          <p:cNvSpPr>
            <a:spLocks noGrp="1"/>
          </p:cNvSpPr>
          <p:nvPr>
            <p:ph type="ctrTitle"/>
            <p:custDataLst>
              <p:tags r:id="rId4"/>
            </p:custDataLst>
          </p:nvPr>
        </p:nvSpPr>
        <p:spPr>
          <a:xfrm>
            <a:off x="-2" y="2906973"/>
            <a:ext cx="4946652" cy="2640247"/>
          </a:xfrm>
        </p:spPr>
        <p:txBody>
          <a:bodyPr>
            <a:normAutofit/>
          </a:bodyPr>
          <a:lstStyle/>
          <a:p>
            <a:pPr algn="l"/>
            <a:r>
              <a:rPr lang="fr-CA" dirty="0"/>
              <a:t>Quel drain utiliser pour un pneumothorax ?</a:t>
            </a:r>
            <a:endParaRPr lang="en-US" dirty="0"/>
          </a:p>
        </p:txBody>
      </p:sp>
      <p:sp>
        <p:nvSpPr>
          <p:cNvPr id="3" name="Subtitle 2">
            <a:extLst>
              <a:ext uri="{FF2B5EF4-FFF2-40B4-BE49-F238E27FC236}">
                <a16:creationId xmlns:a16="http://schemas.microsoft.com/office/drawing/2014/main" id="{4FEDFD8E-8C03-0056-3A57-968E7826CFE2}"/>
              </a:ext>
            </a:extLst>
          </p:cNvPr>
          <p:cNvSpPr>
            <a:spLocks noGrp="1"/>
          </p:cNvSpPr>
          <p:nvPr>
            <p:ph type="subTitle" idx="1"/>
            <p:custDataLst>
              <p:tags r:id="rId5"/>
            </p:custDataLst>
          </p:nvPr>
        </p:nvSpPr>
        <p:spPr>
          <a:xfrm>
            <a:off x="624305" y="5676900"/>
            <a:ext cx="3439235" cy="955315"/>
          </a:xfrm>
        </p:spPr>
        <p:txBody>
          <a:bodyPr>
            <a:normAutofit/>
          </a:bodyPr>
          <a:lstStyle/>
          <a:p>
            <a:pPr algn="l"/>
            <a:r>
              <a:rPr lang="fr-CA"/>
              <a:t>Mathieu Mongrain</a:t>
            </a:r>
          </a:p>
          <a:p>
            <a:pPr algn="l"/>
            <a:r>
              <a:rPr lang="fr-CA"/>
              <a:t>Projet d’érudition 2023</a:t>
            </a:r>
            <a:endParaRPr lang="en-US"/>
          </a:p>
        </p:txBody>
      </p:sp>
    </p:spTree>
    <p:extLst>
      <p:ext uri="{BB962C8B-B14F-4D97-AF65-F5344CB8AC3E}">
        <p14:creationId xmlns:p14="http://schemas.microsoft.com/office/powerpoint/2010/main" val="865545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E22BBC-A631-01B0-9421-EFBAA892CD6E}"/>
              </a:ext>
            </a:extLst>
          </p:cNvPr>
          <p:cNvPicPr>
            <a:picLocks noChangeAspect="1"/>
          </p:cNvPicPr>
          <p:nvPr>
            <p:custDataLst>
              <p:tags r:id="rId1"/>
            </p:custDataLst>
          </p:nvPr>
        </p:nvPicPr>
        <p:blipFill rotWithShape="1">
          <a:blip r:embed="rId6"/>
          <a:srcRect b="48842"/>
          <a:stretch/>
        </p:blipFill>
        <p:spPr>
          <a:xfrm>
            <a:off x="3507519" y="2199562"/>
            <a:ext cx="7858585" cy="3644969"/>
          </a:xfrm>
          <a:prstGeom prst="rect">
            <a:avLst/>
          </a:prstGeom>
        </p:spPr>
      </p:pic>
      <p:sp>
        <p:nvSpPr>
          <p:cNvPr id="2" name="Title 1">
            <a:extLst>
              <a:ext uri="{FF2B5EF4-FFF2-40B4-BE49-F238E27FC236}">
                <a16:creationId xmlns:a16="http://schemas.microsoft.com/office/drawing/2014/main" id="{75A5F911-D85D-2E58-B575-EB8A3051773A}"/>
              </a:ext>
            </a:extLst>
          </p:cNvPr>
          <p:cNvSpPr>
            <a:spLocks noGrp="1"/>
          </p:cNvSpPr>
          <p:nvPr>
            <p:ph type="title"/>
            <p:custDataLst>
              <p:tags r:id="rId2"/>
            </p:custDataLst>
          </p:nvPr>
        </p:nvSpPr>
        <p:spPr/>
        <p:txBody>
          <a:bodyPr>
            <a:normAutofit fontScale="90000"/>
          </a:bodyPr>
          <a:lstStyle/>
          <a:p>
            <a:r>
              <a:rPr lang="en-US" sz="2000" b="0" kern="1200" dirty="0">
                <a:solidFill>
                  <a:schemeClr val="tx1"/>
                </a:solidFill>
                <a:effectLst/>
                <a:latin typeface="+mn-lt"/>
                <a:ea typeface="+mn-ea"/>
                <a:cs typeface="+mn-cs"/>
              </a:rPr>
              <a:t>A systematic review and meta-analysis comparing pigtail catheter and chest tube as the initial treatment for pneumothorax</a:t>
            </a:r>
            <a:br>
              <a:rPr lang="en-US" sz="2800" b="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31A171D-EDFF-A605-ADDC-3E3CC053AF0E}"/>
              </a:ext>
            </a:extLst>
          </p:cNvPr>
          <p:cNvSpPr>
            <a:spLocks noGrp="1"/>
          </p:cNvSpPr>
          <p:nvPr>
            <p:ph idx="1"/>
            <p:custDataLst>
              <p:tags r:id="rId3"/>
            </p:custDataLst>
          </p:nvPr>
        </p:nvSpPr>
        <p:spPr/>
        <p:txBody>
          <a:bodyPr/>
          <a:lstStyle/>
          <a:p>
            <a:r>
              <a:rPr lang="fr-CA" dirty="0"/>
              <a:t>Revue de la littérature/méta-analyse</a:t>
            </a:r>
          </a:p>
          <a:p>
            <a:r>
              <a:rPr lang="fr-CA" dirty="0"/>
              <a:t>N =875 pts, 11 études</a:t>
            </a:r>
          </a:p>
          <a:p>
            <a:r>
              <a:rPr lang="fr-CA" dirty="0"/>
              <a:t>PTX spontanés</a:t>
            </a:r>
          </a:p>
          <a:p>
            <a:r>
              <a:rPr lang="fr-CA" dirty="0"/>
              <a:t>CHEST 2018</a:t>
            </a:r>
          </a:p>
          <a:p>
            <a:endParaRPr lang="en-US" dirty="0"/>
          </a:p>
        </p:txBody>
      </p:sp>
      <p:pic>
        <p:nvPicPr>
          <p:cNvPr id="6" name="Picture 5">
            <a:extLst>
              <a:ext uri="{FF2B5EF4-FFF2-40B4-BE49-F238E27FC236}">
                <a16:creationId xmlns:a16="http://schemas.microsoft.com/office/drawing/2014/main" id="{A6B18E37-74C9-771B-5FD9-8A81D76D2640}"/>
              </a:ext>
            </a:extLst>
          </p:cNvPr>
          <p:cNvPicPr>
            <a:picLocks noChangeAspect="1"/>
          </p:cNvPicPr>
          <p:nvPr>
            <p:custDataLst>
              <p:tags r:id="rId4"/>
            </p:custDataLst>
          </p:nvPr>
        </p:nvPicPr>
        <p:blipFill rotWithShape="1">
          <a:blip r:embed="rId6"/>
          <a:srcRect t="81347" b="1586"/>
          <a:stretch/>
        </p:blipFill>
        <p:spPr>
          <a:xfrm>
            <a:off x="3505122" y="5391973"/>
            <a:ext cx="7858584" cy="1216024"/>
          </a:xfrm>
          <a:prstGeom prst="rect">
            <a:avLst/>
          </a:prstGeom>
        </p:spPr>
      </p:pic>
    </p:spTree>
    <p:extLst>
      <p:ext uri="{BB962C8B-B14F-4D97-AF65-F5344CB8AC3E}">
        <p14:creationId xmlns:p14="http://schemas.microsoft.com/office/powerpoint/2010/main" val="3609821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50A0F-D128-116A-8A38-D49A97E0CF09}"/>
              </a:ext>
            </a:extLst>
          </p:cNvPr>
          <p:cNvSpPr>
            <a:spLocks noGrp="1"/>
          </p:cNvSpPr>
          <p:nvPr>
            <p:ph type="title"/>
            <p:custDataLst>
              <p:tags r:id="rId1"/>
            </p:custDataLst>
          </p:nvPr>
        </p:nvSpPr>
        <p:spPr/>
        <p:txBody>
          <a:bodyPr/>
          <a:lstStyle/>
          <a:p>
            <a:r>
              <a:rPr lang="fr-CA" dirty="0"/>
              <a:t>Résultats </a:t>
            </a:r>
            <a:r>
              <a:rPr lang="fr-CA" dirty="0">
                <a:latin typeface="+mn-lt"/>
              </a:rPr>
              <a:t>(</a:t>
            </a:r>
            <a:r>
              <a:rPr lang="fr-CA" cap="none" dirty="0">
                <a:latin typeface="+mn-lt"/>
              </a:rPr>
              <a:t>Tableaux adaptés</a:t>
            </a:r>
            <a:r>
              <a:rPr lang="fr-CA" dirty="0">
                <a:latin typeface="+mn-lt"/>
              </a:rPr>
              <a:t>)</a:t>
            </a:r>
            <a:endParaRPr lang="en-US" dirty="0">
              <a:latin typeface="+mn-lt"/>
            </a:endParaRPr>
          </a:p>
        </p:txBody>
      </p:sp>
      <p:pic>
        <p:nvPicPr>
          <p:cNvPr id="4" name="Picture 3">
            <a:extLst>
              <a:ext uri="{FF2B5EF4-FFF2-40B4-BE49-F238E27FC236}">
                <a16:creationId xmlns:a16="http://schemas.microsoft.com/office/drawing/2014/main" id="{D15778D9-B027-FB02-92BF-63B71B5235C0}"/>
              </a:ext>
            </a:extLst>
          </p:cNvPr>
          <p:cNvPicPr>
            <a:picLocks noChangeAspect="1"/>
          </p:cNvPicPr>
          <p:nvPr>
            <p:custDataLst>
              <p:tags r:id="rId2"/>
            </p:custDataLst>
          </p:nvPr>
        </p:nvPicPr>
        <p:blipFill rotWithShape="1">
          <a:blip r:embed="rId5"/>
          <a:srcRect t="30504" b="37632"/>
          <a:stretch/>
        </p:blipFill>
        <p:spPr>
          <a:xfrm>
            <a:off x="1330517" y="1783080"/>
            <a:ext cx="7910151" cy="1908810"/>
          </a:xfrm>
          <a:prstGeom prst="rect">
            <a:avLst/>
          </a:prstGeom>
        </p:spPr>
      </p:pic>
      <p:pic>
        <p:nvPicPr>
          <p:cNvPr id="5" name="Content Placeholder 4">
            <a:extLst>
              <a:ext uri="{FF2B5EF4-FFF2-40B4-BE49-F238E27FC236}">
                <a16:creationId xmlns:a16="http://schemas.microsoft.com/office/drawing/2014/main" id="{C5A038CF-D3DD-45EF-45CA-AEA43CBD0C00}"/>
              </a:ext>
            </a:extLst>
          </p:cNvPr>
          <p:cNvPicPr>
            <a:picLocks noGrp="1" noChangeAspect="1"/>
          </p:cNvPicPr>
          <p:nvPr>
            <p:ph idx="1"/>
            <p:custDataLst>
              <p:tags r:id="rId3"/>
            </p:custDataLst>
          </p:nvPr>
        </p:nvPicPr>
        <p:blipFill rotWithShape="1">
          <a:blip r:embed="rId6"/>
          <a:srcRect t="31719" b="39812"/>
          <a:stretch/>
        </p:blipFill>
        <p:spPr>
          <a:xfrm>
            <a:off x="928313" y="3920489"/>
            <a:ext cx="9658589" cy="1638301"/>
          </a:xfrm>
        </p:spPr>
      </p:pic>
    </p:spTree>
    <p:extLst>
      <p:ext uri="{BB962C8B-B14F-4D97-AF65-F5344CB8AC3E}">
        <p14:creationId xmlns:p14="http://schemas.microsoft.com/office/powerpoint/2010/main" val="2260877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0355-150A-0DEE-B12B-B3B6D15A6B38}"/>
              </a:ext>
            </a:extLst>
          </p:cNvPr>
          <p:cNvSpPr>
            <a:spLocks noGrp="1"/>
          </p:cNvSpPr>
          <p:nvPr>
            <p:ph type="title"/>
            <p:custDataLst>
              <p:tags r:id="rId1"/>
            </p:custDataLst>
          </p:nvPr>
        </p:nvSpPr>
        <p:spPr/>
        <p:txBody>
          <a:bodyPr/>
          <a:lstStyle/>
          <a:p>
            <a:r>
              <a:rPr lang="fr-CA" dirty="0"/>
              <a:t>Résultats (</a:t>
            </a:r>
            <a:r>
              <a:rPr lang="fr-CA" cap="none" dirty="0"/>
              <a:t>Tableau adapté</a:t>
            </a:r>
            <a:r>
              <a:rPr lang="fr-CA" dirty="0"/>
              <a:t>)</a:t>
            </a:r>
            <a:endParaRPr lang="en-US" dirty="0"/>
          </a:p>
        </p:txBody>
      </p:sp>
      <p:pic>
        <p:nvPicPr>
          <p:cNvPr id="9" name="Content Placeholder 8">
            <a:extLst>
              <a:ext uri="{FF2B5EF4-FFF2-40B4-BE49-F238E27FC236}">
                <a16:creationId xmlns:a16="http://schemas.microsoft.com/office/drawing/2014/main" id="{A7E23A58-3966-A27C-37E0-520E1828538E}"/>
              </a:ext>
            </a:extLst>
          </p:cNvPr>
          <p:cNvPicPr>
            <a:picLocks noGrp="1" noChangeAspect="1"/>
          </p:cNvPicPr>
          <p:nvPr>
            <p:ph idx="1"/>
            <p:custDataLst>
              <p:tags r:id="rId2"/>
            </p:custDataLst>
          </p:nvPr>
        </p:nvPicPr>
        <p:blipFill rotWithShape="1">
          <a:blip r:embed="rId4"/>
          <a:srcRect b="54759"/>
          <a:stretch/>
        </p:blipFill>
        <p:spPr>
          <a:xfrm>
            <a:off x="885086" y="2324405"/>
            <a:ext cx="9360217" cy="2003756"/>
          </a:xfrm>
        </p:spPr>
      </p:pic>
    </p:spTree>
    <p:extLst>
      <p:ext uri="{BB962C8B-B14F-4D97-AF65-F5344CB8AC3E}">
        <p14:creationId xmlns:p14="http://schemas.microsoft.com/office/powerpoint/2010/main" val="266726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5E04-0AFD-BCB5-D7DF-0125B47919E9}"/>
              </a:ext>
            </a:extLst>
          </p:cNvPr>
          <p:cNvSpPr>
            <a:spLocks noGrp="1"/>
          </p:cNvSpPr>
          <p:nvPr>
            <p:ph type="title"/>
            <p:custDataLst>
              <p:tags r:id="rId1"/>
            </p:custDataLst>
          </p:nvPr>
        </p:nvSpPr>
        <p:spPr/>
        <p:txBody>
          <a:bodyPr>
            <a:normAutofit fontScale="90000"/>
          </a:bodyPr>
          <a:lstStyle/>
          <a:p>
            <a:r>
              <a:rPr lang="en-US" sz="2800" b="0" kern="1200" dirty="0">
                <a:solidFill>
                  <a:schemeClr val="lt1"/>
                </a:solidFill>
                <a:effectLst/>
                <a:latin typeface="+mn-lt"/>
                <a:ea typeface="+mn-ea"/>
                <a:cs typeface="+mn-cs"/>
              </a:rPr>
              <a:t>Outcomes of pigtail catheter </a:t>
            </a:r>
            <a:r>
              <a:rPr lang="en-US" sz="2000" b="0" kern="1200" dirty="0">
                <a:solidFill>
                  <a:schemeClr val="tx1"/>
                </a:solidFill>
                <a:effectLst/>
                <a:latin typeface="+mn-lt"/>
                <a:ea typeface="+mn-ea"/>
                <a:cs typeface="+mn-cs"/>
              </a:rPr>
              <a:t>placement versus chest tube placement in adult thoracic trauma patients: A systematic review and meta-analysis</a:t>
            </a:r>
            <a:br>
              <a:rPr lang="en-US" sz="2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chemeClr val="tx1"/>
              </a:solidFill>
            </a:endParaRPr>
          </a:p>
        </p:txBody>
      </p:sp>
      <p:sp>
        <p:nvSpPr>
          <p:cNvPr id="3" name="Content Placeholder 2">
            <a:extLst>
              <a:ext uri="{FF2B5EF4-FFF2-40B4-BE49-F238E27FC236}">
                <a16:creationId xmlns:a16="http://schemas.microsoft.com/office/drawing/2014/main" id="{5F45C690-4F0A-2144-1691-6FD868DCCE39}"/>
              </a:ext>
            </a:extLst>
          </p:cNvPr>
          <p:cNvSpPr>
            <a:spLocks noGrp="1"/>
          </p:cNvSpPr>
          <p:nvPr>
            <p:ph idx="1"/>
            <p:custDataLst>
              <p:tags r:id="rId2"/>
            </p:custDataLst>
          </p:nvPr>
        </p:nvSpPr>
        <p:spPr/>
        <p:txBody>
          <a:bodyPr/>
          <a:lstStyle/>
          <a:p>
            <a:r>
              <a:rPr lang="fr-CA" dirty="0"/>
              <a:t>Revue systématique et méta-analyse</a:t>
            </a:r>
          </a:p>
          <a:p>
            <a:r>
              <a:rPr lang="fr-CA" dirty="0"/>
              <a:t>N = 1085 pts, 7 études</a:t>
            </a:r>
          </a:p>
          <a:p>
            <a:r>
              <a:rPr lang="fr-CA" dirty="0"/>
              <a:t>PTX traumatiques</a:t>
            </a:r>
          </a:p>
          <a:p>
            <a:r>
              <a:rPr lang="fr-CA" dirty="0"/>
              <a:t>American surgeon 2023</a:t>
            </a:r>
          </a:p>
          <a:p>
            <a:r>
              <a:rPr lang="en-US" dirty="0" err="1"/>
              <a:t>Analyse</a:t>
            </a:r>
            <a:r>
              <a:rPr lang="en-US" dirty="0"/>
              <a:t> </a:t>
            </a:r>
            <a:r>
              <a:rPr lang="en-US" dirty="0" err="1"/>
              <a:t>statistique</a:t>
            </a:r>
            <a:r>
              <a:rPr lang="en-US" dirty="0"/>
              <a:t> avec </a:t>
            </a:r>
            <a:r>
              <a:rPr lang="en-US" dirty="0" err="1"/>
              <a:t>modèle</a:t>
            </a:r>
            <a:r>
              <a:rPr lang="en-US" dirty="0"/>
              <a:t> fixe</a:t>
            </a:r>
          </a:p>
        </p:txBody>
      </p:sp>
      <p:pic>
        <p:nvPicPr>
          <p:cNvPr id="4" name="Content Placeholder 4">
            <a:extLst>
              <a:ext uri="{FF2B5EF4-FFF2-40B4-BE49-F238E27FC236}">
                <a16:creationId xmlns:a16="http://schemas.microsoft.com/office/drawing/2014/main" id="{EA80247E-9DE5-C79C-A297-5280465AED11}"/>
              </a:ext>
            </a:extLst>
          </p:cNvPr>
          <p:cNvPicPr>
            <a:picLocks noChangeAspect="1"/>
          </p:cNvPicPr>
          <p:nvPr>
            <p:custDataLst>
              <p:tags r:id="rId3"/>
            </p:custDataLst>
          </p:nvPr>
        </p:nvPicPr>
        <p:blipFill>
          <a:blip r:embed="rId5"/>
          <a:stretch>
            <a:fillRect/>
          </a:stretch>
        </p:blipFill>
        <p:spPr>
          <a:xfrm>
            <a:off x="6351452" y="1438780"/>
            <a:ext cx="4657533" cy="5048166"/>
          </a:xfrm>
          <a:prstGeom prst="rect">
            <a:avLst/>
          </a:prstGeom>
        </p:spPr>
      </p:pic>
    </p:spTree>
    <p:extLst>
      <p:ext uri="{BB962C8B-B14F-4D97-AF65-F5344CB8AC3E}">
        <p14:creationId xmlns:p14="http://schemas.microsoft.com/office/powerpoint/2010/main" val="529683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D378-D18E-6DD8-0F7A-E85F0AF53FD1}"/>
              </a:ext>
            </a:extLst>
          </p:cNvPr>
          <p:cNvSpPr>
            <a:spLocks noGrp="1"/>
          </p:cNvSpPr>
          <p:nvPr>
            <p:ph type="title"/>
            <p:custDataLst>
              <p:tags r:id="rId1"/>
            </p:custDataLst>
          </p:nvPr>
        </p:nvSpPr>
        <p:spPr/>
        <p:txBody>
          <a:bodyPr/>
          <a:lstStyle/>
          <a:p>
            <a:r>
              <a:rPr lang="fr-CA" dirty="0"/>
              <a:t>Résultats</a:t>
            </a:r>
            <a:endParaRPr lang="en-US" dirty="0"/>
          </a:p>
        </p:txBody>
      </p:sp>
      <p:sp>
        <p:nvSpPr>
          <p:cNvPr id="7" name="Content Placeholder 6">
            <a:extLst>
              <a:ext uri="{FF2B5EF4-FFF2-40B4-BE49-F238E27FC236}">
                <a16:creationId xmlns:a16="http://schemas.microsoft.com/office/drawing/2014/main" id="{D0944E59-5233-3FBC-EC55-E2BFDC3ED3F0}"/>
              </a:ext>
            </a:extLst>
          </p:cNvPr>
          <p:cNvSpPr>
            <a:spLocks noGrp="1"/>
          </p:cNvSpPr>
          <p:nvPr>
            <p:ph idx="1"/>
            <p:custDataLst>
              <p:tags r:id="rId2"/>
            </p:custDataLst>
          </p:nvPr>
        </p:nvSpPr>
        <p:spPr/>
        <p:txBody>
          <a:bodyPr/>
          <a:lstStyle/>
          <a:p>
            <a:r>
              <a:rPr lang="fr-CA" dirty="0"/>
              <a:t>Taux d’échec du drain: RR de 1.13 [0.85-1.51], p = 0.17</a:t>
            </a:r>
          </a:p>
          <a:p>
            <a:r>
              <a:rPr lang="fr-CA" dirty="0"/>
              <a:t>Volume drainage significativement en faveur du drain Pigtail : différence moyenne de 114.7 </a:t>
            </a:r>
            <a:r>
              <a:rPr lang="fr-CA" dirty="0" err="1"/>
              <a:t>mL</a:t>
            </a:r>
            <a:r>
              <a:rPr lang="fr-CA" dirty="0"/>
              <a:t> [70.6-158.8m:], I</a:t>
            </a:r>
            <a:r>
              <a:rPr lang="fr-CA" baseline="30000" dirty="0"/>
              <a:t>2</a:t>
            </a:r>
            <a:r>
              <a:rPr lang="fr-CA" dirty="0"/>
              <a:t> = 59% </a:t>
            </a:r>
          </a:p>
          <a:p>
            <a:r>
              <a:rPr lang="fr-CA" dirty="0"/>
              <a:t>Durée de drainage significativement moindre en faveur du Pigtail : -0.8j [-1.0 à -0.6j] </a:t>
            </a:r>
          </a:p>
          <a:p>
            <a:r>
              <a:rPr lang="fr-CA" dirty="0"/>
              <a:t>Pas de différence significative sur la durée d’hospitalisation moyenne -0.5j [-1.2 à 0.2j] I</a:t>
            </a:r>
            <a:r>
              <a:rPr lang="fr-CA" baseline="30000" dirty="0"/>
              <a:t>2</a:t>
            </a:r>
            <a:r>
              <a:rPr lang="fr-CA" dirty="0"/>
              <a:t> = 44%, mais en faveur du drain thoracique</a:t>
            </a:r>
          </a:p>
          <a:p>
            <a:r>
              <a:rPr lang="fr-CA" dirty="0"/>
              <a:t>Intervention en </a:t>
            </a:r>
            <a:r>
              <a:rPr lang="fr-CA" dirty="0" err="1"/>
              <a:t>thorascopie</a:t>
            </a:r>
            <a:r>
              <a:rPr lang="fr-CA" dirty="0"/>
              <a:t> significativement supérieure avec l’utilisation d’un drain thoracique : RR 2.77 [1.5-5.11], I</a:t>
            </a:r>
            <a:r>
              <a:rPr lang="fr-CA" baseline="30000" dirty="0"/>
              <a:t>2</a:t>
            </a:r>
            <a:r>
              <a:rPr lang="fr-CA" dirty="0"/>
              <a:t> = 38% </a:t>
            </a:r>
            <a:endParaRPr lang="en-US" dirty="0"/>
          </a:p>
        </p:txBody>
      </p:sp>
    </p:spTree>
    <p:extLst>
      <p:ext uri="{BB962C8B-B14F-4D97-AF65-F5344CB8AC3E}">
        <p14:creationId xmlns:p14="http://schemas.microsoft.com/office/powerpoint/2010/main" val="1882732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AB0BC72-1C3A-421F-AB0A-D480DA93F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7228763" cy="6858000"/>
          </a:xfrm>
          <a:custGeom>
            <a:avLst/>
            <a:gdLst>
              <a:gd name="connsiteX0" fmla="*/ 0 w 7228763"/>
              <a:gd name="connsiteY0" fmla="*/ 0 h 6858000"/>
              <a:gd name="connsiteX1" fmla="*/ 501961 w 7228763"/>
              <a:gd name="connsiteY1" fmla="*/ 0 h 6858000"/>
              <a:gd name="connsiteX2" fmla="*/ 723901 w 7228763"/>
              <a:gd name="connsiteY2" fmla="*/ 0 h 6858000"/>
              <a:gd name="connsiteX3" fmla="*/ 7228583 w 7228763"/>
              <a:gd name="connsiteY3" fmla="*/ 0 h 6858000"/>
              <a:gd name="connsiteX4" fmla="*/ 7228763 w 7228763"/>
              <a:gd name="connsiteY4" fmla="*/ 1 h 6858000"/>
              <a:gd name="connsiteX5" fmla="*/ 7221350 w 7228763"/>
              <a:gd name="connsiteY5" fmla="*/ 30700 h 6858000"/>
              <a:gd name="connsiteX6" fmla="*/ 7199900 w 7228763"/>
              <a:gd name="connsiteY6" fmla="*/ 310025 h 6858000"/>
              <a:gd name="connsiteX7" fmla="*/ 7214938 w 7228763"/>
              <a:gd name="connsiteY7" fmla="*/ 443960 h 6858000"/>
              <a:gd name="connsiteX8" fmla="*/ 7174238 w 7228763"/>
              <a:gd name="connsiteY8" fmla="*/ 642659 h 6858000"/>
              <a:gd name="connsiteX9" fmla="*/ 7166213 w 7228763"/>
              <a:gd name="connsiteY9" fmla="*/ 673307 h 6858000"/>
              <a:gd name="connsiteX10" fmla="*/ 7128963 w 7228763"/>
              <a:gd name="connsiteY10" fmla="*/ 839641 h 6858000"/>
              <a:gd name="connsiteX11" fmla="*/ 7066183 w 7228763"/>
              <a:gd name="connsiteY11" fmla="*/ 958357 h 6858000"/>
              <a:gd name="connsiteX12" fmla="*/ 7070620 w 7228763"/>
              <a:gd name="connsiteY12" fmla="*/ 963398 h 6858000"/>
              <a:gd name="connsiteX13" fmla="*/ 7022851 w 7228763"/>
              <a:gd name="connsiteY13" fmla="*/ 1117169 h 6858000"/>
              <a:gd name="connsiteX14" fmla="*/ 7019920 w 7228763"/>
              <a:gd name="connsiteY14" fmla="*/ 1144352 h 6858000"/>
              <a:gd name="connsiteX15" fmla="*/ 7021476 w 7228763"/>
              <a:gd name="connsiteY15" fmla="*/ 1164484 h 6858000"/>
              <a:gd name="connsiteX16" fmla="*/ 7005576 w 7228763"/>
              <a:gd name="connsiteY16" fmla="*/ 1213829 h 6858000"/>
              <a:gd name="connsiteX17" fmla="*/ 6970919 w 7228763"/>
              <a:gd name="connsiteY17" fmla="*/ 1294823 h 6858000"/>
              <a:gd name="connsiteX18" fmla="*/ 6965413 w 7228763"/>
              <a:gd name="connsiteY18" fmla="*/ 1312193 h 6858000"/>
              <a:gd name="connsiteX19" fmla="*/ 6968106 w 7228763"/>
              <a:gd name="connsiteY19" fmla="*/ 1327626 h 6858000"/>
              <a:gd name="connsiteX20" fmla="*/ 6975202 w 7228763"/>
              <a:gd name="connsiteY20" fmla="*/ 1331644 h 6858000"/>
              <a:gd name="connsiteX21" fmla="*/ 6973366 w 7228763"/>
              <a:gd name="connsiteY21" fmla="*/ 1341276 h 6858000"/>
              <a:gd name="connsiteX22" fmla="*/ 6974428 w 7228763"/>
              <a:gd name="connsiteY22" fmla="*/ 1343945 h 6858000"/>
              <a:gd name="connsiteX23" fmla="*/ 6978971 w 7228763"/>
              <a:gd name="connsiteY23" fmla="*/ 1359134 h 6858000"/>
              <a:gd name="connsiteX24" fmla="*/ 6946335 w 7228763"/>
              <a:gd name="connsiteY24" fmla="*/ 1427803 h 6858000"/>
              <a:gd name="connsiteX25" fmla="*/ 6907208 w 7228763"/>
              <a:gd name="connsiteY25" fmla="*/ 1540278 h 6858000"/>
              <a:gd name="connsiteX26" fmla="*/ 6901698 w 7228763"/>
              <a:gd name="connsiteY26" fmla="*/ 1547262 h 6858000"/>
              <a:gd name="connsiteX27" fmla="*/ 6902877 w 7228763"/>
              <a:gd name="connsiteY27" fmla="*/ 1577056 h 6858000"/>
              <a:gd name="connsiteX28" fmla="*/ 6904067 w 7228763"/>
              <a:gd name="connsiteY28" fmla="*/ 1595898 h 6858000"/>
              <a:gd name="connsiteX29" fmla="*/ 6891817 w 7228763"/>
              <a:gd name="connsiteY29" fmla="*/ 1703726 h 6858000"/>
              <a:gd name="connsiteX30" fmla="*/ 6898520 w 7228763"/>
              <a:gd name="connsiteY30" fmla="*/ 1809535 h 6858000"/>
              <a:gd name="connsiteX31" fmla="*/ 6897783 w 7228763"/>
              <a:gd name="connsiteY31" fmla="*/ 2018310 h 6858000"/>
              <a:gd name="connsiteX32" fmla="*/ 6887647 w 7228763"/>
              <a:gd name="connsiteY32" fmla="*/ 2071355 h 6858000"/>
              <a:gd name="connsiteX33" fmla="*/ 6888952 w 7228763"/>
              <a:gd name="connsiteY33" fmla="*/ 2141166 h 6858000"/>
              <a:gd name="connsiteX34" fmla="*/ 6887101 w 7228763"/>
              <a:gd name="connsiteY34" fmla="*/ 2154548 h 6858000"/>
              <a:gd name="connsiteX35" fmla="*/ 6880519 w 7228763"/>
              <a:gd name="connsiteY35" fmla="*/ 2158153 h 6858000"/>
              <a:gd name="connsiteX36" fmla="*/ 6873389 w 7228763"/>
              <a:gd name="connsiteY36" fmla="*/ 2178174 h 6858000"/>
              <a:gd name="connsiteX37" fmla="*/ 6871679 w 7228763"/>
              <a:gd name="connsiteY37" fmla="*/ 2202858 h 6858000"/>
              <a:gd name="connsiteX38" fmla="*/ 6870321 w 7228763"/>
              <a:gd name="connsiteY38" fmla="*/ 2320214 h 6858000"/>
              <a:gd name="connsiteX39" fmla="*/ 6857787 w 7228763"/>
              <a:gd name="connsiteY39" fmla="*/ 2417011 h 6858000"/>
              <a:gd name="connsiteX40" fmla="*/ 6850905 w 7228763"/>
              <a:gd name="connsiteY40" fmla="*/ 2454207 h 6858000"/>
              <a:gd name="connsiteX41" fmla="*/ 6848900 w 7228763"/>
              <a:gd name="connsiteY41" fmla="*/ 2487203 h 6858000"/>
              <a:gd name="connsiteX42" fmla="*/ 6837487 w 7228763"/>
              <a:gd name="connsiteY42" fmla="*/ 2512282 h 6858000"/>
              <a:gd name="connsiteX43" fmla="*/ 6838494 w 7228763"/>
              <a:gd name="connsiteY43" fmla="*/ 2514318 h 6858000"/>
              <a:gd name="connsiteX44" fmla="*/ 6863982 w 7228763"/>
              <a:gd name="connsiteY44" fmla="*/ 2574334 h 6858000"/>
              <a:gd name="connsiteX45" fmla="*/ 6862893 w 7228763"/>
              <a:gd name="connsiteY45" fmla="*/ 2579877 h 6858000"/>
              <a:gd name="connsiteX46" fmla="*/ 6863047 w 7228763"/>
              <a:gd name="connsiteY46" fmla="*/ 2608928 h 6858000"/>
              <a:gd name="connsiteX47" fmla="*/ 6862462 w 7228763"/>
              <a:gd name="connsiteY47" fmla="*/ 2613111 h 6858000"/>
              <a:gd name="connsiteX48" fmla="*/ 6854084 w 7228763"/>
              <a:gd name="connsiteY48" fmla="*/ 2621996 h 6858000"/>
              <a:gd name="connsiteX49" fmla="*/ 6856559 w 7228763"/>
              <a:gd name="connsiteY49" fmla="*/ 2634265 h 6858000"/>
              <a:gd name="connsiteX50" fmla="*/ 6847985 w 7228763"/>
              <a:gd name="connsiteY50" fmla="*/ 2647237 h 6858000"/>
              <a:gd name="connsiteX51" fmla="*/ 6854115 w 7228763"/>
              <a:gd name="connsiteY51" fmla="*/ 2650786 h 6858000"/>
              <a:gd name="connsiteX52" fmla="*/ 6859942 w 7228763"/>
              <a:gd name="connsiteY52" fmla="*/ 2661993 h 6858000"/>
              <a:gd name="connsiteX53" fmla="*/ 6851884 w 7228763"/>
              <a:gd name="connsiteY53" fmla="*/ 2670949 h 6858000"/>
              <a:gd name="connsiteX54" fmla="*/ 6846115 w 7228763"/>
              <a:gd name="connsiteY54" fmla="*/ 2690255 h 6858000"/>
              <a:gd name="connsiteX55" fmla="*/ 6846964 w 7228763"/>
              <a:gd name="connsiteY55" fmla="*/ 2695683 h 6858000"/>
              <a:gd name="connsiteX56" fmla="*/ 6836011 w 7228763"/>
              <a:gd name="connsiteY56" fmla="*/ 2713964 h 6858000"/>
              <a:gd name="connsiteX57" fmla="*/ 6830478 w 7228763"/>
              <a:gd name="connsiteY57" fmla="*/ 2730175 h 6858000"/>
              <a:gd name="connsiteX58" fmla="*/ 6841091 w 7228763"/>
              <a:gd name="connsiteY58" fmla="*/ 2763497 h 6858000"/>
              <a:gd name="connsiteX59" fmla="*/ 6803520 w 7228763"/>
              <a:gd name="connsiteY59" fmla="*/ 3051539 h 6858000"/>
              <a:gd name="connsiteX60" fmla="*/ 6733280 w 7228763"/>
              <a:gd name="connsiteY60" fmla="*/ 3335396 h 6858000"/>
              <a:gd name="connsiteX61" fmla="*/ 6735884 w 7228763"/>
              <a:gd name="connsiteY61" fmla="*/ 3456509 h 6858000"/>
              <a:gd name="connsiteX62" fmla="*/ 6715764 w 7228763"/>
              <a:gd name="connsiteY62" fmla="*/ 3531827 h 6858000"/>
              <a:gd name="connsiteX63" fmla="*/ 6730329 w 7228763"/>
              <a:gd name="connsiteY63" fmla="*/ 3570877 h 6858000"/>
              <a:gd name="connsiteX64" fmla="*/ 6727426 w 7228763"/>
              <a:gd name="connsiteY64" fmla="*/ 3583849 h 6858000"/>
              <a:gd name="connsiteX65" fmla="*/ 6718706 w 7228763"/>
              <a:gd name="connsiteY65" fmla="*/ 3592763 h 6858000"/>
              <a:gd name="connsiteX66" fmla="*/ 6693350 w 7228763"/>
              <a:gd name="connsiteY66" fmla="*/ 3653485 h 6858000"/>
              <a:gd name="connsiteX67" fmla="*/ 6685983 w 7228763"/>
              <a:gd name="connsiteY67" fmla="*/ 3670528 h 6858000"/>
              <a:gd name="connsiteX68" fmla="*/ 6687033 w 7228763"/>
              <a:gd name="connsiteY68" fmla="*/ 3685990 h 6858000"/>
              <a:gd name="connsiteX69" fmla="*/ 6693711 w 7228763"/>
              <a:gd name="connsiteY69" fmla="*/ 3690283 h 6858000"/>
              <a:gd name="connsiteX70" fmla="*/ 6690843 w 7228763"/>
              <a:gd name="connsiteY70" fmla="*/ 3699787 h 6858000"/>
              <a:gd name="connsiteX71" fmla="*/ 6691624 w 7228763"/>
              <a:gd name="connsiteY71" fmla="*/ 3702486 h 6858000"/>
              <a:gd name="connsiteX72" fmla="*/ 6694549 w 7228763"/>
              <a:gd name="connsiteY72" fmla="*/ 3717784 h 6858000"/>
              <a:gd name="connsiteX73" fmla="*/ 6662489 w 7228763"/>
              <a:gd name="connsiteY73" fmla="*/ 3746229 h 6858000"/>
              <a:gd name="connsiteX74" fmla="*/ 6575429 w 7228763"/>
              <a:gd name="connsiteY74" fmla="*/ 3924910 h 6858000"/>
              <a:gd name="connsiteX75" fmla="*/ 6538994 w 7228763"/>
              <a:gd name="connsiteY75" fmla="*/ 3989353 h 6858000"/>
              <a:gd name="connsiteX76" fmla="*/ 6535698 w 7228763"/>
              <a:gd name="connsiteY76" fmla="*/ 4033899 h 6858000"/>
              <a:gd name="connsiteX77" fmla="*/ 6527053 w 7228763"/>
              <a:gd name="connsiteY77" fmla="*/ 4142250 h 6858000"/>
              <a:gd name="connsiteX78" fmla="*/ 6501843 w 7228763"/>
              <a:gd name="connsiteY78" fmla="*/ 4329442 h 6858000"/>
              <a:gd name="connsiteX79" fmla="*/ 6489841 w 7228763"/>
              <a:gd name="connsiteY79" fmla="*/ 4456184 h 6858000"/>
              <a:gd name="connsiteX80" fmla="*/ 6482918 w 7228763"/>
              <a:gd name="connsiteY80" fmla="*/ 4468478 h 6858000"/>
              <a:gd name="connsiteX81" fmla="*/ 6484019 w 7228763"/>
              <a:gd name="connsiteY81" fmla="*/ 4469862 h 6858000"/>
              <a:gd name="connsiteX82" fmla="*/ 6481759 w 7228763"/>
              <a:gd name="connsiteY82" fmla="*/ 4483797 h 6858000"/>
              <a:gd name="connsiteX83" fmla="*/ 6477370 w 7228763"/>
              <a:gd name="connsiteY83" fmla="*/ 4487091 h 6858000"/>
              <a:gd name="connsiteX84" fmla="*/ 6474598 w 7228763"/>
              <a:gd name="connsiteY84" fmla="*/ 4496728 h 6858000"/>
              <a:gd name="connsiteX85" fmla="*/ 6465848 w 7228763"/>
              <a:gd name="connsiteY85" fmla="*/ 4515918 h 6858000"/>
              <a:gd name="connsiteX86" fmla="*/ 6467296 w 7228763"/>
              <a:gd name="connsiteY86" fmla="*/ 4519316 h 6858000"/>
              <a:gd name="connsiteX87" fmla="*/ 6458903 w 7228763"/>
              <a:gd name="connsiteY87" fmla="*/ 4547957 h 6858000"/>
              <a:gd name="connsiteX88" fmla="*/ 6460248 w 7228763"/>
              <a:gd name="connsiteY88" fmla="*/ 4548262 h 6858000"/>
              <a:gd name="connsiteX89" fmla="*/ 6464276 w 7228763"/>
              <a:gd name="connsiteY89" fmla="*/ 4555939 h 6858000"/>
              <a:gd name="connsiteX90" fmla="*/ 6468635 w 7228763"/>
              <a:gd name="connsiteY90" fmla="*/ 4570815 h 6858000"/>
              <a:gd name="connsiteX91" fmla="*/ 6488206 w 7228763"/>
              <a:gd name="connsiteY91" fmla="*/ 4633846 h 6858000"/>
              <a:gd name="connsiteX92" fmla="*/ 6487272 w 7228763"/>
              <a:gd name="connsiteY92" fmla="*/ 4639816 h 6858000"/>
              <a:gd name="connsiteX93" fmla="*/ 6487581 w 7228763"/>
              <a:gd name="connsiteY93" fmla="*/ 4639923 h 6858000"/>
              <a:gd name="connsiteX94" fmla="*/ 6487249 w 7228763"/>
              <a:gd name="connsiteY94" fmla="*/ 4646192 h 6858000"/>
              <a:gd name="connsiteX95" fmla="*/ 6485570 w 7228763"/>
              <a:gd name="connsiteY95" fmla="*/ 4650706 h 6858000"/>
              <a:gd name="connsiteX96" fmla="*/ 6483759 w 7228763"/>
              <a:gd name="connsiteY96" fmla="*/ 4662290 h 6858000"/>
              <a:gd name="connsiteX97" fmla="*/ 6485315 w 7228763"/>
              <a:gd name="connsiteY97" fmla="*/ 4666180 h 6858000"/>
              <a:gd name="connsiteX98" fmla="*/ 6489077 w 7228763"/>
              <a:gd name="connsiteY98" fmla="*/ 4667585 h 6858000"/>
              <a:gd name="connsiteX99" fmla="*/ 6488467 w 7228763"/>
              <a:gd name="connsiteY99" fmla="*/ 4668660 h 6858000"/>
              <a:gd name="connsiteX100" fmla="*/ 6496179 w 7228763"/>
              <a:gd name="connsiteY100" fmla="*/ 4689807 h 6858000"/>
              <a:gd name="connsiteX101" fmla="*/ 6500957 w 7228763"/>
              <a:gd name="connsiteY101" fmla="*/ 4737890 h 6858000"/>
              <a:gd name="connsiteX102" fmla="*/ 6498641 w 7228763"/>
              <a:gd name="connsiteY102" fmla="*/ 4765657 h 6858000"/>
              <a:gd name="connsiteX103" fmla="*/ 6497829 w 7228763"/>
              <a:gd name="connsiteY103" fmla="*/ 4841463 h 6858000"/>
              <a:gd name="connsiteX104" fmla="*/ 6521578 w 7228763"/>
              <a:gd name="connsiteY104" fmla="*/ 4969863 h 6858000"/>
              <a:gd name="connsiteX105" fmla="*/ 6518695 w 7228763"/>
              <a:gd name="connsiteY105" fmla="*/ 4974028 h 6858000"/>
              <a:gd name="connsiteX106" fmla="*/ 6516513 w 7228763"/>
              <a:gd name="connsiteY106" fmla="*/ 4980318 h 6858000"/>
              <a:gd name="connsiteX107" fmla="*/ 6516763 w 7228763"/>
              <a:gd name="connsiteY107" fmla="*/ 4980501 h 6858000"/>
              <a:gd name="connsiteX108" fmla="*/ 6514121 w 7228763"/>
              <a:gd name="connsiteY108" fmla="*/ 4986338 h 6858000"/>
              <a:gd name="connsiteX109" fmla="*/ 6511173 w 7228763"/>
              <a:gd name="connsiteY109" fmla="*/ 4991296 h 6858000"/>
              <a:gd name="connsiteX110" fmla="*/ 6546537 w 7228763"/>
              <a:gd name="connsiteY110" fmla="*/ 5076895 h 6858000"/>
              <a:gd name="connsiteX111" fmla="*/ 6544581 w 7228763"/>
              <a:gd name="connsiteY111" fmla="*/ 5081568 h 6858000"/>
              <a:gd name="connsiteX112" fmla="*/ 6543750 w 7228763"/>
              <a:gd name="connsiteY112" fmla="*/ 5088173 h 6858000"/>
              <a:gd name="connsiteX113" fmla="*/ 6544034 w 7228763"/>
              <a:gd name="connsiteY113" fmla="*/ 5088300 h 6858000"/>
              <a:gd name="connsiteX114" fmla="*/ 6542660 w 7228763"/>
              <a:gd name="connsiteY114" fmla="*/ 5094558 h 6858000"/>
              <a:gd name="connsiteX115" fmla="*/ 6532096 w 7228763"/>
              <a:gd name="connsiteY115" fmla="*/ 5125620 h 6858000"/>
              <a:gd name="connsiteX116" fmla="*/ 6533049 w 7228763"/>
              <a:gd name="connsiteY116" fmla="*/ 5268004 h 6858000"/>
              <a:gd name="connsiteX117" fmla="*/ 6533970 w 7228763"/>
              <a:gd name="connsiteY117" fmla="*/ 5269530 h 6858000"/>
              <a:gd name="connsiteX118" fmla="*/ 6502603 w 7228763"/>
              <a:gd name="connsiteY118" fmla="*/ 5390941 h 6858000"/>
              <a:gd name="connsiteX119" fmla="*/ 6477660 w 7228763"/>
              <a:gd name="connsiteY119" fmla="*/ 5539927 h 6858000"/>
              <a:gd name="connsiteX120" fmla="*/ 6456458 w 7228763"/>
              <a:gd name="connsiteY120" fmla="*/ 5791594 h 6858000"/>
              <a:gd name="connsiteX121" fmla="*/ 6434556 w 7228763"/>
              <a:gd name="connsiteY121" fmla="*/ 5855206 h 6858000"/>
              <a:gd name="connsiteX122" fmla="*/ 6418454 w 7228763"/>
              <a:gd name="connsiteY122" fmla="*/ 5873582 h 6858000"/>
              <a:gd name="connsiteX123" fmla="*/ 6419875 w 7228763"/>
              <a:gd name="connsiteY123" fmla="*/ 5876037 h 6858000"/>
              <a:gd name="connsiteX124" fmla="*/ 6419775 w 7228763"/>
              <a:gd name="connsiteY124" fmla="*/ 5886534 h 6858000"/>
              <a:gd name="connsiteX125" fmla="*/ 6426971 w 7228763"/>
              <a:gd name="connsiteY125" fmla="*/ 5888644 h 6858000"/>
              <a:gd name="connsiteX126" fmla="*/ 6431999 w 7228763"/>
              <a:gd name="connsiteY126" fmla="*/ 5903832 h 6858000"/>
              <a:gd name="connsiteX127" fmla="*/ 6429798 w 7228763"/>
              <a:gd name="connsiteY127" fmla="*/ 5923391 h 6858000"/>
              <a:gd name="connsiteX128" fmla="*/ 6434072 w 7228763"/>
              <a:gd name="connsiteY128" fmla="*/ 6013205 h 6858000"/>
              <a:gd name="connsiteX129" fmla="*/ 6439333 w 7228763"/>
              <a:gd name="connsiteY129" fmla="*/ 6074018 h 6858000"/>
              <a:gd name="connsiteX130" fmla="*/ 6463083 w 7228763"/>
              <a:gd name="connsiteY130" fmla="*/ 6130837 h 6858000"/>
              <a:gd name="connsiteX131" fmla="*/ 6457360 w 7228763"/>
              <a:gd name="connsiteY131" fmla="*/ 6152982 h 6858000"/>
              <a:gd name="connsiteX132" fmla="*/ 6495529 w 7228763"/>
              <a:gd name="connsiteY132" fmla="*/ 6221100 h 6858000"/>
              <a:gd name="connsiteX133" fmla="*/ 6514948 w 7228763"/>
              <a:gd name="connsiteY133" fmla="*/ 6287550 h 6858000"/>
              <a:gd name="connsiteX134" fmla="*/ 6545124 w 7228763"/>
              <a:gd name="connsiteY134" fmla="*/ 6401595 h 6858000"/>
              <a:gd name="connsiteX135" fmla="*/ 6525833 w 7228763"/>
              <a:gd name="connsiteY135" fmla="*/ 6487110 h 6858000"/>
              <a:gd name="connsiteX136" fmla="*/ 6554825 w 7228763"/>
              <a:gd name="connsiteY136" fmla="*/ 6588589 h 6858000"/>
              <a:gd name="connsiteX137" fmla="*/ 6601569 w 7228763"/>
              <a:gd name="connsiteY137" fmla="*/ 6769963 h 6858000"/>
              <a:gd name="connsiteX138" fmla="*/ 6620945 w 7228763"/>
              <a:gd name="connsiteY138" fmla="*/ 6835814 h 6858000"/>
              <a:gd name="connsiteX139" fmla="*/ 6625906 w 7228763"/>
              <a:gd name="connsiteY139" fmla="*/ 6858000 h 6858000"/>
              <a:gd name="connsiteX140" fmla="*/ 723901 w 7228763"/>
              <a:gd name="connsiteY140" fmla="*/ 6858000 h 6858000"/>
              <a:gd name="connsiteX141" fmla="*/ 501961 w 7228763"/>
              <a:gd name="connsiteY141" fmla="*/ 6858000 h 6858000"/>
              <a:gd name="connsiteX142" fmla="*/ 0 w 7228763"/>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228763" h="685800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AF8700C-3428-924C-EBB6-8D0485495D27}"/>
              </a:ext>
            </a:extLst>
          </p:cNvPr>
          <p:cNvSpPr>
            <a:spLocks noGrp="1"/>
          </p:cNvSpPr>
          <p:nvPr>
            <p:ph type="title"/>
            <p:custDataLst>
              <p:tags r:id="rId3"/>
            </p:custDataLst>
          </p:nvPr>
        </p:nvSpPr>
        <p:spPr>
          <a:xfrm>
            <a:off x="1050879" y="609600"/>
            <a:ext cx="5562706" cy="1426234"/>
          </a:xfrm>
        </p:spPr>
        <p:txBody>
          <a:bodyPr>
            <a:normAutofit/>
          </a:bodyPr>
          <a:lstStyle/>
          <a:p>
            <a:pPr>
              <a:lnSpc>
                <a:spcPct val="100000"/>
              </a:lnSpc>
            </a:pPr>
            <a:r>
              <a:rPr lang="en-US" sz="1500" dirty="0">
                <a:effectLst/>
                <a:latin typeface="Calibri" panose="020F0502020204030204" pitchFamily="34" charset="0"/>
                <a:ea typeface="Calibri" panose="020F0502020204030204" pitchFamily="34" charset="0"/>
                <a:cs typeface="Times New Roman" panose="02020603050405020304" pitchFamily="18" charset="0"/>
              </a:rPr>
              <a:t>Comparative study between the use of pigtail catheters and traditional chest tube drain in cases with pneumothorax</a:t>
            </a:r>
            <a:endParaRPr lang="en-US" sz="1500" dirty="0"/>
          </a:p>
        </p:txBody>
      </p:sp>
      <p:sp>
        <p:nvSpPr>
          <p:cNvPr id="3" name="Content Placeholder 2">
            <a:extLst>
              <a:ext uri="{FF2B5EF4-FFF2-40B4-BE49-F238E27FC236}">
                <a16:creationId xmlns:a16="http://schemas.microsoft.com/office/drawing/2014/main" id="{6F6C6794-67EB-03A1-BBBC-3A8A5950EE09}"/>
              </a:ext>
            </a:extLst>
          </p:cNvPr>
          <p:cNvSpPr>
            <a:spLocks noGrp="1"/>
          </p:cNvSpPr>
          <p:nvPr>
            <p:ph idx="1"/>
            <p:custDataLst>
              <p:tags r:id="rId4"/>
            </p:custDataLst>
          </p:nvPr>
        </p:nvSpPr>
        <p:spPr>
          <a:xfrm>
            <a:off x="1050879" y="2357567"/>
            <a:ext cx="5778546" cy="3896810"/>
          </a:xfrm>
        </p:spPr>
        <p:txBody>
          <a:bodyPr>
            <a:normAutofit/>
          </a:bodyPr>
          <a:lstStyle/>
          <a:p>
            <a:r>
              <a:rPr lang="fr-CA" dirty="0"/>
              <a:t>Étude comparative prospective</a:t>
            </a:r>
          </a:p>
          <a:p>
            <a:r>
              <a:rPr lang="en-US" b="0" i="0" dirty="0">
                <a:solidFill>
                  <a:schemeClr val="tx1"/>
                </a:solidFill>
                <a:effectLst/>
              </a:rPr>
              <a:t>Kathmandu University Medical Journal, 2022</a:t>
            </a:r>
            <a:endParaRPr lang="fr-CA" dirty="0">
              <a:solidFill>
                <a:schemeClr val="tx1"/>
              </a:solidFill>
            </a:endParaRPr>
          </a:p>
          <a:p>
            <a:r>
              <a:rPr lang="fr-CA" dirty="0"/>
              <a:t>N= 76 pts,</a:t>
            </a:r>
          </a:p>
          <a:p>
            <a:r>
              <a:rPr lang="fr-CA" dirty="0"/>
              <a:t>PTX spontanés</a:t>
            </a:r>
          </a:p>
          <a:p>
            <a:r>
              <a:rPr lang="fr-CA" dirty="0"/>
              <a:t>Différence significative</a:t>
            </a:r>
          </a:p>
          <a:p>
            <a:pPr marL="0" indent="0">
              <a:buNone/>
            </a:pPr>
            <a:r>
              <a:rPr lang="fr-CA" dirty="0"/>
              <a:t> entre les deux groupes</a:t>
            </a:r>
            <a:endParaRPr lang="en-US" dirty="0"/>
          </a:p>
        </p:txBody>
      </p:sp>
      <p:pic>
        <p:nvPicPr>
          <p:cNvPr id="5" name="Picture 4">
            <a:extLst>
              <a:ext uri="{FF2B5EF4-FFF2-40B4-BE49-F238E27FC236}">
                <a16:creationId xmlns:a16="http://schemas.microsoft.com/office/drawing/2014/main" id="{65245A86-F159-FB23-2E36-E039742FE785}"/>
              </a:ext>
            </a:extLst>
          </p:cNvPr>
          <p:cNvPicPr>
            <a:picLocks noChangeAspect="1"/>
          </p:cNvPicPr>
          <p:nvPr>
            <p:custDataLst>
              <p:tags r:id="rId5"/>
            </p:custDataLst>
          </p:nvPr>
        </p:nvPicPr>
        <p:blipFill>
          <a:blip r:embed="rId9"/>
          <a:stretch>
            <a:fillRect/>
          </a:stretch>
        </p:blipFill>
        <p:spPr>
          <a:xfrm>
            <a:off x="8279642" y="270676"/>
            <a:ext cx="2842491" cy="6316647"/>
          </a:xfrm>
          <a:prstGeom prst="rect">
            <a:avLst/>
          </a:prstGeom>
        </p:spPr>
      </p:pic>
      <p:pic>
        <p:nvPicPr>
          <p:cNvPr id="7" name="Picture 6">
            <a:extLst>
              <a:ext uri="{FF2B5EF4-FFF2-40B4-BE49-F238E27FC236}">
                <a16:creationId xmlns:a16="http://schemas.microsoft.com/office/drawing/2014/main" id="{8BFF8E94-217D-C3A0-963A-5308279E1245}"/>
              </a:ext>
            </a:extLst>
          </p:cNvPr>
          <p:cNvPicPr>
            <a:picLocks noChangeAspect="1"/>
          </p:cNvPicPr>
          <p:nvPr>
            <p:custDataLst>
              <p:tags r:id="rId6"/>
            </p:custDataLst>
          </p:nvPr>
        </p:nvPicPr>
        <p:blipFill>
          <a:blip r:embed="rId10"/>
          <a:stretch>
            <a:fillRect/>
          </a:stretch>
        </p:blipFill>
        <p:spPr>
          <a:xfrm>
            <a:off x="4182136" y="3303627"/>
            <a:ext cx="3542639" cy="3542639"/>
          </a:xfrm>
          <a:prstGeom prst="rect">
            <a:avLst/>
          </a:prstGeom>
        </p:spPr>
      </p:pic>
      <mc:AlternateContent xmlns:mc="http://schemas.openxmlformats.org/markup-compatibility/2006">
        <mc:Choice xmlns:p14="http://schemas.microsoft.com/office/powerpoint/2010/main" Requires="p14">
          <p:contentPart p14:bwMode="auto" r:id="rId11">
            <p14:nvContentPartPr>
              <p14:cNvPr id="4" name="Ink 3">
                <a:extLst>
                  <a:ext uri="{FF2B5EF4-FFF2-40B4-BE49-F238E27FC236}">
                    <a16:creationId xmlns:a16="http://schemas.microsoft.com/office/drawing/2014/main" id="{8FF26134-DF07-3DEE-4A19-E67D43AA1D9B}"/>
                  </a:ext>
                </a:extLst>
              </p14:cNvPr>
              <p14:cNvContentPartPr/>
              <p14:nvPr/>
            </p14:nvContentPartPr>
            <p14:xfrm>
              <a:off x="4285800" y="3977220"/>
              <a:ext cx="519120" cy="25560"/>
            </p14:xfrm>
          </p:contentPart>
        </mc:Choice>
        <mc:Fallback>
          <p:pic>
            <p:nvPicPr>
              <p:cNvPr id="4" name="Ink 3">
                <a:extLst>
                  <a:ext uri="{FF2B5EF4-FFF2-40B4-BE49-F238E27FC236}">
                    <a16:creationId xmlns:a16="http://schemas.microsoft.com/office/drawing/2014/main" id="{8FF26134-DF07-3DEE-4A19-E67D43AA1D9B}"/>
                  </a:ext>
                </a:extLst>
              </p:cNvPr>
              <p:cNvPicPr/>
              <p:nvPr/>
            </p:nvPicPr>
            <p:blipFill>
              <a:blip r:embed="rId12"/>
              <a:stretch>
                <a:fillRect/>
              </a:stretch>
            </p:blipFill>
            <p:spPr>
              <a:xfrm>
                <a:off x="4232160" y="3869580"/>
                <a:ext cx="62676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 name="Ink 5">
                <a:extLst>
                  <a:ext uri="{FF2B5EF4-FFF2-40B4-BE49-F238E27FC236}">
                    <a16:creationId xmlns:a16="http://schemas.microsoft.com/office/drawing/2014/main" id="{1D8AA31C-90FE-2C9E-793F-A8FF549F7FB0}"/>
                  </a:ext>
                </a:extLst>
              </p14:cNvPr>
              <p14:cNvContentPartPr/>
              <p14:nvPr/>
            </p14:nvContentPartPr>
            <p14:xfrm>
              <a:off x="4282200" y="4224900"/>
              <a:ext cx="634680" cy="31680"/>
            </p14:xfrm>
          </p:contentPart>
        </mc:Choice>
        <mc:Fallback>
          <p:pic>
            <p:nvPicPr>
              <p:cNvPr id="6" name="Ink 5">
                <a:extLst>
                  <a:ext uri="{FF2B5EF4-FFF2-40B4-BE49-F238E27FC236}">
                    <a16:creationId xmlns:a16="http://schemas.microsoft.com/office/drawing/2014/main" id="{1D8AA31C-90FE-2C9E-793F-A8FF549F7FB0}"/>
                  </a:ext>
                </a:extLst>
              </p:cNvPr>
              <p:cNvPicPr/>
              <p:nvPr/>
            </p:nvPicPr>
            <p:blipFill>
              <a:blip r:embed="rId14"/>
              <a:stretch>
                <a:fillRect/>
              </a:stretch>
            </p:blipFill>
            <p:spPr>
              <a:xfrm>
                <a:off x="4228560" y="4117260"/>
                <a:ext cx="7423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77E55B05-E1B8-F36C-B5D0-E57276C42957}"/>
                  </a:ext>
                </a:extLst>
              </p14:cNvPr>
              <p14:cNvContentPartPr/>
              <p14:nvPr/>
            </p14:nvContentPartPr>
            <p14:xfrm>
              <a:off x="4255560" y="6255420"/>
              <a:ext cx="454320" cy="360"/>
            </p14:xfrm>
          </p:contentPart>
        </mc:Choice>
        <mc:Fallback>
          <p:pic>
            <p:nvPicPr>
              <p:cNvPr id="11" name="Ink 10">
                <a:extLst>
                  <a:ext uri="{FF2B5EF4-FFF2-40B4-BE49-F238E27FC236}">
                    <a16:creationId xmlns:a16="http://schemas.microsoft.com/office/drawing/2014/main" id="{77E55B05-E1B8-F36C-B5D0-E57276C42957}"/>
                  </a:ext>
                </a:extLst>
              </p:cNvPr>
              <p:cNvPicPr/>
              <p:nvPr/>
            </p:nvPicPr>
            <p:blipFill>
              <a:blip r:embed="rId16"/>
              <a:stretch>
                <a:fillRect/>
              </a:stretch>
            </p:blipFill>
            <p:spPr>
              <a:xfrm>
                <a:off x="4201920" y="6147780"/>
                <a:ext cx="5619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Ink 12">
                <a:extLst>
                  <a:ext uri="{FF2B5EF4-FFF2-40B4-BE49-F238E27FC236}">
                    <a16:creationId xmlns:a16="http://schemas.microsoft.com/office/drawing/2014/main" id="{793C34C9-6860-69A2-A8E0-810F7B8780B5}"/>
                  </a:ext>
                </a:extLst>
              </p14:cNvPr>
              <p14:cNvContentPartPr/>
              <p14:nvPr/>
            </p14:nvContentPartPr>
            <p14:xfrm>
              <a:off x="8373960" y="5946540"/>
              <a:ext cx="690840" cy="19800"/>
            </p14:xfrm>
          </p:contentPart>
        </mc:Choice>
        <mc:Fallback>
          <p:pic>
            <p:nvPicPr>
              <p:cNvPr id="13" name="Ink 12">
                <a:extLst>
                  <a:ext uri="{FF2B5EF4-FFF2-40B4-BE49-F238E27FC236}">
                    <a16:creationId xmlns:a16="http://schemas.microsoft.com/office/drawing/2014/main" id="{793C34C9-6860-69A2-A8E0-810F7B8780B5}"/>
                  </a:ext>
                </a:extLst>
              </p:cNvPr>
              <p:cNvPicPr/>
              <p:nvPr/>
            </p:nvPicPr>
            <p:blipFill>
              <a:blip r:embed="rId18"/>
              <a:stretch>
                <a:fillRect/>
              </a:stretch>
            </p:blipFill>
            <p:spPr>
              <a:xfrm>
                <a:off x="8320320" y="5838900"/>
                <a:ext cx="798480" cy="235440"/>
              </a:xfrm>
              <a:prstGeom prst="rect">
                <a:avLst/>
              </a:prstGeom>
            </p:spPr>
          </p:pic>
        </mc:Fallback>
      </mc:AlternateContent>
    </p:spTree>
    <p:extLst>
      <p:ext uri="{BB962C8B-B14F-4D97-AF65-F5344CB8AC3E}">
        <p14:creationId xmlns:p14="http://schemas.microsoft.com/office/powerpoint/2010/main" val="246696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BCF1-B4C3-665E-FD8D-5CB96D90E417}"/>
              </a:ext>
            </a:extLst>
          </p:cNvPr>
          <p:cNvSpPr>
            <a:spLocks noGrp="1"/>
          </p:cNvSpPr>
          <p:nvPr>
            <p:ph type="title"/>
            <p:custDataLst>
              <p:tags r:id="rId1"/>
            </p:custDataLst>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Reintervention rate after pigtail catheter insertion compared to surgical chest tubes</a:t>
            </a:r>
            <a:endParaRPr lang="en-US" dirty="0"/>
          </a:p>
        </p:txBody>
      </p:sp>
      <p:sp>
        <p:nvSpPr>
          <p:cNvPr id="3" name="Content Placeholder 2">
            <a:extLst>
              <a:ext uri="{FF2B5EF4-FFF2-40B4-BE49-F238E27FC236}">
                <a16:creationId xmlns:a16="http://schemas.microsoft.com/office/drawing/2014/main" id="{43291B09-AE6C-36C2-59C4-4AD46EC7E437}"/>
              </a:ext>
            </a:extLst>
          </p:cNvPr>
          <p:cNvSpPr>
            <a:spLocks noGrp="1"/>
          </p:cNvSpPr>
          <p:nvPr>
            <p:ph idx="1"/>
            <p:custDataLst>
              <p:tags r:id="rId2"/>
            </p:custDataLst>
          </p:nvPr>
        </p:nvSpPr>
        <p:spPr/>
        <p:txBody>
          <a:bodyPr/>
          <a:lstStyle/>
          <a:p>
            <a:r>
              <a:rPr lang="fr-CA" dirty="0"/>
              <a:t>Étude de cohorte rétrospective</a:t>
            </a:r>
          </a:p>
          <a:p>
            <a:r>
              <a:rPr lang="fr-CA" dirty="0"/>
              <a:t>N= 1032</a:t>
            </a:r>
          </a:p>
          <a:p>
            <a:r>
              <a:rPr lang="fr-CA" dirty="0"/>
              <a:t>ICD-10 Pneumothorax, hémothorax et effusion pleural</a:t>
            </a:r>
          </a:p>
          <a:p>
            <a:r>
              <a:rPr lang="en-US" dirty="0"/>
              <a:t>Absence </a:t>
            </a:r>
            <a:r>
              <a:rPr lang="en-US" dirty="0" err="1"/>
              <a:t>d’analyse</a:t>
            </a:r>
            <a:r>
              <a:rPr lang="en-US" dirty="0"/>
              <a:t> de sous-</a:t>
            </a:r>
            <a:r>
              <a:rPr lang="en-US" dirty="0" err="1"/>
              <a:t>catégorie</a:t>
            </a:r>
            <a:r>
              <a:rPr lang="en-US" dirty="0"/>
              <a:t> pour les complications </a:t>
            </a:r>
            <a:r>
              <a:rPr lang="en-US" dirty="0" err="1"/>
              <a:t>affectant</a:t>
            </a:r>
            <a:r>
              <a:rPr lang="en-US" dirty="0"/>
              <a:t> la </a:t>
            </a:r>
            <a:r>
              <a:rPr lang="en-US" dirty="0" err="1"/>
              <a:t>validité</a:t>
            </a:r>
            <a:r>
              <a:rPr lang="en-US" dirty="0"/>
              <a:t> et le </a:t>
            </a:r>
            <a:r>
              <a:rPr lang="en-US" dirty="0" err="1"/>
              <a:t>niveau</a:t>
            </a:r>
            <a:r>
              <a:rPr lang="en-US" dirty="0"/>
              <a:t> </a:t>
            </a:r>
            <a:r>
              <a:rPr lang="en-US" dirty="0" err="1"/>
              <a:t>d’évidence</a:t>
            </a:r>
            <a:endParaRPr lang="en-US" dirty="0"/>
          </a:p>
          <a:p>
            <a:r>
              <a:rPr lang="en-US" dirty="0"/>
              <a:t>Discordance des </a:t>
            </a:r>
            <a:r>
              <a:rPr lang="en-US" dirty="0" err="1"/>
              <a:t>caractéristiques</a:t>
            </a:r>
            <a:r>
              <a:rPr lang="en-US" dirty="0"/>
              <a:t> des deux </a:t>
            </a:r>
            <a:r>
              <a:rPr lang="en-US" dirty="0" err="1"/>
              <a:t>groupes</a:t>
            </a:r>
            <a:endParaRPr lang="fr-CA" dirty="0"/>
          </a:p>
        </p:txBody>
      </p:sp>
    </p:spTree>
    <p:extLst>
      <p:ext uri="{BB962C8B-B14F-4D97-AF65-F5344CB8AC3E}">
        <p14:creationId xmlns:p14="http://schemas.microsoft.com/office/powerpoint/2010/main" val="165686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F025-E5C9-7CE9-4C0A-5DA84D139F9A}"/>
              </a:ext>
            </a:extLst>
          </p:cNvPr>
          <p:cNvSpPr>
            <a:spLocks noGrp="1"/>
          </p:cNvSpPr>
          <p:nvPr>
            <p:ph type="title"/>
            <p:custDataLst>
              <p:tags r:id="rId1"/>
            </p:custDataLst>
          </p:nvPr>
        </p:nvSpPr>
        <p:spPr/>
        <p:txBody>
          <a:bodyPr/>
          <a:lstStyle/>
          <a:p>
            <a:r>
              <a:rPr lang="fr-CA" dirty="0"/>
              <a:t>Résultats: </a:t>
            </a:r>
            <a:endParaRPr lang="en-US" dirty="0"/>
          </a:p>
        </p:txBody>
      </p:sp>
      <p:pic>
        <p:nvPicPr>
          <p:cNvPr id="5" name="Content Placeholder 4">
            <a:extLst>
              <a:ext uri="{FF2B5EF4-FFF2-40B4-BE49-F238E27FC236}">
                <a16:creationId xmlns:a16="http://schemas.microsoft.com/office/drawing/2014/main" id="{96872F3C-97AF-8E8E-5729-2E4EBBD6F3BB}"/>
              </a:ext>
            </a:extLst>
          </p:cNvPr>
          <p:cNvPicPr>
            <a:picLocks noGrp="1" noChangeAspect="1"/>
          </p:cNvPicPr>
          <p:nvPr>
            <p:ph idx="1"/>
            <p:custDataLst>
              <p:tags r:id="rId2"/>
            </p:custDataLst>
          </p:nvPr>
        </p:nvPicPr>
        <p:blipFill>
          <a:blip r:embed="rId4"/>
          <a:stretch>
            <a:fillRect/>
          </a:stretch>
        </p:blipFill>
        <p:spPr>
          <a:xfrm>
            <a:off x="1886556" y="1825625"/>
            <a:ext cx="8139488" cy="4429125"/>
          </a:xfrm>
        </p:spPr>
      </p:pic>
    </p:spTree>
    <p:extLst>
      <p:ext uri="{BB962C8B-B14F-4D97-AF65-F5344CB8AC3E}">
        <p14:creationId xmlns:p14="http://schemas.microsoft.com/office/powerpoint/2010/main" val="1400130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9AACD-D957-4D1F-F637-67FFF5DDFBE6}"/>
              </a:ext>
            </a:extLst>
          </p:cNvPr>
          <p:cNvSpPr>
            <a:spLocks noGrp="1"/>
          </p:cNvSpPr>
          <p:nvPr>
            <p:ph type="title"/>
            <p:custDataLst>
              <p:tags r:id="rId1"/>
            </p:custDataLst>
          </p:nvPr>
        </p:nvSpPr>
        <p:spPr/>
        <p:txBody>
          <a:bodyPr/>
          <a:lstStyle/>
          <a:p>
            <a:r>
              <a:rPr lang="fr-CA" dirty="0"/>
              <a:t>Suite</a:t>
            </a:r>
            <a:endParaRPr lang="en-US" dirty="0"/>
          </a:p>
        </p:txBody>
      </p:sp>
      <p:sp>
        <p:nvSpPr>
          <p:cNvPr id="7" name="Content Placeholder 6">
            <a:extLst>
              <a:ext uri="{FF2B5EF4-FFF2-40B4-BE49-F238E27FC236}">
                <a16:creationId xmlns:a16="http://schemas.microsoft.com/office/drawing/2014/main" id="{3BB44D58-AF6C-386A-B019-D5E5800509FD}"/>
              </a:ext>
            </a:extLst>
          </p:cNvPr>
          <p:cNvSpPr>
            <a:spLocks noGrp="1"/>
          </p:cNvSpPr>
          <p:nvPr>
            <p:ph idx="1"/>
            <p:custDataLst>
              <p:tags r:id="rId2"/>
            </p:custDataLst>
          </p:nvPr>
        </p:nvSpPr>
        <p:spPr/>
        <p:txBody>
          <a:bodyPr/>
          <a:lstStyle/>
          <a:p>
            <a:endParaRPr lang="en-US"/>
          </a:p>
        </p:txBody>
      </p:sp>
      <p:pic>
        <p:nvPicPr>
          <p:cNvPr id="9" name="Picture 8">
            <a:extLst>
              <a:ext uri="{FF2B5EF4-FFF2-40B4-BE49-F238E27FC236}">
                <a16:creationId xmlns:a16="http://schemas.microsoft.com/office/drawing/2014/main" id="{8A5EFD7F-F729-06FD-B811-AEAE31CAB6B2}"/>
              </a:ext>
            </a:extLst>
          </p:cNvPr>
          <p:cNvPicPr>
            <a:picLocks noChangeAspect="1"/>
          </p:cNvPicPr>
          <p:nvPr>
            <p:custDataLst>
              <p:tags r:id="rId3"/>
            </p:custDataLst>
          </p:nvPr>
        </p:nvPicPr>
        <p:blipFill>
          <a:blip r:embed="rId5"/>
          <a:stretch>
            <a:fillRect/>
          </a:stretch>
        </p:blipFill>
        <p:spPr>
          <a:xfrm>
            <a:off x="1200150" y="1796984"/>
            <a:ext cx="9372600" cy="4486031"/>
          </a:xfrm>
          <a:prstGeom prst="rect">
            <a:avLst/>
          </a:prstGeom>
        </p:spPr>
      </p:pic>
    </p:spTree>
    <p:extLst>
      <p:ext uri="{BB962C8B-B14F-4D97-AF65-F5344CB8AC3E}">
        <p14:creationId xmlns:p14="http://schemas.microsoft.com/office/powerpoint/2010/main" val="18861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DDBF-B92A-8A4F-6356-A3EE5DAEC6A1}"/>
              </a:ext>
            </a:extLst>
          </p:cNvPr>
          <p:cNvSpPr>
            <a:spLocks noGrp="1"/>
          </p:cNvSpPr>
          <p:nvPr>
            <p:ph type="title"/>
            <p:custDataLst>
              <p:tags r:id="rId1"/>
            </p:custDataLst>
          </p:nvPr>
        </p:nvSpPr>
        <p:spPr/>
        <p:txBody>
          <a:bodyPr>
            <a:normAutofit fontScale="9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Comparison of the therapeutic effects of a pigtail catheter and chest tube in the treatment of spontaneous pneumothorax: A randomized clinical trial study</a:t>
            </a:r>
            <a:endParaRPr lang="en-US" dirty="0"/>
          </a:p>
        </p:txBody>
      </p:sp>
      <p:sp>
        <p:nvSpPr>
          <p:cNvPr id="3" name="Content Placeholder 2">
            <a:extLst>
              <a:ext uri="{FF2B5EF4-FFF2-40B4-BE49-F238E27FC236}">
                <a16:creationId xmlns:a16="http://schemas.microsoft.com/office/drawing/2014/main" id="{D9FFE1C4-22E3-48E9-B1F1-338EF6047151}"/>
              </a:ext>
            </a:extLst>
          </p:cNvPr>
          <p:cNvSpPr>
            <a:spLocks noGrp="1"/>
          </p:cNvSpPr>
          <p:nvPr>
            <p:ph idx="1"/>
            <p:custDataLst>
              <p:tags r:id="rId2"/>
            </p:custDataLst>
          </p:nvPr>
        </p:nvSpPr>
        <p:spPr/>
        <p:txBody>
          <a:bodyPr/>
          <a:lstStyle/>
          <a:p>
            <a:r>
              <a:rPr lang="fr-CA" dirty="0"/>
              <a:t>Étude randomisée contrôlée</a:t>
            </a:r>
          </a:p>
          <a:p>
            <a:r>
              <a:rPr lang="fr-CA" dirty="0"/>
              <a:t>Turkish </a:t>
            </a:r>
            <a:r>
              <a:rPr lang="fr-CA" dirty="0" err="1"/>
              <a:t>Thoracic</a:t>
            </a:r>
            <a:r>
              <a:rPr lang="fr-CA" dirty="0"/>
              <a:t> Journal, 2021</a:t>
            </a:r>
          </a:p>
          <a:p>
            <a:r>
              <a:rPr lang="fr-CA" dirty="0"/>
              <a:t>N = 42 pts</a:t>
            </a:r>
          </a:p>
          <a:p>
            <a:r>
              <a:rPr lang="fr-CA" dirty="0"/>
              <a:t>PTX spontanés</a:t>
            </a:r>
          </a:p>
          <a:p>
            <a:r>
              <a:rPr lang="fr-CA" dirty="0"/>
              <a:t>Méthode rigoureuse et groupes </a:t>
            </a:r>
          </a:p>
          <a:p>
            <a:pPr marL="0" indent="0">
              <a:buNone/>
            </a:pPr>
            <a:r>
              <a:rPr lang="fr-CA" dirty="0"/>
              <a:t>comparables entre les deux groupes</a:t>
            </a:r>
            <a:endParaRPr lang="en-US" dirty="0"/>
          </a:p>
        </p:txBody>
      </p:sp>
      <p:pic>
        <p:nvPicPr>
          <p:cNvPr id="5" name="Picture 4">
            <a:extLst>
              <a:ext uri="{FF2B5EF4-FFF2-40B4-BE49-F238E27FC236}">
                <a16:creationId xmlns:a16="http://schemas.microsoft.com/office/drawing/2014/main" id="{7746DAFE-83ED-5705-9481-E7B8A7D6DB87}"/>
              </a:ext>
            </a:extLst>
          </p:cNvPr>
          <p:cNvPicPr>
            <a:picLocks noChangeAspect="1"/>
          </p:cNvPicPr>
          <p:nvPr>
            <p:custDataLst>
              <p:tags r:id="rId3"/>
            </p:custDataLst>
          </p:nvPr>
        </p:nvPicPr>
        <p:blipFill>
          <a:blip r:embed="rId6"/>
          <a:stretch>
            <a:fillRect/>
          </a:stretch>
        </p:blipFill>
        <p:spPr>
          <a:xfrm>
            <a:off x="6096000" y="2050049"/>
            <a:ext cx="4563910" cy="3209325"/>
          </a:xfrm>
          <a:prstGeom prst="rect">
            <a:avLst/>
          </a:prstGeom>
        </p:spPr>
      </p:pic>
    </p:spTree>
    <p:extLst>
      <p:ext uri="{BB962C8B-B14F-4D97-AF65-F5344CB8AC3E}">
        <p14:creationId xmlns:p14="http://schemas.microsoft.com/office/powerpoint/2010/main" val="3642566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5C685BF-E9A7-4525-ABF3-CCC2EAC37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flipH="1">
            <a:off x="0" y="0"/>
            <a:ext cx="12192000" cy="2687005"/>
          </a:xfrm>
          <a:custGeom>
            <a:avLst/>
            <a:gdLst>
              <a:gd name="connsiteX0" fmla="*/ 12192000 w 12192000"/>
              <a:gd name="connsiteY0" fmla="*/ 0 h 2785707"/>
              <a:gd name="connsiteX1" fmla="*/ 0 w 12192000"/>
              <a:gd name="connsiteY1" fmla="*/ 0 h 2785707"/>
              <a:gd name="connsiteX2" fmla="*/ 0 w 12192000"/>
              <a:gd name="connsiteY2" fmla="*/ 591237 h 2785707"/>
              <a:gd name="connsiteX3" fmla="*/ 7462 w 12192000"/>
              <a:gd name="connsiteY3" fmla="*/ 596097 h 2785707"/>
              <a:gd name="connsiteX4" fmla="*/ 65949 w 12192000"/>
              <a:gd name="connsiteY4" fmla="*/ 623063 h 2785707"/>
              <a:gd name="connsiteX5" fmla="*/ 174040 w 12192000"/>
              <a:gd name="connsiteY5" fmla="*/ 614935 h 2785707"/>
              <a:gd name="connsiteX6" fmla="*/ 331354 w 12192000"/>
              <a:gd name="connsiteY6" fmla="*/ 605310 h 2785707"/>
              <a:gd name="connsiteX7" fmla="*/ 437701 w 12192000"/>
              <a:gd name="connsiteY7" fmla="*/ 649169 h 2785707"/>
              <a:gd name="connsiteX8" fmla="*/ 570985 w 12192000"/>
              <a:gd name="connsiteY8" fmla="*/ 634864 h 2785707"/>
              <a:gd name="connsiteX9" fmla="*/ 660488 w 12192000"/>
              <a:gd name="connsiteY9" fmla="*/ 637694 h 2785707"/>
              <a:gd name="connsiteX10" fmla="*/ 862240 w 12192000"/>
              <a:gd name="connsiteY10" fmla="*/ 647402 h 2785707"/>
              <a:gd name="connsiteX11" fmla="*/ 1055198 w 12192000"/>
              <a:gd name="connsiteY11" fmla="*/ 658414 h 2785707"/>
              <a:gd name="connsiteX12" fmla="*/ 1161490 w 12192000"/>
              <a:gd name="connsiteY12" fmla="*/ 664553 h 2785707"/>
              <a:gd name="connsiteX13" fmla="*/ 1335488 w 12192000"/>
              <a:gd name="connsiteY13" fmla="*/ 684838 h 2785707"/>
              <a:gd name="connsiteX14" fmla="*/ 1384901 w 12192000"/>
              <a:gd name="connsiteY14" fmla="*/ 684207 h 2785707"/>
              <a:gd name="connsiteX15" fmla="*/ 1414557 w 12192000"/>
              <a:gd name="connsiteY15" fmla="*/ 685540 h 2785707"/>
              <a:gd name="connsiteX16" fmla="*/ 1479073 w 12192000"/>
              <a:gd name="connsiteY16" fmla="*/ 708783 h 2785707"/>
              <a:gd name="connsiteX17" fmla="*/ 1760498 w 12192000"/>
              <a:gd name="connsiteY17" fmla="*/ 700683 h 2785707"/>
              <a:gd name="connsiteX18" fmla="*/ 1971386 w 12192000"/>
              <a:gd name="connsiteY18" fmla="*/ 726403 h 2785707"/>
              <a:gd name="connsiteX19" fmla="*/ 2050659 w 12192000"/>
              <a:gd name="connsiteY19" fmla="*/ 720928 h 2785707"/>
              <a:gd name="connsiteX20" fmla="*/ 2220475 w 12192000"/>
              <a:gd name="connsiteY20" fmla="*/ 749487 h 2785707"/>
              <a:gd name="connsiteX21" fmla="*/ 2272406 w 12192000"/>
              <a:gd name="connsiteY21" fmla="*/ 777021 h 2785707"/>
              <a:gd name="connsiteX22" fmla="*/ 2297410 w 12192000"/>
              <a:gd name="connsiteY22" fmla="*/ 791240 h 2785707"/>
              <a:gd name="connsiteX23" fmla="*/ 2377393 w 12192000"/>
              <a:gd name="connsiteY23" fmla="*/ 838529 h 2785707"/>
              <a:gd name="connsiteX24" fmla="*/ 2389325 w 12192000"/>
              <a:gd name="connsiteY24" fmla="*/ 847736 h 2785707"/>
              <a:gd name="connsiteX25" fmla="*/ 2418508 w 12192000"/>
              <a:gd name="connsiteY25" fmla="*/ 847030 h 2785707"/>
              <a:gd name="connsiteX26" fmla="*/ 2435377 w 12192000"/>
              <a:gd name="connsiteY26" fmla="*/ 837345 h 2785707"/>
              <a:gd name="connsiteX27" fmla="*/ 2439620 w 12192000"/>
              <a:gd name="connsiteY27" fmla="*/ 840860 h 2785707"/>
              <a:gd name="connsiteX28" fmla="*/ 2451797 w 12192000"/>
              <a:gd name="connsiteY28" fmla="*/ 846508 h 2785707"/>
              <a:gd name="connsiteX29" fmla="*/ 2505861 w 12192000"/>
              <a:gd name="connsiteY29" fmla="*/ 882666 h 2785707"/>
              <a:gd name="connsiteX30" fmla="*/ 2528621 w 12192000"/>
              <a:gd name="connsiteY30" fmla="*/ 883310 h 2785707"/>
              <a:gd name="connsiteX31" fmla="*/ 2615876 w 12192000"/>
              <a:gd name="connsiteY31" fmla="*/ 913568 h 2785707"/>
              <a:gd name="connsiteX32" fmla="*/ 2633076 w 12192000"/>
              <a:gd name="connsiteY32" fmla="*/ 918384 h 2785707"/>
              <a:gd name="connsiteX33" fmla="*/ 2665101 w 12192000"/>
              <a:gd name="connsiteY33" fmla="*/ 936714 h 2785707"/>
              <a:gd name="connsiteX34" fmla="*/ 2675173 w 12192000"/>
              <a:gd name="connsiteY34" fmla="*/ 938458 h 2785707"/>
              <a:gd name="connsiteX35" fmla="*/ 2707978 w 12192000"/>
              <a:gd name="connsiteY35" fmla="*/ 955182 h 2785707"/>
              <a:gd name="connsiteX36" fmla="*/ 2778669 w 12192000"/>
              <a:gd name="connsiteY36" fmla="*/ 991480 h 2785707"/>
              <a:gd name="connsiteX37" fmla="*/ 2796452 w 12192000"/>
              <a:gd name="connsiteY37" fmla="*/ 1000372 h 2785707"/>
              <a:gd name="connsiteX38" fmla="*/ 2813495 w 12192000"/>
              <a:gd name="connsiteY38" fmla="*/ 1001982 h 2785707"/>
              <a:gd name="connsiteX39" fmla="*/ 2904193 w 12192000"/>
              <a:gd name="connsiteY39" fmla="*/ 1024123 h 2785707"/>
              <a:gd name="connsiteX40" fmla="*/ 2926826 w 12192000"/>
              <a:gd name="connsiteY40" fmla="*/ 1025558 h 2785707"/>
              <a:gd name="connsiteX41" fmla="*/ 2937629 w 12192000"/>
              <a:gd name="connsiteY41" fmla="*/ 1021496 h 2785707"/>
              <a:gd name="connsiteX42" fmla="*/ 2970190 w 12192000"/>
              <a:gd name="connsiteY42" fmla="*/ 1039341 h 2785707"/>
              <a:gd name="connsiteX43" fmla="*/ 3023036 w 12192000"/>
              <a:gd name="connsiteY43" fmla="*/ 1057429 h 2785707"/>
              <a:gd name="connsiteX44" fmla="*/ 3047640 w 12192000"/>
              <a:gd name="connsiteY44" fmla="*/ 1067886 h 2785707"/>
              <a:gd name="connsiteX45" fmla="*/ 3069615 w 12192000"/>
              <a:gd name="connsiteY45" fmla="*/ 1068623 h 2785707"/>
              <a:gd name="connsiteX46" fmla="*/ 3189718 w 12192000"/>
              <a:gd name="connsiteY46" fmla="*/ 1090790 h 2785707"/>
              <a:gd name="connsiteX47" fmla="*/ 3234683 w 12192000"/>
              <a:gd name="connsiteY47" fmla="*/ 1082861 h 2785707"/>
              <a:gd name="connsiteX48" fmla="*/ 3243889 w 12192000"/>
              <a:gd name="connsiteY48" fmla="*/ 1088560 h 2785707"/>
              <a:gd name="connsiteX49" fmla="*/ 3316289 w 12192000"/>
              <a:gd name="connsiteY49" fmla="*/ 1102846 h 2785707"/>
              <a:gd name="connsiteX50" fmla="*/ 3363255 w 12192000"/>
              <a:gd name="connsiteY50" fmla="*/ 1113121 h 2785707"/>
              <a:gd name="connsiteX51" fmla="*/ 3450298 w 12192000"/>
              <a:gd name="connsiteY51" fmla="*/ 1140641 h 2785707"/>
              <a:gd name="connsiteX52" fmla="*/ 3502843 w 12192000"/>
              <a:gd name="connsiteY52" fmla="*/ 1152088 h 2785707"/>
              <a:gd name="connsiteX53" fmla="*/ 3534327 w 12192000"/>
              <a:gd name="connsiteY53" fmla="*/ 1158780 h 2785707"/>
              <a:gd name="connsiteX54" fmla="*/ 3613707 w 12192000"/>
              <a:gd name="connsiteY54" fmla="*/ 1188135 h 2785707"/>
              <a:gd name="connsiteX55" fmla="*/ 3734447 w 12192000"/>
              <a:gd name="connsiteY55" fmla="*/ 1264997 h 2785707"/>
              <a:gd name="connsiteX56" fmla="*/ 3774777 w 12192000"/>
              <a:gd name="connsiteY56" fmla="*/ 1280345 h 2785707"/>
              <a:gd name="connsiteX57" fmla="*/ 3782987 w 12192000"/>
              <a:gd name="connsiteY57" fmla="*/ 1278825 h 2785707"/>
              <a:gd name="connsiteX58" fmla="*/ 3829525 w 12192000"/>
              <a:gd name="connsiteY58" fmla="*/ 1314650 h 2785707"/>
              <a:gd name="connsiteX59" fmla="*/ 3916534 w 12192000"/>
              <a:gd name="connsiteY59" fmla="*/ 1337438 h 2785707"/>
              <a:gd name="connsiteX60" fmla="*/ 3985243 w 12192000"/>
              <a:gd name="connsiteY60" fmla="*/ 1349887 h 2785707"/>
              <a:gd name="connsiteX61" fmla="*/ 4022446 w 12192000"/>
              <a:gd name="connsiteY61" fmla="*/ 1358915 h 2785707"/>
              <a:gd name="connsiteX62" fmla="*/ 4050987 w 12192000"/>
              <a:gd name="connsiteY62" fmla="*/ 1363213 h 2785707"/>
              <a:gd name="connsiteX63" fmla="*/ 4115739 w 12192000"/>
              <a:gd name="connsiteY63" fmla="*/ 1386380 h 2785707"/>
              <a:gd name="connsiteX64" fmla="*/ 4219773 w 12192000"/>
              <a:gd name="connsiteY64" fmla="*/ 1429896 h 2785707"/>
              <a:gd name="connsiteX65" fmla="*/ 4242592 w 12192000"/>
              <a:gd name="connsiteY65" fmla="*/ 1437995 h 2785707"/>
              <a:gd name="connsiteX66" fmla="*/ 4264860 w 12192000"/>
              <a:gd name="connsiteY66" fmla="*/ 1440328 h 2785707"/>
              <a:gd name="connsiteX67" fmla="*/ 4272342 w 12192000"/>
              <a:gd name="connsiteY67" fmla="*/ 1436836 h 2785707"/>
              <a:gd name="connsiteX68" fmla="*/ 4285317 w 12192000"/>
              <a:gd name="connsiteY68" fmla="*/ 1440547 h 2785707"/>
              <a:gd name="connsiteX69" fmla="*/ 4289326 w 12192000"/>
              <a:gd name="connsiteY69" fmla="*/ 1440567 h 2785707"/>
              <a:gd name="connsiteX70" fmla="*/ 4311745 w 12192000"/>
              <a:gd name="connsiteY70" fmla="*/ 1441649 h 2785707"/>
              <a:gd name="connsiteX71" fmla="*/ 4345821 w 12192000"/>
              <a:gd name="connsiteY71" fmla="*/ 1467990 h 2785707"/>
              <a:gd name="connsiteX72" fmla="*/ 4399086 w 12192000"/>
              <a:gd name="connsiteY72" fmla="*/ 1480631 h 2785707"/>
              <a:gd name="connsiteX73" fmla="*/ 4635587 w 12192000"/>
              <a:gd name="connsiteY73" fmla="*/ 1532477 h 2785707"/>
              <a:gd name="connsiteX74" fmla="*/ 4697305 w 12192000"/>
              <a:gd name="connsiteY74" fmla="*/ 1598576 h 2785707"/>
              <a:gd name="connsiteX75" fmla="*/ 4800559 w 12192000"/>
              <a:gd name="connsiteY75" fmla="*/ 1650651 h 2785707"/>
              <a:gd name="connsiteX76" fmla="*/ 4945615 w 12192000"/>
              <a:gd name="connsiteY76" fmla="*/ 1698753 h 2785707"/>
              <a:gd name="connsiteX77" fmla="*/ 4951384 w 12192000"/>
              <a:gd name="connsiteY77" fmla="*/ 1709811 h 2785707"/>
              <a:gd name="connsiteX78" fmla="*/ 4961956 w 12192000"/>
              <a:gd name="connsiteY78" fmla="*/ 1718626 h 2785707"/>
              <a:gd name="connsiteX79" fmla="*/ 4964473 w 12192000"/>
              <a:gd name="connsiteY79" fmla="*/ 1718615 h 2785707"/>
              <a:gd name="connsiteX80" fmla="*/ 4991598 w 12192000"/>
              <a:gd name="connsiteY80" fmla="*/ 1734829 h 2785707"/>
              <a:gd name="connsiteX81" fmla="*/ 5009548 w 12192000"/>
              <a:gd name="connsiteY81" fmla="*/ 1747489 h 2785707"/>
              <a:gd name="connsiteX82" fmla="*/ 5014839 w 12192000"/>
              <a:gd name="connsiteY82" fmla="*/ 1748130 h 2785707"/>
              <a:gd name="connsiteX83" fmla="*/ 5058738 w 12192000"/>
              <a:gd name="connsiteY83" fmla="*/ 1764982 h 2785707"/>
              <a:gd name="connsiteX84" fmla="*/ 5080507 w 12192000"/>
              <a:gd name="connsiteY84" fmla="*/ 1768847 h 2785707"/>
              <a:gd name="connsiteX85" fmla="*/ 5142055 w 12192000"/>
              <a:gd name="connsiteY85" fmla="*/ 1767607 h 2785707"/>
              <a:gd name="connsiteX86" fmla="*/ 5173522 w 12192000"/>
              <a:gd name="connsiteY86" fmla="*/ 1784620 h 2785707"/>
              <a:gd name="connsiteX87" fmla="*/ 5180367 w 12192000"/>
              <a:gd name="connsiteY87" fmla="*/ 1787604 h 2785707"/>
              <a:gd name="connsiteX88" fmla="*/ 5180716 w 12192000"/>
              <a:gd name="connsiteY88" fmla="*/ 1787481 h 2785707"/>
              <a:gd name="connsiteX89" fmla="*/ 5188363 w 12192000"/>
              <a:gd name="connsiteY89" fmla="*/ 1790269 h 2785707"/>
              <a:gd name="connsiteX90" fmla="*/ 5192852 w 12192000"/>
              <a:gd name="connsiteY90" fmla="*/ 1793043 h 2785707"/>
              <a:gd name="connsiteX91" fmla="*/ 5272230 w 12192000"/>
              <a:gd name="connsiteY91" fmla="*/ 1791348 h 2785707"/>
              <a:gd name="connsiteX92" fmla="*/ 5376484 w 12192000"/>
              <a:gd name="connsiteY92" fmla="*/ 1805756 h 2785707"/>
              <a:gd name="connsiteX93" fmla="*/ 5478926 w 12192000"/>
              <a:gd name="connsiteY93" fmla="*/ 1822858 h 2785707"/>
              <a:gd name="connsiteX94" fmla="*/ 5515632 w 12192000"/>
              <a:gd name="connsiteY94" fmla="*/ 1830425 h 2785707"/>
              <a:gd name="connsiteX95" fmla="*/ 5582742 w 12192000"/>
              <a:gd name="connsiteY95" fmla="*/ 1837848 h 2785707"/>
              <a:gd name="connsiteX96" fmla="*/ 5615731 w 12192000"/>
              <a:gd name="connsiteY96" fmla="*/ 1838115 h 2785707"/>
              <a:gd name="connsiteX97" fmla="*/ 5619149 w 12192000"/>
              <a:gd name="connsiteY97" fmla="*/ 1835988 h 2785707"/>
              <a:gd name="connsiteX98" fmla="*/ 5625050 w 12192000"/>
              <a:gd name="connsiteY98" fmla="*/ 1835832 h 2785707"/>
              <a:gd name="connsiteX99" fmla="*/ 5640026 w 12192000"/>
              <a:gd name="connsiteY99" fmla="*/ 1839536 h 2785707"/>
              <a:gd name="connsiteX100" fmla="*/ 5645469 w 12192000"/>
              <a:gd name="connsiteY100" fmla="*/ 1841610 h 2785707"/>
              <a:gd name="connsiteX101" fmla="*/ 5653837 w 12192000"/>
              <a:gd name="connsiteY101" fmla="*/ 1843194 h 2785707"/>
              <a:gd name="connsiteX102" fmla="*/ 5654101 w 12192000"/>
              <a:gd name="connsiteY102" fmla="*/ 1843017 h 2785707"/>
              <a:gd name="connsiteX103" fmla="*/ 5661820 w 12192000"/>
              <a:gd name="connsiteY103" fmla="*/ 1844927 h 2785707"/>
              <a:gd name="connsiteX104" fmla="*/ 5698828 w 12192000"/>
              <a:gd name="connsiteY104" fmla="*/ 1857009 h 2785707"/>
              <a:gd name="connsiteX105" fmla="*/ 5755153 w 12192000"/>
              <a:gd name="connsiteY105" fmla="*/ 1846051 h 2785707"/>
              <a:gd name="connsiteX106" fmla="*/ 5777080 w 12192000"/>
              <a:gd name="connsiteY106" fmla="*/ 1846484 h 2785707"/>
              <a:gd name="connsiteX107" fmla="*/ 5790062 w 12192000"/>
              <a:gd name="connsiteY107" fmla="*/ 1844754 h 2785707"/>
              <a:gd name="connsiteX108" fmla="*/ 5888138 w 12192000"/>
              <a:gd name="connsiteY108" fmla="*/ 1877663 h 2785707"/>
              <a:gd name="connsiteX109" fmla="*/ 5902013 w 12192000"/>
              <a:gd name="connsiteY109" fmla="*/ 1884827 h 2785707"/>
              <a:gd name="connsiteX110" fmla="*/ 5912492 w 12192000"/>
              <a:gd name="connsiteY110" fmla="*/ 1894998 h 2785707"/>
              <a:gd name="connsiteX111" fmla="*/ 6068995 w 12192000"/>
              <a:gd name="connsiteY111" fmla="*/ 1920302 h 2785707"/>
              <a:gd name="connsiteX112" fmla="*/ 6283598 w 12192000"/>
              <a:gd name="connsiteY112" fmla="*/ 1991295 h 2785707"/>
              <a:gd name="connsiteX113" fmla="*/ 6378390 w 12192000"/>
              <a:gd name="connsiteY113" fmla="*/ 1991561 h 2785707"/>
              <a:gd name="connsiteX114" fmla="*/ 6519309 w 12192000"/>
              <a:gd name="connsiteY114" fmla="*/ 2027309 h 2785707"/>
              <a:gd name="connsiteX115" fmla="*/ 6643152 w 12192000"/>
              <a:gd name="connsiteY115" fmla="*/ 2049516 h 2785707"/>
              <a:gd name="connsiteX116" fmla="*/ 6656875 w 12192000"/>
              <a:gd name="connsiteY116" fmla="*/ 2051188 h 2785707"/>
              <a:gd name="connsiteX117" fmla="*/ 6662165 w 12192000"/>
              <a:gd name="connsiteY117" fmla="*/ 2046505 h 2785707"/>
              <a:gd name="connsiteX118" fmla="*/ 6708706 w 12192000"/>
              <a:gd name="connsiteY118" fmla="*/ 2049842 h 2785707"/>
              <a:gd name="connsiteX119" fmla="*/ 6797201 w 12192000"/>
              <a:gd name="connsiteY119" fmla="*/ 2065320 h 2785707"/>
              <a:gd name="connsiteX120" fmla="*/ 6810764 w 12192000"/>
              <a:gd name="connsiteY120" fmla="*/ 2071002 h 2785707"/>
              <a:gd name="connsiteX121" fmla="*/ 6901101 w 12192000"/>
              <a:gd name="connsiteY121" fmla="*/ 2082052 h 2785707"/>
              <a:gd name="connsiteX122" fmla="*/ 6962781 w 12192000"/>
              <a:gd name="connsiteY122" fmla="*/ 2092999 h 2785707"/>
              <a:gd name="connsiteX123" fmla="*/ 6975881 w 12192000"/>
              <a:gd name="connsiteY123" fmla="*/ 2098520 h 2785707"/>
              <a:gd name="connsiteX124" fmla="*/ 6991402 w 12192000"/>
              <a:gd name="connsiteY124" fmla="*/ 2094572 h 2785707"/>
              <a:gd name="connsiteX125" fmla="*/ 6996085 w 12192000"/>
              <a:gd name="connsiteY125" fmla="*/ 2090397 h 2785707"/>
              <a:gd name="connsiteX126" fmla="*/ 7045119 w 12192000"/>
              <a:gd name="connsiteY126" fmla="*/ 2100367 h 2785707"/>
              <a:gd name="connsiteX127" fmla="*/ 7051064 w 12192000"/>
              <a:gd name="connsiteY127" fmla="*/ 2100779 h 2785707"/>
              <a:gd name="connsiteX128" fmla="*/ 7092123 w 12192000"/>
              <a:gd name="connsiteY128" fmla="*/ 2100750 h 2785707"/>
              <a:gd name="connsiteX129" fmla="*/ 7153291 w 12192000"/>
              <a:gd name="connsiteY129" fmla="*/ 2096258 h 2785707"/>
              <a:gd name="connsiteX130" fmla="*/ 7216946 w 12192000"/>
              <a:gd name="connsiteY130" fmla="*/ 2083586 h 2785707"/>
              <a:gd name="connsiteX131" fmla="*/ 7253640 w 12192000"/>
              <a:gd name="connsiteY131" fmla="*/ 2078754 h 2785707"/>
              <a:gd name="connsiteX132" fmla="*/ 7279228 w 12192000"/>
              <a:gd name="connsiteY132" fmla="*/ 2072719 h 2785707"/>
              <a:gd name="connsiteX133" fmla="*/ 7350342 w 12192000"/>
              <a:gd name="connsiteY133" fmla="*/ 2070909 h 2785707"/>
              <a:gd name="connsiteX134" fmla="*/ 7470724 w 12192000"/>
              <a:gd name="connsiteY134" fmla="*/ 2073574 h 2785707"/>
              <a:gd name="connsiteX135" fmla="*/ 7514696 w 12192000"/>
              <a:gd name="connsiteY135" fmla="*/ 2067266 h 2785707"/>
              <a:gd name="connsiteX136" fmla="*/ 7516909 w 12192000"/>
              <a:gd name="connsiteY136" fmla="*/ 2061590 h 2785707"/>
              <a:gd name="connsiteX137" fmla="*/ 7530255 w 12192000"/>
              <a:gd name="connsiteY137" fmla="*/ 2060403 h 2785707"/>
              <a:gd name="connsiteX138" fmla="*/ 7533279 w 12192000"/>
              <a:gd name="connsiteY138" fmla="*/ 2059039 h 2785707"/>
              <a:gd name="connsiteX139" fmla="*/ 7551151 w 12192000"/>
              <a:gd name="connsiteY139" fmla="*/ 2052267 h 2785707"/>
              <a:gd name="connsiteX140" fmla="*/ 7602338 w 12192000"/>
              <a:gd name="connsiteY140" fmla="*/ 2063846 h 2785707"/>
              <a:gd name="connsiteX141" fmla="*/ 7625892 w 12192000"/>
              <a:gd name="connsiteY141" fmla="*/ 2064714 h 2785707"/>
              <a:gd name="connsiteX142" fmla="*/ 7648322 w 12192000"/>
              <a:gd name="connsiteY142" fmla="*/ 2072757 h 2785707"/>
              <a:gd name="connsiteX143" fmla="*/ 7660138 w 12192000"/>
              <a:gd name="connsiteY143" fmla="*/ 2081487 h 2785707"/>
              <a:gd name="connsiteX144" fmla="*/ 7701887 w 12192000"/>
              <a:gd name="connsiteY144" fmla="*/ 2097255 h 2785707"/>
              <a:gd name="connsiteX145" fmla="*/ 7701887 w 12192000"/>
              <a:gd name="connsiteY145" fmla="*/ 2081564 h 2785707"/>
              <a:gd name="connsiteX146" fmla="*/ 7781603 w 12192000"/>
              <a:gd name="connsiteY146" fmla="*/ 2105597 h 2785707"/>
              <a:gd name="connsiteX147" fmla="*/ 7840532 w 12192000"/>
              <a:gd name="connsiteY147" fmla="*/ 2126887 h 2785707"/>
              <a:gd name="connsiteX148" fmla="*/ 7852490 w 12192000"/>
              <a:gd name="connsiteY148" fmla="*/ 2134555 h 2785707"/>
              <a:gd name="connsiteX149" fmla="*/ 7868492 w 12192000"/>
              <a:gd name="connsiteY149" fmla="*/ 2133321 h 2785707"/>
              <a:gd name="connsiteX150" fmla="*/ 7873842 w 12192000"/>
              <a:gd name="connsiteY150" fmla="*/ 2130014 h 2785707"/>
              <a:gd name="connsiteX151" fmla="*/ 7920468 w 12192000"/>
              <a:gd name="connsiteY151" fmla="*/ 2148187 h 2785707"/>
              <a:gd name="connsiteX152" fmla="*/ 7926263 w 12192000"/>
              <a:gd name="connsiteY152" fmla="*/ 2149606 h 2785707"/>
              <a:gd name="connsiteX153" fmla="*/ 7966770 w 12192000"/>
              <a:gd name="connsiteY153" fmla="*/ 2156585 h 2785707"/>
              <a:gd name="connsiteX154" fmla="*/ 8092911 w 12192000"/>
              <a:gd name="connsiteY154" fmla="*/ 2161008 h 2785707"/>
              <a:gd name="connsiteX155" fmla="*/ 8129956 w 12192000"/>
              <a:gd name="connsiteY155" fmla="*/ 2162518 h 2785707"/>
              <a:gd name="connsiteX156" fmla="*/ 8156253 w 12192000"/>
              <a:gd name="connsiteY156" fmla="*/ 2160951 h 2785707"/>
              <a:gd name="connsiteX157" fmla="*/ 8226723 w 12192000"/>
              <a:gd name="connsiteY157" fmla="*/ 2171307 h 2785707"/>
              <a:gd name="connsiteX158" fmla="*/ 8345013 w 12192000"/>
              <a:gd name="connsiteY158" fmla="*/ 2194472 h 2785707"/>
              <a:gd name="connsiteX159" fmla="*/ 8389494 w 12192000"/>
              <a:gd name="connsiteY159" fmla="*/ 2195774 h 2785707"/>
              <a:gd name="connsiteX160" fmla="*/ 8392672 w 12192000"/>
              <a:gd name="connsiteY160" fmla="*/ 2190570 h 2785707"/>
              <a:gd name="connsiteX161" fmla="*/ 8406045 w 12192000"/>
              <a:gd name="connsiteY161" fmla="*/ 2191681 h 2785707"/>
              <a:gd name="connsiteX162" fmla="*/ 8409264 w 12192000"/>
              <a:gd name="connsiteY162" fmla="*/ 2190855 h 2785707"/>
              <a:gd name="connsiteX163" fmla="*/ 8428080 w 12192000"/>
              <a:gd name="connsiteY163" fmla="*/ 2187244 h 2785707"/>
              <a:gd name="connsiteX164" fmla="*/ 8476550 w 12192000"/>
              <a:gd name="connsiteY164" fmla="*/ 2207369 h 2785707"/>
              <a:gd name="connsiteX165" fmla="*/ 8588757 w 12192000"/>
              <a:gd name="connsiteY165" fmla="*/ 2225395 h 2785707"/>
              <a:gd name="connsiteX166" fmla="*/ 8749518 w 12192000"/>
              <a:gd name="connsiteY166" fmla="*/ 2245011 h 2785707"/>
              <a:gd name="connsiteX167" fmla="*/ 8874315 w 12192000"/>
              <a:gd name="connsiteY167" fmla="*/ 2266877 h 2785707"/>
              <a:gd name="connsiteX168" fmla="*/ 9029190 w 12192000"/>
              <a:gd name="connsiteY168" fmla="*/ 2309251 h 2785707"/>
              <a:gd name="connsiteX169" fmla="*/ 9142331 w 12192000"/>
              <a:gd name="connsiteY169" fmla="*/ 2320064 h 2785707"/>
              <a:gd name="connsiteX170" fmla="*/ 9155844 w 12192000"/>
              <a:gd name="connsiteY170" fmla="*/ 2330314 h 2785707"/>
              <a:gd name="connsiteX171" fmla="*/ 9171403 w 12192000"/>
              <a:gd name="connsiteY171" fmla="*/ 2337223 h 2785707"/>
              <a:gd name="connsiteX172" fmla="*/ 9173407 w 12192000"/>
              <a:gd name="connsiteY172" fmla="*/ 2336681 h 2785707"/>
              <a:gd name="connsiteX173" fmla="*/ 9208166 w 12192000"/>
              <a:gd name="connsiteY173" fmla="*/ 2347769 h 2785707"/>
              <a:gd name="connsiteX174" fmla="*/ 9274752 w 12192000"/>
              <a:gd name="connsiteY174" fmla="*/ 2367321 h 2785707"/>
              <a:gd name="connsiteX175" fmla="*/ 9275339 w 12192000"/>
              <a:gd name="connsiteY175" fmla="*/ 2366424 h 2785707"/>
              <a:gd name="connsiteX176" fmla="*/ 9286171 w 12192000"/>
              <a:gd name="connsiteY176" fmla="*/ 2364868 h 2785707"/>
              <a:gd name="connsiteX177" fmla="*/ 9306706 w 12192000"/>
              <a:gd name="connsiteY177" fmla="*/ 2364279 h 2785707"/>
              <a:gd name="connsiteX178" fmla="*/ 9354964 w 12192000"/>
              <a:gd name="connsiteY178" fmla="*/ 2350000 h 2785707"/>
              <a:gd name="connsiteX179" fmla="*/ 9393840 w 12192000"/>
              <a:gd name="connsiteY179" fmla="*/ 2360999 h 2785707"/>
              <a:gd name="connsiteX180" fmla="*/ 9401723 w 12192000"/>
              <a:gd name="connsiteY180" fmla="*/ 2362648 h 2785707"/>
              <a:gd name="connsiteX181" fmla="*/ 9401904 w 12192000"/>
              <a:gd name="connsiteY181" fmla="*/ 2362449 h 2785707"/>
              <a:gd name="connsiteX182" fmla="*/ 9410265 w 12192000"/>
              <a:gd name="connsiteY182" fmla="*/ 2363724 h 2785707"/>
              <a:gd name="connsiteX183" fmla="*/ 9431384 w 12192000"/>
              <a:gd name="connsiteY183" fmla="*/ 2368857 h 2785707"/>
              <a:gd name="connsiteX184" fmla="*/ 9436806 w 12192000"/>
              <a:gd name="connsiteY184" fmla="*/ 2368409 h 2785707"/>
              <a:gd name="connsiteX185" fmla="*/ 9469943 w 12192000"/>
              <a:gd name="connsiteY185" fmla="*/ 2364702 h 2785707"/>
              <a:gd name="connsiteX186" fmla="*/ 9571973 w 12192000"/>
              <a:gd name="connsiteY186" fmla="*/ 2375579 h 2785707"/>
              <a:gd name="connsiteX187" fmla="*/ 9673508 w 12192000"/>
              <a:gd name="connsiteY187" fmla="*/ 2388756 h 2785707"/>
              <a:gd name="connsiteX188" fmla="*/ 9775728 w 12192000"/>
              <a:gd name="connsiteY188" fmla="*/ 2398997 h 2785707"/>
              <a:gd name="connsiteX189" fmla="*/ 9828502 w 12192000"/>
              <a:gd name="connsiteY189" fmla="*/ 2387377 h 2785707"/>
              <a:gd name="connsiteX190" fmla="*/ 9834358 w 12192000"/>
              <a:gd name="connsiteY190" fmla="*/ 2387922 h 2785707"/>
              <a:gd name="connsiteX191" fmla="*/ 9848851 w 12192000"/>
              <a:gd name="connsiteY191" fmla="*/ 2393407 h 2785707"/>
              <a:gd name="connsiteX192" fmla="*/ 9854053 w 12192000"/>
              <a:gd name="connsiteY192" fmla="*/ 2396127 h 2785707"/>
              <a:gd name="connsiteX193" fmla="*/ 9862192 w 12192000"/>
              <a:gd name="connsiteY193" fmla="*/ 2398707 h 2785707"/>
              <a:gd name="connsiteX194" fmla="*/ 9862471 w 12192000"/>
              <a:gd name="connsiteY194" fmla="*/ 2398561 h 2785707"/>
              <a:gd name="connsiteX195" fmla="*/ 9905498 w 12192000"/>
              <a:gd name="connsiteY195" fmla="*/ 2417867 h 2785707"/>
              <a:gd name="connsiteX196" fmla="*/ 9962223 w 12192000"/>
              <a:gd name="connsiteY196" fmla="*/ 2413612 h 2785707"/>
              <a:gd name="connsiteX197" fmla="*/ 9983885 w 12192000"/>
              <a:gd name="connsiteY197" fmla="*/ 2416653 h 2785707"/>
              <a:gd name="connsiteX198" fmla="*/ 9995871 w 12192000"/>
              <a:gd name="connsiteY198" fmla="*/ 2417158 h 2785707"/>
              <a:gd name="connsiteX199" fmla="*/ 10030934 w 12192000"/>
              <a:gd name="connsiteY199" fmla="*/ 2432369 h 2785707"/>
              <a:gd name="connsiteX200" fmla="*/ 10036087 w 12192000"/>
              <a:gd name="connsiteY200" fmla="*/ 2432793 h 2785707"/>
              <a:gd name="connsiteX201" fmla="*/ 10057471 w 12192000"/>
              <a:gd name="connsiteY201" fmla="*/ 2445317 h 2785707"/>
              <a:gd name="connsiteX202" fmla="*/ 10088697 w 12192000"/>
              <a:gd name="connsiteY202" fmla="*/ 2461159 h 2785707"/>
              <a:gd name="connsiteX203" fmla="*/ 10091030 w 12192000"/>
              <a:gd name="connsiteY203" fmla="*/ 2461029 h 2785707"/>
              <a:gd name="connsiteX204" fmla="*/ 10104127 w 12192000"/>
              <a:gd name="connsiteY204" fmla="*/ 2469841 h 2785707"/>
              <a:gd name="connsiteX205" fmla="*/ 10169163 w 12192000"/>
              <a:gd name="connsiteY205" fmla="*/ 2492519 h 2785707"/>
              <a:gd name="connsiteX206" fmla="*/ 10266247 w 12192000"/>
              <a:gd name="connsiteY206" fmla="*/ 2525164 h 2785707"/>
              <a:gd name="connsiteX207" fmla="*/ 10383588 w 12192000"/>
              <a:gd name="connsiteY207" fmla="*/ 2556604 h 2785707"/>
              <a:gd name="connsiteX208" fmla="*/ 10502276 w 12192000"/>
              <a:gd name="connsiteY208" fmla="*/ 2611346 h 2785707"/>
              <a:gd name="connsiteX209" fmla="*/ 10702436 w 12192000"/>
              <a:gd name="connsiteY209" fmla="*/ 2685688 h 2785707"/>
              <a:gd name="connsiteX210" fmla="*/ 10738338 w 12192000"/>
              <a:gd name="connsiteY210" fmla="*/ 2690143 h 2785707"/>
              <a:gd name="connsiteX211" fmla="*/ 10738410 w 12192000"/>
              <a:gd name="connsiteY211" fmla="*/ 2690169 h 2785707"/>
              <a:gd name="connsiteX212" fmla="*/ 10828361 w 12192000"/>
              <a:gd name="connsiteY212" fmla="*/ 2695982 h 2785707"/>
              <a:gd name="connsiteX213" fmla="*/ 10850642 w 12192000"/>
              <a:gd name="connsiteY213" fmla="*/ 2691703 h 2785707"/>
              <a:gd name="connsiteX214" fmla="*/ 10944231 w 12192000"/>
              <a:gd name="connsiteY214" fmla="*/ 2690377 h 2785707"/>
              <a:gd name="connsiteX215" fmla="*/ 10961147 w 12192000"/>
              <a:gd name="connsiteY215" fmla="*/ 2687666 h 2785707"/>
              <a:gd name="connsiteX216" fmla="*/ 10980692 w 12192000"/>
              <a:gd name="connsiteY216" fmla="*/ 2691799 h 2785707"/>
              <a:gd name="connsiteX217" fmla="*/ 11058630 w 12192000"/>
              <a:gd name="connsiteY217" fmla="*/ 2709148 h 2785707"/>
              <a:gd name="connsiteX218" fmla="*/ 11094767 w 12192000"/>
              <a:gd name="connsiteY218" fmla="*/ 2717083 h 2785707"/>
              <a:gd name="connsiteX219" fmla="*/ 11096358 w 12192000"/>
              <a:gd name="connsiteY219" fmla="*/ 2720774 h 2785707"/>
              <a:gd name="connsiteX220" fmla="*/ 11104973 w 12192000"/>
              <a:gd name="connsiteY220" fmla="*/ 2716245 h 2785707"/>
              <a:gd name="connsiteX221" fmla="*/ 11131099 w 12192000"/>
              <a:gd name="connsiteY221" fmla="*/ 2719881 h 2785707"/>
              <a:gd name="connsiteX222" fmla="*/ 11140776 w 12192000"/>
              <a:gd name="connsiteY222" fmla="*/ 2725926 h 2785707"/>
              <a:gd name="connsiteX223" fmla="*/ 11158686 w 12192000"/>
              <a:gd name="connsiteY223" fmla="*/ 2726270 h 2785707"/>
              <a:gd name="connsiteX224" fmla="*/ 11273267 w 12192000"/>
              <a:gd name="connsiteY224" fmla="*/ 2728567 h 2785707"/>
              <a:gd name="connsiteX225" fmla="*/ 11288916 w 12192000"/>
              <a:gd name="connsiteY225" fmla="*/ 2737828 h 2785707"/>
              <a:gd name="connsiteX226" fmla="*/ 11311388 w 12192000"/>
              <a:gd name="connsiteY226" fmla="*/ 2736624 h 2785707"/>
              <a:gd name="connsiteX227" fmla="*/ 11335078 w 12192000"/>
              <a:gd name="connsiteY227" fmla="*/ 2749941 h 2785707"/>
              <a:gd name="connsiteX228" fmla="*/ 11348344 w 12192000"/>
              <a:gd name="connsiteY228" fmla="*/ 2752346 h 2785707"/>
              <a:gd name="connsiteX229" fmla="*/ 11353373 w 12192000"/>
              <a:gd name="connsiteY229" fmla="*/ 2754678 h 2785707"/>
              <a:gd name="connsiteX230" fmla="*/ 11367159 w 12192000"/>
              <a:gd name="connsiteY230" fmla="*/ 2741107 h 2785707"/>
              <a:gd name="connsiteX231" fmla="*/ 11389712 w 12192000"/>
              <a:gd name="connsiteY231" fmla="*/ 2740372 h 2785707"/>
              <a:gd name="connsiteX232" fmla="*/ 11395219 w 12192000"/>
              <a:gd name="connsiteY232" fmla="*/ 2733120 h 2785707"/>
              <a:gd name="connsiteX233" fmla="*/ 11409180 w 12192000"/>
              <a:gd name="connsiteY233" fmla="*/ 2739023 h 2785707"/>
              <a:gd name="connsiteX234" fmla="*/ 11431837 w 12192000"/>
              <a:gd name="connsiteY234" fmla="*/ 2746056 h 2785707"/>
              <a:gd name="connsiteX235" fmla="*/ 11444471 w 12192000"/>
              <a:gd name="connsiteY235" fmla="*/ 2749621 h 2785707"/>
              <a:gd name="connsiteX236" fmla="*/ 11451208 w 12192000"/>
              <a:gd name="connsiteY236" fmla="*/ 2744859 h 2785707"/>
              <a:gd name="connsiteX237" fmla="*/ 11473061 w 12192000"/>
              <a:gd name="connsiteY237" fmla="*/ 2757601 h 2785707"/>
              <a:gd name="connsiteX238" fmla="*/ 11526925 w 12192000"/>
              <a:gd name="connsiteY238" fmla="*/ 2772124 h 2785707"/>
              <a:gd name="connsiteX239" fmla="*/ 11584409 w 12192000"/>
              <a:gd name="connsiteY239" fmla="*/ 2785707 h 2785707"/>
              <a:gd name="connsiteX240" fmla="*/ 11705161 w 12192000"/>
              <a:gd name="connsiteY240" fmla="*/ 2774143 h 2785707"/>
              <a:gd name="connsiteX241" fmla="*/ 11831541 w 12192000"/>
              <a:gd name="connsiteY241" fmla="*/ 2745647 h 2785707"/>
              <a:gd name="connsiteX242" fmla="*/ 12017942 w 12192000"/>
              <a:gd name="connsiteY242" fmla="*/ 2704117 h 2785707"/>
              <a:gd name="connsiteX243" fmla="*/ 12134490 w 12192000"/>
              <a:gd name="connsiteY243" fmla="*/ 2673464 h 2785707"/>
              <a:gd name="connsiteX244" fmla="*/ 12159651 w 12192000"/>
              <a:gd name="connsiteY244" fmla="*/ 2679085 h 2785707"/>
              <a:gd name="connsiteX245" fmla="*/ 12192000 w 12192000"/>
              <a:gd name="connsiteY245" fmla="*/ 2674480 h 2785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2192000" h="2785707">
                <a:moveTo>
                  <a:pt x="12192000" y="0"/>
                </a:moveTo>
                <a:lnTo>
                  <a:pt x="0" y="0"/>
                </a:lnTo>
                <a:lnTo>
                  <a:pt x="0" y="591237"/>
                </a:lnTo>
                <a:lnTo>
                  <a:pt x="7462" y="596097"/>
                </a:lnTo>
                <a:cubicBezTo>
                  <a:pt x="33908" y="613349"/>
                  <a:pt x="59850" y="629066"/>
                  <a:pt x="65949" y="623063"/>
                </a:cubicBezTo>
                <a:cubicBezTo>
                  <a:pt x="104511" y="621541"/>
                  <a:pt x="147418" y="628042"/>
                  <a:pt x="174040" y="614935"/>
                </a:cubicBezTo>
                <a:cubicBezTo>
                  <a:pt x="181060" y="595502"/>
                  <a:pt x="307304" y="613591"/>
                  <a:pt x="331354" y="605310"/>
                </a:cubicBezTo>
                <a:cubicBezTo>
                  <a:pt x="388829" y="623899"/>
                  <a:pt x="404420" y="655488"/>
                  <a:pt x="437701" y="649169"/>
                </a:cubicBezTo>
                <a:cubicBezTo>
                  <a:pt x="460360" y="643797"/>
                  <a:pt x="544430" y="662096"/>
                  <a:pt x="570985" y="634864"/>
                </a:cubicBezTo>
                <a:cubicBezTo>
                  <a:pt x="611720" y="655852"/>
                  <a:pt x="628268" y="628594"/>
                  <a:pt x="660488" y="637694"/>
                </a:cubicBezTo>
                <a:cubicBezTo>
                  <a:pt x="731929" y="640906"/>
                  <a:pt x="769884" y="669504"/>
                  <a:pt x="862240" y="647402"/>
                </a:cubicBezTo>
                <a:cubicBezTo>
                  <a:pt x="904065" y="656940"/>
                  <a:pt x="965938" y="616724"/>
                  <a:pt x="1055198" y="658414"/>
                </a:cubicBezTo>
                <a:cubicBezTo>
                  <a:pt x="1106774" y="665872"/>
                  <a:pt x="1080744" y="646485"/>
                  <a:pt x="1161490" y="664553"/>
                </a:cubicBezTo>
                <a:cubicBezTo>
                  <a:pt x="1184673" y="638081"/>
                  <a:pt x="1309702" y="681966"/>
                  <a:pt x="1335488" y="684838"/>
                </a:cubicBezTo>
                <a:cubicBezTo>
                  <a:pt x="1355801" y="667828"/>
                  <a:pt x="1366194" y="681653"/>
                  <a:pt x="1384901" y="684207"/>
                </a:cubicBezTo>
                <a:cubicBezTo>
                  <a:pt x="1393212" y="673848"/>
                  <a:pt x="1409014" y="673874"/>
                  <a:pt x="1414557" y="685540"/>
                </a:cubicBezTo>
                <a:cubicBezTo>
                  <a:pt x="1407315" y="713070"/>
                  <a:pt x="1474731" y="690092"/>
                  <a:pt x="1479073" y="708783"/>
                </a:cubicBezTo>
                <a:cubicBezTo>
                  <a:pt x="1540070" y="714517"/>
                  <a:pt x="1678447" y="697746"/>
                  <a:pt x="1760498" y="700683"/>
                </a:cubicBezTo>
                <a:cubicBezTo>
                  <a:pt x="1792632" y="694031"/>
                  <a:pt x="1855180" y="727000"/>
                  <a:pt x="1971386" y="726403"/>
                </a:cubicBezTo>
                <a:cubicBezTo>
                  <a:pt x="1986964" y="720596"/>
                  <a:pt x="2046286" y="708514"/>
                  <a:pt x="2050659" y="720928"/>
                </a:cubicBezTo>
                <a:cubicBezTo>
                  <a:pt x="2086682" y="721863"/>
                  <a:pt x="2195049" y="765696"/>
                  <a:pt x="2220475" y="749487"/>
                </a:cubicBezTo>
                <a:cubicBezTo>
                  <a:pt x="2215241" y="776310"/>
                  <a:pt x="2266142" y="751623"/>
                  <a:pt x="2272406" y="777021"/>
                </a:cubicBezTo>
                <a:lnTo>
                  <a:pt x="2297410" y="791240"/>
                </a:lnTo>
                <a:cubicBezTo>
                  <a:pt x="2314908" y="801492"/>
                  <a:pt x="2362075" y="829113"/>
                  <a:pt x="2377393" y="838529"/>
                </a:cubicBezTo>
                <a:lnTo>
                  <a:pt x="2389325" y="847736"/>
                </a:lnTo>
                <a:lnTo>
                  <a:pt x="2418508" y="847030"/>
                </a:lnTo>
                <a:lnTo>
                  <a:pt x="2435377" y="837345"/>
                </a:lnTo>
                <a:lnTo>
                  <a:pt x="2439620" y="840860"/>
                </a:lnTo>
                <a:cubicBezTo>
                  <a:pt x="2444187" y="847628"/>
                  <a:pt x="2446502" y="851791"/>
                  <a:pt x="2451797" y="846508"/>
                </a:cubicBezTo>
                <a:lnTo>
                  <a:pt x="2505861" y="882666"/>
                </a:lnTo>
                <a:cubicBezTo>
                  <a:pt x="2511636" y="885661"/>
                  <a:pt x="2518894" y="886415"/>
                  <a:pt x="2528621" y="883310"/>
                </a:cubicBezTo>
                <a:cubicBezTo>
                  <a:pt x="2546958" y="888460"/>
                  <a:pt x="2598467" y="907723"/>
                  <a:pt x="2615876" y="913568"/>
                </a:cubicBezTo>
                <a:lnTo>
                  <a:pt x="2633076" y="918384"/>
                </a:lnTo>
                <a:cubicBezTo>
                  <a:pt x="2641280" y="922241"/>
                  <a:pt x="2658085" y="933369"/>
                  <a:pt x="2665101" y="936714"/>
                </a:cubicBezTo>
                <a:cubicBezTo>
                  <a:pt x="2670825" y="938682"/>
                  <a:pt x="2668027" y="935380"/>
                  <a:pt x="2675173" y="938458"/>
                </a:cubicBezTo>
                <a:cubicBezTo>
                  <a:pt x="2675225" y="944597"/>
                  <a:pt x="2677804" y="950555"/>
                  <a:pt x="2707978" y="955182"/>
                </a:cubicBezTo>
                <a:cubicBezTo>
                  <a:pt x="2726571" y="970114"/>
                  <a:pt x="2750921" y="982615"/>
                  <a:pt x="2778669" y="991480"/>
                </a:cubicBezTo>
                <a:cubicBezTo>
                  <a:pt x="2784596" y="986681"/>
                  <a:pt x="2791940" y="997468"/>
                  <a:pt x="2796452" y="1000372"/>
                </a:cubicBezTo>
                <a:cubicBezTo>
                  <a:pt x="2798282" y="996724"/>
                  <a:pt x="2810819" y="997911"/>
                  <a:pt x="2813495" y="1001982"/>
                </a:cubicBezTo>
                <a:cubicBezTo>
                  <a:pt x="2894291" y="1036995"/>
                  <a:pt x="2861846" y="990458"/>
                  <a:pt x="2904193" y="1024123"/>
                </a:cubicBezTo>
                <a:cubicBezTo>
                  <a:pt x="2912426" y="1027395"/>
                  <a:pt x="2919877" y="1027211"/>
                  <a:pt x="2926826" y="1025558"/>
                </a:cubicBezTo>
                <a:lnTo>
                  <a:pt x="2937629" y="1021496"/>
                </a:lnTo>
                <a:lnTo>
                  <a:pt x="2970190" y="1039341"/>
                </a:lnTo>
                <a:cubicBezTo>
                  <a:pt x="2986667" y="1046544"/>
                  <a:pt x="3004419" y="1052632"/>
                  <a:pt x="3023036" y="1057429"/>
                </a:cubicBezTo>
                <a:cubicBezTo>
                  <a:pt x="3029427" y="1050485"/>
                  <a:pt x="3041250" y="1064362"/>
                  <a:pt x="3047640" y="1067886"/>
                </a:cubicBezTo>
                <a:cubicBezTo>
                  <a:pt x="3049113" y="1062834"/>
                  <a:pt x="3065273" y="1063377"/>
                  <a:pt x="3069615" y="1068623"/>
                </a:cubicBezTo>
                <a:cubicBezTo>
                  <a:pt x="3180167" y="1108914"/>
                  <a:pt x="3128204" y="1049097"/>
                  <a:pt x="3189718" y="1090790"/>
                </a:cubicBezTo>
                <a:lnTo>
                  <a:pt x="3234683" y="1082861"/>
                </a:lnTo>
                <a:lnTo>
                  <a:pt x="3243889" y="1088560"/>
                </a:lnTo>
                <a:cubicBezTo>
                  <a:pt x="3282443" y="1096267"/>
                  <a:pt x="3296793" y="1087718"/>
                  <a:pt x="3316289" y="1102846"/>
                </a:cubicBezTo>
                <a:cubicBezTo>
                  <a:pt x="3355705" y="1086745"/>
                  <a:pt x="3338941" y="1104834"/>
                  <a:pt x="3363255" y="1113121"/>
                </a:cubicBezTo>
                <a:cubicBezTo>
                  <a:pt x="3385590" y="1119421"/>
                  <a:pt x="3427034" y="1134146"/>
                  <a:pt x="3450298" y="1140641"/>
                </a:cubicBezTo>
                <a:cubicBezTo>
                  <a:pt x="3464287" y="1161185"/>
                  <a:pt x="3479428" y="1142090"/>
                  <a:pt x="3502843" y="1152088"/>
                </a:cubicBezTo>
                <a:cubicBezTo>
                  <a:pt x="3512778" y="1160751"/>
                  <a:pt x="3520916" y="1163472"/>
                  <a:pt x="3534327" y="1158780"/>
                </a:cubicBezTo>
                <a:cubicBezTo>
                  <a:pt x="3579631" y="1200367"/>
                  <a:pt x="3566563" y="1166440"/>
                  <a:pt x="3613707" y="1188135"/>
                </a:cubicBezTo>
                <a:cubicBezTo>
                  <a:pt x="3653700" y="1209113"/>
                  <a:pt x="3700718" y="1226767"/>
                  <a:pt x="3734447" y="1264997"/>
                </a:cubicBezTo>
                <a:cubicBezTo>
                  <a:pt x="3739812" y="1275024"/>
                  <a:pt x="3757867" y="1281897"/>
                  <a:pt x="3774777" y="1280345"/>
                </a:cubicBezTo>
                <a:cubicBezTo>
                  <a:pt x="3777687" y="1280079"/>
                  <a:pt x="3780452" y="1279566"/>
                  <a:pt x="3782987" y="1278825"/>
                </a:cubicBezTo>
                <a:cubicBezTo>
                  <a:pt x="3802089" y="1304950"/>
                  <a:pt x="3822370" y="1298085"/>
                  <a:pt x="3829525" y="1314650"/>
                </a:cubicBezTo>
                <a:cubicBezTo>
                  <a:pt x="3870043" y="1329235"/>
                  <a:pt x="3909546" y="1322767"/>
                  <a:pt x="3916534" y="1337438"/>
                </a:cubicBezTo>
                <a:cubicBezTo>
                  <a:pt x="3938646" y="1341249"/>
                  <a:pt x="3973911" y="1333246"/>
                  <a:pt x="3985243" y="1349887"/>
                </a:cubicBezTo>
                <a:cubicBezTo>
                  <a:pt x="3991624" y="1339551"/>
                  <a:pt x="4007098" y="1363379"/>
                  <a:pt x="4022446" y="1358915"/>
                </a:cubicBezTo>
                <a:cubicBezTo>
                  <a:pt x="4033756" y="1354584"/>
                  <a:pt x="4041089" y="1360802"/>
                  <a:pt x="4050987" y="1363213"/>
                </a:cubicBezTo>
                <a:cubicBezTo>
                  <a:pt x="4065543" y="1360896"/>
                  <a:pt x="4106233" y="1377936"/>
                  <a:pt x="4115739" y="1386380"/>
                </a:cubicBezTo>
                <a:cubicBezTo>
                  <a:pt x="4136569" y="1413385"/>
                  <a:pt x="4202076" y="1408872"/>
                  <a:pt x="4219773" y="1429896"/>
                </a:cubicBezTo>
                <a:cubicBezTo>
                  <a:pt x="4227193" y="1433905"/>
                  <a:pt x="4234841" y="1436419"/>
                  <a:pt x="4242592" y="1437995"/>
                </a:cubicBezTo>
                <a:lnTo>
                  <a:pt x="4264860" y="1440328"/>
                </a:lnTo>
                <a:lnTo>
                  <a:pt x="4272342" y="1436836"/>
                </a:lnTo>
                <a:lnTo>
                  <a:pt x="4285317" y="1440547"/>
                </a:lnTo>
                <a:lnTo>
                  <a:pt x="4289326" y="1440567"/>
                </a:lnTo>
                <a:lnTo>
                  <a:pt x="4311745" y="1441649"/>
                </a:lnTo>
                <a:cubicBezTo>
                  <a:pt x="4295920" y="1463324"/>
                  <a:pt x="4370745" y="1452790"/>
                  <a:pt x="4345821" y="1467990"/>
                </a:cubicBezTo>
                <a:cubicBezTo>
                  <a:pt x="4382864" y="1476647"/>
                  <a:pt x="4349421" y="1488843"/>
                  <a:pt x="4399086" y="1480631"/>
                </a:cubicBezTo>
                <a:cubicBezTo>
                  <a:pt x="4451935" y="1510979"/>
                  <a:pt x="4598080" y="1494621"/>
                  <a:pt x="4635587" y="1532477"/>
                </a:cubicBezTo>
                <a:cubicBezTo>
                  <a:pt x="4632999" y="1520275"/>
                  <a:pt x="4681854" y="1589802"/>
                  <a:pt x="4697305" y="1598576"/>
                </a:cubicBezTo>
                <a:cubicBezTo>
                  <a:pt x="4733556" y="1613805"/>
                  <a:pt x="4746756" y="1626181"/>
                  <a:pt x="4800559" y="1650651"/>
                </a:cubicBezTo>
                <a:cubicBezTo>
                  <a:pt x="4853578" y="1666654"/>
                  <a:pt x="4885909" y="1696908"/>
                  <a:pt x="4945615" y="1698753"/>
                </a:cubicBezTo>
                <a:cubicBezTo>
                  <a:pt x="4946370" y="1702791"/>
                  <a:pt x="4948427" y="1706445"/>
                  <a:pt x="4951384" y="1709811"/>
                </a:cubicBezTo>
                <a:lnTo>
                  <a:pt x="4961956" y="1718626"/>
                </a:lnTo>
                <a:lnTo>
                  <a:pt x="4964473" y="1718615"/>
                </a:lnTo>
                <a:lnTo>
                  <a:pt x="4991598" y="1734829"/>
                </a:lnTo>
                <a:lnTo>
                  <a:pt x="5009548" y="1747489"/>
                </a:lnTo>
                <a:lnTo>
                  <a:pt x="5014839" y="1748130"/>
                </a:lnTo>
                <a:cubicBezTo>
                  <a:pt x="5023037" y="1751045"/>
                  <a:pt x="5047794" y="1761529"/>
                  <a:pt x="5058738" y="1764982"/>
                </a:cubicBezTo>
                <a:cubicBezTo>
                  <a:pt x="5064791" y="1749903"/>
                  <a:pt x="5066861" y="1761618"/>
                  <a:pt x="5080507" y="1768847"/>
                </a:cubicBezTo>
                <a:cubicBezTo>
                  <a:pt x="5092955" y="1747037"/>
                  <a:pt x="5123611" y="1774828"/>
                  <a:pt x="5142055" y="1767607"/>
                </a:cubicBezTo>
                <a:cubicBezTo>
                  <a:pt x="5151799" y="1773410"/>
                  <a:pt x="5162333" y="1779148"/>
                  <a:pt x="5173522" y="1784620"/>
                </a:cubicBezTo>
                <a:lnTo>
                  <a:pt x="5180367" y="1787604"/>
                </a:lnTo>
                <a:lnTo>
                  <a:pt x="5180716" y="1787481"/>
                </a:lnTo>
                <a:cubicBezTo>
                  <a:pt x="5182658" y="1787744"/>
                  <a:pt x="5185081" y="1788580"/>
                  <a:pt x="5188363" y="1790269"/>
                </a:cubicBezTo>
                <a:lnTo>
                  <a:pt x="5192852" y="1793043"/>
                </a:lnTo>
                <a:lnTo>
                  <a:pt x="5272230" y="1791348"/>
                </a:lnTo>
                <a:cubicBezTo>
                  <a:pt x="5312404" y="1798683"/>
                  <a:pt x="5342704" y="1787354"/>
                  <a:pt x="5376484" y="1805756"/>
                </a:cubicBezTo>
                <a:cubicBezTo>
                  <a:pt x="5414117" y="1812554"/>
                  <a:pt x="5448503" y="1811916"/>
                  <a:pt x="5478926" y="1822858"/>
                </a:cubicBezTo>
                <a:cubicBezTo>
                  <a:pt x="5493297" y="1819986"/>
                  <a:pt x="5506053" y="1820161"/>
                  <a:pt x="5515632" y="1830425"/>
                </a:cubicBezTo>
                <a:cubicBezTo>
                  <a:pt x="5551385" y="1834476"/>
                  <a:pt x="5563012" y="1824675"/>
                  <a:pt x="5582742" y="1837848"/>
                </a:cubicBezTo>
                <a:lnTo>
                  <a:pt x="5615731" y="1838115"/>
                </a:lnTo>
                <a:lnTo>
                  <a:pt x="5619149" y="1835988"/>
                </a:lnTo>
                <a:lnTo>
                  <a:pt x="5625050" y="1835832"/>
                </a:lnTo>
                <a:lnTo>
                  <a:pt x="5640026" y="1839536"/>
                </a:lnTo>
                <a:lnTo>
                  <a:pt x="5645469" y="1841610"/>
                </a:lnTo>
                <a:cubicBezTo>
                  <a:pt x="5649292" y="1842786"/>
                  <a:pt x="5651918" y="1843241"/>
                  <a:pt x="5653837" y="1843194"/>
                </a:cubicBezTo>
                <a:lnTo>
                  <a:pt x="5654101" y="1843017"/>
                </a:lnTo>
                <a:lnTo>
                  <a:pt x="5661820" y="1844927"/>
                </a:lnTo>
                <a:cubicBezTo>
                  <a:pt x="5674709" y="1848645"/>
                  <a:pt x="5687118" y="1852732"/>
                  <a:pt x="5698828" y="1857009"/>
                </a:cubicBezTo>
                <a:cubicBezTo>
                  <a:pt x="5712521" y="1846861"/>
                  <a:pt x="5753797" y="1869873"/>
                  <a:pt x="5755153" y="1846051"/>
                </a:cubicBezTo>
                <a:cubicBezTo>
                  <a:pt x="5771136" y="1851140"/>
                  <a:pt x="5778501" y="1862553"/>
                  <a:pt x="5777080" y="1846484"/>
                </a:cubicBezTo>
                <a:lnTo>
                  <a:pt x="5790062" y="1844754"/>
                </a:lnTo>
                <a:lnTo>
                  <a:pt x="5888138" y="1877663"/>
                </a:lnTo>
                <a:lnTo>
                  <a:pt x="5902013" y="1884827"/>
                </a:lnTo>
                <a:cubicBezTo>
                  <a:pt x="5906316" y="1887734"/>
                  <a:pt x="5909915" y="1891071"/>
                  <a:pt x="5912492" y="1894998"/>
                </a:cubicBezTo>
                <a:cubicBezTo>
                  <a:pt x="5968551" y="1887421"/>
                  <a:pt x="6012526" y="1912636"/>
                  <a:pt x="6068995" y="1920302"/>
                </a:cubicBezTo>
                <a:cubicBezTo>
                  <a:pt x="6130128" y="1936331"/>
                  <a:pt x="6262213" y="1980287"/>
                  <a:pt x="6283598" y="1991295"/>
                </a:cubicBezTo>
                <a:cubicBezTo>
                  <a:pt x="6301966" y="1997651"/>
                  <a:pt x="6386462" y="2003382"/>
                  <a:pt x="6378390" y="1991561"/>
                </a:cubicBezTo>
                <a:cubicBezTo>
                  <a:pt x="6430691" y="2023578"/>
                  <a:pt x="6456320" y="2005237"/>
                  <a:pt x="6519309" y="2027309"/>
                </a:cubicBezTo>
                <a:lnTo>
                  <a:pt x="6643152" y="2049516"/>
                </a:lnTo>
                <a:lnTo>
                  <a:pt x="6656875" y="2051188"/>
                </a:lnTo>
                <a:lnTo>
                  <a:pt x="6662165" y="2046505"/>
                </a:lnTo>
                <a:lnTo>
                  <a:pt x="6708706" y="2049842"/>
                </a:lnTo>
                <a:cubicBezTo>
                  <a:pt x="6728320" y="2063550"/>
                  <a:pt x="6766107" y="2058616"/>
                  <a:pt x="6797201" y="2065320"/>
                </a:cubicBezTo>
                <a:lnTo>
                  <a:pt x="6810764" y="2071002"/>
                </a:lnTo>
                <a:lnTo>
                  <a:pt x="6901101" y="2082052"/>
                </a:lnTo>
                <a:lnTo>
                  <a:pt x="6962781" y="2092999"/>
                </a:lnTo>
                <a:lnTo>
                  <a:pt x="6975881" y="2098520"/>
                </a:lnTo>
                <a:lnTo>
                  <a:pt x="6991402" y="2094572"/>
                </a:lnTo>
                <a:cubicBezTo>
                  <a:pt x="6993328" y="2093335"/>
                  <a:pt x="6994904" y="2091926"/>
                  <a:pt x="6996085" y="2090397"/>
                </a:cubicBezTo>
                <a:lnTo>
                  <a:pt x="7045119" y="2100367"/>
                </a:lnTo>
                <a:lnTo>
                  <a:pt x="7051064" y="2100779"/>
                </a:lnTo>
                <a:lnTo>
                  <a:pt x="7092123" y="2100750"/>
                </a:lnTo>
                <a:lnTo>
                  <a:pt x="7153291" y="2096258"/>
                </a:lnTo>
                <a:cubicBezTo>
                  <a:pt x="7173585" y="2092006"/>
                  <a:pt x="7192251" y="2072757"/>
                  <a:pt x="7216946" y="2083586"/>
                </a:cubicBezTo>
                <a:cubicBezTo>
                  <a:pt x="7211675" y="2072232"/>
                  <a:pt x="7246465" y="2087999"/>
                  <a:pt x="7253640" y="2078754"/>
                </a:cubicBezTo>
                <a:cubicBezTo>
                  <a:pt x="7257908" y="2071016"/>
                  <a:pt x="7269456" y="2073996"/>
                  <a:pt x="7279228" y="2072719"/>
                </a:cubicBezTo>
                <a:cubicBezTo>
                  <a:pt x="7287893" y="2065644"/>
                  <a:pt x="7334999" y="2066706"/>
                  <a:pt x="7350342" y="2070909"/>
                </a:cubicBezTo>
                <a:cubicBezTo>
                  <a:pt x="7392243" y="2087644"/>
                  <a:pt x="7436988" y="2061053"/>
                  <a:pt x="7470724" y="2073574"/>
                </a:cubicBezTo>
                <a:cubicBezTo>
                  <a:pt x="7498116" y="2072967"/>
                  <a:pt x="7506999" y="2069264"/>
                  <a:pt x="7514696" y="2067266"/>
                </a:cubicBezTo>
                <a:lnTo>
                  <a:pt x="7516909" y="2061590"/>
                </a:lnTo>
                <a:lnTo>
                  <a:pt x="7530255" y="2060403"/>
                </a:lnTo>
                <a:lnTo>
                  <a:pt x="7533279" y="2059039"/>
                </a:lnTo>
                <a:cubicBezTo>
                  <a:pt x="7539042" y="2056412"/>
                  <a:pt x="7544852" y="2053978"/>
                  <a:pt x="7551151" y="2052267"/>
                </a:cubicBezTo>
                <a:cubicBezTo>
                  <a:pt x="7560368" y="2076923"/>
                  <a:pt x="7606247" y="2041786"/>
                  <a:pt x="7602338" y="2063846"/>
                </a:cubicBezTo>
                <a:lnTo>
                  <a:pt x="7625892" y="2064714"/>
                </a:lnTo>
                <a:lnTo>
                  <a:pt x="7648322" y="2072757"/>
                </a:lnTo>
                <a:lnTo>
                  <a:pt x="7660138" y="2081487"/>
                </a:lnTo>
                <a:lnTo>
                  <a:pt x="7701887" y="2097255"/>
                </a:lnTo>
                <a:lnTo>
                  <a:pt x="7701887" y="2081564"/>
                </a:lnTo>
                <a:lnTo>
                  <a:pt x="7781603" y="2105597"/>
                </a:lnTo>
                <a:lnTo>
                  <a:pt x="7840532" y="2126887"/>
                </a:lnTo>
                <a:lnTo>
                  <a:pt x="7852490" y="2134555"/>
                </a:lnTo>
                <a:lnTo>
                  <a:pt x="7868492" y="2133321"/>
                </a:lnTo>
                <a:cubicBezTo>
                  <a:pt x="7870608" y="2132431"/>
                  <a:pt x="7872409" y="2131316"/>
                  <a:pt x="7873842" y="2130014"/>
                </a:cubicBezTo>
                <a:lnTo>
                  <a:pt x="7920468" y="2148187"/>
                </a:lnTo>
                <a:lnTo>
                  <a:pt x="7926263" y="2149606"/>
                </a:lnTo>
                <a:lnTo>
                  <a:pt x="7966770" y="2156585"/>
                </a:lnTo>
                <a:lnTo>
                  <a:pt x="8092911" y="2161008"/>
                </a:lnTo>
                <a:cubicBezTo>
                  <a:pt x="8089698" y="2148943"/>
                  <a:pt x="8121258" y="2170386"/>
                  <a:pt x="8129956" y="2162518"/>
                </a:cubicBezTo>
                <a:cubicBezTo>
                  <a:pt x="8135520" y="2155638"/>
                  <a:pt x="8146390" y="2160539"/>
                  <a:pt x="8156253" y="2160951"/>
                </a:cubicBezTo>
                <a:cubicBezTo>
                  <a:pt x="8166039" y="2155473"/>
                  <a:pt x="8212323" y="2164555"/>
                  <a:pt x="8226723" y="2171307"/>
                </a:cubicBezTo>
                <a:cubicBezTo>
                  <a:pt x="8265129" y="2194914"/>
                  <a:pt x="8313924" y="2176403"/>
                  <a:pt x="8345013" y="2194472"/>
                </a:cubicBezTo>
                <a:cubicBezTo>
                  <a:pt x="8372141" y="2198551"/>
                  <a:pt x="8381553" y="2196425"/>
                  <a:pt x="8389494" y="2195774"/>
                </a:cubicBezTo>
                <a:lnTo>
                  <a:pt x="8392672" y="2190570"/>
                </a:lnTo>
                <a:lnTo>
                  <a:pt x="8406045" y="2191681"/>
                </a:lnTo>
                <a:lnTo>
                  <a:pt x="8409264" y="2190855"/>
                </a:lnTo>
                <a:cubicBezTo>
                  <a:pt x="8415411" y="2189254"/>
                  <a:pt x="8421567" y="2187852"/>
                  <a:pt x="8428080" y="2187244"/>
                </a:cubicBezTo>
                <a:cubicBezTo>
                  <a:pt x="8432860" y="2213065"/>
                  <a:pt x="8484266" y="2186341"/>
                  <a:pt x="8476550" y="2207369"/>
                </a:cubicBezTo>
                <a:cubicBezTo>
                  <a:pt x="8513167" y="2208526"/>
                  <a:pt x="8555619" y="2244400"/>
                  <a:pt x="8588757" y="2225395"/>
                </a:cubicBezTo>
                <a:cubicBezTo>
                  <a:pt x="8642872" y="2232730"/>
                  <a:pt x="8692026" y="2235404"/>
                  <a:pt x="8749518" y="2245011"/>
                </a:cubicBezTo>
                <a:cubicBezTo>
                  <a:pt x="8793577" y="2260750"/>
                  <a:pt x="8842828" y="2247803"/>
                  <a:pt x="8874315" y="2266877"/>
                </a:cubicBezTo>
                <a:cubicBezTo>
                  <a:pt x="8926109" y="2267125"/>
                  <a:pt x="8990017" y="2281364"/>
                  <a:pt x="9029190" y="2309251"/>
                </a:cubicBezTo>
                <a:cubicBezTo>
                  <a:pt x="9084505" y="2314654"/>
                  <a:pt x="9093058" y="2330757"/>
                  <a:pt x="9142331" y="2320064"/>
                </a:cubicBezTo>
                <a:cubicBezTo>
                  <a:pt x="9146183" y="2324091"/>
                  <a:pt x="9150768" y="2327448"/>
                  <a:pt x="9155844" y="2330314"/>
                </a:cubicBezTo>
                <a:lnTo>
                  <a:pt x="9171403" y="2337223"/>
                </a:lnTo>
                <a:lnTo>
                  <a:pt x="9173407" y="2336681"/>
                </a:lnTo>
                <a:lnTo>
                  <a:pt x="9208166" y="2347769"/>
                </a:lnTo>
                <a:lnTo>
                  <a:pt x="9274752" y="2367321"/>
                </a:lnTo>
                <a:lnTo>
                  <a:pt x="9275339" y="2366424"/>
                </a:lnTo>
                <a:cubicBezTo>
                  <a:pt x="9277508" y="2364656"/>
                  <a:pt x="9280711" y="2363810"/>
                  <a:pt x="9286171" y="2364868"/>
                </a:cubicBezTo>
                <a:cubicBezTo>
                  <a:pt x="9278880" y="2347951"/>
                  <a:pt x="9289961" y="2359662"/>
                  <a:pt x="9306706" y="2364279"/>
                </a:cubicBezTo>
                <a:cubicBezTo>
                  <a:pt x="9299116" y="2339032"/>
                  <a:pt x="9346014" y="2361383"/>
                  <a:pt x="9354964" y="2350000"/>
                </a:cubicBezTo>
                <a:cubicBezTo>
                  <a:pt x="9367435" y="2353960"/>
                  <a:pt x="9380485" y="2357688"/>
                  <a:pt x="9393840" y="2360999"/>
                </a:cubicBezTo>
                <a:lnTo>
                  <a:pt x="9401723" y="2362648"/>
                </a:lnTo>
                <a:cubicBezTo>
                  <a:pt x="9401784" y="2362582"/>
                  <a:pt x="9401843" y="2362515"/>
                  <a:pt x="9401904" y="2362449"/>
                </a:cubicBezTo>
                <a:cubicBezTo>
                  <a:pt x="9403668" y="2362309"/>
                  <a:pt x="9406280" y="2362664"/>
                  <a:pt x="9410265" y="2363724"/>
                </a:cubicBezTo>
                <a:lnTo>
                  <a:pt x="9431384" y="2368857"/>
                </a:lnTo>
                <a:lnTo>
                  <a:pt x="9436806" y="2368409"/>
                </a:lnTo>
                <a:lnTo>
                  <a:pt x="9469943" y="2364702"/>
                </a:lnTo>
                <a:cubicBezTo>
                  <a:pt x="9492075" y="2366299"/>
                  <a:pt x="9538048" y="2371570"/>
                  <a:pt x="9571973" y="2375579"/>
                </a:cubicBezTo>
                <a:cubicBezTo>
                  <a:pt x="9604304" y="2385689"/>
                  <a:pt x="9636016" y="2383371"/>
                  <a:pt x="9673508" y="2388756"/>
                </a:cubicBezTo>
                <a:cubicBezTo>
                  <a:pt x="9711732" y="2406591"/>
                  <a:pt x="9735674" y="2393166"/>
                  <a:pt x="9775728" y="2398997"/>
                </a:cubicBezTo>
                <a:cubicBezTo>
                  <a:pt x="9806799" y="2422784"/>
                  <a:pt x="9806899" y="2389955"/>
                  <a:pt x="9828502" y="2387377"/>
                </a:cubicBezTo>
                <a:lnTo>
                  <a:pt x="9834358" y="2387922"/>
                </a:lnTo>
                <a:lnTo>
                  <a:pt x="9848851" y="2393407"/>
                </a:lnTo>
                <a:lnTo>
                  <a:pt x="9854053" y="2396127"/>
                </a:lnTo>
                <a:cubicBezTo>
                  <a:pt x="9857729" y="2397755"/>
                  <a:pt x="9860291" y="2398523"/>
                  <a:pt x="9862192" y="2398707"/>
                </a:cubicBezTo>
                <a:lnTo>
                  <a:pt x="9862471" y="2398561"/>
                </a:lnTo>
                <a:lnTo>
                  <a:pt x="9905498" y="2417867"/>
                </a:lnTo>
                <a:cubicBezTo>
                  <a:pt x="9919952" y="2409351"/>
                  <a:pt x="9958757" y="2437263"/>
                  <a:pt x="9962223" y="2413612"/>
                </a:cubicBezTo>
                <a:cubicBezTo>
                  <a:pt x="9977588" y="2420601"/>
                  <a:pt x="9983860" y="2432885"/>
                  <a:pt x="9983885" y="2416653"/>
                </a:cubicBezTo>
                <a:cubicBezTo>
                  <a:pt x="9989098" y="2418537"/>
                  <a:pt x="9992817" y="2418345"/>
                  <a:pt x="9995871" y="2417158"/>
                </a:cubicBezTo>
                <a:lnTo>
                  <a:pt x="10030934" y="2432369"/>
                </a:lnTo>
                <a:lnTo>
                  <a:pt x="10036087" y="2432793"/>
                </a:lnTo>
                <a:lnTo>
                  <a:pt x="10057471" y="2445317"/>
                </a:lnTo>
                <a:lnTo>
                  <a:pt x="10088697" y="2461159"/>
                </a:lnTo>
                <a:lnTo>
                  <a:pt x="10091030" y="2461029"/>
                </a:lnTo>
                <a:lnTo>
                  <a:pt x="10104127" y="2469841"/>
                </a:lnTo>
                <a:cubicBezTo>
                  <a:pt x="10108126" y="2473257"/>
                  <a:pt x="10166959" y="2488286"/>
                  <a:pt x="10169163" y="2492519"/>
                </a:cubicBezTo>
                <a:cubicBezTo>
                  <a:pt x="10225323" y="2491613"/>
                  <a:pt x="10211037" y="2510783"/>
                  <a:pt x="10266247" y="2525164"/>
                </a:cubicBezTo>
                <a:cubicBezTo>
                  <a:pt x="10304736" y="2528123"/>
                  <a:pt x="10324750" y="2536388"/>
                  <a:pt x="10383588" y="2556604"/>
                </a:cubicBezTo>
                <a:cubicBezTo>
                  <a:pt x="10422927" y="2570967"/>
                  <a:pt x="10449351" y="2596747"/>
                  <a:pt x="10502276" y="2611346"/>
                </a:cubicBezTo>
                <a:cubicBezTo>
                  <a:pt x="10551189" y="2649570"/>
                  <a:pt x="10642054" y="2656133"/>
                  <a:pt x="10702436" y="2685688"/>
                </a:cubicBezTo>
                <a:cubicBezTo>
                  <a:pt x="10734755" y="2677393"/>
                  <a:pt x="10727906" y="2683472"/>
                  <a:pt x="10738338" y="2690143"/>
                </a:cubicBezTo>
                <a:lnTo>
                  <a:pt x="10738410" y="2690169"/>
                </a:lnTo>
                <a:lnTo>
                  <a:pt x="10828361" y="2695982"/>
                </a:lnTo>
                <a:cubicBezTo>
                  <a:pt x="10834653" y="2692647"/>
                  <a:pt x="10841817" y="2690605"/>
                  <a:pt x="10850642" y="2691703"/>
                </a:cubicBezTo>
                <a:cubicBezTo>
                  <a:pt x="10900458" y="2713605"/>
                  <a:pt x="10856850" y="2676798"/>
                  <a:pt x="10944231" y="2690377"/>
                </a:cubicBezTo>
                <a:cubicBezTo>
                  <a:pt x="10947888" y="2693638"/>
                  <a:pt x="10960334" y="2691646"/>
                  <a:pt x="10961147" y="2687666"/>
                </a:cubicBezTo>
                <a:cubicBezTo>
                  <a:pt x="10966277" y="2689341"/>
                  <a:pt x="10976214" y="2697915"/>
                  <a:pt x="10980692" y="2691799"/>
                </a:cubicBezTo>
                <a:cubicBezTo>
                  <a:pt x="11009873" y="2693413"/>
                  <a:pt x="11036717" y="2699386"/>
                  <a:pt x="11058630" y="2709148"/>
                </a:cubicBezTo>
                <a:cubicBezTo>
                  <a:pt x="11089046" y="2706063"/>
                  <a:pt x="11093105" y="2711169"/>
                  <a:pt x="11094767" y="2717083"/>
                </a:cubicBezTo>
                <a:lnTo>
                  <a:pt x="11096358" y="2720774"/>
                </a:lnTo>
                <a:lnTo>
                  <a:pt x="11104973" y="2716245"/>
                </a:lnTo>
                <a:cubicBezTo>
                  <a:pt x="11114214" y="2713690"/>
                  <a:pt x="11122836" y="2715703"/>
                  <a:pt x="11131099" y="2719881"/>
                </a:cubicBezTo>
                <a:lnTo>
                  <a:pt x="11140776" y="2725926"/>
                </a:lnTo>
                <a:lnTo>
                  <a:pt x="11158686" y="2726270"/>
                </a:lnTo>
                <a:cubicBezTo>
                  <a:pt x="11180768" y="2726709"/>
                  <a:pt x="11251563" y="2726640"/>
                  <a:pt x="11273267" y="2728567"/>
                </a:cubicBezTo>
                <a:lnTo>
                  <a:pt x="11288916" y="2737828"/>
                </a:lnTo>
                <a:lnTo>
                  <a:pt x="11311388" y="2736624"/>
                </a:lnTo>
                <a:cubicBezTo>
                  <a:pt x="11321582" y="2738058"/>
                  <a:pt x="11329783" y="2742030"/>
                  <a:pt x="11335078" y="2749941"/>
                </a:cubicBezTo>
                <a:cubicBezTo>
                  <a:pt x="11338817" y="2743516"/>
                  <a:pt x="11342149" y="2746955"/>
                  <a:pt x="11348344" y="2752346"/>
                </a:cubicBezTo>
                <a:lnTo>
                  <a:pt x="11353373" y="2754678"/>
                </a:lnTo>
                <a:lnTo>
                  <a:pt x="11367159" y="2741107"/>
                </a:lnTo>
                <a:lnTo>
                  <a:pt x="11389712" y="2740372"/>
                </a:lnTo>
                <a:lnTo>
                  <a:pt x="11395219" y="2733120"/>
                </a:lnTo>
                <a:lnTo>
                  <a:pt x="11409180" y="2739023"/>
                </a:lnTo>
                <a:cubicBezTo>
                  <a:pt x="11414137" y="2740775"/>
                  <a:pt x="11422149" y="2743232"/>
                  <a:pt x="11431837" y="2746056"/>
                </a:cubicBezTo>
                <a:lnTo>
                  <a:pt x="11444471" y="2749621"/>
                </a:lnTo>
                <a:lnTo>
                  <a:pt x="11451208" y="2744859"/>
                </a:lnTo>
                <a:lnTo>
                  <a:pt x="11473061" y="2757601"/>
                </a:lnTo>
                <a:lnTo>
                  <a:pt x="11526925" y="2772124"/>
                </a:lnTo>
                <a:cubicBezTo>
                  <a:pt x="11539650" y="2795076"/>
                  <a:pt x="11582438" y="2758503"/>
                  <a:pt x="11584409" y="2785707"/>
                </a:cubicBezTo>
                <a:cubicBezTo>
                  <a:pt x="11604765" y="2763696"/>
                  <a:pt x="11670052" y="2782257"/>
                  <a:pt x="11705161" y="2774143"/>
                </a:cubicBezTo>
                <a:cubicBezTo>
                  <a:pt x="11712651" y="2785033"/>
                  <a:pt x="11817987" y="2755153"/>
                  <a:pt x="11831541" y="2745647"/>
                </a:cubicBezTo>
                <a:cubicBezTo>
                  <a:pt x="11943852" y="2715987"/>
                  <a:pt x="11988586" y="2718581"/>
                  <a:pt x="12017942" y="2704117"/>
                </a:cubicBezTo>
                <a:cubicBezTo>
                  <a:pt x="12044424" y="2697243"/>
                  <a:pt x="12068778" y="2677784"/>
                  <a:pt x="12134490" y="2673464"/>
                </a:cubicBezTo>
                <a:cubicBezTo>
                  <a:pt x="12140262" y="2677664"/>
                  <a:pt x="12149020" y="2679275"/>
                  <a:pt x="12159651" y="2679085"/>
                </a:cubicBezTo>
                <a:lnTo>
                  <a:pt x="12192000" y="267448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96321CE-B559-1C9E-B347-D138D60AD413}"/>
              </a:ext>
            </a:extLst>
          </p:cNvPr>
          <p:cNvSpPr>
            <a:spLocks noGrp="1"/>
          </p:cNvSpPr>
          <p:nvPr>
            <p:ph type="title"/>
            <p:custDataLst>
              <p:tags r:id="rId3"/>
            </p:custDataLst>
          </p:nvPr>
        </p:nvSpPr>
        <p:spPr>
          <a:xfrm>
            <a:off x="1050879" y="609601"/>
            <a:ext cx="9810604" cy="1216024"/>
          </a:xfrm>
        </p:spPr>
        <p:txBody>
          <a:bodyPr>
            <a:normAutofit/>
          </a:bodyPr>
          <a:lstStyle/>
          <a:p>
            <a:r>
              <a:rPr lang="fr-CA" dirty="0"/>
              <a:t>Présentation</a:t>
            </a:r>
            <a:endParaRPr lang="en-US" dirty="0"/>
          </a:p>
        </p:txBody>
      </p:sp>
      <p:sp>
        <p:nvSpPr>
          <p:cNvPr id="12" name="Freeform: Shape 11">
            <a:extLst>
              <a:ext uri="{FF2B5EF4-FFF2-40B4-BE49-F238E27FC236}">
                <a16:creationId xmlns:a16="http://schemas.microsoft.com/office/drawing/2014/main" id="{C87A8A8A-B020-4F46-8329-D75799D71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2674144" y="6080078"/>
            <a:ext cx="9517857" cy="777922"/>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06340F2-B4FD-525F-CA5B-D28F9D1FD44F}"/>
              </a:ext>
            </a:extLst>
          </p:cNvPr>
          <p:cNvSpPr>
            <a:spLocks noGrp="1"/>
          </p:cNvSpPr>
          <p:nvPr>
            <p:ph idx="1"/>
            <p:custDataLst>
              <p:tags r:id="rId5"/>
            </p:custDataLst>
          </p:nvPr>
        </p:nvSpPr>
        <p:spPr>
          <a:xfrm>
            <a:off x="1050878" y="2687005"/>
            <a:ext cx="9880979" cy="3567373"/>
          </a:xfrm>
        </p:spPr>
        <p:txBody>
          <a:bodyPr anchor="ctr">
            <a:normAutofit/>
          </a:bodyPr>
          <a:lstStyle/>
          <a:p>
            <a:r>
              <a:rPr lang="fr-CA" dirty="0"/>
              <a:t>Contexte</a:t>
            </a:r>
          </a:p>
          <a:p>
            <a:r>
              <a:rPr lang="en-US" dirty="0" err="1"/>
              <a:t>Lignes</a:t>
            </a:r>
            <a:r>
              <a:rPr lang="en-US" dirty="0"/>
              <a:t> directrices</a:t>
            </a:r>
          </a:p>
          <a:p>
            <a:r>
              <a:rPr lang="en-US" dirty="0" err="1"/>
              <a:t>Méthode</a:t>
            </a:r>
            <a:endParaRPr lang="en-US" dirty="0"/>
          </a:p>
          <a:p>
            <a:r>
              <a:rPr lang="en-US" dirty="0" err="1"/>
              <a:t>Résultats</a:t>
            </a:r>
            <a:endParaRPr lang="en-US" dirty="0"/>
          </a:p>
          <a:p>
            <a:r>
              <a:rPr lang="en-US" dirty="0"/>
              <a:t>Discussion</a:t>
            </a:r>
          </a:p>
        </p:txBody>
      </p:sp>
    </p:spTree>
    <p:extLst>
      <p:ext uri="{BB962C8B-B14F-4D97-AF65-F5344CB8AC3E}">
        <p14:creationId xmlns:p14="http://schemas.microsoft.com/office/powerpoint/2010/main" val="1389113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9ACC6-741A-07C0-E8DF-D9EE07F514C4}"/>
              </a:ext>
            </a:extLst>
          </p:cNvPr>
          <p:cNvSpPr>
            <a:spLocks noGrp="1"/>
          </p:cNvSpPr>
          <p:nvPr>
            <p:ph type="title"/>
            <p:custDataLst>
              <p:tags r:id="rId1"/>
            </p:custDataLst>
          </p:nvPr>
        </p:nvSpPr>
        <p:spPr/>
        <p:txBody>
          <a:bodyPr/>
          <a:lstStyle/>
          <a:p>
            <a:r>
              <a:rPr lang="fr-CA" dirty="0"/>
              <a:t>Limitations: </a:t>
            </a:r>
            <a:endParaRPr lang="en-US" dirty="0"/>
          </a:p>
        </p:txBody>
      </p:sp>
      <p:sp>
        <p:nvSpPr>
          <p:cNvPr id="3" name="Content Placeholder 2">
            <a:extLst>
              <a:ext uri="{FF2B5EF4-FFF2-40B4-BE49-F238E27FC236}">
                <a16:creationId xmlns:a16="http://schemas.microsoft.com/office/drawing/2014/main" id="{CCD3ED22-6D3E-36F7-BE3E-2E3D4C14A6C0}"/>
              </a:ext>
            </a:extLst>
          </p:cNvPr>
          <p:cNvSpPr>
            <a:spLocks noGrp="1"/>
          </p:cNvSpPr>
          <p:nvPr>
            <p:ph idx="1"/>
            <p:custDataLst>
              <p:tags r:id="rId2"/>
            </p:custDataLst>
          </p:nvPr>
        </p:nvSpPr>
        <p:spPr/>
        <p:txBody>
          <a:bodyPr/>
          <a:lstStyle/>
          <a:p>
            <a:r>
              <a:rPr lang="fr-CA" dirty="0"/>
              <a:t>Principalement des études de cohortes avec possibles biais: </a:t>
            </a:r>
            <a:endParaRPr lang="en-US" dirty="0"/>
          </a:p>
          <a:p>
            <a:pPr lvl="1"/>
            <a:r>
              <a:rPr lang="en-US" dirty="0"/>
              <a:t>De </a:t>
            </a:r>
            <a:r>
              <a:rPr lang="en-US" dirty="0" err="1"/>
              <a:t>sélection</a:t>
            </a:r>
            <a:endParaRPr lang="en-US" dirty="0"/>
          </a:p>
          <a:p>
            <a:pPr lvl="1"/>
            <a:r>
              <a:rPr lang="en-US" dirty="0" err="1"/>
              <a:t>Facteurs</a:t>
            </a:r>
            <a:r>
              <a:rPr lang="en-US" dirty="0"/>
              <a:t> </a:t>
            </a:r>
            <a:r>
              <a:rPr lang="en-US" dirty="0" err="1"/>
              <a:t>confondants</a:t>
            </a:r>
            <a:r>
              <a:rPr lang="en-US" dirty="0"/>
              <a:t> possibles</a:t>
            </a:r>
          </a:p>
          <a:p>
            <a:pPr lvl="1"/>
            <a:r>
              <a:rPr lang="en-US" dirty="0" err="1"/>
              <a:t>Présence</a:t>
            </a:r>
            <a:r>
              <a:rPr lang="en-US" dirty="0"/>
              <a:t> de </a:t>
            </a:r>
            <a:r>
              <a:rPr lang="en-US" dirty="0" err="1"/>
              <a:t>biais</a:t>
            </a:r>
            <a:r>
              <a:rPr lang="en-US" dirty="0"/>
              <a:t> de publication ?</a:t>
            </a:r>
            <a:endParaRPr lang="fr-CA" dirty="0"/>
          </a:p>
          <a:p>
            <a:r>
              <a:rPr lang="en-US" dirty="0"/>
              <a:t>La </a:t>
            </a:r>
            <a:r>
              <a:rPr lang="en-US" dirty="0" err="1"/>
              <a:t>disponibilité</a:t>
            </a:r>
            <a:r>
              <a:rPr lang="en-US" dirty="0"/>
              <a:t> des Pigtail dans </a:t>
            </a:r>
            <a:r>
              <a:rPr lang="en-US" dirty="0" err="1"/>
              <a:t>certains</a:t>
            </a:r>
            <a:r>
              <a:rPr lang="en-US" dirty="0"/>
              <a:t> milieux et le </a:t>
            </a:r>
            <a:r>
              <a:rPr lang="en-US" dirty="0" err="1"/>
              <a:t>coût</a:t>
            </a:r>
            <a:r>
              <a:rPr lang="en-US" dirty="0"/>
              <a:t> </a:t>
            </a:r>
            <a:r>
              <a:rPr lang="en-US" dirty="0" err="1"/>
              <a:t>supérieur</a:t>
            </a:r>
            <a:endParaRPr lang="en-US" dirty="0"/>
          </a:p>
          <a:p>
            <a:r>
              <a:rPr lang="en-US" dirty="0" err="1"/>
              <a:t>L’absence</a:t>
            </a:r>
            <a:r>
              <a:rPr lang="en-US" dirty="0"/>
              <a:t> de </a:t>
            </a:r>
            <a:r>
              <a:rPr lang="en-US" dirty="0" err="1"/>
              <a:t>définition</a:t>
            </a:r>
            <a:r>
              <a:rPr lang="en-US" dirty="0"/>
              <a:t> </a:t>
            </a:r>
            <a:r>
              <a:rPr lang="en-US" dirty="0" err="1"/>
              <a:t>universelle</a:t>
            </a:r>
            <a:r>
              <a:rPr lang="en-US" dirty="0"/>
              <a:t> </a:t>
            </a:r>
            <a:r>
              <a:rPr lang="en-US" dirty="0" err="1"/>
              <a:t>ou</a:t>
            </a:r>
            <a:r>
              <a:rPr lang="en-US" dirty="0"/>
              <a:t> du </a:t>
            </a:r>
            <a:r>
              <a:rPr lang="en-US" dirty="0" err="1"/>
              <a:t>calcul</a:t>
            </a:r>
            <a:r>
              <a:rPr lang="en-US" dirty="0"/>
              <a:t> du volume des pneumothorax</a:t>
            </a:r>
          </a:p>
          <a:p>
            <a:r>
              <a:rPr lang="en-US" dirty="0" err="1"/>
              <a:t>Aucune</a:t>
            </a:r>
            <a:r>
              <a:rPr lang="en-US" dirty="0"/>
              <a:t> étude sur les pneumothorax sous tension et </a:t>
            </a:r>
            <a:r>
              <a:rPr lang="en-US" dirty="0" err="1"/>
              <a:t>bilatéraux</a:t>
            </a:r>
            <a:endParaRPr lang="en-US" dirty="0"/>
          </a:p>
          <a:p>
            <a:endParaRPr lang="fr-CA" dirty="0"/>
          </a:p>
        </p:txBody>
      </p:sp>
    </p:spTree>
    <p:extLst>
      <p:ext uri="{BB962C8B-B14F-4D97-AF65-F5344CB8AC3E}">
        <p14:creationId xmlns:p14="http://schemas.microsoft.com/office/powerpoint/2010/main" val="3643911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77F2-7607-430C-D878-0BBA1594CD1A}"/>
              </a:ext>
            </a:extLst>
          </p:cNvPr>
          <p:cNvSpPr>
            <a:spLocks noGrp="1"/>
          </p:cNvSpPr>
          <p:nvPr>
            <p:ph type="title"/>
            <p:custDataLst>
              <p:tags r:id="rId1"/>
            </p:custDataLst>
          </p:nvPr>
        </p:nvSpPr>
        <p:spPr/>
        <p:txBody>
          <a:bodyPr/>
          <a:lstStyle/>
          <a:p>
            <a:r>
              <a:rPr lang="fr-CA" dirty="0"/>
              <a:t>Conclusions: </a:t>
            </a:r>
            <a:endParaRPr lang="en-US" dirty="0"/>
          </a:p>
        </p:txBody>
      </p:sp>
      <p:sp>
        <p:nvSpPr>
          <p:cNvPr id="3" name="Content Placeholder 2">
            <a:extLst>
              <a:ext uri="{FF2B5EF4-FFF2-40B4-BE49-F238E27FC236}">
                <a16:creationId xmlns:a16="http://schemas.microsoft.com/office/drawing/2014/main" id="{1A1A911E-B342-7E17-C63D-36DA0ADCD247}"/>
              </a:ext>
            </a:extLst>
          </p:cNvPr>
          <p:cNvSpPr>
            <a:spLocks noGrp="1"/>
          </p:cNvSpPr>
          <p:nvPr>
            <p:ph idx="1"/>
            <p:custDataLst>
              <p:tags r:id="rId2"/>
            </p:custDataLst>
          </p:nvPr>
        </p:nvSpPr>
        <p:spPr>
          <a:xfrm>
            <a:off x="804137" y="2072367"/>
            <a:ext cx="9810604" cy="4428753"/>
          </a:xfrm>
        </p:spPr>
        <p:txBody>
          <a:bodyPr/>
          <a:lstStyle/>
          <a:p>
            <a:r>
              <a:rPr lang="fr-CA" dirty="0"/>
              <a:t>Taux de résolution similaire des pneumothorax (spontanés/traumatique)</a:t>
            </a:r>
          </a:p>
          <a:p>
            <a:r>
              <a:rPr lang="fr-CA" dirty="0"/>
              <a:t>Analgésie moindre avec l’utilisation du drain Pigtail</a:t>
            </a:r>
          </a:p>
          <a:p>
            <a:r>
              <a:rPr lang="fr-CA" dirty="0"/>
              <a:t>Durée d’hospitalisation / de drainage similaire</a:t>
            </a:r>
          </a:p>
          <a:p>
            <a:pPr lvl="1"/>
            <a:r>
              <a:rPr lang="fr-CA" dirty="0"/>
              <a:t>Mais possibilité de Pigtail en ambulatoire ?</a:t>
            </a:r>
          </a:p>
          <a:p>
            <a:r>
              <a:rPr lang="fr-CA" dirty="0"/>
              <a:t>Aucune grosse étude randomisée contrôlée</a:t>
            </a:r>
          </a:p>
          <a:p>
            <a:r>
              <a:rPr lang="fr-CA" dirty="0"/>
              <a:t>Pas d’études pour les pneumothorax sous-tension ni bilatéraux</a:t>
            </a:r>
          </a:p>
          <a:p>
            <a:pPr lvl="1"/>
            <a:endParaRPr lang="fr-CA" dirty="0"/>
          </a:p>
          <a:p>
            <a:endParaRPr lang="en-US" dirty="0"/>
          </a:p>
        </p:txBody>
      </p:sp>
    </p:spTree>
    <p:extLst>
      <p:ext uri="{BB962C8B-B14F-4D97-AF65-F5344CB8AC3E}">
        <p14:creationId xmlns:p14="http://schemas.microsoft.com/office/powerpoint/2010/main" val="4294859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0C25-F5AC-7D60-1A51-A10EBADA6C2D}"/>
              </a:ext>
            </a:extLst>
          </p:cNvPr>
          <p:cNvSpPr>
            <a:spLocks noGrp="1"/>
          </p:cNvSpPr>
          <p:nvPr>
            <p:ph type="title"/>
            <p:custDataLst>
              <p:tags r:id="rId1"/>
            </p:custDataLst>
          </p:nvPr>
        </p:nvSpPr>
        <p:spPr/>
        <p:txBody>
          <a:bodyPr/>
          <a:lstStyle/>
          <a:p>
            <a:r>
              <a:rPr lang="fr-CA" dirty="0"/>
              <a:t>Références: </a:t>
            </a:r>
            <a:endParaRPr lang="en-US" dirty="0"/>
          </a:p>
        </p:txBody>
      </p:sp>
      <p:sp>
        <p:nvSpPr>
          <p:cNvPr id="3" name="Content Placeholder 2">
            <a:extLst>
              <a:ext uri="{FF2B5EF4-FFF2-40B4-BE49-F238E27FC236}">
                <a16:creationId xmlns:a16="http://schemas.microsoft.com/office/drawing/2014/main" id="{0C13F689-61C8-2C40-9176-981DD0DDA31F}"/>
              </a:ext>
            </a:extLst>
          </p:cNvPr>
          <p:cNvSpPr>
            <a:spLocks noGrp="1"/>
          </p:cNvSpPr>
          <p:nvPr>
            <p:ph idx="1"/>
            <p:custDataLst>
              <p:tags r:id="rId2"/>
            </p:custDataLst>
          </p:nvPr>
        </p:nvSpPr>
        <p:spPr/>
        <p:txBody>
          <a:bodyPr>
            <a:normAutofit fontScale="77500" lnSpcReduction="20000"/>
          </a:bodyPr>
          <a:lstStyle/>
          <a:p>
            <a:pPr marL="0" marR="0">
              <a:lnSpc>
                <a:spcPct val="107000"/>
              </a:lnSpc>
              <a:spcBef>
                <a:spcPts val="200"/>
              </a:spcBef>
              <a:spcAft>
                <a:spcPts val="0"/>
              </a:spcAft>
            </a:pP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Les articles </a:t>
            </a:r>
          </a:p>
          <a:p>
            <a:pPr marL="360045" marR="0" indent="-360045">
              <a:spcBef>
                <a:spcPts val="0"/>
              </a:spcBef>
              <a:spcAft>
                <a:spcPts val="0"/>
              </a:spcAft>
            </a:pPr>
            <a:r>
              <a:rPr lang="en-US" sz="1800" dirty="0" err="1">
                <a:effectLst/>
                <a:latin typeface="Calibri" panose="020F0502020204030204" pitchFamily="34" charset="0"/>
                <a:ea typeface="Times New Roman" panose="02020603050405020304" pitchFamily="18" charset="0"/>
              </a:rPr>
              <a:t>Alamdaran</a:t>
            </a:r>
            <a:r>
              <a:rPr lang="en-US" sz="1800" dirty="0">
                <a:effectLst/>
                <a:latin typeface="Calibri" panose="020F0502020204030204" pitchFamily="34" charset="0"/>
                <a:ea typeface="Times New Roman" panose="02020603050405020304" pitchFamily="18" charset="0"/>
              </a:rPr>
              <a:t> SA, </a:t>
            </a:r>
            <a:r>
              <a:rPr lang="en-US" sz="1800" dirty="0" err="1">
                <a:effectLst/>
                <a:latin typeface="Calibri" panose="020F0502020204030204" pitchFamily="34" charset="0"/>
                <a:ea typeface="Times New Roman" panose="02020603050405020304" pitchFamily="18" charset="0"/>
              </a:rPr>
              <a:t>Ramouz</a:t>
            </a:r>
            <a:r>
              <a:rPr lang="en-US" sz="1800" dirty="0">
                <a:effectLst/>
                <a:latin typeface="Calibri" panose="020F0502020204030204" pitchFamily="34" charset="0"/>
                <a:ea typeface="Times New Roman" panose="02020603050405020304" pitchFamily="18" charset="0"/>
              </a:rPr>
              <a:t> A, </a:t>
            </a:r>
            <a:r>
              <a:rPr lang="en-US" sz="1800" dirty="0" err="1">
                <a:effectLst/>
                <a:latin typeface="Calibri" panose="020F0502020204030204" pitchFamily="34" charset="0"/>
                <a:ea typeface="Times New Roman" panose="02020603050405020304" pitchFamily="18" charset="0"/>
              </a:rPr>
              <a:t>Amini</a:t>
            </a:r>
            <a:r>
              <a:rPr lang="en-US" sz="1800" dirty="0">
                <a:effectLst/>
                <a:latin typeface="Calibri" panose="020F0502020204030204" pitchFamily="34" charset="0"/>
                <a:ea typeface="Times New Roman" panose="02020603050405020304" pitchFamily="18" charset="0"/>
              </a:rPr>
              <a:t> H. Comparison of the therapeutic effects of a pigtail catheter and chest tube in the treatment of spontaneous pneumothorax: A randomized clinical trial study. Turkish Thoracic Journal. 19Nov2021;22(6):459–65. </a:t>
            </a:r>
            <a:endParaRPr lang="en-US" sz="1800" dirty="0">
              <a:effectLst/>
              <a:latin typeface="Times New Roman" panose="02020603050405020304" pitchFamily="18" charset="0"/>
              <a:ea typeface="Times New Roman" panose="02020603050405020304" pitchFamily="18" charset="0"/>
            </a:endParaRPr>
          </a:p>
          <a:p>
            <a:pPr marL="360045" marR="0" indent="-360045">
              <a:spcBef>
                <a:spcPts val="0"/>
              </a:spcBef>
              <a:spcAft>
                <a:spcPts val="0"/>
              </a:spcAft>
            </a:pPr>
            <a:r>
              <a:rPr lang="en-US" sz="1800" dirty="0" err="1">
                <a:effectLst/>
                <a:latin typeface="Calibri" panose="020F0502020204030204" pitchFamily="34" charset="0"/>
                <a:ea typeface="Times New Roman" panose="02020603050405020304" pitchFamily="18" charset="0"/>
              </a:rPr>
              <a:t>Beeton</a:t>
            </a:r>
            <a:r>
              <a:rPr lang="en-US" sz="1800" dirty="0">
                <a:effectLst/>
                <a:latin typeface="Calibri" panose="020F0502020204030204" pitchFamily="34" charset="0"/>
                <a:ea typeface="Times New Roman" panose="02020603050405020304" pitchFamily="18" charset="0"/>
              </a:rPr>
              <a:t> G, </a:t>
            </a:r>
            <a:r>
              <a:rPr lang="en-US" sz="1800" dirty="0" err="1">
                <a:effectLst/>
                <a:latin typeface="Calibri" panose="020F0502020204030204" pitchFamily="34" charset="0"/>
                <a:ea typeface="Times New Roman" panose="02020603050405020304" pitchFamily="18" charset="0"/>
              </a:rPr>
              <a:t>Ngatuvai</a:t>
            </a:r>
            <a:r>
              <a:rPr lang="en-US" sz="1800" dirty="0">
                <a:effectLst/>
                <a:latin typeface="Calibri" panose="020F0502020204030204" pitchFamily="34" charset="0"/>
                <a:ea typeface="Times New Roman" panose="02020603050405020304" pitchFamily="18" charset="0"/>
              </a:rPr>
              <a:t> M, Breeding T, Andrade R, </a:t>
            </a:r>
            <a:r>
              <a:rPr lang="en-US" sz="1800" dirty="0" err="1">
                <a:effectLst/>
                <a:latin typeface="Calibri" panose="020F0502020204030204" pitchFamily="34" charset="0"/>
                <a:ea typeface="Times New Roman" panose="02020603050405020304" pitchFamily="18" charset="0"/>
              </a:rPr>
              <a:t>Zagales</a:t>
            </a:r>
            <a:r>
              <a:rPr lang="en-US" sz="1800" dirty="0">
                <a:effectLst/>
                <a:latin typeface="Calibri" panose="020F0502020204030204" pitchFamily="34" charset="0"/>
                <a:ea typeface="Times New Roman" panose="02020603050405020304" pitchFamily="18" charset="0"/>
              </a:rPr>
              <a:t> R, Khan A, et al. Outcomes of pigtail catheter placement versus chest tube placement in adult thoracic trauma patients: A systematic review and meta-analysis. The American Surgeon. 20Fev2023; </a:t>
            </a:r>
            <a:endParaRPr lang="en-US" sz="1800" dirty="0">
              <a:effectLst/>
              <a:latin typeface="Times New Roman" panose="02020603050405020304" pitchFamily="18" charset="0"/>
              <a:ea typeface="Times New Roman" panose="02020603050405020304" pitchFamily="18" charset="0"/>
            </a:endParaRPr>
          </a:p>
          <a:p>
            <a:pPr marL="360045" marR="0" indent="-360045">
              <a:spcBef>
                <a:spcPts val="0"/>
              </a:spcBef>
              <a:spcAft>
                <a:spcPts val="0"/>
              </a:spcAft>
            </a:pPr>
            <a:r>
              <a:rPr lang="en-US" sz="1800" dirty="0">
                <a:effectLst/>
                <a:latin typeface="Calibri" panose="020F0502020204030204" pitchFamily="34" charset="0"/>
                <a:ea typeface="Times New Roman" panose="02020603050405020304" pitchFamily="18" charset="0"/>
              </a:rPr>
              <a:t>Chang S-H, Kang Y-N, Chiu H-Y, Chiu Y-H. A systematic review and meta-analysis comparing pigtail catheter and chest tube as the initial treatment for pneumothorax. Chest. 13Fev2018;153(5):1201–12. </a:t>
            </a:r>
            <a:endParaRPr lang="en-US" sz="1800" dirty="0">
              <a:effectLst/>
              <a:latin typeface="Times New Roman" panose="02020603050405020304" pitchFamily="18" charset="0"/>
              <a:ea typeface="Times New Roman" panose="02020603050405020304" pitchFamily="18" charset="0"/>
            </a:endParaRPr>
          </a:p>
          <a:p>
            <a:pPr marL="360045" marR="0" indent="-360045">
              <a:spcBef>
                <a:spcPts val="0"/>
              </a:spcBef>
              <a:spcAft>
                <a:spcPts val="0"/>
              </a:spcAft>
            </a:pPr>
            <a:r>
              <a:rPr lang="en-US" sz="1800" dirty="0" err="1">
                <a:effectLst/>
                <a:latin typeface="Calibri" panose="020F0502020204030204" pitchFamily="34" charset="0"/>
                <a:ea typeface="Times New Roman" panose="02020603050405020304" pitchFamily="18" charset="0"/>
              </a:rPr>
              <a:t>Mortman</a:t>
            </a:r>
            <a:r>
              <a:rPr lang="en-US" sz="1800" dirty="0">
                <a:effectLst/>
                <a:latin typeface="Calibri" panose="020F0502020204030204" pitchFamily="34" charset="0"/>
                <a:ea typeface="Times New Roman" panose="02020603050405020304" pitchFamily="18" charset="0"/>
              </a:rPr>
              <a:t> KD, Tanenbaum MT, Cavallo KM, Kelley D, </a:t>
            </a:r>
            <a:r>
              <a:rPr lang="en-US" sz="1800" dirty="0" err="1">
                <a:effectLst/>
                <a:latin typeface="Calibri" panose="020F0502020204030204" pitchFamily="34" charset="0"/>
                <a:ea typeface="Times New Roman" panose="02020603050405020304" pitchFamily="18" charset="0"/>
              </a:rPr>
              <a:t>Bonitto</a:t>
            </a:r>
            <a:r>
              <a:rPr lang="en-US" sz="1800" dirty="0">
                <a:effectLst/>
                <a:latin typeface="Calibri" panose="020F0502020204030204" pitchFamily="34" charset="0"/>
                <a:ea typeface="Times New Roman" panose="02020603050405020304" pitchFamily="18" charset="0"/>
              </a:rPr>
              <a:t> SS, </a:t>
            </a:r>
            <a:r>
              <a:rPr lang="en-US" sz="1800" dirty="0" err="1">
                <a:effectLst/>
                <a:latin typeface="Calibri" panose="020F0502020204030204" pitchFamily="34" charset="0"/>
                <a:ea typeface="Times New Roman" panose="02020603050405020304" pitchFamily="18" charset="0"/>
              </a:rPr>
              <a:t>Sadur</a:t>
            </a:r>
            <a:r>
              <a:rPr lang="en-US" sz="1800" dirty="0">
                <a:effectLst/>
                <a:latin typeface="Calibri" panose="020F0502020204030204" pitchFamily="34" charset="0"/>
                <a:ea typeface="Times New Roman" panose="02020603050405020304" pitchFamily="18" charset="0"/>
              </a:rPr>
              <a:t> A, et al. Reintervention rate after pigtail catheter insertion compared to surgical chest tubes. The American Surgeon. 14Fev2023; </a:t>
            </a:r>
            <a:endParaRPr lang="en-US" sz="1800" dirty="0">
              <a:effectLst/>
              <a:latin typeface="Times New Roman" panose="02020603050405020304" pitchFamily="18" charset="0"/>
              <a:ea typeface="Times New Roman" panose="02020603050405020304" pitchFamily="18" charset="0"/>
            </a:endParaRPr>
          </a:p>
          <a:p>
            <a:pPr marL="360045" marR="0" indent="-360045">
              <a:spcBef>
                <a:spcPts val="0"/>
              </a:spcBef>
              <a:spcAft>
                <a:spcPts val="0"/>
              </a:spcAft>
            </a:pPr>
            <a:r>
              <a:rPr lang="en-US" sz="1800" dirty="0">
                <a:effectLst/>
                <a:latin typeface="Calibri" panose="020F0502020204030204" pitchFamily="34" charset="0"/>
                <a:ea typeface="Times New Roman" panose="02020603050405020304" pitchFamily="18" charset="0"/>
              </a:rPr>
              <a:t>Vaidya S, </a:t>
            </a:r>
            <a:r>
              <a:rPr lang="en-US" sz="1800" dirty="0" err="1">
                <a:effectLst/>
                <a:latin typeface="Calibri" panose="020F0502020204030204" pitchFamily="34" charset="0"/>
                <a:ea typeface="Times New Roman" panose="02020603050405020304" pitchFamily="18" charset="0"/>
              </a:rPr>
              <a:t>Karmacharya</a:t>
            </a:r>
            <a:r>
              <a:rPr lang="en-US" sz="1800" dirty="0">
                <a:effectLst/>
                <a:latin typeface="Calibri" panose="020F0502020204030204" pitchFamily="34" charset="0"/>
                <a:ea typeface="Times New Roman" panose="02020603050405020304" pitchFamily="18" charset="0"/>
              </a:rPr>
              <a:t> RM, Shrestha B, Adhikari MM, Sharma R, Khadka S, et al. Comparative study between the use of pigtail catheters and traditional chest tube drain in cases with pneumothorax. Kathmandu University Medical Journal. 31Mar2022;20(1):24–8.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marR="0">
              <a:lnSpc>
                <a:spcPct val="107000"/>
              </a:lnSpc>
              <a:spcBef>
                <a:spcPts val="200"/>
              </a:spcBef>
              <a:spcAft>
                <a:spcPts val="0"/>
              </a:spcAft>
            </a:pPr>
            <a:r>
              <a:rPr lang="en-US" sz="1800" b="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Autres</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ressources</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b="1" dirty="0" err="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utilisés</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 </a:t>
            </a:r>
          </a:p>
          <a:p>
            <a:pPr marL="360045" marR="0" indent="-360045">
              <a:spcBef>
                <a:spcPts val="0"/>
              </a:spcBef>
              <a:spcAft>
                <a:spcPts val="0"/>
              </a:spcAft>
            </a:pPr>
            <a:r>
              <a:rPr lang="en-US" sz="1800" dirty="0">
                <a:effectLst/>
                <a:latin typeface="Calibri" panose="020F0502020204030204" pitchFamily="34" charset="0"/>
                <a:ea typeface="Times New Roman" panose="02020603050405020304" pitchFamily="18" charset="0"/>
              </a:rPr>
              <a:t>Fang M, Liu G, Luo G, Wu T. Does pigtail catheters relieve pneumothorax? Medicine. 2018Nov;97(47). </a:t>
            </a:r>
            <a:endParaRPr lang="en-US" sz="1800" dirty="0">
              <a:effectLst/>
              <a:latin typeface="Times New Roman" panose="02020603050405020304" pitchFamily="18" charset="0"/>
              <a:ea typeface="Times New Roman" panose="02020603050405020304" pitchFamily="18" charset="0"/>
            </a:endParaRPr>
          </a:p>
          <a:p>
            <a:pPr marL="360045" marR="0" indent="-360045">
              <a:spcBef>
                <a:spcPts val="0"/>
              </a:spcBef>
              <a:spcAft>
                <a:spcPts val="0"/>
              </a:spcAft>
            </a:pPr>
            <a:r>
              <a:rPr lang="en-US" sz="1800" dirty="0">
                <a:effectLst/>
                <a:latin typeface="Calibri" panose="020F0502020204030204" pitchFamily="34" charset="0"/>
                <a:ea typeface="Times New Roman" panose="02020603050405020304" pitchFamily="18" charset="0"/>
              </a:rPr>
              <a:t>H. Baumann M, Strange C, Heffner J, Light R. Management of Spontaneous Pneumothorax. CHEST. 2001Feb;119(2):590–602. </a:t>
            </a:r>
            <a:endParaRPr lang="en-US" sz="1800" dirty="0">
              <a:effectLst/>
              <a:latin typeface="Times New Roman" panose="02020603050405020304" pitchFamily="18" charset="0"/>
              <a:ea typeface="Times New Roman" panose="02020603050405020304" pitchFamily="18" charset="0"/>
            </a:endParaRPr>
          </a:p>
          <a:p>
            <a:pPr marL="360045" marR="0" indent="-360045">
              <a:spcBef>
                <a:spcPts val="0"/>
              </a:spcBef>
              <a:spcAft>
                <a:spcPts val="0"/>
              </a:spcAft>
            </a:pPr>
            <a:r>
              <a:rPr lang="en-US" sz="1800" dirty="0">
                <a:effectLst/>
                <a:latin typeface="Calibri" panose="020F0502020204030204" pitchFamily="34" charset="0"/>
                <a:ea typeface="Times New Roman" panose="02020603050405020304" pitchFamily="18" charset="0"/>
              </a:rPr>
              <a:t>L. McKnight C, Burns B. Pneumothorax - </a:t>
            </a:r>
            <a:r>
              <a:rPr lang="en-US" sz="1800" dirty="0" err="1">
                <a:effectLst/>
                <a:latin typeface="Calibri" panose="020F0502020204030204" pitchFamily="34" charset="0"/>
                <a:ea typeface="Times New Roman" panose="02020603050405020304" pitchFamily="18" charset="0"/>
              </a:rPr>
              <a:t>StatPearls</a:t>
            </a:r>
            <a:r>
              <a:rPr lang="en-US" sz="1800" dirty="0">
                <a:effectLst/>
                <a:latin typeface="Calibri" panose="020F0502020204030204" pitchFamily="34" charset="0"/>
                <a:ea typeface="Times New Roman" panose="02020603050405020304" pitchFamily="18" charset="0"/>
              </a:rPr>
              <a:t> - NCBI Bookshelf [Internet]. National Library of Medicine. 2023 [</a:t>
            </a:r>
            <a:r>
              <a:rPr lang="en-US" sz="1800" dirty="0" err="1">
                <a:effectLst/>
                <a:latin typeface="Calibri" panose="020F0502020204030204" pitchFamily="34" charset="0"/>
                <a:ea typeface="Times New Roman" panose="02020603050405020304" pitchFamily="18" charset="0"/>
              </a:rPr>
              <a:t>citée</a:t>
            </a:r>
            <a:r>
              <a:rPr lang="en-US" sz="1800" dirty="0">
                <a:effectLst/>
                <a:latin typeface="Calibri" panose="020F0502020204030204" pitchFamily="34" charset="0"/>
                <a:ea typeface="Times New Roman" panose="02020603050405020304" pitchFamily="18" charset="0"/>
              </a:rPr>
              <a:t> le 7 </a:t>
            </a:r>
            <a:r>
              <a:rPr lang="en-US" sz="1800" dirty="0" err="1">
                <a:effectLst/>
                <a:latin typeface="Calibri" panose="020F0502020204030204" pitchFamily="34" charset="0"/>
                <a:ea typeface="Times New Roman" panose="02020603050405020304" pitchFamily="18" charset="0"/>
              </a:rPr>
              <a:t>mai</a:t>
            </a:r>
            <a:r>
              <a:rPr lang="en-US" sz="1800" dirty="0">
                <a:effectLst/>
                <a:latin typeface="Calibri" panose="020F0502020204030204" pitchFamily="34" charset="0"/>
                <a:ea typeface="Times New Roman" panose="02020603050405020304" pitchFamily="18" charset="0"/>
              </a:rPr>
              <a:t> 2023]. Disponible : https://www.ncbi.nlm.nih.gov/books/NBK441885/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Calibri" panose="020F0502020204030204" pitchFamily="34" charset="0"/>
              </a:rPr>
              <a:t>MacDuff A, Arnold A, Harvey J. Management of spontaneous pneumothorax: British Thoracic Society Pleural Disease Guideline 2010. </a:t>
            </a:r>
            <a:r>
              <a:rPr lang="fr-CA" sz="1800" dirty="0">
                <a:effectLst/>
                <a:latin typeface="Calibri" panose="020F0502020204030204" pitchFamily="34" charset="0"/>
                <a:ea typeface="Calibri" panose="020F0502020204030204" pitchFamily="34" charset="0"/>
              </a:rPr>
              <a:t>Thorax. 2010;65(</a:t>
            </a:r>
            <a:r>
              <a:rPr lang="fr-CA" sz="1800" dirty="0" err="1">
                <a:effectLst/>
                <a:latin typeface="Calibri" panose="020F0502020204030204" pitchFamily="34" charset="0"/>
                <a:ea typeface="Calibri" panose="020F0502020204030204" pitchFamily="34" charset="0"/>
              </a:rPr>
              <a:t>Suppl</a:t>
            </a:r>
            <a:r>
              <a:rPr lang="fr-CA" sz="1800" dirty="0">
                <a:effectLst/>
                <a:latin typeface="Calibri" panose="020F0502020204030204" pitchFamily="34" charset="0"/>
                <a:ea typeface="Calibri" panose="020F0502020204030204" pitchFamily="34" charset="0"/>
              </a:rPr>
              <a:t> 2):ii18–ii31. </a:t>
            </a:r>
            <a:endParaRPr lang="en-US" dirty="0"/>
          </a:p>
        </p:txBody>
      </p:sp>
    </p:spTree>
    <p:extLst>
      <p:ext uri="{BB962C8B-B14F-4D97-AF65-F5344CB8AC3E}">
        <p14:creationId xmlns:p14="http://schemas.microsoft.com/office/powerpoint/2010/main" val="335702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7E8D-1050-8148-3F6D-D4A027D9AA7F}"/>
              </a:ext>
            </a:extLst>
          </p:cNvPr>
          <p:cNvSpPr>
            <a:spLocks noGrp="1"/>
          </p:cNvSpPr>
          <p:nvPr>
            <p:ph type="title"/>
            <p:custDataLst>
              <p:tags r:id="rId1"/>
            </p:custDataLst>
          </p:nvPr>
        </p:nvSpPr>
        <p:spPr/>
        <p:txBody>
          <a:bodyPr/>
          <a:lstStyle/>
          <a:p>
            <a:r>
              <a:rPr lang="fr-CA" dirty="0"/>
              <a:t>Conflit d’intérêts</a:t>
            </a:r>
            <a:endParaRPr lang="en-US" dirty="0"/>
          </a:p>
        </p:txBody>
      </p:sp>
      <p:sp>
        <p:nvSpPr>
          <p:cNvPr id="3" name="Content Placeholder 2">
            <a:extLst>
              <a:ext uri="{FF2B5EF4-FFF2-40B4-BE49-F238E27FC236}">
                <a16:creationId xmlns:a16="http://schemas.microsoft.com/office/drawing/2014/main" id="{B7EA4899-B24D-68AF-AFF1-8C70F527B423}"/>
              </a:ext>
            </a:extLst>
          </p:cNvPr>
          <p:cNvSpPr>
            <a:spLocks noGrp="1"/>
          </p:cNvSpPr>
          <p:nvPr>
            <p:ph idx="1"/>
            <p:custDataLst>
              <p:tags r:id="rId2"/>
            </p:custDataLst>
          </p:nvPr>
        </p:nvSpPr>
        <p:spPr/>
        <p:txBody>
          <a:bodyPr/>
          <a:lstStyle/>
          <a:p>
            <a:r>
              <a:rPr lang="fr-CA" dirty="0"/>
              <a:t>Nil</a:t>
            </a:r>
            <a:endParaRPr lang="en-US" dirty="0"/>
          </a:p>
        </p:txBody>
      </p:sp>
    </p:spTree>
    <p:extLst>
      <p:ext uri="{BB962C8B-B14F-4D97-AF65-F5344CB8AC3E}">
        <p14:creationId xmlns:p14="http://schemas.microsoft.com/office/powerpoint/2010/main" val="411495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EEAE-02E1-DF96-33F9-D843BE24210C}"/>
              </a:ext>
            </a:extLst>
          </p:cNvPr>
          <p:cNvSpPr>
            <a:spLocks noGrp="1"/>
          </p:cNvSpPr>
          <p:nvPr>
            <p:ph type="title"/>
            <p:custDataLst>
              <p:tags r:id="rId1"/>
            </p:custDataLst>
          </p:nvPr>
        </p:nvSpPr>
        <p:spPr/>
        <p:txBody>
          <a:bodyPr/>
          <a:lstStyle/>
          <a:p>
            <a:r>
              <a:rPr lang="fr-CA" dirty="0"/>
              <a:t>Questionnement initial</a:t>
            </a:r>
            <a:endParaRPr lang="en-US" dirty="0"/>
          </a:p>
        </p:txBody>
      </p:sp>
      <p:sp>
        <p:nvSpPr>
          <p:cNvPr id="3" name="Content Placeholder 2">
            <a:extLst>
              <a:ext uri="{FF2B5EF4-FFF2-40B4-BE49-F238E27FC236}">
                <a16:creationId xmlns:a16="http://schemas.microsoft.com/office/drawing/2014/main" id="{AA90C0CD-9EE1-D582-A559-81DF533D955D}"/>
              </a:ext>
            </a:extLst>
          </p:cNvPr>
          <p:cNvSpPr>
            <a:spLocks noGrp="1"/>
          </p:cNvSpPr>
          <p:nvPr>
            <p:ph idx="1"/>
            <p:custDataLst>
              <p:tags r:id="rId2"/>
            </p:custDataLst>
          </p:nvPr>
        </p:nvSpPr>
        <p:spPr/>
        <p:txBody>
          <a:bodyPr/>
          <a:lstStyle/>
          <a:p>
            <a:r>
              <a:rPr lang="fr-CA" dirty="0"/>
              <a:t>Patient hospitalisé pour pneumothorax secondaire avec un Pigtail</a:t>
            </a:r>
          </a:p>
          <a:p>
            <a:pPr marL="0" indent="0">
              <a:buNone/>
            </a:pPr>
            <a:endParaRPr lang="fr-CA" dirty="0"/>
          </a:p>
          <a:p>
            <a:pPr marL="0" indent="0">
              <a:buNone/>
            </a:pPr>
            <a:r>
              <a:rPr lang="fr-CA" dirty="0"/>
              <a:t>Ma question de recherche: </a:t>
            </a:r>
          </a:p>
          <a:p>
            <a:pPr marL="0" indent="0">
              <a:buNone/>
            </a:pPr>
            <a:r>
              <a:rPr lang="fr-CA" dirty="0"/>
              <a:t>Comparer le taux de résolution du drainage des pneumothorax selon l’utilisation d’un drain Pigtail (</a:t>
            </a:r>
            <a:r>
              <a:rPr lang="fr-CA" dirty="0">
                <a:cs typeface="Times New Roman" panose="02020603050405020304" pitchFamily="18" charset="0"/>
              </a:rPr>
              <a:t>≤</a:t>
            </a:r>
            <a:r>
              <a:rPr lang="fr-CA" dirty="0"/>
              <a:t>14 Fr) ou d’un drain thoracique (</a:t>
            </a:r>
            <a:r>
              <a:rPr lang="fr-CA" dirty="0">
                <a:cs typeface="Times New Roman" panose="02020603050405020304" pitchFamily="18" charset="0"/>
              </a:rPr>
              <a:t>≥</a:t>
            </a:r>
            <a:r>
              <a:rPr lang="fr-CA" dirty="0"/>
              <a:t> 16 Fr) chez une population </a:t>
            </a:r>
            <a:r>
              <a:rPr lang="fr-CA" dirty="0">
                <a:cs typeface="Times New Roman" panose="02020603050405020304" pitchFamily="18" charset="0"/>
              </a:rPr>
              <a:t>≥ 14 ans nécessitant une </a:t>
            </a:r>
            <a:r>
              <a:rPr lang="fr-CA" dirty="0" err="1">
                <a:cs typeface="Times New Roman" panose="02020603050405020304" pitchFamily="18" charset="0"/>
              </a:rPr>
              <a:t>thoracostomie</a:t>
            </a:r>
            <a:r>
              <a:rPr lang="fr-CA" dirty="0">
                <a:cs typeface="Times New Roman" panose="02020603050405020304" pitchFamily="18" charset="0"/>
              </a:rPr>
              <a:t>.</a:t>
            </a:r>
            <a:endParaRPr lang="fr-CA" dirty="0"/>
          </a:p>
          <a:p>
            <a:pPr marL="0" indent="0">
              <a:buNone/>
            </a:pPr>
            <a:endParaRPr lang="fr-CA" dirty="0"/>
          </a:p>
          <a:p>
            <a:endParaRPr lang="en-US" dirty="0"/>
          </a:p>
        </p:txBody>
      </p:sp>
    </p:spTree>
    <p:extLst>
      <p:ext uri="{BB962C8B-B14F-4D97-AF65-F5344CB8AC3E}">
        <p14:creationId xmlns:p14="http://schemas.microsoft.com/office/powerpoint/2010/main" val="350106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CEDE2E-C8CD-424B-A0AB-9CDDD3A4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AEC738E-E912-420C-B0E2-17A69DF32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75620" y="0"/>
            <a:ext cx="11816380" cy="6858000"/>
          </a:xfrm>
          <a:custGeom>
            <a:avLst/>
            <a:gdLst>
              <a:gd name="connsiteX0" fmla="*/ 8367 w 11816380"/>
              <a:gd name="connsiteY0" fmla="*/ 6848079 h 6858000"/>
              <a:gd name="connsiteX1" fmla="*/ 946 w 11816380"/>
              <a:gd name="connsiteY1" fmla="*/ 6858000 h 6858000"/>
              <a:gd name="connsiteX2" fmla="*/ 0 w 11816380"/>
              <a:gd name="connsiteY2" fmla="*/ 6858000 h 6858000"/>
              <a:gd name="connsiteX3" fmla="*/ 8008701 w 11816380"/>
              <a:gd name="connsiteY3" fmla="*/ 0 h 6858000"/>
              <a:gd name="connsiteX4" fmla="*/ 11816380 w 11816380"/>
              <a:gd name="connsiteY4" fmla="*/ 0 h 6858000"/>
              <a:gd name="connsiteX5" fmla="*/ 11816380 w 11816380"/>
              <a:gd name="connsiteY5" fmla="*/ 6858000 h 6858000"/>
              <a:gd name="connsiteX6" fmla="*/ 12879 w 11816380"/>
              <a:gd name="connsiteY6" fmla="*/ 6858000 h 6858000"/>
              <a:gd name="connsiteX7" fmla="*/ 185257 w 11816380"/>
              <a:gd name="connsiteY7" fmla="*/ 6681490 h 6858000"/>
              <a:gd name="connsiteX8" fmla="*/ 349627 w 11816380"/>
              <a:gd name="connsiteY8" fmla="*/ 6491141 h 6858000"/>
              <a:gd name="connsiteX9" fmla="*/ 435850 w 11816380"/>
              <a:gd name="connsiteY9" fmla="*/ 6356175 h 6858000"/>
              <a:gd name="connsiteX10" fmla="*/ 513949 w 11816380"/>
              <a:gd name="connsiteY10" fmla="*/ 6236376 h 6858000"/>
              <a:gd name="connsiteX11" fmla="*/ 644725 w 11816380"/>
              <a:gd name="connsiteY11" fmla="*/ 6047133 h 6858000"/>
              <a:gd name="connsiteX12" fmla="*/ 755864 w 11816380"/>
              <a:gd name="connsiteY12" fmla="*/ 5875377 h 6858000"/>
              <a:gd name="connsiteX13" fmla="*/ 805295 w 11816380"/>
              <a:gd name="connsiteY13" fmla="*/ 5828953 h 6858000"/>
              <a:gd name="connsiteX14" fmla="*/ 854705 w 11816380"/>
              <a:gd name="connsiteY14" fmla="*/ 5795741 h 6858000"/>
              <a:gd name="connsiteX15" fmla="*/ 864711 w 11816380"/>
              <a:gd name="connsiteY15" fmla="*/ 5789123 h 6858000"/>
              <a:gd name="connsiteX16" fmla="*/ 915038 w 11816380"/>
              <a:gd name="connsiteY16" fmla="*/ 5676299 h 6858000"/>
              <a:gd name="connsiteX17" fmla="*/ 891159 w 11816380"/>
              <a:gd name="connsiteY17" fmla="*/ 5752283 h 6858000"/>
              <a:gd name="connsiteX18" fmla="*/ 891423 w 11816380"/>
              <a:gd name="connsiteY18" fmla="*/ 5752392 h 6858000"/>
              <a:gd name="connsiteX19" fmla="*/ 933153 w 11816380"/>
              <a:gd name="connsiteY19" fmla="*/ 5622359 h 6858000"/>
              <a:gd name="connsiteX20" fmla="*/ 988982 w 11816380"/>
              <a:gd name="connsiteY20" fmla="*/ 5555854 h 6858000"/>
              <a:gd name="connsiteX21" fmla="*/ 1027589 w 11816380"/>
              <a:gd name="connsiteY21" fmla="*/ 5528213 h 6858000"/>
              <a:gd name="connsiteX22" fmla="*/ 1049768 w 11816380"/>
              <a:gd name="connsiteY22" fmla="*/ 5510295 h 6858000"/>
              <a:gd name="connsiteX23" fmla="*/ 1086224 w 11816380"/>
              <a:gd name="connsiteY23" fmla="*/ 5455516 h 6858000"/>
              <a:gd name="connsiteX24" fmla="*/ 1219479 w 11816380"/>
              <a:gd name="connsiteY24" fmla="*/ 5343472 h 6858000"/>
              <a:gd name="connsiteX25" fmla="*/ 1313068 w 11816380"/>
              <a:gd name="connsiteY25" fmla="*/ 5275221 h 6858000"/>
              <a:gd name="connsiteX26" fmla="*/ 1370857 w 11816380"/>
              <a:gd name="connsiteY26" fmla="*/ 5250801 h 6858000"/>
              <a:gd name="connsiteX27" fmla="*/ 1383927 w 11816380"/>
              <a:gd name="connsiteY27" fmla="*/ 5241501 h 6858000"/>
              <a:gd name="connsiteX28" fmla="*/ 1389964 w 11816380"/>
              <a:gd name="connsiteY28" fmla="*/ 5235966 h 6858000"/>
              <a:gd name="connsiteX29" fmla="*/ 1436180 w 11816380"/>
              <a:gd name="connsiteY29" fmla="*/ 5191057 h 6858000"/>
              <a:gd name="connsiteX30" fmla="*/ 1462293 w 11816380"/>
              <a:gd name="connsiteY30" fmla="*/ 5172481 h 6858000"/>
              <a:gd name="connsiteX31" fmla="*/ 1471185 w 11816380"/>
              <a:gd name="connsiteY31" fmla="*/ 5172057 h 6858000"/>
              <a:gd name="connsiteX32" fmla="*/ 1484305 w 11816380"/>
              <a:gd name="connsiteY32" fmla="*/ 5160542 h 6858000"/>
              <a:gd name="connsiteX33" fmla="*/ 1554881 w 11816380"/>
              <a:gd name="connsiteY33" fmla="*/ 5084696 h 6858000"/>
              <a:gd name="connsiteX34" fmla="*/ 1636417 w 11816380"/>
              <a:gd name="connsiteY34" fmla="*/ 5001825 h 6858000"/>
              <a:gd name="connsiteX35" fmla="*/ 1660648 w 11816380"/>
              <a:gd name="connsiteY35" fmla="*/ 4950880 h 6858000"/>
              <a:gd name="connsiteX36" fmla="*/ 1706248 w 11816380"/>
              <a:gd name="connsiteY36" fmla="*/ 4843347 h 6858000"/>
              <a:gd name="connsiteX37" fmla="*/ 1710144 w 11816380"/>
              <a:gd name="connsiteY37" fmla="*/ 4829405 h 6858000"/>
              <a:gd name="connsiteX38" fmla="*/ 1719000 w 11816380"/>
              <a:gd name="connsiteY38" fmla="*/ 4829676 h 6858000"/>
              <a:gd name="connsiteX39" fmla="*/ 1733138 w 11816380"/>
              <a:gd name="connsiteY39" fmla="*/ 4813339 h 6858000"/>
              <a:gd name="connsiteX40" fmla="*/ 1778821 w 11816380"/>
              <a:gd name="connsiteY40" fmla="*/ 4805218 h 6858000"/>
              <a:gd name="connsiteX41" fmla="*/ 1800963 w 11816380"/>
              <a:gd name="connsiteY41" fmla="*/ 4763797 h 6858000"/>
              <a:gd name="connsiteX42" fmla="*/ 1810119 w 11816380"/>
              <a:gd name="connsiteY42" fmla="*/ 4737383 h 6858000"/>
              <a:gd name="connsiteX43" fmla="*/ 1827836 w 11816380"/>
              <a:gd name="connsiteY43" fmla="*/ 4724888 h 6858000"/>
              <a:gd name="connsiteX44" fmla="*/ 1833582 w 11816380"/>
              <a:gd name="connsiteY44" fmla="*/ 4707016 h 6858000"/>
              <a:gd name="connsiteX45" fmla="*/ 1918415 w 11816380"/>
              <a:gd name="connsiteY45" fmla="*/ 4635645 h 6858000"/>
              <a:gd name="connsiteX46" fmla="*/ 1931685 w 11816380"/>
              <a:gd name="connsiteY46" fmla="*/ 4624502 h 6858000"/>
              <a:gd name="connsiteX47" fmla="*/ 1935030 w 11816380"/>
              <a:gd name="connsiteY47" fmla="*/ 4613163 h 6858000"/>
              <a:gd name="connsiteX48" fmla="*/ 1952342 w 11816380"/>
              <a:gd name="connsiteY48" fmla="*/ 4594063 h 6858000"/>
              <a:gd name="connsiteX49" fmla="*/ 1961790 w 11816380"/>
              <a:gd name="connsiteY49" fmla="*/ 4592968 h 6858000"/>
              <a:gd name="connsiteX50" fmla="*/ 1960579 w 11816380"/>
              <a:gd name="connsiteY50" fmla="*/ 4588653 h 6858000"/>
              <a:gd name="connsiteX51" fmla="*/ 2030023 w 11816380"/>
              <a:gd name="connsiteY51" fmla="*/ 4496718 h 6858000"/>
              <a:gd name="connsiteX52" fmla="*/ 2042051 w 11816380"/>
              <a:gd name="connsiteY52" fmla="*/ 4481148 h 6858000"/>
              <a:gd name="connsiteX53" fmla="*/ 2136989 w 11816380"/>
              <a:gd name="connsiteY53" fmla="*/ 4432859 h 6858000"/>
              <a:gd name="connsiteX54" fmla="*/ 2162370 w 11816380"/>
              <a:gd name="connsiteY54" fmla="*/ 4411168 h 6858000"/>
              <a:gd name="connsiteX55" fmla="*/ 2169275 w 11816380"/>
              <a:gd name="connsiteY55" fmla="*/ 4403806 h 6858000"/>
              <a:gd name="connsiteX56" fmla="*/ 2181740 w 11816380"/>
              <a:gd name="connsiteY56" fmla="*/ 4389325 h 6858000"/>
              <a:gd name="connsiteX57" fmla="*/ 2222578 w 11816380"/>
              <a:gd name="connsiteY57" fmla="*/ 4276352 h 6858000"/>
              <a:gd name="connsiteX58" fmla="*/ 2356968 w 11816380"/>
              <a:gd name="connsiteY58" fmla="*/ 4104655 h 6858000"/>
              <a:gd name="connsiteX59" fmla="*/ 2741875 w 11816380"/>
              <a:gd name="connsiteY59" fmla="*/ 3505835 h 6858000"/>
              <a:gd name="connsiteX60" fmla="*/ 2827910 w 11816380"/>
              <a:gd name="connsiteY60" fmla="*/ 3396765 h 6858000"/>
              <a:gd name="connsiteX61" fmla="*/ 2924580 w 11816380"/>
              <a:gd name="connsiteY61" fmla="*/ 3353018 h 6858000"/>
              <a:gd name="connsiteX62" fmla="*/ 3068218 w 11816380"/>
              <a:gd name="connsiteY62" fmla="*/ 3200632 h 6858000"/>
              <a:gd name="connsiteX63" fmla="*/ 3180481 w 11816380"/>
              <a:gd name="connsiteY63" fmla="*/ 3072491 h 6858000"/>
              <a:gd name="connsiteX64" fmla="*/ 3266384 w 11816380"/>
              <a:gd name="connsiteY64" fmla="*/ 3000345 h 6858000"/>
              <a:gd name="connsiteX65" fmla="*/ 3370119 w 11816380"/>
              <a:gd name="connsiteY65" fmla="*/ 2923806 h 6858000"/>
              <a:gd name="connsiteX66" fmla="*/ 3399194 w 11816380"/>
              <a:gd name="connsiteY66" fmla="*/ 2897238 h 6858000"/>
              <a:gd name="connsiteX67" fmla="*/ 3474985 w 11816380"/>
              <a:gd name="connsiteY67" fmla="*/ 2821875 h 6858000"/>
              <a:gd name="connsiteX68" fmla="*/ 3949309 w 11816380"/>
              <a:gd name="connsiteY68" fmla="*/ 2610411 h 6858000"/>
              <a:gd name="connsiteX69" fmla="*/ 4156139 w 11816380"/>
              <a:gd name="connsiteY69" fmla="*/ 2413665 h 6858000"/>
              <a:gd name="connsiteX70" fmla="*/ 4214917 w 11816380"/>
              <a:gd name="connsiteY70" fmla="*/ 2391331 h 6858000"/>
              <a:gd name="connsiteX71" fmla="*/ 4288005 w 11816380"/>
              <a:gd name="connsiteY71" fmla="*/ 2354999 h 6858000"/>
              <a:gd name="connsiteX72" fmla="*/ 4358061 w 11816380"/>
              <a:gd name="connsiteY72" fmla="*/ 2319819 h 6858000"/>
              <a:gd name="connsiteX73" fmla="*/ 4405052 w 11816380"/>
              <a:gd name="connsiteY73" fmla="*/ 2274688 h 6858000"/>
              <a:gd name="connsiteX74" fmla="*/ 4471333 w 11816380"/>
              <a:gd name="connsiteY74" fmla="*/ 2236968 h 6858000"/>
              <a:gd name="connsiteX75" fmla="*/ 4841095 w 11816380"/>
              <a:gd name="connsiteY75" fmla="*/ 1968135 h 6858000"/>
              <a:gd name="connsiteX76" fmla="*/ 5008479 w 11816380"/>
              <a:gd name="connsiteY76" fmla="*/ 1888679 h 6858000"/>
              <a:gd name="connsiteX77" fmla="*/ 5180683 w 11816380"/>
              <a:gd name="connsiteY77" fmla="*/ 1753061 h 6858000"/>
              <a:gd name="connsiteX78" fmla="*/ 5665116 w 11816380"/>
              <a:gd name="connsiteY78" fmla="*/ 1552454 h 6858000"/>
              <a:gd name="connsiteX79" fmla="*/ 6116480 w 11816380"/>
              <a:gd name="connsiteY79" fmla="*/ 1319724 h 6858000"/>
              <a:gd name="connsiteX80" fmla="*/ 6252872 w 11816380"/>
              <a:gd name="connsiteY80" fmla="*/ 1225617 h 6858000"/>
              <a:gd name="connsiteX81" fmla="*/ 6346295 w 11816380"/>
              <a:gd name="connsiteY81" fmla="*/ 1201230 h 6858000"/>
              <a:gd name="connsiteX82" fmla="*/ 6393706 w 11816380"/>
              <a:gd name="connsiteY82" fmla="*/ 1174911 h 6858000"/>
              <a:gd name="connsiteX83" fmla="*/ 6582798 w 11816380"/>
              <a:gd name="connsiteY83" fmla="*/ 1126130 h 6858000"/>
              <a:gd name="connsiteX84" fmla="*/ 6646379 w 11816380"/>
              <a:gd name="connsiteY84" fmla="*/ 1058806 h 6858000"/>
              <a:gd name="connsiteX85" fmla="*/ 6707073 w 11816380"/>
              <a:gd name="connsiteY85" fmla="*/ 972122 h 6858000"/>
              <a:gd name="connsiteX86" fmla="*/ 6998235 w 11816380"/>
              <a:gd name="connsiteY86" fmla="*/ 863403 h 6858000"/>
              <a:gd name="connsiteX87" fmla="*/ 7094498 w 11816380"/>
              <a:gd name="connsiteY87" fmla="*/ 808270 h 6858000"/>
              <a:gd name="connsiteX88" fmla="*/ 7151544 w 11816380"/>
              <a:gd name="connsiteY88" fmla="*/ 781198 h 6858000"/>
              <a:gd name="connsiteX89" fmla="*/ 7158731 w 11816380"/>
              <a:gd name="connsiteY89" fmla="*/ 781044 h 6858000"/>
              <a:gd name="connsiteX90" fmla="*/ 7274420 w 11816380"/>
              <a:gd name="connsiteY90" fmla="*/ 661941 h 6858000"/>
              <a:gd name="connsiteX91" fmla="*/ 7298271 w 11816380"/>
              <a:gd name="connsiteY91" fmla="*/ 649697 h 6858000"/>
              <a:gd name="connsiteX92" fmla="*/ 7401066 w 11816380"/>
              <a:gd name="connsiteY92" fmla="*/ 511127 h 6858000"/>
              <a:gd name="connsiteX93" fmla="*/ 7476746 w 11816380"/>
              <a:gd name="connsiteY93" fmla="*/ 449992 h 6858000"/>
              <a:gd name="connsiteX94" fmla="*/ 7593104 w 11816380"/>
              <a:gd name="connsiteY94" fmla="*/ 389139 h 6858000"/>
              <a:gd name="connsiteX95" fmla="*/ 7996473 w 11816380"/>
              <a:gd name="connsiteY95" fmla="*/ 124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16380" h="6858000">
                <a:moveTo>
                  <a:pt x="8367" y="6848079"/>
                </a:moveTo>
                <a:lnTo>
                  <a:pt x="946" y="6858000"/>
                </a:lnTo>
                <a:lnTo>
                  <a:pt x="0" y="6858000"/>
                </a:lnTo>
                <a:close/>
                <a:moveTo>
                  <a:pt x="8008701" y="0"/>
                </a:moveTo>
                <a:lnTo>
                  <a:pt x="11816380" y="0"/>
                </a:lnTo>
                <a:lnTo>
                  <a:pt x="11816380" y="6858000"/>
                </a:lnTo>
                <a:lnTo>
                  <a:pt x="12879" y="6858000"/>
                </a:lnTo>
                <a:lnTo>
                  <a:pt x="185257" y="6681490"/>
                </a:lnTo>
                <a:lnTo>
                  <a:pt x="349627" y="6491141"/>
                </a:lnTo>
                <a:lnTo>
                  <a:pt x="435850" y="6356175"/>
                </a:lnTo>
                <a:lnTo>
                  <a:pt x="513949" y="6236376"/>
                </a:lnTo>
                <a:cubicBezTo>
                  <a:pt x="549141" y="6113665"/>
                  <a:pt x="589071" y="6135413"/>
                  <a:pt x="644725" y="6047133"/>
                </a:cubicBezTo>
                <a:cubicBezTo>
                  <a:pt x="712062" y="5950197"/>
                  <a:pt x="703016" y="6017252"/>
                  <a:pt x="755864" y="5875377"/>
                </a:cubicBezTo>
                <a:cubicBezTo>
                  <a:pt x="781231" y="5873328"/>
                  <a:pt x="793445" y="5858999"/>
                  <a:pt x="805295" y="5828953"/>
                </a:cubicBezTo>
                <a:cubicBezTo>
                  <a:pt x="822240" y="5805796"/>
                  <a:pt x="839845" y="5801743"/>
                  <a:pt x="854705" y="5795741"/>
                </a:cubicBezTo>
                <a:lnTo>
                  <a:pt x="864711" y="5789123"/>
                </a:lnTo>
                <a:lnTo>
                  <a:pt x="915038" y="5676299"/>
                </a:lnTo>
                <a:lnTo>
                  <a:pt x="891159" y="5752283"/>
                </a:lnTo>
                <a:cubicBezTo>
                  <a:pt x="891247" y="5752319"/>
                  <a:pt x="891334" y="5752355"/>
                  <a:pt x="891423" y="5752392"/>
                </a:cubicBezTo>
                <a:lnTo>
                  <a:pt x="933153" y="5622359"/>
                </a:lnTo>
                <a:cubicBezTo>
                  <a:pt x="957432" y="5594851"/>
                  <a:pt x="979837" y="5564309"/>
                  <a:pt x="988982" y="5555854"/>
                </a:cubicBezTo>
                <a:cubicBezTo>
                  <a:pt x="1014562" y="5557498"/>
                  <a:pt x="1014592" y="5540846"/>
                  <a:pt x="1027589" y="5528213"/>
                </a:cubicBezTo>
                <a:cubicBezTo>
                  <a:pt x="1040025" y="5531526"/>
                  <a:pt x="1052240" y="5522509"/>
                  <a:pt x="1049768" y="5510295"/>
                </a:cubicBezTo>
                <a:cubicBezTo>
                  <a:pt x="1028205" y="5493040"/>
                  <a:pt x="1093698" y="5472501"/>
                  <a:pt x="1086224" y="5455516"/>
                </a:cubicBezTo>
                <a:cubicBezTo>
                  <a:pt x="1109218" y="5435092"/>
                  <a:pt x="1218059" y="5379864"/>
                  <a:pt x="1219479" y="5343472"/>
                </a:cubicBezTo>
                <a:cubicBezTo>
                  <a:pt x="1262343" y="5297185"/>
                  <a:pt x="1291871" y="5290784"/>
                  <a:pt x="1313068" y="5275221"/>
                </a:cubicBezTo>
                <a:cubicBezTo>
                  <a:pt x="1338201" y="5263736"/>
                  <a:pt x="1316257" y="5288451"/>
                  <a:pt x="1370857" y="5250801"/>
                </a:cubicBezTo>
                <a:lnTo>
                  <a:pt x="1383927" y="5241501"/>
                </a:lnTo>
                <a:lnTo>
                  <a:pt x="1389964" y="5235966"/>
                </a:lnTo>
                <a:cubicBezTo>
                  <a:pt x="1405217" y="5221853"/>
                  <a:pt x="1420713" y="5207094"/>
                  <a:pt x="1436180" y="5191057"/>
                </a:cubicBezTo>
                <a:cubicBezTo>
                  <a:pt x="1447510" y="5179996"/>
                  <a:pt x="1455651" y="5174758"/>
                  <a:pt x="1462293" y="5172481"/>
                </a:cubicBezTo>
                <a:lnTo>
                  <a:pt x="1471185" y="5172057"/>
                </a:lnTo>
                <a:lnTo>
                  <a:pt x="1484305" y="5160542"/>
                </a:lnTo>
                <a:cubicBezTo>
                  <a:pt x="1521747" y="5126137"/>
                  <a:pt x="1556786" y="5090762"/>
                  <a:pt x="1554881" y="5084696"/>
                </a:cubicBezTo>
                <a:cubicBezTo>
                  <a:pt x="1582217" y="5063462"/>
                  <a:pt x="1607343" y="5003712"/>
                  <a:pt x="1636417" y="5001825"/>
                </a:cubicBezTo>
                <a:cubicBezTo>
                  <a:pt x="1616819" y="4983976"/>
                  <a:pt x="1670522" y="4974167"/>
                  <a:pt x="1660648" y="4950880"/>
                </a:cubicBezTo>
                <a:cubicBezTo>
                  <a:pt x="1672286" y="4924466"/>
                  <a:pt x="1699662" y="4862319"/>
                  <a:pt x="1706248" y="4843347"/>
                </a:cubicBezTo>
                <a:lnTo>
                  <a:pt x="1710144" y="4829405"/>
                </a:lnTo>
                <a:lnTo>
                  <a:pt x="1719000" y="4829676"/>
                </a:lnTo>
                <a:lnTo>
                  <a:pt x="1733138" y="4813339"/>
                </a:lnTo>
                <a:cubicBezTo>
                  <a:pt x="1743107" y="4809262"/>
                  <a:pt x="1767517" y="4813476"/>
                  <a:pt x="1778821" y="4805218"/>
                </a:cubicBezTo>
                <a:cubicBezTo>
                  <a:pt x="1799902" y="4784351"/>
                  <a:pt x="1786939" y="4756652"/>
                  <a:pt x="1800963" y="4763797"/>
                </a:cubicBezTo>
                <a:cubicBezTo>
                  <a:pt x="1799788" y="4753414"/>
                  <a:pt x="1803373" y="4744848"/>
                  <a:pt x="1810119" y="4737383"/>
                </a:cubicBezTo>
                <a:lnTo>
                  <a:pt x="1827836" y="4724888"/>
                </a:lnTo>
                <a:lnTo>
                  <a:pt x="1833582" y="4707016"/>
                </a:lnTo>
                <a:cubicBezTo>
                  <a:pt x="1848678" y="4692142"/>
                  <a:pt x="1902064" y="4649397"/>
                  <a:pt x="1918415" y="4635645"/>
                </a:cubicBezTo>
                <a:lnTo>
                  <a:pt x="1931685" y="4624502"/>
                </a:lnTo>
                <a:lnTo>
                  <a:pt x="1935030" y="4613163"/>
                </a:lnTo>
                <a:cubicBezTo>
                  <a:pt x="1938529" y="4604374"/>
                  <a:pt x="1943710" y="4597333"/>
                  <a:pt x="1952342" y="4594063"/>
                </a:cubicBezTo>
                <a:lnTo>
                  <a:pt x="1961790" y="4592968"/>
                </a:lnTo>
                <a:lnTo>
                  <a:pt x="1960579" y="4588653"/>
                </a:lnTo>
                <a:cubicBezTo>
                  <a:pt x="1971951" y="4572611"/>
                  <a:pt x="2016445" y="4514635"/>
                  <a:pt x="2030023" y="4496718"/>
                </a:cubicBezTo>
                <a:cubicBezTo>
                  <a:pt x="2037392" y="4499564"/>
                  <a:pt x="2039280" y="4485769"/>
                  <a:pt x="2042051" y="4481148"/>
                </a:cubicBezTo>
                <a:cubicBezTo>
                  <a:pt x="2059877" y="4470506"/>
                  <a:pt x="2114169" y="4446888"/>
                  <a:pt x="2136989" y="4432859"/>
                </a:cubicBezTo>
                <a:lnTo>
                  <a:pt x="2162370" y="4411168"/>
                </a:lnTo>
                <a:lnTo>
                  <a:pt x="2169275" y="4403806"/>
                </a:lnTo>
                <a:lnTo>
                  <a:pt x="2181740" y="4389325"/>
                </a:lnTo>
                <a:lnTo>
                  <a:pt x="2222578" y="4276352"/>
                </a:lnTo>
                <a:cubicBezTo>
                  <a:pt x="2234385" y="4218357"/>
                  <a:pt x="2266630" y="4150320"/>
                  <a:pt x="2356968" y="4104655"/>
                </a:cubicBezTo>
                <a:cubicBezTo>
                  <a:pt x="2558762" y="3959115"/>
                  <a:pt x="2648835" y="3578349"/>
                  <a:pt x="2741875" y="3505835"/>
                </a:cubicBezTo>
                <a:cubicBezTo>
                  <a:pt x="2766846" y="3430647"/>
                  <a:pt x="2753505" y="3521850"/>
                  <a:pt x="2827910" y="3396765"/>
                </a:cubicBezTo>
                <a:cubicBezTo>
                  <a:pt x="2839568" y="3397751"/>
                  <a:pt x="2911438" y="3354325"/>
                  <a:pt x="2924580" y="3353018"/>
                </a:cubicBezTo>
                <a:cubicBezTo>
                  <a:pt x="2998120" y="3313808"/>
                  <a:pt x="3048476" y="3247004"/>
                  <a:pt x="3068218" y="3200632"/>
                </a:cubicBezTo>
                <a:cubicBezTo>
                  <a:pt x="3101903" y="3153666"/>
                  <a:pt x="3139850" y="3111386"/>
                  <a:pt x="3180481" y="3072491"/>
                </a:cubicBezTo>
                <a:lnTo>
                  <a:pt x="3266384" y="3000345"/>
                </a:lnTo>
                <a:lnTo>
                  <a:pt x="3370119" y="2923806"/>
                </a:lnTo>
                <a:lnTo>
                  <a:pt x="3399194" y="2897238"/>
                </a:lnTo>
                <a:cubicBezTo>
                  <a:pt x="3440810" y="2862165"/>
                  <a:pt x="3435851" y="2856396"/>
                  <a:pt x="3474985" y="2821875"/>
                </a:cubicBezTo>
                <a:cubicBezTo>
                  <a:pt x="3570799" y="2755925"/>
                  <a:pt x="3837237" y="2678248"/>
                  <a:pt x="3949309" y="2610411"/>
                </a:cubicBezTo>
                <a:cubicBezTo>
                  <a:pt x="4042919" y="2538961"/>
                  <a:pt x="4112740" y="2516271"/>
                  <a:pt x="4156139" y="2413665"/>
                </a:cubicBezTo>
                <a:lnTo>
                  <a:pt x="4214917" y="2391331"/>
                </a:lnTo>
                <a:lnTo>
                  <a:pt x="4288005" y="2354999"/>
                </a:lnTo>
                <a:lnTo>
                  <a:pt x="4358061" y="2319819"/>
                </a:lnTo>
                <a:lnTo>
                  <a:pt x="4405052" y="2274688"/>
                </a:lnTo>
                <a:lnTo>
                  <a:pt x="4471333" y="2236968"/>
                </a:lnTo>
                <a:cubicBezTo>
                  <a:pt x="4542128" y="2157460"/>
                  <a:pt x="4751570" y="2026184"/>
                  <a:pt x="4841095" y="1968135"/>
                </a:cubicBezTo>
                <a:cubicBezTo>
                  <a:pt x="4930620" y="1910087"/>
                  <a:pt x="4924603" y="1946910"/>
                  <a:pt x="5008479" y="1888679"/>
                </a:cubicBezTo>
                <a:cubicBezTo>
                  <a:pt x="5037447" y="1831206"/>
                  <a:pt x="5108650" y="1768433"/>
                  <a:pt x="5180683" y="1753061"/>
                </a:cubicBezTo>
                <a:cubicBezTo>
                  <a:pt x="5306522" y="1654524"/>
                  <a:pt x="5563838" y="1570601"/>
                  <a:pt x="5665116" y="1552454"/>
                </a:cubicBezTo>
                <a:cubicBezTo>
                  <a:pt x="5806563" y="1481525"/>
                  <a:pt x="6022714" y="1376484"/>
                  <a:pt x="6116480" y="1319724"/>
                </a:cubicBezTo>
                <a:cubicBezTo>
                  <a:pt x="6210243" y="1262964"/>
                  <a:pt x="6170277" y="1255962"/>
                  <a:pt x="6252872" y="1225617"/>
                </a:cubicBezTo>
                <a:cubicBezTo>
                  <a:pt x="6344027" y="1204162"/>
                  <a:pt x="6255140" y="1222685"/>
                  <a:pt x="6346295" y="1201230"/>
                </a:cubicBezTo>
                <a:cubicBezTo>
                  <a:pt x="6359073" y="1188623"/>
                  <a:pt x="6384988" y="1179503"/>
                  <a:pt x="6393706" y="1174911"/>
                </a:cubicBezTo>
                <a:lnTo>
                  <a:pt x="6582798" y="1126130"/>
                </a:lnTo>
                <a:lnTo>
                  <a:pt x="6646379" y="1058806"/>
                </a:lnTo>
                <a:cubicBezTo>
                  <a:pt x="6690380" y="1016954"/>
                  <a:pt x="6670357" y="1012595"/>
                  <a:pt x="6707073" y="972122"/>
                </a:cubicBezTo>
                <a:cubicBezTo>
                  <a:pt x="6805050" y="966099"/>
                  <a:pt x="6905605" y="801792"/>
                  <a:pt x="6998235" y="863403"/>
                </a:cubicBezTo>
                <a:cubicBezTo>
                  <a:pt x="7051064" y="810193"/>
                  <a:pt x="7042448" y="760955"/>
                  <a:pt x="7094498" y="808270"/>
                </a:cubicBezTo>
                <a:cubicBezTo>
                  <a:pt x="7113972" y="791641"/>
                  <a:pt x="7132786" y="784262"/>
                  <a:pt x="7151544" y="781198"/>
                </a:cubicBezTo>
                <a:lnTo>
                  <a:pt x="7158731" y="781044"/>
                </a:lnTo>
                <a:lnTo>
                  <a:pt x="7274420" y="661941"/>
                </a:lnTo>
                <a:lnTo>
                  <a:pt x="7298271" y="649697"/>
                </a:lnTo>
                <a:lnTo>
                  <a:pt x="7401066" y="511127"/>
                </a:lnTo>
                <a:lnTo>
                  <a:pt x="7476746" y="449992"/>
                </a:lnTo>
                <a:lnTo>
                  <a:pt x="7593104" y="389139"/>
                </a:lnTo>
                <a:cubicBezTo>
                  <a:pt x="7766913" y="299698"/>
                  <a:pt x="7873028" y="146034"/>
                  <a:pt x="7996473" y="1245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875E3E-9B19-48D9-A325-5E154ACFD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21294694">
            <a:off x="-251317" y="-312869"/>
            <a:ext cx="7766407" cy="5322018"/>
          </a:xfrm>
          <a:custGeom>
            <a:avLst/>
            <a:gdLst>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20116 w 7766407"/>
              <a:gd name="connsiteY156" fmla="*/ 755866 h 5322018"/>
              <a:gd name="connsiteX157" fmla="*/ 443847 w 7766407"/>
              <a:gd name="connsiteY157" fmla="*/ 346023 h 5322018"/>
              <a:gd name="connsiteX158" fmla="*/ 445556 w 7766407"/>
              <a:gd name="connsiteY158" fmla="*/ 318255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43847 w 7766407"/>
              <a:gd name="connsiteY156" fmla="*/ 346023 h 5322018"/>
              <a:gd name="connsiteX157" fmla="*/ 445556 w 7766407"/>
              <a:gd name="connsiteY157" fmla="*/ 318255 h 5322018"/>
              <a:gd name="connsiteX158" fmla="*/ 473895 w 7766407"/>
              <a:gd name="connsiteY158"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45556 w 7766407"/>
              <a:gd name="connsiteY156" fmla="*/ 318255 h 5322018"/>
              <a:gd name="connsiteX157" fmla="*/ 473895 w 7766407"/>
              <a:gd name="connsiteY157"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73895 w 7766407"/>
              <a:gd name="connsiteY156"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43847 w 7766407"/>
              <a:gd name="connsiteY154" fmla="*/ 346023 h 5322018"/>
              <a:gd name="connsiteX155" fmla="*/ 473895 w 7766407"/>
              <a:gd name="connsiteY155"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73895 w 7766407"/>
              <a:gd name="connsiteY154" fmla="*/ 0 h 532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7766407" h="5322018">
                <a:moveTo>
                  <a:pt x="473895" y="0"/>
                </a:moveTo>
                <a:lnTo>
                  <a:pt x="7766407" y="649356"/>
                </a:lnTo>
                <a:lnTo>
                  <a:pt x="7754419" y="656832"/>
                </a:lnTo>
                <a:cubicBezTo>
                  <a:pt x="7726474" y="677470"/>
                  <a:pt x="7696788" y="705576"/>
                  <a:pt x="7674875" y="705925"/>
                </a:cubicBezTo>
                <a:cubicBezTo>
                  <a:pt x="7659838" y="692337"/>
                  <a:pt x="7619354" y="711670"/>
                  <a:pt x="7594593" y="715147"/>
                </a:cubicBezTo>
                <a:cubicBezTo>
                  <a:pt x="7553036" y="756392"/>
                  <a:pt x="7553949" y="790366"/>
                  <a:pt x="7522045" y="799587"/>
                </a:cubicBezTo>
                <a:cubicBezTo>
                  <a:pt x="7499833" y="804948"/>
                  <a:pt x="7434970" y="857646"/>
                  <a:pt x="7399327" y="845960"/>
                </a:cubicBezTo>
                <a:cubicBezTo>
                  <a:pt x="7373461" y="881898"/>
                  <a:pt x="7346529" y="865787"/>
                  <a:pt x="7322627" y="887773"/>
                </a:cubicBezTo>
                <a:cubicBezTo>
                  <a:pt x="7261844" y="921968"/>
                  <a:pt x="7241893" y="963214"/>
                  <a:pt x="7151262" y="984886"/>
                </a:cubicBezTo>
                <a:cubicBezTo>
                  <a:pt x="7056829" y="1041135"/>
                  <a:pt x="6851604" y="1071499"/>
                  <a:pt x="6756023" y="1188542"/>
                </a:cubicBezTo>
                <a:cubicBezTo>
                  <a:pt x="6730515" y="1182883"/>
                  <a:pt x="6727803" y="1236044"/>
                  <a:pt x="6712672" y="1246467"/>
                </a:cubicBezTo>
                <a:cubicBezTo>
                  <a:pt x="6700674" y="1241234"/>
                  <a:pt x="6686914" y="1248210"/>
                  <a:pt x="6687440" y="1260662"/>
                </a:cubicBezTo>
                <a:cubicBezTo>
                  <a:pt x="6706387" y="1281105"/>
                  <a:pt x="6637089" y="1291049"/>
                  <a:pt x="6641885" y="1309000"/>
                </a:cubicBezTo>
                <a:cubicBezTo>
                  <a:pt x="6615428" y="1325541"/>
                  <a:pt x="6496868" y="1362901"/>
                  <a:pt x="6489577" y="1398613"/>
                </a:cubicBezTo>
                <a:cubicBezTo>
                  <a:pt x="6438934" y="1437557"/>
                  <a:pt x="6408150" y="1439216"/>
                  <a:pt x="6384287" y="1451239"/>
                </a:cubicBezTo>
                <a:cubicBezTo>
                  <a:pt x="6353231" y="1459670"/>
                  <a:pt x="6322480" y="1490139"/>
                  <a:pt x="6220937" y="1540763"/>
                </a:cubicBezTo>
                <a:cubicBezTo>
                  <a:pt x="6204693" y="1542635"/>
                  <a:pt x="6108072" y="1588639"/>
                  <a:pt x="6109958" y="1601219"/>
                </a:cubicBezTo>
                <a:cubicBezTo>
                  <a:pt x="6078993" y="1617872"/>
                  <a:pt x="6044057" y="1672908"/>
                  <a:pt x="6014458" y="1670184"/>
                </a:cubicBezTo>
                <a:cubicBezTo>
                  <a:pt x="5969352" y="1710290"/>
                  <a:pt x="5873335" y="1807008"/>
                  <a:pt x="5839315" y="1841855"/>
                </a:cubicBezTo>
                <a:cubicBezTo>
                  <a:pt x="5814714" y="1859136"/>
                  <a:pt x="5823315" y="1888532"/>
                  <a:pt x="5810333" y="1879264"/>
                </a:cubicBezTo>
                <a:cubicBezTo>
                  <a:pt x="5809847" y="1889703"/>
                  <a:pt x="5804854" y="1897596"/>
                  <a:pt x="5796856" y="1903903"/>
                </a:cubicBezTo>
                <a:lnTo>
                  <a:pt x="5776991" y="1913445"/>
                </a:lnTo>
                <a:lnTo>
                  <a:pt x="5768324" y="1930187"/>
                </a:lnTo>
                <a:cubicBezTo>
                  <a:pt x="5763604" y="1934681"/>
                  <a:pt x="5756862" y="1937046"/>
                  <a:pt x="5746715" y="1935728"/>
                </a:cubicBezTo>
                <a:cubicBezTo>
                  <a:pt x="5742675" y="1938108"/>
                  <a:pt x="5736889" y="1941888"/>
                  <a:pt x="5730244" y="1946380"/>
                </a:cubicBezTo>
                <a:lnTo>
                  <a:pt x="5551772" y="2005270"/>
                </a:lnTo>
                <a:cubicBezTo>
                  <a:pt x="5468669" y="2047436"/>
                  <a:pt x="5320429" y="2119450"/>
                  <a:pt x="5246617" y="2162655"/>
                </a:cubicBezTo>
                <a:lnTo>
                  <a:pt x="5108893" y="2264498"/>
                </a:lnTo>
                <a:lnTo>
                  <a:pt x="4972149" y="2387894"/>
                </a:lnTo>
                <a:cubicBezTo>
                  <a:pt x="4958199" y="2397068"/>
                  <a:pt x="4944146" y="2406292"/>
                  <a:pt x="4933888" y="2412305"/>
                </a:cubicBezTo>
                <a:cubicBezTo>
                  <a:pt x="4926031" y="2437683"/>
                  <a:pt x="4906397" y="2420081"/>
                  <a:pt x="4886680" y="2435959"/>
                </a:cubicBezTo>
                <a:cubicBezTo>
                  <a:pt x="4879505" y="2447520"/>
                  <a:pt x="4872446" y="2452218"/>
                  <a:pt x="4858349" y="2449951"/>
                </a:cubicBezTo>
                <a:cubicBezTo>
                  <a:pt x="4826189" y="2504934"/>
                  <a:pt x="4829559" y="2465158"/>
                  <a:pt x="4790282" y="2498841"/>
                </a:cubicBezTo>
                <a:cubicBezTo>
                  <a:pt x="4757654" y="2530220"/>
                  <a:pt x="4717406" y="2559468"/>
                  <a:pt x="4695421" y="2608329"/>
                </a:cubicBezTo>
                <a:cubicBezTo>
                  <a:pt x="4692985" y="2620404"/>
                  <a:pt x="4673890" y="2621247"/>
                  <a:pt x="4660953" y="2633640"/>
                </a:cubicBezTo>
                <a:cubicBezTo>
                  <a:pt x="4648016" y="2646033"/>
                  <a:pt x="4637843" y="2667289"/>
                  <a:pt x="4617793" y="2682689"/>
                </a:cubicBezTo>
                <a:cubicBezTo>
                  <a:pt x="4582940" y="2707208"/>
                  <a:pt x="4543392" y="2708552"/>
                  <a:pt x="4540653" y="2726039"/>
                </a:cubicBezTo>
                <a:cubicBezTo>
                  <a:pt x="4520518" y="2734895"/>
                  <a:pt x="4484610" y="2733666"/>
                  <a:pt x="4478244" y="2754222"/>
                </a:cubicBezTo>
                <a:cubicBezTo>
                  <a:pt x="4469356" y="2744308"/>
                  <a:pt x="4460963" y="2773581"/>
                  <a:pt x="4445069" y="2771978"/>
                </a:cubicBezTo>
                <a:cubicBezTo>
                  <a:pt x="4433079" y="2769658"/>
                  <a:pt x="4427736" y="2777998"/>
                  <a:pt x="4418912" y="2782732"/>
                </a:cubicBezTo>
                <a:cubicBezTo>
                  <a:pt x="4404355" y="2783300"/>
                  <a:pt x="4370000" y="2810533"/>
                  <a:pt x="4363178" y="2821763"/>
                </a:cubicBezTo>
                <a:cubicBezTo>
                  <a:pt x="4350513" y="2855639"/>
                  <a:pt x="4286603" y="2864646"/>
                  <a:pt x="4275326" y="2891335"/>
                </a:cubicBezTo>
                <a:cubicBezTo>
                  <a:pt x="4269304" y="2897284"/>
                  <a:pt x="4262661" y="2901653"/>
                  <a:pt x="4255667" y="2905018"/>
                </a:cubicBezTo>
                <a:lnTo>
                  <a:pt x="4234983" y="2912298"/>
                </a:lnTo>
                <a:lnTo>
                  <a:pt x="4226882" y="2910079"/>
                </a:lnTo>
                <a:lnTo>
                  <a:pt x="4215462" y="2916885"/>
                </a:lnTo>
                <a:lnTo>
                  <a:pt x="4211632" y="2917760"/>
                </a:lnTo>
                <a:lnTo>
                  <a:pt x="4190465" y="2923708"/>
                </a:lnTo>
                <a:cubicBezTo>
                  <a:pt x="4211448" y="2943977"/>
                  <a:pt x="4137000" y="2948398"/>
                  <a:pt x="4164947" y="2959675"/>
                </a:cubicBezTo>
                <a:cubicBezTo>
                  <a:pt x="4131823" y="2976992"/>
                  <a:pt x="4167115" y="2983181"/>
                  <a:pt x="4117371" y="2984784"/>
                </a:cubicBezTo>
                <a:cubicBezTo>
                  <a:pt x="4074961" y="3029115"/>
                  <a:pt x="3930684" y="3042351"/>
                  <a:pt x="3904979" y="3091607"/>
                </a:cubicBezTo>
                <a:cubicBezTo>
                  <a:pt x="3848569" y="3136734"/>
                  <a:pt x="3808307" y="3221571"/>
                  <a:pt x="3778911" y="3255548"/>
                </a:cubicBezTo>
                <a:lnTo>
                  <a:pt x="3728606" y="3295465"/>
                </a:lnTo>
                <a:lnTo>
                  <a:pt x="3718668" y="3304992"/>
                </a:lnTo>
                <a:lnTo>
                  <a:pt x="3717842" y="3305447"/>
                </a:lnTo>
                <a:lnTo>
                  <a:pt x="3718578" y="3308616"/>
                </a:lnTo>
                <a:lnTo>
                  <a:pt x="3712398" y="3318359"/>
                </a:lnTo>
                <a:lnTo>
                  <a:pt x="3702979" y="3338545"/>
                </a:lnTo>
                <a:lnTo>
                  <a:pt x="3698626" y="3341390"/>
                </a:lnTo>
                <a:lnTo>
                  <a:pt x="3680384" y="3370390"/>
                </a:lnTo>
                <a:lnTo>
                  <a:pt x="3678906" y="3370346"/>
                </a:lnTo>
                <a:cubicBezTo>
                  <a:pt x="3675169" y="3370915"/>
                  <a:pt x="3671627" y="3372581"/>
                  <a:pt x="3668393" y="3376590"/>
                </a:cubicBezTo>
                <a:cubicBezTo>
                  <a:pt x="3665128" y="3373435"/>
                  <a:pt x="3662941" y="3371857"/>
                  <a:pt x="3661364" y="3371467"/>
                </a:cubicBezTo>
                <a:lnTo>
                  <a:pt x="3658334" y="3373274"/>
                </a:lnTo>
                <a:lnTo>
                  <a:pt x="3657792" y="3373950"/>
                </a:lnTo>
                <a:lnTo>
                  <a:pt x="3651105" y="3389533"/>
                </a:lnTo>
                <a:lnTo>
                  <a:pt x="3648132" y="3388884"/>
                </a:lnTo>
                <a:lnTo>
                  <a:pt x="3643801" y="3396002"/>
                </a:lnTo>
                <a:lnTo>
                  <a:pt x="3639159" y="3398369"/>
                </a:lnTo>
                <a:lnTo>
                  <a:pt x="3617811" y="3425254"/>
                </a:lnTo>
                <a:lnTo>
                  <a:pt x="3616346" y="3425054"/>
                </a:lnTo>
                <a:cubicBezTo>
                  <a:pt x="3612568" y="3425220"/>
                  <a:pt x="3608861" y="3426500"/>
                  <a:pt x="3605202" y="3430140"/>
                </a:cubicBezTo>
                <a:cubicBezTo>
                  <a:pt x="3593624" y="3416203"/>
                  <a:pt x="3596350" y="3429196"/>
                  <a:pt x="3586582" y="3441167"/>
                </a:cubicBezTo>
                <a:lnTo>
                  <a:pt x="3580103" y="3439005"/>
                </a:lnTo>
                <a:lnTo>
                  <a:pt x="3576872" y="3444094"/>
                </a:lnTo>
                <a:lnTo>
                  <a:pt x="3572338" y="3449943"/>
                </a:lnTo>
                <a:lnTo>
                  <a:pt x="3571965" y="3449964"/>
                </a:lnTo>
                <a:cubicBezTo>
                  <a:pt x="3570381" y="3451036"/>
                  <a:pt x="3568666" y="3452883"/>
                  <a:pt x="3566623" y="3455947"/>
                </a:cubicBezTo>
                <a:lnTo>
                  <a:pt x="3564070" y="3460601"/>
                </a:lnTo>
                <a:lnTo>
                  <a:pt x="3526726" y="3463163"/>
                </a:lnTo>
                <a:lnTo>
                  <a:pt x="3525139" y="3464518"/>
                </a:lnTo>
                <a:lnTo>
                  <a:pt x="3506741" y="3487501"/>
                </a:lnTo>
                <a:lnTo>
                  <a:pt x="3501585" y="3492832"/>
                </a:lnTo>
                <a:lnTo>
                  <a:pt x="3501212" y="3492813"/>
                </a:lnTo>
                <a:cubicBezTo>
                  <a:pt x="3499519" y="3493712"/>
                  <a:pt x="3497607" y="3495365"/>
                  <a:pt x="3495239" y="3498192"/>
                </a:cubicBezTo>
                <a:lnTo>
                  <a:pt x="3492183" y="3502548"/>
                </a:lnTo>
                <a:lnTo>
                  <a:pt x="3476697" y="3501956"/>
                </a:lnTo>
                <a:lnTo>
                  <a:pt x="3469187" y="3506574"/>
                </a:lnTo>
                <a:cubicBezTo>
                  <a:pt x="3445645" y="3518609"/>
                  <a:pt x="3423473" y="3525406"/>
                  <a:pt x="3408103" y="3549813"/>
                </a:cubicBezTo>
                <a:cubicBezTo>
                  <a:pt x="3378281" y="3572305"/>
                  <a:pt x="3347536" y="3585981"/>
                  <a:pt x="3326209" y="3609630"/>
                </a:cubicBezTo>
                <a:cubicBezTo>
                  <a:pt x="3312029" y="3612732"/>
                  <a:pt x="3300832" y="3618217"/>
                  <a:pt x="3297595" y="3632513"/>
                </a:cubicBezTo>
                <a:cubicBezTo>
                  <a:pt x="3268034" y="3651465"/>
                  <a:pt x="3252747" y="3646464"/>
                  <a:pt x="3242015" y="3667904"/>
                </a:cubicBezTo>
                <a:cubicBezTo>
                  <a:pt x="3212592" y="3663443"/>
                  <a:pt x="3216999" y="3670428"/>
                  <a:pt x="3213720" y="3680766"/>
                </a:cubicBezTo>
                <a:lnTo>
                  <a:pt x="3212968" y="3681905"/>
                </a:lnTo>
                <a:lnTo>
                  <a:pt x="3208857" y="3681194"/>
                </a:lnTo>
                <a:lnTo>
                  <a:pt x="3203557" y="3683492"/>
                </a:lnTo>
                <a:lnTo>
                  <a:pt x="3192199" y="3693448"/>
                </a:lnTo>
                <a:lnTo>
                  <a:pt x="3188443" y="3697797"/>
                </a:lnTo>
                <a:cubicBezTo>
                  <a:pt x="3185664" y="3700566"/>
                  <a:pt x="3183571" y="3702117"/>
                  <a:pt x="3181853" y="3702869"/>
                </a:cubicBezTo>
                <a:lnTo>
                  <a:pt x="3181526" y="3702803"/>
                </a:lnTo>
                <a:lnTo>
                  <a:pt x="3175672" y="3707933"/>
                </a:lnTo>
                <a:cubicBezTo>
                  <a:pt x="3166167" y="3717032"/>
                  <a:pt x="3157275" y="3726303"/>
                  <a:pt x="3149098" y="3735473"/>
                </a:cubicBezTo>
                <a:cubicBezTo>
                  <a:pt x="3131805" y="3730982"/>
                  <a:pt x="3107037" y="3771274"/>
                  <a:pt x="3093676" y="3747916"/>
                </a:cubicBezTo>
                <a:cubicBezTo>
                  <a:pt x="3082134" y="3759681"/>
                  <a:pt x="3081445" y="3774208"/>
                  <a:pt x="3074500" y="3757479"/>
                </a:cubicBezTo>
                <a:cubicBezTo>
                  <a:pt x="3070379" y="3760967"/>
                  <a:pt x="3066780" y="3761874"/>
                  <a:pt x="3063387" y="3761557"/>
                </a:cubicBezTo>
                <a:lnTo>
                  <a:pt x="3062129" y="3761145"/>
                </a:lnTo>
                <a:lnTo>
                  <a:pt x="3036739" y="3787643"/>
                </a:lnTo>
                <a:lnTo>
                  <a:pt x="3032052" y="3789608"/>
                </a:lnTo>
                <a:lnTo>
                  <a:pt x="3017184" y="3808868"/>
                </a:lnTo>
                <a:lnTo>
                  <a:pt x="3008605" y="3817755"/>
                </a:lnTo>
                <a:cubicBezTo>
                  <a:pt x="3008414" y="3819321"/>
                  <a:pt x="3008224" y="3820887"/>
                  <a:pt x="3008033" y="3822453"/>
                </a:cubicBezTo>
                <a:cubicBezTo>
                  <a:pt x="3006391" y="3826310"/>
                  <a:pt x="3002705" y="3830278"/>
                  <a:pt x="2994428" y="3834466"/>
                </a:cubicBezTo>
                <a:lnTo>
                  <a:pt x="2992169" y="3835021"/>
                </a:lnTo>
                <a:lnTo>
                  <a:pt x="2983549" y="3847993"/>
                </a:lnTo>
                <a:cubicBezTo>
                  <a:pt x="2960510" y="3867678"/>
                  <a:pt x="2901138" y="3908837"/>
                  <a:pt x="2853933" y="3953133"/>
                </a:cubicBezTo>
                <a:cubicBezTo>
                  <a:pt x="2808033" y="3994677"/>
                  <a:pt x="2713619" y="4093809"/>
                  <a:pt x="2700319" y="4113764"/>
                </a:cubicBezTo>
                <a:cubicBezTo>
                  <a:pt x="2643027" y="4162918"/>
                  <a:pt x="2554297" y="4214583"/>
                  <a:pt x="2510176" y="4248057"/>
                </a:cubicBezTo>
                <a:cubicBezTo>
                  <a:pt x="2480008" y="4274910"/>
                  <a:pt x="2451360" y="4302454"/>
                  <a:pt x="2435589" y="4314608"/>
                </a:cubicBezTo>
                <a:cubicBezTo>
                  <a:pt x="2429170" y="4317312"/>
                  <a:pt x="2422437" y="4319228"/>
                  <a:pt x="2415553" y="4320982"/>
                </a:cubicBezTo>
                <a:lnTo>
                  <a:pt x="2411954" y="4321914"/>
                </a:lnTo>
                <a:lnTo>
                  <a:pt x="2354125" y="4349531"/>
                </a:lnTo>
                <a:cubicBezTo>
                  <a:pt x="2343772" y="4371461"/>
                  <a:pt x="2307824" y="4382236"/>
                  <a:pt x="2283738" y="4401913"/>
                </a:cubicBezTo>
                <a:lnTo>
                  <a:pt x="2274639" y="4413265"/>
                </a:lnTo>
                <a:lnTo>
                  <a:pt x="2200361" y="4461969"/>
                </a:lnTo>
                <a:lnTo>
                  <a:pt x="2151385" y="4498639"/>
                </a:lnTo>
                <a:lnTo>
                  <a:pt x="2142612" y="4509639"/>
                </a:lnTo>
                <a:lnTo>
                  <a:pt x="2126867" y="4512135"/>
                </a:lnTo>
                <a:cubicBezTo>
                  <a:pt x="2124531" y="4511693"/>
                  <a:pt x="2122418" y="4510934"/>
                  <a:pt x="2120592" y="4509890"/>
                </a:cubicBezTo>
                <a:lnTo>
                  <a:pt x="2082302" y="4540317"/>
                </a:lnTo>
                <a:lnTo>
                  <a:pt x="2077252" y="4543206"/>
                </a:lnTo>
                <a:lnTo>
                  <a:pt x="2040915" y="4560268"/>
                </a:lnTo>
                <a:lnTo>
                  <a:pt x="1984507" y="4581220"/>
                </a:lnTo>
                <a:cubicBezTo>
                  <a:pt x="1964384" y="4585398"/>
                  <a:pt x="1938044" y="4573840"/>
                  <a:pt x="1921726" y="4594994"/>
                </a:cubicBezTo>
                <a:cubicBezTo>
                  <a:pt x="1920592" y="4581396"/>
                  <a:pt x="1897862" y="4611715"/>
                  <a:pt x="1886796" y="4605417"/>
                </a:cubicBezTo>
                <a:cubicBezTo>
                  <a:pt x="1879070" y="4599422"/>
                  <a:pt x="1870376" y="4607222"/>
                  <a:pt x="1861080" y="4610008"/>
                </a:cubicBezTo>
                <a:cubicBezTo>
                  <a:pt x="1855441" y="4608259"/>
                  <a:pt x="1842338" y="4612554"/>
                  <a:pt x="1829217" y="4618611"/>
                </a:cubicBezTo>
                <a:lnTo>
                  <a:pt x="1809298" y="4630561"/>
                </a:lnTo>
                <a:lnTo>
                  <a:pt x="1734333" y="4646342"/>
                </a:lnTo>
                <a:cubicBezTo>
                  <a:pt x="1653444" y="4693579"/>
                  <a:pt x="1470685" y="4809313"/>
                  <a:pt x="1356409" y="4866278"/>
                </a:cubicBezTo>
                <a:cubicBezTo>
                  <a:pt x="1242133" y="4923243"/>
                  <a:pt x="1130993" y="4949897"/>
                  <a:pt x="1048676" y="4988133"/>
                </a:cubicBezTo>
                <a:lnTo>
                  <a:pt x="862512" y="5095694"/>
                </a:lnTo>
                <a:lnTo>
                  <a:pt x="861635" y="5094880"/>
                </a:lnTo>
                <a:cubicBezTo>
                  <a:pt x="858943" y="5093517"/>
                  <a:pt x="855583" y="5093379"/>
                  <a:pt x="850724" y="5095804"/>
                </a:cubicBezTo>
                <a:cubicBezTo>
                  <a:pt x="851804" y="5076077"/>
                  <a:pt x="845283" y="5091169"/>
                  <a:pt x="830865" y="5100063"/>
                </a:cubicBezTo>
                <a:cubicBezTo>
                  <a:pt x="829326" y="5071407"/>
                  <a:pt x="792234" y="5106340"/>
                  <a:pt x="779694" y="5096364"/>
                </a:cubicBezTo>
                <a:cubicBezTo>
                  <a:pt x="769141" y="5103544"/>
                  <a:pt x="757951" y="5110614"/>
                  <a:pt x="746322" y="5117315"/>
                </a:cubicBezTo>
                <a:lnTo>
                  <a:pt x="739355" y="5120945"/>
                </a:lnTo>
                <a:cubicBezTo>
                  <a:pt x="739274" y="5120887"/>
                  <a:pt x="739192" y="5120831"/>
                  <a:pt x="739112" y="5120776"/>
                </a:cubicBezTo>
                <a:cubicBezTo>
                  <a:pt x="737374" y="5121048"/>
                  <a:pt x="734997" y="5122048"/>
                  <a:pt x="731553" y="5124122"/>
                </a:cubicBezTo>
                <a:lnTo>
                  <a:pt x="713129" y="5134606"/>
                </a:lnTo>
                <a:lnTo>
                  <a:pt x="707783" y="5135422"/>
                </a:lnTo>
                <a:lnTo>
                  <a:pt x="674773" y="5139365"/>
                </a:lnTo>
                <a:cubicBezTo>
                  <a:pt x="654149" y="5146330"/>
                  <a:pt x="611984" y="5162878"/>
                  <a:pt x="580910" y="5175217"/>
                </a:cubicBezTo>
                <a:lnTo>
                  <a:pt x="0" y="5322018"/>
                </a:lnTo>
                <a:lnTo>
                  <a:pt x="47389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0D8D3D-E03A-82A0-F1BB-1A09EDD89269}"/>
              </a:ext>
            </a:extLst>
          </p:cNvPr>
          <p:cNvSpPr>
            <a:spLocks noGrp="1"/>
          </p:cNvSpPr>
          <p:nvPr>
            <p:ph type="title"/>
            <p:custDataLst>
              <p:tags r:id="rId4"/>
            </p:custDataLst>
          </p:nvPr>
        </p:nvSpPr>
        <p:spPr>
          <a:xfrm>
            <a:off x="812800" y="603623"/>
            <a:ext cx="5436925" cy="1786965"/>
          </a:xfrm>
        </p:spPr>
        <p:txBody>
          <a:bodyPr anchor="t">
            <a:normAutofit/>
          </a:bodyPr>
          <a:lstStyle/>
          <a:p>
            <a:r>
              <a:rPr lang="fr-CA" dirty="0"/>
              <a:t>Les pneumothorax</a:t>
            </a:r>
            <a:endParaRPr lang="en-US" dirty="0"/>
          </a:p>
        </p:txBody>
      </p:sp>
      <p:graphicFrame>
        <p:nvGraphicFramePr>
          <p:cNvPr id="7" name="Diagram 6">
            <a:extLst>
              <a:ext uri="{FF2B5EF4-FFF2-40B4-BE49-F238E27FC236}">
                <a16:creationId xmlns:a16="http://schemas.microsoft.com/office/drawing/2014/main" id="{E589D523-84ED-BA3D-84F9-644484AEF13E}"/>
              </a:ext>
            </a:extLst>
          </p:cNvPr>
          <p:cNvGraphicFramePr/>
          <p:nvPr>
            <p:custDataLst>
              <p:tags r:id="rId5"/>
            </p:custDataLst>
            <p:extLst>
              <p:ext uri="{D42A27DB-BD31-4B8C-83A1-F6EECF244321}">
                <p14:modId xmlns:p14="http://schemas.microsoft.com/office/powerpoint/2010/main" val="3475413146"/>
              </p:ext>
            </p:extLst>
          </p:nvPr>
        </p:nvGraphicFramePr>
        <p:xfrm>
          <a:off x="1684337" y="1355468"/>
          <a:ext cx="7757714" cy="48989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7523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20479-C654-A668-A3ED-379B147E87F1}"/>
              </a:ext>
            </a:extLst>
          </p:cNvPr>
          <p:cNvSpPr>
            <a:spLocks noGrp="1"/>
          </p:cNvSpPr>
          <p:nvPr>
            <p:ph type="title"/>
            <p:custDataLst>
              <p:tags r:id="rId1"/>
            </p:custDataLst>
          </p:nvPr>
        </p:nvSpPr>
        <p:spPr/>
        <p:txBody>
          <a:bodyPr/>
          <a:lstStyle/>
          <a:p>
            <a:r>
              <a:rPr lang="fr-CA" dirty="0"/>
              <a:t>Les lignes directrices actuelles</a:t>
            </a:r>
            <a:endParaRPr lang="en-US" dirty="0"/>
          </a:p>
        </p:txBody>
      </p:sp>
      <p:sp>
        <p:nvSpPr>
          <p:cNvPr id="3" name="Content Placeholder 2">
            <a:extLst>
              <a:ext uri="{FF2B5EF4-FFF2-40B4-BE49-F238E27FC236}">
                <a16:creationId xmlns:a16="http://schemas.microsoft.com/office/drawing/2014/main" id="{82330F56-5D8D-1354-0AE0-386AFFB9211A}"/>
              </a:ext>
            </a:extLst>
          </p:cNvPr>
          <p:cNvSpPr>
            <a:spLocks noGrp="1"/>
          </p:cNvSpPr>
          <p:nvPr>
            <p:ph sz="half" idx="1"/>
            <p:custDataLst>
              <p:tags r:id="rId2"/>
            </p:custDataLst>
          </p:nvPr>
        </p:nvSpPr>
        <p:spPr/>
        <p:txBody>
          <a:bodyPr/>
          <a:lstStyle/>
          <a:p>
            <a:r>
              <a:rPr lang="fr-CA" dirty="0"/>
              <a:t>Américaines (2001)</a:t>
            </a:r>
          </a:p>
          <a:p>
            <a:r>
              <a:rPr lang="fr-CA" dirty="0"/>
              <a:t>PTX larges = 3 cm à l’apex</a:t>
            </a:r>
          </a:p>
          <a:p>
            <a:r>
              <a:rPr lang="fr-CA" dirty="0"/>
              <a:t>PTX spontanés primaires large : opinion d’expert pour Pigtail, mais également drain thoracique</a:t>
            </a:r>
          </a:p>
          <a:p>
            <a:r>
              <a:rPr lang="fr-CA" dirty="0"/>
              <a:t>PTX secondaires et traumatiques: drain thoracique</a:t>
            </a:r>
          </a:p>
          <a:p>
            <a:endParaRPr lang="en-US" dirty="0"/>
          </a:p>
        </p:txBody>
      </p:sp>
      <p:sp>
        <p:nvSpPr>
          <p:cNvPr id="4" name="Content Placeholder 3">
            <a:extLst>
              <a:ext uri="{FF2B5EF4-FFF2-40B4-BE49-F238E27FC236}">
                <a16:creationId xmlns:a16="http://schemas.microsoft.com/office/drawing/2014/main" id="{F8C35BEA-B2C1-EEEB-02D5-689975628461}"/>
              </a:ext>
            </a:extLst>
          </p:cNvPr>
          <p:cNvSpPr>
            <a:spLocks noGrp="1"/>
          </p:cNvSpPr>
          <p:nvPr>
            <p:ph sz="half" idx="2"/>
            <p:custDataLst>
              <p:tags r:id="rId3"/>
            </p:custDataLst>
          </p:nvPr>
        </p:nvSpPr>
        <p:spPr/>
        <p:txBody>
          <a:bodyPr/>
          <a:lstStyle/>
          <a:p>
            <a:r>
              <a:rPr lang="fr-CA" dirty="0"/>
              <a:t>Britanniques (2010)</a:t>
            </a:r>
          </a:p>
          <a:p>
            <a:r>
              <a:rPr lang="en-US" dirty="0"/>
              <a:t>PTX larges = 2 cm a/n </a:t>
            </a:r>
            <a:r>
              <a:rPr lang="en-US" dirty="0" err="1"/>
              <a:t>hile</a:t>
            </a:r>
            <a:r>
              <a:rPr lang="en-US" dirty="0"/>
              <a:t> </a:t>
            </a:r>
            <a:r>
              <a:rPr lang="en-US" dirty="0" err="1"/>
              <a:t>pulmonaire</a:t>
            </a:r>
            <a:endParaRPr lang="en-US" dirty="0"/>
          </a:p>
          <a:p>
            <a:r>
              <a:rPr lang="en-US" dirty="0"/>
              <a:t>PTX Spontanés : </a:t>
            </a:r>
            <a:r>
              <a:rPr lang="en-US" dirty="0" err="1"/>
              <a:t>algorithme</a:t>
            </a:r>
            <a:r>
              <a:rPr lang="en-US" dirty="0"/>
              <a:t> de PEC, </a:t>
            </a:r>
            <a:r>
              <a:rPr lang="en-US" dirty="0" err="1"/>
              <a:t>mais</a:t>
            </a:r>
            <a:r>
              <a:rPr lang="en-US" dirty="0"/>
              <a:t> dernier </a:t>
            </a:r>
            <a:r>
              <a:rPr lang="en-US" dirty="0" err="1"/>
              <a:t>recours</a:t>
            </a:r>
            <a:r>
              <a:rPr lang="en-US" dirty="0"/>
              <a:t> </a:t>
            </a:r>
            <a:r>
              <a:rPr lang="en-US" dirty="0" err="1"/>
              <a:t>est</a:t>
            </a:r>
            <a:r>
              <a:rPr lang="en-US" dirty="0"/>
              <a:t> Pigtail</a:t>
            </a:r>
          </a:p>
        </p:txBody>
      </p:sp>
      <p:pic>
        <p:nvPicPr>
          <p:cNvPr id="6" name="Picture 5">
            <a:extLst>
              <a:ext uri="{FF2B5EF4-FFF2-40B4-BE49-F238E27FC236}">
                <a16:creationId xmlns:a16="http://schemas.microsoft.com/office/drawing/2014/main" id="{2CEA2CE6-41F8-FF74-0DA0-EF3E7F4ACCED}"/>
              </a:ext>
            </a:extLst>
          </p:cNvPr>
          <p:cNvPicPr>
            <a:picLocks noChangeAspect="1"/>
          </p:cNvPicPr>
          <p:nvPr>
            <p:custDataLst>
              <p:tags r:id="rId4"/>
            </p:custDataLst>
          </p:nvPr>
        </p:nvPicPr>
        <p:blipFill rotWithShape="1">
          <a:blip r:embed="rId6"/>
          <a:srcRect l="28522" b="13369"/>
          <a:stretch/>
        </p:blipFill>
        <p:spPr>
          <a:xfrm>
            <a:off x="4158366" y="4270049"/>
            <a:ext cx="2723692" cy="2161030"/>
          </a:xfrm>
          <a:prstGeom prst="rect">
            <a:avLst/>
          </a:prstGeom>
        </p:spPr>
      </p:pic>
    </p:spTree>
    <p:extLst>
      <p:ext uri="{BB962C8B-B14F-4D97-AF65-F5344CB8AC3E}">
        <p14:creationId xmlns:p14="http://schemas.microsoft.com/office/powerpoint/2010/main" val="260718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2F4A-467F-9D32-DACD-CE6C87731D27}"/>
              </a:ext>
            </a:extLst>
          </p:cNvPr>
          <p:cNvSpPr>
            <a:spLocks noGrp="1"/>
          </p:cNvSpPr>
          <p:nvPr>
            <p:ph type="title"/>
            <p:custDataLst>
              <p:tags r:id="rId1"/>
            </p:custDataLst>
          </p:nvPr>
        </p:nvSpPr>
        <p:spPr/>
        <p:txBody>
          <a:bodyPr/>
          <a:lstStyle/>
          <a:p>
            <a:r>
              <a:rPr lang="fr-CA" dirty="0"/>
              <a:t>Ma recherche documentaire</a:t>
            </a:r>
            <a:endParaRPr lang="en-US" dirty="0"/>
          </a:p>
        </p:txBody>
      </p:sp>
      <p:sp>
        <p:nvSpPr>
          <p:cNvPr id="3" name="Content Placeholder 2">
            <a:extLst>
              <a:ext uri="{FF2B5EF4-FFF2-40B4-BE49-F238E27FC236}">
                <a16:creationId xmlns:a16="http://schemas.microsoft.com/office/drawing/2014/main" id="{91D9DCCC-B228-C209-AABE-BF603F3F22A6}"/>
              </a:ext>
            </a:extLst>
          </p:cNvPr>
          <p:cNvSpPr>
            <a:spLocks noGrp="1"/>
          </p:cNvSpPr>
          <p:nvPr>
            <p:ph idx="1"/>
            <p:custDataLst>
              <p:tags r:id="rId2"/>
            </p:custDataLst>
          </p:nvPr>
        </p:nvSpPr>
        <p:spPr/>
        <p:txBody>
          <a:bodyPr/>
          <a:lstStyle/>
          <a:p>
            <a:r>
              <a:rPr lang="fr-CA" dirty="0"/>
              <a:t>Moteur de recherche PubMed: </a:t>
            </a:r>
          </a:p>
          <a:p>
            <a:pPr lvl="1"/>
            <a:r>
              <a:rPr lang="fr-CA" dirty="0"/>
              <a:t>« </a:t>
            </a:r>
            <a:r>
              <a:rPr lang="fr-CA" dirty="0" err="1"/>
              <a:t>Pigtail</a:t>
            </a:r>
            <a:r>
              <a:rPr lang="fr-CA" dirty="0"/>
              <a:t> vs </a:t>
            </a:r>
            <a:r>
              <a:rPr lang="fr-CA" dirty="0" err="1"/>
              <a:t>chest</a:t>
            </a:r>
            <a:r>
              <a:rPr lang="fr-CA" dirty="0"/>
              <a:t> tube » et « </a:t>
            </a:r>
            <a:r>
              <a:rPr lang="fr-CA" dirty="0" err="1"/>
              <a:t>Pigtail</a:t>
            </a:r>
            <a:r>
              <a:rPr lang="fr-CA" dirty="0"/>
              <a:t> and pneumothorax »</a:t>
            </a:r>
          </a:p>
          <a:p>
            <a:r>
              <a:rPr lang="fr-CA" dirty="0"/>
              <a:t>Critères d’exclusion: </a:t>
            </a:r>
          </a:p>
          <a:p>
            <a:pPr lvl="1"/>
            <a:r>
              <a:rPr lang="fr-CA" dirty="0"/>
              <a:t>Population uniquement pédiatrique</a:t>
            </a:r>
          </a:p>
          <a:p>
            <a:pPr lvl="1"/>
            <a:r>
              <a:rPr lang="fr-CA" dirty="0"/>
              <a:t>Pneumothorax iatrogénique</a:t>
            </a:r>
          </a:p>
          <a:p>
            <a:pPr lvl="1"/>
            <a:r>
              <a:rPr lang="fr-CA" dirty="0"/>
              <a:t>Articles inclus dans les méta-analyses</a:t>
            </a:r>
          </a:p>
          <a:p>
            <a:r>
              <a:rPr lang="fr-CA" dirty="0"/>
              <a:t>Variables d’intérêts secondaires abordés dans les articles associés</a:t>
            </a:r>
          </a:p>
          <a:p>
            <a:pPr marL="0" indent="0">
              <a:buNone/>
            </a:pPr>
            <a:r>
              <a:rPr lang="fr-CA" dirty="0"/>
              <a:t>aux pneumothorax seront intégrés</a:t>
            </a:r>
          </a:p>
          <a:p>
            <a:pPr lvl="1"/>
            <a:endParaRPr lang="fr-CA" dirty="0"/>
          </a:p>
          <a:p>
            <a:pPr lvl="1"/>
            <a:endParaRPr lang="fr-CA" dirty="0"/>
          </a:p>
        </p:txBody>
      </p:sp>
      <p:pic>
        <p:nvPicPr>
          <p:cNvPr id="4" name="Picture 3" descr="A picture containing text, screenshot, font, line&#10;&#10;Description automatically generated">
            <a:extLst>
              <a:ext uri="{FF2B5EF4-FFF2-40B4-BE49-F238E27FC236}">
                <a16:creationId xmlns:a16="http://schemas.microsoft.com/office/drawing/2014/main" id="{96FE79A2-07BF-D444-9ECC-DA92C69ED9F8}"/>
              </a:ext>
            </a:extLst>
          </p:cNvPr>
          <p:cNvPicPr>
            <a:picLocks noChangeAspect="1"/>
          </p:cNvPicPr>
          <p:nvPr>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7178458" y="1511300"/>
            <a:ext cx="2473542" cy="5207000"/>
          </a:xfrm>
          <a:prstGeom prst="rect">
            <a:avLst/>
          </a:prstGeom>
        </p:spPr>
      </p:pic>
    </p:spTree>
    <p:extLst>
      <p:ext uri="{BB962C8B-B14F-4D97-AF65-F5344CB8AC3E}">
        <p14:creationId xmlns:p14="http://schemas.microsoft.com/office/powerpoint/2010/main" val="111930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0446-11E1-DC1D-F4FA-7814757FDE28}"/>
              </a:ext>
            </a:extLst>
          </p:cNvPr>
          <p:cNvSpPr>
            <a:spLocks noGrp="1"/>
          </p:cNvSpPr>
          <p:nvPr>
            <p:ph type="title"/>
            <p:custDataLst>
              <p:tags r:id="rId1"/>
            </p:custDataLst>
          </p:nvPr>
        </p:nvSpPr>
        <p:spPr/>
        <p:txBody>
          <a:bodyPr/>
          <a:lstStyle/>
          <a:p>
            <a:r>
              <a:rPr lang="fr-CA" dirty="0"/>
              <a:t>Mon tableau résumé</a:t>
            </a:r>
            <a:endParaRPr lang="en-US" dirty="0"/>
          </a:p>
        </p:txBody>
      </p:sp>
      <p:graphicFrame>
        <p:nvGraphicFramePr>
          <p:cNvPr id="4" name="Content Placeholder 3">
            <a:extLst>
              <a:ext uri="{FF2B5EF4-FFF2-40B4-BE49-F238E27FC236}">
                <a16:creationId xmlns:a16="http://schemas.microsoft.com/office/drawing/2014/main" id="{CBA7300D-F88E-18C7-E980-462A3F7B2135}"/>
              </a:ext>
            </a:extLst>
          </p:cNvPr>
          <p:cNvGraphicFramePr>
            <a:graphicFrameLocks noGrp="1"/>
          </p:cNvGraphicFramePr>
          <p:nvPr>
            <p:ph idx="1"/>
            <p:custDataLst>
              <p:tags r:id="rId2"/>
            </p:custDataLst>
            <p:extLst>
              <p:ext uri="{D42A27DB-BD31-4B8C-83A1-F6EECF244321}">
                <p14:modId xmlns:p14="http://schemas.microsoft.com/office/powerpoint/2010/main" val="1552982721"/>
              </p:ext>
            </p:extLst>
          </p:nvPr>
        </p:nvGraphicFramePr>
        <p:xfrm>
          <a:off x="841810" y="1647569"/>
          <a:ext cx="8620663" cy="4550157"/>
        </p:xfrm>
        <a:graphic>
          <a:graphicData uri="http://schemas.openxmlformats.org/drawingml/2006/table">
            <a:tbl>
              <a:tblPr firstRow="1" firstCol="1" bandRow="1">
                <a:tableStyleId>{5C22544A-7EE6-4342-B048-85BDC9FD1C3A}</a:tableStyleId>
              </a:tblPr>
              <a:tblGrid>
                <a:gridCol w="1924334">
                  <a:extLst>
                    <a:ext uri="{9D8B030D-6E8A-4147-A177-3AD203B41FA5}">
                      <a16:colId xmlns:a16="http://schemas.microsoft.com/office/drawing/2014/main" val="3808926298"/>
                    </a:ext>
                  </a:extLst>
                </a:gridCol>
                <a:gridCol w="937146">
                  <a:extLst>
                    <a:ext uri="{9D8B030D-6E8A-4147-A177-3AD203B41FA5}">
                      <a16:colId xmlns:a16="http://schemas.microsoft.com/office/drawing/2014/main" val="3151061442"/>
                    </a:ext>
                  </a:extLst>
                </a:gridCol>
                <a:gridCol w="773373">
                  <a:extLst>
                    <a:ext uri="{9D8B030D-6E8A-4147-A177-3AD203B41FA5}">
                      <a16:colId xmlns:a16="http://schemas.microsoft.com/office/drawing/2014/main" val="4269917143"/>
                    </a:ext>
                  </a:extLst>
                </a:gridCol>
                <a:gridCol w="923499">
                  <a:extLst>
                    <a:ext uri="{9D8B030D-6E8A-4147-A177-3AD203B41FA5}">
                      <a16:colId xmlns:a16="http://schemas.microsoft.com/office/drawing/2014/main" val="3826061606"/>
                    </a:ext>
                  </a:extLst>
                </a:gridCol>
                <a:gridCol w="1260143">
                  <a:extLst>
                    <a:ext uri="{9D8B030D-6E8A-4147-A177-3AD203B41FA5}">
                      <a16:colId xmlns:a16="http://schemas.microsoft.com/office/drawing/2014/main" val="3990354034"/>
                    </a:ext>
                  </a:extLst>
                </a:gridCol>
                <a:gridCol w="1002028">
                  <a:extLst>
                    <a:ext uri="{9D8B030D-6E8A-4147-A177-3AD203B41FA5}">
                      <a16:colId xmlns:a16="http://schemas.microsoft.com/office/drawing/2014/main" val="3492848578"/>
                    </a:ext>
                  </a:extLst>
                </a:gridCol>
                <a:gridCol w="825874">
                  <a:extLst>
                    <a:ext uri="{9D8B030D-6E8A-4147-A177-3AD203B41FA5}">
                      <a16:colId xmlns:a16="http://schemas.microsoft.com/office/drawing/2014/main" val="3815241200"/>
                    </a:ext>
                  </a:extLst>
                </a:gridCol>
                <a:gridCol w="974266">
                  <a:extLst>
                    <a:ext uri="{9D8B030D-6E8A-4147-A177-3AD203B41FA5}">
                      <a16:colId xmlns:a16="http://schemas.microsoft.com/office/drawing/2014/main" val="3483153644"/>
                    </a:ext>
                  </a:extLst>
                </a:gridCol>
              </a:tblGrid>
              <a:tr h="529276">
                <a:tc>
                  <a:txBody>
                    <a:bodyPr/>
                    <a:lstStyle/>
                    <a:p>
                      <a:pPr marL="0" marR="0">
                        <a:lnSpc>
                          <a:spcPct val="107000"/>
                        </a:lnSpc>
                        <a:spcBef>
                          <a:spcPts val="0"/>
                        </a:spcBef>
                        <a:spcAft>
                          <a:spcPts val="0"/>
                        </a:spcAft>
                      </a:pPr>
                      <a:r>
                        <a:rPr lang="en-US" sz="1100" dirty="0">
                          <a:effectLst/>
                        </a:rPr>
                        <a:t>Auteurs (</a:t>
                      </a:r>
                      <a:r>
                        <a:rPr lang="en-US" sz="1100" dirty="0" err="1">
                          <a:effectLst/>
                        </a:rPr>
                        <a:t>année</a:t>
                      </a:r>
                      <a:r>
                        <a:rPr lang="en-US" sz="1100" dirty="0">
                          <a:effectLst/>
                        </a:rPr>
                        <a:t>)</a:t>
                      </a:r>
                    </a:p>
                    <a:p>
                      <a:pPr marL="0" marR="0">
                        <a:lnSpc>
                          <a:spcPct val="107000"/>
                        </a:lnSpc>
                        <a:spcBef>
                          <a:spcPts val="0"/>
                        </a:spcBef>
                        <a:spcAft>
                          <a:spcPts val="0"/>
                        </a:spcAft>
                      </a:pPr>
                      <a:r>
                        <a:rPr lang="en-US" sz="900" dirty="0" err="1">
                          <a:effectLst/>
                          <a:latin typeface="Calibri" panose="020F0502020204030204" pitchFamily="34" charset="0"/>
                          <a:ea typeface="Calibri" panose="020F0502020204030204" pitchFamily="34" charset="0"/>
                          <a:cs typeface="Times New Roman" panose="02020603050405020304" pitchFamily="18" charset="0"/>
                        </a:rPr>
                        <a:t>Titre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en-US" sz="1100" dirty="0">
                          <a:effectLst/>
                        </a:rPr>
                        <a:t>Type d’étude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en-US" sz="1100">
                          <a:effectLst/>
                        </a:rPr>
                        <a:t>Patients inclus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en-US" sz="1100">
                          <a:effectLst/>
                        </a:rPr>
                        <a:t>Type de PTX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en-US" sz="1100">
                          <a:effectLst/>
                        </a:rPr>
                        <a:t>Résolution PTX (RR, IC 95%)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Niveau d’évidence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Validité interne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Validité externe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extLst>
                  <a:ext uri="{0D108BD9-81ED-4DB2-BD59-A6C34878D82A}">
                    <a16:rowId xmlns:a16="http://schemas.microsoft.com/office/drawing/2014/main" val="1038089028"/>
                  </a:ext>
                </a:extLst>
              </a:tr>
              <a:tr h="708343">
                <a:tc>
                  <a:txBody>
                    <a:bodyPr/>
                    <a:lstStyle/>
                    <a:p>
                      <a:pPr marL="0" marR="0">
                        <a:lnSpc>
                          <a:spcPct val="107000"/>
                        </a:lnSpc>
                        <a:spcBef>
                          <a:spcPts val="0"/>
                        </a:spcBef>
                        <a:spcAft>
                          <a:spcPts val="0"/>
                        </a:spcAft>
                      </a:pPr>
                      <a:r>
                        <a:rPr lang="en-US" sz="1100" dirty="0">
                          <a:effectLst/>
                        </a:rPr>
                        <a:t>Chang et al (2018)</a:t>
                      </a:r>
                    </a:p>
                    <a:p>
                      <a:pPr marL="0" marR="0" algn="just">
                        <a:lnSpc>
                          <a:spcPct val="107000"/>
                        </a:lnSpc>
                        <a:spcBef>
                          <a:spcPts val="0"/>
                        </a:spcBef>
                        <a:spcAft>
                          <a:spcPts val="0"/>
                        </a:spcAft>
                      </a:pPr>
                      <a:r>
                        <a:rPr lang="en-US" sz="900" b="0" kern="1200" dirty="0">
                          <a:solidFill>
                            <a:schemeClr val="lt1"/>
                          </a:solidFill>
                          <a:effectLst/>
                          <a:latin typeface="+mn-lt"/>
                          <a:ea typeface="+mn-ea"/>
                          <a:cs typeface="+mn-cs"/>
                        </a:rPr>
                        <a:t>A systematic review and meta-analysis comparing pigtail catheter and chest tube as the initial treatment for pneumothorax</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dirty="0">
                          <a:effectLst/>
                        </a:rPr>
                        <a:t>Revue de la littérature / méta-analyse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en-US" sz="1100" dirty="0">
                          <a:effectLst/>
                        </a:rPr>
                        <a:t>N = 875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en-US" sz="1100">
                          <a:effectLst/>
                        </a:rPr>
                        <a:t>Spontanés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en-US" sz="1100">
                          <a:effectLst/>
                        </a:rPr>
                        <a:t>1.06 [0.95-1.18]</a:t>
                      </a:r>
                    </a:p>
                    <a:p>
                      <a:pPr marL="0" marR="0">
                        <a:lnSpc>
                          <a:spcPct val="107000"/>
                        </a:lnSpc>
                        <a:spcBef>
                          <a:spcPts val="0"/>
                        </a:spcBef>
                        <a:spcAft>
                          <a:spcPts val="0"/>
                        </a:spcAft>
                      </a:pPr>
                      <a:r>
                        <a:rPr lang="en-US" sz="1100">
                          <a:effectLst/>
                        </a:rPr>
                        <a:t>Variance 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Bonne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extLst>
                  <a:ext uri="{0D108BD9-81ED-4DB2-BD59-A6C34878D82A}">
                    <a16:rowId xmlns:a16="http://schemas.microsoft.com/office/drawing/2014/main" val="1639644936"/>
                  </a:ext>
                </a:extLst>
              </a:tr>
              <a:tr h="708343">
                <a:tc>
                  <a:txBody>
                    <a:bodyPr/>
                    <a:lstStyle/>
                    <a:p>
                      <a:pPr marL="0" marR="0">
                        <a:lnSpc>
                          <a:spcPct val="107000"/>
                        </a:lnSpc>
                        <a:spcBef>
                          <a:spcPts val="0"/>
                        </a:spcBef>
                        <a:spcAft>
                          <a:spcPts val="0"/>
                        </a:spcAft>
                      </a:pPr>
                      <a:r>
                        <a:rPr lang="en-US" sz="1100" dirty="0" err="1">
                          <a:effectLst/>
                        </a:rPr>
                        <a:t>Beeton</a:t>
                      </a:r>
                      <a:r>
                        <a:rPr lang="en-US" sz="1100" dirty="0">
                          <a:effectLst/>
                        </a:rPr>
                        <a:t> et al. (2023)</a:t>
                      </a:r>
                    </a:p>
                    <a:p>
                      <a:pPr marL="0" marR="0" algn="just">
                        <a:lnSpc>
                          <a:spcPct val="107000"/>
                        </a:lnSpc>
                        <a:spcBef>
                          <a:spcPts val="0"/>
                        </a:spcBef>
                        <a:spcAft>
                          <a:spcPts val="0"/>
                        </a:spcAft>
                      </a:pPr>
                      <a:r>
                        <a:rPr lang="en-US" sz="900" b="0" kern="1200" dirty="0">
                          <a:solidFill>
                            <a:schemeClr val="lt1"/>
                          </a:solidFill>
                          <a:effectLst/>
                          <a:latin typeface="+mn-lt"/>
                          <a:ea typeface="+mn-ea"/>
                          <a:cs typeface="+mn-cs"/>
                        </a:rPr>
                        <a:t>Outcomes of pigtail catheter placement versus chest tube placement in adult thoracic trauma patients: A systematic review and meta-analysis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Revue de la littérature / méta-analyse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 = 750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dirty="0">
                          <a:effectLst/>
                        </a:rPr>
                        <a:t>Trauma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dirty="0">
                          <a:effectLst/>
                        </a:rPr>
                        <a:t>1.13 [0.85-1.54]</a:t>
                      </a:r>
                      <a:endParaRPr lang="en-US" sz="1100" dirty="0">
                        <a:effectLst/>
                      </a:endParaRPr>
                    </a:p>
                    <a:p>
                      <a:pPr marL="0" marR="0">
                        <a:lnSpc>
                          <a:spcPct val="107000"/>
                        </a:lnSpc>
                        <a:spcBef>
                          <a:spcPts val="0"/>
                        </a:spcBef>
                        <a:spcAft>
                          <a:spcPts val="0"/>
                        </a:spcAft>
                      </a:pPr>
                      <a:r>
                        <a:rPr lang="fr-CA" sz="1100" dirty="0">
                          <a:effectLst/>
                        </a:rPr>
                        <a:t>Variance</a:t>
                      </a:r>
                      <a:endParaRPr lang="en-US" sz="1100" dirty="0">
                        <a:effectLst/>
                      </a:endParaRPr>
                    </a:p>
                    <a:p>
                      <a:pPr marL="0" marR="0">
                        <a:lnSpc>
                          <a:spcPct val="107000"/>
                        </a:lnSpc>
                        <a:spcBef>
                          <a:spcPts val="0"/>
                        </a:spcBef>
                        <a:spcAft>
                          <a:spcPts val="0"/>
                        </a:spcAft>
                      </a:pPr>
                      <a:r>
                        <a:rPr lang="fr-CA" sz="1100" dirty="0">
                          <a:effectLst/>
                        </a:rPr>
                        <a:t>36%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dirty="0">
                          <a:effectLst/>
                        </a:rPr>
                        <a:t>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Bonne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extLst>
                  <a:ext uri="{0D108BD9-81ED-4DB2-BD59-A6C34878D82A}">
                    <a16:rowId xmlns:a16="http://schemas.microsoft.com/office/drawing/2014/main" val="1782930125"/>
                  </a:ext>
                </a:extLst>
              </a:tr>
              <a:tr h="708343">
                <a:tc>
                  <a:txBody>
                    <a:bodyPr/>
                    <a:lstStyle/>
                    <a:p>
                      <a:pPr marL="0" marR="0">
                        <a:lnSpc>
                          <a:spcPct val="107000"/>
                        </a:lnSpc>
                        <a:spcBef>
                          <a:spcPts val="0"/>
                        </a:spcBef>
                        <a:spcAft>
                          <a:spcPts val="0"/>
                        </a:spcAft>
                      </a:pPr>
                      <a:r>
                        <a:rPr lang="fr-CA" sz="1100" dirty="0">
                          <a:effectLst/>
                        </a:rPr>
                        <a:t>Vaidya et al. (2022)</a:t>
                      </a:r>
                    </a:p>
                    <a:p>
                      <a:pPr marL="0" marR="0" algn="just">
                        <a:lnSpc>
                          <a:spcPct val="107000"/>
                        </a:lnSpc>
                        <a:spcBef>
                          <a:spcPts val="0"/>
                        </a:spcBef>
                        <a:spcAft>
                          <a:spcPts val="0"/>
                        </a:spcAft>
                      </a:pPr>
                      <a:r>
                        <a:rPr lang="en-US" sz="900" b="0" kern="1200" dirty="0">
                          <a:solidFill>
                            <a:schemeClr val="lt1"/>
                          </a:solidFill>
                          <a:effectLst/>
                          <a:latin typeface="+mn-lt"/>
                          <a:ea typeface="+mn-ea"/>
                          <a:cs typeface="+mn-cs"/>
                        </a:rPr>
                        <a:t>Comparative study between the use of pigtail catheters and traditional chest tube drain in cases with pneumothorax</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Étude comparative prospective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 = 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Spontanés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N/D</a:t>
                      </a:r>
                      <a:endParaRPr lang="en-US" sz="1100">
                        <a:effectLst/>
                      </a:endParaRPr>
                    </a:p>
                    <a:p>
                      <a:pPr marL="0" marR="0">
                        <a:lnSpc>
                          <a:spcPct val="107000"/>
                        </a:lnSpc>
                        <a:spcBef>
                          <a:spcPts val="0"/>
                        </a:spcBef>
                        <a:spcAft>
                          <a:spcPts val="0"/>
                        </a:spcAft>
                      </a:pPr>
                      <a:r>
                        <a:rPr lang="fr-CA" sz="1100">
                          <a:effectLst/>
                        </a:rPr>
                        <a:t>Persistance PTX 8% et 8%, p=0.92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dirty="0">
                          <a:effectLst/>
                        </a:rPr>
                        <a:t>Faible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dirty="0">
                          <a:effectLst/>
                        </a:rPr>
                        <a:t>Faible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Bonne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extLst>
                  <a:ext uri="{0D108BD9-81ED-4DB2-BD59-A6C34878D82A}">
                    <a16:rowId xmlns:a16="http://schemas.microsoft.com/office/drawing/2014/main" val="850320930"/>
                  </a:ext>
                </a:extLst>
              </a:tr>
              <a:tr h="887409">
                <a:tc>
                  <a:txBody>
                    <a:bodyPr/>
                    <a:lstStyle/>
                    <a:p>
                      <a:pPr marL="0" marR="0">
                        <a:lnSpc>
                          <a:spcPct val="107000"/>
                        </a:lnSpc>
                        <a:spcBef>
                          <a:spcPts val="0"/>
                        </a:spcBef>
                        <a:spcAft>
                          <a:spcPts val="0"/>
                        </a:spcAft>
                      </a:pPr>
                      <a:r>
                        <a:rPr lang="fr-CA" sz="1100" dirty="0">
                          <a:effectLst/>
                        </a:rPr>
                        <a:t>Keith et al. (2023)</a:t>
                      </a:r>
                    </a:p>
                    <a:p>
                      <a:pPr marL="0" marR="0" algn="just">
                        <a:lnSpc>
                          <a:spcPct val="107000"/>
                        </a:lnSpc>
                        <a:spcBef>
                          <a:spcPts val="0"/>
                        </a:spcBef>
                        <a:spcAft>
                          <a:spcPts val="0"/>
                        </a:spcAft>
                      </a:pPr>
                      <a:r>
                        <a:rPr lang="en-US" sz="900" b="0" kern="1200" dirty="0">
                          <a:solidFill>
                            <a:schemeClr val="lt1"/>
                          </a:solidFill>
                          <a:effectLst/>
                          <a:latin typeface="+mn-lt"/>
                          <a:ea typeface="+mn-ea"/>
                          <a:cs typeface="+mn-cs"/>
                        </a:rPr>
                        <a:t>Reintervention rate after pigtail catheter insertion compared to surgical chest tubes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Étude cohorte rétrospective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 = 1032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PTX-HTX-effusion pleurale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N/D</a:t>
                      </a:r>
                      <a:endParaRPr lang="en-US" sz="1100">
                        <a:effectLst/>
                      </a:endParaRPr>
                    </a:p>
                    <a:p>
                      <a:pPr marL="0" marR="0">
                        <a:lnSpc>
                          <a:spcPct val="107000"/>
                        </a:lnSpc>
                        <a:spcBef>
                          <a:spcPts val="0"/>
                        </a:spcBef>
                        <a:spcAft>
                          <a:spcPts val="0"/>
                        </a:spcAft>
                      </a:pPr>
                      <a:r>
                        <a:rPr lang="fr-CA" sz="1100">
                          <a:effectLst/>
                        </a:rPr>
                        <a:t>Persistance Ptx 18% et 19%, p=0.73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Faible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Faible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Faible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extLst>
                  <a:ext uri="{0D108BD9-81ED-4DB2-BD59-A6C34878D82A}">
                    <a16:rowId xmlns:a16="http://schemas.microsoft.com/office/drawing/2014/main" val="2809055392"/>
                  </a:ext>
                </a:extLst>
              </a:tr>
              <a:tr h="878816">
                <a:tc>
                  <a:txBody>
                    <a:bodyPr/>
                    <a:lstStyle/>
                    <a:p>
                      <a:pPr marL="0" marR="0">
                        <a:lnSpc>
                          <a:spcPct val="107000"/>
                        </a:lnSpc>
                        <a:spcBef>
                          <a:spcPts val="0"/>
                        </a:spcBef>
                        <a:spcAft>
                          <a:spcPts val="0"/>
                        </a:spcAft>
                      </a:pPr>
                      <a:r>
                        <a:rPr lang="fr-CA" sz="1100" dirty="0" err="1">
                          <a:effectLst/>
                        </a:rPr>
                        <a:t>Rasihashemi</a:t>
                      </a:r>
                      <a:r>
                        <a:rPr lang="fr-CA" sz="1100" dirty="0">
                          <a:effectLst/>
                        </a:rPr>
                        <a:t> et al (2021)</a:t>
                      </a:r>
                    </a:p>
                    <a:p>
                      <a:pPr marL="0" marR="0" algn="just">
                        <a:lnSpc>
                          <a:spcPct val="107000"/>
                        </a:lnSpc>
                        <a:spcBef>
                          <a:spcPts val="0"/>
                        </a:spcBef>
                        <a:spcAft>
                          <a:spcPts val="0"/>
                        </a:spcAft>
                      </a:pPr>
                      <a:r>
                        <a:rPr lang="en-US" sz="900" b="0" kern="1200" dirty="0">
                          <a:solidFill>
                            <a:schemeClr val="lt1"/>
                          </a:solidFill>
                          <a:effectLst/>
                          <a:latin typeface="+mn-lt"/>
                          <a:ea typeface="+mn-ea"/>
                          <a:cs typeface="+mn-cs"/>
                        </a:rPr>
                        <a:t>Comparison of the therapeutic effects of a pigtail catheter and chest tube in the treatment of spontaneous pneumothorax: A randomized clinical trial study</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ÉRC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 = 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Spontanés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N/D</a:t>
                      </a:r>
                      <a:endParaRPr lang="en-US" sz="1100">
                        <a:effectLst/>
                      </a:endParaRPr>
                    </a:p>
                    <a:p>
                      <a:pPr marL="0" marR="0">
                        <a:lnSpc>
                          <a:spcPct val="107000"/>
                        </a:lnSpc>
                        <a:spcBef>
                          <a:spcPts val="0"/>
                        </a:spcBef>
                        <a:spcAft>
                          <a:spcPts val="0"/>
                        </a:spcAft>
                      </a:pPr>
                      <a:r>
                        <a:rPr lang="fr-CA" sz="1100">
                          <a:effectLst/>
                        </a:rPr>
                        <a:t>Résolution chez</a:t>
                      </a:r>
                      <a:endParaRPr lang="en-US" sz="1100">
                        <a:effectLst/>
                      </a:endParaRPr>
                    </a:p>
                    <a:p>
                      <a:pPr marL="0" marR="0">
                        <a:lnSpc>
                          <a:spcPct val="107000"/>
                        </a:lnSpc>
                        <a:spcBef>
                          <a:spcPts val="0"/>
                        </a:spcBef>
                        <a:spcAft>
                          <a:spcPts val="0"/>
                        </a:spcAft>
                      </a:pPr>
                      <a:r>
                        <a:rPr lang="fr-CA" sz="1100">
                          <a:effectLst/>
                        </a:rPr>
                        <a:t>18 vs 16 pt, p = 0.43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dirty="0">
                          <a:effectLst/>
                        </a:rPr>
                        <a:t>Élevé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a:effectLst/>
                        </a:rPr>
                        <a:t>Bonne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tc>
                  <a:txBody>
                    <a:bodyPr/>
                    <a:lstStyle/>
                    <a:p>
                      <a:pPr marL="0" marR="0">
                        <a:lnSpc>
                          <a:spcPct val="107000"/>
                        </a:lnSpc>
                        <a:spcBef>
                          <a:spcPts val="0"/>
                        </a:spcBef>
                        <a:spcAft>
                          <a:spcPts val="0"/>
                        </a:spcAft>
                      </a:pPr>
                      <a:r>
                        <a:rPr lang="fr-CA" sz="1100" dirty="0">
                          <a:effectLst/>
                        </a:rPr>
                        <a:t>Bonne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57" marR="68457" marT="0" marB="0"/>
                </a:tc>
                <a:extLst>
                  <a:ext uri="{0D108BD9-81ED-4DB2-BD59-A6C34878D82A}">
                    <a16:rowId xmlns:a16="http://schemas.microsoft.com/office/drawing/2014/main" val="696343824"/>
                  </a:ext>
                </a:extLst>
              </a:tr>
            </a:tbl>
          </a:graphicData>
        </a:graphic>
      </p:graphicFrame>
    </p:spTree>
    <p:extLst>
      <p:ext uri="{BB962C8B-B14F-4D97-AF65-F5344CB8AC3E}">
        <p14:creationId xmlns:p14="http://schemas.microsoft.com/office/powerpoint/2010/main" val="2369470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7CEDE2E-C8CD-424B-A0AB-9CDDD3A4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AEC738E-E912-420C-B0E2-17A69DF32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375620" y="0"/>
            <a:ext cx="11816380" cy="6858000"/>
          </a:xfrm>
          <a:custGeom>
            <a:avLst/>
            <a:gdLst>
              <a:gd name="connsiteX0" fmla="*/ 8367 w 11816380"/>
              <a:gd name="connsiteY0" fmla="*/ 6848079 h 6858000"/>
              <a:gd name="connsiteX1" fmla="*/ 946 w 11816380"/>
              <a:gd name="connsiteY1" fmla="*/ 6858000 h 6858000"/>
              <a:gd name="connsiteX2" fmla="*/ 0 w 11816380"/>
              <a:gd name="connsiteY2" fmla="*/ 6858000 h 6858000"/>
              <a:gd name="connsiteX3" fmla="*/ 8008701 w 11816380"/>
              <a:gd name="connsiteY3" fmla="*/ 0 h 6858000"/>
              <a:gd name="connsiteX4" fmla="*/ 11816380 w 11816380"/>
              <a:gd name="connsiteY4" fmla="*/ 0 h 6858000"/>
              <a:gd name="connsiteX5" fmla="*/ 11816380 w 11816380"/>
              <a:gd name="connsiteY5" fmla="*/ 6858000 h 6858000"/>
              <a:gd name="connsiteX6" fmla="*/ 12879 w 11816380"/>
              <a:gd name="connsiteY6" fmla="*/ 6858000 h 6858000"/>
              <a:gd name="connsiteX7" fmla="*/ 185257 w 11816380"/>
              <a:gd name="connsiteY7" fmla="*/ 6681490 h 6858000"/>
              <a:gd name="connsiteX8" fmla="*/ 349627 w 11816380"/>
              <a:gd name="connsiteY8" fmla="*/ 6491141 h 6858000"/>
              <a:gd name="connsiteX9" fmla="*/ 435850 w 11816380"/>
              <a:gd name="connsiteY9" fmla="*/ 6356175 h 6858000"/>
              <a:gd name="connsiteX10" fmla="*/ 513949 w 11816380"/>
              <a:gd name="connsiteY10" fmla="*/ 6236376 h 6858000"/>
              <a:gd name="connsiteX11" fmla="*/ 644725 w 11816380"/>
              <a:gd name="connsiteY11" fmla="*/ 6047133 h 6858000"/>
              <a:gd name="connsiteX12" fmla="*/ 755864 w 11816380"/>
              <a:gd name="connsiteY12" fmla="*/ 5875377 h 6858000"/>
              <a:gd name="connsiteX13" fmla="*/ 805295 w 11816380"/>
              <a:gd name="connsiteY13" fmla="*/ 5828953 h 6858000"/>
              <a:gd name="connsiteX14" fmla="*/ 854705 w 11816380"/>
              <a:gd name="connsiteY14" fmla="*/ 5795741 h 6858000"/>
              <a:gd name="connsiteX15" fmla="*/ 864711 w 11816380"/>
              <a:gd name="connsiteY15" fmla="*/ 5789123 h 6858000"/>
              <a:gd name="connsiteX16" fmla="*/ 915038 w 11816380"/>
              <a:gd name="connsiteY16" fmla="*/ 5676299 h 6858000"/>
              <a:gd name="connsiteX17" fmla="*/ 891159 w 11816380"/>
              <a:gd name="connsiteY17" fmla="*/ 5752283 h 6858000"/>
              <a:gd name="connsiteX18" fmla="*/ 891423 w 11816380"/>
              <a:gd name="connsiteY18" fmla="*/ 5752392 h 6858000"/>
              <a:gd name="connsiteX19" fmla="*/ 933153 w 11816380"/>
              <a:gd name="connsiteY19" fmla="*/ 5622359 h 6858000"/>
              <a:gd name="connsiteX20" fmla="*/ 988982 w 11816380"/>
              <a:gd name="connsiteY20" fmla="*/ 5555854 h 6858000"/>
              <a:gd name="connsiteX21" fmla="*/ 1027589 w 11816380"/>
              <a:gd name="connsiteY21" fmla="*/ 5528213 h 6858000"/>
              <a:gd name="connsiteX22" fmla="*/ 1049768 w 11816380"/>
              <a:gd name="connsiteY22" fmla="*/ 5510295 h 6858000"/>
              <a:gd name="connsiteX23" fmla="*/ 1086224 w 11816380"/>
              <a:gd name="connsiteY23" fmla="*/ 5455516 h 6858000"/>
              <a:gd name="connsiteX24" fmla="*/ 1219479 w 11816380"/>
              <a:gd name="connsiteY24" fmla="*/ 5343472 h 6858000"/>
              <a:gd name="connsiteX25" fmla="*/ 1313068 w 11816380"/>
              <a:gd name="connsiteY25" fmla="*/ 5275221 h 6858000"/>
              <a:gd name="connsiteX26" fmla="*/ 1370857 w 11816380"/>
              <a:gd name="connsiteY26" fmla="*/ 5250801 h 6858000"/>
              <a:gd name="connsiteX27" fmla="*/ 1383927 w 11816380"/>
              <a:gd name="connsiteY27" fmla="*/ 5241501 h 6858000"/>
              <a:gd name="connsiteX28" fmla="*/ 1389964 w 11816380"/>
              <a:gd name="connsiteY28" fmla="*/ 5235966 h 6858000"/>
              <a:gd name="connsiteX29" fmla="*/ 1436180 w 11816380"/>
              <a:gd name="connsiteY29" fmla="*/ 5191057 h 6858000"/>
              <a:gd name="connsiteX30" fmla="*/ 1462293 w 11816380"/>
              <a:gd name="connsiteY30" fmla="*/ 5172481 h 6858000"/>
              <a:gd name="connsiteX31" fmla="*/ 1471185 w 11816380"/>
              <a:gd name="connsiteY31" fmla="*/ 5172057 h 6858000"/>
              <a:gd name="connsiteX32" fmla="*/ 1484305 w 11816380"/>
              <a:gd name="connsiteY32" fmla="*/ 5160542 h 6858000"/>
              <a:gd name="connsiteX33" fmla="*/ 1554881 w 11816380"/>
              <a:gd name="connsiteY33" fmla="*/ 5084696 h 6858000"/>
              <a:gd name="connsiteX34" fmla="*/ 1636417 w 11816380"/>
              <a:gd name="connsiteY34" fmla="*/ 5001825 h 6858000"/>
              <a:gd name="connsiteX35" fmla="*/ 1660648 w 11816380"/>
              <a:gd name="connsiteY35" fmla="*/ 4950880 h 6858000"/>
              <a:gd name="connsiteX36" fmla="*/ 1706248 w 11816380"/>
              <a:gd name="connsiteY36" fmla="*/ 4843347 h 6858000"/>
              <a:gd name="connsiteX37" fmla="*/ 1710144 w 11816380"/>
              <a:gd name="connsiteY37" fmla="*/ 4829405 h 6858000"/>
              <a:gd name="connsiteX38" fmla="*/ 1719000 w 11816380"/>
              <a:gd name="connsiteY38" fmla="*/ 4829676 h 6858000"/>
              <a:gd name="connsiteX39" fmla="*/ 1733138 w 11816380"/>
              <a:gd name="connsiteY39" fmla="*/ 4813339 h 6858000"/>
              <a:gd name="connsiteX40" fmla="*/ 1778821 w 11816380"/>
              <a:gd name="connsiteY40" fmla="*/ 4805218 h 6858000"/>
              <a:gd name="connsiteX41" fmla="*/ 1800963 w 11816380"/>
              <a:gd name="connsiteY41" fmla="*/ 4763797 h 6858000"/>
              <a:gd name="connsiteX42" fmla="*/ 1810119 w 11816380"/>
              <a:gd name="connsiteY42" fmla="*/ 4737383 h 6858000"/>
              <a:gd name="connsiteX43" fmla="*/ 1827836 w 11816380"/>
              <a:gd name="connsiteY43" fmla="*/ 4724888 h 6858000"/>
              <a:gd name="connsiteX44" fmla="*/ 1833582 w 11816380"/>
              <a:gd name="connsiteY44" fmla="*/ 4707016 h 6858000"/>
              <a:gd name="connsiteX45" fmla="*/ 1918415 w 11816380"/>
              <a:gd name="connsiteY45" fmla="*/ 4635645 h 6858000"/>
              <a:gd name="connsiteX46" fmla="*/ 1931685 w 11816380"/>
              <a:gd name="connsiteY46" fmla="*/ 4624502 h 6858000"/>
              <a:gd name="connsiteX47" fmla="*/ 1935030 w 11816380"/>
              <a:gd name="connsiteY47" fmla="*/ 4613163 h 6858000"/>
              <a:gd name="connsiteX48" fmla="*/ 1952342 w 11816380"/>
              <a:gd name="connsiteY48" fmla="*/ 4594063 h 6858000"/>
              <a:gd name="connsiteX49" fmla="*/ 1961790 w 11816380"/>
              <a:gd name="connsiteY49" fmla="*/ 4592968 h 6858000"/>
              <a:gd name="connsiteX50" fmla="*/ 1960579 w 11816380"/>
              <a:gd name="connsiteY50" fmla="*/ 4588653 h 6858000"/>
              <a:gd name="connsiteX51" fmla="*/ 2030023 w 11816380"/>
              <a:gd name="connsiteY51" fmla="*/ 4496718 h 6858000"/>
              <a:gd name="connsiteX52" fmla="*/ 2042051 w 11816380"/>
              <a:gd name="connsiteY52" fmla="*/ 4481148 h 6858000"/>
              <a:gd name="connsiteX53" fmla="*/ 2136989 w 11816380"/>
              <a:gd name="connsiteY53" fmla="*/ 4432859 h 6858000"/>
              <a:gd name="connsiteX54" fmla="*/ 2162370 w 11816380"/>
              <a:gd name="connsiteY54" fmla="*/ 4411168 h 6858000"/>
              <a:gd name="connsiteX55" fmla="*/ 2169275 w 11816380"/>
              <a:gd name="connsiteY55" fmla="*/ 4403806 h 6858000"/>
              <a:gd name="connsiteX56" fmla="*/ 2181740 w 11816380"/>
              <a:gd name="connsiteY56" fmla="*/ 4389325 h 6858000"/>
              <a:gd name="connsiteX57" fmla="*/ 2222578 w 11816380"/>
              <a:gd name="connsiteY57" fmla="*/ 4276352 h 6858000"/>
              <a:gd name="connsiteX58" fmla="*/ 2356968 w 11816380"/>
              <a:gd name="connsiteY58" fmla="*/ 4104655 h 6858000"/>
              <a:gd name="connsiteX59" fmla="*/ 2741875 w 11816380"/>
              <a:gd name="connsiteY59" fmla="*/ 3505835 h 6858000"/>
              <a:gd name="connsiteX60" fmla="*/ 2827910 w 11816380"/>
              <a:gd name="connsiteY60" fmla="*/ 3396765 h 6858000"/>
              <a:gd name="connsiteX61" fmla="*/ 2924580 w 11816380"/>
              <a:gd name="connsiteY61" fmla="*/ 3353018 h 6858000"/>
              <a:gd name="connsiteX62" fmla="*/ 3068218 w 11816380"/>
              <a:gd name="connsiteY62" fmla="*/ 3200632 h 6858000"/>
              <a:gd name="connsiteX63" fmla="*/ 3180481 w 11816380"/>
              <a:gd name="connsiteY63" fmla="*/ 3072491 h 6858000"/>
              <a:gd name="connsiteX64" fmla="*/ 3266384 w 11816380"/>
              <a:gd name="connsiteY64" fmla="*/ 3000345 h 6858000"/>
              <a:gd name="connsiteX65" fmla="*/ 3370119 w 11816380"/>
              <a:gd name="connsiteY65" fmla="*/ 2923806 h 6858000"/>
              <a:gd name="connsiteX66" fmla="*/ 3399194 w 11816380"/>
              <a:gd name="connsiteY66" fmla="*/ 2897238 h 6858000"/>
              <a:gd name="connsiteX67" fmla="*/ 3474985 w 11816380"/>
              <a:gd name="connsiteY67" fmla="*/ 2821875 h 6858000"/>
              <a:gd name="connsiteX68" fmla="*/ 3949309 w 11816380"/>
              <a:gd name="connsiteY68" fmla="*/ 2610411 h 6858000"/>
              <a:gd name="connsiteX69" fmla="*/ 4156139 w 11816380"/>
              <a:gd name="connsiteY69" fmla="*/ 2413665 h 6858000"/>
              <a:gd name="connsiteX70" fmla="*/ 4214917 w 11816380"/>
              <a:gd name="connsiteY70" fmla="*/ 2391331 h 6858000"/>
              <a:gd name="connsiteX71" fmla="*/ 4288005 w 11816380"/>
              <a:gd name="connsiteY71" fmla="*/ 2354999 h 6858000"/>
              <a:gd name="connsiteX72" fmla="*/ 4358061 w 11816380"/>
              <a:gd name="connsiteY72" fmla="*/ 2319819 h 6858000"/>
              <a:gd name="connsiteX73" fmla="*/ 4405052 w 11816380"/>
              <a:gd name="connsiteY73" fmla="*/ 2274688 h 6858000"/>
              <a:gd name="connsiteX74" fmla="*/ 4471333 w 11816380"/>
              <a:gd name="connsiteY74" fmla="*/ 2236968 h 6858000"/>
              <a:gd name="connsiteX75" fmla="*/ 4841095 w 11816380"/>
              <a:gd name="connsiteY75" fmla="*/ 1968135 h 6858000"/>
              <a:gd name="connsiteX76" fmla="*/ 5008479 w 11816380"/>
              <a:gd name="connsiteY76" fmla="*/ 1888679 h 6858000"/>
              <a:gd name="connsiteX77" fmla="*/ 5180683 w 11816380"/>
              <a:gd name="connsiteY77" fmla="*/ 1753061 h 6858000"/>
              <a:gd name="connsiteX78" fmla="*/ 5665116 w 11816380"/>
              <a:gd name="connsiteY78" fmla="*/ 1552454 h 6858000"/>
              <a:gd name="connsiteX79" fmla="*/ 6116480 w 11816380"/>
              <a:gd name="connsiteY79" fmla="*/ 1319724 h 6858000"/>
              <a:gd name="connsiteX80" fmla="*/ 6252872 w 11816380"/>
              <a:gd name="connsiteY80" fmla="*/ 1225617 h 6858000"/>
              <a:gd name="connsiteX81" fmla="*/ 6346295 w 11816380"/>
              <a:gd name="connsiteY81" fmla="*/ 1201230 h 6858000"/>
              <a:gd name="connsiteX82" fmla="*/ 6393706 w 11816380"/>
              <a:gd name="connsiteY82" fmla="*/ 1174911 h 6858000"/>
              <a:gd name="connsiteX83" fmla="*/ 6582798 w 11816380"/>
              <a:gd name="connsiteY83" fmla="*/ 1126130 h 6858000"/>
              <a:gd name="connsiteX84" fmla="*/ 6646379 w 11816380"/>
              <a:gd name="connsiteY84" fmla="*/ 1058806 h 6858000"/>
              <a:gd name="connsiteX85" fmla="*/ 6707073 w 11816380"/>
              <a:gd name="connsiteY85" fmla="*/ 972122 h 6858000"/>
              <a:gd name="connsiteX86" fmla="*/ 6998235 w 11816380"/>
              <a:gd name="connsiteY86" fmla="*/ 863403 h 6858000"/>
              <a:gd name="connsiteX87" fmla="*/ 7094498 w 11816380"/>
              <a:gd name="connsiteY87" fmla="*/ 808270 h 6858000"/>
              <a:gd name="connsiteX88" fmla="*/ 7151544 w 11816380"/>
              <a:gd name="connsiteY88" fmla="*/ 781198 h 6858000"/>
              <a:gd name="connsiteX89" fmla="*/ 7158731 w 11816380"/>
              <a:gd name="connsiteY89" fmla="*/ 781044 h 6858000"/>
              <a:gd name="connsiteX90" fmla="*/ 7274420 w 11816380"/>
              <a:gd name="connsiteY90" fmla="*/ 661941 h 6858000"/>
              <a:gd name="connsiteX91" fmla="*/ 7298271 w 11816380"/>
              <a:gd name="connsiteY91" fmla="*/ 649697 h 6858000"/>
              <a:gd name="connsiteX92" fmla="*/ 7401066 w 11816380"/>
              <a:gd name="connsiteY92" fmla="*/ 511127 h 6858000"/>
              <a:gd name="connsiteX93" fmla="*/ 7476746 w 11816380"/>
              <a:gd name="connsiteY93" fmla="*/ 449992 h 6858000"/>
              <a:gd name="connsiteX94" fmla="*/ 7593104 w 11816380"/>
              <a:gd name="connsiteY94" fmla="*/ 389139 h 6858000"/>
              <a:gd name="connsiteX95" fmla="*/ 7996473 w 11816380"/>
              <a:gd name="connsiteY95" fmla="*/ 124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816380" h="6858000">
                <a:moveTo>
                  <a:pt x="8367" y="6848079"/>
                </a:moveTo>
                <a:lnTo>
                  <a:pt x="946" y="6858000"/>
                </a:lnTo>
                <a:lnTo>
                  <a:pt x="0" y="6858000"/>
                </a:lnTo>
                <a:close/>
                <a:moveTo>
                  <a:pt x="8008701" y="0"/>
                </a:moveTo>
                <a:lnTo>
                  <a:pt x="11816380" y="0"/>
                </a:lnTo>
                <a:lnTo>
                  <a:pt x="11816380" y="6858000"/>
                </a:lnTo>
                <a:lnTo>
                  <a:pt x="12879" y="6858000"/>
                </a:lnTo>
                <a:lnTo>
                  <a:pt x="185257" y="6681490"/>
                </a:lnTo>
                <a:lnTo>
                  <a:pt x="349627" y="6491141"/>
                </a:lnTo>
                <a:lnTo>
                  <a:pt x="435850" y="6356175"/>
                </a:lnTo>
                <a:lnTo>
                  <a:pt x="513949" y="6236376"/>
                </a:lnTo>
                <a:cubicBezTo>
                  <a:pt x="549141" y="6113665"/>
                  <a:pt x="589071" y="6135413"/>
                  <a:pt x="644725" y="6047133"/>
                </a:cubicBezTo>
                <a:cubicBezTo>
                  <a:pt x="712062" y="5950197"/>
                  <a:pt x="703016" y="6017252"/>
                  <a:pt x="755864" y="5875377"/>
                </a:cubicBezTo>
                <a:cubicBezTo>
                  <a:pt x="781231" y="5873328"/>
                  <a:pt x="793445" y="5858999"/>
                  <a:pt x="805295" y="5828953"/>
                </a:cubicBezTo>
                <a:cubicBezTo>
                  <a:pt x="822240" y="5805796"/>
                  <a:pt x="839845" y="5801743"/>
                  <a:pt x="854705" y="5795741"/>
                </a:cubicBezTo>
                <a:lnTo>
                  <a:pt x="864711" y="5789123"/>
                </a:lnTo>
                <a:lnTo>
                  <a:pt x="915038" y="5676299"/>
                </a:lnTo>
                <a:lnTo>
                  <a:pt x="891159" y="5752283"/>
                </a:lnTo>
                <a:cubicBezTo>
                  <a:pt x="891247" y="5752319"/>
                  <a:pt x="891334" y="5752355"/>
                  <a:pt x="891423" y="5752392"/>
                </a:cubicBezTo>
                <a:lnTo>
                  <a:pt x="933153" y="5622359"/>
                </a:lnTo>
                <a:cubicBezTo>
                  <a:pt x="957432" y="5594851"/>
                  <a:pt x="979837" y="5564309"/>
                  <a:pt x="988982" y="5555854"/>
                </a:cubicBezTo>
                <a:cubicBezTo>
                  <a:pt x="1014562" y="5557498"/>
                  <a:pt x="1014592" y="5540846"/>
                  <a:pt x="1027589" y="5528213"/>
                </a:cubicBezTo>
                <a:cubicBezTo>
                  <a:pt x="1040025" y="5531526"/>
                  <a:pt x="1052240" y="5522509"/>
                  <a:pt x="1049768" y="5510295"/>
                </a:cubicBezTo>
                <a:cubicBezTo>
                  <a:pt x="1028205" y="5493040"/>
                  <a:pt x="1093698" y="5472501"/>
                  <a:pt x="1086224" y="5455516"/>
                </a:cubicBezTo>
                <a:cubicBezTo>
                  <a:pt x="1109218" y="5435092"/>
                  <a:pt x="1218059" y="5379864"/>
                  <a:pt x="1219479" y="5343472"/>
                </a:cubicBezTo>
                <a:cubicBezTo>
                  <a:pt x="1262343" y="5297185"/>
                  <a:pt x="1291871" y="5290784"/>
                  <a:pt x="1313068" y="5275221"/>
                </a:cubicBezTo>
                <a:cubicBezTo>
                  <a:pt x="1338201" y="5263736"/>
                  <a:pt x="1316257" y="5288451"/>
                  <a:pt x="1370857" y="5250801"/>
                </a:cubicBezTo>
                <a:lnTo>
                  <a:pt x="1383927" y="5241501"/>
                </a:lnTo>
                <a:lnTo>
                  <a:pt x="1389964" y="5235966"/>
                </a:lnTo>
                <a:cubicBezTo>
                  <a:pt x="1405217" y="5221853"/>
                  <a:pt x="1420713" y="5207094"/>
                  <a:pt x="1436180" y="5191057"/>
                </a:cubicBezTo>
                <a:cubicBezTo>
                  <a:pt x="1447510" y="5179996"/>
                  <a:pt x="1455651" y="5174758"/>
                  <a:pt x="1462293" y="5172481"/>
                </a:cubicBezTo>
                <a:lnTo>
                  <a:pt x="1471185" y="5172057"/>
                </a:lnTo>
                <a:lnTo>
                  <a:pt x="1484305" y="5160542"/>
                </a:lnTo>
                <a:cubicBezTo>
                  <a:pt x="1521747" y="5126137"/>
                  <a:pt x="1556786" y="5090762"/>
                  <a:pt x="1554881" y="5084696"/>
                </a:cubicBezTo>
                <a:cubicBezTo>
                  <a:pt x="1582217" y="5063462"/>
                  <a:pt x="1607343" y="5003712"/>
                  <a:pt x="1636417" y="5001825"/>
                </a:cubicBezTo>
                <a:cubicBezTo>
                  <a:pt x="1616819" y="4983976"/>
                  <a:pt x="1670522" y="4974167"/>
                  <a:pt x="1660648" y="4950880"/>
                </a:cubicBezTo>
                <a:cubicBezTo>
                  <a:pt x="1672286" y="4924466"/>
                  <a:pt x="1699662" y="4862319"/>
                  <a:pt x="1706248" y="4843347"/>
                </a:cubicBezTo>
                <a:lnTo>
                  <a:pt x="1710144" y="4829405"/>
                </a:lnTo>
                <a:lnTo>
                  <a:pt x="1719000" y="4829676"/>
                </a:lnTo>
                <a:lnTo>
                  <a:pt x="1733138" y="4813339"/>
                </a:lnTo>
                <a:cubicBezTo>
                  <a:pt x="1743107" y="4809262"/>
                  <a:pt x="1767517" y="4813476"/>
                  <a:pt x="1778821" y="4805218"/>
                </a:cubicBezTo>
                <a:cubicBezTo>
                  <a:pt x="1799902" y="4784351"/>
                  <a:pt x="1786939" y="4756652"/>
                  <a:pt x="1800963" y="4763797"/>
                </a:cubicBezTo>
                <a:cubicBezTo>
                  <a:pt x="1799788" y="4753414"/>
                  <a:pt x="1803373" y="4744848"/>
                  <a:pt x="1810119" y="4737383"/>
                </a:cubicBezTo>
                <a:lnTo>
                  <a:pt x="1827836" y="4724888"/>
                </a:lnTo>
                <a:lnTo>
                  <a:pt x="1833582" y="4707016"/>
                </a:lnTo>
                <a:cubicBezTo>
                  <a:pt x="1848678" y="4692142"/>
                  <a:pt x="1902064" y="4649397"/>
                  <a:pt x="1918415" y="4635645"/>
                </a:cubicBezTo>
                <a:lnTo>
                  <a:pt x="1931685" y="4624502"/>
                </a:lnTo>
                <a:lnTo>
                  <a:pt x="1935030" y="4613163"/>
                </a:lnTo>
                <a:cubicBezTo>
                  <a:pt x="1938529" y="4604374"/>
                  <a:pt x="1943710" y="4597333"/>
                  <a:pt x="1952342" y="4594063"/>
                </a:cubicBezTo>
                <a:lnTo>
                  <a:pt x="1961790" y="4592968"/>
                </a:lnTo>
                <a:lnTo>
                  <a:pt x="1960579" y="4588653"/>
                </a:lnTo>
                <a:cubicBezTo>
                  <a:pt x="1971951" y="4572611"/>
                  <a:pt x="2016445" y="4514635"/>
                  <a:pt x="2030023" y="4496718"/>
                </a:cubicBezTo>
                <a:cubicBezTo>
                  <a:pt x="2037392" y="4499564"/>
                  <a:pt x="2039280" y="4485769"/>
                  <a:pt x="2042051" y="4481148"/>
                </a:cubicBezTo>
                <a:cubicBezTo>
                  <a:pt x="2059877" y="4470506"/>
                  <a:pt x="2114169" y="4446888"/>
                  <a:pt x="2136989" y="4432859"/>
                </a:cubicBezTo>
                <a:lnTo>
                  <a:pt x="2162370" y="4411168"/>
                </a:lnTo>
                <a:lnTo>
                  <a:pt x="2169275" y="4403806"/>
                </a:lnTo>
                <a:lnTo>
                  <a:pt x="2181740" y="4389325"/>
                </a:lnTo>
                <a:lnTo>
                  <a:pt x="2222578" y="4276352"/>
                </a:lnTo>
                <a:cubicBezTo>
                  <a:pt x="2234385" y="4218357"/>
                  <a:pt x="2266630" y="4150320"/>
                  <a:pt x="2356968" y="4104655"/>
                </a:cubicBezTo>
                <a:cubicBezTo>
                  <a:pt x="2558762" y="3959115"/>
                  <a:pt x="2648835" y="3578349"/>
                  <a:pt x="2741875" y="3505835"/>
                </a:cubicBezTo>
                <a:cubicBezTo>
                  <a:pt x="2766846" y="3430647"/>
                  <a:pt x="2753505" y="3521850"/>
                  <a:pt x="2827910" y="3396765"/>
                </a:cubicBezTo>
                <a:cubicBezTo>
                  <a:pt x="2839568" y="3397751"/>
                  <a:pt x="2911438" y="3354325"/>
                  <a:pt x="2924580" y="3353018"/>
                </a:cubicBezTo>
                <a:cubicBezTo>
                  <a:pt x="2998120" y="3313808"/>
                  <a:pt x="3048476" y="3247004"/>
                  <a:pt x="3068218" y="3200632"/>
                </a:cubicBezTo>
                <a:cubicBezTo>
                  <a:pt x="3101903" y="3153666"/>
                  <a:pt x="3139850" y="3111386"/>
                  <a:pt x="3180481" y="3072491"/>
                </a:cubicBezTo>
                <a:lnTo>
                  <a:pt x="3266384" y="3000345"/>
                </a:lnTo>
                <a:lnTo>
                  <a:pt x="3370119" y="2923806"/>
                </a:lnTo>
                <a:lnTo>
                  <a:pt x="3399194" y="2897238"/>
                </a:lnTo>
                <a:cubicBezTo>
                  <a:pt x="3440810" y="2862165"/>
                  <a:pt x="3435851" y="2856396"/>
                  <a:pt x="3474985" y="2821875"/>
                </a:cubicBezTo>
                <a:cubicBezTo>
                  <a:pt x="3570799" y="2755925"/>
                  <a:pt x="3837237" y="2678248"/>
                  <a:pt x="3949309" y="2610411"/>
                </a:cubicBezTo>
                <a:cubicBezTo>
                  <a:pt x="4042919" y="2538961"/>
                  <a:pt x="4112740" y="2516271"/>
                  <a:pt x="4156139" y="2413665"/>
                </a:cubicBezTo>
                <a:lnTo>
                  <a:pt x="4214917" y="2391331"/>
                </a:lnTo>
                <a:lnTo>
                  <a:pt x="4288005" y="2354999"/>
                </a:lnTo>
                <a:lnTo>
                  <a:pt x="4358061" y="2319819"/>
                </a:lnTo>
                <a:lnTo>
                  <a:pt x="4405052" y="2274688"/>
                </a:lnTo>
                <a:lnTo>
                  <a:pt x="4471333" y="2236968"/>
                </a:lnTo>
                <a:cubicBezTo>
                  <a:pt x="4542128" y="2157460"/>
                  <a:pt x="4751570" y="2026184"/>
                  <a:pt x="4841095" y="1968135"/>
                </a:cubicBezTo>
                <a:cubicBezTo>
                  <a:pt x="4930620" y="1910087"/>
                  <a:pt x="4924603" y="1946910"/>
                  <a:pt x="5008479" y="1888679"/>
                </a:cubicBezTo>
                <a:cubicBezTo>
                  <a:pt x="5037447" y="1831206"/>
                  <a:pt x="5108650" y="1768433"/>
                  <a:pt x="5180683" y="1753061"/>
                </a:cubicBezTo>
                <a:cubicBezTo>
                  <a:pt x="5306522" y="1654524"/>
                  <a:pt x="5563838" y="1570601"/>
                  <a:pt x="5665116" y="1552454"/>
                </a:cubicBezTo>
                <a:cubicBezTo>
                  <a:pt x="5806563" y="1481525"/>
                  <a:pt x="6022714" y="1376484"/>
                  <a:pt x="6116480" y="1319724"/>
                </a:cubicBezTo>
                <a:cubicBezTo>
                  <a:pt x="6210243" y="1262964"/>
                  <a:pt x="6170277" y="1255962"/>
                  <a:pt x="6252872" y="1225617"/>
                </a:cubicBezTo>
                <a:cubicBezTo>
                  <a:pt x="6344027" y="1204162"/>
                  <a:pt x="6255140" y="1222685"/>
                  <a:pt x="6346295" y="1201230"/>
                </a:cubicBezTo>
                <a:cubicBezTo>
                  <a:pt x="6359073" y="1188623"/>
                  <a:pt x="6384988" y="1179503"/>
                  <a:pt x="6393706" y="1174911"/>
                </a:cubicBezTo>
                <a:lnTo>
                  <a:pt x="6582798" y="1126130"/>
                </a:lnTo>
                <a:lnTo>
                  <a:pt x="6646379" y="1058806"/>
                </a:lnTo>
                <a:cubicBezTo>
                  <a:pt x="6690380" y="1016954"/>
                  <a:pt x="6670357" y="1012595"/>
                  <a:pt x="6707073" y="972122"/>
                </a:cubicBezTo>
                <a:cubicBezTo>
                  <a:pt x="6805050" y="966099"/>
                  <a:pt x="6905605" y="801792"/>
                  <a:pt x="6998235" y="863403"/>
                </a:cubicBezTo>
                <a:cubicBezTo>
                  <a:pt x="7051064" y="810193"/>
                  <a:pt x="7042448" y="760955"/>
                  <a:pt x="7094498" y="808270"/>
                </a:cubicBezTo>
                <a:cubicBezTo>
                  <a:pt x="7113972" y="791641"/>
                  <a:pt x="7132786" y="784262"/>
                  <a:pt x="7151544" y="781198"/>
                </a:cubicBezTo>
                <a:lnTo>
                  <a:pt x="7158731" y="781044"/>
                </a:lnTo>
                <a:lnTo>
                  <a:pt x="7274420" y="661941"/>
                </a:lnTo>
                <a:lnTo>
                  <a:pt x="7298271" y="649697"/>
                </a:lnTo>
                <a:lnTo>
                  <a:pt x="7401066" y="511127"/>
                </a:lnTo>
                <a:lnTo>
                  <a:pt x="7476746" y="449992"/>
                </a:lnTo>
                <a:lnTo>
                  <a:pt x="7593104" y="389139"/>
                </a:lnTo>
                <a:cubicBezTo>
                  <a:pt x="7766913" y="299698"/>
                  <a:pt x="7873028" y="146034"/>
                  <a:pt x="7996473" y="1245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875E3E-9B19-48D9-A325-5E154ACFD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rot="21294694">
            <a:off x="-251317" y="-312869"/>
            <a:ext cx="7766407" cy="5322018"/>
          </a:xfrm>
          <a:custGeom>
            <a:avLst/>
            <a:gdLst>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20116 w 7766407"/>
              <a:gd name="connsiteY156" fmla="*/ 755866 h 5322018"/>
              <a:gd name="connsiteX157" fmla="*/ 443847 w 7766407"/>
              <a:gd name="connsiteY157" fmla="*/ 346023 h 5322018"/>
              <a:gd name="connsiteX158" fmla="*/ 445556 w 7766407"/>
              <a:gd name="connsiteY158" fmla="*/ 318255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20115 w 7766407"/>
              <a:gd name="connsiteY155" fmla="*/ 755866 h 5322018"/>
              <a:gd name="connsiteX156" fmla="*/ 443847 w 7766407"/>
              <a:gd name="connsiteY156" fmla="*/ 346023 h 5322018"/>
              <a:gd name="connsiteX157" fmla="*/ 445556 w 7766407"/>
              <a:gd name="connsiteY157" fmla="*/ 318255 h 5322018"/>
              <a:gd name="connsiteX158" fmla="*/ 473895 w 7766407"/>
              <a:gd name="connsiteY158"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45556 w 7766407"/>
              <a:gd name="connsiteY156" fmla="*/ 318255 h 5322018"/>
              <a:gd name="connsiteX157" fmla="*/ 473895 w 7766407"/>
              <a:gd name="connsiteY157"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283803 w 7766407"/>
              <a:gd name="connsiteY154" fmla="*/ 2134804 h 5322018"/>
              <a:gd name="connsiteX155" fmla="*/ 443847 w 7766407"/>
              <a:gd name="connsiteY155" fmla="*/ 346023 h 5322018"/>
              <a:gd name="connsiteX156" fmla="*/ 473895 w 7766407"/>
              <a:gd name="connsiteY156"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43847 w 7766407"/>
              <a:gd name="connsiteY154" fmla="*/ 346023 h 5322018"/>
              <a:gd name="connsiteX155" fmla="*/ 473895 w 7766407"/>
              <a:gd name="connsiteY155" fmla="*/ 0 h 5322018"/>
              <a:gd name="connsiteX0" fmla="*/ 473895 w 7766407"/>
              <a:gd name="connsiteY0" fmla="*/ 0 h 5322018"/>
              <a:gd name="connsiteX1" fmla="*/ 7766407 w 7766407"/>
              <a:gd name="connsiteY1" fmla="*/ 649356 h 5322018"/>
              <a:gd name="connsiteX2" fmla="*/ 7754419 w 7766407"/>
              <a:gd name="connsiteY2" fmla="*/ 656832 h 5322018"/>
              <a:gd name="connsiteX3" fmla="*/ 7674875 w 7766407"/>
              <a:gd name="connsiteY3" fmla="*/ 705925 h 5322018"/>
              <a:gd name="connsiteX4" fmla="*/ 7594593 w 7766407"/>
              <a:gd name="connsiteY4" fmla="*/ 715147 h 5322018"/>
              <a:gd name="connsiteX5" fmla="*/ 7522045 w 7766407"/>
              <a:gd name="connsiteY5" fmla="*/ 799587 h 5322018"/>
              <a:gd name="connsiteX6" fmla="*/ 7399327 w 7766407"/>
              <a:gd name="connsiteY6" fmla="*/ 845960 h 5322018"/>
              <a:gd name="connsiteX7" fmla="*/ 7322627 w 7766407"/>
              <a:gd name="connsiteY7" fmla="*/ 887773 h 5322018"/>
              <a:gd name="connsiteX8" fmla="*/ 7151262 w 7766407"/>
              <a:gd name="connsiteY8" fmla="*/ 984886 h 5322018"/>
              <a:gd name="connsiteX9" fmla="*/ 6756023 w 7766407"/>
              <a:gd name="connsiteY9" fmla="*/ 1188542 h 5322018"/>
              <a:gd name="connsiteX10" fmla="*/ 6712672 w 7766407"/>
              <a:gd name="connsiteY10" fmla="*/ 1246467 h 5322018"/>
              <a:gd name="connsiteX11" fmla="*/ 6687440 w 7766407"/>
              <a:gd name="connsiteY11" fmla="*/ 1260662 h 5322018"/>
              <a:gd name="connsiteX12" fmla="*/ 6641885 w 7766407"/>
              <a:gd name="connsiteY12" fmla="*/ 1309000 h 5322018"/>
              <a:gd name="connsiteX13" fmla="*/ 6489577 w 7766407"/>
              <a:gd name="connsiteY13" fmla="*/ 1398613 h 5322018"/>
              <a:gd name="connsiteX14" fmla="*/ 6384287 w 7766407"/>
              <a:gd name="connsiteY14" fmla="*/ 1451239 h 5322018"/>
              <a:gd name="connsiteX15" fmla="*/ 6220937 w 7766407"/>
              <a:gd name="connsiteY15" fmla="*/ 1540763 h 5322018"/>
              <a:gd name="connsiteX16" fmla="*/ 6109958 w 7766407"/>
              <a:gd name="connsiteY16" fmla="*/ 1601219 h 5322018"/>
              <a:gd name="connsiteX17" fmla="*/ 6014458 w 7766407"/>
              <a:gd name="connsiteY17" fmla="*/ 1670184 h 5322018"/>
              <a:gd name="connsiteX18" fmla="*/ 5839315 w 7766407"/>
              <a:gd name="connsiteY18" fmla="*/ 1841855 h 5322018"/>
              <a:gd name="connsiteX19" fmla="*/ 5810333 w 7766407"/>
              <a:gd name="connsiteY19" fmla="*/ 1879264 h 5322018"/>
              <a:gd name="connsiteX20" fmla="*/ 5796856 w 7766407"/>
              <a:gd name="connsiteY20" fmla="*/ 1903903 h 5322018"/>
              <a:gd name="connsiteX21" fmla="*/ 5776991 w 7766407"/>
              <a:gd name="connsiteY21" fmla="*/ 1913445 h 5322018"/>
              <a:gd name="connsiteX22" fmla="*/ 5768324 w 7766407"/>
              <a:gd name="connsiteY22" fmla="*/ 1930187 h 5322018"/>
              <a:gd name="connsiteX23" fmla="*/ 5746715 w 7766407"/>
              <a:gd name="connsiteY23" fmla="*/ 1935728 h 5322018"/>
              <a:gd name="connsiteX24" fmla="*/ 5730244 w 7766407"/>
              <a:gd name="connsiteY24" fmla="*/ 1946380 h 5322018"/>
              <a:gd name="connsiteX25" fmla="*/ 5551772 w 7766407"/>
              <a:gd name="connsiteY25" fmla="*/ 2005270 h 5322018"/>
              <a:gd name="connsiteX26" fmla="*/ 5246617 w 7766407"/>
              <a:gd name="connsiteY26" fmla="*/ 2162655 h 5322018"/>
              <a:gd name="connsiteX27" fmla="*/ 5108893 w 7766407"/>
              <a:gd name="connsiteY27" fmla="*/ 2264498 h 5322018"/>
              <a:gd name="connsiteX28" fmla="*/ 4972149 w 7766407"/>
              <a:gd name="connsiteY28" fmla="*/ 2387894 h 5322018"/>
              <a:gd name="connsiteX29" fmla="*/ 4933888 w 7766407"/>
              <a:gd name="connsiteY29" fmla="*/ 2412305 h 5322018"/>
              <a:gd name="connsiteX30" fmla="*/ 4886680 w 7766407"/>
              <a:gd name="connsiteY30" fmla="*/ 2435959 h 5322018"/>
              <a:gd name="connsiteX31" fmla="*/ 4858349 w 7766407"/>
              <a:gd name="connsiteY31" fmla="*/ 2449951 h 5322018"/>
              <a:gd name="connsiteX32" fmla="*/ 4790282 w 7766407"/>
              <a:gd name="connsiteY32" fmla="*/ 2498841 h 5322018"/>
              <a:gd name="connsiteX33" fmla="*/ 4695421 w 7766407"/>
              <a:gd name="connsiteY33" fmla="*/ 2608329 h 5322018"/>
              <a:gd name="connsiteX34" fmla="*/ 4660953 w 7766407"/>
              <a:gd name="connsiteY34" fmla="*/ 2633640 h 5322018"/>
              <a:gd name="connsiteX35" fmla="*/ 4617793 w 7766407"/>
              <a:gd name="connsiteY35" fmla="*/ 2682689 h 5322018"/>
              <a:gd name="connsiteX36" fmla="*/ 4540653 w 7766407"/>
              <a:gd name="connsiteY36" fmla="*/ 2726039 h 5322018"/>
              <a:gd name="connsiteX37" fmla="*/ 4478244 w 7766407"/>
              <a:gd name="connsiteY37" fmla="*/ 2754222 h 5322018"/>
              <a:gd name="connsiteX38" fmla="*/ 4445069 w 7766407"/>
              <a:gd name="connsiteY38" fmla="*/ 2771978 h 5322018"/>
              <a:gd name="connsiteX39" fmla="*/ 4418912 w 7766407"/>
              <a:gd name="connsiteY39" fmla="*/ 2782732 h 5322018"/>
              <a:gd name="connsiteX40" fmla="*/ 4363178 w 7766407"/>
              <a:gd name="connsiteY40" fmla="*/ 2821763 h 5322018"/>
              <a:gd name="connsiteX41" fmla="*/ 4275326 w 7766407"/>
              <a:gd name="connsiteY41" fmla="*/ 2891335 h 5322018"/>
              <a:gd name="connsiteX42" fmla="*/ 4255667 w 7766407"/>
              <a:gd name="connsiteY42" fmla="*/ 2905018 h 5322018"/>
              <a:gd name="connsiteX43" fmla="*/ 4234983 w 7766407"/>
              <a:gd name="connsiteY43" fmla="*/ 2912298 h 5322018"/>
              <a:gd name="connsiteX44" fmla="*/ 4226882 w 7766407"/>
              <a:gd name="connsiteY44" fmla="*/ 2910079 h 5322018"/>
              <a:gd name="connsiteX45" fmla="*/ 4215462 w 7766407"/>
              <a:gd name="connsiteY45" fmla="*/ 2916885 h 5322018"/>
              <a:gd name="connsiteX46" fmla="*/ 4211632 w 7766407"/>
              <a:gd name="connsiteY46" fmla="*/ 2917760 h 5322018"/>
              <a:gd name="connsiteX47" fmla="*/ 4190465 w 7766407"/>
              <a:gd name="connsiteY47" fmla="*/ 2923708 h 5322018"/>
              <a:gd name="connsiteX48" fmla="*/ 4164947 w 7766407"/>
              <a:gd name="connsiteY48" fmla="*/ 2959675 h 5322018"/>
              <a:gd name="connsiteX49" fmla="*/ 4117371 w 7766407"/>
              <a:gd name="connsiteY49" fmla="*/ 2984784 h 5322018"/>
              <a:gd name="connsiteX50" fmla="*/ 3904979 w 7766407"/>
              <a:gd name="connsiteY50" fmla="*/ 3091607 h 5322018"/>
              <a:gd name="connsiteX51" fmla="*/ 3778911 w 7766407"/>
              <a:gd name="connsiteY51" fmla="*/ 3255548 h 5322018"/>
              <a:gd name="connsiteX52" fmla="*/ 3728606 w 7766407"/>
              <a:gd name="connsiteY52" fmla="*/ 3295465 h 5322018"/>
              <a:gd name="connsiteX53" fmla="*/ 3718668 w 7766407"/>
              <a:gd name="connsiteY53" fmla="*/ 3304992 h 5322018"/>
              <a:gd name="connsiteX54" fmla="*/ 3717842 w 7766407"/>
              <a:gd name="connsiteY54" fmla="*/ 3305447 h 5322018"/>
              <a:gd name="connsiteX55" fmla="*/ 3718578 w 7766407"/>
              <a:gd name="connsiteY55" fmla="*/ 3308616 h 5322018"/>
              <a:gd name="connsiteX56" fmla="*/ 3712398 w 7766407"/>
              <a:gd name="connsiteY56" fmla="*/ 3318359 h 5322018"/>
              <a:gd name="connsiteX57" fmla="*/ 3702979 w 7766407"/>
              <a:gd name="connsiteY57" fmla="*/ 3338545 h 5322018"/>
              <a:gd name="connsiteX58" fmla="*/ 3698626 w 7766407"/>
              <a:gd name="connsiteY58" fmla="*/ 3341390 h 5322018"/>
              <a:gd name="connsiteX59" fmla="*/ 3680384 w 7766407"/>
              <a:gd name="connsiteY59" fmla="*/ 3370390 h 5322018"/>
              <a:gd name="connsiteX60" fmla="*/ 3678906 w 7766407"/>
              <a:gd name="connsiteY60" fmla="*/ 3370346 h 5322018"/>
              <a:gd name="connsiteX61" fmla="*/ 3668393 w 7766407"/>
              <a:gd name="connsiteY61" fmla="*/ 3376590 h 5322018"/>
              <a:gd name="connsiteX62" fmla="*/ 3661364 w 7766407"/>
              <a:gd name="connsiteY62" fmla="*/ 3371467 h 5322018"/>
              <a:gd name="connsiteX63" fmla="*/ 3658334 w 7766407"/>
              <a:gd name="connsiteY63" fmla="*/ 3373274 h 5322018"/>
              <a:gd name="connsiteX64" fmla="*/ 3657792 w 7766407"/>
              <a:gd name="connsiteY64" fmla="*/ 3373950 h 5322018"/>
              <a:gd name="connsiteX65" fmla="*/ 3651105 w 7766407"/>
              <a:gd name="connsiteY65" fmla="*/ 3389533 h 5322018"/>
              <a:gd name="connsiteX66" fmla="*/ 3648132 w 7766407"/>
              <a:gd name="connsiteY66" fmla="*/ 3388884 h 5322018"/>
              <a:gd name="connsiteX67" fmla="*/ 3643801 w 7766407"/>
              <a:gd name="connsiteY67" fmla="*/ 3396002 h 5322018"/>
              <a:gd name="connsiteX68" fmla="*/ 3639159 w 7766407"/>
              <a:gd name="connsiteY68" fmla="*/ 3398369 h 5322018"/>
              <a:gd name="connsiteX69" fmla="*/ 3617811 w 7766407"/>
              <a:gd name="connsiteY69" fmla="*/ 3425254 h 5322018"/>
              <a:gd name="connsiteX70" fmla="*/ 3616346 w 7766407"/>
              <a:gd name="connsiteY70" fmla="*/ 3425054 h 5322018"/>
              <a:gd name="connsiteX71" fmla="*/ 3605202 w 7766407"/>
              <a:gd name="connsiteY71" fmla="*/ 3430140 h 5322018"/>
              <a:gd name="connsiteX72" fmla="*/ 3586582 w 7766407"/>
              <a:gd name="connsiteY72" fmla="*/ 3441167 h 5322018"/>
              <a:gd name="connsiteX73" fmla="*/ 3580103 w 7766407"/>
              <a:gd name="connsiteY73" fmla="*/ 3439005 h 5322018"/>
              <a:gd name="connsiteX74" fmla="*/ 3576872 w 7766407"/>
              <a:gd name="connsiteY74" fmla="*/ 3444094 h 5322018"/>
              <a:gd name="connsiteX75" fmla="*/ 3572338 w 7766407"/>
              <a:gd name="connsiteY75" fmla="*/ 3449943 h 5322018"/>
              <a:gd name="connsiteX76" fmla="*/ 3571965 w 7766407"/>
              <a:gd name="connsiteY76" fmla="*/ 3449964 h 5322018"/>
              <a:gd name="connsiteX77" fmla="*/ 3566623 w 7766407"/>
              <a:gd name="connsiteY77" fmla="*/ 3455947 h 5322018"/>
              <a:gd name="connsiteX78" fmla="*/ 3564070 w 7766407"/>
              <a:gd name="connsiteY78" fmla="*/ 3460601 h 5322018"/>
              <a:gd name="connsiteX79" fmla="*/ 3526726 w 7766407"/>
              <a:gd name="connsiteY79" fmla="*/ 3463163 h 5322018"/>
              <a:gd name="connsiteX80" fmla="*/ 3525139 w 7766407"/>
              <a:gd name="connsiteY80" fmla="*/ 3464518 h 5322018"/>
              <a:gd name="connsiteX81" fmla="*/ 3506741 w 7766407"/>
              <a:gd name="connsiteY81" fmla="*/ 3487501 h 5322018"/>
              <a:gd name="connsiteX82" fmla="*/ 3501585 w 7766407"/>
              <a:gd name="connsiteY82" fmla="*/ 3492832 h 5322018"/>
              <a:gd name="connsiteX83" fmla="*/ 3501212 w 7766407"/>
              <a:gd name="connsiteY83" fmla="*/ 3492813 h 5322018"/>
              <a:gd name="connsiteX84" fmla="*/ 3495239 w 7766407"/>
              <a:gd name="connsiteY84" fmla="*/ 3498192 h 5322018"/>
              <a:gd name="connsiteX85" fmla="*/ 3492183 w 7766407"/>
              <a:gd name="connsiteY85" fmla="*/ 3502548 h 5322018"/>
              <a:gd name="connsiteX86" fmla="*/ 3476697 w 7766407"/>
              <a:gd name="connsiteY86" fmla="*/ 3501956 h 5322018"/>
              <a:gd name="connsiteX87" fmla="*/ 3469187 w 7766407"/>
              <a:gd name="connsiteY87" fmla="*/ 3506574 h 5322018"/>
              <a:gd name="connsiteX88" fmla="*/ 3408103 w 7766407"/>
              <a:gd name="connsiteY88" fmla="*/ 3549813 h 5322018"/>
              <a:gd name="connsiteX89" fmla="*/ 3326209 w 7766407"/>
              <a:gd name="connsiteY89" fmla="*/ 3609630 h 5322018"/>
              <a:gd name="connsiteX90" fmla="*/ 3297595 w 7766407"/>
              <a:gd name="connsiteY90" fmla="*/ 3632513 h 5322018"/>
              <a:gd name="connsiteX91" fmla="*/ 3242015 w 7766407"/>
              <a:gd name="connsiteY91" fmla="*/ 3667904 h 5322018"/>
              <a:gd name="connsiteX92" fmla="*/ 3213720 w 7766407"/>
              <a:gd name="connsiteY92" fmla="*/ 3680766 h 5322018"/>
              <a:gd name="connsiteX93" fmla="*/ 3212968 w 7766407"/>
              <a:gd name="connsiteY93" fmla="*/ 3681905 h 5322018"/>
              <a:gd name="connsiteX94" fmla="*/ 3208857 w 7766407"/>
              <a:gd name="connsiteY94" fmla="*/ 3681194 h 5322018"/>
              <a:gd name="connsiteX95" fmla="*/ 3203557 w 7766407"/>
              <a:gd name="connsiteY95" fmla="*/ 3683492 h 5322018"/>
              <a:gd name="connsiteX96" fmla="*/ 3192199 w 7766407"/>
              <a:gd name="connsiteY96" fmla="*/ 3693448 h 5322018"/>
              <a:gd name="connsiteX97" fmla="*/ 3188443 w 7766407"/>
              <a:gd name="connsiteY97" fmla="*/ 3697797 h 5322018"/>
              <a:gd name="connsiteX98" fmla="*/ 3181853 w 7766407"/>
              <a:gd name="connsiteY98" fmla="*/ 3702869 h 5322018"/>
              <a:gd name="connsiteX99" fmla="*/ 3181526 w 7766407"/>
              <a:gd name="connsiteY99" fmla="*/ 3702803 h 5322018"/>
              <a:gd name="connsiteX100" fmla="*/ 3175672 w 7766407"/>
              <a:gd name="connsiteY100" fmla="*/ 3707933 h 5322018"/>
              <a:gd name="connsiteX101" fmla="*/ 3149098 w 7766407"/>
              <a:gd name="connsiteY101" fmla="*/ 3735473 h 5322018"/>
              <a:gd name="connsiteX102" fmla="*/ 3093676 w 7766407"/>
              <a:gd name="connsiteY102" fmla="*/ 3747916 h 5322018"/>
              <a:gd name="connsiteX103" fmla="*/ 3074500 w 7766407"/>
              <a:gd name="connsiteY103" fmla="*/ 3757479 h 5322018"/>
              <a:gd name="connsiteX104" fmla="*/ 3063387 w 7766407"/>
              <a:gd name="connsiteY104" fmla="*/ 3761557 h 5322018"/>
              <a:gd name="connsiteX105" fmla="*/ 3062129 w 7766407"/>
              <a:gd name="connsiteY105" fmla="*/ 3761145 h 5322018"/>
              <a:gd name="connsiteX106" fmla="*/ 3036739 w 7766407"/>
              <a:gd name="connsiteY106" fmla="*/ 3787643 h 5322018"/>
              <a:gd name="connsiteX107" fmla="*/ 3032052 w 7766407"/>
              <a:gd name="connsiteY107" fmla="*/ 3789608 h 5322018"/>
              <a:gd name="connsiteX108" fmla="*/ 3017184 w 7766407"/>
              <a:gd name="connsiteY108" fmla="*/ 3808868 h 5322018"/>
              <a:gd name="connsiteX109" fmla="*/ 3008605 w 7766407"/>
              <a:gd name="connsiteY109" fmla="*/ 3817755 h 5322018"/>
              <a:gd name="connsiteX110" fmla="*/ 3008033 w 7766407"/>
              <a:gd name="connsiteY110" fmla="*/ 3822453 h 5322018"/>
              <a:gd name="connsiteX111" fmla="*/ 2994428 w 7766407"/>
              <a:gd name="connsiteY111" fmla="*/ 3834466 h 5322018"/>
              <a:gd name="connsiteX112" fmla="*/ 2992169 w 7766407"/>
              <a:gd name="connsiteY112" fmla="*/ 3835021 h 5322018"/>
              <a:gd name="connsiteX113" fmla="*/ 2983549 w 7766407"/>
              <a:gd name="connsiteY113" fmla="*/ 3847993 h 5322018"/>
              <a:gd name="connsiteX114" fmla="*/ 2853933 w 7766407"/>
              <a:gd name="connsiteY114" fmla="*/ 3953133 h 5322018"/>
              <a:gd name="connsiteX115" fmla="*/ 2700319 w 7766407"/>
              <a:gd name="connsiteY115" fmla="*/ 4113764 h 5322018"/>
              <a:gd name="connsiteX116" fmla="*/ 2510176 w 7766407"/>
              <a:gd name="connsiteY116" fmla="*/ 4248057 h 5322018"/>
              <a:gd name="connsiteX117" fmla="*/ 2435589 w 7766407"/>
              <a:gd name="connsiteY117" fmla="*/ 4314608 h 5322018"/>
              <a:gd name="connsiteX118" fmla="*/ 2415553 w 7766407"/>
              <a:gd name="connsiteY118" fmla="*/ 4320982 h 5322018"/>
              <a:gd name="connsiteX119" fmla="*/ 2411954 w 7766407"/>
              <a:gd name="connsiteY119" fmla="*/ 4321914 h 5322018"/>
              <a:gd name="connsiteX120" fmla="*/ 2354125 w 7766407"/>
              <a:gd name="connsiteY120" fmla="*/ 4349531 h 5322018"/>
              <a:gd name="connsiteX121" fmla="*/ 2283738 w 7766407"/>
              <a:gd name="connsiteY121" fmla="*/ 4401913 h 5322018"/>
              <a:gd name="connsiteX122" fmla="*/ 2274639 w 7766407"/>
              <a:gd name="connsiteY122" fmla="*/ 4413265 h 5322018"/>
              <a:gd name="connsiteX123" fmla="*/ 2200361 w 7766407"/>
              <a:gd name="connsiteY123" fmla="*/ 4461969 h 5322018"/>
              <a:gd name="connsiteX124" fmla="*/ 2151385 w 7766407"/>
              <a:gd name="connsiteY124" fmla="*/ 4498639 h 5322018"/>
              <a:gd name="connsiteX125" fmla="*/ 2142612 w 7766407"/>
              <a:gd name="connsiteY125" fmla="*/ 4509639 h 5322018"/>
              <a:gd name="connsiteX126" fmla="*/ 2126867 w 7766407"/>
              <a:gd name="connsiteY126" fmla="*/ 4512135 h 5322018"/>
              <a:gd name="connsiteX127" fmla="*/ 2120592 w 7766407"/>
              <a:gd name="connsiteY127" fmla="*/ 4509890 h 5322018"/>
              <a:gd name="connsiteX128" fmla="*/ 2082302 w 7766407"/>
              <a:gd name="connsiteY128" fmla="*/ 4540317 h 5322018"/>
              <a:gd name="connsiteX129" fmla="*/ 2077252 w 7766407"/>
              <a:gd name="connsiteY129" fmla="*/ 4543206 h 5322018"/>
              <a:gd name="connsiteX130" fmla="*/ 2040915 w 7766407"/>
              <a:gd name="connsiteY130" fmla="*/ 4560268 h 5322018"/>
              <a:gd name="connsiteX131" fmla="*/ 1984507 w 7766407"/>
              <a:gd name="connsiteY131" fmla="*/ 4581220 h 5322018"/>
              <a:gd name="connsiteX132" fmla="*/ 1921726 w 7766407"/>
              <a:gd name="connsiteY132" fmla="*/ 4594994 h 5322018"/>
              <a:gd name="connsiteX133" fmla="*/ 1886796 w 7766407"/>
              <a:gd name="connsiteY133" fmla="*/ 4605417 h 5322018"/>
              <a:gd name="connsiteX134" fmla="*/ 1861080 w 7766407"/>
              <a:gd name="connsiteY134" fmla="*/ 4610008 h 5322018"/>
              <a:gd name="connsiteX135" fmla="*/ 1829217 w 7766407"/>
              <a:gd name="connsiteY135" fmla="*/ 4618611 h 5322018"/>
              <a:gd name="connsiteX136" fmla="*/ 1809298 w 7766407"/>
              <a:gd name="connsiteY136" fmla="*/ 4630561 h 5322018"/>
              <a:gd name="connsiteX137" fmla="*/ 1734333 w 7766407"/>
              <a:gd name="connsiteY137" fmla="*/ 4646342 h 5322018"/>
              <a:gd name="connsiteX138" fmla="*/ 1356409 w 7766407"/>
              <a:gd name="connsiteY138" fmla="*/ 4866278 h 5322018"/>
              <a:gd name="connsiteX139" fmla="*/ 1048676 w 7766407"/>
              <a:gd name="connsiteY139" fmla="*/ 4988133 h 5322018"/>
              <a:gd name="connsiteX140" fmla="*/ 862512 w 7766407"/>
              <a:gd name="connsiteY140" fmla="*/ 5095694 h 5322018"/>
              <a:gd name="connsiteX141" fmla="*/ 861635 w 7766407"/>
              <a:gd name="connsiteY141" fmla="*/ 5094880 h 5322018"/>
              <a:gd name="connsiteX142" fmla="*/ 850724 w 7766407"/>
              <a:gd name="connsiteY142" fmla="*/ 5095804 h 5322018"/>
              <a:gd name="connsiteX143" fmla="*/ 830865 w 7766407"/>
              <a:gd name="connsiteY143" fmla="*/ 5100063 h 5322018"/>
              <a:gd name="connsiteX144" fmla="*/ 779694 w 7766407"/>
              <a:gd name="connsiteY144" fmla="*/ 5096364 h 5322018"/>
              <a:gd name="connsiteX145" fmla="*/ 746322 w 7766407"/>
              <a:gd name="connsiteY145" fmla="*/ 5117315 h 5322018"/>
              <a:gd name="connsiteX146" fmla="*/ 739355 w 7766407"/>
              <a:gd name="connsiteY146" fmla="*/ 5120945 h 5322018"/>
              <a:gd name="connsiteX147" fmla="*/ 739112 w 7766407"/>
              <a:gd name="connsiteY147" fmla="*/ 5120776 h 5322018"/>
              <a:gd name="connsiteX148" fmla="*/ 731553 w 7766407"/>
              <a:gd name="connsiteY148" fmla="*/ 5124122 h 5322018"/>
              <a:gd name="connsiteX149" fmla="*/ 713129 w 7766407"/>
              <a:gd name="connsiteY149" fmla="*/ 5134606 h 5322018"/>
              <a:gd name="connsiteX150" fmla="*/ 707783 w 7766407"/>
              <a:gd name="connsiteY150" fmla="*/ 5135422 h 5322018"/>
              <a:gd name="connsiteX151" fmla="*/ 674773 w 7766407"/>
              <a:gd name="connsiteY151" fmla="*/ 5139365 h 5322018"/>
              <a:gd name="connsiteX152" fmla="*/ 580910 w 7766407"/>
              <a:gd name="connsiteY152" fmla="*/ 5175217 h 5322018"/>
              <a:gd name="connsiteX153" fmla="*/ 0 w 7766407"/>
              <a:gd name="connsiteY153" fmla="*/ 5322018 h 5322018"/>
              <a:gd name="connsiteX154" fmla="*/ 473895 w 7766407"/>
              <a:gd name="connsiteY154" fmla="*/ 0 h 5322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7766407" h="5322018">
                <a:moveTo>
                  <a:pt x="473895" y="0"/>
                </a:moveTo>
                <a:lnTo>
                  <a:pt x="7766407" y="649356"/>
                </a:lnTo>
                <a:lnTo>
                  <a:pt x="7754419" y="656832"/>
                </a:lnTo>
                <a:cubicBezTo>
                  <a:pt x="7726474" y="677470"/>
                  <a:pt x="7696788" y="705576"/>
                  <a:pt x="7674875" y="705925"/>
                </a:cubicBezTo>
                <a:cubicBezTo>
                  <a:pt x="7659838" y="692337"/>
                  <a:pt x="7619354" y="711670"/>
                  <a:pt x="7594593" y="715147"/>
                </a:cubicBezTo>
                <a:cubicBezTo>
                  <a:pt x="7553036" y="756392"/>
                  <a:pt x="7553949" y="790366"/>
                  <a:pt x="7522045" y="799587"/>
                </a:cubicBezTo>
                <a:cubicBezTo>
                  <a:pt x="7499833" y="804948"/>
                  <a:pt x="7434970" y="857646"/>
                  <a:pt x="7399327" y="845960"/>
                </a:cubicBezTo>
                <a:cubicBezTo>
                  <a:pt x="7373461" y="881898"/>
                  <a:pt x="7346529" y="865787"/>
                  <a:pt x="7322627" y="887773"/>
                </a:cubicBezTo>
                <a:cubicBezTo>
                  <a:pt x="7261844" y="921968"/>
                  <a:pt x="7241893" y="963214"/>
                  <a:pt x="7151262" y="984886"/>
                </a:cubicBezTo>
                <a:cubicBezTo>
                  <a:pt x="7056829" y="1041135"/>
                  <a:pt x="6851604" y="1071499"/>
                  <a:pt x="6756023" y="1188542"/>
                </a:cubicBezTo>
                <a:cubicBezTo>
                  <a:pt x="6730515" y="1182883"/>
                  <a:pt x="6727803" y="1236044"/>
                  <a:pt x="6712672" y="1246467"/>
                </a:cubicBezTo>
                <a:cubicBezTo>
                  <a:pt x="6700674" y="1241234"/>
                  <a:pt x="6686914" y="1248210"/>
                  <a:pt x="6687440" y="1260662"/>
                </a:cubicBezTo>
                <a:cubicBezTo>
                  <a:pt x="6706387" y="1281105"/>
                  <a:pt x="6637089" y="1291049"/>
                  <a:pt x="6641885" y="1309000"/>
                </a:cubicBezTo>
                <a:cubicBezTo>
                  <a:pt x="6615428" y="1325541"/>
                  <a:pt x="6496868" y="1362901"/>
                  <a:pt x="6489577" y="1398613"/>
                </a:cubicBezTo>
                <a:cubicBezTo>
                  <a:pt x="6438934" y="1437557"/>
                  <a:pt x="6408150" y="1439216"/>
                  <a:pt x="6384287" y="1451239"/>
                </a:cubicBezTo>
                <a:cubicBezTo>
                  <a:pt x="6353231" y="1459670"/>
                  <a:pt x="6322480" y="1490139"/>
                  <a:pt x="6220937" y="1540763"/>
                </a:cubicBezTo>
                <a:cubicBezTo>
                  <a:pt x="6204693" y="1542635"/>
                  <a:pt x="6108072" y="1588639"/>
                  <a:pt x="6109958" y="1601219"/>
                </a:cubicBezTo>
                <a:cubicBezTo>
                  <a:pt x="6078993" y="1617872"/>
                  <a:pt x="6044057" y="1672908"/>
                  <a:pt x="6014458" y="1670184"/>
                </a:cubicBezTo>
                <a:cubicBezTo>
                  <a:pt x="5969352" y="1710290"/>
                  <a:pt x="5873335" y="1807008"/>
                  <a:pt x="5839315" y="1841855"/>
                </a:cubicBezTo>
                <a:cubicBezTo>
                  <a:pt x="5814714" y="1859136"/>
                  <a:pt x="5823315" y="1888532"/>
                  <a:pt x="5810333" y="1879264"/>
                </a:cubicBezTo>
                <a:cubicBezTo>
                  <a:pt x="5809847" y="1889703"/>
                  <a:pt x="5804854" y="1897596"/>
                  <a:pt x="5796856" y="1903903"/>
                </a:cubicBezTo>
                <a:lnTo>
                  <a:pt x="5776991" y="1913445"/>
                </a:lnTo>
                <a:lnTo>
                  <a:pt x="5768324" y="1930187"/>
                </a:lnTo>
                <a:cubicBezTo>
                  <a:pt x="5763604" y="1934681"/>
                  <a:pt x="5756862" y="1937046"/>
                  <a:pt x="5746715" y="1935728"/>
                </a:cubicBezTo>
                <a:cubicBezTo>
                  <a:pt x="5742675" y="1938108"/>
                  <a:pt x="5736889" y="1941888"/>
                  <a:pt x="5730244" y="1946380"/>
                </a:cubicBezTo>
                <a:lnTo>
                  <a:pt x="5551772" y="2005270"/>
                </a:lnTo>
                <a:cubicBezTo>
                  <a:pt x="5468669" y="2047436"/>
                  <a:pt x="5320429" y="2119450"/>
                  <a:pt x="5246617" y="2162655"/>
                </a:cubicBezTo>
                <a:lnTo>
                  <a:pt x="5108893" y="2264498"/>
                </a:lnTo>
                <a:lnTo>
                  <a:pt x="4972149" y="2387894"/>
                </a:lnTo>
                <a:cubicBezTo>
                  <a:pt x="4958199" y="2397068"/>
                  <a:pt x="4944146" y="2406292"/>
                  <a:pt x="4933888" y="2412305"/>
                </a:cubicBezTo>
                <a:cubicBezTo>
                  <a:pt x="4926031" y="2437683"/>
                  <a:pt x="4906397" y="2420081"/>
                  <a:pt x="4886680" y="2435959"/>
                </a:cubicBezTo>
                <a:cubicBezTo>
                  <a:pt x="4879505" y="2447520"/>
                  <a:pt x="4872446" y="2452218"/>
                  <a:pt x="4858349" y="2449951"/>
                </a:cubicBezTo>
                <a:cubicBezTo>
                  <a:pt x="4826189" y="2504934"/>
                  <a:pt x="4829559" y="2465158"/>
                  <a:pt x="4790282" y="2498841"/>
                </a:cubicBezTo>
                <a:cubicBezTo>
                  <a:pt x="4757654" y="2530220"/>
                  <a:pt x="4717406" y="2559468"/>
                  <a:pt x="4695421" y="2608329"/>
                </a:cubicBezTo>
                <a:cubicBezTo>
                  <a:pt x="4692985" y="2620404"/>
                  <a:pt x="4673890" y="2621247"/>
                  <a:pt x="4660953" y="2633640"/>
                </a:cubicBezTo>
                <a:cubicBezTo>
                  <a:pt x="4648016" y="2646033"/>
                  <a:pt x="4637843" y="2667289"/>
                  <a:pt x="4617793" y="2682689"/>
                </a:cubicBezTo>
                <a:cubicBezTo>
                  <a:pt x="4582940" y="2707208"/>
                  <a:pt x="4543392" y="2708552"/>
                  <a:pt x="4540653" y="2726039"/>
                </a:cubicBezTo>
                <a:cubicBezTo>
                  <a:pt x="4520518" y="2734895"/>
                  <a:pt x="4484610" y="2733666"/>
                  <a:pt x="4478244" y="2754222"/>
                </a:cubicBezTo>
                <a:cubicBezTo>
                  <a:pt x="4469356" y="2744308"/>
                  <a:pt x="4460963" y="2773581"/>
                  <a:pt x="4445069" y="2771978"/>
                </a:cubicBezTo>
                <a:cubicBezTo>
                  <a:pt x="4433079" y="2769658"/>
                  <a:pt x="4427736" y="2777998"/>
                  <a:pt x="4418912" y="2782732"/>
                </a:cubicBezTo>
                <a:cubicBezTo>
                  <a:pt x="4404355" y="2783300"/>
                  <a:pt x="4370000" y="2810533"/>
                  <a:pt x="4363178" y="2821763"/>
                </a:cubicBezTo>
                <a:cubicBezTo>
                  <a:pt x="4350513" y="2855639"/>
                  <a:pt x="4286603" y="2864646"/>
                  <a:pt x="4275326" y="2891335"/>
                </a:cubicBezTo>
                <a:cubicBezTo>
                  <a:pt x="4269304" y="2897284"/>
                  <a:pt x="4262661" y="2901653"/>
                  <a:pt x="4255667" y="2905018"/>
                </a:cubicBezTo>
                <a:lnTo>
                  <a:pt x="4234983" y="2912298"/>
                </a:lnTo>
                <a:lnTo>
                  <a:pt x="4226882" y="2910079"/>
                </a:lnTo>
                <a:lnTo>
                  <a:pt x="4215462" y="2916885"/>
                </a:lnTo>
                <a:lnTo>
                  <a:pt x="4211632" y="2917760"/>
                </a:lnTo>
                <a:lnTo>
                  <a:pt x="4190465" y="2923708"/>
                </a:lnTo>
                <a:cubicBezTo>
                  <a:pt x="4211448" y="2943977"/>
                  <a:pt x="4137000" y="2948398"/>
                  <a:pt x="4164947" y="2959675"/>
                </a:cubicBezTo>
                <a:cubicBezTo>
                  <a:pt x="4131823" y="2976992"/>
                  <a:pt x="4167115" y="2983181"/>
                  <a:pt x="4117371" y="2984784"/>
                </a:cubicBezTo>
                <a:cubicBezTo>
                  <a:pt x="4074961" y="3029115"/>
                  <a:pt x="3930684" y="3042351"/>
                  <a:pt x="3904979" y="3091607"/>
                </a:cubicBezTo>
                <a:cubicBezTo>
                  <a:pt x="3848569" y="3136734"/>
                  <a:pt x="3808307" y="3221571"/>
                  <a:pt x="3778911" y="3255548"/>
                </a:cubicBezTo>
                <a:lnTo>
                  <a:pt x="3728606" y="3295465"/>
                </a:lnTo>
                <a:lnTo>
                  <a:pt x="3718668" y="3304992"/>
                </a:lnTo>
                <a:lnTo>
                  <a:pt x="3717842" y="3305447"/>
                </a:lnTo>
                <a:lnTo>
                  <a:pt x="3718578" y="3308616"/>
                </a:lnTo>
                <a:lnTo>
                  <a:pt x="3712398" y="3318359"/>
                </a:lnTo>
                <a:lnTo>
                  <a:pt x="3702979" y="3338545"/>
                </a:lnTo>
                <a:lnTo>
                  <a:pt x="3698626" y="3341390"/>
                </a:lnTo>
                <a:lnTo>
                  <a:pt x="3680384" y="3370390"/>
                </a:lnTo>
                <a:lnTo>
                  <a:pt x="3678906" y="3370346"/>
                </a:lnTo>
                <a:cubicBezTo>
                  <a:pt x="3675169" y="3370915"/>
                  <a:pt x="3671627" y="3372581"/>
                  <a:pt x="3668393" y="3376590"/>
                </a:cubicBezTo>
                <a:cubicBezTo>
                  <a:pt x="3665128" y="3373435"/>
                  <a:pt x="3662941" y="3371857"/>
                  <a:pt x="3661364" y="3371467"/>
                </a:cubicBezTo>
                <a:lnTo>
                  <a:pt x="3658334" y="3373274"/>
                </a:lnTo>
                <a:lnTo>
                  <a:pt x="3657792" y="3373950"/>
                </a:lnTo>
                <a:lnTo>
                  <a:pt x="3651105" y="3389533"/>
                </a:lnTo>
                <a:lnTo>
                  <a:pt x="3648132" y="3388884"/>
                </a:lnTo>
                <a:lnTo>
                  <a:pt x="3643801" y="3396002"/>
                </a:lnTo>
                <a:lnTo>
                  <a:pt x="3639159" y="3398369"/>
                </a:lnTo>
                <a:lnTo>
                  <a:pt x="3617811" y="3425254"/>
                </a:lnTo>
                <a:lnTo>
                  <a:pt x="3616346" y="3425054"/>
                </a:lnTo>
                <a:cubicBezTo>
                  <a:pt x="3612568" y="3425220"/>
                  <a:pt x="3608861" y="3426500"/>
                  <a:pt x="3605202" y="3430140"/>
                </a:cubicBezTo>
                <a:cubicBezTo>
                  <a:pt x="3593624" y="3416203"/>
                  <a:pt x="3596350" y="3429196"/>
                  <a:pt x="3586582" y="3441167"/>
                </a:cubicBezTo>
                <a:lnTo>
                  <a:pt x="3580103" y="3439005"/>
                </a:lnTo>
                <a:lnTo>
                  <a:pt x="3576872" y="3444094"/>
                </a:lnTo>
                <a:lnTo>
                  <a:pt x="3572338" y="3449943"/>
                </a:lnTo>
                <a:lnTo>
                  <a:pt x="3571965" y="3449964"/>
                </a:lnTo>
                <a:cubicBezTo>
                  <a:pt x="3570381" y="3451036"/>
                  <a:pt x="3568666" y="3452883"/>
                  <a:pt x="3566623" y="3455947"/>
                </a:cubicBezTo>
                <a:lnTo>
                  <a:pt x="3564070" y="3460601"/>
                </a:lnTo>
                <a:lnTo>
                  <a:pt x="3526726" y="3463163"/>
                </a:lnTo>
                <a:lnTo>
                  <a:pt x="3525139" y="3464518"/>
                </a:lnTo>
                <a:lnTo>
                  <a:pt x="3506741" y="3487501"/>
                </a:lnTo>
                <a:lnTo>
                  <a:pt x="3501585" y="3492832"/>
                </a:lnTo>
                <a:lnTo>
                  <a:pt x="3501212" y="3492813"/>
                </a:lnTo>
                <a:cubicBezTo>
                  <a:pt x="3499519" y="3493712"/>
                  <a:pt x="3497607" y="3495365"/>
                  <a:pt x="3495239" y="3498192"/>
                </a:cubicBezTo>
                <a:lnTo>
                  <a:pt x="3492183" y="3502548"/>
                </a:lnTo>
                <a:lnTo>
                  <a:pt x="3476697" y="3501956"/>
                </a:lnTo>
                <a:lnTo>
                  <a:pt x="3469187" y="3506574"/>
                </a:lnTo>
                <a:cubicBezTo>
                  <a:pt x="3445645" y="3518609"/>
                  <a:pt x="3423473" y="3525406"/>
                  <a:pt x="3408103" y="3549813"/>
                </a:cubicBezTo>
                <a:cubicBezTo>
                  <a:pt x="3378281" y="3572305"/>
                  <a:pt x="3347536" y="3585981"/>
                  <a:pt x="3326209" y="3609630"/>
                </a:cubicBezTo>
                <a:cubicBezTo>
                  <a:pt x="3312029" y="3612732"/>
                  <a:pt x="3300832" y="3618217"/>
                  <a:pt x="3297595" y="3632513"/>
                </a:cubicBezTo>
                <a:cubicBezTo>
                  <a:pt x="3268034" y="3651465"/>
                  <a:pt x="3252747" y="3646464"/>
                  <a:pt x="3242015" y="3667904"/>
                </a:cubicBezTo>
                <a:cubicBezTo>
                  <a:pt x="3212592" y="3663443"/>
                  <a:pt x="3216999" y="3670428"/>
                  <a:pt x="3213720" y="3680766"/>
                </a:cubicBezTo>
                <a:lnTo>
                  <a:pt x="3212968" y="3681905"/>
                </a:lnTo>
                <a:lnTo>
                  <a:pt x="3208857" y="3681194"/>
                </a:lnTo>
                <a:lnTo>
                  <a:pt x="3203557" y="3683492"/>
                </a:lnTo>
                <a:lnTo>
                  <a:pt x="3192199" y="3693448"/>
                </a:lnTo>
                <a:lnTo>
                  <a:pt x="3188443" y="3697797"/>
                </a:lnTo>
                <a:cubicBezTo>
                  <a:pt x="3185664" y="3700566"/>
                  <a:pt x="3183571" y="3702117"/>
                  <a:pt x="3181853" y="3702869"/>
                </a:cubicBezTo>
                <a:lnTo>
                  <a:pt x="3181526" y="3702803"/>
                </a:lnTo>
                <a:lnTo>
                  <a:pt x="3175672" y="3707933"/>
                </a:lnTo>
                <a:cubicBezTo>
                  <a:pt x="3166167" y="3717032"/>
                  <a:pt x="3157275" y="3726303"/>
                  <a:pt x="3149098" y="3735473"/>
                </a:cubicBezTo>
                <a:cubicBezTo>
                  <a:pt x="3131805" y="3730982"/>
                  <a:pt x="3107037" y="3771274"/>
                  <a:pt x="3093676" y="3747916"/>
                </a:cubicBezTo>
                <a:cubicBezTo>
                  <a:pt x="3082134" y="3759681"/>
                  <a:pt x="3081445" y="3774208"/>
                  <a:pt x="3074500" y="3757479"/>
                </a:cubicBezTo>
                <a:cubicBezTo>
                  <a:pt x="3070379" y="3760967"/>
                  <a:pt x="3066780" y="3761874"/>
                  <a:pt x="3063387" y="3761557"/>
                </a:cubicBezTo>
                <a:lnTo>
                  <a:pt x="3062129" y="3761145"/>
                </a:lnTo>
                <a:lnTo>
                  <a:pt x="3036739" y="3787643"/>
                </a:lnTo>
                <a:lnTo>
                  <a:pt x="3032052" y="3789608"/>
                </a:lnTo>
                <a:lnTo>
                  <a:pt x="3017184" y="3808868"/>
                </a:lnTo>
                <a:lnTo>
                  <a:pt x="3008605" y="3817755"/>
                </a:lnTo>
                <a:cubicBezTo>
                  <a:pt x="3008414" y="3819321"/>
                  <a:pt x="3008224" y="3820887"/>
                  <a:pt x="3008033" y="3822453"/>
                </a:cubicBezTo>
                <a:cubicBezTo>
                  <a:pt x="3006391" y="3826310"/>
                  <a:pt x="3002705" y="3830278"/>
                  <a:pt x="2994428" y="3834466"/>
                </a:cubicBezTo>
                <a:lnTo>
                  <a:pt x="2992169" y="3835021"/>
                </a:lnTo>
                <a:lnTo>
                  <a:pt x="2983549" y="3847993"/>
                </a:lnTo>
                <a:cubicBezTo>
                  <a:pt x="2960510" y="3867678"/>
                  <a:pt x="2901138" y="3908837"/>
                  <a:pt x="2853933" y="3953133"/>
                </a:cubicBezTo>
                <a:cubicBezTo>
                  <a:pt x="2808033" y="3994677"/>
                  <a:pt x="2713619" y="4093809"/>
                  <a:pt x="2700319" y="4113764"/>
                </a:cubicBezTo>
                <a:cubicBezTo>
                  <a:pt x="2643027" y="4162918"/>
                  <a:pt x="2554297" y="4214583"/>
                  <a:pt x="2510176" y="4248057"/>
                </a:cubicBezTo>
                <a:cubicBezTo>
                  <a:pt x="2480008" y="4274910"/>
                  <a:pt x="2451360" y="4302454"/>
                  <a:pt x="2435589" y="4314608"/>
                </a:cubicBezTo>
                <a:cubicBezTo>
                  <a:pt x="2429170" y="4317312"/>
                  <a:pt x="2422437" y="4319228"/>
                  <a:pt x="2415553" y="4320982"/>
                </a:cubicBezTo>
                <a:lnTo>
                  <a:pt x="2411954" y="4321914"/>
                </a:lnTo>
                <a:lnTo>
                  <a:pt x="2354125" y="4349531"/>
                </a:lnTo>
                <a:cubicBezTo>
                  <a:pt x="2343772" y="4371461"/>
                  <a:pt x="2307824" y="4382236"/>
                  <a:pt x="2283738" y="4401913"/>
                </a:cubicBezTo>
                <a:lnTo>
                  <a:pt x="2274639" y="4413265"/>
                </a:lnTo>
                <a:lnTo>
                  <a:pt x="2200361" y="4461969"/>
                </a:lnTo>
                <a:lnTo>
                  <a:pt x="2151385" y="4498639"/>
                </a:lnTo>
                <a:lnTo>
                  <a:pt x="2142612" y="4509639"/>
                </a:lnTo>
                <a:lnTo>
                  <a:pt x="2126867" y="4512135"/>
                </a:lnTo>
                <a:cubicBezTo>
                  <a:pt x="2124531" y="4511693"/>
                  <a:pt x="2122418" y="4510934"/>
                  <a:pt x="2120592" y="4509890"/>
                </a:cubicBezTo>
                <a:lnTo>
                  <a:pt x="2082302" y="4540317"/>
                </a:lnTo>
                <a:lnTo>
                  <a:pt x="2077252" y="4543206"/>
                </a:lnTo>
                <a:lnTo>
                  <a:pt x="2040915" y="4560268"/>
                </a:lnTo>
                <a:lnTo>
                  <a:pt x="1984507" y="4581220"/>
                </a:lnTo>
                <a:cubicBezTo>
                  <a:pt x="1964384" y="4585398"/>
                  <a:pt x="1938044" y="4573840"/>
                  <a:pt x="1921726" y="4594994"/>
                </a:cubicBezTo>
                <a:cubicBezTo>
                  <a:pt x="1920592" y="4581396"/>
                  <a:pt x="1897862" y="4611715"/>
                  <a:pt x="1886796" y="4605417"/>
                </a:cubicBezTo>
                <a:cubicBezTo>
                  <a:pt x="1879070" y="4599422"/>
                  <a:pt x="1870376" y="4607222"/>
                  <a:pt x="1861080" y="4610008"/>
                </a:cubicBezTo>
                <a:cubicBezTo>
                  <a:pt x="1855441" y="4608259"/>
                  <a:pt x="1842338" y="4612554"/>
                  <a:pt x="1829217" y="4618611"/>
                </a:cubicBezTo>
                <a:lnTo>
                  <a:pt x="1809298" y="4630561"/>
                </a:lnTo>
                <a:lnTo>
                  <a:pt x="1734333" y="4646342"/>
                </a:lnTo>
                <a:cubicBezTo>
                  <a:pt x="1653444" y="4693579"/>
                  <a:pt x="1470685" y="4809313"/>
                  <a:pt x="1356409" y="4866278"/>
                </a:cubicBezTo>
                <a:cubicBezTo>
                  <a:pt x="1242133" y="4923243"/>
                  <a:pt x="1130993" y="4949897"/>
                  <a:pt x="1048676" y="4988133"/>
                </a:cubicBezTo>
                <a:lnTo>
                  <a:pt x="862512" y="5095694"/>
                </a:lnTo>
                <a:lnTo>
                  <a:pt x="861635" y="5094880"/>
                </a:lnTo>
                <a:cubicBezTo>
                  <a:pt x="858943" y="5093517"/>
                  <a:pt x="855583" y="5093379"/>
                  <a:pt x="850724" y="5095804"/>
                </a:cubicBezTo>
                <a:cubicBezTo>
                  <a:pt x="851804" y="5076077"/>
                  <a:pt x="845283" y="5091169"/>
                  <a:pt x="830865" y="5100063"/>
                </a:cubicBezTo>
                <a:cubicBezTo>
                  <a:pt x="829326" y="5071407"/>
                  <a:pt x="792234" y="5106340"/>
                  <a:pt x="779694" y="5096364"/>
                </a:cubicBezTo>
                <a:cubicBezTo>
                  <a:pt x="769141" y="5103544"/>
                  <a:pt x="757951" y="5110614"/>
                  <a:pt x="746322" y="5117315"/>
                </a:cubicBezTo>
                <a:lnTo>
                  <a:pt x="739355" y="5120945"/>
                </a:lnTo>
                <a:cubicBezTo>
                  <a:pt x="739274" y="5120887"/>
                  <a:pt x="739192" y="5120831"/>
                  <a:pt x="739112" y="5120776"/>
                </a:cubicBezTo>
                <a:cubicBezTo>
                  <a:pt x="737374" y="5121048"/>
                  <a:pt x="734997" y="5122048"/>
                  <a:pt x="731553" y="5124122"/>
                </a:cubicBezTo>
                <a:lnTo>
                  <a:pt x="713129" y="5134606"/>
                </a:lnTo>
                <a:lnTo>
                  <a:pt x="707783" y="5135422"/>
                </a:lnTo>
                <a:lnTo>
                  <a:pt x="674773" y="5139365"/>
                </a:lnTo>
                <a:cubicBezTo>
                  <a:pt x="654149" y="5146330"/>
                  <a:pt x="611984" y="5162878"/>
                  <a:pt x="580910" y="5175217"/>
                </a:cubicBezTo>
                <a:lnTo>
                  <a:pt x="0" y="5322018"/>
                </a:lnTo>
                <a:lnTo>
                  <a:pt x="47389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0D8D3D-E03A-82A0-F1BB-1A09EDD89269}"/>
              </a:ext>
            </a:extLst>
          </p:cNvPr>
          <p:cNvSpPr>
            <a:spLocks noGrp="1"/>
          </p:cNvSpPr>
          <p:nvPr>
            <p:ph type="title"/>
            <p:custDataLst>
              <p:tags r:id="rId4"/>
            </p:custDataLst>
          </p:nvPr>
        </p:nvSpPr>
        <p:spPr>
          <a:xfrm>
            <a:off x="2390692" y="2837666"/>
            <a:ext cx="7410616" cy="1786965"/>
          </a:xfrm>
        </p:spPr>
        <p:txBody>
          <a:bodyPr anchor="t">
            <a:normAutofit/>
          </a:bodyPr>
          <a:lstStyle/>
          <a:p>
            <a:r>
              <a:rPr lang="fr-CA" dirty="0"/>
              <a:t>La discussion des articles individuellement</a:t>
            </a:r>
            <a:endParaRPr lang="en-US" dirty="0"/>
          </a:p>
        </p:txBody>
      </p:sp>
    </p:spTree>
    <p:extLst>
      <p:ext uri="{BB962C8B-B14F-4D97-AF65-F5344CB8AC3E}">
        <p14:creationId xmlns:p14="http://schemas.microsoft.com/office/powerpoint/2010/main" val="33234367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Archive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22512</TotalTime>
  <Words>1350</Words>
  <Application>Microsoft Office PowerPoint</Application>
  <PresentationFormat>Widescreen</PresentationFormat>
  <Paragraphs>183</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Bembo</vt:lpstr>
      <vt:lpstr>Calibri</vt:lpstr>
      <vt:lpstr>Calibri Light</vt:lpstr>
      <vt:lpstr>Times New Roman</vt:lpstr>
      <vt:lpstr>ArchiveVTI</vt:lpstr>
      <vt:lpstr>Quel drain utiliser pour un pneumothorax ?</vt:lpstr>
      <vt:lpstr>Présentation</vt:lpstr>
      <vt:lpstr>Conflit d’intérêts</vt:lpstr>
      <vt:lpstr>Questionnement initial</vt:lpstr>
      <vt:lpstr>Les pneumothorax</vt:lpstr>
      <vt:lpstr>Les lignes directrices actuelles</vt:lpstr>
      <vt:lpstr>Ma recherche documentaire</vt:lpstr>
      <vt:lpstr>Mon tableau résumé</vt:lpstr>
      <vt:lpstr>La discussion des articles individuellement</vt:lpstr>
      <vt:lpstr>A systematic review and meta-analysis comparing pigtail catheter and chest tube as the initial treatment for pneumothorax </vt:lpstr>
      <vt:lpstr>Résultats (Tableaux adaptés)</vt:lpstr>
      <vt:lpstr>Résultats (Tableau adapté)</vt:lpstr>
      <vt:lpstr>Outcomes of pigtail catheter placement versus chest tube placement in adult thoracic trauma patients: A systematic review and meta-analysis </vt:lpstr>
      <vt:lpstr>Résultats</vt:lpstr>
      <vt:lpstr>Comparative study between the use of pigtail catheters and traditional chest tube drain in cases with pneumothorax</vt:lpstr>
      <vt:lpstr>Reintervention rate after pigtail catheter insertion compared to surgical chest tubes</vt:lpstr>
      <vt:lpstr>Résultats: </vt:lpstr>
      <vt:lpstr>Suite</vt:lpstr>
      <vt:lpstr>Comparison of the therapeutic effects of a pigtail catheter and chest tube in the treatment of spontaneous pneumothorax: A randomized clinical trial study</vt:lpstr>
      <vt:lpstr>Limitations: </vt:lpstr>
      <vt:lpstr>Conclusions: </vt:lpstr>
      <vt:lpstr>Références: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Quel drain utiliser ?</dc:title>
  <dc:creator>Mathieu Mongrain</dc:creator>
  <cp:lastModifiedBy>Mathieu Mongrain</cp:lastModifiedBy>
  <cp:revision>2</cp:revision>
  <dcterms:created xsi:type="dcterms:W3CDTF">2023-05-07T17:14:51Z</dcterms:created>
  <dcterms:modified xsi:type="dcterms:W3CDTF">2023-05-24T22:39:54Z</dcterms:modified>
</cp:coreProperties>
</file>