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5" r:id="rId9"/>
    <p:sldId id="261" r:id="rId10"/>
    <p:sldId id="273" r:id="rId11"/>
    <p:sldId id="267" r:id="rId12"/>
    <p:sldId id="276" r:id="rId13"/>
    <p:sldId id="264" r:id="rId14"/>
    <p:sldId id="272" r:id="rId15"/>
    <p:sldId id="268" r:id="rId16"/>
    <p:sldId id="277" r:id="rId17"/>
    <p:sldId id="265" r:id="rId18"/>
    <p:sldId id="266" r:id="rId19"/>
    <p:sldId id="269" r:id="rId20"/>
    <p:sldId id="270" r:id="rId21"/>
    <p:sldId id="274" r:id="rId22"/>
    <p:sldId id="27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830"/>
  </p:normalViewPr>
  <p:slideViewPr>
    <p:cSldViewPr snapToGrid="0">
      <p:cViewPr>
        <p:scale>
          <a:sx n="88" d="100"/>
          <a:sy n="88" d="100"/>
        </p:scale>
        <p:origin x="14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8016B-38E4-4149-ACA1-41214FB0F3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FAB2A1-838A-4659-86EC-DFEF7DBE7331}">
      <dgm:prSet/>
      <dgm:spPr/>
      <dgm:t>
        <a:bodyPr/>
        <a:lstStyle/>
        <a:p>
          <a:pPr algn="just"/>
          <a:r>
            <a:rPr lang="fr-CA" dirty="0"/>
            <a:t>La première ligne de traitement d’un trouble du sommeil consiste à optimiser ses habitudes de vie afin d’avoir une bonne hygiène de sommeil </a:t>
          </a:r>
          <a:endParaRPr lang="en-US" dirty="0"/>
        </a:p>
      </dgm:t>
    </dgm:pt>
    <dgm:pt modelId="{04037637-4028-4BF2-A0E5-D1556CBB1C89}" type="parTrans" cxnId="{14BE7A30-7D16-4767-A229-84C2956B8859}">
      <dgm:prSet/>
      <dgm:spPr/>
      <dgm:t>
        <a:bodyPr/>
        <a:lstStyle/>
        <a:p>
          <a:endParaRPr lang="en-US"/>
        </a:p>
      </dgm:t>
    </dgm:pt>
    <dgm:pt modelId="{62259BD6-144D-4036-BC7F-837C12D4A33E}" type="sibTrans" cxnId="{14BE7A30-7D16-4767-A229-84C2956B8859}">
      <dgm:prSet/>
      <dgm:spPr/>
      <dgm:t>
        <a:bodyPr/>
        <a:lstStyle/>
        <a:p>
          <a:endParaRPr lang="en-US"/>
        </a:p>
      </dgm:t>
    </dgm:pt>
    <dgm:pt modelId="{3ECED846-7A9D-4DC0-BCDE-CA9BC9B3F44B}">
      <dgm:prSet/>
      <dgm:spPr/>
      <dgm:t>
        <a:bodyPr/>
        <a:lstStyle/>
        <a:p>
          <a:pPr algn="just"/>
          <a:r>
            <a:rPr lang="fr-CA" dirty="0"/>
            <a:t>Plusieurs patients affirment avoir déjà tenté toutes les techniques recommandées, laissant ainsi parfois les cliniciens à court de conseils </a:t>
          </a:r>
          <a:endParaRPr lang="en-US" dirty="0"/>
        </a:p>
      </dgm:t>
    </dgm:pt>
    <dgm:pt modelId="{78986951-096A-4121-ACF8-D3A435F49CF4}" type="parTrans" cxnId="{626326A9-0250-4618-BA00-4858912C7FB7}">
      <dgm:prSet/>
      <dgm:spPr/>
      <dgm:t>
        <a:bodyPr/>
        <a:lstStyle/>
        <a:p>
          <a:endParaRPr lang="en-US"/>
        </a:p>
      </dgm:t>
    </dgm:pt>
    <dgm:pt modelId="{A6F12BBA-9D1D-49D3-9186-C4A694C08584}" type="sibTrans" cxnId="{626326A9-0250-4618-BA00-4858912C7FB7}">
      <dgm:prSet/>
      <dgm:spPr/>
      <dgm:t>
        <a:bodyPr/>
        <a:lstStyle/>
        <a:p>
          <a:endParaRPr lang="en-US"/>
        </a:p>
      </dgm:t>
    </dgm:pt>
    <dgm:pt modelId="{DE5672BB-3224-4642-9193-A9292F795A95}">
      <dgm:prSet/>
      <dgm:spPr/>
      <dgm:t>
        <a:bodyPr/>
        <a:lstStyle/>
        <a:p>
          <a:pPr algn="just"/>
          <a:r>
            <a:rPr lang="fr-CA" dirty="0"/>
            <a:t>Deux tiers des répondants adultes qui disent utiliser des appareils électroniques dans les 30 minutes avant de s’endormir</a:t>
          </a:r>
          <a:r>
            <a:rPr lang="fr-CA" baseline="30000" dirty="0"/>
            <a:t> </a:t>
          </a:r>
          <a:endParaRPr lang="en-US" dirty="0"/>
        </a:p>
      </dgm:t>
    </dgm:pt>
    <dgm:pt modelId="{AA01996F-79D2-4E72-B9A0-DA7D43162287}" type="parTrans" cxnId="{D6013D23-FD63-4636-94B8-C1A6A2F9973C}">
      <dgm:prSet/>
      <dgm:spPr/>
      <dgm:t>
        <a:bodyPr/>
        <a:lstStyle/>
        <a:p>
          <a:endParaRPr lang="en-US"/>
        </a:p>
      </dgm:t>
    </dgm:pt>
    <dgm:pt modelId="{1F86A2F5-7CA7-4008-8E78-B2E6BE13A001}" type="sibTrans" cxnId="{D6013D23-FD63-4636-94B8-C1A6A2F9973C}">
      <dgm:prSet/>
      <dgm:spPr/>
      <dgm:t>
        <a:bodyPr/>
        <a:lstStyle/>
        <a:p>
          <a:endParaRPr lang="en-US"/>
        </a:p>
      </dgm:t>
    </dgm:pt>
    <dgm:pt modelId="{9242208F-3313-4BA6-BADF-78910C9E1AC3}">
      <dgm:prSet/>
      <dgm:spPr/>
      <dgm:t>
        <a:bodyPr/>
        <a:lstStyle/>
        <a:p>
          <a:pPr algn="just"/>
          <a:r>
            <a:rPr lang="fr-CA" dirty="0"/>
            <a:t>Lien entre l’utilisation de ces appareils et une perturbation du sommeil</a:t>
          </a:r>
          <a:endParaRPr lang="en-US" dirty="0"/>
        </a:p>
      </dgm:t>
    </dgm:pt>
    <dgm:pt modelId="{9AE95048-0DF3-41E3-A06A-0BB6FE79D143}" type="parTrans" cxnId="{346A56CF-CECE-46F1-82E4-99984155B968}">
      <dgm:prSet/>
      <dgm:spPr/>
      <dgm:t>
        <a:bodyPr/>
        <a:lstStyle/>
        <a:p>
          <a:endParaRPr lang="en-US"/>
        </a:p>
      </dgm:t>
    </dgm:pt>
    <dgm:pt modelId="{DB667333-EA55-4936-A264-B91E281FE696}" type="sibTrans" cxnId="{346A56CF-CECE-46F1-82E4-99984155B968}">
      <dgm:prSet/>
      <dgm:spPr/>
      <dgm:t>
        <a:bodyPr/>
        <a:lstStyle/>
        <a:p>
          <a:endParaRPr lang="en-US"/>
        </a:p>
      </dgm:t>
    </dgm:pt>
    <dgm:pt modelId="{6819134F-3CB0-8643-BF96-EAB63A5E9726}" type="pres">
      <dgm:prSet presAssocID="{2208016B-38E4-4149-ACA1-41214FB0F395}" presName="vert0" presStyleCnt="0">
        <dgm:presLayoutVars>
          <dgm:dir/>
          <dgm:animOne val="branch"/>
          <dgm:animLvl val="lvl"/>
        </dgm:presLayoutVars>
      </dgm:prSet>
      <dgm:spPr/>
    </dgm:pt>
    <dgm:pt modelId="{89370835-46CB-E544-9CD3-E84C1FFD4EAC}" type="pres">
      <dgm:prSet presAssocID="{62FAB2A1-838A-4659-86EC-DFEF7DBE7331}" presName="thickLine" presStyleLbl="alignNode1" presStyleIdx="0" presStyleCnt="4"/>
      <dgm:spPr/>
    </dgm:pt>
    <dgm:pt modelId="{CCBF3321-F88F-9243-8772-A18F1A3393E6}" type="pres">
      <dgm:prSet presAssocID="{62FAB2A1-838A-4659-86EC-DFEF7DBE7331}" presName="horz1" presStyleCnt="0"/>
      <dgm:spPr/>
    </dgm:pt>
    <dgm:pt modelId="{4829F2C6-31C0-C649-A7D8-E53DC0379C9A}" type="pres">
      <dgm:prSet presAssocID="{62FAB2A1-838A-4659-86EC-DFEF7DBE7331}" presName="tx1" presStyleLbl="revTx" presStyleIdx="0" presStyleCnt="4"/>
      <dgm:spPr/>
    </dgm:pt>
    <dgm:pt modelId="{74A5F7D1-8D19-C247-867B-87F269A96BA2}" type="pres">
      <dgm:prSet presAssocID="{62FAB2A1-838A-4659-86EC-DFEF7DBE7331}" presName="vert1" presStyleCnt="0"/>
      <dgm:spPr/>
    </dgm:pt>
    <dgm:pt modelId="{8ABD83C0-EF74-3440-80F4-9EB5EEF2E67C}" type="pres">
      <dgm:prSet presAssocID="{3ECED846-7A9D-4DC0-BCDE-CA9BC9B3F44B}" presName="thickLine" presStyleLbl="alignNode1" presStyleIdx="1" presStyleCnt="4"/>
      <dgm:spPr/>
    </dgm:pt>
    <dgm:pt modelId="{BFD5568E-CAF0-FA48-A748-3F2529AA6BD8}" type="pres">
      <dgm:prSet presAssocID="{3ECED846-7A9D-4DC0-BCDE-CA9BC9B3F44B}" presName="horz1" presStyleCnt="0"/>
      <dgm:spPr/>
    </dgm:pt>
    <dgm:pt modelId="{289A1A5E-9E01-164B-81ED-458D7C27AA45}" type="pres">
      <dgm:prSet presAssocID="{3ECED846-7A9D-4DC0-BCDE-CA9BC9B3F44B}" presName="tx1" presStyleLbl="revTx" presStyleIdx="1" presStyleCnt="4"/>
      <dgm:spPr/>
    </dgm:pt>
    <dgm:pt modelId="{3B82CD03-0B38-F644-9929-9BF410FDA2C8}" type="pres">
      <dgm:prSet presAssocID="{3ECED846-7A9D-4DC0-BCDE-CA9BC9B3F44B}" presName="vert1" presStyleCnt="0"/>
      <dgm:spPr/>
    </dgm:pt>
    <dgm:pt modelId="{5FFF4155-0204-AF47-A67D-DB29A23C41A0}" type="pres">
      <dgm:prSet presAssocID="{DE5672BB-3224-4642-9193-A9292F795A95}" presName="thickLine" presStyleLbl="alignNode1" presStyleIdx="2" presStyleCnt="4"/>
      <dgm:spPr/>
    </dgm:pt>
    <dgm:pt modelId="{9BB30357-6916-8346-899E-A3EB415094CC}" type="pres">
      <dgm:prSet presAssocID="{DE5672BB-3224-4642-9193-A9292F795A95}" presName="horz1" presStyleCnt="0"/>
      <dgm:spPr/>
    </dgm:pt>
    <dgm:pt modelId="{A0FAABB1-561A-9D4F-BE64-277F86F255C6}" type="pres">
      <dgm:prSet presAssocID="{DE5672BB-3224-4642-9193-A9292F795A95}" presName="tx1" presStyleLbl="revTx" presStyleIdx="2" presStyleCnt="4"/>
      <dgm:spPr/>
    </dgm:pt>
    <dgm:pt modelId="{C64544C1-EE66-284B-BDA1-704CE9D57B6D}" type="pres">
      <dgm:prSet presAssocID="{DE5672BB-3224-4642-9193-A9292F795A95}" presName="vert1" presStyleCnt="0"/>
      <dgm:spPr/>
    </dgm:pt>
    <dgm:pt modelId="{DACE9A76-928E-0B47-8E46-36E6A2915CF5}" type="pres">
      <dgm:prSet presAssocID="{9242208F-3313-4BA6-BADF-78910C9E1AC3}" presName="thickLine" presStyleLbl="alignNode1" presStyleIdx="3" presStyleCnt="4"/>
      <dgm:spPr/>
    </dgm:pt>
    <dgm:pt modelId="{83D4FCD9-20DE-9040-9280-A593CE87A322}" type="pres">
      <dgm:prSet presAssocID="{9242208F-3313-4BA6-BADF-78910C9E1AC3}" presName="horz1" presStyleCnt="0"/>
      <dgm:spPr/>
    </dgm:pt>
    <dgm:pt modelId="{E973C9F1-45DE-C148-A9DA-AED8766E9372}" type="pres">
      <dgm:prSet presAssocID="{9242208F-3313-4BA6-BADF-78910C9E1AC3}" presName="tx1" presStyleLbl="revTx" presStyleIdx="3" presStyleCnt="4"/>
      <dgm:spPr/>
    </dgm:pt>
    <dgm:pt modelId="{5D938246-3806-6442-B1CC-E70D13E53FA6}" type="pres">
      <dgm:prSet presAssocID="{9242208F-3313-4BA6-BADF-78910C9E1AC3}" presName="vert1" presStyleCnt="0"/>
      <dgm:spPr/>
    </dgm:pt>
  </dgm:ptLst>
  <dgm:cxnLst>
    <dgm:cxn modelId="{09552702-14AB-B44E-A181-6EFB9242BA38}" type="presOf" srcId="{DE5672BB-3224-4642-9193-A9292F795A95}" destId="{A0FAABB1-561A-9D4F-BE64-277F86F255C6}" srcOrd="0" destOrd="0" presId="urn:microsoft.com/office/officeart/2008/layout/LinedList"/>
    <dgm:cxn modelId="{D6013D23-FD63-4636-94B8-C1A6A2F9973C}" srcId="{2208016B-38E4-4149-ACA1-41214FB0F395}" destId="{DE5672BB-3224-4642-9193-A9292F795A95}" srcOrd="2" destOrd="0" parTransId="{AA01996F-79D2-4E72-B9A0-DA7D43162287}" sibTransId="{1F86A2F5-7CA7-4008-8E78-B2E6BE13A001}"/>
    <dgm:cxn modelId="{14BE7A30-7D16-4767-A229-84C2956B8859}" srcId="{2208016B-38E4-4149-ACA1-41214FB0F395}" destId="{62FAB2A1-838A-4659-86EC-DFEF7DBE7331}" srcOrd="0" destOrd="0" parTransId="{04037637-4028-4BF2-A0E5-D1556CBB1C89}" sibTransId="{62259BD6-144D-4036-BC7F-837C12D4A33E}"/>
    <dgm:cxn modelId="{DAE98C34-3445-4E4C-907A-E5C91C837765}" type="presOf" srcId="{3ECED846-7A9D-4DC0-BCDE-CA9BC9B3F44B}" destId="{289A1A5E-9E01-164B-81ED-458D7C27AA45}" srcOrd="0" destOrd="0" presId="urn:microsoft.com/office/officeart/2008/layout/LinedList"/>
    <dgm:cxn modelId="{440E6039-5D2A-B443-856D-D196506F15D7}" type="presOf" srcId="{9242208F-3313-4BA6-BADF-78910C9E1AC3}" destId="{E973C9F1-45DE-C148-A9DA-AED8766E9372}" srcOrd="0" destOrd="0" presId="urn:microsoft.com/office/officeart/2008/layout/LinedList"/>
    <dgm:cxn modelId="{E2FA2797-5715-4145-94D6-7FE4F4C7BF3E}" type="presOf" srcId="{2208016B-38E4-4149-ACA1-41214FB0F395}" destId="{6819134F-3CB0-8643-BF96-EAB63A5E9726}" srcOrd="0" destOrd="0" presId="urn:microsoft.com/office/officeart/2008/layout/LinedList"/>
    <dgm:cxn modelId="{626326A9-0250-4618-BA00-4858912C7FB7}" srcId="{2208016B-38E4-4149-ACA1-41214FB0F395}" destId="{3ECED846-7A9D-4DC0-BCDE-CA9BC9B3F44B}" srcOrd="1" destOrd="0" parTransId="{78986951-096A-4121-ACF8-D3A435F49CF4}" sibTransId="{A6F12BBA-9D1D-49D3-9186-C4A694C08584}"/>
    <dgm:cxn modelId="{346A56CF-CECE-46F1-82E4-99984155B968}" srcId="{2208016B-38E4-4149-ACA1-41214FB0F395}" destId="{9242208F-3313-4BA6-BADF-78910C9E1AC3}" srcOrd="3" destOrd="0" parTransId="{9AE95048-0DF3-41E3-A06A-0BB6FE79D143}" sibTransId="{DB667333-EA55-4936-A264-B91E281FE696}"/>
    <dgm:cxn modelId="{27D37CDD-2051-FF45-8258-E626D0DCC5DA}" type="presOf" srcId="{62FAB2A1-838A-4659-86EC-DFEF7DBE7331}" destId="{4829F2C6-31C0-C649-A7D8-E53DC0379C9A}" srcOrd="0" destOrd="0" presId="urn:microsoft.com/office/officeart/2008/layout/LinedList"/>
    <dgm:cxn modelId="{3FA80209-8C78-E54B-9F82-F62703F315C6}" type="presParOf" srcId="{6819134F-3CB0-8643-BF96-EAB63A5E9726}" destId="{89370835-46CB-E544-9CD3-E84C1FFD4EAC}" srcOrd="0" destOrd="0" presId="urn:microsoft.com/office/officeart/2008/layout/LinedList"/>
    <dgm:cxn modelId="{AA798FCC-799C-0949-A353-0A5196077041}" type="presParOf" srcId="{6819134F-3CB0-8643-BF96-EAB63A5E9726}" destId="{CCBF3321-F88F-9243-8772-A18F1A3393E6}" srcOrd="1" destOrd="0" presId="urn:microsoft.com/office/officeart/2008/layout/LinedList"/>
    <dgm:cxn modelId="{0CD000D8-0E61-CF45-A7FE-4B515FF508D0}" type="presParOf" srcId="{CCBF3321-F88F-9243-8772-A18F1A3393E6}" destId="{4829F2C6-31C0-C649-A7D8-E53DC0379C9A}" srcOrd="0" destOrd="0" presId="urn:microsoft.com/office/officeart/2008/layout/LinedList"/>
    <dgm:cxn modelId="{995E6717-5F54-624B-9DA6-0D3654A76E75}" type="presParOf" srcId="{CCBF3321-F88F-9243-8772-A18F1A3393E6}" destId="{74A5F7D1-8D19-C247-867B-87F269A96BA2}" srcOrd="1" destOrd="0" presId="urn:microsoft.com/office/officeart/2008/layout/LinedList"/>
    <dgm:cxn modelId="{06F5BB5F-9E63-7E4D-813F-A42A695214A2}" type="presParOf" srcId="{6819134F-3CB0-8643-BF96-EAB63A5E9726}" destId="{8ABD83C0-EF74-3440-80F4-9EB5EEF2E67C}" srcOrd="2" destOrd="0" presId="urn:microsoft.com/office/officeart/2008/layout/LinedList"/>
    <dgm:cxn modelId="{45DE8727-C3B1-FA4C-8073-AB0481FE8B96}" type="presParOf" srcId="{6819134F-3CB0-8643-BF96-EAB63A5E9726}" destId="{BFD5568E-CAF0-FA48-A748-3F2529AA6BD8}" srcOrd="3" destOrd="0" presId="urn:microsoft.com/office/officeart/2008/layout/LinedList"/>
    <dgm:cxn modelId="{1A4386F3-E8BB-2344-8B8D-7DB2FB5BE57A}" type="presParOf" srcId="{BFD5568E-CAF0-FA48-A748-3F2529AA6BD8}" destId="{289A1A5E-9E01-164B-81ED-458D7C27AA45}" srcOrd="0" destOrd="0" presId="urn:microsoft.com/office/officeart/2008/layout/LinedList"/>
    <dgm:cxn modelId="{198878F2-F90A-AE42-AB05-8164CC553B3A}" type="presParOf" srcId="{BFD5568E-CAF0-FA48-A748-3F2529AA6BD8}" destId="{3B82CD03-0B38-F644-9929-9BF410FDA2C8}" srcOrd="1" destOrd="0" presId="urn:microsoft.com/office/officeart/2008/layout/LinedList"/>
    <dgm:cxn modelId="{A650D335-AB2E-9446-B016-542A0E26418B}" type="presParOf" srcId="{6819134F-3CB0-8643-BF96-EAB63A5E9726}" destId="{5FFF4155-0204-AF47-A67D-DB29A23C41A0}" srcOrd="4" destOrd="0" presId="urn:microsoft.com/office/officeart/2008/layout/LinedList"/>
    <dgm:cxn modelId="{47BAF18D-4F5A-C942-8023-68238762E467}" type="presParOf" srcId="{6819134F-3CB0-8643-BF96-EAB63A5E9726}" destId="{9BB30357-6916-8346-899E-A3EB415094CC}" srcOrd="5" destOrd="0" presId="urn:microsoft.com/office/officeart/2008/layout/LinedList"/>
    <dgm:cxn modelId="{7C62C422-F513-E54A-A124-FE6F448BF4FA}" type="presParOf" srcId="{9BB30357-6916-8346-899E-A3EB415094CC}" destId="{A0FAABB1-561A-9D4F-BE64-277F86F255C6}" srcOrd="0" destOrd="0" presId="urn:microsoft.com/office/officeart/2008/layout/LinedList"/>
    <dgm:cxn modelId="{50C2A258-AFA2-EF49-8AF6-022D49907607}" type="presParOf" srcId="{9BB30357-6916-8346-899E-A3EB415094CC}" destId="{C64544C1-EE66-284B-BDA1-704CE9D57B6D}" srcOrd="1" destOrd="0" presId="urn:microsoft.com/office/officeart/2008/layout/LinedList"/>
    <dgm:cxn modelId="{641AC074-484F-9F41-86AC-A19642C6947B}" type="presParOf" srcId="{6819134F-3CB0-8643-BF96-EAB63A5E9726}" destId="{DACE9A76-928E-0B47-8E46-36E6A2915CF5}" srcOrd="6" destOrd="0" presId="urn:microsoft.com/office/officeart/2008/layout/LinedList"/>
    <dgm:cxn modelId="{9ECF5D31-09FF-0346-B3D1-AF1770E2131E}" type="presParOf" srcId="{6819134F-3CB0-8643-BF96-EAB63A5E9726}" destId="{83D4FCD9-20DE-9040-9280-A593CE87A322}" srcOrd="7" destOrd="0" presId="urn:microsoft.com/office/officeart/2008/layout/LinedList"/>
    <dgm:cxn modelId="{1B97C995-8BB5-5A41-BFB4-E68D9B5D52E5}" type="presParOf" srcId="{83D4FCD9-20DE-9040-9280-A593CE87A322}" destId="{E973C9F1-45DE-C148-A9DA-AED8766E9372}" srcOrd="0" destOrd="0" presId="urn:microsoft.com/office/officeart/2008/layout/LinedList"/>
    <dgm:cxn modelId="{543449BA-78EA-2846-96C1-7F0206A5B626}" type="presParOf" srcId="{83D4FCD9-20DE-9040-9280-A593CE87A322}" destId="{5D938246-3806-6442-B1CC-E70D13E53F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70835-46CB-E544-9CD3-E84C1FFD4EAC}">
      <dsp:nvSpPr>
        <dsp:cNvPr id="0" name=""/>
        <dsp:cNvSpPr/>
      </dsp:nvSpPr>
      <dsp:spPr>
        <a:xfrm>
          <a:off x="0" y="0"/>
          <a:ext cx="5031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9F2C6-31C0-C649-A7D8-E53DC0379C9A}">
      <dsp:nvSpPr>
        <dsp:cNvPr id="0" name=""/>
        <dsp:cNvSpPr/>
      </dsp:nvSpPr>
      <dsp:spPr>
        <a:xfrm>
          <a:off x="0" y="0"/>
          <a:ext cx="5031485" cy="128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La première ligne de traitement d’un trouble du sommeil consiste à optimiser ses habitudes de vie afin d’avoir une bonne hygiène de sommeil </a:t>
          </a:r>
          <a:endParaRPr lang="en-US" sz="1600" kern="1200" dirty="0"/>
        </a:p>
      </dsp:txBody>
      <dsp:txXfrm>
        <a:off x="0" y="0"/>
        <a:ext cx="5031485" cy="1286272"/>
      </dsp:txXfrm>
    </dsp:sp>
    <dsp:sp modelId="{8ABD83C0-EF74-3440-80F4-9EB5EEF2E67C}">
      <dsp:nvSpPr>
        <dsp:cNvPr id="0" name=""/>
        <dsp:cNvSpPr/>
      </dsp:nvSpPr>
      <dsp:spPr>
        <a:xfrm>
          <a:off x="0" y="1286271"/>
          <a:ext cx="5031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A1A5E-9E01-164B-81ED-458D7C27AA45}">
      <dsp:nvSpPr>
        <dsp:cNvPr id="0" name=""/>
        <dsp:cNvSpPr/>
      </dsp:nvSpPr>
      <dsp:spPr>
        <a:xfrm>
          <a:off x="0" y="1286272"/>
          <a:ext cx="5031485" cy="128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Plusieurs patients affirment avoir déjà tenté toutes les techniques recommandées, laissant ainsi parfois les cliniciens à court de conseils </a:t>
          </a:r>
          <a:endParaRPr lang="en-US" sz="1600" kern="1200" dirty="0"/>
        </a:p>
      </dsp:txBody>
      <dsp:txXfrm>
        <a:off x="0" y="1286272"/>
        <a:ext cx="5031485" cy="1286272"/>
      </dsp:txXfrm>
    </dsp:sp>
    <dsp:sp modelId="{5FFF4155-0204-AF47-A67D-DB29A23C41A0}">
      <dsp:nvSpPr>
        <dsp:cNvPr id="0" name=""/>
        <dsp:cNvSpPr/>
      </dsp:nvSpPr>
      <dsp:spPr>
        <a:xfrm>
          <a:off x="0" y="2572543"/>
          <a:ext cx="5031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AABB1-561A-9D4F-BE64-277F86F255C6}">
      <dsp:nvSpPr>
        <dsp:cNvPr id="0" name=""/>
        <dsp:cNvSpPr/>
      </dsp:nvSpPr>
      <dsp:spPr>
        <a:xfrm>
          <a:off x="0" y="2572544"/>
          <a:ext cx="5031485" cy="128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Deux tiers des répondants adultes qui disent utiliser des appareils électroniques dans les 30 minutes avant de s’endormir</a:t>
          </a:r>
          <a:r>
            <a:rPr lang="fr-CA" sz="1600" kern="1200" baseline="30000" dirty="0"/>
            <a:t> </a:t>
          </a:r>
          <a:endParaRPr lang="en-US" sz="1600" kern="1200" dirty="0"/>
        </a:p>
      </dsp:txBody>
      <dsp:txXfrm>
        <a:off x="0" y="2572544"/>
        <a:ext cx="5031485" cy="1286272"/>
      </dsp:txXfrm>
    </dsp:sp>
    <dsp:sp modelId="{DACE9A76-928E-0B47-8E46-36E6A2915CF5}">
      <dsp:nvSpPr>
        <dsp:cNvPr id="0" name=""/>
        <dsp:cNvSpPr/>
      </dsp:nvSpPr>
      <dsp:spPr>
        <a:xfrm>
          <a:off x="0" y="3858815"/>
          <a:ext cx="5031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3C9F1-45DE-C148-A9DA-AED8766E9372}">
      <dsp:nvSpPr>
        <dsp:cNvPr id="0" name=""/>
        <dsp:cNvSpPr/>
      </dsp:nvSpPr>
      <dsp:spPr>
        <a:xfrm>
          <a:off x="0" y="3858816"/>
          <a:ext cx="5031485" cy="128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Lien entre l’utilisation de ces appareils et une perturbation du sommeil</a:t>
          </a:r>
          <a:endParaRPr lang="en-US" sz="1600" kern="1200" dirty="0"/>
        </a:p>
      </dsp:txBody>
      <dsp:txXfrm>
        <a:off x="0" y="3858816"/>
        <a:ext cx="5031485" cy="1286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40764-04EE-584E-88DA-1F0354857242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1F9A4-0948-0446-AF38-36050AD60A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94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4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4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644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57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8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1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7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66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4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50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323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336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1F9A4-0948-0446-AF38-36050AD60AD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2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5/14/23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72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5/14/23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2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32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5/14/23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5/14/23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3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5/14/23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5/14/23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119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5/14/23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0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5/14/23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0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5/14/23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6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5/14/23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49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66F590-0B3D-ABBA-67A2-7C2D67A62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r>
              <a:rPr lang="fr-CA" sz="3000" dirty="0"/>
              <a:t>L’impact du port de lunettes bloquant la lumière bleue sur le sommeil</a:t>
            </a:r>
            <a:br>
              <a:rPr lang="fr-CA" sz="3000" dirty="0"/>
            </a:br>
            <a:endParaRPr lang="fr-FR" sz="3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CB5A91-45AA-CB8F-8D88-BA951F2D6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524024" cy="1576188"/>
          </a:xfrm>
        </p:spPr>
        <p:txBody>
          <a:bodyPr anchor="t">
            <a:normAutofit fontScale="70000" lnSpcReduction="20000"/>
          </a:bodyPr>
          <a:lstStyle/>
          <a:p>
            <a:pPr algn="r" rtl="0" fontAlgn="base"/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Présentation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 par Magalie Mc Innis, R1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Supervision par Dre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Véronique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Sergerie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UMF de St-Eustache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r" rtl="0" fontAlgn="base"/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Faculté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 de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médecine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 de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l’Université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 de Montréal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Mai 2023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fr-FR" dirty="0"/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9" name="Picture 3" descr="An abstract genetic concept">
            <a:extLst>
              <a:ext uri="{FF2B5EF4-FFF2-40B4-BE49-F238E27FC236}">
                <a16:creationId xmlns:a16="http://schemas.microsoft.com/office/drawing/2014/main" id="{E4A0EC4C-562B-BFBD-683B-DE17534F9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13" r="11021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221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3BB04-5877-8E22-B665-9BD77B0E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58" y="893762"/>
            <a:ext cx="8770571" cy="1345269"/>
          </a:xfrm>
        </p:spPr>
        <p:txBody>
          <a:bodyPr>
            <a:noAutofit/>
          </a:bodyPr>
          <a:lstStyle/>
          <a:p>
            <a:r>
              <a:rPr lang="fr-FR" sz="1800" dirty="0"/>
              <a:t>Résultats de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l’étude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#1</a:t>
            </a:r>
            <a:r>
              <a:rPr lang="en-US" sz="1800" spc="7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Interventions to reduce short-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wavelenght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(«blue») light exposure at night and their effects on sleep: A systematic review and meta-analysis</a:t>
            </a: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8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E765795-36A5-6469-36D9-2DA67EE65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1690" y="2312988"/>
            <a:ext cx="6547719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1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D6CE0-542D-E561-66C2-11FD7205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1146556"/>
            <a:ext cx="8770571" cy="1345269"/>
          </a:xfrm>
        </p:spPr>
        <p:txBody>
          <a:bodyPr>
            <a:normAutofit fontScale="90000"/>
          </a:bodyPr>
          <a:lstStyle/>
          <a:p>
            <a:br>
              <a:rPr lang="fr-CA" sz="1800" b="1" dirty="0">
                <a:effectLst/>
                <a:ea typeface="Times New Roman" panose="02020603050405020304" pitchFamily="18" charset="0"/>
              </a:rPr>
            </a:br>
            <a:br>
              <a:rPr lang="fr-CA" sz="1800" b="1" dirty="0">
                <a:effectLst/>
                <a:ea typeface="Times New Roman" panose="02020603050405020304" pitchFamily="18" charset="0"/>
              </a:rPr>
            </a:br>
            <a:br>
              <a:rPr lang="fr-CA" sz="1800" b="1" dirty="0">
                <a:effectLst/>
                <a:ea typeface="Times New Roman" panose="02020603050405020304" pitchFamily="18" charset="0"/>
              </a:rPr>
            </a:br>
            <a:r>
              <a:rPr lang="fr-CA" sz="1800" b="1" dirty="0">
                <a:effectLst/>
                <a:ea typeface="Times New Roman" panose="02020603050405020304" pitchFamily="18" charset="0"/>
              </a:rPr>
              <a:t>Discussion</a:t>
            </a:r>
            <a:r>
              <a:rPr lang="fr-CA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fr-CA" sz="1800" b="1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Interventions to reduce short-</a:t>
            </a:r>
            <a:r>
              <a:rPr lang="en-US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wavelenght</a:t>
            </a:r>
            <a:r>
              <a:rPr lang="en-US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(«blue») light exposure at night and their effects on sleep: A systematic review and meta-analysis</a:t>
            </a:r>
            <a:br>
              <a:rPr lang="fr-C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A9D59-2F62-6E74-E279-19029237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058544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Points forts: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Sélection rigoureuse des articles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Recherche étendue et exhaustive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ritères d’inclusion/exclusion étaient très clairs quant à intervention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212121"/>
                </a:solidFill>
                <a:cs typeface="Times New Roman" panose="02020603050405020304" pitchFamily="18" charset="0"/>
              </a:rPr>
              <a:t>Grille PRISMA utilisée </a:t>
            </a:r>
          </a:p>
          <a:p>
            <a:r>
              <a:rPr lang="fr-CA" b="1" dirty="0">
                <a:solidFill>
                  <a:srgbClr val="FF0000"/>
                </a:solidFill>
                <a:cs typeface="Times New Roman" panose="02020603050405020304" pitchFamily="18" charset="0"/>
              </a:rPr>
              <a:t>Points faibles: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212121"/>
                </a:solidFill>
                <a:cs typeface="Times New Roman" panose="02020603050405020304" pitchFamily="18" charset="0"/>
              </a:rPr>
              <a:t>Présence d’études «avant-après»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212121"/>
                </a:solidFill>
                <a:cs typeface="Times New Roman" panose="02020603050405020304" pitchFamily="18" charset="0"/>
              </a:rPr>
              <a:t>Faible quantité de participants / validité externe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212121"/>
                </a:solidFill>
                <a:cs typeface="Times New Roman" panose="02020603050405020304" pitchFamily="18" charset="0"/>
              </a:rPr>
              <a:t>Pas à l’aveugle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212121"/>
                </a:solidFill>
                <a:cs typeface="Times New Roman" panose="02020603050405020304" pitchFamily="18" charset="0"/>
              </a:rPr>
              <a:t>Hétérogénéité faible à modéré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49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32D295-5D4A-4CCB-F42B-643BF6D4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CA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tude #2</a:t>
            </a:r>
            <a:r>
              <a:rPr lang="fr-CA" sz="2200" spc="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Evening wear of blue-blocking glasses for sleep and mood disorders: a systematic review</a:t>
            </a:r>
            <a:endParaRPr lang="fr-FR" sz="2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053EF-8A6E-6B50-7EFD-1C728654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105232"/>
            <a:ext cx="5413829" cy="4277802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evue systématique publiée en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ontient 21 études (toutes des ERC selon les auteurs)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 à 63 participants par étude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 de critères d’inclusion/exclusion </a:t>
            </a:r>
            <a:endParaRPr lang="fr-C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880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B66CA-98F2-EE75-0CB2-34E106B9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936491"/>
            <a:ext cx="8770571" cy="1345269"/>
          </a:xfrm>
        </p:spPr>
        <p:txBody>
          <a:bodyPr>
            <a:normAutofit fontScale="90000"/>
          </a:bodyPr>
          <a:lstStyle/>
          <a:p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Résultats de l’étude #2</a:t>
            </a:r>
            <a:r>
              <a:rPr lang="fr-CA" sz="2000" spc="7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7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Evening wear of blue-blocking glasses for sleep and mood disorders: a systematic review</a:t>
            </a: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E51ABF-3B77-078D-402D-AB1585F0D6F4}"/>
              </a:ext>
            </a:extLst>
          </p:cNvPr>
          <p:cNvSpPr txBox="1"/>
          <p:nvPr/>
        </p:nvSpPr>
        <p:spPr>
          <a:xfrm>
            <a:off x="2349475" y="5690676"/>
            <a:ext cx="327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SOL: </a:t>
            </a:r>
            <a:r>
              <a:rPr lang="fr-FR" sz="1200" dirty="0" err="1"/>
              <a:t>Sleep</a:t>
            </a:r>
            <a:r>
              <a:rPr lang="fr-FR" sz="1200" dirty="0"/>
              <a:t> </a:t>
            </a:r>
            <a:r>
              <a:rPr lang="fr-FR" sz="1200" dirty="0" err="1"/>
              <a:t>onset</a:t>
            </a:r>
            <a:r>
              <a:rPr lang="fr-FR" sz="1200" dirty="0"/>
              <a:t> </a:t>
            </a:r>
            <a:r>
              <a:rPr lang="fr-FR" sz="1200" dirty="0" err="1"/>
              <a:t>latency</a:t>
            </a:r>
            <a:r>
              <a:rPr lang="fr-FR" sz="1200" dirty="0"/>
              <a:t> </a:t>
            </a:r>
          </a:p>
          <a:p>
            <a:r>
              <a:rPr lang="fr-FR" sz="1200" dirty="0"/>
              <a:t>TST: total </a:t>
            </a:r>
            <a:r>
              <a:rPr lang="fr-FR" sz="1200" dirty="0" err="1"/>
              <a:t>sleep</a:t>
            </a:r>
            <a:r>
              <a:rPr lang="fr-FR" sz="1200" dirty="0"/>
              <a:t> time 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11BAAC2F-8A6F-3133-89CB-2DAF4C81B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0280" y="2506668"/>
            <a:ext cx="8293100" cy="2959100"/>
          </a:xfrm>
        </p:spPr>
      </p:pic>
    </p:spTree>
    <p:extLst>
      <p:ext uri="{BB962C8B-B14F-4D97-AF65-F5344CB8AC3E}">
        <p14:creationId xmlns:p14="http://schemas.microsoft.com/office/powerpoint/2010/main" val="375314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C0BA6-73A4-2124-1F9D-5AFB3D9B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C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Résultats de l’étude #2</a:t>
            </a:r>
            <a:r>
              <a:rPr lang="fr-CA" sz="1800" spc="7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7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Evening wear of blue-blocking glasses for sleep and mood disorders: a systematic review</a:t>
            </a:r>
            <a:endParaRPr lang="fr-FR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6B6BB0-55C7-2EC3-7F74-AB78D249D57C}"/>
              </a:ext>
            </a:extLst>
          </p:cNvPr>
          <p:cNvSpPr txBox="1"/>
          <p:nvPr/>
        </p:nvSpPr>
        <p:spPr>
          <a:xfrm>
            <a:off x="2206498" y="5544372"/>
            <a:ext cx="327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SE: </a:t>
            </a:r>
            <a:r>
              <a:rPr lang="fr-FR" sz="1200" dirty="0" err="1"/>
              <a:t>Sleep</a:t>
            </a:r>
            <a:r>
              <a:rPr lang="fr-FR" sz="1200" dirty="0"/>
              <a:t> </a:t>
            </a:r>
            <a:r>
              <a:rPr lang="fr-FR" sz="1200" dirty="0" err="1"/>
              <a:t>efficiency</a:t>
            </a:r>
            <a:r>
              <a:rPr lang="fr-FR" sz="1200" dirty="0"/>
              <a:t>  </a:t>
            </a:r>
          </a:p>
          <a:p>
            <a:r>
              <a:rPr lang="fr-FR" sz="1200" dirty="0"/>
              <a:t>TST: total </a:t>
            </a:r>
            <a:r>
              <a:rPr lang="fr-FR" sz="1200" dirty="0" err="1"/>
              <a:t>sleep</a:t>
            </a:r>
            <a:r>
              <a:rPr lang="fr-FR" sz="1200" dirty="0"/>
              <a:t> time</a:t>
            </a:r>
          </a:p>
          <a:p>
            <a:r>
              <a:rPr lang="fr-FR" sz="1200" dirty="0"/>
              <a:t>WASO: Wake </a:t>
            </a:r>
            <a:r>
              <a:rPr lang="fr-FR" sz="1200" dirty="0" err="1"/>
              <a:t>after</a:t>
            </a:r>
            <a:r>
              <a:rPr lang="fr-FR" sz="1200" dirty="0"/>
              <a:t> </a:t>
            </a:r>
            <a:r>
              <a:rPr lang="fr-FR" sz="1200" dirty="0" err="1"/>
              <a:t>sleep</a:t>
            </a:r>
            <a:r>
              <a:rPr lang="fr-FR" sz="1200" dirty="0"/>
              <a:t> </a:t>
            </a:r>
            <a:r>
              <a:rPr lang="fr-FR" sz="1200" dirty="0" err="1"/>
              <a:t>onset</a:t>
            </a:r>
            <a:r>
              <a:rPr lang="fr-FR" sz="1200" dirty="0"/>
              <a:t>  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0820C67-DAC6-9A54-665E-62CA47B38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875" y="2568893"/>
            <a:ext cx="8369300" cy="2692400"/>
          </a:xfrm>
        </p:spPr>
      </p:pic>
    </p:spTree>
    <p:extLst>
      <p:ext uri="{BB962C8B-B14F-4D97-AF65-F5344CB8AC3E}">
        <p14:creationId xmlns:p14="http://schemas.microsoft.com/office/powerpoint/2010/main" val="420424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9EC64-428B-CB53-F021-B9D7BB74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967007"/>
            <a:ext cx="8770571" cy="1345269"/>
          </a:xfrm>
        </p:spPr>
        <p:txBody>
          <a:bodyPr>
            <a:normAutofit fontScale="90000"/>
          </a:bodyPr>
          <a:lstStyle/>
          <a:p>
            <a:r>
              <a:rPr lang="fr-CA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Discussion</a:t>
            </a:r>
            <a:r>
              <a:rPr lang="en-US" sz="1800" b="1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Evening wear of blue-blocking glasses for sleep and mood disorders: a systematic review </a:t>
            </a:r>
            <a:br>
              <a:rPr lang="fr-CA" sz="1800" b="1" dirty="0">
                <a:effectLst/>
                <a:ea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1F4E94-1581-82CA-76FA-1FABF939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Points faibles: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PICO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critères d’inclusion/exclusion décrits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Peu d’information sur la méthodologie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mention de grille d’évaluation des articles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Présence de résumés de présentations et conférences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Résumés des résultats, mais ne sont pas présentés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toujours de mention si données sont objectives ou subjectives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16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8480BF-28B3-2909-B3CA-AA53687A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tude #3</a:t>
            </a:r>
            <a:r>
              <a:rPr lang="en-US" sz="2200" spc="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spc="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Effect of evening blue light blocking glasses on subjective and objective sleep in healthy adults: A randomized control trial</a:t>
            </a:r>
            <a:endParaRPr lang="fr-FR" sz="2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73153B-9069-9334-801D-7ECF10470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5232"/>
            <a:ext cx="5176298" cy="4277802"/>
          </a:xfrm>
        </p:spPr>
        <p:txBody>
          <a:bodyPr anchor="ctr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ERC «cross-over» publié en 2021 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participants (11 hommes, 9 femmes)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Individus en santé de 18 à 65 ans 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des lunettes bleues de 18h ad coucher pendant 1 semaine vs le port de lentilles transparentes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Montre actimétrie + journal sur le sommeil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16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0E55B-5C01-FCC8-7CCD-B46FFD25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Résultats de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l’étude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#3</a:t>
            </a:r>
            <a:r>
              <a:rPr lang="en-US" sz="1800" spc="7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Effect of evening blue light blocking glasses on subjective and objective sleep in healthy adults: A randomized control trial</a:t>
            </a:r>
            <a:r>
              <a:rPr lang="fr-CA" sz="1800" dirty="0">
                <a:effectLst/>
              </a:rPr>
              <a:t> </a:t>
            </a:r>
            <a:endParaRPr lang="fr-FR" sz="18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021A30-B6BF-66B3-9F32-C50C91E80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0750" y="2276460"/>
            <a:ext cx="7050499" cy="3914243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960968-D022-484A-39C9-0BDFE33F4372}"/>
              </a:ext>
            </a:extLst>
          </p:cNvPr>
          <p:cNvSpPr txBox="1"/>
          <p:nvPr/>
        </p:nvSpPr>
        <p:spPr>
          <a:xfrm>
            <a:off x="9621249" y="4919596"/>
            <a:ext cx="327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SE: </a:t>
            </a:r>
            <a:r>
              <a:rPr lang="fr-FR" sz="1200" dirty="0" err="1"/>
              <a:t>Sleep</a:t>
            </a:r>
            <a:r>
              <a:rPr lang="fr-FR" sz="1200" dirty="0"/>
              <a:t> </a:t>
            </a:r>
            <a:r>
              <a:rPr lang="fr-FR" sz="1200" dirty="0" err="1"/>
              <a:t>efficiency</a:t>
            </a:r>
            <a:r>
              <a:rPr lang="fr-FR" sz="1200" dirty="0"/>
              <a:t>  </a:t>
            </a:r>
          </a:p>
          <a:p>
            <a:r>
              <a:rPr lang="fr-FR" sz="1200" dirty="0"/>
              <a:t>SOL: </a:t>
            </a:r>
            <a:r>
              <a:rPr lang="fr-FR" sz="1200" dirty="0" err="1"/>
              <a:t>Sleep</a:t>
            </a:r>
            <a:r>
              <a:rPr lang="fr-FR" sz="1200" dirty="0"/>
              <a:t> </a:t>
            </a:r>
            <a:r>
              <a:rPr lang="fr-FR" sz="1200" dirty="0" err="1"/>
              <a:t>onset</a:t>
            </a:r>
            <a:r>
              <a:rPr lang="fr-FR" sz="1200" dirty="0"/>
              <a:t> </a:t>
            </a:r>
            <a:r>
              <a:rPr lang="fr-FR" sz="1200" dirty="0" err="1"/>
              <a:t>latency</a:t>
            </a:r>
            <a:r>
              <a:rPr lang="fr-FR" sz="1200" dirty="0"/>
              <a:t> </a:t>
            </a:r>
          </a:p>
          <a:p>
            <a:r>
              <a:rPr lang="fr-FR" sz="1200" dirty="0"/>
              <a:t>TST: total </a:t>
            </a:r>
            <a:r>
              <a:rPr lang="fr-FR" sz="1200" dirty="0" err="1"/>
              <a:t>sleep</a:t>
            </a:r>
            <a:r>
              <a:rPr lang="fr-FR" sz="1200" dirty="0"/>
              <a:t> time</a:t>
            </a:r>
          </a:p>
          <a:p>
            <a:r>
              <a:rPr lang="fr-FR" sz="1200" dirty="0"/>
              <a:t>WASO: Wake </a:t>
            </a:r>
            <a:r>
              <a:rPr lang="fr-FR" sz="1200" dirty="0" err="1"/>
              <a:t>after</a:t>
            </a:r>
            <a:r>
              <a:rPr lang="fr-FR" sz="1200" dirty="0"/>
              <a:t> </a:t>
            </a:r>
            <a:r>
              <a:rPr lang="fr-FR" sz="1200" dirty="0" err="1"/>
              <a:t>sleep</a:t>
            </a:r>
            <a:r>
              <a:rPr lang="fr-FR" sz="1200" dirty="0"/>
              <a:t> </a:t>
            </a:r>
            <a:r>
              <a:rPr lang="fr-FR" sz="1200" dirty="0" err="1"/>
              <a:t>onset</a:t>
            </a:r>
            <a:r>
              <a:rPr lang="fr-FR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7752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9C546-1F3D-407D-05BE-56712CEA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Résultats de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l’étude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#3</a:t>
            </a:r>
            <a:r>
              <a:rPr lang="en-US" sz="1800" spc="7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Effect of evening blue light blocking glasses on subjective and objective sleep in healthy adults: A randomized control trial</a:t>
            </a:r>
            <a:r>
              <a:rPr lang="fr-CA" sz="1800" dirty="0">
                <a:effectLst/>
              </a:rPr>
              <a:t> 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B1993D-CCFD-217F-28E9-B7819AFDD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4" y="2430771"/>
            <a:ext cx="6762725" cy="34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95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2958A-0171-74DB-8BBB-879ABA3F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Discussion: Effect of evening blue light blocking glasses on subjective and objective sleep in healthy adults: A randomized control trial </a:t>
            </a:r>
            <a:endParaRPr lang="fr-FR" sz="1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A533D-7584-7FC0-1502-E302C5A2C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Points forts: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Groupes similaires entre eux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Validité externe (P/r à des pts sains) </a:t>
            </a:r>
          </a:p>
          <a:p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Points faibles: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Peu de participants/validité externe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à l’aveugle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 l’actimétrie </a:t>
            </a:r>
          </a:p>
        </p:txBody>
      </p:sp>
    </p:spTree>
    <p:extLst>
      <p:ext uri="{BB962C8B-B14F-4D97-AF65-F5344CB8AC3E}">
        <p14:creationId xmlns:p14="http://schemas.microsoft.com/office/powerpoint/2010/main" val="52715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5CCAC8-7569-DC63-86E6-532BF54E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r-FR" dirty="0"/>
              <a:t>Saviez-vous que...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144BC0-50B3-9CC7-8839-58065565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pPr algn="just"/>
            <a:r>
              <a:rPr lang="fr-C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Les troubles du sommeil sont parmi les 20 raisons de consultation médicale les plus fréquentes selon une enquête américaine menée en 2018 </a:t>
            </a:r>
            <a:endParaRPr lang="fr-FR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3" name="Picture 22" descr="Bureau avec stéthoscope et un clavier d’ordinateur">
            <a:extLst>
              <a:ext uri="{FF2B5EF4-FFF2-40B4-BE49-F238E27FC236}">
                <a16:creationId xmlns:a16="http://schemas.microsoft.com/office/drawing/2014/main" id="{7594B7BA-7799-8208-7174-48FECA3A0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0" r="-1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687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56EC4-45D1-3CAE-E9DC-7A549AE2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6F3B44-5E38-BF25-10B9-5D358E000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Impact positif sur le sommeil subjectif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Données objectives tendent vers une amélioration, mais ne sont pas significatives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Études très hétérogènes, peu de participants, intervention de courte durée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détail sur le type de lentille utilisée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Coût peu être élevé </a:t>
            </a:r>
          </a:p>
        </p:txBody>
      </p:sp>
    </p:spTree>
    <p:extLst>
      <p:ext uri="{BB962C8B-B14F-4D97-AF65-F5344CB8AC3E}">
        <p14:creationId xmlns:p14="http://schemas.microsoft.com/office/powerpoint/2010/main" val="2499556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77625A-4BE5-7C83-11FD-235A774C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fr-CA" dirty="0"/>
              <a:t>Remerciement</a:t>
            </a:r>
            <a:r>
              <a:rPr lang="en-US" dirty="0"/>
              <a:t> 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14D33AB6-87DD-9C84-11D5-BCBC4B82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r>
              <a:rPr lang="en-US" dirty="0"/>
              <a:t>Dre Veronique </a:t>
            </a:r>
            <a:r>
              <a:rPr lang="en-US" dirty="0" err="1"/>
              <a:t>Sergerie</a:t>
            </a:r>
            <a:r>
              <a:rPr lang="en-US" dirty="0"/>
              <a:t> 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3" name="Picture 42" descr="Point d’exclamation sur un arrière-plan jaune">
            <a:extLst>
              <a:ext uri="{FF2B5EF4-FFF2-40B4-BE49-F238E27FC236}">
                <a16:creationId xmlns:a16="http://schemas.microsoft.com/office/drawing/2014/main" id="{C94B7AE0-A871-4CA3-4F84-DEB635956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83" r="16266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27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5F791-25CB-6F2E-37E9-88420171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023438-7BEE-4C2F-9E6E-3D8DBDD56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184841"/>
            <a:ext cx="10087307" cy="36515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4800" dirty="0">
                <a:solidFill>
                  <a:srgbClr val="2A2A2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Ari Shechter, Kristal A </a:t>
            </a:r>
            <a:r>
              <a:rPr lang="en-US" sz="4800" dirty="0" err="1">
                <a:solidFill>
                  <a:srgbClr val="2A2A2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Quispe</a:t>
            </a:r>
            <a:r>
              <a:rPr lang="en-US" sz="4800" dirty="0">
                <a:solidFill>
                  <a:srgbClr val="2A2A2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Jennifer S </a:t>
            </a:r>
            <a:r>
              <a:rPr lang="en-US" sz="4800" dirty="0" err="1">
                <a:solidFill>
                  <a:srgbClr val="2A2A2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Mizhquiri</a:t>
            </a:r>
            <a:r>
              <a:rPr lang="en-US" sz="4800" dirty="0">
                <a:solidFill>
                  <a:srgbClr val="2A2A2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A2A2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Barbecho</a:t>
            </a:r>
            <a:r>
              <a:rPr lang="en-US" sz="4800" dirty="0">
                <a:solidFill>
                  <a:srgbClr val="2A2A2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Cody Slater, Louise </a:t>
            </a:r>
            <a:r>
              <a:rPr lang="en-US" sz="4800" dirty="0" err="1">
                <a:solidFill>
                  <a:srgbClr val="2A2A2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Falzon</a:t>
            </a:r>
            <a:r>
              <a:rPr lang="en-US" sz="4800" dirty="0">
                <a:solidFill>
                  <a:srgbClr val="2A2A2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Interventions to reduce short-wavelength (“blue”) light exposure at night and their effects on sleep: A systematic review and meta-analysis, </a:t>
            </a:r>
            <a:r>
              <a:rPr lang="en-US" sz="4800" i="1" dirty="0">
                <a:solidFill>
                  <a:srgbClr val="2A2A2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SLEEP Advances</a:t>
            </a:r>
            <a:r>
              <a:rPr lang="en-US" sz="4800" dirty="0">
                <a:solidFill>
                  <a:srgbClr val="2A2A2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Volume 1, Issue 1, 2020, zpaa002. </a:t>
            </a:r>
            <a:endParaRPr lang="fr-CA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Bigalke</a:t>
            </a:r>
            <a:r>
              <a:rPr lang="en-US" sz="4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JA, </a:t>
            </a:r>
            <a:r>
              <a:rPr lang="en-US" sz="4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Greenlund</a:t>
            </a:r>
            <a:r>
              <a:rPr lang="en-US" sz="4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IM, </a:t>
            </a:r>
            <a:r>
              <a:rPr lang="en-US" sz="4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Nicevski</a:t>
            </a:r>
            <a:r>
              <a:rPr lang="en-US" sz="4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JR, Carter JR. Effect of evening blue light blocking glasses on subjective and objective sleep in healthy adults: A randomized control trial. Sleep Health. 2021 Aug;7(4):485-490. </a:t>
            </a:r>
          </a:p>
          <a:p>
            <a:pPr algn="just"/>
            <a:r>
              <a:rPr lang="en-US" sz="48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Cajochen</a:t>
            </a:r>
            <a:r>
              <a:rPr lang="en-US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C, et al. Evening exposure to a light-emitting diodes (LED)-backlit computer screen affects circadian physiology and cognitive performance. J Appl </a:t>
            </a:r>
            <a:r>
              <a:rPr lang="en-US" sz="4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Physiol</a:t>
            </a:r>
            <a:r>
              <a:rPr lang="en-US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(1985). 2011;110(5):1432–1438.</a:t>
            </a:r>
            <a:endParaRPr lang="fr-CA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CA" sz="48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Hester L, Dang D, Barker CJ, Heath M, </a:t>
            </a:r>
            <a:r>
              <a:rPr lang="en-US" sz="4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Mesiya</a:t>
            </a:r>
            <a:r>
              <a:rPr lang="en-US" sz="4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S, </a:t>
            </a:r>
            <a:r>
              <a:rPr lang="en-US" sz="4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Tienabeso</a:t>
            </a:r>
            <a:r>
              <a:rPr lang="en-US" sz="4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T, Watson K. Evening wear of blue-blocking glasses for sleep and mood disorders: a systematic review. </a:t>
            </a:r>
            <a:r>
              <a:rPr lang="en-US" sz="4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Chronobiol</a:t>
            </a:r>
            <a:r>
              <a:rPr lang="en-US" sz="4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Int. 2021 Oct;38(10):1375-1383. </a:t>
            </a:r>
          </a:p>
          <a:p>
            <a:pPr algn="just"/>
            <a:r>
              <a:rPr lang="en-US" sz="4800" dirty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Santo L, </a:t>
            </a:r>
            <a:r>
              <a:rPr lang="en-US" sz="4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Okeyode</a:t>
            </a:r>
            <a:r>
              <a:rPr lang="en-US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T. National Ambulatory Medical Care Survey: 2018 National Summary Tables. Available from: https://</a:t>
            </a:r>
            <a:r>
              <a:rPr lang="en-US" sz="4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www.cdc.gov</a:t>
            </a:r>
            <a:r>
              <a:rPr lang="en-US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nchs</a:t>
            </a:r>
            <a:r>
              <a:rPr lang="en-US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/data/</a:t>
            </a:r>
            <a:r>
              <a:rPr lang="en-US" sz="4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ahcd</a:t>
            </a:r>
            <a:r>
              <a:rPr lang="en-US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namcs_summary</a:t>
            </a:r>
            <a:r>
              <a:rPr lang="en-US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2018-namcs-web-tables-508.pdf</a:t>
            </a:r>
            <a:endParaRPr lang="fr-CA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CA" sz="48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fr-CA" sz="4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Wang C, et al. </a:t>
            </a:r>
            <a:r>
              <a:rPr lang="fr-CA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sommeil chez les adultes canadiens : conclusions tirées du module de réponse rapide sur le mode de vie sain de l’Enquête sur la santé dans les collectivités canadiennes de 2020. </a:t>
            </a:r>
            <a:r>
              <a:rPr lang="fr-CA" sz="4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Satistique</a:t>
            </a:r>
            <a:r>
              <a:rPr lang="fr-CA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Canada. Rapports sur la santé (2022). </a:t>
            </a:r>
            <a:r>
              <a:rPr lang="fr-CA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</a:t>
            </a:r>
            <a:r>
              <a:rPr lang="fr-CA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ligne</a:t>
            </a:r>
            <a:r>
              <a:rPr lang="fr-CA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</a:t>
            </a:r>
            <a:r>
              <a:rPr lang="fr-CA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https://www150.statcan.gc.ca/n1/pub/82-003-x/2022003/article/00001-fra.htm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8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0B7615-7A13-4C40-75F7-EEC8D1BB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r>
              <a:rPr lang="fr-FR" dirty="0"/>
              <a:t>Intro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34" name="Espace réservé du contenu 2">
            <a:extLst>
              <a:ext uri="{FF2B5EF4-FFF2-40B4-BE49-F238E27FC236}">
                <a16:creationId xmlns:a16="http://schemas.microsoft.com/office/drawing/2014/main" id="{98DEBED1-D313-23B2-A638-2C69FC475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860646"/>
              </p:ext>
            </p:extLst>
          </p:nvPr>
        </p:nvGraphicFramePr>
        <p:xfrm>
          <a:off x="5972174" y="819150"/>
          <a:ext cx="503148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033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80938-2CF5-B33C-4B3E-A4BCD322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PICO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2EC5F5-3CE6-A5C1-4C12-AAED923C0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 : Les individus avec sommeil pathologique ou non 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 : Le port de lunettes bloquant la lumière bleue en soirée 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 : Un placebo ou le sommeil de base 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 : L’amélioration objective et subjective du sommeil (initiation, qualité et durée)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455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4A8D63-EBE5-C4DE-3085-18828D01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r-FR" dirty="0"/>
              <a:t>Méthode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45764D-7C29-42CE-D1ED-BFCF254D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effectLst/>
                <a:ea typeface="Calibri" panose="020F0502020204030204" pitchFamily="34" charset="0"/>
              </a:rPr>
              <a:t>La revue de la littérature s’est faite en date du 31 octobre 2022</a:t>
            </a:r>
            <a:r>
              <a:rPr lang="fr-CA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ea typeface="Calibri" panose="020F0502020204030204" pitchFamily="34" charset="0"/>
              </a:rPr>
              <a:t>T</a:t>
            </a:r>
            <a:r>
              <a:rPr lang="fr-CA" dirty="0">
                <a:effectLst/>
                <a:ea typeface="Calibri" panose="020F0502020204030204" pitchFamily="34" charset="0"/>
              </a:rPr>
              <a:t>rois bases de données électroniques ont été consultées, soit PubMed, TRIP </a:t>
            </a:r>
            <a:r>
              <a:rPr lang="fr-CA" dirty="0" err="1">
                <a:effectLst/>
                <a:ea typeface="Calibri" panose="020F0502020204030204" pitchFamily="34" charset="0"/>
              </a:rPr>
              <a:t>database</a:t>
            </a:r>
            <a:r>
              <a:rPr lang="fr-CA" dirty="0">
                <a:effectLst/>
                <a:ea typeface="Calibri" panose="020F0502020204030204" pitchFamily="34" charset="0"/>
              </a:rPr>
              <a:t> et Google scholar</a:t>
            </a:r>
            <a:r>
              <a:rPr lang="fr-CA" dirty="0">
                <a:effectLst/>
              </a:rPr>
              <a:t> </a:t>
            </a:r>
            <a:endParaRPr lang="fr-FR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8" name="Picture 17" descr="Bibliothèque publique floue abstraite avec des étagères à livres">
            <a:extLst>
              <a:ext uri="{FF2B5EF4-FFF2-40B4-BE49-F238E27FC236}">
                <a16:creationId xmlns:a16="http://schemas.microsoft.com/office/drawing/2014/main" id="{FD9C7397-5B8C-9D4D-7DB9-68C0D8651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5" r="36894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021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A5D3D1A-9C4A-484C-5C2C-B565B1302A50}"/>
              </a:ext>
            </a:extLst>
          </p:cNvPr>
          <p:cNvSpPr/>
          <p:nvPr/>
        </p:nvSpPr>
        <p:spPr>
          <a:xfrm>
            <a:off x="1989438" y="1021883"/>
            <a:ext cx="1633308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96232E-6AF9-4F05-E073-E23B4B90E870}"/>
              </a:ext>
            </a:extLst>
          </p:cNvPr>
          <p:cNvSpPr txBox="1"/>
          <p:nvPr/>
        </p:nvSpPr>
        <p:spPr>
          <a:xfrm>
            <a:off x="2245769" y="1121695"/>
            <a:ext cx="138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Pubmed</a:t>
            </a:r>
            <a:r>
              <a:rPr lang="fr-FR" dirty="0"/>
              <a:t>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4A0E6F8-205D-12BB-41AB-707B82503B18}"/>
              </a:ext>
            </a:extLst>
          </p:cNvPr>
          <p:cNvCxnSpPr>
            <a:cxnSpLocks/>
          </p:cNvCxnSpPr>
          <p:nvPr/>
        </p:nvCxnSpPr>
        <p:spPr>
          <a:xfrm>
            <a:off x="2807141" y="1562737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A3D322F-C856-891F-F55E-5E554E10789C}"/>
              </a:ext>
            </a:extLst>
          </p:cNvPr>
          <p:cNvSpPr/>
          <p:nvPr/>
        </p:nvSpPr>
        <p:spPr>
          <a:xfrm>
            <a:off x="1371627" y="2117027"/>
            <a:ext cx="3016130" cy="95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14EA0E-F22B-B8C7-1D36-04E636256188}"/>
              </a:ext>
            </a:extLst>
          </p:cNvPr>
          <p:cNvSpPr txBox="1"/>
          <p:nvPr/>
        </p:nvSpPr>
        <p:spPr>
          <a:xfrm>
            <a:off x="1535528" y="2163610"/>
            <a:ext cx="2904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MeSH: «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Sleep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Initiation and Maintenance 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Disorders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fr-CA" sz="1400" dirty="0">
                <a:effectLst/>
              </a:rPr>
              <a:t> </a:t>
            </a:r>
          </a:p>
          <a:p>
            <a:r>
              <a:rPr lang="fr-C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ous-titre: «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therapy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r>
              <a:rPr lang="fr-C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ot-clé: «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blue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light»</a:t>
            </a:r>
            <a:r>
              <a:rPr lang="fr-CA" sz="1400" dirty="0">
                <a:effectLst/>
              </a:rPr>
              <a:t>   </a:t>
            </a:r>
            <a:endParaRPr lang="fr-FR" sz="140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4CC9D20-1808-6C44-6571-8B4DBBA7C33A}"/>
              </a:ext>
            </a:extLst>
          </p:cNvPr>
          <p:cNvCxnSpPr>
            <a:cxnSpLocks/>
          </p:cNvCxnSpPr>
          <p:nvPr/>
        </p:nvCxnSpPr>
        <p:spPr>
          <a:xfrm>
            <a:off x="2800011" y="2994607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5993493-CCE5-667B-B475-AEDD497ED6EB}"/>
              </a:ext>
            </a:extLst>
          </p:cNvPr>
          <p:cNvSpPr/>
          <p:nvPr/>
        </p:nvSpPr>
        <p:spPr>
          <a:xfrm>
            <a:off x="1371627" y="3487056"/>
            <a:ext cx="3016130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5991E97-82AF-C941-81EF-7A957F67ED25}"/>
              </a:ext>
            </a:extLst>
          </p:cNvPr>
          <p:cNvSpPr txBox="1"/>
          <p:nvPr/>
        </p:nvSpPr>
        <p:spPr>
          <a:xfrm>
            <a:off x="1386141" y="3526189"/>
            <a:ext cx="290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Pas de restriction temporelle</a:t>
            </a:r>
          </a:p>
          <a:p>
            <a:r>
              <a:rPr lang="fr-FR" sz="1200" dirty="0"/>
              <a:t>Pas de restriction sur type de publication  </a:t>
            </a:r>
          </a:p>
          <a:p>
            <a:pPr algn="ctr"/>
            <a:r>
              <a:rPr lang="fr-FR" sz="1200" dirty="0"/>
              <a:t>  = 8 résultats </a:t>
            </a:r>
          </a:p>
          <a:p>
            <a:endParaRPr lang="fr-FR" sz="12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803FE7F-C32B-619C-2912-2968C77F6E71}"/>
              </a:ext>
            </a:extLst>
          </p:cNvPr>
          <p:cNvSpPr/>
          <p:nvPr/>
        </p:nvSpPr>
        <p:spPr>
          <a:xfrm>
            <a:off x="1371627" y="4918217"/>
            <a:ext cx="3016130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9AD05A-3A00-C051-96BC-E04DAA6A17B4}"/>
              </a:ext>
            </a:extLst>
          </p:cNvPr>
          <p:cNvSpPr txBox="1"/>
          <p:nvPr/>
        </p:nvSpPr>
        <p:spPr>
          <a:xfrm>
            <a:off x="1441735" y="5044959"/>
            <a:ext cx="290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 ERC répondait exactement à la question clinique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E3FD2D2-D378-5CD2-A667-AFED4EBE964F}"/>
              </a:ext>
            </a:extLst>
          </p:cNvPr>
          <p:cNvCxnSpPr>
            <a:cxnSpLocks/>
          </p:cNvCxnSpPr>
          <p:nvPr/>
        </p:nvCxnSpPr>
        <p:spPr>
          <a:xfrm>
            <a:off x="2784643" y="4352463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8E91DC1-1BB3-2D8A-E63D-045DBAEA6588}"/>
              </a:ext>
            </a:extLst>
          </p:cNvPr>
          <p:cNvSpPr/>
          <p:nvPr/>
        </p:nvSpPr>
        <p:spPr>
          <a:xfrm>
            <a:off x="5442954" y="995971"/>
            <a:ext cx="1633308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704628B-B00A-D61D-D480-4FB5DF89E016}"/>
              </a:ext>
            </a:extLst>
          </p:cNvPr>
          <p:cNvSpPr txBox="1"/>
          <p:nvPr/>
        </p:nvSpPr>
        <p:spPr>
          <a:xfrm>
            <a:off x="5516011" y="1115996"/>
            <a:ext cx="159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Tripdatabase</a:t>
            </a:r>
            <a:r>
              <a:rPr lang="fr-FR" sz="1600" dirty="0"/>
              <a:t>  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7E8C0BC7-67B7-BF65-7A46-7BB4991CB64C}"/>
              </a:ext>
            </a:extLst>
          </p:cNvPr>
          <p:cNvSpPr/>
          <p:nvPr/>
        </p:nvSpPr>
        <p:spPr>
          <a:xfrm>
            <a:off x="4861106" y="1935861"/>
            <a:ext cx="3016130" cy="95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C2AFE14-DE94-9F17-0369-D8B9EC34EE79}"/>
              </a:ext>
            </a:extLst>
          </p:cNvPr>
          <p:cNvSpPr txBox="1"/>
          <p:nvPr/>
        </p:nvSpPr>
        <p:spPr>
          <a:xfrm>
            <a:off x="5010493" y="1948034"/>
            <a:ext cx="2904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Rercherche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 PICO:</a:t>
            </a:r>
          </a:p>
          <a:p>
            <a:r>
              <a:rPr lang="fr-CA" sz="1400" dirty="0">
                <a:latin typeface="Times New Roman" panose="02020603050405020304" pitchFamily="18" charset="0"/>
              </a:rPr>
              <a:t>P: 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Adult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fr-CA" sz="1400" dirty="0">
                <a:effectLst/>
              </a:rPr>
              <a:t> </a:t>
            </a:r>
            <a:endParaRPr lang="fr-CA" sz="1400" dirty="0">
              <a:latin typeface="Times New Roman" panose="02020603050405020304" pitchFamily="18" charset="0"/>
            </a:endParaRPr>
          </a:p>
          <a:p>
            <a:r>
              <a:rPr lang="fr-CA" sz="1400" dirty="0">
                <a:latin typeface="Times New Roman" panose="02020603050405020304" pitchFamily="18" charset="0"/>
              </a:rPr>
              <a:t>I: 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«Amber 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lenses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fr-CA" sz="1400" dirty="0">
                <a:effectLst/>
              </a:rPr>
              <a:t> </a:t>
            </a:r>
            <a:endParaRPr lang="fr-CA" sz="1400" dirty="0">
              <a:effectLst/>
              <a:latin typeface="Times New Roman" panose="02020603050405020304" pitchFamily="18" charset="0"/>
            </a:endParaRPr>
          </a:p>
          <a:p>
            <a:r>
              <a:rPr lang="fr-CA" sz="1400" dirty="0">
                <a:latin typeface="Times New Roman" panose="02020603050405020304" pitchFamily="18" charset="0"/>
              </a:rPr>
              <a:t>O: 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Insomnia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fr-CA" sz="1400" dirty="0">
                <a:latin typeface="Times New Roman" panose="02020603050405020304" pitchFamily="18" charset="0"/>
              </a:rPr>
              <a:t> </a:t>
            </a:r>
            <a:endParaRPr lang="fr-FR" sz="1400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39FF093-7645-366B-6F24-320A80CDEA3E}"/>
              </a:ext>
            </a:extLst>
          </p:cNvPr>
          <p:cNvCxnSpPr>
            <a:cxnSpLocks/>
          </p:cNvCxnSpPr>
          <p:nvPr/>
        </p:nvCxnSpPr>
        <p:spPr>
          <a:xfrm>
            <a:off x="6274976" y="2779031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0448239E-A2D6-C7A4-0D74-BABA6E6BE073}"/>
              </a:ext>
            </a:extLst>
          </p:cNvPr>
          <p:cNvSpPr/>
          <p:nvPr/>
        </p:nvSpPr>
        <p:spPr>
          <a:xfrm>
            <a:off x="4861106" y="3305890"/>
            <a:ext cx="3016130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7529365-1508-4815-752E-CB15E85E3B16}"/>
              </a:ext>
            </a:extLst>
          </p:cNvPr>
          <p:cNvSpPr txBox="1"/>
          <p:nvPr/>
        </p:nvSpPr>
        <p:spPr>
          <a:xfrm>
            <a:off x="4861106" y="3310613"/>
            <a:ext cx="290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Pas de restriction temporelle</a:t>
            </a:r>
          </a:p>
          <a:p>
            <a:r>
              <a:rPr lang="fr-FR" sz="1200" dirty="0"/>
              <a:t>Pas de restriction sur type de publication  </a:t>
            </a:r>
          </a:p>
          <a:p>
            <a:pPr algn="ctr"/>
            <a:r>
              <a:rPr lang="fr-FR" sz="1200" dirty="0"/>
              <a:t>  = 10 résultats </a:t>
            </a:r>
          </a:p>
          <a:p>
            <a:endParaRPr lang="fr-FR" sz="1200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162813D-9975-007A-9BF9-875C76C1142B}"/>
              </a:ext>
            </a:extLst>
          </p:cNvPr>
          <p:cNvSpPr/>
          <p:nvPr/>
        </p:nvSpPr>
        <p:spPr>
          <a:xfrm>
            <a:off x="4861106" y="4737051"/>
            <a:ext cx="3016130" cy="1124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B6FDE56-12BB-DDD8-7ADD-07403D86CBE4}"/>
              </a:ext>
            </a:extLst>
          </p:cNvPr>
          <p:cNvSpPr txBox="1"/>
          <p:nvPr/>
        </p:nvSpPr>
        <p:spPr>
          <a:xfrm>
            <a:off x="4916700" y="4829383"/>
            <a:ext cx="290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 répondait exactement à la question clinique</a:t>
            </a:r>
            <a:r>
              <a:rPr lang="fr-FR" sz="1200" dirty="0"/>
              <a:t> (méta-analyse incluant l’ERC initial) a été choisi </a:t>
            </a:r>
          </a:p>
          <a:p>
            <a:r>
              <a:rPr lang="fr-FR" sz="1200" dirty="0"/>
              <a:t>Les 9 autres ont été rejetés à la lecture des titres 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E87719D-4696-5112-1166-52438B1A8961}"/>
              </a:ext>
            </a:extLst>
          </p:cNvPr>
          <p:cNvCxnSpPr>
            <a:cxnSpLocks/>
          </p:cNvCxnSpPr>
          <p:nvPr/>
        </p:nvCxnSpPr>
        <p:spPr>
          <a:xfrm>
            <a:off x="6259608" y="4136887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937B273E-C669-0672-9ED7-E8E374995E3D}"/>
              </a:ext>
            </a:extLst>
          </p:cNvPr>
          <p:cNvCxnSpPr>
            <a:cxnSpLocks/>
          </p:cNvCxnSpPr>
          <p:nvPr/>
        </p:nvCxnSpPr>
        <p:spPr>
          <a:xfrm>
            <a:off x="7915434" y="2453696"/>
            <a:ext cx="739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FA6B53F5-CB7B-9E55-8B12-05680F32569F}"/>
              </a:ext>
            </a:extLst>
          </p:cNvPr>
          <p:cNvSpPr/>
          <p:nvPr/>
        </p:nvSpPr>
        <p:spPr>
          <a:xfrm>
            <a:off x="8678215" y="2009589"/>
            <a:ext cx="3016130" cy="603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7243954-409A-8F55-941A-36D7BB70FB7F}"/>
              </a:ext>
            </a:extLst>
          </p:cNvPr>
          <p:cNvSpPr txBox="1"/>
          <p:nvPr/>
        </p:nvSpPr>
        <p:spPr>
          <a:xfrm>
            <a:off x="8678215" y="2028192"/>
            <a:ext cx="290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Changement de I: « Blue 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blockers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»</a:t>
            </a:r>
          </a:p>
          <a:p>
            <a:r>
              <a:rPr lang="fr-CA" sz="1400" dirty="0">
                <a:effectLst/>
                <a:latin typeface="Times New Roman" panose="02020603050405020304" pitchFamily="18" charset="0"/>
              </a:rPr>
              <a:t>= 13 résultats </a:t>
            </a:r>
            <a:r>
              <a:rPr lang="fr-CA" sz="1400" dirty="0">
                <a:effectLst/>
              </a:rPr>
              <a:t> </a:t>
            </a:r>
            <a:endParaRPr lang="fr-FR" sz="1400" dirty="0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F145256-6629-5D59-7D35-9461685DE231}"/>
              </a:ext>
            </a:extLst>
          </p:cNvPr>
          <p:cNvCxnSpPr>
            <a:cxnSpLocks/>
          </p:cNvCxnSpPr>
          <p:nvPr/>
        </p:nvCxnSpPr>
        <p:spPr>
          <a:xfrm>
            <a:off x="10068847" y="2598189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2CEFD3C1-48F1-814E-1C21-6C7B486AC449}"/>
              </a:ext>
            </a:extLst>
          </p:cNvPr>
          <p:cNvSpPr/>
          <p:nvPr/>
        </p:nvSpPr>
        <p:spPr>
          <a:xfrm>
            <a:off x="8654977" y="3125049"/>
            <a:ext cx="3016130" cy="619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E462CB6-9C2B-F769-EC6A-34727DB8F3F8}"/>
              </a:ext>
            </a:extLst>
          </p:cNvPr>
          <p:cNvSpPr txBox="1"/>
          <p:nvPr/>
        </p:nvSpPr>
        <p:spPr>
          <a:xfrm>
            <a:off x="8654977" y="3129771"/>
            <a:ext cx="290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en lien avec le sujet de recherche et ont également été rejetés</a:t>
            </a:r>
            <a:r>
              <a:rPr lang="fr-CA" sz="1400" dirty="0">
                <a:effectLst/>
              </a:rPr>
              <a:t> </a:t>
            </a:r>
            <a:endParaRPr lang="fr-FR" sz="1400" dirty="0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4193DB4B-9D06-E1A3-E102-AAC87250E301}"/>
              </a:ext>
            </a:extLst>
          </p:cNvPr>
          <p:cNvCxnSpPr>
            <a:cxnSpLocks/>
          </p:cNvCxnSpPr>
          <p:nvPr/>
        </p:nvCxnSpPr>
        <p:spPr>
          <a:xfrm>
            <a:off x="6259608" y="1458097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4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CBDDC87-050F-AB04-5910-90C7B6B80447}"/>
              </a:ext>
            </a:extLst>
          </p:cNvPr>
          <p:cNvSpPr/>
          <p:nvPr/>
        </p:nvSpPr>
        <p:spPr>
          <a:xfrm>
            <a:off x="1989438" y="963827"/>
            <a:ext cx="1633308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D9339D-A588-7B4C-E5B0-83887BD9EC9A}"/>
              </a:ext>
            </a:extLst>
          </p:cNvPr>
          <p:cNvSpPr txBox="1"/>
          <p:nvPr/>
        </p:nvSpPr>
        <p:spPr>
          <a:xfrm>
            <a:off x="2215125" y="1043224"/>
            <a:ext cx="138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Pubmed</a:t>
            </a:r>
            <a:r>
              <a:rPr lang="fr-FR" dirty="0"/>
              <a:t>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4F4C480-7E2C-A74C-951C-499A8649193D}"/>
              </a:ext>
            </a:extLst>
          </p:cNvPr>
          <p:cNvCxnSpPr>
            <a:cxnSpLocks/>
          </p:cNvCxnSpPr>
          <p:nvPr/>
        </p:nvCxnSpPr>
        <p:spPr>
          <a:xfrm>
            <a:off x="2792627" y="1470271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E03744F-25B0-94DC-1611-0C37C1FFFA4E}"/>
              </a:ext>
            </a:extLst>
          </p:cNvPr>
          <p:cNvSpPr/>
          <p:nvPr/>
        </p:nvSpPr>
        <p:spPr>
          <a:xfrm>
            <a:off x="1371627" y="2058971"/>
            <a:ext cx="3016130" cy="95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39B119-56BB-2EF0-E050-BBC7781FC83A}"/>
              </a:ext>
            </a:extLst>
          </p:cNvPr>
          <p:cNvSpPr txBox="1"/>
          <p:nvPr/>
        </p:nvSpPr>
        <p:spPr>
          <a:xfrm>
            <a:off x="1521014" y="2071144"/>
            <a:ext cx="2904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MeSH: «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Sleep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Initiation and Maintenance 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Disorders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fr-CA" sz="1400" dirty="0">
                <a:effectLst/>
              </a:rPr>
              <a:t> </a:t>
            </a:r>
          </a:p>
          <a:p>
            <a:r>
              <a:rPr lang="fr-C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ous-titre: «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therapy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r>
              <a:rPr lang="fr-C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ot-clé: «</a:t>
            </a:r>
            <a:r>
              <a:rPr lang="fr-C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blue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light»</a:t>
            </a:r>
            <a:r>
              <a:rPr lang="fr-CA" sz="1400" dirty="0">
                <a:effectLst/>
              </a:rPr>
              <a:t>   </a:t>
            </a:r>
            <a:endParaRPr lang="fr-FR" sz="14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28816E4-89BE-3A28-FB42-4DE04DB1F391}"/>
              </a:ext>
            </a:extLst>
          </p:cNvPr>
          <p:cNvSpPr/>
          <p:nvPr/>
        </p:nvSpPr>
        <p:spPr>
          <a:xfrm>
            <a:off x="1371627" y="3429000"/>
            <a:ext cx="3016130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8A0B73-7F75-A317-9248-56C57B40229D}"/>
              </a:ext>
            </a:extLst>
          </p:cNvPr>
          <p:cNvSpPr txBox="1"/>
          <p:nvPr/>
        </p:nvSpPr>
        <p:spPr>
          <a:xfrm>
            <a:off x="1371627" y="3433723"/>
            <a:ext cx="290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Année de parution après 2019 </a:t>
            </a:r>
          </a:p>
          <a:p>
            <a:r>
              <a:rPr lang="fr-FR" sz="1200" dirty="0"/>
              <a:t>Pas de restriction sur type de publication  </a:t>
            </a:r>
          </a:p>
          <a:p>
            <a:pPr algn="ctr"/>
            <a:r>
              <a:rPr lang="fr-FR" sz="1200" dirty="0"/>
              <a:t>  = 2 résultats </a:t>
            </a:r>
          </a:p>
          <a:p>
            <a:endParaRPr lang="fr-FR" sz="1200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0DEA5C6-FBFE-8F1A-2D24-89D820BDC916}"/>
              </a:ext>
            </a:extLst>
          </p:cNvPr>
          <p:cNvSpPr/>
          <p:nvPr/>
        </p:nvSpPr>
        <p:spPr>
          <a:xfrm>
            <a:off x="1371627" y="4860161"/>
            <a:ext cx="3016130" cy="415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E940AD-95CF-3D42-422D-3B21F7218D28}"/>
              </a:ext>
            </a:extLst>
          </p:cNvPr>
          <p:cNvSpPr txBox="1"/>
          <p:nvPr/>
        </p:nvSpPr>
        <p:spPr>
          <a:xfrm>
            <a:off x="1427221" y="4952493"/>
            <a:ext cx="290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 seul article pertinent </a:t>
            </a:r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CA" sz="14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Janku</a:t>
            </a:r>
            <a:r>
              <a:rPr lang="fr-CA" sz="1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2020)</a:t>
            </a:r>
            <a:r>
              <a:rPr lang="fr-CA" sz="1400" dirty="0">
                <a:effectLst/>
              </a:rPr>
              <a:t> </a:t>
            </a:r>
            <a:endParaRPr lang="fr-FR" sz="1400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64453A7-F4F7-D5DD-3B67-D2F1478512D3}"/>
              </a:ext>
            </a:extLst>
          </p:cNvPr>
          <p:cNvCxnSpPr>
            <a:cxnSpLocks/>
          </p:cNvCxnSpPr>
          <p:nvPr/>
        </p:nvCxnSpPr>
        <p:spPr>
          <a:xfrm>
            <a:off x="2770129" y="4259997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AA33939-BAAA-7E60-5CC9-356071EE78A3}"/>
              </a:ext>
            </a:extLst>
          </p:cNvPr>
          <p:cNvCxnSpPr>
            <a:cxnSpLocks/>
          </p:cNvCxnSpPr>
          <p:nvPr/>
        </p:nvCxnSpPr>
        <p:spPr>
          <a:xfrm>
            <a:off x="2749534" y="2852473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CB752ED-583D-F156-7222-5B540F44990E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3821675" y="1249619"/>
            <a:ext cx="1143046" cy="1036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C7CCC22-D6AC-9BF5-2BE9-B49056129FDD}"/>
              </a:ext>
            </a:extLst>
          </p:cNvPr>
          <p:cNvSpPr/>
          <p:nvPr/>
        </p:nvSpPr>
        <p:spPr>
          <a:xfrm>
            <a:off x="4894402" y="963827"/>
            <a:ext cx="196359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1851F98-111B-7453-0E58-9408DF963A75}"/>
              </a:ext>
            </a:extLst>
          </p:cNvPr>
          <p:cNvSpPr txBox="1"/>
          <p:nvPr/>
        </p:nvSpPr>
        <p:spPr>
          <a:xfrm>
            <a:off x="4964721" y="988009"/>
            <a:ext cx="1963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MeSH «</a:t>
            </a:r>
            <a:r>
              <a:rPr lang="fr-CA" sz="14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sleep</a:t>
            </a:r>
            <a:r>
              <a:rPr lang="fr-CA" sz="1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r>
              <a:rPr lang="fr-CA" sz="1400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fr-CA" sz="1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erme « Amber </a:t>
            </a:r>
            <a:r>
              <a:rPr lang="fr-CA" sz="14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lenses</a:t>
            </a:r>
            <a:r>
              <a:rPr lang="fr-CA" sz="1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»</a:t>
            </a:r>
            <a:r>
              <a:rPr lang="fr-CA" sz="1400" dirty="0">
                <a:effectLst/>
              </a:rPr>
              <a:t> </a:t>
            </a:r>
            <a:endParaRPr lang="fr-FR" sz="1400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0EDB984-B96D-605A-1614-21E1B1FBCF5D}"/>
              </a:ext>
            </a:extLst>
          </p:cNvPr>
          <p:cNvSpPr/>
          <p:nvPr/>
        </p:nvSpPr>
        <p:spPr>
          <a:xfrm>
            <a:off x="4568613" y="2042075"/>
            <a:ext cx="3016130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D4D50EC-A3C9-DD18-644B-55476F48C888}"/>
              </a:ext>
            </a:extLst>
          </p:cNvPr>
          <p:cNvSpPr txBox="1"/>
          <p:nvPr/>
        </p:nvSpPr>
        <p:spPr>
          <a:xfrm>
            <a:off x="4568613" y="2046798"/>
            <a:ext cx="29049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Année de parution après 2019 </a:t>
            </a:r>
          </a:p>
          <a:p>
            <a:r>
              <a:rPr lang="fr-CA" sz="1400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fr-CA" sz="1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éta-analyses, les ERC et les revues systématiques </a:t>
            </a:r>
            <a:r>
              <a:rPr lang="fr-FR" sz="1400" dirty="0"/>
              <a:t>  </a:t>
            </a:r>
            <a:r>
              <a:rPr lang="fr-FR" sz="1200" dirty="0"/>
              <a:t>= 13 résultats </a:t>
            </a:r>
          </a:p>
          <a:p>
            <a:endParaRPr lang="fr-FR" sz="1200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5D92BF0-310C-0406-8D99-EC26D87280D3}"/>
              </a:ext>
            </a:extLst>
          </p:cNvPr>
          <p:cNvCxnSpPr>
            <a:cxnSpLocks/>
          </p:cNvCxnSpPr>
          <p:nvPr/>
        </p:nvCxnSpPr>
        <p:spPr>
          <a:xfrm>
            <a:off x="5946520" y="1465548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FA3A17-EDFB-C3AF-CACB-C1050AC4C1E8}"/>
              </a:ext>
            </a:extLst>
          </p:cNvPr>
          <p:cNvSpPr/>
          <p:nvPr/>
        </p:nvSpPr>
        <p:spPr>
          <a:xfrm>
            <a:off x="4568613" y="3429000"/>
            <a:ext cx="3016130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B7C4D6D-FD4E-35BE-3D40-55472DA868F4}"/>
              </a:ext>
            </a:extLst>
          </p:cNvPr>
          <p:cNvSpPr txBox="1"/>
          <p:nvPr/>
        </p:nvSpPr>
        <p:spPr>
          <a:xfrm>
            <a:off x="4568613" y="3433723"/>
            <a:ext cx="290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 revue systématique de 2021 </a:t>
            </a:r>
            <a:r>
              <a:rPr lang="fr-FR" sz="1200" dirty="0"/>
              <a:t>(inclue l’article de </a:t>
            </a:r>
            <a:r>
              <a:rPr lang="fr-FR" sz="1200" dirty="0" err="1"/>
              <a:t>Janku</a:t>
            </a:r>
            <a:r>
              <a:rPr lang="fr-FR" sz="1200" dirty="0"/>
              <a:t> 2020) </a:t>
            </a:r>
          </a:p>
          <a:p>
            <a:r>
              <a:rPr lang="fr-FR" sz="1200" b="1" dirty="0"/>
              <a:t>1 ERC de 2021 </a:t>
            </a:r>
          </a:p>
          <a:p>
            <a:r>
              <a:rPr lang="fr-FR" sz="1200" dirty="0"/>
              <a:t>1 ERC de 2020 </a:t>
            </a:r>
          </a:p>
          <a:p>
            <a:endParaRPr lang="fr-FR" sz="1200" dirty="0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F00CFED-0262-960D-ED64-6A68FCC1F512}"/>
              </a:ext>
            </a:extLst>
          </p:cNvPr>
          <p:cNvCxnSpPr>
            <a:cxnSpLocks/>
          </p:cNvCxnSpPr>
          <p:nvPr/>
        </p:nvCxnSpPr>
        <p:spPr>
          <a:xfrm>
            <a:off x="5946520" y="2852473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B647FB6-8BFF-BC79-80A7-9F165FE8594F}"/>
              </a:ext>
            </a:extLst>
          </p:cNvPr>
          <p:cNvSpPr/>
          <p:nvPr/>
        </p:nvSpPr>
        <p:spPr>
          <a:xfrm>
            <a:off x="8271510" y="1033747"/>
            <a:ext cx="1931045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0D9533D-8012-6718-CD31-E31A09DFABCD}"/>
              </a:ext>
            </a:extLst>
          </p:cNvPr>
          <p:cNvSpPr txBox="1"/>
          <p:nvPr/>
        </p:nvSpPr>
        <p:spPr>
          <a:xfrm>
            <a:off x="8297514" y="1096216"/>
            <a:ext cx="193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Google scholar  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A2D8E92-5BF3-F8D2-D021-4BF23374329B}"/>
              </a:ext>
            </a:extLst>
          </p:cNvPr>
          <p:cNvCxnSpPr>
            <a:cxnSpLocks/>
          </p:cNvCxnSpPr>
          <p:nvPr/>
        </p:nvCxnSpPr>
        <p:spPr>
          <a:xfrm>
            <a:off x="9263044" y="1557157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C211EDE-B628-225D-1197-FDFB26D181CA}"/>
              </a:ext>
            </a:extLst>
          </p:cNvPr>
          <p:cNvSpPr/>
          <p:nvPr/>
        </p:nvSpPr>
        <p:spPr>
          <a:xfrm>
            <a:off x="7842044" y="2145857"/>
            <a:ext cx="3016130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D090ADB-A194-48A5-070F-FE984E06C163}"/>
              </a:ext>
            </a:extLst>
          </p:cNvPr>
          <p:cNvSpPr txBox="1"/>
          <p:nvPr/>
        </p:nvSpPr>
        <p:spPr>
          <a:xfrm>
            <a:off x="7991431" y="2158030"/>
            <a:ext cx="290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Multiples co</a:t>
            </a:r>
            <a:r>
              <a:rPr lang="fr-C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mbinaisons de mots-clés</a:t>
            </a:r>
            <a:endParaRPr lang="fr-FR" sz="1400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BBBC6BC4-5585-FB0A-D441-BB525D9EA53B}"/>
              </a:ext>
            </a:extLst>
          </p:cNvPr>
          <p:cNvSpPr/>
          <p:nvPr/>
        </p:nvSpPr>
        <p:spPr>
          <a:xfrm>
            <a:off x="7876788" y="2801820"/>
            <a:ext cx="3016130" cy="95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7BA140B-1910-2312-A975-72B5013A6687}"/>
              </a:ext>
            </a:extLst>
          </p:cNvPr>
          <p:cNvSpPr txBox="1"/>
          <p:nvPr/>
        </p:nvSpPr>
        <p:spPr>
          <a:xfrm>
            <a:off x="7989995" y="2873072"/>
            <a:ext cx="2904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Times New Roman" panose="02020603050405020304" pitchFamily="18" charset="0"/>
              </a:rPr>
              <a:t>Plusieurs se répétaient </a:t>
            </a:r>
          </a:p>
          <a:p>
            <a:r>
              <a:rPr lang="fr-CA" sz="1400" dirty="0">
                <a:latin typeface="Times New Roman" panose="02020603050405020304" pitchFamily="18" charset="0"/>
              </a:rPr>
              <a:t>À la lecture des titres éliminations de </a:t>
            </a:r>
          </a:p>
          <a:p>
            <a:r>
              <a:rPr lang="fr-CA" sz="1400" dirty="0">
                <a:latin typeface="Times New Roman" panose="02020603050405020304" pitchFamily="18" charset="0"/>
              </a:rPr>
              <a:t>tous les autres </a:t>
            </a:r>
            <a:endParaRPr lang="fr-FR" sz="1400" dirty="0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EF0307A-6F25-EFC5-4C92-391F63DB702C}"/>
              </a:ext>
            </a:extLst>
          </p:cNvPr>
          <p:cNvCxnSpPr>
            <a:cxnSpLocks/>
          </p:cNvCxnSpPr>
          <p:nvPr/>
        </p:nvCxnSpPr>
        <p:spPr>
          <a:xfrm>
            <a:off x="9248984" y="2330523"/>
            <a:ext cx="0" cy="57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64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83C1EA-4371-3AD8-FC0D-01A15BBB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tude #1</a:t>
            </a:r>
            <a:b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Interventions to reduce short-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wavelenght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(«blue») light exposure at night and their effects on sleep: A systematic review and meta-analysis</a:t>
            </a: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FF2185-F11F-C75B-3761-C132BCD7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5232"/>
            <a:ext cx="5176298" cy="4277802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Article de 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Contient 12 études, dont 8 ERC et 4 études «avant-après» </a:t>
            </a:r>
            <a:endParaRPr lang="fr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Environ 6-20 participants par étude </a:t>
            </a:r>
            <a:endParaRPr lang="fr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Tous les individus sont inclus (peu importe les ATCD médicaux) </a:t>
            </a:r>
            <a:endParaRPr lang="fr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Âge variait de 16,5 à 48,8 ans </a:t>
            </a:r>
            <a:endParaRPr lang="fr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Durée de l’intervention variait de 2 jours à 1 mois </a:t>
            </a:r>
            <a:endParaRPr lang="fr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Inclusion: strictes sur l’intervention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72428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9CE5C-1F95-56DB-F897-F5763CF6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1097128"/>
            <a:ext cx="8770571" cy="1345269"/>
          </a:xfrm>
        </p:spPr>
        <p:txBody>
          <a:bodyPr>
            <a:noAutofit/>
          </a:bodyPr>
          <a:lstStyle/>
          <a:p>
            <a:pPr algn="just"/>
            <a:r>
              <a:rPr lang="fr-FR" sz="1800" dirty="0"/>
              <a:t>Résultats de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l’étude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#1</a:t>
            </a:r>
            <a:r>
              <a:rPr lang="en-US" sz="1800" spc="75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Interventions to reduce short-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wavelenght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(«blue») light exposure at night and their effects on sleep: A systematic review and meta-analysis</a:t>
            </a: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8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5102BCA-CFC4-9501-C76F-1C9D86A44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9014" y="2320700"/>
            <a:ext cx="6633972" cy="4189807"/>
          </a:xfrm>
        </p:spPr>
      </p:pic>
    </p:spTree>
    <p:extLst>
      <p:ext uri="{BB962C8B-B14F-4D97-AF65-F5344CB8AC3E}">
        <p14:creationId xmlns:p14="http://schemas.microsoft.com/office/powerpoint/2010/main" val="396415400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20028</TotalTime>
  <Words>1417</Words>
  <Application>Microsoft Macintosh PowerPoint</Application>
  <PresentationFormat>Grand écran</PresentationFormat>
  <Paragraphs>151</Paragraphs>
  <Slides>22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Meiryo</vt:lpstr>
      <vt:lpstr>Arial</vt:lpstr>
      <vt:lpstr>Calibri</vt:lpstr>
      <vt:lpstr>Corbel</vt:lpstr>
      <vt:lpstr>Segoe UI</vt:lpstr>
      <vt:lpstr>Times New Roman</vt:lpstr>
      <vt:lpstr>Tw Cen MT</vt:lpstr>
      <vt:lpstr>SketchLinesVTI</vt:lpstr>
      <vt:lpstr>L’impact du port de lunettes bloquant la lumière bleue sur le sommeil </vt:lpstr>
      <vt:lpstr>Saviez-vous que... </vt:lpstr>
      <vt:lpstr>Intro </vt:lpstr>
      <vt:lpstr>PICO </vt:lpstr>
      <vt:lpstr>Méthode </vt:lpstr>
      <vt:lpstr>Présentation PowerPoint</vt:lpstr>
      <vt:lpstr>Présentation PowerPoint</vt:lpstr>
      <vt:lpstr>Étude #1  Interventions to reduce short-wavelenght («blue») light exposure at night and their effects on sleep: A systematic review and meta-analysis </vt:lpstr>
      <vt:lpstr>Résultats de l’étude #1 - Interventions to reduce short-wavelenght («blue») light exposure at night and their effects on sleep: A systematic review and meta-analysis </vt:lpstr>
      <vt:lpstr>Résultats de l’étude #1 - Interventions to reduce short-wavelenght («blue») light exposure at night and their effects on sleep: A systematic review and meta-analysis </vt:lpstr>
      <vt:lpstr>   Discussion: Interventions to reduce short-wavelenght («blue») light exposure at night and their effects on sleep: A systematic review and meta-analysis </vt:lpstr>
      <vt:lpstr>Étude #2  Evening wear of blue-blocking glasses for sleep and mood disorders: a systematic review</vt:lpstr>
      <vt:lpstr>Résultats de l’étude #2 - Evening wear of blue-blocking glasses for sleep and mood disorders: a systematic review </vt:lpstr>
      <vt:lpstr>Résultats de l’étude #2 - Evening wear of blue-blocking glasses for sleep and mood disorders: a systematic review</vt:lpstr>
      <vt:lpstr>Discussion: Evening wear of blue-blocking glasses for sleep and mood disorders: a systematic review  </vt:lpstr>
      <vt:lpstr>Étude #3  Effect of evening blue light blocking glasses on subjective and objective sleep in healthy adults: A randomized control trial</vt:lpstr>
      <vt:lpstr>Résultats de l’étude #3 Effect of evening blue light blocking glasses on subjective and objective sleep in healthy adults: A randomized control trial </vt:lpstr>
      <vt:lpstr>Résultats de l’étude #3 Effect of evening blue light blocking glasses on subjective and objective sleep in healthy adults: A randomized control trial </vt:lpstr>
      <vt:lpstr>Discussion: Effect of evening blue light blocking glasses on subjective and objective sleep in healthy adults: A randomized control trial </vt:lpstr>
      <vt:lpstr>Conclusion</vt:lpstr>
      <vt:lpstr>Remerciement </vt:lpstr>
      <vt:lpstr>Références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L’impact du port de lunettes bloquant la lumière bleue sur le sommeil </dc:title>
  <dc:creator>Magalie Mc Innis</dc:creator>
  <cp:lastModifiedBy>Magalie Mc Innis</cp:lastModifiedBy>
  <cp:revision>12</cp:revision>
  <dcterms:created xsi:type="dcterms:W3CDTF">2023-05-14T23:44:55Z</dcterms:created>
  <dcterms:modified xsi:type="dcterms:W3CDTF">2023-05-28T21:33:50Z</dcterms:modified>
</cp:coreProperties>
</file>