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512600-B986-49C6-8BB4-F0397C1CE83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3457448-C4B3-4A71-A4D8-BF774E01EA89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CA" dirty="0"/>
            <a:t>PubMed : 28 articles</a:t>
          </a:r>
        </a:p>
      </dgm:t>
    </dgm:pt>
    <dgm:pt modelId="{984F4516-994F-4F72-8140-CDC751687D12}" type="parTrans" cxnId="{0CF9EAC6-BD77-4105-ABA0-46B108166E35}">
      <dgm:prSet/>
      <dgm:spPr/>
      <dgm:t>
        <a:bodyPr/>
        <a:lstStyle/>
        <a:p>
          <a:endParaRPr lang="fr-CA"/>
        </a:p>
      </dgm:t>
    </dgm:pt>
    <dgm:pt modelId="{20B90B29-A24D-409A-B071-79E9F511A2BB}" type="sibTrans" cxnId="{0CF9EAC6-BD77-4105-ABA0-46B108166E35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fr-CA"/>
        </a:p>
      </dgm:t>
    </dgm:pt>
    <dgm:pt modelId="{5C9C43D9-AC36-45C8-B97E-D10169BCABDD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CA" dirty="0"/>
            <a:t>6 articles</a:t>
          </a:r>
        </a:p>
      </dgm:t>
    </dgm:pt>
    <dgm:pt modelId="{8E370B84-0DCC-4CAB-9400-204784BDE658}" type="parTrans" cxnId="{72A654FD-7366-4C1E-A881-486F5043478D}">
      <dgm:prSet/>
      <dgm:spPr/>
      <dgm:t>
        <a:bodyPr/>
        <a:lstStyle/>
        <a:p>
          <a:endParaRPr lang="fr-CA"/>
        </a:p>
      </dgm:t>
    </dgm:pt>
    <dgm:pt modelId="{695432C5-2CB2-4958-A479-F8ABCDC9E64F}" type="sibTrans" cxnId="{72A654FD-7366-4C1E-A881-486F5043478D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fr-CA"/>
        </a:p>
      </dgm:t>
    </dgm:pt>
    <dgm:pt modelId="{4B812F81-01F6-486E-A0E2-1C6294459E90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CA" dirty="0"/>
            <a:t>4 articles</a:t>
          </a:r>
        </a:p>
      </dgm:t>
    </dgm:pt>
    <dgm:pt modelId="{0006D1E7-3484-414B-A61C-6632428F7FEA}" type="parTrans" cxnId="{0E5E5862-D5D7-430A-8C6F-1F36AE64A59D}">
      <dgm:prSet/>
      <dgm:spPr/>
      <dgm:t>
        <a:bodyPr/>
        <a:lstStyle/>
        <a:p>
          <a:endParaRPr lang="fr-CA"/>
        </a:p>
      </dgm:t>
    </dgm:pt>
    <dgm:pt modelId="{DE239C77-1117-409D-9131-147432B3D91C}" type="sibTrans" cxnId="{0E5E5862-D5D7-430A-8C6F-1F36AE64A59D}">
      <dgm:prSet/>
      <dgm:spPr/>
      <dgm:t>
        <a:bodyPr/>
        <a:lstStyle/>
        <a:p>
          <a:endParaRPr lang="fr-CA"/>
        </a:p>
      </dgm:t>
    </dgm:pt>
    <dgm:pt modelId="{01C15709-2021-40CA-B69F-ABA22AAB54BA}" type="pres">
      <dgm:prSet presAssocID="{1A512600-B986-49C6-8BB4-F0397C1CE83A}" presName="linearFlow" presStyleCnt="0">
        <dgm:presLayoutVars>
          <dgm:resizeHandles val="exact"/>
        </dgm:presLayoutVars>
      </dgm:prSet>
      <dgm:spPr/>
    </dgm:pt>
    <dgm:pt modelId="{C709A2CC-9FA3-4395-BF2C-B2AEA27EDCE5}" type="pres">
      <dgm:prSet presAssocID="{13457448-C4B3-4A71-A4D8-BF774E01EA89}" presName="node" presStyleLbl="node1" presStyleIdx="0" presStyleCnt="3" custScaleX="82060" custScaleY="27877" custLinFactNeighborX="-1" custLinFactNeighborY="5135">
        <dgm:presLayoutVars>
          <dgm:bulletEnabled val="1"/>
        </dgm:presLayoutVars>
      </dgm:prSet>
      <dgm:spPr/>
    </dgm:pt>
    <dgm:pt modelId="{6197D61F-BFAB-47E9-8295-6CD38B8041E0}" type="pres">
      <dgm:prSet presAssocID="{20B90B29-A24D-409A-B071-79E9F511A2BB}" presName="sibTrans" presStyleLbl="sibTrans2D1" presStyleIdx="0" presStyleCnt="2" custScaleX="111380" custScaleY="38010"/>
      <dgm:spPr/>
    </dgm:pt>
    <dgm:pt modelId="{928651ED-4737-4FC3-B69B-B8C9065616F0}" type="pres">
      <dgm:prSet presAssocID="{20B90B29-A24D-409A-B071-79E9F511A2BB}" presName="connectorText" presStyleLbl="sibTrans2D1" presStyleIdx="0" presStyleCnt="2"/>
      <dgm:spPr/>
    </dgm:pt>
    <dgm:pt modelId="{A078949A-AE05-4F3E-923B-8E325E77E715}" type="pres">
      <dgm:prSet presAssocID="{5C9C43D9-AC36-45C8-B97E-D10169BCABDD}" presName="node" presStyleLbl="node1" presStyleIdx="1" presStyleCnt="3" custScaleX="63338" custScaleY="26040">
        <dgm:presLayoutVars>
          <dgm:bulletEnabled val="1"/>
        </dgm:presLayoutVars>
      </dgm:prSet>
      <dgm:spPr/>
    </dgm:pt>
    <dgm:pt modelId="{95983984-D547-4671-8077-DFC2D48CF618}" type="pres">
      <dgm:prSet presAssocID="{695432C5-2CB2-4958-A479-F8ABCDC9E64F}" presName="sibTrans" presStyleLbl="sibTrans2D1" presStyleIdx="1" presStyleCnt="2" custScaleY="36650"/>
      <dgm:spPr/>
    </dgm:pt>
    <dgm:pt modelId="{17169BA5-E408-497D-9A51-EAC0634C61D8}" type="pres">
      <dgm:prSet presAssocID="{695432C5-2CB2-4958-A479-F8ABCDC9E64F}" presName="connectorText" presStyleLbl="sibTrans2D1" presStyleIdx="1" presStyleCnt="2"/>
      <dgm:spPr/>
    </dgm:pt>
    <dgm:pt modelId="{19BA141B-A30C-4FC1-BD55-C871653069AD}" type="pres">
      <dgm:prSet presAssocID="{4B812F81-01F6-486E-A0E2-1C6294459E90}" presName="node" presStyleLbl="node1" presStyleIdx="2" presStyleCnt="3" custScaleX="60575" custScaleY="24332" custLinFactNeighborX="-1" custLinFactNeighborY="-2979">
        <dgm:presLayoutVars>
          <dgm:bulletEnabled val="1"/>
        </dgm:presLayoutVars>
      </dgm:prSet>
      <dgm:spPr/>
    </dgm:pt>
  </dgm:ptLst>
  <dgm:cxnLst>
    <dgm:cxn modelId="{CA42DD0E-C38D-4AF8-872E-B34BDB160CC4}" type="presOf" srcId="{695432C5-2CB2-4958-A479-F8ABCDC9E64F}" destId="{17169BA5-E408-497D-9A51-EAC0634C61D8}" srcOrd="1" destOrd="0" presId="urn:microsoft.com/office/officeart/2005/8/layout/process2"/>
    <dgm:cxn modelId="{328EC41B-B4E6-415D-BC5B-C327F4BF99B4}" type="presOf" srcId="{13457448-C4B3-4A71-A4D8-BF774E01EA89}" destId="{C709A2CC-9FA3-4395-BF2C-B2AEA27EDCE5}" srcOrd="0" destOrd="0" presId="urn:microsoft.com/office/officeart/2005/8/layout/process2"/>
    <dgm:cxn modelId="{B738843B-C535-443D-9723-15EA43423FBA}" type="presOf" srcId="{1A512600-B986-49C6-8BB4-F0397C1CE83A}" destId="{01C15709-2021-40CA-B69F-ABA22AAB54BA}" srcOrd="0" destOrd="0" presId="urn:microsoft.com/office/officeart/2005/8/layout/process2"/>
    <dgm:cxn modelId="{13664B5F-AC3C-4327-A1F0-50E532C994D4}" type="presOf" srcId="{20B90B29-A24D-409A-B071-79E9F511A2BB}" destId="{6197D61F-BFAB-47E9-8295-6CD38B8041E0}" srcOrd="0" destOrd="0" presId="urn:microsoft.com/office/officeart/2005/8/layout/process2"/>
    <dgm:cxn modelId="{0E5E5862-D5D7-430A-8C6F-1F36AE64A59D}" srcId="{1A512600-B986-49C6-8BB4-F0397C1CE83A}" destId="{4B812F81-01F6-486E-A0E2-1C6294459E90}" srcOrd="2" destOrd="0" parTransId="{0006D1E7-3484-414B-A61C-6632428F7FEA}" sibTransId="{DE239C77-1117-409D-9131-147432B3D91C}"/>
    <dgm:cxn modelId="{AD3CD172-204B-40F1-9480-01CCD61E1618}" type="presOf" srcId="{695432C5-2CB2-4958-A479-F8ABCDC9E64F}" destId="{95983984-D547-4671-8077-DFC2D48CF618}" srcOrd="0" destOrd="0" presId="urn:microsoft.com/office/officeart/2005/8/layout/process2"/>
    <dgm:cxn modelId="{E3EB2F58-9E9F-4891-A25B-A6A0F465847B}" type="presOf" srcId="{5C9C43D9-AC36-45C8-B97E-D10169BCABDD}" destId="{A078949A-AE05-4F3E-923B-8E325E77E715}" srcOrd="0" destOrd="0" presId="urn:microsoft.com/office/officeart/2005/8/layout/process2"/>
    <dgm:cxn modelId="{0827F98F-2E9A-4CC3-8DCE-13811DA27CC2}" type="presOf" srcId="{4B812F81-01F6-486E-A0E2-1C6294459E90}" destId="{19BA141B-A30C-4FC1-BD55-C871653069AD}" srcOrd="0" destOrd="0" presId="urn:microsoft.com/office/officeart/2005/8/layout/process2"/>
    <dgm:cxn modelId="{0CF9EAC6-BD77-4105-ABA0-46B108166E35}" srcId="{1A512600-B986-49C6-8BB4-F0397C1CE83A}" destId="{13457448-C4B3-4A71-A4D8-BF774E01EA89}" srcOrd="0" destOrd="0" parTransId="{984F4516-994F-4F72-8140-CDC751687D12}" sibTransId="{20B90B29-A24D-409A-B071-79E9F511A2BB}"/>
    <dgm:cxn modelId="{84E031F5-8DB7-4B53-AAF1-04E101DEC6B8}" type="presOf" srcId="{20B90B29-A24D-409A-B071-79E9F511A2BB}" destId="{928651ED-4737-4FC3-B69B-B8C9065616F0}" srcOrd="1" destOrd="0" presId="urn:microsoft.com/office/officeart/2005/8/layout/process2"/>
    <dgm:cxn modelId="{72A654FD-7366-4C1E-A881-486F5043478D}" srcId="{1A512600-B986-49C6-8BB4-F0397C1CE83A}" destId="{5C9C43D9-AC36-45C8-B97E-D10169BCABDD}" srcOrd="1" destOrd="0" parTransId="{8E370B84-0DCC-4CAB-9400-204784BDE658}" sibTransId="{695432C5-2CB2-4958-A479-F8ABCDC9E64F}"/>
    <dgm:cxn modelId="{D838F7D0-C842-4CBC-9943-F0BB88E60EF0}" type="presParOf" srcId="{01C15709-2021-40CA-B69F-ABA22AAB54BA}" destId="{C709A2CC-9FA3-4395-BF2C-B2AEA27EDCE5}" srcOrd="0" destOrd="0" presId="urn:microsoft.com/office/officeart/2005/8/layout/process2"/>
    <dgm:cxn modelId="{DF3C7D59-9A98-4655-AADA-7B5B6E05BE9A}" type="presParOf" srcId="{01C15709-2021-40CA-B69F-ABA22AAB54BA}" destId="{6197D61F-BFAB-47E9-8295-6CD38B8041E0}" srcOrd="1" destOrd="0" presId="urn:microsoft.com/office/officeart/2005/8/layout/process2"/>
    <dgm:cxn modelId="{D6A2A963-2EE9-4DF4-BE82-FA3CB06D8BC5}" type="presParOf" srcId="{6197D61F-BFAB-47E9-8295-6CD38B8041E0}" destId="{928651ED-4737-4FC3-B69B-B8C9065616F0}" srcOrd="0" destOrd="0" presId="urn:microsoft.com/office/officeart/2005/8/layout/process2"/>
    <dgm:cxn modelId="{4FD84FDF-4521-4E0A-9AA1-0328478E7520}" type="presParOf" srcId="{01C15709-2021-40CA-B69F-ABA22AAB54BA}" destId="{A078949A-AE05-4F3E-923B-8E325E77E715}" srcOrd="2" destOrd="0" presId="urn:microsoft.com/office/officeart/2005/8/layout/process2"/>
    <dgm:cxn modelId="{E519AE35-6B7F-43F0-A9CE-41BC7024A491}" type="presParOf" srcId="{01C15709-2021-40CA-B69F-ABA22AAB54BA}" destId="{95983984-D547-4671-8077-DFC2D48CF618}" srcOrd="3" destOrd="0" presId="urn:microsoft.com/office/officeart/2005/8/layout/process2"/>
    <dgm:cxn modelId="{0ABC5A31-097E-43F7-8A6A-EAE71F2A37A9}" type="presParOf" srcId="{95983984-D547-4671-8077-DFC2D48CF618}" destId="{17169BA5-E408-497D-9A51-EAC0634C61D8}" srcOrd="0" destOrd="0" presId="urn:microsoft.com/office/officeart/2005/8/layout/process2"/>
    <dgm:cxn modelId="{E18D2EED-95AE-44F9-84E6-B3039031C5B0}" type="presParOf" srcId="{01C15709-2021-40CA-B69F-ABA22AAB54BA}" destId="{19BA141B-A30C-4FC1-BD55-C871653069A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A252FC-181F-45D0-AD24-89B16C7663C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2F89447-AE12-48DF-8991-E1A0097C21E6}">
      <dgm:prSet/>
      <dgm:spPr/>
      <dgm:t>
        <a:bodyPr/>
        <a:lstStyle/>
        <a:p>
          <a:r>
            <a:rPr lang="fr-CA"/>
            <a:t>Biais de déclaration</a:t>
          </a:r>
          <a:endParaRPr lang="en-US"/>
        </a:p>
      </dgm:t>
    </dgm:pt>
    <dgm:pt modelId="{5859C7FE-1055-4735-97B3-77CA8401AB0C}" type="parTrans" cxnId="{2BAE4A71-0543-4B8A-BA49-3FB08F8B9F76}">
      <dgm:prSet/>
      <dgm:spPr/>
      <dgm:t>
        <a:bodyPr/>
        <a:lstStyle/>
        <a:p>
          <a:endParaRPr lang="en-US"/>
        </a:p>
      </dgm:t>
    </dgm:pt>
    <dgm:pt modelId="{983F8252-774D-4DD1-B163-2E32C149E4C5}" type="sibTrans" cxnId="{2BAE4A71-0543-4B8A-BA49-3FB08F8B9F76}">
      <dgm:prSet/>
      <dgm:spPr/>
      <dgm:t>
        <a:bodyPr/>
        <a:lstStyle/>
        <a:p>
          <a:endParaRPr lang="en-US"/>
        </a:p>
      </dgm:t>
    </dgm:pt>
    <dgm:pt modelId="{B914D866-00D4-4652-A518-FC8EAC9FAC84}">
      <dgm:prSet/>
      <dgm:spPr/>
      <dgm:t>
        <a:bodyPr/>
        <a:lstStyle/>
        <a:p>
          <a:r>
            <a:rPr lang="fr-CA"/>
            <a:t>Effet placebo</a:t>
          </a:r>
          <a:endParaRPr lang="en-US"/>
        </a:p>
      </dgm:t>
    </dgm:pt>
    <dgm:pt modelId="{7501AD32-13D9-4FFD-8F2E-E520FC01BA80}" type="parTrans" cxnId="{964B7E2A-D3E0-4B7D-9FFB-3286C4EDF149}">
      <dgm:prSet/>
      <dgm:spPr/>
      <dgm:t>
        <a:bodyPr/>
        <a:lstStyle/>
        <a:p>
          <a:endParaRPr lang="en-US"/>
        </a:p>
      </dgm:t>
    </dgm:pt>
    <dgm:pt modelId="{0597CAB5-CE5C-4545-A2BE-A099EE70B141}" type="sibTrans" cxnId="{964B7E2A-D3E0-4B7D-9FFB-3286C4EDF149}">
      <dgm:prSet/>
      <dgm:spPr/>
      <dgm:t>
        <a:bodyPr/>
        <a:lstStyle/>
        <a:p>
          <a:endParaRPr lang="en-US"/>
        </a:p>
      </dgm:t>
    </dgm:pt>
    <dgm:pt modelId="{549A6364-46A6-4967-A2CC-CB84AE018B5E}">
      <dgm:prSet/>
      <dgm:spPr/>
      <dgm:t>
        <a:bodyPr/>
        <a:lstStyle/>
        <a:p>
          <a:r>
            <a:rPr lang="fr-CA"/>
            <a:t>Biais de sélection</a:t>
          </a:r>
          <a:endParaRPr lang="en-US"/>
        </a:p>
      </dgm:t>
    </dgm:pt>
    <dgm:pt modelId="{90AC77A1-B38E-4361-84A1-C335BEDB8BEE}" type="parTrans" cxnId="{B84AAD26-7169-4CD3-BC45-74662FACF5F6}">
      <dgm:prSet/>
      <dgm:spPr/>
      <dgm:t>
        <a:bodyPr/>
        <a:lstStyle/>
        <a:p>
          <a:endParaRPr lang="en-US"/>
        </a:p>
      </dgm:t>
    </dgm:pt>
    <dgm:pt modelId="{C42A8CBE-4809-4680-A7B6-DC1067D0D21F}" type="sibTrans" cxnId="{B84AAD26-7169-4CD3-BC45-74662FACF5F6}">
      <dgm:prSet/>
      <dgm:spPr/>
      <dgm:t>
        <a:bodyPr/>
        <a:lstStyle/>
        <a:p>
          <a:endParaRPr lang="en-US"/>
        </a:p>
      </dgm:t>
    </dgm:pt>
    <dgm:pt modelId="{EB3F872A-6D69-4C03-A338-52ACF10EA00C}">
      <dgm:prSet/>
      <dgm:spPr/>
      <dgm:t>
        <a:bodyPr/>
        <a:lstStyle/>
        <a:p>
          <a:r>
            <a:rPr lang="fr-CA"/>
            <a:t>Biais de confusion</a:t>
          </a:r>
          <a:endParaRPr lang="en-US"/>
        </a:p>
      </dgm:t>
    </dgm:pt>
    <dgm:pt modelId="{0FE8E866-7733-4649-A845-D2FFA267F89F}" type="parTrans" cxnId="{77CBE865-CB31-4339-8B78-EB2A28FA5407}">
      <dgm:prSet/>
      <dgm:spPr/>
      <dgm:t>
        <a:bodyPr/>
        <a:lstStyle/>
        <a:p>
          <a:endParaRPr lang="en-US"/>
        </a:p>
      </dgm:t>
    </dgm:pt>
    <dgm:pt modelId="{605AF841-3030-4736-850C-400B56B9493E}" type="sibTrans" cxnId="{77CBE865-CB31-4339-8B78-EB2A28FA5407}">
      <dgm:prSet/>
      <dgm:spPr/>
      <dgm:t>
        <a:bodyPr/>
        <a:lstStyle/>
        <a:p>
          <a:endParaRPr lang="en-US"/>
        </a:p>
      </dgm:t>
    </dgm:pt>
    <dgm:pt modelId="{71BB20E5-4151-4CCC-8C60-DBEBE3A703AC}" type="pres">
      <dgm:prSet presAssocID="{6AA252FC-181F-45D0-AD24-89B16C7663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7E0D48-77B7-49FF-A44D-825DCC2D1263}" type="pres">
      <dgm:prSet presAssocID="{B2F89447-AE12-48DF-8991-E1A0097C21E6}" presName="hierRoot1" presStyleCnt="0"/>
      <dgm:spPr/>
    </dgm:pt>
    <dgm:pt modelId="{83071CC9-CC1D-4B48-934B-BC4A1199AB66}" type="pres">
      <dgm:prSet presAssocID="{B2F89447-AE12-48DF-8991-E1A0097C21E6}" presName="composite" presStyleCnt="0"/>
      <dgm:spPr/>
    </dgm:pt>
    <dgm:pt modelId="{10925E04-0FF5-4BF3-960F-AF78578AB9C3}" type="pres">
      <dgm:prSet presAssocID="{B2F89447-AE12-48DF-8991-E1A0097C21E6}" presName="background" presStyleLbl="node0" presStyleIdx="0" presStyleCnt="4"/>
      <dgm:spPr/>
    </dgm:pt>
    <dgm:pt modelId="{BE29470D-72B3-4AE2-A71D-BABEDD9B4D49}" type="pres">
      <dgm:prSet presAssocID="{B2F89447-AE12-48DF-8991-E1A0097C21E6}" presName="text" presStyleLbl="fgAcc0" presStyleIdx="0" presStyleCnt="4">
        <dgm:presLayoutVars>
          <dgm:chPref val="3"/>
        </dgm:presLayoutVars>
      </dgm:prSet>
      <dgm:spPr/>
    </dgm:pt>
    <dgm:pt modelId="{3C3877A9-2411-4BE8-9C83-24DFFF350290}" type="pres">
      <dgm:prSet presAssocID="{B2F89447-AE12-48DF-8991-E1A0097C21E6}" presName="hierChild2" presStyleCnt="0"/>
      <dgm:spPr/>
    </dgm:pt>
    <dgm:pt modelId="{00B46BFC-B36F-4AE8-9C3C-AB0D2067B6C4}" type="pres">
      <dgm:prSet presAssocID="{B914D866-00D4-4652-A518-FC8EAC9FAC84}" presName="hierRoot1" presStyleCnt="0"/>
      <dgm:spPr/>
    </dgm:pt>
    <dgm:pt modelId="{69B74AB3-A542-425E-82BA-4F25CC548771}" type="pres">
      <dgm:prSet presAssocID="{B914D866-00D4-4652-A518-FC8EAC9FAC84}" presName="composite" presStyleCnt="0"/>
      <dgm:spPr/>
    </dgm:pt>
    <dgm:pt modelId="{F1321708-6E91-440E-B23A-981A2AD84F5A}" type="pres">
      <dgm:prSet presAssocID="{B914D866-00D4-4652-A518-FC8EAC9FAC84}" presName="background" presStyleLbl="node0" presStyleIdx="1" presStyleCnt="4"/>
      <dgm:spPr/>
    </dgm:pt>
    <dgm:pt modelId="{8B675A20-20D7-4F70-B707-18F7B2B8FDC1}" type="pres">
      <dgm:prSet presAssocID="{B914D866-00D4-4652-A518-FC8EAC9FAC84}" presName="text" presStyleLbl="fgAcc0" presStyleIdx="1" presStyleCnt="4">
        <dgm:presLayoutVars>
          <dgm:chPref val="3"/>
        </dgm:presLayoutVars>
      </dgm:prSet>
      <dgm:spPr/>
    </dgm:pt>
    <dgm:pt modelId="{444F3B1F-5B92-4BA2-B148-BF4D215EB64B}" type="pres">
      <dgm:prSet presAssocID="{B914D866-00D4-4652-A518-FC8EAC9FAC84}" presName="hierChild2" presStyleCnt="0"/>
      <dgm:spPr/>
    </dgm:pt>
    <dgm:pt modelId="{8888A7E8-19C3-444F-A2D3-E5DA852B0513}" type="pres">
      <dgm:prSet presAssocID="{549A6364-46A6-4967-A2CC-CB84AE018B5E}" presName="hierRoot1" presStyleCnt="0"/>
      <dgm:spPr/>
    </dgm:pt>
    <dgm:pt modelId="{E3267305-2E24-46B4-A522-85D894DF5B29}" type="pres">
      <dgm:prSet presAssocID="{549A6364-46A6-4967-A2CC-CB84AE018B5E}" presName="composite" presStyleCnt="0"/>
      <dgm:spPr/>
    </dgm:pt>
    <dgm:pt modelId="{89E6D4FE-160A-44A4-B98A-36CBF91747CA}" type="pres">
      <dgm:prSet presAssocID="{549A6364-46A6-4967-A2CC-CB84AE018B5E}" presName="background" presStyleLbl="node0" presStyleIdx="2" presStyleCnt="4"/>
      <dgm:spPr/>
    </dgm:pt>
    <dgm:pt modelId="{0F8FF4FB-B9FE-475F-9ADA-CF0398521C31}" type="pres">
      <dgm:prSet presAssocID="{549A6364-46A6-4967-A2CC-CB84AE018B5E}" presName="text" presStyleLbl="fgAcc0" presStyleIdx="2" presStyleCnt="4">
        <dgm:presLayoutVars>
          <dgm:chPref val="3"/>
        </dgm:presLayoutVars>
      </dgm:prSet>
      <dgm:spPr/>
    </dgm:pt>
    <dgm:pt modelId="{79935944-17ED-4E5B-A609-530389F1A6BE}" type="pres">
      <dgm:prSet presAssocID="{549A6364-46A6-4967-A2CC-CB84AE018B5E}" presName="hierChild2" presStyleCnt="0"/>
      <dgm:spPr/>
    </dgm:pt>
    <dgm:pt modelId="{C3DEB306-7C51-4B96-818F-D8F8C8B770B9}" type="pres">
      <dgm:prSet presAssocID="{EB3F872A-6D69-4C03-A338-52ACF10EA00C}" presName="hierRoot1" presStyleCnt="0"/>
      <dgm:spPr/>
    </dgm:pt>
    <dgm:pt modelId="{C1C09C44-4D41-4115-A9E4-CE13364FAC95}" type="pres">
      <dgm:prSet presAssocID="{EB3F872A-6D69-4C03-A338-52ACF10EA00C}" presName="composite" presStyleCnt="0"/>
      <dgm:spPr/>
    </dgm:pt>
    <dgm:pt modelId="{63DFE3AF-E7C2-4C99-95AB-71EC03DE5001}" type="pres">
      <dgm:prSet presAssocID="{EB3F872A-6D69-4C03-A338-52ACF10EA00C}" presName="background" presStyleLbl="node0" presStyleIdx="3" presStyleCnt="4"/>
      <dgm:spPr/>
    </dgm:pt>
    <dgm:pt modelId="{03310BF6-9AF5-42EF-83BF-76652817FAC5}" type="pres">
      <dgm:prSet presAssocID="{EB3F872A-6D69-4C03-A338-52ACF10EA00C}" presName="text" presStyleLbl="fgAcc0" presStyleIdx="3" presStyleCnt="4">
        <dgm:presLayoutVars>
          <dgm:chPref val="3"/>
        </dgm:presLayoutVars>
      </dgm:prSet>
      <dgm:spPr/>
    </dgm:pt>
    <dgm:pt modelId="{EF893E3B-456C-4ABE-84E2-D08465CC31F8}" type="pres">
      <dgm:prSet presAssocID="{EB3F872A-6D69-4C03-A338-52ACF10EA00C}" presName="hierChild2" presStyleCnt="0"/>
      <dgm:spPr/>
    </dgm:pt>
  </dgm:ptLst>
  <dgm:cxnLst>
    <dgm:cxn modelId="{E9061A0A-879D-43E8-8142-DE53935B53DF}" type="presOf" srcId="{EB3F872A-6D69-4C03-A338-52ACF10EA00C}" destId="{03310BF6-9AF5-42EF-83BF-76652817FAC5}" srcOrd="0" destOrd="0" presId="urn:microsoft.com/office/officeart/2005/8/layout/hierarchy1"/>
    <dgm:cxn modelId="{B84AAD26-7169-4CD3-BC45-74662FACF5F6}" srcId="{6AA252FC-181F-45D0-AD24-89B16C7663CA}" destId="{549A6364-46A6-4967-A2CC-CB84AE018B5E}" srcOrd="2" destOrd="0" parTransId="{90AC77A1-B38E-4361-84A1-C335BEDB8BEE}" sibTransId="{C42A8CBE-4809-4680-A7B6-DC1067D0D21F}"/>
    <dgm:cxn modelId="{964B7E2A-D3E0-4B7D-9FFB-3286C4EDF149}" srcId="{6AA252FC-181F-45D0-AD24-89B16C7663CA}" destId="{B914D866-00D4-4652-A518-FC8EAC9FAC84}" srcOrd="1" destOrd="0" parTransId="{7501AD32-13D9-4FFD-8F2E-E520FC01BA80}" sibTransId="{0597CAB5-CE5C-4545-A2BE-A099EE70B141}"/>
    <dgm:cxn modelId="{2552C835-F06E-4D52-88AE-6162297B6B78}" type="presOf" srcId="{549A6364-46A6-4967-A2CC-CB84AE018B5E}" destId="{0F8FF4FB-B9FE-475F-9ADA-CF0398521C31}" srcOrd="0" destOrd="0" presId="urn:microsoft.com/office/officeart/2005/8/layout/hierarchy1"/>
    <dgm:cxn modelId="{022FE540-0451-4E4F-9D2B-4B89DA6E0829}" type="presOf" srcId="{B914D866-00D4-4652-A518-FC8EAC9FAC84}" destId="{8B675A20-20D7-4F70-B707-18F7B2B8FDC1}" srcOrd="0" destOrd="0" presId="urn:microsoft.com/office/officeart/2005/8/layout/hierarchy1"/>
    <dgm:cxn modelId="{5E6D605B-7F8B-4CF5-8D3F-7DBE6584B919}" type="presOf" srcId="{B2F89447-AE12-48DF-8991-E1A0097C21E6}" destId="{BE29470D-72B3-4AE2-A71D-BABEDD9B4D49}" srcOrd="0" destOrd="0" presId="urn:microsoft.com/office/officeart/2005/8/layout/hierarchy1"/>
    <dgm:cxn modelId="{77CBE865-CB31-4339-8B78-EB2A28FA5407}" srcId="{6AA252FC-181F-45D0-AD24-89B16C7663CA}" destId="{EB3F872A-6D69-4C03-A338-52ACF10EA00C}" srcOrd="3" destOrd="0" parTransId="{0FE8E866-7733-4649-A845-D2FFA267F89F}" sibTransId="{605AF841-3030-4736-850C-400B56B9493E}"/>
    <dgm:cxn modelId="{78B12069-45D8-4049-B59B-E13BA12AA53D}" type="presOf" srcId="{6AA252FC-181F-45D0-AD24-89B16C7663CA}" destId="{71BB20E5-4151-4CCC-8C60-DBEBE3A703AC}" srcOrd="0" destOrd="0" presId="urn:microsoft.com/office/officeart/2005/8/layout/hierarchy1"/>
    <dgm:cxn modelId="{2BAE4A71-0543-4B8A-BA49-3FB08F8B9F76}" srcId="{6AA252FC-181F-45D0-AD24-89B16C7663CA}" destId="{B2F89447-AE12-48DF-8991-E1A0097C21E6}" srcOrd="0" destOrd="0" parTransId="{5859C7FE-1055-4735-97B3-77CA8401AB0C}" sibTransId="{983F8252-774D-4DD1-B163-2E32C149E4C5}"/>
    <dgm:cxn modelId="{89E03213-6B3F-4992-9BC5-8811D87C99FB}" type="presParOf" srcId="{71BB20E5-4151-4CCC-8C60-DBEBE3A703AC}" destId="{A27E0D48-77B7-49FF-A44D-825DCC2D1263}" srcOrd="0" destOrd="0" presId="urn:microsoft.com/office/officeart/2005/8/layout/hierarchy1"/>
    <dgm:cxn modelId="{9D5EE925-4CF7-40FA-8F30-58527A6D4570}" type="presParOf" srcId="{A27E0D48-77B7-49FF-A44D-825DCC2D1263}" destId="{83071CC9-CC1D-4B48-934B-BC4A1199AB66}" srcOrd="0" destOrd="0" presId="urn:microsoft.com/office/officeart/2005/8/layout/hierarchy1"/>
    <dgm:cxn modelId="{F4E0F10D-C136-407C-9E79-0EC8B15833FB}" type="presParOf" srcId="{83071CC9-CC1D-4B48-934B-BC4A1199AB66}" destId="{10925E04-0FF5-4BF3-960F-AF78578AB9C3}" srcOrd="0" destOrd="0" presId="urn:microsoft.com/office/officeart/2005/8/layout/hierarchy1"/>
    <dgm:cxn modelId="{EA1B90BC-9D3B-4000-B168-BA8F759BB0CC}" type="presParOf" srcId="{83071CC9-CC1D-4B48-934B-BC4A1199AB66}" destId="{BE29470D-72B3-4AE2-A71D-BABEDD9B4D49}" srcOrd="1" destOrd="0" presId="urn:microsoft.com/office/officeart/2005/8/layout/hierarchy1"/>
    <dgm:cxn modelId="{58643B68-E19C-4501-949D-18B6A2713896}" type="presParOf" srcId="{A27E0D48-77B7-49FF-A44D-825DCC2D1263}" destId="{3C3877A9-2411-4BE8-9C83-24DFFF350290}" srcOrd="1" destOrd="0" presId="urn:microsoft.com/office/officeart/2005/8/layout/hierarchy1"/>
    <dgm:cxn modelId="{DCA33A2A-E823-438F-B03A-4D808245BF1A}" type="presParOf" srcId="{71BB20E5-4151-4CCC-8C60-DBEBE3A703AC}" destId="{00B46BFC-B36F-4AE8-9C3C-AB0D2067B6C4}" srcOrd="1" destOrd="0" presId="urn:microsoft.com/office/officeart/2005/8/layout/hierarchy1"/>
    <dgm:cxn modelId="{F3BE2C14-19F1-417D-B2D4-155025C7694B}" type="presParOf" srcId="{00B46BFC-B36F-4AE8-9C3C-AB0D2067B6C4}" destId="{69B74AB3-A542-425E-82BA-4F25CC548771}" srcOrd="0" destOrd="0" presId="urn:microsoft.com/office/officeart/2005/8/layout/hierarchy1"/>
    <dgm:cxn modelId="{F2072916-2C21-4478-96D8-384B1DE895AD}" type="presParOf" srcId="{69B74AB3-A542-425E-82BA-4F25CC548771}" destId="{F1321708-6E91-440E-B23A-981A2AD84F5A}" srcOrd="0" destOrd="0" presId="urn:microsoft.com/office/officeart/2005/8/layout/hierarchy1"/>
    <dgm:cxn modelId="{B891E779-9488-4AE6-9CE0-83F1923B7440}" type="presParOf" srcId="{69B74AB3-A542-425E-82BA-4F25CC548771}" destId="{8B675A20-20D7-4F70-B707-18F7B2B8FDC1}" srcOrd="1" destOrd="0" presId="urn:microsoft.com/office/officeart/2005/8/layout/hierarchy1"/>
    <dgm:cxn modelId="{C86D9981-A64E-4313-928C-A0F61906BC5C}" type="presParOf" srcId="{00B46BFC-B36F-4AE8-9C3C-AB0D2067B6C4}" destId="{444F3B1F-5B92-4BA2-B148-BF4D215EB64B}" srcOrd="1" destOrd="0" presId="urn:microsoft.com/office/officeart/2005/8/layout/hierarchy1"/>
    <dgm:cxn modelId="{2532ED3B-09B0-4934-A8C5-A392A93F89C4}" type="presParOf" srcId="{71BB20E5-4151-4CCC-8C60-DBEBE3A703AC}" destId="{8888A7E8-19C3-444F-A2D3-E5DA852B0513}" srcOrd="2" destOrd="0" presId="urn:microsoft.com/office/officeart/2005/8/layout/hierarchy1"/>
    <dgm:cxn modelId="{85063FB0-E69F-49DC-B340-C914FB7803E9}" type="presParOf" srcId="{8888A7E8-19C3-444F-A2D3-E5DA852B0513}" destId="{E3267305-2E24-46B4-A522-85D894DF5B29}" srcOrd="0" destOrd="0" presId="urn:microsoft.com/office/officeart/2005/8/layout/hierarchy1"/>
    <dgm:cxn modelId="{9429A3A9-AC40-4CCD-878B-6EBFE47E2F86}" type="presParOf" srcId="{E3267305-2E24-46B4-A522-85D894DF5B29}" destId="{89E6D4FE-160A-44A4-B98A-36CBF91747CA}" srcOrd="0" destOrd="0" presId="urn:microsoft.com/office/officeart/2005/8/layout/hierarchy1"/>
    <dgm:cxn modelId="{C23BB86E-E385-4F17-8F63-F6BF9B4649DA}" type="presParOf" srcId="{E3267305-2E24-46B4-A522-85D894DF5B29}" destId="{0F8FF4FB-B9FE-475F-9ADA-CF0398521C31}" srcOrd="1" destOrd="0" presId="urn:microsoft.com/office/officeart/2005/8/layout/hierarchy1"/>
    <dgm:cxn modelId="{70934BAC-1D59-4269-B0AA-FFC0FE269C49}" type="presParOf" srcId="{8888A7E8-19C3-444F-A2D3-E5DA852B0513}" destId="{79935944-17ED-4E5B-A609-530389F1A6BE}" srcOrd="1" destOrd="0" presId="urn:microsoft.com/office/officeart/2005/8/layout/hierarchy1"/>
    <dgm:cxn modelId="{4CF3B48A-F399-45D9-AA63-D9BF4B9358D1}" type="presParOf" srcId="{71BB20E5-4151-4CCC-8C60-DBEBE3A703AC}" destId="{C3DEB306-7C51-4B96-818F-D8F8C8B770B9}" srcOrd="3" destOrd="0" presId="urn:microsoft.com/office/officeart/2005/8/layout/hierarchy1"/>
    <dgm:cxn modelId="{3C1C5B6C-6311-4D69-9207-5F8861E420C0}" type="presParOf" srcId="{C3DEB306-7C51-4B96-818F-D8F8C8B770B9}" destId="{C1C09C44-4D41-4115-A9E4-CE13364FAC95}" srcOrd="0" destOrd="0" presId="urn:microsoft.com/office/officeart/2005/8/layout/hierarchy1"/>
    <dgm:cxn modelId="{C805B660-B8AE-4B9A-B25D-7035E287F0E4}" type="presParOf" srcId="{C1C09C44-4D41-4115-A9E4-CE13364FAC95}" destId="{63DFE3AF-E7C2-4C99-95AB-71EC03DE5001}" srcOrd="0" destOrd="0" presId="urn:microsoft.com/office/officeart/2005/8/layout/hierarchy1"/>
    <dgm:cxn modelId="{95372F31-BEEF-4D0E-8D0B-BAD5B1F81D67}" type="presParOf" srcId="{C1C09C44-4D41-4115-A9E4-CE13364FAC95}" destId="{03310BF6-9AF5-42EF-83BF-76652817FAC5}" srcOrd="1" destOrd="0" presId="urn:microsoft.com/office/officeart/2005/8/layout/hierarchy1"/>
    <dgm:cxn modelId="{30C6448E-7FB1-4E51-8030-37DCF63D92C4}" type="presParOf" srcId="{C3DEB306-7C51-4B96-818F-D8F8C8B770B9}" destId="{EF893E3B-456C-4ABE-84E2-D08465CC31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9A2CC-9FA3-4395-BF2C-B2AEA27EDCE5}">
      <dsp:nvSpPr>
        <dsp:cNvPr id="0" name=""/>
        <dsp:cNvSpPr/>
      </dsp:nvSpPr>
      <dsp:spPr>
        <a:xfrm>
          <a:off x="2170563" y="138590"/>
          <a:ext cx="2997697" cy="56575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/>
            <a:t>PubMed : 28 articles</a:t>
          </a:r>
        </a:p>
      </dsp:txBody>
      <dsp:txXfrm>
        <a:off x="2187133" y="155160"/>
        <a:ext cx="2964557" cy="532616"/>
      </dsp:txXfrm>
    </dsp:sp>
    <dsp:sp modelId="{6197D61F-BFAB-47E9-8295-6CD38B8041E0}">
      <dsp:nvSpPr>
        <dsp:cNvPr id="0" name=""/>
        <dsp:cNvSpPr/>
      </dsp:nvSpPr>
      <dsp:spPr>
        <a:xfrm rot="5399912">
          <a:off x="3302857" y="969607"/>
          <a:ext cx="733145" cy="347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200" kern="1200"/>
        </a:p>
      </dsp:txBody>
      <dsp:txXfrm rot="-5400000">
        <a:off x="3565288" y="776601"/>
        <a:ext cx="208279" cy="629006"/>
      </dsp:txXfrm>
    </dsp:sp>
    <dsp:sp modelId="{A078949A-AE05-4F3E-923B-8E325E77E715}">
      <dsp:nvSpPr>
        <dsp:cNvPr id="0" name=""/>
        <dsp:cNvSpPr/>
      </dsp:nvSpPr>
      <dsp:spPr>
        <a:xfrm>
          <a:off x="2512562" y="1581998"/>
          <a:ext cx="2313772" cy="52847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/>
            <a:t>6 articles</a:t>
          </a:r>
        </a:p>
      </dsp:txBody>
      <dsp:txXfrm>
        <a:off x="2528041" y="1597477"/>
        <a:ext cx="2282814" cy="497517"/>
      </dsp:txXfrm>
    </dsp:sp>
    <dsp:sp modelId="{95983984-D547-4671-8077-DFC2D48CF618}">
      <dsp:nvSpPr>
        <dsp:cNvPr id="0" name=""/>
        <dsp:cNvSpPr/>
      </dsp:nvSpPr>
      <dsp:spPr>
        <a:xfrm rot="5400087">
          <a:off x="3319833" y="2409246"/>
          <a:ext cx="699192" cy="3347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200" kern="1200"/>
        </a:p>
      </dsp:txBody>
      <dsp:txXfrm rot="-5400000">
        <a:off x="3569017" y="2227006"/>
        <a:ext cx="200827" cy="598779"/>
      </dsp:txXfrm>
    </dsp:sp>
    <dsp:sp modelId="{19BA141B-A30C-4FC1-BD55-C871653069AD}">
      <dsp:nvSpPr>
        <dsp:cNvPr id="0" name=""/>
        <dsp:cNvSpPr/>
      </dsp:nvSpPr>
      <dsp:spPr>
        <a:xfrm>
          <a:off x="2562992" y="3042730"/>
          <a:ext cx="2212838" cy="49381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/>
            <a:t>4 articles</a:t>
          </a:r>
        </a:p>
      </dsp:txBody>
      <dsp:txXfrm>
        <a:off x="2577455" y="3057193"/>
        <a:ext cx="2183912" cy="464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25E04-0FF5-4BF3-960F-AF78578AB9C3}">
      <dsp:nvSpPr>
        <dsp:cNvPr id="0" name=""/>
        <dsp:cNvSpPr/>
      </dsp:nvSpPr>
      <dsp:spPr>
        <a:xfrm>
          <a:off x="2569" y="965584"/>
          <a:ext cx="1834369" cy="1164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9470D-72B3-4AE2-A71D-BABEDD9B4D49}">
      <dsp:nvSpPr>
        <dsp:cNvPr id="0" name=""/>
        <dsp:cNvSpPr/>
      </dsp:nvSpPr>
      <dsp:spPr>
        <a:xfrm>
          <a:off x="206388" y="1159212"/>
          <a:ext cx="1834369" cy="1164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/>
            <a:t>Biais de déclaration</a:t>
          </a:r>
          <a:endParaRPr lang="en-US" sz="2000" kern="1200"/>
        </a:p>
      </dsp:txBody>
      <dsp:txXfrm>
        <a:off x="240505" y="1193329"/>
        <a:ext cx="1766135" cy="1096590"/>
      </dsp:txXfrm>
    </dsp:sp>
    <dsp:sp modelId="{F1321708-6E91-440E-B23A-981A2AD84F5A}">
      <dsp:nvSpPr>
        <dsp:cNvPr id="0" name=""/>
        <dsp:cNvSpPr/>
      </dsp:nvSpPr>
      <dsp:spPr>
        <a:xfrm>
          <a:off x="2244576" y="965584"/>
          <a:ext cx="1834369" cy="1164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75A20-20D7-4F70-B707-18F7B2B8FDC1}">
      <dsp:nvSpPr>
        <dsp:cNvPr id="0" name=""/>
        <dsp:cNvSpPr/>
      </dsp:nvSpPr>
      <dsp:spPr>
        <a:xfrm>
          <a:off x="2448395" y="1159212"/>
          <a:ext cx="1834369" cy="1164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/>
            <a:t>Effet placebo</a:t>
          </a:r>
          <a:endParaRPr lang="en-US" sz="2000" kern="1200"/>
        </a:p>
      </dsp:txBody>
      <dsp:txXfrm>
        <a:off x="2482512" y="1193329"/>
        <a:ext cx="1766135" cy="1096590"/>
      </dsp:txXfrm>
    </dsp:sp>
    <dsp:sp modelId="{89E6D4FE-160A-44A4-B98A-36CBF91747CA}">
      <dsp:nvSpPr>
        <dsp:cNvPr id="0" name=""/>
        <dsp:cNvSpPr/>
      </dsp:nvSpPr>
      <dsp:spPr>
        <a:xfrm>
          <a:off x="4486584" y="965584"/>
          <a:ext cx="1834369" cy="1164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FF4FB-B9FE-475F-9ADA-CF0398521C31}">
      <dsp:nvSpPr>
        <dsp:cNvPr id="0" name=""/>
        <dsp:cNvSpPr/>
      </dsp:nvSpPr>
      <dsp:spPr>
        <a:xfrm>
          <a:off x="4690403" y="1159212"/>
          <a:ext cx="1834369" cy="1164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/>
            <a:t>Biais de sélection</a:t>
          </a:r>
          <a:endParaRPr lang="en-US" sz="2000" kern="1200"/>
        </a:p>
      </dsp:txBody>
      <dsp:txXfrm>
        <a:off x="4724520" y="1193329"/>
        <a:ext cx="1766135" cy="1096590"/>
      </dsp:txXfrm>
    </dsp:sp>
    <dsp:sp modelId="{63DFE3AF-E7C2-4C99-95AB-71EC03DE5001}">
      <dsp:nvSpPr>
        <dsp:cNvPr id="0" name=""/>
        <dsp:cNvSpPr/>
      </dsp:nvSpPr>
      <dsp:spPr>
        <a:xfrm>
          <a:off x="6728592" y="965584"/>
          <a:ext cx="1834369" cy="1164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10BF6-9AF5-42EF-83BF-76652817FAC5}">
      <dsp:nvSpPr>
        <dsp:cNvPr id="0" name=""/>
        <dsp:cNvSpPr/>
      </dsp:nvSpPr>
      <dsp:spPr>
        <a:xfrm>
          <a:off x="6932410" y="1159212"/>
          <a:ext cx="1834369" cy="1164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/>
            <a:t>Biais de confusion</a:t>
          </a:r>
          <a:endParaRPr lang="en-US" sz="2000" kern="1200"/>
        </a:p>
      </dsp:txBody>
      <dsp:txXfrm>
        <a:off x="6966527" y="1193329"/>
        <a:ext cx="1766135" cy="1096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5/28/2023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15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5/28/2023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5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52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5/28/2023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5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5/28/2023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2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5/28/2023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2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5/28/2023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609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5/28/2023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9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5/28/2023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9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5/28/2023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5/28/2023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17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A web of dots connected">
            <a:extLst>
              <a:ext uri="{FF2B5EF4-FFF2-40B4-BE49-F238E27FC236}">
                <a16:creationId xmlns:a16="http://schemas.microsoft.com/office/drawing/2014/main" id="{F355E34C-E245-650C-3DE6-027709B32B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64" r="1" b="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51219-5299-DE02-7D66-08F6ADE4F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015" y="1639634"/>
            <a:ext cx="8903970" cy="2297366"/>
          </a:xfrm>
        </p:spPr>
        <p:txBody>
          <a:bodyPr anchor="b">
            <a:noAutofit/>
          </a:bodyPr>
          <a:lstStyle/>
          <a:p>
            <a:pPr algn="ctr"/>
            <a:r>
              <a:rPr lang="fr-CA" sz="3600" dirty="0"/>
              <a:t>La diète sans gluten dans le syndrome de l’intestin irritable (SII)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A6FF7-B0E7-44D1-B78D-60FB868DD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5" y="4802408"/>
            <a:ext cx="6953250" cy="1466312"/>
          </a:xfrm>
        </p:spPr>
        <p:txBody>
          <a:bodyPr anchor="t">
            <a:normAutofit fontScale="62500" lnSpcReduction="20000"/>
          </a:bodyPr>
          <a:lstStyle/>
          <a:p>
            <a:pPr algn="ctr"/>
            <a:r>
              <a:rPr lang="fr-CA" dirty="0"/>
              <a:t>Cheng Yuan Lian, M.D.</a:t>
            </a:r>
            <a:br>
              <a:rPr lang="fr-CA" dirty="0"/>
            </a:br>
            <a:r>
              <a:rPr lang="fr-CA" dirty="0"/>
              <a:t>CUMF Verdun</a:t>
            </a:r>
            <a:br>
              <a:rPr lang="fr-CA" dirty="0"/>
            </a:br>
            <a:r>
              <a:rPr lang="fr-CA" dirty="0"/>
              <a:t>Projet d’érudition supervisé par M. Pellerin et Dre Trépanier</a:t>
            </a:r>
            <a:br>
              <a:rPr lang="fr-CA" dirty="0"/>
            </a:br>
            <a:r>
              <a:rPr lang="fr-CA" dirty="0"/>
              <a:t>27 mai 2023</a:t>
            </a:r>
          </a:p>
        </p:txBody>
      </p:sp>
    </p:spTree>
    <p:extLst>
      <p:ext uri="{BB962C8B-B14F-4D97-AF65-F5344CB8AC3E}">
        <p14:creationId xmlns:p14="http://schemas.microsoft.com/office/powerpoint/2010/main" val="3503496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2E366A-B6DD-4F06-A42A-FF634FDE1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8839" y="970769"/>
            <a:ext cx="4936895" cy="4669465"/>
            <a:chOff x="648839" y="970769"/>
            <a:chExt cx="4936895" cy="4669465"/>
          </a:xfrm>
        </p:grpSpPr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6750E550-BE93-4743-8659-1531F86CB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43803" y="1124162"/>
              <a:ext cx="4691485" cy="434218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BE626DC7-F0FE-49A7-AA4C-A8DB1F7EB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64592" y="1290468"/>
              <a:ext cx="4389795" cy="407467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1EBB781F-78E5-4C66-811C-9FF8B5D50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300000" flipH="1">
              <a:off x="648839" y="970769"/>
              <a:ext cx="4936895" cy="466946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1CE185-6C82-09AF-6154-2A2F1573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543" y="1833229"/>
            <a:ext cx="3577022" cy="2934031"/>
          </a:xfrm>
        </p:spPr>
        <p:txBody>
          <a:bodyPr anchor="ctr">
            <a:normAutofit/>
          </a:bodyPr>
          <a:lstStyle/>
          <a:p>
            <a:r>
              <a:rPr lang="fr-CA"/>
              <a:t>Discussion</a:t>
            </a:r>
            <a:endParaRPr lang="fr-CA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39FC510-854C-8969-817A-4D488981B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2339" y="1105306"/>
            <a:ext cx="6093826" cy="5081977"/>
          </a:xfrm>
        </p:spPr>
        <p:txBody>
          <a:bodyPr anchor="ctr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fr-CA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mélioration statistiquement significative des symptômes du SII de sous-types diarrhéiques, en termes de fréquence des selles </a:t>
            </a:r>
          </a:p>
          <a:p>
            <a:endParaRPr lang="fr-CA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Peu de signification clinique des p</a:t>
            </a:r>
            <a:r>
              <a:rPr lang="fr-CA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aramètres prédictifs (HLA-DQ2/8, le </a:t>
            </a:r>
            <a:r>
              <a:rPr lang="fr-CA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lymphogramme</a:t>
            </a:r>
            <a:r>
              <a:rPr lang="fr-CA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cœliaque, score cœliaque de bas grade</a:t>
            </a:r>
            <a:r>
              <a:rPr lang="fr-CA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 seule étude vérifie l'efficacité de la diète sans gluten à long terme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Plusieurs obstacles à la réalisation d’un ECR sur l’effet de la diète sans gluten à long terme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14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14A2A-6D95-8C8C-E530-1C1D9565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1255059"/>
            <a:ext cx="5271804" cy="827742"/>
          </a:xfrm>
        </p:spPr>
        <p:txBody>
          <a:bodyPr anchor="b">
            <a:normAutofit/>
          </a:bodyPr>
          <a:lstStyle/>
          <a:p>
            <a:r>
              <a:rPr lang="fr-CA" dirty="0"/>
              <a:t>Validité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CEACA-29C6-44A4-9FCF-25DA8F3F6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fr-CA" sz="1500" dirty="0"/>
              <a:t>INTERNE 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CA" sz="1500" dirty="0"/>
              <a:t>Validité des instruments (IBS-SSS, BSF)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CA" sz="1500" dirty="0"/>
              <a:t>Absence de groupe contrôle dans 2 études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CA" sz="1500" dirty="0"/>
              <a:t>Temps de suivi</a:t>
            </a:r>
          </a:p>
          <a:p>
            <a:pPr>
              <a:lnSpc>
                <a:spcPct val="130000"/>
              </a:lnSpc>
            </a:pPr>
            <a:r>
              <a:rPr lang="fr-CA" sz="1500" dirty="0"/>
              <a:t>EXTERNE :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CA" sz="1500" dirty="0"/>
              <a:t>Population limitée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CA" sz="1500" dirty="0"/>
              <a:t>Seulement 1 étude nord-américaine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Graphique sur un document avec stylet">
            <a:extLst>
              <a:ext uri="{FF2B5EF4-FFF2-40B4-BE49-F238E27FC236}">
                <a16:creationId xmlns:a16="http://schemas.microsoft.com/office/drawing/2014/main" id="{89EA582C-4A8F-ADDD-EFFB-DD31184F23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86" r="18863" b="-1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87847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ACA6C3-F2FA-4894-85C1-9FA605104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6922BA5-6683-4195-97C3-F3D2A0BB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26626" y="-5026319"/>
            <a:ext cx="2138900" cy="12191541"/>
          </a:xfrm>
          <a:custGeom>
            <a:avLst/>
            <a:gdLst>
              <a:gd name="connsiteX0" fmla="*/ 0 w 2382867"/>
              <a:gd name="connsiteY0" fmla="*/ 12191541 h 12191541"/>
              <a:gd name="connsiteX1" fmla="*/ 0 w 2382867"/>
              <a:gd name="connsiteY1" fmla="*/ 0 h 12191541"/>
              <a:gd name="connsiteX2" fmla="*/ 1758230 w 2382867"/>
              <a:gd name="connsiteY2" fmla="*/ 0 h 12191541"/>
              <a:gd name="connsiteX3" fmla="*/ 1849759 w 2382867"/>
              <a:gd name="connsiteY3" fmla="*/ 405062 h 12191541"/>
              <a:gd name="connsiteX4" fmla="*/ 2382867 w 2382867"/>
              <a:gd name="connsiteY4" fmla="*/ 6524518 h 12191541"/>
              <a:gd name="connsiteX5" fmla="*/ 1334945 w 2382867"/>
              <a:gd name="connsiteY5" fmla="*/ 12017007 h 12191541"/>
              <a:gd name="connsiteX6" fmla="*/ 1268170 w 2382867"/>
              <a:gd name="connsiteY6" fmla="*/ 12191541 h 1219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2867" h="12191541">
                <a:moveTo>
                  <a:pt x="0" y="12191541"/>
                </a:moveTo>
                <a:lnTo>
                  <a:pt x="0" y="0"/>
                </a:lnTo>
                <a:lnTo>
                  <a:pt x="1758230" y="0"/>
                </a:lnTo>
                <a:lnTo>
                  <a:pt x="1849759" y="405062"/>
                </a:lnTo>
                <a:cubicBezTo>
                  <a:pt x="2196195" y="2048010"/>
                  <a:pt x="2382867" y="4186399"/>
                  <a:pt x="2382867" y="6524518"/>
                </a:cubicBezTo>
                <a:cubicBezTo>
                  <a:pt x="2382867" y="9147937"/>
                  <a:pt x="1893395" y="10555417"/>
                  <a:pt x="1334945" y="12017007"/>
                </a:cubicBezTo>
                <a:lnTo>
                  <a:pt x="1268170" y="1219154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59169C9-0DBE-4B66-9C16-22A64324A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27211" y="-4339476"/>
            <a:ext cx="1137882" cy="12191694"/>
          </a:xfrm>
          <a:custGeom>
            <a:avLst/>
            <a:gdLst>
              <a:gd name="connsiteX0" fmla="*/ 0 w 1240954"/>
              <a:gd name="connsiteY0" fmla="*/ 12191694 h 12191694"/>
              <a:gd name="connsiteX1" fmla="*/ 72823 w 1240954"/>
              <a:gd name="connsiteY1" fmla="*/ 12017158 h 12191694"/>
              <a:gd name="connsiteX2" fmla="*/ 1215669 w 1240954"/>
              <a:gd name="connsiteY2" fmla="*/ 6524669 h 12191694"/>
              <a:gd name="connsiteX3" fmla="*/ 634271 w 1240954"/>
              <a:gd name="connsiteY3" fmla="*/ 405211 h 12191694"/>
              <a:gd name="connsiteX4" fmla="*/ 534414 w 1240954"/>
              <a:gd name="connsiteY4" fmla="*/ 0 h 12191694"/>
              <a:gd name="connsiteX5" fmla="*/ 559698 w 1240954"/>
              <a:gd name="connsiteY5" fmla="*/ 0 h 12191694"/>
              <a:gd name="connsiteX6" fmla="*/ 659555 w 1240954"/>
              <a:gd name="connsiteY6" fmla="*/ 405211 h 12191694"/>
              <a:gd name="connsiteX7" fmla="*/ 1240954 w 1240954"/>
              <a:gd name="connsiteY7" fmla="*/ 6524669 h 12191694"/>
              <a:gd name="connsiteX8" fmla="*/ 98108 w 1240954"/>
              <a:gd name="connsiteY8" fmla="*/ 12017158 h 12191694"/>
              <a:gd name="connsiteX9" fmla="*/ 25285 w 1240954"/>
              <a:gd name="connsiteY9" fmla="*/ 12191694 h 1219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0954" h="12191694">
                <a:moveTo>
                  <a:pt x="0" y="12191694"/>
                </a:moveTo>
                <a:lnTo>
                  <a:pt x="72823" y="12017158"/>
                </a:lnTo>
                <a:cubicBezTo>
                  <a:pt x="681859" y="10555569"/>
                  <a:pt x="1215669" y="9148088"/>
                  <a:pt x="1215669" y="6524669"/>
                </a:cubicBezTo>
                <a:cubicBezTo>
                  <a:pt x="1215670" y="4186551"/>
                  <a:pt x="1012087" y="2048160"/>
                  <a:pt x="634271" y="405211"/>
                </a:cubicBezTo>
                <a:lnTo>
                  <a:pt x="534414" y="0"/>
                </a:lnTo>
                <a:lnTo>
                  <a:pt x="559698" y="0"/>
                </a:lnTo>
                <a:lnTo>
                  <a:pt x="659555" y="405211"/>
                </a:lnTo>
                <a:cubicBezTo>
                  <a:pt x="1037372" y="2048160"/>
                  <a:pt x="1240954" y="4186551"/>
                  <a:pt x="1240954" y="6524669"/>
                </a:cubicBezTo>
                <a:cubicBezTo>
                  <a:pt x="1240954" y="9148088"/>
                  <a:pt x="707144" y="10555569"/>
                  <a:pt x="98108" y="12017158"/>
                </a:cubicBezTo>
                <a:lnTo>
                  <a:pt x="25285" y="121916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092B9-9DA4-5383-D112-67A201689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944" y="543687"/>
            <a:ext cx="9756112" cy="1046868"/>
          </a:xfrm>
        </p:spPr>
        <p:txBody>
          <a:bodyPr anchor="ctr">
            <a:normAutofit/>
          </a:bodyPr>
          <a:lstStyle/>
          <a:p>
            <a:pPr algn="ctr"/>
            <a:r>
              <a:rPr lang="fr-CA" dirty="0"/>
              <a:t>Biais</a:t>
            </a:r>
            <a:endParaRPr lang="fr-CA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0457BB4-CED7-4065-8959-D6B51491B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90529" y="-4583452"/>
            <a:ext cx="1011248" cy="12191695"/>
          </a:xfrm>
          <a:custGeom>
            <a:avLst/>
            <a:gdLst>
              <a:gd name="connsiteX0" fmla="*/ 0 w 1102849"/>
              <a:gd name="connsiteY0" fmla="*/ 12191695 h 12191695"/>
              <a:gd name="connsiteX1" fmla="*/ 65312 w 1102849"/>
              <a:gd name="connsiteY1" fmla="*/ 12017158 h 12191695"/>
              <a:gd name="connsiteX2" fmla="*/ 1090278 w 1102849"/>
              <a:gd name="connsiteY2" fmla="*/ 6524670 h 12191695"/>
              <a:gd name="connsiteX3" fmla="*/ 568848 w 1102849"/>
              <a:gd name="connsiteY3" fmla="*/ 405211 h 12191695"/>
              <a:gd name="connsiteX4" fmla="*/ 479291 w 1102849"/>
              <a:gd name="connsiteY4" fmla="*/ 0 h 12191695"/>
              <a:gd name="connsiteX5" fmla="*/ 491862 w 1102849"/>
              <a:gd name="connsiteY5" fmla="*/ 0 h 12191695"/>
              <a:gd name="connsiteX6" fmla="*/ 581419 w 1102849"/>
              <a:gd name="connsiteY6" fmla="*/ 405211 h 12191695"/>
              <a:gd name="connsiteX7" fmla="*/ 1102849 w 1102849"/>
              <a:gd name="connsiteY7" fmla="*/ 6524670 h 12191695"/>
              <a:gd name="connsiteX8" fmla="*/ 77883 w 1102849"/>
              <a:gd name="connsiteY8" fmla="*/ 12017158 h 12191695"/>
              <a:gd name="connsiteX9" fmla="*/ 12571 w 1102849"/>
              <a:gd name="connsiteY9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2849" h="12191695">
                <a:moveTo>
                  <a:pt x="0" y="12191695"/>
                </a:moveTo>
                <a:lnTo>
                  <a:pt x="65312" y="12017158"/>
                </a:lnTo>
                <a:cubicBezTo>
                  <a:pt x="611528" y="10555569"/>
                  <a:pt x="1090278" y="9148088"/>
                  <a:pt x="1090278" y="6524670"/>
                </a:cubicBezTo>
                <a:cubicBezTo>
                  <a:pt x="1090278" y="4186551"/>
                  <a:pt x="907694" y="2048159"/>
                  <a:pt x="568848" y="405211"/>
                </a:cubicBezTo>
                <a:lnTo>
                  <a:pt x="479291" y="0"/>
                </a:lnTo>
                <a:lnTo>
                  <a:pt x="491862" y="0"/>
                </a:lnTo>
                <a:lnTo>
                  <a:pt x="581419" y="405211"/>
                </a:lnTo>
                <a:cubicBezTo>
                  <a:pt x="920265" y="2048159"/>
                  <a:pt x="1102849" y="4186551"/>
                  <a:pt x="1102849" y="6524670"/>
                </a:cubicBezTo>
                <a:cubicBezTo>
                  <a:pt x="1102849" y="9148088"/>
                  <a:pt x="624099" y="10555569"/>
                  <a:pt x="77883" y="12017158"/>
                </a:cubicBezTo>
                <a:lnTo>
                  <a:pt x="12571" y="1219169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FA44F0-3335-69D5-263D-976386150C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421171"/>
              </p:ext>
            </p:extLst>
          </p:nvPr>
        </p:nvGraphicFramePr>
        <p:xfrm>
          <a:off x="1920875" y="2812010"/>
          <a:ext cx="8769350" cy="3289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0953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CE40DC-5723-449B-A365-A61D8C262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Point d’interrogation sur fond vert pastel">
            <a:extLst>
              <a:ext uri="{FF2B5EF4-FFF2-40B4-BE49-F238E27FC236}">
                <a16:creationId xmlns:a16="http://schemas.microsoft.com/office/drawing/2014/main" id="{8094DF54-2DD6-CC73-12A3-64B0CD7A52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91" r="-1" b="12490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8207E96-6DFF-4119-B2EA-3299067D2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2598" y="0"/>
            <a:ext cx="10189600" cy="6858000"/>
          </a:xfrm>
          <a:custGeom>
            <a:avLst/>
            <a:gdLst>
              <a:gd name="connsiteX0" fmla="*/ 8513625 w 10189600"/>
              <a:gd name="connsiteY0" fmla="*/ 0 h 6858000"/>
              <a:gd name="connsiteX1" fmla="*/ 1434689 w 10189600"/>
              <a:gd name="connsiteY1" fmla="*/ 0 h 6858000"/>
              <a:gd name="connsiteX2" fmla="*/ 1271976 w 10189600"/>
              <a:gd name="connsiteY2" fmla="*/ 160651 h 6858000"/>
              <a:gd name="connsiteX3" fmla="*/ 0 w 10189600"/>
              <a:gd name="connsiteY3" fmla="*/ 3879329 h 6858000"/>
              <a:gd name="connsiteX4" fmla="*/ 1565101 w 10189600"/>
              <a:gd name="connsiteY4" fmla="*/ 6659296 h 6858000"/>
              <a:gd name="connsiteX5" fmla="*/ 1789426 w 10189600"/>
              <a:gd name="connsiteY5" fmla="*/ 6858000 h 6858000"/>
              <a:gd name="connsiteX6" fmla="*/ 8868328 w 10189600"/>
              <a:gd name="connsiteY6" fmla="*/ 6858000 h 6858000"/>
              <a:gd name="connsiteX7" fmla="*/ 8925683 w 10189600"/>
              <a:gd name="connsiteY7" fmla="*/ 6804604 h 6858000"/>
              <a:gd name="connsiteX8" fmla="*/ 10189600 w 10189600"/>
              <a:gd name="connsiteY8" fmla="*/ 4217082 h 6858000"/>
              <a:gd name="connsiteX9" fmla="*/ 8536469 w 10189600"/>
              <a:gd name="connsiteY9" fmla="*/ 174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89600" h="6858000">
                <a:moveTo>
                  <a:pt x="8513625" y="0"/>
                </a:moveTo>
                <a:lnTo>
                  <a:pt x="1434689" y="0"/>
                </a:lnTo>
                <a:lnTo>
                  <a:pt x="1271976" y="160651"/>
                </a:lnTo>
                <a:cubicBezTo>
                  <a:pt x="451613" y="1030749"/>
                  <a:pt x="0" y="2373165"/>
                  <a:pt x="0" y="3879329"/>
                </a:cubicBezTo>
                <a:cubicBezTo>
                  <a:pt x="0" y="5207145"/>
                  <a:pt x="731040" y="5919527"/>
                  <a:pt x="1565101" y="6659296"/>
                </a:cubicBezTo>
                <a:lnTo>
                  <a:pt x="1789426" y="6858000"/>
                </a:lnTo>
                <a:lnTo>
                  <a:pt x="8868328" y="6858000"/>
                </a:lnTo>
                <a:lnTo>
                  <a:pt x="8925683" y="6804604"/>
                </a:lnTo>
                <a:cubicBezTo>
                  <a:pt x="9627437" y="6132444"/>
                  <a:pt x="10189600" y="5418356"/>
                  <a:pt x="10189600" y="4217082"/>
                </a:cubicBezTo>
                <a:cubicBezTo>
                  <a:pt x="10189600" y="2437327"/>
                  <a:pt x="9597144" y="878708"/>
                  <a:pt x="8536469" y="17461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E223C86-12C5-4A60-A21A-D7FC75EFC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57813" y="0"/>
            <a:ext cx="1323453" cy="6858000"/>
          </a:xfrm>
          <a:custGeom>
            <a:avLst/>
            <a:gdLst>
              <a:gd name="connsiteX0" fmla="*/ 28443 w 1323453"/>
              <a:gd name="connsiteY0" fmla="*/ 0 h 6858000"/>
              <a:gd name="connsiteX1" fmla="*/ 10519 w 1323453"/>
              <a:gd name="connsiteY1" fmla="*/ 0 h 6858000"/>
              <a:gd name="connsiteX2" fmla="*/ 37377 w 1323453"/>
              <a:gd name="connsiteY2" fmla="*/ 27367 h 6858000"/>
              <a:gd name="connsiteX3" fmla="*/ 1297455 w 1323453"/>
              <a:gd name="connsiteY3" fmla="*/ 4282319 h 6858000"/>
              <a:gd name="connsiteX4" fmla="*/ 248584 w 1323453"/>
              <a:gd name="connsiteY4" fmla="*/ 6615157 h 6858000"/>
              <a:gd name="connsiteX5" fmla="*/ 0 w 1323453"/>
              <a:gd name="connsiteY5" fmla="*/ 6858000 h 6858000"/>
              <a:gd name="connsiteX6" fmla="*/ 19869 w 1323453"/>
              <a:gd name="connsiteY6" fmla="*/ 6858000 h 6858000"/>
              <a:gd name="connsiteX7" fmla="*/ 267461 w 1323453"/>
              <a:gd name="connsiteY7" fmla="*/ 6616128 h 6858000"/>
              <a:gd name="connsiteX8" fmla="*/ 1316330 w 1323453"/>
              <a:gd name="connsiteY8" fmla="*/ 4283289 h 6858000"/>
              <a:gd name="connsiteX9" fmla="*/ 56253 w 1323453"/>
              <a:gd name="connsiteY9" fmla="*/ 283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453" h="6858000">
                <a:moveTo>
                  <a:pt x="28443" y="0"/>
                </a:moveTo>
                <a:lnTo>
                  <a:pt x="10519" y="0"/>
                </a:lnTo>
                <a:lnTo>
                  <a:pt x="37377" y="27367"/>
                </a:lnTo>
                <a:cubicBezTo>
                  <a:pt x="919519" y="995374"/>
                  <a:pt x="1367465" y="2551123"/>
                  <a:pt x="1297455" y="4282319"/>
                </a:cubicBezTo>
                <a:cubicBezTo>
                  <a:pt x="1254252" y="5350659"/>
                  <a:pt x="821705" y="6026831"/>
                  <a:pt x="248584" y="6615157"/>
                </a:cubicBezTo>
                <a:lnTo>
                  <a:pt x="0" y="6858000"/>
                </a:lnTo>
                <a:lnTo>
                  <a:pt x="19869" y="6858000"/>
                </a:lnTo>
                <a:lnTo>
                  <a:pt x="267461" y="6616128"/>
                </a:lnTo>
                <a:cubicBezTo>
                  <a:pt x="840581" y="6027802"/>
                  <a:pt x="1273128" y="5351630"/>
                  <a:pt x="1316330" y="4283289"/>
                </a:cubicBezTo>
                <a:cubicBezTo>
                  <a:pt x="1386340" y="2552094"/>
                  <a:pt x="938396" y="996343"/>
                  <a:pt x="56253" y="283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A573AF0-3C0B-4895-A7A6-F41B0321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45" y="0"/>
            <a:ext cx="1561993" cy="6858000"/>
          </a:xfrm>
          <a:custGeom>
            <a:avLst/>
            <a:gdLst>
              <a:gd name="connsiteX0" fmla="*/ 1544228 w 1561993"/>
              <a:gd name="connsiteY0" fmla="*/ 0 h 6858000"/>
              <a:gd name="connsiteX1" fmla="*/ 1561993 w 1561993"/>
              <a:gd name="connsiteY1" fmla="*/ 0 h 6858000"/>
              <a:gd name="connsiteX2" fmla="*/ 1540943 w 1561993"/>
              <a:gd name="connsiteY2" fmla="*/ 17040 h 6858000"/>
              <a:gd name="connsiteX3" fmla="*/ 17765 w 1561993"/>
              <a:gd name="connsiteY3" fmla="*/ 4115040 h 6858000"/>
              <a:gd name="connsiteX4" fmla="*/ 1142901 w 1561993"/>
              <a:gd name="connsiteY4" fmla="*/ 6599739 h 6858000"/>
              <a:gd name="connsiteX5" fmla="*/ 1403744 w 1561993"/>
              <a:gd name="connsiteY5" fmla="*/ 6858000 h 6858000"/>
              <a:gd name="connsiteX6" fmla="*/ 1385980 w 1561993"/>
              <a:gd name="connsiteY6" fmla="*/ 6858000 h 6858000"/>
              <a:gd name="connsiteX7" fmla="*/ 1125137 w 1561993"/>
              <a:gd name="connsiteY7" fmla="*/ 6599739 h 6858000"/>
              <a:gd name="connsiteX8" fmla="*/ 0 w 1561993"/>
              <a:gd name="connsiteY8" fmla="*/ 4115040 h 6858000"/>
              <a:gd name="connsiteX9" fmla="*/ 1523178 w 1561993"/>
              <a:gd name="connsiteY9" fmla="*/ 17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1993" h="6858000">
                <a:moveTo>
                  <a:pt x="1544228" y="0"/>
                </a:moveTo>
                <a:lnTo>
                  <a:pt x="1561993" y="0"/>
                </a:lnTo>
                <a:lnTo>
                  <a:pt x="1540943" y="17040"/>
                </a:lnTo>
                <a:cubicBezTo>
                  <a:pt x="563647" y="857447"/>
                  <a:pt x="17765" y="2378351"/>
                  <a:pt x="17765" y="4115040"/>
                </a:cubicBezTo>
                <a:cubicBezTo>
                  <a:pt x="17765" y="5263323"/>
                  <a:pt x="514810" y="5955416"/>
                  <a:pt x="1142901" y="6599739"/>
                </a:cubicBezTo>
                <a:lnTo>
                  <a:pt x="1403744" y="6858000"/>
                </a:lnTo>
                <a:lnTo>
                  <a:pt x="1385980" y="6858000"/>
                </a:lnTo>
                <a:lnTo>
                  <a:pt x="1125137" y="6599739"/>
                </a:lnTo>
                <a:cubicBezTo>
                  <a:pt x="497046" y="5955416"/>
                  <a:pt x="0" y="5263323"/>
                  <a:pt x="0" y="4115040"/>
                </a:cubicBezTo>
                <a:cubicBezTo>
                  <a:pt x="0" y="2378351"/>
                  <a:pt x="545882" y="857447"/>
                  <a:pt x="1523178" y="170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27">
            <a:extLst>
              <a:ext uri="{FF2B5EF4-FFF2-40B4-BE49-F238E27FC236}">
                <a16:creationId xmlns:a16="http://schemas.microsoft.com/office/drawing/2014/main" id="{62442AC3-A9B0-4865-8A8A-1504FFC6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34283" y="0"/>
            <a:ext cx="1904278" cy="6858000"/>
          </a:xfrm>
          <a:custGeom>
            <a:avLst/>
            <a:gdLst>
              <a:gd name="connsiteX0" fmla="*/ 624262 w 1775065"/>
              <a:gd name="connsiteY0" fmla="*/ 0 h 6858000"/>
              <a:gd name="connsiteX1" fmla="*/ 642233 w 1775065"/>
              <a:gd name="connsiteY1" fmla="*/ 0 h 6858000"/>
              <a:gd name="connsiteX2" fmla="*/ 673003 w 1775065"/>
              <a:gd name="connsiteY2" fmla="*/ 35111 h 6858000"/>
              <a:gd name="connsiteX3" fmla="*/ 1767974 w 1775065"/>
              <a:gd name="connsiteY3" fmla="*/ 3968278 h 6858000"/>
              <a:gd name="connsiteX4" fmla="*/ 115603 w 1775065"/>
              <a:gd name="connsiteY4" fmla="*/ 6776131 h 6858000"/>
              <a:gd name="connsiteX5" fmla="*/ 19890 w 1775065"/>
              <a:gd name="connsiteY5" fmla="*/ 6858000 h 6858000"/>
              <a:gd name="connsiteX6" fmla="*/ 0 w 1775065"/>
              <a:gd name="connsiteY6" fmla="*/ 6858000 h 6858000"/>
              <a:gd name="connsiteX7" fmla="*/ 96809 w 1775065"/>
              <a:gd name="connsiteY7" fmla="*/ 6775193 h 6858000"/>
              <a:gd name="connsiteX8" fmla="*/ 1749182 w 1775065"/>
              <a:gd name="connsiteY8" fmla="*/ 3967340 h 6858000"/>
              <a:gd name="connsiteX9" fmla="*/ 654209 w 1775065"/>
              <a:gd name="connsiteY9" fmla="*/ 341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5065" h="6858000">
                <a:moveTo>
                  <a:pt x="624262" y="0"/>
                </a:moveTo>
                <a:lnTo>
                  <a:pt x="642233" y="0"/>
                </a:lnTo>
                <a:lnTo>
                  <a:pt x="673003" y="35111"/>
                </a:lnTo>
                <a:cubicBezTo>
                  <a:pt x="1445427" y="977982"/>
                  <a:pt x="1833320" y="2398562"/>
                  <a:pt x="1767974" y="3968278"/>
                </a:cubicBezTo>
                <a:cubicBezTo>
                  <a:pt x="1710622" y="5345972"/>
                  <a:pt x="964135" y="6049363"/>
                  <a:pt x="115603" y="6776131"/>
                </a:cubicBezTo>
                <a:lnTo>
                  <a:pt x="19890" y="6858000"/>
                </a:lnTo>
                <a:lnTo>
                  <a:pt x="0" y="6858000"/>
                </a:lnTo>
                <a:lnTo>
                  <a:pt x="96809" y="6775193"/>
                </a:lnTo>
                <a:cubicBezTo>
                  <a:pt x="945341" y="6048424"/>
                  <a:pt x="1691828" y="5345034"/>
                  <a:pt x="1749182" y="3967340"/>
                </a:cubicBezTo>
                <a:cubicBezTo>
                  <a:pt x="1814528" y="2397623"/>
                  <a:pt x="1426634" y="977044"/>
                  <a:pt x="654209" y="34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4" name="Freeform: Shape 29">
            <a:extLst>
              <a:ext uri="{FF2B5EF4-FFF2-40B4-BE49-F238E27FC236}">
                <a16:creationId xmlns:a16="http://schemas.microsoft.com/office/drawing/2014/main" id="{68451DCE-129E-43B6-BA50-3C8339E46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89577" y="0"/>
            <a:ext cx="1825312" cy="6858000"/>
          </a:xfrm>
          <a:custGeom>
            <a:avLst/>
            <a:gdLst>
              <a:gd name="connsiteX0" fmla="*/ 516683 w 1825312"/>
              <a:gd name="connsiteY0" fmla="*/ 0 h 6858000"/>
              <a:gd name="connsiteX1" fmla="*/ 541088 w 1825312"/>
              <a:gd name="connsiteY1" fmla="*/ 0 h 6858000"/>
              <a:gd name="connsiteX2" fmla="*/ 626170 w 1825312"/>
              <a:gd name="connsiteY2" fmla="*/ 99144 h 6858000"/>
              <a:gd name="connsiteX3" fmla="*/ 1825312 w 1825312"/>
              <a:gd name="connsiteY3" fmla="*/ 3859833 h 6858000"/>
              <a:gd name="connsiteX4" fmla="*/ 279633 w 1825312"/>
              <a:gd name="connsiteY4" fmla="*/ 6651338 h 6858000"/>
              <a:gd name="connsiteX5" fmla="*/ 24403 w 1825312"/>
              <a:gd name="connsiteY5" fmla="*/ 6858000 h 6858000"/>
              <a:gd name="connsiteX6" fmla="*/ 0 w 1825312"/>
              <a:gd name="connsiteY6" fmla="*/ 6858000 h 6858000"/>
              <a:gd name="connsiteX7" fmla="*/ 255230 w 1825312"/>
              <a:gd name="connsiteY7" fmla="*/ 6651338 h 6858000"/>
              <a:gd name="connsiteX8" fmla="*/ 1800907 w 1825312"/>
              <a:gd name="connsiteY8" fmla="*/ 3859833 h 6858000"/>
              <a:gd name="connsiteX9" fmla="*/ 601765 w 1825312"/>
              <a:gd name="connsiteY9" fmla="*/ 991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5312" h="6858000">
                <a:moveTo>
                  <a:pt x="516683" y="0"/>
                </a:moveTo>
                <a:lnTo>
                  <a:pt x="541088" y="0"/>
                </a:lnTo>
                <a:lnTo>
                  <a:pt x="626170" y="99144"/>
                </a:lnTo>
                <a:cubicBezTo>
                  <a:pt x="1403484" y="1069501"/>
                  <a:pt x="1825312" y="2396484"/>
                  <a:pt x="1825312" y="3859833"/>
                </a:cubicBezTo>
                <a:cubicBezTo>
                  <a:pt x="1825312" y="5149904"/>
                  <a:pt x="1142485" y="5927455"/>
                  <a:pt x="279633" y="6651338"/>
                </a:cubicBezTo>
                <a:lnTo>
                  <a:pt x="24403" y="6858000"/>
                </a:lnTo>
                <a:lnTo>
                  <a:pt x="0" y="6858000"/>
                </a:lnTo>
                <a:lnTo>
                  <a:pt x="255230" y="6651338"/>
                </a:lnTo>
                <a:cubicBezTo>
                  <a:pt x="1118082" y="5927455"/>
                  <a:pt x="1800907" y="5149904"/>
                  <a:pt x="1800907" y="3859833"/>
                </a:cubicBezTo>
                <a:cubicBezTo>
                  <a:pt x="1800907" y="2396484"/>
                  <a:pt x="1379079" y="1069501"/>
                  <a:pt x="601765" y="991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5DBB8A-325A-8D92-1BA0-F0257B10B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932" y="893763"/>
            <a:ext cx="7340048" cy="1651054"/>
          </a:xfrm>
        </p:spPr>
        <p:txBody>
          <a:bodyPr anchor="b">
            <a:normAutofit/>
          </a:bodyPr>
          <a:lstStyle/>
          <a:p>
            <a:r>
              <a:rPr lang="fr-CA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A3E44-8D91-4C60-DD9B-FD93DD748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5932" y="2775004"/>
            <a:ext cx="7340048" cy="31892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Diète sans gluten = option de </a:t>
            </a:r>
            <a:r>
              <a:rPr lang="fr-CA" dirty="0" err="1"/>
              <a:t>Tx</a:t>
            </a:r>
            <a:r>
              <a:rPr lang="fr-CA" dirty="0"/>
              <a:t> pour le SII-D à discuter avec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Effet surtout sur la fréquence des selles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Études supplémentaires nécessaires pour mieux comprendre les effets à long terme, les mécanismes sous-jacents, prédicteurs de réponse</a:t>
            </a:r>
          </a:p>
        </p:txBody>
      </p:sp>
    </p:spTree>
    <p:extLst>
      <p:ext uri="{BB962C8B-B14F-4D97-AF65-F5344CB8AC3E}">
        <p14:creationId xmlns:p14="http://schemas.microsoft.com/office/powerpoint/2010/main" val="924691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0177A7-3001-7F03-E050-6ADCBF15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531" y="1346268"/>
            <a:ext cx="5274860" cy="3066706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Remerciements</a:t>
            </a:r>
            <a:endParaRPr lang="en-US" sz="4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FA3E9-077B-A4DC-25E3-9B99FB616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212" y="4412974"/>
            <a:ext cx="4524024" cy="157618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Merci à M. Jean-Pierre Pellerin et Dre Emmanuelle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Trépanier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pour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votre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précieuse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aide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7D887A3-61AD-4674-BC53-8DFA8CF7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79F0FB3-8461-462D-84A2-53106FBF4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1E3C311-4E8A-45D9-97BF-07F5FD34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Point d’exclamation sur un arrière-plan jaune">
            <a:extLst>
              <a:ext uri="{FF2B5EF4-FFF2-40B4-BE49-F238E27FC236}">
                <a16:creationId xmlns:a16="http://schemas.microsoft.com/office/drawing/2014/main" id="{84C642EA-577E-3ADC-188E-54F9B4839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96" r="16179"/>
          <a:stretch/>
        </p:blipFill>
        <p:spPr>
          <a:xfrm>
            <a:off x="7187979" y="10"/>
            <a:ext cx="5004021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416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9FD82-6E30-4645-BA24-FF0EFCA41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Références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87926-2C7C-220F-804D-4B839590C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8770571" cy="4366430"/>
          </a:xfrm>
        </p:spPr>
        <p:txBody>
          <a:bodyPr>
            <a:normAutofit fontScale="62500" lnSpcReduction="2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+mj-lt"/>
              <a:buAutoNum type="arabicPeriod"/>
            </a:pPr>
            <a:r>
              <a:rPr lang="en-CA" sz="1800" kern="1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Algera</a:t>
            </a:r>
            <a:r>
              <a:rPr lang="en-CA" sz="1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JP, Magnusson MK, </a:t>
            </a:r>
            <a:r>
              <a:rPr lang="en-CA" sz="1800" kern="1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Öhman</a:t>
            </a:r>
            <a:r>
              <a:rPr lang="en-CA" sz="1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L, </a:t>
            </a:r>
            <a:r>
              <a:rPr lang="en-CA" sz="1800" kern="1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Störsrud</a:t>
            </a:r>
            <a:r>
              <a:rPr lang="en-CA" sz="1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S, </a:t>
            </a:r>
            <a:r>
              <a:rPr lang="en-CA" sz="1800" kern="1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Simrén</a:t>
            </a:r>
            <a:r>
              <a:rPr lang="en-CA" sz="1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M, </a:t>
            </a:r>
            <a:r>
              <a:rPr lang="en-CA" sz="1800" kern="1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Törnblom</a:t>
            </a:r>
            <a:r>
              <a:rPr lang="en-CA" sz="1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H. Randomised controlled trial: effects of gluten-free diet on symptoms and the gut microenvironment in irritable bowel syndrome. Aliment </a:t>
            </a:r>
            <a:r>
              <a:rPr lang="en-CA" sz="1800" kern="1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Pharmacol</a:t>
            </a:r>
            <a:r>
              <a:rPr lang="en-CA" sz="1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CA" sz="1800" kern="1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Ther</a:t>
            </a:r>
            <a:r>
              <a:rPr lang="en-CA" sz="1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. 2022 Nov;56(9):1318-1327. </a:t>
            </a:r>
            <a:r>
              <a:rPr lang="en-CA" sz="1800" kern="1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doi</a:t>
            </a:r>
            <a:r>
              <a:rPr lang="en-CA" sz="1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: 10.1111/apt.17239. </a:t>
            </a:r>
            <a:r>
              <a:rPr lang="en-CA" sz="1800" kern="1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Epub</a:t>
            </a:r>
            <a:r>
              <a:rPr lang="en-CA" sz="1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2022 Sep 29. PMID: 36173041; PMCID: PMC9828804.</a:t>
            </a:r>
            <a:endParaRPr lang="en-CA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+mj-lt"/>
              <a:buAutoNum type="arabicPeriod"/>
            </a:pPr>
            <a:r>
              <a:rPr lang="en-CA" sz="1800" kern="1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Barmeyer</a:t>
            </a:r>
            <a:r>
              <a:rPr lang="en-CA" sz="1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C, Schumann M, Meyer T, Zielinski C, </a:t>
            </a:r>
            <a:r>
              <a:rPr lang="en-CA" sz="1800" kern="1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Zuberbier</a:t>
            </a:r>
            <a:r>
              <a:rPr lang="en-CA" sz="1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T, </a:t>
            </a:r>
            <a:r>
              <a:rPr lang="en-CA" sz="1800" kern="1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Siegmund</a:t>
            </a:r>
            <a:r>
              <a:rPr lang="en-CA" sz="1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B, </a:t>
            </a:r>
            <a:r>
              <a:rPr lang="en-CA" sz="1800" kern="1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Schulzke</a:t>
            </a:r>
            <a:r>
              <a:rPr lang="en-CA" sz="1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JD, </a:t>
            </a:r>
            <a:r>
              <a:rPr lang="en-CA" sz="1800" kern="1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Daum</a:t>
            </a:r>
            <a:r>
              <a:rPr lang="en-CA" sz="1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S, Ullrich R. Long-term response to gluten-free diet as evidence for non-celiac wheat sensitivity in one third of patients with diarrhea-dominant and mixed-type irritable bowel syndrome. Int J Colorectal Dis. 2017 Jan;32(1):29-39. </a:t>
            </a:r>
            <a:r>
              <a:rPr lang="en-CA" sz="1800" kern="1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doi</a:t>
            </a:r>
            <a:r>
              <a:rPr lang="en-CA" sz="1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: 10.1007/s00384-016-2663-x. </a:t>
            </a:r>
            <a:r>
              <a:rPr lang="en-CA" sz="1800" kern="1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Epub</a:t>
            </a:r>
            <a:r>
              <a:rPr lang="en-CA" sz="1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2016 Sep 30. PMID: 27695975; PMCID: PMC5219884.</a:t>
            </a:r>
            <a:endParaRPr lang="en-CA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+mj-lt"/>
              <a:buAutoNum type="arabicPeriod"/>
            </a:pPr>
            <a:r>
              <a:rPr lang="en-CA" sz="1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Vazquez-Roque MI, Camilleri M, </a:t>
            </a:r>
            <a:r>
              <a:rPr lang="en-CA" sz="1800" kern="1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Smyrk</a:t>
            </a:r>
            <a:r>
              <a:rPr lang="en-CA" sz="1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T, Murray JA, Marietta E, O'Neill J, Carlson P, </a:t>
            </a:r>
            <a:r>
              <a:rPr lang="en-CA" sz="1800" kern="1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Lamsam</a:t>
            </a:r>
            <a:r>
              <a:rPr lang="en-CA" sz="1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J, </a:t>
            </a:r>
            <a:r>
              <a:rPr lang="en-CA" sz="1800" kern="1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Janzow</a:t>
            </a:r>
            <a:r>
              <a:rPr lang="en-CA" sz="1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D, Eckert D, Burton D, </a:t>
            </a:r>
            <a:r>
              <a:rPr lang="en-CA" sz="1800" kern="1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Zinsmeister</a:t>
            </a:r>
            <a:r>
              <a:rPr lang="en-CA" sz="1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AR. A controlled trial of gluten-free diet in patients with irritable bowel syndrome-diarrhea: effects on bowel frequency and intestinal function. Gastroenterology. 2013 May;144(5):903-911.e3. </a:t>
            </a:r>
            <a:r>
              <a:rPr lang="en-CA" sz="1800" kern="1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doi</a:t>
            </a:r>
            <a:r>
              <a:rPr lang="en-CA" sz="1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: 10.1053/j.gastro.2013.01.049. </a:t>
            </a:r>
            <a:r>
              <a:rPr lang="en-CA" sz="1800" kern="1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Epub</a:t>
            </a:r>
            <a:r>
              <a:rPr lang="en-CA" sz="1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2013 Jan 25. PMID: 23357715; PMCID: PMC3633663.</a:t>
            </a:r>
            <a:endParaRPr lang="en-CA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+mj-lt"/>
              <a:buAutoNum type="arabicPeriod"/>
            </a:pPr>
            <a:r>
              <a:rPr lang="en-CA" sz="1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Fernández-</a:t>
            </a:r>
            <a:r>
              <a:rPr lang="en-CA" sz="1800" kern="1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Bañares</a:t>
            </a:r>
            <a:r>
              <a:rPr lang="en-CA" sz="1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F, Arau B, Raga A, </a:t>
            </a:r>
            <a:r>
              <a:rPr lang="en-CA" sz="1800" kern="1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Aceituno</a:t>
            </a:r>
            <a:r>
              <a:rPr lang="en-CA" sz="1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M, </a:t>
            </a:r>
            <a:r>
              <a:rPr lang="en-CA" sz="1800" kern="1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Tristán</a:t>
            </a:r>
            <a:r>
              <a:rPr lang="en-CA" sz="1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E, Carrasco A, Ruiz L, Martín-Cardona A, Ruiz-Ramírez P, </a:t>
            </a:r>
            <a:r>
              <a:rPr lang="en-CA" sz="1800" kern="1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Esteve</a:t>
            </a:r>
            <a:r>
              <a:rPr lang="en-CA" sz="1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M. Long-Term Effect of a Gluten-Free Diet on Diarrhoea- or Bloating-Predominant Functional Bowel Disease: Role of the 'Low-Grade Coeliac Score' and the 'Coeliac Lymphogram' in the Response Rate to the Diet. Nutrients. 2021 May 26;13(6):1812. </a:t>
            </a:r>
            <a:r>
              <a:rPr lang="en-CA" sz="1800" kern="1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doi</a:t>
            </a:r>
            <a:r>
              <a:rPr lang="en-CA" sz="1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: 10.3390/nu13061812. PMID: 34073569; PMCID: PMC8228436.</a:t>
            </a:r>
            <a:endParaRPr lang="en-CA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+mj-lt"/>
              <a:buAutoNum type="arabicPeriod"/>
            </a:pPr>
            <a:r>
              <a:rPr lang="en-CA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Ford AC, Talley NJ, Spiegel BM, et al. Effect of fibre, antispasmodics, and peppermint oil in the treatment of irritable bowel syndrome: systematic review and meta-analysis. BMJ. 2008 Nov 13;337:a2313. </a:t>
            </a:r>
            <a:r>
              <a:rPr lang="en-CA" sz="1800" kern="1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doi</a:t>
            </a:r>
            <a:r>
              <a:rPr lang="en-CA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 10.1136/bmj.a2313. PMID: 19008265; PMCID: PMC2583391.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+mj-lt"/>
              <a:buAutoNum type="arabicPeriod"/>
            </a:pPr>
            <a:r>
              <a:rPr lang="en-CA" sz="1800" kern="1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Kralj</a:t>
            </a:r>
            <a:r>
              <a:rPr lang="en-CA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D. Irritable bowel syndrome: strategies for managing a chronic condition. Can Fam Physician. 2009 Feb;55(2):126-9. PMID: 19221067; PMCID: PMC2642510.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212121"/>
              </a:buClr>
              <a:buFont typeface="+mj-lt"/>
              <a:buAutoNum type="arabicPeriod"/>
            </a:pPr>
            <a:r>
              <a:rPr lang="en-CA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Niaz SK, Shaukat F, Niazi F, et al. Irritable bowel syndrome: an approach for primary care physicians. South Med J. 2022 Jul;115(7):356-361. </a:t>
            </a:r>
            <a:r>
              <a:rPr lang="en-CA" sz="1800" kern="1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doi</a:t>
            </a:r>
            <a:r>
              <a:rPr lang="en-CA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 10.14423/SMJ.0000000000001325. PMID: 35190032.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7701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84F414-CE0B-E496-EA6E-78B7FCA09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fr-CA" dirty="0"/>
              <a:t>MISE EN CONTEXTE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4EA64-716D-7FFB-7E5A-C557CD249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7787" y="1105306"/>
            <a:ext cx="7144059" cy="4337435"/>
          </a:xfrm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/>
              <a:t>Le SII touche 10-15% de la population nord-américaine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/>
              <a:t>Le SII est la 2</a:t>
            </a:r>
            <a:r>
              <a:rPr lang="fr-CA" sz="1600" baseline="30000" dirty="0"/>
              <a:t>e</a:t>
            </a:r>
            <a:r>
              <a:rPr lang="fr-CA" sz="1600" dirty="0"/>
              <a:t> cause la plus fréquente d’absentéisme au travail aux États-Unis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>
                <a:ea typeface="DengXian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fr-CA" sz="1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n estime que le SII représente 20% des raisons de consultation chez les gastro-entérologues</a:t>
            </a:r>
            <a:endParaRPr lang="fr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43666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984CD0-6E67-DF4F-52C8-CC5D113C9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fr-CA"/>
              <a:t>Traitements actuels pour le SII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B96AD-01C1-7683-F7B1-63804A9ED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CA" dirty="0"/>
              <a:t>Activité physique régulière, hygiène du sommeil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CA" dirty="0"/>
              <a:t>Améliorer les causes de stress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CA" dirty="0"/>
              <a:t>Pharmaco : suppléments de fibres, ISRS, antispasmodiques..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CA" dirty="0"/>
              <a:t>Diètes :</a:t>
            </a:r>
          </a:p>
          <a:p>
            <a:pPr marL="2857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CA" dirty="0"/>
              <a:t>Diète sans </a:t>
            </a:r>
            <a:r>
              <a:rPr lang="fr-CA" dirty="0" err="1"/>
              <a:t>FODMAPs</a:t>
            </a:r>
            <a:endParaRPr lang="fr-CA" dirty="0"/>
          </a:p>
          <a:p>
            <a:pPr marL="2857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CA" dirty="0"/>
              <a:t>Diète sans gluten?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Gros plan sur des boîtes de pilules non-ouvertes">
            <a:extLst>
              <a:ext uri="{FF2B5EF4-FFF2-40B4-BE49-F238E27FC236}">
                <a16:creationId xmlns:a16="http://schemas.microsoft.com/office/drawing/2014/main" id="{3115BDFF-9C93-10CB-6580-C30DE6A73C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00" r="22277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54DFC8-9FB1-8C86-B2AC-BEFFA56AFD8E}"/>
              </a:ext>
            </a:extLst>
          </p:cNvPr>
          <p:cNvSpPr txBox="1"/>
          <p:nvPr/>
        </p:nvSpPr>
        <p:spPr>
          <a:xfrm>
            <a:off x="0" y="6459696"/>
            <a:ext cx="435864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/>
              <a:t>Je n’ai aucun conflit d’intérêt</a:t>
            </a:r>
          </a:p>
        </p:txBody>
      </p:sp>
    </p:spTree>
    <p:extLst>
      <p:ext uri="{BB962C8B-B14F-4D97-AF65-F5344CB8AC3E}">
        <p14:creationId xmlns:p14="http://schemas.microsoft.com/office/powerpoint/2010/main" val="339959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Content Placeholder 4" descr="Piles de divers aliments à grains entiers">
            <a:extLst>
              <a:ext uri="{FF2B5EF4-FFF2-40B4-BE49-F238E27FC236}">
                <a16:creationId xmlns:a16="http://schemas.microsoft.com/office/drawing/2014/main" id="{C40EE475-7213-8E2F-757E-5103E1498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694" r="-1" b="8015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97D41-DF20-2576-5398-FD2CF63BB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662" y="1259840"/>
            <a:ext cx="9190217" cy="2581846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omparativement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à la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diète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avec gluten,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est-ce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que la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diète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sans gluten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améliore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les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symptômes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du syndrome de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l'intestin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irritable,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en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particulier pour le sous-type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diarrhée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, chez les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adultes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atteints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de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cette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maladie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?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B89F6B7-446C-A713-BA1B-56A96F4D9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665328"/>
              </p:ext>
            </p:extLst>
          </p:nvPr>
        </p:nvGraphicFramePr>
        <p:xfrm>
          <a:off x="3947160" y="4362376"/>
          <a:ext cx="429768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03">
                  <a:extLst>
                    <a:ext uri="{9D8B030D-6E8A-4147-A177-3AD203B41FA5}">
                      <a16:colId xmlns:a16="http://schemas.microsoft.com/office/drawing/2014/main" val="3421665380"/>
                    </a:ext>
                  </a:extLst>
                </a:gridCol>
                <a:gridCol w="3855377">
                  <a:extLst>
                    <a:ext uri="{9D8B030D-6E8A-4147-A177-3AD203B41FA5}">
                      <a16:colId xmlns:a16="http://schemas.microsoft.com/office/drawing/2014/main" val="2708369523"/>
                    </a:ext>
                  </a:extLst>
                </a:gridCol>
              </a:tblGrid>
              <a:tr h="256309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fr-C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Adultes atteints du SII-D</a:t>
                      </a:r>
                      <a:endParaRPr lang="fr-C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234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Diète sans gluten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116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Diète avec gluten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608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Diminution des Sx du SII-D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001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171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B2C00-8340-D0B9-95B6-B35465BD5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Méthode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5B605-1A74-3B49-0EEC-6CB4AC765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Base de données : PubMed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Formule de recherche : </a:t>
            </a:r>
            <a:r>
              <a:rPr lang="fr-CA" sz="1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((irritable </a:t>
            </a:r>
            <a:r>
              <a:rPr lang="fr-CA" sz="16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bowel</a:t>
            </a:r>
            <a:r>
              <a:rPr lang="fr-CA" sz="1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syndrome[MeSH </a:t>
            </a:r>
            <a:r>
              <a:rPr lang="fr-CA" sz="16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Terms</a:t>
            </a:r>
            <a:r>
              <a:rPr lang="fr-CA" sz="1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]) AND (</a:t>
            </a:r>
            <a:r>
              <a:rPr lang="fr-CA" sz="16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diet</a:t>
            </a:r>
            <a:r>
              <a:rPr lang="fr-CA" sz="1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, gluten free[MeSH </a:t>
            </a:r>
            <a:r>
              <a:rPr lang="fr-CA" sz="16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Terms</a:t>
            </a:r>
            <a:r>
              <a:rPr lang="fr-CA" sz="1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])) AND (</a:t>
            </a:r>
            <a:r>
              <a:rPr lang="fr-CA" sz="16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diarrhea</a:t>
            </a:r>
            <a:r>
              <a:rPr lang="fr-CA" sz="1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Critères d’inclusion :</a:t>
            </a:r>
            <a:br>
              <a:rPr lang="fr-CA" dirty="0"/>
            </a:br>
            <a:r>
              <a:rPr lang="fr-CA" dirty="0"/>
              <a:t>	- syndrome de l’intestin irritable sous-type diarrhée</a:t>
            </a:r>
            <a:br>
              <a:rPr lang="fr-CA" dirty="0"/>
            </a:br>
            <a:r>
              <a:rPr lang="fr-CA" dirty="0"/>
              <a:t>	- population adulte</a:t>
            </a:r>
            <a:br>
              <a:rPr lang="fr-CA" dirty="0"/>
            </a:br>
            <a:r>
              <a:rPr lang="fr-CA" dirty="0"/>
              <a:t>	- diète sans gluten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Critères d’exclusion : </a:t>
            </a:r>
            <a:br>
              <a:rPr lang="fr-CA" dirty="0"/>
            </a:br>
            <a:r>
              <a:rPr lang="fr-CA" dirty="0"/>
              <a:t>	- maladie céliaque</a:t>
            </a:r>
            <a:br>
              <a:rPr lang="fr-CA" dirty="0"/>
            </a:br>
            <a:r>
              <a:rPr lang="fr-CA" dirty="0"/>
              <a:t>	- diète FODMAP</a:t>
            </a:r>
            <a:br>
              <a:rPr lang="fr-CA" dirty="0"/>
            </a:br>
            <a:r>
              <a:rPr lang="fr-CA" dirty="0"/>
              <a:t>	- ‘’non-</a:t>
            </a:r>
            <a:r>
              <a:rPr lang="fr-CA" dirty="0" err="1"/>
              <a:t>celiac</a:t>
            </a:r>
            <a:r>
              <a:rPr lang="fr-CA" dirty="0"/>
              <a:t> gluten </a:t>
            </a:r>
            <a:r>
              <a:rPr lang="fr-CA" dirty="0" err="1"/>
              <a:t>sensitivity</a:t>
            </a:r>
            <a:r>
              <a:rPr lang="fr-CA" dirty="0"/>
              <a:t>’’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F67E75-AB7E-CABA-D718-C3D997C92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3" y="641442"/>
            <a:ext cx="3223257" cy="114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25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0ACA6C3-F2FA-4894-85C1-9FA605104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6922BA5-6683-4195-97C3-F3D2A0BB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26626" y="-5026319"/>
            <a:ext cx="2138900" cy="12191541"/>
          </a:xfrm>
          <a:custGeom>
            <a:avLst/>
            <a:gdLst>
              <a:gd name="connsiteX0" fmla="*/ 0 w 2382867"/>
              <a:gd name="connsiteY0" fmla="*/ 12191541 h 12191541"/>
              <a:gd name="connsiteX1" fmla="*/ 0 w 2382867"/>
              <a:gd name="connsiteY1" fmla="*/ 0 h 12191541"/>
              <a:gd name="connsiteX2" fmla="*/ 1758230 w 2382867"/>
              <a:gd name="connsiteY2" fmla="*/ 0 h 12191541"/>
              <a:gd name="connsiteX3" fmla="*/ 1849759 w 2382867"/>
              <a:gd name="connsiteY3" fmla="*/ 405062 h 12191541"/>
              <a:gd name="connsiteX4" fmla="*/ 2382867 w 2382867"/>
              <a:gd name="connsiteY4" fmla="*/ 6524518 h 12191541"/>
              <a:gd name="connsiteX5" fmla="*/ 1334945 w 2382867"/>
              <a:gd name="connsiteY5" fmla="*/ 12017007 h 12191541"/>
              <a:gd name="connsiteX6" fmla="*/ 1268170 w 2382867"/>
              <a:gd name="connsiteY6" fmla="*/ 12191541 h 1219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2867" h="12191541">
                <a:moveTo>
                  <a:pt x="0" y="12191541"/>
                </a:moveTo>
                <a:lnTo>
                  <a:pt x="0" y="0"/>
                </a:lnTo>
                <a:lnTo>
                  <a:pt x="1758230" y="0"/>
                </a:lnTo>
                <a:lnTo>
                  <a:pt x="1849759" y="405062"/>
                </a:lnTo>
                <a:cubicBezTo>
                  <a:pt x="2196195" y="2048010"/>
                  <a:pt x="2382867" y="4186399"/>
                  <a:pt x="2382867" y="6524518"/>
                </a:cubicBezTo>
                <a:cubicBezTo>
                  <a:pt x="2382867" y="9147937"/>
                  <a:pt x="1893395" y="10555417"/>
                  <a:pt x="1334945" y="12017007"/>
                </a:cubicBezTo>
                <a:lnTo>
                  <a:pt x="1268170" y="1219154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59169C9-0DBE-4B66-9C16-22A64324A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27211" y="-4339476"/>
            <a:ext cx="1137882" cy="12191694"/>
          </a:xfrm>
          <a:custGeom>
            <a:avLst/>
            <a:gdLst>
              <a:gd name="connsiteX0" fmla="*/ 0 w 1240954"/>
              <a:gd name="connsiteY0" fmla="*/ 12191694 h 12191694"/>
              <a:gd name="connsiteX1" fmla="*/ 72823 w 1240954"/>
              <a:gd name="connsiteY1" fmla="*/ 12017158 h 12191694"/>
              <a:gd name="connsiteX2" fmla="*/ 1215669 w 1240954"/>
              <a:gd name="connsiteY2" fmla="*/ 6524669 h 12191694"/>
              <a:gd name="connsiteX3" fmla="*/ 634271 w 1240954"/>
              <a:gd name="connsiteY3" fmla="*/ 405211 h 12191694"/>
              <a:gd name="connsiteX4" fmla="*/ 534414 w 1240954"/>
              <a:gd name="connsiteY4" fmla="*/ 0 h 12191694"/>
              <a:gd name="connsiteX5" fmla="*/ 559698 w 1240954"/>
              <a:gd name="connsiteY5" fmla="*/ 0 h 12191694"/>
              <a:gd name="connsiteX6" fmla="*/ 659555 w 1240954"/>
              <a:gd name="connsiteY6" fmla="*/ 405211 h 12191694"/>
              <a:gd name="connsiteX7" fmla="*/ 1240954 w 1240954"/>
              <a:gd name="connsiteY7" fmla="*/ 6524669 h 12191694"/>
              <a:gd name="connsiteX8" fmla="*/ 98108 w 1240954"/>
              <a:gd name="connsiteY8" fmla="*/ 12017158 h 12191694"/>
              <a:gd name="connsiteX9" fmla="*/ 25285 w 1240954"/>
              <a:gd name="connsiteY9" fmla="*/ 12191694 h 1219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0954" h="12191694">
                <a:moveTo>
                  <a:pt x="0" y="12191694"/>
                </a:moveTo>
                <a:lnTo>
                  <a:pt x="72823" y="12017158"/>
                </a:lnTo>
                <a:cubicBezTo>
                  <a:pt x="681859" y="10555569"/>
                  <a:pt x="1215669" y="9148088"/>
                  <a:pt x="1215669" y="6524669"/>
                </a:cubicBezTo>
                <a:cubicBezTo>
                  <a:pt x="1215670" y="4186551"/>
                  <a:pt x="1012087" y="2048160"/>
                  <a:pt x="634271" y="405211"/>
                </a:cubicBezTo>
                <a:lnTo>
                  <a:pt x="534414" y="0"/>
                </a:lnTo>
                <a:lnTo>
                  <a:pt x="559698" y="0"/>
                </a:lnTo>
                <a:lnTo>
                  <a:pt x="659555" y="405211"/>
                </a:lnTo>
                <a:cubicBezTo>
                  <a:pt x="1037372" y="2048160"/>
                  <a:pt x="1240954" y="4186551"/>
                  <a:pt x="1240954" y="6524669"/>
                </a:cubicBezTo>
                <a:cubicBezTo>
                  <a:pt x="1240954" y="9148088"/>
                  <a:pt x="707144" y="10555569"/>
                  <a:pt x="98108" y="12017158"/>
                </a:cubicBezTo>
                <a:lnTo>
                  <a:pt x="25285" y="121916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50F2F0-5F8E-F078-1832-1B0997524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944" y="543687"/>
            <a:ext cx="9756112" cy="1046868"/>
          </a:xfrm>
        </p:spPr>
        <p:txBody>
          <a:bodyPr anchor="ctr">
            <a:normAutofit/>
          </a:bodyPr>
          <a:lstStyle/>
          <a:p>
            <a:pPr algn="ctr"/>
            <a:r>
              <a:rPr lang="fr-CA" dirty="0"/>
              <a:t>Méthode</a:t>
            </a:r>
            <a:endParaRPr lang="fr-CA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0457BB4-CED7-4065-8959-D6B51491B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90529" y="-4583452"/>
            <a:ext cx="1011248" cy="12191695"/>
          </a:xfrm>
          <a:custGeom>
            <a:avLst/>
            <a:gdLst>
              <a:gd name="connsiteX0" fmla="*/ 0 w 1102849"/>
              <a:gd name="connsiteY0" fmla="*/ 12191695 h 12191695"/>
              <a:gd name="connsiteX1" fmla="*/ 65312 w 1102849"/>
              <a:gd name="connsiteY1" fmla="*/ 12017158 h 12191695"/>
              <a:gd name="connsiteX2" fmla="*/ 1090278 w 1102849"/>
              <a:gd name="connsiteY2" fmla="*/ 6524670 h 12191695"/>
              <a:gd name="connsiteX3" fmla="*/ 568848 w 1102849"/>
              <a:gd name="connsiteY3" fmla="*/ 405211 h 12191695"/>
              <a:gd name="connsiteX4" fmla="*/ 479291 w 1102849"/>
              <a:gd name="connsiteY4" fmla="*/ 0 h 12191695"/>
              <a:gd name="connsiteX5" fmla="*/ 491862 w 1102849"/>
              <a:gd name="connsiteY5" fmla="*/ 0 h 12191695"/>
              <a:gd name="connsiteX6" fmla="*/ 581419 w 1102849"/>
              <a:gd name="connsiteY6" fmla="*/ 405211 h 12191695"/>
              <a:gd name="connsiteX7" fmla="*/ 1102849 w 1102849"/>
              <a:gd name="connsiteY7" fmla="*/ 6524670 h 12191695"/>
              <a:gd name="connsiteX8" fmla="*/ 77883 w 1102849"/>
              <a:gd name="connsiteY8" fmla="*/ 12017158 h 12191695"/>
              <a:gd name="connsiteX9" fmla="*/ 12571 w 1102849"/>
              <a:gd name="connsiteY9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2849" h="12191695">
                <a:moveTo>
                  <a:pt x="0" y="12191695"/>
                </a:moveTo>
                <a:lnTo>
                  <a:pt x="65312" y="12017158"/>
                </a:lnTo>
                <a:cubicBezTo>
                  <a:pt x="611528" y="10555569"/>
                  <a:pt x="1090278" y="9148088"/>
                  <a:pt x="1090278" y="6524670"/>
                </a:cubicBezTo>
                <a:cubicBezTo>
                  <a:pt x="1090278" y="4186551"/>
                  <a:pt x="907694" y="2048159"/>
                  <a:pt x="568848" y="405211"/>
                </a:cubicBezTo>
                <a:lnTo>
                  <a:pt x="479291" y="0"/>
                </a:lnTo>
                <a:lnTo>
                  <a:pt x="491862" y="0"/>
                </a:lnTo>
                <a:lnTo>
                  <a:pt x="581419" y="405211"/>
                </a:lnTo>
                <a:cubicBezTo>
                  <a:pt x="920265" y="2048159"/>
                  <a:pt x="1102849" y="4186551"/>
                  <a:pt x="1102849" y="6524670"/>
                </a:cubicBezTo>
                <a:cubicBezTo>
                  <a:pt x="1102849" y="9148088"/>
                  <a:pt x="624099" y="10555569"/>
                  <a:pt x="77883" y="12017158"/>
                </a:cubicBezTo>
                <a:lnTo>
                  <a:pt x="12571" y="1219169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19A560C-E9E9-4D91-77EE-FAA0DE8221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207480"/>
              </p:ext>
            </p:extLst>
          </p:nvPr>
        </p:nvGraphicFramePr>
        <p:xfrm>
          <a:off x="2426397" y="2594982"/>
          <a:ext cx="7338897" cy="3620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FEF8F96-EB78-7DA1-3A0C-0C701B9116F7}"/>
              </a:ext>
            </a:extLst>
          </p:cNvPr>
          <p:cNvSpPr txBox="1"/>
          <p:nvPr/>
        </p:nvSpPr>
        <p:spPr>
          <a:xfrm>
            <a:off x="6528443" y="3653114"/>
            <a:ext cx="3091045" cy="29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58368">
              <a:spcAft>
                <a:spcPts val="600"/>
              </a:spcAft>
            </a:pPr>
            <a:r>
              <a:rPr lang="fr-CA" sz="129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Critères d’inclusion/d’exclusion</a:t>
            </a:r>
            <a:endParaRPr lang="fr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78AE92-911C-BA4F-F465-20FE39639959}"/>
              </a:ext>
            </a:extLst>
          </p:cNvPr>
          <p:cNvSpPr txBox="1"/>
          <p:nvPr/>
        </p:nvSpPr>
        <p:spPr>
          <a:xfrm>
            <a:off x="6528443" y="5002993"/>
            <a:ext cx="2621494" cy="29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58368">
              <a:spcAft>
                <a:spcPts val="600"/>
              </a:spcAft>
            </a:pPr>
            <a:r>
              <a:rPr lang="fr-CA" sz="129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Lecture du résumé/article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3979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AC709-BB7B-2AE1-03FC-63B948081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714" y="-535242"/>
            <a:ext cx="8770571" cy="1345269"/>
          </a:xfrm>
        </p:spPr>
        <p:txBody>
          <a:bodyPr/>
          <a:lstStyle/>
          <a:p>
            <a:r>
              <a:rPr lang="fr-CA" dirty="0"/>
              <a:t>Résultats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52C128-4215-9808-6487-F39A3CF7C3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195856"/>
              </p:ext>
            </p:extLst>
          </p:nvPr>
        </p:nvGraphicFramePr>
        <p:xfrm>
          <a:off x="0" y="810028"/>
          <a:ext cx="12192001" cy="4703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002">
                  <a:extLst>
                    <a:ext uri="{9D8B030D-6E8A-4147-A177-3AD203B41FA5}">
                      <a16:colId xmlns:a16="http://schemas.microsoft.com/office/drawing/2014/main" val="2478215309"/>
                    </a:ext>
                  </a:extLst>
                </a:gridCol>
                <a:gridCol w="2426121">
                  <a:extLst>
                    <a:ext uri="{9D8B030D-6E8A-4147-A177-3AD203B41FA5}">
                      <a16:colId xmlns:a16="http://schemas.microsoft.com/office/drawing/2014/main" val="1318309277"/>
                    </a:ext>
                  </a:extLst>
                </a:gridCol>
                <a:gridCol w="2478048">
                  <a:extLst>
                    <a:ext uri="{9D8B030D-6E8A-4147-A177-3AD203B41FA5}">
                      <a16:colId xmlns:a16="http://schemas.microsoft.com/office/drawing/2014/main" val="3664053711"/>
                    </a:ext>
                  </a:extLst>
                </a:gridCol>
                <a:gridCol w="2670592">
                  <a:extLst>
                    <a:ext uri="{9D8B030D-6E8A-4147-A177-3AD203B41FA5}">
                      <a16:colId xmlns:a16="http://schemas.microsoft.com/office/drawing/2014/main" val="2398307587"/>
                    </a:ext>
                  </a:extLst>
                </a:gridCol>
                <a:gridCol w="2880238">
                  <a:extLst>
                    <a:ext uri="{9D8B030D-6E8A-4147-A177-3AD203B41FA5}">
                      <a16:colId xmlns:a16="http://schemas.microsoft.com/office/drawing/2014/main" val="2288945410"/>
                    </a:ext>
                  </a:extLst>
                </a:gridCol>
              </a:tblGrid>
              <a:tr h="273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</a:rPr>
                        <a:t>Critères étudiés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</a:rPr>
                        <a:t>Étude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345918"/>
                  </a:ext>
                </a:extLst>
              </a:tr>
              <a:tr h="4592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</a:rPr>
                        <a:t>Étude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</a:rPr>
                        <a:t>1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</a:rPr>
                        <a:t>2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>
                          <a:effectLst/>
                          <a:latin typeface="+mn-lt"/>
                        </a:rPr>
                        <a:t>3</a:t>
                      </a:r>
                      <a:endParaRPr lang="en-CA" sz="120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>
                          <a:effectLst/>
                          <a:latin typeface="+mn-lt"/>
                        </a:rPr>
                        <a:t>4</a:t>
                      </a:r>
                      <a:endParaRPr lang="en-CA" sz="120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6906850"/>
                  </a:ext>
                </a:extLst>
              </a:tr>
              <a:tr h="2106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Titre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Randomised controlled trial: effects of gluten-free diet on symptoms and the gut microenvironment in irritable bowel syndrome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Long-term response to gluten-free diet as evidence for non-celiac wheat sensitivity in one third of patients with diarrhea-dominant and mixed-type irritable bowel syndrome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controlled trial of gluten-free diet in patients with irritable bowel syndrome-diarrhea: effects on bowel frequency and intestinal function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Long-Term Effect of a Gluten-Free Diet on Diarrhoea- or Bloating-Predominant Functional Bowel Disease: Role of the 'Low-Grade Coeliac Score' and the 'Coeliac Lymphogram' in the Response Rate to the Diet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2812614"/>
                  </a:ext>
                </a:extLst>
              </a:tr>
              <a:tr h="4670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Année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4074374"/>
                  </a:ext>
                </a:extLst>
              </a:tr>
              <a:tr h="4779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</a:rPr>
                        <a:t>Population à l’étude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</a:rPr>
                        <a:t>38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</a:rPr>
                        <a:t>35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</a:rPr>
                        <a:t>45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>
                          <a:effectLst/>
                          <a:latin typeface="+mn-lt"/>
                        </a:rPr>
                        <a:t>116</a:t>
                      </a:r>
                      <a:endParaRPr lang="en-CA" sz="120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9371606"/>
                  </a:ext>
                </a:extLst>
              </a:tr>
              <a:tr h="5104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>
                          <a:effectLst/>
                          <a:latin typeface="+mn-lt"/>
                        </a:rPr>
                        <a:t>Sites</a:t>
                      </a:r>
                      <a:endParaRPr lang="en-CA" sz="120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</a:rPr>
                        <a:t>1 site à </a:t>
                      </a:r>
                      <a:r>
                        <a:rPr lang="fr-CA" sz="1200" dirty="0" err="1">
                          <a:effectLst/>
                          <a:latin typeface="+mn-lt"/>
                        </a:rPr>
                        <a:t>Gothenburg</a:t>
                      </a:r>
                      <a:r>
                        <a:rPr lang="fr-CA" sz="1200" dirty="0">
                          <a:effectLst/>
                          <a:latin typeface="+mn-lt"/>
                        </a:rPr>
                        <a:t>, Suède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</a:rPr>
                        <a:t>Berlin, Allemagne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>
                          <a:effectLst/>
                          <a:latin typeface="+mn-lt"/>
                        </a:rPr>
                        <a:t>Mayo Clinic, États-Unis</a:t>
                      </a:r>
                      <a:endParaRPr lang="en-CA" sz="120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>
                          <a:effectLst/>
                          <a:latin typeface="+mn-lt"/>
                        </a:rPr>
                        <a:t>Espagne</a:t>
                      </a:r>
                      <a:endParaRPr lang="en-CA" sz="120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773973"/>
                  </a:ext>
                </a:extLst>
              </a:tr>
              <a:tr h="4083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</a:rPr>
                        <a:t>Devis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</a:rPr>
                        <a:t>ECR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</a:rPr>
                        <a:t>Étude de cohorte prospective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</a:rPr>
                        <a:t>ECR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</a:rPr>
                        <a:t>Étude de cohorte prospective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7139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7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AC709-BB7B-2AE1-03FC-63B948081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714" y="-535242"/>
            <a:ext cx="8770571" cy="1345269"/>
          </a:xfrm>
        </p:spPr>
        <p:txBody>
          <a:bodyPr/>
          <a:lstStyle/>
          <a:p>
            <a:r>
              <a:rPr lang="fr-CA" dirty="0"/>
              <a:t>Résultats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52C128-4215-9808-6487-F39A3CF7C3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43421"/>
              </p:ext>
            </p:extLst>
          </p:nvPr>
        </p:nvGraphicFramePr>
        <p:xfrm>
          <a:off x="0" y="810028"/>
          <a:ext cx="12192001" cy="5432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002">
                  <a:extLst>
                    <a:ext uri="{9D8B030D-6E8A-4147-A177-3AD203B41FA5}">
                      <a16:colId xmlns:a16="http://schemas.microsoft.com/office/drawing/2014/main" val="2478215309"/>
                    </a:ext>
                  </a:extLst>
                </a:gridCol>
                <a:gridCol w="2426121">
                  <a:extLst>
                    <a:ext uri="{9D8B030D-6E8A-4147-A177-3AD203B41FA5}">
                      <a16:colId xmlns:a16="http://schemas.microsoft.com/office/drawing/2014/main" val="1318309277"/>
                    </a:ext>
                  </a:extLst>
                </a:gridCol>
                <a:gridCol w="2478048">
                  <a:extLst>
                    <a:ext uri="{9D8B030D-6E8A-4147-A177-3AD203B41FA5}">
                      <a16:colId xmlns:a16="http://schemas.microsoft.com/office/drawing/2014/main" val="3664053711"/>
                    </a:ext>
                  </a:extLst>
                </a:gridCol>
                <a:gridCol w="2670592">
                  <a:extLst>
                    <a:ext uri="{9D8B030D-6E8A-4147-A177-3AD203B41FA5}">
                      <a16:colId xmlns:a16="http://schemas.microsoft.com/office/drawing/2014/main" val="2398307587"/>
                    </a:ext>
                  </a:extLst>
                </a:gridCol>
                <a:gridCol w="2880238">
                  <a:extLst>
                    <a:ext uri="{9D8B030D-6E8A-4147-A177-3AD203B41FA5}">
                      <a16:colId xmlns:a16="http://schemas.microsoft.com/office/drawing/2014/main" val="2288945410"/>
                    </a:ext>
                  </a:extLst>
                </a:gridCol>
              </a:tblGrid>
              <a:tr h="2651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</a:rPr>
                        <a:t>Critères étudiés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</a:rPr>
                        <a:t>Étude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345918"/>
                  </a:ext>
                </a:extLst>
              </a:tr>
              <a:tr h="445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</a:rPr>
                        <a:t>Étude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</a:rPr>
                        <a:t>1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</a:rPr>
                        <a:t>2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>
                          <a:effectLst/>
                          <a:latin typeface="+mn-lt"/>
                        </a:rPr>
                        <a:t>3</a:t>
                      </a:r>
                      <a:endParaRPr lang="en-CA" sz="120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>
                          <a:effectLst/>
                          <a:latin typeface="+mn-lt"/>
                        </a:rPr>
                        <a:t>4</a:t>
                      </a:r>
                      <a:endParaRPr lang="en-CA" sz="120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6906850"/>
                  </a:ext>
                </a:extLst>
              </a:tr>
              <a:tr h="17425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Titre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Randomised controlled trial: effects of gluten-free diet on symptoms and the gut microenvironment in irritable bowel syndrome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Long-term response to gluten-free diet as evidence for non-celiac wheat sensitivity in one third of patients with diarrhea-dominant and mixed-type irritable bowel syndrome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controlled trial of gluten-free diet in patients with irritable bowel syndrome-diarrhea: effects on bowel frequency and intestinal function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Long-Term Effect of a Gluten-Free Diet on Diarrhoea- or Bloating-Predominant Functional Bowel Disease: Role of the 'Low-Grade Coeliac Score' and the 'Coeliac Lymphogram' in the Response Rate to the Diet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2812614"/>
                  </a:ext>
                </a:extLst>
              </a:tr>
              <a:tr h="5302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Instruments 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IBS-SSS</a:t>
                      </a:r>
                      <a:endParaRPr lang="en-CA" sz="120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BSF</a:t>
                      </a:r>
                      <a:endParaRPr lang="en-CA" sz="120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IBS-SSS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Transit intestinal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BSF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Transit intestinal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Lymphogramme</a:t>
                      </a:r>
                      <a:r>
                        <a:rPr lang="fr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céliaque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Score céliaque à faible taux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9178412"/>
                  </a:ext>
                </a:extLst>
              </a:tr>
              <a:tr h="3960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Intervention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Diète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sans gluten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Diète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sans gluten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Diète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sans gluten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Diète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sans gluten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9935432"/>
                  </a:ext>
                </a:extLst>
              </a:tr>
              <a:tr h="3960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Contr</a:t>
                      </a:r>
                      <a:r>
                        <a:rPr lang="fr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ôle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Diète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avec gluten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Aucun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Diète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avec gluten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Aucun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2850839"/>
                  </a:ext>
                </a:extLst>
              </a:tr>
              <a:tr h="5970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Issue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primaire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Effets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l’intervention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sur les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Sx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du SII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14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jours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Amélioration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des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Sx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du SII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mois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Effets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l’intervention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sur le transit intestinal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semaines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Effets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l’intervention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sur les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Sx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du SII après 6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mois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809796"/>
                  </a:ext>
                </a:extLst>
              </a:tr>
              <a:tr h="10604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Issue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secondaire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Effets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de la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diète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sans gluten sur le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microbiote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fécal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et le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profil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métabolite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Amélioration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des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Sx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du SII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12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mois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HLA-DQ2/8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comme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prédicteur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réponse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Perméabilité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intestinale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Production de cytokines par monocytes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périphériques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Lymphogramme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céliaque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et score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céliaque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de bas-grade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comme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prédicteur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réponse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260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573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AC709-BB7B-2AE1-03FC-63B948081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714" y="-535242"/>
            <a:ext cx="8770571" cy="1345269"/>
          </a:xfrm>
        </p:spPr>
        <p:txBody>
          <a:bodyPr/>
          <a:lstStyle/>
          <a:p>
            <a:r>
              <a:rPr lang="fr-CA" dirty="0"/>
              <a:t>Résultats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52C128-4215-9808-6487-F39A3CF7C3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554798"/>
              </p:ext>
            </p:extLst>
          </p:nvPr>
        </p:nvGraphicFramePr>
        <p:xfrm>
          <a:off x="0" y="810029"/>
          <a:ext cx="12192001" cy="6047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002">
                  <a:extLst>
                    <a:ext uri="{9D8B030D-6E8A-4147-A177-3AD203B41FA5}">
                      <a16:colId xmlns:a16="http://schemas.microsoft.com/office/drawing/2014/main" val="2478215309"/>
                    </a:ext>
                  </a:extLst>
                </a:gridCol>
                <a:gridCol w="2426121">
                  <a:extLst>
                    <a:ext uri="{9D8B030D-6E8A-4147-A177-3AD203B41FA5}">
                      <a16:colId xmlns:a16="http://schemas.microsoft.com/office/drawing/2014/main" val="1318309277"/>
                    </a:ext>
                  </a:extLst>
                </a:gridCol>
                <a:gridCol w="2478048">
                  <a:extLst>
                    <a:ext uri="{9D8B030D-6E8A-4147-A177-3AD203B41FA5}">
                      <a16:colId xmlns:a16="http://schemas.microsoft.com/office/drawing/2014/main" val="3664053711"/>
                    </a:ext>
                  </a:extLst>
                </a:gridCol>
                <a:gridCol w="2670592">
                  <a:extLst>
                    <a:ext uri="{9D8B030D-6E8A-4147-A177-3AD203B41FA5}">
                      <a16:colId xmlns:a16="http://schemas.microsoft.com/office/drawing/2014/main" val="2398307587"/>
                    </a:ext>
                  </a:extLst>
                </a:gridCol>
                <a:gridCol w="2880238">
                  <a:extLst>
                    <a:ext uri="{9D8B030D-6E8A-4147-A177-3AD203B41FA5}">
                      <a16:colId xmlns:a16="http://schemas.microsoft.com/office/drawing/2014/main" val="2288945410"/>
                    </a:ext>
                  </a:extLst>
                </a:gridCol>
              </a:tblGrid>
              <a:tr h="340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</a:rPr>
                        <a:t>Critères étudiés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</a:rPr>
                        <a:t>Étude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345918"/>
                  </a:ext>
                </a:extLst>
              </a:tr>
              <a:tr h="3029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</a:rPr>
                        <a:t>Étude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</a:rPr>
                        <a:t>1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</a:rPr>
                        <a:t>2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>
                          <a:effectLst/>
                          <a:latin typeface="+mn-lt"/>
                        </a:rPr>
                        <a:t>3</a:t>
                      </a:r>
                      <a:endParaRPr lang="en-CA" sz="120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>
                          <a:effectLst/>
                          <a:latin typeface="+mn-lt"/>
                        </a:rPr>
                        <a:t>4</a:t>
                      </a:r>
                      <a:endParaRPr lang="en-CA" sz="120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6906850"/>
                  </a:ext>
                </a:extLst>
              </a:tr>
              <a:tr h="14152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Titre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Randomised controlled trial: effects of gluten-free diet on symptoms and the gut microenvironment in irritable bowel syndrome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Long-term response to gluten-free diet as evidence for non-celiac wheat sensitivity in one third of patients with diarrhea-dominant and mixed-type irritable bowel syndrome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controlled trial of gluten-free diet in patients with irritable bowel syndrome-diarrhea: effects on bowel frequency and intestinal function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Long-Term Effect of a Gluten-Free Diet on Diarrhoea- or Bloating-Predominant Functional Bowel Disease: Role of the 'Low-Grade Coeliac Score' and the 'Coeliac Lymphogram' in the Response Rate to the Diet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2812614"/>
                  </a:ext>
                </a:extLst>
              </a:tr>
              <a:tr h="34797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Principaux résultats 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Amélioration de la fréquence des selles molles en 14 jours (p=0.01)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Amélioration de l'intensité globale des Sx (score de 315 à 262) (p=0.02), l'intensité de la douleur abdominale (p=0.02) et l'interférence avec la vie quotidienne (p=0.04) par rapport à l'intervention avec une diète contenant du gluten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 de changement au niveau des symptômes d'anxiété, de dépression et somatiques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Amélioration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de la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qualité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de vie et des </a:t>
                      </a: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Sx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chez 34% des participants (p=0.327)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Diminution de la fréquence des selles molles en 4 semaines (p=0.04)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Réponse plus élevée chez les patients HLA-DQ2/8 positifs (p=0.019)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 de différence sur la forme des selles ni sur la facilité à passer des selles (p=0.064)</a:t>
                      </a:r>
                      <a:endParaRPr lang="en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Réponse clinique notée chez 62% des patients, qui était soutenue sur une période médiane de 21 mois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Ces patients présentaient le plus souvent un </a:t>
                      </a:r>
                      <a:r>
                        <a:rPr lang="fr-C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lymphogramme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céliaque (p = 0,02) et un score céliaque de bas-grade positif (p = 0,027).</a:t>
                      </a:r>
                      <a:endParaRPr lang="en-CA" sz="1200" dirty="0"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9178412"/>
                  </a:ext>
                </a:extLst>
              </a:tr>
              <a:tr h="5091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 err="1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Seuil</a:t>
                      </a: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alpha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9935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83038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2E5E8"/>
      </a:lt2>
      <a:accent1>
        <a:srgbClr val="D19651"/>
      </a:accent1>
      <a:accent2>
        <a:srgbClr val="A9A64F"/>
      </a:accent2>
      <a:accent3>
        <a:srgbClr val="90AB63"/>
      </a:accent3>
      <a:accent4>
        <a:srgbClr val="66B253"/>
      </a:accent4>
      <a:accent5>
        <a:srgbClr val="58B46B"/>
      </a:accent5>
      <a:accent6>
        <a:srgbClr val="53B28E"/>
      </a:accent6>
      <a:hlink>
        <a:srgbClr val="6283AA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1579</Words>
  <Application>Microsoft Office PowerPoint</Application>
  <PresentationFormat>Widescreen</PresentationFormat>
  <Paragraphs>178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Meiryo</vt:lpstr>
      <vt:lpstr>Arial</vt:lpstr>
      <vt:lpstr>Calibri</vt:lpstr>
      <vt:lpstr>Corbel</vt:lpstr>
      <vt:lpstr>SketchLinesVTI</vt:lpstr>
      <vt:lpstr>La diète sans gluten dans le syndrome de l’intestin irritable (SII)</vt:lpstr>
      <vt:lpstr>MISE EN CONTEXTE</vt:lpstr>
      <vt:lpstr>Traitements actuels pour le SII</vt:lpstr>
      <vt:lpstr>Comparativement à la diète avec gluten, est-ce que la diète sans gluten améliore les symptômes du syndrome de l'intestin irritable, en particulier pour le sous-type diarrhée, chez les adultes atteints de cette maladie?</vt:lpstr>
      <vt:lpstr>Méthode</vt:lpstr>
      <vt:lpstr>Méthode</vt:lpstr>
      <vt:lpstr>Résultats</vt:lpstr>
      <vt:lpstr>Résultats</vt:lpstr>
      <vt:lpstr>Résultats</vt:lpstr>
      <vt:lpstr>Discussion</vt:lpstr>
      <vt:lpstr>Validité</vt:lpstr>
      <vt:lpstr>Biais</vt:lpstr>
      <vt:lpstr>Conclusion</vt:lpstr>
      <vt:lpstr>Remerciements</vt:lpstr>
      <vt:lpstr>Références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diète sans gluten dans le syndrome de l’intestin irritable (SII)</dc:title>
  <dc:creator>Cheng Yuan Lian</dc:creator>
  <cp:lastModifiedBy>Cheng Yuan Lian</cp:lastModifiedBy>
  <cp:revision>9</cp:revision>
  <dcterms:created xsi:type="dcterms:W3CDTF">2023-05-27T19:35:46Z</dcterms:created>
  <dcterms:modified xsi:type="dcterms:W3CDTF">2023-05-28T17:24:17Z</dcterms:modified>
</cp:coreProperties>
</file>