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31"/>
  </p:notesMasterIdLst>
  <p:sldIdLst>
    <p:sldId id="256" r:id="rId2"/>
    <p:sldId id="257" r:id="rId3"/>
    <p:sldId id="261" r:id="rId4"/>
    <p:sldId id="278" r:id="rId5"/>
    <p:sldId id="277" r:id="rId6"/>
    <p:sldId id="260" r:id="rId7"/>
    <p:sldId id="263" r:id="rId8"/>
    <p:sldId id="262" r:id="rId9"/>
    <p:sldId id="283" r:id="rId10"/>
    <p:sldId id="273" r:id="rId11"/>
    <p:sldId id="258" r:id="rId12"/>
    <p:sldId id="259" r:id="rId13"/>
    <p:sldId id="264" r:id="rId14"/>
    <p:sldId id="279" r:id="rId15"/>
    <p:sldId id="284" r:id="rId16"/>
    <p:sldId id="274" r:id="rId17"/>
    <p:sldId id="275" r:id="rId18"/>
    <p:sldId id="276" r:id="rId19"/>
    <p:sldId id="265" r:id="rId20"/>
    <p:sldId id="266" r:id="rId21"/>
    <p:sldId id="280" r:id="rId22"/>
    <p:sldId id="268" r:id="rId23"/>
    <p:sldId id="281" r:id="rId24"/>
    <p:sldId id="285" r:id="rId25"/>
    <p:sldId id="282" r:id="rId26"/>
    <p:sldId id="269" r:id="rId27"/>
    <p:sldId id="270" r:id="rId28"/>
    <p:sldId id="286" r:id="rId29"/>
    <p:sldId id="271" r:id="rId3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EB5DEC-95CE-2E45-ABD4-CA51488773DB}" v="2726" dt="2023-05-25T16:21:24.429"/>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32"/>
  </p:normalViewPr>
  <p:slideViewPr>
    <p:cSldViewPr snapToGrid="0">
      <p:cViewPr varScale="1">
        <p:scale>
          <a:sx n="106" d="100"/>
          <a:sy n="106" d="100"/>
        </p:scale>
        <p:origin x="20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E559D7-293D-4549-B10A-68456AAD3125}"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fr-CA"/>
        </a:p>
      </dgm:t>
    </dgm:pt>
    <dgm:pt modelId="{A24FADC3-6A5E-4435-B896-ACDF2ACCA086}">
      <dgm:prSet phldrT="[Texte]" phldr="0"/>
      <dgm:spPr/>
      <dgm:t>
        <a:bodyPr/>
        <a:lstStyle/>
        <a:p>
          <a:pPr rtl="0"/>
          <a:r>
            <a:rPr lang="fr-CA">
              <a:latin typeface="Calibri Light" panose="020F0302020204030204"/>
            </a:rPr>
            <a:t>Femme enceinte</a:t>
          </a:r>
          <a:endParaRPr lang="fr-CA"/>
        </a:p>
      </dgm:t>
    </dgm:pt>
    <dgm:pt modelId="{202320B7-FCC3-4EF6-99EE-18C0CDCBBDC7}" type="parTrans" cxnId="{1526ADB7-E3D6-40AA-8075-21F4EF593A47}">
      <dgm:prSet/>
      <dgm:spPr/>
      <dgm:t>
        <a:bodyPr/>
        <a:lstStyle/>
        <a:p>
          <a:endParaRPr lang="fr-CA"/>
        </a:p>
      </dgm:t>
    </dgm:pt>
    <dgm:pt modelId="{F2891D4D-229C-4E78-805D-803E6431FC20}" type="sibTrans" cxnId="{1526ADB7-E3D6-40AA-8075-21F4EF593A47}">
      <dgm:prSet/>
      <dgm:spPr/>
      <dgm:t>
        <a:bodyPr/>
        <a:lstStyle/>
        <a:p>
          <a:endParaRPr lang="fr-CA"/>
        </a:p>
      </dgm:t>
    </dgm:pt>
    <dgm:pt modelId="{DE44DAFF-1BC1-475E-B39E-62A445992CEC}">
      <dgm:prSet phldrT="[Texte]" phldr="0"/>
      <dgm:spPr/>
      <dgm:t>
        <a:bodyPr/>
        <a:lstStyle/>
        <a:p>
          <a:pPr rtl="0"/>
          <a:r>
            <a:rPr lang="fr-CA">
              <a:latin typeface="Calibri Light" panose="020F0302020204030204"/>
            </a:rPr>
            <a:t>Intubé ou VNI</a:t>
          </a:r>
          <a:endParaRPr lang="fr-CA"/>
        </a:p>
      </dgm:t>
    </dgm:pt>
    <dgm:pt modelId="{99307790-A35A-4499-B9B3-4C4A339B48C4}" type="parTrans" cxnId="{BCE74A51-D5B6-4A20-AC2D-5DB08B6B6ADB}">
      <dgm:prSet/>
      <dgm:spPr/>
      <dgm:t>
        <a:bodyPr/>
        <a:lstStyle/>
        <a:p>
          <a:endParaRPr lang="fr-CA"/>
        </a:p>
      </dgm:t>
    </dgm:pt>
    <dgm:pt modelId="{D7A1A48B-3AD3-491E-9F15-0D47CD1C7C71}" type="sibTrans" cxnId="{BCE74A51-D5B6-4A20-AC2D-5DB08B6B6ADB}">
      <dgm:prSet/>
      <dgm:spPr/>
      <dgm:t>
        <a:bodyPr/>
        <a:lstStyle/>
        <a:p>
          <a:endParaRPr lang="fr-CA"/>
        </a:p>
      </dgm:t>
    </dgm:pt>
    <dgm:pt modelId="{2C467AEA-0C8D-4DCF-B79D-C723F92D2748}">
      <dgm:prSet phldrT="[Texte]" phldr="0"/>
      <dgm:spPr/>
      <dgm:t>
        <a:bodyPr/>
        <a:lstStyle/>
        <a:p>
          <a:pPr rtl="0"/>
          <a:r>
            <a:rPr lang="fr-CA">
              <a:latin typeface="Calibri Light" panose="020F0302020204030204"/>
            </a:rPr>
            <a:t>HD instable</a:t>
          </a:r>
          <a:endParaRPr lang="fr-CA"/>
        </a:p>
      </dgm:t>
    </dgm:pt>
    <dgm:pt modelId="{A6539751-BDB0-4A37-AC4E-814B320BEF75}" type="parTrans" cxnId="{A42979C1-1DA2-4F44-BBE2-6CA77F9F9825}">
      <dgm:prSet/>
      <dgm:spPr/>
      <dgm:t>
        <a:bodyPr/>
        <a:lstStyle/>
        <a:p>
          <a:endParaRPr lang="fr-CA"/>
        </a:p>
      </dgm:t>
    </dgm:pt>
    <dgm:pt modelId="{5DA2D195-29FF-4904-AEC7-587F980C2315}" type="sibTrans" cxnId="{A42979C1-1DA2-4F44-BBE2-6CA77F9F9825}">
      <dgm:prSet/>
      <dgm:spPr/>
      <dgm:t>
        <a:bodyPr/>
        <a:lstStyle/>
        <a:p>
          <a:endParaRPr lang="fr-CA"/>
        </a:p>
      </dgm:t>
    </dgm:pt>
    <dgm:pt modelId="{08FA2BF0-C1B2-49D6-8789-CFA985E22F13}">
      <dgm:prSet phldrT="[Texte]" phldr="0"/>
      <dgm:spPr/>
      <dgm:t>
        <a:bodyPr/>
        <a:lstStyle/>
        <a:p>
          <a:pPr rtl="0"/>
          <a:r>
            <a:rPr lang="fr-CA">
              <a:latin typeface="Calibri Light" panose="020F0302020204030204"/>
            </a:rPr>
            <a:t>Insuffisance cardiaque ou CMP</a:t>
          </a:r>
          <a:endParaRPr lang="fr-CA"/>
        </a:p>
      </dgm:t>
    </dgm:pt>
    <dgm:pt modelId="{D9F1214E-8D26-430C-B2BA-293D56B00D8E}" type="parTrans" cxnId="{F028FE3D-F29F-4BA2-90F0-9A0233420112}">
      <dgm:prSet/>
      <dgm:spPr/>
      <dgm:t>
        <a:bodyPr/>
        <a:lstStyle/>
        <a:p>
          <a:endParaRPr lang="fr-CA"/>
        </a:p>
      </dgm:t>
    </dgm:pt>
    <dgm:pt modelId="{D0710E95-E958-477E-82E8-65F3DFE37369}" type="sibTrans" cxnId="{F028FE3D-F29F-4BA2-90F0-9A0233420112}">
      <dgm:prSet/>
      <dgm:spPr/>
      <dgm:t>
        <a:bodyPr/>
        <a:lstStyle/>
        <a:p>
          <a:endParaRPr lang="fr-CA"/>
        </a:p>
      </dgm:t>
    </dgm:pt>
    <dgm:pt modelId="{DBDDE228-EFFF-4D4E-96B3-4A68ED58A6BA}">
      <dgm:prSet phldrT="[Texte]" phldr="0"/>
      <dgm:spPr/>
      <dgm:t>
        <a:bodyPr/>
        <a:lstStyle/>
        <a:p>
          <a:pPr rtl="0"/>
          <a:r>
            <a:rPr lang="fr-CA">
              <a:latin typeface="Calibri Light" panose="020F0302020204030204"/>
            </a:rPr>
            <a:t>Asthme concomitant</a:t>
          </a:r>
          <a:endParaRPr lang="fr-CA"/>
        </a:p>
      </dgm:t>
    </dgm:pt>
    <dgm:pt modelId="{902FC681-ECB0-40E9-9FBA-CB1FEF9602BA}" type="parTrans" cxnId="{63E36C9F-DA6C-4C39-AD61-27F7FA30AF23}">
      <dgm:prSet/>
      <dgm:spPr/>
      <dgm:t>
        <a:bodyPr/>
        <a:lstStyle/>
        <a:p>
          <a:endParaRPr lang="fr-CA"/>
        </a:p>
      </dgm:t>
    </dgm:pt>
    <dgm:pt modelId="{D813AEB8-BC00-490E-9ABA-C47C72519308}" type="sibTrans" cxnId="{63E36C9F-DA6C-4C39-AD61-27F7FA30AF23}">
      <dgm:prSet/>
      <dgm:spPr/>
      <dgm:t>
        <a:bodyPr/>
        <a:lstStyle/>
        <a:p>
          <a:endParaRPr lang="fr-CA"/>
        </a:p>
      </dgm:t>
    </dgm:pt>
    <dgm:pt modelId="{58EEE85D-587D-41F3-A689-5E1679BDFF3C}">
      <dgm:prSet phldrT="[Texte]" phldr="0"/>
      <dgm:spPr/>
      <dgm:t>
        <a:bodyPr/>
        <a:lstStyle/>
        <a:p>
          <a:pPr rtl="0"/>
          <a:r>
            <a:rPr lang="fr-CA">
              <a:latin typeface="Calibri Light" panose="020F0302020204030204"/>
            </a:rPr>
            <a:t>Désordres électrolytiques</a:t>
          </a:r>
          <a:endParaRPr lang="fr-CA"/>
        </a:p>
      </dgm:t>
    </dgm:pt>
    <dgm:pt modelId="{100FD74E-7320-42DC-A5D3-6C9E6F22566D}" type="parTrans" cxnId="{C1548510-EE2E-4B66-B912-348314095B08}">
      <dgm:prSet/>
      <dgm:spPr/>
      <dgm:t>
        <a:bodyPr/>
        <a:lstStyle/>
        <a:p>
          <a:endParaRPr lang="fr-CA"/>
        </a:p>
      </dgm:t>
    </dgm:pt>
    <dgm:pt modelId="{62D20ED5-0D47-4887-9A26-3EE133323A03}" type="sibTrans" cxnId="{C1548510-EE2E-4B66-B912-348314095B08}">
      <dgm:prSet/>
      <dgm:spPr/>
      <dgm:t>
        <a:bodyPr/>
        <a:lstStyle/>
        <a:p>
          <a:endParaRPr lang="fr-CA"/>
        </a:p>
      </dgm:t>
    </dgm:pt>
    <dgm:pt modelId="{F34B78F4-688D-45DA-920F-BF0CB040D752}">
      <dgm:prSet phldrT="[Texte]" phldr="0"/>
      <dgm:spPr/>
      <dgm:t>
        <a:bodyPr/>
        <a:lstStyle/>
        <a:p>
          <a:pPr rtl="0"/>
          <a:r>
            <a:rPr lang="fr-CA">
              <a:latin typeface="Calibri Light" panose="020F0302020204030204"/>
            </a:rPr>
            <a:t>Utilisation de stéroïdes </a:t>
          </a:r>
          <a:endParaRPr lang="fr-CA"/>
        </a:p>
      </dgm:t>
    </dgm:pt>
    <dgm:pt modelId="{9E574614-63A4-401C-A7B3-F81B568194C6}" type="parTrans" cxnId="{DAF97982-174D-477C-9B2D-49AA6B36F3DB}">
      <dgm:prSet/>
      <dgm:spPr/>
      <dgm:t>
        <a:bodyPr/>
        <a:lstStyle/>
        <a:p>
          <a:endParaRPr lang="fr-CA"/>
        </a:p>
      </dgm:t>
    </dgm:pt>
    <dgm:pt modelId="{1911956D-5B76-4FD4-886A-3B223AA480CD}" type="sibTrans" cxnId="{DAF97982-174D-477C-9B2D-49AA6B36F3DB}">
      <dgm:prSet/>
      <dgm:spPr/>
      <dgm:t>
        <a:bodyPr/>
        <a:lstStyle/>
        <a:p>
          <a:endParaRPr lang="fr-CA"/>
        </a:p>
      </dgm:t>
    </dgm:pt>
    <dgm:pt modelId="{57F8F350-4182-4049-BE18-17BE19CB7FEA}">
      <dgm:prSet phldrT="[Texte]" phldr="0"/>
      <dgm:spPr/>
      <dgm:t>
        <a:bodyPr/>
        <a:lstStyle/>
        <a:p>
          <a:pPr rtl="0"/>
          <a:r>
            <a:rPr lang="fr-CA">
              <a:latin typeface="Calibri Light" panose="020F0302020204030204"/>
            </a:rPr>
            <a:t>Suppléments MgSO4</a:t>
          </a:r>
          <a:endParaRPr lang="fr-CA"/>
        </a:p>
      </dgm:t>
    </dgm:pt>
    <dgm:pt modelId="{EC4D8930-EBDA-42BF-A90E-C08A815CDF63}" type="parTrans" cxnId="{206BA1C5-D77F-4579-939C-F51D8159E550}">
      <dgm:prSet/>
      <dgm:spPr/>
      <dgm:t>
        <a:bodyPr/>
        <a:lstStyle/>
        <a:p>
          <a:endParaRPr lang="fr-CA"/>
        </a:p>
      </dgm:t>
    </dgm:pt>
    <dgm:pt modelId="{3D61B574-2BFE-4526-8077-4B9AA4B28009}" type="sibTrans" cxnId="{206BA1C5-D77F-4579-939C-F51D8159E550}">
      <dgm:prSet/>
      <dgm:spPr/>
      <dgm:t>
        <a:bodyPr/>
        <a:lstStyle/>
        <a:p>
          <a:endParaRPr lang="fr-CA"/>
        </a:p>
      </dgm:t>
    </dgm:pt>
    <dgm:pt modelId="{7AF16768-D87B-4F65-9D71-5E27EACB1C6B}">
      <dgm:prSet phldrT="[Texte]" phldr="0"/>
      <dgm:spPr/>
      <dgm:t>
        <a:bodyPr/>
        <a:lstStyle/>
        <a:p>
          <a:pPr rtl="0"/>
          <a:r>
            <a:rPr lang="fr-CA">
              <a:latin typeface="Calibri Light" panose="020F0302020204030204"/>
            </a:rPr>
            <a:t>Maladie pulmonaire associée</a:t>
          </a:r>
          <a:endParaRPr lang="fr-CA"/>
        </a:p>
      </dgm:t>
    </dgm:pt>
    <dgm:pt modelId="{9C19FE53-F3BE-4110-A714-2D13C43A3EA0}" type="parTrans" cxnId="{97168FE0-2C9D-4F44-9FE3-8F551C4CE707}">
      <dgm:prSet/>
      <dgm:spPr/>
      <dgm:t>
        <a:bodyPr/>
        <a:lstStyle/>
        <a:p>
          <a:endParaRPr lang="fr-CA"/>
        </a:p>
      </dgm:t>
    </dgm:pt>
    <dgm:pt modelId="{FB070B29-9534-43DD-AD90-50385FAD6ABC}" type="sibTrans" cxnId="{97168FE0-2C9D-4F44-9FE3-8F551C4CE707}">
      <dgm:prSet/>
      <dgm:spPr/>
      <dgm:t>
        <a:bodyPr/>
        <a:lstStyle/>
        <a:p>
          <a:endParaRPr lang="fr-CA"/>
        </a:p>
      </dgm:t>
    </dgm:pt>
    <dgm:pt modelId="{B761BBBD-5A1F-4297-826D-7F5D45833F32}" type="pres">
      <dgm:prSet presAssocID="{D2E559D7-293D-4549-B10A-68456AAD3125}" presName="vert0" presStyleCnt="0">
        <dgm:presLayoutVars>
          <dgm:dir/>
          <dgm:animOne val="branch"/>
          <dgm:animLvl val="lvl"/>
        </dgm:presLayoutVars>
      </dgm:prSet>
      <dgm:spPr/>
    </dgm:pt>
    <dgm:pt modelId="{2504093B-12F9-46AE-8991-58D668AC4F1E}" type="pres">
      <dgm:prSet presAssocID="{A24FADC3-6A5E-4435-B896-ACDF2ACCA086}" presName="thickLine" presStyleLbl="alignNode1" presStyleIdx="0" presStyleCnt="9"/>
      <dgm:spPr/>
    </dgm:pt>
    <dgm:pt modelId="{C89121A5-2961-49A8-9237-9F9F7918DA10}" type="pres">
      <dgm:prSet presAssocID="{A24FADC3-6A5E-4435-B896-ACDF2ACCA086}" presName="horz1" presStyleCnt="0"/>
      <dgm:spPr/>
    </dgm:pt>
    <dgm:pt modelId="{858F79F1-C36E-4230-A6D0-FC226BE4377A}" type="pres">
      <dgm:prSet presAssocID="{A24FADC3-6A5E-4435-B896-ACDF2ACCA086}" presName="tx1" presStyleLbl="revTx" presStyleIdx="0" presStyleCnt="9"/>
      <dgm:spPr/>
    </dgm:pt>
    <dgm:pt modelId="{4CC61E94-53F7-4073-B823-24396F705E63}" type="pres">
      <dgm:prSet presAssocID="{A24FADC3-6A5E-4435-B896-ACDF2ACCA086}" presName="vert1" presStyleCnt="0"/>
      <dgm:spPr/>
    </dgm:pt>
    <dgm:pt modelId="{F11AFF0E-CC12-42DD-A7AF-FC281147CF04}" type="pres">
      <dgm:prSet presAssocID="{DE44DAFF-1BC1-475E-B39E-62A445992CEC}" presName="thickLine" presStyleLbl="alignNode1" presStyleIdx="1" presStyleCnt="9"/>
      <dgm:spPr/>
    </dgm:pt>
    <dgm:pt modelId="{B31B44D6-C559-4E91-8D67-C714956B8D99}" type="pres">
      <dgm:prSet presAssocID="{DE44DAFF-1BC1-475E-B39E-62A445992CEC}" presName="horz1" presStyleCnt="0"/>
      <dgm:spPr/>
    </dgm:pt>
    <dgm:pt modelId="{70853A18-2CE9-4FF8-A846-CD86BE4C2E5C}" type="pres">
      <dgm:prSet presAssocID="{DE44DAFF-1BC1-475E-B39E-62A445992CEC}" presName="tx1" presStyleLbl="revTx" presStyleIdx="1" presStyleCnt="9"/>
      <dgm:spPr/>
    </dgm:pt>
    <dgm:pt modelId="{8CFABE7B-BA49-43DF-813E-99C72CBBEBBF}" type="pres">
      <dgm:prSet presAssocID="{DE44DAFF-1BC1-475E-B39E-62A445992CEC}" presName="vert1" presStyleCnt="0"/>
      <dgm:spPr/>
    </dgm:pt>
    <dgm:pt modelId="{7DA98BB4-38AC-4DC0-ACF7-A7864B1190E3}" type="pres">
      <dgm:prSet presAssocID="{2C467AEA-0C8D-4DCF-B79D-C723F92D2748}" presName="thickLine" presStyleLbl="alignNode1" presStyleIdx="2" presStyleCnt="9"/>
      <dgm:spPr/>
    </dgm:pt>
    <dgm:pt modelId="{7B867A30-BB45-4BDE-932B-1A1CE33850F8}" type="pres">
      <dgm:prSet presAssocID="{2C467AEA-0C8D-4DCF-B79D-C723F92D2748}" presName="horz1" presStyleCnt="0"/>
      <dgm:spPr/>
    </dgm:pt>
    <dgm:pt modelId="{CE619EF5-4B83-4552-99EA-B448723A5076}" type="pres">
      <dgm:prSet presAssocID="{2C467AEA-0C8D-4DCF-B79D-C723F92D2748}" presName="tx1" presStyleLbl="revTx" presStyleIdx="2" presStyleCnt="9"/>
      <dgm:spPr/>
    </dgm:pt>
    <dgm:pt modelId="{68D557AB-F34A-4436-A02B-F0351EA9331B}" type="pres">
      <dgm:prSet presAssocID="{2C467AEA-0C8D-4DCF-B79D-C723F92D2748}" presName="vert1" presStyleCnt="0"/>
      <dgm:spPr/>
    </dgm:pt>
    <dgm:pt modelId="{5DCD558F-6423-4418-ABD2-F75C4D5F52D4}" type="pres">
      <dgm:prSet presAssocID="{08FA2BF0-C1B2-49D6-8789-CFA985E22F13}" presName="thickLine" presStyleLbl="alignNode1" presStyleIdx="3" presStyleCnt="9"/>
      <dgm:spPr/>
    </dgm:pt>
    <dgm:pt modelId="{EE357957-D181-44E1-81DA-8819A131A2A9}" type="pres">
      <dgm:prSet presAssocID="{08FA2BF0-C1B2-49D6-8789-CFA985E22F13}" presName="horz1" presStyleCnt="0"/>
      <dgm:spPr/>
    </dgm:pt>
    <dgm:pt modelId="{16D43E27-CFB5-4ACD-A6F2-081A09101B66}" type="pres">
      <dgm:prSet presAssocID="{08FA2BF0-C1B2-49D6-8789-CFA985E22F13}" presName="tx1" presStyleLbl="revTx" presStyleIdx="3" presStyleCnt="9"/>
      <dgm:spPr/>
    </dgm:pt>
    <dgm:pt modelId="{8310A3AE-EDB3-4381-89BA-467147909102}" type="pres">
      <dgm:prSet presAssocID="{08FA2BF0-C1B2-49D6-8789-CFA985E22F13}" presName="vert1" presStyleCnt="0"/>
      <dgm:spPr/>
    </dgm:pt>
    <dgm:pt modelId="{68C66949-DDE3-4634-84AF-4ED25811E8C2}" type="pres">
      <dgm:prSet presAssocID="{DBDDE228-EFFF-4D4E-96B3-4A68ED58A6BA}" presName="thickLine" presStyleLbl="alignNode1" presStyleIdx="4" presStyleCnt="9"/>
      <dgm:spPr/>
    </dgm:pt>
    <dgm:pt modelId="{9DA971E7-C4F6-44A0-ACD7-B13AB5D2B1B5}" type="pres">
      <dgm:prSet presAssocID="{DBDDE228-EFFF-4D4E-96B3-4A68ED58A6BA}" presName="horz1" presStyleCnt="0"/>
      <dgm:spPr/>
    </dgm:pt>
    <dgm:pt modelId="{A4EB6CA1-365A-43A5-8068-1F0673F8E616}" type="pres">
      <dgm:prSet presAssocID="{DBDDE228-EFFF-4D4E-96B3-4A68ED58A6BA}" presName="tx1" presStyleLbl="revTx" presStyleIdx="4" presStyleCnt="9"/>
      <dgm:spPr/>
    </dgm:pt>
    <dgm:pt modelId="{0961EEAC-A931-4CAE-9343-DF6942C7E422}" type="pres">
      <dgm:prSet presAssocID="{DBDDE228-EFFF-4D4E-96B3-4A68ED58A6BA}" presName="vert1" presStyleCnt="0"/>
      <dgm:spPr/>
    </dgm:pt>
    <dgm:pt modelId="{18E4CFA5-B3D0-4F44-9DB7-DAF1F575767A}" type="pres">
      <dgm:prSet presAssocID="{58EEE85D-587D-41F3-A689-5E1679BDFF3C}" presName="thickLine" presStyleLbl="alignNode1" presStyleIdx="5" presStyleCnt="9"/>
      <dgm:spPr/>
    </dgm:pt>
    <dgm:pt modelId="{E53C5D80-1192-414D-BF82-8603B6AD95D4}" type="pres">
      <dgm:prSet presAssocID="{58EEE85D-587D-41F3-A689-5E1679BDFF3C}" presName="horz1" presStyleCnt="0"/>
      <dgm:spPr/>
    </dgm:pt>
    <dgm:pt modelId="{D50F4D38-22C0-4C5B-A480-2AFDB42CF8B7}" type="pres">
      <dgm:prSet presAssocID="{58EEE85D-587D-41F3-A689-5E1679BDFF3C}" presName="tx1" presStyleLbl="revTx" presStyleIdx="5" presStyleCnt="9"/>
      <dgm:spPr/>
    </dgm:pt>
    <dgm:pt modelId="{B918E606-22A7-48A5-9997-1335B40025EC}" type="pres">
      <dgm:prSet presAssocID="{58EEE85D-587D-41F3-A689-5E1679BDFF3C}" presName="vert1" presStyleCnt="0"/>
      <dgm:spPr/>
    </dgm:pt>
    <dgm:pt modelId="{4A4C842C-789E-489B-9549-9FFB1E916BE3}" type="pres">
      <dgm:prSet presAssocID="{F34B78F4-688D-45DA-920F-BF0CB040D752}" presName="thickLine" presStyleLbl="alignNode1" presStyleIdx="6" presStyleCnt="9"/>
      <dgm:spPr/>
    </dgm:pt>
    <dgm:pt modelId="{B87FAD4B-9277-42F6-BE73-8DDDB13E5826}" type="pres">
      <dgm:prSet presAssocID="{F34B78F4-688D-45DA-920F-BF0CB040D752}" presName="horz1" presStyleCnt="0"/>
      <dgm:spPr/>
    </dgm:pt>
    <dgm:pt modelId="{62468B87-2E8A-4E8C-ADDD-998AB11FB2CC}" type="pres">
      <dgm:prSet presAssocID="{F34B78F4-688D-45DA-920F-BF0CB040D752}" presName="tx1" presStyleLbl="revTx" presStyleIdx="6" presStyleCnt="9"/>
      <dgm:spPr/>
    </dgm:pt>
    <dgm:pt modelId="{84FBFE34-FBBD-4641-A8DA-D4D8649FADEE}" type="pres">
      <dgm:prSet presAssocID="{F34B78F4-688D-45DA-920F-BF0CB040D752}" presName="vert1" presStyleCnt="0"/>
      <dgm:spPr/>
    </dgm:pt>
    <dgm:pt modelId="{FD497EEA-33DD-4880-8393-08E90838D3AC}" type="pres">
      <dgm:prSet presAssocID="{57F8F350-4182-4049-BE18-17BE19CB7FEA}" presName="thickLine" presStyleLbl="alignNode1" presStyleIdx="7" presStyleCnt="9"/>
      <dgm:spPr/>
    </dgm:pt>
    <dgm:pt modelId="{BADD88B2-48A9-46A9-84AD-096B90092592}" type="pres">
      <dgm:prSet presAssocID="{57F8F350-4182-4049-BE18-17BE19CB7FEA}" presName="horz1" presStyleCnt="0"/>
      <dgm:spPr/>
    </dgm:pt>
    <dgm:pt modelId="{F1B22D62-C346-4051-9A37-658DCEE03CA3}" type="pres">
      <dgm:prSet presAssocID="{57F8F350-4182-4049-BE18-17BE19CB7FEA}" presName="tx1" presStyleLbl="revTx" presStyleIdx="7" presStyleCnt="9"/>
      <dgm:spPr/>
    </dgm:pt>
    <dgm:pt modelId="{7E9D617F-9E88-4F85-BF45-0DF794C3CBB9}" type="pres">
      <dgm:prSet presAssocID="{57F8F350-4182-4049-BE18-17BE19CB7FEA}" presName="vert1" presStyleCnt="0"/>
      <dgm:spPr/>
    </dgm:pt>
    <dgm:pt modelId="{3DE9BF82-6329-46B9-A831-A730BD1AC4A4}" type="pres">
      <dgm:prSet presAssocID="{7AF16768-D87B-4F65-9D71-5E27EACB1C6B}" presName="thickLine" presStyleLbl="alignNode1" presStyleIdx="8" presStyleCnt="9"/>
      <dgm:spPr/>
    </dgm:pt>
    <dgm:pt modelId="{528709EF-4211-4E2B-B108-6CFE0B54EA1B}" type="pres">
      <dgm:prSet presAssocID="{7AF16768-D87B-4F65-9D71-5E27EACB1C6B}" presName="horz1" presStyleCnt="0"/>
      <dgm:spPr/>
    </dgm:pt>
    <dgm:pt modelId="{BA09AAF7-D35B-4FFC-B57E-864CF5C3AE87}" type="pres">
      <dgm:prSet presAssocID="{7AF16768-D87B-4F65-9D71-5E27EACB1C6B}" presName="tx1" presStyleLbl="revTx" presStyleIdx="8" presStyleCnt="9"/>
      <dgm:spPr/>
    </dgm:pt>
    <dgm:pt modelId="{9205F7DC-C0F9-4BCD-802E-FB5157A0618B}" type="pres">
      <dgm:prSet presAssocID="{7AF16768-D87B-4F65-9D71-5E27EACB1C6B}" presName="vert1" presStyleCnt="0"/>
      <dgm:spPr/>
    </dgm:pt>
  </dgm:ptLst>
  <dgm:cxnLst>
    <dgm:cxn modelId="{C1548510-EE2E-4B66-B912-348314095B08}" srcId="{D2E559D7-293D-4549-B10A-68456AAD3125}" destId="{58EEE85D-587D-41F3-A689-5E1679BDFF3C}" srcOrd="5" destOrd="0" parTransId="{100FD74E-7320-42DC-A5D3-6C9E6F22566D}" sibTransId="{62D20ED5-0D47-4887-9A26-3EE133323A03}"/>
    <dgm:cxn modelId="{84890622-0E56-4CBC-B367-CAE65914F609}" type="presOf" srcId="{A24FADC3-6A5E-4435-B896-ACDF2ACCA086}" destId="{858F79F1-C36E-4230-A6D0-FC226BE4377A}" srcOrd="0" destOrd="0" presId="urn:microsoft.com/office/officeart/2008/layout/LinedList"/>
    <dgm:cxn modelId="{4C4CC62F-FDF7-4AFE-A37B-DFF37D3E2DD3}" type="presOf" srcId="{D2E559D7-293D-4549-B10A-68456AAD3125}" destId="{B761BBBD-5A1F-4297-826D-7F5D45833F32}" srcOrd="0" destOrd="0" presId="urn:microsoft.com/office/officeart/2008/layout/LinedList"/>
    <dgm:cxn modelId="{F028FE3D-F29F-4BA2-90F0-9A0233420112}" srcId="{D2E559D7-293D-4549-B10A-68456AAD3125}" destId="{08FA2BF0-C1B2-49D6-8789-CFA985E22F13}" srcOrd="3" destOrd="0" parTransId="{D9F1214E-8D26-430C-B2BA-293D56B00D8E}" sibTransId="{D0710E95-E958-477E-82E8-65F3DFE37369}"/>
    <dgm:cxn modelId="{0DDA1C41-0421-45A4-98C8-088CB751E3B8}" type="presOf" srcId="{58EEE85D-587D-41F3-A689-5E1679BDFF3C}" destId="{D50F4D38-22C0-4C5B-A480-2AFDB42CF8B7}" srcOrd="0" destOrd="0" presId="urn:microsoft.com/office/officeart/2008/layout/LinedList"/>
    <dgm:cxn modelId="{BCE74A51-D5B6-4A20-AC2D-5DB08B6B6ADB}" srcId="{D2E559D7-293D-4549-B10A-68456AAD3125}" destId="{DE44DAFF-1BC1-475E-B39E-62A445992CEC}" srcOrd="1" destOrd="0" parTransId="{99307790-A35A-4499-B9B3-4C4A339B48C4}" sibTransId="{D7A1A48B-3AD3-491E-9F15-0D47CD1C7C71}"/>
    <dgm:cxn modelId="{FA00E167-5B66-4EFB-8032-C75EC60D41C8}" type="presOf" srcId="{08FA2BF0-C1B2-49D6-8789-CFA985E22F13}" destId="{16D43E27-CFB5-4ACD-A6F2-081A09101B66}" srcOrd="0" destOrd="0" presId="urn:microsoft.com/office/officeart/2008/layout/LinedList"/>
    <dgm:cxn modelId="{89778272-54C4-4301-B40B-C1E9058D2F34}" type="presOf" srcId="{F34B78F4-688D-45DA-920F-BF0CB040D752}" destId="{62468B87-2E8A-4E8C-ADDD-998AB11FB2CC}" srcOrd="0" destOrd="0" presId="urn:microsoft.com/office/officeart/2008/layout/LinedList"/>
    <dgm:cxn modelId="{DAF97982-174D-477C-9B2D-49AA6B36F3DB}" srcId="{D2E559D7-293D-4549-B10A-68456AAD3125}" destId="{F34B78F4-688D-45DA-920F-BF0CB040D752}" srcOrd="6" destOrd="0" parTransId="{9E574614-63A4-401C-A7B3-F81B568194C6}" sibTransId="{1911956D-5B76-4FD4-886A-3B223AA480CD}"/>
    <dgm:cxn modelId="{7D19748D-C9DA-41A2-8CB8-EEA5353B59C2}" type="presOf" srcId="{57F8F350-4182-4049-BE18-17BE19CB7FEA}" destId="{F1B22D62-C346-4051-9A37-658DCEE03CA3}" srcOrd="0" destOrd="0" presId="urn:microsoft.com/office/officeart/2008/layout/LinedList"/>
    <dgm:cxn modelId="{4DB7E98D-D1B6-445E-A227-F23A7E502C75}" type="presOf" srcId="{DE44DAFF-1BC1-475E-B39E-62A445992CEC}" destId="{70853A18-2CE9-4FF8-A846-CD86BE4C2E5C}" srcOrd="0" destOrd="0" presId="urn:microsoft.com/office/officeart/2008/layout/LinedList"/>
    <dgm:cxn modelId="{63E36C9F-DA6C-4C39-AD61-27F7FA30AF23}" srcId="{D2E559D7-293D-4549-B10A-68456AAD3125}" destId="{DBDDE228-EFFF-4D4E-96B3-4A68ED58A6BA}" srcOrd="4" destOrd="0" parTransId="{902FC681-ECB0-40E9-9FBA-CB1FEF9602BA}" sibTransId="{D813AEB8-BC00-490E-9ABA-C47C72519308}"/>
    <dgm:cxn modelId="{893B5DAE-10F6-4374-8201-1D85D9870452}" type="presOf" srcId="{7AF16768-D87B-4F65-9D71-5E27EACB1C6B}" destId="{BA09AAF7-D35B-4FFC-B57E-864CF5C3AE87}" srcOrd="0" destOrd="0" presId="urn:microsoft.com/office/officeart/2008/layout/LinedList"/>
    <dgm:cxn modelId="{1526ADB7-E3D6-40AA-8075-21F4EF593A47}" srcId="{D2E559D7-293D-4549-B10A-68456AAD3125}" destId="{A24FADC3-6A5E-4435-B896-ACDF2ACCA086}" srcOrd="0" destOrd="0" parTransId="{202320B7-FCC3-4EF6-99EE-18C0CDCBBDC7}" sibTransId="{F2891D4D-229C-4E78-805D-803E6431FC20}"/>
    <dgm:cxn modelId="{07589DBF-2E1F-4EB6-B370-2BDE0B53B8CF}" type="presOf" srcId="{2C467AEA-0C8D-4DCF-B79D-C723F92D2748}" destId="{CE619EF5-4B83-4552-99EA-B448723A5076}" srcOrd="0" destOrd="0" presId="urn:microsoft.com/office/officeart/2008/layout/LinedList"/>
    <dgm:cxn modelId="{A42979C1-1DA2-4F44-BBE2-6CA77F9F9825}" srcId="{D2E559D7-293D-4549-B10A-68456AAD3125}" destId="{2C467AEA-0C8D-4DCF-B79D-C723F92D2748}" srcOrd="2" destOrd="0" parTransId="{A6539751-BDB0-4A37-AC4E-814B320BEF75}" sibTransId="{5DA2D195-29FF-4904-AEC7-587F980C2315}"/>
    <dgm:cxn modelId="{206BA1C5-D77F-4579-939C-F51D8159E550}" srcId="{D2E559D7-293D-4549-B10A-68456AAD3125}" destId="{57F8F350-4182-4049-BE18-17BE19CB7FEA}" srcOrd="7" destOrd="0" parTransId="{EC4D8930-EBDA-42BF-A90E-C08A815CDF63}" sibTransId="{3D61B574-2BFE-4526-8077-4B9AA4B28009}"/>
    <dgm:cxn modelId="{BC3802D1-B784-45DF-A2F6-1E8D7A6B5205}" type="presOf" srcId="{DBDDE228-EFFF-4D4E-96B3-4A68ED58A6BA}" destId="{A4EB6CA1-365A-43A5-8068-1F0673F8E616}" srcOrd="0" destOrd="0" presId="urn:microsoft.com/office/officeart/2008/layout/LinedList"/>
    <dgm:cxn modelId="{97168FE0-2C9D-4F44-9FE3-8F551C4CE707}" srcId="{D2E559D7-293D-4549-B10A-68456AAD3125}" destId="{7AF16768-D87B-4F65-9D71-5E27EACB1C6B}" srcOrd="8" destOrd="0" parTransId="{9C19FE53-F3BE-4110-A714-2D13C43A3EA0}" sibTransId="{FB070B29-9534-43DD-AD90-50385FAD6ABC}"/>
    <dgm:cxn modelId="{B759DFFA-02D0-454B-9226-7B0933B481C7}" type="presParOf" srcId="{B761BBBD-5A1F-4297-826D-7F5D45833F32}" destId="{2504093B-12F9-46AE-8991-58D668AC4F1E}" srcOrd="0" destOrd="0" presId="urn:microsoft.com/office/officeart/2008/layout/LinedList"/>
    <dgm:cxn modelId="{83A521C4-972C-41A7-B96E-9801503E0B43}" type="presParOf" srcId="{B761BBBD-5A1F-4297-826D-7F5D45833F32}" destId="{C89121A5-2961-49A8-9237-9F9F7918DA10}" srcOrd="1" destOrd="0" presId="urn:microsoft.com/office/officeart/2008/layout/LinedList"/>
    <dgm:cxn modelId="{4CF9C81C-1540-48EC-A67C-120FC6D4383F}" type="presParOf" srcId="{C89121A5-2961-49A8-9237-9F9F7918DA10}" destId="{858F79F1-C36E-4230-A6D0-FC226BE4377A}" srcOrd="0" destOrd="0" presId="urn:microsoft.com/office/officeart/2008/layout/LinedList"/>
    <dgm:cxn modelId="{25C6BBF0-9BA8-42B3-A033-F1EA41673EF6}" type="presParOf" srcId="{C89121A5-2961-49A8-9237-9F9F7918DA10}" destId="{4CC61E94-53F7-4073-B823-24396F705E63}" srcOrd="1" destOrd="0" presId="urn:microsoft.com/office/officeart/2008/layout/LinedList"/>
    <dgm:cxn modelId="{6F9C13EF-F049-4BB6-A07F-9B38EE6E0178}" type="presParOf" srcId="{B761BBBD-5A1F-4297-826D-7F5D45833F32}" destId="{F11AFF0E-CC12-42DD-A7AF-FC281147CF04}" srcOrd="2" destOrd="0" presId="urn:microsoft.com/office/officeart/2008/layout/LinedList"/>
    <dgm:cxn modelId="{A58857D1-4274-42B6-A5E0-2C1A4287F39D}" type="presParOf" srcId="{B761BBBD-5A1F-4297-826D-7F5D45833F32}" destId="{B31B44D6-C559-4E91-8D67-C714956B8D99}" srcOrd="3" destOrd="0" presId="urn:microsoft.com/office/officeart/2008/layout/LinedList"/>
    <dgm:cxn modelId="{B756EDA3-5634-4AB7-866C-5AA6AD9877C9}" type="presParOf" srcId="{B31B44D6-C559-4E91-8D67-C714956B8D99}" destId="{70853A18-2CE9-4FF8-A846-CD86BE4C2E5C}" srcOrd="0" destOrd="0" presId="urn:microsoft.com/office/officeart/2008/layout/LinedList"/>
    <dgm:cxn modelId="{7D6ACE14-77B6-4449-A35D-28A19CEFBF0F}" type="presParOf" srcId="{B31B44D6-C559-4E91-8D67-C714956B8D99}" destId="{8CFABE7B-BA49-43DF-813E-99C72CBBEBBF}" srcOrd="1" destOrd="0" presId="urn:microsoft.com/office/officeart/2008/layout/LinedList"/>
    <dgm:cxn modelId="{B8592EB5-3749-4D81-8E33-2245D09C43ED}" type="presParOf" srcId="{B761BBBD-5A1F-4297-826D-7F5D45833F32}" destId="{7DA98BB4-38AC-4DC0-ACF7-A7864B1190E3}" srcOrd="4" destOrd="0" presId="urn:microsoft.com/office/officeart/2008/layout/LinedList"/>
    <dgm:cxn modelId="{C1ED657F-89A3-4C52-AD03-75D9E5D1EF75}" type="presParOf" srcId="{B761BBBD-5A1F-4297-826D-7F5D45833F32}" destId="{7B867A30-BB45-4BDE-932B-1A1CE33850F8}" srcOrd="5" destOrd="0" presId="urn:microsoft.com/office/officeart/2008/layout/LinedList"/>
    <dgm:cxn modelId="{DC67A7B2-4C47-4AFA-B43B-4C0E5AAC3076}" type="presParOf" srcId="{7B867A30-BB45-4BDE-932B-1A1CE33850F8}" destId="{CE619EF5-4B83-4552-99EA-B448723A5076}" srcOrd="0" destOrd="0" presId="urn:microsoft.com/office/officeart/2008/layout/LinedList"/>
    <dgm:cxn modelId="{6A68C00B-69C1-4EEB-95DE-8B4C857A7F44}" type="presParOf" srcId="{7B867A30-BB45-4BDE-932B-1A1CE33850F8}" destId="{68D557AB-F34A-4436-A02B-F0351EA9331B}" srcOrd="1" destOrd="0" presId="urn:microsoft.com/office/officeart/2008/layout/LinedList"/>
    <dgm:cxn modelId="{5017848A-8CA0-4756-A97A-2AB09D581509}" type="presParOf" srcId="{B761BBBD-5A1F-4297-826D-7F5D45833F32}" destId="{5DCD558F-6423-4418-ABD2-F75C4D5F52D4}" srcOrd="6" destOrd="0" presId="urn:microsoft.com/office/officeart/2008/layout/LinedList"/>
    <dgm:cxn modelId="{BC825ED5-DD12-4E31-BE73-0315E2B4B1F8}" type="presParOf" srcId="{B761BBBD-5A1F-4297-826D-7F5D45833F32}" destId="{EE357957-D181-44E1-81DA-8819A131A2A9}" srcOrd="7" destOrd="0" presId="urn:microsoft.com/office/officeart/2008/layout/LinedList"/>
    <dgm:cxn modelId="{4DA1F64D-4A56-4136-88E4-B3BC000690CB}" type="presParOf" srcId="{EE357957-D181-44E1-81DA-8819A131A2A9}" destId="{16D43E27-CFB5-4ACD-A6F2-081A09101B66}" srcOrd="0" destOrd="0" presId="urn:microsoft.com/office/officeart/2008/layout/LinedList"/>
    <dgm:cxn modelId="{A8BCA7E3-5AB7-4899-80BD-A9FE2EDD0441}" type="presParOf" srcId="{EE357957-D181-44E1-81DA-8819A131A2A9}" destId="{8310A3AE-EDB3-4381-89BA-467147909102}" srcOrd="1" destOrd="0" presId="urn:microsoft.com/office/officeart/2008/layout/LinedList"/>
    <dgm:cxn modelId="{F4CF533E-DDF8-45A1-9AC3-A9391BB41C5C}" type="presParOf" srcId="{B761BBBD-5A1F-4297-826D-7F5D45833F32}" destId="{68C66949-DDE3-4634-84AF-4ED25811E8C2}" srcOrd="8" destOrd="0" presId="urn:microsoft.com/office/officeart/2008/layout/LinedList"/>
    <dgm:cxn modelId="{0453203A-6A6E-44FF-ADB4-93DDB0F99DF4}" type="presParOf" srcId="{B761BBBD-5A1F-4297-826D-7F5D45833F32}" destId="{9DA971E7-C4F6-44A0-ACD7-B13AB5D2B1B5}" srcOrd="9" destOrd="0" presId="urn:microsoft.com/office/officeart/2008/layout/LinedList"/>
    <dgm:cxn modelId="{19E0781D-365D-437B-94C2-70B3038FB12A}" type="presParOf" srcId="{9DA971E7-C4F6-44A0-ACD7-B13AB5D2B1B5}" destId="{A4EB6CA1-365A-43A5-8068-1F0673F8E616}" srcOrd="0" destOrd="0" presId="urn:microsoft.com/office/officeart/2008/layout/LinedList"/>
    <dgm:cxn modelId="{C2D0704E-F8BA-4C88-9CE4-74D39EE63D68}" type="presParOf" srcId="{9DA971E7-C4F6-44A0-ACD7-B13AB5D2B1B5}" destId="{0961EEAC-A931-4CAE-9343-DF6942C7E422}" srcOrd="1" destOrd="0" presId="urn:microsoft.com/office/officeart/2008/layout/LinedList"/>
    <dgm:cxn modelId="{4ACAED68-F190-418B-B8B1-5F0D12ABA7C8}" type="presParOf" srcId="{B761BBBD-5A1F-4297-826D-7F5D45833F32}" destId="{18E4CFA5-B3D0-4F44-9DB7-DAF1F575767A}" srcOrd="10" destOrd="0" presId="urn:microsoft.com/office/officeart/2008/layout/LinedList"/>
    <dgm:cxn modelId="{011AD53D-265D-4F19-8682-AA75AAD84E63}" type="presParOf" srcId="{B761BBBD-5A1F-4297-826D-7F5D45833F32}" destId="{E53C5D80-1192-414D-BF82-8603B6AD95D4}" srcOrd="11" destOrd="0" presId="urn:microsoft.com/office/officeart/2008/layout/LinedList"/>
    <dgm:cxn modelId="{E143D462-0492-4298-A1B0-4F1E8E07E142}" type="presParOf" srcId="{E53C5D80-1192-414D-BF82-8603B6AD95D4}" destId="{D50F4D38-22C0-4C5B-A480-2AFDB42CF8B7}" srcOrd="0" destOrd="0" presId="urn:microsoft.com/office/officeart/2008/layout/LinedList"/>
    <dgm:cxn modelId="{43A3216A-B0E0-4938-A08C-863F6E6D3A50}" type="presParOf" srcId="{E53C5D80-1192-414D-BF82-8603B6AD95D4}" destId="{B918E606-22A7-48A5-9997-1335B40025EC}" srcOrd="1" destOrd="0" presId="urn:microsoft.com/office/officeart/2008/layout/LinedList"/>
    <dgm:cxn modelId="{F14021FE-B09B-44B9-8DB9-DFC9F2744CC7}" type="presParOf" srcId="{B761BBBD-5A1F-4297-826D-7F5D45833F32}" destId="{4A4C842C-789E-489B-9549-9FFB1E916BE3}" srcOrd="12" destOrd="0" presId="urn:microsoft.com/office/officeart/2008/layout/LinedList"/>
    <dgm:cxn modelId="{8A9F531A-4D3D-46F6-A922-D74C3136E8E5}" type="presParOf" srcId="{B761BBBD-5A1F-4297-826D-7F5D45833F32}" destId="{B87FAD4B-9277-42F6-BE73-8DDDB13E5826}" srcOrd="13" destOrd="0" presId="urn:microsoft.com/office/officeart/2008/layout/LinedList"/>
    <dgm:cxn modelId="{449C6360-6633-4A5F-8902-86FA4B3FF598}" type="presParOf" srcId="{B87FAD4B-9277-42F6-BE73-8DDDB13E5826}" destId="{62468B87-2E8A-4E8C-ADDD-998AB11FB2CC}" srcOrd="0" destOrd="0" presId="urn:microsoft.com/office/officeart/2008/layout/LinedList"/>
    <dgm:cxn modelId="{7D4EC21E-013E-4844-84DD-D6FD8B784CCC}" type="presParOf" srcId="{B87FAD4B-9277-42F6-BE73-8DDDB13E5826}" destId="{84FBFE34-FBBD-4641-A8DA-D4D8649FADEE}" srcOrd="1" destOrd="0" presId="urn:microsoft.com/office/officeart/2008/layout/LinedList"/>
    <dgm:cxn modelId="{E3A24D70-1F6C-4052-911B-76EC7BDF8195}" type="presParOf" srcId="{B761BBBD-5A1F-4297-826D-7F5D45833F32}" destId="{FD497EEA-33DD-4880-8393-08E90838D3AC}" srcOrd="14" destOrd="0" presId="urn:microsoft.com/office/officeart/2008/layout/LinedList"/>
    <dgm:cxn modelId="{C17C65BF-4932-4C73-BA54-E69E7C53207B}" type="presParOf" srcId="{B761BBBD-5A1F-4297-826D-7F5D45833F32}" destId="{BADD88B2-48A9-46A9-84AD-096B90092592}" srcOrd="15" destOrd="0" presId="urn:microsoft.com/office/officeart/2008/layout/LinedList"/>
    <dgm:cxn modelId="{E49EFA82-EC5D-48E6-8BB0-8AF4DEFC9988}" type="presParOf" srcId="{BADD88B2-48A9-46A9-84AD-096B90092592}" destId="{F1B22D62-C346-4051-9A37-658DCEE03CA3}" srcOrd="0" destOrd="0" presId="urn:microsoft.com/office/officeart/2008/layout/LinedList"/>
    <dgm:cxn modelId="{AE75812A-E86F-425E-833E-0176FA0D2525}" type="presParOf" srcId="{BADD88B2-48A9-46A9-84AD-096B90092592}" destId="{7E9D617F-9E88-4F85-BF45-0DF794C3CBB9}" srcOrd="1" destOrd="0" presId="urn:microsoft.com/office/officeart/2008/layout/LinedList"/>
    <dgm:cxn modelId="{378DF82B-A8A8-4F2E-8F5B-3C27D6E32F1F}" type="presParOf" srcId="{B761BBBD-5A1F-4297-826D-7F5D45833F32}" destId="{3DE9BF82-6329-46B9-A831-A730BD1AC4A4}" srcOrd="16" destOrd="0" presId="urn:microsoft.com/office/officeart/2008/layout/LinedList"/>
    <dgm:cxn modelId="{381D3CD9-58F4-451F-9667-E36135E4267A}" type="presParOf" srcId="{B761BBBD-5A1F-4297-826D-7F5D45833F32}" destId="{528709EF-4211-4E2B-B108-6CFE0B54EA1B}" srcOrd="17" destOrd="0" presId="urn:microsoft.com/office/officeart/2008/layout/LinedList"/>
    <dgm:cxn modelId="{EB7E25A0-2E2E-4299-96CA-9F4F0B1D0BFC}" type="presParOf" srcId="{528709EF-4211-4E2B-B108-6CFE0B54EA1B}" destId="{BA09AAF7-D35B-4FFC-B57E-864CF5C3AE87}" srcOrd="0" destOrd="0" presId="urn:microsoft.com/office/officeart/2008/layout/LinedList"/>
    <dgm:cxn modelId="{AB4D74F1-73B7-4FBA-A006-65B6BFB7894C}" type="presParOf" srcId="{528709EF-4211-4E2B-B108-6CFE0B54EA1B}" destId="{9205F7DC-C0F9-4BCD-802E-FB5157A0618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C7A316-A092-4959-8CFC-B3EBBA92F8DB}" type="doc">
      <dgm:prSet loTypeId="urn:microsoft.com/office/officeart/2008/layout/LinedList" loCatId="list" qsTypeId="urn:microsoft.com/office/officeart/2005/8/quickstyle/simple1" qsCatId="simple" csTypeId="urn:microsoft.com/office/officeart/2005/8/colors/accent0_3" csCatId="mainScheme"/>
      <dgm:spPr/>
      <dgm:t>
        <a:bodyPr/>
        <a:lstStyle/>
        <a:p>
          <a:endParaRPr lang="en-US"/>
        </a:p>
      </dgm:t>
    </dgm:pt>
    <dgm:pt modelId="{FFB1722F-78D4-4A53-B9E5-CB8D86BA3887}">
      <dgm:prSet/>
      <dgm:spPr/>
      <dgm:t>
        <a:bodyPr/>
        <a:lstStyle/>
        <a:p>
          <a:pPr rtl="0"/>
          <a:r>
            <a:rPr lang="fr-CA"/>
            <a:t>Pas de changement statistiquement significatif en lien avec l’amélioration du VEMS ou de la saturation en oxygène</a:t>
          </a:r>
          <a:r>
            <a:rPr lang="fr-CA">
              <a:latin typeface="Calibri Light" panose="020F0302020204030204"/>
            </a:rPr>
            <a:t> </a:t>
          </a:r>
          <a:endParaRPr lang="en-US"/>
        </a:p>
      </dgm:t>
    </dgm:pt>
    <dgm:pt modelId="{EADA3A1D-BA8F-4A8A-B1F2-CF8DC55B2BB0}" type="parTrans" cxnId="{D61ABC82-C77B-4423-8D73-E3F810D5663A}">
      <dgm:prSet/>
      <dgm:spPr/>
      <dgm:t>
        <a:bodyPr/>
        <a:lstStyle/>
        <a:p>
          <a:endParaRPr lang="en-US"/>
        </a:p>
      </dgm:t>
    </dgm:pt>
    <dgm:pt modelId="{0A185F6E-29D7-4CE7-9CD2-5239AD6242A6}" type="sibTrans" cxnId="{D61ABC82-C77B-4423-8D73-E3F810D5663A}">
      <dgm:prSet/>
      <dgm:spPr/>
      <dgm:t>
        <a:bodyPr/>
        <a:lstStyle/>
        <a:p>
          <a:endParaRPr lang="en-US"/>
        </a:p>
      </dgm:t>
    </dgm:pt>
    <dgm:pt modelId="{F85BCD01-FDB6-4408-8517-883C971781BA}">
      <dgm:prSet/>
      <dgm:spPr/>
      <dgm:t>
        <a:bodyPr/>
        <a:lstStyle/>
        <a:p>
          <a:r>
            <a:rPr lang="fr-CA"/>
            <a:t>Peu d’études ont démontré un bénéfice réel dans l’amélioration de la fonction respiratoire contrairement au groupe placebo</a:t>
          </a:r>
          <a:endParaRPr lang="en-US"/>
        </a:p>
      </dgm:t>
    </dgm:pt>
    <dgm:pt modelId="{73798F24-CA0A-43B0-9037-3021849E8633}" type="parTrans" cxnId="{9E5B6D96-C7FC-408D-8A31-D84E046E708A}">
      <dgm:prSet/>
      <dgm:spPr/>
      <dgm:t>
        <a:bodyPr/>
        <a:lstStyle/>
        <a:p>
          <a:endParaRPr lang="en-US"/>
        </a:p>
      </dgm:t>
    </dgm:pt>
    <dgm:pt modelId="{B53600F1-F0C0-4B8E-A7E8-02C2D1D6AE4E}" type="sibTrans" cxnId="{9E5B6D96-C7FC-408D-8A31-D84E046E708A}">
      <dgm:prSet/>
      <dgm:spPr/>
      <dgm:t>
        <a:bodyPr/>
        <a:lstStyle/>
        <a:p>
          <a:endParaRPr lang="en-US"/>
        </a:p>
      </dgm:t>
    </dgm:pt>
    <dgm:pt modelId="{BEE4FBAB-340C-417B-8A40-29BC99B3C30D}">
      <dgm:prSet/>
      <dgm:spPr/>
      <dgm:t>
        <a:bodyPr/>
        <a:lstStyle/>
        <a:p>
          <a:r>
            <a:rPr lang="fr-CA"/>
            <a:t>Certains articles, dont le deuxième démontre une amélioration de la VEMS et le PEFR qui sont cliniquement significatifs</a:t>
          </a:r>
          <a:endParaRPr lang="en-US"/>
        </a:p>
      </dgm:t>
    </dgm:pt>
    <dgm:pt modelId="{2F0DDD2E-B4FA-4761-ABB5-BB555FC3BDEF}" type="parTrans" cxnId="{092D3A03-4EAF-4758-BFF5-F394854EAC47}">
      <dgm:prSet/>
      <dgm:spPr/>
      <dgm:t>
        <a:bodyPr/>
        <a:lstStyle/>
        <a:p>
          <a:endParaRPr lang="en-US"/>
        </a:p>
      </dgm:t>
    </dgm:pt>
    <dgm:pt modelId="{A25922A4-9640-4685-A86F-BB8398780D0B}" type="sibTrans" cxnId="{092D3A03-4EAF-4758-BFF5-F394854EAC47}">
      <dgm:prSet/>
      <dgm:spPr/>
      <dgm:t>
        <a:bodyPr/>
        <a:lstStyle/>
        <a:p>
          <a:endParaRPr lang="en-US"/>
        </a:p>
      </dgm:t>
    </dgm:pt>
    <dgm:pt modelId="{FC7F7F7A-08DF-4CB3-8136-DD0C1620F6BB}">
      <dgm:prSet/>
      <dgm:spPr/>
      <dgm:t>
        <a:bodyPr/>
        <a:lstStyle/>
        <a:p>
          <a:r>
            <a:rPr lang="fr-CA"/>
            <a:t>2 études ont démontré un changement cliniquement significatif sur les échelles de dyspnée, mais étant non statistiquement significatif </a:t>
          </a:r>
          <a:endParaRPr lang="en-US"/>
        </a:p>
      </dgm:t>
    </dgm:pt>
    <dgm:pt modelId="{D8D0CE1B-0CFB-4AEF-8EC4-60CCC680A9A4}" type="parTrans" cxnId="{55200CF3-D745-4C64-9C4F-2FCC55967F2A}">
      <dgm:prSet/>
      <dgm:spPr/>
      <dgm:t>
        <a:bodyPr/>
        <a:lstStyle/>
        <a:p>
          <a:endParaRPr lang="en-US"/>
        </a:p>
      </dgm:t>
    </dgm:pt>
    <dgm:pt modelId="{87088736-EC64-45DB-A4C1-AC80519EBBA2}" type="sibTrans" cxnId="{55200CF3-D745-4C64-9C4F-2FCC55967F2A}">
      <dgm:prSet/>
      <dgm:spPr/>
      <dgm:t>
        <a:bodyPr/>
        <a:lstStyle/>
        <a:p>
          <a:endParaRPr lang="en-US"/>
        </a:p>
      </dgm:t>
    </dgm:pt>
    <dgm:pt modelId="{6DFE1BBE-8183-4B39-9E91-978BEE0321E0}">
      <dgm:prSet/>
      <dgm:spPr/>
      <dgm:t>
        <a:bodyPr/>
        <a:lstStyle/>
        <a:p>
          <a:r>
            <a:rPr lang="fr-CA"/>
            <a:t>DSS score + Borg score</a:t>
          </a:r>
          <a:endParaRPr lang="en-US"/>
        </a:p>
      </dgm:t>
    </dgm:pt>
    <dgm:pt modelId="{95E26957-7F08-4849-B6EA-61F755F03AE1}" type="parTrans" cxnId="{3E0274CB-2D3B-4B85-8F89-D299C6B8BCAD}">
      <dgm:prSet/>
      <dgm:spPr/>
      <dgm:t>
        <a:bodyPr/>
        <a:lstStyle/>
        <a:p>
          <a:endParaRPr lang="en-US"/>
        </a:p>
      </dgm:t>
    </dgm:pt>
    <dgm:pt modelId="{983614B0-856E-418F-A59B-FB1C222161A7}" type="sibTrans" cxnId="{3E0274CB-2D3B-4B85-8F89-D299C6B8BCAD}">
      <dgm:prSet/>
      <dgm:spPr/>
      <dgm:t>
        <a:bodyPr/>
        <a:lstStyle/>
        <a:p>
          <a:endParaRPr lang="en-US"/>
        </a:p>
      </dgm:t>
    </dgm:pt>
    <dgm:pt modelId="{3E556313-1997-4F3C-AB2E-6A3A5388B38D}" type="pres">
      <dgm:prSet presAssocID="{74C7A316-A092-4959-8CFC-B3EBBA92F8DB}" presName="vert0" presStyleCnt="0">
        <dgm:presLayoutVars>
          <dgm:dir/>
          <dgm:animOne val="branch"/>
          <dgm:animLvl val="lvl"/>
        </dgm:presLayoutVars>
      </dgm:prSet>
      <dgm:spPr/>
    </dgm:pt>
    <dgm:pt modelId="{8B2D58A8-374D-40BB-9EB5-F2018BC28F58}" type="pres">
      <dgm:prSet presAssocID="{FFB1722F-78D4-4A53-B9E5-CB8D86BA3887}" presName="thickLine" presStyleLbl="alignNode1" presStyleIdx="0" presStyleCnt="5"/>
      <dgm:spPr/>
    </dgm:pt>
    <dgm:pt modelId="{74768C59-97FF-4BDB-92ED-CD842DBF1673}" type="pres">
      <dgm:prSet presAssocID="{FFB1722F-78D4-4A53-B9E5-CB8D86BA3887}" presName="horz1" presStyleCnt="0"/>
      <dgm:spPr/>
    </dgm:pt>
    <dgm:pt modelId="{3EFA611B-9EF4-4283-B6A0-2D07F0114A7E}" type="pres">
      <dgm:prSet presAssocID="{FFB1722F-78D4-4A53-B9E5-CB8D86BA3887}" presName="tx1" presStyleLbl="revTx" presStyleIdx="0" presStyleCnt="5"/>
      <dgm:spPr/>
    </dgm:pt>
    <dgm:pt modelId="{556157B9-AC5A-452A-ACF7-79C138B1BBDF}" type="pres">
      <dgm:prSet presAssocID="{FFB1722F-78D4-4A53-B9E5-CB8D86BA3887}" presName="vert1" presStyleCnt="0"/>
      <dgm:spPr/>
    </dgm:pt>
    <dgm:pt modelId="{12C1D966-D3ED-423D-A61C-24C0D51E1BA9}" type="pres">
      <dgm:prSet presAssocID="{F85BCD01-FDB6-4408-8517-883C971781BA}" presName="thickLine" presStyleLbl="alignNode1" presStyleIdx="1" presStyleCnt="5"/>
      <dgm:spPr/>
    </dgm:pt>
    <dgm:pt modelId="{070F4063-EB73-43AB-AAD8-B9FFD10821E7}" type="pres">
      <dgm:prSet presAssocID="{F85BCD01-FDB6-4408-8517-883C971781BA}" presName="horz1" presStyleCnt="0"/>
      <dgm:spPr/>
    </dgm:pt>
    <dgm:pt modelId="{C5C8ABBA-591D-48E9-9FC5-9A90B9D14ADA}" type="pres">
      <dgm:prSet presAssocID="{F85BCD01-FDB6-4408-8517-883C971781BA}" presName="tx1" presStyleLbl="revTx" presStyleIdx="1" presStyleCnt="5"/>
      <dgm:spPr/>
    </dgm:pt>
    <dgm:pt modelId="{DD88423E-9C0F-48BF-9293-5AB4E1E3FDEC}" type="pres">
      <dgm:prSet presAssocID="{F85BCD01-FDB6-4408-8517-883C971781BA}" presName="vert1" presStyleCnt="0"/>
      <dgm:spPr/>
    </dgm:pt>
    <dgm:pt modelId="{D228E8A1-2DAC-4343-B466-F8F32FBB335E}" type="pres">
      <dgm:prSet presAssocID="{BEE4FBAB-340C-417B-8A40-29BC99B3C30D}" presName="thickLine" presStyleLbl="alignNode1" presStyleIdx="2" presStyleCnt="5"/>
      <dgm:spPr/>
    </dgm:pt>
    <dgm:pt modelId="{98BDB8DE-C66D-406A-A60C-F77E49E3242C}" type="pres">
      <dgm:prSet presAssocID="{BEE4FBAB-340C-417B-8A40-29BC99B3C30D}" presName="horz1" presStyleCnt="0"/>
      <dgm:spPr/>
    </dgm:pt>
    <dgm:pt modelId="{72DFEE76-DD14-4F45-99D6-914177C45A44}" type="pres">
      <dgm:prSet presAssocID="{BEE4FBAB-340C-417B-8A40-29BC99B3C30D}" presName="tx1" presStyleLbl="revTx" presStyleIdx="2" presStyleCnt="5"/>
      <dgm:spPr/>
    </dgm:pt>
    <dgm:pt modelId="{4F14FF6A-7D09-427E-910B-321B9351C793}" type="pres">
      <dgm:prSet presAssocID="{BEE4FBAB-340C-417B-8A40-29BC99B3C30D}" presName="vert1" presStyleCnt="0"/>
      <dgm:spPr/>
    </dgm:pt>
    <dgm:pt modelId="{C75CE13C-48A2-41C5-9782-907FE14700A3}" type="pres">
      <dgm:prSet presAssocID="{FC7F7F7A-08DF-4CB3-8136-DD0C1620F6BB}" presName="thickLine" presStyleLbl="alignNode1" presStyleIdx="3" presStyleCnt="5"/>
      <dgm:spPr/>
    </dgm:pt>
    <dgm:pt modelId="{9FD37AD8-D0DB-4699-9AE0-12E8F7B4954A}" type="pres">
      <dgm:prSet presAssocID="{FC7F7F7A-08DF-4CB3-8136-DD0C1620F6BB}" presName="horz1" presStyleCnt="0"/>
      <dgm:spPr/>
    </dgm:pt>
    <dgm:pt modelId="{61C31144-4121-43E3-854A-BE19FD210C66}" type="pres">
      <dgm:prSet presAssocID="{FC7F7F7A-08DF-4CB3-8136-DD0C1620F6BB}" presName="tx1" presStyleLbl="revTx" presStyleIdx="3" presStyleCnt="5"/>
      <dgm:spPr/>
    </dgm:pt>
    <dgm:pt modelId="{3B26EDD3-1B70-4E4E-A173-506E1F3107C4}" type="pres">
      <dgm:prSet presAssocID="{FC7F7F7A-08DF-4CB3-8136-DD0C1620F6BB}" presName="vert1" presStyleCnt="0"/>
      <dgm:spPr/>
    </dgm:pt>
    <dgm:pt modelId="{4E963FBF-E608-4B15-A190-D9AE4C5D9550}" type="pres">
      <dgm:prSet presAssocID="{6DFE1BBE-8183-4B39-9E91-978BEE0321E0}" presName="thickLine" presStyleLbl="alignNode1" presStyleIdx="4" presStyleCnt="5"/>
      <dgm:spPr/>
    </dgm:pt>
    <dgm:pt modelId="{1304C8B4-F0CF-45E2-A316-BF86644125EC}" type="pres">
      <dgm:prSet presAssocID="{6DFE1BBE-8183-4B39-9E91-978BEE0321E0}" presName="horz1" presStyleCnt="0"/>
      <dgm:spPr/>
    </dgm:pt>
    <dgm:pt modelId="{F592E9FD-AC73-4CBB-946B-1AAC86C676D5}" type="pres">
      <dgm:prSet presAssocID="{6DFE1BBE-8183-4B39-9E91-978BEE0321E0}" presName="tx1" presStyleLbl="revTx" presStyleIdx="4" presStyleCnt="5"/>
      <dgm:spPr/>
    </dgm:pt>
    <dgm:pt modelId="{A3F79500-88F9-4FAA-8639-2E30FC45E0C0}" type="pres">
      <dgm:prSet presAssocID="{6DFE1BBE-8183-4B39-9E91-978BEE0321E0}" presName="vert1" presStyleCnt="0"/>
      <dgm:spPr/>
    </dgm:pt>
  </dgm:ptLst>
  <dgm:cxnLst>
    <dgm:cxn modelId="{092D3A03-4EAF-4758-BFF5-F394854EAC47}" srcId="{74C7A316-A092-4959-8CFC-B3EBBA92F8DB}" destId="{BEE4FBAB-340C-417B-8A40-29BC99B3C30D}" srcOrd="2" destOrd="0" parTransId="{2F0DDD2E-B4FA-4761-ABB5-BB555FC3BDEF}" sibTransId="{A25922A4-9640-4685-A86F-BB8398780D0B}"/>
    <dgm:cxn modelId="{E5F62650-D24A-4ED3-855E-94A12524EA78}" type="presOf" srcId="{6DFE1BBE-8183-4B39-9E91-978BEE0321E0}" destId="{F592E9FD-AC73-4CBB-946B-1AAC86C676D5}" srcOrd="0" destOrd="0" presId="urn:microsoft.com/office/officeart/2008/layout/LinedList"/>
    <dgm:cxn modelId="{4A68E55F-8445-47EE-9498-8D76ED3FD308}" type="presOf" srcId="{FFB1722F-78D4-4A53-B9E5-CB8D86BA3887}" destId="{3EFA611B-9EF4-4283-B6A0-2D07F0114A7E}" srcOrd="0" destOrd="0" presId="urn:microsoft.com/office/officeart/2008/layout/LinedList"/>
    <dgm:cxn modelId="{D61ABC82-C77B-4423-8D73-E3F810D5663A}" srcId="{74C7A316-A092-4959-8CFC-B3EBBA92F8DB}" destId="{FFB1722F-78D4-4A53-B9E5-CB8D86BA3887}" srcOrd="0" destOrd="0" parTransId="{EADA3A1D-BA8F-4A8A-B1F2-CF8DC55B2BB0}" sibTransId="{0A185F6E-29D7-4CE7-9CD2-5239AD6242A6}"/>
    <dgm:cxn modelId="{9E5B6D96-C7FC-408D-8A31-D84E046E708A}" srcId="{74C7A316-A092-4959-8CFC-B3EBBA92F8DB}" destId="{F85BCD01-FDB6-4408-8517-883C971781BA}" srcOrd="1" destOrd="0" parTransId="{73798F24-CA0A-43B0-9037-3021849E8633}" sibTransId="{B53600F1-F0C0-4B8E-A7E8-02C2D1D6AE4E}"/>
    <dgm:cxn modelId="{625AB8BF-0D61-4C03-BEAC-6F3AABF7092E}" type="presOf" srcId="{FC7F7F7A-08DF-4CB3-8136-DD0C1620F6BB}" destId="{61C31144-4121-43E3-854A-BE19FD210C66}" srcOrd="0" destOrd="0" presId="urn:microsoft.com/office/officeart/2008/layout/LinedList"/>
    <dgm:cxn modelId="{3E0274CB-2D3B-4B85-8F89-D299C6B8BCAD}" srcId="{74C7A316-A092-4959-8CFC-B3EBBA92F8DB}" destId="{6DFE1BBE-8183-4B39-9E91-978BEE0321E0}" srcOrd="4" destOrd="0" parTransId="{95E26957-7F08-4849-B6EA-61F755F03AE1}" sibTransId="{983614B0-856E-418F-A59B-FB1C222161A7}"/>
    <dgm:cxn modelId="{CE4A1ECE-6FBD-41DA-A4DE-CC07A975E4E6}" type="presOf" srcId="{74C7A316-A092-4959-8CFC-B3EBBA92F8DB}" destId="{3E556313-1997-4F3C-AB2E-6A3A5388B38D}" srcOrd="0" destOrd="0" presId="urn:microsoft.com/office/officeart/2008/layout/LinedList"/>
    <dgm:cxn modelId="{55200CF3-D745-4C64-9C4F-2FCC55967F2A}" srcId="{74C7A316-A092-4959-8CFC-B3EBBA92F8DB}" destId="{FC7F7F7A-08DF-4CB3-8136-DD0C1620F6BB}" srcOrd="3" destOrd="0" parTransId="{D8D0CE1B-0CFB-4AEF-8EC4-60CCC680A9A4}" sibTransId="{87088736-EC64-45DB-A4C1-AC80519EBBA2}"/>
    <dgm:cxn modelId="{F72EDCFD-5982-4192-A9FD-C001AD701E43}" type="presOf" srcId="{BEE4FBAB-340C-417B-8A40-29BC99B3C30D}" destId="{72DFEE76-DD14-4F45-99D6-914177C45A44}" srcOrd="0" destOrd="0" presId="urn:microsoft.com/office/officeart/2008/layout/LinedList"/>
    <dgm:cxn modelId="{D11D28FE-D77B-456F-8772-B160272C71D3}" type="presOf" srcId="{F85BCD01-FDB6-4408-8517-883C971781BA}" destId="{C5C8ABBA-591D-48E9-9FC5-9A90B9D14ADA}" srcOrd="0" destOrd="0" presId="urn:microsoft.com/office/officeart/2008/layout/LinedList"/>
    <dgm:cxn modelId="{799C2700-30B7-416A-A5D1-8A3938EF359C}" type="presParOf" srcId="{3E556313-1997-4F3C-AB2E-6A3A5388B38D}" destId="{8B2D58A8-374D-40BB-9EB5-F2018BC28F58}" srcOrd="0" destOrd="0" presId="urn:microsoft.com/office/officeart/2008/layout/LinedList"/>
    <dgm:cxn modelId="{3226A8C6-BFD7-4D64-BD34-F54B36D97AE7}" type="presParOf" srcId="{3E556313-1997-4F3C-AB2E-6A3A5388B38D}" destId="{74768C59-97FF-4BDB-92ED-CD842DBF1673}" srcOrd="1" destOrd="0" presId="urn:microsoft.com/office/officeart/2008/layout/LinedList"/>
    <dgm:cxn modelId="{FE4838C2-CE9B-4817-9831-D8E0DD49C2D3}" type="presParOf" srcId="{74768C59-97FF-4BDB-92ED-CD842DBF1673}" destId="{3EFA611B-9EF4-4283-B6A0-2D07F0114A7E}" srcOrd="0" destOrd="0" presId="urn:microsoft.com/office/officeart/2008/layout/LinedList"/>
    <dgm:cxn modelId="{508849FC-7A62-48C7-9C29-CCD7FD48B15B}" type="presParOf" srcId="{74768C59-97FF-4BDB-92ED-CD842DBF1673}" destId="{556157B9-AC5A-452A-ACF7-79C138B1BBDF}" srcOrd="1" destOrd="0" presId="urn:microsoft.com/office/officeart/2008/layout/LinedList"/>
    <dgm:cxn modelId="{F77B929A-790E-4234-8853-2BEF1A23977E}" type="presParOf" srcId="{3E556313-1997-4F3C-AB2E-6A3A5388B38D}" destId="{12C1D966-D3ED-423D-A61C-24C0D51E1BA9}" srcOrd="2" destOrd="0" presId="urn:microsoft.com/office/officeart/2008/layout/LinedList"/>
    <dgm:cxn modelId="{20ED4CC6-DD83-4A5C-B2CF-8042FAD3332C}" type="presParOf" srcId="{3E556313-1997-4F3C-AB2E-6A3A5388B38D}" destId="{070F4063-EB73-43AB-AAD8-B9FFD10821E7}" srcOrd="3" destOrd="0" presId="urn:microsoft.com/office/officeart/2008/layout/LinedList"/>
    <dgm:cxn modelId="{25133BC1-73B0-4DBD-8E35-8D50E752A93C}" type="presParOf" srcId="{070F4063-EB73-43AB-AAD8-B9FFD10821E7}" destId="{C5C8ABBA-591D-48E9-9FC5-9A90B9D14ADA}" srcOrd="0" destOrd="0" presId="urn:microsoft.com/office/officeart/2008/layout/LinedList"/>
    <dgm:cxn modelId="{9B382931-55F0-45CB-8CB9-082D512AA949}" type="presParOf" srcId="{070F4063-EB73-43AB-AAD8-B9FFD10821E7}" destId="{DD88423E-9C0F-48BF-9293-5AB4E1E3FDEC}" srcOrd="1" destOrd="0" presId="urn:microsoft.com/office/officeart/2008/layout/LinedList"/>
    <dgm:cxn modelId="{3402980C-3368-4EC9-A866-B614E9383FC1}" type="presParOf" srcId="{3E556313-1997-4F3C-AB2E-6A3A5388B38D}" destId="{D228E8A1-2DAC-4343-B466-F8F32FBB335E}" srcOrd="4" destOrd="0" presId="urn:microsoft.com/office/officeart/2008/layout/LinedList"/>
    <dgm:cxn modelId="{69AB2893-34C5-4809-B11F-B497AB7E2ACF}" type="presParOf" srcId="{3E556313-1997-4F3C-AB2E-6A3A5388B38D}" destId="{98BDB8DE-C66D-406A-A60C-F77E49E3242C}" srcOrd="5" destOrd="0" presId="urn:microsoft.com/office/officeart/2008/layout/LinedList"/>
    <dgm:cxn modelId="{5C0ABDF7-3D8A-4EE4-B7E0-55AD1019934C}" type="presParOf" srcId="{98BDB8DE-C66D-406A-A60C-F77E49E3242C}" destId="{72DFEE76-DD14-4F45-99D6-914177C45A44}" srcOrd="0" destOrd="0" presId="urn:microsoft.com/office/officeart/2008/layout/LinedList"/>
    <dgm:cxn modelId="{0E2228E2-D4F5-457D-A434-F8A059FBE0CE}" type="presParOf" srcId="{98BDB8DE-C66D-406A-A60C-F77E49E3242C}" destId="{4F14FF6A-7D09-427E-910B-321B9351C793}" srcOrd="1" destOrd="0" presId="urn:microsoft.com/office/officeart/2008/layout/LinedList"/>
    <dgm:cxn modelId="{923DD98C-BDAB-4FF9-87E9-CC5F984E0DD9}" type="presParOf" srcId="{3E556313-1997-4F3C-AB2E-6A3A5388B38D}" destId="{C75CE13C-48A2-41C5-9782-907FE14700A3}" srcOrd="6" destOrd="0" presId="urn:microsoft.com/office/officeart/2008/layout/LinedList"/>
    <dgm:cxn modelId="{2516F882-FD29-436D-8596-9ADAE9963701}" type="presParOf" srcId="{3E556313-1997-4F3C-AB2E-6A3A5388B38D}" destId="{9FD37AD8-D0DB-4699-9AE0-12E8F7B4954A}" srcOrd="7" destOrd="0" presId="urn:microsoft.com/office/officeart/2008/layout/LinedList"/>
    <dgm:cxn modelId="{A3B9E329-CAD6-4ACF-B510-01F0099FFB50}" type="presParOf" srcId="{9FD37AD8-D0DB-4699-9AE0-12E8F7B4954A}" destId="{61C31144-4121-43E3-854A-BE19FD210C66}" srcOrd="0" destOrd="0" presId="urn:microsoft.com/office/officeart/2008/layout/LinedList"/>
    <dgm:cxn modelId="{D9072489-5ED4-4963-807A-5A4F48F9F8CA}" type="presParOf" srcId="{9FD37AD8-D0DB-4699-9AE0-12E8F7B4954A}" destId="{3B26EDD3-1B70-4E4E-A173-506E1F3107C4}" srcOrd="1" destOrd="0" presId="urn:microsoft.com/office/officeart/2008/layout/LinedList"/>
    <dgm:cxn modelId="{353DDDFE-9AC6-4B7D-A380-D2FA4F97FB9E}" type="presParOf" srcId="{3E556313-1997-4F3C-AB2E-6A3A5388B38D}" destId="{4E963FBF-E608-4B15-A190-D9AE4C5D9550}" srcOrd="8" destOrd="0" presId="urn:microsoft.com/office/officeart/2008/layout/LinedList"/>
    <dgm:cxn modelId="{44E607F1-E9CD-4B6B-AE95-D174976B3252}" type="presParOf" srcId="{3E556313-1997-4F3C-AB2E-6A3A5388B38D}" destId="{1304C8B4-F0CF-45E2-A316-BF86644125EC}" srcOrd="9" destOrd="0" presId="urn:microsoft.com/office/officeart/2008/layout/LinedList"/>
    <dgm:cxn modelId="{3238A7A3-ADBC-4CE5-85DD-2704940F3429}" type="presParOf" srcId="{1304C8B4-F0CF-45E2-A316-BF86644125EC}" destId="{F592E9FD-AC73-4CBB-946B-1AAC86C676D5}" srcOrd="0" destOrd="0" presId="urn:microsoft.com/office/officeart/2008/layout/LinedList"/>
    <dgm:cxn modelId="{A8D19955-7349-479A-A887-F24CBA3C022A}" type="presParOf" srcId="{1304C8B4-F0CF-45E2-A316-BF86644125EC}" destId="{A3F79500-88F9-4FAA-8639-2E30FC45E0C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04093B-12F9-46AE-8991-58D668AC4F1E}">
      <dsp:nvSpPr>
        <dsp:cNvPr id="0" name=""/>
        <dsp:cNvSpPr/>
      </dsp:nvSpPr>
      <dsp:spPr>
        <a:xfrm>
          <a:off x="0" y="531"/>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8F79F1-C36E-4230-A6D0-FC226BE4377A}">
      <dsp:nvSpPr>
        <dsp:cNvPr id="0" name=""/>
        <dsp:cNvSpPr/>
      </dsp:nvSpPr>
      <dsp:spPr>
        <a:xfrm>
          <a:off x="0" y="531"/>
          <a:ext cx="10515600" cy="483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fr-CA" sz="2200" kern="1200">
              <a:latin typeface="Calibri Light" panose="020F0302020204030204"/>
            </a:rPr>
            <a:t>Femme enceinte</a:t>
          </a:r>
          <a:endParaRPr lang="fr-CA" sz="2200" kern="1200"/>
        </a:p>
      </dsp:txBody>
      <dsp:txXfrm>
        <a:off x="0" y="531"/>
        <a:ext cx="10515600" cy="483363"/>
      </dsp:txXfrm>
    </dsp:sp>
    <dsp:sp modelId="{F11AFF0E-CC12-42DD-A7AF-FC281147CF04}">
      <dsp:nvSpPr>
        <dsp:cNvPr id="0" name=""/>
        <dsp:cNvSpPr/>
      </dsp:nvSpPr>
      <dsp:spPr>
        <a:xfrm>
          <a:off x="0" y="483895"/>
          <a:ext cx="10515600" cy="0"/>
        </a:xfrm>
        <a:prstGeom prst="line">
          <a:avLst/>
        </a:prstGeom>
        <a:solidFill>
          <a:schemeClr val="accent2">
            <a:hueOff val="-181920"/>
            <a:satOff val="-10491"/>
            <a:lumOff val="1078"/>
            <a:alphaOff val="0"/>
          </a:schemeClr>
        </a:solidFill>
        <a:ln w="12700" cap="flat" cmpd="sng" algn="ctr">
          <a:solidFill>
            <a:schemeClr val="accent2">
              <a:hueOff val="-181920"/>
              <a:satOff val="-10491"/>
              <a:lumOff val="107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853A18-2CE9-4FF8-A846-CD86BE4C2E5C}">
      <dsp:nvSpPr>
        <dsp:cNvPr id="0" name=""/>
        <dsp:cNvSpPr/>
      </dsp:nvSpPr>
      <dsp:spPr>
        <a:xfrm>
          <a:off x="0" y="483895"/>
          <a:ext cx="10515600" cy="483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fr-CA" sz="2200" kern="1200">
              <a:latin typeface="Calibri Light" panose="020F0302020204030204"/>
            </a:rPr>
            <a:t>Intubé ou VNI</a:t>
          </a:r>
          <a:endParaRPr lang="fr-CA" sz="2200" kern="1200"/>
        </a:p>
      </dsp:txBody>
      <dsp:txXfrm>
        <a:off x="0" y="483895"/>
        <a:ext cx="10515600" cy="483363"/>
      </dsp:txXfrm>
    </dsp:sp>
    <dsp:sp modelId="{7DA98BB4-38AC-4DC0-ACF7-A7864B1190E3}">
      <dsp:nvSpPr>
        <dsp:cNvPr id="0" name=""/>
        <dsp:cNvSpPr/>
      </dsp:nvSpPr>
      <dsp:spPr>
        <a:xfrm>
          <a:off x="0" y="967259"/>
          <a:ext cx="10515600" cy="0"/>
        </a:xfrm>
        <a:prstGeom prst="line">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619EF5-4B83-4552-99EA-B448723A5076}">
      <dsp:nvSpPr>
        <dsp:cNvPr id="0" name=""/>
        <dsp:cNvSpPr/>
      </dsp:nvSpPr>
      <dsp:spPr>
        <a:xfrm>
          <a:off x="0" y="967259"/>
          <a:ext cx="10515600" cy="483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fr-CA" sz="2200" kern="1200">
              <a:latin typeface="Calibri Light" panose="020F0302020204030204"/>
            </a:rPr>
            <a:t>HD instable</a:t>
          </a:r>
          <a:endParaRPr lang="fr-CA" sz="2200" kern="1200"/>
        </a:p>
      </dsp:txBody>
      <dsp:txXfrm>
        <a:off x="0" y="967259"/>
        <a:ext cx="10515600" cy="483363"/>
      </dsp:txXfrm>
    </dsp:sp>
    <dsp:sp modelId="{5DCD558F-6423-4418-ABD2-F75C4D5F52D4}">
      <dsp:nvSpPr>
        <dsp:cNvPr id="0" name=""/>
        <dsp:cNvSpPr/>
      </dsp:nvSpPr>
      <dsp:spPr>
        <a:xfrm>
          <a:off x="0" y="1450623"/>
          <a:ext cx="10515600" cy="0"/>
        </a:xfrm>
        <a:prstGeom prst="line">
          <a:avLst/>
        </a:prstGeom>
        <a:solidFill>
          <a:schemeClr val="accent2">
            <a:hueOff val="-545761"/>
            <a:satOff val="-31473"/>
            <a:lumOff val="3235"/>
            <a:alphaOff val="0"/>
          </a:schemeClr>
        </a:solidFill>
        <a:ln w="12700" cap="flat" cmpd="sng" algn="ctr">
          <a:solidFill>
            <a:schemeClr val="accent2">
              <a:hueOff val="-545761"/>
              <a:satOff val="-31473"/>
              <a:lumOff val="323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D43E27-CFB5-4ACD-A6F2-081A09101B66}">
      <dsp:nvSpPr>
        <dsp:cNvPr id="0" name=""/>
        <dsp:cNvSpPr/>
      </dsp:nvSpPr>
      <dsp:spPr>
        <a:xfrm>
          <a:off x="0" y="1450623"/>
          <a:ext cx="10515600" cy="483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fr-CA" sz="2200" kern="1200">
              <a:latin typeface="Calibri Light" panose="020F0302020204030204"/>
            </a:rPr>
            <a:t>Insuffisance cardiaque ou CMP</a:t>
          </a:r>
          <a:endParaRPr lang="fr-CA" sz="2200" kern="1200"/>
        </a:p>
      </dsp:txBody>
      <dsp:txXfrm>
        <a:off x="0" y="1450623"/>
        <a:ext cx="10515600" cy="483363"/>
      </dsp:txXfrm>
    </dsp:sp>
    <dsp:sp modelId="{68C66949-DDE3-4634-84AF-4ED25811E8C2}">
      <dsp:nvSpPr>
        <dsp:cNvPr id="0" name=""/>
        <dsp:cNvSpPr/>
      </dsp:nvSpPr>
      <dsp:spPr>
        <a:xfrm>
          <a:off x="0" y="1933987"/>
          <a:ext cx="10515600"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EB6CA1-365A-43A5-8068-1F0673F8E616}">
      <dsp:nvSpPr>
        <dsp:cNvPr id="0" name=""/>
        <dsp:cNvSpPr/>
      </dsp:nvSpPr>
      <dsp:spPr>
        <a:xfrm>
          <a:off x="0" y="1933987"/>
          <a:ext cx="10515600" cy="483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fr-CA" sz="2200" kern="1200">
              <a:latin typeface="Calibri Light" panose="020F0302020204030204"/>
            </a:rPr>
            <a:t>Asthme concomitant</a:t>
          </a:r>
          <a:endParaRPr lang="fr-CA" sz="2200" kern="1200"/>
        </a:p>
      </dsp:txBody>
      <dsp:txXfrm>
        <a:off x="0" y="1933987"/>
        <a:ext cx="10515600" cy="483363"/>
      </dsp:txXfrm>
    </dsp:sp>
    <dsp:sp modelId="{18E4CFA5-B3D0-4F44-9DB7-DAF1F575767A}">
      <dsp:nvSpPr>
        <dsp:cNvPr id="0" name=""/>
        <dsp:cNvSpPr/>
      </dsp:nvSpPr>
      <dsp:spPr>
        <a:xfrm>
          <a:off x="0" y="2417350"/>
          <a:ext cx="10515600" cy="0"/>
        </a:xfrm>
        <a:prstGeom prst="line">
          <a:avLst/>
        </a:prstGeom>
        <a:solidFill>
          <a:schemeClr val="accent2">
            <a:hueOff val="-909602"/>
            <a:satOff val="-52455"/>
            <a:lumOff val="5392"/>
            <a:alphaOff val="0"/>
          </a:schemeClr>
        </a:solidFill>
        <a:ln w="12700" cap="flat" cmpd="sng" algn="ctr">
          <a:solidFill>
            <a:schemeClr val="accent2">
              <a:hueOff val="-909602"/>
              <a:satOff val="-52455"/>
              <a:lumOff val="539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0F4D38-22C0-4C5B-A480-2AFDB42CF8B7}">
      <dsp:nvSpPr>
        <dsp:cNvPr id="0" name=""/>
        <dsp:cNvSpPr/>
      </dsp:nvSpPr>
      <dsp:spPr>
        <a:xfrm>
          <a:off x="0" y="2417350"/>
          <a:ext cx="10515600" cy="483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fr-CA" sz="2200" kern="1200">
              <a:latin typeface="Calibri Light" panose="020F0302020204030204"/>
            </a:rPr>
            <a:t>Désordres électrolytiques</a:t>
          </a:r>
          <a:endParaRPr lang="fr-CA" sz="2200" kern="1200"/>
        </a:p>
      </dsp:txBody>
      <dsp:txXfrm>
        <a:off x="0" y="2417350"/>
        <a:ext cx="10515600" cy="483363"/>
      </dsp:txXfrm>
    </dsp:sp>
    <dsp:sp modelId="{4A4C842C-789E-489B-9549-9FFB1E916BE3}">
      <dsp:nvSpPr>
        <dsp:cNvPr id="0" name=""/>
        <dsp:cNvSpPr/>
      </dsp:nvSpPr>
      <dsp:spPr>
        <a:xfrm>
          <a:off x="0" y="2900714"/>
          <a:ext cx="10515600" cy="0"/>
        </a:xfrm>
        <a:prstGeom prst="line">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468B87-2E8A-4E8C-ADDD-998AB11FB2CC}">
      <dsp:nvSpPr>
        <dsp:cNvPr id="0" name=""/>
        <dsp:cNvSpPr/>
      </dsp:nvSpPr>
      <dsp:spPr>
        <a:xfrm>
          <a:off x="0" y="2900714"/>
          <a:ext cx="10515600" cy="483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fr-CA" sz="2200" kern="1200">
              <a:latin typeface="Calibri Light" panose="020F0302020204030204"/>
            </a:rPr>
            <a:t>Utilisation de stéroïdes </a:t>
          </a:r>
          <a:endParaRPr lang="fr-CA" sz="2200" kern="1200"/>
        </a:p>
      </dsp:txBody>
      <dsp:txXfrm>
        <a:off x="0" y="2900714"/>
        <a:ext cx="10515600" cy="483363"/>
      </dsp:txXfrm>
    </dsp:sp>
    <dsp:sp modelId="{FD497EEA-33DD-4880-8393-08E90838D3AC}">
      <dsp:nvSpPr>
        <dsp:cNvPr id="0" name=""/>
        <dsp:cNvSpPr/>
      </dsp:nvSpPr>
      <dsp:spPr>
        <a:xfrm>
          <a:off x="0" y="3384078"/>
          <a:ext cx="10515600" cy="0"/>
        </a:xfrm>
        <a:prstGeom prst="line">
          <a:avLst/>
        </a:prstGeom>
        <a:solidFill>
          <a:schemeClr val="accent2">
            <a:hueOff val="-1273443"/>
            <a:satOff val="-73437"/>
            <a:lumOff val="7549"/>
            <a:alphaOff val="0"/>
          </a:schemeClr>
        </a:solidFill>
        <a:ln w="12700" cap="flat" cmpd="sng" algn="ctr">
          <a:solidFill>
            <a:schemeClr val="accent2">
              <a:hueOff val="-1273443"/>
              <a:satOff val="-73437"/>
              <a:lumOff val="754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B22D62-C346-4051-9A37-658DCEE03CA3}">
      <dsp:nvSpPr>
        <dsp:cNvPr id="0" name=""/>
        <dsp:cNvSpPr/>
      </dsp:nvSpPr>
      <dsp:spPr>
        <a:xfrm>
          <a:off x="0" y="3384078"/>
          <a:ext cx="10515600" cy="483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fr-CA" sz="2200" kern="1200">
              <a:latin typeface="Calibri Light" panose="020F0302020204030204"/>
            </a:rPr>
            <a:t>Suppléments MgSO4</a:t>
          </a:r>
          <a:endParaRPr lang="fr-CA" sz="2200" kern="1200"/>
        </a:p>
      </dsp:txBody>
      <dsp:txXfrm>
        <a:off x="0" y="3384078"/>
        <a:ext cx="10515600" cy="483363"/>
      </dsp:txXfrm>
    </dsp:sp>
    <dsp:sp modelId="{3DE9BF82-6329-46B9-A831-A730BD1AC4A4}">
      <dsp:nvSpPr>
        <dsp:cNvPr id="0" name=""/>
        <dsp:cNvSpPr/>
      </dsp:nvSpPr>
      <dsp:spPr>
        <a:xfrm>
          <a:off x="0" y="3867442"/>
          <a:ext cx="10515600"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09AAF7-D35B-4FFC-B57E-864CF5C3AE87}">
      <dsp:nvSpPr>
        <dsp:cNvPr id="0" name=""/>
        <dsp:cNvSpPr/>
      </dsp:nvSpPr>
      <dsp:spPr>
        <a:xfrm>
          <a:off x="0" y="3867442"/>
          <a:ext cx="10515600" cy="483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fr-CA" sz="2200" kern="1200">
              <a:latin typeface="Calibri Light" panose="020F0302020204030204"/>
            </a:rPr>
            <a:t>Maladie pulmonaire associée</a:t>
          </a:r>
          <a:endParaRPr lang="fr-CA" sz="2200" kern="1200"/>
        </a:p>
      </dsp:txBody>
      <dsp:txXfrm>
        <a:off x="0" y="3867442"/>
        <a:ext cx="10515600" cy="4833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2D58A8-374D-40BB-9EB5-F2018BC28F58}">
      <dsp:nvSpPr>
        <dsp:cNvPr id="0" name=""/>
        <dsp:cNvSpPr/>
      </dsp:nvSpPr>
      <dsp:spPr>
        <a:xfrm>
          <a:off x="0" y="675"/>
          <a:ext cx="629171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FA611B-9EF4-4283-B6A0-2D07F0114A7E}">
      <dsp:nvSpPr>
        <dsp:cNvPr id="0" name=""/>
        <dsp:cNvSpPr/>
      </dsp:nvSpPr>
      <dsp:spPr>
        <a:xfrm>
          <a:off x="0" y="675"/>
          <a:ext cx="6291714" cy="1105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fr-CA" sz="2200" kern="1200"/>
            <a:t>Pas de changement statistiquement significatif en lien avec l’amélioration du VEMS ou de la saturation en oxygène</a:t>
          </a:r>
          <a:r>
            <a:rPr lang="fr-CA" sz="2200" kern="1200">
              <a:latin typeface="Calibri Light" panose="020F0302020204030204"/>
            </a:rPr>
            <a:t> </a:t>
          </a:r>
          <a:endParaRPr lang="en-US" sz="2200" kern="1200"/>
        </a:p>
      </dsp:txBody>
      <dsp:txXfrm>
        <a:off x="0" y="675"/>
        <a:ext cx="6291714" cy="1105876"/>
      </dsp:txXfrm>
    </dsp:sp>
    <dsp:sp modelId="{12C1D966-D3ED-423D-A61C-24C0D51E1BA9}">
      <dsp:nvSpPr>
        <dsp:cNvPr id="0" name=""/>
        <dsp:cNvSpPr/>
      </dsp:nvSpPr>
      <dsp:spPr>
        <a:xfrm>
          <a:off x="0" y="1106552"/>
          <a:ext cx="629171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C8ABBA-591D-48E9-9FC5-9A90B9D14ADA}">
      <dsp:nvSpPr>
        <dsp:cNvPr id="0" name=""/>
        <dsp:cNvSpPr/>
      </dsp:nvSpPr>
      <dsp:spPr>
        <a:xfrm>
          <a:off x="0" y="1106552"/>
          <a:ext cx="6291714" cy="1105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fr-CA" sz="2200" kern="1200"/>
            <a:t>Peu d’études ont démontré un bénéfice réel dans l’amélioration de la fonction respiratoire contrairement au groupe placebo</a:t>
          </a:r>
          <a:endParaRPr lang="en-US" sz="2200" kern="1200"/>
        </a:p>
      </dsp:txBody>
      <dsp:txXfrm>
        <a:off x="0" y="1106552"/>
        <a:ext cx="6291714" cy="1105876"/>
      </dsp:txXfrm>
    </dsp:sp>
    <dsp:sp modelId="{D228E8A1-2DAC-4343-B466-F8F32FBB335E}">
      <dsp:nvSpPr>
        <dsp:cNvPr id="0" name=""/>
        <dsp:cNvSpPr/>
      </dsp:nvSpPr>
      <dsp:spPr>
        <a:xfrm>
          <a:off x="0" y="2212429"/>
          <a:ext cx="629171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DFEE76-DD14-4F45-99D6-914177C45A44}">
      <dsp:nvSpPr>
        <dsp:cNvPr id="0" name=""/>
        <dsp:cNvSpPr/>
      </dsp:nvSpPr>
      <dsp:spPr>
        <a:xfrm>
          <a:off x="0" y="2212429"/>
          <a:ext cx="6291714" cy="1105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fr-CA" sz="2200" kern="1200"/>
            <a:t>Certains articles, dont le deuxième démontre une amélioration de la VEMS et le PEFR qui sont cliniquement significatifs</a:t>
          </a:r>
          <a:endParaRPr lang="en-US" sz="2200" kern="1200"/>
        </a:p>
      </dsp:txBody>
      <dsp:txXfrm>
        <a:off x="0" y="2212429"/>
        <a:ext cx="6291714" cy="1105876"/>
      </dsp:txXfrm>
    </dsp:sp>
    <dsp:sp modelId="{C75CE13C-48A2-41C5-9782-907FE14700A3}">
      <dsp:nvSpPr>
        <dsp:cNvPr id="0" name=""/>
        <dsp:cNvSpPr/>
      </dsp:nvSpPr>
      <dsp:spPr>
        <a:xfrm>
          <a:off x="0" y="3318305"/>
          <a:ext cx="629171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C31144-4121-43E3-854A-BE19FD210C66}">
      <dsp:nvSpPr>
        <dsp:cNvPr id="0" name=""/>
        <dsp:cNvSpPr/>
      </dsp:nvSpPr>
      <dsp:spPr>
        <a:xfrm>
          <a:off x="0" y="3318305"/>
          <a:ext cx="6291714" cy="1105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fr-CA" sz="2200" kern="1200"/>
            <a:t>2 études ont démontré un changement cliniquement significatif sur les échelles de dyspnée, mais étant non statistiquement significatif </a:t>
          </a:r>
          <a:endParaRPr lang="en-US" sz="2200" kern="1200"/>
        </a:p>
      </dsp:txBody>
      <dsp:txXfrm>
        <a:off x="0" y="3318305"/>
        <a:ext cx="6291714" cy="1105876"/>
      </dsp:txXfrm>
    </dsp:sp>
    <dsp:sp modelId="{4E963FBF-E608-4B15-A190-D9AE4C5D9550}">
      <dsp:nvSpPr>
        <dsp:cNvPr id="0" name=""/>
        <dsp:cNvSpPr/>
      </dsp:nvSpPr>
      <dsp:spPr>
        <a:xfrm>
          <a:off x="0" y="4424182"/>
          <a:ext cx="629171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92E9FD-AC73-4CBB-946B-1AAC86C676D5}">
      <dsp:nvSpPr>
        <dsp:cNvPr id="0" name=""/>
        <dsp:cNvSpPr/>
      </dsp:nvSpPr>
      <dsp:spPr>
        <a:xfrm>
          <a:off x="0" y="4424182"/>
          <a:ext cx="6291714" cy="1105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fr-CA" sz="2200" kern="1200"/>
            <a:t>DSS score + Borg score</a:t>
          </a:r>
          <a:endParaRPr lang="en-US" sz="2200" kern="1200"/>
        </a:p>
      </dsp:txBody>
      <dsp:txXfrm>
        <a:off x="0" y="4424182"/>
        <a:ext cx="6291714" cy="110587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788F8-0715-954E-8F4C-44E0E02C7E7B}" type="datetimeFigureOut">
              <a:rPr lang="fr-FR" smtClean="0"/>
              <a:t>28/05/2023</a:t>
            </a:fld>
            <a:endParaRPr lang="fr-FR"/>
          </a:p>
        </p:txBody>
      </p:sp>
      <p:sp>
        <p:nvSpPr>
          <p:cNvPr id="4" name="Espace réservé de l'image de diapositiv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3E5E82-067B-C34C-BB0D-7A903E80D0CC}" type="slidenum">
              <a:rPr lang="fr-FR" smtClean="0"/>
              <a:t>‹n°›</a:t>
            </a:fld>
            <a:endParaRPr lang="fr-FR"/>
          </a:p>
        </p:txBody>
      </p:sp>
    </p:spTree>
    <p:extLst>
      <p:ext uri="{BB962C8B-B14F-4D97-AF65-F5344CB8AC3E}">
        <p14:creationId xmlns:p14="http://schemas.microsoft.com/office/powerpoint/2010/main" val="2233691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	M</a:t>
            </a:r>
          </a:p>
        </p:txBody>
      </p:sp>
      <p:sp>
        <p:nvSpPr>
          <p:cNvPr id="4" name="Espace réservé du numéro de diapositive 3"/>
          <p:cNvSpPr>
            <a:spLocks noGrp="1"/>
          </p:cNvSpPr>
          <p:nvPr>
            <p:ph type="sldNum" sz="quarter" idx="5"/>
          </p:nvPr>
        </p:nvSpPr>
        <p:spPr/>
        <p:txBody>
          <a:bodyPr/>
          <a:lstStyle/>
          <a:p>
            <a:fld id="{B83E5E82-067B-C34C-BB0D-7A903E80D0CC}" type="slidenum">
              <a:rPr lang="fr-FR" smtClean="0"/>
              <a:t>1</a:t>
            </a:fld>
            <a:endParaRPr lang="fr-FR"/>
          </a:p>
        </p:txBody>
      </p:sp>
    </p:spTree>
    <p:extLst>
      <p:ext uri="{BB962C8B-B14F-4D97-AF65-F5344CB8AC3E}">
        <p14:creationId xmlns:p14="http://schemas.microsoft.com/office/powerpoint/2010/main" val="5686177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M</a:t>
            </a:r>
          </a:p>
          <a:p>
            <a:r>
              <a:rPr lang="fr-FR"/>
              <a:t>AAF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a:t>American </a:t>
            </a:r>
            <a:r>
              <a:rPr lang="fr-FR" err="1"/>
              <a:t>family</a:t>
            </a:r>
            <a:r>
              <a:rPr lang="fr-FR"/>
              <a:t> physicien </a:t>
            </a:r>
          </a:p>
          <a:p>
            <a:r>
              <a:rPr lang="fr-CA" err="1"/>
              <a:t>European</a:t>
            </a:r>
            <a:r>
              <a:rPr lang="fr-CA"/>
              <a:t> </a:t>
            </a:r>
            <a:r>
              <a:rPr lang="fr-CA" err="1"/>
              <a:t>Respiratory</a:t>
            </a:r>
            <a:r>
              <a:rPr lang="fr-CA"/>
              <a:t> Society/</a:t>
            </a:r>
            <a:r>
              <a:rPr lang="fr-FR"/>
              <a:t> </a:t>
            </a:r>
          </a:p>
          <a:p>
            <a:r>
              <a:rPr lang="fr-FR"/>
              <a:t>Guideline canadien – non mentionné </a:t>
            </a:r>
          </a:p>
        </p:txBody>
      </p:sp>
      <p:sp>
        <p:nvSpPr>
          <p:cNvPr id="4" name="Espace réservé du numéro de diapositive 3"/>
          <p:cNvSpPr>
            <a:spLocks noGrp="1"/>
          </p:cNvSpPr>
          <p:nvPr>
            <p:ph type="sldNum" sz="quarter" idx="5"/>
          </p:nvPr>
        </p:nvSpPr>
        <p:spPr/>
        <p:txBody>
          <a:bodyPr/>
          <a:lstStyle/>
          <a:p>
            <a:fld id="{B83E5E82-067B-C34C-BB0D-7A903E80D0CC}" type="slidenum">
              <a:rPr lang="fr-FR" smtClean="0"/>
              <a:t>10</a:t>
            </a:fld>
            <a:endParaRPr lang="fr-FR"/>
          </a:p>
        </p:txBody>
      </p:sp>
    </p:spTree>
    <p:extLst>
      <p:ext uri="{BB962C8B-B14F-4D97-AF65-F5344CB8AC3E}">
        <p14:creationId xmlns:p14="http://schemas.microsoft.com/office/powerpoint/2010/main" val="3341393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0" i="0">
                <a:solidFill>
                  <a:srgbClr val="232323"/>
                </a:solidFill>
                <a:effectLst/>
                <a:latin typeface="Noto Sans" panose="020B0502040504020204" pitchFamily="34" charset="0"/>
              </a:rPr>
              <a:t>L</a:t>
            </a:r>
          </a:p>
          <a:p>
            <a:r>
              <a:rPr lang="fr-CA" b="0" i="0">
                <a:solidFill>
                  <a:srgbClr val="232323"/>
                </a:solidFill>
                <a:effectLst/>
                <a:latin typeface="Noto Sans" panose="020B0502040504020204" pitchFamily="34" charset="0"/>
              </a:rPr>
              <a:t>2 g as a single dose over 20 minutes </a:t>
            </a:r>
            <a:endParaRPr lang="fr-FR"/>
          </a:p>
        </p:txBody>
      </p:sp>
      <p:sp>
        <p:nvSpPr>
          <p:cNvPr id="4" name="Espace réservé du numéro de diapositive 3"/>
          <p:cNvSpPr>
            <a:spLocks noGrp="1"/>
          </p:cNvSpPr>
          <p:nvPr>
            <p:ph type="sldNum" sz="quarter" idx="5"/>
          </p:nvPr>
        </p:nvSpPr>
        <p:spPr/>
        <p:txBody>
          <a:bodyPr/>
          <a:lstStyle/>
          <a:p>
            <a:fld id="{B83E5E82-067B-C34C-BB0D-7A903E80D0CC}" type="slidenum">
              <a:rPr lang="fr-FR" smtClean="0"/>
              <a:t>11</a:t>
            </a:fld>
            <a:endParaRPr lang="fr-FR"/>
          </a:p>
        </p:txBody>
      </p:sp>
    </p:spTree>
    <p:extLst>
      <p:ext uri="{BB962C8B-B14F-4D97-AF65-F5344CB8AC3E}">
        <p14:creationId xmlns:p14="http://schemas.microsoft.com/office/powerpoint/2010/main" val="6535228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L</a:t>
            </a:r>
          </a:p>
        </p:txBody>
      </p:sp>
      <p:sp>
        <p:nvSpPr>
          <p:cNvPr id="4" name="Espace réservé du numéro de diapositive 3"/>
          <p:cNvSpPr>
            <a:spLocks noGrp="1"/>
          </p:cNvSpPr>
          <p:nvPr>
            <p:ph type="sldNum" sz="quarter" idx="5"/>
          </p:nvPr>
        </p:nvSpPr>
        <p:spPr/>
        <p:txBody>
          <a:bodyPr/>
          <a:lstStyle/>
          <a:p>
            <a:fld id="{B83E5E82-067B-C34C-BB0D-7A903E80D0CC}" type="slidenum">
              <a:rPr lang="fr-FR" smtClean="0"/>
              <a:t>12</a:t>
            </a:fld>
            <a:endParaRPr lang="fr-FR"/>
          </a:p>
        </p:txBody>
      </p:sp>
    </p:spTree>
    <p:extLst>
      <p:ext uri="{BB962C8B-B14F-4D97-AF65-F5344CB8AC3E}">
        <p14:creationId xmlns:p14="http://schemas.microsoft.com/office/powerpoint/2010/main" val="13999777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L</a:t>
            </a:r>
          </a:p>
        </p:txBody>
      </p:sp>
      <p:sp>
        <p:nvSpPr>
          <p:cNvPr id="4" name="Espace réservé du numéro de diapositive 3"/>
          <p:cNvSpPr>
            <a:spLocks noGrp="1"/>
          </p:cNvSpPr>
          <p:nvPr>
            <p:ph type="sldNum" sz="quarter" idx="5"/>
          </p:nvPr>
        </p:nvSpPr>
        <p:spPr/>
        <p:txBody>
          <a:bodyPr/>
          <a:lstStyle/>
          <a:p>
            <a:fld id="{B83E5E82-067B-C34C-BB0D-7A903E80D0CC}" type="slidenum">
              <a:rPr lang="fr-FR" smtClean="0"/>
              <a:t>13</a:t>
            </a:fld>
            <a:endParaRPr lang="fr-FR"/>
          </a:p>
        </p:txBody>
      </p:sp>
    </p:spTree>
    <p:extLst>
      <p:ext uri="{BB962C8B-B14F-4D97-AF65-F5344CB8AC3E}">
        <p14:creationId xmlns:p14="http://schemas.microsoft.com/office/powerpoint/2010/main" val="7011416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L</a:t>
            </a:r>
          </a:p>
        </p:txBody>
      </p:sp>
      <p:sp>
        <p:nvSpPr>
          <p:cNvPr id="4" name="Espace réservé du numéro de diapositive 3"/>
          <p:cNvSpPr>
            <a:spLocks noGrp="1"/>
          </p:cNvSpPr>
          <p:nvPr>
            <p:ph type="sldNum" sz="quarter" idx="5"/>
          </p:nvPr>
        </p:nvSpPr>
        <p:spPr/>
        <p:txBody>
          <a:bodyPr/>
          <a:lstStyle/>
          <a:p>
            <a:fld id="{B83E5E82-067B-C34C-BB0D-7A903E80D0CC}" type="slidenum">
              <a:rPr lang="fr-FR" smtClean="0"/>
              <a:t>14</a:t>
            </a:fld>
            <a:endParaRPr lang="fr-FR"/>
          </a:p>
        </p:txBody>
      </p:sp>
    </p:spTree>
    <p:extLst>
      <p:ext uri="{BB962C8B-B14F-4D97-AF65-F5344CB8AC3E}">
        <p14:creationId xmlns:p14="http://schemas.microsoft.com/office/powerpoint/2010/main" val="9422155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M</a:t>
            </a:r>
          </a:p>
        </p:txBody>
      </p:sp>
      <p:sp>
        <p:nvSpPr>
          <p:cNvPr id="4" name="Espace réservé du numéro de diapositive 3"/>
          <p:cNvSpPr>
            <a:spLocks noGrp="1"/>
          </p:cNvSpPr>
          <p:nvPr>
            <p:ph type="sldNum" sz="quarter" idx="5"/>
          </p:nvPr>
        </p:nvSpPr>
        <p:spPr/>
        <p:txBody>
          <a:bodyPr/>
          <a:lstStyle/>
          <a:p>
            <a:fld id="{B83E5E82-067B-C34C-BB0D-7A903E80D0CC}" type="slidenum">
              <a:rPr lang="fr-FR" smtClean="0"/>
              <a:t>15</a:t>
            </a:fld>
            <a:endParaRPr lang="fr-FR"/>
          </a:p>
        </p:txBody>
      </p:sp>
    </p:spTree>
    <p:extLst>
      <p:ext uri="{BB962C8B-B14F-4D97-AF65-F5344CB8AC3E}">
        <p14:creationId xmlns:p14="http://schemas.microsoft.com/office/powerpoint/2010/main" val="34315058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B83E5E82-067B-C34C-BB0D-7A903E80D0CC}" type="slidenum">
              <a:rPr lang="fr-FR" smtClean="0"/>
              <a:t>16</a:t>
            </a:fld>
            <a:endParaRPr lang="fr-FR"/>
          </a:p>
        </p:txBody>
      </p:sp>
    </p:spTree>
    <p:extLst>
      <p:ext uri="{BB962C8B-B14F-4D97-AF65-F5344CB8AC3E}">
        <p14:creationId xmlns:p14="http://schemas.microsoft.com/office/powerpoint/2010/main" val="41162808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Issue primaire </a:t>
            </a:r>
          </a:p>
          <a:p>
            <a:r>
              <a:rPr lang="fr-FR"/>
              <a:t>VEM, saturation </a:t>
            </a:r>
            <a:endParaRPr lang="fr-FR">
              <a:cs typeface="Calibri"/>
            </a:endParaRPr>
          </a:p>
          <a:p>
            <a:r>
              <a:rPr lang="fr-FR"/>
              <a:t>Échelle et </a:t>
            </a:r>
            <a:r>
              <a:rPr lang="fr-FR" err="1"/>
              <a:t>echelle</a:t>
            </a:r>
            <a:r>
              <a:rPr lang="fr-FR"/>
              <a:t> </a:t>
            </a:r>
            <a:r>
              <a:rPr lang="fr-FR" err="1"/>
              <a:t>borg</a:t>
            </a:r>
            <a:r>
              <a:rPr lang="fr-FR"/>
              <a:t> (</a:t>
            </a:r>
            <a:r>
              <a:rPr lang="fr-FR" err="1"/>
              <a:t>sxs</a:t>
            </a:r>
            <a:r>
              <a:rPr lang="fr-FR"/>
              <a:t> dyspnée)  </a:t>
            </a:r>
            <a:endParaRPr lang="fr-FR">
              <a:cs typeface="Calibri"/>
            </a:endParaRPr>
          </a:p>
        </p:txBody>
      </p:sp>
      <p:sp>
        <p:nvSpPr>
          <p:cNvPr id="4" name="Espace réservé du numéro de diapositive 3"/>
          <p:cNvSpPr>
            <a:spLocks noGrp="1"/>
          </p:cNvSpPr>
          <p:nvPr>
            <p:ph type="sldNum" sz="quarter" idx="5"/>
          </p:nvPr>
        </p:nvSpPr>
        <p:spPr/>
        <p:txBody>
          <a:bodyPr/>
          <a:lstStyle/>
          <a:p>
            <a:fld id="{B83E5E82-067B-C34C-BB0D-7A903E80D0CC}" type="slidenum">
              <a:rPr lang="fr-FR" smtClean="0"/>
              <a:t>17</a:t>
            </a:fld>
            <a:endParaRPr lang="fr-FR"/>
          </a:p>
        </p:txBody>
      </p:sp>
    </p:spTree>
    <p:extLst>
      <p:ext uri="{BB962C8B-B14F-4D97-AF65-F5344CB8AC3E}">
        <p14:creationId xmlns:p14="http://schemas.microsoft.com/office/powerpoint/2010/main" val="14039643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fr-CA" sz="1200" kern="1200" dirty="0">
                <a:solidFill>
                  <a:schemeClr val="dk1"/>
                </a:solidFill>
                <a:latin typeface="+mn-lt"/>
                <a:ea typeface="+mn-ea"/>
                <a:cs typeface="+mn-cs"/>
              </a:rPr>
              <a:t>PEFR était plus élevé avec une variation moyenne de 24%. 3.</a:t>
            </a:r>
            <a:r>
              <a:rPr lang="fr" sz="1200" b="0" i="0" u="none" strike="noStrike" noProof="0" dirty="0"/>
              <a:t>-Plus de patients ont été déchargés de l'urgence dans le groupe Mg (64,1 %) vs (42,1 %) ; </a:t>
            </a:r>
            <a:r>
              <a:rPr lang="en-US" sz="1200" b="0" i="0" u="none" strike="noStrike" noProof="0" dirty="0">
                <a:latin typeface="Calibri"/>
              </a:rPr>
              <a:t>(28.1%  vs.41.9%)</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fr-CA" sz="1200" kern="1200" dirty="0">
              <a:solidFill>
                <a:schemeClr val="dk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fr-CA" sz="1200" kern="1200" dirty="0">
              <a:solidFill>
                <a:schemeClr val="dk1"/>
              </a:solidFill>
              <a:latin typeface="+mn-lt"/>
              <a:ea typeface="+mn-ea"/>
              <a:cs typeface="+mn-cs"/>
            </a:endParaRPr>
          </a:p>
          <a:p>
            <a:endParaRPr lang="fr-FR" dirty="0"/>
          </a:p>
        </p:txBody>
      </p:sp>
      <p:sp>
        <p:nvSpPr>
          <p:cNvPr id="4" name="Espace réservé du numéro de diapositive 3"/>
          <p:cNvSpPr>
            <a:spLocks noGrp="1"/>
          </p:cNvSpPr>
          <p:nvPr>
            <p:ph type="sldNum" sz="quarter" idx="5"/>
          </p:nvPr>
        </p:nvSpPr>
        <p:spPr/>
        <p:txBody>
          <a:bodyPr/>
          <a:lstStyle/>
          <a:p>
            <a:fld id="{B83E5E82-067B-C34C-BB0D-7A903E80D0CC}" type="slidenum">
              <a:rPr lang="fr-FR" smtClean="0"/>
              <a:t>18</a:t>
            </a:fld>
            <a:endParaRPr lang="fr-FR"/>
          </a:p>
        </p:txBody>
      </p:sp>
    </p:spTree>
    <p:extLst>
      <p:ext uri="{BB962C8B-B14F-4D97-AF65-F5344CB8AC3E}">
        <p14:creationId xmlns:p14="http://schemas.microsoft.com/office/powerpoint/2010/main" val="21792340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B83E5E82-067B-C34C-BB0D-7A903E80D0CC}" type="slidenum">
              <a:rPr lang="fr-FR" smtClean="0"/>
              <a:t>20</a:t>
            </a:fld>
            <a:endParaRPr lang="fr-FR"/>
          </a:p>
        </p:txBody>
      </p:sp>
    </p:spTree>
    <p:extLst>
      <p:ext uri="{BB962C8B-B14F-4D97-AF65-F5344CB8AC3E}">
        <p14:creationId xmlns:p14="http://schemas.microsoft.com/office/powerpoint/2010/main" val="2226690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0" i="0">
                <a:solidFill>
                  <a:srgbClr val="303030"/>
                </a:solidFill>
                <a:effectLst/>
                <a:latin typeface="Cambria" panose="02040503050406030204" pitchFamily="18" charset="0"/>
              </a:rPr>
              <a:t>M</a:t>
            </a:r>
          </a:p>
          <a:p>
            <a:r>
              <a:rPr lang="fr-CA" b="0" i="0">
                <a:solidFill>
                  <a:srgbClr val="303030"/>
                </a:solidFill>
                <a:effectLst/>
                <a:latin typeface="Cambria" panose="02040503050406030204" pitchFamily="18" charset="0"/>
              </a:rPr>
              <a:t>1. </a:t>
            </a:r>
            <a:r>
              <a:rPr lang="fr-CA" b="0" i="0" err="1">
                <a:solidFill>
                  <a:srgbClr val="303030"/>
                </a:solidFill>
                <a:effectLst/>
                <a:latin typeface="Cambria" panose="02040503050406030204" pitchFamily="18" charset="0"/>
              </a:rPr>
              <a:t>Brandsma</a:t>
            </a:r>
            <a:r>
              <a:rPr lang="fr-CA" b="0" i="0">
                <a:solidFill>
                  <a:srgbClr val="303030"/>
                </a:solidFill>
                <a:effectLst/>
                <a:latin typeface="Cambria" panose="02040503050406030204" pitchFamily="18" charset="0"/>
              </a:rPr>
              <a:t> CA, de Vries M, Costa R, et al. Lung </a:t>
            </a:r>
            <a:r>
              <a:rPr lang="fr-CA" b="0" i="0" err="1">
                <a:solidFill>
                  <a:srgbClr val="303030"/>
                </a:solidFill>
                <a:effectLst/>
                <a:latin typeface="Cambria" panose="02040503050406030204" pitchFamily="18" charset="0"/>
              </a:rPr>
              <a:t>ageing</a:t>
            </a:r>
            <a:r>
              <a:rPr lang="fr-CA" b="0" i="0">
                <a:solidFill>
                  <a:srgbClr val="303030"/>
                </a:solidFill>
                <a:effectLst/>
                <a:latin typeface="Cambria" panose="02040503050406030204" pitchFamily="18" charset="0"/>
              </a:rPr>
              <a:t> and COPD: </a:t>
            </a:r>
            <a:r>
              <a:rPr lang="fr-CA" b="0" i="0" err="1">
                <a:solidFill>
                  <a:srgbClr val="303030"/>
                </a:solidFill>
                <a:effectLst/>
                <a:latin typeface="Cambria" panose="02040503050406030204" pitchFamily="18" charset="0"/>
              </a:rPr>
              <a:t>is</a:t>
            </a:r>
            <a:r>
              <a:rPr lang="fr-CA" b="0" i="0">
                <a:solidFill>
                  <a:srgbClr val="303030"/>
                </a:solidFill>
                <a:effectLst/>
                <a:latin typeface="Cambria" panose="02040503050406030204" pitchFamily="18" charset="0"/>
              </a:rPr>
              <a:t> </a:t>
            </a:r>
            <a:r>
              <a:rPr lang="fr-CA" b="0" i="0" err="1">
                <a:solidFill>
                  <a:srgbClr val="303030"/>
                </a:solidFill>
                <a:effectLst/>
                <a:latin typeface="Cambria" panose="02040503050406030204" pitchFamily="18" charset="0"/>
              </a:rPr>
              <a:t>there</a:t>
            </a:r>
            <a:r>
              <a:rPr lang="fr-CA" b="0" i="0">
                <a:solidFill>
                  <a:srgbClr val="303030"/>
                </a:solidFill>
                <a:effectLst/>
                <a:latin typeface="Cambria" panose="02040503050406030204" pitchFamily="18" charset="0"/>
              </a:rPr>
              <a:t> a </a:t>
            </a:r>
            <a:r>
              <a:rPr lang="fr-CA" b="0" i="0" err="1">
                <a:solidFill>
                  <a:srgbClr val="303030"/>
                </a:solidFill>
                <a:effectLst/>
                <a:latin typeface="Cambria" panose="02040503050406030204" pitchFamily="18" charset="0"/>
              </a:rPr>
              <a:t>role</a:t>
            </a:r>
            <a:r>
              <a:rPr lang="fr-CA" b="0" i="0">
                <a:solidFill>
                  <a:srgbClr val="303030"/>
                </a:solidFill>
                <a:effectLst/>
                <a:latin typeface="Cambria" panose="02040503050406030204" pitchFamily="18" charset="0"/>
              </a:rPr>
              <a:t> for </a:t>
            </a:r>
            <a:r>
              <a:rPr lang="fr-CA" b="0" i="0" err="1">
                <a:solidFill>
                  <a:srgbClr val="303030"/>
                </a:solidFill>
                <a:effectLst/>
                <a:latin typeface="Cambria" panose="02040503050406030204" pitchFamily="18" charset="0"/>
              </a:rPr>
              <a:t>ageing</a:t>
            </a:r>
            <a:r>
              <a:rPr lang="fr-CA" b="0" i="0">
                <a:solidFill>
                  <a:srgbClr val="303030"/>
                </a:solidFill>
                <a:effectLst/>
                <a:latin typeface="Cambria" panose="02040503050406030204" pitchFamily="18" charset="0"/>
              </a:rPr>
              <a:t> in </a:t>
            </a:r>
            <a:r>
              <a:rPr lang="fr-CA" b="0" i="0" err="1">
                <a:solidFill>
                  <a:srgbClr val="303030"/>
                </a:solidFill>
                <a:effectLst/>
                <a:latin typeface="Cambria" panose="02040503050406030204" pitchFamily="18" charset="0"/>
              </a:rPr>
              <a:t>abnormal</a:t>
            </a:r>
            <a:r>
              <a:rPr lang="fr-CA" b="0" i="0">
                <a:solidFill>
                  <a:srgbClr val="303030"/>
                </a:solidFill>
                <a:effectLst/>
                <a:latin typeface="Cambria" panose="02040503050406030204" pitchFamily="18" charset="0"/>
              </a:rPr>
              <a:t> tissue </a:t>
            </a:r>
            <a:r>
              <a:rPr lang="fr-CA" b="0" i="0" err="1">
                <a:solidFill>
                  <a:srgbClr val="303030"/>
                </a:solidFill>
                <a:effectLst/>
                <a:latin typeface="Cambria" panose="02040503050406030204" pitchFamily="18" charset="0"/>
              </a:rPr>
              <a:t>repair</a:t>
            </a:r>
            <a:r>
              <a:rPr lang="fr-CA" b="0" i="0">
                <a:solidFill>
                  <a:srgbClr val="303030"/>
                </a:solidFill>
                <a:effectLst/>
                <a:latin typeface="Cambria" panose="02040503050406030204" pitchFamily="18" charset="0"/>
              </a:rPr>
              <a:t>? </a:t>
            </a:r>
            <a:r>
              <a:rPr lang="fr-CA" b="0" i="1" err="1">
                <a:solidFill>
                  <a:srgbClr val="303030"/>
                </a:solidFill>
                <a:effectLst/>
                <a:latin typeface="Cambria" panose="02040503050406030204" pitchFamily="18" charset="0"/>
              </a:rPr>
              <a:t>Eur</a:t>
            </a:r>
            <a:r>
              <a:rPr lang="fr-CA" b="0" i="1">
                <a:solidFill>
                  <a:srgbClr val="303030"/>
                </a:solidFill>
                <a:effectLst/>
                <a:latin typeface="Cambria" panose="02040503050406030204" pitchFamily="18" charset="0"/>
              </a:rPr>
              <a:t> </a:t>
            </a:r>
            <a:r>
              <a:rPr lang="fr-CA" b="0" i="1" err="1">
                <a:solidFill>
                  <a:srgbClr val="303030"/>
                </a:solidFill>
                <a:effectLst/>
                <a:latin typeface="Cambria" panose="02040503050406030204" pitchFamily="18" charset="0"/>
              </a:rPr>
              <a:t>Respir</a:t>
            </a:r>
            <a:r>
              <a:rPr lang="fr-CA" b="0" i="1">
                <a:solidFill>
                  <a:srgbClr val="303030"/>
                </a:solidFill>
                <a:effectLst/>
                <a:latin typeface="Cambria" panose="02040503050406030204" pitchFamily="18" charset="0"/>
              </a:rPr>
              <a:t> </a:t>
            </a:r>
            <a:r>
              <a:rPr lang="fr-CA" b="0" i="1" err="1">
                <a:solidFill>
                  <a:srgbClr val="303030"/>
                </a:solidFill>
                <a:effectLst/>
                <a:latin typeface="Cambria" panose="02040503050406030204" pitchFamily="18" charset="0"/>
              </a:rPr>
              <a:t>Rev</a:t>
            </a:r>
            <a:r>
              <a:rPr lang="fr-CA" b="0" i="1">
                <a:solidFill>
                  <a:srgbClr val="303030"/>
                </a:solidFill>
                <a:effectLst/>
                <a:latin typeface="Cambria" panose="02040503050406030204" pitchFamily="18" charset="0"/>
              </a:rPr>
              <a:t>. </a:t>
            </a:r>
            <a:r>
              <a:rPr lang="fr-CA" b="0" i="0">
                <a:solidFill>
                  <a:srgbClr val="303030"/>
                </a:solidFill>
                <a:effectLst/>
                <a:latin typeface="Cambria" panose="02040503050406030204" pitchFamily="18" charset="0"/>
              </a:rPr>
              <a:t>2017;26:1–15. </a:t>
            </a:r>
            <a:r>
              <a:rPr lang="fr-CA" b="0" i="0" err="1">
                <a:solidFill>
                  <a:srgbClr val="303030"/>
                </a:solidFill>
                <a:effectLst/>
                <a:latin typeface="Cambria" panose="02040503050406030204" pitchFamily="18" charset="0"/>
              </a:rPr>
              <a:t>doi</a:t>
            </a:r>
            <a:r>
              <a:rPr lang="fr-CA" b="0" i="0">
                <a:solidFill>
                  <a:srgbClr val="303030"/>
                </a:solidFill>
                <a:effectLst/>
                <a:latin typeface="Cambria" panose="02040503050406030204" pitchFamily="18" charset="0"/>
              </a:rPr>
              <a:t>: 10.1183/16000617.0073-2017.  </a:t>
            </a:r>
          </a:p>
          <a:p>
            <a:endParaRPr lang="fr-CA" b="0" i="0">
              <a:solidFill>
                <a:srgbClr val="303030"/>
              </a:solidFill>
              <a:effectLst/>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a:t>Image: https://</a:t>
            </a:r>
            <a:r>
              <a:rPr lang="fr-FR" err="1"/>
              <a:t>www.dvcstem.com</a:t>
            </a:r>
            <a:r>
              <a:rPr lang="fr-FR"/>
              <a:t>/post/stem-</a:t>
            </a:r>
            <a:r>
              <a:rPr lang="fr-FR" err="1"/>
              <a:t>cells</a:t>
            </a:r>
            <a:r>
              <a:rPr lang="fr-FR"/>
              <a:t>-</a:t>
            </a:r>
            <a:r>
              <a:rPr lang="fr-FR" err="1"/>
              <a:t>copd</a:t>
            </a:r>
            <a:r>
              <a:rPr lang="fr-FR"/>
              <a:t> </a:t>
            </a:r>
          </a:p>
          <a:p>
            <a:endParaRPr lang="fr-FR"/>
          </a:p>
        </p:txBody>
      </p:sp>
      <p:sp>
        <p:nvSpPr>
          <p:cNvPr id="4" name="Espace réservé du numéro de diapositive 3"/>
          <p:cNvSpPr>
            <a:spLocks noGrp="1"/>
          </p:cNvSpPr>
          <p:nvPr>
            <p:ph type="sldNum" sz="quarter" idx="5"/>
          </p:nvPr>
        </p:nvSpPr>
        <p:spPr/>
        <p:txBody>
          <a:bodyPr/>
          <a:lstStyle/>
          <a:p>
            <a:fld id="{B83E5E82-067B-C34C-BB0D-7A903E80D0CC}" type="slidenum">
              <a:rPr lang="fr-FR" smtClean="0"/>
              <a:t>2</a:t>
            </a:fld>
            <a:endParaRPr lang="fr-FR"/>
          </a:p>
        </p:txBody>
      </p:sp>
    </p:spTree>
    <p:extLst>
      <p:ext uri="{BB962C8B-B14F-4D97-AF65-F5344CB8AC3E}">
        <p14:creationId xmlns:p14="http://schemas.microsoft.com/office/powerpoint/2010/main" val="32785759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a:effectLst/>
                <a:latin typeface="Calibri" panose="020F0502020204030204" pitchFamily="34" charset="0"/>
                <a:ea typeface="Calibri" panose="020F0502020204030204" pitchFamily="34" charset="0"/>
                <a:cs typeface="Arial" panose="020B0604020202020204" pitchFamily="34" charset="0"/>
              </a:rPr>
              <a:t>M</a:t>
            </a:r>
          </a:p>
          <a:p>
            <a:r>
              <a:rPr lang="fr-CA" sz="1200">
                <a:effectLst/>
                <a:latin typeface="Calibri" panose="020F0502020204030204" pitchFamily="34" charset="0"/>
                <a:ea typeface="Calibri" panose="020F0502020204030204" pitchFamily="34" charset="0"/>
                <a:cs typeface="Arial" panose="020B0604020202020204" pitchFamily="34" charset="0"/>
              </a:rPr>
              <a:t>Une variété de co-interventions ont été utilisées avec le sulfate de magnésium dans chaque essai, ce qui affecte certainement les résultats. Le temps de mesure de différentes variables respiratoires pour observer la réponse au traitement n'était pas standardisé, ce qui peut potentiellement biaiser les résultats dans un sens ou dans l'autre</a:t>
            </a:r>
            <a:endParaRPr lang="fr-FR"/>
          </a:p>
        </p:txBody>
      </p:sp>
      <p:sp>
        <p:nvSpPr>
          <p:cNvPr id="4" name="Espace réservé du numéro de diapositive 3"/>
          <p:cNvSpPr>
            <a:spLocks noGrp="1"/>
          </p:cNvSpPr>
          <p:nvPr>
            <p:ph type="sldNum" sz="quarter" idx="5"/>
          </p:nvPr>
        </p:nvSpPr>
        <p:spPr/>
        <p:txBody>
          <a:bodyPr/>
          <a:lstStyle/>
          <a:p>
            <a:fld id="{B83E5E82-067B-C34C-BB0D-7A903E80D0CC}" type="slidenum">
              <a:rPr lang="fr-FR" smtClean="0"/>
              <a:t>25</a:t>
            </a:fld>
            <a:endParaRPr lang="fr-FR"/>
          </a:p>
        </p:txBody>
      </p:sp>
    </p:spTree>
    <p:extLst>
      <p:ext uri="{BB962C8B-B14F-4D97-AF65-F5344CB8AC3E}">
        <p14:creationId xmlns:p14="http://schemas.microsoft.com/office/powerpoint/2010/main" val="14224141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L</a:t>
            </a:r>
          </a:p>
        </p:txBody>
      </p:sp>
      <p:sp>
        <p:nvSpPr>
          <p:cNvPr id="4" name="Espace réservé du numéro de diapositive 3"/>
          <p:cNvSpPr>
            <a:spLocks noGrp="1"/>
          </p:cNvSpPr>
          <p:nvPr>
            <p:ph type="sldNum" sz="quarter" idx="5"/>
          </p:nvPr>
        </p:nvSpPr>
        <p:spPr/>
        <p:txBody>
          <a:bodyPr/>
          <a:lstStyle/>
          <a:p>
            <a:fld id="{B83E5E82-067B-C34C-BB0D-7A903E80D0CC}" type="slidenum">
              <a:rPr lang="fr-FR" smtClean="0"/>
              <a:t>26</a:t>
            </a:fld>
            <a:endParaRPr lang="fr-FR"/>
          </a:p>
        </p:txBody>
      </p:sp>
    </p:spTree>
    <p:extLst>
      <p:ext uri="{BB962C8B-B14F-4D97-AF65-F5344CB8AC3E}">
        <p14:creationId xmlns:p14="http://schemas.microsoft.com/office/powerpoint/2010/main" val="18301349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M</a:t>
            </a:r>
          </a:p>
        </p:txBody>
      </p:sp>
      <p:sp>
        <p:nvSpPr>
          <p:cNvPr id="4" name="Espace réservé du numéro de diapositive 3"/>
          <p:cNvSpPr>
            <a:spLocks noGrp="1"/>
          </p:cNvSpPr>
          <p:nvPr>
            <p:ph type="sldNum" sz="quarter" idx="5"/>
          </p:nvPr>
        </p:nvSpPr>
        <p:spPr/>
        <p:txBody>
          <a:bodyPr/>
          <a:lstStyle/>
          <a:p>
            <a:fld id="{B83E5E82-067B-C34C-BB0D-7A903E80D0CC}" type="slidenum">
              <a:rPr lang="fr-FR" smtClean="0"/>
              <a:t>27</a:t>
            </a:fld>
            <a:endParaRPr lang="fr-FR"/>
          </a:p>
        </p:txBody>
      </p:sp>
    </p:spTree>
    <p:extLst>
      <p:ext uri="{BB962C8B-B14F-4D97-AF65-F5344CB8AC3E}">
        <p14:creationId xmlns:p14="http://schemas.microsoft.com/office/powerpoint/2010/main" val="40496519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B83E5E82-067B-C34C-BB0D-7A903E80D0CC}" type="slidenum">
              <a:rPr lang="fr-FR" smtClean="0"/>
              <a:t>28</a:t>
            </a:fld>
            <a:endParaRPr lang="fr-FR"/>
          </a:p>
        </p:txBody>
      </p:sp>
    </p:spTree>
    <p:extLst>
      <p:ext uri="{BB962C8B-B14F-4D97-AF65-F5344CB8AC3E}">
        <p14:creationId xmlns:p14="http://schemas.microsoft.com/office/powerpoint/2010/main" val="769636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a:effectLst/>
                <a:latin typeface="MinionPro"/>
              </a:rPr>
              <a:t>M</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a:effectLst/>
                <a:latin typeface="MinionPro"/>
              </a:rPr>
              <a:t>Cause exacerbation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a:effectLst/>
                <a:latin typeface="MinionPro"/>
              </a:rPr>
              <a:t>More </a:t>
            </a:r>
            <a:r>
              <a:rPr lang="fr-CA" sz="1200" err="1">
                <a:effectLst/>
                <a:latin typeface="MinionPro"/>
              </a:rPr>
              <a:t>than</a:t>
            </a:r>
            <a:r>
              <a:rPr lang="fr-CA" sz="1200">
                <a:effectLst/>
                <a:latin typeface="MinionPro"/>
              </a:rPr>
              <a:t> 75% of patients </a:t>
            </a:r>
            <a:r>
              <a:rPr lang="fr-CA" sz="1200" err="1">
                <a:effectLst/>
                <a:latin typeface="MinionPro"/>
              </a:rPr>
              <a:t>with</a:t>
            </a:r>
            <a:r>
              <a:rPr lang="fr-CA" sz="1200">
                <a:effectLst/>
                <a:latin typeface="MinionPro"/>
              </a:rPr>
              <a:t> acute exacerbations have </a:t>
            </a:r>
            <a:r>
              <a:rPr lang="fr-CA" sz="1200" err="1">
                <a:effectLst/>
                <a:latin typeface="MinionPro"/>
              </a:rPr>
              <a:t>evidence</a:t>
            </a:r>
            <a:r>
              <a:rPr lang="fr-CA" sz="1200">
                <a:effectLst/>
                <a:latin typeface="MinionPro"/>
              </a:rPr>
              <a:t> of viral or </a:t>
            </a:r>
            <a:r>
              <a:rPr lang="fr-CA" sz="1200" err="1">
                <a:effectLst/>
                <a:latin typeface="MinionPro"/>
              </a:rPr>
              <a:t>bacterial</a:t>
            </a:r>
            <a:r>
              <a:rPr lang="fr-CA" sz="1200">
                <a:effectLst/>
                <a:latin typeface="MinionPro"/>
              </a:rPr>
              <a:t> infection, </a:t>
            </a:r>
            <a:r>
              <a:rPr lang="fr-CA" sz="1200" err="1">
                <a:effectLst/>
                <a:latin typeface="MinionPro"/>
              </a:rPr>
              <a:t>with</a:t>
            </a:r>
            <a:r>
              <a:rPr lang="fr-CA" sz="1200">
                <a:effectLst/>
                <a:latin typeface="MinionPro"/>
              </a:rPr>
              <a:t> up to </a:t>
            </a:r>
            <a:r>
              <a:rPr lang="fr-CA" sz="1200" err="1">
                <a:effectLst/>
                <a:latin typeface="MinionPro"/>
              </a:rPr>
              <a:t>half</a:t>
            </a:r>
            <a:r>
              <a:rPr lang="fr-CA" sz="1200">
                <a:effectLst/>
                <a:latin typeface="MinionPro"/>
              </a:rPr>
              <a:t> </a:t>
            </a:r>
            <a:r>
              <a:rPr lang="fr-CA" sz="1200" err="1">
                <a:effectLst/>
                <a:latin typeface="MinionPro"/>
              </a:rPr>
              <a:t>specifically</a:t>
            </a:r>
            <a:r>
              <a:rPr lang="fr-CA" sz="1200">
                <a:effectLst/>
                <a:latin typeface="MinionPro"/>
              </a:rPr>
              <a:t> due to bacteria.19,20 There </a:t>
            </a:r>
            <a:r>
              <a:rPr lang="fr-CA" sz="1200" err="1">
                <a:effectLst/>
                <a:latin typeface="MinionPro"/>
              </a:rPr>
              <a:t>is</a:t>
            </a:r>
            <a:r>
              <a:rPr lang="fr-CA" sz="1200">
                <a:effectLst/>
                <a:latin typeface="MinionPro"/>
              </a:rPr>
              <a:t> </a:t>
            </a:r>
            <a:r>
              <a:rPr lang="fr-CA" sz="1200" err="1">
                <a:effectLst/>
                <a:latin typeface="MinionPro"/>
              </a:rPr>
              <a:t>also</a:t>
            </a:r>
            <a:r>
              <a:rPr lang="fr-CA" sz="1200">
                <a:effectLst/>
                <a:latin typeface="MinionPro"/>
              </a:rPr>
              <a:t> </a:t>
            </a:r>
            <a:r>
              <a:rPr lang="fr-CA" sz="1200" err="1">
                <a:effectLst/>
                <a:latin typeface="MinionPro"/>
              </a:rPr>
              <a:t>evidence</a:t>
            </a:r>
            <a:r>
              <a:rPr lang="fr-CA" sz="1200">
                <a:effectLst/>
                <a:latin typeface="MinionPro"/>
              </a:rPr>
              <a:t> for </a:t>
            </a:r>
            <a:r>
              <a:rPr lang="fr-CA" sz="1200" err="1">
                <a:effectLst/>
                <a:latin typeface="MinionPro"/>
              </a:rPr>
              <a:t>gastroesophageal</a:t>
            </a:r>
            <a:r>
              <a:rPr lang="fr-CA" sz="1200">
                <a:effectLst/>
                <a:latin typeface="MinionPro"/>
              </a:rPr>
              <a:t> reflux disease as an </a:t>
            </a:r>
            <a:r>
              <a:rPr lang="fr-CA" sz="1200" err="1">
                <a:effectLst/>
                <a:latin typeface="MinionPro"/>
              </a:rPr>
              <a:t>additional</a:t>
            </a:r>
            <a:r>
              <a:rPr lang="fr-CA" sz="1200">
                <a:effectLst/>
                <a:latin typeface="MinionPro"/>
              </a:rPr>
              <a:t> </a:t>
            </a:r>
            <a:r>
              <a:rPr lang="fr-CA" sz="1200" err="1">
                <a:effectLst/>
                <a:latin typeface="MinionPro"/>
              </a:rPr>
              <a:t>risk</a:t>
            </a:r>
            <a:r>
              <a:rPr lang="fr-CA" sz="1200">
                <a:effectLst/>
                <a:latin typeface="MinionPro"/>
              </a:rPr>
              <a:t> factor for COPD exacerbations, </a:t>
            </a:r>
            <a:r>
              <a:rPr lang="fr-CA" sz="1200" err="1">
                <a:effectLst/>
                <a:latin typeface="MinionPro"/>
              </a:rPr>
              <a:t>although</a:t>
            </a:r>
            <a:r>
              <a:rPr lang="fr-CA" sz="1200">
                <a:effectLst/>
                <a:latin typeface="MinionPro"/>
              </a:rPr>
              <a:t> </a:t>
            </a:r>
            <a:r>
              <a:rPr lang="fr-CA" sz="1200" err="1">
                <a:effectLst/>
                <a:latin typeface="MinionPro"/>
              </a:rPr>
              <a:t>there</a:t>
            </a:r>
            <a:r>
              <a:rPr lang="fr-CA" sz="1200">
                <a:effectLst/>
                <a:latin typeface="MinionPro"/>
              </a:rPr>
              <a:t> </a:t>
            </a:r>
            <a:r>
              <a:rPr lang="fr-CA" sz="1200" err="1">
                <a:effectLst/>
                <a:latin typeface="MinionPro"/>
              </a:rPr>
              <a:t>is</a:t>
            </a:r>
            <a:r>
              <a:rPr lang="fr-CA" sz="1200">
                <a:effectLst/>
                <a:latin typeface="MinionPro"/>
              </a:rPr>
              <a:t> no </a:t>
            </a:r>
            <a:r>
              <a:rPr lang="fr-CA" sz="1200" err="1">
                <a:effectLst/>
                <a:latin typeface="MinionPro"/>
              </a:rPr>
              <a:t>evidence</a:t>
            </a:r>
            <a:r>
              <a:rPr lang="fr-CA" sz="1200">
                <a:effectLst/>
                <a:latin typeface="MinionPro"/>
              </a:rPr>
              <a:t> </a:t>
            </a:r>
            <a:r>
              <a:rPr lang="fr-CA" sz="1200" err="1">
                <a:effectLst/>
                <a:latin typeface="MinionPro"/>
              </a:rPr>
              <a:t>that</a:t>
            </a:r>
            <a:r>
              <a:rPr lang="fr-CA" sz="1200">
                <a:effectLst/>
                <a:latin typeface="MinionPro"/>
              </a:rPr>
              <a:t> </a:t>
            </a:r>
            <a:r>
              <a:rPr lang="fr-CA" sz="1200" err="1">
                <a:effectLst/>
                <a:latin typeface="MinionPro"/>
              </a:rPr>
              <a:t>treatment</a:t>
            </a:r>
            <a:r>
              <a:rPr lang="fr-CA" sz="1200">
                <a:effectLst/>
                <a:latin typeface="MinionPro"/>
              </a:rPr>
              <a:t> of gastro- </a:t>
            </a:r>
            <a:r>
              <a:rPr lang="fr-CA" sz="1200" err="1">
                <a:effectLst/>
                <a:latin typeface="MinionPro"/>
              </a:rPr>
              <a:t>esophageal</a:t>
            </a:r>
            <a:r>
              <a:rPr lang="fr-CA" sz="1200">
                <a:effectLst/>
                <a:latin typeface="MinionPro"/>
              </a:rPr>
              <a:t> reflux disease </a:t>
            </a:r>
            <a:r>
              <a:rPr lang="fr-CA" sz="1200" err="1">
                <a:effectLst/>
                <a:latin typeface="MinionPro"/>
              </a:rPr>
              <a:t>reduces</a:t>
            </a:r>
            <a:r>
              <a:rPr lang="fr-CA" sz="1200">
                <a:effectLst/>
                <a:latin typeface="MinionPro"/>
              </a:rPr>
              <a:t> exacerbations.21,22 </a:t>
            </a:r>
            <a:r>
              <a:rPr lang="fr-CA" sz="1200" err="1">
                <a:effectLst/>
                <a:latin typeface="MinionPro"/>
              </a:rPr>
              <a:t>Other</a:t>
            </a:r>
            <a:r>
              <a:rPr lang="fr-CA" sz="1200">
                <a:effectLst/>
                <a:latin typeface="MinionPro"/>
              </a:rPr>
              <a:t> important triggers for exacerbations are </a:t>
            </a:r>
            <a:r>
              <a:rPr lang="fr-CA" sz="1200" err="1">
                <a:effectLst/>
                <a:latin typeface="MinionPro"/>
              </a:rPr>
              <a:t>hypoxia</a:t>
            </a:r>
            <a:r>
              <a:rPr lang="fr-CA" sz="1200">
                <a:effectLst/>
                <a:latin typeface="MinionPro"/>
              </a:rPr>
              <a:t>, cold weather,23 </a:t>
            </a:r>
            <a:r>
              <a:rPr lang="el-GR" sz="1200">
                <a:effectLst/>
                <a:latin typeface="MinionPro"/>
              </a:rPr>
              <a:t>β-</a:t>
            </a:r>
            <a:r>
              <a:rPr lang="fr-CA" sz="1200" err="1">
                <a:effectLst/>
                <a:latin typeface="MinionPro"/>
              </a:rPr>
              <a:t>blockers</a:t>
            </a:r>
            <a:r>
              <a:rPr lang="fr-CA" sz="1200">
                <a:effectLst/>
                <a:latin typeface="MinionPro"/>
              </a:rPr>
              <a:t>, </a:t>
            </a:r>
            <a:r>
              <a:rPr lang="fr-CA" sz="1200" err="1">
                <a:effectLst/>
                <a:latin typeface="MinionPro"/>
              </a:rPr>
              <a:t>opi</a:t>
            </a:r>
            <a:r>
              <a:rPr lang="fr-CA" sz="1200">
                <a:effectLst/>
                <a:latin typeface="MinionPro"/>
              </a:rPr>
              <a:t>- </a:t>
            </a:r>
            <a:r>
              <a:rPr lang="fr-CA" sz="1200" err="1">
                <a:effectLst/>
                <a:latin typeface="MinionPro"/>
              </a:rPr>
              <a:t>oids</a:t>
            </a:r>
            <a:r>
              <a:rPr lang="fr-CA" sz="1200">
                <a:effectLst/>
                <a:latin typeface="MinionPro"/>
              </a:rPr>
              <a:t>, or </a:t>
            </a:r>
            <a:r>
              <a:rPr lang="fr-CA" sz="1200" err="1">
                <a:effectLst/>
                <a:latin typeface="MinionPro"/>
              </a:rPr>
              <a:t>sedative-hypnotic</a:t>
            </a:r>
            <a:r>
              <a:rPr lang="fr-CA" sz="1200">
                <a:effectLst/>
                <a:latin typeface="MinionPro"/>
              </a:rPr>
              <a:t> agents. </a:t>
            </a:r>
            <a:endParaRPr lang="fr-CA"/>
          </a:p>
          <a:p>
            <a:endParaRPr lang="fr-FR"/>
          </a:p>
        </p:txBody>
      </p:sp>
      <p:sp>
        <p:nvSpPr>
          <p:cNvPr id="4" name="Espace réservé du numéro de diapositive 3"/>
          <p:cNvSpPr>
            <a:spLocks noGrp="1"/>
          </p:cNvSpPr>
          <p:nvPr>
            <p:ph type="sldNum" sz="quarter" idx="5"/>
          </p:nvPr>
        </p:nvSpPr>
        <p:spPr/>
        <p:txBody>
          <a:bodyPr/>
          <a:lstStyle/>
          <a:p>
            <a:fld id="{B83E5E82-067B-C34C-BB0D-7A903E80D0CC}" type="slidenum">
              <a:rPr lang="fr-FR" smtClean="0"/>
              <a:t>3</a:t>
            </a:fld>
            <a:endParaRPr lang="fr-FR"/>
          </a:p>
        </p:txBody>
      </p:sp>
    </p:spTree>
    <p:extLst>
      <p:ext uri="{BB962C8B-B14F-4D97-AF65-F5344CB8AC3E}">
        <p14:creationId xmlns:p14="http://schemas.microsoft.com/office/powerpoint/2010/main" val="1079259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M</a:t>
            </a:r>
          </a:p>
          <a:p>
            <a:r>
              <a:rPr lang="fr-FR"/>
              <a:t>Souvent la MPOC est associé à l’asthme – mixte durant la </a:t>
            </a:r>
            <a:r>
              <a:rPr lang="fr-FR" err="1"/>
              <a:t>spiro</a:t>
            </a:r>
            <a:r>
              <a:rPr lang="fr-FR"/>
              <a:t> </a:t>
            </a:r>
          </a:p>
        </p:txBody>
      </p:sp>
      <p:sp>
        <p:nvSpPr>
          <p:cNvPr id="4" name="Espace réservé du numéro de diapositive 3"/>
          <p:cNvSpPr>
            <a:spLocks noGrp="1"/>
          </p:cNvSpPr>
          <p:nvPr>
            <p:ph type="sldNum" sz="quarter" idx="5"/>
          </p:nvPr>
        </p:nvSpPr>
        <p:spPr/>
        <p:txBody>
          <a:bodyPr/>
          <a:lstStyle/>
          <a:p>
            <a:fld id="{B83E5E82-067B-C34C-BB0D-7A903E80D0CC}" type="slidenum">
              <a:rPr lang="fr-FR" smtClean="0"/>
              <a:t>4</a:t>
            </a:fld>
            <a:endParaRPr lang="fr-FR"/>
          </a:p>
        </p:txBody>
      </p:sp>
    </p:spTree>
    <p:extLst>
      <p:ext uri="{BB962C8B-B14F-4D97-AF65-F5344CB8AC3E}">
        <p14:creationId xmlns:p14="http://schemas.microsoft.com/office/powerpoint/2010/main" val="908143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M</a:t>
            </a:r>
          </a:p>
        </p:txBody>
      </p:sp>
      <p:sp>
        <p:nvSpPr>
          <p:cNvPr id="4" name="Espace réservé du numéro de diapositive 3"/>
          <p:cNvSpPr>
            <a:spLocks noGrp="1"/>
          </p:cNvSpPr>
          <p:nvPr>
            <p:ph type="sldNum" sz="quarter" idx="5"/>
          </p:nvPr>
        </p:nvSpPr>
        <p:spPr/>
        <p:txBody>
          <a:bodyPr/>
          <a:lstStyle/>
          <a:p>
            <a:fld id="{B83E5E82-067B-C34C-BB0D-7A903E80D0CC}" type="slidenum">
              <a:rPr lang="fr-FR" smtClean="0"/>
              <a:t>5</a:t>
            </a:fld>
            <a:endParaRPr lang="fr-FR"/>
          </a:p>
        </p:txBody>
      </p:sp>
    </p:spTree>
    <p:extLst>
      <p:ext uri="{BB962C8B-B14F-4D97-AF65-F5344CB8AC3E}">
        <p14:creationId xmlns:p14="http://schemas.microsoft.com/office/powerpoint/2010/main" val="1931430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a:t>M</a:t>
            </a:r>
          </a:p>
          <a:p>
            <a:r>
              <a:rPr lang="fr-CA"/>
              <a:t>1 - </a:t>
            </a:r>
            <a:r>
              <a:rPr lang="fr-CA" err="1"/>
              <a:t>Shivanthan</a:t>
            </a:r>
            <a:r>
              <a:rPr lang="fr-CA"/>
              <a:t> MC, </a:t>
            </a:r>
            <a:r>
              <a:rPr lang="fr-CA" err="1"/>
              <a:t>Rajapakse</a:t>
            </a:r>
            <a:r>
              <a:rPr lang="fr-CA"/>
              <a:t> S. Magnesium for acute exacerbation of chronic obstructive pulmonary disease: A systematic review of </a:t>
            </a:r>
            <a:r>
              <a:rPr lang="fr-CA" err="1"/>
              <a:t>randomised</a:t>
            </a:r>
            <a:r>
              <a:rPr lang="fr-CA"/>
              <a:t> trials. Ann </a:t>
            </a:r>
            <a:r>
              <a:rPr lang="fr-CA" err="1"/>
              <a:t>Thorac</a:t>
            </a:r>
            <a:r>
              <a:rPr lang="fr-CA"/>
              <a:t> Med 2014;9:77-80 </a:t>
            </a:r>
            <a:endParaRPr lang="fr-FR"/>
          </a:p>
        </p:txBody>
      </p:sp>
      <p:sp>
        <p:nvSpPr>
          <p:cNvPr id="4" name="Espace réservé du numéro de diapositive 3"/>
          <p:cNvSpPr>
            <a:spLocks noGrp="1"/>
          </p:cNvSpPr>
          <p:nvPr>
            <p:ph type="sldNum" sz="quarter" idx="5"/>
          </p:nvPr>
        </p:nvSpPr>
        <p:spPr/>
        <p:txBody>
          <a:bodyPr/>
          <a:lstStyle/>
          <a:p>
            <a:fld id="{B83E5E82-067B-C34C-BB0D-7A903E80D0CC}" type="slidenum">
              <a:rPr lang="fr-FR" smtClean="0"/>
              <a:t>6</a:t>
            </a:fld>
            <a:endParaRPr lang="fr-FR"/>
          </a:p>
        </p:txBody>
      </p:sp>
    </p:spTree>
    <p:extLst>
      <p:ext uri="{BB962C8B-B14F-4D97-AF65-F5344CB8AC3E}">
        <p14:creationId xmlns:p14="http://schemas.microsoft.com/office/powerpoint/2010/main" val="1740909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B83E5E82-067B-C34C-BB0D-7A903E80D0CC}" type="slidenum">
              <a:rPr lang="fr-FR" smtClean="0"/>
              <a:t>7</a:t>
            </a:fld>
            <a:endParaRPr lang="fr-FR"/>
          </a:p>
        </p:txBody>
      </p:sp>
    </p:spTree>
    <p:extLst>
      <p:ext uri="{BB962C8B-B14F-4D97-AF65-F5344CB8AC3E}">
        <p14:creationId xmlns:p14="http://schemas.microsoft.com/office/powerpoint/2010/main" val="3633710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0" i="0">
                <a:solidFill>
                  <a:srgbClr val="303030"/>
                </a:solidFill>
                <a:effectLst/>
                <a:latin typeface="Cambria" panose="02040503050406030204" pitchFamily="18" charset="0"/>
              </a:rPr>
              <a:t>M</a:t>
            </a:r>
          </a:p>
          <a:p>
            <a:r>
              <a:rPr lang="fr-CA" b="0" i="0" err="1">
                <a:solidFill>
                  <a:srgbClr val="303030"/>
                </a:solidFill>
                <a:effectLst/>
                <a:latin typeface="Cambria" panose="02040503050406030204" pitchFamily="18" charset="0"/>
              </a:rPr>
              <a:t>Veronese</a:t>
            </a:r>
            <a:r>
              <a:rPr lang="fr-CA" b="0" i="0">
                <a:solidFill>
                  <a:srgbClr val="303030"/>
                </a:solidFill>
                <a:effectLst/>
                <a:latin typeface="Cambria" panose="02040503050406030204" pitchFamily="18" charset="0"/>
              </a:rPr>
              <a:t> N, </a:t>
            </a:r>
            <a:r>
              <a:rPr lang="fr-CA" b="0" i="0" err="1">
                <a:solidFill>
                  <a:srgbClr val="303030"/>
                </a:solidFill>
                <a:effectLst/>
                <a:latin typeface="Cambria" panose="02040503050406030204" pitchFamily="18" charset="0"/>
              </a:rPr>
              <a:t>Zanforlini</a:t>
            </a:r>
            <a:r>
              <a:rPr lang="fr-CA" b="0" i="0">
                <a:solidFill>
                  <a:srgbClr val="303030"/>
                </a:solidFill>
                <a:effectLst/>
                <a:latin typeface="Cambria" panose="02040503050406030204" pitchFamily="18" charset="0"/>
              </a:rPr>
              <a:t> BM, </a:t>
            </a:r>
            <a:r>
              <a:rPr lang="fr-CA" b="0" i="0" err="1">
                <a:solidFill>
                  <a:srgbClr val="303030"/>
                </a:solidFill>
                <a:effectLst/>
                <a:latin typeface="Cambria" panose="02040503050406030204" pitchFamily="18" charset="0"/>
              </a:rPr>
              <a:t>Manzato</a:t>
            </a:r>
            <a:r>
              <a:rPr lang="fr-CA" b="0" i="0">
                <a:solidFill>
                  <a:srgbClr val="303030"/>
                </a:solidFill>
                <a:effectLst/>
                <a:latin typeface="Cambria" panose="02040503050406030204" pitchFamily="18" charset="0"/>
              </a:rPr>
              <a:t> E, et al. Magnesium and </a:t>
            </a:r>
            <a:r>
              <a:rPr lang="fr-CA" b="0" i="0" err="1">
                <a:solidFill>
                  <a:srgbClr val="303030"/>
                </a:solidFill>
                <a:effectLst/>
                <a:latin typeface="Cambria" panose="02040503050406030204" pitchFamily="18" charset="0"/>
              </a:rPr>
              <a:t>healthy</a:t>
            </a:r>
            <a:r>
              <a:rPr lang="fr-CA" b="0" i="0">
                <a:solidFill>
                  <a:srgbClr val="303030"/>
                </a:solidFill>
                <a:effectLst/>
                <a:latin typeface="Cambria" panose="02040503050406030204" pitchFamily="18" charset="0"/>
              </a:rPr>
              <a:t> </a:t>
            </a:r>
            <a:r>
              <a:rPr lang="fr-CA" b="0" i="0" err="1">
                <a:solidFill>
                  <a:srgbClr val="303030"/>
                </a:solidFill>
                <a:effectLst/>
                <a:latin typeface="Cambria" panose="02040503050406030204" pitchFamily="18" charset="0"/>
              </a:rPr>
              <a:t>aging</a:t>
            </a:r>
            <a:r>
              <a:rPr lang="fr-CA" b="0" i="0">
                <a:solidFill>
                  <a:srgbClr val="303030"/>
                </a:solidFill>
                <a:effectLst/>
                <a:latin typeface="Cambria" panose="02040503050406030204" pitchFamily="18" charset="0"/>
              </a:rPr>
              <a:t>. </a:t>
            </a:r>
            <a:r>
              <a:rPr lang="fr-CA" b="0" i="1">
                <a:solidFill>
                  <a:srgbClr val="303030"/>
                </a:solidFill>
                <a:effectLst/>
                <a:latin typeface="Cambria" panose="02040503050406030204" pitchFamily="18" charset="0"/>
              </a:rPr>
              <a:t>Magnes </a:t>
            </a:r>
            <a:r>
              <a:rPr lang="fr-CA" b="0" i="1" err="1">
                <a:solidFill>
                  <a:srgbClr val="303030"/>
                </a:solidFill>
                <a:effectLst/>
                <a:latin typeface="Cambria" panose="02040503050406030204" pitchFamily="18" charset="0"/>
              </a:rPr>
              <a:t>Res</a:t>
            </a:r>
            <a:r>
              <a:rPr lang="fr-CA" b="0" i="1">
                <a:solidFill>
                  <a:srgbClr val="303030"/>
                </a:solidFill>
                <a:effectLst/>
                <a:latin typeface="Cambria" panose="02040503050406030204" pitchFamily="18" charset="0"/>
              </a:rPr>
              <a:t>. </a:t>
            </a:r>
            <a:r>
              <a:rPr lang="fr-CA" b="0" i="0">
                <a:solidFill>
                  <a:srgbClr val="303030"/>
                </a:solidFill>
                <a:effectLst/>
                <a:latin typeface="Cambria" panose="02040503050406030204" pitchFamily="18" charset="0"/>
              </a:rPr>
              <a:t>2015;28:112–115. </a:t>
            </a:r>
            <a:r>
              <a:rPr lang="fr-CA" b="0" i="0" err="1">
                <a:solidFill>
                  <a:srgbClr val="303030"/>
                </a:solidFill>
                <a:effectLst/>
                <a:latin typeface="Cambria" panose="02040503050406030204" pitchFamily="18" charset="0"/>
              </a:rPr>
              <a:t>doi</a:t>
            </a:r>
            <a:r>
              <a:rPr lang="fr-CA" b="0" i="0">
                <a:solidFill>
                  <a:srgbClr val="303030"/>
                </a:solidFill>
                <a:effectLst/>
                <a:latin typeface="Cambria" panose="02040503050406030204" pitchFamily="18" charset="0"/>
              </a:rPr>
              <a:t>: 10.1684/mrh.2015.0387. (4) </a:t>
            </a:r>
            <a:endParaRPr lang="fr-FR"/>
          </a:p>
        </p:txBody>
      </p:sp>
      <p:sp>
        <p:nvSpPr>
          <p:cNvPr id="4" name="Espace réservé du numéro de diapositive 3"/>
          <p:cNvSpPr>
            <a:spLocks noGrp="1"/>
          </p:cNvSpPr>
          <p:nvPr>
            <p:ph type="sldNum" sz="quarter" idx="5"/>
          </p:nvPr>
        </p:nvSpPr>
        <p:spPr/>
        <p:txBody>
          <a:bodyPr/>
          <a:lstStyle/>
          <a:p>
            <a:fld id="{B83E5E82-067B-C34C-BB0D-7A903E80D0CC}" type="slidenum">
              <a:rPr lang="fr-FR" smtClean="0"/>
              <a:t>8</a:t>
            </a:fld>
            <a:endParaRPr lang="fr-FR"/>
          </a:p>
        </p:txBody>
      </p:sp>
    </p:spTree>
    <p:extLst>
      <p:ext uri="{BB962C8B-B14F-4D97-AF65-F5344CB8AC3E}">
        <p14:creationId xmlns:p14="http://schemas.microsoft.com/office/powerpoint/2010/main" val="34751035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M</a:t>
            </a:r>
          </a:p>
        </p:txBody>
      </p:sp>
      <p:sp>
        <p:nvSpPr>
          <p:cNvPr id="4" name="Espace réservé du numéro de diapositive 3"/>
          <p:cNvSpPr>
            <a:spLocks noGrp="1"/>
          </p:cNvSpPr>
          <p:nvPr>
            <p:ph type="sldNum" sz="quarter" idx="5"/>
          </p:nvPr>
        </p:nvSpPr>
        <p:spPr/>
        <p:txBody>
          <a:bodyPr/>
          <a:lstStyle/>
          <a:p>
            <a:fld id="{B83E5E82-067B-C34C-BB0D-7A903E80D0CC}" type="slidenum">
              <a:rPr lang="fr-FR" smtClean="0"/>
              <a:t>9</a:t>
            </a:fld>
            <a:endParaRPr lang="fr-FR"/>
          </a:p>
        </p:txBody>
      </p:sp>
    </p:spTree>
    <p:extLst>
      <p:ext uri="{BB962C8B-B14F-4D97-AF65-F5344CB8AC3E}">
        <p14:creationId xmlns:p14="http://schemas.microsoft.com/office/powerpoint/2010/main" val="292943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5/28/23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a:p>
        </p:txBody>
      </p:sp>
    </p:spTree>
    <p:extLst>
      <p:ext uri="{BB962C8B-B14F-4D97-AF65-F5344CB8AC3E}">
        <p14:creationId xmlns:p14="http://schemas.microsoft.com/office/powerpoint/2010/main" val="782602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5/28/23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a:p>
        </p:txBody>
      </p:sp>
    </p:spTree>
    <p:extLst>
      <p:ext uri="{BB962C8B-B14F-4D97-AF65-F5344CB8AC3E}">
        <p14:creationId xmlns:p14="http://schemas.microsoft.com/office/powerpoint/2010/main" val="2977297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5/28/23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a:p>
        </p:txBody>
      </p:sp>
    </p:spTree>
    <p:extLst>
      <p:ext uri="{BB962C8B-B14F-4D97-AF65-F5344CB8AC3E}">
        <p14:creationId xmlns:p14="http://schemas.microsoft.com/office/powerpoint/2010/main" val="2161326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5/28/23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a:p>
        </p:txBody>
      </p:sp>
    </p:spTree>
    <p:extLst>
      <p:ext uri="{BB962C8B-B14F-4D97-AF65-F5344CB8AC3E}">
        <p14:creationId xmlns:p14="http://schemas.microsoft.com/office/powerpoint/2010/main" val="3688928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5/28/23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a:p>
        </p:txBody>
      </p:sp>
    </p:spTree>
    <p:extLst>
      <p:ext uri="{BB962C8B-B14F-4D97-AF65-F5344CB8AC3E}">
        <p14:creationId xmlns:p14="http://schemas.microsoft.com/office/powerpoint/2010/main" val="4128157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5/28/23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‹n°›</a:t>
            </a:fld>
            <a:endParaRPr lang="en-US"/>
          </a:p>
        </p:txBody>
      </p:sp>
    </p:spTree>
    <p:extLst>
      <p:ext uri="{BB962C8B-B14F-4D97-AF65-F5344CB8AC3E}">
        <p14:creationId xmlns:p14="http://schemas.microsoft.com/office/powerpoint/2010/main" val="2050696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5/28/23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‹n°›</a:t>
            </a:fld>
            <a:endParaRPr lang="en-US"/>
          </a:p>
        </p:txBody>
      </p:sp>
    </p:spTree>
    <p:extLst>
      <p:ext uri="{BB962C8B-B14F-4D97-AF65-F5344CB8AC3E}">
        <p14:creationId xmlns:p14="http://schemas.microsoft.com/office/powerpoint/2010/main" val="4063783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5/28/23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‹n°›</a:t>
            </a:fld>
            <a:endParaRPr lang="en-US"/>
          </a:p>
        </p:txBody>
      </p:sp>
    </p:spTree>
    <p:extLst>
      <p:ext uri="{BB962C8B-B14F-4D97-AF65-F5344CB8AC3E}">
        <p14:creationId xmlns:p14="http://schemas.microsoft.com/office/powerpoint/2010/main" val="2583378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5/28/23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‹n°›</a:t>
            </a:fld>
            <a:endParaRPr lang="en-US"/>
          </a:p>
        </p:txBody>
      </p:sp>
    </p:spTree>
    <p:extLst>
      <p:ext uri="{BB962C8B-B14F-4D97-AF65-F5344CB8AC3E}">
        <p14:creationId xmlns:p14="http://schemas.microsoft.com/office/powerpoint/2010/main" val="857855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‹n°›</a:t>
            </a:fld>
            <a:endParaRPr lang="en-US"/>
          </a:p>
        </p:txBody>
      </p:sp>
    </p:spTree>
    <p:extLst>
      <p:ext uri="{BB962C8B-B14F-4D97-AF65-F5344CB8AC3E}">
        <p14:creationId xmlns:p14="http://schemas.microsoft.com/office/powerpoint/2010/main" val="3094581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‹n°›</a:t>
            </a:fld>
            <a:endParaRPr lang="en-US"/>
          </a:p>
        </p:txBody>
      </p:sp>
    </p:spTree>
    <p:extLst>
      <p:ext uri="{BB962C8B-B14F-4D97-AF65-F5344CB8AC3E}">
        <p14:creationId xmlns:p14="http://schemas.microsoft.com/office/powerpoint/2010/main" val="2539407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5/28/23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‹n°›</a:t>
            </a:fld>
            <a:endParaRPr lang="en-US"/>
          </a:p>
        </p:txBody>
      </p:sp>
    </p:spTree>
    <p:extLst>
      <p:ext uri="{BB962C8B-B14F-4D97-AF65-F5344CB8AC3E}">
        <p14:creationId xmlns:p14="http://schemas.microsoft.com/office/powerpoint/2010/main" val="315883032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hyperlink" Target="https://pubmed.ncbi.nlm.nih.gov/35099052/" TargetMode="External"/><Relationship Id="rId2" Type="http://schemas.openxmlformats.org/officeDocument/2006/relationships/hyperlink" Target="https://pubmed.ncbi.nlm.nih.gov/24791169/" TargetMode="External"/><Relationship Id="rId1" Type="http://schemas.openxmlformats.org/officeDocument/2006/relationships/slideLayout" Target="../slideLayouts/slideLayout2.xml"/><Relationship Id="rId6" Type="http://schemas.openxmlformats.org/officeDocument/2006/relationships/hyperlink" Target="https://www.ncbi.nlm.nih.gov/pmc/articles/PMC8188071/" TargetMode="External"/><Relationship Id="rId5" Type="http://schemas.openxmlformats.org/officeDocument/2006/relationships/hyperlink" Target="https://pubmed.ncbi.nlm.nih.gov/35616126/" TargetMode="External"/><Relationship Id="rId4" Type="http://schemas.openxmlformats.org/officeDocument/2006/relationships/hyperlink" Target="https://pubmed.ncbi.nlm.nih.gov/32542879/"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8A95209C-5275-4E15-8EA7-7F42980ABF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a:extLst>
              <a:ext uri="{FF2B5EF4-FFF2-40B4-BE49-F238E27FC236}">
                <a16:creationId xmlns:a16="http://schemas.microsoft.com/office/drawing/2014/main" id="{A9A28D44-72EA-573F-36E5-6B24895B1E3C}"/>
              </a:ext>
            </a:extLst>
          </p:cNvPr>
          <p:cNvPicPr>
            <a:picLocks noChangeAspect="1"/>
          </p:cNvPicPr>
          <p:nvPr/>
        </p:nvPicPr>
        <p:blipFill rotWithShape="1">
          <a:blip r:embed="rId3">
            <a:alphaModFix amt="50000"/>
          </a:blip>
          <a:srcRect r="25"/>
          <a:stretch/>
        </p:blipFill>
        <p:spPr>
          <a:xfrm>
            <a:off x="20" y="10"/>
            <a:ext cx="12188931" cy="6857990"/>
          </a:xfrm>
          <a:prstGeom prst="rect">
            <a:avLst/>
          </a:prstGeom>
        </p:spPr>
      </p:pic>
      <p:sp>
        <p:nvSpPr>
          <p:cNvPr id="2" name="Titre 1">
            <a:extLst>
              <a:ext uri="{FF2B5EF4-FFF2-40B4-BE49-F238E27FC236}">
                <a16:creationId xmlns:a16="http://schemas.microsoft.com/office/drawing/2014/main" id="{98007704-25CB-AD0A-D942-2C779E4E0B6F}"/>
              </a:ext>
            </a:extLst>
          </p:cNvPr>
          <p:cNvSpPr>
            <a:spLocks noGrp="1"/>
          </p:cNvSpPr>
          <p:nvPr>
            <p:ph type="ctrTitle"/>
          </p:nvPr>
        </p:nvSpPr>
        <p:spPr>
          <a:xfrm>
            <a:off x="1527048" y="1124712"/>
            <a:ext cx="9144000" cy="3063240"/>
          </a:xfrm>
        </p:spPr>
        <p:txBody>
          <a:bodyPr vert="horz" lIns="91440" tIns="45720" rIns="91440" bIns="45720" rtlCol="0">
            <a:normAutofit/>
          </a:bodyPr>
          <a:lstStyle/>
          <a:p>
            <a:r>
              <a:rPr lang="en-US" sz="6600">
                <a:solidFill>
                  <a:srgbClr val="FFFFFF"/>
                </a:solidFill>
              </a:rPr>
              <a:t>Retournons à nos routes minérales: Le MgSO4 </a:t>
            </a:r>
            <a:br>
              <a:rPr lang="en-US" sz="6600">
                <a:solidFill>
                  <a:srgbClr val="FFFFFF"/>
                </a:solidFill>
              </a:rPr>
            </a:br>
            <a:r>
              <a:rPr lang="en-US" sz="6600">
                <a:solidFill>
                  <a:srgbClr val="FFFFFF"/>
                </a:solidFill>
              </a:rPr>
              <a:t>L’utilisation en EAMPOC</a:t>
            </a:r>
          </a:p>
        </p:txBody>
      </p:sp>
      <p:sp>
        <p:nvSpPr>
          <p:cNvPr id="3" name="Sous-titre 2">
            <a:extLst>
              <a:ext uri="{FF2B5EF4-FFF2-40B4-BE49-F238E27FC236}">
                <a16:creationId xmlns:a16="http://schemas.microsoft.com/office/drawing/2014/main" id="{CB78200D-DD32-E2D1-921A-E376BAC49306}"/>
              </a:ext>
            </a:extLst>
          </p:cNvPr>
          <p:cNvSpPr>
            <a:spLocks noGrp="1"/>
          </p:cNvSpPr>
          <p:nvPr>
            <p:ph type="subTitle" idx="1"/>
          </p:nvPr>
        </p:nvSpPr>
        <p:spPr>
          <a:xfrm>
            <a:off x="1527048" y="4599432"/>
            <a:ext cx="9144000" cy="1227520"/>
          </a:xfrm>
        </p:spPr>
        <p:txBody>
          <a:bodyPr vert="horz" lIns="91440" tIns="45720" rIns="91440" bIns="45720" rtlCol="0" anchor="t">
            <a:normAutofit/>
          </a:bodyPr>
          <a:lstStyle/>
          <a:p>
            <a:r>
              <a:rPr lang="en-US" sz="1300">
                <a:solidFill>
                  <a:srgbClr val="FFFFFF"/>
                </a:solidFill>
              </a:rPr>
              <a:t>Lamis </a:t>
            </a:r>
            <a:r>
              <a:rPr lang="en-US" sz="1300" err="1">
                <a:solidFill>
                  <a:srgbClr val="FFFFFF"/>
                </a:solidFill>
              </a:rPr>
              <a:t>Benhannache</a:t>
            </a:r>
            <a:endParaRPr lang="en-US" sz="1300" err="1">
              <a:solidFill>
                <a:srgbClr val="FFFFFF"/>
              </a:solidFill>
              <a:cs typeface="Calibri"/>
            </a:endParaRPr>
          </a:p>
          <a:p>
            <a:r>
              <a:rPr lang="en-US" sz="1300">
                <a:solidFill>
                  <a:srgbClr val="FFFFFF"/>
                </a:solidFill>
              </a:rPr>
              <a:t>Marianne Lavoie-Rancourt</a:t>
            </a:r>
            <a:endParaRPr lang="en-US" sz="1300">
              <a:solidFill>
                <a:srgbClr val="FFFFFF"/>
              </a:solidFill>
              <a:cs typeface="Calibri"/>
            </a:endParaRPr>
          </a:p>
          <a:p>
            <a:r>
              <a:rPr lang="en-US" sz="1300">
                <a:solidFill>
                  <a:srgbClr val="FFFFFF"/>
                </a:solidFill>
              </a:rPr>
              <a:t>CUMF Sacré-</a:t>
            </a:r>
            <a:r>
              <a:rPr lang="en-US" sz="1300" err="1">
                <a:solidFill>
                  <a:srgbClr val="FFFFFF"/>
                </a:solidFill>
              </a:rPr>
              <a:t>Cœur</a:t>
            </a:r>
            <a:r>
              <a:rPr lang="en-US" sz="1300">
                <a:solidFill>
                  <a:srgbClr val="FFFFFF"/>
                </a:solidFill>
              </a:rPr>
              <a:t> – 2023</a:t>
            </a:r>
            <a:endParaRPr lang="en-US" sz="1300">
              <a:solidFill>
                <a:srgbClr val="FFFFFF"/>
              </a:solidFill>
              <a:cs typeface="Calibri"/>
            </a:endParaRPr>
          </a:p>
          <a:p>
            <a:r>
              <a:rPr lang="en-US" sz="1300" err="1">
                <a:solidFill>
                  <a:srgbClr val="FFFFFF"/>
                </a:solidFill>
              </a:rPr>
              <a:t>Superviseur</a:t>
            </a:r>
            <a:r>
              <a:rPr lang="en-US" sz="1300">
                <a:solidFill>
                  <a:srgbClr val="FFFFFF"/>
                </a:solidFill>
              </a:rPr>
              <a:t>: Dr. Stéphane Vanier </a:t>
            </a:r>
            <a:endParaRPr lang="en-US" sz="1300">
              <a:solidFill>
                <a:srgbClr val="FFFFFF"/>
              </a:solidFill>
              <a:cs typeface="Calibri"/>
            </a:endParaRPr>
          </a:p>
          <a:p>
            <a:endParaRPr lang="en-US" sz="1300">
              <a:solidFill>
                <a:srgbClr val="FFFFFF"/>
              </a:solidFill>
            </a:endParaRPr>
          </a:p>
        </p:txBody>
      </p:sp>
      <p:sp>
        <p:nvSpPr>
          <p:cNvPr id="23" name="sketchy line">
            <a:extLst>
              <a:ext uri="{FF2B5EF4-FFF2-40B4-BE49-F238E27FC236}">
                <a16:creationId xmlns:a16="http://schemas.microsoft.com/office/drawing/2014/main" id="{DEF0EFD6-A3C2-4C94-A80A-BA9709D99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ketchy box">
            <a:extLst>
              <a:ext uri="{FF2B5EF4-FFF2-40B4-BE49-F238E27FC236}">
                <a16:creationId xmlns:a16="http://schemas.microsoft.com/office/drawing/2014/main" id="{4F2ED431-E304-4FF0-9F4E-032783C9D6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rgbClr val="FFFFFF">
                <a:alpha val="75000"/>
              </a:srgbClr>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370276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CEFC59-D2A3-E0E5-4C2C-16B84D298BA7}"/>
              </a:ext>
            </a:extLst>
          </p:cNvPr>
          <p:cNvSpPr>
            <a:spLocks noGrp="1"/>
          </p:cNvSpPr>
          <p:nvPr>
            <p:ph type="title"/>
          </p:nvPr>
        </p:nvSpPr>
        <p:spPr/>
        <p:txBody>
          <a:bodyPr>
            <a:normAutofit/>
          </a:bodyPr>
          <a:lstStyle/>
          <a:p>
            <a:r>
              <a:rPr lang="fr-FR"/>
              <a:t>Son efficacité demeure discutable </a:t>
            </a:r>
            <a:br>
              <a:rPr lang="fr-FR"/>
            </a:br>
            <a:r>
              <a:rPr lang="fr-FR" err="1"/>
              <a:t>Uptodate</a:t>
            </a:r>
            <a:r>
              <a:rPr lang="fr-FR"/>
              <a:t>, AAFP, </a:t>
            </a:r>
            <a:r>
              <a:rPr lang="fr-CA"/>
              <a:t>ERS</a:t>
            </a:r>
            <a:endParaRPr lang="fr-FR"/>
          </a:p>
        </p:txBody>
      </p:sp>
      <p:pic>
        <p:nvPicPr>
          <p:cNvPr id="4" name="Image 3">
            <a:extLst>
              <a:ext uri="{FF2B5EF4-FFF2-40B4-BE49-F238E27FC236}">
                <a16:creationId xmlns:a16="http://schemas.microsoft.com/office/drawing/2014/main" id="{3B654CD7-EA13-7DD3-E718-6D82AAB32961}"/>
              </a:ext>
            </a:extLst>
          </p:cNvPr>
          <p:cNvPicPr>
            <a:picLocks noChangeAspect="1"/>
          </p:cNvPicPr>
          <p:nvPr/>
        </p:nvPicPr>
        <p:blipFill>
          <a:blip r:embed="rId3"/>
          <a:stretch>
            <a:fillRect/>
          </a:stretch>
        </p:blipFill>
        <p:spPr>
          <a:xfrm>
            <a:off x="625033" y="1725246"/>
            <a:ext cx="10515600" cy="859896"/>
          </a:xfrm>
          <a:prstGeom prst="rect">
            <a:avLst/>
          </a:prstGeom>
        </p:spPr>
      </p:pic>
      <p:pic>
        <p:nvPicPr>
          <p:cNvPr id="6" name="Espace réservé du contenu 4">
            <a:extLst>
              <a:ext uri="{FF2B5EF4-FFF2-40B4-BE49-F238E27FC236}">
                <a16:creationId xmlns:a16="http://schemas.microsoft.com/office/drawing/2014/main" id="{8CD283C9-A322-F16B-DC63-4F0D51BF4D44}"/>
              </a:ext>
            </a:extLst>
          </p:cNvPr>
          <p:cNvPicPr>
            <a:picLocks noChangeAspect="1"/>
          </p:cNvPicPr>
          <p:nvPr/>
        </p:nvPicPr>
        <p:blipFill>
          <a:blip r:embed="rId4"/>
          <a:stretch>
            <a:fillRect/>
          </a:stretch>
        </p:blipFill>
        <p:spPr>
          <a:xfrm>
            <a:off x="625033" y="2832510"/>
            <a:ext cx="10941101" cy="944033"/>
          </a:xfrm>
          <a:prstGeom prst="rect">
            <a:avLst/>
          </a:prstGeom>
        </p:spPr>
      </p:pic>
      <p:pic>
        <p:nvPicPr>
          <p:cNvPr id="5" name="Image 4">
            <a:extLst>
              <a:ext uri="{FF2B5EF4-FFF2-40B4-BE49-F238E27FC236}">
                <a16:creationId xmlns:a16="http://schemas.microsoft.com/office/drawing/2014/main" id="{F72B18EA-63C0-DD45-4ECE-7195E8BACCBB}"/>
              </a:ext>
            </a:extLst>
          </p:cNvPr>
          <p:cNvPicPr>
            <a:picLocks noChangeAspect="1"/>
          </p:cNvPicPr>
          <p:nvPr/>
        </p:nvPicPr>
        <p:blipFill>
          <a:blip r:embed="rId5"/>
          <a:stretch>
            <a:fillRect/>
          </a:stretch>
        </p:blipFill>
        <p:spPr>
          <a:xfrm>
            <a:off x="444716" y="4242706"/>
            <a:ext cx="4827939" cy="1456127"/>
          </a:xfrm>
          <a:prstGeom prst="rect">
            <a:avLst/>
          </a:prstGeom>
        </p:spPr>
      </p:pic>
      <p:pic>
        <p:nvPicPr>
          <p:cNvPr id="9" name="Image 8">
            <a:extLst>
              <a:ext uri="{FF2B5EF4-FFF2-40B4-BE49-F238E27FC236}">
                <a16:creationId xmlns:a16="http://schemas.microsoft.com/office/drawing/2014/main" id="{3A9AC299-9E15-6992-58F4-567495D28704}"/>
              </a:ext>
            </a:extLst>
          </p:cNvPr>
          <p:cNvPicPr>
            <a:picLocks noChangeAspect="1"/>
          </p:cNvPicPr>
          <p:nvPr/>
        </p:nvPicPr>
        <p:blipFill>
          <a:blip r:embed="rId6"/>
          <a:stretch>
            <a:fillRect/>
          </a:stretch>
        </p:blipFill>
        <p:spPr>
          <a:xfrm>
            <a:off x="5272655" y="4023911"/>
            <a:ext cx="6466168" cy="2032509"/>
          </a:xfrm>
          <a:prstGeom prst="rect">
            <a:avLst/>
          </a:prstGeom>
        </p:spPr>
      </p:pic>
    </p:spTree>
    <p:extLst>
      <p:ext uri="{BB962C8B-B14F-4D97-AF65-F5344CB8AC3E}">
        <p14:creationId xmlns:p14="http://schemas.microsoft.com/office/powerpoint/2010/main" val="1794404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81B62AB-A0EB-397A-5738-0B1EAE9055B3}"/>
              </a:ext>
            </a:extLst>
          </p:cNvPr>
          <p:cNvSpPr>
            <a:spLocks noGrp="1"/>
          </p:cNvSpPr>
          <p:nvPr>
            <p:ph type="title"/>
          </p:nvPr>
        </p:nvSpPr>
        <p:spPr>
          <a:xfrm>
            <a:off x="572493" y="238539"/>
            <a:ext cx="11018520" cy="1434415"/>
          </a:xfrm>
        </p:spPr>
        <p:txBody>
          <a:bodyPr anchor="b">
            <a:normAutofit/>
          </a:bodyPr>
          <a:lstStyle/>
          <a:p>
            <a:r>
              <a:rPr lang="fr-CA" sz="5400">
                <a:cs typeface="Calibri Light"/>
              </a:rPr>
              <a:t>Question de recherche PICO </a:t>
            </a:r>
            <a:endParaRPr lang="fr-CA" sz="5400"/>
          </a:p>
        </p:txBody>
      </p:sp>
      <p:sp>
        <p:nvSpPr>
          <p:cNvPr id="14"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49CFDBDA-1832-04C1-CE97-C644B85913F9}"/>
              </a:ext>
            </a:extLst>
          </p:cNvPr>
          <p:cNvSpPr>
            <a:spLocks noGrp="1"/>
          </p:cNvSpPr>
          <p:nvPr>
            <p:ph idx="1"/>
          </p:nvPr>
        </p:nvSpPr>
        <p:spPr>
          <a:xfrm>
            <a:off x="572493" y="2071316"/>
            <a:ext cx="6713552" cy="4119172"/>
          </a:xfrm>
        </p:spPr>
        <p:txBody>
          <a:bodyPr vert="horz" lIns="91440" tIns="45720" rIns="91440" bIns="45720" rtlCol="0" anchor="t">
            <a:normAutofit/>
          </a:bodyPr>
          <a:lstStyle/>
          <a:p>
            <a:r>
              <a:rPr lang="fr-CA" sz="2000">
                <a:ea typeface="+mn-lt"/>
                <a:cs typeface="+mn-lt"/>
              </a:rPr>
              <a:t>P : Patients ayant une EAMPOC</a:t>
            </a:r>
            <a:endParaRPr lang="fr-CA" sz="2000">
              <a:cs typeface="Calibri" panose="020F0502020204030204"/>
            </a:endParaRPr>
          </a:p>
          <a:p>
            <a:r>
              <a:rPr lang="fr-CA" sz="2000">
                <a:ea typeface="+mn-lt"/>
                <a:cs typeface="+mn-lt"/>
              </a:rPr>
              <a:t>I : L’ajout d’un traitement de MgSo4 IV aux traitements usuels </a:t>
            </a:r>
            <a:endParaRPr lang="fr-CA" sz="2000"/>
          </a:p>
          <a:p>
            <a:r>
              <a:rPr lang="fr-CA" sz="2000">
                <a:ea typeface="+mn-lt"/>
                <a:cs typeface="+mn-lt"/>
              </a:rPr>
              <a:t>C : Traitement avec placebo</a:t>
            </a:r>
            <a:endParaRPr lang="fr-CA" sz="2000"/>
          </a:p>
          <a:p>
            <a:r>
              <a:rPr lang="fr-CA" sz="2000">
                <a:ea typeface="+mn-lt"/>
                <a:cs typeface="+mn-lt"/>
              </a:rPr>
              <a:t>O : Réduction des admissions hospitalières, de la durée et des symptômes </a:t>
            </a:r>
            <a:br>
              <a:rPr lang="en-US" sz="2000"/>
            </a:br>
            <a:endParaRPr lang="en-US" sz="2000">
              <a:cs typeface="Calibri" panose="020F0502020204030204"/>
            </a:endParaRPr>
          </a:p>
          <a:p>
            <a:pPr algn="just"/>
            <a:r>
              <a:rPr lang="fr-CA" sz="2000">
                <a:ea typeface="+mn-lt"/>
                <a:cs typeface="+mn-lt"/>
              </a:rPr>
              <a:t>Chez les patients hospitalisés pour une EAMPOC, est-ce que l’ajout d’un traitement par sulfate de magnésium aux traitements usuels permet de réduire les admissions hospitalières, la symptomatologie des patients et la durée d’hospitalisation d’une EAMPOC</a:t>
            </a:r>
            <a:endParaRPr lang="fr-CA" sz="2000">
              <a:cs typeface="Calibri"/>
            </a:endParaRPr>
          </a:p>
          <a:p>
            <a:endParaRPr lang="fr-CA" sz="2000">
              <a:cs typeface="Calibri"/>
            </a:endParaRPr>
          </a:p>
        </p:txBody>
      </p:sp>
      <p:pic>
        <p:nvPicPr>
          <p:cNvPr id="4" name="Image 4">
            <a:extLst>
              <a:ext uri="{FF2B5EF4-FFF2-40B4-BE49-F238E27FC236}">
                <a16:creationId xmlns:a16="http://schemas.microsoft.com/office/drawing/2014/main" id="{5DDDF392-6E99-286E-F29C-C0AF477769FD}"/>
              </a:ext>
            </a:extLst>
          </p:cNvPr>
          <p:cNvPicPr>
            <a:picLocks noChangeAspect="1"/>
          </p:cNvPicPr>
          <p:nvPr/>
        </p:nvPicPr>
        <p:blipFill rotWithShape="1">
          <a:blip r:embed="rId3"/>
          <a:srcRect r="3792" b="-3"/>
          <a:stretch/>
        </p:blipFill>
        <p:spPr>
          <a:xfrm>
            <a:off x="7675658" y="2093976"/>
            <a:ext cx="3941064" cy="4096512"/>
          </a:xfrm>
          <a:prstGeom prst="rect">
            <a:avLst/>
          </a:prstGeom>
        </p:spPr>
      </p:pic>
    </p:spTree>
    <p:extLst>
      <p:ext uri="{BB962C8B-B14F-4D97-AF65-F5344CB8AC3E}">
        <p14:creationId xmlns:p14="http://schemas.microsoft.com/office/powerpoint/2010/main" val="2299235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3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7AD6C054-356A-32C4-2A52-88849BE8E553}"/>
              </a:ext>
            </a:extLst>
          </p:cNvPr>
          <p:cNvSpPr>
            <a:spLocks noGrp="1"/>
          </p:cNvSpPr>
          <p:nvPr>
            <p:ph type="title"/>
          </p:nvPr>
        </p:nvSpPr>
        <p:spPr>
          <a:xfrm>
            <a:off x="630936" y="639520"/>
            <a:ext cx="3429000" cy="1719072"/>
          </a:xfrm>
        </p:spPr>
        <p:txBody>
          <a:bodyPr anchor="b">
            <a:normAutofit/>
          </a:bodyPr>
          <a:lstStyle/>
          <a:p>
            <a:r>
              <a:rPr lang="fr-CA" sz="4200">
                <a:cs typeface="Calibri Light"/>
              </a:rPr>
              <a:t>Méthodologie </a:t>
            </a:r>
          </a:p>
        </p:txBody>
      </p:sp>
      <p:sp>
        <p:nvSpPr>
          <p:cNvPr id="34"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Espace réservé du contenu 2">
            <a:extLst>
              <a:ext uri="{FF2B5EF4-FFF2-40B4-BE49-F238E27FC236}">
                <a16:creationId xmlns:a16="http://schemas.microsoft.com/office/drawing/2014/main" id="{1178DD1F-1796-AF66-55F7-4658B17CA5EB}"/>
              </a:ext>
            </a:extLst>
          </p:cNvPr>
          <p:cNvSpPr>
            <a:spLocks noGrp="1"/>
          </p:cNvSpPr>
          <p:nvPr>
            <p:ph idx="1"/>
          </p:nvPr>
        </p:nvSpPr>
        <p:spPr>
          <a:xfrm>
            <a:off x="630936" y="2807208"/>
            <a:ext cx="3429000" cy="3410712"/>
          </a:xfrm>
        </p:spPr>
        <p:txBody>
          <a:bodyPr vert="horz" lIns="91440" tIns="45720" rIns="91440" bIns="45720" rtlCol="0" anchor="t">
            <a:normAutofit/>
          </a:bodyPr>
          <a:lstStyle/>
          <a:p>
            <a:r>
              <a:rPr lang="fr-CA" sz="2200">
                <a:cs typeface="Calibri"/>
              </a:rPr>
              <a:t>MESH </a:t>
            </a:r>
          </a:p>
          <a:p>
            <a:r>
              <a:rPr lang="fr-CA" sz="2200">
                <a:ea typeface="+mn-lt"/>
                <a:cs typeface="+mn-lt"/>
              </a:rPr>
              <a:t>((</a:t>
            </a:r>
            <a:r>
              <a:rPr lang="fr-CA" sz="2200" err="1">
                <a:ea typeface="+mn-lt"/>
                <a:cs typeface="+mn-lt"/>
              </a:rPr>
              <a:t>chronic</a:t>
            </a:r>
            <a:r>
              <a:rPr lang="fr-CA" sz="2200">
                <a:ea typeface="+mn-lt"/>
                <a:cs typeface="+mn-lt"/>
              </a:rPr>
              <a:t> </a:t>
            </a:r>
            <a:r>
              <a:rPr lang="fr-CA" sz="2200" err="1">
                <a:ea typeface="+mn-lt"/>
                <a:cs typeface="+mn-lt"/>
              </a:rPr>
              <a:t>pulmonary</a:t>
            </a:r>
            <a:r>
              <a:rPr lang="fr-CA" sz="2200">
                <a:ea typeface="+mn-lt"/>
                <a:cs typeface="+mn-lt"/>
              </a:rPr>
              <a:t> </a:t>
            </a:r>
            <a:r>
              <a:rPr lang="fr-CA" sz="2200" err="1">
                <a:ea typeface="+mn-lt"/>
                <a:cs typeface="+mn-lt"/>
              </a:rPr>
              <a:t>disease</a:t>
            </a:r>
            <a:r>
              <a:rPr lang="fr-CA" sz="2200">
                <a:ea typeface="+mn-lt"/>
                <a:cs typeface="+mn-lt"/>
              </a:rPr>
              <a:t>) AND (</a:t>
            </a:r>
            <a:r>
              <a:rPr lang="fr-CA" sz="2200" err="1">
                <a:ea typeface="+mn-lt"/>
                <a:cs typeface="+mn-lt"/>
              </a:rPr>
              <a:t>magnesium</a:t>
            </a:r>
            <a:r>
              <a:rPr lang="fr-CA" sz="2200">
                <a:ea typeface="+mn-lt"/>
                <a:cs typeface="+mn-lt"/>
              </a:rPr>
              <a:t>) 294</a:t>
            </a:r>
            <a:endParaRPr lang="fr-CA" sz="2200">
              <a:cs typeface="Calibri"/>
            </a:endParaRPr>
          </a:p>
          <a:p>
            <a:r>
              <a:rPr lang="fr-CA" sz="2200" err="1">
                <a:cs typeface="Calibri"/>
              </a:rPr>
              <a:t>Pubmed</a:t>
            </a:r>
            <a:r>
              <a:rPr lang="fr-CA" sz="2200">
                <a:cs typeface="Calibri"/>
              </a:rPr>
              <a:t>, Cochrane, </a:t>
            </a:r>
            <a:r>
              <a:rPr lang="fr-CA" sz="2200" err="1">
                <a:cs typeface="Calibri"/>
              </a:rPr>
              <a:t>Medline</a:t>
            </a:r>
          </a:p>
          <a:p>
            <a:r>
              <a:rPr lang="fr-CA" sz="2200">
                <a:highlight>
                  <a:srgbClr val="FFFF00"/>
                </a:highlight>
                <a:cs typeface="Calibri"/>
              </a:rPr>
              <a:t>Exclus:</a:t>
            </a:r>
            <a:r>
              <a:rPr lang="fr-CA" sz="2200">
                <a:cs typeface="Calibri"/>
              </a:rPr>
              <a:t> Chronique, autres voies d'administration, asthme</a:t>
            </a:r>
          </a:p>
          <a:p>
            <a:endParaRPr lang="fr-CA" sz="2200">
              <a:cs typeface="Calibri"/>
            </a:endParaRPr>
          </a:p>
          <a:p>
            <a:endParaRPr lang="fr-CA" sz="2200">
              <a:cs typeface="Calibri"/>
            </a:endParaRPr>
          </a:p>
        </p:txBody>
      </p:sp>
      <p:pic>
        <p:nvPicPr>
          <p:cNvPr id="3" name="Image 3">
            <a:extLst>
              <a:ext uri="{FF2B5EF4-FFF2-40B4-BE49-F238E27FC236}">
                <a16:creationId xmlns:a16="http://schemas.microsoft.com/office/drawing/2014/main" id="{5511770C-9405-A461-FD1C-6F3E1B1B0664}"/>
              </a:ext>
            </a:extLst>
          </p:cNvPr>
          <p:cNvPicPr>
            <a:picLocks noChangeAspect="1"/>
          </p:cNvPicPr>
          <p:nvPr/>
        </p:nvPicPr>
        <p:blipFill>
          <a:blip r:embed="rId3"/>
          <a:stretch>
            <a:fillRect/>
          </a:stretch>
        </p:blipFill>
        <p:spPr>
          <a:xfrm>
            <a:off x="4654296" y="1233808"/>
            <a:ext cx="6903720" cy="4390384"/>
          </a:xfrm>
          <a:prstGeom prst="rect">
            <a:avLst/>
          </a:prstGeom>
        </p:spPr>
      </p:pic>
    </p:spTree>
    <p:extLst>
      <p:ext uri="{BB962C8B-B14F-4D97-AF65-F5344CB8AC3E}">
        <p14:creationId xmlns:p14="http://schemas.microsoft.com/office/powerpoint/2010/main" val="1543816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69">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228C13F-8172-7F34-919B-7976FB17C366}"/>
              </a:ext>
            </a:extLst>
          </p:cNvPr>
          <p:cNvSpPr>
            <a:spLocks noGrp="1"/>
          </p:cNvSpPr>
          <p:nvPr>
            <p:ph type="title"/>
          </p:nvPr>
        </p:nvSpPr>
        <p:spPr>
          <a:xfrm>
            <a:off x="838200" y="556995"/>
            <a:ext cx="10515600" cy="1133693"/>
          </a:xfrm>
        </p:spPr>
        <p:txBody>
          <a:bodyPr>
            <a:normAutofit/>
          </a:bodyPr>
          <a:lstStyle/>
          <a:p>
            <a:r>
              <a:rPr lang="fr-CA" sz="5200">
                <a:cs typeface="Calibri Light"/>
              </a:rPr>
              <a:t>Critères d'exclusion dans les articles</a:t>
            </a:r>
            <a:endParaRPr lang="fr-FR" sz="5200"/>
          </a:p>
        </p:txBody>
      </p:sp>
      <p:graphicFrame>
        <p:nvGraphicFramePr>
          <p:cNvPr id="65" name="Diagramme 65">
            <a:extLst>
              <a:ext uri="{FF2B5EF4-FFF2-40B4-BE49-F238E27FC236}">
                <a16:creationId xmlns:a16="http://schemas.microsoft.com/office/drawing/2014/main" id="{D4ADEA7D-CBC5-E9FF-A651-A4F9252555C7}"/>
              </a:ext>
            </a:extLst>
          </p:cNvPr>
          <p:cNvGraphicFramePr>
            <a:graphicFrameLocks noGrp="1"/>
          </p:cNvGraphicFramePr>
          <p:nvPr>
            <p:ph idx="1"/>
            <p:extLst>
              <p:ext uri="{D42A27DB-BD31-4B8C-83A1-F6EECF244321}">
                <p14:modId xmlns:p14="http://schemas.microsoft.com/office/powerpoint/2010/main" val="286059720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63358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4FF0249-8B3C-E644-E1BF-B1F824099166}"/>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5400"/>
              <a:t>Résumé des articles</a:t>
            </a:r>
          </a:p>
        </p:txBody>
      </p:sp>
      <p:sp>
        <p:nvSpPr>
          <p:cNvPr id="29"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Pile de magazines sur la table">
            <a:extLst>
              <a:ext uri="{FF2B5EF4-FFF2-40B4-BE49-F238E27FC236}">
                <a16:creationId xmlns:a16="http://schemas.microsoft.com/office/drawing/2014/main" id="{367FE6AD-5C0D-6BB6-D045-8C96C53ABA19}"/>
              </a:ext>
            </a:extLst>
          </p:cNvPr>
          <p:cNvPicPr>
            <a:picLocks noChangeAspect="1"/>
          </p:cNvPicPr>
          <p:nvPr/>
        </p:nvPicPr>
        <p:blipFill rotWithShape="1">
          <a:blip r:embed="rId3"/>
          <a:srcRect l="16524" r="16523"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363634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BED235D-0F9C-C9ED-0FCB-2F59722EA50C}"/>
              </a:ext>
            </a:extLst>
          </p:cNvPr>
          <p:cNvPicPr>
            <a:picLocks noChangeAspect="1"/>
          </p:cNvPicPr>
          <p:nvPr/>
        </p:nvPicPr>
        <p:blipFill>
          <a:blip r:embed="rId3"/>
          <a:stretch>
            <a:fillRect/>
          </a:stretch>
        </p:blipFill>
        <p:spPr>
          <a:xfrm>
            <a:off x="-251789" y="672317"/>
            <a:ext cx="6347789" cy="1936075"/>
          </a:xfrm>
          <a:prstGeom prst="rect">
            <a:avLst/>
          </a:prstGeom>
        </p:spPr>
      </p:pic>
      <p:cxnSp>
        <p:nvCxnSpPr>
          <p:cNvPr id="33" name="Straight Connector 32">
            <a:extLst>
              <a:ext uri="{FF2B5EF4-FFF2-40B4-BE49-F238E27FC236}">
                <a16:creationId xmlns:a16="http://schemas.microsoft.com/office/drawing/2014/main" id="{B817B4B8-5E01-4B44-BC25-876D56C1214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0"/>
            <a:ext cx="0" cy="320040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7" name="Image 6">
            <a:extLst>
              <a:ext uri="{FF2B5EF4-FFF2-40B4-BE49-F238E27FC236}">
                <a16:creationId xmlns:a16="http://schemas.microsoft.com/office/drawing/2014/main" id="{F91C38FB-5084-A6F2-3F95-8C4426E6E48B}"/>
              </a:ext>
            </a:extLst>
          </p:cNvPr>
          <p:cNvPicPr>
            <a:picLocks noChangeAspect="1"/>
          </p:cNvPicPr>
          <p:nvPr/>
        </p:nvPicPr>
        <p:blipFill>
          <a:blip r:embed="rId4"/>
          <a:stretch>
            <a:fillRect/>
          </a:stretch>
        </p:blipFill>
        <p:spPr>
          <a:xfrm>
            <a:off x="6592484" y="881813"/>
            <a:ext cx="5081470" cy="1854736"/>
          </a:xfrm>
          <a:prstGeom prst="rect">
            <a:avLst/>
          </a:prstGeom>
        </p:spPr>
      </p:pic>
      <p:cxnSp>
        <p:nvCxnSpPr>
          <p:cNvPr id="35" name="Straight Connector 34">
            <a:extLst>
              <a:ext uri="{FF2B5EF4-FFF2-40B4-BE49-F238E27FC236}">
                <a16:creationId xmlns:a16="http://schemas.microsoft.com/office/drawing/2014/main" id="{D683D1A4-93E5-4A4D-B103-8223A220EB2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621742" y="3200400"/>
            <a:ext cx="0" cy="365760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0E8ABF4-C289-489E-BEFB-3077F9D9C77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52330" y="3200400"/>
            <a:ext cx="0" cy="365760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989CFA0-35DD-4943-B365-488C66B9B19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3609790" y="3197412"/>
            <a:ext cx="4956048" cy="1754"/>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88AD040-1A2B-4FB4-A345-7B9F3E5ED9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0" y="3994133"/>
            <a:ext cx="3602736" cy="1754"/>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23B704A-724B-41D6-8F33-76939E727D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8534400" y="3994133"/>
            <a:ext cx="3657600" cy="1754"/>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5" name="Espace réservé du contenu 4">
            <a:extLst>
              <a:ext uri="{FF2B5EF4-FFF2-40B4-BE49-F238E27FC236}">
                <a16:creationId xmlns:a16="http://schemas.microsoft.com/office/drawing/2014/main" id="{FE193D5D-F6E0-6F22-90ED-87A14027FC1F}"/>
              </a:ext>
            </a:extLst>
          </p:cNvPr>
          <p:cNvPicPr>
            <a:picLocks noGrp="1" noChangeAspect="1"/>
          </p:cNvPicPr>
          <p:nvPr>
            <p:ph idx="1"/>
          </p:nvPr>
        </p:nvPicPr>
        <p:blipFill>
          <a:blip r:embed="rId5"/>
          <a:stretch>
            <a:fillRect/>
          </a:stretch>
        </p:blipFill>
        <p:spPr>
          <a:xfrm>
            <a:off x="0" y="4507540"/>
            <a:ext cx="3819464" cy="1635234"/>
          </a:xfrm>
          <a:prstGeom prst="rect">
            <a:avLst/>
          </a:prstGeom>
        </p:spPr>
      </p:pic>
      <p:pic>
        <p:nvPicPr>
          <p:cNvPr id="11" name="Image 10">
            <a:extLst>
              <a:ext uri="{FF2B5EF4-FFF2-40B4-BE49-F238E27FC236}">
                <a16:creationId xmlns:a16="http://schemas.microsoft.com/office/drawing/2014/main" id="{77BCF1E6-ABEF-15E3-1D7D-9988F309874F}"/>
              </a:ext>
            </a:extLst>
          </p:cNvPr>
          <p:cNvPicPr>
            <a:picLocks noChangeAspect="1"/>
          </p:cNvPicPr>
          <p:nvPr/>
        </p:nvPicPr>
        <p:blipFill>
          <a:blip r:embed="rId6"/>
          <a:stretch>
            <a:fillRect/>
          </a:stretch>
        </p:blipFill>
        <p:spPr>
          <a:xfrm>
            <a:off x="3602735" y="3877867"/>
            <a:ext cx="4930587" cy="2012753"/>
          </a:xfrm>
          <a:prstGeom prst="rect">
            <a:avLst/>
          </a:prstGeom>
        </p:spPr>
      </p:pic>
      <p:pic>
        <p:nvPicPr>
          <p:cNvPr id="9" name="Image 8">
            <a:extLst>
              <a:ext uri="{FF2B5EF4-FFF2-40B4-BE49-F238E27FC236}">
                <a16:creationId xmlns:a16="http://schemas.microsoft.com/office/drawing/2014/main" id="{9F6576AA-C014-CCA8-74D1-B2D269866B62}"/>
              </a:ext>
            </a:extLst>
          </p:cNvPr>
          <p:cNvPicPr>
            <a:picLocks noChangeAspect="1"/>
          </p:cNvPicPr>
          <p:nvPr/>
        </p:nvPicPr>
        <p:blipFill>
          <a:blip r:embed="rId7"/>
          <a:stretch>
            <a:fillRect/>
          </a:stretch>
        </p:blipFill>
        <p:spPr>
          <a:xfrm>
            <a:off x="7519687" y="4756223"/>
            <a:ext cx="4501527" cy="1811864"/>
          </a:xfrm>
          <a:prstGeom prst="rect">
            <a:avLst/>
          </a:prstGeom>
        </p:spPr>
      </p:pic>
    </p:spTree>
    <p:extLst>
      <p:ext uri="{BB962C8B-B14F-4D97-AF65-F5344CB8AC3E}">
        <p14:creationId xmlns:p14="http://schemas.microsoft.com/office/powerpoint/2010/main" val="1689509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4">
            <a:extLst>
              <a:ext uri="{FF2B5EF4-FFF2-40B4-BE49-F238E27FC236}">
                <a16:creationId xmlns:a16="http://schemas.microsoft.com/office/drawing/2014/main" id="{C665B18A-13F2-7DBB-A173-EB1F4943F8AB}"/>
              </a:ext>
            </a:extLst>
          </p:cNvPr>
          <p:cNvGraphicFramePr>
            <a:graphicFrameLocks noGrp="1"/>
          </p:cNvGraphicFramePr>
          <p:nvPr>
            <p:ph idx="1"/>
            <p:extLst>
              <p:ext uri="{D42A27DB-BD31-4B8C-83A1-F6EECF244321}">
                <p14:modId xmlns:p14="http://schemas.microsoft.com/office/powerpoint/2010/main" val="4184201371"/>
              </p:ext>
            </p:extLst>
          </p:nvPr>
        </p:nvGraphicFramePr>
        <p:xfrm>
          <a:off x="72571" y="84666"/>
          <a:ext cx="12021486" cy="7799008"/>
        </p:xfrm>
        <a:graphic>
          <a:graphicData uri="http://schemas.openxmlformats.org/drawingml/2006/table">
            <a:tbl>
              <a:tblPr firstRow="1" bandRow="1">
                <a:tableStyleId>{5C22544A-7EE6-4342-B048-85BDC9FD1C3A}</a:tableStyleId>
              </a:tblPr>
              <a:tblGrid>
                <a:gridCol w="1814285">
                  <a:extLst>
                    <a:ext uri="{9D8B030D-6E8A-4147-A177-3AD203B41FA5}">
                      <a16:colId xmlns:a16="http://schemas.microsoft.com/office/drawing/2014/main" val="2871844923"/>
                    </a:ext>
                  </a:extLst>
                </a:gridCol>
                <a:gridCol w="2044095">
                  <a:extLst>
                    <a:ext uri="{9D8B030D-6E8A-4147-A177-3AD203B41FA5}">
                      <a16:colId xmlns:a16="http://schemas.microsoft.com/office/drawing/2014/main" val="2858081905"/>
                    </a:ext>
                  </a:extLst>
                </a:gridCol>
                <a:gridCol w="2229511">
                  <a:extLst>
                    <a:ext uri="{9D8B030D-6E8A-4147-A177-3AD203B41FA5}">
                      <a16:colId xmlns:a16="http://schemas.microsoft.com/office/drawing/2014/main" val="662298829"/>
                    </a:ext>
                  </a:extLst>
                </a:gridCol>
                <a:gridCol w="1636876">
                  <a:extLst>
                    <a:ext uri="{9D8B030D-6E8A-4147-A177-3AD203B41FA5}">
                      <a16:colId xmlns:a16="http://schemas.microsoft.com/office/drawing/2014/main" val="3580499107"/>
                    </a:ext>
                  </a:extLst>
                </a:gridCol>
                <a:gridCol w="1768227">
                  <a:extLst>
                    <a:ext uri="{9D8B030D-6E8A-4147-A177-3AD203B41FA5}">
                      <a16:colId xmlns:a16="http://schemas.microsoft.com/office/drawing/2014/main" val="1136600223"/>
                    </a:ext>
                  </a:extLst>
                </a:gridCol>
                <a:gridCol w="2528492">
                  <a:extLst>
                    <a:ext uri="{9D8B030D-6E8A-4147-A177-3AD203B41FA5}">
                      <a16:colId xmlns:a16="http://schemas.microsoft.com/office/drawing/2014/main" val="1587346092"/>
                    </a:ext>
                  </a:extLst>
                </a:gridCol>
              </a:tblGrid>
              <a:tr h="314476">
                <a:tc>
                  <a:txBody>
                    <a:bodyPr/>
                    <a:lstStyle/>
                    <a:p>
                      <a:r>
                        <a:rPr lang="fr-CA" sz="1400"/>
                        <a:t>Études</a:t>
                      </a:r>
                    </a:p>
                  </a:txBody>
                  <a:tcPr>
                    <a:solidFill>
                      <a:schemeClr val="accent2"/>
                    </a:solidFill>
                  </a:tcPr>
                </a:tc>
                <a:tc>
                  <a:txBody>
                    <a:bodyPr/>
                    <a:lstStyle/>
                    <a:p>
                      <a:r>
                        <a:rPr lang="fr-CA" sz="1400"/>
                        <a:t>1. </a:t>
                      </a:r>
                    </a:p>
                  </a:txBody>
                  <a:tcPr>
                    <a:solidFill>
                      <a:schemeClr val="accent2"/>
                    </a:solidFill>
                  </a:tcPr>
                </a:tc>
                <a:tc>
                  <a:txBody>
                    <a:bodyPr/>
                    <a:lstStyle/>
                    <a:p>
                      <a:r>
                        <a:rPr lang="fr-CA" sz="1400"/>
                        <a:t>2.</a:t>
                      </a:r>
                    </a:p>
                  </a:txBody>
                  <a:tcPr>
                    <a:solidFill>
                      <a:schemeClr val="accent2"/>
                    </a:solidFill>
                  </a:tcPr>
                </a:tc>
                <a:tc>
                  <a:txBody>
                    <a:bodyPr/>
                    <a:lstStyle/>
                    <a:p>
                      <a:r>
                        <a:rPr lang="fr-CA" sz="1400"/>
                        <a:t>3. </a:t>
                      </a:r>
                    </a:p>
                  </a:txBody>
                  <a:tcPr>
                    <a:solidFill>
                      <a:schemeClr val="accent2"/>
                    </a:solidFill>
                  </a:tcPr>
                </a:tc>
                <a:tc>
                  <a:txBody>
                    <a:bodyPr/>
                    <a:lstStyle/>
                    <a:p>
                      <a:r>
                        <a:rPr lang="fr-CA" sz="1400"/>
                        <a:t>4. Cochrane</a:t>
                      </a:r>
                    </a:p>
                  </a:txBody>
                  <a:tcPr>
                    <a:solidFill>
                      <a:schemeClr val="accent2"/>
                    </a:solidFill>
                  </a:tcPr>
                </a:tc>
                <a:tc>
                  <a:txBody>
                    <a:bodyPr/>
                    <a:lstStyle/>
                    <a:p>
                      <a:pPr lvl="0">
                        <a:buNone/>
                      </a:pPr>
                      <a:r>
                        <a:rPr lang="fr-CA" sz="1400" b="1" i="0" u="none" strike="noStrike" noProof="0">
                          <a:latin typeface="Calibri"/>
                        </a:rPr>
                        <a:t>5. </a:t>
                      </a:r>
                    </a:p>
                  </a:txBody>
                  <a:tcPr>
                    <a:solidFill>
                      <a:schemeClr val="accent2"/>
                    </a:solidFill>
                  </a:tcPr>
                </a:tc>
                <a:extLst>
                  <a:ext uri="{0D108BD9-81ED-4DB2-BD59-A6C34878D82A}">
                    <a16:rowId xmlns:a16="http://schemas.microsoft.com/office/drawing/2014/main" val="1201151955"/>
                  </a:ext>
                </a:extLst>
              </a:tr>
              <a:tr h="632489">
                <a:tc>
                  <a:txBody>
                    <a:bodyPr/>
                    <a:lstStyle/>
                    <a:p>
                      <a:r>
                        <a:rPr lang="fr-CA" sz="1400"/>
                        <a:t>Titre</a:t>
                      </a:r>
                    </a:p>
                  </a:txBody>
                  <a:tcPr/>
                </a:tc>
                <a:tc>
                  <a:txBody>
                    <a:bodyPr/>
                    <a:lstStyle/>
                    <a:p>
                      <a:r>
                        <a:rPr lang="fr-CA" sz="1400" b="0" i="0" kern="1200">
                          <a:solidFill>
                            <a:schemeClr val="dk1"/>
                          </a:solidFill>
                          <a:effectLst/>
                          <a:latin typeface="+mn-lt"/>
                          <a:ea typeface="+mn-ea"/>
                          <a:cs typeface="+mn-cs"/>
                        </a:rPr>
                        <a:t>Magnesium sulfate for acute exacerbations of chronic obstructive pulmonary disease</a:t>
                      </a:r>
                      <a:endParaRPr lang="fr-CA" sz="1400" err="1"/>
                    </a:p>
                  </a:txBody>
                  <a:tcPr/>
                </a:tc>
                <a:tc>
                  <a:txBody>
                    <a:bodyPr/>
                    <a:lstStyle/>
                    <a:p>
                      <a:r>
                        <a:rPr lang="fr-CA" sz="1400"/>
                        <a:t>Efficacy of magnesium sulfate in the chronic obstructive pulmonary disease population: A systematic review and meta-analysis</a:t>
                      </a:r>
                      <a:endParaRPr lang="fr-CA" sz="1400" err="1"/>
                    </a:p>
                  </a:txBody>
                  <a:tcPr/>
                </a:tc>
                <a:tc>
                  <a:txBody>
                    <a:bodyPr/>
                    <a:lstStyle/>
                    <a:p>
                      <a:pPr lvl="0">
                        <a:buNone/>
                      </a:pPr>
                      <a:r>
                        <a:rPr lang="fr-CA" sz="1400" b="0" i="0" u="none" strike="noStrike" noProof="0">
                          <a:latin typeface="Calibri"/>
                        </a:rPr>
                        <a:t>The adjunctive effect of IV magnesium sulfate in acute exacerbation of COPD</a:t>
                      </a:r>
                    </a:p>
                  </a:txBody>
                  <a:tcPr/>
                </a:tc>
                <a:tc>
                  <a:txBody>
                    <a:bodyPr/>
                    <a:lstStyle/>
                    <a:p>
                      <a:pPr lvl="0">
                        <a:buNone/>
                      </a:pPr>
                      <a:r>
                        <a:rPr lang="fr-CA" sz="1400" b="0" i="0" u="none" strike="noStrike" noProof="0">
                          <a:latin typeface="Calibri"/>
                        </a:rPr>
                        <a:t>Magnesium sulfate for acute exacerbations of chronic pulmonary disease (Review)</a:t>
                      </a:r>
                    </a:p>
                  </a:txBody>
                  <a:tcPr/>
                </a:tc>
                <a:tc>
                  <a:txBody>
                    <a:bodyPr/>
                    <a:lstStyle/>
                    <a:p>
                      <a:pPr lvl="0">
                        <a:buNone/>
                      </a:pPr>
                      <a:r>
                        <a:rPr lang="fr-CA" sz="1400" b="0" i="0" u="none" strike="noStrike" noProof="0">
                          <a:latin typeface="Calibri"/>
                        </a:rPr>
                        <a:t>The Effect of Intravenous Magnesium Sulphate as an Adjuvant in the Treatment of Acute Exacerbations of COPD in the Emergency Department</a:t>
                      </a:r>
                      <a:endParaRPr lang="fr-CA" sz="1400" b="0" i="0" u="none" strike="noStrike" noProof="0" err="1">
                        <a:latin typeface="Calibri"/>
                      </a:endParaRPr>
                    </a:p>
                  </a:txBody>
                  <a:tcPr/>
                </a:tc>
                <a:extLst>
                  <a:ext uri="{0D108BD9-81ED-4DB2-BD59-A6C34878D82A}">
                    <a16:rowId xmlns:a16="http://schemas.microsoft.com/office/drawing/2014/main" val="2222959879"/>
                  </a:ext>
                </a:extLst>
              </a:tr>
              <a:tr h="314476">
                <a:tc>
                  <a:txBody>
                    <a:bodyPr/>
                    <a:lstStyle/>
                    <a:p>
                      <a:pPr lvl="0">
                        <a:buNone/>
                      </a:pPr>
                      <a:r>
                        <a:rPr lang="fr-CA" sz="1400" b="0" i="0" u="none" strike="noStrike" noProof="0">
                          <a:latin typeface="Calibri"/>
                        </a:rPr>
                        <a:t>Année</a:t>
                      </a:r>
                      <a:endParaRPr lang="fr-FR" sz="1400"/>
                    </a:p>
                  </a:txBody>
                  <a:tcPr/>
                </a:tc>
                <a:tc>
                  <a:txBody>
                    <a:bodyPr/>
                    <a:lstStyle/>
                    <a:p>
                      <a:r>
                        <a:rPr lang="fr-CA" sz="1400"/>
                        <a:t>2015</a:t>
                      </a:r>
                    </a:p>
                  </a:txBody>
                  <a:tcPr/>
                </a:tc>
                <a:tc>
                  <a:txBody>
                    <a:bodyPr/>
                    <a:lstStyle/>
                    <a:p>
                      <a:r>
                        <a:rPr lang="fr-CA" sz="1400"/>
                        <a:t>2022</a:t>
                      </a:r>
                    </a:p>
                  </a:txBody>
                  <a:tcPr/>
                </a:tc>
                <a:tc>
                  <a:txBody>
                    <a:bodyPr/>
                    <a:lstStyle/>
                    <a:p>
                      <a:r>
                        <a:rPr lang="fr-CA" sz="1400"/>
                        <a:t>Publié en 2020</a:t>
                      </a:r>
                    </a:p>
                  </a:txBody>
                  <a:tcPr/>
                </a:tc>
                <a:tc>
                  <a:txBody>
                    <a:bodyPr/>
                    <a:lstStyle/>
                    <a:p>
                      <a:r>
                        <a:rPr lang="fr-CA" sz="1400"/>
                        <a:t>2022</a:t>
                      </a:r>
                    </a:p>
                  </a:txBody>
                  <a:tcPr/>
                </a:tc>
                <a:tc>
                  <a:txBody>
                    <a:bodyPr/>
                    <a:lstStyle/>
                    <a:p>
                      <a:pPr lvl="0">
                        <a:buNone/>
                      </a:pPr>
                      <a:r>
                        <a:rPr lang="fr-CA" sz="1400"/>
                        <a:t>2021</a:t>
                      </a:r>
                    </a:p>
                  </a:txBody>
                  <a:tcPr/>
                </a:tc>
                <a:extLst>
                  <a:ext uri="{0D108BD9-81ED-4DB2-BD59-A6C34878D82A}">
                    <a16:rowId xmlns:a16="http://schemas.microsoft.com/office/drawing/2014/main" val="53791000"/>
                  </a:ext>
                </a:extLst>
              </a:tr>
              <a:tr h="532190">
                <a:tc>
                  <a:txBody>
                    <a:bodyPr/>
                    <a:lstStyle/>
                    <a:p>
                      <a:pPr lvl="0">
                        <a:buNone/>
                      </a:pPr>
                      <a:r>
                        <a:rPr lang="fr-CA" sz="1400" b="0" i="0" u="none" strike="noStrike" noProof="0">
                          <a:latin typeface="Calibri"/>
                        </a:rPr>
                        <a:t>Type d'étude</a:t>
                      </a:r>
                      <a:endParaRPr lang="fr-FR" sz="1400"/>
                    </a:p>
                  </a:txBody>
                  <a:tcPr/>
                </a:tc>
                <a:tc>
                  <a:txBody>
                    <a:bodyPr/>
                    <a:lstStyle/>
                    <a:p>
                      <a:r>
                        <a:rPr lang="fr-CA" sz="1400"/>
                        <a:t>Métanalyse </a:t>
                      </a:r>
                    </a:p>
                    <a:p>
                      <a:r>
                        <a:rPr lang="fr-CA" sz="1400"/>
                        <a:t>Contrôlé double aveugle  </a:t>
                      </a:r>
                    </a:p>
                  </a:txBody>
                  <a:tcPr/>
                </a:tc>
                <a:tc>
                  <a:txBody>
                    <a:bodyPr/>
                    <a:lstStyle/>
                    <a:p>
                      <a:r>
                        <a:rPr lang="fr-CA" sz="1400"/>
                        <a:t>Revu systématique de RCT</a:t>
                      </a:r>
                    </a:p>
                    <a:p>
                      <a:r>
                        <a:rPr lang="fr-CA" sz="1400"/>
                        <a:t>Métanalyse  </a:t>
                      </a:r>
                    </a:p>
                  </a:txBody>
                  <a:tcPr/>
                </a:tc>
                <a:tc>
                  <a:txBody>
                    <a:bodyPr/>
                    <a:lstStyle/>
                    <a:p>
                      <a:r>
                        <a:rPr lang="fr-CA" sz="1400"/>
                        <a:t>Essai clinique randomisé contrôlé</a:t>
                      </a:r>
                    </a:p>
                  </a:txBody>
                  <a:tcPr/>
                </a:tc>
                <a:tc>
                  <a:txBody>
                    <a:bodyPr/>
                    <a:lstStyle/>
                    <a:p>
                      <a:r>
                        <a:rPr lang="fr-CA" sz="1400"/>
                        <a:t>Meta-analyse</a:t>
                      </a:r>
                    </a:p>
                  </a:txBody>
                  <a:tcPr/>
                </a:tc>
                <a:tc>
                  <a:txBody>
                    <a:bodyPr/>
                    <a:lstStyle/>
                    <a:p>
                      <a:pPr lvl="0">
                        <a:buNone/>
                      </a:pPr>
                      <a:r>
                        <a:rPr lang="fr-CA" sz="1400"/>
                        <a:t>Essai clinique randomisé contrôlé double aveugle</a:t>
                      </a:r>
                    </a:p>
                  </a:txBody>
                  <a:tcPr/>
                </a:tc>
                <a:extLst>
                  <a:ext uri="{0D108BD9-81ED-4DB2-BD59-A6C34878D82A}">
                    <a16:rowId xmlns:a16="http://schemas.microsoft.com/office/drawing/2014/main" val="913035493"/>
                  </a:ext>
                </a:extLst>
              </a:tr>
              <a:tr h="314476">
                <a:tc>
                  <a:txBody>
                    <a:bodyPr/>
                    <a:lstStyle/>
                    <a:p>
                      <a:pPr lvl="0">
                        <a:buNone/>
                      </a:pPr>
                      <a:r>
                        <a:rPr lang="fr-CA" sz="1400" b="0" i="0" u="none" strike="noStrike" noProof="0">
                          <a:latin typeface="Calibri"/>
                        </a:rPr>
                        <a:t>Taille</a:t>
                      </a:r>
                      <a:endParaRPr lang="fr-FR" sz="1400"/>
                    </a:p>
                  </a:txBody>
                  <a:tcPr/>
                </a:tc>
                <a:tc>
                  <a:txBody>
                    <a:bodyPr/>
                    <a:lstStyle/>
                    <a:p>
                      <a:r>
                        <a:rPr lang="fr-CA" sz="1400"/>
                        <a:t>4 RCT (1. 24pt 2. 72 pt. 3.109 pt 4.124 pt)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a:t>263 patients , 7 études</a:t>
                      </a:r>
                    </a:p>
                    <a:p>
                      <a:endParaRPr lang="fr-CA" sz="1400"/>
                    </a:p>
                  </a:txBody>
                  <a:tcPr/>
                </a:tc>
                <a:tc>
                  <a:txBody>
                    <a:bodyPr/>
                    <a:lstStyle/>
                    <a:p>
                      <a:r>
                        <a:rPr lang="fr-CA" sz="1400"/>
                        <a:t>77 patients</a:t>
                      </a:r>
                    </a:p>
                  </a:txBody>
                  <a:tcPr/>
                </a:tc>
                <a:tc>
                  <a:txBody>
                    <a:bodyPr/>
                    <a:lstStyle/>
                    <a:p>
                      <a:r>
                        <a:rPr lang="fr-CA" sz="1400"/>
                        <a:t>762 patients</a:t>
                      </a:r>
                    </a:p>
                  </a:txBody>
                  <a:tcPr/>
                </a:tc>
                <a:tc>
                  <a:txBody>
                    <a:bodyPr/>
                    <a:lstStyle/>
                    <a:p>
                      <a:pPr lvl="0">
                        <a:buNone/>
                      </a:pPr>
                      <a:r>
                        <a:rPr lang="fr-CA" sz="1400"/>
                        <a:t>60 patients </a:t>
                      </a:r>
                    </a:p>
                  </a:txBody>
                  <a:tcPr/>
                </a:tc>
                <a:extLst>
                  <a:ext uri="{0D108BD9-81ED-4DB2-BD59-A6C34878D82A}">
                    <a16:rowId xmlns:a16="http://schemas.microsoft.com/office/drawing/2014/main" val="1762970265"/>
                  </a:ext>
                </a:extLst>
              </a:tr>
              <a:tr h="532190">
                <a:tc>
                  <a:txBody>
                    <a:bodyPr/>
                    <a:lstStyle/>
                    <a:p>
                      <a:pPr lvl="0">
                        <a:buNone/>
                      </a:pPr>
                      <a:r>
                        <a:rPr lang="fr-CA" sz="1400" b="0" i="0" u="none" strike="noStrike" noProof="0">
                          <a:latin typeface="Calibri"/>
                        </a:rPr>
                        <a:t>Période à l'étude</a:t>
                      </a:r>
                      <a:endParaRPr lang="fr-FR" sz="1400"/>
                    </a:p>
                  </a:txBody>
                  <a:tcPr/>
                </a:tc>
                <a:tc>
                  <a:txBody>
                    <a:bodyPr/>
                    <a:lstStyle/>
                    <a:p>
                      <a:r>
                        <a:rPr lang="fr-CA" sz="1400" kern="1200">
                          <a:solidFill>
                            <a:schemeClr val="dk1"/>
                          </a:solidFill>
                          <a:latin typeface="+mn-lt"/>
                          <a:ea typeface="+mn-ea"/>
                          <a:cs typeface="+mn-cs"/>
                        </a:rPr>
                        <a:t>Entre 2004 and 2018.</a:t>
                      </a:r>
                    </a:p>
                  </a:txBody>
                  <a:tcPr/>
                </a:tc>
                <a:tc>
                  <a:txBody>
                    <a:bodyPr/>
                    <a:lstStyle/>
                    <a:p>
                      <a:r>
                        <a:rPr lang="fr-CA" sz="1400"/>
                        <a:t>Étude après 12 Déc. 2020</a:t>
                      </a:r>
                    </a:p>
                  </a:txBody>
                  <a:tcPr/>
                </a:tc>
                <a:tc>
                  <a:txBody>
                    <a:bodyPr/>
                    <a:lstStyle/>
                    <a:p>
                      <a:r>
                        <a:rPr lang="fr-CA" sz="1400"/>
                        <a:t>Octobre 2017-Mars 2018</a:t>
                      </a:r>
                    </a:p>
                  </a:txBody>
                  <a:tcPr/>
                </a:tc>
                <a:tc>
                  <a:txBody>
                    <a:bodyPr/>
                    <a:lstStyle/>
                    <a:p>
                      <a:r>
                        <a:rPr lang="fr-CA" sz="1400"/>
                        <a:t>2004-2018</a:t>
                      </a:r>
                    </a:p>
                  </a:txBody>
                  <a:tcPr/>
                </a:tc>
                <a:tc>
                  <a:txBody>
                    <a:bodyPr/>
                    <a:lstStyle/>
                    <a:p>
                      <a:pPr lvl="0">
                        <a:buNone/>
                      </a:pPr>
                      <a:r>
                        <a:rPr lang="fr-CA" sz="1400"/>
                        <a:t>Septembre 2016- Février 2018</a:t>
                      </a:r>
                    </a:p>
                  </a:txBody>
                  <a:tcPr/>
                </a:tc>
                <a:extLst>
                  <a:ext uri="{0D108BD9-81ED-4DB2-BD59-A6C34878D82A}">
                    <a16:rowId xmlns:a16="http://schemas.microsoft.com/office/drawing/2014/main" val="2322131704"/>
                  </a:ext>
                </a:extLst>
              </a:tr>
              <a:tr h="338666">
                <a:tc>
                  <a:txBody>
                    <a:bodyPr/>
                    <a:lstStyle/>
                    <a:p>
                      <a:pPr lvl="0">
                        <a:buNone/>
                      </a:pPr>
                      <a:r>
                        <a:rPr lang="fr-CA" sz="1400" b="0" i="0" u="none" strike="noStrike" noProof="0">
                          <a:latin typeface="Calibri"/>
                        </a:rPr>
                        <a:t>Site d'études</a:t>
                      </a:r>
                      <a:endParaRPr lang="fr-FR" sz="1400"/>
                    </a:p>
                  </a:txBody>
                  <a:tcPr/>
                </a:tc>
                <a:tc>
                  <a:txBody>
                    <a:bodyPr/>
                    <a:lstStyle/>
                    <a:p>
                      <a:r>
                        <a:rPr lang="fr-CA" sz="1400" b="0" i="0" kern="1200">
                          <a:solidFill>
                            <a:schemeClr val="dk1"/>
                          </a:solidFill>
                          <a:effectLst/>
                          <a:latin typeface="+mn-lt"/>
                          <a:ea typeface="+mn-ea"/>
                          <a:cs typeface="+mn-cs"/>
                        </a:rPr>
                        <a:t>Malaisie </a:t>
                      </a:r>
                      <a:endParaRPr lang="fr-CA" sz="1400"/>
                    </a:p>
                  </a:txBody>
                  <a:tcPr/>
                </a:tc>
                <a:tc>
                  <a:txBody>
                    <a:bodyPr/>
                    <a:lstStyle/>
                    <a:p>
                      <a:r>
                        <a:rPr lang="fr-CA" sz="1400"/>
                        <a:t>États-Unis, New-York </a:t>
                      </a:r>
                    </a:p>
                  </a:txBody>
                  <a:tcPr/>
                </a:tc>
                <a:tc>
                  <a:txBody>
                    <a:bodyPr/>
                    <a:lstStyle/>
                    <a:p>
                      <a:r>
                        <a:rPr lang="fr-CA" sz="1400"/>
                        <a:t>Iran </a:t>
                      </a:r>
                    </a:p>
                  </a:txBody>
                  <a:tcPr/>
                </a:tc>
                <a:tc>
                  <a:txBody>
                    <a:bodyPr/>
                    <a:lstStyle/>
                    <a:p>
                      <a:r>
                        <a:rPr lang="fr-CA" sz="1400"/>
                        <a:t>Malaisie, Népal, USA, Turquie, </a:t>
                      </a:r>
                      <a:endParaRPr lang="fr-FR"/>
                    </a:p>
                    <a:p>
                      <a:pPr lvl="0">
                        <a:buNone/>
                      </a:pPr>
                      <a:r>
                        <a:rPr lang="fr-CA" sz="1400"/>
                        <a:t>Australie, UK, Tunisie, New-Zealand</a:t>
                      </a:r>
                      <a:endParaRPr lang="fr-CA" sz="1400" err="1"/>
                    </a:p>
                  </a:txBody>
                  <a:tcPr/>
                </a:tc>
                <a:tc>
                  <a:txBody>
                    <a:bodyPr/>
                    <a:lstStyle/>
                    <a:p>
                      <a:pPr lvl="0">
                        <a:buNone/>
                      </a:pPr>
                      <a:r>
                        <a:rPr lang="fr-CA" sz="1400"/>
                        <a:t>Iran </a:t>
                      </a:r>
                    </a:p>
                  </a:txBody>
                  <a:tcPr/>
                </a:tc>
                <a:extLst>
                  <a:ext uri="{0D108BD9-81ED-4DB2-BD59-A6C34878D82A}">
                    <a16:rowId xmlns:a16="http://schemas.microsoft.com/office/drawing/2014/main" val="3357172924"/>
                  </a:ext>
                </a:extLst>
              </a:tr>
              <a:tr h="314476">
                <a:tc>
                  <a:txBody>
                    <a:bodyPr/>
                    <a:lstStyle/>
                    <a:p>
                      <a:pPr lvl="0">
                        <a:buNone/>
                      </a:pPr>
                      <a:r>
                        <a:rPr lang="fr-CA" sz="1400" b="0" i="0" u="none" strike="noStrike" noProof="0">
                          <a:latin typeface="Calibri"/>
                        </a:rPr>
                        <a:t>Population</a:t>
                      </a:r>
                      <a:endParaRPr lang="fr-FR" sz="1400"/>
                    </a:p>
                  </a:txBody>
                  <a:tcPr/>
                </a:tc>
                <a:tc>
                  <a:txBody>
                    <a:bodyPr/>
                    <a:lstStyle/>
                    <a:p>
                      <a:r>
                        <a:rPr lang="fr-CA" sz="1400"/>
                        <a:t>ED EAMPOC</a:t>
                      </a:r>
                    </a:p>
                  </a:txBody>
                  <a:tcPr/>
                </a:tc>
                <a:tc>
                  <a:txBody>
                    <a:bodyPr/>
                    <a:lstStyle/>
                    <a:p>
                      <a:r>
                        <a:rPr lang="fr-CA" sz="1400"/>
                        <a:t>+ 18, ED avec EAMPOC</a:t>
                      </a:r>
                    </a:p>
                  </a:txBody>
                  <a:tcPr/>
                </a:tc>
                <a:tc>
                  <a:txBody>
                    <a:bodyPr/>
                    <a:lstStyle/>
                    <a:p>
                      <a:r>
                        <a:rPr lang="fr-CA" sz="1400"/>
                        <a:t>Pts ED EAMPOC</a:t>
                      </a:r>
                    </a:p>
                  </a:txBody>
                  <a:tcPr/>
                </a:tc>
                <a:tc>
                  <a:txBody>
                    <a:bodyPr/>
                    <a:lstStyle/>
                    <a:p>
                      <a:r>
                        <a:rPr lang="fr-CA" sz="1400"/>
                        <a:t>Pts ED EAMPOC</a:t>
                      </a:r>
                    </a:p>
                  </a:txBody>
                  <a:tcPr/>
                </a:tc>
                <a:tc>
                  <a:txBody>
                    <a:bodyPr/>
                    <a:lstStyle/>
                    <a:p>
                      <a:pPr lvl="0">
                        <a:buNone/>
                      </a:pPr>
                      <a:r>
                        <a:rPr lang="fr-CA" sz="1400"/>
                        <a:t>Pts avec EAMPOC à l'urgence</a:t>
                      </a:r>
                    </a:p>
                  </a:txBody>
                  <a:tcPr/>
                </a:tc>
                <a:extLst>
                  <a:ext uri="{0D108BD9-81ED-4DB2-BD59-A6C34878D82A}">
                    <a16:rowId xmlns:a16="http://schemas.microsoft.com/office/drawing/2014/main" val="3646729766"/>
                  </a:ext>
                </a:extLst>
              </a:tr>
              <a:tr h="2181411">
                <a:tc>
                  <a:txBody>
                    <a:bodyPr/>
                    <a:lstStyle/>
                    <a:p>
                      <a:pPr lvl="0">
                        <a:buNone/>
                      </a:pPr>
                      <a:r>
                        <a:rPr lang="fr-CA" sz="1400" b="0" i="0" u="none" strike="noStrike" noProof="0">
                          <a:latin typeface="Calibri"/>
                        </a:rPr>
                        <a:t>Exclusions </a:t>
                      </a:r>
                      <a:endParaRPr lang="fr-FR" sz="14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kern="1200">
                          <a:solidFill>
                            <a:schemeClr val="dk1"/>
                          </a:solidFill>
                          <a:latin typeface="+mn-lt"/>
                          <a:ea typeface="+mn-ea"/>
                          <a:cs typeface="+mn-cs"/>
                        </a:rPr>
                        <a:t>pneumothorax, bronchiectasie, fibroses kystiques; autres maladies chronique pulmonaire ou insuffisance cardiaque. </a:t>
                      </a:r>
                    </a:p>
                    <a:p>
                      <a:endParaRPr lang="fr-CA" sz="14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a:t>Enceinte, asthme, intubé ou ventilation mécanique, maladie pulmonaire associé, HD instable, ventilation mécanique ,  insuffisance cardiaque, utilisation stéroïde, diurétiques, supplément multiminerale  </a:t>
                      </a:r>
                    </a:p>
                    <a:p>
                      <a:endParaRPr lang="fr-CA" sz="1400"/>
                    </a:p>
                  </a:txBody>
                  <a:tcPr/>
                </a:tc>
                <a:tc>
                  <a:txBody>
                    <a:bodyPr/>
                    <a:lstStyle/>
                    <a:p>
                      <a:r>
                        <a:rPr lang="fr-CA" sz="1400"/>
                        <a:t>Enceinte, asthme, intubé ou ventilation mécanique, maladie pulmonaire associé, HD instable</a:t>
                      </a:r>
                    </a:p>
                  </a:txBody>
                  <a:tcPr/>
                </a:tc>
                <a:tc>
                  <a:txBody>
                    <a:bodyPr/>
                    <a:lstStyle/>
                    <a:p>
                      <a:r>
                        <a:rPr lang="fr-CA" sz="1400"/>
                        <a:t>Idem aux autres</a:t>
                      </a:r>
                    </a:p>
                  </a:txBody>
                  <a:tcPr/>
                </a:tc>
                <a:tc>
                  <a:txBody>
                    <a:bodyPr/>
                    <a:lstStyle/>
                    <a:p>
                      <a:pPr marL="0" lvl="0" indent="0" algn="l">
                        <a:lnSpc>
                          <a:spcPct val="100000"/>
                        </a:lnSpc>
                        <a:spcBef>
                          <a:spcPts val="0"/>
                        </a:spcBef>
                        <a:spcAft>
                          <a:spcPts val="0"/>
                        </a:spcAft>
                        <a:buNone/>
                      </a:pPr>
                      <a:r>
                        <a:rPr lang="fr" sz="1400" b="0" i="0" u="none" strike="noStrike" noProof="0">
                          <a:latin typeface="Calibri"/>
                        </a:rPr>
                        <a:t>Intubation, ventilation non invasive,  ATCD de cardiopathie, incapable spirométrie et AEC. Si TA systolique &lt; 100 mm Hg, Rx </a:t>
                      </a:r>
                      <a:br>
                        <a:rPr lang="fr" sz="1400" b="0" i="0" u="none" strike="noStrike" noProof="0">
                          <a:latin typeface="Calibri"/>
                        </a:rPr>
                      </a:br>
                      <a:r>
                        <a:rPr lang="fr" sz="1400" b="0" i="0" u="none" strike="noStrike" noProof="0">
                          <a:latin typeface="Calibri"/>
                        </a:rPr>
                        <a:t>avec du magnésium, présence d’hyperK+ ou d’hypoca+ avec ECG anormale, FR &lt;16 </a:t>
                      </a:r>
                    </a:p>
                    <a:p>
                      <a:pPr lvl="0">
                        <a:buNone/>
                      </a:pPr>
                      <a:endParaRPr lang="fr-CA" sz="1400"/>
                    </a:p>
                  </a:txBody>
                  <a:tcPr/>
                </a:tc>
                <a:extLst>
                  <a:ext uri="{0D108BD9-81ED-4DB2-BD59-A6C34878D82A}">
                    <a16:rowId xmlns:a16="http://schemas.microsoft.com/office/drawing/2014/main" val="1933699018"/>
                  </a:ext>
                </a:extLst>
              </a:tr>
              <a:tr h="632489">
                <a:tc>
                  <a:txBody>
                    <a:bodyPr/>
                    <a:lstStyle/>
                    <a:p>
                      <a:pPr lvl="0" algn="l">
                        <a:lnSpc>
                          <a:spcPct val="100000"/>
                        </a:lnSpc>
                        <a:spcBef>
                          <a:spcPts val="0"/>
                        </a:spcBef>
                        <a:spcAft>
                          <a:spcPts val="0"/>
                        </a:spcAft>
                        <a:buNone/>
                      </a:pPr>
                      <a:r>
                        <a:rPr lang="fr-CA" sz="1400" b="0" i="0" u="none" strike="noStrike" noProof="0">
                          <a:latin typeface="Calibri"/>
                        </a:rPr>
                        <a:t>Particulière </a:t>
                      </a:r>
                      <a:endParaRPr lang="fr-FR" sz="1400"/>
                    </a:p>
                    <a:p>
                      <a:pPr lvl="0" algn="l">
                        <a:lnSpc>
                          <a:spcPct val="100000"/>
                        </a:lnSpc>
                        <a:spcBef>
                          <a:spcPts val="0"/>
                        </a:spcBef>
                        <a:spcAft>
                          <a:spcPts val="0"/>
                        </a:spcAft>
                        <a:buNone/>
                      </a:pPr>
                      <a:r>
                        <a:rPr lang="fr-CA" sz="1400" b="0" i="0" u="none" strike="noStrike" noProof="0">
                          <a:latin typeface="Calibri"/>
                        </a:rPr>
                        <a:t>échantillon</a:t>
                      </a:r>
                    </a:p>
                    <a:p>
                      <a:pPr lvl="0">
                        <a:buNone/>
                      </a:pPr>
                      <a:endParaRPr lang="fr-CA" sz="1400"/>
                    </a:p>
                  </a:txBody>
                  <a:tcPr/>
                </a:tc>
                <a:tc>
                  <a:txBody>
                    <a:bodyPr/>
                    <a:lstStyle/>
                    <a:p>
                      <a:endParaRPr lang="fr-CA" sz="1400"/>
                    </a:p>
                  </a:txBody>
                  <a:tcPr/>
                </a:tc>
                <a:tc>
                  <a:txBody>
                    <a:bodyPr/>
                    <a:lstStyle/>
                    <a:p>
                      <a:endParaRPr lang="fr-CA" sz="1400"/>
                    </a:p>
                  </a:txBody>
                  <a:tcPr/>
                </a:tc>
                <a:tc>
                  <a:txBody>
                    <a:bodyPr/>
                    <a:lstStyle/>
                    <a:p>
                      <a:endParaRPr lang="fr-CA" sz="1400"/>
                    </a:p>
                  </a:txBody>
                  <a:tcPr/>
                </a:tc>
                <a:tc>
                  <a:txBody>
                    <a:bodyPr/>
                    <a:lstStyle/>
                    <a:p>
                      <a:endParaRPr lang="fr-CA" sz="1400"/>
                    </a:p>
                  </a:txBody>
                  <a:tcPr/>
                </a:tc>
                <a:tc>
                  <a:txBody>
                    <a:bodyPr/>
                    <a:lstStyle/>
                    <a:p>
                      <a:pPr lvl="0">
                        <a:buNone/>
                      </a:pPr>
                      <a:r>
                        <a:rPr lang="fr-CA" sz="1400"/>
                        <a:t>Pts avec MPOC modérés </a:t>
                      </a:r>
                    </a:p>
                  </a:txBody>
                  <a:tcPr/>
                </a:tc>
                <a:extLst>
                  <a:ext uri="{0D108BD9-81ED-4DB2-BD59-A6C34878D82A}">
                    <a16:rowId xmlns:a16="http://schemas.microsoft.com/office/drawing/2014/main" val="795622593"/>
                  </a:ext>
                </a:extLst>
              </a:tr>
            </a:tbl>
          </a:graphicData>
        </a:graphic>
      </p:graphicFrame>
    </p:spTree>
    <p:extLst>
      <p:ext uri="{BB962C8B-B14F-4D97-AF65-F5344CB8AC3E}">
        <p14:creationId xmlns:p14="http://schemas.microsoft.com/office/powerpoint/2010/main" val="3967565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8">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10">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3" name="Rectangle 12">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Tableau 4">
            <a:extLst>
              <a:ext uri="{FF2B5EF4-FFF2-40B4-BE49-F238E27FC236}">
                <a16:creationId xmlns:a16="http://schemas.microsoft.com/office/drawing/2014/main" id="{0BFEE3BC-C69A-2846-BF4D-2590B642F33E}"/>
              </a:ext>
            </a:extLst>
          </p:cNvPr>
          <p:cNvGraphicFramePr>
            <a:graphicFrameLocks noGrp="1"/>
          </p:cNvGraphicFramePr>
          <p:nvPr>
            <p:ph idx="1"/>
            <p:extLst>
              <p:ext uri="{D42A27DB-BD31-4B8C-83A1-F6EECF244321}">
                <p14:modId xmlns:p14="http://schemas.microsoft.com/office/powerpoint/2010/main" val="1944886241"/>
              </p:ext>
            </p:extLst>
          </p:nvPr>
        </p:nvGraphicFramePr>
        <p:xfrm>
          <a:off x="117813" y="0"/>
          <a:ext cx="11893916" cy="6767584"/>
        </p:xfrm>
        <a:graphic>
          <a:graphicData uri="http://schemas.openxmlformats.org/drawingml/2006/table">
            <a:tbl>
              <a:tblPr firstRow="1" bandRow="1">
                <a:tableStyleId>{5C22544A-7EE6-4342-B048-85BDC9FD1C3A}</a:tableStyleId>
              </a:tblPr>
              <a:tblGrid>
                <a:gridCol w="2649097">
                  <a:extLst>
                    <a:ext uri="{9D8B030D-6E8A-4147-A177-3AD203B41FA5}">
                      <a16:colId xmlns:a16="http://schemas.microsoft.com/office/drawing/2014/main" val="3746657532"/>
                    </a:ext>
                  </a:extLst>
                </a:gridCol>
                <a:gridCol w="1369251">
                  <a:extLst>
                    <a:ext uri="{9D8B030D-6E8A-4147-A177-3AD203B41FA5}">
                      <a16:colId xmlns:a16="http://schemas.microsoft.com/office/drawing/2014/main" val="926659202"/>
                    </a:ext>
                  </a:extLst>
                </a:gridCol>
                <a:gridCol w="1549398">
                  <a:extLst>
                    <a:ext uri="{9D8B030D-6E8A-4147-A177-3AD203B41FA5}">
                      <a16:colId xmlns:a16="http://schemas.microsoft.com/office/drawing/2014/main" val="3570376336"/>
                    </a:ext>
                  </a:extLst>
                </a:gridCol>
                <a:gridCol w="2425699">
                  <a:extLst>
                    <a:ext uri="{9D8B030D-6E8A-4147-A177-3AD203B41FA5}">
                      <a16:colId xmlns:a16="http://schemas.microsoft.com/office/drawing/2014/main" val="194330607"/>
                    </a:ext>
                  </a:extLst>
                </a:gridCol>
                <a:gridCol w="2049707">
                  <a:extLst>
                    <a:ext uri="{9D8B030D-6E8A-4147-A177-3AD203B41FA5}">
                      <a16:colId xmlns:a16="http://schemas.microsoft.com/office/drawing/2014/main" val="2531324399"/>
                    </a:ext>
                  </a:extLst>
                </a:gridCol>
                <a:gridCol w="1850764">
                  <a:extLst>
                    <a:ext uri="{9D8B030D-6E8A-4147-A177-3AD203B41FA5}">
                      <a16:colId xmlns:a16="http://schemas.microsoft.com/office/drawing/2014/main" val="2045552126"/>
                    </a:ext>
                  </a:extLst>
                </a:gridCol>
              </a:tblGrid>
              <a:tr h="471714">
                <a:tc>
                  <a:txBody>
                    <a:bodyPr/>
                    <a:lstStyle/>
                    <a:p>
                      <a:r>
                        <a:rPr lang="fr-CA" sz="1600"/>
                        <a:t>Étude </a:t>
                      </a:r>
                    </a:p>
                  </a:txBody>
                  <a:tcPr marL="79498" marR="79498" marT="39749" marB="39749">
                    <a:solidFill>
                      <a:schemeClr val="accent2"/>
                    </a:solidFill>
                  </a:tcPr>
                </a:tc>
                <a:tc>
                  <a:txBody>
                    <a:bodyPr/>
                    <a:lstStyle/>
                    <a:p>
                      <a:r>
                        <a:rPr lang="fr-CA" sz="1600"/>
                        <a:t>1.</a:t>
                      </a:r>
                    </a:p>
                  </a:txBody>
                  <a:tcPr marL="79498" marR="79498" marT="39749" marB="39749">
                    <a:solidFill>
                      <a:schemeClr val="accent2"/>
                    </a:solidFill>
                  </a:tcPr>
                </a:tc>
                <a:tc>
                  <a:txBody>
                    <a:bodyPr/>
                    <a:lstStyle/>
                    <a:p>
                      <a:r>
                        <a:rPr lang="fr-CA" sz="1600"/>
                        <a:t>2.</a:t>
                      </a:r>
                    </a:p>
                  </a:txBody>
                  <a:tcPr marL="79498" marR="79498" marT="39749" marB="39749">
                    <a:solidFill>
                      <a:schemeClr val="accent2"/>
                    </a:solidFill>
                  </a:tcPr>
                </a:tc>
                <a:tc>
                  <a:txBody>
                    <a:bodyPr/>
                    <a:lstStyle/>
                    <a:p>
                      <a:r>
                        <a:rPr lang="fr-CA" sz="1600"/>
                        <a:t>3</a:t>
                      </a:r>
                    </a:p>
                  </a:txBody>
                  <a:tcPr marL="79498" marR="79498" marT="39749" marB="39749">
                    <a:solidFill>
                      <a:schemeClr val="accent2"/>
                    </a:solidFill>
                  </a:tcPr>
                </a:tc>
                <a:tc>
                  <a:txBody>
                    <a:bodyPr/>
                    <a:lstStyle/>
                    <a:p>
                      <a:r>
                        <a:rPr lang="fr-CA" sz="1600"/>
                        <a:t>4. Cochrane</a:t>
                      </a:r>
                    </a:p>
                  </a:txBody>
                  <a:tcPr marL="79498" marR="79498" marT="39749" marB="39749">
                    <a:solidFill>
                      <a:schemeClr val="accent2"/>
                    </a:solidFill>
                  </a:tcPr>
                </a:tc>
                <a:tc>
                  <a:txBody>
                    <a:bodyPr/>
                    <a:lstStyle/>
                    <a:p>
                      <a:r>
                        <a:rPr lang="fr-CA" sz="1600"/>
                        <a:t>5.</a:t>
                      </a:r>
                    </a:p>
                  </a:txBody>
                  <a:tcPr marL="79498" marR="79498" marT="39749" marB="39749">
                    <a:solidFill>
                      <a:schemeClr val="accent2"/>
                    </a:solidFill>
                  </a:tcPr>
                </a:tc>
                <a:extLst>
                  <a:ext uri="{0D108BD9-81ED-4DB2-BD59-A6C34878D82A}">
                    <a16:rowId xmlns:a16="http://schemas.microsoft.com/office/drawing/2014/main" val="87261705"/>
                  </a:ext>
                </a:extLst>
              </a:tr>
              <a:tr h="834125">
                <a:tc>
                  <a:txBody>
                    <a:bodyPr/>
                    <a:lstStyle/>
                    <a:p>
                      <a:r>
                        <a:rPr lang="fr-CA" sz="1600"/>
                        <a:t>Intervention à l'étude</a:t>
                      </a:r>
                    </a:p>
                  </a:txBody>
                  <a:tcPr marL="79498" marR="79498" marT="39749" marB="39749"/>
                </a:tc>
                <a:tc>
                  <a:txBody>
                    <a:bodyPr/>
                    <a:lstStyle/>
                    <a:p>
                      <a:r>
                        <a:rPr lang="fr-CA" sz="1600"/>
                        <a:t>MgSO4 vs placebo </a:t>
                      </a:r>
                    </a:p>
                    <a:p>
                      <a:r>
                        <a:rPr lang="fr-CA" sz="1600"/>
                        <a:t>En ajout Tx usuel </a:t>
                      </a:r>
                    </a:p>
                  </a:txBody>
                  <a:tcPr marL="79498" marR="79498" marT="39749" marB="39749"/>
                </a:tc>
                <a:tc>
                  <a:txBody>
                    <a:bodyPr/>
                    <a:lstStyle/>
                    <a:p>
                      <a:r>
                        <a:rPr lang="fr-CA" sz="1600"/>
                        <a:t>2g – 1.5g MgSO4 IV vs placebo </a:t>
                      </a:r>
                    </a:p>
                    <a:p>
                      <a:endParaRPr lang="fr-CA" sz="1600"/>
                    </a:p>
                  </a:txBody>
                  <a:tcPr marL="79498" marR="79498" marT="39749" marB="39749"/>
                </a:tc>
                <a:tc>
                  <a:txBody>
                    <a:bodyPr/>
                    <a:lstStyle/>
                    <a:p>
                      <a:r>
                        <a:rPr lang="fr-CA" sz="1600"/>
                        <a:t>Traitement avec MgSO4 IV vs placebo</a:t>
                      </a:r>
                    </a:p>
                  </a:txBody>
                  <a:tcPr marL="79498" marR="79498" marT="39749" marB="39749"/>
                </a:tc>
                <a:tc>
                  <a:txBody>
                    <a:bodyPr/>
                    <a:lstStyle/>
                    <a:p>
                      <a:pPr algn="ctr"/>
                      <a:r>
                        <a:rPr lang="fr-CA" sz="1600"/>
                        <a:t>MgSO4 IV vs placebo</a:t>
                      </a:r>
                    </a:p>
                  </a:txBody>
                  <a:tcPr marL="79498" marR="79498" marT="39749" marB="39749"/>
                </a:tc>
                <a:tc>
                  <a:txBody>
                    <a:bodyPr/>
                    <a:lstStyle/>
                    <a:p>
                      <a:r>
                        <a:rPr lang="fr-CA" sz="1600"/>
                        <a:t>MgSO4 IV vs placebo</a:t>
                      </a:r>
                    </a:p>
                  </a:txBody>
                  <a:tcPr marL="79498" marR="79498" marT="39749" marB="39749"/>
                </a:tc>
                <a:extLst>
                  <a:ext uri="{0D108BD9-81ED-4DB2-BD59-A6C34878D82A}">
                    <a16:rowId xmlns:a16="http://schemas.microsoft.com/office/drawing/2014/main" val="2901793633"/>
                  </a:ext>
                </a:extLst>
              </a:tr>
              <a:tr h="869619">
                <a:tc>
                  <a:txBody>
                    <a:bodyPr/>
                    <a:lstStyle/>
                    <a:p>
                      <a:r>
                        <a:rPr lang="fr-CA" sz="1600"/>
                        <a:t>Contrôle de l'intervention</a:t>
                      </a:r>
                    </a:p>
                  </a:txBody>
                  <a:tcPr marL="79498" marR="79498" marT="39749" marB="39749"/>
                </a:tc>
                <a:tc>
                  <a:txBody>
                    <a:bodyPr/>
                    <a:lstStyle/>
                    <a:p>
                      <a:r>
                        <a:rPr lang="fr-CA" sz="1600"/>
                        <a:t>Double aveugle </a:t>
                      </a:r>
                    </a:p>
                    <a:p>
                      <a:r>
                        <a:rPr lang="fr-CA" sz="1600"/>
                        <a:t>Cross over </a:t>
                      </a:r>
                    </a:p>
                  </a:txBody>
                  <a:tcPr marL="79498" marR="79498" marT="39749" marB="39749"/>
                </a:tc>
                <a:tc>
                  <a:txBody>
                    <a:bodyPr/>
                    <a:lstStyle/>
                    <a:p>
                      <a:r>
                        <a:rPr lang="fr-CA" sz="1600" kern="1200">
                          <a:solidFill>
                            <a:schemeClr val="dk1"/>
                          </a:solidFill>
                          <a:latin typeface="+mn-lt"/>
                          <a:ea typeface="+mn-ea"/>
                          <a:cs typeface="+mn-cs"/>
                        </a:rPr>
                        <a:t>Double aveugle</a:t>
                      </a:r>
                    </a:p>
                  </a:txBody>
                  <a:tcPr marL="79498" marR="79498" marT="39749" marB="39749"/>
                </a:tc>
                <a:tc>
                  <a:txBody>
                    <a:bodyPr/>
                    <a:lstStyle/>
                    <a:p>
                      <a:r>
                        <a:rPr lang="fr-CA" sz="1600"/>
                        <a:t>Double aveugle </a:t>
                      </a:r>
                    </a:p>
                  </a:txBody>
                  <a:tcPr marL="79498" marR="79498" marT="39749" marB="39749"/>
                </a:tc>
                <a:tc>
                  <a:txBody>
                    <a:bodyPr/>
                    <a:lstStyle/>
                    <a:p>
                      <a:r>
                        <a:rPr lang="fr-CA" sz="1600"/>
                        <a:t>Simple-double aveugle</a:t>
                      </a:r>
                    </a:p>
                  </a:txBody>
                  <a:tcPr marL="79498" marR="79498" marT="39749" marB="39749"/>
                </a:tc>
                <a:tc>
                  <a:txBody>
                    <a:bodyPr/>
                    <a:lstStyle/>
                    <a:p>
                      <a:r>
                        <a:rPr lang="fr-CA" sz="1600"/>
                        <a:t>Double aveugle</a:t>
                      </a:r>
                    </a:p>
                    <a:p>
                      <a:pPr lvl="0">
                        <a:buNone/>
                      </a:pPr>
                      <a:r>
                        <a:rPr lang="fr-CA" sz="1600"/>
                        <a:t>Infirmière</a:t>
                      </a:r>
                    </a:p>
                  </a:txBody>
                  <a:tcPr marL="79498" marR="79498" marT="39749" marB="39749"/>
                </a:tc>
                <a:extLst>
                  <a:ext uri="{0D108BD9-81ED-4DB2-BD59-A6C34878D82A}">
                    <a16:rowId xmlns:a16="http://schemas.microsoft.com/office/drawing/2014/main" val="1528090148"/>
                  </a:ext>
                </a:extLst>
              </a:tr>
              <a:tr h="869619">
                <a:tc>
                  <a:txBody>
                    <a:bodyPr/>
                    <a:lstStyle/>
                    <a:p>
                      <a:r>
                        <a:rPr lang="fr-CA" sz="1600"/>
                        <a:t>Issue primaire</a:t>
                      </a:r>
                    </a:p>
                  </a:txBody>
                  <a:tcPr marL="79498" marR="79498" marT="39749" marB="39749"/>
                </a:tc>
                <a:tc>
                  <a:txBody>
                    <a:bodyPr/>
                    <a:lstStyle/>
                    <a:p>
                      <a:r>
                        <a:rPr lang="fr-CA" sz="1600"/>
                        <a:t>Spirométrie</a:t>
                      </a:r>
                    </a:p>
                  </a:txBody>
                  <a:tcPr marL="79498" marR="79498" marT="39749" marB="39749"/>
                </a:tc>
                <a:tc>
                  <a:txBody>
                    <a:bodyPr/>
                    <a:lstStyle/>
                    <a:p>
                      <a:r>
                        <a:rPr lang="fr-CA" sz="1600" kern="1200">
                          <a:solidFill>
                            <a:schemeClr val="dk1"/>
                          </a:solidFill>
                          <a:latin typeface="+mn-lt"/>
                          <a:ea typeface="+mn-ea"/>
                          <a:cs typeface="+mn-cs"/>
                        </a:rPr>
                        <a:t>FEV1, volume résiduel, peak expiratory flow rate, admission à l’urgence, </a:t>
                      </a:r>
                    </a:p>
                  </a:txBody>
                  <a:tcPr marL="79498" marR="79498" marT="39749" marB="39749"/>
                </a:tc>
                <a:tc>
                  <a:txBody>
                    <a:bodyPr/>
                    <a:lstStyle/>
                    <a:p>
                      <a:r>
                        <a:rPr lang="fr-CA" sz="1600"/>
                        <a:t>Amélioration au niveau des échelles, Fréquence Respiratoire</a:t>
                      </a:r>
                    </a:p>
                  </a:txBody>
                  <a:tcPr marL="79498" marR="79498" marT="39749" marB="39749"/>
                </a:tc>
                <a:tc>
                  <a:txBody>
                    <a:bodyPr/>
                    <a:lstStyle/>
                    <a:p>
                      <a:r>
                        <a:rPr lang="fr-CA" sz="1600"/>
                        <a:t>Amélioration VEMS, Saturation, échelle de dyspnée</a:t>
                      </a:r>
                    </a:p>
                  </a:txBody>
                  <a:tcPr marL="79498" marR="79498" marT="39749" marB="39749"/>
                </a:tc>
                <a:tc>
                  <a:txBody>
                    <a:bodyPr/>
                    <a:lstStyle/>
                    <a:p>
                      <a:r>
                        <a:rPr lang="fr-CA" sz="1600"/>
                        <a:t>Amélioration du VEMS, FR, Saturation, échelle Borg</a:t>
                      </a:r>
                    </a:p>
                  </a:txBody>
                  <a:tcPr marL="79498" marR="79498" marT="39749" marB="39749"/>
                </a:tc>
                <a:extLst>
                  <a:ext uri="{0D108BD9-81ED-4DB2-BD59-A6C34878D82A}">
                    <a16:rowId xmlns:a16="http://schemas.microsoft.com/office/drawing/2014/main" val="1904137434"/>
                  </a:ext>
                </a:extLst>
              </a:tr>
              <a:tr h="869619">
                <a:tc>
                  <a:txBody>
                    <a:bodyPr/>
                    <a:lstStyle/>
                    <a:p>
                      <a:r>
                        <a:rPr lang="fr-CA" sz="1600" dirty="0"/>
                        <a:t>Issue secondaire</a:t>
                      </a:r>
                    </a:p>
                  </a:txBody>
                  <a:tcPr marL="79498" marR="79498" marT="39749" marB="39749"/>
                </a:tc>
                <a:tc>
                  <a:txBody>
                    <a:bodyPr/>
                    <a:lstStyle/>
                    <a:p>
                      <a:pPr marL="0" marR="0" lvl="0" indent="0" algn="l" rtl="0" eaLnBrk="1" fontAlgn="auto" latinLnBrk="0" hangingPunct="1">
                        <a:lnSpc>
                          <a:spcPct val="100000"/>
                        </a:lnSpc>
                        <a:spcBef>
                          <a:spcPts val="0"/>
                        </a:spcBef>
                        <a:spcAft>
                          <a:spcPts val="0"/>
                        </a:spcAft>
                        <a:buClrTx/>
                        <a:buSzTx/>
                        <a:buFontTx/>
                        <a:buNone/>
                      </a:pPr>
                      <a:r>
                        <a:rPr lang="fr-CA" sz="1600"/>
                        <a:t>Admission urgence  </a:t>
                      </a:r>
                    </a:p>
                    <a:p>
                      <a:pPr marL="0" marR="0" lvl="0" indent="0" algn="l" rtl="0" eaLnBrk="1" fontAlgn="auto" latinLnBrk="0" hangingPunct="1">
                        <a:lnSpc>
                          <a:spcPct val="100000"/>
                        </a:lnSpc>
                        <a:spcBef>
                          <a:spcPts val="0"/>
                        </a:spcBef>
                        <a:spcAft>
                          <a:spcPts val="0"/>
                        </a:spcAft>
                        <a:buClrTx/>
                        <a:buSzTx/>
                        <a:buFontTx/>
                        <a:buNone/>
                      </a:pPr>
                      <a:r>
                        <a:rPr lang="fr-CA" sz="1600"/>
                        <a:t>Échelle dyspnée </a:t>
                      </a:r>
                    </a:p>
                  </a:txBody>
                  <a:tcPr marL="79498" marR="79498" marT="39749" marB="39749"/>
                </a:tc>
                <a:tc>
                  <a:txBody>
                    <a:bodyPr/>
                    <a:lstStyle/>
                    <a:p>
                      <a:r>
                        <a:rPr lang="fr-CA" sz="1600"/>
                        <a:t>Pas d’issue secondaire </a:t>
                      </a:r>
                    </a:p>
                  </a:txBody>
                  <a:tcPr marL="79498" marR="79498" marT="39749" marB="39749"/>
                </a:tc>
                <a:tc>
                  <a:txBody>
                    <a:bodyPr/>
                    <a:lstStyle/>
                    <a:p>
                      <a:r>
                        <a:rPr lang="fr-CA" sz="1600"/>
                        <a:t>Diminution hospitalisations, ED discharge, besoin d'intubation</a:t>
                      </a:r>
                    </a:p>
                  </a:txBody>
                  <a:tcPr marL="79498" marR="79498" marT="39749" marB="39749"/>
                </a:tc>
                <a:tc>
                  <a:txBody>
                    <a:bodyPr/>
                    <a:lstStyle/>
                    <a:p>
                      <a:r>
                        <a:rPr lang="fr-CA" sz="1600"/>
                        <a:t>Hospitalisations, USI, effets secondaires</a:t>
                      </a:r>
                    </a:p>
                  </a:txBody>
                  <a:tcPr marL="79498" marR="79498" marT="39749" marB="39749"/>
                </a:tc>
                <a:tc>
                  <a:txBody>
                    <a:bodyPr/>
                    <a:lstStyle/>
                    <a:p>
                      <a:r>
                        <a:rPr lang="fr-CA" sz="1600"/>
                        <a:t>Pas d'issue secondaire</a:t>
                      </a:r>
                    </a:p>
                  </a:txBody>
                  <a:tcPr marL="79498" marR="79498" marT="39749" marB="39749"/>
                </a:tc>
                <a:extLst>
                  <a:ext uri="{0D108BD9-81ED-4DB2-BD59-A6C34878D82A}">
                    <a16:rowId xmlns:a16="http://schemas.microsoft.com/office/drawing/2014/main" val="996872811"/>
                  </a:ext>
                </a:extLst>
              </a:tr>
              <a:tr h="514672">
                <a:tc>
                  <a:txBody>
                    <a:bodyPr/>
                    <a:lstStyle/>
                    <a:p>
                      <a:r>
                        <a:rPr lang="fr-CA" sz="1600"/>
                        <a:t>Instruments </a:t>
                      </a:r>
                    </a:p>
                  </a:txBody>
                  <a:tcPr marL="79498" marR="79498" marT="39749" marB="39749"/>
                </a:tc>
                <a:tc>
                  <a:txBody>
                    <a:bodyPr/>
                    <a:lstStyle/>
                    <a:p>
                      <a:r>
                        <a:rPr lang="fr-CA" sz="1600"/>
                        <a:t>Test de fonction respiratoire </a:t>
                      </a:r>
                    </a:p>
                  </a:txBody>
                  <a:tcPr marL="79498" marR="79498" marT="39749" marB="39749"/>
                </a:tc>
                <a:tc>
                  <a:txBody>
                    <a:bodyPr/>
                    <a:lstStyle/>
                    <a:p>
                      <a:r>
                        <a:rPr lang="fr-CA" sz="1600"/>
                        <a:t>Test de fonction respiratoire </a:t>
                      </a:r>
                    </a:p>
                  </a:txBody>
                  <a:tcPr marL="79498" marR="79498" marT="39749" marB="39749"/>
                </a:tc>
                <a:tc>
                  <a:txBody>
                    <a:bodyPr/>
                    <a:lstStyle/>
                    <a:p>
                      <a:r>
                        <a:rPr lang="fr-CA" sz="1600"/>
                        <a:t>DSS, PEFR, FR</a:t>
                      </a:r>
                    </a:p>
                  </a:txBody>
                  <a:tcPr marL="79498" marR="79498" marT="39749" marB="39749"/>
                </a:tc>
                <a:tc>
                  <a:txBody>
                    <a:bodyPr/>
                    <a:lstStyle/>
                    <a:p>
                      <a:r>
                        <a:rPr lang="fr-CA" sz="1600"/>
                        <a:t>Idem </a:t>
                      </a:r>
                    </a:p>
                  </a:txBody>
                  <a:tcPr marL="79498" marR="79498" marT="39749" marB="39749"/>
                </a:tc>
                <a:tc>
                  <a:txBody>
                    <a:bodyPr/>
                    <a:lstStyle/>
                    <a:p>
                      <a:r>
                        <a:rPr lang="fr-CA" sz="1600"/>
                        <a:t>Échelle Borg, FR, Saturation, VEMS</a:t>
                      </a:r>
                    </a:p>
                  </a:txBody>
                  <a:tcPr marL="79498" marR="79498" marT="39749" marB="39749"/>
                </a:tc>
                <a:extLst>
                  <a:ext uri="{0D108BD9-81ED-4DB2-BD59-A6C34878D82A}">
                    <a16:rowId xmlns:a16="http://schemas.microsoft.com/office/drawing/2014/main" val="3085840773"/>
                  </a:ext>
                </a:extLst>
              </a:tr>
              <a:tr h="1206819">
                <a:tc>
                  <a:txBody>
                    <a:bodyPr/>
                    <a:lstStyle/>
                    <a:p>
                      <a:r>
                        <a:rPr lang="fr-CA" sz="1600" dirty="0">
                          <a:highlight>
                            <a:srgbClr val="FFFF00"/>
                          </a:highlight>
                        </a:rPr>
                        <a:t>Résultats principaux </a:t>
                      </a:r>
                    </a:p>
                  </a:txBody>
                  <a:tcPr marL="79498" marR="79498" marT="39749" marB="39749"/>
                </a:tc>
                <a:tc>
                  <a:txBody>
                    <a:bodyPr/>
                    <a:lstStyle/>
                    <a:p>
                      <a:r>
                        <a:rPr lang="fr-CA" sz="1600">
                          <a:highlight>
                            <a:srgbClr val="FFFF00"/>
                          </a:highlight>
                        </a:rPr>
                        <a:t>Peu d’effets VEMS, effet + co admi salbutamol</a:t>
                      </a:r>
                    </a:p>
                  </a:txBody>
                  <a:tcPr marL="79498" marR="79498" marT="39749" marB="39749"/>
                </a:tc>
                <a:tc>
                  <a:txBody>
                    <a:bodyPr/>
                    <a:lstStyle/>
                    <a:p>
                      <a:r>
                        <a:rPr lang="fr-CA" sz="1600"/>
                        <a:t>Significative positif </a:t>
                      </a:r>
                      <a:r>
                        <a:rPr lang="fr-CA" sz="1600">
                          <a:highlight>
                            <a:srgbClr val="FFFF00"/>
                          </a:highlight>
                        </a:rPr>
                        <a:t>amélioration TFR</a:t>
                      </a:r>
                    </a:p>
                  </a:txBody>
                  <a:tcPr marL="79498" marR="79498" marT="39749" marB="39749"/>
                </a:tc>
                <a:tc>
                  <a:txBody>
                    <a:bodyPr/>
                    <a:lstStyle/>
                    <a:p>
                      <a:pPr lvl="0" algn="l">
                        <a:lnSpc>
                          <a:spcPct val="100000"/>
                        </a:lnSpc>
                        <a:spcBef>
                          <a:spcPts val="0"/>
                        </a:spcBef>
                        <a:spcAft>
                          <a:spcPts val="0"/>
                        </a:spcAft>
                        <a:buNone/>
                      </a:pPr>
                      <a:r>
                        <a:rPr lang="en-US" sz="1600" b="0" i="0" u="none" strike="noStrike" noProof="0">
                          <a:highlight>
                            <a:srgbClr val="FFFF00"/>
                          </a:highlight>
                          <a:latin typeface="Calibri"/>
                        </a:rPr>
                        <a:t>PEFR:</a:t>
                      </a:r>
                      <a:r>
                        <a:rPr lang="en-US" sz="1600" b="0" i="0" u="none" strike="noStrike" noProof="0">
                          <a:latin typeface="Calibri"/>
                        </a:rPr>
                        <a:t> (22.4% vs. 6.1%)</a:t>
                      </a:r>
                      <a:endParaRPr lang="fr-CA" sz="1600"/>
                    </a:p>
                    <a:p>
                      <a:pPr lvl="0" algn="l">
                        <a:lnSpc>
                          <a:spcPct val="100000"/>
                        </a:lnSpc>
                        <a:spcBef>
                          <a:spcPts val="0"/>
                        </a:spcBef>
                        <a:spcAft>
                          <a:spcPts val="0"/>
                        </a:spcAft>
                        <a:buNone/>
                      </a:pPr>
                      <a:r>
                        <a:rPr lang="fr-CA" sz="1600" b="0" i="0" u="none" strike="noStrike" noProof="0">
                          <a:highlight>
                            <a:srgbClr val="FFFF00"/>
                          </a:highlight>
                          <a:latin typeface="Calibri"/>
                        </a:rPr>
                        <a:t>ED </a:t>
                      </a:r>
                      <a:r>
                        <a:rPr lang="fr-CA" sz="1600" b="0" i="0" u="none" strike="noStrike" noProof="0">
                          <a:latin typeface="Calibri"/>
                        </a:rPr>
                        <a:t>(64.1%)  (42.1%</a:t>
                      </a:r>
                    </a:p>
                    <a:p>
                      <a:pPr lvl="0" algn="l">
                        <a:lnSpc>
                          <a:spcPct val="100000"/>
                        </a:lnSpc>
                        <a:spcBef>
                          <a:spcPts val="0"/>
                        </a:spcBef>
                        <a:spcAft>
                          <a:spcPts val="0"/>
                        </a:spcAft>
                        <a:buNone/>
                      </a:pPr>
                      <a:r>
                        <a:rPr lang="fr-CA" sz="1600" b="0" i="0" u="none" strike="noStrike" noProof="0">
                          <a:highlight>
                            <a:srgbClr val="FFFF00"/>
                          </a:highlight>
                        </a:rPr>
                        <a:t>Hospit</a:t>
                      </a:r>
                      <a:r>
                        <a:rPr lang="fr-CA" sz="1600" b="0" i="0" u="none" strike="noStrike" noProof="0"/>
                        <a:t>: 28.1%  vs.41.9%</a:t>
                      </a:r>
                      <a:endParaRPr lang="fr-CA" sz="1600"/>
                    </a:p>
                  </a:txBody>
                  <a:tcPr marL="79498" marR="79498" marT="39749" marB="39749"/>
                </a:tc>
                <a:tc>
                  <a:txBody>
                    <a:bodyPr/>
                    <a:lstStyle/>
                    <a:p>
                      <a:r>
                        <a:rPr lang="fr-CA" sz="1600">
                          <a:highlight>
                            <a:srgbClr val="FFFF00"/>
                          </a:highlight>
                        </a:rPr>
                        <a:t>Non statistiquement significatif</a:t>
                      </a:r>
                    </a:p>
                  </a:txBody>
                  <a:tcPr marL="79498" marR="79498" marT="39749" marB="39749"/>
                </a:tc>
                <a:tc>
                  <a:txBody>
                    <a:bodyPr/>
                    <a:lstStyle/>
                    <a:p>
                      <a:r>
                        <a:rPr lang="fr-CA" sz="1600" dirty="0">
                          <a:highlight>
                            <a:srgbClr val="FFFF00"/>
                          </a:highlight>
                        </a:rPr>
                        <a:t>Non statistiquement significatif</a:t>
                      </a:r>
                    </a:p>
                  </a:txBody>
                  <a:tcPr marL="79498" marR="79498" marT="39749" marB="39749"/>
                </a:tc>
                <a:extLst>
                  <a:ext uri="{0D108BD9-81ED-4DB2-BD59-A6C34878D82A}">
                    <a16:rowId xmlns:a16="http://schemas.microsoft.com/office/drawing/2014/main" val="2718819706"/>
                  </a:ext>
                </a:extLst>
              </a:tr>
            </a:tbl>
          </a:graphicData>
        </a:graphic>
      </p:graphicFrame>
    </p:spTree>
    <p:extLst>
      <p:ext uri="{BB962C8B-B14F-4D97-AF65-F5344CB8AC3E}">
        <p14:creationId xmlns:p14="http://schemas.microsoft.com/office/powerpoint/2010/main" val="31855512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4">
            <a:extLst>
              <a:ext uri="{FF2B5EF4-FFF2-40B4-BE49-F238E27FC236}">
                <a16:creationId xmlns:a16="http://schemas.microsoft.com/office/drawing/2014/main" id="{6E73B8E1-742E-1428-8CD8-1DCE3CCACEC6}"/>
              </a:ext>
            </a:extLst>
          </p:cNvPr>
          <p:cNvGraphicFramePr>
            <a:graphicFrameLocks noGrp="1"/>
          </p:cNvGraphicFramePr>
          <p:nvPr>
            <p:ph idx="1"/>
            <p:extLst>
              <p:ext uri="{D42A27DB-BD31-4B8C-83A1-F6EECF244321}">
                <p14:modId xmlns:p14="http://schemas.microsoft.com/office/powerpoint/2010/main" val="460560494"/>
              </p:ext>
            </p:extLst>
          </p:nvPr>
        </p:nvGraphicFramePr>
        <p:xfrm>
          <a:off x="204716" y="141111"/>
          <a:ext cx="11759606" cy="6516770"/>
        </p:xfrm>
        <a:graphic>
          <a:graphicData uri="http://schemas.openxmlformats.org/drawingml/2006/table">
            <a:tbl>
              <a:tblPr firstRow="1" bandRow="1">
                <a:tableStyleId>{5C22544A-7EE6-4342-B048-85BDC9FD1C3A}</a:tableStyleId>
              </a:tblPr>
              <a:tblGrid>
                <a:gridCol w="1976458">
                  <a:extLst>
                    <a:ext uri="{9D8B030D-6E8A-4147-A177-3AD203B41FA5}">
                      <a16:colId xmlns:a16="http://schemas.microsoft.com/office/drawing/2014/main" val="2220356675"/>
                    </a:ext>
                  </a:extLst>
                </a:gridCol>
                <a:gridCol w="1690435">
                  <a:extLst>
                    <a:ext uri="{9D8B030D-6E8A-4147-A177-3AD203B41FA5}">
                      <a16:colId xmlns:a16="http://schemas.microsoft.com/office/drawing/2014/main" val="3989515106"/>
                    </a:ext>
                  </a:extLst>
                </a:gridCol>
                <a:gridCol w="1755103">
                  <a:extLst>
                    <a:ext uri="{9D8B030D-6E8A-4147-A177-3AD203B41FA5}">
                      <a16:colId xmlns:a16="http://schemas.microsoft.com/office/drawing/2014/main" val="1774979526"/>
                    </a:ext>
                  </a:extLst>
                </a:gridCol>
                <a:gridCol w="2484416">
                  <a:extLst>
                    <a:ext uri="{9D8B030D-6E8A-4147-A177-3AD203B41FA5}">
                      <a16:colId xmlns:a16="http://schemas.microsoft.com/office/drawing/2014/main" val="177685163"/>
                    </a:ext>
                  </a:extLst>
                </a:gridCol>
                <a:gridCol w="1926597">
                  <a:extLst>
                    <a:ext uri="{9D8B030D-6E8A-4147-A177-3AD203B41FA5}">
                      <a16:colId xmlns:a16="http://schemas.microsoft.com/office/drawing/2014/main" val="3465713741"/>
                    </a:ext>
                  </a:extLst>
                </a:gridCol>
                <a:gridCol w="1926597">
                  <a:extLst>
                    <a:ext uri="{9D8B030D-6E8A-4147-A177-3AD203B41FA5}">
                      <a16:colId xmlns:a16="http://schemas.microsoft.com/office/drawing/2014/main" val="2076399343"/>
                    </a:ext>
                  </a:extLst>
                </a:gridCol>
              </a:tblGrid>
              <a:tr h="404625">
                <a:tc>
                  <a:txBody>
                    <a:bodyPr/>
                    <a:lstStyle/>
                    <a:p>
                      <a:r>
                        <a:rPr lang="fr-CA" sz="1400"/>
                        <a:t>Études </a:t>
                      </a:r>
                    </a:p>
                  </a:txBody>
                  <a:tcPr>
                    <a:solidFill>
                      <a:schemeClr val="accent2"/>
                    </a:solidFill>
                  </a:tcPr>
                </a:tc>
                <a:tc>
                  <a:txBody>
                    <a:bodyPr/>
                    <a:lstStyle/>
                    <a:p>
                      <a:r>
                        <a:rPr lang="fr-CA" sz="1400"/>
                        <a:t>1</a:t>
                      </a:r>
                    </a:p>
                  </a:txBody>
                  <a:tcPr>
                    <a:solidFill>
                      <a:schemeClr val="accent2"/>
                    </a:solidFill>
                  </a:tcPr>
                </a:tc>
                <a:tc>
                  <a:txBody>
                    <a:bodyPr/>
                    <a:lstStyle/>
                    <a:p>
                      <a:r>
                        <a:rPr lang="fr-CA" sz="1400"/>
                        <a:t>2.</a:t>
                      </a:r>
                    </a:p>
                  </a:txBody>
                  <a:tcPr>
                    <a:solidFill>
                      <a:schemeClr val="accent2"/>
                    </a:solidFill>
                  </a:tcPr>
                </a:tc>
                <a:tc>
                  <a:txBody>
                    <a:bodyPr/>
                    <a:lstStyle/>
                    <a:p>
                      <a:r>
                        <a:rPr lang="fr-CA" sz="1400"/>
                        <a:t>3.</a:t>
                      </a:r>
                    </a:p>
                  </a:txBody>
                  <a:tcPr>
                    <a:solidFill>
                      <a:schemeClr val="accent2"/>
                    </a:solidFill>
                  </a:tcPr>
                </a:tc>
                <a:tc>
                  <a:txBody>
                    <a:bodyPr/>
                    <a:lstStyle/>
                    <a:p>
                      <a:r>
                        <a:rPr lang="fr-CA" sz="1400"/>
                        <a:t>4. Cochrane</a:t>
                      </a:r>
                    </a:p>
                  </a:txBody>
                  <a:tcPr>
                    <a:solidFill>
                      <a:schemeClr val="accent2"/>
                    </a:solidFill>
                  </a:tcPr>
                </a:tc>
                <a:tc>
                  <a:txBody>
                    <a:bodyPr/>
                    <a:lstStyle/>
                    <a:p>
                      <a:r>
                        <a:rPr lang="fr-CA" sz="1400"/>
                        <a:t>5. </a:t>
                      </a:r>
                    </a:p>
                  </a:txBody>
                  <a:tcPr>
                    <a:solidFill>
                      <a:schemeClr val="accent2"/>
                    </a:solidFill>
                  </a:tcPr>
                </a:tc>
                <a:extLst>
                  <a:ext uri="{0D108BD9-81ED-4DB2-BD59-A6C34878D82A}">
                    <a16:rowId xmlns:a16="http://schemas.microsoft.com/office/drawing/2014/main" val="1480309872"/>
                  </a:ext>
                </a:extLst>
              </a:tr>
              <a:tr h="991809">
                <a:tc>
                  <a:txBody>
                    <a:bodyPr/>
                    <a:lstStyle/>
                    <a:p>
                      <a:r>
                        <a:rPr lang="fr-CA" sz="1400"/>
                        <a:t>Statistiquement significatif </a:t>
                      </a:r>
                    </a:p>
                  </a:txBody>
                  <a:tcPr/>
                </a:tc>
                <a:tc>
                  <a:txBody>
                    <a:bodyPr/>
                    <a:lstStyle/>
                    <a:p>
                      <a:r>
                        <a:rPr lang="fr-CA" sz="1400"/>
                        <a:t>Non statistiquement significatif</a:t>
                      </a:r>
                    </a:p>
                  </a:txBody>
                  <a:tcPr/>
                </a:tc>
                <a:tc>
                  <a:txBody>
                    <a:bodyPr/>
                    <a:lstStyle/>
                    <a:p>
                      <a:r>
                        <a:rPr lang="fr-CA" sz="1400"/>
                        <a:t>Statistiquement significatif </a:t>
                      </a:r>
                    </a:p>
                  </a:txBody>
                  <a:tcPr/>
                </a:tc>
                <a:tc>
                  <a:txBody>
                    <a:bodyPr/>
                    <a:lstStyle/>
                    <a:p>
                      <a:pPr lvl="0">
                        <a:buNone/>
                      </a:pPr>
                      <a:r>
                        <a:rPr lang="en-US" sz="1400" b="0" i="0" u="none" strike="noStrike" noProof="0">
                          <a:latin typeface="Calibri"/>
                        </a:rPr>
                        <a:t>PEFR à 30 et 45 minutes comparés au groupe placebo (22.4% vs. 6.1%)</a:t>
                      </a:r>
                      <a:endParaRPr lang="fr-FR" sz="1400"/>
                    </a:p>
                  </a:txBody>
                  <a:tcPr/>
                </a:tc>
                <a:tc>
                  <a:txBody>
                    <a:bodyPr/>
                    <a:lstStyle/>
                    <a:p>
                      <a:r>
                        <a:rPr lang="fr-CA" sz="1400"/>
                        <a:t>Non statistiquement significatif</a:t>
                      </a:r>
                    </a:p>
                  </a:txBody>
                  <a:tcPr/>
                </a:tc>
                <a:tc>
                  <a:txBody>
                    <a:bodyPr/>
                    <a:lstStyle/>
                    <a:p>
                      <a:r>
                        <a:rPr lang="fr-CA" sz="1400"/>
                        <a:t>Non statistiquement significatif</a:t>
                      </a:r>
                    </a:p>
                  </a:txBody>
                  <a:tcPr/>
                </a:tc>
                <a:extLst>
                  <a:ext uri="{0D108BD9-81ED-4DB2-BD59-A6C34878D82A}">
                    <a16:rowId xmlns:a16="http://schemas.microsoft.com/office/drawing/2014/main" val="325209918"/>
                  </a:ext>
                </a:extLst>
              </a:tr>
              <a:tr h="2284947">
                <a:tc>
                  <a:txBody>
                    <a:bodyPr/>
                    <a:lstStyle/>
                    <a:p>
                      <a:r>
                        <a:rPr lang="fr-CA" sz="1400"/>
                        <a:t>Cliniquement significatif </a:t>
                      </a:r>
                    </a:p>
                  </a:txBody>
                  <a:tcPr/>
                </a:tc>
                <a:tc>
                  <a:txBody>
                    <a:bodyPr/>
                    <a:lstStyle/>
                    <a:p>
                      <a:r>
                        <a:rPr lang="fr-CA" sz="1400" kern="1200" dirty="0">
                          <a:solidFill>
                            <a:schemeClr val="dk1"/>
                          </a:solidFill>
                          <a:latin typeface="+mn-lt"/>
                          <a:ea typeface="+mn-ea"/>
                          <a:cs typeface="+mn-cs"/>
                        </a:rPr>
                        <a:t>MgS04 +salbutamol  potentialise l’effet </a:t>
                      </a:r>
                      <a:r>
                        <a:rPr lang="fr-CA" sz="1400" kern="1200" dirty="0" err="1">
                          <a:solidFill>
                            <a:schemeClr val="dk1"/>
                          </a:solidFill>
                          <a:latin typeface="+mn-lt"/>
                          <a:ea typeface="+mn-ea"/>
                          <a:cs typeface="+mn-cs"/>
                        </a:rPr>
                        <a:t>bronchodilateur</a:t>
                      </a:r>
                      <a:r>
                        <a:rPr lang="fr-CA" sz="1400" kern="1200" dirty="0">
                          <a:solidFill>
                            <a:schemeClr val="dk1"/>
                          </a:solidFill>
                          <a:latin typeface="+mn-lt"/>
                          <a:ea typeface="+mn-ea"/>
                          <a:cs typeface="+mn-cs"/>
                        </a:rPr>
                        <a:t> augmentation significative absolue du FEV1.</a:t>
                      </a:r>
                    </a:p>
                  </a:txBody>
                  <a:tcPr/>
                </a:tc>
                <a:tc>
                  <a:txBody>
                    <a:bodyPr/>
                    <a:lstStyle/>
                    <a:p>
                      <a:r>
                        <a:rPr lang="fr-FR" sz="1400"/>
                        <a:t>Déviation favorable du VEMS seul, et en complément du salbutamol.</a:t>
                      </a:r>
                    </a:p>
                    <a:p>
                      <a:r>
                        <a:rPr lang="fr-FR" sz="1400"/>
                        <a:t>Écart + du PEFR </a:t>
                      </a:r>
                    </a:p>
                    <a:p>
                      <a:r>
                        <a:rPr lang="fr-FR" sz="1400"/>
                        <a:t>Moins d'hospitalisations</a:t>
                      </a:r>
                      <a:endParaRPr lang="fr-CA" sz="1400"/>
                    </a:p>
                  </a:txBody>
                  <a:tcPr/>
                </a:tc>
                <a:tc>
                  <a:txBody>
                    <a:bodyPr/>
                    <a:lstStyle/>
                    <a:p>
                      <a:r>
                        <a:rPr lang="fr-CA" sz="1400" dirty="0"/>
                        <a:t>-Diminution de l'</a:t>
                      </a:r>
                      <a:r>
                        <a:rPr lang="fr-CA" sz="1400" dirty="0" err="1"/>
                        <a:t>hospitations</a:t>
                      </a:r>
                      <a:r>
                        <a:rPr lang="fr-CA" sz="1400" dirty="0"/>
                        <a:t> avec </a:t>
                      </a:r>
                      <a:r>
                        <a:rPr lang="en-US" sz="1400" b="0" i="0" u="none" strike="noStrike" noProof="0" dirty="0">
                          <a:latin typeface="Calibri"/>
                        </a:rPr>
                        <a:t>MgSO4 IV</a:t>
                      </a:r>
                      <a:endParaRPr lang="fr" sz="1400" b="0" i="0" u="none" strike="noStrike" noProof="0" dirty="0"/>
                    </a:p>
                  </a:txBody>
                  <a:tcPr/>
                </a:tc>
                <a:tc>
                  <a:txBody>
                    <a:bodyPr/>
                    <a:lstStyle/>
                    <a:p>
                      <a:r>
                        <a:rPr lang="fr-CA" sz="1400" err="1"/>
                        <a:t>c.f</a:t>
                      </a:r>
                      <a:r>
                        <a:rPr lang="fr-CA" sz="1400"/>
                        <a:t> texte/discussion </a:t>
                      </a:r>
                    </a:p>
                  </a:txBody>
                  <a:tcPr/>
                </a:tc>
                <a:tc>
                  <a:txBody>
                    <a:bodyPr/>
                    <a:lstStyle/>
                    <a:p>
                      <a:pPr lvl="0">
                        <a:buNone/>
                      </a:pPr>
                      <a:r>
                        <a:rPr lang="fr-CA" sz="1400" b="0" i="0" u="none" strike="noStrike" noProof="0" dirty="0">
                          <a:latin typeface="Calibri"/>
                        </a:rPr>
                        <a:t>MgSO4 améliore le VEMS, la SPO2, diminue FR et améliore l’échelle de dyspnée Borg </a:t>
                      </a:r>
                    </a:p>
                  </a:txBody>
                  <a:tcPr/>
                </a:tc>
                <a:extLst>
                  <a:ext uri="{0D108BD9-81ED-4DB2-BD59-A6C34878D82A}">
                    <a16:rowId xmlns:a16="http://schemas.microsoft.com/office/drawing/2014/main" val="3724796023"/>
                  </a:ext>
                </a:extLst>
              </a:tr>
              <a:tr h="1463789">
                <a:tc>
                  <a:txBody>
                    <a:bodyPr/>
                    <a:lstStyle/>
                    <a:p>
                      <a:r>
                        <a:rPr lang="fr-CA" sz="1400"/>
                        <a:t>Biais </a:t>
                      </a:r>
                    </a:p>
                  </a:txBody>
                  <a:tcPr/>
                </a:tc>
                <a:tc>
                  <a:txBody>
                    <a:bodyPr/>
                    <a:lstStyle/>
                    <a:p>
                      <a:r>
                        <a:rPr lang="fr-CA" sz="1400"/>
                        <a:t>Biais sélection</a:t>
                      </a:r>
                    </a:p>
                    <a:p>
                      <a:r>
                        <a:rPr lang="fr-CA" sz="1400"/>
                        <a:t>(Échantillon faible) </a:t>
                      </a:r>
                    </a:p>
                    <a:p>
                      <a:r>
                        <a:rPr lang="fr-CA" sz="1400"/>
                        <a:t>Date </a:t>
                      </a:r>
                    </a:p>
                  </a:txBody>
                  <a:tcPr/>
                </a:tc>
                <a:tc>
                  <a:txBody>
                    <a:bodyPr/>
                    <a:lstStyle/>
                    <a:p>
                      <a:r>
                        <a:rPr lang="fr-CA" sz="1400"/>
                        <a:t>Biais de publication </a:t>
                      </a:r>
                    </a:p>
                    <a:p>
                      <a:r>
                        <a:rPr lang="fr-CA" sz="1400"/>
                        <a:t>Biais de sélection </a:t>
                      </a:r>
                    </a:p>
                    <a:p>
                      <a:endParaRPr lang="fr-CA" sz="1400"/>
                    </a:p>
                  </a:txBody>
                  <a:tcPr/>
                </a:tc>
                <a:tc>
                  <a:txBody>
                    <a:bodyPr/>
                    <a:lstStyle/>
                    <a:p>
                      <a:r>
                        <a:rPr lang="fr-CA" sz="1400"/>
                        <a:t>Biais de sélection: pt avec MPOC sévère, plusieurs exclusions</a:t>
                      </a:r>
                    </a:p>
                    <a:p>
                      <a:pPr lvl="0">
                        <a:buNone/>
                      </a:pPr>
                      <a:endParaRPr lang="fr-CA" sz="1400"/>
                    </a:p>
                    <a:p>
                      <a:pPr lvl="0">
                        <a:buNone/>
                      </a:pPr>
                      <a:r>
                        <a:rPr lang="fr-CA" sz="1400"/>
                        <a:t>Échantillon faible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err="1"/>
                        <a:t>c.f</a:t>
                      </a:r>
                      <a:r>
                        <a:rPr lang="fr-CA" sz="1400"/>
                        <a:t> texte/discussion </a:t>
                      </a:r>
                    </a:p>
                    <a:p>
                      <a:endParaRPr lang="fr-CA" sz="1400"/>
                    </a:p>
                  </a:txBody>
                  <a:tcPr/>
                </a:tc>
                <a:tc>
                  <a:txBody>
                    <a:bodyPr/>
                    <a:lstStyle/>
                    <a:p>
                      <a:r>
                        <a:rPr lang="fr-CA" sz="1400"/>
                        <a:t>Échantillon faible</a:t>
                      </a:r>
                      <a:endParaRPr lang="fr-FR" sz="1400"/>
                    </a:p>
                    <a:p>
                      <a:pPr lvl="0">
                        <a:buNone/>
                      </a:pPr>
                      <a:r>
                        <a:rPr lang="fr-CA" sz="1400"/>
                        <a:t>Biais de sélection: pts peu malades, exclusions</a:t>
                      </a:r>
                    </a:p>
                    <a:p>
                      <a:pPr lvl="0">
                        <a:buNone/>
                      </a:pPr>
                      <a:r>
                        <a:rPr lang="fr-CA" sz="1400"/>
                        <a:t>1 centre, pas généralisables</a:t>
                      </a:r>
                    </a:p>
                  </a:txBody>
                  <a:tcPr/>
                </a:tc>
                <a:extLst>
                  <a:ext uri="{0D108BD9-81ED-4DB2-BD59-A6C34878D82A}">
                    <a16:rowId xmlns:a16="http://schemas.microsoft.com/office/drawing/2014/main" val="2892778345"/>
                  </a:ext>
                </a:extLst>
              </a:tr>
              <a:tr h="1142473">
                <a:tc>
                  <a:txBody>
                    <a:bodyPr/>
                    <a:lstStyle/>
                    <a:p>
                      <a:r>
                        <a:rPr lang="fr-CA" sz="1400" kern="1200">
                          <a:solidFill>
                            <a:schemeClr val="dk1"/>
                          </a:solidFill>
                          <a:latin typeface="+mn-lt"/>
                          <a:ea typeface="+mn-ea"/>
                          <a:cs typeface="+mn-cs"/>
                        </a:rPr>
                        <a:t>Conclusion</a:t>
                      </a:r>
                    </a:p>
                  </a:txBody>
                  <a:tcPr/>
                </a:tc>
                <a:tc>
                  <a:txBody>
                    <a:bodyPr/>
                    <a:lstStyle/>
                    <a:p>
                      <a:r>
                        <a:rPr lang="fr-CA" sz="1400" kern="1200">
                          <a:solidFill>
                            <a:schemeClr val="dk1"/>
                          </a:solidFill>
                          <a:latin typeface="+mn-lt"/>
                          <a:ea typeface="+mn-ea"/>
                          <a:cs typeface="+mn-cs"/>
                        </a:rPr>
                        <a:t>Amélioration TFR</a:t>
                      </a:r>
                    </a:p>
                    <a:p>
                      <a:r>
                        <a:rPr lang="fr-CA" sz="1400" kern="1200">
                          <a:solidFill>
                            <a:schemeClr val="dk1"/>
                          </a:solidFill>
                          <a:latin typeface="+mn-lt"/>
                          <a:ea typeface="+mn-ea"/>
                          <a:cs typeface="+mn-cs"/>
                        </a:rPr>
                        <a:t>Aucun changement pour ventilation invasive, ICU adm, durée hospit, readmission </a:t>
                      </a:r>
                    </a:p>
                  </a:txBody>
                  <a:tcPr/>
                </a:tc>
                <a:tc>
                  <a:txBody>
                    <a:bodyPr/>
                    <a:lstStyle/>
                    <a:p>
                      <a:r>
                        <a:rPr lang="fr-CA" sz="1400"/>
                        <a:t>MgSO4 </a:t>
                      </a:r>
                      <a:r>
                        <a:rPr lang="fr-FR" sz="1400"/>
                        <a:t>affecte prob positivement le VEMS et le PEFR, tout en réduisant considérablement les admissions à l'hôpital</a:t>
                      </a:r>
                      <a:endParaRPr lang="fr-CA" sz="1400"/>
                    </a:p>
                  </a:txBody>
                  <a:tcPr/>
                </a:tc>
                <a:tc>
                  <a:txBody>
                    <a:bodyPr/>
                    <a:lstStyle/>
                    <a:p>
                      <a:r>
                        <a:rPr lang="fr" sz="1400" b="0" i="0" u="none" strike="noStrike" noProof="0">
                          <a:latin typeface="Calibri"/>
                        </a:rPr>
                        <a:t>Les résultats appuient l'utilisation du MgSO4 en complément du traitement standard</a:t>
                      </a:r>
                      <a:endParaRPr lang="fr-CA" sz="14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err="1"/>
                        <a:t>c.f</a:t>
                      </a:r>
                      <a:r>
                        <a:rPr lang="fr-CA" sz="1400"/>
                        <a:t> texte/discussion </a:t>
                      </a:r>
                    </a:p>
                    <a:p>
                      <a:endParaRPr lang="fr-CA" sz="1400"/>
                    </a:p>
                  </a:txBody>
                  <a:tcPr/>
                </a:tc>
                <a:tc>
                  <a:txBody>
                    <a:bodyPr/>
                    <a:lstStyle/>
                    <a:p>
                      <a:pPr lvl="0">
                        <a:buNone/>
                      </a:pPr>
                      <a:r>
                        <a:rPr lang="fr" sz="1400" b="0" i="0" u="none" strike="noStrike" noProof="0" dirty="0">
                          <a:latin typeface="Calibri"/>
                        </a:rPr>
                        <a:t>L'utilisation du MgSO4 IV n'a pas d'effet significatif sur SPO2, VEMS, FR</a:t>
                      </a:r>
                    </a:p>
                  </a:txBody>
                  <a:tcPr/>
                </a:tc>
                <a:extLst>
                  <a:ext uri="{0D108BD9-81ED-4DB2-BD59-A6C34878D82A}">
                    <a16:rowId xmlns:a16="http://schemas.microsoft.com/office/drawing/2014/main" val="2319596628"/>
                  </a:ext>
                </a:extLst>
              </a:tr>
            </a:tbl>
          </a:graphicData>
        </a:graphic>
      </p:graphicFrame>
    </p:spTree>
    <p:extLst>
      <p:ext uri="{BB962C8B-B14F-4D97-AF65-F5344CB8AC3E}">
        <p14:creationId xmlns:p14="http://schemas.microsoft.com/office/powerpoint/2010/main" val="1132249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odes sur des papiers">
            <a:extLst>
              <a:ext uri="{FF2B5EF4-FFF2-40B4-BE49-F238E27FC236}">
                <a16:creationId xmlns:a16="http://schemas.microsoft.com/office/drawing/2014/main" id="{AC26C23C-5FCF-0E7E-A92B-8994FE43BFC7}"/>
              </a:ext>
            </a:extLst>
          </p:cNvPr>
          <p:cNvPicPr>
            <a:picLocks noChangeAspect="1"/>
          </p:cNvPicPr>
          <p:nvPr/>
        </p:nvPicPr>
        <p:blipFill rotWithShape="1">
          <a:blip r:embed="rId2"/>
          <a:srcRect r="23418" b="9098"/>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2DA86095-1140-E738-9F72-F96AFA738B31}"/>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a:t>Résultats</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5886875"/>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FCB1139-099B-DE26-06DE-4D44BCE4EFB8}"/>
              </a:ext>
            </a:extLst>
          </p:cNvPr>
          <p:cNvSpPr>
            <a:spLocks noGrp="1"/>
          </p:cNvSpPr>
          <p:nvPr>
            <p:ph type="title"/>
          </p:nvPr>
        </p:nvSpPr>
        <p:spPr>
          <a:xfrm>
            <a:off x="640080" y="325369"/>
            <a:ext cx="4368602" cy="1956841"/>
          </a:xfrm>
        </p:spPr>
        <p:txBody>
          <a:bodyPr anchor="b">
            <a:normAutofit/>
          </a:bodyPr>
          <a:lstStyle/>
          <a:p>
            <a:r>
              <a:rPr lang="fr-FR" sz="5400">
                <a:cs typeface="Calibri Light"/>
              </a:rPr>
              <a:t>Introduction - MPOC</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5335E905-B13B-0462-B330-A3A3F7E6BA9E}"/>
              </a:ext>
            </a:extLst>
          </p:cNvPr>
          <p:cNvSpPr>
            <a:spLocks noGrp="1"/>
          </p:cNvSpPr>
          <p:nvPr>
            <p:ph idx="1"/>
          </p:nvPr>
        </p:nvSpPr>
        <p:spPr>
          <a:xfrm>
            <a:off x="640080" y="2872899"/>
            <a:ext cx="4243589" cy="3320668"/>
          </a:xfrm>
        </p:spPr>
        <p:txBody>
          <a:bodyPr vert="horz" lIns="91440" tIns="45720" rIns="91440" bIns="45720" rtlCol="0" anchor="t">
            <a:normAutofit/>
          </a:bodyPr>
          <a:lstStyle/>
          <a:p>
            <a:r>
              <a:rPr lang="fr-FR" sz="2000">
                <a:cs typeface="Calibri"/>
              </a:rPr>
              <a:t>Cause de mortalité et de morbidité en augmentation durant les dernières années</a:t>
            </a:r>
          </a:p>
          <a:p>
            <a:r>
              <a:rPr lang="fr-FR" sz="2000" b="1">
                <a:cs typeface="Calibri"/>
              </a:rPr>
              <a:t>4ième</a:t>
            </a:r>
            <a:r>
              <a:rPr lang="fr-FR" sz="2000">
                <a:cs typeface="Calibri"/>
              </a:rPr>
              <a:t> cause de mort au monde</a:t>
            </a:r>
          </a:p>
          <a:p>
            <a:r>
              <a:rPr lang="en-US" sz="2000" b="1" err="1">
                <a:latin typeface="Cambria"/>
                <a:ea typeface="Calibri" panose="020F0502020204030204" pitchFamily="34" charset="0"/>
                <a:cs typeface="Times New Roman"/>
              </a:rPr>
              <a:t>Prévalence</a:t>
            </a:r>
            <a:r>
              <a:rPr lang="en-US" sz="2000" b="1">
                <a:latin typeface="Cambria"/>
                <a:ea typeface="Calibri" panose="020F0502020204030204" pitchFamily="34" charset="0"/>
                <a:cs typeface="Times New Roman"/>
              </a:rPr>
              <a:t> de 14.2 %</a:t>
            </a:r>
            <a:r>
              <a:rPr lang="en-US" sz="2000">
                <a:latin typeface="Cambria"/>
                <a:ea typeface="Calibri" panose="020F0502020204030204" pitchFamily="34" charset="0"/>
                <a:cs typeface="Times New Roman"/>
              </a:rPr>
              <a:t> chez les 65 </a:t>
            </a:r>
            <a:r>
              <a:rPr lang="en-US" sz="2000" err="1">
                <a:latin typeface="Cambria"/>
                <a:ea typeface="Calibri" panose="020F0502020204030204" pitchFamily="34" charset="0"/>
                <a:cs typeface="Times New Roman"/>
              </a:rPr>
              <a:t>ans</a:t>
            </a:r>
            <a:r>
              <a:rPr lang="en-US" sz="2000">
                <a:latin typeface="Cambria"/>
                <a:ea typeface="Calibri" panose="020F0502020204030204" pitchFamily="34" charset="0"/>
                <a:cs typeface="Times New Roman"/>
              </a:rPr>
              <a:t> et + </a:t>
            </a:r>
            <a:endParaRPr lang="en-US" sz="2000" b="1">
              <a:latin typeface="Cambria"/>
              <a:ea typeface="Calibri" panose="020F0502020204030204" pitchFamily="34" charset="0"/>
              <a:cs typeface="Times New Roman"/>
            </a:endParaRPr>
          </a:p>
        </p:txBody>
      </p:sp>
      <p:pic>
        <p:nvPicPr>
          <p:cNvPr id="5" name="Image 4">
            <a:extLst>
              <a:ext uri="{FF2B5EF4-FFF2-40B4-BE49-F238E27FC236}">
                <a16:creationId xmlns:a16="http://schemas.microsoft.com/office/drawing/2014/main" id="{C18C8242-550A-3F84-0590-549CDFE4115A}"/>
              </a:ext>
            </a:extLst>
          </p:cNvPr>
          <p:cNvPicPr>
            <a:picLocks noChangeAspect="1"/>
          </p:cNvPicPr>
          <p:nvPr/>
        </p:nvPicPr>
        <p:blipFill rotWithShape="1">
          <a:blip r:embed="rId3"/>
          <a:srcRect l="24088" r="8208"/>
          <a:stretch/>
        </p:blipFill>
        <p:spPr>
          <a:xfrm>
            <a:off x="5523431"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5601783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 3">
            <a:extLst>
              <a:ext uri="{FF2B5EF4-FFF2-40B4-BE49-F238E27FC236}">
                <a16:creationId xmlns:a16="http://schemas.microsoft.com/office/drawing/2014/main" id="{C587B4AB-46FB-DCB1-844B-790B3F427304}"/>
              </a:ext>
            </a:extLst>
          </p:cNvPr>
          <p:cNvPicPr>
            <a:picLocks noChangeAspect="1"/>
          </p:cNvPicPr>
          <p:nvPr/>
        </p:nvPicPr>
        <p:blipFill rotWithShape="1">
          <a:blip r:embed="rId3">
            <a:alphaModFix amt="35000"/>
          </a:blip>
          <a:srcRect r="11111"/>
          <a:stretch/>
        </p:blipFill>
        <p:spPr>
          <a:xfrm>
            <a:off x="20" y="10"/>
            <a:ext cx="12191980" cy="6857990"/>
          </a:xfrm>
          <a:prstGeom prst="rect">
            <a:avLst/>
          </a:prstGeom>
        </p:spPr>
      </p:pic>
      <p:sp>
        <p:nvSpPr>
          <p:cNvPr id="3" name="Espace réservé du contenu 2">
            <a:extLst>
              <a:ext uri="{FF2B5EF4-FFF2-40B4-BE49-F238E27FC236}">
                <a16:creationId xmlns:a16="http://schemas.microsoft.com/office/drawing/2014/main" id="{BEB7B11E-93E3-2B66-0E9E-55B4B62D7596}"/>
              </a:ext>
            </a:extLst>
          </p:cNvPr>
          <p:cNvSpPr>
            <a:spLocks noGrp="1"/>
          </p:cNvSpPr>
          <p:nvPr>
            <p:ph idx="1"/>
          </p:nvPr>
        </p:nvSpPr>
        <p:spPr>
          <a:xfrm>
            <a:off x="1111370" y="1250531"/>
            <a:ext cx="10515600" cy="4351338"/>
          </a:xfrm>
        </p:spPr>
        <p:txBody>
          <a:bodyPr vert="horz" lIns="91440" tIns="45720" rIns="91440" bIns="45720" rtlCol="0" anchor="t">
            <a:normAutofit fontScale="92500" lnSpcReduction="10000"/>
          </a:bodyPr>
          <a:lstStyle/>
          <a:p>
            <a:r>
              <a:rPr lang="fr-CA" sz="2600">
                <a:solidFill>
                  <a:srgbClr val="FFFFFF"/>
                </a:solidFill>
                <a:ea typeface="+mn-lt"/>
                <a:cs typeface="+mn-lt"/>
              </a:rPr>
              <a:t>Une plus petite proportion de patients étaient hospitalisés dans le groupe avec l’administration de magnésium IV </a:t>
            </a:r>
            <a:endParaRPr lang="fr-CA" sz="2600">
              <a:solidFill>
                <a:srgbClr val="FFFFFF"/>
              </a:solidFill>
              <a:cs typeface="Calibri"/>
            </a:endParaRPr>
          </a:p>
          <a:p>
            <a:endParaRPr lang="fr-CA" sz="2600">
              <a:solidFill>
                <a:srgbClr val="FFFFFF"/>
              </a:solidFill>
              <a:ea typeface="+mn-lt"/>
              <a:cs typeface="+mn-lt"/>
            </a:endParaRPr>
          </a:p>
          <a:p>
            <a:r>
              <a:rPr lang="fr-CA" sz="2600">
                <a:solidFill>
                  <a:srgbClr val="FFFFFF"/>
                </a:solidFill>
                <a:ea typeface="+mn-lt"/>
                <a:cs typeface="+mn-lt"/>
              </a:rPr>
              <a:t>La durée du séjour hospitalier était plus courte pour le groupe d’intervention que le groupe contrôle pour environ 54 patients</a:t>
            </a:r>
            <a:endParaRPr lang="fr-CA" sz="2600">
              <a:solidFill>
                <a:srgbClr val="FFFFFF"/>
              </a:solidFill>
              <a:cs typeface="Calibri"/>
            </a:endParaRPr>
          </a:p>
          <a:p>
            <a:endParaRPr lang="fr-CA" sz="2600">
              <a:solidFill>
                <a:srgbClr val="FFFFFF"/>
              </a:solidFill>
              <a:ea typeface="+mn-lt"/>
              <a:cs typeface="+mn-lt"/>
            </a:endParaRPr>
          </a:p>
          <a:p>
            <a:r>
              <a:rPr lang="fr-CA" sz="2600">
                <a:solidFill>
                  <a:srgbClr val="FFFFFF"/>
                </a:solidFill>
                <a:ea typeface="+mn-lt"/>
                <a:cs typeface="+mn-lt"/>
              </a:rPr>
              <a:t>Aucun participant dans les deux groupes n’a eu besoin de ventilation invasive ou encore d’intubation</a:t>
            </a:r>
          </a:p>
          <a:p>
            <a:endParaRPr lang="fr-CA" sz="2600">
              <a:solidFill>
                <a:srgbClr val="FFFFFF"/>
              </a:solidFill>
              <a:ea typeface="+mn-lt"/>
              <a:cs typeface="+mn-lt"/>
            </a:endParaRPr>
          </a:p>
          <a:p>
            <a:r>
              <a:rPr lang="fr-CA" sz="2600">
                <a:solidFill>
                  <a:srgbClr val="FFFFFF"/>
                </a:solidFill>
                <a:ea typeface="+mn-lt"/>
                <a:cs typeface="+mn-lt"/>
              </a:rPr>
              <a:t>Aucun n’a été admis dans une unité de soins intensifs ou encore n’a expérimenté des effets secondaires graves avec la perfusion de sulfate de magnésium</a:t>
            </a:r>
            <a:endParaRPr lang="fr-CA" sz="2600">
              <a:solidFill>
                <a:srgbClr val="FFFFFF"/>
              </a:solidFill>
              <a:cs typeface="Calibri"/>
            </a:endParaRPr>
          </a:p>
          <a:p>
            <a:endParaRPr lang="fr-CA" sz="2600">
              <a:solidFill>
                <a:srgbClr val="FFFFFF"/>
              </a:solidFill>
              <a:ea typeface="+mn-lt"/>
              <a:cs typeface="+mn-lt"/>
            </a:endParaRPr>
          </a:p>
          <a:p>
            <a:pPr marL="0" indent="0">
              <a:buNone/>
            </a:pPr>
            <a:endParaRPr lang="fr-CA" sz="2600">
              <a:solidFill>
                <a:srgbClr val="FFFFFF"/>
              </a:solidFill>
              <a:ea typeface="+mn-lt"/>
              <a:cs typeface="+mn-lt"/>
            </a:endParaRPr>
          </a:p>
          <a:p>
            <a:endParaRPr lang="fr-CA" sz="2600">
              <a:solidFill>
                <a:srgbClr val="FFFFFF"/>
              </a:solidFill>
              <a:cs typeface="Calibri" panose="020F0502020204030204"/>
            </a:endParaRPr>
          </a:p>
        </p:txBody>
      </p:sp>
    </p:spTree>
    <p:extLst>
      <p:ext uri="{BB962C8B-B14F-4D97-AF65-F5344CB8AC3E}">
        <p14:creationId xmlns:p14="http://schemas.microsoft.com/office/powerpoint/2010/main" val="1576572324"/>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17">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19">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Titre 1">
            <a:extLst>
              <a:ext uri="{FF2B5EF4-FFF2-40B4-BE49-F238E27FC236}">
                <a16:creationId xmlns:a16="http://schemas.microsoft.com/office/drawing/2014/main" id="{959DE433-2896-F03A-A24E-A7694EF32D31}"/>
              </a:ext>
            </a:extLst>
          </p:cNvPr>
          <p:cNvSpPr>
            <a:spLocks noGrp="1"/>
          </p:cNvSpPr>
          <p:nvPr>
            <p:ph type="title"/>
          </p:nvPr>
        </p:nvSpPr>
        <p:spPr>
          <a:xfrm>
            <a:off x="838200" y="643467"/>
            <a:ext cx="2951205" cy="5571066"/>
          </a:xfrm>
        </p:spPr>
        <p:txBody>
          <a:bodyPr>
            <a:normAutofit/>
          </a:bodyPr>
          <a:lstStyle/>
          <a:p>
            <a:r>
              <a:rPr lang="fr-CA">
                <a:solidFill>
                  <a:srgbClr val="FFFFFF"/>
                </a:solidFill>
                <a:cs typeface="Calibri Light"/>
              </a:rPr>
              <a:t>Discussion</a:t>
            </a:r>
          </a:p>
        </p:txBody>
      </p:sp>
      <p:graphicFrame>
        <p:nvGraphicFramePr>
          <p:cNvPr id="39" name="Espace réservé du contenu 2">
            <a:extLst>
              <a:ext uri="{FF2B5EF4-FFF2-40B4-BE49-F238E27FC236}">
                <a16:creationId xmlns:a16="http://schemas.microsoft.com/office/drawing/2014/main" id="{BC9D1ADF-636A-90F9-78D7-BBB1F11CBFED}"/>
              </a:ext>
            </a:extLst>
          </p:cNvPr>
          <p:cNvGraphicFramePr>
            <a:graphicFrameLocks noGrp="1"/>
          </p:cNvGraphicFramePr>
          <p:nvPr>
            <p:ph idx="1"/>
            <p:extLst>
              <p:ext uri="{D42A27DB-BD31-4B8C-83A1-F6EECF244321}">
                <p14:modId xmlns:p14="http://schemas.microsoft.com/office/powerpoint/2010/main" val="2819994528"/>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803007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Un jouet rouge devant deux lignes de chiffres blancs">
            <a:extLst>
              <a:ext uri="{FF2B5EF4-FFF2-40B4-BE49-F238E27FC236}">
                <a16:creationId xmlns:a16="http://schemas.microsoft.com/office/drawing/2014/main" id="{D53DC8C6-AED8-FCEB-C3F0-8BA0DA4D6F2B}"/>
              </a:ext>
            </a:extLst>
          </p:cNvPr>
          <p:cNvPicPr>
            <a:picLocks noChangeAspect="1"/>
          </p:cNvPicPr>
          <p:nvPr/>
        </p:nvPicPr>
        <p:blipFill rotWithShape="1">
          <a:blip r:embed="rId2"/>
          <a:srcRect l="5325" r="1805" b="5"/>
          <a:stretch/>
        </p:blipFill>
        <p:spPr>
          <a:xfrm>
            <a:off x="2522356"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51AFFB5-7B1E-BEEE-951B-1A83DD2F2C8F}"/>
              </a:ext>
            </a:extLst>
          </p:cNvPr>
          <p:cNvSpPr>
            <a:spLocks noGrp="1"/>
          </p:cNvSpPr>
          <p:nvPr>
            <p:ph type="title"/>
          </p:nvPr>
        </p:nvSpPr>
        <p:spPr>
          <a:xfrm>
            <a:off x="4058728" y="264483"/>
            <a:ext cx="3822189" cy="1899912"/>
          </a:xfrm>
        </p:spPr>
        <p:txBody>
          <a:bodyPr>
            <a:normAutofit/>
          </a:bodyPr>
          <a:lstStyle/>
          <a:p>
            <a:pPr algn="ctr"/>
            <a:r>
              <a:rPr lang="fr-CA" sz="4000">
                <a:cs typeface="Calibri Light"/>
              </a:rPr>
              <a:t>Biais de sélection</a:t>
            </a:r>
            <a:endParaRPr lang="fr-FR"/>
          </a:p>
        </p:txBody>
      </p:sp>
      <p:sp>
        <p:nvSpPr>
          <p:cNvPr id="3" name="Espace réservé du contenu 2">
            <a:extLst>
              <a:ext uri="{FF2B5EF4-FFF2-40B4-BE49-F238E27FC236}">
                <a16:creationId xmlns:a16="http://schemas.microsoft.com/office/drawing/2014/main" id="{ABC9B18D-BB72-327A-DC0E-45DA70B4A0CE}"/>
              </a:ext>
            </a:extLst>
          </p:cNvPr>
          <p:cNvSpPr>
            <a:spLocks noGrp="1"/>
          </p:cNvSpPr>
          <p:nvPr>
            <p:ph idx="1"/>
          </p:nvPr>
        </p:nvSpPr>
        <p:spPr>
          <a:xfrm>
            <a:off x="838200" y="2434201"/>
            <a:ext cx="3822189" cy="3742762"/>
          </a:xfrm>
        </p:spPr>
        <p:txBody>
          <a:bodyPr vert="horz" lIns="91440" tIns="45720" rIns="91440" bIns="45720" rtlCol="0" anchor="t">
            <a:normAutofit/>
          </a:bodyPr>
          <a:lstStyle/>
          <a:p>
            <a:pPr marL="457200" indent="-457200">
              <a:buFont typeface="Wingdings" panose="020B0604020202020204" pitchFamily="34" charset="0"/>
              <a:buChar char="v"/>
            </a:pPr>
            <a:r>
              <a:rPr lang="fr-CA" sz="2000">
                <a:cs typeface="Calibri"/>
              </a:rPr>
              <a:t>Population à l'étude faible</a:t>
            </a:r>
          </a:p>
          <a:p>
            <a:pPr marL="457200" indent="-457200">
              <a:buFont typeface="Wingdings" panose="020B0604020202020204" pitchFamily="34" charset="0"/>
              <a:buChar char="v"/>
            </a:pPr>
            <a:r>
              <a:rPr lang="fr-CA" sz="2000">
                <a:cs typeface="Calibri"/>
              </a:rPr>
              <a:t>Peu représentative</a:t>
            </a:r>
          </a:p>
          <a:p>
            <a:pPr marL="457200" indent="-457200">
              <a:buFont typeface="Wingdings" panose="020B0604020202020204" pitchFamily="34" charset="0"/>
              <a:buChar char="v"/>
            </a:pPr>
            <a:r>
              <a:rPr lang="fr-CA" sz="2000">
                <a:cs typeface="Calibri"/>
              </a:rPr>
              <a:t>Multiples exclusions </a:t>
            </a:r>
          </a:p>
          <a:p>
            <a:pPr marL="457200" indent="-457200">
              <a:buFont typeface="Wingdings" panose="020B0604020202020204" pitchFamily="34" charset="0"/>
              <a:buChar char="v"/>
            </a:pPr>
            <a:r>
              <a:rPr lang="fr-CA" sz="2000">
                <a:cs typeface="Calibri"/>
              </a:rPr>
              <a:t>Pts avec MPOC ont souvent de multiples comorbidités</a:t>
            </a:r>
          </a:p>
          <a:p>
            <a:pPr marL="457200" indent="-457200">
              <a:buFont typeface="Wingdings" panose="020B0604020202020204" pitchFamily="34" charset="0"/>
              <a:buChar char="v"/>
            </a:pPr>
            <a:r>
              <a:rPr lang="fr-CA" sz="2000">
                <a:cs typeface="Calibri"/>
              </a:rPr>
              <a:t>Pas de distinction avec les types de MPOC</a:t>
            </a:r>
          </a:p>
        </p:txBody>
      </p:sp>
      <p:sp>
        <p:nvSpPr>
          <p:cNvPr id="4" name="ZoneTexte 3">
            <a:extLst>
              <a:ext uri="{FF2B5EF4-FFF2-40B4-BE49-F238E27FC236}">
                <a16:creationId xmlns:a16="http://schemas.microsoft.com/office/drawing/2014/main" id="{E7808891-5009-0BE5-B236-C71061C72202}"/>
              </a:ext>
            </a:extLst>
          </p:cNvPr>
          <p:cNvSpPr txBox="1"/>
          <p:nvPr/>
        </p:nvSpPr>
        <p:spPr>
          <a:xfrm>
            <a:off x="7729662" y="2245687"/>
            <a:ext cx="446741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v"/>
            </a:pPr>
            <a:r>
              <a:rPr lang="fr-CA">
                <a:cs typeface="Calibri" panose="020F0502020204030204"/>
              </a:rPr>
              <a:t>Double aveugle</a:t>
            </a:r>
            <a:endParaRPr lang="fr-FR"/>
          </a:p>
        </p:txBody>
      </p:sp>
      <p:sp>
        <p:nvSpPr>
          <p:cNvPr id="6" name="Croix 5">
            <a:extLst>
              <a:ext uri="{FF2B5EF4-FFF2-40B4-BE49-F238E27FC236}">
                <a16:creationId xmlns:a16="http://schemas.microsoft.com/office/drawing/2014/main" id="{02DEC0E1-4E09-1F13-1728-9163A02A3860}"/>
              </a:ext>
            </a:extLst>
          </p:cNvPr>
          <p:cNvSpPr/>
          <p:nvPr/>
        </p:nvSpPr>
        <p:spPr>
          <a:xfrm>
            <a:off x="8421750" y="1595886"/>
            <a:ext cx="488830" cy="416944"/>
          </a:xfrm>
          <a:prstGeom prst="plus">
            <a:avLst/>
          </a:prstGeom>
          <a:solidFill>
            <a:srgbClr val="ED7D3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Rectangle 6">
            <a:extLst>
              <a:ext uri="{FF2B5EF4-FFF2-40B4-BE49-F238E27FC236}">
                <a16:creationId xmlns:a16="http://schemas.microsoft.com/office/drawing/2014/main" id="{298D9908-2DFD-A4D6-B308-F711A920E123}"/>
              </a:ext>
            </a:extLst>
          </p:cNvPr>
          <p:cNvSpPr/>
          <p:nvPr/>
        </p:nvSpPr>
        <p:spPr>
          <a:xfrm>
            <a:off x="2284026" y="1598142"/>
            <a:ext cx="488830" cy="330679"/>
          </a:xfrm>
          <a:prstGeom prst="rect">
            <a:avLst/>
          </a:prstGeom>
          <a:solidFill>
            <a:srgbClr val="ED7D3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33172872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6F62B60-5662-5A51-AD7F-FF8F5087378D}"/>
              </a:ext>
            </a:extLst>
          </p:cNvPr>
          <p:cNvSpPr>
            <a:spLocks noGrp="1"/>
          </p:cNvSpPr>
          <p:nvPr>
            <p:ph type="title"/>
          </p:nvPr>
        </p:nvSpPr>
        <p:spPr>
          <a:xfrm>
            <a:off x="640080" y="325369"/>
            <a:ext cx="4368602" cy="1956841"/>
          </a:xfrm>
        </p:spPr>
        <p:txBody>
          <a:bodyPr anchor="b">
            <a:normAutofit/>
          </a:bodyPr>
          <a:lstStyle/>
          <a:p>
            <a:pPr algn="ctr"/>
            <a:r>
              <a:rPr lang="fr-CA" sz="5400">
                <a:cs typeface="Calibri Light"/>
              </a:rPr>
              <a:t>Biais d'information</a:t>
            </a:r>
            <a:endParaRPr lang="fr-F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6CD52B93-3FBC-305D-A8FF-910164723536}"/>
              </a:ext>
            </a:extLst>
          </p:cNvPr>
          <p:cNvSpPr>
            <a:spLocks noGrp="1"/>
          </p:cNvSpPr>
          <p:nvPr>
            <p:ph idx="1"/>
          </p:nvPr>
        </p:nvSpPr>
        <p:spPr>
          <a:xfrm>
            <a:off x="640080" y="2872899"/>
            <a:ext cx="4243589" cy="3320668"/>
          </a:xfrm>
        </p:spPr>
        <p:txBody>
          <a:bodyPr vert="horz" lIns="91440" tIns="45720" rIns="91440" bIns="45720" rtlCol="0">
            <a:normAutofit/>
          </a:bodyPr>
          <a:lstStyle/>
          <a:p>
            <a:r>
              <a:rPr lang="fr-CA" sz="2200">
                <a:cs typeface="Calibri"/>
              </a:rPr>
              <a:t>Échelle de dyspnée processus subjectifs</a:t>
            </a:r>
          </a:p>
          <a:p>
            <a:pPr marL="457200" indent="-457200">
              <a:buFont typeface="Calibri"/>
              <a:buChar char="-"/>
            </a:pPr>
            <a:r>
              <a:rPr lang="fr-CA" sz="2200">
                <a:cs typeface="Calibri"/>
              </a:rPr>
              <a:t>Borg score</a:t>
            </a:r>
          </a:p>
          <a:p>
            <a:pPr marL="457200" indent="-457200">
              <a:buFont typeface="Calibri"/>
              <a:buChar char="-"/>
            </a:pPr>
            <a:r>
              <a:rPr lang="fr-CA" sz="2200">
                <a:cs typeface="Calibri"/>
              </a:rPr>
              <a:t>DSS</a:t>
            </a:r>
          </a:p>
        </p:txBody>
      </p:sp>
      <p:pic>
        <p:nvPicPr>
          <p:cNvPr id="4" name="Image 4">
            <a:extLst>
              <a:ext uri="{FF2B5EF4-FFF2-40B4-BE49-F238E27FC236}">
                <a16:creationId xmlns:a16="http://schemas.microsoft.com/office/drawing/2014/main" id="{10204206-5CFC-AF71-61B4-9477546306C4}"/>
              </a:ext>
            </a:extLst>
          </p:cNvPr>
          <p:cNvPicPr>
            <a:picLocks noChangeAspect="1"/>
          </p:cNvPicPr>
          <p:nvPr/>
        </p:nvPicPr>
        <p:blipFill rotWithShape="1">
          <a:blip r:embed="rId2"/>
          <a:srcRect l="18341" r="18467"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1725965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4">
            <a:extLst>
              <a:ext uri="{FF2B5EF4-FFF2-40B4-BE49-F238E27FC236}">
                <a16:creationId xmlns:a16="http://schemas.microsoft.com/office/drawing/2014/main" id="{E2077B1B-536E-0928-6FD2-07948B1EBCAB}"/>
              </a:ext>
            </a:extLst>
          </p:cNvPr>
          <p:cNvPicPr>
            <a:picLocks noChangeAspect="1"/>
          </p:cNvPicPr>
          <p:nvPr/>
        </p:nvPicPr>
        <p:blipFill>
          <a:blip r:embed="rId2"/>
          <a:stretch>
            <a:fillRect/>
          </a:stretch>
        </p:blipFill>
        <p:spPr>
          <a:xfrm>
            <a:off x="3920033" y="270705"/>
            <a:ext cx="4107063" cy="6304038"/>
          </a:xfrm>
          <a:prstGeom prst="rect">
            <a:avLst/>
          </a:prstGeom>
        </p:spPr>
      </p:pic>
    </p:spTree>
    <p:extLst>
      <p:ext uri="{BB962C8B-B14F-4D97-AF65-F5344CB8AC3E}">
        <p14:creationId xmlns:p14="http://schemas.microsoft.com/office/powerpoint/2010/main" val="19700353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99E311-2403-7912-3056-42187F1F233C}"/>
              </a:ext>
            </a:extLst>
          </p:cNvPr>
          <p:cNvSpPr>
            <a:spLocks noGrp="1"/>
          </p:cNvSpPr>
          <p:nvPr>
            <p:ph type="title"/>
          </p:nvPr>
        </p:nvSpPr>
        <p:spPr>
          <a:xfrm>
            <a:off x="481013" y="3752849"/>
            <a:ext cx="3290887" cy="2452687"/>
          </a:xfrm>
        </p:spPr>
        <p:txBody>
          <a:bodyPr anchor="ctr">
            <a:normAutofit/>
          </a:bodyPr>
          <a:lstStyle/>
          <a:p>
            <a:r>
              <a:rPr lang="fr-CA" sz="3600">
                <a:cs typeface="Calibri Light"/>
              </a:rPr>
              <a:t>Biais de publication</a:t>
            </a:r>
            <a:endParaRPr lang="fr-CA" sz="3600"/>
          </a:p>
        </p:txBody>
      </p:sp>
      <p:pic>
        <p:nvPicPr>
          <p:cNvPr id="4" name="Image 3">
            <a:extLst>
              <a:ext uri="{FF2B5EF4-FFF2-40B4-BE49-F238E27FC236}">
                <a16:creationId xmlns:a16="http://schemas.microsoft.com/office/drawing/2014/main" id="{868B30D8-72E4-EC09-00E4-6DDFDE481FCC}"/>
              </a:ext>
            </a:extLst>
          </p:cNvPr>
          <p:cNvPicPr>
            <a:picLocks noChangeAspect="1"/>
          </p:cNvPicPr>
          <p:nvPr/>
        </p:nvPicPr>
        <p:blipFill rotWithShape="1">
          <a:blip r:embed="rId3"/>
          <a:srcRect t="16431" b="22699"/>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Espace réservé du contenu 2">
            <a:extLst>
              <a:ext uri="{FF2B5EF4-FFF2-40B4-BE49-F238E27FC236}">
                <a16:creationId xmlns:a16="http://schemas.microsoft.com/office/drawing/2014/main" id="{ABEE3372-0877-B180-2D15-7565B46E0B57}"/>
              </a:ext>
            </a:extLst>
          </p:cNvPr>
          <p:cNvSpPr>
            <a:spLocks noGrp="1"/>
          </p:cNvSpPr>
          <p:nvPr>
            <p:ph idx="1"/>
          </p:nvPr>
        </p:nvSpPr>
        <p:spPr>
          <a:xfrm>
            <a:off x="4494916" y="3972983"/>
            <a:ext cx="7485413" cy="2452687"/>
          </a:xfrm>
        </p:spPr>
        <p:txBody>
          <a:bodyPr anchor="ctr">
            <a:normAutofit/>
          </a:bodyPr>
          <a:lstStyle/>
          <a:p>
            <a:r>
              <a:rPr lang="fr-FR" sz="1800">
                <a:effectLst/>
                <a:latin typeface="Calibri" panose="020F0502020204030204" pitchFamily="34" charset="0"/>
                <a:ea typeface="Calibri" panose="020F0502020204030204" pitchFamily="34" charset="0"/>
              </a:rPr>
              <a:t>Une variété de </a:t>
            </a:r>
            <a:r>
              <a:rPr lang="fr-FR" sz="1800" err="1">
                <a:effectLst/>
                <a:latin typeface="Calibri" panose="020F0502020204030204" pitchFamily="34" charset="0"/>
                <a:ea typeface="Calibri" panose="020F0502020204030204" pitchFamily="34" charset="0"/>
              </a:rPr>
              <a:t>co</a:t>
            </a:r>
            <a:r>
              <a:rPr lang="fr-FR" sz="1800">
                <a:effectLst/>
                <a:latin typeface="Calibri" panose="020F0502020204030204" pitchFamily="34" charset="0"/>
                <a:ea typeface="Calibri" panose="020F0502020204030204" pitchFamily="34" charset="0"/>
              </a:rPr>
              <a:t>-interventions affectant les résultats,  </a:t>
            </a:r>
            <a:r>
              <a:rPr lang="fr-FR" sz="1800">
                <a:latin typeface="Calibri" panose="020F0502020204030204" pitchFamily="34" charset="0"/>
                <a:ea typeface="Calibri" panose="020F0502020204030204" pitchFamily="34" charset="0"/>
              </a:rPr>
              <a:t>pas de </a:t>
            </a:r>
            <a:r>
              <a:rPr lang="fr-FR" sz="1800" err="1">
                <a:effectLst/>
                <a:latin typeface="Calibri" panose="020F0502020204030204" pitchFamily="34" charset="0"/>
                <a:ea typeface="Calibri" panose="020F0502020204030204" pitchFamily="34" charset="0"/>
              </a:rPr>
              <a:t>co</a:t>
            </a:r>
            <a:r>
              <a:rPr lang="fr-FR" sz="1800">
                <a:effectLst/>
                <a:latin typeface="Calibri" panose="020F0502020204030204" pitchFamily="34" charset="0"/>
                <a:ea typeface="Calibri" panose="020F0502020204030204" pitchFamily="34" charset="0"/>
              </a:rPr>
              <a:t>-uniformité des soins</a:t>
            </a:r>
            <a:r>
              <a:rPr lang="fr-CA" sz="1800">
                <a:effectLst/>
              </a:rPr>
              <a:t> </a:t>
            </a:r>
          </a:p>
          <a:p>
            <a:r>
              <a:rPr lang="fr-FR" sz="1800">
                <a:effectLst/>
                <a:latin typeface="Calibri" panose="020F0502020204030204" pitchFamily="34" charset="0"/>
                <a:ea typeface="Calibri" panose="020F0502020204030204" pitchFamily="34" charset="0"/>
                <a:cs typeface="Calibri" panose="020F0502020204030204" pitchFamily="34" charset="0"/>
              </a:rPr>
              <a:t>Variables respiratoires mesurées a différent temps d’intervalle, pas de standardisation</a:t>
            </a:r>
            <a:endParaRPr lang="fr-CA" sz="1800">
              <a:effectLst/>
              <a:latin typeface="Calibri" panose="020F0502020204030204" pitchFamily="34" charset="0"/>
              <a:ea typeface="Calibri" panose="020F0502020204030204" pitchFamily="34" charset="0"/>
              <a:cs typeface="Arial" panose="020B0604020202020204" pitchFamily="34" charset="0"/>
            </a:endParaRPr>
          </a:p>
          <a:p>
            <a:pPr marL="0" indent="0">
              <a:buNone/>
            </a:pPr>
            <a:r>
              <a:rPr lang="fr-CA" sz="1800" b="1" u="sng">
                <a:latin typeface="Calibri" panose="020F0502020204030204" pitchFamily="34" charset="0"/>
                <a:cs typeface="Arial" panose="020B0604020202020204" pitchFamily="34" charset="0"/>
              </a:rPr>
              <a:t>MAIS </a:t>
            </a:r>
          </a:p>
          <a:p>
            <a:pPr marL="0" indent="0">
              <a:buNone/>
            </a:pPr>
            <a:r>
              <a:rPr lang="fr-CA" sz="1800">
                <a:latin typeface="Calibri" panose="020F0502020204030204" pitchFamily="34" charset="0"/>
                <a:cs typeface="Arial" panose="020B0604020202020204" pitchFamily="34" charset="0"/>
              </a:rPr>
              <a:t>Bon aveuglement, bonne dissimulation de l'allocation des traitements, la prise en compte des données incomplètes</a:t>
            </a:r>
            <a:r>
              <a:rPr lang="fr-CA" sz="1800">
                <a:effectLst/>
                <a:latin typeface="Calibri" panose="020F0502020204030204" pitchFamily="34" charset="0"/>
                <a:ea typeface="Calibri" panose="020F0502020204030204" pitchFamily="34" charset="0"/>
                <a:cs typeface="Arial" panose="020B0604020202020204" pitchFamily="34" charset="0"/>
              </a:rPr>
              <a:t>.  </a:t>
            </a:r>
          </a:p>
          <a:p>
            <a:endParaRPr lang="fr-CA" sz="1500"/>
          </a:p>
        </p:txBody>
      </p:sp>
    </p:spTree>
    <p:extLst>
      <p:ext uri="{BB962C8B-B14F-4D97-AF65-F5344CB8AC3E}">
        <p14:creationId xmlns:p14="http://schemas.microsoft.com/office/powerpoint/2010/main" val="392728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854"/>
            <a:ext cx="12192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7618CE9-F3EB-8FF1-7A15-EDD243DD99A2}"/>
              </a:ext>
            </a:extLst>
          </p:cNvPr>
          <p:cNvSpPr>
            <a:spLocks noGrp="1"/>
          </p:cNvSpPr>
          <p:nvPr>
            <p:ph type="title"/>
          </p:nvPr>
        </p:nvSpPr>
        <p:spPr>
          <a:xfrm>
            <a:off x="4572001" y="601744"/>
            <a:ext cx="6781800" cy="1338696"/>
          </a:xfrm>
        </p:spPr>
        <p:txBody>
          <a:bodyPr>
            <a:normAutofit/>
          </a:bodyPr>
          <a:lstStyle/>
          <a:p>
            <a:r>
              <a:rPr lang="fr-CA">
                <a:cs typeface="Calibri Light"/>
              </a:rPr>
              <a:t>Conclusion</a:t>
            </a:r>
            <a:endParaRPr lang="fr-CA"/>
          </a:p>
        </p:txBody>
      </p:sp>
      <p:pic>
        <p:nvPicPr>
          <p:cNvPr id="47" name="Picture 46" descr="Ampoule sur arrière-plan jaune avec faisceaux de lumière et câble">
            <a:extLst>
              <a:ext uri="{FF2B5EF4-FFF2-40B4-BE49-F238E27FC236}">
                <a16:creationId xmlns:a16="http://schemas.microsoft.com/office/drawing/2014/main" id="{D3C86B96-64D0-7CF1-447A-6F980B09A427}"/>
              </a:ext>
            </a:extLst>
          </p:cNvPr>
          <p:cNvPicPr>
            <a:picLocks noChangeAspect="1"/>
          </p:cNvPicPr>
          <p:nvPr/>
        </p:nvPicPr>
        <p:blipFill rotWithShape="1">
          <a:blip r:embed="rId3"/>
          <a:srcRect l="55293" r="11035"/>
          <a:stretch/>
        </p:blipFill>
        <p:spPr>
          <a:xfrm>
            <a:off x="20" y="10"/>
            <a:ext cx="375473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45" name="Espace réservé du contenu 6">
            <a:extLst>
              <a:ext uri="{FF2B5EF4-FFF2-40B4-BE49-F238E27FC236}">
                <a16:creationId xmlns:a16="http://schemas.microsoft.com/office/drawing/2014/main" id="{89D3694D-79D7-232C-5D49-9B6233286415}"/>
              </a:ext>
            </a:extLst>
          </p:cNvPr>
          <p:cNvSpPr>
            <a:spLocks noGrp="1"/>
          </p:cNvSpPr>
          <p:nvPr>
            <p:ph idx="1"/>
          </p:nvPr>
        </p:nvSpPr>
        <p:spPr>
          <a:xfrm>
            <a:off x="4572001" y="2201958"/>
            <a:ext cx="6781800" cy="3900730"/>
          </a:xfrm>
        </p:spPr>
        <p:txBody>
          <a:bodyPr anchor="t">
            <a:normAutofit/>
          </a:bodyPr>
          <a:lstStyle/>
          <a:p>
            <a:r>
              <a:rPr lang="fr-FR" sz="2000">
                <a:cs typeface="Calibri"/>
              </a:rPr>
              <a:t>Administration MgSO4 a des effets positifs, mais les études n'ont pas montré de résultats statistiquement significatifs</a:t>
            </a:r>
          </a:p>
          <a:p>
            <a:r>
              <a:rPr lang="fr-FR" sz="2000">
                <a:cs typeface="Calibri"/>
              </a:rPr>
              <a:t>Déjà une pratique utilisée dans les urgences + pneumologues</a:t>
            </a:r>
          </a:p>
          <a:p>
            <a:r>
              <a:rPr lang="fr-FR" sz="2000">
                <a:cs typeface="Calibri"/>
              </a:rPr>
              <a:t>Molécule peu couteuse et peu d'effets secondaires si bien régulée </a:t>
            </a:r>
          </a:p>
          <a:p>
            <a:r>
              <a:rPr lang="fr-FR" sz="2000">
                <a:cs typeface="Calibri"/>
              </a:rPr>
              <a:t>Recommandations à étoffer</a:t>
            </a:r>
          </a:p>
        </p:txBody>
      </p:sp>
    </p:spTree>
    <p:extLst>
      <p:ext uri="{BB962C8B-B14F-4D97-AF65-F5344CB8AC3E}">
        <p14:creationId xmlns:p14="http://schemas.microsoft.com/office/powerpoint/2010/main" val="38167867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D96144A-08A8-4D2A-5F06-6169082F8085}"/>
              </a:ext>
            </a:extLst>
          </p:cNvPr>
          <p:cNvSpPr>
            <a:spLocks noGrp="1"/>
          </p:cNvSpPr>
          <p:nvPr>
            <p:ph type="title"/>
          </p:nvPr>
        </p:nvSpPr>
        <p:spPr>
          <a:xfrm>
            <a:off x="640080" y="329184"/>
            <a:ext cx="6894576" cy="1783080"/>
          </a:xfrm>
        </p:spPr>
        <p:txBody>
          <a:bodyPr anchor="b">
            <a:normAutofit/>
          </a:bodyPr>
          <a:lstStyle/>
          <a:p>
            <a:r>
              <a:rPr lang="fr-CA" sz="5400">
                <a:cs typeface="Calibri Light"/>
              </a:rPr>
              <a:t>Autres pistes de recherche</a:t>
            </a:r>
            <a:endParaRPr lang="fr-CA" sz="5400"/>
          </a:p>
        </p:txBody>
      </p:sp>
      <p:sp>
        <p:nvSpPr>
          <p:cNvPr id="1033"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764377C4-5A8A-D4C4-38A6-223933AD030E}"/>
              </a:ext>
            </a:extLst>
          </p:cNvPr>
          <p:cNvSpPr>
            <a:spLocks noGrp="1"/>
          </p:cNvSpPr>
          <p:nvPr>
            <p:ph idx="1"/>
          </p:nvPr>
        </p:nvSpPr>
        <p:spPr>
          <a:xfrm>
            <a:off x="640080" y="2706624"/>
            <a:ext cx="6894576" cy="3483864"/>
          </a:xfrm>
        </p:spPr>
        <p:txBody>
          <a:bodyPr vert="horz" lIns="91440" tIns="45720" rIns="91440" bIns="45720" rtlCol="0">
            <a:normAutofit/>
          </a:bodyPr>
          <a:lstStyle/>
          <a:p>
            <a:r>
              <a:rPr lang="fr-CA" sz="2200">
                <a:cs typeface="Calibri"/>
              </a:rPr>
              <a:t>Impact du MgSO4 sur le syndrome de chevauchement et autres sous types de la MPOC</a:t>
            </a:r>
            <a:endParaRPr lang="fr-FR" sz="2200">
              <a:cs typeface="Calibri"/>
            </a:endParaRPr>
          </a:p>
          <a:p>
            <a:r>
              <a:rPr lang="fr-CA" sz="2200">
                <a:cs typeface="Calibri"/>
              </a:rPr>
              <a:t>Essais cliniques complémentaires </a:t>
            </a:r>
            <a:endParaRPr lang="fr-FR" sz="2200">
              <a:cs typeface="Calibri"/>
            </a:endParaRPr>
          </a:p>
          <a:p>
            <a:r>
              <a:rPr lang="fr-CA" sz="2200">
                <a:cs typeface="Calibri"/>
              </a:rPr>
              <a:t>Administration du MgSO4 par d'autres voies, tel qu'en nébulisation </a:t>
            </a:r>
          </a:p>
        </p:txBody>
      </p:sp>
      <p:pic>
        <p:nvPicPr>
          <p:cNvPr id="1026" name="Picture 2" descr="Diagnosis and Staging of COPD by PCPs - Clinical Advisor">
            <a:extLst>
              <a:ext uri="{FF2B5EF4-FFF2-40B4-BE49-F238E27FC236}">
                <a16:creationId xmlns:a16="http://schemas.microsoft.com/office/drawing/2014/main" id="{2D549F3E-7D82-6100-F14B-F29F0E8E872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960101" y="329183"/>
            <a:ext cx="3821693" cy="3429969"/>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a:extLst>
              <a:ext uri="{FF2B5EF4-FFF2-40B4-BE49-F238E27FC236}">
                <a16:creationId xmlns:a16="http://schemas.microsoft.com/office/drawing/2014/main" id="{3C76AAD1-B01F-A1DC-8F29-C31AD9E0E955}"/>
              </a:ext>
            </a:extLst>
          </p:cNvPr>
          <p:cNvPicPr>
            <a:picLocks noChangeAspect="1"/>
          </p:cNvPicPr>
          <p:nvPr/>
        </p:nvPicPr>
        <p:blipFill>
          <a:blip r:embed="rId4"/>
          <a:stretch>
            <a:fillRect/>
          </a:stretch>
        </p:blipFill>
        <p:spPr>
          <a:xfrm>
            <a:off x="8055769" y="4079193"/>
            <a:ext cx="3612069" cy="2176272"/>
          </a:xfrm>
          <a:prstGeom prst="rect">
            <a:avLst/>
          </a:prstGeom>
        </p:spPr>
      </p:pic>
    </p:spTree>
    <p:extLst>
      <p:ext uri="{BB962C8B-B14F-4D97-AF65-F5344CB8AC3E}">
        <p14:creationId xmlns:p14="http://schemas.microsoft.com/office/powerpoint/2010/main" val="41545637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02D44074-0B69-4F0C-A7B3-5645CE40D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rgbClr val="4F3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age 8">
            <a:extLst>
              <a:ext uri="{FF2B5EF4-FFF2-40B4-BE49-F238E27FC236}">
                <a16:creationId xmlns:a16="http://schemas.microsoft.com/office/drawing/2014/main" id="{6D1B3081-C8C1-59BD-FFA2-F91914BEB3BC}"/>
              </a:ext>
            </a:extLst>
          </p:cNvPr>
          <p:cNvPicPr>
            <a:picLocks noChangeAspect="1"/>
          </p:cNvPicPr>
          <p:nvPr/>
        </p:nvPicPr>
        <p:blipFill>
          <a:blip r:embed="rId3"/>
          <a:stretch>
            <a:fillRect/>
          </a:stretch>
        </p:blipFill>
        <p:spPr>
          <a:xfrm>
            <a:off x="808639" y="220718"/>
            <a:ext cx="8299540" cy="2752726"/>
          </a:xfrm>
          <a:prstGeom prst="rect">
            <a:avLst/>
          </a:prstGeom>
        </p:spPr>
      </p:pic>
      <p:pic>
        <p:nvPicPr>
          <p:cNvPr id="6" name="Image 5">
            <a:extLst>
              <a:ext uri="{FF2B5EF4-FFF2-40B4-BE49-F238E27FC236}">
                <a16:creationId xmlns:a16="http://schemas.microsoft.com/office/drawing/2014/main" id="{0089B0A3-A7A8-E981-9A03-DC6E05EDC050}"/>
              </a:ext>
            </a:extLst>
          </p:cNvPr>
          <p:cNvPicPr>
            <a:picLocks noChangeAspect="1"/>
          </p:cNvPicPr>
          <p:nvPr/>
        </p:nvPicPr>
        <p:blipFill>
          <a:blip r:embed="rId4"/>
          <a:stretch>
            <a:fillRect/>
          </a:stretch>
        </p:blipFill>
        <p:spPr>
          <a:xfrm>
            <a:off x="933475" y="2973444"/>
            <a:ext cx="7091174" cy="3776187"/>
          </a:xfrm>
          <a:prstGeom prst="rect">
            <a:avLst/>
          </a:prstGeom>
        </p:spPr>
      </p:pic>
      <p:sp>
        <p:nvSpPr>
          <p:cNvPr id="2" name="Titre 1">
            <a:extLst>
              <a:ext uri="{FF2B5EF4-FFF2-40B4-BE49-F238E27FC236}">
                <a16:creationId xmlns:a16="http://schemas.microsoft.com/office/drawing/2014/main" id="{1E649BEF-81F4-1A44-EBD8-3B41879E27E3}"/>
              </a:ext>
            </a:extLst>
          </p:cNvPr>
          <p:cNvSpPr>
            <a:spLocks noGrp="1"/>
          </p:cNvSpPr>
          <p:nvPr>
            <p:ph type="title"/>
          </p:nvPr>
        </p:nvSpPr>
        <p:spPr>
          <a:xfrm>
            <a:off x="8153399" y="640081"/>
            <a:ext cx="3395133" cy="5574452"/>
          </a:xfrm>
        </p:spPr>
        <p:txBody>
          <a:bodyPr vert="horz" lIns="91440" tIns="45720" rIns="91440" bIns="45720" rtlCol="0" anchor="ctr">
            <a:normAutofit/>
          </a:bodyPr>
          <a:lstStyle/>
          <a:p>
            <a:r>
              <a:rPr lang="en-US" kern="1200">
                <a:solidFill>
                  <a:srgbClr val="FFFFFF"/>
                </a:solidFill>
                <a:latin typeface="+mj-lt"/>
                <a:ea typeface="+mj-ea"/>
                <a:cs typeface="+mj-cs"/>
              </a:rPr>
              <a:t>Questions? </a:t>
            </a:r>
          </a:p>
        </p:txBody>
      </p:sp>
    </p:spTree>
    <p:extLst>
      <p:ext uri="{BB962C8B-B14F-4D97-AF65-F5344CB8AC3E}">
        <p14:creationId xmlns:p14="http://schemas.microsoft.com/office/powerpoint/2010/main" val="40313122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6C0393-586B-0DF6-FAB3-DE911B872E5E}"/>
              </a:ext>
            </a:extLst>
          </p:cNvPr>
          <p:cNvSpPr>
            <a:spLocks noGrp="1"/>
          </p:cNvSpPr>
          <p:nvPr>
            <p:ph type="title"/>
          </p:nvPr>
        </p:nvSpPr>
        <p:spPr/>
        <p:txBody>
          <a:bodyPr/>
          <a:lstStyle/>
          <a:p>
            <a:r>
              <a:rPr lang="fr-CA">
                <a:cs typeface="Calibri Light"/>
              </a:rPr>
              <a:t>Références </a:t>
            </a:r>
            <a:endParaRPr lang="fr-CA"/>
          </a:p>
        </p:txBody>
      </p:sp>
      <p:sp>
        <p:nvSpPr>
          <p:cNvPr id="3" name="Espace réservé du contenu 2">
            <a:extLst>
              <a:ext uri="{FF2B5EF4-FFF2-40B4-BE49-F238E27FC236}">
                <a16:creationId xmlns:a16="http://schemas.microsoft.com/office/drawing/2014/main" id="{59A64989-F601-1686-8412-E55D5066793C}"/>
              </a:ext>
            </a:extLst>
          </p:cNvPr>
          <p:cNvSpPr>
            <a:spLocks noGrp="1"/>
          </p:cNvSpPr>
          <p:nvPr>
            <p:ph idx="1"/>
          </p:nvPr>
        </p:nvSpPr>
        <p:spPr/>
        <p:txBody>
          <a:bodyPr vert="horz" lIns="91440" tIns="45720" rIns="91440" bIns="45720" rtlCol="0" anchor="t">
            <a:normAutofit fontScale="92500" lnSpcReduction="20000"/>
          </a:bodyPr>
          <a:lstStyle/>
          <a:p>
            <a:r>
              <a:rPr lang="en-US" sz="1200">
                <a:ea typeface="+mn-lt"/>
                <a:cs typeface="+mn-lt"/>
              </a:rPr>
              <a:t>Shivanthan MC, Rajapakse S. Magnesium for acute exacerbation of chronic obstructive pulmonary disease: A systematic review of </a:t>
            </a:r>
            <a:r>
              <a:rPr lang="en-US" sz="1200" err="1">
                <a:ea typeface="+mn-lt"/>
                <a:cs typeface="+mn-lt"/>
              </a:rPr>
              <a:t>randomised</a:t>
            </a:r>
            <a:r>
              <a:rPr lang="en-US" sz="1200">
                <a:ea typeface="+mn-lt"/>
                <a:cs typeface="+mn-lt"/>
              </a:rPr>
              <a:t> trials. </a:t>
            </a:r>
            <a:r>
              <a:rPr lang="fr-CA" sz="1200">
                <a:ea typeface="+mn-lt"/>
                <a:cs typeface="+mn-lt"/>
              </a:rPr>
              <a:t>Ann </a:t>
            </a:r>
            <a:r>
              <a:rPr lang="fr-CA" sz="1200" err="1">
                <a:ea typeface="+mn-lt"/>
                <a:cs typeface="+mn-lt"/>
              </a:rPr>
              <a:t>Thorac</a:t>
            </a:r>
            <a:r>
              <a:rPr lang="fr-CA" sz="1200">
                <a:ea typeface="+mn-lt"/>
                <a:cs typeface="+mn-lt"/>
              </a:rPr>
              <a:t> Med 2014;9:77-80.</a:t>
            </a:r>
          </a:p>
          <a:p>
            <a:r>
              <a:rPr lang="fr-CA" sz="1200" u="sng">
                <a:solidFill>
                  <a:srgbClr val="0563C1"/>
                </a:solidFill>
                <a:ea typeface="+mn-lt"/>
                <a:cs typeface="+mn-lt"/>
                <a:hlinkClick r:id="rId2"/>
              </a:rPr>
              <a:t>https://pubmed.ncbi.nlm.nih.gov/24791169/</a:t>
            </a:r>
            <a:r>
              <a:rPr lang="fr-CA" sz="1200">
                <a:ea typeface="+mn-lt"/>
                <a:cs typeface="+mn-lt"/>
              </a:rPr>
              <a:t> </a:t>
            </a:r>
          </a:p>
          <a:p>
            <a:endParaRPr lang="fr-CA" sz="1200">
              <a:ea typeface="+mn-lt"/>
              <a:cs typeface="+mn-lt"/>
            </a:endParaRPr>
          </a:p>
          <a:p>
            <a:r>
              <a:rPr lang="en-US" sz="1200">
                <a:ea typeface="+mn-lt"/>
                <a:cs typeface="+mn-lt"/>
              </a:rPr>
              <a:t>Jahangir A, Zia Z, Niazi MRK, Sahra S, Jahangir A, Sharif MA, Chalhoub MN. Efficacy of magnesium sulfate in the chronic obstructive pulmonary disease population: a systematic review and meta-analysis. Adv Respir Med. 2022 Jan 31. </a:t>
            </a:r>
            <a:r>
              <a:rPr lang="en-US" sz="1200" err="1">
                <a:ea typeface="+mn-lt"/>
                <a:cs typeface="+mn-lt"/>
              </a:rPr>
              <a:t>doi</a:t>
            </a:r>
            <a:r>
              <a:rPr lang="en-US" sz="1200">
                <a:ea typeface="+mn-lt"/>
                <a:cs typeface="+mn-lt"/>
              </a:rPr>
              <a:t>: 10.5603/ARM.a2022.0012. </a:t>
            </a:r>
            <a:r>
              <a:rPr lang="en-US" sz="1200" err="1">
                <a:ea typeface="+mn-lt"/>
                <a:cs typeface="+mn-lt"/>
              </a:rPr>
              <a:t>Epub</a:t>
            </a:r>
            <a:r>
              <a:rPr lang="en-US" sz="1200">
                <a:ea typeface="+mn-lt"/>
                <a:cs typeface="+mn-lt"/>
              </a:rPr>
              <a:t> ahead of print. PMID: 35099052.</a:t>
            </a:r>
            <a:endParaRPr lang="fr-CA" sz="1200">
              <a:ea typeface="+mn-lt"/>
              <a:cs typeface="+mn-lt"/>
            </a:endParaRPr>
          </a:p>
          <a:p>
            <a:r>
              <a:rPr lang="fr-CA" sz="1200" u="sng">
                <a:solidFill>
                  <a:srgbClr val="0563C1"/>
                </a:solidFill>
                <a:ea typeface="+mn-lt"/>
                <a:cs typeface="+mn-lt"/>
                <a:hlinkClick r:id="rId3"/>
              </a:rPr>
              <a:t>https://pubmed.ncbi.nlm.nih.gov/35099052/</a:t>
            </a:r>
            <a:r>
              <a:rPr lang="fr-CA" sz="1200">
                <a:ea typeface="+mn-lt"/>
                <a:cs typeface="+mn-lt"/>
              </a:rPr>
              <a:t> </a:t>
            </a:r>
          </a:p>
          <a:p>
            <a:endParaRPr lang="fr-CA" sz="1200">
              <a:ea typeface="+mn-lt"/>
              <a:cs typeface="+mn-lt"/>
            </a:endParaRPr>
          </a:p>
          <a:p>
            <a:r>
              <a:rPr lang="en-US" sz="1200">
                <a:ea typeface="+mn-lt"/>
                <a:cs typeface="+mn-lt"/>
              </a:rPr>
              <a:t>Vafadar Moradi E, </a:t>
            </a:r>
            <a:r>
              <a:rPr lang="en-US" sz="1200" err="1">
                <a:ea typeface="+mn-lt"/>
                <a:cs typeface="+mn-lt"/>
              </a:rPr>
              <a:t>Pishbin</a:t>
            </a:r>
            <a:r>
              <a:rPr lang="en-US" sz="1200">
                <a:ea typeface="+mn-lt"/>
                <a:cs typeface="+mn-lt"/>
              </a:rPr>
              <a:t> E, Habibzadeh SR, Talebi </a:t>
            </a:r>
            <a:r>
              <a:rPr lang="en-US" sz="1200" err="1">
                <a:ea typeface="+mn-lt"/>
                <a:cs typeface="+mn-lt"/>
              </a:rPr>
              <a:t>Doluee</a:t>
            </a:r>
            <a:r>
              <a:rPr lang="en-US" sz="1200">
                <a:ea typeface="+mn-lt"/>
                <a:cs typeface="+mn-lt"/>
              </a:rPr>
              <a:t> M, </a:t>
            </a:r>
            <a:r>
              <a:rPr lang="en-US" sz="1200" err="1">
                <a:ea typeface="+mn-lt"/>
                <a:cs typeface="+mn-lt"/>
              </a:rPr>
              <a:t>Soltanifar</a:t>
            </a:r>
            <a:r>
              <a:rPr lang="en-US" sz="1200">
                <a:ea typeface="+mn-lt"/>
                <a:cs typeface="+mn-lt"/>
              </a:rPr>
              <a:t> A. The Adjunctive Effect of Intravenous Magnesium Sulfate in Acute Exacerbation of Chronic Obstructive Pulmonary Disease: A Randomized Controlled Clinical Trial. </a:t>
            </a:r>
            <a:r>
              <a:rPr lang="en-US" sz="1200" err="1">
                <a:ea typeface="+mn-lt"/>
                <a:cs typeface="+mn-lt"/>
              </a:rPr>
              <a:t>Acad</a:t>
            </a:r>
            <a:r>
              <a:rPr lang="en-US" sz="1200">
                <a:ea typeface="+mn-lt"/>
                <a:cs typeface="+mn-lt"/>
              </a:rPr>
              <a:t> Emerg Med. 2021 Mar;28(3):359-362. </a:t>
            </a:r>
            <a:r>
              <a:rPr lang="en-US" sz="1200" err="1">
                <a:ea typeface="+mn-lt"/>
                <a:cs typeface="+mn-lt"/>
              </a:rPr>
              <a:t>doi</a:t>
            </a:r>
            <a:r>
              <a:rPr lang="en-US" sz="1200">
                <a:ea typeface="+mn-lt"/>
                <a:cs typeface="+mn-lt"/>
              </a:rPr>
              <a:t>: 10.1111/acem.14050. </a:t>
            </a:r>
            <a:r>
              <a:rPr lang="en-US" sz="1200" err="1">
                <a:ea typeface="+mn-lt"/>
                <a:cs typeface="+mn-lt"/>
              </a:rPr>
              <a:t>Epub</a:t>
            </a:r>
            <a:r>
              <a:rPr lang="en-US" sz="1200">
                <a:ea typeface="+mn-lt"/>
                <a:cs typeface="+mn-lt"/>
              </a:rPr>
              <a:t> 2020 Jul 7. PMID: 32542879.</a:t>
            </a:r>
            <a:endParaRPr lang="fr-CA" sz="1200">
              <a:ea typeface="+mn-lt"/>
              <a:cs typeface="+mn-lt"/>
            </a:endParaRPr>
          </a:p>
          <a:p>
            <a:r>
              <a:rPr lang="en-US" sz="1200" u="sng">
                <a:solidFill>
                  <a:srgbClr val="0563C1"/>
                </a:solidFill>
                <a:ea typeface="+mn-lt"/>
                <a:cs typeface="+mn-lt"/>
                <a:hlinkClick r:id="rId4"/>
              </a:rPr>
              <a:t>https://pubmed.ncbi.nlm.nih.gov/32542879/</a:t>
            </a:r>
            <a:r>
              <a:rPr lang="en-US" sz="1200">
                <a:ea typeface="+mn-lt"/>
                <a:cs typeface="+mn-lt"/>
              </a:rPr>
              <a:t> </a:t>
            </a:r>
            <a:endParaRPr lang="fr-CA" sz="1200">
              <a:ea typeface="+mn-lt"/>
              <a:cs typeface="+mn-lt"/>
            </a:endParaRPr>
          </a:p>
          <a:p>
            <a:endParaRPr lang="fr-CA" sz="1200">
              <a:ea typeface="+mn-lt"/>
              <a:cs typeface="+mn-lt"/>
            </a:endParaRPr>
          </a:p>
          <a:p>
            <a:endParaRPr lang="fr-CA" sz="1200">
              <a:ea typeface="+mn-lt"/>
              <a:cs typeface="+mn-lt"/>
            </a:endParaRPr>
          </a:p>
          <a:p>
            <a:r>
              <a:rPr lang="en-US" sz="1200">
                <a:ea typeface="+mn-lt"/>
                <a:cs typeface="+mn-lt"/>
              </a:rPr>
              <a:t>Ni H, Aye SZ, Naing C. Magnesium sulfate for acute exacerbations of chronic obstructive pulmonary disease. Cochrane Database Syst Rev. 2022 May 26;5(5):CD013506. </a:t>
            </a:r>
            <a:r>
              <a:rPr lang="en-US" sz="1200" err="1">
                <a:ea typeface="+mn-lt"/>
                <a:cs typeface="+mn-lt"/>
              </a:rPr>
              <a:t>doi</a:t>
            </a:r>
            <a:r>
              <a:rPr lang="en-US" sz="1200">
                <a:ea typeface="+mn-lt"/>
                <a:cs typeface="+mn-lt"/>
              </a:rPr>
              <a:t>: 10.1002/14651858.CD013506.pub2. PMID: 35616126; PMCID: PMC9134202.  </a:t>
            </a:r>
            <a:endParaRPr lang="fr-CA" sz="1200">
              <a:ea typeface="+mn-lt"/>
              <a:cs typeface="+mn-lt"/>
            </a:endParaRPr>
          </a:p>
          <a:p>
            <a:r>
              <a:rPr lang="en-US" sz="1200">
                <a:ea typeface="+mn-lt"/>
                <a:cs typeface="+mn-lt"/>
                <a:hlinkClick r:id="rId5"/>
              </a:rPr>
              <a:t>https://pubmed.ncbi.nlm.nih.gov/35616126/</a:t>
            </a:r>
            <a:endParaRPr lang="fr-CA" sz="1200">
              <a:ea typeface="+mn-lt"/>
              <a:cs typeface="+mn-lt"/>
            </a:endParaRPr>
          </a:p>
          <a:p>
            <a:endParaRPr lang="fr-CA" sz="1200">
              <a:ea typeface="+mn-lt"/>
              <a:cs typeface="+mn-lt"/>
            </a:endParaRPr>
          </a:p>
          <a:p>
            <a:r>
              <a:rPr lang="en-US" sz="1200" err="1">
                <a:ea typeface="+mn-lt"/>
                <a:cs typeface="+mn-lt"/>
              </a:rPr>
              <a:t>Jahanian</a:t>
            </a:r>
            <a:r>
              <a:rPr lang="en-US" sz="1200">
                <a:ea typeface="+mn-lt"/>
                <a:cs typeface="+mn-lt"/>
              </a:rPr>
              <a:t> F, Khatir IG, </a:t>
            </a:r>
            <a:r>
              <a:rPr lang="en-US" sz="1200" err="1">
                <a:ea typeface="+mn-lt"/>
                <a:cs typeface="+mn-lt"/>
              </a:rPr>
              <a:t>Ahidashti</a:t>
            </a:r>
            <a:r>
              <a:rPr lang="en-US" sz="1200">
                <a:ea typeface="+mn-lt"/>
                <a:cs typeface="+mn-lt"/>
              </a:rPr>
              <a:t> HA, </a:t>
            </a:r>
            <a:r>
              <a:rPr lang="en-US" sz="1200" err="1">
                <a:ea typeface="+mn-lt"/>
                <a:cs typeface="+mn-lt"/>
              </a:rPr>
              <a:t>Amirifard</a:t>
            </a:r>
            <a:r>
              <a:rPr lang="en-US" sz="1200">
                <a:ea typeface="+mn-lt"/>
                <a:cs typeface="+mn-lt"/>
              </a:rPr>
              <a:t> S. The Effect of Intravenous Magnesium Sulphate as an Adjuvant in the Treatment of Acute Exacerbations of COPD in the Emergency Department: A Double-Blind Randomized Clinical Trial. </a:t>
            </a:r>
            <a:endParaRPr lang="fr-CA" sz="1200">
              <a:ea typeface="+mn-lt"/>
              <a:cs typeface="+mn-lt"/>
            </a:endParaRPr>
          </a:p>
          <a:p>
            <a:r>
              <a:rPr lang="en-US" sz="1200" u="sng">
                <a:solidFill>
                  <a:srgbClr val="0563C1"/>
                </a:solidFill>
                <a:ea typeface="+mn-lt"/>
                <a:cs typeface="+mn-lt"/>
                <a:hlinkClick r:id="rId6"/>
              </a:rPr>
              <a:t>https://www.ncbi.nlm.nih.gov/pmc/articles/PMC8188071/</a:t>
            </a:r>
            <a:endParaRPr lang="fr-CA" sz="1200">
              <a:solidFill>
                <a:srgbClr val="0563C1"/>
              </a:solidFill>
              <a:ea typeface="+mn-lt"/>
              <a:cs typeface="+mn-lt"/>
            </a:endParaRPr>
          </a:p>
          <a:p>
            <a:endParaRPr lang="fr-CA" sz="1200">
              <a:ea typeface="+mn-lt"/>
              <a:cs typeface="+mn-lt"/>
            </a:endParaRPr>
          </a:p>
          <a:p>
            <a:endParaRPr lang="fr-CA">
              <a:cs typeface="Calibri"/>
            </a:endParaRPr>
          </a:p>
        </p:txBody>
      </p:sp>
    </p:spTree>
    <p:extLst>
      <p:ext uri="{BB962C8B-B14F-4D97-AF65-F5344CB8AC3E}">
        <p14:creationId xmlns:p14="http://schemas.microsoft.com/office/powerpoint/2010/main" val="1017235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68DD9AB-908A-B923-4126-0861C41D5D18}"/>
              </a:ext>
            </a:extLst>
          </p:cNvPr>
          <p:cNvSpPr>
            <a:spLocks noGrp="1"/>
          </p:cNvSpPr>
          <p:nvPr>
            <p:ph type="title"/>
          </p:nvPr>
        </p:nvSpPr>
        <p:spPr>
          <a:xfrm>
            <a:off x="6513788" y="365125"/>
            <a:ext cx="4840010" cy="1807305"/>
          </a:xfrm>
        </p:spPr>
        <p:txBody>
          <a:bodyPr>
            <a:normAutofit/>
          </a:bodyPr>
          <a:lstStyle/>
          <a:p>
            <a:pPr algn="ctr"/>
            <a:r>
              <a:rPr lang="fr-CA">
                <a:cs typeface="Calibri Light"/>
              </a:rPr>
              <a:t>Facteurs de risque de la MPOC</a:t>
            </a:r>
          </a:p>
        </p:txBody>
      </p:sp>
      <p:pic>
        <p:nvPicPr>
          <p:cNvPr id="4" name="Image 4">
            <a:extLst>
              <a:ext uri="{FF2B5EF4-FFF2-40B4-BE49-F238E27FC236}">
                <a16:creationId xmlns:a16="http://schemas.microsoft.com/office/drawing/2014/main" id="{CB4CD204-0BD9-CD2A-2CE2-95DA4008612B}"/>
              </a:ext>
            </a:extLst>
          </p:cNvPr>
          <p:cNvPicPr>
            <a:picLocks noChangeAspect="1"/>
          </p:cNvPicPr>
          <p:nvPr/>
        </p:nvPicPr>
        <p:blipFill rotWithShape="1">
          <a:blip r:embed="rId3"/>
          <a:srcRect l="44297" r="531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Espace réservé du contenu 2">
            <a:extLst>
              <a:ext uri="{FF2B5EF4-FFF2-40B4-BE49-F238E27FC236}">
                <a16:creationId xmlns:a16="http://schemas.microsoft.com/office/drawing/2014/main" id="{DFF267D3-765D-FA8B-6D8F-795F39D27D7B}"/>
              </a:ext>
            </a:extLst>
          </p:cNvPr>
          <p:cNvSpPr>
            <a:spLocks noGrp="1"/>
          </p:cNvSpPr>
          <p:nvPr>
            <p:ph idx="1"/>
          </p:nvPr>
        </p:nvSpPr>
        <p:spPr>
          <a:xfrm>
            <a:off x="6513788" y="2333297"/>
            <a:ext cx="4840010" cy="3843666"/>
          </a:xfrm>
        </p:spPr>
        <p:txBody>
          <a:bodyPr vert="horz" lIns="91440" tIns="45720" rIns="91440" bIns="45720" rtlCol="0" anchor="t">
            <a:normAutofit/>
          </a:bodyPr>
          <a:lstStyle/>
          <a:p>
            <a:r>
              <a:rPr lang="fr-CA" sz="1900">
                <a:ea typeface="+mn-lt"/>
                <a:cs typeface="+mn-lt"/>
              </a:rPr>
              <a:t>Tabac</a:t>
            </a:r>
          </a:p>
          <a:p>
            <a:r>
              <a:rPr lang="fr-CA" sz="1900">
                <a:ea typeface="+mn-lt"/>
                <a:cs typeface="+mn-lt"/>
              </a:rPr>
              <a:t>Polluants </a:t>
            </a:r>
          </a:p>
          <a:p>
            <a:r>
              <a:rPr lang="fr-CA" sz="1900">
                <a:ea typeface="+mn-lt"/>
                <a:cs typeface="+mn-lt"/>
              </a:rPr>
              <a:t>Âge avancé</a:t>
            </a:r>
          </a:p>
          <a:p>
            <a:r>
              <a:rPr lang="fr-CA" sz="1900">
                <a:ea typeface="+mn-lt"/>
                <a:cs typeface="+mn-lt"/>
              </a:rPr>
              <a:t>Sexe féminin</a:t>
            </a:r>
          </a:p>
          <a:p>
            <a:r>
              <a:rPr lang="fr-CA" sz="1900">
                <a:ea typeface="+mn-lt"/>
                <a:cs typeface="+mn-lt"/>
              </a:rPr>
              <a:t>Déficience alpha-1 antitrypsine </a:t>
            </a:r>
          </a:p>
          <a:p>
            <a:r>
              <a:rPr lang="fr-CA" sz="1900">
                <a:ea typeface="+mn-lt"/>
                <a:cs typeface="+mn-lt"/>
              </a:rPr>
              <a:t>Statut socioéconomique faible</a:t>
            </a:r>
          </a:p>
          <a:p>
            <a:r>
              <a:rPr lang="fr-CA" sz="1900">
                <a:ea typeface="+mn-lt"/>
                <a:cs typeface="+mn-lt"/>
              </a:rPr>
              <a:t>Faible poids de naissance </a:t>
            </a:r>
          </a:p>
          <a:p>
            <a:r>
              <a:rPr lang="fr-CA" sz="1900">
                <a:ea typeface="+mn-lt"/>
                <a:cs typeface="+mn-lt"/>
              </a:rPr>
              <a:t>Histoire d'asthme en bas âge</a:t>
            </a:r>
          </a:p>
          <a:p>
            <a:r>
              <a:rPr lang="fr-CA" sz="1900">
                <a:ea typeface="+mn-lt"/>
                <a:cs typeface="+mn-lt"/>
              </a:rPr>
              <a:t>Infections pulmonaires sévères à répétition</a:t>
            </a:r>
            <a:endParaRPr lang="fr-CA" sz="1900">
              <a:cs typeface="Calibri"/>
            </a:endParaRPr>
          </a:p>
        </p:txBody>
      </p:sp>
    </p:spTree>
    <p:extLst>
      <p:ext uri="{BB962C8B-B14F-4D97-AF65-F5344CB8AC3E}">
        <p14:creationId xmlns:p14="http://schemas.microsoft.com/office/powerpoint/2010/main" val="2213061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5">
            <a:extLst>
              <a:ext uri="{FF2B5EF4-FFF2-40B4-BE49-F238E27FC236}">
                <a16:creationId xmlns:a16="http://schemas.microsoft.com/office/drawing/2014/main" id="{C681C32C-7AFC-4BB3-9088-65CBDFC5D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CAD85B0-85E2-663F-F6C9-2C6EEC9F5E9C}"/>
              </a:ext>
            </a:extLst>
          </p:cNvPr>
          <p:cNvSpPr>
            <a:spLocks noGrp="1"/>
          </p:cNvSpPr>
          <p:nvPr>
            <p:ph type="title"/>
          </p:nvPr>
        </p:nvSpPr>
        <p:spPr>
          <a:xfrm>
            <a:off x="917275" y="4583953"/>
            <a:ext cx="4685857" cy="1465973"/>
          </a:xfrm>
        </p:spPr>
        <p:txBody>
          <a:bodyPr anchor="t">
            <a:normAutofit/>
          </a:bodyPr>
          <a:lstStyle/>
          <a:p>
            <a:r>
              <a:rPr lang="fr-FR" sz="4000"/>
              <a:t>Différents sous-types de la MPOC</a:t>
            </a:r>
          </a:p>
        </p:txBody>
      </p:sp>
      <p:pic>
        <p:nvPicPr>
          <p:cNvPr id="4" name="Image 3">
            <a:extLst>
              <a:ext uri="{FF2B5EF4-FFF2-40B4-BE49-F238E27FC236}">
                <a16:creationId xmlns:a16="http://schemas.microsoft.com/office/drawing/2014/main" id="{58FDFAFC-0B65-F54A-ECFC-37E1DA90DEBB}"/>
              </a:ext>
            </a:extLst>
          </p:cNvPr>
          <p:cNvPicPr>
            <a:picLocks noChangeAspect="1"/>
          </p:cNvPicPr>
          <p:nvPr/>
        </p:nvPicPr>
        <p:blipFill rotWithShape="1">
          <a:blip r:embed="rId3"/>
          <a:srcRect t="14237" b="16131"/>
          <a:stretch/>
        </p:blipFill>
        <p:spPr>
          <a:xfrm>
            <a:off x="20" y="432"/>
            <a:ext cx="12191980" cy="4244759"/>
          </a:xfrm>
          <a:prstGeom prst="rect">
            <a:avLst/>
          </a:prstGeom>
        </p:spPr>
      </p:pic>
      <p:sp>
        <p:nvSpPr>
          <p:cNvPr id="3" name="Espace réservé du contenu 2">
            <a:extLst>
              <a:ext uri="{FF2B5EF4-FFF2-40B4-BE49-F238E27FC236}">
                <a16:creationId xmlns:a16="http://schemas.microsoft.com/office/drawing/2014/main" id="{EC564440-E528-296E-EA97-BA6F3786DF31}"/>
              </a:ext>
            </a:extLst>
          </p:cNvPr>
          <p:cNvSpPr>
            <a:spLocks noGrp="1"/>
          </p:cNvSpPr>
          <p:nvPr>
            <p:ph idx="1"/>
          </p:nvPr>
        </p:nvSpPr>
        <p:spPr>
          <a:xfrm>
            <a:off x="6096000" y="4583953"/>
            <a:ext cx="5638800" cy="1465973"/>
          </a:xfrm>
        </p:spPr>
        <p:txBody>
          <a:bodyPr vert="horz" lIns="91440" tIns="45720" rIns="91440" bIns="45720" rtlCol="0">
            <a:normAutofit/>
          </a:bodyPr>
          <a:lstStyle/>
          <a:p>
            <a:r>
              <a:rPr lang="fr-CA" sz="2000"/>
              <a:t>La bronchite chronique</a:t>
            </a:r>
          </a:p>
          <a:p>
            <a:r>
              <a:rPr lang="fr-CA" sz="2000"/>
              <a:t>Syndrome de chevauchement</a:t>
            </a:r>
            <a:endParaRPr lang="fr-CA" sz="2000">
              <a:cs typeface="Calibri"/>
            </a:endParaRPr>
          </a:p>
          <a:p>
            <a:r>
              <a:rPr lang="fr-CA" sz="2000"/>
              <a:t>L’emphysème</a:t>
            </a:r>
          </a:p>
        </p:txBody>
      </p:sp>
      <p:sp>
        <p:nvSpPr>
          <p:cNvPr id="22" name="Rectangle 17">
            <a:extLst>
              <a:ext uri="{FF2B5EF4-FFF2-40B4-BE49-F238E27FC236}">
                <a16:creationId xmlns:a16="http://schemas.microsoft.com/office/drawing/2014/main" id="{199C0ED0-69DE-4C31-A5CF-E2A46FD30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D42B8BD-40AF-488E-8A79-D7256C9172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231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DA74E65-709E-3A00-AEBB-11831358C9C6}"/>
              </a:ext>
            </a:extLst>
          </p:cNvPr>
          <p:cNvSpPr>
            <a:spLocks noGrp="1"/>
          </p:cNvSpPr>
          <p:nvPr>
            <p:ph type="title"/>
          </p:nvPr>
        </p:nvSpPr>
        <p:spPr>
          <a:xfrm>
            <a:off x="838201" y="365125"/>
            <a:ext cx="5251316" cy="1807305"/>
          </a:xfrm>
        </p:spPr>
        <p:txBody>
          <a:bodyPr>
            <a:normAutofit/>
          </a:bodyPr>
          <a:lstStyle/>
          <a:p>
            <a:r>
              <a:rPr lang="fr-FR"/>
              <a:t>Exacerbation aigue de la MPOC (EAMPOC)</a:t>
            </a:r>
          </a:p>
        </p:txBody>
      </p:sp>
      <p:sp>
        <p:nvSpPr>
          <p:cNvPr id="3" name="Espace réservé du contenu 2">
            <a:extLst>
              <a:ext uri="{FF2B5EF4-FFF2-40B4-BE49-F238E27FC236}">
                <a16:creationId xmlns:a16="http://schemas.microsoft.com/office/drawing/2014/main" id="{9CF38E1C-365A-16D4-FFAC-FD0C37F2B957}"/>
              </a:ext>
            </a:extLst>
          </p:cNvPr>
          <p:cNvSpPr>
            <a:spLocks noGrp="1"/>
          </p:cNvSpPr>
          <p:nvPr>
            <p:ph idx="1"/>
          </p:nvPr>
        </p:nvSpPr>
        <p:spPr>
          <a:xfrm>
            <a:off x="838200" y="2333297"/>
            <a:ext cx="4619621" cy="3843666"/>
          </a:xfrm>
        </p:spPr>
        <p:txBody>
          <a:bodyPr>
            <a:normAutofit/>
          </a:bodyPr>
          <a:lstStyle/>
          <a:p>
            <a:r>
              <a:rPr lang="fr-CA" sz="2400">
                <a:latin typeface="Calibri" panose="020F0502020204030204" pitchFamily="34" charset="0"/>
                <a:ea typeface="Calibri" panose="020F0502020204030204" pitchFamily="34" charset="0"/>
                <a:cs typeface="Times New Roman" panose="02020603050405020304" pitchFamily="18" charset="0"/>
              </a:rPr>
              <a:t>U</a:t>
            </a:r>
            <a:r>
              <a:rPr lang="fr-CA" sz="2400">
                <a:effectLst/>
                <a:latin typeface="Calibri" panose="020F0502020204030204" pitchFamily="34" charset="0"/>
                <a:ea typeface="Calibri" panose="020F0502020204030204" pitchFamily="34" charset="0"/>
                <a:cs typeface="Times New Roman" panose="02020603050405020304" pitchFamily="18" charset="0"/>
              </a:rPr>
              <a:t>ne aggravation aiguë des symptômes respiratoires </a:t>
            </a:r>
          </a:p>
          <a:p>
            <a:r>
              <a:rPr lang="fr-CA" sz="2400">
                <a:latin typeface="Calibri" panose="020F0502020204030204" pitchFamily="34" charset="0"/>
                <a:cs typeface="Times New Roman" panose="02020603050405020304" pitchFamily="18" charset="0"/>
              </a:rPr>
              <a:t>Symptômes cardinaux </a:t>
            </a:r>
          </a:p>
          <a:p>
            <a:pPr lvl="1"/>
            <a:r>
              <a:rPr lang="fr-CA" sz="2000" b="1">
                <a:latin typeface="Calibri" panose="020F0502020204030204" pitchFamily="34" charset="0"/>
                <a:ea typeface="Calibri" panose="020F0502020204030204" pitchFamily="34" charset="0"/>
                <a:cs typeface="Arial" panose="020B0604020202020204" pitchFamily="34" charset="0"/>
              </a:rPr>
              <a:t>P</a:t>
            </a:r>
            <a:r>
              <a:rPr lang="fr-CA" sz="2000" b="1">
                <a:effectLst/>
                <a:latin typeface="Calibri" panose="020F0502020204030204" pitchFamily="34" charset="0"/>
                <a:ea typeface="Calibri" panose="020F0502020204030204" pitchFamily="34" charset="0"/>
                <a:cs typeface="Arial" panose="020B0604020202020204" pitchFamily="34" charset="0"/>
              </a:rPr>
              <a:t>urulence</a:t>
            </a:r>
            <a:r>
              <a:rPr lang="fr-CA" sz="2000">
                <a:effectLst/>
                <a:latin typeface="Calibri" panose="020F0502020204030204" pitchFamily="34" charset="0"/>
                <a:ea typeface="Calibri" panose="020F0502020204030204" pitchFamily="34" charset="0"/>
                <a:cs typeface="Arial" panose="020B0604020202020204" pitchFamily="34" charset="0"/>
              </a:rPr>
              <a:t> des expectorations</a:t>
            </a:r>
          </a:p>
          <a:p>
            <a:pPr lvl="1"/>
            <a:r>
              <a:rPr lang="fr-CA" sz="2000">
                <a:latin typeface="Calibri" panose="020F0502020204030204" pitchFamily="34" charset="0"/>
                <a:ea typeface="Calibri" panose="020F0502020204030204" pitchFamily="34" charset="0"/>
                <a:cs typeface="Arial" panose="020B0604020202020204" pitchFamily="34" charset="0"/>
              </a:rPr>
              <a:t>A</a:t>
            </a:r>
            <a:r>
              <a:rPr lang="fr-CA" sz="2000">
                <a:effectLst/>
                <a:latin typeface="Calibri" panose="020F0502020204030204" pitchFamily="34" charset="0"/>
                <a:ea typeface="Calibri" panose="020F0502020204030204" pitchFamily="34" charset="0"/>
                <a:cs typeface="Arial" panose="020B0604020202020204" pitchFamily="34" charset="0"/>
              </a:rPr>
              <a:t>ugmentation de la </a:t>
            </a:r>
            <a:r>
              <a:rPr lang="fr-CA" sz="2000" b="1">
                <a:effectLst/>
                <a:latin typeface="Calibri" panose="020F0502020204030204" pitchFamily="34" charset="0"/>
                <a:ea typeface="Calibri" panose="020F0502020204030204" pitchFamily="34" charset="0"/>
                <a:cs typeface="Arial" panose="020B0604020202020204" pitchFamily="34" charset="0"/>
              </a:rPr>
              <a:t>quantité</a:t>
            </a:r>
            <a:r>
              <a:rPr lang="fr-CA" sz="2000">
                <a:effectLst/>
                <a:latin typeface="Calibri" panose="020F0502020204030204" pitchFamily="34" charset="0"/>
                <a:ea typeface="Calibri" panose="020F0502020204030204" pitchFamily="34" charset="0"/>
                <a:cs typeface="Arial" panose="020B0604020202020204" pitchFamily="34" charset="0"/>
              </a:rPr>
              <a:t> des expectorations</a:t>
            </a:r>
          </a:p>
          <a:p>
            <a:pPr lvl="1"/>
            <a:r>
              <a:rPr lang="fr-CA" sz="2000">
                <a:latin typeface="Calibri" panose="020F0502020204030204" pitchFamily="34" charset="0"/>
                <a:ea typeface="Calibri" panose="020F0502020204030204" pitchFamily="34" charset="0"/>
                <a:cs typeface="Arial" panose="020B0604020202020204" pitchFamily="34" charset="0"/>
              </a:rPr>
              <a:t>A</a:t>
            </a:r>
            <a:r>
              <a:rPr lang="fr-CA" sz="2000">
                <a:effectLst/>
                <a:latin typeface="Calibri" panose="020F0502020204030204" pitchFamily="34" charset="0"/>
                <a:ea typeface="Calibri" panose="020F0502020204030204" pitchFamily="34" charset="0"/>
                <a:cs typeface="Arial" panose="020B0604020202020204" pitchFamily="34" charset="0"/>
              </a:rPr>
              <a:t>ugmentation de la </a:t>
            </a:r>
            <a:r>
              <a:rPr lang="fr-CA" sz="2000" b="1">
                <a:effectLst/>
                <a:latin typeface="Calibri" panose="020F0502020204030204" pitchFamily="34" charset="0"/>
                <a:ea typeface="Calibri" panose="020F0502020204030204" pitchFamily="34" charset="0"/>
                <a:cs typeface="Arial" panose="020B0604020202020204" pitchFamily="34" charset="0"/>
              </a:rPr>
              <a:t>dyspnée</a:t>
            </a:r>
            <a:r>
              <a:rPr lang="fr-CA" sz="1400">
                <a:effectLst/>
              </a:rPr>
              <a:t> </a:t>
            </a:r>
            <a:endParaRPr lang="fr-FR" sz="1800"/>
          </a:p>
        </p:txBody>
      </p:sp>
      <p:pic>
        <p:nvPicPr>
          <p:cNvPr id="4" name="Image 3">
            <a:extLst>
              <a:ext uri="{FF2B5EF4-FFF2-40B4-BE49-F238E27FC236}">
                <a16:creationId xmlns:a16="http://schemas.microsoft.com/office/drawing/2014/main" id="{1CD53EEC-6FC0-E1FF-8FD7-1A2FBA3540AF}"/>
              </a:ext>
            </a:extLst>
          </p:cNvPr>
          <p:cNvPicPr>
            <a:picLocks noChangeAspect="1"/>
          </p:cNvPicPr>
          <p:nvPr/>
        </p:nvPicPr>
        <p:blipFill rotWithShape="1">
          <a:blip r:embed="rId3"/>
          <a:srcRect l="15736" r="19054"/>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999589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4916F80-A50F-34F2-BB93-F7079605C0CF}"/>
              </a:ext>
            </a:extLst>
          </p:cNvPr>
          <p:cNvSpPr>
            <a:spLocks noGrp="1"/>
          </p:cNvSpPr>
          <p:nvPr>
            <p:ph type="title"/>
          </p:nvPr>
        </p:nvSpPr>
        <p:spPr>
          <a:xfrm>
            <a:off x="6356551" y="256268"/>
            <a:ext cx="5735057" cy="1807305"/>
          </a:xfrm>
        </p:spPr>
        <p:txBody>
          <a:bodyPr>
            <a:normAutofit/>
          </a:bodyPr>
          <a:lstStyle/>
          <a:p>
            <a:r>
              <a:rPr lang="fr-FR"/>
              <a:t>EAMPOC – Traitements </a:t>
            </a:r>
          </a:p>
        </p:txBody>
      </p:sp>
      <p:pic>
        <p:nvPicPr>
          <p:cNvPr id="6" name="Picture 4" descr="Pilules colorées empilées pour créer un graphique à barres">
            <a:extLst>
              <a:ext uri="{FF2B5EF4-FFF2-40B4-BE49-F238E27FC236}">
                <a16:creationId xmlns:a16="http://schemas.microsoft.com/office/drawing/2014/main" id="{7D9991A2-B64D-9CE1-862E-AD4EB7F879D8}"/>
              </a:ext>
            </a:extLst>
          </p:cNvPr>
          <p:cNvPicPr>
            <a:picLocks noChangeAspect="1"/>
          </p:cNvPicPr>
          <p:nvPr/>
        </p:nvPicPr>
        <p:blipFill rotWithShape="1">
          <a:blip r:embed="rId3"/>
          <a:srcRect l="28880" r="9803"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Espace réservé du contenu 2">
            <a:extLst>
              <a:ext uri="{FF2B5EF4-FFF2-40B4-BE49-F238E27FC236}">
                <a16:creationId xmlns:a16="http://schemas.microsoft.com/office/drawing/2014/main" id="{7387A4D0-2A70-091E-4569-ED243B32B425}"/>
              </a:ext>
            </a:extLst>
          </p:cNvPr>
          <p:cNvSpPr>
            <a:spLocks noGrp="1"/>
          </p:cNvSpPr>
          <p:nvPr>
            <p:ph idx="1"/>
          </p:nvPr>
        </p:nvSpPr>
        <p:spPr>
          <a:xfrm>
            <a:off x="6513788" y="2333297"/>
            <a:ext cx="4840010" cy="3843666"/>
          </a:xfrm>
        </p:spPr>
        <p:txBody>
          <a:bodyPr vert="horz" lIns="91440" tIns="45720" rIns="91440" bIns="45720" rtlCol="0" anchor="t">
            <a:normAutofit/>
          </a:bodyPr>
          <a:lstStyle/>
          <a:p>
            <a:pPr marL="0" indent="0">
              <a:buNone/>
            </a:pPr>
            <a:endParaRPr lang="fr-CA" sz="2000"/>
          </a:p>
          <a:p>
            <a:pPr marL="342900" indent="-342900"/>
            <a:r>
              <a:rPr lang="fr-CA" sz="2000"/>
              <a:t>SABA (</a:t>
            </a:r>
            <a:r>
              <a:rPr lang="fr-CA" sz="2000" err="1"/>
              <a:t>ventolin</a:t>
            </a:r>
            <a:r>
              <a:rPr lang="fr-CA" sz="2000"/>
              <a:t>)</a:t>
            </a:r>
            <a:endParaRPr lang="fr-CA" sz="2000">
              <a:cs typeface="Calibri"/>
            </a:endParaRPr>
          </a:p>
          <a:p>
            <a:r>
              <a:rPr lang="fr-CA" sz="2000"/>
              <a:t>Anticholinergique-   </a:t>
            </a:r>
            <a:r>
              <a:rPr lang="fr-CA" sz="2000" err="1"/>
              <a:t>ipratropium</a:t>
            </a:r>
            <a:r>
              <a:rPr lang="fr-CA" sz="2000"/>
              <a:t> </a:t>
            </a:r>
            <a:endParaRPr lang="fr-CA" sz="2000">
              <a:cs typeface="Calibri"/>
            </a:endParaRPr>
          </a:p>
          <a:p>
            <a:r>
              <a:rPr lang="fr-CA" sz="2000"/>
              <a:t>Stéroïde </a:t>
            </a:r>
            <a:endParaRPr lang="fr-CA" sz="2000">
              <a:cs typeface="Calibri"/>
            </a:endParaRPr>
          </a:p>
          <a:p>
            <a:r>
              <a:rPr lang="fr-CA" sz="2000"/>
              <a:t>+/- Antibiotique </a:t>
            </a:r>
            <a:endParaRPr lang="fr-CA" sz="2000">
              <a:cs typeface="Calibri"/>
            </a:endParaRPr>
          </a:p>
          <a:p>
            <a:r>
              <a:rPr lang="fr-CA" sz="2000"/>
              <a:t>+/- Support respiratoire  </a:t>
            </a:r>
            <a:endParaRPr lang="fr-CA" sz="2000">
              <a:cs typeface="Calibri"/>
            </a:endParaRPr>
          </a:p>
          <a:p>
            <a:r>
              <a:rPr lang="fr-CA" sz="2000"/>
              <a:t>+/- </a:t>
            </a:r>
            <a:r>
              <a:rPr lang="fr-CA" sz="2000" err="1"/>
              <a:t>methylxanthines</a:t>
            </a:r>
            <a:r>
              <a:rPr lang="fr-CA" sz="2000"/>
              <a:t> (theophylline)</a:t>
            </a:r>
            <a:endParaRPr lang="fr-CA" sz="2000">
              <a:cs typeface="Calibri"/>
            </a:endParaRPr>
          </a:p>
        </p:txBody>
      </p:sp>
    </p:spTree>
    <p:extLst>
      <p:ext uri="{BB962C8B-B14F-4D97-AF65-F5344CB8AC3E}">
        <p14:creationId xmlns:p14="http://schemas.microsoft.com/office/powerpoint/2010/main" val="1378538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os plan du maillon de la chaîne">
            <a:extLst>
              <a:ext uri="{FF2B5EF4-FFF2-40B4-BE49-F238E27FC236}">
                <a16:creationId xmlns:a16="http://schemas.microsoft.com/office/drawing/2014/main" id="{D2985EB2-A710-C801-910B-B34371CB2324}"/>
              </a:ext>
            </a:extLst>
          </p:cNvPr>
          <p:cNvPicPr>
            <a:picLocks noChangeAspect="1"/>
          </p:cNvPicPr>
          <p:nvPr/>
        </p:nvPicPr>
        <p:blipFill rotWithShape="1">
          <a:blip r:embed="rId3"/>
          <a:srcRect t="1720" b="14010"/>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07EFDFB-0536-261E-354C-5FA4A21DA596}"/>
              </a:ext>
            </a:extLst>
          </p:cNvPr>
          <p:cNvSpPr>
            <a:spLocks noGrp="1"/>
          </p:cNvSpPr>
          <p:nvPr>
            <p:ph type="title"/>
          </p:nvPr>
        </p:nvSpPr>
        <p:spPr>
          <a:xfrm>
            <a:off x="-1764453" y="562616"/>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a:solidFill>
                  <a:srgbClr val="FFFFFF"/>
                </a:solidFill>
              </a:rPr>
              <a:t>Le lien du MgSo4 </a:t>
            </a:r>
          </a:p>
        </p:txBody>
      </p:sp>
    </p:spTree>
    <p:extLst>
      <p:ext uri="{BB962C8B-B14F-4D97-AF65-F5344CB8AC3E}">
        <p14:creationId xmlns:p14="http://schemas.microsoft.com/office/powerpoint/2010/main" val="363342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A814BD-BC60-AF65-2F50-E6DB21F6F4D1}"/>
              </a:ext>
            </a:extLst>
          </p:cNvPr>
          <p:cNvSpPr>
            <a:spLocks noGrp="1"/>
          </p:cNvSpPr>
          <p:nvPr>
            <p:ph type="title"/>
          </p:nvPr>
        </p:nvSpPr>
        <p:spPr>
          <a:xfrm>
            <a:off x="481013" y="3752849"/>
            <a:ext cx="3290887" cy="2452687"/>
          </a:xfrm>
        </p:spPr>
        <p:txBody>
          <a:bodyPr anchor="ctr">
            <a:normAutofit/>
          </a:bodyPr>
          <a:lstStyle/>
          <a:p>
            <a:r>
              <a:rPr lang="fr-FR" sz="3600"/>
              <a:t>Les effets d’une déficience en Magnésium </a:t>
            </a:r>
          </a:p>
        </p:txBody>
      </p:sp>
      <p:pic>
        <p:nvPicPr>
          <p:cNvPr id="5" name="Picture 4" descr="Point d’exclamation sur un arrière-plan jaune">
            <a:extLst>
              <a:ext uri="{FF2B5EF4-FFF2-40B4-BE49-F238E27FC236}">
                <a16:creationId xmlns:a16="http://schemas.microsoft.com/office/drawing/2014/main" id="{F388D2EB-F7A0-274E-07CD-09416A35A0C3}"/>
              </a:ext>
            </a:extLst>
          </p:cNvPr>
          <p:cNvPicPr>
            <a:picLocks noChangeAspect="1"/>
          </p:cNvPicPr>
          <p:nvPr/>
        </p:nvPicPr>
        <p:blipFill rotWithShape="1">
          <a:blip r:embed="rId3"/>
          <a:srcRect t="50818" b="8603"/>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Espace réservé du contenu 2">
            <a:extLst>
              <a:ext uri="{FF2B5EF4-FFF2-40B4-BE49-F238E27FC236}">
                <a16:creationId xmlns:a16="http://schemas.microsoft.com/office/drawing/2014/main" id="{3069C353-4D84-F572-52B9-1E17716FC988}"/>
              </a:ext>
            </a:extLst>
          </p:cNvPr>
          <p:cNvSpPr>
            <a:spLocks noGrp="1"/>
          </p:cNvSpPr>
          <p:nvPr>
            <p:ph idx="1"/>
          </p:nvPr>
        </p:nvSpPr>
        <p:spPr>
          <a:xfrm>
            <a:off x="4223982" y="3752850"/>
            <a:ext cx="7485413" cy="2452687"/>
          </a:xfrm>
        </p:spPr>
        <p:txBody>
          <a:bodyPr anchor="ctr">
            <a:normAutofit/>
          </a:bodyPr>
          <a:lstStyle/>
          <a:p>
            <a:r>
              <a:rPr lang="en-US" sz="1800" err="1"/>
              <a:t>Plusieurs</a:t>
            </a:r>
            <a:r>
              <a:rPr lang="en-US" sz="1800"/>
              <a:t> études </a:t>
            </a:r>
            <a:r>
              <a:rPr lang="en-US" sz="1800" err="1"/>
              <a:t>révèlent</a:t>
            </a:r>
            <a:r>
              <a:rPr lang="en-US" sz="1800"/>
              <a:t> que la </a:t>
            </a:r>
            <a:r>
              <a:rPr lang="en-US" sz="1800" err="1"/>
              <a:t>quantité</a:t>
            </a:r>
            <a:r>
              <a:rPr lang="en-US" sz="1800"/>
              <a:t> </a:t>
            </a:r>
            <a:r>
              <a:rPr lang="en-US" sz="1800" err="1"/>
              <a:t>totale</a:t>
            </a:r>
            <a:r>
              <a:rPr lang="en-US" sz="1800"/>
              <a:t> de </a:t>
            </a:r>
            <a:r>
              <a:rPr lang="en-US" sz="1800" err="1"/>
              <a:t>Magnésium</a:t>
            </a:r>
            <a:r>
              <a:rPr lang="en-US" sz="1800"/>
              <a:t> a tendance </a:t>
            </a:r>
            <a:r>
              <a:rPr lang="en-US" sz="1800" err="1"/>
              <a:t>à</a:t>
            </a:r>
            <a:r>
              <a:rPr lang="en-US" sz="1800"/>
              <a:t> </a:t>
            </a:r>
            <a:r>
              <a:rPr lang="en-US" sz="1800" err="1"/>
              <a:t>diminuer</a:t>
            </a:r>
            <a:r>
              <a:rPr lang="en-US" sz="1800"/>
              <a:t> chez les MPOC et les </a:t>
            </a:r>
            <a:r>
              <a:rPr lang="en-US" sz="1800" err="1"/>
              <a:t>personnes</a:t>
            </a:r>
            <a:r>
              <a:rPr lang="en-US" sz="1800"/>
              <a:t> </a:t>
            </a:r>
            <a:r>
              <a:rPr lang="en-US" sz="1800" err="1"/>
              <a:t>agées</a:t>
            </a:r>
            <a:r>
              <a:rPr lang="en-US" sz="1800"/>
              <a:t> </a:t>
            </a:r>
            <a:endParaRPr lang="fr-CA" sz="1800"/>
          </a:p>
          <a:p>
            <a:r>
              <a:rPr lang="fr-FR" sz="1800"/>
              <a:t>Une déficience de magnésium cause une inflammation de bas grade via l’activation de neutrophile et la libération de </a:t>
            </a:r>
            <a:r>
              <a:rPr lang="fr-FR" sz="1800" err="1"/>
              <a:t>mast</a:t>
            </a:r>
            <a:r>
              <a:rPr lang="fr-FR" sz="1800"/>
              <a:t> </a:t>
            </a:r>
            <a:r>
              <a:rPr lang="fr-FR" sz="1800" err="1"/>
              <a:t>cells</a:t>
            </a:r>
            <a:r>
              <a:rPr lang="fr-FR" sz="1800"/>
              <a:t> </a:t>
            </a:r>
          </a:p>
          <a:p>
            <a:r>
              <a:rPr lang="fr-FR" sz="1800"/>
              <a:t>Chez les pts exacerbation asthme sévère – effets bénéfiques rapportés</a:t>
            </a:r>
          </a:p>
        </p:txBody>
      </p:sp>
    </p:spTree>
    <p:extLst>
      <p:ext uri="{BB962C8B-B14F-4D97-AF65-F5344CB8AC3E}">
        <p14:creationId xmlns:p14="http://schemas.microsoft.com/office/powerpoint/2010/main" val="2582401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a:extLst>
              <a:ext uri="{FF2B5EF4-FFF2-40B4-BE49-F238E27FC236}">
                <a16:creationId xmlns:a16="http://schemas.microsoft.com/office/drawing/2014/main" id="{D5A07AF7-7754-B449-814F-2B59E5947B56}"/>
              </a:ext>
            </a:extLst>
          </p:cNvPr>
          <p:cNvPicPr>
            <a:picLocks noChangeAspect="1"/>
          </p:cNvPicPr>
          <p:nvPr/>
        </p:nvPicPr>
        <p:blipFill rotWithShape="1">
          <a:blip r:embed="rId3"/>
          <a:srcRect l="1588" r="4648"/>
          <a:stretch/>
        </p:blipFill>
        <p:spPr>
          <a:xfrm>
            <a:off x="-174430" y="0"/>
            <a:ext cx="9669642" cy="6857990"/>
          </a:xfrm>
          <a:prstGeom prst="rect">
            <a:avLst/>
          </a:prstGeom>
        </p:spPr>
      </p:pic>
      <p:sp>
        <p:nvSpPr>
          <p:cNvPr id="14"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AD4AE0C-85A4-30E3-0E0D-3C451556EFD6}"/>
              </a:ext>
            </a:extLst>
          </p:cNvPr>
          <p:cNvSpPr>
            <a:spLocks noGrp="1"/>
          </p:cNvSpPr>
          <p:nvPr>
            <p:ph type="title"/>
          </p:nvPr>
        </p:nvSpPr>
        <p:spPr>
          <a:xfrm>
            <a:off x="7531610" y="365125"/>
            <a:ext cx="3822189" cy="1899912"/>
          </a:xfrm>
        </p:spPr>
        <p:txBody>
          <a:bodyPr>
            <a:normAutofit/>
          </a:bodyPr>
          <a:lstStyle/>
          <a:p>
            <a:pPr algn="ctr"/>
            <a:r>
              <a:rPr lang="fr-FR" sz="4000"/>
              <a:t>Propriété du magnésium </a:t>
            </a:r>
            <a:endParaRPr lang="fr-FR"/>
          </a:p>
        </p:txBody>
      </p:sp>
      <p:sp>
        <p:nvSpPr>
          <p:cNvPr id="3" name="Espace réservé du contenu 2">
            <a:extLst>
              <a:ext uri="{FF2B5EF4-FFF2-40B4-BE49-F238E27FC236}">
                <a16:creationId xmlns:a16="http://schemas.microsoft.com/office/drawing/2014/main" id="{0C9DCBBD-8491-B32B-09CF-87543E1EF772}"/>
              </a:ext>
            </a:extLst>
          </p:cNvPr>
          <p:cNvSpPr>
            <a:spLocks noGrp="1"/>
          </p:cNvSpPr>
          <p:nvPr>
            <p:ph idx="1"/>
          </p:nvPr>
        </p:nvSpPr>
        <p:spPr>
          <a:xfrm>
            <a:off x="7531610" y="2142653"/>
            <a:ext cx="3689142" cy="3742762"/>
          </a:xfrm>
        </p:spPr>
        <p:txBody>
          <a:bodyPr vert="horz" lIns="91440" tIns="45720" rIns="91440" bIns="45720" rtlCol="0" anchor="t">
            <a:normAutofit/>
          </a:bodyPr>
          <a:lstStyle/>
          <a:p>
            <a:r>
              <a:rPr lang="fr-CA" sz="2000">
                <a:latin typeface="Calibri"/>
                <a:ea typeface="Calibri" panose="020F0502020204030204" pitchFamily="34" charset="0"/>
                <a:cs typeface="Arial"/>
              </a:rPr>
              <a:t>Propriétés anti-inflammatoires</a:t>
            </a:r>
            <a:endParaRPr lang="fr-CA" sz="2000">
              <a:latin typeface="Calibri"/>
              <a:ea typeface="Calibri" panose="020F0502020204030204" pitchFamily="34" charset="0"/>
              <a:cs typeface="Arial" panose="020B0604020202020204" pitchFamily="34" charset="0"/>
            </a:endParaRPr>
          </a:p>
          <a:p>
            <a:r>
              <a:rPr lang="fr-CA" sz="2000">
                <a:latin typeface="Calibri"/>
                <a:ea typeface="Calibri" panose="020F0502020204030204" pitchFamily="34" charset="0"/>
                <a:cs typeface="Arial"/>
              </a:rPr>
              <a:t>A</a:t>
            </a:r>
            <a:r>
              <a:rPr lang="fr-CA" sz="2000">
                <a:effectLst/>
                <a:latin typeface="Calibri"/>
                <a:ea typeface="Calibri" panose="020F0502020204030204" pitchFamily="34" charset="0"/>
                <a:cs typeface="Arial"/>
              </a:rPr>
              <a:t>git sur la </a:t>
            </a:r>
            <a:r>
              <a:rPr lang="fr-CA" sz="2000" b="1">
                <a:effectLst/>
                <a:latin typeface="Calibri"/>
                <a:ea typeface="Calibri" panose="020F0502020204030204" pitchFamily="34" charset="0"/>
                <a:cs typeface="Arial"/>
              </a:rPr>
              <a:t>relaxation des muscles lisses bronchiques </a:t>
            </a:r>
            <a:r>
              <a:rPr lang="fr-CA" sz="2000">
                <a:effectLst/>
                <a:latin typeface="Calibri"/>
                <a:ea typeface="Calibri" panose="020F0502020204030204" pitchFamily="34" charset="0"/>
                <a:cs typeface="Arial"/>
              </a:rPr>
              <a:t>par blocage des canaux calciques et à des effets inhibiteurs sur la libération d'acétylcholine au niveau des </a:t>
            </a:r>
            <a:r>
              <a:rPr lang="fr-CA" sz="2000">
                <a:latin typeface="Calibri"/>
                <a:cs typeface="Arial"/>
              </a:rPr>
              <a:t>jonctions neuromusculaires </a:t>
            </a:r>
            <a:endParaRPr lang="fr-CA" sz="2000">
              <a:latin typeface="Calibri" panose="020F0502020204030204" pitchFamily="34" charset="0"/>
              <a:cs typeface="Arial" panose="020B0604020202020204" pitchFamily="34" charset="0"/>
            </a:endParaRPr>
          </a:p>
          <a:p>
            <a:r>
              <a:rPr lang="fr-CA" sz="2000" b="1">
                <a:latin typeface="Calibri"/>
                <a:cs typeface="Arial"/>
              </a:rPr>
              <a:t>Réduit la réponse neutrophilique </a:t>
            </a:r>
            <a:r>
              <a:rPr lang="fr-CA" sz="2000">
                <a:latin typeface="Calibri"/>
                <a:cs typeface="Arial"/>
              </a:rPr>
              <a:t>et diminue la libération dégranulation des mastocytes </a:t>
            </a:r>
            <a:endParaRPr lang="fr-FR" sz="200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6241839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2145</Words>
  <Application>Microsoft Macintosh PowerPoint</Application>
  <PresentationFormat>Grand écran</PresentationFormat>
  <Paragraphs>334</Paragraphs>
  <Slides>29</Slides>
  <Notes>23</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29</vt:i4>
      </vt:variant>
    </vt:vector>
  </HeadingPairs>
  <TitlesOfParts>
    <vt:vector size="37" baseType="lpstr">
      <vt:lpstr>Arial</vt:lpstr>
      <vt:lpstr>Calibri</vt:lpstr>
      <vt:lpstr>Calibri Light</vt:lpstr>
      <vt:lpstr>Cambria</vt:lpstr>
      <vt:lpstr>MinionPro</vt:lpstr>
      <vt:lpstr>Noto Sans</vt:lpstr>
      <vt:lpstr>Wingdings</vt:lpstr>
      <vt:lpstr>Office Theme</vt:lpstr>
      <vt:lpstr>Retournons à nos routes minérales: Le MgSO4  L’utilisation en EAMPOC</vt:lpstr>
      <vt:lpstr>Introduction - MPOC</vt:lpstr>
      <vt:lpstr>Facteurs de risque de la MPOC</vt:lpstr>
      <vt:lpstr>Différents sous-types de la MPOC</vt:lpstr>
      <vt:lpstr>Exacerbation aigue de la MPOC (EAMPOC)</vt:lpstr>
      <vt:lpstr>EAMPOC – Traitements </vt:lpstr>
      <vt:lpstr>Le lien du MgSo4 </vt:lpstr>
      <vt:lpstr>Les effets d’une déficience en Magnésium </vt:lpstr>
      <vt:lpstr>Propriété du magnésium </vt:lpstr>
      <vt:lpstr>Son efficacité demeure discutable  Uptodate, AAFP, ERS</vt:lpstr>
      <vt:lpstr>Question de recherche PICO </vt:lpstr>
      <vt:lpstr>Méthodologie </vt:lpstr>
      <vt:lpstr>Critères d'exclusion dans les articles</vt:lpstr>
      <vt:lpstr>Résumé des articles</vt:lpstr>
      <vt:lpstr>Présentation PowerPoint</vt:lpstr>
      <vt:lpstr>Présentation PowerPoint</vt:lpstr>
      <vt:lpstr>Présentation PowerPoint</vt:lpstr>
      <vt:lpstr>Présentation PowerPoint</vt:lpstr>
      <vt:lpstr>Résultats</vt:lpstr>
      <vt:lpstr>Présentation PowerPoint</vt:lpstr>
      <vt:lpstr>Discussion</vt:lpstr>
      <vt:lpstr>Biais de sélection</vt:lpstr>
      <vt:lpstr>Biais d'information</vt:lpstr>
      <vt:lpstr>Présentation PowerPoint</vt:lpstr>
      <vt:lpstr>Biais de publication</vt:lpstr>
      <vt:lpstr>Conclusion</vt:lpstr>
      <vt:lpstr>Autres pistes de recherche</vt:lpstr>
      <vt:lpstr>Questions? </vt:lpstr>
      <vt:lpstr>Références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Projet d’érudition </dc:title>
  <dc:creator>Marianne Lavoie-Rancourt</dc:creator>
  <cp:lastModifiedBy>Marianne Lavoie-Rancourt</cp:lastModifiedBy>
  <cp:revision>2</cp:revision>
  <dcterms:created xsi:type="dcterms:W3CDTF">2023-03-24T18:17:09Z</dcterms:created>
  <dcterms:modified xsi:type="dcterms:W3CDTF">2023-05-28T14:00:52Z</dcterms:modified>
</cp:coreProperties>
</file>