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3"/>
  </p:notesMasterIdLst>
  <p:sldIdLst>
    <p:sldId id="256" r:id="rId2"/>
    <p:sldId id="280" r:id="rId3"/>
    <p:sldId id="257" r:id="rId4"/>
    <p:sldId id="258" r:id="rId5"/>
    <p:sldId id="259" r:id="rId6"/>
    <p:sldId id="260" r:id="rId7"/>
    <p:sldId id="261" r:id="rId8"/>
    <p:sldId id="262" r:id="rId9"/>
    <p:sldId id="263" r:id="rId10"/>
    <p:sldId id="278" r:id="rId11"/>
    <p:sldId id="264" r:id="rId12"/>
    <p:sldId id="279" r:id="rId13"/>
    <p:sldId id="267" r:id="rId14"/>
    <p:sldId id="268"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Avenir Next LT Pro" panose="020B0504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Roboto" panose="02000000000000000000" pitchFamily="2"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6DD1B-DA37-6A24-B802-553605F53182}" name="Isabel Rodrigues" initials="IR" userId="S::isabel.rodrigues@umontreal.ca::fd71c15f-3383-4d3c-a6b7-649a5f69247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DD0A20-611A-4CBB-BF9C-B11DCDD198ED}">
  <a:tblStyle styleId="{A7DD0A20-611A-4CBB-BF9C-B11DCDD198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5021DDB-8FFD-47EA-A3BE-7DD81C5A163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8"/>
    <p:restoredTop sz="94659"/>
  </p:normalViewPr>
  <p:slideViewPr>
    <p:cSldViewPr snapToGrid="0">
      <p:cViewPr varScale="1">
        <p:scale>
          <a:sx n="82" d="100"/>
          <a:sy n="82" d="100"/>
        </p:scale>
        <p:origin x="616"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BD354-8EA3-43CE-B8D0-61D1E07D9D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7D5BCF-0FA6-4F22-831D-5DFB8E59A5F5}">
      <dgm:prSet/>
      <dgm:spPr/>
      <dgm:t>
        <a:bodyPr/>
        <a:lstStyle/>
        <a:p>
          <a:r>
            <a:rPr lang="en-US" b="1"/>
            <a:t>5 Études de cohortes</a:t>
          </a:r>
          <a:endParaRPr lang="en-US"/>
        </a:p>
      </dgm:t>
    </dgm:pt>
    <dgm:pt modelId="{90C3F88D-5A86-4FF6-93A9-A3DD521808C7}" type="parTrans" cxnId="{903B3DB5-F3A4-4A50-86DD-616FDC334851}">
      <dgm:prSet/>
      <dgm:spPr/>
      <dgm:t>
        <a:bodyPr/>
        <a:lstStyle/>
        <a:p>
          <a:endParaRPr lang="en-US"/>
        </a:p>
      </dgm:t>
    </dgm:pt>
    <dgm:pt modelId="{E3F37523-6193-4A78-8F14-380332403405}" type="sibTrans" cxnId="{903B3DB5-F3A4-4A50-86DD-616FDC334851}">
      <dgm:prSet/>
      <dgm:spPr/>
      <dgm:t>
        <a:bodyPr/>
        <a:lstStyle/>
        <a:p>
          <a:endParaRPr lang="en-US"/>
        </a:p>
      </dgm:t>
    </dgm:pt>
    <dgm:pt modelId="{78E739B8-8231-446C-8614-299D6301340C}">
      <dgm:prSet/>
      <dgm:spPr/>
      <dgm:t>
        <a:bodyPr/>
        <a:lstStyle/>
        <a:p>
          <a:r>
            <a:rPr lang="en-US"/>
            <a:t>Biais de rappel. </a:t>
          </a:r>
        </a:p>
      </dgm:t>
    </dgm:pt>
    <dgm:pt modelId="{464B1E37-AC6A-42D2-B004-B9AEDCD8CF2B}" type="parTrans" cxnId="{581D5137-A782-40B5-997B-00C427E78B95}">
      <dgm:prSet/>
      <dgm:spPr/>
      <dgm:t>
        <a:bodyPr/>
        <a:lstStyle/>
        <a:p>
          <a:endParaRPr lang="en-US"/>
        </a:p>
      </dgm:t>
    </dgm:pt>
    <dgm:pt modelId="{31231221-89BE-43B7-B257-3A5D37041BFC}" type="sibTrans" cxnId="{581D5137-A782-40B5-997B-00C427E78B95}">
      <dgm:prSet/>
      <dgm:spPr/>
      <dgm:t>
        <a:bodyPr/>
        <a:lstStyle/>
        <a:p>
          <a:endParaRPr lang="en-US"/>
        </a:p>
      </dgm:t>
    </dgm:pt>
    <dgm:pt modelId="{A07BEEC4-7CEE-48BA-84F9-D4CC5953CA0A}">
      <dgm:prSet/>
      <dgm:spPr/>
      <dgm:t>
        <a:bodyPr/>
        <a:lstStyle/>
        <a:p>
          <a:r>
            <a:rPr lang="en-US"/>
            <a:t>Ø de mesure de risque (RR, rapport de risque)</a:t>
          </a:r>
        </a:p>
      </dgm:t>
    </dgm:pt>
    <dgm:pt modelId="{90E3B9ED-DFE4-4C70-A2B9-5C2771483B62}" type="parTrans" cxnId="{841858A0-7CE2-4156-B537-0B0B2EC3EFCA}">
      <dgm:prSet/>
      <dgm:spPr/>
      <dgm:t>
        <a:bodyPr/>
        <a:lstStyle/>
        <a:p>
          <a:endParaRPr lang="en-US"/>
        </a:p>
      </dgm:t>
    </dgm:pt>
    <dgm:pt modelId="{350DE617-BC52-41BB-8E71-885413C918B5}" type="sibTrans" cxnId="{841858A0-7CE2-4156-B537-0B0B2EC3EFCA}">
      <dgm:prSet/>
      <dgm:spPr/>
      <dgm:t>
        <a:bodyPr/>
        <a:lstStyle/>
        <a:p>
          <a:endParaRPr lang="en-US"/>
        </a:p>
      </dgm:t>
    </dgm:pt>
    <dgm:pt modelId="{43A72497-8676-4070-8CF6-0B88F9D46AAB}">
      <dgm:prSet/>
      <dgm:spPr/>
      <dgm:t>
        <a:bodyPr/>
        <a:lstStyle/>
        <a:p>
          <a:r>
            <a:rPr lang="en-US"/>
            <a:t>Ø de lien de causalité établit (entre quoi et quoi)</a:t>
          </a:r>
        </a:p>
      </dgm:t>
    </dgm:pt>
    <dgm:pt modelId="{145ED348-C3A0-45DA-A95F-424C62E0C2CA}" type="parTrans" cxnId="{3C146599-15BF-40B6-897D-0C01AFE59F75}">
      <dgm:prSet/>
      <dgm:spPr/>
      <dgm:t>
        <a:bodyPr/>
        <a:lstStyle/>
        <a:p>
          <a:endParaRPr lang="en-US"/>
        </a:p>
      </dgm:t>
    </dgm:pt>
    <dgm:pt modelId="{0316F3FD-53A5-4960-B1EA-06D87B53D3FB}" type="sibTrans" cxnId="{3C146599-15BF-40B6-897D-0C01AFE59F75}">
      <dgm:prSet/>
      <dgm:spPr/>
      <dgm:t>
        <a:bodyPr/>
        <a:lstStyle/>
        <a:p>
          <a:endParaRPr lang="en-US"/>
        </a:p>
      </dgm:t>
    </dgm:pt>
    <dgm:pt modelId="{25C011F1-BB67-4B3B-B42E-9561D50E6981}">
      <dgm:prSet/>
      <dgm:spPr/>
      <dgm:t>
        <a:bodyPr/>
        <a:lstStyle/>
        <a:p>
          <a:r>
            <a:rPr lang="en-US"/>
            <a:t>Ø</a:t>
          </a:r>
          <a:r>
            <a:rPr lang="en-US" b="1"/>
            <a:t> </a:t>
          </a:r>
          <a:r>
            <a:rPr lang="en-US"/>
            <a:t>détails sur types d’erreurs cliniques commises ainsi que l’impact.</a:t>
          </a:r>
        </a:p>
      </dgm:t>
    </dgm:pt>
    <dgm:pt modelId="{2FAB0557-AC2E-45B4-B58C-AC69CB73E25C}" type="parTrans" cxnId="{FEDF156F-2A54-4825-B6EF-5D6A7BFDADAB}">
      <dgm:prSet/>
      <dgm:spPr/>
      <dgm:t>
        <a:bodyPr/>
        <a:lstStyle/>
        <a:p>
          <a:endParaRPr lang="en-US"/>
        </a:p>
      </dgm:t>
    </dgm:pt>
    <dgm:pt modelId="{3FD308B4-CAD1-4A0C-87BD-5BDC25CA19A7}" type="sibTrans" cxnId="{FEDF156F-2A54-4825-B6EF-5D6A7BFDADAB}">
      <dgm:prSet/>
      <dgm:spPr/>
      <dgm:t>
        <a:bodyPr/>
        <a:lstStyle/>
        <a:p>
          <a:endParaRPr lang="en-US"/>
        </a:p>
      </dgm:t>
    </dgm:pt>
    <dgm:pt modelId="{0679B6E8-EF0F-415D-8A72-E0F7F12D300B}">
      <dgm:prSet/>
      <dgm:spPr/>
      <dgm:t>
        <a:bodyPr/>
        <a:lstStyle/>
        <a:p>
          <a:r>
            <a:rPr lang="en-US"/>
            <a:t>Ø d’analyse pour contrôler pour les facteurs de confusion possible</a:t>
          </a:r>
        </a:p>
      </dgm:t>
    </dgm:pt>
    <dgm:pt modelId="{581D3BE0-C6A4-4D4C-A1B5-FC316A7D80CC}" type="parTrans" cxnId="{BB420380-3780-4898-BDA1-90EF447D82BF}">
      <dgm:prSet/>
      <dgm:spPr/>
      <dgm:t>
        <a:bodyPr/>
        <a:lstStyle/>
        <a:p>
          <a:endParaRPr lang="en-US"/>
        </a:p>
      </dgm:t>
    </dgm:pt>
    <dgm:pt modelId="{7201E73A-3F46-43D0-8EE2-20D3EC04511B}" type="sibTrans" cxnId="{BB420380-3780-4898-BDA1-90EF447D82BF}">
      <dgm:prSet/>
      <dgm:spPr/>
      <dgm:t>
        <a:bodyPr/>
        <a:lstStyle/>
        <a:p>
          <a:endParaRPr lang="en-US"/>
        </a:p>
      </dgm:t>
    </dgm:pt>
    <dgm:pt modelId="{E28FA2F0-9775-480B-99CF-C59F8A8BB5D1}">
      <dgm:prSet/>
      <dgm:spPr/>
      <dgm:t>
        <a:bodyPr/>
        <a:lstStyle/>
        <a:p>
          <a:r>
            <a:rPr lang="en-US"/>
            <a:t>2 articles de synthèse</a:t>
          </a:r>
        </a:p>
      </dgm:t>
    </dgm:pt>
    <dgm:pt modelId="{E30F110F-86B4-4949-8AE5-29D363283F29}" type="parTrans" cxnId="{DCEB6992-9E43-411A-88BD-09C1E447D960}">
      <dgm:prSet/>
      <dgm:spPr/>
      <dgm:t>
        <a:bodyPr/>
        <a:lstStyle/>
        <a:p>
          <a:endParaRPr lang="en-US"/>
        </a:p>
      </dgm:t>
    </dgm:pt>
    <dgm:pt modelId="{17312A7C-7A4C-4097-9D2B-DE80F055C522}" type="sibTrans" cxnId="{DCEB6992-9E43-411A-88BD-09C1E447D960}">
      <dgm:prSet/>
      <dgm:spPr/>
      <dgm:t>
        <a:bodyPr/>
        <a:lstStyle/>
        <a:p>
          <a:endParaRPr lang="en-US"/>
        </a:p>
      </dgm:t>
    </dgm:pt>
    <dgm:pt modelId="{E32107B0-9B6C-45BB-A4E5-D57DFD1290EE}">
      <dgm:prSet/>
      <dgm:spPr/>
      <dgm:t>
        <a:bodyPr/>
        <a:lstStyle/>
        <a:p>
          <a:r>
            <a:rPr lang="en-US"/>
            <a:t>Revue narrative</a:t>
          </a:r>
        </a:p>
      </dgm:t>
    </dgm:pt>
    <dgm:pt modelId="{0C0228FC-4216-421C-803E-7499ACED92BF}" type="parTrans" cxnId="{51209487-2EFC-42DA-B17B-F35827AE1124}">
      <dgm:prSet/>
      <dgm:spPr/>
      <dgm:t>
        <a:bodyPr/>
        <a:lstStyle/>
        <a:p>
          <a:endParaRPr lang="en-US"/>
        </a:p>
      </dgm:t>
    </dgm:pt>
    <dgm:pt modelId="{130DF841-3927-4611-9D91-DDDCC74CF820}" type="sibTrans" cxnId="{51209487-2EFC-42DA-B17B-F35827AE1124}">
      <dgm:prSet/>
      <dgm:spPr/>
      <dgm:t>
        <a:bodyPr/>
        <a:lstStyle/>
        <a:p>
          <a:endParaRPr lang="en-US"/>
        </a:p>
      </dgm:t>
    </dgm:pt>
    <dgm:pt modelId="{B1042B87-6B5B-4E70-8DC2-B09786E29853}">
      <dgm:prSet/>
      <dgm:spPr/>
      <dgm:t>
        <a:bodyPr/>
        <a:lstStyle/>
        <a:p>
          <a:r>
            <a:rPr lang="en-US"/>
            <a:t>Biais de sélection : absence d’évaluation de la qualité des études</a:t>
          </a:r>
        </a:p>
      </dgm:t>
    </dgm:pt>
    <dgm:pt modelId="{1E1D89A9-EE6D-4F99-A856-CEB6074B5696}" type="parTrans" cxnId="{63CC558E-A92D-4E8C-BE9B-D60599ED1AA9}">
      <dgm:prSet/>
      <dgm:spPr/>
      <dgm:t>
        <a:bodyPr/>
        <a:lstStyle/>
        <a:p>
          <a:endParaRPr lang="en-US"/>
        </a:p>
      </dgm:t>
    </dgm:pt>
    <dgm:pt modelId="{C8B5169C-7725-48D9-88BF-B9D821231789}" type="sibTrans" cxnId="{63CC558E-A92D-4E8C-BE9B-D60599ED1AA9}">
      <dgm:prSet/>
      <dgm:spPr/>
      <dgm:t>
        <a:bodyPr/>
        <a:lstStyle/>
        <a:p>
          <a:endParaRPr lang="en-US"/>
        </a:p>
      </dgm:t>
    </dgm:pt>
    <dgm:pt modelId="{216D4ACD-F673-483C-BC18-C954F0FC45C3}">
      <dgm:prSet/>
      <dgm:spPr/>
      <dgm:t>
        <a:bodyPr/>
        <a:lstStyle/>
        <a:p>
          <a:r>
            <a:rPr lang="en-US" b="1"/>
            <a:t>Revue systématique</a:t>
          </a:r>
          <a:endParaRPr lang="en-US"/>
        </a:p>
      </dgm:t>
    </dgm:pt>
    <dgm:pt modelId="{EDCD1E77-A4E6-4586-B5C8-43BB38827FA5}" type="parTrans" cxnId="{90D72833-8B8F-4287-A35C-D0C9F5E7F5BD}">
      <dgm:prSet/>
      <dgm:spPr/>
      <dgm:t>
        <a:bodyPr/>
        <a:lstStyle/>
        <a:p>
          <a:endParaRPr lang="en-US"/>
        </a:p>
      </dgm:t>
    </dgm:pt>
    <dgm:pt modelId="{3BFE6990-1818-4B5D-B244-EA0817276A8F}" type="sibTrans" cxnId="{90D72833-8B8F-4287-A35C-D0C9F5E7F5BD}">
      <dgm:prSet/>
      <dgm:spPr/>
      <dgm:t>
        <a:bodyPr/>
        <a:lstStyle/>
        <a:p>
          <a:endParaRPr lang="en-US"/>
        </a:p>
      </dgm:t>
    </dgm:pt>
    <dgm:pt modelId="{4941536B-314F-4396-ACCF-FC36F6553C83}">
      <dgm:prSet/>
      <dgm:spPr/>
      <dgm:t>
        <a:bodyPr/>
        <a:lstStyle/>
        <a:p>
          <a:r>
            <a:rPr lang="en-US"/>
            <a:t>Hétérogénéité entre les études</a:t>
          </a:r>
        </a:p>
      </dgm:t>
    </dgm:pt>
    <dgm:pt modelId="{DB75D18D-9985-4877-AF60-B1505769ED71}" type="parTrans" cxnId="{9E789789-2F37-480E-A8E2-335D5181F4BC}">
      <dgm:prSet/>
      <dgm:spPr/>
      <dgm:t>
        <a:bodyPr/>
        <a:lstStyle/>
        <a:p>
          <a:endParaRPr lang="en-US"/>
        </a:p>
      </dgm:t>
    </dgm:pt>
    <dgm:pt modelId="{9B14A5EE-9C68-42B0-B33F-9168C95AB0E3}" type="sibTrans" cxnId="{9E789789-2F37-480E-A8E2-335D5181F4BC}">
      <dgm:prSet/>
      <dgm:spPr/>
      <dgm:t>
        <a:bodyPr/>
        <a:lstStyle/>
        <a:p>
          <a:endParaRPr lang="en-US"/>
        </a:p>
      </dgm:t>
    </dgm:pt>
    <dgm:pt modelId="{F041C5D2-6E27-4042-BB2C-A612C396AC91}">
      <dgm:prSet/>
      <dgm:spPr/>
      <dgm:t>
        <a:bodyPr/>
        <a:lstStyle/>
        <a:p>
          <a:r>
            <a:rPr lang="en-US"/>
            <a:t>Études disponibles de faible qualité</a:t>
          </a:r>
        </a:p>
      </dgm:t>
    </dgm:pt>
    <dgm:pt modelId="{46BDCB86-A2AB-4CAF-BDAC-168D5D995711}" type="parTrans" cxnId="{21D1E370-2603-4521-B7E3-8DCBFFB1B2D6}">
      <dgm:prSet/>
      <dgm:spPr/>
      <dgm:t>
        <a:bodyPr/>
        <a:lstStyle/>
        <a:p>
          <a:endParaRPr lang="en-US"/>
        </a:p>
      </dgm:t>
    </dgm:pt>
    <dgm:pt modelId="{EEF27230-6533-460D-AC90-3C1D22FDC1F3}" type="sibTrans" cxnId="{21D1E370-2603-4521-B7E3-8DCBFFB1B2D6}">
      <dgm:prSet/>
      <dgm:spPr/>
      <dgm:t>
        <a:bodyPr/>
        <a:lstStyle/>
        <a:p>
          <a:endParaRPr lang="en-US"/>
        </a:p>
      </dgm:t>
    </dgm:pt>
    <dgm:pt modelId="{D5307706-2A6C-47D5-8C4B-E53FE98A410F}">
      <dgm:prSet/>
      <dgm:spPr/>
      <dgm:t>
        <a:bodyPr/>
        <a:lstStyle/>
        <a:p>
          <a:r>
            <a:rPr lang="en-US" b="1"/>
            <a:t>Étude transversale</a:t>
          </a:r>
          <a:endParaRPr lang="en-US"/>
        </a:p>
      </dgm:t>
    </dgm:pt>
    <dgm:pt modelId="{06D0B31C-45D5-453B-844C-CC0E23083844}" type="parTrans" cxnId="{2308FBD1-E94E-46F2-9E41-E17530BF655F}">
      <dgm:prSet/>
      <dgm:spPr/>
      <dgm:t>
        <a:bodyPr/>
        <a:lstStyle/>
        <a:p>
          <a:endParaRPr lang="en-US"/>
        </a:p>
      </dgm:t>
    </dgm:pt>
    <dgm:pt modelId="{C3E76431-DE90-416E-89F1-AC1D5FF2EB4D}" type="sibTrans" cxnId="{2308FBD1-E94E-46F2-9E41-E17530BF655F}">
      <dgm:prSet/>
      <dgm:spPr/>
      <dgm:t>
        <a:bodyPr/>
        <a:lstStyle/>
        <a:p>
          <a:endParaRPr lang="en-US"/>
        </a:p>
      </dgm:t>
    </dgm:pt>
    <dgm:pt modelId="{EBA579D2-C31D-44F5-8050-6F0EBA122839}">
      <dgm:prSet/>
      <dgm:spPr/>
      <dgm:t>
        <a:bodyPr/>
        <a:lstStyle/>
        <a:p>
          <a:r>
            <a:rPr lang="en-US"/>
            <a:t>Limite d’un portrait au moment du sondage</a:t>
          </a:r>
        </a:p>
      </dgm:t>
    </dgm:pt>
    <dgm:pt modelId="{B9CA4113-D464-4A64-A71D-06EBEFC32865}" type="parTrans" cxnId="{C3358C1A-22FC-4096-9E64-5BB4EC73734C}">
      <dgm:prSet/>
      <dgm:spPr/>
      <dgm:t>
        <a:bodyPr/>
        <a:lstStyle/>
        <a:p>
          <a:endParaRPr lang="en-US"/>
        </a:p>
      </dgm:t>
    </dgm:pt>
    <dgm:pt modelId="{7CD1A753-0FD7-404F-81BA-45919427AE29}" type="sibTrans" cxnId="{C3358C1A-22FC-4096-9E64-5BB4EC73734C}">
      <dgm:prSet/>
      <dgm:spPr/>
      <dgm:t>
        <a:bodyPr/>
        <a:lstStyle/>
        <a:p>
          <a:endParaRPr lang="en-US"/>
        </a:p>
      </dgm:t>
    </dgm:pt>
    <dgm:pt modelId="{0BC43BD6-AA2A-EE45-AE89-701A944FDCA6}" type="pres">
      <dgm:prSet presAssocID="{BCDBD354-8EA3-43CE-B8D0-61D1E07D9D49}" presName="linear" presStyleCnt="0">
        <dgm:presLayoutVars>
          <dgm:animLvl val="lvl"/>
          <dgm:resizeHandles val="exact"/>
        </dgm:presLayoutVars>
      </dgm:prSet>
      <dgm:spPr/>
    </dgm:pt>
    <dgm:pt modelId="{61607121-2027-F341-AC11-546DEC6D69DF}" type="pres">
      <dgm:prSet presAssocID="{DD7D5BCF-0FA6-4F22-831D-5DFB8E59A5F5}" presName="parentText" presStyleLbl="node1" presStyleIdx="0" presStyleCnt="4">
        <dgm:presLayoutVars>
          <dgm:chMax val="0"/>
          <dgm:bulletEnabled val="1"/>
        </dgm:presLayoutVars>
      </dgm:prSet>
      <dgm:spPr/>
    </dgm:pt>
    <dgm:pt modelId="{E621F153-CEF3-5547-97F9-B292CA08621F}" type="pres">
      <dgm:prSet presAssocID="{DD7D5BCF-0FA6-4F22-831D-5DFB8E59A5F5}" presName="childText" presStyleLbl="revTx" presStyleIdx="0" presStyleCnt="4">
        <dgm:presLayoutVars>
          <dgm:bulletEnabled val="1"/>
        </dgm:presLayoutVars>
      </dgm:prSet>
      <dgm:spPr/>
    </dgm:pt>
    <dgm:pt modelId="{4B0811AB-7D98-F147-BE01-807E34B02706}" type="pres">
      <dgm:prSet presAssocID="{E28FA2F0-9775-480B-99CF-C59F8A8BB5D1}" presName="parentText" presStyleLbl="node1" presStyleIdx="1" presStyleCnt="4">
        <dgm:presLayoutVars>
          <dgm:chMax val="0"/>
          <dgm:bulletEnabled val="1"/>
        </dgm:presLayoutVars>
      </dgm:prSet>
      <dgm:spPr/>
    </dgm:pt>
    <dgm:pt modelId="{481E9A17-89A7-AD48-91CA-5E06BE6DD36E}" type="pres">
      <dgm:prSet presAssocID="{E28FA2F0-9775-480B-99CF-C59F8A8BB5D1}" presName="childText" presStyleLbl="revTx" presStyleIdx="1" presStyleCnt="4">
        <dgm:presLayoutVars>
          <dgm:bulletEnabled val="1"/>
        </dgm:presLayoutVars>
      </dgm:prSet>
      <dgm:spPr/>
    </dgm:pt>
    <dgm:pt modelId="{57C2C4D7-B775-664E-856C-8659546ED813}" type="pres">
      <dgm:prSet presAssocID="{216D4ACD-F673-483C-BC18-C954F0FC45C3}" presName="parentText" presStyleLbl="node1" presStyleIdx="2" presStyleCnt="4">
        <dgm:presLayoutVars>
          <dgm:chMax val="0"/>
          <dgm:bulletEnabled val="1"/>
        </dgm:presLayoutVars>
      </dgm:prSet>
      <dgm:spPr/>
    </dgm:pt>
    <dgm:pt modelId="{57E0D458-FC85-8647-909E-2327DAB7D450}" type="pres">
      <dgm:prSet presAssocID="{216D4ACD-F673-483C-BC18-C954F0FC45C3}" presName="childText" presStyleLbl="revTx" presStyleIdx="2" presStyleCnt="4">
        <dgm:presLayoutVars>
          <dgm:bulletEnabled val="1"/>
        </dgm:presLayoutVars>
      </dgm:prSet>
      <dgm:spPr/>
    </dgm:pt>
    <dgm:pt modelId="{A9AC1ABC-66A0-C74E-832B-F496B7D2268D}" type="pres">
      <dgm:prSet presAssocID="{D5307706-2A6C-47D5-8C4B-E53FE98A410F}" presName="parentText" presStyleLbl="node1" presStyleIdx="3" presStyleCnt="4">
        <dgm:presLayoutVars>
          <dgm:chMax val="0"/>
          <dgm:bulletEnabled val="1"/>
        </dgm:presLayoutVars>
      </dgm:prSet>
      <dgm:spPr/>
    </dgm:pt>
    <dgm:pt modelId="{180D4AB4-01F9-104F-8C02-376E24A2C0B3}" type="pres">
      <dgm:prSet presAssocID="{D5307706-2A6C-47D5-8C4B-E53FE98A410F}" presName="childText" presStyleLbl="revTx" presStyleIdx="3" presStyleCnt="4">
        <dgm:presLayoutVars>
          <dgm:bulletEnabled val="1"/>
        </dgm:presLayoutVars>
      </dgm:prSet>
      <dgm:spPr/>
    </dgm:pt>
  </dgm:ptLst>
  <dgm:cxnLst>
    <dgm:cxn modelId="{55ECE30A-7C4D-6648-85A8-125105C581E6}" type="presOf" srcId="{E28FA2F0-9775-480B-99CF-C59F8A8BB5D1}" destId="{4B0811AB-7D98-F147-BE01-807E34B02706}" srcOrd="0" destOrd="0" presId="urn:microsoft.com/office/officeart/2005/8/layout/vList2"/>
    <dgm:cxn modelId="{C3358C1A-22FC-4096-9E64-5BB4EC73734C}" srcId="{D5307706-2A6C-47D5-8C4B-E53FE98A410F}" destId="{EBA579D2-C31D-44F5-8050-6F0EBA122839}" srcOrd="0" destOrd="0" parTransId="{B9CA4113-D464-4A64-A71D-06EBEFC32865}" sibTransId="{7CD1A753-0FD7-404F-81BA-45919427AE29}"/>
    <dgm:cxn modelId="{DD30121E-062A-334F-A608-80B8F18D148A}" type="presOf" srcId="{D5307706-2A6C-47D5-8C4B-E53FE98A410F}" destId="{A9AC1ABC-66A0-C74E-832B-F496B7D2268D}" srcOrd="0" destOrd="0" presId="urn:microsoft.com/office/officeart/2005/8/layout/vList2"/>
    <dgm:cxn modelId="{9457D32E-AFAA-7448-A828-AEC7DED25649}" type="presOf" srcId="{E32107B0-9B6C-45BB-A4E5-D57DFD1290EE}" destId="{481E9A17-89A7-AD48-91CA-5E06BE6DD36E}" srcOrd="0" destOrd="0" presId="urn:microsoft.com/office/officeart/2005/8/layout/vList2"/>
    <dgm:cxn modelId="{90D72833-8B8F-4287-A35C-D0C9F5E7F5BD}" srcId="{BCDBD354-8EA3-43CE-B8D0-61D1E07D9D49}" destId="{216D4ACD-F673-483C-BC18-C954F0FC45C3}" srcOrd="2" destOrd="0" parTransId="{EDCD1E77-A4E6-4586-B5C8-43BB38827FA5}" sibTransId="{3BFE6990-1818-4B5D-B244-EA0817276A8F}"/>
    <dgm:cxn modelId="{581D5137-A782-40B5-997B-00C427E78B95}" srcId="{DD7D5BCF-0FA6-4F22-831D-5DFB8E59A5F5}" destId="{78E739B8-8231-446C-8614-299D6301340C}" srcOrd="0" destOrd="0" parTransId="{464B1E37-AC6A-42D2-B004-B9AEDCD8CF2B}" sibTransId="{31231221-89BE-43B7-B257-3A5D37041BFC}"/>
    <dgm:cxn modelId="{11E53A39-5917-C645-A0D6-57F21FEC103D}" type="presOf" srcId="{43A72497-8676-4070-8CF6-0B88F9D46AAB}" destId="{E621F153-CEF3-5547-97F9-B292CA08621F}" srcOrd="0" destOrd="2" presId="urn:microsoft.com/office/officeart/2005/8/layout/vList2"/>
    <dgm:cxn modelId="{DB83163A-51B0-7E4F-BEB6-2764911F8D11}" type="presOf" srcId="{DD7D5BCF-0FA6-4F22-831D-5DFB8E59A5F5}" destId="{61607121-2027-F341-AC11-546DEC6D69DF}" srcOrd="0" destOrd="0" presId="urn:microsoft.com/office/officeart/2005/8/layout/vList2"/>
    <dgm:cxn modelId="{FEDF156F-2A54-4825-B6EF-5D6A7BFDADAB}" srcId="{DD7D5BCF-0FA6-4F22-831D-5DFB8E59A5F5}" destId="{25C011F1-BB67-4B3B-B42E-9561D50E6981}" srcOrd="3" destOrd="0" parTransId="{2FAB0557-AC2E-45B4-B58C-AC69CB73E25C}" sibTransId="{3FD308B4-CAD1-4A0C-87BD-5BDC25CA19A7}"/>
    <dgm:cxn modelId="{21D1E370-2603-4521-B7E3-8DCBFFB1B2D6}" srcId="{216D4ACD-F673-483C-BC18-C954F0FC45C3}" destId="{F041C5D2-6E27-4042-BB2C-A612C396AC91}" srcOrd="1" destOrd="0" parTransId="{46BDCB86-A2AB-4CAF-BDAC-168D5D995711}" sibTransId="{EEF27230-6533-460D-AC90-3C1D22FDC1F3}"/>
    <dgm:cxn modelId="{D1015877-7A9F-E946-ACE4-EC4F764473F9}" type="presOf" srcId="{216D4ACD-F673-483C-BC18-C954F0FC45C3}" destId="{57C2C4D7-B775-664E-856C-8659546ED813}" srcOrd="0" destOrd="0" presId="urn:microsoft.com/office/officeart/2005/8/layout/vList2"/>
    <dgm:cxn modelId="{BB420380-3780-4898-BDA1-90EF447D82BF}" srcId="{DD7D5BCF-0FA6-4F22-831D-5DFB8E59A5F5}" destId="{0679B6E8-EF0F-415D-8A72-E0F7F12D300B}" srcOrd="4" destOrd="0" parTransId="{581D3BE0-C6A4-4D4C-A1B5-FC316A7D80CC}" sibTransId="{7201E73A-3F46-43D0-8EE2-20D3EC04511B}"/>
    <dgm:cxn modelId="{44905380-0498-EA4B-9D92-D632F50D7C01}" type="presOf" srcId="{78E739B8-8231-446C-8614-299D6301340C}" destId="{E621F153-CEF3-5547-97F9-B292CA08621F}" srcOrd="0" destOrd="0" presId="urn:microsoft.com/office/officeart/2005/8/layout/vList2"/>
    <dgm:cxn modelId="{DCCA8583-6CA5-4E41-9386-44271E06BC20}" type="presOf" srcId="{EBA579D2-C31D-44F5-8050-6F0EBA122839}" destId="{180D4AB4-01F9-104F-8C02-376E24A2C0B3}" srcOrd="0" destOrd="0" presId="urn:microsoft.com/office/officeart/2005/8/layout/vList2"/>
    <dgm:cxn modelId="{51209487-2EFC-42DA-B17B-F35827AE1124}" srcId="{E28FA2F0-9775-480B-99CF-C59F8A8BB5D1}" destId="{E32107B0-9B6C-45BB-A4E5-D57DFD1290EE}" srcOrd="0" destOrd="0" parTransId="{0C0228FC-4216-421C-803E-7499ACED92BF}" sibTransId="{130DF841-3927-4611-9D91-DDDCC74CF820}"/>
    <dgm:cxn modelId="{C544FD87-7DE8-D346-93F9-6C1A02CF25BA}" type="presOf" srcId="{A07BEEC4-7CEE-48BA-84F9-D4CC5953CA0A}" destId="{E621F153-CEF3-5547-97F9-B292CA08621F}" srcOrd="0" destOrd="1" presId="urn:microsoft.com/office/officeart/2005/8/layout/vList2"/>
    <dgm:cxn modelId="{9E789789-2F37-480E-A8E2-335D5181F4BC}" srcId="{216D4ACD-F673-483C-BC18-C954F0FC45C3}" destId="{4941536B-314F-4396-ACCF-FC36F6553C83}" srcOrd="0" destOrd="0" parTransId="{DB75D18D-9985-4877-AF60-B1505769ED71}" sibTransId="{9B14A5EE-9C68-42B0-B33F-9168C95AB0E3}"/>
    <dgm:cxn modelId="{63CC558E-A92D-4E8C-BE9B-D60599ED1AA9}" srcId="{E32107B0-9B6C-45BB-A4E5-D57DFD1290EE}" destId="{B1042B87-6B5B-4E70-8DC2-B09786E29853}" srcOrd="0" destOrd="0" parTransId="{1E1D89A9-EE6D-4F99-A856-CEB6074B5696}" sibTransId="{C8B5169C-7725-48D9-88BF-B9D821231789}"/>
    <dgm:cxn modelId="{DCEB6992-9E43-411A-88BD-09C1E447D960}" srcId="{BCDBD354-8EA3-43CE-B8D0-61D1E07D9D49}" destId="{E28FA2F0-9775-480B-99CF-C59F8A8BB5D1}" srcOrd="1" destOrd="0" parTransId="{E30F110F-86B4-4949-8AE5-29D363283F29}" sibTransId="{17312A7C-7A4C-4097-9D2B-DE80F055C522}"/>
    <dgm:cxn modelId="{51811197-763A-7645-8566-E0E2E820FCA5}" type="presOf" srcId="{BCDBD354-8EA3-43CE-B8D0-61D1E07D9D49}" destId="{0BC43BD6-AA2A-EE45-AE89-701A944FDCA6}" srcOrd="0" destOrd="0" presId="urn:microsoft.com/office/officeart/2005/8/layout/vList2"/>
    <dgm:cxn modelId="{3C146599-15BF-40B6-897D-0C01AFE59F75}" srcId="{DD7D5BCF-0FA6-4F22-831D-5DFB8E59A5F5}" destId="{43A72497-8676-4070-8CF6-0B88F9D46AAB}" srcOrd="2" destOrd="0" parTransId="{145ED348-C3A0-45DA-A95F-424C62E0C2CA}" sibTransId="{0316F3FD-53A5-4960-B1EA-06D87B53D3FB}"/>
    <dgm:cxn modelId="{841858A0-7CE2-4156-B537-0B0B2EC3EFCA}" srcId="{DD7D5BCF-0FA6-4F22-831D-5DFB8E59A5F5}" destId="{A07BEEC4-7CEE-48BA-84F9-D4CC5953CA0A}" srcOrd="1" destOrd="0" parTransId="{90E3B9ED-DFE4-4C70-A2B9-5C2771483B62}" sibTransId="{350DE617-BC52-41BB-8E71-885413C918B5}"/>
    <dgm:cxn modelId="{B60DD8B0-15E4-C24B-813C-3616EA7FBEA7}" type="presOf" srcId="{0679B6E8-EF0F-415D-8A72-E0F7F12D300B}" destId="{E621F153-CEF3-5547-97F9-B292CA08621F}" srcOrd="0" destOrd="4" presId="urn:microsoft.com/office/officeart/2005/8/layout/vList2"/>
    <dgm:cxn modelId="{903B3DB5-F3A4-4A50-86DD-616FDC334851}" srcId="{BCDBD354-8EA3-43CE-B8D0-61D1E07D9D49}" destId="{DD7D5BCF-0FA6-4F22-831D-5DFB8E59A5F5}" srcOrd="0" destOrd="0" parTransId="{90C3F88D-5A86-4FF6-93A9-A3DD521808C7}" sibTransId="{E3F37523-6193-4A78-8F14-380332403405}"/>
    <dgm:cxn modelId="{9E08FDCF-0BDE-5741-82F1-2D678F5FC3CD}" type="presOf" srcId="{B1042B87-6B5B-4E70-8DC2-B09786E29853}" destId="{481E9A17-89A7-AD48-91CA-5E06BE6DD36E}" srcOrd="0" destOrd="1" presId="urn:microsoft.com/office/officeart/2005/8/layout/vList2"/>
    <dgm:cxn modelId="{2308FBD1-E94E-46F2-9E41-E17530BF655F}" srcId="{BCDBD354-8EA3-43CE-B8D0-61D1E07D9D49}" destId="{D5307706-2A6C-47D5-8C4B-E53FE98A410F}" srcOrd="3" destOrd="0" parTransId="{06D0B31C-45D5-453B-844C-CC0E23083844}" sibTransId="{C3E76431-DE90-416E-89F1-AC1D5FF2EB4D}"/>
    <dgm:cxn modelId="{A0B856D9-A3C8-894D-9DA3-ED8B22D74595}" type="presOf" srcId="{4941536B-314F-4396-ACCF-FC36F6553C83}" destId="{57E0D458-FC85-8647-909E-2327DAB7D450}" srcOrd="0" destOrd="0" presId="urn:microsoft.com/office/officeart/2005/8/layout/vList2"/>
    <dgm:cxn modelId="{CDF153E0-C618-6345-8AE9-2946A6D8754B}" type="presOf" srcId="{25C011F1-BB67-4B3B-B42E-9561D50E6981}" destId="{E621F153-CEF3-5547-97F9-B292CA08621F}" srcOrd="0" destOrd="3" presId="urn:microsoft.com/office/officeart/2005/8/layout/vList2"/>
    <dgm:cxn modelId="{D6BA20EE-68ED-B042-A1D2-858B3B418232}" type="presOf" srcId="{F041C5D2-6E27-4042-BB2C-A612C396AC91}" destId="{57E0D458-FC85-8647-909E-2327DAB7D450}" srcOrd="0" destOrd="1" presId="urn:microsoft.com/office/officeart/2005/8/layout/vList2"/>
    <dgm:cxn modelId="{4F8CDA5C-529D-8D43-936B-A43BC77DAC49}" type="presParOf" srcId="{0BC43BD6-AA2A-EE45-AE89-701A944FDCA6}" destId="{61607121-2027-F341-AC11-546DEC6D69DF}" srcOrd="0" destOrd="0" presId="urn:microsoft.com/office/officeart/2005/8/layout/vList2"/>
    <dgm:cxn modelId="{B1628D3F-FD8D-6943-8799-323E55E3EFF5}" type="presParOf" srcId="{0BC43BD6-AA2A-EE45-AE89-701A944FDCA6}" destId="{E621F153-CEF3-5547-97F9-B292CA08621F}" srcOrd="1" destOrd="0" presId="urn:microsoft.com/office/officeart/2005/8/layout/vList2"/>
    <dgm:cxn modelId="{0A836267-D5D6-F642-9B11-60A18412B97A}" type="presParOf" srcId="{0BC43BD6-AA2A-EE45-AE89-701A944FDCA6}" destId="{4B0811AB-7D98-F147-BE01-807E34B02706}" srcOrd="2" destOrd="0" presId="urn:microsoft.com/office/officeart/2005/8/layout/vList2"/>
    <dgm:cxn modelId="{CF365F8A-A4B8-FC40-955D-7678EBCFD34F}" type="presParOf" srcId="{0BC43BD6-AA2A-EE45-AE89-701A944FDCA6}" destId="{481E9A17-89A7-AD48-91CA-5E06BE6DD36E}" srcOrd="3" destOrd="0" presId="urn:microsoft.com/office/officeart/2005/8/layout/vList2"/>
    <dgm:cxn modelId="{67DC4D51-C04D-AE4E-8CA3-D8CF61BD09FA}" type="presParOf" srcId="{0BC43BD6-AA2A-EE45-AE89-701A944FDCA6}" destId="{57C2C4D7-B775-664E-856C-8659546ED813}" srcOrd="4" destOrd="0" presId="urn:microsoft.com/office/officeart/2005/8/layout/vList2"/>
    <dgm:cxn modelId="{9B654D0A-8B66-CE4F-9E0F-0ED842D1049F}" type="presParOf" srcId="{0BC43BD6-AA2A-EE45-AE89-701A944FDCA6}" destId="{57E0D458-FC85-8647-909E-2327DAB7D450}" srcOrd="5" destOrd="0" presId="urn:microsoft.com/office/officeart/2005/8/layout/vList2"/>
    <dgm:cxn modelId="{0CFEEA94-D57A-B840-8F71-763CE2C861C9}" type="presParOf" srcId="{0BC43BD6-AA2A-EE45-AE89-701A944FDCA6}" destId="{A9AC1ABC-66A0-C74E-832B-F496B7D2268D}" srcOrd="6" destOrd="0" presId="urn:microsoft.com/office/officeart/2005/8/layout/vList2"/>
    <dgm:cxn modelId="{D833D57D-710B-3B49-AB77-B5E2CC04EA1A}" type="presParOf" srcId="{0BC43BD6-AA2A-EE45-AE89-701A944FDCA6}" destId="{180D4AB4-01F9-104F-8C02-376E24A2C0B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C4728-7587-48A5-B0DD-52B1605C17E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01601E5-2773-4400-861A-62A26BC44814}">
      <dgm:prSet/>
      <dgm:spPr/>
      <dgm:t>
        <a:bodyPr/>
        <a:lstStyle/>
        <a:p>
          <a:r>
            <a:rPr lang="en-GB"/>
            <a:t>1 revue systématique réalisé avec une méthodologie rigoureuse dans les règles de l’art (6 études)</a:t>
          </a:r>
          <a:endParaRPr lang="en-US"/>
        </a:p>
      </dgm:t>
    </dgm:pt>
    <dgm:pt modelId="{37BF7874-7445-46ED-93D0-51110F1E02EB}" type="parTrans" cxnId="{932F9FE2-D3B7-4043-9287-9AF15678530C}">
      <dgm:prSet/>
      <dgm:spPr/>
      <dgm:t>
        <a:bodyPr/>
        <a:lstStyle/>
        <a:p>
          <a:endParaRPr lang="en-US"/>
        </a:p>
      </dgm:t>
    </dgm:pt>
    <dgm:pt modelId="{8BADF9C9-FA92-4B03-B5A7-1B08D714507D}" type="sibTrans" cxnId="{932F9FE2-D3B7-4043-9287-9AF15678530C}">
      <dgm:prSet/>
      <dgm:spPr/>
      <dgm:t>
        <a:bodyPr/>
        <a:lstStyle/>
        <a:p>
          <a:endParaRPr lang="en-US"/>
        </a:p>
      </dgm:t>
    </dgm:pt>
    <dgm:pt modelId="{BA917237-7F1E-4FD3-ADDA-443BF41D85B0}">
      <dgm:prSet/>
      <dgm:spPr/>
      <dgm:t>
        <a:bodyPr/>
        <a:lstStyle/>
        <a:p>
          <a:r>
            <a:rPr lang="en-GB"/>
            <a:t>Études surtout USA et Europe (meilleure validité externe)</a:t>
          </a:r>
          <a:endParaRPr lang="en-US"/>
        </a:p>
      </dgm:t>
    </dgm:pt>
    <dgm:pt modelId="{9A0AE468-F5A1-4EDB-8A04-118EFBE64DD7}" type="parTrans" cxnId="{50D61DA7-C5D6-4FDE-B876-D7E86E51875D}">
      <dgm:prSet/>
      <dgm:spPr/>
      <dgm:t>
        <a:bodyPr/>
        <a:lstStyle/>
        <a:p>
          <a:endParaRPr lang="en-US"/>
        </a:p>
      </dgm:t>
    </dgm:pt>
    <dgm:pt modelId="{847EC7BC-A91A-45A9-95C0-3A7DE102BB5B}" type="sibTrans" cxnId="{50D61DA7-C5D6-4FDE-B876-D7E86E51875D}">
      <dgm:prSet/>
      <dgm:spPr/>
      <dgm:t>
        <a:bodyPr/>
        <a:lstStyle/>
        <a:p>
          <a:endParaRPr lang="en-US"/>
        </a:p>
      </dgm:t>
    </dgm:pt>
    <dgm:pt modelId="{425AFB81-950B-4CFF-B9BD-BFC78C8F5C18}">
      <dgm:prSet/>
      <dgm:spPr/>
      <dgm:t>
        <a:bodyPr/>
        <a:lstStyle/>
        <a:p>
          <a:r>
            <a:rPr lang="en-GB"/>
            <a:t>Malgré l’hétérogénéité des devis, une concordance des résultats se dégage </a:t>
          </a:r>
          <a:endParaRPr lang="en-US"/>
        </a:p>
      </dgm:t>
    </dgm:pt>
    <dgm:pt modelId="{E3437F42-E755-49A0-AC4C-D511366DCBB3}" type="parTrans" cxnId="{D0125313-8FFC-48C3-968D-944BB9EAC9BF}">
      <dgm:prSet/>
      <dgm:spPr/>
      <dgm:t>
        <a:bodyPr/>
        <a:lstStyle/>
        <a:p>
          <a:endParaRPr lang="en-US"/>
        </a:p>
      </dgm:t>
    </dgm:pt>
    <dgm:pt modelId="{35B7BEF2-DA68-4B94-8764-A9C6CD0EC47A}" type="sibTrans" cxnId="{D0125313-8FFC-48C3-968D-944BB9EAC9BF}">
      <dgm:prSet/>
      <dgm:spPr/>
      <dgm:t>
        <a:bodyPr/>
        <a:lstStyle/>
        <a:p>
          <a:endParaRPr lang="en-US"/>
        </a:p>
      </dgm:t>
    </dgm:pt>
    <dgm:pt modelId="{12DEC144-B034-447F-A5E9-DD9295FA1945}">
      <dgm:prSet/>
      <dgm:spPr/>
      <dgm:t>
        <a:bodyPr/>
        <a:lstStyle/>
        <a:p>
          <a:r>
            <a:rPr lang="en-GB"/>
            <a:t>Intéressant d’avoir la  perception du point de vue des professionnel ainsi que des usagers.</a:t>
          </a:r>
          <a:endParaRPr lang="en-US"/>
        </a:p>
      </dgm:t>
    </dgm:pt>
    <dgm:pt modelId="{6A27DD92-CF4D-47C2-9A73-857A2351610E}" type="parTrans" cxnId="{286938CA-58D1-4CA3-8A83-6E4276D400B5}">
      <dgm:prSet/>
      <dgm:spPr/>
      <dgm:t>
        <a:bodyPr/>
        <a:lstStyle/>
        <a:p>
          <a:endParaRPr lang="en-US"/>
        </a:p>
      </dgm:t>
    </dgm:pt>
    <dgm:pt modelId="{E7D0B989-1216-47F9-9D6A-197C4670D370}" type="sibTrans" cxnId="{286938CA-58D1-4CA3-8A83-6E4276D400B5}">
      <dgm:prSet/>
      <dgm:spPr/>
      <dgm:t>
        <a:bodyPr/>
        <a:lstStyle/>
        <a:p>
          <a:endParaRPr lang="en-US"/>
        </a:p>
      </dgm:t>
    </dgm:pt>
    <dgm:pt modelId="{74EEEE00-6842-5440-AD68-4BDEB18EDC92}" type="pres">
      <dgm:prSet presAssocID="{006C4728-7587-48A5-B0DD-52B1605C17E7}" presName="diagram" presStyleCnt="0">
        <dgm:presLayoutVars>
          <dgm:dir/>
          <dgm:resizeHandles val="exact"/>
        </dgm:presLayoutVars>
      </dgm:prSet>
      <dgm:spPr/>
    </dgm:pt>
    <dgm:pt modelId="{85FED77A-4B15-D54A-BCBC-E1A0576D47AA}" type="pres">
      <dgm:prSet presAssocID="{501601E5-2773-4400-861A-62A26BC44814}" presName="node" presStyleLbl="node1" presStyleIdx="0" presStyleCnt="4">
        <dgm:presLayoutVars>
          <dgm:bulletEnabled val="1"/>
        </dgm:presLayoutVars>
      </dgm:prSet>
      <dgm:spPr/>
    </dgm:pt>
    <dgm:pt modelId="{D0896C8A-AC6E-2045-AF4A-4D95EC61B4FF}" type="pres">
      <dgm:prSet presAssocID="{8BADF9C9-FA92-4B03-B5A7-1B08D714507D}" presName="sibTrans" presStyleCnt="0"/>
      <dgm:spPr/>
    </dgm:pt>
    <dgm:pt modelId="{E65AC5FC-D120-BB4D-8CC1-A3D4F0C1E391}" type="pres">
      <dgm:prSet presAssocID="{BA917237-7F1E-4FD3-ADDA-443BF41D85B0}" presName="node" presStyleLbl="node1" presStyleIdx="1" presStyleCnt="4">
        <dgm:presLayoutVars>
          <dgm:bulletEnabled val="1"/>
        </dgm:presLayoutVars>
      </dgm:prSet>
      <dgm:spPr/>
    </dgm:pt>
    <dgm:pt modelId="{B4ADE336-A90D-D74C-93BC-4B2C4B820D84}" type="pres">
      <dgm:prSet presAssocID="{847EC7BC-A91A-45A9-95C0-3A7DE102BB5B}" presName="sibTrans" presStyleCnt="0"/>
      <dgm:spPr/>
    </dgm:pt>
    <dgm:pt modelId="{10C4AC4B-96E2-2D41-B78C-C4D1973E2848}" type="pres">
      <dgm:prSet presAssocID="{425AFB81-950B-4CFF-B9BD-BFC78C8F5C18}" presName="node" presStyleLbl="node1" presStyleIdx="2" presStyleCnt="4">
        <dgm:presLayoutVars>
          <dgm:bulletEnabled val="1"/>
        </dgm:presLayoutVars>
      </dgm:prSet>
      <dgm:spPr/>
    </dgm:pt>
    <dgm:pt modelId="{84FBFB6C-F45D-E746-B85E-829943ADABEA}" type="pres">
      <dgm:prSet presAssocID="{35B7BEF2-DA68-4B94-8764-A9C6CD0EC47A}" presName="sibTrans" presStyleCnt="0"/>
      <dgm:spPr/>
    </dgm:pt>
    <dgm:pt modelId="{2C6CC60B-41E3-DE46-89E8-283C094B8677}" type="pres">
      <dgm:prSet presAssocID="{12DEC144-B034-447F-A5E9-DD9295FA1945}" presName="node" presStyleLbl="node1" presStyleIdx="3" presStyleCnt="4">
        <dgm:presLayoutVars>
          <dgm:bulletEnabled val="1"/>
        </dgm:presLayoutVars>
      </dgm:prSet>
      <dgm:spPr/>
    </dgm:pt>
  </dgm:ptLst>
  <dgm:cxnLst>
    <dgm:cxn modelId="{70164D05-678D-1847-9488-9FB7F4BE3124}" type="presOf" srcId="{501601E5-2773-4400-861A-62A26BC44814}" destId="{85FED77A-4B15-D54A-BCBC-E1A0576D47AA}" srcOrd="0" destOrd="0" presId="urn:microsoft.com/office/officeart/2005/8/layout/default"/>
    <dgm:cxn modelId="{87B2550C-6222-0242-823C-9C739D3F7734}" type="presOf" srcId="{12DEC144-B034-447F-A5E9-DD9295FA1945}" destId="{2C6CC60B-41E3-DE46-89E8-283C094B8677}" srcOrd="0" destOrd="0" presId="urn:microsoft.com/office/officeart/2005/8/layout/default"/>
    <dgm:cxn modelId="{D0125313-8FFC-48C3-968D-944BB9EAC9BF}" srcId="{006C4728-7587-48A5-B0DD-52B1605C17E7}" destId="{425AFB81-950B-4CFF-B9BD-BFC78C8F5C18}" srcOrd="2" destOrd="0" parTransId="{E3437F42-E755-49A0-AC4C-D511366DCBB3}" sibTransId="{35B7BEF2-DA68-4B94-8764-A9C6CD0EC47A}"/>
    <dgm:cxn modelId="{DD42E87F-57F0-6444-AA01-271A1F7B595F}" type="presOf" srcId="{006C4728-7587-48A5-B0DD-52B1605C17E7}" destId="{74EEEE00-6842-5440-AD68-4BDEB18EDC92}" srcOrd="0" destOrd="0" presId="urn:microsoft.com/office/officeart/2005/8/layout/default"/>
    <dgm:cxn modelId="{799B58A2-69C6-FB46-921E-B68C88D079D7}" type="presOf" srcId="{BA917237-7F1E-4FD3-ADDA-443BF41D85B0}" destId="{E65AC5FC-D120-BB4D-8CC1-A3D4F0C1E391}" srcOrd="0" destOrd="0" presId="urn:microsoft.com/office/officeart/2005/8/layout/default"/>
    <dgm:cxn modelId="{50D61DA7-C5D6-4FDE-B876-D7E86E51875D}" srcId="{006C4728-7587-48A5-B0DD-52B1605C17E7}" destId="{BA917237-7F1E-4FD3-ADDA-443BF41D85B0}" srcOrd="1" destOrd="0" parTransId="{9A0AE468-F5A1-4EDB-8A04-118EFBE64DD7}" sibTransId="{847EC7BC-A91A-45A9-95C0-3A7DE102BB5B}"/>
    <dgm:cxn modelId="{286938CA-58D1-4CA3-8A83-6E4276D400B5}" srcId="{006C4728-7587-48A5-B0DD-52B1605C17E7}" destId="{12DEC144-B034-447F-A5E9-DD9295FA1945}" srcOrd="3" destOrd="0" parTransId="{6A27DD92-CF4D-47C2-9A73-857A2351610E}" sibTransId="{E7D0B989-1216-47F9-9D6A-197C4670D370}"/>
    <dgm:cxn modelId="{932F9FE2-D3B7-4043-9287-9AF15678530C}" srcId="{006C4728-7587-48A5-B0DD-52B1605C17E7}" destId="{501601E5-2773-4400-861A-62A26BC44814}" srcOrd="0" destOrd="0" parTransId="{37BF7874-7445-46ED-93D0-51110F1E02EB}" sibTransId="{8BADF9C9-FA92-4B03-B5A7-1B08D714507D}"/>
    <dgm:cxn modelId="{3E58C1EB-7DBF-CC4A-937A-F80721A71CA0}" type="presOf" srcId="{425AFB81-950B-4CFF-B9BD-BFC78C8F5C18}" destId="{10C4AC4B-96E2-2D41-B78C-C4D1973E2848}" srcOrd="0" destOrd="0" presId="urn:microsoft.com/office/officeart/2005/8/layout/default"/>
    <dgm:cxn modelId="{05A44D03-50AD-1D40-8208-7C7276434828}" type="presParOf" srcId="{74EEEE00-6842-5440-AD68-4BDEB18EDC92}" destId="{85FED77A-4B15-D54A-BCBC-E1A0576D47AA}" srcOrd="0" destOrd="0" presId="urn:microsoft.com/office/officeart/2005/8/layout/default"/>
    <dgm:cxn modelId="{FF4F0FFB-9171-244F-B07D-AD05C9AEAFB8}" type="presParOf" srcId="{74EEEE00-6842-5440-AD68-4BDEB18EDC92}" destId="{D0896C8A-AC6E-2045-AF4A-4D95EC61B4FF}" srcOrd="1" destOrd="0" presId="urn:microsoft.com/office/officeart/2005/8/layout/default"/>
    <dgm:cxn modelId="{AD8373FB-9652-2C4D-8CB6-67E8B91B5512}" type="presParOf" srcId="{74EEEE00-6842-5440-AD68-4BDEB18EDC92}" destId="{E65AC5FC-D120-BB4D-8CC1-A3D4F0C1E391}" srcOrd="2" destOrd="0" presId="urn:microsoft.com/office/officeart/2005/8/layout/default"/>
    <dgm:cxn modelId="{8D879272-4B93-184D-973E-3F7998E73934}" type="presParOf" srcId="{74EEEE00-6842-5440-AD68-4BDEB18EDC92}" destId="{B4ADE336-A90D-D74C-93BC-4B2C4B820D84}" srcOrd="3" destOrd="0" presId="urn:microsoft.com/office/officeart/2005/8/layout/default"/>
    <dgm:cxn modelId="{5D248058-9E51-5943-B58C-006048307B6C}" type="presParOf" srcId="{74EEEE00-6842-5440-AD68-4BDEB18EDC92}" destId="{10C4AC4B-96E2-2D41-B78C-C4D1973E2848}" srcOrd="4" destOrd="0" presId="urn:microsoft.com/office/officeart/2005/8/layout/default"/>
    <dgm:cxn modelId="{6B944E75-22D1-CA43-90F6-A6EDAC83E8E5}" type="presParOf" srcId="{74EEEE00-6842-5440-AD68-4BDEB18EDC92}" destId="{84FBFB6C-F45D-E746-B85E-829943ADABEA}" srcOrd="5" destOrd="0" presId="urn:microsoft.com/office/officeart/2005/8/layout/default"/>
    <dgm:cxn modelId="{21983177-6B51-D040-95F4-FC43BF29D941}" type="presParOf" srcId="{74EEEE00-6842-5440-AD68-4BDEB18EDC92}" destId="{2C6CC60B-41E3-DE46-89E8-283C094B867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07121-2027-F341-AC11-546DEC6D69DF}">
      <dsp:nvSpPr>
        <dsp:cNvPr id="0" name=""/>
        <dsp:cNvSpPr/>
      </dsp:nvSpPr>
      <dsp:spPr>
        <a:xfrm>
          <a:off x="0" y="126644"/>
          <a:ext cx="517986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5 Études de cohortes</a:t>
          </a:r>
          <a:endParaRPr lang="en-US" sz="1700" kern="1200"/>
        </a:p>
      </dsp:txBody>
      <dsp:txXfrm>
        <a:off x="19904" y="146548"/>
        <a:ext cx="5140059" cy="367937"/>
      </dsp:txXfrm>
    </dsp:sp>
    <dsp:sp modelId="{E621F153-CEF3-5547-97F9-B292CA08621F}">
      <dsp:nvSpPr>
        <dsp:cNvPr id="0" name=""/>
        <dsp:cNvSpPr/>
      </dsp:nvSpPr>
      <dsp:spPr>
        <a:xfrm>
          <a:off x="0" y="534389"/>
          <a:ext cx="5179867"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6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Biais de rappel. </a:t>
          </a:r>
        </a:p>
        <a:p>
          <a:pPr marL="114300" lvl="1" indent="-114300" algn="l" defTabSz="577850">
            <a:lnSpc>
              <a:spcPct val="90000"/>
            </a:lnSpc>
            <a:spcBef>
              <a:spcPct val="0"/>
            </a:spcBef>
            <a:spcAft>
              <a:spcPct val="20000"/>
            </a:spcAft>
            <a:buChar char="•"/>
          </a:pPr>
          <a:r>
            <a:rPr lang="en-US" sz="1300" kern="1200"/>
            <a:t>Ø de mesure de risque (RR, rapport de risque)</a:t>
          </a:r>
        </a:p>
        <a:p>
          <a:pPr marL="114300" lvl="1" indent="-114300" algn="l" defTabSz="577850">
            <a:lnSpc>
              <a:spcPct val="90000"/>
            </a:lnSpc>
            <a:spcBef>
              <a:spcPct val="0"/>
            </a:spcBef>
            <a:spcAft>
              <a:spcPct val="20000"/>
            </a:spcAft>
            <a:buChar char="•"/>
          </a:pPr>
          <a:r>
            <a:rPr lang="en-US" sz="1300" kern="1200"/>
            <a:t>Ø de lien de causalité établit (entre quoi et quoi)</a:t>
          </a:r>
        </a:p>
        <a:p>
          <a:pPr marL="114300" lvl="1" indent="-114300" algn="l" defTabSz="577850">
            <a:lnSpc>
              <a:spcPct val="90000"/>
            </a:lnSpc>
            <a:spcBef>
              <a:spcPct val="0"/>
            </a:spcBef>
            <a:spcAft>
              <a:spcPct val="20000"/>
            </a:spcAft>
            <a:buChar char="•"/>
          </a:pPr>
          <a:r>
            <a:rPr lang="en-US" sz="1300" kern="1200"/>
            <a:t>Ø</a:t>
          </a:r>
          <a:r>
            <a:rPr lang="en-US" sz="1300" b="1" kern="1200"/>
            <a:t> </a:t>
          </a:r>
          <a:r>
            <a:rPr lang="en-US" sz="1300" kern="1200"/>
            <a:t>détails sur types d’erreurs cliniques commises ainsi que l’impact.</a:t>
          </a:r>
        </a:p>
        <a:p>
          <a:pPr marL="114300" lvl="1" indent="-114300" algn="l" defTabSz="577850">
            <a:lnSpc>
              <a:spcPct val="90000"/>
            </a:lnSpc>
            <a:spcBef>
              <a:spcPct val="0"/>
            </a:spcBef>
            <a:spcAft>
              <a:spcPct val="20000"/>
            </a:spcAft>
            <a:buChar char="•"/>
          </a:pPr>
          <a:r>
            <a:rPr lang="en-US" sz="1300" kern="1200"/>
            <a:t>Ø d’analyse pour contrôler pour les facteurs de confusion possible</a:t>
          </a:r>
        </a:p>
      </dsp:txBody>
      <dsp:txXfrm>
        <a:off x="0" y="534389"/>
        <a:ext cx="5179867" cy="1126080"/>
      </dsp:txXfrm>
    </dsp:sp>
    <dsp:sp modelId="{4B0811AB-7D98-F147-BE01-807E34B02706}">
      <dsp:nvSpPr>
        <dsp:cNvPr id="0" name=""/>
        <dsp:cNvSpPr/>
      </dsp:nvSpPr>
      <dsp:spPr>
        <a:xfrm>
          <a:off x="0" y="1660469"/>
          <a:ext cx="517986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2 articles de synthèse</a:t>
          </a:r>
        </a:p>
      </dsp:txBody>
      <dsp:txXfrm>
        <a:off x="19904" y="1680373"/>
        <a:ext cx="5140059" cy="367937"/>
      </dsp:txXfrm>
    </dsp:sp>
    <dsp:sp modelId="{481E9A17-89A7-AD48-91CA-5E06BE6DD36E}">
      <dsp:nvSpPr>
        <dsp:cNvPr id="0" name=""/>
        <dsp:cNvSpPr/>
      </dsp:nvSpPr>
      <dsp:spPr>
        <a:xfrm>
          <a:off x="0" y="2068214"/>
          <a:ext cx="5179867"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6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Revue narrative</a:t>
          </a:r>
        </a:p>
        <a:p>
          <a:pPr marL="228600" lvl="2" indent="-114300" algn="l" defTabSz="577850">
            <a:lnSpc>
              <a:spcPct val="90000"/>
            </a:lnSpc>
            <a:spcBef>
              <a:spcPct val="0"/>
            </a:spcBef>
            <a:spcAft>
              <a:spcPct val="20000"/>
            </a:spcAft>
            <a:buChar char="•"/>
          </a:pPr>
          <a:r>
            <a:rPr lang="en-US" sz="1300" kern="1200"/>
            <a:t>Biais de sélection : absence d’évaluation de la qualité des études</a:t>
          </a:r>
        </a:p>
      </dsp:txBody>
      <dsp:txXfrm>
        <a:off x="0" y="2068214"/>
        <a:ext cx="5179867" cy="448672"/>
      </dsp:txXfrm>
    </dsp:sp>
    <dsp:sp modelId="{57C2C4D7-B775-664E-856C-8659546ED813}">
      <dsp:nvSpPr>
        <dsp:cNvPr id="0" name=""/>
        <dsp:cNvSpPr/>
      </dsp:nvSpPr>
      <dsp:spPr>
        <a:xfrm>
          <a:off x="0" y="2516887"/>
          <a:ext cx="517986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Revue systématique</a:t>
          </a:r>
          <a:endParaRPr lang="en-US" sz="1700" kern="1200"/>
        </a:p>
      </dsp:txBody>
      <dsp:txXfrm>
        <a:off x="19904" y="2536791"/>
        <a:ext cx="5140059" cy="367937"/>
      </dsp:txXfrm>
    </dsp:sp>
    <dsp:sp modelId="{57E0D458-FC85-8647-909E-2327DAB7D450}">
      <dsp:nvSpPr>
        <dsp:cNvPr id="0" name=""/>
        <dsp:cNvSpPr/>
      </dsp:nvSpPr>
      <dsp:spPr>
        <a:xfrm>
          <a:off x="0" y="2924632"/>
          <a:ext cx="5179867"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6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Hétérogénéité entre les études</a:t>
          </a:r>
        </a:p>
        <a:p>
          <a:pPr marL="114300" lvl="1" indent="-114300" algn="l" defTabSz="577850">
            <a:lnSpc>
              <a:spcPct val="90000"/>
            </a:lnSpc>
            <a:spcBef>
              <a:spcPct val="0"/>
            </a:spcBef>
            <a:spcAft>
              <a:spcPct val="20000"/>
            </a:spcAft>
            <a:buChar char="•"/>
          </a:pPr>
          <a:r>
            <a:rPr lang="en-US" sz="1300" kern="1200"/>
            <a:t>Études disponibles de faible qualité</a:t>
          </a:r>
        </a:p>
      </dsp:txBody>
      <dsp:txXfrm>
        <a:off x="0" y="2924632"/>
        <a:ext cx="5179867" cy="448672"/>
      </dsp:txXfrm>
    </dsp:sp>
    <dsp:sp modelId="{A9AC1ABC-66A0-C74E-832B-F496B7D2268D}">
      <dsp:nvSpPr>
        <dsp:cNvPr id="0" name=""/>
        <dsp:cNvSpPr/>
      </dsp:nvSpPr>
      <dsp:spPr>
        <a:xfrm>
          <a:off x="0" y="3373304"/>
          <a:ext cx="517986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Étude transversale</a:t>
          </a:r>
          <a:endParaRPr lang="en-US" sz="1700" kern="1200"/>
        </a:p>
      </dsp:txBody>
      <dsp:txXfrm>
        <a:off x="19904" y="3393208"/>
        <a:ext cx="5140059" cy="367937"/>
      </dsp:txXfrm>
    </dsp:sp>
    <dsp:sp modelId="{180D4AB4-01F9-104F-8C02-376E24A2C0B3}">
      <dsp:nvSpPr>
        <dsp:cNvPr id="0" name=""/>
        <dsp:cNvSpPr/>
      </dsp:nvSpPr>
      <dsp:spPr>
        <a:xfrm>
          <a:off x="0" y="3781049"/>
          <a:ext cx="5179867"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61"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Limite d’un portrait au moment du sondage</a:t>
          </a:r>
        </a:p>
      </dsp:txBody>
      <dsp:txXfrm>
        <a:off x="0" y="3781049"/>
        <a:ext cx="5179867" cy="28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ED77A-4B15-D54A-BCBC-E1A0576D47AA}">
      <dsp:nvSpPr>
        <dsp:cNvPr id="0" name=""/>
        <dsp:cNvSpPr/>
      </dsp:nvSpPr>
      <dsp:spPr>
        <a:xfrm>
          <a:off x="1311048" y="2231"/>
          <a:ext cx="2506953" cy="1504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1 revue systématique réalisé avec une méthodologie rigoureuse dans les règles de l’art (6 études)</a:t>
          </a:r>
          <a:endParaRPr lang="en-US" sz="1800" kern="1200"/>
        </a:p>
      </dsp:txBody>
      <dsp:txXfrm>
        <a:off x="1311048" y="2231"/>
        <a:ext cx="2506953" cy="1504172"/>
      </dsp:txXfrm>
    </dsp:sp>
    <dsp:sp modelId="{E65AC5FC-D120-BB4D-8CC1-A3D4F0C1E391}">
      <dsp:nvSpPr>
        <dsp:cNvPr id="0" name=""/>
        <dsp:cNvSpPr/>
      </dsp:nvSpPr>
      <dsp:spPr>
        <a:xfrm>
          <a:off x="4068697" y="2231"/>
          <a:ext cx="2506953" cy="1504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Études surtout USA et Europe (meilleure validité externe)</a:t>
          </a:r>
          <a:endParaRPr lang="en-US" sz="1800" kern="1200"/>
        </a:p>
      </dsp:txBody>
      <dsp:txXfrm>
        <a:off x="4068697" y="2231"/>
        <a:ext cx="2506953" cy="1504172"/>
      </dsp:txXfrm>
    </dsp:sp>
    <dsp:sp modelId="{10C4AC4B-96E2-2D41-B78C-C4D1973E2848}">
      <dsp:nvSpPr>
        <dsp:cNvPr id="0" name=""/>
        <dsp:cNvSpPr/>
      </dsp:nvSpPr>
      <dsp:spPr>
        <a:xfrm>
          <a:off x="1311048" y="1757099"/>
          <a:ext cx="2506953" cy="1504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Malgré l’hétérogénéité des devis, une concordance des résultats se dégage </a:t>
          </a:r>
          <a:endParaRPr lang="en-US" sz="1800" kern="1200"/>
        </a:p>
      </dsp:txBody>
      <dsp:txXfrm>
        <a:off x="1311048" y="1757099"/>
        <a:ext cx="2506953" cy="1504172"/>
      </dsp:txXfrm>
    </dsp:sp>
    <dsp:sp modelId="{2C6CC60B-41E3-DE46-89E8-283C094B8677}">
      <dsp:nvSpPr>
        <dsp:cNvPr id="0" name=""/>
        <dsp:cNvSpPr/>
      </dsp:nvSpPr>
      <dsp:spPr>
        <a:xfrm>
          <a:off x="4068697" y="1757099"/>
          <a:ext cx="2506953" cy="1504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Intéressant d’avoir la  perception du point de vue des professionnel ainsi que des usagers.</a:t>
          </a:r>
          <a:endParaRPr lang="en-US" sz="1800" kern="1200"/>
        </a:p>
      </dsp:txBody>
      <dsp:txXfrm>
        <a:off x="4068697" y="1757099"/>
        <a:ext cx="2506953" cy="15041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9ed96316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9ed96316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Par analyse d’enregistrements d’entrevues</a:t>
            </a:r>
            <a:endParaRPr/>
          </a:p>
        </p:txBody>
      </p:sp>
    </p:spTree>
    <p:extLst>
      <p:ext uri="{BB962C8B-B14F-4D97-AF65-F5344CB8AC3E}">
        <p14:creationId xmlns:p14="http://schemas.microsoft.com/office/powerpoint/2010/main" val="117579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3c2df077f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3c2df077f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3c2df077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3c2df077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3e385a3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3e385a3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3e385a3c6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3e385a3c6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134ea89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4134ea89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4023f1c3a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023f1c3a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124"/>
              </a:solidFill>
              <a:highlight>
                <a:srgbClr val="FFFFFF"/>
              </a:highlight>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4023f1c3a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4023f1c3a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29ed96316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29ed96316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29ed96316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29ed96316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9ed96316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29ed96316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3922ce8a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3922ce8a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afa4d21c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3afa4d21c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3afa4d21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3afa4d21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4151f6c1b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4151f6c1b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9ed96316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29ed9631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Pour chaque sujet </a:t>
            </a:r>
            <a:r>
              <a:rPr lang="fr-CA" dirty="0" err="1"/>
              <a:t>Mesh</a:t>
            </a:r>
            <a:r>
              <a:rPr lang="fr-CA" dirty="0"/>
              <a:t>, vocabulaire libre utilisé et relié par OR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3c854b37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3c854b37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9ed96316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9ed96316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Par analyse d’enregistrements d’entrevues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CA"/>
              <a:t>Modifier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D2D8996D-4E62-E341-AC6E-0849AEE40482}" type="datetimeFigureOut">
              <a:rPr lang="fr-FR" smtClean="0"/>
              <a:t>28/05/2023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34382101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D2D8996D-4E62-E341-AC6E-0849AEE40482}" type="datetimeFigureOut">
              <a:rPr lang="fr-FR" smtClean="0"/>
              <a:t>28/05/2023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3064981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D2D8996D-4E62-E341-AC6E-0849AEE40482}" type="datetimeFigureOut">
              <a:rPr lang="fr-FR" smtClean="0"/>
              <a:t>28/05/2023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8916447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969811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61694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D2D8996D-4E62-E341-AC6E-0849AEE40482}" type="datetimeFigureOut">
              <a:rPr lang="fr-FR" smtClean="0"/>
              <a:t>28/05/2023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21979538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CA"/>
              <a:t>Modifier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D2D8996D-4E62-E341-AC6E-0849AEE40482}" type="datetimeFigureOut">
              <a:rPr lang="fr-FR" smtClean="0"/>
              <a:t>28/05/2023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12329029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D2D8996D-4E62-E341-AC6E-0849AEE40482}" type="datetimeFigureOut">
              <a:rPr lang="fr-FR" smtClean="0"/>
              <a:t>28/05/2023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40837409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CA"/>
              <a:t>Modifier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D2D8996D-4E62-E341-AC6E-0849AEE40482}" type="datetimeFigureOut">
              <a:rPr lang="fr-FR" smtClean="0"/>
              <a:t>28/05/2023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22893910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D2D8996D-4E62-E341-AC6E-0849AEE40482}" type="datetimeFigureOut">
              <a:rPr lang="fr-FR" smtClean="0"/>
              <a:t>28/05/2023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245398461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8996D-4E62-E341-AC6E-0849AEE40482}" type="datetimeFigureOut">
              <a:rPr lang="fr-FR" smtClean="0"/>
              <a:t>28/05/2023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6710202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CA"/>
              <a:t>Modifier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D2D8996D-4E62-E341-AC6E-0849AEE40482}" type="datetimeFigureOut">
              <a:rPr lang="fr-FR" smtClean="0"/>
              <a:t>28/05/2023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18543773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CA"/>
              <a:t>Modifier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CA"/>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D2D8996D-4E62-E341-AC6E-0849AEE40482}" type="datetimeFigureOut">
              <a:rPr lang="fr-FR" smtClean="0"/>
              <a:t>28/05/2023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2975827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2D8996D-4E62-E341-AC6E-0849AEE40482}" type="datetimeFigureOut">
              <a:rPr lang="fr-FR" smtClean="0"/>
              <a:t>28/05/2023</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‹N°›</a:t>
            </a:fld>
            <a:endParaRPr lang="en-GB"/>
          </a:p>
        </p:txBody>
      </p:sp>
    </p:spTree>
    <p:extLst>
      <p:ext uri="{BB962C8B-B14F-4D97-AF65-F5344CB8AC3E}">
        <p14:creationId xmlns:p14="http://schemas.microsoft.com/office/powerpoint/2010/main" val="10805228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scc-csc.lexum.com/scc-csc/scccsc/fr/item/1552/index.do"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www12.statcan.gc.ca/census-recensement/2011/as-sa/98-314-x/98-314-x2011001-eng.cfm" TargetMode="External"/><Relationship Id="rId4" Type="http://schemas.openxmlformats.org/officeDocument/2006/relationships/hyperlink" Target="https://journals.sagepub.com/doi/full/10.1177/237437351876900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useBgFill="1">
        <p:nvSpPr>
          <p:cNvPr id="1046" name="Rectangle 1036">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a:extLst>
              <a:ext uri="{FF2B5EF4-FFF2-40B4-BE49-F238E27FC236}">
                <a16:creationId xmlns:a16="http://schemas.microsoft.com/office/drawing/2014/main" id="{6D317960-F478-685B-5F70-BA5128A5BE36}"/>
              </a:ext>
            </a:extLst>
          </p:cNvPr>
          <p:cNvPicPr>
            <a:picLocks noChangeAspect="1"/>
          </p:cNvPicPr>
          <p:nvPr/>
        </p:nvPicPr>
        <p:blipFill rotWithShape="1">
          <a:blip r:embed="rId3"/>
          <a:srcRect t="39063" r="-2" b="3386"/>
          <a:stretch/>
        </p:blipFill>
        <p:spPr>
          <a:xfrm>
            <a:off x="3662268" y="10"/>
            <a:ext cx="5481732" cy="2523734"/>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032" name="Picture 8" descr="Diverse Multinational Group Of People Multicultural And Multiethnic Crowd  Vector Illustration With Cartoon Characters Man And Woman Of Different  Nations Stay Together As A Team Stock Illustration - Download Image Now -  iStock">
            <a:extLst>
              <a:ext uri="{FF2B5EF4-FFF2-40B4-BE49-F238E27FC236}">
                <a16:creationId xmlns:a16="http://schemas.microsoft.com/office/drawing/2014/main" id="{205CB355-9430-83BF-BDEB-A71D5C6022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02" r="-2" b="5007"/>
          <a:stretch/>
        </p:blipFill>
        <p:spPr bwMode="auto">
          <a:xfrm>
            <a:off x="3662268" y="2619756"/>
            <a:ext cx="5481732" cy="252374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9" name="Freeform: Shape 1038">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51435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1" name="Freeform: Shape 1040">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51435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Google Shape;128;p13"/>
          <p:cNvSpPr txBox="1">
            <a:spLocks noGrp="1"/>
          </p:cNvSpPr>
          <p:nvPr>
            <p:ph type="ctrTitle"/>
          </p:nvPr>
        </p:nvSpPr>
        <p:spPr>
          <a:xfrm>
            <a:off x="329184" y="1143494"/>
            <a:ext cx="3764305" cy="2080566"/>
          </a:xfrm>
          <a:prstGeom prst="rect">
            <a:avLst/>
          </a:prstGeom>
        </p:spPr>
        <p:txBody>
          <a:bodyPr spcFirstLastPara="1" vert="horz" lIns="91440" tIns="45720" rIns="91440" bIns="45720" rtlCol="0" anchorCtr="0">
            <a:normAutofit/>
          </a:bodyPr>
          <a:lstStyle/>
          <a:p>
            <a:pPr marL="0" lvl="0" indent="0" algn="l" defTabSz="914400">
              <a:spcAft>
                <a:spcPts val="0"/>
              </a:spcAft>
              <a:buClr>
                <a:schemeClr val="dk1"/>
              </a:buClr>
              <a:buSzPct val="61111"/>
            </a:pPr>
            <a:endParaRPr lang="en-US" sz="2900"/>
          </a:p>
          <a:p>
            <a:pPr marL="0" lvl="0" indent="0" algn="l" defTabSz="914400">
              <a:spcAft>
                <a:spcPts val="0"/>
              </a:spcAft>
              <a:buClr>
                <a:schemeClr val="dk1"/>
              </a:buClr>
              <a:buSzPct val="61111"/>
            </a:pPr>
            <a:endParaRPr lang="en-US" sz="2900"/>
          </a:p>
          <a:p>
            <a:pPr marL="0" lvl="0" indent="0" algn="l" defTabSz="914400">
              <a:spcAft>
                <a:spcPts val="0"/>
              </a:spcAft>
            </a:pPr>
            <a:r>
              <a:rPr lang="en-US" sz="2900"/>
              <a:t>Les interprètes dans le milieu de la santé: caprice ou nécessité?</a:t>
            </a:r>
          </a:p>
        </p:txBody>
      </p:sp>
      <p:sp>
        <p:nvSpPr>
          <p:cNvPr id="129" name="Google Shape;129;p13"/>
          <p:cNvSpPr txBox="1">
            <a:spLocks noGrp="1"/>
          </p:cNvSpPr>
          <p:nvPr>
            <p:ph type="subTitle" idx="1"/>
          </p:nvPr>
        </p:nvSpPr>
        <p:spPr>
          <a:xfrm>
            <a:off x="329184" y="3515525"/>
            <a:ext cx="3688461" cy="1001268"/>
          </a:xfrm>
          <a:prstGeom prst="rect">
            <a:avLst/>
          </a:prstGeom>
        </p:spPr>
        <p:txBody>
          <a:bodyPr spcFirstLastPara="1" vert="horz" lIns="91440" tIns="45720" rIns="91440" bIns="45720" rtlCol="0" anchorCtr="0">
            <a:noAutofit/>
          </a:bodyPr>
          <a:lstStyle/>
          <a:p>
            <a:pPr marL="0" lvl="0" indent="-228600" algn="l" defTabSz="914400">
              <a:spcBef>
                <a:spcPts val="0"/>
              </a:spcBef>
              <a:spcAft>
                <a:spcPts val="600"/>
              </a:spcAft>
              <a:buFont typeface="Arial" panose="020B0604020202020204" pitchFamily="34" charset="0"/>
              <a:buChar char="•"/>
            </a:pPr>
            <a:r>
              <a:rPr lang="en-US" sz="1100" dirty="0"/>
              <a:t>Par Farah Jaffal et Violette </a:t>
            </a:r>
            <a:r>
              <a:rPr lang="en-US" sz="1100" dirty="0" err="1"/>
              <a:t>Kouatchou</a:t>
            </a:r>
            <a:endParaRPr lang="en-US" sz="1100" dirty="0"/>
          </a:p>
          <a:p>
            <a:pPr marL="0" lvl="0" indent="-228600" algn="l" defTabSz="914400">
              <a:spcBef>
                <a:spcPts val="0"/>
              </a:spcBef>
              <a:spcAft>
                <a:spcPts val="600"/>
              </a:spcAft>
              <a:buFont typeface="Arial" panose="020B0604020202020204" pitchFamily="34" charset="0"/>
              <a:buChar char="•"/>
            </a:pPr>
            <a:r>
              <a:rPr lang="en-US" sz="1100" dirty="0"/>
              <a:t>R1 </a:t>
            </a:r>
            <a:r>
              <a:rPr lang="en-US" sz="1100" dirty="0" err="1"/>
              <a:t>en</a:t>
            </a:r>
            <a:r>
              <a:rPr lang="en-US" sz="1100" dirty="0"/>
              <a:t> </a:t>
            </a:r>
            <a:r>
              <a:rPr lang="en-US" sz="1100" dirty="0" err="1"/>
              <a:t>médecine</a:t>
            </a:r>
            <a:r>
              <a:rPr lang="en-US" sz="1100" dirty="0"/>
              <a:t> </a:t>
            </a:r>
            <a:r>
              <a:rPr lang="en-US" sz="1100" dirty="0" err="1"/>
              <a:t>familiale</a:t>
            </a:r>
            <a:r>
              <a:rPr lang="en-US" sz="1100" dirty="0"/>
              <a:t> </a:t>
            </a:r>
          </a:p>
          <a:p>
            <a:pPr marL="0" lvl="0" indent="-228600" algn="l" defTabSz="914400">
              <a:spcBef>
                <a:spcPts val="0"/>
              </a:spcBef>
              <a:spcAft>
                <a:spcPts val="600"/>
              </a:spcAft>
              <a:buFont typeface="Arial" panose="020B0604020202020204" pitchFamily="34" charset="0"/>
              <a:buChar char="•"/>
            </a:pPr>
            <a:r>
              <a:rPr lang="en-US" sz="1100" dirty="0"/>
              <a:t>GMFU du Marigot</a:t>
            </a:r>
          </a:p>
          <a:p>
            <a:pPr marL="0" lvl="0" indent="-228600" algn="l" defTabSz="914400">
              <a:spcBef>
                <a:spcPts val="0"/>
              </a:spcBef>
              <a:spcAft>
                <a:spcPts val="600"/>
              </a:spcAft>
              <a:buFont typeface="Arial" panose="020B0604020202020204" pitchFamily="34" charset="0"/>
              <a:buChar char="•"/>
            </a:pPr>
            <a:r>
              <a:rPr lang="en-US" sz="1100" dirty="0"/>
              <a:t>2 </a:t>
            </a:r>
            <a:r>
              <a:rPr lang="en-US" sz="1100" dirty="0" err="1"/>
              <a:t>juin</a:t>
            </a:r>
            <a:r>
              <a:rPr lang="en-US" sz="1100" dirty="0"/>
              <a:t> 2023</a:t>
            </a:r>
          </a:p>
          <a:p>
            <a:pPr marL="0" lvl="0" indent="-228600" algn="l" defTabSz="914400">
              <a:spcBef>
                <a:spcPts val="0"/>
              </a:spcBef>
              <a:spcAft>
                <a:spcPts val="600"/>
              </a:spcAft>
              <a:buFont typeface="Arial" panose="020B0604020202020204" pitchFamily="34" charset="0"/>
              <a:buChar char="•"/>
            </a:pPr>
            <a:r>
              <a:rPr lang="en-US" sz="1100" dirty="0"/>
              <a:t>Sous la supervision de Dre Isabel Rodrigues</a:t>
            </a:r>
          </a:p>
        </p:txBody>
      </p:sp>
      <p:sp>
        <p:nvSpPr>
          <p:cNvPr id="1047" name="Rectangle 1042">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5992"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045" name="Rectangle 1044">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3345839"/>
            <a:ext cx="3764306"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0375" y="815552"/>
            <a:ext cx="6143625" cy="4327948"/>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D20C88C-9560-8DF6-6326-7D54ABDAB5CB}"/>
              </a:ext>
            </a:extLst>
          </p:cNvPr>
          <p:cNvSpPr>
            <a:spLocks noGrp="1"/>
          </p:cNvSpPr>
          <p:nvPr>
            <p:ph type="ctrTitle"/>
          </p:nvPr>
        </p:nvSpPr>
        <p:spPr>
          <a:xfrm>
            <a:off x="3820140" y="2058496"/>
            <a:ext cx="4942280" cy="1790700"/>
          </a:xfrm>
        </p:spPr>
        <p:txBody>
          <a:bodyPr>
            <a:normAutofit/>
          </a:bodyPr>
          <a:lstStyle/>
          <a:p>
            <a:pPr algn="r"/>
            <a:r>
              <a:rPr lang="fr-FR">
                <a:solidFill>
                  <a:srgbClr val="FFFFFF"/>
                </a:solidFill>
              </a:rPr>
              <a:t>Résultats</a:t>
            </a:r>
          </a:p>
        </p:txBody>
      </p:sp>
      <p:cxnSp>
        <p:nvCxnSpPr>
          <p:cNvPr id="11" name="Straight Connector 10">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680" y="13794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9261" y="0"/>
            <a:ext cx="1709806" cy="950839"/>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783" y="386173"/>
            <a:ext cx="1795013" cy="17463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Freeform: Shape 18">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12305"/>
            <a:ext cx="889838" cy="1328737"/>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4762" y="315257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6115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206" name="Rectangle 20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6" name="Google Shape;186;p21"/>
          <p:cNvGraphicFramePr/>
          <p:nvPr>
            <p:extLst>
              <p:ext uri="{D42A27DB-BD31-4B8C-83A1-F6EECF244321}">
                <p14:modId xmlns:p14="http://schemas.microsoft.com/office/powerpoint/2010/main" val="4251358223"/>
              </p:ext>
            </p:extLst>
          </p:nvPr>
        </p:nvGraphicFramePr>
        <p:xfrm>
          <a:off x="482600" y="656360"/>
          <a:ext cx="8178800" cy="3830782"/>
        </p:xfrm>
        <a:graphic>
          <a:graphicData uri="http://schemas.openxmlformats.org/drawingml/2006/table">
            <a:tbl>
              <a:tblPr firstRow="1" bandRow="1">
                <a:solidFill>
                  <a:schemeClr val="bg1">
                    <a:lumMod val="95000"/>
                  </a:schemeClr>
                </a:solidFill>
                <a:tableStyleId>{A7DD0A20-611A-4CBB-BF9C-B11DCDD198ED}</a:tableStyleId>
              </a:tblPr>
              <a:tblGrid>
                <a:gridCol w="1740886">
                  <a:extLst>
                    <a:ext uri="{9D8B030D-6E8A-4147-A177-3AD203B41FA5}">
                      <a16:colId xmlns:a16="http://schemas.microsoft.com/office/drawing/2014/main" val="20000"/>
                    </a:ext>
                  </a:extLst>
                </a:gridCol>
                <a:gridCol w="1362694">
                  <a:extLst>
                    <a:ext uri="{9D8B030D-6E8A-4147-A177-3AD203B41FA5}">
                      <a16:colId xmlns:a16="http://schemas.microsoft.com/office/drawing/2014/main" val="20001"/>
                    </a:ext>
                  </a:extLst>
                </a:gridCol>
                <a:gridCol w="2396144">
                  <a:extLst>
                    <a:ext uri="{9D8B030D-6E8A-4147-A177-3AD203B41FA5}">
                      <a16:colId xmlns:a16="http://schemas.microsoft.com/office/drawing/2014/main" val="20002"/>
                    </a:ext>
                  </a:extLst>
                </a:gridCol>
                <a:gridCol w="2679076">
                  <a:extLst>
                    <a:ext uri="{9D8B030D-6E8A-4147-A177-3AD203B41FA5}">
                      <a16:colId xmlns:a16="http://schemas.microsoft.com/office/drawing/2014/main" val="20003"/>
                    </a:ext>
                  </a:extLst>
                </a:gridCol>
              </a:tblGrid>
              <a:tr h="693081">
                <a:tc>
                  <a:txBody>
                    <a:bodyPr/>
                    <a:lstStyle/>
                    <a:p>
                      <a:pPr marL="0" lvl="0" indent="0" algn="l" rtl="0">
                        <a:spcBef>
                          <a:spcPts val="0"/>
                        </a:spcBef>
                        <a:spcAft>
                          <a:spcPts val="0"/>
                        </a:spcAft>
                        <a:buNone/>
                      </a:pPr>
                      <a:r>
                        <a:rPr lang="en-GB" sz="1600" b="0" cap="none" spc="0">
                          <a:solidFill>
                            <a:schemeClr val="bg1"/>
                          </a:solidFill>
                        </a:rPr>
                        <a:t>Auteur-</a:t>
                      </a:r>
                      <a:r>
                        <a:rPr lang="en-GB" sz="1600" b="0" cap="none" spc="0" err="1">
                          <a:solidFill>
                            <a:schemeClr val="bg1"/>
                          </a:solidFill>
                        </a:rPr>
                        <a:t>Année</a:t>
                      </a:r>
                      <a:r>
                        <a:rPr lang="en-GB" sz="1600" b="0" cap="none" spc="0">
                          <a:solidFill>
                            <a:schemeClr val="bg1"/>
                          </a:solidFill>
                        </a:rPr>
                        <a:t>-Pays</a:t>
                      </a:r>
                      <a:endParaRPr sz="1600" b="0" cap="none" spc="0">
                        <a:solidFill>
                          <a:schemeClr val="bg1"/>
                        </a:solidFill>
                      </a:endParaRPr>
                    </a:p>
                  </a:txBody>
                  <a:tcPr marL="89180" marR="89180" marT="89195" marB="89180" anchor="ctr">
                    <a:lnL w="12700" cmpd="sng">
                      <a:noFill/>
                    </a:lnL>
                    <a:lnR w="12700" cmpd="sng">
                      <a:noFill/>
                    </a:lnR>
                    <a:lnT w="19050" cap="flat" cmpd="sng" algn="ctr">
                      <a:noFill/>
                      <a:prstDash val="solid"/>
                    </a:lnT>
                    <a:lnB w="38100" cmpd="sng">
                      <a:noFill/>
                    </a:lnB>
                    <a:solidFill>
                      <a:schemeClr val="accent2"/>
                    </a:solidFill>
                  </a:tcPr>
                </a:tc>
                <a:tc>
                  <a:txBody>
                    <a:bodyPr/>
                    <a:lstStyle/>
                    <a:p>
                      <a:pPr marL="0" lvl="0" indent="0" algn="l" rtl="0">
                        <a:spcBef>
                          <a:spcPts val="0"/>
                        </a:spcBef>
                        <a:spcAft>
                          <a:spcPts val="0"/>
                        </a:spcAft>
                        <a:buNone/>
                      </a:pPr>
                      <a:r>
                        <a:rPr lang="en-GB" sz="1600" b="0" cap="none" spc="0">
                          <a:solidFill>
                            <a:schemeClr val="bg1"/>
                          </a:solidFill>
                        </a:rPr>
                        <a:t>Type de devis</a:t>
                      </a:r>
                      <a:endParaRPr sz="1600" b="0" cap="none" spc="0">
                        <a:solidFill>
                          <a:schemeClr val="bg1"/>
                        </a:solidFill>
                      </a:endParaRPr>
                    </a:p>
                  </a:txBody>
                  <a:tcPr marL="89180" marR="89180" marT="89195" marB="89180" anchor="ctr">
                    <a:lnL w="12700" cmpd="sng">
                      <a:noFill/>
                    </a:lnL>
                    <a:lnR w="12700" cmpd="sng">
                      <a:noFill/>
                    </a:lnR>
                    <a:lnT w="19050" cap="flat" cmpd="sng" algn="ctr">
                      <a:noFill/>
                      <a:prstDash val="solid"/>
                    </a:lnT>
                    <a:lnB w="38100" cmpd="sng">
                      <a:noFill/>
                    </a:lnB>
                    <a:solidFill>
                      <a:schemeClr val="accent2"/>
                    </a:solidFill>
                  </a:tcPr>
                </a:tc>
                <a:tc>
                  <a:txBody>
                    <a:bodyPr/>
                    <a:lstStyle/>
                    <a:p>
                      <a:pPr marL="0" lvl="0" indent="0" algn="l" rtl="0">
                        <a:spcBef>
                          <a:spcPts val="0"/>
                        </a:spcBef>
                        <a:spcAft>
                          <a:spcPts val="0"/>
                        </a:spcAft>
                        <a:buNone/>
                      </a:pPr>
                      <a:r>
                        <a:rPr lang="en-GB" sz="1600" b="0" cap="none" spc="0" dirty="0">
                          <a:solidFill>
                            <a:schemeClr val="bg1"/>
                          </a:solidFill>
                        </a:rPr>
                        <a:t>Population </a:t>
                      </a:r>
                      <a:r>
                        <a:rPr lang="en-GB" sz="1600" b="0" cap="none" spc="0" dirty="0" err="1">
                          <a:solidFill>
                            <a:schemeClr val="bg1"/>
                          </a:solidFill>
                        </a:rPr>
                        <a:t>visée</a:t>
                      </a:r>
                      <a:endParaRPr sz="1600" b="0" cap="none" spc="0" dirty="0">
                        <a:solidFill>
                          <a:schemeClr val="bg1"/>
                        </a:solidFill>
                      </a:endParaRPr>
                    </a:p>
                  </a:txBody>
                  <a:tcPr marL="89180" marR="89180" marT="89195" marB="89180" anchor="ctr">
                    <a:lnL w="12700" cmpd="sng">
                      <a:noFill/>
                    </a:lnL>
                    <a:lnR w="12700" cmpd="sng">
                      <a:noFill/>
                    </a:lnR>
                    <a:lnT w="19050" cap="flat" cmpd="sng" algn="ctr">
                      <a:noFill/>
                      <a:prstDash val="solid"/>
                    </a:lnT>
                    <a:lnB w="38100" cmpd="sng">
                      <a:noFill/>
                    </a:lnB>
                    <a:solidFill>
                      <a:schemeClr val="accent2"/>
                    </a:solidFill>
                  </a:tcPr>
                </a:tc>
                <a:tc>
                  <a:txBody>
                    <a:bodyPr/>
                    <a:lstStyle/>
                    <a:p>
                      <a:pPr marL="0" lvl="0" indent="0" algn="l" rtl="0">
                        <a:spcBef>
                          <a:spcPts val="0"/>
                        </a:spcBef>
                        <a:spcAft>
                          <a:spcPts val="0"/>
                        </a:spcAft>
                        <a:buNone/>
                      </a:pPr>
                      <a:r>
                        <a:rPr lang="en-GB" sz="1600" b="0" cap="none" spc="0">
                          <a:solidFill>
                            <a:schemeClr val="bg1"/>
                          </a:solidFill>
                        </a:rPr>
                        <a:t>Objectif de l’étude</a:t>
                      </a:r>
                      <a:endParaRPr sz="1600" b="0" cap="none" spc="0">
                        <a:solidFill>
                          <a:schemeClr val="bg1"/>
                        </a:solidFill>
                      </a:endParaRPr>
                    </a:p>
                  </a:txBody>
                  <a:tcPr marL="89180" marR="89180" marT="89195" marB="8918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0000"/>
                  </a:ext>
                </a:extLst>
              </a:tr>
              <a:tr h="740739">
                <a:tc>
                  <a:txBody>
                    <a:bodyPr/>
                    <a:lstStyle/>
                    <a:p>
                      <a:pPr marL="0" lvl="0" indent="0" algn="l" rtl="0">
                        <a:spcBef>
                          <a:spcPts val="0"/>
                        </a:spcBef>
                        <a:spcAft>
                          <a:spcPts val="0"/>
                        </a:spcAft>
                        <a:buNone/>
                      </a:pPr>
                      <a:r>
                        <a:rPr lang="en-GB" sz="1100" cap="none" spc="0" dirty="0" err="1">
                          <a:solidFill>
                            <a:schemeClr val="tx1"/>
                          </a:solidFill>
                        </a:rPr>
                        <a:t>Abbato</a:t>
                      </a:r>
                      <a:r>
                        <a:rPr lang="en-GB" sz="1100" cap="none" spc="0" dirty="0">
                          <a:solidFill>
                            <a:schemeClr val="tx1"/>
                          </a:solidFill>
                        </a:rPr>
                        <a:t> et al.</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2019</a:t>
                      </a:r>
                      <a:endParaRPr sz="1100" cap="none" spc="0" dirty="0">
                        <a:solidFill>
                          <a:schemeClr val="tx1"/>
                        </a:solidFill>
                      </a:endParaRPr>
                    </a:p>
                    <a:p>
                      <a:pPr marL="0" lvl="0" indent="0" algn="l" rtl="0">
                        <a:spcBef>
                          <a:spcPts val="0"/>
                        </a:spcBef>
                        <a:spcAft>
                          <a:spcPts val="0"/>
                        </a:spcAft>
                        <a:buNone/>
                      </a:pPr>
                      <a:r>
                        <a:rPr lang="en-GB" sz="1100" cap="none" spc="0" dirty="0" err="1">
                          <a:solidFill>
                            <a:schemeClr val="tx1"/>
                          </a:solidFill>
                        </a:rPr>
                        <a:t>Australie</a:t>
                      </a:r>
                      <a:endParaRPr sz="1100" cap="none" spc="0" dirty="0">
                        <a:solidFill>
                          <a:schemeClr val="tx1"/>
                        </a:solidFill>
                      </a:endParaRPr>
                    </a:p>
                  </a:txBody>
                  <a:tcPr marL="89180" marR="89180" marT="89195" marB="89180">
                    <a:lnL w="12700" cmpd="sng">
                      <a:noFill/>
                      <a:prstDash val="solid"/>
                    </a:lnL>
                    <a:lnR w="12700" cap="flat" cmpd="sng" algn="ctr">
                      <a:solidFill>
                        <a:schemeClr val="tx2"/>
                      </a:solidFill>
                      <a:prstDash val="solid"/>
                      <a:round/>
                      <a:headEnd type="none" w="med" len="med"/>
                      <a:tailEnd type="none" w="med" len="med"/>
                    </a:lnR>
                    <a:lnT w="38100" cmpd="sng">
                      <a:noFill/>
                    </a:lnT>
                    <a:lnB w="12700" cap="flat" cmpd="sng" algn="ctr">
                      <a:solidFill>
                        <a:schemeClr val="tx2"/>
                      </a:solidFill>
                      <a:prstDash val="solid"/>
                      <a:round/>
                      <a:headEnd type="none" w="med" len="med"/>
                      <a:tailEnd type="none" w="med" len="med"/>
                    </a:lnB>
                    <a:solidFill>
                      <a:schemeClr val="bg1">
                        <a:lumMod val="95000"/>
                      </a:schemeClr>
                    </a:solidFill>
                  </a:tcPr>
                </a:tc>
                <a:tc rowSpan="3">
                  <a:txBody>
                    <a:bodyPr/>
                    <a:lstStyle/>
                    <a:p>
                      <a:pPr marL="0" lvl="0" indent="0" algn="l" rtl="0">
                        <a:spcBef>
                          <a:spcPts val="0"/>
                        </a:spcBef>
                        <a:spcAft>
                          <a:spcPts val="0"/>
                        </a:spcAft>
                        <a:buNone/>
                      </a:pPr>
                      <a:endParaRPr sz="1100" cap="none" spc="0" dirty="0">
                        <a:solidFill>
                          <a:schemeClr val="tx1"/>
                        </a:solidFill>
                      </a:endParaRPr>
                    </a:p>
                    <a:p>
                      <a:pPr marL="0" lvl="0" indent="0" algn="l" rtl="0">
                        <a:spcBef>
                          <a:spcPts val="0"/>
                        </a:spcBef>
                        <a:spcAft>
                          <a:spcPts val="0"/>
                        </a:spcAft>
                        <a:buNone/>
                      </a:pPr>
                      <a:endParaRPr sz="1100" cap="none" spc="0" dirty="0">
                        <a:solidFill>
                          <a:schemeClr val="tx1"/>
                        </a:solidFill>
                      </a:endParaRPr>
                    </a:p>
                    <a:p>
                      <a:pPr marL="0" lvl="0" indent="0" algn="l" rtl="0">
                        <a:spcBef>
                          <a:spcPts val="0"/>
                        </a:spcBef>
                        <a:spcAft>
                          <a:spcPts val="0"/>
                        </a:spcAft>
                        <a:buNone/>
                      </a:pPr>
                      <a:endParaRPr sz="1100" cap="none" spc="0" dirty="0">
                        <a:solidFill>
                          <a:schemeClr val="tx1"/>
                        </a:solidFill>
                      </a:endParaRPr>
                    </a:p>
                    <a:p>
                      <a:pPr marL="0" lvl="0" indent="0" algn="l" rtl="0">
                        <a:spcBef>
                          <a:spcPts val="0"/>
                        </a:spcBef>
                        <a:spcAft>
                          <a:spcPts val="0"/>
                        </a:spcAft>
                        <a:buNone/>
                      </a:pPr>
                      <a:endParaRPr sz="1100" cap="none" spc="0" dirty="0">
                        <a:solidFill>
                          <a:schemeClr val="tx1"/>
                        </a:solidFill>
                      </a:endParaRPr>
                    </a:p>
                    <a:p>
                      <a:pPr marL="0" lvl="0" indent="0" algn="l" rtl="0">
                        <a:spcBef>
                          <a:spcPts val="0"/>
                        </a:spcBef>
                        <a:spcAft>
                          <a:spcPts val="0"/>
                        </a:spcAft>
                        <a:buNone/>
                      </a:pPr>
                      <a:r>
                        <a:rPr lang="en-GB" sz="1100" b="1" cap="none" spc="0" dirty="0">
                          <a:solidFill>
                            <a:schemeClr val="tx1"/>
                          </a:solidFill>
                        </a:rPr>
                        <a:t>Études </a:t>
                      </a:r>
                      <a:r>
                        <a:rPr lang="en-GB" sz="1100" b="1" cap="none" spc="0" dirty="0" err="1">
                          <a:solidFill>
                            <a:schemeClr val="tx1"/>
                          </a:solidFill>
                        </a:rPr>
                        <a:t>rétrospectives</a:t>
                      </a:r>
                      <a:r>
                        <a:rPr lang="en-GB" sz="1100" b="1" cap="none" spc="0" dirty="0">
                          <a:solidFill>
                            <a:schemeClr val="tx1"/>
                          </a:solidFill>
                        </a:rPr>
                        <a:t> par </a:t>
                      </a:r>
                      <a:r>
                        <a:rPr lang="en-GB" sz="1100" b="1" cap="none" spc="0" dirty="0" err="1">
                          <a:solidFill>
                            <a:schemeClr val="tx1"/>
                          </a:solidFill>
                        </a:rPr>
                        <a:t>révision</a:t>
                      </a:r>
                      <a:r>
                        <a:rPr lang="en-GB" sz="1100" b="1" cap="none" spc="0" dirty="0">
                          <a:solidFill>
                            <a:schemeClr val="tx1"/>
                          </a:solidFill>
                        </a:rPr>
                        <a:t> de dossiers</a:t>
                      </a:r>
                      <a:endParaRPr sz="1100" b="1" cap="none" spc="0" dirty="0">
                        <a:solidFill>
                          <a:schemeClr val="tx1"/>
                        </a:solidFill>
                      </a:endParaRPr>
                    </a:p>
                    <a:p>
                      <a:pPr marL="0" lvl="0" indent="0" algn="l" rtl="0">
                        <a:spcBef>
                          <a:spcPts val="0"/>
                        </a:spcBef>
                        <a:spcAft>
                          <a:spcPts val="0"/>
                        </a:spcAft>
                        <a:buNone/>
                      </a:pPr>
                      <a:endParaRPr sz="1100" b="1" cap="none" spc="0" dirty="0">
                        <a:solidFill>
                          <a:schemeClr val="tx1"/>
                        </a:solidFill>
                      </a:endParaRPr>
                    </a:p>
                  </a:txBody>
                  <a:tcPr marL="89180" marR="89180" marT="89195" marB="8918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lvl="0" indent="0" algn="l" rtl="0">
                        <a:spcBef>
                          <a:spcPts val="0"/>
                        </a:spcBef>
                        <a:spcAft>
                          <a:spcPts val="0"/>
                        </a:spcAft>
                        <a:buNone/>
                      </a:pPr>
                      <a:r>
                        <a:rPr lang="en-GB" sz="1100" b="1" cap="none" spc="0" dirty="0" err="1">
                          <a:solidFill>
                            <a:schemeClr val="tx1"/>
                          </a:solidFill>
                        </a:rPr>
                        <a:t>Adultes</a:t>
                      </a:r>
                      <a:r>
                        <a:rPr lang="en-GB" sz="1100" cap="none" spc="0" dirty="0">
                          <a:solidFill>
                            <a:schemeClr val="tx1"/>
                          </a:solidFill>
                        </a:rPr>
                        <a:t> admis via </a:t>
                      </a:r>
                      <a:r>
                        <a:rPr lang="en-GB" sz="1100" cap="none" spc="0" dirty="0" err="1">
                          <a:solidFill>
                            <a:schemeClr val="tx1"/>
                          </a:solidFill>
                        </a:rPr>
                        <a:t>l’urgence</a:t>
                      </a:r>
                      <a:r>
                        <a:rPr lang="en-GB" sz="1100" cap="none" spc="0" dirty="0">
                          <a:solidFill>
                            <a:schemeClr val="tx1"/>
                          </a:solidFill>
                        </a:rPr>
                        <a:t> x 2 </a:t>
                      </a:r>
                      <a:r>
                        <a:rPr lang="en-GB" sz="1100" cap="none" spc="0" dirty="0" err="1">
                          <a:solidFill>
                            <a:schemeClr val="tx1"/>
                          </a:solidFill>
                        </a:rPr>
                        <a:t>ans</a:t>
                      </a:r>
                      <a:endParaRPr sz="1100" cap="none" spc="0" dirty="0">
                        <a:solidFill>
                          <a:schemeClr val="tx1"/>
                        </a:solidFill>
                      </a:endParaRPr>
                    </a:p>
                  </a:txBody>
                  <a:tcPr marL="89180" marR="89180" marT="89195" marB="8918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indent="0" algn="l" rtl="0">
                        <a:spcBef>
                          <a:spcPts val="0"/>
                        </a:spcBef>
                        <a:spcAft>
                          <a:spcPts val="0"/>
                        </a:spcAft>
                        <a:buNone/>
                      </a:pPr>
                      <a:r>
                        <a:rPr lang="en-GB" sz="1100" cap="none" spc="0" dirty="0">
                          <a:solidFill>
                            <a:schemeClr val="tx1"/>
                          </a:solidFill>
                        </a:rPr>
                        <a:t>Diff de durée de séjour + </a:t>
                      </a:r>
                      <a:r>
                        <a:rPr lang="en-GB" sz="1100" cap="none" spc="0" dirty="0" err="1">
                          <a:solidFill>
                            <a:schemeClr val="tx1"/>
                          </a:solidFill>
                        </a:rPr>
                        <a:t>réadmission</a:t>
                      </a:r>
                      <a:r>
                        <a:rPr lang="en-GB" sz="1100" cap="none" spc="0" dirty="0">
                          <a:solidFill>
                            <a:schemeClr val="tx1"/>
                          </a:solidFill>
                        </a:rPr>
                        <a:t> avec IP vs pas </a:t>
                      </a:r>
                      <a:r>
                        <a:rPr lang="en-GB" sz="1100" cap="none" spc="0" dirty="0" err="1">
                          <a:solidFill>
                            <a:schemeClr val="tx1"/>
                          </a:solidFill>
                        </a:rPr>
                        <a:t>d’IP</a:t>
                      </a:r>
                      <a:endParaRPr sz="1100" cap="none" spc="0" dirty="0">
                        <a:solidFill>
                          <a:schemeClr val="tx1"/>
                        </a:solidFill>
                      </a:endParaRPr>
                    </a:p>
                  </a:txBody>
                  <a:tcPr marL="89180" marR="89180" marT="89195" marB="89180">
                    <a:lnL w="12700" cap="flat" cmpd="sng" algn="ctr">
                      <a:solidFill>
                        <a:schemeClr val="tx2"/>
                      </a:solidFill>
                      <a:prstDash val="solid"/>
                      <a:round/>
                      <a:headEnd type="none" w="med" len="med"/>
                      <a:tailEnd type="none" w="med" len="med"/>
                    </a:lnL>
                    <a:lnR w="12700" cmpd="sng">
                      <a:noFill/>
                      <a:prstDash val="solid"/>
                    </a:lnR>
                    <a:lnT w="38100" cmpd="sng">
                      <a:noFill/>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15484">
                <a:tc>
                  <a:txBody>
                    <a:bodyPr/>
                    <a:lstStyle/>
                    <a:p>
                      <a:pPr marL="0" lvl="0" indent="0" algn="l" rtl="0">
                        <a:spcBef>
                          <a:spcPts val="0"/>
                        </a:spcBef>
                        <a:spcAft>
                          <a:spcPts val="0"/>
                        </a:spcAft>
                        <a:buNone/>
                      </a:pPr>
                      <a:r>
                        <a:rPr lang="en-GB" sz="1100" cap="none" spc="0" dirty="0">
                          <a:solidFill>
                            <a:schemeClr val="tx1"/>
                          </a:solidFill>
                        </a:rPr>
                        <a:t>Hartford et al.</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2019</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USA</a:t>
                      </a:r>
                      <a:endParaRPr sz="1100" cap="none" spc="0" dirty="0">
                        <a:solidFill>
                          <a:schemeClr val="tx1"/>
                        </a:solidFill>
                      </a:endParaRPr>
                    </a:p>
                  </a:txBody>
                  <a:tcPr marL="89180" marR="89180" marT="89195" marB="89180">
                    <a:lnL w="12700" cmpd="sng">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vMerge="1">
                  <a:txBody>
                    <a:bodyPr/>
                    <a:lstStyle/>
                    <a:p>
                      <a:endParaRPr lang="fr-FR"/>
                    </a:p>
                  </a:txBody>
                  <a:tcPr/>
                </a:tc>
                <a:tc>
                  <a:txBody>
                    <a:bodyPr/>
                    <a:lstStyle/>
                    <a:p>
                      <a:pPr marL="0" lvl="0" indent="0" algn="l" rtl="0">
                        <a:spcBef>
                          <a:spcPts val="0"/>
                        </a:spcBef>
                        <a:spcAft>
                          <a:spcPts val="0"/>
                        </a:spcAft>
                        <a:buNone/>
                      </a:pPr>
                      <a:r>
                        <a:rPr lang="en-GB" sz="1100" b="1" cap="none" spc="0" dirty="0">
                          <a:solidFill>
                            <a:schemeClr val="tx1"/>
                          </a:solidFill>
                        </a:rPr>
                        <a:t>Urgence ped </a:t>
                      </a:r>
                      <a:endParaRPr sz="1100" b="1" cap="none" spc="0" dirty="0">
                        <a:solidFill>
                          <a:schemeClr val="tx1"/>
                        </a:solidFill>
                      </a:endParaRPr>
                    </a:p>
                    <a:p>
                      <a:pPr marL="0" lvl="0" indent="0" algn="l" rtl="0">
                        <a:spcBef>
                          <a:spcPts val="0"/>
                        </a:spcBef>
                        <a:spcAft>
                          <a:spcPts val="0"/>
                        </a:spcAft>
                        <a:buNone/>
                      </a:pPr>
                      <a:r>
                        <a:rPr lang="en-GB" sz="1100" cap="none" spc="0" dirty="0">
                          <a:solidFill>
                            <a:schemeClr val="tx1"/>
                          </a:solidFill>
                        </a:rPr>
                        <a:t>x 14 </a:t>
                      </a:r>
                      <a:r>
                        <a:rPr lang="en-GB" sz="1100" cap="none" spc="0" dirty="0" err="1">
                          <a:solidFill>
                            <a:schemeClr val="tx1"/>
                          </a:solidFill>
                        </a:rPr>
                        <a:t>mois</a:t>
                      </a:r>
                      <a:r>
                        <a:rPr lang="en-GB" sz="1100" cap="none" spc="0" dirty="0">
                          <a:solidFill>
                            <a:schemeClr val="tx1"/>
                          </a:solidFill>
                        </a:rPr>
                        <a:t> </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51826 </a:t>
                      </a:r>
                      <a:r>
                        <a:rPr lang="en-GB" sz="1100" cap="none" spc="0" dirty="0" err="1">
                          <a:solidFill>
                            <a:schemeClr val="tx1"/>
                          </a:solidFill>
                        </a:rPr>
                        <a:t>entretiens</a:t>
                      </a:r>
                      <a:r>
                        <a:rPr lang="en-GB" sz="1100" cap="none" spc="0" dirty="0">
                          <a:solidFill>
                            <a:schemeClr val="tx1"/>
                          </a:solidFill>
                        </a:rPr>
                        <a:t>, 45% avec </a:t>
                      </a:r>
                      <a:r>
                        <a:rPr lang="en-GB" sz="1100" cap="none" spc="0" dirty="0" err="1">
                          <a:solidFill>
                            <a:schemeClr val="tx1"/>
                          </a:solidFill>
                        </a:rPr>
                        <a:t>interprète</a:t>
                      </a:r>
                      <a:endParaRPr sz="1100" cap="none" spc="0" dirty="0">
                        <a:solidFill>
                          <a:schemeClr val="tx1"/>
                        </a:solidFill>
                      </a:endParaRPr>
                    </a:p>
                  </a:txBody>
                  <a:tcPr marL="89180" marR="89180" marT="89195" marB="8918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indent="0" algn="l" rtl="0">
                        <a:spcBef>
                          <a:spcPts val="0"/>
                        </a:spcBef>
                        <a:spcAft>
                          <a:spcPts val="0"/>
                        </a:spcAft>
                        <a:buNone/>
                      </a:pPr>
                      <a:r>
                        <a:rPr lang="en-GB" sz="1100" cap="none" spc="0" dirty="0" err="1">
                          <a:solidFill>
                            <a:schemeClr val="tx1"/>
                          </a:solidFill>
                        </a:rPr>
                        <a:t>Déterminer</a:t>
                      </a:r>
                      <a:r>
                        <a:rPr lang="en-GB" sz="1100" cap="none" spc="0" dirty="0">
                          <a:solidFill>
                            <a:schemeClr val="tx1"/>
                          </a:solidFill>
                        </a:rPr>
                        <a:t> </a:t>
                      </a:r>
                      <a:r>
                        <a:rPr lang="en-GB" sz="1100" cap="none" spc="0" dirty="0" err="1">
                          <a:solidFill>
                            <a:schemeClr val="tx1"/>
                          </a:solidFill>
                        </a:rPr>
                        <a:t>facteurs</a:t>
                      </a:r>
                      <a:r>
                        <a:rPr lang="en-GB" sz="1100" cap="none" spc="0" dirty="0">
                          <a:solidFill>
                            <a:schemeClr val="tx1"/>
                          </a:solidFill>
                        </a:rPr>
                        <a:t> </a:t>
                      </a:r>
                      <a:r>
                        <a:rPr lang="en-GB" sz="1100" cap="none" spc="0" dirty="0" err="1">
                          <a:solidFill>
                            <a:schemeClr val="tx1"/>
                          </a:solidFill>
                        </a:rPr>
                        <a:t>liés</a:t>
                      </a:r>
                      <a:r>
                        <a:rPr lang="en-GB" sz="1100" cap="none" spc="0" dirty="0">
                          <a:solidFill>
                            <a:schemeClr val="tx1"/>
                          </a:solidFill>
                        </a:rPr>
                        <a:t> </a:t>
                      </a:r>
                      <a:r>
                        <a:rPr lang="en-GB" sz="1100" cap="none" spc="0" dirty="0" err="1">
                          <a:solidFill>
                            <a:schemeClr val="tx1"/>
                          </a:solidFill>
                        </a:rPr>
                        <a:t>à</a:t>
                      </a:r>
                      <a:r>
                        <a:rPr lang="en-GB" sz="1100" cap="none" spc="0" dirty="0">
                          <a:solidFill>
                            <a:schemeClr val="tx1"/>
                          </a:solidFill>
                        </a:rPr>
                        <a:t> </a:t>
                      </a:r>
                      <a:r>
                        <a:rPr lang="en-GB" sz="1100" cap="none" spc="0" dirty="0" err="1">
                          <a:solidFill>
                            <a:schemeClr val="tx1"/>
                          </a:solidFill>
                        </a:rPr>
                        <a:t>l’usage</a:t>
                      </a:r>
                      <a:r>
                        <a:rPr lang="en-GB" sz="1100" cap="none" spc="0" dirty="0">
                          <a:solidFill>
                            <a:schemeClr val="tx1"/>
                          </a:solidFill>
                        </a:rPr>
                        <a:t> </a:t>
                      </a:r>
                      <a:r>
                        <a:rPr lang="en-GB" sz="1100" cap="none" spc="0" dirty="0" err="1">
                          <a:solidFill>
                            <a:schemeClr val="tx1"/>
                          </a:solidFill>
                        </a:rPr>
                        <a:t>d’I</a:t>
                      </a:r>
                      <a:r>
                        <a:rPr lang="en-GB" sz="1100" cap="none" spc="0" dirty="0">
                          <a:solidFill>
                            <a:schemeClr val="tx1"/>
                          </a:solidFill>
                        </a:rPr>
                        <a:t> + </a:t>
                      </a:r>
                      <a:r>
                        <a:rPr lang="en-GB" sz="1100" cap="none" spc="0" dirty="0" err="1">
                          <a:solidFill>
                            <a:schemeClr val="tx1"/>
                          </a:solidFill>
                        </a:rPr>
                        <a:t>différences</a:t>
                      </a:r>
                      <a:r>
                        <a:rPr lang="en-GB" sz="1100" cap="none" spc="0" dirty="0">
                          <a:solidFill>
                            <a:schemeClr val="tx1"/>
                          </a:solidFill>
                        </a:rPr>
                        <a:t> de </a:t>
                      </a:r>
                      <a:r>
                        <a:rPr lang="en-GB" sz="1100" cap="none" spc="0" dirty="0" err="1">
                          <a:solidFill>
                            <a:schemeClr val="tx1"/>
                          </a:solidFill>
                        </a:rPr>
                        <a:t>rendement</a:t>
                      </a:r>
                      <a:r>
                        <a:rPr lang="en-GB" sz="1100" cap="none" spc="0" dirty="0">
                          <a:solidFill>
                            <a:schemeClr val="tx1"/>
                          </a:solidFill>
                        </a:rPr>
                        <a:t> (admission + </a:t>
                      </a:r>
                      <a:r>
                        <a:rPr lang="en-GB" sz="1100" cap="none" spc="0" dirty="0" err="1">
                          <a:solidFill>
                            <a:schemeClr val="tx1"/>
                          </a:solidFill>
                        </a:rPr>
                        <a:t>transfert</a:t>
                      </a:r>
                      <a:r>
                        <a:rPr lang="en-GB" sz="1100" cap="none" spc="0" dirty="0">
                          <a:solidFill>
                            <a:schemeClr val="tx1"/>
                          </a:solidFill>
                        </a:rPr>
                        <a:t> ICU)</a:t>
                      </a:r>
                      <a:endParaRPr sz="1100" cap="none" spc="0" dirty="0">
                        <a:solidFill>
                          <a:schemeClr val="tx1"/>
                        </a:solidFill>
                      </a:endParaRPr>
                    </a:p>
                  </a:txBody>
                  <a:tcPr marL="89180" marR="89180" marT="89195" marB="89180">
                    <a:lnL w="12700" cap="flat" cmpd="sng" algn="ctr">
                      <a:solidFill>
                        <a:schemeClr val="tx2"/>
                      </a:solid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40739">
                <a:tc>
                  <a:txBody>
                    <a:bodyPr/>
                    <a:lstStyle/>
                    <a:p>
                      <a:pPr marL="0" lvl="0" indent="0" algn="l" rtl="0">
                        <a:spcBef>
                          <a:spcPts val="0"/>
                        </a:spcBef>
                        <a:spcAft>
                          <a:spcPts val="0"/>
                        </a:spcAft>
                        <a:buNone/>
                      </a:pPr>
                      <a:r>
                        <a:rPr lang="en-GB" sz="1100" cap="none" spc="0" dirty="0" err="1">
                          <a:solidFill>
                            <a:schemeClr val="tx1"/>
                          </a:solidFill>
                        </a:rPr>
                        <a:t>Beagley</a:t>
                      </a:r>
                      <a:r>
                        <a:rPr lang="en-GB" sz="1100" cap="none" spc="0" dirty="0">
                          <a:solidFill>
                            <a:schemeClr val="tx1"/>
                          </a:solidFill>
                        </a:rPr>
                        <a:t> et al.</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2020</a:t>
                      </a:r>
                      <a:endParaRPr sz="1100" cap="none" spc="0" dirty="0">
                        <a:solidFill>
                          <a:schemeClr val="tx1"/>
                        </a:solidFill>
                      </a:endParaRPr>
                    </a:p>
                    <a:p>
                      <a:pPr marL="0" lvl="0" indent="0" algn="l" rtl="0">
                        <a:spcBef>
                          <a:spcPts val="0"/>
                        </a:spcBef>
                        <a:spcAft>
                          <a:spcPts val="0"/>
                        </a:spcAft>
                        <a:buNone/>
                      </a:pPr>
                      <a:r>
                        <a:rPr lang="en-GB" sz="1100" cap="none" spc="0" dirty="0" err="1">
                          <a:solidFill>
                            <a:schemeClr val="tx1"/>
                          </a:solidFill>
                        </a:rPr>
                        <a:t>Australie</a:t>
                      </a:r>
                      <a:endParaRPr sz="1100" cap="none" spc="0" dirty="0">
                        <a:solidFill>
                          <a:schemeClr val="tx1"/>
                        </a:solidFill>
                      </a:endParaRPr>
                    </a:p>
                  </a:txBody>
                  <a:tcPr marL="89180" marR="89180" marT="89195" marB="89180">
                    <a:lnL w="12700" cmpd="sng">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vMerge="1">
                  <a:txBody>
                    <a:bodyPr/>
                    <a:lstStyle/>
                    <a:p>
                      <a:endParaRPr lang="fr-FR"/>
                    </a:p>
                  </a:txBody>
                  <a:tcPr/>
                </a:tc>
                <a:tc>
                  <a:txBody>
                    <a:bodyPr/>
                    <a:lstStyle/>
                    <a:p>
                      <a:pPr marL="0" lvl="0" indent="0" algn="l" rtl="0">
                        <a:spcBef>
                          <a:spcPts val="0"/>
                        </a:spcBef>
                        <a:spcAft>
                          <a:spcPts val="0"/>
                        </a:spcAft>
                        <a:buNone/>
                      </a:pPr>
                      <a:r>
                        <a:rPr lang="en-GB" sz="1100" b="1" cap="none" spc="0" dirty="0">
                          <a:solidFill>
                            <a:schemeClr val="tx1"/>
                          </a:solidFill>
                        </a:rPr>
                        <a:t>Pts admis </a:t>
                      </a:r>
                      <a:r>
                        <a:rPr lang="en-GB" sz="1100" cap="none" spc="0" dirty="0" err="1">
                          <a:solidFill>
                            <a:schemeClr val="tx1"/>
                          </a:solidFill>
                        </a:rPr>
                        <a:t>ayant</a:t>
                      </a:r>
                      <a:r>
                        <a:rPr lang="en-GB" sz="1100" cap="none" spc="0" dirty="0">
                          <a:solidFill>
                            <a:schemeClr val="tx1"/>
                          </a:solidFill>
                        </a:rPr>
                        <a:t> </a:t>
                      </a:r>
                      <a:r>
                        <a:rPr lang="en-GB" sz="1100" cap="none" spc="0" dirty="0" err="1">
                          <a:solidFill>
                            <a:schemeClr val="tx1"/>
                          </a:solidFill>
                        </a:rPr>
                        <a:t>eu</a:t>
                      </a:r>
                      <a:r>
                        <a:rPr lang="en-GB" sz="1100" cap="none" spc="0" dirty="0">
                          <a:solidFill>
                            <a:schemeClr val="tx1"/>
                          </a:solidFill>
                        </a:rPr>
                        <a:t> </a:t>
                      </a:r>
                      <a:r>
                        <a:rPr lang="en-GB" sz="1100" cap="none" spc="0" dirty="0" err="1">
                          <a:solidFill>
                            <a:schemeClr val="tx1"/>
                          </a:solidFill>
                        </a:rPr>
                        <a:t>besoin</a:t>
                      </a:r>
                      <a:r>
                        <a:rPr lang="en-GB" sz="1100" cap="none" spc="0" dirty="0">
                          <a:solidFill>
                            <a:schemeClr val="tx1"/>
                          </a:solidFill>
                        </a:rPr>
                        <a:t> d’un </a:t>
                      </a:r>
                      <a:r>
                        <a:rPr lang="en-GB" sz="1100" cap="none" spc="0" dirty="0" err="1">
                          <a:solidFill>
                            <a:schemeClr val="tx1"/>
                          </a:solidFill>
                        </a:rPr>
                        <a:t>interprète</a:t>
                      </a:r>
                      <a:r>
                        <a:rPr lang="en-GB" sz="1100" cap="none" spc="0" dirty="0">
                          <a:solidFill>
                            <a:schemeClr val="tx1"/>
                          </a:solidFill>
                        </a:rPr>
                        <a:t> x 10 </a:t>
                      </a:r>
                      <a:r>
                        <a:rPr lang="en-GB" sz="1100" cap="none" spc="0" dirty="0" err="1">
                          <a:solidFill>
                            <a:schemeClr val="tx1"/>
                          </a:solidFill>
                        </a:rPr>
                        <a:t>ans</a:t>
                      </a:r>
                      <a:endParaRPr sz="1100" cap="none" spc="0" dirty="0">
                        <a:solidFill>
                          <a:schemeClr val="tx1"/>
                        </a:solidFill>
                      </a:endParaRPr>
                    </a:p>
                  </a:txBody>
                  <a:tcPr marL="89180" marR="89180" marT="89195" marB="8918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indent="0" algn="l" rtl="0">
                        <a:spcBef>
                          <a:spcPts val="0"/>
                        </a:spcBef>
                        <a:spcAft>
                          <a:spcPts val="0"/>
                        </a:spcAft>
                        <a:buNone/>
                      </a:pPr>
                      <a:r>
                        <a:rPr lang="en-GB" sz="1100" cap="none" spc="0" dirty="0">
                          <a:solidFill>
                            <a:schemeClr val="tx1"/>
                          </a:solidFill>
                        </a:rPr>
                        <a:t>Impact IP sur durée </a:t>
                      </a:r>
                      <a:r>
                        <a:rPr lang="en-GB" sz="1100" cap="none" spc="0" dirty="0" err="1">
                          <a:solidFill>
                            <a:schemeClr val="tx1"/>
                          </a:solidFill>
                        </a:rPr>
                        <a:t>d’hospit</a:t>
                      </a:r>
                      <a:r>
                        <a:rPr lang="en-GB" sz="1100" cap="none" spc="0" dirty="0">
                          <a:solidFill>
                            <a:schemeClr val="tx1"/>
                          </a:solidFill>
                        </a:rPr>
                        <a:t> + </a:t>
                      </a:r>
                      <a:r>
                        <a:rPr lang="en-GB" sz="1100" cap="none" spc="0" dirty="0" err="1">
                          <a:solidFill>
                            <a:schemeClr val="tx1"/>
                          </a:solidFill>
                        </a:rPr>
                        <a:t>taux</a:t>
                      </a:r>
                      <a:r>
                        <a:rPr lang="en-GB" sz="1100" cap="none" spc="0" dirty="0">
                          <a:solidFill>
                            <a:schemeClr val="tx1"/>
                          </a:solidFill>
                        </a:rPr>
                        <a:t> de </a:t>
                      </a:r>
                      <a:r>
                        <a:rPr lang="en-GB" sz="1100" cap="none" spc="0" dirty="0" err="1">
                          <a:solidFill>
                            <a:schemeClr val="tx1"/>
                          </a:solidFill>
                        </a:rPr>
                        <a:t>réadmission</a:t>
                      </a:r>
                      <a:endParaRPr sz="1100" cap="none" spc="0" dirty="0">
                        <a:solidFill>
                          <a:schemeClr val="tx1"/>
                        </a:solidFill>
                      </a:endParaRPr>
                    </a:p>
                  </a:txBody>
                  <a:tcPr marL="89180" marR="89180" marT="89195" marB="89180">
                    <a:lnL w="12700" cap="flat" cmpd="sng" algn="ctr">
                      <a:solidFill>
                        <a:schemeClr val="tx2"/>
                      </a:solid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740739">
                <a:tc>
                  <a:txBody>
                    <a:bodyPr/>
                    <a:lstStyle/>
                    <a:p>
                      <a:pPr marL="0" lvl="0" indent="0" algn="l" rtl="0">
                        <a:spcBef>
                          <a:spcPts val="0"/>
                        </a:spcBef>
                        <a:spcAft>
                          <a:spcPts val="0"/>
                        </a:spcAft>
                        <a:buNone/>
                      </a:pPr>
                      <a:r>
                        <a:rPr lang="en-GB" sz="1100" cap="none" spc="0" dirty="0" err="1">
                          <a:solidFill>
                            <a:schemeClr val="tx1"/>
                          </a:solidFill>
                        </a:rPr>
                        <a:t>Boylen</a:t>
                      </a:r>
                      <a:r>
                        <a:rPr lang="en-GB" sz="1100" cap="none" spc="0" dirty="0">
                          <a:solidFill>
                            <a:schemeClr val="tx1"/>
                          </a:solidFill>
                        </a:rPr>
                        <a:t> et al.</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2020</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USA</a:t>
                      </a:r>
                      <a:endParaRPr sz="1100" cap="none" spc="0" dirty="0">
                        <a:solidFill>
                          <a:schemeClr val="tx1"/>
                        </a:solidFill>
                      </a:endParaRPr>
                    </a:p>
                  </a:txBody>
                  <a:tcPr marL="89180" marR="89180" marT="89195" marB="89180">
                    <a:lnL w="12700" cmpd="sng">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prstDash val="solid"/>
                    </a:lnB>
                    <a:solidFill>
                      <a:schemeClr val="bg1">
                        <a:lumMod val="95000"/>
                      </a:schemeClr>
                    </a:solidFill>
                  </a:tcPr>
                </a:tc>
                <a:tc>
                  <a:txBody>
                    <a:bodyPr/>
                    <a:lstStyle/>
                    <a:p>
                      <a:pPr marL="0" lvl="0" indent="0" algn="l" rtl="0">
                        <a:spcBef>
                          <a:spcPts val="0"/>
                        </a:spcBef>
                        <a:spcAft>
                          <a:spcPts val="0"/>
                        </a:spcAft>
                        <a:buNone/>
                      </a:pPr>
                      <a:r>
                        <a:rPr lang="en-GB" sz="1100" b="1" cap="none" spc="0" dirty="0">
                          <a:solidFill>
                            <a:schemeClr val="tx1"/>
                          </a:solidFill>
                        </a:rPr>
                        <a:t>Revue </a:t>
                      </a:r>
                      <a:r>
                        <a:rPr lang="en-GB" sz="1100" b="1" cap="none" spc="0" dirty="0" err="1">
                          <a:solidFill>
                            <a:schemeClr val="tx1"/>
                          </a:solidFill>
                        </a:rPr>
                        <a:t>systématique</a:t>
                      </a:r>
                      <a:endParaRPr sz="1100" b="1" cap="none" spc="0" dirty="0">
                        <a:solidFill>
                          <a:schemeClr val="tx1"/>
                        </a:solidFill>
                      </a:endParaRPr>
                    </a:p>
                  </a:txBody>
                  <a:tcPr marL="89180" marR="89180" marT="89195" marB="8918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marL="0" lvl="0" indent="0" algn="l" rtl="0">
                        <a:spcBef>
                          <a:spcPts val="0"/>
                        </a:spcBef>
                        <a:spcAft>
                          <a:spcPts val="0"/>
                        </a:spcAft>
                        <a:buNone/>
                      </a:pPr>
                      <a:r>
                        <a:rPr lang="en-GB" sz="1100" cap="none" spc="0" dirty="0">
                          <a:solidFill>
                            <a:schemeClr val="tx1"/>
                          </a:solidFill>
                        </a:rPr>
                        <a:t>Revue </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1990 </a:t>
                      </a:r>
                      <a:r>
                        <a:rPr lang="en-GB" sz="1100" cap="none" spc="0" dirty="0" err="1">
                          <a:solidFill>
                            <a:schemeClr val="tx1"/>
                          </a:solidFill>
                        </a:rPr>
                        <a:t>à</a:t>
                      </a:r>
                      <a:r>
                        <a:rPr lang="en-GB" sz="1100" cap="none" spc="0" dirty="0">
                          <a:solidFill>
                            <a:schemeClr val="tx1"/>
                          </a:solidFill>
                        </a:rPr>
                        <a:t> 2018</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N: 1813</a:t>
                      </a:r>
                      <a:endParaRPr sz="1100" cap="none" spc="0" dirty="0">
                        <a:solidFill>
                          <a:schemeClr val="tx1"/>
                        </a:solidFill>
                      </a:endParaRPr>
                    </a:p>
                  </a:txBody>
                  <a:tcPr marL="89180" marR="89180" marT="89195" marB="8918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prstDash val="solid"/>
                    </a:lnB>
                    <a:solidFill>
                      <a:schemeClr val="bg1">
                        <a:lumMod val="95000"/>
                      </a:schemeClr>
                    </a:solidFill>
                  </a:tcPr>
                </a:tc>
                <a:tc>
                  <a:txBody>
                    <a:bodyPr/>
                    <a:lstStyle/>
                    <a:p>
                      <a:pPr algn="l" rtl="0"/>
                      <a:r>
                        <a:rPr lang="fr-CA" sz="1100" b="0" i="0" u="none" strike="noStrike" cap="none" spc="0" dirty="0">
                          <a:solidFill>
                            <a:schemeClr val="tx1"/>
                          </a:solidFill>
                          <a:effectLst/>
                          <a:latin typeface="Arial"/>
                          <a:ea typeface="Arial"/>
                          <a:cs typeface="Arial"/>
                          <a:sym typeface="Arial"/>
                        </a:rPr>
                        <a:t>Impact IP sur satisfaction, adhérence </a:t>
                      </a:r>
                      <a:r>
                        <a:rPr lang="fr-CA" sz="1100" b="0" i="0" u="none" strike="noStrike" cap="none" spc="0" dirty="0" err="1">
                          <a:solidFill>
                            <a:schemeClr val="tx1"/>
                          </a:solidFill>
                          <a:effectLst/>
                          <a:latin typeface="Arial"/>
                          <a:ea typeface="Arial"/>
                          <a:cs typeface="Arial"/>
                          <a:sym typeface="Arial"/>
                        </a:rPr>
                        <a:t>tx</a:t>
                      </a:r>
                      <a:r>
                        <a:rPr lang="fr-CA" sz="1100" b="0" i="0" u="none" strike="noStrike" cap="none" spc="0" dirty="0">
                          <a:solidFill>
                            <a:schemeClr val="tx1"/>
                          </a:solidFill>
                          <a:effectLst/>
                          <a:latin typeface="Arial"/>
                          <a:ea typeface="Arial"/>
                          <a:cs typeface="Arial"/>
                          <a:sym typeface="Arial"/>
                        </a:rPr>
                        <a:t>, durée d’</a:t>
                      </a:r>
                      <a:r>
                        <a:rPr lang="fr-CA" sz="1100" b="0" i="0" u="none" strike="noStrike" cap="none" spc="0" dirty="0" err="1">
                          <a:solidFill>
                            <a:schemeClr val="tx1"/>
                          </a:solidFill>
                          <a:effectLst/>
                          <a:latin typeface="Arial"/>
                          <a:ea typeface="Arial"/>
                          <a:cs typeface="Arial"/>
                          <a:sym typeface="Arial"/>
                        </a:rPr>
                        <a:t>hospit</a:t>
                      </a:r>
                      <a:r>
                        <a:rPr lang="fr-CA" sz="1100" b="0" i="0" u="none" strike="noStrike" cap="none" spc="0" dirty="0">
                          <a:solidFill>
                            <a:schemeClr val="tx1"/>
                          </a:solidFill>
                          <a:effectLst/>
                          <a:latin typeface="Arial"/>
                          <a:ea typeface="Arial"/>
                          <a:cs typeface="Arial"/>
                          <a:sym typeface="Arial"/>
                        </a:rPr>
                        <a:t> et réadmission  pour pts hospitalisés.</a:t>
                      </a:r>
                      <a:endParaRPr lang="fr-CA" sz="1100" b="0" cap="none" spc="0" dirty="0">
                        <a:solidFill>
                          <a:schemeClr val="tx1"/>
                        </a:solidFill>
                        <a:effectLst/>
                      </a:endParaRPr>
                    </a:p>
                  </a:txBody>
                  <a:tcPr marL="89180" marR="89180" marT="89195" marB="89180">
                    <a:lnL w="12700" cap="flat" cmpd="sng" algn="ctr">
                      <a:solidFill>
                        <a:schemeClr val="tx2"/>
                      </a:solid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91" name="Rectangle 19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6" name="Google Shape;186;p21"/>
          <p:cNvGraphicFramePr/>
          <p:nvPr>
            <p:extLst>
              <p:ext uri="{D42A27DB-BD31-4B8C-83A1-F6EECF244321}">
                <p14:modId xmlns:p14="http://schemas.microsoft.com/office/powerpoint/2010/main" val="1080760869"/>
              </p:ext>
            </p:extLst>
          </p:nvPr>
        </p:nvGraphicFramePr>
        <p:xfrm>
          <a:off x="688123" y="482600"/>
          <a:ext cx="7767754" cy="4178303"/>
        </p:xfrm>
        <a:graphic>
          <a:graphicData uri="http://schemas.openxmlformats.org/drawingml/2006/table">
            <a:tbl>
              <a:tblPr firstRow="1" bandRow="1">
                <a:solidFill>
                  <a:schemeClr val="bg1">
                    <a:lumMod val="95000"/>
                  </a:schemeClr>
                </a:solidFill>
                <a:tableStyleId>{8EC20E35-A176-4012-BC5E-935CFFF8708E}</a:tableStyleId>
              </a:tblPr>
              <a:tblGrid>
                <a:gridCol w="1588613">
                  <a:extLst>
                    <a:ext uri="{9D8B030D-6E8A-4147-A177-3AD203B41FA5}">
                      <a16:colId xmlns:a16="http://schemas.microsoft.com/office/drawing/2014/main" val="20000"/>
                    </a:ext>
                  </a:extLst>
                </a:gridCol>
                <a:gridCol w="2072694">
                  <a:extLst>
                    <a:ext uri="{9D8B030D-6E8A-4147-A177-3AD203B41FA5}">
                      <a16:colId xmlns:a16="http://schemas.microsoft.com/office/drawing/2014/main" val="20002"/>
                    </a:ext>
                  </a:extLst>
                </a:gridCol>
                <a:gridCol w="4106447">
                  <a:extLst>
                    <a:ext uri="{9D8B030D-6E8A-4147-A177-3AD203B41FA5}">
                      <a16:colId xmlns:a16="http://schemas.microsoft.com/office/drawing/2014/main" val="20003"/>
                    </a:ext>
                  </a:extLst>
                </a:gridCol>
              </a:tblGrid>
              <a:tr h="603414">
                <a:tc>
                  <a:txBody>
                    <a:bodyPr/>
                    <a:lstStyle/>
                    <a:p>
                      <a:pPr marL="0" lvl="0" indent="0" algn="l" rtl="0">
                        <a:spcBef>
                          <a:spcPts val="0"/>
                        </a:spcBef>
                        <a:spcAft>
                          <a:spcPts val="0"/>
                        </a:spcAft>
                        <a:buNone/>
                      </a:pPr>
                      <a:r>
                        <a:rPr lang="en-GB" sz="1400" b="0" cap="none" spc="0">
                          <a:solidFill>
                            <a:schemeClr val="bg1"/>
                          </a:solidFill>
                        </a:rPr>
                        <a:t>Auteur/</a:t>
                      </a:r>
                      <a:r>
                        <a:rPr lang="en-GB" sz="1400" b="0" cap="none" spc="0" err="1">
                          <a:solidFill>
                            <a:schemeClr val="bg1"/>
                          </a:solidFill>
                        </a:rPr>
                        <a:t>Année</a:t>
                      </a:r>
                      <a:r>
                        <a:rPr lang="en-GB" sz="1400" b="0" cap="none" spc="0">
                          <a:solidFill>
                            <a:schemeClr val="bg1"/>
                          </a:solidFill>
                        </a:rPr>
                        <a:t>/Pays</a:t>
                      </a:r>
                      <a:endParaRPr sz="1400" b="0" cap="none" spc="0">
                        <a:solidFill>
                          <a:schemeClr val="bg1"/>
                        </a:solidFill>
                      </a:endParaRPr>
                    </a:p>
                  </a:txBody>
                  <a:tcPr marL="28502" marR="28502" marT="80552" marB="57002" anchor="ctr">
                    <a:lnL w="12700" cmpd="sng">
                      <a:noFill/>
                      <a:prstDash val="solid"/>
                    </a:lnL>
                    <a:lnR w="12700" cmpd="sng">
                      <a:noFill/>
                      <a:prstDash val="solid"/>
                    </a:lnR>
                    <a:lnT w="19050" cap="flat" cmpd="sng" algn="ctr">
                      <a:noFill/>
                      <a:prstDash val="solid"/>
                    </a:lnT>
                    <a:lnB w="9525" cap="flat" cmpd="sng" algn="ctr">
                      <a:solidFill>
                        <a:schemeClr val="tx1">
                          <a:lumMod val="50000"/>
                          <a:lumOff val="50000"/>
                        </a:schemeClr>
                      </a:solidFill>
                      <a:prstDash val="solid"/>
                    </a:lnB>
                    <a:solidFill>
                      <a:schemeClr val="accent2"/>
                    </a:solidFill>
                  </a:tcPr>
                </a:tc>
                <a:tc>
                  <a:txBody>
                    <a:bodyPr/>
                    <a:lstStyle/>
                    <a:p>
                      <a:pPr marL="0" lvl="0" indent="0" algn="l" rtl="0">
                        <a:spcBef>
                          <a:spcPts val="0"/>
                        </a:spcBef>
                        <a:spcAft>
                          <a:spcPts val="0"/>
                        </a:spcAft>
                        <a:buNone/>
                      </a:pPr>
                      <a:r>
                        <a:rPr lang="fr-CA" sz="1400" b="0" cap="none" spc="0">
                          <a:solidFill>
                            <a:schemeClr val="bg1"/>
                          </a:solidFill>
                        </a:rPr>
                        <a:t>Issues mesurées</a:t>
                      </a:r>
                      <a:endParaRPr sz="1400" b="0" cap="none" spc="0">
                        <a:solidFill>
                          <a:schemeClr val="bg1"/>
                        </a:solidFill>
                      </a:endParaRPr>
                    </a:p>
                  </a:txBody>
                  <a:tcPr marL="28502" marR="28502" marT="80552" marB="57002" anchor="ctr">
                    <a:lnL w="12700" cmpd="sng">
                      <a:noFill/>
                      <a:prstDash val="solid"/>
                    </a:lnL>
                    <a:lnR w="12700" cmpd="sng">
                      <a:noFill/>
                      <a:prstDash val="solid"/>
                    </a:lnR>
                    <a:lnT w="19050" cap="flat" cmpd="sng" algn="ctr">
                      <a:noFill/>
                      <a:prstDash val="solid"/>
                    </a:lnT>
                    <a:lnB w="9525" cap="flat" cmpd="sng" algn="ctr">
                      <a:solidFill>
                        <a:schemeClr val="tx1">
                          <a:lumMod val="50000"/>
                          <a:lumOff val="50000"/>
                        </a:schemeClr>
                      </a:solidFill>
                      <a:prstDash val="solid"/>
                    </a:lnB>
                    <a:solidFill>
                      <a:schemeClr val="accent2"/>
                    </a:solidFill>
                  </a:tcPr>
                </a:tc>
                <a:tc>
                  <a:txBody>
                    <a:bodyPr/>
                    <a:lstStyle/>
                    <a:p>
                      <a:pPr marL="0" lvl="0" indent="0" algn="l" rtl="0">
                        <a:spcBef>
                          <a:spcPts val="0"/>
                        </a:spcBef>
                        <a:spcAft>
                          <a:spcPts val="0"/>
                        </a:spcAft>
                        <a:buNone/>
                      </a:pPr>
                      <a:r>
                        <a:rPr lang="en-GB" sz="1400" b="0" cap="none" spc="0" err="1">
                          <a:solidFill>
                            <a:schemeClr val="bg1"/>
                          </a:solidFill>
                        </a:rPr>
                        <a:t>Résultats</a:t>
                      </a:r>
                      <a:r>
                        <a:rPr lang="en-GB" sz="1400" b="0" cap="none" spc="0">
                          <a:solidFill>
                            <a:schemeClr val="bg1"/>
                          </a:solidFill>
                        </a:rPr>
                        <a:t> IP vs I non P </a:t>
                      </a:r>
                      <a:r>
                        <a:rPr lang="en-GB" sz="1400" b="0" cap="none" spc="0" err="1">
                          <a:solidFill>
                            <a:schemeClr val="bg1"/>
                          </a:solidFill>
                        </a:rPr>
                        <a:t>ou</a:t>
                      </a:r>
                      <a:r>
                        <a:rPr lang="en-GB" sz="1400" b="0" cap="none" spc="0">
                          <a:solidFill>
                            <a:schemeClr val="bg1"/>
                          </a:solidFill>
                        </a:rPr>
                        <a:t> pas </a:t>
                      </a:r>
                      <a:r>
                        <a:rPr lang="en-GB" sz="1400" b="0" cap="none" spc="0" err="1">
                          <a:solidFill>
                            <a:schemeClr val="bg1"/>
                          </a:solidFill>
                        </a:rPr>
                        <a:t>d’I</a:t>
                      </a:r>
                      <a:endParaRPr sz="1400" b="0" cap="none" spc="0">
                        <a:solidFill>
                          <a:schemeClr val="bg1"/>
                        </a:solidFill>
                      </a:endParaRPr>
                    </a:p>
                  </a:txBody>
                  <a:tcPr marL="28502" marR="28502" marT="80552" marB="57002" anchor="ctr">
                    <a:lnL w="12700" cmpd="sng">
                      <a:noFill/>
                      <a:prstDash val="solid"/>
                    </a:lnL>
                    <a:lnR w="12700" cmpd="sng">
                      <a:noFill/>
                      <a:prstDash val="solid"/>
                    </a:lnR>
                    <a:lnT w="19050" cap="flat" cmpd="sng" algn="ctr">
                      <a:noFill/>
                      <a:prstDash val="solid"/>
                    </a:lnT>
                    <a:lnB w="9525" cap="flat" cmpd="sng" algn="ctr">
                      <a:solidFill>
                        <a:schemeClr val="tx1">
                          <a:lumMod val="50000"/>
                          <a:lumOff val="50000"/>
                        </a:schemeClr>
                      </a:solidFill>
                      <a:prstDash val="solid"/>
                    </a:lnB>
                    <a:solidFill>
                      <a:schemeClr val="accent2"/>
                    </a:solidFill>
                  </a:tcPr>
                </a:tc>
                <a:extLst>
                  <a:ext uri="{0D108BD9-81ED-4DB2-BD59-A6C34878D82A}">
                    <a16:rowId xmlns:a16="http://schemas.microsoft.com/office/drawing/2014/main" val="10000"/>
                  </a:ext>
                </a:extLst>
              </a:tr>
              <a:tr h="901070">
                <a:tc>
                  <a:txBody>
                    <a:bodyPr/>
                    <a:lstStyle/>
                    <a:p>
                      <a:pPr marL="0" lvl="0" indent="0" algn="l" rtl="0">
                        <a:spcBef>
                          <a:spcPts val="0"/>
                        </a:spcBef>
                        <a:spcAft>
                          <a:spcPts val="0"/>
                        </a:spcAft>
                        <a:buNone/>
                      </a:pPr>
                      <a:r>
                        <a:rPr lang="en-GB" sz="1100" cap="none" spc="0" dirty="0" err="1">
                          <a:solidFill>
                            <a:schemeClr val="tx1"/>
                          </a:solidFill>
                        </a:rPr>
                        <a:t>Abbato</a:t>
                      </a:r>
                      <a:r>
                        <a:rPr lang="en-GB" sz="1100" cap="none" spc="0" dirty="0">
                          <a:solidFill>
                            <a:schemeClr val="tx1"/>
                          </a:solidFill>
                        </a:rPr>
                        <a:t> et al.</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2019/</a:t>
                      </a:r>
                      <a:endParaRPr sz="1100" cap="none" spc="0" dirty="0">
                        <a:solidFill>
                          <a:schemeClr val="tx1"/>
                        </a:solidFill>
                      </a:endParaRPr>
                    </a:p>
                    <a:p>
                      <a:pPr marL="0" lvl="0" indent="0" algn="l" rtl="0">
                        <a:spcBef>
                          <a:spcPts val="0"/>
                        </a:spcBef>
                        <a:spcAft>
                          <a:spcPts val="0"/>
                        </a:spcAft>
                        <a:buNone/>
                      </a:pPr>
                      <a:r>
                        <a:rPr lang="en-GB" sz="1100" cap="none" spc="0" dirty="0" err="1">
                          <a:solidFill>
                            <a:schemeClr val="tx1"/>
                          </a:solidFill>
                        </a:rPr>
                        <a:t>Australie</a:t>
                      </a:r>
                      <a:endParaRPr sz="1100" cap="none" spc="0" dirty="0">
                        <a:solidFill>
                          <a:schemeClr val="tx1"/>
                        </a:solidFill>
                      </a:endParaRPr>
                    </a:p>
                  </a:txBody>
                  <a:tcPr marL="28502" marR="28502" marT="80552" marB="57002">
                    <a:lnL w="12700" cmpd="sng">
                      <a:noFill/>
                      <a:prstDash val="solid"/>
                    </a:lnL>
                    <a:lnR w="12700" cap="flat" cmpd="sng" algn="ctr">
                      <a:solidFill>
                        <a:schemeClr val="tx2"/>
                      </a:solidFill>
                      <a:prstDash val="solid"/>
                      <a:round/>
                      <a:headEnd type="none" w="med" len="med"/>
                      <a:tailEnd type="none" w="med" len="med"/>
                    </a:lnR>
                    <a:lnT w="9525" cap="flat" cmpd="sng" algn="ctr">
                      <a:solidFill>
                        <a:schemeClr val="tx1">
                          <a:lumMod val="50000"/>
                          <a:lumOff val="50000"/>
                        </a:schemeClr>
                      </a:solidFill>
                      <a:prstDash val="soli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100" cap="none" spc="0" dirty="0">
                          <a:solidFill>
                            <a:schemeClr val="tx1"/>
                          </a:solidFill>
                        </a:rPr>
                        <a:t>Durée de séjour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100" cap="none" spc="0" dirty="0">
                          <a:solidFill>
                            <a:schemeClr val="tx1"/>
                          </a:solidFill>
                        </a:rPr>
                        <a:t>(heures)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CA" sz="11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100" cap="none" spc="0" dirty="0">
                          <a:solidFill>
                            <a:schemeClr val="tx1"/>
                          </a:solidFill>
                        </a:rPr>
                        <a:t>Réadmission</a:t>
                      </a:r>
                    </a:p>
                  </a:txBody>
                  <a:tcPr marL="28502" marR="28502" marT="80552" marB="5700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chemeClr val="tx1">
                          <a:lumMod val="50000"/>
                          <a:lumOff val="50000"/>
                        </a:schemeClr>
                      </a:solidFill>
                      <a:prstDash val="soli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indent="0" algn="l" rtl="0">
                        <a:lnSpc>
                          <a:spcPct val="100000"/>
                        </a:lnSpc>
                        <a:spcBef>
                          <a:spcPts val="1200"/>
                        </a:spcBef>
                        <a:spcAft>
                          <a:spcPts val="0"/>
                        </a:spcAft>
                        <a:buNone/>
                      </a:pPr>
                      <a:r>
                        <a:rPr lang="en-GB" sz="1100" b="1" cap="none" spc="0" dirty="0">
                          <a:solidFill>
                            <a:srgbClr val="000000"/>
                          </a:solidFill>
                          <a:sym typeface="Roboto"/>
                        </a:rPr>
                        <a:t>↓</a:t>
                      </a:r>
                      <a:r>
                        <a:rPr lang="en-GB" sz="1100" cap="none" spc="0" dirty="0">
                          <a:solidFill>
                            <a:srgbClr val="000000"/>
                          </a:solidFill>
                        </a:rPr>
                        <a:t> reduction significative </a:t>
                      </a:r>
                      <a:r>
                        <a:rPr lang="en-GB" sz="1100" cap="none" spc="0" dirty="0" err="1">
                          <a:solidFill>
                            <a:srgbClr val="000000"/>
                          </a:solidFill>
                        </a:rPr>
                        <a:t>si</a:t>
                      </a:r>
                      <a:r>
                        <a:rPr lang="en-GB" sz="1100" cap="none" spc="0" dirty="0">
                          <a:solidFill>
                            <a:srgbClr val="000000"/>
                          </a:solidFill>
                        </a:rPr>
                        <a:t> </a:t>
                      </a:r>
                      <a:r>
                        <a:rPr lang="en-GB" sz="1100" cap="none" spc="0" dirty="0" err="1">
                          <a:solidFill>
                            <a:srgbClr val="000000"/>
                          </a:solidFill>
                        </a:rPr>
                        <a:t>à</a:t>
                      </a:r>
                      <a:r>
                        <a:rPr lang="en-GB" sz="1100" cap="none" spc="0" dirty="0">
                          <a:solidFill>
                            <a:srgbClr val="000000"/>
                          </a:solidFill>
                        </a:rPr>
                        <a:t> </a:t>
                      </a:r>
                      <a:r>
                        <a:rPr lang="en-GB" sz="1100" b="1" cap="none" spc="0" dirty="0" err="1">
                          <a:solidFill>
                            <a:srgbClr val="000000"/>
                          </a:solidFill>
                        </a:rPr>
                        <a:t>l’urgence</a:t>
                      </a:r>
                      <a:r>
                        <a:rPr lang="en-GB" sz="1100" b="1" cap="none" spc="0" dirty="0">
                          <a:solidFill>
                            <a:srgbClr val="000000"/>
                          </a:solidFill>
                        </a:rPr>
                        <a:t> </a:t>
                      </a:r>
                      <a:r>
                        <a:rPr lang="en-GB" sz="1100" cap="none" spc="0" dirty="0">
                          <a:solidFill>
                            <a:srgbClr val="000000"/>
                          </a:solidFill>
                        </a:rPr>
                        <a:t>(-22.4h </a:t>
                      </a:r>
                      <a:r>
                        <a:rPr lang="en-GB" sz="1100" cap="none" spc="0" dirty="0" err="1">
                          <a:solidFill>
                            <a:srgbClr val="000000"/>
                          </a:solidFill>
                        </a:rPr>
                        <a:t>en</a:t>
                      </a:r>
                      <a:r>
                        <a:rPr lang="en-GB" sz="1100" cap="none" spc="0" dirty="0">
                          <a:solidFill>
                            <a:srgbClr val="000000"/>
                          </a:solidFill>
                        </a:rPr>
                        <a:t> Moyenne ) 95% CI: 10,9-33,9)</a:t>
                      </a:r>
                    </a:p>
                    <a:p>
                      <a:pPr marL="0" lvl="0" indent="0" algn="l" rtl="0">
                        <a:lnSpc>
                          <a:spcPct val="100000"/>
                        </a:lnSpc>
                        <a:spcBef>
                          <a:spcPts val="0"/>
                        </a:spcBef>
                        <a:spcAft>
                          <a:spcPts val="0"/>
                        </a:spcAft>
                        <a:buNone/>
                      </a:pPr>
                      <a:r>
                        <a:rPr lang="en-GB" sz="1100" b="0" cap="none" spc="0" dirty="0">
                          <a:solidFill>
                            <a:srgbClr val="C00000"/>
                          </a:solidFill>
                        </a:rPr>
                        <a:t>↑ la durée de séjour </a:t>
                      </a:r>
                      <a:r>
                        <a:rPr lang="en-GB" sz="1100" b="0" cap="none" spc="0" dirty="0">
                          <a:solidFill>
                            <a:srgbClr val="000000"/>
                          </a:solidFill>
                        </a:rPr>
                        <a:t>(22,4h de plus) </a:t>
                      </a:r>
                      <a:r>
                        <a:rPr lang="en-GB" sz="1100" b="1" cap="none" spc="0" dirty="0">
                          <a:solidFill>
                            <a:srgbClr val="000000"/>
                          </a:solidFill>
                        </a:rPr>
                        <a:t>sur étages </a:t>
                      </a:r>
                      <a:r>
                        <a:rPr lang="en-GB" sz="1100" cap="none" spc="0" dirty="0">
                          <a:solidFill>
                            <a:srgbClr val="000000"/>
                          </a:solidFill>
                        </a:rPr>
                        <a:t>(p&lt; 0.0001)</a:t>
                      </a:r>
                    </a:p>
                    <a:p>
                      <a:pPr marL="0" lvl="0" indent="0" algn="l" rtl="0">
                        <a:lnSpc>
                          <a:spcPct val="70000"/>
                        </a:lnSpc>
                        <a:spcBef>
                          <a:spcPts val="0"/>
                        </a:spcBef>
                        <a:spcAft>
                          <a:spcPts val="0"/>
                        </a:spcAft>
                        <a:buNone/>
                      </a:pPr>
                      <a:endParaRPr lang="en-GB" sz="1100" b="0" cap="none" spc="0" dirty="0">
                        <a:solidFill>
                          <a:srgbClr val="000000"/>
                        </a:solidFill>
                      </a:endParaRPr>
                    </a:p>
                    <a:p>
                      <a:pPr marL="0" lvl="0" indent="0" algn="l" rtl="0">
                        <a:lnSpc>
                          <a:spcPct val="70000"/>
                        </a:lnSpc>
                        <a:spcBef>
                          <a:spcPts val="0"/>
                        </a:spcBef>
                        <a:spcAft>
                          <a:spcPts val="0"/>
                        </a:spcAft>
                        <a:buNone/>
                      </a:pPr>
                      <a:r>
                        <a:rPr lang="en-GB" sz="1100" b="0" cap="none" spc="0" dirty="0">
                          <a:solidFill>
                            <a:srgbClr val="000000"/>
                          </a:solidFill>
                        </a:rPr>
                        <a:t>Urgence </a:t>
                      </a:r>
                      <a:r>
                        <a:rPr lang="en-GB" sz="1100" b="0" cap="none" spc="0" dirty="0" err="1">
                          <a:solidFill>
                            <a:srgbClr val="000000"/>
                          </a:solidFill>
                        </a:rPr>
                        <a:t>ou</a:t>
                      </a:r>
                      <a:r>
                        <a:rPr lang="en-GB" sz="1100" b="0" cap="none" spc="0" dirty="0">
                          <a:solidFill>
                            <a:srgbClr val="000000"/>
                          </a:solidFill>
                        </a:rPr>
                        <a:t> étage </a:t>
                      </a:r>
                      <a:r>
                        <a:rPr lang="en-GB" sz="1100" b="1" cap="none" spc="0" dirty="0">
                          <a:solidFill>
                            <a:srgbClr val="000000"/>
                          </a:solidFill>
                        </a:rPr>
                        <a:t>: </a:t>
                      </a:r>
                      <a:r>
                        <a:rPr lang="en-GB" sz="1100" b="1" cap="none" spc="0" dirty="0" err="1">
                          <a:solidFill>
                            <a:srgbClr val="000000"/>
                          </a:solidFill>
                        </a:rPr>
                        <a:t>Ø</a:t>
                      </a:r>
                      <a:r>
                        <a:rPr lang="en-GB" sz="1100" b="1" cap="none" spc="0" dirty="0">
                          <a:solidFill>
                            <a:srgbClr val="000000"/>
                          </a:solidFill>
                        </a:rPr>
                        <a:t> </a:t>
                      </a:r>
                      <a:r>
                        <a:rPr lang="en-GB" sz="1100" cap="none" spc="0" dirty="0" err="1">
                          <a:solidFill>
                            <a:srgbClr val="000000"/>
                          </a:solidFill>
                        </a:rPr>
                        <a:t>d’association</a:t>
                      </a:r>
                      <a:r>
                        <a:rPr lang="en-GB" sz="1100" cap="none" spc="0" dirty="0">
                          <a:solidFill>
                            <a:srgbClr val="000000"/>
                          </a:solidFill>
                        </a:rPr>
                        <a:t> (OR: 0,89; 0,45-1,77)</a:t>
                      </a:r>
                    </a:p>
                  </a:txBody>
                  <a:tcPr marL="28502" marR="28502" marT="80552" marB="57002">
                    <a:lnL w="12700" cap="flat" cmpd="sng" algn="ctr">
                      <a:solidFill>
                        <a:schemeClr val="tx2"/>
                      </a:solidFill>
                      <a:prstDash val="solid"/>
                      <a:round/>
                      <a:headEnd type="none" w="med" len="med"/>
                      <a:tailEnd type="none" w="med" len="med"/>
                    </a:lnL>
                    <a:lnR w="12700" cmpd="sng">
                      <a:noFill/>
                      <a:prstDash val="solid"/>
                    </a:lnR>
                    <a:lnT w="9525" cap="flat" cmpd="sng" algn="ctr">
                      <a:solidFill>
                        <a:schemeClr val="tx1">
                          <a:lumMod val="50000"/>
                          <a:lumOff val="50000"/>
                        </a:schemeClr>
                      </a:solidFill>
                      <a:prstDash val="soli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33063">
                <a:tc>
                  <a:txBody>
                    <a:bodyPr/>
                    <a:lstStyle/>
                    <a:p>
                      <a:pPr marL="0" lvl="0" indent="0" algn="l" rtl="0">
                        <a:spcBef>
                          <a:spcPts val="0"/>
                        </a:spcBef>
                        <a:spcAft>
                          <a:spcPts val="0"/>
                        </a:spcAft>
                        <a:buNone/>
                      </a:pPr>
                      <a:r>
                        <a:rPr lang="en-GB" sz="1100" cap="none" spc="0" dirty="0">
                          <a:solidFill>
                            <a:schemeClr val="tx1"/>
                          </a:solidFill>
                        </a:rPr>
                        <a:t>Hartford et al.</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2019/USA</a:t>
                      </a:r>
                      <a:endParaRPr sz="1100" cap="none" spc="0" dirty="0">
                        <a:solidFill>
                          <a:schemeClr val="tx1"/>
                        </a:solidFill>
                      </a:endParaRPr>
                    </a:p>
                  </a:txBody>
                  <a:tcPr marL="28502" marR="28502" marT="80552" marB="57002">
                    <a:lnL w="12700" cmpd="sng">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cap="none" spc="0" dirty="0">
                          <a:solidFill>
                            <a:schemeClr val="tx1"/>
                          </a:solidFill>
                        </a:rPr>
                        <a:t>Hospitalisation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cap="none" spc="0" dirty="0">
                          <a:solidFill>
                            <a:schemeClr val="tx1"/>
                          </a:solidFill>
                        </a:rPr>
                        <a:t>Admission + </a:t>
                      </a:r>
                      <a:r>
                        <a:rPr lang="en-GB" sz="1100" cap="none" spc="0" dirty="0" err="1">
                          <a:solidFill>
                            <a:schemeClr val="tx1"/>
                          </a:solidFill>
                        </a:rPr>
                        <a:t>transfert</a:t>
                      </a:r>
                      <a:r>
                        <a:rPr lang="en-GB" sz="1100" cap="none" spc="0" dirty="0">
                          <a:solidFill>
                            <a:schemeClr val="tx1"/>
                          </a:solidFill>
                        </a:rPr>
                        <a:t> ICU)</a:t>
                      </a:r>
                    </a:p>
                  </a:txBody>
                  <a:tcPr marL="28502" marR="28502" marT="80552" marB="5700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cap="none" spc="0" dirty="0">
                          <a:solidFill>
                            <a:schemeClr val="tx1"/>
                          </a:solidFill>
                        </a:rPr>
                        <a:t> Si </a:t>
                      </a:r>
                      <a:r>
                        <a:rPr lang="en-GB" sz="1100" cap="none" spc="0" dirty="0" err="1">
                          <a:solidFill>
                            <a:schemeClr val="tx1"/>
                          </a:solidFill>
                        </a:rPr>
                        <a:t>anglais</a:t>
                      </a:r>
                      <a:r>
                        <a:rPr lang="en-GB" sz="1100" cap="none" spc="0" dirty="0">
                          <a:solidFill>
                            <a:schemeClr val="tx1"/>
                          </a:solidFill>
                        </a:rPr>
                        <a:t> </a:t>
                      </a:r>
                      <a:r>
                        <a:rPr lang="en-GB" sz="1100" cap="none" spc="0" dirty="0" err="1">
                          <a:solidFill>
                            <a:schemeClr val="tx1"/>
                          </a:solidFill>
                        </a:rPr>
                        <a:t>limité</a:t>
                      </a:r>
                      <a:r>
                        <a:rPr lang="en-GB" sz="1100" cap="none" spc="0" dirty="0">
                          <a:solidFill>
                            <a:schemeClr val="tx1"/>
                          </a:solidFill>
                        </a:rPr>
                        <a:t>    </a:t>
                      </a:r>
                      <a:r>
                        <a:rPr lang="en-GB" sz="1100" b="1" cap="none" spc="0" dirty="0">
                          <a:solidFill>
                            <a:srgbClr val="C00000"/>
                          </a:solidFill>
                          <a:sym typeface="Roboto"/>
                        </a:rPr>
                        <a:t>↓</a:t>
                      </a:r>
                      <a:r>
                        <a:rPr lang="en-GB" sz="1100" cap="none" spc="0" dirty="0">
                          <a:solidFill>
                            <a:srgbClr val="C00000"/>
                          </a:solidFill>
                        </a:rPr>
                        <a:t> </a:t>
                      </a:r>
                      <a:r>
                        <a:rPr lang="en-GB" sz="1100" cap="none" spc="0" dirty="0" err="1">
                          <a:solidFill>
                            <a:srgbClr val="C00000"/>
                          </a:solidFill>
                        </a:rPr>
                        <a:t>hospitalisés</a:t>
                      </a:r>
                      <a:r>
                        <a:rPr lang="en-GB" sz="1100" cap="none" spc="0" dirty="0">
                          <a:solidFill>
                            <a:srgbClr val="C00000"/>
                          </a:solidFill>
                        </a:rPr>
                        <a:t> </a:t>
                      </a:r>
                      <a:r>
                        <a:rPr lang="en-GB" sz="1100" cap="none" spc="0" dirty="0">
                          <a:solidFill>
                            <a:schemeClr val="tx1"/>
                          </a:solidFill>
                        </a:rPr>
                        <a:t>(OR 0,69: 0,62-0,78)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b="1" cap="none" spc="0" dirty="0">
                          <a:solidFill>
                            <a:schemeClr val="tx1"/>
                          </a:solidFill>
                        </a:rPr>
                        <a:t> </a:t>
                      </a:r>
                      <a:r>
                        <a:rPr lang="en-GB" sz="1100" cap="none" spc="0" dirty="0">
                          <a:solidFill>
                            <a:schemeClr val="tx1"/>
                          </a:solidFill>
                        </a:rPr>
                        <a:t>Si </a:t>
                      </a:r>
                      <a:r>
                        <a:rPr lang="en-GB" sz="1100" cap="none" spc="0" dirty="0" err="1">
                          <a:solidFill>
                            <a:schemeClr val="tx1"/>
                          </a:solidFill>
                        </a:rPr>
                        <a:t>anglais</a:t>
                      </a:r>
                      <a:r>
                        <a:rPr lang="en-GB" sz="1100" cap="none" spc="0" dirty="0">
                          <a:solidFill>
                            <a:schemeClr val="tx1"/>
                          </a:solidFill>
                        </a:rPr>
                        <a:t> </a:t>
                      </a:r>
                      <a:r>
                        <a:rPr lang="en-GB" sz="1100" cap="none" spc="0" dirty="0" err="1">
                          <a:solidFill>
                            <a:schemeClr val="tx1"/>
                          </a:solidFill>
                        </a:rPr>
                        <a:t>limité</a:t>
                      </a:r>
                      <a:r>
                        <a:rPr lang="en-GB" sz="1100" cap="none" spc="0" dirty="0">
                          <a:solidFill>
                            <a:schemeClr val="tx1"/>
                          </a:solidFill>
                        </a:rPr>
                        <a:t> </a:t>
                      </a:r>
                      <a:r>
                        <a:rPr lang="en-GB" sz="1100" b="1" cap="none" spc="0" dirty="0">
                          <a:solidFill>
                            <a:schemeClr val="tx1"/>
                          </a:solidFill>
                        </a:rPr>
                        <a:t>   ↑ </a:t>
                      </a:r>
                      <a:r>
                        <a:rPr lang="en-GB" sz="1100" cap="none" spc="0" dirty="0">
                          <a:solidFill>
                            <a:schemeClr val="tx1"/>
                          </a:solidFill>
                        </a:rPr>
                        <a:t>de </a:t>
                      </a:r>
                      <a:r>
                        <a:rPr lang="en-GB" sz="1100" cap="none" spc="0" dirty="0" err="1">
                          <a:solidFill>
                            <a:schemeClr val="tx1"/>
                          </a:solidFill>
                        </a:rPr>
                        <a:t>transfert</a:t>
                      </a:r>
                      <a:r>
                        <a:rPr lang="en-GB" sz="1100" cap="none" spc="0" dirty="0">
                          <a:solidFill>
                            <a:schemeClr val="tx1"/>
                          </a:solidFill>
                        </a:rPr>
                        <a:t> 1e 24hrs aux </a:t>
                      </a:r>
                      <a:r>
                        <a:rPr lang="en-GB" sz="1100" cap="none" spc="0" dirty="0" err="1">
                          <a:solidFill>
                            <a:schemeClr val="tx1"/>
                          </a:solidFill>
                        </a:rPr>
                        <a:t>Soins</a:t>
                      </a:r>
                      <a:r>
                        <a:rPr lang="en-GB" sz="1100" cap="none" spc="0" dirty="0">
                          <a:solidFill>
                            <a:schemeClr val="tx1"/>
                          </a:solidFill>
                        </a:rPr>
                        <a:t> </a:t>
                      </a:r>
                      <a:r>
                        <a:rPr lang="en-GB" sz="1100" cap="none" spc="0" dirty="0" err="1">
                          <a:solidFill>
                            <a:schemeClr val="tx1"/>
                          </a:solidFill>
                        </a:rPr>
                        <a:t>Intensifs</a:t>
                      </a:r>
                      <a:r>
                        <a:rPr lang="en-GB" sz="1100" cap="none" spc="0" dirty="0">
                          <a:solidFill>
                            <a:schemeClr val="tx1"/>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cap="none" spc="0" dirty="0">
                          <a:solidFill>
                            <a:schemeClr val="tx1"/>
                          </a:solidFill>
                        </a:rPr>
                        <a:t>                               (OR 1.76: 1,07-2,90)</a:t>
                      </a:r>
                    </a:p>
                  </a:txBody>
                  <a:tcPr marL="28502" marR="28502" marT="80552" marB="57002">
                    <a:lnL w="12700" cap="flat" cmpd="sng" algn="ctr">
                      <a:solidFill>
                        <a:schemeClr val="tx2"/>
                      </a:solid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32298">
                <a:tc>
                  <a:txBody>
                    <a:bodyPr/>
                    <a:lstStyle/>
                    <a:p>
                      <a:pPr marL="0" lvl="0" indent="0" algn="l" rtl="0">
                        <a:spcBef>
                          <a:spcPts val="0"/>
                        </a:spcBef>
                        <a:spcAft>
                          <a:spcPts val="0"/>
                        </a:spcAft>
                        <a:buNone/>
                      </a:pPr>
                      <a:r>
                        <a:rPr lang="en-GB" sz="1100" cap="none" spc="0" dirty="0" err="1">
                          <a:solidFill>
                            <a:schemeClr val="tx1"/>
                          </a:solidFill>
                        </a:rPr>
                        <a:t>Beagley</a:t>
                      </a:r>
                      <a:r>
                        <a:rPr lang="en-GB" sz="1100" cap="none" spc="0" dirty="0">
                          <a:solidFill>
                            <a:schemeClr val="tx1"/>
                          </a:solidFill>
                        </a:rPr>
                        <a:t> et al.</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2020/</a:t>
                      </a:r>
                      <a:endParaRPr sz="1100" cap="none" spc="0" dirty="0">
                        <a:solidFill>
                          <a:schemeClr val="tx1"/>
                        </a:solidFill>
                      </a:endParaRPr>
                    </a:p>
                    <a:p>
                      <a:pPr marL="0" lvl="0" indent="0" algn="l" rtl="0">
                        <a:spcBef>
                          <a:spcPts val="0"/>
                        </a:spcBef>
                        <a:spcAft>
                          <a:spcPts val="0"/>
                        </a:spcAft>
                        <a:buNone/>
                      </a:pPr>
                      <a:r>
                        <a:rPr lang="en-GB" sz="1100" cap="none" spc="0" dirty="0" err="1">
                          <a:solidFill>
                            <a:schemeClr val="tx1"/>
                          </a:solidFill>
                        </a:rPr>
                        <a:t>Australie</a:t>
                      </a:r>
                      <a:endParaRPr sz="1100" cap="none" spc="0" dirty="0">
                        <a:solidFill>
                          <a:schemeClr val="tx1"/>
                        </a:solidFill>
                      </a:endParaRPr>
                    </a:p>
                  </a:txBody>
                  <a:tcPr marL="28502" marR="28502" marT="80552" marB="57002">
                    <a:lnL w="12700" cmpd="sng">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cap="none" spc="0" dirty="0">
                          <a:solidFill>
                            <a:schemeClr val="tx1"/>
                          </a:solidFill>
                        </a:rPr>
                        <a:t>Durée </a:t>
                      </a:r>
                      <a:r>
                        <a:rPr lang="en-GB" sz="1100" cap="none" spc="0" dirty="0" err="1">
                          <a:solidFill>
                            <a:schemeClr val="tx1"/>
                          </a:solidFill>
                        </a:rPr>
                        <a:t>d’hospit</a:t>
                      </a:r>
                      <a:r>
                        <a:rPr lang="en-GB" sz="1100" cap="none" spc="0" dirty="0">
                          <a:solidFill>
                            <a:schemeClr val="tx1"/>
                          </a:solidFill>
                        </a:rPr>
                        <a:t> +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cap="none" spc="0" dirty="0">
                          <a:solidFill>
                            <a:schemeClr val="tx1"/>
                          </a:solidFill>
                        </a:rPr>
                        <a:t>Sur 10 </a:t>
                      </a:r>
                      <a:r>
                        <a:rPr lang="en-GB" sz="1100" cap="none" spc="0" dirty="0" err="1">
                          <a:solidFill>
                            <a:schemeClr val="tx1"/>
                          </a:solidFill>
                        </a:rPr>
                        <a:t>ans</a:t>
                      </a:r>
                      <a:endParaRPr lang="en-GB" sz="11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cap="none" spc="0" dirty="0" err="1">
                          <a:solidFill>
                            <a:schemeClr val="tx1"/>
                          </a:solidFill>
                        </a:rPr>
                        <a:t>Taux</a:t>
                      </a:r>
                      <a:r>
                        <a:rPr lang="en-GB" sz="1100" cap="none" spc="0" dirty="0">
                          <a:solidFill>
                            <a:schemeClr val="tx1"/>
                          </a:solidFill>
                        </a:rPr>
                        <a:t> </a:t>
                      </a:r>
                      <a:r>
                        <a:rPr lang="en-GB" sz="1100" cap="none" spc="0" dirty="0" err="1">
                          <a:solidFill>
                            <a:schemeClr val="tx1"/>
                          </a:solidFill>
                        </a:rPr>
                        <a:t>réadmission</a:t>
                      </a:r>
                      <a:endParaRPr lang="en-GB" sz="1100" cap="none" spc="0" dirty="0">
                        <a:solidFill>
                          <a:schemeClr val="tx1"/>
                        </a:solidFill>
                      </a:endParaRPr>
                    </a:p>
                  </a:txBody>
                  <a:tcPr marL="28502" marR="28502" marT="80552" marB="5700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indent="0" algn="l" rtl="0">
                        <a:lnSpc>
                          <a:spcPct val="70000"/>
                        </a:lnSpc>
                        <a:spcBef>
                          <a:spcPts val="1200"/>
                        </a:spcBef>
                        <a:spcAft>
                          <a:spcPts val="0"/>
                        </a:spcAft>
                        <a:buNone/>
                      </a:pPr>
                      <a:r>
                        <a:rPr lang="en-GB" sz="1100" cap="none" spc="0" dirty="0" err="1">
                          <a:solidFill>
                            <a:srgbClr val="C00000"/>
                          </a:solidFill>
                        </a:rPr>
                        <a:t>taux</a:t>
                      </a:r>
                      <a:r>
                        <a:rPr lang="en-GB" sz="1100" cap="none" spc="0" dirty="0">
                          <a:solidFill>
                            <a:srgbClr val="C00000"/>
                          </a:solidFill>
                        </a:rPr>
                        <a:t> de </a:t>
                      </a:r>
                      <a:r>
                        <a:rPr lang="en-GB" sz="1100" cap="none" spc="0" dirty="0" err="1">
                          <a:solidFill>
                            <a:srgbClr val="C00000"/>
                          </a:solidFill>
                        </a:rPr>
                        <a:t>réadmission</a:t>
                      </a:r>
                      <a:r>
                        <a:rPr lang="en-GB" sz="1100" cap="none" spc="0" dirty="0">
                          <a:solidFill>
                            <a:srgbClr val="C00000"/>
                          </a:solidFill>
                        </a:rPr>
                        <a:t> </a:t>
                      </a:r>
                      <a:r>
                        <a:rPr lang="en-GB" sz="1100" cap="none" spc="0" dirty="0">
                          <a:solidFill>
                            <a:schemeClr val="tx1"/>
                          </a:solidFill>
                        </a:rPr>
                        <a:t>: anglophones +1,8% vs anglophones -5.9% </a:t>
                      </a:r>
                    </a:p>
                    <a:p>
                      <a:pPr marL="0" lvl="0" indent="0" algn="l" rtl="0">
                        <a:lnSpc>
                          <a:spcPct val="70000"/>
                        </a:lnSpc>
                        <a:spcBef>
                          <a:spcPts val="1200"/>
                        </a:spcBef>
                        <a:spcAft>
                          <a:spcPts val="0"/>
                        </a:spcAft>
                        <a:buNone/>
                      </a:pPr>
                      <a:r>
                        <a:rPr lang="en-GB" sz="1100" cap="none" spc="0" dirty="0">
                          <a:solidFill>
                            <a:schemeClr val="tx1"/>
                          </a:solidFill>
                        </a:rPr>
                        <a:t>                                                                              </a:t>
                      </a:r>
                    </a:p>
                    <a:p>
                      <a:pPr marL="0" lvl="0" indent="0" algn="l" rtl="0">
                        <a:lnSpc>
                          <a:spcPct val="70000"/>
                        </a:lnSpc>
                        <a:spcBef>
                          <a:spcPts val="0"/>
                        </a:spcBef>
                        <a:spcAft>
                          <a:spcPts val="0"/>
                        </a:spcAft>
                        <a:buNone/>
                      </a:pPr>
                      <a:r>
                        <a:rPr lang="en-GB" sz="1100" cap="none" spc="0" dirty="0">
                          <a:solidFill>
                            <a:srgbClr val="C00000"/>
                          </a:solidFill>
                        </a:rPr>
                        <a:t>durée </a:t>
                      </a:r>
                      <a:r>
                        <a:rPr lang="en-GB" sz="1100" cap="none" spc="0" dirty="0" err="1">
                          <a:solidFill>
                            <a:srgbClr val="C00000"/>
                          </a:solidFill>
                        </a:rPr>
                        <a:t>d'hospitalisation</a:t>
                      </a:r>
                      <a:r>
                        <a:rPr lang="en-GB" sz="1100" cap="none" spc="0" dirty="0">
                          <a:solidFill>
                            <a:srgbClr val="C00000"/>
                          </a:solidFill>
                        </a:rPr>
                        <a:t> </a:t>
                      </a:r>
                      <a:r>
                        <a:rPr lang="en-GB" sz="1100" cap="none" spc="0" dirty="0">
                          <a:solidFill>
                            <a:schemeClr val="tx1"/>
                          </a:solidFill>
                        </a:rPr>
                        <a:t>anglophones 2,4 </a:t>
                      </a:r>
                      <a:r>
                        <a:rPr lang="en-GB" sz="1100" cap="none" spc="0" dirty="0" err="1">
                          <a:solidFill>
                            <a:schemeClr val="tx1"/>
                          </a:solidFill>
                        </a:rPr>
                        <a:t>jours</a:t>
                      </a:r>
                      <a:r>
                        <a:rPr lang="en-GB" sz="1100" cap="none" spc="0" dirty="0">
                          <a:solidFill>
                            <a:schemeClr val="tx1"/>
                          </a:solidFill>
                        </a:rPr>
                        <a:t> et non anglophones 0.8 </a:t>
                      </a:r>
                    </a:p>
                    <a:p>
                      <a:pPr marL="0" lvl="0" indent="0" algn="l" rtl="0">
                        <a:lnSpc>
                          <a:spcPct val="70000"/>
                        </a:lnSpc>
                        <a:spcBef>
                          <a:spcPts val="0"/>
                        </a:spcBef>
                        <a:spcAft>
                          <a:spcPts val="0"/>
                        </a:spcAft>
                        <a:buNone/>
                      </a:pPr>
                      <a:r>
                        <a:rPr lang="en-GB" sz="1100" cap="none" spc="0" dirty="0">
                          <a:solidFill>
                            <a:schemeClr val="tx1"/>
                          </a:solidFill>
                        </a:rPr>
                        <a:t>                                                            (diminution de -67% sur 10 </a:t>
                      </a:r>
                      <a:r>
                        <a:rPr lang="en-GB" sz="1100" cap="none" spc="0" dirty="0" err="1">
                          <a:solidFill>
                            <a:schemeClr val="tx1"/>
                          </a:solidFill>
                        </a:rPr>
                        <a:t>ans</a:t>
                      </a:r>
                      <a:r>
                        <a:rPr lang="en-GB" sz="1100" cap="none" spc="0" dirty="0">
                          <a:solidFill>
                            <a:schemeClr val="tx1"/>
                          </a:solidFill>
                        </a:rPr>
                        <a:t>)</a:t>
                      </a:r>
                    </a:p>
                  </a:txBody>
                  <a:tcPr marL="28502" marR="28502" marT="80552" marB="57002">
                    <a:lnL w="12700" cap="flat" cmpd="sng" algn="ctr">
                      <a:solidFill>
                        <a:schemeClr val="tx2"/>
                      </a:solid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808458">
                <a:tc>
                  <a:txBody>
                    <a:bodyPr/>
                    <a:lstStyle/>
                    <a:p>
                      <a:pPr marL="0" lvl="0" indent="0" algn="l" rtl="0">
                        <a:spcBef>
                          <a:spcPts val="0"/>
                        </a:spcBef>
                        <a:spcAft>
                          <a:spcPts val="0"/>
                        </a:spcAft>
                        <a:buNone/>
                      </a:pPr>
                      <a:r>
                        <a:rPr lang="en-GB" sz="1100" cap="none" spc="0" dirty="0" err="1">
                          <a:solidFill>
                            <a:schemeClr val="tx1"/>
                          </a:solidFill>
                        </a:rPr>
                        <a:t>Boylen</a:t>
                      </a:r>
                      <a:r>
                        <a:rPr lang="en-GB" sz="1100" cap="none" spc="0" dirty="0">
                          <a:solidFill>
                            <a:schemeClr val="tx1"/>
                          </a:solidFill>
                        </a:rPr>
                        <a:t> et al.</a:t>
                      </a:r>
                      <a:endParaRPr sz="1100" cap="none" spc="0" dirty="0">
                        <a:solidFill>
                          <a:schemeClr val="tx1"/>
                        </a:solidFill>
                      </a:endParaRPr>
                    </a:p>
                    <a:p>
                      <a:pPr marL="0" lvl="0" indent="0" algn="l" rtl="0">
                        <a:spcBef>
                          <a:spcPts val="0"/>
                        </a:spcBef>
                        <a:spcAft>
                          <a:spcPts val="0"/>
                        </a:spcAft>
                        <a:buNone/>
                      </a:pPr>
                      <a:r>
                        <a:rPr lang="en-GB" sz="1100" cap="none" spc="0" dirty="0">
                          <a:solidFill>
                            <a:schemeClr val="tx1"/>
                          </a:solidFill>
                        </a:rPr>
                        <a:t>2020/USA</a:t>
                      </a:r>
                      <a:endParaRPr sz="1100" cap="none" spc="0" dirty="0">
                        <a:solidFill>
                          <a:schemeClr val="tx1"/>
                        </a:solidFill>
                      </a:endParaRPr>
                    </a:p>
                  </a:txBody>
                  <a:tcPr marL="28502" marR="28502" marT="80552" marB="57002">
                    <a:lnL w="12700" cmpd="sng">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cap="none" spc="0" dirty="0" err="1">
                          <a:solidFill>
                            <a:schemeClr val="tx1"/>
                          </a:solidFill>
                        </a:rPr>
                        <a:t>Compréhension</a:t>
                      </a:r>
                      <a:r>
                        <a:rPr lang="en-GB" sz="1100" cap="none" spc="0" dirty="0">
                          <a:solidFill>
                            <a:schemeClr val="tx1"/>
                          </a:solidFill>
                        </a:rPr>
                        <a:t> des </a:t>
                      </a:r>
                      <a:r>
                        <a:rPr lang="en-GB" sz="1100" cap="none" spc="0" dirty="0" err="1">
                          <a:solidFill>
                            <a:schemeClr val="tx1"/>
                          </a:solidFill>
                        </a:rPr>
                        <a:t>soins</a:t>
                      </a:r>
                      <a:r>
                        <a:rPr lang="en-GB" sz="1100" cap="none" spc="0" dirty="0">
                          <a:solidFill>
                            <a:schemeClr val="tx1"/>
                          </a:solidFill>
                        </a:rPr>
                        <a:t> </a:t>
                      </a:r>
                      <a:r>
                        <a:rPr lang="en-GB" sz="1100" cap="none" spc="0" dirty="0" err="1">
                          <a:solidFill>
                            <a:schemeClr val="tx1"/>
                          </a:solidFill>
                        </a:rPr>
                        <a:t>hospitalisés</a:t>
                      </a:r>
                      <a:endParaRPr lang="en-GB" sz="1100" cap="none" spc="0" dirty="0">
                        <a:solidFill>
                          <a:schemeClr val="tx1"/>
                        </a:solidFill>
                      </a:endParaRPr>
                    </a:p>
                  </a:txBody>
                  <a:tcPr marL="28502" marR="28502" marT="80552" marB="5700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prstDash val="solid"/>
                    </a:lnB>
                    <a:solidFill>
                      <a:schemeClr val="bg1">
                        <a:lumMod val="95000"/>
                      </a:schemeClr>
                    </a:solidFill>
                  </a:tcPr>
                </a:tc>
                <a:tc>
                  <a:txBody>
                    <a:bodyPr/>
                    <a:lstStyle/>
                    <a:p>
                      <a:pPr marL="0" lvl="0" indent="0" algn="l" rtl="0">
                        <a:lnSpc>
                          <a:spcPct val="95000"/>
                        </a:lnSpc>
                        <a:spcBef>
                          <a:spcPts val="1200"/>
                        </a:spcBef>
                        <a:spcAft>
                          <a:spcPts val="0"/>
                        </a:spcAft>
                        <a:buNone/>
                      </a:pPr>
                      <a:r>
                        <a:rPr lang="en-GB" sz="1100" cap="none" spc="0" dirty="0" err="1">
                          <a:solidFill>
                            <a:srgbClr val="C00000"/>
                          </a:solidFill>
                        </a:rPr>
                        <a:t>Meilleure</a:t>
                      </a:r>
                      <a:r>
                        <a:rPr lang="en-GB" sz="1100" cap="none" spc="0" dirty="0">
                          <a:solidFill>
                            <a:srgbClr val="C00000"/>
                          </a:solidFill>
                        </a:rPr>
                        <a:t> </a:t>
                      </a:r>
                      <a:r>
                        <a:rPr lang="en-GB" sz="1100" cap="none" spc="0" dirty="0" err="1">
                          <a:solidFill>
                            <a:srgbClr val="C00000"/>
                          </a:solidFill>
                        </a:rPr>
                        <a:t>compréhension</a:t>
                      </a:r>
                      <a:r>
                        <a:rPr lang="en-GB" sz="1100" cap="none" spc="0" dirty="0">
                          <a:solidFill>
                            <a:srgbClr val="C00000"/>
                          </a:solidFill>
                        </a:rPr>
                        <a:t> </a:t>
                      </a:r>
                      <a:r>
                        <a:rPr lang="en-GB" sz="1100" cap="none" spc="0" dirty="0">
                          <a:solidFill>
                            <a:schemeClr val="tx1"/>
                          </a:solidFill>
                        </a:rPr>
                        <a:t>avec IP (OR: 6.1; 95% CI 2,3-15,9)</a:t>
                      </a:r>
                    </a:p>
                    <a:p>
                      <a:pPr marL="0" lvl="0" indent="0" algn="l" rtl="0">
                        <a:lnSpc>
                          <a:spcPct val="95000"/>
                        </a:lnSpc>
                        <a:spcBef>
                          <a:spcPts val="0"/>
                        </a:spcBef>
                        <a:spcAft>
                          <a:spcPts val="0"/>
                        </a:spcAft>
                        <a:buNone/>
                      </a:pPr>
                      <a:r>
                        <a:rPr lang="en-GB" sz="1100" cap="none" spc="0" dirty="0">
                          <a:solidFill>
                            <a:srgbClr val="C00000"/>
                          </a:solidFill>
                        </a:rPr>
                        <a:t>Durée consultation + </a:t>
                      </a:r>
                      <a:r>
                        <a:rPr lang="en-GB" sz="1100" cap="none" spc="0" dirty="0" err="1">
                          <a:solidFill>
                            <a:srgbClr val="C00000"/>
                          </a:solidFill>
                        </a:rPr>
                        <a:t>courte</a:t>
                      </a:r>
                      <a:r>
                        <a:rPr lang="en-GB" sz="1100" cap="none" spc="0" dirty="0">
                          <a:solidFill>
                            <a:srgbClr val="C00000"/>
                          </a:solidFill>
                        </a:rPr>
                        <a:t> </a:t>
                      </a:r>
                      <a:r>
                        <a:rPr lang="en-GB" sz="1100" cap="none" spc="0" dirty="0">
                          <a:solidFill>
                            <a:schemeClr val="tx1"/>
                          </a:solidFill>
                        </a:rPr>
                        <a:t>116 min VS 141 min</a:t>
                      </a:r>
                    </a:p>
                    <a:p>
                      <a:pPr marL="0" lvl="0" indent="0" algn="l" rtl="0">
                        <a:lnSpc>
                          <a:spcPct val="95000"/>
                        </a:lnSpc>
                        <a:spcBef>
                          <a:spcPts val="0"/>
                        </a:spcBef>
                        <a:spcAft>
                          <a:spcPts val="0"/>
                        </a:spcAft>
                        <a:buNone/>
                      </a:pPr>
                      <a:r>
                        <a:rPr lang="en-GB" sz="1100" b="1" cap="none" spc="0" dirty="0" err="1">
                          <a:solidFill>
                            <a:schemeClr val="tx1"/>
                          </a:solidFill>
                          <a:highlight>
                            <a:srgbClr val="FFFFFF"/>
                          </a:highlight>
                        </a:rPr>
                        <a:t>Ø</a:t>
                      </a:r>
                      <a:r>
                        <a:rPr lang="en-GB" sz="1100" b="1" cap="none" spc="0" dirty="0">
                          <a:solidFill>
                            <a:schemeClr val="tx1"/>
                          </a:solidFill>
                          <a:highlight>
                            <a:srgbClr val="FFFFFF"/>
                          </a:highlight>
                        </a:rPr>
                        <a:t> </a:t>
                      </a:r>
                      <a:r>
                        <a:rPr lang="en-GB" sz="1100" b="1" cap="none" spc="0" dirty="0" err="1">
                          <a:solidFill>
                            <a:schemeClr val="tx1"/>
                          </a:solidFill>
                          <a:highlight>
                            <a:srgbClr val="FFFFFF"/>
                          </a:highlight>
                        </a:rPr>
                        <a:t>d’évidence</a:t>
                      </a:r>
                      <a:r>
                        <a:rPr lang="en-GB" sz="1100" b="1" cap="none" spc="0" dirty="0">
                          <a:solidFill>
                            <a:schemeClr val="tx1"/>
                          </a:solidFill>
                          <a:highlight>
                            <a:srgbClr val="FFFFFF"/>
                          </a:highlight>
                        </a:rPr>
                        <a:t> </a:t>
                      </a:r>
                      <a:r>
                        <a:rPr lang="en-GB" sz="1100" b="1" cap="none" spc="0" dirty="0" err="1">
                          <a:solidFill>
                            <a:schemeClr val="tx1"/>
                          </a:solidFill>
                          <a:highlight>
                            <a:srgbClr val="FFFFFF"/>
                          </a:highlight>
                        </a:rPr>
                        <a:t>trouvée</a:t>
                      </a:r>
                      <a:r>
                        <a:rPr lang="en-GB" sz="1100" b="1" cap="none" spc="0" dirty="0">
                          <a:solidFill>
                            <a:schemeClr val="tx1"/>
                          </a:solidFill>
                          <a:highlight>
                            <a:srgbClr val="FFFFFF"/>
                          </a:highlight>
                        </a:rPr>
                        <a:t> pour </a:t>
                      </a:r>
                      <a:r>
                        <a:rPr lang="en-GB" sz="1100" b="1" cap="none" spc="0" dirty="0" err="1">
                          <a:solidFill>
                            <a:schemeClr val="tx1"/>
                          </a:solidFill>
                          <a:highlight>
                            <a:srgbClr val="FFFFFF"/>
                          </a:highlight>
                        </a:rPr>
                        <a:t>adhérence</a:t>
                      </a:r>
                      <a:r>
                        <a:rPr lang="en-GB" sz="1100" b="1" cap="none" spc="0" dirty="0">
                          <a:solidFill>
                            <a:schemeClr val="tx1"/>
                          </a:solidFill>
                          <a:highlight>
                            <a:srgbClr val="FFFFFF"/>
                          </a:highlight>
                        </a:rPr>
                        <a:t> </a:t>
                      </a:r>
                      <a:r>
                        <a:rPr lang="en-GB" sz="1100" b="1" cap="none" spc="0" dirty="0" err="1">
                          <a:solidFill>
                            <a:schemeClr val="tx1"/>
                          </a:solidFill>
                          <a:highlight>
                            <a:srgbClr val="FFFFFF"/>
                          </a:highlight>
                        </a:rPr>
                        <a:t>tx</a:t>
                      </a:r>
                      <a:r>
                        <a:rPr lang="en-GB" sz="1100" b="1" cap="none" spc="0" dirty="0">
                          <a:solidFill>
                            <a:schemeClr val="tx1"/>
                          </a:solidFill>
                          <a:highlight>
                            <a:srgbClr val="FFFFFF"/>
                          </a:highlight>
                        </a:rPr>
                        <a:t>, </a:t>
                      </a:r>
                      <a:r>
                        <a:rPr lang="en-GB" sz="1100" b="1" cap="none" spc="0" dirty="0" err="1">
                          <a:solidFill>
                            <a:schemeClr val="tx1"/>
                          </a:solidFill>
                          <a:highlight>
                            <a:srgbClr val="FFFFFF"/>
                          </a:highlight>
                        </a:rPr>
                        <a:t>erreurs</a:t>
                      </a:r>
                      <a:r>
                        <a:rPr lang="en-GB" sz="1100" b="1" cap="none" spc="0" dirty="0">
                          <a:solidFill>
                            <a:schemeClr val="tx1"/>
                          </a:solidFill>
                          <a:highlight>
                            <a:srgbClr val="FFFFFF"/>
                          </a:highlight>
                        </a:rPr>
                        <a:t> </a:t>
                      </a:r>
                      <a:r>
                        <a:rPr lang="en-GB" sz="1100" b="1" cap="none" spc="0" dirty="0" err="1">
                          <a:solidFill>
                            <a:schemeClr val="tx1"/>
                          </a:solidFill>
                          <a:highlight>
                            <a:srgbClr val="FFFFFF"/>
                          </a:highlight>
                        </a:rPr>
                        <a:t>médicales</a:t>
                      </a:r>
                      <a:r>
                        <a:rPr lang="en-GB" sz="1100" b="1" cap="none" spc="0" dirty="0">
                          <a:solidFill>
                            <a:schemeClr val="tx1"/>
                          </a:solidFill>
                          <a:highlight>
                            <a:srgbClr val="FFFFFF"/>
                          </a:highlight>
                        </a:rPr>
                        <a:t>.</a:t>
                      </a:r>
                      <a:endParaRPr lang="en-GB" sz="1100" cap="none" spc="0" dirty="0">
                        <a:solidFill>
                          <a:schemeClr val="tx1"/>
                        </a:solidFill>
                      </a:endParaRPr>
                    </a:p>
                    <a:p>
                      <a:pPr marL="0" lvl="0" indent="0" algn="l" rtl="0">
                        <a:spcBef>
                          <a:spcPts val="0"/>
                        </a:spcBef>
                        <a:spcAft>
                          <a:spcPts val="0"/>
                        </a:spcAft>
                        <a:buNone/>
                      </a:pPr>
                      <a:endParaRPr sz="1100" cap="none" spc="0" dirty="0">
                        <a:solidFill>
                          <a:schemeClr val="tx1"/>
                        </a:solidFill>
                      </a:endParaRPr>
                    </a:p>
                  </a:txBody>
                  <a:tcPr marL="28502" marR="28502" marT="80552" marB="57002">
                    <a:lnL w="12700" cap="flat" cmpd="sng" algn="ctr">
                      <a:solidFill>
                        <a:schemeClr val="tx2"/>
                      </a:solid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517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1"/>
        <p:cNvGrpSpPr/>
        <p:nvPr/>
      </p:nvGrpSpPr>
      <p:grpSpPr>
        <a:xfrm>
          <a:off x="0" y="0"/>
          <a:ext cx="0" cy="0"/>
          <a:chOff x="0" y="0"/>
          <a:chExt cx="0" cy="0"/>
        </a:xfrm>
      </p:grpSpPr>
      <p:sp>
        <p:nvSpPr>
          <p:cNvPr id="522" name="Rectangle 52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3" name="Google Shape;203;p24"/>
          <p:cNvGraphicFramePr/>
          <p:nvPr>
            <p:extLst>
              <p:ext uri="{D42A27DB-BD31-4B8C-83A1-F6EECF244321}">
                <p14:modId xmlns:p14="http://schemas.microsoft.com/office/powerpoint/2010/main" val="3609445041"/>
              </p:ext>
            </p:extLst>
          </p:nvPr>
        </p:nvGraphicFramePr>
        <p:xfrm>
          <a:off x="482600" y="724354"/>
          <a:ext cx="8178801" cy="3694795"/>
        </p:xfrm>
        <a:graphic>
          <a:graphicData uri="http://schemas.openxmlformats.org/drawingml/2006/table">
            <a:tbl>
              <a:tblPr firstRow="1" bandRow="1">
                <a:tableStyleId>{69012ECD-51FC-41F1-AA8D-1B2483CD663E}</a:tableStyleId>
              </a:tblPr>
              <a:tblGrid>
                <a:gridCol w="1107930">
                  <a:extLst>
                    <a:ext uri="{9D8B030D-6E8A-4147-A177-3AD203B41FA5}">
                      <a16:colId xmlns:a16="http://schemas.microsoft.com/office/drawing/2014/main" val="20000"/>
                    </a:ext>
                  </a:extLst>
                </a:gridCol>
                <a:gridCol w="2610133">
                  <a:extLst>
                    <a:ext uri="{9D8B030D-6E8A-4147-A177-3AD203B41FA5}">
                      <a16:colId xmlns:a16="http://schemas.microsoft.com/office/drawing/2014/main" val="20001"/>
                    </a:ext>
                  </a:extLst>
                </a:gridCol>
                <a:gridCol w="1929316">
                  <a:extLst>
                    <a:ext uri="{9D8B030D-6E8A-4147-A177-3AD203B41FA5}">
                      <a16:colId xmlns:a16="http://schemas.microsoft.com/office/drawing/2014/main" val="20002"/>
                    </a:ext>
                  </a:extLst>
                </a:gridCol>
                <a:gridCol w="2531422">
                  <a:extLst>
                    <a:ext uri="{9D8B030D-6E8A-4147-A177-3AD203B41FA5}">
                      <a16:colId xmlns:a16="http://schemas.microsoft.com/office/drawing/2014/main" val="20003"/>
                    </a:ext>
                  </a:extLst>
                </a:gridCol>
              </a:tblGrid>
              <a:tr h="557172">
                <a:tc>
                  <a:txBody>
                    <a:bodyPr/>
                    <a:lstStyle/>
                    <a:p>
                      <a:pPr marL="0" lvl="0" indent="0" algn="l" rtl="0">
                        <a:spcBef>
                          <a:spcPts val="0"/>
                        </a:spcBef>
                        <a:spcAft>
                          <a:spcPts val="0"/>
                        </a:spcAft>
                        <a:buNone/>
                      </a:pPr>
                      <a:r>
                        <a:rPr lang="en-GB" sz="1200" b="1" cap="none" spc="0">
                          <a:solidFill>
                            <a:schemeClr val="bg1"/>
                          </a:solidFill>
                        </a:rPr>
                        <a:t>Auteur-Année-Pays</a:t>
                      </a:r>
                      <a:endParaRPr sz="1200" b="1" cap="none" spc="0">
                        <a:solidFill>
                          <a:schemeClr val="bg1"/>
                        </a:solidFill>
                      </a:endParaRPr>
                    </a:p>
                  </a:txBody>
                  <a:tcPr marL="61734" marR="44096" marT="69050" marB="88191">
                    <a:solidFill>
                      <a:schemeClr val="accent2"/>
                    </a:solidFill>
                  </a:tcPr>
                </a:tc>
                <a:tc>
                  <a:txBody>
                    <a:bodyPr/>
                    <a:lstStyle/>
                    <a:p>
                      <a:pPr marL="0" lvl="0" indent="0" algn="l" rtl="0">
                        <a:spcBef>
                          <a:spcPts val="0"/>
                        </a:spcBef>
                        <a:spcAft>
                          <a:spcPts val="0"/>
                        </a:spcAft>
                        <a:buNone/>
                      </a:pPr>
                      <a:r>
                        <a:rPr lang="en-GB" sz="1200" b="1" cap="none" spc="0">
                          <a:solidFill>
                            <a:schemeClr val="bg1"/>
                          </a:solidFill>
                        </a:rPr>
                        <a:t>Type de devis</a:t>
                      </a:r>
                      <a:endParaRPr sz="1200" b="1" cap="none" spc="0">
                        <a:solidFill>
                          <a:schemeClr val="bg1"/>
                        </a:solidFill>
                      </a:endParaRPr>
                    </a:p>
                  </a:txBody>
                  <a:tcPr marL="61734" marR="44096" marT="69050" marB="88191">
                    <a:solidFill>
                      <a:schemeClr val="accent2"/>
                    </a:solidFill>
                  </a:tcPr>
                </a:tc>
                <a:tc>
                  <a:txBody>
                    <a:bodyPr/>
                    <a:lstStyle/>
                    <a:p>
                      <a:pPr marL="0" lvl="0" indent="0" algn="l" rtl="0">
                        <a:spcBef>
                          <a:spcPts val="0"/>
                        </a:spcBef>
                        <a:spcAft>
                          <a:spcPts val="0"/>
                        </a:spcAft>
                        <a:buNone/>
                      </a:pPr>
                      <a:r>
                        <a:rPr lang="en-GB" sz="1200" b="1" cap="none" spc="0" dirty="0">
                          <a:solidFill>
                            <a:schemeClr val="bg1"/>
                          </a:solidFill>
                        </a:rPr>
                        <a:t>Population </a:t>
                      </a:r>
                      <a:r>
                        <a:rPr lang="en-GB" sz="1200" b="1" cap="none" spc="0" dirty="0" err="1">
                          <a:solidFill>
                            <a:schemeClr val="bg1"/>
                          </a:solidFill>
                        </a:rPr>
                        <a:t>visée</a:t>
                      </a:r>
                      <a:endParaRPr sz="1200" b="1" cap="none" spc="0" dirty="0">
                        <a:solidFill>
                          <a:schemeClr val="bg1"/>
                        </a:solidFill>
                      </a:endParaRPr>
                    </a:p>
                  </a:txBody>
                  <a:tcPr marL="61734" marR="44096" marT="69050" marB="88191">
                    <a:solidFill>
                      <a:schemeClr val="accent2"/>
                    </a:solidFill>
                  </a:tcPr>
                </a:tc>
                <a:tc>
                  <a:txBody>
                    <a:bodyPr/>
                    <a:lstStyle/>
                    <a:p>
                      <a:pPr marL="0" lvl="0" indent="0" algn="l" rtl="0">
                        <a:spcBef>
                          <a:spcPts val="0"/>
                        </a:spcBef>
                        <a:spcAft>
                          <a:spcPts val="0"/>
                        </a:spcAft>
                        <a:buNone/>
                      </a:pPr>
                      <a:r>
                        <a:rPr lang="en-GB" sz="1200" b="1" cap="none" spc="0" dirty="0">
                          <a:solidFill>
                            <a:schemeClr val="bg1"/>
                          </a:solidFill>
                        </a:rPr>
                        <a:t>Objectif de </a:t>
                      </a:r>
                      <a:r>
                        <a:rPr lang="en-GB" sz="1200" b="1" cap="none" spc="0" dirty="0" err="1">
                          <a:solidFill>
                            <a:schemeClr val="bg1"/>
                          </a:solidFill>
                        </a:rPr>
                        <a:t>l’étude</a:t>
                      </a:r>
                      <a:endParaRPr sz="1200" b="1" cap="none" spc="0" dirty="0">
                        <a:solidFill>
                          <a:schemeClr val="bg1"/>
                        </a:solidFill>
                      </a:endParaRPr>
                    </a:p>
                  </a:txBody>
                  <a:tcPr marL="61734" marR="44096" marT="69050" marB="88191">
                    <a:solidFill>
                      <a:schemeClr val="accent2"/>
                    </a:solidFill>
                  </a:tcPr>
                </a:tc>
                <a:extLst>
                  <a:ext uri="{0D108BD9-81ED-4DB2-BD59-A6C34878D82A}">
                    <a16:rowId xmlns:a16="http://schemas.microsoft.com/office/drawing/2014/main" val="10000"/>
                  </a:ext>
                </a:extLst>
              </a:tr>
              <a:tr h="920746">
                <a:tc>
                  <a:txBody>
                    <a:bodyPr/>
                    <a:lstStyle/>
                    <a:p>
                      <a:pPr marL="0" lvl="0" indent="0" algn="l" rtl="0">
                        <a:spcBef>
                          <a:spcPts val="0"/>
                        </a:spcBef>
                        <a:spcAft>
                          <a:spcPts val="0"/>
                        </a:spcAft>
                        <a:buNone/>
                      </a:pPr>
                      <a:r>
                        <a:rPr lang="en-GB" sz="1200" cap="none" spc="0" dirty="0">
                          <a:solidFill>
                            <a:schemeClr val="tx1"/>
                          </a:solidFill>
                        </a:rPr>
                        <a:t>Flores et al.</a:t>
                      </a:r>
                      <a:endParaRPr sz="1200" cap="none" spc="0" dirty="0">
                        <a:solidFill>
                          <a:schemeClr val="tx1"/>
                        </a:solidFill>
                      </a:endParaRPr>
                    </a:p>
                    <a:p>
                      <a:pPr marL="0" lvl="0" indent="0" algn="l" rtl="0">
                        <a:spcBef>
                          <a:spcPts val="0"/>
                        </a:spcBef>
                        <a:spcAft>
                          <a:spcPts val="0"/>
                        </a:spcAft>
                        <a:buNone/>
                      </a:pPr>
                      <a:r>
                        <a:rPr lang="en-GB" sz="1200" cap="none" spc="0" dirty="0">
                          <a:solidFill>
                            <a:schemeClr val="tx1"/>
                          </a:solidFill>
                        </a:rPr>
                        <a:t>2012</a:t>
                      </a:r>
                      <a:endParaRPr sz="1200" cap="none" spc="0" dirty="0">
                        <a:solidFill>
                          <a:schemeClr val="tx1"/>
                        </a:solidFill>
                      </a:endParaRPr>
                    </a:p>
                    <a:p>
                      <a:pPr marL="0" lvl="0" indent="0" algn="l" rtl="0">
                        <a:spcBef>
                          <a:spcPts val="0"/>
                        </a:spcBef>
                        <a:spcAft>
                          <a:spcPts val="0"/>
                        </a:spcAft>
                        <a:buNone/>
                      </a:pPr>
                      <a:r>
                        <a:rPr lang="en-GB" sz="1200" cap="none" spc="0" dirty="0">
                          <a:solidFill>
                            <a:schemeClr val="tx1"/>
                          </a:solidFill>
                        </a:rPr>
                        <a:t>USA</a:t>
                      </a:r>
                      <a:br>
                        <a:rPr lang="en-GB" sz="1200" cap="none" spc="0" dirty="0">
                          <a:solidFill>
                            <a:schemeClr val="tx1"/>
                          </a:solidFill>
                        </a:rPr>
                      </a:br>
                      <a:endParaRPr sz="1200" cap="none" spc="0" dirty="0">
                        <a:solidFill>
                          <a:schemeClr val="tx1"/>
                        </a:solidFill>
                      </a:endParaRPr>
                    </a:p>
                  </a:txBody>
                  <a:tcPr marL="61734" marR="44096" marT="69050" marB="88191">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2"/>
                    </a:solidFill>
                  </a:tcPr>
                </a:tc>
                <a:tc rowSpan="2">
                  <a:txBody>
                    <a:bodyPr/>
                    <a:lstStyle/>
                    <a:p>
                      <a:pPr marL="0" lvl="0" indent="0" algn="l" rtl="0">
                        <a:spcBef>
                          <a:spcPts val="0"/>
                        </a:spcBef>
                        <a:spcAft>
                          <a:spcPts val="0"/>
                        </a:spcAft>
                        <a:buNone/>
                      </a:pPr>
                      <a:endParaRPr sz="1200" cap="none" spc="0" dirty="0">
                        <a:solidFill>
                          <a:schemeClr val="tx1"/>
                        </a:solidFill>
                      </a:endParaRPr>
                    </a:p>
                    <a:p>
                      <a:pPr marL="0" lvl="0" indent="0" algn="l" rtl="0">
                        <a:spcBef>
                          <a:spcPts val="0"/>
                        </a:spcBef>
                        <a:spcAft>
                          <a:spcPts val="0"/>
                        </a:spcAft>
                        <a:buNone/>
                      </a:pPr>
                      <a:r>
                        <a:rPr lang="en-GB" sz="1200" b="1" cap="none" spc="0" dirty="0">
                          <a:solidFill>
                            <a:schemeClr val="tx1"/>
                          </a:solidFill>
                        </a:rPr>
                        <a:t>Études </a:t>
                      </a:r>
                      <a:r>
                        <a:rPr lang="en-GB" sz="1200" b="1" cap="none" spc="0" dirty="0" err="1">
                          <a:solidFill>
                            <a:schemeClr val="tx1"/>
                          </a:solidFill>
                        </a:rPr>
                        <a:t>prospectives</a:t>
                      </a:r>
                      <a:r>
                        <a:rPr lang="en-GB" sz="1200" b="1" cap="none" spc="0" dirty="0">
                          <a:solidFill>
                            <a:schemeClr val="tx1"/>
                          </a:solidFill>
                        </a:rPr>
                        <a:t> par analyse </a:t>
                      </a:r>
                      <a:r>
                        <a:rPr lang="en-GB" sz="1200" b="1" cap="none" spc="0" dirty="0" err="1">
                          <a:solidFill>
                            <a:schemeClr val="tx1"/>
                          </a:solidFill>
                        </a:rPr>
                        <a:t>d’enregistrement</a:t>
                      </a:r>
                      <a:r>
                        <a:rPr lang="en-GB" sz="1200" b="1" cap="none" spc="0" dirty="0">
                          <a:solidFill>
                            <a:schemeClr val="tx1"/>
                          </a:solidFill>
                        </a:rPr>
                        <a:t> </a:t>
                      </a:r>
                      <a:r>
                        <a:rPr lang="en-GB" sz="1200" b="1" cap="none" spc="0" dirty="0" err="1">
                          <a:solidFill>
                            <a:schemeClr val="tx1"/>
                          </a:solidFill>
                        </a:rPr>
                        <a:t>d’entrevues</a:t>
                      </a:r>
                      <a:endParaRPr sz="1200" b="1" cap="none" spc="0" dirty="0">
                        <a:solidFill>
                          <a:schemeClr val="tx1"/>
                        </a:solidFill>
                      </a:endParaRPr>
                    </a:p>
                  </a:txBody>
                  <a:tcPr marL="61734" marR="44096" marT="69050" marB="88191">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2"/>
                    </a:solidFill>
                  </a:tcPr>
                </a:tc>
                <a:tc>
                  <a:txBody>
                    <a:bodyPr/>
                    <a:lstStyle/>
                    <a:p>
                      <a:pPr marL="0" lvl="0" indent="0" algn="l" rtl="0">
                        <a:spcBef>
                          <a:spcPts val="0"/>
                        </a:spcBef>
                        <a:spcAft>
                          <a:spcPts val="0"/>
                        </a:spcAft>
                        <a:buNone/>
                      </a:pPr>
                      <a:r>
                        <a:rPr lang="en-GB" sz="1200" cap="none" spc="0" dirty="0">
                          <a:solidFill>
                            <a:schemeClr val="tx1"/>
                          </a:solidFill>
                        </a:rPr>
                        <a:t>N: 57 </a:t>
                      </a:r>
                      <a:r>
                        <a:rPr lang="en-GB" sz="1200" cap="none" spc="0" dirty="0" err="1">
                          <a:solidFill>
                            <a:schemeClr val="tx1"/>
                          </a:solidFill>
                        </a:rPr>
                        <a:t>entrevues</a:t>
                      </a:r>
                      <a:r>
                        <a:rPr lang="en-GB" sz="1200" cap="none" spc="0" dirty="0">
                          <a:solidFill>
                            <a:schemeClr val="tx1"/>
                          </a:solidFill>
                        </a:rPr>
                        <a:t> sur 30 </a:t>
                      </a:r>
                      <a:r>
                        <a:rPr lang="en-GB" sz="1200" cap="none" spc="0" dirty="0" err="1">
                          <a:solidFill>
                            <a:schemeClr val="tx1"/>
                          </a:solidFill>
                        </a:rPr>
                        <a:t>mois</a:t>
                      </a:r>
                      <a:endParaRPr sz="1200" cap="none" spc="0" dirty="0">
                        <a:solidFill>
                          <a:schemeClr val="tx1"/>
                        </a:solidFill>
                      </a:endParaRPr>
                    </a:p>
                  </a:txBody>
                  <a:tcPr marL="61734" marR="44096" marT="69050" marB="88191">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2"/>
                    </a:solidFill>
                  </a:tcPr>
                </a:tc>
                <a:tc>
                  <a:txBody>
                    <a:bodyPr/>
                    <a:lstStyle/>
                    <a:p>
                      <a:pPr marL="0" lvl="0" indent="0" algn="l" rtl="0">
                        <a:spcBef>
                          <a:spcPts val="0"/>
                        </a:spcBef>
                        <a:spcAft>
                          <a:spcPts val="0"/>
                        </a:spcAft>
                        <a:buNone/>
                      </a:pPr>
                      <a:r>
                        <a:rPr lang="en-GB" sz="1200" cap="none" spc="0" dirty="0">
                          <a:solidFill>
                            <a:schemeClr val="tx1"/>
                          </a:solidFill>
                        </a:rPr>
                        <a:t>Comparer </a:t>
                      </a:r>
                      <a:r>
                        <a:rPr lang="en-GB" sz="1200" cap="none" spc="0" dirty="0" err="1">
                          <a:solidFill>
                            <a:schemeClr val="tx1"/>
                          </a:solidFill>
                        </a:rPr>
                        <a:t>erreurs</a:t>
                      </a:r>
                      <a:r>
                        <a:rPr lang="en-GB" sz="1200" cap="none" spc="0" dirty="0">
                          <a:solidFill>
                            <a:schemeClr val="tx1"/>
                          </a:solidFill>
                        </a:rPr>
                        <a:t> </a:t>
                      </a:r>
                      <a:r>
                        <a:rPr lang="en-GB" sz="1200" cap="none" spc="0" dirty="0" err="1">
                          <a:solidFill>
                            <a:schemeClr val="tx1"/>
                          </a:solidFill>
                        </a:rPr>
                        <a:t>liées</a:t>
                      </a:r>
                      <a:r>
                        <a:rPr lang="en-GB" sz="1200" cap="none" spc="0" dirty="0">
                          <a:solidFill>
                            <a:schemeClr val="tx1"/>
                          </a:solidFill>
                        </a:rPr>
                        <a:t> </a:t>
                      </a:r>
                      <a:r>
                        <a:rPr lang="en-GB" sz="1200" cap="none" spc="0" dirty="0" err="1">
                          <a:solidFill>
                            <a:schemeClr val="tx1"/>
                          </a:solidFill>
                        </a:rPr>
                        <a:t>à</a:t>
                      </a:r>
                      <a:r>
                        <a:rPr lang="en-GB" sz="1200" cap="none" spc="0" dirty="0">
                          <a:solidFill>
                            <a:schemeClr val="tx1"/>
                          </a:solidFill>
                        </a:rPr>
                        <a:t> </a:t>
                      </a:r>
                      <a:r>
                        <a:rPr lang="en-GB" sz="1200" cap="none" spc="0" dirty="0" err="1">
                          <a:solidFill>
                            <a:schemeClr val="tx1"/>
                          </a:solidFill>
                        </a:rPr>
                        <a:t>l’I</a:t>
                      </a:r>
                      <a:r>
                        <a:rPr lang="en-GB" sz="1200" cap="none" spc="0" dirty="0">
                          <a:solidFill>
                            <a:schemeClr val="tx1"/>
                          </a:solidFill>
                        </a:rPr>
                        <a:t> et </a:t>
                      </a:r>
                      <a:r>
                        <a:rPr lang="en-GB" sz="1200" cap="none" spc="0" dirty="0" err="1">
                          <a:solidFill>
                            <a:schemeClr val="tx1"/>
                          </a:solidFill>
                        </a:rPr>
                        <a:t>conséquences</a:t>
                      </a:r>
                      <a:r>
                        <a:rPr lang="en-GB" sz="1200" cap="none" spc="0" dirty="0">
                          <a:solidFill>
                            <a:schemeClr val="tx1"/>
                          </a:solidFill>
                        </a:rPr>
                        <a:t> qui </a:t>
                      </a:r>
                      <a:r>
                        <a:rPr lang="en-GB" sz="1200" cap="none" spc="0" dirty="0" err="1">
                          <a:solidFill>
                            <a:schemeClr val="tx1"/>
                          </a:solidFill>
                        </a:rPr>
                        <a:t>en</a:t>
                      </a:r>
                      <a:r>
                        <a:rPr lang="en-GB" sz="1200" cap="none" spc="0" dirty="0">
                          <a:solidFill>
                            <a:schemeClr val="tx1"/>
                          </a:solidFill>
                        </a:rPr>
                        <a:t> </a:t>
                      </a:r>
                      <a:r>
                        <a:rPr lang="en-GB" sz="1200" cap="none" spc="0" dirty="0" err="1">
                          <a:solidFill>
                            <a:schemeClr val="tx1"/>
                          </a:solidFill>
                        </a:rPr>
                        <a:t>découlent</a:t>
                      </a:r>
                      <a:endParaRPr sz="1200" cap="none" spc="0" dirty="0">
                        <a:solidFill>
                          <a:schemeClr val="tx1"/>
                        </a:solidFill>
                      </a:endParaRPr>
                    </a:p>
                  </a:txBody>
                  <a:tcPr marL="61734" marR="44096" marT="69050" marB="88191">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738959">
                <a:tc>
                  <a:txBody>
                    <a:bodyPr/>
                    <a:lstStyle/>
                    <a:p>
                      <a:pPr marL="0" lvl="0" indent="0" algn="l" rtl="0">
                        <a:spcBef>
                          <a:spcPts val="0"/>
                        </a:spcBef>
                        <a:spcAft>
                          <a:spcPts val="0"/>
                        </a:spcAft>
                        <a:buNone/>
                      </a:pPr>
                      <a:r>
                        <a:rPr lang="en-GB" sz="1200" cap="none" spc="0" dirty="0" err="1">
                          <a:solidFill>
                            <a:schemeClr val="tx1"/>
                          </a:solidFill>
                        </a:rPr>
                        <a:t>Labaf</a:t>
                      </a:r>
                      <a:r>
                        <a:rPr lang="en-GB" sz="1200" cap="none" spc="0" dirty="0">
                          <a:solidFill>
                            <a:schemeClr val="tx1"/>
                          </a:solidFill>
                        </a:rPr>
                        <a:t> et al.</a:t>
                      </a:r>
                      <a:endParaRPr sz="1200" cap="none" spc="0" dirty="0">
                        <a:solidFill>
                          <a:schemeClr val="tx1"/>
                        </a:solidFill>
                      </a:endParaRPr>
                    </a:p>
                    <a:p>
                      <a:pPr marL="0" lvl="0" indent="0" algn="l" rtl="0">
                        <a:spcBef>
                          <a:spcPts val="0"/>
                        </a:spcBef>
                        <a:spcAft>
                          <a:spcPts val="0"/>
                        </a:spcAft>
                        <a:buNone/>
                      </a:pPr>
                      <a:r>
                        <a:rPr lang="en-GB" sz="1200" cap="none" spc="0" dirty="0">
                          <a:solidFill>
                            <a:schemeClr val="tx1"/>
                          </a:solidFill>
                        </a:rPr>
                        <a:t>2019</a:t>
                      </a:r>
                      <a:endParaRPr sz="1200" cap="none" spc="0" dirty="0">
                        <a:solidFill>
                          <a:schemeClr val="tx1"/>
                        </a:solidFill>
                      </a:endParaRPr>
                    </a:p>
                    <a:p>
                      <a:pPr marL="0" lvl="0" indent="0" algn="l" rtl="0">
                        <a:spcBef>
                          <a:spcPts val="0"/>
                        </a:spcBef>
                        <a:spcAft>
                          <a:spcPts val="0"/>
                        </a:spcAft>
                        <a:buNone/>
                      </a:pPr>
                      <a:r>
                        <a:rPr lang="en-GB" sz="1200" cap="none" spc="0" dirty="0">
                          <a:solidFill>
                            <a:schemeClr val="tx1"/>
                          </a:solidFill>
                        </a:rPr>
                        <a:t>Iran</a:t>
                      </a:r>
                      <a:endParaRPr sz="1200" cap="none" spc="0" dirty="0">
                        <a:solidFill>
                          <a:schemeClr val="tx1"/>
                        </a:solidFill>
                      </a:endParaRPr>
                    </a:p>
                  </a:txBody>
                  <a:tcPr marL="61734" marR="44096" marT="69050" marB="88191">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vMerge="1">
                  <a:txBody>
                    <a:bodyPr/>
                    <a:lstStyle/>
                    <a:p>
                      <a:endParaRPr lang="fr-FR"/>
                    </a:p>
                  </a:txBody>
                  <a:tcPr/>
                </a:tc>
                <a:tc>
                  <a:txBody>
                    <a:bodyPr/>
                    <a:lstStyle/>
                    <a:p>
                      <a:pPr marL="0" lvl="0" indent="0" algn="l" rtl="0">
                        <a:spcBef>
                          <a:spcPts val="0"/>
                        </a:spcBef>
                        <a:spcAft>
                          <a:spcPts val="0"/>
                        </a:spcAft>
                        <a:buNone/>
                      </a:pPr>
                      <a:r>
                        <a:rPr lang="en-GB" sz="1200" cap="none" spc="0" dirty="0">
                          <a:solidFill>
                            <a:schemeClr val="tx1"/>
                          </a:solidFill>
                        </a:rPr>
                        <a:t>N: 30 </a:t>
                      </a:r>
                      <a:r>
                        <a:rPr lang="en-GB" sz="1200" cap="none" spc="0" dirty="0" err="1">
                          <a:solidFill>
                            <a:schemeClr val="tx1"/>
                          </a:solidFill>
                        </a:rPr>
                        <a:t>entrevues</a:t>
                      </a:r>
                      <a:endParaRPr sz="1200" cap="none" spc="0" dirty="0">
                        <a:solidFill>
                          <a:schemeClr val="tx1"/>
                        </a:solidFill>
                      </a:endParaRPr>
                    </a:p>
                  </a:txBody>
                  <a:tcPr marL="61734" marR="44096" marT="69050" marB="88191">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lvl="0" indent="0" algn="l" rtl="0">
                        <a:spcBef>
                          <a:spcPts val="0"/>
                        </a:spcBef>
                        <a:spcAft>
                          <a:spcPts val="0"/>
                        </a:spcAft>
                        <a:buNone/>
                      </a:pPr>
                      <a:r>
                        <a:rPr lang="en-GB" sz="1200" cap="none" spc="0" dirty="0" err="1">
                          <a:solidFill>
                            <a:schemeClr val="tx1"/>
                          </a:solidFill>
                        </a:rPr>
                        <a:t>Évaluer</a:t>
                      </a:r>
                      <a:r>
                        <a:rPr lang="en-GB" sz="1200" cap="none" spc="0" dirty="0">
                          <a:solidFill>
                            <a:schemeClr val="tx1"/>
                          </a:solidFill>
                        </a:rPr>
                        <a:t> </a:t>
                      </a:r>
                      <a:r>
                        <a:rPr lang="en-GB" sz="1200" cap="none" spc="0" dirty="0" err="1">
                          <a:solidFill>
                            <a:schemeClr val="tx1"/>
                          </a:solidFill>
                        </a:rPr>
                        <a:t>erreurs</a:t>
                      </a:r>
                      <a:r>
                        <a:rPr lang="en-GB" sz="1200" cap="none" spc="0" dirty="0">
                          <a:solidFill>
                            <a:schemeClr val="tx1"/>
                          </a:solidFill>
                        </a:rPr>
                        <a:t> + impact </a:t>
                      </a:r>
                      <a:r>
                        <a:rPr lang="en-GB" sz="1200" cap="none" spc="0" dirty="0" err="1">
                          <a:solidFill>
                            <a:schemeClr val="tx1"/>
                          </a:solidFill>
                        </a:rPr>
                        <a:t>clinique</a:t>
                      </a:r>
                      <a:r>
                        <a:rPr lang="en-GB" sz="1200" cap="none" spc="0" dirty="0">
                          <a:solidFill>
                            <a:schemeClr val="tx1"/>
                          </a:solidFill>
                        </a:rPr>
                        <a:t> avec INP</a:t>
                      </a:r>
                      <a:endParaRPr sz="1200" cap="none" spc="0" dirty="0">
                        <a:solidFill>
                          <a:schemeClr val="tx1"/>
                        </a:solidFill>
                      </a:endParaRPr>
                    </a:p>
                  </a:txBody>
                  <a:tcPr marL="61734" marR="44096" marT="69050" marB="88191">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738959">
                <a:tc>
                  <a:txBody>
                    <a:bodyPr/>
                    <a:lstStyle/>
                    <a:p>
                      <a:pPr marL="0" lvl="0" indent="0" algn="l" rtl="0">
                        <a:spcBef>
                          <a:spcPts val="0"/>
                        </a:spcBef>
                        <a:spcAft>
                          <a:spcPts val="0"/>
                        </a:spcAft>
                        <a:buNone/>
                      </a:pPr>
                      <a:r>
                        <a:rPr lang="en-GB" sz="1200" cap="none" spc="0" dirty="0">
                          <a:solidFill>
                            <a:schemeClr val="tx1"/>
                          </a:solidFill>
                        </a:rPr>
                        <a:t>Jaeger et al.</a:t>
                      </a:r>
                      <a:endParaRPr sz="1200" cap="none" spc="0" dirty="0">
                        <a:solidFill>
                          <a:schemeClr val="tx1"/>
                        </a:solidFill>
                      </a:endParaRPr>
                    </a:p>
                    <a:p>
                      <a:pPr marL="0" lvl="0" indent="0" algn="l" rtl="0">
                        <a:spcBef>
                          <a:spcPts val="0"/>
                        </a:spcBef>
                        <a:spcAft>
                          <a:spcPts val="0"/>
                        </a:spcAft>
                        <a:buNone/>
                      </a:pPr>
                      <a:r>
                        <a:rPr lang="en-GB" sz="1200" cap="none" spc="0" dirty="0">
                          <a:solidFill>
                            <a:schemeClr val="tx1"/>
                          </a:solidFill>
                        </a:rPr>
                        <a:t>2019</a:t>
                      </a:r>
                      <a:endParaRPr sz="1200" cap="none" spc="0" dirty="0">
                        <a:solidFill>
                          <a:schemeClr val="tx1"/>
                        </a:solidFill>
                      </a:endParaRPr>
                    </a:p>
                    <a:p>
                      <a:pPr marL="0" lvl="0" indent="0" algn="l" rtl="0">
                        <a:spcBef>
                          <a:spcPts val="0"/>
                        </a:spcBef>
                        <a:spcAft>
                          <a:spcPts val="0"/>
                        </a:spcAft>
                        <a:buNone/>
                      </a:pPr>
                      <a:r>
                        <a:rPr lang="en-GB" sz="1200" cap="none" spc="0" dirty="0">
                          <a:solidFill>
                            <a:schemeClr val="tx1"/>
                          </a:solidFill>
                        </a:rPr>
                        <a:t>Suisse</a:t>
                      </a:r>
                      <a:endParaRPr sz="1200" cap="none" spc="0" dirty="0">
                        <a:solidFill>
                          <a:schemeClr val="tx1"/>
                        </a:solidFill>
                      </a:endParaRPr>
                    </a:p>
                  </a:txBody>
                  <a:tcPr marL="61734" marR="44096" marT="69050" marB="88191">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lvl="0" indent="0" algn="l" rtl="0">
                        <a:spcBef>
                          <a:spcPts val="0"/>
                        </a:spcBef>
                        <a:spcAft>
                          <a:spcPts val="0"/>
                        </a:spcAft>
                        <a:buNone/>
                      </a:pPr>
                      <a:r>
                        <a:rPr lang="en-GB" sz="1200" b="1" cap="none" spc="0" dirty="0">
                          <a:solidFill>
                            <a:schemeClr val="tx1"/>
                          </a:solidFill>
                        </a:rPr>
                        <a:t>Étude </a:t>
                      </a:r>
                      <a:r>
                        <a:rPr lang="en-GB" sz="1200" b="1" cap="none" spc="0" dirty="0" err="1">
                          <a:solidFill>
                            <a:schemeClr val="tx1"/>
                          </a:solidFill>
                        </a:rPr>
                        <a:t>transversale</a:t>
                      </a:r>
                      <a:r>
                        <a:rPr lang="en-GB" sz="1200" b="1" cap="none" spc="0" dirty="0">
                          <a:solidFill>
                            <a:schemeClr val="tx1"/>
                          </a:solidFill>
                        </a:rPr>
                        <a:t> par </a:t>
                      </a:r>
                      <a:r>
                        <a:rPr lang="en-GB" sz="1200" b="1" cap="none" spc="0" dirty="0" err="1">
                          <a:solidFill>
                            <a:schemeClr val="tx1"/>
                          </a:solidFill>
                        </a:rPr>
                        <a:t>enquête</a:t>
                      </a:r>
                      <a:r>
                        <a:rPr lang="en-GB" sz="1200" b="1" cap="none" spc="0" dirty="0">
                          <a:solidFill>
                            <a:schemeClr val="tx1"/>
                          </a:solidFill>
                        </a:rPr>
                        <a:t> -</a:t>
                      </a:r>
                      <a:endParaRPr sz="1200" b="1" cap="none" spc="0" dirty="0">
                        <a:solidFill>
                          <a:schemeClr val="tx1"/>
                        </a:solidFill>
                      </a:endParaRPr>
                    </a:p>
                    <a:p>
                      <a:pPr marL="0" lvl="0" indent="0" algn="l" rtl="0">
                        <a:spcBef>
                          <a:spcPts val="0"/>
                        </a:spcBef>
                        <a:spcAft>
                          <a:spcPts val="0"/>
                        </a:spcAft>
                        <a:buNone/>
                      </a:pPr>
                      <a:r>
                        <a:rPr lang="en-GB" sz="1200" b="1" cap="none" spc="0" dirty="0">
                          <a:solidFill>
                            <a:schemeClr val="tx1"/>
                          </a:solidFill>
                        </a:rPr>
                        <a:t>sondage au MD </a:t>
                      </a:r>
                      <a:r>
                        <a:rPr lang="en-GB" sz="1200" b="1" cap="none" spc="0" dirty="0" err="1">
                          <a:solidFill>
                            <a:schemeClr val="tx1"/>
                          </a:solidFill>
                        </a:rPr>
                        <a:t>famille</a:t>
                      </a:r>
                      <a:r>
                        <a:rPr lang="en-GB" sz="1200" b="1" cap="none" spc="0" dirty="0">
                          <a:solidFill>
                            <a:schemeClr val="tx1"/>
                          </a:solidFill>
                        </a:rPr>
                        <a:t> et </a:t>
                      </a:r>
                      <a:r>
                        <a:rPr lang="en-GB" sz="1200" b="1" cap="none" spc="0" dirty="0" err="1">
                          <a:solidFill>
                            <a:schemeClr val="tx1"/>
                          </a:solidFill>
                        </a:rPr>
                        <a:t>pédiatre</a:t>
                      </a:r>
                      <a:r>
                        <a:rPr lang="en-GB" sz="1200" b="1" cap="none" spc="0" dirty="0">
                          <a:solidFill>
                            <a:schemeClr val="tx1"/>
                          </a:solidFill>
                        </a:rPr>
                        <a:t>  </a:t>
                      </a:r>
                      <a:r>
                        <a:rPr lang="en-GB" sz="1200" b="1" cap="none" spc="0" dirty="0" err="1">
                          <a:solidFill>
                            <a:schemeClr val="tx1"/>
                          </a:solidFill>
                        </a:rPr>
                        <a:t>en</a:t>
                      </a:r>
                      <a:r>
                        <a:rPr lang="en-GB" sz="1200" b="1" cap="none" spc="0" dirty="0">
                          <a:solidFill>
                            <a:schemeClr val="tx1"/>
                          </a:solidFill>
                        </a:rPr>
                        <a:t> </a:t>
                      </a:r>
                      <a:r>
                        <a:rPr lang="en-GB" sz="1200" b="1" cap="none" spc="0" dirty="0" err="1">
                          <a:solidFill>
                            <a:schemeClr val="tx1"/>
                          </a:solidFill>
                        </a:rPr>
                        <a:t>ambulatoire</a:t>
                      </a:r>
                      <a:r>
                        <a:rPr lang="en-GB" sz="1200" b="1" cap="none" spc="0" dirty="0">
                          <a:solidFill>
                            <a:schemeClr val="tx1"/>
                          </a:solidFill>
                        </a:rPr>
                        <a:t>. </a:t>
                      </a:r>
                      <a:endParaRPr sz="1200" b="1" cap="none" spc="0" dirty="0">
                        <a:solidFill>
                          <a:schemeClr val="tx1"/>
                        </a:solidFill>
                        <a:highlight>
                          <a:srgbClr val="FFFF00"/>
                        </a:highlight>
                      </a:endParaRPr>
                    </a:p>
                  </a:txBody>
                  <a:tcPr marL="61734" marR="44096" marT="69050" marB="88191">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2"/>
                    </a:solidFill>
                  </a:tcPr>
                </a:tc>
                <a:tc>
                  <a:txBody>
                    <a:bodyPr/>
                    <a:lstStyle/>
                    <a:p>
                      <a:pPr marL="0" lvl="0" indent="0" algn="l" rtl="0">
                        <a:spcBef>
                          <a:spcPts val="0"/>
                        </a:spcBef>
                        <a:spcAft>
                          <a:spcPts val="0"/>
                        </a:spcAft>
                        <a:buNone/>
                      </a:pPr>
                      <a:r>
                        <a:rPr lang="en-GB" sz="1200" cap="none" spc="0" dirty="0">
                          <a:solidFill>
                            <a:schemeClr val="tx1"/>
                          </a:solidFill>
                        </a:rPr>
                        <a:t>N: 599 </a:t>
                      </a:r>
                      <a:r>
                        <a:rPr lang="en-GB" sz="1200" cap="none" spc="0" dirty="0" err="1">
                          <a:solidFill>
                            <a:schemeClr val="tx1"/>
                          </a:solidFill>
                        </a:rPr>
                        <a:t>réponses</a:t>
                      </a:r>
                      <a:endParaRPr lang="en-GB" sz="1200" cap="none" spc="0" dirty="0">
                        <a:solidFill>
                          <a:schemeClr val="tx1"/>
                        </a:solidFill>
                      </a:endParaRPr>
                    </a:p>
                  </a:txBody>
                  <a:tcPr marL="61734" marR="44096" marT="69050" marB="88191">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lvl="0" indent="0" algn="l" rtl="0">
                        <a:spcBef>
                          <a:spcPts val="0"/>
                        </a:spcBef>
                        <a:spcAft>
                          <a:spcPts val="0"/>
                        </a:spcAft>
                        <a:buNone/>
                      </a:pPr>
                      <a:r>
                        <a:rPr lang="en-GB" sz="1200" cap="none" spc="0" dirty="0" err="1">
                          <a:solidFill>
                            <a:schemeClr val="tx1"/>
                          </a:solidFill>
                        </a:rPr>
                        <a:t>Étudier</a:t>
                      </a:r>
                      <a:r>
                        <a:rPr lang="en-GB" sz="1200" cap="none" spc="0" dirty="0">
                          <a:solidFill>
                            <a:schemeClr val="tx1"/>
                          </a:solidFill>
                        </a:rPr>
                        <a:t> </a:t>
                      </a:r>
                      <a:r>
                        <a:rPr lang="en-GB" sz="1200" cap="none" spc="0" dirty="0" err="1">
                          <a:solidFill>
                            <a:schemeClr val="tx1"/>
                          </a:solidFill>
                        </a:rPr>
                        <a:t>barrières</a:t>
                      </a:r>
                      <a:r>
                        <a:rPr lang="en-GB" sz="1200" cap="none" spc="0" dirty="0">
                          <a:solidFill>
                            <a:schemeClr val="tx1"/>
                          </a:solidFill>
                        </a:rPr>
                        <a:t> de </a:t>
                      </a:r>
                      <a:r>
                        <a:rPr lang="en-GB" sz="1200" cap="none" spc="0" dirty="0" err="1">
                          <a:solidFill>
                            <a:schemeClr val="tx1"/>
                          </a:solidFill>
                        </a:rPr>
                        <a:t>langues</a:t>
                      </a:r>
                      <a:r>
                        <a:rPr lang="en-GB" sz="1200" cap="none" spc="0" dirty="0">
                          <a:solidFill>
                            <a:schemeClr val="tx1"/>
                          </a:solidFill>
                        </a:rPr>
                        <a:t> et </a:t>
                      </a:r>
                      <a:r>
                        <a:rPr lang="en-GB" sz="1200" cap="none" spc="0" dirty="0" err="1">
                          <a:solidFill>
                            <a:schemeClr val="tx1"/>
                          </a:solidFill>
                        </a:rPr>
                        <a:t>leurs</a:t>
                      </a:r>
                      <a:r>
                        <a:rPr lang="en-GB" sz="1200" cap="none" spc="0" dirty="0">
                          <a:solidFill>
                            <a:schemeClr val="tx1"/>
                          </a:solidFill>
                        </a:rPr>
                        <a:t> </a:t>
                      </a:r>
                      <a:r>
                        <a:rPr lang="en-GB" sz="1200" cap="none" spc="0" dirty="0" err="1">
                          <a:solidFill>
                            <a:schemeClr val="tx1"/>
                          </a:solidFill>
                        </a:rPr>
                        <a:t>conséquences</a:t>
                      </a:r>
                      <a:endParaRPr sz="1200" cap="none" spc="0" dirty="0">
                        <a:solidFill>
                          <a:schemeClr val="tx1"/>
                        </a:solidFill>
                      </a:endParaRPr>
                    </a:p>
                  </a:txBody>
                  <a:tcPr marL="61734" marR="44096" marT="69050" marB="88191">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738959">
                <a:tc>
                  <a:txBody>
                    <a:bodyPr/>
                    <a:lstStyle/>
                    <a:p>
                      <a:pPr marL="0" lvl="0" indent="0" algn="l" rtl="0">
                        <a:spcBef>
                          <a:spcPts val="0"/>
                        </a:spcBef>
                        <a:spcAft>
                          <a:spcPts val="0"/>
                        </a:spcAft>
                        <a:buNone/>
                      </a:pPr>
                      <a:r>
                        <a:rPr lang="en-GB" sz="1200" cap="none" spc="0" dirty="0" err="1">
                          <a:solidFill>
                            <a:schemeClr val="tx1"/>
                          </a:solidFill>
                        </a:rPr>
                        <a:t>Schlange</a:t>
                      </a:r>
                      <a:r>
                        <a:rPr lang="en-GB" sz="1200" cap="none" spc="0" dirty="0">
                          <a:solidFill>
                            <a:schemeClr val="tx1"/>
                          </a:solidFill>
                        </a:rPr>
                        <a:t> et al.</a:t>
                      </a:r>
                      <a:endParaRPr sz="1200" cap="none" spc="0" dirty="0">
                        <a:solidFill>
                          <a:schemeClr val="tx1"/>
                        </a:solidFill>
                      </a:endParaRPr>
                    </a:p>
                    <a:p>
                      <a:pPr marL="0" lvl="0" indent="0" algn="l" rtl="0">
                        <a:spcBef>
                          <a:spcPts val="0"/>
                        </a:spcBef>
                        <a:spcAft>
                          <a:spcPts val="0"/>
                        </a:spcAft>
                        <a:buNone/>
                      </a:pPr>
                      <a:r>
                        <a:rPr lang="en-GB" sz="1200" cap="none" spc="0" dirty="0">
                          <a:solidFill>
                            <a:schemeClr val="tx1"/>
                          </a:solidFill>
                        </a:rPr>
                        <a:t>2022</a:t>
                      </a:r>
                      <a:endParaRPr sz="1200" cap="none" spc="0" dirty="0">
                        <a:solidFill>
                          <a:schemeClr val="tx1"/>
                        </a:solidFill>
                      </a:endParaRPr>
                    </a:p>
                    <a:p>
                      <a:pPr marL="0" lvl="0" indent="0" algn="l" rtl="0">
                        <a:spcBef>
                          <a:spcPts val="0"/>
                        </a:spcBef>
                        <a:spcAft>
                          <a:spcPts val="0"/>
                        </a:spcAft>
                        <a:buNone/>
                      </a:pPr>
                      <a:r>
                        <a:rPr lang="en-GB" sz="1200" cap="none" spc="0" dirty="0">
                          <a:solidFill>
                            <a:schemeClr val="tx1"/>
                          </a:solidFill>
                        </a:rPr>
                        <a:t>USA</a:t>
                      </a:r>
                      <a:endParaRPr sz="1200" cap="none" spc="0" dirty="0">
                        <a:solidFill>
                          <a:schemeClr val="tx1"/>
                        </a:solidFill>
                      </a:endParaRPr>
                    </a:p>
                  </a:txBody>
                  <a:tcPr marL="61734" marR="44096" marT="69050" marB="88191">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2"/>
                    </a:solidFill>
                  </a:tcPr>
                </a:tc>
                <a:tc>
                  <a:txBody>
                    <a:bodyPr/>
                    <a:lstStyle/>
                    <a:p>
                      <a:pPr marL="0" lvl="0" indent="0" algn="l" rtl="0">
                        <a:spcBef>
                          <a:spcPts val="0"/>
                        </a:spcBef>
                        <a:spcAft>
                          <a:spcPts val="0"/>
                        </a:spcAft>
                        <a:buNone/>
                      </a:pPr>
                      <a:r>
                        <a:rPr lang="en-GB" sz="1200" b="1" cap="none" spc="0" dirty="0">
                          <a:solidFill>
                            <a:schemeClr val="tx1"/>
                          </a:solidFill>
                        </a:rPr>
                        <a:t>Revue narrative</a:t>
                      </a:r>
                      <a:endParaRPr sz="1200" b="1" cap="none" spc="0" dirty="0">
                        <a:solidFill>
                          <a:schemeClr val="tx1"/>
                        </a:solidFill>
                      </a:endParaRPr>
                    </a:p>
                  </a:txBody>
                  <a:tcPr marL="61734" marR="44096" marT="69050" marB="88191">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200" cap="none" spc="0" dirty="0">
                          <a:solidFill>
                            <a:schemeClr val="tx1"/>
                          </a:solidFill>
                        </a:rPr>
                        <a:t>Ne précise pas quelle étude inclue ni date</a:t>
                      </a:r>
                    </a:p>
                    <a:p>
                      <a:pPr marL="0" lvl="0" indent="0" algn="l" rtl="0">
                        <a:spcBef>
                          <a:spcPts val="0"/>
                        </a:spcBef>
                        <a:spcAft>
                          <a:spcPts val="0"/>
                        </a:spcAft>
                        <a:buNone/>
                      </a:pPr>
                      <a:endParaRPr sz="1200" cap="none" spc="0" dirty="0">
                        <a:solidFill>
                          <a:schemeClr val="tx1"/>
                        </a:solidFill>
                        <a:highlight>
                          <a:srgbClr val="FFFF00"/>
                        </a:highlight>
                      </a:endParaRPr>
                    </a:p>
                  </a:txBody>
                  <a:tcPr marL="61734" marR="44096" marT="69050" marB="88191">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2"/>
                    </a:solidFill>
                  </a:tcPr>
                </a:tc>
                <a:tc>
                  <a:txBody>
                    <a:bodyPr/>
                    <a:lstStyle/>
                    <a:p>
                      <a:pPr marL="0" lvl="0" indent="0" algn="l" rtl="0">
                        <a:spcBef>
                          <a:spcPts val="0"/>
                        </a:spcBef>
                        <a:spcAft>
                          <a:spcPts val="0"/>
                        </a:spcAft>
                        <a:buNone/>
                      </a:pPr>
                      <a:r>
                        <a:rPr lang="en-GB" sz="1200" cap="none" spc="0" dirty="0">
                          <a:solidFill>
                            <a:schemeClr val="tx1"/>
                          </a:solidFill>
                        </a:rPr>
                        <a:t>Comparer </a:t>
                      </a:r>
                      <a:r>
                        <a:rPr lang="en-GB" sz="1200" cap="none" spc="0" dirty="0" err="1">
                          <a:solidFill>
                            <a:schemeClr val="tx1"/>
                          </a:solidFill>
                        </a:rPr>
                        <a:t>méthodes</a:t>
                      </a:r>
                      <a:r>
                        <a:rPr lang="en-GB" sz="1200" cap="none" spc="0" dirty="0">
                          <a:solidFill>
                            <a:schemeClr val="tx1"/>
                          </a:solidFill>
                        </a:rPr>
                        <a:t> </a:t>
                      </a:r>
                      <a:r>
                        <a:rPr lang="en-GB" sz="1200" cap="none" spc="0" dirty="0" err="1">
                          <a:solidFill>
                            <a:schemeClr val="tx1"/>
                          </a:solidFill>
                        </a:rPr>
                        <a:t>d’interprétation</a:t>
                      </a:r>
                      <a:r>
                        <a:rPr lang="en-GB" sz="1200" cap="none" spc="0" dirty="0">
                          <a:solidFill>
                            <a:schemeClr val="tx1"/>
                          </a:solidFill>
                        </a:rPr>
                        <a:t> </a:t>
                      </a:r>
                      <a:r>
                        <a:rPr lang="en-GB" sz="1200" cap="none" spc="0" dirty="0" err="1">
                          <a:solidFill>
                            <a:schemeClr val="tx1"/>
                          </a:solidFill>
                        </a:rPr>
                        <a:t>efficacité+fréquence</a:t>
                      </a:r>
                      <a:endParaRPr sz="1200" cap="none" spc="0" dirty="0">
                        <a:solidFill>
                          <a:schemeClr val="tx1"/>
                        </a:solidFill>
                      </a:endParaRPr>
                    </a:p>
                  </a:txBody>
                  <a:tcPr marL="61734" marR="44096" marT="69050" marB="88191">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bg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7"/>
        <p:cNvGrpSpPr/>
        <p:nvPr/>
      </p:nvGrpSpPr>
      <p:grpSpPr>
        <a:xfrm>
          <a:off x="0" y="0"/>
          <a:ext cx="0" cy="0"/>
          <a:chOff x="0" y="0"/>
          <a:chExt cx="0" cy="0"/>
        </a:xfrm>
      </p:grpSpPr>
      <p:sp useBgFill="1">
        <p:nvSpPr>
          <p:cNvPr id="221" name="Rectangle 2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Google Shape;208;p25"/>
          <p:cNvSpPr txBox="1">
            <a:spLocks noGrp="1"/>
          </p:cNvSpPr>
          <p:nvPr>
            <p:ph type="title"/>
          </p:nvPr>
        </p:nvSpPr>
        <p:spPr>
          <a:xfrm>
            <a:off x="628650" y="273843"/>
            <a:ext cx="7886700"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100" kern="1200" dirty="0">
                <a:solidFill>
                  <a:schemeClr val="tx1"/>
                </a:solidFill>
                <a:latin typeface="+mj-lt"/>
                <a:ea typeface="+mj-ea"/>
                <a:cs typeface="+mj-cs"/>
              </a:rPr>
              <a:t>RÉSULTATS</a:t>
            </a:r>
          </a:p>
        </p:txBody>
      </p:sp>
      <p:sp>
        <p:nvSpPr>
          <p:cNvPr id="2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Google Shape;209;p25"/>
          <p:cNvSpPr txBox="1">
            <a:spLocks noGrp="1"/>
          </p:cNvSpPr>
          <p:nvPr>
            <p:ph type="body" idx="1"/>
          </p:nvPr>
        </p:nvSpPr>
        <p:spPr>
          <a:xfrm>
            <a:off x="628649" y="1447037"/>
            <a:ext cx="8364879" cy="3553225"/>
          </a:xfrm>
          <a:prstGeom prst="rect">
            <a:avLst/>
          </a:prstGeom>
        </p:spPr>
        <p:txBody>
          <a:bodyPr spcFirstLastPara="1" vert="horz" lIns="91440" tIns="45720" rIns="91440" bIns="45720" rtlCol="0" anchorCtr="0">
            <a:normAutofit lnSpcReduction="10000"/>
          </a:bodyPr>
          <a:lstStyle/>
          <a:p>
            <a:pPr marL="131576" lvl="0" indent="-228600" defTabSz="914400">
              <a:spcBef>
                <a:spcPts val="0"/>
              </a:spcBef>
              <a:spcAft>
                <a:spcPts val="0"/>
              </a:spcAft>
              <a:buClr>
                <a:srgbClr val="2D2D2D"/>
              </a:buClr>
              <a:buSzPts val="1528"/>
              <a:buFont typeface="Arial" panose="020B0604020202020204" pitchFamily="34" charset="0"/>
              <a:buChar char="•"/>
            </a:pPr>
            <a:r>
              <a:rPr lang="en-US" sz="1400" b="1" dirty="0"/>
              <a:t>Flores et al. 2012 (étude prospective)</a:t>
            </a:r>
          </a:p>
          <a:p>
            <a:pPr marL="0" lvl="0" indent="-228600" defTabSz="914400">
              <a:spcBef>
                <a:spcPts val="0"/>
              </a:spcBef>
              <a:spcAft>
                <a:spcPts val="0"/>
              </a:spcAft>
              <a:buSzPts val="440"/>
              <a:buFont typeface="Arial" panose="020B0604020202020204" pitchFamily="34" charset="0"/>
              <a:buChar char="•"/>
            </a:pPr>
            <a:r>
              <a:rPr lang="en-US" sz="1400" dirty="0" err="1"/>
              <a:t>Erreurs</a:t>
            </a:r>
            <a:r>
              <a:rPr lang="en-US" sz="1400" dirty="0"/>
              <a:t> de </a:t>
            </a:r>
            <a:r>
              <a:rPr lang="en-US" sz="1400" dirty="0" err="1"/>
              <a:t>traduction</a:t>
            </a:r>
            <a:r>
              <a:rPr lang="en-US" sz="1400" dirty="0"/>
              <a:t> (</a:t>
            </a:r>
            <a:r>
              <a:rPr lang="en-US" sz="1400" dirty="0" err="1"/>
              <a:t>transmettre</a:t>
            </a:r>
            <a:r>
              <a:rPr lang="en-US" sz="1400" dirty="0"/>
              <a:t> message avec </a:t>
            </a:r>
            <a:r>
              <a:rPr lang="en-US" sz="1400" dirty="0" err="1"/>
              <a:t>erreurs</a:t>
            </a:r>
            <a:r>
              <a:rPr lang="en-US" sz="1400" dirty="0"/>
              <a:t>) les plus </a:t>
            </a:r>
            <a:r>
              <a:rPr lang="en-US" sz="1400" dirty="0" err="1"/>
              <a:t>fréquentes</a:t>
            </a:r>
            <a:r>
              <a:rPr lang="en-US" sz="1400" dirty="0"/>
              <a:t> </a:t>
            </a:r>
            <a:r>
              <a:rPr lang="en-US" sz="1400" dirty="0" err="1"/>
              <a:t>sont</a:t>
            </a:r>
            <a:r>
              <a:rPr lang="en-US" sz="1400" dirty="0"/>
              <a:t> </a:t>
            </a:r>
            <a:r>
              <a:rPr lang="en-US" sz="1400" dirty="0">
                <a:solidFill>
                  <a:srgbClr val="FF0000"/>
                </a:solidFill>
              </a:rPr>
              <a:t>les omissions</a:t>
            </a:r>
            <a:r>
              <a:rPr lang="en-US" sz="1400" dirty="0"/>
              <a:t>.</a:t>
            </a:r>
          </a:p>
          <a:p>
            <a:pPr marL="0" lvl="0" indent="-228600" defTabSz="914400">
              <a:spcBef>
                <a:spcPts val="0"/>
              </a:spcBef>
              <a:spcAft>
                <a:spcPts val="0"/>
              </a:spcAft>
              <a:buSzPts val="440"/>
              <a:buFont typeface="Arial" panose="020B0604020202020204" pitchFamily="34" charset="0"/>
              <a:buChar char="•"/>
            </a:pPr>
            <a:endParaRPr lang="en-US" sz="1400" dirty="0"/>
          </a:p>
          <a:p>
            <a:pPr marL="131576" lvl="0" indent="-228600" defTabSz="914400">
              <a:spcBef>
                <a:spcPts val="0"/>
              </a:spcBef>
              <a:spcAft>
                <a:spcPts val="0"/>
              </a:spcAft>
              <a:buClr>
                <a:srgbClr val="2D2D2D"/>
              </a:buClr>
              <a:buSzPts val="1528"/>
              <a:buFont typeface="Arial" panose="020B0604020202020204" pitchFamily="34" charset="0"/>
              <a:buChar char="•"/>
            </a:pPr>
            <a:r>
              <a:rPr lang="en-US" sz="1400" b="1" dirty="0" err="1"/>
              <a:t>Labaf</a:t>
            </a:r>
            <a:r>
              <a:rPr lang="en-US" sz="1400" b="1" dirty="0"/>
              <a:t> et al. 2019 (étude prospective)</a:t>
            </a:r>
          </a:p>
          <a:p>
            <a:pPr marL="0" lvl="0" indent="-228600" defTabSz="914400">
              <a:spcBef>
                <a:spcPts val="1200"/>
              </a:spcBef>
              <a:spcAft>
                <a:spcPts val="0"/>
              </a:spcAft>
              <a:buSzPts val="440"/>
              <a:buFont typeface="Arial" panose="020B0604020202020204" pitchFamily="34" charset="0"/>
              <a:buChar char="•"/>
            </a:pPr>
            <a:r>
              <a:rPr lang="en-US" sz="1400" dirty="0"/>
              <a:t>Les </a:t>
            </a:r>
            <a:r>
              <a:rPr lang="en-US" sz="1400" dirty="0" err="1"/>
              <a:t>erreurs</a:t>
            </a:r>
            <a:r>
              <a:rPr lang="en-US" sz="1400" dirty="0"/>
              <a:t> de </a:t>
            </a:r>
            <a:r>
              <a:rPr lang="en-US" sz="1400" dirty="0" err="1"/>
              <a:t>traduction</a:t>
            </a:r>
            <a:r>
              <a:rPr lang="en-US" sz="1400" dirty="0"/>
              <a:t> les plus </a:t>
            </a:r>
            <a:r>
              <a:rPr lang="en-US" sz="1400" dirty="0" err="1"/>
              <a:t>fréquentes</a:t>
            </a:r>
            <a:r>
              <a:rPr lang="en-US" sz="1400" dirty="0"/>
              <a:t>: </a:t>
            </a:r>
            <a:r>
              <a:rPr lang="en-US" sz="1400" dirty="0">
                <a:solidFill>
                  <a:srgbClr val="C00000"/>
                </a:solidFill>
              </a:rPr>
              <a:t>omission: 13 ; addition: 34</a:t>
            </a:r>
            <a:r>
              <a:rPr lang="en-US" sz="1400" dirty="0"/>
              <a:t>. (</a:t>
            </a:r>
            <a:r>
              <a:rPr lang="en-US" sz="1400" dirty="0" err="1"/>
              <a:t>azeri</a:t>
            </a:r>
            <a:r>
              <a:rPr lang="en-US" sz="1400" dirty="0"/>
              <a:t>-perse).</a:t>
            </a:r>
          </a:p>
          <a:p>
            <a:pPr marL="0" lvl="0" indent="-228600" defTabSz="914400">
              <a:spcBef>
                <a:spcPts val="0"/>
              </a:spcBef>
              <a:spcAft>
                <a:spcPts val="0"/>
              </a:spcAft>
              <a:buSzPts val="440"/>
              <a:buFont typeface="Arial" panose="020B0604020202020204" pitchFamily="34" charset="0"/>
              <a:buChar char="•"/>
            </a:pPr>
            <a:r>
              <a:rPr lang="en-US" sz="1400" dirty="0"/>
              <a:t>IPN qui </a:t>
            </a:r>
            <a:r>
              <a:rPr lang="en-US" sz="1400" dirty="0" err="1"/>
              <a:t>vivaient</a:t>
            </a:r>
            <a:r>
              <a:rPr lang="en-US" sz="1400" dirty="0"/>
              <a:t> avec les patients </a:t>
            </a:r>
            <a:r>
              <a:rPr lang="en-US" sz="1400" dirty="0" err="1"/>
              <a:t>ont</a:t>
            </a:r>
            <a:r>
              <a:rPr lang="en-US" sz="1400" dirty="0"/>
              <a:t> fait plus </a:t>
            </a:r>
            <a:r>
              <a:rPr lang="en-US" sz="1400" dirty="0" err="1"/>
              <a:t>d’erreurs</a:t>
            </a:r>
            <a:r>
              <a:rPr lang="en-US" sz="1400" dirty="0"/>
              <a:t>.</a:t>
            </a:r>
          </a:p>
          <a:p>
            <a:pPr marL="0" lvl="0" indent="-228600" defTabSz="914400">
              <a:spcBef>
                <a:spcPts val="0"/>
              </a:spcBef>
              <a:spcAft>
                <a:spcPts val="0"/>
              </a:spcAft>
              <a:buClr>
                <a:schemeClr val="dk1"/>
              </a:buClr>
              <a:buSzPts val="440"/>
              <a:buFont typeface="Arial" panose="020B0604020202020204" pitchFamily="34" charset="0"/>
              <a:buChar char="•"/>
            </a:pPr>
            <a:r>
              <a:rPr lang="en-US" sz="1400" dirty="0">
                <a:sym typeface="Times New Roman"/>
              </a:rPr>
              <a:t>50% </a:t>
            </a:r>
            <a:r>
              <a:rPr lang="en-US" sz="1400" dirty="0" err="1">
                <a:sym typeface="Times New Roman"/>
              </a:rPr>
              <a:t>d’erreurs</a:t>
            </a:r>
            <a:r>
              <a:rPr lang="en-US" sz="1400" dirty="0">
                <a:sym typeface="Times New Roman"/>
              </a:rPr>
              <a:t> </a:t>
            </a:r>
            <a:r>
              <a:rPr lang="en-US" sz="1400" dirty="0" err="1">
                <a:sym typeface="Times New Roman"/>
              </a:rPr>
              <a:t>sont</a:t>
            </a:r>
            <a:r>
              <a:rPr lang="en-US" sz="1400" dirty="0">
                <a:sym typeface="Times New Roman"/>
              </a:rPr>
              <a:t> </a:t>
            </a:r>
            <a:r>
              <a:rPr lang="en-US" sz="1400" dirty="0" err="1">
                <a:sym typeface="Times New Roman"/>
              </a:rPr>
              <a:t>considérées</a:t>
            </a:r>
            <a:r>
              <a:rPr lang="en-US" sz="1400" dirty="0">
                <a:sym typeface="Times New Roman"/>
              </a:rPr>
              <a:t> </a:t>
            </a:r>
            <a:r>
              <a:rPr lang="en-US" sz="1400" dirty="0" err="1">
                <a:sym typeface="Times New Roman"/>
              </a:rPr>
              <a:t>comme</a:t>
            </a:r>
            <a:r>
              <a:rPr lang="en-US" sz="1400" dirty="0">
                <a:sym typeface="Times New Roman"/>
              </a:rPr>
              <a:t> </a:t>
            </a:r>
            <a:r>
              <a:rPr lang="en-US" sz="1400" dirty="0" err="1">
                <a:sym typeface="Times New Roman"/>
              </a:rPr>
              <a:t>importantes</a:t>
            </a:r>
            <a:r>
              <a:rPr lang="en-US" sz="1400" dirty="0">
                <a:sym typeface="Times New Roman"/>
              </a:rPr>
              <a:t> </a:t>
            </a:r>
            <a:r>
              <a:rPr lang="en-US" sz="1400" dirty="0" err="1">
                <a:sym typeface="Times New Roman"/>
              </a:rPr>
              <a:t>donc</a:t>
            </a:r>
            <a:r>
              <a:rPr lang="en-US" sz="1400" dirty="0">
                <a:sym typeface="Times New Roman"/>
              </a:rPr>
              <a:t> </a:t>
            </a:r>
            <a:r>
              <a:rPr lang="en-US" sz="1400" dirty="0" err="1">
                <a:sym typeface="Times New Roman"/>
              </a:rPr>
              <a:t>pouvant</a:t>
            </a:r>
            <a:r>
              <a:rPr lang="en-US" sz="1400" dirty="0">
                <a:sym typeface="Times New Roman"/>
              </a:rPr>
              <a:t> </a:t>
            </a:r>
            <a:r>
              <a:rPr lang="en-US" sz="1400" dirty="0" err="1">
                <a:sym typeface="Times New Roman"/>
              </a:rPr>
              <a:t>avoir</a:t>
            </a:r>
            <a:r>
              <a:rPr lang="en-US" sz="1400" dirty="0">
                <a:sym typeface="Times New Roman"/>
              </a:rPr>
              <a:t> un </a:t>
            </a:r>
            <a:r>
              <a:rPr lang="en-US" sz="1400" dirty="0" err="1">
                <a:sym typeface="Times New Roman"/>
              </a:rPr>
              <a:t>effet</a:t>
            </a:r>
            <a:r>
              <a:rPr lang="en-US" sz="1400" dirty="0">
                <a:sym typeface="Times New Roman"/>
              </a:rPr>
              <a:t> </a:t>
            </a:r>
            <a:r>
              <a:rPr lang="en-US" sz="1400" dirty="0" err="1">
                <a:sym typeface="Times New Roman"/>
              </a:rPr>
              <a:t>négatif</a:t>
            </a:r>
            <a:r>
              <a:rPr lang="en-US" sz="1400" dirty="0">
                <a:sym typeface="Times New Roman"/>
              </a:rPr>
              <a:t> sur le Dx et Tx.</a:t>
            </a:r>
          </a:p>
          <a:p>
            <a:pPr marL="0" lvl="0" indent="-228600" defTabSz="914400">
              <a:spcBef>
                <a:spcPts val="0"/>
              </a:spcBef>
              <a:spcAft>
                <a:spcPts val="0"/>
              </a:spcAft>
              <a:buSzPts val="440"/>
              <a:buFont typeface="Arial" panose="020B0604020202020204" pitchFamily="34" charset="0"/>
              <a:buChar char="•"/>
            </a:pPr>
            <a:r>
              <a:rPr lang="en-US" sz="1400" b="1" dirty="0"/>
              <a:t>NB: 2 articles ci </a:t>
            </a:r>
            <a:r>
              <a:rPr lang="en-US" sz="1400" b="1" dirty="0" err="1"/>
              <a:t>hauts</a:t>
            </a:r>
            <a:r>
              <a:rPr lang="en-US" sz="1400" b="1" dirty="0"/>
              <a:t> : </a:t>
            </a:r>
            <a:r>
              <a:rPr lang="en-US" sz="1400" b="1" dirty="0" err="1"/>
              <a:t>erreurs</a:t>
            </a:r>
            <a:r>
              <a:rPr lang="en-US" sz="1400" b="1" dirty="0"/>
              <a:t> </a:t>
            </a:r>
            <a:r>
              <a:rPr lang="en-US" sz="1400" b="1" dirty="0" err="1"/>
              <a:t>d’interprétation</a:t>
            </a:r>
            <a:r>
              <a:rPr lang="en-US" sz="1400" b="1" dirty="0"/>
              <a:t> </a:t>
            </a:r>
            <a:r>
              <a:rPr lang="en-US" sz="1400" b="1" dirty="0" err="1"/>
              <a:t>ou</a:t>
            </a:r>
            <a:r>
              <a:rPr lang="en-US" sz="1400" b="1" dirty="0"/>
              <a:t> </a:t>
            </a:r>
            <a:r>
              <a:rPr lang="en-US" sz="1400" b="1" dirty="0" err="1"/>
              <a:t>traduction</a:t>
            </a:r>
            <a:endParaRPr lang="en-US" sz="1400" b="1" dirty="0"/>
          </a:p>
          <a:p>
            <a:pPr marL="0" lvl="0" indent="-228600" defTabSz="914400">
              <a:spcBef>
                <a:spcPts val="0"/>
              </a:spcBef>
              <a:spcAft>
                <a:spcPts val="0"/>
              </a:spcAft>
              <a:buSzPts val="440"/>
              <a:buFont typeface="Arial" panose="020B0604020202020204" pitchFamily="34" charset="0"/>
              <a:buChar char="•"/>
            </a:pPr>
            <a:endParaRPr lang="en-US" sz="1400" dirty="0"/>
          </a:p>
          <a:p>
            <a:pPr marL="131576" lvl="0" indent="-228600" defTabSz="914400">
              <a:spcBef>
                <a:spcPts val="0"/>
              </a:spcBef>
              <a:spcAft>
                <a:spcPts val="0"/>
              </a:spcAft>
              <a:buClr>
                <a:srgbClr val="2D2D2D"/>
              </a:buClr>
              <a:buSzPts val="1528"/>
              <a:buFont typeface="Arial" panose="020B0604020202020204" pitchFamily="34" charset="0"/>
              <a:buChar char="•"/>
            </a:pPr>
            <a:r>
              <a:rPr lang="en-US" sz="1400" b="1" dirty="0"/>
              <a:t>Jaeger et al. 2019 (étude </a:t>
            </a:r>
            <a:r>
              <a:rPr lang="en-US" sz="1400" b="1" dirty="0" err="1"/>
              <a:t>transversale</a:t>
            </a:r>
            <a:r>
              <a:rPr lang="en-US" sz="1400" b="1" dirty="0"/>
              <a:t>)</a:t>
            </a:r>
          </a:p>
          <a:p>
            <a:pPr marL="0" lvl="0" indent="-228600" defTabSz="914400">
              <a:spcBef>
                <a:spcPts val="1200"/>
              </a:spcBef>
              <a:spcAft>
                <a:spcPts val="0"/>
              </a:spcAft>
              <a:buSzPts val="440"/>
              <a:buFont typeface="Arial" panose="020B0604020202020204" pitchFamily="34" charset="0"/>
              <a:buChar char="•"/>
            </a:pPr>
            <a:r>
              <a:rPr lang="en-US" sz="1400" dirty="0"/>
              <a:t>62,3% </a:t>
            </a:r>
            <a:r>
              <a:rPr lang="en-US" sz="1400" dirty="0" err="1"/>
              <a:t>ont</a:t>
            </a:r>
            <a:r>
              <a:rPr lang="en-US" sz="1400" dirty="0"/>
              <a:t> des </a:t>
            </a:r>
            <a:r>
              <a:rPr lang="en-US" sz="1400" dirty="0" err="1"/>
              <a:t>difficultés</a:t>
            </a:r>
            <a:r>
              <a:rPr lang="en-US" sz="1400" dirty="0"/>
              <a:t> </a:t>
            </a:r>
            <a:r>
              <a:rPr lang="en-US" sz="1400" dirty="0" err="1"/>
              <a:t>à</a:t>
            </a:r>
            <a:r>
              <a:rPr lang="en-US" sz="1400" dirty="0"/>
              <a:t> </a:t>
            </a:r>
            <a:r>
              <a:rPr lang="en-US" sz="1400" dirty="0" err="1"/>
              <a:t>établir</a:t>
            </a:r>
            <a:r>
              <a:rPr lang="en-US" sz="1400" dirty="0"/>
              <a:t> </a:t>
            </a:r>
            <a:r>
              <a:rPr lang="en-US" sz="1400" dirty="0">
                <a:solidFill>
                  <a:srgbClr val="C00000"/>
                </a:solidFill>
              </a:rPr>
              <a:t>le bon diagnostic</a:t>
            </a:r>
            <a:r>
              <a:rPr lang="en-US" sz="1400" dirty="0"/>
              <a:t>.</a:t>
            </a:r>
          </a:p>
          <a:p>
            <a:pPr marL="0" lvl="0" indent="-228600" defTabSz="914400">
              <a:spcBef>
                <a:spcPts val="0"/>
              </a:spcBef>
              <a:spcAft>
                <a:spcPts val="0"/>
              </a:spcAft>
              <a:buSzPts val="440"/>
              <a:buFont typeface="Arial" panose="020B0604020202020204" pitchFamily="34" charset="0"/>
              <a:buChar char="•"/>
            </a:pPr>
            <a:r>
              <a:rPr lang="en-US" sz="1400" dirty="0"/>
              <a:t>7,2% </a:t>
            </a:r>
            <a:r>
              <a:rPr lang="en-US" sz="1400" dirty="0" err="1"/>
              <a:t>ont</a:t>
            </a:r>
            <a:r>
              <a:rPr lang="en-US" sz="1400" dirty="0"/>
              <a:t> </a:t>
            </a:r>
            <a:r>
              <a:rPr lang="en-US" sz="1400" dirty="0" err="1"/>
              <a:t>hospitalisé</a:t>
            </a:r>
            <a:r>
              <a:rPr lang="en-US" sz="1400" dirty="0"/>
              <a:t> des patients sur doute de la compliance aux </a:t>
            </a:r>
            <a:r>
              <a:rPr lang="en-US" sz="1400" dirty="0" err="1"/>
              <a:t>récommandations</a:t>
            </a:r>
            <a:r>
              <a:rPr lang="en-US" sz="1400" dirty="0"/>
              <a:t>.</a:t>
            </a:r>
          </a:p>
          <a:p>
            <a:pPr marL="0" lvl="0" indent="-228600" defTabSz="914400">
              <a:spcBef>
                <a:spcPts val="0"/>
              </a:spcBef>
              <a:spcAft>
                <a:spcPts val="0"/>
              </a:spcAft>
              <a:buSzPts val="440"/>
              <a:buFont typeface="Arial" panose="020B0604020202020204" pitchFamily="34" charset="0"/>
              <a:buChar char="•"/>
            </a:pPr>
            <a:endParaRPr lang="en-US" sz="1400" dirty="0"/>
          </a:p>
          <a:p>
            <a:pPr marL="131576" lvl="0" indent="-228600" defTabSz="914400">
              <a:spcBef>
                <a:spcPts val="0"/>
              </a:spcBef>
              <a:spcAft>
                <a:spcPts val="0"/>
              </a:spcAft>
              <a:buClr>
                <a:srgbClr val="2D2D2D"/>
              </a:buClr>
              <a:buSzPts val="1528"/>
              <a:buFont typeface="Arial" panose="020B0604020202020204" pitchFamily="34" charset="0"/>
              <a:buChar char="•"/>
            </a:pPr>
            <a:r>
              <a:rPr lang="en-US" sz="1400" b="1" dirty="0" err="1"/>
              <a:t>Schlange</a:t>
            </a:r>
            <a:r>
              <a:rPr lang="en-US" sz="1400" b="1" dirty="0"/>
              <a:t> et al. (revue narrative)</a:t>
            </a:r>
          </a:p>
          <a:p>
            <a:pPr marL="0" lvl="0" indent="-228600" defTabSz="914400">
              <a:spcBef>
                <a:spcPts val="1200"/>
              </a:spcBef>
              <a:spcAft>
                <a:spcPts val="0"/>
              </a:spcAft>
              <a:buSzPts val="440"/>
              <a:buFont typeface="Arial" panose="020B0604020202020204" pitchFamily="34" charset="0"/>
              <a:buChar char="•"/>
            </a:pPr>
            <a:r>
              <a:rPr lang="en-US" sz="1400" dirty="0"/>
              <a:t>Les </a:t>
            </a:r>
            <a:r>
              <a:rPr lang="en-US" sz="1400" dirty="0" err="1"/>
              <a:t>personnes</a:t>
            </a:r>
            <a:r>
              <a:rPr lang="en-US" sz="1400" dirty="0"/>
              <a:t> avec </a:t>
            </a:r>
            <a:r>
              <a:rPr lang="en-US" sz="1400" dirty="0" err="1"/>
              <a:t>barrière</a:t>
            </a:r>
            <a:r>
              <a:rPr lang="en-US" sz="1400" dirty="0"/>
              <a:t> de langue </a:t>
            </a:r>
            <a:r>
              <a:rPr lang="en-US" sz="1400" dirty="0" err="1"/>
              <a:t>ont</a:t>
            </a:r>
            <a:r>
              <a:rPr lang="en-US" sz="1400" dirty="0"/>
              <a:t> beaucoup plus de </a:t>
            </a:r>
            <a:r>
              <a:rPr lang="en-US" sz="1400" dirty="0" err="1">
                <a:solidFill>
                  <a:srgbClr val="C00000"/>
                </a:solidFill>
              </a:rPr>
              <a:t>visite</a:t>
            </a:r>
            <a:r>
              <a:rPr lang="en-US" sz="1400" dirty="0">
                <a:solidFill>
                  <a:srgbClr val="C00000"/>
                </a:solidFill>
              </a:rPr>
              <a:t> </a:t>
            </a:r>
            <a:r>
              <a:rPr lang="en-US" sz="1400" dirty="0" err="1">
                <a:solidFill>
                  <a:srgbClr val="C00000"/>
                </a:solidFill>
              </a:rPr>
              <a:t>à</a:t>
            </a:r>
            <a:r>
              <a:rPr lang="en-US" sz="1400" dirty="0">
                <a:solidFill>
                  <a:srgbClr val="C00000"/>
                </a:solidFill>
              </a:rPr>
              <a:t> </a:t>
            </a:r>
            <a:r>
              <a:rPr lang="en-US" sz="1400" dirty="0" err="1">
                <a:solidFill>
                  <a:srgbClr val="C00000"/>
                </a:solidFill>
              </a:rPr>
              <a:t>l’urgence</a:t>
            </a:r>
            <a:r>
              <a:rPr lang="en-US" sz="1400" dirty="0">
                <a:solidFill>
                  <a:srgbClr val="C00000"/>
                </a:solidFill>
              </a:rPr>
              <a:t> </a:t>
            </a:r>
            <a:r>
              <a:rPr lang="en-US" sz="1400" dirty="0"/>
              <a:t>et des </a:t>
            </a:r>
            <a:r>
              <a:rPr lang="en-US" sz="1400" dirty="0" err="1">
                <a:solidFill>
                  <a:srgbClr val="C00000"/>
                </a:solidFill>
              </a:rPr>
              <a:t>hospitalisations</a:t>
            </a:r>
            <a:r>
              <a:rPr lang="en-US" sz="1400" dirty="0"/>
              <a:t> non-</a:t>
            </a:r>
            <a:r>
              <a:rPr lang="en-US" sz="1400" dirty="0" err="1"/>
              <a:t>nécessaire</a:t>
            </a:r>
            <a:endParaRPr lang="en-US" sz="1400" dirty="0"/>
          </a:p>
          <a:p>
            <a:pPr marL="0" lvl="0" indent="-228600" defTabSz="914400">
              <a:spcBef>
                <a:spcPts val="0"/>
              </a:spcBef>
              <a:spcAft>
                <a:spcPts val="0"/>
              </a:spcAft>
              <a:buSzPts val="440"/>
              <a:buFont typeface="Arial" panose="020B0604020202020204" pitchFamily="34" charset="0"/>
              <a:buChar char="•"/>
            </a:pPr>
            <a:r>
              <a:rPr lang="en-US" sz="1400" dirty="0">
                <a:solidFill>
                  <a:srgbClr val="C00000"/>
                </a:solidFill>
              </a:rPr>
              <a:t>Satisfaction</a:t>
            </a:r>
            <a:r>
              <a:rPr lang="en-US" sz="1400" dirty="0"/>
              <a:t> </a:t>
            </a:r>
            <a:r>
              <a:rPr lang="en-US" sz="1400" dirty="0" err="1"/>
              <a:t>usager</a:t>
            </a:r>
            <a:r>
              <a:rPr lang="en-US" sz="1400" dirty="0"/>
              <a:t> plus </a:t>
            </a:r>
            <a:r>
              <a:rPr lang="en-US" sz="1400" dirty="0" err="1"/>
              <a:t>grande</a:t>
            </a:r>
            <a:r>
              <a:rPr lang="en-US" sz="1400" dirty="0"/>
              <a:t> avec IP VS IPN (</a:t>
            </a:r>
            <a:r>
              <a:rPr lang="en-US" sz="1400" dirty="0" err="1"/>
              <a:t>évalué</a:t>
            </a:r>
            <a:r>
              <a:rPr lang="en-US" sz="1400" dirty="0"/>
              <a:t> avec questionnaire)</a:t>
            </a:r>
          </a:p>
          <a:p>
            <a:pPr marL="0" lvl="0" indent="-228600" defTabSz="914400">
              <a:spcBef>
                <a:spcPts val="0"/>
              </a:spcBef>
              <a:spcAft>
                <a:spcPts val="0"/>
              </a:spcAft>
              <a:buSzPts val="440"/>
              <a:buFont typeface="Arial" panose="020B0604020202020204" pitchFamily="34" charset="0"/>
              <a:buChar char="•"/>
            </a:pP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8"/>
        <p:cNvGrpSpPr/>
        <p:nvPr/>
      </p:nvGrpSpPr>
      <p:grpSpPr>
        <a:xfrm>
          <a:off x="0" y="0"/>
          <a:ext cx="0" cy="0"/>
          <a:chOff x="0" y="0"/>
          <a:chExt cx="0" cy="0"/>
        </a:xfrm>
      </p:grpSpPr>
      <p:sp useBgFill="1">
        <p:nvSpPr>
          <p:cNvPr id="235" name="Rectangle 234">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9" name="Google Shape;219;p27"/>
          <p:cNvSpPr txBox="1">
            <a:spLocks noGrp="1"/>
          </p:cNvSpPr>
          <p:nvPr>
            <p:ph type="title"/>
          </p:nvPr>
        </p:nvSpPr>
        <p:spPr>
          <a:xfrm>
            <a:off x="628650" y="273843"/>
            <a:ext cx="4045020"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kern="1200">
                <a:solidFill>
                  <a:schemeClr val="tx1"/>
                </a:solidFill>
                <a:latin typeface="+mj-lt"/>
                <a:ea typeface="+mj-ea"/>
                <a:cs typeface="+mj-cs"/>
              </a:rPr>
              <a:t>DISCUSSION</a:t>
            </a:r>
          </a:p>
        </p:txBody>
      </p:sp>
      <p:sp>
        <p:nvSpPr>
          <p:cNvPr id="237" name="Freeform: Shape 236">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0"/>
            <a:ext cx="866357" cy="46877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0" name="Google Shape;220;p27"/>
          <p:cNvSpPr txBox="1">
            <a:spLocks noGrp="1"/>
          </p:cNvSpPr>
          <p:nvPr>
            <p:ph type="body" idx="1"/>
          </p:nvPr>
        </p:nvSpPr>
        <p:spPr>
          <a:xfrm>
            <a:off x="628650" y="1369218"/>
            <a:ext cx="4045020" cy="3263504"/>
          </a:xfrm>
          <a:prstGeom prst="rect">
            <a:avLst/>
          </a:prstGeom>
        </p:spPr>
        <p:txBody>
          <a:bodyPr spcFirstLastPara="1" vert="horz" lIns="91440" tIns="45720" rIns="91440" bIns="45720" rtlCol="0" anchorCtr="0">
            <a:normAutofit lnSpcReduction="10000"/>
          </a:bodyPr>
          <a:lstStyle/>
          <a:p>
            <a:pPr marL="457200" lvl="0" indent="-228600" defTabSz="914400">
              <a:spcBef>
                <a:spcPts val="0"/>
              </a:spcBef>
              <a:spcAft>
                <a:spcPts val="600"/>
              </a:spcAft>
              <a:buSzPts val="1700"/>
              <a:buFont typeface="Arial" panose="020B0604020202020204" pitchFamily="34" charset="0"/>
              <a:buChar char="•"/>
            </a:pPr>
            <a:r>
              <a:rPr lang="en-US" sz="1600" dirty="0"/>
              <a:t>Bien que </a:t>
            </a:r>
            <a:r>
              <a:rPr lang="en-US" sz="1600" dirty="0" err="1"/>
              <a:t>limités</a:t>
            </a:r>
            <a:r>
              <a:rPr lang="en-US" sz="1600" dirty="0"/>
              <a:t>, </a:t>
            </a:r>
            <a:r>
              <a:rPr lang="en-US" sz="1600" dirty="0" err="1"/>
              <a:t>toutes</a:t>
            </a:r>
            <a:r>
              <a:rPr lang="en-US" sz="1600" dirty="0"/>
              <a:t> les études </a:t>
            </a:r>
            <a:r>
              <a:rPr lang="en-US" sz="1600" dirty="0" err="1"/>
              <a:t>concluent</a:t>
            </a:r>
            <a:r>
              <a:rPr lang="en-US" sz="1600" dirty="0"/>
              <a:t> que la </a:t>
            </a:r>
            <a:r>
              <a:rPr lang="en-US" sz="1600" dirty="0" err="1"/>
              <a:t>présence</a:t>
            </a:r>
            <a:r>
              <a:rPr lang="en-US" sz="1600" dirty="0"/>
              <a:t> d’un </a:t>
            </a:r>
            <a:r>
              <a:rPr lang="en-US" sz="1600" dirty="0" err="1"/>
              <a:t>interprète</a:t>
            </a:r>
            <a:r>
              <a:rPr lang="en-US" sz="1600" dirty="0"/>
              <a:t> </a:t>
            </a:r>
            <a:r>
              <a:rPr lang="en-US" sz="1600" dirty="0" err="1"/>
              <a:t>professionnel</a:t>
            </a:r>
            <a:r>
              <a:rPr lang="en-US" sz="1600" dirty="0"/>
              <a:t> </a:t>
            </a:r>
            <a:r>
              <a:rPr lang="en-US" sz="1600" dirty="0" err="1"/>
              <a:t>mène</a:t>
            </a:r>
            <a:r>
              <a:rPr lang="en-US" sz="1600" dirty="0"/>
              <a:t> à de </a:t>
            </a:r>
            <a:r>
              <a:rPr lang="en-US" sz="1600" dirty="0" err="1"/>
              <a:t>meileurs</a:t>
            </a:r>
            <a:r>
              <a:rPr lang="en-US" sz="1600" dirty="0"/>
              <a:t> </a:t>
            </a:r>
            <a:r>
              <a:rPr lang="en-US" sz="1600" dirty="0" err="1"/>
              <a:t>indicateurs</a:t>
            </a:r>
            <a:r>
              <a:rPr lang="en-US" sz="1600" dirty="0"/>
              <a:t> de </a:t>
            </a:r>
            <a:r>
              <a:rPr lang="en-US" sz="1600" dirty="0" err="1"/>
              <a:t>soins</a:t>
            </a:r>
            <a:r>
              <a:rPr lang="en-US" sz="1600" dirty="0"/>
              <a:t> .</a:t>
            </a:r>
          </a:p>
          <a:p>
            <a:pPr marL="457200" lvl="0" indent="-228600" defTabSz="914400">
              <a:spcBef>
                <a:spcPts val="0"/>
              </a:spcBef>
              <a:spcAft>
                <a:spcPts val="600"/>
              </a:spcAft>
              <a:buSzPts val="1700"/>
              <a:buFont typeface="Arial" panose="020B0604020202020204" pitchFamily="34" charset="0"/>
              <a:buChar char="•"/>
            </a:pPr>
            <a:r>
              <a:rPr lang="en-US" sz="1600" dirty="0" err="1"/>
              <a:t>Dénote</a:t>
            </a:r>
            <a:r>
              <a:rPr lang="en-US" sz="1600" dirty="0"/>
              <a:t> </a:t>
            </a:r>
            <a:r>
              <a:rPr lang="en-US" sz="1600" dirty="0" err="1"/>
              <a:t>une</a:t>
            </a:r>
            <a:r>
              <a:rPr lang="en-US" sz="1600" dirty="0"/>
              <a:t> sous-</a:t>
            </a:r>
            <a:r>
              <a:rPr lang="en-US" sz="1600" dirty="0" err="1"/>
              <a:t>utilisation</a:t>
            </a:r>
            <a:r>
              <a:rPr lang="en-US" sz="1600" dirty="0"/>
              <a:t> des </a:t>
            </a:r>
            <a:r>
              <a:rPr lang="en-US" sz="1600" dirty="0" err="1"/>
              <a:t>interprètes</a:t>
            </a:r>
            <a:r>
              <a:rPr lang="en-US" sz="1600" dirty="0"/>
              <a:t> </a:t>
            </a:r>
            <a:r>
              <a:rPr lang="en-US" sz="1600" dirty="0" err="1"/>
              <a:t>professionnels</a:t>
            </a:r>
            <a:r>
              <a:rPr lang="en-US" sz="1600" dirty="0"/>
              <a:t> dans les milieux</a:t>
            </a:r>
          </a:p>
          <a:p>
            <a:pPr marL="457200" lvl="0" indent="-228600" defTabSz="914400">
              <a:spcBef>
                <a:spcPts val="0"/>
              </a:spcBef>
              <a:spcAft>
                <a:spcPts val="600"/>
              </a:spcAft>
              <a:buSzPts val="1700"/>
              <a:buFont typeface="Arial" panose="020B0604020202020204" pitchFamily="34" charset="0"/>
              <a:buChar char="•"/>
            </a:pPr>
            <a:r>
              <a:rPr lang="en-US" sz="1600" dirty="0" err="1"/>
              <a:t>L’utilisation</a:t>
            </a:r>
            <a:r>
              <a:rPr lang="en-US" sz="1600" dirty="0"/>
              <a:t> IP </a:t>
            </a:r>
            <a:r>
              <a:rPr lang="en-US" sz="1600" dirty="0" err="1"/>
              <a:t>semble</a:t>
            </a:r>
            <a:r>
              <a:rPr lang="en-US" sz="1600" dirty="0"/>
              <a:t> supérieure </a:t>
            </a:r>
            <a:r>
              <a:rPr lang="en-US" sz="1600" dirty="0" err="1"/>
              <a:t>à</a:t>
            </a:r>
            <a:r>
              <a:rPr lang="en-US" sz="1600" dirty="0"/>
              <a:t> IPN</a:t>
            </a:r>
          </a:p>
          <a:p>
            <a:pPr marL="914400" lvl="1" indent="-228600" defTabSz="914400">
              <a:spcBef>
                <a:spcPts val="0"/>
              </a:spcBef>
              <a:spcAft>
                <a:spcPts val="600"/>
              </a:spcAft>
              <a:buSzPts val="1500"/>
              <a:buFont typeface="Arial" panose="020B0604020202020204" pitchFamily="34" charset="0"/>
              <a:buChar char="•"/>
            </a:pPr>
            <a:r>
              <a:rPr lang="en-US" sz="1600" dirty="0" err="1"/>
              <a:t>Meilleure</a:t>
            </a:r>
            <a:r>
              <a:rPr lang="en-US" sz="1600" dirty="0"/>
              <a:t> satisfaction de la </a:t>
            </a:r>
            <a:r>
              <a:rPr lang="en-US" sz="1600" dirty="0" err="1"/>
              <a:t>qualité</a:t>
            </a:r>
            <a:r>
              <a:rPr lang="en-US" sz="1600" dirty="0"/>
              <a:t> des </a:t>
            </a:r>
            <a:r>
              <a:rPr lang="en-US" sz="1600" dirty="0" err="1"/>
              <a:t>soins</a:t>
            </a:r>
            <a:r>
              <a:rPr lang="en-US" sz="1600" dirty="0"/>
              <a:t> </a:t>
            </a:r>
            <a:r>
              <a:rPr lang="en-US" sz="1600" dirty="0" err="1"/>
              <a:t>reçus</a:t>
            </a:r>
            <a:endParaRPr lang="en-US" sz="1600" dirty="0"/>
          </a:p>
          <a:p>
            <a:pPr marL="914400" lvl="1" indent="-228600" defTabSz="914400">
              <a:spcBef>
                <a:spcPts val="0"/>
              </a:spcBef>
              <a:spcAft>
                <a:spcPts val="600"/>
              </a:spcAft>
              <a:buSzPts val="1500"/>
              <a:buFont typeface="Arial" panose="020B0604020202020204" pitchFamily="34" charset="0"/>
              <a:buChar char="•"/>
            </a:pPr>
            <a:r>
              <a:rPr lang="en-US" sz="1600" dirty="0" err="1"/>
              <a:t>Moins</a:t>
            </a:r>
            <a:r>
              <a:rPr lang="en-US" sz="1600" dirty="0"/>
              <a:t> </a:t>
            </a:r>
            <a:r>
              <a:rPr lang="en-US" sz="1600" dirty="0" err="1"/>
              <a:t>d’erreurs</a:t>
            </a:r>
            <a:r>
              <a:rPr lang="en-US" sz="1600" dirty="0"/>
              <a:t> </a:t>
            </a:r>
            <a:r>
              <a:rPr lang="en-US" sz="1600" dirty="0" err="1"/>
              <a:t>médicales</a:t>
            </a:r>
            <a:r>
              <a:rPr lang="en-US" sz="1600" dirty="0"/>
              <a:t> </a:t>
            </a:r>
            <a:r>
              <a:rPr lang="en-US" sz="1600" dirty="0" err="1"/>
              <a:t>en</a:t>
            </a:r>
            <a:r>
              <a:rPr lang="en-US" sz="1600" dirty="0"/>
              <a:t> raison du </a:t>
            </a:r>
            <a:r>
              <a:rPr lang="en-US" sz="1600" dirty="0" err="1"/>
              <a:t>meilleur</a:t>
            </a:r>
            <a:r>
              <a:rPr lang="en-US" sz="1600" dirty="0"/>
              <a:t> </a:t>
            </a:r>
            <a:r>
              <a:rPr lang="en-US" sz="1600" dirty="0" err="1"/>
              <a:t>recueil</a:t>
            </a:r>
            <a:r>
              <a:rPr lang="en-US" sz="1600" dirty="0"/>
              <a:t> </a:t>
            </a:r>
            <a:r>
              <a:rPr lang="en-US" sz="1600" dirty="0" err="1"/>
              <a:t>d’information</a:t>
            </a:r>
            <a:endParaRPr lang="en-US" sz="1600" dirty="0"/>
          </a:p>
        </p:txBody>
      </p:sp>
      <p:sp>
        <p:nvSpPr>
          <p:cNvPr id="239" name="Oval 238">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2567969"/>
            <a:ext cx="405617" cy="405616"/>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1" name="Google Shape;221;p27"/>
          <p:cNvPicPr preferRelativeResize="0"/>
          <p:nvPr/>
        </p:nvPicPr>
        <p:blipFill rotWithShape="1">
          <a:blip r:embed="rId3"/>
          <a:srcRect t="21232" b="20896"/>
          <a:stretch/>
        </p:blipFill>
        <p:spPr>
          <a:xfrm>
            <a:off x="5915388" y="1509694"/>
            <a:ext cx="2835788" cy="164112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241" name="Freeform: Shape 240">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0"/>
            <a:ext cx="1550211" cy="1216410"/>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43" name="Straight Connector 242">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77092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5" name="Freeform: Shape 244">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3875011"/>
            <a:ext cx="1376793" cy="1518589"/>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4525346"/>
            <a:ext cx="1493298" cy="618154"/>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9" name="Freeform: Shape 248">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4139397"/>
            <a:ext cx="1005228" cy="1004103"/>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5"/>
        <p:cNvGrpSpPr/>
        <p:nvPr/>
      </p:nvGrpSpPr>
      <p:grpSpPr>
        <a:xfrm>
          <a:off x="0" y="0"/>
          <a:ext cx="0" cy="0"/>
          <a:chOff x="0" y="0"/>
          <a:chExt cx="0" cy="0"/>
        </a:xfrm>
      </p:grpSpPr>
      <p:sp useBgFill="1">
        <p:nvSpPr>
          <p:cNvPr id="254" name="Rectangle 2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Google Shape;226;p28"/>
          <p:cNvSpPr txBox="1">
            <a:spLocks noGrp="1"/>
          </p:cNvSpPr>
          <p:nvPr>
            <p:ph type="title"/>
          </p:nvPr>
        </p:nvSpPr>
        <p:spPr>
          <a:xfrm>
            <a:off x="515125" y="865179"/>
            <a:ext cx="2400300" cy="3345872"/>
          </a:xfrm>
          <a:prstGeom prst="rect">
            <a:avLst/>
          </a:prstGeom>
        </p:spPr>
        <p:txBody>
          <a:bodyPr spcFirstLastPara="1" vert="horz" lIns="91440" tIns="45720" rIns="91440" bIns="45720" rtlCol="0" anchor="ctr" anchorCtr="0">
            <a:normAutofit/>
          </a:bodyPr>
          <a:lstStyle/>
          <a:p>
            <a:pPr defTabSz="914400">
              <a:spcBef>
                <a:spcPct val="0"/>
              </a:spcBef>
            </a:pPr>
            <a:r>
              <a:rPr lang="en-US" sz="2400" kern="1200">
                <a:solidFill>
                  <a:srgbClr val="FFFFFF"/>
                </a:solidFill>
                <a:latin typeface="+mj-lt"/>
                <a:ea typeface="+mj-ea"/>
                <a:cs typeface="+mj-cs"/>
              </a:rPr>
              <a:t>DISCUSSION : faiblesses méthodologiques</a:t>
            </a:r>
            <a:br>
              <a:rPr lang="en-US" sz="2400" b="1" kern="1200">
                <a:solidFill>
                  <a:srgbClr val="FFFFFF"/>
                </a:solidFill>
                <a:latin typeface="+mj-lt"/>
                <a:ea typeface="+mj-ea"/>
                <a:cs typeface="+mj-cs"/>
              </a:rPr>
            </a:br>
            <a:endParaRPr lang="en-US" sz="2400" kern="1200" dirty="0">
              <a:solidFill>
                <a:srgbClr val="FFFFFF"/>
              </a:solidFill>
              <a:latin typeface="+mj-lt"/>
              <a:ea typeface="+mj-ea"/>
              <a:cs typeface="+mj-cs"/>
            </a:endParaRPr>
          </a:p>
        </p:txBody>
      </p:sp>
      <p:sp>
        <p:nvSpPr>
          <p:cNvPr id="256" name="Arc 2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57" name="Google Shape;227;p28">
            <a:extLst>
              <a:ext uri="{FF2B5EF4-FFF2-40B4-BE49-F238E27FC236}">
                <a16:creationId xmlns:a16="http://schemas.microsoft.com/office/drawing/2014/main" id="{77AD62AC-A991-5027-D235-D2514B359306}"/>
              </a:ext>
            </a:extLst>
          </p:cNvPr>
          <p:cNvGraphicFramePr/>
          <p:nvPr/>
        </p:nvGraphicFramePr>
        <p:xfrm>
          <a:off x="3335481" y="443508"/>
          <a:ext cx="5179868" cy="4189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1"/>
        <p:cNvGrpSpPr/>
        <p:nvPr/>
      </p:nvGrpSpPr>
      <p:grpSpPr>
        <a:xfrm>
          <a:off x="0" y="0"/>
          <a:ext cx="0" cy="0"/>
          <a:chOff x="0" y="0"/>
          <a:chExt cx="0" cy="0"/>
        </a:xfrm>
      </p:grpSpPr>
      <p:sp>
        <p:nvSpPr>
          <p:cNvPr id="242" name="Rectangle 237">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Google Shape;232;p29"/>
          <p:cNvSpPr txBox="1">
            <a:spLocks noGrp="1"/>
          </p:cNvSpPr>
          <p:nvPr>
            <p:ph type="title"/>
          </p:nvPr>
        </p:nvSpPr>
        <p:spPr>
          <a:xfrm>
            <a:off x="628650" y="344897"/>
            <a:ext cx="7886700" cy="753445"/>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700" kern="1200" dirty="0">
                <a:solidFill>
                  <a:srgbClr val="FFFFFF"/>
                </a:solidFill>
                <a:latin typeface="+mj-lt"/>
                <a:ea typeface="+mj-ea"/>
                <a:cs typeface="+mj-cs"/>
              </a:rPr>
              <a:t>DISCUSSION : forces </a:t>
            </a:r>
            <a:r>
              <a:rPr lang="en-US" sz="3700" kern="1200" dirty="0" err="1">
                <a:solidFill>
                  <a:srgbClr val="FFFFFF"/>
                </a:solidFill>
                <a:latin typeface="+mj-lt"/>
                <a:ea typeface="+mj-ea"/>
                <a:cs typeface="+mj-cs"/>
              </a:rPr>
              <a:t>méthodologiques</a:t>
            </a:r>
            <a:endParaRPr lang="en-US" sz="3700" kern="1200" dirty="0">
              <a:solidFill>
                <a:srgbClr val="FFFFFF"/>
              </a:solidFill>
              <a:latin typeface="+mj-lt"/>
              <a:ea typeface="+mj-ea"/>
              <a:cs typeface="+mj-cs"/>
            </a:endParaRPr>
          </a:p>
        </p:txBody>
      </p:sp>
      <p:sp>
        <p:nvSpPr>
          <p:cNvPr id="243" name="Rectangle: Rounded Corners 239">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190977"/>
            <a:ext cx="8274756" cy="3576285"/>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4" name="Espace réservé du texte 2">
            <a:extLst>
              <a:ext uri="{FF2B5EF4-FFF2-40B4-BE49-F238E27FC236}">
                <a16:creationId xmlns:a16="http://schemas.microsoft.com/office/drawing/2014/main" id="{0B89D3B8-B606-BF15-7F74-B097DFC38693}"/>
              </a:ext>
            </a:extLst>
          </p:cNvPr>
          <p:cNvGraphicFramePr/>
          <p:nvPr>
            <p:extLst>
              <p:ext uri="{D42A27DB-BD31-4B8C-83A1-F6EECF244321}">
                <p14:modId xmlns:p14="http://schemas.microsoft.com/office/powerpoint/2010/main" val="3737990501"/>
              </p:ext>
            </p:extLst>
          </p:nvPr>
        </p:nvGraphicFramePr>
        <p:xfrm>
          <a:off x="628650" y="1350683"/>
          <a:ext cx="7886700" cy="3263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8"/>
        <p:cNvGrpSpPr/>
        <p:nvPr/>
      </p:nvGrpSpPr>
      <p:grpSpPr>
        <a:xfrm>
          <a:off x="0" y="0"/>
          <a:ext cx="0" cy="0"/>
          <a:chOff x="0" y="0"/>
          <a:chExt cx="0" cy="0"/>
        </a:xfrm>
      </p:grpSpPr>
      <p:sp useBgFill="1">
        <p:nvSpPr>
          <p:cNvPr id="251" name="Rectangle 24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Google Shape;239;p30"/>
          <p:cNvSpPr txBox="1">
            <a:spLocks noGrp="1"/>
          </p:cNvSpPr>
          <p:nvPr>
            <p:ph type="title"/>
          </p:nvPr>
        </p:nvSpPr>
        <p:spPr>
          <a:xfrm>
            <a:off x="628650" y="273843"/>
            <a:ext cx="7886700"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100" kern="1200">
                <a:solidFill>
                  <a:schemeClr val="tx1"/>
                </a:solidFill>
                <a:latin typeface="+mj-lt"/>
                <a:ea typeface="+mj-ea"/>
                <a:cs typeface="+mj-cs"/>
              </a:rPr>
              <a:t>CONCLUSION</a:t>
            </a:r>
          </a:p>
        </p:txBody>
      </p:sp>
      <p:sp>
        <p:nvSpPr>
          <p:cNvPr id="25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Google Shape;240;p30"/>
          <p:cNvSpPr txBox="1">
            <a:spLocks noGrp="1"/>
          </p:cNvSpPr>
          <p:nvPr>
            <p:ph type="body" idx="1"/>
          </p:nvPr>
        </p:nvSpPr>
        <p:spPr>
          <a:xfrm>
            <a:off x="628650" y="1447038"/>
            <a:ext cx="7886700" cy="3188970"/>
          </a:xfrm>
          <a:prstGeom prst="rect">
            <a:avLst/>
          </a:prstGeom>
        </p:spPr>
        <p:txBody>
          <a:bodyPr spcFirstLastPara="1" vert="horz" lIns="91440" tIns="45720" rIns="91440" bIns="45720" rtlCol="0" anchorCtr="0">
            <a:normAutofit/>
          </a:bodyPr>
          <a:lstStyle/>
          <a:p>
            <a:pPr marL="0" lvl="0" indent="-228600" defTabSz="914400">
              <a:spcBef>
                <a:spcPts val="1200"/>
              </a:spcBef>
              <a:spcAft>
                <a:spcPts val="0"/>
              </a:spcAft>
              <a:buSzPts val="852"/>
              <a:buFont typeface="Arial" panose="020B0604020202020204" pitchFamily="34" charset="0"/>
              <a:buChar char="•"/>
            </a:pPr>
            <a:r>
              <a:rPr lang="en-US" sz="1400" dirty="0"/>
              <a:t>Les </a:t>
            </a:r>
            <a:r>
              <a:rPr lang="en-US" sz="1400" dirty="0" err="1"/>
              <a:t>résultats</a:t>
            </a:r>
            <a:r>
              <a:rPr lang="en-US" sz="1400" dirty="0"/>
              <a:t> nous </a:t>
            </a:r>
            <a:r>
              <a:rPr lang="en-US" sz="1400" dirty="0" err="1"/>
              <a:t>permettent</a:t>
            </a:r>
            <a:r>
              <a:rPr lang="en-US" sz="1400" dirty="0"/>
              <a:t> de </a:t>
            </a:r>
            <a:r>
              <a:rPr lang="en-US" sz="1400" dirty="0" err="1"/>
              <a:t>montrer</a:t>
            </a:r>
            <a:r>
              <a:rPr lang="en-US" sz="1400" dirty="0"/>
              <a:t> </a:t>
            </a:r>
            <a:r>
              <a:rPr lang="en-US" sz="1400" dirty="0" err="1"/>
              <a:t>l’importance</a:t>
            </a:r>
            <a:r>
              <a:rPr lang="en-US" sz="1400" dirty="0"/>
              <a:t> </a:t>
            </a:r>
            <a:r>
              <a:rPr lang="en-US" sz="1400" dirty="0" err="1"/>
              <a:t>d’utilisation</a:t>
            </a:r>
            <a:r>
              <a:rPr lang="en-US" sz="1400" dirty="0"/>
              <a:t> des IP pour </a:t>
            </a:r>
            <a:r>
              <a:rPr lang="en-US" sz="1400" dirty="0" err="1"/>
              <a:t>une</a:t>
            </a:r>
            <a:r>
              <a:rPr lang="en-US" sz="1400" dirty="0"/>
              <a:t> </a:t>
            </a:r>
            <a:r>
              <a:rPr lang="en-US" sz="1400" dirty="0" err="1"/>
              <a:t>meilleure</a:t>
            </a:r>
            <a:r>
              <a:rPr lang="en-US" sz="1400" dirty="0"/>
              <a:t> </a:t>
            </a:r>
            <a:r>
              <a:rPr lang="en-US" sz="1400" dirty="0" err="1"/>
              <a:t>qualité</a:t>
            </a:r>
            <a:r>
              <a:rPr lang="en-US" sz="1400" dirty="0"/>
              <a:t> des </a:t>
            </a:r>
            <a:r>
              <a:rPr lang="en-US" sz="1400" dirty="0" err="1"/>
              <a:t>soins</a:t>
            </a:r>
            <a:r>
              <a:rPr lang="en-US" sz="1400" dirty="0"/>
              <a:t> et </a:t>
            </a:r>
            <a:r>
              <a:rPr lang="en-US" sz="1400" dirty="0" err="1"/>
              <a:t>une</a:t>
            </a:r>
            <a:r>
              <a:rPr lang="en-US" sz="1400" dirty="0"/>
              <a:t> </a:t>
            </a:r>
            <a:r>
              <a:rPr lang="en-US" sz="1400" dirty="0" err="1"/>
              <a:t>meilleure</a:t>
            </a:r>
            <a:r>
              <a:rPr lang="en-US" sz="1400" dirty="0"/>
              <a:t> satisfaction des </a:t>
            </a:r>
            <a:r>
              <a:rPr lang="en-US" sz="1400" dirty="0" err="1"/>
              <a:t>usagers</a:t>
            </a:r>
            <a:r>
              <a:rPr lang="en-US" sz="1400" dirty="0"/>
              <a:t>.</a:t>
            </a:r>
          </a:p>
          <a:p>
            <a:pPr marL="0" lvl="0" indent="-228600" defTabSz="914400">
              <a:spcBef>
                <a:spcPts val="1200"/>
              </a:spcBef>
              <a:spcAft>
                <a:spcPts val="0"/>
              </a:spcAft>
              <a:buSzPts val="852"/>
              <a:buFont typeface="Arial" panose="020B0604020202020204" pitchFamily="34" charset="0"/>
              <a:buChar char="•"/>
            </a:pPr>
            <a:r>
              <a:rPr lang="en-US" sz="1400" b="1" dirty="0"/>
              <a:t>Pour le </a:t>
            </a:r>
            <a:r>
              <a:rPr lang="en-US" sz="1400" b="1" dirty="0" err="1"/>
              <a:t>clinicien</a:t>
            </a:r>
            <a:endParaRPr lang="en-US" sz="1400" b="1" dirty="0"/>
          </a:p>
          <a:p>
            <a:pPr marL="285750" lvl="0" indent="-228600" defTabSz="914400">
              <a:spcBef>
                <a:spcPts val="1200"/>
              </a:spcBef>
              <a:spcAft>
                <a:spcPts val="0"/>
              </a:spcAft>
              <a:buSzPts val="852"/>
              <a:buFont typeface="Arial" panose="020B0604020202020204" pitchFamily="34" charset="0"/>
              <a:buChar char="•"/>
            </a:pPr>
            <a:r>
              <a:rPr lang="en-US" sz="1400" dirty="0" err="1"/>
              <a:t>Être</a:t>
            </a:r>
            <a:r>
              <a:rPr lang="en-US" sz="1400" dirty="0"/>
              <a:t> </a:t>
            </a:r>
            <a:r>
              <a:rPr lang="en-US" sz="1400" dirty="0" err="1"/>
              <a:t>sensibilisé</a:t>
            </a:r>
            <a:r>
              <a:rPr lang="en-US" sz="1400" dirty="0"/>
              <a:t> </a:t>
            </a:r>
            <a:r>
              <a:rPr lang="en-US" sz="1400" dirty="0" err="1"/>
              <a:t>à</a:t>
            </a:r>
            <a:r>
              <a:rPr lang="en-US" sz="1400" dirty="0"/>
              <a:t> </a:t>
            </a:r>
            <a:r>
              <a:rPr lang="en-US" sz="1400" dirty="0" err="1"/>
              <a:t>l'impact</a:t>
            </a:r>
            <a:r>
              <a:rPr lang="en-US" sz="1400" dirty="0"/>
              <a:t> et les </a:t>
            </a:r>
            <a:r>
              <a:rPr lang="en-US" sz="1400" dirty="0" err="1"/>
              <a:t>conséquences</a:t>
            </a:r>
            <a:r>
              <a:rPr lang="en-US" sz="1400" dirty="0"/>
              <a:t> que </a:t>
            </a:r>
            <a:r>
              <a:rPr lang="en-US" sz="1400" dirty="0" err="1"/>
              <a:t>cela</a:t>
            </a:r>
            <a:r>
              <a:rPr lang="en-US" sz="1400" dirty="0"/>
              <a:t> </a:t>
            </a:r>
            <a:r>
              <a:rPr lang="en-US" sz="1400" dirty="0" err="1"/>
              <a:t>peut</a:t>
            </a:r>
            <a:r>
              <a:rPr lang="en-US" sz="1400" dirty="0"/>
              <a:t> </a:t>
            </a:r>
            <a:r>
              <a:rPr lang="en-US" sz="1400" dirty="0" err="1"/>
              <a:t>avoir</a:t>
            </a:r>
            <a:r>
              <a:rPr lang="en-US" sz="1400" dirty="0"/>
              <a:t> sur la </a:t>
            </a:r>
            <a:r>
              <a:rPr lang="en-US" sz="1400" dirty="0" err="1"/>
              <a:t>prise</a:t>
            </a:r>
            <a:r>
              <a:rPr lang="en-US" sz="1400" dirty="0"/>
              <a:t> </a:t>
            </a:r>
            <a:r>
              <a:rPr lang="en-US" sz="1400" dirty="0" err="1"/>
              <a:t>en</a:t>
            </a:r>
            <a:r>
              <a:rPr lang="en-US" sz="1400" dirty="0"/>
              <a:t> charge et relation de </a:t>
            </a:r>
            <a:r>
              <a:rPr lang="en-US" sz="1400" dirty="0" err="1"/>
              <a:t>confiance</a:t>
            </a:r>
            <a:r>
              <a:rPr lang="en-US" sz="1400" dirty="0"/>
              <a:t> </a:t>
            </a:r>
            <a:r>
              <a:rPr lang="en-US" sz="1400" dirty="0" err="1"/>
              <a:t>médecin</a:t>
            </a:r>
            <a:r>
              <a:rPr lang="en-US" sz="1400" dirty="0"/>
              <a:t>-patient.</a:t>
            </a:r>
          </a:p>
          <a:p>
            <a:pPr marL="285750" lvl="0" indent="-228600" defTabSz="914400">
              <a:spcBef>
                <a:spcPts val="1200"/>
              </a:spcBef>
              <a:spcAft>
                <a:spcPts val="0"/>
              </a:spcAft>
              <a:buSzPts val="852"/>
              <a:buFont typeface="Arial" panose="020B0604020202020204" pitchFamily="34" charset="0"/>
              <a:buChar char="•"/>
            </a:pPr>
            <a:r>
              <a:rPr lang="en-US" sz="1400" dirty="0"/>
              <a:t> </a:t>
            </a:r>
            <a:r>
              <a:rPr lang="en-US" sz="1400" dirty="0" err="1"/>
              <a:t>Connaître</a:t>
            </a:r>
            <a:r>
              <a:rPr lang="en-US" sz="1400" dirty="0"/>
              <a:t> les </a:t>
            </a:r>
            <a:r>
              <a:rPr lang="en-US" sz="1400" dirty="0" err="1"/>
              <a:t>ressources</a:t>
            </a:r>
            <a:r>
              <a:rPr lang="en-US" sz="1400" dirty="0"/>
              <a:t> de son milieu/</a:t>
            </a:r>
            <a:r>
              <a:rPr lang="en-US" sz="1400" dirty="0" err="1"/>
              <a:t>communauté</a:t>
            </a:r>
            <a:r>
              <a:rPr lang="en-US" sz="1400" dirty="0"/>
              <a:t> et la manière </a:t>
            </a:r>
            <a:r>
              <a:rPr lang="en-US" sz="1400" dirty="0" err="1"/>
              <a:t>d’accéder</a:t>
            </a:r>
            <a:r>
              <a:rPr lang="en-US" sz="1400" dirty="0"/>
              <a:t> aux services </a:t>
            </a:r>
            <a:r>
              <a:rPr lang="en-US" sz="1400" dirty="0" err="1"/>
              <a:t>d’interprétation</a:t>
            </a:r>
            <a:r>
              <a:rPr lang="en-US" sz="1400" dirty="0"/>
              <a:t>.</a:t>
            </a:r>
          </a:p>
          <a:p>
            <a:pPr marL="0" lvl="0" indent="-228600" defTabSz="914400">
              <a:spcBef>
                <a:spcPts val="1200"/>
              </a:spcBef>
              <a:spcAft>
                <a:spcPts val="0"/>
              </a:spcAft>
              <a:buSzPts val="852"/>
              <a:buFont typeface="Arial" panose="020B0604020202020204" pitchFamily="34" charset="0"/>
              <a:buChar char="•"/>
            </a:pPr>
            <a:r>
              <a:rPr lang="en-US" sz="1400" b="1" dirty="0"/>
              <a:t>Pour les </a:t>
            </a:r>
            <a:r>
              <a:rPr lang="en-US" sz="1400" b="1" dirty="0" err="1"/>
              <a:t>futurs</a:t>
            </a:r>
            <a:r>
              <a:rPr lang="en-US" sz="1400" b="1" dirty="0"/>
              <a:t> </a:t>
            </a:r>
            <a:r>
              <a:rPr lang="en-US" sz="1400" b="1" dirty="0" err="1"/>
              <a:t>recherches</a:t>
            </a:r>
            <a:r>
              <a:rPr lang="en-US" sz="1400" b="1" dirty="0"/>
              <a:t> </a:t>
            </a:r>
            <a:r>
              <a:rPr lang="en-US" sz="1400" b="1" dirty="0" err="1"/>
              <a:t>canadiennes</a:t>
            </a:r>
            <a:endParaRPr lang="en-US" sz="1400" b="1" dirty="0"/>
          </a:p>
          <a:p>
            <a:pPr marL="163195" lvl="0" indent="-228600" defTabSz="914400">
              <a:spcBef>
                <a:spcPts val="0"/>
              </a:spcBef>
              <a:spcAft>
                <a:spcPts val="0"/>
              </a:spcAft>
              <a:buSzPts val="1030"/>
              <a:buFont typeface="Arial" panose="020B0604020202020204" pitchFamily="34" charset="0"/>
              <a:buChar char="•"/>
            </a:pPr>
            <a:endParaRPr lang="en-US" sz="1400" b="1" dirty="0"/>
          </a:p>
          <a:p>
            <a:pPr marL="906145" lvl="1" indent="-228600" defTabSz="914400">
              <a:buSzPts val="1030"/>
              <a:buFont typeface="Arial" panose="020B0604020202020204" pitchFamily="34" charset="0"/>
              <a:buChar char="•"/>
            </a:pPr>
            <a:r>
              <a:rPr lang="en-US" sz="1400" dirty="0" err="1"/>
              <a:t>Précisions</a:t>
            </a:r>
            <a:r>
              <a:rPr lang="en-US" sz="1400" dirty="0"/>
              <a:t> sur les </a:t>
            </a:r>
            <a:r>
              <a:rPr lang="en-US" sz="1400" dirty="0" err="1"/>
              <a:t>erreurs</a:t>
            </a:r>
            <a:r>
              <a:rPr lang="en-US" sz="1400" dirty="0"/>
              <a:t> </a:t>
            </a:r>
            <a:r>
              <a:rPr lang="en-US" sz="1400" dirty="0" err="1"/>
              <a:t>d’interprétation</a:t>
            </a:r>
            <a:r>
              <a:rPr lang="en-US" sz="1400" dirty="0"/>
              <a:t> et </a:t>
            </a:r>
            <a:r>
              <a:rPr lang="en-US" sz="1400" dirty="0" err="1"/>
              <a:t>l’impact</a:t>
            </a:r>
            <a:r>
              <a:rPr lang="en-US" sz="1400" dirty="0"/>
              <a:t> sur le DX et les </a:t>
            </a:r>
            <a:r>
              <a:rPr lang="en-US" sz="1400" dirty="0" err="1"/>
              <a:t>soins</a:t>
            </a:r>
            <a:endParaRPr lang="en-US" sz="1400" dirty="0"/>
          </a:p>
          <a:p>
            <a:pPr marL="906145" lvl="1" indent="-228600" defTabSz="914400">
              <a:buSzPts val="1030"/>
              <a:buFont typeface="Arial" panose="020B0604020202020204" pitchFamily="34" charset="0"/>
              <a:buChar char="•"/>
            </a:pPr>
            <a:r>
              <a:rPr lang="en-US" sz="1400" dirty="0"/>
              <a:t>Manque </a:t>
            </a:r>
            <a:r>
              <a:rPr lang="en-US" sz="1400" dirty="0" err="1"/>
              <a:t>d’études</a:t>
            </a:r>
            <a:r>
              <a:rPr lang="en-US" sz="1400" dirty="0"/>
              <a:t> </a:t>
            </a:r>
            <a:r>
              <a:rPr lang="en-US" sz="1400" dirty="0" err="1"/>
              <a:t>incluant</a:t>
            </a:r>
            <a:r>
              <a:rPr lang="en-US" sz="1400" dirty="0"/>
              <a:t> </a:t>
            </a:r>
            <a:r>
              <a:rPr lang="en-US" sz="1400" dirty="0" err="1"/>
              <a:t>une</a:t>
            </a:r>
            <a:r>
              <a:rPr lang="en-US" sz="1400" dirty="0"/>
              <a:t> </a:t>
            </a:r>
            <a:r>
              <a:rPr lang="en-US" sz="1400" dirty="0" err="1"/>
              <a:t>analyse</a:t>
            </a:r>
            <a:r>
              <a:rPr lang="en-US" sz="1400" dirty="0"/>
              <a:t> </a:t>
            </a:r>
            <a:r>
              <a:rPr lang="en-US" sz="1400" dirty="0" err="1"/>
              <a:t>coût</a:t>
            </a:r>
            <a:r>
              <a:rPr lang="en-US" sz="1400" dirty="0"/>
              <a:t> </a:t>
            </a:r>
            <a:r>
              <a:rPr lang="en-US" sz="1400" dirty="0" err="1"/>
              <a:t>bénéfice</a:t>
            </a:r>
            <a:endParaRPr lang="en-US" sz="1400" dirty="0"/>
          </a:p>
          <a:p>
            <a:pPr marL="914400" lvl="1" indent="-228600" defTabSz="914400">
              <a:spcBef>
                <a:spcPts val="0"/>
              </a:spcBef>
              <a:spcAft>
                <a:spcPts val="0"/>
              </a:spcAft>
              <a:buSzPts val="1030"/>
              <a:buFont typeface="Arial" panose="020B0604020202020204" pitchFamily="34" charset="0"/>
              <a:buChar char="•"/>
            </a:pPr>
            <a:r>
              <a:rPr lang="en-US" sz="1400" dirty="0"/>
              <a:t>Études </a:t>
            </a:r>
            <a:r>
              <a:rPr lang="en-US" sz="1400" dirty="0" err="1"/>
              <a:t>comparant</a:t>
            </a:r>
            <a:r>
              <a:rPr lang="en-US" sz="1400" dirty="0"/>
              <a:t> les Innovations </a:t>
            </a:r>
            <a:r>
              <a:rPr lang="en-US" sz="1400" dirty="0" err="1"/>
              <a:t>technologiques</a:t>
            </a:r>
            <a:r>
              <a:rPr lang="en-US" sz="1400" dirty="0"/>
              <a:t>/application mobile</a:t>
            </a:r>
          </a:p>
        </p:txBody>
      </p:sp>
      <p:pic>
        <p:nvPicPr>
          <p:cNvPr id="2" name="Google Shape;242;p30">
            <a:extLst>
              <a:ext uri="{FF2B5EF4-FFF2-40B4-BE49-F238E27FC236}">
                <a16:creationId xmlns:a16="http://schemas.microsoft.com/office/drawing/2014/main" id="{A480522D-C879-17F8-139F-CB8BE789A2D2}"/>
              </a:ext>
            </a:extLst>
          </p:cNvPr>
          <p:cNvPicPr preferRelativeResize="0"/>
          <p:nvPr/>
        </p:nvPicPr>
        <p:blipFill>
          <a:blip r:embed="rId3">
            <a:alphaModFix/>
          </a:blip>
          <a:stretch>
            <a:fillRect/>
          </a:stretch>
        </p:blipFill>
        <p:spPr>
          <a:xfrm>
            <a:off x="6290931" y="273843"/>
            <a:ext cx="1465174" cy="11778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useBgFill="1">
        <p:nvSpPr>
          <p:cNvPr id="254" name="Rectangle 25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Google Shape;248;p31"/>
          <p:cNvSpPr txBox="1">
            <a:spLocks noGrp="1"/>
          </p:cNvSpPr>
          <p:nvPr>
            <p:ph type="title"/>
          </p:nvPr>
        </p:nvSpPr>
        <p:spPr>
          <a:xfrm>
            <a:off x="628650" y="273843"/>
            <a:ext cx="7886700"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100" kern="1200">
                <a:solidFill>
                  <a:schemeClr val="tx1"/>
                </a:solidFill>
                <a:latin typeface="+mj-lt"/>
                <a:ea typeface="+mj-ea"/>
                <a:cs typeface="+mj-cs"/>
              </a:rPr>
              <a:t>CONCLUSION</a:t>
            </a:r>
          </a:p>
        </p:txBody>
      </p:sp>
      <p:sp>
        <p:nvSpPr>
          <p:cNvPr id="25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Google Shape;249;p31"/>
          <p:cNvSpPr txBox="1">
            <a:spLocks noGrp="1"/>
          </p:cNvSpPr>
          <p:nvPr>
            <p:ph type="body" idx="1"/>
          </p:nvPr>
        </p:nvSpPr>
        <p:spPr>
          <a:xfrm>
            <a:off x="628650" y="1447038"/>
            <a:ext cx="7886700" cy="3188970"/>
          </a:xfrm>
          <a:prstGeom prst="rect">
            <a:avLst/>
          </a:prstGeom>
        </p:spPr>
        <p:txBody>
          <a:bodyPr spcFirstLastPara="1" vert="horz" lIns="91440" tIns="45720" rIns="91440" bIns="45720" rtlCol="0" anchorCtr="0">
            <a:normAutofit/>
          </a:bodyPr>
          <a:lstStyle/>
          <a:p>
            <a:pPr marL="0" lvl="0" indent="-228600" defTabSz="914400">
              <a:spcBef>
                <a:spcPts val="0"/>
              </a:spcBef>
              <a:spcAft>
                <a:spcPts val="0"/>
              </a:spcAft>
              <a:buSzPts val="688"/>
              <a:buFont typeface="Arial" panose="020B0604020202020204" pitchFamily="34" charset="0"/>
              <a:buChar char="•"/>
            </a:pPr>
            <a:r>
              <a:rPr lang="en-US" sz="1700"/>
              <a:t>S’inspirer ce qui se fait ailleurs…à Toronto:</a:t>
            </a:r>
          </a:p>
          <a:p>
            <a:pPr marL="457200" lvl="0" indent="-228600" defTabSz="914400">
              <a:spcBef>
                <a:spcPts val="1200"/>
              </a:spcBef>
              <a:spcAft>
                <a:spcPts val="0"/>
              </a:spcAft>
              <a:buSzPts val="1447"/>
              <a:buFont typeface="Arial" panose="020B0604020202020204" pitchFamily="34" charset="0"/>
              <a:buChar char="•"/>
            </a:pPr>
            <a:r>
              <a:rPr lang="en-US" sz="1700"/>
              <a:t>Mise en place d’un service centralisé appelé Language Services Toronto (LST) crée en 2012</a:t>
            </a:r>
          </a:p>
          <a:p>
            <a:pPr marL="457200" lvl="0" indent="-228600" defTabSz="914400">
              <a:spcBef>
                <a:spcPts val="0"/>
              </a:spcBef>
              <a:spcAft>
                <a:spcPts val="0"/>
              </a:spcAft>
              <a:buSzPts val="1447"/>
              <a:buFont typeface="Arial" panose="020B0604020202020204" pitchFamily="34" charset="0"/>
              <a:buChar char="•"/>
            </a:pPr>
            <a:r>
              <a:rPr lang="en-US" sz="1700"/>
              <a:t>Service d’interprétation téléphonique mis à la disposition de 19 hôpitaux et 14 centres communautaires relevant Local Health Integration Network (LHIN), (Tam et al, 2021)</a:t>
            </a:r>
          </a:p>
          <a:p>
            <a:pPr marL="457200" lvl="0" indent="-228600" defTabSz="914400">
              <a:spcBef>
                <a:spcPts val="0"/>
              </a:spcBef>
              <a:spcAft>
                <a:spcPts val="0"/>
              </a:spcAft>
              <a:buSzPts val="1447"/>
              <a:buFont typeface="Arial" panose="020B0604020202020204" pitchFamily="34" charset="0"/>
              <a:buChar char="•"/>
            </a:pPr>
            <a:r>
              <a:rPr lang="en-US" sz="1700"/>
              <a:t>Interprète disponible jour et nuit</a:t>
            </a:r>
          </a:p>
          <a:p>
            <a:pPr marL="457200" lvl="0" indent="-228600" defTabSz="914400">
              <a:spcBef>
                <a:spcPts val="0"/>
              </a:spcBef>
              <a:spcAft>
                <a:spcPts val="0"/>
              </a:spcAft>
              <a:buSzPts val="1447"/>
              <a:buFont typeface="Arial" panose="020B0604020202020204" pitchFamily="34" charset="0"/>
              <a:buChar char="•"/>
            </a:pPr>
            <a:r>
              <a:rPr lang="en-US" sz="1700"/>
              <a:t>170 langues</a:t>
            </a:r>
          </a:p>
          <a:p>
            <a:pPr marL="457200" lvl="0" indent="-228600" defTabSz="914400">
              <a:spcBef>
                <a:spcPts val="0"/>
              </a:spcBef>
              <a:spcAft>
                <a:spcPts val="0"/>
              </a:spcAft>
              <a:buSzPts val="1447"/>
              <a:buFont typeface="Arial" panose="020B0604020202020204" pitchFamily="34" charset="0"/>
              <a:buChar char="•"/>
            </a:pPr>
            <a:r>
              <a:rPr lang="en-US" sz="1700"/>
              <a:t>Enquêtes menées suite LST montre satisfaction globale ad 90% patient et 95% chez les prestataires.</a:t>
            </a:r>
          </a:p>
          <a:p>
            <a:pPr marL="0" lvl="0" indent="-228600" defTabSz="914400">
              <a:spcBef>
                <a:spcPts val="1200"/>
              </a:spcBef>
              <a:spcAft>
                <a:spcPts val="0"/>
              </a:spcAft>
              <a:buClr>
                <a:schemeClr val="dk1"/>
              </a:buClr>
              <a:buSzPts val="688"/>
              <a:buFont typeface="Arial" panose="020B0604020202020204" pitchFamily="34" charset="0"/>
              <a:buChar char="•"/>
            </a:pPr>
            <a:endParaRPr lang="en-US" sz="1700"/>
          </a:p>
          <a:p>
            <a:pPr marL="0" lvl="0" indent="-228600" defTabSz="914400">
              <a:spcBef>
                <a:spcPts val="1200"/>
              </a:spcBef>
              <a:spcAft>
                <a:spcPts val="1200"/>
              </a:spcAft>
              <a:buSzPts val="688"/>
              <a:buFont typeface="Arial" panose="020B0604020202020204" pitchFamily="34" charset="0"/>
              <a:buChar char="•"/>
            </a:pPr>
            <a:endParaRPr lang="en-US" sz="1700"/>
          </a:p>
        </p:txBody>
      </p:sp>
      <p:pic>
        <p:nvPicPr>
          <p:cNvPr id="2" name="Google Shape;242;p30">
            <a:extLst>
              <a:ext uri="{FF2B5EF4-FFF2-40B4-BE49-F238E27FC236}">
                <a16:creationId xmlns:a16="http://schemas.microsoft.com/office/drawing/2014/main" id="{ADC6F419-A805-D25C-BDEC-C659CFD8071D}"/>
              </a:ext>
            </a:extLst>
          </p:cNvPr>
          <p:cNvPicPr preferRelativeResize="0"/>
          <p:nvPr/>
        </p:nvPicPr>
        <p:blipFill>
          <a:blip r:embed="rId3">
            <a:alphaModFix/>
          </a:blip>
          <a:stretch>
            <a:fillRect/>
          </a:stretch>
        </p:blipFill>
        <p:spPr>
          <a:xfrm>
            <a:off x="6335835" y="343917"/>
            <a:ext cx="1465174" cy="11778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02B5054D-FCC7-B5D1-B49B-EC4D1C63C739}"/>
              </a:ext>
            </a:extLst>
          </p:cNvPr>
          <p:cNvSpPr>
            <a:spLocks noGrp="1"/>
          </p:cNvSpPr>
          <p:nvPr>
            <p:ph type="title"/>
          </p:nvPr>
        </p:nvSpPr>
        <p:spPr>
          <a:xfrm>
            <a:off x="656111" y="599027"/>
            <a:ext cx="3915889" cy="2304011"/>
          </a:xfrm>
        </p:spPr>
        <p:txBody>
          <a:bodyPr vert="horz" lIns="91440" tIns="45720" rIns="91440" bIns="45720" rtlCol="0" anchor="b">
            <a:normAutofit/>
          </a:bodyPr>
          <a:lstStyle/>
          <a:p>
            <a:pPr defTabSz="914400">
              <a:spcBef>
                <a:spcPct val="0"/>
              </a:spcBef>
            </a:pPr>
            <a:r>
              <a:rPr lang="en-US" sz="3800" kern="1200">
                <a:solidFill>
                  <a:schemeClr val="tx1"/>
                </a:solidFill>
                <a:latin typeface="+mj-lt"/>
                <a:ea typeface="+mj-ea"/>
                <a:cs typeface="+mj-cs"/>
              </a:rPr>
              <a:t>Aucun conflit d’intérêt à déclarer</a:t>
            </a:r>
            <a:br>
              <a:rPr lang="en-US" sz="3800" kern="1200">
                <a:solidFill>
                  <a:schemeClr val="tx1"/>
                </a:solidFill>
                <a:latin typeface="+mj-lt"/>
                <a:ea typeface="+mj-ea"/>
                <a:cs typeface="+mj-cs"/>
              </a:rPr>
            </a:br>
            <a:endParaRPr lang="en-US" sz="3800" kern="1200">
              <a:solidFill>
                <a:schemeClr val="tx1"/>
              </a:solidFill>
              <a:latin typeface="+mj-lt"/>
              <a:ea typeface="+mj-ea"/>
              <a:cs typeface="+mj-cs"/>
            </a:endParaRPr>
          </a:p>
        </p:txBody>
      </p:sp>
      <p:sp>
        <p:nvSpPr>
          <p:cNvPr id="11" name="Freeform: Shape 10">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044" y="0"/>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5502" y="0"/>
            <a:ext cx="866356"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a:extLst>
              <a:ext uri="{FF2B5EF4-FFF2-40B4-BE49-F238E27FC236}">
                <a16:creationId xmlns:a16="http://schemas.microsoft.com/office/drawing/2014/main" id="{FD8A31A9-AF87-A230-DEE6-6A54C888C936}"/>
              </a:ext>
            </a:extLst>
          </p:cNvPr>
          <p:cNvPicPr>
            <a:picLocks noChangeAspect="1"/>
          </p:cNvPicPr>
          <p:nvPr/>
        </p:nvPicPr>
        <p:blipFill>
          <a:blip r:embed="rId2"/>
          <a:stretch>
            <a:fillRect/>
          </a:stretch>
        </p:blipFill>
        <p:spPr>
          <a:xfrm>
            <a:off x="4988432" y="1099550"/>
            <a:ext cx="3704628" cy="2657188"/>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5" name="Freeform: Shape 14">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4194" y="2187183"/>
            <a:ext cx="119806"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330" y="4288429"/>
            <a:ext cx="1328706"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633" y="4694067"/>
            <a:ext cx="1174455" cy="449433"/>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2865" y="4376737"/>
            <a:ext cx="1161135" cy="766763"/>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891793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3"/>
        <p:cNvGrpSpPr/>
        <p:nvPr/>
      </p:nvGrpSpPr>
      <p:grpSpPr>
        <a:xfrm>
          <a:off x="0" y="0"/>
          <a:ext cx="0" cy="0"/>
          <a:chOff x="0" y="0"/>
          <a:chExt cx="0" cy="0"/>
        </a:xfrm>
      </p:grpSpPr>
      <p:sp>
        <p:nvSpPr>
          <p:cNvPr id="278" name="Rectangle 277">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Arc 279">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8687" y="581886"/>
            <a:ext cx="2240924" cy="2240925"/>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2" name="Oval 281">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2064" y="275107"/>
            <a:ext cx="4593286" cy="4593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Google Shape;254;p32"/>
          <p:cNvSpPr txBox="1">
            <a:spLocks noGrp="1"/>
          </p:cNvSpPr>
          <p:nvPr>
            <p:ph type="title"/>
          </p:nvPr>
        </p:nvSpPr>
        <p:spPr>
          <a:xfrm>
            <a:off x="628650" y="485694"/>
            <a:ext cx="3350844" cy="2295406"/>
          </a:xfrm>
          <a:prstGeom prst="rect">
            <a:avLst/>
          </a:prstGeom>
        </p:spPr>
        <p:txBody>
          <a:bodyPr spcFirstLastPara="1" vert="horz" lIns="91440" tIns="45720" rIns="91440" bIns="45720" rtlCol="0" anchor="b" anchorCtr="0">
            <a:normAutofit/>
          </a:bodyPr>
          <a:lstStyle/>
          <a:p>
            <a:pPr marL="0" lvl="0" indent="0" algn="ctr" defTabSz="914400">
              <a:spcBef>
                <a:spcPct val="0"/>
              </a:spcBef>
              <a:spcAft>
                <a:spcPts val="0"/>
              </a:spcAft>
            </a:pPr>
            <a:r>
              <a:rPr lang="en-US" sz="6000" kern="1200">
                <a:solidFill>
                  <a:srgbClr val="FFFFFF"/>
                </a:solidFill>
                <a:latin typeface="+mj-lt"/>
                <a:ea typeface="+mj-ea"/>
                <a:cs typeface="+mj-cs"/>
              </a:rPr>
              <a:t>Questions ? </a:t>
            </a:r>
          </a:p>
        </p:txBody>
      </p:sp>
      <p:sp>
        <p:nvSpPr>
          <p:cNvPr id="255" name="Google Shape;255;p32"/>
          <p:cNvSpPr txBox="1">
            <a:spLocks noGrp="1"/>
          </p:cNvSpPr>
          <p:nvPr>
            <p:ph type="body" idx="1"/>
          </p:nvPr>
        </p:nvSpPr>
        <p:spPr>
          <a:xfrm>
            <a:off x="628650" y="2850156"/>
            <a:ext cx="3350844" cy="1807649"/>
          </a:xfrm>
          <a:prstGeom prst="rect">
            <a:avLst/>
          </a:prstGeom>
        </p:spPr>
        <p:txBody>
          <a:bodyPr spcFirstLastPara="1" vert="horz" lIns="91440" tIns="45720" rIns="91440" bIns="45720" rtlCol="0" anchorCtr="0">
            <a:normAutofit/>
          </a:bodyPr>
          <a:lstStyle/>
          <a:p>
            <a:pPr marL="0" lvl="0" indent="0" algn="ctr" defTabSz="914400">
              <a:spcBef>
                <a:spcPts val="1000"/>
              </a:spcBef>
              <a:spcAft>
                <a:spcPts val="1200"/>
              </a:spcAft>
              <a:buNone/>
            </a:pPr>
            <a:r>
              <a:rPr lang="en-US" sz="2400" kern="1200">
                <a:solidFill>
                  <a:srgbClr val="FFFFFF"/>
                </a:solidFill>
                <a:latin typeface="+mn-lt"/>
                <a:ea typeface="+mn-ea"/>
                <a:cs typeface="+mn-cs"/>
              </a:rPr>
              <a:t>Un grand merci à Dre Isabel Rodrigues et à Mme Loredana Caputo pour leur encadrement!</a:t>
            </a:r>
          </a:p>
        </p:txBody>
      </p:sp>
      <p:pic>
        <p:nvPicPr>
          <p:cNvPr id="256" name="Google Shape;256;p32"/>
          <p:cNvPicPr preferRelativeResize="0"/>
          <p:nvPr/>
        </p:nvPicPr>
        <p:blipFill>
          <a:blip r:embed="rId3"/>
          <a:stretch>
            <a:fillRect/>
          </a:stretch>
        </p:blipFill>
        <p:spPr>
          <a:xfrm>
            <a:off x="4613848" y="1686791"/>
            <a:ext cx="3189041" cy="1769916"/>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0"/>
        <p:cNvGrpSpPr/>
        <p:nvPr/>
      </p:nvGrpSpPr>
      <p:grpSpPr>
        <a:xfrm>
          <a:off x="0" y="0"/>
          <a:ext cx="0" cy="0"/>
          <a:chOff x="0" y="0"/>
          <a:chExt cx="0" cy="0"/>
        </a:xfrm>
      </p:grpSpPr>
      <p:sp useBgFill="1">
        <p:nvSpPr>
          <p:cNvPr id="292" name="Rectangle 29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760560"/>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61" name="Google Shape;261;p33"/>
          <p:cNvSpPr txBox="1">
            <a:spLocks noGrp="1"/>
          </p:cNvSpPr>
          <p:nvPr>
            <p:ph type="title"/>
          </p:nvPr>
        </p:nvSpPr>
        <p:spPr>
          <a:xfrm>
            <a:off x="628650" y="300915"/>
            <a:ext cx="7886700" cy="1011049"/>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100" kern="1200">
                <a:solidFill>
                  <a:srgbClr val="FFFFFF"/>
                </a:solidFill>
                <a:latin typeface="+mj-lt"/>
                <a:ea typeface="+mj-ea"/>
                <a:cs typeface="+mj-cs"/>
              </a:rPr>
              <a:t>RÉFÉRENCES</a:t>
            </a:r>
          </a:p>
        </p:txBody>
      </p:sp>
      <p:sp>
        <p:nvSpPr>
          <p:cNvPr id="262" name="Google Shape;262;p33"/>
          <p:cNvSpPr txBox="1">
            <a:spLocks noGrp="1"/>
          </p:cNvSpPr>
          <p:nvPr>
            <p:ph type="body" idx="1"/>
          </p:nvPr>
        </p:nvSpPr>
        <p:spPr>
          <a:xfrm>
            <a:off x="628650" y="1940091"/>
            <a:ext cx="7886700" cy="2692631"/>
          </a:xfrm>
          <a:prstGeom prst="rect">
            <a:avLst/>
          </a:prstGeom>
        </p:spPr>
        <p:txBody>
          <a:bodyPr spcFirstLastPara="1" vert="horz" lIns="91440" tIns="45720" rIns="91440" bIns="45720" rtlCol="0" anchorCtr="0">
            <a:normAutofit/>
          </a:bodyPr>
          <a:lstStyle/>
          <a:p>
            <a:pPr marL="457200" lvl="0" indent="-228600" defTabSz="914400">
              <a:spcBef>
                <a:spcPts val="0"/>
              </a:spcBef>
              <a:spcAft>
                <a:spcPts val="0"/>
              </a:spcAft>
              <a:buClr>
                <a:srgbClr val="333333"/>
              </a:buClr>
              <a:buSzPct val="100000"/>
              <a:buFont typeface="Arial" panose="020B0604020202020204" pitchFamily="34" charset="0"/>
              <a:buChar char="•"/>
            </a:pPr>
            <a:r>
              <a:rPr lang="en-US" sz="700">
                <a:sym typeface="Roboto"/>
              </a:rPr>
              <a:t>Abbato S, Greer R, Ryan J, Vayne-Bossert P, Good P. The Impact of Provision of Professional Language Interpretation on Length of Stay and Readmission Rates in an Acute Care Hospital Setting. J Immigr Minor Health. 2019 Oct;21(5):965-970. doi: 10.1007/s10903-018-0830-6. PMID: 30374856.</a:t>
            </a:r>
          </a:p>
          <a:p>
            <a:pPr marL="457200" lvl="0" indent="-228600" defTabSz="914400">
              <a:spcBef>
                <a:spcPts val="0"/>
              </a:spcBef>
              <a:spcAft>
                <a:spcPts val="0"/>
              </a:spcAft>
              <a:buClr>
                <a:srgbClr val="333333"/>
              </a:buClr>
              <a:buSzPct val="100000"/>
              <a:buFont typeface="Arial" panose="020B0604020202020204" pitchFamily="34" charset="0"/>
              <a:buChar char="•"/>
            </a:pPr>
            <a:r>
              <a:rPr lang="en-US" sz="700">
                <a:sym typeface="Roboto"/>
              </a:rPr>
              <a:t>Boylen S, Cherian S, Gill FJ, Leslie GD, Wilson S. Impact of professional interpreters on outcomes for hospitalized children from migrant and refugee families with limited English proficiency: a systematic review. JBI Evid Synth. 2020 Jul;18(7):1360-1388. doi: 10.11124/JBISRIR-D-19-00300. PMID: 32813387.</a:t>
            </a:r>
          </a:p>
          <a:p>
            <a:pPr marL="457200" lvl="0" indent="-228600" defTabSz="914400">
              <a:spcBef>
                <a:spcPts val="0"/>
              </a:spcBef>
              <a:spcAft>
                <a:spcPts val="0"/>
              </a:spcAft>
              <a:buClr>
                <a:srgbClr val="333333"/>
              </a:buClr>
              <a:buSzPct val="109090"/>
              <a:buFont typeface="Arial" panose="020B0604020202020204" pitchFamily="34" charset="0"/>
              <a:buChar char="•"/>
            </a:pPr>
            <a:r>
              <a:rPr lang="en-US" sz="700"/>
              <a:t>Canada, Cour suprême du. « Renseignements Sur Les Dossiers De La Cour - Recherche. » Cour suprême du Canada, 3 décembre 2012.</a:t>
            </a:r>
            <a:r>
              <a:rPr lang="en-US" sz="700">
                <a:uFill>
                  <a:noFill/>
                </a:uFill>
                <a:hlinkClick r:id="rId3">
                  <a:extLst>
                    <a:ext uri="{A12FA001-AC4F-418D-AE19-62706E023703}">
                      <ahyp:hlinkClr xmlns:ahyp="http://schemas.microsoft.com/office/drawing/2018/hyperlinkcolor" val="tx"/>
                    </a:ext>
                  </a:extLst>
                </a:hlinkClick>
              </a:rPr>
              <a:t> </a:t>
            </a:r>
            <a:r>
              <a:rPr lang="en-US" sz="700" u="sng">
                <a:hlinkClick r:id="rId3">
                  <a:extLst>
                    <a:ext uri="{A12FA001-AC4F-418D-AE19-62706E023703}">
                      <ahyp:hlinkClr xmlns:ahyp="http://schemas.microsoft.com/office/drawing/2018/hyperlinkcolor" val="tx"/>
                    </a:ext>
                  </a:extLst>
                </a:hlinkClick>
              </a:rPr>
              <a:t>https://scc-csc.lexum.com/scc-csc/scccsc/fr/item/1552/index.do</a:t>
            </a:r>
            <a:r>
              <a:rPr lang="en-US" sz="700"/>
              <a:t>.</a:t>
            </a:r>
            <a:endParaRPr lang="en-US" sz="700">
              <a:sym typeface="Roboto"/>
            </a:endParaRPr>
          </a:p>
          <a:p>
            <a:pPr marL="457200" lvl="0" indent="-228600" defTabSz="914400">
              <a:spcBef>
                <a:spcPts val="0"/>
              </a:spcBef>
              <a:spcAft>
                <a:spcPts val="0"/>
              </a:spcAft>
              <a:buClr>
                <a:srgbClr val="333333"/>
              </a:buClr>
              <a:buSzPct val="109090"/>
              <a:buFont typeface="Arial" panose="020B0604020202020204" pitchFamily="34" charset="0"/>
              <a:buChar char="•"/>
            </a:pPr>
            <a:r>
              <a:rPr lang="en-US" sz="700"/>
              <a:t>De Moissac, Danielle, and Sarah Bowen. « Impact of language barriers on quality of care and patient safety for official language minority Francophones in Canada ». Journal of Patient Experience 6, no. 1 (2019): 24-32.</a:t>
            </a:r>
            <a:r>
              <a:rPr lang="en-US" sz="700">
                <a:uFill>
                  <a:noFill/>
                </a:uFill>
                <a:hlinkClick r:id="rId4">
                  <a:extLst>
                    <a:ext uri="{A12FA001-AC4F-418D-AE19-62706E023703}">
                      <ahyp:hlinkClr xmlns:ahyp="http://schemas.microsoft.com/office/drawing/2018/hyperlinkcolor" val="tx"/>
                    </a:ext>
                  </a:extLst>
                </a:hlinkClick>
              </a:rPr>
              <a:t> </a:t>
            </a:r>
            <a:r>
              <a:rPr lang="en-US" sz="700" u="sng">
                <a:hlinkClick r:id="rId4">
                  <a:extLst>
                    <a:ext uri="{A12FA001-AC4F-418D-AE19-62706E023703}">
                      <ahyp:hlinkClr xmlns:ahyp="http://schemas.microsoft.com/office/drawing/2018/hyperlinkcolor" val="tx"/>
                    </a:ext>
                  </a:extLst>
                </a:hlinkClick>
              </a:rPr>
              <a:t>https://journals.sagepub.com/doi/full/10.1177/2374373518769008</a:t>
            </a:r>
            <a:endParaRPr lang="en-US" sz="700">
              <a:sym typeface="Roboto"/>
            </a:endParaRPr>
          </a:p>
          <a:p>
            <a:pPr marL="457200" lvl="0" indent="-228600" defTabSz="914400">
              <a:spcBef>
                <a:spcPts val="0"/>
              </a:spcBef>
              <a:spcAft>
                <a:spcPts val="0"/>
              </a:spcAft>
              <a:buClr>
                <a:srgbClr val="333333"/>
              </a:buClr>
              <a:buSzPct val="100000"/>
              <a:buFont typeface="Arial" panose="020B0604020202020204" pitchFamily="34" charset="0"/>
              <a:buChar char="•"/>
            </a:pPr>
            <a:r>
              <a:rPr lang="en-US" sz="700">
                <a:sym typeface="Roboto"/>
              </a:rPr>
              <a:t>Flores G, Abreu M, Barone CP, Bachur R, Lin H. Errors of medical interpretation and their potential clinical consequences: a comparison of professional versus ad hoc versus no interpreters. Ann Emerg Med. 2012 Nov;60(5):545-53. doi: 10.1016/j.annemergmed.2012.01.025. Epub 2012 Mar 15. PMID: 22424655.</a:t>
            </a:r>
          </a:p>
          <a:p>
            <a:pPr marL="457200" lvl="0" indent="-228600" defTabSz="914400">
              <a:spcBef>
                <a:spcPts val="0"/>
              </a:spcBef>
              <a:spcAft>
                <a:spcPts val="0"/>
              </a:spcAft>
              <a:buClr>
                <a:srgbClr val="333333"/>
              </a:buClr>
              <a:buSzPct val="100000"/>
              <a:buFont typeface="Arial" panose="020B0604020202020204" pitchFamily="34" charset="0"/>
              <a:buChar char="•"/>
            </a:pPr>
            <a:r>
              <a:rPr lang="en-US" sz="700">
                <a:sym typeface="Roboto"/>
              </a:rPr>
              <a:t>Hartford EA, Anderson AP, Klein EJ, Caglar D, Carlin K, Lion KC. The Use and Impact of Professional Interpretation in a Pediatric Emergency Department. Acad Pediatr. 2019 Nov-Dec;19(8):956-962. doi: 10.1016/j.acap.2019.07.006. Epub 2019 Aug 5. PMID: 31394260; PMCID: PMC6855248.</a:t>
            </a:r>
          </a:p>
          <a:p>
            <a:pPr marL="457200" lvl="0" indent="-228600" defTabSz="914400">
              <a:spcBef>
                <a:spcPts val="0"/>
              </a:spcBef>
              <a:spcAft>
                <a:spcPts val="0"/>
              </a:spcAft>
              <a:buClr>
                <a:srgbClr val="333333"/>
              </a:buClr>
              <a:buSzPct val="100000"/>
              <a:buFont typeface="Arial" panose="020B0604020202020204" pitchFamily="34" charset="0"/>
              <a:buChar char="•"/>
            </a:pPr>
            <a:r>
              <a:rPr lang="en-US" sz="700">
                <a:sym typeface="Roboto"/>
              </a:rPr>
              <a:t>Jaeger FN, Pellaud N, Laville B, Klauser P. The migration-related language barrier and professional interpreter use in primary health care in Switzerland. BMC Health Serv Res. 2019 Jun 27;19(1):429. doi: 10.1186/s12913-019-4164-4. PMID: 31248420; PMCID: PMC6598246.</a:t>
            </a:r>
          </a:p>
          <a:p>
            <a:pPr marL="457200" lvl="0" indent="-228600" defTabSz="914400">
              <a:spcBef>
                <a:spcPts val="0"/>
              </a:spcBef>
              <a:spcAft>
                <a:spcPts val="0"/>
              </a:spcAft>
              <a:buClr>
                <a:srgbClr val="333333"/>
              </a:buClr>
              <a:buSzPct val="100000"/>
              <a:buFont typeface="Arial" panose="020B0604020202020204" pitchFamily="34" charset="0"/>
              <a:buChar char="•"/>
            </a:pPr>
            <a:r>
              <a:rPr lang="en-US" sz="700">
                <a:sym typeface="Roboto"/>
              </a:rPr>
              <a:t>Labaf A, Shahvaraninasab A, Baradaran H, Seyedhosseini J, Jahanshir A. The Effect of Language Barrier and Non-professional Interpreters on the Accuracy of Patient-physician Communication in Emergency Department. Adv J Emerg Med. 2019 Jun 2;3(4):e38. doi: 10.22114/ajem.v0i0.123. PMID: 31633093; PMCID: PMC6789075.</a:t>
            </a:r>
          </a:p>
          <a:p>
            <a:pPr marL="457200" lvl="0" indent="-228600" defTabSz="914400">
              <a:spcBef>
                <a:spcPts val="0"/>
              </a:spcBef>
              <a:spcAft>
                <a:spcPts val="0"/>
              </a:spcAft>
              <a:buClr>
                <a:srgbClr val="333333"/>
              </a:buClr>
              <a:buSzPct val="100000"/>
              <a:buFont typeface="Arial" panose="020B0604020202020204" pitchFamily="34" charset="0"/>
              <a:buChar char="•"/>
            </a:pPr>
            <a:r>
              <a:rPr lang="en-US" sz="700">
                <a:sym typeface="Roboto"/>
              </a:rPr>
              <a:t>Légis Québec. « Act Respecting Health Services and Social Services ». Accessed March 9, 2021. http://legisquebec.gouv.qc.ca/en/ShowDoc/cs/S-4.2.  </a:t>
            </a:r>
          </a:p>
          <a:p>
            <a:pPr marL="457200" lvl="0" indent="-228600" defTabSz="914400">
              <a:spcBef>
                <a:spcPts val="0"/>
              </a:spcBef>
              <a:spcAft>
                <a:spcPts val="0"/>
              </a:spcAft>
              <a:buClr>
                <a:srgbClr val="333333"/>
              </a:buClr>
              <a:buSzPct val="100000"/>
              <a:buFont typeface="Arial" panose="020B0604020202020204" pitchFamily="34" charset="0"/>
              <a:buChar char="•"/>
            </a:pPr>
            <a:r>
              <a:rPr lang="en-US" sz="700">
                <a:sym typeface="Roboto"/>
              </a:rPr>
              <a:t>Norouzinia, Roohangiz, Maryam Aghabarari, Maryam Shiri, Mehrdad Karimi, and Elham Samami. « Communication barriers perceived by nurses and patients ». Global journal of health science 8, no. 6 (2016): 65. https://www.ncbi.nlm.nih.gov/pmc/articles/PMC4954910/ </a:t>
            </a:r>
          </a:p>
          <a:p>
            <a:pPr marL="457200" lvl="0" indent="-228600" defTabSz="914400">
              <a:spcBef>
                <a:spcPts val="0"/>
              </a:spcBef>
              <a:spcAft>
                <a:spcPts val="0"/>
              </a:spcAft>
              <a:buClr>
                <a:srgbClr val="333333"/>
              </a:buClr>
              <a:buSzPct val="118181"/>
              <a:buFont typeface="Arial" panose="020B0604020202020204" pitchFamily="34" charset="0"/>
              <a:buChar char="•"/>
            </a:pPr>
            <a:r>
              <a:rPr lang="en-US" sz="700"/>
              <a:t>Statistics Canada. « Linguistic Characteristics of Canadians ». Canada's national statistical agency / Statistique Canada : Organisme statistique nationale du Canada, 23 juillet 2018.</a:t>
            </a:r>
            <a:r>
              <a:rPr lang="en-US" sz="700">
                <a:uFill>
                  <a:noFill/>
                </a:uFill>
                <a:hlinkClick r:id="rId5">
                  <a:extLst>
                    <a:ext uri="{A12FA001-AC4F-418D-AE19-62706E023703}">
                      <ahyp:hlinkClr xmlns:ahyp="http://schemas.microsoft.com/office/drawing/2018/hyperlinkcolor" val="tx"/>
                    </a:ext>
                  </a:extLst>
                </a:hlinkClick>
              </a:rPr>
              <a:t> </a:t>
            </a:r>
            <a:r>
              <a:rPr lang="en-US" sz="700" u="sng">
                <a:hlinkClick r:id="rId5">
                  <a:extLst>
                    <a:ext uri="{A12FA001-AC4F-418D-AE19-62706E023703}">
                      <ahyp:hlinkClr xmlns:ahyp="http://schemas.microsoft.com/office/drawing/2018/hyperlinkcolor" val="tx"/>
                    </a:ext>
                  </a:extLst>
                </a:hlinkClick>
              </a:rPr>
              <a:t>https://www12.statcan.gc.ca/census-recensement/2011/as-sa/98-314-x/98-314-x2011001-eng.cfm</a:t>
            </a:r>
            <a:endParaRPr lang="en-US" sz="700" u="sng"/>
          </a:p>
          <a:p>
            <a:pPr marL="457200" lvl="0" indent="-228600" defTabSz="914400">
              <a:spcBef>
                <a:spcPts val="0"/>
              </a:spcBef>
              <a:spcAft>
                <a:spcPts val="0"/>
              </a:spcAft>
              <a:buClr>
                <a:srgbClr val="333333"/>
              </a:buClr>
              <a:buSzPct val="108333"/>
              <a:buFont typeface="Arial" panose="020B0604020202020204" pitchFamily="34" charset="0"/>
              <a:buChar char="•"/>
            </a:pPr>
            <a:r>
              <a:rPr lang="en-US" sz="700">
                <a:sym typeface="Roboto"/>
              </a:rPr>
              <a:t>Schlange SA, Palmer-Wackerly AL, Chaidez V. A Narrative Review of Medical Interpretation Services and their Effect on the Quality of Health Care. South Med J. 2022 May;115(5):317-321. doi: 10.14423/SMJ.0000000000001392. PMID: 35504613.</a:t>
            </a:r>
          </a:p>
          <a:p>
            <a:pPr marL="457200" lvl="0" indent="-228600" defTabSz="914400">
              <a:spcBef>
                <a:spcPts val="0"/>
              </a:spcBef>
              <a:spcAft>
                <a:spcPts val="0"/>
              </a:spcAft>
              <a:buClr>
                <a:srgbClr val="333333"/>
              </a:buClr>
              <a:buSzPct val="100000"/>
              <a:buFont typeface="Arial" panose="020B0604020202020204" pitchFamily="34" charset="0"/>
              <a:buChar char="•"/>
            </a:pPr>
            <a:r>
              <a:rPr lang="en-US" sz="700">
                <a:sym typeface="Roboto"/>
              </a:rPr>
              <a:t>Tam, Vivian, Francine Buchanan and Claude Lurette. « Language Interpretation in Health Care: How Do We Meet Patients' Needs? » Healthy Debate, 17 février 2021. https://healthydebate.ca/2018/12/topic/language-interpretation-in-health-care/.  </a:t>
            </a:r>
          </a:p>
          <a:p>
            <a:pPr marL="457200" lvl="0" indent="-228600" defTabSz="914400">
              <a:spcBef>
                <a:spcPts val="1200"/>
              </a:spcBef>
              <a:spcAft>
                <a:spcPts val="0"/>
              </a:spcAft>
              <a:buFont typeface="Arial" panose="020B0604020202020204" pitchFamily="34" charset="0"/>
              <a:buChar char="•"/>
            </a:pPr>
            <a:endParaRPr lang="en-US" sz="700">
              <a:highlight>
                <a:srgbClr val="FFFFFF"/>
              </a:highlight>
              <a:sym typeface="Roboto"/>
            </a:endParaRPr>
          </a:p>
          <a:p>
            <a:pPr marL="0" lvl="0" indent="-228600" defTabSz="914400">
              <a:spcBef>
                <a:spcPts val="1200"/>
              </a:spcBef>
              <a:spcAft>
                <a:spcPts val="1200"/>
              </a:spcAft>
              <a:buFont typeface="Arial" panose="020B0604020202020204" pitchFamily="34" charset="0"/>
              <a:buChar char="•"/>
            </a:pPr>
            <a:endParaRPr lang="en-US" sz="700">
              <a:highlight>
                <a:srgbClr val="FFFFFF"/>
              </a:highlight>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3"/>
        <p:cNvGrpSpPr/>
        <p:nvPr/>
      </p:nvGrpSpPr>
      <p:grpSpPr>
        <a:xfrm>
          <a:off x="0" y="0"/>
          <a:ext cx="0" cy="0"/>
          <a:chOff x="0" y="0"/>
          <a:chExt cx="0" cy="0"/>
        </a:xfrm>
      </p:grpSpPr>
      <p:sp useBgFill="1">
        <p:nvSpPr>
          <p:cNvPr id="146" name="Rectangle 14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Google Shape;134;p14"/>
          <p:cNvSpPr txBox="1">
            <a:spLocks noGrp="1"/>
          </p:cNvSpPr>
          <p:nvPr>
            <p:ph type="title"/>
          </p:nvPr>
        </p:nvSpPr>
        <p:spPr>
          <a:xfrm>
            <a:off x="483798" y="394486"/>
            <a:ext cx="3212237" cy="900271"/>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2700" b="1"/>
              <a:t>Plan de la présentation</a:t>
            </a:r>
          </a:p>
        </p:txBody>
      </p:sp>
      <p:sp>
        <p:nvSpPr>
          <p:cNvPr id="148" name="Rectangle 14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458684"/>
            <a:ext cx="301752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Google Shape;135;p14"/>
          <p:cNvSpPr txBox="1">
            <a:spLocks noGrp="1"/>
          </p:cNvSpPr>
          <p:nvPr>
            <p:ph type="body" idx="1"/>
          </p:nvPr>
        </p:nvSpPr>
        <p:spPr>
          <a:xfrm>
            <a:off x="483799" y="1828128"/>
            <a:ext cx="3212238" cy="2633958"/>
          </a:xfrm>
          <a:prstGeom prst="rect">
            <a:avLst/>
          </a:prstGeom>
        </p:spPr>
        <p:txBody>
          <a:bodyPr spcFirstLastPara="1" vert="horz" lIns="91440" tIns="45720" rIns="91440" bIns="45720" rtlCol="0" anchor="ctr" anchorCtr="0">
            <a:normAutofit lnSpcReduction="10000"/>
          </a:bodyPr>
          <a:lstStyle/>
          <a:p>
            <a:pPr marL="457200" lvl="0" indent="-228600" defTabSz="914400">
              <a:lnSpc>
                <a:spcPct val="150000"/>
              </a:lnSpc>
              <a:spcBef>
                <a:spcPts val="0"/>
              </a:spcBef>
              <a:spcAft>
                <a:spcPts val="0"/>
              </a:spcAft>
              <a:buSzPct val="100000"/>
              <a:buFont typeface="Arial" panose="020B0604020202020204" pitchFamily="34" charset="0"/>
              <a:buChar char="•"/>
            </a:pPr>
            <a:r>
              <a:rPr lang="en-US" sz="1600" dirty="0"/>
              <a:t>Introduction</a:t>
            </a:r>
          </a:p>
          <a:p>
            <a:pPr marL="457200" lvl="0" indent="-228600" defTabSz="914400">
              <a:lnSpc>
                <a:spcPct val="150000"/>
              </a:lnSpc>
              <a:spcBef>
                <a:spcPts val="0"/>
              </a:spcBef>
              <a:spcAft>
                <a:spcPts val="0"/>
              </a:spcAft>
              <a:buSzPct val="100000"/>
              <a:buFont typeface="Arial" panose="020B0604020202020204" pitchFamily="34" charset="0"/>
              <a:buChar char="•"/>
            </a:pPr>
            <a:r>
              <a:rPr lang="en-US" sz="1600" dirty="0"/>
              <a:t>Question PICO</a:t>
            </a:r>
          </a:p>
          <a:p>
            <a:pPr marL="457200" lvl="0" indent="-228600" defTabSz="914400">
              <a:lnSpc>
                <a:spcPct val="150000"/>
              </a:lnSpc>
              <a:spcBef>
                <a:spcPts val="0"/>
              </a:spcBef>
              <a:spcAft>
                <a:spcPts val="0"/>
              </a:spcAft>
              <a:buSzPct val="100000"/>
              <a:buFont typeface="Arial" panose="020B0604020202020204" pitchFamily="34" charset="0"/>
              <a:buChar char="•"/>
            </a:pPr>
            <a:r>
              <a:rPr lang="en-US" sz="1600" dirty="0"/>
              <a:t>Notre démarche</a:t>
            </a:r>
          </a:p>
          <a:p>
            <a:pPr marL="457200" lvl="0" indent="-228600" defTabSz="914400">
              <a:lnSpc>
                <a:spcPct val="150000"/>
              </a:lnSpc>
              <a:spcBef>
                <a:spcPts val="0"/>
              </a:spcBef>
              <a:spcAft>
                <a:spcPts val="0"/>
              </a:spcAft>
              <a:buSzPct val="100000"/>
              <a:buFont typeface="Arial" panose="020B0604020202020204" pitchFamily="34" charset="0"/>
              <a:buChar char="•"/>
            </a:pPr>
            <a:r>
              <a:rPr lang="en-US" sz="1600" dirty="0" err="1"/>
              <a:t>Méthode</a:t>
            </a:r>
            <a:endParaRPr lang="en-US" sz="1600" dirty="0"/>
          </a:p>
          <a:p>
            <a:pPr marL="457200" lvl="0" indent="-228600" defTabSz="914400">
              <a:lnSpc>
                <a:spcPct val="150000"/>
              </a:lnSpc>
              <a:spcBef>
                <a:spcPts val="0"/>
              </a:spcBef>
              <a:spcAft>
                <a:spcPts val="0"/>
              </a:spcAft>
              <a:buSzPct val="100000"/>
              <a:buFont typeface="Arial" panose="020B0604020202020204" pitchFamily="34" charset="0"/>
              <a:buChar char="•"/>
            </a:pPr>
            <a:r>
              <a:rPr lang="en-US" sz="1600" dirty="0" err="1"/>
              <a:t>Résultats</a:t>
            </a:r>
            <a:endParaRPr lang="en-US" sz="1600" dirty="0"/>
          </a:p>
          <a:p>
            <a:pPr marL="457200" lvl="0" indent="-228600" defTabSz="914400">
              <a:lnSpc>
                <a:spcPct val="150000"/>
              </a:lnSpc>
              <a:spcBef>
                <a:spcPts val="0"/>
              </a:spcBef>
              <a:spcAft>
                <a:spcPts val="0"/>
              </a:spcAft>
              <a:buSzPct val="100000"/>
              <a:buFont typeface="Arial" panose="020B0604020202020204" pitchFamily="34" charset="0"/>
              <a:buChar char="•"/>
            </a:pPr>
            <a:r>
              <a:rPr lang="en-US" sz="1600" dirty="0"/>
              <a:t>Discussion</a:t>
            </a:r>
          </a:p>
          <a:p>
            <a:pPr marL="457200" lvl="0" indent="-228600" defTabSz="914400">
              <a:lnSpc>
                <a:spcPct val="150000"/>
              </a:lnSpc>
              <a:spcBef>
                <a:spcPts val="0"/>
              </a:spcBef>
              <a:spcAft>
                <a:spcPts val="0"/>
              </a:spcAft>
              <a:buSzPct val="100000"/>
              <a:buFont typeface="Arial" panose="020B0604020202020204" pitchFamily="34" charset="0"/>
              <a:buChar char="•"/>
            </a:pPr>
            <a:r>
              <a:rPr lang="en-US" sz="1600" dirty="0"/>
              <a:t>Conclusion</a:t>
            </a:r>
          </a:p>
          <a:p>
            <a:pPr marL="0" lvl="0" indent="-228600" defTabSz="914400">
              <a:spcBef>
                <a:spcPts val="1200"/>
              </a:spcBef>
              <a:spcAft>
                <a:spcPts val="0"/>
              </a:spcAft>
              <a:buClr>
                <a:schemeClr val="dk1"/>
              </a:buClr>
              <a:buSzPct val="84615"/>
              <a:buFont typeface="Arial" panose="020B0604020202020204" pitchFamily="34" charset="0"/>
              <a:buChar char="•"/>
            </a:pPr>
            <a:endParaRPr lang="en-US" sz="1400" dirty="0"/>
          </a:p>
          <a:p>
            <a:pPr marL="0" lvl="0" indent="-228600" defTabSz="914400">
              <a:spcBef>
                <a:spcPts val="1200"/>
              </a:spcBef>
              <a:spcAft>
                <a:spcPts val="1200"/>
              </a:spcAft>
              <a:buClr>
                <a:schemeClr val="dk1"/>
              </a:buClr>
              <a:buSzPct val="84615"/>
              <a:buFont typeface="Arial" panose="020B0604020202020204" pitchFamily="34" charset="0"/>
              <a:buChar char="•"/>
            </a:pPr>
            <a:endParaRPr lang="en-US" sz="1400" dirty="0"/>
          </a:p>
        </p:txBody>
      </p:sp>
      <p:sp>
        <p:nvSpPr>
          <p:cNvPr id="145" name="Rectangle 14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9382" y="4540020"/>
            <a:ext cx="555498"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28692" y="161401"/>
            <a:ext cx="555498"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266219"/>
            <a:ext cx="4638730" cy="44364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oogle Shape;136;p14"/>
          <p:cNvPicPr preferRelativeResize="0"/>
          <p:nvPr/>
        </p:nvPicPr>
        <p:blipFill rotWithShape="1">
          <a:blip r:embed="rId3"/>
          <a:srcRect r="4" b="5404"/>
          <a:stretch/>
        </p:blipFill>
        <p:spPr>
          <a:xfrm>
            <a:off x="4490803" y="487870"/>
            <a:ext cx="4221014" cy="399310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sp useBgFill="1">
        <p:nvSpPr>
          <p:cNvPr id="160" name="Rectangle 14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5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664868"/>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2" name="Google Shape;142;p15"/>
          <p:cNvPicPr preferRelativeResize="0"/>
          <p:nvPr/>
        </p:nvPicPr>
        <p:blipFill>
          <a:blip r:embed="rId3">
            <a:alphaModFix/>
          </a:blip>
          <a:stretch>
            <a:fillRect/>
          </a:stretch>
        </p:blipFill>
        <p:spPr>
          <a:xfrm>
            <a:off x="3091123" y="171450"/>
            <a:ext cx="4795891" cy="940424"/>
          </a:xfrm>
          <a:prstGeom prst="rect">
            <a:avLst/>
          </a:prstGeom>
          <a:noFill/>
          <a:ln>
            <a:noFill/>
          </a:ln>
        </p:spPr>
      </p:pic>
      <p:pic>
        <p:nvPicPr>
          <p:cNvPr id="143" name="Google Shape;143;p15"/>
          <p:cNvPicPr preferRelativeResize="0"/>
          <p:nvPr/>
        </p:nvPicPr>
        <p:blipFill>
          <a:blip r:embed="rId4">
            <a:alphaModFix/>
          </a:blip>
          <a:stretch>
            <a:fillRect/>
          </a:stretch>
        </p:blipFill>
        <p:spPr>
          <a:xfrm>
            <a:off x="5132043" y="1544376"/>
            <a:ext cx="2867633" cy="1700034"/>
          </a:xfrm>
          <a:prstGeom prst="rect">
            <a:avLst/>
          </a:prstGeom>
          <a:noFill/>
          <a:ln>
            <a:noFill/>
          </a:ln>
        </p:spPr>
      </p:pic>
      <p:pic>
        <p:nvPicPr>
          <p:cNvPr id="144" name="Google Shape;144;p15"/>
          <p:cNvPicPr preferRelativeResize="0"/>
          <p:nvPr/>
        </p:nvPicPr>
        <p:blipFill>
          <a:blip r:embed="rId5">
            <a:alphaModFix/>
          </a:blip>
          <a:stretch>
            <a:fillRect/>
          </a:stretch>
        </p:blipFill>
        <p:spPr>
          <a:xfrm>
            <a:off x="1087174" y="1111874"/>
            <a:ext cx="4044869" cy="2774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
        <p:cNvGrpSpPr/>
        <p:nvPr/>
      </p:nvGrpSpPr>
      <p:grpSpPr>
        <a:xfrm>
          <a:off x="0" y="0"/>
          <a:ext cx="0" cy="0"/>
          <a:chOff x="0" y="0"/>
          <a:chExt cx="0" cy="0"/>
        </a:xfrm>
      </p:grpSpPr>
      <p:sp useBgFill="1">
        <p:nvSpPr>
          <p:cNvPr id="229" name="Rectangle 2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Google Shape;149;p16"/>
          <p:cNvSpPr txBox="1">
            <a:spLocks noGrp="1"/>
          </p:cNvSpPr>
          <p:nvPr>
            <p:ph type="title"/>
          </p:nvPr>
        </p:nvSpPr>
        <p:spPr>
          <a:xfrm>
            <a:off x="516557" y="168501"/>
            <a:ext cx="2400300" cy="334587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kern="1200" dirty="0">
                <a:solidFill>
                  <a:srgbClr val="FFFFFF"/>
                </a:solidFill>
                <a:latin typeface="+mj-lt"/>
                <a:ea typeface="+mj-ea"/>
                <a:cs typeface="+mj-cs"/>
              </a:rPr>
              <a:t>Introduction</a:t>
            </a:r>
          </a:p>
        </p:txBody>
      </p:sp>
      <p:sp>
        <p:nvSpPr>
          <p:cNvPr id="231" name="Arc 2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8" name="Google Shape;150;p16"/>
          <p:cNvSpPr txBox="1">
            <a:spLocks noGrp="1"/>
          </p:cNvSpPr>
          <p:nvPr>
            <p:ph type="body" idx="1"/>
          </p:nvPr>
        </p:nvSpPr>
        <p:spPr>
          <a:xfrm>
            <a:off x="3335481" y="443508"/>
            <a:ext cx="5179868" cy="4189214"/>
          </a:xfrm>
          <a:prstGeom prst="rect">
            <a:avLst/>
          </a:prstGeom>
        </p:spPr>
        <p:txBody>
          <a:bodyPr spcFirstLastPara="1" vert="horz" lIns="91440" tIns="45720" rIns="91440" bIns="45720" rtlCol="0" anchor="ctr" anchorCtr="0">
            <a:normAutofit/>
          </a:bodyPr>
          <a:lstStyle/>
          <a:p>
            <a:pPr marL="457200" lvl="0" indent="-228600" defTabSz="914400">
              <a:spcBef>
                <a:spcPts val="0"/>
              </a:spcBef>
              <a:spcAft>
                <a:spcPts val="0"/>
              </a:spcAft>
              <a:buClr>
                <a:srgbClr val="2D2D2D"/>
              </a:buClr>
              <a:buSzPts val="1300"/>
              <a:buFont typeface="Arial" panose="020B0604020202020204" pitchFamily="34" charset="0"/>
              <a:buChar char="•"/>
            </a:pPr>
            <a:r>
              <a:rPr lang="en-US" sz="1600"/>
              <a:t>La communication est très importante lors de l’évaluation d’un patient pour bien comprendre son problème médical et répondre à ses besoins. </a:t>
            </a:r>
          </a:p>
          <a:p>
            <a:pPr marL="457200" lvl="0" indent="-228600" defTabSz="914400">
              <a:spcBef>
                <a:spcPts val="0"/>
              </a:spcBef>
              <a:spcAft>
                <a:spcPts val="0"/>
              </a:spcAft>
              <a:buFont typeface="Arial" panose="020B0604020202020204" pitchFamily="34" charset="0"/>
              <a:buChar char="•"/>
            </a:pPr>
            <a:endParaRPr lang="en-US" sz="1600"/>
          </a:p>
          <a:p>
            <a:pPr marL="457200" lvl="0" indent="-228600" defTabSz="914400">
              <a:spcBef>
                <a:spcPts val="0"/>
              </a:spcBef>
              <a:spcAft>
                <a:spcPts val="0"/>
              </a:spcAft>
              <a:buClr>
                <a:srgbClr val="2D2D2D"/>
              </a:buClr>
              <a:buSzPts val="1300"/>
              <a:buFont typeface="Arial" panose="020B0604020202020204" pitchFamily="34" charset="0"/>
              <a:buChar char="•"/>
            </a:pPr>
            <a:r>
              <a:rPr lang="en-US" sz="1600" b="1"/>
              <a:t>Les obstacles à une communication peuvent entraîner </a:t>
            </a:r>
          </a:p>
          <a:p>
            <a:pPr marL="457200" lvl="0" indent="-228600" defTabSz="914400">
              <a:spcBef>
                <a:spcPts val="0"/>
              </a:spcBef>
              <a:spcAft>
                <a:spcPts val="0"/>
              </a:spcAft>
              <a:buFont typeface="Arial" panose="020B0604020202020204" pitchFamily="34" charset="0"/>
              <a:buChar char="•"/>
            </a:pPr>
            <a:endParaRPr lang="en-US" sz="1600" b="1"/>
          </a:p>
          <a:p>
            <a:pPr marL="914400" lvl="0" indent="-228600" defTabSz="914400">
              <a:spcBef>
                <a:spcPts val="0"/>
              </a:spcBef>
              <a:spcAft>
                <a:spcPts val="0"/>
              </a:spcAft>
              <a:buFont typeface="Arial" panose="020B0604020202020204" pitchFamily="34" charset="0"/>
              <a:buChar char="•"/>
            </a:pPr>
            <a:r>
              <a:rPr lang="en-US" sz="1600"/>
              <a:t>des</a:t>
            </a:r>
            <a:r>
              <a:rPr lang="en-US" sz="1600" b="1"/>
              <a:t> retards de diagnostic</a:t>
            </a:r>
          </a:p>
          <a:p>
            <a:pPr marL="914400" indent="-228600" defTabSz="914400">
              <a:buFont typeface="Arial" panose="020B0604020202020204" pitchFamily="34" charset="0"/>
              <a:buChar char="•"/>
            </a:pPr>
            <a:r>
              <a:rPr lang="en-US" sz="1600" b="1"/>
              <a:t>augmenter les hospitalisations non nécessaires et les réadmissions </a:t>
            </a:r>
            <a:r>
              <a:rPr lang="en-US" sz="1600" i="1"/>
              <a:t>(Nourizina et al, 2016)</a:t>
            </a:r>
            <a:r>
              <a:rPr lang="en-US" sz="1600" b="1"/>
              <a:t>.</a:t>
            </a:r>
          </a:p>
          <a:p>
            <a:pPr marL="228600" lvl="0" indent="-228600" defTabSz="914400">
              <a:spcBef>
                <a:spcPts val="0"/>
              </a:spcBef>
              <a:spcAft>
                <a:spcPts val="0"/>
              </a:spcAft>
              <a:buFont typeface="Arial" panose="020B0604020202020204" pitchFamily="34" charset="0"/>
              <a:buChar char="•"/>
            </a:pPr>
            <a:endParaRPr lang="en-US" sz="1600" b="1"/>
          </a:p>
          <a:p>
            <a:pPr marL="457200" lvl="0" indent="-228600" defTabSz="914400">
              <a:spcBef>
                <a:spcPts val="0"/>
              </a:spcBef>
              <a:spcAft>
                <a:spcPts val="0"/>
              </a:spcAft>
              <a:buClr>
                <a:srgbClr val="2D2D2D"/>
              </a:buClr>
              <a:buSzPts val="1300"/>
              <a:buFont typeface="Arial" panose="020B0604020202020204" pitchFamily="34" charset="0"/>
              <a:buChar char="•"/>
            </a:pPr>
            <a:r>
              <a:rPr lang="en-US" sz="1600" b="1"/>
              <a:t>Ce sont les populations vulnérables qui seront le plus atteintes par les barrières linguistiques et favorisent ainsi les disparités en matière de santé chez ces dernières déjà mal desservies (De Moissac et al, 2019)</a:t>
            </a:r>
            <a:endParaRPr lang="en-US" sz="1600"/>
          </a:p>
          <a:p>
            <a:pPr marL="0" lvl="0" indent="-228600" defTabSz="914400">
              <a:spcBef>
                <a:spcPts val="0"/>
              </a:spcBef>
              <a:spcAft>
                <a:spcPts val="1200"/>
              </a:spcAft>
              <a:buFont typeface="Arial" panose="020B0604020202020204" pitchFamily="34" charset="0"/>
              <a:buChar char="•"/>
            </a:pPr>
            <a:endParaRPr lang="en-US" sz="1600"/>
          </a:p>
        </p:txBody>
      </p:sp>
      <p:pic>
        <p:nvPicPr>
          <p:cNvPr id="2" name="Google Shape;153;p16">
            <a:extLst>
              <a:ext uri="{FF2B5EF4-FFF2-40B4-BE49-F238E27FC236}">
                <a16:creationId xmlns:a16="http://schemas.microsoft.com/office/drawing/2014/main" id="{E0CD814B-E680-CD17-201D-FC9D4772E868}"/>
              </a:ext>
            </a:extLst>
          </p:cNvPr>
          <p:cNvPicPr preferRelativeResize="0"/>
          <p:nvPr/>
        </p:nvPicPr>
        <p:blipFill rotWithShape="1">
          <a:blip r:embed="rId3"/>
          <a:srcRect b="5614"/>
          <a:stretch/>
        </p:blipFill>
        <p:spPr>
          <a:xfrm>
            <a:off x="698101" y="2245709"/>
            <a:ext cx="1961171" cy="14371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7"/>
        <p:cNvGrpSpPr/>
        <p:nvPr/>
      </p:nvGrpSpPr>
      <p:grpSpPr>
        <a:xfrm>
          <a:off x="0" y="0"/>
          <a:ext cx="0" cy="0"/>
          <a:chOff x="0" y="0"/>
          <a:chExt cx="0" cy="0"/>
        </a:xfrm>
      </p:grpSpPr>
      <p:sp useBgFill="1">
        <p:nvSpPr>
          <p:cNvPr id="165" name="Rectangle 164">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Google Shape;158;p17"/>
          <p:cNvSpPr txBox="1">
            <a:spLocks noGrp="1"/>
          </p:cNvSpPr>
          <p:nvPr>
            <p:ph type="title"/>
          </p:nvPr>
        </p:nvSpPr>
        <p:spPr>
          <a:xfrm>
            <a:off x="628650" y="273843"/>
            <a:ext cx="4045020"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kern="1200">
                <a:solidFill>
                  <a:schemeClr val="tx1"/>
                </a:solidFill>
                <a:latin typeface="+mj-lt"/>
                <a:ea typeface="+mj-ea"/>
                <a:cs typeface="+mj-cs"/>
              </a:rPr>
              <a:t>Introduction</a:t>
            </a:r>
          </a:p>
        </p:txBody>
      </p:sp>
      <p:sp>
        <p:nvSpPr>
          <p:cNvPr id="167" name="Freeform: Shape 166">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0"/>
            <a:ext cx="866357" cy="46877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9" name="Google Shape;159;p17"/>
          <p:cNvSpPr txBox="1">
            <a:spLocks noGrp="1"/>
          </p:cNvSpPr>
          <p:nvPr>
            <p:ph type="body" idx="1"/>
          </p:nvPr>
        </p:nvSpPr>
        <p:spPr>
          <a:xfrm>
            <a:off x="628650" y="1369218"/>
            <a:ext cx="4045020" cy="3263504"/>
          </a:xfrm>
          <a:prstGeom prst="rect">
            <a:avLst/>
          </a:prstGeom>
        </p:spPr>
        <p:txBody>
          <a:bodyPr spcFirstLastPara="1" vert="horz" lIns="91440" tIns="45720" rIns="91440" bIns="45720" rtlCol="0" anchorCtr="0">
            <a:normAutofit/>
          </a:bodyPr>
          <a:lstStyle/>
          <a:p>
            <a:pPr marL="457200" lvl="0" indent="-228600" defTabSz="914400">
              <a:spcBef>
                <a:spcPts val="1200"/>
              </a:spcBef>
              <a:spcAft>
                <a:spcPts val="0"/>
              </a:spcAft>
              <a:buClr>
                <a:srgbClr val="2D2D2D"/>
              </a:buClr>
              <a:buSzPts val="1367"/>
              <a:buFont typeface="Arial" panose="020B0604020202020204" pitchFamily="34" charset="0"/>
              <a:buChar char="•"/>
            </a:pPr>
            <a:r>
              <a:rPr lang="en-US" sz="1600"/>
              <a:t>12,7 % (4,6 millions de personnes) des Canadiens(es) parlent une langue autre que l’anglais ou le français (Statistique Canada, 2022)                                                                               </a:t>
            </a:r>
          </a:p>
          <a:p>
            <a:pPr marL="457200" lvl="0" indent="-228600" defTabSz="914400">
              <a:spcBef>
                <a:spcPts val="1200"/>
              </a:spcBef>
              <a:spcAft>
                <a:spcPts val="0"/>
              </a:spcAft>
              <a:buClr>
                <a:srgbClr val="2D2D2D"/>
              </a:buClr>
              <a:buSzPts val="1367"/>
              <a:buFont typeface="Arial" panose="020B0604020202020204" pitchFamily="34" charset="0"/>
              <a:buChar char="•"/>
            </a:pPr>
            <a:r>
              <a:rPr lang="en-US" sz="1600"/>
              <a:t>Le recours à des services d’interprétation professionnelle est limité dans nos établissements de santé.</a:t>
            </a:r>
          </a:p>
          <a:p>
            <a:pPr marL="457200" lvl="0" indent="-228600" defTabSz="914400">
              <a:spcBef>
                <a:spcPts val="1200"/>
              </a:spcBef>
              <a:spcAft>
                <a:spcPts val="0"/>
              </a:spcAft>
              <a:buClr>
                <a:srgbClr val="2D2D2D"/>
              </a:buClr>
              <a:buSzPts val="1367"/>
              <a:buFont typeface="Arial" panose="020B0604020202020204" pitchFamily="34" charset="0"/>
              <a:buChar char="•"/>
            </a:pPr>
            <a:r>
              <a:rPr lang="en-US" sz="1600">
                <a:sym typeface="Arial"/>
              </a:rPr>
              <a:t>Par conséquent, on fera appel à un membre de la famille ou à un membre de l’équipe médicale lorsque possible</a:t>
            </a:r>
            <a:endParaRPr lang="en-US" sz="1600"/>
          </a:p>
          <a:p>
            <a:pPr marL="0" lvl="0" indent="-228600" defTabSz="914400">
              <a:spcBef>
                <a:spcPts val="0"/>
              </a:spcBef>
              <a:spcAft>
                <a:spcPts val="1200"/>
              </a:spcAft>
              <a:buSzPts val="358"/>
              <a:buFont typeface="Arial" panose="020B0604020202020204" pitchFamily="34" charset="0"/>
              <a:buChar char="•"/>
            </a:pPr>
            <a:endParaRPr lang="en-US" sz="1600"/>
          </a:p>
        </p:txBody>
      </p:sp>
      <p:sp>
        <p:nvSpPr>
          <p:cNvPr id="169" name="Oval 168">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2567969"/>
            <a:ext cx="405617" cy="405616"/>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 name="Google Shape;160;p17"/>
          <p:cNvPicPr preferRelativeResize="0"/>
          <p:nvPr/>
        </p:nvPicPr>
        <p:blipFill rotWithShape="1">
          <a:blip r:embed="rId3"/>
          <a:srcRect l="9911" t="19209" r="9044" b="10372"/>
          <a:stretch/>
        </p:blipFill>
        <p:spPr>
          <a:xfrm>
            <a:off x="5915388" y="1098267"/>
            <a:ext cx="2835788" cy="246398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171" name="Freeform: Shape 170">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0"/>
            <a:ext cx="1550211" cy="1216410"/>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3" name="Straight Connector 172">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77092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75" name="Freeform: Shape 174">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3875011"/>
            <a:ext cx="1376793" cy="1518589"/>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4525346"/>
            <a:ext cx="1493298" cy="618154"/>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4139397"/>
            <a:ext cx="1005228" cy="1004103"/>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4"/>
        <p:cNvGrpSpPr/>
        <p:nvPr/>
      </p:nvGrpSpPr>
      <p:grpSpPr>
        <a:xfrm>
          <a:off x="0" y="0"/>
          <a:ext cx="0" cy="0"/>
          <a:chOff x="0" y="0"/>
          <a:chExt cx="0" cy="0"/>
        </a:xfrm>
      </p:grpSpPr>
      <p:sp>
        <p:nvSpPr>
          <p:cNvPr id="172" name="Rectangle 171">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Arc 17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506729" y="581887"/>
            <a:ext cx="2240924" cy="2240924"/>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5" name="Google Shape;165;p18"/>
          <p:cNvSpPr txBox="1">
            <a:spLocks noGrp="1"/>
          </p:cNvSpPr>
          <p:nvPr>
            <p:ph type="ctrTitle"/>
          </p:nvPr>
        </p:nvSpPr>
        <p:spPr>
          <a:xfrm>
            <a:off x="750638" y="749835"/>
            <a:ext cx="3814185" cy="1790700"/>
          </a:xfrm>
          <a:prstGeom prst="rect">
            <a:avLst/>
          </a:prstGeom>
        </p:spPr>
        <p:txBody>
          <a:bodyPr spcFirstLastPara="1" lIns="91425" tIns="91425" rIns="91425" bIns="91425" anchorCtr="0">
            <a:normAutofit/>
          </a:bodyPr>
          <a:lstStyle/>
          <a:p>
            <a:pPr marL="0" lvl="0" indent="0" algn="l" rtl="0">
              <a:spcBef>
                <a:spcPts val="0"/>
              </a:spcBef>
              <a:spcAft>
                <a:spcPts val="0"/>
              </a:spcAft>
              <a:buNone/>
            </a:pPr>
            <a:r>
              <a:rPr lang="en-GB" dirty="0">
                <a:solidFill>
                  <a:schemeClr val="bg1"/>
                </a:solidFill>
              </a:rPr>
              <a:t>Notre question PICO</a:t>
            </a:r>
          </a:p>
        </p:txBody>
      </p:sp>
      <p:sp>
        <p:nvSpPr>
          <p:cNvPr id="166" name="Google Shape;166;p18"/>
          <p:cNvSpPr txBox="1">
            <a:spLocks noGrp="1"/>
          </p:cNvSpPr>
          <p:nvPr>
            <p:ph type="subTitle" idx="1"/>
          </p:nvPr>
        </p:nvSpPr>
        <p:spPr>
          <a:xfrm>
            <a:off x="669613" y="2655889"/>
            <a:ext cx="3814185" cy="1411314"/>
          </a:xfrm>
          <a:prstGeom prst="rect">
            <a:avLst/>
          </a:prstGeom>
        </p:spPr>
        <p:txBody>
          <a:bodyPr spcFirstLastPara="1" lIns="91425" tIns="91425" rIns="91425" bIns="91425" anchorCtr="0">
            <a:noAutofit/>
          </a:bodyPr>
          <a:lstStyle/>
          <a:p>
            <a:pPr marL="0" lvl="0" indent="0" algn="l" rtl="0">
              <a:spcBef>
                <a:spcPts val="0"/>
              </a:spcBef>
              <a:spcAft>
                <a:spcPts val="1200"/>
              </a:spcAft>
              <a:buClr>
                <a:schemeClr val="dk1"/>
              </a:buClr>
              <a:buSzPts val="1100"/>
              <a:buFont typeface="Arial"/>
              <a:buNone/>
            </a:pPr>
            <a:r>
              <a:rPr lang="en-GB" sz="2000" dirty="0">
                <a:solidFill>
                  <a:schemeClr val="bg1"/>
                </a:solidFill>
              </a:rPr>
              <a:t>Chez les patients ne </a:t>
            </a:r>
            <a:r>
              <a:rPr lang="en-GB" sz="2000" dirty="0" err="1">
                <a:solidFill>
                  <a:schemeClr val="bg1"/>
                </a:solidFill>
              </a:rPr>
              <a:t>parlant</a:t>
            </a:r>
            <a:r>
              <a:rPr lang="en-GB" sz="2000" dirty="0">
                <a:solidFill>
                  <a:schemeClr val="bg1"/>
                </a:solidFill>
              </a:rPr>
              <a:t> pas la langue </a:t>
            </a:r>
            <a:r>
              <a:rPr lang="en-GB" sz="2000" dirty="0" err="1">
                <a:solidFill>
                  <a:schemeClr val="bg1"/>
                </a:solidFill>
              </a:rPr>
              <a:t>employée</a:t>
            </a:r>
            <a:r>
              <a:rPr lang="en-GB" sz="2000" dirty="0">
                <a:solidFill>
                  <a:schemeClr val="bg1"/>
                </a:solidFill>
              </a:rPr>
              <a:t> par </a:t>
            </a:r>
            <a:r>
              <a:rPr lang="en-GB" sz="2000" dirty="0" err="1">
                <a:solidFill>
                  <a:schemeClr val="bg1"/>
                </a:solidFill>
              </a:rPr>
              <a:t>l’équipe</a:t>
            </a:r>
            <a:r>
              <a:rPr lang="en-GB" sz="2000" dirty="0">
                <a:solidFill>
                  <a:schemeClr val="bg1"/>
                </a:solidFill>
              </a:rPr>
              <a:t> de </a:t>
            </a:r>
            <a:r>
              <a:rPr lang="en-GB" sz="2000" dirty="0" err="1">
                <a:solidFill>
                  <a:schemeClr val="bg1"/>
                </a:solidFill>
              </a:rPr>
              <a:t>soins</a:t>
            </a:r>
            <a:r>
              <a:rPr lang="en-GB" sz="2000" dirty="0">
                <a:solidFill>
                  <a:schemeClr val="bg1"/>
                </a:solidFill>
              </a:rPr>
              <a:t>, </a:t>
            </a:r>
            <a:r>
              <a:rPr lang="en-GB" sz="2000" dirty="0" err="1">
                <a:solidFill>
                  <a:schemeClr val="bg1"/>
                </a:solidFill>
              </a:rPr>
              <a:t>est-ce</a:t>
            </a:r>
            <a:r>
              <a:rPr lang="en-GB" sz="2000" dirty="0">
                <a:solidFill>
                  <a:schemeClr val="bg1"/>
                </a:solidFill>
              </a:rPr>
              <a:t> que </a:t>
            </a:r>
            <a:r>
              <a:rPr lang="en-GB" sz="2000" dirty="0" err="1">
                <a:solidFill>
                  <a:schemeClr val="bg1"/>
                </a:solidFill>
              </a:rPr>
              <a:t>l'implication</a:t>
            </a:r>
            <a:r>
              <a:rPr lang="en-GB" sz="2000" dirty="0">
                <a:solidFill>
                  <a:schemeClr val="bg1"/>
                </a:solidFill>
              </a:rPr>
              <a:t> d'un </a:t>
            </a:r>
            <a:r>
              <a:rPr lang="en-GB" sz="2000" dirty="0" err="1">
                <a:solidFill>
                  <a:schemeClr val="bg1"/>
                </a:solidFill>
              </a:rPr>
              <a:t>interprète</a:t>
            </a:r>
            <a:r>
              <a:rPr lang="en-GB" sz="2000" dirty="0">
                <a:solidFill>
                  <a:schemeClr val="bg1"/>
                </a:solidFill>
              </a:rPr>
              <a:t> </a:t>
            </a:r>
            <a:r>
              <a:rPr lang="en-GB" sz="2000" dirty="0" err="1">
                <a:solidFill>
                  <a:schemeClr val="bg1"/>
                </a:solidFill>
              </a:rPr>
              <a:t>professionnel</a:t>
            </a:r>
            <a:r>
              <a:rPr lang="en-GB" sz="2000" dirty="0">
                <a:solidFill>
                  <a:schemeClr val="bg1"/>
                </a:solidFill>
              </a:rPr>
              <a:t> </a:t>
            </a:r>
            <a:r>
              <a:rPr lang="en-GB" sz="2000" dirty="0" err="1">
                <a:solidFill>
                  <a:schemeClr val="bg1"/>
                </a:solidFill>
              </a:rPr>
              <a:t>comparativement</a:t>
            </a:r>
            <a:r>
              <a:rPr lang="en-GB" sz="2000" dirty="0">
                <a:solidFill>
                  <a:schemeClr val="bg1"/>
                </a:solidFill>
              </a:rPr>
              <a:t> </a:t>
            </a:r>
            <a:r>
              <a:rPr lang="en-GB" sz="2000" dirty="0" err="1">
                <a:solidFill>
                  <a:schemeClr val="bg1"/>
                </a:solidFill>
              </a:rPr>
              <a:t>à</a:t>
            </a:r>
            <a:r>
              <a:rPr lang="en-GB" sz="2000" dirty="0">
                <a:solidFill>
                  <a:schemeClr val="bg1"/>
                </a:solidFill>
              </a:rPr>
              <a:t> un </a:t>
            </a:r>
            <a:r>
              <a:rPr lang="en-GB" sz="2000" dirty="0" err="1">
                <a:solidFill>
                  <a:schemeClr val="bg1"/>
                </a:solidFill>
              </a:rPr>
              <a:t>interprète</a:t>
            </a:r>
            <a:r>
              <a:rPr lang="en-GB" sz="2000" dirty="0">
                <a:solidFill>
                  <a:schemeClr val="bg1"/>
                </a:solidFill>
              </a:rPr>
              <a:t> non-</a:t>
            </a:r>
            <a:r>
              <a:rPr lang="en-GB" sz="2000" dirty="0" err="1">
                <a:solidFill>
                  <a:schemeClr val="bg1"/>
                </a:solidFill>
              </a:rPr>
              <a:t>professionnel</a:t>
            </a:r>
            <a:r>
              <a:rPr lang="en-GB" sz="2000" dirty="0">
                <a:solidFill>
                  <a:schemeClr val="bg1"/>
                </a:solidFill>
              </a:rPr>
              <a:t> </a:t>
            </a:r>
            <a:r>
              <a:rPr lang="en-GB" sz="2000" dirty="0" err="1">
                <a:solidFill>
                  <a:schemeClr val="bg1"/>
                </a:solidFill>
              </a:rPr>
              <a:t>mène</a:t>
            </a:r>
            <a:r>
              <a:rPr lang="en-GB" sz="2000" dirty="0">
                <a:solidFill>
                  <a:schemeClr val="bg1"/>
                </a:solidFill>
              </a:rPr>
              <a:t> </a:t>
            </a:r>
            <a:r>
              <a:rPr lang="en-GB" sz="2000" dirty="0" err="1">
                <a:solidFill>
                  <a:schemeClr val="bg1"/>
                </a:solidFill>
              </a:rPr>
              <a:t>à</a:t>
            </a:r>
            <a:r>
              <a:rPr lang="en-GB" sz="2000" dirty="0">
                <a:solidFill>
                  <a:schemeClr val="bg1"/>
                </a:solidFill>
              </a:rPr>
              <a:t> </a:t>
            </a:r>
            <a:r>
              <a:rPr lang="en-GB" sz="2000" dirty="0" err="1">
                <a:solidFill>
                  <a:schemeClr val="bg1"/>
                </a:solidFill>
              </a:rPr>
              <a:t>une</a:t>
            </a:r>
            <a:r>
              <a:rPr lang="en-GB" sz="2000" dirty="0">
                <a:solidFill>
                  <a:schemeClr val="bg1"/>
                </a:solidFill>
              </a:rPr>
              <a:t> </a:t>
            </a:r>
            <a:r>
              <a:rPr lang="en-GB" sz="2000" dirty="0" err="1">
                <a:solidFill>
                  <a:schemeClr val="bg1"/>
                </a:solidFill>
              </a:rPr>
              <a:t>meilleure</a:t>
            </a:r>
            <a:r>
              <a:rPr lang="en-GB" sz="2000" dirty="0">
                <a:solidFill>
                  <a:schemeClr val="bg1"/>
                </a:solidFill>
              </a:rPr>
              <a:t> </a:t>
            </a:r>
            <a:r>
              <a:rPr lang="en-GB" sz="2000" dirty="0" err="1">
                <a:solidFill>
                  <a:schemeClr val="bg1"/>
                </a:solidFill>
              </a:rPr>
              <a:t>qualité</a:t>
            </a:r>
            <a:r>
              <a:rPr lang="en-GB" sz="2000" dirty="0">
                <a:solidFill>
                  <a:schemeClr val="bg1"/>
                </a:solidFill>
              </a:rPr>
              <a:t> de </a:t>
            </a:r>
            <a:r>
              <a:rPr lang="en-GB" sz="2000" dirty="0" err="1">
                <a:solidFill>
                  <a:schemeClr val="bg1"/>
                </a:solidFill>
              </a:rPr>
              <a:t>soins</a:t>
            </a:r>
            <a:r>
              <a:rPr lang="en-GB" sz="2000" dirty="0">
                <a:solidFill>
                  <a:schemeClr val="bg1"/>
                </a:solidFill>
              </a:rPr>
              <a:t>? </a:t>
            </a:r>
          </a:p>
        </p:txBody>
      </p:sp>
      <p:sp>
        <p:nvSpPr>
          <p:cNvPr id="176" name="Oval 17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51" y="624514"/>
            <a:ext cx="828707" cy="8062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7" name="Google Shape;167;p18"/>
          <p:cNvPicPr preferRelativeResize="0"/>
          <p:nvPr/>
        </p:nvPicPr>
        <p:blipFill rotWithShape="1">
          <a:blip r:embed="rId3"/>
          <a:srcRect b="12500"/>
          <a:stretch/>
        </p:blipFill>
        <p:spPr>
          <a:xfrm>
            <a:off x="4890644" y="596632"/>
            <a:ext cx="3853140" cy="385314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p:spPr>
      </p:pic>
      <p:sp>
        <p:nvSpPr>
          <p:cNvPr id="178" name="Rectangle 177">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1615" y="3694038"/>
            <a:ext cx="657528" cy="65752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400"/>
                                        <p:tgtEl>
                                          <p:spTgt spid="166">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65"/>
                                        </p:tgtEl>
                                        <p:attrNameLst>
                                          <p:attrName>style.visibility</p:attrName>
                                        </p:attrNameLst>
                                      </p:cBhvr>
                                      <p:to>
                                        <p:strVal val="visible"/>
                                      </p:to>
                                    </p:set>
                                    <p:animEffect transition="in" filter="fade">
                                      <p:cBhvr>
                                        <p:cTn id="10" dur="4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useBgFill="1">
        <p:nvSpPr>
          <p:cNvPr id="229" name="Rectangle 22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19"/>
          <p:cNvSpPr txBox="1">
            <a:spLocks noGrp="1"/>
          </p:cNvSpPr>
          <p:nvPr>
            <p:ph type="title"/>
          </p:nvPr>
        </p:nvSpPr>
        <p:spPr>
          <a:xfrm>
            <a:off x="628650" y="273843"/>
            <a:ext cx="7886700"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100" kern="1200">
                <a:solidFill>
                  <a:schemeClr val="tx1"/>
                </a:solidFill>
                <a:latin typeface="+mj-lt"/>
                <a:ea typeface="+mj-ea"/>
                <a:cs typeface="+mj-cs"/>
              </a:rPr>
              <a:t>MÉTHODOLOGIE</a:t>
            </a:r>
          </a:p>
        </p:txBody>
      </p:sp>
      <p:sp>
        <p:nvSpPr>
          <p:cNvPr id="23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Google Shape;173;p19"/>
          <p:cNvSpPr txBox="1">
            <a:spLocks noGrp="1"/>
          </p:cNvSpPr>
          <p:nvPr>
            <p:ph type="body" idx="1"/>
          </p:nvPr>
        </p:nvSpPr>
        <p:spPr>
          <a:xfrm>
            <a:off x="628650" y="1447038"/>
            <a:ext cx="7886700" cy="3188970"/>
          </a:xfrm>
          <a:prstGeom prst="rect">
            <a:avLst/>
          </a:prstGeom>
        </p:spPr>
        <p:txBody>
          <a:bodyPr spcFirstLastPara="1" vert="horz" lIns="91440" tIns="45720" rIns="91440" bIns="45720" rtlCol="0" anchorCtr="0">
            <a:normAutofit/>
          </a:bodyPr>
          <a:lstStyle/>
          <a:p>
            <a:pPr marL="0" lvl="0" indent="-228600" defTabSz="914400">
              <a:spcBef>
                <a:spcPts val="0"/>
              </a:spcBef>
              <a:spcAft>
                <a:spcPts val="0"/>
              </a:spcAft>
              <a:buFont typeface="Arial" panose="020B0604020202020204" pitchFamily="34" charset="0"/>
              <a:buChar char="•"/>
            </a:pPr>
            <a:r>
              <a:rPr lang="en-US" sz="1300"/>
              <a:t>Base de donnée interrogée: </a:t>
            </a:r>
            <a:r>
              <a:rPr lang="en-US" sz="1300" b="1"/>
              <a:t>Ovid Medline</a:t>
            </a:r>
            <a:r>
              <a:rPr lang="en-US" sz="1300"/>
              <a:t> en décembre 2022</a:t>
            </a:r>
          </a:p>
          <a:p>
            <a:pPr marL="0" lvl="0" indent="-228600" defTabSz="914400">
              <a:spcBef>
                <a:spcPts val="1200"/>
              </a:spcBef>
              <a:spcAft>
                <a:spcPts val="0"/>
              </a:spcAft>
              <a:buFont typeface="Arial" panose="020B0604020202020204" pitchFamily="34" charset="0"/>
              <a:buChar char="•"/>
            </a:pPr>
            <a:r>
              <a:rPr lang="en-US" sz="1300"/>
              <a:t>3 catégories de termes recherchés (MesH), combinées avec « AND ».</a:t>
            </a:r>
          </a:p>
          <a:p>
            <a:pPr marL="914400" lvl="0" indent="-228600" defTabSz="914400">
              <a:spcBef>
                <a:spcPts val="1200"/>
              </a:spcBef>
              <a:spcAft>
                <a:spcPts val="0"/>
              </a:spcAft>
              <a:buFont typeface="Arial" panose="020B0604020202020204" pitchFamily="34" charset="0"/>
              <a:buChar char="•"/>
            </a:pPr>
            <a:r>
              <a:rPr lang="en-US" sz="1300">
                <a:sym typeface="Courier New"/>
              </a:rPr>
              <a:t>o</a:t>
            </a:r>
            <a:r>
              <a:rPr lang="en-US" sz="1300">
                <a:sym typeface="Times New Roman"/>
              </a:rPr>
              <a:t>   </a:t>
            </a:r>
            <a:r>
              <a:rPr lang="en-US" sz="1300" b="1"/>
              <a:t>Translating (MesH, explose)</a:t>
            </a:r>
          </a:p>
          <a:p>
            <a:pPr marL="1371600" lvl="0" indent="-228600" defTabSz="914400">
              <a:spcBef>
                <a:spcPts val="1200"/>
              </a:spcBef>
              <a:spcAft>
                <a:spcPts val="0"/>
              </a:spcAft>
              <a:buClr>
                <a:srgbClr val="333333"/>
              </a:buClr>
              <a:buSzPts val="1300"/>
              <a:buFont typeface="Arial" panose="020B0604020202020204" pitchFamily="34" charset="0"/>
              <a:buChar char="•"/>
            </a:pPr>
            <a:r>
              <a:rPr lang="en-US" sz="1300"/>
              <a:t>Interpreter </a:t>
            </a:r>
            <a:r>
              <a:rPr lang="en-US" sz="1300">
                <a:highlight>
                  <a:srgbClr val="FFFFFF"/>
                </a:highlight>
              </a:rPr>
              <a:t>professional interpreter</a:t>
            </a:r>
          </a:p>
          <a:p>
            <a:pPr marL="1371600" lvl="0" indent="-228600" defTabSz="914400">
              <a:spcBef>
                <a:spcPts val="1200"/>
              </a:spcBef>
              <a:spcAft>
                <a:spcPts val="0"/>
              </a:spcAft>
              <a:buClr>
                <a:srgbClr val="333333"/>
              </a:buClr>
              <a:buSzPts val="1300"/>
              <a:buFont typeface="Arial" panose="020B0604020202020204" pitchFamily="34" charset="0"/>
              <a:buChar char="•"/>
            </a:pPr>
            <a:r>
              <a:rPr lang="en-US" sz="1300">
                <a:highlight>
                  <a:srgbClr val="F8F8F8"/>
                </a:highlight>
              </a:rPr>
              <a:t>Non professional interpreter </a:t>
            </a:r>
          </a:p>
          <a:p>
            <a:pPr marL="914400" lvl="0" indent="-228600" defTabSz="914400">
              <a:spcBef>
                <a:spcPts val="1200"/>
              </a:spcBef>
              <a:spcAft>
                <a:spcPts val="0"/>
              </a:spcAft>
              <a:buFont typeface="Arial" panose="020B0604020202020204" pitchFamily="34" charset="0"/>
              <a:buChar char="•"/>
            </a:pPr>
            <a:r>
              <a:rPr lang="en-US" sz="1300">
                <a:sym typeface="Courier New"/>
              </a:rPr>
              <a:t>o</a:t>
            </a:r>
            <a:r>
              <a:rPr lang="en-US" sz="1300">
                <a:sym typeface="Times New Roman"/>
              </a:rPr>
              <a:t>   </a:t>
            </a:r>
            <a:r>
              <a:rPr lang="en-US" sz="1300" b="1"/>
              <a:t>Communication Barriers (MesH, explose)</a:t>
            </a:r>
          </a:p>
          <a:p>
            <a:pPr marL="1371600" lvl="0" indent="-228600" defTabSz="914400">
              <a:spcBef>
                <a:spcPts val="1200"/>
              </a:spcBef>
              <a:spcAft>
                <a:spcPts val="0"/>
              </a:spcAft>
              <a:buClr>
                <a:srgbClr val="333333"/>
              </a:buClr>
              <a:buSzPts val="1300"/>
              <a:buFont typeface="Arial" panose="020B0604020202020204" pitchFamily="34" charset="0"/>
              <a:buChar char="•"/>
            </a:pPr>
            <a:r>
              <a:rPr lang="en-US" sz="1300">
                <a:highlight>
                  <a:srgbClr val="FFFFFF"/>
                </a:highlight>
              </a:rPr>
              <a:t>Communicat* barrier*</a:t>
            </a:r>
            <a:endParaRPr lang="en-US" sz="1300">
              <a:highlight>
                <a:srgbClr val="F8F8F8"/>
              </a:highlight>
            </a:endParaRPr>
          </a:p>
          <a:p>
            <a:pPr marL="1371600" lvl="0" indent="-228600" defTabSz="914400">
              <a:spcBef>
                <a:spcPts val="0"/>
              </a:spcBef>
              <a:spcAft>
                <a:spcPts val="0"/>
              </a:spcAft>
              <a:buClr>
                <a:srgbClr val="333333"/>
              </a:buClr>
              <a:buSzPts val="1300"/>
              <a:buFont typeface="Arial" panose="020B0604020202020204" pitchFamily="34" charset="0"/>
              <a:buChar char="•"/>
            </a:pPr>
            <a:r>
              <a:rPr lang="en-US" sz="1300">
                <a:sym typeface="Times New Roman"/>
              </a:rPr>
              <a:t> </a:t>
            </a:r>
            <a:r>
              <a:rPr lang="en-US" sz="1300">
                <a:highlight>
                  <a:srgbClr val="F8F8F8"/>
                </a:highlight>
                <a:sym typeface="Times New Roman"/>
              </a:rPr>
              <a:t>L</a:t>
            </a:r>
            <a:r>
              <a:rPr lang="en-US" sz="1300">
                <a:highlight>
                  <a:srgbClr val="F8F8F8"/>
                </a:highlight>
              </a:rPr>
              <a:t>anguage barrier*</a:t>
            </a:r>
          </a:p>
          <a:p>
            <a:pPr marL="914400" lvl="0" indent="-228600" defTabSz="914400">
              <a:spcBef>
                <a:spcPts val="1200"/>
              </a:spcBef>
              <a:spcAft>
                <a:spcPts val="0"/>
              </a:spcAft>
              <a:buClr>
                <a:schemeClr val="dk1"/>
              </a:buClr>
              <a:buSzPts val="1100"/>
              <a:buFont typeface="Arial" panose="020B0604020202020204" pitchFamily="34" charset="0"/>
              <a:buChar char="•"/>
            </a:pPr>
            <a:r>
              <a:rPr lang="en-US" sz="1300">
                <a:sym typeface="Courier New"/>
              </a:rPr>
              <a:t>o</a:t>
            </a:r>
            <a:r>
              <a:rPr lang="en-US" sz="1300">
                <a:sym typeface="Times New Roman"/>
              </a:rPr>
              <a:t>   </a:t>
            </a:r>
            <a:r>
              <a:rPr lang="en-US" sz="1300" b="1"/>
              <a:t>Quality of health care (MeSH, explose)</a:t>
            </a:r>
          </a:p>
          <a:p>
            <a:pPr marL="1371600" lvl="0" indent="-228600" defTabSz="914400">
              <a:spcBef>
                <a:spcPts val="1200"/>
              </a:spcBef>
              <a:spcAft>
                <a:spcPts val="0"/>
              </a:spcAft>
              <a:buClr>
                <a:srgbClr val="333333"/>
              </a:buClr>
              <a:buSzPts val="1300"/>
              <a:buFont typeface="Arial" panose="020B0604020202020204" pitchFamily="34" charset="0"/>
              <a:buChar char="•"/>
            </a:pPr>
            <a:r>
              <a:rPr lang="en-US" sz="1300">
                <a:highlight>
                  <a:srgbClr val="F8F8F8"/>
                </a:highlight>
              </a:rPr>
              <a:t>Quality of care</a:t>
            </a:r>
            <a:endParaRPr lang="en-US" sz="1300"/>
          </a:p>
        </p:txBody>
      </p:sp>
      <p:pic>
        <p:nvPicPr>
          <p:cNvPr id="2" name="Google Shape;174;p19">
            <a:extLst>
              <a:ext uri="{FF2B5EF4-FFF2-40B4-BE49-F238E27FC236}">
                <a16:creationId xmlns:a16="http://schemas.microsoft.com/office/drawing/2014/main" id="{A66ECDAC-78EE-A864-DBA8-FF1F26E65DCE}"/>
              </a:ext>
            </a:extLst>
          </p:cNvPr>
          <p:cNvPicPr preferRelativeResize="0"/>
          <p:nvPr/>
        </p:nvPicPr>
        <p:blipFill rotWithShape="1">
          <a:blip r:embed="rId3"/>
          <a:srcRect l="11497" r="7810" b="6643"/>
          <a:stretch/>
        </p:blipFill>
        <p:spPr>
          <a:xfrm>
            <a:off x="5500260" y="2048719"/>
            <a:ext cx="2659891" cy="24109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8"/>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540714"/>
            <a:ext cx="7886700" cy="4062071"/>
          </a:xfrm>
          <a:custGeom>
            <a:avLst/>
            <a:gdLst>
              <a:gd name="connsiteX0" fmla="*/ 0 w 7886700"/>
              <a:gd name="connsiteY0" fmla="*/ 0 h 4062071"/>
              <a:gd name="connsiteX1" fmla="*/ 578358 w 7886700"/>
              <a:gd name="connsiteY1" fmla="*/ 0 h 4062071"/>
              <a:gd name="connsiteX2" fmla="*/ 998982 w 7886700"/>
              <a:gd name="connsiteY2" fmla="*/ 0 h 4062071"/>
              <a:gd name="connsiteX3" fmla="*/ 1813941 w 7886700"/>
              <a:gd name="connsiteY3" fmla="*/ 0 h 4062071"/>
              <a:gd name="connsiteX4" fmla="*/ 2392299 w 7886700"/>
              <a:gd name="connsiteY4" fmla="*/ 0 h 4062071"/>
              <a:gd name="connsiteX5" fmla="*/ 2970657 w 7886700"/>
              <a:gd name="connsiteY5" fmla="*/ 0 h 4062071"/>
              <a:gd name="connsiteX6" fmla="*/ 3785616 w 7886700"/>
              <a:gd name="connsiteY6" fmla="*/ 0 h 4062071"/>
              <a:gd name="connsiteX7" fmla="*/ 4285107 w 7886700"/>
              <a:gd name="connsiteY7" fmla="*/ 0 h 4062071"/>
              <a:gd name="connsiteX8" fmla="*/ 5100066 w 7886700"/>
              <a:gd name="connsiteY8" fmla="*/ 0 h 4062071"/>
              <a:gd name="connsiteX9" fmla="*/ 5915025 w 7886700"/>
              <a:gd name="connsiteY9" fmla="*/ 0 h 4062071"/>
              <a:gd name="connsiteX10" fmla="*/ 6572250 w 7886700"/>
              <a:gd name="connsiteY10" fmla="*/ 0 h 4062071"/>
              <a:gd name="connsiteX11" fmla="*/ 7886700 w 7886700"/>
              <a:gd name="connsiteY11" fmla="*/ 0 h 4062071"/>
              <a:gd name="connsiteX12" fmla="*/ 7886700 w 7886700"/>
              <a:gd name="connsiteY12" fmla="*/ 636391 h 4062071"/>
              <a:gd name="connsiteX13" fmla="*/ 7886700 w 7886700"/>
              <a:gd name="connsiteY13" fmla="*/ 1191541 h 4062071"/>
              <a:gd name="connsiteX14" fmla="*/ 7886700 w 7886700"/>
              <a:gd name="connsiteY14" fmla="*/ 1868553 h 4062071"/>
              <a:gd name="connsiteX15" fmla="*/ 7886700 w 7886700"/>
              <a:gd name="connsiteY15" fmla="*/ 2545564 h 4062071"/>
              <a:gd name="connsiteX16" fmla="*/ 7886700 w 7886700"/>
              <a:gd name="connsiteY16" fmla="*/ 3222576 h 4062071"/>
              <a:gd name="connsiteX17" fmla="*/ 7886700 w 7886700"/>
              <a:gd name="connsiteY17" fmla="*/ 4062071 h 4062071"/>
              <a:gd name="connsiteX18" fmla="*/ 7150608 w 7886700"/>
              <a:gd name="connsiteY18" fmla="*/ 4062071 h 4062071"/>
              <a:gd name="connsiteX19" fmla="*/ 6729984 w 7886700"/>
              <a:gd name="connsiteY19" fmla="*/ 4062071 h 4062071"/>
              <a:gd name="connsiteX20" fmla="*/ 6230493 w 7886700"/>
              <a:gd name="connsiteY20" fmla="*/ 4062071 h 4062071"/>
              <a:gd name="connsiteX21" fmla="*/ 5415534 w 7886700"/>
              <a:gd name="connsiteY21" fmla="*/ 4062071 h 4062071"/>
              <a:gd name="connsiteX22" fmla="*/ 4758309 w 7886700"/>
              <a:gd name="connsiteY22" fmla="*/ 4062071 h 4062071"/>
              <a:gd name="connsiteX23" fmla="*/ 4258818 w 7886700"/>
              <a:gd name="connsiteY23" fmla="*/ 4062071 h 4062071"/>
              <a:gd name="connsiteX24" fmla="*/ 3601593 w 7886700"/>
              <a:gd name="connsiteY24" fmla="*/ 4062071 h 4062071"/>
              <a:gd name="connsiteX25" fmla="*/ 3180969 w 7886700"/>
              <a:gd name="connsiteY25" fmla="*/ 4062071 h 4062071"/>
              <a:gd name="connsiteX26" fmla="*/ 2760345 w 7886700"/>
              <a:gd name="connsiteY26" fmla="*/ 4062071 h 4062071"/>
              <a:gd name="connsiteX27" fmla="*/ 2103120 w 7886700"/>
              <a:gd name="connsiteY27" fmla="*/ 4062071 h 4062071"/>
              <a:gd name="connsiteX28" fmla="*/ 1603629 w 7886700"/>
              <a:gd name="connsiteY28" fmla="*/ 4062071 h 4062071"/>
              <a:gd name="connsiteX29" fmla="*/ 867537 w 7886700"/>
              <a:gd name="connsiteY29" fmla="*/ 4062071 h 4062071"/>
              <a:gd name="connsiteX30" fmla="*/ 0 w 7886700"/>
              <a:gd name="connsiteY30" fmla="*/ 4062071 h 4062071"/>
              <a:gd name="connsiteX31" fmla="*/ 0 w 7886700"/>
              <a:gd name="connsiteY31" fmla="*/ 3344438 h 4062071"/>
              <a:gd name="connsiteX32" fmla="*/ 0 w 7886700"/>
              <a:gd name="connsiteY32" fmla="*/ 2626806 h 4062071"/>
              <a:gd name="connsiteX33" fmla="*/ 0 w 7886700"/>
              <a:gd name="connsiteY33" fmla="*/ 2031036 h 4062071"/>
              <a:gd name="connsiteX34" fmla="*/ 0 w 7886700"/>
              <a:gd name="connsiteY34" fmla="*/ 1313403 h 4062071"/>
              <a:gd name="connsiteX35" fmla="*/ 0 w 7886700"/>
              <a:gd name="connsiteY35" fmla="*/ 0 h 40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86700" h="4062071" extrusionOk="0">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05829" y="206089"/>
                  <a:pt x="7887779" y="336291"/>
                  <a:pt x="7886700" y="636391"/>
                </a:cubicBezTo>
                <a:cubicBezTo>
                  <a:pt x="7889193" y="914961"/>
                  <a:pt x="7902082" y="951117"/>
                  <a:pt x="7886700" y="1191541"/>
                </a:cubicBezTo>
                <a:cubicBezTo>
                  <a:pt x="7859622" y="1430133"/>
                  <a:pt x="7858126" y="1543144"/>
                  <a:pt x="7886700" y="1868553"/>
                </a:cubicBezTo>
                <a:cubicBezTo>
                  <a:pt x="7912845" y="2149142"/>
                  <a:pt x="7878707" y="2341861"/>
                  <a:pt x="7886700" y="2545564"/>
                </a:cubicBezTo>
                <a:cubicBezTo>
                  <a:pt x="7863692" y="2783347"/>
                  <a:pt x="7935302" y="3024728"/>
                  <a:pt x="7886700" y="3222576"/>
                </a:cubicBezTo>
                <a:cubicBezTo>
                  <a:pt x="7872394" y="3493916"/>
                  <a:pt x="7875877" y="3837160"/>
                  <a:pt x="7886700" y="4062071"/>
                </a:cubicBezTo>
                <a:cubicBezTo>
                  <a:pt x="7656608" y="4142821"/>
                  <a:pt x="7379538" y="4084477"/>
                  <a:pt x="7150608" y="4062071"/>
                </a:cubicBezTo>
                <a:cubicBezTo>
                  <a:pt x="6864812" y="4046275"/>
                  <a:pt x="6843809" y="4085245"/>
                  <a:pt x="6729984" y="4062071"/>
                </a:cubicBezTo>
                <a:cubicBezTo>
                  <a:pt x="6610042" y="4030489"/>
                  <a:pt x="6391905" y="4053936"/>
                  <a:pt x="6230493" y="4062071"/>
                </a:cubicBezTo>
                <a:cubicBezTo>
                  <a:pt x="6071868" y="4088950"/>
                  <a:pt x="5590244" y="4086751"/>
                  <a:pt x="5415534" y="4062071"/>
                </a:cubicBezTo>
                <a:cubicBezTo>
                  <a:pt x="5229926" y="4064869"/>
                  <a:pt x="4916184" y="4079527"/>
                  <a:pt x="4758309" y="4062071"/>
                </a:cubicBezTo>
                <a:cubicBezTo>
                  <a:pt x="4611864" y="4036992"/>
                  <a:pt x="4451308" y="4044682"/>
                  <a:pt x="4258818" y="4062071"/>
                </a:cubicBezTo>
                <a:cubicBezTo>
                  <a:pt x="4092523" y="4071847"/>
                  <a:pt x="3786153" y="4089457"/>
                  <a:pt x="3601593" y="4062071"/>
                </a:cubicBezTo>
                <a:cubicBezTo>
                  <a:pt x="3399773" y="4040361"/>
                  <a:pt x="3308418" y="4050000"/>
                  <a:pt x="3180969" y="4062071"/>
                </a:cubicBezTo>
                <a:cubicBezTo>
                  <a:pt x="3057387" y="4058644"/>
                  <a:pt x="2966463" y="4035812"/>
                  <a:pt x="2760345" y="4062071"/>
                </a:cubicBezTo>
                <a:cubicBezTo>
                  <a:pt x="2549413" y="4076778"/>
                  <a:pt x="2292028" y="4015810"/>
                  <a:pt x="2103120" y="4062071"/>
                </a:cubicBezTo>
                <a:cubicBezTo>
                  <a:pt x="1909211" y="4104613"/>
                  <a:pt x="1732345" y="4064606"/>
                  <a:pt x="1603629" y="4062071"/>
                </a:cubicBezTo>
                <a:cubicBezTo>
                  <a:pt x="1489627" y="4074316"/>
                  <a:pt x="1016493" y="4069443"/>
                  <a:pt x="867537" y="4062071"/>
                </a:cubicBezTo>
                <a:cubicBezTo>
                  <a:pt x="761755" y="4101548"/>
                  <a:pt x="387440" y="3976320"/>
                  <a:pt x="0" y="4062071"/>
                </a:cubicBezTo>
                <a:cubicBezTo>
                  <a:pt x="18470" y="3749046"/>
                  <a:pt x="-27165" y="3580377"/>
                  <a:pt x="0" y="3344438"/>
                </a:cubicBezTo>
                <a:cubicBezTo>
                  <a:pt x="58072" y="3138382"/>
                  <a:pt x="46858" y="2856502"/>
                  <a:pt x="0" y="2626806"/>
                </a:cubicBezTo>
                <a:cubicBezTo>
                  <a:pt x="1260" y="2468730"/>
                  <a:pt x="1671" y="2225690"/>
                  <a:pt x="0" y="2031036"/>
                </a:cubicBezTo>
                <a:cubicBezTo>
                  <a:pt x="-50700" y="1827026"/>
                  <a:pt x="28495" y="1538727"/>
                  <a:pt x="0" y="1313403"/>
                </a:cubicBezTo>
                <a:cubicBezTo>
                  <a:pt x="30529" y="1073310"/>
                  <a:pt x="16086" y="366677"/>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7886700"/>
                      <a:gd name="connsiteY0" fmla="*/ 0 h 4062071"/>
                      <a:gd name="connsiteX1" fmla="*/ 578358 w 7886700"/>
                      <a:gd name="connsiteY1" fmla="*/ 0 h 4062071"/>
                      <a:gd name="connsiteX2" fmla="*/ 998982 w 7886700"/>
                      <a:gd name="connsiteY2" fmla="*/ 0 h 4062071"/>
                      <a:gd name="connsiteX3" fmla="*/ 1813941 w 7886700"/>
                      <a:gd name="connsiteY3" fmla="*/ 0 h 4062071"/>
                      <a:gd name="connsiteX4" fmla="*/ 2392299 w 7886700"/>
                      <a:gd name="connsiteY4" fmla="*/ 0 h 4062071"/>
                      <a:gd name="connsiteX5" fmla="*/ 2970657 w 7886700"/>
                      <a:gd name="connsiteY5" fmla="*/ 0 h 4062071"/>
                      <a:gd name="connsiteX6" fmla="*/ 3785616 w 7886700"/>
                      <a:gd name="connsiteY6" fmla="*/ 0 h 4062071"/>
                      <a:gd name="connsiteX7" fmla="*/ 4285107 w 7886700"/>
                      <a:gd name="connsiteY7" fmla="*/ 0 h 4062071"/>
                      <a:gd name="connsiteX8" fmla="*/ 5100066 w 7886700"/>
                      <a:gd name="connsiteY8" fmla="*/ 0 h 4062071"/>
                      <a:gd name="connsiteX9" fmla="*/ 5915025 w 7886700"/>
                      <a:gd name="connsiteY9" fmla="*/ 0 h 4062071"/>
                      <a:gd name="connsiteX10" fmla="*/ 6572250 w 7886700"/>
                      <a:gd name="connsiteY10" fmla="*/ 0 h 4062071"/>
                      <a:gd name="connsiteX11" fmla="*/ 7886700 w 7886700"/>
                      <a:gd name="connsiteY11" fmla="*/ 0 h 4062071"/>
                      <a:gd name="connsiteX12" fmla="*/ 7886700 w 7886700"/>
                      <a:gd name="connsiteY12" fmla="*/ 636391 h 4062071"/>
                      <a:gd name="connsiteX13" fmla="*/ 7886700 w 7886700"/>
                      <a:gd name="connsiteY13" fmla="*/ 1191541 h 4062071"/>
                      <a:gd name="connsiteX14" fmla="*/ 7886700 w 7886700"/>
                      <a:gd name="connsiteY14" fmla="*/ 1868553 h 4062071"/>
                      <a:gd name="connsiteX15" fmla="*/ 7886700 w 7886700"/>
                      <a:gd name="connsiteY15" fmla="*/ 2545564 h 4062071"/>
                      <a:gd name="connsiteX16" fmla="*/ 7886700 w 7886700"/>
                      <a:gd name="connsiteY16" fmla="*/ 3222576 h 4062071"/>
                      <a:gd name="connsiteX17" fmla="*/ 7886700 w 7886700"/>
                      <a:gd name="connsiteY17" fmla="*/ 4062071 h 4062071"/>
                      <a:gd name="connsiteX18" fmla="*/ 7150608 w 7886700"/>
                      <a:gd name="connsiteY18" fmla="*/ 4062071 h 4062071"/>
                      <a:gd name="connsiteX19" fmla="*/ 6729984 w 7886700"/>
                      <a:gd name="connsiteY19" fmla="*/ 4062071 h 4062071"/>
                      <a:gd name="connsiteX20" fmla="*/ 6230493 w 7886700"/>
                      <a:gd name="connsiteY20" fmla="*/ 4062071 h 4062071"/>
                      <a:gd name="connsiteX21" fmla="*/ 5415534 w 7886700"/>
                      <a:gd name="connsiteY21" fmla="*/ 4062071 h 4062071"/>
                      <a:gd name="connsiteX22" fmla="*/ 4758309 w 7886700"/>
                      <a:gd name="connsiteY22" fmla="*/ 4062071 h 4062071"/>
                      <a:gd name="connsiteX23" fmla="*/ 4258818 w 7886700"/>
                      <a:gd name="connsiteY23" fmla="*/ 4062071 h 4062071"/>
                      <a:gd name="connsiteX24" fmla="*/ 3601593 w 7886700"/>
                      <a:gd name="connsiteY24" fmla="*/ 4062071 h 4062071"/>
                      <a:gd name="connsiteX25" fmla="*/ 3180969 w 7886700"/>
                      <a:gd name="connsiteY25" fmla="*/ 4062071 h 4062071"/>
                      <a:gd name="connsiteX26" fmla="*/ 2760345 w 7886700"/>
                      <a:gd name="connsiteY26" fmla="*/ 4062071 h 4062071"/>
                      <a:gd name="connsiteX27" fmla="*/ 2103120 w 7886700"/>
                      <a:gd name="connsiteY27" fmla="*/ 4062071 h 4062071"/>
                      <a:gd name="connsiteX28" fmla="*/ 1603629 w 7886700"/>
                      <a:gd name="connsiteY28" fmla="*/ 4062071 h 4062071"/>
                      <a:gd name="connsiteX29" fmla="*/ 867537 w 7886700"/>
                      <a:gd name="connsiteY29" fmla="*/ 4062071 h 4062071"/>
                      <a:gd name="connsiteX30" fmla="*/ 0 w 7886700"/>
                      <a:gd name="connsiteY30" fmla="*/ 4062071 h 4062071"/>
                      <a:gd name="connsiteX31" fmla="*/ 0 w 7886700"/>
                      <a:gd name="connsiteY31" fmla="*/ 3344438 h 4062071"/>
                      <a:gd name="connsiteX32" fmla="*/ 0 w 7886700"/>
                      <a:gd name="connsiteY32" fmla="*/ 2626806 h 4062071"/>
                      <a:gd name="connsiteX33" fmla="*/ 0 w 7886700"/>
                      <a:gd name="connsiteY33" fmla="*/ 2031036 h 4062071"/>
                      <a:gd name="connsiteX34" fmla="*/ 0 w 7886700"/>
                      <a:gd name="connsiteY34" fmla="*/ 1313403 h 4062071"/>
                      <a:gd name="connsiteX35" fmla="*/ 0 w 7886700"/>
                      <a:gd name="connsiteY35" fmla="*/ 0 h 40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86700" h="4062071"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9074" y="220758"/>
                          <a:pt x="7883165" y="357992"/>
                          <a:pt x="7886700" y="636391"/>
                        </a:cubicBezTo>
                        <a:cubicBezTo>
                          <a:pt x="7890235" y="914790"/>
                          <a:pt x="7903701" y="952234"/>
                          <a:pt x="7886700" y="1191541"/>
                        </a:cubicBezTo>
                        <a:cubicBezTo>
                          <a:pt x="7869700" y="1430848"/>
                          <a:pt x="7863116" y="1553316"/>
                          <a:pt x="7886700" y="1868553"/>
                        </a:cubicBezTo>
                        <a:cubicBezTo>
                          <a:pt x="7910284" y="2183790"/>
                          <a:pt x="7896439" y="2331507"/>
                          <a:pt x="7886700" y="2545564"/>
                        </a:cubicBezTo>
                        <a:cubicBezTo>
                          <a:pt x="7876961" y="2759621"/>
                          <a:pt x="7899048" y="2997788"/>
                          <a:pt x="7886700" y="3222576"/>
                        </a:cubicBezTo>
                        <a:cubicBezTo>
                          <a:pt x="7874352" y="3447364"/>
                          <a:pt x="7863320" y="3844609"/>
                          <a:pt x="7886700" y="4062071"/>
                        </a:cubicBezTo>
                        <a:cubicBezTo>
                          <a:pt x="7688995" y="4091405"/>
                          <a:pt x="7438163" y="4081351"/>
                          <a:pt x="7150608" y="4062071"/>
                        </a:cubicBezTo>
                        <a:cubicBezTo>
                          <a:pt x="6863053" y="4042791"/>
                          <a:pt x="6852167" y="4080837"/>
                          <a:pt x="6729984" y="4062071"/>
                        </a:cubicBezTo>
                        <a:cubicBezTo>
                          <a:pt x="6607801" y="4043305"/>
                          <a:pt x="6412225" y="4055086"/>
                          <a:pt x="6230493" y="4062071"/>
                        </a:cubicBezTo>
                        <a:cubicBezTo>
                          <a:pt x="6048761" y="4069056"/>
                          <a:pt x="5595777" y="4070043"/>
                          <a:pt x="5415534" y="4062071"/>
                        </a:cubicBezTo>
                        <a:cubicBezTo>
                          <a:pt x="5235291" y="4054099"/>
                          <a:pt x="4927239" y="4094195"/>
                          <a:pt x="4758309" y="4062071"/>
                        </a:cubicBezTo>
                        <a:cubicBezTo>
                          <a:pt x="4589380" y="4029947"/>
                          <a:pt x="4452506" y="4069552"/>
                          <a:pt x="4258818" y="4062071"/>
                        </a:cubicBezTo>
                        <a:cubicBezTo>
                          <a:pt x="4065130" y="4054590"/>
                          <a:pt x="3802761" y="4085813"/>
                          <a:pt x="3601593" y="4062071"/>
                        </a:cubicBezTo>
                        <a:cubicBezTo>
                          <a:pt x="3400425" y="4038329"/>
                          <a:pt x="3311647" y="4060168"/>
                          <a:pt x="3180969" y="4062071"/>
                        </a:cubicBezTo>
                        <a:cubicBezTo>
                          <a:pt x="3050291" y="4063974"/>
                          <a:pt x="2961884" y="4043763"/>
                          <a:pt x="2760345" y="4062071"/>
                        </a:cubicBezTo>
                        <a:cubicBezTo>
                          <a:pt x="2558806" y="4080379"/>
                          <a:pt x="2276592" y="4030989"/>
                          <a:pt x="2103120" y="4062071"/>
                        </a:cubicBezTo>
                        <a:cubicBezTo>
                          <a:pt x="1929649" y="4093153"/>
                          <a:pt x="1726258" y="4048114"/>
                          <a:pt x="1603629" y="4062071"/>
                        </a:cubicBezTo>
                        <a:cubicBezTo>
                          <a:pt x="1481000" y="4076028"/>
                          <a:pt x="1025048" y="4037431"/>
                          <a:pt x="867537" y="4062071"/>
                        </a:cubicBezTo>
                        <a:cubicBezTo>
                          <a:pt x="710026" y="4086711"/>
                          <a:pt x="400773" y="4019788"/>
                          <a:pt x="0" y="4062071"/>
                        </a:cubicBezTo>
                        <a:cubicBezTo>
                          <a:pt x="-77" y="3748456"/>
                          <a:pt x="-30814" y="3576596"/>
                          <a:pt x="0" y="3344438"/>
                        </a:cubicBezTo>
                        <a:cubicBezTo>
                          <a:pt x="30814" y="3112280"/>
                          <a:pt x="30350" y="2816152"/>
                          <a:pt x="0" y="2626806"/>
                        </a:cubicBezTo>
                        <a:cubicBezTo>
                          <a:pt x="-30350" y="2437460"/>
                          <a:pt x="26575" y="2258994"/>
                          <a:pt x="0" y="2031036"/>
                        </a:cubicBezTo>
                        <a:cubicBezTo>
                          <a:pt x="-26575" y="1803078"/>
                          <a:pt x="-8850" y="1530345"/>
                          <a:pt x="0" y="1313403"/>
                        </a:cubicBezTo>
                        <a:cubicBezTo>
                          <a:pt x="8850" y="1096461"/>
                          <a:pt x="47646" y="4230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CE3BB4F0-F3AC-52FA-0460-330196EEE503}"/>
              </a:ext>
            </a:extLst>
          </p:cNvPr>
          <p:cNvPicPr>
            <a:picLocks noChangeAspect="1"/>
          </p:cNvPicPr>
          <p:nvPr/>
        </p:nvPicPr>
        <p:blipFill>
          <a:blip r:embed="rId3"/>
          <a:stretch>
            <a:fillRect/>
          </a:stretch>
        </p:blipFill>
        <p:spPr>
          <a:xfrm>
            <a:off x="2016906" y="685800"/>
            <a:ext cx="5053037" cy="3726614"/>
          </a:xfrm>
          <a:prstGeom prst="rect">
            <a:avLst/>
          </a:prstGeom>
        </p:spPr>
      </p:pic>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1576</TotalTime>
  <Words>2059</Words>
  <Application>Microsoft Office PowerPoint</Application>
  <PresentationFormat>Affichage à l'écran (16:9)</PresentationFormat>
  <Paragraphs>227</Paragraphs>
  <Slides>21</Slides>
  <Notes>19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Roboto</vt:lpstr>
      <vt:lpstr>Calibri</vt:lpstr>
      <vt:lpstr>Calibri Light</vt:lpstr>
      <vt:lpstr>Avenir Next LT Pro</vt:lpstr>
      <vt:lpstr>Thème Office</vt:lpstr>
      <vt:lpstr>  Les interprètes dans le milieu de la santé: caprice ou nécessité?</vt:lpstr>
      <vt:lpstr>Aucun conflit d’intérêt à déclarer </vt:lpstr>
      <vt:lpstr>Plan de la présentation</vt:lpstr>
      <vt:lpstr>Présentation PowerPoint</vt:lpstr>
      <vt:lpstr>Introduction</vt:lpstr>
      <vt:lpstr>Introduction</vt:lpstr>
      <vt:lpstr>Notre question PICO</vt:lpstr>
      <vt:lpstr>MÉTHODOLOGIE</vt:lpstr>
      <vt:lpstr>Présentation PowerPoint</vt:lpstr>
      <vt:lpstr>Résultats</vt:lpstr>
      <vt:lpstr>Présentation PowerPoint</vt:lpstr>
      <vt:lpstr>Présentation PowerPoint</vt:lpstr>
      <vt:lpstr>Présentation PowerPoint</vt:lpstr>
      <vt:lpstr>RÉSULTATS</vt:lpstr>
      <vt:lpstr>DISCUSSION</vt:lpstr>
      <vt:lpstr>DISCUSSION : faiblesses méthodologiques </vt:lpstr>
      <vt:lpstr>DISCUSSION : forces méthodologiques</vt:lpstr>
      <vt:lpstr>CONCLUSION</vt:lpstr>
      <vt:lpstr>CONCLUSION</vt:lpstr>
      <vt:lpstr>Questions ? </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interprètes dans le milieu de la santé: caprice ou nécessité?</dc:title>
  <dc:creator>Violette</dc:creator>
  <cp:lastModifiedBy>Violette Kouatchou (CHU-EXT_ULAVAL)</cp:lastModifiedBy>
  <cp:revision>9</cp:revision>
  <dcterms:modified xsi:type="dcterms:W3CDTF">2023-05-29T02:25:24Z</dcterms:modified>
</cp:coreProperties>
</file>