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12192000"/>
  <p:notesSz cx="6858000" cy="9144000"/>
  <p:embeddedFontLst>
    <p:embeddedFont>
      <p:font typeface="Proxima Nova"/>
      <p:regular r:id="rId30"/>
      <p:bold r:id="rId31"/>
      <p:italic r:id="rId32"/>
      <p:boldItalic r:id="rId33"/>
    </p:embeddedFont>
    <p:embeddedFont>
      <p:font typeface="Amatic SC"/>
      <p:regular r:id="rId34"/>
      <p:bold r:id="rId35"/>
    </p:embeddedFont>
    <p:embeddedFont>
      <p:font typeface="Source Code Pr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E0BE0DA-291C-4F05-8FA4-FAA022049F70}">
  <a:tblStyle styleId="{1E0BE0DA-291C-4F05-8FA4-FAA022049F70}" styleName="Table_0">
    <a:wholeTbl>
      <a:tcTxStyle b="off" i="off">
        <a:font>
          <a:latin typeface="Neue Haas Grotesk Text Pro"/>
          <a:ea typeface="Neue Haas Grotesk Text Pro"/>
          <a:cs typeface="Neue Haas Grotesk Text Pro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1EEF5"/>
          </a:solidFill>
        </a:fill>
      </a:tcStyle>
    </a:wholeTbl>
    <a:band1H>
      <a:tcTxStyle/>
      <a:tcStyle>
        <a:fill>
          <a:solidFill>
            <a:srgbClr val="E1DCEA"/>
          </a:solidFill>
        </a:fill>
      </a:tcStyle>
    </a:band1H>
    <a:band2H>
      <a:tcTxStyle/>
    </a:band2H>
    <a:band1V>
      <a:tcTxStyle/>
      <a:tcStyle>
        <a:fill>
          <a:solidFill>
            <a:srgbClr val="E1DCEA"/>
          </a:solidFill>
        </a:fill>
      </a:tcStyle>
    </a:band1V>
    <a:band2V>
      <a:tcTxStyle/>
    </a:band2V>
    <a:lastCol>
      <a:tcTxStyle b="on" i="off">
        <a:font>
          <a:latin typeface="Neue Haas Grotesk Text Pro"/>
          <a:ea typeface="Neue Haas Grotesk Text Pro"/>
          <a:cs typeface="Neue Haas Grotesk Text Pro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Neue Haas Grotesk Text Pro"/>
          <a:ea typeface="Neue Haas Grotesk Text Pro"/>
          <a:cs typeface="Neue Haas Grotesk Text Pro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Neue Haas Grotesk Text Pro"/>
          <a:ea typeface="Neue Haas Grotesk Text Pro"/>
          <a:cs typeface="Neue Haas Grotesk Text Pro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Neue Haas Grotesk Text Pro"/>
          <a:ea typeface="Neue Haas Grotesk Text Pro"/>
          <a:cs typeface="Neue Haas Grotesk Text Pro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roximaNova-bold.fntdata"/><Relationship Id="rId30" Type="http://schemas.openxmlformats.org/officeDocument/2006/relationships/font" Target="fonts/ProximaNova-regular.fntdata"/><Relationship Id="rId11" Type="http://schemas.openxmlformats.org/officeDocument/2006/relationships/slide" Target="slides/slide6.xml"/><Relationship Id="rId33" Type="http://schemas.openxmlformats.org/officeDocument/2006/relationships/font" Target="fonts/ProximaNova-boldItalic.fntdata"/><Relationship Id="rId10" Type="http://schemas.openxmlformats.org/officeDocument/2006/relationships/slide" Target="slides/slide5.xml"/><Relationship Id="rId32" Type="http://schemas.openxmlformats.org/officeDocument/2006/relationships/font" Target="fonts/ProximaNova-italic.fntdata"/><Relationship Id="rId13" Type="http://schemas.openxmlformats.org/officeDocument/2006/relationships/slide" Target="slides/slide8.xml"/><Relationship Id="rId35" Type="http://schemas.openxmlformats.org/officeDocument/2006/relationships/font" Target="fonts/AmaticSC-bold.fntdata"/><Relationship Id="rId12" Type="http://schemas.openxmlformats.org/officeDocument/2006/relationships/slide" Target="slides/slide7.xml"/><Relationship Id="rId34" Type="http://schemas.openxmlformats.org/officeDocument/2006/relationships/font" Target="fonts/AmaticSC-regular.fntdata"/><Relationship Id="rId15" Type="http://schemas.openxmlformats.org/officeDocument/2006/relationships/slide" Target="slides/slide10.xml"/><Relationship Id="rId37" Type="http://schemas.openxmlformats.org/officeDocument/2006/relationships/font" Target="fonts/SourceCodePro-bold.fntdata"/><Relationship Id="rId14" Type="http://schemas.openxmlformats.org/officeDocument/2006/relationships/slide" Target="slides/slide9.xml"/><Relationship Id="rId36" Type="http://schemas.openxmlformats.org/officeDocument/2006/relationships/font" Target="fonts/SourceCodePro-regular.fntdata"/><Relationship Id="rId17" Type="http://schemas.openxmlformats.org/officeDocument/2006/relationships/slide" Target="slides/slide12.xml"/><Relationship Id="rId39" Type="http://schemas.openxmlformats.org/officeDocument/2006/relationships/font" Target="fonts/SourceCodePro-boldItalic.fntdata"/><Relationship Id="rId16" Type="http://schemas.openxmlformats.org/officeDocument/2006/relationships/slide" Target="slides/slide11.xml"/><Relationship Id="rId38" Type="http://schemas.openxmlformats.org/officeDocument/2006/relationships/font" Target="fonts/SourceCodePr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44fb0f4a7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244fb0f4a7a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44fb0f4a7a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244fb0f4a7a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24d71cbee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24d71cbee0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4" name="Google Shape;17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45a3e88c0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245a3e88c0c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44fb0f4a7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44fb0f4a7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cardio views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5a3e88c0c_0_20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45a3e88c0c_0_20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cardio views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45a3e88c0c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45a3e88c0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 MD qui faisait toutes les échos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pas de temps d’Écho - comparé efficacité 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pas ct pour tout le monde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relativement petit N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Pas d’info sur la population (atcd, particularités)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obésité, facteurs rendant écho ou rxp + difficile 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critère inclusion - dyspnée, mais toux/fièvre/DEG présentation possible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patients admis… pneumonie + sévère? transposable au contexte clinique?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4ba801e787_0_11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4ba801e787_0_1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 MD qui faisait toutes les échos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pas de temps d’Écho - comparé efficacité 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pas ct pour tout le monde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relativement petit N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Pas d’info sur la population (atcd, particularités)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obésité, facteurs rendant écho ou rxp + difficile 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critère inclusion - dyspnée, mais toux/fièvre/DEG présentation possible</a:t>
            </a:r>
            <a:endParaRPr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-"/>
            </a:pPr>
            <a:r>
              <a:rPr lang="fr-CA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patients admis… pneumonie + sévère? transposable au contexte clinique?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45a3e88c0c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45a3e88c0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24d71cbee0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24d71cbee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45a3e88c0c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45a3e88c0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SIRIN</a:t>
            </a:r>
            <a:endParaRPr/>
          </a:p>
        </p:txBody>
      </p:sp>
      <p:sp>
        <p:nvSpPr>
          <p:cNvPr id="90" name="Google Shape;9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SHAIRABI</a:t>
            </a:r>
            <a:endParaRPr/>
          </a:p>
        </p:txBody>
      </p:sp>
      <p:sp>
        <p:nvSpPr>
          <p:cNvPr id="97" name="Google Shape;9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SHAIRABI</a:t>
            </a:r>
            <a:endParaRPr/>
          </a:p>
        </p:txBody>
      </p:sp>
      <p:sp>
        <p:nvSpPr>
          <p:cNvPr id="111" name="Google Shape;11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SHAIRABI</a:t>
            </a:r>
            <a:endParaRPr/>
          </a:p>
        </p:txBody>
      </p:sp>
      <p:sp>
        <p:nvSpPr>
          <p:cNvPr id="132" name="Google Shape;13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15600" y="522867"/>
            <a:ext cx="11360700" cy="3587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15600" y="5187200"/>
            <a:ext cx="11360700" cy="941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 sz="2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 sz="2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415600" y="1653700"/>
            <a:ext cx="11360700" cy="2642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415600" y="44061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1088136" y="1090245"/>
            <a:ext cx="99228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1088136" y="2447778"/>
            <a:ext cx="9922800" cy="3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7315200" y="6389688"/>
            <a:ext cx="3695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1090940" y="6389688"/>
            <a:ext cx="4433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10983190" y="6389688"/>
            <a:ext cx="9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1090940" y="1099127"/>
            <a:ext cx="9272400" cy="3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1090939" y="4572000"/>
            <a:ext cx="92724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7315200" y="6389688"/>
            <a:ext cx="3695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1090940" y="6389688"/>
            <a:ext cx="4433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10983190" y="6389688"/>
            <a:ext cx="9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737000" y="1070000"/>
            <a:ext cx="4718100" cy="47181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415600" y="390467"/>
            <a:ext cx="11360700" cy="1068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415600" y="1638233"/>
            <a:ext cx="11360700" cy="445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415600" y="390467"/>
            <a:ext cx="11360700" cy="1068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415600" y="1638233"/>
            <a:ext cx="5333100" cy="445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6443200" y="1638233"/>
            <a:ext cx="5333100" cy="445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406400" y="412467"/>
            <a:ext cx="11383500" cy="997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653667" y="701800"/>
            <a:ext cx="74916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6096000" y="-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354000" y="1441867"/>
            <a:ext cx="5393700" cy="2280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354000" y="3793630"/>
            <a:ext cx="5393700" cy="179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426000" y="5640767"/>
            <a:ext cx="7998300" cy="798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matic SC"/>
              <a:buNone/>
              <a:defRPr b="1" sz="3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600" y="390467"/>
            <a:ext cx="11360700" cy="10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matic SC"/>
              <a:buNone/>
              <a:defRPr b="1" sz="5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matic SC"/>
              <a:buNone/>
              <a:defRPr b="1" sz="5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matic SC"/>
              <a:buNone/>
              <a:defRPr b="1" sz="5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matic SC"/>
              <a:buNone/>
              <a:defRPr b="1" sz="5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matic SC"/>
              <a:buNone/>
              <a:defRPr b="1" sz="5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matic SC"/>
              <a:buNone/>
              <a:defRPr b="1" sz="5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matic SC"/>
              <a:buNone/>
              <a:defRPr b="1" sz="5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matic SC"/>
              <a:buNone/>
              <a:defRPr b="1" sz="5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matic SC"/>
              <a:buNone/>
              <a:defRPr b="1" sz="5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5600" y="1638233"/>
            <a:ext cx="11360700" cy="44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Code Pro"/>
              <a:buChar char="●"/>
              <a:defRPr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●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●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3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3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3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3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3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3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3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3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doi.org/10.1186/1465-9921-15-50" TargetMode="External"/><Relationship Id="rId4" Type="http://schemas.openxmlformats.org/officeDocument/2006/relationships/hyperlink" Target="https://doi.org/10.1016/j.cmi.2021.09.025" TargetMode="External"/><Relationship Id="rId5" Type="http://schemas.openxmlformats.org/officeDocument/2006/relationships/hyperlink" Target="https://doi.org/10.1016/j.jemermed.2018.09.009" TargetMode="External"/><Relationship Id="rId6" Type="http://schemas.openxmlformats.org/officeDocument/2006/relationships/hyperlink" Target="https://doi.org/10.1371/journal.pone.0130066" TargetMode="External"/><Relationship Id="rId7" Type="http://schemas.openxmlformats.org/officeDocument/2006/relationships/hyperlink" Target="https://doi.org/10.1378/chest.10-0435" TargetMode="External"/><Relationship Id="rId8" Type="http://schemas.openxmlformats.org/officeDocument/2006/relationships/hyperlink" Target="https://www.pexels.com/fr-fr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1052146" y="3590192"/>
            <a:ext cx="9958800" cy="16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fr-CA" sz="3600">
                <a:latin typeface="Proxima Nova"/>
                <a:ea typeface="Proxima Nova"/>
                <a:cs typeface="Proxima Nova"/>
                <a:sym typeface="Proxima Nova"/>
              </a:rPr>
              <a:t>LA PLACE DE L’ÉCHOGRAPHIE DE CHEVET DANS LE DIAGNOSTIC DE LA PNEUMONIE CHEZ LES PATIENTS ADULTES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1052146" y="5050251"/>
            <a:ext cx="10591200" cy="160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fr-CA" sz="1400">
                <a:latin typeface="Proxima Nova"/>
                <a:ea typeface="Proxima Nova"/>
                <a:cs typeface="Proxima Nova"/>
                <a:sym typeface="Proxima Nova"/>
              </a:rPr>
              <a:t>Sirin Chami et Shairabi Karthigesu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fr-CA" sz="1400">
                <a:latin typeface="Proxima Nova"/>
                <a:ea typeface="Proxima Nova"/>
                <a:cs typeface="Proxima Nova"/>
                <a:sym typeface="Proxima Nova"/>
              </a:rPr>
              <a:t>GMF Sacré-Cœur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fr-CA" sz="1400">
                <a:latin typeface="Proxima Nova"/>
                <a:ea typeface="Proxima Nova"/>
                <a:cs typeface="Proxima Nova"/>
                <a:sym typeface="Proxima Nova"/>
              </a:rPr>
              <a:t>Projet d’érudition supervisé par Dre. Julie Moreau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fr-CA" sz="1400">
                <a:latin typeface="Proxima Nova"/>
                <a:ea typeface="Proxima Nova"/>
                <a:cs typeface="Proxima Nova"/>
                <a:sym typeface="Proxima Nova"/>
              </a:rPr>
              <a:t>2 juin 2023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0" name="Google Shape;70;p15"/>
          <p:cNvCxnSpPr/>
          <p:nvPr/>
        </p:nvCxnSpPr>
        <p:spPr>
          <a:xfrm>
            <a:off x="0" y="3537612"/>
            <a:ext cx="804195" cy="0"/>
          </a:xfrm>
          <a:prstGeom prst="straightConnector1">
            <a:avLst/>
          </a:prstGeom>
          <a:noFill/>
          <a:ln cap="flat" cmpd="sng" w="857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" name="Google Shape;71;p15"/>
          <p:cNvSpPr/>
          <p:nvPr/>
        </p:nvSpPr>
        <p:spPr>
          <a:xfrm>
            <a:off x="1193800" y="5050250"/>
            <a:ext cx="8889900" cy="139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2121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1"/>
              </a:highlight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1471" y="228600"/>
            <a:ext cx="4558582" cy="30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150" y="228600"/>
            <a:ext cx="4568612" cy="304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1088136" y="1090245"/>
            <a:ext cx="99228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862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ARTICLE #1</a:t>
            </a:r>
            <a:br>
              <a:rPr lang="fr-CA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Lung ultrasound for the diagnosis of pneumonia in adults: a systematic review and meta-analysis (</a:t>
            </a:r>
            <a:r>
              <a:rPr b="0" i="1" lang="fr-CA" sz="2150">
                <a:latin typeface="Proxima Nova"/>
                <a:ea typeface="Proxima Nova"/>
                <a:cs typeface="Proxima Nova"/>
                <a:sym typeface="Proxima Nova"/>
              </a:rPr>
              <a:t>Chavez et coll., 2014</a:t>
            </a:r>
            <a:r>
              <a:rPr b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b="0" sz="1595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00000"/>
              <a:buFont typeface="Arial"/>
              <a:buNone/>
            </a:pPr>
            <a:b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b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1088125" y="2371575"/>
            <a:ext cx="9922800" cy="41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92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Revue systématique + méta-analyse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10 études retenues avec n = 1172 patients ; urgence / hospitalisation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Échographie pulmonaire vs diagnostic final (revue du dossier par expert) OU RXP / TDM thoracique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Avec toutes les valeurs, l’échographie pulmonaire :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Sensibilité regroupée : 94%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92-96%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 ;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(p &lt; 0,001)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Spécificité regroupée : 96%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94-97%] ;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 &lt; 0.001)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Aire sous la courbe : 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0,98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0,98-0,99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Comparée à la TDM thoracique (n = 5 ; 671 patients), l’échographie pulmonaire :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Sensibilité regroupée : 93%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90-96%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Spécificité regroupée : 98%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96-99%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1088136" y="1090245"/>
            <a:ext cx="99228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862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ARTICLE #1</a:t>
            </a:r>
            <a:br>
              <a:rPr lang="fr-CA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Lung ultrasound for the diagnosis of pneumonia in adults: a systematic review and meta-analysis (</a:t>
            </a:r>
            <a:r>
              <a:rPr b="0" i="1" lang="fr-CA" sz="2150">
                <a:latin typeface="Proxima Nova"/>
                <a:ea typeface="Proxima Nova"/>
                <a:cs typeface="Proxima Nova"/>
                <a:sym typeface="Proxima Nova"/>
              </a:rPr>
              <a:t>Chavez et coll., 2014</a:t>
            </a:r>
            <a:r>
              <a:rPr b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b="0" sz="1595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1088136" y="2447778"/>
            <a:ext cx="9922800" cy="3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92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Échographiste expérimenté (n = 7) :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Sensibilité regroupée : 94%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92-96%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Spécificité regroupée : 97%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96-98%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Urgentologues / médecins de famille (n = 2) : 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Sensibilité regroupée : 93%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85-97%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Spécificité regroupée : 92%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84-96%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Temps pour effectuer l’échographie (n = 4 dont 3 études avec « échographistes expérimentés ») : variable entre 3 et 13 minutes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ARTICLE #2</a:t>
            </a:r>
            <a:br>
              <a:rPr lang="fr-CA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Diagnostic accuracy of point-of-care tests in acute community-acquired lower respiratory tract infections. A systematic review and meta-analysis </a:t>
            </a:r>
            <a:r>
              <a:rPr b="0" i="0" lang="fr-CA" sz="215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b="0" i="1" lang="fr-CA" sz="215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Gentilotti et coll., 2021</a:t>
            </a:r>
            <a:r>
              <a:rPr b="0" lang="fr-CA" sz="215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b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b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9" name="Google Shape;159;p26"/>
          <p:cNvSpPr txBox="1"/>
          <p:nvPr>
            <p:ph idx="1" type="body"/>
          </p:nvPr>
        </p:nvSpPr>
        <p:spPr>
          <a:xfrm>
            <a:off x="1088125" y="2447775"/>
            <a:ext cx="9922800" cy="4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Revue systématique + méta-analyse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33 études retenues avec n = 4901 patients ; urgence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Échographie pulmonaire vs RXP OU TDM thoracique OU tableau clinique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Comparée au tableau clinique ou autres imageries, l’échographie pulmonaire :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Sensibilité :  92%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88-95%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Spécificité : 90%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81-95%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_________________________________________________________________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Comparée à la TDM thoracique et tableau clinique, la RXP (n = 1567 participants) :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Sensibilité :  75%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54-88%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Spécificité : 75%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42-92%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type="title"/>
          </p:nvPr>
        </p:nvSpPr>
        <p:spPr>
          <a:xfrm>
            <a:off x="1088136" y="1090245"/>
            <a:ext cx="99228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ARTICLE #2</a:t>
            </a:r>
            <a:br>
              <a:rPr lang="fr-CA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Diagnostic accuracy of point-of-care tests in acute community-acquired lower respiratory tract infections. A systematic review and meta-analysis </a:t>
            </a:r>
            <a:r>
              <a:rPr b="0" lang="fr-CA" sz="215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b="0" i="1" lang="fr-CA" sz="215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Gentilotti et coll., 2021</a:t>
            </a:r>
            <a:r>
              <a:rPr b="0" lang="fr-CA" sz="215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br>
              <a:rPr b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b="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5" name="Google Shape;165;p27"/>
          <p:cNvSpPr txBox="1"/>
          <p:nvPr>
            <p:ph idx="1" type="body"/>
          </p:nvPr>
        </p:nvSpPr>
        <p:spPr>
          <a:xfrm>
            <a:off x="1088125" y="2447775"/>
            <a:ext cx="9922800" cy="4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Échographiste expérimenté :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Sensibilité : 92%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85-96%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Spécificité : 89%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75-96%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Urgentologues / médecins de famille : 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Sensibilité : 89%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82-94%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Spécificité : 88%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69-96%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** Pas de mention du nombre d’études distinguant ces 2 groupes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ARTICLE #3</a:t>
            </a:r>
            <a:br>
              <a:rPr lang="fr-CA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Lung Ultrasound for the Emergency Diagnosis of Pneumonia, Acute Heart Failure, and Exacerbations of Chronic Obstructive Pulmonary Disease/Asthma in Adults: A Systematic Review and Meta-analysis (</a:t>
            </a:r>
            <a:r>
              <a:rPr b="0" i="1" lang="fr-CA" sz="21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Staub et coll., 2018</a:t>
            </a:r>
            <a:r>
              <a:rPr b="0" i="0" lang="fr-CA" sz="21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b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b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1" name="Google Shape;171;p28"/>
          <p:cNvSpPr txBox="1"/>
          <p:nvPr>
            <p:ph idx="1" type="body"/>
          </p:nvPr>
        </p:nvSpPr>
        <p:spPr>
          <a:xfrm>
            <a:off x="1088136" y="2676378"/>
            <a:ext cx="9922800" cy="3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Revue systématique + méta-analyse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14 études retenues avec n = 1867 patients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Échographie pulmonaire vs diagnostic final (revue du dossier par expert) OU RXP OU TDM thoracique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Précision diagnostique de l'échographie pulmonaire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Aire sous la courbe : 0,948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Sensibilité pour la </a:t>
            </a:r>
            <a:r>
              <a:rPr i="1"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consolidation 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: 0,82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,74-0,88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Spécificité pour la </a:t>
            </a:r>
            <a:r>
              <a:rPr i="1"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consolidation 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: 0,94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[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0,85-0,98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Comparée à la TDM thoracique seule, l’échographie pulmonaire :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Aire sous la courbe : 0,942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ARTICLE #4</a:t>
            </a:r>
            <a:br>
              <a:rPr lang="fr-CA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Accuracy of Lung Ultrasonography versus Chest Radiography for the Diagnosis of Adult Community-Acquired Pneumonia: Review of the Literature and Meta-Analysis </a:t>
            </a:r>
            <a:r>
              <a:rPr b="0" i="0" lang="fr-CA" sz="21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b="0" i="1" lang="fr-CA" sz="21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Ye et coll., 2015</a:t>
            </a:r>
            <a:r>
              <a:rPr b="0" i="0" lang="fr-CA" sz="21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b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b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7" name="Google Shape;177;p29"/>
          <p:cNvSpPr txBox="1"/>
          <p:nvPr>
            <p:ph idx="1" type="body"/>
          </p:nvPr>
        </p:nvSpPr>
        <p:spPr>
          <a:xfrm>
            <a:off x="1088113" y="2728725"/>
            <a:ext cx="9922800" cy="4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Revue systématique + méta-analyse 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5 études retenues avec n = 742 patients présentant aux urgences </a:t>
            </a:r>
            <a:r>
              <a:rPr lang="fr-CA" sz="1900">
                <a:latin typeface="Proxima Nova"/>
                <a:ea typeface="Proxima Nova"/>
                <a:cs typeface="Proxima Nova"/>
                <a:sym typeface="Proxima Nova"/>
              </a:rPr>
              <a:t>avec suspicion clinique de pneumonie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Échographie pulmonaire par MD + RXP pour tous</a:t>
            </a: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fr-CA" sz="1900">
                <a:latin typeface="Proxima Nova"/>
                <a:ea typeface="Proxima Nova"/>
                <a:cs typeface="Proxima Nova"/>
                <a:sym typeface="Proxima Nova"/>
              </a:rPr>
              <a:t>les participants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TDM fait en tant que contrôle pour 138 cas de discordance entre écho et RXP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Méthodes de Mantel-Haenszel et de DerSimonian-Laird utilisé</a:t>
            </a:r>
            <a:r>
              <a:rPr lang="fr-CA" sz="2000">
                <a:latin typeface="Proxima Nova"/>
                <a:ea typeface="Proxima Nova"/>
                <a:cs typeface="Proxima Nova"/>
                <a:sym typeface="Proxima Nova"/>
              </a:rPr>
              <a:t>es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/>
          <p:nvPr>
            <p:ph type="title"/>
          </p:nvPr>
        </p:nvSpPr>
        <p:spPr>
          <a:xfrm>
            <a:off x="1088136" y="1090245"/>
            <a:ext cx="99228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ARTICLE #4</a:t>
            </a:r>
            <a:br>
              <a:rPr lang="fr-CA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Accuracy of Lung Ultrasonography versus Chest Radiography for the Diagnosis of Adult Community-Acquired Pneumonia: Review of the Literature and Meta-Analysis </a:t>
            </a:r>
            <a:r>
              <a:rPr b="0" lang="fr-CA" sz="21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b="0" i="1" lang="fr-CA" sz="21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Ye et coll., 2015</a:t>
            </a:r>
            <a:r>
              <a:rPr b="0" lang="fr-CA" sz="21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br>
              <a:rPr b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b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b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b="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3" name="Google Shape;183;p30"/>
          <p:cNvSpPr txBox="1"/>
          <p:nvPr>
            <p:ph idx="1" type="body"/>
          </p:nvPr>
        </p:nvSpPr>
        <p:spPr>
          <a:xfrm>
            <a:off x="1088126" y="2576325"/>
            <a:ext cx="10416600" cy="42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4803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73"/>
              <a:buFont typeface="Proxima Nova"/>
              <a:buChar char="●"/>
            </a:pP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Valeur de référence = dx de départ</a:t>
            </a:r>
            <a:endParaRPr sz="1672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4331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38"/>
              <a:buFont typeface="Proxima Nova"/>
              <a:buChar char="○"/>
            </a:pP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Sensibilité écho et RXP : 0.95 (0.93</a:t>
            </a:r>
            <a:r>
              <a:rPr lang="fr-CA" sz="1672">
                <a:latin typeface="Proxima Nova"/>
                <a:ea typeface="Proxima Nova"/>
                <a:cs typeface="Proxima Nova"/>
                <a:sym typeface="Proxima Nova"/>
              </a:rPr>
              <a:t> à </a:t>
            </a: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0.97) et 0.77 (0.73 à 0.80)</a:t>
            </a:r>
            <a:endParaRPr sz="1672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4331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138"/>
              <a:buFont typeface="Proxima Nova"/>
              <a:buChar char="○"/>
            </a:pP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Spécificité écho et RXP : 0.90 (0.86 à 0.94) et 0.91 (0.87 à 0.94)</a:t>
            </a:r>
            <a:endParaRPr sz="1672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9882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95"/>
              <a:buFont typeface="Proxima Nova"/>
              <a:buChar char="○"/>
            </a:pP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Rapport de cotes diagnosti</a:t>
            </a:r>
            <a:r>
              <a:rPr lang="fr-CA" sz="1672">
                <a:latin typeface="Proxima Nova"/>
                <a:ea typeface="Proxima Nova"/>
                <a:cs typeface="Proxima Nova"/>
                <a:sym typeface="Proxima Nova"/>
              </a:rPr>
              <a:t>c</a:t>
            </a: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écho et RXP : 151.19 (38.50 à 593.77) et  29.46 (5.53 à 157.00)</a:t>
            </a:r>
            <a:endParaRPr sz="1672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9882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95"/>
              <a:buFont typeface="Proxima Nova"/>
              <a:buChar char="○"/>
            </a:pP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Aire sous la courbe écho et RXP: 0.973 (ES, 0.014) et 0.912 (ES, 0.050)</a:t>
            </a:r>
            <a:endParaRPr sz="1672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4803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73"/>
              <a:buFont typeface="Proxima Nova"/>
              <a:buChar char="●"/>
            </a:pP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Valeur de référence =</a:t>
            </a: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TDM thoracique</a:t>
            </a:r>
            <a:endParaRPr sz="1672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4803" lvl="1" marL="91440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Proxima Nova"/>
              <a:buChar char="○"/>
            </a:pP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Sensibilité écho et RXP : 0.93 (0.86–0.97) et 0.54 (0,44 à 0,63) </a:t>
            </a:r>
            <a:endParaRPr sz="1672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4803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Proxima Nova"/>
              <a:buChar char="○"/>
            </a:pP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Spécificité écho et RXP : 0.72 (0,54–0,86)  et 0,57 (0,39 à 0,74)</a:t>
            </a:r>
            <a:endParaRPr sz="1672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4803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Proxima Nova"/>
              <a:buChar char="○"/>
            </a:pP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Rapport de cotes </a:t>
            </a:r>
            <a:r>
              <a:rPr lang="fr-CA" sz="1672">
                <a:latin typeface="Proxima Nova"/>
                <a:ea typeface="Proxima Nova"/>
                <a:cs typeface="Proxima Nova"/>
                <a:sym typeface="Proxima Nova"/>
              </a:rPr>
              <a:t>diagnostic </a:t>
            </a: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écho et RXP : 24.56 (8.45 à 71,37) et 1,73 (0,42 à 7,10)</a:t>
            </a:r>
            <a:endParaRPr sz="1672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4803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Proxima Nova"/>
              <a:buChar char="○"/>
            </a:pPr>
            <a:r>
              <a:rPr lang="fr-CA" sz="1672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Aire sous la courbe écho et RXP: 0.901 (ES, 0,036) et 0.590 (ES, 0,117)</a:t>
            </a:r>
            <a:endParaRPr sz="1672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1600"/>
              </a:spcAft>
              <a:buSzPts val="852"/>
              <a:buNone/>
            </a:pPr>
            <a:r>
              <a:t/>
            </a:r>
            <a:endParaRPr sz="144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ARTICLE #5</a:t>
            </a:r>
            <a:br>
              <a:rPr lang="fr-CA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Can chest ultrasonography replace standard chest radiography for evaluation of acute dyspnea in the ED? (</a:t>
            </a:r>
            <a:r>
              <a:rPr b="0" i="1" lang="fr-CA" sz="21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Zanobetti et coll., 2010</a:t>
            </a:r>
            <a: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b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b="0" i="0" lang="fr-CA" sz="22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b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9" name="Google Shape;189;p31"/>
          <p:cNvSpPr txBox="1"/>
          <p:nvPr>
            <p:ph idx="1" type="body"/>
          </p:nvPr>
        </p:nvSpPr>
        <p:spPr>
          <a:xfrm>
            <a:off x="1088136" y="2523978"/>
            <a:ext cx="9922800" cy="3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latin typeface="Proxima Nova"/>
                <a:ea typeface="Proxima Nova"/>
                <a:cs typeface="Proxima Nova"/>
                <a:sym typeface="Proxima Nova"/>
              </a:rPr>
              <a:t>Étude observationnelle prospective à l’aveugle </a:t>
            </a:r>
            <a:endParaRPr sz="1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latin typeface="Proxima Nova"/>
                <a:ea typeface="Proxima Nova"/>
                <a:cs typeface="Proxima Nova"/>
                <a:sym typeface="Proxima Nova"/>
              </a:rPr>
              <a:t>N = 404 patients (51% hommes, 21 à 101 ans) avec plainte de dyspnée à l’urgence</a:t>
            </a:r>
            <a:endParaRPr sz="1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latin typeface="Proxima Nova"/>
                <a:ea typeface="Proxima Nova"/>
                <a:cs typeface="Proxima Nova"/>
                <a:sym typeface="Proxima Nova"/>
              </a:rPr>
              <a:t>Échographie pulmonaire par le même MD (2 ans d’expérience en écho) + RXP pour tous</a:t>
            </a:r>
            <a:endParaRPr sz="1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latin typeface="Proxima Nova"/>
                <a:ea typeface="Proxima Nova"/>
                <a:cs typeface="Proxima Nova"/>
                <a:sym typeface="Proxima Nova"/>
              </a:rPr>
              <a:t>TDM fait en tant que contrôle pour 49 cas de discordance entre écho et RXP</a:t>
            </a:r>
            <a:endParaRPr sz="1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latin typeface="Proxima Nova"/>
                <a:ea typeface="Proxima Nova"/>
                <a:cs typeface="Proxima Nova"/>
                <a:sym typeface="Proxima Nova"/>
              </a:rPr>
              <a:t>Compatibilité des résultats d’écho &amp; RXP : score Cohen κ de 70%</a:t>
            </a:r>
            <a:endParaRPr sz="1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latin typeface="Proxima Nova"/>
                <a:ea typeface="Proxima Nova"/>
                <a:cs typeface="Proxima Nova"/>
                <a:sym typeface="Proxima Nova"/>
              </a:rPr>
              <a:t>26/49 des résultats en faveur du dx échographique vs 23/49 en faveur du RXP (différence non-significative)</a:t>
            </a:r>
            <a:endParaRPr sz="1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latin typeface="Proxima Nova"/>
                <a:ea typeface="Proxima Nova"/>
                <a:cs typeface="Proxima Nova"/>
                <a:sym typeface="Proxima Nova"/>
              </a:rPr>
              <a:t>Sensibilité de l’écho 60% et RXP 40%</a:t>
            </a:r>
            <a:endParaRPr sz="1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●"/>
            </a:pPr>
            <a:r>
              <a:rPr lang="fr-CA" sz="1900">
                <a:latin typeface="Proxima Nova"/>
                <a:ea typeface="Proxima Nova"/>
                <a:cs typeface="Proxima Nova"/>
                <a:sym typeface="Proxima Nova"/>
              </a:rPr>
              <a:t>Spécificité de l’écho 36% et RXP 64%</a:t>
            </a:r>
            <a:endParaRPr sz="1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1088136" y="1090245"/>
            <a:ext cx="9922800" cy="129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DISCUSSION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5" name="Google Shape;195;p32"/>
          <p:cNvSpPr txBox="1"/>
          <p:nvPr>
            <p:ph idx="1" type="body"/>
          </p:nvPr>
        </p:nvSpPr>
        <p:spPr>
          <a:xfrm>
            <a:off x="877475" y="2447775"/>
            <a:ext cx="5200200" cy="383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700" u="sng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i="1" lang="fr-CA" sz="27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</a:t>
            </a:r>
            <a:r>
              <a:rPr i="1" lang="fr-CA" sz="27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omment peut-on transposer cela à notre pratique?</a:t>
            </a:r>
            <a:endParaRPr i="1" sz="27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326" y="1212401"/>
            <a:ext cx="3581750" cy="537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>
            <p:ph type="title"/>
          </p:nvPr>
        </p:nvSpPr>
        <p:spPr>
          <a:xfrm>
            <a:off x="1088136" y="1090245"/>
            <a:ext cx="9922800" cy="129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DISCUSSION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1088128" y="2447775"/>
            <a:ext cx="7310400" cy="383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Échographie</a:t>
            </a:r>
            <a:r>
              <a:rPr b="1"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AU MOINS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aussi </a:t>
            </a:r>
            <a:r>
              <a:rPr b="1"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sensible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et </a:t>
            </a:r>
            <a:r>
              <a:rPr b="1"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spécifique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que la RXP dans le Dx de pneumonie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b="1"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Lequel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devrait-on choisir? 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b="1"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Avantages </a:t>
            </a: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de l’échographie : ddx dyspnée, option de vues cardiaques très informatives, interprétation immédiate, portatif (Butterfly), pas de radiations, formation relativement courte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3" name="Google Shape;2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650" y="1464251"/>
            <a:ext cx="3175800" cy="476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PLAN DE LA PRÉSENTATION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765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Char char="●"/>
            </a:pPr>
            <a:r>
              <a:rPr lang="fr-CA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Introduction</a:t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7650" lvl="0" marL="228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Proxima Nova"/>
              <a:buChar char="●"/>
            </a:pPr>
            <a:r>
              <a:rPr lang="fr-CA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Question clinique</a:t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7650" lvl="0" marL="228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Proxima Nova"/>
              <a:buChar char="●"/>
            </a:pPr>
            <a:r>
              <a:rPr lang="fr-CA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Méthodologie</a:t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7650" lvl="0" marL="228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Proxima Nova"/>
              <a:buChar char="●"/>
            </a:pPr>
            <a:r>
              <a:rPr lang="fr-CA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Résultats</a:t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7650" lvl="0" marL="228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Proxima Nova"/>
              <a:buChar char="●"/>
            </a:pPr>
            <a:r>
              <a:rPr lang="fr-CA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Discussion</a:t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7650" lvl="0" marL="228600" rtl="0" algn="l">
              <a:lnSpc>
                <a:spcPct val="130000"/>
              </a:lnSpc>
              <a:spcBef>
                <a:spcPts val="1000"/>
              </a:spcBef>
              <a:spcAft>
                <a:spcPts val="1600"/>
              </a:spcAft>
              <a:buSzPts val="2100"/>
              <a:buFont typeface="Proxima Nova"/>
              <a:buChar char="●"/>
            </a:pPr>
            <a:r>
              <a:rPr lang="fr-CA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Conclusion</a:t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5126" y="2350725"/>
            <a:ext cx="5128576" cy="342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1088136" y="1090245"/>
            <a:ext cx="9922800" cy="129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BIAIS/LIMITES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9" name="Google Shape;209;p34"/>
          <p:cNvSpPr txBox="1"/>
          <p:nvPr>
            <p:ph idx="1" type="body"/>
          </p:nvPr>
        </p:nvSpPr>
        <p:spPr>
          <a:xfrm>
            <a:off x="1088125" y="2142975"/>
            <a:ext cx="6909000" cy="451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1" marL="360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"/>
              <a:buChar char="○"/>
            </a:pPr>
            <a:r>
              <a:rPr b="1" lang="fr-CA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Hétérogénéité des protocole</a:t>
            </a:r>
            <a:r>
              <a:rPr lang="fr-CA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des études incluses à l’intérieur d’un même article &amp; entre études</a:t>
            </a:r>
            <a:endParaRPr sz="2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93700" lvl="1" marL="360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"/>
              <a:buChar char="○"/>
            </a:pPr>
            <a:r>
              <a:rPr lang="fr-CA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Pas </a:t>
            </a:r>
            <a:r>
              <a:rPr b="1" lang="fr-CA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de TDM</a:t>
            </a:r>
            <a:r>
              <a:rPr lang="fr-CA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pour tout le monde</a:t>
            </a:r>
            <a:endParaRPr sz="2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93700" lvl="1" marL="360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"/>
              <a:buChar char="○"/>
            </a:pPr>
            <a:r>
              <a:rPr lang="fr-CA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Plusieurs études faites « </a:t>
            </a:r>
            <a:r>
              <a:rPr b="1" lang="fr-CA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non à l’aveugle</a:t>
            </a:r>
            <a:r>
              <a:rPr lang="fr-CA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»</a:t>
            </a:r>
            <a:endParaRPr sz="2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93700" lvl="1" marL="360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"/>
              <a:buChar char="○"/>
            </a:pPr>
            <a:r>
              <a:rPr lang="fr-CA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Pas de mesures du </a:t>
            </a:r>
            <a:r>
              <a:rPr b="1" lang="fr-CA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temps </a:t>
            </a:r>
            <a:r>
              <a:rPr lang="fr-CA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pris pour </a:t>
            </a:r>
            <a:r>
              <a:rPr b="1" lang="fr-CA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faire l’échographie </a:t>
            </a:r>
            <a:endParaRPr b="1" sz="2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00050" lvl="1" marL="360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700"/>
              <a:buFont typeface="Proxima Nova"/>
              <a:buChar char="○"/>
            </a:pPr>
            <a:r>
              <a:rPr lang="fr-CA" sz="2600">
                <a:latin typeface="Proxima Nova"/>
                <a:ea typeface="Proxima Nova"/>
                <a:cs typeface="Proxima Nova"/>
                <a:sym typeface="Proxima Nova"/>
              </a:rPr>
              <a:t>Applicable </a:t>
            </a:r>
            <a:r>
              <a:rPr b="1" lang="fr-CA" sz="2600">
                <a:latin typeface="Proxima Nova"/>
                <a:ea typeface="Proxima Nova"/>
                <a:cs typeface="Proxima Nova"/>
                <a:sym typeface="Proxima Nova"/>
              </a:rPr>
              <a:t>contexte moins sévère</a:t>
            </a:r>
            <a:r>
              <a:rPr lang="fr-CA" sz="2600">
                <a:latin typeface="Proxima Nova"/>
                <a:ea typeface="Proxima Nova"/>
                <a:cs typeface="Proxima Nova"/>
                <a:sym typeface="Proxima Nova"/>
              </a:rPr>
              <a:t> (e.g. clinique externe)? </a:t>
            </a:r>
            <a:endParaRPr b="1" sz="2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0" name="Google Shape;2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5388" y="1594525"/>
            <a:ext cx="3010212" cy="45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/>
          <p:nvPr>
            <p:ph type="title"/>
          </p:nvPr>
        </p:nvSpPr>
        <p:spPr>
          <a:xfrm>
            <a:off x="1088136" y="1090245"/>
            <a:ext cx="9922800" cy="129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BIAIS/LIMITES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6" name="Google Shape;216;p35"/>
          <p:cNvSpPr txBox="1"/>
          <p:nvPr>
            <p:ph idx="1" type="body"/>
          </p:nvPr>
        </p:nvSpPr>
        <p:spPr>
          <a:xfrm>
            <a:off x="1088125" y="2142975"/>
            <a:ext cx="7293000" cy="451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1" marL="360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Char char="○"/>
            </a:pPr>
            <a:r>
              <a:rPr lang="fr-CA" sz="2500">
                <a:latin typeface="Proxima Nova"/>
                <a:ea typeface="Proxima Nova"/>
                <a:cs typeface="Proxima Nova"/>
                <a:sym typeface="Proxima Nova"/>
              </a:rPr>
              <a:t>Man</a:t>
            </a:r>
            <a:r>
              <a:rPr lang="fr-CA" sz="2500">
                <a:latin typeface="Proxima Nova"/>
                <a:ea typeface="Proxima Nova"/>
                <a:cs typeface="Proxima Nova"/>
                <a:sym typeface="Proxima Nova"/>
              </a:rPr>
              <a:t>que d’information p/r </a:t>
            </a:r>
            <a:r>
              <a:rPr b="1" lang="fr-CA" sz="2500">
                <a:latin typeface="Proxima Nova"/>
                <a:ea typeface="Proxima Nova"/>
                <a:cs typeface="Proxima Nova"/>
                <a:sym typeface="Proxima Nova"/>
              </a:rPr>
              <a:t>particularités des patients</a:t>
            </a:r>
            <a:r>
              <a:rPr lang="fr-CA" sz="2500">
                <a:latin typeface="Proxima Nova"/>
                <a:ea typeface="Proxima Nova"/>
                <a:cs typeface="Proxima Nova"/>
                <a:sym typeface="Proxima Nova"/>
              </a:rPr>
              <a:t> &amp; facteurs influençants qualité de l’imagerie (obésité, ATCD, etc). </a:t>
            </a:r>
            <a:endParaRPr sz="2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7350" lvl="1" marL="360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Char char="○"/>
            </a:pPr>
            <a:r>
              <a:rPr lang="fr-CA" sz="2500">
                <a:latin typeface="Proxima Nova"/>
                <a:ea typeface="Proxima Nova"/>
                <a:cs typeface="Proxima Nova"/>
                <a:sym typeface="Proxima Nova"/>
              </a:rPr>
              <a:t>Résultats </a:t>
            </a:r>
            <a:r>
              <a:rPr b="1" lang="fr-CA" sz="2500">
                <a:latin typeface="Proxima Nova"/>
                <a:ea typeface="Proxima Nova"/>
                <a:cs typeface="Proxima Nova"/>
                <a:sym typeface="Proxima Nova"/>
              </a:rPr>
              <a:t>indéterminés </a:t>
            </a:r>
            <a:r>
              <a:rPr lang="fr-CA" sz="2500">
                <a:latin typeface="Proxima Nova"/>
                <a:ea typeface="Proxima Nova"/>
                <a:cs typeface="Proxima Nova"/>
                <a:sym typeface="Proxima Nova"/>
              </a:rPr>
              <a:t>non mentionnés </a:t>
            </a:r>
            <a:endParaRPr sz="2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7350" lvl="1" marL="360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Char char="○"/>
            </a:pPr>
            <a:r>
              <a:rPr b="1" lang="fr-CA" sz="2500">
                <a:latin typeface="Proxima Nova"/>
                <a:ea typeface="Proxima Nova"/>
                <a:cs typeface="Proxima Nova"/>
                <a:sym typeface="Proxima Nova"/>
              </a:rPr>
              <a:t>Pneumonies profondes </a:t>
            </a:r>
            <a:r>
              <a:rPr lang="fr-CA" sz="2500">
                <a:latin typeface="Proxima Nova"/>
                <a:ea typeface="Proxima Nova"/>
                <a:cs typeface="Proxima Nova"/>
                <a:sym typeface="Proxima Nova"/>
              </a:rPr>
              <a:t>- non détectées par écho</a:t>
            </a:r>
            <a:endParaRPr sz="2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7350" lvl="1" marL="360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Char char="○"/>
            </a:pPr>
            <a:r>
              <a:rPr lang="fr-CA" sz="2500">
                <a:latin typeface="Proxima Nova"/>
                <a:ea typeface="Proxima Nova"/>
                <a:cs typeface="Proxima Nova"/>
                <a:sym typeface="Proxima Nova"/>
              </a:rPr>
              <a:t>Impact de l’</a:t>
            </a:r>
            <a:r>
              <a:rPr b="1" lang="fr-CA" sz="2500">
                <a:latin typeface="Proxima Nova"/>
                <a:ea typeface="Proxima Nova"/>
                <a:cs typeface="Proxima Nova"/>
                <a:sym typeface="Proxima Nova"/>
              </a:rPr>
              <a:t>expérience</a:t>
            </a:r>
            <a:r>
              <a:rPr lang="fr-CA" sz="2500">
                <a:latin typeface="Proxima Nova"/>
                <a:ea typeface="Proxima Nova"/>
                <a:cs typeface="Proxima Nova"/>
                <a:sym typeface="Proxima Nova"/>
              </a:rPr>
              <a:t> du MD qui fait l’échographie? Non documenté</a:t>
            </a:r>
            <a:endParaRPr sz="2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4925" y="1756220"/>
            <a:ext cx="2976491" cy="4168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>
            <p:ph type="title"/>
          </p:nvPr>
        </p:nvSpPr>
        <p:spPr>
          <a:xfrm>
            <a:off x="1088136" y="1090245"/>
            <a:ext cx="9922800" cy="129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CONCLUSION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3" name="Google Shape;223;p36"/>
          <p:cNvSpPr txBox="1"/>
          <p:nvPr>
            <p:ph idx="1" type="body"/>
          </p:nvPr>
        </p:nvSpPr>
        <p:spPr>
          <a:xfrm>
            <a:off x="1088136" y="2447778"/>
            <a:ext cx="9922800" cy="383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60000" rtl="0" algn="l">
              <a:spcBef>
                <a:spcPts val="100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Pertinence d’une formation en échographie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809999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○"/>
            </a:pP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Certaines formations individuelles : $$$ 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Outil clinique important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○"/>
            </a:pP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Insuffisance cardiaque décompensée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○"/>
            </a:pP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Épanchement pleural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○"/>
            </a:pP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Pneumothorax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3600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fr-CA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Outil de référence en contexte de dyspnée?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4" name="Google Shape;2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4099" y="1318625"/>
            <a:ext cx="3751752" cy="25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4100" y="3951065"/>
            <a:ext cx="3751752" cy="2680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>
            <p:ph type="ctrTitle"/>
          </p:nvPr>
        </p:nvSpPr>
        <p:spPr>
          <a:xfrm>
            <a:off x="647833" y="1648033"/>
            <a:ext cx="10911600" cy="196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7750">
                <a:latin typeface="Proxima Nova"/>
                <a:ea typeface="Proxima Nova"/>
                <a:cs typeface="Proxima Nova"/>
                <a:sym typeface="Proxima Nova"/>
              </a:rPr>
              <a:t>QUESTIONS?</a:t>
            </a:r>
            <a:endParaRPr sz="775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/>
          <p:nvPr>
            <p:ph type="title"/>
          </p:nvPr>
        </p:nvSpPr>
        <p:spPr>
          <a:xfrm>
            <a:off x="1088136" y="1090245"/>
            <a:ext cx="9922800" cy="129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RÉFÉRENCES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6" name="Google Shape;236;p38"/>
          <p:cNvSpPr txBox="1"/>
          <p:nvPr>
            <p:ph idx="1" type="body"/>
          </p:nvPr>
        </p:nvSpPr>
        <p:spPr>
          <a:xfrm>
            <a:off x="1088136" y="2447778"/>
            <a:ext cx="9922800" cy="383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2740" lvl="0" marL="4572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40"/>
              <a:buFont typeface="Calibri"/>
              <a:buAutoNum type="arabicPeriod"/>
            </a:pPr>
            <a:r>
              <a:rPr lang="fr-CA" sz="164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Chavez, M. A., Shams, N., Ellington, L. E., Naithani, N., Gilman, R. H., Steinhoff, M. C., Santosham, M., Black, R. E., Price, C., Gross, M., &amp; Checkley, W. (2014). Lung ultrasound for the diagnosis of pneumonia in adults: a systematic review and meta-analysis. Respiratory research, 15(1), 50. </a:t>
            </a:r>
            <a:r>
              <a:rPr lang="fr-CA" sz="164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https://doi.org/10.1186/1465-9921-15-50</a:t>
            </a:r>
            <a:endParaRPr sz="164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2740" lvl="0" marL="4572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40"/>
              <a:buFont typeface="Calibri"/>
              <a:buAutoNum type="arabicPeriod"/>
            </a:pPr>
            <a:r>
              <a:rPr lang="fr-CA" sz="164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Gentilotti, E., De Nardo, P., Cremonini, E., Górska, A., Mazzaferri, F., Canziani, L. M., Hellou, M. M., Olchowski, Y., Poran, I., Leeflang, M., Villacian, J., Goossens, H., Paul, M., &amp; Tacconelli, E. (2022). Diagnostic accuracy of point-of-care tests in acute community-acquired lower respiratory tract infections. A systematic review and meta-analysis. Clinical microbiology and infection : the official publication of the European Society of Clinical Microbiology and Infectious Diseases, 28(1), 13–22. </a:t>
            </a:r>
            <a:r>
              <a:rPr lang="fr-CA" sz="164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https://doi.org/10.1016/j.cmi.2021.09.025</a:t>
            </a:r>
            <a:r>
              <a:rPr lang="fr-CA" sz="164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4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2740" lvl="0" marL="4572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40"/>
              <a:buFont typeface="Calibri"/>
              <a:buAutoNum type="arabicPeriod"/>
            </a:pPr>
            <a:r>
              <a:rPr lang="fr-CA" sz="164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Staub, L. J., Mazzali Biscaro, R. R., Kaszubowski, E., &amp; Maurici, R. (2019). Lung Ultrasound for the Emergency Diagnosis of Pneumonia, Acute Heart Failure, and Exacerbations of Chronic Obstructive Pulmonary Disease/Asthma in Adults: A Systematic Review and Meta-analysis. The Journal of emergency medicine, 56(1), 53–69. </a:t>
            </a:r>
            <a:r>
              <a:rPr lang="fr-CA" sz="164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https://doi.org/10.1016/j.jemermed.2018.09.009</a:t>
            </a:r>
            <a:endParaRPr sz="164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2740" lvl="0" marL="4572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40"/>
              <a:buFont typeface="Calibri"/>
              <a:buAutoNum type="arabicPeriod"/>
            </a:pPr>
            <a:r>
              <a:rPr lang="fr-CA" sz="164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Ye, X., Xiao, H., Chen, B., &amp; Zhang, S. (2015). Accuracy of Lung Ultrasonography versus Chest Radiography for the Diagnosis of Adult Community-Acquired Pneumonia: Review of the Literature and Meta-Analysis. PloS one, 10(6), e0130066. </a:t>
            </a:r>
            <a:r>
              <a:rPr lang="fr-CA" sz="164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https://doi.org/10.1371/journal.pone.0130066</a:t>
            </a:r>
            <a:endParaRPr sz="164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2740" lvl="0" marL="4572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40"/>
              <a:buFont typeface="Calibri"/>
              <a:buAutoNum type="arabicPeriod"/>
            </a:pPr>
            <a:r>
              <a:rPr lang="fr-CA" sz="164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Zanobetti, M., Poggioni, C., &amp; Pini, R. (2011). Can chest ultrasonography replace standard chest radiography for evaluation of acute dyspnea in the ED?. Chest, 139(5), 1140–1147. </a:t>
            </a:r>
            <a:r>
              <a:rPr lang="fr-CA" sz="164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https://doi.org/10.1378/chest.10-0435</a:t>
            </a:r>
            <a:r>
              <a:rPr lang="fr-CA" sz="164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4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2740" lvl="0" marL="4572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40"/>
              <a:buFont typeface="Calibri"/>
              <a:buAutoNum type="arabicPeriod"/>
            </a:pPr>
            <a:r>
              <a:rPr lang="fr-CA" sz="164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Images libres de droits du site suivant : </a:t>
            </a:r>
            <a:r>
              <a:rPr lang="fr-CA" sz="1640">
                <a:solidFill>
                  <a:schemeClr val="accen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https://www.pexels.com/fr-fr/</a:t>
            </a:r>
            <a:r>
              <a:rPr lang="fr-CA" sz="164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4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0000"/>
              </a:lnSpc>
              <a:spcBef>
                <a:spcPts val="1600"/>
              </a:spcBef>
              <a:spcAft>
                <a:spcPts val="1600"/>
              </a:spcAft>
              <a:buSzPts val="770"/>
              <a:buNone/>
            </a:pPr>
            <a:r>
              <a:t/>
            </a:r>
            <a:endParaRPr sz="248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1088125" y="2447775"/>
            <a:ext cx="5931900" cy="3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fr-CA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Échographie de chevet 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1299" lvl="1" marL="502919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○"/>
            </a:pPr>
            <a:r>
              <a:rPr lang="fr-CA" sz="2000">
                <a:latin typeface="Proxima Nova"/>
                <a:ea typeface="Proxima Nova"/>
                <a:cs typeface="Proxima Nova"/>
                <a:sym typeface="Proxima Nova"/>
              </a:rPr>
              <a:t>Le “Futur”? 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1299" lvl="1" marL="502919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○"/>
            </a:pPr>
            <a:r>
              <a:rPr lang="fr-CA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Formation +/- inclue dans nos programmes d</a:t>
            </a:r>
            <a:r>
              <a:rPr lang="fr-CA" sz="2000">
                <a:latin typeface="Proxima Nova"/>
                <a:ea typeface="Proxima Nova"/>
                <a:cs typeface="Proxima Nova"/>
                <a:sym typeface="Proxima Nova"/>
              </a:rPr>
              <a:t>e médecine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1299" lvl="1" marL="502919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○"/>
            </a:pPr>
            <a:r>
              <a:rPr lang="fr-CA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Plusieurs avantages : rapide, pas de radiation, facile à apprendre 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1" marL="274320" rtl="0" algn="l">
              <a:lnSpc>
                <a:spcPct val="130000"/>
              </a:lnSpc>
              <a:spcBef>
                <a:spcPts val="50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1088127" y="1090250"/>
            <a:ext cx="80178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INTRODUCTION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6225" y="2142975"/>
            <a:ext cx="4706524" cy="31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INTRODUCTION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1088127" y="2447775"/>
            <a:ext cx="7713000" cy="3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fr-CA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Pneumonie : 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1299" lvl="1" marL="502919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○"/>
            </a:pPr>
            <a:r>
              <a:rPr lang="fr-CA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Bureau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1299" lvl="1" marL="502919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○"/>
            </a:pPr>
            <a:r>
              <a:rPr lang="fr-CA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Sans rendez-vous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1299" lvl="1" marL="502919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○"/>
            </a:pPr>
            <a:r>
              <a:rPr lang="fr-CA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Urgence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1299" lvl="1" marL="502919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○"/>
            </a:pPr>
            <a:r>
              <a:rPr lang="fr-CA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Hospitalisation …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1300" lvl="0" marL="228600" rtl="0" algn="l">
              <a:lnSpc>
                <a:spcPct val="130000"/>
              </a:lnSpc>
              <a:spcBef>
                <a:spcPts val="1000"/>
              </a:spcBef>
              <a:spcAft>
                <a:spcPts val="1600"/>
              </a:spcAft>
              <a:buSzPts val="2000"/>
              <a:buFont typeface="Proxima Nova"/>
              <a:buChar char="●"/>
            </a:pPr>
            <a:r>
              <a:rPr lang="fr-CA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Outils diagnostiques courants : présentation clinique, tests biochimiques, radiographie pulmonaire, tomodensitométrie thoracique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4075" y="1110600"/>
            <a:ext cx="3109650" cy="466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1088136" y="1090245"/>
            <a:ext cx="99228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QUESTION CLINIQUE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1088125" y="2784650"/>
            <a:ext cx="6560100" cy="3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r>
              <a:rPr i="1" lang="fr-CA" sz="2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« Chez l’adulte, l’échographie pulmonaire est-elle meilleure que les autres outils diagnostiques utilisés dans la pratique courante pour établir le diagnostic de pneumonie? » 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8225" y="2536845"/>
            <a:ext cx="4238976" cy="2825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QUESTION CLINIQUE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-CA" sz="1800"/>
              <a:t> P : Patients adultes présentant des symptômes de pneumonie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-CA" sz="1800"/>
              <a:t> I : Échographie thoracique de chevet</a:t>
            </a:r>
            <a:endParaRPr/>
          </a:p>
          <a:p>
            <a:pPr indent="-114300" lvl="0" marL="228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-CA" sz="1800"/>
              <a:t> C : Outils diagnostiques courants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13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●"/>
            </a:pPr>
            <a:r>
              <a:rPr lang="fr-CA" sz="1800"/>
              <a:t> O : Performance diagnostique</a:t>
            </a:r>
            <a:endParaRPr/>
          </a:p>
        </p:txBody>
      </p:sp>
      <p:graphicFrame>
        <p:nvGraphicFramePr>
          <p:cNvPr id="108" name="Google Shape;108;p20"/>
          <p:cNvGraphicFramePr/>
          <p:nvPr/>
        </p:nvGraphicFramePr>
        <p:xfrm>
          <a:off x="1088136" y="238447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{1E0BE0DA-291C-4F05-8FA4-FAA022049F70}</a:tableStyleId>
              </a:tblPr>
              <a:tblGrid>
                <a:gridCol w="2868950"/>
                <a:gridCol w="6858550"/>
              </a:tblGrid>
              <a:tr h="828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 u="none" cap="none" strike="noStrike">
                          <a:solidFill>
                            <a:schemeClr val="lt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Population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r-CA" sz="2000" u="none" cap="none" strike="noStrike">
                          <a:solidFill>
                            <a:schemeClr val="accent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Patients adultes présentant des symptômes de pneumonie</a:t>
                      </a:r>
                      <a:endParaRPr b="0" sz="2000">
                        <a:solidFill>
                          <a:schemeClr val="accent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828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2000">
                          <a:solidFill>
                            <a:schemeClr val="lt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Intervention</a:t>
                      </a:r>
                      <a:endParaRPr b="1"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>
                          <a:solidFill>
                            <a:schemeClr val="accent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Échographie pulmonaire de chevet</a:t>
                      </a:r>
                      <a:endParaRPr sz="2000">
                        <a:solidFill>
                          <a:schemeClr val="accent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</a:tr>
              <a:tr h="828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2000">
                          <a:solidFill>
                            <a:schemeClr val="lt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Comparaison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>
                          <a:solidFill>
                            <a:schemeClr val="accent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Outils diagnostiques courants (présentation clinique, tests biochimiques, </a:t>
                      </a:r>
                      <a:r>
                        <a:rPr b="1" lang="fr-CA" sz="2000">
                          <a:solidFill>
                            <a:schemeClr val="accent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radiographie pulmonaire</a:t>
                      </a:r>
                      <a:r>
                        <a:rPr lang="fr-CA" sz="2000">
                          <a:solidFill>
                            <a:schemeClr val="accent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, tomodensitométrie thoracique)</a:t>
                      </a:r>
                      <a:endParaRPr sz="2000">
                        <a:solidFill>
                          <a:schemeClr val="accent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>
                    <a:solidFill>
                      <a:schemeClr val="dk1"/>
                    </a:solidFill>
                  </a:tcPr>
                </a:tc>
              </a:tr>
              <a:tr h="828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2000">
                          <a:solidFill>
                            <a:schemeClr val="lt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Outcome</a:t>
                      </a:r>
                      <a:endParaRPr b="1" sz="2000">
                        <a:solidFill>
                          <a:schemeClr val="lt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>
                          <a:solidFill>
                            <a:schemeClr val="accent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Performance diagnostique</a:t>
                      </a:r>
                      <a:endParaRPr sz="2000">
                        <a:solidFill>
                          <a:schemeClr val="accent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45725" marB="45725" marR="91450" marL="91450" anchor="ctr">
                    <a:solidFill>
                      <a:schemeClr val="dk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1097604" y="1091868"/>
            <a:ext cx="4147800" cy="20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r-CA" sz="3400">
                <a:latin typeface="Proxima Nova"/>
                <a:ea typeface="Proxima Nova"/>
                <a:cs typeface="Proxima Nova"/>
                <a:sym typeface="Proxima Nova"/>
              </a:rPr>
              <a:t>MÉTHODOLOGIE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14" name="Google Shape;114;p21"/>
          <p:cNvCxnSpPr/>
          <p:nvPr/>
        </p:nvCxnSpPr>
        <p:spPr>
          <a:xfrm>
            <a:off x="-6400" y="1186344"/>
            <a:ext cx="804300" cy="0"/>
          </a:xfrm>
          <a:prstGeom prst="straightConnector1">
            <a:avLst/>
          </a:prstGeom>
          <a:noFill/>
          <a:ln cap="flat" cmpd="sng" w="857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1126632" y="3204755"/>
            <a:ext cx="4147800" cy="29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228600" rtl="0" algn="l"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6" name="Google Shape;116;p21"/>
          <p:cNvSpPr txBox="1"/>
          <p:nvPr/>
        </p:nvSpPr>
        <p:spPr>
          <a:xfrm>
            <a:off x="6102400" y="567663"/>
            <a:ext cx="5492400" cy="316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A" sz="1458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Base de données : Pubmed</a:t>
            </a:r>
            <a:endParaRPr b="1" i="0" sz="18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7" name="Google Shape;117;p21"/>
          <p:cNvSpPr txBox="1"/>
          <p:nvPr/>
        </p:nvSpPr>
        <p:spPr>
          <a:xfrm>
            <a:off x="6102399" y="988906"/>
            <a:ext cx="5492400" cy="765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DCD3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fr-CA" sz="1458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("chest radiography" or "chest x-ray") and ("ultrasonography" OR "ultrasound") and ("respiratory" or "lung" or "pneumonia" or "dyspnea")</a:t>
            </a:r>
            <a:endParaRPr i="0" sz="18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6102398" y="3238324"/>
            <a:ext cx="5492400" cy="316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DCD3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fr-CA" sz="1458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Essais contrôlés randomisés / Méta-analyse / Essai clinique</a:t>
            </a:r>
            <a:endParaRPr i="0" sz="18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6102397" y="4055180"/>
            <a:ext cx="5492400" cy="316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DCD3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fr-CA" sz="1458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Patients ≥ 14 ans</a:t>
            </a:r>
            <a:endParaRPr i="0" sz="18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6102397" y="4463608"/>
            <a:ext cx="5492400" cy="316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DCD3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fr-CA" sz="1458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Publication ≥ 2005</a:t>
            </a:r>
            <a:endParaRPr i="0" sz="18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6102398" y="3646752"/>
            <a:ext cx="5492400" cy="316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DCD3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fr-CA" sz="1458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Publication en français ou anglais</a:t>
            </a:r>
            <a:endParaRPr i="0" sz="18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6102399" y="1886245"/>
            <a:ext cx="5492400" cy="316800"/>
          </a:xfrm>
          <a:prstGeom prst="rect">
            <a:avLst/>
          </a:prstGeom>
          <a:gradFill>
            <a:gsLst>
              <a:gs pos="0">
                <a:srgbClr val="40FFD6"/>
              </a:gs>
              <a:gs pos="100000">
                <a:srgbClr val="07B690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EDE9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A" sz="1458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63 articles</a:t>
            </a:r>
            <a:endParaRPr b="1" i="0" sz="1800" u="none" cap="none" strike="noStrike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6102398" y="2785458"/>
            <a:ext cx="5492400" cy="316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A" sz="1458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Critères d’inclusion / </a:t>
            </a:r>
            <a:r>
              <a:rPr b="1" lang="fr-CA" sz="1458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exclusion</a:t>
            </a:r>
            <a:endParaRPr b="1" i="0" sz="18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6102397" y="4916474"/>
            <a:ext cx="5492400" cy="316800"/>
          </a:xfrm>
          <a:prstGeom prst="rect">
            <a:avLst/>
          </a:prstGeom>
          <a:gradFill>
            <a:gsLst>
              <a:gs pos="0">
                <a:srgbClr val="40FFD6"/>
              </a:gs>
              <a:gs pos="100000">
                <a:srgbClr val="07B690"/>
              </a:gs>
            </a:gsLst>
            <a:lin ang="5400012" scaled="0"/>
          </a:gradFill>
          <a:ln cap="flat" cmpd="sng" w="9525">
            <a:solidFill>
              <a:srgbClr val="EDE9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A" sz="1458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8 articles</a:t>
            </a:r>
            <a:endParaRPr b="1" i="0" sz="1800" u="none" cap="none" strike="noStrike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6102397" y="5820159"/>
            <a:ext cx="5492400" cy="316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A" sz="1458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Lecture des articles</a:t>
            </a:r>
            <a:endParaRPr b="1" i="0" sz="18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6102397" y="6273025"/>
            <a:ext cx="5492400" cy="316800"/>
          </a:xfrm>
          <a:prstGeom prst="rect">
            <a:avLst/>
          </a:prstGeom>
          <a:gradFill>
            <a:gsLst>
              <a:gs pos="0">
                <a:srgbClr val="40FFD6"/>
              </a:gs>
              <a:gs pos="100000">
                <a:srgbClr val="07B690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EDE9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A" sz="1458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5 articles</a:t>
            </a:r>
            <a:endParaRPr b="1" i="0" sz="1800" u="none" cap="none" strike="noStrike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7" name="Google Shape;127;p21"/>
          <p:cNvCxnSpPr/>
          <p:nvPr/>
        </p:nvCxnSpPr>
        <p:spPr>
          <a:xfrm>
            <a:off x="8768435" y="2295535"/>
            <a:ext cx="0" cy="4359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8" name="Google Shape;128;p21"/>
          <p:cNvCxnSpPr/>
          <p:nvPr/>
        </p:nvCxnSpPr>
        <p:spPr>
          <a:xfrm>
            <a:off x="8770364" y="5326487"/>
            <a:ext cx="0" cy="4359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275" y="2255727"/>
            <a:ext cx="4693924" cy="312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1088136" y="1090245"/>
            <a:ext cx="99228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ARTICLES RETENUS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5" name="Google Shape;135;p22"/>
          <p:cNvSpPr txBox="1"/>
          <p:nvPr>
            <p:ph idx="1" type="body"/>
          </p:nvPr>
        </p:nvSpPr>
        <p:spPr>
          <a:xfrm>
            <a:off x="1088125" y="2003275"/>
            <a:ext cx="99228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95"/>
              <a:buFont typeface="Proxima Nova"/>
              <a:buAutoNum type="arabicPeriod"/>
            </a:pPr>
            <a:r>
              <a:rPr i="0" lang="fr-CA" sz="1595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Lung ultrasound for the diagnosis of pneumonia in adults: a systematic review and meta-analysis</a:t>
            </a:r>
            <a:endParaRPr sz="1595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1299" lvl="1" marL="502919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595"/>
              <a:buFont typeface="Proxima Nova"/>
              <a:buChar char="○"/>
            </a:pPr>
            <a:r>
              <a:rPr i="1" lang="fr-CA" sz="1595" u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Chavez et </a:t>
            </a:r>
            <a:r>
              <a:rPr i="1" lang="fr-CA" sz="1595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coll</a:t>
            </a:r>
            <a:r>
              <a:rPr i="1" lang="fr-CA" sz="1595" u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., 2014</a:t>
            </a:r>
            <a:endParaRPr sz="1595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595"/>
              <a:buFont typeface="Proxima Nova"/>
              <a:buAutoNum type="arabicPeriod"/>
            </a:pPr>
            <a:r>
              <a:rPr i="0" lang="fr-CA" sz="1595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Diagnostic accuracy of point-of-care tests in acute community-acquired lower respiratory tract infections. A systematic review and meta-analysis</a:t>
            </a:r>
            <a:endParaRPr sz="1595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1299" lvl="1" marL="502919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12121"/>
              </a:buClr>
              <a:buSzPts val="1595"/>
              <a:buFont typeface="Proxima Nova"/>
              <a:buChar char="○"/>
            </a:pPr>
            <a:r>
              <a:rPr i="1" lang="fr-CA" sz="1595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Gentilotti et coll., 2021</a:t>
            </a:r>
            <a:endParaRPr sz="1595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595"/>
              <a:buFont typeface="Proxima Nova"/>
              <a:buAutoNum type="arabicPeriod"/>
            </a:pPr>
            <a:r>
              <a:rPr lang="fr-CA" sz="1595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Lung Ultrasound for the Emergency Diagnosis of Pneumonia, Acute Heart Failure, and Exacerbations of Chronic Obstructive Pulmonary Disease/Asthma in Adults: A Systematic Review and Meta-analysis</a:t>
            </a:r>
            <a:endParaRPr sz="1595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1299" lvl="1" marL="502919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12121"/>
              </a:buClr>
              <a:buSzPts val="1595"/>
              <a:buFont typeface="Proxima Nova"/>
              <a:buChar char="○"/>
            </a:pPr>
            <a:r>
              <a:rPr i="1" lang="fr-CA" sz="1595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Staub et coll., 2018</a:t>
            </a:r>
            <a:endParaRPr sz="1595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595"/>
              <a:buFont typeface="Proxima Nova"/>
              <a:buAutoNum type="arabicPeriod"/>
            </a:pPr>
            <a:r>
              <a:rPr i="0" lang="fr-CA" sz="1595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Accuracy of Lung Ultrasonography versus Chest Radiography for the Diagnosis of Adult Community-Acquired Pneumonia: Review of the Literature and Meta-Analysis</a:t>
            </a:r>
            <a:endParaRPr sz="1595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1299" lvl="1" marL="502919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12121"/>
              </a:buClr>
              <a:buSzPts val="1595"/>
              <a:buFont typeface="Proxima Nova"/>
              <a:buChar char="○"/>
            </a:pPr>
            <a:r>
              <a:rPr i="1" lang="fr-CA" sz="1595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Ye et coll., 2015</a:t>
            </a:r>
            <a:endParaRPr sz="1595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595"/>
              <a:buFont typeface="Proxima Nova"/>
              <a:buAutoNum type="arabicPeriod"/>
            </a:pPr>
            <a:r>
              <a:rPr i="0" lang="fr-CA" sz="1595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Can chest ultrasonography replace standard chest radiography for evaluation of acute dyspnea in the ED?</a:t>
            </a:r>
            <a:endParaRPr sz="1595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41299" lvl="1" marL="502919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12121"/>
              </a:buClr>
              <a:buSzPts val="1595"/>
              <a:buFont typeface="Proxima Nova"/>
              <a:buChar char="○"/>
            </a:pPr>
            <a:r>
              <a:rPr i="1" lang="fr-CA" sz="1595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Zanobetti et coll., 2010</a:t>
            </a:r>
            <a:endParaRPr sz="1595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1090940" y="1099127"/>
            <a:ext cx="9272260" cy="3472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fr-CA">
                <a:latin typeface="Proxima Nova"/>
                <a:ea typeface="Proxima Nova"/>
                <a:cs typeface="Proxima Nova"/>
                <a:sym typeface="Proxima Nova"/>
              </a:rPr>
              <a:t>RÉSULTATS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2750" y="1849325"/>
            <a:ext cx="7199176" cy="47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