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B403CC-D932-4938-BCE9-FC85FB838A09}">
  <a:tblStyle styleId="{EDB403CC-D932-4938-BCE9-FC85FB838A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b9ec5ac0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b9ec5ac0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b9ec5ac0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b9ec5ac0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b9ec5ac0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b9ec5ac0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b9ec5ac0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4b9ec5ac0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b9ec5ac0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4b9ec5ac0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b9ec5ac0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b9ec5ac0f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b9ec5ac0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b9ec5ac0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b9ec5ac0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b9ec5ac0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b9ec5ac0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4b9ec5ac0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b9ec5ac0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b9ec5ac0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5b753484f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5b753484f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b9ec5ac0f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b9ec5ac0f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b9ec5ac0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b9ec5ac0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b9ec5ac0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4b9ec5ac0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b9ec5ac0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4b9ec5ac0f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b9ec5ac0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b9ec5ac0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b9ec5ac0f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b9ec5ac0f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b9ec5ac0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4b9ec5ac0f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b9ec5ac0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b9ec5ac0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b9ec5ac0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4b9ec5ac0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b9ec5ac0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4b9ec5ac0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5b753484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25b753484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4b9ec5ac0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4b9ec5ac0f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b9ec5ac0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4b9ec5ac0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b9ec5ac0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4b9ec5ac0f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b9ec5ac0f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4b9ec5ac0f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b9ec5ac0f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b9ec5ac0f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b9ec5ac0f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b9ec5ac0f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b9ec5ac0f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b9ec5ac0f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b9ec5ac0f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4b9ec5ac0f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4b9ec5ac0f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4b9ec5ac0f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b9ec5ac0f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4b9ec5ac0f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b9ec5ac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b9ec5ac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b9ec5ac0f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4b9ec5ac0f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b9ec5ac0f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4b9ec5ac0f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4b9ec5ac0f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4b9ec5ac0f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4b9ec5ac0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4b9ec5ac0f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b9ec5ac0f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4b9ec5ac0f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4b9ec5ac0f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4b9ec5ac0f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b9ec5ac0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b9ec5ac0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b9ec5ac0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b9ec5ac0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b9ec5ac0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b9ec5ac0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b9ec5ac0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b9ec5ac0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b9ec5ac0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b9ec5ac0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L’efficacité de l’hydrodissection et les différents produits d’infiltration dans le syndrome du tunnel carpien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17"/>
            <a:ext cx="8222100" cy="11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00"/>
                </a:solidFill>
              </a:rPr>
              <a:t>Jemi Kaoumi</a:t>
            </a:r>
            <a:endParaRPr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00"/>
                </a:solidFill>
              </a:rPr>
              <a:t>R1 GMF-U Cité-de-la-Santé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00"/>
                </a:solidFill>
              </a:rPr>
              <a:t>Supervisé par Dre Annie Pacitto-Allard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00"/>
                </a:solidFill>
              </a:rPr>
              <a:t>02/06/2023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Méthodologie (5)</a:t>
            </a:r>
            <a:endParaRPr dirty="0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325" y="1811225"/>
            <a:ext cx="3795356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10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1: </a:t>
            </a:r>
            <a:r>
              <a:rPr lang="en" i="1"/>
              <a:t>The Effectiveness and Safety of Commonly Used Injectates for Ultrasound-Guided Hydrodissection Treatment of Peripheral Nerve Entrapment Syndromes: A Systematic Review</a:t>
            </a:r>
            <a:endParaRPr i="1" dirty="0"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Revue systématique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9 ECR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étude prospective quasi-expérimentale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Adultes avec neuropathie compressive périphérique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Hydrodissection échoguidée avec différents infiltrats versus infiltrations périneurales conventionnelles et traitements conventionnels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NS, corticoides, D5W, PRP, attelle, PRP avec attelle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567 patients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1 - Issues</a:t>
            </a:r>
            <a:endParaRPr dirty="0"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Issues: douleur et fonction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Visual Analog Scale (VAS)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Boston Carpal Tunnel Questionnaire (BCTQ)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Symptômes subjectifs rapportés par le patient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Quick-Disability of Arm Shoulder and Hand questionnaire (Q-DASH)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Issues secondaires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Finger pinch strength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Monofilament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Discrimination entre deux points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Trouvailles électrodiagnostiques et échographiques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1 - Résultats</a:t>
            </a:r>
            <a:endParaRPr dirty="0"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VAS (douleur)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PRP </a:t>
            </a:r>
            <a:r>
              <a:rPr lang="en"/>
              <a:t>3cc &gt; attelle en position neutre 8h par nuit à 6 mois (p&lt;0.018)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D5W </a:t>
            </a:r>
            <a:r>
              <a:rPr lang="en"/>
              <a:t>5cc &gt; NS à 1 mois (p&lt;0.001), 3 mois (p&lt;0.020) et 6 mois (p&lt;0.001)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D5W </a:t>
            </a:r>
            <a:r>
              <a:rPr lang="en"/>
              <a:t>&gt; Kenalog 10mg/cc x3cc + NS 2cc à 4 mois (p&lt;0.01) et 6 mois (p&lt;0.001)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Triamcinolone 80mg +2% lido 1cc = triamcinolone 40mg + 2% lido 2cc = 3cc lido 2% ad 6 mois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cc PRP = 2cc NS ad 3 mois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PRP </a:t>
            </a:r>
            <a:r>
              <a:rPr lang="en"/>
              <a:t>2cc &gt; méthylprednisolone 40mg à 3 mois (p&lt;0.04)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1 - Résultats (2)</a:t>
            </a:r>
            <a:endParaRPr dirty="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BCTQs (symptômes)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 dirty="0"/>
              <a:t>PRP </a:t>
            </a:r>
            <a:r>
              <a:rPr lang="en" dirty="0"/>
              <a:t>3cc &gt; attelle en position neutre 8h à 3 mois (p&lt;0.017) et 6 mois (p&lt;0.045)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 dirty="0"/>
              <a:t>D5W </a:t>
            </a:r>
            <a:r>
              <a:rPr lang="en" dirty="0"/>
              <a:t>5cc &gt; NS 5cc à 1 mois (p&lt;0.020), 3 mois (p&lt;0.010) et 6 mois (p&lt;0.001)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 dirty="0"/>
              <a:t>D5W </a:t>
            </a:r>
            <a:r>
              <a:rPr lang="en" dirty="0"/>
              <a:t>5cc &gt; Triamcinolone 30mg + NS 2cc à 4 mois (p&lt;0.010) et 6 mois (p&lt;0.001)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 dirty="0"/>
              <a:t>Acide hyaluronique</a:t>
            </a:r>
            <a:r>
              <a:rPr lang="en" dirty="0"/>
              <a:t> + bupivacaine &gt; dexaméthasone + bupi à 1 semaine (p&lt;0.05), 3 mois (p&lt;0.029) et 6 mois (p&lt;0.047)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 dirty="0"/>
              <a:t>PRP + attelle</a:t>
            </a:r>
            <a:r>
              <a:rPr lang="en" dirty="0"/>
              <a:t> &gt; attelle unique à 1 mois (p&lt;0.009)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 dirty="0"/>
              <a:t>PRP </a:t>
            </a:r>
            <a:r>
              <a:rPr lang="en" dirty="0"/>
              <a:t>2cc &gt; 40 mg methylprednisolone à 3 mois (p&lt;0.007)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PRP 2cc = D5W 3cc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1 - Résultats (3)</a:t>
            </a:r>
            <a:endParaRPr dirty="0"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BCTQf (fonction)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PRP</a:t>
            </a:r>
            <a:r>
              <a:rPr lang="en"/>
              <a:t> &gt; attelle seule à 1 mois (p&lt;0.002), 3 mois (p&lt;0.001) et 6 mois (p=0.001)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D5W</a:t>
            </a:r>
            <a:r>
              <a:rPr lang="en"/>
              <a:t> &gt; NS à 1 mois (p&lt;0.001), 3 mois (p&lt;0.001) et 6 mois (p&lt;0.001)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D5W</a:t>
            </a:r>
            <a:r>
              <a:rPr lang="en"/>
              <a:t> &gt; triamcinolone à 4 mois (p&lt;0.001) et 6 mois (p&lt;0.001)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Hyaluronidase</a:t>
            </a:r>
            <a:r>
              <a:rPr lang="en"/>
              <a:t> &gt; dexaméthasone à 1 semaine (p&lt;0.046), 3 mois (p&lt;0.019) et 6 mois (p&lt;0.033)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PRP avec attelle</a:t>
            </a:r>
            <a:r>
              <a:rPr lang="en"/>
              <a:t> &gt; attelle unique à 1 mois (p&lt;0.018)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PRP</a:t>
            </a:r>
            <a:r>
              <a:rPr lang="en"/>
              <a:t> &gt; méthylprednisolone à 3 mois (p&lt;0.002)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PRP </a:t>
            </a:r>
            <a:r>
              <a:rPr lang="en"/>
              <a:t>&gt; D5W à 3 mois (p&lt;0.044)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Aucun effet adverse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1 - Limitations</a:t>
            </a:r>
            <a:endParaRPr dirty="0"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 reproductible (termes de recherche)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75% femmes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Biais sélection, exclusions articles autres que ECR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Pays d’orient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Grande hétérogénéité: infiltrat, qté, technique, période de suivi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Suivi trop court - 6 mois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PRP peu disponible à la population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2: </a:t>
            </a:r>
            <a:r>
              <a:rPr lang="en" i="1"/>
              <a:t>Hydrodissection for Carpal Tunnel Syndrome A Systematic Review</a:t>
            </a:r>
            <a:endParaRPr i="1" dirty="0"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Revue systématique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 essais cliniques randomisées à double insu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356 patients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Efficacité de l’hydrodissection dans le CTS selon différents agents d’infiltration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Exclusion d’agents orthobiologiques (hyaluronidase) et PRP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Patients adultes avec CTS dx cliniquement avec données électrodiagnostiques en faveur du dx.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Sévérité légère à modérée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Articles 2 - Issues</a:t>
            </a:r>
            <a:endParaRPr dirty="0"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BCTQ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SSS (douleur)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FSS (fonction)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Issues secondaires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Satisfaction pt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QoL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Paramètres électrodiagnostiques et échographiques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2 - Résultats</a:t>
            </a:r>
            <a:endParaRPr dirty="0"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/>
              <a:t>Hydrodissection NS</a:t>
            </a:r>
            <a:r>
              <a:rPr lang="en"/>
              <a:t> &gt; Infiltration s/c NS dans le SSS à 6 mois (p&lt;0.024) et FSS à 6 mois (p&lt;0.041)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/>
              <a:t>Hydrodissection avec hyaluronidase</a:t>
            </a:r>
            <a:r>
              <a:rPr lang="en"/>
              <a:t> &gt; hydrodissection avec dexaméthasone à 6 mois concernant le SSS (p&lt;0.05) et FSS (p&lt;0.033)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/>
              <a:t>Hydrodissection avec hyaluronidase</a:t>
            </a:r>
            <a:r>
              <a:rPr lang="en"/>
              <a:t> &gt; hydrodissection avec NS à 6 mois en ce qui concerne le SSS, FSS et VAS *signification statistique inconnue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Hydrodissection 80mg triamcinolone + 20mg lido = 40mg triamcinolone + 1cc NS + 20mg lido = NS + 20mg lido (FSS + SSS)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/>
              <a:t>Hydrodissection avec D5W </a:t>
            </a:r>
            <a:r>
              <a:rPr lang="en"/>
              <a:t>&gt; hydrodissection avec NS à 6 mois selon le VAS (p&lt;0.001), SSS (p&lt;0.001) et FSS (p&lt;0.001)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/>
              <a:t>Hydrodissection avec D5W</a:t>
            </a:r>
            <a:r>
              <a:rPr lang="en"/>
              <a:t> &gt; HD 80mg triamcinolone + 2cc NS concernant le VAS (p&lt;0.001), SSS (p&lt;0.001) et FSS (p&lt;0.001) à 6 mois.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E456-CD3E-5D5B-B268-9F19E321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Aucun conflit d’intérêt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8917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2 - Résultats (2)</a:t>
            </a:r>
            <a:endParaRPr dirty="0"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Aucun effet indésirable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2 - Limitations</a:t>
            </a:r>
            <a:endParaRPr dirty="0"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Exclusion PRP et hyaluronidase - biais de sélection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Pays orientaux - validité externe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Importante hétérogénéité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Exclusion de patients avec maladie sévère - impossibilité à généraliser à tous CTS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Suivi court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3: </a:t>
            </a:r>
            <a:r>
              <a:rPr lang="en" i="1"/>
              <a:t>The Effectiveness of Hydrodissection with 5% Dextrose for Persistent and Recurrent Carpal Tunnel Syndrome: A Retrospective Study</a:t>
            </a:r>
            <a:endParaRPr i="1" dirty="0"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Étude rétrospective de cohorte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Efficacité de l’hydrodissection échographique + 10cc D5W pour le CTS persistant ou récurrent post chx de décompression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*infiltration effectuée par un seul MD, une seule machine echo, 7 ans d’expérience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40 patients avec douleur 4/10+ pré-traitement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Sx récurrents: récidive après rémission 6 mois post chx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Persistants: persistance symptômes plus d’un mois postop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3 - Issues</a:t>
            </a:r>
            <a:endParaRPr dirty="0"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Symptômes dans le territoire du tunnel carpien selon l’échelle VAS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*Contrôle symptomatique &lt;30% jugé comme </a:t>
            </a:r>
            <a:r>
              <a:rPr lang="en" u="sng"/>
              <a:t>aucun changement (jugé inefficace selon l’étude)</a:t>
            </a:r>
            <a:endParaRPr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*Contrôle symptomatique ≥30 mais &lt; 50% jugé comme </a:t>
            </a:r>
            <a:r>
              <a:rPr lang="en" u="sng"/>
              <a:t>légère amélioration (jugé inefficace selon l’étude)</a:t>
            </a:r>
            <a:endParaRPr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*Contrôle symptomatique ≥ 50% jugé comme </a:t>
            </a:r>
            <a:r>
              <a:rPr lang="en" u="sng"/>
              <a:t>efficace</a:t>
            </a:r>
            <a:endParaRPr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*Contrôle symptomatique ≥ 70% jugé comme </a:t>
            </a:r>
            <a:r>
              <a:rPr lang="en" u="sng"/>
              <a:t>excellent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3 - Résultats</a:t>
            </a:r>
            <a:endParaRPr dirty="0"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Hydrodissection effectuée en moyenne 21 mois post-op et suivi moyen ad 33 mois post dernier traitement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3 traitements HD + D5W en moyenne à intervalle 1-4 semaines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11 patients (5 tx efficace, 6 inefficace) → reçus d’autres tx conservateurs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Groupe sx persistants (suivi moyen 30.7 mois)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13% excellent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39.2% efficace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47.8% inefficace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Groupe sx récurrents (suivi moyen 37.2 mois)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61.6% excellent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15.3% efficace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23.1% inefficace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3 - Résultats (2)</a:t>
            </a:r>
            <a:endParaRPr dirty="0"/>
          </a:p>
        </p:txBody>
      </p:sp>
      <p:sp>
        <p:nvSpPr>
          <p:cNvPr id="209" name="Google Shape;209;p3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À &lt;2 ans (n=11), 36.4% rapportaient un effet efficace et 63.6% un effet inefficace (p=0.077)</a:t>
            </a:r>
            <a:endParaRPr dirty="0"/>
          </a:p>
          <a:p>
            <a:pPr marL="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Entre 2-4 ans de suivi (n=18), 77.8% rapportaient un effet efficace versus 22.2% inefficace (p=0.077)</a:t>
            </a:r>
            <a:endParaRPr dirty="0"/>
          </a:p>
          <a:p>
            <a:pPr marL="0" lvl="0" indent="-2286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À plus de 4 ans (n=7), 57.1% rapportaient un effet efficace versus 42.9% inefficace (p=0.077)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3: Limitations</a:t>
            </a:r>
            <a:endParaRPr dirty="0"/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 seul opérateur, 1 seul centre, Taiwan - non généralisable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Biais de rappel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Biais de confusion - tx conservateurs autres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Suivi ad 4 ans, rémission spontanée non exclue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Pas de placebo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4: </a:t>
            </a:r>
            <a:r>
              <a:rPr lang="en" i="1"/>
              <a:t>Long-term outcome after perineural injection with 5% dextrose for carpal tunnel syndrome: a retrospective follow-up study</a:t>
            </a:r>
            <a:endParaRPr i="1" dirty="0"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Étude rétrospective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185 patients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 ans et +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Dx clinique CTS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an post HD avec 10cc D5W échoguidée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34.1% sévère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65.9% léger à modéré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seul opérateur, une machine d’écho, 7 ans d’expérience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4 - Issues</a:t>
            </a:r>
            <a:endParaRPr dirty="0"/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Symptômes dans le territoire du tunnel carpien selon l’échelle VAS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*Contrôle symptomatique &lt;30% jugé comme </a:t>
            </a:r>
            <a:r>
              <a:rPr lang="en" u="sng"/>
              <a:t>aucun changement (jugé inefficace selon l’étude)</a:t>
            </a:r>
            <a:endParaRPr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*Contrôle symptomatique ≥30 mais &lt; 50% jugé comme </a:t>
            </a:r>
            <a:r>
              <a:rPr lang="en" u="sng"/>
              <a:t>légère amélioration (jugé inefficace selon l’étude)</a:t>
            </a:r>
            <a:endParaRPr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*Contrôle symptomatique ≥ 50% jugé comme </a:t>
            </a:r>
            <a:r>
              <a:rPr lang="en" u="sng"/>
              <a:t>efficace</a:t>
            </a:r>
            <a:endParaRPr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*Contrôle symptomatique ≥ 70% jugé comme </a:t>
            </a:r>
            <a:r>
              <a:rPr lang="en" u="sng"/>
              <a:t>excellent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4 - Résultats</a:t>
            </a:r>
            <a:endParaRPr dirty="0"/>
          </a:p>
        </p:txBody>
      </p:sp>
      <p:sp>
        <p:nvSpPr>
          <p:cNvPr id="233" name="Google Shape;233;p4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2.2 traitements en moyenne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Suivi moyen de 15.8 mois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88.6% CTRL Sx &gt;50%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62.7% = CTRL &gt; 70% et 25.9% &gt;50% et &lt;70%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11.4% Tx inefficace (sx &lt;50%)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Contexte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Mononeuropathie compressive la plus prévalente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Rémission rare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Multiples traitements: attelle, infiltration (corticos, PRP), décompression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57-66% → chx 1-3 ans post tx conservateur!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Attelle → 30% issue favorable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67.4% → décompression chx 1 an post infiltration corticos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Chx = 75% ctrl sx adéquat</a:t>
            </a:r>
            <a:endParaRPr dirty="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550" y="3271075"/>
            <a:ext cx="1747750" cy="17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4 - Résultats</a:t>
            </a:r>
            <a:endParaRPr dirty="0"/>
          </a:p>
        </p:txBody>
      </p:sp>
      <p:sp>
        <p:nvSpPr>
          <p:cNvPr id="239" name="Google Shape;239;p4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Les patients avec maladie grade léger, modérée et sévère requéraient respectivement 1.7, 2.4 et 2.6 injections afin d’atteindre un contrôle symptomatique de plus de 50% (grade léger versus sévère p=0.008 et grade modéré versus léger p=0.062)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18 patients (tx inefficace) et 8 (tx efficace) ont reçu d’autres tx conservateurs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pts inefficace = chx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Aucune complication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4 - Limitations</a:t>
            </a:r>
            <a:endParaRPr dirty="0"/>
          </a:p>
        </p:txBody>
      </p:sp>
      <p:sp>
        <p:nvSpPr>
          <p:cNvPr id="245" name="Google Shape;245;p4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Gradation de la sévérité selon données électrophysiologiques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1 seul opérateur, Taiwan - validité externe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Biais de rappel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Rémission spontanée non-exclue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Étude rétrospective autre a démontré que 27-34% avec CTS non tx = rémission spontanée après 10-15 mois de suivi.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Échec à démontrer temporalité entre début soulagement sx et moment de la procédure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Biais de confusion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Très petit échantillon</a:t>
            </a: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Pas de placebo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5: </a:t>
            </a:r>
            <a:r>
              <a:rPr lang="en" i="1"/>
              <a:t>Ultrasound-Guided Hydrodissection With Corticosteroid Injection in the Treatment of Carpal Tunnel Syndrome</a:t>
            </a:r>
            <a:endParaRPr i="1" dirty="0"/>
          </a:p>
        </p:txBody>
      </p:sp>
      <p:sp>
        <p:nvSpPr>
          <p:cNvPr id="251" name="Google Shape;251;p4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Étude prospective randomisée à double insu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 pts avec CTS léger à modéré dx cliniquement et avec tests électrodiagnostiques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Hydrodissection avec 1cc bétaméthasone (6mg) + 1cc lido 1% + 3 cc salin versus infiltration conventionnelle de 1cc bétaméthasone (6mg) + 1cc lidocaïne sous écho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Échec randomisation avec 11 pts CTRL et 9 intervention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Échec randomisation avec âge moyen 47 (intervention) et 59 (contrôle), p=0.09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5 - Issues</a:t>
            </a:r>
            <a:endParaRPr dirty="0"/>
          </a:p>
        </p:txBody>
      </p:sp>
      <p:sp>
        <p:nvSpPr>
          <p:cNvPr id="257" name="Google Shape;257;p4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Satisfaction du patient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BQCT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VAS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5 - Résultats</a:t>
            </a:r>
            <a:endParaRPr dirty="0"/>
          </a:p>
        </p:txBody>
      </p:sp>
      <p:sp>
        <p:nvSpPr>
          <p:cNvPr id="263" name="Google Shape;263;p4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Pas d’effets adverses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 patients dans chaque groupe convertis en chx décompression à 6 mois (échec)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À 4 semaines, diminution moindre du score BQCTS (symptômes) dans le groupe hydrodissection (-0,8 ; -1,2 à -0.4 avec IC 95%) versus le groupe contrôle (-1.5 ; -2.0 à -1.1 avec IC 95%) Différence statistiquement significative p=0.02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Aucune différence statistiquement significative entre les deux groupes concernant la diminution de la douleur selon le VAS et l’amélioration de la fonction selon le BQCTS (fonction) à 4 et 24 semaines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5 - Limitations</a:t>
            </a:r>
            <a:endParaRPr dirty="0"/>
          </a:p>
        </p:txBody>
      </p:sp>
      <p:sp>
        <p:nvSpPr>
          <p:cNvPr id="269" name="Google Shape;269;p4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Échec randomisation, CTRL-Tx et âge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Échantillon miniscule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Suivi court (24 semaines)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seul centre Mayo Clinic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Exclusion de pts ayant reçu infiltration antérieurement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Sommaire des résultats </a:t>
            </a:r>
            <a:endParaRPr dirty="0"/>
          </a:p>
        </p:txBody>
      </p:sp>
      <p:sp>
        <p:nvSpPr>
          <p:cNvPr id="275" name="Google Shape;275;p4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Étude 1: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HD PRP &gt; HD corticoides, HD D5W (supérieur uniquement fonction à 3 mois), attelle à court terme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Aucune différence entre HD avec différentes doses corticos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HD PRP = HD NS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HD D5W &gt; HD NS, corticoides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Hyaluronidase &gt; dexaméthasone ad 6 mois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HD avec NS = amélioration clinique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Sommaire des résultats (2)</a:t>
            </a:r>
            <a:endParaRPr dirty="0"/>
          </a:p>
        </p:txBody>
      </p:sp>
      <p:sp>
        <p:nvSpPr>
          <p:cNvPr id="281" name="Google Shape;281;p4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Étude 2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HD NS &gt; NS SC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Hyaluronidase &gt; Dexaméthasone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HD D5W &gt; HD corticoides, 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Étude 3: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Pts avec sx récurrente postop répondent mieux au tx HD D5W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Étude 4: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 plus grand nombre d’HD 10cc D5W nécessaire pour tx efficace chez patients avec mx sévère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Méthode efficace pour diminuer sx CTS légers-modérés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Sommaire des résultats (3)</a:t>
            </a:r>
            <a:endParaRPr dirty="0"/>
          </a:p>
        </p:txBody>
      </p:sp>
      <p:sp>
        <p:nvSpPr>
          <p:cNvPr id="287" name="Google Shape;287;p4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Étude 5: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Aucune différence significative entre HD corticoides versus infiltration conventionnelle échoguidée avec corticoides ad 24 semaines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 dirty="0"/>
          </a:p>
        </p:txBody>
      </p:sp>
      <p:sp>
        <p:nvSpPr>
          <p:cNvPr id="293" name="Google Shape;293;p5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Impossibilité de conclure une supériorité du mécanisme HD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1 étude incluse dans la 2e revue systématique, HD NS &gt; NS SC (pas infiltration conventionnelle)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5e étude, aucune différence entre HD et infiltration conventionnelle, très faible puissance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Plus d’ECR nécessaires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Impossibilité de déterminer infiltrat le plus efficace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Grande hétérogénéité entre les études: techniques, qté, infiltrats comparés, échelles d’évaluation des sx utilisés, caractéristiques des patients, l’expérience du clinicien, temps de suivi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Standardisation des études nécessaire, éliminant variables confondantes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Hydrodissection échoguidée </a:t>
            </a:r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436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Création plan liquidien circonférentiel → décompression, mobilité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Multiples techniques, pas de standard établi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Adhésiolyse et dissection mousse de tissus fibrotiques sans complication chirurgicale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Libération de la perssion </a:t>
            </a:r>
            <a:r>
              <a:rPr lang="en" i="1"/>
              <a:t>nervi nervorum</a:t>
            </a:r>
            <a:r>
              <a:rPr lang="en"/>
              <a:t> et </a:t>
            </a:r>
            <a:r>
              <a:rPr lang="en" i="1"/>
              <a:t>vasa nervorum</a:t>
            </a:r>
            <a:endParaRPr dirty="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775" y="1838500"/>
            <a:ext cx="3930600" cy="287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Forces</a:t>
            </a:r>
            <a:endParaRPr dirty="0"/>
          </a:p>
        </p:txBody>
      </p:sp>
      <p:sp>
        <p:nvSpPr>
          <p:cNvPr id="299" name="Google Shape;299;p5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Reproductible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Termes de recherche maximisant le nombre et la pertinence des articles recherchés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Exclusion des études de faible qualité: </a:t>
            </a:r>
            <a:r>
              <a:rPr lang="en" i="1"/>
              <a:t>case reports</a:t>
            </a:r>
            <a:r>
              <a:rPr lang="en"/>
              <a:t>, opinions d’expert, littérature grise, études non pertinentes pour la première ligne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Méthodologie approuvée par une bibliothécaire professionnelle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Faiblesses</a:t>
            </a:r>
            <a:endParaRPr dirty="0"/>
          </a:p>
        </p:txBody>
      </p:sp>
      <p:sp>
        <p:nvSpPr>
          <p:cNvPr id="305" name="Google Shape;305;p5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1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Grande hétérogénéité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Impossibilité de répondre à la question clinique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Biais de confusion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Biais de détection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Multiples échelles évaluant les issues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Critères dx cliniques et électrodiagnostiques différents ou non-mentionnés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Biais de sélection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Études provenant majoritairement d’asie avec population homogènes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Tx administré par même opérateur dans les études 3 et 4 (même auteur)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Patients opérés (étude 3) versus patients non opérés (reste des études)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Généralisation à notre population impossible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 dirty="0"/>
          </a:p>
        </p:txBody>
      </p:sp>
      <p:sp>
        <p:nvSpPr>
          <p:cNvPr id="311" name="Google Shape;311;p5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Aucun consensus considérant forte hétérogénéité et faible qté d’études disponibles sur le sujet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Impossibilité d’émettre des recommandations face à la technique d’infiltration et l’infiltrat de choix dans le traitement du CTS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Nécessité de plus d’ECR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Aveuglés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Infiltration périneurale conventionnelle versus HD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Technique, infiltrat, qté, caractéristiques des pts standardisés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Face-à-face de différents infiltrats avec standardisation des variables confondantes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Suivi plus long que 6 mois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Merci!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Références</a:t>
            </a:r>
            <a:endParaRPr dirty="0"/>
          </a:p>
        </p:txBody>
      </p:sp>
      <p:sp>
        <p:nvSpPr>
          <p:cNvPr id="322" name="Google Shape;322;p5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	Sevy JO, Varacallo M. Carpal Tunnel Syndrome. [Updated 2022 Sep 5]. In: StatPearls [Internet]. Treasure Island (FL): StatPearls Publishing; 2022 Jan-. Available from: https://www.ncbi.nlm.nih.gov/books/NBK448179/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	Burton CL, Chesterton LS, Chen Y, van der Windt DA. Clinical course and prognostic factors in conservatively managed carpal tunnel syndrome: a systematic review. Arch Phys Med Rehabil 2016;97:836–52.e1.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3.	Bland JD. Treatment of carpal tunnel syndrome. Muscle Nerve 2007;36:167–71.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4.	Meys V, Thissen S, Rozeman S, Beekman R. Prognostic factors in carpal tunnel syndrome treated with a corticosteroid injection. Muscle Nerve 2011;44:763–8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5.	Fried SM, Nazarian LN. Ultrasound-guided hydroneurolysis of the median nerve for recurrent carpal tunnel syndrome. Hand (NY) 2019; 14:413–421. 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Références (2)</a:t>
            </a:r>
            <a:endParaRPr dirty="0"/>
          </a:p>
        </p:txBody>
      </p:sp>
      <p:sp>
        <p:nvSpPr>
          <p:cNvPr id="328" name="Google Shape;328;p5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	Smith J, Wisniewski SJ, Finnoff JT, Payne JM. Sonographically guided carpal tunnel injections: the ulnar approach. J Ultrasound Med 2008; 27:1485–1490.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7.	Lam KHS, Hung CY, Chiang YP, Onishi K, Su DCJ, Clark TB, Reeves KD. Ultrasound-Guided Nerve Hydrodissection for Pain Management: Rationale, Methods, Current Literature, and Theoretical Mechanisms. J Pain Res. 2020 Aug 4;13:1957-1968. doi: 10.2147/JPR.S247208. PMID: 32801851; PMCID: PMC7414936.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8.	Buntragulpoontawee M, Chang KV, Vitoonpong T, Pornjaksawan S, Kitisak K, Saokaew S, Kanchanasurakit S. The Effectiveness and Safety of Commonly Used Injectates for Ultrasound-Guided Hydrodissection Treatment of Peripheral Nerve Entrapment Syndromes: A Systematic Review. Front Pharmacol. 2021 Mar 5;11:621150. doi: 10.3389/fphar.2020.621150. PMID: 33746745; PMCID: PMC7973278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9.	Neo EJR, Shan NT, Tay SS. Hydrodissection for Carpal Tunnel Syndrome: A Systematic Review. Am J Phys Med Rehabil. 2022 Jun 1;101(6):530-539. doi: 10.1097/PHM.0000000000001846. Epub 2021 Jul 14. PMID: 34261895.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10.	Chao TC, Reeves KD, Lam KHS, Li TY, Wu YT. The Effectiveness of Hydrodissection with 5% Dextrose for Persistent and Recurrent Carpal Tunnel Syndrome: A Retrospective Study. J Clin Med. 2022 Jun 27;11(13):3705. doi: 10.3390/jcm11133705. PMID: 35806998; PMCID: PMC9267718.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Références (3)</a:t>
            </a:r>
            <a:endParaRPr dirty="0"/>
          </a:p>
        </p:txBody>
      </p:sp>
      <p:sp>
        <p:nvSpPr>
          <p:cNvPr id="334" name="Google Shape;334;p5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11.	Li TY, Chen SR, Shen YP, Chang CY, Su YC, Chen LC, Wu YT. Long-term outcome after perineural injection with 5% dextrose for carpal tunnel syndrome: a retrospective follow-up study. Rheumatology (Oxford). 2021 Feb 1;60(2):881-887. doi: 10.1093/rheumatology/keaa361. PMID: 32856082.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12.	Schrier VJMM, Brault JS, Amadio PC. Ultrasound-Guided Hydrodissection With Corticosteroid Injection in the Treatment of Carpal Tunnel Syndrome: A Pilot Study. J Ultrasound Med. 2020 Sep;39(9):1759-1768. doi: 10.1002/jum.15279. Epub 2020 Apr 7. PMID: 32255205.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13.	Marshall S, Tardif G, Ashworth N. Local corticosteroid injection for carpal tunnel syndrome. Cochrane Database Syst Rev. 2007 Apr 18;(2):CD001554. doi: 10.1002/14651858.CD001554.pub2. PMID: 17443508.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14.	Padua L, Padua R, Aprile I, Pasqualetti P, Tonali P; Italian CTS Study Group. Carpal tunnel syndrome. Multiperspective follow-up of untreated carpal tunnel syndrome: a multicenter study. Neurology. 2001 Jun 12;56(11):1459-66. doi: 10.1212/wnl.56.11.1459. PMID: 11402101.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Produits d’infiltration</a:t>
            </a:r>
            <a:endParaRPr dirty="0"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Possible effet thérapeutique surajouté à la décompression minimalement invasive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Corticoides (e.g. Kenalog)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PRP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D5W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Acide hyaluronique</a:t>
            </a:r>
            <a:endParaRPr dirty="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675" y="3263900"/>
            <a:ext cx="2427324" cy="13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Méthodologie 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 de recherche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P: Adultes âgés de 18 ans et + atteints du syndrome de tunnel carpien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I: Hydrodissection échoguidée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I: Produits d’infiltration outre les corticoïdes (PRP, D5W)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C: infiltration conventionnelle périneurale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C: Corticoides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O: Contrôle symptomatique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Méthodologie (2)</a:t>
            </a:r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Revue de littérature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Bases de données validées: Medline, EMBASE, The Cochrane Database of Systematic Reviews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Termes MESH, opérateurs booléens AND/OR, mots libres sous paramètres </a:t>
            </a:r>
            <a:r>
              <a:rPr lang="en" i="1"/>
              <a:t>ti (title), kf (keyword heading)</a:t>
            </a:r>
            <a:r>
              <a:rPr lang="en"/>
              <a:t>, mots libres explosés *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Maximiser nombre d’articles pertinents répondant au PICO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Méthodologie (3)</a:t>
            </a:r>
            <a:endParaRPr dirty="0"/>
          </a:p>
        </p:txBody>
      </p:sp>
      <p:graphicFrame>
        <p:nvGraphicFramePr>
          <p:cNvPr id="107" name="Google Shape;107;p19"/>
          <p:cNvGraphicFramePr/>
          <p:nvPr/>
        </p:nvGraphicFramePr>
        <p:xfrm>
          <a:off x="84375" y="1595325"/>
          <a:ext cx="8874550" cy="3497160"/>
        </p:xfrm>
        <a:graphic>
          <a:graphicData uri="http://schemas.openxmlformats.org/drawingml/2006/table">
            <a:tbl>
              <a:tblPr>
                <a:noFill/>
                <a:tableStyleId>{EDB403CC-D932-4938-BCE9-FC85FB838A09}</a:tableStyleId>
              </a:tblPr>
              <a:tblGrid>
                <a:gridCol w="443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Base de données</a:t>
                      </a:r>
                      <a:endParaRPr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Recherche</a:t>
                      </a:r>
                      <a:endParaRPr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Embase </a:t>
                      </a:r>
                      <a:endParaRPr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(((hydrodissect*) AND (carpal tunnel syndrome OR carpal tunnel*)) AND (corticosteroid* OR dextrose OR glucose OR PRP OR platelet-rich plasma cell))</a:t>
                      </a:r>
                      <a:endParaRPr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MEDLINE</a:t>
                      </a:r>
                      <a:endParaRPr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(((hydrodissect*) AND (carpal tunnel syndrome OR carpal tunnel*)) AND (corticosteroid* OR dextrose OR glucose OR PRP OR platelet-rich plasma cell))</a:t>
                      </a:r>
                      <a:endParaRPr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Cochrane </a:t>
                      </a:r>
                      <a:endParaRPr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(((hydrodissect*) AND (carpal tunnel syndrome OR carpal tunnel*)) AND (corticosteroid* OR dextrose OR glucose OR PRP OR platelet-rich plasma cell))</a:t>
                      </a:r>
                      <a:endParaRPr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Méthodologie (4)</a:t>
            </a:r>
            <a:endParaRPr dirty="0"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Critères d’inclusion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Articles concernant hydrodissection echoguidée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Adultes avec neuropathie médiane compressive dans le tunnel carpien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Issues = réduction symptomatique et amélioration fonctionnelle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Revues systématiques, ECR, études prospectives et rétrospectives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Critères d’exclusion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Ne concernant pas l’hydrodissection ou la neuropathie médiane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N’évaluant pas issues cliniques (e.g. évaluation unique de données échographiques ou électrodiagnostiques)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Opinion d’expert, littérature grise, case reports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Articles apparaissant déjà dans les revues systématiques analysés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Suivi court &lt;3 mois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3316</Words>
  <Application>Microsoft Office PowerPoint</Application>
  <PresentationFormat>On-screen Show (16:9)</PresentationFormat>
  <Paragraphs>312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Roboto</vt:lpstr>
      <vt:lpstr>Arial</vt:lpstr>
      <vt:lpstr>Material</vt:lpstr>
      <vt:lpstr>L’efficacité de l’hydrodissection et les différents produits d’infiltration dans le syndrome du tunnel carpien</vt:lpstr>
      <vt:lpstr>Aucun conflit d’intérêt</vt:lpstr>
      <vt:lpstr>Contexte</vt:lpstr>
      <vt:lpstr>Hydrodissection échoguidée </vt:lpstr>
      <vt:lpstr>Produits d’infiltration</vt:lpstr>
      <vt:lpstr>Méthodologie </vt:lpstr>
      <vt:lpstr>Méthodologie (2)</vt:lpstr>
      <vt:lpstr>Méthodologie (3)</vt:lpstr>
      <vt:lpstr>Méthodologie (4)</vt:lpstr>
      <vt:lpstr>Méthodologie (5)</vt:lpstr>
      <vt:lpstr>Article 1: The Effectiveness and Safety of Commonly Used Injectates for Ultrasound-Guided Hydrodissection Treatment of Peripheral Nerve Entrapment Syndromes: A Systematic Review</vt:lpstr>
      <vt:lpstr>Article 1 - Issues</vt:lpstr>
      <vt:lpstr>Article 1 - Résultats</vt:lpstr>
      <vt:lpstr>Article 1 - Résultats (2)</vt:lpstr>
      <vt:lpstr>Article 1 - Résultats (3)</vt:lpstr>
      <vt:lpstr>Article 1 - Limitations</vt:lpstr>
      <vt:lpstr>Article 2: Hydrodissection for Carpal Tunnel Syndrome A Systematic Review</vt:lpstr>
      <vt:lpstr>Articles 2 - Issues</vt:lpstr>
      <vt:lpstr>Article 2 - Résultats</vt:lpstr>
      <vt:lpstr>Article 2 - Résultats (2)</vt:lpstr>
      <vt:lpstr>Article 2 - Limitations</vt:lpstr>
      <vt:lpstr>Article 3: The Effectiveness of Hydrodissection with 5% Dextrose for Persistent and Recurrent Carpal Tunnel Syndrome: A Retrospective Study</vt:lpstr>
      <vt:lpstr>Article 3 - Issues</vt:lpstr>
      <vt:lpstr>Article 3 - Résultats</vt:lpstr>
      <vt:lpstr>Article 3 - Résultats (2)</vt:lpstr>
      <vt:lpstr>Article 3: Limitations</vt:lpstr>
      <vt:lpstr>Article 4: Long-term outcome after perineural injection with 5% dextrose for carpal tunnel syndrome: a retrospective follow-up study</vt:lpstr>
      <vt:lpstr>Article 4 - Issues</vt:lpstr>
      <vt:lpstr>Article 4 - Résultats</vt:lpstr>
      <vt:lpstr>Article 4 - Résultats</vt:lpstr>
      <vt:lpstr>Article 4 - Limitations</vt:lpstr>
      <vt:lpstr>Article 5: Ultrasound-Guided Hydrodissection With Corticosteroid Injection in the Treatment of Carpal Tunnel Syndrome</vt:lpstr>
      <vt:lpstr>Article 5 - Issues</vt:lpstr>
      <vt:lpstr>Article 5 - Résultats</vt:lpstr>
      <vt:lpstr>Article 5 - Limitations</vt:lpstr>
      <vt:lpstr>Sommaire des résultats </vt:lpstr>
      <vt:lpstr>Sommaire des résultats (2)</vt:lpstr>
      <vt:lpstr>Sommaire des résultats (3)</vt:lpstr>
      <vt:lpstr>Discussion</vt:lpstr>
      <vt:lpstr>Forces</vt:lpstr>
      <vt:lpstr>Faiblesses</vt:lpstr>
      <vt:lpstr>Conclusion</vt:lpstr>
      <vt:lpstr>Merci!</vt:lpstr>
      <vt:lpstr>Références</vt:lpstr>
      <vt:lpstr>Références (2)</vt:lpstr>
      <vt:lpstr>Références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L’efficacité de l’hydrodissection et les différents produits d’infiltration dans le syndrome du tunnel carpien</dc:title>
  <cp:lastModifiedBy>Jemi Kaoumi</cp:lastModifiedBy>
  <cp:revision>4</cp:revision>
  <dcterms:modified xsi:type="dcterms:W3CDTF">2023-05-29T00:33:37Z</dcterms:modified>
</cp:coreProperties>
</file>