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8" r:id="rId6"/>
    <p:sldId id="257" r:id="rId7"/>
    <p:sldId id="258" r:id="rId8"/>
    <p:sldId id="259" r:id="rId9"/>
    <p:sldId id="267" r:id="rId10"/>
    <p:sldId id="269" r:id="rId11"/>
    <p:sldId id="270" r:id="rId12"/>
    <p:sldId id="271" r:id="rId13"/>
    <p:sldId id="272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CE346-ADDC-BB73-3C07-3F711211B2C5}" v="6" dt="2023-05-27T22:52:29.598"/>
    <p1510:client id="{2BC6757B-9CDA-D964-4E83-91C8E0744A09}" v="70" dt="2023-05-17T00:20:11.290"/>
    <p1510:client id="{30F4F7A5-71DF-D09C-88CF-F6EEFE1FDED1}" v="2042" dt="2023-05-15T23:23:25.805"/>
    <p1510:client id="{3428ADA9-DB57-F8D4-9772-4DFF2E9E583B}" v="531" dt="2023-05-26T03:55:26.939"/>
    <p1510:client id="{60B3FC38-3423-7275-B33B-D4E7B1C7DC6B}" v="69" dt="2023-05-26T03:10:56.125"/>
    <p1510:client id="{6E9A2456-4806-BED4-2836-143658A51EBC}" v="1165" dt="2023-05-17T17:14:23"/>
    <p1510:client id="{8D167DBB-8AD9-FDD4-56ED-DA432EA19374}" v="95" dt="2023-05-17T00:30:23.376"/>
    <p1510:client id="{C3D3B12F-D7B4-D87E-C24F-026B0C966E02}" v="607" dt="2023-05-24T02:42:55.429"/>
    <p1510:client id="{C5CBF9A4-EAAB-6A7E-022B-B13F5007983B}" v="245" dt="2023-05-25T02:50:28.259"/>
    <p1510:client id="{D05443E3-1D87-5D17-3A4A-94E5D985F3B8}" v="258" dt="2023-05-26T18:59:44.517"/>
    <p1510:client id="{D59FA0E8-A6D5-4BBE-839D-EE17B0923514}" v="128" dt="2023-04-28T17:20:13.591"/>
    <p1510:client id="{FB60E7BB-0710-C141-3168-8784AA97EFB1}" v="1126" dt="2023-05-17T03:15:02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64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4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73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15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0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7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88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94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2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35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3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47/JPR.S212948" TargetMode="External"/><Relationship Id="rId3" Type="http://schemas.openxmlformats.org/officeDocument/2006/relationships/hyperlink" Target="https://doi.org/10.1097/MD.0000000000000350" TargetMode="External"/><Relationship Id="rId7" Type="http://schemas.openxmlformats.org/officeDocument/2006/relationships/hyperlink" Target="https://doi.org/10.1016/j.jhsa.2019.02.007" TargetMode="External"/><Relationship Id="rId2" Type="http://schemas.openxmlformats.org/officeDocument/2006/relationships/hyperlink" Target="https://doi.org/10.3906/sag-1704-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7/PHM.0b013e31829b4d72" TargetMode="External"/><Relationship Id="rId5" Type="http://schemas.openxmlformats.org/officeDocument/2006/relationships/hyperlink" Target="https://doi.org/10.1016/j.ejr.2017.09.001" TargetMode="External"/><Relationship Id="rId4" Type="http://schemas.openxmlformats.org/officeDocument/2006/relationships/hyperlink" Target="https://doi.org/10.2340/16501977-2308" TargetMode="External"/><Relationship Id="rId9" Type="http://schemas.openxmlformats.org/officeDocument/2006/relationships/hyperlink" Target="https://doi.org/10.1097/WNP.000000000000034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049" y="1068990"/>
            <a:ext cx="6870554" cy="2976136"/>
          </a:xfrm>
        </p:spPr>
        <p:txBody>
          <a:bodyPr>
            <a:noAutofit/>
          </a:bodyPr>
          <a:lstStyle/>
          <a:p>
            <a:r>
              <a:rPr lang="fr-CA" sz="5400">
                <a:solidFill>
                  <a:schemeClr val="tx2"/>
                </a:solidFill>
                <a:cs typeface="Calibri Light"/>
              </a:rPr>
              <a:t>Les infiltrations du tunnel carpien : devrait-on les faire sous écho?</a:t>
            </a:r>
            <a:endParaRPr lang="fr-CA" sz="540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15846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1800">
                <a:solidFill>
                  <a:schemeClr val="tx2"/>
                </a:solidFill>
              </a:rPr>
              <a:t>Présenté par Rose-Marie Julien et Chi Quang </a:t>
            </a:r>
            <a:r>
              <a:rPr lang="fr-CA" sz="1800" err="1">
                <a:solidFill>
                  <a:schemeClr val="tx2"/>
                </a:solidFill>
              </a:rPr>
              <a:t>Lam</a:t>
            </a:r>
            <a:r>
              <a:rPr lang="fr-CA" sz="1800">
                <a:solidFill>
                  <a:schemeClr val="tx2"/>
                </a:solidFill>
              </a:rPr>
              <a:t> </a:t>
            </a:r>
          </a:p>
          <a:p>
            <a:r>
              <a:rPr lang="fr-CA" sz="1800">
                <a:solidFill>
                  <a:schemeClr val="tx2"/>
                </a:solidFill>
              </a:rPr>
              <a:t>Mai 2023</a:t>
            </a:r>
            <a:endParaRPr lang="fr-CA" sz="1800">
              <a:solidFill>
                <a:schemeClr val="tx2"/>
              </a:solidFill>
              <a:cs typeface="Calibri"/>
            </a:endParaRPr>
          </a:p>
          <a:p>
            <a:r>
              <a:rPr lang="fr-CA" sz="1800">
                <a:solidFill>
                  <a:schemeClr val="tx2"/>
                </a:solidFill>
              </a:rPr>
              <a:t>UMF Andrée-Gagnon</a:t>
            </a:r>
          </a:p>
          <a:p>
            <a:r>
              <a:rPr lang="fr-CA" sz="1800">
                <a:solidFill>
                  <a:schemeClr val="tx2"/>
                </a:solidFill>
                <a:cs typeface="Calibri"/>
              </a:rPr>
              <a:t>Supervisé par Dr Ciprian </a:t>
            </a:r>
            <a:r>
              <a:rPr lang="fr-CA" sz="1800" err="1">
                <a:solidFill>
                  <a:schemeClr val="tx2"/>
                </a:solidFill>
                <a:cs typeface="Calibri"/>
              </a:rPr>
              <a:t>Bosoï</a:t>
            </a:r>
            <a:endParaRPr lang="fr-CA" sz="1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1734242-1442-7F42-6EC2-C5D8D75E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" y="2361110"/>
            <a:ext cx="3783155" cy="3020335"/>
          </a:xfrm>
        </p:spPr>
        <p:txBody>
          <a:bodyPr anchor="t">
            <a:normAutofit fontScale="92500" lnSpcReduction="20000"/>
          </a:bodyPr>
          <a:lstStyle/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Corée du Sud, 2019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N = 102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Groupe écho : par approche ulnaire avec sonde perpendiculaire au nerf médian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 Injecteur: Orthopédiste spécialiste de la main avec 13 ans d'expérience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Suivi 4, 12 et 24 sem</a:t>
            </a:r>
            <a:endParaRPr lang="fr-CA" sz="180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Simple aveugle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Statistiquement significatif pour le SSS à 4 </a:t>
            </a:r>
            <a:r>
              <a:rPr lang="fr-CA" sz="1800" dirty="0" err="1">
                <a:solidFill>
                  <a:srgbClr val="000000"/>
                </a:solidFill>
                <a:cs typeface="Calibri"/>
              </a:rPr>
              <a:t>sem</a:t>
            </a:r>
            <a:r>
              <a:rPr lang="fr-CA" sz="1800" dirty="0">
                <a:solidFill>
                  <a:srgbClr val="000000"/>
                </a:solidFill>
                <a:cs typeface="Calibri"/>
              </a:rPr>
              <a:t> en faveur écho</a:t>
            </a:r>
          </a:p>
          <a:p>
            <a:endParaRPr lang="fr-CA" sz="20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10F3B1A2-B394-C9A3-F0E1-F45447B4D874}"/>
              </a:ext>
            </a:extLst>
          </p:cNvPr>
          <p:cNvSpPr txBox="1">
            <a:spLocks/>
          </p:cNvSpPr>
          <p:nvPr/>
        </p:nvSpPr>
        <p:spPr>
          <a:xfrm>
            <a:off x="4013190" y="48836"/>
            <a:ext cx="4023551" cy="141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>
                <a:solidFill>
                  <a:schemeClr val="tx2"/>
                </a:solidFill>
                <a:cs typeface="Calibri Light"/>
              </a:rPr>
              <a:t>Résultats </a:t>
            </a:r>
            <a:endParaRPr lang="fr-CA" sz="3600" dirty="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CAC0F6E-3ED8-4711-536F-3BA2BC1441F5}"/>
              </a:ext>
            </a:extLst>
          </p:cNvPr>
          <p:cNvSpPr txBox="1"/>
          <p:nvPr/>
        </p:nvSpPr>
        <p:spPr>
          <a:xfrm>
            <a:off x="4208059" y="1171432"/>
            <a:ext cx="4674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200" dirty="0">
                <a:ea typeface="+mn-lt"/>
                <a:cs typeface="+mn-lt"/>
              </a:rPr>
              <a:t>Étude #4 : </a:t>
            </a:r>
            <a:r>
              <a:rPr lang="fr-CA" sz="3200" dirty="0" err="1">
                <a:ea typeface="+mn-lt"/>
                <a:cs typeface="+mn-lt"/>
              </a:rPr>
              <a:t>Roh</a:t>
            </a:r>
            <a:r>
              <a:rPr lang="fr-CA" sz="3200" dirty="0">
                <a:ea typeface="+mn-lt"/>
                <a:cs typeface="+mn-lt"/>
              </a:rPr>
              <a:t> et al</a:t>
            </a:r>
            <a:endParaRPr lang="fr-FR" dirty="0"/>
          </a:p>
        </p:txBody>
      </p:sp>
      <p:pic>
        <p:nvPicPr>
          <p:cNvPr id="4" name="Image 26">
            <a:extLst>
              <a:ext uri="{FF2B5EF4-FFF2-40B4-BE49-F238E27FC236}">
                <a16:creationId xmlns:a16="http://schemas.microsoft.com/office/drawing/2014/main" xmlns="" id="{42B33725-E1D3-D790-6FAE-A3B382EC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" r="182" b="46778"/>
          <a:stretch/>
        </p:blipFill>
        <p:spPr>
          <a:xfrm>
            <a:off x="3836912" y="2364564"/>
            <a:ext cx="8419189" cy="3009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7708EE-0293-A2A9-6BAD-AEBCE21492B0}"/>
              </a:ext>
            </a:extLst>
          </p:cNvPr>
          <p:cNvSpPr/>
          <p:nvPr/>
        </p:nvSpPr>
        <p:spPr>
          <a:xfrm>
            <a:off x="4015901" y="3544334"/>
            <a:ext cx="8074663" cy="23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5781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4A6836E-C603-43CB-9DA7-89D8E3FA3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6007DD-F9BF-4F0F-B8C6-C514B28419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4CAA9B-4779-3319-95D9-5E409DD8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0" y="70010"/>
            <a:ext cx="3337107" cy="922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err="1">
                <a:solidFill>
                  <a:schemeClr val="tx2"/>
                </a:solidFill>
                <a:cs typeface="Calibri Light"/>
              </a:rPr>
              <a:t>Résultats</a:t>
            </a:r>
            <a:endParaRPr lang="en-US" sz="5200" kern="120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A0FAFCA-5C96-453B-83B7-A9AEF7F18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A0F84AE-A24D-4353-B1BA-BD80DAA38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F093259-3E74-43A1-944B-B106C8105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AA28A35-1E54-4054-BB95-42FAFA13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BA3A17F-F3BD-4B94-9CC8-006700210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D0398DD-AD75-4E2B-A3C6-35073082A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3E4F247-A844-4CD1-A37E-B7EA0DA2D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2387B1B-D4D3-493F-8D7A-C7A89DBD4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3404477-1F13-4859-84DA-12A303AC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B8C62FD-B708-4F00-80BB-1250C6011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382C167-0183-F59C-3D8D-1F09F4787A16}"/>
              </a:ext>
            </a:extLst>
          </p:cNvPr>
          <p:cNvSpPr txBox="1"/>
          <p:nvPr/>
        </p:nvSpPr>
        <p:spPr>
          <a:xfrm>
            <a:off x="962189" y="1304818"/>
            <a:ext cx="1071068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dirty="0">
                <a:cs typeface="Calibri"/>
              </a:rPr>
              <a:t>Pas de différence statistiquement significative entre les groupes écho vs par repère anatomique chez les 3 autres articles</a:t>
            </a:r>
          </a:p>
          <a:p>
            <a:pPr marL="285750" indent="-285750">
              <a:buFont typeface="Arial"/>
              <a:buChar char="•"/>
            </a:pPr>
            <a:r>
              <a:rPr lang="fr-CA" dirty="0">
                <a:cs typeface="Calibri"/>
              </a:rPr>
              <a:t>Complications mineures : 2 articles avec une réduction statistiquement significative des complications chez le groupe écho guidée</a:t>
            </a:r>
          </a:p>
          <a:p>
            <a:pPr marL="742950" lvl="1" indent="-285750">
              <a:buFont typeface="Arial"/>
              <a:buChar char="•"/>
            </a:pPr>
            <a:r>
              <a:rPr lang="fr-CA" dirty="0" err="1">
                <a:cs typeface="Calibri"/>
              </a:rPr>
              <a:t>Roh</a:t>
            </a:r>
            <a:r>
              <a:rPr lang="fr-CA">
                <a:cs typeface="Calibri"/>
              </a:rPr>
              <a:t> et al : 25 % vs 8 % paresthésie ou faiblesse des doigts en faveur écho (p &lt; 0,05)</a:t>
            </a:r>
          </a:p>
          <a:p>
            <a:pPr marL="742950" lvl="1" indent="-285750">
              <a:buFont typeface="Arial"/>
              <a:buChar char="•"/>
            </a:pPr>
            <a:r>
              <a:rPr lang="fr-CA">
                <a:cs typeface="Calibri"/>
              </a:rPr>
              <a:t>Chen et al. : 18% vs 0% faiblesse fléchisseur ou extenseur du poignet x 1ère </a:t>
            </a:r>
            <a:r>
              <a:rPr lang="fr-CA" dirty="0" err="1">
                <a:cs typeface="Calibri"/>
              </a:rPr>
              <a:t>sem</a:t>
            </a:r>
            <a:r>
              <a:rPr lang="fr-CA" dirty="0">
                <a:cs typeface="Calibri"/>
              </a:rPr>
              <a:t> (p &lt; 0,05)</a:t>
            </a:r>
          </a:p>
          <a:p>
            <a:pPr marL="285750" indent="-285750">
              <a:buFont typeface="Arial,Sans-Serif"/>
              <a:buChar char="•"/>
            </a:pPr>
            <a:r>
              <a:rPr lang="fr-CA" dirty="0">
                <a:cs typeface="Arial"/>
              </a:rPr>
              <a:t>Pas de complications majeures rapportées</a:t>
            </a:r>
          </a:p>
          <a:p>
            <a:pPr marL="742950" lvl="1" indent="-285750">
              <a:buFont typeface="Arial,Sans-Serif"/>
              <a:buChar char="•"/>
            </a:pPr>
            <a:endParaRPr lang="fr-CA"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fr-CA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fr-CA">
              <a:cs typeface="Calibri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59AA325A-7832-490E-E9B6-CCEA7F89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7" y="4300361"/>
            <a:ext cx="5702423" cy="21156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A45F114-8ABF-E84A-77E7-D0FF1DEB18DD}"/>
              </a:ext>
            </a:extLst>
          </p:cNvPr>
          <p:cNvSpPr txBox="1"/>
          <p:nvPr/>
        </p:nvSpPr>
        <p:spPr>
          <a:xfrm>
            <a:off x="735499" y="3965359"/>
            <a:ext cx="51549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dirty="0">
                <a:cs typeface="Calibri"/>
              </a:rPr>
              <a:t>Tableau 5. Chen et al. - Complications</a:t>
            </a: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0AC13DD-4DDF-195D-9619-540F2BD08E34}"/>
              </a:ext>
            </a:extLst>
          </p:cNvPr>
          <p:cNvSpPr txBox="1"/>
          <p:nvPr/>
        </p:nvSpPr>
        <p:spPr>
          <a:xfrm>
            <a:off x="6886433" y="3963537"/>
            <a:ext cx="43786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dirty="0">
                <a:cs typeface="Calibri"/>
              </a:rPr>
              <a:t>Tableau 6. </a:t>
            </a:r>
            <a:r>
              <a:rPr lang="fr-CA" dirty="0" err="1">
                <a:cs typeface="Calibri"/>
              </a:rPr>
              <a:t>Roh</a:t>
            </a:r>
            <a:r>
              <a:rPr lang="fr-CA" dirty="0">
                <a:cs typeface="Calibri"/>
              </a:rPr>
              <a:t> et al. - Complications</a:t>
            </a:r>
            <a:endParaRPr lang="fr-CA" dirty="0"/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xmlns="" id="{A913BAD1-9967-A725-86F4-1D70BDF0C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70" b="1370"/>
          <a:stretch/>
        </p:blipFill>
        <p:spPr>
          <a:xfrm>
            <a:off x="5753669" y="4338526"/>
            <a:ext cx="6445730" cy="11550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0DD9CA-72D8-A7EB-E7EF-FE1F26E00DBE}"/>
              </a:ext>
            </a:extLst>
          </p:cNvPr>
          <p:cNvSpPr/>
          <p:nvPr/>
        </p:nvSpPr>
        <p:spPr>
          <a:xfrm>
            <a:off x="46677" y="5358349"/>
            <a:ext cx="5663559" cy="247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AB9A1F-B6DE-87B9-E43A-32F432774C99}"/>
              </a:ext>
            </a:extLst>
          </p:cNvPr>
          <p:cNvSpPr/>
          <p:nvPr/>
        </p:nvSpPr>
        <p:spPr>
          <a:xfrm>
            <a:off x="5892468" y="4545170"/>
            <a:ext cx="6306141" cy="236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38949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CBF28C-8FA1-1507-5586-7C94AC40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38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A" sz="4800">
                <a:solidFill>
                  <a:schemeClr val="tx2"/>
                </a:solidFill>
                <a:cs typeface="Calibri Light"/>
              </a:rPr>
              <a:t>Discussion</a:t>
            </a:r>
            <a:endParaRPr lang="fr-CA" sz="540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550E95A-9586-A457-2083-2538E2C8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chemeClr val="tx2"/>
                </a:solidFill>
                <a:cs typeface="Calibri"/>
              </a:rPr>
              <a:t>Cliniquement significatif?</a:t>
            </a:r>
            <a:endParaRPr lang="fr-FR">
              <a:solidFill>
                <a:schemeClr val="tx2"/>
              </a:solidFill>
              <a:cs typeface="Calibri" panose="020F0502020204030204"/>
            </a:endParaRPr>
          </a:p>
          <a:p>
            <a:pPr lvl="1"/>
            <a:r>
              <a:rPr lang="fr-CA" sz="2000">
                <a:solidFill>
                  <a:schemeClr val="tx2"/>
                </a:solidFill>
                <a:cs typeface="Calibri"/>
              </a:rPr>
              <a:t>Pas d'analyse de l'amélioration des paramètres électrophysiologique ni échographique</a:t>
            </a:r>
          </a:p>
          <a:p>
            <a:pPr lvl="1"/>
            <a:r>
              <a:rPr lang="fr-CA" sz="2000">
                <a:solidFill>
                  <a:schemeClr val="tx2"/>
                </a:solidFill>
                <a:cs typeface="Calibri"/>
              </a:rPr>
              <a:t>4/7 études statistiquement significatives, mais ¼ seulement au suivi 4 </a:t>
            </a:r>
            <a:r>
              <a:rPr lang="fr-CA" sz="2000" err="1">
                <a:solidFill>
                  <a:schemeClr val="tx2"/>
                </a:solidFill>
                <a:cs typeface="Calibri"/>
              </a:rPr>
              <a:t>sem</a:t>
            </a:r>
            <a:endParaRPr lang="fr-CA" sz="2000">
              <a:solidFill>
                <a:schemeClr val="tx2"/>
              </a:solidFill>
              <a:cs typeface="Calibri"/>
            </a:endParaRPr>
          </a:p>
          <a:p>
            <a:pPr lvl="1"/>
            <a:r>
              <a:rPr lang="fr-CA" sz="2000">
                <a:solidFill>
                  <a:schemeClr val="tx2"/>
                </a:solidFill>
                <a:cs typeface="Calibri"/>
              </a:rPr>
              <a:t>3 autres études statistiquement et cliniquement non significative</a:t>
            </a:r>
          </a:p>
          <a:p>
            <a:pPr lvl="1"/>
            <a:r>
              <a:rPr lang="fr-CA" sz="2000">
                <a:solidFill>
                  <a:schemeClr val="tx2"/>
                </a:solidFill>
                <a:cs typeface="Calibri"/>
              </a:rPr>
              <a:t>Complications réduites avec écho dans 3 études, mais seulement pour les paresthésies au moment de l'intervention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7694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8FD2B7-0280-5064-AFD0-3F28F4CA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11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A" sz="4800">
                <a:solidFill>
                  <a:schemeClr val="tx2"/>
                </a:solidFill>
                <a:cs typeface="Calibri Light"/>
              </a:rPr>
              <a:t>Discussion</a:t>
            </a:r>
            <a:endParaRPr lang="fr-CA" sz="480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3F0B2EB-5219-0BA2-B877-0871092D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u="sng" dirty="0">
                <a:solidFill>
                  <a:schemeClr val="tx2"/>
                </a:solidFill>
                <a:cs typeface="Calibri"/>
              </a:rPr>
              <a:t>Points forts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6/7 études avec peu de perte au suivi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Randomisation efficace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Traitement autre idem pour tous (attelle ou non)</a:t>
            </a:r>
          </a:p>
          <a:p>
            <a:pPr marL="0" indent="0">
              <a:buNone/>
            </a:pPr>
            <a:endParaRPr lang="fr-CA" sz="18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fr-CA" sz="1800" u="sng" dirty="0">
                <a:solidFill>
                  <a:schemeClr val="tx2"/>
                </a:solidFill>
                <a:cs typeface="Calibri"/>
              </a:rPr>
              <a:t>Biais / points faibles</a:t>
            </a:r>
            <a:endParaRPr lang="fr-CA" u="sng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6/7 études avec connaissance de l'intervention pour les participants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1 études avec plusieurs injecteurs seulement et pas d'info sur leur formation en écho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7 pays différents, aucun en Amérique ni Europe</a:t>
            </a:r>
          </a:p>
          <a:p>
            <a:pPr marL="342900" indent="-342900">
              <a:buAutoNum type="arabicPeriod"/>
            </a:pPr>
            <a:r>
              <a:rPr lang="fr-CA" sz="1800" dirty="0">
                <a:solidFill>
                  <a:schemeClr val="tx2"/>
                </a:solidFill>
                <a:cs typeface="Calibri"/>
              </a:rPr>
              <a:t>2 études avec cortico différent que ceux utilisé aux </a:t>
            </a:r>
            <a:r>
              <a:rPr lang="fr-CA" sz="1800" dirty="0" err="1">
                <a:solidFill>
                  <a:schemeClr val="tx2"/>
                </a:solidFill>
                <a:cs typeface="Calibri"/>
              </a:rPr>
              <a:t>Qc</a:t>
            </a:r>
          </a:p>
          <a:p>
            <a:pPr marL="342900" indent="-342900">
              <a:buAutoNum type="arabicPeriod"/>
            </a:pPr>
            <a:endParaRPr lang="fr-CA" sz="1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84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4A6836E-C603-43CB-9DA7-89D8E3FA3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6007DD-F9BF-4F0F-B8C6-C514B28419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40E02A-CF62-C76F-B8C1-887DF21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57131"/>
            <a:ext cx="10684151" cy="1533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2"/>
                </a:solidFill>
                <a:cs typeface="Calibri Light"/>
              </a:rPr>
              <a:t>C</a:t>
            </a:r>
            <a:r>
              <a:rPr lang="en-US" sz="5200" dirty="0" smtClean="0">
                <a:solidFill>
                  <a:schemeClr val="tx2"/>
                </a:solidFill>
                <a:cs typeface="Calibri Light"/>
              </a:rPr>
              <a:t>onclusion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A0FAFCA-5C96-453B-83B7-A9AEF7F18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A0F84AE-A24D-4353-B1BA-BD80DAA38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F093259-3E74-43A1-944B-B106C8105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AA28A35-1E54-4054-BB95-42FAFA13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BA3A17F-F3BD-4B94-9CC8-006700210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D0398DD-AD75-4E2B-A3C6-35073082A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3E4F247-A844-4CD1-A37E-B7EA0DA2D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2387B1B-D4D3-493F-8D7A-C7A89DBD4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3404477-1F13-4859-84DA-12A303AC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B8C62FD-B708-4F00-80BB-1250C6011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5C21C1-ACAE-CC2B-E35E-5FF32E34CC1C}"/>
              </a:ext>
            </a:extLst>
          </p:cNvPr>
          <p:cNvSpPr txBox="1"/>
          <p:nvPr/>
        </p:nvSpPr>
        <p:spPr>
          <a:xfrm>
            <a:off x="1794510" y="1945832"/>
            <a:ext cx="893064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4/7 article démontre des différences significatives: 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karaahmet</a:t>
            </a: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 et al: SSS et FSS à 4 </a:t>
            </a: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sem</a:t>
            </a: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,</a:t>
            </a:r>
            <a:endParaRPr lang="fr-CA" dirty="0">
              <a:solidFill>
                <a:schemeClr val="tx2"/>
              </a:solidFill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 Lee et al. SSS à 4 et 12 </a:t>
            </a: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sem</a:t>
            </a:r>
            <a:endParaRPr lang="fr-CA" dirty="0" err="1">
              <a:solidFill>
                <a:schemeClr val="tx2"/>
              </a:solidFill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Ustun</a:t>
            </a: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 et al SSS à 12 </a:t>
            </a: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sem</a:t>
            </a:r>
            <a:endParaRPr lang="fr-CA" sz="2400" dirty="0">
              <a:solidFill>
                <a:schemeClr val="tx2"/>
              </a:solidFill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Roh</a:t>
            </a: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 et al SSS à 4 </a:t>
            </a: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sem</a:t>
            </a:r>
            <a:endParaRPr lang="fr-CA" sz="2400" dirty="0">
              <a:solidFill>
                <a:schemeClr val="tx2"/>
              </a:solidFill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endParaRPr lang="fr-CA" sz="2400" dirty="0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Impossible de se prononcer avec certitude sur les 2 </a:t>
            </a:r>
            <a:r>
              <a:rPr lang="fr-CA" sz="2400" dirty="0" err="1">
                <a:solidFill>
                  <a:schemeClr val="tx2"/>
                </a:solidFill>
                <a:cs typeface="Calibri" panose="020F0502020204030204"/>
              </a:rPr>
              <a:t>outcomes</a:t>
            </a: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,</a:t>
            </a:r>
            <a:endParaRPr lang="en-US" sz="2400" dirty="0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fr-CA" sz="2400" dirty="0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 L’infiltration sous-écho a potentiellement des avantages , </a:t>
            </a:r>
          </a:p>
          <a:p>
            <a:pPr marL="285750" indent="-285750">
              <a:buFont typeface="Calibri"/>
              <a:buChar char="-"/>
            </a:pPr>
            <a:endParaRPr lang="fr-CA" sz="2400" dirty="0">
              <a:solidFill>
                <a:schemeClr val="tx2"/>
              </a:solidFill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fr-CA" sz="2400" dirty="0">
                <a:solidFill>
                  <a:schemeClr val="tx2"/>
                </a:solidFill>
                <a:cs typeface="Calibri" panose="020F0502020204030204"/>
              </a:rPr>
              <a:t>Autres études sont nécessaires (double aveugle, multiples injecteurs)</a:t>
            </a:r>
          </a:p>
        </p:txBody>
      </p:sp>
    </p:spTree>
    <p:extLst>
      <p:ext uri="{BB962C8B-B14F-4D97-AF65-F5344CB8AC3E}">
        <p14:creationId xmlns:p14="http://schemas.microsoft.com/office/powerpoint/2010/main" xmlns="" val="78723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F0334D-0C85-D8E9-D9C9-BD223952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154" y="611803"/>
            <a:ext cx="2274856" cy="709826"/>
          </a:xfrm>
        </p:spPr>
        <p:txBody>
          <a:bodyPr>
            <a:normAutofit/>
          </a:bodyPr>
          <a:lstStyle/>
          <a:p>
            <a:r>
              <a:rPr lang="fr-CA" sz="3600">
                <a:solidFill>
                  <a:schemeClr val="tx2"/>
                </a:solidFill>
                <a:cs typeface="Calibri Light"/>
              </a:rPr>
              <a:t>Références</a:t>
            </a:r>
            <a:endParaRPr lang="fr-CA" sz="360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3CAAAE-5A57-110F-3885-4771D3AF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93" y="1210028"/>
            <a:ext cx="10855431" cy="5535188"/>
          </a:xfrm>
        </p:spPr>
        <p:txBody>
          <a:bodyPr anchor="ctr">
            <a:normAutofit lnSpcReduction="10000"/>
          </a:bodyPr>
          <a:lstStyle/>
          <a:p>
            <a:endParaRPr lang="fr-CA" sz="1400">
              <a:cs typeface="Calibri"/>
            </a:endParaRPr>
          </a:p>
          <a:p>
            <a:r>
              <a:rPr lang="fr-CA" sz="1400" err="1">
                <a:cs typeface="Calibri"/>
              </a:rPr>
              <a:t>Karaahmet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Özgür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Zeliha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Eda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Gürçay</a:t>
            </a:r>
            <a:r>
              <a:rPr lang="fr-CA" sz="1400">
                <a:cs typeface="Calibri"/>
              </a:rPr>
              <a:t>, Murat Kara, </a:t>
            </a:r>
            <a:r>
              <a:rPr lang="fr-CA" sz="1400" err="1">
                <a:cs typeface="Calibri"/>
              </a:rPr>
              <a:t>Azize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Serçe</a:t>
            </a:r>
            <a:r>
              <a:rPr lang="fr-CA" sz="1400">
                <a:cs typeface="Calibri"/>
              </a:rPr>
              <a:t>, Zeynep </a:t>
            </a:r>
            <a:r>
              <a:rPr lang="fr-CA" sz="1400" err="1">
                <a:cs typeface="Calibri"/>
              </a:rPr>
              <a:t>Kiraç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Ünal</a:t>
            </a:r>
            <a:r>
              <a:rPr lang="fr-CA" sz="1400">
                <a:cs typeface="Calibri"/>
              </a:rPr>
              <a:t>, and </a:t>
            </a:r>
            <a:r>
              <a:rPr lang="fr-CA" sz="1400" err="1">
                <a:cs typeface="Calibri"/>
              </a:rPr>
              <a:t>Aytül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Çakci</a:t>
            </a:r>
            <a:r>
              <a:rPr lang="fr-CA" sz="1400">
                <a:cs typeface="Calibri"/>
              </a:rPr>
              <a:t>. “</a:t>
            </a:r>
            <a:r>
              <a:rPr lang="fr-CA" sz="1400" err="1">
                <a:cs typeface="Calibri"/>
              </a:rPr>
              <a:t>Comparing</a:t>
            </a:r>
            <a:r>
              <a:rPr lang="fr-CA" sz="1400">
                <a:cs typeface="Calibri"/>
              </a:rPr>
              <a:t> the </a:t>
            </a:r>
            <a:r>
              <a:rPr lang="fr-CA" sz="1400" err="1">
                <a:cs typeface="Calibri"/>
              </a:rPr>
              <a:t>Effectiveness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versus Blind </a:t>
            </a:r>
            <a:r>
              <a:rPr lang="fr-CA" sz="1400" err="1">
                <a:cs typeface="Calibri"/>
              </a:rPr>
              <a:t>Steroid</a:t>
            </a:r>
            <a:r>
              <a:rPr lang="fr-CA" sz="1400">
                <a:cs typeface="Calibri"/>
              </a:rPr>
              <a:t> Injection in the </a:t>
            </a:r>
            <a:r>
              <a:rPr lang="fr-CA" sz="1400" err="1">
                <a:cs typeface="Calibri"/>
              </a:rPr>
              <a:t>Treatment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Severe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Syndrome.” </a:t>
            </a:r>
            <a:r>
              <a:rPr lang="fr-CA" sz="1400" i="1">
                <a:cs typeface="Calibri"/>
              </a:rPr>
              <a:t>TURKISH JOURNAL OF MEDICAL SCIENCES</a:t>
            </a:r>
            <a:r>
              <a:rPr lang="fr-CA" sz="1400">
                <a:cs typeface="Calibri"/>
              </a:rPr>
              <a:t> 47 (2017): 1785–90.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2"/>
              </a:rPr>
              <a:t>https://doi.org/10.3906/sag-1704-97</a:t>
            </a:r>
            <a:r>
              <a:rPr lang="fr-CA" sz="1400">
                <a:cs typeface="Calibri"/>
              </a:rPr>
              <a:t>.</a:t>
            </a:r>
            <a:endParaRPr lang="fr-CA">
              <a:cs typeface="Calibri"/>
            </a:endParaRPr>
          </a:p>
          <a:p>
            <a:r>
              <a:rPr lang="fr-CA" sz="1400">
                <a:cs typeface="Calibri"/>
              </a:rPr>
              <a:t>Lee, Jin Young, </a:t>
            </a:r>
            <a:r>
              <a:rPr lang="fr-CA" sz="1400" err="1">
                <a:cs typeface="Calibri"/>
              </a:rPr>
              <a:t>Yongbum</a:t>
            </a:r>
            <a:r>
              <a:rPr lang="fr-CA" sz="1400">
                <a:cs typeface="Calibri"/>
              </a:rPr>
              <a:t> Park, Ki </a:t>
            </a:r>
            <a:r>
              <a:rPr lang="fr-CA" sz="1400" err="1">
                <a:cs typeface="Calibri"/>
              </a:rPr>
              <a:t>Deok</a:t>
            </a:r>
            <a:r>
              <a:rPr lang="fr-CA" sz="1400">
                <a:cs typeface="Calibri"/>
              </a:rPr>
              <a:t> Park, Ju Kang Lee, and Oh </a:t>
            </a:r>
            <a:r>
              <a:rPr lang="fr-CA" sz="1400" err="1">
                <a:cs typeface="Calibri"/>
              </a:rPr>
              <a:t>Kyung</a:t>
            </a:r>
            <a:r>
              <a:rPr lang="fr-CA" sz="1400">
                <a:cs typeface="Calibri"/>
              </a:rPr>
              <a:t> Lim. “</a:t>
            </a:r>
            <a:r>
              <a:rPr lang="fr-CA" sz="1400" err="1">
                <a:cs typeface="Calibri"/>
              </a:rPr>
              <a:t>Effectiveness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Injection </a:t>
            </a:r>
            <a:r>
              <a:rPr lang="fr-CA" sz="1400" err="1">
                <a:cs typeface="Calibri"/>
              </a:rPr>
              <a:t>Using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In-Plane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Ulnar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Approach</a:t>
            </a:r>
            <a:r>
              <a:rPr lang="fr-CA" sz="1400">
                <a:cs typeface="Calibri"/>
              </a:rPr>
              <a:t>: A Prospective, </a:t>
            </a:r>
            <a:r>
              <a:rPr lang="fr-CA" sz="1400" err="1">
                <a:cs typeface="Calibri"/>
              </a:rPr>
              <a:t>Randomized</a:t>
            </a:r>
            <a:r>
              <a:rPr lang="fr-CA" sz="1400">
                <a:cs typeface="Calibri"/>
              </a:rPr>
              <a:t>, Single-</a:t>
            </a:r>
            <a:r>
              <a:rPr lang="fr-CA" sz="1400" err="1">
                <a:cs typeface="Calibri"/>
              </a:rPr>
              <a:t>Blinded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Study</a:t>
            </a:r>
            <a:r>
              <a:rPr lang="fr-CA" sz="1400">
                <a:cs typeface="Calibri"/>
              </a:rPr>
              <a:t>.” </a:t>
            </a:r>
            <a:r>
              <a:rPr lang="fr-CA" sz="1400" i="1" err="1">
                <a:cs typeface="Calibri"/>
              </a:rPr>
              <a:t>Medicine</a:t>
            </a:r>
            <a:r>
              <a:rPr lang="fr-CA" sz="1400">
                <a:cs typeface="Calibri"/>
              </a:rPr>
              <a:t> 93, no. 29 (</a:t>
            </a:r>
            <a:r>
              <a:rPr lang="fr-CA" sz="1400" err="1">
                <a:cs typeface="Calibri"/>
              </a:rPr>
              <a:t>December</a:t>
            </a:r>
            <a:r>
              <a:rPr lang="fr-CA" sz="1400">
                <a:cs typeface="Calibri"/>
              </a:rPr>
              <a:t> 2014): e350.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3"/>
              </a:rPr>
              <a:t>https://doi.org/10.1097/MD.0000000000000350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>
                <a:cs typeface="Calibri"/>
              </a:rPr>
              <a:t>Chen, P, L Wang, Y Pong, Y </a:t>
            </a:r>
            <a:r>
              <a:rPr lang="fr-CA" sz="1400" err="1">
                <a:cs typeface="Calibri"/>
              </a:rPr>
              <a:t>Hsin</a:t>
            </a:r>
            <a:r>
              <a:rPr lang="fr-CA" sz="1400">
                <a:cs typeface="Calibri"/>
              </a:rPr>
              <a:t>, M </a:t>
            </a:r>
            <a:r>
              <a:rPr lang="fr-CA" sz="1400" err="1">
                <a:cs typeface="Calibri"/>
              </a:rPr>
              <a:t>Liaw</a:t>
            </a:r>
            <a:r>
              <a:rPr lang="fr-CA" sz="1400">
                <a:cs typeface="Calibri"/>
              </a:rPr>
              <a:t>, and C Chiang. “</a:t>
            </a:r>
            <a:r>
              <a:rPr lang="fr-CA" sz="1400" err="1">
                <a:cs typeface="Calibri"/>
              </a:rPr>
              <a:t>Effectiveness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vs Direct </a:t>
            </a:r>
            <a:r>
              <a:rPr lang="fr-CA" sz="1400" err="1">
                <a:cs typeface="Calibri"/>
              </a:rPr>
              <a:t>Approach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Corticosteroid</a:t>
            </a:r>
            <a:r>
              <a:rPr lang="fr-CA" sz="1400">
                <a:cs typeface="Calibri"/>
              </a:rPr>
              <a:t> Injections for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Syndrome: A Double-Blind </a:t>
            </a:r>
            <a:r>
              <a:rPr lang="fr-CA" sz="1400" err="1">
                <a:cs typeface="Calibri"/>
              </a:rPr>
              <a:t>Randomized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Controlled</a:t>
            </a:r>
            <a:r>
              <a:rPr lang="fr-CA" sz="1400">
                <a:cs typeface="Calibri"/>
              </a:rPr>
              <a:t> Trial.” </a:t>
            </a:r>
            <a:r>
              <a:rPr lang="fr-CA" sz="1400" i="1">
                <a:cs typeface="Calibri"/>
              </a:rPr>
              <a:t>Journal of </a:t>
            </a:r>
            <a:r>
              <a:rPr lang="fr-CA" sz="1400" i="1" err="1">
                <a:cs typeface="Calibri"/>
              </a:rPr>
              <a:t>Rehabilitation</a:t>
            </a:r>
            <a:r>
              <a:rPr lang="fr-CA" sz="1400" i="1">
                <a:cs typeface="Calibri"/>
              </a:rPr>
              <a:t> </a:t>
            </a:r>
            <a:r>
              <a:rPr lang="fr-CA" sz="1400" i="1" err="1">
                <a:cs typeface="Calibri"/>
              </a:rPr>
              <a:t>Medicine</a:t>
            </a:r>
            <a:r>
              <a:rPr lang="fr-CA" sz="1400">
                <a:cs typeface="Calibri"/>
              </a:rPr>
              <a:t> 50, no. 2 (2018): 200–208.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4"/>
              </a:rPr>
              <a:t>https://doi.org/10.2340/16501977-2308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>
                <a:cs typeface="Calibri"/>
              </a:rPr>
              <a:t>Omar, </a:t>
            </a:r>
            <a:r>
              <a:rPr lang="fr-CA" sz="1400" err="1">
                <a:cs typeface="Calibri"/>
              </a:rPr>
              <a:t>Gihan</a:t>
            </a:r>
            <a:r>
              <a:rPr lang="fr-CA" sz="1400">
                <a:cs typeface="Calibri"/>
              </a:rPr>
              <a:t>, Fatma Ali, Aya </a:t>
            </a:r>
            <a:r>
              <a:rPr lang="fr-CA" sz="1400" err="1">
                <a:cs typeface="Calibri"/>
              </a:rPr>
              <a:t>Ragaee</a:t>
            </a:r>
            <a:r>
              <a:rPr lang="fr-CA" sz="1400">
                <a:cs typeface="Calibri"/>
              </a:rPr>
              <a:t>, and Ayman </a:t>
            </a:r>
            <a:r>
              <a:rPr lang="fr-CA" sz="1400" err="1">
                <a:cs typeface="Calibri"/>
              </a:rPr>
              <a:t>Darwiesh</a:t>
            </a:r>
            <a:r>
              <a:rPr lang="fr-CA" sz="1400">
                <a:cs typeface="Calibri"/>
              </a:rPr>
              <a:t>. “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Injection of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Syndrome: A Comparative </a:t>
            </a:r>
            <a:r>
              <a:rPr lang="fr-CA" sz="1400" err="1">
                <a:cs typeface="Calibri"/>
              </a:rPr>
              <a:t>Study</a:t>
            </a:r>
            <a:r>
              <a:rPr lang="fr-CA" sz="1400">
                <a:cs typeface="Calibri"/>
              </a:rPr>
              <a:t> to Blind Injection.” </a:t>
            </a:r>
            <a:r>
              <a:rPr lang="fr-CA" sz="1400" i="1">
                <a:cs typeface="Calibri"/>
              </a:rPr>
              <a:t>The </a:t>
            </a:r>
            <a:r>
              <a:rPr lang="fr-CA" sz="1400" i="1" err="1">
                <a:cs typeface="Calibri"/>
              </a:rPr>
              <a:t>Egyptian</a:t>
            </a:r>
            <a:r>
              <a:rPr lang="fr-CA" sz="1400" i="1">
                <a:cs typeface="Calibri"/>
              </a:rPr>
              <a:t> </a:t>
            </a:r>
            <a:r>
              <a:rPr lang="fr-CA" sz="1400" i="1" err="1">
                <a:cs typeface="Calibri"/>
              </a:rPr>
              <a:t>Rheumatologist</a:t>
            </a:r>
            <a:r>
              <a:rPr lang="fr-CA" sz="1400">
                <a:cs typeface="Calibri"/>
              </a:rPr>
              <a:t> 40, no. 2 (April 1, 2018): 131–35.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5"/>
              </a:rPr>
              <a:t>https://doi.org/10.1016/j.ejr.2017.09.001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 err="1">
                <a:cs typeface="Calibri"/>
              </a:rPr>
              <a:t>Ustün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Nilgün</a:t>
            </a:r>
            <a:r>
              <a:rPr lang="fr-CA" sz="1400">
                <a:cs typeface="Calibri"/>
              </a:rPr>
              <a:t>, Fatih Tok, Abdullah </a:t>
            </a:r>
            <a:r>
              <a:rPr lang="fr-CA" sz="1400" err="1">
                <a:cs typeface="Calibri"/>
              </a:rPr>
              <a:t>Erman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Yagz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Nurhan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Kizil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Inan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Korkmaz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Sinem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Karazincir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Esra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Okuyucu</a:t>
            </a:r>
            <a:r>
              <a:rPr lang="fr-CA" sz="1400">
                <a:cs typeface="Calibri"/>
              </a:rPr>
              <a:t>, and Ayse </a:t>
            </a:r>
            <a:r>
              <a:rPr lang="fr-CA" sz="1400" err="1">
                <a:cs typeface="Calibri"/>
              </a:rPr>
              <a:t>Dicle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Turhanoglu</a:t>
            </a:r>
            <a:r>
              <a:rPr lang="fr-CA" sz="1400">
                <a:cs typeface="Calibri"/>
              </a:rPr>
              <a:t>. “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vs. Blind </a:t>
            </a:r>
            <a:r>
              <a:rPr lang="fr-CA" sz="1400" err="1">
                <a:cs typeface="Calibri"/>
              </a:rPr>
              <a:t>Steroid</a:t>
            </a:r>
            <a:r>
              <a:rPr lang="fr-CA" sz="1400">
                <a:cs typeface="Calibri"/>
              </a:rPr>
              <a:t> Injections in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Syndrome: A Single-Blind </a:t>
            </a:r>
            <a:r>
              <a:rPr lang="fr-CA" sz="1400" err="1">
                <a:cs typeface="Calibri"/>
              </a:rPr>
              <a:t>Randomized</a:t>
            </a:r>
            <a:r>
              <a:rPr lang="fr-CA" sz="1400">
                <a:cs typeface="Calibri"/>
              </a:rPr>
              <a:t> Prospective </a:t>
            </a:r>
            <a:r>
              <a:rPr lang="fr-CA" sz="1400" err="1">
                <a:cs typeface="Calibri"/>
              </a:rPr>
              <a:t>Study</a:t>
            </a:r>
            <a:r>
              <a:rPr lang="fr-CA" sz="1400">
                <a:cs typeface="Calibri"/>
              </a:rPr>
              <a:t>.” </a:t>
            </a:r>
            <a:r>
              <a:rPr lang="fr-CA" sz="1400" i="1">
                <a:cs typeface="Calibri"/>
              </a:rPr>
              <a:t>American Journal of Physical </a:t>
            </a:r>
            <a:r>
              <a:rPr lang="fr-CA" sz="1400" i="1" err="1">
                <a:cs typeface="Calibri"/>
              </a:rPr>
              <a:t>Medicine</a:t>
            </a:r>
            <a:r>
              <a:rPr lang="fr-CA" sz="1400" i="1">
                <a:cs typeface="Calibri"/>
              </a:rPr>
              <a:t> &amp; </a:t>
            </a:r>
            <a:r>
              <a:rPr lang="fr-CA" sz="1400" i="1" err="1">
                <a:cs typeface="Calibri"/>
              </a:rPr>
              <a:t>Rehabilitation</a:t>
            </a:r>
            <a:r>
              <a:rPr lang="fr-CA" sz="1400">
                <a:cs typeface="Calibri"/>
              </a:rPr>
              <a:t> 92, no. 11 (</a:t>
            </a:r>
            <a:r>
              <a:rPr lang="fr-CA" sz="1400" err="1">
                <a:cs typeface="Calibri"/>
              </a:rPr>
              <a:t>November</a:t>
            </a:r>
            <a:r>
              <a:rPr lang="fr-CA" sz="1400">
                <a:cs typeface="Calibri"/>
              </a:rPr>
              <a:t> 2013): 999–1004.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6"/>
              </a:rPr>
              <a:t>https://doi.org/10.1097/PHM.0b013e31829b4d72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 err="1">
                <a:cs typeface="Calibri"/>
              </a:rPr>
              <a:t>Roh</a:t>
            </a:r>
            <a:r>
              <a:rPr lang="fr-CA" sz="1400">
                <a:cs typeface="Calibri"/>
              </a:rPr>
              <a:t>, Young </a:t>
            </a:r>
            <a:r>
              <a:rPr lang="fr-CA" sz="1400" err="1">
                <a:cs typeface="Calibri"/>
              </a:rPr>
              <a:t>Hak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Kwon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Hwangbo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Hyun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Sik</a:t>
            </a:r>
            <a:r>
              <a:rPr lang="fr-CA" sz="1400">
                <a:cs typeface="Calibri"/>
              </a:rPr>
              <a:t> Gong, and </a:t>
            </a:r>
            <a:r>
              <a:rPr lang="fr-CA" sz="1400" err="1">
                <a:cs typeface="Calibri"/>
              </a:rPr>
              <a:t>Goo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Hyun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Baek</a:t>
            </a:r>
            <a:r>
              <a:rPr lang="fr-CA" sz="1400">
                <a:cs typeface="Calibri"/>
              </a:rPr>
              <a:t>. “</a:t>
            </a:r>
            <a:r>
              <a:rPr lang="fr-CA" sz="1400" err="1">
                <a:cs typeface="Calibri"/>
              </a:rPr>
              <a:t>Comparison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Versus Landmark-</a:t>
            </a:r>
            <a:r>
              <a:rPr lang="fr-CA" sz="1400" err="1">
                <a:cs typeface="Calibri"/>
              </a:rPr>
              <a:t>Based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Corticosteroid</a:t>
            </a:r>
            <a:r>
              <a:rPr lang="fr-CA" sz="1400">
                <a:cs typeface="Calibri"/>
              </a:rPr>
              <a:t> Injection for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Syndrome: A Prospective </a:t>
            </a:r>
            <a:r>
              <a:rPr lang="fr-CA" sz="1400" err="1">
                <a:cs typeface="Calibri"/>
              </a:rPr>
              <a:t>Randomized</a:t>
            </a:r>
            <a:r>
              <a:rPr lang="fr-CA" sz="1400">
                <a:cs typeface="Calibri"/>
              </a:rPr>
              <a:t> Trial.” </a:t>
            </a:r>
            <a:r>
              <a:rPr lang="fr-CA" sz="1400" i="1">
                <a:cs typeface="Calibri"/>
              </a:rPr>
              <a:t>The Journal of Hand </a:t>
            </a:r>
            <a:r>
              <a:rPr lang="fr-CA" sz="1400" i="1" err="1">
                <a:cs typeface="Calibri"/>
              </a:rPr>
              <a:t>Surgery</a:t>
            </a:r>
            <a:r>
              <a:rPr lang="fr-CA" sz="1400">
                <a:cs typeface="Calibri"/>
              </a:rPr>
              <a:t> 44, no. 4 (April 2019): 304–10.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7"/>
              </a:rPr>
              <a:t>https://doi.org/10.1016/j.jhsa.2019.02.007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 err="1">
                <a:cs typeface="Calibri"/>
              </a:rPr>
              <a:t>Rayegani</a:t>
            </a:r>
            <a:r>
              <a:rPr lang="fr-CA" sz="1400">
                <a:cs typeface="Calibri"/>
              </a:rPr>
              <a:t>, Seyed Mansoor, Seyed Ahmad </a:t>
            </a:r>
            <a:r>
              <a:rPr lang="fr-CA" sz="1400" err="1">
                <a:cs typeface="Calibri"/>
              </a:rPr>
              <a:t>Raeissadat</a:t>
            </a:r>
            <a:r>
              <a:rPr lang="fr-CA" sz="1400">
                <a:cs typeface="Calibri"/>
              </a:rPr>
              <a:t>, Mohammad Ahmadi-</a:t>
            </a:r>
            <a:r>
              <a:rPr lang="fr-CA" sz="1400" err="1">
                <a:cs typeface="Calibri"/>
              </a:rPr>
              <a:t>Dastgerdi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Nafise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Bavaghar</a:t>
            </a:r>
            <a:r>
              <a:rPr lang="fr-CA" sz="1400">
                <a:cs typeface="Calibri"/>
              </a:rPr>
              <a:t>, and </a:t>
            </a:r>
            <a:r>
              <a:rPr lang="fr-CA" sz="1400" err="1">
                <a:cs typeface="Calibri"/>
              </a:rPr>
              <a:t>Shahram</a:t>
            </a:r>
            <a:r>
              <a:rPr lang="fr-CA" sz="1400">
                <a:cs typeface="Calibri"/>
              </a:rPr>
              <a:t> Rahimi-</a:t>
            </a:r>
            <a:r>
              <a:rPr lang="fr-CA" sz="1400" err="1">
                <a:cs typeface="Calibri"/>
              </a:rPr>
              <a:t>Dehgolan</a:t>
            </a:r>
            <a:r>
              <a:rPr lang="fr-CA" sz="1400">
                <a:cs typeface="Calibri"/>
              </a:rPr>
              <a:t>. “</a:t>
            </a:r>
            <a:r>
              <a:rPr lang="fr-CA" sz="1400" err="1">
                <a:cs typeface="Calibri"/>
              </a:rPr>
              <a:t>Comparing</a:t>
            </a:r>
            <a:r>
              <a:rPr lang="fr-CA" sz="1400">
                <a:cs typeface="Calibri"/>
              </a:rPr>
              <a:t> The </a:t>
            </a:r>
            <a:r>
              <a:rPr lang="fr-CA" sz="1400" err="1">
                <a:cs typeface="Calibri"/>
              </a:rPr>
              <a:t>Efficacy</a:t>
            </a:r>
            <a:r>
              <a:rPr lang="fr-CA" sz="1400">
                <a:cs typeface="Calibri"/>
              </a:rPr>
              <a:t> Of Local Triamcinolone Injection In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 </a:t>
            </a:r>
            <a:r>
              <a:rPr lang="fr-CA" sz="1400" err="1">
                <a:cs typeface="Calibri"/>
              </a:rPr>
              <a:t>Using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Three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Different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Approaches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with</a:t>
            </a:r>
            <a:r>
              <a:rPr lang="fr-CA" sz="1400">
                <a:cs typeface="Calibri"/>
              </a:rPr>
              <a:t> or </a:t>
            </a:r>
            <a:r>
              <a:rPr lang="fr-CA" sz="1400" err="1">
                <a:cs typeface="Calibri"/>
              </a:rPr>
              <a:t>without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Ultrasound</a:t>
            </a:r>
            <a:r>
              <a:rPr lang="fr-CA" sz="1400">
                <a:cs typeface="Calibri"/>
              </a:rPr>
              <a:t> Guidance.” </a:t>
            </a:r>
            <a:r>
              <a:rPr lang="fr-CA" sz="1400" i="1">
                <a:cs typeface="Calibri"/>
              </a:rPr>
              <a:t>Journal of Pain </a:t>
            </a:r>
            <a:r>
              <a:rPr lang="fr-CA" sz="1400" i="1" err="1">
                <a:cs typeface="Calibri"/>
              </a:rPr>
              <a:t>Research</a:t>
            </a:r>
            <a:r>
              <a:rPr lang="fr-CA" sz="1400">
                <a:cs typeface="Calibri"/>
              </a:rPr>
              <a:t> Volume 12 (</a:t>
            </a:r>
            <a:r>
              <a:rPr lang="fr-CA" sz="1400" err="1">
                <a:cs typeface="Calibri"/>
              </a:rPr>
              <a:t>October</a:t>
            </a:r>
            <a:r>
              <a:rPr lang="fr-CA" sz="1400">
                <a:cs typeface="Calibri"/>
              </a:rPr>
              <a:t> 2019): 2951–58.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8"/>
              </a:rPr>
              <a:t>https://doi.org/10.2147/JPR.S212948</a:t>
            </a:r>
            <a:r>
              <a:rPr lang="fr-CA" sz="1400">
                <a:cs typeface="Calibri"/>
              </a:rPr>
              <a:t>.</a:t>
            </a:r>
          </a:p>
          <a:p>
            <a:r>
              <a:rPr lang="fr-CA" sz="1400" err="1">
                <a:cs typeface="Calibri"/>
              </a:rPr>
              <a:t>Eslamian</a:t>
            </a:r>
            <a:r>
              <a:rPr lang="fr-CA" sz="1400">
                <a:cs typeface="Calibri"/>
              </a:rPr>
              <a:t>, Fariba, Bina </a:t>
            </a:r>
            <a:r>
              <a:rPr lang="fr-CA" sz="1400" err="1">
                <a:cs typeface="Calibri"/>
              </a:rPr>
              <a:t>Eftekharsadat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Arash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Babaei-Ghazani</a:t>
            </a:r>
            <a:r>
              <a:rPr lang="fr-CA" sz="1400">
                <a:cs typeface="Calibri"/>
              </a:rPr>
              <a:t>, </a:t>
            </a:r>
            <a:r>
              <a:rPr lang="fr-CA" sz="1400" err="1">
                <a:cs typeface="Calibri"/>
              </a:rPr>
              <a:t>Fateme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Jahanjoo</a:t>
            </a:r>
            <a:r>
              <a:rPr lang="fr-CA" sz="1400">
                <a:cs typeface="Calibri"/>
              </a:rPr>
              <a:t>, and </a:t>
            </a:r>
            <a:r>
              <a:rPr lang="fr-CA" sz="1400" err="1">
                <a:cs typeface="Calibri"/>
              </a:rPr>
              <a:t>Mojgan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Zeinali</a:t>
            </a:r>
            <a:r>
              <a:rPr lang="fr-CA" sz="1400">
                <a:cs typeface="Calibri"/>
              </a:rPr>
              <a:t>. “A </a:t>
            </a:r>
            <a:r>
              <a:rPr lang="fr-CA" sz="1400" err="1">
                <a:cs typeface="Calibri"/>
              </a:rPr>
              <a:t>Randomized</a:t>
            </a:r>
            <a:r>
              <a:rPr lang="fr-CA" sz="1400">
                <a:cs typeface="Calibri"/>
              </a:rPr>
              <a:t> Prospective </a:t>
            </a:r>
            <a:r>
              <a:rPr lang="fr-CA" sz="1400" err="1">
                <a:cs typeface="Calibri"/>
              </a:rPr>
              <a:t>Comparison</a:t>
            </a:r>
            <a:r>
              <a:rPr lang="fr-CA" sz="1400">
                <a:cs typeface="Calibri"/>
              </a:rPr>
              <a:t> of </a:t>
            </a:r>
            <a:r>
              <a:rPr lang="fr-CA" sz="1400" err="1">
                <a:cs typeface="Calibri"/>
              </a:rPr>
              <a:t>Ultrasound-Guided</a:t>
            </a:r>
            <a:r>
              <a:rPr lang="fr-CA" sz="1400">
                <a:cs typeface="Calibri"/>
              </a:rPr>
              <a:t> and Landmark-</a:t>
            </a:r>
            <a:r>
              <a:rPr lang="fr-CA" sz="1400" err="1">
                <a:cs typeface="Calibri"/>
              </a:rPr>
              <a:t>Guided</a:t>
            </a:r>
            <a:r>
              <a:rPr lang="fr-CA" sz="1400">
                <a:cs typeface="Calibri"/>
              </a:rPr>
              <a:t> </a:t>
            </a:r>
            <a:r>
              <a:rPr lang="fr-CA" sz="1400" err="1">
                <a:cs typeface="Calibri"/>
              </a:rPr>
              <a:t>Steroid</a:t>
            </a:r>
            <a:r>
              <a:rPr lang="fr-CA" sz="1400">
                <a:cs typeface="Calibri"/>
              </a:rPr>
              <a:t> Injections for </a:t>
            </a:r>
            <a:r>
              <a:rPr lang="fr-CA" sz="1400" err="1">
                <a:cs typeface="Calibri"/>
              </a:rPr>
              <a:t>Carpal</a:t>
            </a:r>
            <a:r>
              <a:rPr lang="fr-CA" sz="1400">
                <a:cs typeface="Calibri"/>
              </a:rPr>
              <a:t> Tunnel Syndrome:” </a:t>
            </a:r>
            <a:r>
              <a:rPr lang="fr-CA" sz="1400" i="1">
                <a:cs typeface="Calibri"/>
              </a:rPr>
              <a:t>Journal of </a:t>
            </a:r>
            <a:r>
              <a:rPr lang="fr-CA" sz="1400" i="1" err="1">
                <a:cs typeface="Calibri"/>
              </a:rPr>
              <a:t>Clinical</a:t>
            </a:r>
            <a:r>
              <a:rPr lang="fr-CA" sz="1400" i="1">
                <a:cs typeface="Calibri"/>
              </a:rPr>
              <a:t> </a:t>
            </a:r>
            <a:r>
              <a:rPr lang="fr-CA" sz="1400" i="1" err="1">
                <a:cs typeface="Calibri"/>
              </a:rPr>
              <a:t>Neurophysiology</a:t>
            </a:r>
            <a:r>
              <a:rPr lang="fr-CA" sz="1400">
                <a:cs typeface="Calibri"/>
              </a:rPr>
              <a:t> 34, no. 2 (March 2017): 107–13. </a:t>
            </a:r>
            <a:r>
              <a:rPr lang="fr-CA" sz="1400" u="sng">
                <a:solidFill>
                  <a:srgbClr val="0563C1"/>
                </a:solidFill>
                <a:cs typeface="Calibri"/>
                <a:hlinkClick r:id="rId9"/>
              </a:rPr>
              <a:t>https://doi.org/10.1097/WNP.0000000000000342</a:t>
            </a:r>
            <a:r>
              <a:rPr lang="fr-CA" sz="1400">
                <a:cs typeface="Calibri"/>
              </a:rPr>
              <a:t>.</a:t>
            </a:r>
          </a:p>
          <a:p>
            <a:endParaRPr lang="fr-CA" sz="1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84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BCEA77-B731-8CB8-D2C6-57F2BD93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A" sz="3600">
                <a:solidFill>
                  <a:schemeClr val="tx2"/>
                </a:solidFill>
                <a:cs typeface="Calibri Light"/>
              </a:rPr>
              <a:t>Remerciements</a:t>
            </a:r>
            <a:endParaRPr lang="fr-CA" sz="360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DF5C5AA-7873-28B9-6296-8BA3CDF4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r-CA" sz="2400" dirty="0">
                <a:solidFill>
                  <a:schemeClr val="tx2"/>
                </a:solidFill>
                <a:cs typeface="Calibri"/>
              </a:rPr>
              <a:t>Merci à Dr Ciprian 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Bosoï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3537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9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14B9E9-D0BF-EEDD-7615-C3E20F6C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Amorce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B4410752-488E-95B1-978A-98701F49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02" y="1554071"/>
            <a:ext cx="7188199" cy="4456682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26556A56-1AD8-5CCB-274F-12487D7DC3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8982" y="608962"/>
            <a:ext cx="2743200" cy="9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13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B0682C-6D04-5147-2AFD-29CBE0A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4812970" y="449643"/>
            <a:ext cx="2727725" cy="1563432"/>
          </a:xfrm>
        </p:spPr>
        <p:txBody>
          <a:bodyPr>
            <a:normAutofit/>
          </a:bodyPr>
          <a:lstStyle/>
          <a:p>
            <a:pPr algn="ctr"/>
            <a:r>
              <a:rPr lang="fr-CA" sz="4800">
                <a:solidFill>
                  <a:schemeClr val="tx2"/>
                </a:solidFill>
                <a:cs typeface="Calibri Light"/>
              </a:rPr>
              <a:t>Amorce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BE14B42-DC3C-4F63-B8DF-0B247AD7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69" y="1951784"/>
            <a:ext cx="11116466" cy="38995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>
              <a:solidFill>
                <a:schemeClr val="tx2"/>
              </a:solidFill>
              <a:cs typeface="Calibri"/>
            </a:endParaRP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Gestes techniques fréquemment effectués en bureau.</a:t>
            </a:r>
            <a:endParaRPr lang="fr-CA" sz="3200">
              <a:solidFill>
                <a:schemeClr val="tx2"/>
              </a:solidFill>
              <a:cs typeface="Calibri"/>
            </a:endParaRP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Augmentation de l'utilisation de l'échographie en première ligne</a:t>
            </a: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Pertinence dans les cas d'infiltration en clinique?</a:t>
            </a:r>
            <a:endParaRPr lang="fr-CA" sz="3200">
              <a:solidFill>
                <a:schemeClr val="tx2"/>
              </a:solidFill>
              <a:cs typeface="Calibri" panose="020F0502020204030204"/>
            </a:endParaRP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Multiples études récentes sur les infiltrations échoguidées</a:t>
            </a: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Le tunnel carpien: fréquent + atteintes significatives du fonctionnement</a:t>
            </a: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Les traitements efficaces et surtout accessibles</a:t>
            </a:r>
          </a:p>
          <a:p>
            <a:r>
              <a:rPr lang="fr-CA" sz="2400">
                <a:solidFill>
                  <a:schemeClr val="tx2"/>
                </a:solidFill>
                <a:cs typeface="Calibri"/>
              </a:rPr>
              <a:t>Être bien informés sur les différents risques et bénéfices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05280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89C5E17-24D0-4696-A3C5-A2261FB45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929B58F-2358-44CC-ACE5-EF1BD3C6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12CAA-5166-5FE3-B244-40994567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926" y="412774"/>
            <a:ext cx="1501482" cy="914542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2"/>
                </a:solidFill>
                <a:cs typeface="Calibri Light"/>
              </a:rPr>
              <a:t>Intro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9DA5303-A1AF-4830-806C-51FCD9618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76555" y="5285"/>
            <a:ext cx="7815446" cy="6858000"/>
            <a:chOff x="4376555" y="-5799"/>
            <a:chExt cx="7815446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FAAA8C8-4EB7-45F1-BF24-3EF0F4DC4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77FC097-E4F2-4A45-82E8-3808FA553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0DF88B0-FA8A-47F5-8EAC-1880B1A51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76555" y="-5799"/>
              <a:ext cx="7815446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F93756-3926-250D-AAE2-6D086E3E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15" y="1288560"/>
            <a:ext cx="10264481" cy="48892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CA" sz="200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  <a:cs typeface="Calibri"/>
              </a:rPr>
              <a:t>Revue systématique des essais cliniques randomisés </a:t>
            </a:r>
          </a:p>
          <a:p>
            <a:r>
              <a:rPr lang="fr-CA" sz="2000" u="sng">
                <a:solidFill>
                  <a:schemeClr val="tx2"/>
                </a:solidFill>
                <a:cs typeface="Calibri"/>
              </a:rPr>
              <a:t>Population</a:t>
            </a:r>
            <a:r>
              <a:rPr lang="fr-CA" sz="2000">
                <a:solidFill>
                  <a:schemeClr val="tx2"/>
                </a:solidFill>
                <a:cs typeface="Calibri"/>
              </a:rPr>
              <a:t>: patients ayant un diagnostic clinique et électrophysiologique de syndrome du tunnel carpien.</a:t>
            </a:r>
          </a:p>
          <a:p>
            <a:r>
              <a:rPr lang="fr-CA" sz="2000" u="sng">
                <a:solidFill>
                  <a:schemeClr val="tx2"/>
                </a:solidFill>
                <a:cs typeface="Calibri"/>
              </a:rPr>
              <a:t>Intervention</a:t>
            </a:r>
            <a:r>
              <a:rPr lang="fr-CA" sz="2000">
                <a:solidFill>
                  <a:schemeClr val="tx2"/>
                </a:solidFill>
                <a:cs typeface="Calibri"/>
              </a:rPr>
              <a:t>: infiltration de corticostéroïdes sous guidance échographique</a:t>
            </a:r>
          </a:p>
          <a:p>
            <a:r>
              <a:rPr lang="fr-CA" sz="2000" u="sng">
                <a:solidFill>
                  <a:schemeClr val="tx2"/>
                </a:solidFill>
                <a:cs typeface="Calibri"/>
              </a:rPr>
              <a:t>Contrôle</a:t>
            </a:r>
            <a:r>
              <a:rPr lang="fr-CA" sz="2000">
                <a:solidFill>
                  <a:schemeClr val="tx2"/>
                </a:solidFill>
                <a:cs typeface="Calibri"/>
              </a:rPr>
              <a:t>: Groupe recevant une infiltration par repère anatomique</a:t>
            </a:r>
          </a:p>
          <a:p>
            <a:r>
              <a:rPr lang="fr-CA" sz="2000" u="sng" err="1">
                <a:solidFill>
                  <a:schemeClr val="tx2"/>
                </a:solidFill>
                <a:cs typeface="Calibri"/>
              </a:rPr>
              <a:t>Outcome</a:t>
            </a:r>
            <a:r>
              <a:rPr lang="fr-CA" sz="2000" u="sng">
                <a:solidFill>
                  <a:schemeClr val="tx2"/>
                </a:solidFill>
                <a:cs typeface="Calibri"/>
              </a:rPr>
              <a:t> </a:t>
            </a:r>
            <a:r>
              <a:rPr lang="fr-CA" sz="2000">
                <a:solidFill>
                  <a:schemeClr val="tx2"/>
                </a:solidFill>
                <a:cs typeface="Calibri"/>
              </a:rPr>
              <a:t>1: Amélioration des symptômes et </a:t>
            </a:r>
            <a:r>
              <a:rPr lang="fr-CA" sz="2000">
                <a:solidFill>
                  <a:schemeClr val="tx2"/>
                </a:solidFill>
                <a:ea typeface="+mn-lt"/>
                <a:cs typeface="+mn-lt"/>
              </a:rPr>
              <a:t>du fonctionnement</a:t>
            </a:r>
          </a:p>
          <a:p>
            <a:r>
              <a:rPr lang="fr-CA" sz="2000" u="sng" err="1">
                <a:solidFill>
                  <a:schemeClr val="tx2"/>
                </a:solidFill>
                <a:cs typeface="Calibri"/>
              </a:rPr>
              <a:t>Outcome</a:t>
            </a:r>
            <a:r>
              <a:rPr lang="fr-CA" sz="2000" u="sng">
                <a:solidFill>
                  <a:schemeClr val="tx2"/>
                </a:solidFill>
                <a:cs typeface="Calibri"/>
              </a:rPr>
              <a:t> </a:t>
            </a:r>
            <a:r>
              <a:rPr lang="fr-CA" sz="2000">
                <a:solidFill>
                  <a:schemeClr val="tx2"/>
                </a:solidFill>
                <a:cs typeface="Calibri"/>
              </a:rPr>
              <a:t>2: Réduction des complications</a:t>
            </a:r>
            <a:endParaRPr lang="fr-CA" sz="2000">
              <a:solidFill>
                <a:schemeClr val="tx2"/>
              </a:solidFill>
            </a:endParaRPr>
          </a:p>
          <a:p>
            <a:endParaRPr lang="fr-CA" sz="1100">
              <a:solidFill>
                <a:srgbClr val="000000"/>
              </a:solidFill>
              <a:cs typeface="Calibri"/>
            </a:endParaRPr>
          </a:p>
          <a:p>
            <a:endParaRPr lang="fr-CA" sz="2000">
              <a:solidFill>
                <a:srgbClr val="44546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03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2B4EB9-267D-0162-93F3-B41E5E9D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A" sz="4800">
                <a:solidFill>
                  <a:schemeClr val="tx2"/>
                </a:solidFill>
                <a:cs typeface="Calibri Light"/>
              </a:rPr>
              <a:t>Méthode</a:t>
            </a:r>
            <a:endParaRPr lang="fr-CA" sz="4800" err="1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6D2ED20-CA19-6972-8384-2542D67D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07" y="719507"/>
            <a:ext cx="7091476" cy="5670639"/>
          </a:xfrm>
        </p:spPr>
        <p:txBody>
          <a:bodyPr anchor="ctr">
            <a:normAutofit/>
          </a:bodyPr>
          <a:lstStyle/>
          <a:p>
            <a:r>
              <a:rPr lang="fr-CA" sz="2400" dirty="0">
                <a:solidFill>
                  <a:schemeClr val="tx2"/>
                </a:solidFill>
                <a:cs typeface="Calibri"/>
              </a:rPr>
              <a:t>Moteurs de recherche : PubMed, Embase, 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Medline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, Cochrane et Trip 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database</a:t>
            </a:r>
            <a:endParaRPr lang="fr-CA" sz="2400" dirty="0">
              <a:solidFill>
                <a:schemeClr val="tx2"/>
              </a:solidFill>
              <a:cs typeface="Calibri"/>
            </a:endParaRPr>
          </a:p>
          <a:p>
            <a:r>
              <a:rPr lang="fr-CA" sz="2400" dirty="0">
                <a:solidFill>
                  <a:schemeClr val="tx2"/>
                </a:solidFill>
                <a:cs typeface="Calibri"/>
              </a:rPr>
              <a:t>Mots clés : '' 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Carpal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 tunnel syndrome'' , ''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ultrasound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guided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'', ''blind'' ou ''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landmark</a:t>
            </a:r>
            <a:r>
              <a:rPr lang="fr-CA" sz="2400" dirty="0">
                <a:solidFill>
                  <a:schemeClr val="tx2"/>
                </a:solidFill>
                <a:cs typeface="Calibri"/>
              </a:rPr>
              <a:t>'', '' corticosteroid injection''</a:t>
            </a:r>
          </a:p>
          <a:p>
            <a:r>
              <a:rPr lang="fr-CA" sz="2400" dirty="0">
                <a:solidFill>
                  <a:schemeClr val="tx2"/>
                </a:solidFill>
                <a:cs typeface="Calibri"/>
              </a:rPr>
              <a:t>Critère d'inclusion : Essai randomisé contrôlé, publié entre 2010 et 2023</a:t>
            </a:r>
          </a:p>
          <a:p>
            <a:r>
              <a:rPr lang="fr-CA" sz="2400" dirty="0">
                <a:solidFill>
                  <a:schemeClr val="tx2"/>
                </a:solidFill>
                <a:cs typeface="Calibri"/>
              </a:rPr>
              <a:t>Critère d'exclusion : utilisation d'un produit injectable autre qu'un cortico +/- anesthésiant type lido ou </a:t>
            </a:r>
            <a:r>
              <a:rPr lang="fr-CA" sz="2400" dirty="0" err="1">
                <a:solidFill>
                  <a:schemeClr val="tx2"/>
                </a:solidFill>
                <a:cs typeface="Calibri"/>
              </a:rPr>
              <a:t>xylocaine</a:t>
            </a:r>
            <a:endParaRPr lang="fr-CA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3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DE54F4-26AE-360B-206D-3CC9DD2F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684" y="847735"/>
            <a:ext cx="6790273" cy="54684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z="2000">
                <a:solidFill>
                  <a:schemeClr val="tx2"/>
                </a:solidFill>
                <a:cs typeface="Calibri"/>
              </a:rPr>
              <a:t>Variables indépendantes : approche d'infiltration sous-écho et corticostéroïdes utilisés différents</a:t>
            </a:r>
          </a:p>
          <a:p>
            <a:r>
              <a:rPr lang="fr-CA" sz="2000">
                <a:solidFill>
                  <a:schemeClr val="tx2"/>
                </a:solidFill>
                <a:cs typeface="Calibri"/>
              </a:rPr>
              <a:t>Variables dépendantes : Amélioration clinique (pour tous), électrophysiologique et parfois amélioration échographique</a:t>
            </a:r>
          </a:p>
          <a:p>
            <a:r>
              <a:rPr lang="fr-CA" sz="2000">
                <a:solidFill>
                  <a:schemeClr val="tx2"/>
                </a:solidFill>
                <a:cs typeface="Calibri"/>
              </a:rPr>
              <a:t>Instruments utilisés et validés : Boston </a:t>
            </a:r>
            <a:r>
              <a:rPr lang="fr-CA" sz="2000" err="1">
                <a:solidFill>
                  <a:schemeClr val="tx2"/>
                </a:solidFill>
                <a:cs typeface="Calibri"/>
              </a:rPr>
              <a:t>Carpal</a:t>
            </a:r>
            <a:r>
              <a:rPr lang="fr-CA" sz="2000">
                <a:solidFill>
                  <a:schemeClr val="tx2"/>
                </a:solidFill>
                <a:cs typeface="Calibri"/>
              </a:rPr>
              <a:t> Tunnel Questionnaire (BCTQ), 100-mm Visual Analogue </a:t>
            </a:r>
            <a:r>
              <a:rPr lang="fr-CA" sz="2000" err="1">
                <a:solidFill>
                  <a:schemeClr val="tx2"/>
                </a:solidFill>
                <a:cs typeface="Calibri"/>
              </a:rPr>
              <a:t>scale</a:t>
            </a:r>
            <a:r>
              <a:rPr lang="fr-CA" sz="2000">
                <a:solidFill>
                  <a:schemeClr val="tx2"/>
                </a:solidFill>
                <a:cs typeface="Calibri"/>
              </a:rPr>
              <a:t> (VAS)</a:t>
            </a:r>
          </a:p>
          <a:p>
            <a:r>
              <a:rPr lang="fr-CA" sz="2000">
                <a:solidFill>
                  <a:schemeClr val="tx2"/>
                </a:solidFill>
                <a:cs typeface="Calibri"/>
              </a:rPr>
              <a:t>Instruments utilisés non retenu pour l'analyse : paramètres électrophysiologiques (CMAP, SNAP, DML) et paramètre échographique (Cross sectional area)</a:t>
            </a:r>
          </a:p>
          <a:p>
            <a:r>
              <a:rPr lang="fr-CA" sz="2000">
                <a:solidFill>
                  <a:schemeClr val="tx2"/>
                </a:solidFill>
                <a:cs typeface="Calibri"/>
              </a:rPr>
              <a:t>Seuil de signification statistique identique : p &lt; 0,05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24D440F-F276-9BD5-390A-5D1858FC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77" y="1243013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fr-CA" sz="4800">
                <a:solidFill>
                  <a:schemeClr val="tx2"/>
                </a:solidFill>
                <a:cs typeface="Calibri Light"/>
              </a:rPr>
              <a:t>Méthode d'analyse</a:t>
            </a:r>
            <a:endParaRPr lang="fr-CA" sz="4800" err="1">
              <a:solidFill>
                <a:schemeClr val="tx2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72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C864CB-91BF-C717-917C-632AE861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90" y="48836"/>
            <a:ext cx="4023551" cy="1415660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2"/>
                </a:solidFill>
                <a:cs typeface="Calibri Light"/>
              </a:rPr>
              <a:t>Résultats </a:t>
            </a:r>
            <a:endParaRPr lang="fr-CA" sz="3600" dirty="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CB6089-C06A-CC0E-4E1F-0E42907D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01" y="1936541"/>
            <a:ext cx="3275870" cy="45917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Turquie, 2017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N = 40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Groupe écho : sonde transverse au poignet et aiguille côté ulnaire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Injecteur : physiatre, 3 ans d'expérience écho-MSK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Suivi 4 </a:t>
            </a:r>
            <a:r>
              <a:rPr lang="fr-CA" sz="1800" err="1">
                <a:solidFill>
                  <a:srgbClr val="000000"/>
                </a:solidFill>
                <a:cs typeface="Calibri" panose="020F0502020204030204"/>
              </a:rPr>
              <a:t>sem</a:t>
            </a:r>
            <a:endParaRPr lang="fr-CA" sz="180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Pas aveugle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Statistiquement</a:t>
            </a:r>
            <a:r>
              <a:rPr lang="fr-CA" sz="1800" dirty="0">
                <a:cs typeface="Calibri"/>
              </a:rPr>
              <a:t> signification pour le SSS et FSS en faveur écho</a:t>
            </a:r>
            <a:endParaRPr lang="fr-CA" sz="1800">
              <a:cs typeface="Calibri"/>
            </a:endParaRPr>
          </a:p>
          <a:p>
            <a:pPr marL="457200" lvl="1" indent="0">
              <a:buNone/>
            </a:pPr>
            <a:endParaRPr lang="fr-CA" sz="1200" dirty="0"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 10">
            <a:extLst>
              <a:ext uri="{FF2B5EF4-FFF2-40B4-BE49-F238E27FC236}">
                <a16:creationId xmlns:a16="http://schemas.microsoft.com/office/drawing/2014/main" xmlns="" id="{51510EFB-0C81-A9F0-C250-A1D75149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70" y="1882157"/>
            <a:ext cx="8740870" cy="3825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025D38-D170-FF25-A382-FF54485530AB}"/>
              </a:ext>
            </a:extLst>
          </p:cNvPr>
          <p:cNvSpPr/>
          <p:nvPr/>
        </p:nvSpPr>
        <p:spPr>
          <a:xfrm>
            <a:off x="6095999" y="3838434"/>
            <a:ext cx="5652447" cy="307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AD799F-B777-99DF-61C1-AE5E69ACC679}"/>
              </a:ext>
            </a:extLst>
          </p:cNvPr>
          <p:cNvSpPr/>
          <p:nvPr/>
        </p:nvSpPr>
        <p:spPr>
          <a:xfrm>
            <a:off x="6095999" y="5163404"/>
            <a:ext cx="5652447" cy="307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150D636-464D-0FB9-D7CB-7F29CE452FAE}"/>
              </a:ext>
            </a:extLst>
          </p:cNvPr>
          <p:cNvSpPr txBox="1"/>
          <p:nvPr/>
        </p:nvSpPr>
        <p:spPr>
          <a:xfrm>
            <a:off x="3605284" y="1131626"/>
            <a:ext cx="57889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200" dirty="0">
                <a:ea typeface="+mn-lt"/>
                <a:cs typeface="+mn-lt"/>
              </a:rPr>
              <a:t>Étude #1 : </a:t>
            </a:r>
            <a:r>
              <a:rPr lang="fr-CA" sz="3200" dirty="0" err="1">
                <a:ea typeface="+mn-lt"/>
                <a:cs typeface="+mn-lt"/>
              </a:rPr>
              <a:t>Karaahmet</a:t>
            </a:r>
            <a:r>
              <a:rPr lang="fr-CA" sz="3200" dirty="0">
                <a:ea typeface="+mn-lt"/>
                <a:cs typeface="+mn-lt"/>
              </a:rPr>
              <a:t> et 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252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98F7D67-5AB4-240B-3B57-052885C3DE8A}"/>
              </a:ext>
            </a:extLst>
          </p:cNvPr>
          <p:cNvSpPr txBox="1">
            <a:spLocks/>
          </p:cNvSpPr>
          <p:nvPr/>
        </p:nvSpPr>
        <p:spPr>
          <a:xfrm>
            <a:off x="4013190" y="48836"/>
            <a:ext cx="4023551" cy="141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>
                <a:solidFill>
                  <a:schemeClr val="tx2"/>
                </a:solidFill>
                <a:cs typeface="Calibri Light"/>
              </a:rPr>
              <a:t>Résultats </a:t>
            </a:r>
            <a:endParaRPr lang="fr-CA" sz="3600" dirty="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D155420-BC4C-C817-B4DA-D5B8B873A6E4}"/>
              </a:ext>
            </a:extLst>
          </p:cNvPr>
          <p:cNvSpPr txBox="1">
            <a:spLocks/>
          </p:cNvSpPr>
          <p:nvPr/>
        </p:nvSpPr>
        <p:spPr>
          <a:xfrm>
            <a:off x="103722" y="2198123"/>
            <a:ext cx="3366855" cy="33122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Corée du Sud, 2014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N = 44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2 groupes écho</a:t>
            </a:r>
            <a:endParaRPr lang="fr-CA" sz="32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Injecteur : pas d'info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Suivi 4 et 12 </a:t>
            </a:r>
            <a:r>
              <a:rPr lang="fr-CA" sz="1800" dirty="0" err="1">
                <a:solidFill>
                  <a:srgbClr val="000000"/>
                </a:solidFill>
                <a:cs typeface="Calibri" panose="020F0502020204030204"/>
              </a:rPr>
              <a:t>sem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Simple aveugle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 panose="020F0502020204030204"/>
              </a:rPr>
              <a:t>Statistiquement</a:t>
            </a:r>
            <a:r>
              <a:rPr lang="fr-CA" sz="1800" dirty="0">
                <a:cs typeface="Calibri"/>
              </a:rPr>
              <a:t> significatif pour SSS en faveur injection côté ulnaire</a:t>
            </a:r>
            <a:endParaRPr lang="fr-CA">
              <a:cs typeface="Calibri" panose="020F0502020204030204"/>
            </a:endParaRPr>
          </a:p>
          <a:p>
            <a:pPr lvl="1"/>
            <a:endParaRPr lang="fr-CA" sz="1200" dirty="0">
              <a:cs typeface="Calibri"/>
            </a:endParaRPr>
          </a:p>
        </p:txBody>
      </p:sp>
      <p:pic>
        <p:nvPicPr>
          <p:cNvPr id="25" name="Image 22">
            <a:extLst>
              <a:ext uri="{FF2B5EF4-FFF2-40B4-BE49-F238E27FC236}">
                <a16:creationId xmlns:a16="http://schemas.microsoft.com/office/drawing/2014/main" xmlns="" id="{42A1A14B-6AD2-F89F-7759-F102DA5FC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5" r="-67"/>
          <a:stretch/>
        </p:blipFill>
        <p:spPr>
          <a:xfrm>
            <a:off x="3298784" y="2297410"/>
            <a:ext cx="8798111" cy="26731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BC54A43-8DB5-7569-BFB8-5E211E5B9CE6}"/>
              </a:ext>
            </a:extLst>
          </p:cNvPr>
          <p:cNvSpPr/>
          <p:nvPr/>
        </p:nvSpPr>
        <p:spPr>
          <a:xfrm>
            <a:off x="5281108" y="3127391"/>
            <a:ext cx="6852588" cy="193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FBEDDBC-E369-DCEB-8421-B09C4A3797BB}"/>
              </a:ext>
            </a:extLst>
          </p:cNvPr>
          <p:cNvSpPr txBox="1"/>
          <p:nvPr/>
        </p:nvSpPr>
        <p:spPr>
          <a:xfrm>
            <a:off x="4208059" y="1171432"/>
            <a:ext cx="4674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200" dirty="0">
                <a:ea typeface="+mn-lt"/>
                <a:cs typeface="+mn-lt"/>
              </a:rPr>
              <a:t>Étude #2 : Lee et 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605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C76001-C2ED-C0C0-F027-CD0E055A2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65" y="2289224"/>
            <a:ext cx="4645797" cy="3897353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Turquie, 2013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N = 46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Groupe écho : par approche ulnaire avec sonde perpendiculaire au nerf médian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 1 seul injecteur pour tous (sans information sur son expérience)</a:t>
            </a: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Suivi 6 et 12 </a:t>
            </a:r>
            <a:r>
              <a:rPr lang="fr-CA" sz="1800" dirty="0" err="1">
                <a:solidFill>
                  <a:srgbClr val="000000"/>
                </a:solidFill>
                <a:cs typeface="Calibri"/>
              </a:rPr>
              <a:t>sem</a:t>
            </a:r>
            <a:endParaRPr lang="fr-CA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Simple aveugle</a:t>
            </a: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marL="285750" indent="-285750"/>
            <a:r>
              <a:rPr lang="fr-CA" sz="1800" dirty="0">
                <a:solidFill>
                  <a:srgbClr val="000000"/>
                </a:solidFill>
                <a:cs typeface="Calibri"/>
              </a:rPr>
              <a:t>Statistiquement significatif pour le SSS à 12 </a:t>
            </a:r>
            <a:r>
              <a:rPr lang="fr-CA" sz="1800" dirty="0" err="1">
                <a:solidFill>
                  <a:srgbClr val="000000"/>
                </a:solidFill>
                <a:cs typeface="Calibri"/>
              </a:rPr>
              <a:t>sem</a:t>
            </a:r>
            <a:r>
              <a:rPr lang="fr-CA" sz="1800" dirty="0">
                <a:solidFill>
                  <a:srgbClr val="000000"/>
                </a:solidFill>
                <a:cs typeface="Calibri"/>
              </a:rPr>
              <a:t> en faveur écho</a:t>
            </a:r>
            <a:endParaRPr lang="fr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F5F5AB60-5006-4E40-72B0-579DC28A0C7A}"/>
              </a:ext>
            </a:extLst>
          </p:cNvPr>
          <p:cNvSpPr txBox="1">
            <a:spLocks/>
          </p:cNvSpPr>
          <p:nvPr/>
        </p:nvSpPr>
        <p:spPr>
          <a:xfrm>
            <a:off x="4013190" y="48836"/>
            <a:ext cx="4023551" cy="141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>
                <a:solidFill>
                  <a:schemeClr val="tx2"/>
                </a:solidFill>
                <a:cs typeface="Calibri Light"/>
              </a:rPr>
              <a:t>Résultats </a:t>
            </a:r>
            <a:endParaRPr lang="fr-CA" sz="3600" dirty="0">
              <a:solidFill>
                <a:schemeClr val="tx2"/>
              </a:solidFill>
              <a:cs typeface="Calibri Light" panose="020F03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83E5F26-048E-9757-FBDD-79928F31338C}"/>
              </a:ext>
            </a:extLst>
          </p:cNvPr>
          <p:cNvSpPr txBox="1"/>
          <p:nvPr/>
        </p:nvSpPr>
        <p:spPr>
          <a:xfrm>
            <a:off x="4208059" y="1171432"/>
            <a:ext cx="4674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3200" dirty="0">
                <a:ea typeface="+mn-lt"/>
                <a:cs typeface="+mn-lt"/>
              </a:rPr>
              <a:t>Étude #3 : </a:t>
            </a:r>
            <a:r>
              <a:rPr lang="fr-CA" sz="3200" dirty="0" err="1">
                <a:ea typeface="+mn-lt"/>
                <a:cs typeface="+mn-lt"/>
              </a:rPr>
              <a:t>Ustun</a:t>
            </a:r>
            <a:r>
              <a:rPr lang="fr-CA" sz="3200" dirty="0">
                <a:ea typeface="+mn-lt"/>
                <a:cs typeface="+mn-lt"/>
              </a:rPr>
              <a:t> et al.</a:t>
            </a:r>
            <a:endParaRPr lang="fr-FR" dirty="0"/>
          </a:p>
        </p:txBody>
      </p:sp>
      <p:pic>
        <p:nvPicPr>
          <p:cNvPr id="4" name="Image 24">
            <a:extLst>
              <a:ext uri="{FF2B5EF4-FFF2-40B4-BE49-F238E27FC236}">
                <a16:creationId xmlns:a16="http://schemas.microsoft.com/office/drawing/2014/main" xmlns="" id="{7CEC8866-0F23-2E02-CED7-77983F9F4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5" b="216"/>
          <a:stretch/>
        </p:blipFill>
        <p:spPr>
          <a:xfrm>
            <a:off x="4635068" y="2282256"/>
            <a:ext cx="7557225" cy="3022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5F1AEF-055E-61E0-6C11-AA32470C919A}"/>
              </a:ext>
            </a:extLst>
          </p:cNvPr>
          <p:cNvSpPr/>
          <p:nvPr/>
        </p:nvSpPr>
        <p:spPr>
          <a:xfrm>
            <a:off x="4806655" y="3544334"/>
            <a:ext cx="6852588" cy="193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35332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0A4A0979F054488E621C9760F5452" ma:contentTypeVersion="10" ma:contentTypeDescription="Create a new document." ma:contentTypeScope="" ma:versionID="c3d2c84e821768e1fb8edf6c8481786e">
  <xsd:schema xmlns:xsd="http://www.w3.org/2001/XMLSchema" xmlns:xs="http://www.w3.org/2001/XMLSchema" xmlns:p="http://schemas.microsoft.com/office/2006/metadata/properties" xmlns:ns2="96a8000e-753b-4462-b3d4-b076b38d2cd8" xmlns:ns3="e436c7e6-4f2c-4045-9830-5cd57f9085b1" targetNamespace="http://schemas.microsoft.com/office/2006/metadata/properties" ma:root="true" ma:fieldsID="f630ab2ba259d0b45ef510d639595455" ns2:_="" ns3:_="">
    <xsd:import namespace="96a8000e-753b-4462-b3d4-b076b38d2cd8"/>
    <xsd:import namespace="e436c7e6-4f2c-4045-9830-5cd57f9085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8000e-753b-4462-b3d4-b076b38d2c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6c7e6-4f2c-4045-9830-5cd57f9085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a8000e-753b-4462-b3d4-b076b38d2cd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88656-F55E-43B2-B2A6-E9FABADF82AF}">
  <ds:schemaRefs>
    <ds:schemaRef ds:uri="96a8000e-753b-4462-b3d4-b076b38d2cd8"/>
    <ds:schemaRef ds:uri="e436c7e6-4f2c-4045-9830-5cd57f9085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18CE6A-808C-4BFD-B999-5F2A40BE76E9}">
  <ds:schemaRefs>
    <ds:schemaRef ds:uri="96a8000e-753b-4462-b3d4-b076b38d2cd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8538E0-B495-460A-B647-B9E603B2A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Custom</PresentationFormat>
  <Paragraphs>120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 infiltrations du tunnel carpien : devrait-on les faire sous écho?</vt:lpstr>
      <vt:lpstr>Amorce</vt:lpstr>
      <vt:lpstr>Amorce</vt:lpstr>
      <vt:lpstr>Intro</vt:lpstr>
      <vt:lpstr>Méthode</vt:lpstr>
      <vt:lpstr>Méthode d'analyse</vt:lpstr>
      <vt:lpstr>Résultats </vt:lpstr>
      <vt:lpstr>Slide 8</vt:lpstr>
      <vt:lpstr>Slide 9</vt:lpstr>
      <vt:lpstr>Slide 10</vt:lpstr>
      <vt:lpstr>Résultats</vt:lpstr>
      <vt:lpstr>Discussion</vt:lpstr>
      <vt:lpstr>Discussion</vt:lpstr>
      <vt:lpstr>Conclusion</vt:lpstr>
      <vt:lpstr>Références</vt:lpstr>
      <vt:lpstr>Remerciements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Chiquang</cp:lastModifiedBy>
  <cp:revision>428</cp:revision>
  <dcterms:created xsi:type="dcterms:W3CDTF">2023-04-28T17:02:56Z</dcterms:created>
  <dcterms:modified xsi:type="dcterms:W3CDTF">2023-05-27T22:57:45Z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0x010100E9E0A4A0979F054488E621C9760F5452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2023-04-28T17:03:14Z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8ad4f460-4835-4f08-858f-ef7df3ac4e2f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