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9" r:id="rId3"/>
    <p:sldId id="280" r:id="rId4"/>
    <p:sldId id="281" r:id="rId5"/>
    <p:sldId id="259" r:id="rId6"/>
    <p:sldId id="258" r:id="rId7"/>
    <p:sldId id="260" r:id="rId8"/>
    <p:sldId id="261" r:id="rId9"/>
    <p:sldId id="277" r:id="rId10"/>
    <p:sldId id="262" r:id="rId11"/>
    <p:sldId id="263" r:id="rId12"/>
    <p:sldId id="264" r:id="rId13"/>
    <p:sldId id="265" r:id="rId14"/>
    <p:sldId id="266" r:id="rId15"/>
    <p:sldId id="267" r:id="rId16"/>
    <p:sldId id="269" r:id="rId17"/>
    <p:sldId id="270" r:id="rId18"/>
    <p:sldId id="271" r:id="rId19"/>
    <p:sldId id="272"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4A9A15-DF93-4CE7-9A6C-2E3A4C3E3968}" type="datetimeFigureOut">
              <a:rPr lang="en-CA" smtClean="0"/>
              <a:t>2023-05-28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88C9B-A810-4FE8-B4CA-A73858423BE4}" type="slidenum">
              <a:rPr lang="en-CA" smtClean="0"/>
              <a:t>‹#›</a:t>
            </a:fld>
            <a:endParaRPr lang="en-CA"/>
          </a:p>
        </p:txBody>
      </p:sp>
    </p:spTree>
    <p:extLst>
      <p:ext uri="{BB962C8B-B14F-4D97-AF65-F5344CB8AC3E}">
        <p14:creationId xmlns:p14="http://schemas.microsoft.com/office/powerpoint/2010/main" val="401798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5E9587C-AD74-4910-B76A-AEF2223A27AE}" type="slidenum">
              <a:rPr lang="en-CA" smtClean="0"/>
              <a:t>4</a:t>
            </a:fld>
            <a:endParaRPr lang="en-CA"/>
          </a:p>
        </p:txBody>
      </p:sp>
    </p:spTree>
    <p:extLst>
      <p:ext uri="{BB962C8B-B14F-4D97-AF65-F5344CB8AC3E}">
        <p14:creationId xmlns:p14="http://schemas.microsoft.com/office/powerpoint/2010/main" val="3248224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5E9587C-AD74-4910-B76A-AEF2223A27AE}" type="slidenum">
              <a:rPr lang="en-CA" smtClean="0"/>
              <a:t>14</a:t>
            </a:fld>
            <a:endParaRPr lang="en-CA"/>
          </a:p>
        </p:txBody>
      </p:sp>
    </p:spTree>
    <p:extLst>
      <p:ext uri="{BB962C8B-B14F-4D97-AF65-F5344CB8AC3E}">
        <p14:creationId xmlns:p14="http://schemas.microsoft.com/office/powerpoint/2010/main" val="103801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64E64-EF5D-4D57-728C-8813D9B366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6D8D062-3D5F-58C8-1618-39EB321211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F20617B9-A661-44B6-9FD1-56EECF234C61}"/>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5" name="Footer Placeholder 4">
            <a:extLst>
              <a:ext uri="{FF2B5EF4-FFF2-40B4-BE49-F238E27FC236}">
                <a16:creationId xmlns:a16="http://schemas.microsoft.com/office/drawing/2014/main" id="{2029C826-50DB-205A-DA38-1A45A1B86E1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1E8C6B-A0E0-83B5-E8E9-E13A9EC47D37}"/>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23467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5A60-0D47-C765-9F6F-78AFAD833D9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59F21B9-C972-2BB2-DD53-70AEB2DD7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5F0077B-9871-FC80-D205-746BE97B27D6}"/>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5" name="Footer Placeholder 4">
            <a:extLst>
              <a:ext uri="{FF2B5EF4-FFF2-40B4-BE49-F238E27FC236}">
                <a16:creationId xmlns:a16="http://schemas.microsoft.com/office/drawing/2014/main" id="{3A723E5C-6206-FA52-F4F3-FC22F0A642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D038C40-D343-4676-DE83-194EA1114E7B}"/>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63047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10AA96-7BD4-8467-DEE9-16811BBEC8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344010A-03DD-A565-314B-E24828E60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3753AE-56C6-64FA-5DD8-899133834CC2}"/>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5" name="Footer Placeholder 4">
            <a:extLst>
              <a:ext uri="{FF2B5EF4-FFF2-40B4-BE49-F238E27FC236}">
                <a16:creationId xmlns:a16="http://schemas.microsoft.com/office/drawing/2014/main" id="{5733C55B-0B11-9929-A424-6BE59CD24A0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BA2D9DB-1D32-913F-7914-EEA10A3433FD}"/>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573558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wo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B9DC7"/>
                </a:solidFill>
                <a:latin typeface="Trebuchet MS"/>
                <a:cs typeface="Trebuchet MS"/>
              </a:defRPr>
            </a:lvl1pPr>
          </a:lstStyle>
          <a:p>
            <a:endParaRPr/>
          </a:p>
        </p:txBody>
      </p:sp>
      <p:sp>
        <p:nvSpPr>
          <p:cNvPr id="3" name="Holder 3"/>
          <p:cNvSpPr>
            <a:spLocks noGrp="1"/>
          </p:cNvSpPr>
          <p:nvPr>
            <p:ph sz="half" idx="2"/>
          </p:nvPr>
        </p:nvSpPr>
        <p:spPr>
          <a:xfrm>
            <a:off x="665529" y="1824707"/>
            <a:ext cx="5420360" cy="249299"/>
          </a:xfrm>
          <a:prstGeom prst="rect">
            <a:avLst/>
          </a:prstGeom>
        </p:spPr>
        <p:txBody>
          <a:bodyPr wrap="square" lIns="0" tIns="0" rIns="0" bIns="0">
            <a:spAutoFit/>
          </a:bodyPr>
          <a:lstStyle>
            <a:lvl1pPr>
              <a:defRPr sz="1800" b="0" i="0">
                <a:solidFill>
                  <a:srgbClr val="5B9DC7"/>
                </a:solidFill>
                <a:latin typeface="Tahoma"/>
                <a:cs typeface="Tahoma"/>
              </a:defRPr>
            </a:lvl1pPr>
          </a:lstStyle>
          <a:p>
            <a:endParaRPr/>
          </a:p>
        </p:txBody>
      </p:sp>
      <p:sp>
        <p:nvSpPr>
          <p:cNvPr id="4" name="Holder 4"/>
          <p:cNvSpPr>
            <a:spLocks noGrp="1"/>
          </p:cNvSpPr>
          <p:nvPr>
            <p:ph sz="half" idx="3"/>
          </p:nvPr>
        </p:nvSpPr>
        <p:spPr>
          <a:xfrm>
            <a:off x="7343362" y="1881269"/>
            <a:ext cx="4171527" cy="309252"/>
          </a:xfrm>
          <a:prstGeom prst="rect">
            <a:avLst/>
          </a:prstGeom>
        </p:spPr>
        <p:txBody>
          <a:bodyPr wrap="square" lIns="0" tIns="0" rIns="0" bIns="0">
            <a:spAutoFit/>
          </a:bodyPr>
          <a:lstStyle>
            <a:lvl1pPr>
              <a:defRPr sz="2233" b="0" i="0">
                <a:solidFill>
                  <a:srgbClr val="5B9DC7"/>
                </a:solidFill>
                <a:latin typeface="Tahoma"/>
                <a:cs typeface="Tahom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7760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8F75E-F72A-1BF9-1BE8-9FB8C15AB16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7EB46C6-B4C0-9519-04DE-3F346F5A0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F9AF25B-B67F-639C-031B-93F3E7C76463}"/>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5" name="Footer Placeholder 4">
            <a:extLst>
              <a:ext uri="{FF2B5EF4-FFF2-40B4-BE49-F238E27FC236}">
                <a16:creationId xmlns:a16="http://schemas.microsoft.com/office/drawing/2014/main" id="{C4B616E2-011A-2343-6DF6-490D2B43BB6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98C3D4-7DDC-6AE9-956E-7BBC79457307}"/>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379844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9F13-32E0-DB0C-D6DE-097E511EE2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571CED4-2CE3-5365-DDBA-464A220443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46309-8A7D-4E1F-59D8-2E6F9090B43E}"/>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5" name="Footer Placeholder 4">
            <a:extLst>
              <a:ext uri="{FF2B5EF4-FFF2-40B4-BE49-F238E27FC236}">
                <a16:creationId xmlns:a16="http://schemas.microsoft.com/office/drawing/2014/main" id="{3272B368-8AF1-B30F-66F3-48769C28359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F68818-11A6-2A6F-1737-09A470549803}"/>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114057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141E-0A91-298D-C411-2DFF3553BE1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77A4CF9-002E-18D5-7DFD-D24B3F1D41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8ED12F7-6CDA-4EB3-8F5E-0D1360B3CB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078EC68-5B9E-EF5E-0490-4EDC677EB8B0}"/>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6" name="Footer Placeholder 5">
            <a:extLst>
              <a:ext uri="{FF2B5EF4-FFF2-40B4-BE49-F238E27FC236}">
                <a16:creationId xmlns:a16="http://schemas.microsoft.com/office/drawing/2014/main" id="{B31AD90C-203E-D7D3-FEE8-49D318DCE47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95C99F1-06F8-95F2-E523-521962CC20DD}"/>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2856243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8A68-76E8-E576-485D-F10B2FEACED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F6C2BC3-9390-0393-3F4A-873704AB5A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C75F2-C10E-6A0D-CBC3-66EE12EC8C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F1773AD-EB02-D65D-7710-1433A384D5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7B6DA2-1429-8B6C-29A3-3C2134D7AF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35747EA-C148-74AF-68E4-76DBCC969091}"/>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8" name="Footer Placeholder 7">
            <a:extLst>
              <a:ext uri="{FF2B5EF4-FFF2-40B4-BE49-F238E27FC236}">
                <a16:creationId xmlns:a16="http://schemas.microsoft.com/office/drawing/2014/main" id="{43D5B568-70D2-4164-47BD-241BA3B8317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517D4D7-15D3-A3AE-CD63-F552BDDD630D}"/>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280704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B5F97-46CF-DFD8-0C01-01547D2FF3C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2E07CC9-8341-B1F0-79FB-CBF8442BF871}"/>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4" name="Footer Placeholder 3">
            <a:extLst>
              <a:ext uri="{FF2B5EF4-FFF2-40B4-BE49-F238E27FC236}">
                <a16:creationId xmlns:a16="http://schemas.microsoft.com/office/drawing/2014/main" id="{6B42B27B-F6C0-1699-F799-4B5ECE39389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96FFBF3-2397-6F3D-D999-524CE66EBAB7}"/>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387898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B715E9-BAC8-5A67-2C51-BB5C23B93708}"/>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3" name="Footer Placeholder 2">
            <a:extLst>
              <a:ext uri="{FF2B5EF4-FFF2-40B4-BE49-F238E27FC236}">
                <a16:creationId xmlns:a16="http://schemas.microsoft.com/office/drawing/2014/main" id="{02CB426C-7BB1-04DA-04C5-51B5E0EB656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3CEAA7B-0D4C-309B-2CC7-455FAB1100D5}"/>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193772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D72D6-CE33-27D2-6828-E0411D3923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9095B67-5C1D-7A53-635D-DC3F0EE908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9FC4EDD-46CA-D9C2-BA0C-C796179502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211865-95D3-F638-DFCF-A3642FA9B3A1}"/>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6" name="Footer Placeholder 5">
            <a:extLst>
              <a:ext uri="{FF2B5EF4-FFF2-40B4-BE49-F238E27FC236}">
                <a16:creationId xmlns:a16="http://schemas.microsoft.com/office/drawing/2014/main" id="{BA98153C-50D0-5B95-A8BE-078A77CC729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106578A-2C6F-EEBA-B60A-3F2DD964C2F3}"/>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335804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0C630-26B6-3C18-31EA-E307BC80FA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45AADB7-F588-2CDF-DB8A-B5FDF8E395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899389F-E69F-4925-4CAE-0FA0E3855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2B585E-5CAF-C8D1-A8E0-D68E74B72616}"/>
              </a:ext>
            </a:extLst>
          </p:cNvPr>
          <p:cNvSpPr>
            <a:spLocks noGrp="1"/>
          </p:cNvSpPr>
          <p:nvPr>
            <p:ph type="dt" sz="half" idx="10"/>
          </p:nvPr>
        </p:nvSpPr>
        <p:spPr/>
        <p:txBody>
          <a:bodyPr/>
          <a:lstStyle/>
          <a:p>
            <a:fld id="{04F3E438-40B9-440B-A43D-86A624FDD04D}" type="datetimeFigureOut">
              <a:rPr lang="en-CA" smtClean="0"/>
              <a:t>2023-05-28</a:t>
            </a:fld>
            <a:endParaRPr lang="en-CA"/>
          </a:p>
        </p:txBody>
      </p:sp>
      <p:sp>
        <p:nvSpPr>
          <p:cNvPr id="6" name="Footer Placeholder 5">
            <a:extLst>
              <a:ext uri="{FF2B5EF4-FFF2-40B4-BE49-F238E27FC236}">
                <a16:creationId xmlns:a16="http://schemas.microsoft.com/office/drawing/2014/main" id="{22DB22E7-239F-D080-D4E9-B85B51307D3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857491E-0D83-E562-DE15-479EC8848532}"/>
              </a:ext>
            </a:extLst>
          </p:cNvPr>
          <p:cNvSpPr>
            <a:spLocks noGrp="1"/>
          </p:cNvSpPr>
          <p:nvPr>
            <p:ph type="sldNum" sz="quarter" idx="12"/>
          </p:nvPr>
        </p:nvSpPr>
        <p:spPr/>
        <p:txBody>
          <a:bodyPr/>
          <a:lstStyle/>
          <a:p>
            <a:fld id="{97C83AD8-4523-4FAD-9254-9DE43A9A91A7}" type="slidenum">
              <a:rPr lang="en-CA" smtClean="0"/>
              <a:t>‹#›</a:t>
            </a:fld>
            <a:endParaRPr lang="en-CA"/>
          </a:p>
        </p:txBody>
      </p:sp>
    </p:spTree>
    <p:extLst>
      <p:ext uri="{BB962C8B-B14F-4D97-AF65-F5344CB8AC3E}">
        <p14:creationId xmlns:p14="http://schemas.microsoft.com/office/powerpoint/2010/main" val="380701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2E09E2-6F54-E624-11B6-9B902F519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737DD13-9656-6DA0-F66B-EDF003E762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2216A1C-9AA9-6784-813A-4853A00D4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3E438-40B9-440B-A43D-86A624FDD04D}" type="datetimeFigureOut">
              <a:rPr lang="en-CA" smtClean="0"/>
              <a:t>2023-05-28</a:t>
            </a:fld>
            <a:endParaRPr lang="en-CA"/>
          </a:p>
        </p:txBody>
      </p:sp>
      <p:sp>
        <p:nvSpPr>
          <p:cNvPr id="5" name="Footer Placeholder 4">
            <a:extLst>
              <a:ext uri="{FF2B5EF4-FFF2-40B4-BE49-F238E27FC236}">
                <a16:creationId xmlns:a16="http://schemas.microsoft.com/office/drawing/2014/main" id="{CA38D7D4-47CC-47C0-F437-B0FB911E8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58E78147-6BAD-7BEA-252F-E06E673F9A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83AD8-4523-4FAD-9254-9DE43A9A91A7}" type="slidenum">
              <a:rPr lang="en-CA" smtClean="0"/>
              <a:t>‹#›</a:t>
            </a:fld>
            <a:endParaRPr lang="en-CA"/>
          </a:p>
        </p:txBody>
      </p:sp>
    </p:spTree>
    <p:extLst>
      <p:ext uri="{BB962C8B-B14F-4D97-AF65-F5344CB8AC3E}">
        <p14:creationId xmlns:p14="http://schemas.microsoft.com/office/powerpoint/2010/main" val="3436000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guidelines.diabetes.ca/cpg/chapter3#s004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8E1EF"/>
          </a:solidFill>
        </p:spPr>
        <p:txBody>
          <a:bodyPr wrap="square" lIns="0" tIns="0" rIns="0" bIns="0" rtlCol="0"/>
          <a:lstStyle/>
          <a:p>
            <a:endParaRPr sz="1200"/>
          </a:p>
        </p:txBody>
      </p:sp>
      <p:sp>
        <p:nvSpPr>
          <p:cNvPr id="3" name="object 3"/>
          <p:cNvSpPr/>
          <p:nvPr/>
        </p:nvSpPr>
        <p:spPr>
          <a:xfrm>
            <a:off x="0" y="76200"/>
            <a:ext cx="9249410" cy="6858000"/>
          </a:xfrm>
          <a:custGeom>
            <a:avLst/>
            <a:gdLst/>
            <a:ahLst/>
            <a:cxnLst/>
            <a:rect l="l" t="t" r="r" b="b"/>
            <a:pathLst>
              <a:path w="13874115" h="10287000">
                <a:moveTo>
                  <a:pt x="13858158" y="5479099"/>
                </a:moveTo>
                <a:lnTo>
                  <a:pt x="13849336" y="5578720"/>
                </a:lnTo>
                <a:lnTo>
                  <a:pt x="13838523" y="5678416"/>
                </a:lnTo>
                <a:lnTo>
                  <a:pt x="13825714" y="5778189"/>
                </a:lnTo>
                <a:lnTo>
                  <a:pt x="13810905" y="5878040"/>
                </a:lnTo>
                <a:lnTo>
                  <a:pt x="13794092" y="5977969"/>
                </a:lnTo>
                <a:lnTo>
                  <a:pt x="13775271" y="6077978"/>
                </a:lnTo>
                <a:lnTo>
                  <a:pt x="13535889" y="7253286"/>
                </a:lnTo>
                <a:lnTo>
                  <a:pt x="13523731" y="7304170"/>
                </a:lnTo>
                <a:lnTo>
                  <a:pt x="13510512" y="7354805"/>
                </a:lnTo>
                <a:lnTo>
                  <a:pt x="13496195" y="7405104"/>
                </a:lnTo>
                <a:lnTo>
                  <a:pt x="13480746" y="7454983"/>
                </a:lnTo>
                <a:lnTo>
                  <a:pt x="13464131" y="7504356"/>
                </a:lnTo>
                <a:lnTo>
                  <a:pt x="13446314" y="7553135"/>
                </a:lnTo>
                <a:lnTo>
                  <a:pt x="13408923" y="7647231"/>
                </a:lnTo>
                <a:lnTo>
                  <a:pt x="13391506" y="7693563"/>
                </a:lnTo>
                <a:lnTo>
                  <a:pt x="13374797" y="7740148"/>
                </a:lnTo>
                <a:lnTo>
                  <a:pt x="13294462" y="7973921"/>
                </a:lnTo>
                <a:lnTo>
                  <a:pt x="13277554" y="8020256"/>
                </a:lnTo>
                <a:lnTo>
                  <a:pt x="13259872" y="8066256"/>
                </a:lnTo>
                <a:lnTo>
                  <a:pt x="13241203" y="8111835"/>
                </a:lnTo>
                <a:lnTo>
                  <a:pt x="13221336" y="8156911"/>
                </a:lnTo>
                <a:lnTo>
                  <a:pt x="13200059" y="8201398"/>
                </a:lnTo>
                <a:lnTo>
                  <a:pt x="13177160" y="8245213"/>
                </a:lnTo>
                <a:lnTo>
                  <a:pt x="13152427" y="8288272"/>
                </a:lnTo>
                <a:lnTo>
                  <a:pt x="13125649" y="8330490"/>
                </a:lnTo>
                <a:lnTo>
                  <a:pt x="12651386" y="9046536"/>
                </a:lnTo>
                <a:lnTo>
                  <a:pt x="12461205" y="9343976"/>
                </a:lnTo>
                <a:lnTo>
                  <a:pt x="12432959" y="9387575"/>
                </a:lnTo>
                <a:lnTo>
                  <a:pt x="12403981" y="9430411"/>
                </a:lnTo>
                <a:lnTo>
                  <a:pt x="12374294" y="9472512"/>
                </a:lnTo>
                <a:lnTo>
                  <a:pt x="12343921" y="9513903"/>
                </a:lnTo>
                <a:lnTo>
                  <a:pt x="12312888" y="9554612"/>
                </a:lnTo>
                <a:lnTo>
                  <a:pt x="12281218" y="9594665"/>
                </a:lnTo>
                <a:lnTo>
                  <a:pt x="12248935" y="9634090"/>
                </a:lnTo>
                <a:lnTo>
                  <a:pt x="12216062" y="9672912"/>
                </a:lnTo>
                <a:lnTo>
                  <a:pt x="12182624" y="9711159"/>
                </a:lnTo>
                <a:lnTo>
                  <a:pt x="12148644" y="9748857"/>
                </a:lnTo>
                <a:lnTo>
                  <a:pt x="12114146" y="9786034"/>
                </a:lnTo>
                <a:lnTo>
                  <a:pt x="12079155" y="9822715"/>
                </a:lnTo>
                <a:lnTo>
                  <a:pt x="12043694" y="9858928"/>
                </a:lnTo>
                <a:lnTo>
                  <a:pt x="12007786" y="9894699"/>
                </a:lnTo>
                <a:lnTo>
                  <a:pt x="11971457" y="9930056"/>
                </a:lnTo>
                <a:lnTo>
                  <a:pt x="11934729" y="9965024"/>
                </a:lnTo>
                <a:lnTo>
                  <a:pt x="11897627" y="9999631"/>
                </a:lnTo>
                <a:lnTo>
                  <a:pt x="11860175" y="10033903"/>
                </a:lnTo>
                <a:lnTo>
                  <a:pt x="11822396" y="10067868"/>
                </a:lnTo>
                <a:lnTo>
                  <a:pt x="11784314" y="10101551"/>
                </a:lnTo>
                <a:lnTo>
                  <a:pt x="11745953" y="10134980"/>
                </a:lnTo>
                <a:lnTo>
                  <a:pt x="11707337" y="10168181"/>
                </a:lnTo>
                <a:lnTo>
                  <a:pt x="11668491" y="10201181"/>
                </a:lnTo>
                <a:lnTo>
                  <a:pt x="11629437" y="10234008"/>
                </a:lnTo>
                <a:lnTo>
                  <a:pt x="11565620" y="10286999"/>
                </a:lnTo>
                <a:lnTo>
                  <a:pt x="0" y="10286999"/>
                </a:lnTo>
                <a:lnTo>
                  <a:pt x="0" y="0"/>
                </a:lnTo>
                <a:lnTo>
                  <a:pt x="11714563" y="0"/>
                </a:lnTo>
                <a:lnTo>
                  <a:pt x="11737147" y="15017"/>
                </a:lnTo>
                <a:lnTo>
                  <a:pt x="11778740" y="43181"/>
                </a:lnTo>
                <a:lnTo>
                  <a:pt x="11820081" y="71697"/>
                </a:lnTo>
                <a:lnTo>
                  <a:pt x="11861160" y="100574"/>
                </a:lnTo>
                <a:lnTo>
                  <a:pt x="11901969" y="129824"/>
                </a:lnTo>
                <a:lnTo>
                  <a:pt x="11942501" y="159454"/>
                </a:lnTo>
                <a:lnTo>
                  <a:pt x="11982747" y="189475"/>
                </a:lnTo>
                <a:lnTo>
                  <a:pt x="12022699" y="219896"/>
                </a:lnTo>
                <a:lnTo>
                  <a:pt x="12062347" y="250728"/>
                </a:lnTo>
                <a:lnTo>
                  <a:pt x="12101685" y="281979"/>
                </a:lnTo>
                <a:lnTo>
                  <a:pt x="12140703" y="313659"/>
                </a:lnTo>
                <a:lnTo>
                  <a:pt x="12179393" y="345779"/>
                </a:lnTo>
                <a:lnTo>
                  <a:pt x="12217747" y="378347"/>
                </a:lnTo>
                <a:lnTo>
                  <a:pt x="12255756" y="411373"/>
                </a:lnTo>
                <a:lnTo>
                  <a:pt x="12293413" y="444868"/>
                </a:lnTo>
                <a:lnTo>
                  <a:pt x="12330709" y="478840"/>
                </a:lnTo>
                <a:lnTo>
                  <a:pt x="12367172" y="513019"/>
                </a:lnTo>
                <a:lnTo>
                  <a:pt x="12403195" y="547591"/>
                </a:lnTo>
                <a:lnTo>
                  <a:pt x="12438745" y="582573"/>
                </a:lnTo>
                <a:lnTo>
                  <a:pt x="12473789" y="617979"/>
                </a:lnTo>
                <a:lnTo>
                  <a:pt x="12508295" y="653826"/>
                </a:lnTo>
                <a:lnTo>
                  <a:pt x="12542230" y="690129"/>
                </a:lnTo>
                <a:lnTo>
                  <a:pt x="12575562" y="726904"/>
                </a:lnTo>
                <a:lnTo>
                  <a:pt x="12608257" y="764167"/>
                </a:lnTo>
                <a:lnTo>
                  <a:pt x="12640282" y="801932"/>
                </a:lnTo>
                <a:lnTo>
                  <a:pt x="12671606" y="840216"/>
                </a:lnTo>
                <a:lnTo>
                  <a:pt x="12702196" y="879035"/>
                </a:lnTo>
                <a:lnTo>
                  <a:pt x="12732017" y="918404"/>
                </a:lnTo>
                <a:lnTo>
                  <a:pt x="12761039" y="958338"/>
                </a:lnTo>
                <a:lnTo>
                  <a:pt x="12789228" y="998853"/>
                </a:lnTo>
                <a:lnTo>
                  <a:pt x="12816552" y="1039966"/>
                </a:lnTo>
                <a:lnTo>
                  <a:pt x="12842977" y="1081691"/>
                </a:lnTo>
                <a:lnTo>
                  <a:pt x="12868472" y="1124044"/>
                </a:lnTo>
                <a:lnTo>
                  <a:pt x="12893003" y="1167041"/>
                </a:lnTo>
                <a:lnTo>
                  <a:pt x="12916537" y="1210697"/>
                </a:lnTo>
                <a:lnTo>
                  <a:pt x="12939043" y="1255029"/>
                </a:lnTo>
                <a:lnTo>
                  <a:pt x="12960486" y="1300051"/>
                </a:lnTo>
                <a:lnTo>
                  <a:pt x="12980836" y="1345779"/>
                </a:lnTo>
                <a:lnTo>
                  <a:pt x="13000057" y="1392230"/>
                </a:lnTo>
                <a:lnTo>
                  <a:pt x="13018119" y="1439418"/>
                </a:lnTo>
                <a:lnTo>
                  <a:pt x="13034989" y="1487360"/>
                </a:lnTo>
                <a:lnTo>
                  <a:pt x="13153762" y="1852985"/>
                </a:lnTo>
                <a:lnTo>
                  <a:pt x="13300591" y="2282684"/>
                </a:lnTo>
                <a:lnTo>
                  <a:pt x="13347420" y="2426363"/>
                </a:lnTo>
                <a:lnTo>
                  <a:pt x="13377273" y="2522572"/>
                </a:lnTo>
                <a:lnTo>
                  <a:pt x="13405723" y="2619239"/>
                </a:lnTo>
                <a:lnTo>
                  <a:pt x="13419339" y="2667776"/>
                </a:lnTo>
                <a:lnTo>
                  <a:pt x="13432503" y="2716466"/>
                </a:lnTo>
                <a:lnTo>
                  <a:pt x="13445183" y="2765322"/>
                </a:lnTo>
                <a:lnTo>
                  <a:pt x="13457346" y="2814356"/>
                </a:lnTo>
                <a:lnTo>
                  <a:pt x="13468957" y="2863582"/>
                </a:lnTo>
                <a:lnTo>
                  <a:pt x="13479984" y="2913012"/>
                </a:lnTo>
                <a:lnTo>
                  <a:pt x="13490394" y="2962659"/>
                </a:lnTo>
                <a:lnTo>
                  <a:pt x="13500152" y="3012536"/>
                </a:lnTo>
                <a:lnTo>
                  <a:pt x="13510371" y="3061919"/>
                </a:lnTo>
                <a:lnTo>
                  <a:pt x="13521291" y="3111162"/>
                </a:lnTo>
                <a:lnTo>
                  <a:pt x="13532841" y="3160283"/>
                </a:lnTo>
                <a:lnTo>
                  <a:pt x="13544951" y="3209300"/>
                </a:lnTo>
                <a:lnTo>
                  <a:pt x="13570562" y="3307094"/>
                </a:lnTo>
                <a:lnTo>
                  <a:pt x="13681127" y="3697657"/>
                </a:lnTo>
                <a:lnTo>
                  <a:pt x="13694524" y="3746869"/>
                </a:lnTo>
                <a:lnTo>
                  <a:pt x="13707442" y="3796096"/>
                </a:lnTo>
                <a:lnTo>
                  <a:pt x="13719881" y="3845336"/>
                </a:lnTo>
                <a:lnTo>
                  <a:pt x="13731841" y="3894591"/>
                </a:lnTo>
                <a:lnTo>
                  <a:pt x="13743320" y="3943861"/>
                </a:lnTo>
                <a:lnTo>
                  <a:pt x="13754319" y="3993145"/>
                </a:lnTo>
                <a:lnTo>
                  <a:pt x="13764836" y="4042444"/>
                </a:lnTo>
                <a:lnTo>
                  <a:pt x="13774871" y="4091757"/>
                </a:lnTo>
                <a:lnTo>
                  <a:pt x="13784425" y="4141086"/>
                </a:lnTo>
                <a:lnTo>
                  <a:pt x="13793495" y="4190430"/>
                </a:lnTo>
                <a:lnTo>
                  <a:pt x="13802082" y="4239789"/>
                </a:lnTo>
                <a:lnTo>
                  <a:pt x="13810186" y="4289163"/>
                </a:lnTo>
                <a:lnTo>
                  <a:pt x="13817805" y="4338553"/>
                </a:lnTo>
                <a:lnTo>
                  <a:pt x="13824939" y="4387959"/>
                </a:lnTo>
                <a:lnTo>
                  <a:pt x="13831587" y="4437380"/>
                </a:lnTo>
                <a:lnTo>
                  <a:pt x="13837750" y="4486817"/>
                </a:lnTo>
                <a:lnTo>
                  <a:pt x="13843426" y="4536270"/>
                </a:lnTo>
                <a:lnTo>
                  <a:pt x="13848616" y="4585740"/>
                </a:lnTo>
                <a:lnTo>
                  <a:pt x="13853318" y="4635225"/>
                </a:lnTo>
                <a:lnTo>
                  <a:pt x="13857531" y="4684727"/>
                </a:lnTo>
                <a:lnTo>
                  <a:pt x="13861257" y="4734246"/>
                </a:lnTo>
                <a:lnTo>
                  <a:pt x="13864493" y="4783781"/>
                </a:lnTo>
                <a:lnTo>
                  <a:pt x="13867240" y="4833333"/>
                </a:lnTo>
                <a:lnTo>
                  <a:pt x="13869496" y="4882902"/>
                </a:lnTo>
                <a:lnTo>
                  <a:pt x="13871262" y="4932489"/>
                </a:lnTo>
                <a:lnTo>
                  <a:pt x="13872537" y="4982092"/>
                </a:lnTo>
                <a:lnTo>
                  <a:pt x="13873611" y="5081351"/>
                </a:lnTo>
                <a:lnTo>
                  <a:pt x="13872714" y="5180680"/>
                </a:lnTo>
                <a:lnTo>
                  <a:pt x="13869843" y="5280080"/>
                </a:lnTo>
                <a:lnTo>
                  <a:pt x="13864992" y="5379553"/>
                </a:lnTo>
                <a:lnTo>
                  <a:pt x="13858158" y="5479099"/>
                </a:lnTo>
                <a:close/>
              </a:path>
            </a:pathLst>
          </a:custGeom>
          <a:solidFill>
            <a:srgbClr val="5B9DC7"/>
          </a:solidFill>
        </p:spPr>
        <p:txBody>
          <a:bodyPr wrap="square" lIns="0" tIns="0" rIns="0" bIns="0" rtlCol="0"/>
          <a:lstStyle/>
          <a:p>
            <a:endParaRPr sz="1200"/>
          </a:p>
        </p:txBody>
      </p:sp>
      <p:sp>
        <p:nvSpPr>
          <p:cNvPr id="4" name="object 4"/>
          <p:cNvSpPr/>
          <p:nvPr/>
        </p:nvSpPr>
        <p:spPr>
          <a:xfrm>
            <a:off x="10363529" y="63864"/>
            <a:ext cx="1828800" cy="6744970"/>
          </a:xfrm>
          <a:custGeom>
            <a:avLst/>
            <a:gdLst/>
            <a:ahLst/>
            <a:cxnLst/>
            <a:rect l="l" t="t" r="r" b="b"/>
            <a:pathLst>
              <a:path w="2743200" h="10117455">
                <a:moveTo>
                  <a:pt x="22255" y="4947503"/>
                </a:moveTo>
                <a:lnTo>
                  <a:pt x="18462" y="4901001"/>
                </a:lnTo>
                <a:lnTo>
                  <a:pt x="11868" y="4807882"/>
                </a:lnTo>
                <a:lnTo>
                  <a:pt x="6657" y="4714640"/>
                </a:lnTo>
                <a:lnTo>
                  <a:pt x="2895" y="4621310"/>
                </a:lnTo>
                <a:lnTo>
                  <a:pt x="653" y="4527930"/>
                </a:lnTo>
                <a:lnTo>
                  <a:pt x="0" y="4434536"/>
                </a:lnTo>
                <a:lnTo>
                  <a:pt x="1003" y="4341165"/>
                </a:lnTo>
                <a:lnTo>
                  <a:pt x="3733" y="4247854"/>
                </a:lnTo>
                <a:lnTo>
                  <a:pt x="8259" y="4154639"/>
                </a:lnTo>
                <a:lnTo>
                  <a:pt x="11217" y="4108079"/>
                </a:lnTo>
                <a:lnTo>
                  <a:pt x="14649" y="4061556"/>
                </a:lnTo>
                <a:lnTo>
                  <a:pt x="18565" y="4015076"/>
                </a:lnTo>
                <a:lnTo>
                  <a:pt x="22972" y="3968643"/>
                </a:lnTo>
                <a:lnTo>
                  <a:pt x="27880" y="3922262"/>
                </a:lnTo>
                <a:lnTo>
                  <a:pt x="33298" y="3875937"/>
                </a:lnTo>
                <a:lnTo>
                  <a:pt x="39233" y="3829672"/>
                </a:lnTo>
                <a:lnTo>
                  <a:pt x="45695" y="3783473"/>
                </a:lnTo>
                <a:lnTo>
                  <a:pt x="52692" y="3737343"/>
                </a:lnTo>
                <a:lnTo>
                  <a:pt x="60232" y="3691288"/>
                </a:lnTo>
                <a:lnTo>
                  <a:pt x="68325" y="3645312"/>
                </a:lnTo>
                <a:lnTo>
                  <a:pt x="76979" y="3599419"/>
                </a:lnTo>
                <a:lnTo>
                  <a:pt x="86202" y="3553615"/>
                </a:lnTo>
                <a:lnTo>
                  <a:pt x="96004" y="3507904"/>
                </a:lnTo>
                <a:lnTo>
                  <a:pt x="106393" y="3462289"/>
                </a:lnTo>
                <a:lnTo>
                  <a:pt x="117377" y="3416777"/>
                </a:lnTo>
                <a:lnTo>
                  <a:pt x="128965" y="3371371"/>
                </a:lnTo>
                <a:lnTo>
                  <a:pt x="141165" y="3326077"/>
                </a:lnTo>
                <a:lnTo>
                  <a:pt x="153988" y="3280897"/>
                </a:lnTo>
                <a:lnTo>
                  <a:pt x="167440" y="3235839"/>
                </a:lnTo>
                <a:lnTo>
                  <a:pt x="181530" y="3190905"/>
                </a:lnTo>
                <a:lnTo>
                  <a:pt x="196268" y="3146100"/>
                </a:lnTo>
                <a:lnTo>
                  <a:pt x="211662" y="3101429"/>
                </a:lnTo>
                <a:lnTo>
                  <a:pt x="227720" y="3056897"/>
                </a:lnTo>
                <a:lnTo>
                  <a:pt x="244451" y="3012508"/>
                </a:lnTo>
                <a:lnTo>
                  <a:pt x="261864" y="2968267"/>
                </a:lnTo>
                <a:lnTo>
                  <a:pt x="279968" y="2924178"/>
                </a:lnTo>
                <a:lnTo>
                  <a:pt x="298770" y="2880246"/>
                </a:lnTo>
                <a:lnTo>
                  <a:pt x="318280" y="2836476"/>
                </a:lnTo>
                <a:lnTo>
                  <a:pt x="338506" y="2792871"/>
                </a:lnTo>
                <a:lnTo>
                  <a:pt x="359457" y="2749437"/>
                </a:lnTo>
                <a:lnTo>
                  <a:pt x="381141" y="2706179"/>
                </a:lnTo>
                <a:lnTo>
                  <a:pt x="403567" y="2663100"/>
                </a:lnTo>
                <a:lnTo>
                  <a:pt x="426744" y="2620205"/>
                </a:lnTo>
                <a:lnTo>
                  <a:pt x="450681" y="2577500"/>
                </a:lnTo>
                <a:lnTo>
                  <a:pt x="475385" y="2534987"/>
                </a:lnTo>
                <a:lnTo>
                  <a:pt x="500866" y="2492674"/>
                </a:lnTo>
                <a:lnTo>
                  <a:pt x="527133" y="2450562"/>
                </a:lnTo>
                <a:lnTo>
                  <a:pt x="554193" y="2408658"/>
                </a:lnTo>
                <a:lnTo>
                  <a:pt x="582055" y="2366966"/>
                </a:lnTo>
                <a:lnTo>
                  <a:pt x="610729" y="2325490"/>
                </a:lnTo>
                <a:lnTo>
                  <a:pt x="640222" y="2284236"/>
                </a:lnTo>
                <a:lnTo>
                  <a:pt x="670543" y="2243207"/>
                </a:lnTo>
                <a:lnTo>
                  <a:pt x="701702" y="2202408"/>
                </a:lnTo>
                <a:lnTo>
                  <a:pt x="733706" y="2161843"/>
                </a:lnTo>
                <a:lnTo>
                  <a:pt x="766565" y="2121519"/>
                </a:lnTo>
                <a:lnTo>
                  <a:pt x="800286" y="2081438"/>
                </a:lnTo>
                <a:lnTo>
                  <a:pt x="834878" y="2041605"/>
                </a:lnTo>
                <a:lnTo>
                  <a:pt x="870351" y="2002026"/>
                </a:lnTo>
                <a:lnTo>
                  <a:pt x="906712" y="1962704"/>
                </a:lnTo>
                <a:lnTo>
                  <a:pt x="943971" y="1923645"/>
                </a:lnTo>
                <a:lnTo>
                  <a:pt x="982136" y="1884852"/>
                </a:lnTo>
                <a:lnTo>
                  <a:pt x="1021215" y="1846331"/>
                </a:lnTo>
                <a:lnTo>
                  <a:pt x="1089624" y="1779642"/>
                </a:lnTo>
                <a:lnTo>
                  <a:pt x="1156203" y="1714190"/>
                </a:lnTo>
                <a:lnTo>
                  <a:pt x="1220989" y="1649964"/>
                </a:lnTo>
                <a:lnTo>
                  <a:pt x="1345332" y="1525153"/>
                </a:lnTo>
                <a:lnTo>
                  <a:pt x="1462955" y="1405125"/>
                </a:lnTo>
                <a:lnTo>
                  <a:pt x="1574161" y="1289796"/>
                </a:lnTo>
                <a:lnTo>
                  <a:pt x="1679251" y="1179084"/>
                </a:lnTo>
                <a:lnTo>
                  <a:pt x="1778526" y="1072907"/>
                </a:lnTo>
                <a:lnTo>
                  <a:pt x="1872289" y="971180"/>
                </a:lnTo>
                <a:lnTo>
                  <a:pt x="2003256" y="826755"/>
                </a:lnTo>
                <a:lnTo>
                  <a:pt x="2123516" y="691878"/>
                </a:lnTo>
                <a:lnTo>
                  <a:pt x="2545750" y="210922"/>
                </a:lnTo>
                <a:lnTo>
                  <a:pt x="2599839" y="150925"/>
                </a:lnTo>
                <a:lnTo>
                  <a:pt x="2626098" y="122243"/>
                </a:lnTo>
                <a:lnTo>
                  <a:pt x="2677235" y="67461"/>
                </a:lnTo>
                <a:lnTo>
                  <a:pt x="2726780" y="16052"/>
                </a:lnTo>
                <a:lnTo>
                  <a:pt x="2742704" y="0"/>
                </a:lnTo>
                <a:lnTo>
                  <a:pt x="2742704" y="10117108"/>
                </a:lnTo>
                <a:lnTo>
                  <a:pt x="2703014" y="10093708"/>
                </a:lnTo>
                <a:lnTo>
                  <a:pt x="2660251" y="10067937"/>
                </a:lnTo>
                <a:lnTo>
                  <a:pt x="2617779" y="10041778"/>
                </a:lnTo>
                <a:lnTo>
                  <a:pt x="2575599" y="10015236"/>
                </a:lnTo>
                <a:lnTo>
                  <a:pt x="2533716" y="9988315"/>
                </a:lnTo>
                <a:lnTo>
                  <a:pt x="2492133" y="9961020"/>
                </a:lnTo>
                <a:lnTo>
                  <a:pt x="2450852" y="9933354"/>
                </a:lnTo>
                <a:lnTo>
                  <a:pt x="2409876" y="9905323"/>
                </a:lnTo>
                <a:lnTo>
                  <a:pt x="2369209" y="9876930"/>
                </a:lnTo>
                <a:lnTo>
                  <a:pt x="2328854" y="9848179"/>
                </a:lnTo>
                <a:lnTo>
                  <a:pt x="2288813" y="9819075"/>
                </a:lnTo>
                <a:lnTo>
                  <a:pt x="2249089" y="9789623"/>
                </a:lnTo>
                <a:lnTo>
                  <a:pt x="2209687" y="9759825"/>
                </a:lnTo>
                <a:lnTo>
                  <a:pt x="2170608" y="9729688"/>
                </a:lnTo>
                <a:lnTo>
                  <a:pt x="2131856" y="9699214"/>
                </a:lnTo>
                <a:lnTo>
                  <a:pt x="2093433" y="9668408"/>
                </a:lnTo>
                <a:lnTo>
                  <a:pt x="2055344" y="9637275"/>
                </a:lnTo>
                <a:lnTo>
                  <a:pt x="2017590" y="9605818"/>
                </a:lnTo>
                <a:lnTo>
                  <a:pt x="1980175" y="9574043"/>
                </a:lnTo>
                <a:lnTo>
                  <a:pt x="1943102" y="9541952"/>
                </a:lnTo>
                <a:lnTo>
                  <a:pt x="1906374" y="9509551"/>
                </a:lnTo>
                <a:lnTo>
                  <a:pt x="1869994" y="9476844"/>
                </a:lnTo>
                <a:lnTo>
                  <a:pt x="1833965" y="9443835"/>
                </a:lnTo>
                <a:lnTo>
                  <a:pt x="1798290" y="9410529"/>
                </a:lnTo>
                <a:lnTo>
                  <a:pt x="1762972" y="9376928"/>
                </a:lnTo>
                <a:lnTo>
                  <a:pt x="1728015" y="9343039"/>
                </a:lnTo>
                <a:lnTo>
                  <a:pt x="1693420" y="9308865"/>
                </a:lnTo>
                <a:lnTo>
                  <a:pt x="1659192" y="9274410"/>
                </a:lnTo>
                <a:lnTo>
                  <a:pt x="1625332" y="9239678"/>
                </a:lnTo>
                <a:lnTo>
                  <a:pt x="1591845" y="9204675"/>
                </a:lnTo>
                <a:lnTo>
                  <a:pt x="1558734" y="9169404"/>
                </a:lnTo>
                <a:lnTo>
                  <a:pt x="1526001" y="9133869"/>
                </a:lnTo>
                <a:lnTo>
                  <a:pt x="1493649" y="9098075"/>
                </a:lnTo>
                <a:lnTo>
                  <a:pt x="1461681" y="9062025"/>
                </a:lnTo>
                <a:lnTo>
                  <a:pt x="1430101" y="9025725"/>
                </a:lnTo>
                <a:lnTo>
                  <a:pt x="1398911" y="8989179"/>
                </a:lnTo>
                <a:lnTo>
                  <a:pt x="1368115" y="8952390"/>
                </a:lnTo>
                <a:lnTo>
                  <a:pt x="1337716" y="8915364"/>
                </a:lnTo>
                <a:lnTo>
                  <a:pt x="1307716" y="8878103"/>
                </a:lnTo>
                <a:lnTo>
                  <a:pt x="1278118" y="8840613"/>
                </a:lnTo>
                <a:lnTo>
                  <a:pt x="1248926" y="8802898"/>
                </a:lnTo>
                <a:lnTo>
                  <a:pt x="1220143" y="8764962"/>
                </a:lnTo>
                <a:lnTo>
                  <a:pt x="1191772" y="8726810"/>
                </a:lnTo>
                <a:lnTo>
                  <a:pt x="1163815" y="8688445"/>
                </a:lnTo>
                <a:lnTo>
                  <a:pt x="1136276" y="8649872"/>
                </a:lnTo>
                <a:lnTo>
                  <a:pt x="1109158" y="8611095"/>
                </a:lnTo>
                <a:lnTo>
                  <a:pt x="1082464" y="8572118"/>
                </a:lnTo>
                <a:lnTo>
                  <a:pt x="1056197" y="8532947"/>
                </a:lnTo>
                <a:lnTo>
                  <a:pt x="1030360" y="8493584"/>
                </a:lnTo>
                <a:lnTo>
                  <a:pt x="1004955" y="8454034"/>
                </a:lnTo>
                <a:lnTo>
                  <a:pt x="979987" y="8414302"/>
                </a:lnTo>
                <a:lnTo>
                  <a:pt x="955457" y="8374392"/>
                </a:lnTo>
                <a:lnTo>
                  <a:pt x="931370" y="8334307"/>
                </a:lnTo>
                <a:lnTo>
                  <a:pt x="907728" y="8294053"/>
                </a:lnTo>
                <a:lnTo>
                  <a:pt x="884534" y="8253634"/>
                </a:lnTo>
                <a:lnTo>
                  <a:pt x="861791" y="8213053"/>
                </a:lnTo>
                <a:lnTo>
                  <a:pt x="839502" y="8172316"/>
                </a:lnTo>
                <a:lnTo>
                  <a:pt x="817670" y="8131425"/>
                </a:lnTo>
                <a:lnTo>
                  <a:pt x="796299" y="8090387"/>
                </a:lnTo>
                <a:lnTo>
                  <a:pt x="775391" y="8049204"/>
                </a:lnTo>
                <a:lnTo>
                  <a:pt x="754950" y="8007881"/>
                </a:lnTo>
                <a:lnTo>
                  <a:pt x="734978" y="7966423"/>
                </a:lnTo>
                <a:lnTo>
                  <a:pt x="715478" y="7924834"/>
                </a:lnTo>
                <a:lnTo>
                  <a:pt x="696453" y="7883117"/>
                </a:lnTo>
                <a:lnTo>
                  <a:pt x="677908" y="7841278"/>
                </a:lnTo>
                <a:lnTo>
                  <a:pt x="659843" y="7799320"/>
                </a:lnTo>
                <a:lnTo>
                  <a:pt x="642263" y="7757248"/>
                </a:lnTo>
                <a:lnTo>
                  <a:pt x="625171" y="7715066"/>
                </a:lnTo>
                <a:lnTo>
                  <a:pt x="608570" y="7672779"/>
                </a:lnTo>
                <a:lnTo>
                  <a:pt x="592462" y="7630389"/>
                </a:lnTo>
                <a:lnTo>
                  <a:pt x="576850" y="7587903"/>
                </a:lnTo>
                <a:lnTo>
                  <a:pt x="561739" y="7545324"/>
                </a:lnTo>
                <a:lnTo>
                  <a:pt x="547130" y="7502656"/>
                </a:lnTo>
                <a:lnTo>
                  <a:pt x="533027" y="7459904"/>
                </a:lnTo>
                <a:lnTo>
                  <a:pt x="519433" y="7417071"/>
                </a:lnTo>
                <a:lnTo>
                  <a:pt x="506351" y="7374163"/>
                </a:lnTo>
                <a:lnTo>
                  <a:pt x="493783" y="7331183"/>
                </a:lnTo>
                <a:lnTo>
                  <a:pt x="481734" y="7288136"/>
                </a:lnTo>
                <a:lnTo>
                  <a:pt x="470205" y="7245026"/>
                </a:lnTo>
                <a:lnTo>
                  <a:pt x="459201" y="7201857"/>
                </a:lnTo>
                <a:lnTo>
                  <a:pt x="265261" y="6386982"/>
                </a:lnTo>
                <a:lnTo>
                  <a:pt x="198487" y="6083619"/>
                </a:lnTo>
                <a:lnTo>
                  <a:pt x="153735" y="5862064"/>
                </a:lnTo>
                <a:lnTo>
                  <a:pt x="120528" y="5682340"/>
                </a:lnTo>
                <a:lnTo>
                  <a:pt x="90224" y="5500729"/>
                </a:lnTo>
                <a:lnTo>
                  <a:pt x="69734" y="5363458"/>
                </a:lnTo>
                <a:lnTo>
                  <a:pt x="51420" y="5225414"/>
                </a:lnTo>
                <a:lnTo>
                  <a:pt x="35516" y="5086721"/>
                </a:lnTo>
                <a:lnTo>
                  <a:pt x="26367" y="4993960"/>
                </a:lnTo>
                <a:lnTo>
                  <a:pt x="22255" y="4947503"/>
                </a:lnTo>
                <a:close/>
              </a:path>
            </a:pathLst>
          </a:custGeom>
          <a:solidFill>
            <a:srgbClr val="FFFFFF"/>
          </a:solidFill>
        </p:spPr>
        <p:txBody>
          <a:bodyPr wrap="square" lIns="0" tIns="0" rIns="0" bIns="0" rtlCol="0"/>
          <a:lstStyle/>
          <a:p>
            <a:endParaRPr sz="1200"/>
          </a:p>
        </p:txBody>
      </p:sp>
      <p:sp>
        <p:nvSpPr>
          <p:cNvPr id="5" name="object 5"/>
          <p:cNvSpPr/>
          <p:nvPr/>
        </p:nvSpPr>
        <p:spPr>
          <a:xfrm>
            <a:off x="-1601" y="0"/>
            <a:ext cx="8785013" cy="1962150"/>
          </a:xfrm>
          <a:custGeom>
            <a:avLst/>
            <a:gdLst/>
            <a:ahLst/>
            <a:cxnLst/>
            <a:rect l="l" t="t" r="r" b="b"/>
            <a:pathLst>
              <a:path w="13177519" h="2943225">
                <a:moveTo>
                  <a:pt x="2666503" y="1245389"/>
                </a:moveTo>
                <a:lnTo>
                  <a:pt x="1742659" y="1673447"/>
                </a:lnTo>
                <a:lnTo>
                  <a:pt x="1781780" y="1641323"/>
                </a:lnTo>
                <a:lnTo>
                  <a:pt x="2618720" y="1253533"/>
                </a:lnTo>
                <a:lnTo>
                  <a:pt x="2666503" y="1245389"/>
                </a:lnTo>
                <a:close/>
              </a:path>
              <a:path w="13177519" h="2943225">
                <a:moveTo>
                  <a:pt x="2950438" y="1141824"/>
                </a:moveTo>
                <a:lnTo>
                  <a:pt x="1634217" y="1751687"/>
                </a:lnTo>
                <a:lnTo>
                  <a:pt x="1659750" y="1725859"/>
                </a:lnTo>
                <a:lnTo>
                  <a:pt x="1698423" y="1693943"/>
                </a:lnTo>
                <a:lnTo>
                  <a:pt x="2846583" y="1161950"/>
                </a:lnTo>
                <a:lnTo>
                  <a:pt x="2950438" y="1141824"/>
                </a:lnTo>
                <a:close/>
              </a:path>
              <a:path w="13177519" h="2943225">
                <a:moveTo>
                  <a:pt x="3042084" y="1113358"/>
                </a:moveTo>
                <a:lnTo>
                  <a:pt x="1576021" y="1792649"/>
                </a:lnTo>
                <a:lnTo>
                  <a:pt x="1602673" y="1766302"/>
                </a:lnTo>
                <a:lnTo>
                  <a:pt x="2993479" y="1121881"/>
                </a:lnTo>
                <a:lnTo>
                  <a:pt x="3042084" y="1113358"/>
                </a:lnTo>
                <a:close/>
              </a:path>
              <a:path w="13177519" h="2943225">
                <a:moveTo>
                  <a:pt x="3181794" y="1062621"/>
                </a:moveTo>
                <a:lnTo>
                  <a:pt x="1438348" y="1870435"/>
                </a:lnTo>
                <a:lnTo>
                  <a:pt x="1453429" y="1849451"/>
                </a:lnTo>
                <a:lnTo>
                  <a:pt x="3130183" y="1072538"/>
                </a:lnTo>
                <a:lnTo>
                  <a:pt x="3181794" y="1062621"/>
                </a:lnTo>
                <a:close/>
              </a:path>
              <a:path w="13177519" h="2943225">
                <a:moveTo>
                  <a:pt x="874948" y="2145480"/>
                </a:moveTo>
                <a:lnTo>
                  <a:pt x="778701" y="2190076"/>
                </a:lnTo>
                <a:lnTo>
                  <a:pt x="821485" y="2156255"/>
                </a:lnTo>
                <a:lnTo>
                  <a:pt x="874948" y="2145480"/>
                </a:lnTo>
                <a:close/>
              </a:path>
              <a:path w="13177519" h="2943225">
                <a:moveTo>
                  <a:pt x="3325571" y="1010000"/>
                </a:moveTo>
                <a:lnTo>
                  <a:pt x="1355691" y="1922731"/>
                </a:lnTo>
                <a:lnTo>
                  <a:pt x="1398629" y="1888839"/>
                </a:lnTo>
                <a:lnTo>
                  <a:pt x="3274136" y="1019835"/>
                </a:lnTo>
                <a:lnTo>
                  <a:pt x="3325571" y="1010000"/>
                </a:lnTo>
                <a:close/>
              </a:path>
              <a:path w="13177519" h="2943225">
                <a:moveTo>
                  <a:pt x="3571839" y="937884"/>
                </a:moveTo>
                <a:lnTo>
                  <a:pt x="237370" y="2482889"/>
                </a:lnTo>
                <a:lnTo>
                  <a:pt x="314902" y="2418971"/>
                </a:lnTo>
                <a:lnTo>
                  <a:pt x="359274" y="2398412"/>
                </a:lnTo>
                <a:lnTo>
                  <a:pt x="398446" y="2366264"/>
                </a:lnTo>
                <a:lnTo>
                  <a:pt x="3371634" y="988657"/>
                </a:lnTo>
                <a:lnTo>
                  <a:pt x="3474393" y="969038"/>
                </a:lnTo>
                <a:lnTo>
                  <a:pt x="3520437" y="947704"/>
                </a:lnTo>
                <a:lnTo>
                  <a:pt x="3571839" y="937884"/>
                </a:lnTo>
                <a:close/>
              </a:path>
              <a:path w="13177519" h="2943225">
                <a:moveTo>
                  <a:pt x="3669416" y="906670"/>
                </a:moveTo>
                <a:lnTo>
                  <a:pt x="226881" y="2501746"/>
                </a:lnTo>
                <a:lnTo>
                  <a:pt x="229792" y="2486400"/>
                </a:lnTo>
                <a:lnTo>
                  <a:pt x="3617935" y="916526"/>
                </a:lnTo>
                <a:lnTo>
                  <a:pt x="3669416" y="906670"/>
                </a:lnTo>
                <a:close/>
              </a:path>
              <a:path w="13177519" h="2943225">
                <a:moveTo>
                  <a:pt x="8708" y="2938764"/>
                </a:moveTo>
                <a:lnTo>
                  <a:pt x="78" y="2942763"/>
                </a:lnTo>
                <a:lnTo>
                  <a:pt x="0" y="2704849"/>
                </a:lnTo>
                <a:lnTo>
                  <a:pt x="12316" y="2685145"/>
                </a:lnTo>
                <a:lnTo>
                  <a:pt x="49717" y="2653819"/>
                </a:lnTo>
                <a:lnTo>
                  <a:pt x="81945" y="2610892"/>
                </a:lnTo>
                <a:lnTo>
                  <a:pt x="119596" y="2579450"/>
                </a:lnTo>
                <a:lnTo>
                  <a:pt x="158194" y="2533572"/>
                </a:lnTo>
                <a:lnTo>
                  <a:pt x="3715616" y="885263"/>
                </a:lnTo>
                <a:lnTo>
                  <a:pt x="3767227" y="875346"/>
                </a:lnTo>
                <a:lnTo>
                  <a:pt x="3815010" y="853207"/>
                </a:lnTo>
                <a:lnTo>
                  <a:pt x="3868131" y="842590"/>
                </a:lnTo>
                <a:lnTo>
                  <a:pt x="3969036" y="809834"/>
                </a:lnTo>
                <a:lnTo>
                  <a:pt x="4075279" y="788601"/>
                </a:lnTo>
                <a:lnTo>
                  <a:pt x="4121679" y="767102"/>
                </a:lnTo>
                <a:lnTo>
                  <a:pt x="4224228" y="747580"/>
                </a:lnTo>
                <a:lnTo>
                  <a:pt x="4269831" y="726450"/>
                </a:lnTo>
                <a:lnTo>
                  <a:pt x="4320608" y="716920"/>
                </a:lnTo>
                <a:lnTo>
                  <a:pt x="553479" y="2462395"/>
                </a:lnTo>
                <a:lnTo>
                  <a:pt x="517248" y="2493180"/>
                </a:lnTo>
                <a:lnTo>
                  <a:pt x="434106" y="2531703"/>
                </a:lnTo>
                <a:lnTo>
                  <a:pt x="392494" y="2564981"/>
                </a:lnTo>
                <a:lnTo>
                  <a:pt x="346231" y="2586416"/>
                </a:lnTo>
                <a:lnTo>
                  <a:pt x="227301" y="2683513"/>
                </a:lnTo>
                <a:lnTo>
                  <a:pt x="194182" y="2726852"/>
                </a:lnTo>
                <a:lnTo>
                  <a:pt x="156269" y="2758416"/>
                </a:lnTo>
                <a:lnTo>
                  <a:pt x="92640" y="2843887"/>
                </a:lnTo>
                <a:lnTo>
                  <a:pt x="40361" y="2896103"/>
                </a:lnTo>
                <a:lnTo>
                  <a:pt x="24758" y="2917330"/>
                </a:lnTo>
                <a:lnTo>
                  <a:pt x="8708" y="2938764"/>
                </a:lnTo>
                <a:close/>
              </a:path>
              <a:path w="13177519" h="2943225">
                <a:moveTo>
                  <a:pt x="4597796" y="672469"/>
                </a:moveTo>
                <a:lnTo>
                  <a:pt x="2649993" y="1574971"/>
                </a:lnTo>
                <a:lnTo>
                  <a:pt x="2599109" y="1584551"/>
                </a:lnTo>
                <a:lnTo>
                  <a:pt x="2507935" y="1626796"/>
                </a:lnTo>
                <a:lnTo>
                  <a:pt x="2456987" y="1636405"/>
                </a:lnTo>
                <a:lnTo>
                  <a:pt x="2356644" y="1682898"/>
                </a:lnTo>
                <a:lnTo>
                  <a:pt x="2308301" y="1691301"/>
                </a:lnTo>
                <a:lnTo>
                  <a:pt x="2136284" y="1771004"/>
                </a:lnTo>
                <a:lnTo>
                  <a:pt x="2087940" y="1779406"/>
                </a:lnTo>
                <a:lnTo>
                  <a:pt x="1135875" y="2220540"/>
                </a:lnTo>
                <a:lnTo>
                  <a:pt x="1083948" y="2230603"/>
                </a:lnTo>
                <a:lnTo>
                  <a:pt x="767566" y="2377197"/>
                </a:lnTo>
                <a:lnTo>
                  <a:pt x="717851" y="2386235"/>
                </a:lnTo>
                <a:lnTo>
                  <a:pt x="4320608" y="716920"/>
                </a:lnTo>
                <a:lnTo>
                  <a:pt x="4371385" y="707390"/>
                </a:lnTo>
                <a:lnTo>
                  <a:pt x="4583871" y="664924"/>
                </a:lnTo>
                <a:lnTo>
                  <a:pt x="4597796" y="672469"/>
                </a:lnTo>
                <a:close/>
              </a:path>
              <a:path w="13177519" h="2943225">
                <a:moveTo>
                  <a:pt x="1455384" y="2086495"/>
                </a:moveTo>
                <a:lnTo>
                  <a:pt x="1233007" y="2189531"/>
                </a:lnTo>
                <a:lnTo>
                  <a:pt x="1182463" y="2198954"/>
                </a:lnTo>
                <a:lnTo>
                  <a:pt x="1473338" y="2064178"/>
                </a:lnTo>
                <a:lnTo>
                  <a:pt x="1455384" y="2086495"/>
                </a:lnTo>
                <a:close/>
              </a:path>
              <a:path w="13177519" h="2943225">
                <a:moveTo>
                  <a:pt x="1852155" y="1902653"/>
                </a:moveTo>
                <a:lnTo>
                  <a:pt x="1590557" y="2023863"/>
                </a:lnTo>
                <a:lnTo>
                  <a:pt x="1519926" y="2042592"/>
                </a:lnTo>
                <a:lnTo>
                  <a:pt x="1895041" y="1868785"/>
                </a:lnTo>
                <a:lnTo>
                  <a:pt x="1852155" y="1902653"/>
                </a:lnTo>
                <a:close/>
              </a:path>
              <a:path w="13177519" h="2943225">
                <a:moveTo>
                  <a:pt x="9978901" y="1384488"/>
                </a:moveTo>
                <a:lnTo>
                  <a:pt x="8817906" y="1922428"/>
                </a:lnTo>
                <a:lnTo>
                  <a:pt x="8506932" y="1982534"/>
                </a:lnTo>
                <a:lnTo>
                  <a:pt x="8449763" y="1981029"/>
                </a:lnTo>
                <a:lnTo>
                  <a:pt x="8350264" y="1999137"/>
                </a:lnTo>
                <a:lnTo>
                  <a:pt x="8296474" y="1996066"/>
                </a:lnTo>
                <a:lnTo>
                  <a:pt x="8248730" y="2004191"/>
                </a:lnTo>
                <a:lnTo>
                  <a:pt x="8196237" y="2000519"/>
                </a:lnTo>
                <a:lnTo>
                  <a:pt x="8041118" y="1988410"/>
                </a:lnTo>
                <a:lnTo>
                  <a:pt x="7995144" y="1995715"/>
                </a:lnTo>
                <a:lnTo>
                  <a:pt x="7943477" y="1991660"/>
                </a:lnTo>
                <a:lnTo>
                  <a:pt x="7887238" y="1975727"/>
                </a:lnTo>
                <a:lnTo>
                  <a:pt x="7836986" y="1971017"/>
                </a:lnTo>
                <a:lnTo>
                  <a:pt x="7688946" y="1955628"/>
                </a:lnTo>
                <a:lnTo>
                  <a:pt x="7634771" y="1938739"/>
                </a:lnTo>
                <a:lnTo>
                  <a:pt x="7537159" y="1927979"/>
                </a:lnTo>
                <a:lnTo>
                  <a:pt x="7491503" y="1921139"/>
                </a:lnTo>
                <a:lnTo>
                  <a:pt x="7442075" y="1902050"/>
                </a:lnTo>
                <a:lnTo>
                  <a:pt x="7399330" y="1893862"/>
                </a:lnTo>
                <a:lnTo>
                  <a:pt x="7352366" y="1873631"/>
                </a:lnTo>
                <a:lnTo>
                  <a:pt x="7204567" y="1816140"/>
                </a:lnTo>
                <a:lnTo>
                  <a:pt x="7155920" y="1796689"/>
                </a:lnTo>
                <a:lnTo>
                  <a:pt x="7102465" y="1765469"/>
                </a:lnTo>
                <a:lnTo>
                  <a:pt x="7055013" y="1745464"/>
                </a:lnTo>
                <a:lnTo>
                  <a:pt x="7022272" y="1732640"/>
                </a:lnTo>
                <a:lnTo>
                  <a:pt x="6986209" y="1707359"/>
                </a:lnTo>
                <a:lnTo>
                  <a:pt x="6956828" y="1692978"/>
                </a:lnTo>
                <a:lnTo>
                  <a:pt x="6922780" y="1666763"/>
                </a:lnTo>
                <a:lnTo>
                  <a:pt x="6884114" y="1642688"/>
                </a:lnTo>
                <a:lnTo>
                  <a:pt x="6840681" y="1606824"/>
                </a:lnTo>
                <a:lnTo>
                  <a:pt x="6797822" y="1570694"/>
                </a:lnTo>
                <a:lnTo>
                  <a:pt x="6755537" y="1534299"/>
                </a:lnTo>
                <a:lnTo>
                  <a:pt x="6713825" y="1497637"/>
                </a:lnTo>
                <a:lnTo>
                  <a:pt x="6678171" y="1472166"/>
                </a:lnTo>
                <a:lnTo>
                  <a:pt x="6636619" y="1435431"/>
                </a:lnTo>
                <a:lnTo>
                  <a:pt x="6594523" y="1398948"/>
                </a:lnTo>
                <a:lnTo>
                  <a:pt x="6557235" y="1374234"/>
                </a:lnTo>
                <a:lnTo>
                  <a:pt x="6514092" y="1338236"/>
                </a:lnTo>
                <a:lnTo>
                  <a:pt x="6475786" y="1313994"/>
                </a:lnTo>
                <a:lnTo>
                  <a:pt x="6431654" y="1278454"/>
                </a:lnTo>
                <a:lnTo>
                  <a:pt x="6392388" y="1254657"/>
                </a:lnTo>
                <a:lnTo>
                  <a:pt x="6347323" y="1219549"/>
                </a:lnTo>
                <a:lnTo>
                  <a:pt x="6307154" y="1196170"/>
                </a:lnTo>
                <a:lnTo>
                  <a:pt x="6272845" y="1170076"/>
                </a:lnTo>
                <a:lnTo>
                  <a:pt x="6208669" y="1129826"/>
                </a:lnTo>
                <a:lnTo>
                  <a:pt x="6174360" y="1103732"/>
                </a:lnTo>
                <a:lnTo>
                  <a:pt x="6132286" y="1081235"/>
                </a:lnTo>
                <a:lnTo>
                  <a:pt x="6087973" y="1059777"/>
                </a:lnTo>
                <a:lnTo>
                  <a:pt x="6040971" y="1039563"/>
                </a:lnTo>
                <a:lnTo>
                  <a:pt x="5990834" y="1020803"/>
                </a:lnTo>
                <a:lnTo>
                  <a:pt x="5941289" y="1001768"/>
                </a:lnTo>
                <a:lnTo>
                  <a:pt x="5896492" y="994531"/>
                </a:lnTo>
                <a:lnTo>
                  <a:pt x="5851102" y="987568"/>
                </a:lnTo>
                <a:lnTo>
                  <a:pt x="5799781" y="969356"/>
                </a:lnTo>
                <a:lnTo>
                  <a:pt x="5753206" y="962942"/>
                </a:lnTo>
                <a:lnTo>
                  <a:pt x="5706040" y="956802"/>
                </a:lnTo>
                <a:lnTo>
                  <a:pt x="5658280" y="950937"/>
                </a:lnTo>
                <a:lnTo>
                  <a:pt x="5560985" y="940030"/>
                </a:lnTo>
                <a:lnTo>
                  <a:pt x="5461321" y="930221"/>
                </a:lnTo>
                <a:lnTo>
                  <a:pt x="5409059" y="926442"/>
                </a:lnTo>
                <a:lnTo>
                  <a:pt x="5362763" y="933896"/>
                </a:lnTo>
                <a:lnTo>
                  <a:pt x="5260371" y="925350"/>
                </a:lnTo>
                <a:lnTo>
                  <a:pt x="5214452" y="932630"/>
                </a:lnTo>
                <a:lnTo>
                  <a:pt x="5162817" y="928560"/>
                </a:lnTo>
                <a:lnTo>
                  <a:pt x="5115895" y="936304"/>
                </a:lnTo>
                <a:lnTo>
                  <a:pt x="5055045" y="936505"/>
                </a:lnTo>
                <a:lnTo>
                  <a:pt x="5029959" y="948128"/>
                </a:lnTo>
                <a:lnTo>
                  <a:pt x="4999534" y="948228"/>
                </a:lnTo>
                <a:lnTo>
                  <a:pt x="4957901" y="967518"/>
                </a:lnTo>
                <a:lnTo>
                  <a:pt x="4724370" y="1005739"/>
                </a:lnTo>
                <a:lnTo>
                  <a:pt x="4590090" y="1025965"/>
                </a:lnTo>
                <a:lnTo>
                  <a:pt x="4550670" y="1044230"/>
                </a:lnTo>
                <a:lnTo>
                  <a:pt x="4393383" y="1075117"/>
                </a:lnTo>
                <a:lnTo>
                  <a:pt x="4346580" y="1096803"/>
                </a:lnTo>
                <a:lnTo>
                  <a:pt x="3935711" y="1175200"/>
                </a:lnTo>
                <a:lnTo>
                  <a:pt x="3890262" y="1196259"/>
                </a:lnTo>
                <a:lnTo>
                  <a:pt x="3686032" y="1234899"/>
                </a:lnTo>
                <a:lnTo>
                  <a:pt x="3640206" y="1256132"/>
                </a:lnTo>
                <a:lnTo>
                  <a:pt x="3537973" y="1275507"/>
                </a:lnTo>
                <a:lnTo>
                  <a:pt x="3492308" y="1296666"/>
                </a:lnTo>
                <a:lnTo>
                  <a:pt x="3444097" y="1305007"/>
                </a:lnTo>
                <a:lnTo>
                  <a:pt x="3263185" y="1360837"/>
                </a:lnTo>
                <a:lnTo>
                  <a:pt x="3166972" y="1377423"/>
                </a:lnTo>
                <a:lnTo>
                  <a:pt x="3120422" y="1398992"/>
                </a:lnTo>
                <a:lnTo>
                  <a:pt x="3068756" y="1408934"/>
                </a:lnTo>
                <a:lnTo>
                  <a:pt x="2977671" y="1451138"/>
                </a:lnTo>
                <a:lnTo>
                  <a:pt x="2927315" y="1460473"/>
                </a:lnTo>
                <a:lnTo>
                  <a:pt x="2882191" y="1481381"/>
                </a:lnTo>
                <a:lnTo>
                  <a:pt x="2831631" y="1490810"/>
                </a:lnTo>
                <a:lnTo>
                  <a:pt x="4622658" y="660949"/>
                </a:lnTo>
                <a:lnTo>
                  <a:pt x="4823386" y="623931"/>
                </a:lnTo>
                <a:lnTo>
                  <a:pt x="4878465" y="626405"/>
                </a:lnTo>
                <a:lnTo>
                  <a:pt x="4977826" y="608361"/>
                </a:lnTo>
                <a:lnTo>
                  <a:pt x="5032904" y="610834"/>
                </a:lnTo>
                <a:lnTo>
                  <a:pt x="5132375" y="592740"/>
                </a:lnTo>
                <a:lnTo>
                  <a:pt x="5185983" y="595895"/>
                </a:lnTo>
                <a:lnTo>
                  <a:pt x="5232459" y="588357"/>
                </a:lnTo>
                <a:lnTo>
                  <a:pt x="5282036" y="593380"/>
                </a:lnTo>
                <a:lnTo>
                  <a:pt x="5297081" y="600406"/>
                </a:lnTo>
                <a:lnTo>
                  <a:pt x="5307682" y="595494"/>
                </a:lnTo>
                <a:lnTo>
                  <a:pt x="5323623" y="602105"/>
                </a:lnTo>
                <a:lnTo>
                  <a:pt x="5333329" y="597608"/>
                </a:lnTo>
                <a:lnTo>
                  <a:pt x="5380180" y="603894"/>
                </a:lnTo>
                <a:lnTo>
                  <a:pt x="5421916" y="598553"/>
                </a:lnTo>
                <a:lnTo>
                  <a:pt x="5468543" y="604943"/>
                </a:lnTo>
                <a:lnTo>
                  <a:pt x="5514050" y="611851"/>
                </a:lnTo>
                <a:lnTo>
                  <a:pt x="5561793" y="617724"/>
                </a:lnTo>
                <a:lnTo>
                  <a:pt x="5607346" y="624611"/>
                </a:lnTo>
                <a:lnTo>
                  <a:pt x="5650908" y="632421"/>
                </a:lnTo>
                <a:lnTo>
                  <a:pt x="5698018" y="652584"/>
                </a:lnTo>
                <a:lnTo>
                  <a:pt x="5738195" y="661962"/>
                </a:lnTo>
                <a:lnTo>
                  <a:pt x="5782318" y="683509"/>
                </a:lnTo>
                <a:lnTo>
                  <a:pt x="5843693" y="711060"/>
                </a:lnTo>
                <a:lnTo>
                  <a:pt x="5915818" y="733629"/>
                </a:lnTo>
                <a:lnTo>
                  <a:pt x="6010866" y="773572"/>
                </a:lnTo>
                <a:lnTo>
                  <a:pt x="6059586" y="806986"/>
                </a:lnTo>
                <a:lnTo>
                  <a:pt x="6100466" y="844032"/>
                </a:lnTo>
                <a:lnTo>
                  <a:pt x="6135461" y="883806"/>
                </a:lnTo>
                <a:lnTo>
                  <a:pt x="6168103" y="910672"/>
                </a:lnTo>
                <a:lnTo>
                  <a:pt x="6208473" y="947955"/>
                </a:lnTo>
                <a:lnTo>
                  <a:pt x="6245296" y="972885"/>
                </a:lnTo>
                <a:lnTo>
                  <a:pt x="6283313" y="997261"/>
                </a:lnTo>
                <a:lnTo>
                  <a:pt x="6327267" y="1032883"/>
                </a:lnTo>
                <a:lnTo>
                  <a:pt x="6366549" y="1056673"/>
                </a:lnTo>
                <a:lnTo>
                  <a:pt x="6410626" y="1092238"/>
                </a:lnTo>
                <a:lnTo>
                  <a:pt x="6448863" y="1116513"/>
                </a:lnTo>
                <a:lnTo>
                  <a:pt x="6491980" y="1152523"/>
                </a:lnTo>
                <a:lnTo>
                  <a:pt x="6534679" y="1188727"/>
                </a:lnTo>
                <a:lnTo>
                  <a:pt x="6571662" y="1213582"/>
                </a:lnTo>
                <a:lnTo>
                  <a:pt x="6655650" y="1286643"/>
                </a:lnTo>
                <a:lnTo>
                  <a:pt x="6696083" y="1323897"/>
                </a:lnTo>
                <a:lnTo>
                  <a:pt x="6735171" y="1361773"/>
                </a:lnTo>
                <a:lnTo>
                  <a:pt x="6773140" y="1400169"/>
                </a:lnTo>
                <a:lnTo>
                  <a:pt x="6803836" y="1427937"/>
                </a:lnTo>
                <a:lnTo>
                  <a:pt x="6837170" y="1454483"/>
                </a:lnTo>
                <a:lnTo>
                  <a:pt x="6877105" y="1491968"/>
                </a:lnTo>
                <a:lnTo>
                  <a:pt x="6911585" y="1517983"/>
                </a:lnTo>
                <a:lnTo>
                  <a:pt x="6944575" y="1544688"/>
                </a:lnTo>
                <a:lnTo>
                  <a:pt x="6954693" y="1553997"/>
                </a:lnTo>
                <a:lnTo>
                  <a:pt x="6966602" y="1562476"/>
                </a:lnTo>
                <a:lnTo>
                  <a:pt x="6992213" y="1578604"/>
                </a:lnTo>
                <a:lnTo>
                  <a:pt x="7027977" y="1590027"/>
                </a:lnTo>
                <a:lnTo>
                  <a:pt x="7104844" y="1624396"/>
                </a:lnTo>
                <a:lnTo>
                  <a:pt x="7140609" y="1635819"/>
                </a:lnTo>
                <a:lnTo>
                  <a:pt x="7188946" y="1655413"/>
                </a:lnTo>
                <a:lnTo>
                  <a:pt x="7238411" y="1674485"/>
                </a:lnTo>
                <a:lnTo>
                  <a:pt x="7288963" y="1693053"/>
                </a:lnTo>
                <a:lnTo>
                  <a:pt x="7340560" y="1711137"/>
                </a:lnTo>
                <a:lnTo>
                  <a:pt x="7393159" y="1728757"/>
                </a:lnTo>
                <a:lnTo>
                  <a:pt x="7446720" y="1745931"/>
                </a:lnTo>
                <a:lnTo>
                  <a:pt x="7495861" y="1751155"/>
                </a:lnTo>
                <a:lnTo>
                  <a:pt x="7545924" y="1769950"/>
                </a:lnTo>
                <a:lnTo>
                  <a:pt x="7635370" y="1784494"/>
                </a:lnTo>
                <a:lnTo>
                  <a:pt x="7685433" y="1803289"/>
                </a:lnTo>
                <a:lnTo>
                  <a:pt x="7692227" y="1800141"/>
                </a:lnTo>
                <a:lnTo>
                  <a:pt x="7703913" y="1808723"/>
                </a:lnTo>
                <a:lnTo>
                  <a:pt x="7710259" y="1805783"/>
                </a:lnTo>
                <a:lnTo>
                  <a:pt x="7722392" y="1814158"/>
                </a:lnTo>
                <a:lnTo>
                  <a:pt x="7768521" y="1806782"/>
                </a:lnTo>
                <a:lnTo>
                  <a:pt x="7818107" y="1811800"/>
                </a:lnTo>
                <a:lnTo>
                  <a:pt x="7963107" y="1828598"/>
                </a:lnTo>
                <a:lnTo>
                  <a:pt x="8012694" y="1833616"/>
                </a:lnTo>
                <a:lnTo>
                  <a:pt x="8064162" y="1837763"/>
                </a:lnTo>
                <a:lnTo>
                  <a:pt x="8114508" y="1842429"/>
                </a:lnTo>
                <a:lnTo>
                  <a:pt x="8159097" y="1835766"/>
                </a:lnTo>
                <a:lnTo>
                  <a:pt x="8208774" y="1840743"/>
                </a:lnTo>
                <a:lnTo>
                  <a:pt x="8253029" y="1834235"/>
                </a:lnTo>
                <a:lnTo>
                  <a:pt x="8302706" y="1839211"/>
                </a:lnTo>
                <a:lnTo>
                  <a:pt x="8347296" y="1832548"/>
                </a:lnTo>
                <a:lnTo>
                  <a:pt x="8397642" y="1837214"/>
                </a:lnTo>
                <a:lnTo>
                  <a:pt x="8446138" y="1828741"/>
                </a:lnTo>
                <a:lnTo>
                  <a:pt x="8500309" y="1831635"/>
                </a:lnTo>
                <a:lnTo>
                  <a:pt x="8750941" y="1785491"/>
                </a:lnTo>
                <a:lnTo>
                  <a:pt x="8803852" y="1774972"/>
                </a:lnTo>
                <a:lnTo>
                  <a:pt x="8851883" y="1752718"/>
                </a:lnTo>
                <a:lnTo>
                  <a:pt x="8959541" y="1730829"/>
                </a:lnTo>
                <a:lnTo>
                  <a:pt x="9008260" y="1708255"/>
                </a:lnTo>
                <a:lnTo>
                  <a:pt x="9059862" y="1698343"/>
                </a:lnTo>
                <a:lnTo>
                  <a:pt x="9152386" y="1655473"/>
                </a:lnTo>
                <a:lnTo>
                  <a:pt x="9203987" y="1645561"/>
                </a:lnTo>
                <a:lnTo>
                  <a:pt x="9250249" y="1624125"/>
                </a:lnTo>
                <a:lnTo>
                  <a:pt x="9348113" y="1592778"/>
                </a:lnTo>
                <a:lnTo>
                  <a:pt x="9440637" y="1549908"/>
                </a:lnTo>
                <a:lnTo>
                  <a:pt x="9492238" y="1539996"/>
                </a:lnTo>
                <a:lnTo>
                  <a:pt x="9538500" y="1518560"/>
                </a:lnTo>
                <a:lnTo>
                  <a:pt x="9586806" y="1510175"/>
                </a:lnTo>
                <a:lnTo>
                  <a:pt x="9629549" y="1490370"/>
                </a:lnTo>
                <a:lnTo>
                  <a:pt x="9724146" y="1474534"/>
                </a:lnTo>
                <a:lnTo>
                  <a:pt x="9752815" y="1461250"/>
                </a:lnTo>
                <a:lnTo>
                  <a:pt x="9772489" y="1466131"/>
                </a:lnTo>
                <a:lnTo>
                  <a:pt x="9927074" y="1394505"/>
                </a:lnTo>
                <a:lnTo>
                  <a:pt x="9978901" y="1384488"/>
                </a:lnTo>
                <a:close/>
              </a:path>
              <a:path w="13177519" h="2943225">
                <a:moveTo>
                  <a:pt x="12931739" y="142283"/>
                </a:moveTo>
                <a:lnTo>
                  <a:pt x="9930999" y="1532657"/>
                </a:lnTo>
                <a:lnTo>
                  <a:pt x="9484939" y="1697345"/>
                </a:lnTo>
                <a:lnTo>
                  <a:pt x="9452723" y="1712272"/>
                </a:lnTo>
                <a:lnTo>
                  <a:pt x="9415392" y="1715572"/>
                </a:lnTo>
                <a:lnTo>
                  <a:pt x="11871171" y="577702"/>
                </a:lnTo>
                <a:lnTo>
                  <a:pt x="11908969" y="546192"/>
                </a:lnTo>
                <a:lnTo>
                  <a:pt x="12306268" y="362106"/>
                </a:lnTo>
                <a:lnTo>
                  <a:pt x="12345429" y="329964"/>
                </a:lnTo>
                <a:lnTo>
                  <a:pt x="12478996" y="268076"/>
                </a:lnTo>
                <a:lnTo>
                  <a:pt x="12562923" y="215192"/>
                </a:lnTo>
                <a:lnTo>
                  <a:pt x="12607672" y="194458"/>
                </a:lnTo>
                <a:lnTo>
                  <a:pt x="12647487" y="162013"/>
                </a:lnTo>
                <a:lnTo>
                  <a:pt x="12737796" y="120169"/>
                </a:lnTo>
                <a:lnTo>
                  <a:pt x="12822766" y="66802"/>
                </a:lnTo>
                <a:lnTo>
                  <a:pt x="12913075" y="24958"/>
                </a:lnTo>
                <a:lnTo>
                  <a:pt x="12936731" y="0"/>
                </a:lnTo>
                <a:lnTo>
                  <a:pt x="13176993" y="652"/>
                </a:lnTo>
                <a:lnTo>
                  <a:pt x="13159973" y="8538"/>
                </a:lnTo>
                <a:lnTo>
                  <a:pt x="13117530" y="42201"/>
                </a:lnTo>
                <a:lnTo>
                  <a:pt x="12974182" y="108620"/>
                </a:lnTo>
                <a:lnTo>
                  <a:pt x="12931739" y="142283"/>
                </a:lnTo>
                <a:close/>
              </a:path>
              <a:path w="13177519" h="2943225">
                <a:moveTo>
                  <a:pt x="10220938" y="1300336"/>
                </a:moveTo>
                <a:lnTo>
                  <a:pt x="8967620" y="1881053"/>
                </a:lnTo>
                <a:lnTo>
                  <a:pt x="8865180" y="1900524"/>
                </a:lnTo>
                <a:lnTo>
                  <a:pt x="10071602" y="1341536"/>
                </a:lnTo>
                <a:lnTo>
                  <a:pt x="10123193" y="1331629"/>
                </a:lnTo>
                <a:lnTo>
                  <a:pt x="10220938" y="1300336"/>
                </a:lnTo>
                <a:close/>
              </a:path>
              <a:path w="13177519" h="2943225">
                <a:moveTo>
                  <a:pt x="10552392" y="1160756"/>
                </a:moveTo>
                <a:lnTo>
                  <a:pt x="9064835" y="1850006"/>
                </a:lnTo>
                <a:lnTo>
                  <a:pt x="9013536" y="1859778"/>
                </a:lnTo>
                <a:lnTo>
                  <a:pt x="10453877" y="1192405"/>
                </a:lnTo>
                <a:lnTo>
                  <a:pt x="10552392" y="1160756"/>
                </a:lnTo>
                <a:close/>
              </a:path>
              <a:path w="13177519" h="2943225">
                <a:moveTo>
                  <a:pt x="10957680" y="986965"/>
                </a:moveTo>
                <a:lnTo>
                  <a:pt x="9162280" y="1818853"/>
                </a:lnTo>
                <a:lnTo>
                  <a:pt x="9110852" y="1828685"/>
                </a:lnTo>
                <a:lnTo>
                  <a:pt x="10908171" y="995908"/>
                </a:lnTo>
                <a:lnTo>
                  <a:pt x="10957680" y="986965"/>
                </a:lnTo>
                <a:close/>
              </a:path>
              <a:path w="13177519" h="2943225">
                <a:moveTo>
                  <a:pt x="11100437" y="934817"/>
                </a:moveTo>
                <a:lnTo>
                  <a:pt x="9306458" y="1766046"/>
                </a:lnTo>
                <a:lnTo>
                  <a:pt x="9254729" y="1776017"/>
                </a:lnTo>
                <a:lnTo>
                  <a:pt x="11046307" y="945901"/>
                </a:lnTo>
                <a:lnTo>
                  <a:pt x="11100437" y="934817"/>
                </a:lnTo>
                <a:close/>
              </a:path>
              <a:path w="13177519" h="2943225">
                <a:moveTo>
                  <a:pt x="12806133" y="214479"/>
                </a:moveTo>
                <a:lnTo>
                  <a:pt x="10154345" y="1443168"/>
                </a:lnTo>
                <a:lnTo>
                  <a:pt x="10073749" y="1466515"/>
                </a:lnTo>
                <a:lnTo>
                  <a:pt x="12844312" y="182792"/>
                </a:lnTo>
                <a:lnTo>
                  <a:pt x="12806133" y="214479"/>
                </a:lnTo>
                <a:close/>
              </a:path>
              <a:path w="13177519" h="2943225">
                <a:moveTo>
                  <a:pt x="12637403" y="306656"/>
                </a:moveTo>
                <a:lnTo>
                  <a:pt x="10280455" y="1398733"/>
                </a:lnTo>
                <a:lnTo>
                  <a:pt x="10233545" y="1406471"/>
                </a:lnTo>
                <a:lnTo>
                  <a:pt x="12675693" y="274917"/>
                </a:lnTo>
                <a:lnTo>
                  <a:pt x="12637403" y="306656"/>
                </a:lnTo>
                <a:close/>
              </a:path>
              <a:path w="13177519" h="2943225">
                <a:moveTo>
                  <a:pt x="12473405" y="396640"/>
                </a:moveTo>
                <a:lnTo>
                  <a:pt x="10942599" y="1105930"/>
                </a:lnTo>
                <a:lnTo>
                  <a:pt x="10889136" y="1116704"/>
                </a:lnTo>
                <a:lnTo>
                  <a:pt x="12512375" y="364587"/>
                </a:lnTo>
                <a:lnTo>
                  <a:pt x="12473405" y="396640"/>
                </a:lnTo>
                <a:close/>
              </a:path>
              <a:path w="13177519" h="2943225">
                <a:moveTo>
                  <a:pt x="12301292" y="490385"/>
                </a:moveTo>
                <a:lnTo>
                  <a:pt x="11183949" y="1008098"/>
                </a:lnTo>
                <a:lnTo>
                  <a:pt x="11132022" y="1018162"/>
                </a:lnTo>
                <a:lnTo>
                  <a:pt x="12340370" y="458281"/>
                </a:lnTo>
                <a:lnTo>
                  <a:pt x="12301292" y="490385"/>
                </a:lnTo>
                <a:close/>
              </a:path>
            </a:pathLst>
          </a:custGeom>
          <a:solidFill>
            <a:srgbClr val="5B9DC7"/>
          </a:solidFill>
        </p:spPr>
        <p:txBody>
          <a:bodyPr wrap="square" lIns="0" tIns="0" rIns="0" bIns="0" rtlCol="0"/>
          <a:lstStyle/>
          <a:p>
            <a:endParaRPr sz="1200"/>
          </a:p>
        </p:txBody>
      </p:sp>
      <p:sp>
        <p:nvSpPr>
          <p:cNvPr id="6" name="object 6"/>
          <p:cNvSpPr/>
          <p:nvPr/>
        </p:nvSpPr>
        <p:spPr>
          <a:xfrm>
            <a:off x="10082785" y="0"/>
            <a:ext cx="2109470" cy="1845733"/>
          </a:xfrm>
          <a:custGeom>
            <a:avLst/>
            <a:gdLst/>
            <a:ahLst/>
            <a:cxnLst/>
            <a:rect l="l" t="t" r="r" b="b"/>
            <a:pathLst>
              <a:path w="3164205" h="2768600">
                <a:moveTo>
                  <a:pt x="1211425" y="2133600"/>
                </a:moveTo>
                <a:lnTo>
                  <a:pt x="41355" y="2133600"/>
                </a:lnTo>
                <a:lnTo>
                  <a:pt x="33111" y="2120900"/>
                </a:lnTo>
                <a:lnTo>
                  <a:pt x="23413" y="2095500"/>
                </a:lnTo>
                <a:lnTo>
                  <a:pt x="15207" y="2082800"/>
                </a:lnTo>
                <a:lnTo>
                  <a:pt x="9525" y="2070100"/>
                </a:lnTo>
                <a:lnTo>
                  <a:pt x="7402" y="2044700"/>
                </a:lnTo>
                <a:lnTo>
                  <a:pt x="5088" y="2019300"/>
                </a:lnTo>
                <a:lnTo>
                  <a:pt x="1740" y="1993900"/>
                </a:lnTo>
                <a:lnTo>
                  <a:pt x="0" y="1968500"/>
                </a:lnTo>
                <a:lnTo>
                  <a:pt x="2505" y="1943100"/>
                </a:lnTo>
                <a:lnTo>
                  <a:pt x="3730" y="1930400"/>
                </a:lnTo>
                <a:lnTo>
                  <a:pt x="2505" y="1930400"/>
                </a:lnTo>
                <a:lnTo>
                  <a:pt x="4954" y="1917700"/>
                </a:lnTo>
                <a:lnTo>
                  <a:pt x="13849" y="1892300"/>
                </a:lnTo>
                <a:lnTo>
                  <a:pt x="18267" y="1866900"/>
                </a:lnTo>
                <a:lnTo>
                  <a:pt x="20620" y="1828800"/>
                </a:lnTo>
                <a:lnTo>
                  <a:pt x="23317" y="1803400"/>
                </a:lnTo>
                <a:lnTo>
                  <a:pt x="25402" y="1778000"/>
                </a:lnTo>
                <a:lnTo>
                  <a:pt x="28061" y="1765300"/>
                </a:lnTo>
                <a:lnTo>
                  <a:pt x="31408" y="1752600"/>
                </a:lnTo>
                <a:lnTo>
                  <a:pt x="35559" y="1739900"/>
                </a:lnTo>
                <a:lnTo>
                  <a:pt x="45047" y="1701800"/>
                </a:lnTo>
                <a:lnTo>
                  <a:pt x="53617" y="1663700"/>
                </a:lnTo>
                <a:lnTo>
                  <a:pt x="69838" y="1600200"/>
                </a:lnTo>
                <a:lnTo>
                  <a:pt x="79134" y="1574800"/>
                </a:lnTo>
                <a:lnTo>
                  <a:pt x="90037" y="1536700"/>
                </a:lnTo>
                <a:lnTo>
                  <a:pt x="101859" y="1511300"/>
                </a:lnTo>
                <a:lnTo>
                  <a:pt x="122039" y="1447800"/>
                </a:lnTo>
                <a:lnTo>
                  <a:pt x="130284" y="1435100"/>
                </a:lnTo>
                <a:lnTo>
                  <a:pt x="139216" y="1409700"/>
                </a:lnTo>
                <a:lnTo>
                  <a:pt x="149412" y="1397000"/>
                </a:lnTo>
                <a:lnTo>
                  <a:pt x="178028" y="1346200"/>
                </a:lnTo>
                <a:lnTo>
                  <a:pt x="194000" y="1320800"/>
                </a:lnTo>
                <a:lnTo>
                  <a:pt x="213072" y="1295400"/>
                </a:lnTo>
                <a:lnTo>
                  <a:pt x="228068" y="1282700"/>
                </a:lnTo>
                <a:lnTo>
                  <a:pt x="243065" y="1257300"/>
                </a:lnTo>
                <a:lnTo>
                  <a:pt x="257144" y="1244600"/>
                </a:lnTo>
                <a:lnTo>
                  <a:pt x="269386" y="1231900"/>
                </a:lnTo>
                <a:lnTo>
                  <a:pt x="273058" y="1219200"/>
                </a:lnTo>
                <a:lnTo>
                  <a:pt x="284076" y="1219200"/>
                </a:lnTo>
                <a:lnTo>
                  <a:pt x="312233" y="1193800"/>
                </a:lnTo>
                <a:lnTo>
                  <a:pt x="340391" y="1181100"/>
                </a:lnTo>
                <a:lnTo>
                  <a:pt x="369466" y="1155700"/>
                </a:lnTo>
                <a:lnTo>
                  <a:pt x="400377" y="1143000"/>
                </a:lnTo>
                <a:lnTo>
                  <a:pt x="508109" y="1092200"/>
                </a:lnTo>
                <a:lnTo>
                  <a:pt x="538715" y="1092200"/>
                </a:lnTo>
                <a:lnTo>
                  <a:pt x="689294" y="1041400"/>
                </a:lnTo>
                <a:lnTo>
                  <a:pt x="714237" y="1041400"/>
                </a:lnTo>
                <a:lnTo>
                  <a:pt x="726307" y="1028700"/>
                </a:lnTo>
                <a:lnTo>
                  <a:pt x="738263" y="1028700"/>
                </a:lnTo>
                <a:lnTo>
                  <a:pt x="879048" y="977900"/>
                </a:lnTo>
                <a:lnTo>
                  <a:pt x="907684" y="977900"/>
                </a:lnTo>
                <a:lnTo>
                  <a:pt x="936434" y="965200"/>
                </a:lnTo>
                <a:lnTo>
                  <a:pt x="964954" y="965200"/>
                </a:lnTo>
                <a:lnTo>
                  <a:pt x="1075020" y="914400"/>
                </a:lnTo>
                <a:lnTo>
                  <a:pt x="1103081" y="914400"/>
                </a:lnTo>
                <a:lnTo>
                  <a:pt x="1118231" y="901700"/>
                </a:lnTo>
                <a:lnTo>
                  <a:pt x="1132462" y="901700"/>
                </a:lnTo>
                <a:lnTo>
                  <a:pt x="1145776" y="889000"/>
                </a:lnTo>
                <a:lnTo>
                  <a:pt x="1183115" y="850900"/>
                </a:lnTo>
                <a:lnTo>
                  <a:pt x="1209894" y="825500"/>
                </a:lnTo>
                <a:lnTo>
                  <a:pt x="1280823" y="787400"/>
                </a:lnTo>
                <a:lnTo>
                  <a:pt x="1317320" y="749300"/>
                </a:lnTo>
                <a:lnTo>
                  <a:pt x="1333426" y="736600"/>
                </a:lnTo>
                <a:lnTo>
                  <a:pt x="1350680" y="723900"/>
                </a:lnTo>
                <a:lnTo>
                  <a:pt x="1369311" y="698500"/>
                </a:lnTo>
                <a:lnTo>
                  <a:pt x="1389549" y="685800"/>
                </a:lnTo>
                <a:lnTo>
                  <a:pt x="1420824" y="660400"/>
                </a:lnTo>
                <a:lnTo>
                  <a:pt x="1447853" y="635000"/>
                </a:lnTo>
                <a:lnTo>
                  <a:pt x="1472356" y="609600"/>
                </a:lnTo>
                <a:lnTo>
                  <a:pt x="1496056" y="571500"/>
                </a:lnTo>
                <a:lnTo>
                  <a:pt x="1508050" y="558800"/>
                </a:lnTo>
                <a:lnTo>
                  <a:pt x="1520388" y="546100"/>
                </a:lnTo>
                <a:lnTo>
                  <a:pt x="1533414" y="533400"/>
                </a:lnTo>
                <a:lnTo>
                  <a:pt x="1547474" y="520700"/>
                </a:lnTo>
                <a:lnTo>
                  <a:pt x="1571250" y="495300"/>
                </a:lnTo>
                <a:lnTo>
                  <a:pt x="1591699" y="469900"/>
                </a:lnTo>
                <a:lnTo>
                  <a:pt x="1609622" y="444500"/>
                </a:lnTo>
                <a:lnTo>
                  <a:pt x="1625824" y="419100"/>
                </a:lnTo>
                <a:lnTo>
                  <a:pt x="1651513" y="368300"/>
                </a:lnTo>
                <a:lnTo>
                  <a:pt x="1678006" y="317500"/>
                </a:lnTo>
                <a:lnTo>
                  <a:pt x="1703810" y="279400"/>
                </a:lnTo>
                <a:lnTo>
                  <a:pt x="1727434" y="228600"/>
                </a:lnTo>
                <a:lnTo>
                  <a:pt x="1729883" y="228600"/>
                </a:lnTo>
                <a:lnTo>
                  <a:pt x="1733555" y="215900"/>
                </a:lnTo>
                <a:lnTo>
                  <a:pt x="1737228" y="215900"/>
                </a:lnTo>
                <a:lnTo>
                  <a:pt x="1759398" y="177800"/>
                </a:lnTo>
                <a:lnTo>
                  <a:pt x="1777780" y="152400"/>
                </a:lnTo>
                <a:lnTo>
                  <a:pt x="1794556" y="114300"/>
                </a:lnTo>
                <a:lnTo>
                  <a:pt x="1811906" y="88900"/>
                </a:lnTo>
                <a:lnTo>
                  <a:pt x="1824052" y="50800"/>
                </a:lnTo>
                <a:lnTo>
                  <a:pt x="1839298" y="12700"/>
                </a:lnTo>
                <a:lnTo>
                  <a:pt x="1847989" y="0"/>
                </a:lnTo>
                <a:lnTo>
                  <a:pt x="1943484" y="0"/>
                </a:lnTo>
                <a:lnTo>
                  <a:pt x="1934674" y="25400"/>
                </a:lnTo>
                <a:lnTo>
                  <a:pt x="1920861" y="76200"/>
                </a:lnTo>
                <a:lnTo>
                  <a:pt x="1905118" y="127000"/>
                </a:lnTo>
                <a:lnTo>
                  <a:pt x="1888303" y="165100"/>
                </a:lnTo>
                <a:lnTo>
                  <a:pt x="1870397" y="215900"/>
                </a:lnTo>
                <a:lnTo>
                  <a:pt x="1851377" y="266700"/>
                </a:lnTo>
                <a:lnTo>
                  <a:pt x="1831222" y="317500"/>
                </a:lnTo>
                <a:lnTo>
                  <a:pt x="1809910" y="355600"/>
                </a:lnTo>
                <a:lnTo>
                  <a:pt x="1787421" y="406400"/>
                </a:lnTo>
                <a:lnTo>
                  <a:pt x="1762363" y="457200"/>
                </a:lnTo>
                <a:lnTo>
                  <a:pt x="1734779" y="495300"/>
                </a:lnTo>
                <a:lnTo>
                  <a:pt x="1704442" y="533400"/>
                </a:lnTo>
                <a:lnTo>
                  <a:pt x="1671120" y="584200"/>
                </a:lnTo>
                <a:lnTo>
                  <a:pt x="1636459" y="622300"/>
                </a:lnTo>
                <a:lnTo>
                  <a:pt x="1602257" y="660400"/>
                </a:lnTo>
                <a:lnTo>
                  <a:pt x="1568515" y="698500"/>
                </a:lnTo>
                <a:lnTo>
                  <a:pt x="1535231" y="749300"/>
                </a:lnTo>
                <a:lnTo>
                  <a:pt x="1501315" y="787400"/>
                </a:lnTo>
                <a:lnTo>
                  <a:pt x="1465754" y="825500"/>
                </a:lnTo>
                <a:lnTo>
                  <a:pt x="1428665" y="863600"/>
                </a:lnTo>
                <a:lnTo>
                  <a:pt x="1390166" y="901700"/>
                </a:lnTo>
                <a:lnTo>
                  <a:pt x="1350374" y="939800"/>
                </a:lnTo>
                <a:lnTo>
                  <a:pt x="1309884" y="977900"/>
                </a:lnTo>
                <a:lnTo>
                  <a:pt x="1268033" y="1003300"/>
                </a:lnTo>
                <a:lnTo>
                  <a:pt x="1224891" y="1028700"/>
                </a:lnTo>
                <a:lnTo>
                  <a:pt x="1180524" y="1054100"/>
                </a:lnTo>
                <a:lnTo>
                  <a:pt x="1135001" y="1079500"/>
                </a:lnTo>
                <a:lnTo>
                  <a:pt x="1088390" y="1104900"/>
                </a:lnTo>
                <a:lnTo>
                  <a:pt x="1007477" y="1143000"/>
                </a:lnTo>
                <a:lnTo>
                  <a:pt x="747958" y="1219200"/>
                </a:lnTo>
                <a:lnTo>
                  <a:pt x="702858" y="1244600"/>
                </a:lnTo>
                <a:lnTo>
                  <a:pt x="569320" y="1282700"/>
                </a:lnTo>
                <a:lnTo>
                  <a:pt x="511322" y="1308100"/>
                </a:lnTo>
                <a:lnTo>
                  <a:pt x="482725" y="1308100"/>
                </a:lnTo>
                <a:lnTo>
                  <a:pt x="454243" y="1333500"/>
                </a:lnTo>
                <a:lnTo>
                  <a:pt x="336718" y="1384300"/>
                </a:lnTo>
                <a:lnTo>
                  <a:pt x="320669" y="1397000"/>
                </a:lnTo>
                <a:lnTo>
                  <a:pt x="305653" y="1397000"/>
                </a:lnTo>
                <a:lnTo>
                  <a:pt x="291785" y="1409700"/>
                </a:lnTo>
                <a:lnTo>
                  <a:pt x="279179" y="1422400"/>
                </a:lnTo>
                <a:lnTo>
                  <a:pt x="266306" y="1447800"/>
                </a:lnTo>
                <a:lnTo>
                  <a:pt x="253318" y="1460500"/>
                </a:lnTo>
                <a:lnTo>
                  <a:pt x="240100" y="1473200"/>
                </a:lnTo>
                <a:lnTo>
                  <a:pt x="226538" y="1485900"/>
                </a:lnTo>
                <a:lnTo>
                  <a:pt x="216801" y="1498600"/>
                </a:lnTo>
                <a:lnTo>
                  <a:pt x="207409" y="1511300"/>
                </a:lnTo>
                <a:lnTo>
                  <a:pt x="197788" y="1524000"/>
                </a:lnTo>
                <a:lnTo>
                  <a:pt x="187363" y="1524000"/>
                </a:lnTo>
                <a:lnTo>
                  <a:pt x="177224" y="1536700"/>
                </a:lnTo>
                <a:lnTo>
                  <a:pt x="155533" y="1574800"/>
                </a:lnTo>
                <a:lnTo>
                  <a:pt x="143176" y="1612900"/>
                </a:lnTo>
                <a:lnTo>
                  <a:pt x="131967" y="1651000"/>
                </a:lnTo>
                <a:lnTo>
                  <a:pt x="122134" y="1689100"/>
                </a:lnTo>
                <a:lnTo>
                  <a:pt x="113909" y="1727200"/>
                </a:lnTo>
                <a:lnTo>
                  <a:pt x="103427" y="1778000"/>
                </a:lnTo>
                <a:lnTo>
                  <a:pt x="81544" y="1879600"/>
                </a:lnTo>
                <a:lnTo>
                  <a:pt x="71061" y="1943100"/>
                </a:lnTo>
                <a:lnTo>
                  <a:pt x="69837" y="1943100"/>
                </a:lnTo>
                <a:lnTo>
                  <a:pt x="69837" y="1955800"/>
                </a:lnTo>
                <a:lnTo>
                  <a:pt x="68613" y="1955800"/>
                </a:lnTo>
                <a:lnTo>
                  <a:pt x="67389" y="1968500"/>
                </a:lnTo>
                <a:lnTo>
                  <a:pt x="73510" y="1981200"/>
                </a:lnTo>
                <a:lnTo>
                  <a:pt x="130647" y="1981200"/>
                </a:lnTo>
                <a:lnTo>
                  <a:pt x="166092" y="1993900"/>
                </a:lnTo>
                <a:lnTo>
                  <a:pt x="729694" y="1993900"/>
                </a:lnTo>
                <a:lnTo>
                  <a:pt x="757239" y="2006600"/>
                </a:lnTo>
                <a:lnTo>
                  <a:pt x="872411" y="2006600"/>
                </a:lnTo>
                <a:lnTo>
                  <a:pt x="901085" y="2019300"/>
                </a:lnTo>
                <a:lnTo>
                  <a:pt x="1328951" y="2019300"/>
                </a:lnTo>
                <a:lnTo>
                  <a:pt x="1356496" y="2032000"/>
                </a:lnTo>
                <a:lnTo>
                  <a:pt x="1411413" y="2032000"/>
                </a:lnTo>
                <a:lnTo>
                  <a:pt x="1466216" y="2044700"/>
                </a:lnTo>
                <a:lnTo>
                  <a:pt x="1616031" y="2044700"/>
                </a:lnTo>
                <a:lnTo>
                  <a:pt x="1659395" y="2057400"/>
                </a:lnTo>
                <a:lnTo>
                  <a:pt x="1703103" y="2057400"/>
                </a:lnTo>
                <a:lnTo>
                  <a:pt x="1747042" y="2070100"/>
                </a:lnTo>
                <a:lnTo>
                  <a:pt x="1836391" y="2070100"/>
                </a:lnTo>
                <a:lnTo>
                  <a:pt x="1882089" y="2082800"/>
                </a:lnTo>
                <a:lnTo>
                  <a:pt x="1972566" y="2082800"/>
                </a:lnTo>
                <a:lnTo>
                  <a:pt x="2017575" y="2095500"/>
                </a:lnTo>
                <a:lnTo>
                  <a:pt x="2036704" y="2095500"/>
                </a:lnTo>
                <a:lnTo>
                  <a:pt x="2046670" y="2108200"/>
                </a:lnTo>
                <a:lnTo>
                  <a:pt x="2081235" y="2108200"/>
                </a:lnTo>
                <a:lnTo>
                  <a:pt x="2097685" y="2120900"/>
                </a:lnTo>
                <a:lnTo>
                  <a:pt x="1268351" y="2120900"/>
                </a:lnTo>
                <a:lnTo>
                  <a:pt x="1211425" y="2133600"/>
                </a:lnTo>
                <a:close/>
              </a:path>
              <a:path w="3164205" h="2768600">
                <a:moveTo>
                  <a:pt x="529993" y="1993900"/>
                </a:moveTo>
                <a:lnTo>
                  <a:pt x="237556" y="1993900"/>
                </a:lnTo>
                <a:lnTo>
                  <a:pt x="284861" y="1981200"/>
                </a:lnTo>
                <a:lnTo>
                  <a:pt x="476376" y="1981200"/>
                </a:lnTo>
                <a:lnTo>
                  <a:pt x="529993" y="1993900"/>
                </a:lnTo>
                <a:close/>
              </a:path>
              <a:path w="3164205" h="2768600">
                <a:moveTo>
                  <a:pt x="2115513" y="2133600"/>
                </a:moveTo>
                <a:lnTo>
                  <a:pt x="1472796" y="2133600"/>
                </a:lnTo>
                <a:lnTo>
                  <a:pt x="1445251" y="2120900"/>
                </a:lnTo>
                <a:lnTo>
                  <a:pt x="2097685" y="2120900"/>
                </a:lnTo>
                <a:lnTo>
                  <a:pt x="2115513" y="2133600"/>
                </a:lnTo>
                <a:close/>
              </a:path>
              <a:path w="3164205" h="2768600">
                <a:moveTo>
                  <a:pt x="887517" y="2146300"/>
                </a:moveTo>
                <a:lnTo>
                  <a:pt x="62894" y="2146300"/>
                </a:lnTo>
                <a:lnTo>
                  <a:pt x="51321" y="2133600"/>
                </a:lnTo>
                <a:lnTo>
                  <a:pt x="936587" y="2133600"/>
                </a:lnTo>
                <a:lnTo>
                  <a:pt x="887517" y="2146300"/>
                </a:lnTo>
                <a:close/>
              </a:path>
              <a:path w="3164205" h="2768600">
                <a:moveTo>
                  <a:pt x="2198473" y="2146300"/>
                </a:moveTo>
                <a:lnTo>
                  <a:pt x="1638066" y="2146300"/>
                </a:lnTo>
                <a:lnTo>
                  <a:pt x="1582976" y="2133600"/>
                </a:lnTo>
                <a:lnTo>
                  <a:pt x="2153464" y="2133600"/>
                </a:lnTo>
                <a:lnTo>
                  <a:pt x="2198473" y="2146300"/>
                </a:lnTo>
                <a:close/>
              </a:path>
              <a:path w="3164205" h="2768600">
                <a:moveTo>
                  <a:pt x="317130" y="2159000"/>
                </a:moveTo>
                <a:lnTo>
                  <a:pt x="172486" y="2159000"/>
                </a:lnTo>
                <a:lnTo>
                  <a:pt x="124311" y="2146300"/>
                </a:lnTo>
                <a:lnTo>
                  <a:pt x="333466" y="2146300"/>
                </a:lnTo>
                <a:lnTo>
                  <a:pt x="317130" y="2159000"/>
                </a:lnTo>
                <a:close/>
              </a:path>
              <a:path w="3164205" h="2768600">
                <a:moveTo>
                  <a:pt x="2419120" y="2159000"/>
                </a:moveTo>
                <a:lnTo>
                  <a:pt x="1748246" y="2159000"/>
                </a:lnTo>
                <a:lnTo>
                  <a:pt x="1693156" y="2146300"/>
                </a:lnTo>
                <a:lnTo>
                  <a:pt x="2376885" y="2146300"/>
                </a:lnTo>
                <a:lnTo>
                  <a:pt x="2419120" y="2159000"/>
                </a:lnTo>
                <a:close/>
              </a:path>
              <a:path w="3164205" h="2768600">
                <a:moveTo>
                  <a:pt x="2594184" y="2171700"/>
                </a:moveTo>
                <a:lnTo>
                  <a:pt x="1851693" y="2171700"/>
                </a:lnTo>
                <a:lnTo>
                  <a:pt x="1799854" y="2159000"/>
                </a:lnTo>
                <a:lnTo>
                  <a:pt x="2569585" y="2159000"/>
                </a:lnTo>
                <a:lnTo>
                  <a:pt x="2594184" y="2171700"/>
                </a:lnTo>
                <a:close/>
              </a:path>
              <a:path w="3164205" h="2768600">
                <a:moveTo>
                  <a:pt x="2651168" y="2184400"/>
                </a:moveTo>
                <a:lnTo>
                  <a:pt x="1955139" y="2184400"/>
                </a:lnTo>
                <a:lnTo>
                  <a:pt x="1903531" y="2171700"/>
                </a:lnTo>
                <a:lnTo>
                  <a:pt x="2632900" y="2171700"/>
                </a:lnTo>
                <a:lnTo>
                  <a:pt x="2651168" y="2184400"/>
                </a:lnTo>
                <a:close/>
              </a:path>
              <a:path w="3164205" h="2768600">
                <a:moveTo>
                  <a:pt x="2683361" y="2197100"/>
                </a:moveTo>
                <a:lnTo>
                  <a:pt x="2002482" y="2197100"/>
                </a:lnTo>
                <a:lnTo>
                  <a:pt x="1986510" y="2184400"/>
                </a:lnTo>
                <a:lnTo>
                  <a:pt x="2668862" y="2184400"/>
                </a:lnTo>
                <a:lnTo>
                  <a:pt x="2683361" y="2197100"/>
                </a:lnTo>
                <a:close/>
              </a:path>
              <a:path w="3164205" h="2768600">
                <a:moveTo>
                  <a:pt x="3163822" y="2768600"/>
                </a:moveTo>
                <a:lnTo>
                  <a:pt x="3154877" y="2755900"/>
                </a:lnTo>
                <a:lnTo>
                  <a:pt x="3083107" y="2679700"/>
                </a:lnTo>
                <a:lnTo>
                  <a:pt x="3047968" y="2654300"/>
                </a:lnTo>
                <a:lnTo>
                  <a:pt x="3014091" y="2616200"/>
                </a:lnTo>
                <a:lnTo>
                  <a:pt x="2977659" y="2578100"/>
                </a:lnTo>
                <a:lnTo>
                  <a:pt x="2939731" y="2540000"/>
                </a:lnTo>
                <a:lnTo>
                  <a:pt x="2822410" y="2425700"/>
                </a:lnTo>
                <a:lnTo>
                  <a:pt x="2783938" y="2387600"/>
                </a:lnTo>
                <a:lnTo>
                  <a:pt x="2751917" y="2362200"/>
                </a:lnTo>
                <a:lnTo>
                  <a:pt x="2716912" y="2336800"/>
                </a:lnTo>
                <a:lnTo>
                  <a:pt x="2679611" y="2324100"/>
                </a:lnTo>
                <a:lnTo>
                  <a:pt x="2640704" y="2298700"/>
                </a:lnTo>
                <a:lnTo>
                  <a:pt x="2613006" y="2298700"/>
                </a:lnTo>
                <a:lnTo>
                  <a:pt x="2598870" y="2286000"/>
                </a:lnTo>
                <a:lnTo>
                  <a:pt x="2584390" y="2286000"/>
                </a:lnTo>
                <a:lnTo>
                  <a:pt x="2547663" y="2273300"/>
                </a:lnTo>
                <a:lnTo>
                  <a:pt x="2510936" y="2273300"/>
                </a:lnTo>
                <a:lnTo>
                  <a:pt x="2474210" y="2260600"/>
                </a:lnTo>
                <a:lnTo>
                  <a:pt x="2405328" y="2260600"/>
                </a:lnTo>
                <a:lnTo>
                  <a:pt x="2373058" y="2247900"/>
                </a:lnTo>
                <a:lnTo>
                  <a:pt x="2299471" y="2247900"/>
                </a:lnTo>
                <a:lnTo>
                  <a:pt x="2291341" y="2235200"/>
                </a:lnTo>
                <a:lnTo>
                  <a:pt x="2275885" y="2235200"/>
                </a:lnTo>
                <a:lnTo>
                  <a:pt x="2224586" y="2222500"/>
                </a:lnTo>
                <a:lnTo>
                  <a:pt x="2173403" y="2222500"/>
                </a:lnTo>
                <a:lnTo>
                  <a:pt x="2070686" y="2197100"/>
                </a:lnTo>
                <a:lnTo>
                  <a:pt x="2697631" y="2197100"/>
                </a:lnTo>
                <a:lnTo>
                  <a:pt x="2711901" y="2209800"/>
                </a:lnTo>
                <a:lnTo>
                  <a:pt x="2726400" y="2222500"/>
                </a:lnTo>
                <a:lnTo>
                  <a:pt x="2748876" y="2235200"/>
                </a:lnTo>
                <a:lnTo>
                  <a:pt x="2770319" y="2247900"/>
                </a:lnTo>
                <a:lnTo>
                  <a:pt x="2790614" y="2260600"/>
                </a:lnTo>
                <a:lnTo>
                  <a:pt x="2809647" y="2286000"/>
                </a:lnTo>
                <a:lnTo>
                  <a:pt x="2840252" y="2311400"/>
                </a:lnTo>
                <a:lnTo>
                  <a:pt x="2871776" y="2336800"/>
                </a:lnTo>
                <a:lnTo>
                  <a:pt x="2904677" y="2362200"/>
                </a:lnTo>
                <a:lnTo>
                  <a:pt x="2939415" y="2387600"/>
                </a:lnTo>
                <a:lnTo>
                  <a:pt x="2956209" y="2400300"/>
                </a:lnTo>
                <a:lnTo>
                  <a:pt x="2971856" y="2413000"/>
                </a:lnTo>
                <a:lnTo>
                  <a:pt x="2986585" y="2425700"/>
                </a:lnTo>
                <a:lnTo>
                  <a:pt x="3000626" y="2451100"/>
                </a:lnTo>
                <a:lnTo>
                  <a:pt x="3035443" y="2489200"/>
                </a:lnTo>
                <a:lnTo>
                  <a:pt x="3070847" y="2514600"/>
                </a:lnTo>
                <a:lnTo>
                  <a:pt x="3106839" y="2552700"/>
                </a:lnTo>
                <a:lnTo>
                  <a:pt x="3143419" y="2590800"/>
                </a:lnTo>
                <a:lnTo>
                  <a:pt x="3163822" y="2616200"/>
                </a:lnTo>
                <a:lnTo>
                  <a:pt x="3163822" y="2768600"/>
                </a:lnTo>
                <a:close/>
              </a:path>
            </a:pathLst>
          </a:custGeom>
          <a:solidFill>
            <a:srgbClr val="5B9DC7"/>
          </a:solidFill>
        </p:spPr>
        <p:txBody>
          <a:bodyPr wrap="square" lIns="0" tIns="0" rIns="0" bIns="0" rtlCol="0"/>
          <a:lstStyle/>
          <a:p>
            <a:endParaRPr sz="1200"/>
          </a:p>
        </p:txBody>
      </p:sp>
      <p:sp>
        <p:nvSpPr>
          <p:cNvPr id="7" name="object 7"/>
          <p:cNvSpPr/>
          <p:nvPr/>
        </p:nvSpPr>
        <p:spPr>
          <a:xfrm>
            <a:off x="5680804" y="5994899"/>
            <a:ext cx="3342217" cy="861060"/>
          </a:xfrm>
          <a:custGeom>
            <a:avLst/>
            <a:gdLst/>
            <a:ahLst/>
            <a:cxnLst/>
            <a:rect l="l" t="t" r="r" b="b"/>
            <a:pathLst>
              <a:path w="5013325" h="1291590">
                <a:moveTo>
                  <a:pt x="402485" y="609353"/>
                </a:moveTo>
                <a:lnTo>
                  <a:pt x="167419" y="794421"/>
                </a:lnTo>
                <a:lnTo>
                  <a:pt x="171057" y="775393"/>
                </a:lnTo>
                <a:lnTo>
                  <a:pt x="183037" y="765961"/>
                </a:lnTo>
                <a:lnTo>
                  <a:pt x="187403" y="746360"/>
                </a:lnTo>
                <a:lnTo>
                  <a:pt x="331487" y="632922"/>
                </a:lnTo>
                <a:lnTo>
                  <a:pt x="367441" y="620779"/>
                </a:lnTo>
                <a:lnTo>
                  <a:pt x="402485" y="609353"/>
                </a:lnTo>
                <a:close/>
              </a:path>
              <a:path w="5013325" h="1291590">
                <a:moveTo>
                  <a:pt x="416169" y="614743"/>
                </a:moveTo>
                <a:lnTo>
                  <a:pt x="148239" y="825685"/>
                </a:lnTo>
                <a:lnTo>
                  <a:pt x="154083" y="804920"/>
                </a:lnTo>
                <a:lnTo>
                  <a:pt x="405075" y="607314"/>
                </a:lnTo>
                <a:lnTo>
                  <a:pt x="416169" y="614743"/>
                </a:lnTo>
                <a:close/>
              </a:path>
              <a:path w="5013325" h="1291590">
                <a:moveTo>
                  <a:pt x="620774" y="582966"/>
                </a:moveTo>
                <a:lnTo>
                  <a:pt x="30255" y="1047883"/>
                </a:lnTo>
                <a:lnTo>
                  <a:pt x="36150" y="1027079"/>
                </a:lnTo>
                <a:lnTo>
                  <a:pt x="41498" y="1006705"/>
                </a:lnTo>
                <a:lnTo>
                  <a:pt x="46482" y="986617"/>
                </a:lnTo>
                <a:lnTo>
                  <a:pt x="51283" y="966673"/>
                </a:lnTo>
                <a:lnTo>
                  <a:pt x="61483" y="958643"/>
                </a:lnTo>
                <a:lnTo>
                  <a:pt x="59090" y="944363"/>
                </a:lnTo>
                <a:lnTo>
                  <a:pt x="64797" y="939870"/>
                </a:lnTo>
                <a:lnTo>
                  <a:pt x="87372" y="889769"/>
                </a:lnTo>
                <a:lnTo>
                  <a:pt x="107275" y="874100"/>
                </a:lnTo>
                <a:lnTo>
                  <a:pt x="120232" y="847735"/>
                </a:lnTo>
                <a:lnTo>
                  <a:pt x="436496" y="598739"/>
                </a:lnTo>
                <a:lnTo>
                  <a:pt x="460046" y="596362"/>
                </a:lnTo>
                <a:lnTo>
                  <a:pt x="482746" y="594654"/>
                </a:lnTo>
                <a:lnTo>
                  <a:pt x="505142" y="593186"/>
                </a:lnTo>
                <a:lnTo>
                  <a:pt x="544976" y="594152"/>
                </a:lnTo>
                <a:lnTo>
                  <a:pt x="557279" y="584465"/>
                </a:lnTo>
                <a:lnTo>
                  <a:pt x="577925" y="584374"/>
                </a:lnTo>
                <a:lnTo>
                  <a:pt x="587132" y="577125"/>
                </a:lnTo>
                <a:lnTo>
                  <a:pt x="604075" y="579950"/>
                </a:lnTo>
                <a:lnTo>
                  <a:pt x="620774" y="582966"/>
                </a:lnTo>
                <a:close/>
              </a:path>
              <a:path w="5013325" h="1291590">
                <a:moveTo>
                  <a:pt x="232600" y="1114869"/>
                </a:moveTo>
                <a:lnTo>
                  <a:pt x="8907" y="1290983"/>
                </a:lnTo>
                <a:lnTo>
                  <a:pt x="8052" y="1275492"/>
                </a:lnTo>
                <a:lnTo>
                  <a:pt x="0" y="1249504"/>
                </a:lnTo>
                <a:lnTo>
                  <a:pt x="592" y="1232874"/>
                </a:lnTo>
                <a:lnTo>
                  <a:pt x="2035" y="1215575"/>
                </a:lnTo>
                <a:lnTo>
                  <a:pt x="4388" y="1197558"/>
                </a:lnTo>
                <a:lnTo>
                  <a:pt x="6666" y="1163438"/>
                </a:lnTo>
                <a:lnTo>
                  <a:pt x="16921" y="1139200"/>
                </a:lnTo>
                <a:lnTo>
                  <a:pt x="19563" y="1104792"/>
                </a:lnTo>
                <a:lnTo>
                  <a:pt x="22570" y="1070098"/>
                </a:lnTo>
                <a:lnTo>
                  <a:pt x="25075" y="1051962"/>
                </a:lnTo>
                <a:lnTo>
                  <a:pt x="629253" y="576291"/>
                </a:lnTo>
                <a:lnTo>
                  <a:pt x="652236" y="574360"/>
                </a:lnTo>
                <a:lnTo>
                  <a:pt x="667625" y="578408"/>
                </a:lnTo>
                <a:lnTo>
                  <a:pt x="339446" y="836784"/>
                </a:lnTo>
                <a:lnTo>
                  <a:pt x="338023" y="854068"/>
                </a:lnTo>
                <a:lnTo>
                  <a:pt x="320620" y="867769"/>
                </a:lnTo>
                <a:lnTo>
                  <a:pt x="323883" y="881365"/>
                </a:lnTo>
                <a:lnTo>
                  <a:pt x="313724" y="889363"/>
                </a:lnTo>
                <a:lnTo>
                  <a:pt x="316258" y="903531"/>
                </a:lnTo>
                <a:lnTo>
                  <a:pt x="298743" y="917321"/>
                </a:lnTo>
                <a:lnTo>
                  <a:pt x="288903" y="941232"/>
                </a:lnTo>
                <a:lnTo>
                  <a:pt x="278698" y="965430"/>
                </a:lnTo>
                <a:lnTo>
                  <a:pt x="260090" y="980079"/>
                </a:lnTo>
                <a:lnTo>
                  <a:pt x="261744" y="994941"/>
                </a:lnTo>
                <a:lnTo>
                  <a:pt x="238806" y="1013000"/>
                </a:lnTo>
                <a:lnTo>
                  <a:pt x="242129" y="1026548"/>
                </a:lnTo>
                <a:lnTo>
                  <a:pt x="238244" y="1029607"/>
                </a:lnTo>
                <a:lnTo>
                  <a:pt x="237955" y="1045998"/>
                </a:lnTo>
                <a:lnTo>
                  <a:pt x="229992" y="1052267"/>
                </a:lnTo>
                <a:lnTo>
                  <a:pt x="230081" y="1084524"/>
                </a:lnTo>
                <a:lnTo>
                  <a:pt x="225549" y="1088093"/>
                </a:lnTo>
                <a:lnTo>
                  <a:pt x="232757" y="1098581"/>
                </a:lnTo>
                <a:lnTo>
                  <a:pt x="229266" y="1101329"/>
                </a:lnTo>
                <a:lnTo>
                  <a:pt x="232600" y="1114869"/>
                </a:lnTo>
                <a:close/>
              </a:path>
              <a:path w="5013325" h="1291590">
                <a:moveTo>
                  <a:pt x="1939553" y="740802"/>
                </a:moveTo>
                <a:lnTo>
                  <a:pt x="1619868" y="992490"/>
                </a:lnTo>
                <a:lnTo>
                  <a:pt x="1579042" y="992305"/>
                </a:lnTo>
                <a:lnTo>
                  <a:pt x="1532667" y="980325"/>
                </a:lnTo>
                <a:lnTo>
                  <a:pt x="1496577" y="976412"/>
                </a:lnTo>
                <a:lnTo>
                  <a:pt x="1455180" y="960512"/>
                </a:lnTo>
                <a:lnTo>
                  <a:pt x="1438147" y="957759"/>
                </a:lnTo>
                <a:lnTo>
                  <a:pt x="1413075" y="945171"/>
                </a:lnTo>
                <a:lnTo>
                  <a:pt x="1387397" y="933060"/>
                </a:lnTo>
                <a:lnTo>
                  <a:pt x="1368542" y="931741"/>
                </a:lnTo>
                <a:lnTo>
                  <a:pt x="1304092" y="917828"/>
                </a:lnTo>
                <a:lnTo>
                  <a:pt x="1292856" y="910510"/>
                </a:lnTo>
                <a:lnTo>
                  <a:pt x="1289598" y="913075"/>
                </a:lnTo>
                <a:lnTo>
                  <a:pt x="1278727" y="905471"/>
                </a:lnTo>
                <a:lnTo>
                  <a:pt x="1276076" y="907558"/>
                </a:lnTo>
                <a:lnTo>
                  <a:pt x="1254090" y="892540"/>
                </a:lnTo>
                <a:lnTo>
                  <a:pt x="1240203" y="887309"/>
                </a:lnTo>
                <a:lnTo>
                  <a:pt x="1226803" y="881696"/>
                </a:lnTo>
                <a:lnTo>
                  <a:pt x="1146838" y="831506"/>
                </a:lnTo>
                <a:lnTo>
                  <a:pt x="1119318" y="820846"/>
                </a:lnTo>
                <a:lnTo>
                  <a:pt x="1083031" y="800923"/>
                </a:lnTo>
                <a:lnTo>
                  <a:pt x="1068102" y="796513"/>
                </a:lnTo>
                <a:lnTo>
                  <a:pt x="1052505" y="792629"/>
                </a:lnTo>
                <a:lnTo>
                  <a:pt x="1028203" y="779435"/>
                </a:lnTo>
                <a:lnTo>
                  <a:pt x="1010724" y="777032"/>
                </a:lnTo>
                <a:lnTo>
                  <a:pt x="986851" y="779664"/>
                </a:lnTo>
                <a:lnTo>
                  <a:pt x="923635" y="764779"/>
                </a:lnTo>
                <a:lnTo>
                  <a:pt x="892270" y="757146"/>
                </a:lnTo>
                <a:lnTo>
                  <a:pt x="859680" y="750476"/>
                </a:lnTo>
                <a:lnTo>
                  <a:pt x="834219" y="754358"/>
                </a:lnTo>
                <a:lnTo>
                  <a:pt x="800172" y="748836"/>
                </a:lnTo>
                <a:lnTo>
                  <a:pt x="765397" y="743887"/>
                </a:lnTo>
                <a:lnTo>
                  <a:pt x="741757" y="746336"/>
                </a:lnTo>
                <a:lnTo>
                  <a:pt x="726099" y="742499"/>
                </a:lnTo>
                <a:lnTo>
                  <a:pt x="710746" y="738423"/>
                </a:lnTo>
                <a:lnTo>
                  <a:pt x="692437" y="736674"/>
                </a:lnTo>
                <a:lnTo>
                  <a:pt x="673583" y="735354"/>
                </a:lnTo>
                <a:lnTo>
                  <a:pt x="654121" y="734513"/>
                </a:lnTo>
                <a:lnTo>
                  <a:pt x="641848" y="744176"/>
                </a:lnTo>
                <a:lnTo>
                  <a:pt x="597157" y="747033"/>
                </a:lnTo>
                <a:lnTo>
                  <a:pt x="575115" y="748223"/>
                </a:lnTo>
                <a:lnTo>
                  <a:pt x="553437" y="749127"/>
                </a:lnTo>
                <a:lnTo>
                  <a:pt x="523928" y="756195"/>
                </a:lnTo>
                <a:lnTo>
                  <a:pt x="485835" y="753859"/>
                </a:lnTo>
                <a:lnTo>
                  <a:pt x="454626" y="762267"/>
                </a:lnTo>
                <a:lnTo>
                  <a:pt x="423583" y="786706"/>
                </a:lnTo>
                <a:lnTo>
                  <a:pt x="409899" y="781316"/>
                </a:lnTo>
                <a:lnTo>
                  <a:pt x="667625" y="578408"/>
                </a:lnTo>
                <a:lnTo>
                  <a:pt x="683014" y="582455"/>
                </a:lnTo>
                <a:lnTo>
                  <a:pt x="705572" y="580859"/>
                </a:lnTo>
                <a:lnTo>
                  <a:pt x="727462" y="579789"/>
                </a:lnTo>
                <a:lnTo>
                  <a:pt x="745346" y="581873"/>
                </a:lnTo>
                <a:lnTo>
                  <a:pt x="763654" y="583622"/>
                </a:lnTo>
                <a:lnTo>
                  <a:pt x="782084" y="585276"/>
                </a:lnTo>
                <a:lnTo>
                  <a:pt x="800331" y="587074"/>
                </a:lnTo>
                <a:lnTo>
                  <a:pt x="819206" y="588377"/>
                </a:lnTo>
                <a:lnTo>
                  <a:pt x="837656" y="590015"/>
                </a:lnTo>
                <a:lnTo>
                  <a:pt x="863355" y="602110"/>
                </a:lnTo>
                <a:lnTo>
                  <a:pt x="880408" y="604847"/>
                </a:lnTo>
                <a:lnTo>
                  <a:pt x="899789" y="605752"/>
                </a:lnTo>
                <a:lnTo>
                  <a:pt x="928180" y="615728"/>
                </a:lnTo>
                <a:lnTo>
                  <a:pt x="949078" y="615438"/>
                </a:lnTo>
                <a:lnTo>
                  <a:pt x="969552" y="615483"/>
                </a:lnTo>
                <a:lnTo>
                  <a:pt x="1005581" y="619444"/>
                </a:lnTo>
                <a:lnTo>
                  <a:pt x="1031300" y="631523"/>
                </a:lnTo>
                <a:lnTo>
                  <a:pt x="1048981" y="633766"/>
                </a:lnTo>
                <a:lnTo>
                  <a:pt x="1095589" y="645563"/>
                </a:lnTo>
                <a:lnTo>
                  <a:pt x="1139586" y="659415"/>
                </a:lnTo>
                <a:lnTo>
                  <a:pt x="1188646" y="685445"/>
                </a:lnTo>
                <a:lnTo>
                  <a:pt x="1226876" y="703837"/>
                </a:lnTo>
                <a:lnTo>
                  <a:pt x="1251158" y="717047"/>
                </a:lnTo>
                <a:lnTo>
                  <a:pt x="1276837" y="729158"/>
                </a:lnTo>
                <a:lnTo>
                  <a:pt x="1303609" y="740408"/>
                </a:lnTo>
                <a:lnTo>
                  <a:pt x="1331169" y="751037"/>
                </a:lnTo>
                <a:lnTo>
                  <a:pt x="1343032" y="757860"/>
                </a:lnTo>
                <a:lnTo>
                  <a:pt x="1347282" y="754515"/>
                </a:lnTo>
                <a:lnTo>
                  <a:pt x="1359630" y="760956"/>
                </a:lnTo>
                <a:lnTo>
                  <a:pt x="1372222" y="767207"/>
                </a:lnTo>
                <a:lnTo>
                  <a:pt x="1392736" y="767220"/>
                </a:lnTo>
                <a:lnTo>
                  <a:pt x="1420317" y="777833"/>
                </a:lnTo>
                <a:lnTo>
                  <a:pt x="1439434" y="778945"/>
                </a:lnTo>
                <a:lnTo>
                  <a:pt x="1465983" y="790370"/>
                </a:lnTo>
                <a:lnTo>
                  <a:pt x="1491753" y="802409"/>
                </a:lnTo>
                <a:lnTo>
                  <a:pt x="1509788" y="804374"/>
                </a:lnTo>
                <a:lnTo>
                  <a:pt x="1536408" y="815743"/>
                </a:lnTo>
                <a:lnTo>
                  <a:pt x="1556507" y="816083"/>
                </a:lnTo>
                <a:lnTo>
                  <a:pt x="1573257" y="819059"/>
                </a:lnTo>
                <a:lnTo>
                  <a:pt x="1590432" y="821701"/>
                </a:lnTo>
                <a:lnTo>
                  <a:pt x="1608214" y="823865"/>
                </a:lnTo>
                <a:lnTo>
                  <a:pt x="1626785" y="825407"/>
                </a:lnTo>
                <a:lnTo>
                  <a:pt x="1664045" y="812236"/>
                </a:lnTo>
                <a:lnTo>
                  <a:pt x="1709768" y="808566"/>
                </a:lnTo>
                <a:lnTo>
                  <a:pt x="1748363" y="794344"/>
                </a:lnTo>
                <a:lnTo>
                  <a:pt x="1795664" y="789430"/>
                </a:lnTo>
                <a:lnTo>
                  <a:pt x="1819837" y="770400"/>
                </a:lnTo>
                <a:lnTo>
                  <a:pt x="1915073" y="743911"/>
                </a:lnTo>
                <a:lnTo>
                  <a:pt x="1939553" y="740802"/>
                </a:lnTo>
                <a:close/>
              </a:path>
              <a:path w="5013325" h="1291590">
                <a:moveTo>
                  <a:pt x="4982666" y="1286743"/>
                </a:moveTo>
                <a:lnTo>
                  <a:pt x="4977306" y="1290962"/>
                </a:lnTo>
                <a:lnTo>
                  <a:pt x="8288" y="1291470"/>
                </a:lnTo>
                <a:lnTo>
                  <a:pt x="227227" y="1119099"/>
                </a:lnTo>
                <a:lnTo>
                  <a:pt x="229042" y="1133833"/>
                </a:lnTo>
                <a:lnTo>
                  <a:pt x="228531" y="1150400"/>
                </a:lnTo>
                <a:lnTo>
                  <a:pt x="229294" y="1165962"/>
                </a:lnTo>
                <a:lnTo>
                  <a:pt x="232121" y="1179900"/>
                </a:lnTo>
                <a:lnTo>
                  <a:pt x="237802" y="1191591"/>
                </a:lnTo>
                <a:lnTo>
                  <a:pt x="245733" y="1217674"/>
                </a:lnTo>
                <a:lnTo>
                  <a:pt x="253118" y="1244187"/>
                </a:lnTo>
                <a:lnTo>
                  <a:pt x="259168" y="1271752"/>
                </a:lnTo>
                <a:lnTo>
                  <a:pt x="257850" y="1288953"/>
                </a:lnTo>
                <a:lnTo>
                  <a:pt x="4820055" y="1285457"/>
                </a:lnTo>
                <a:lnTo>
                  <a:pt x="4836179" y="1272762"/>
                </a:lnTo>
                <a:lnTo>
                  <a:pt x="4849641" y="1278328"/>
                </a:lnTo>
                <a:lnTo>
                  <a:pt x="4996810" y="1162461"/>
                </a:lnTo>
                <a:lnTo>
                  <a:pt x="4998343" y="1177418"/>
                </a:lnTo>
                <a:lnTo>
                  <a:pt x="4993632" y="1197291"/>
                </a:lnTo>
                <a:lnTo>
                  <a:pt x="4988314" y="1217641"/>
                </a:lnTo>
                <a:lnTo>
                  <a:pt x="4990610" y="1248161"/>
                </a:lnTo>
                <a:lnTo>
                  <a:pt x="4985171" y="1268607"/>
                </a:lnTo>
                <a:lnTo>
                  <a:pt x="4978695" y="1273705"/>
                </a:lnTo>
                <a:lnTo>
                  <a:pt x="4982666" y="1286743"/>
                </a:lnTo>
                <a:close/>
              </a:path>
              <a:path w="5013325" h="1291590">
                <a:moveTo>
                  <a:pt x="2365261" y="534950"/>
                </a:moveTo>
                <a:lnTo>
                  <a:pt x="1865330" y="928547"/>
                </a:lnTo>
                <a:lnTo>
                  <a:pt x="1832836" y="937966"/>
                </a:lnTo>
                <a:lnTo>
                  <a:pt x="1737419" y="964597"/>
                </a:lnTo>
                <a:lnTo>
                  <a:pt x="1630876" y="983823"/>
                </a:lnTo>
                <a:lnTo>
                  <a:pt x="1956359" y="727570"/>
                </a:lnTo>
                <a:lnTo>
                  <a:pt x="1981143" y="724221"/>
                </a:lnTo>
                <a:lnTo>
                  <a:pt x="1998132" y="710846"/>
                </a:lnTo>
                <a:lnTo>
                  <a:pt x="2024555" y="706207"/>
                </a:lnTo>
                <a:lnTo>
                  <a:pt x="2043304" y="691446"/>
                </a:lnTo>
                <a:lnTo>
                  <a:pt x="2070030" y="686567"/>
                </a:lnTo>
                <a:lnTo>
                  <a:pt x="2107741" y="656878"/>
                </a:lnTo>
                <a:lnTo>
                  <a:pt x="2125047" y="659416"/>
                </a:lnTo>
                <a:lnTo>
                  <a:pt x="2156242" y="634857"/>
                </a:lnTo>
                <a:lnTo>
                  <a:pt x="2186024" y="627573"/>
                </a:lnTo>
                <a:lnTo>
                  <a:pt x="2208072" y="610215"/>
                </a:lnTo>
                <a:lnTo>
                  <a:pt x="2238158" y="602692"/>
                </a:lnTo>
                <a:lnTo>
                  <a:pt x="2256937" y="587906"/>
                </a:lnTo>
                <a:lnTo>
                  <a:pt x="2295502" y="573708"/>
                </a:lnTo>
                <a:lnTo>
                  <a:pt x="2326393" y="549387"/>
                </a:lnTo>
                <a:lnTo>
                  <a:pt x="2365261" y="534950"/>
                </a:lnTo>
                <a:close/>
              </a:path>
              <a:path w="5013325" h="1291590">
                <a:moveTo>
                  <a:pt x="2497440" y="447049"/>
                </a:moveTo>
                <a:lnTo>
                  <a:pt x="1903784" y="914436"/>
                </a:lnTo>
                <a:lnTo>
                  <a:pt x="1880750" y="916406"/>
                </a:lnTo>
                <a:lnTo>
                  <a:pt x="2466180" y="455496"/>
                </a:lnTo>
                <a:lnTo>
                  <a:pt x="2497440" y="447049"/>
                </a:lnTo>
                <a:close/>
              </a:path>
              <a:path w="5013325" h="1291590">
                <a:moveTo>
                  <a:pt x="2740559" y="287968"/>
                </a:moveTo>
                <a:lnTo>
                  <a:pt x="1969753" y="894825"/>
                </a:lnTo>
                <a:lnTo>
                  <a:pt x="1941266" y="901090"/>
                </a:lnTo>
                <a:lnTo>
                  <a:pt x="1918718" y="902678"/>
                </a:lnTo>
                <a:lnTo>
                  <a:pt x="2595222" y="370065"/>
                </a:lnTo>
                <a:lnTo>
                  <a:pt x="2630276" y="358631"/>
                </a:lnTo>
                <a:lnTo>
                  <a:pt x="2693737" y="308667"/>
                </a:lnTo>
                <a:lnTo>
                  <a:pt x="2740559" y="287968"/>
                </a:lnTo>
                <a:close/>
              </a:path>
              <a:path w="5013325" h="1291590">
                <a:moveTo>
                  <a:pt x="2957552" y="149456"/>
                </a:moveTo>
                <a:lnTo>
                  <a:pt x="2049666" y="864238"/>
                </a:lnTo>
                <a:lnTo>
                  <a:pt x="1990809" y="878248"/>
                </a:lnTo>
                <a:lnTo>
                  <a:pt x="2779706" y="257148"/>
                </a:lnTo>
                <a:lnTo>
                  <a:pt x="2826831" y="236210"/>
                </a:lnTo>
                <a:lnTo>
                  <a:pt x="2928812" y="155919"/>
                </a:lnTo>
                <a:lnTo>
                  <a:pt x="2957552" y="149456"/>
                </a:lnTo>
                <a:close/>
              </a:path>
              <a:path w="5013325" h="1291590">
                <a:moveTo>
                  <a:pt x="3024873" y="112618"/>
                </a:moveTo>
                <a:lnTo>
                  <a:pt x="2099694" y="841013"/>
                </a:lnTo>
                <a:lnTo>
                  <a:pt x="2070661" y="847708"/>
                </a:lnTo>
                <a:lnTo>
                  <a:pt x="2997297" y="118165"/>
                </a:lnTo>
                <a:lnTo>
                  <a:pt x="3024873" y="112618"/>
                </a:lnTo>
                <a:close/>
              </a:path>
              <a:path w="5013325" h="1291590">
                <a:moveTo>
                  <a:pt x="3255382" y="28120"/>
                </a:moveTo>
                <a:lnTo>
                  <a:pt x="2675811" y="484417"/>
                </a:lnTo>
                <a:lnTo>
                  <a:pt x="2655226" y="484460"/>
                </a:lnTo>
                <a:lnTo>
                  <a:pt x="2390878" y="692582"/>
                </a:lnTo>
                <a:lnTo>
                  <a:pt x="2366438" y="695660"/>
                </a:lnTo>
                <a:lnTo>
                  <a:pt x="2349915" y="708669"/>
                </a:lnTo>
                <a:lnTo>
                  <a:pt x="2312919" y="721632"/>
                </a:lnTo>
                <a:lnTo>
                  <a:pt x="2283778" y="744575"/>
                </a:lnTo>
                <a:lnTo>
                  <a:pt x="2246782" y="757539"/>
                </a:lnTo>
                <a:lnTo>
                  <a:pt x="2217641" y="780481"/>
                </a:lnTo>
                <a:lnTo>
                  <a:pt x="2194830" y="782276"/>
                </a:lnTo>
                <a:lnTo>
                  <a:pt x="2165164" y="805633"/>
                </a:lnTo>
                <a:lnTo>
                  <a:pt x="2142353" y="807428"/>
                </a:lnTo>
                <a:lnTo>
                  <a:pt x="3044412" y="97235"/>
                </a:lnTo>
                <a:lnTo>
                  <a:pt x="3094258" y="74154"/>
                </a:lnTo>
                <a:lnTo>
                  <a:pt x="3151354" y="61530"/>
                </a:lnTo>
                <a:lnTo>
                  <a:pt x="3199865" y="39501"/>
                </a:lnTo>
                <a:lnTo>
                  <a:pt x="3255382" y="28120"/>
                </a:lnTo>
                <a:close/>
              </a:path>
              <a:path w="5013325" h="1291590">
                <a:moveTo>
                  <a:pt x="2534642" y="595560"/>
                </a:moveTo>
                <a:lnTo>
                  <a:pt x="2515215" y="610855"/>
                </a:lnTo>
                <a:lnTo>
                  <a:pt x="2486758" y="617096"/>
                </a:lnTo>
                <a:lnTo>
                  <a:pt x="2549228" y="567913"/>
                </a:lnTo>
                <a:lnTo>
                  <a:pt x="2534642" y="595560"/>
                </a:lnTo>
                <a:close/>
              </a:path>
              <a:path w="5013325" h="1291590">
                <a:moveTo>
                  <a:pt x="3282018" y="23313"/>
                </a:moveTo>
                <a:lnTo>
                  <a:pt x="2868709" y="348712"/>
                </a:lnTo>
                <a:lnTo>
                  <a:pt x="2836680" y="357765"/>
                </a:lnTo>
                <a:lnTo>
                  <a:pt x="3264711" y="20775"/>
                </a:lnTo>
                <a:lnTo>
                  <a:pt x="3282018" y="23313"/>
                </a:lnTo>
                <a:close/>
              </a:path>
              <a:path w="5013325" h="1291590">
                <a:moveTo>
                  <a:pt x="4996810" y="1162461"/>
                </a:moveTo>
                <a:lnTo>
                  <a:pt x="4849641" y="1278328"/>
                </a:lnTo>
                <a:lnTo>
                  <a:pt x="4847390" y="1263936"/>
                </a:lnTo>
                <a:lnTo>
                  <a:pt x="4853117" y="1259427"/>
                </a:lnTo>
                <a:lnTo>
                  <a:pt x="4862903" y="1219396"/>
                </a:lnTo>
                <a:lnTo>
                  <a:pt x="4859848" y="1189473"/>
                </a:lnTo>
                <a:lnTo>
                  <a:pt x="4864347" y="1169768"/>
                </a:lnTo>
                <a:lnTo>
                  <a:pt x="4863786" y="1154046"/>
                </a:lnTo>
                <a:lnTo>
                  <a:pt x="4871142" y="1148254"/>
                </a:lnTo>
                <a:lnTo>
                  <a:pt x="4870763" y="1132389"/>
                </a:lnTo>
                <a:lnTo>
                  <a:pt x="4870566" y="1116380"/>
                </a:lnTo>
                <a:lnTo>
                  <a:pt x="4876283" y="1111879"/>
                </a:lnTo>
                <a:lnTo>
                  <a:pt x="4873962" y="1097543"/>
                </a:lnTo>
                <a:lnTo>
                  <a:pt x="4879375" y="1093281"/>
                </a:lnTo>
                <a:lnTo>
                  <a:pt x="4876871" y="1079089"/>
                </a:lnTo>
                <a:lnTo>
                  <a:pt x="4882968" y="1058125"/>
                </a:lnTo>
                <a:lnTo>
                  <a:pt x="4879934" y="1028186"/>
                </a:lnTo>
                <a:lnTo>
                  <a:pt x="4883421" y="1009278"/>
                </a:lnTo>
                <a:lnTo>
                  <a:pt x="4877655" y="981490"/>
                </a:lnTo>
                <a:lnTo>
                  <a:pt x="4877853" y="965170"/>
                </a:lnTo>
                <a:lnTo>
                  <a:pt x="4869466" y="939446"/>
                </a:lnTo>
                <a:lnTo>
                  <a:pt x="4859865" y="914677"/>
                </a:lnTo>
                <a:lnTo>
                  <a:pt x="4848564" y="891247"/>
                </a:lnTo>
                <a:lnTo>
                  <a:pt x="4843228" y="879285"/>
                </a:lnTo>
                <a:lnTo>
                  <a:pt x="4826853" y="843685"/>
                </a:lnTo>
                <a:lnTo>
                  <a:pt x="4807909" y="810109"/>
                </a:lnTo>
                <a:lnTo>
                  <a:pt x="4787083" y="778015"/>
                </a:lnTo>
                <a:lnTo>
                  <a:pt x="4763706" y="747928"/>
                </a:lnTo>
                <a:lnTo>
                  <a:pt x="4737113" y="720374"/>
                </a:lnTo>
                <a:lnTo>
                  <a:pt x="4728407" y="711064"/>
                </a:lnTo>
                <a:lnTo>
                  <a:pt x="4727800" y="711542"/>
                </a:lnTo>
                <a:lnTo>
                  <a:pt x="4719579" y="701851"/>
                </a:lnTo>
                <a:lnTo>
                  <a:pt x="4692115" y="674982"/>
                </a:lnTo>
                <a:lnTo>
                  <a:pt x="4662041" y="650168"/>
                </a:lnTo>
                <a:lnTo>
                  <a:pt x="4629174" y="627554"/>
                </a:lnTo>
                <a:lnTo>
                  <a:pt x="4593454" y="607185"/>
                </a:lnTo>
                <a:lnTo>
                  <a:pt x="4556600" y="587709"/>
                </a:lnTo>
                <a:lnTo>
                  <a:pt x="4527056" y="578642"/>
                </a:lnTo>
                <a:lnTo>
                  <a:pt x="4488806" y="560265"/>
                </a:lnTo>
                <a:lnTo>
                  <a:pt x="4449403" y="542797"/>
                </a:lnTo>
                <a:lnTo>
                  <a:pt x="4420719" y="533052"/>
                </a:lnTo>
                <a:lnTo>
                  <a:pt x="4392399" y="523021"/>
                </a:lnTo>
                <a:lnTo>
                  <a:pt x="4364565" y="512607"/>
                </a:lnTo>
                <a:lnTo>
                  <a:pt x="4337339" y="501715"/>
                </a:lnTo>
                <a:lnTo>
                  <a:pt x="4298239" y="484008"/>
                </a:lnTo>
                <a:lnTo>
                  <a:pt x="4258228" y="467017"/>
                </a:lnTo>
                <a:lnTo>
                  <a:pt x="4225224" y="460674"/>
                </a:lnTo>
                <a:lnTo>
                  <a:pt x="4183574" y="444974"/>
                </a:lnTo>
                <a:lnTo>
                  <a:pt x="4169020" y="440269"/>
                </a:lnTo>
                <a:lnTo>
                  <a:pt x="4154587" y="435468"/>
                </a:lnTo>
                <a:lnTo>
                  <a:pt x="4148010" y="440646"/>
                </a:lnTo>
                <a:lnTo>
                  <a:pt x="4133456" y="435941"/>
                </a:lnTo>
                <a:lnTo>
                  <a:pt x="4117131" y="432630"/>
                </a:lnTo>
                <a:lnTo>
                  <a:pt x="4100502" y="429558"/>
                </a:lnTo>
                <a:lnTo>
                  <a:pt x="4075896" y="416603"/>
                </a:lnTo>
                <a:lnTo>
                  <a:pt x="4059207" y="413579"/>
                </a:lnTo>
                <a:lnTo>
                  <a:pt x="4040989" y="411758"/>
                </a:lnTo>
                <a:lnTo>
                  <a:pt x="4024229" y="408789"/>
                </a:lnTo>
                <a:lnTo>
                  <a:pt x="4000827" y="394887"/>
                </a:lnTo>
                <a:lnTo>
                  <a:pt x="3986252" y="390198"/>
                </a:lnTo>
                <a:lnTo>
                  <a:pt x="3964226" y="375211"/>
                </a:lnTo>
                <a:lnTo>
                  <a:pt x="3928031" y="355217"/>
                </a:lnTo>
                <a:lnTo>
                  <a:pt x="3913861" y="350210"/>
                </a:lnTo>
                <a:lnTo>
                  <a:pt x="3864790" y="324188"/>
                </a:lnTo>
                <a:lnTo>
                  <a:pt x="3832641" y="301008"/>
                </a:lnTo>
                <a:lnTo>
                  <a:pt x="3808835" y="287424"/>
                </a:lnTo>
                <a:lnTo>
                  <a:pt x="3786262" y="272868"/>
                </a:lnTo>
                <a:lnTo>
                  <a:pt x="3772153" y="267812"/>
                </a:lnTo>
                <a:lnTo>
                  <a:pt x="3750431" y="252587"/>
                </a:lnTo>
                <a:lnTo>
                  <a:pt x="3728587" y="237457"/>
                </a:lnTo>
                <a:lnTo>
                  <a:pt x="3708129" y="221236"/>
                </a:lnTo>
                <a:lnTo>
                  <a:pt x="3694738" y="215615"/>
                </a:lnTo>
                <a:lnTo>
                  <a:pt x="3680497" y="210663"/>
                </a:lnTo>
                <a:lnTo>
                  <a:pt x="3665346" y="206428"/>
                </a:lnTo>
                <a:lnTo>
                  <a:pt x="3624304" y="190250"/>
                </a:lnTo>
                <a:lnTo>
                  <a:pt x="3591178" y="184003"/>
                </a:lnTo>
                <a:lnTo>
                  <a:pt x="3550317" y="167681"/>
                </a:lnTo>
                <a:lnTo>
                  <a:pt x="3509639" y="151216"/>
                </a:lnTo>
                <a:lnTo>
                  <a:pt x="3464013" y="138647"/>
                </a:lnTo>
                <a:lnTo>
                  <a:pt x="3423086" y="138541"/>
                </a:lnTo>
                <a:lnTo>
                  <a:pt x="3371389" y="130751"/>
                </a:lnTo>
                <a:lnTo>
                  <a:pt x="3324877" y="135043"/>
                </a:lnTo>
                <a:lnTo>
                  <a:pt x="3316550" y="141599"/>
                </a:lnTo>
                <a:lnTo>
                  <a:pt x="3300427" y="138129"/>
                </a:lnTo>
                <a:lnTo>
                  <a:pt x="3292525" y="144350"/>
                </a:lnTo>
                <a:lnTo>
                  <a:pt x="3277434" y="140068"/>
                </a:lnTo>
                <a:lnTo>
                  <a:pt x="3273549" y="143127"/>
                </a:lnTo>
                <a:lnTo>
                  <a:pt x="3259217" y="138246"/>
                </a:lnTo>
                <a:lnTo>
                  <a:pt x="3248330" y="146818"/>
                </a:lnTo>
                <a:lnTo>
                  <a:pt x="3229870" y="145188"/>
                </a:lnTo>
                <a:lnTo>
                  <a:pt x="3187151" y="178821"/>
                </a:lnTo>
                <a:lnTo>
                  <a:pt x="3173082" y="173733"/>
                </a:lnTo>
                <a:lnTo>
                  <a:pt x="3161264" y="183038"/>
                </a:lnTo>
                <a:lnTo>
                  <a:pt x="3098441" y="200171"/>
                </a:lnTo>
                <a:lnTo>
                  <a:pt x="3074522" y="219003"/>
                </a:lnTo>
                <a:lnTo>
                  <a:pt x="3042503" y="228047"/>
                </a:lnTo>
                <a:lnTo>
                  <a:pt x="3025383" y="241526"/>
                </a:lnTo>
                <a:lnTo>
                  <a:pt x="3000164" y="245217"/>
                </a:lnTo>
                <a:lnTo>
                  <a:pt x="3291468" y="15873"/>
                </a:lnTo>
                <a:lnTo>
                  <a:pt x="3308653" y="18507"/>
                </a:lnTo>
                <a:lnTo>
                  <a:pt x="3366862" y="5006"/>
                </a:lnTo>
                <a:lnTo>
                  <a:pt x="3403367" y="8593"/>
                </a:lnTo>
                <a:lnTo>
                  <a:pt x="3431470" y="2631"/>
                </a:lnTo>
                <a:lnTo>
                  <a:pt x="3455343" y="0"/>
                </a:lnTo>
                <a:lnTo>
                  <a:pt x="3486040" y="8159"/>
                </a:lnTo>
                <a:lnTo>
                  <a:pt x="3507789" y="7200"/>
                </a:lnTo>
                <a:lnTo>
                  <a:pt x="3536240" y="17128"/>
                </a:lnTo>
                <a:lnTo>
                  <a:pt x="3550390" y="22151"/>
                </a:lnTo>
                <a:lnTo>
                  <a:pt x="3564418" y="27271"/>
                </a:lnTo>
                <a:lnTo>
                  <a:pt x="3578203" y="32581"/>
                </a:lnTo>
                <a:lnTo>
                  <a:pt x="3583768" y="28200"/>
                </a:lnTo>
                <a:lnTo>
                  <a:pt x="3607352" y="41959"/>
                </a:lnTo>
                <a:lnTo>
                  <a:pt x="3624173" y="44880"/>
                </a:lnTo>
                <a:lnTo>
                  <a:pt x="3641966" y="47035"/>
                </a:lnTo>
                <a:lnTo>
                  <a:pt x="3660608" y="48522"/>
                </a:lnTo>
                <a:lnTo>
                  <a:pt x="3676103" y="52486"/>
                </a:lnTo>
                <a:lnTo>
                  <a:pt x="3682467" y="47476"/>
                </a:lnTo>
                <a:lnTo>
                  <a:pt x="3695352" y="53495"/>
                </a:lnTo>
                <a:lnTo>
                  <a:pt x="3706841" y="60614"/>
                </a:lnTo>
                <a:lnTo>
                  <a:pt x="3716751" y="68975"/>
                </a:lnTo>
                <a:lnTo>
                  <a:pt x="3726843" y="77193"/>
                </a:lnTo>
                <a:lnTo>
                  <a:pt x="3737057" y="85316"/>
                </a:lnTo>
                <a:lnTo>
                  <a:pt x="3739475" y="83412"/>
                </a:lnTo>
                <a:lnTo>
                  <a:pt x="3758911" y="100437"/>
                </a:lnTo>
                <a:lnTo>
                  <a:pt x="3761015" y="98780"/>
                </a:lnTo>
                <a:lnTo>
                  <a:pt x="3771462" y="106720"/>
                </a:lnTo>
                <a:lnTo>
                  <a:pt x="3784458" y="112651"/>
                </a:lnTo>
                <a:lnTo>
                  <a:pt x="3796240" y="119539"/>
                </a:lnTo>
                <a:lnTo>
                  <a:pt x="3807051" y="127192"/>
                </a:lnTo>
                <a:lnTo>
                  <a:pt x="3824989" y="145396"/>
                </a:lnTo>
                <a:lnTo>
                  <a:pt x="3826284" y="144376"/>
                </a:lnTo>
                <a:lnTo>
                  <a:pt x="3834788" y="153845"/>
                </a:lnTo>
                <a:lnTo>
                  <a:pt x="3844587" y="162294"/>
                </a:lnTo>
                <a:lnTo>
                  <a:pt x="3870660" y="174094"/>
                </a:lnTo>
                <a:lnTo>
                  <a:pt x="3892038" y="189590"/>
                </a:lnTo>
                <a:lnTo>
                  <a:pt x="3932008" y="206613"/>
                </a:lnTo>
                <a:lnTo>
                  <a:pt x="3981261" y="232491"/>
                </a:lnTo>
                <a:lnTo>
                  <a:pt x="4029836" y="258902"/>
                </a:lnTo>
                <a:lnTo>
                  <a:pt x="4047021" y="261536"/>
                </a:lnTo>
                <a:lnTo>
                  <a:pt x="4073519" y="273001"/>
                </a:lnTo>
                <a:lnTo>
                  <a:pt x="4094226" y="272863"/>
                </a:lnTo>
                <a:lnTo>
                  <a:pt x="4096168" y="271333"/>
                </a:lnTo>
                <a:lnTo>
                  <a:pt x="4105967" y="279782"/>
                </a:lnTo>
                <a:lnTo>
                  <a:pt x="4172603" y="291975"/>
                </a:lnTo>
                <a:lnTo>
                  <a:pt x="4232925" y="309138"/>
                </a:lnTo>
                <a:lnTo>
                  <a:pt x="4248734" y="312855"/>
                </a:lnTo>
                <a:lnTo>
                  <a:pt x="4264664" y="316476"/>
                </a:lnTo>
                <a:lnTo>
                  <a:pt x="4288208" y="330268"/>
                </a:lnTo>
                <a:lnTo>
                  <a:pt x="4303289" y="334559"/>
                </a:lnTo>
                <a:lnTo>
                  <a:pt x="4347134" y="348530"/>
                </a:lnTo>
                <a:lnTo>
                  <a:pt x="4398959" y="372383"/>
                </a:lnTo>
                <a:lnTo>
                  <a:pt x="4443022" y="386183"/>
                </a:lnTo>
                <a:lnTo>
                  <a:pt x="4547014" y="433619"/>
                </a:lnTo>
                <a:lnTo>
                  <a:pt x="4574211" y="444535"/>
                </a:lnTo>
                <a:lnTo>
                  <a:pt x="4600861" y="455880"/>
                </a:lnTo>
                <a:lnTo>
                  <a:pt x="4626661" y="467895"/>
                </a:lnTo>
                <a:lnTo>
                  <a:pt x="4651308" y="480818"/>
                </a:lnTo>
                <a:lnTo>
                  <a:pt x="4653746" y="478898"/>
                </a:lnTo>
                <a:lnTo>
                  <a:pt x="4664101" y="486909"/>
                </a:lnTo>
                <a:lnTo>
                  <a:pt x="4674578" y="494825"/>
                </a:lnTo>
                <a:lnTo>
                  <a:pt x="4677381" y="492618"/>
                </a:lnTo>
                <a:lnTo>
                  <a:pt x="4712251" y="513656"/>
                </a:lnTo>
                <a:lnTo>
                  <a:pt x="4744997" y="536366"/>
                </a:lnTo>
                <a:lnTo>
                  <a:pt x="4774950" y="561275"/>
                </a:lnTo>
                <a:lnTo>
                  <a:pt x="4801442" y="588909"/>
                </a:lnTo>
                <a:lnTo>
                  <a:pt x="4820706" y="606070"/>
                </a:lnTo>
                <a:lnTo>
                  <a:pt x="4837481" y="625190"/>
                </a:lnTo>
                <a:lnTo>
                  <a:pt x="4853405" y="644980"/>
                </a:lnTo>
                <a:lnTo>
                  <a:pt x="4877976" y="674127"/>
                </a:lnTo>
                <a:lnTo>
                  <a:pt x="4892231" y="695231"/>
                </a:lnTo>
                <a:lnTo>
                  <a:pt x="4906972" y="715953"/>
                </a:lnTo>
                <a:lnTo>
                  <a:pt x="4920013" y="738013"/>
                </a:lnTo>
                <a:lnTo>
                  <a:pt x="4929169" y="763132"/>
                </a:lnTo>
                <a:lnTo>
                  <a:pt x="4934981" y="774720"/>
                </a:lnTo>
                <a:lnTo>
                  <a:pt x="4954219" y="808065"/>
                </a:lnTo>
                <a:lnTo>
                  <a:pt x="4960031" y="819653"/>
                </a:lnTo>
                <a:lnTo>
                  <a:pt x="4959384" y="820162"/>
                </a:lnTo>
                <a:lnTo>
                  <a:pt x="4967240" y="830141"/>
                </a:lnTo>
                <a:lnTo>
                  <a:pt x="4965297" y="831671"/>
                </a:lnTo>
                <a:lnTo>
                  <a:pt x="4974564" y="856702"/>
                </a:lnTo>
                <a:lnTo>
                  <a:pt x="4984013" y="881590"/>
                </a:lnTo>
                <a:lnTo>
                  <a:pt x="4992855" y="906956"/>
                </a:lnTo>
                <a:lnTo>
                  <a:pt x="5000300" y="933422"/>
                </a:lnTo>
                <a:lnTo>
                  <a:pt x="4997063" y="935971"/>
                </a:lnTo>
                <a:lnTo>
                  <a:pt x="4999738" y="950028"/>
                </a:lnTo>
                <a:lnTo>
                  <a:pt x="5007052" y="976597"/>
                </a:lnTo>
                <a:lnTo>
                  <a:pt x="5013031" y="1004217"/>
                </a:lnTo>
                <a:lnTo>
                  <a:pt x="5009696" y="1023006"/>
                </a:lnTo>
                <a:lnTo>
                  <a:pt x="5004783" y="1043038"/>
                </a:lnTo>
                <a:lnTo>
                  <a:pt x="5009436" y="1071702"/>
                </a:lnTo>
                <a:lnTo>
                  <a:pt x="5006415" y="1090244"/>
                </a:lnTo>
                <a:lnTo>
                  <a:pt x="5000677" y="1127089"/>
                </a:lnTo>
                <a:lnTo>
                  <a:pt x="4993989" y="1132355"/>
                </a:lnTo>
                <a:lnTo>
                  <a:pt x="4995339" y="1147456"/>
                </a:lnTo>
                <a:lnTo>
                  <a:pt x="4996810" y="1162461"/>
                </a:lnTo>
                <a:close/>
              </a:path>
            </a:pathLst>
          </a:custGeom>
          <a:solidFill>
            <a:srgbClr val="5B9DC7"/>
          </a:solidFill>
        </p:spPr>
        <p:txBody>
          <a:bodyPr wrap="square" lIns="0" tIns="0" rIns="0" bIns="0" rtlCol="0"/>
          <a:lstStyle/>
          <a:p>
            <a:endParaRPr sz="1200"/>
          </a:p>
        </p:txBody>
      </p:sp>
      <p:sp>
        <p:nvSpPr>
          <p:cNvPr id="8" name="object 8"/>
          <p:cNvSpPr txBox="1"/>
          <p:nvPr/>
        </p:nvSpPr>
        <p:spPr>
          <a:xfrm>
            <a:off x="848783" y="1651188"/>
            <a:ext cx="7620847" cy="533479"/>
          </a:xfrm>
          <a:prstGeom prst="rect">
            <a:avLst/>
          </a:prstGeom>
        </p:spPr>
        <p:txBody>
          <a:bodyPr vert="horz" wrap="square" lIns="0" tIns="96520" rIns="0" bIns="0" rtlCol="0">
            <a:spAutoFit/>
          </a:bodyPr>
          <a:lstStyle/>
          <a:p>
            <a:pPr marL="8467" marR="3387">
              <a:lnSpc>
                <a:spcPts val="3387"/>
              </a:lnSpc>
              <a:spcBef>
                <a:spcPts val="760"/>
              </a:spcBef>
            </a:pPr>
            <a:r>
              <a:rPr lang="en-CA" sz="3400" spc="-210" dirty="0">
                <a:solidFill>
                  <a:srgbClr val="F4F4F4"/>
                </a:solidFill>
                <a:latin typeface="Tahoma"/>
                <a:cs typeface="Tahoma"/>
              </a:rPr>
              <a:t>METFORMINE   ET   PREDIABETE</a:t>
            </a:r>
            <a:endParaRPr sz="3400" dirty="0">
              <a:latin typeface="Tahoma"/>
              <a:cs typeface="Tahoma"/>
            </a:endParaRPr>
          </a:p>
        </p:txBody>
      </p:sp>
      <p:sp>
        <p:nvSpPr>
          <p:cNvPr id="9" name="object 9"/>
          <p:cNvSpPr txBox="1"/>
          <p:nvPr/>
        </p:nvSpPr>
        <p:spPr>
          <a:xfrm>
            <a:off x="848783" y="4223561"/>
            <a:ext cx="5364903" cy="1141039"/>
          </a:xfrm>
          <a:prstGeom prst="rect">
            <a:avLst/>
          </a:prstGeom>
        </p:spPr>
        <p:txBody>
          <a:bodyPr vert="horz" wrap="square" lIns="0" tIns="42757" rIns="0" bIns="0" rtlCol="0">
            <a:spAutoFit/>
          </a:bodyPr>
          <a:lstStyle/>
          <a:p>
            <a:pPr marL="8467">
              <a:spcBef>
                <a:spcPts val="337"/>
              </a:spcBef>
            </a:pPr>
            <a:r>
              <a:rPr sz="1567" spc="17" dirty="0">
                <a:solidFill>
                  <a:srgbClr val="F4F4F4"/>
                </a:solidFill>
                <a:latin typeface="Tahoma"/>
                <a:cs typeface="Tahoma"/>
              </a:rPr>
              <a:t>PAR</a:t>
            </a:r>
            <a:r>
              <a:rPr sz="1567" spc="-87" dirty="0">
                <a:solidFill>
                  <a:srgbClr val="F4F4F4"/>
                </a:solidFill>
                <a:latin typeface="Tahoma"/>
                <a:cs typeface="Tahoma"/>
              </a:rPr>
              <a:t> </a:t>
            </a:r>
            <a:r>
              <a:rPr lang="en-CA" sz="1567" spc="10" dirty="0">
                <a:solidFill>
                  <a:srgbClr val="F4F4F4"/>
                </a:solidFill>
                <a:latin typeface="Tahoma"/>
                <a:cs typeface="Tahoma"/>
              </a:rPr>
              <a:t>CHRISTIE  N. JOSEPH</a:t>
            </a:r>
            <a:endParaRPr sz="1567" dirty="0">
              <a:latin typeface="Tahoma"/>
              <a:cs typeface="Tahoma"/>
            </a:endParaRPr>
          </a:p>
          <a:p>
            <a:pPr marL="8467" marR="3387">
              <a:lnSpc>
                <a:spcPts val="2153"/>
              </a:lnSpc>
              <a:spcBef>
                <a:spcPts val="113"/>
              </a:spcBef>
            </a:pPr>
            <a:r>
              <a:rPr sz="1567" spc="60" dirty="0">
                <a:solidFill>
                  <a:srgbClr val="F4F4F4"/>
                </a:solidFill>
                <a:latin typeface="Tahoma"/>
                <a:cs typeface="Tahoma"/>
              </a:rPr>
              <a:t>S</a:t>
            </a:r>
            <a:r>
              <a:rPr sz="1567" spc="43" dirty="0">
                <a:solidFill>
                  <a:srgbClr val="F4F4F4"/>
                </a:solidFill>
                <a:latin typeface="Tahoma"/>
                <a:cs typeface="Tahoma"/>
              </a:rPr>
              <a:t>U</a:t>
            </a:r>
            <a:r>
              <a:rPr sz="1567" spc="37" dirty="0">
                <a:solidFill>
                  <a:srgbClr val="F4F4F4"/>
                </a:solidFill>
                <a:latin typeface="Tahoma"/>
                <a:cs typeface="Tahoma"/>
              </a:rPr>
              <a:t>P</a:t>
            </a:r>
            <a:r>
              <a:rPr sz="1567" spc="-3" dirty="0">
                <a:solidFill>
                  <a:srgbClr val="F4F4F4"/>
                </a:solidFill>
                <a:latin typeface="Tahoma"/>
                <a:cs typeface="Tahoma"/>
              </a:rPr>
              <a:t>E</a:t>
            </a:r>
            <a:r>
              <a:rPr sz="1567" spc="-30" dirty="0">
                <a:solidFill>
                  <a:srgbClr val="F4F4F4"/>
                </a:solidFill>
                <a:latin typeface="Tahoma"/>
                <a:cs typeface="Tahoma"/>
              </a:rPr>
              <a:t>R</a:t>
            </a:r>
            <a:r>
              <a:rPr sz="1567" spc="-3" dirty="0">
                <a:solidFill>
                  <a:srgbClr val="F4F4F4"/>
                </a:solidFill>
                <a:latin typeface="Tahoma"/>
                <a:cs typeface="Tahoma"/>
              </a:rPr>
              <a:t>V</a:t>
            </a:r>
            <a:r>
              <a:rPr sz="1567" dirty="0">
                <a:solidFill>
                  <a:srgbClr val="F4F4F4"/>
                </a:solidFill>
                <a:latin typeface="Tahoma"/>
                <a:cs typeface="Tahoma"/>
              </a:rPr>
              <a:t>I</a:t>
            </a:r>
            <a:r>
              <a:rPr sz="1567" spc="60" dirty="0">
                <a:solidFill>
                  <a:srgbClr val="F4F4F4"/>
                </a:solidFill>
                <a:latin typeface="Tahoma"/>
                <a:cs typeface="Tahoma"/>
              </a:rPr>
              <a:t>S</a:t>
            </a:r>
            <a:r>
              <a:rPr sz="1567" spc="-3" dirty="0">
                <a:solidFill>
                  <a:srgbClr val="F4F4F4"/>
                </a:solidFill>
                <a:latin typeface="Tahoma"/>
                <a:cs typeface="Tahoma"/>
              </a:rPr>
              <a:t>É</a:t>
            </a:r>
            <a:r>
              <a:rPr sz="1567" dirty="0">
                <a:solidFill>
                  <a:srgbClr val="F4F4F4"/>
                </a:solidFill>
                <a:latin typeface="Tahoma"/>
                <a:cs typeface="Tahoma"/>
              </a:rPr>
              <a:t>E</a:t>
            </a:r>
            <a:r>
              <a:rPr sz="1567" spc="-70" dirty="0">
                <a:solidFill>
                  <a:srgbClr val="F4F4F4"/>
                </a:solidFill>
                <a:latin typeface="Tahoma"/>
                <a:cs typeface="Tahoma"/>
              </a:rPr>
              <a:t> </a:t>
            </a:r>
            <a:r>
              <a:rPr sz="1567" spc="37" dirty="0">
                <a:solidFill>
                  <a:srgbClr val="F4F4F4"/>
                </a:solidFill>
                <a:latin typeface="Tahoma"/>
                <a:cs typeface="Tahoma"/>
              </a:rPr>
              <a:t>P</a:t>
            </a:r>
            <a:r>
              <a:rPr sz="1567" spc="40" dirty="0">
                <a:solidFill>
                  <a:srgbClr val="F4F4F4"/>
                </a:solidFill>
                <a:latin typeface="Tahoma"/>
                <a:cs typeface="Tahoma"/>
              </a:rPr>
              <a:t>A</a:t>
            </a:r>
            <a:r>
              <a:rPr sz="1567" spc="-27" dirty="0">
                <a:solidFill>
                  <a:srgbClr val="F4F4F4"/>
                </a:solidFill>
                <a:latin typeface="Tahoma"/>
                <a:cs typeface="Tahoma"/>
              </a:rPr>
              <a:t>R</a:t>
            </a:r>
            <a:r>
              <a:rPr sz="1567" spc="-70" dirty="0">
                <a:solidFill>
                  <a:srgbClr val="F4F4F4"/>
                </a:solidFill>
                <a:latin typeface="Tahoma"/>
                <a:cs typeface="Tahoma"/>
              </a:rPr>
              <a:t> </a:t>
            </a:r>
            <a:r>
              <a:rPr sz="1567" spc="-80" dirty="0">
                <a:solidFill>
                  <a:srgbClr val="F4F4F4"/>
                </a:solidFill>
                <a:latin typeface="Tahoma"/>
                <a:cs typeface="Tahoma"/>
              </a:rPr>
              <a:t>D</a:t>
            </a:r>
            <a:r>
              <a:rPr sz="1567" spc="-30" dirty="0">
                <a:solidFill>
                  <a:srgbClr val="F4F4F4"/>
                </a:solidFill>
                <a:latin typeface="Tahoma"/>
                <a:cs typeface="Tahoma"/>
              </a:rPr>
              <a:t>R</a:t>
            </a:r>
            <a:r>
              <a:rPr sz="1567" dirty="0">
                <a:solidFill>
                  <a:srgbClr val="F4F4F4"/>
                </a:solidFill>
                <a:latin typeface="Tahoma"/>
                <a:cs typeface="Tahoma"/>
              </a:rPr>
              <a:t>E</a:t>
            </a:r>
            <a:r>
              <a:rPr sz="1567" spc="-70" dirty="0">
                <a:solidFill>
                  <a:srgbClr val="F4F4F4"/>
                </a:solidFill>
                <a:latin typeface="Tahoma"/>
                <a:cs typeface="Tahoma"/>
              </a:rPr>
              <a:t> </a:t>
            </a:r>
            <a:r>
              <a:rPr sz="1567" spc="37" dirty="0">
                <a:solidFill>
                  <a:srgbClr val="F4F4F4"/>
                </a:solidFill>
                <a:latin typeface="Tahoma"/>
                <a:cs typeface="Tahoma"/>
              </a:rPr>
              <a:t>P</a:t>
            </a:r>
            <a:r>
              <a:rPr sz="1567" spc="40" dirty="0">
                <a:solidFill>
                  <a:srgbClr val="F4F4F4"/>
                </a:solidFill>
                <a:latin typeface="Tahoma"/>
                <a:cs typeface="Tahoma"/>
              </a:rPr>
              <a:t>A</a:t>
            </a:r>
            <a:r>
              <a:rPr sz="1567" spc="63" dirty="0">
                <a:solidFill>
                  <a:srgbClr val="F4F4F4"/>
                </a:solidFill>
                <a:latin typeface="Tahoma"/>
                <a:cs typeface="Tahoma"/>
              </a:rPr>
              <a:t>C</a:t>
            </a:r>
            <a:r>
              <a:rPr sz="1567" dirty="0">
                <a:solidFill>
                  <a:srgbClr val="F4F4F4"/>
                </a:solidFill>
                <a:latin typeface="Tahoma"/>
                <a:cs typeface="Tahoma"/>
              </a:rPr>
              <a:t>I</a:t>
            </a:r>
            <a:r>
              <a:rPr sz="1567" spc="-13" dirty="0">
                <a:solidFill>
                  <a:srgbClr val="F4F4F4"/>
                </a:solidFill>
                <a:latin typeface="Tahoma"/>
                <a:cs typeface="Tahoma"/>
              </a:rPr>
              <a:t>TT</a:t>
            </a:r>
            <a:r>
              <a:rPr sz="1567" spc="-70" dirty="0">
                <a:solidFill>
                  <a:srgbClr val="F4F4F4"/>
                </a:solidFill>
                <a:latin typeface="Tahoma"/>
                <a:cs typeface="Tahoma"/>
              </a:rPr>
              <a:t>O</a:t>
            </a:r>
            <a:r>
              <a:rPr sz="1567" spc="60" dirty="0">
                <a:solidFill>
                  <a:srgbClr val="F4F4F4"/>
                </a:solidFill>
                <a:latin typeface="Tahoma"/>
                <a:cs typeface="Tahoma"/>
              </a:rPr>
              <a:t>-</a:t>
            </a:r>
            <a:r>
              <a:rPr sz="1567" spc="40" dirty="0">
                <a:solidFill>
                  <a:srgbClr val="F4F4F4"/>
                </a:solidFill>
                <a:latin typeface="Tahoma"/>
                <a:cs typeface="Tahoma"/>
              </a:rPr>
              <a:t>A</a:t>
            </a:r>
            <a:r>
              <a:rPr sz="1567" spc="10" dirty="0">
                <a:solidFill>
                  <a:srgbClr val="F4F4F4"/>
                </a:solidFill>
                <a:latin typeface="Tahoma"/>
                <a:cs typeface="Tahoma"/>
              </a:rPr>
              <a:t>LL</a:t>
            </a:r>
            <a:r>
              <a:rPr sz="1567" spc="40" dirty="0">
                <a:solidFill>
                  <a:srgbClr val="F4F4F4"/>
                </a:solidFill>
                <a:latin typeface="Tahoma"/>
                <a:cs typeface="Tahoma"/>
              </a:rPr>
              <a:t>A</a:t>
            </a:r>
            <a:r>
              <a:rPr sz="1567" spc="-30" dirty="0">
                <a:solidFill>
                  <a:srgbClr val="F4F4F4"/>
                </a:solidFill>
                <a:latin typeface="Tahoma"/>
                <a:cs typeface="Tahoma"/>
              </a:rPr>
              <a:t>R</a:t>
            </a:r>
            <a:r>
              <a:rPr sz="1567" spc="-76" dirty="0">
                <a:solidFill>
                  <a:srgbClr val="F4F4F4"/>
                </a:solidFill>
                <a:latin typeface="Tahoma"/>
                <a:cs typeface="Tahoma"/>
              </a:rPr>
              <a:t>D</a:t>
            </a:r>
            <a:endParaRPr lang="en-CA" sz="1567" spc="-70" dirty="0">
              <a:solidFill>
                <a:srgbClr val="F4F4F4"/>
              </a:solidFill>
              <a:latin typeface="Tahoma"/>
              <a:cs typeface="Tahoma"/>
            </a:endParaRPr>
          </a:p>
          <a:p>
            <a:pPr marL="8467" marR="3387">
              <a:lnSpc>
                <a:spcPts val="2153"/>
              </a:lnSpc>
              <a:spcBef>
                <a:spcPts val="113"/>
              </a:spcBef>
            </a:pPr>
            <a:r>
              <a:rPr sz="1567" spc="30" dirty="0">
                <a:solidFill>
                  <a:srgbClr val="F4F4F4"/>
                </a:solidFill>
                <a:latin typeface="Tahoma"/>
                <a:cs typeface="Tahoma"/>
              </a:rPr>
              <a:t>GMF-U</a:t>
            </a:r>
            <a:r>
              <a:rPr sz="1567" spc="-73" dirty="0">
                <a:solidFill>
                  <a:srgbClr val="F4F4F4"/>
                </a:solidFill>
                <a:latin typeface="Tahoma"/>
                <a:cs typeface="Tahoma"/>
              </a:rPr>
              <a:t> </a:t>
            </a:r>
            <a:r>
              <a:rPr sz="1567" spc="17" dirty="0">
                <a:solidFill>
                  <a:srgbClr val="F4F4F4"/>
                </a:solidFill>
                <a:latin typeface="Tahoma"/>
                <a:cs typeface="Tahoma"/>
              </a:rPr>
              <a:t>CITÉ-DE-LA-SANTÉ</a:t>
            </a:r>
            <a:endParaRPr sz="1567" dirty="0">
              <a:latin typeface="Tahoma"/>
              <a:cs typeface="Tahoma"/>
            </a:endParaRPr>
          </a:p>
          <a:p>
            <a:pPr marL="8467">
              <a:spcBef>
                <a:spcPts val="150"/>
              </a:spcBef>
            </a:pPr>
            <a:r>
              <a:rPr lang="en-CA" sz="1567" spc="110" dirty="0">
                <a:solidFill>
                  <a:srgbClr val="F4F4F4"/>
                </a:solidFill>
                <a:latin typeface="Tahoma"/>
                <a:cs typeface="Tahoma"/>
              </a:rPr>
              <a:t>2 </a:t>
            </a:r>
            <a:r>
              <a:rPr lang="en-CA" sz="1567" spc="17" dirty="0">
                <a:solidFill>
                  <a:srgbClr val="F4F4F4"/>
                </a:solidFill>
                <a:latin typeface="Tahoma"/>
                <a:cs typeface="Tahoma"/>
              </a:rPr>
              <a:t>JUIN</a:t>
            </a:r>
            <a:r>
              <a:rPr sz="1567" spc="-87" dirty="0">
                <a:solidFill>
                  <a:srgbClr val="F4F4F4"/>
                </a:solidFill>
                <a:latin typeface="Tahoma"/>
                <a:cs typeface="Tahoma"/>
              </a:rPr>
              <a:t> </a:t>
            </a:r>
            <a:r>
              <a:rPr sz="1567" spc="63" dirty="0">
                <a:solidFill>
                  <a:srgbClr val="F4F4F4"/>
                </a:solidFill>
                <a:latin typeface="Tahoma"/>
                <a:cs typeface="Tahoma"/>
              </a:rPr>
              <a:t>202</a:t>
            </a:r>
            <a:r>
              <a:rPr lang="en-CA" sz="1567" spc="63" dirty="0">
                <a:solidFill>
                  <a:srgbClr val="F4F4F4"/>
                </a:solidFill>
                <a:latin typeface="Tahoma"/>
                <a:cs typeface="Tahoma"/>
              </a:rPr>
              <a:t>3</a:t>
            </a:r>
            <a:endParaRPr sz="1567" dirty="0">
              <a:latin typeface="Tahoma"/>
              <a:cs typeface="Tahoma"/>
            </a:endParaRPr>
          </a:p>
        </p:txBody>
      </p:sp>
      <p:pic>
        <p:nvPicPr>
          <p:cNvPr id="10" name="object 10"/>
          <p:cNvPicPr/>
          <p:nvPr/>
        </p:nvPicPr>
        <p:blipFill>
          <a:blip r:embed="rId2" cstate="print"/>
          <a:stretch>
            <a:fillRect/>
          </a:stretch>
        </p:blipFill>
        <p:spPr>
          <a:xfrm>
            <a:off x="9359834" y="5473701"/>
            <a:ext cx="2146299" cy="8000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7720" y="1061508"/>
            <a:ext cx="4925060" cy="500992"/>
          </a:xfrm>
          <a:prstGeom prst="rect">
            <a:avLst/>
          </a:prstGeom>
        </p:spPr>
        <p:txBody>
          <a:bodyPr vert="horz" wrap="square" lIns="0" tIns="8467" rIns="0" bIns="0" rtlCol="0" anchor="ctr">
            <a:spAutoFit/>
          </a:bodyPr>
          <a:lstStyle/>
          <a:p>
            <a:pPr marL="8467">
              <a:lnSpc>
                <a:spcPct val="100000"/>
              </a:lnSpc>
              <a:spcBef>
                <a:spcPts val="67"/>
              </a:spcBef>
            </a:pPr>
            <a:r>
              <a:rPr sz="3200" spc="270" dirty="0"/>
              <a:t>Méthodologie</a:t>
            </a:r>
            <a:endParaRPr sz="3200" dirty="0"/>
          </a:p>
        </p:txBody>
      </p:sp>
      <p:pic>
        <p:nvPicPr>
          <p:cNvPr id="3" name="object 3"/>
          <p:cNvPicPr/>
          <p:nvPr/>
        </p:nvPicPr>
        <p:blipFill>
          <a:blip r:embed="rId2" cstate="print"/>
          <a:stretch>
            <a:fillRect/>
          </a:stretch>
        </p:blipFill>
        <p:spPr>
          <a:xfrm>
            <a:off x="5370627" y="3347373"/>
            <a:ext cx="88590" cy="88590"/>
          </a:xfrm>
          <a:prstGeom prst="rect">
            <a:avLst/>
          </a:prstGeom>
        </p:spPr>
      </p:pic>
      <p:pic>
        <p:nvPicPr>
          <p:cNvPr id="4" name="object 4"/>
          <p:cNvPicPr/>
          <p:nvPr/>
        </p:nvPicPr>
        <p:blipFill>
          <a:blip r:embed="rId2" cstate="print"/>
          <a:stretch>
            <a:fillRect/>
          </a:stretch>
        </p:blipFill>
        <p:spPr>
          <a:xfrm>
            <a:off x="5370627" y="3694920"/>
            <a:ext cx="88590" cy="88590"/>
          </a:xfrm>
          <a:prstGeom prst="rect">
            <a:avLst/>
          </a:prstGeom>
        </p:spPr>
      </p:pic>
      <p:pic>
        <p:nvPicPr>
          <p:cNvPr id="5" name="object 5"/>
          <p:cNvPicPr/>
          <p:nvPr/>
        </p:nvPicPr>
        <p:blipFill>
          <a:blip r:embed="rId2" cstate="print"/>
          <a:stretch>
            <a:fillRect/>
          </a:stretch>
        </p:blipFill>
        <p:spPr>
          <a:xfrm>
            <a:off x="5370627" y="4042468"/>
            <a:ext cx="88590" cy="88590"/>
          </a:xfrm>
          <a:prstGeom prst="rect">
            <a:avLst/>
          </a:prstGeom>
        </p:spPr>
      </p:pic>
      <p:pic>
        <p:nvPicPr>
          <p:cNvPr id="6" name="object 6"/>
          <p:cNvPicPr/>
          <p:nvPr/>
        </p:nvPicPr>
        <p:blipFill>
          <a:blip r:embed="rId3" cstate="print"/>
          <a:stretch>
            <a:fillRect/>
          </a:stretch>
        </p:blipFill>
        <p:spPr>
          <a:xfrm>
            <a:off x="5370627" y="4390015"/>
            <a:ext cx="88590" cy="88590"/>
          </a:xfrm>
          <a:prstGeom prst="rect">
            <a:avLst/>
          </a:prstGeom>
        </p:spPr>
      </p:pic>
      <p:sp>
        <p:nvSpPr>
          <p:cNvPr id="7" name="object 7"/>
          <p:cNvSpPr txBox="1"/>
          <p:nvPr/>
        </p:nvSpPr>
        <p:spPr>
          <a:xfrm>
            <a:off x="5157720" y="2558269"/>
            <a:ext cx="5579110" cy="3048976"/>
          </a:xfrm>
          <a:prstGeom prst="rect">
            <a:avLst/>
          </a:prstGeom>
        </p:spPr>
        <p:txBody>
          <a:bodyPr vert="horz" wrap="square" lIns="0" tIns="7620" rIns="0" bIns="0" rtlCol="0">
            <a:spAutoFit/>
          </a:bodyPr>
          <a:lstStyle/>
          <a:p>
            <a:pPr marL="8467">
              <a:spcBef>
                <a:spcPts val="60"/>
              </a:spcBef>
            </a:pPr>
            <a:r>
              <a:rPr sz="2533" spc="27" dirty="0">
                <a:solidFill>
                  <a:srgbClr val="5B9DC7"/>
                </a:solidFill>
                <a:latin typeface="Tahoma"/>
                <a:cs typeface="Tahoma"/>
              </a:rPr>
              <a:t>Types</a:t>
            </a:r>
            <a:r>
              <a:rPr sz="2533" spc="-123" dirty="0">
                <a:solidFill>
                  <a:srgbClr val="5B9DC7"/>
                </a:solidFill>
                <a:latin typeface="Tahoma"/>
                <a:cs typeface="Tahoma"/>
              </a:rPr>
              <a:t> </a:t>
            </a:r>
            <a:r>
              <a:rPr sz="2533" spc="23" dirty="0">
                <a:solidFill>
                  <a:srgbClr val="5B9DC7"/>
                </a:solidFill>
                <a:latin typeface="Tahoma"/>
                <a:cs typeface="Tahoma"/>
              </a:rPr>
              <a:t>de</a:t>
            </a:r>
            <a:r>
              <a:rPr sz="2533" spc="-120" dirty="0">
                <a:solidFill>
                  <a:srgbClr val="5B9DC7"/>
                </a:solidFill>
                <a:latin typeface="Tahoma"/>
                <a:cs typeface="Tahoma"/>
              </a:rPr>
              <a:t> </a:t>
            </a:r>
            <a:r>
              <a:rPr sz="2533" spc="30" dirty="0">
                <a:solidFill>
                  <a:srgbClr val="5B9DC7"/>
                </a:solidFill>
                <a:latin typeface="Tahoma"/>
                <a:cs typeface="Tahoma"/>
              </a:rPr>
              <a:t>devis</a:t>
            </a:r>
            <a:r>
              <a:rPr sz="2533" spc="-120" dirty="0">
                <a:solidFill>
                  <a:srgbClr val="5B9DC7"/>
                </a:solidFill>
                <a:latin typeface="Tahoma"/>
                <a:cs typeface="Tahoma"/>
              </a:rPr>
              <a:t> </a:t>
            </a:r>
            <a:r>
              <a:rPr sz="2533" spc="37" dirty="0">
                <a:solidFill>
                  <a:srgbClr val="5B9DC7"/>
                </a:solidFill>
                <a:latin typeface="Tahoma"/>
                <a:cs typeface="Tahoma"/>
              </a:rPr>
              <a:t>retenus</a:t>
            </a:r>
            <a:endParaRPr sz="2533" dirty="0">
              <a:latin typeface="Tahoma"/>
              <a:cs typeface="Tahoma"/>
            </a:endParaRPr>
          </a:p>
          <a:p>
            <a:pPr marL="436902">
              <a:spcBef>
                <a:spcPts val="2167"/>
              </a:spcBef>
            </a:pPr>
            <a:r>
              <a:rPr lang="en-CA" sz="1967" spc="-93" dirty="0">
                <a:solidFill>
                  <a:srgbClr val="5B9DC7"/>
                </a:solidFill>
                <a:latin typeface="Tahoma"/>
                <a:cs typeface="Tahoma"/>
              </a:rPr>
              <a:t>Meta-Analyse</a:t>
            </a:r>
            <a:r>
              <a:rPr sz="1967" spc="-93" dirty="0">
                <a:solidFill>
                  <a:srgbClr val="5B9DC7"/>
                </a:solidFill>
                <a:latin typeface="Tahoma"/>
                <a:cs typeface="Tahoma"/>
              </a:rPr>
              <a:t> </a:t>
            </a:r>
            <a:r>
              <a:rPr sz="1967" spc="60" dirty="0">
                <a:solidFill>
                  <a:srgbClr val="5B9DC7"/>
                </a:solidFill>
                <a:latin typeface="Tahoma"/>
                <a:cs typeface="Tahoma"/>
              </a:rPr>
              <a:t>(1)</a:t>
            </a:r>
            <a:endParaRPr sz="1967" dirty="0">
              <a:latin typeface="Tahoma"/>
              <a:cs typeface="Tahoma"/>
            </a:endParaRPr>
          </a:p>
          <a:p>
            <a:pPr marL="436902">
              <a:spcBef>
                <a:spcPts val="377"/>
              </a:spcBef>
            </a:pPr>
            <a:r>
              <a:rPr lang="en-CA" sz="1967" spc="-93" dirty="0" err="1">
                <a:solidFill>
                  <a:srgbClr val="5B9DC7"/>
                </a:solidFill>
                <a:latin typeface="Tahoma"/>
                <a:cs typeface="Tahoma"/>
              </a:rPr>
              <a:t>Essai</a:t>
            </a:r>
            <a:r>
              <a:rPr lang="en-CA" sz="1967" spc="-93" dirty="0">
                <a:solidFill>
                  <a:srgbClr val="5B9DC7"/>
                </a:solidFill>
                <a:latin typeface="Tahoma"/>
                <a:cs typeface="Tahoma"/>
              </a:rPr>
              <a:t> </a:t>
            </a:r>
            <a:r>
              <a:rPr lang="en-CA" sz="1967" spc="-93" dirty="0" err="1">
                <a:solidFill>
                  <a:srgbClr val="5B9DC7"/>
                </a:solidFill>
                <a:latin typeface="Tahoma"/>
                <a:cs typeface="Tahoma"/>
              </a:rPr>
              <a:t>randomisé</a:t>
            </a:r>
            <a:r>
              <a:rPr lang="en-CA" sz="1967" spc="-93" dirty="0">
                <a:solidFill>
                  <a:srgbClr val="5B9DC7"/>
                </a:solidFill>
                <a:latin typeface="Tahoma"/>
                <a:cs typeface="Tahoma"/>
              </a:rPr>
              <a:t> prospective </a:t>
            </a:r>
            <a:r>
              <a:rPr lang="en-CA" sz="1967" spc="-93" dirty="0" err="1">
                <a:solidFill>
                  <a:srgbClr val="5B9DC7"/>
                </a:solidFill>
                <a:latin typeface="Tahoma"/>
                <a:cs typeface="Tahoma"/>
              </a:rPr>
              <a:t>ouvert</a:t>
            </a:r>
            <a:r>
              <a:rPr sz="1967" spc="-93" dirty="0">
                <a:solidFill>
                  <a:srgbClr val="5B9DC7"/>
                </a:solidFill>
                <a:latin typeface="Tahoma"/>
                <a:cs typeface="Tahoma"/>
              </a:rPr>
              <a:t> </a:t>
            </a:r>
            <a:r>
              <a:rPr sz="1967" spc="60" dirty="0">
                <a:solidFill>
                  <a:srgbClr val="5B9DC7"/>
                </a:solidFill>
                <a:latin typeface="Tahoma"/>
                <a:cs typeface="Tahoma"/>
              </a:rPr>
              <a:t>(1)</a:t>
            </a:r>
            <a:endParaRPr sz="1967" dirty="0">
              <a:latin typeface="Tahoma"/>
              <a:cs typeface="Tahoma"/>
            </a:endParaRPr>
          </a:p>
          <a:p>
            <a:pPr marL="436902" marR="1272180">
              <a:lnSpc>
                <a:spcPts val="2733"/>
              </a:lnSpc>
              <a:spcBef>
                <a:spcPts val="156"/>
              </a:spcBef>
            </a:pPr>
            <a:r>
              <a:rPr sz="1967" spc="47" dirty="0">
                <a:solidFill>
                  <a:srgbClr val="5B9DC7"/>
                </a:solidFill>
                <a:latin typeface="Tahoma"/>
                <a:cs typeface="Tahoma"/>
              </a:rPr>
              <a:t>Essai </a:t>
            </a:r>
            <a:r>
              <a:rPr sz="1967" spc="40" dirty="0">
                <a:solidFill>
                  <a:srgbClr val="5B9DC7"/>
                </a:solidFill>
                <a:latin typeface="Tahoma"/>
                <a:cs typeface="Tahoma"/>
              </a:rPr>
              <a:t>clinique randomisé </a:t>
            </a:r>
            <a:r>
              <a:rPr sz="1967" spc="60" dirty="0">
                <a:solidFill>
                  <a:srgbClr val="5B9DC7"/>
                </a:solidFill>
                <a:latin typeface="Tahoma"/>
                <a:cs typeface="Tahoma"/>
              </a:rPr>
              <a:t>(1) </a:t>
            </a:r>
            <a:r>
              <a:rPr sz="1967" spc="63" dirty="0">
                <a:solidFill>
                  <a:srgbClr val="5B9DC7"/>
                </a:solidFill>
                <a:latin typeface="Tahoma"/>
                <a:cs typeface="Tahoma"/>
              </a:rPr>
              <a:t> </a:t>
            </a:r>
            <a:r>
              <a:rPr sz="1967" spc="37" dirty="0">
                <a:solidFill>
                  <a:srgbClr val="5B9DC7"/>
                </a:solidFill>
                <a:latin typeface="Tahoma"/>
                <a:cs typeface="Tahoma"/>
              </a:rPr>
              <a:t>Études</a:t>
            </a:r>
            <a:r>
              <a:rPr sz="1967" spc="-87" dirty="0">
                <a:solidFill>
                  <a:srgbClr val="5B9DC7"/>
                </a:solidFill>
                <a:latin typeface="Tahoma"/>
                <a:cs typeface="Tahoma"/>
              </a:rPr>
              <a:t> </a:t>
            </a:r>
            <a:r>
              <a:rPr sz="1967" spc="27" dirty="0">
                <a:solidFill>
                  <a:srgbClr val="5B9DC7"/>
                </a:solidFill>
                <a:latin typeface="Tahoma"/>
                <a:cs typeface="Tahoma"/>
              </a:rPr>
              <a:t>de</a:t>
            </a:r>
            <a:r>
              <a:rPr sz="1967" spc="-87" dirty="0">
                <a:solidFill>
                  <a:srgbClr val="5B9DC7"/>
                </a:solidFill>
                <a:latin typeface="Tahoma"/>
                <a:cs typeface="Tahoma"/>
              </a:rPr>
              <a:t> </a:t>
            </a:r>
            <a:r>
              <a:rPr sz="1967" spc="47" dirty="0">
                <a:solidFill>
                  <a:srgbClr val="5B9DC7"/>
                </a:solidFill>
                <a:latin typeface="Tahoma"/>
                <a:cs typeface="Tahoma"/>
              </a:rPr>
              <a:t>cohorte</a:t>
            </a:r>
            <a:r>
              <a:rPr sz="1967" spc="-83" dirty="0">
                <a:solidFill>
                  <a:srgbClr val="5B9DC7"/>
                </a:solidFill>
                <a:latin typeface="Tahoma"/>
                <a:cs typeface="Tahoma"/>
              </a:rPr>
              <a:t> </a:t>
            </a:r>
            <a:r>
              <a:rPr sz="1967" spc="43" dirty="0">
                <a:solidFill>
                  <a:srgbClr val="5B9DC7"/>
                </a:solidFill>
                <a:latin typeface="Tahoma"/>
                <a:cs typeface="Tahoma"/>
              </a:rPr>
              <a:t>prospective</a:t>
            </a:r>
            <a:r>
              <a:rPr sz="1967" spc="-87" dirty="0">
                <a:solidFill>
                  <a:srgbClr val="5B9DC7"/>
                </a:solidFill>
                <a:latin typeface="Tahoma"/>
                <a:cs typeface="Tahoma"/>
              </a:rPr>
              <a:t> </a:t>
            </a:r>
            <a:r>
              <a:rPr sz="1967" spc="33" dirty="0">
                <a:solidFill>
                  <a:srgbClr val="5B9DC7"/>
                </a:solidFill>
                <a:latin typeface="Tahoma"/>
                <a:cs typeface="Tahoma"/>
              </a:rPr>
              <a:t>(</a:t>
            </a:r>
            <a:r>
              <a:rPr lang="en-CA" sz="1967" spc="33" dirty="0">
                <a:solidFill>
                  <a:srgbClr val="5B9DC7"/>
                </a:solidFill>
                <a:latin typeface="Tahoma"/>
                <a:cs typeface="Tahoma"/>
              </a:rPr>
              <a:t>1</a:t>
            </a:r>
            <a:r>
              <a:rPr sz="1967" spc="33" dirty="0">
                <a:solidFill>
                  <a:srgbClr val="5B9DC7"/>
                </a:solidFill>
                <a:latin typeface="Tahoma"/>
                <a:cs typeface="Tahoma"/>
              </a:rPr>
              <a:t>)</a:t>
            </a:r>
            <a:endParaRPr sz="1967" dirty="0">
              <a:latin typeface="Tahoma"/>
              <a:cs typeface="Tahoma"/>
            </a:endParaRPr>
          </a:p>
          <a:p>
            <a:pPr>
              <a:spcBef>
                <a:spcPts val="10"/>
              </a:spcBef>
            </a:pPr>
            <a:endParaRPr sz="2133" dirty="0">
              <a:latin typeface="Tahoma"/>
              <a:cs typeface="Tahoma"/>
            </a:endParaRPr>
          </a:p>
          <a:p>
            <a:pPr marL="8467" marR="3387">
              <a:lnSpc>
                <a:spcPct val="115999"/>
              </a:lnSpc>
            </a:pPr>
            <a:r>
              <a:rPr sz="1967" spc="-80" dirty="0">
                <a:solidFill>
                  <a:srgbClr val="5B9DC7"/>
                </a:solidFill>
                <a:latin typeface="Tahoma"/>
                <a:cs typeface="Tahoma"/>
              </a:rPr>
              <a:t> </a:t>
            </a:r>
            <a:endParaRPr lang="en-CA" sz="1967" spc="43" dirty="0">
              <a:solidFill>
                <a:srgbClr val="5B9DC7"/>
              </a:solidFill>
              <a:latin typeface="Tahoma"/>
              <a:cs typeface="Tahoma"/>
            </a:endParaRPr>
          </a:p>
          <a:p>
            <a:pPr marL="8467" marR="3387">
              <a:lnSpc>
                <a:spcPct val="115999"/>
              </a:lnSpc>
            </a:pPr>
            <a:endParaRPr lang="en-CA" sz="1967" spc="43" dirty="0">
              <a:solidFill>
                <a:srgbClr val="5B9DC7"/>
              </a:solidFill>
              <a:latin typeface="Tahoma"/>
              <a:cs typeface="Tahoma"/>
            </a:endParaRPr>
          </a:p>
        </p:txBody>
      </p:sp>
      <p:sp>
        <p:nvSpPr>
          <p:cNvPr id="8" name="object 8"/>
          <p:cNvSpPr/>
          <p:nvPr/>
        </p:nvSpPr>
        <p:spPr>
          <a:xfrm>
            <a:off x="10310057" y="0"/>
            <a:ext cx="1882140" cy="1337733"/>
          </a:xfrm>
          <a:custGeom>
            <a:avLst/>
            <a:gdLst/>
            <a:ahLst/>
            <a:cxnLst/>
            <a:rect l="l" t="t" r="r" b="b"/>
            <a:pathLst>
              <a:path w="2823209" h="2006600">
                <a:moveTo>
                  <a:pt x="618070" y="1904999"/>
                </a:moveTo>
                <a:lnTo>
                  <a:pt x="71631" y="1904999"/>
                </a:lnTo>
                <a:lnTo>
                  <a:pt x="67166" y="1892299"/>
                </a:lnTo>
                <a:lnTo>
                  <a:pt x="44800" y="1854199"/>
                </a:lnTo>
                <a:lnTo>
                  <a:pt x="29583" y="1816099"/>
                </a:lnTo>
                <a:lnTo>
                  <a:pt x="20448" y="1777999"/>
                </a:lnTo>
                <a:lnTo>
                  <a:pt x="16325" y="1739899"/>
                </a:lnTo>
                <a:lnTo>
                  <a:pt x="11943" y="1676399"/>
                </a:lnTo>
                <a:lnTo>
                  <a:pt x="8683" y="1650999"/>
                </a:lnTo>
                <a:lnTo>
                  <a:pt x="4930" y="1625599"/>
                </a:lnTo>
                <a:lnTo>
                  <a:pt x="1355" y="1587499"/>
                </a:lnTo>
                <a:lnTo>
                  <a:pt x="0" y="1562099"/>
                </a:lnTo>
                <a:lnTo>
                  <a:pt x="1109" y="1523999"/>
                </a:lnTo>
                <a:lnTo>
                  <a:pt x="4930" y="1485899"/>
                </a:lnTo>
                <a:lnTo>
                  <a:pt x="7943" y="1460499"/>
                </a:lnTo>
                <a:lnTo>
                  <a:pt x="13312" y="1422399"/>
                </a:lnTo>
                <a:lnTo>
                  <a:pt x="16325" y="1396999"/>
                </a:lnTo>
                <a:lnTo>
                  <a:pt x="19120" y="1384299"/>
                </a:lnTo>
                <a:lnTo>
                  <a:pt x="22242" y="1371599"/>
                </a:lnTo>
                <a:lnTo>
                  <a:pt x="25694" y="1358899"/>
                </a:lnTo>
                <a:lnTo>
                  <a:pt x="29474" y="1333499"/>
                </a:lnTo>
                <a:lnTo>
                  <a:pt x="39719" y="1295399"/>
                </a:lnTo>
                <a:lnTo>
                  <a:pt x="50950" y="1257299"/>
                </a:lnTo>
                <a:lnTo>
                  <a:pt x="63495" y="1219199"/>
                </a:lnTo>
                <a:lnTo>
                  <a:pt x="77685" y="1181099"/>
                </a:lnTo>
                <a:lnTo>
                  <a:pt x="86176" y="1168399"/>
                </a:lnTo>
                <a:lnTo>
                  <a:pt x="94339" y="1142999"/>
                </a:lnTo>
                <a:lnTo>
                  <a:pt x="101845" y="1117599"/>
                </a:lnTo>
                <a:lnTo>
                  <a:pt x="108364" y="1104899"/>
                </a:lnTo>
                <a:lnTo>
                  <a:pt x="117924" y="1066799"/>
                </a:lnTo>
                <a:lnTo>
                  <a:pt x="129621" y="1041399"/>
                </a:lnTo>
                <a:lnTo>
                  <a:pt x="143618" y="1015999"/>
                </a:lnTo>
                <a:lnTo>
                  <a:pt x="160081" y="990599"/>
                </a:lnTo>
                <a:lnTo>
                  <a:pt x="174175" y="965199"/>
                </a:lnTo>
                <a:lnTo>
                  <a:pt x="188022" y="939799"/>
                </a:lnTo>
                <a:lnTo>
                  <a:pt x="202362" y="927099"/>
                </a:lnTo>
                <a:lnTo>
                  <a:pt x="217934" y="901699"/>
                </a:lnTo>
                <a:lnTo>
                  <a:pt x="239081" y="876299"/>
                </a:lnTo>
                <a:lnTo>
                  <a:pt x="249860" y="863599"/>
                </a:lnTo>
                <a:lnTo>
                  <a:pt x="260886" y="850899"/>
                </a:lnTo>
                <a:lnTo>
                  <a:pt x="267131" y="838199"/>
                </a:lnTo>
                <a:lnTo>
                  <a:pt x="272719" y="838199"/>
                </a:lnTo>
                <a:lnTo>
                  <a:pt x="277650" y="825499"/>
                </a:lnTo>
                <a:lnTo>
                  <a:pt x="281923" y="825499"/>
                </a:lnTo>
                <a:lnTo>
                  <a:pt x="297249" y="787399"/>
                </a:lnTo>
                <a:lnTo>
                  <a:pt x="312493" y="761999"/>
                </a:lnTo>
                <a:lnTo>
                  <a:pt x="326915" y="723899"/>
                </a:lnTo>
                <a:lnTo>
                  <a:pt x="339776" y="698499"/>
                </a:lnTo>
                <a:lnTo>
                  <a:pt x="348186" y="673099"/>
                </a:lnTo>
                <a:lnTo>
                  <a:pt x="358403" y="660399"/>
                </a:lnTo>
                <a:lnTo>
                  <a:pt x="369607" y="634999"/>
                </a:lnTo>
                <a:lnTo>
                  <a:pt x="380974" y="622299"/>
                </a:lnTo>
                <a:lnTo>
                  <a:pt x="389740" y="609599"/>
                </a:lnTo>
                <a:lnTo>
                  <a:pt x="394123" y="596899"/>
                </a:lnTo>
                <a:lnTo>
                  <a:pt x="402300" y="584199"/>
                </a:lnTo>
                <a:lnTo>
                  <a:pt x="409572" y="571499"/>
                </a:lnTo>
                <a:lnTo>
                  <a:pt x="415694" y="558799"/>
                </a:lnTo>
                <a:lnTo>
                  <a:pt x="420420" y="546099"/>
                </a:lnTo>
                <a:lnTo>
                  <a:pt x="425309" y="520699"/>
                </a:lnTo>
                <a:lnTo>
                  <a:pt x="430610" y="507999"/>
                </a:lnTo>
                <a:lnTo>
                  <a:pt x="436074" y="495299"/>
                </a:lnTo>
                <a:lnTo>
                  <a:pt x="441457" y="469899"/>
                </a:lnTo>
                <a:lnTo>
                  <a:pt x="444758" y="457199"/>
                </a:lnTo>
                <a:lnTo>
                  <a:pt x="446826" y="444499"/>
                </a:lnTo>
                <a:lnTo>
                  <a:pt x="447744" y="431799"/>
                </a:lnTo>
                <a:lnTo>
                  <a:pt x="447593" y="419099"/>
                </a:lnTo>
                <a:lnTo>
                  <a:pt x="447210" y="393699"/>
                </a:lnTo>
                <a:lnTo>
                  <a:pt x="447100" y="355599"/>
                </a:lnTo>
                <a:lnTo>
                  <a:pt x="444635" y="304799"/>
                </a:lnTo>
                <a:lnTo>
                  <a:pt x="429952" y="241299"/>
                </a:lnTo>
                <a:lnTo>
                  <a:pt x="416037" y="215899"/>
                </a:lnTo>
                <a:lnTo>
                  <a:pt x="412626" y="203199"/>
                </a:lnTo>
                <a:lnTo>
                  <a:pt x="405806" y="203199"/>
                </a:lnTo>
                <a:lnTo>
                  <a:pt x="402888" y="190499"/>
                </a:lnTo>
                <a:lnTo>
                  <a:pt x="392959" y="177799"/>
                </a:lnTo>
                <a:lnTo>
                  <a:pt x="380646" y="152399"/>
                </a:lnTo>
                <a:lnTo>
                  <a:pt x="366525" y="139699"/>
                </a:lnTo>
                <a:lnTo>
                  <a:pt x="351171" y="126999"/>
                </a:lnTo>
                <a:lnTo>
                  <a:pt x="335571" y="114299"/>
                </a:lnTo>
                <a:lnTo>
                  <a:pt x="320382" y="101599"/>
                </a:lnTo>
                <a:lnTo>
                  <a:pt x="305686" y="88899"/>
                </a:lnTo>
                <a:lnTo>
                  <a:pt x="291565" y="76199"/>
                </a:lnTo>
                <a:lnTo>
                  <a:pt x="281225" y="63499"/>
                </a:lnTo>
                <a:lnTo>
                  <a:pt x="269980" y="50799"/>
                </a:lnTo>
                <a:lnTo>
                  <a:pt x="257914" y="50799"/>
                </a:lnTo>
                <a:lnTo>
                  <a:pt x="245108" y="38099"/>
                </a:lnTo>
                <a:lnTo>
                  <a:pt x="228809" y="38099"/>
                </a:lnTo>
                <a:lnTo>
                  <a:pt x="196541" y="12699"/>
                </a:lnTo>
                <a:lnTo>
                  <a:pt x="180242" y="12699"/>
                </a:lnTo>
                <a:lnTo>
                  <a:pt x="166888" y="0"/>
                </a:lnTo>
                <a:lnTo>
                  <a:pt x="372211" y="0"/>
                </a:lnTo>
                <a:lnTo>
                  <a:pt x="390660" y="25399"/>
                </a:lnTo>
                <a:lnTo>
                  <a:pt x="409356" y="38099"/>
                </a:lnTo>
                <a:lnTo>
                  <a:pt x="428544" y="50799"/>
                </a:lnTo>
                <a:lnTo>
                  <a:pt x="448472" y="63499"/>
                </a:lnTo>
                <a:lnTo>
                  <a:pt x="455019" y="76199"/>
                </a:lnTo>
                <a:lnTo>
                  <a:pt x="461401" y="76199"/>
                </a:lnTo>
                <a:lnTo>
                  <a:pt x="467455" y="88899"/>
                </a:lnTo>
                <a:lnTo>
                  <a:pt x="473016" y="88899"/>
                </a:lnTo>
                <a:lnTo>
                  <a:pt x="481644" y="101599"/>
                </a:lnTo>
                <a:lnTo>
                  <a:pt x="489451" y="114299"/>
                </a:lnTo>
                <a:lnTo>
                  <a:pt x="496929" y="126999"/>
                </a:lnTo>
                <a:lnTo>
                  <a:pt x="504572" y="139699"/>
                </a:lnTo>
                <a:lnTo>
                  <a:pt x="514981" y="152399"/>
                </a:lnTo>
                <a:lnTo>
                  <a:pt x="524075" y="177799"/>
                </a:lnTo>
                <a:lnTo>
                  <a:pt x="532184" y="190499"/>
                </a:lnTo>
                <a:lnTo>
                  <a:pt x="539634" y="215899"/>
                </a:lnTo>
                <a:lnTo>
                  <a:pt x="542702" y="228599"/>
                </a:lnTo>
                <a:lnTo>
                  <a:pt x="545113" y="228599"/>
                </a:lnTo>
                <a:lnTo>
                  <a:pt x="546537" y="241299"/>
                </a:lnTo>
                <a:lnTo>
                  <a:pt x="546647" y="253999"/>
                </a:lnTo>
                <a:lnTo>
                  <a:pt x="547071" y="253999"/>
                </a:lnTo>
                <a:lnTo>
                  <a:pt x="548071" y="266699"/>
                </a:lnTo>
                <a:lnTo>
                  <a:pt x="549235" y="279399"/>
                </a:lnTo>
                <a:lnTo>
                  <a:pt x="550153" y="279399"/>
                </a:lnTo>
                <a:lnTo>
                  <a:pt x="550112" y="292099"/>
                </a:lnTo>
                <a:lnTo>
                  <a:pt x="549167" y="304799"/>
                </a:lnTo>
                <a:lnTo>
                  <a:pt x="548058" y="317499"/>
                </a:lnTo>
                <a:lnTo>
                  <a:pt x="547523" y="317499"/>
                </a:lnTo>
                <a:lnTo>
                  <a:pt x="547167" y="330199"/>
                </a:lnTo>
                <a:lnTo>
                  <a:pt x="547304" y="342899"/>
                </a:lnTo>
                <a:lnTo>
                  <a:pt x="547770" y="342899"/>
                </a:lnTo>
                <a:lnTo>
                  <a:pt x="549044" y="368299"/>
                </a:lnTo>
                <a:lnTo>
                  <a:pt x="549605" y="380999"/>
                </a:lnTo>
                <a:lnTo>
                  <a:pt x="550002" y="393699"/>
                </a:lnTo>
                <a:lnTo>
                  <a:pt x="550153" y="406399"/>
                </a:lnTo>
                <a:lnTo>
                  <a:pt x="549619" y="406399"/>
                </a:lnTo>
                <a:lnTo>
                  <a:pt x="548510" y="419099"/>
                </a:lnTo>
                <a:lnTo>
                  <a:pt x="547564" y="431799"/>
                </a:lnTo>
                <a:lnTo>
                  <a:pt x="548359" y="457199"/>
                </a:lnTo>
                <a:lnTo>
                  <a:pt x="546318" y="482599"/>
                </a:lnTo>
                <a:lnTo>
                  <a:pt x="542469" y="495299"/>
                </a:lnTo>
                <a:lnTo>
                  <a:pt x="537881" y="520699"/>
                </a:lnTo>
                <a:lnTo>
                  <a:pt x="533046" y="546099"/>
                </a:lnTo>
                <a:lnTo>
                  <a:pt x="526815" y="558799"/>
                </a:lnTo>
                <a:lnTo>
                  <a:pt x="519761" y="571499"/>
                </a:lnTo>
                <a:lnTo>
                  <a:pt x="512461" y="596899"/>
                </a:lnTo>
                <a:lnTo>
                  <a:pt x="509119" y="609599"/>
                </a:lnTo>
                <a:lnTo>
                  <a:pt x="505448" y="609599"/>
                </a:lnTo>
                <a:lnTo>
                  <a:pt x="501120" y="622299"/>
                </a:lnTo>
                <a:lnTo>
                  <a:pt x="495806" y="634999"/>
                </a:lnTo>
                <a:lnTo>
                  <a:pt x="485808" y="647699"/>
                </a:lnTo>
                <a:lnTo>
                  <a:pt x="476960" y="660399"/>
                </a:lnTo>
                <a:lnTo>
                  <a:pt x="469427" y="673099"/>
                </a:lnTo>
                <a:lnTo>
                  <a:pt x="463374" y="698499"/>
                </a:lnTo>
                <a:lnTo>
                  <a:pt x="461621" y="698499"/>
                </a:lnTo>
                <a:lnTo>
                  <a:pt x="456361" y="711199"/>
                </a:lnTo>
                <a:lnTo>
                  <a:pt x="452855" y="711199"/>
                </a:lnTo>
                <a:lnTo>
                  <a:pt x="446596" y="723899"/>
                </a:lnTo>
                <a:lnTo>
                  <a:pt x="440912" y="736599"/>
                </a:lnTo>
                <a:lnTo>
                  <a:pt x="435721" y="749299"/>
                </a:lnTo>
                <a:lnTo>
                  <a:pt x="430941" y="774699"/>
                </a:lnTo>
                <a:lnTo>
                  <a:pt x="424065" y="800099"/>
                </a:lnTo>
                <a:lnTo>
                  <a:pt x="412095" y="838199"/>
                </a:lnTo>
                <a:lnTo>
                  <a:pt x="396180" y="863599"/>
                </a:lnTo>
                <a:lnTo>
                  <a:pt x="377471" y="901699"/>
                </a:lnTo>
                <a:lnTo>
                  <a:pt x="372513" y="901699"/>
                </a:lnTo>
                <a:lnTo>
                  <a:pt x="366733" y="914399"/>
                </a:lnTo>
                <a:lnTo>
                  <a:pt x="359967" y="914399"/>
                </a:lnTo>
                <a:lnTo>
                  <a:pt x="352050" y="927099"/>
                </a:lnTo>
                <a:lnTo>
                  <a:pt x="335725" y="927099"/>
                </a:lnTo>
                <a:lnTo>
                  <a:pt x="328260" y="939799"/>
                </a:lnTo>
                <a:lnTo>
                  <a:pt x="321371" y="939799"/>
                </a:lnTo>
                <a:lnTo>
                  <a:pt x="301224" y="965199"/>
                </a:lnTo>
                <a:lnTo>
                  <a:pt x="283788" y="990599"/>
                </a:lnTo>
                <a:lnTo>
                  <a:pt x="268490" y="1028699"/>
                </a:lnTo>
                <a:lnTo>
                  <a:pt x="254752" y="1054099"/>
                </a:lnTo>
                <a:lnTo>
                  <a:pt x="244521" y="1079499"/>
                </a:lnTo>
                <a:lnTo>
                  <a:pt x="234701" y="1092199"/>
                </a:lnTo>
                <a:lnTo>
                  <a:pt x="225045" y="1117599"/>
                </a:lnTo>
                <a:lnTo>
                  <a:pt x="215307" y="1142999"/>
                </a:lnTo>
                <a:lnTo>
                  <a:pt x="211267" y="1155699"/>
                </a:lnTo>
                <a:lnTo>
                  <a:pt x="207309" y="1168399"/>
                </a:lnTo>
                <a:lnTo>
                  <a:pt x="203843" y="1181099"/>
                </a:lnTo>
                <a:lnTo>
                  <a:pt x="201282" y="1181099"/>
                </a:lnTo>
                <a:lnTo>
                  <a:pt x="198365" y="1193799"/>
                </a:lnTo>
                <a:lnTo>
                  <a:pt x="195037" y="1206499"/>
                </a:lnTo>
                <a:lnTo>
                  <a:pt x="188134" y="1231899"/>
                </a:lnTo>
                <a:lnTo>
                  <a:pt x="184860" y="1244599"/>
                </a:lnTo>
                <a:lnTo>
                  <a:pt x="182327" y="1257299"/>
                </a:lnTo>
                <a:lnTo>
                  <a:pt x="179628" y="1269999"/>
                </a:lnTo>
                <a:lnTo>
                  <a:pt x="169616" y="1295399"/>
                </a:lnTo>
                <a:lnTo>
                  <a:pt x="164686" y="1320799"/>
                </a:lnTo>
                <a:lnTo>
                  <a:pt x="160084" y="1333499"/>
                </a:lnTo>
                <a:lnTo>
                  <a:pt x="154824" y="1358899"/>
                </a:lnTo>
                <a:lnTo>
                  <a:pt x="152072" y="1371599"/>
                </a:lnTo>
                <a:lnTo>
                  <a:pt x="149894" y="1384299"/>
                </a:lnTo>
                <a:lnTo>
                  <a:pt x="147552" y="1384299"/>
                </a:lnTo>
                <a:lnTo>
                  <a:pt x="144306" y="1396999"/>
                </a:lnTo>
                <a:lnTo>
                  <a:pt x="137073" y="1435099"/>
                </a:lnTo>
                <a:lnTo>
                  <a:pt x="132471" y="1460499"/>
                </a:lnTo>
                <a:lnTo>
                  <a:pt x="128526" y="1485899"/>
                </a:lnTo>
                <a:lnTo>
                  <a:pt x="123267" y="1523999"/>
                </a:lnTo>
                <a:lnTo>
                  <a:pt x="122390" y="1523999"/>
                </a:lnTo>
                <a:lnTo>
                  <a:pt x="123267" y="1536699"/>
                </a:lnTo>
                <a:lnTo>
                  <a:pt x="125623" y="1562099"/>
                </a:lnTo>
                <a:lnTo>
                  <a:pt x="125677" y="1587499"/>
                </a:lnTo>
                <a:lnTo>
                  <a:pt x="124746" y="1612899"/>
                </a:lnTo>
                <a:lnTo>
                  <a:pt x="124143" y="1638299"/>
                </a:lnTo>
                <a:lnTo>
                  <a:pt x="124335" y="1650999"/>
                </a:lnTo>
                <a:lnTo>
                  <a:pt x="125020" y="1650999"/>
                </a:lnTo>
                <a:lnTo>
                  <a:pt x="126362" y="1663699"/>
                </a:lnTo>
                <a:lnTo>
                  <a:pt x="128526" y="1663699"/>
                </a:lnTo>
                <a:lnTo>
                  <a:pt x="133731" y="1676399"/>
                </a:lnTo>
                <a:lnTo>
                  <a:pt x="136634" y="1689099"/>
                </a:lnTo>
                <a:lnTo>
                  <a:pt x="137894" y="1714499"/>
                </a:lnTo>
                <a:lnTo>
                  <a:pt x="138168" y="1727199"/>
                </a:lnTo>
                <a:lnTo>
                  <a:pt x="138031" y="1739899"/>
                </a:lnTo>
                <a:lnTo>
                  <a:pt x="137429" y="1765299"/>
                </a:lnTo>
                <a:lnTo>
                  <a:pt x="137292" y="1765299"/>
                </a:lnTo>
                <a:lnTo>
                  <a:pt x="148043" y="1790699"/>
                </a:lnTo>
                <a:lnTo>
                  <a:pt x="158220" y="1803399"/>
                </a:lnTo>
                <a:lnTo>
                  <a:pt x="168232" y="1816099"/>
                </a:lnTo>
                <a:lnTo>
                  <a:pt x="178490" y="1841499"/>
                </a:lnTo>
                <a:lnTo>
                  <a:pt x="192638" y="1854199"/>
                </a:lnTo>
                <a:lnTo>
                  <a:pt x="209498" y="1866899"/>
                </a:lnTo>
                <a:lnTo>
                  <a:pt x="228166" y="1879599"/>
                </a:lnTo>
                <a:lnTo>
                  <a:pt x="252998" y="1892299"/>
                </a:lnTo>
                <a:lnTo>
                  <a:pt x="634300" y="1892299"/>
                </a:lnTo>
                <a:lnTo>
                  <a:pt x="618070" y="1904999"/>
                </a:lnTo>
                <a:close/>
              </a:path>
              <a:path w="2823209" h="2006600">
                <a:moveTo>
                  <a:pt x="1768462" y="546099"/>
                </a:moveTo>
                <a:lnTo>
                  <a:pt x="1187741" y="546099"/>
                </a:lnTo>
                <a:lnTo>
                  <a:pt x="1162868" y="533399"/>
                </a:lnTo>
                <a:lnTo>
                  <a:pt x="1129162" y="507999"/>
                </a:lnTo>
                <a:lnTo>
                  <a:pt x="1096359" y="495299"/>
                </a:lnTo>
                <a:lnTo>
                  <a:pt x="1064379" y="469899"/>
                </a:lnTo>
                <a:lnTo>
                  <a:pt x="1033137" y="457199"/>
                </a:lnTo>
                <a:lnTo>
                  <a:pt x="1002157" y="431799"/>
                </a:lnTo>
                <a:lnTo>
                  <a:pt x="973312" y="406399"/>
                </a:lnTo>
                <a:lnTo>
                  <a:pt x="920061" y="355599"/>
                </a:lnTo>
                <a:lnTo>
                  <a:pt x="892792" y="317499"/>
                </a:lnTo>
                <a:lnTo>
                  <a:pt x="866262" y="279399"/>
                </a:lnTo>
                <a:lnTo>
                  <a:pt x="840555" y="253999"/>
                </a:lnTo>
                <a:lnTo>
                  <a:pt x="815751" y="215899"/>
                </a:lnTo>
                <a:lnTo>
                  <a:pt x="798356" y="190499"/>
                </a:lnTo>
                <a:lnTo>
                  <a:pt x="781127" y="165099"/>
                </a:lnTo>
                <a:lnTo>
                  <a:pt x="763239" y="139699"/>
                </a:lnTo>
                <a:lnTo>
                  <a:pt x="743873" y="114299"/>
                </a:lnTo>
                <a:lnTo>
                  <a:pt x="736956" y="101599"/>
                </a:lnTo>
                <a:lnTo>
                  <a:pt x="730615" y="101599"/>
                </a:lnTo>
                <a:lnTo>
                  <a:pt x="724766" y="88899"/>
                </a:lnTo>
                <a:lnTo>
                  <a:pt x="719329" y="76199"/>
                </a:lnTo>
                <a:lnTo>
                  <a:pt x="707509" y="50799"/>
                </a:lnTo>
                <a:lnTo>
                  <a:pt x="695771" y="25399"/>
                </a:lnTo>
                <a:lnTo>
                  <a:pt x="684198" y="12699"/>
                </a:lnTo>
                <a:lnTo>
                  <a:pt x="677945" y="0"/>
                </a:lnTo>
                <a:lnTo>
                  <a:pt x="836581" y="0"/>
                </a:lnTo>
                <a:lnTo>
                  <a:pt x="845990" y="12699"/>
                </a:lnTo>
                <a:lnTo>
                  <a:pt x="868178" y="50799"/>
                </a:lnTo>
                <a:lnTo>
                  <a:pt x="892010" y="76199"/>
                </a:lnTo>
                <a:lnTo>
                  <a:pt x="895516" y="88899"/>
                </a:lnTo>
                <a:lnTo>
                  <a:pt x="899899" y="88899"/>
                </a:lnTo>
                <a:lnTo>
                  <a:pt x="903405" y="101599"/>
                </a:lnTo>
                <a:lnTo>
                  <a:pt x="914842" y="114299"/>
                </a:lnTo>
                <a:lnTo>
                  <a:pt x="926524" y="126999"/>
                </a:lnTo>
                <a:lnTo>
                  <a:pt x="938043" y="139699"/>
                </a:lnTo>
                <a:lnTo>
                  <a:pt x="967887" y="190499"/>
                </a:lnTo>
                <a:lnTo>
                  <a:pt x="1008647" y="241299"/>
                </a:lnTo>
                <a:lnTo>
                  <a:pt x="1056187" y="292099"/>
                </a:lnTo>
                <a:lnTo>
                  <a:pt x="1112478" y="330199"/>
                </a:lnTo>
                <a:lnTo>
                  <a:pt x="1143583" y="355599"/>
                </a:lnTo>
                <a:lnTo>
                  <a:pt x="1176919" y="368299"/>
                </a:lnTo>
                <a:lnTo>
                  <a:pt x="1211078" y="393699"/>
                </a:lnTo>
                <a:lnTo>
                  <a:pt x="1281203" y="419099"/>
                </a:lnTo>
                <a:lnTo>
                  <a:pt x="1346068" y="419099"/>
                </a:lnTo>
                <a:lnTo>
                  <a:pt x="1401401" y="431799"/>
                </a:lnTo>
                <a:lnTo>
                  <a:pt x="1457391" y="431799"/>
                </a:lnTo>
                <a:lnTo>
                  <a:pt x="1490920" y="444499"/>
                </a:lnTo>
                <a:lnTo>
                  <a:pt x="1946212" y="444499"/>
                </a:lnTo>
                <a:lnTo>
                  <a:pt x="1942130" y="457199"/>
                </a:lnTo>
                <a:lnTo>
                  <a:pt x="1938090" y="457199"/>
                </a:lnTo>
                <a:lnTo>
                  <a:pt x="1932817" y="469899"/>
                </a:lnTo>
                <a:lnTo>
                  <a:pt x="1920216" y="469899"/>
                </a:lnTo>
                <a:lnTo>
                  <a:pt x="1907670" y="482599"/>
                </a:lnTo>
                <a:lnTo>
                  <a:pt x="1894796" y="482599"/>
                </a:lnTo>
                <a:lnTo>
                  <a:pt x="1881264" y="495299"/>
                </a:lnTo>
                <a:lnTo>
                  <a:pt x="1851844" y="495299"/>
                </a:lnTo>
                <a:lnTo>
                  <a:pt x="1846585" y="507999"/>
                </a:lnTo>
                <a:lnTo>
                  <a:pt x="1838244" y="507999"/>
                </a:lnTo>
                <a:lnTo>
                  <a:pt x="1829163" y="520699"/>
                </a:lnTo>
                <a:lnTo>
                  <a:pt x="1809770" y="520699"/>
                </a:lnTo>
                <a:lnTo>
                  <a:pt x="1768462" y="546099"/>
                </a:lnTo>
                <a:close/>
              </a:path>
              <a:path w="2823209" h="2006600">
                <a:moveTo>
                  <a:pt x="2108676" y="317499"/>
                </a:moveTo>
                <a:lnTo>
                  <a:pt x="1905300" y="317499"/>
                </a:lnTo>
                <a:lnTo>
                  <a:pt x="1913202" y="304799"/>
                </a:lnTo>
                <a:lnTo>
                  <a:pt x="1942074" y="279399"/>
                </a:lnTo>
                <a:lnTo>
                  <a:pt x="1971932" y="266699"/>
                </a:lnTo>
                <a:lnTo>
                  <a:pt x="2002447" y="241299"/>
                </a:lnTo>
                <a:lnTo>
                  <a:pt x="2033291" y="228599"/>
                </a:lnTo>
                <a:lnTo>
                  <a:pt x="2042345" y="228599"/>
                </a:lnTo>
                <a:lnTo>
                  <a:pt x="2051151" y="215899"/>
                </a:lnTo>
                <a:lnTo>
                  <a:pt x="2059794" y="215899"/>
                </a:lnTo>
                <a:lnTo>
                  <a:pt x="2068354" y="203199"/>
                </a:lnTo>
                <a:lnTo>
                  <a:pt x="2085830" y="190499"/>
                </a:lnTo>
                <a:lnTo>
                  <a:pt x="2102978" y="177799"/>
                </a:lnTo>
                <a:lnTo>
                  <a:pt x="2120126" y="152399"/>
                </a:lnTo>
                <a:lnTo>
                  <a:pt x="2137602" y="139699"/>
                </a:lnTo>
                <a:lnTo>
                  <a:pt x="2180115" y="114299"/>
                </a:lnTo>
                <a:lnTo>
                  <a:pt x="2202193" y="88899"/>
                </a:lnTo>
                <a:lnTo>
                  <a:pt x="2225258" y="76199"/>
                </a:lnTo>
                <a:lnTo>
                  <a:pt x="2254212" y="63499"/>
                </a:lnTo>
                <a:lnTo>
                  <a:pt x="2282015" y="38099"/>
                </a:lnTo>
                <a:lnTo>
                  <a:pt x="2308832" y="25399"/>
                </a:lnTo>
                <a:lnTo>
                  <a:pt x="2334828" y="0"/>
                </a:lnTo>
                <a:lnTo>
                  <a:pt x="2343660" y="0"/>
                </a:lnTo>
                <a:lnTo>
                  <a:pt x="2388020" y="89340"/>
                </a:lnTo>
                <a:lnTo>
                  <a:pt x="2361345" y="114299"/>
                </a:lnTo>
                <a:lnTo>
                  <a:pt x="2333870" y="126999"/>
                </a:lnTo>
                <a:lnTo>
                  <a:pt x="2305902" y="152399"/>
                </a:lnTo>
                <a:lnTo>
                  <a:pt x="2294083" y="152399"/>
                </a:lnTo>
                <a:lnTo>
                  <a:pt x="2282345" y="165099"/>
                </a:lnTo>
                <a:lnTo>
                  <a:pt x="2270772" y="177799"/>
                </a:lnTo>
                <a:lnTo>
                  <a:pt x="2259445" y="177799"/>
                </a:lnTo>
                <a:lnTo>
                  <a:pt x="2234572" y="203199"/>
                </a:lnTo>
                <a:lnTo>
                  <a:pt x="2222342" y="215899"/>
                </a:lnTo>
                <a:lnTo>
                  <a:pt x="2210357" y="228599"/>
                </a:lnTo>
                <a:lnTo>
                  <a:pt x="2176172" y="253999"/>
                </a:lnTo>
                <a:lnTo>
                  <a:pt x="2159709" y="266699"/>
                </a:lnTo>
                <a:lnTo>
                  <a:pt x="2143081" y="292099"/>
                </a:lnTo>
                <a:lnTo>
                  <a:pt x="2126125" y="304799"/>
                </a:lnTo>
                <a:lnTo>
                  <a:pt x="2108676" y="317499"/>
                </a:lnTo>
                <a:close/>
              </a:path>
              <a:path w="2823209" h="2006600">
                <a:moveTo>
                  <a:pt x="2822914" y="825499"/>
                </a:moveTo>
                <a:lnTo>
                  <a:pt x="2813430" y="812799"/>
                </a:lnTo>
                <a:lnTo>
                  <a:pt x="2774314" y="812799"/>
                </a:lnTo>
                <a:lnTo>
                  <a:pt x="2755372" y="800099"/>
                </a:lnTo>
                <a:lnTo>
                  <a:pt x="2737169" y="787399"/>
                </a:lnTo>
                <a:lnTo>
                  <a:pt x="2734631" y="787399"/>
                </a:lnTo>
                <a:lnTo>
                  <a:pt x="2388020" y="89340"/>
                </a:lnTo>
                <a:lnTo>
                  <a:pt x="2388491" y="88899"/>
                </a:lnTo>
                <a:lnTo>
                  <a:pt x="2415472" y="76199"/>
                </a:lnTo>
                <a:lnTo>
                  <a:pt x="2422663" y="63499"/>
                </a:lnTo>
                <a:lnTo>
                  <a:pt x="2429607" y="63499"/>
                </a:lnTo>
                <a:lnTo>
                  <a:pt x="2436058" y="50799"/>
                </a:lnTo>
                <a:lnTo>
                  <a:pt x="2441769" y="38099"/>
                </a:lnTo>
                <a:lnTo>
                  <a:pt x="2450918" y="25399"/>
                </a:lnTo>
                <a:lnTo>
                  <a:pt x="2461054" y="12699"/>
                </a:lnTo>
                <a:lnTo>
                  <a:pt x="2471846" y="12699"/>
                </a:lnTo>
                <a:lnTo>
                  <a:pt x="2482968" y="0"/>
                </a:lnTo>
                <a:lnTo>
                  <a:pt x="2822914" y="0"/>
                </a:lnTo>
                <a:lnTo>
                  <a:pt x="2822914" y="825499"/>
                </a:lnTo>
                <a:close/>
              </a:path>
              <a:path w="2823209" h="2006600">
                <a:moveTo>
                  <a:pt x="2013131" y="406399"/>
                </a:moveTo>
                <a:lnTo>
                  <a:pt x="1707978" y="406399"/>
                </a:lnTo>
                <a:lnTo>
                  <a:pt x="1720866" y="393699"/>
                </a:lnTo>
                <a:lnTo>
                  <a:pt x="1733508" y="393699"/>
                </a:lnTo>
                <a:lnTo>
                  <a:pt x="1808125" y="368299"/>
                </a:lnTo>
                <a:lnTo>
                  <a:pt x="1845064" y="342899"/>
                </a:lnTo>
                <a:lnTo>
                  <a:pt x="1880770" y="330199"/>
                </a:lnTo>
                <a:lnTo>
                  <a:pt x="1889165" y="317499"/>
                </a:lnTo>
                <a:lnTo>
                  <a:pt x="2097733" y="317499"/>
                </a:lnTo>
                <a:lnTo>
                  <a:pt x="2087529" y="330199"/>
                </a:lnTo>
                <a:lnTo>
                  <a:pt x="2078476" y="342899"/>
                </a:lnTo>
                <a:lnTo>
                  <a:pt x="2070984" y="355599"/>
                </a:lnTo>
                <a:lnTo>
                  <a:pt x="2065766" y="355599"/>
                </a:lnTo>
                <a:lnTo>
                  <a:pt x="2059480" y="368299"/>
                </a:lnTo>
                <a:lnTo>
                  <a:pt x="2052371" y="368299"/>
                </a:lnTo>
                <a:lnTo>
                  <a:pt x="2044688" y="380999"/>
                </a:lnTo>
                <a:lnTo>
                  <a:pt x="2034169" y="380999"/>
                </a:lnTo>
                <a:lnTo>
                  <a:pt x="2013131" y="406399"/>
                </a:lnTo>
                <a:close/>
              </a:path>
              <a:path w="2823209" h="2006600">
                <a:moveTo>
                  <a:pt x="1994039" y="419099"/>
                </a:moveTo>
                <a:lnTo>
                  <a:pt x="1658123" y="419099"/>
                </a:lnTo>
                <a:lnTo>
                  <a:pt x="1670395" y="406399"/>
                </a:lnTo>
                <a:lnTo>
                  <a:pt x="2002613" y="406399"/>
                </a:lnTo>
                <a:lnTo>
                  <a:pt x="1994039" y="419099"/>
                </a:lnTo>
                <a:close/>
              </a:path>
              <a:path w="2823209" h="2006600">
                <a:moveTo>
                  <a:pt x="1976234" y="431799"/>
                </a:moveTo>
                <a:lnTo>
                  <a:pt x="1591505" y="431799"/>
                </a:lnTo>
                <a:lnTo>
                  <a:pt x="1606625" y="419099"/>
                </a:lnTo>
                <a:lnTo>
                  <a:pt x="1985301" y="419099"/>
                </a:lnTo>
                <a:lnTo>
                  <a:pt x="1976234" y="431799"/>
                </a:lnTo>
                <a:close/>
              </a:path>
              <a:path w="2823209" h="2006600">
                <a:moveTo>
                  <a:pt x="1951772" y="444499"/>
                </a:moveTo>
                <a:lnTo>
                  <a:pt x="1524448" y="444499"/>
                </a:lnTo>
                <a:lnTo>
                  <a:pt x="1557976" y="431799"/>
                </a:lnTo>
                <a:lnTo>
                  <a:pt x="1958648" y="431799"/>
                </a:lnTo>
                <a:lnTo>
                  <a:pt x="1951772" y="444499"/>
                </a:lnTo>
                <a:close/>
              </a:path>
              <a:path w="2823209" h="2006600">
                <a:moveTo>
                  <a:pt x="1695255" y="571499"/>
                </a:moveTo>
                <a:lnTo>
                  <a:pt x="1263673" y="571499"/>
                </a:lnTo>
                <a:lnTo>
                  <a:pt x="1237814" y="558799"/>
                </a:lnTo>
                <a:lnTo>
                  <a:pt x="1212613" y="546099"/>
                </a:lnTo>
                <a:lnTo>
                  <a:pt x="1747520" y="546099"/>
                </a:lnTo>
                <a:lnTo>
                  <a:pt x="1726496" y="558799"/>
                </a:lnTo>
                <a:lnTo>
                  <a:pt x="1704582" y="558799"/>
                </a:lnTo>
                <a:lnTo>
                  <a:pt x="1695255" y="571499"/>
                </a:lnTo>
                <a:close/>
              </a:path>
              <a:path w="2823209" h="2006600">
                <a:moveTo>
                  <a:pt x="1644524" y="584199"/>
                </a:moveTo>
                <a:lnTo>
                  <a:pt x="1288203" y="584199"/>
                </a:lnTo>
                <a:lnTo>
                  <a:pt x="1280218" y="571499"/>
                </a:lnTo>
                <a:lnTo>
                  <a:pt x="1667767" y="571499"/>
                </a:lnTo>
                <a:lnTo>
                  <a:pt x="1644524" y="584199"/>
                </a:lnTo>
                <a:close/>
              </a:path>
              <a:path w="2823209" h="2006600">
                <a:moveTo>
                  <a:pt x="1576605" y="609599"/>
                </a:moveTo>
                <a:lnTo>
                  <a:pt x="1376475" y="609599"/>
                </a:lnTo>
                <a:lnTo>
                  <a:pt x="1349137" y="596899"/>
                </a:lnTo>
                <a:lnTo>
                  <a:pt x="1322457" y="596899"/>
                </a:lnTo>
                <a:lnTo>
                  <a:pt x="1296106" y="584199"/>
                </a:lnTo>
                <a:lnTo>
                  <a:pt x="1621857" y="584199"/>
                </a:lnTo>
                <a:lnTo>
                  <a:pt x="1576605" y="609599"/>
                </a:lnTo>
                <a:close/>
              </a:path>
              <a:path w="2823209" h="2006600">
                <a:moveTo>
                  <a:pt x="2469817" y="965199"/>
                </a:moveTo>
                <a:lnTo>
                  <a:pt x="2237858" y="965199"/>
                </a:lnTo>
                <a:lnTo>
                  <a:pt x="2243871" y="952499"/>
                </a:lnTo>
                <a:lnTo>
                  <a:pt x="2249802" y="952499"/>
                </a:lnTo>
                <a:lnTo>
                  <a:pt x="2273332" y="927099"/>
                </a:lnTo>
                <a:lnTo>
                  <a:pt x="2296698" y="914399"/>
                </a:lnTo>
                <a:lnTo>
                  <a:pt x="2320063" y="888999"/>
                </a:lnTo>
                <a:lnTo>
                  <a:pt x="2343594" y="876299"/>
                </a:lnTo>
                <a:lnTo>
                  <a:pt x="2359933" y="850899"/>
                </a:lnTo>
                <a:lnTo>
                  <a:pt x="2376355" y="838199"/>
                </a:lnTo>
                <a:lnTo>
                  <a:pt x="2393270" y="825499"/>
                </a:lnTo>
                <a:lnTo>
                  <a:pt x="2411089" y="825499"/>
                </a:lnTo>
                <a:lnTo>
                  <a:pt x="2438536" y="800099"/>
                </a:lnTo>
                <a:lnTo>
                  <a:pt x="2466970" y="800099"/>
                </a:lnTo>
                <a:lnTo>
                  <a:pt x="2496389" y="787399"/>
                </a:lnTo>
                <a:lnTo>
                  <a:pt x="2526795" y="774699"/>
                </a:lnTo>
                <a:lnTo>
                  <a:pt x="2665374" y="774699"/>
                </a:lnTo>
                <a:lnTo>
                  <a:pt x="2710790" y="787399"/>
                </a:lnTo>
                <a:lnTo>
                  <a:pt x="2734631" y="787399"/>
                </a:lnTo>
                <a:lnTo>
                  <a:pt x="2797691" y="914399"/>
                </a:lnTo>
                <a:lnTo>
                  <a:pt x="2548667" y="914399"/>
                </a:lnTo>
                <a:lnTo>
                  <a:pt x="2522082" y="927099"/>
                </a:lnTo>
                <a:lnTo>
                  <a:pt x="2497634" y="939799"/>
                </a:lnTo>
                <a:lnTo>
                  <a:pt x="2475077" y="952499"/>
                </a:lnTo>
                <a:lnTo>
                  <a:pt x="2469817" y="965199"/>
                </a:lnTo>
                <a:close/>
              </a:path>
              <a:path w="2823209" h="2006600">
                <a:moveTo>
                  <a:pt x="2822914" y="965199"/>
                </a:moveTo>
                <a:lnTo>
                  <a:pt x="2822194" y="965199"/>
                </a:lnTo>
                <a:lnTo>
                  <a:pt x="2683698" y="914399"/>
                </a:lnTo>
                <a:lnTo>
                  <a:pt x="2797691" y="914399"/>
                </a:lnTo>
                <a:lnTo>
                  <a:pt x="2822914" y="965199"/>
                </a:lnTo>
                <a:close/>
              </a:path>
              <a:path w="2823209" h="2006600">
                <a:moveTo>
                  <a:pt x="2288588" y="1092199"/>
                </a:moveTo>
                <a:lnTo>
                  <a:pt x="1980205" y="1092199"/>
                </a:lnTo>
                <a:lnTo>
                  <a:pt x="1993189" y="1079499"/>
                </a:lnTo>
                <a:lnTo>
                  <a:pt x="2057835" y="1079499"/>
                </a:lnTo>
                <a:lnTo>
                  <a:pt x="2071860" y="1066799"/>
                </a:lnTo>
                <a:lnTo>
                  <a:pt x="2104293" y="1066799"/>
                </a:lnTo>
                <a:lnTo>
                  <a:pt x="2115496" y="1054099"/>
                </a:lnTo>
                <a:lnTo>
                  <a:pt x="2126207" y="1054099"/>
                </a:lnTo>
                <a:lnTo>
                  <a:pt x="2138533" y="1041399"/>
                </a:lnTo>
                <a:lnTo>
                  <a:pt x="2151189" y="1028699"/>
                </a:lnTo>
                <a:lnTo>
                  <a:pt x="2163187" y="1028699"/>
                </a:lnTo>
                <a:lnTo>
                  <a:pt x="2173541" y="1015999"/>
                </a:lnTo>
                <a:lnTo>
                  <a:pt x="2185197" y="1003299"/>
                </a:lnTo>
                <a:lnTo>
                  <a:pt x="2197756" y="990599"/>
                </a:lnTo>
                <a:lnTo>
                  <a:pt x="2211137" y="977899"/>
                </a:lnTo>
                <a:lnTo>
                  <a:pt x="2231681" y="965199"/>
                </a:lnTo>
                <a:lnTo>
                  <a:pt x="2462805" y="965199"/>
                </a:lnTo>
                <a:lnTo>
                  <a:pt x="2456669" y="977899"/>
                </a:lnTo>
                <a:lnTo>
                  <a:pt x="2440384" y="977899"/>
                </a:lnTo>
                <a:lnTo>
                  <a:pt x="2392680" y="1015999"/>
                </a:lnTo>
                <a:lnTo>
                  <a:pt x="2372587" y="1028699"/>
                </a:lnTo>
                <a:lnTo>
                  <a:pt x="2313789" y="1066799"/>
                </a:lnTo>
                <a:lnTo>
                  <a:pt x="2288588" y="1092199"/>
                </a:lnTo>
                <a:close/>
              </a:path>
              <a:path w="2823209" h="2006600">
                <a:moveTo>
                  <a:pt x="1693556" y="1066799"/>
                </a:moveTo>
                <a:lnTo>
                  <a:pt x="1526886" y="1066799"/>
                </a:lnTo>
                <a:lnTo>
                  <a:pt x="1566961" y="1054099"/>
                </a:lnTo>
                <a:lnTo>
                  <a:pt x="1651440" y="1054099"/>
                </a:lnTo>
                <a:lnTo>
                  <a:pt x="1693556" y="1066799"/>
                </a:lnTo>
                <a:close/>
              </a:path>
              <a:path w="2823209" h="2006600">
                <a:moveTo>
                  <a:pt x="1245783" y="1282699"/>
                </a:moveTo>
                <a:lnTo>
                  <a:pt x="1069952" y="1282699"/>
                </a:lnTo>
                <a:lnTo>
                  <a:pt x="1075567" y="1269999"/>
                </a:lnTo>
                <a:lnTo>
                  <a:pt x="1081347" y="1269999"/>
                </a:lnTo>
                <a:lnTo>
                  <a:pt x="1100768" y="1244599"/>
                </a:lnTo>
                <a:lnTo>
                  <a:pt x="1121011" y="1231899"/>
                </a:lnTo>
                <a:lnTo>
                  <a:pt x="1142241" y="1219199"/>
                </a:lnTo>
                <a:lnTo>
                  <a:pt x="1164620" y="1206499"/>
                </a:lnTo>
                <a:lnTo>
                  <a:pt x="1240676" y="1168399"/>
                </a:lnTo>
                <a:lnTo>
                  <a:pt x="1266301" y="1142999"/>
                </a:lnTo>
                <a:lnTo>
                  <a:pt x="1300816" y="1130299"/>
                </a:lnTo>
                <a:lnTo>
                  <a:pt x="1408304" y="1092199"/>
                </a:lnTo>
                <a:lnTo>
                  <a:pt x="1486975" y="1066799"/>
                </a:lnTo>
                <a:lnTo>
                  <a:pt x="1735261" y="1066799"/>
                </a:lnTo>
                <a:lnTo>
                  <a:pt x="1755641" y="1079499"/>
                </a:lnTo>
                <a:lnTo>
                  <a:pt x="1776021" y="1079499"/>
                </a:lnTo>
                <a:lnTo>
                  <a:pt x="1796401" y="1092199"/>
                </a:lnTo>
                <a:lnTo>
                  <a:pt x="1816781" y="1092199"/>
                </a:lnTo>
                <a:lnTo>
                  <a:pt x="1842051" y="1104899"/>
                </a:lnTo>
                <a:lnTo>
                  <a:pt x="2264702" y="1104899"/>
                </a:lnTo>
                <a:lnTo>
                  <a:pt x="2256375" y="1117599"/>
                </a:lnTo>
                <a:lnTo>
                  <a:pt x="2238076" y="1117599"/>
                </a:lnTo>
                <a:lnTo>
                  <a:pt x="2228763" y="1130299"/>
                </a:lnTo>
                <a:lnTo>
                  <a:pt x="2217108" y="1130299"/>
                </a:lnTo>
                <a:lnTo>
                  <a:pt x="2205863" y="1142999"/>
                </a:lnTo>
                <a:lnTo>
                  <a:pt x="2195111" y="1155699"/>
                </a:lnTo>
                <a:lnTo>
                  <a:pt x="1602132" y="1155699"/>
                </a:lnTo>
                <a:lnTo>
                  <a:pt x="1574425" y="1168399"/>
                </a:lnTo>
                <a:lnTo>
                  <a:pt x="1512614" y="1168399"/>
                </a:lnTo>
                <a:lnTo>
                  <a:pt x="1495521" y="1181099"/>
                </a:lnTo>
                <a:lnTo>
                  <a:pt x="1467032" y="1181099"/>
                </a:lnTo>
                <a:lnTo>
                  <a:pt x="1442475" y="1193799"/>
                </a:lnTo>
                <a:lnTo>
                  <a:pt x="1417836" y="1193799"/>
                </a:lnTo>
                <a:lnTo>
                  <a:pt x="1393689" y="1206499"/>
                </a:lnTo>
                <a:lnTo>
                  <a:pt x="1370611" y="1219199"/>
                </a:lnTo>
                <a:lnTo>
                  <a:pt x="1360092" y="1219199"/>
                </a:lnTo>
                <a:lnTo>
                  <a:pt x="1342547" y="1231899"/>
                </a:lnTo>
                <a:lnTo>
                  <a:pt x="1326235" y="1231899"/>
                </a:lnTo>
                <a:lnTo>
                  <a:pt x="1310416" y="1244599"/>
                </a:lnTo>
                <a:lnTo>
                  <a:pt x="1294350" y="1257299"/>
                </a:lnTo>
                <a:lnTo>
                  <a:pt x="1277942" y="1257299"/>
                </a:lnTo>
                <a:lnTo>
                  <a:pt x="1261698" y="1269999"/>
                </a:lnTo>
                <a:lnTo>
                  <a:pt x="1245783" y="1282699"/>
                </a:lnTo>
                <a:close/>
              </a:path>
              <a:path w="2823209" h="2006600">
                <a:moveTo>
                  <a:pt x="2264702" y="1104899"/>
                </a:moveTo>
                <a:lnTo>
                  <a:pt x="1942129" y="1104899"/>
                </a:lnTo>
                <a:lnTo>
                  <a:pt x="1948690" y="1092199"/>
                </a:lnTo>
                <a:lnTo>
                  <a:pt x="2276317" y="1092199"/>
                </a:lnTo>
                <a:lnTo>
                  <a:pt x="2264702" y="1104899"/>
                </a:lnTo>
                <a:close/>
              </a:path>
              <a:path w="2823209" h="2006600">
                <a:moveTo>
                  <a:pt x="2152270" y="1193799"/>
                </a:moveTo>
                <a:lnTo>
                  <a:pt x="1783566" y="1193799"/>
                </a:lnTo>
                <a:lnTo>
                  <a:pt x="1763310" y="1181099"/>
                </a:lnTo>
                <a:lnTo>
                  <a:pt x="1737506" y="1181099"/>
                </a:lnTo>
                <a:lnTo>
                  <a:pt x="1711374" y="1168399"/>
                </a:lnTo>
                <a:lnTo>
                  <a:pt x="1684913" y="1168399"/>
                </a:lnTo>
                <a:lnTo>
                  <a:pt x="1658123" y="1155699"/>
                </a:lnTo>
                <a:lnTo>
                  <a:pt x="2184935" y="1155699"/>
                </a:lnTo>
                <a:lnTo>
                  <a:pt x="2174266" y="1168399"/>
                </a:lnTo>
                <a:lnTo>
                  <a:pt x="2163350" y="1181099"/>
                </a:lnTo>
                <a:lnTo>
                  <a:pt x="2152270" y="1193799"/>
                </a:lnTo>
                <a:close/>
              </a:path>
              <a:path w="2823209" h="2006600">
                <a:moveTo>
                  <a:pt x="2135711" y="1206499"/>
                </a:moveTo>
                <a:lnTo>
                  <a:pt x="1824080" y="1206499"/>
                </a:lnTo>
                <a:lnTo>
                  <a:pt x="1803741" y="1193799"/>
                </a:lnTo>
                <a:lnTo>
                  <a:pt x="2141107" y="1193799"/>
                </a:lnTo>
                <a:lnTo>
                  <a:pt x="2135711" y="1206499"/>
                </a:lnTo>
                <a:close/>
              </a:path>
              <a:path w="2823209" h="2006600">
                <a:moveTo>
                  <a:pt x="2109688" y="1219199"/>
                </a:moveTo>
                <a:lnTo>
                  <a:pt x="1863238" y="1219199"/>
                </a:lnTo>
                <a:lnTo>
                  <a:pt x="1857102" y="1206499"/>
                </a:lnTo>
                <a:lnTo>
                  <a:pt x="2119193" y="1206499"/>
                </a:lnTo>
                <a:lnTo>
                  <a:pt x="2109688" y="1219199"/>
                </a:lnTo>
                <a:close/>
              </a:path>
              <a:path w="2823209" h="2006600">
                <a:moveTo>
                  <a:pt x="2021676" y="1231899"/>
                </a:moveTo>
                <a:lnTo>
                  <a:pt x="1913421" y="1231899"/>
                </a:lnTo>
                <a:lnTo>
                  <a:pt x="1888001" y="1219199"/>
                </a:lnTo>
                <a:lnTo>
                  <a:pt x="2036796" y="1219199"/>
                </a:lnTo>
                <a:lnTo>
                  <a:pt x="2021676" y="1231899"/>
                </a:lnTo>
                <a:close/>
              </a:path>
              <a:path w="2823209" h="2006600">
                <a:moveTo>
                  <a:pt x="694235" y="1854199"/>
                </a:moveTo>
                <a:lnTo>
                  <a:pt x="479808" y="1854199"/>
                </a:lnTo>
                <a:lnTo>
                  <a:pt x="502160" y="1841499"/>
                </a:lnTo>
                <a:lnTo>
                  <a:pt x="513336" y="1828799"/>
                </a:lnTo>
                <a:lnTo>
                  <a:pt x="539633" y="1816099"/>
                </a:lnTo>
                <a:lnTo>
                  <a:pt x="552918" y="1803399"/>
                </a:lnTo>
                <a:lnTo>
                  <a:pt x="579818" y="1790699"/>
                </a:lnTo>
                <a:lnTo>
                  <a:pt x="593103" y="1777999"/>
                </a:lnTo>
                <a:lnTo>
                  <a:pt x="603622" y="1777999"/>
                </a:lnTo>
                <a:lnTo>
                  <a:pt x="608881" y="1765299"/>
                </a:lnTo>
                <a:lnTo>
                  <a:pt x="614140" y="1765299"/>
                </a:lnTo>
                <a:lnTo>
                  <a:pt x="639684" y="1739899"/>
                </a:lnTo>
                <a:lnTo>
                  <a:pt x="663995" y="1714499"/>
                </a:lnTo>
                <a:lnTo>
                  <a:pt x="687484" y="1689099"/>
                </a:lnTo>
                <a:lnTo>
                  <a:pt x="710562" y="1663699"/>
                </a:lnTo>
                <a:lnTo>
                  <a:pt x="722916" y="1638299"/>
                </a:lnTo>
                <a:lnTo>
                  <a:pt x="747295" y="1612899"/>
                </a:lnTo>
                <a:lnTo>
                  <a:pt x="759649" y="1600199"/>
                </a:lnTo>
                <a:lnTo>
                  <a:pt x="768470" y="1587499"/>
                </a:lnTo>
                <a:lnTo>
                  <a:pt x="775647" y="1587499"/>
                </a:lnTo>
                <a:lnTo>
                  <a:pt x="781837" y="1574799"/>
                </a:lnTo>
                <a:lnTo>
                  <a:pt x="787699" y="1562099"/>
                </a:lnTo>
                <a:lnTo>
                  <a:pt x="801943" y="1549399"/>
                </a:lnTo>
                <a:lnTo>
                  <a:pt x="816845" y="1523999"/>
                </a:lnTo>
                <a:lnTo>
                  <a:pt x="832075" y="1511299"/>
                </a:lnTo>
                <a:lnTo>
                  <a:pt x="847305" y="1485899"/>
                </a:lnTo>
                <a:lnTo>
                  <a:pt x="852702" y="1485899"/>
                </a:lnTo>
                <a:lnTo>
                  <a:pt x="858262" y="1473199"/>
                </a:lnTo>
                <a:lnTo>
                  <a:pt x="863823" y="1473199"/>
                </a:lnTo>
                <a:lnTo>
                  <a:pt x="869219" y="1460499"/>
                </a:lnTo>
                <a:lnTo>
                  <a:pt x="878218" y="1447799"/>
                </a:lnTo>
                <a:lnTo>
                  <a:pt x="887956" y="1447799"/>
                </a:lnTo>
                <a:lnTo>
                  <a:pt x="898187" y="1435099"/>
                </a:lnTo>
                <a:lnTo>
                  <a:pt x="908665" y="1422399"/>
                </a:lnTo>
                <a:lnTo>
                  <a:pt x="950452" y="1384299"/>
                </a:lnTo>
                <a:lnTo>
                  <a:pt x="963888" y="1371599"/>
                </a:lnTo>
                <a:lnTo>
                  <a:pt x="986939" y="1346199"/>
                </a:lnTo>
                <a:lnTo>
                  <a:pt x="1010236" y="1333499"/>
                </a:lnTo>
                <a:lnTo>
                  <a:pt x="1034026" y="1308099"/>
                </a:lnTo>
                <a:lnTo>
                  <a:pt x="1058557" y="1282699"/>
                </a:lnTo>
                <a:lnTo>
                  <a:pt x="1230361" y="1282699"/>
                </a:lnTo>
                <a:lnTo>
                  <a:pt x="1213611" y="1295399"/>
                </a:lnTo>
                <a:lnTo>
                  <a:pt x="1197600" y="1308099"/>
                </a:lnTo>
                <a:lnTo>
                  <a:pt x="1182411" y="1320799"/>
                </a:lnTo>
                <a:lnTo>
                  <a:pt x="1168125" y="1346199"/>
                </a:lnTo>
                <a:lnTo>
                  <a:pt x="1157292" y="1346199"/>
                </a:lnTo>
                <a:lnTo>
                  <a:pt x="1145883" y="1358899"/>
                </a:lnTo>
                <a:lnTo>
                  <a:pt x="1133981" y="1371599"/>
                </a:lnTo>
                <a:lnTo>
                  <a:pt x="1121668" y="1384299"/>
                </a:lnTo>
                <a:lnTo>
                  <a:pt x="1109286" y="1384299"/>
                </a:lnTo>
                <a:lnTo>
                  <a:pt x="1103794" y="1396999"/>
                </a:lnTo>
                <a:lnTo>
                  <a:pt x="1098877" y="1396999"/>
                </a:lnTo>
                <a:lnTo>
                  <a:pt x="1089879" y="1409699"/>
                </a:lnTo>
                <a:lnTo>
                  <a:pt x="1080141" y="1422399"/>
                </a:lnTo>
                <a:lnTo>
                  <a:pt x="1069910" y="1435099"/>
                </a:lnTo>
                <a:lnTo>
                  <a:pt x="1059432" y="1447799"/>
                </a:lnTo>
                <a:lnTo>
                  <a:pt x="1037052" y="1460499"/>
                </a:lnTo>
                <a:lnTo>
                  <a:pt x="1014508" y="1485899"/>
                </a:lnTo>
                <a:lnTo>
                  <a:pt x="991635" y="1511299"/>
                </a:lnTo>
                <a:lnTo>
                  <a:pt x="968270" y="1523999"/>
                </a:lnTo>
                <a:lnTo>
                  <a:pt x="963202" y="1523999"/>
                </a:lnTo>
                <a:lnTo>
                  <a:pt x="958628" y="1536699"/>
                </a:lnTo>
                <a:lnTo>
                  <a:pt x="954710" y="1536699"/>
                </a:lnTo>
                <a:lnTo>
                  <a:pt x="951615" y="1549399"/>
                </a:lnTo>
                <a:lnTo>
                  <a:pt x="942973" y="1562099"/>
                </a:lnTo>
                <a:lnTo>
                  <a:pt x="933098" y="1574799"/>
                </a:lnTo>
                <a:lnTo>
                  <a:pt x="922401" y="1587499"/>
                </a:lnTo>
                <a:lnTo>
                  <a:pt x="911293" y="1600199"/>
                </a:lnTo>
                <a:lnTo>
                  <a:pt x="900446" y="1612899"/>
                </a:lnTo>
                <a:lnTo>
                  <a:pt x="890256" y="1625599"/>
                </a:lnTo>
                <a:lnTo>
                  <a:pt x="880723" y="1638299"/>
                </a:lnTo>
                <a:lnTo>
                  <a:pt x="871848" y="1650999"/>
                </a:lnTo>
                <a:lnTo>
                  <a:pt x="865740" y="1663699"/>
                </a:lnTo>
                <a:lnTo>
                  <a:pt x="859138" y="1676399"/>
                </a:lnTo>
                <a:lnTo>
                  <a:pt x="851879" y="1676399"/>
                </a:lnTo>
                <a:lnTo>
                  <a:pt x="843798" y="1689099"/>
                </a:lnTo>
                <a:lnTo>
                  <a:pt x="837662" y="1701799"/>
                </a:lnTo>
                <a:lnTo>
                  <a:pt x="828897" y="1701799"/>
                </a:lnTo>
                <a:lnTo>
                  <a:pt x="807750" y="1739899"/>
                </a:lnTo>
                <a:lnTo>
                  <a:pt x="774701" y="1777999"/>
                </a:lnTo>
                <a:lnTo>
                  <a:pt x="736858" y="1816099"/>
                </a:lnTo>
                <a:lnTo>
                  <a:pt x="726339" y="1816099"/>
                </a:lnTo>
                <a:lnTo>
                  <a:pt x="722833" y="1828799"/>
                </a:lnTo>
                <a:lnTo>
                  <a:pt x="713848" y="1828799"/>
                </a:lnTo>
                <a:lnTo>
                  <a:pt x="704206" y="1841499"/>
                </a:lnTo>
                <a:lnTo>
                  <a:pt x="694235" y="1854199"/>
                </a:lnTo>
                <a:close/>
              </a:path>
              <a:path w="2823209" h="2006600">
                <a:moveTo>
                  <a:pt x="634300" y="1892299"/>
                </a:moveTo>
                <a:lnTo>
                  <a:pt x="382099" y="1892299"/>
                </a:lnTo>
                <a:lnTo>
                  <a:pt x="411874" y="1879599"/>
                </a:lnTo>
                <a:lnTo>
                  <a:pt x="440664" y="1866899"/>
                </a:lnTo>
                <a:lnTo>
                  <a:pt x="468631" y="1854199"/>
                </a:lnTo>
                <a:lnTo>
                  <a:pt x="684264" y="1854199"/>
                </a:lnTo>
                <a:lnTo>
                  <a:pt x="659282" y="1879599"/>
                </a:lnTo>
                <a:lnTo>
                  <a:pt x="646791" y="1879599"/>
                </a:lnTo>
                <a:lnTo>
                  <a:pt x="634300" y="1892299"/>
                </a:lnTo>
                <a:close/>
              </a:path>
              <a:path w="2823209" h="2006600">
                <a:moveTo>
                  <a:pt x="381851" y="1993899"/>
                </a:moveTo>
                <a:lnTo>
                  <a:pt x="198321" y="1993899"/>
                </a:lnTo>
                <a:lnTo>
                  <a:pt x="187405" y="1981199"/>
                </a:lnTo>
                <a:lnTo>
                  <a:pt x="160985" y="1981199"/>
                </a:lnTo>
                <a:lnTo>
                  <a:pt x="145399" y="1968499"/>
                </a:lnTo>
                <a:lnTo>
                  <a:pt x="130141" y="1955799"/>
                </a:lnTo>
                <a:lnTo>
                  <a:pt x="115377" y="1955799"/>
                </a:lnTo>
                <a:lnTo>
                  <a:pt x="106885" y="1943099"/>
                </a:lnTo>
                <a:lnTo>
                  <a:pt x="98722" y="1943099"/>
                </a:lnTo>
                <a:lnTo>
                  <a:pt x="91217" y="1930399"/>
                </a:lnTo>
                <a:lnTo>
                  <a:pt x="84697" y="1917699"/>
                </a:lnTo>
                <a:lnTo>
                  <a:pt x="80232" y="1917699"/>
                </a:lnTo>
                <a:lnTo>
                  <a:pt x="75932" y="1904999"/>
                </a:lnTo>
                <a:lnTo>
                  <a:pt x="601101" y="1904999"/>
                </a:lnTo>
                <a:lnTo>
                  <a:pt x="583638" y="1917699"/>
                </a:lnTo>
                <a:lnTo>
                  <a:pt x="565929" y="1930399"/>
                </a:lnTo>
                <a:lnTo>
                  <a:pt x="547439" y="1930399"/>
                </a:lnTo>
                <a:lnTo>
                  <a:pt x="541385" y="1943099"/>
                </a:lnTo>
                <a:lnTo>
                  <a:pt x="503268" y="1955799"/>
                </a:lnTo>
                <a:lnTo>
                  <a:pt x="423419" y="1981199"/>
                </a:lnTo>
                <a:lnTo>
                  <a:pt x="381851" y="1993899"/>
                </a:lnTo>
                <a:close/>
              </a:path>
              <a:path w="2823209" h="2006600">
                <a:moveTo>
                  <a:pt x="301208" y="2006599"/>
                </a:moveTo>
                <a:lnTo>
                  <a:pt x="280841" y="2006599"/>
                </a:lnTo>
                <a:lnTo>
                  <a:pt x="260557" y="1993899"/>
                </a:lnTo>
                <a:lnTo>
                  <a:pt x="321574" y="1993899"/>
                </a:lnTo>
                <a:lnTo>
                  <a:pt x="301208" y="2006599"/>
                </a:lnTo>
                <a:close/>
              </a:path>
            </a:pathLst>
          </a:custGeom>
          <a:solidFill>
            <a:srgbClr val="5B9DC7"/>
          </a:solidFill>
        </p:spPr>
        <p:txBody>
          <a:bodyPr wrap="square" lIns="0" tIns="0" rIns="0" bIns="0" rtlCol="0"/>
          <a:lstStyle/>
          <a:p>
            <a:endParaRPr sz="1200"/>
          </a:p>
        </p:txBody>
      </p:sp>
      <p:pic>
        <p:nvPicPr>
          <p:cNvPr id="4098" name="Picture 2" descr="Séjoumi : arrestation de 3 trafiquants de comprimés d’ecstasy">
            <a:extLst>
              <a:ext uri="{FF2B5EF4-FFF2-40B4-BE49-F238E27FC236}">
                <a16:creationId xmlns:a16="http://schemas.microsoft.com/office/drawing/2014/main" id="{742A228E-54F7-177E-D0E9-8032CA26DD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173" y="1832334"/>
            <a:ext cx="4682187" cy="266151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F127268-BC92-D080-3189-9ADA2811FD6A}"/>
              </a:ext>
            </a:extLst>
          </p:cNvPr>
          <p:cNvSpPr txBox="1"/>
          <p:nvPr/>
        </p:nvSpPr>
        <p:spPr>
          <a:xfrm>
            <a:off x="1371600" y="4549377"/>
            <a:ext cx="1837387" cy="220510"/>
          </a:xfrm>
          <a:prstGeom prst="rect">
            <a:avLst/>
          </a:prstGeom>
          <a:noFill/>
        </p:spPr>
        <p:txBody>
          <a:bodyPr wrap="square">
            <a:spAutoFit/>
          </a:bodyPr>
          <a:lstStyle/>
          <a:p>
            <a:pPr marL="8467" marR="3387">
              <a:lnSpc>
                <a:spcPct val="115999"/>
              </a:lnSpc>
            </a:pPr>
            <a:r>
              <a:rPr lang="en-CA" sz="800" spc="43" dirty="0">
                <a:solidFill>
                  <a:srgbClr val="5B9DC7"/>
                </a:solidFill>
                <a:latin typeface="Tahoma"/>
                <a:cs typeface="Tahoma"/>
              </a:rPr>
              <a:t>Google images</a:t>
            </a:r>
            <a:endParaRPr lang="en-CA" sz="800" dirty="0">
              <a:latin typeface="Tahoma"/>
              <a:cs typeface="Tahom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944358" y="5415932"/>
            <a:ext cx="3247813" cy="1439333"/>
          </a:xfrm>
          <a:custGeom>
            <a:avLst/>
            <a:gdLst/>
            <a:ahLst/>
            <a:cxnLst/>
            <a:rect l="l" t="t" r="r" b="b"/>
            <a:pathLst>
              <a:path w="4871719" h="2159000">
                <a:moveTo>
                  <a:pt x="2035064" y="1397000"/>
                </a:moveTo>
                <a:lnTo>
                  <a:pt x="491984" y="1397000"/>
                </a:lnTo>
                <a:lnTo>
                  <a:pt x="475240" y="1384300"/>
                </a:lnTo>
                <a:lnTo>
                  <a:pt x="456932" y="1384300"/>
                </a:lnTo>
                <a:lnTo>
                  <a:pt x="439981" y="1371600"/>
                </a:lnTo>
                <a:lnTo>
                  <a:pt x="424386" y="1358900"/>
                </a:lnTo>
                <a:lnTo>
                  <a:pt x="410147" y="1346200"/>
                </a:lnTo>
                <a:lnTo>
                  <a:pt x="391255" y="1333500"/>
                </a:lnTo>
                <a:lnTo>
                  <a:pt x="371121" y="1320800"/>
                </a:lnTo>
                <a:lnTo>
                  <a:pt x="350308" y="1308100"/>
                </a:lnTo>
                <a:lnTo>
                  <a:pt x="282371" y="1257300"/>
                </a:lnTo>
                <a:lnTo>
                  <a:pt x="188348" y="1193800"/>
                </a:lnTo>
                <a:lnTo>
                  <a:pt x="141336" y="1168400"/>
                </a:lnTo>
                <a:lnTo>
                  <a:pt x="121032" y="1143000"/>
                </a:lnTo>
                <a:lnTo>
                  <a:pt x="103666" y="1130300"/>
                </a:lnTo>
                <a:lnTo>
                  <a:pt x="89465" y="1104900"/>
                </a:lnTo>
                <a:lnTo>
                  <a:pt x="78654" y="1092200"/>
                </a:lnTo>
                <a:lnTo>
                  <a:pt x="65262" y="1054100"/>
                </a:lnTo>
                <a:lnTo>
                  <a:pt x="48273" y="1028700"/>
                </a:lnTo>
                <a:lnTo>
                  <a:pt x="39327" y="1003300"/>
                </a:lnTo>
                <a:lnTo>
                  <a:pt x="33770" y="990600"/>
                </a:lnTo>
                <a:lnTo>
                  <a:pt x="32847" y="965200"/>
                </a:lnTo>
                <a:lnTo>
                  <a:pt x="32847" y="952500"/>
                </a:lnTo>
                <a:lnTo>
                  <a:pt x="29231" y="952500"/>
                </a:lnTo>
                <a:lnTo>
                  <a:pt x="20172" y="914400"/>
                </a:lnTo>
                <a:lnTo>
                  <a:pt x="14615" y="889000"/>
                </a:lnTo>
                <a:lnTo>
                  <a:pt x="9737" y="863600"/>
                </a:lnTo>
                <a:lnTo>
                  <a:pt x="2712" y="838200"/>
                </a:lnTo>
                <a:lnTo>
                  <a:pt x="226" y="825500"/>
                </a:lnTo>
                <a:lnTo>
                  <a:pt x="0" y="812800"/>
                </a:lnTo>
                <a:lnTo>
                  <a:pt x="2034" y="800100"/>
                </a:lnTo>
                <a:lnTo>
                  <a:pt x="6328" y="787400"/>
                </a:lnTo>
                <a:lnTo>
                  <a:pt x="9153" y="774700"/>
                </a:lnTo>
                <a:lnTo>
                  <a:pt x="11752" y="774700"/>
                </a:lnTo>
                <a:lnTo>
                  <a:pt x="13448" y="762000"/>
                </a:lnTo>
                <a:lnTo>
                  <a:pt x="13165" y="749300"/>
                </a:lnTo>
                <a:lnTo>
                  <a:pt x="14917" y="736600"/>
                </a:lnTo>
                <a:lnTo>
                  <a:pt x="17798" y="723900"/>
                </a:lnTo>
                <a:lnTo>
                  <a:pt x="20793" y="711200"/>
                </a:lnTo>
                <a:lnTo>
                  <a:pt x="25935" y="685800"/>
                </a:lnTo>
                <a:lnTo>
                  <a:pt x="30286" y="673100"/>
                </a:lnTo>
                <a:lnTo>
                  <a:pt x="33507" y="647700"/>
                </a:lnTo>
                <a:lnTo>
                  <a:pt x="35258" y="622300"/>
                </a:lnTo>
                <a:lnTo>
                  <a:pt x="39816" y="584200"/>
                </a:lnTo>
                <a:lnTo>
                  <a:pt x="50025" y="546100"/>
                </a:lnTo>
                <a:lnTo>
                  <a:pt x="66110" y="508000"/>
                </a:lnTo>
                <a:lnTo>
                  <a:pt x="88297" y="469900"/>
                </a:lnTo>
                <a:lnTo>
                  <a:pt x="111144" y="431800"/>
                </a:lnTo>
                <a:lnTo>
                  <a:pt x="130035" y="393700"/>
                </a:lnTo>
                <a:lnTo>
                  <a:pt x="146440" y="355600"/>
                </a:lnTo>
                <a:lnTo>
                  <a:pt x="161828" y="317500"/>
                </a:lnTo>
                <a:lnTo>
                  <a:pt x="166085" y="292100"/>
                </a:lnTo>
                <a:lnTo>
                  <a:pt x="175992" y="279400"/>
                </a:lnTo>
                <a:lnTo>
                  <a:pt x="189967" y="254000"/>
                </a:lnTo>
                <a:lnTo>
                  <a:pt x="218389" y="228600"/>
                </a:lnTo>
                <a:lnTo>
                  <a:pt x="228880" y="215900"/>
                </a:lnTo>
                <a:lnTo>
                  <a:pt x="237789" y="203200"/>
                </a:lnTo>
                <a:lnTo>
                  <a:pt x="245003" y="190500"/>
                </a:lnTo>
                <a:lnTo>
                  <a:pt x="247414" y="190500"/>
                </a:lnTo>
                <a:lnTo>
                  <a:pt x="251030" y="177800"/>
                </a:lnTo>
                <a:lnTo>
                  <a:pt x="255852" y="177800"/>
                </a:lnTo>
                <a:lnTo>
                  <a:pt x="317328" y="127000"/>
                </a:lnTo>
                <a:lnTo>
                  <a:pt x="323864" y="127000"/>
                </a:lnTo>
                <a:lnTo>
                  <a:pt x="330739" y="114300"/>
                </a:lnTo>
                <a:lnTo>
                  <a:pt x="345053" y="114300"/>
                </a:lnTo>
                <a:lnTo>
                  <a:pt x="368559" y="101600"/>
                </a:lnTo>
                <a:lnTo>
                  <a:pt x="380312" y="101600"/>
                </a:lnTo>
                <a:lnTo>
                  <a:pt x="392065" y="88900"/>
                </a:lnTo>
                <a:lnTo>
                  <a:pt x="428341" y="76200"/>
                </a:lnTo>
                <a:lnTo>
                  <a:pt x="533100" y="38100"/>
                </a:lnTo>
                <a:lnTo>
                  <a:pt x="543026" y="38100"/>
                </a:lnTo>
                <a:lnTo>
                  <a:pt x="552839" y="25400"/>
                </a:lnTo>
                <a:lnTo>
                  <a:pt x="562426" y="25400"/>
                </a:lnTo>
                <a:lnTo>
                  <a:pt x="571674" y="12700"/>
                </a:lnTo>
                <a:lnTo>
                  <a:pt x="588380" y="12700"/>
                </a:lnTo>
                <a:lnTo>
                  <a:pt x="605878" y="0"/>
                </a:lnTo>
                <a:lnTo>
                  <a:pt x="787446" y="0"/>
                </a:lnTo>
                <a:lnTo>
                  <a:pt x="835870" y="12700"/>
                </a:lnTo>
                <a:lnTo>
                  <a:pt x="881921" y="38100"/>
                </a:lnTo>
                <a:lnTo>
                  <a:pt x="925938" y="63500"/>
                </a:lnTo>
                <a:lnTo>
                  <a:pt x="968260" y="88900"/>
                </a:lnTo>
                <a:lnTo>
                  <a:pt x="995777" y="101600"/>
                </a:lnTo>
                <a:lnTo>
                  <a:pt x="1023860" y="127000"/>
                </a:lnTo>
                <a:lnTo>
                  <a:pt x="1080365" y="152400"/>
                </a:lnTo>
                <a:lnTo>
                  <a:pt x="1104304" y="177800"/>
                </a:lnTo>
                <a:lnTo>
                  <a:pt x="1127226" y="190500"/>
                </a:lnTo>
                <a:lnTo>
                  <a:pt x="1149018" y="203200"/>
                </a:lnTo>
                <a:lnTo>
                  <a:pt x="1169566" y="228600"/>
                </a:lnTo>
                <a:lnTo>
                  <a:pt x="1184239" y="241300"/>
                </a:lnTo>
                <a:lnTo>
                  <a:pt x="1199250" y="254000"/>
                </a:lnTo>
                <a:lnTo>
                  <a:pt x="1229838" y="279400"/>
                </a:lnTo>
                <a:lnTo>
                  <a:pt x="1266961" y="317500"/>
                </a:lnTo>
                <a:lnTo>
                  <a:pt x="1302616" y="355600"/>
                </a:lnTo>
                <a:lnTo>
                  <a:pt x="1337140" y="393700"/>
                </a:lnTo>
                <a:lnTo>
                  <a:pt x="1370873" y="431800"/>
                </a:lnTo>
                <a:lnTo>
                  <a:pt x="1401122" y="457200"/>
                </a:lnTo>
                <a:lnTo>
                  <a:pt x="1432048" y="495300"/>
                </a:lnTo>
                <a:lnTo>
                  <a:pt x="1463427" y="533400"/>
                </a:lnTo>
                <a:lnTo>
                  <a:pt x="1495032" y="558800"/>
                </a:lnTo>
                <a:lnTo>
                  <a:pt x="1513848" y="584200"/>
                </a:lnTo>
                <a:lnTo>
                  <a:pt x="1530743" y="609600"/>
                </a:lnTo>
                <a:lnTo>
                  <a:pt x="1546055" y="635000"/>
                </a:lnTo>
                <a:lnTo>
                  <a:pt x="1560125" y="660400"/>
                </a:lnTo>
                <a:lnTo>
                  <a:pt x="1584723" y="698500"/>
                </a:lnTo>
                <a:lnTo>
                  <a:pt x="1607740" y="749300"/>
                </a:lnTo>
                <a:lnTo>
                  <a:pt x="1628948" y="800100"/>
                </a:lnTo>
                <a:lnTo>
                  <a:pt x="1648121" y="850900"/>
                </a:lnTo>
                <a:lnTo>
                  <a:pt x="1657972" y="876300"/>
                </a:lnTo>
                <a:lnTo>
                  <a:pt x="1669066" y="914400"/>
                </a:lnTo>
                <a:lnTo>
                  <a:pt x="1680837" y="939800"/>
                </a:lnTo>
                <a:lnTo>
                  <a:pt x="1692722" y="965200"/>
                </a:lnTo>
                <a:lnTo>
                  <a:pt x="1697845" y="965200"/>
                </a:lnTo>
                <a:lnTo>
                  <a:pt x="1703872" y="977900"/>
                </a:lnTo>
                <a:lnTo>
                  <a:pt x="1710352" y="990600"/>
                </a:lnTo>
                <a:lnTo>
                  <a:pt x="1716831" y="990600"/>
                </a:lnTo>
                <a:lnTo>
                  <a:pt x="1748925" y="1041400"/>
                </a:lnTo>
                <a:lnTo>
                  <a:pt x="1765142" y="1066800"/>
                </a:lnTo>
                <a:lnTo>
                  <a:pt x="1781924" y="1079500"/>
                </a:lnTo>
                <a:lnTo>
                  <a:pt x="1803301" y="1117600"/>
                </a:lnTo>
                <a:lnTo>
                  <a:pt x="1822758" y="1143000"/>
                </a:lnTo>
                <a:lnTo>
                  <a:pt x="1841084" y="1168400"/>
                </a:lnTo>
                <a:lnTo>
                  <a:pt x="1859071" y="1206500"/>
                </a:lnTo>
                <a:lnTo>
                  <a:pt x="1886806" y="1244600"/>
                </a:lnTo>
                <a:lnTo>
                  <a:pt x="1917780" y="1282700"/>
                </a:lnTo>
                <a:lnTo>
                  <a:pt x="1951764" y="1320800"/>
                </a:lnTo>
                <a:lnTo>
                  <a:pt x="1988524" y="1358900"/>
                </a:lnTo>
                <a:lnTo>
                  <a:pt x="2027831" y="1384300"/>
                </a:lnTo>
                <a:lnTo>
                  <a:pt x="2035064" y="1397000"/>
                </a:lnTo>
                <a:close/>
              </a:path>
              <a:path w="4871719" h="2159000">
                <a:moveTo>
                  <a:pt x="4871465" y="2159000"/>
                </a:moveTo>
                <a:lnTo>
                  <a:pt x="1104285" y="2159000"/>
                </a:lnTo>
                <a:lnTo>
                  <a:pt x="1104172" y="2133600"/>
                </a:lnTo>
                <a:lnTo>
                  <a:pt x="1104511" y="2108200"/>
                </a:lnTo>
                <a:lnTo>
                  <a:pt x="1103268" y="2082800"/>
                </a:lnTo>
                <a:lnTo>
                  <a:pt x="1099557" y="2057400"/>
                </a:lnTo>
                <a:lnTo>
                  <a:pt x="1094378" y="2032000"/>
                </a:lnTo>
                <a:lnTo>
                  <a:pt x="1088520" y="2006600"/>
                </a:lnTo>
                <a:lnTo>
                  <a:pt x="1082776" y="1981200"/>
                </a:lnTo>
                <a:lnTo>
                  <a:pt x="1081570" y="1981200"/>
                </a:lnTo>
                <a:lnTo>
                  <a:pt x="1081570" y="1968500"/>
                </a:lnTo>
                <a:lnTo>
                  <a:pt x="1079159" y="1968500"/>
                </a:lnTo>
                <a:lnTo>
                  <a:pt x="1060776" y="1930400"/>
                </a:lnTo>
                <a:lnTo>
                  <a:pt x="1046914" y="1879600"/>
                </a:lnTo>
                <a:lnTo>
                  <a:pt x="1034408" y="1841500"/>
                </a:lnTo>
                <a:lnTo>
                  <a:pt x="1020093" y="1790700"/>
                </a:lnTo>
                <a:lnTo>
                  <a:pt x="1004837" y="1752600"/>
                </a:lnTo>
                <a:lnTo>
                  <a:pt x="987547" y="1727200"/>
                </a:lnTo>
                <a:lnTo>
                  <a:pt x="967544" y="1689100"/>
                </a:lnTo>
                <a:lnTo>
                  <a:pt x="944151" y="1651000"/>
                </a:lnTo>
                <a:lnTo>
                  <a:pt x="924921" y="1625600"/>
                </a:lnTo>
                <a:lnTo>
                  <a:pt x="903317" y="1612900"/>
                </a:lnTo>
                <a:lnTo>
                  <a:pt x="879228" y="1587500"/>
                </a:lnTo>
                <a:lnTo>
                  <a:pt x="852539" y="1574800"/>
                </a:lnTo>
                <a:lnTo>
                  <a:pt x="831067" y="1562100"/>
                </a:lnTo>
                <a:lnTo>
                  <a:pt x="810047" y="1562100"/>
                </a:lnTo>
                <a:lnTo>
                  <a:pt x="789480" y="1549400"/>
                </a:lnTo>
                <a:lnTo>
                  <a:pt x="769364" y="1536700"/>
                </a:lnTo>
                <a:lnTo>
                  <a:pt x="755765" y="1524000"/>
                </a:lnTo>
                <a:lnTo>
                  <a:pt x="741941" y="1511300"/>
                </a:lnTo>
                <a:lnTo>
                  <a:pt x="727664" y="1511300"/>
                </a:lnTo>
                <a:lnTo>
                  <a:pt x="712709" y="1498600"/>
                </a:lnTo>
                <a:lnTo>
                  <a:pt x="666752" y="1485900"/>
                </a:lnTo>
                <a:lnTo>
                  <a:pt x="622603" y="1460500"/>
                </a:lnTo>
                <a:lnTo>
                  <a:pt x="579811" y="1447800"/>
                </a:lnTo>
                <a:lnTo>
                  <a:pt x="537922" y="1422400"/>
                </a:lnTo>
                <a:lnTo>
                  <a:pt x="523212" y="1409700"/>
                </a:lnTo>
                <a:lnTo>
                  <a:pt x="507937" y="1397000"/>
                </a:lnTo>
                <a:lnTo>
                  <a:pt x="2041091" y="1397000"/>
                </a:lnTo>
                <a:lnTo>
                  <a:pt x="2084693" y="1422400"/>
                </a:lnTo>
                <a:lnTo>
                  <a:pt x="2121402" y="1435100"/>
                </a:lnTo>
                <a:lnTo>
                  <a:pt x="2158338" y="1460500"/>
                </a:lnTo>
                <a:lnTo>
                  <a:pt x="2195386" y="1473200"/>
                </a:lnTo>
                <a:lnTo>
                  <a:pt x="2241738" y="1498600"/>
                </a:lnTo>
                <a:lnTo>
                  <a:pt x="2288656" y="1511300"/>
                </a:lnTo>
                <a:lnTo>
                  <a:pt x="2336251" y="1536700"/>
                </a:lnTo>
                <a:lnTo>
                  <a:pt x="2384638" y="1549400"/>
                </a:lnTo>
                <a:lnTo>
                  <a:pt x="2414453" y="1549400"/>
                </a:lnTo>
                <a:lnTo>
                  <a:pt x="2502770" y="1587500"/>
                </a:lnTo>
                <a:lnTo>
                  <a:pt x="2543698" y="1600200"/>
                </a:lnTo>
                <a:lnTo>
                  <a:pt x="2585191" y="1625600"/>
                </a:lnTo>
                <a:lnTo>
                  <a:pt x="2670324" y="1651000"/>
                </a:lnTo>
                <a:lnTo>
                  <a:pt x="2711742" y="1651000"/>
                </a:lnTo>
                <a:lnTo>
                  <a:pt x="2794578" y="1676400"/>
                </a:lnTo>
                <a:lnTo>
                  <a:pt x="2836673" y="1676400"/>
                </a:lnTo>
                <a:lnTo>
                  <a:pt x="2866300" y="1689100"/>
                </a:lnTo>
                <a:lnTo>
                  <a:pt x="2895589" y="1689100"/>
                </a:lnTo>
                <a:lnTo>
                  <a:pt x="2924651" y="1701800"/>
                </a:lnTo>
                <a:lnTo>
                  <a:pt x="2953600" y="1701800"/>
                </a:lnTo>
                <a:lnTo>
                  <a:pt x="3090556" y="1739900"/>
                </a:lnTo>
                <a:lnTo>
                  <a:pt x="3136478" y="1739900"/>
                </a:lnTo>
                <a:lnTo>
                  <a:pt x="3182631" y="1752600"/>
                </a:lnTo>
                <a:lnTo>
                  <a:pt x="3215197" y="1752600"/>
                </a:lnTo>
                <a:lnTo>
                  <a:pt x="3247875" y="1765300"/>
                </a:lnTo>
                <a:lnTo>
                  <a:pt x="3354198" y="1765300"/>
                </a:lnTo>
                <a:lnTo>
                  <a:pt x="3394937" y="1778000"/>
                </a:lnTo>
                <a:lnTo>
                  <a:pt x="3837179" y="1778000"/>
                </a:lnTo>
                <a:lnTo>
                  <a:pt x="3860685" y="1790700"/>
                </a:lnTo>
                <a:lnTo>
                  <a:pt x="4075741" y="1790700"/>
                </a:lnTo>
                <a:lnTo>
                  <a:pt x="4091524" y="1803400"/>
                </a:lnTo>
                <a:lnTo>
                  <a:pt x="4271736" y="1803400"/>
                </a:lnTo>
                <a:lnTo>
                  <a:pt x="4295242" y="1816100"/>
                </a:lnTo>
                <a:lnTo>
                  <a:pt x="4445487" y="1816100"/>
                </a:lnTo>
                <a:lnTo>
                  <a:pt x="4478466" y="1828800"/>
                </a:lnTo>
                <a:lnTo>
                  <a:pt x="4618485" y="1866900"/>
                </a:lnTo>
                <a:lnTo>
                  <a:pt x="4664102" y="1892300"/>
                </a:lnTo>
                <a:lnTo>
                  <a:pt x="4728178" y="1892300"/>
                </a:lnTo>
                <a:lnTo>
                  <a:pt x="4743359" y="1905000"/>
                </a:lnTo>
                <a:lnTo>
                  <a:pt x="4758088" y="1905000"/>
                </a:lnTo>
                <a:lnTo>
                  <a:pt x="4782724" y="1917700"/>
                </a:lnTo>
                <a:lnTo>
                  <a:pt x="4793083" y="1917700"/>
                </a:lnTo>
                <a:lnTo>
                  <a:pt x="4803442" y="1930400"/>
                </a:lnTo>
                <a:lnTo>
                  <a:pt x="4822051" y="1930400"/>
                </a:lnTo>
                <a:lnTo>
                  <a:pt x="4830753" y="1943100"/>
                </a:lnTo>
                <a:lnTo>
                  <a:pt x="4846122" y="1943100"/>
                </a:lnTo>
                <a:lnTo>
                  <a:pt x="4859966" y="1955800"/>
                </a:lnTo>
                <a:lnTo>
                  <a:pt x="4871465" y="1968500"/>
                </a:lnTo>
                <a:lnTo>
                  <a:pt x="4871465" y="2159000"/>
                </a:lnTo>
                <a:close/>
              </a:path>
            </a:pathLst>
          </a:custGeom>
          <a:solidFill>
            <a:srgbClr val="AAB6C2"/>
          </a:solidFill>
        </p:spPr>
        <p:txBody>
          <a:bodyPr wrap="square" lIns="0" tIns="0" rIns="0" bIns="0" rtlCol="0"/>
          <a:lstStyle/>
          <a:p>
            <a:endParaRPr sz="1200"/>
          </a:p>
        </p:txBody>
      </p:sp>
      <p:sp>
        <p:nvSpPr>
          <p:cNvPr id="3" name="object 3"/>
          <p:cNvSpPr/>
          <p:nvPr/>
        </p:nvSpPr>
        <p:spPr>
          <a:xfrm>
            <a:off x="0" y="3985119"/>
            <a:ext cx="2114127" cy="2184400"/>
          </a:xfrm>
          <a:custGeom>
            <a:avLst/>
            <a:gdLst/>
            <a:ahLst/>
            <a:cxnLst/>
            <a:rect l="l" t="t" r="r" b="b"/>
            <a:pathLst>
              <a:path w="3171190" h="3276600">
                <a:moveTo>
                  <a:pt x="820910" y="838199"/>
                </a:moveTo>
                <a:lnTo>
                  <a:pt x="418982" y="838199"/>
                </a:lnTo>
                <a:lnTo>
                  <a:pt x="414037" y="825499"/>
                </a:lnTo>
                <a:lnTo>
                  <a:pt x="382074" y="800099"/>
                </a:lnTo>
                <a:lnTo>
                  <a:pt x="353048" y="774699"/>
                </a:lnTo>
                <a:lnTo>
                  <a:pt x="327112" y="749299"/>
                </a:lnTo>
                <a:lnTo>
                  <a:pt x="304422" y="711199"/>
                </a:lnTo>
                <a:lnTo>
                  <a:pt x="292741" y="685799"/>
                </a:lnTo>
                <a:lnTo>
                  <a:pt x="280829" y="673099"/>
                </a:lnTo>
                <a:lnTo>
                  <a:pt x="268145" y="647699"/>
                </a:lnTo>
                <a:lnTo>
                  <a:pt x="254147" y="634999"/>
                </a:lnTo>
                <a:lnTo>
                  <a:pt x="243638" y="622299"/>
                </a:lnTo>
                <a:lnTo>
                  <a:pt x="222622" y="584199"/>
                </a:lnTo>
                <a:lnTo>
                  <a:pt x="212114" y="571499"/>
                </a:lnTo>
                <a:lnTo>
                  <a:pt x="207812" y="571499"/>
                </a:lnTo>
                <a:lnTo>
                  <a:pt x="203666" y="558799"/>
                </a:lnTo>
                <a:lnTo>
                  <a:pt x="196454" y="558799"/>
                </a:lnTo>
                <a:lnTo>
                  <a:pt x="188470" y="533399"/>
                </a:lnTo>
                <a:lnTo>
                  <a:pt x="180795" y="520699"/>
                </a:lnTo>
                <a:lnTo>
                  <a:pt x="173738" y="507999"/>
                </a:lnTo>
                <a:lnTo>
                  <a:pt x="141956" y="419099"/>
                </a:lnTo>
                <a:lnTo>
                  <a:pt x="126927" y="380999"/>
                </a:lnTo>
                <a:lnTo>
                  <a:pt x="110740" y="355599"/>
                </a:lnTo>
                <a:lnTo>
                  <a:pt x="101738" y="342899"/>
                </a:lnTo>
                <a:lnTo>
                  <a:pt x="91887" y="317499"/>
                </a:lnTo>
                <a:lnTo>
                  <a:pt x="80954" y="304799"/>
                </a:lnTo>
                <a:lnTo>
                  <a:pt x="68707" y="292099"/>
                </a:lnTo>
                <a:lnTo>
                  <a:pt x="48321" y="266699"/>
                </a:lnTo>
                <a:lnTo>
                  <a:pt x="28013" y="253999"/>
                </a:lnTo>
                <a:lnTo>
                  <a:pt x="7859" y="228599"/>
                </a:lnTo>
                <a:lnTo>
                  <a:pt x="0" y="215899"/>
                </a:lnTo>
                <a:lnTo>
                  <a:pt x="0" y="0"/>
                </a:lnTo>
                <a:lnTo>
                  <a:pt x="7680" y="0"/>
                </a:lnTo>
                <a:lnTo>
                  <a:pt x="20905" y="12699"/>
                </a:lnTo>
                <a:lnTo>
                  <a:pt x="34929" y="25399"/>
                </a:lnTo>
                <a:lnTo>
                  <a:pt x="48412" y="38099"/>
                </a:lnTo>
                <a:lnTo>
                  <a:pt x="61123" y="50799"/>
                </a:lnTo>
                <a:lnTo>
                  <a:pt x="72828" y="76199"/>
                </a:lnTo>
                <a:lnTo>
                  <a:pt x="87496" y="88899"/>
                </a:lnTo>
                <a:lnTo>
                  <a:pt x="103632" y="101599"/>
                </a:lnTo>
                <a:lnTo>
                  <a:pt x="120231" y="126999"/>
                </a:lnTo>
                <a:lnTo>
                  <a:pt x="136290" y="139699"/>
                </a:lnTo>
                <a:lnTo>
                  <a:pt x="162149" y="165099"/>
                </a:lnTo>
                <a:lnTo>
                  <a:pt x="174885" y="177799"/>
                </a:lnTo>
                <a:lnTo>
                  <a:pt x="187389" y="203199"/>
                </a:lnTo>
                <a:lnTo>
                  <a:pt x="216712" y="241299"/>
                </a:lnTo>
                <a:lnTo>
                  <a:pt x="242712" y="279399"/>
                </a:lnTo>
                <a:lnTo>
                  <a:pt x="265158" y="317499"/>
                </a:lnTo>
                <a:lnTo>
                  <a:pt x="283818" y="368299"/>
                </a:lnTo>
                <a:lnTo>
                  <a:pt x="294725" y="393699"/>
                </a:lnTo>
                <a:lnTo>
                  <a:pt x="307410" y="419099"/>
                </a:lnTo>
                <a:lnTo>
                  <a:pt x="321485" y="444499"/>
                </a:lnTo>
                <a:lnTo>
                  <a:pt x="336565" y="469899"/>
                </a:lnTo>
                <a:lnTo>
                  <a:pt x="341664" y="482599"/>
                </a:lnTo>
                <a:lnTo>
                  <a:pt x="347073" y="482599"/>
                </a:lnTo>
                <a:lnTo>
                  <a:pt x="352791" y="495299"/>
                </a:lnTo>
                <a:lnTo>
                  <a:pt x="358818" y="495299"/>
                </a:lnTo>
                <a:lnTo>
                  <a:pt x="374928" y="520699"/>
                </a:lnTo>
                <a:lnTo>
                  <a:pt x="390033" y="546099"/>
                </a:lnTo>
                <a:lnTo>
                  <a:pt x="404366" y="558799"/>
                </a:lnTo>
                <a:lnTo>
                  <a:pt x="418158" y="584199"/>
                </a:lnTo>
                <a:lnTo>
                  <a:pt x="430959" y="609599"/>
                </a:lnTo>
                <a:lnTo>
                  <a:pt x="443914" y="622299"/>
                </a:lnTo>
                <a:lnTo>
                  <a:pt x="457796" y="647699"/>
                </a:lnTo>
                <a:lnTo>
                  <a:pt x="473378" y="660399"/>
                </a:lnTo>
                <a:lnTo>
                  <a:pt x="484698" y="673099"/>
                </a:lnTo>
                <a:lnTo>
                  <a:pt x="496558" y="685799"/>
                </a:lnTo>
                <a:lnTo>
                  <a:pt x="509191" y="698499"/>
                </a:lnTo>
                <a:lnTo>
                  <a:pt x="522829" y="711199"/>
                </a:lnTo>
                <a:lnTo>
                  <a:pt x="560252" y="723899"/>
                </a:lnTo>
                <a:lnTo>
                  <a:pt x="598447" y="749299"/>
                </a:lnTo>
                <a:lnTo>
                  <a:pt x="677774" y="774699"/>
                </a:lnTo>
                <a:lnTo>
                  <a:pt x="799752" y="825499"/>
                </a:lnTo>
                <a:lnTo>
                  <a:pt x="820910" y="838199"/>
                </a:lnTo>
                <a:close/>
              </a:path>
              <a:path w="3171190" h="3276600">
                <a:moveTo>
                  <a:pt x="1243262" y="927099"/>
                </a:moveTo>
                <a:lnTo>
                  <a:pt x="615098" y="927099"/>
                </a:lnTo>
                <a:lnTo>
                  <a:pt x="523653" y="888999"/>
                </a:lnTo>
                <a:lnTo>
                  <a:pt x="428048" y="838199"/>
                </a:lnTo>
                <a:lnTo>
                  <a:pt x="842300" y="838199"/>
                </a:lnTo>
                <a:lnTo>
                  <a:pt x="863845" y="850899"/>
                </a:lnTo>
                <a:lnTo>
                  <a:pt x="885467" y="850899"/>
                </a:lnTo>
                <a:lnTo>
                  <a:pt x="909097" y="863599"/>
                </a:lnTo>
                <a:lnTo>
                  <a:pt x="956977" y="863599"/>
                </a:lnTo>
                <a:lnTo>
                  <a:pt x="981071" y="876299"/>
                </a:lnTo>
                <a:lnTo>
                  <a:pt x="1004972" y="876299"/>
                </a:lnTo>
                <a:lnTo>
                  <a:pt x="1017000" y="888999"/>
                </a:lnTo>
                <a:lnTo>
                  <a:pt x="1056702" y="888999"/>
                </a:lnTo>
                <a:lnTo>
                  <a:pt x="1084608" y="901699"/>
                </a:lnTo>
                <a:lnTo>
                  <a:pt x="1140961" y="901699"/>
                </a:lnTo>
                <a:lnTo>
                  <a:pt x="1149203" y="914399"/>
                </a:lnTo>
                <a:lnTo>
                  <a:pt x="1203946" y="914399"/>
                </a:lnTo>
                <a:lnTo>
                  <a:pt x="1243262" y="927099"/>
                </a:lnTo>
                <a:close/>
              </a:path>
              <a:path w="3171190" h="3276600">
                <a:moveTo>
                  <a:pt x="1322280" y="939799"/>
                </a:moveTo>
                <a:lnTo>
                  <a:pt x="666081" y="939799"/>
                </a:lnTo>
                <a:lnTo>
                  <a:pt x="646455" y="927099"/>
                </a:lnTo>
                <a:lnTo>
                  <a:pt x="1282733" y="927099"/>
                </a:lnTo>
                <a:lnTo>
                  <a:pt x="1322280" y="939799"/>
                </a:lnTo>
                <a:close/>
              </a:path>
              <a:path w="3171190" h="3276600">
                <a:moveTo>
                  <a:pt x="1620413" y="965199"/>
                </a:moveTo>
                <a:lnTo>
                  <a:pt x="723103" y="965199"/>
                </a:lnTo>
                <a:lnTo>
                  <a:pt x="704405" y="952499"/>
                </a:lnTo>
                <a:lnTo>
                  <a:pt x="685397" y="939799"/>
                </a:lnTo>
                <a:lnTo>
                  <a:pt x="1463343" y="939799"/>
                </a:lnTo>
                <a:lnTo>
                  <a:pt x="1508415" y="952499"/>
                </a:lnTo>
                <a:lnTo>
                  <a:pt x="1600028" y="952499"/>
                </a:lnTo>
                <a:lnTo>
                  <a:pt x="1620413" y="965199"/>
                </a:lnTo>
                <a:close/>
              </a:path>
              <a:path w="3171190" h="3276600">
                <a:moveTo>
                  <a:pt x="1880248" y="990599"/>
                </a:moveTo>
                <a:lnTo>
                  <a:pt x="803422" y="990599"/>
                </a:lnTo>
                <a:lnTo>
                  <a:pt x="749361" y="965199"/>
                </a:lnTo>
                <a:lnTo>
                  <a:pt x="1680797" y="965199"/>
                </a:lnTo>
                <a:lnTo>
                  <a:pt x="1730389" y="977899"/>
                </a:lnTo>
                <a:lnTo>
                  <a:pt x="1830192" y="977899"/>
                </a:lnTo>
                <a:lnTo>
                  <a:pt x="1880248" y="990599"/>
                </a:lnTo>
                <a:close/>
              </a:path>
              <a:path w="3171190" h="3276600">
                <a:moveTo>
                  <a:pt x="2011897" y="1003299"/>
                </a:moveTo>
                <a:lnTo>
                  <a:pt x="857792" y="1003299"/>
                </a:lnTo>
                <a:lnTo>
                  <a:pt x="831071" y="990599"/>
                </a:lnTo>
                <a:lnTo>
                  <a:pt x="1986567" y="990599"/>
                </a:lnTo>
                <a:lnTo>
                  <a:pt x="2011897" y="1003299"/>
                </a:lnTo>
                <a:close/>
              </a:path>
              <a:path w="3171190" h="3276600">
                <a:moveTo>
                  <a:pt x="2062249" y="1015999"/>
                </a:moveTo>
                <a:lnTo>
                  <a:pt x="911853" y="1015999"/>
                </a:lnTo>
                <a:lnTo>
                  <a:pt x="884745" y="1003299"/>
                </a:lnTo>
                <a:lnTo>
                  <a:pt x="2037151" y="1003299"/>
                </a:lnTo>
                <a:lnTo>
                  <a:pt x="2062249" y="1015999"/>
                </a:lnTo>
                <a:close/>
              </a:path>
              <a:path w="3171190" h="3276600">
                <a:moveTo>
                  <a:pt x="2295633" y="1092199"/>
                </a:moveTo>
                <a:lnTo>
                  <a:pt x="1572971" y="1092199"/>
                </a:lnTo>
                <a:lnTo>
                  <a:pt x="1557994" y="1079499"/>
                </a:lnTo>
                <a:lnTo>
                  <a:pt x="1226611" y="1079499"/>
                </a:lnTo>
                <a:lnTo>
                  <a:pt x="1205350" y="1066799"/>
                </a:lnTo>
                <a:lnTo>
                  <a:pt x="1163214" y="1066799"/>
                </a:lnTo>
                <a:lnTo>
                  <a:pt x="1126126" y="1054099"/>
                </a:lnTo>
                <a:lnTo>
                  <a:pt x="1089038" y="1054099"/>
                </a:lnTo>
                <a:lnTo>
                  <a:pt x="1051950" y="1041399"/>
                </a:lnTo>
                <a:lnTo>
                  <a:pt x="1014862" y="1041399"/>
                </a:lnTo>
                <a:lnTo>
                  <a:pt x="995829" y="1028699"/>
                </a:lnTo>
                <a:lnTo>
                  <a:pt x="976950" y="1028699"/>
                </a:lnTo>
                <a:lnTo>
                  <a:pt x="958071" y="1015999"/>
                </a:lnTo>
                <a:lnTo>
                  <a:pt x="2087116" y="1015999"/>
                </a:lnTo>
                <a:lnTo>
                  <a:pt x="2193229" y="1041399"/>
                </a:lnTo>
                <a:lnTo>
                  <a:pt x="2244972" y="1066799"/>
                </a:lnTo>
                <a:lnTo>
                  <a:pt x="2295633" y="1092199"/>
                </a:lnTo>
                <a:close/>
              </a:path>
              <a:path w="3171190" h="3276600">
                <a:moveTo>
                  <a:pt x="1378324" y="1092199"/>
                </a:moveTo>
                <a:lnTo>
                  <a:pt x="1370082" y="1092199"/>
                </a:lnTo>
                <a:lnTo>
                  <a:pt x="1353599" y="1079499"/>
                </a:lnTo>
                <a:lnTo>
                  <a:pt x="1406887" y="1079499"/>
                </a:lnTo>
                <a:lnTo>
                  <a:pt x="1378324" y="1092199"/>
                </a:lnTo>
                <a:close/>
              </a:path>
              <a:path w="3171190" h="3276600">
                <a:moveTo>
                  <a:pt x="2331562" y="1104899"/>
                </a:moveTo>
                <a:lnTo>
                  <a:pt x="1813901" y="1104899"/>
                </a:lnTo>
                <a:lnTo>
                  <a:pt x="1793503" y="1092199"/>
                </a:lnTo>
                <a:lnTo>
                  <a:pt x="2319534" y="1092199"/>
                </a:lnTo>
                <a:lnTo>
                  <a:pt x="2331562" y="1104899"/>
                </a:lnTo>
                <a:close/>
              </a:path>
              <a:path w="3171190" h="3276600">
                <a:moveTo>
                  <a:pt x="2962198" y="3060699"/>
                </a:moveTo>
                <a:lnTo>
                  <a:pt x="2737069" y="3060699"/>
                </a:lnTo>
                <a:lnTo>
                  <a:pt x="2760468" y="3047999"/>
                </a:lnTo>
                <a:lnTo>
                  <a:pt x="2789314" y="3047999"/>
                </a:lnTo>
                <a:lnTo>
                  <a:pt x="2805501" y="3035299"/>
                </a:lnTo>
                <a:lnTo>
                  <a:pt x="2821766" y="3009899"/>
                </a:lnTo>
                <a:lnTo>
                  <a:pt x="2837876" y="2997199"/>
                </a:lnTo>
                <a:lnTo>
                  <a:pt x="2853600" y="2984499"/>
                </a:lnTo>
                <a:lnTo>
                  <a:pt x="2862885" y="2971799"/>
                </a:lnTo>
                <a:lnTo>
                  <a:pt x="2872247" y="2959099"/>
                </a:lnTo>
                <a:lnTo>
                  <a:pt x="2881763" y="2959099"/>
                </a:lnTo>
                <a:lnTo>
                  <a:pt x="2891512" y="2946399"/>
                </a:lnTo>
                <a:lnTo>
                  <a:pt x="2898788" y="2933699"/>
                </a:lnTo>
                <a:lnTo>
                  <a:pt x="2912722" y="2933699"/>
                </a:lnTo>
                <a:lnTo>
                  <a:pt x="2919534" y="2920999"/>
                </a:lnTo>
                <a:lnTo>
                  <a:pt x="2937293" y="2908299"/>
                </a:lnTo>
                <a:lnTo>
                  <a:pt x="2953429" y="2882899"/>
                </a:lnTo>
                <a:lnTo>
                  <a:pt x="2967865" y="2870199"/>
                </a:lnTo>
                <a:lnTo>
                  <a:pt x="2980524" y="2844799"/>
                </a:lnTo>
                <a:lnTo>
                  <a:pt x="2990774" y="2819399"/>
                </a:lnTo>
                <a:lnTo>
                  <a:pt x="3000098" y="2806699"/>
                </a:lnTo>
                <a:lnTo>
                  <a:pt x="3007876" y="2781299"/>
                </a:lnTo>
                <a:lnTo>
                  <a:pt x="3013491" y="2755899"/>
                </a:lnTo>
                <a:lnTo>
                  <a:pt x="3016697" y="2743199"/>
                </a:lnTo>
                <a:lnTo>
                  <a:pt x="3025853" y="2705099"/>
                </a:lnTo>
                <a:lnTo>
                  <a:pt x="3031738" y="2666999"/>
                </a:lnTo>
                <a:lnTo>
                  <a:pt x="3035228" y="2628899"/>
                </a:lnTo>
                <a:lnTo>
                  <a:pt x="3035473" y="2590799"/>
                </a:lnTo>
                <a:lnTo>
                  <a:pt x="3031623" y="2552699"/>
                </a:lnTo>
                <a:lnTo>
                  <a:pt x="3030541" y="2539999"/>
                </a:lnTo>
                <a:lnTo>
                  <a:pt x="3029768" y="2539999"/>
                </a:lnTo>
                <a:lnTo>
                  <a:pt x="3029305" y="2527299"/>
                </a:lnTo>
                <a:lnTo>
                  <a:pt x="3029150" y="2527299"/>
                </a:lnTo>
                <a:lnTo>
                  <a:pt x="3024347" y="2489199"/>
                </a:lnTo>
                <a:lnTo>
                  <a:pt x="3016066" y="2451099"/>
                </a:lnTo>
                <a:lnTo>
                  <a:pt x="3004232" y="2412999"/>
                </a:lnTo>
                <a:lnTo>
                  <a:pt x="2988765" y="2374899"/>
                </a:lnTo>
                <a:lnTo>
                  <a:pt x="2971857" y="2336799"/>
                </a:lnTo>
                <a:lnTo>
                  <a:pt x="2954253" y="2298699"/>
                </a:lnTo>
                <a:lnTo>
                  <a:pt x="2935567" y="2273299"/>
                </a:lnTo>
                <a:lnTo>
                  <a:pt x="2915413" y="2235199"/>
                </a:lnTo>
                <a:lnTo>
                  <a:pt x="2882858" y="2184399"/>
                </a:lnTo>
                <a:lnTo>
                  <a:pt x="2852776" y="2133599"/>
                </a:lnTo>
                <a:lnTo>
                  <a:pt x="2833008" y="2095499"/>
                </a:lnTo>
                <a:lnTo>
                  <a:pt x="2812082" y="2057399"/>
                </a:lnTo>
                <a:lnTo>
                  <a:pt x="2790074" y="2031999"/>
                </a:lnTo>
                <a:lnTo>
                  <a:pt x="2767062" y="1993899"/>
                </a:lnTo>
                <a:lnTo>
                  <a:pt x="2758536" y="1981199"/>
                </a:lnTo>
                <a:lnTo>
                  <a:pt x="2733270" y="1943099"/>
                </a:lnTo>
                <a:lnTo>
                  <a:pt x="2688765" y="1892299"/>
                </a:lnTo>
                <a:lnTo>
                  <a:pt x="2675578" y="1879599"/>
                </a:lnTo>
                <a:lnTo>
                  <a:pt x="2664245" y="1854199"/>
                </a:lnTo>
                <a:lnTo>
                  <a:pt x="2654458" y="1841499"/>
                </a:lnTo>
                <a:lnTo>
                  <a:pt x="2645907" y="1816099"/>
                </a:lnTo>
                <a:lnTo>
                  <a:pt x="2637872" y="1803399"/>
                </a:lnTo>
                <a:lnTo>
                  <a:pt x="2621800" y="1765299"/>
                </a:lnTo>
                <a:lnTo>
                  <a:pt x="2613765" y="1752599"/>
                </a:lnTo>
                <a:lnTo>
                  <a:pt x="2602535" y="1714499"/>
                </a:lnTo>
                <a:lnTo>
                  <a:pt x="2580385" y="1663699"/>
                </a:lnTo>
                <a:lnTo>
                  <a:pt x="2561352" y="1612899"/>
                </a:lnTo>
                <a:lnTo>
                  <a:pt x="2545744" y="1562099"/>
                </a:lnTo>
                <a:lnTo>
                  <a:pt x="2537940" y="1549399"/>
                </a:lnTo>
                <a:lnTo>
                  <a:pt x="2531901" y="1523999"/>
                </a:lnTo>
                <a:lnTo>
                  <a:pt x="2524857" y="1511299"/>
                </a:lnTo>
                <a:lnTo>
                  <a:pt x="2516731" y="1498599"/>
                </a:lnTo>
                <a:lnTo>
                  <a:pt x="2507446" y="1485899"/>
                </a:lnTo>
                <a:lnTo>
                  <a:pt x="2463043" y="1409699"/>
                </a:lnTo>
                <a:lnTo>
                  <a:pt x="2441035" y="1384299"/>
                </a:lnTo>
                <a:lnTo>
                  <a:pt x="2419259" y="1346199"/>
                </a:lnTo>
                <a:lnTo>
                  <a:pt x="2391185" y="1308099"/>
                </a:lnTo>
                <a:lnTo>
                  <a:pt x="2359094" y="1282699"/>
                </a:lnTo>
                <a:lnTo>
                  <a:pt x="2323294" y="1244599"/>
                </a:lnTo>
                <a:lnTo>
                  <a:pt x="2284094" y="1219199"/>
                </a:lnTo>
                <a:lnTo>
                  <a:pt x="2273495" y="1219199"/>
                </a:lnTo>
                <a:lnTo>
                  <a:pt x="2262974" y="1206499"/>
                </a:lnTo>
                <a:lnTo>
                  <a:pt x="2252917" y="1206499"/>
                </a:lnTo>
                <a:lnTo>
                  <a:pt x="2243709" y="1193799"/>
                </a:lnTo>
                <a:lnTo>
                  <a:pt x="2238764" y="1181099"/>
                </a:lnTo>
                <a:lnTo>
                  <a:pt x="2216666" y="1181099"/>
                </a:lnTo>
                <a:lnTo>
                  <a:pt x="2203170" y="1168399"/>
                </a:lnTo>
                <a:lnTo>
                  <a:pt x="2177569" y="1168399"/>
                </a:lnTo>
                <a:lnTo>
                  <a:pt x="2167524" y="1155699"/>
                </a:lnTo>
                <a:lnTo>
                  <a:pt x="2125852" y="1155699"/>
                </a:lnTo>
                <a:lnTo>
                  <a:pt x="2035450" y="1117599"/>
                </a:lnTo>
                <a:lnTo>
                  <a:pt x="2004698" y="1117599"/>
                </a:lnTo>
                <a:lnTo>
                  <a:pt x="1982909" y="1104899"/>
                </a:lnTo>
                <a:lnTo>
                  <a:pt x="2343435" y="1104899"/>
                </a:lnTo>
                <a:lnTo>
                  <a:pt x="2370594" y="1130299"/>
                </a:lnTo>
                <a:lnTo>
                  <a:pt x="2423986" y="1155699"/>
                </a:lnTo>
                <a:lnTo>
                  <a:pt x="2449754" y="1181099"/>
                </a:lnTo>
                <a:lnTo>
                  <a:pt x="2470139" y="1193799"/>
                </a:lnTo>
                <a:lnTo>
                  <a:pt x="2489211" y="1219199"/>
                </a:lnTo>
                <a:lnTo>
                  <a:pt x="2506893" y="1231899"/>
                </a:lnTo>
                <a:lnTo>
                  <a:pt x="2523106" y="1257299"/>
                </a:lnTo>
                <a:lnTo>
                  <a:pt x="2531116" y="1269999"/>
                </a:lnTo>
                <a:lnTo>
                  <a:pt x="2538971" y="1282699"/>
                </a:lnTo>
                <a:lnTo>
                  <a:pt x="2546517" y="1282699"/>
                </a:lnTo>
                <a:lnTo>
                  <a:pt x="2553600" y="1295399"/>
                </a:lnTo>
                <a:lnTo>
                  <a:pt x="2563619" y="1320799"/>
                </a:lnTo>
                <a:lnTo>
                  <a:pt x="2575029" y="1333499"/>
                </a:lnTo>
                <a:lnTo>
                  <a:pt x="2587675" y="1346199"/>
                </a:lnTo>
                <a:lnTo>
                  <a:pt x="2601402" y="1358899"/>
                </a:lnTo>
                <a:lnTo>
                  <a:pt x="2611125" y="1358899"/>
                </a:lnTo>
                <a:lnTo>
                  <a:pt x="2619225" y="1371599"/>
                </a:lnTo>
                <a:lnTo>
                  <a:pt x="2625626" y="1384299"/>
                </a:lnTo>
                <a:lnTo>
                  <a:pt x="2630249" y="1396999"/>
                </a:lnTo>
                <a:lnTo>
                  <a:pt x="2632863" y="1409699"/>
                </a:lnTo>
                <a:lnTo>
                  <a:pt x="2635709" y="1422399"/>
                </a:lnTo>
                <a:lnTo>
                  <a:pt x="2638709" y="1422399"/>
                </a:lnTo>
                <a:lnTo>
                  <a:pt x="2641787" y="1435099"/>
                </a:lnTo>
                <a:lnTo>
                  <a:pt x="2644157" y="1447799"/>
                </a:lnTo>
                <a:lnTo>
                  <a:pt x="2646526" y="1447799"/>
                </a:lnTo>
                <a:lnTo>
                  <a:pt x="2649205" y="1460499"/>
                </a:lnTo>
                <a:lnTo>
                  <a:pt x="2652501" y="1473199"/>
                </a:lnTo>
                <a:lnTo>
                  <a:pt x="2659043" y="1485899"/>
                </a:lnTo>
                <a:lnTo>
                  <a:pt x="2664040" y="1498599"/>
                </a:lnTo>
                <a:lnTo>
                  <a:pt x="2667800" y="1511299"/>
                </a:lnTo>
                <a:lnTo>
                  <a:pt x="2670633" y="1536699"/>
                </a:lnTo>
                <a:lnTo>
                  <a:pt x="2672282" y="1536699"/>
                </a:lnTo>
                <a:lnTo>
                  <a:pt x="2673106" y="1549399"/>
                </a:lnTo>
                <a:lnTo>
                  <a:pt x="2675578" y="1549399"/>
                </a:lnTo>
                <a:lnTo>
                  <a:pt x="2682172" y="1574799"/>
                </a:lnTo>
                <a:lnTo>
                  <a:pt x="2688765" y="1587499"/>
                </a:lnTo>
                <a:lnTo>
                  <a:pt x="2695977" y="1612899"/>
                </a:lnTo>
                <a:lnTo>
                  <a:pt x="2704425" y="1625599"/>
                </a:lnTo>
                <a:lnTo>
                  <a:pt x="2716852" y="1650999"/>
                </a:lnTo>
                <a:lnTo>
                  <a:pt x="2728429" y="1676399"/>
                </a:lnTo>
                <a:lnTo>
                  <a:pt x="2739542" y="1701799"/>
                </a:lnTo>
                <a:lnTo>
                  <a:pt x="2750578" y="1727199"/>
                </a:lnTo>
                <a:lnTo>
                  <a:pt x="2761370" y="1739899"/>
                </a:lnTo>
                <a:lnTo>
                  <a:pt x="2773243" y="1765299"/>
                </a:lnTo>
                <a:lnTo>
                  <a:pt x="2786971" y="1790699"/>
                </a:lnTo>
                <a:lnTo>
                  <a:pt x="2803326" y="1803399"/>
                </a:lnTo>
                <a:lnTo>
                  <a:pt x="2805798" y="1803399"/>
                </a:lnTo>
                <a:lnTo>
                  <a:pt x="2808271" y="1816099"/>
                </a:lnTo>
                <a:lnTo>
                  <a:pt x="2810743" y="1816099"/>
                </a:lnTo>
                <a:lnTo>
                  <a:pt x="2832957" y="1841499"/>
                </a:lnTo>
                <a:lnTo>
                  <a:pt x="2853085" y="1866899"/>
                </a:lnTo>
                <a:lnTo>
                  <a:pt x="2871822" y="1892299"/>
                </a:lnTo>
                <a:lnTo>
                  <a:pt x="2889864" y="1917699"/>
                </a:lnTo>
                <a:lnTo>
                  <a:pt x="2899986" y="1930399"/>
                </a:lnTo>
                <a:lnTo>
                  <a:pt x="2910262" y="1943099"/>
                </a:lnTo>
                <a:lnTo>
                  <a:pt x="2920230" y="1955799"/>
                </a:lnTo>
                <a:lnTo>
                  <a:pt x="2929424" y="1981199"/>
                </a:lnTo>
                <a:lnTo>
                  <a:pt x="2955231" y="2019299"/>
                </a:lnTo>
                <a:lnTo>
                  <a:pt x="2981196" y="2070099"/>
                </a:lnTo>
                <a:lnTo>
                  <a:pt x="3007280" y="2108199"/>
                </a:lnTo>
                <a:lnTo>
                  <a:pt x="3033442" y="2158999"/>
                </a:lnTo>
                <a:lnTo>
                  <a:pt x="3059644" y="2197099"/>
                </a:lnTo>
                <a:lnTo>
                  <a:pt x="3074261" y="2222499"/>
                </a:lnTo>
                <a:lnTo>
                  <a:pt x="3088182" y="2247899"/>
                </a:lnTo>
                <a:lnTo>
                  <a:pt x="3101021" y="2285999"/>
                </a:lnTo>
                <a:lnTo>
                  <a:pt x="3112392" y="2311399"/>
                </a:lnTo>
                <a:lnTo>
                  <a:pt x="3115495" y="2311399"/>
                </a:lnTo>
                <a:lnTo>
                  <a:pt x="3118676" y="2324099"/>
                </a:lnTo>
                <a:lnTo>
                  <a:pt x="3122011" y="2324099"/>
                </a:lnTo>
                <a:lnTo>
                  <a:pt x="3125578" y="2336799"/>
                </a:lnTo>
                <a:lnTo>
                  <a:pt x="3139963" y="2374899"/>
                </a:lnTo>
                <a:lnTo>
                  <a:pt x="3151643" y="2412999"/>
                </a:lnTo>
                <a:lnTo>
                  <a:pt x="3159769" y="2451099"/>
                </a:lnTo>
                <a:lnTo>
                  <a:pt x="3168010" y="2514599"/>
                </a:lnTo>
                <a:lnTo>
                  <a:pt x="3169633" y="2565399"/>
                </a:lnTo>
                <a:lnTo>
                  <a:pt x="3170908" y="2590799"/>
                </a:lnTo>
                <a:lnTo>
                  <a:pt x="3167817" y="2654299"/>
                </a:lnTo>
                <a:lnTo>
                  <a:pt x="3164418" y="2679699"/>
                </a:lnTo>
                <a:lnTo>
                  <a:pt x="3156073" y="2705099"/>
                </a:lnTo>
                <a:lnTo>
                  <a:pt x="3153472" y="2717799"/>
                </a:lnTo>
                <a:lnTo>
                  <a:pt x="3147960" y="2755899"/>
                </a:lnTo>
                <a:lnTo>
                  <a:pt x="3145359" y="2768599"/>
                </a:lnTo>
                <a:lnTo>
                  <a:pt x="3144535" y="2768599"/>
                </a:lnTo>
                <a:lnTo>
                  <a:pt x="3144535" y="2781299"/>
                </a:lnTo>
                <a:lnTo>
                  <a:pt x="3142062" y="2781299"/>
                </a:lnTo>
                <a:lnTo>
                  <a:pt x="3133859" y="2806699"/>
                </a:lnTo>
                <a:lnTo>
                  <a:pt x="3125887" y="2832099"/>
                </a:lnTo>
                <a:lnTo>
                  <a:pt x="3117143" y="2857499"/>
                </a:lnTo>
                <a:lnTo>
                  <a:pt x="3106622" y="2882899"/>
                </a:lnTo>
                <a:lnTo>
                  <a:pt x="3102502" y="2882899"/>
                </a:lnTo>
                <a:lnTo>
                  <a:pt x="3095908" y="2895599"/>
                </a:lnTo>
                <a:lnTo>
                  <a:pt x="3085220" y="2920999"/>
                </a:lnTo>
                <a:lnTo>
                  <a:pt x="3072831" y="2933699"/>
                </a:lnTo>
                <a:lnTo>
                  <a:pt x="3058589" y="2959099"/>
                </a:lnTo>
                <a:lnTo>
                  <a:pt x="3042337" y="2971799"/>
                </a:lnTo>
                <a:lnTo>
                  <a:pt x="3028261" y="2984499"/>
                </a:lnTo>
                <a:lnTo>
                  <a:pt x="3014418" y="2997199"/>
                </a:lnTo>
                <a:lnTo>
                  <a:pt x="2987117" y="3035299"/>
                </a:lnTo>
                <a:lnTo>
                  <a:pt x="2978605" y="3035299"/>
                </a:lnTo>
                <a:lnTo>
                  <a:pt x="2970324" y="3047999"/>
                </a:lnTo>
                <a:lnTo>
                  <a:pt x="2962198" y="3060699"/>
                </a:lnTo>
                <a:close/>
              </a:path>
              <a:path w="3171190" h="3276600">
                <a:moveTo>
                  <a:pt x="1136840" y="2489199"/>
                </a:moveTo>
                <a:lnTo>
                  <a:pt x="938214" y="2489199"/>
                </a:lnTo>
                <a:lnTo>
                  <a:pt x="955521" y="2476499"/>
                </a:lnTo>
                <a:lnTo>
                  <a:pt x="1100357" y="2476499"/>
                </a:lnTo>
                <a:lnTo>
                  <a:pt x="1136840" y="2489199"/>
                </a:lnTo>
                <a:close/>
              </a:path>
              <a:path w="3171190" h="3276600">
                <a:moveTo>
                  <a:pt x="1197005" y="2501899"/>
                </a:moveTo>
                <a:lnTo>
                  <a:pt x="819532" y="2501899"/>
                </a:lnTo>
                <a:lnTo>
                  <a:pt x="844876" y="2489199"/>
                </a:lnTo>
                <a:lnTo>
                  <a:pt x="1182157" y="2489199"/>
                </a:lnTo>
                <a:lnTo>
                  <a:pt x="1197005" y="2501899"/>
                </a:lnTo>
                <a:close/>
              </a:path>
              <a:path w="3171190" h="3276600">
                <a:moveTo>
                  <a:pt x="1227911" y="2514599"/>
                </a:moveTo>
                <a:lnTo>
                  <a:pt x="730521" y="2514599"/>
                </a:lnTo>
                <a:lnTo>
                  <a:pt x="752658" y="2501899"/>
                </a:lnTo>
                <a:lnTo>
                  <a:pt x="1212458" y="2501899"/>
                </a:lnTo>
                <a:lnTo>
                  <a:pt x="1227911" y="2514599"/>
                </a:lnTo>
                <a:close/>
              </a:path>
              <a:path w="3171190" h="3276600">
                <a:moveTo>
                  <a:pt x="779972" y="2628899"/>
                </a:moveTo>
                <a:lnTo>
                  <a:pt x="359642" y="2628899"/>
                </a:lnTo>
                <a:lnTo>
                  <a:pt x="408967" y="2603499"/>
                </a:lnTo>
                <a:lnTo>
                  <a:pt x="458925" y="2590799"/>
                </a:lnTo>
                <a:lnTo>
                  <a:pt x="509358" y="2565399"/>
                </a:lnTo>
                <a:lnTo>
                  <a:pt x="611016" y="2539999"/>
                </a:lnTo>
                <a:lnTo>
                  <a:pt x="640699" y="2527299"/>
                </a:lnTo>
                <a:lnTo>
                  <a:pt x="670459" y="2527299"/>
                </a:lnTo>
                <a:lnTo>
                  <a:pt x="700374" y="2514599"/>
                </a:lnTo>
                <a:lnTo>
                  <a:pt x="1258818" y="2514599"/>
                </a:lnTo>
                <a:lnTo>
                  <a:pt x="1317644" y="2539999"/>
                </a:lnTo>
                <a:lnTo>
                  <a:pt x="1346786" y="2539999"/>
                </a:lnTo>
                <a:lnTo>
                  <a:pt x="1392386" y="2565399"/>
                </a:lnTo>
                <a:lnTo>
                  <a:pt x="1408612" y="2565399"/>
                </a:lnTo>
                <a:lnTo>
                  <a:pt x="1424529" y="2578099"/>
                </a:lnTo>
                <a:lnTo>
                  <a:pt x="1440137" y="2578099"/>
                </a:lnTo>
                <a:lnTo>
                  <a:pt x="1483265" y="2603499"/>
                </a:lnTo>
                <a:lnTo>
                  <a:pt x="951401" y="2603499"/>
                </a:lnTo>
                <a:lnTo>
                  <a:pt x="944807" y="2616199"/>
                </a:lnTo>
                <a:lnTo>
                  <a:pt x="794189" y="2616199"/>
                </a:lnTo>
                <a:lnTo>
                  <a:pt x="779972" y="2628899"/>
                </a:lnTo>
                <a:close/>
              </a:path>
              <a:path w="3171190" h="3276600">
                <a:moveTo>
                  <a:pt x="1671731" y="2705099"/>
                </a:moveTo>
                <a:lnTo>
                  <a:pt x="1378324" y="2705099"/>
                </a:lnTo>
                <a:lnTo>
                  <a:pt x="1353779" y="2692399"/>
                </a:lnTo>
                <a:lnTo>
                  <a:pt x="1328461" y="2679699"/>
                </a:lnTo>
                <a:lnTo>
                  <a:pt x="1302526" y="2666999"/>
                </a:lnTo>
                <a:lnTo>
                  <a:pt x="1276126" y="2666999"/>
                </a:lnTo>
                <a:lnTo>
                  <a:pt x="1191867" y="2628899"/>
                </a:lnTo>
                <a:lnTo>
                  <a:pt x="1164038" y="2628899"/>
                </a:lnTo>
                <a:lnTo>
                  <a:pt x="1140394" y="2616199"/>
                </a:lnTo>
                <a:lnTo>
                  <a:pt x="1116442" y="2616199"/>
                </a:lnTo>
                <a:lnTo>
                  <a:pt x="1092180" y="2603499"/>
                </a:lnTo>
                <a:lnTo>
                  <a:pt x="1483265" y="2603499"/>
                </a:lnTo>
                <a:lnTo>
                  <a:pt x="1526160" y="2628899"/>
                </a:lnTo>
                <a:lnTo>
                  <a:pt x="1568902" y="2641599"/>
                </a:lnTo>
                <a:lnTo>
                  <a:pt x="1611566" y="2666999"/>
                </a:lnTo>
                <a:lnTo>
                  <a:pt x="1626877" y="2679699"/>
                </a:lnTo>
                <a:lnTo>
                  <a:pt x="1641957" y="2679699"/>
                </a:lnTo>
                <a:lnTo>
                  <a:pt x="1671731" y="2705099"/>
                </a:lnTo>
                <a:close/>
              </a:path>
              <a:path w="3171190" h="3276600">
                <a:moveTo>
                  <a:pt x="12045" y="2908299"/>
                </a:moveTo>
                <a:lnTo>
                  <a:pt x="0" y="2908299"/>
                </a:lnTo>
                <a:lnTo>
                  <a:pt x="0" y="2781299"/>
                </a:lnTo>
                <a:lnTo>
                  <a:pt x="41599" y="2768599"/>
                </a:lnTo>
                <a:lnTo>
                  <a:pt x="86324" y="2743199"/>
                </a:lnTo>
                <a:lnTo>
                  <a:pt x="130276" y="2730499"/>
                </a:lnTo>
                <a:lnTo>
                  <a:pt x="173378" y="2705099"/>
                </a:lnTo>
                <a:lnTo>
                  <a:pt x="215462" y="2692399"/>
                </a:lnTo>
                <a:lnTo>
                  <a:pt x="300867" y="2641599"/>
                </a:lnTo>
                <a:lnTo>
                  <a:pt x="344806" y="2628899"/>
                </a:lnTo>
                <a:lnTo>
                  <a:pt x="707444" y="2628899"/>
                </a:lnTo>
                <a:lnTo>
                  <a:pt x="652946" y="2654299"/>
                </a:lnTo>
                <a:lnTo>
                  <a:pt x="625503" y="2654299"/>
                </a:lnTo>
                <a:lnTo>
                  <a:pt x="597829" y="2666999"/>
                </a:lnTo>
                <a:lnTo>
                  <a:pt x="569536" y="2666999"/>
                </a:lnTo>
                <a:lnTo>
                  <a:pt x="485741" y="2705099"/>
                </a:lnTo>
                <a:lnTo>
                  <a:pt x="461634" y="2717799"/>
                </a:lnTo>
                <a:lnTo>
                  <a:pt x="437526" y="2717799"/>
                </a:lnTo>
                <a:lnTo>
                  <a:pt x="413419" y="2730499"/>
                </a:lnTo>
                <a:lnTo>
                  <a:pt x="389312" y="2730499"/>
                </a:lnTo>
                <a:lnTo>
                  <a:pt x="329868" y="2755899"/>
                </a:lnTo>
                <a:lnTo>
                  <a:pt x="272279" y="2781299"/>
                </a:lnTo>
                <a:lnTo>
                  <a:pt x="268982" y="2781299"/>
                </a:lnTo>
                <a:lnTo>
                  <a:pt x="264037" y="2793999"/>
                </a:lnTo>
                <a:lnTo>
                  <a:pt x="262389" y="2793999"/>
                </a:lnTo>
                <a:lnTo>
                  <a:pt x="246137" y="2806699"/>
                </a:lnTo>
                <a:lnTo>
                  <a:pt x="226949" y="2819399"/>
                </a:lnTo>
                <a:lnTo>
                  <a:pt x="206525" y="2832099"/>
                </a:lnTo>
                <a:lnTo>
                  <a:pt x="186565" y="2832099"/>
                </a:lnTo>
                <a:lnTo>
                  <a:pt x="177640" y="2844799"/>
                </a:lnTo>
                <a:lnTo>
                  <a:pt x="158865" y="2844799"/>
                </a:lnTo>
                <a:lnTo>
                  <a:pt x="149477" y="2857499"/>
                </a:lnTo>
                <a:lnTo>
                  <a:pt x="103323" y="2882899"/>
                </a:lnTo>
                <a:lnTo>
                  <a:pt x="79473" y="2882899"/>
                </a:lnTo>
                <a:lnTo>
                  <a:pt x="54696" y="2895599"/>
                </a:lnTo>
                <a:lnTo>
                  <a:pt x="23635" y="2895599"/>
                </a:lnTo>
                <a:lnTo>
                  <a:pt x="12045" y="2908299"/>
                </a:lnTo>
                <a:close/>
              </a:path>
              <a:path w="3171190" h="3276600">
                <a:moveTo>
                  <a:pt x="2743985" y="3213099"/>
                </a:moveTo>
                <a:lnTo>
                  <a:pt x="2241340" y="3213099"/>
                </a:lnTo>
                <a:lnTo>
                  <a:pt x="2225848" y="3200399"/>
                </a:lnTo>
                <a:lnTo>
                  <a:pt x="2210742" y="3200399"/>
                </a:lnTo>
                <a:lnTo>
                  <a:pt x="2186107" y="3187699"/>
                </a:lnTo>
                <a:lnTo>
                  <a:pt x="2162631" y="3174999"/>
                </a:lnTo>
                <a:lnTo>
                  <a:pt x="2117610" y="3149599"/>
                </a:lnTo>
                <a:lnTo>
                  <a:pt x="2075655" y="3111499"/>
                </a:lnTo>
                <a:lnTo>
                  <a:pt x="2061566" y="3111499"/>
                </a:lnTo>
                <a:lnTo>
                  <a:pt x="2046577" y="3098799"/>
                </a:lnTo>
                <a:lnTo>
                  <a:pt x="2031278" y="3086099"/>
                </a:lnTo>
                <a:lnTo>
                  <a:pt x="2015670" y="3073399"/>
                </a:lnTo>
                <a:lnTo>
                  <a:pt x="1999753" y="3073399"/>
                </a:lnTo>
                <a:lnTo>
                  <a:pt x="1875920" y="2997199"/>
                </a:lnTo>
                <a:lnTo>
                  <a:pt x="1794358" y="2933699"/>
                </a:lnTo>
                <a:lnTo>
                  <a:pt x="1753324" y="2908299"/>
                </a:lnTo>
                <a:lnTo>
                  <a:pt x="1733389" y="2895599"/>
                </a:lnTo>
                <a:lnTo>
                  <a:pt x="1713146" y="2895599"/>
                </a:lnTo>
                <a:lnTo>
                  <a:pt x="1671731" y="2870199"/>
                </a:lnTo>
                <a:lnTo>
                  <a:pt x="1644803" y="2857499"/>
                </a:lnTo>
                <a:lnTo>
                  <a:pt x="1618262" y="2832099"/>
                </a:lnTo>
                <a:lnTo>
                  <a:pt x="1565412" y="2806699"/>
                </a:lnTo>
                <a:lnTo>
                  <a:pt x="1558600" y="2806699"/>
                </a:lnTo>
                <a:lnTo>
                  <a:pt x="1551710" y="2793999"/>
                </a:lnTo>
                <a:lnTo>
                  <a:pt x="1537390" y="2793999"/>
                </a:lnTo>
                <a:lnTo>
                  <a:pt x="1503946" y="2768599"/>
                </a:lnTo>
                <a:lnTo>
                  <a:pt x="1439223" y="2743199"/>
                </a:lnTo>
                <a:lnTo>
                  <a:pt x="1407170" y="2717799"/>
                </a:lnTo>
                <a:lnTo>
                  <a:pt x="1400229" y="2717799"/>
                </a:lnTo>
                <a:lnTo>
                  <a:pt x="1393056" y="2705099"/>
                </a:lnTo>
                <a:lnTo>
                  <a:pt x="1683217" y="2705099"/>
                </a:lnTo>
                <a:lnTo>
                  <a:pt x="1705573" y="2717799"/>
                </a:lnTo>
                <a:lnTo>
                  <a:pt x="1717060" y="2730499"/>
                </a:lnTo>
                <a:lnTo>
                  <a:pt x="1806895" y="2781299"/>
                </a:lnTo>
                <a:lnTo>
                  <a:pt x="1844331" y="2806699"/>
                </a:lnTo>
                <a:lnTo>
                  <a:pt x="1881380" y="2819399"/>
                </a:lnTo>
                <a:lnTo>
                  <a:pt x="1955247" y="2870199"/>
                </a:lnTo>
                <a:lnTo>
                  <a:pt x="1963025" y="2882899"/>
                </a:lnTo>
                <a:lnTo>
                  <a:pt x="1977964" y="2882899"/>
                </a:lnTo>
                <a:lnTo>
                  <a:pt x="1985742" y="2895599"/>
                </a:lnTo>
                <a:lnTo>
                  <a:pt x="2062120" y="2933699"/>
                </a:lnTo>
                <a:lnTo>
                  <a:pt x="2087116" y="2959099"/>
                </a:lnTo>
                <a:lnTo>
                  <a:pt x="2114301" y="2971799"/>
                </a:lnTo>
                <a:lnTo>
                  <a:pt x="2141408" y="2997199"/>
                </a:lnTo>
                <a:lnTo>
                  <a:pt x="2195083" y="3022599"/>
                </a:lnTo>
                <a:lnTo>
                  <a:pt x="2217542" y="3047999"/>
                </a:lnTo>
                <a:lnTo>
                  <a:pt x="2240619" y="3060699"/>
                </a:lnTo>
                <a:lnTo>
                  <a:pt x="2264623" y="3060699"/>
                </a:lnTo>
                <a:lnTo>
                  <a:pt x="2289863" y="3073399"/>
                </a:lnTo>
                <a:lnTo>
                  <a:pt x="2307647" y="3086099"/>
                </a:lnTo>
                <a:lnTo>
                  <a:pt x="2342598" y="3086099"/>
                </a:lnTo>
                <a:lnTo>
                  <a:pt x="2359918" y="3098799"/>
                </a:lnTo>
                <a:lnTo>
                  <a:pt x="2440172" y="3124199"/>
                </a:lnTo>
                <a:lnTo>
                  <a:pt x="2481034" y="3124199"/>
                </a:lnTo>
                <a:lnTo>
                  <a:pt x="2522281" y="3136899"/>
                </a:lnTo>
                <a:lnTo>
                  <a:pt x="2874205" y="3136899"/>
                </a:lnTo>
                <a:lnTo>
                  <a:pt x="2857657" y="3149599"/>
                </a:lnTo>
                <a:lnTo>
                  <a:pt x="2841341" y="3162299"/>
                </a:lnTo>
                <a:lnTo>
                  <a:pt x="2825179" y="3162299"/>
                </a:lnTo>
                <a:lnTo>
                  <a:pt x="2809095" y="3174999"/>
                </a:lnTo>
                <a:lnTo>
                  <a:pt x="2792547" y="3187699"/>
                </a:lnTo>
                <a:lnTo>
                  <a:pt x="2776231" y="3187699"/>
                </a:lnTo>
                <a:lnTo>
                  <a:pt x="2743985" y="3213099"/>
                </a:lnTo>
                <a:close/>
              </a:path>
              <a:path w="3171190" h="3276600">
                <a:moveTo>
                  <a:pt x="2887392" y="3136899"/>
                </a:moveTo>
                <a:lnTo>
                  <a:pt x="2603759" y="3136899"/>
                </a:lnTo>
                <a:lnTo>
                  <a:pt x="2629424" y="3124199"/>
                </a:lnTo>
                <a:lnTo>
                  <a:pt x="2640988" y="3111499"/>
                </a:lnTo>
                <a:lnTo>
                  <a:pt x="2652089" y="3111499"/>
                </a:lnTo>
                <a:lnTo>
                  <a:pt x="2662572" y="3098799"/>
                </a:lnTo>
                <a:lnTo>
                  <a:pt x="2672281" y="3086099"/>
                </a:lnTo>
                <a:lnTo>
                  <a:pt x="2693362" y="3073399"/>
                </a:lnTo>
                <a:lnTo>
                  <a:pt x="2714829" y="3060699"/>
                </a:lnTo>
                <a:lnTo>
                  <a:pt x="2954150" y="3060699"/>
                </a:lnTo>
                <a:lnTo>
                  <a:pt x="2938156" y="3086099"/>
                </a:lnTo>
                <a:lnTo>
                  <a:pt x="2921389" y="3098799"/>
                </a:lnTo>
                <a:lnTo>
                  <a:pt x="2904313" y="3111499"/>
                </a:lnTo>
                <a:lnTo>
                  <a:pt x="2887392" y="3136899"/>
                </a:lnTo>
                <a:close/>
              </a:path>
              <a:path w="3171190" h="3276600">
                <a:moveTo>
                  <a:pt x="2721385" y="3225799"/>
                </a:moveTo>
                <a:lnTo>
                  <a:pt x="2272555" y="3225799"/>
                </a:lnTo>
                <a:lnTo>
                  <a:pt x="2256986" y="3213099"/>
                </a:lnTo>
                <a:lnTo>
                  <a:pt x="2729047" y="3213099"/>
                </a:lnTo>
                <a:lnTo>
                  <a:pt x="2721385" y="3225799"/>
                </a:lnTo>
                <a:close/>
              </a:path>
              <a:path w="3171190" h="3276600">
                <a:moveTo>
                  <a:pt x="2599407" y="3251199"/>
                </a:moveTo>
                <a:lnTo>
                  <a:pt x="2353325" y="3251199"/>
                </a:lnTo>
                <a:lnTo>
                  <a:pt x="2333866" y="3238499"/>
                </a:lnTo>
                <a:lnTo>
                  <a:pt x="2313867" y="3225799"/>
                </a:lnTo>
                <a:lnTo>
                  <a:pt x="2673930" y="3225799"/>
                </a:lnTo>
                <a:lnTo>
                  <a:pt x="2649192" y="3238499"/>
                </a:lnTo>
                <a:lnTo>
                  <a:pt x="2624377" y="3238499"/>
                </a:lnTo>
                <a:lnTo>
                  <a:pt x="2599407" y="3251199"/>
                </a:lnTo>
                <a:close/>
              </a:path>
              <a:path w="3171190" h="3276600">
                <a:moveTo>
                  <a:pt x="2558390" y="3263899"/>
                </a:moveTo>
                <a:lnTo>
                  <a:pt x="2406278" y="3263899"/>
                </a:lnTo>
                <a:lnTo>
                  <a:pt x="2385416" y="3251199"/>
                </a:lnTo>
                <a:lnTo>
                  <a:pt x="2574205" y="3251199"/>
                </a:lnTo>
                <a:lnTo>
                  <a:pt x="2558390" y="3263899"/>
                </a:lnTo>
                <a:close/>
              </a:path>
              <a:path w="3171190" h="3276600">
                <a:moveTo>
                  <a:pt x="2518984" y="3276599"/>
                </a:moveTo>
                <a:lnTo>
                  <a:pt x="2500041" y="3276599"/>
                </a:lnTo>
                <a:lnTo>
                  <a:pt x="2482411" y="3263899"/>
                </a:lnTo>
                <a:lnTo>
                  <a:pt x="2530162" y="3263899"/>
                </a:lnTo>
                <a:lnTo>
                  <a:pt x="2518984" y="3276599"/>
                </a:lnTo>
                <a:close/>
              </a:path>
            </a:pathLst>
          </a:custGeom>
          <a:solidFill>
            <a:srgbClr val="5B9DC7"/>
          </a:solidFill>
        </p:spPr>
        <p:txBody>
          <a:bodyPr wrap="square" lIns="0" tIns="0" rIns="0" bIns="0" rtlCol="0"/>
          <a:lstStyle/>
          <a:p>
            <a:endParaRPr sz="1200"/>
          </a:p>
        </p:txBody>
      </p:sp>
      <p:sp>
        <p:nvSpPr>
          <p:cNvPr id="4" name="object 4"/>
          <p:cNvSpPr/>
          <p:nvPr/>
        </p:nvSpPr>
        <p:spPr>
          <a:xfrm>
            <a:off x="9685094" y="0"/>
            <a:ext cx="2506980" cy="1117600"/>
          </a:xfrm>
          <a:custGeom>
            <a:avLst/>
            <a:gdLst/>
            <a:ahLst/>
            <a:cxnLst/>
            <a:rect l="l" t="t" r="r" b="b"/>
            <a:pathLst>
              <a:path w="3760469" h="1676400">
                <a:moveTo>
                  <a:pt x="451068" y="1663699"/>
                </a:moveTo>
                <a:lnTo>
                  <a:pt x="221376" y="1663699"/>
                </a:lnTo>
                <a:lnTo>
                  <a:pt x="208772" y="1650999"/>
                </a:lnTo>
                <a:lnTo>
                  <a:pt x="190167" y="1650999"/>
                </a:lnTo>
                <a:lnTo>
                  <a:pt x="171755" y="1638299"/>
                </a:lnTo>
                <a:lnTo>
                  <a:pt x="153732" y="1625599"/>
                </a:lnTo>
                <a:lnTo>
                  <a:pt x="136291" y="1612899"/>
                </a:lnTo>
                <a:lnTo>
                  <a:pt x="126260" y="1612899"/>
                </a:lnTo>
                <a:lnTo>
                  <a:pt x="116617" y="1600199"/>
                </a:lnTo>
                <a:lnTo>
                  <a:pt x="107751" y="1587499"/>
                </a:lnTo>
                <a:lnTo>
                  <a:pt x="100050" y="1587499"/>
                </a:lnTo>
                <a:lnTo>
                  <a:pt x="94776" y="1574799"/>
                </a:lnTo>
                <a:lnTo>
                  <a:pt x="89696" y="1562099"/>
                </a:lnTo>
                <a:lnTo>
                  <a:pt x="84615" y="1562099"/>
                </a:lnTo>
                <a:lnTo>
                  <a:pt x="79341" y="1549399"/>
                </a:lnTo>
                <a:lnTo>
                  <a:pt x="52921" y="1511299"/>
                </a:lnTo>
                <a:lnTo>
                  <a:pt x="34946" y="1460499"/>
                </a:lnTo>
                <a:lnTo>
                  <a:pt x="24155" y="1422399"/>
                </a:lnTo>
                <a:lnTo>
                  <a:pt x="19285" y="1371599"/>
                </a:lnTo>
                <a:lnTo>
                  <a:pt x="17182" y="1333499"/>
                </a:lnTo>
                <a:lnTo>
                  <a:pt x="14108" y="1295399"/>
                </a:lnTo>
                <a:lnTo>
                  <a:pt x="10257" y="1269999"/>
                </a:lnTo>
                <a:lnTo>
                  <a:pt x="5824" y="1231899"/>
                </a:lnTo>
                <a:lnTo>
                  <a:pt x="1601" y="1193799"/>
                </a:lnTo>
                <a:lnTo>
                  <a:pt x="0" y="1155699"/>
                </a:lnTo>
                <a:lnTo>
                  <a:pt x="1310" y="1104899"/>
                </a:lnTo>
                <a:lnTo>
                  <a:pt x="5824" y="1066799"/>
                </a:lnTo>
                <a:lnTo>
                  <a:pt x="9383" y="1041399"/>
                </a:lnTo>
                <a:lnTo>
                  <a:pt x="15725" y="990599"/>
                </a:lnTo>
                <a:lnTo>
                  <a:pt x="19285" y="965199"/>
                </a:lnTo>
                <a:lnTo>
                  <a:pt x="22585" y="952499"/>
                </a:lnTo>
                <a:lnTo>
                  <a:pt x="26274" y="927099"/>
                </a:lnTo>
                <a:lnTo>
                  <a:pt x="30351" y="914399"/>
                </a:lnTo>
                <a:lnTo>
                  <a:pt x="34817" y="888999"/>
                </a:lnTo>
                <a:lnTo>
                  <a:pt x="46918" y="850899"/>
                </a:lnTo>
                <a:lnTo>
                  <a:pt x="60185" y="800099"/>
                </a:lnTo>
                <a:lnTo>
                  <a:pt x="75005" y="761999"/>
                </a:lnTo>
                <a:lnTo>
                  <a:pt x="91766" y="711199"/>
                </a:lnTo>
                <a:lnTo>
                  <a:pt x="101797" y="685799"/>
                </a:lnTo>
                <a:lnTo>
                  <a:pt x="111440" y="660399"/>
                </a:lnTo>
                <a:lnTo>
                  <a:pt x="120306" y="634999"/>
                </a:lnTo>
                <a:lnTo>
                  <a:pt x="128007" y="609599"/>
                </a:lnTo>
                <a:lnTo>
                  <a:pt x="139300" y="584199"/>
                </a:lnTo>
                <a:lnTo>
                  <a:pt x="153117" y="546099"/>
                </a:lnTo>
                <a:lnTo>
                  <a:pt x="169652" y="507999"/>
                </a:lnTo>
                <a:lnTo>
                  <a:pt x="189099" y="482599"/>
                </a:lnTo>
                <a:lnTo>
                  <a:pt x="205747" y="457199"/>
                </a:lnTo>
                <a:lnTo>
                  <a:pt x="222104" y="431799"/>
                </a:lnTo>
                <a:lnTo>
                  <a:pt x="239043" y="406399"/>
                </a:lnTo>
                <a:lnTo>
                  <a:pt x="257439" y="380999"/>
                </a:lnTo>
                <a:lnTo>
                  <a:pt x="269880" y="368299"/>
                </a:lnTo>
                <a:lnTo>
                  <a:pt x="282419" y="342899"/>
                </a:lnTo>
                <a:lnTo>
                  <a:pt x="295152" y="330199"/>
                </a:lnTo>
                <a:lnTo>
                  <a:pt x="308176" y="317499"/>
                </a:lnTo>
                <a:lnTo>
                  <a:pt x="315553" y="304799"/>
                </a:lnTo>
                <a:lnTo>
                  <a:pt x="322154" y="304799"/>
                </a:lnTo>
                <a:lnTo>
                  <a:pt x="327979" y="292099"/>
                </a:lnTo>
                <a:lnTo>
                  <a:pt x="333027" y="279399"/>
                </a:lnTo>
                <a:lnTo>
                  <a:pt x="351131" y="241299"/>
                </a:lnTo>
                <a:lnTo>
                  <a:pt x="369138" y="203199"/>
                </a:lnTo>
                <a:lnTo>
                  <a:pt x="386174" y="165099"/>
                </a:lnTo>
                <a:lnTo>
                  <a:pt x="401366" y="126999"/>
                </a:lnTo>
                <a:lnTo>
                  <a:pt x="411300" y="114299"/>
                </a:lnTo>
                <a:lnTo>
                  <a:pt x="423370" y="88899"/>
                </a:lnTo>
                <a:lnTo>
                  <a:pt x="436604" y="63499"/>
                </a:lnTo>
                <a:lnTo>
                  <a:pt x="450033" y="50799"/>
                </a:lnTo>
                <a:lnTo>
                  <a:pt x="453915" y="38099"/>
                </a:lnTo>
                <a:lnTo>
                  <a:pt x="457798" y="38099"/>
                </a:lnTo>
                <a:lnTo>
                  <a:pt x="461681" y="25399"/>
                </a:lnTo>
                <a:lnTo>
                  <a:pt x="465564" y="25399"/>
                </a:lnTo>
                <a:lnTo>
                  <a:pt x="475223" y="12699"/>
                </a:lnTo>
                <a:lnTo>
                  <a:pt x="482470" y="0"/>
                </a:lnTo>
                <a:lnTo>
                  <a:pt x="613977" y="0"/>
                </a:lnTo>
                <a:lnTo>
                  <a:pt x="605353" y="12699"/>
                </a:lnTo>
                <a:lnTo>
                  <a:pt x="601405" y="25399"/>
                </a:lnTo>
                <a:lnTo>
                  <a:pt x="597070" y="38099"/>
                </a:lnTo>
                <a:lnTo>
                  <a:pt x="591957" y="50799"/>
                </a:lnTo>
                <a:lnTo>
                  <a:pt x="585680" y="63499"/>
                </a:lnTo>
                <a:lnTo>
                  <a:pt x="573869" y="76199"/>
                </a:lnTo>
                <a:lnTo>
                  <a:pt x="563417" y="88899"/>
                </a:lnTo>
                <a:lnTo>
                  <a:pt x="554519" y="114299"/>
                </a:lnTo>
                <a:lnTo>
                  <a:pt x="547368" y="139699"/>
                </a:lnTo>
                <a:lnTo>
                  <a:pt x="545135" y="139699"/>
                </a:lnTo>
                <a:lnTo>
                  <a:pt x="541932" y="152399"/>
                </a:lnTo>
                <a:lnTo>
                  <a:pt x="534943" y="152399"/>
                </a:lnTo>
                <a:lnTo>
                  <a:pt x="527549" y="177799"/>
                </a:lnTo>
                <a:lnTo>
                  <a:pt x="520834" y="190499"/>
                </a:lnTo>
                <a:lnTo>
                  <a:pt x="514703" y="203199"/>
                </a:lnTo>
                <a:lnTo>
                  <a:pt x="509056" y="215899"/>
                </a:lnTo>
                <a:lnTo>
                  <a:pt x="500934" y="266699"/>
                </a:lnTo>
                <a:lnTo>
                  <a:pt x="486794" y="304799"/>
                </a:lnTo>
                <a:lnTo>
                  <a:pt x="467994" y="342899"/>
                </a:lnTo>
                <a:lnTo>
                  <a:pt x="445894" y="380999"/>
                </a:lnTo>
                <a:lnTo>
                  <a:pt x="440037" y="380999"/>
                </a:lnTo>
                <a:lnTo>
                  <a:pt x="433209" y="393699"/>
                </a:lnTo>
                <a:lnTo>
                  <a:pt x="425217" y="393699"/>
                </a:lnTo>
                <a:lnTo>
                  <a:pt x="415866" y="406399"/>
                </a:lnTo>
                <a:lnTo>
                  <a:pt x="405980" y="406399"/>
                </a:lnTo>
                <a:lnTo>
                  <a:pt x="396580" y="419099"/>
                </a:lnTo>
                <a:lnTo>
                  <a:pt x="387763" y="419099"/>
                </a:lnTo>
                <a:lnTo>
                  <a:pt x="379625" y="431799"/>
                </a:lnTo>
                <a:lnTo>
                  <a:pt x="355826" y="457199"/>
                </a:lnTo>
                <a:lnTo>
                  <a:pt x="335230" y="495299"/>
                </a:lnTo>
                <a:lnTo>
                  <a:pt x="317158" y="520699"/>
                </a:lnTo>
                <a:lnTo>
                  <a:pt x="300931" y="558799"/>
                </a:lnTo>
                <a:lnTo>
                  <a:pt x="288845" y="584199"/>
                </a:lnTo>
                <a:lnTo>
                  <a:pt x="277245" y="609599"/>
                </a:lnTo>
                <a:lnTo>
                  <a:pt x="265838" y="634999"/>
                </a:lnTo>
                <a:lnTo>
                  <a:pt x="254335" y="660399"/>
                </a:lnTo>
                <a:lnTo>
                  <a:pt x="249562" y="673099"/>
                </a:lnTo>
                <a:lnTo>
                  <a:pt x="244887" y="685799"/>
                </a:lnTo>
                <a:lnTo>
                  <a:pt x="240793" y="698499"/>
                </a:lnTo>
                <a:lnTo>
                  <a:pt x="237768" y="711199"/>
                </a:lnTo>
                <a:lnTo>
                  <a:pt x="234322" y="723899"/>
                </a:lnTo>
                <a:lnTo>
                  <a:pt x="230390" y="736599"/>
                </a:lnTo>
                <a:lnTo>
                  <a:pt x="222236" y="761999"/>
                </a:lnTo>
                <a:lnTo>
                  <a:pt x="218369" y="774699"/>
                </a:lnTo>
                <a:lnTo>
                  <a:pt x="215376" y="800099"/>
                </a:lnTo>
                <a:lnTo>
                  <a:pt x="212189" y="812799"/>
                </a:lnTo>
                <a:lnTo>
                  <a:pt x="200362" y="850899"/>
                </a:lnTo>
                <a:lnTo>
                  <a:pt x="194538" y="863599"/>
                </a:lnTo>
                <a:lnTo>
                  <a:pt x="189102" y="888999"/>
                </a:lnTo>
                <a:lnTo>
                  <a:pt x="182889" y="914399"/>
                </a:lnTo>
                <a:lnTo>
                  <a:pt x="179637" y="927099"/>
                </a:lnTo>
                <a:lnTo>
                  <a:pt x="177065" y="939799"/>
                </a:lnTo>
                <a:lnTo>
                  <a:pt x="174298" y="952499"/>
                </a:lnTo>
                <a:lnTo>
                  <a:pt x="170464" y="965199"/>
                </a:lnTo>
                <a:lnTo>
                  <a:pt x="161920" y="1003299"/>
                </a:lnTo>
                <a:lnTo>
                  <a:pt x="156484" y="1041399"/>
                </a:lnTo>
                <a:lnTo>
                  <a:pt x="151824" y="1066799"/>
                </a:lnTo>
                <a:lnTo>
                  <a:pt x="145611" y="1104899"/>
                </a:lnTo>
                <a:lnTo>
                  <a:pt x="144576" y="1117599"/>
                </a:lnTo>
                <a:lnTo>
                  <a:pt x="145611" y="1117599"/>
                </a:lnTo>
                <a:lnTo>
                  <a:pt x="148394" y="1155699"/>
                </a:lnTo>
                <a:lnTo>
                  <a:pt x="148459" y="1181099"/>
                </a:lnTo>
                <a:lnTo>
                  <a:pt x="147358" y="1219199"/>
                </a:lnTo>
                <a:lnTo>
                  <a:pt x="146647" y="1244599"/>
                </a:lnTo>
                <a:lnTo>
                  <a:pt x="146873" y="1257299"/>
                </a:lnTo>
                <a:lnTo>
                  <a:pt x="147682" y="1269999"/>
                </a:lnTo>
                <a:lnTo>
                  <a:pt x="149268" y="1269999"/>
                </a:lnTo>
                <a:lnTo>
                  <a:pt x="151824" y="1282699"/>
                </a:lnTo>
                <a:lnTo>
                  <a:pt x="157972" y="1295399"/>
                </a:lnTo>
                <a:lnTo>
                  <a:pt x="161402" y="1320799"/>
                </a:lnTo>
                <a:lnTo>
                  <a:pt x="162890" y="1333499"/>
                </a:lnTo>
                <a:lnTo>
                  <a:pt x="163214" y="1346199"/>
                </a:lnTo>
                <a:lnTo>
                  <a:pt x="163052" y="1358899"/>
                </a:lnTo>
                <a:lnTo>
                  <a:pt x="162340" y="1396999"/>
                </a:lnTo>
                <a:lnTo>
                  <a:pt x="162178" y="1409699"/>
                </a:lnTo>
                <a:lnTo>
                  <a:pt x="174879" y="1422399"/>
                </a:lnTo>
                <a:lnTo>
                  <a:pt x="186900" y="1447799"/>
                </a:lnTo>
                <a:lnTo>
                  <a:pt x="198726" y="1460499"/>
                </a:lnTo>
                <a:lnTo>
                  <a:pt x="210844" y="1485899"/>
                </a:lnTo>
                <a:lnTo>
                  <a:pt x="227557" y="1498599"/>
                </a:lnTo>
                <a:lnTo>
                  <a:pt x="247474" y="1523999"/>
                </a:lnTo>
                <a:lnTo>
                  <a:pt x="269525" y="1536699"/>
                </a:lnTo>
                <a:lnTo>
                  <a:pt x="298858" y="1549399"/>
                </a:lnTo>
                <a:lnTo>
                  <a:pt x="749278" y="1549399"/>
                </a:lnTo>
                <a:lnTo>
                  <a:pt x="730106" y="1562099"/>
                </a:lnTo>
                <a:lnTo>
                  <a:pt x="710060" y="1574799"/>
                </a:lnTo>
                <a:lnTo>
                  <a:pt x="689432" y="1574799"/>
                </a:lnTo>
                <a:lnTo>
                  <a:pt x="668513" y="1587499"/>
                </a:lnTo>
                <a:lnTo>
                  <a:pt x="654016" y="1600199"/>
                </a:lnTo>
                <a:lnTo>
                  <a:pt x="639520" y="1600199"/>
                </a:lnTo>
                <a:lnTo>
                  <a:pt x="594494" y="1625599"/>
                </a:lnTo>
                <a:lnTo>
                  <a:pt x="500171" y="1650999"/>
                </a:lnTo>
                <a:lnTo>
                  <a:pt x="451068" y="1663699"/>
                </a:lnTo>
                <a:close/>
              </a:path>
              <a:path w="3760469" h="1676400">
                <a:moveTo>
                  <a:pt x="1889264" y="25399"/>
                </a:moveTo>
                <a:lnTo>
                  <a:pt x="1593691" y="25399"/>
                </a:lnTo>
                <a:lnTo>
                  <a:pt x="1531046" y="0"/>
                </a:lnTo>
                <a:lnTo>
                  <a:pt x="1942622" y="0"/>
                </a:lnTo>
                <a:lnTo>
                  <a:pt x="1889264" y="25399"/>
                </a:lnTo>
                <a:close/>
              </a:path>
              <a:path w="3760469" h="1676400">
                <a:moveTo>
                  <a:pt x="1845112" y="38099"/>
                </a:moveTo>
                <a:lnTo>
                  <a:pt x="1758166" y="38099"/>
                </a:lnTo>
                <a:lnTo>
                  <a:pt x="1725193" y="25399"/>
                </a:lnTo>
                <a:lnTo>
                  <a:pt x="1862391" y="25399"/>
                </a:lnTo>
                <a:lnTo>
                  <a:pt x="1845112" y="38099"/>
                </a:lnTo>
                <a:close/>
              </a:path>
              <a:path w="3760469" h="1676400">
                <a:moveTo>
                  <a:pt x="2923726" y="444499"/>
                </a:moveTo>
                <a:lnTo>
                  <a:pt x="2650610" y="444499"/>
                </a:lnTo>
                <a:lnTo>
                  <a:pt x="2657616" y="431799"/>
                </a:lnTo>
                <a:lnTo>
                  <a:pt x="2685411" y="419099"/>
                </a:lnTo>
                <a:lnTo>
                  <a:pt x="2768409" y="342899"/>
                </a:lnTo>
                <a:lnTo>
                  <a:pt x="2787711" y="330199"/>
                </a:lnTo>
                <a:lnTo>
                  <a:pt x="2807109" y="304799"/>
                </a:lnTo>
                <a:lnTo>
                  <a:pt x="2827090" y="292099"/>
                </a:lnTo>
                <a:lnTo>
                  <a:pt x="2880562" y="266699"/>
                </a:lnTo>
                <a:lnTo>
                  <a:pt x="2948901" y="241299"/>
                </a:lnTo>
                <a:lnTo>
                  <a:pt x="2984819" y="228599"/>
                </a:lnTo>
                <a:lnTo>
                  <a:pt x="3148517" y="228599"/>
                </a:lnTo>
                <a:lnTo>
                  <a:pt x="3202166" y="241299"/>
                </a:lnTo>
                <a:lnTo>
                  <a:pt x="3233327" y="241299"/>
                </a:lnTo>
                <a:lnTo>
                  <a:pt x="3254829" y="253999"/>
                </a:lnTo>
                <a:lnTo>
                  <a:pt x="3277204" y="266699"/>
                </a:lnTo>
                <a:lnTo>
                  <a:pt x="3300162" y="266699"/>
                </a:lnTo>
                <a:lnTo>
                  <a:pt x="3323411" y="279399"/>
                </a:lnTo>
                <a:lnTo>
                  <a:pt x="3383856" y="304799"/>
                </a:lnTo>
                <a:lnTo>
                  <a:pt x="3413835" y="304799"/>
                </a:lnTo>
                <a:lnTo>
                  <a:pt x="3443524" y="317499"/>
                </a:lnTo>
                <a:lnTo>
                  <a:pt x="3449736" y="317499"/>
                </a:lnTo>
                <a:lnTo>
                  <a:pt x="3455949" y="330199"/>
                </a:lnTo>
                <a:lnTo>
                  <a:pt x="3468375" y="330199"/>
                </a:lnTo>
                <a:lnTo>
                  <a:pt x="3481415" y="342899"/>
                </a:lnTo>
                <a:lnTo>
                  <a:pt x="3507107" y="355599"/>
                </a:lnTo>
                <a:lnTo>
                  <a:pt x="3520147" y="355599"/>
                </a:lnTo>
                <a:lnTo>
                  <a:pt x="3542571" y="380999"/>
                </a:lnTo>
                <a:lnTo>
                  <a:pt x="3079885" y="380999"/>
                </a:lnTo>
                <a:lnTo>
                  <a:pt x="3049015" y="393699"/>
                </a:lnTo>
                <a:lnTo>
                  <a:pt x="3010655" y="393699"/>
                </a:lnTo>
                <a:lnTo>
                  <a:pt x="2979252" y="406399"/>
                </a:lnTo>
                <a:lnTo>
                  <a:pt x="2950372" y="419099"/>
                </a:lnTo>
                <a:lnTo>
                  <a:pt x="2923726" y="444499"/>
                </a:lnTo>
                <a:close/>
              </a:path>
              <a:path w="3760469" h="1676400">
                <a:moveTo>
                  <a:pt x="3760357" y="1193799"/>
                </a:moveTo>
                <a:lnTo>
                  <a:pt x="3749369" y="1168399"/>
                </a:lnTo>
                <a:lnTo>
                  <a:pt x="3724534" y="1117599"/>
                </a:lnTo>
                <a:lnTo>
                  <a:pt x="3701350" y="1066799"/>
                </a:lnTo>
                <a:lnTo>
                  <a:pt x="3684128" y="1015999"/>
                </a:lnTo>
                <a:lnTo>
                  <a:pt x="3668199" y="977899"/>
                </a:lnTo>
                <a:lnTo>
                  <a:pt x="3653114" y="939799"/>
                </a:lnTo>
                <a:lnTo>
                  <a:pt x="3623691" y="850899"/>
                </a:lnTo>
                <a:lnTo>
                  <a:pt x="3614162" y="812799"/>
                </a:lnTo>
                <a:lnTo>
                  <a:pt x="3604147" y="787399"/>
                </a:lnTo>
                <a:lnTo>
                  <a:pt x="3593550" y="761999"/>
                </a:lnTo>
                <a:lnTo>
                  <a:pt x="3582273" y="736599"/>
                </a:lnTo>
                <a:lnTo>
                  <a:pt x="3574879" y="711199"/>
                </a:lnTo>
                <a:lnTo>
                  <a:pt x="3568165" y="698499"/>
                </a:lnTo>
                <a:lnTo>
                  <a:pt x="3562033" y="685799"/>
                </a:lnTo>
                <a:lnTo>
                  <a:pt x="3556387" y="660399"/>
                </a:lnTo>
                <a:lnTo>
                  <a:pt x="3547634" y="634999"/>
                </a:lnTo>
                <a:lnTo>
                  <a:pt x="3536842" y="622299"/>
                </a:lnTo>
                <a:lnTo>
                  <a:pt x="3523916" y="596899"/>
                </a:lnTo>
                <a:lnTo>
                  <a:pt x="3508756" y="584199"/>
                </a:lnTo>
                <a:lnTo>
                  <a:pt x="3504258" y="571499"/>
                </a:lnTo>
                <a:lnTo>
                  <a:pt x="3499954" y="571499"/>
                </a:lnTo>
                <a:lnTo>
                  <a:pt x="3495651" y="558799"/>
                </a:lnTo>
                <a:lnTo>
                  <a:pt x="3491153" y="558799"/>
                </a:lnTo>
                <a:lnTo>
                  <a:pt x="3457242" y="520699"/>
                </a:lnTo>
                <a:lnTo>
                  <a:pt x="3419448" y="495299"/>
                </a:lnTo>
                <a:lnTo>
                  <a:pt x="3378159" y="469899"/>
                </a:lnTo>
                <a:lnTo>
                  <a:pt x="3333764" y="457199"/>
                </a:lnTo>
                <a:lnTo>
                  <a:pt x="3210724" y="419099"/>
                </a:lnTo>
                <a:lnTo>
                  <a:pt x="3170163" y="393699"/>
                </a:lnTo>
                <a:lnTo>
                  <a:pt x="3140459" y="393699"/>
                </a:lnTo>
                <a:lnTo>
                  <a:pt x="3110366" y="380999"/>
                </a:lnTo>
                <a:lnTo>
                  <a:pt x="3542571" y="380999"/>
                </a:lnTo>
                <a:lnTo>
                  <a:pt x="3563636" y="393699"/>
                </a:lnTo>
                <a:lnTo>
                  <a:pt x="3604019" y="419099"/>
                </a:lnTo>
                <a:lnTo>
                  <a:pt x="3610911" y="431799"/>
                </a:lnTo>
                <a:lnTo>
                  <a:pt x="3616444" y="431799"/>
                </a:lnTo>
                <a:lnTo>
                  <a:pt x="3621201" y="444499"/>
                </a:lnTo>
                <a:lnTo>
                  <a:pt x="3625763" y="457199"/>
                </a:lnTo>
                <a:lnTo>
                  <a:pt x="3634047" y="457199"/>
                </a:lnTo>
                <a:lnTo>
                  <a:pt x="3639224" y="469899"/>
                </a:lnTo>
                <a:lnTo>
                  <a:pt x="3650112" y="469899"/>
                </a:lnTo>
                <a:lnTo>
                  <a:pt x="3659545" y="482599"/>
                </a:lnTo>
                <a:lnTo>
                  <a:pt x="3667618" y="482599"/>
                </a:lnTo>
                <a:lnTo>
                  <a:pt x="3674429" y="495299"/>
                </a:lnTo>
                <a:lnTo>
                  <a:pt x="3680642" y="507999"/>
                </a:lnTo>
                <a:lnTo>
                  <a:pt x="3684784" y="507999"/>
                </a:lnTo>
                <a:lnTo>
                  <a:pt x="3706221" y="546099"/>
                </a:lnTo>
                <a:lnTo>
                  <a:pt x="3723484" y="571499"/>
                </a:lnTo>
                <a:lnTo>
                  <a:pt x="3738223" y="596899"/>
                </a:lnTo>
                <a:lnTo>
                  <a:pt x="3760357" y="647699"/>
                </a:lnTo>
                <a:lnTo>
                  <a:pt x="3760357" y="1193799"/>
                </a:lnTo>
                <a:close/>
              </a:path>
              <a:path w="3760469" h="1676400">
                <a:moveTo>
                  <a:pt x="2675217" y="622299"/>
                </a:moveTo>
                <a:lnTo>
                  <a:pt x="2280712" y="622299"/>
                </a:lnTo>
                <a:lnTo>
                  <a:pt x="2287345" y="609599"/>
                </a:lnTo>
                <a:lnTo>
                  <a:pt x="2317034" y="609599"/>
                </a:lnTo>
                <a:lnTo>
                  <a:pt x="2324201" y="596899"/>
                </a:lnTo>
                <a:lnTo>
                  <a:pt x="2397799" y="596899"/>
                </a:lnTo>
                <a:lnTo>
                  <a:pt x="2408978" y="584199"/>
                </a:lnTo>
                <a:lnTo>
                  <a:pt x="2437081" y="584199"/>
                </a:lnTo>
                <a:lnTo>
                  <a:pt x="2443407" y="571499"/>
                </a:lnTo>
                <a:lnTo>
                  <a:pt x="2485731" y="571499"/>
                </a:lnTo>
                <a:lnTo>
                  <a:pt x="2498965" y="558799"/>
                </a:lnTo>
                <a:lnTo>
                  <a:pt x="2511617" y="558799"/>
                </a:lnTo>
                <a:lnTo>
                  <a:pt x="2526178" y="546099"/>
                </a:lnTo>
                <a:lnTo>
                  <a:pt x="2541128" y="533399"/>
                </a:lnTo>
                <a:lnTo>
                  <a:pt x="2555300" y="520699"/>
                </a:lnTo>
                <a:lnTo>
                  <a:pt x="2567532" y="507999"/>
                </a:lnTo>
                <a:lnTo>
                  <a:pt x="2581300" y="495299"/>
                </a:lnTo>
                <a:lnTo>
                  <a:pt x="2596136" y="482599"/>
                </a:lnTo>
                <a:lnTo>
                  <a:pt x="2611943" y="469899"/>
                </a:lnTo>
                <a:lnTo>
                  <a:pt x="2636211" y="457199"/>
                </a:lnTo>
                <a:lnTo>
                  <a:pt x="2643508" y="444499"/>
                </a:lnTo>
                <a:lnTo>
                  <a:pt x="2918726" y="444499"/>
                </a:lnTo>
                <a:lnTo>
                  <a:pt x="2913242" y="457199"/>
                </a:lnTo>
                <a:lnTo>
                  <a:pt x="2901981" y="457199"/>
                </a:lnTo>
                <a:lnTo>
                  <a:pt x="2882744" y="469899"/>
                </a:lnTo>
                <a:lnTo>
                  <a:pt x="2826393" y="507999"/>
                </a:lnTo>
                <a:lnTo>
                  <a:pt x="2802659" y="520699"/>
                </a:lnTo>
                <a:lnTo>
                  <a:pt x="2779410" y="546099"/>
                </a:lnTo>
                <a:lnTo>
                  <a:pt x="2733203" y="571499"/>
                </a:lnTo>
                <a:lnTo>
                  <a:pt x="2703433" y="596899"/>
                </a:lnTo>
                <a:lnTo>
                  <a:pt x="2688937" y="609599"/>
                </a:lnTo>
                <a:lnTo>
                  <a:pt x="2675217" y="622299"/>
                </a:lnTo>
                <a:close/>
              </a:path>
              <a:path w="3760469" h="1676400">
                <a:moveTo>
                  <a:pt x="2000541" y="571499"/>
                </a:moveTo>
                <a:lnTo>
                  <a:pt x="1803660" y="571499"/>
                </a:lnTo>
                <a:lnTo>
                  <a:pt x="1850999" y="558799"/>
                </a:lnTo>
                <a:lnTo>
                  <a:pt x="1950791" y="558799"/>
                </a:lnTo>
                <a:lnTo>
                  <a:pt x="2000541" y="571499"/>
                </a:lnTo>
                <a:close/>
              </a:path>
              <a:path w="3760469" h="1676400">
                <a:moveTo>
                  <a:pt x="749278" y="1549399"/>
                </a:moveTo>
                <a:lnTo>
                  <a:pt x="414828" y="1549399"/>
                </a:lnTo>
                <a:lnTo>
                  <a:pt x="451360" y="1536699"/>
                </a:lnTo>
                <a:lnTo>
                  <a:pt x="486533" y="1536699"/>
                </a:lnTo>
                <a:lnTo>
                  <a:pt x="520541" y="1523999"/>
                </a:lnTo>
                <a:lnTo>
                  <a:pt x="553579" y="1511299"/>
                </a:lnTo>
                <a:lnTo>
                  <a:pt x="566781" y="1498599"/>
                </a:lnTo>
                <a:lnTo>
                  <a:pt x="593185" y="1485899"/>
                </a:lnTo>
                <a:lnTo>
                  <a:pt x="606387" y="1473199"/>
                </a:lnTo>
                <a:lnTo>
                  <a:pt x="637450" y="1460499"/>
                </a:lnTo>
                <a:lnTo>
                  <a:pt x="700613" y="1409699"/>
                </a:lnTo>
                <a:lnTo>
                  <a:pt x="713038" y="1409699"/>
                </a:lnTo>
                <a:lnTo>
                  <a:pt x="719251" y="1396999"/>
                </a:lnTo>
                <a:lnTo>
                  <a:pt x="725464" y="1396999"/>
                </a:lnTo>
                <a:lnTo>
                  <a:pt x="755637" y="1371599"/>
                </a:lnTo>
                <a:lnTo>
                  <a:pt x="784355" y="1333499"/>
                </a:lnTo>
                <a:lnTo>
                  <a:pt x="812102" y="1308099"/>
                </a:lnTo>
                <a:lnTo>
                  <a:pt x="839363" y="1269999"/>
                </a:lnTo>
                <a:lnTo>
                  <a:pt x="853957" y="1257299"/>
                </a:lnTo>
                <a:lnTo>
                  <a:pt x="868356" y="1231899"/>
                </a:lnTo>
                <a:lnTo>
                  <a:pt x="882755" y="1219199"/>
                </a:lnTo>
                <a:lnTo>
                  <a:pt x="897349" y="1206499"/>
                </a:lnTo>
                <a:lnTo>
                  <a:pt x="907768" y="1193799"/>
                </a:lnTo>
                <a:lnTo>
                  <a:pt x="916246" y="1181099"/>
                </a:lnTo>
                <a:lnTo>
                  <a:pt x="923559" y="1168399"/>
                </a:lnTo>
                <a:lnTo>
                  <a:pt x="930483" y="1168399"/>
                </a:lnTo>
                <a:lnTo>
                  <a:pt x="947309" y="1142999"/>
                </a:lnTo>
                <a:lnTo>
                  <a:pt x="964912" y="1117599"/>
                </a:lnTo>
                <a:lnTo>
                  <a:pt x="982903" y="1092199"/>
                </a:lnTo>
                <a:lnTo>
                  <a:pt x="1000894" y="1079499"/>
                </a:lnTo>
                <a:lnTo>
                  <a:pt x="1007268" y="1066799"/>
                </a:lnTo>
                <a:lnTo>
                  <a:pt x="1013837" y="1054099"/>
                </a:lnTo>
                <a:lnTo>
                  <a:pt x="1020406" y="1054099"/>
                </a:lnTo>
                <a:lnTo>
                  <a:pt x="1026780" y="1041399"/>
                </a:lnTo>
                <a:lnTo>
                  <a:pt x="1060998" y="1003299"/>
                </a:lnTo>
                <a:lnTo>
                  <a:pt x="1122737" y="952499"/>
                </a:lnTo>
                <a:lnTo>
                  <a:pt x="1138609" y="939799"/>
                </a:lnTo>
                <a:lnTo>
                  <a:pt x="1193358" y="888999"/>
                </a:lnTo>
                <a:lnTo>
                  <a:pt x="1221461" y="863599"/>
                </a:lnTo>
                <a:lnTo>
                  <a:pt x="1250438" y="838199"/>
                </a:lnTo>
                <a:lnTo>
                  <a:pt x="1257265" y="825499"/>
                </a:lnTo>
                <a:lnTo>
                  <a:pt x="1263898" y="825499"/>
                </a:lnTo>
                <a:lnTo>
                  <a:pt x="1270532" y="812799"/>
                </a:lnTo>
                <a:lnTo>
                  <a:pt x="1277359" y="812799"/>
                </a:lnTo>
                <a:lnTo>
                  <a:pt x="1300301" y="787399"/>
                </a:lnTo>
                <a:lnTo>
                  <a:pt x="1324214" y="774699"/>
                </a:lnTo>
                <a:lnTo>
                  <a:pt x="1349291" y="749299"/>
                </a:lnTo>
                <a:lnTo>
                  <a:pt x="1375727" y="736599"/>
                </a:lnTo>
                <a:lnTo>
                  <a:pt x="1405416" y="723899"/>
                </a:lnTo>
                <a:lnTo>
                  <a:pt x="1435395" y="698499"/>
                </a:lnTo>
                <a:lnTo>
                  <a:pt x="1495840" y="673099"/>
                </a:lnTo>
                <a:lnTo>
                  <a:pt x="1536611" y="647699"/>
                </a:lnTo>
                <a:lnTo>
                  <a:pt x="1578158" y="634999"/>
                </a:lnTo>
                <a:lnTo>
                  <a:pt x="1620482" y="609599"/>
                </a:lnTo>
                <a:lnTo>
                  <a:pt x="1663583" y="596899"/>
                </a:lnTo>
                <a:lnTo>
                  <a:pt x="1756515" y="571499"/>
                </a:lnTo>
                <a:lnTo>
                  <a:pt x="2049806" y="571499"/>
                </a:lnTo>
                <a:lnTo>
                  <a:pt x="2073881" y="584199"/>
                </a:lnTo>
                <a:lnTo>
                  <a:pt x="2097955" y="584199"/>
                </a:lnTo>
                <a:lnTo>
                  <a:pt x="2146103" y="609599"/>
                </a:lnTo>
                <a:lnTo>
                  <a:pt x="2175953" y="609599"/>
                </a:lnTo>
                <a:lnTo>
                  <a:pt x="2206289" y="622299"/>
                </a:lnTo>
                <a:lnTo>
                  <a:pt x="2665380" y="622299"/>
                </a:lnTo>
                <a:lnTo>
                  <a:pt x="2654767" y="634999"/>
                </a:lnTo>
                <a:lnTo>
                  <a:pt x="2643765" y="634999"/>
                </a:lnTo>
                <a:lnTo>
                  <a:pt x="2632764" y="647699"/>
                </a:lnTo>
                <a:lnTo>
                  <a:pt x="2618995" y="647699"/>
                </a:lnTo>
                <a:lnTo>
                  <a:pt x="2605713" y="660399"/>
                </a:lnTo>
                <a:lnTo>
                  <a:pt x="2593012" y="673099"/>
                </a:lnTo>
                <a:lnTo>
                  <a:pt x="2580991" y="685799"/>
                </a:lnTo>
                <a:lnTo>
                  <a:pt x="1859816" y="685799"/>
                </a:lnTo>
                <a:lnTo>
                  <a:pt x="1827183" y="698499"/>
                </a:lnTo>
                <a:lnTo>
                  <a:pt x="1766609" y="698499"/>
                </a:lnTo>
                <a:lnTo>
                  <a:pt x="1746418" y="711199"/>
                </a:lnTo>
                <a:lnTo>
                  <a:pt x="1732957" y="711199"/>
                </a:lnTo>
                <a:lnTo>
                  <a:pt x="1703948" y="723899"/>
                </a:lnTo>
                <a:lnTo>
                  <a:pt x="1674842" y="723899"/>
                </a:lnTo>
                <a:lnTo>
                  <a:pt x="1646318" y="736599"/>
                </a:lnTo>
                <a:lnTo>
                  <a:pt x="1619057" y="749299"/>
                </a:lnTo>
                <a:lnTo>
                  <a:pt x="1614915" y="749299"/>
                </a:lnTo>
                <a:lnTo>
                  <a:pt x="1610773" y="761999"/>
                </a:lnTo>
                <a:lnTo>
                  <a:pt x="1585906" y="761999"/>
                </a:lnTo>
                <a:lnTo>
                  <a:pt x="1566637" y="774699"/>
                </a:lnTo>
                <a:lnTo>
                  <a:pt x="1547951" y="787399"/>
                </a:lnTo>
                <a:lnTo>
                  <a:pt x="1528973" y="800099"/>
                </a:lnTo>
                <a:lnTo>
                  <a:pt x="1509590" y="800099"/>
                </a:lnTo>
                <a:lnTo>
                  <a:pt x="1490402" y="812799"/>
                </a:lnTo>
                <a:lnTo>
                  <a:pt x="1471602" y="825499"/>
                </a:lnTo>
                <a:lnTo>
                  <a:pt x="1453385" y="838199"/>
                </a:lnTo>
                <a:lnTo>
                  <a:pt x="1433598" y="850899"/>
                </a:lnTo>
                <a:lnTo>
                  <a:pt x="1414685" y="863599"/>
                </a:lnTo>
                <a:lnTo>
                  <a:pt x="1396742" y="876299"/>
                </a:lnTo>
                <a:lnTo>
                  <a:pt x="1379868" y="901699"/>
                </a:lnTo>
                <a:lnTo>
                  <a:pt x="1367070" y="914399"/>
                </a:lnTo>
                <a:lnTo>
                  <a:pt x="1353593" y="927099"/>
                </a:lnTo>
                <a:lnTo>
                  <a:pt x="1339534" y="927099"/>
                </a:lnTo>
                <a:lnTo>
                  <a:pt x="1324989" y="939799"/>
                </a:lnTo>
                <a:lnTo>
                  <a:pt x="1317433" y="952499"/>
                </a:lnTo>
                <a:lnTo>
                  <a:pt x="1310363" y="952499"/>
                </a:lnTo>
                <a:lnTo>
                  <a:pt x="1303875" y="965199"/>
                </a:lnTo>
                <a:lnTo>
                  <a:pt x="1298067" y="965199"/>
                </a:lnTo>
                <a:lnTo>
                  <a:pt x="1287437" y="977899"/>
                </a:lnTo>
                <a:lnTo>
                  <a:pt x="1275934" y="990599"/>
                </a:lnTo>
                <a:lnTo>
                  <a:pt x="1198405" y="1066799"/>
                </a:lnTo>
                <a:lnTo>
                  <a:pt x="1143785" y="1117599"/>
                </a:lnTo>
                <a:lnTo>
                  <a:pt x="1137799" y="1117599"/>
                </a:lnTo>
                <a:lnTo>
                  <a:pt x="1132395" y="1130299"/>
                </a:lnTo>
                <a:lnTo>
                  <a:pt x="1127768" y="1130299"/>
                </a:lnTo>
                <a:lnTo>
                  <a:pt x="1124111" y="1142999"/>
                </a:lnTo>
                <a:lnTo>
                  <a:pt x="1113902" y="1155699"/>
                </a:lnTo>
                <a:lnTo>
                  <a:pt x="1102237" y="1168399"/>
                </a:lnTo>
                <a:lnTo>
                  <a:pt x="1089602" y="1193799"/>
                </a:lnTo>
                <a:lnTo>
                  <a:pt x="1076480" y="1206499"/>
                </a:lnTo>
                <a:lnTo>
                  <a:pt x="1063667" y="1219199"/>
                </a:lnTo>
                <a:lnTo>
                  <a:pt x="1051630" y="1231899"/>
                </a:lnTo>
                <a:lnTo>
                  <a:pt x="1040369" y="1244599"/>
                </a:lnTo>
                <a:lnTo>
                  <a:pt x="1029885" y="1269999"/>
                </a:lnTo>
                <a:lnTo>
                  <a:pt x="1022669" y="1282699"/>
                </a:lnTo>
                <a:lnTo>
                  <a:pt x="1014871" y="1295399"/>
                </a:lnTo>
                <a:lnTo>
                  <a:pt x="1006296" y="1295399"/>
                </a:lnTo>
                <a:lnTo>
                  <a:pt x="996751" y="1308099"/>
                </a:lnTo>
                <a:lnTo>
                  <a:pt x="991671" y="1308099"/>
                </a:lnTo>
                <a:lnTo>
                  <a:pt x="987173" y="1320799"/>
                </a:lnTo>
                <a:lnTo>
                  <a:pt x="983063" y="1320799"/>
                </a:lnTo>
                <a:lnTo>
                  <a:pt x="979148" y="1333499"/>
                </a:lnTo>
                <a:lnTo>
                  <a:pt x="954168" y="1358899"/>
                </a:lnTo>
                <a:lnTo>
                  <a:pt x="941435" y="1384299"/>
                </a:lnTo>
                <a:lnTo>
                  <a:pt x="901360" y="1422399"/>
                </a:lnTo>
                <a:lnTo>
                  <a:pt x="870426" y="1447799"/>
                </a:lnTo>
                <a:lnTo>
                  <a:pt x="864213" y="1460499"/>
                </a:lnTo>
                <a:lnTo>
                  <a:pt x="858000" y="1460499"/>
                </a:lnTo>
                <a:lnTo>
                  <a:pt x="853858" y="1473199"/>
                </a:lnTo>
                <a:lnTo>
                  <a:pt x="843245" y="1473199"/>
                </a:lnTo>
                <a:lnTo>
                  <a:pt x="831855" y="1485899"/>
                </a:lnTo>
                <a:lnTo>
                  <a:pt x="820077" y="1498599"/>
                </a:lnTo>
                <a:lnTo>
                  <a:pt x="808299" y="1498599"/>
                </a:lnTo>
                <a:lnTo>
                  <a:pt x="749278" y="1549399"/>
                </a:lnTo>
                <a:close/>
              </a:path>
              <a:path w="3760469" h="1676400">
                <a:moveTo>
                  <a:pt x="2522844" y="736599"/>
                </a:moveTo>
                <a:lnTo>
                  <a:pt x="2154725" y="736599"/>
                </a:lnTo>
                <a:lnTo>
                  <a:pt x="2130699" y="723899"/>
                </a:lnTo>
                <a:lnTo>
                  <a:pt x="2106868" y="723899"/>
                </a:lnTo>
                <a:lnTo>
                  <a:pt x="2082939" y="711199"/>
                </a:lnTo>
                <a:lnTo>
                  <a:pt x="2052458" y="698499"/>
                </a:lnTo>
                <a:lnTo>
                  <a:pt x="2021589" y="698499"/>
                </a:lnTo>
                <a:lnTo>
                  <a:pt x="1990331" y="685799"/>
                </a:lnTo>
                <a:lnTo>
                  <a:pt x="2580991" y="685799"/>
                </a:lnTo>
                <a:lnTo>
                  <a:pt x="2568388" y="698499"/>
                </a:lnTo>
                <a:lnTo>
                  <a:pt x="2555493" y="711199"/>
                </a:lnTo>
                <a:lnTo>
                  <a:pt x="2542404" y="711199"/>
                </a:lnTo>
                <a:lnTo>
                  <a:pt x="2529219" y="723899"/>
                </a:lnTo>
                <a:lnTo>
                  <a:pt x="2522844" y="736599"/>
                </a:lnTo>
                <a:close/>
              </a:path>
              <a:path w="3760469" h="1676400">
                <a:moveTo>
                  <a:pt x="2503332" y="749299"/>
                </a:moveTo>
                <a:lnTo>
                  <a:pt x="2193732" y="749299"/>
                </a:lnTo>
                <a:lnTo>
                  <a:pt x="2186484" y="736599"/>
                </a:lnTo>
                <a:lnTo>
                  <a:pt x="2509707" y="736599"/>
                </a:lnTo>
                <a:lnTo>
                  <a:pt x="2503332" y="749299"/>
                </a:lnTo>
                <a:close/>
              </a:path>
              <a:path w="3760469" h="1676400">
                <a:moveTo>
                  <a:pt x="2430851" y="761999"/>
                </a:moveTo>
                <a:lnTo>
                  <a:pt x="2230232" y="761999"/>
                </a:lnTo>
                <a:lnTo>
                  <a:pt x="2200981" y="749299"/>
                </a:lnTo>
                <a:lnTo>
                  <a:pt x="2443276" y="749299"/>
                </a:lnTo>
                <a:lnTo>
                  <a:pt x="2430851" y="761999"/>
                </a:lnTo>
                <a:close/>
              </a:path>
              <a:path w="3760469" h="1676400">
                <a:moveTo>
                  <a:pt x="2468095" y="761999"/>
                </a:moveTo>
                <a:lnTo>
                  <a:pt x="2455701" y="761999"/>
                </a:lnTo>
                <a:lnTo>
                  <a:pt x="2443276" y="749299"/>
                </a:lnTo>
                <a:lnTo>
                  <a:pt x="2480293" y="749299"/>
                </a:lnTo>
                <a:lnTo>
                  <a:pt x="2468095" y="761999"/>
                </a:lnTo>
                <a:close/>
              </a:path>
              <a:path w="3760469" h="1676400">
                <a:moveTo>
                  <a:pt x="2334554" y="774699"/>
                </a:moveTo>
                <a:lnTo>
                  <a:pt x="2321093" y="774699"/>
                </a:lnTo>
                <a:lnTo>
                  <a:pt x="2290677" y="761999"/>
                </a:lnTo>
                <a:lnTo>
                  <a:pt x="2352415" y="761999"/>
                </a:lnTo>
                <a:lnTo>
                  <a:pt x="2334554" y="774699"/>
                </a:lnTo>
                <a:close/>
              </a:path>
              <a:path w="3760469" h="1676400">
                <a:moveTo>
                  <a:pt x="403826" y="1676399"/>
                </a:moveTo>
                <a:lnTo>
                  <a:pt x="260545" y="1676399"/>
                </a:lnTo>
                <a:lnTo>
                  <a:pt x="247359" y="1663699"/>
                </a:lnTo>
                <a:lnTo>
                  <a:pt x="427592" y="1663699"/>
                </a:lnTo>
                <a:lnTo>
                  <a:pt x="403826" y="1676399"/>
                </a:lnTo>
                <a:close/>
              </a:path>
            </a:pathLst>
          </a:custGeom>
          <a:solidFill>
            <a:srgbClr val="C8E1EF"/>
          </a:solidFill>
        </p:spPr>
        <p:txBody>
          <a:bodyPr wrap="square" lIns="0" tIns="0" rIns="0" bIns="0" rtlCol="0"/>
          <a:lstStyle/>
          <a:p>
            <a:endParaRPr sz="1200"/>
          </a:p>
        </p:txBody>
      </p:sp>
      <p:sp>
        <p:nvSpPr>
          <p:cNvPr id="6" name="object 6"/>
          <p:cNvSpPr txBox="1">
            <a:spLocks noGrp="1"/>
          </p:cNvSpPr>
          <p:nvPr>
            <p:ph type="title"/>
          </p:nvPr>
        </p:nvSpPr>
        <p:spPr>
          <a:xfrm>
            <a:off x="6248400" y="1822269"/>
            <a:ext cx="4572909" cy="650243"/>
          </a:xfrm>
          <a:prstGeom prst="rect">
            <a:avLst/>
          </a:prstGeom>
        </p:spPr>
        <p:txBody>
          <a:bodyPr vert="horz" wrap="square" lIns="0" tIns="8890" rIns="0" bIns="0" rtlCol="0" anchor="ctr">
            <a:spAutoFit/>
          </a:bodyPr>
          <a:lstStyle/>
          <a:p>
            <a:pPr marL="8467">
              <a:lnSpc>
                <a:spcPct val="100000"/>
              </a:lnSpc>
              <a:spcBef>
                <a:spcPts val="70"/>
              </a:spcBef>
            </a:pPr>
            <a:r>
              <a:rPr sz="4167" spc="193" dirty="0"/>
              <a:t>Méthodologie</a:t>
            </a:r>
            <a:endParaRPr sz="4167" dirty="0"/>
          </a:p>
        </p:txBody>
      </p:sp>
      <p:pic>
        <p:nvPicPr>
          <p:cNvPr id="7" name="object 7"/>
          <p:cNvPicPr/>
          <p:nvPr/>
        </p:nvPicPr>
        <p:blipFill>
          <a:blip r:embed="rId2" cstate="print"/>
          <a:stretch>
            <a:fillRect/>
          </a:stretch>
        </p:blipFill>
        <p:spPr>
          <a:xfrm>
            <a:off x="7498801" y="4054087"/>
            <a:ext cx="73007" cy="73007"/>
          </a:xfrm>
          <a:prstGeom prst="rect">
            <a:avLst/>
          </a:prstGeom>
        </p:spPr>
      </p:pic>
      <p:pic>
        <p:nvPicPr>
          <p:cNvPr id="8" name="object 8"/>
          <p:cNvPicPr/>
          <p:nvPr/>
        </p:nvPicPr>
        <p:blipFill>
          <a:blip r:embed="rId2" cstate="print"/>
          <a:stretch>
            <a:fillRect/>
          </a:stretch>
        </p:blipFill>
        <p:spPr>
          <a:xfrm>
            <a:off x="7498801" y="4330471"/>
            <a:ext cx="73007" cy="73007"/>
          </a:xfrm>
          <a:prstGeom prst="rect">
            <a:avLst/>
          </a:prstGeom>
        </p:spPr>
      </p:pic>
      <p:sp>
        <p:nvSpPr>
          <p:cNvPr id="9" name="object 9"/>
          <p:cNvSpPr txBox="1"/>
          <p:nvPr/>
        </p:nvSpPr>
        <p:spPr>
          <a:xfrm>
            <a:off x="7333890" y="3341067"/>
            <a:ext cx="4291753" cy="1667080"/>
          </a:xfrm>
          <a:prstGeom prst="rect">
            <a:avLst/>
          </a:prstGeom>
        </p:spPr>
        <p:txBody>
          <a:bodyPr vert="horz" wrap="square" lIns="0" tIns="9736" rIns="0" bIns="0" rtlCol="0">
            <a:spAutoFit/>
          </a:bodyPr>
          <a:lstStyle/>
          <a:p>
            <a:pPr marL="8467">
              <a:spcBef>
                <a:spcPts val="76"/>
              </a:spcBef>
            </a:pPr>
            <a:r>
              <a:rPr sz="1933" spc="37" dirty="0">
                <a:solidFill>
                  <a:srgbClr val="5B9DC7"/>
                </a:solidFill>
                <a:latin typeface="Tahoma"/>
                <a:cs typeface="Tahoma"/>
              </a:rPr>
              <a:t>Analyse</a:t>
            </a:r>
            <a:r>
              <a:rPr sz="1933" spc="-87" dirty="0">
                <a:solidFill>
                  <a:srgbClr val="5B9DC7"/>
                </a:solidFill>
                <a:latin typeface="Tahoma"/>
                <a:cs typeface="Tahoma"/>
              </a:rPr>
              <a:t> </a:t>
            </a:r>
            <a:r>
              <a:rPr sz="1933" spc="23" dirty="0">
                <a:solidFill>
                  <a:srgbClr val="5B9DC7"/>
                </a:solidFill>
                <a:latin typeface="Tahoma"/>
                <a:cs typeface="Tahoma"/>
              </a:rPr>
              <a:t>et</a:t>
            </a:r>
            <a:r>
              <a:rPr sz="1933" spc="-83" dirty="0">
                <a:solidFill>
                  <a:srgbClr val="5B9DC7"/>
                </a:solidFill>
                <a:latin typeface="Tahoma"/>
                <a:cs typeface="Tahoma"/>
              </a:rPr>
              <a:t> </a:t>
            </a:r>
            <a:r>
              <a:rPr sz="1933" spc="37" dirty="0">
                <a:solidFill>
                  <a:srgbClr val="5B9DC7"/>
                </a:solidFill>
                <a:latin typeface="Tahoma"/>
                <a:cs typeface="Tahoma"/>
              </a:rPr>
              <a:t>extraction</a:t>
            </a:r>
            <a:r>
              <a:rPr sz="1933" spc="-87" dirty="0">
                <a:solidFill>
                  <a:srgbClr val="5B9DC7"/>
                </a:solidFill>
                <a:latin typeface="Tahoma"/>
                <a:cs typeface="Tahoma"/>
              </a:rPr>
              <a:t> </a:t>
            </a:r>
            <a:r>
              <a:rPr sz="1933" spc="40" dirty="0">
                <a:solidFill>
                  <a:srgbClr val="5B9DC7"/>
                </a:solidFill>
                <a:latin typeface="Tahoma"/>
                <a:cs typeface="Tahoma"/>
              </a:rPr>
              <a:t>des</a:t>
            </a:r>
            <a:r>
              <a:rPr sz="1933" spc="-83" dirty="0">
                <a:solidFill>
                  <a:srgbClr val="5B9DC7"/>
                </a:solidFill>
                <a:latin typeface="Tahoma"/>
                <a:cs typeface="Tahoma"/>
              </a:rPr>
              <a:t> </a:t>
            </a:r>
            <a:r>
              <a:rPr sz="1933" spc="30" dirty="0">
                <a:solidFill>
                  <a:srgbClr val="5B9DC7"/>
                </a:solidFill>
                <a:latin typeface="Tahoma"/>
                <a:cs typeface="Tahoma"/>
              </a:rPr>
              <a:t>données</a:t>
            </a:r>
            <a:endParaRPr sz="1933" dirty="0">
              <a:latin typeface="Tahoma"/>
              <a:cs typeface="Tahoma"/>
            </a:endParaRPr>
          </a:p>
          <a:p>
            <a:pPr>
              <a:spcBef>
                <a:spcPts val="10"/>
              </a:spcBef>
            </a:pPr>
            <a:endParaRPr sz="2067" dirty="0">
              <a:latin typeface="Tahoma"/>
              <a:cs typeface="Tahoma"/>
            </a:endParaRPr>
          </a:p>
          <a:p>
            <a:pPr marL="344187" algn="just"/>
            <a:r>
              <a:rPr sz="1533" spc="33" dirty="0">
                <a:solidFill>
                  <a:srgbClr val="5B9DC7"/>
                </a:solidFill>
                <a:latin typeface="Tahoma"/>
                <a:cs typeface="Tahoma"/>
              </a:rPr>
              <a:t>Faites</a:t>
            </a:r>
            <a:r>
              <a:rPr sz="1533" spc="-67" dirty="0">
                <a:solidFill>
                  <a:srgbClr val="5B9DC7"/>
                </a:solidFill>
                <a:latin typeface="Tahoma"/>
                <a:cs typeface="Tahoma"/>
              </a:rPr>
              <a:t> </a:t>
            </a:r>
            <a:r>
              <a:rPr sz="1533" spc="43" dirty="0">
                <a:solidFill>
                  <a:srgbClr val="5B9DC7"/>
                </a:solidFill>
                <a:latin typeface="Tahoma"/>
                <a:cs typeface="Tahoma"/>
              </a:rPr>
              <a:t>par</a:t>
            </a:r>
            <a:r>
              <a:rPr sz="1533" spc="-67" dirty="0">
                <a:solidFill>
                  <a:srgbClr val="5B9DC7"/>
                </a:solidFill>
                <a:latin typeface="Tahoma"/>
                <a:cs typeface="Tahoma"/>
              </a:rPr>
              <a:t> </a:t>
            </a:r>
            <a:r>
              <a:rPr sz="1533" spc="40" dirty="0" err="1">
                <a:solidFill>
                  <a:srgbClr val="5B9DC7"/>
                </a:solidFill>
                <a:latin typeface="Tahoma"/>
                <a:cs typeface="Tahoma"/>
              </a:rPr>
              <a:t>l'auteur</a:t>
            </a:r>
            <a:r>
              <a:rPr lang="en-CA" sz="1533" spc="40" dirty="0">
                <a:solidFill>
                  <a:srgbClr val="5B9DC7"/>
                </a:solidFill>
                <a:latin typeface="Tahoma"/>
                <a:cs typeface="Tahoma"/>
              </a:rPr>
              <a:t>e</a:t>
            </a:r>
            <a:r>
              <a:rPr sz="1533" spc="-67" dirty="0">
                <a:solidFill>
                  <a:srgbClr val="5B9DC7"/>
                </a:solidFill>
                <a:latin typeface="Tahoma"/>
                <a:cs typeface="Tahoma"/>
              </a:rPr>
              <a:t> </a:t>
            </a:r>
            <a:r>
              <a:rPr sz="1533" spc="37" dirty="0" err="1">
                <a:solidFill>
                  <a:srgbClr val="5B9DC7"/>
                </a:solidFill>
                <a:latin typeface="Tahoma"/>
                <a:cs typeface="Tahoma"/>
              </a:rPr>
              <a:t>seul</a:t>
            </a:r>
            <a:r>
              <a:rPr lang="en-CA" sz="1533" spc="37" dirty="0">
                <a:solidFill>
                  <a:srgbClr val="5B9DC7"/>
                </a:solidFill>
                <a:latin typeface="Tahoma"/>
                <a:cs typeface="Tahoma"/>
              </a:rPr>
              <a:t>e</a:t>
            </a:r>
            <a:endParaRPr sz="1533" dirty="0">
              <a:latin typeface="Tahoma"/>
              <a:cs typeface="Tahoma"/>
            </a:endParaRPr>
          </a:p>
          <a:p>
            <a:pPr marL="344187" marR="3387" algn="just">
              <a:lnSpc>
                <a:spcPct val="118300"/>
              </a:lnSpc>
            </a:pPr>
            <a:r>
              <a:rPr sz="1533" spc="40" dirty="0">
                <a:solidFill>
                  <a:srgbClr val="5B9DC7"/>
                </a:solidFill>
                <a:latin typeface="Tahoma"/>
                <a:cs typeface="Tahoma"/>
              </a:rPr>
              <a:t>Basé</a:t>
            </a:r>
            <a:r>
              <a:rPr sz="1533" spc="-60" dirty="0">
                <a:solidFill>
                  <a:srgbClr val="5B9DC7"/>
                </a:solidFill>
                <a:latin typeface="Tahoma"/>
                <a:cs typeface="Tahoma"/>
              </a:rPr>
              <a:t> </a:t>
            </a:r>
            <a:r>
              <a:rPr sz="1533" spc="50" dirty="0">
                <a:solidFill>
                  <a:srgbClr val="5B9DC7"/>
                </a:solidFill>
                <a:latin typeface="Tahoma"/>
                <a:cs typeface="Tahoma"/>
              </a:rPr>
              <a:t>sur</a:t>
            </a:r>
            <a:r>
              <a:rPr sz="1533" spc="-60" dirty="0">
                <a:solidFill>
                  <a:srgbClr val="5B9DC7"/>
                </a:solidFill>
                <a:latin typeface="Tahoma"/>
                <a:cs typeface="Tahoma"/>
              </a:rPr>
              <a:t> </a:t>
            </a:r>
            <a:r>
              <a:rPr sz="1533" spc="40" dirty="0">
                <a:solidFill>
                  <a:srgbClr val="5B9DC7"/>
                </a:solidFill>
                <a:latin typeface="Tahoma"/>
                <a:cs typeface="Tahoma"/>
              </a:rPr>
              <a:t>des</a:t>
            </a:r>
            <a:r>
              <a:rPr sz="1533" spc="-57" dirty="0">
                <a:solidFill>
                  <a:srgbClr val="5B9DC7"/>
                </a:solidFill>
                <a:latin typeface="Tahoma"/>
                <a:cs typeface="Tahoma"/>
              </a:rPr>
              <a:t> </a:t>
            </a:r>
            <a:r>
              <a:rPr sz="1533" spc="27" dirty="0">
                <a:solidFill>
                  <a:srgbClr val="5B9DC7"/>
                </a:solidFill>
                <a:latin typeface="Tahoma"/>
                <a:cs typeface="Tahoma"/>
              </a:rPr>
              <a:t>tableaux</a:t>
            </a:r>
            <a:r>
              <a:rPr sz="1533" spc="-60" dirty="0">
                <a:solidFill>
                  <a:srgbClr val="5B9DC7"/>
                </a:solidFill>
                <a:latin typeface="Tahoma"/>
                <a:cs typeface="Tahoma"/>
              </a:rPr>
              <a:t> </a:t>
            </a:r>
            <a:r>
              <a:rPr sz="1533" spc="43" dirty="0">
                <a:solidFill>
                  <a:srgbClr val="5B9DC7"/>
                </a:solidFill>
                <a:latin typeface="Tahoma"/>
                <a:cs typeface="Tahoma"/>
              </a:rPr>
              <a:t>préconçus</a:t>
            </a:r>
            <a:r>
              <a:rPr sz="1533" spc="-57" dirty="0">
                <a:solidFill>
                  <a:srgbClr val="5B9DC7"/>
                </a:solidFill>
                <a:latin typeface="Tahoma"/>
                <a:cs typeface="Tahoma"/>
              </a:rPr>
              <a:t> </a:t>
            </a:r>
            <a:r>
              <a:rPr sz="1533" spc="30" dirty="0">
                <a:solidFill>
                  <a:srgbClr val="5B9DC7"/>
                </a:solidFill>
                <a:latin typeface="Tahoma"/>
                <a:cs typeface="Tahoma"/>
              </a:rPr>
              <a:t>à</a:t>
            </a:r>
            <a:r>
              <a:rPr sz="1533" spc="-60" dirty="0">
                <a:solidFill>
                  <a:srgbClr val="5B9DC7"/>
                </a:solidFill>
                <a:latin typeface="Tahoma"/>
                <a:cs typeface="Tahoma"/>
              </a:rPr>
              <a:t> </a:t>
            </a:r>
            <a:r>
              <a:rPr sz="1533" spc="40" dirty="0">
                <a:solidFill>
                  <a:srgbClr val="5B9DC7"/>
                </a:solidFill>
                <a:latin typeface="Tahoma"/>
                <a:cs typeface="Tahoma"/>
              </a:rPr>
              <a:t>cet</a:t>
            </a:r>
            <a:r>
              <a:rPr sz="1533" spc="-57" dirty="0">
                <a:solidFill>
                  <a:srgbClr val="5B9DC7"/>
                </a:solidFill>
                <a:latin typeface="Tahoma"/>
                <a:cs typeface="Tahoma"/>
              </a:rPr>
              <a:t> </a:t>
            </a:r>
            <a:r>
              <a:rPr sz="1533" spc="-3" dirty="0">
                <a:solidFill>
                  <a:srgbClr val="5B9DC7"/>
                </a:solidFill>
                <a:latin typeface="Tahoma"/>
                <a:cs typeface="Tahoma"/>
              </a:rPr>
              <a:t>effet, </a:t>
            </a:r>
            <a:r>
              <a:rPr sz="1533" spc="-473" dirty="0">
                <a:solidFill>
                  <a:srgbClr val="5B9DC7"/>
                </a:solidFill>
                <a:latin typeface="Tahoma"/>
                <a:cs typeface="Tahoma"/>
              </a:rPr>
              <a:t> </a:t>
            </a:r>
            <a:r>
              <a:rPr sz="1533" spc="43" dirty="0">
                <a:solidFill>
                  <a:srgbClr val="5B9DC7"/>
                </a:solidFill>
                <a:latin typeface="Tahoma"/>
                <a:cs typeface="Tahoma"/>
              </a:rPr>
              <a:t>par</a:t>
            </a:r>
            <a:r>
              <a:rPr sz="1533" spc="-67" dirty="0">
                <a:solidFill>
                  <a:srgbClr val="5B9DC7"/>
                </a:solidFill>
                <a:latin typeface="Tahoma"/>
                <a:cs typeface="Tahoma"/>
              </a:rPr>
              <a:t> </a:t>
            </a:r>
            <a:r>
              <a:rPr sz="1533" spc="37" dirty="0">
                <a:solidFill>
                  <a:srgbClr val="5B9DC7"/>
                </a:solidFill>
                <a:latin typeface="Tahoma"/>
                <a:cs typeface="Tahoma"/>
              </a:rPr>
              <a:t>la</a:t>
            </a:r>
            <a:r>
              <a:rPr sz="1533" spc="-63" dirty="0">
                <a:solidFill>
                  <a:srgbClr val="5B9DC7"/>
                </a:solidFill>
                <a:latin typeface="Tahoma"/>
                <a:cs typeface="Tahoma"/>
              </a:rPr>
              <a:t> </a:t>
            </a:r>
            <a:r>
              <a:rPr sz="1533" spc="30" dirty="0">
                <a:solidFill>
                  <a:srgbClr val="5B9DC7"/>
                </a:solidFill>
                <a:latin typeface="Tahoma"/>
                <a:cs typeface="Tahoma"/>
              </a:rPr>
              <a:t>faculté</a:t>
            </a:r>
            <a:r>
              <a:rPr sz="1533" spc="-67" dirty="0">
                <a:solidFill>
                  <a:srgbClr val="5B9DC7"/>
                </a:solidFill>
                <a:latin typeface="Tahoma"/>
                <a:cs typeface="Tahoma"/>
              </a:rPr>
              <a:t> </a:t>
            </a:r>
            <a:r>
              <a:rPr sz="1533" spc="27" dirty="0">
                <a:solidFill>
                  <a:srgbClr val="5B9DC7"/>
                </a:solidFill>
                <a:latin typeface="Tahoma"/>
                <a:cs typeface="Tahoma"/>
              </a:rPr>
              <a:t>de</a:t>
            </a:r>
            <a:r>
              <a:rPr sz="1533" spc="-63" dirty="0">
                <a:solidFill>
                  <a:srgbClr val="5B9DC7"/>
                </a:solidFill>
                <a:latin typeface="Tahoma"/>
                <a:cs typeface="Tahoma"/>
              </a:rPr>
              <a:t> </a:t>
            </a:r>
            <a:r>
              <a:rPr sz="1533" spc="27" dirty="0">
                <a:solidFill>
                  <a:srgbClr val="5B9DC7"/>
                </a:solidFill>
                <a:latin typeface="Tahoma"/>
                <a:cs typeface="Tahoma"/>
              </a:rPr>
              <a:t>médecine</a:t>
            </a:r>
            <a:r>
              <a:rPr sz="1533" spc="-67" dirty="0">
                <a:solidFill>
                  <a:srgbClr val="5B9DC7"/>
                </a:solidFill>
                <a:latin typeface="Tahoma"/>
                <a:cs typeface="Tahoma"/>
              </a:rPr>
              <a:t> </a:t>
            </a:r>
            <a:r>
              <a:rPr sz="1533" spc="27" dirty="0">
                <a:solidFill>
                  <a:srgbClr val="5B9DC7"/>
                </a:solidFill>
                <a:latin typeface="Tahoma"/>
                <a:cs typeface="Tahoma"/>
              </a:rPr>
              <a:t>de</a:t>
            </a:r>
            <a:r>
              <a:rPr sz="1533" spc="-63" dirty="0">
                <a:solidFill>
                  <a:srgbClr val="5B9DC7"/>
                </a:solidFill>
                <a:latin typeface="Tahoma"/>
                <a:cs typeface="Tahoma"/>
              </a:rPr>
              <a:t> </a:t>
            </a:r>
            <a:r>
              <a:rPr sz="1533" spc="40" dirty="0">
                <a:solidFill>
                  <a:srgbClr val="5B9DC7"/>
                </a:solidFill>
                <a:latin typeface="Tahoma"/>
                <a:cs typeface="Tahoma"/>
              </a:rPr>
              <a:t>l'Université</a:t>
            </a:r>
            <a:r>
              <a:rPr sz="1533" spc="-67" dirty="0">
                <a:solidFill>
                  <a:srgbClr val="5B9DC7"/>
                </a:solidFill>
                <a:latin typeface="Tahoma"/>
                <a:cs typeface="Tahoma"/>
              </a:rPr>
              <a:t> </a:t>
            </a:r>
            <a:r>
              <a:rPr sz="1533" spc="27" dirty="0">
                <a:solidFill>
                  <a:srgbClr val="5B9DC7"/>
                </a:solidFill>
                <a:latin typeface="Tahoma"/>
                <a:cs typeface="Tahoma"/>
              </a:rPr>
              <a:t>de </a:t>
            </a:r>
            <a:r>
              <a:rPr sz="1533" spc="-470" dirty="0">
                <a:solidFill>
                  <a:srgbClr val="5B9DC7"/>
                </a:solidFill>
                <a:latin typeface="Tahoma"/>
                <a:cs typeface="Tahoma"/>
              </a:rPr>
              <a:t> </a:t>
            </a:r>
            <a:r>
              <a:rPr sz="1533" spc="33" dirty="0">
                <a:solidFill>
                  <a:srgbClr val="5B9DC7"/>
                </a:solidFill>
                <a:latin typeface="Tahoma"/>
                <a:cs typeface="Tahoma"/>
              </a:rPr>
              <a:t>Montréal</a:t>
            </a:r>
            <a:endParaRPr sz="1533" dirty="0">
              <a:latin typeface="Tahoma"/>
              <a:cs typeface="Tahoma"/>
            </a:endParaRPr>
          </a:p>
        </p:txBody>
      </p:sp>
      <p:graphicFrame>
        <p:nvGraphicFramePr>
          <p:cNvPr id="5" name="Table 4">
            <a:extLst>
              <a:ext uri="{FF2B5EF4-FFF2-40B4-BE49-F238E27FC236}">
                <a16:creationId xmlns:a16="http://schemas.microsoft.com/office/drawing/2014/main" id="{3B9CCD51-FDF1-8A12-9F49-95BB07D3A6FC}"/>
              </a:ext>
            </a:extLst>
          </p:cNvPr>
          <p:cNvGraphicFramePr>
            <a:graphicFrameLocks noGrp="1"/>
          </p:cNvGraphicFramePr>
          <p:nvPr/>
        </p:nvGraphicFramePr>
        <p:xfrm>
          <a:off x="566357" y="889000"/>
          <a:ext cx="4818442" cy="5537199"/>
        </p:xfrm>
        <a:graphic>
          <a:graphicData uri="http://schemas.openxmlformats.org/drawingml/2006/table">
            <a:tbl>
              <a:tblPr firstRow="1" firstCol="1" bandRow="1">
                <a:tableStyleId>{5C22544A-7EE6-4342-B048-85BDC9FD1C3A}</a:tableStyleId>
              </a:tblPr>
              <a:tblGrid>
                <a:gridCol w="1904925">
                  <a:extLst>
                    <a:ext uri="{9D8B030D-6E8A-4147-A177-3AD203B41FA5}">
                      <a16:colId xmlns:a16="http://schemas.microsoft.com/office/drawing/2014/main" val="811853714"/>
                    </a:ext>
                  </a:extLst>
                </a:gridCol>
                <a:gridCol w="2913517">
                  <a:extLst>
                    <a:ext uri="{9D8B030D-6E8A-4147-A177-3AD203B41FA5}">
                      <a16:colId xmlns:a16="http://schemas.microsoft.com/office/drawing/2014/main" val="2135457032"/>
                    </a:ext>
                  </a:extLst>
                </a:gridCol>
              </a:tblGrid>
              <a:tr h="522573">
                <a:tc>
                  <a:txBody>
                    <a:bodyPr/>
                    <a:lstStyle/>
                    <a:p>
                      <a:pPr>
                        <a:lnSpc>
                          <a:spcPct val="107000"/>
                        </a:lnSpc>
                      </a:pPr>
                      <a:r>
                        <a:rPr lang="fr-FR" sz="700" kern="100">
                          <a:effectLst/>
                        </a:rPr>
                        <a:t>Question</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en-CA" sz="700" kern="100">
                          <a:effectLst/>
                        </a:rPr>
                        <a:t>Metformin use in prediabetes : Is earlier intervention better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881968991"/>
                  </a:ext>
                </a:extLst>
              </a:tr>
              <a:tr h="347389">
                <a:tc>
                  <a:txBody>
                    <a:bodyPr/>
                    <a:lstStyle/>
                    <a:p>
                      <a:pPr>
                        <a:lnSpc>
                          <a:spcPct val="107000"/>
                        </a:lnSpc>
                      </a:pPr>
                      <a:r>
                        <a:rPr lang="fr-FR" sz="700" kern="100">
                          <a:effectLst/>
                        </a:rPr>
                        <a:t>Population</a:t>
                      </a:r>
                      <a:endParaRPr lang="en-CA" sz="700" kern="100">
                        <a:effectLst/>
                      </a:endParaRPr>
                    </a:p>
                    <a:p>
                      <a:pPr>
                        <a:lnSpc>
                          <a:spcPct val="107000"/>
                        </a:lnSpc>
                      </a:pPr>
                      <a:r>
                        <a:rPr lang="fr-FR" sz="700" kern="100">
                          <a:effectLst/>
                        </a:rPr>
                        <a:t>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fr-FR" sz="700" kern="100">
                          <a:effectLst/>
                        </a:rPr>
                        <a:t>-</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2804915462"/>
                  </a:ext>
                </a:extLst>
              </a:tr>
              <a:tr h="189615">
                <a:tc>
                  <a:txBody>
                    <a:bodyPr/>
                    <a:lstStyle/>
                    <a:p>
                      <a:pPr>
                        <a:lnSpc>
                          <a:spcPct val="107000"/>
                        </a:lnSpc>
                      </a:pPr>
                      <a:r>
                        <a:rPr lang="fr-FR" sz="700" kern="100">
                          <a:effectLst/>
                        </a:rPr>
                        <a:t>Site</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fr-FR" sz="700" kern="100">
                          <a:effectLst/>
                        </a:rPr>
                        <a:t>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1508426803"/>
                  </a:ext>
                </a:extLst>
              </a:tr>
              <a:tr h="172206">
                <a:tc>
                  <a:txBody>
                    <a:bodyPr/>
                    <a:lstStyle/>
                    <a:p>
                      <a:pPr>
                        <a:lnSpc>
                          <a:spcPct val="107000"/>
                        </a:lnSpc>
                      </a:pPr>
                      <a:r>
                        <a:rPr lang="fr-FR" sz="700" kern="100">
                          <a:effectLst/>
                        </a:rPr>
                        <a:t>Type de devis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3598973417"/>
                  </a:ext>
                </a:extLst>
              </a:tr>
              <a:tr h="522573">
                <a:tc>
                  <a:txBody>
                    <a:bodyPr/>
                    <a:lstStyle/>
                    <a:p>
                      <a:pPr>
                        <a:lnSpc>
                          <a:spcPct val="107000"/>
                        </a:lnSpc>
                      </a:pPr>
                      <a:r>
                        <a:rPr lang="fr-FR" sz="700" kern="100">
                          <a:effectLst/>
                        </a:rPr>
                        <a:t>Durée et comparaison</a:t>
                      </a:r>
                      <a:endParaRPr lang="en-CA" sz="700" kern="100">
                        <a:effectLst/>
                      </a:endParaRPr>
                    </a:p>
                    <a:p>
                      <a:pPr>
                        <a:lnSpc>
                          <a:spcPct val="107000"/>
                        </a:lnSpc>
                      </a:pPr>
                      <a:r>
                        <a:rPr lang="fr-FR" sz="700" kern="100">
                          <a:effectLst/>
                        </a:rPr>
                        <a:t>Méthodologie</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1319367580"/>
                  </a:ext>
                </a:extLst>
              </a:tr>
              <a:tr h="347389">
                <a:tc>
                  <a:txBody>
                    <a:bodyPr/>
                    <a:lstStyle/>
                    <a:p>
                      <a:pPr>
                        <a:lnSpc>
                          <a:spcPct val="107000"/>
                        </a:lnSpc>
                      </a:pPr>
                      <a:r>
                        <a:rPr lang="fr-FR" sz="700" kern="100">
                          <a:effectLst/>
                        </a:rPr>
                        <a:t>Issues primaires</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en-CA" sz="700" kern="100">
                          <a:effectLst/>
                        </a:rPr>
                        <a:t> </a:t>
                      </a:r>
                    </a:p>
                    <a:p>
                      <a:pPr>
                        <a:lnSpc>
                          <a:spcPct val="107000"/>
                        </a:lnSpc>
                      </a:pPr>
                      <a:r>
                        <a:rPr lang="fr-FR" sz="700" kern="100">
                          <a:effectLst/>
                        </a:rPr>
                        <a:t>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4189902717"/>
                  </a:ext>
                </a:extLst>
              </a:tr>
              <a:tr h="484135">
                <a:tc>
                  <a:txBody>
                    <a:bodyPr/>
                    <a:lstStyle/>
                    <a:p>
                      <a:pPr>
                        <a:lnSpc>
                          <a:spcPct val="107000"/>
                        </a:lnSpc>
                      </a:pPr>
                      <a:r>
                        <a:rPr lang="fr-FR" sz="700" kern="100">
                          <a:effectLst/>
                        </a:rPr>
                        <a:t>Issues secondaires</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2257070956"/>
                  </a:ext>
                </a:extLst>
              </a:tr>
              <a:tr h="347389">
                <a:tc>
                  <a:txBody>
                    <a:bodyPr/>
                    <a:lstStyle/>
                    <a:p>
                      <a:pPr>
                        <a:lnSpc>
                          <a:spcPct val="107000"/>
                        </a:lnSpc>
                      </a:pPr>
                      <a:r>
                        <a:rPr lang="fr-FR" sz="700" kern="100">
                          <a:effectLst/>
                        </a:rPr>
                        <a:t>Étude faite à l’aveugle</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en-CA" sz="700" kern="100">
                          <a:effectLst/>
                        </a:rPr>
                        <a:t>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1864492775"/>
                  </a:ext>
                </a:extLst>
              </a:tr>
              <a:tr h="172206">
                <a:tc>
                  <a:txBody>
                    <a:bodyPr/>
                    <a:lstStyle/>
                    <a:p>
                      <a:pPr>
                        <a:lnSpc>
                          <a:spcPct val="107000"/>
                        </a:lnSpc>
                      </a:pPr>
                      <a:r>
                        <a:rPr lang="fr-FR" sz="700" kern="100">
                          <a:effectLst/>
                        </a:rPr>
                        <a:t>Instrument utilisé</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3297414173"/>
                  </a:ext>
                </a:extLst>
              </a:tr>
              <a:tr h="347389">
                <a:tc>
                  <a:txBody>
                    <a:bodyPr/>
                    <a:lstStyle/>
                    <a:p>
                      <a:pPr>
                        <a:lnSpc>
                          <a:spcPct val="107000"/>
                        </a:lnSpc>
                      </a:pPr>
                      <a:r>
                        <a:rPr lang="fr-FR" sz="700" kern="100">
                          <a:effectLst/>
                        </a:rPr>
                        <a:t>Puissance de l’étude</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1701173291"/>
                  </a:ext>
                </a:extLst>
              </a:tr>
              <a:tr h="347389">
                <a:tc>
                  <a:txBody>
                    <a:bodyPr/>
                    <a:lstStyle/>
                    <a:p>
                      <a:pPr>
                        <a:lnSpc>
                          <a:spcPct val="107000"/>
                        </a:lnSpc>
                      </a:pPr>
                      <a:r>
                        <a:rPr lang="fr-FR" sz="700" kern="100">
                          <a:effectLst/>
                        </a:rPr>
                        <a:t>Analyse statistique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en-CA" sz="700" kern="100">
                          <a:effectLst/>
                        </a:rPr>
                        <a:t> </a:t>
                      </a:r>
                    </a:p>
                    <a:p>
                      <a:pPr>
                        <a:lnSpc>
                          <a:spcPct val="107000"/>
                        </a:lnSpc>
                      </a:pPr>
                      <a:r>
                        <a:rPr lang="fr-FR" sz="700" kern="100">
                          <a:effectLst/>
                        </a:rPr>
                        <a:t>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4258023200"/>
                  </a:ext>
                </a:extLst>
              </a:tr>
              <a:tr h="347389">
                <a:tc>
                  <a:txBody>
                    <a:bodyPr/>
                    <a:lstStyle/>
                    <a:p>
                      <a:pPr>
                        <a:lnSpc>
                          <a:spcPct val="107000"/>
                        </a:lnSpc>
                      </a:pPr>
                      <a:r>
                        <a:rPr lang="fr-FR" sz="700" kern="100">
                          <a:effectLst/>
                        </a:rPr>
                        <a:t>Principaux résultats</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en-CA" sz="700" kern="100">
                          <a:effectLst/>
                        </a:rPr>
                        <a:t>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723158350"/>
                  </a:ext>
                </a:extLst>
              </a:tr>
              <a:tr h="347389">
                <a:tc>
                  <a:txBody>
                    <a:bodyPr/>
                    <a:lstStyle/>
                    <a:p>
                      <a:pPr>
                        <a:lnSpc>
                          <a:spcPct val="107000"/>
                        </a:lnSpc>
                      </a:pPr>
                      <a:r>
                        <a:rPr lang="fr-FR" sz="700" kern="100">
                          <a:effectLst/>
                        </a:rPr>
                        <a:t>Signification statistique</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3963655462"/>
                  </a:ext>
                </a:extLst>
              </a:tr>
              <a:tr h="347389">
                <a:tc>
                  <a:txBody>
                    <a:bodyPr/>
                    <a:lstStyle/>
                    <a:p>
                      <a:pPr>
                        <a:lnSpc>
                          <a:spcPct val="107000"/>
                        </a:lnSpc>
                      </a:pPr>
                      <a:r>
                        <a:rPr lang="fr-FR" sz="700" kern="100">
                          <a:effectLst/>
                        </a:rPr>
                        <a:t>Signification clinique</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r>
                        <a:rPr lang="en-CA" sz="700" kern="100">
                          <a:effectLst/>
                        </a:rPr>
                        <a:t>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tc>
                <a:extLst>
                  <a:ext uri="{0D108BD9-81ED-4DB2-BD59-A6C34878D82A}">
                    <a16:rowId xmlns:a16="http://schemas.microsoft.com/office/drawing/2014/main" val="2358873063"/>
                  </a:ext>
                </a:extLst>
              </a:tr>
              <a:tr h="522573">
                <a:tc>
                  <a:txBody>
                    <a:bodyPr/>
                    <a:lstStyle/>
                    <a:p>
                      <a:pPr>
                        <a:lnSpc>
                          <a:spcPct val="107000"/>
                        </a:lnSpc>
                      </a:pPr>
                      <a:r>
                        <a:rPr lang="fr-FR" sz="700" kern="100">
                          <a:effectLst/>
                        </a:rPr>
                        <a:t>Principaux biais identifiés *</a:t>
                      </a:r>
                      <a:endParaRPr lang="en-CA" sz="700" kern="100">
                        <a:effectLst/>
                      </a:endParaRPr>
                    </a:p>
                    <a:p>
                      <a:pPr>
                        <a:lnSpc>
                          <a:spcPct val="107000"/>
                        </a:lnSpc>
                      </a:pPr>
                      <a:r>
                        <a:rPr lang="fr-FR" sz="700" kern="100">
                          <a:effectLst/>
                        </a:rPr>
                        <a:t>Et validite interne </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1658304275"/>
                  </a:ext>
                </a:extLst>
              </a:tr>
              <a:tr h="172206">
                <a:tc>
                  <a:txBody>
                    <a:bodyPr/>
                    <a:lstStyle/>
                    <a:p>
                      <a:pPr>
                        <a:lnSpc>
                          <a:spcPct val="107000"/>
                        </a:lnSpc>
                      </a:pPr>
                      <a:r>
                        <a:rPr lang="fr-FR" sz="700" kern="100">
                          <a:effectLst/>
                        </a:rPr>
                        <a:t>Validité externe</a:t>
                      </a:r>
                      <a:endParaRPr lang="en-CA" sz="7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7755" marR="17755" marT="5222" marB="0" anchor="ctr"/>
                </a:tc>
                <a:tc>
                  <a:txBody>
                    <a:bodyPr/>
                    <a:lstStyle/>
                    <a:p>
                      <a:pPr>
                        <a:lnSpc>
                          <a:spcPct val="107000"/>
                        </a:lnSpc>
                      </a:pPr>
                      <a:endParaRPr lang="en-CA" sz="600" kern="100" dirty="0">
                        <a:effectLst/>
                        <a:latin typeface="Calibri" panose="020F0502020204030204" pitchFamily="34" charset="0"/>
                        <a:cs typeface="Times New Roman" panose="02020603050405020304" pitchFamily="18" charset="0"/>
                      </a:endParaRPr>
                    </a:p>
                  </a:txBody>
                  <a:tcPr marL="17755" marR="17755" marT="5222" marB="0"/>
                </a:tc>
                <a:extLst>
                  <a:ext uri="{0D108BD9-81ED-4DB2-BD59-A6C34878D82A}">
                    <a16:rowId xmlns:a16="http://schemas.microsoft.com/office/drawing/2014/main" val="133952305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67714" y="5338016"/>
            <a:ext cx="5022850" cy="1517650"/>
          </a:xfrm>
          <a:custGeom>
            <a:avLst/>
            <a:gdLst/>
            <a:ahLst/>
            <a:cxnLst/>
            <a:rect l="l" t="t" r="r" b="b"/>
            <a:pathLst>
              <a:path w="7534275" h="2276475">
                <a:moveTo>
                  <a:pt x="1115563" y="1521385"/>
                </a:moveTo>
                <a:lnTo>
                  <a:pt x="276229" y="2064568"/>
                </a:lnTo>
                <a:lnTo>
                  <a:pt x="289016" y="2041166"/>
                </a:lnTo>
                <a:lnTo>
                  <a:pt x="327090" y="2001398"/>
                </a:lnTo>
                <a:lnTo>
                  <a:pt x="927512" y="1612829"/>
                </a:lnTo>
                <a:lnTo>
                  <a:pt x="961764" y="1605791"/>
                </a:lnTo>
                <a:lnTo>
                  <a:pt x="1078955" y="1529949"/>
                </a:lnTo>
                <a:lnTo>
                  <a:pt x="1115563" y="1521385"/>
                </a:lnTo>
                <a:close/>
              </a:path>
              <a:path w="7534275" h="2276475">
                <a:moveTo>
                  <a:pt x="1233679" y="1460073"/>
                </a:moveTo>
                <a:lnTo>
                  <a:pt x="189076" y="2136097"/>
                </a:lnTo>
                <a:lnTo>
                  <a:pt x="193079" y="2118380"/>
                </a:lnTo>
                <a:lnTo>
                  <a:pt x="1198475" y="1467728"/>
                </a:lnTo>
                <a:lnTo>
                  <a:pt x="1233679" y="1460073"/>
                </a:lnTo>
                <a:close/>
              </a:path>
              <a:path w="7534275" h="2276475">
                <a:moveTo>
                  <a:pt x="1325704" y="1415646"/>
                </a:moveTo>
                <a:lnTo>
                  <a:pt x="91967" y="2214070"/>
                </a:lnTo>
                <a:lnTo>
                  <a:pt x="126089" y="2176860"/>
                </a:lnTo>
                <a:lnTo>
                  <a:pt x="1276285" y="1432500"/>
                </a:lnTo>
                <a:lnTo>
                  <a:pt x="1325704" y="1415646"/>
                </a:lnTo>
                <a:close/>
              </a:path>
              <a:path w="7534275" h="2276475">
                <a:moveTo>
                  <a:pt x="2080618" y="1078371"/>
                </a:moveTo>
                <a:lnTo>
                  <a:pt x="229294" y="2276472"/>
                </a:lnTo>
                <a:lnTo>
                  <a:pt x="0" y="2273588"/>
                </a:lnTo>
                <a:lnTo>
                  <a:pt x="1368159" y="1388170"/>
                </a:lnTo>
                <a:lnTo>
                  <a:pt x="1417477" y="1371381"/>
                </a:lnTo>
                <a:lnTo>
                  <a:pt x="1459883" y="1343938"/>
                </a:lnTo>
                <a:lnTo>
                  <a:pt x="1509201" y="1327149"/>
                </a:lnTo>
                <a:lnTo>
                  <a:pt x="1551656" y="1299674"/>
                </a:lnTo>
                <a:lnTo>
                  <a:pt x="1601074" y="1282820"/>
                </a:lnTo>
                <a:lnTo>
                  <a:pt x="1643681" y="1255247"/>
                </a:lnTo>
                <a:lnTo>
                  <a:pt x="1696286" y="1236330"/>
                </a:lnTo>
                <a:lnTo>
                  <a:pt x="1794596" y="1187835"/>
                </a:lnTo>
                <a:lnTo>
                  <a:pt x="1847202" y="1168918"/>
                </a:lnTo>
                <a:lnTo>
                  <a:pt x="1891502" y="1140249"/>
                </a:lnTo>
                <a:lnTo>
                  <a:pt x="2043105" y="1087520"/>
                </a:lnTo>
                <a:lnTo>
                  <a:pt x="2080618" y="1078371"/>
                </a:lnTo>
                <a:close/>
              </a:path>
              <a:path w="7534275" h="2276475">
                <a:moveTo>
                  <a:pt x="2185686" y="1040630"/>
                </a:moveTo>
                <a:lnTo>
                  <a:pt x="912769" y="1864410"/>
                </a:lnTo>
                <a:lnTo>
                  <a:pt x="865897" y="1879616"/>
                </a:lnTo>
                <a:lnTo>
                  <a:pt x="750952" y="1954004"/>
                </a:lnTo>
                <a:lnTo>
                  <a:pt x="705659" y="1968188"/>
                </a:lnTo>
                <a:lnTo>
                  <a:pt x="2110946" y="1058744"/>
                </a:lnTo>
                <a:lnTo>
                  <a:pt x="2185686" y="1040630"/>
                </a:lnTo>
                <a:close/>
              </a:path>
              <a:path w="7534275" h="2276475">
                <a:moveTo>
                  <a:pt x="5903495" y="1024758"/>
                </a:moveTo>
                <a:lnTo>
                  <a:pt x="5182796" y="1491165"/>
                </a:lnTo>
                <a:lnTo>
                  <a:pt x="4950768" y="1565686"/>
                </a:lnTo>
                <a:lnTo>
                  <a:pt x="4901167" y="1582658"/>
                </a:lnTo>
                <a:lnTo>
                  <a:pt x="4845936" y="1588147"/>
                </a:lnTo>
                <a:lnTo>
                  <a:pt x="4791721" y="1592978"/>
                </a:lnTo>
                <a:lnTo>
                  <a:pt x="4745168" y="1607978"/>
                </a:lnTo>
                <a:lnTo>
                  <a:pt x="4586711" y="1619759"/>
                </a:lnTo>
                <a:lnTo>
                  <a:pt x="4528008" y="1612367"/>
                </a:lnTo>
                <a:lnTo>
                  <a:pt x="4426433" y="1617593"/>
                </a:lnTo>
                <a:lnTo>
                  <a:pt x="4369253" y="1609214"/>
                </a:lnTo>
                <a:lnTo>
                  <a:pt x="4318973" y="1611499"/>
                </a:lnTo>
                <a:lnTo>
                  <a:pt x="4289768" y="1615271"/>
                </a:lnTo>
                <a:lnTo>
                  <a:pt x="4254663" y="1607735"/>
                </a:lnTo>
                <a:lnTo>
                  <a:pt x="4220414" y="1599644"/>
                </a:lnTo>
                <a:lnTo>
                  <a:pt x="4186880" y="1591092"/>
                </a:lnTo>
                <a:lnTo>
                  <a:pt x="4081873" y="1568283"/>
                </a:lnTo>
                <a:lnTo>
                  <a:pt x="4030084" y="1556416"/>
                </a:lnTo>
                <a:lnTo>
                  <a:pt x="3972252" y="1533333"/>
                </a:lnTo>
                <a:lnTo>
                  <a:pt x="3951283" y="1531776"/>
                </a:lnTo>
                <a:lnTo>
                  <a:pt x="3924700" y="1518724"/>
                </a:lnTo>
                <a:lnTo>
                  <a:pt x="3898973" y="1505118"/>
                </a:lnTo>
                <a:lnTo>
                  <a:pt x="3880576" y="1501897"/>
                </a:lnTo>
                <a:lnTo>
                  <a:pt x="3834979" y="1470896"/>
                </a:lnTo>
                <a:lnTo>
                  <a:pt x="3796854" y="1450186"/>
                </a:lnTo>
                <a:lnTo>
                  <a:pt x="3759300" y="1429107"/>
                </a:lnTo>
                <a:lnTo>
                  <a:pt x="3715417" y="1396996"/>
                </a:lnTo>
                <a:lnTo>
                  <a:pt x="3676719" y="1376658"/>
                </a:lnTo>
                <a:lnTo>
                  <a:pt x="3630402" y="1346123"/>
                </a:lnTo>
                <a:lnTo>
                  <a:pt x="3590291" y="1326698"/>
                </a:lnTo>
                <a:lnTo>
                  <a:pt x="3542614" y="1297042"/>
                </a:lnTo>
                <a:lnTo>
                  <a:pt x="3501198" y="1278463"/>
                </a:lnTo>
                <a:lnTo>
                  <a:pt x="3452269" y="1249618"/>
                </a:lnTo>
                <a:lnTo>
                  <a:pt x="3409653" y="1231815"/>
                </a:lnTo>
                <a:lnTo>
                  <a:pt x="3384189" y="1218039"/>
                </a:lnTo>
                <a:lnTo>
                  <a:pt x="3339588" y="1201520"/>
                </a:lnTo>
                <a:lnTo>
                  <a:pt x="3314124" y="1187745"/>
                </a:lnTo>
                <a:lnTo>
                  <a:pt x="3276808" y="1166512"/>
                </a:lnTo>
                <a:lnTo>
                  <a:pt x="3244964" y="1156865"/>
                </a:lnTo>
                <a:lnTo>
                  <a:pt x="3211406" y="1148328"/>
                </a:lnTo>
                <a:lnTo>
                  <a:pt x="3175848" y="1141084"/>
                </a:lnTo>
                <a:lnTo>
                  <a:pt x="3128282" y="1141612"/>
                </a:lnTo>
                <a:lnTo>
                  <a:pt x="3072883" y="1132081"/>
                </a:lnTo>
                <a:lnTo>
                  <a:pt x="3016551" y="1123155"/>
                </a:lnTo>
                <a:lnTo>
                  <a:pt x="2966187" y="1125493"/>
                </a:lnTo>
                <a:lnTo>
                  <a:pt x="2914890" y="1128436"/>
                </a:lnTo>
                <a:lnTo>
                  <a:pt x="2862660" y="1131982"/>
                </a:lnTo>
                <a:lnTo>
                  <a:pt x="2809498" y="1136131"/>
                </a:lnTo>
                <a:lnTo>
                  <a:pt x="2758695" y="1138754"/>
                </a:lnTo>
                <a:lnTo>
                  <a:pt x="2715450" y="1151613"/>
                </a:lnTo>
                <a:lnTo>
                  <a:pt x="2615379" y="1155865"/>
                </a:lnTo>
                <a:lnTo>
                  <a:pt x="2571476" y="1169149"/>
                </a:lnTo>
                <a:lnTo>
                  <a:pt x="2555479" y="1179502"/>
                </a:lnTo>
                <a:lnTo>
                  <a:pt x="2532583" y="1179192"/>
                </a:lnTo>
                <a:lnTo>
                  <a:pt x="2516586" y="1189545"/>
                </a:lnTo>
                <a:lnTo>
                  <a:pt x="2493689" y="1189235"/>
                </a:lnTo>
                <a:lnTo>
                  <a:pt x="2447035" y="1204300"/>
                </a:lnTo>
                <a:lnTo>
                  <a:pt x="2407566" y="1229843"/>
                </a:lnTo>
                <a:lnTo>
                  <a:pt x="2314544" y="1259788"/>
                </a:lnTo>
                <a:lnTo>
                  <a:pt x="2250468" y="1271000"/>
                </a:lnTo>
                <a:lnTo>
                  <a:pt x="2225330" y="1287269"/>
                </a:lnTo>
                <a:lnTo>
                  <a:pt x="2193292" y="1292875"/>
                </a:lnTo>
                <a:lnTo>
                  <a:pt x="2150292" y="1320703"/>
                </a:lnTo>
                <a:lnTo>
                  <a:pt x="1903589" y="1404722"/>
                </a:lnTo>
                <a:lnTo>
                  <a:pt x="1861708" y="1431825"/>
                </a:lnTo>
                <a:lnTo>
                  <a:pt x="1674710" y="1492333"/>
                </a:lnTo>
                <a:lnTo>
                  <a:pt x="1634549" y="1518324"/>
                </a:lnTo>
                <a:lnTo>
                  <a:pt x="1540425" y="1548982"/>
                </a:lnTo>
                <a:lnTo>
                  <a:pt x="1500370" y="1574903"/>
                </a:lnTo>
                <a:lnTo>
                  <a:pt x="1455236" y="1588985"/>
                </a:lnTo>
                <a:lnTo>
                  <a:pt x="1327466" y="1641418"/>
                </a:lnTo>
                <a:lnTo>
                  <a:pt x="1289232" y="1666161"/>
                </a:lnTo>
                <a:lnTo>
                  <a:pt x="1252647" y="1674710"/>
                </a:lnTo>
                <a:lnTo>
                  <a:pt x="1193849" y="1712761"/>
                </a:lnTo>
                <a:lnTo>
                  <a:pt x="1158122" y="1720755"/>
                </a:lnTo>
                <a:lnTo>
                  <a:pt x="1039297" y="1797654"/>
                </a:lnTo>
                <a:lnTo>
                  <a:pt x="992586" y="1812756"/>
                </a:lnTo>
                <a:lnTo>
                  <a:pt x="2201540" y="1030370"/>
                </a:lnTo>
                <a:lnTo>
                  <a:pt x="2213915" y="1037489"/>
                </a:lnTo>
                <a:lnTo>
                  <a:pt x="2412487" y="969491"/>
                </a:lnTo>
                <a:lnTo>
                  <a:pt x="2468713" y="963359"/>
                </a:lnTo>
                <a:lnTo>
                  <a:pt x="2518165" y="946483"/>
                </a:lnTo>
                <a:lnTo>
                  <a:pt x="2553298" y="938874"/>
                </a:lnTo>
                <a:lnTo>
                  <a:pt x="2587573" y="931820"/>
                </a:lnTo>
                <a:lnTo>
                  <a:pt x="2620706" y="925505"/>
                </a:lnTo>
                <a:lnTo>
                  <a:pt x="2652411" y="920114"/>
                </a:lnTo>
                <a:lnTo>
                  <a:pt x="2665500" y="926771"/>
                </a:lnTo>
                <a:lnTo>
                  <a:pt x="2679021" y="918021"/>
                </a:lnTo>
                <a:lnTo>
                  <a:pt x="2692111" y="924677"/>
                </a:lnTo>
                <a:lnTo>
                  <a:pt x="2782011" y="911880"/>
                </a:lnTo>
                <a:lnTo>
                  <a:pt x="2811121" y="908169"/>
                </a:lnTo>
                <a:lnTo>
                  <a:pt x="2859843" y="906893"/>
                </a:lnTo>
                <a:lnTo>
                  <a:pt x="2905565" y="907558"/>
                </a:lnTo>
                <a:lnTo>
                  <a:pt x="2955617" y="920549"/>
                </a:lnTo>
                <a:lnTo>
                  <a:pt x="3003526" y="934927"/>
                </a:lnTo>
                <a:lnTo>
                  <a:pt x="3022900" y="937516"/>
                </a:lnTo>
                <a:lnTo>
                  <a:pt x="3049745" y="950398"/>
                </a:lnTo>
                <a:lnTo>
                  <a:pt x="3071404" y="951509"/>
                </a:lnTo>
                <a:lnTo>
                  <a:pt x="3095919" y="950771"/>
                </a:lnTo>
                <a:lnTo>
                  <a:pt x="3136782" y="969709"/>
                </a:lnTo>
                <a:lnTo>
                  <a:pt x="3170602" y="978077"/>
                </a:lnTo>
                <a:lnTo>
                  <a:pt x="3201851" y="988109"/>
                </a:lnTo>
                <a:lnTo>
                  <a:pt x="3235001" y="1012038"/>
                </a:lnTo>
                <a:lnTo>
                  <a:pt x="3276384" y="1045766"/>
                </a:lnTo>
                <a:lnTo>
                  <a:pt x="3314724" y="1066337"/>
                </a:lnTo>
                <a:lnTo>
                  <a:pt x="3362534" y="1095906"/>
                </a:lnTo>
                <a:lnTo>
                  <a:pt x="3404730" y="1113981"/>
                </a:lnTo>
                <a:lnTo>
                  <a:pt x="3453001" y="1143252"/>
                </a:lnTo>
                <a:lnTo>
                  <a:pt x="3493714" y="1162286"/>
                </a:lnTo>
                <a:lnTo>
                  <a:pt x="3540742" y="1192362"/>
                </a:lnTo>
                <a:lnTo>
                  <a:pt x="3580358" y="1212106"/>
                </a:lnTo>
                <a:lnTo>
                  <a:pt x="3626435" y="1242797"/>
                </a:lnTo>
                <a:lnTo>
                  <a:pt x="3653400" y="1255602"/>
                </a:lnTo>
                <a:lnTo>
                  <a:pt x="3686264" y="1279716"/>
                </a:lnTo>
                <a:lnTo>
                  <a:pt x="3718272" y="1304384"/>
                </a:lnTo>
                <a:lnTo>
                  <a:pt x="3749565" y="1329515"/>
                </a:lnTo>
                <a:lnTo>
                  <a:pt x="3782263" y="1353737"/>
                </a:lnTo>
                <a:lnTo>
                  <a:pt x="3810346" y="1365817"/>
                </a:lnTo>
                <a:lnTo>
                  <a:pt x="3845900" y="1388191"/>
                </a:lnTo>
                <a:lnTo>
                  <a:pt x="3880312" y="1411303"/>
                </a:lnTo>
                <a:lnTo>
                  <a:pt x="3890259" y="1419993"/>
                </a:lnTo>
                <a:lnTo>
                  <a:pt x="3894448" y="1417282"/>
                </a:lnTo>
                <a:lnTo>
                  <a:pt x="3906110" y="1424863"/>
                </a:lnTo>
                <a:lnTo>
                  <a:pt x="3910870" y="1421782"/>
                </a:lnTo>
                <a:lnTo>
                  <a:pt x="3940667" y="1432753"/>
                </a:lnTo>
                <a:lnTo>
                  <a:pt x="3993361" y="1444034"/>
                </a:lnTo>
                <a:lnTo>
                  <a:pt x="4023158" y="1455006"/>
                </a:lnTo>
                <a:lnTo>
                  <a:pt x="4072915" y="1468188"/>
                </a:lnTo>
                <a:lnTo>
                  <a:pt x="4124061" y="1480471"/>
                </a:lnTo>
                <a:lnTo>
                  <a:pt x="4176523" y="1491902"/>
                </a:lnTo>
                <a:lnTo>
                  <a:pt x="4223328" y="1491866"/>
                </a:lnTo>
                <a:lnTo>
                  <a:pt x="4278204" y="1501736"/>
                </a:lnTo>
                <a:lnTo>
                  <a:pt x="4306814" y="1498348"/>
                </a:lnTo>
                <a:lnTo>
                  <a:pt x="4377834" y="1512896"/>
                </a:lnTo>
                <a:lnTo>
                  <a:pt x="4406444" y="1509508"/>
                </a:lnTo>
                <a:lnTo>
                  <a:pt x="4417677" y="1517367"/>
                </a:lnTo>
                <a:lnTo>
                  <a:pt x="4425771" y="1512129"/>
                </a:lnTo>
                <a:lnTo>
                  <a:pt x="4437003" y="1519987"/>
                </a:lnTo>
                <a:lnTo>
                  <a:pt x="4479955" y="1507317"/>
                </a:lnTo>
                <a:lnTo>
                  <a:pt x="4527833" y="1506588"/>
                </a:lnTo>
                <a:lnTo>
                  <a:pt x="4575053" y="1506284"/>
                </a:lnTo>
                <a:lnTo>
                  <a:pt x="4622931" y="1505554"/>
                </a:lnTo>
                <a:lnTo>
                  <a:pt x="4672783" y="1503547"/>
                </a:lnTo>
                <a:lnTo>
                  <a:pt x="4715017" y="1491343"/>
                </a:lnTo>
                <a:lnTo>
                  <a:pt x="4763711" y="1490085"/>
                </a:lnTo>
                <a:lnTo>
                  <a:pt x="4805359" y="1478259"/>
                </a:lnTo>
                <a:lnTo>
                  <a:pt x="4854054" y="1477001"/>
                </a:lnTo>
                <a:lnTo>
                  <a:pt x="4896287" y="1464797"/>
                </a:lnTo>
                <a:lnTo>
                  <a:pt x="4948675" y="1461149"/>
                </a:lnTo>
                <a:lnTo>
                  <a:pt x="5135744" y="1400595"/>
                </a:lnTo>
                <a:lnTo>
                  <a:pt x="5180612" y="1386685"/>
                </a:lnTo>
                <a:lnTo>
                  <a:pt x="5219010" y="1361836"/>
                </a:lnTo>
                <a:lnTo>
                  <a:pt x="5264592" y="1347464"/>
                </a:lnTo>
                <a:lnTo>
                  <a:pt x="5343982" y="1296087"/>
                </a:lnTo>
                <a:lnTo>
                  <a:pt x="5391445" y="1280498"/>
                </a:lnTo>
                <a:lnTo>
                  <a:pt x="5472572" y="1227996"/>
                </a:lnTo>
                <a:lnTo>
                  <a:pt x="5520035" y="1212407"/>
                </a:lnTo>
                <a:lnTo>
                  <a:pt x="5601162" y="1159905"/>
                </a:lnTo>
                <a:lnTo>
                  <a:pt x="5648626" y="1144316"/>
                </a:lnTo>
                <a:lnTo>
                  <a:pt x="5676025" y="1126585"/>
                </a:lnTo>
                <a:lnTo>
                  <a:pt x="5710181" y="1119607"/>
                </a:lnTo>
                <a:lnTo>
                  <a:pt x="5737152" y="1102153"/>
                </a:lnTo>
                <a:lnTo>
                  <a:pt x="5770595" y="1095638"/>
                </a:lnTo>
                <a:lnTo>
                  <a:pt x="5851982" y="1042967"/>
                </a:lnTo>
                <a:lnTo>
                  <a:pt x="5903495" y="1024758"/>
                </a:lnTo>
                <a:close/>
              </a:path>
              <a:path w="7534275" h="2276475">
                <a:moveTo>
                  <a:pt x="6134084" y="905784"/>
                </a:moveTo>
                <a:lnTo>
                  <a:pt x="5320347" y="1432402"/>
                </a:lnTo>
                <a:lnTo>
                  <a:pt x="5222936" y="1465188"/>
                </a:lnTo>
                <a:lnTo>
                  <a:pt x="5992253" y="967317"/>
                </a:lnTo>
                <a:lnTo>
                  <a:pt x="6043384" y="949354"/>
                </a:lnTo>
                <a:lnTo>
                  <a:pt x="6087573" y="920757"/>
                </a:lnTo>
                <a:lnTo>
                  <a:pt x="6134084" y="905784"/>
                </a:lnTo>
                <a:close/>
              </a:path>
              <a:path w="7534275" h="2276475">
                <a:moveTo>
                  <a:pt x="6540228" y="658072"/>
                </a:moveTo>
                <a:lnTo>
                  <a:pt x="5411071" y="1388817"/>
                </a:lnTo>
                <a:lnTo>
                  <a:pt x="5362219" y="1405304"/>
                </a:lnTo>
                <a:lnTo>
                  <a:pt x="6493144" y="673416"/>
                </a:lnTo>
                <a:lnTo>
                  <a:pt x="6540228" y="658072"/>
                </a:lnTo>
                <a:close/>
              </a:path>
              <a:path w="7534275" h="2276475">
                <a:moveTo>
                  <a:pt x="7531216" y="92382"/>
                </a:moveTo>
                <a:lnTo>
                  <a:pt x="6156439" y="982083"/>
                </a:lnTo>
                <a:lnTo>
                  <a:pt x="6116402" y="992865"/>
                </a:lnTo>
                <a:lnTo>
                  <a:pt x="6011280" y="1060896"/>
                </a:lnTo>
                <a:lnTo>
                  <a:pt x="5980385" y="1065762"/>
                </a:lnTo>
                <a:lnTo>
                  <a:pt x="5913351" y="1109144"/>
                </a:lnTo>
                <a:lnTo>
                  <a:pt x="5625319" y="1265292"/>
                </a:lnTo>
                <a:lnTo>
                  <a:pt x="6967443" y="396724"/>
                </a:lnTo>
                <a:lnTo>
                  <a:pt x="7003147" y="358490"/>
                </a:lnTo>
                <a:lnTo>
                  <a:pt x="7410156" y="95090"/>
                </a:lnTo>
                <a:lnTo>
                  <a:pt x="7445825" y="56879"/>
                </a:lnTo>
                <a:lnTo>
                  <a:pt x="7533717" y="0"/>
                </a:lnTo>
                <a:lnTo>
                  <a:pt x="7531216" y="92382"/>
                </a:lnTo>
                <a:close/>
              </a:path>
              <a:path w="7534275" h="2276475">
                <a:moveTo>
                  <a:pt x="6754241" y="534699"/>
                </a:moveTo>
                <a:lnTo>
                  <a:pt x="5564260" y="1304807"/>
                </a:lnTo>
                <a:lnTo>
                  <a:pt x="5495321" y="1334293"/>
                </a:lnTo>
                <a:lnTo>
                  <a:pt x="6715371" y="544727"/>
                </a:lnTo>
                <a:lnTo>
                  <a:pt x="6754241" y="534699"/>
                </a:lnTo>
                <a:close/>
              </a:path>
              <a:path w="7534275" h="2276475">
                <a:moveTo>
                  <a:pt x="7484512" y="137735"/>
                </a:moveTo>
                <a:lnTo>
                  <a:pt x="6673507" y="662585"/>
                </a:lnTo>
                <a:lnTo>
                  <a:pt x="6623394" y="679888"/>
                </a:lnTo>
                <a:lnTo>
                  <a:pt x="7522043" y="98319"/>
                </a:lnTo>
                <a:lnTo>
                  <a:pt x="7484512" y="137735"/>
                </a:lnTo>
                <a:close/>
              </a:path>
            </a:pathLst>
          </a:custGeom>
          <a:solidFill>
            <a:srgbClr val="5B9DC7"/>
          </a:solidFill>
        </p:spPr>
        <p:txBody>
          <a:bodyPr wrap="square" lIns="0" tIns="0" rIns="0" bIns="0" rtlCol="0"/>
          <a:lstStyle/>
          <a:p>
            <a:endParaRPr sz="1200"/>
          </a:p>
        </p:txBody>
      </p:sp>
      <p:sp>
        <p:nvSpPr>
          <p:cNvPr id="3" name="object 3"/>
          <p:cNvSpPr txBox="1">
            <a:spLocks noGrp="1"/>
          </p:cNvSpPr>
          <p:nvPr>
            <p:ph type="title"/>
          </p:nvPr>
        </p:nvSpPr>
        <p:spPr>
          <a:xfrm>
            <a:off x="457200" y="543540"/>
            <a:ext cx="9804400" cy="257763"/>
          </a:xfrm>
          <a:prstGeom prst="rect">
            <a:avLst/>
          </a:prstGeom>
        </p:spPr>
        <p:txBody>
          <a:bodyPr vert="horz" wrap="square" lIns="0" tIns="11430" rIns="0" bIns="0" rtlCol="0" anchor="ctr">
            <a:spAutoFit/>
          </a:bodyPr>
          <a:lstStyle/>
          <a:p>
            <a:pPr marL="8467" marR="3387" algn="just">
              <a:lnSpc>
                <a:spcPct val="100000"/>
              </a:lnSpc>
              <a:spcBef>
                <a:spcPts val="90"/>
              </a:spcBef>
            </a:pPr>
            <a:r>
              <a:rPr sz="1600" spc="47" dirty="0">
                <a:solidFill>
                  <a:srgbClr val="0070C0"/>
                </a:solidFill>
                <a:latin typeface="Times New Roman" panose="02020603050405020304" pitchFamily="18" charset="0"/>
                <a:cs typeface="Times New Roman" panose="02020603050405020304" pitchFamily="18" charset="0"/>
              </a:rPr>
              <a:t>Étude </a:t>
            </a:r>
            <a:r>
              <a:rPr sz="1600" spc="-487" dirty="0">
                <a:solidFill>
                  <a:srgbClr val="0070C0"/>
                </a:solidFill>
                <a:latin typeface="Times New Roman" panose="02020603050405020304" pitchFamily="18" charset="0"/>
                <a:cs typeface="Times New Roman" panose="02020603050405020304" pitchFamily="18" charset="0"/>
              </a:rPr>
              <a:t>1</a:t>
            </a:r>
            <a:r>
              <a:rPr sz="1600" spc="-483" dirty="0">
                <a:solidFill>
                  <a:srgbClr val="0070C0"/>
                </a:solidFill>
                <a:latin typeface="Times New Roman" panose="02020603050405020304" pitchFamily="18" charset="0"/>
                <a:cs typeface="Times New Roman" panose="02020603050405020304" pitchFamily="18" charset="0"/>
              </a:rPr>
              <a:t> </a:t>
            </a:r>
            <a:r>
              <a:rPr sz="1600" spc="-330" dirty="0">
                <a:solidFill>
                  <a:srgbClr val="0070C0"/>
                </a:solidFill>
                <a:latin typeface="Times New Roman" panose="02020603050405020304" pitchFamily="18" charset="0"/>
                <a:cs typeface="Times New Roman" panose="02020603050405020304" pitchFamily="18" charset="0"/>
              </a:rPr>
              <a:t>:</a:t>
            </a:r>
            <a:r>
              <a:rPr lang="en-CA" sz="1600" spc="-330" dirty="0">
                <a:solidFill>
                  <a:srgbClr val="0070C0"/>
                </a:solidFill>
                <a:latin typeface="Times New Roman" panose="02020603050405020304" pitchFamily="18" charset="0"/>
                <a:cs typeface="Times New Roman" panose="02020603050405020304" pitchFamily="18" charset="0"/>
              </a:rPr>
              <a:t>                       </a:t>
            </a:r>
            <a:r>
              <a:rPr lang="en-CA" sz="1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Metformin use in prediabetes : Is earlier intervention better ?</a:t>
            </a:r>
            <a:endParaRPr sz="1600" dirty="0">
              <a:solidFill>
                <a:srgbClr val="0070C0"/>
              </a:solidFill>
              <a:latin typeface="Times New Roman" panose="02020603050405020304" pitchFamily="18" charset="0"/>
              <a:cs typeface="Times New Roman" panose="02020603050405020304" pitchFamily="18" charset="0"/>
            </a:endParaRPr>
          </a:p>
        </p:txBody>
      </p:sp>
      <p:sp>
        <p:nvSpPr>
          <p:cNvPr id="15" name="object 15"/>
          <p:cNvSpPr txBox="1"/>
          <p:nvPr/>
        </p:nvSpPr>
        <p:spPr>
          <a:xfrm>
            <a:off x="1126185" y="1016820"/>
            <a:ext cx="3898102" cy="5485562"/>
          </a:xfrm>
          <a:prstGeom prst="rect">
            <a:avLst/>
          </a:prstGeom>
        </p:spPr>
        <p:txBody>
          <a:bodyPr vert="horz" wrap="square" lIns="0" tIns="8467" rIns="0" bIns="0" rtlCol="0">
            <a:spAutoFit/>
          </a:bodyPr>
          <a:lstStyle/>
          <a:p>
            <a:pPr marL="8467" marR="823425">
              <a:lnSpc>
                <a:spcPct val="106500"/>
              </a:lnSpc>
              <a:spcBef>
                <a:spcPts val="67"/>
              </a:spcBef>
            </a:pPr>
            <a:r>
              <a:rPr sz="1600" spc="37" dirty="0" err="1">
                <a:solidFill>
                  <a:srgbClr val="0070C0"/>
                </a:solidFill>
                <a:latin typeface="Times New Roman" panose="02020603050405020304" pitchFamily="18" charset="0"/>
                <a:cs typeface="Times New Roman" panose="02020603050405020304" pitchFamily="18" charset="0"/>
              </a:rPr>
              <a:t>Essai</a:t>
            </a:r>
            <a:r>
              <a:rPr lang="en-CA" sz="1600" spc="37" dirty="0">
                <a:solidFill>
                  <a:srgbClr val="0070C0"/>
                </a:solidFill>
                <a:latin typeface="Times New Roman" panose="02020603050405020304" pitchFamily="18" charset="0"/>
                <a:cs typeface="Times New Roman" panose="02020603050405020304" pitchFamily="18" charset="0"/>
              </a:rPr>
              <a:t> </a:t>
            </a:r>
            <a:r>
              <a:rPr lang="en-CA" sz="1600" spc="37" dirty="0" err="1">
                <a:solidFill>
                  <a:srgbClr val="0070C0"/>
                </a:solidFill>
                <a:latin typeface="Times New Roman" panose="02020603050405020304" pitchFamily="18" charset="0"/>
                <a:cs typeface="Times New Roman" panose="02020603050405020304" pitchFamily="18" charset="0"/>
              </a:rPr>
              <a:t>controlé</a:t>
            </a:r>
            <a:r>
              <a:rPr lang="en-CA" sz="1600" spc="37" dirty="0">
                <a:solidFill>
                  <a:srgbClr val="0070C0"/>
                </a:solidFill>
                <a:latin typeface="Times New Roman" panose="02020603050405020304" pitchFamily="18" charset="0"/>
                <a:cs typeface="Times New Roman" panose="02020603050405020304" pitchFamily="18" charset="0"/>
              </a:rPr>
              <a:t> </a:t>
            </a:r>
            <a:r>
              <a:rPr lang="en-CA" sz="1600" spc="37" dirty="0" err="1">
                <a:solidFill>
                  <a:srgbClr val="0070C0"/>
                </a:solidFill>
                <a:latin typeface="Times New Roman" panose="02020603050405020304" pitchFamily="18" charset="0"/>
                <a:cs typeface="Times New Roman" panose="02020603050405020304" pitchFamily="18" charset="0"/>
              </a:rPr>
              <a:t>randomisé</a:t>
            </a:r>
            <a:r>
              <a:rPr lang="fr-FR" sz="1600" spc="37" dirty="0">
                <a:solidFill>
                  <a:srgbClr val="0070C0"/>
                </a:solidFill>
                <a:latin typeface="Times New Roman" panose="02020603050405020304" pitchFamily="18" charset="0"/>
                <a:cs typeface="Times New Roman" panose="02020603050405020304" pitchFamily="18" charset="0"/>
              </a:rPr>
              <a:t> </a:t>
            </a:r>
            <a:r>
              <a:rPr sz="1600" spc="50" dirty="0">
                <a:solidFill>
                  <a:srgbClr val="0070C0"/>
                </a:solidFill>
                <a:latin typeface="Times New Roman" panose="02020603050405020304" pitchFamily="18" charset="0"/>
                <a:cs typeface="Times New Roman" panose="02020603050405020304" pitchFamily="18" charset="0"/>
              </a:rPr>
              <a:t>sur</a:t>
            </a:r>
            <a:r>
              <a:rPr sz="1600" spc="-80" dirty="0">
                <a:solidFill>
                  <a:srgbClr val="0070C0"/>
                </a:solidFill>
                <a:latin typeface="Times New Roman" panose="02020603050405020304" pitchFamily="18" charset="0"/>
                <a:cs typeface="Times New Roman" panose="02020603050405020304" pitchFamily="18" charset="0"/>
              </a:rPr>
              <a:t> </a:t>
            </a:r>
            <a:r>
              <a:rPr lang="en-CA" sz="1600" spc="60" dirty="0">
                <a:solidFill>
                  <a:srgbClr val="0070C0"/>
                </a:solidFill>
                <a:latin typeface="Times New Roman" panose="02020603050405020304" pitchFamily="18" charset="0"/>
                <a:cs typeface="Times New Roman" panose="02020603050405020304" pitchFamily="18" charset="0"/>
              </a:rPr>
              <a:t>4 </a:t>
            </a:r>
            <a:r>
              <a:rPr lang="en-CA" sz="1600" spc="60" dirty="0" err="1">
                <a:solidFill>
                  <a:srgbClr val="0070C0"/>
                </a:solidFill>
                <a:latin typeface="Times New Roman" panose="02020603050405020304" pitchFamily="18" charset="0"/>
                <a:cs typeface="Times New Roman" panose="02020603050405020304" pitchFamily="18" charset="0"/>
              </a:rPr>
              <a:t>ans</a:t>
            </a:r>
            <a:r>
              <a:rPr sz="1600" spc="-80" dirty="0">
                <a:solidFill>
                  <a:srgbClr val="0070C0"/>
                </a:solidFill>
                <a:latin typeface="Times New Roman" panose="02020603050405020304" pitchFamily="18" charset="0"/>
                <a:cs typeface="Times New Roman" panose="02020603050405020304" pitchFamily="18" charset="0"/>
              </a:rPr>
              <a:t> </a:t>
            </a:r>
            <a:endParaRPr lang="en-CA" sz="1600" spc="-80" dirty="0">
              <a:solidFill>
                <a:srgbClr val="0070C0"/>
              </a:solidFill>
              <a:latin typeface="Times New Roman" panose="02020603050405020304" pitchFamily="18" charset="0"/>
              <a:cs typeface="Times New Roman" panose="02020603050405020304" pitchFamily="18" charset="0"/>
            </a:endParaRPr>
          </a:p>
          <a:p>
            <a:pPr marL="8467" marR="823425">
              <a:lnSpc>
                <a:spcPct val="106500"/>
              </a:lnSpc>
              <a:spcBef>
                <a:spcPts val="67"/>
              </a:spcBef>
            </a:pPr>
            <a:r>
              <a:rPr sz="1600" spc="-553" dirty="0">
                <a:solidFill>
                  <a:srgbClr val="0070C0"/>
                </a:solidFill>
                <a:latin typeface="Times New Roman" panose="02020603050405020304" pitchFamily="18" charset="0"/>
                <a:cs typeface="Times New Roman" panose="02020603050405020304" pitchFamily="18" charset="0"/>
              </a:rPr>
              <a:t> </a:t>
            </a:r>
            <a:r>
              <a:rPr lang="en-CA" sz="1600" spc="3" dirty="0">
                <a:solidFill>
                  <a:srgbClr val="0070C0"/>
                </a:solidFill>
                <a:latin typeface="Times New Roman" panose="02020603050405020304" pitchFamily="18" charset="0"/>
                <a:cs typeface="Times New Roman" panose="02020603050405020304" pitchFamily="18" charset="0"/>
              </a:rPr>
              <a:t>En </a:t>
            </a:r>
            <a:r>
              <a:rPr lang="en-CA" sz="1600" spc="3" dirty="0" err="1">
                <a:solidFill>
                  <a:srgbClr val="0070C0"/>
                </a:solidFill>
                <a:latin typeface="Times New Roman" panose="02020603050405020304" pitchFamily="18" charset="0"/>
                <a:cs typeface="Times New Roman" panose="02020603050405020304" pitchFamily="18" charset="0"/>
              </a:rPr>
              <a:t>Australie</a:t>
            </a:r>
            <a:endParaRPr sz="1600" dirty="0">
              <a:solidFill>
                <a:srgbClr val="0070C0"/>
              </a:solidFill>
              <a:latin typeface="Times New Roman" panose="02020603050405020304" pitchFamily="18" charset="0"/>
              <a:cs typeface="Times New Roman" panose="02020603050405020304" pitchFamily="18" charset="0"/>
            </a:endParaRPr>
          </a:p>
          <a:p>
            <a:pPr marL="8467">
              <a:spcBef>
                <a:spcPts val="139"/>
              </a:spcBef>
            </a:pPr>
            <a:r>
              <a:rPr sz="1600" spc="17" dirty="0">
                <a:solidFill>
                  <a:srgbClr val="0070C0"/>
                </a:solidFill>
                <a:latin typeface="Times New Roman" panose="02020603050405020304" pitchFamily="18" charset="0"/>
                <a:cs typeface="Times New Roman" panose="02020603050405020304" pitchFamily="18" charset="0"/>
              </a:rPr>
              <a:t>N</a:t>
            </a:r>
            <a:r>
              <a:rPr sz="1600" spc="-76" dirty="0">
                <a:solidFill>
                  <a:srgbClr val="0070C0"/>
                </a:solidFill>
                <a:latin typeface="Times New Roman" panose="02020603050405020304" pitchFamily="18" charset="0"/>
                <a:cs typeface="Times New Roman" panose="02020603050405020304" pitchFamily="18" charset="0"/>
              </a:rPr>
              <a:t> </a:t>
            </a:r>
            <a:r>
              <a:rPr sz="1600" spc="-57" dirty="0">
                <a:solidFill>
                  <a:srgbClr val="0070C0"/>
                </a:solidFill>
                <a:latin typeface="Times New Roman" panose="02020603050405020304" pitchFamily="18" charset="0"/>
                <a:cs typeface="Times New Roman" panose="02020603050405020304" pitchFamily="18" charset="0"/>
              </a:rPr>
              <a:t>=</a:t>
            </a:r>
            <a:r>
              <a:rPr sz="1600" spc="-76" dirty="0">
                <a:solidFill>
                  <a:srgbClr val="0070C0"/>
                </a:solidFill>
                <a:latin typeface="Times New Roman" panose="02020603050405020304" pitchFamily="18" charset="0"/>
                <a:cs typeface="Times New Roman" panose="02020603050405020304" pitchFamily="18" charset="0"/>
              </a:rPr>
              <a:t> </a:t>
            </a:r>
            <a:r>
              <a:rPr lang="en-CA" sz="1600" spc="-76" dirty="0">
                <a:solidFill>
                  <a:srgbClr val="0070C0"/>
                </a:solidFill>
                <a:latin typeface="Times New Roman" panose="02020603050405020304" pitchFamily="18" charset="0"/>
                <a:cs typeface="Times New Roman" panose="02020603050405020304" pitchFamily="18" charset="0"/>
              </a:rPr>
              <a:t>2057</a:t>
            </a:r>
            <a:endParaRPr sz="1600" dirty="0">
              <a:solidFill>
                <a:srgbClr val="0070C0"/>
              </a:solidFill>
              <a:latin typeface="Times New Roman" panose="02020603050405020304" pitchFamily="18" charset="0"/>
              <a:cs typeface="Times New Roman" panose="02020603050405020304" pitchFamily="18" charset="0"/>
            </a:endParaRPr>
          </a:p>
          <a:p>
            <a:endParaRPr lang="fr-FR" sz="1600" dirty="0">
              <a:solidFill>
                <a:srgbClr val="0070C0"/>
              </a:solidFill>
              <a:latin typeface="Times New Roman" panose="02020603050405020304" pitchFamily="18" charset="0"/>
              <a:ea typeface="Tahoma" panose="020B0604030504040204" pitchFamily="34" charset="0"/>
              <a:cs typeface="Times New Roman" panose="02020603050405020304" pitchFamily="18" charset="0"/>
            </a:endParaRPr>
          </a:p>
          <a:p>
            <a:r>
              <a:rPr lang="fr-FR" sz="1600" dirty="0">
                <a:solidFill>
                  <a:srgbClr val="0070C0"/>
                </a:solidFill>
                <a:latin typeface="Times New Roman" panose="02020603050405020304" pitchFamily="18" charset="0"/>
                <a:ea typeface="Tahoma" panose="020B0604030504040204" pitchFamily="34" charset="0"/>
                <a:cs typeface="Times New Roman" panose="02020603050405020304" pitchFamily="18" charset="0"/>
              </a:rPr>
              <a:t>Comparaison de l’ impact de la metformine  vs placebo sur la prévention du diabète chez les prédiabétiques avec une FPG de </a:t>
            </a:r>
            <a:r>
              <a:rPr lang="fr-FR" sz="1600" dirty="0" err="1">
                <a:solidFill>
                  <a:srgbClr val="0070C0"/>
                </a:solidFill>
                <a:latin typeface="Times New Roman" panose="02020603050405020304" pitchFamily="18" charset="0"/>
                <a:ea typeface="Tahoma" panose="020B0604030504040204" pitchFamily="34" charset="0"/>
                <a:cs typeface="Times New Roman" panose="02020603050405020304" pitchFamily="18" charset="0"/>
              </a:rPr>
              <a:t>depart</a:t>
            </a:r>
            <a:r>
              <a:rPr lang="fr-FR" sz="1600" dirty="0">
                <a:solidFill>
                  <a:srgbClr val="0070C0"/>
                </a:solidFill>
                <a:latin typeface="Times New Roman" panose="02020603050405020304" pitchFamily="18" charset="0"/>
                <a:ea typeface="Tahoma" panose="020B0604030504040204" pitchFamily="34" charset="0"/>
                <a:cs typeface="Times New Roman" panose="02020603050405020304" pitchFamily="18" charset="0"/>
              </a:rPr>
              <a:t> répartis en  4 différents sous cohortes  </a:t>
            </a:r>
          </a:p>
          <a:p>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-faible sous-cohorte (FPG de 99 à 100 mg/dl au départ) </a:t>
            </a:r>
            <a:endParaRPr lang="en-CA"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-sous-cohorte faible-moyenne (101–105 mg/</a:t>
            </a:r>
            <a:r>
              <a:rPr lang="fr-FR" sz="16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dL</a:t>
            </a: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au départ); </a:t>
            </a:r>
            <a:endParaRPr lang="en-CA"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-sous-cohorte moyenne-élevée (106-115 mg/</a:t>
            </a:r>
            <a:r>
              <a:rPr lang="fr-FR" sz="16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dL</a:t>
            </a: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au départ); et </a:t>
            </a:r>
            <a:endParaRPr lang="en-CA"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-sous-cohorte élevée (≥116 mg/</a:t>
            </a:r>
            <a:r>
              <a:rPr lang="fr-FR" sz="16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dL</a:t>
            </a:r>
            <a:r>
              <a:rPr lang="fr-FR" sz="1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au départ). </a:t>
            </a:r>
            <a:endParaRPr lang="en-CA" sz="1600" spc="47" dirty="0">
              <a:solidFill>
                <a:srgbClr val="0070C0"/>
              </a:solidFill>
              <a:latin typeface="Times New Roman" panose="02020603050405020304" pitchFamily="18" charset="0"/>
              <a:cs typeface="Times New Roman" panose="02020603050405020304" pitchFamily="18" charset="0"/>
            </a:endParaRPr>
          </a:p>
          <a:p>
            <a:endParaRPr lang="en-CA" sz="1600" spc="47" dirty="0">
              <a:solidFill>
                <a:srgbClr val="0070C0"/>
              </a:solidFill>
              <a:latin typeface="Times New Roman" panose="02020603050405020304" pitchFamily="18" charset="0"/>
              <a:cs typeface="Times New Roman" panose="02020603050405020304" pitchFamily="18" charset="0"/>
            </a:endParaRPr>
          </a:p>
          <a:p>
            <a:r>
              <a:rPr sz="1600" b="1" spc="47" dirty="0">
                <a:solidFill>
                  <a:srgbClr val="0070C0"/>
                </a:solidFill>
                <a:latin typeface="Times New Roman" panose="02020603050405020304" pitchFamily="18" charset="0"/>
                <a:cs typeface="Times New Roman" panose="02020603050405020304" pitchFamily="18" charset="0"/>
              </a:rPr>
              <a:t>Forces</a:t>
            </a:r>
            <a:r>
              <a:rPr sz="1600" b="1" spc="-80" dirty="0">
                <a:solidFill>
                  <a:srgbClr val="0070C0"/>
                </a:solidFill>
                <a:latin typeface="Times New Roman" panose="02020603050405020304" pitchFamily="18" charset="0"/>
                <a:cs typeface="Times New Roman" panose="02020603050405020304" pitchFamily="18" charset="0"/>
              </a:rPr>
              <a:t> </a:t>
            </a:r>
            <a:r>
              <a:rPr sz="1600" b="1" spc="-150" dirty="0">
                <a:solidFill>
                  <a:srgbClr val="0070C0"/>
                </a:solidFill>
                <a:latin typeface="Times New Roman" panose="02020603050405020304" pitchFamily="18" charset="0"/>
                <a:cs typeface="Times New Roman" panose="02020603050405020304" pitchFamily="18" charset="0"/>
              </a:rPr>
              <a:t>:</a:t>
            </a:r>
            <a:endParaRPr lang="en-CA" sz="1600" b="1" dirty="0">
              <a:solidFill>
                <a:srgbClr val="0070C0"/>
              </a:solidFill>
              <a:latin typeface="Times New Roman" panose="02020603050405020304" pitchFamily="18" charset="0"/>
              <a:cs typeface="Times New Roman" panose="02020603050405020304" pitchFamily="18" charset="0"/>
            </a:endParaRPr>
          </a:p>
          <a:p>
            <a:r>
              <a:rPr lang="en-CA" sz="1600" spc="33" dirty="0">
                <a:solidFill>
                  <a:srgbClr val="0070C0"/>
                </a:solidFill>
                <a:latin typeface="Times New Roman" panose="02020603050405020304" pitchFamily="18" charset="0"/>
                <a:cs typeface="Times New Roman" panose="02020603050405020304" pitchFamily="18" charset="0"/>
              </a:rPr>
              <a:t>     - </a:t>
            </a:r>
            <a:r>
              <a:rPr lang="en-CA" sz="1600" spc="30" dirty="0">
                <a:solidFill>
                  <a:srgbClr val="0070C0"/>
                </a:solidFill>
                <a:latin typeface="Times New Roman" panose="02020603050405020304" pitchFamily="18" charset="0"/>
                <a:cs typeface="Times New Roman" panose="02020603050405020304" pitchFamily="18" charset="0"/>
              </a:rPr>
              <a:t>Etude à </a:t>
            </a:r>
            <a:r>
              <a:rPr lang="en-CA" sz="1600" spc="30" dirty="0" err="1">
                <a:solidFill>
                  <a:srgbClr val="0070C0"/>
                </a:solidFill>
                <a:latin typeface="Times New Roman" panose="02020603050405020304" pitchFamily="18" charset="0"/>
                <a:cs typeface="Times New Roman" panose="02020603050405020304" pitchFamily="18" charset="0"/>
              </a:rPr>
              <a:t>l’aveugle</a:t>
            </a:r>
            <a:endParaRPr lang="en-CA" sz="1600" spc="30" dirty="0">
              <a:solidFill>
                <a:srgbClr val="0070C0"/>
              </a:solidFill>
              <a:latin typeface="Times New Roman" panose="02020603050405020304" pitchFamily="18" charset="0"/>
              <a:cs typeface="Times New Roman" panose="02020603050405020304" pitchFamily="18" charset="0"/>
            </a:endParaRPr>
          </a:p>
          <a:p>
            <a:r>
              <a:rPr lang="en-CA" sz="1600" spc="30" dirty="0">
                <a:solidFill>
                  <a:srgbClr val="0070C0"/>
                </a:solidFill>
                <a:latin typeface="Times New Roman" panose="02020603050405020304" pitchFamily="18" charset="0"/>
                <a:cs typeface="Times New Roman" panose="02020603050405020304" pitchFamily="18" charset="0"/>
              </a:rPr>
              <a:t>     -</a:t>
            </a:r>
            <a:r>
              <a:rPr lang="en-CA" sz="1600" spc="33" dirty="0">
                <a:solidFill>
                  <a:srgbClr val="0070C0"/>
                </a:solidFill>
                <a:latin typeface="Times New Roman" panose="02020603050405020304" pitchFamily="18" charset="0"/>
                <a:cs typeface="Times New Roman" panose="02020603050405020304" pitchFamily="18" charset="0"/>
              </a:rPr>
              <a:t>Randomisation</a:t>
            </a:r>
            <a:r>
              <a:rPr lang="en-CA" sz="1600" spc="-103" dirty="0">
                <a:solidFill>
                  <a:srgbClr val="0070C0"/>
                </a:solidFill>
                <a:latin typeface="Times New Roman" panose="02020603050405020304" pitchFamily="18" charset="0"/>
                <a:cs typeface="Times New Roman" panose="02020603050405020304" pitchFamily="18" charset="0"/>
              </a:rPr>
              <a:t> </a:t>
            </a:r>
            <a:r>
              <a:rPr lang="en-CA" sz="1600" spc="20" dirty="0">
                <a:solidFill>
                  <a:srgbClr val="0070C0"/>
                </a:solidFill>
                <a:latin typeface="Times New Roman" panose="02020603050405020304" pitchFamily="18" charset="0"/>
                <a:cs typeface="Times New Roman" panose="02020603050405020304" pitchFamily="18" charset="0"/>
              </a:rPr>
              <a:t>et</a:t>
            </a:r>
            <a:r>
              <a:rPr lang="en-CA" sz="1600" spc="-100" dirty="0">
                <a:solidFill>
                  <a:srgbClr val="0070C0"/>
                </a:solidFill>
                <a:latin typeface="Times New Roman" panose="02020603050405020304" pitchFamily="18" charset="0"/>
                <a:cs typeface="Times New Roman" panose="02020603050405020304" pitchFamily="18" charset="0"/>
              </a:rPr>
              <a:t> </a:t>
            </a:r>
            <a:r>
              <a:rPr lang="en-CA" sz="1600" spc="37" dirty="0">
                <a:solidFill>
                  <a:srgbClr val="0070C0"/>
                </a:solidFill>
                <a:latin typeface="Times New Roman" panose="02020603050405020304" pitchFamily="18" charset="0"/>
                <a:cs typeface="Times New Roman" panose="02020603050405020304" pitchFamily="18" charset="0"/>
              </a:rPr>
              <a:t>stratification </a:t>
            </a:r>
          </a:p>
          <a:p>
            <a:r>
              <a:rPr lang="en-CA" sz="1600" spc="37" dirty="0">
                <a:solidFill>
                  <a:srgbClr val="0070C0"/>
                </a:solidFill>
                <a:latin typeface="Times New Roman" panose="02020603050405020304" pitchFamily="18" charset="0"/>
                <a:cs typeface="Times New Roman" panose="02020603050405020304" pitchFamily="18" charset="0"/>
              </a:rPr>
              <a:t>     -</a:t>
            </a:r>
            <a:r>
              <a:rPr lang="fr-FR" sz="1600" dirty="0">
                <a:solidFill>
                  <a:srgbClr val="0070C0"/>
                </a:solidFill>
                <a:latin typeface="Times New Roman" panose="02020603050405020304" pitchFamily="18" charset="0"/>
                <a:ea typeface="Times New Roman" panose="02020603050405020304" pitchFamily="18" charset="0"/>
              </a:rPr>
              <a:t>sous cohortes étaient de taille équivalente</a:t>
            </a:r>
          </a:p>
          <a:p>
            <a:r>
              <a:rPr lang="fr-FR" sz="1600" dirty="0">
                <a:solidFill>
                  <a:srgbClr val="0070C0"/>
                </a:solidFill>
                <a:latin typeface="Times New Roman" panose="02020603050405020304" pitchFamily="18" charset="0"/>
                <a:ea typeface="Times New Roman" panose="02020603050405020304" pitchFamily="18" charset="0"/>
              </a:rPr>
              <a:t>     -statistiquement significatif et cliniquement    </a:t>
            </a:r>
          </a:p>
          <a:p>
            <a:r>
              <a:rPr lang="fr-FR" sz="1600" dirty="0">
                <a:solidFill>
                  <a:srgbClr val="0070C0"/>
                </a:solidFill>
                <a:latin typeface="Times New Roman" panose="02020603050405020304" pitchFamily="18" charset="0"/>
                <a:ea typeface="Times New Roman" panose="02020603050405020304" pitchFamily="18" charset="0"/>
              </a:rPr>
              <a:t>       significatif. </a:t>
            </a:r>
          </a:p>
        </p:txBody>
      </p:sp>
      <p:pic>
        <p:nvPicPr>
          <p:cNvPr id="16" name="object 16"/>
          <p:cNvPicPr/>
          <p:nvPr/>
        </p:nvPicPr>
        <p:blipFill>
          <a:blip r:embed="rId2" cstate="print"/>
          <a:stretch>
            <a:fillRect/>
          </a:stretch>
        </p:blipFill>
        <p:spPr>
          <a:xfrm>
            <a:off x="6477356" y="2448384"/>
            <a:ext cx="84938" cy="84938"/>
          </a:xfrm>
          <a:prstGeom prst="rect">
            <a:avLst/>
          </a:prstGeom>
        </p:spPr>
      </p:pic>
      <p:sp>
        <p:nvSpPr>
          <p:cNvPr id="27" name="object 27"/>
          <p:cNvSpPr txBox="1"/>
          <p:nvPr/>
        </p:nvSpPr>
        <p:spPr>
          <a:xfrm>
            <a:off x="5889968" y="2018372"/>
            <a:ext cx="5564717" cy="3563796"/>
          </a:xfrm>
          <a:prstGeom prst="rect">
            <a:avLst/>
          </a:prstGeom>
        </p:spPr>
        <p:txBody>
          <a:bodyPr vert="horz" wrap="square" lIns="0" tIns="29210" rIns="0" bIns="0" rtlCol="0">
            <a:spAutoFit/>
          </a:bodyPr>
          <a:lstStyle/>
          <a:p>
            <a:pPr marL="8467">
              <a:spcBef>
                <a:spcPts val="230"/>
              </a:spcBef>
            </a:pPr>
            <a:r>
              <a:rPr b="1" spc="23" dirty="0" err="1">
                <a:solidFill>
                  <a:srgbClr val="0070C0"/>
                </a:solidFill>
                <a:latin typeface="Tahoma"/>
                <a:cs typeface="Tahoma"/>
              </a:rPr>
              <a:t>Résultats</a:t>
            </a:r>
            <a:endParaRPr lang="en-CA" b="1" spc="23" dirty="0">
              <a:solidFill>
                <a:srgbClr val="0070C0"/>
              </a:solidFill>
              <a:latin typeface="Tahoma"/>
              <a:cs typeface="Tahoma"/>
            </a:endParaRPr>
          </a:p>
          <a:p>
            <a:pPr marL="8467">
              <a:spcBef>
                <a:spcPts val="230"/>
              </a:spcBef>
            </a:pPr>
            <a:endParaRPr lang="en-CA" spc="23" dirty="0">
              <a:solidFill>
                <a:srgbClr val="0070C0"/>
              </a:solidFill>
              <a:latin typeface="Tahoma"/>
              <a:cs typeface="Tahoma"/>
            </a:endParaRPr>
          </a:p>
          <a:p>
            <a:r>
              <a:rPr lang="fr-FR" sz="1200" dirty="0">
                <a:solidFill>
                  <a:srgbClr val="0070C0"/>
                </a:solidFill>
                <a:latin typeface="Times New Roman" panose="02020603050405020304" pitchFamily="18" charset="0"/>
                <a:ea typeface="Times New Roman" panose="02020603050405020304" pitchFamily="18" charset="0"/>
              </a:rPr>
              <a:t>-</a:t>
            </a:r>
            <a:r>
              <a:rPr lang="fr-FR" sz="1600" dirty="0">
                <a:solidFill>
                  <a:srgbClr val="0070C0"/>
                </a:solidFill>
                <a:latin typeface="Times New Roman" panose="02020603050405020304" pitchFamily="18" charset="0"/>
                <a:ea typeface="Times New Roman" panose="02020603050405020304" pitchFamily="18" charset="0"/>
              </a:rPr>
              <a:t>Réduction de l’incidence du diabète et FPG  chez les personnes ayant eu un niveau  plus élevé de FPG  au départ. </a:t>
            </a:r>
            <a:r>
              <a:rPr lang="fr-CA" sz="1600" dirty="0">
                <a:solidFill>
                  <a:srgbClr val="0070C0"/>
                </a:solidFill>
                <a:latin typeface="Times New Roman" panose="02020603050405020304" pitchFamily="18" charset="0"/>
                <a:ea typeface="Times New Roman" panose="02020603050405020304" pitchFamily="18" charset="0"/>
              </a:rPr>
              <a:t>(&gt;=116 mg /dl )</a:t>
            </a:r>
            <a:endParaRPr lang="en-CA" sz="1600" dirty="0">
              <a:solidFill>
                <a:srgbClr val="0070C0"/>
              </a:solidFill>
              <a:latin typeface="Times New Roman" panose="02020603050405020304" pitchFamily="18" charset="0"/>
              <a:ea typeface="Times New Roman" panose="02020603050405020304" pitchFamily="18" charset="0"/>
            </a:endParaRPr>
          </a:p>
          <a:p>
            <a:endParaRPr lang="fr-FR" sz="1600" dirty="0">
              <a:solidFill>
                <a:srgbClr val="0070C0"/>
              </a:solidFill>
              <a:latin typeface="Times New Roman" panose="02020603050405020304" pitchFamily="18" charset="0"/>
              <a:ea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rPr>
              <a:t>-Metformine réduit l’incidence du diabète de 43 % (RR 0,57, IC 0,4-0,9) chez les personnes prédiabétiques dont l’IFG était plus prononcé par rapport à 26 % (RR 0,74, IC entre 0,7 et 0,8) lorsque tous les participants à l’étude ont été inclus</a:t>
            </a:r>
            <a:endParaRPr lang="en-CA" sz="1600" spc="23" dirty="0">
              <a:solidFill>
                <a:srgbClr val="0070C0"/>
              </a:solidFill>
              <a:latin typeface="Tahoma"/>
              <a:cs typeface="Tahoma"/>
            </a:endParaRPr>
          </a:p>
          <a:p>
            <a:endParaRPr lang="en-CA" sz="1600" dirty="0">
              <a:solidFill>
                <a:srgbClr val="0070C0"/>
              </a:solidFill>
              <a:latin typeface="Times New Roman" panose="02020603050405020304" pitchFamily="18" charset="0"/>
              <a:ea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rPr>
              <a:t>-Stabilité de la sensibilité à l’insuline dans chaque sous-cohorte stratifiée sauf une.</a:t>
            </a:r>
            <a:endParaRPr lang="en-CA" sz="1600" dirty="0">
              <a:solidFill>
                <a:srgbClr val="0070C0"/>
              </a:solidFill>
              <a:latin typeface="Times New Roman" panose="02020603050405020304" pitchFamily="18" charset="0"/>
              <a:ea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rPr>
              <a:t> </a:t>
            </a:r>
          </a:p>
          <a:p>
            <a:r>
              <a:rPr lang="fr-FR" sz="1600" dirty="0">
                <a:solidFill>
                  <a:schemeClr val="tx2">
                    <a:lumMod val="60000"/>
                    <a:lumOff val="40000"/>
                  </a:schemeClr>
                </a:solidFill>
                <a:latin typeface="Times New Roman" panose="02020603050405020304" pitchFamily="18" charset="0"/>
                <a:ea typeface="Times New Roman" panose="02020603050405020304" pitchFamily="18" charset="0"/>
              </a:rPr>
              <a:t> </a:t>
            </a:r>
            <a:endParaRPr lang="en-CA" sz="1600" dirty="0">
              <a:solidFill>
                <a:schemeClr val="tx2">
                  <a:lumMod val="60000"/>
                  <a:lumOff val="40000"/>
                </a:schemeClr>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67714" y="5338016"/>
            <a:ext cx="5022850" cy="1517650"/>
          </a:xfrm>
          <a:custGeom>
            <a:avLst/>
            <a:gdLst/>
            <a:ahLst/>
            <a:cxnLst/>
            <a:rect l="l" t="t" r="r" b="b"/>
            <a:pathLst>
              <a:path w="7534275" h="2276475">
                <a:moveTo>
                  <a:pt x="1115563" y="1521385"/>
                </a:moveTo>
                <a:lnTo>
                  <a:pt x="276229" y="2064568"/>
                </a:lnTo>
                <a:lnTo>
                  <a:pt x="289016" y="2041166"/>
                </a:lnTo>
                <a:lnTo>
                  <a:pt x="327090" y="2001398"/>
                </a:lnTo>
                <a:lnTo>
                  <a:pt x="927512" y="1612829"/>
                </a:lnTo>
                <a:lnTo>
                  <a:pt x="961764" y="1605791"/>
                </a:lnTo>
                <a:lnTo>
                  <a:pt x="1078955" y="1529949"/>
                </a:lnTo>
                <a:lnTo>
                  <a:pt x="1115563" y="1521385"/>
                </a:lnTo>
                <a:close/>
              </a:path>
              <a:path w="7534275" h="2276475">
                <a:moveTo>
                  <a:pt x="1233679" y="1460073"/>
                </a:moveTo>
                <a:lnTo>
                  <a:pt x="189076" y="2136097"/>
                </a:lnTo>
                <a:lnTo>
                  <a:pt x="193079" y="2118380"/>
                </a:lnTo>
                <a:lnTo>
                  <a:pt x="1198475" y="1467728"/>
                </a:lnTo>
                <a:lnTo>
                  <a:pt x="1233679" y="1460073"/>
                </a:lnTo>
                <a:close/>
              </a:path>
              <a:path w="7534275" h="2276475">
                <a:moveTo>
                  <a:pt x="1325704" y="1415646"/>
                </a:moveTo>
                <a:lnTo>
                  <a:pt x="91967" y="2214070"/>
                </a:lnTo>
                <a:lnTo>
                  <a:pt x="126089" y="2176860"/>
                </a:lnTo>
                <a:lnTo>
                  <a:pt x="1276285" y="1432500"/>
                </a:lnTo>
                <a:lnTo>
                  <a:pt x="1325704" y="1415646"/>
                </a:lnTo>
                <a:close/>
              </a:path>
              <a:path w="7534275" h="2276475">
                <a:moveTo>
                  <a:pt x="2080618" y="1078371"/>
                </a:moveTo>
                <a:lnTo>
                  <a:pt x="229294" y="2276472"/>
                </a:lnTo>
                <a:lnTo>
                  <a:pt x="0" y="2273588"/>
                </a:lnTo>
                <a:lnTo>
                  <a:pt x="1368159" y="1388170"/>
                </a:lnTo>
                <a:lnTo>
                  <a:pt x="1417477" y="1371381"/>
                </a:lnTo>
                <a:lnTo>
                  <a:pt x="1459883" y="1343938"/>
                </a:lnTo>
                <a:lnTo>
                  <a:pt x="1509201" y="1327149"/>
                </a:lnTo>
                <a:lnTo>
                  <a:pt x="1551656" y="1299674"/>
                </a:lnTo>
                <a:lnTo>
                  <a:pt x="1601074" y="1282820"/>
                </a:lnTo>
                <a:lnTo>
                  <a:pt x="1643681" y="1255247"/>
                </a:lnTo>
                <a:lnTo>
                  <a:pt x="1696286" y="1236330"/>
                </a:lnTo>
                <a:lnTo>
                  <a:pt x="1794596" y="1187835"/>
                </a:lnTo>
                <a:lnTo>
                  <a:pt x="1847202" y="1168918"/>
                </a:lnTo>
                <a:lnTo>
                  <a:pt x="1891502" y="1140249"/>
                </a:lnTo>
                <a:lnTo>
                  <a:pt x="2043105" y="1087520"/>
                </a:lnTo>
                <a:lnTo>
                  <a:pt x="2080618" y="1078371"/>
                </a:lnTo>
                <a:close/>
              </a:path>
              <a:path w="7534275" h="2276475">
                <a:moveTo>
                  <a:pt x="2185686" y="1040630"/>
                </a:moveTo>
                <a:lnTo>
                  <a:pt x="912769" y="1864410"/>
                </a:lnTo>
                <a:lnTo>
                  <a:pt x="865897" y="1879616"/>
                </a:lnTo>
                <a:lnTo>
                  <a:pt x="750952" y="1954004"/>
                </a:lnTo>
                <a:lnTo>
                  <a:pt x="705659" y="1968188"/>
                </a:lnTo>
                <a:lnTo>
                  <a:pt x="2110946" y="1058744"/>
                </a:lnTo>
                <a:lnTo>
                  <a:pt x="2185686" y="1040630"/>
                </a:lnTo>
                <a:close/>
              </a:path>
              <a:path w="7534275" h="2276475">
                <a:moveTo>
                  <a:pt x="5903495" y="1024758"/>
                </a:moveTo>
                <a:lnTo>
                  <a:pt x="5182796" y="1491165"/>
                </a:lnTo>
                <a:lnTo>
                  <a:pt x="4950768" y="1565686"/>
                </a:lnTo>
                <a:lnTo>
                  <a:pt x="4901167" y="1582658"/>
                </a:lnTo>
                <a:lnTo>
                  <a:pt x="4845936" y="1588147"/>
                </a:lnTo>
                <a:lnTo>
                  <a:pt x="4791721" y="1592978"/>
                </a:lnTo>
                <a:lnTo>
                  <a:pt x="4745168" y="1607978"/>
                </a:lnTo>
                <a:lnTo>
                  <a:pt x="4586711" y="1619759"/>
                </a:lnTo>
                <a:lnTo>
                  <a:pt x="4528008" y="1612367"/>
                </a:lnTo>
                <a:lnTo>
                  <a:pt x="4426433" y="1617593"/>
                </a:lnTo>
                <a:lnTo>
                  <a:pt x="4369253" y="1609214"/>
                </a:lnTo>
                <a:lnTo>
                  <a:pt x="4318973" y="1611499"/>
                </a:lnTo>
                <a:lnTo>
                  <a:pt x="4289768" y="1615271"/>
                </a:lnTo>
                <a:lnTo>
                  <a:pt x="4254663" y="1607735"/>
                </a:lnTo>
                <a:lnTo>
                  <a:pt x="4220414" y="1599644"/>
                </a:lnTo>
                <a:lnTo>
                  <a:pt x="4186880" y="1591092"/>
                </a:lnTo>
                <a:lnTo>
                  <a:pt x="4081873" y="1568283"/>
                </a:lnTo>
                <a:lnTo>
                  <a:pt x="4030084" y="1556416"/>
                </a:lnTo>
                <a:lnTo>
                  <a:pt x="3972252" y="1533333"/>
                </a:lnTo>
                <a:lnTo>
                  <a:pt x="3951283" y="1531776"/>
                </a:lnTo>
                <a:lnTo>
                  <a:pt x="3924700" y="1518724"/>
                </a:lnTo>
                <a:lnTo>
                  <a:pt x="3898973" y="1505118"/>
                </a:lnTo>
                <a:lnTo>
                  <a:pt x="3880576" y="1501897"/>
                </a:lnTo>
                <a:lnTo>
                  <a:pt x="3834979" y="1470896"/>
                </a:lnTo>
                <a:lnTo>
                  <a:pt x="3796854" y="1450186"/>
                </a:lnTo>
                <a:lnTo>
                  <a:pt x="3759300" y="1429107"/>
                </a:lnTo>
                <a:lnTo>
                  <a:pt x="3715417" y="1396996"/>
                </a:lnTo>
                <a:lnTo>
                  <a:pt x="3676719" y="1376658"/>
                </a:lnTo>
                <a:lnTo>
                  <a:pt x="3630402" y="1346123"/>
                </a:lnTo>
                <a:lnTo>
                  <a:pt x="3590291" y="1326698"/>
                </a:lnTo>
                <a:lnTo>
                  <a:pt x="3542614" y="1297042"/>
                </a:lnTo>
                <a:lnTo>
                  <a:pt x="3501198" y="1278463"/>
                </a:lnTo>
                <a:lnTo>
                  <a:pt x="3452269" y="1249618"/>
                </a:lnTo>
                <a:lnTo>
                  <a:pt x="3409653" y="1231815"/>
                </a:lnTo>
                <a:lnTo>
                  <a:pt x="3384189" y="1218039"/>
                </a:lnTo>
                <a:lnTo>
                  <a:pt x="3339588" y="1201520"/>
                </a:lnTo>
                <a:lnTo>
                  <a:pt x="3314124" y="1187745"/>
                </a:lnTo>
                <a:lnTo>
                  <a:pt x="3276808" y="1166512"/>
                </a:lnTo>
                <a:lnTo>
                  <a:pt x="3244964" y="1156865"/>
                </a:lnTo>
                <a:lnTo>
                  <a:pt x="3211406" y="1148328"/>
                </a:lnTo>
                <a:lnTo>
                  <a:pt x="3175848" y="1141084"/>
                </a:lnTo>
                <a:lnTo>
                  <a:pt x="3128282" y="1141612"/>
                </a:lnTo>
                <a:lnTo>
                  <a:pt x="3072883" y="1132081"/>
                </a:lnTo>
                <a:lnTo>
                  <a:pt x="3016551" y="1123155"/>
                </a:lnTo>
                <a:lnTo>
                  <a:pt x="2966187" y="1125493"/>
                </a:lnTo>
                <a:lnTo>
                  <a:pt x="2914890" y="1128436"/>
                </a:lnTo>
                <a:lnTo>
                  <a:pt x="2862660" y="1131982"/>
                </a:lnTo>
                <a:lnTo>
                  <a:pt x="2809498" y="1136131"/>
                </a:lnTo>
                <a:lnTo>
                  <a:pt x="2758695" y="1138754"/>
                </a:lnTo>
                <a:lnTo>
                  <a:pt x="2715450" y="1151613"/>
                </a:lnTo>
                <a:lnTo>
                  <a:pt x="2615379" y="1155865"/>
                </a:lnTo>
                <a:lnTo>
                  <a:pt x="2571476" y="1169149"/>
                </a:lnTo>
                <a:lnTo>
                  <a:pt x="2555479" y="1179502"/>
                </a:lnTo>
                <a:lnTo>
                  <a:pt x="2532583" y="1179192"/>
                </a:lnTo>
                <a:lnTo>
                  <a:pt x="2516586" y="1189545"/>
                </a:lnTo>
                <a:lnTo>
                  <a:pt x="2493689" y="1189235"/>
                </a:lnTo>
                <a:lnTo>
                  <a:pt x="2447035" y="1204300"/>
                </a:lnTo>
                <a:lnTo>
                  <a:pt x="2407566" y="1229843"/>
                </a:lnTo>
                <a:lnTo>
                  <a:pt x="2314544" y="1259788"/>
                </a:lnTo>
                <a:lnTo>
                  <a:pt x="2250468" y="1271000"/>
                </a:lnTo>
                <a:lnTo>
                  <a:pt x="2225330" y="1287269"/>
                </a:lnTo>
                <a:lnTo>
                  <a:pt x="2193292" y="1292875"/>
                </a:lnTo>
                <a:lnTo>
                  <a:pt x="2150292" y="1320703"/>
                </a:lnTo>
                <a:lnTo>
                  <a:pt x="1903589" y="1404722"/>
                </a:lnTo>
                <a:lnTo>
                  <a:pt x="1861708" y="1431825"/>
                </a:lnTo>
                <a:lnTo>
                  <a:pt x="1674710" y="1492333"/>
                </a:lnTo>
                <a:lnTo>
                  <a:pt x="1634549" y="1518324"/>
                </a:lnTo>
                <a:lnTo>
                  <a:pt x="1540425" y="1548982"/>
                </a:lnTo>
                <a:lnTo>
                  <a:pt x="1500370" y="1574903"/>
                </a:lnTo>
                <a:lnTo>
                  <a:pt x="1455236" y="1588985"/>
                </a:lnTo>
                <a:lnTo>
                  <a:pt x="1327466" y="1641418"/>
                </a:lnTo>
                <a:lnTo>
                  <a:pt x="1289232" y="1666161"/>
                </a:lnTo>
                <a:lnTo>
                  <a:pt x="1252647" y="1674710"/>
                </a:lnTo>
                <a:lnTo>
                  <a:pt x="1193849" y="1712761"/>
                </a:lnTo>
                <a:lnTo>
                  <a:pt x="1158122" y="1720755"/>
                </a:lnTo>
                <a:lnTo>
                  <a:pt x="1039297" y="1797654"/>
                </a:lnTo>
                <a:lnTo>
                  <a:pt x="992586" y="1812756"/>
                </a:lnTo>
                <a:lnTo>
                  <a:pt x="2201540" y="1030370"/>
                </a:lnTo>
                <a:lnTo>
                  <a:pt x="2213915" y="1037489"/>
                </a:lnTo>
                <a:lnTo>
                  <a:pt x="2412487" y="969491"/>
                </a:lnTo>
                <a:lnTo>
                  <a:pt x="2468713" y="963359"/>
                </a:lnTo>
                <a:lnTo>
                  <a:pt x="2518165" y="946483"/>
                </a:lnTo>
                <a:lnTo>
                  <a:pt x="2553298" y="938874"/>
                </a:lnTo>
                <a:lnTo>
                  <a:pt x="2587573" y="931820"/>
                </a:lnTo>
                <a:lnTo>
                  <a:pt x="2620706" y="925505"/>
                </a:lnTo>
                <a:lnTo>
                  <a:pt x="2652411" y="920114"/>
                </a:lnTo>
                <a:lnTo>
                  <a:pt x="2665500" y="926771"/>
                </a:lnTo>
                <a:lnTo>
                  <a:pt x="2679021" y="918021"/>
                </a:lnTo>
                <a:lnTo>
                  <a:pt x="2692111" y="924677"/>
                </a:lnTo>
                <a:lnTo>
                  <a:pt x="2782011" y="911880"/>
                </a:lnTo>
                <a:lnTo>
                  <a:pt x="2811121" y="908169"/>
                </a:lnTo>
                <a:lnTo>
                  <a:pt x="2859843" y="906893"/>
                </a:lnTo>
                <a:lnTo>
                  <a:pt x="2905565" y="907558"/>
                </a:lnTo>
                <a:lnTo>
                  <a:pt x="2955617" y="920549"/>
                </a:lnTo>
                <a:lnTo>
                  <a:pt x="3003526" y="934927"/>
                </a:lnTo>
                <a:lnTo>
                  <a:pt x="3022900" y="937516"/>
                </a:lnTo>
                <a:lnTo>
                  <a:pt x="3049745" y="950398"/>
                </a:lnTo>
                <a:lnTo>
                  <a:pt x="3071404" y="951509"/>
                </a:lnTo>
                <a:lnTo>
                  <a:pt x="3095919" y="950771"/>
                </a:lnTo>
                <a:lnTo>
                  <a:pt x="3136782" y="969709"/>
                </a:lnTo>
                <a:lnTo>
                  <a:pt x="3170602" y="978077"/>
                </a:lnTo>
                <a:lnTo>
                  <a:pt x="3201851" y="988109"/>
                </a:lnTo>
                <a:lnTo>
                  <a:pt x="3235001" y="1012038"/>
                </a:lnTo>
                <a:lnTo>
                  <a:pt x="3276384" y="1045766"/>
                </a:lnTo>
                <a:lnTo>
                  <a:pt x="3314724" y="1066337"/>
                </a:lnTo>
                <a:lnTo>
                  <a:pt x="3362534" y="1095906"/>
                </a:lnTo>
                <a:lnTo>
                  <a:pt x="3404730" y="1113981"/>
                </a:lnTo>
                <a:lnTo>
                  <a:pt x="3453001" y="1143252"/>
                </a:lnTo>
                <a:lnTo>
                  <a:pt x="3493714" y="1162286"/>
                </a:lnTo>
                <a:lnTo>
                  <a:pt x="3540742" y="1192362"/>
                </a:lnTo>
                <a:lnTo>
                  <a:pt x="3580358" y="1212106"/>
                </a:lnTo>
                <a:lnTo>
                  <a:pt x="3626435" y="1242797"/>
                </a:lnTo>
                <a:lnTo>
                  <a:pt x="3653400" y="1255602"/>
                </a:lnTo>
                <a:lnTo>
                  <a:pt x="3686264" y="1279716"/>
                </a:lnTo>
                <a:lnTo>
                  <a:pt x="3718272" y="1304384"/>
                </a:lnTo>
                <a:lnTo>
                  <a:pt x="3749565" y="1329515"/>
                </a:lnTo>
                <a:lnTo>
                  <a:pt x="3782263" y="1353737"/>
                </a:lnTo>
                <a:lnTo>
                  <a:pt x="3810346" y="1365817"/>
                </a:lnTo>
                <a:lnTo>
                  <a:pt x="3845900" y="1388191"/>
                </a:lnTo>
                <a:lnTo>
                  <a:pt x="3880312" y="1411303"/>
                </a:lnTo>
                <a:lnTo>
                  <a:pt x="3890259" y="1419993"/>
                </a:lnTo>
                <a:lnTo>
                  <a:pt x="3894448" y="1417282"/>
                </a:lnTo>
                <a:lnTo>
                  <a:pt x="3906110" y="1424863"/>
                </a:lnTo>
                <a:lnTo>
                  <a:pt x="3910870" y="1421782"/>
                </a:lnTo>
                <a:lnTo>
                  <a:pt x="3940667" y="1432753"/>
                </a:lnTo>
                <a:lnTo>
                  <a:pt x="3993361" y="1444034"/>
                </a:lnTo>
                <a:lnTo>
                  <a:pt x="4023158" y="1455006"/>
                </a:lnTo>
                <a:lnTo>
                  <a:pt x="4072915" y="1468188"/>
                </a:lnTo>
                <a:lnTo>
                  <a:pt x="4124061" y="1480471"/>
                </a:lnTo>
                <a:lnTo>
                  <a:pt x="4176523" y="1491902"/>
                </a:lnTo>
                <a:lnTo>
                  <a:pt x="4223328" y="1491866"/>
                </a:lnTo>
                <a:lnTo>
                  <a:pt x="4278204" y="1501736"/>
                </a:lnTo>
                <a:lnTo>
                  <a:pt x="4306814" y="1498348"/>
                </a:lnTo>
                <a:lnTo>
                  <a:pt x="4377834" y="1512896"/>
                </a:lnTo>
                <a:lnTo>
                  <a:pt x="4406444" y="1509508"/>
                </a:lnTo>
                <a:lnTo>
                  <a:pt x="4417677" y="1517367"/>
                </a:lnTo>
                <a:lnTo>
                  <a:pt x="4425771" y="1512129"/>
                </a:lnTo>
                <a:lnTo>
                  <a:pt x="4437003" y="1519987"/>
                </a:lnTo>
                <a:lnTo>
                  <a:pt x="4479955" y="1507317"/>
                </a:lnTo>
                <a:lnTo>
                  <a:pt x="4527833" y="1506588"/>
                </a:lnTo>
                <a:lnTo>
                  <a:pt x="4575053" y="1506284"/>
                </a:lnTo>
                <a:lnTo>
                  <a:pt x="4622931" y="1505554"/>
                </a:lnTo>
                <a:lnTo>
                  <a:pt x="4672783" y="1503547"/>
                </a:lnTo>
                <a:lnTo>
                  <a:pt x="4715017" y="1491343"/>
                </a:lnTo>
                <a:lnTo>
                  <a:pt x="4763711" y="1490085"/>
                </a:lnTo>
                <a:lnTo>
                  <a:pt x="4805359" y="1478259"/>
                </a:lnTo>
                <a:lnTo>
                  <a:pt x="4854054" y="1477001"/>
                </a:lnTo>
                <a:lnTo>
                  <a:pt x="4896287" y="1464797"/>
                </a:lnTo>
                <a:lnTo>
                  <a:pt x="4948675" y="1461149"/>
                </a:lnTo>
                <a:lnTo>
                  <a:pt x="5135744" y="1400595"/>
                </a:lnTo>
                <a:lnTo>
                  <a:pt x="5180612" y="1386685"/>
                </a:lnTo>
                <a:lnTo>
                  <a:pt x="5219010" y="1361836"/>
                </a:lnTo>
                <a:lnTo>
                  <a:pt x="5264592" y="1347464"/>
                </a:lnTo>
                <a:lnTo>
                  <a:pt x="5343982" y="1296087"/>
                </a:lnTo>
                <a:lnTo>
                  <a:pt x="5391445" y="1280498"/>
                </a:lnTo>
                <a:lnTo>
                  <a:pt x="5472572" y="1227996"/>
                </a:lnTo>
                <a:lnTo>
                  <a:pt x="5520035" y="1212407"/>
                </a:lnTo>
                <a:lnTo>
                  <a:pt x="5601162" y="1159905"/>
                </a:lnTo>
                <a:lnTo>
                  <a:pt x="5648626" y="1144316"/>
                </a:lnTo>
                <a:lnTo>
                  <a:pt x="5676025" y="1126585"/>
                </a:lnTo>
                <a:lnTo>
                  <a:pt x="5710181" y="1119607"/>
                </a:lnTo>
                <a:lnTo>
                  <a:pt x="5737152" y="1102153"/>
                </a:lnTo>
                <a:lnTo>
                  <a:pt x="5770595" y="1095638"/>
                </a:lnTo>
                <a:lnTo>
                  <a:pt x="5851982" y="1042967"/>
                </a:lnTo>
                <a:lnTo>
                  <a:pt x="5903495" y="1024758"/>
                </a:lnTo>
                <a:close/>
              </a:path>
              <a:path w="7534275" h="2276475">
                <a:moveTo>
                  <a:pt x="6134084" y="905784"/>
                </a:moveTo>
                <a:lnTo>
                  <a:pt x="5320347" y="1432402"/>
                </a:lnTo>
                <a:lnTo>
                  <a:pt x="5222936" y="1465188"/>
                </a:lnTo>
                <a:lnTo>
                  <a:pt x="5992253" y="967317"/>
                </a:lnTo>
                <a:lnTo>
                  <a:pt x="6043384" y="949354"/>
                </a:lnTo>
                <a:lnTo>
                  <a:pt x="6087573" y="920757"/>
                </a:lnTo>
                <a:lnTo>
                  <a:pt x="6134084" y="905784"/>
                </a:lnTo>
                <a:close/>
              </a:path>
              <a:path w="7534275" h="2276475">
                <a:moveTo>
                  <a:pt x="6540228" y="658072"/>
                </a:moveTo>
                <a:lnTo>
                  <a:pt x="5411071" y="1388817"/>
                </a:lnTo>
                <a:lnTo>
                  <a:pt x="5362219" y="1405304"/>
                </a:lnTo>
                <a:lnTo>
                  <a:pt x="6493144" y="673416"/>
                </a:lnTo>
                <a:lnTo>
                  <a:pt x="6540228" y="658072"/>
                </a:lnTo>
                <a:close/>
              </a:path>
              <a:path w="7534275" h="2276475">
                <a:moveTo>
                  <a:pt x="7531216" y="92382"/>
                </a:moveTo>
                <a:lnTo>
                  <a:pt x="6156439" y="982083"/>
                </a:lnTo>
                <a:lnTo>
                  <a:pt x="6116402" y="992865"/>
                </a:lnTo>
                <a:lnTo>
                  <a:pt x="6011280" y="1060896"/>
                </a:lnTo>
                <a:lnTo>
                  <a:pt x="5980385" y="1065762"/>
                </a:lnTo>
                <a:lnTo>
                  <a:pt x="5913351" y="1109144"/>
                </a:lnTo>
                <a:lnTo>
                  <a:pt x="5625319" y="1265292"/>
                </a:lnTo>
                <a:lnTo>
                  <a:pt x="6967443" y="396724"/>
                </a:lnTo>
                <a:lnTo>
                  <a:pt x="7003147" y="358490"/>
                </a:lnTo>
                <a:lnTo>
                  <a:pt x="7410156" y="95090"/>
                </a:lnTo>
                <a:lnTo>
                  <a:pt x="7445825" y="56879"/>
                </a:lnTo>
                <a:lnTo>
                  <a:pt x="7533717" y="0"/>
                </a:lnTo>
                <a:lnTo>
                  <a:pt x="7531216" y="92382"/>
                </a:lnTo>
                <a:close/>
              </a:path>
              <a:path w="7534275" h="2276475">
                <a:moveTo>
                  <a:pt x="6754241" y="534699"/>
                </a:moveTo>
                <a:lnTo>
                  <a:pt x="5564260" y="1304807"/>
                </a:lnTo>
                <a:lnTo>
                  <a:pt x="5495321" y="1334293"/>
                </a:lnTo>
                <a:lnTo>
                  <a:pt x="6715371" y="544727"/>
                </a:lnTo>
                <a:lnTo>
                  <a:pt x="6754241" y="534699"/>
                </a:lnTo>
                <a:close/>
              </a:path>
              <a:path w="7534275" h="2276475">
                <a:moveTo>
                  <a:pt x="7484512" y="137735"/>
                </a:moveTo>
                <a:lnTo>
                  <a:pt x="6673507" y="662585"/>
                </a:lnTo>
                <a:lnTo>
                  <a:pt x="6623394" y="679888"/>
                </a:lnTo>
                <a:lnTo>
                  <a:pt x="7522043" y="98319"/>
                </a:lnTo>
                <a:lnTo>
                  <a:pt x="7484512" y="137735"/>
                </a:lnTo>
                <a:close/>
              </a:path>
            </a:pathLst>
          </a:custGeom>
          <a:solidFill>
            <a:srgbClr val="5B9DC7"/>
          </a:solidFill>
        </p:spPr>
        <p:txBody>
          <a:bodyPr wrap="square" lIns="0" tIns="0" rIns="0" bIns="0" rtlCol="0"/>
          <a:lstStyle/>
          <a:p>
            <a:endParaRPr sz="1200"/>
          </a:p>
        </p:txBody>
      </p:sp>
      <p:sp>
        <p:nvSpPr>
          <p:cNvPr id="3" name="object 3"/>
          <p:cNvSpPr txBox="1">
            <a:spLocks noGrp="1"/>
          </p:cNvSpPr>
          <p:nvPr>
            <p:ph type="title"/>
          </p:nvPr>
        </p:nvSpPr>
        <p:spPr>
          <a:xfrm>
            <a:off x="445181" y="610335"/>
            <a:ext cx="10324419" cy="713337"/>
          </a:xfrm>
          <a:prstGeom prst="rect">
            <a:avLst/>
          </a:prstGeom>
        </p:spPr>
        <p:txBody>
          <a:bodyPr vert="horz" wrap="square" lIns="0" tIns="11430" rIns="0" bIns="0" rtlCol="0" anchor="ctr">
            <a:spAutoFit/>
          </a:bodyPr>
          <a:lstStyle/>
          <a:p>
            <a:pPr marL="8467" marR="3387">
              <a:spcBef>
                <a:spcPts val="90"/>
              </a:spcBef>
            </a:pPr>
            <a:r>
              <a:rPr sz="1600" b="1" spc="47" dirty="0">
                <a:latin typeface="Times New Roman" panose="02020603050405020304" pitchFamily="18" charset="0"/>
                <a:cs typeface="Times New Roman" panose="02020603050405020304" pitchFamily="18" charset="0"/>
              </a:rPr>
              <a:t>Étude </a:t>
            </a:r>
            <a:r>
              <a:rPr sz="1600" b="1" spc="-160" dirty="0">
                <a:latin typeface="Times New Roman" panose="02020603050405020304" pitchFamily="18" charset="0"/>
                <a:cs typeface="Times New Roman" panose="02020603050405020304" pitchFamily="18" charset="0"/>
              </a:rPr>
              <a:t>2</a:t>
            </a:r>
            <a:r>
              <a:rPr sz="1600" spc="-160" dirty="0">
                <a:latin typeface="Times New Roman" panose="02020603050405020304" pitchFamily="18" charset="0"/>
                <a:cs typeface="Times New Roman" panose="02020603050405020304" pitchFamily="18" charset="0"/>
              </a:rPr>
              <a:t>:</a:t>
            </a:r>
            <a:r>
              <a:rPr lang="en-CA" sz="1600" b="1" dirty="0">
                <a:latin typeface="Times New Roman" panose="02020603050405020304" pitchFamily="18" charset="0"/>
                <a:ea typeface="Times New Roman" panose="02020603050405020304" pitchFamily="18" charset="0"/>
                <a:cs typeface="Times New Roman" panose="02020603050405020304" pitchFamily="18" charset="0"/>
              </a:rPr>
              <a:t>Metformin and Diabetes Prevention in Patients with Prediabetes: Results from Isfahan Diabetes Prevention Study</a:t>
            </a:r>
            <a:r>
              <a:rPr lang="en-CA" sz="1600" dirty="0">
                <a:latin typeface="Times New Roman" panose="02020603050405020304" pitchFamily="18" charset="0"/>
                <a:ea typeface="Times New Roman" panose="02020603050405020304" pitchFamily="18" charset="0"/>
                <a:cs typeface="Times New Roman" panose="02020603050405020304" pitchFamily="18" charset="0"/>
              </a:rPr>
              <a:t> (IDPS)</a:t>
            </a:r>
            <a:br>
              <a:rPr lang="en-CA" sz="1867" dirty="0">
                <a:latin typeface="Times New Roman" panose="02020603050405020304" pitchFamily="18" charset="0"/>
                <a:ea typeface="Times New Roman" panose="02020603050405020304" pitchFamily="18" charset="0"/>
                <a:cs typeface="Times New Roman" panose="02020603050405020304" pitchFamily="18" charset="0"/>
              </a:rPr>
            </a:br>
            <a:endParaRPr sz="1867" dirty="0">
              <a:latin typeface="Times New Roman" panose="02020603050405020304" pitchFamily="18" charset="0"/>
              <a:cs typeface="Times New Roman" panose="02020603050405020304" pitchFamily="18" charset="0"/>
            </a:endParaRPr>
          </a:p>
        </p:txBody>
      </p:sp>
      <p:sp>
        <p:nvSpPr>
          <p:cNvPr id="16" name="object 16"/>
          <p:cNvSpPr txBox="1"/>
          <p:nvPr/>
        </p:nvSpPr>
        <p:spPr>
          <a:xfrm>
            <a:off x="562360" y="1498601"/>
            <a:ext cx="5022849" cy="4759722"/>
          </a:xfrm>
          <a:prstGeom prst="rect">
            <a:avLst/>
          </a:prstGeom>
        </p:spPr>
        <p:txBody>
          <a:bodyPr vert="horz" wrap="square" lIns="0" tIns="8467" rIns="0" bIns="0" rtlCol="0">
            <a:spAutoFit/>
          </a:bodyPr>
          <a:lstStyle/>
          <a:p>
            <a:pPr marL="8467" marR="410654">
              <a:lnSpc>
                <a:spcPct val="106500"/>
              </a:lnSpc>
              <a:spcBef>
                <a:spcPts val="67"/>
              </a:spcBef>
            </a:pPr>
            <a:r>
              <a:rPr lang="en-CA" sz="1600" spc="20" dirty="0">
                <a:solidFill>
                  <a:schemeClr val="tx2">
                    <a:lumMod val="60000"/>
                    <a:lumOff val="40000"/>
                  </a:schemeClr>
                </a:solidFill>
                <a:latin typeface="Tahoma"/>
                <a:cs typeface="Tahoma"/>
              </a:rPr>
              <a:t>-</a:t>
            </a:r>
            <a:r>
              <a:rPr sz="1600" spc="20" dirty="0">
                <a:solidFill>
                  <a:srgbClr val="0070C0"/>
                </a:solidFill>
                <a:latin typeface="Tahoma"/>
                <a:cs typeface="Tahoma"/>
              </a:rPr>
              <a:t>Étude</a:t>
            </a:r>
            <a:r>
              <a:rPr sz="1600" spc="-80" dirty="0">
                <a:solidFill>
                  <a:srgbClr val="0070C0"/>
                </a:solidFill>
                <a:latin typeface="Tahoma"/>
                <a:cs typeface="Tahoma"/>
              </a:rPr>
              <a:t> </a:t>
            </a:r>
            <a:r>
              <a:rPr sz="1600" spc="17" dirty="0">
                <a:solidFill>
                  <a:srgbClr val="0070C0"/>
                </a:solidFill>
                <a:latin typeface="Tahoma"/>
                <a:cs typeface="Tahoma"/>
              </a:rPr>
              <a:t>de</a:t>
            </a:r>
            <a:r>
              <a:rPr sz="1600" spc="-76" dirty="0">
                <a:solidFill>
                  <a:srgbClr val="0070C0"/>
                </a:solidFill>
                <a:latin typeface="Tahoma"/>
                <a:cs typeface="Tahoma"/>
              </a:rPr>
              <a:t> </a:t>
            </a:r>
            <a:r>
              <a:rPr sz="1600" spc="37" dirty="0">
                <a:solidFill>
                  <a:srgbClr val="0070C0"/>
                </a:solidFill>
                <a:latin typeface="Tahoma"/>
                <a:cs typeface="Tahoma"/>
              </a:rPr>
              <a:t>cohorte</a:t>
            </a:r>
            <a:r>
              <a:rPr sz="1600" spc="-76" dirty="0">
                <a:solidFill>
                  <a:srgbClr val="0070C0"/>
                </a:solidFill>
                <a:latin typeface="Tahoma"/>
                <a:cs typeface="Tahoma"/>
              </a:rPr>
              <a:t> </a:t>
            </a:r>
            <a:r>
              <a:rPr sz="1600" spc="33" dirty="0">
                <a:solidFill>
                  <a:srgbClr val="0070C0"/>
                </a:solidFill>
                <a:latin typeface="Tahoma"/>
                <a:cs typeface="Tahoma"/>
              </a:rPr>
              <a:t>prospective</a:t>
            </a:r>
            <a:r>
              <a:rPr sz="1600" spc="-76" dirty="0">
                <a:solidFill>
                  <a:srgbClr val="0070C0"/>
                </a:solidFill>
                <a:latin typeface="Tahoma"/>
                <a:cs typeface="Tahoma"/>
              </a:rPr>
              <a:t> </a:t>
            </a:r>
            <a:r>
              <a:rPr sz="1600" spc="50" dirty="0">
                <a:solidFill>
                  <a:srgbClr val="0070C0"/>
                </a:solidFill>
                <a:latin typeface="Tahoma"/>
                <a:cs typeface="Tahoma"/>
              </a:rPr>
              <a:t>sur</a:t>
            </a:r>
            <a:r>
              <a:rPr lang="en-CA" sz="1600" spc="-80" dirty="0">
                <a:solidFill>
                  <a:srgbClr val="0070C0"/>
                </a:solidFill>
                <a:latin typeface="Tahoma"/>
                <a:cs typeface="Tahoma"/>
              </a:rPr>
              <a:t> 5 </a:t>
            </a:r>
            <a:r>
              <a:rPr lang="en-CA" sz="1600" spc="-80" dirty="0" err="1">
                <a:solidFill>
                  <a:srgbClr val="0070C0"/>
                </a:solidFill>
                <a:latin typeface="Tahoma"/>
                <a:cs typeface="Tahoma"/>
              </a:rPr>
              <a:t>ans</a:t>
            </a:r>
            <a:r>
              <a:rPr sz="1600" spc="33" dirty="0">
                <a:solidFill>
                  <a:srgbClr val="0070C0"/>
                </a:solidFill>
                <a:latin typeface="Tahoma"/>
                <a:cs typeface="Tahoma"/>
              </a:rPr>
              <a:t> </a:t>
            </a:r>
            <a:r>
              <a:rPr sz="1600" spc="-553" dirty="0">
                <a:solidFill>
                  <a:srgbClr val="0070C0"/>
                </a:solidFill>
                <a:latin typeface="Tahoma"/>
                <a:cs typeface="Tahoma"/>
              </a:rPr>
              <a:t> </a:t>
            </a:r>
            <a:endParaRPr lang="en-CA" sz="1600" spc="-553" dirty="0">
              <a:solidFill>
                <a:srgbClr val="0070C0"/>
              </a:solidFill>
              <a:latin typeface="Tahoma"/>
              <a:cs typeface="Tahoma"/>
            </a:endParaRPr>
          </a:p>
          <a:p>
            <a:r>
              <a:rPr lang="fr-FR" sz="1600" dirty="0">
                <a:solidFill>
                  <a:srgbClr val="0070C0"/>
                </a:solidFill>
                <a:latin typeface="Times New Roman" panose="02020603050405020304" pitchFamily="18" charset="0"/>
                <a:ea typeface="Times New Roman" panose="02020603050405020304" pitchFamily="18" charset="0"/>
              </a:rPr>
              <a:t>-Centre de recherche endocrinien et métabolisme d’Ispahan, Ispahan </a:t>
            </a:r>
            <a:r>
              <a:rPr lang="en-CA" sz="1600" dirty="0">
                <a:solidFill>
                  <a:srgbClr val="0070C0"/>
                </a:solidFill>
                <a:latin typeface="Times New Roman" panose="02020603050405020304" pitchFamily="18" charset="0"/>
                <a:ea typeface="Times New Roman" panose="02020603050405020304" pitchFamily="18" charset="0"/>
              </a:rPr>
              <a:t>,</a:t>
            </a:r>
            <a:r>
              <a:rPr lang="fr-FR" sz="1600" dirty="0">
                <a:solidFill>
                  <a:srgbClr val="0070C0"/>
                </a:solidFill>
                <a:latin typeface="Times New Roman" panose="02020603050405020304" pitchFamily="18" charset="0"/>
                <a:ea typeface="Times New Roman" panose="02020603050405020304" pitchFamily="18" charset="0"/>
              </a:rPr>
              <a:t>Université des sciences médicales, Ispahan, Iran.</a:t>
            </a:r>
            <a:endParaRPr lang="en-CA" sz="1600" spc="-553" dirty="0">
              <a:solidFill>
                <a:srgbClr val="0070C0"/>
              </a:solidFill>
              <a:latin typeface="Tahoma"/>
              <a:cs typeface="Tahoma"/>
            </a:endParaRPr>
          </a:p>
          <a:p>
            <a:pPr marL="8467" marR="410654">
              <a:lnSpc>
                <a:spcPct val="106500"/>
              </a:lnSpc>
              <a:spcBef>
                <a:spcPts val="67"/>
              </a:spcBef>
            </a:pPr>
            <a:r>
              <a:rPr sz="1600" spc="17" dirty="0">
                <a:solidFill>
                  <a:srgbClr val="0070C0"/>
                </a:solidFill>
                <a:latin typeface="Tahoma"/>
                <a:cs typeface="Tahoma"/>
              </a:rPr>
              <a:t>N</a:t>
            </a:r>
            <a:r>
              <a:rPr sz="1600" spc="-76" dirty="0">
                <a:solidFill>
                  <a:srgbClr val="0070C0"/>
                </a:solidFill>
                <a:latin typeface="Tahoma"/>
                <a:cs typeface="Tahoma"/>
              </a:rPr>
              <a:t> </a:t>
            </a:r>
            <a:r>
              <a:rPr sz="1600" spc="-57" dirty="0">
                <a:solidFill>
                  <a:srgbClr val="0070C0"/>
                </a:solidFill>
                <a:latin typeface="Tahoma"/>
                <a:cs typeface="Tahoma"/>
              </a:rPr>
              <a:t>=</a:t>
            </a:r>
            <a:r>
              <a:rPr sz="1600" spc="-76" dirty="0">
                <a:solidFill>
                  <a:srgbClr val="0070C0"/>
                </a:solidFill>
                <a:latin typeface="Tahoma"/>
                <a:cs typeface="Tahoma"/>
              </a:rPr>
              <a:t> </a:t>
            </a:r>
            <a:r>
              <a:rPr lang="en-CA" sz="1600" spc="83" dirty="0">
                <a:solidFill>
                  <a:srgbClr val="0070C0"/>
                </a:solidFill>
                <a:latin typeface="Tahoma"/>
                <a:cs typeface="Tahoma"/>
              </a:rPr>
              <a:t>410</a:t>
            </a:r>
            <a:endParaRPr sz="1600" dirty="0">
              <a:solidFill>
                <a:srgbClr val="0070C0"/>
              </a:solidFill>
              <a:latin typeface="Tahoma"/>
              <a:cs typeface="Tahoma"/>
            </a:endParaRPr>
          </a:p>
          <a:p>
            <a:r>
              <a:rPr lang="en-CA" sz="1600" b="1" spc="37" dirty="0">
                <a:solidFill>
                  <a:srgbClr val="0070C0"/>
                </a:solidFill>
                <a:latin typeface="Tahoma"/>
                <a:cs typeface="Tahoma"/>
              </a:rPr>
              <a:t>-</a:t>
            </a:r>
            <a:r>
              <a:rPr sz="1600" b="1" spc="37" dirty="0" err="1">
                <a:solidFill>
                  <a:srgbClr val="0070C0"/>
                </a:solidFill>
                <a:latin typeface="Tahoma"/>
                <a:cs typeface="Tahoma"/>
              </a:rPr>
              <a:t>Comparaison</a:t>
            </a:r>
            <a:r>
              <a:rPr sz="1600" b="1" spc="37" dirty="0">
                <a:solidFill>
                  <a:srgbClr val="0070C0"/>
                </a:solidFill>
                <a:latin typeface="Tahoma"/>
                <a:cs typeface="Tahoma"/>
              </a:rPr>
              <a:t> </a:t>
            </a:r>
            <a:r>
              <a:rPr lang="en-CA" sz="1600" spc="23" dirty="0">
                <a:solidFill>
                  <a:srgbClr val="0070C0"/>
                </a:solidFill>
                <a:latin typeface="Tahoma"/>
                <a:cs typeface="Tahoma"/>
              </a:rPr>
              <a:t>:</a:t>
            </a:r>
            <a:r>
              <a:rPr sz="1600" spc="23" dirty="0">
                <a:solidFill>
                  <a:srgbClr val="0070C0"/>
                </a:solidFill>
                <a:latin typeface="Tahoma"/>
                <a:cs typeface="Tahoma"/>
              </a:rPr>
              <a:t> </a:t>
            </a:r>
            <a:r>
              <a:rPr lang="en-CA" sz="1600" spc="23" dirty="0">
                <a:solidFill>
                  <a:srgbClr val="0070C0"/>
                </a:solidFill>
                <a:latin typeface="Tahoma"/>
                <a:cs typeface="Tahoma"/>
              </a:rPr>
              <a:t>Incidence de </a:t>
            </a:r>
            <a:r>
              <a:rPr lang="en-CA" sz="1600" spc="23" dirty="0" err="1">
                <a:solidFill>
                  <a:srgbClr val="0070C0"/>
                </a:solidFill>
                <a:latin typeface="Tahoma"/>
                <a:cs typeface="Tahoma"/>
              </a:rPr>
              <a:t>db</a:t>
            </a:r>
            <a:r>
              <a:rPr lang="en-CA" sz="1600" spc="23" dirty="0">
                <a:solidFill>
                  <a:srgbClr val="0070C0"/>
                </a:solidFill>
                <a:latin typeface="Tahoma"/>
                <a:cs typeface="Tahoma"/>
              </a:rPr>
              <a:t> chez</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168 prédiabétiques  utilisateurs de metformine </a:t>
            </a:r>
            <a:r>
              <a:rPr lang="fr-CA" sz="1600" dirty="0">
                <a:solidFill>
                  <a:srgbClr val="0070C0"/>
                </a:solidFill>
                <a:latin typeface="Times New Roman" panose="02020603050405020304" pitchFamily="18" charset="0"/>
                <a:ea typeface="Times New Roman" panose="02020603050405020304" pitchFamily="18" charset="0"/>
                <a:sym typeface="Wingdings" panose="05000000000000000000" pitchFamily="2" charset="2"/>
              </a:rPr>
              <a:t></a:t>
            </a:r>
            <a:r>
              <a:rPr lang="fr-CA" sz="1600" dirty="0">
                <a:solidFill>
                  <a:srgbClr val="0070C0"/>
                </a:solidFill>
                <a:latin typeface="Times New Roman" panose="02020603050405020304" pitchFamily="18" charset="0"/>
                <a:ea typeface="Times New Roman" panose="02020603050405020304" pitchFamily="18" charset="0"/>
              </a:rPr>
              <a:t> 242 patients  prédiabète non utilisateur de metformine</a:t>
            </a:r>
            <a:endParaRPr lang="en-CA" sz="1600" dirty="0">
              <a:solidFill>
                <a:srgbClr val="0070C0"/>
              </a:solidFill>
              <a:latin typeface="Tahoma"/>
              <a:cs typeface="Tahoma"/>
            </a:endParaRPr>
          </a:p>
          <a:p>
            <a:r>
              <a:rPr lang="fr-CA" sz="1600" dirty="0">
                <a:solidFill>
                  <a:srgbClr val="0070C0"/>
                </a:solidFill>
                <a:latin typeface="Times New Roman" panose="02020603050405020304" pitchFamily="18" charset="0"/>
                <a:ea typeface="Times New Roman" panose="02020603050405020304" pitchFamily="18" charset="0"/>
              </a:rPr>
              <a:t> Metformine  dose initiale de 500 mg/jr et  augmenté à 1500 mg/jr selon le OGTT   et la glycémie à jeun , visant moins de  100 mg/dl .</a:t>
            </a:r>
          </a:p>
          <a:p>
            <a:endParaRPr lang="fr-CA" sz="1600" dirty="0">
              <a:solidFill>
                <a:srgbClr val="0070C0"/>
              </a:solidFill>
              <a:latin typeface="Times New Roman" panose="02020603050405020304" pitchFamily="18" charset="0"/>
              <a:ea typeface="Times New Roman" panose="02020603050405020304" pitchFamily="18" charset="0"/>
            </a:endParaRPr>
          </a:p>
          <a:p>
            <a:endParaRPr lang="en-CA" sz="1600" dirty="0">
              <a:solidFill>
                <a:srgbClr val="0070C0"/>
              </a:solidFill>
              <a:latin typeface="Times New Roman" panose="02020603050405020304" pitchFamily="18" charset="0"/>
              <a:ea typeface="Times New Roman" panose="02020603050405020304" pitchFamily="18" charset="0"/>
            </a:endParaRPr>
          </a:p>
          <a:p>
            <a:pPr marL="8467">
              <a:spcBef>
                <a:spcPts val="140"/>
              </a:spcBef>
            </a:pPr>
            <a:r>
              <a:rPr lang="en-CA" sz="1600" spc="37" dirty="0">
                <a:solidFill>
                  <a:srgbClr val="0070C0"/>
                </a:solidFill>
                <a:latin typeface="Tahoma"/>
                <a:cs typeface="Tahoma"/>
              </a:rPr>
              <a:t>-</a:t>
            </a:r>
            <a:r>
              <a:rPr lang="en-CA" sz="1600" b="1" spc="37" dirty="0">
                <a:solidFill>
                  <a:srgbClr val="0070C0"/>
                </a:solidFill>
                <a:latin typeface="Tahoma"/>
                <a:cs typeface="Tahoma"/>
              </a:rPr>
              <a:t>Faiblesses</a:t>
            </a:r>
            <a:r>
              <a:rPr lang="en-CA" sz="1600" spc="-97" dirty="0">
                <a:solidFill>
                  <a:srgbClr val="0070C0"/>
                </a:solidFill>
                <a:latin typeface="Tahoma"/>
                <a:cs typeface="Tahoma"/>
              </a:rPr>
              <a:t> </a:t>
            </a:r>
            <a:r>
              <a:rPr lang="en-CA" sz="1600" spc="-150" dirty="0">
                <a:solidFill>
                  <a:srgbClr val="0070C0"/>
                </a:solidFill>
                <a:latin typeface="Tahoma"/>
                <a:cs typeface="Tahoma"/>
              </a:rPr>
              <a:t>:</a:t>
            </a:r>
            <a:r>
              <a:rPr lang="en-CA" sz="1600" spc="-150" dirty="0" err="1">
                <a:solidFill>
                  <a:srgbClr val="0070C0"/>
                </a:solidFill>
                <a:latin typeface="Tahoma"/>
                <a:cs typeface="Tahoma"/>
              </a:rPr>
              <a:t>Biais</a:t>
            </a:r>
            <a:r>
              <a:rPr lang="en-CA" sz="1600" spc="-150" dirty="0">
                <a:solidFill>
                  <a:srgbClr val="0070C0"/>
                </a:solidFill>
                <a:latin typeface="Tahoma"/>
                <a:cs typeface="Tahoma"/>
              </a:rPr>
              <a:t> </a:t>
            </a:r>
            <a:r>
              <a:rPr lang="en-CA" sz="1600" spc="-150" dirty="0" err="1">
                <a:solidFill>
                  <a:srgbClr val="0070C0"/>
                </a:solidFill>
                <a:latin typeface="Tahoma"/>
                <a:cs typeface="Tahoma"/>
              </a:rPr>
              <a:t>d’information</a:t>
            </a:r>
            <a:endParaRPr lang="en-CA" sz="1600" spc="-150" dirty="0">
              <a:solidFill>
                <a:srgbClr val="0070C0"/>
              </a:solidFill>
              <a:latin typeface="Tahoma"/>
              <a:cs typeface="Tahoma"/>
            </a:endParaRPr>
          </a:p>
          <a:p>
            <a:pPr marL="8467">
              <a:spcBef>
                <a:spcPts val="140"/>
              </a:spcBef>
            </a:pPr>
            <a:r>
              <a:rPr lang="fr-FR" sz="1600" dirty="0">
                <a:solidFill>
                  <a:srgbClr val="0070C0"/>
                </a:solidFill>
                <a:latin typeface="Times New Roman" panose="02020603050405020304" pitchFamily="18" charset="0"/>
                <a:ea typeface="Times New Roman" panose="02020603050405020304" pitchFamily="18" charset="0"/>
              </a:rPr>
              <a:t>Limitation des conclusions de l’étude :</a:t>
            </a:r>
            <a:endParaRPr lang="en-CA" sz="1600" dirty="0">
              <a:solidFill>
                <a:srgbClr val="0070C0"/>
              </a:solidFill>
              <a:latin typeface="Times New Roman" panose="02020603050405020304" pitchFamily="18" charset="0"/>
              <a:ea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rPr>
              <a:t>Les habitude de vie ont été considérées à la base mais pas d’accès aux données des participants durant la période de suivi.</a:t>
            </a:r>
            <a:endParaRPr lang="en-CA" sz="1600" dirty="0">
              <a:solidFill>
                <a:srgbClr val="0070C0"/>
              </a:solidFill>
              <a:latin typeface="Times New Roman" panose="02020603050405020304" pitchFamily="18" charset="0"/>
              <a:ea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rPr>
              <a:t>-Impossible de contrôler le dosage et la durée de l’utilisation chez les patients</a:t>
            </a:r>
          </a:p>
        </p:txBody>
      </p:sp>
      <p:sp>
        <p:nvSpPr>
          <p:cNvPr id="24" name="object 24"/>
          <p:cNvSpPr txBox="1"/>
          <p:nvPr/>
        </p:nvSpPr>
        <p:spPr>
          <a:xfrm>
            <a:off x="6705601" y="1787447"/>
            <a:ext cx="4799003" cy="1594026"/>
          </a:xfrm>
          <a:prstGeom prst="rect">
            <a:avLst/>
          </a:prstGeom>
        </p:spPr>
        <p:txBody>
          <a:bodyPr vert="horz" wrap="square" lIns="0" tIns="29210" rIns="0" bIns="0" rtlCol="0">
            <a:spAutoFit/>
          </a:bodyPr>
          <a:lstStyle/>
          <a:p>
            <a:pPr marL="8467">
              <a:spcBef>
                <a:spcPts val="230"/>
              </a:spcBef>
            </a:pPr>
            <a:r>
              <a:rPr b="1" spc="23" dirty="0" err="1">
                <a:solidFill>
                  <a:srgbClr val="5B9DC7"/>
                </a:solidFill>
                <a:latin typeface="Tahoma"/>
                <a:cs typeface="Tahoma"/>
              </a:rPr>
              <a:t>Résultats</a:t>
            </a:r>
            <a:endParaRPr lang="en-CA" b="1" spc="23" dirty="0">
              <a:solidFill>
                <a:srgbClr val="5B9DC7"/>
              </a:solidFill>
              <a:latin typeface="Tahoma"/>
              <a:cs typeface="Tahoma"/>
            </a:endParaRPr>
          </a:p>
          <a:p>
            <a:r>
              <a:rPr lang="en-CA" sz="1600" dirty="0">
                <a:solidFill>
                  <a:srgbClr val="0070C0"/>
                </a:solidFill>
                <a:latin typeface="Times New Roman" panose="02020603050405020304" pitchFamily="18" charset="0"/>
                <a:ea typeface="Times New Roman" panose="02020603050405020304" pitchFamily="18" charset="0"/>
              </a:rPr>
              <a:t> </a:t>
            </a:r>
          </a:p>
          <a:p>
            <a:r>
              <a:rPr lang="fr-CA" sz="1600" dirty="0">
                <a:solidFill>
                  <a:srgbClr val="0070C0"/>
                </a:solidFill>
                <a:latin typeface="Times New Roman" panose="02020603050405020304" pitchFamily="18" charset="0"/>
                <a:ea typeface="Times New Roman" panose="02020603050405020304" pitchFamily="18" charset="0"/>
              </a:rPr>
              <a:t> </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La  metformine ne prévient pas le diabète chez les patients pré –diabétique. </a:t>
            </a:r>
            <a:endParaRPr lang="en-CA" sz="1600" dirty="0">
              <a:solidFill>
                <a:srgbClr val="0070C0"/>
              </a:solidFill>
              <a:latin typeface="Times New Roman" panose="02020603050405020304" pitchFamily="18" charset="0"/>
              <a:ea typeface="Times New Roman" panose="02020603050405020304" pitchFamily="18" charset="0"/>
            </a:endParaRPr>
          </a:p>
          <a:p>
            <a:pPr marL="8467">
              <a:spcBef>
                <a:spcPts val="230"/>
              </a:spcBef>
            </a:pPr>
            <a:endParaRPr dirty="0">
              <a:latin typeface="Tahoma"/>
              <a:cs typeface="Tahom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67708" y="5297372"/>
            <a:ext cx="5022850" cy="1517650"/>
          </a:xfrm>
          <a:custGeom>
            <a:avLst/>
            <a:gdLst/>
            <a:ahLst/>
            <a:cxnLst/>
            <a:rect l="l" t="t" r="r" b="b"/>
            <a:pathLst>
              <a:path w="7534275" h="2276475">
                <a:moveTo>
                  <a:pt x="1115572" y="1521385"/>
                </a:moveTo>
                <a:lnTo>
                  <a:pt x="276238" y="2064568"/>
                </a:lnTo>
                <a:lnTo>
                  <a:pt x="289025" y="2041166"/>
                </a:lnTo>
                <a:lnTo>
                  <a:pt x="327098" y="2001398"/>
                </a:lnTo>
                <a:lnTo>
                  <a:pt x="927521" y="1612829"/>
                </a:lnTo>
                <a:lnTo>
                  <a:pt x="961773" y="1605791"/>
                </a:lnTo>
                <a:lnTo>
                  <a:pt x="1078964" y="1529949"/>
                </a:lnTo>
                <a:lnTo>
                  <a:pt x="1115572" y="1521385"/>
                </a:lnTo>
                <a:close/>
              </a:path>
              <a:path w="7534275" h="2276475">
                <a:moveTo>
                  <a:pt x="1233688" y="1460073"/>
                </a:moveTo>
                <a:lnTo>
                  <a:pt x="189085" y="2136097"/>
                </a:lnTo>
                <a:lnTo>
                  <a:pt x="193088" y="2118380"/>
                </a:lnTo>
                <a:lnTo>
                  <a:pt x="1198484" y="1467728"/>
                </a:lnTo>
                <a:lnTo>
                  <a:pt x="1233688" y="1460073"/>
                </a:lnTo>
                <a:close/>
              </a:path>
              <a:path w="7534275" h="2276475">
                <a:moveTo>
                  <a:pt x="1325713" y="1415646"/>
                </a:moveTo>
                <a:lnTo>
                  <a:pt x="91976" y="2214070"/>
                </a:lnTo>
                <a:lnTo>
                  <a:pt x="126098" y="2176860"/>
                </a:lnTo>
                <a:lnTo>
                  <a:pt x="1276294" y="1432500"/>
                </a:lnTo>
                <a:lnTo>
                  <a:pt x="1325713" y="1415646"/>
                </a:lnTo>
                <a:close/>
              </a:path>
              <a:path w="7534275" h="2276475">
                <a:moveTo>
                  <a:pt x="2080627" y="1078371"/>
                </a:moveTo>
                <a:lnTo>
                  <a:pt x="229292" y="2276480"/>
                </a:lnTo>
                <a:lnTo>
                  <a:pt x="0" y="2273593"/>
                </a:lnTo>
                <a:lnTo>
                  <a:pt x="1368168" y="1388170"/>
                </a:lnTo>
                <a:lnTo>
                  <a:pt x="1417486" y="1371381"/>
                </a:lnTo>
                <a:lnTo>
                  <a:pt x="1459892" y="1343938"/>
                </a:lnTo>
                <a:lnTo>
                  <a:pt x="1509210" y="1327149"/>
                </a:lnTo>
                <a:lnTo>
                  <a:pt x="1551665" y="1299674"/>
                </a:lnTo>
                <a:lnTo>
                  <a:pt x="1601083" y="1282820"/>
                </a:lnTo>
                <a:lnTo>
                  <a:pt x="1643689" y="1255247"/>
                </a:lnTo>
                <a:lnTo>
                  <a:pt x="1696295" y="1236330"/>
                </a:lnTo>
                <a:lnTo>
                  <a:pt x="1794605" y="1187835"/>
                </a:lnTo>
                <a:lnTo>
                  <a:pt x="1847211" y="1168918"/>
                </a:lnTo>
                <a:lnTo>
                  <a:pt x="1891511" y="1140249"/>
                </a:lnTo>
                <a:lnTo>
                  <a:pt x="2043114" y="1087520"/>
                </a:lnTo>
                <a:lnTo>
                  <a:pt x="2080627" y="1078371"/>
                </a:lnTo>
                <a:close/>
              </a:path>
              <a:path w="7534275" h="2276475">
                <a:moveTo>
                  <a:pt x="2185695" y="1040630"/>
                </a:moveTo>
                <a:lnTo>
                  <a:pt x="912778" y="1864410"/>
                </a:lnTo>
                <a:lnTo>
                  <a:pt x="865906" y="1879616"/>
                </a:lnTo>
                <a:lnTo>
                  <a:pt x="750961" y="1954004"/>
                </a:lnTo>
                <a:lnTo>
                  <a:pt x="705668" y="1968188"/>
                </a:lnTo>
                <a:lnTo>
                  <a:pt x="2110955" y="1058744"/>
                </a:lnTo>
                <a:lnTo>
                  <a:pt x="2185695" y="1040630"/>
                </a:lnTo>
                <a:close/>
              </a:path>
              <a:path w="7534275" h="2276475">
                <a:moveTo>
                  <a:pt x="5903504" y="1024758"/>
                </a:moveTo>
                <a:lnTo>
                  <a:pt x="5182805" y="1491165"/>
                </a:lnTo>
                <a:lnTo>
                  <a:pt x="4950777" y="1565686"/>
                </a:lnTo>
                <a:lnTo>
                  <a:pt x="4901176" y="1582658"/>
                </a:lnTo>
                <a:lnTo>
                  <a:pt x="4845945" y="1588147"/>
                </a:lnTo>
                <a:lnTo>
                  <a:pt x="4791730" y="1592978"/>
                </a:lnTo>
                <a:lnTo>
                  <a:pt x="4745177" y="1607978"/>
                </a:lnTo>
                <a:lnTo>
                  <a:pt x="4586720" y="1619759"/>
                </a:lnTo>
                <a:lnTo>
                  <a:pt x="4528017" y="1612367"/>
                </a:lnTo>
                <a:lnTo>
                  <a:pt x="4426442" y="1617593"/>
                </a:lnTo>
                <a:lnTo>
                  <a:pt x="4369262" y="1609214"/>
                </a:lnTo>
                <a:lnTo>
                  <a:pt x="4318982" y="1611499"/>
                </a:lnTo>
                <a:lnTo>
                  <a:pt x="4289777" y="1615271"/>
                </a:lnTo>
                <a:lnTo>
                  <a:pt x="4254672" y="1607735"/>
                </a:lnTo>
                <a:lnTo>
                  <a:pt x="4220423" y="1599644"/>
                </a:lnTo>
                <a:lnTo>
                  <a:pt x="4186889" y="1591092"/>
                </a:lnTo>
                <a:lnTo>
                  <a:pt x="4081882" y="1568283"/>
                </a:lnTo>
                <a:lnTo>
                  <a:pt x="4030093" y="1556416"/>
                </a:lnTo>
                <a:lnTo>
                  <a:pt x="3972261" y="1533333"/>
                </a:lnTo>
                <a:lnTo>
                  <a:pt x="3951292" y="1531776"/>
                </a:lnTo>
                <a:lnTo>
                  <a:pt x="3924709" y="1518724"/>
                </a:lnTo>
                <a:lnTo>
                  <a:pt x="3898982" y="1505118"/>
                </a:lnTo>
                <a:lnTo>
                  <a:pt x="3880585" y="1501897"/>
                </a:lnTo>
                <a:lnTo>
                  <a:pt x="3834988" y="1470896"/>
                </a:lnTo>
                <a:lnTo>
                  <a:pt x="3796863" y="1450186"/>
                </a:lnTo>
                <a:lnTo>
                  <a:pt x="3759309" y="1429107"/>
                </a:lnTo>
                <a:lnTo>
                  <a:pt x="3715426" y="1396996"/>
                </a:lnTo>
                <a:lnTo>
                  <a:pt x="3676728" y="1376658"/>
                </a:lnTo>
                <a:lnTo>
                  <a:pt x="3630410" y="1346123"/>
                </a:lnTo>
                <a:lnTo>
                  <a:pt x="3590300" y="1326698"/>
                </a:lnTo>
                <a:lnTo>
                  <a:pt x="3542623" y="1297042"/>
                </a:lnTo>
                <a:lnTo>
                  <a:pt x="3501207" y="1278463"/>
                </a:lnTo>
                <a:lnTo>
                  <a:pt x="3452278" y="1249618"/>
                </a:lnTo>
                <a:lnTo>
                  <a:pt x="3409662" y="1231815"/>
                </a:lnTo>
                <a:lnTo>
                  <a:pt x="3384198" y="1218039"/>
                </a:lnTo>
                <a:lnTo>
                  <a:pt x="3339597" y="1201520"/>
                </a:lnTo>
                <a:lnTo>
                  <a:pt x="3314133" y="1187745"/>
                </a:lnTo>
                <a:lnTo>
                  <a:pt x="3276817" y="1166512"/>
                </a:lnTo>
                <a:lnTo>
                  <a:pt x="3244973" y="1156865"/>
                </a:lnTo>
                <a:lnTo>
                  <a:pt x="3211415" y="1148328"/>
                </a:lnTo>
                <a:lnTo>
                  <a:pt x="3175857" y="1141084"/>
                </a:lnTo>
                <a:lnTo>
                  <a:pt x="3128291" y="1141612"/>
                </a:lnTo>
                <a:lnTo>
                  <a:pt x="3072892" y="1132081"/>
                </a:lnTo>
                <a:lnTo>
                  <a:pt x="3016560" y="1123155"/>
                </a:lnTo>
                <a:lnTo>
                  <a:pt x="2966196" y="1125493"/>
                </a:lnTo>
                <a:lnTo>
                  <a:pt x="2914899" y="1128436"/>
                </a:lnTo>
                <a:lnTo>
                  <a:pt x="2862669" y="1131982"/>
                </a:lnTo>
                <a:lnTo>
                  <a:pt x="2809507" y="1136131"/>
                </a:lnTo>
                <a:lnTo>
                  <a:pt x="2758704" y="1138754"/>
                </a:lnTo>
                <a:lnTo>
                  <a:pt x="2715459" y="1151613"/>
                </a:lnTo>
                <a:lnTo>
                  <a:pt x="2615388" y="1155865"/>
                </a:lnTo>
                <a:lnTo>
                  <a:pt x="2571485" y="1169149"/>
                </a:lnTo>
                <a:lnTo>
                  <a:pt x="2555488" y="1179502"/>
                </a:lnTo>
                <a:lnTo>
                  <a:pt x="2532591" y="1179192"/>
                </a:lnTo>
                <a:lnTo>
                  <a:pt x="2516595" y="1189545"/>
                </a:lnTo>
                <a:lnTo>
                  <a:pt x="2493698" y="1189235"/>
                </a:lnTo>
                <a:lnTo>
                  <a:pt x="2447044" y="1204300"/>
                </a:lnTo>
                <a:lnTo>
                  <a:pt x="2407575" y="1229843"/>
                </a:lnTo>
                <a:lnTo>
                  <a:pt x="2314553" y="1259788"/>
                </a:lnTo>
                <a:lnTo>
                  <a:pt x="2250477" y="1271000"/>
                </a:lnTo>
                <a:lnTo>
                  <a:pt x="2225339" y="1287269"/>
                </a:lnTo>
                <a:lnTo>
                  <a:pt x="2193301" y="1292875"/>
                </a:lnTo>
                <a:lnTo>
                  <a:pt x="2150301" y="1320703"/>
                </a:lnTo>
                <a:lnTo>
                  <a:pt x="1903597" y="1404722"/>
                </a:lnTo>
                <a:lnTo>
                  <a:pt x="1861717" y="1431825"/>
                </a:lnTo>
                <a:lnTo>
                  <a:pt x="1674719" y="1492333"/>
                </a:lnTo>
                <a:lnTo>
                  <a:pt x="1634558" y="1518324"/>
                </a:lnTo>
                <a:lnTo>
                  <a:pt x="1540434" y="1548982"/>
                </a:lnTo>
                <a:lnTo>
                  <a:pt x="1500379" y="1574903"/>
                </a:lnTo>
                <a:lnTo>
                  <a:pt x="1455245" y="1588985"/>
                </a:lnTo>
                <a:lnTo>
                  <a:pt x="1327475" y="1641418"/>
                </a:lnTo>
                <a:lnTo>
                  <a:pt x="1289241" y="1666161"/>
                </a:lnTo>
                <a:lnTo>
                  <a:pt x="1252656" y="1674710"/>
                </a:lnTo>
                <a:lnTo>
                  <a:pt x="1193858" y="1712761"/>
                </a:lnTo>
                <a:lnTo>
                  <a:pt x="1158130" y="1720755"/>
                </a:lnTo>
                <a:lnTo>
                  <a:pt x="1039306" y="1797654"/>
                </a:lnTo>
                <a:lnTo>
                  <a:pt x="992595" y="1812756"/>
                </a:lnTo>
                <a:lnTo>
                  <a:pt x="2201549" y="1030370"/>
                </a:lnTo>
                <a:lnTo>
                  <a:pt x="2213924" y="1037489"/>
                </a:lnTo>
                <a:lnTo>
                  <a:pt x="2412496" y="969491"/>
                </a:lnTo>
                <a:lnTo>
                  <a:pt x="2468722" y="963359"/>
                </a:lnTo>
                <a:lnTo>
                  <a:pt x="2518174" y="946483"/>
                </a:lnTo>
                <a:lnTo>
                  <a:pt x="2553307" y="938874"/>
                </a:lnTo>
                <a:lnTo>
                  <a:pt x="2587582" y="931820"/>
                </a:lnTo>
                <a:lnTo>
                  <a:pt x="2620715" y="925505"/>
                </a:lnTo>
                <a:lnTo>
                  <a:pt x="2652420" y="920114"/>
                </a:lnTo>
                <a:lnTo>
                  <a:pt x="2665509" y="926771"/>
                </a:lnTo>
                <a:lnTo>
                  <a:pt x="2679030" y="918021"/>
                </a:lnTo>
                <a:lnTo>
                  <a:pt x="2692120" y="924677"/>
                </a:lnTo>
                <a:lnTo>
                  <a:pt x="2782020" y="911880"/>
                </a:lnTo>
                <a:lnTo>
                  <a:pt x="2811130" y="908169"/>
                </a:lnTo>
                <a:lnTo>
                  <a:pt x="2859852" y="906893"/>
                </a:lnTo>
                <a:lnTo>
                  <a:pt x="2905574" y="907558"/>
                </a:lnTo>
                <a:lnTo>
                  <a:pt x="2955626" y="920549"/>
                </a:lnTo>
                <a:lnTo>
                  <a:pt x="3003535" y="934927"/>
                </a:lnTo>
                <a:lnTo>
                  <a:pt x="3022909" y="937516"/>
                </a:lnTo>
                <a:lnTo>
                  <a:pt x="3049754" y="950398"/>
                </a:lnTo>
                <a:lnTo>
                  <a:pt x="3071413" y="951509"/>
                </a:lnTo>
                <a:lnTo>
                  <a:pt x="3095928" y="950771"/>
                </a:lnTo>
                <a:lnTo>
                  <a:pt x="3136791" y="969709"/>
                </a:lnTo>
                <a:lnTo>
                  <a:pt x="3170611" y="978077"/>
                </a:lnTo>
                <a:lnTo>
                  <a:pt x="3201860" y="988109"/>
                </a:lnTo>
                <a:lnTo>
                  <a:pt x="3235010" y="1012038"/>
                </a:lnTo>
                <a:lnTo>
                  <a:pt x="3276393" y="1045766"/>
                </a:lnTo>
                <a:lnTo>
                  <a:pt x="3314733" y="1066337"/>
                </a:lnTo>
                <a:lnTo>
                  <a:pt x="3362543" y="1095906"/>
                </a:lnTo>
                <a:lnTo>
                  <a:pt x="3404739" y="1113981"/>
                </a:lnTo>
                <a:lnTo>
                  <a:pt x="3453010" y="1143252"/>
                </a:lnTo>
                <a:lnTo>
                  <a:pt x="3493723" y="1162286"/>
                </a:lnTo>
                <a:lnTo>
                  <a:pt x="3540751" y="1192362"/>
                </a:lnTo>
                <a:lnTo>
                  <a:pt x="3580367" y="1212106"/>
                </a:lnTo>
                <a:lnTo>
                  <a:pt x="3626444" y="1242797"/>
                </a:lnTo>
                <a:lnTo>
                  <a:pt x="3653409" y="1255602"/>
                </a:lnTo>
                <a:lnTo>
                  <a:pt x="3686273" y="1279716"/>
                </a:lnTo>
                <a:lnTo>
                  <a:pt x="3718280" y="1304384"/>
                </a:lnTo>
                <a:lnTo>
                  <a:pt x="3749574" y="1329515"/>
                </a:lnTo>
                <a:lnTo>
                  <a:pt x="3782271" y="1353737"/>
                </a:lnTo>
                <a:lnTo>
                  <a:pt x="3810354" y="1365817"/>
                </a:lnTo>
                <a:lnTo>
                  <a:pt x="3845909" y="1388191"/>
                </a:lnTo>
                <a:lnTo>
                  <a:pt x="3880321" y="1411303"/>
                </a:lnTo>
                <a:lnTo>
                  <a:pt x="3890268" y="1419993"/>
                </a:lnTo>
                <a:lnTo>
                  <a:pt x="3894457" y="1417282"/>
                </a:lnTo>
                <a:lnTo>
                  <a:pt x="3906118" y="1424863"/>
                </a:lnTo>
                <a:lnTo>
                  <a:pt x="3910879" y="1421782"/>
                </a:lnTo>
                <a:lnTo>
                  <a:pt x="3940676" y="1432753"/>
                </a:lnTo>
                <a:lnTo>
                  <a:pt x="3993370" y="1444034"/>
                </a:lnTo>
                <a:lnTo>
                  <a:pt x="4023167" y="1455006"/>
                </a:lnTo>
                <a:lnTo>
                  <a:pt x="4072924" y="1468188"/>
                </a:lnTo>
                <a:lnTo>
                  <a:pt x="4124070" y="1480471"/>
                </a:lnTo>
                <a:lnTo>
                  <a:pt x="4176532" y="1491902"/>
                </a:lnTo>
                <a:lnTo>
                  <a:pt x="4223337" y="1491866"/>
                </a:lnTo>
                <a:lnTo>
                  <a:pt x="4278213" y="1501736"/>
                </a:lnTo>
                <a:lnTo>
                  <a:pt x="4306823" y="1498348"/>
                </a:lnTo>
                <a:lnTo>
                  <a:pt x="4377843" y="1512896"/>
                </a:lnTo>
                <a:lnTo>
                  <a:pt x="4406453" y="1509508"/>
                </a:lnTo>
                <a:lnTo>
                  <a:pt x="4417686" y="1517367"/>
                </a:lnTo>
                <a:lnTo>
                  <a:pt x="4425779" y="1512129"/>
                </a:lnTo>
                <a:lnTo>
                  <a:pt x="4437012" y="1519987"/>
                </a:lnTo>
                <a:lnTo>
                  <a:pt x="4479964" y="1507317"/>
                </a:lnTo>
                <a:lnTo>
                  <a:pt x="4527842" y="1506588"/>
                </a:lnTo>
                <a:lnTo>
                  <a:pt x="4575062" y="1506284"/>
                </a:lnTo>
                <a:lnTo>
                  <a:pt x="4622940" y="1505554"/>
                </a:lnTo>
                <a:lnTo>
                  <a:pt x="4672792" y="1503547"/>
                </a:lnTo>
                <a:lnTo>
                  <a:pt x="4715026" y="1491343"/>
                </a:lnTo>
                <a:lnTo>
                  <a:pt x="4763720" y="1490085"/>
                </a:lnTo>
                <a:lnTo>
                  <a:pt x="4805368" y="1478259"/>
                </a:lnTo>
                <a:lnTo>
                  <a:pt x="4854063" y="1477001"/>
                </a:lnTo>
                <a:lnTo>
                  <a:pt x="4896296" y="1464797"/>
                </a:lnTo>
                <a:lnTo>
                  <a:pt x="4948684" y="1461149"/>
                </a:lnTo>
                <a:lnTo>
                  <a:pt x="5135753" y="1400595"/>
                </a:lnTo>
                <a:lnTo>
                  <a:pt x="5180621" y="1386685"/>
                </a:lnTo>
                <a:lnTo>
                  <a:pt x="5219018" y="1361836"/>
                </a:lnTo>
                <a:lnTo>
                  <a:pt x="5264601" y="1347464"/>
                </a:lnTo>
                <a:lnTo>
                  <a:pt x="5343991" y="1296087"/>
                </a:lnTo>
                <a:lnTo>
                  <a:pt x="5391454" y="1280498"/>
                </a:lnTo>
                <a:lnTo>
                  <a:pt x="5472581" y="1227996"/>
                </a:lnTo>
                <a:lnTo>
                  <a:pt x="5520044" y="1212407"/>
                </a:lnTo>
                <a:lnTo>
                  <a:pt x="5601171" y="1159905"/>
                </a:lnTo>
                <a:lnTo>
                  <a:pt x="5648634" y="1144316"/>
                </a:lnTo>
                <a:lnTo>
                  <a:pt x="5676034" y="1126585"/>
                </a:lnTo>
                <a:lnTo>
                  <a:pt x="5710190" y="1119607"/>
                </a:lnTo>
                <a:lnTo>
                  <a:pt x="5737161" y="1102153"/>
                </a:lnTo>
                <a:lnTo>
                  <a:pt x="5770604" y="1095638"/>
                </a:lnTo>
                <a:lnTo>
                  <a:pt x="5851991" y="1042967"/>
                </a:lnTo>
                <a:lnTo>
                  <a:pt x="5903504" y="1024758"/>
                </a:lnTo>
                <a:close/>
              </a:path>
              <a:path w="7534275" h="2276475">
                <a:moveTo>
                  <a:pt x="6134093" y="905784"/>
                </a:moveTo>
                <a:lnTo>
                  <a:pt x="5320356" y="1432402"/>
                </a:lnTo>
                <a:lnTo>
                  <a:pt x="5222945" y="1465188"/>
                </a:lnTo>
                <a:lnTo>
                  <a:pt x="5992262" y="967317"/>
                </a:lnTo>
                <a:lnTo>
                  <a:pt x="6043393" y="949354"/>
                </a:lnTo>
                <a:lnTo>
                  <a:pt x="6087582" y="920757"/>
                </a:lnTo>
                <a:lnTo>
                  <a:pt x="6134093" y="905784"/>
                </a:lnTo>
                <a:close/>
              </a:path>
              <a:path w="7534275" h="2276475">
                <a:moveTo>
                  <a:pt x="6540237" y="658072"/>
                </a:moveTo>
                <a:lnTo>
                  <a:pt x="5411080" y="1388817"/>
                </a:lnTo>
                <a:lnTo>
                  <a:pt x="5362228" y="1405304"/>
                </a:lnTo>
                <a:lnTo>
                  <a:pt x="6493153" y="673416"/>
                </a:lnTo>
                <a:lnTo>
                  <a:pt x="6540237" y="658072"/>
                </a:lnTo>
                <a:close/>
              </a:path>
              <a:path w="7534275" h="2276475">
                <a:moveTo>
                  <a:pt x="7531225" y="92382"/>
                </a:moveTo>
                <a:lnTo>
                  <a:pt x="6156448" y="982083"/>
                </a:lnTo>
                <a:lnTo>
                  <a:pt x="6116411" y="992865"/>
                </a:lnTo>
                <a:lnTo>
                  <a:pt x="6011289" y="1060896"/>
                </a:lnTo>
                <a:lnTo>
                  <a:pt x="5980394" y="1065762"/>
                </a:lnTo>
                <a:lnTo>
                  <a:pt x="5913360" y="1109144"/>
                </a:lnTo>
                <a:lnTo>
                  <a:pt x="5625328" y="1265292"/>
                </a:lnTo>
                <a:lnTo>
                  <a:pt x="6967452" y="396724"/>
                </a:lnTo>
                <a:lnTo>
                  <a:pt x="7003156" y="358490"/>
                </a:lnTo>
                <a:lnTo>
                  <a:pt x="7410165" y="95090"/>
                </a:lnTo>
                <a:lnTo>
                  <a:pt x="7445834" y="56879"/>
                </a:lnTo>
                <a:lnTo>
                  <a:pt x="7533726" y="0"/>
                </a:lnTo>
                <a:lnTo>
                  <a:pt x="7531225" y="92382"/>
                </a:lnTo>
                <a:close/>
              </a:path>
              <a:path w="7534275" h="2276475">
                <a:moveTo>
                  <a:pt x="6754250" y="534699"/>
                </a:moveTo>
                <a:lnTo>
                  <a:pt x="5564269" y="1304807"/>
                </a:lnTo>
                <a:lnTo>
                  <a:pt x="5495330" y="1334293"/>
                </a:lnTo>
                <a:lnTo>
                  <a:pt x="6715380" y="544727"/>
                </a:lnTo>
                <a:lnTo>
                  <a:pt x="6754250" y="534699"/>
                </a:lnTo>
                <a:close/>
              </a:path>
              <a:path w="7534275" h="2276475">
                <a:moveTo>
                  <a:pt x="7484521" y="137735"/>
                </a:moveTo>
                <a:lnTo>
                  <a:pt x="6673516" y="662585"/>
                </a:lnTo>
                <a:lnTo>
                  <a:pt x="6623403" y="679888"/>
                </a:lnTo>
                <a:lnTo>
                  <a:pt x="7522052" y="98319"/>
                </a:lnTo>
                <a:lnTo>
                  <a:pt x="7484521" y="137735"/>
                </a:lnTo>
                <a:close/>
              </a:path>
            </a:pathLst>
          </a:custGeom>
          <a:solidFill>
            <a:srgbClr val="5B9DC7"/>
          </a:solidFill>
        </p:spPr>
        <p:txBody>
          <a:bodyPr wrap="square" lIns="0" tIns="0" rIns="0" bIns="0" rtlCol="0"/>
          <a:lstStyle/>
          <a:p>
            <a:endParaRPr sz="1200"/>
          </a:p>
        </p:txBody>
      </p:sp>
      <p:sp>
        <p:nvSpPr>
          <p:cNvPr id="3" name="object 3"/>
          <p:cNvSpPr txBox="1">
            <a:spLocks noGrp="1"/>
          </p:cNvSpPr>
          <p:nvPr>
            <p:ph type="title"/>
          </p:nvPr>
        </p:nvSpPr>
        <p:spPr>
          <a:xfrm>
            <a:off x="445181" y="575482"/>
            <a:ext cx="11086419" cy="454740"/>
          </a:xfrm>
          <a:prstGeom prst="rect">
            <a:avLst/>
          </a:prstGeom>
        </p:spPr>
        <p:txBody>
          <a:bodyPr vert="horz" wrap="square" lIns="0" tIns="11430" rIns="0" bIns="0" rtlCol="0" anchor="ctr">
            <a:spAutoFit/>
          </a:bodyPr>
          <a:lstStyle/>
          <a:p>
            <a:pPr algn="l"/>
            <a:r>
              <a:rPr sz="1600" spc="47" dirty="0"/>
              <a:t>Étude</a:t>
            </a:r>
            <a:r>
              <a:rPr sz="1600" spc="27" dirty="0"/>
              <a:t> </a:t>
            </a:r>
            <a:r>
              <a:rPr sz="1600" spc="133" dirty="0"/>
              <a:t>3</a:t>
            </a:r>
            <a:r>
              <a:rPr sz="1600" spc="27" dirty="0"/>
              <a:t> </a:t>
            </a:r>
            <a:r>
              <a:rPr sz="1600" spc="-330" dirty="0"/>
              <a:t>:</a:t>
            </a:r>
            <a:r>
              <a:rPr lang="en-CA" sz="1600" spc="-330" dirty="0"/>
              <a:t> </a:t>
            </a:r>
            <a:r>
              <a:rPr lang="en-CA" sz="1600" b="1" dirty="0">
                <a:latin typeface="Times New Roman" panose="02020603050405020304" pitchFamily="18" charset="0"/>
                <a:ea typeface="Times New Roman" panose="02020603050405020304" pitchFamily="18" charset="0"/>
              </a:rPr>
              <a:t>Metformin for Preventing Progression From Prediabetes to Diabetes Mellitus in People Living  </a:t>
            </a:r>
            <a:r>
              <a:rPr lang="fr-FR" sz="1600" b="1" dirty="0" err="1">
                <a:latin typeface="Times New Roman" panose="02020603050405020304" pitchFamily="18" charset="0"/>
                <a:ea typeface="Times New Roman" panose="02020603050405020304" pitchFamily="18" charset="0"/>
              </a:rPr>
              <a:t>With</a:t>
            </a:r>
            <a:r>
              <a:rPr lang="fr-FR" sz="1600" b="1" dirty="0">
                <a:latin typeface="Times New Roman" panose="02020603050405020304" pitchFamily="18" charset="0"/>
                <a:ea typeface="Times New Roman" panose="02020603050405020304" pitchFamily="18" charset="0"/>
              </a:rPr>
              <a:t> Human </a:t>
            </a:r>
            <a:r>
              <a:rPr lang="fr-FR" sz="1600" b="1" dirty="0" err="1">
                <a:latin typeface="Times New Roman" panose="02020603050405020304" pitchFamily="18" charset="0"/>
                <a:ea typeface="Times New Roman" panose="02020603050405020304" pitchFamily="18" charset="0"/>
              </a:rPr>
              <a:t>Immunodeficiency</a:t>
            </a:r>
            <a:r>
              <a:rPr lang="fr-FR" sz="1600" b="1" dirty="0">
                <a:latin typeface="Times New Roman" panose="02020603050405020304" pitchFamily="18" charset="0"/>
                <a:ea typeface="Times New Roman" panose="02020603050405020304" pitchFamily="18" charset="0"/>
              </a:rPr>
              <a:t> Virus</a:t>
            </a:r>
            <a:endParaRPr sz="1600" dirty="0"/>
          </a:p>
        </p:txBody>
      </p:sp>
      <p:sp>
        <p:nvSpPr>
          <p:cNvPr id="14" name="object 14"/>
          <p:cNvSpPr txBox="1">
            <a:spLocks noGrp="1"/>
          </p:cNvSpPr>
          <p:nvPr>
            <p:ph sz="half" idx="2"/>
          </p:nvPr>
        </p:nvSpPr>
        <p:spPr>
          <a:xfrm>
            <a:off x="646429" y="1238342"/>
            <a:ext cx="5246371" cy="5230300"/>
          </a:xfrm>
          <a:prstGeom prst="rect">
            <a:avLst/>
          </a:prstGeom>
        </p:spPr>
        <p:txBody>
          <a:bodyPr vert="horz" wrap="square" lIns="0" tIns="8467" rIns="0" bIns="0" rtlCol="0">
            <a:spAutoFit/>
          </a:bodyPr>
          <a:lstStyle/>
          <a:p>
            <a:pPr marL="8467" marR="1245932">
              <a:lnSpc>
                <a:spcPct val="106500"/>
              </a:lnSpc>
              <a:spcBef>
                <a:spcPts val="67"/>
              </a:spcBef>
            </a:pPr>
            <a:r>
              <a:rPr sz="1333" spc="20" dirty="0">
                <a:solidFill>
                  <a:srgbClr val="0070C0"/>
                </a:solidFill>
              </a:rPr>
              <a:t>É</a:t>
            </a:r>
            <a:r>
              <a:rPr lang="en-CA" sz="1333" spc="20" dirty="0" err="1">
                <a:solidFill>
                  <a:srgbClr val="0070C0"/>
                </a:solidFill>
              </a:rPr>
              <a:t>ssai</a:t>
            </a:r>
            <a:r>
              <a:rPr lang="en-CA" sz="1333" spc="20" dirty="0">
                <a:solidFill>
                  <a:srgbClr val="0070C0"/>
                </a:solidFill>
              </a:rPr>
              <a:t> </a:t>
            </a:r>
            <a:r>
              <a:rPr lang="en-CA" sz="1333" spc="20" dirty="0" err="1">
                <a:solidFill>
                  <a:srgbClr val="0070C0"/>
                </a:solidFill>
              </a:rPr>
              <a:t>randomisé</a:t>
            </a:r>
            <a:r>
              <a:rPr lang="en-CA" sz="1333" spc="20" dirty="0">
                <a:solidFill>
                  <a:srgbClr val="0070C0"/>
                </a:solidFill>
              </a:rPr>
              <a:t> </a:t>
            </a:r>
            <a:r>
              <a:rPr lang="en-CA" sz="1333" spc="20" dirty="0" err="1">
                <a:solidFill>
                  <a:srgbClr val="0070C0"/>
                </a:solidFill>
              </a:rPr>
              <a:t>prospectif</a:t>
            </a:r>
            <a:r>
              <a:rPr lang="en-CA" sz="1333" spc="20" dirty="0">
                <a:solidFill>
                  <a:srgbClr val="0070C0"/>
                </a:solidFill>
              </a:rPr>
              <a:t> </a:t>
            </a:r>
            <a:r>
              <a:rPr lang="en-CA" sz="1333" spc="20" dirty="0" err="1">
                <a:solidFill>
                  <a:srgbClr val="0070C0"/>
                </a:solidFill>
              </a:rPr>
              <a:t>ouvert</a:t>
            </a:r>
            <a:r>
              <a:rPr sz="1333" spc="-80" dirty="0">
                <a:solidFill>
                  <a:srgbClr val="0070C0"/>
                </a:solidFill>
              </a:rPr>
              <a:t> </a:t>
            </a:r>
            <a:r>
              <a:rPr sz="1333" spc="-76" dirty="0">
                <a:solidFill>
                  <a:srgbClr val="0070C0"/>
                </a:solidFill>
              </a:rPr>
              <a:t> </a:t>
            </a:r>
            <a:endParaRPr lang="en-CA" sz="1333" spc="37" dirty="0">
              <a:solidFill>
                <a:srgbClr val="0070C0"/>
              </a:solidFill>
            </a:endParaRPr>
          </a:p>
          <a:p>
            <a:pPr marL="8467" marR="1245932">
              <a:lnSpc>
                <a:spcPct val="106500"/>
              </a:lnSpc>
              <a:spcBef>
                <a:spcPts val="67"/>
              </a:spcBef>
            </a:pPr>
            <a:r>
              <a:rPr lang="en-CA" sz="1333" spc="37" dirty="0">
                <a:solidFill>
                  <a:srgbClr val="0070C0"/>
                </a:solidFill>
              </a:rPr>
              <a:t>12 </a:t>
            </a:r>
            <a:r>
              <a:rPr lang="en-CA" sz="1333" spc="37" dirty="0" err="1">
                <a:solidFill>
                  <a:srgbClr val="0070C0"/>
                </a:solidFill>
              </a:rPr>
              <a:t>mois</a:t>
            </a:r>
            <a:endParaRPr lang="en-CA" sz="1333" spc="37" dirty="0">
              <a:solidFill>
                <a:srgbClr val="0070C0"/>
              </a:solidFill>
            </a:endParaRPr>
          </a:p>
          <a:p>
            <a:pPr marL="8467">
              <a:lnSpc>
                <a:spcPct val="100000"/>
              </a:lnSpc>
              <a:spcBef>
                <a:spcPts val="139"/>
              </a:spcBef>
            </a:pPr>
            <a:r>
              <a:rPr lang="en-CA" sz="1333" dirty="0">
                <a:solidFill>
                  <a:srgbClr val="0070C0"/>
                </a:solidFill>
                <a:latin typeface="Times New Roman" panose="02020603050405020304" pitchFamily="18" charset="0"/>
                <a:ea typeface="Times New Roman" panose="02020603050405020304" pitchFamily="18" charset="0"/>
              </a:rPr>
              <a:t>Department of Medicine, Faculty of Medicine </a:t>
            </a:r>
            <a:r>
              <a:rPr lang="en-CA" sz="1333" dirty="0" err="1">
                <a:solidFill>
                  <a:srgbClr val="0070C0"/>
                </a:solidFill>
                <a:latin typeface="Times New Roman" panose="02020603050405020304" pitchFamily="18" charset="0"/>
                <a:ea typeface="Times New Roman" panose="02020603050405020304" pitchFamily="18" charset="0"/>
              </a:rPr>
              <a:t>Ramathibodi</a:t>
            </a:r>
            <a:r>
              <a:rPr lang="en-CA" sz="1333" dirty="0">
                <a:solidFill>
                  <a:srgbClr val="0070C0"/>
                </a:solidFill>
                <a:latin typeface="Times New Roman" panose="02020603050405020304" pitchFamily="18" charset="0"/>
                <a:ea typeface="Times New Roman" panose="02020603050405020304" pitchFamily="18" charset="0"/>
              </a:rPr>
              <a:t> Hospital, Mahidol University, Bangkok, THA</a:t>
            </a:r>
          </a:p>
          <a:p>
            <a:r>
              <a:rPr lang="fr-CA" sz="1333" dirty="0">
                <a:solidFill>
                  <a:srgbClr val="0070C0"/>
                </a:solidFill>
                <a:latin typeface="Times New Roman" panose="02020603050405020304" pitchFamily="18" charset="0"/>
                <a:ea typeface="Times New Roman" panose="02020603050405020304" pitchFamily="18" charset="0"/>
              </a:rPr>
              <a:t>74 participants  séropositives , sous TAR </a:t>
            </a:r>
            <a:r>
              <a:rPr lang="fr-CA" sz="1333" dirty="0" err="1">
                <a:solidFill>
                  <a:srgbClr val="0070C0"/>
                </a:solidFill>
                <a:latin typeface="Times New Roman" panose="02020603050405020304" pitchFamily="18" charset="0"/>
                <a:ea typeface="Times New Roman" panose="02020603050405020304" pitchFamily="18" charset="0"/>
              </a:rPr>
              <a:t>avecARN</a:t>
            </a:r>
            <a:r>
              <a:rPr lang="fr-CA" sz="1333" dirty="0">
                <a:solidFill>
                  <a:srgbClr val="0070C0"/>
                </a:solidFill>
                <a:latin typeface="Times New Roman" panose="02020603050405020304" pitchFamily="18" charset="0"/>
                <a:ea typeface="Times New Roman" panose="02020603050405020304" pitchFamily="18" charset="0"/>
              </a:rPr>
              <a:t> indétectable VIH, de 35 à 60 ans Au départ : CD4 moyen</a:t>
            </a:r>
            <a:r>
              <a:rPr lang="fr-FR" sz="1333" dirty="0">
                <a:solidFill>
                  <a:srgbClr val="0070C0"/>
                </a:solidFill>
                <a:latin typeface="Times New Roman" panose="02020603050405020304" pitchFamily="18" charset="0"/>
                <a:ea typeface="Times New Roman" panose="02020603050405020304" pitchFamily="18" charset="0"/>
                <a:sym typeface="Wingdings" panose="05000000000000000000" pitchFamily="2" charset="2"/>
              </a:rPr>
              <a:t></a:t>
            </a:r>
            <a:r>
              <a:rPr lang="fr-CA" sz="1333" dirty="0">
                <a:solidFill>
                  <a:srgbClr val="0070C0"/>
                </a:solidFill>
                <a:latin typeface="Times New Roman" panose="02020603050405020304" pitchFamily="18" charset="0"/>
                <a:ea typeface="Times New Roman" panose="02020603050405020304" pitchFamily="18" charset="0"/>
              </a:rPr>
              <a:t>570 </a:t>
            </a:r>
            <a:r>
              <a:rPr lang="fr-CA" sz="1333" dirty="0" err="1">
                <a:solidFill>
                  <a:srgbClr val="0070C0"/>
                </a:solidFill>
                <a:latin typeface="Times New Roman" panose="02020603050405020304" pitchFamily="18" charset="0"/>
                <a:ea typeface="Times New Roman" panose="02020603050405020304" pitchFamily="18" charset="0"/>
              </a:rPr>
              <a:t>cells</a:t>
            </a:r>
            <a:r>
              <a:rPr lang="fr-CA" sz="1333" dirty="0">
                <a:solidFill>
                  <a:srgbClr val="0070C0"/>
                </a:solidFill>
                <a:latin typeface="Times New Roman" panose="02020603050405020304" pitchFamily="18" charset="0"/>
                <a:ea typeface="Times New Roman" panose="02020603050405020304" pitchFamily="18" charset="0"/>
              </a:rPr>
              <a:t> /mm3</a:t>
            </a:r>
            <a:r>
              <a:rPr lang="en-CA" sz="1333" dirty="0">
                <a:solidFill>
                  <a:srgbClr val="0070C0"/>
                </a:solidFill>
                <a:latin typeface="Times New Roman" panose="02020603050405020304" pitchFamily="18" charset="0"/>
                <a:ea typeface="Times New Roman" panose="02020603050405020304" pitchFamily="18" charset="0"/>
              </a:rPr>
              <a:t>. </a:t>
            </a:r>
            <a:r>
              <a:rPr lang="fr-FR" sz="1333" dirty="0">
                <a:solidFill>
                  <a:srgbClr val="0070C0"/>
                </a:solidFill>
                <a:latin typeface="Times New Roman" panose="02020603050405020304" pitchFamily="18" charset="0"/>
                <a:ea typeface="Times New Roman" panose="02020603050405020304" pitchFamily="18" charset="0"/>
              </a:rPr>
              <a:t>IMC moyen 24.6 kg/m2</a:t>
            </a:r>
            <a:endParaRPr lang="en-CA" sz="1333" spc="93" dirty="0">
              <a:solidFill>
                <a:srgbClr val="0070C0"/>
              </a:solidFill>
            </a:endParaRPr>
          </a:p>
          <a:p>
            <a:pPr marL="8467" marR="33445">
              <a:lnSpc>
                <a:spcPct val="106500"/>
              </a:lnSpc>
            </a:pPr>
            <a:r>
              <a:rPr sz="1333" spc="37" dirty="0" err="1">
                <a:solidFill>
                  <a:srgbClr val="0070C0"/>
                </a:solidFill>
              </a:rPr>
              <a:t>Comparaison</a:t>
            </a:r>
            <a:r>
              <a:rPr sz="1333" spc="-80" dirty="0">
                <a:solidFill>
                  <a:srgbClr val="0070C0"/>
                </a:solidFill>
              </a:rPr>
              <a:t> </a:t>
            </a:r>
            <a:r>
              <a:rPr sz="1333" spc="23" dirty="0">
                <a:solidFill>
                  <a:srgbClr val="0070C0"/>
                </a:solidFill>
              </a:rPr>
              <a:t>entre</a:t>
            </a:r>
            <a:r>
              <a:rPr sz="1333" spc="-80" dirty="0">
                <a:solidFill>
                  <a:srgbClr val="0070C0"/>
                </a:solidFill>
              </a:rPr>
              <a:t> </a:t>
            </a:r>
            <a:r>
              <a:rPr lang="fr-FR" sz="1333" spc="-150" dirty="0">
                <a:solidFill>
                  <a:srgbClr val="0070C0"/>
                </a:solidFill>
              </a:rPr>
              <a:t>:</a:t>
            </a:r>
            <a:r>
              <a:rPr lang="fr-FR" sz="1333" dirty="0">
                <a:solidFill>
                  <a:srgbClr val="0070C0"/>
                </a:solidFill>
                <a:latin typeface="Times New Roman" panose="02020603050405020304" pitchFamily="18" charset="0"/>
                <a:ea typeface="Times New Roman" panose="02020603050405020304" pitchFamily="18" charset="0"/>
              </a:rPr>
              <a:t> l’incidence du diabète de type 2 chez les PV VIH prédiabétiques ayant  reçu le </a:t>
            </a:r>
            <a:r>
              <a:rPr lang="fr-FR" sz="1333" dirty="0" err="1">
                <a:solidFill>
                  <a:srgbClr val="0070C0"/>
                </a:solidFill>
                <a:latin typeface="Times New Roman" panose="02020603050405020304" pitchFamily="18" charset="0"/>
                <a:ea typeface="Times New Roman" panose="02020603050405020304" pitchFamily="18" charset="0"/>
              </a:rPr>
              <a:t>metformin</a:t>
            </a:r>
            <a:r>
              <a:rPr lang="fr-FR" sz="1333" dirty="0">
                <a:solidFill>
                  <a:srgbClr val="0070C0"/>
                </a:solidFill>
                <a:latin typeface="Times New Roman" panose="02020603050405020304" pitchFamily="18" charset="0"/>
                <a:ea typeface="Times New Roman" panose="02020603050405020304" pitchFamily="18" charset="0"/>
              </a:rPr>
              <a:t>   et ceux du groupe de contrôle (pas de placebo.)</a:t>
            </a:r>
          </a:p>
          <a:p>
            <a:pPr marL="8467" marR="33445">
              <a:lnSpc>
                <a:spcPct val="106500"/>
              </a:lnSpc>
            </a:pPr>
            <a:r>
              <a:rPr lang="fr-CA" sz="1333" dirty="0">
                <a:solidFill>
                  <a:srgbClr val="0070C0"/>
                </a:solidFill>
                <a:latin typeface="Times New Roman" panose="02020603050405020304" pitchFamily="18" charset="0"/>
                <a:ea typeface="Times New Roman" panose="02020603050405020304" pitchFamily="18" charset="0"/>
              </a:rPr>
              <a:t>Comparer les  paramètres du métabolisme glucose et la résistance à l’insuline  </a:t>
            </a:r>
            <a:endParaRPr sz="1333" spc="-150" dirty="0">
              <a:solidFill>
                <a:srgbClr val="0070C0"/>
              </a:solidFill>
            </a:endParaRPr>
          </a:p>
          <a:p>
            <a:pPr marL="0" indent="0">
              <a:buNone/>
            </a:pPr>
            <a:endParaRPr lang="fr-CA" sz="1333" b="1" dirty="0">
              <a:solidFill>
                <a:srgbClr val="0070C0"/>
              </a:solidFill>
              <a:latin typeface="Times New Roman" panose="02020603050405020304" pitchFamily="18" charset="0"/>
              <a:ea typeface="Times New Roman" panose="02020603050405020304" pitchFamily="18" charset="0"/>
            </a:endParaRPr>
          </a:p>
          <a:p>
            <a:pPr marL="0" indent="0">
              <a:buNone/>
            </a:pPr>
            <a:r>
              <a:rPr lang="fr-CA" sz="1333" b="1" dirty="0">
                <a:solidFill>
                  <a:srgbClr val="0070C0"/>
                </a:solidFill>
                <a:latin typeface="Times New Roman" panose="02020603050405020304" pitchFamily="18" charset="0"/>
                <a:ea typeface="Times New Roman" panose="02020603050405020304" pitchFamily="18" charset="0"/>
              </a:rPr>
              <a:t>Limites :</a:t>
            </a:r>
          </a:p>
          <a:p>
            <a:pPr marL="0" indent="0">
              <a:buNone/>
            </a:pPr>
            <a:r>
              <a:rPr lang="fr-CA" sz="1333" dirty="0">
                <a:solidFill>
                  <a:srgbClr val="0070C0"/>
                </a:solidFill>
                <a:latin typeface="Times New Roman" panose="02020603050405020304" pitchFamily="18" charset="0"/>
                <a:ea typeface="Times New Roman" panose="02020603050405020304" pitchFamily="18" charset="0"/>
              </a:rPr>
              <a:t>Taille d’échantillon relativement petite et étude de courte durée. Patients n’ont pas été mis en aveugle car n’ont pas reçu de comprimés placebo.</a:t>
            </a:r>
            <a:endParaRPr lang="en-CA" sz="1333" dirty="0">
              <a:solidFill>
                <a:srgbClr val="0070C0"/>
              </a:solidFill>
              <a:latin typeface="Times New Roman" panose="02020603050405020304" pitchFamily="18" charset="0"/>
              <a:ea typeface="Times New Roman" panose="02020603050405020304" pitchFamily="18" charset="0"/>
            </a:endParaRPr>
          </a:p>
          <a:p>
            <a:pPr marL="190510" indent="-190510">
              <a:buFontTx/>
              <a:buChar char="-"/>
            </a:pPr>
            <a:r>
              <a:rPr lang="fr-CA" sz="1333" dirty="0">
                <a:solidFill>
                  <a:srgbClr val="0070C0"/>
                </a:solidFill>
                <a:latin typeface="Times New Roman" panose="02020603050405020304" pitchFamily="18" charset="0"/>
                <a:ea typeface="Times New Roman" panose="02020603050405020304" pitchFamily="18" charset="0"/>
              </a:rPr>
              <a:t>pas de paramètre précis pour évaluer les effets des changements de mode de vie dans les deux groupes</a:t>
            </a:r>
          </a:p>
          <a:p>
            <a:pPr marL="0" indent="0">
              <a:buNone/>
            </a:pPr>
            <a:endParaRPr lang="fr-CA" sz="1333" dirty="0">
              <a:solidFill>
                <a:srgbClr val="0070C0"/>
              </a:solidFill>
              <a:latin typeface="Times New Roman" panose="02020603050405020304" pitchFamily="18" charset="0"/>
              <a:ea typeface="Times New Roman" panose="02020603050405020304" pitchFamily="18" charset="0"/>
            </a:endParaRPr>
          </a:p>
          <a:p>
            <a:endParaRPr lang="en-CA" spc="-150" dirty="0"/>
          </a:p>
        </p:txBody>
      </p:sp>
      <p:sp>
        <p:nvSpPr>
          <p:cNvPr id="22" name="object 22"/>
          <p:cNvSpPr txBox="1"/>
          <p:nvPr/>
        </p:nvSpPr>
        <p:spPr>
          <a:xfrm>
            <a:off x="6520760" y="1866135"/>
            <a:ext cx="5246370" cy="4057008"/>
          </a:xfrm>
          <a:prstGeom prst="rect">
            <a:avLst/>
          </a:prstGeom>
        </p:spPr>
        <p:txBody>
          <a:bodyPr vert="horz" wrap="square" lIns="0" tIns="29210" rIns="0" bIns="0" rtlCol="0">
            <a:spAutoFit/>
          </a:bodyPr>
          <a:lstStyle/>
          <a:p>
            <a:pPr marL="8467">
              <a:spcBef>
                <a:spcPts val="230"/>
              </a:spcBef>
            </a:pPr>
            <a:r>
              <a:rPr b="1" spc="23" dirty="0" err="1">
                <a:solidFill>
                  <a:srgbClr val="5B9DC7"/>
                </a:solidFill>
                <a:latin typeface="Tahoma"/>
                <a:cs typeface="Tahoma"/>
              </a:rPr>
              <a:t>Résultats</a:t>
            </a:r>
            <a:endParaRPr lang="en-CA" b="1" spc="23" dirty="0">
              <a:solidFill>
                <a:srgbClr val="5B9DC7"/>
              </a:solidFill>
              <a:latin typeface="Tahoma"/>
              <a:cs typeface="Tahoma"/>
            </a:endParaRPr>
          </a:p>
          <a:p>
            <a:r>
              <a:rPr lang="fr-CA" sz="1867" dirty="0">
                <a:solidFill>
                  <a:srgbClr val="0070C0"/>
                </a:solidFill>
                <a:latin typeface="Times New Roman" panose="02020603050405020304" pitchFamily="18" charset="0"/>
                <a:ea typeface="Times New Roman" panose="02020603050405020304" pitchFamily="18" charset="0"/>
              </a:rPr>
              <a:t>A 12 mois : 1 participant dans le groupe de metformine et 3 dans le groupe contrôle ont développé le diabète</a:t>
            </a:r>
            <a:endParaRPr lang="en-CA" sz="1867" dirty="0">
              <a:solidFill>
                <a:srgbClr val="0070C0"/>
              </a:solidFill>
              <a:latin typeface="Times New Roman" panose="02020603050405020304" pitchFamily="18" charset="0"/>
              <a:ea typeface="Times New Roman" panose="02020603050405020304" pitchFamily="18" charset="0"/>
            </a:endParaRPr>
          </a:p>
          <a:p>
            <a:r>
              <a:rPr lang="fr-CA" sz="1867" dirty="0">
                <a:solidFill>
                  <a:srgbClr val="0070C0"/>
                </a:solidFill>
                <a:latin typeface="Times New Roman" panose="02020603050405020304" pitchFamily="18" charset="0"/>
                <a:ea typeface="Times New Roman" panose="02020603050405020304" pitchFamily="18" charset="0"/>
              </a:rPr>
              <a:t> </a:t>
            </a:r>
            <a:endParaRPr lang="en-CA" sz="1867" dirty="0">
              <a:solidFill>
                <a:srgbClr val="0070C0"/>
              </a:solidFill>
              <a:latin typeface="Times New Roman" panose="02020603050405020304" pitchFamily="18" charset="0"/>
              <a:ea typeface="Times New Roman" panose="02020603050405020304" pitchFamily="18" charset="0"/>
            </a:endParaRPr>
          </a:p>
          <a:p>
            <a:r>
              <a:rPr lang="fr-CA" sz="1867" dirty="0">
                <a:solidFill>
                  <a:srgbClr val="0070C0"/>
                </a:solidFill>
                <a:latin typeface="Times New Roman" panose="02020603050405020304" pitchFamily="18" charset="0"/>
                <a:ea typeface="Times New Roman" panose="02020603050405020304" pitchFamily="18" charset="0"/>
              </a:rPr>
              <a:t>Groupe ayant reçu la metformine : Reduction significative au niveau du poids, IMC à 6 et 12 mois  et réduction significative  au niveau du HBA1C a 6 mois.</a:t>
            </a:r>
            <a:endParaRPr lang="en-CA" sz="1867" dirty="0">
              <a:solidFill>
                <a:srgbClr val="0070C0"/>
              </a:solidFill>
              <a:latin typeface="Times New Roman" panose="02020603050405020304" pitchFamily="18" charset="0"/>
              <a:ea typeface="Times New Roman" panose="02020603050405020304" pitchFamily="18" charset="0"/>
            </a:endParaRPr>
          </a:p>
          <a:p>
            <a:r>
              <a:rPr lang="fr-CA" sz="1867" dirty="0">
                <a:solidFill>
                  <a:srgbClr val="0070C0"/>
                </a:solidFill>
                <a:latin typeface="Times New Roman" panose="02020603050405020304" pitchFamily="18" charset="0"/>
                <a:ea typeface="Times New Roman" panose="02020603050405020304" pitchFamily="18" charset="0"/>
              </a:rPr>
              <a:t> </a:t>
            </a:r>
            <a:endParaRPr lang="en-CA" sz="1867" dirty="0">
              <a:solidFill>
                <a:srgbClr val="0070C0"/>
              </a:solidFill>
              <a:latin typeface="Times New Roman" panose="02020603050405020304" pitchFamily="18" charset="0"/>
              <a:ea typeface="Times New Roman" panose="02020603050405020304" pitchFamily="18" charset="0"/>
            </a:endParaRPr>
          </a:p>
          <a:p>
            <a:r>
              <a:rPr lang="fr-CA" sz="1867" dirty="0">
                <a:solidFill>
                  <a:srgbClr val="0070C0"/>
                </a:solidFill>
                <a:latin typeface="Times New Roman" panose="02020603050405020304" pitchFamily="18" charset="0"/>
                <a:ea typeface="Times New Roman" panose="02020603050405020304" pitchFamily="18" charset="0"/>
              </a:rPr>
              <a:t>La metformine a tendance à améliorer l’HbA1c et la résistance à l’insuline et peut prévenir la progression du prédiabète à DM chez les personnes séropositives atteintes de prédiabète.</a:t>
            </a:r>
            <a:endParaRPr lang="en-CA" sz="1867" dirty="0">
              <a:solidFill>
                <a:srgbClr val="0070C0"/>
              </a:solidFill>
              <a:latin typeface="Times New Roman" panose="02020603050405020304" pitchFamily="18" charset="0"/>
              <a:ea typeface="Times New Roman" panose="02020603050405020304" pitchFamily="18" charset="0"/>
            </a:endParaRPr>
          </a:p>
          <a:p>
            <a:pPr marL="8467">
              <a:spcBef>
                <a:spcPts val="230"/>
              </a:spcBef>
            </a:pPr>
            <a:endParaRPr dirty="0">
              <a:latin typeface="Tahoma"/>
              <a:cs typeface="Tahom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11743" y="5537616"/>
            <a:ext cx="4778587" cy="1317837"/>
          </a:xfrm>
          <a:custGeom>
            <a:avLst/>
            <a:gdLst/>
            <a:ahLst/>
            <a:cxnLst/>
            <a:rect l="l" t="t" r="r" b="b"/>
            <a:pathLst>
              <a:path w="7167880" h="1976754">
                <a:moveTo>
                  <a:pt x="1819643" y="1040630"/>
                </a:moveTo>
                <a:lnTo>
                  <a:pt x="546726" y="1864411"/>
                </a:lnTo>
                <a:lnTo>
                  <a:pt x="499854" y="1879616"/>
                </a:lnTo>
                <a:lnTo>
                  <a:pt x="384909" y="1954004"/>
                </a:lnTo>
                <a:lnTo>
                  <a:pt x="335621" y="1970774"/>
                </a:lnTo>
                <a:lnTo>
                  <a:pt x="0" y="1976190"/>
                </a:lnTo>
                <a:lnTo>
                  <a:pt x="561469" y="1612830"/>
                </a:lnTo>
                <a:lnTo>
                  <a:pt x="595721" y="1605791"/>
                </a:lnTo>
                <a:lnTo>
                  <a:pt x="712912" y="1529949"/>
                </a:lnTo>
                <a:lnTo>
                  <a:pt x="749520" y="1521385"/>
                </a:lnTo>
                <a:lnTo>
                  <a:pt x="832432" y="1467728"/>
                </a:lnTo>
                <a:lnTo>
                  <a:pt x="867636" y="1460073"/>
                </a:lnTo>
                <a:lnTo>
                  <a:pt x="910242" y="1432500"/>
                </a:lnTo>
                <a:lnTo>
                  <a:pt x="959661" y="1415646"/>
                </a:lnTo>
                <a:lnTo>
                  <a:pt x="1002116" y="1388170"/>
                </a:lnTo>
                <a:lnTo>
                  <a:pt x="1051434" y="1371381"/>
                </a:lnTo>
                <a:lnTo>
                  <a:pt x="1093840" y="1343938"/>
                </a:lnTo>
                <a:lnTo>
                  <a:pt x="1143158" y="1327149"/>
                </a:lnTo>
                <a:lnTo>
                  <a:pt x="1185613" y="1299674"/>
                </a:lnTo>
                <a:lnTo>
                  <a:pt x="1235031" y="1282820"/>
                </a:lnTo>
                <a:lnTo>
                  <a:pt x="1277638" y="1255247"/>
                </a:lnTo>
                <a:lnTo>
                  <a:pt x="1330243" y="1236330"/>
                </a:lnTo>
                <a:lnTo>
                  <a:pt x="1428553" y="1187835"/>
                </a:lnTo>
                <a:lnTo>
                  <a:pt x="1481159" y="1168919"/>
                </a:lnTo>
                <a:lnTo>
                  <a:pt x="1525459" y="1140249"/>
                </a:lnTo>
                <a:lnTo>
                  <a:pt x="1677062" y="1087520"/>
                </a:lnTo>
                <a:lnTo>
                  <a:pt x="1714575" y="1078371"/>
                </a:lnTo>
                <a:lnTo>
                  <a:pt x="1744903" y="1058744"/>
                </a:lnTo>
                <a:lnTo>
                  <a:pt x="1819643" y="1040630"/>
                </a:lnTo>
                <a:close/>
              </a:path>
              <a:path w="7167880" h="1976754">
                <a:moveTo>
                  <a:pt x="5537452" y="1024758"/>
                </a:moveTo>
                <a:lnTo>
                  <a:pt x="4816753" y="1491165"/>
                </a:lnTo>
                <a:lnTo>
                  <a:pt x="4584725" y="1565686"/>
                </a:lnTo>
                <a:lnTo>
                  <a:pt x="4535125" y="1582658"/>
                </a:lnTo>
                <a:lnTo>
                  <a:pt x="4479893" y="1588147"/>
                </a:lnTo>
                <a:lnTo>
                  <a:pt x="4425678" y="1592978"/>
                </a:lnTo>
                <a:lnTo>
                  <a:pt x="4379125" y="1607978"/>
                </a:lnTo>
                <a:lnTo>
                  <a:pt x="4220668" y="1619760"/>
                </a:lnTo>
                <a:lnTo>
                  <a:pt x="4161965" y="1612367"/>
                </a:lnTo>
                <a:lnTo>
                  <a:pt x="4060390" y="1617593"/>
                </a:lnTo>
                <a:lnTo>
                  <a:pt x="4003210" y="1609215"/>
                </a:lnTo>
                <a:lnTo>
                  <a:pt x="3952930" y="1611499"/>
                </a:lnTo>
                <a:lnTo>
                  <a:pt x="3923725" y="1615272"/>
                </a:lnTo>
                <a:lnTo>
                  <a:pt x="3888620" y="1607735"/>
                </a:lnTo>
                <a:lnTo>
                  <a:pt x="3854371" y="1599645"/>
                </a:lnTo>
                <a:lnTo>
                  <a:pt x="3820837" y="1591092"/>
                </a:lnTo>
                <a:lnTo>
                  <a:pt x="3715830" y="1568283"/>
                </a:lnTo>
                <a:lnTo>
                  <a:pt x="3664041" y="1556416"/>
                </a:lnTo>
                <a:lnTo>
                  <a:pt x="3606209" y="1533333"/>
                </a:lnTo>
                <a:lnTo>
                  <a:pt x="3585240" y="1531776"/>
                </a:lnTo>
                <a:lnTo>
                  <a:pt x="3558657" y="1518724"/>
                </a:lnTo>
                <a:lnTo>
                  <a:pt x="3532930" y="1505119"/>
                </a:lnTo>
                <a:lnTo>
                  <a:pt x="3514533" y="1501897"/>
                </a:lnTo>
                <a:lnTo>
                  <a:pt x="3468936" y="1470896"/>
                </a:lnTo>
                <a:lnTo>
                  <a:pt x="3430811" y="1450186"/>
                </a:lnTo>
                <a:lnTo>
                  <a:pt x="3393257" y="1429107"/>
                </a:lnTo>
                <a:lnTo>
                  <a:pt x="3349374" y="1396996"/>
                </a:lnTo>
                <a:lnTo>
                  <a:pt x="3310676" y="1376658"/>
                </a:lnTo>
                <a:lnTo>
                  <a:pt x="3264359" y="1346123"/>
                </a:lnTo>
                <a:lnTo>
                  <a:pt x="3224248" y="1326698"/>
                </a:lnTo>
                <a:lnTo>
                  <a:pt x="3176571" y="1297043"/>
                </a:lnTo>
                <a:lnTo>
                  <a:pt x="3135155" y="1278463"/>
                </a:lnTo>
                <a:lnTo>
                  <a:pt x="3086226" y="1249618"/>
                </a:lnTo>
                <a:lnTo>
                  <a:pt x="3043610" y="1231815"/>
                </a:lnTo>
                <a:lnTo>
                  <a:pt x="3018146" y="1218040"/>
                </a:lnTo>
                <a:lnTo>
                  <a:pt x="2973545" y="1201521"/>
                </a:lnTo>
                <a:lnTo>
                  <a:pt x="2948081" y="1187745"/>
                </a:lnTo>
                <a:lnTo>
                  <a:pt x="2910765" y="1166512"/>
                </a:lnTo>
                <a:lnTo>
                  <a:pt x="2878921" y="1156865"/>
                </a:lnTo>
                <a:lnTo>
                  <a:pt x="2845363" y="1148328"/>
                </a:lnTo>
                <a:lnTo>
                  <a:pt x="2809805" y="1141084"/>
                </a:lnTo>
                <a:lnTo>
                  <a:pt x="2762239" y="1141612"/>
                </a:lnTo>
                <a:lnTo>
                  <a:pt x="2706840" y="1132082"/>
                </a:lnTo>
                <a:lnTo>
                  <a:pt x="2650508" y="1123155"/>
                </a:lnTo>
                <a:lnTo>
                  <a:pt x="2600144" y="1125494"/>
                </a:lnTo>
                <a:lnTo>
                  <a:pt x="2548847" y="1128436"/>
                </a:lnTo>
                <a:lnTo>
                  <a:pt x="2496617" y="1131982"/>
                </a:lnTo>
                <a:lnTo>
                  <a:pt x="2443455" y="1136132"/>
                </a:lnTo>
                <a:lnTo>
                  <a:pt x="2392652" y="1138754"/>
                </a:lnTo>
                <a:lnTo>
                  <a:pt x="2349407" y="1151613"/>
                </a:lnTo>
                <a:lnTo>
                  <a:pt x="2249336" y="1155865"/>
                </a:lnTo>
                <a:lnTo>
                  <a:pt x="2205433" y="1169150"/>
                </a:lnTo>
                <a:lnTo>
                  <a:pt x="2189436" y="1179502"/>
                </a:lnTo>
                <a:lnTo>
                  <a:pt x="2166540" y="1179193"/>
                </a:lnTo>
                <a:lnTo>
                  <a:pt x="2150543" y="1189545"/>
                </a:lnTo>
                <a:lnTo>
                  <a:pt x="2127646" y="1189235"/>
                </a:lnTo>
                <a:lnTo>
                  <a:pt x="2080992" y="1204301"/>
                </a:lnTo>
                <a:lnTo>
                  <a:pt x="2041523" y="1229843"/>
                </a:lnTo>
                <a:lnTo>
                  <a:pt x="1948501" y="1259788"/>
                </a:lnTo>
                <a:lnTo>
                  <a:pt x="1884425" y="1271001"/>
                </a:lnTo>
                <a:lnTo>
                  <a:pt x="1859287" y="1287269"/>
                </a:lnTo>
                <a:lnTo>
                  <a:pt x="1827249" y="1292875"/>
                </a:lnTo>
                <a:lnTo>
                  <a:pt x="1784249" y="1320703"/>
                </a:lnTo>
                <a:lnTo>
                  <a:pt x="1537546" y="1404722"/>
                </a:lnTo>
                <a:lnTo>
                  <a:pt x="1495665" y="1431826"/>
                </a:lnTo>
                <a:lnTo>
                  <a:pt x="1308667" y="1492333"/>
                </a:lnTo>
                <a:lnTo>
                  <a:pt x="1268506" y="1518324"/>
                </a:lnTo>
                <a:lnTo>
                  <a:pt x="1174382" y="1548982"/>
                </a:lnTo>
                <a:lnTo>
                  <a:pt x="1134328" y="1574903"/>
                </a:lnTo>
                <a:lnTo>
                  <a:pt x="1089193" y="1588985"/>
                </a:lnTo>
                <a:lnTo>
                  <a:pt x="961423" y="1641418"/>
                </a:lnTo>
                <a:lnTo>
                  <a:pt x="923189" y="1666161"/>
                </a:lnTo>
                <a:lnTo>
                  <a:pt x="886604" y="1674710"/>
                </a:lnTo>
                <a:lnTo>
                  <a:pt x="827806" y="1712762"/>
                </a:lnTo>
                <a:lnTo>
                  <a:pt x="792079" y="1720756"/>
                </a:lnTo>
                <a:lnTo>
                  <a:pt x="673254" y="1797654"/>
                </a:lnTo>
                <a:lnTo>
                  <a:pt x="626543" y="1812756"/>
                </a:lnTo>
                <a:lnTo>
                  <a:pt x="1835497" y="1030370"/>
                </a:lnTo>
                <a:lnTo>
                  <a:pt x="1847872" y="1037489"/>
                </a:lnTo>
                <a:lnTo>
                  <a:pt x="2046444" y="969491"/>
                </a:lnTo>
                <a:lnTo>
                  <a:pt x="2102670" y="963359"/>
                </a:lnTo>
                <a:lnTo>
                  <a:pt x="2152122" y="946483"/>
                </a:lnTo>
                <a:lnTo>
                  <a:pt x="2187255" y="938874"/>
                </a:lnTo>
                <a:lnTo>
                  <a:pt x="2221530" y="931820"/>
                </a:lnTo>
                <a:lnTo>
                  <a:pt x="2254663" y="925505"/>
                </a:lnTo>
                <a:lnTo>
                  <a:pt x="2286368" y="920115"/>
                </a:lnTo>
                <a:lnTo>
                  <a:pt x="2299457" y="926771"/>
                </a:lnTo>
                <a:lnTo>
                  <a:pt x="2312978" y="918021"/>
                </a:lnTo>
                <a:lnTo>
                  <a:pt x="2326068" y="924678"/>
                </a:lnTo>
                <a:lnTo>
                  <a:pt x="2415968" y="911880"/>
                </a:lnTo>
                <a:lnTo>
                  <a:pt x="2445078" y="908169"/>
                </a:lnTo>
                <a:lnTo>
                  <a:pt x="2493800" y="906893"/>
                </a:lnTo>
                <a:lnTo>
                  <a:pt x="2539522" y="907558"/>
                </a:lnTo>
                <a:lnTo>
                  <a:pt x="2589574" y="920550"/>
                </a:lnTo>
                <a:lnTo>
                  <a:pt x="2637483" y="934927"/>
                </a:lnTo>
                <a:lnTo>
                  <a:pt x="2656857" y="937517"/>
                </a:lnTo>
                <a:lnTo>
                  <a:pt x="2683702" y="950399"/>
                </a:lnTo>
                <a:lnTo>
                  <a:pt x="2705361" y="951509"/>
                </a:lnTo>
                <a:lnTo>
                  <a:pt x="2729876" y="950771"/>
                </a:lnTo>
                <a:lnTo>
                  <a:pt x="2770739" y="969709"/>
                </a:lnTo>
                <a:lnTo>
                  <a:pt x="2804559" y="978077"/>
                </a:lnTo>
                <a:lnTo>
                  <a:pt x="2835808" y="988109"/>
                </a:lnTo>
                <a:lnTo>
                  <a:pt x="2868958" y="1012038"/>
                </a:lnTo>
                <a:lnTo>
                  <a:pt x="2910341" y="1045766"/>
                </a:lnTo>
                <a:lnTo>
                  <a:pt x="2948681" y="1066337"/>
                </a:lnTo>
                <a:lnTo>
                  <a:pt x="2996491" y="1095906"/>
                </a:lnTo>
                <a:lnTo>
                  <a:pt x="3038687" y="1113981"/>
                </a:lnTo>
                <a:lnTo>
                  <a:pt x="3086958" y="1143252"/>
                </a:lnTo>
                <a:lnTo>
                  <a:pt x="3127671" y="1162287"/>
                </a:lnTo>
                <a:lnTo>
                  <a:pt x="3174699" y="1192362"/>
                </a:lnTo>
                <a:lnTo>
                  <a:pt x="3214315" y="1212106"/>
                </a:lnTo>
                <a:lnTo>
                  <a:pt x="3260392" y="1242797"/>
                </a:lnTo>
                <a:lnTo>
                  <a:pt x="3287357" y="1255602"/>
                </a:lnTo>
                <a:lnTo>
                  <a:pt x="3320221" y="1279716"/>
                </a:lnTo>
                <a:lnTo>
                  <a:pt x="3352229" y="1304384"/>
                </a:lnTo>
                <a:lnTo>
                  <a:pt x="3383522" y="1329515"/>
                </a:lnTo>
                <a:lnTo>
                  <a:pt x="3416220" y="1353737"/>
                </a:lnTo>
                <a:lnTo>
                  <a:pt x="3444303" y="1365818"/>
                </a:lnTo>
                <a:lnTo>
                  <a:pt x="3479857" y="1388191"/>
                </a:lnTo>
                <a:lnTo>
                  <a:pt x="3514269" y="1411303"/>
                </a:lnTo>
                <a:lnTo>
                  <a:pt x="3524216" y="1419993"/>
                </a:lnTo>
                <a:lnTo>
                  <a:pt x="3528405" y="1417282"/>
                </a:lnTo>
                <a:lnTo>
                  <a:pt x="3540067" y="1424863"/>
                </a:lnTo>
                <a:lnTo>
                  <a:pt x="3544827" y="1421782"/>
                </a:lnTo>
                <a:lnTo>
                  <a:pt x="3574624" y="1432753"/>
                </a:lnTo>
                <a:lnTo>
                  <a:pt x="3627318" y="1444035"/>
                </a:lnTo>
                <a:lnTo>
                  <a:pt x="3657115" y="1455006"/>
                </a:lnTo>
                <a:lnTo>
                  <a:pt x="3706872" y="1468188"/>
                </a:lnTo>
                <a:lnTo>
                  <a:pt x="3758018" y="1480471"/>
                </a:lnTo>
                <a:lnTo>
                  <a:pt x="3810480" y="1491902"/>
                </a:lnTo>
                <a:lnTo>
                  <a:pt x="3857285" y="1491866"/>
                </a:lnTo>
                <a:lnTo>
                  <a:pt x="3912161" y="1501736"/>
                </a:lnTo>
                <a:lnTo>
                  <a:pt x="3940771" y="1498348"/>
                </a:lnTo>
                <a:lnTo>
                  <a:pt x="4011791" y="1512897"/>
                </a:lnTo>
                <a:lnTo>
                  <a:pt x="4040401" y="1509509"/>
                </a:lnTo>
                <a:lnTo>
                  <a:pt x="4051634" y="1517367"/>
                </a:lnTo>
                <a:lnTo>
                  <a:pt x="4059728" y="1512129"/>
                </a:lnTo>
                <a:lnTo>
                  <a:pt x="4070960" y="1519987"/>
                </a:lnTo>
                <a:lnTo>
                  <a:pt x="4113912" y="1507318"/>
                </a:lnTo>
                <a:lnTo>
                  <a:pt x="4161790" y="1506588"/>
                </a:lnTo>
                <a:lnTo>
                  <a:pt x="4209010" y="1506284"/>
                </a:lnTo>
                <a:lnTo>
                  <a:pt x="4256888" y="1505555"/>
                </a:lnTo>
                <a:lnTo>
                  <a:pt x="4306740" y="1503547"/>
                </a:lnTo>
                <a:lnTo>
                  <a:pt x="4348974" y="1491343"/>
                </a:lnTo>
                <a:lnTo>
                  <a:pt x="4397668" y="1490085"/>
                </a:lnTo>
                <a:lnTo>
                  <a:pt x="4439316" y="1478259"/>
                </a:lnTo>
                <a:lnTo>
                  <a:pt x="4488011" y="1477001"/>
                </a:lnTo>
                <a:lnTo>
                  <a:pt x="4530244" y="1464797"/>
                </a:lnTo>
                <a:lnTo>
                  <a:pt x="4582632" y="1461149"/>
                </a:lnTo>
                <a:lnTo>
                  <a:pt x="4769701" y="1400595"/>
                </a:lnTo>
                <a:lnTo>
                  <a:pt x="4814569" y="1386686"/>
                </a:lnTo>
                <a:lnTo>
                  <a:pt x="4852967" y="1361837"/>
                </a:lnTo>
                <a:lnTo>
                  <a:pt x="4898550" y="1347465"/>
                </a:lnTo>
                <a:lnTo>
                  <a:pt x="4977939" y="1296087"/>
                </a:lnTo>
                <a:lnTo>
                  <a:pt x="5025402" y="1280498"/>
                </a:lnTo>
                <a:lnTo>
                  <a:pt x="5106529" y="1227996"/>
                </a:lnTo>
                <a:lnTo>
                  <a:pt x="5153992" y="1212407"/>
                </a:lnTo>
                <a:lnTo>
                  <a:pt x="5235119" y="1159905"/>
                </a:lnTo>
                <a:lnTo>
                  <a:pt x="5282583" y="1144316"/>
                </a:lnTo>
                <a:lnTo>
                  <a:pt x="5309982" y="1126585"/>
                </a:lnTo>
                <a:lnTo>
                  <a:pt x="5344138" y="1119608"/>
                </a:lnTo>
                <a:lnTo>
                  <a:pt x="5371109" y="1102153"/>
                </a:lnTo>
                <a:lnTo>
                  <a:pt x="5404552" y="1095638"/>
                </a:lnTo>
                <a:lnTo>
                  <a:pt x="5485940" y="1042967"/>
                </a:lnTo>
                <a:lnTo>
                  <a:pt x="5537452" y="1024758"/>
                </a:lnTo>
                <a:close/>
              </a:path>
              <a:path w="7167880" h="1976754">
                <a:moveTo>
                  <a:pt x="5768041" y="905785"/>
                </a:moveTo>
                <a:lnTo>
                  <a:pt x="4954304" y="1432403"/>
                </a:lnTo>
                <a:lnTo>
                  <a:pt x="4856893" y="1465188"/>
                </a:lnTo>
                <a:lnTo>
                  <a:pt x="5626210" y="967317"/>
                </a:lnTo>
                <a:lnTo>
                  <a:pt x="5677341" y="949355"/>
                </a:lnTo>
                <a:lnTo>
                  <a:pt x="5721530" y="920757"/>
                </a:lnTo>
                <a:lnTo>
                  <a:pt x="5768041" y="905785"/>
                </a:lnTo>
                <a:close/>
              </a:path>
              <a:path w="7167880" h="1976754">
                <a:moveTo>
                  <a:pt x="6174185" y="658072"/>
                </a:moveTo>
                <a:lnTo>
                  <a:pt x="5045028" y="1388817"/>
                </a:lnTo>
                <a:lnTo>
                  <a:pt x="4996176" y="1405305"/>
                </a:lnTo>
                <a:lnTo>
                  <a:pt x="6127101" y="673416"/>
                </a:lnTo>
                <a:lnTo>
                  <a:pt x="6174185" y="658072"/>
                </a:lnTo>
                <a:close/>
              </a:path>
              <a:path w="7167880" h="1976754">
                <a:moveTo>
                  <a:pt x="7165174" y="92382"/>
                </a:moveTo>
                <a:lnTo>
                  <a:pt x="5790396" y="982083"/>
                </a:lnTo>
                <a:lnTo>
                  <a:pt x="5750359" y="992865"/>
                </a:lnTo>
                <a:lnTo>
                  <a:pt x="5645237" y="1060896"/>
                </a:lnTo>
                <a:lnTo>
                  <a:pt x="5614342" y="1065763"/>
                </a:lnTo>
                <a:lnTo>
                  <a:pt x="5547308" y="1109145"/>
                </a:lnTo>
                <a:lnTo>
                  <a:pt x="5259276" y="1265292"/>
                </a:lnTo>
                <a:lnTo>
                  <a:pt x="6601400" y="396724"/>
                </a:lnTo>
                <a:lnTo>
                  <a:pt x="6637104" y="358490"/>
                </a:lnTo>
                <a:lnTo>
                  <a:pt x="7044113" y="95090"/>
                </a:lnTo>
                <a:lnTo>
                  <a:pt x="7079782" y="56879"/>
                </a:lnTo>
                <a:lnTo>
                  <a:pt x="7167674" y="0"/>
                </a:lnTo>
                <a:lnTo>
                  <a:pt x="7165174" y="92382"/>
                </a:lnTo>
                <a:close/>
              </a:path>
              <a:path w="7167880" h="1976754">
                <a:moveTo>
                  <a:pt x="6388198" y="534700"/>
                </a:moveTo>
                <a:lnTo>
                  <a:pt x="5198217" y="1304807"/>
                </a:lnTo>
                <a:lnTo>
                  <a:pt x="5129278" y="1334294"/>
                </a:lnTo>
                <a:lnTo>
                  <a:pt x="6349328" y="544727"/>
                </a:lnTo>
                <a:lnTo>
                  <a:pt x="6388198" y="534700"/>
                </a:lnTo>
                <a:close/>
              </a:path>
              <a:path w="7167880" h="1976754">
                <a:moveTo>
                  <a:pt x="7118469" y="137735"/>
                </a:moveTo>
                <a:lnTo>
                  <a:pt x="6307464" y="662585"/>
                </a:lnTo>
                <a:lnTo>
                  <a:pt x="6257351" y="679888"/>
                </a:lnTo>
                <a:lnTo>
                  <a:pt x="7156000" y="98319"/>
                </a:lnTo>
                <a:lnTo>
                  <a:pt x="7118469" y="137735"/>
                </a:lnTo>
                <a:close/>
              </a:path>
            </a:pathLst>
          </a:custGeom>
          <a:solidFill>
            <a:srgbClr val="5B9DC7"/>
          </a:solidFill>
        </p:spPr>
        <p:txBody>
          <a:bodyPr wrap="square" lIns="0" tIns="0" rIns="0" bIns="0" rtlCol="0"/>
          <a:lstStyle/>
          <a:p>
            <a:endParaRPr sz="1200"/>
          </a:p>
        </p:txBody>
      </p:sp>
      <p:sp>
        <p:nvSpPr>
          <p:cNvPr id="3" name="object 3"/>
          <p:cNvSpPr txBox="1">
            <a:spLocks noGrp="1"/>
          </p:cNvSpPr>
          <p:nvPr>
            <p:ph type="title"/>
          </p:nvPr>
        </p:nvSpPr>
        <p:spPr>
          <a:xfrm>
            <a:off x="406400" y="590743"/>
            <a:ext cx="10222820" cy="421782"/>
          </a:xfrm>
          <a:prstGeom prst="rect">
            <a:avLst/>
          </a:prstGeom>
        </p:spPr>
        <p:txBody>
          <a:bodyPr vert="horz" wrap="square" lIns="0" tIns="11430" rIns="0" bIns="0" rtlCol="0" anchor="ctr">
            <a:spAutoFit/>
          </a:bodyPr>
          <a:lstStyle/>
          <a:p>
            <a:pPr marL="8467" marR="3387">
              <a:lnSpc>
                <a:spcPct val="100000"/>
              </a:lnSpc>
              <a:spcBef>
                <a:spcPts val="90"/>
              </a:spcBef>
            </a:pPr>
            <a:r>
              <a:rPr sz="1333" spc="123" dirty="0"/>
              <a:t>É</a:t>
            </a:r>
            <a:r>
              <a:rPr sz="1333" spc="-93" dirty="0"/>
              <a:t>t</a:t>
            </a:r>
            <a:r>
              <a:rPr sz="1333" spc="47" dirty="0"/>
              <a:t>u</a:t>
            </a:r>
            <a:r>
              <a:rPr sz="1333" spc="76" dirty="0"/>
              <a:t>d</a:t>
            </a:r>
            <a:r>
              <a:rPr sz="1333" spc="80" dirty="0"/>
              <a:t>e</a:t>
            </a:r>
            <a:r>
              <a:rPr sz="1333" spc="27" dirty="0"/>
              <a:t> </a:t>
            </a:r>
            <a:r>
              <a:rPr sz="1333" spc="67" dirty="0"/>
              <a:t>4</a:t>
            </a:r>
            <a:r>
              <a:rPr sz="1333" spc="27" dirty="0"/>
              <a:t> </a:t>
            </a:r>
            <a:r>
              <a:rPr sz="1333" spc="-330" dirty="0"/>
              <a:t>:</a:t>
            </a:r>
            <a:r>
              <a:rPr lang="en-CA" sz="1333" spc="-330" dirty="0"/>
              <a:t>           </a:t>
            </a:r>
            <a:r>
              <a:rPr lang="en-CA" sz="1333" b="1" dirty="0">
                <a:latin typeface="Times New Roman" panose="02020603050405020304" pitchFamily="18" charset="0"/>
                <a:ea typeface="Times New Roman" panose="02020603050405020304" pitchFamily="18" charset="0"/>
              </a:rPr>
              <a:t>Metformin for prevention or delay of type 2 diabetes mellitus and its associated complications in persons at increased risk for the development of type 2 diabetes mellitus</a:t>
            </a:r>
            <a:endParaRPr sz="1333" dirty="0"/>
          </a:p>
        </p:txBody>
      </p:sp>
      <p:pic>
        <p:nvPicPr>
          <p:cNvPr id="7" name="object 7"/>
          <p:cNvPicPr/>
          <p:nvPr/>
        </p:nvPicPr>
        <p:blipFill>
          <a:blip r:embed="rId2" cstate="print"/>
          <a:stretch>
            <a:fillRect/>
          </a:stretch>
        </p:blipFill>
        <p:spPr>
          <a:xfrm>
            <a:off x="1015623" y="3487753"/>
            <a:ext cx="88899" cy="88899"/>
          </a:xfrm>
          <a:prstGeom prst="rect">
            <a:avLst/>
          </a:prstGeom>
        </p:spPr>
      </p:pic>
      <p:pic>
        <p:nvPicPr>
          <p:cNvPr id="8" name="object 8"/>
          <p:cNvPicPr/>
          <p:nvPr/>
        </p:nvPicPr>
        <p:blipFill>
          <a:blip r:embed="rId3" cstate="print"/>
          <a:stretch>
            <a:fillRect/>
          </a:stretch>
        </p:blipFill>
        <p:spPr>
          <a:xfrm>
            <a:off x="1015623" y="3779853"/>
            <a:ext cx="88899" cy="88899"/>
          </a:xfrm>
          <a:prstGeom prst="rect">
            <a:avLst/>
          </a:prstGeom>
        </p:spPr>
      </p:pic>
      <p:pic>
        <p:nvPicPr>
          <p:cNvPr id="10" name="object 10"/>
          <p:cNvPicPr/>
          <p:nvPr/>
        </p:nvPicPr>
        <p:blipFill>
          <a:blip r:embed="rId4" cstate="print"/>
          <a:stretch>
            <a:fillRect/>
          </a:stretch>
        </p:blipFill>
        <p:spPr>
          <a:xfrm>
            <a:off x="1015623" y="4656153"/>
            <a:ext cx="88899" cy="88899"/>
          </a:xfrm>
          <a:prstGeom prst="rect">
            <a:avLst/>
          </a:prstGeom>
        </p:spPr>
      </p:pic>
      <p:sp>
        <p:nvSpPr>
          <p:cNvPr id="11" name="object 11"/>
          <p:cNvSpPr txBox="1"/>
          <p:nvPr/>
        </p:nvSpPr>
        <p:spPr>
          <a:xfrm>
            <a:off x="833721" y="1902581"/>
            <a:ext cx="4449479" cy="4558385"/>
          </a:xfrm>
          <a:prstGeom prst="rect">
            <a:avLst/>
          </a:prstGeom>
        </p:spPr>
        <p:txBody>
          <a:bodyPr vert="horz" wrap="square" lIns="0" tIns="8467" rIns="0" bIns="0" rtlCol="0">
            <a:spAutoFit/>
          </a:bodyPr>
          <a:lstStyle/>
          <a:p>
            <a:pPr marL="8467" marR="108802">
              <a:lnSpc>
                <a:spcPct val="106500"/>
              </a:lnSpc>
              <a:spcBef>
                <a:spcPts val="67"/>
              </a:spcBef>
            </a:pPr>
            <a:endParaRPr lang="en-CA" sz="1333" spc="-3" dirty="0">
              <a:solidFill>
                <a:schemeClr val="accent1"/>
              </a:solidFill>
              <a:latin typeface="Tahoma"/>
              <a:cs typeface="Tahoma"/>
            </a:endParaRPr>
          </a:p>
          <a:p>
            <a:pPr marL="8467" marR="108802">
              <a:lnSpc>
                <a:spcPct val="106500"/>
              </a:lnSpc>
              <a:spcBef>
                <a:spcPts val="67"/>
              </a:spcBef>
            </a:pPr>
            <a:r>
              <a:rPr lang="en-CA" sz="1333" b="1" spc="-3" dirty="0">
                <a:solidFill>
                  <a:srgbClr val="0070C0"/>
                </a:solidFill>
                <a:latin typeface="Tahoma"/>
                <a:cs typeface="Tahoma"/>
              </a:rPr>
              <a:t>Meta-analyse</a:t>
            </a:r>
            <a:r>
              <a:rPr sz="1333" spc="27" dirty="0">
                <a:solidFill>
                  <a:srgbClr val="0070C0"/>
                </a:solidFill>
                <a:latin typeface="Tahoma"/>
                <a:cs typeface="Tahoma"/>
              </a:rPr>
              <a:t> </a:t>
            </a:r>
            <a:r>
              <a:rPr sz="1333" spc="33" dirty="0" err="1">
                <a:solidFill>
                  <a:srgbClr val="0070C0"/>
                </a:solidFill>
                <a:latin typeface="Tahoma"/>
                <a:cs typeface="Tahoma"/>
              </a:rPr>
              <a:t>incluant</a:t>
            </a:r>
            <a:r>
              <a:rPr sz="1333" spc="33" dirty="0">
                <a:solidFill>
                  <a:srgbClr val="0070C0"/>
                </a:solidFill>
                <a:latin typeface="Tahoma"/>
                <a:cs typeface="Tahoma"/>
              </a:rPr>
              <a:t> </a:t>
            </a:r>
            <a:r>
              <a:rPr lang="en-CA" sz="1333" spc="93" dirty="0">
                <a:solidFill>
                  <a:srgbClr val="0070C0"/>
                </a:solidFill>
                <a:latin typeface="Tahoma"/>
                <a:cs typeface="Tahoma"/>
              </a:rPr>
              <a:t>20</a:t>
            </a:r>
            <a:r>
              <a:rPr sz="1333" spc="93" dirty="0">
                <a:solidFill>
                  <a:srgbClr val="0070C0"/>
                </a:solidFill>
                <a:latin typeface="Tahoma"/>
                <a:cs typeface="Tahoma"/>
              </a:rPr>
              <a:t> </a:t>
            </a:r>
            <a:r>
              <a:rPr sz="1333" spc="27" dirty="0">
                <a:solidFill>
                  <a:srgbClr val="0070C0"/>
                </a:solidFill>
                <a:latin typeface="Tahoma"/>
                <a:cs typeface="Tahoma"/>
              </a:rPr>
              <a:t>études </a:t>
            </a:r>
            <a:endParaRPr lang="en-CA" sz="1333" spc="27" dirty="0">
              <a:solidFill>
                <a:srgbClr val="0070C0"/>
              </a:solidFill>
              <a:latin typeface="Tahoma"/>
              <a:cs typeface="Tahoma"/>
            </a:endParaRPr>
          </a:p>
          <a:p>
            <a:r>
              <a:rPr lang="fr-CA" sz="1200" dirty="0">
                <a:solidFill>
                  <a:srgbClr val="0070C0"/>
                </a:solidFill>
                <a:latin typeface="Times New Roman" panose="02020603050405020304" pitchFamily="18" charset="0"/>
                <a:ea typeface="Times New Roman" panose="02020603050405020304" pitchFamily="18" charset="0"/>
              </a:rPr>
              <a:t>6774 participants avec risque élevé de développer le diabète type 2.</a:t>
            </a:r>
            <a:endParaRPr lang="en-CA" sz="1200" dirty="0">
              <a:solidFill>
                <a:srgbClr val="0070C0"/>
              </a:solidFill>
              <a:latin typeface="Times New Roman" panose="02020603050405020304" pitchFamily="18" charset="0"/>
              <a:ea typeface="Times New Roman" panose="02020603050405020304" pitchFamily="18" charset="0"/>
            </a:endParaRPr>
          </a:p>
          <a:p>
            <a:r>
              <a:rPr lang="fr-CA" sz="1200" dirty="0">
                <a:solidFill>
                  <a:srgbClr val="0070C0"/>
                </a:solidFill>
                <a:latin typeface="Times New Roman" panose="02020603050405020304" pitchFamily="18" charset="0"/>
                <a:ea typeface="Times New Roman" panose="02020603050405020304" pitchFamily="18" charset="0"/>
              </a:rPr>
              <a:t> </a:t>
            </a:r>
            <a:endParaRPr lang="en-CA" sz="1200" dirty="0">
              <a:solidFill>
                <a:srgbClr val="0070C0"/>
              </a:solidFill>
              <a:latin typeface="Times New Roman" panose="02020603050405020304" pitchFamily="18" charset="0"/>
              <a:ea typeface="Times New Roman" panose="02020603050405020304" pitchFamily="18" charset="0"/>
            </a:endParaRPr>
          </a:p>
          <a:p>
            <a:r>
              <a:rPr lang="fr-FR" sz="1200" dirty="0">
                <a:solidFill>
                  <a:srgbClr val="0070C0"/>
                </a:solidFill>
                <a:latin typeface="Times New Roman" panose="02020603050405020304" pitchFamily="18" charset="0"/>
                <a:ea typeface="Times New Roman" panose="02020603050405020304" pitchFamily="18" charset="0"/>
              </a:rPr>
              <a:t>USA</a:t>
            </a:r>
            <a:r>
              <a:rPr lang="en-CA" sz="1200" dirty="0">
                <a:solidFill>
                  <a:srgbClr val="0070C0"/>
                </a:solidFill>
                <a:latin typeface="Times New Roman" panose="02020603050405020304" pitchFamily="18" charset="0"/>
                <a:ea typeface="Times New Roman" panose="02020603050405020304" pitchFamily="18" charset="0"/>
              </a:rPr>
              <a:t>  / </a:t>
            </a:r>
            <a:r>
              <a:rPr lang="fr-FR" sz="1200" dirty="0">
                <a:solidFill>
                  <a:srgbClr val="0070C0"/>
                </a:solidFill>
                <a:latin typeface="Times New Roman" panose="02020603050405020304" pitchFamily="18" charset="0"/>
                <a:ea typeface="Times New Roman" panose="02020603050405020304" pitchFamily="18" charset="0"/>
              </a:rPr>
              <a:t>France</a:t>
            </a:r>
            <a:r>
              <a:rPr lang="en-CA" sz="1200" dirty="0">
                <a:solidFill>
                  <a:srgbClr val="0070C0"/>
                </a:solidFill>
                <a:latin typeface="Times New Roman" panose="02020603050405020304" pitchFamily="18" charset="0"/>
                <a:ea typeface="Times New Roman" panose="02020603050405020304" pitchFamily="18" charset="0"/>
              </a:rPr>
              <a:t>  / </a:t>
            </a:r>
            <a:r>
              <a:rPr lang="fr-FR" sz="1200" dirty="0">
                <a:solidFill>
                  <a:srgbClr val="0070C0"/>
                </a:solidFill>
                <a:latin typeface="Times New Roman" panose="02020603050405020304" pitchFamily="18" charset="0"/>
                <a:ea typeface="Times New Roman" panose="02020603050405020304" pitchFamily="18" charset="0"/>
              </a:rPr>
              <a:t>Middle-</a:t>
            </a:r>
            <a:r>
              <a:rPr lang="fr-FR" sz="1200" dirty="0" err="1">
                <a:solidFill>
                  <a:srgbClr val="0070C0"/>
                </a:solidFill>
                <a:latin typeface="Times New Roman" panose="02020603050405020304" pitchFamily="18" charset="0"/>
                <a:ea typeface="Times New Roman" panose="02020603050405020304" pitchFamily="18" charset="0"/>
              </a:rPr>
              <a:t>east</a:t>
            </a:r>
            <a:r>
              <a:rPr lang="en-CA" sz="1200" dirty="0">
                <a:solidFill>
                  <a:srgbClr val="0070C0"/>
                </a:solidFill>
                <a:latin typeface="Times New Roman" panose="02020603050405020304" pitchFamily="18" charset="0"/>
                <a:ea typeface="Times New Roman" panose="02020603050405020304" pitchFamily="18" charset="0"/>
              </a:rPr>
              <a:t>  /</a:t>
            </a:r>
            <a:r>
              <a:rPr lang="fr-FR" sz="1200" dirty="0">
                <a:solidFill>
                  <a:srgbClr val="0070C0"/>
                </a:solidFill>
                <a:latin typeface="Times New Roman" panose="02020603050405020304" pitchFamily="18" charset="0"/>
                <a:ea typeface="Times New Roman" panose="02020603050405020304" pitchFamily="18" charset="0"/>
              </a:rPr>
              <a:t>Asia</a:t>
            </a:r>
            <a:endParaRPr lang="en-CA" sz="1200" dirty="0">
              <a:solidFill>
                <a:srgbClr val="0070C0"/>
              </a:solidFill>
              <a:latin typeface="Times New Roman" panose="02020603050405020304" pitchFamily="18" charset="0"/>
              <a:ea typeface="Times New Roman" panose="02020603050405020304" pitchFamily="18" charset="0"/>
            </a:endParaRPr>
          </a:p>
          <a:p>
            <a:pPr marL="8467" marR="108802">
              <a:lnSpc>
                <a:spcPct val="106500"/>
              </a:lnSpc>
              <a:spcBef>
                <a:spcPts val="67"/>
              </a:spcBef>
            </a:pPr>
            <a:endParaRPr lang="en-CA" sz="1333" spc="27" dirty="0">
              <a:solidFill>
                <a:srgbClr val="0070C0"/>
              </a:solidFill>
              <a:latin typeface="Tahoma"/>
              <a:cs typeface="Tahoma"/>
            </a:endParaRPr>
          </a:p>
          <a:p>
            <a:pPr marL="8467" marR="108802">
              <a:lnSpc>
                <a:spcPct val="106500"/>
              </a:lnSpc>
              <a:spcBef>
                <a:spcPts val="67"/>
              </a:spcBef>
            </a:pPr>
            <a:r>
              <a:rPr sz="1333" spc="30" dirty="0">
                <a:solidFill>
                  <a:srgbClr val="0070C0"/>
                </a:solidFill>
                <a:latin typeface="Tahoma"/>
                <a:cs typeface="Tahoma"/>
              </a:rPr>
              <a:t> </a:t>
            </a:r>
            <a:r>
              <a:rPr sz="1333" spc="37" dirty="0" err="1">
                <a:solidFill>
                  <a:srgbClr val="0070C0"/>
                </a:solidFill>
                <a:latin typeface="Tahoma"/>
                <a:cs typeface="Tahoma"/>
              </a:rPr>
              <a:t>Comparaison</a:t>
            </a:r>
            <a:r>
              <a:rPr sz="1333" spc="37" dirty="0">
                <a:solidFill>
                  <a:srgbClr val="0070C0"/>
                </a:solidFill>
                <a:latin typeface="Tahoma"/>
                <a:cs typeface="Tahoma"/>
              </a:rPr>
              <a:t> </a:t>
            </a:r>
            <a:endParaRPr lang="en-CA" sz="1333" spc="23" dirty="0">
              <a:solidFill>
                <a:srgbClr val="0070C0"/>
              </a:solidFill>
              <a:latin typeface="Tahoma"/>
              <a:cs typeface="Tahoma"/>
            </a:endParaRPr>
          </a:p>
          <a:p>
            <a:pPr marL="8467" marR="108802">
              <a:lnSpc>
                <a:spcPct val="106500"/>
              </a:lnSpc>
              <a:spcBef>
                <a:spcPts val="67"/>
              </a:spcBef>
            </a:pPr>
            <a:r>
              <a:rPr lang="fr-CA" sz="1333" dirty="0">
                <a:solidFill>
                  <a:srgbClr val="0070C0"/>
                </a:solidFill>
                <a:latin typeface="Times New Roman" panose="02020603050405020304" pitchFamily="18" charset="0"/>
                <a:ea typeface="Times New Roman" panose="02020603050405020304" pitchFamily="18" charset="0"/>
              </a:rPr>
              <a:t>Effet de la  metformine avec n’importe quelle mesure pharmaco et non pharmacologique , intervention de changement de comportement, placebo ou soins standard chez les personnes présentant une intolérance au glucose, glycémie à jeun altérée, hémoglobine glycosylée A1c modérément élevée (HbA1c) ou combinaisons de celles-ci</a:t>
            </a:r>
          </a:p>
          <a:p>
            <a:pPr marL="8467" marR="108802">
              <a:lnSpc>
                <a:spcPct val="106500"/>
              </a:lnSpc>
              <a:spcBef>
                <a:spcPts val="67"/>
              </a:spcBef>
            </a:pPr>
            <a:endParaRPr lang="en-CA" sz="1333" spc="47" dirty="0">
              <a:solidFill>
                <a:srgbClr val="0070C0"/>
              </a:solidFill>
              <a:latin typeface="Tahoma"/>
              <a:cs typeface="Tahoma"/>
            </a:endParaRPr>
          </a:p>
          <a:p>
            <a:pPr marL="8467" marR="108802">
              <a:lnSpc>
                <a:spcPct val="106500"/>
              </a:lnSpc>
              <a:spcBef>
                <a:spcPts val="67"/>
              </a:spcBef>
            </a:pPr>
            <a:r>
              <a:rPr sz="1333" b="1" spc="47" dirty="0">
                <a:solidFill>
                  <a:srgbClr val="0070C0"/>
                </a:solidFill>
                <a:latin typeface="Tahoma"/>
                <a:cs typeface="Tahoma"/>
              </a:rPr>
              <a:t>Forces</a:t>
            </a:r>
            <a:r>
              <a:rPr sz="1333" spc="-80" dirty="0">
                <a:solidFill>
                  <a:srgbClr val="0070C0"/>
                </a:solidFill>
                <a:latin typeface="Tahoma"/>
                <a:cs typeface="Tahoma"/>
              </a:rPr>
              <a:t> </a:t>
            </a:r>
            <a:r>
              <a:rPr sz="1333" spc="-150" dirty="0">
                <a:solidFill>
                  <a:srgbClr val="0070C0"/>
                </a:solidFill>
                <a:latin typeface="Tahoma"/>
                <a:cs typeface="Tahoma"/>
              </a:rPr>
              <a:t>:</a:t>
            </a:r>
            <a:r>
              <a:rPr lang="fr-CA" sz="1333" dirty="0">
                <a:solidFill>
                  <a:srgbClr val="0070C0"/>
                </a:solidFill>
                <a:latin typeface="Times New Roman" panose="02020603050405020304" pitchFamily="18" charset="0"/>
                <a:ea typeface="Times New Roman" panose="02020603050405020304" pitchFamily="18" charset="0"/>
              </a:rPr>
              <a:t>2 auteurs de la revue ont lu tous les résumés et les articles et dossiers en texte intégral, évalué le risque de biais et extrait les données de résultats de manière indépendante</a:t>
            </a:r>
            <a:endParaRPr sz="1333" dirty="0">
              <a:solidFill>
                <a:srgbClr val="0070C0"/>
              </a:solidFill>
              <a:latin typeface="Tahoma"/>
              <a:cs typeface="Tahoma"/>
            </a:endParaRPr>
          </a:p>
          <a:p>
            <a:pPr marL="8467">
              <a:spcBef>
                <a:spcPts val="136"/>
              </a:spcBef>
            </a:pPr>
            <a:endParaRPr lang="en-CA" sz="1333" spc="37" dirty="0">
              <a:solidFill>
                <a:srgbClr val="0070C0"/>
              </a:solidFill>
              <a:latin typeface="Tahoma"/>
              <a:cs typeface="Tahoma"/>
            </a:endParaRPr>
          </a:p>
          <a:p>
            <a:pPr marL="8467">
              <a:spcBef>
                <a:spcPts val="136"/>
              </a:spcBef>
            </a:pPr>
            <a:r>
              <a:rPr sz="1333" b="1" spc="37" dirty="0">
                <a:solidFill>
                  <a:srgbClr val="0070C0"/>
                </a:solidFill>
                <a:latin typeface="Tahoma"/>
                <a:cs typeface="Tahoma"/>
              </a:rPr>
              <a:t>Faiblesses</a:t>
            </a:r>
            <a:r>
              <a:rPr sz="1333" spc="-97" dirty="0">
                <a:solidFill>
                  <a:srgbClr val="0070C0"/>
                </a:solidFill>
                <a:latin typeface="Tahoma"/>
                <a:cs typeface="Tahoma"/>
              </a:rPr>
              <a:t> </a:t>
            </a:r>
            <a:r>
              <a:rPr sz="1333" spc="-150" dirty="0">
                <a:solidFill>
                  <a:srgbClr val="0070C0"/>
                </a:solidFill>
                <a:latin typeface="Tahoma"/>
                <a:cs typeface="Tahoma"/>
              </a:rPr>
              <a:t>:</a:t>
            </a:r>
            <a:r>
              <a:rPr lang="fr-CA" sz="1333" dirty="0">
                <a:solidFill>
                  <a:srgbClr val="0070C0"/>
                </a:solidFill>
                <a:latin typeface="Times New Roman" panose="02020603050405020304" pitchFamily="18" charset="0"/>
                <a:ea typeface="Times New Roman" panose="02020603050405020304" pitchFamily="18" charset="0"/>
              </a:rPr>
              <a:t>-Données sur mortalité, les complications diabétiques </a:t>
            </a:r>
            <a:r>
              <a:rPr lang="fr-CA" sz="1333" dirty="0" err="1">
                <a:solidFill>
                  <a:srgbClr val="0070C0"/>
                </a:solidFill>
                <a:latin typeface="Times New Roman" panose="02020603050405020304" pitchFamily="18" charset="0"/>
                <a:ea typeface="Times New Roman" panose="02020603050405020304" pitchFamily="18" charset="0"/>
              </a:rPr>
              <a:t>macrovasculaires</a:t>
            </a:r>
            <a:r>
              <a:rPr lang="fr-CA" sz="1333" dirty="0">
                <a:solidFill>
                  <a:srgbClr val="0070C0"/>
                </a:solidFill>
                <a:latin typeface="Times New Roman" panose="02020603050405020304" pitchFamily="18" charset="0"/>
                <a:ea typeface="Times New Roman" panose="02020603050405020304" pitchFamily="18" charset="0"/>
              </a:rPr>
              <a:t> et microvasculaires et la qualité de vie liée à la santé étaient  manquants</a:t>
            </a:r>
            <a:endParaRPr sz="1333" dirty="0">
              <a:solidFill>
                <a:srgbClr val="0070C0"/>
              </a:solidFill>
              <a:latin typeface="Tahoma"/>
              <a:cs typeface="Tahoma"/>
            </a:endParaRPr>
          </a:p>
        </p:txBody>
      </p:sp>
      <p:sp>
        <p:nvSpPr>
          <p:cNvPr id="24" name="object 24"/>
          <p:cNvSpPr txBox="1"/>
          <p:nvPr/>
        </p:nvSpPr>
        <p:spPr>
          <a:xfrm>
            <a:off x="6248400" y="1284497"/>
            <a:ext cx="5501217" cy="5227864"/>
          </a:xfrm>
          <a:prstGeom prst="rect">
            <a:avLst/>
          </a:prstGeom>
        </p:spPr>
        <p:txBody>
          <a:bodyPr vert="horz" wrap="square" lIns="0" tIns="23707" rIns="0" bIns="0" rtlCol="0">
            <a:spAutoFit/>
          </a:bodyPr>
          <a:lstStyle/>
          <a:p>
            <a:pPr marL="8467">
              <a:spcBef>
                <a:spcPts val="187"/>
              </a:spcBef>
            </a:pPr>
            <a:r>
              <a:rPr sz="1600" b="1" spc="23" dirty="0">
                <a:solidFill>
                  <a:srgbClr val="0070C0"/>
                </a:solidFill>
                <a:latin typeface="Tahoma"/>
                <a:cs typeface="Tahoma"/>
              </a:rPr>
              <a:t>Résultats</a:t>
            </a:r>
            <a:endParaRPr sz="1600" b="1" dirty="0">
              <a:solidFill>
                <a:srgbClr val="0070C0"/>
              </a:solidFill>
              <a:latin typeface="Tahoma"/>
              <a:cs typeface="Tahoma"/>
            </a:endParaRPr>
          </a:p>
          <a:p>
            <a:r>
              <a:rPr lang="fr-CA" sz="1600" dirty="0">
                <a:solidFill>
                  <a:srgbClr val="0070C0"/>
                </a:solidFill>
                <a:latin typeface="Times New Roman" panose="02020603050405020304" pitchFamily="18" charset="0"/>
                <a:ea typeface="Times New Roman" panose="02020603050405020304" pitchFamily="18" charset="0"/>
              </a:rPr>
              <a:t>La metformine vs placebo ou diète alimentaire + l’exercice a réduit ou retardé l’apparition de DT2 chez les personnes présentant un risque accru de DT2 (preuves de qualité modérée). </a:t>
            </a:r>
            <a:endParaRPr lang="en-CA" sz="1600" dirty="0">
              <a:solidFill>
                <a:srgbClr val="0070C0"/>
              </a:solidFill>
              <a:latin typeface="Times New Roman" panose="02020603050405020304" pitchFamily="18" charset="0"/>
              <a:ea typeface="Times New Roman" panose="02020603050405020304" pitchFamily="18" charset="0"/>
            </a:endParaRPr>
          </a:p>
          <a:p>
            <a:r>
              <a:rPr lang="fr-FR" sz="1600" dirty="0">
                <a:solidFill>
                  <a:srgbClr val="0070C0"/>
                </a:solidFill>
                <a:latin typeface="Times New Roman" panose="02020603050405020304" pitchFamily="18" charset="0"/>
                <a:ea typeface="Times New Roman" panose="02020603050405020304" pitchFamily="18" charset="0"/>
              </a:rPr>
              <a:t>Respectivement </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141 pour 1000 participants  VS 281</a:t>
            </a:r>
            <a:r>
              <a:rPr lang="en-CA" sz="1600" dirty="0">
                <a:solidFill>
                  <a:srgbClr val="0070C0"/>
                </a:solidFill>
                <a:latin typeface="Times New Roman" panose="02020603050405020304" pitchFamily="18" charset="0"/>
                <a:ea typeface="Times New Roman" panose="02020603050405020304" pitchFamily="18" charset="0"/>
              </a:rPr>
              <a:t> </a:t>
            </a:r>
            <a:r>
              <a:rPr lang="fr-CA" sz="1600" dirty="0">
                <a:solidFill>
                  <a:srgbClr val="0070C0"/>
                </a:solidFill>
                <a:latin typeface="Times New Roman" panose="02020603050405020304" pitchFamily="18" charset="0"/>
                <a:ea typeface="Times New Roman" panose="02020603050405020304" pitchFamily="18" charset="0"/>
              </a:rPr>
              <a:t>pour 1000 participants ont développé un DT2</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(intervalle de confiance (IC) à 95 % 107 à 183)</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 </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-Cependant, la metformine vs un régime intensif + exercice n’a pas réduit ou retardé le risque de DT2 (preuves de qualité modérée).  </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 </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-La combinaison de metformine + régime intensif +exercice VS un régime intensif+ exercice seul n’a montré aucun avantage ou inconvénient concernant le développement du DT2 (preuves de très faible qualité).</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 </a:t>
            </a:r>
            <a:endParaRPr lang="en-CA" sz="1600" dirty="0">
              <a:solidFill>
                <a:srgbClr val="0070C0"/>
              </a:solidFill>
              <a:latin typeface="Times New Roman" panose="02020603050405020304" pitchFamily="18" charset="0"/>
              <a:ea typeface="Times New Roman" panose="02020603050405020304" pitchFamily="18" charset="0"/>
            </a:endParaRPr>
          </a:p>
          <a:p>
            <a:r>
              <a:rPr lang="fr-CA" sz="1600" dirty="0">
                <a:solidFill>
                  <a:srgbClr val="0070C0"/>
                </a:solidFill>
                <a:latin typeface="Times New Roman" panose="02020603050405020304" pitchFamily="18" charset="0"/>
                <a:ea typeface="Times New Roman" panose="02020603050405020304" pitchFamily="18" charset="0"/>
              </a:rPr>
              <a:t> -Données sur mortalité, les complications diabétiques </a:t>
            </a:r>
            <a:r>
              <a:rPr lang="fr-CA" sz="1600" dirty="0" err="1">
                <a:solidFill>
                  <a:srgbClr val="0070C0"/>
                </a:solidFill>
                <a:latin typeface="Times New Roman" panose="02020603050405020304" pitchFamily="18" charset="0"/>
                <a:ea typeface="Times New Roman" panose="02020603050405020304" pitchFamily="18" charset="0"/>
              </a:rPr>
              <a:t>macrovasculaires</a:t>
            </a:r>
            <a:r>
              <a:rPr lang="fr-CA" sz="1600" dirty="0">
                <a:solidFill>
                  <a:srgbClr val="0070C0"/>
                </a:solidFill>
                <a:latin typeface="Times New Roman" panose="02020603050405020304" pitchFamily="18" charset="0"/>
                <a:ea typeface="Times New Roman" panose="02020603050405020304" pitchFamily="18" charset="0"/>
              </a:rPr>
              <a:t> et microvasculaires et la qualité de vie liée à la santé étaient clairsemés ou manquants.</a:t>
            </a:r>
            <a:endParaRPr lang="en-CA" sz="1600" dirty="0">
              <a:solidFill>
                <a:srgbClr val="0070C0"/>
              </a:solidFill>
              <a:latin typeface="Times New Roman" panose="02020603050405020304" pitchFamily="18" charset="0"/>
              <a:ea typeface="Times New Roman" panose="02020603050405020304" pitchFamily="18" charset="0"/>
            </a:endParaRPr>
          </a:p>
          <a:p>
            <a:pPr marL="381442">
              <a:spcBef>
                <a:spcPts val="120"/>
              </a:spcBef>
            </a:pPr>
            <a:endParaRPr sz="1733" dirty="0">
              <a:latin typeface="Tahoma"/>
              <a:cs typeface="Tahom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5400"/>
            <a:ext cx="12192000" cy="6858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5B9DC7"/>
          </a:solidFill>
        </p:spPr>
        <p:txBody>
          <a:bodyPr wrap="square" lIns="0" tIns="0" rIns="0" bIns="0" rtlCol="0"/>
          <a:lstStyle/>
          <a:p>
            <a:endParaRPr sz="1200"/>
          </a:p>
        </p:txBody>
      </p:sp>
      <p:sp>
        <p:nvSpPr>
          <p:cNvPr id="3" name="object 3"/>
          <p:cNvSpPr txBox="1"/>
          <p:nvPr/>
        </p:nvSpPr>
        <p:spPr>
          <a:xfrm>
            <a:off x="1141197" y="2613943"/>
            <a:ext cx="2959100" cy="1465423"/>
          </a:xfrm>
          <a:prstGeom prst="rect">
            <a:avLst/>
          </a:prstGeom>
        </p:spPr>
        <p:txBody>
          <a:bodyPr vert="horz" wrap="square" lIns="0" tIns="8467" rIns="0" bIns="0" rtlCol="0">
            <a:spAutoFit/>
          </a:bodyPr>
          <a:lstStyle/>
          <a:p>
            <a:pPr marL="8467">
              <a:spcBef>
                <a:spcPts val="67"/>
              </a:spcBef>
            </a:pPr>
            <a:r>
              <a:rPr sz="4667" spc="610" dirty="0">
                <a:solidFill>
                  <a:srgbClr val="F4F4F4"/>
                </a:solidFill>
                <a:latin typeface="Trebuchet MS"/>
                <a:cs typeface="Trebuchet MS"/>
              </a:rPr>
              <a:t>D</a:t>
            </a:r>
            <a:r>
              <a:rPr sz="4667" spc="7" dirty="0">
                <a:solidFill>
                  <a:srgbClr val="F4F4F4"/>
                </a:solidFill>
                <a:latin typeface="Trebuchet MS"/>
                <a:cs typeface="Trebuchet MS"/>
              </a:rPr>
              <a:t>i</a:t>
            </a:r>
            <a:r>
              <a:rPr sz="4667" spc="253" dirty="0">
                <a:solidFill>
                  <a:srgbClr val="F4F4F4"/>
                </a:solidFill>
                <a:latin typeface="Trebuchet MS"/>
                <a:cs typeface="Trebuchet MS"/>
              </a:rPr>
              <a:t>s</a:t>
            </a:r>
            <a:r>
              <a:rPr sz="4667" spc="130" dirty="0">
                <a:solidFill>
                  <a:srgbClr val="F4F4F4"/>
                </a:solidFill>
                <a:latin typeface="Trebuchet MS"/>
                <a:cs typeface="Trebuchet MS"/>
              </a:rPr>
              <a:t>c</a:t>
            </a:r>
            <a:r>
              <a:rPr sz="4667" spc="63" dirty="0">
                <a:solidFill>
                  <a:srgbClr val="F4F4F4"/>
                </a:solidFill>
                <a:latin typeface="Trebuchet MS"/>
                <a:cs typeface="Trebuchet MS"/>
              </a:rPr>
              <a:t>u</a:t>
            </a:r>
            <a:r>
              <a:rPr sz="4667" spc="253" dirty="0">
                <a:solidFill>
                  <a:srgbClr val="F4F4F4"/>
                </a:solidFill>
                <a:latin typeface="Trebuchet MS"/>
                <a:cs typeface="Trebuchet MS"/>
              </a:rPr>
              <a:t>ss</a:t>
            </a:r>
            <a:r>
              <a:rPr sz="4667" spc="7" dirty="0">
                <a:solidFill>
                  <a:srgbClr val="F4F4F4"/>
                </a:solidFill>
                <a:latin typeface="Trebuchet MS"/>
                <a:cs typeface="Trebuchet MS"/>
              </a:rPr>
              <a:t>i</a:t>
            </a:r>
            <a:r>
              <a:rPr sz="4667" spc="280" dirty="0">
                <a:solidFill>
                  <a:srgbClr val="F4F4F4"/>
                </a:solidFill>
                <a:latin typeface="Trebuchet MS"/>
                <a:cs typeface="Trebuchet MS"/>
              </a:rPr>
              <a:t>o</a:t>
            </a:r>
            <a:r>
              <a:rPr sz="4667" spc="160" dirty="0">
                <a:solidFill>
                  <a:srgbClr val="F4F4F4"/>
                </a:solidFill>
                <a:latin typeface="Trebuchet MS"/>
                <a:cs typeface="Trebuchet MS"/>
              </a:rPr>
              <a:t>n</a:t>
            </a:r>
            <a:endParaRPr sz="4667">
              <a:latin typeface="Trebuchet MS"/>
              <a:cs typeface="Trebuchet MS"/>
            </a:endParaRPr>
          </a:p>
          <a:p>
            <a:pPr marL="104145">
              <a:spcBef>
                <a:spcPts val="2447"/>
              </a:spcBef>
            </a:pPr>
            <a:r>
              <a:rPr sz="2800" spc="20" dirty="0">
                <a:solidFill>
                  <a:srgbClr val="F4F4F4"/>
                </a:solidFill>
                <a:latin typeface="Tahoma"/>
                <a:cs typeface="Tahoma"/>
              </a:rPr>
              <a:t>FORCES</a:t>
            </a:r>
            <a:endParaRPr sz="2800">
              <a:latin typeface="Tahoma"/>
              <a:cs typeface="Tahoma"/>
            </a:endParaRPr>
          </a:p>
        </p:txBody>
      </p:sp>
      <p:sp>
        <p:nvSpPr>
          <p:cNvPr id="14" name="object 14"/>
          <p:cNvSpPr txBox="1"/>
          <p:nvPr/>
        </p:nvSpPr>
        <p:spPr>
          <a:xfrm>
            <a:off x="5655330" y="1194705"/>
            <a:ext cx="5370122" cy="3386419"/>
          </a:xfrm>
          <a:prstGeom prst="rect">
            <a:avLst/>
          </a:prstGeom>
        </p:spPr>
        <p:txBody>
          <a:bodyPr vert="horz" wrap="square" lIns="0" tIns="8043" rIns="0" bIns="0" rtlCol="0">
            <a:spAutoFit/>
          </a:bodyPr>
          <a:lstStyle/>
          <a:p>
            <a:pPr marL="8467" marR="343764">
              <a:lnSpc>
                <a:spcPct val="116599"/>
              </a:lnSpc>
              <a:spcBef>
                <a:spcPts val="63"/>
              </a:spcBef>
            </a:pP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Méthode</a:t>
            </a:r>
            <a:r>
              <a:rPr sz="1867" spc="-9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27" dirty="0">
                <a:solidFill>
                  <a:schemeClr val="bg1"/>
                </a:solidFill>
                <a:latin typeface="Tahoma" panose="020B0604030504040204" pitchFamily="34" charset="0"/>
                <a:ea typeface="Tahoma" panose="020B0604030504040204" pitchFamily="34" charset="0"/>
                <a:cs typeface="Tahoma" panose="020B0604030504040204" pitchFamily="34" charset="0"/>
              </a:rPr>
              <a:t>de</a:t>
            </a:r>
            <a:r>
              <a:rPr sz="1867" spc="-87"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47" dirty="0">
                <a:solidFill>
                  <a:schemeClr val="bg1"/>
                </a:solidFill>
                <a:latin typeface="Tahoma" panose="020B0604030504040204" pitchFamily="34" charset="0"/>
                <a:ea typeface="Tahoma" panose="020B0604030504040204" pitchFamily="34" charset="0"/>
                <a:cs typeface="Tahoma" panose="020B0604030504040204" pitchFamily="34" charset="0"/>
              </a:rPr>
              <a:t>sélection</a:t>
            </a:r>
            <a:r>
              <a:rPr sz="1867" spc="-87"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43" dirty="0">
                <a:solidFill>
                  <a:schemeClr val="bg1"/>
                </a:solidFill>
                <a:latin typeface="Tahoma" panose="020B0604030504040204" pitchFamily="34" charset="0"/>
                <a:ea typeface="Tahoma" panose="020B0604030504040204" pitchFamily="34" charset="0"/>
                <a:cs typeface="Tahoma" panose="020B0604030504040204" pitchFamily="34" charset="0"/>
              </a:rPr>
              <a:t>des</a:t>
            </a:r>
            <a:r>
              <a:rPr sz="1867" spc="-87"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53" dirty="0">
                <a:solidFill>
                  <a:schemeClr val="bg1"/>
                </a:solidFill>
                <a:latin typeface="Tahoma" panose="020B0604030504040204" pitchFamily="34" charset="0"/>
                <a:ea typeface="Tahoma" panose="020B0604030504040204" pitchFamily="34" charset="0"/>
                <a:cs typeface="Tahoma" panose="020B0604030504040204" pitchFamily="34" charset="0"/>
              </a:rPr>
              <a:t>articles</a:t>
            </a:r>
            <a:r>
              <a:rPr sz="1867" spc="-87"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30" dirty="0">
                <a:solidFill>
                  <a:schemeClr val="bg1"/>
                </a:solidFill>
                <a:latin typeface="Tahoma" panose="020B0604030504040204" pitchFamily="34" charset="0"/>
                <a:ea typeface="Tahoma" panose="020B0604030504040204" pitchFamily="34" charset="0"/>
                <a:cs typeface="Tahoma" panose="020B0604030504040204" pitchFamily="34" charset="0"/>
              </a:rPr>
              <a:t>approuvée</a:t>
            </a:r>
            <a:r>
              <a:rPr sz="1867" spc="-87"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50" dirty="0">
                <a:solidFill>
                  <a:schemeClr val="bg1"/>
                </a:solidFill>
                <a:latin typeface="Tahoma" panose="020B0604030504040204" pitchFamily="34" charset="0"/>
                <a:ea typeface="Tahoma" panose="020B0604030504040204" pitchFamily="34" charset="0"/>
                <a:cs typeface="Tahoma" panose="020B0604030504040204" pitchFamily="34" charset="0"/>
              </a:rPr>
              <a:t>par </a:t>
            </a:r>
            <a:r>
              <a:rPr sz="1867" spc="-633"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43" dirty="0" err="1">
                <a:solidFill>
                  <a:schemeClr val="bg1"/>
                </a:solidFill>
                <a:latin typeface="Tahoma" panose="020B0604030504040204" pitchFamily="34" charset="0"/>
                <a:ea typeface="Tahoma" panose="020B0604030504040204" pitchFamily="34" charset="0"/>
                <a:cs typeface="Tahoma" panose="020B0604030504040204" pitchFamily="34" charset="0"/>
              </a:rPr>
              <a:t>bibliothécaire</a:t>
            </a:r>
            <a:r>
              <a:rPr lang="en-CA" sz="1867" spc="43"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8467" marR="343764">
              <a:lnSpc>
                <a:spcPct val="116599"/>
              </a:lnSpc>
              <a:spcBef>
                <a:spcPts val="63"/>
              </a:spcBef>
            </a:pPr>
            <a:r>
              <a:rPr lang="en-CA" sz="1867"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8467" marR="343764">
              <a:lnSpc>
                <a:spcPct val="116599"/>
              </a:lnSpc>
              <a:spcBef>
                <a:spcPts val="63"/>
              </a:spcBef>
            </a:pPr>
            <a:r>
              <a:rPr lang="en-CA" sz="1867"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fr-CA" sz="1867" dirty="0">
                <a:solidFill>
                  <a:schemeClr val="bg1"/>
                </a:solidFill>
                <a:latin typeface="Tahoma" panose="020B0604030504040204" pitchFamily="34" charset="0"/>
                <a:ea typeface="Tahoma" panose="020B0604030504040204" pitchFamily="34" charset="0"/>
                <a:cs typeface="Tahoma" panose="020B0604030504040204" pitchFamily="34" charset="0"/>
              </a:rPr>
              <a:t>Méta-analyse avec 20 ECR, et études avec des méthodologies les unes plus rigoureuses que les autres visant  question de recherche</a:t>
            </a:r>
          </a:p>
          <a:p>
            <a:pPr marL="8467" marR="343764">
              <a:lnSpc>
                <a:spcPct val="116599"/>
              </a:lnSpc>
              <a:spcBef>
                <a:spcPts val="63"/>
              </a:spcBef>
            </a:pPr>
            <a:r>
              <a:rPr lang="fr-CA" sz="1867"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8467" marR="343764">
              <a:lnSpc>
                <a:spcPct val="116599"/>
              </a:lnSpc>
              <a:spcBef>
                <a:spcPts val="63"/>
              </a:spcBef>
            </a:pPr>
            <a:r>
              <a:rPr lang="fr-CA" sz="1867" spc="5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sz="1867" spc="50" dirty="0" err="1">
                <a:solidFill>
                  <a:schemeClr val="bg1"/>
                </a:solidFill>
                <a:latin typeface="Tahoma" panose="020B0604030504040204" pitchFamily="34" charset="0"/>
                <a:ea typeface="Tahoma" panose="020B0604030504040204" pitchFamily="34" charset="0"/>
                <a:cs typeface="Tahoma" panose="020B0604030504040204" pitchFamily="34" charset="0"/>
              </a:rPr>
              <a:t>Critère</a:t>
            </a:r>
            <a:r>
              <a:rPr sz="1867" spc="-93"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57" dirty="0">
                <a:solidFill>
                  <a:schemeClr val="bg1"/>
                </a:solidFill>
                <a:latin typeface="Tahoma" panose="020B0604030504040204" pitchFamily="34" charset="0"/>
                <a:ea typeface="Tahoma" panose="020B0604030504040204" pitchFamily="34" charset="0"/>
                <a:cs typeface="Tahoma" panose="020B0604030504040204" pitchFamily="34" charset="0"/>
              </a:rPr>
              <a:t>d'inclusion</a:t>
            </a:r>
            <a:r>
              <a:rPr sz="1867" spc="-9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27" dirty="0">
                <a:solidFill>
                  <a:schemeClr val="bg1"/>
                </a:solidFill>
                <a:latin typeface="Tahoma" panose="020B0604030504040204" pitchFamily="34" charset="0"/>
                <a:ea typeface="Tahoma" panose="020B0604030504040204" pitchFamily="34" charset="0"/>
                <a:cs typeface="Tahoma" panose="020B0604030504040204" pitchFamily="34" charset="0"/>
              </a:rPr>
              <a:t>de</a:t>
            </a:r>
            <a:r>
              <a:rPr sz="1867" spc="-93"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47" dirty="0">
                <a:solidFill>
                  <a:schemeClr val="bg1"/>
                </a:solidFill>
                <a:latin typeface="Tahoma" panose="020B0604030504040204" pitchFamily="34" charset="0"/>
                <a:ea typeface="Tahoma" panose="020B0604030504040204" pitchFamily="34" charset="0"/>
                <a:cs typeface="Tahoma" panose="020B0604030504040204" pitchFamily="34" charset="0"/>
              </a:rPr>
              <a:t>la</a:t>
            </a:r>
            <a:r>
              <a:rPr sz="1867" spc="-9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43" dirty="0">
                <a:solidFill>
                  <a:schemeClr val="bg1"/>
                </a:solidFill>
                <a:latin typeface="Tahoma" panose="020B0604030504040204" pitchFamily="34" charset="0"/>
                <a:ea typeface="Tahoma" panose="020B0604030504040204" pitchFamily="34" charset="0"/>
                <a:cs typeface="Tahoma" panose="020B0604030504040204" pitchFamily="34" charset="0"/>
              </a:rPr>
              <a:t>population</a:t>
            </a:r>
            <a:r>
              <a:rPr sz="1867" spc="-93"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37" dirty="0" err="1">
                <a:solidFill>
                  <a:schemeClr val="bg1"/>
                </a:solidFill>
                <a:latin typeface="Tahoma" panose="020B0604030504040204" pitchFamily="34" charset="0"/>
                <a:ea typeface="Tahoma" panose="020B0604030504040204" pitchFamily="34" charset="0"/>
                <a:cs typeface="Tahoma" panose="020B0604030504040204" pitchFamily="34" charset="0"/>
              </a:rPr>
              <a:t>adulte</a:t>
            </a:r>
            <a:r>
              <a:rPr lang="en-CA" sz="1867" spc="37" dirty="0">
                <a:solidFill>
                  <a:schemeClr val="bg1"/>
                </a:solidFill>
                <a:latin typeface="Tahoma" panose="020B0604030504040204" pitchFamily="34" charset="0"/>
                <a:ea typeface="Tahoma" panose="020B0604030504040204" pitchFamily="34" charset="0"/>
                <a:cs typeface="Tahoma" panose="020B0604030504040204" pitchFamily="34" charset="0"/>
              </a:rPr>
              <a:t> avec </a:t>
            </a:r>
            <a:r>
              <a:rPr lang="en-CA" sz="1867" spc="37" dirty="0" err="1">
                <a:solidFill>
                  <a:schemeClr val="bg1"/>
                </a:solidFill>
                <a:latin typeface="Tahoma" panose="020B0604030504040204" pitchFamily="34" charset="0"/>
                <a:ea typeface="Tahoma" panose="020B0604030504040204" pitchFamily="34" charset="0"/>
                <a:cs typeface="Tahoma" panose="020B0604030504040204" pitchFamily="34" charset="0"/>
              </a:rPr>
              <a:t>prédiabète</a:t>
            </a:r>
            <a:r>
              <a:rPr lang="en-CA" sz="1867" spc="37" dirty="0">
                <a:solidFill>
                  <a:schemeClr val="bg1"/>
                </a:solidFill>
                <a:latin typeface="Tahoma" panose="020B0604030504040204" pitchFamily="34" charset="0"/>
                <a:ea typeface="Tahoma" panose="020B0604030504040204" pitchFamily="34" charset="0"/>
                <a:cs typeface="Tahoma" panose="020B0604030504040204" pitchFamily="34" charset="0"/>
              </a:rPr>
              <a:t> : </a:t>
            </a:r>
            <a:r>
              <a:rPr sz="1867" spc="37" dirty="0">
                <a:solidFill>
                  <a:schemeClr val="bg1"/>
                </a:solidFill>
                <a:latin typeface="Tahoma" panose="020B0604030504040204" pitchFamily="34" charset="0"/>
                <a:ea typeface="Tahoma" panose="020B0604030504040204" pitchFamily="34" charset="0"/>
                <a:cs typeface="Tahoma" panose="020B0604030504040204" pitchFamily="34" charset="0"/>
              </a:rPr>
              <a:t>diminution</a:t>
            </a:r>
            <a:r>
              <a:rPr sz="1867" spc="-9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50" dirty="0">
                <a:solidFill>
                  <a:schemeClr val="bg1"/>
                </a:solidFill>
                <a:latin typeface="Tahoma" panose="020B0604030504040204" pitchFamily="34" charset="0"/>
                <a:ea typeface="Tahoma" panose="020B0604030504040204" pitchFamily="34" charset="0"/>
                <a:cs typeface="Tahoma" panose="020B0604030504040204" pitchFamily="34" charset="0"/>
              </a:rPr>
              <a:t>biais</a:t>
            </a:r>
            <a:r>
              <a:rPr sz="1867" spc="-9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27" dirty="0">
                <a:solidFill>
                  <a:schemeClr val="bg1"/>
                </a:solidFill>
                <a:latin typeface="Tahoma" panose="020B0604030504040204" pitchFamily="34" charset="0"/>
                <a:ea typeface="Tahoma" panose="020B0604030504040204" pitchFamily="34" charset="0"/>
                <a:cs typeface="Tahoma" panose="020B0604030504040204" pitchFamily="34" charset="0"/>
              </a:rPr>
              <a:t>de</a:t>
            </a:r>
            <a:r>
              <a:rPr sz="1867" spc="-87"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sz="1867" spc="40" dirty="0">
                <a:solidFill>
                  <a:schemeClr val="bg1"/>
                </a:solidFill>
                <a:latin typeface="Tahoma" panose="020B0604030504040204" pitchFamily="34" charset="0"/>
                <a:ea typeface="Tahoma" panose="020B0604030504040204" pitchFamily="34" charset="0"/>
                <a:cs typeface="Tahoma" panose="020B0604030504040204" pitchFamily="34" charset="0"/>
              </a:rPr>
              <a:t>confusion</a:t>
            </a:r>
            <a:endParaRPr sz="1867"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object 15"/>
          <p:cNvSpPr/>
          <p:nvPr/>
        </p:nvSpPr>
        <p:spPr>
          <a:xfrm>
            <a:off x="9110844" y="5063696"/>
            <a:ext cx="3081443" cy="1794510"/>
          </a:xfrm>
          <a:custGeom>
            <a:avLst/>
            <a:gdLst/>
            <a:ahLst/>
            <a:cxnLst/>
            <a:rect l="l" t="t" r="r" b="b"/>
            <a:pathLst>
              <a:path w="4622165" h="2691765">
                <a:moveTo>
                  <a:pt x="4621734" y="2080818"/>
                </a:moveTo>
                <a:lnTo>
                  <a:pt x="2948248" y="1747370"/>
                </a:lnTo>
                <a:lnTo>
                  <a:pt x="2980097" y="1753392"/>
                </a:lnTo>
                <a:lnTo>
                  <a:pt x="3012133" y="1758479"/>
                </a:lnTo>
                <a:lnTo>
                  <a:pt x="3065891" y="1764207"/>
                </a:lnTo>
                <a:lnTo>
                  <a:pt x="3119483" y="1765284"/>
                </a:lnTo>
                <a:lnTo>
                  <a:pt x="3172931" y="1760984"/>
                </a:lnTo>
                <a:lnTo>
                  <a:pt x="3226258" y="1750582"/>
                </a:lnTo>
                <a:lnTo>
                  <a:pt x="3273779" y="1737826"/>
                </a:lnTo>
                <a:lnTo>
                  <a:pt x="3320803" y="1723766"/>
                </a:lnTo>
                <a:lnTo>
                  <a:pt x="3367332" y="1708443"/>
                </a:lnTo>
                <a:lnTo>
                  <a:pt x="3413367" y="1691902"/>
                </a:lnTo>
                <a:lnTo>
                  <a:pt x="3458911" y="1674185"/>
                </a:lnTo>
                <a:lnTo>
                  <a:pt x="3503966" y="1655336"/>
                </a:lnTo>
                <a:lnTo>
                  <a:pt x="3548535" y="1635397"/>
                </a:lnTo>
                <a:lnTo>
                  <a:pt x="3592618" y="1614412"/>
                </a:lnTo>
                <a:lnTo>
                  <a:pt x="3636218" y="1592424"/>
                </a:lnTo>
                <a:lnTo>
                  <a:pt x="3670852" y="1568210"/>
                </a:lnTo>
                <a:lnTo>
                  <a:pt x="3772554" y="1468390"/>
                </a:lnTo>
                <a:lnTo>
                  <a:pt x="3806077" y="1434970"/>
                </a:lnTo>
                <a:lnTo>
                  <a:pt x="3839156" y="1401244"/>
                </a:lnTo>
                <a:lnTo>
                  <a:pt x="3871639" y="1367077"/>
                </a:lnTo>
                <a:lnTo>
                  <a:pt x="3912394" y="1317019"/>
                </a:lnTo>
                <a:lnTo>
                  <a:pt x="3948099" y="1263038"/>
                </a:lnTo>
                <a:lnTo>
                  <a:pt x="3973929" y="1213895"/>
                </a:lnTo>
                <a:lnTo>
                  <a:pt x="3991904" y="1160271"/>
                </a:lnTo>
                <a:lnTo>
                  <a:pt x="4003309" y="1108237"/>
                </a:lnTo>
                <a:lnTo>
                  <a:pt x="4011973" y="1055907"/>
                </a:lnTo>
                <a:lnTo>
                  <a:pt x="4017610" y="1003159"/>
                </a:lnTo>
                <a:lnTo>
                  <a:pt x="4019932" y="949876"/>
                </a:lnTo>
                <a:lnTo>
                  <a:pt x="4018652" y="895938"/>
                </a:lnTo>
                <a:lnTo>
                  <a:pt x="4016897" y="845938"/>
                </a:lnTo>
                <a:lnTo>
                  <a:pt x="4017897" y="796365"/>
                </a:lnTo>
                <a:lnTo>
                  <a:pt x="4021696" y="747229"/>
                </a:lnTo>
                <a:lnTo>
                  <a:pt x="4028338" y="698538"/>
                </a:lnTo>
                <a:lnTo>
                  <a:pt x="4037866" y="650300"/>
                </a:lnTo>
                <a:lnTo>
                  <a:pt x="4050324" y="602524"/>
                </a:lnTo>
                <a:lnTo>
                  <a:pt x="4065756" y="555220"/>
                </a:lnTo>
                <a:lnTo>
                  <a:pt x="4084207" y="508395"/>
                </a:lnTo>
                <a:lnTo>
                  <a:pt x="4100231" y="473504"/>
                </a:lnTo>
                <a:lnTo>
                  <a:pt x="4119809" y="440294"/>
                </a:lnTo>
                <a:lnTo>
                  <a:pt x="4147571" y="400847"/>
                </a:lnTo>
                <a:lnTo>
                  <a:pt x="4175368" y="361565"/>
                </a:lnTo>
                <a:lnTo>
                  <a:pt x="4203540" y="322676"/>
                </a:lnTo>
                <a:lnTo>
                  <a:pt x="4232427" y="284405"/>
                </a:lnTo>
                <a:lnTo>
                  <a:pt x="4262371" y="246980"/>
                </a:lnTo>
                <a:lnTo>
                  <a:pt x="4293710" y="210627"/>
                </a:lnTo>
                <a:lnTo>
                  <a:pt x="4326786" y="175572"/>
                </a:lnTo>
                <a:lnTo>
                  <a:pt x="4373185" y="131338"/>
                </a:lnTo>
                <a:lnTo>
                  <a:pt x="4422951" y="89720"/>
                </a:lnTo>
                <a:lnTo>
                  <a:pt x="4461883" y="62635"/>
                </a:lnTo>
                <a:lnTo>
                  <a:pt x="4503623" y="40971"/>
                </a:lnTo>
                <a:lnTo>
                  <a:pt x="4547141" y="22579"/>
                </a:lnTo>
                <a:lnTo>
                  <a:pt x="4591408" y="5308"/>
                </a:lnTo>
                <a:lnTo>
                  <a:pt x="4621735" y="0"/>
                </a:lnTo>
                <a:lnTo>
                  <a:pt x="4621734" y="2080818"/>
                </a:lnTo>
                <a:close/>
              </a:path>
              <a:path w="4622165" h="2691765">
                <a:moveTo>
                  <a:pt x="0" y="2691454"/>
                </a:moveTo>
                <a:lnTo>
                  <a:pt x="1493" y="2684852"/>
                </a:lnTo>
                <a:lnTo>
                  <a:pt x="7574" y="2661755"/>
                </a:lnTo>
                <a:lnTo>
                  <a:pt x="13888" y="2638705"/>
                </a:lnTo>
                <a:lnTo>
                  <a:pt x="19851" y="2615584"/>
                </a:lnTo>
                <a:lnTo>
                  <a:pt x="34127" y="2574835"/>
                </a:lnTo>
                <a:lnTo>
                  <a:pt x="57193" y="2538755"/>
                </a:lnTo>
                <a:lnTo>
                  <a:pt x="86123" y="2500886"/>
                </a:lnTo>
                <a:lnTo>
                  <a:pt x="112482" y="2461289"/>
                </a:lnTo>
                <a:lnTo>
                  <a:pt x="137531" y="2420944"/>
                </a:lnTo>
                <a:lnTo>
                  <a:pt x="162534" y="2380834"/>
                </a:lnTo>
                <a:lnTo>
                  <a:pt x="189100" y="2340426"/>
                </a:lnTo>
                <a:lnTo>
                  <a:pt x="217019" y="2301195"/>
                </a:lnTo>
                <a:lnTo>
                  <a:pt x="246421" y="2263281"/>
                </a:lnTo>
                <a:lnTo>
                  <a:pt x="277438" y="2226821"/>
                </a:lnTo>
                <a:lnTo>
                  <a:pt x="310200" y="2191957"/>
                </a:lnTo>
                <a:lnTo>
                  <a:pt x="344838" y="2158828"/>
                </a:lnTo>
                <a:lnTo>
                  <a:pt x="381484" y="2127572"/>
                </a:lnTo>
                <a:lnTo>
                  <a:pt x="418666" y="2098741"/>
                </a:lnTo>
                <a:lnTo>
                  <a:pt x="457211" y="2072289"/>
                </a:lnTo>
                <a:lnTo>
                  <a:pt x="497165" y="2048432"/>
                </a:lnTo>
                <a:lnTo>
                  <a:pt x="538578" y="2027383"/>
                </a:lnTo>
                <a:lnTo>
                  <a:pt x="581498" y="2009356"/>
                </a:lnTo>
                <a:lnTo>
                  <a:pt x="625972" y="1994564"/>
                </a:lnTo>
                <a:lnTo>
                  <a:pt x="672048" y="1983221"/>
                </a:lnTo>
                <a:lnTo>
                  <a:pt x="715629" y="1971627"/>
                </a:lnTo>
                <a:lnTo>
                  <a:pt x="757875" y="1955757"/>
                </a:lnTo>
                <a:lnTo>
                  <a:pt x="799513" y="1938063"/>
                </a:lnTo>
                <a:lnTo>
                  <a:pt x="841267" y="1921001"/>
                </a:lnTo>
                <a:lnTo>
                  <a:pt x="857424" y="1914821"/>
                </a:lnTo>
                <a:lnTo>
                  <a:pt x="872948" y="1907542"/>
                </a:lnTo>
                <a:lnTo>
                  <a:pt x="888332" y="1899750"/>
                </a:lnTo>
                <a:lnTo>
                  <a:pt x="904067" y="1892027"/>
                </a:lnTo>
                <a:lnTo>
                  <a:pt x="925326" y="1881374"/>
                </a:lnTo>
                <a:lnTo>
                  <a:pt x="945931" y="1869740"/>
                </a:lnTo>
                <a:lnTo>
                  <a:pt x="965600" y="1856704"/>
                </a:lnTo>
                <a:lnTo>
                  <a:pt x="995657" y="1832489"/>
                </a:lnTo>
                <a:lnTo>
                  <a:pt x="1007379" y="1823157"/>
                </a:lnTo>
                <a:lnTo>
                  <a:pt x="1019334" y="1813871"/>
                </a:lnTo>
                <a:lnTo>
                  <a:pt x="1031640" y="1804655"/>
                </a:lnTo>
                <a:lnTo>
                  <a:pt x="1058330" y="1783011"/>
                </a:lnTo>
                <a:lnTo>
                  <a:pt x="1083523" y="1759731"/>
                </a:lnTo>
                <a:lnTo>
                  <a:pt x="1107313" y="1734957"/>
                </a:lnTo>
                <a:lnTo>
                  <a:pt x="1129793" y="1708828"/>
                </a:lnTo>
                <a:lnTo>
                  <a:pt x="1158404" y="1676121"/>
                </a:lnTo>
                <a:lnTo>
                  <a:pt x="1188113" y="1644606"/>
                </a:lnTo>
                <a:lnTo>
                  <a:pt x="1218805" y="1614258"/>
                </a:lnTo>
                <a:lnTo>
                  <a:pt x="1250363" y="1585056"/>
                </a:lnTo>
                <a:lnTo>
                  <a:pt x="1267552" y="1568001"/>
                </a:lnTo>
                <a:lnTo>
                  <a:pt x="1296600" y="1531370"/>
                </a:lnTo>
                <a:lnTo>
                  <a:pt x="1321682" y="1481613"/>
                </a:lnTo>
                <a:lnTo>
                  <a:pt x="1347381" y="1422559"/>
                </a:lnTo>
                <a:lnTo>
                  <a:pt x="1361166" y="1393218"/>
                </a:lnTo>
                <a:lnTo>
                  <a:pt x="1376342" y="1365127"/>
                </a:lnTo>
                <a:lnTo>
                  <a:pt x="1392569" y="1337246"/>
                </a:lnTo>
                <a:lnTo>
                  <a:pt x="1409031" y="1309411"/>
                </a:lnTo>
                <a:lnTo>
                  <a:pt x="1424908" y="1281459"/>
                </a:lnTo>
                <a:lnTo>
                  <a:pt x="1448645" y="1235506"/>
                </a:lnTo>
                <a:lnTo>
                  <a:pt x="1472335" y="1189786"/>
                </a:lnTo>
                <a:lnTo>
                  <a:pt x="1498644" y="1145560"/>
                </a:lnTo>
                <a:lnTo>
                  <a:pt x="1530236" y="1104089"/>
                </a:lnTo>
                <a:lnTo>
                  <a:pt x="1533723" y="1099598"/>
                </a:lnTo>
                <a:lnTo>
                  <a:pt x="1536212" y="1093611"/>
                </a:lnTo>
                <a:lnTo>
                  <a:pt x="1564655" y="1043159"/>
                </a:lnTo>
                <a:lnTo>
                  <a:pt x="1596867" y="1005053"/>
                </a:lnTo>
                <a:lnTo>
                  <a:pt x="1634193" y="973441"/>
                </a:lnTo>
                <a:lnTo>
                  <a:pt x="1675739" y="947207"/>
                </a:lnTo>
                <a:lnTo>
                  <a:pt x="1720612" y="925237"/>
                </a:lnTo>
                <a:lnTo>
                  <a:pt x="1767918" y="906417"/>
                </a:lnTo>
                <a:lnTo>
                  <a:pt x="1810541" y="900649"/>
                </a:lnTo>
                <a:lnTo>
                  <a:pt x="1859154" y="901170"/>
                </a:lnTo>
                <a:lnTo>
                  <a:pt x="1906815" y="904766"/>
                </a:lnTo>
                <a:lnTo>
                  <a:pt x="1953361" y="912132"/>
                </a:lnTo>
                <a:lnTo>
                  <a:pt x="1998633" y="923961"/>
                </a:lnTo>
                <a:lnTo>
                  <a:pt x="2042470" y="940946"/>
                </a:lnTo>
                <a:lnTo>
                  <a:pt x="2084709" y="963782"/>
                </a:lnTo>
                <a:lnTo>
                  <a:pt x="2125192" y="993163"/>
                </a:lnTo>
                <a:lnTo>
                  <a:pt x="2171459" y="1031714"/>
                </a:lnTo>
                <a:lnTo>
                  <a:pt x="2213989" y="1074382"/>
                </a:lnTo>
                <a:lnTo>
                  <a:pt x="2227058" y="1088978"/>
                </a:lnTo>
                <a:lnTo>
                  <a:pt x="2240899" y="1102756"/>
                </a:lnTo>
                <a:lnTo>
                  <a:pt x="2269116" y="1129446"/>
                </a:lnTo>
                <a:lnTo>
                  <a:pt x="2318287" y="1177813"/>
                </a:lnTo>
                <a:lnTo>
                  <a:pt x="2366150" y="1227864"/>
                </a:lnTo>
                <a:lnTo>
                  <a:pt x="2392665" y="1259441"/>
                </a:lnTo>
                <a:lnTo>
                  <a:pt x="2416423" y="1292656"/>
                </a:lnTo>
                <a:lnTo>
                  <a:pt x="2437377" y="1327744"/>
                </a:lnTo>
                <a:lnTo>
                  <a:pt x="2455482" y="1364937"/>
                </a:lnTo>
                <a:lnTo>
                  <a:pt x="2473813" y="1406467"/>
                </a:lnTo>
                <a:lnTo>
                  <a:pt x="2492538" y="1447889"/>
                </a:lnTo>
                <a:lnTo>
                  <a:pt x="2531078" y="1532131"/>
                </a:lnTo>
                <a:lnTo>
                  <a:pt x="2550846" y="1575814"/>
                </a:lnTo>
                <a:lnTo>
                  <a:pt x="2589690" y="1601342"/>
                </a:lnTo>
                <a:lnTo>
                  <a:pt x="2630748" y="1625754"/>
                </a:lnTo>
                <a:lnTo>
                  <a:pt x="2673480" y="1649255"/>
                </a:lnTo>
                <a:lnTo>
                  <a:pt x="2717348" y="1672050"/>
                </a:lnTo>
                <a:lnTo>
                  <a:pt x="2761814" y="1694341"/>
                </a:lnTo>
                <a:lnTo>
                  <a:pt x="2822062" y="1718014"/>
                </a:lnTo>
                <a:lnTo>
                  <a:pt x="2884735" y="1734391"/>
                </a:lnTo>
                <a:lnTo>
                  <a:pt x="4621734" y="2080818"/>
                </a:lnTo>
                <a:lnTo>
                  <a:pt x="4621734" y="2691454"/>
                </a:lnTo>
                <a:lnTo>
                  <a:pt x="0" y="2691454"/>
                </a:lnTo>
                <a:close/>
              </a:path>
            </a:pathLst>
          </a:custGeom>
          <a:solidFill>
            <a:srgbClr val="C8E1EF"/>
          </a:solidFill>
        </p:spPr>
        <p:txBody>
          <a:bodyPr wrap="square" lIns="0" tIns="0" rIns="0" bIns="0" rtlCol="0"/>
          <a:lstStyle/>
          <a:p>
            <a:endParaRPr sz="1200"/>
          </a:p>
        </p:txBody>
      </p:sp>
      <p:grpSp>
        <p:nvGrpSpPr>
          <p:cNvPr id="16" name="object 16"/>
          <p:cNvGrpSpPr/>
          <p:nvPr/>
        </p:nvGrpSpPr>
        <p:grpSpPr>
          <a:xfrm>
            <a:off x="0" y="0"/>
            <a:ext cx="5655310" cy="1371600"/>
            <a:chOff x="0" y="0"/>
            <a:chExt cx="8482965" cy="2057400"/>
          </a:xfrm>
        </p:grpSpPr>
        <p:sp>
          <p:nvSpPr>
            <p:cNvPr id="17" name="object 17"/>
            <p:cNvSpPr/>
            <p:nvPr/>
          </p:nvSpPr>
          <p:spPr>
            <a:xfrm>
              <a:off x="0" y="0"/>
              <a:ext cx="5507355" cy="2057400"/>
            </a:xfrm>
            <a:custGeom>
              <a:avLst/>
              <a:gdLst/>
              <a:ahLst/>
              <a:cxnLst/>
              <a:rect l="l" t="t" r="r" b="b"/>
              <a:pathLst>
                <a:path w="5507355" h="2057400">
                  <a:moveTo>
                    <a:pt x="0" y="0"/>
                  </a:moveTo>
                  <a:lnTo>
                    <a:pt x="5388630" y="0"/>
                  </a:lnTo>
                  <a:lnTo>
                    <a:pt x="5414440" y="38966"/>
                  </a:lnTo>
                  <a:lnTo>
                    <a:pt x="5432816" y="77309"/>
                  </a:lnTo>
                  <a:lnTo>
                    <a:pt x="5445220" y="117645"/>
                  </a:lnTo>
                  <a:lnTo>
                    <a:pt x="5451044" y="159593"/>
                  </a:lnTo>
                  <a:lnTo>
                    <a:pt x="5456516" y="202150"/>
                  </a:lnTo>
                  <a:lnTo>
                    <a:pt x="5466118" y="243499"/>
                  </a:lnTo>
                  <a:lnTo>
                    <a:pt x="5478358" y="284140"/>
                  </a:lnTo>
                  <a:lnTo>
                    <a:pt x="5491743" y="324571"/>
                  </a:lnTo>
                  <a:lnTo>
                    <a:pt x="5502772" y="344643"/>
                  </a:lnTo>
                  <a:lnTo>
                    <a:pt x="5507283" y="365691"/>
                  </a:lnTo>
                  <a:lnTo>
                    <a:pt x="5506929" y="387233"/>
                  </a:lnTo>
                  <a:lnTo>
                    <a:pt x="5500762" y="424435"/>
                  </a:lnTo>
                  <a:lnTo>
                    <a:pt x="5499943" y="439936"/>
                  </a:lnTo>
                  <a:lnTo>
                    <a:pt x="5501065" y="455303"/>
                  </a:lnTo>
                  <a:lnTo>
                    <a:pt x="5504286" y="470552"/>
                  </a:lnTo>
                  <a:lnTo>
                    <a:pt x="5506262" y="476739"/>
                  </a:lnTo>
                  <a:lnTo>
                    <a:pt x="5506540" y="482762"/>
                  </a:lnTo>
                  <a:lnTo>
                    <a:pt x="5499336" y="529930"/>
                  </a:lnTo>
                  <a:lnTo>
                    <a:pt x="5492209" y="569609"/>
                  </a:lnTo>
                  <a:lnTo>
                    <a:pt x="5468597" y="621508"/>
                  </a:lnTo>
                  <a:lnTo>
                    <a:pt x="5455255" y="642277"/>
                  </a:lnTo>
                  <a:lnTo>
                    <a:pt x="5434504" y="674135"/>
                  </a:lnTo>
                  <a:lnTo>
                    <a:pt x="5398834" y="740663"/>
                  </a:lnTo>
                  <a:lnTo>
                    <a:pt x="5381719" y="774799"/>
                  </a:lnTo>
                  <a:lnTo>
                    <a:pt x="5364997" y="815158"/>
                  </a:lnTo>
                  <a:lnTo>
                    <a:pt x="5358160" y="833128"/>
                  </a:lnTo>
                  <a:lnTo>
                    <a:pt x="5324696" y="878079"/>
                  </a:lnTo>
                  <a:lnTo>
                    <a:pt x="5283879" y="912896"/>
                  </a:lnTo>
                  <a:lnTo>
                    <a:pt x="5241912" y="946318"/>
                  </a:lnTo>
                  <a:lnTo>
                    <a:pt x="5217354" y="959966"/>
                  </a:lnTo>
                  <a:lnTo>
                    <a:pt x="5208474" y="964502"/>
                  </a:lnTo>
                  <a:lnTo>
                    <a:pt x="5161517" y="983668"/>
                  </a:lnTo>
                  <a:lnTo>
                    <a:pt x="5113515" y="997834"/>
                  </a:lnTo>
                  <a:lnTo>
                    <a:pt x="5064493" y="1007566"/>
                  </a:lnTo>
                  <a:lnTo>
                    <a:pt x="5014477" y="1013426"/>
                  </a:lnTo>
                  <a:lnTo>
                    <a:pt x="4981543" y="1016735"/>
                  </a:lnTo>
                  <a:lnTo>
                    <a:pt x="4948749" y="1021101"/>
                  </a:lnTo>
                  <a:lnTo>
                    <a:pt x="4883473" y="1030748"/>
                  </a:lnTo>
                  <a:lnTo>
                    <a:pt x="4855351" y="1034267"/>
                  </a:lnTo>
                  <a:lnTo>
                    <a:pt x="4827078" y="1036005"/>
                  </a:lnTo>
                  <a:lnTo>
                    <a:pt x="4798670" y="1035803"/>
                  </a:lnTo>
                  <a:lnTo>
                    <a:pt x="4749746" y="1031824"/>
                  </a:lnTo>
                  <a:lnTo>
                    <a:pt x="4729303" y="1030625"/>
                  </a:lnTo>
                  <a:lnTo>
                    <a:pt x="4708830" y="1029744"/>
                  </a:lnTo>
                  <a:lnTo>
                    <a:pt x="4688342" y="1029022"/>
                  </a:lnTo>
                  <a:lnTo>
                    <a:pt x="4637974" y="1026283"/>
                  </a:lnTo>
                  <a:lnTo>
                    <a:pt x="4587876" y="1021561"/>
                  </a:lnTo>
                  <a:lnTo>
                    <a:pt x="4537788" y="1015074"/>
                  </a:lnTo>
                  <a:lnTo>
                    <a:pt x="4442383" y="999925"/>
                  </a:lnTo>
                  <a:lnTo>
                    <a:pt x="4397084" y="993593"/>
                  </a:lnTo>
                  <a:lnTo>
                    <a:pt x="4351724" y="987898"/>
                  </a:lnTo>
                  <a:lnTo>
                    <a:pt x="4306477" y="982695"/>
                  </a:lnTo>
                  <a:lnTo>
                    <a:pt x="4278304" y="978098"/>
                  </a:lnTo>
                  <a:lnTo>
                    <a:pt x="4223841" y="962663"/>
                  </a:lnTo>
                  <a:lnTo>
                    <a:pt x="4146950" y="930176"/>
                  </a:lnTo>
                  <a:lnTo>
                    <a:pt x="4097518" y="906392"/>
                  </a:lnTo>
                  <a:lnTo>
                    <a:pt x="4048905" y="880760"/>
                  </a:lnTo>
                  <a:lnTo>
                    <a:pt x="3976543" y="838606"/>
                  </a:lnTo>
                  <a:lnTo>
                    <a:pt x="3951415" y="825563"/>
                  </a:lnTo>
                  <a:lnTo>
                    <a:pt x="3900745" y="801285"/>
                  </a:lnTo>
                  <a:lnTo>
                    <a:pt x="3858358" y="787766"/>
                  </a:lnTo>
                  <a:lnTo>
                    <a:pt x="3806068" y="774789"/>
                  </a:lnTo>
                  <a:lnTo>
                    <a:pt x="3753656" y="763085"/>
                  </a:lnTo>
                  <a:lnTo>
                    <a:pt x="3718351" y="753864"/>
                  </a:lnTo>
                  <a:lnTo>
                    <a:pt x="3683882" y="742635"/>
                  </a:lnTo>
                  <a:lnTo>
                    <a:pt x="3649852" y="730165"/>
                  </a:lnTo>
                  <a:lnTo>
                    <a:pt x="3615869" y="717217"/>
                  </a:lnTo>
                  <a:lnTo>
                    <a:pt x="3567381" y="701998"/>
                  </a:lnTo>
                  <a:lnTo>
                    <a:pt x="3518309" y="691163"/>
                  </a:lnTo>
                  <a:lnTo>
                    <a:pt x="3468719" y="684431"/>
                  </a:lnTo>
                  <a:lnTo>
                    <a:pt x="3418680" y="681521"/>
                  </a:lnTo>
                  <a:lnTo>
                    <a:pt x="3368261" y="682151"/>
                  </a:lnTo>
                  <a:lnTo>
                    <a:pt x="3359611" y="683029"/>
                  </a:lnTo>
                  <a:lnTo>
                    <a:pt x="3351891" y="683139"/>
                  </a:lnTo>
                  <a:lnTo>
                    <a:pt x="3224268" y="712646"/>
                  </a:lnTo>
                  <a:lnTo>
                    <a:pt x="3184496" y="722642"/>
                  </a:lnTo>
                  <a:lnTo>
                    <a:pt x="3136057" y="736753"/>
                  </a:lnTo>
                  <a:lnTo>
                    <a:pt x="3088261" y="752532"/>
                  </a:lnTo>
                  <a:lnTo>
                    <a:pt x="3040949" y="769964"/>
                  </a:lnTo>
                  <a:lnTo>
                    <a:pt x="2964913" y="800668"/>
                  </a:lnTo>
                  <a:lnTo>
                    <a:pt x="2935376" y="811533"/>
                  </a:lnTo>
                  <a:lnTo>
                    <a:pt x="2905438" y="821556"/>
                  </a:lnTo>
                  <a:lnTo>
                    <a:pt x="2832803" y="843595"/>
                  </a:lnTo>
                  <a:lnTo>
                    <a:pt x="2791351" y="858541"/>
                  </a:lnTo>
                  <a:lnTo>
                    <a:pt x="2750671" y="875490"/>
                  </a:lnTo>
                  <a:lnTo>
                    <a:pt x="2710602" y="894425"/>
                  </a:lnTo>
                  <a:lnTo>
                    <a:pt x="2672373" y="913163"/>
                  </a:lnTo>
                  <a:lnTo>
                    <a:pt x="2634590" y="932266"/>
                  </a:lnTo>
                  <a:lnTo>
                    <a:pt x="2597353" y="952385"/>
                  </a:lnTo>
                  <a:lnTo>
                    <a:pt x="2560758" y="974172"/>
                  </a:lnTo>
                  <a:lnTo>
                    <a:pt x="2534720" y="989163"/>
                  </a:lnTo>
                  <a:lnTo>
                    <a:pt x="2507721" y="1002454"/>
                  </a:lnTo>
                  <a:lnTo>
                    <a:pt x="2480464" y="1015079"/>
                  </a:lnTo>
                  <a:lnTo>
                    <a:pt x="2453654" y="1028068"/>
                  </a:lnTo>
                  <a:lnTo>
                    <a:pt x="2411852" y="1049007"/>
                  </a:lnTo>
                  <a:lnTo>
                    <a:pt x="2370521" y="1070608"/>
                  </a:lnTo>
                  <a:lnTo>
                    <a:pt x="2329579" y="1092864"/>
                  </a:lnTo>
                  <a:lnTo>
                    <a:pt x="2288945" y="1115767"/>
                  </a:lnTo>
                  <a:lnTo>
                    <a:pt x="2219920" y="1155789"/>
                  </a:lnTo>
                  <a:lnTo>
                    <a:pt x="2164063" y="1191134"/>
                  </a:lnTo>
                  <a:lnTo>
                    <a:pt x="2137944" y="1211712"/>
                  </a:lnTo>
                  <a:lnTo>
                    <a:pt x="2102784" y="1232219"/>
                  </a:lnTo>
                  <a:lnTo>
                    <a:pt x="2069274" y="1255616"/>
                  </a:lnTo>
                  <a:lnTo>
                    <a:pt x="2036021" y="1279680"/>
                  </a:lnTo>
                  <a:lnTo>
                    <a:pt x="2001632" y="1302189"/>
                  </a:lnTo>
                  <a:lnTo>
                    <a:pt x="1993527" y="1306867"/>
                  </a:lnTo>
                  <a:lnTo>
                    <a:pt x="1985680" y="1312212"/>
                  </a:lnTo>
                  <a:lnTo>
                    <a:pt x="1729617" y="1523285"/>
                  </a:lnTo>
                  <a:lnTo>
                    <a:pt x="1721598" y="1529114"/>
                  </a:lnTo>
                  <a:lnTo>
                    <a:pt x="1703124" y="1543658"/>
                  </a:lnTo>
                  <a:lnTo>
                    <a:pt x="1650805" y="1586492"/>
                  </a:lnTo>
                  <a:lnTo>
                    <a:pt x="1616270" y="1613591"/>
                  </a:lnTo>
                  <a:lnTo>
                    <a:pt x="1580584" y="1639294"/>
                  </a:lnTo>
                  <a:lnTo>
                    <a:pt x="1529651" y="1671314"/>
                  </a:lnTo>
                  <a:lnTo>
                    <a:pt x="1516704" y="1680422"/>
                  </a:lnTo>
                  <a:lnTo>
                    <a:pt x="1440734" y="1736791"/>
                  </a:lnTo>
                  <a:lnTo>
                    <a:pt x="1415251" y="1755062"/>
                  </a:lnTo>
                  <a:lnTo>
                    <a:pt x="1369998" y="1785769"/>
                  </a:lnTo>
                  <a:lnTo>
                    <a:pt x="1351260" y="1799994"/>
                  </a:lnTo>
                  <a:lnTo>
                    <a:pt x="1286870" y="1853022"/>
                  </a:lnTo>
                  <a:lnTo>
                    <a:pt x="1228480" y="1887255"/>
                  </a:lnTo>
                  <a:lnTo>
                    <a:pt x="1153826" y="1922389"/>
                  </a:lnTo>
                  <a:lnTo>
                    <a:pt x="1108978" y="1941478"/>
                  </a:lnTo>
                  <a:lnTo>
                    <a:pt x="1063616" y="1959232"/>
                  </a:lnTo>
                  <a:lnTo>
                    <a:pt x="1017914" y="1975508"/>
                  </a:lnTo>
                  <a:lnTo>
                    <a:pt x="1006025" y="1979592"/>
                  </a:lnTo>
                  <a:lnTo>
                    <a:pt x="994481" y="1984272"/>
                  </a:lnTo>
                  <a:lnTo>
                    <a:pt x="983626" y="1990143"/>
                  </a:lnTo>
                  <a:lnTo>
                    <a:pt x="961206" y="2007451"/>
                  </a:lnTo>
                  <a:lnTo>
                    <a:pt x="947550" y="2014751"/>
                  </a:lnTo>
                  <a:lnTo>
                    <a:pt x="933092" y="2020368"/>
                  </a:lnTo>
                  <a:lnTo>
                    <a:pt x="907620" y="2028199"/>
                  </a:lnTo>
                  <a:lnTo>
                    <a:pt x="897193" y="2031836"/>
                  </a:lnTo>
                  <a:lnTo>
                    <a:pt x="886622" y="2035298"/>
                  </a:lnTo>
                  <a:lnTo>
                    <a:pt x="875722" y="2038006"/>
                  </a:lnTo>
                  <a:lnTo>
                    <a:pt x="866832" y="2040546"/>
                  </a:lnTo>
                  <a:lnTo>
                    <a:pt x="857480" y="2042881"/>
                  </a:lnTo>
                  <a:lnTo>
                    <a:pt x="847902" y="2044231"/>
                  </a:lnTo>
                  <a:lnTo>
                    <a:pt x="838332" y="2043815"/>
                  </a:lnTo>
                  <a:lnTo>
                    <a:pt x="819138" y="2042295"/>
                  </a:lnTo>
                  <a:lnTo>
                    <a:pt x="800507" y="2044121"/>
                  </a:lnTo>
                  <a:lnTo>
                    <a:pt x="782215" y="2047426"/>
                  </a:lnTo>
                  <a:lnTo>
                    <a:pt x="764041" y="2050341"/>
                  </a:lnTo>
                  <a:lnTo>
                    <a:pt x="715591" y="2055331"/>
                  </a:lnTo>
                  <a:lnTo>
                    <a:pt x="667408" y="2057278"/>
                  </a:lnTo>
                  <a:lnTo>
                    <a:pt x="619491" y="2055967"/>
                  </a:lnTo>
                  <a:lnTo>
                    <a:pt x="571836" y="2051183"/>
                  </a:lnTo>
                  <a:lnTo>
                    <a:pt x="524439" y="2042712"/>
                  </a:lnTo>
                  <a:lnTo>
                    <a:pt x="477298" y="2030339"/>
                  </a:lnTo>
                  <a:lnTo>
                    <a:pt x="383451" y="2000875"/>
                  </a:lnTo>
                  <a:lnTo>
                    <a:pt x="336396" y="1986439"/>
                  </a:lnTo>
                  <a:lnTo>
                    <a:pt x="289184" y="1972357"/>
                  </a:lnTo>
                  <a:lnTo>
                    <a:pt x="241761" y="1958749"/>
                  </a:lnTo>
                  <a:lnTo>
                    <a:pt x="216058" y="1950309"/>
                  </a:lnTo>
                  <a:lnTo>
                    <a:pt x="167686" y="1928582"/>
                  </a:lnTo>
                  <a:lnTo>
                    <a:pt x="111671" y="1894177"/>
                  </a:lnTo>
                  <a:lnTo>
                    <a:pt x="78586" y="1872844"/>
                  </a:lnTo>
                  <a:lnTo>
                    <a:pt x="45327" y="1851654"/>
                  </a:lnTo>
                  <a:lnTo>
                    <a:pt x="11601" y="1831142"/>
                  </a:lnTo>
                  <a:lnTo>
                    <a:pt x="0" y="1824626"/>
                  </a:lnTo>
                  <a:lnTo>
                    <a:pt x="0" y="0"/>
                  </a:lnTo>
                  <a:close/>
                </a:path>
                <a:path w="5507355" h="2057400">
                  <a:moveTo>
                    <a:pt x="1729617" y="1523285"/>
                  </a:moveTo>
                  <a:lnTo>
                    <a:pt x="1985680" y="1312212"/>
                  </a:lnTo>
                  <a:lnTo>
                    <a:pt x="1978408" y="1318255"/>
                  </a:lnTo>
                  <a:lnTo>
                    <a:pt x="1972030" y="1325027"/>
                  </a:lnTo>
                  <a:lnTo>
                    <a:pt x="1940938" y="1355859"/>
                  </a:lnTo>
                  <a:lnTo>
                    <a:pt x="1907642" y="1384550"/>
                  </a:lnTo>
                  <a:lnTo>
                    <a:pt x="1873741" y="1412861"/>
                  </a:lnTo>
                  <a:lnTo>
                    <a:pt x="1822042" y="1459262"/>
                  </a:lnTo>
                  <a:lnTo>
                    <a:pt x="1802421" y="1474606"/>
                  </a:lnTo>
                  <a:lnTo>
                    <a:pt x="1781937" y="1488902"/>
                  </a:lnTo>
                  <a:lnTo>
                    <a:pt x="1740647" y="1515268"/>
                  </a:lnTo>
                  <a:lnTo>
                    <a:pt x="1729617" y="1523285"/>
                  </a:lnTo>
                  <a:close/>
                </a:path>
                <a:path w="5507355" h="2057400">
                  <a:moveTo>
                    <a:pt x="1286870" y="1853022"/>
                  </a:moveTo>
                  <a:lnTo>
                    <a:pt x="1333098" y="1814916"/>
                  </a:lnTo>
                  <a:lnTo>
                    <a:pt x="1315368" y="1830361"/>
                  </a:lnTo>
                  <a:lnTo>
                    <a:pt x="1288050" y="1852269"/>
                  </a:lnTo>
                  <a:lnTo>
                    <a:pt x="1286870" y="1853022"/>
                  </a:lnTo>
                  <a:close/>
                </a:path>
              </a:pathLst>
            </a:custGeom>
            <a:solidFill>
              <a:srgbClr val="C8E1EF"/>
            </a:solidFill>
          </p:spPr>
          <p:txBody>
            <a:bodyPr wrap="square" lIns="0" tIns="0" rIns="0" bIns="0" rtlCol="0"/>
            <a:lstStyle/>
            <a:p>
              <a:endParaRPr sz="1200"/>
            </a:p>
          </p:txBody>
        </p:sp>
        <p:sp>
          <p:nvSpPr>
            <p:cNvPr id="18" name="object 18"/>
            <p:cNvSpPr/>
            <p:nvPr/>
          </p:nvSpPr>
          <p:spPr>
            <a:xfrm>
              <a:off x="4227224" y="0"/>
              <a:ext cx="4255770" cy="1765300"/>
            </a:xfrm>
            <a:custGeom>
              <a:avLst/>
              <a:gdLst/>
              <a:ahLst/>
              <a:cxnLst/>
              <a:rect l="l" t="t" r="r" b="b"/>
              <a:pathLst>
                <a:path w="4255770" h="1765300">
                  <a:moveTo>
                    <a:pt x="254132" y="1257300"/>
                  </a:moveTo>
                  <a:lnTo>
                    <a:pt x="105270" y="1257300"/>
                  </a:lnTo>
                  <a:lnTo>
                    <a:pt x="97789" y="1244600"/>
                  </a:lnTo>
                  <a:lnTo>
                    <a:pt x="86741" y="1231900"/>
                  </a:lnTo>
                  <a:lnTo>
                    <a:pt x="76122" y="1219200"/>
                  </a:lnTo>
                  <a:lnTo>
                    <a:pt x="66707" y="1206500"/>
                  </a:lnTo>
                  <a:lnTo>
                    <a:pt x="59270" y="1181100"/>
                  </a:lnTo>
                  <a:lnTo>
                    <a:pt x="53322" y="1168400"/>
                  </a:lnTo>
                  <a:lnTo>
                    <a:pt x="46774" y="1155700"/>
                  </a:lnTo>
                  <a:lnTo>
                    <a:pt x="40053" y="1143000"/>
                  </a:lnTo>
                  <a:lnTo>
                    <a:pt x="33590" y="1117600"/>
                  </a:lnTo>
                  <a:lnTo>
                    <a:pt x="24003" y="1092200"/>
                  </a:lnTo>
                  <a:lnTo>
                    <a:pt x="17425" y="1066800"/>
                  </a:lnTo>
                  <a:lnTo>
                    <a:pt x="14115" y="1041400"/>
                  </a:lnTo>
                  <a:lnTo>
                    <a:pt x="14330" y="1016000"/>
                  </a:lnTo>
                  <a:lnTo>
                    <a:pt x="14960" y="977900"/>
                  </a:lnTo>
                  <a:lnTo>
                    <a:pt x="13183" y="952500"/>
                  </a:lnTo>
                  <a:lnTo>
                    <a:pt x="9687" y="927100"/>
                  </a:lnTo>
                  <a:lnTo>
                    <a:pt x="5158" y="889000"/>
                  </a:lnTo>
                  <a:lnTo>
                    <a:pt x="1504" y="863600"/>
                  </a:lnTo>
                  <a:lnTo>
                    <a:pt x="0" y="838200"/>
                  </a:lnTo>
                  <a:lnTo>
                    <a:pt x="386" y="812800"/>
                  </a:lnTo>
                  <a:lnTo>
                    <a:pt x="2407" y="774700"/>
                  </a:lnTo>
                  <a:lnTo>
                    <a:pt x="6434" y="749300"/>
                  </a:lnTo>
                  <a:lnTo>
                    <a:pt x="11234" y="711200"/>
                  </a:lnTo>
                  <a:lnTo>
                    <a:pt x="16207" y="673100"/>
                  </a:lnTo>
                  <a:lnTo>
                    <a:pt x="20750" y="635000"/>
                  </a:lnTo>
                  <a:lnTo>
                    <a:pt x="27858" y="584200"/>
                  </a:lnTo>
                  <a:lnTo>
                    <a:pt x="37717" y="546100"/>
                  </a:lnTo>
                  <a:lnTo>
                    <a:pt x="49640" y="508000"/>
                  </a:lnTo>
                  <a:lnTo>
                    <a:pt x="62938" y="457200"/>
                  </a:lnTo>
                  <a:lnTo>
                    <a:pt x="68054" y="444500"/>
                  </a:lnTo>
                  <a:lnTo>
                    <a:pt x="73600" y="431800"/>
                  </a:lnTo>
                  <a:lnTo>
                    <a:pt x="79318" y="419100"/>
                  </a:lnTo>
                  <a:lnTo>
                    <a:pt x="84949" y="406400"/>
                  </a:lnTo>
                  <a:lnTo>
                    <a:pt x="92501" y="381000"/>
                  </a:lnTo>
                  <a:lnTo>
                    <a:pt x="99967" y="368300"/>
                  </a:lnTo>
                  <a:lnTo>
                    <a:pt x="107262" y="342900"/>
                  </a:lnTo>
                  <a:lnTo>
                    <a:pt x="114298" y="330200"/>
                  </a:lnTo>
                  <a:lnTo>
                    <a:pt x="130548" y="279400"/>
                  </a:lnTo>
                  <a:lnTo>
                    <a:pt x="146627" y="228600"/>
                  </a:lnTo>
                  <a:lnTo>
                    <a:pt x="163049" y="177800"/>
                  </a:lnTo>
                  <a:lnTo>
                    <a:pt x="180332" y="127000"/>
                  </a:lnTo>
                  <a:lnTo>
                    <a:pt x="192785" y="101600"/>
                  </a:lnTo>
                  <a:lnTo>
                    <a:pt x="206355" y="63500"/>
                  </a:lnTo>
                  <a:lnTo>
                    <a:pt x="220442" y="38100"/>
                  </a:lnTo>
                  <a:lnTo>
                    <a:pt x="234443" y="12700"/>
                  </a:lnTo>
                  <a:lnTo>
                    <a:pt x="240316" y="0"/>
                  </a:lnTo>
                  <a:lnTo>
                    <a:pt x="418787" y="0"/>
                  </a:lnTo>
                  <a:lnTo>
                    <a:pt x="411995" y="25400"/>
                  </a:lnTo>
                  <a:lnTo>
                    <a:pt x="395314" y="50800"/>
                  </a:lnTo>
                  <a:lnTo>
                    <a:pt x="388522" y="76200"/>
                  </a:lnTo>
                  <a:lnTo>
                    <a:pt x="385355" y="88900"/>
                  </a:lnTo>
                  <a:lnTo>
                    <a:pt x="381758" y="101600"/>
                  </a:lnTo>
                  <a:lnTo>
                    <a:pt x="378333" y="101600"/>
                  </a:lnTo>
                  <a:lnTo>
                    <a:pt x="375682" y="114300"/>
                  </a:lnTo>
                  <a:lnTo>
                    <a:pt x="366181" y="127000"/>
                  </a:lnTo>
                  <a:lnTo>
                    <a:pt x="358829" y="152400"/>
                  </a:lnTo>
                  <a:lnTo>
                    <a:pt x="352338" y="165100"/>
                  </a:lnTo>
                  <a:lnTo>
                    <a:pt x="345416" y="177800"/>
                  </a:lnTo>
                  <a:lnTo>
                    <a:pt x="336116" y="203200"/>
                  </a:lnTo>
                  <a:lnTo>
                    <a:pt x="327417" y="228600"/>
                  </a:lnTo>
                  <a:lnTo>
                    <a:pt x="319235" y="254000"/>
                  </a:lnTo>
                  <a:lnTo>
                    <a:pt x="311482" y="266700"/>
                  </a:lnTo>
                  <a:lnTo>
                    <a:pt x="303873" y="292100"/>
                  </a:lnTo>
                  <a:lnTo>
                    <a:pt x="296693" y="317500"/>
                  </a:lnTo>
                  <a:lnTo>
                    <a:pt x="290717" y="330200"/>
                  </a:lnTo>
                  <a:lnTo>
                    <a:pt x="286719" y="355600"/>
                  </a:lnTo>
                  <a:lnTo>
                    <a:pt x="285802" y="355600"/>
                  </a:lnTo>
                  <a:lnTo>
                    <a:pt x="282134" y="368300"/>
                  </a:lnTo>
                  <a:lnTo>
                    <a:pt x="280299" y="368300"/>
                  </a:lnTo>
                  <a:lnTo>
                    <a:pt x="269036" y="406400"/>
                  </a:lnTo>
                  <a:lnTo>
                    <a:pt x="256912" y="444500"/>
                  </a:lnTo>
                  <a:lnTo>
                    <a:pt x="245477" y="469900"/>
                  </a:lnTo>
                  <a:lnTo>
                    <a:pt x="236277" y="508000"/>
                  </a:lnTo>
                  <a:lnTo>
                    <a:pt x="232365" y="533400"/>
                  </a:lnTo>
                  <a:lnTo>
                    <a:pt x="227679" y="546100"/>
                  </a:lnTo>
                  <a:lnTo>
                    <a:pt x="222477" y="558800"/>
                  </a:lnTo>
                  <a:lnTo>
                    <a:pt x="217017" y="584200"/>
                  </a:lnTo>
                  <a:lnTo>
                    <a:pt x="210124" y="596900"/>
                  </a:lnTo>
                  <a:lnTo>
                    <a:pt x="203833" y="622300"/>
                  </a:lnTo>
                  <a:lnTo>
                    <a:pt x="199090" y="647700"/>
                  </a:lnTo>
                  <a:lnTo>
                    <a:pt x="196840" y="673100"/>
                  </a:lnTo>
                  <a:lnTo>
                    <a:pt x="193171" y="685800"/>
                  </a:lnTo>
                  <a:lnTo>
                    <a:pt x="186278" y="711200"/>
                  </a:lnTo>
                  <a:lnTo>
                    <a:pt x="180675" y="736600"/>
                  </a:lnTo>
                  <a:lnTo>
                    <a:pt x="176276" y="762000"/>
                  </a:lnTo>
                  <a:lnTo>
                    <a:pt x="172994" y="787400"/>
                  </a:lnTo>
                  <a:lnTo>
                    <a:pt x="169684" y="812800"/>
                  </a:lnTo>
                  <a:lnTo>
                    <a:pt x="167835" y="850900"/>
                  </a:lnTo>
                  <a:lnTo>
                    <a:pt x="169254" y="876300"/>
                  </a:lnTo>
                  <a:lnTo>
                    <a:pt x="175746" y="914400"/>
                  </a:lnTo>
                  <a:lnTo>
                    <a:pt x="177336" y="914400"/>
                  </a:lnTo>
                  <a:lnTo>
                    <a:pt x="178153" y="927100"/>
                  </a:lnTo>
                  <a:lnTo>
                    <a:pt x="178454" y="939800"/>
                  </a:lnTo>
                  <a:lnTo>
                    <a:pt x="181148" y="990600"/>
                  </a:lnTo>
                  <a:lnTo>
                    <a:pt x="186637" y="1041400"/>
                  </a:lnTo>
                  <a:lnTo>
                    <a:pt x="195393" y="1092200"/>
                  </a:lnTo>
                  <a:lnTo>
                    <a:pt x="207846" y="1143000"/>
                  </a:lnTo>
                  <a:lnTo>
                    <a:pt x="210382" y="1143000"/>
                  </a:lnTo>
                  <a:lnTo>
                    <a:pt x="212317" y="1155700"/>
                  </a:lnTo>
                  <a:lnTo>
                    <a:pt x="213391" y="1168400"/>
                  </a:lnTo>
                  <a:lnTo>
                    <a:pt x="213621" y="1181100"/>
                  </a:lnTo>
                  <a:lnTo>
                    <a:pt x="215527" y="1193800"/>
                  </a:lnTo>
                  <a:lnTo>
                    <a:pt x="218636" y="1193800"/>
                  </a:lnTo>
                  <a:lnTo>
                    <a:pt x="222520" y="1206500"/>
                  </a:lnTo>
                  <a:lnTo>
                    <a:pt x="226145" y="1219200"/>
                  </a:lnTo>
                  <a:lnTo>
                    <a:pt x="229513" y="1219200"/>
                  </a:lnTo>
                  <a:lnTo>
                    <a:pt x="233740" y="1231900"/>
                  </a:lnTo>
                  <a:lnTo>
                    <a:pt x="239945" y="1244600"/>
                  </a:lnTo>
                  <a:lnTo>
                    <a:pt x="249805" y="1244600"/>
                  </a:lnTo>
                  <a:lnTo>
                    <a:pt x="254132" y="1257300"/>
                  </a:lnTo>
                  <a:close/>
                </a:path>
                <a:path w="4255770" h="1765300">
                  <a:moveTo>
                    <a:pt x="4022925" y="1524000"/>
                  </a:moveTo>
                  <a:lnTo>
                    <a:pt x="3814490" y="1524000"/>
                  </a:lnTo>
                  <a:lnTo>
                    <a:pt x="3822429" y="1511300"/>
                  </a:lnTo>
                  <a:lnTo>
                    <a:pt x="3830540" y="1511300"/>
                  </a:lnTo>
                  <a:lnTo>
                    <a:pt x="3848553" y="1485900"/>
                  </a:lnTo>
                  <a:lnTo>
                    <a:pt x="3884580" y="1460500"/>
                  </a:lnTo>
                  <a:lnTo>
                    <a:pt x="3902077" y="1435100"/>
                  </a:lnTo>
                  <a:lnTo>
                    <a:pt x="3912409" y="1422400"/>
                  </a:lnTo>
                  <a:lnTo>
                    <a:pt x="3922827" y="1422400"/>
                  </a:lnTo>
                  <a:lnTo>
                    <a:pt x="3933417" y="1409700"/>
                  </a:lnTo>
                  <a:lnTo>
                    <a:pt x="3944265" y="1397000"/>
                  </a:lnTo>
                  <a:lnTo>
                    <a:pt x="3952362" y="1397000"/>
                  </a:lnTo>
                  <a:lnTo>
                    <a:pt x="3960201" y="1384300"/>
                  </a:lnTo>
                  <a:lnTo>
                    <a:pt x="3967867" y="1384300"/>
                  </a:lnTo>
                  <a:lnTo>
                    <a:pt x="3975448" y="1371600"/>
                  </a:lnTo>
                  <a:lnTo>
                    <a:pt x="3995210" y="1358900"/>
                  </a:lnTo>
                  <a:lnTo>
                    <a:pt x="4013166" y="1333500"/>
                  </a:lnTo>
                  <a:lnTo>
                    <a:pt x="4029230" y="1308100"/>
                  </a:lnTo>
                  <a:lnTo>
                    <a:pt x="4043317" y="1282700"/>
                  </a:lnTo>
                  <a:lnTo>
                    <a:pt x="4054724" y="1257300"/>
                  </a:lnTo>
                  <a:lnTo>
                    <a:pt x="4065099" y="1244600"/>
                  </a:lnTo>
                  <a:lnTo>
                    <a:pt x="4073754" y="1219200"/>
                  </a:lnTo>
                  <a:lnTo>
                    <a:pt x="4080002" y="1193800"/>
                  </a:lnTo>
                  <a:lnTo>
                    <a:pt x="4083570" y="1168400"/>
                  </a:lnTo>
                  <a:lnTo>
                    <a:pt x="4087225" y="1155700"/>
                  </a:lnTo>
                  <a:lnTo>
                    <a:pt x="4100308" y="1079500"/>
                  </a:lnTo>
                  <a:lnTo>
                    <a:pt x="4104192" y="1041400"/>
                  </a:lnTo>
                  <a:lnTo>
                    <a:pt x="4104464" y="1003300"/>
                  </a:lnTo>
                  <a:lnTo>
                    <a:pt x="4100179" y="965200"/>
                  </a:lnTo>
                  <a:lnTo>
                    <a:pt x="4098976" y="952500"/>
                  </a:lnTo>
                  <a:lnTo>
                    <a:pt x="4098116" y="939800"/>
                  </a:lnTo>
                  <a:lnTo>
                    <a:pt x="4097600" y="939800"/>
                  </a:lnTo>
                  <a:lnTo>
                    <a:pt x="4097428" y="927100"/>
                  </a:lnTo>
                  <a:lnTo>
                    <a:pt x="4092083" y="889000"/>
                  </a:lnTo>
                  <a:lnTo>
                    <a:pt x="4082869" y="838200"/>
                  </a:lnTo>
                  <a:lnTo>
                    <a:pt x="4069699" y="800100"/>
                  </a:lnTo>
                  <a:lnTo>
                    <a:pt x="4052488" y="762000"/>
                  </a:lnTo>
                  <a:lnTo>
                    <a:pt x="4033672" y="723900"/>
                  </a:lnTo>
                  <a:lnTo>
                    <a:pt x="4014083" y="685800"/>
                  </a:lnTo>
                  <a:lnTo>
                    <a:pt x="3993290" y="647700"/>
                  </a:lnTo>
                  <a:lnTo>
                    <a:pt x="3970863" y="609600"/>
                  </a:lnTo>
                  <a:lnTo>
                    <a:pt x="3952491" y="584200"/>
                  </a:lnTo>
                  <a:lnTo>
                    <a:pt x="3934636" y="546100"/>
                  </a:lnTo>
                  <a:lnTo>
                    <a:pt x="3917468" y="520700"/>
                  </a:lnTo>
                  <a:lnTo>
                    <a:pt x="3901160" y="495300"/>
                  </a:lnTo>
                  <a:lnTo>
                    <a:pt x="3879163" y="457200"/>
                  </a:lnTo>
                  <a:lnTo>
                    <a:pt x="3855876" y="419100"/>
                  </a:lnTo>
                  <a:lnTo>
                    <a:pt x="3831386" y="381000"/>
                  </a:lnTo>
                  <a:lnTo>
                    <a:pt x="3805778" y="342900"/>
                  </a:lnTo>
                  <a:lnTo>
                    <a:pt x="3796291" y="330200"/>
                  </a:lnTo>
                  <a:lnTo>
                    <a:pt x="3777662" y="304800"/>
                  </a:lnTo>
                  <a:lnTo>
                    <a:pt x="3768175" y="292100"/>
                  </a:lnTo>
                  <a:lnTo>
                    <a:pt x="3756181" y="279400"/>
                  </a:lnTo>
                  <a:lnTo>
                    <a:pt x="3743756" y="266700"/>
                  </a:lnTo>
                  <a:lnTo>
                    <a:pt x="3731160" y="241300"/>
                  </a:lnTo>
                  <a:lnTo>
                    <a:pt x="3718650" y="228600"/>
                  </a:lnTo>
                  <a:lnTo>
                    <a:pt x="3703975" y="215900"/>
                  </a:lnTo>
                  <a:lnTo>
                    <a:pt x="3691365" y="190500"/>
                  </a:lnTo>
                  <a:lnTo>
                    <a:pt x="3680474" y="165100"/>
                  </a:lnTo>
                  <a:lnTo>
                    <a:pt x="3670958" y="152400"/>
                  </a:lnTo>
                  <a:lnTo>
                    <a:pt x="3662016" y="127000"/>
                  </a:lnTo>
                  <a:lnTo>
                    <a:pt x="3644132" y="88900"/>
                  </a:lnTo>
                  <a:lnTo>
                    <a:pt x="3635190" y="63500"/>
                  </a:lnTo>
                  <a:lnTo>
                    <a:pt x="3610198" y="12700"/>
                  </a:lnTo>
                  <a:lnTo>
                    <a:pt x="3604398" y="0"/>
                  </a:lnTo>
                  <a:lnTo>
                    <a:pt x="3766245" y="0"/>
                  </a:lnTo>
                  <a:lnTo>
                    <a:pt x="3775154" y="12700"/>
                  </a:lnTo>
                  <a:lnTo>
                    <a:pt x="3787435" y="38100"/>
                  </a:lnTo>
                  <a:lnTo>
                    <a:pt x="3799444" y="63500"/>
                  </a:lnTo>
                  <a:lnTo>
                    <a:pt x="3812657" y="88900"/>
                  </a:lnTo>
                  <a:lnTo>
                    <a:pt x="3827933" y="114300"/>
                  </a:lnTo>
                  <a:lnTo>
                    <a:pt x="3846132" y="127000"/>
                  </a:lnTo>
                  <a:lnTo>
                    <a:pt x="3848884" y="139700"/>
                  </a:lnTo>
                  <a:lnTo>
                    <a:pt x="3854386" y="139700"/>
                  </a:lnTo>
                  <a:lnTo>
                    <a:pt x="3879106" y="165100"/>
                  </a:lnTo>
                  <a:lnTo>
                    <a:pt x="3901504" y="203200"/>
                  </a:lnTo>
                  <a:lnTo>
                    <a:pt x="3922355" y="228600"/>
                  </a:lnTo>
                  <a:lnTo>
                    <a:pt x="3942432" y="254000"/>
                  </a:lnTo>
                  <a:lnTo>
                    <a:pt x="3953695" y="266700"/>
                  </a:lnTo>
                  <a:lnTo>
                    <a:pt x="3965131" y="292100"/>
                  </a:lnTo>
                  <a:lnTo>
                    <a:pt x="3976222" y="304800"/>
                  </a:lnTo>
                  <a:lnTo>
                    <a:pt x="3986454" y="317500"/>
                  </a:lnTo>
                  <a:lnTo>
                    <a:pt x="4010372" y="368300"/>
                  </a:lnTo>
                  <a:lnTo>
                    <a:pt x="4082787" y="482600"/>
                  </a:lnTo>
                  <a:lnTo>
                    <a:pt x="4107062" y="533400"/>
                  </a:lnTo>
                  <a:lnTo>
                    <a:pt x="4147627" y="596900"/>
                  </a:lnTo>
                  <a:lnTo>
                    <a:pt x="4163118" y="635000"/>
                  </a:lnTo>
                  <a:lnTo>
                    <a:pt x="4177405" y="660400"/>
                  </a:lnTo>
                  <a:lnTo>
                    <a:pt x="4190059" y="685800"/>
                  </a:lnTo>
                  <a:lnTo>
                    <a:pt x="4193512" y="698500"/>
                  </a:lnTo>
                  <a:lnTo>
                    <a:pt x="4197052" y="711200"/>
                  </a:lnTo>
                  <a:lnTo>
                    <a:pt x="4200763" y="711200"/>
                  </a:lnTo>
                  <a:lnTo>
                    <a:pt x="4204733" y="723900"/>
                  </a:lnTo>
                  <a:lnTo>
                    <a:pt x="4220740" y="762000"/>
                  </a:lnTo>
                  <a:lnTo>
                    <a:pt x="4233737" y="800100"/>
                  </a:lnTo>
                  <a:lnTo>
                    <a:pt x="4242780" y="838200"/>
                  </a:lnTo>
                  <a:lnTo>
                    <a:pt x="4246921" y="889000"/>
                  </a:lnTo>
                  <a:lnTo>
                    <a:pt x="4251951" y="914400"/>
                  </a:lnTo>
                  <a:lnTo>
                    <a:pt x="4253455" y="952500"/>
                  </a:lnTo>
                  <a:lnTo>
                    <a:pt x="4253757" y="977900"/>
                  </a:lnTo>
                  <a:lnTo>
                    <a:pt x="4255175" y="1016000"/>
                  </a:lnTo>
                  <a:lnTo>
                    <a:pt x="4253112" y="1041400"/>
                  </a:lnTo>
                  <a:lnTo>
                    <a:pt x="4251736" y="1066800"/>
                  </a:lnTo>
                  <a:lnTo>
                    <a:pt x="4247953" y="1104900"/>
                  </a:lnTo>
                  <a:lnTo>
                    <a:pt x="4238667" y="1130300"/>
                  </a:lnTo>
                  <a:lnTo>
                    <a:pt x="4235772" y="1143000"/>
                  </a:lnTo>
                  <a:lnTo>
                    <a:pt x="4229639" y="1181100"/>
                  </a:lnTo>
                  <a:lnTo>
                    <a:pt x="4226744" y="1193800"/>
                  </a:lnTo>
                  <a:lnTo>
                    <a:pt x="4225827" y="1206500"/>
                  </a:lnTo>
                  <a:lnTo>
                    <a:pt x="4225827" y="1219200"/>
                  </a:lnTo>
                  <a:lnTo>
                    <a:pt x="4223076" y="1219200"/>
                  </a:lnTo>
                  <a:lnTo>
                    <a:pt x="4213947" y="1244600"/>
                  </a:lnTo>
                  <a:lnTo>
                    <a:pt x="4205077" y="1270000"/>
                  </a:lnTo>
                  <a:lnTo>
                    <a:pt x="4195346" y="1295400"/>
                  </a:lnTo>
                  <a:lnTo>
                    <a:pt x="4183639" y="1320800"/>
                  </a:lnTo>
                  <a:lnTo>
                    <a:pt x="4180357" y="1333500"/>
                  </a:lnTo>
                  <a:lnTo>
                    <a:pt x="4177333" y="1333500"/>
                  </a:lnTo>
                  <a:lnTo>
                    <a:pt x="4174482" y="1346200"/>
                  </a:lnTo>
                  <a:lnTo>
                    <a:pt x="4171716" y="1346200"/>
                  </a:lnTo>
                  <a:lnTo>
                    <a:pt x="4159822" y="1371600"/>
                  </a:lnTo>
                  <a:lnTo>
                    <a:pt x="4146036" y="1397000"/>
                  </a:lnTo>
                  <a:lnTo>
                    <a:pt x="4130187" y="1409700"/>
                  </a:lnTo>
                  <a:lnTo>
                    <a:pt x="4112102" y="1435100"/>
                  </a:lnTo>
                  <a:lnTo>
                    <a:pt x="4096439" y="1447800"/>
                  </a:lnTo>
                  <a:lnTo>
                    <a:pt x="4081034" y="1460500"/>
                  </a:lnTo>
                  <a:lnTo>
                    <a:pt x="4050654" y="1498600"/>
                  </a:lnTo>
                  <a:lnTo>
                    <a:pt x="4041181" y="1498600"/>
                  </a:lnTo>
                  <a:lnTo>
                    <a:pt x="4031967" y="1511300"/>
                  </a:lnTo>
                  <a:lnTo>
                    <a:pt x="4022925" y="1524000"/>
                  </a:lnTo>
                  <a:close/>
                </a:path>
                <a:path w="4255770" h="1765300">
                  <a:moveTo>
                    <a:pt x="1951081" y="889000"/>
                  </a:moveTo>
                  <a:lnTo>
                    <a:pt x="1789909" y="889000"/>
                  </a:lnTo>
                  <a:lnTo>
                    <a:pt x="1809169" y="876300"/>
                  </a:lnTo>
                  <a:lnTo>
                    <a:pt x="1910398" y="876300"/>
                  </a:lnTo>
                  <a:lnTo>
                    <a:pt x="1951081" y="889000"/>
                  </a:lnTo>
                  <a:close/>
                </a:path>
                <a:path w="4255770" h="1765300">
                  <a:moveTo>
                    <a:pt x="2042107" y="901700"/>
                  </a:moveTo>
                  <a:lnTo>
                    <a:pt x="1666783" y="901700"/>
                  </a:lnTo>
                  <a:lnTo>
                    <a:pt x="1694985" y="889000"/>
                  </a:lnTo>
                  <a:lnTo>
                    <a:pt x="2025498" y="889000"/>
                  </a:lnTo>
                  <a:lnTo>
                    <a:pt x="2042107" y="901700"/>
                  </a:lnTo>
                  <a:close/>
                </a:path>
                <a:path w="4255770" h="1765300">
                  <a:moveTo>
                    <a:pt x="2093023" y="914400"/>
                  </a:moveTo>
                  <a:lnTo>
                    <a:pt x="1564164" y="914400"/>
                  </a:lnTo>
                  <a:lnTo>
                    <a:pt x="1588712" y="901700"/>
                  </a:lnTo>
                  <a:lnTo>
                    <a:pt x="2075826" y="901700"/>
                  </a:lnTo>
                  <a:lnTo>
                    <a:pt x="2093023" y="914400"/>
                  </a:lnTo>
                  <a:close/>
                </a:path>
                <a:path w="4255770" h="1765300">
                  <a:moveTo>
                    <a:pt x="1626200" y="1041400"/>
                  </a:moveTo>
                  <a:lnTo>
                    <a:pt x="1126818" y="1041400"/>
                  </a:lnTo>
                  <a:lnTo>
                    <a:pt x="1172505" y="1016000"/>
                  </a:lnTo>
                  <a:lnTo>
                    <a:pt x="1359330" y="965200"/>
                  </a:lnTo>
                  <a:lnTo>
                    <a:pt x="1406545" y="939800"/>
                  </a:lnTo>
                  <a:lnTo>
                    <a:pt x="1439577" y="939800"/>
                  </a:lnTo>
                  <a:lnTo>
                    <a:pt x="1505983" y="914400"/>
                  </a:lnTo>
                  <a:lnTo>
                    <a:pt x="2110219" y="914400"/>
                  </a:lnTo>
                  <a:lnTo>
                    <a:pt x="2127415" y="927100"/>
                  </a:lnTo>
                  <a:lnTo>
                    <a:pt x="2160275" y="927100"/>
                  </a:lnTo>
                  <a:lnTo>
                    <a:pt x="2225305" y="952500"/>
                  </a:lnTo>
                  <a:lnTo>
                    <a:pt x="2276049" y="965200"/>
                  </a:lnTo>
                  <a:lnTo>
                    <a:pt x="2294105" y="977900"/>
                  </a:lnTo>
                  <a:lnTo>
                    <a:pt x="2311817" y="977900"/>
                  </a:lnTo>
                  <a:lnTo>
                    <a:pt x="2329186" y="990600"/>
                  </a:lnTo>
                  <a:lnTo>
                    <a:pt x="2377178" y="1016000"/>
                  </a:lnTo>
                  <a:lnTo>
                    <a:pt x="1824301" y="1016000"/>
                  </a:lnTo>
                  <a:lnTo>
                    <a:pt x="1792660" y="1028700"/>
                  </a:lnTo>
                  <a:lnTo>
                    <a:pt x="1642020" y="1028700"/>
                  </a:lnTo>
                  <a:lnTo>
                    <a:pt x="1626200" y="1041400"/>
                  </a:lnTo>
                  <a:close/>
                </a:path>
                <a:path w="4255770" h="1765300">
                  <a:moveTo>
                    <a:pt x="2586901" y="1130300"/>
                  </a:moveTo>
                  <a:lnTo>
                    <a:pt x="2260401" y="1130300"/>
                  </a:lnTo>
                  <a:lnTo>
                    <a:pt x="2233087" y="1117600"/>
                  </a:lnTo>
                  <a:lnTo>
                    <a:pt x="2204914" y="1104900"/>
                  </a:lnTo>
                  <a:lnTo>
                    <a:pt x="2146676" y="1079500"/>
                  </a:lnTo>
                  <a:lnTo>
                    <a:pt x="2115192" y="1079500"/>
                  </a:lnTo>
                  <a:lnTo>
                    <a:pt x="2021945" y="1041400"/>
                  </a:lnTo>
                  <a:lnTo>
                    <a:pt x="1995634" y="1028700"/>
                  </a:lnTo>
                  <a:lnTo>
                    <a:pt x="1941982" y="1028700"/>
                  </a:lnTo>
                  <a:lnTo>
                    <a:pt x="1914639" y="1016000"/>
                  </a:lnTo>
                  <a:lnTo>
                    <a:pt x="2377178" y="1016000"/>
                  </a:lnTo>
                  <a:lnTo>
                    <a:pt x="2519950" y="1092200"/>
                  </a:lnTo>
                  <a:lnTo>
                    <a:pt x="2536989" y="1092200"/>
                  </a:lnTo>
                  <a:lnTo>
                    <a:pt x="2586901" y="1130300"/>
                  </a:lnTo>
                  <a:close/>
                </a:path>
                <a:path w="4255770" h="1765300">
                  <a:moveTo>
                    <a:pt x="1029602" y="1219200"/>
                  </a:moveTo>
                  <a:lnTo>
                    <a:pt x="722360" y="1219200"/>
                  </a:lnTo>
                  <a:lnTo>
                    <a:pt x="772903" y="1193800"/>
                  </a:lnTo>
                  <a:lnTo>
                    <a:pt x="822672" y="1181100"/>
                  </a:lnTo>
                  <a:lnTo>
                    <a:pt x="871581" y="1155700"/>
                  </a:lnTo>
                  <a:lnTo>
                    <a:pt x="919545" y="1130300"/>
                  </a:lnTo>
                  <a:lnTo>
                    <a:pt x="966376" y="1104900"/>
                  </a:lnTo>
                  <a:lnTo>
                    <a:pt x="1013552" y="1092200"/>
                  </a:lnTo>
                  <a:lnTo>
                    <a:pt x="1061415" y="1066800"/>
                  </a:lnTo>
                  <a:lnTo>
                    <a:pt x="1110310" y="1041400"/>
                  </a:lnTo>
                  <a:lnTo>
                    <a:pt x="1525773" y="1041400"/>
                  </a:lnTo>
                  <a:lnTo>
                    <a:pt x="1519353" y="1054100"/>
                  </a:lnTo>
                  <a:lnTo>
                    <a:pt x="1513850" y="1054100"/>
                  </a:lnTo>
                  <a:lnTo>
                    <a:pt x="1483571" y="1066800"/>
                  </a:lnTo>
                  <a:lnTo>
                    <a:pt x="1453205" y="1066800"/>
                  </a:lnTo>
                  <a:lnTo>
                    <a:pt x="1391871" y="1092200"/>
                  </a:lnTo>
                  <a:lnTo>
                    <a:pt x="1360387" y="1092200"/>
                  </a:lnTo>
                  <a:lnTo>
                    <a:pt x="1267140" y="1130300"/>
                  </a:lnTo>
                  <a:lnTo>
                    <a:pt x="1240314" y="1143000"/>
                  </a:lnTo>
                  <a:lnTo>
                    <a:pt x="1213488" y="1143000"/>
                  </a:lnTo>
                  <a:lnTo>
                    <a:pt x="1159835" y="1168400"/>
                  </a:lnTo>
                  <a:lnTo>
                    <a:pt x="1061429" y="1206500"/>
                  </a:lnTo>
                  <a:lnTo>
                    <a:pt x="1029602" y="1219200"/>
                  </a:lnTo>
                  <a:close/>
                </a:path>
                <a:path w="4255770" h="1765300">
                  <a:moveTo>
                    <a:pt x="3294545" y="1549400"/>
                  </a:moveTo>
                  <a:lnTo>
                    <a:pt x="2969635" y="1549400"/>
                  </a:lnTo>
                  <a:lnTo>
                    <a:pt x="2951922" y="1536700"/>
                  </a:lnTo>
                  <a:lnTo>
                    <a:pt x="2905496" y="1511300"/>
                  </a:lnTo>
                  <a:lnTo>
                    <a:pt x="2859631" y="1473200"/>
                  </a:lnTo>
                  <a:lnTo>
                    <a:pt x="2723360" y="1397000"/>
                  </a:lnTo>
                  <a:lnTo>
                    <a:pt x="2677698" y="1358900"/>
                  </a:lnTo>
                  <a:lnTo>
                    <a:pt x="2632988" y="1333500"/>
                  </a:lnTo>
                  <a:lnTo>
                    <a:pt x="2586902" y="1308100"/>
                  </a:lnTo>
                  <a:lnTo>
                    <a:pt x="2527402" y="1282700"/>
                  </a:lnTo>
                  <a:lnTo>
                    <a:pt x="2498039" y="1257300"/>
                  </a:lnTo>
                  <a:lnTo>
                    <a:pt x="2468591" y="1244600"/>
                  </a:lnTo>
                  <a:lnTo>
                    <a:pt x="2461010" y="1231900"/>
                  </a:lnTo>
                  <a:lnTo>
                    <a:pt x="2445505" y="1231900"/>
                  </a:lnTo>
                  <a:lnTo>
                    <a:pt x="2437408" y="1219200"/>
                  </a:lnTo>
                  <a:lnTo>
                    <a:pt x="2400192" y="1206500"/>
                  </a:lnTo>
                  <a:lnTo>
                    <a:pt x="2363922" y="1181100"/>
                  </a:lnTo>
                  <a:lnTo>
                    <a:pt x="2328168" y="1168400"/>
                  </a:lnTo>
                  <a:lnTo>
                    <a:pt x="2292500" y="1143000"/>
                  </a:lnTo>
                  <a:lnTo>
                    <a:pt x="2276794" y="1143000"/>
                  </a:lnTo>
                  <a:lnTo>
                    <a:pt x="2268641" y="1130300"/>
                  </a:lnTo>
                  <a:lnTo>
                    <a:pt x="2599684" y="1130300"/>
                  </a:lnTo>
                  <a:lnTo>
                    <a:pt x="2624561" y="1155700"/>
                  </a:lnTo>
                  <a:lnTo>
                    <a:pt x="2637344" y="1155700"/>
                  </a:lnTo>
                  <a:lnTo>
                    <a:pt x="2712406" y="1193800"/>
                  </a:lnTo>
                  <a:lnTo>
                    <a:pt x="2737312" y="1219200"/>
                  </a:lnTo>
                  <a:lnTo>
                    <a:pt x="2902397" y="1320800"/>
                  </a:lnTo>
                  <a:lnTo>
                    <a:pt x="2911052" y="1320800"/>
                  </a:lnTo>
                  <a:lnTo>
                    <a:pt x="2927675" y="1333500"/>
                  </a:lnTo>
                  <a:lnTo>
                    <a:pt x="2936331" y="1346200"/>
                  </a:lnTo>
                  <a:lnTo>
                    <a:pt x="2993079" y="1371600"/>
                  </a:lnTo>
                  <a:lnTo>
                    <a:pt x="3021324" y="1397000"/>
                  </a:lnTo>
                  <a:lnTo>
                    <a:pt x="3049139" y="1409700"/>
                  </a:lnTo>
                  <a:lnTo>
                    <a:pt x="3079390" y="1422400"/>
                  </a:lnTo>
                  <a:lnTo>
                    <a:pt x="3139549" y="1473200"/>
                  </a:lnTo>
                  <a:lnTo>
                    <a:pt x="3169284" y="1485900"/>
                  </a:lnTo>
                  <a:lnTo>
                    <a:pt x="3194276" y="1511300"/>
                  </a:lnTo>
                  <a:lnTo>
                    <a:pt x="3219956" y="1524000"/>
                  </a:lnTo>
                  <a:lnTo>
                    <a:pt x="3246667" y="1536700"/>
                  </a:lnTo>
                  <a:lnTo>
                    <a:pt x="3274755" y="1536700"/>
                  </a:lnTo>
                  <a:lnTo>
                    <a:pt x="3294545" y="1549400"/>
                  </a:lnTo>
                  <a:close/>
                </a:path>
                <a:path w="4255770" h="1765300">
                  <a:moveTo>
                    <a:pt x="934219" y="1282700"/>
                  </a:moveTo>
                  <a:lnTo>
                    <a:pt x="557490" y="1282700"/>
                  </a:lnTo>
                  <a:lnTo>
                    <a:pt x="575962" y="1270000"/>
                  </a:lnTo>
                  <a:lnTo>
                    <a:pt x="594262" y="1270000"/>
                  </a:lnTo>
                  <a:lnTo>
                    <a:pt x="612304" y="1257300"/>
                  </a:lnTo>
                  <a:lnTo>
                    <a:pt x="694846" y="1219200"/>
                  </a:lnTo>
                  <a:lnTo>
                    <a:pt x="1020430" y="1219200"/>
                  </a:lnTo>
                  <a:lnTo>
                    <a:pt x="1018596" y="1231900"/>
                  </a:lnTo>
                  <a:lnTo>
                    <a:pt x="1000511" y="1244600"/>
                  </a:lnTo>
                  <a:lnTo>
                    <a:pt x="979159" y="1257300"/>
                  </a:lnTo>
                  <a:lnTo>
                    <a:pt x="956431" y="1270000"/>
                  </a:lnTo>
                  <a:lnTo>
                    <a:pt x="934219" y="1282700"/>
                  </a:lnTo>
                  <a:close/>
                </a:path>
                <a:path w="4255770" h="1765300">
                  <a:moveTo>
                    <a:pt x="303300" y="1282700"/>
                  </a:moveTo>
                  <a:lnTo>
                    <a:pt x="130806" y="1282700"/>
                  </a:lnTo>
                  <a:lnTo>
                    <a:pt x="122294" y="1270000"/>
                  </a:lnTo>
                  <a:lnTo>
                    <a:pt x="113610" y="1257300"/>
                  </a:lnTo>
                  <a:lnTo>
                    <a:pt x="258288" y="1257300"/>
                  </a:lnTo>
                  <a:lnTo>
                    <a:pt x="263992" y="1270000"/>
                  </a:lnTo>
                  <a:lnTo>
                    <a:pt x="284885" y="1270000"/>
                  </a:lnTo>
                  <a:lnTo>
                    <a:pt x="303300" y="1282700"/>
                  </a:lnTo>
                  <a:close/>
                </a:path>
                <a:path w="4255770" h="1765300">
                  <a:moveTo>
                    <a:pt x="380210" y="1308100"/>
                  </a:moveTo>
                  <a:lnTo>
                    <a:pt x="150023" y="1308100"/>
                  </a:lnTo>
                  <a:lnTo>
                    <a:pt x="143761" y="1295400"/>
                  </a:lnTo>
                  <a:lnTo>
                    <a:pt x="137670" y="1282700"/>
                  </a:lnTo>
                  <a:lnTo>
                    <a:pt x="321456" y="1282700"/>
                  </a:lnTo>
                  <a:lnTo>
                    <a:pt x="339441" y="1295400"/>
                  </a:lnTo>
                  <a:lnTo>
                    <a:pt x="357339" y="1295400"/>
                  </a:lnTo>
                  <a:lnTo>
                    <a:pt x="380210" y="1308100"/>
                  </a:lnTo>
                  <a:close/>
                </a:path>
                <a:path w="4255770" h="1765300">
                  <a:moveTo>
                    <a:pt x="903395" y="1295400"/>
                  </a:moveTo>
                  <a:lnTo>
                    <a:pt x="494910" y="1295400"/>
                  </a:lnTo>
                  <a:lnTo>
                    <a:pt x="516921" y="1282700"/>
                  </a:lnTo>
                  <a:lnTo>
                    <a:pt x="913928" y="1282700"/>
                  </a:lnTo>
                  <a:lnTo>
                    <a:pt x="903395" y="1295400"/>
                  </a:lnTo>
                  <a:close/>
                </a:path>
                <a:path w="4255770" h="1765300">
                  <a:moveTo>
                    <a:pt x="630532" y="1397000"/>
                  </a:moveTo>
                  <a:lnTo>
                    <a:pt x="244976" y="1397000"/>
                  </a:lnTo>
                  <a:lnTo>
                    <a:pt x="231118" y="1384300"/>
                  </a:lnTo>
                  <a:lnTo>
                    <a:pt x="218465" y="1371600"/>
                  </a:lnTo>
                  <a:lnTo>
                    <a:pt x="206929" y="1371600"/>
                  </a:lnTo>
                  <a:lnTo>
                    <a:pt x="194289" y="1358900"/>
                  </a:lnTo>
                  <a:lnTo>
                    <a:pt x="182166" y="1346200"/>
                  </a:lnTo>
                  <a:lnTo>
                    <a:pt x="170043" y="1320800"/>
                  </a:lnTo>
                  <a:lnTo>
                    <a:pt x="157403" y="1308100"/>
                  </a:lnTo>
                  <a:lnTo>
                    <a:pt x="450887" y="1308100"/>
                  </a:lnTo>
                  <a:lnTo>
                    <a:pt x="472899" y="1295400"/>
                  </a:lnTo>
                  <a:lnTo>
                    <a:pt x="892948" y="1295400"/>
                  </a:lnTo>
                  <a:lnTo>
                    <a:pt x="841588" y="1320800"/>
                  </a:lnTo>
                  <a:lnTo>
                    <a:pt x="815049" y="1333500"/>
                  </a:lnTo>
                  <a:lnTo>
                    <a:pt x="780140" y="1333500"/>
                  </a:lnTo>
                  <a:lnTo>
                    <a:pt x="765466" y="1346200"/>
                  </a:lnTo>
                  <a:lnTo>
                    <a:pt x="752913" y="1346200"/>
                  </a:lnTo>
                  <a:lnTo>
                    <a:pt x="740015" y="1358900"/>
                  </a:lnTo>
                  <a:lnTo>
                    <a:pt x="699661" y="1358900"/>
                  </a:lnTo>
                  <a:lnTo>
                    <a:pt x="693327" y="1371600"/>
                  </a:lnTo>
                  <a:lnTo>
                    <a:pt x="659407" y="1384300"/>
                  </a:lnTo>
                  <a:lnTo>
                    <a:pt x="630532" y="1397000"/>
                  </a:lnTo>
                  <a:close/>
                </a:path>
                <a:path w="4255770" h="1765300">
                  <a:moveTo>
                    <a:pt x="572867" y="1409700"/>
                  </a:moveTo>
                  <a:lnTo>
                    <a:pt x="281131" y="1409700"/>
                  </a:lnTo>
                  <a:lnTo>
                    <a:pt x="260123" y="1397000"/>
                  </a:lnTo>
                  <a:lnTo>
                    <a:pt x="601484" y="1397000"/>
                  </a:lnTo>
                  <a:lnTo>
                    <a:pt x="572867" y="1409700"/>
                  </a:lnTo>
                  <a:close/>
                </a:path>
                <a:path w="4255770" h="1765300">
                  <a:moveTo>
                    <a:pt x="549910" y="1422400"/>
                  </a:moveTo>
                  <a:lnTo>
                    <a:pt x="321772" y="1422400"/>
                  </a:lnTo>
                  <a:lnTo>
                    <a:pt x="301623" y="1409700"/>
                  </a:lnTo>
                  <a:lnTo>
                    <a:pt x="557963" y="1409700"/>
                  </a:lnTo>
                  <a:lnTo>
                    <a:pt x="549910" y="1422400"/>
                  </a:lnTo>
                  <a:close/>
                </a:path>
                <a:path w="4255770" h="1765300">
                  <a:moveTo>
                    <a:pt x="461893" y="1435100"/>
                  </a:moveTo>
                  <a:lnTo>
                    <a:pt x="351392" y="1435100"/>
                  </a:lnTo>
                  <a:lnTo>
                    <a:pt x="341748" y="1422400"/>
                  </a:lnTo>
                  <a:lnTo>
                    <a:pt x="481325" y="1422400"/>
                  </a:lnTo>
                  <a:lnTo>
                    <a:pt x="461893" y="1435100"/>
                  </a:lnTo>
                  <a:close/>
                </a:path>
                <a:path w="4255770" h="1765300">
                  <a:moveTo>
                    <a:pt x="3939680" y="1612900"/>
                  </a:moveTo>
                  <a:lnTo>
                    <a:pt x="3624056" y="1612900"/>
                  </a:lnTo>
                  <a:lnTo>
                    <a:pt x="3652616" y="1600200"/>
                  </a:lnTo>
                  <a:lnTo>
                    <a:pt x="3665484" y="1587500"/>
                  </a:lnTo>
                  <a:lnTo>
                    <a:pt x="3677837" y="1574800"/>
                  </a:lnTo>
                  <a:lnTo>
                    <a:pt x="3689502" y="1574800"/>
                  </a:lnTo>
                  <a:lnTo>
                    <a:pt x="3700307" y="1562100"/>
                  </a:lnTo>
                  <a:lnTo>
                    <a:pt x="3747654" y="1536700"/>
                  </a:lnTo>
                  <a:lnTo>
                    <a:pt x="3772402" y="1524000"/>
                  </a:lnTo>
                  <a:lnTo>
                    <a:pt x="3798440" y="1511300"/>
                  </a:lnTo>
                  <a:lnTo>
                    <a:pt x="3806551" y="1511300"/>
                  </a:lnTo>
                  <a:lnTo>
                    <a:pt x="3814490" y="1524000"/>
                  </a:lnTo>
                  <a:lnTo>
                    <a:pt x="4022925" y="1524000"/>
                  </a:lnTo>
                  <a:lnTo>
                    <a:pt x="4013968" y="1536700"/>
                  </a:lnTo>
                  <a:lnTo>
                    <a:pt x="3996170" y="1549400"/>
                  </a:lnTo>
                  <a:lnTo>
                    <a:pt x="3977512" y="1574800"/>
                  </a:lnTo>
                  <a:lnTo>
                    <a:pt x="3958510" y="1587500"/>
                  </a:lnTo>
                  <a:lnTo>
                    <a:pt x="3939680" y="1612900"/>
                  </a:lnTo>
                  <a:close/>
                </a:path>
                <a:path w="4255770" h="1765300">
                  <a:moveTo>
                    <a:pt x="3797997" y="1689100"/>
                  </a:moveTo>
                  <a:lnTo>
                    <a:pt x="3203519" y="1689100"/>
                  </a:lnTo>
                  <a:lnTo>
                    <a:pt x="3186709" y="1676400"/>
                  </a:lnTo>
                  <a:lnTo>
                    <a:pt x="3159296" y="1663700"/>
                  </a:lnTo>
                  <a:lnTo>
                    <a:pt x="3133172" y="1651000"/>
                  </a:lnTo>
                  <a:lnTo>
                    <a:pt x="3083073" y="1625600"/>
                  </a:lnTo>
                  <a:lnTo>
                    <a:pt x="3020708" y="1574800"/>
                  </a:lnTo>
                  <a:lnTo>
                    <a:pt x="3004027" y="1562100"/>
                  </a:lnTo>
                  <a:lnTo>
                    <a:pt x="2987003" y="1549400"/>
                  </a:lnTo>
                  <a:lnTo>
                    <a:pt x="3314077" y="1549400"/>
                  </a:lnTo>
                  <a:lnTo>
                    <a:pt x="3333437" y="1562100"/>
                  </a:lnTo>
                  <a:lnTo>
                    <a:pt x="3352712" y="1562100"/>
                  </a:lnTo>
                  <a:lnTo>
                    <a:pt x="3533388" y="1612900"/>
                  </a:lnTo>
                  <a:lnTo>
                    <a:pt x="3925006" y="1612900"/>
                  </a:lnTo>
                  <a:lnTo>
                    <a:pt x="3888435" y="1638300"/>
                  </a:lnTo>
                  <a:lnTo>
                    <a:pt x="3870451" y="1651000"/>
                  </a:lnTo>
                  <a:lnTo>
                    <a:pt x="3852552" y="1651000"/>
                  </a:lnTo>
                  <a:lnTo>
                    <a:pt x="3815982" y="1676400"/>
                  </a:lnTo>
                  <a:lnTo>
                    <a:pt x="3797997" y="1689100"/>
                  </a:lnTo>
                  <a:close/>
                </a:path>
                <a:path w="4255770" h="1765300">
                  <a:moveTo>
                    <a:pt x="3771830" y="1701800"/>
                  </a:moveTo>
                  <a:lnTo>
                    <a:pt x="3238170" y="1701800"/>
                  </a:lnTo>
                  <a:lnTo>
                    <a:pt x="3220758" y="1689100"/>
                  </a:lnTo>
                  <a:lnTo>
                    <a:pt x="3780099" y="1689100"/>
                  </a:lnTo>
                  <a:lnTo>
                    <a:pt x="3771830" y="1701800"/>
                  </a:lnTo>
                  <a:close/>
                </a:path>
                <a:path w="4255770" h="1765300">
                  <a:moveTo>
                    <a:pt x="3724153" y="1714500"/>
                  </a:moveTo>
                  <a:lnTo>
                    <a:pt x="3278696" y="1714500"/>
                  </a:lnTo>
                  <a:lnTo>
                    <a:pt x="3255495" y="1701800"/>
                  </a:lnTo>
                  <a:lnTo>
                    <a:pt x="3735159" y="1701800"/>
                  </a:lnTo>
                  <a:lnTo>
                    <a:pt x="3724153" y="1714500"/>
                  </a:lnTo>
                  <a:close/>
                </a:path>
                <a:path w="4255770" h="1765300">
                  <a:moveTo>
                    <a:pt x="3619212" y="1739900"/>
                  </a:moveTo>
                  <a:lnTo>
                    <a:pt x="3345374" y="1739900"/>
                  </a:lnTo>
                  <a:lnTo>
                    <a:pt x="3323721" y="1727200"/>
                  </a:lnTo>
                  <a:lnTo>
                    <a:pt x="3301466" y="1714500"/>
                  </a:lnTo>
                  <a:lnTo>
                    <a:pt x="3702142" y="1714500"/>
                  </a:lnTo>
                  <a:lnTo>
                    <a:pt x="3674613" y="1727200"/>
                  </a:lnTo>
                  <a:lnTo>
                    <a:pt x="3646999" y="1727200"/>
                  </a:lnTo>
                  <a:lnTo>
                    <a:pt x="3619212" y="1739900"/>
                  </a:lnTo>
                  <a:close/>
                </a:path>
                <a:path w="4255770" h="1765300">
                  <a:moveTo>
                    <a:pt x="3557004" y="1752600"/>
                  </a:moveTo>
                  <a:lnTo>
                    <a:pt x="3404300" y="1752600"/>
                  </a:lnTo>
                  <a:lnTo>
                    <a:pt x="3381085" y="1739900"/>
                  </a:lnTo>
                  <a:lnTo>
                    <a:pt x="3573570" y="1739900"/>
                  </a:lnTo>
                  <a:lnTo>
                    <a:pt x="3557004" y="1752600"/>
                  </a:lnTo>
                  <a:close/>
                </a:path>
                <a:path w="4255770" h="1765300">
                  <a:moveTo>
                    <a:pt x="3529719" y="1765300"/>
                  </a:moveTo>
                  <a:lnTo>
                    <a:pt x="3508639" y="1765300"/>
                  </a:lnTo>
                  <a:lnTo>
                    <a:pt x="3489021" y="1752600"/>
                  </a:lnTo>
                  <a:lnTo>
                    <a:pt x="3542158" y="1752600"/>
                  </a:lnTo>
                  <a:lnTo>
                    <a:pt x="3529719" y="1765300"/>
                  </a:lnTo>
                  <a:close/>
                </a:path>
              </a:pathLst>
            </a:custGeom>
            <a:solidFill>
              <a:srgbClr val="5B9DC7"/>
            </a:solidFill>
          </p:spPr>
          <p:txBody>
            <a:bodyPr wrap="square" lIns="0" tIns="0" rIns="0" bIns="0" rtlCol="0"/>
            <a:lstStyle/>
            <a:p>
              <a:endParaRPr sz="12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2262" y="2829476"/>
            <a:ext cx="2959523" cy="1170471"/>
          </a:xfrm>
          <a:prstGeom prst="rect">
            <a:avLst/>
          </a:prstGeom>
        </p:spPr>
        <p:txBody>
          <a:bodyPr vert="horz" wrap="square" lIns="0" tIns="8467" rIns="0" bIns="0" rtlCol="0">
            <a:spAutoFit/>
          </a:bodyPr>
          <a:lstStyle/>
          <a:p>
            <a:pPr marL="8467">
              <a:spcBef>
                <a:spcPts val="67"/>
              </a:spcBef>
            </a:pPr>
            <a:r>
              <a:rPr sz="4667" spc="203" dirty="0">
                <a:solidFill>
                  <a:srgbClr val="5B9DC7"/>
                </a:solidFill>
                <a:latin typeface="Trebuchet MS"/>
                <a:cs typeface="Trebuchet MS"/>
              </a:rPr>
              <a:t>Discussion</a:t>
            </a:r>
            <a:endParaRPr sz="4667">
              <a:latin typeface="Trebuchet MS"/>
              <a:cs typeface="Trebuchet MS"/>
            </a:endParaRPr>
          </a:p>
          <a:p>
            <a:pPr marL="125736">
              <a:spcBef>
                <a:spcPts val="67"/>
              </a:spcBef>
            </a:pPr>
            <a:r>
              <a:rPr sz="2800" spc="70" dirty="0">
                <a:solidFill>
                  <a:srgbClr val="5B9DC7"/>
                </a:solidFill>
                <a:latin typeface="Trebuchet MS"/>
                <a:cs typeface="Trebuchet MS"/>
              </a:rPr>
              <a:t>Faiblesses</a:t>
            </a:r>
            <a:endParaRPr sz="2800">
              <a:latin typeface="Trebuchet MS"/>
              <a:cs typeface="Trebuchet MS"/>
            </a:endParaRPr>
          </a:p>
        </p:txBody>
      </p:sp>
      <p:sp>
        <p:nvSpPr>
          <p:cNvPr id="4" name="object 4"/>
          <p:cNvSpPr txBox="1"/>
          <p:nvPr/>
        </p:nvSpPr>
        <p:spPr>
          <a:xfrm>
            <a:off x="5400623" y="1917188"/>
            <a:ext cx="5587153" cy="719407"/>
          </a:xfrm>
          <a:prstGeom prst="rect">
            <a:avLst/>
          </a:prstGeom>
        </p:spPr>
        <p:txBody>
          <a:bodyPr vert="horz" wrap="square" lIns="0" tIns="8043" rIns="0" bIns="0" rtlCol="0">
            <a:spAutoFit/>
          </a:bodyPr>
          <a:lstStyle/>
          <a:p>
            <a:pPr marL="8467" marR="3387">
              <a:lnSpc>
                <a:spcPct val="116399"/>
              </a:lnSpc>
              <a:spcBef>
                <a:spcPts val="63"/>
              </a:spcBef>
              <a:tabLst>
                <a:tab pos="1082517" algn="l"/>
                <a:tab pos="1453799" algn="l"/>
                <a:tab pos="2669250" algn="l"/>
                <a:tab pos="3228078" algn="l"/>
                <a:tab pos="4248786" algn="l"/>
                <a:tab pos="4786869" algn="l"/>
                <a:tab pos="5087027" algn="l"/>
              </a:tabLst>
            </a:pPr>
            <a:r>
              <a:rPr sz="2100" spc="40" dirty="0">
                <a:solidFill>
                  <a:srgbClr val="5B9DC7"/>
                </a:solidFill>
                <a:latin typeface="Tahoma"/>
                <a:cs typeface="Tahoma"/>
              </a:rPr>
              <a:t>Analyse	</a:t>
            </a:r>
            <a:r>
              <a:rPr sz="2100" spc="27" dirty="0">
                <a:solidFill>
                  <a:srgbClr val="5B9DC7"/>
                </a:solidFill>
                <a:latin typeface="Tahoma"/>
                <a:cs typeface="Tahoma"/>
              </a:rPr>
              <a:t>et	</a:t>
            </a:r>
            <a:r>
              <a:rPr sz="2100" spc="43" dirty="0">
                <a:solidFill>
                  <a:srgbClr val="5B9DC7"/>
                </a:solidFill>
                <a:latin typeface="Tahoma"/>
                <a:cs typeface="Tahoma"/>
              </a:rPr>
              <a:t>sélection	des	</a:t>
            </a:r>
            <a:r>
              <a:rPr sz="2100" spc="53" dirty="0">
                <a:solidFill>
                  <a:srgbClr val="5B9DC7"/>
                </a:solidFill>
                <a:latin typeface="Tahoma"/>
                <a:cs typeface="Tahoma"/>
              </a:rPr>
              <a:t>articles	</a:t>
            </a:r>
            <a:r>
              <a:rPr sz="2100" spc="50" dirty="0">
                <a:solidFill>
                  <a:srgbClr val="5B9DC7"/>
                </a:solidFill>
                <a:latin typeface="Tahoma"/>
                <a:cs typeface="Tahoma"/>
              </a:rPr>
              <a:t>par	</a:t>
            </a:r>
            <a:r>
              <a:rPr sz="2100" spc="153" dirty="0">
                <a:solidFill>
                  <a:srgbClr val="5B9DC7"/>
                </a:solidFill>
                <a:latin typeface="Tahoma"/>
                <a:cs typeface="Tahoma"/>
              </a:rPr>
              <a:t>1	</a:t>
            </a:r>
            <a:r>
              <a:rPr sz="2100" spc="37" dirty="0" err="1">
                <a:solidFill>
                  <a:srgbClr val="5B9DC7"/>
                </a:solidFill>
                <a:latin typeface="Tahoma"/>
                <a:cs typeface="Tahoma"/>
              </a:rPr>
              <a:t>seul</a:t>
            </a:r>
            <a:r>
              <a:rPr sz="2100" spc="37" dirty="0">
                <a:solidFill>
                  <a:srgbClr val="5B9DC7"/>
                </a:solidFill>
                <a:latin typeface="Tahoma"/>
                <a:cs typeface="Tahoma"/>
              </a:rPr>
              <a:t>  </a:t>
            </a:r>
            <a:r>
              <a:rPr sz="2100" spc="33" dirty="0">
                <a:solidFill>
                  <a:srgbClr val="5B9DC7"/>
                </a:solidFill>
                <a:latin typeface="Tahoma"/>
                <a:cs typeface="Tahoma"/>
              </a:rPr>
              <a:t>auteur</a:t>
            </a:r>
            <a:r>
              <a:rPr lang="en-CA" sz="2100" spc="33" dirty="0">
                <a:solidFill>
                  <a:srgbClr val="5B9DC7"/>
                </a:solidFill>
                <a:latin typeface="Tahoma"/>
                <a:cs typeface="Tahoma"/>
              </a:rPr>
              <a:t>e</a:t>
            </a:r>
            <a:endParaRPr sz="2100" dirty="0">
              <a:latin typeface="Tahoma"/>
              <a:cs typeface="Tahoma"/>
            </a:endParaRPr>
          </a:p>
        </p:txBody>
      </p:sp>
      <p:pic>
        <p:nvPicPr>
          <p:cNvPr id="6" name="object 6"/>
          <p:cNvPicPr/>
          <p:nvPr/>
        </p:nvPicPr>
        <p:blipFill>
          <a:blip r:embed="rId2" cstate="print"/>
          <a:stretch>
            <a:fillRect/>
          </a:stretch>
        </p:blipFill>
        <p:spPr>
          <a:xfrm>
            <a:off x="1" y="0"/>
            <a:ext cx="12191999" cy="1473200"/>
          </a:xfrm>
          <a:prstGeom prst="rect">
            <a:avLst/>
          </a:prstGeom>
        </p:spPr>
      </p:pic>
      <p:sp>
        <p:nvSpPr>
          <p:cNvPr id="8" name="object 8"/>
          <p:cNvSpPr txBox="1"/>
          <p:nvPr/>
        </p:nvSpPr>
        <p:spPr>
          <a:xfrm>
            <a:off x="5283200" y="2662278"/>
            <a:ext cx="5705845" cy="2231615"/>
          </a:xfrm>
          <a:prstGeom prst="rect">
            <a:avLst/>
          </a:prstGeom>
        </p:spPr>
        <p:txBody>
          <a:bodyPr vert="horz" wrap="square" lIns="0" tIns="8043" rIns="0" bIns="0" rtlCol="0">
            <a:spAutoFit/>
          </a:bodyPr>
          <a:lstStyle/>
          <a:p>
            <a:pPr marL="8467" marR="3387" algn="just">
              <a:lnSpc>
                <a:spcPct val="116399"/>
              </a:lnSpc>
              <a:spcBef>
                <a:spcPts val="63"/>
              </a:spcBef>
            </a:pPr>
            <a:endParaRPr lang="en-CA" sz="2100" spc="-3" dirty="0">
              <a:solidFill>
                <a:srgbClr val="5B9DC7"/>
              </a:solidFill>
              <a:latin typeface="Tahoma"/>
              <a:cs typeface="Tahoma"/>
            </a:endParaRPr>
          </a:p>
          <a:p>
            <a:pPr marL="8467" marR="3387" algn="just">
              <a:lnSpc>
                <a:spcPct val="116399"/>
              </a:lnSpc>
              <a:spcBef>
                <a:spcPts val="63"/>
              </a:spcBef>
            </a:pPr>
            <a:r>
              <a:rPr lang="en-CA" sz="2100" spc="-3" dirty="0">
                <a:solidFill>
                  <a:srgbClr val="5B9DC7"/>
                </a:solidFill>
                <a:latin typeface="Tahoma"/>
                <a:cs typeface="Tahoma"/>
              </a:rPr>
              <a:t>  </a:t>
            </a:r>
            <a:r>
              <a:rPr sz="2100" spc="-3" dirty="0">
                <a:solidFill>
                  <a:srgbClr val="5B9DC7"/>
                </a:solidFill>
                <a:latin typeface="Tahoma"/>
                <a:cs typeface="Tahoma"/>
              </a:rPr>
              <a:t>Revue</a:t>
            </a:r>
            <a:r>
              <a:rPr sz="2100" dirty="0">
                <a:solidFill>
                  <a:srgbClr val="5B9DC7"/>
                </a:solidFill>
                <a:latin typeface="Tahoma"/>
                <a:cs typeface="Tahoma"/>
              </a:rPr>
              <a:t> </a:t>
            </a:r>
            <a:r>
              <a:rPr sz="2100" spc="23" dirty="0">
                <a:solidFill>
                  <a:srgbClr val="5B9DC7"/>
                </a:solidFill>
                <a:latin typeface="Tahoma"/>
                <a:cs typeface="Tahoma"/>
              </a:rPr>
              <a:t>brève</a:t>
            </a:r>
            <a:r>
              <a:rPr sz="2100" spc="27" dirty="0">
                <a:solidFill>
                  <a:srgbClr val="5B9DC7"/>
                </a:solidFill>
                <a:latin typeface="Tahoma"/>
                <a:cs typeface="Tahoma"/>
              </a:rPr>
              <a:t> </a:t>
            </a:r>
            <a:r>
              <a:rPr sz="2100" spc="23" dirty="0">
                <a:solidFill>
                  <a:srgbClr val="5B9DC7"/>
                </a:solidFill>
                <a:latin typeface="Tahoma"/>
                <a:cs typeface="Tahoma"/>
              </a:rPr>
              <a:t>de</a:t>
            </a:r>
            <a:r>
              <a:rPr sz="2100" spc="27" dirty="0">
                <a:solidFill>
                  <a:srgbClr val="5B9DC7"/>
                </a:solidFill>
                <a:latin typeface="Tahoma"/>
                <a:cs typeface="Tahoma"/>
              </a:rPr>
              <a:t> </a:t>
            </a:r>
            <a:r>
              <a:rPr sz="2100" spc="43" dirty="0">
                <a:solidFill>
                  <a:srgbClr val="5B9DC7"/>
                </a:solidFill>
                <a:latin typeface="Tahoma"/>
                <a:cs typeface="Tahoma"/>
              </a:rPr>
              <a:t>la</a:t>
            </a:r>
            <a:r>
              <a:rPr sz="2100" spc="47" dirty="0">
                <a:solidFill>
                  <a:srgbClr val="5B9DC7"/>
                </a:solidFill>
                <a:latin typeface="Tahoma"/>
                <a:cs typeface="Tahoma"/>
              </a:rPr>
              <a:t> </a:t>
            </a:r>
            <a:r>
              <a:rPr sz="2100" spc="40" dirty="0">
                <a:solidFill>
                  <a:srgbClr val="5B9DC7"/>
                </a:solidFill>
                <a:latin typeface="Tahoma"/>
                <a:cs typeface="Tahoma"/>
              </a:rPr>
              <a:t>littérature</a:t>
            </a:r>
            <a:r>
              <a:rPr sz="2100" spc="43" dirty="0">
                <a:solidFill>
                  <a:srgbClr val="5B9DC7"/>
                </a:solidFill>
                <a:latin typeface="Tahoma"/>
                <a:cs typeface="Tahoma"/>
              </a:rPr>
              <a:t> </a:t>
            </a:r>
            <a:r>
              <a:rPr sz="2100" spc="27" dirty="0">
                <a:solidFill>
                  <a:srgbClr val="5B9DC7"/>
                </a:solidFill>
                <a:latin typeface="Tahoma"/>
                <a:cs typeface="Tahoma"/>
              </a:rPr>
              <a:t>et</a:t>
            </a:r>
            <a:r>
              <a:rPr sz="2100" spc="30" dirty="0">
                <a:solidFill>
                  <a:srgbClr val="5B9DC7"/>
                </a:solidFill>
                <a:latin typeface="Tahoma"/>
                <a:cs typeface="Tahoma"/>
              </a:rPr>
              <a:t> non </a:t>
            </a:r>
            <a:r>
              <a:rPr sz="2100" spc="33" dirty="0">
                <a:solidFill>
                  <a:srgbClr val="5B9DC7"/>
                </a:solidFill>
                <a:latin typeface="Tahoma"/>
                <a:cs typeface="Tahoma"/>
              </a:rPr>
              <a:t> </a:t>
            </a:r>
            <a:r>
              <a:rPr lang="en-CA" sz="2100" spc="33" dirty="0">
                <a:solidFill>
                  <a:srgbClr val="5B9DC7"/>
                </a:solidFill>
                <a:latin typeface="Tahoma"/>
                <a:cs typeface="Tahoma"/>
              </a:rPr>
              <a:t>  </a:t>
            </a:r>
            <a:r>
              <a:rPr sz="2100" spc="33" dirty="0" err="1">
                <a:solidFill>
                  <a:srgbClr val="5B9DC7"/>
                </a:solidFill>
                <a:latin typeface="Tahoma"/>
                <a:cs typeface="Tahoma"/>
              </a:rPr>
              <a:t>systématiqu</a:t>
            </a:r>
            <a:r>
              <a:rPr lang="en-CA" sz="2100" spc="33" dirty="0">
                <a:solidFill>
                  <a:srgbClr val="5B9DC7"/>
                </a:solidFill>
                <a:latin typeface="Tahoma"/>
                <a:cs typeface="Tahoma"/>
              </a:rPr>
              <a:t>e</a:t>
            </a:r>
            <a:endParaRPr sz="2100" dirty="0">
              <a:latin typeface="Tahoma"/>
              <a:cs typeface="Tahoma"/>
            </a:endParaRPr>
          </a:p>
          <a:p>
            <a:pPr marL="8467" marR="8044" algn="just">
              <a:lnSpc>
                <a:spcPct val="116399"/>
              </a:lnSpc>
            </a:pPr>
            <a:r>
              <a:rPr sz="2100" spc="40" dirty="0">
                <a:solidFill>
                  <a:srgbClr val="5B9DC7"/>
                </a:solidFill>
                <a:latin typeface="Tahoma"/>
                <a:cs typeface="Tahoma"/>
              </a:rPr>
              <a:t> </a:t>
            </a:r>
            <a:endParaRPr lang="en-CA" sz="2100" spc="40" dirty="0">
              <a:solidFill>
                <a:srgbClr val="5B9DC7"/>
              </a:solidFill>
              <a:latin typeface="Tahoma"/>
              <a:cs typeface="Tahoma"/>
            </a:endParaRPr>
          </a:p>
          <a:p>
            <a:pPr marL="8467" marR="8044" algn="just">
              <a:lnSpc>
                <a:spcPct val="116399"/>
              </a:lnSpc>
            </a:pPr>
            <a:r>
              <a:rPr lang="en-CA" sz="2100" spc="53" dirty="0">
                <a:solidFill>
                  <a:srgbClr val="5B9DC7"/>
                </a:solidFill>
                <a:latin typeface="Tahoma"/>
                <a:cs typeface="Tahoma"/>
              </a:rPr>
              <a:t>A</a:t>
            </a:r>
            <a:r>
              <a:rPr sz="2100" spc="53" dirty="0" err="1">
                <a:solidFill>
                  <a:srgbClr val="5B9DC7"/>
                </a:solidFill>
                <a:latin typeface="Tahoma"/>
                <a:cs typeface="Tahoma"/>
              </a:rPr>
              <a:t>rticles</a:t>
            </a:r>
            <a:r>
              <a:rPr sz="2100" spc="53" dirty="0">
                <a:solidFill>
                  <a:srgbClr val="5B9DC7"/>
                </a:solidFill>
                <a:latin typeface="Tahoma"/>
                <a:cs typeface="Tahoma"/>
              </a:rPr>
              <a:t> </a:t>
            </a:r>
            <a:r>
              <a:rPr lang="en-CA" sz="2100" spc="50" dirty="0" err="1">
                <a:solidFill>
                  <a:srgbClr val="5B9DC7"/>
                </a:solidFill>
                <a:latin typeface="Tahoma"/>
                <a:cs typeface="Tahoma"/>
              </a:rPr>
              <a:t>uniquement</a:t>
            </a:r>
            <a:r>
              <a:rPr sz="2100" spc="50" dirty="0">
                <a:solidFill>
                  <a:srgbClr val="5B9DC7"/>
                </a:solidFill>
                <a:latin typeface="Tahoma"/>
                <a:cs typeface="Tahoma"/>
              </a:rPr>
              <a:t> </a:t>
            </a:r>
            <a:r>
              <a:rPr sz="2100" spc="13" dirty="0">
                <a:solidFill>
                  <a:srgbClr val="5B9DC7"/>
                </a:solidFill>
                <a:latin typeface="Tahoma"/>
                <a:cs typeface="Tahoma"/>
              </a:rPr>
              <a:t>en </a:t>
            </a:r>
            <a:r>
              <a:rPr sz="2100" spc="17" dirty="0">
                <a:solidFill>
                  <a:srgbClr val="5B9DC7"/>
                </a:solidFill>
                <a:latin typeface="Tahoma"/>
                <a:cs typeface="Tahoma"/>
              </a:rPr>
              <a:t> </a:t>
            </a:r>
            <a:r>
              <a:rPr sz="2100" spc="43" dirty="0" err="1">
                <a:solidFill>
                  <a:srgbClr val="5B9DC7"/>
                </a:solidFill>
                <a:latin typeface="Tahoma"/>
                <a:cs typeface="Tahoma"/>
              </a:rPr>
              <a:t>anglais</a:t>
            </a:r>
            <a:r>
              <a:rPr sz="2100" spc="-93" dirty="0">
                <a:solidFill>
                  <a:srgbClr val="5B9DC7"/>
                </a:solidFill>
                <a:latin typeface="Tahoma"/>
                <a:cs typeface="Tahoma"/>
              </a:rPr>
              <a:t> </a:t>
            </a:r>
            <a:endParaRPr sz="2100" dirty="0">
              <a:latin typeface="Tahoma"/>
              <a:cs typeface="Tahoma"/>
            </a:endParaRPr>
          </a:p>
          <a:p>
            <a:pPr marL="8467" marR="5927" algn="just">
              <a:lnSpc>
                <a:spcPct val="116399"/>
              </a:lnSpc>
            </a:pPr>
            <a:endParaRPr sz="2100" dirty="0">
              <a:latin typeface="Tahoma"/>
              <a:cs typeface="Tahom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 y="127000"/>
            <a:ext cx="12192000" cy="6858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5B9DC7"/>
          </a:solidFill>
        </p:spPr>
        <p:txBody>
          <a:bodyPr wrap="square" lIns="0" tIns="0" rIns="0" bIns="0" rtlCol="0"/>
          <a:lstStyle/>
          <a:p>
            <a:endParaRPr sz="1200"/>
          </a:p>
        </p:txBody>
      </p:sp>
      <p:sp>
        <p:nvSpPr>
          <p:cNvPr id="3" name="object 3"/>
          <p:cNvSpPr txBox="1">
            <a:spLocks noGrp="1"/>
          </p:cNvSpPr>
          <p:nvPr>
            <p:ph type="title"/>
          </p:nvPr>
        </p:nvSpPr>
        <p:spPr>
          <a:xfrm>
            <a:off x="1499698" y="890209"/>
            <a:ext cx="5663102" cy="726760"/>
          </a:xfrm>
          <a:prstGeom prst="rect">
            <a:avLst/>
          </a:prstGeom>
        </p:spPr>
        <p:txBody>
          <a:bodyPr vert="horz" wrap="square" lIns="0" tIns="8467" rIns="0" bIns="0" rtlCol="0" anchor="ctr">
            <a:spAutoFit/>
          </a:bodyPr>
          <a:lstStyle/>
          <a:p>
            <a:pPr marL="8467">
              <a:lnSpc>
                <a:spcPct val="100000"/>
              </a:lnSpc>
              <a:spcBef>
                <a:spcPts val="67"/>
              </a:spcBef>
            </a:pPr>
            <a:r>
              <a:rPr sz="4667" spc="173" dirty="0"/>
              <a:t>Conclusion</a:t>
            </a:r>
            <a:endParaRPr sz="4667" dirty="0"/>
          </a:p>
        </p:txBody>
      </p:sp>
      <p:sp>
        <p:nvSpPr>
          <p:cNvPr id="16" name="object 16"/>
          <p:cNvSpPr txBox="1">
            <a:spLocks noGrp="1"/>
          </p:cNvSpPr>
          <p:nvPr>
            <p:ph idx="1"/>
          </p:nvPr>
        </p:nvSpPr>
        <p:spPr>
          <a:xfrm>
            <a:off x="304801" y="1899250"/>
            <a:ext cx="10413995" cy="5569367"/>
          </a:xfrm>
          <a:prstGeom prst="rect">
            <a:avLst/>
          </a:prstGeom>
        </p:spPr>
        <p:txBody>
          <a:bodyPr vert="horz" wrap="square" lIns="0" tIns="8467" rIns="0" bIns="0" rtlCol="0">
            <a:spAutoFit/>
          </a:bodyPr>
          <a:lstStyle/>
          <a:p>
            <a:pPr marL="1748031" marR="181619" indent="-490245">
              <a:lnSpc>
                <a:spcPct val="106600"/>
              </a:lnSpc>
              <a:spcBef>
                <a:spcPts val="67"/>
              </a:spcBef>
            </a:pPr>
            <a:r>
              <a:rPr lang="fr-FR" dirty="0">
                <a:solidFill>
                  <a:srgbClr val="000000"/>
                </a:solidFill>
                <a:effectLst/>
                <a:latin typeface="Times New Roman" panose="02020603050405020304" pitchFamily="18" charset="0"/>
                <a:ea typeface="Times New Roman" panose="02020603050405020304" pitchFamily="18" charset="0"/>
              </a:rPr>
              <a:t>Selon des données extraites des études incluses, </a:t>
            </a:r>
          </a:p>
          <a:p>
            <a:pPr marL="1748031" marR="181619" indent="-490245">
              <a:lnSpc>
                <a:spcPct val="106600"/>
              </a:lnSpc>
              <a:spcBef>
                <a:spcPts val="67"/>
              </a:spcBef>
            </a:pPr>
            <a:r>
              <a:rPr lang="fr-FR" dirty="0">
                <a:solidFill>
                  <a:srgbClr val="000000"/>
                </a:solidFill>
                <a:latin typeface="Times New Roman" panose="02020603050405020304" pitchFamily="18" charset="0"/>
                <a:ea typeface="Times New Roman" panose="02020603050405020304" pitchFamily="18" charset="0"/>
              </a:rPr>
              <a:t>B</a:t>
            </a:r>
            <a:r>
              <a:rPr lang="fr-FR" dirty="0">
                <a:solidFill>
                  <a:srgbClr val="000000"/>
                </a:solidFill>
                <a:effectLst/>
                <a:latin typeface="Times New Roman" panose="02020603050405020304" pitchFamily="18" charset="0"/>
                <a:ea typeface="Times New Roman" panose="02020603050405020304" pitchFamily="18" charset="0"/>
              </a:rPr>
              <a:t>énéfices à utiliser la metformine dans certains cas de IFG plus prononcé.</a:t>
            </a:r>
          </a:p>
          <a:p>
            <a:pPr marL="1748031" marR="181619" indent="-490245">
              <a:lnSpc>
                <a:spcPct val="106600"/>
              </a:lnSpc>
              <a:spcBef>
                <a:spcPts val="67"/>
              </a:spcBef>
            </a:pPr>
            <a:r>
              <a:rPr lang="fr-FR" dirty="0">
                <a:solidFill>
                  <a:srgbClr val="000000"/>
                </a:solidFill>
                <a:effectLst/>
                <a:latin typeface="Times New Roman" panose="02020603050405020304" pitchFamily="18" charset="0"/>
                <a:ea typeface="Times New Roman" panose="02020603050405020304" pitchFamily="18" charset="0"/>
              </a:rPr>
              <a:t>Bénéfices</a:t>
            </a:r>
            <a:r>
              <a:rPr lang="fr-FR" dirty="0">
                <a:solidFill>
                  <a:srgbClr val="000000"/>
                </a:solidFill>
                <a:latin typeface="Times New Roman" panose="02020603050405020304" pitchFamily="18" charset="0"/>
                <a:ea typeface="Times New Roman" panose="02020603050405020304" pitchFamily="18" charset="0"/>
              </a:rPr>
              <a:t> à utiliser  la metformine  lorsqu’</a:t>
            </a:r>
            <a:r>
              <a:rPr lang="fr-FR" dirty="0">
                <a:solidFill>
                  <a:srgbClr val="000000"/>
                </a:solidFill>
                <a:effectLst/>
                <a:latin typeface="Times New Roman" panose="02020603050405020304" pitchFamily="18" charset="0"/>
                <a:ea typeface="Times New Roman" panose="02020603050405020304" pitchFamily="18" charset="0"/>
              </a:rPr>
              <a:t> une diète alimentaire et des exercices physiques intensifs  ne sont pas possibles. </a:t>
            </a:r>
          </a:p>
          <a:p>
            <a:pPr marL="1748031" marR="181619" indent="-490245">
              <a:lnSpc>
                <a:spcPct val="106600"/>
              </a:lnSpc>
              <a:spcBef>
                <a:spcPts val="67"/>
              </a:spcBef>
            </a:pPr>
            <a:r>
              <a:rPr lang="fr-FR" dirty="0">
                <a:solidFill>
                  <a:srgbClr val="000000"/>
                </a:solidFill>
                <a:effectLst/>
                <a:latin typeface="Times New Roman" panose="02020603050405020304" pitchFamily="18" charset="0"/>
                <a:ea typeface="Times New Roman" panose="02020603050405020304" pitchFamily="18" charset="0"/>
              </a:rPr>
              <a:t> Cependant l’impact sur les comorbidités du diabète restent peu explorés.  </a:t>
            </a:r>
          </a:p>
          <a:p>
            <a:pPr marL="1748031" marR="181619" indent="-490245">
              <a:lnSpc>
                <a:spcPct val="106600"/>
              </a:lnSpc>
              <a:spcBef>
                <a:spcPts val="67"/>
              </a:spcBef>
            </a:pPr>
            <a:r>
              <a:rPr lang="fr-FR" dirty="0">
                <a:solidFill>
                  <a:srgbClr val="000000"/>
                </a:solidFill>
                <a:effectLst/>
                <a:latin typeface="Times New Roman" panose="02020603050405020304" pitchFamily="18" charset="0"/>
                <a:ea typeface="Times New Roman" panose="02020603050405020304" pitchFamily="18" charset="0"/>
              </a:rPr>
              <a:t> Il serait intéressant que soit fait un essai clinique randomisé  afin d’explorer s’il y aurait un certain avantage d’utiliser le metformine dans la prévention des complications liés au diabète chez les prédiabétiques</a:t>
            </a:r>
            <a:endParaRPr spc="30" dirty="0"/>
          </a:p>
        </p:txBody>
      </p:sp>
      <p:pic>
        <p:nvPicPr>
          <p:cNvPr id="4" name="object 4"/>
          <p:cNvPicPr/>
          <p:nvPr/>
        </p:nvPicPr>
        <p:blipFill>
          <a:blip r:embed="rId2" cstate="print"/>
          <a:stretch>
            <a:fillRect/>
          </a:stretch>
        </p:blipFill>
        <p:spPr>
          <a:xfrm>
            <a:off x="7447211" y="0"/>
            <a:ext cx="4744788" cy="165946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7200" y="94052"/>
            <a:ext cx="7518400" cy="685658"/>
          </a:xfrm>
          <a:prstGeom prst="rect">
            <a:avLst/>
          </a:prstGeom>
        </p:spPr>
        <p:txBody>
          <a:bodyPr vert="horz" wrap="square" lIns="0" tIns="8467" rIns="0" bIns="0" rtlCol="0" anchor="ctr">
            <a:spAutoFit/>
          </a:bodyPr>
          <a:lstStyle/>
          <a:p>
            <a:pPr marL="8467">
              <a:lnSpc>
                <a:spcPct val="100000"/>
              </a:lnSpc>
              <a:spcBef>
                <a:spcPts val="67"/>
              </a:spcBef>
            </a:pPr>
            <a:r>
              <a:rPr spc="190" dirty="0"/>
              <a:t>Ressources</a:t>
            </a:r>
          </a:p>
        </p:txBody>
      </p:sp>
      <p:sp>
        <p:nvSpPr>
          <p:cNvPr id="8" name="object 8"/>
          <p:cNvSpPr/>
          <p:nvPr/>
        </p:nvSpPr>
        <p:spPr>
          <a:xfrm>
            <a:off x="9119468" y="271723"/>
            <a:ext cx="2915497" cy="1750060"/>
          </a:xfrm>
          <a:custGeom>
            <a:avLst/>
            <a:gdLst/>
            <a:ahLst/>
            <a:cxnLst/>
            <a:rect l="l" t="t" r="r" b="b"/>
            <a:pathLst>
              <a:path w="4373244" h="2625090">
                <a:moveTo>
                  <a:pt x="4324538" y="2477587"/>
                </a:moveTo>
                <a:lnTo>
                  <a:pt x="4294491" y="2506054"/>
                </a:lnTo>
                <a:lnTo>
                  <a:pt x="4254851" y="2526115"/>
                </a:lnTo>
                <a:lnTo>
                  <a:pt x="4190868" y="2586733"/>
                </a:lnTo>
                <a:lnTo>
                  <a:pt x="4147245" y="2610567"/>
                </a:lnTo>
                <a:lnTo>
                  <a:pt x="4098929" y="2621353"/>
                </a:lnTo>
                <a:lnTo>
                  <a:pt x="4045112" y="2619856"/>
                </a:lnTo>
                <a:lnTo>
                  <a:pt x="4003219" y="2624556"/>
                </a:lnTo>
                <a:lnTo>
                  <a:pt x="3953684" y="2619002"/>
                </a:lnTo>
                <a:lnTo>
                  <a:pt x="3905796" y="2611888"/>
                </a:lnTo>
                <a:lnTo>
                  <a:pt x="3851374" y="2593470"/>
                </a:lnTo>
                <a:lnTo>
                  <a:pt x="3808440" y="2581662"/>
                </a:lnTo>
                <a:lnTo>
                  <a:pt x="3760078" y="2557502"/>
                </a:lnTo>
                <a:lnTo>
                  <a:pt x="3721426" y="2541637"/>
                </a:lnTo>
                <a:lnTo>
                  <a:pt x="3624661" y="2493357"/>
                </a:lnTo>
                <a:lnTo>
                  <a:pt x="3577197" y="2468346"/>
                </a:lnTo>
                <a:lnTo>
                  <a:pt x="3531620" y="2441547"/>
                </a:lnTo>
                <a:lnTo>
                  <a:pt x="3487073" y="2413773"/>
                </a:lnTo>
                <a:lnTo>
                  <a:pt x="3442167" y="2386339"/>
                </a:lnTo>
                <a:lnTo>
                  <a:pt x="3405636" y="2368465"/>
                </a:lnTo>
                <a:lnTo>
                  <a:pt x="3360012" y="2341712"/>
                </a:lnTo>
                <a:lnTo>
                  <a:pt x="3314028" y="2315299"/>
                </a:lnTo>
                <a:lnTo>
                  <a:pt x="3267685" y="2289226"/>
                </a:lnTo>
                <a:lnTo>
                  <a:pt x="3221165" y="2263321"/>
                </a:lnTo>
                <a:lnTo>
                  <a:pt x="3174326" y="2237719"/>
                </a:lnTo>
                <a:lnTo>
                  <a:pt x="3127115" y="2212468"/>
                </a:lnTo>
                <a:lnTo>
                  <a:pt x="3088217" y="2196836"/>
                </a:lnTo>
                <a:lnTo>
                  <a:pt x="3040111" y="2172434"/>
                </a:lnTo>
                <a:lnTo>
                  <a:pt x="2991480" y="2148529"/>
                </a:lnTo>
                <a:lnTo>
                  <a:pt x="2942271" y="2125171"/>
                </a:lnTo>
                <a:lnTo>
                  <a:pt x="2892435" y="2102409"/>
                </a:lnTo>
                <a:lnTo>
                  <a:pt x="2850653" y="2089510"/>
                </a:lnTo>
                <a:lnTo>
                  <a:pt x="2799405" y="2068084"/>
                </a:lnTo>
                <a:lnTo>
                  <a:pt x="2747374" y="2047400"/>
                </a:lnTo>
                <a:lnTo>
                  <a:pt x="2703243" y="2036726"/>
                </a:lnTo>
                <a:lnTo>
                  <a:pt x="2649493" y="2017671"/>
                </a:lnTo>
                <a:lnTo>
                  <a:pt x="2603841" y="2008438"/>
                </a:lnTo>
                <a:lnTo>
                  <a:pt x="2548748" y="1990655"/>
                </a:lnTo>
                <a:lnTo>
                  <a:pt x="2455122" y="1974390"/>
                </a:lnTo>
                <a:lnTo>
                  <a:pt x="2411769" y="1962979"/>
                </a:lnTo>
                <a:lnTo>
                  <a:pt x="2280801" y="1929607"/>
                </a:lnTo>
                <a:lnTo>
                  <a:pt x="2233022" y="1922390"/>
                </a:lnTo>
                <a:lnTo>
                  <a:pt x="2184340" y="1916028"/>
                </a:lnTo>
                <a:lnTo>
                  <a:pt x="2134711" y="1910563"/>
                </a:lnTo>
                <a:lnTo>
                  <a:pt x="2084093" y="1906035"/>
                </a:lnTo>
                <a:lnTo>
                  <a:pt x="2032444" y="1902484"/>
                </a:lnTo>
                <a:lnTo>
                  <a:pt x="1979721" y="1899950"/>
                </a:lnTo>
                <a:lnTo>
                  <a:pt x="1934616" y="1907694"/>
                </a:lnTo>
                <a:lnTo>
                  <a:pt x="1888351" y="1916537"/>
                </a:lnTo>
                <a:lnTo>
                  <a:pt x="1832149" y="1917299"/>
                </a:lnTo>
                <a:lnTo>
                  <a:pt x="1783437" y="1928461"/>
                </a:lnTo>
                <a:lnTo>
                  <a:pt x="1742171" y="1950061"/>
                </a:lnTo>
                <a:lnTo>
                  <a:pt x="1690841" y="1963702"/>
                </a:lnTo>
                <a:lnTo>
                  <a:pt x="1638139" y="1978644"/>
                </a:lnTo>
                <a:lnTo>
                  <a:pt x="1592377" y="2004504"/>
                </a:lnTo>
                <a:lnTo>
                  <a:pt x="1433286" y="2050261"/>
                </a:lnTo>
                <a:lnTo>
                  <a:pt x="1379566" y="2066167"/>
                </a:lnTo>
                <a:lnTo>
                  <a:pt x="1371248" y="2074047"/>
                </a:lnTo>
                <a:lnTo>
                  <a:pt x="1354397" y="2072517"/>
                </a:lnTo>
                <a:lnTo>
                  <a:pt x="1346282" y="2080206"/>
                </a:lnTo>
                <a:lnTo>
                  <a:pt x="1329229" y="2078867"/>
                </a:lnTo>
                <a:lnTo>
                  <a:pt x="1287299" y="2101097"/>
                </a:lnTo>
                <a:lnTo>
                  <a:pt x="1237442" y="2113343"/>
                </a:lnTo>
                <a:lnTo>
                  <a:pt x="1197063" y="2134104"/>
                </a:lnTo>
                <a:lnTo>
                  <a:pt x="1148629" y="2145002"/>
                </a:lnTo>
                <a:lnTo>
                  <a:pt x="1100808" y="2155318"/>
                </a:lnTo>
                <a:lnTo>
                  <a:pt x="1053538" y="2165113"/>
                </a:lnTo>
                <a:lnTo>
                  <a:pt x="960387" y="2183387"/>
                </a:lnTo>
                <a:lnTo>
                  <a:pt x="868658" y="2200313"/>
                </a:lnTo>
                <a:lnTo>
                  <a:pt x="833812" y="2198337"/>
                </a:lnTo>
                <a:lnTo>
                  <a:pt x="772856" y="2203604"/>
                </a:lnTo>
                <a:lnTo>
                  <a:pt x="746744" y="2210847"/>
                </a:lnTo>
                <a:lnTo>
                  <a:pt x="702542" y="2217736"/>
                </a:lnTo>
                <a:lnTo>
                  <a:pt x="652643" y="2212526"/>
                </a:lnTo>
                <a:lnTo>
                  <a:pt x="605678" y="2204538"/>
                </a:lnTo>
                <a:lnTo>
                  <a:pt x="561541" y="2193869"/>
                </a:lnTo>
                <a:lnTo>
                  <a:pt x="520129" y="2180620"/>
                </a:lnTo>
                <a:lnTo>
                  <a:pt x="481336" y="2164889"/>
                </a:lnTo>
                <a:lnTo>
                  <a:pt x="387474" y="2113858"/>
                </a:lnTo>
                <a:lnTo>
                  <a:pt x="349350" y="2097493"/>
                </a:lnTo>
                <a:lnTo>
                  <a:pt x="302700" y="2071711"/>
                </a:lnTo>
                <a:lnTo>
                  <a:pt x="256379" y="2045618"/>
                </a:lnTo>
                <a:lnTo>
                  <a:pt x="219240" y="2028320"/>
                </a:lnTo>
                <a:lnTo>
                  <a:pt x="173935" y="2001264"/>
                </a:lnTo>
                <a:lnTo>
                  <a:pt x="129318" y="1973556"/>
                </a:lnTo>
                <a:lnTo>
                  <a:pt x="106949" y="1959759"/>
                </a:lnTo>
                <a:lnTo>
                  <a:pt x="78371" y="1934350"/>
                </a:lnTo>
                <a:lnTo>
                  <a:pt x="47474" y="1893644"/>
                </a:lnTo>
                <a:lnTo>
                  <a:pt x="30535" y="1857209"/>
                </a:lnTo>
                <a:lnTo>
                  <a:pt x="8980" y="1807652"/>
                </a:lnTo>
                <a:lnTo>
                  <a:pt x="0" y="1763676"/>
                </a:lnTo>
                <a:lnTo>
                  <a:pt x="3317" y="1725544"/>
                </a:lnTo>
                <a:lnTo>
                  <a:pt x="1184" y="1675081"/>
                </a:lnTo>
                <a:lnTo>
                  <a:pt x="10792" y="1630989"/>
                </a:lnTo>
                <a:lnTo>
                  <a:pt x="31863" y="1593531"/>
                </a:lnTo>
                <a:lnTo>
                  <a:pt x="46650" y="1544532"/>
                </a:lnTo>
                <a:lnTo>
                  <a:pt x="131411" y="1464229"/>
                </a:lnTo>
                <a:lnTo>
                  <a:pt x="218667" y="1416552"/>
                </a:lnTo>
                <a:lnTo>
                  <a:pt x="253928" y="1383145"/>
                </a:lnTo>
                <a:lnTo>
                  <a:pt x="428537" y="1287698"/>
                </a:lnTo>
                <a:lnTo>
                  <a:pt x="479759" y="1274158"/>
                </a:lnTo>
                <a:lnTo>
                  <a:pt x="572279" y="1238988"/>
                </a:lnTo>
                <a:lnTo>
                  <a:pt x="623686" y="1225274"/>
                </a:lnTo>
                <a:lnTo>
                  <a:pt x="666881" y="1201845"/>
                </a:lnTo>
                <a:lnTo>
                  <a:pt x="128220" y="1712177"/>
                </a:lnTo>
                <a:lnTo>
                  <a:pt x="128443" y="1729460"/>
                </a:lnTo>
                <a:lnTo>
                  <a:pt x="120184" y="1737285"/>
                </a:lnTo>
                <a:lnTo>
                  <a:pt x="115230" y="1759473"/>
                </a:lnTo>
                <a:lnTo>
                  <a:pt x="124162" y="1786000"/>
                </a:lnTo>
                <a:lnTo>
                  <a:pt x="129815" y="1798139"/>
                </a:lnTo>
                <a:lnTo>
                  <a:pt x="149962" y="1814041"/>
                </a:lnTo>
                <a:lnTo>
                  <a:pt x="187792" y="1830684"/>
                </a:lnTo>
                <a:lnTo>
                  <a:pt x="234609" y="1856308"/>
                </a:lnTo>
                <a:lnTo>
                  <a:pt x="272389" y="1872999"/>
                </a:lnTo>
                <a:lnTo>
                  <a:pt x="318044" y="1899723"/>
                </a:lnTo>
                <a:lnTo>
                  <a:pt x="366405" y="1923883"/>
                </a:lnTo>
                <a:lnTo>
                  <a:pt x="409180" y="1935842"/>
                </a:lnTo>
                <a:lnTo>
                  <a:pt x="463621" y="1954243"/>
                </a:lnTo>
                <a:lnTo>
                  <a:pt x="512041" y="1960853"/>
                </a:lnTo>
                <a:lnTo>
                  <a:pt x="562959" y="1965096"/>
                </a:lnTo>
                <a:lnTo>
                  <a:pt x="616158" y="1967179"/>
                </a:lnTo>
                <a:lnTo>
                  <a:pt x="671422" y="1967306"/>
                </a:lnTo>
                <a:lnTo>
                  <a:pt x="762633" y="1950870"/>
                </a:lnTo>
                <a:lnTo>
                  <a:pt x="808821" y="1942100"/>
                </a:lnTo>
                <a:lnTo>
                  <a:pt x="864163" y="1942153"/>
                </a:lnTo>
                <a:lnTo>
                  <a:pt x="958736" y="1922532"/>
                </a:lnTo>
                <a:lnTo>
                  <a:pt x="998015" y="1902813"/>
                </a:lnTo>
                <a:lnTo>
                  <a:pt x="1046547" y="1891823"/>
                </a:lnTo>
                <a:lnTo>
                  <a:pt x="1095620" y="1880320"/>
                </a:lnTo>
                <a:lnTo>
                  <a:pt x="1145259" y="1868281"/>
                </a:lnTo>
                <a:lnTo>
                  <a:pt x="1186753" y="1846463"/>
                </a:lnTo>
                <a:lnTo>
                  <a:pt x="1237532" y="1833344"/>
                </a:lnTo>
                <a:lnTo>
                  <a:pt x="1279394" y="1811178"/>
                </a:lnTo>
                <a:lnTo>
                  <a:pt x="1329826" y="1798387"/>
                </a:lnTo>
                <a:lnTo>
                  <a:pt x="1371378" y="1776516"/>
                </a:lnTo>
                <a:lnTo>
                  <a:pt x="1471582" y="1751560"/>
                </a:lnTo>
                <a:lnTo>
                  <a:pt x="1512801" y="1730003"/>
                </a:lnTo>
                <a:lnTo>
                  <a:pt x="1662013" y="1693606"/>
                </a:lnTo>
                <a:lnTo>
                  <a:pt x="1710529" y="1682631"/>
                </a:lnTo>
                <a:lnTo>
                  <a:pt x="1758009" y="1672637"/>
                </a:lnTo>
                <a:lnTo>
                  <a:pt x="1804416" y="1663660"/>
                </a:lnTo>
                <a:lnTo>
                  <a:pt x="1858447" y="1664955"/>
                </a:lnTo>
                <a:lnTo>
                  <a:pt x="1902593" y="1658119"/>
                </a:lnTo>
                <a:lnTo>
                  <a:pt x="1954287" y="1661628"/>
                </a:lnTo>
                <a:lnTo>
                  <a:pt x="2004756" y="1666297"/>
                </a:lnTo>
                <a:lnTo>
                  <a:pt x="2054038" y="1672091"/>
                </a:lnTo>
                <a:lnTo>
                  <a:pt x="2102867" y="1678313"/>
                </a:lnTo>
                <a:lnTo>
                  <a:pt x="2151240" y="1684968"/>
                </a:lnTo>
                <a:lnTo>
                  <a:pt x="2199153" y="1692059"/>
                </a:lnTo>
                <a:lnTo>
                  <a:pt x="2246601" y="1699590"/>
                </a:lnTo>
                <a:lnTo>
                  <a:pt x="2293582" y="1707564"/>
                </a:lnTo>
                <a:lnTo>
                  <a:pt x="2340091" y="1715984"/>
                </a:lnTo>
                <a:lnTo>
                  <a:pt x="2386125" y="1724855"/>
                </a:lnTo>
                <a:lnTo>
                  <a:pt x="2440415" y="1743399"/>
                </a:lnTo>
                <a:lnTo>
                  <a:pt x="2485488" y="1753180"/>
                </a:lnTo>
                <a:lnTo>
                  <a:pt x="2530074" y="1763423"/>
                </a:lnTo>
                <a:lnTo>
                  <a:pt x="2582904" y="1783349"/>
                </a:lnTo>
                <a:lnTo>
                  <a:pt x="2627045" y="1794014"/>
                </a:lnTo>
                <a:lnTo>
                  <a:pt x="2670646" y="1805190"/>
                </a:lnTo>
                <a:lnTo>
                  <a:pt x="2722440" y="1826098"/>
                </a:lnTo>
                <a:lnTo>
                  <a:pt x="2764954" y="1838303"/>
                </a:lnTo>
                <a:lnTo>
                  <a:pt x="2815657" y="1860246"/>
                </a:lnTo>
                <a:lnTo>
                  <a:pt x="2865810" y="1882709"/>
                </a:lnTo>
                <a:lnTo>
                  <a:pt x="2906677" y="1896475"/>
                </a:lnTo>
                <a:lnTo>
                  <a:pt x="2955725" y="1919985"/>
                </a:lnTo>
                <a:lnTo>
                  <a:pt x="2995482" y="1934802"/>
                </a:lnTo>
                <a:lnTo>
                  <a:pt x="3043416" y="1959368"/>
                </a:lnTo>
                <a:lnTo>
                  <a:pt x="3090788" y="1984465"/>
                </a:lnTo>
                <a:lnTo>
                  <a:pt x="3128863" y="2000877"/>
                </a:lnTo>
                <a:lnTo>
                  <a:pt x="3175106" y="2027044"/>
                </a:lnTo>
                <a:lnTo>
                  <a:pt x="3220782" y="2053749"/>
                </a:lnTo>
                <a:lnTo>
                  <a:pt x="3265887" y="2080994"/>
                </a:lnTo>
                <a:lnTo>
                  <a:pt x="3301686" y="2099562"/>
                </a:lnTo>
                <a:lnTo>
                  <a:pt x="3345643" y="2127895"/>
                </a:lnTo>
                <a:lnTo>
                  <a:pt x="3389024" y="2156774"/>
                </a:lnTo>
                <a:lnTo>
                  <a:pt x="3431824" y="2186203"/>
                </a:lnTo>
                <a:lnTo>
                  <a:pt x="3475740" y="2214575"/>
                </a:lnTo>
                <a:lnTo>
                  <a:pt x="3521333" y="2241358"/>
                </a:lnTo>
                <a:lnTo>
                  <a:pt x="3568435" y="2266712"/>
                </a:lnTo>
                <a:lnTo>
                  <a:pt x="3616874" y="2290798"/>
                </a:lnTo>
                <a:lnTo>
                  <a:pt x="3666483" y="2313777"/>
                </a:lnTo>
                <a:lnTo>
                  <a:pt x="3717091" y="2335810"/>
                </a:lnTo>
                <a:lnTo>
                  <a:pt x="3768528" y="2357056"/>
                </a:lnTo>
                <a:lnTo>
                  <a:pt x="3811871" y="2368476"/>
                </a:lnTo>
                <a:lnTo>
                  <a:pt x="3866251" y="2386934"/>
                </a:lnTo>
                <a:lnTo>
                  <a:pt x="3905450" y="2384786"/>
                </a:lnTo>
                <a:lnTo>
                  <a:pt x="3955658" y="2389702"/>
                </a:lnTo>
                <a:lnTo>
                  <a:pt x="3999394" y="2383256"/>
                </a:lnTo>
                <a:lnTo>
                  <a:pt x="4045377" y="2374680"/>
                </a:lnTo>
                <a:lnTo>
                  <a:pt x="4093596" y="2363986"/>
                </a:lnTo>
                <a:lnTo>
                  <a:pt x="4135302" y="2341968"/>
                </a:lnTo>
                <a:lnTo>
                  <a:pt x="4179217" y="2317858"/>
                </a:lnTo>
                <a:lnTo>
                  <a:pt x="4332061" y="2173052"/>
                </a:lnTo>
                <a:lnTo>
                  <a:pt x="4346251" y="2212092"/>
                </a:lnTo>
                <a:lnTo>
                  <a:pt x="4349989" y="2243540"/>
                </a:lnTo>
                <a:lnTo>
                  <a:pt x="4361704" y="2284925"/>
                </a:lnTo>
                <a:lnTo>
                  <a:pt x="4366705" y="2315176"/>
                </a:lnTo>
                <a:lnTo>
                  <a:pt x="4370038" y="2347007"/>
                </a:lnTo>
                <a:lnTo>
                  <a:pt x="4372665" y="2379508"/>
                </a:lnTo>
                <a:lnTo>
                  <a:pt x="4366810" y="2402550"/>
                </a:lnTo>
                <a:lnTo>
                  <a:pt x="4324538" y="2477587"/>
                </a:lnTo>
                <a:close/>
              </a:path>
              <a:path w="4373244" h="2625090">
                <a:moveTo>
                  <a:pt x="934298" y="1210911"/>
                </a:moveTo>
                <a:lnTo>
                  <a:pt x="832704" y="1307162"/>
                </a:lnTo>
                <a:lnTo>
                  <a:pt x="750930" y="1349647"/>
                </a:lnTo>
                <a:lnTo>
                  <a:pt x="702364" y="1360669"/>
                </a:lnTo>
                <a:lnTo>
                  <a:pt x="654514" y="1371013"/>
                </a:lnTo>
                <a:lnTo>
                  <a:pt x="607949" y="1380140"/>
                </a:lnTo>
                <a:lnTo>
                  <a:pt x="569311" y="1399252"/>
                </a:lnTo>
                <a:lnTo>
                  <a:pt x="521129" y="1409910"/>
                </a:lnTo>
                <a:lnTo>
                  <a:pt x="472140" y="1421334"/>
                </a:lnTo>
                <a:lnTo>
                  <a:pt x="427617" y="1446021"/>
                </a:lnTo>
                <a:lnTo>
                  <a:pt x="853752" y="1042297"/>
                </a:lnTo>
                <a:lnTo>
                  <a:pt x="881407" y="998601"/>
                </a:lnTo>
                <a:lnTo>
                  <a:pt x="920982" y="961108"/>
                </a:lnTo>
                <a:lnTo>
                  <a:pt x="1011432" y="822931"/>
                </a:lnTo>
                <a:lnTo>
                  <a:pt x="1032244" y="768224"/>
                </a:lnTo>
                <a:lnTo>
                  <a:pt x="1170069" y="550175"/>
                </a:lnTo>
                <a:lnTo>
                  <a:pt x="1206991" y="515195"/>
                </a:lnTo>
                <a:lnTo>
                  <a:pt x="1235347" y="470835"/>
                </a:lnTo>
                <a:lnTo>
                  <a:pt x="1272590" y="435551"/>
                </a:lnTo>
                <a:lnTo>
                  <a:pt x="1301232" y="390921"/>
                </a:lnTo>
                <a:lnTo>
                  <a:pt x="1488224" y="213763"/>
                </a:lnTo>
                <a:lnTo>
                  <a:pt x="1579106" y="162650"/>
                </a:lnTo>
                <a:lnTo>
                  <a:pt x="1634076" y="145560"/>
                </a:lnTo>
                <a:lnTo>
                  <a:pt x="1725606" y="93833"/>
                </a:lnTo>
                <a:lnTo>
                  <a:pt x="1833096" y="61975"/>
                </a:lnTo>
                <a:lnTo>
                  <a:pt x="1877447" y="37451"/>
                </a:lnTo>
                <a:lnTo>
                  <a:pt x="1930042" y="22611"/>
                </a:lnTo>
                <a:lnTo>
                  <a:pt x="1955017" y="16444"/>
                </a:lnTo>
                <a:lnTo>
                  <a:pt x="1487974" y="458924"/>
                </a:lnTo>
                <a:lnTo>
                  <a:pt x="1439529" y="539811"/>
                </a:lnTo>
                <a:lnTo>
                  <a:pt x="1408724" y="568996"/>
                </a:lnTo>
                <a:lnTo>
                  <a:pt x="1386502" y="607543"/>
                </a:lnTo>
                <a:lnTo>
                  <a:pt x="1324337" y="666439"/>
                </a:lnTo>
                <a:lnTo>
                  <a:pt x="1298230" y="708667"/>
                </a:lnTo>
                <a:lnTo>
                  <a:pt x="1263182" y="741873"/>
                </a:lnTo>
                <a:lnTo>
                  <a:pt x="1237101" y="784077"/>
                </a:lnTo>
                <a:lnTo>
                  <a:pt x="1202958" y="816424"/>
                </a:lnTo>
                <a:lnTo>
                  <a:pt x="1187396" y="866157"/>
                </a:lnTo>
                <a:lnTo>
                  <a:pt x="1071198" y="1046222"/>
                </a:lnTo>
                <a:lnTo>
                  <a:pt x="1032909" y="1082497"/>
                </a:lnTo>
                <a:lnTo>
                  <a:pt x="1003152" y="1128184"/>
                </a:lnTo>
                <a:lnTo>
                  <a:pt x="964459" y="1164842"/>
                </a:lnTo>
                <a:lnTo>
                  <a:pt x="934298" y="1210911"/>
                </a:lnTo>
                <a:close/>
              </a:path>
              <a:path w="4373244" h="2625090">
                <a:moveTo>
                  <a:pt x="745877" y="1144498"/>
                </a:moveTo>
                <a:lnTo>
                  <a:pt x="390868" y="1480836"/>
                </a:lnTo>
                <a:lnTo>
                  <a:pt x="344880" y="1506911"/>
                </a:lnTo>
                <a:lnTo>
                  <a:pt x="701808" y="1168755"/>
                </a:lnTo>
                <a:lnTo>
                  <a:pt x="745877" y="1144498"/>
                </a:lnTo>
                <a:close/>
              </a:path>
              <a:path w="4373244" h="2625090">
                <a:moveTo>
                  <a:pt x="4332061" y="2173052"/>
                </a:moveTo>
                <a:lnTo>
                  <a:pt x="4203800" y="2294568"/>
                </a:lnTo>
                <a:lnTo>
                  <a:pt x="4205715" y="2275258"/>
                </a:lnTo>
                <a:lnTo>
                  <a:pt x="4206469" y="2257050"/>
                </a:lnTo>
                <a:lnTo>
                  <a:pt x="4202836" y="2208008"/>
                </a:lnTo>
                <a:lnTo>
                  <a:pt x="4194809" y="2163129"/>
                </a:lnTo>
                <a:lnTo>
                  <a:pt x="4174511" y="2112381"/>
                </a:lnTo>
                <a:lnTo>
                  <a:pt x="4151536" y="2064169"/>
                </a:lnTo>
                <a:lnTo>
                  <a:pt x="4127972" y="2016516"/>
                </a:lnTo>
                <a:lnTo>
                  <a:pt x="4104761" y="1968528"/>
                </a:lnTo>
                <a:lnTo>
                  <a:pt x="4082257" y="1919869"/>
                </a:lnTo>
                <a:lnTo>
                  <a:pt x="4052080" y="1860986"/>
                </a:lnTo>
                <a:lnTo>
                  <a:pt x="3963160" y="1805273"/>
                </a:lnTo>
                <a:lnTo>
                  <a:pt x="3829702" y="1721777"/>
                </a:lnTo>
                <a:lnTo>
                  <a:pt x="3793912" y="1703201"/>
                </a:lnTo>
                <a:lnTo>
                  <a:pt x="3749361" y="1675431"/>
                </a:lnTo>
                <a:lnTo>
                  <a:pt x="3704779" y="1647690"/>
                </a:lnTo>
                <a:lnTo>
                  <a:pt x="3660161" y="1619982"/>
                </a:lnTo>
                <a:lnTo>
                  <a:pt x="3616644" y="1591232"/>
                </a:lnTo>
                <a:lnTo>
                  <a:pt x="3581710" y="1571845"/>
                </a:lnTo>
                <a:lnTo>
                  <a:pt x="3536729" y="1544483"/>
                </a:lnTo>
                <a:lnTo>
                  <a:pt x="3498006" y="1528685"/>
                </a:lnTo>
                <a:lnTo>
                  <a:pt x="3448662" y="1505456"/>
                </a:lnTo>
                <a:lnTo>
                  <a:pt x="3401383" y="1480270"/>
                </a:lnTo>
                <a:lnTo>
                  <a:pt x="3355808" y="1453469"/>
                </a:lnTo>
                <a:lnTo>
                  <a:pt x="3311579" y="1425394"/>
                </a:lnTo>
                <a:lnTo>
                  <a:pt x="3268334" y="1396386"/>
                </a:lnTo>
                <a:lnTo>
                  <a:pt x="3225715" y="1366786"/>
                </a:lnTo>
                <a:lnTo>
                  <a:pt x="3183361" y="1336934"/>
                </a:lnTo>
                <a:lnTo>
                  <a:pt x="3140912" y="1307172"/>
                </a:lnTo>
                <a:lnTo>
                  <a:pt x="3099564" y="1276367"/>
                </a:lnTo>
                <a:lnTo>
                  <a:pt x="3061785" y="1242180"/>
                </a:lnTo>
                <a:lnTo>
                  <a:pt x="3019177" y="1195075"/>
                </a:lnTo>
                <a:lnTo>
                  <a:pt x="2989545" y="1153170"/>
                </a:lnTo>
                <a:lnTo>
                  <a:pt x="2964491" y="1106928"/>
                </a:lnTo>
                <a:lnTo>
                  <a:pt x="2939554" y="1060575"/>
                </a:lnTo>
                <a:lnTo>
                  <a:pt x="2922342" y="1024398"/>
                </a:lnTo>
                <a:lnTo>
                  <a:pt x="2895385" y="979959"/>
                </a:lnTo>
                <a:lnTo>
                  <a:pt x="2867418" y="936477"/>
                </a:lnTo>
                <a:lnTo>
                  <a:pt x="2848111" y="902285"/>
                </a:lnTo>
                <a:lnTo>
                  <a:pt x="2820914" y="858073"/>
                </a:lnTo>
                <a:lnTo>
                  <a:pt x="2794532" y="813089"/>
                </a:lnTo>
                <a:lnTo>
                  <a:pt x="2768935" y="767362"/>
                </a:lnTo>
                <a:lnTo>
                  <a:pt x="2752829" y="730137"/>
                </a:lnTo>
                <a:lnTo>
                  <a:pt x="2728716" y="683003"/>
                </a:lnTo>
                <a:lnTo>
                  <a:pt x="2714036" y="644427"/>
                </a:lnTo>
                <a:lnTo>
                  <a:pt x="2691290" y="595998"/>
                </a:lnTo>
                <a:lnTo>
                  <a:pt x="2677919" y="556182"/>
                </a:lnTo>
                <a:lnTo>
                  <a:pt x="2656425" y="506568"/>
                </a:lnTo>
                <a:lnTo>
                  <a:pt x="2637533" y="454488"/>
                </a:lnTo>
                <a:lnTo>
                  <a:pt x="2618338" y="402695"/>
                </a:lnTo>
                <a:lnTo>
                  <a:pt x="2598739" y="351284"/>
                </a:lnTo>
                <a:lnTo>
                  <a:pt x="2578635" y="300353"/>
                </a:lnTo>
                <a:lnTo>
                  <a:pt x="2555765" y="269536"/>
                </a:lnTo>
                <a:lnTo>
                  <a:pt x="2493672" y="240891"/>
                </a:lnTo>
                <a:lnTo>
                  <a:pt x="2449788" y="229983"/>
                </a:lnTo>
                <a:lnTo>
                  <a:pt x="2395532" y="211407"/>
                </a:lnTo>
                <a:lnTo>
                  <a:pt x="2348255" y="203714"/>
                </a:lnTo>
                <a:lnTo>
                  <a:pt x="2299102" y="197798"/>
                </a:lnTo>
                <a:lnTo>
                  <a:pt x="2256688" y="202992"/>
                </a:lnTo>
                <a:lnTo>
                  <a:pt x="2203424" y="200971"/>
                </a:lnTo>
                <a:lnTo>
                  <a:pt x="2156660" y="210287"/>
                </a:lnTo>
                <a:lnTo>
                  <a:pt x="2107541" y="221833"/>
                </a:lnTo>
                <a:lnTo>
                  <a:pt x="1794627" y="308356"/>
                </a:lnTo>
                <a:lnTo>
                  <a:pt x="1750448" y="332716"/>
                </a:lnTo>
                <a:lnTo>
                  <a:pt x="1643851" y="363729"/>
                </a:lnTo>
                <a:lnTo>
                  <a:pt x="1561904" y="406377"/>
                </a:lnTo>
                <a:lnTo>
                  <a:pt x="1529396" y="437175"/>
                </a:lnTo>
                <a:lnTo>
                  <a:pt x="1487974" y="458924"/>
                </a:lnTo>
                <a:lnTo>
                  <a:pt x="1955017" y="16444"/>
                </a:lnTo>
                <a:lnTo>
                  <a:pt x="1979991" y="10278"/>
                </a:lnTo>
                <a:lnTo>
                  <a:pt x="2036755" y="8983"/>
                </a:lnTo>
                <a:lnTo>
                  <a:pt x="2083169" y="0"/>
                </a:lnTo>
                <a:lnTo>
                  <a:pt x="2137003" y="1480"/>
                </a:lnTo>
                <a:lnTo>
                  <a:pt x="2188204" y="5456"/>
                </a:lnTo>
                <a:lnTo>
                  <a:pt x="2237743" y="11006"/>
                </a:lnTo>
                <a:lnTo>
                  <a:pt x="2285730" y="18027"/>
                </a:lnTo>
                <a:lnTo>
                  <a:pt x="2332270" y="26418"/>
                </a:lnTo>
                <a:lnTo>
                  <a:pt x="2386207" y="45296"/>
                </a:lnTo>
                <a:lnTo>
                  <a:pt x="2430177" y="56122"/>
                </a:lnTo>
                <a:lnTo>
                  <a:pt x="2473024" y="68012"/>
                </a:lnTo>
                <a:lnTo>
                  <a:pt x="2523589" y="90085"/>
                </a:lnTo>
                <a:lnTo>
                  <a:pt x="2571669" y="114512"/>
                </a:lnTo>
                <a:lnTo>
                  <a:pt x="2612930" y="145400"/>
                </a:lnTo>
                <a:lnTo>
                  <a:pt x="2647422" y="182700"/>
                </a:lnTo>
                <a:lnTo>
                  <a:pt x="2675196" y="226365"/>
                </a:lnTo>
                <a:lnTo>
                  <a:pt x="2685837" y="251273"/>
                </a:lnTo>
                <a:lnTo>
                  <a:pt x="2704657" y="285926"/>
                </a:lnTo>
                <a:lnTo>
                  <a:pt x="2721962" y="322015"/>
                </a:lnTo>
                <a:lnTo>
                  <a:pt x="2728057" y="351230"/>
                </a:lnTo>
                <a:lnTo>
                  <a:pt x="2736468" y="395745"/>
                </a:lnTo>
                <a:lnTo>
                  <a:pt x="2755912" y="447302"/>
                </a:lnTo>
                <a:lnTo>
                  <a:pt x="2768253" y="488094"/>
                </a:lnTo>
                <a:lnTo>
                  <a:pt x="2790290" y="537195"/>
                </a:lnTo>
                <a:lnTo>
                  <a:pt x="2812619" y="586018"/>
                </a:lnTo>
                <a:lnTo>
                  <a:pt x="2825836" y="625980"/>
                </a:lnTo>
                <a:lnTo>
                  <a:pt x="2846742" y="676152"/>
                </a:lnTo>
                <a:lnTo>
                  <a:pt x="2855379" y="702958"/>
                </a:lnTo>
                <a:lnTo>
                  <a:pt x="2874721" y="737117"/>
                </a:lnTo>
                <a:lnTo>
                  <a:pt x="2895175" y="770223"/>
                </a:lnTo>
                <a:lnTo>
                  <a:pt x="2907147" y="793870"/>
                </a:lnTo>
                <a:lnTo>
                  <a:pt x="2929318" y="825349"/>
                </a:lnTo>
                <a:lnTo>
                  <a:pt x="2943613" y="846795"/>
                </a:lnTo>
                <a:lnTo>
                  <a:pt x="2957605" y="868528"/>
                </a:lnTo>
                <a:lnTo>
                  <a:pt x="2978867" y="900868"/>
                </a:lnTo>
                <a:lnTo>
                  <a:pt x="3004476" y="946584"/>
                </a:lnTo>
                <a:lnTo>
                  <a:pt x="3033531" y="989035"/>
                </a:lnTo>
                <a:lnTo>
                  <a:pt x="3065729" y="1028509"/>
                </a:lnTo>
                <a:lnTo>
                  <a:pt x="3100765" y="1065294"/>
                </a:lnTo>
                <a:lnTo>
                  <a:pt x="3138336" y="1099677"/>
                </a:lnTo>
                <a:lnTo>
                  <a:pt x="3178138" y="1131947"/>
                </a:lnTo>
                <a:lnTo>
                  <a:pt x="3219866" y="1162392"/>
                </a:lnTo>
                <a:lnTo>
                  <a:pt x="3263217" y="1191299"/>
                </a:lnTo>
                <a:lnTo>
                  <a:pt x="3307887" y="1218957"/>
                </a:lnTo>
                <a:lnTo>
                  <a:pt x="3344838" y="1236433"/>
                </a:lnTo>
                <a:lnTo>
                  <a:pt x="3436332" y="1289708"/>
                </a:lnTo>
                <a:lnTo>
                  <a:pt x="3482046" y="1316376"/>
                </a:lnTo>
                <a:lnTo>
                  <a:pt x="3527720" y="1343083"/>
                </a:lnTo>
                <a:lnTo>
                  <a:pt x="3564607" y="1360620"/>
                </a:lnTo>
                <a:lnTo>
                  <a:pt x="3610162" y="1387439"/>
                </a:lnTo>
                <a:lnTo>
                  <a:pt x="3655637" y="1414333"/>
                </a:lnTo>
                <a:lnTo>
                  <a:pt x="3701020" y="1441316"/>
                </a:lnTo>
                <a:lnTo>
                  <a:pt x="3746297" y="1468399"/>
                </a:lnTo>
                <a:lnTo>
                  <a:pt x="3782720" y="1486375"/>
                </a:lnTo>
                <a:lnTo>
                  <a:pt x="3827745" y="1513696"/>
                </a:lnTo>
                <a:lnTo>
                  <a:pt x="3872625" y="1541155"/>
                </a:lnTo>
                <a:lnTo>
                  <a:pt x="3917345" y="1568765"/>
                </a:lnTo>
                <a:lnTo>
                  <a:pt x="3961771" y="1596654"/>
                </a:lnTo>
                <a:lnTo>
                  <a:pt x="4004024" y="1626602"/>
                </a:lnTo>
                <a:lnTo>
                  <a:pt x="4053124" y="1667557"/>
                </a:lnTo>
                <a:lnTo>
                  <a:pt x="4091885" y="1700813"/>
                </a:lnTo>
                <a:lnTo>
                  <a:pt x="4129328" y="1735318"/>
                </a:lnTo>
                <a:lnTo>
                  <a:pt x="4164163" y="1772293"/>
                </a:lnTo>
                <a:lnTo>
                  <a:pt x="4195144" y="1812920"/>
                </a:lnTo>
                <a:lnTo>
                  <a:pt x="4221651" y="1857785"/>
                </a:lnTo>
                <a:lnTo>
                  <a:pt x="4243063" y="1907478"/>
                </a:lnTo>
                <a:lnTo>
                  <a:pt x="4258759" y="1962585"/>
                </a:lnTo>
                <a:lnTo>
                  <a:pt x="4266719" y="2007528"/>
                </a:lnTo>
                <a:lnTo>
                  <a:pt x="4277558" y="2049743"/>
                </a:lnTo>
                <a:lnTo>
                  <a:pt x="4299657" y="2098784"/>
                </a:lnTo>
                <a:lnTo>
                  <a:pt x="4315194" y="2136548"/>
                </a:lnTo>
                <a:lnTo>
                  <a:pt x="4332061" y="2173052"/>
                </a:lnTo>
                <a:close/>
              </a:path>
            </a:pathLst>
          </a:custGeom>
          <a:solidFill>
            <a:srgbClr val="5B9DC7"/>
          </a:solidFill>
        </p:spPr>
        <p:txBody>
          <a:bodyPr wrap="square" lIns="0" tIns="0" rIns="0" bIns="0" rtlCol="0"/>
          <a:lstStyle/>
          <a:p>
            <a:endParaRPr sz="1200"/>
          </a:p>
        </p:txBody>
      </p:sp>
      <p:sp>
        <p:nvSpPr>
          <p:cNvPr id="10" name="object 10"/>
          <p:cNvSpPr txBox="1"/>
          <p:nvPr/>
        </p:nvSpPr>
        <p:spPr>
          <a:xfrm>
            <a:off x="965200" y="1110955"/>
            <a:ext cx="7729728" cy="5491802"/>
          </a:xfrm>
          <a:prstGeom prst="rect">
            <a:avLst/>
          </a:prstGeom>
        </p:spPr>
        <p:txBody>
          <a:bodyPr vert="horz" wrap="square" lIns="0" tIns="8043" rIns="0" bIns="0" rtlCol="0">
            <a:spAutoFit/>
          </a:bodyPr>
          <a:lstStyle/>
          <a:p>
            <a:pPr indent="-203210">
              <a:lnSpc>
                <a:spcPct val="200000"/>
              </a:lnSpc>
            </a:pPr>
            <a:r>
              <a:rPr lang="fr-FR" sz="1200" dirty="0">
                <a:latin typeface="Times New Roman" panose="02020603050405020304" pitchFamily="18" charset="0"/>
                <a:ea typeface="Times New Roman" panose="02020603050405020304" pitchFamily="18" charset="0"/>
              </a:rPr>
              <a:t>1-Fang, Michael, et al. “</a:t>
            </a:r>
            <a:r>
              <a:rPr lang="fr-FR" sz="1200" dirty="0" err="1">
                <a:latin typeface="Times New Roman" panose="02020603050405020304" pitchFamily="18" charset="0"/>
                <a:ea typeface="Times New Roman" panose="02020603050405020304" pitchFamily="18" charset="0"/>
              </a:rPr>
              <a:t>Undiagnosed</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in U.S. </a:t>
            </a:r>
            <a:r>
              <a:rPr lang="fr-FR" sz="1200" dirty="0" err="1">
                <a:latin typeface="Times New Roman" panose="02020603050405020304" pitchFamily="18" charset="0"/>
                <a:ea typeface="Times New Roman" panose="02020603050405020304" pitchFamily="18" charset="0"/>
              </a:rPr>
              <a:t>Adults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Prevalence</a:t>
            </a:r>
            <a:r>
              <a:rPr lang="fr-FR" sz="1200" dirty="0">
                <a:latin typeface="Times New Roman" panose="02020603050405020304" pitchFamily="18" charset="0"/>
                <a:ea typeface="Times New Roman" panose="02020603050405020304" pitchFamily="18" charset="0"/>
              </a:rPr>
              <a:t> and Trends.” </a:t>
            </a:r>
            <a:r>
              <a:rPr lang="fr-FR" sz="1200" i="1" dirty="0" err="1">
                <a:latin typeface="Times New Roman" panose="02020603050405020304" pitchFamily="18" charset="0"/>
                <a:ea typeface="Times New Roman" panose="02020603050405020304" pitchFamily="18" charset="0"/>
              </a:rPr>
              <a:t>Diabetes</a:t>
            </a:r>
            <a:r>
              <a:rPr lang="fr-FR" sz="1200" i="1" dirty="0">
                <a:latin typeface="Times New Roman" panose="02020603050405020304" pitchFamily="18" charset="0"/>
                <a:ea typeface="Times New Roman" panose="02020603050405020304" pitchFamily="18" charset="0"/>
              </a:rPr>
              <a:t> Care</a:t>
            </a:r>
            <a:r>
              <a:rPr lang="fr-FR" sz="1200" dirty="0">
                <a:latin typeface="Times New Roman" panose="02020603050405020304" pitchFamily="18" charset="0"/>
                <a:ea typeface="Times New Roman" panose="02020603050405020304" pitchFamily="18" charset="0"/>
              </a:rPr>
              <a:t>, vol. 45, no. 9, Sept. 2022, pp. 1994–2002. </a:t>
            </a:r>
            <a:r>
              <a:rPr lang="fr-FR" sz="1200" i="1" dirty="0">
                <a:latin typeface="Times New Roman" panose="02020603050405020304" pitchFamily="18" charset="0"/>
                <a:ea typeface="Times New Roman" panose="02020603050405020304" pitchFamily="18" charset="0"/>
              </a:rPr>
              <a:t>DOI.org (</a:t>
            </a:r>
            <a:r>
              <a:rPr lang="fr-FR" sz="1200" i="1" dirty="0" err="1">
                <a:latin typeface="Times New Roman" panose="02020603050405020304" pitchFamily="18" charset="0"/>
                <a:ea typeface="Times New Roman" panose="02020603050405020304" pitchFamily="18" charset="0"/>
              </a:rPr>
              <a:t>Crossref</a:t>
            </a:r>
            <a:r>
              <a:rPr lang="fr-FR" sz="1200" i="1" dirty="0">
                <a:latin typeface="Times New Roman" panose="02020603050405020304" pitchFamily="18" charset="0"/>
                <a:ea typeface="Times New Roman" panose="02020603050405020304" pitchFamily="18" charset="0"/>
              </a:rPr>
              <a:t>)</a:t>
            </a:r>
            <a:r>
              <a:rPr lang="fr-FR" sz="1200" dirty="0">
                <a:latin typeface="Times New Roman" panose="02020603050405020304" pitchFamily="18" charset="0"/>
                <a:ea typeface="Times New Roman" panose="02020603050405020304" pitchFamily="18" charset="0"/>
              </a:rPr>
              <a:t>, https://doi.org/10.2337/dc22-0242.</a:t>
            </a:r>
            <a:endParaRPr lang="en-CA" sz="1200" dirty="0">
              <a:latin typeface="Times New Roman" panose="02020603050405020304" pitchFamily="18" charset="0"/>
              <a:ea typeface="Times New Roman" panose="02020603050405020304" pitchFamily="18" charset="0"/>
            </a:endParaRPr>
          </a:p>
          <a:p>
            <a:pPr indent="-203210">
              <a:lnSpc>
                <a:spcPct val="200000"/>
              </a:lnSpc>
            </a:pPr>
            <a:r>
              <a:rPr lang="fr-FR" sz="1200" dirty="0">
                <a:latin typeface="Times New Roman" panose="02020603050405020304" pitchFamily="18" charset="0"/>
                <a:ea typeface="Times New Roman" panose="02020603050405020304" pitchFamily="18" charset="0"/>
              </a:rPr>
              <a:t>2-Madsen, Kasper S., et al. “</a:t>
            </a:r>
            <a:r>
              <a:rPr lang="fr-FR" sz="1200" dirty="0" err="1">
                <a:latin typeface="Times New Roman" panose="02020603050405020304" pitchFamily="18" charset="0"/>
                <a:ea typeface="Times New Roman" panose="02020603050405020304" pitchFamily="18" charset="0"/>
              </a:rPr>
              <a:t>Metformin</a:t>
            </a:r>
            <a:r>
              <a:rPr lang="fr-FR" sz="1200" dirty="0">
                <a:latin typeface="Times New Roman" panose="02020603050405020304" pitchFamily="18" charset="0"/>
                <a:ea typeface="Times New Roman" panose="02020603050405020304" pitchFamily="18" charset="0"/>
              </a:rPr>
              <a:t> for Prevention or Delay of Type 2 </a:t>
            </a:r>
            <a:r>
              <a:rPr lang="fr-FR" sz="1200"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Mellitus</a:t>
            </a:r>
            <a:r>
              <a:rPr lang="fr-FR" sz="1200" dirty="0">
                <a:latin typeface="Times New Roman" panose="02020603050405020304" pitchFamily="18" charset="0"/>
                <a:ea typeface="Times New Roman" panose="02020603050405020304" pitchFamily="18" charset="0"/>
              </a:rPr>
              <a:t> and </a:t>
            </a:r>
            <a:r>
              <a:rPr lang="fr-FR" sz="1200" dirty="0" err="1">
                <a:latin typeface="Times New Roman" panose="02020603050405020304" pitchFamily="18" charset="0"/>
                <a:ea typeface="Times New Roman" panose="02020603050405020304" pitchFamily="18" charset="0"/>
              </a:rPr>
              <a:t>Its</a:t>
            </a:r>
            <a:r>
              <a:rPr lang="fr-FR" sz="1200" dirty="0">
                <a:latin typeface="Times New Roman" panose="02020603050405020304" pitchFamily="18" charset="0"/>
                <a:ea typeface="Times New Roman" panose="02020603050405020304" pitchFamily="18" charset="0"/>
              </a:rPr>
              <a:t> Associated Complications in </a:t>
            </a:r>
            <a:r>
              <a:rPr lang="fr-FR" sz="1200" dirty="0" err="1">
                <a:latin typeface="Times New Roman" panose="02020603050405020304" pitchFamily="18" charset="0"/>
                <a:ea typeface="Times New Roman" panose="02020603050405020304" pitchFamily="18" charset="0"/>
              </a:rPr>
              <a:t>Persons</a:t>
            </a:r>
            <a:r>
              <a:rPr lang="fr-FR" sz="1200" dirty="0">
                <a:latin typeface="Times New Roman" panose="02020603050405020304" pitchFamily="18" charset="0"/>
                <a:ea typeface="Times New Roman" panose="02020603050405020304" pitchFamily="18" charset="0"/>
              </a:rPr>
              <a:t> at </a:t>
            </a:r>
            <a:r>
              <a:rPr lang="fr-FR" sz="1200" dirty="0" err="1">
                <a:latin typeface="Times New Roman" panose="02020603050405020304" pitchFamily="18" charset="0"/>
                <a:ea typeface="Times New Roman" panose="02020603050405020304" pitchFamily="18" charset="0"/>
              </a:rPr>
              <a:t>Increased</a:t>
            </a:r>
            <a:r>
              <a:rPr lang="fr-FR" sz="1200" dirty="0">
                <a:latin typeface="Times New Roman" panose="02020603050405020304" pitchFamily="18" charset="0"/>
                <a:ea typeface="Times New Roman" panose="02020603050405020304" pitchFamily="18" charset="0"/>
              </a:rPr>
              <a:t> Risk for the </a:t>
            </a:r>
            <a:r>
              <a:rPr lang="fr-FR" sz="1200" dirty="0" err="1">
                <a:latin typeface="Times New Roman" panose="02020603050405020304" pitchFamily="18" charset="0"/>
                <a:ea typeface="Times New Roman" panose="02020603050405020304" pitchFamily="18" charset="0"/>
              </a:rPr>
              <a:t>Development</a:t>
            </a:r>
            <a:r>
              <a:rPr lang="fr-FR" sz="1200" dirty="0">
                <a:latin typeface="Times New Roman" panose="02020603050405020304" pitchFamily="18" charset="0"/>
                <a:ea typeface="Times New Roman" panose="02020603050405020304" pitchFamily="18" charset="0"/>
              </a:rPr>
              <a:t> of Type 2 </a:t>
            </a:r>
            <a:r>
              <a:rPr lang="fr-FR" sz="1200"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Mellitus</a:t>
            </a:r>
            <a:r>
              <a:rPr lang="fr-FR" sz="1200" dirty="0">
                <a:latin typeface="Times New Roman" panose="02020603050405020304" pitchFamily="18" charset="0"/>
                <a:ea typeface="Times New Roman" panose="02020603050405020304" pitchFamily="18" charset="0"/>
              </a:rPr>
              <a:t>.” </a:t>
            </a:r>
            <a:r>
              <a:rPr lang="fr-FR" sz="1200" i="1" dirty="0">
                <a:latin typeface="Times New Roman" panose="02020603050405020304" pitchFamily="18" charset="0"/>
                <a:ea typeface="Times New Roman" panose="02020603050405020304" pitchFamily="18" charset="0"/>
              </a:rPr>
              <a:t>Cochrane </a:t>
            </a:r>
            <a:r>
              <a:rPr lang="fr-FR" sz="1200" i="1" dirty="0" err="1">
                <a:latin typeface="Times New Roman" panose="02020603050405020304" pitchFamily="18" charset="0"/>
                <a:ea typeface="Times New Roman" panose="02020603050405020304" pitchFamily="18" charset="0"/>
              </a:rPr>
              <a:t>Database</a:t>
            </a:r>
            <a:r>
              <a:rPr lang="fr-FR" sz="1200" i="1" dirty="0">
                <a:latin typeface="Times New Roman" panose="02020603050405020304" pitchFamily="18" charset="0"/>
                <a:ea typeface="Times New Roman" panose="02020603050405020304" pitchFamily="18" charset="0"/>
              </a:rPr>
              <a:t> of </a:t>
            </a:r>
            <a:r>
              <a:rPr lang="fr-FR" sz="1200" i="1" dirty="0" err="1">
                <a:latin typeface="Times New Roman" panose="02020603050405020304" pitchFamily="18" charset="0"/>
                <a:ea typeface="Times New Roman" panose="02020603050405020304" pitchFamily="18" charset="0"/>
              </a:rPr>
              <a:t>Systematic</a:t>
            </a:r>
            <a:r>
              <a:rPr lang="fr-FR" sz="1200" i="1" dirty="0">
                <a:latin typeface="Times New Roman" panose="02020603050405020304" pitchFamily="18" charset="0"/>
                <a:ea typeface="Times New Roman" panose="02020603050405020304" pitchFamily="18" charset="0"/>
              </a:rPr>
              <a:t> </a:t>
            </a:r>
            <a:r>
              <a:rPr lang="fr-FR" sz="1200" i="1" dirty="0" err="1">
                <a:latin typeface="Times New Roman" panose="02020603050405020304" pitchFamily="18" charset="0"/>
                <a:ea typeface="Times New Roman" panose="02020603050405020304" pitchFamily="18" charset="0"/>
              </a:rPr>
              <a:t>Reviews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edited</a:t>
            </a:r>
            <a:r>
              <a:rPr lang="fr-FR" sz="1200" dirty="0">
                <a:latin typeface="Times New Roman" panose="02020603050405020304" pitchFamily="18" charset="0"/>
                <a:ea typeface="Times New Roman" panose="02020603050405020304" pitchFamily="18" charset="0"/>
              </a:rPr>
              <a:t> by Cochrane </a:t>
            </a:r>
            <a:r>
              <a:rPr lang="fr-FR" sz="1200" dirty="0" err="1">
                <a:latin typeface="Times New Roman" panose="02020603050405020304" pitchFamily="18" charset="0"/>
                <a:ea typeface="Times New Roman" panose="02020603050405020304" pitchFamily="18" charset="0"/>
              </a:rPr>
              <a:t>Metabolic</a:t>
            </a:r>
            <a:r>
              <a:rPr lang="fr-FR" sz="1200" dirty="0">
                <a:latin typeface="Times New Roman" panose="02020603050405020304" pitchFamily="18" charset="0"/>
                <a:ea typeface="Times New Roman" panose="02020603050405020304" pitchFamily="18" charset="0"/>
              </a:rPr>
              <a:t> and Endocrine </a:t>
            </a:r>
            <a:r>
              <a:rPr lang="fr-FR" sz="1200" dirty="0" err="1">
                <a:latin typeface="Times New Roman" panose="02020603050405020304" pitchFamily="18" charset="0"/>
                <a:ea typeface="Times New Roman" panose="02020603050405020304" pitchFamily="18" charset="0"/>
              </a:rPr>
              <a:t>Disorders</a:t>
            </a:r>
            <a:r>
              <a:rPr lang="fr-FR" sz="1200" dirty="0">
                <a:latin typeface="Times New Roman" panose="02020603050405020304" pitchFamily="18" charset="0"/>
                <a:ea typeface="Times New Roman" panose="02020603050405020304" pitchFamily="18" charset="0"/>
              </a:rPr>
              <a:t> Group, vol. 2019, no. 12, </a:t>
            </a:r>
            <a:r>
              <a:rPr lang="fr-FR" sz="1200" dirty="0" err="1">
                <a:latin typeface="Times New Roman" panose="02020603050405020304" pitchFamily="18" charset="0"/>
                <a:ea typeface="Times New Roman" panose="02020603050405020304" pitchFamily="18" charset="0"/>
              </a:rPr>
              <a:t>Dec</a:t>
            </a:r>
            <a:r>
              <a:rPr lang="fr-FR" sz="1200" dirty="0">
                <a:latin typeface="Times New Roman" panose="02020603050405020304" pitchFamily="18" charset="0"/>
                <a:ea typeface="Times New Roman" panose="02020603050405020304" pitchFamily="18" charset="0"/>
              </a:rPr>
              <a:t>. 2019. </a:t>
            </a:r>
            <a:r>
              <a:rPr lang="fr-FR" sz="1200" i="1" dirty="0">
                <a:latin typeface="Times New Roman" panose="02020603050405020304" pitchFamily="18" charset="0"/>
                <a:ea typeface="Times New Roman" panose="02020603050405020304" pitchFamily="18" charset="0"/>
              </a:rPr>
              <a:t>DOI.org (</a:t>
            </a:r>
            <a:r>
              <a:rPr lang="fr-FR" sz="1200" i="1" dirty="0" err="1">
                <a:latin typeface="Times New Roman" panose="02020603050405020304" pitchFamily="18" charset="0"/>
                <a:ea typeface="Times New Roman" panose="02020603050405020304" pitchFamily="18" charset="0"/>
              </a:rPr>
              <a:t>Crossref</a:t>
            </a:r>
            <a:r>
              <a:rPr lang="fr-FR" sz="1200" i="1" dirty="0">
                <a:latin typeface="Times New Roman" panose="02020603050405020304" pitchFamily="18" charset="0"/>
                <a:ea typeface="Times New Roman" panose="02020603050405020304" pitchFamily="18" charset="0"/>
              </a:rPr>
              <a:t>)</a:t>
            </a:r>
            <a:r>
              <a:rPr lang="fr-FR" sz="1200" dirty="0">
                <a:latin typeface="Times New Roman" panose="02020603050405020304" pitchFamily="18" charset="0"/>
                <a:ea typeface="Times New Roman" panose="02020603050405020304" pitchFamily="18" charset="0"/>
              </a:rPr>
              <a:t>, https://doi.org/10.1002/14651858.CD008558.pub2.</a:t>
            </a:r>
            <a:endParaRPr lang="en-CA" sz="1200" dirty="0">
              <a:latin typeface="Times New Roman" panose="02020603050405020304" pitchFamily="18" charset="0"/>
              <a:ea typeface="Times New Roman" panose="02020603050405020304" pitchFamily="18" charset="0"/>
            </a:endParaRPr>
          </a:p>
          <a:p>
            <a:pPr indent="-203210">
              <a:lnSpc>
                <a:spcPct val="200000"/>
              </a:lnSpc>
            </a:pPr>
            <a:r>
              <a:rPr lang="fr-FR" sz="1200" dirty="0">
                <a:latin typeface="Times New Roman" panose="02020603050405020304" pitchFamily="18" charset="0"/>
                <a:ea typeface="Times New Roman" panose="02020603050405020304" pitchFamily="18" charset="0"/>
              </a:rPr>
              <a:t>3-Nimitphong, </a:t>
            </a:r>
            <a:r>
              <a:rPr lang="fr-FR" sz="1200" dirty="0" err="1">
                <a:latin typeface="Times New Roman" panose="02020603050405020304" pitchFamily="18" charset="0"/>
                <a:ea typeface="Times New Roman" panose="02020603050405020304" pitchFamily="18" charset="0"/>
              </a:rPr>
              <a:t>Hataikarn</a:t>
            </a:r>
            <a:r>
              <a:rPr lang="fr-FR" sz="1200" dirty="0">
                <a:latin typeface="Times New Roman" panose="02020603050405020304" pitchFamily="18" charset="0"/>
                <a:ea typeface="Times New Roman" panose="02020603050405020304" pitchFamily="18" charset="0"/>
              </a:rPr>
              <a:t>, et al. “</a:t>
            </a:r>
            <a:r>
              <a:rPr lang="fr-FR" sz="1200" dirty="0" err="1">
                <a:latin typeface="Times New Roman" panose="02020603050405020304" pitchFamily="18" charset="0"/>
                <a:ea typeface="Times New Roman" panose="02020603050405020304" pitchFamily="18" charset="0"/>
              </a:rPr>
              <a:t>Metformin</a:t>
            </a:r>
            <a:r>
              <a:rPr lang="fr-FR" sz="1200" dirty="0">
                <a:latin typeface="Times New Roman" panose="02020603050405020304" pitchFamily="18" charset="0"/>
                <a:ea typeface="Times New Roman" panose="02020603050405020304" pitchFamily="18" charset="0"/>
              </a:rPr>
              <a:t> for </a:t>
            </a:r>
            <a:r>
              <a:rPr lang="fr-FR" sz="1200" dirty="0" err="1">
                <a:latin typeface="Times New Roman" panose="02020603050405020304" pitchFamily="18" charset="0"/>
                <a:ea typeface="Times New Roman" panose="02020603050405020304" pitchFamily="18" charset="0"/>
              </a:rPr>
              <a:t>Preventing</a:t>
            </a:r>
            <a:r>
              <a:rPr lang="fr-FR" sz="1200" dirty="0">
                <a:latin typeface="Times New Roman" panose="02020603050405020304" pitchFamily="18" charset="0"/>
                <a:ea typeface="Times New Roman" panose="02020603050405020304" pitchFamily="18" charset="0"/>
              </a:rPr>
              <a:t> Progression </a:t>
            </a:r>
            <a:r>
              <a:rPr lang="fr-FR" sz="1200" dirty="0" err="1">
                <a:latin typeface="Times New Roman" panose="02020603050405020304" pitchFamily="18" charset="0"/>
                <a:ea typeface="Times New Roman" panose="02020603050405020304" pitchFamily="18" charset="0"/>
              </a:rPr>
              <a:t>From</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Prediabetes</a:t>
            </a:r>
            <a:r>
              <a:rPr lang="fr-FR" sz="1200" dirty="0">
                <a:latin typeface="Times New Roman" panose="02020603050405020304" pitchFamily="18" charset="0"/>
                <a:ea typeface="Times New Roman" panose="02020603050405020304" pitchFamily="18" charset="0"/>
              </a:rPr>
              <a:t> to </a:t>
            </a:r>
            <a:r>
              <a:rPr lang="fr-FR" sz="1200"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Mellitus</a:t>
            </a:r>
            <a:r>
              <a:rPr lang="fr-FR" sz="1200" dirty="0">
                <a:latin typeface="Times New Roman" panose="02020603050405020304" pitchFamily="18" charset="0"/>
                <a:ea typeface="Times New Roman" panose="02020603050405020304" pitchFamily="18" charset="0"/>
              </a:rPr>
              <a:t> in People Living </a:t>
            </a:r>
            <a:r>
              <a:rPr lang="fr-FR" sz="1200" dirty="0" err="1">
                <a:latin typeface="Times New Roman" panose="02020603050405020304" pitchFamily="18" charset="0"/>
                <a:ea typeface="Times New Roman" panose="02020603050405020304" pitchFamily="18" charset="0"/>
              </a:rPr>
              <a:t>With</a:t>
            </a:r>
            <a:r>
              <a:rPr lang="fr-FR" sz="1200" dirty="0">
                <a:latin typeface="Times New Roman" panose="02020603050405020304" pitchFamily="18" charset="0"/>
                <a:ea typeface="Times New Roman" panose="02020603050405020304" pitchFamily="18" charset="0"/>
              </a:rPr>
              <a:t> Human </a:t>
            </a:r>
            <a:r>
              <a:rPr lang="fr-FR" sz="1200" dirty="0" err="1">
                <a:latin typeface="Times New Roman" panose="02020603050405020304" pitchFamily="18" charset="0"/>
                <a:ea typeface="Times New Roman" panose="02020603050405020304" pitchFamily="18" charset="0"/>
              </a:rPr>
              <a:t>Immunodeficiency</a:t>
            </a:r>
            <a:r>
              <a:rPr lang="fr-FR" sz="1200" dirty="0">
                <a:latin typeface="Times New Roman" panose="02020603050405020304" pitchFamily="18" charset="0"/>
                <a:ea typeface="Times New Roman" panose="02020603050405020304" pitchFamily="18" charset="0"/>
              </a:rPr>
              <a:t> Virus.” </a:t>
            </a:r>
            <a:r>
              <a:rPr lang="fr-FR" sz="1200" i="1" dirty="0" err="1">
                <a:latin typeface="Times New Roman" panose="02020603050405020304" pitchFamily="18" charset="0"/>
                <a:ea typeface="Times New Roman" panose="02020603050405020304" pitchFamily="18" charset="0"/>
              </a:rPr>
              <a:t>Cureus</a:t>
            </a:r>
            <a:r>
              <a:rPr lang="fr-FR" sz="1200" dirty="0">
                <a:latin typeface="Times New Roman" panose="02020603050405020304" pitchFamily="18" charset="0"/>
                <a:ea typeface="Times New Roman" panose="02020603050405020304" pitchFamily="18" charset="0"/>
              </a:rPr>
              <a:t>, Apr. 2022. </a:t>
            </a:r>
            <a:r>
              <a:rPr lang="fr-FR" sz="1200" i="1" dirty="0">
                <a:latin typeface="Times New Roman" panose="02020603050405020304" pitchFamily="18" charset="0"/>
                <a:ea typeface="Times New Roman" panose="02020603050405020304" pitchFamily="18" charset="0"/>
              </a:rPr>
              <a:t>DOI.org (</a:t>
            </a:r>
            <a:r>
              <a:rPr lang="fr-FR" sz="1200" i="1" dirty="0" err="1">
                <a:latin typeface="Times New Roman" panose="02020603050405020304" pitchFamily="18" charset="0"/>
                <a:ea typeface="Times New Roman" panose="02020603050405020304" pitchFamily="18" charset="0"/>
              </a:rPr>
              <a:t>Crossref</a:t>
            </a:r>
            <a:r>
              <a:rPr lang="fr-FR" sz="1200" i="1" dirty="0">
                <a:latin typeface="Times New Roman" panose="02020603050405020304" pitchFamily="18" charset="0"/>
                <a:ea typeface="Times New Roman" panose="02020603050405020304" pitchFamily="18" charset="0"/>
              </a:rPr>
              <a:t>)</a:t>
            </a:r>
            <a:r>
              <a:rPr lang="fr-FR" sz="1200" dirty="0">
                <a:latin typeface="Times New Roman" panose="02020603050405020304" pitchFamily="18" charset="0"/>
                <a:ea typeface="Times New Roman" panose="02020603050405020304" pitchFamily="18" charset="0"/>
              </a:rPr>
              <a:t>, https://doi.org/10.7759/cureus.24540.</a:t>
            </a:r>
            <a:endParaRPr lang="en-CA" sz="1200" dirty="0">
              <a:latin typeface="Times New Roman" panose="02020603050405020304" pitchFamily="18" charset="0"/>
              <a:ea typeface="Times New Roman" panose="02020603050405020304" pitchFamily="18" charset="0"/>
            </a:endParaRPr>
          </a:p>
          <a:p>
            <a:pPr indent="-203210">
              <a:lnSpc>
                <a:spcPct val="200000"/>
              </a:lnSpc>
            </a:pPr>
            <a:r>
              <a:rPr lang="fr-FR" sz="1200" dirty="0">
                <a:latin typeface="Times New Roman" panose="02020603050405020304" pitchFamily="18" charset="0"/>
                <a:ea typeface="Times New Roman" panose="02020603050405020304" pitchFamily="18" charset="0"/>
              </a:rPr>
              <a:t>4-Punthakee, Zubin, et al. “</a:t>
            </a:r>
            <a:r>
              <a:rPr lang="fr-FR" sz="1200" dirty="0" err="1">
                <a:latin typeface="Times New Roman" panose="02020603050405020304" pitchFamily="18" charset="0"/>
                <a:ea typeface="Times New Roman" panose="02020603050405020304" pitchFamily="18" charset="0"/>
              </a:rPr>
              <a:t>Definition</a:t>
            </a:r>
            <a:r>
              <a:rPr lang="fr-FR" sz="1200" dirty="0">
                <a:latin typeface="Times New Roman" panose="02020603050405020304" pitchFamily="18" charset="0"/>
                <a:ea typeface="Times New Roman" panose="02020603050405020304" pitchFamily="18" charset="0"/>
              </a:rPr>
              <a:t>, Classification and </a:t>
            </a:r>
            <a:r>
              <a:rPr lang="fr-FR" sz="1200" dirty="0" err="1">
                <a:latin typeface="Times New Roman" panose="02020603050405020304" pitchFamily="18" charset="0"/>
                <a:ea typeface="Times New Roman" panose="02020603050405020304" pitchFamily="18" charset="0"/>
              </a:rPr>
              <a:t>Diagnosis</a:t>
            </a:r>
            <a:r>
              <a:rPr lang="fr-FR" sz="1200" dirty="0">
                <a:latin typeface="Times New Roman" panose="02020603050405020304" pitchFamily="18" charset="0"/>
                <a:ea typeface="Times New Roman" panose="02020603050405020304" pitchFamily="18" charset="0"/>
              </a:rPr>
              <a:t> of </a:t>
            </a:r>
            <a:r>
              <a:rPr lang="fr-FR" sz="1200"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Prediabetes</a:t>
            </a:r>
            <a:r>
              <a:rPr lang="fr-FR" sz="1200" dirty="0">
                <a:latin typeface="Times New Roman" panose="02020603050405020304" pitchFamily="18" charset="0"/>
                <a:ea typeface="Times New Roman" panose="02020603050405020304" pitchFamily="18" charset="0"/>
              </a:rPr>
              <a:t> and </a:t>
            </a:r>
            <a:r>
              <a:rPr lang="fr-FR" sz="1200" dirty="0" err="1">
                <a:latin typeface="Times New Roman" panose="02020603050405020304" pitchFamily="18" charset="0"/>
                <a:ea typeface="Times New Roman" panose="02020603050405020304" pitchFamily="18" charset="0"/>
              </a:rPr>
              <a:t>Metabolic</a:t>
            </a:r>
            <a:r>
              <a:rPr lang="fr-FR" sz="1200" dirty="0">
                <a:latin typeface="Times New Roman" panose="02020603050405020304" pitchFamily="18" charset="0"/>
                <a:ea typeface="Times New Roman" panose="02020603050405020304" pitchFamily="18" charset="0"/>
              </a:rPr>
              <a:t> Syndrome.” </a:t>
            </a:r>
            <a:r>
              <a:rPr lang="fr-FR" sz="1200" i="1" dirty="0">
                <a:latin typeface="Times New Roman" panose="02020603050405020304" pitchFamily="18" charset="0"/>
                <a:ea typeface="Times New Roman" panose="02020603050405020304" pitchFamily="18" charset="0"/>
              </a:rPr>
              <a:t>Canadian Journal of </a:t>
            </a:r>
            <a:r>
              <a:rPr lang="fr-FR" sz="1200" i="1"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vol. 42, Apr. 2018, pp. S10–15. </a:t>
            </a:r>
            <a:r>
              <a:rPr lang="fr-FR" sz="1200" i="1" dirty="0">
                <a:latin typeface="Times New Roman" panose="02020603050405020304" pitchFamily="18" charset="0"/>
                <a:ea typeface="Times New Roman" panose="02020603050405020304" pitchFamily="18" charset="0"/>
              </a:rPr>
              <a:t>DOI.org (</a:t>
            </a:r>
            <a:r>
              <a:rPr lang="fr-FR" sz="1200" i="1" dirty="0" err="1">
                <a:latin typeface="Times New Roman" panose="02020603050405020304" pitchFamily="18" charset="0"/>
                <a:ea typeface="Times New Roman" panose="02020603050405020304" pitchFamily="18" charset="0"/>
              </a:rPr>
              <a:t>Crossref</a:t>
            </a:r>
            <a:r>
              <a:rPr lang="fr-FR" sz="1200" i="1" dirty="0">
                <a:latin typeface="Times New Roman" panose="02020603050405020304" pitchFamily="18" charset="0"/>
                <a:ea typeface="Times New Roman" panose="02020603050405020304" pitchFamily="18" charset="0"/>
              </a:rPr>
              <a:t>)</a:t>
            </a:r>
            <a:r>
              <a:rPr lang="fr-FR" sz="1200" dirty="0">
                <a:latin typeface="Times New Roman" panose="02020603050405020304" pitchFamily="18" charset="0"/>
                <a:ea typeface="Times New Roman" panose="02020603050405020304" pitchFamily="18" charset="0"/>
              </a:rPr>
              <a:t>, https://doi.org/10.1016/j.jcjd.2017.10.003.</a:t>
            </a:r>
            <a:endParaRPr lang="en-CA" sz="1200" dirty="0">
              <a:latin typeface="Times New Roman" panose="02020603050405020304" pitchFamily="18" charset="0"/>
              <a:ea typeface="Times New Roman" panose="02020603050405020304" pitchFamily="18" charset="0"/>
            </a:endParaRPr>
          </a:p>
          <a:p>
            <a:pPr indent="-203210">
              <a:lnSpc>
                <a:spcPct val="200000"/>
              </a:lnSpc>
            </a:pPr>
            <a:r>
              <a:rPr lang="fr-FR" sz="1200" dirty="0">
                <a:latin typeface="Times New Roman" panose="02020603050405020304" pitchFamily="18" charset="0"/>
                <a:ea typeface="Times New Roman" panose="02020603050405020304" pitchFamily="18" charset="0"/>
              </a:rPr>
              <a:t>5-Shahraki, </a:t>
            </a:r>
            <a:r>
              <a:rPr lang="fr-FR" sz="1200" dirty="0" err="1">
                <a:latin typeface="Times New Roman" panose="02020603050405020304" pitchFamily="18" charset="0"/>
                <a:ea typeface="Times New Roman" panose="02020603050405020304" pitchFamily="18" charset="0"/>
              </a:rPr>
              <a:t>Parisa</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Khodabandeh</a:t>
            </a:r>
            <a:r>
              <a:rPr lang="fr-FR" sz="1200" dirty="0">
                <a:latin typeface="Times New Roman" panose="02020603050405020304" pitchFamily="18" charset="0"/>
                <a:ea typeface="Times New Roman" panose="02020603050405020304" pitchFamily="18" charset="0"/>
              </a:rPr>
              <a:t>, et al. “</a:t>
            </a:r>
            <a:r>
              <a:rPr lang="fr-FR" sz="1200" dirty="0" err="1">
                <a:latin typeface="Times New Roman" panose="02020603050405020304" pitchFamily="18" charset="0"/>
                <a:ea typeface="Times New Roman" panose="02020603050405020304" pitchFamily="18" charset="0"/>
              </a:rPr>
              <a:t>Metformin</a:t>
            </a:r>
            <a:r>
              <a:rPr lang="fr-FR" sz="1200" dirty="0">
                <a:latin typeface="Times New Roman" panose="02020603050405020304" pitchFamily="18" charset="0"/>
                <a:ea typeface="Times New Roman" panose="02020603050405020304" pitchFamily="18" charset="0"/>
              </a:rPr>
              <a:t> and </a:t>
            </a:r>
            <a:r>
              <a:rPr lang="fr-FR" sz="1200"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Prevention in Patients </a:t>
            </a:r>
            <a:r>
              <a:rPr lang="fr-FR" sz="1200" dirty="0" err="1">
                <a:latin typeface="Times New Roman" panose="02020603050405020304" pitchFamily="18" charset="0"/>
                <a:ea typeface="Times New Roman" panose="02020603050405020304" pitchFamily="18" charset="0"/>
              </a:rPr>
              <a:t>with</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Prediabetes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Results</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from</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Isfahan</a:t>
            </a:r>
            <a:r>
              <a:rPr lang="fr-FR" sz="1200" dirty="0">
                <a:latin typeface="Times New Roman" panose="02020603050405020304" pitchFamily="18" charset="0"/>
                <a:ea typeface="Times New Roman" panose="02020603050405020304" pitchFamily="18" charset="0"/>
              </a:rPr>
              <a:t> </a:t>
            </a:r>
            <a:r>
              <a:rPr lang="fr-FR" sz="1200" dirty="0" err="1">
                <a:latin typeface="Times New Roman" panose="02020603050405020304" pitchFamily="18" charset="0"/>
                <a:ea typeface="Times New Roman" panose="02020603050405020304" pitchFamily="18" charset="0"/>
              </a:rPr>
              <a:t>Diabetes</a:t>
            </a:r>
            <a:r>
              <a:rPr lang="fr-FR" sz="1200" dirty="0">
                <a:latin typeface="Times New Roman" panose="02020603050405020304" pitchFamily="18" charset="0"/>
                <a:ea typeface="Times New Roman" panose="02020603050405020304" pitchFamily="18" charset="0"/>
              </a:rPr>
              <a:t> Prevention </a:t>
            </a:r>
            <a:r>
              <a:rPr lang="fr-FR" sz="1200" dirty="0" err="1">
                <a:latin typeface="Times New Roman" panose="02020603050405020304" pitchFamily="18" charset="0"/>
                <a:ea typeface="Times New Roman" panose="02020603050405020304" pitchFamily="18" charset="0"/>
              </a:rPr>
              <a:t>Study</a:t>
            </a:r>
            <a:r>
              <a:rPr lang="fr-FR" sz="1200" dirty="0">
                <a:latin typeface="Times New Roman" panose="02020603050405020304" pitchFamily="18" charset="0"/>
                <a:ea typeface="Times New Roman" panose="02020603050405020304" pitchFamily="18" charset="0"/>
              </a:rPr>
              <a:t> (IDPS).” </a:t>
            </a:r>
            <a:r>
              <a:rPr lang="fr-FR" sz="1200" i="1" dirty="0">
                <a:latin typeface="Times New Roman" panose="02020603050405020304" pitchFamily="18" charset="0"/>
                <a:ea typeface="Times New Roman" panose="02020603050405020304" pitchFamily="18" charset="0"/>
              </a:rPr>
              <a:t>Journal of Pharmaceutical </a:t>
            </a:r>
            <a:r>
              <a:rPr lang="fr-FR" sz="1200" i="1" dirty="0" err="1">
                <a:latin typeface="Times New Roman" panose="02020603050405020304" pitchFamily="18" charset="0"/>
                <a:ea typeface="Times New Roman" panose="02020603050405020304" pitchFamily="18" charset="0"/>
              </a:rPr>
              <a:t>Research</a:t>
            </a:r>
            <a:r>
              <a:rPr lang="fr-FR" sz="1200" i="1" dirty="0">
                <a:latin typeface="Times New Roman" panose="02020603050405020304" pitchFamily="18" charset="0"/>
                <a:ea typeface="Times New Roman" panose="02020603050405020304" pitchFamily="18" charset="0"/>
              </a:rPr>
              <a:t> International</a:t>
            </a:r>
            <a:r>
              <a:rPr lang="fr-FR" sz="1200" dirty="0">
                <a:latin typeface="Times New Roman" panose="02020603050405020304" pitchFamily="18" charset="0"/>
                <a:ea typeface="Times New Roman" panose="02020603050405020304" pitchFamily="18" charset="0"/>
              </a:rPr>
              <a:t>, Jan. 2021, pp. 65–74. </a:t>
            </a:r>
            <a:r>
              <a:rPr lang="fr-FR" sz="1200" i="1" dirty="0">
                <a:latin typeface="Times New Roman" panose="02020603050405020304" pitchFamily="18" charset="0"/>
                <a:ea typeface="Times New Roman" panose="02020603050405020304" pitchFamily="18" charset="0"/>
              </a:rPr>
              <a:t>DOI.org (</a:t>
            </a:r>
            <a:r>
              <a:rPr lang="fr-FR" sz="1200" i="1" dirty="0" err="1">
                <a:latin typeface="Times New Roman" panose="02020603050405020304" pitchFamily="18" charset="0"/>
                <a:ea typeface="Times New Roman" panose="02020603050405020304" pitchFamily="18" charset="0"/>
              </a:rPr>
              <a:t>Crossref</a:t>
            </a:r>
            <a:r>
              <a:rPr lang="fr-FR" sz="1200" i="1" dirty="0">
                <a:latin typeface="Times New Roman" panose="02020603050405020304" pitchFamily="18" charset="0"/>
                <a:ea typeface="Times New Roman" panose="02020603050405020304" pitchFamily="18" charset="0"/>
              </a:rPr>
              <a:t>)</a:t>
            </a:r>
            <a:r>
              <a:rPr lang="fr-FR" sz="1200" dirty="0">
                <a:latin typeface="Times New Roman" panose="02020603050405020304" pitchFamily="18" charset="0"/>
                <a:ea typeface="Times New Roman" panose="02020603050405020304" pitchFamily="18" charset="0"/>
              </a:rPr>
              <a:t>, https://doi.org/10.9734/jpri/2020/v32i3831013.</a:t>
            </a:r>
            <a:endParaRPr lang="en-CA" sz="1200" dirty="0">
              <a:latin typeface="Times New Roman" panose="02020603050405020304" pitchFamily="18" charset="0"/>
              <a:ea typeface="Times New Roman" panose="02020603050405020304" pitchFamily="18" charset="0"/>
            </a:endParaRPr>
          </a:p>
          <a:p>
            <a:pPr indent="-203210">
              <a:lnSpc>
                <a:spcPct val="200000"/>
              </a:lnSpc>
            </a:pPr>
            <a:r>
              <a:rPr lang="fr-FR" sz="1200" dirty="0">
                <a:latin typeface="Times New Roman" panose="02020603050405020304" pitchFamily="18" charset="0"/>
                <a:ea typeface="Times New Roman" panose="02020603050405020304" pitchFamily="18" charset="0"/>
              </a:rPr>
              <a:t>6-Warrilow, Andrew, et al. “</a:t>
            </a:r>
            <a:r>
              <a:rPr lang="fr-FR" sz="1200" dirty="0" err="1">
                <a:latin typeface="Times New Roman" panose="02020603050405020304" pitchFamily="18" charset="0"/>
                <a:ea typeface="Times New Roman" panose="02020603050405020304" pitchFamily="18" charset="0"/>
              </a:rPr>
              <a:t>Metformin</a:t>
            </a:r>
            <a:r>
              <a:rPr lang="fr-FR" sz="1200" dirty="0">
                <a:latin typeface="Times New Roman" panose="02020603050405020304" pitchFamily="18" charset="0"/>
                <a:ea typeface="Times New Roman" panose="02020603050405020304" pitchFamily="18" charset="0"/>
              </a:rPr>
              <a:t> Use in </a:t>
            </a:r>
            <a:r>
              <a:rPr lang="fr-FR" sz="1200" dirty="0" err="1">
                <a:latin typeface="Times New Roman" panose="02020603050405020304" pitchFamily="18" charset="0"/>
                <a:ea typeface="Times New Roman" panose="02020603050405020304" pitchFamily="18" charset="0"/>
              </a:rPr>
              <a:t>Prediabetes</a:t>
            </a:r>
            <a:r>
              <a:rPr lang="fr-FR" sz="1200" dirty="0">
                <a:latin typeface="Times New Roman" panose="02020603050405020304" pitchFamily="18" charset="0"/>
                <a:ea typeface="Times New Roman" panose="02020603050405020304" pitchFamily="18" charset="0"/>
              </a:rPr>
              <a:t>: Is </a:t>
            </a:r>
            <a:r>
              <a:rPr lang="fr-FR" sz="1200" dirty="0" err="1">
                <a:latin typeface="Times New Roman" panose="02020603050405020304" pitchFamily="18" charset="0"/>
                <a:ea typeface="Times New Roman" panose="02020603050405020304" pitchFamily="18" charset="0"/>
              </a:rPr>
              <a:t>Earlier</a:t>
            </a:r>
            <a:r>
              <a:rPr lang="fr-FR" sz="1200" dirty="0">
                <a:latin typeface="Times New Roman" panose="02020603050405020304" pitchFamily="18" charset="0"/>
                <a:ea typeface="Times New Roman" panose="02020603050405020304" pitchFamily="18" charset="0"/>
              </a:rPr>
              <a:t> Intervention </a:t>
            </a:r>
            <a:r>
              <a:rPr lang="fr-FR" sz="1200" dirty="0" err="1">
                <a:latin typeface="Times New Roman" panose="02020603050405020304" pitchFamily="18" charset="0"/>
                <a:ea typeface="Times New Roman" panose="02020603050405020304" pitchFamily="18" charset="0"/>
              </a:rPr>
              <a:t>Better</a:t>
            </a:r>
            <a:r>
              <a:rPr lang="fr-FR" sz="1200" dirty="0">
                <a:latin typeface="Times New Roman" panose="02020603050405020304" pitchFamily="18" charset="0"/>
                <a:ea typeface="Times New Roman" panose="02020603050405020304" pitchFamily="18" charset="0"/>
              </a:rPr>
              <a:t>?” </a:t>
            </a:r>
            <a:r>
              <a:rPr lang="fr-FR" sz="1200" i="1" dirty="0">
                <a:latin typeface="Times New Roman" panose="02020603050405020304" pitchFamily="18" charset="0"/>
                <a:ea typeface="Times New Roman" panose="02020603050405020304" pitchFamily="18" charset="0"/>
              </a:rPr>
              <a:t>Acta </a:t>
            </a:r>
            <a:r>
              <a:rPr lang="fr-FR" sz="1200" i="1" dirty="0" err="1">
                <a:latin typeface="Times New Roman" panose="02020603050405020304" pitchFamily="18" charset="0"/>
                <a:ea typeface="Times New Roman" panose="02020603050405020304" pitchFamily="18" charset="0"/>
              </a:rPr>
              <a:t>Diabetologica</a:t>
            </a:r>
            <a:r>
              <a:rPr lang="fr-FR" sz="1200" dirty="0">
                <a:latin typeface="Times New Roman" panose="02020603050405020304" pitchFamily="18" charset="0"/>
                <a:ea typeface="Times New Roman" panose="02020603050405020304" pitchFamily="18" charset="0"/>
              </a:rPr>
              <a:t>, vol. 57, no. 11, Nov. 2020, pp. 1359–66. </a:t>
            </a:r>
            <a:r>
              <a:rPr lang="fr-FR" sz="1200" i="1" dirty="0">
                <a:latin typeface="Times New Roman" panose="02020603050405020304" pitchFamily="18" charset="0"/>
                <a:ea typeface="Times New Roman" panose="02020603050405020304" pitchFamily="18" charset="0"/>
              </a:rPr>
              <a:t>DOI.org (</a:t>
            </a:r>
            <a:r>
              <a:rPr lang="fr-FR" sz="1200" i="1" dirty="0" err="1">
                <a:latin typeface="Times New Roman" panose="02020603050405020304" pitchFamily="18" charset="0"/>
                <a:ea typeface="Times New Roman" panose="02020603050405020304" pitchFamily="18" charset="0"/>
              </a:rPr>
              <a:t>Crossref</a:t>
            </a:r>
            <a:r>
              <a:rPr lang="fr-FR" sz="1200" i="1" dirty="0">
                <a:latin typeface="Times New Roman" panose="02020603050405020304" pitchFamily="18" charset="0"/>
                <a:ea typeface="Times New Roman" panose="02020603050405020304" pitchFamily="18" charset="0"/>
              </a:rPr>
              <a:t>)</a:t>
            </a:r>
            <a:r>
              <a:rPr lang="fr-FR" sz="1200" dirty="0">
                <a:latin typeface="Times New Roman" panose="02020603050405020304" pitchFamily="18" charset="0"/>
                <a:ea typeface="Times New Roman" panose="02020603050405020304" pitchFamily="18" charset="0"/>
              </a:rPr>
              <a:t>, https://doi.org/10.1007/s00592-020-01559-9.</a:t>
            </a:r>
            <a:endParaRPr lang="en-CA" sz="12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39" y="-371946"/>
            <a:ext cx="12192000" cy="7031826"/>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5B9DC7"/>
          </a:solidFill>
        </p:spPr>
        <p:txBody>
          <a:bodyPr wrap="square" lIns="0" tIns="0" rIns="0" bIns="0" rtlCol="0"/>
          <a:lstStyle/>
          <a:p>
            <a:endParaRPr sz="1200" dirty="0"/>
          </a:p>
        </p:txBody>
      </p:sp>
      <p:sp>
        <p:nvSpPr>
          <p:cNvPr id="3" name="object 3"/>
          <p:cNvSpPr txBox="1"/>
          <p:nvPr/>
        </p:nvSpPr>
        <p:spPr>
          <a:xfrm>
            <a:off x="254000" y="1209335"/>
            <a:ext cx="11557000" cy="1143839"/>
          </a:xfrm>
          <a:prstGeom prst="rect">
            <a:avLst/>
          </a:prstGeom>
        </p:spPr>
        <p:txBody>
          <a:bodyPr vert="horz" wrap="square" lIns="0" tIns="7620" rIns="0" bIns="0" rtlCol="0">
            <a:spAutoFit/>
          </a:bodyPr>
          <a:lstStyle/>
          <a:p>
            <a:pPr algn="just">
              <a:lnSpc>
                <a:spcPct val="150000"/>
              </a:lnSpc>
            </a:pPr>
            <a:endParaRPr lang="en-CA" sz="1600" dirty="0">
              <a:solidFill>
                <a:schemeClr val="bg2"/>
              </a:solidFill>
              <a:latin typeface="Times New Roman" panose="02020603050405020304" pitchFamily="18" charset="0"/>
              <a:ea typeface="Times New Roman" panose="02020603050405020304" pitchFamily="18" charset="0"/>
            </a:endParaRPr>
          </a:p>
          <a:p>
            <a:r>
              <a:rPr lang="fr-FR" sz="1333" kern="0" dirty="0">
                <a:solidFill>
                  <a:schemeClr val="bg2"/>
                </a:solidFill>
                <a:latin typeface="Times New Roman" panose="02020603050405020304" pitchFamily="18" charset="0"/>
                <a:ea typeface="Times New Roman" panose="02020603050405020304" pitchFamily="18" charset="0"/>
              </a:rPr>
              <a:t> </a:t>
            </a:r>
          </a:p>
          <a:p>
            <a:endParaRPr lang="fr-FR" sz="1867"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8467" marR="394566">
              <a:lnSpc>
                <a:spcPct val="116700"/>
              </a:lnSpc>
            </a:pPr>
            <a:endParaRPr lang="fr-FR" sz="1700" dirty="0">
              <a:latin typeface="Tahoma"/>
              <a:cs typeface="Tahoma"/>
            </a:endParaRPr>
          </a:p>
        </p:txBody>
      </p:sp>
      <p:sp>
        <p:nvSpPr>
          <p:cNvPr id="8" name="object 8"/>
          <p:cNvSpPr txBox="1">
            <a:spLocks noGrp="1"/>
          </p:cNvSpPr>
          <p:nvPr>
            <p:ph type="title"/>
          </p:nvPr>
        </p:nvSpPr>
        <p:spPr>
          <a:xfrm>
            <a:off x="914400" y="758389"/>
            <a:ext cx="8483600" cy="2045667"/>
          </a:xfrm>
          <a:prstGeom prst="rect">
            <a:avLst/>
          </a:prstGeom>
        </p:spPr>
        <p:txBody>
          <a:bodyPr vert="horz" wrap="square" lIns="0" tIns="24553" rIns="0" bIns="0" rtlCol="0" anchor="ctr">
            <a:spAutoFit/>
          </a:bodyPr>
          <a:lstStyle/>
          <a:p>
            <a:pPr marL="8467" marR="3387">
              <a:lnSpc>
                <a:spcPts val="5540"/>
              </a:lnSpc>
              <a:spcBef>
                <a:spcPts val="193"/>
              </a:spcBef>
            </a:pPr>
            <a:br>
              <a:rPr lang="en-CA" sz="2400" spc="93" dirty="0"/>
            </a:br>
            <a:br>
              <a:rPr lang="en-CA" sz="2400" spc="93" dirty="0"/>
            </a:br>
            <a:r>
              <a:rPr lang="en-CA" sz="2400" spc="93" dirty="0"/>
              <a:t>.</a:t>
            </a:r>
            <a:r>
              <a:rPr lang="en-CA" sz="2400" spc="93" dirty="0" err="1"/>
              <a:t>Aucun</a:t>
            </a:r>
            <a:r>
              <a:rPr lang="en-CA" sz="2400" spc="93" dirty="0"/>
              <a:t> </a:t>
            </a:r>
            <a:r>
              <a:rPr lang="en-CA" sz="2400" spc="93" dirty="0" err="1"/>
              <a:t>conflit</a:t>
            </a:r>
            <a:r>
              <a:rPr lang="en-CA" sz="2400" spc="93" dirty="0"/>
              <a:t> </a:t>
            </a:r>
            <a:r>
              <a:rPr lang="en-CA" sz="2400" spc="93" dirty="0" err="1"/>
              <a:t>d’intérêt</a:t>
            </a:r>
            <a:r>
              <a:rPr lang="en-CA" sz="2400" spc="93" dirty="0"/>
              <a:t>.</a:t>
            </a:r>
            <a:endParaRPr sz="2400" dirty="0"/>
          </a:p>
        </p:txBody>
      </p:sp>
    </p:spTree>
    <p:extLst>
      <p:ext uri="{BB962C8B-B14F-4D97-AF65-F5344CB8AC3E}">
        <p14:creationId xmlns:p14="http://schemas.microsoft.com/office/powerpoint/2010/main" val="658507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330200"/>
            <a:ext cx="12192000" cy="71882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5B9DC7"/>
          </a:solidFill>
        </p:spPr>
        <p:txBody>
          <a:bodyPr wrap="square" lIns="0" tIns="0" rIns="0" bIns="0" rtlCol="0"/>
          <a:lstStyle/>
          <a:p>
            <a:endParaRPr sz="1200"/>
          </a:p>
        </p:txBody>
      </p:sp>
      <p:grpSp>
        <p:nvGrpSpPr>
          <p:cNvPr id="3" name="object 3"/>
          <p:cNvGrpSpPr/>
          <p:nvPr/>
        </p:nvGrpSpPr>
        <p:grpSpPr>
          <a:xfrm>
            <a:off x="7621092" y="0"/>
            <a:ext cx="4571153" cy="6865197"/>
            <a:chOff x="11431638" y="0"/>
            <a:chExt cx="6856730" cy="10297795"/>
          </a:xfrm>
        </p:grpSpPr>
        <p:sp>
          <p:nvSpPr>
            <p:cNvPr id="4" name="object 4"/>
            <p:cNvSpPr/>
            <p:nvPr/>
          </p:nvSpPr>
          <p:spPr>
            <a:xfrm>
              <a:off x="11431638" y="2135509"/>
              <a:ext cx="6855459" cy="8162290"/>
            </a:xfrm>
            <a:custGeom>
              <a:avLst/>
              <a:gdLst/>
              <a:ahLst/>
              <a:cxnLst/>
              <a:rect l="l" t="t" r="r" b="b"/>
              <a:pathLst>
                <a:path w="6855459" h="8162290">
                  <a:moveTo>
                    <a:pt x="420317" y="5465354"/>
                  </a:moveTo>
                  <a:lnTo>
                    <a:pt x="4722727" y="6418441"/>
                  </a:lnTo>
                  <a:lnTo>
                    <a:pt x="4668586" y="6419455"/>
                  </a:lnTo>
                  <a:lnTo>
                    <a:pt x="4617846" y="6408215"/>
                  </a:lnTo>
                  <a:lnTo>
                    <a:pt x="4461823" y="6412676"/>
                  </a:lnTo>
                  <a:lnTo>
                    <a:pt x="4408714" y="6426927"/>
                  </a:lnTo>
                  <a:lnTo>
                    <a:pt x="4310831" y="6457275"/>
                  </a:lnTo>
                  <a:lnTo>
                    <a:pt x="4265397" y="6460218"/>
                  </a:lnTo>
                  <a:lnTo>
                    <a:pt x="4170531" y="6491234"/>
                  </a:lnTo>
                  <a:lnTo>
                    <a:pt x="4077627" y="6522685"/>
                  </a:lnTo>
                  <a:lnTo>
                    <a:pt x="4029152" y="6550971"/>
                  </a:lnTo>
                  <a:lnTo>
                    <a:pt x="3983899" y="6566962"/>
                  </a:lnTo>
                  <a:lnTo>
                    <a:pt x="3894801" y="6599256"/>
                  </a:lnTo>
                  <a:lnTo>
                    <a:pt x="3848199" y="6627956"/>
                  </a:lnTo>
                  <a:lnTo>
                    <a:pt x="3804799" y="6644358"/>
                  </a:lnTo>
                  <a:lnTo>
                    <a:pt x="3790175" y="6654126"/>
                  </a:lnTo>
                  <a:lnTo>
                    <a:pt x="3776401" y="6664083"/>
                  </a:lnTo>
                  <a:lnTo>
                    <a:pt x="3763648" y="6674265"/>
                  </a:lnTo>
                  <a:lnTo>
                    <a:pt x="3752085" y="6684712"/>
                  </a:lnTo>
                  <a:lnTo>
                    <a:pt x="3715203" y="6715565"/>
                  </a:lnTo>
                  <a:lnTo>
                    <a:pt x="3638609" y="6789653"/>
                  </a:lnTo>
                  <a:lnTo>
                    <a:pt x="3601854" y="6820535"/>
                  </a:lnTo>
                  <a:lnTo>
                    <a:pt x="3562609" y="6863872"/>
                  </a:lnTo>
                  <a:lnTo>
                    <a:pt x="3526471" y="6894891"/>
                  </a:lnTo>
                  <a:lnTo>
                    <a:pt x="3490802" y="6926013"/>
                  </a:lnTo>
                  <a:lnTo>
                    <a:pt x="3452959" y="6969661"/>
                  </a:lnTo>
                  <a:lnTo>
                    <a:pt x="3421814" y="7001786"/>
                  </a:lnTo>
                  <a:lnTo>
                    <a:pt x="3393391" y="7034513"/>
                  </a:lnTo>
                  <a:lnTo>
                    <a:pt x="3364262" y="7080091"/>
                  </a:lnTo>
                  <a:lnTo>
                    <a:pt x="3339240" y="7113572"/>
                  </a:lnTo>
                  <a:lnTo>
                    <a:pt x="3317988" y="7147888"/>
                  </a:lnTo>
                  <a:lnTo>
                    <a:pt x="3300309" y="7182995"/>
                  </a:lnTo>
                  <a:lnTo>
                    <a:pt x="3282944" y="7231180"/>
                  </a:lnTo>
                  <a:lnTo>
                    <a:pt x="3270876" y="7267530"/>
                  </a:lnTo>
                  <a:lnTo>
                    <a:pt x="3258546" y="7316831"/>
                  </a:lnTo>
                  <a:lnTo>
                    <a:pt x="3247683" y="7366456"/>
                  </a:lnTo>
                  <a:lnTo>
                    <a:pt x="3241140" y="7404030"/>
                  </a:lnTo>
                  <a:lnTo>
                    <a:pt x="3233530" y="7454376"/>
                  </a:lnTo>
                  <a:lnTo>
                    <a:pt x="3227706" y="7505117"/>
                  </a:lnTo>
                  <a:lnTo>
                    <a:pt x="3223774" y="7556277"/>
                  </a:lnTo>
                  <a:lnTo>
                    <a:pt x="3224587" y="7595481"/>
                  </a:lnTo>
                  <a:lnTo>
                    <a:pt x="3224758" y="7647551"/>
                  </a:lnTo>
                  <a:lnTo>
                    <a:pt x="3225144" y="7699668"/>
                  </a:lnTo>
                  <a:lnTo>
                    <a:pt x="3223773" y="7751395"/>
                  </a:lnTo>
                  <a:lnTo>
                    <a:pt x="3220626" y="7802730"/>
                  </a:lnTo>
                  <a:lnTo>
                    <a:pt x="3218430" y="7841267"/>
                  </a:lnTo>
                  <a:lnTo>
                    <a:pt x="3211672" y="7891802"/>
                  </a:lnTo>
                  <a:lnTo>
                    <a:pt x="3203082" y="7941930"/>
                  </a:lnTo>
                  <a:lnTo>
                    <a:pt x="3192640" y="7991648"/>
                  </a:lnTo>
                  <a:lnTo>
                    <a:pt x="3183074" y="8028553"/>
                  </a:lnTo>
                  <a:lnTo>
                    <a:pt x="3168871" y="8077438"/>
                  </a:lnTo>
                  <a:lnTo>
                    <a:pt x="3152759" y="8125901"/>
                  </a:lnTo>
                  <a:lnTo>
                    <a:pt x="3139380" y="8161960"/>
                  </a:lnTo>
                  <a:lnTo>
                    <a:pt x="1858993" y="8151490"/>
                  </a:lnTo>
                  <a:lnTo>
                    <a:pt x="1866815" y="8088183"/>
                  </a:lnTo>
                  <a:lnTo>
                    <a:pt x="1877334" y="7999458"/>
                  </a:lnTo>
                  <a:lnTo>
                    <a:pt x="1880049" y="7974044"/>
                  </a:lnTo>
                  <a:lnTo>
                    <a:pt x="1882425" y="7948554"/>
                  </a:lnTo>
                  <a:lnTo>
                    <a:pt x="1881373" y="7935313"/>
                  </a:lnTo>
                  <a:lnTo>
                    <a:pt x="1882048" y="7909447"/>
                  </a:lnTo>
                  <a:lnTo>
                    <a:pt x="1874755" y="7816776"/>
                  </a:lnTo>
                  <a:lnTo>
                    <a:pt x="1872323" y="7764206"/>
                  </a:lnTo>
                  <a:lnTo>
                    <a:pt x="1869701" y="7711594"/>
                  </a:lnTo>
                  <a:lnTo>
                    <a:pt x="1864078" y="7671325"/>
                  </a:lnTo>
                  <a:lnTo>
                    <a:pt x="1860884" y="7618586"/>
                  </a:lnTo>
                  <a:lnTo>
                    <a:pt x="1857310" y="7565762"/>
                  </a:lnTo>
                  <a:lnTo>
                    <a:pt x="1850211" y="7512158"/>
                  </a:lnTo>
                  <a:lnTo>
                    <a:pt x="1835264" y="7469823"/>
                  </a:lnTo>
                  <a:lnTo>
                    <a:pt x="1815579" y="7413431"/>
                  </a:lnTo>
                  <a:lnTo>
                    <a:pt x="1780536" y="7379653"/>
                  </a:lnTo>
                  <a:lnTo>
                    <a:pt x="1763207" y="7336790"/>
                  </a:lnTo>
                  <a:lnTo>
                    <a:pt x="1729230" y="7251216"/>
                  </a:lnTo>
                  <a:lnTo>
                    <a:pt x="1711901" y="7208354"/>
                  </a:lnTo>
                  <a:lnTo>
                    <a:pt x="1680934" y="7149462"/>
                  </a:lnTo>
                  <a:lnTo>
                    <a:pt x="1648606" y="7090269"/>
                  </a:lnTo>
                  <a:lnTo>
                    <a:pt x="1624874" y="7058996"/>
                  </a:lnTo>
                  <a:lnTo>
                    <a:pt x="1597229" y="7026857"/>
                  </a:lnTo>
                  <a:lnTo>
                    <a:pt x="1563096" y="7006287"/>
                  </a:lnTo>
                  <a:lnTo>
                    <a:pt x="1525392" y="6984927"/>
                  </a:lnTo>
                  <a:lnTo>
                    <a:pt x="322978" y="6718564"/>
                  </a:lnTo>
                  <a:lnTo>
                    <a:pt x="284516" y="6684028"/>
                  </a:lnTo>
                  <a:lnTo>
                    <a:pt x="251371" y="6650670"/>
                  </a:lnTo>
                  <a:lnTo>
                    <a:pt x="216545" y="6616939"/>
                  </a:lnTo>
                  <a:lnTo>
                    <a:pt x="184211" y="6570753"/>
                  </a:lnTo>
                  <a:lnTo>
                    <a:pt x="150305" y="6537226"/>
                  </a:lnTo>
                  <a:lnTo>
                    <a:pt x="121748" y="6491876"/>
                  </a:lnTo>
                  <a:lnTo>
                    <a:pt x="97221" y="6447419"/>
                  </a:lnTo>
                  <a:lnTo>
                    <a:pt x="78153" y="6404172"/>
                  </a:lnTo>
                  <a:lnTo>
                    <a:pt x="63803" y="6374977"/>
                  </a:lnTo>
                  <a:lnTo>
                    <a:pt x="41959" y="6292091"/>
                  </a:lnTo>
                  <a:lnTo>
                    <a:pt x="27609" y="6262896"/>
                  </a:lnTo>
                  <a:lnTo>
                    <a:pt x="13248" y="6220691"/>
                  </a:lnTo>
                  <a:lnTo>
                    <a:pt x="5982" y="6167050"/>
                  </a:lnTo>
                  <a:lnTo>
                    <a:pt x="0" y="6126701"/>
                  </a:lnTo>
                  <a:lnTo>
                    <a:pt x="477" y="6074775"/>
                  </a:lnTo>
                  <a:lnTo>
                    <a:pt x="1603" y="6036001"/>
                  </a:lnTo>
                  <a:lnTo>
                    <a:pt x="8554" y="5985510"/>
                  </a:lnTo>
                  <a:lnTo>
                    <a:pt x="18267" y="5935630"/>
                  </a:lnTo>
                  <a:lnTo>
                    <a:pt x="32360" y="5886720"/>
                  </a:lnTo>
                  <a:lnTo>
                    <a:pt x="49279" y="5851445"/>
                  </a:lnTo>
                  <a:lnTo>
                    <a:pt x="73561" y="5804792"/>
                  </a:lnTo>
                  <a:lnTo>
                    <a:pt x="98754" y="5771349"/>
                  </a:lnTo>
                  <a:lnTo>
                    <a:pt x="129393" y="5726105"/>
                  </a:lnTo>
                  <a:lnTo>
                    <a:pt x="160873" y="5694055"/>
                  </a:lnTo>
                  <a:lnTo>
                    <a:pt x="196989" y="5650024"/>
                  </a:lnTo>
                  <a:lnTo>
                    <a:pt x="232158" y="5618791"/>
                  </a:lnTo>
                  <a:lnTo>
                    <a:pt x="271783" y="5575537"/>
                  </a:lnTo>
                  <a:lnTo>
                    <a:pt x="310280" y="5545042"/>
                  </a:lnTo>
                  <a:lnTo>
                    <a:pt x="350307" y="5514885"/>
                  </a:lnTo>
                  <a:lnTo>
                    <a:pt x="391773" y="5485047"/>
                  </a:lnTo>
                  <a:lnTo>
                    <a:pt x="420317" y="5465354"/>
                  </a:lnTo>
                  <a:close/>
                </a:path>
                <a:path w="6855459" h="8162290">
                  <a:moveTo>
                    <a:pt x="322978" y="6718564"/>
                  </a:moveTo>
                  <a:lnTo>
                    <a:pt x="1433037" y="6964468"/>
                  </a:lnTo>
                  <a:lnTo>
                    <a:pt x="1399278" y="6969998"/>
                  </a:lnTo>
                  <a:lnTo>
                    <a:pt x="1347573" y="6958544"/>
                  </a:lnTo>
                  <a:lnTo>
                    <a:pt x="1238669" y="6960435"/>
                  </a:lnTo>
                  <a:lnTo>
                    <a:pt x="1186964" y="6948981"/>
                  </a:lnTo>
                  <a:lnTo>
                    <a:pt x="1023012" y="6951685"/>
                  </a:lnTo>
                  <a:lnTo>
                    <a:pt x="971109" y="6940187"/>
                  </a:lnTo>
                  <a:lnTo>
                    <a:pt x="916300" y="6941054"/>
                  </a:lnTo>
                  <a:lnTo>
                    <a:pt x="863983" y="6929465"/>
                  </a:lnTo>
                  <a:lnTo>
                    <a:pt x="808571" y="6930197"/>
                  </a:lnTo>
                  <a:lnTo>
                    <a:pt x="772287" y="6922160"/>
                  </a:lnTo>
                  <a:lnTo>
                    <a:pt x="733851" y="6926653"/>
                  </a:lnTo>
                  <a:lnTo>
                    <a:pt x="624403" y="6902408"/>
                  </a:lnTo>
                  <a:lnTo>
                    <a:pt x="489550" y="6833511"/>
                  </a:lnTo>
                  <a:lnTo>
                    <a:pt x="448324" y="6798362"/>
                  </a:lnTo>
                  <a:lnTo>
                    <a:pt x="362227" y="6753274"/>
                  </a:lnTo>
                  <a:lnTo>
                    <a:pt x="322978" y="6718564"/>
                  </a:lnTo>
                  <a:close/>
                </a:path>
                <a:path w="6855459" h="8162290">
                  <a:moveTo>
                    <a:pt x="6493102" y="7499"/>
                  </a:moveTo>
                  <a:lnTo>
                    <a:pt x="6691524" y="51455"/>
                  </a:lnTo>
                  <a:lnTo>
                    <a:pt x="6735548" y="74215"/>
                  </a:lnTo>
                  <a:lnTo>
                    <a:pt x="6819842" y="118904"/>
                  </a:lnTo>
                  <a:lnTo>
                    <a:pt x="6855009" y="152710"/>
                  </a:lnTo>
                  <a:lnTo>
                    <a:pt x="6854519" y="1440381"/>
                  </a:lnTo>
                  <a:lnTo>
                    <a:pt x="6841350" y="1463480"/>
                  </a:lnTo>
                  <a:lnTo>
                    <a:pt x="6812894" y="1496200"/>
                  </a:lnTo>
                  <a:lnTo>
                    <a:pt x="6779597" y="1540855"/>
                  </a:lnTo>
                  <a:lnTo>
                    <a:pt x="6748455" y="1585988"/>
                  </a:lnTo>
                  <a:lnTo>
                    <a:pt x="6720230" y="1618759"/>
                  </a:lnTo>
                  <a:lnTo>
                    <a:pt x="6691665" y="1651455"/>
                  </a:lnTo>
                  <a:lnTo>
                    <a:pt x="6659502" y="1696362"/>
                  </a:lnTo>
                  <a:lnTo>
                    <a:pt x="6626821" y="1728146"/>
                  </a:lnTo>
                  <a:lnTo>
                    <a:pt x="6590173" y="1772059"/>
                  </a:lnTo>
                  <a:lnTo>
                    <a:pt x="6551958" y="1815625"/>
                  </a:lnTo>
                  <a:lnTo>
                    <a:pt x="6511828" y="1858767"/>
                  </a:lnTo>
                  <a:lnTo>
                    <a:pt x="6472180" y="1889007"/>
                  </a:lnTo>
                  <a:lnTo>
                    <a:pt x="6432702" y="1932293"/>
                  </a:lnTo>
                  <a:lnTo>
                    <a:pt x="6397887" y="1963605"/>
                  </a:lnTo>
                  <a:lnTo>
                    <a:pt x="6365162" y="1995379"/>
                  </a:lnTo>
                  <a:lnTo>
                    <a:pt x="6331955" y="2040054"/>
                  </a:lnTo>
                  <a:lnTo>
                    <a:pt x="6301185" y="2085270"/>
                  </a:lnTo>
                  <a:lnTo>
                    <a:pt x="6293024" y="2096470"/>
                  </a:lnTo>
                  <a:lnTo>
                    <a:pt x="6287755" y="2108310"/>
                  </a:lnTo>
                  <a:lnTo>
                    <a:pt x="6285546" y="2120829"/>
                  </a:lnTo>
                  <a:lnTo>
                    <a:pt x="6286570" y="2134064"/>
                  </a:lnTo>
                  <a:lnTo>
                    <a:pt x="6293768" y="2187690"/>
                  </a:lnTo>
                  <a:lnTo>
                    <a:pt x="6300793" y="2241277"/>
                  </a:lnTo>
                  <a:lnTo>
                    <a:pt x="6311087" y="2282581"/>
                  </a:lnTo>
                  <a:lnTo>
                    <a:pt x="6319853" y="2336555"/>
                  </a:lnTo>
                  <a:lnTo>
                    <a:pt x="6330535" y="2390953"/>
                  </a:lnTo>
                  <a:lnTo>
                    <a:pt x="6346250" y="2433457"/>
                  </a:lnTo>
                  <a:lnTo>
                    <a:pt x="6372360" y="2543304"/>
                  </a:lnTo>
                  <a:lnTo>
                    <a:pt x="6388336" y="2585867"/>
                  </a:lnTo>
                  <a:lnTo>
                    <a:pt x="6401739" y="2640868"/>
                  </a:lnTo>
                  <a:lnTo>
                    <a:pt x="6415360" y="2695917"/>
                  </a:lnTo>
                  <a:lnTo>
                    <a:pt x="6431989" y="2738624"/>
                  </a:lnTo>
                  <a:lnTo>
                    <a:pt x="6446176" y="2793798"/>
                  </a:lnTo>
                  <a:lnTo>
                    <a:pt x="6460712" y="2849050"/>
                  </a:lnTo>
                  <a:lnTo>
                    <a:pt x="6478386" y="2891989"/>
                  </a:lnTo>
                  <a:lnTo>
                    <a:pt x="6491991" y="2947034"/>
                  </a:lnTo>
                  <a:lnTo>
                    <a:pt x="6508949" y="2989814"/>
                  </a:lnTo>
                  <a:lnTo>
                    <a:pt x="6527115" y="3032862"/>
                  </a:lnTo>
                  <a:lnTo>
                    <a:pt x="6544349" y="3088712"/>
                  </a:lnTo>
                  <a:lnTo>
                    <a:pt x="6566749" y="3132697"/>
                  </a:lnTo>
                  <a:lnTo>
                    <a:pt x="6592173" y="3177353"/>
                  </a:lnTo>
                  <a:lnTo>
                    <a:pt x="6611852" y="3207728"/>
                  </a:lnTo>
                  <a:lnTo>
                    <a:pt x="6630170" y="3237802"/>
                  </a:lnTo>
                  <a:lnTo>
                    <a:pt x="6644381" y="3279973"/>
                  </a:lnTo>
                  <a:lnTo>
                    <a:pt x="6659977" y="3309444"/>
                  </a:lnTo>
                  <a:lnTo>
                    <a:pt x="6670160" y="3337716"/>
                  </a:lnTo>
                  <a:lnTo>
                    <a:pt x="6684620" y="3353927"/>
                  </a:lnTo>
                  <a:lnTo>
                    <a:pt x="6700781" y="3370515"/>
                  </a:lnTo>
                  <a:lnTo>
                    <a:pt x="6718812" y="3387517"/>
                  </a:lnTo>
                  <a:lnTo>
                    <a:pt x="6743279" y="3405945"/>
                  </a:lnTo>
                  <a:lnTo>
                    <a:pt x="6789465" y="3455200"/>
                  </a:lnTo>
                  <a:lnTo>
                    <a:pt x="6813932" y="3473628"/>
                  </a:lnTo>
                  <a:lnTo>
                    <a:pt x="6845513" y="3493632"/>
                  </a:lnTo>
                  <a:lnTo>
                    <a:pt x="6854857" y="3508709"/>
                  </a:lnTo>
                  <a:lnTo>
                    <a:pt x="6854276" y="7449968"/>
                  </a:lnTo>
                  <a:lnTo>
                    <a:pt x="6828557" y="7496303"/>
                  </a:lnTo>
                  <a:lnTo>
                    <a:pt x="6800699" y="7529155"/>
                  </a:lnTo>
                  <a:lnTo>
                    <a:pt x="6765644" y="7573421"/>
                  </a:lnTo>
                  <a:lnTo>
                    <a:pt x="6729349" y="7604404"/>
                  </a:lnTo>
                  <a:lnTo>
                    <a:pt x="6692278" y="7622208"/>
                  </a:lnTo>
                  <a:lnTo>
                    <a:pt x="6649398" y="7651733"/>
                  </a:lnTo>
                  <a:lnTo>
                    <a:pt x="6606667" y="7668283"/>
                  </a:lnTo>
                  <a:lnTo>
                    <a:pt x="6561801" y="7684359"/>
                  </a:lnTo>
                  <a:lnTo>
                    <a:pt x="6515262" y="7700066"/>
                  </a:lnTo>
                  <a:lnTo>
                    <a:pt x="6498597" y="7709382"/>
                  </a:lnTo>
                  <a:lnTo>
                    <a:pt x="6484168" y="7706186"/>
                  </a:lnTo>
                  <a:lnTo>
                    <a:pt x="6466652" y="7715313"/>
                  </a:lnTo>
                  <a:lnTo>
                    <a:pt x="6451713" y="7712004"/>
                  </a:lnTo>
                  <a:lnTo>
                    <a:pt x="6401182" y="7713818"/>
                  </a:lnTo>
                  <a:lnTo>
                    <a:pt x="6353626" y="7703283"/>
                  </a:lnTo>
                  <a:lnTo>
                    <a:pt x="6303562" y="7705201"/>
                  </a:lnTo>
                  <a:lnTo>
                    <a:pt x="6163158" y="7674098"/>
                  </a:lnTo>
                  <a:lnTo>
                    <a:pt x="6033541" y="7606361"/>
                  </a:lnTo>
                  <a:lnTo>
                    <a:pt x="5993699" y="7571519"/>
                  </a:lnTo>
                  <a:lnTo>
                    <a:pt x="5929169" y="7505193"/>
                  </a:lnTo>
                  <a:lnTo>
                    <a:pt x="5895433" y="7484712"/>
                  </a:lnTo>
                  <a:lnTo>
                    <a:pt x="5865974" y="7452170"/>
                  </a:lnTo>
                  <a:lnTo>
                    <a:pt x="5849102" y="7422417"/>
                  </a:lnTo>
                  <a:lnTo>
                    <a:pt x="5787183" y="7369676"/>
                  </a:lnTo>
                  <a:lnTo>
                    <a:pt x="5754348" y="7323379"/>
                  </a:lnTo>
                  <a:lnTo>
                    <a:pt x="5683185" y="7255583"/>
                  </a:lnTo>
                  <a:lnTo>
                    <a:pt x="5648624" y="7221911"/>
                  </a:lnTo>
                  <a:lnTo>
                    <a:pt x="5619854" y="7176515"/>
                  </a:lnTo>
                  <a:lnTo>
                    <a:pt x="5590515" y="7143999"/>
                  </a:lnTo>
                  <a:lnTo>
                    <a:pt x="5566099" y="7099567"/>
                  </a:lnTo>
                  <a:lnTo>
                    <a:pt x="5543860" y="7055617"/>
                  </a:lnTo>
                  <a:lnTo>
                    <a:pt x="5523799" y="7012149"/>
                  </a:lnTo>
                  <a:lnTo>
                    <a:pt x="5505487" y="6969069"/>
                  </a:lnTo>
                  <a:lnTo>
                    <a:pt x="5486921" y="6925933"/>
                  </a:lnTo>
                  <a:lnTo>
                    <a:pt x="5468070" y="6882733"/>
                  </a:lnTo>
                  <a:lnTo>
                    <a:pt x="5429383" y="6796116"/>
                  </a:lnTo>
                  <a:lnTo>
                    <a:pt x="5409484" y="6752684"/>
                  </a:lnTo>
                  <a:lnTo>
                    <a:pt x="5389173" y="6709161"/>
                  </a:lnTo>
                  <a:lnTo>
                    <a:pt x="5351057" y="6674702"/>
                  </a:lnTo>
                  <a:lnTo>
                    <a:pt x="5308670" y="6652304"/>
                  </a:lnTo>
                  <a:lnTo>
                    <a:pt x="5267761" y="6617226"/>
                  </a:lnTo>
                  <a:lnTo>
                    <a:pt x="5085520" y="6524824"/>
                  </a:lnTo>
                  <a:lnTo>
                    <a:pt x="5043053" y="6502408"/>
                  </a:lnTo>
                  <a:lnTo>
                    <a:pt x="4997329" y="6492279"/>
                  </a:lnTo>
                  <a:lnTo>
                    <a:pt x="4954012" y="6469676"/>
                  </a:lnTo>
                  <a:lnTo>
                    <a:pt x="420317" y="5465354"/>
                  </a:lnTo>
                  <a:lnTo>
                    <a:pt x="434589" y="5455508"/>
                  </a:lnTo>
                  <a:lnTo>
                    <a:pt x="478664" y="5426248"/>
                  </a:lnTo>
                  <a:lnTo>
                    <a:pt x="523908" y="5397247"/>
                  </a:lnTo>
                  <a:lnTo>
                    <a:pt x="567485" y="5380885"/>
                  </a:lnTo>
                  <a:lnTo>
                    <a:pt x="615667" y="5352534"/>
                  </a:lnTo>
                  <a:lnTo>
                    <a:pt x="756469" y="5266655"/>
                  </a:lnTo>
                  <a:lnTo>
                    <a:pt x="773503" y="5257420"/>
                  </a:lnTo>
                  <a:lnTo>
                    <a:pt x="789151" y="5260887"/>
                  </a:lnTo>
                  <a:lnTo>
                    <a:pt x="808906" y="5252255"/>
                  </a:lnTo>
                  <a:lnTo>
                    <a:pt x="827275" y="5256324"/>
                  </a:lnTo>
                  <a:lnTo>
                    <a:pt x="933458" y="5253830"/>
                  </a:lnTo>
                  <a:lnTo>
                    <a:pt x="988275" y="5239958"/>
                  </a:lnTo>
                  <a:lnTo>
                    <a:pt x="1039641" y="5251337"/>
                  </a:lnTo>
                  <a:lnTo>
                    <a:pt x="1075012" y="5233156"/>
                  </a:lnTo>
                  <a:lnTo>
                    <a:pt x="1138901" y="5221294"/>
                  </a:lnTo>
                  <a:lnTo>
                    <a:pt x="1172231" y="5202661"/>
                  </a:lnTo>
                  <a:lnTo>
                    <a:pt x="1221032" y="5187456"/>
                  </a:lnTo>
                  <a:lnTo>
                    <a:pt x="1272197" y="5159767"/>
                  </a:lnTo>
                  <a:lnTo>
                    <a:pt x="1320360" y="5144420"/>
                  </a:lnTo>
                  <a:lnTo>
                    <a:pt x="1371142" y="5116646"/>
                  </a:lnTo>
                  <a:lnTo>
                    <a:pt x="1419178" y="5101271"/>
                  </a:lnTo>
                  <a:lnTo>
                    <a:pt x="1470088" y="5073525"/>
                  </a:lnTo>
                  <a:lnTo>
                    <a:pt x="1567307" y="5043030"/>
                  </a:lnTo>
                  <a:lnTo>
                    <a:pt x="1612697" y="5027069"/>
                  </a:lnTo>
                  <a:lnTo>
                    <a:pt x="1661171" y="4998784"/>
                  </a:lnTo>
                  <a:lnTo>
                    <a:pt x="1800487" y="4951599"/>
                  </a:lnTo>
                  <a:lnTo>
                    <a:pt x="1844927" y="4948435"/>
                  </a:lnTo>
                  <a:lnTo>
                    <a:pt x="1988880" y="4902277"/>
                  </a:lnTo>
                  <a:lnTo>
                    <a:pt x="2037699" y="4887076"/>
                  </a:lnTo>
                  <a:lnTo>
                    <a:pt x="2084220" y="4884373"/>
                  </a:lnTo>
                  <a:lnTo>
                    <a:pt x="2182096" y="4854024"/>
                  </a:lnTo>
                  <a:lnTo>
                    <a:pt x="2227948" y="4851173"/>
                  </a:lnTo>
                  <a:lnTo>
                    <a:pt x="2467324" y="4774122"/>
                  </a:lnTo>
                  <a:lnTo>
                    <a:pt x="2654169" y="4711449"/>
                  </a:lnTo>
                  <a:lnTo>
                    <a:pt x="2745922" y="4679743"/>
                  </a:lnTo>
                  <a:lnTo>
                    <a:pt x="2794110" y="4651394"/>
                  </a:lnTo>
                  <a:lnTo>
                    <a:pt x="2887850" y="4620129"/>
                  </a:lnTo>
                  <a:lnTo>
                    <a:pt x="2937177" y="4592032"/>
                  </a:lnTo>
                  <a:lnTo>
                    <a:pt x="3029716" y="4560500"/>
                  </a:lnTo>
                  <a:lnTo>
                    <a:pt x="3078404" y="4532262"/>
                  </a:lnTo>
                  <a:lnTo>
                    <a:pt x="3124117" y="4516373"/>
                  </a:lnTo>
                  <a:lnTo>
                    <a:pt x="3172340" y="4488032"/>
                  </a:lnTo>
                  <a:lnTo>
                    <a:pt x="3217571" y="4472036"/>
                  </a:lnTo>
                  <a:lnTo>
                    <a:pt x="3265295" y="4443584"/>
                  </a:lnTo>
                  <a:lnTo>
                    <a:pt x="3310010" y="4427474"/>
                  </a:lnTo>
                  <a:lnTo>
                    <a:pt x="3329056" y="4418685"/>
                  </a:lnTo>
                  <a:lnTo>
                    <a:pt x="3350679" y="4397459"/>
                  </a:lnTo>
                  <a:lnTo>
                    <a:pt x="3369215" y="4388558"/>
                  </a:lnTo>
                  <a:lnTo>
                    <a:pt x="3387241" y="4379543"/>
                  </a:lnTo>
                  <a:lnTo>
                    <a:pt x="3471318" y="4320121"/>
                  </a:lnTo>
                  <a:lnTo>
                    <a:pt x="3510778" y="4302846"/>
                  </a:lnTo>
                  <a:lnTo>
                    <a:pt x="3553041" y="4273185"/>
                  </a:lnTo>
                  <a:lnTo>
                    <a:pt x="3634829" y="4226263"/>
                  </a:lnTo>
                  <a:lnTo>
                    <a:pt x="3761039" y="4137151"/>
                  </a:lnTo>
                  <a:lnTo>
                    <a:pt x="3800040" y="4119775"/>
                  </a:lnTo>
                  <a:lnTo>
                    <a:pt x="3841559" y="4089949"/>
                  </a:lnTo>
                  <a:lnTo>
                    <a:pt x="3883923" y="4060310"/>
                  </a:lnTo>
                  <a:lnTo>
                    <a:pt x="3925950" y="4030596"/>
                  </a:lnTo>
                  <a:lnTo>
                    <a:pt x="3967628" y="4000805"/>
                  </a:lnTo>
                  <a:lnTo>
                    <a:pt x="4008947" y="3970934"/>
                  </a:lnTo>
                  <a:lnTo>
                    <a:pt x="4049896" y="3940982"/>
                  </a:lnTo>
                  <a:lnTo>
                    <a:pt x="4090464" y="3910945"/>
                  </a:lnTo>
                  <a:lnTo>
                    <a:pt x="4130640" y="3880821"/>
                  </a:lnTo>
                  <a:lnTo>
                    <a:pt x="4170413" y="3850608"/>
                  </a:lnTo>
                  <a:lnTo>
                    <a:pt x="4209773" y="3820304"/>
                  </a:lnTo>
                  <a:lnTo>
                    <a:pt x="4248708" y="3789905"/>
                  </a:lnTo>
                  <a:lnTo>
                    <a:pt x="4280164" y="3757850"/>
                  </a:lnTo>
                  <a:lnTo>
                    <a:pt x="4306663" y="3737704"/>
                  </a:lnTo>
                  <a:lnTo>
                    <a:pt x="4334208" y="3704783"/>
                  </a:lnTo>
                  <a:lnTo>
                    <a:pt x="4395764" y="3627363"/>
                  </a:lnTo>
                  <a:lnTo>
                    <a:pt x="4430512" y="3583029"/>
                  </a:lnTo>
                  <a:lnTo>
                    <a:pt x="4464958" y="3538629"/>
                  </a:lnTo>
                  <a:lnTo>
                    <a:pt x="4496506" y="3506594"/>
                  </a:lnTo>
                  <a:lnTo>
                    <a:pt x="4530801" y="3462159"/>
                  </a:lnTo>
                  <a:lnTo>
                    <a:pt x="4565247" y="3417758"/>
                  </a:lnTo>
                  <a:lnTo>
                    <a:pt x="4582816" y="3395634"/>
                  </a:lnTo>
                  <a:lnTo>
                    <a:pt x="4599365" y="3373285"/>
                  </a:lnTo>
                  <a:lnTo>
                    <a:pt x="4613873" y="3350483"/>
                  </a:lnTo>
                  <a:lnTo>
                    <a:pt x="4628066" y="3314603"/>
                  </a:lnTo>
                  <a:lnTo>
                    <a:pt x="4648156" y="3267022"/>
                  </a:lnTo>
                  <a:lnTo>
                    <a:pt x="4669325" y="3219680"/>
                  </a:lnTo>
                  <a:lnTo>
                    <a:pt x="4691541" y="3172570"/>
                  </a:lnTo>
                  <a:lnTo>
                    <a:pt x="4714773" y="3125685"/>
                  </a:lnTo>
                  <a:lnTo>
                    <a:pt x="4738989" y="3079018"/>
                  </a:lnTo>
                  <a:lnTo>
                    <a:pt x="4764156" y="3032561"/>
                  </a:lnTo>
                  <a:lnTo>
                    <a:pt x="4787497" y="2998708"/>
                  </a:lnTo>
                  <a:lnTo>
                    <a:pt x="4793986" y="2987138"/>
                  </a:lnTo>
                  <a:lnTo>
                    <a:pt x="4799794" y="2975417"/>
                  </a:lnTo>
                  <a:lnTo>
                    <a:pt x="4804922" y="2963545"/>
                  </a:lnTo>
                  <a:lnTo>
                    <a:pt x="4809370" y="2951522"/>
                  </a:lnTo>
                  <a:lnTo>
                    <a:pt x="4831014" y="2891277"/>
                  </a:lnTo>
                  <a:lnTo>
                    <a:pt x="4852088" y="2843914"/>
                  </a:lnTo>
                  <a:lnTo>
                    <a:pt x="4874468" y="2796840"/>
                  </a:lnTo>
                  <a:lnTo>
                    <a:pt x="4897284" y="2749863"/>
                  </a:lnTo>
                  <a:lnTo>
                    <a:pt x="4919664" y="2702789"/>
                  </a:lnTo>
                  <a:lnTo>
                    <a:pt x="4937788" y="2667781"/>
                  </a:lnTo>
                  <a:lnTo>
                    <a:pt x="4958311" y="2620295"/>
                  </a:lnTo>
                  <a:lnTo>
                    <a:pt x="4977701" y="2572559"/>
                  </a:lnTo>
                  <a:lnTo>
                    <a:pt x="4995176" y="2524399"/>
                  </a:lnTo>
                  <a:lnTo>
                    <a:pt x="5007205" y="2488040"/>
                  </a:lnTo>
                  <a:lnTo>
                    <a:pt x="5020409" y="2438933"/>
                  </a:lnTo>
                  <a:lnTo>
                    <a:pt x="5035151" y="2377160"/>
                  </a:lnTo>
                  <a:lnTo>
                    <a:pt x="5045634" y="2327450"/>
                  </a:lnTo>
                  <a:lnTo>
                    <a:pt x="5054303" y="2277339"/>
                  </a:lnTo>
                  <a:lnTo>
                    <a:pt x="5060855" y="2226759"/>
                  </a:lnTo>
                  <a:lnTo>
                    <a:pt x="5064988" y="2175643"/>
                  </a:lnTo>
                  <a:lnTo>
                    <a:pt x="5068727" y="2124440"/>
                  </a:lnTo>
                  <a:lnTo>
                    <a:pt x="5072516" y="2073248"/>
                  </a:lnTo>
                  <a:lnTo>
                    <a:pt x="5073659" y="2034477"/>
                  </a:lnTo>
                  <a:lnTo>
                    <a:pt x="5077700" y="1983341"/>
                  </a:lnTo>
                  <a:lnTo>
                    <a:pt x="5081943" y="1932249"/>
                  </a:lnTo>
                  <a:lnTo>
                    <a:pt x="5086437" y="1881213"/>
                  </a:lnTo>
                  <a:lnTo>
                    <a:pt x="5090436" y="1830068"/>
                  </a:lnTo>
                  <a:lnTo>
                    <a:pt x="5094838" y="1779011"/>
                  </a:lnTo>
                  <a:lnTo>
                    <a:pt x="5106792" y="1664589"/>
                  </a:lnTo>
                  <a:lnTo>
                    <a:pt x="5111194" y="1613532"/>
                  </a:lnTo>
                  <a:lnTo>
                    <a:pt x="5115193" y="1562387"/>
                  </a:lnTo>
                  <a:lnTo>
                    <a:pt x="5121931" y="1524856"/>
                  </a:lnTo>
                  <a:lnTo>
                    <a:pt x="5131901" y="1488040"/>
                  </a:lnTo>
                  <a:lnTo>
                    <a:pt x="5142210" y="1451301"/>
                  </a:lnTo>
                  <a:lnTo>
                    <a:pt x="5149968" y="1413996"/>
                  </a:lnTo>
                  <a:lnTo>
                    <a:pt x="5159030" y="1363972"/>
                  </a:lnTo>
                  <a:lnTo>
                    <a:pt x="5168759" y="1314095"/>
                  </a:lnTo>
                  <a:lnTo>
                    <a:pt x="5176184" y="1276716"/>
                  </a:lnTo>
                  <a:lnTo>
                    <a:pt x="5196974" y="1177259"/>
                  </a:lnTo>
                  <a:lnTo>
                    <a:pt x="5207146" y="1127481"/>
                  </a:lnTo>
                  <a:lnTo>
                    <a:pt x="5216874" y="1077604"/>
                  </a:lnTo>
                  <a:lnTo>
                    <a:pt x="5227609" y="1027951"/>
                  </a:lnTo>
                  <a:lnTo>
                    <a:pt x="5241671" y="979034"/>
                  </a:lnTo>
                  <a:lnTo>
                    <a:pt x="5262107" y="918522"/>
                  </a:lnTo>
                  <a:lnTo>
                    <a:pt x="5283727" y="871280"/>
                  </a:lnTo>
                  <a:lnTo>
                    <a:pt x="5309581" y="824975"/>
                  </a:lnTo>
                  <a:lnTo>
                    <a:pt x="5339970" y="779676"/>
                  </a:lnTo>
                  <a:lnTo>
                    <a:pt x="5365798" y="746374"/>
                  </a:lnTo>
                  <a:lnTo>
                    <a:pt x="5393466" y="700471"/>
                  </a:lnTo>
                  <a:lnTo>
                    <a:pt x="5420529" y="654435"/>
                  </a:lnTo>
                  <a:lnTo>
                    <a:pt x="5444543" y="620731"/>
                  </a:lnTo>
                  <a:lnTo>
                    <a:pt x="5471304" y="574627"/>
                  </a:lnTo>
                  <a:lnTo>
                    <a:pt x="5495620" y="540990"/>
                  </a:lnTo>
                  <a:lnTo>
                    <a:pt x="5525272" y="495527"/>
                  </a:lnTo>
                  <a:lnTo>
                    <a:pt x="5557188" y="450566"/>
                  </a:lnTo>
                  <a:lnTo>
                    <a:pt x="5588273" y="418428"/>
                  </a:lnTo>
                  <a:lnTo>
                    <a:pt x="5623672" y="374239"/>
                  </a:lnTo>
                  <a:lnTo>
                    <a:pt x="5657544" y="342718"/>
                  </a:lnTo>
                  <a:lnTo>
                    <a:pt x="5667717" y="331964"/>
                  </a:lnTo>
                  <a:lnTo>
                    <a:pt x="5676165" y="333836"/>
                  </a:lnTo>
                  <a:lnTo>
                    <a:pt x="5688039" y="323458"/>
                  </a:lnTo>
                  <a:lnTo>
                    <a:pt x="5700254" y="313156"/>
                  </a:lnTo>
                  <a:lnTo>
                    <a:pt x="5717826" y="304041"/>
                  </a:lnTo>
                  <a:lnTo>
                    <a:pt x="5733187" y="294436"/>
                  </a:lnTo>
                  <a:lnTo>
                    <a:pt x="5747528" y="284605"/>
                  </a:lnTo>
                  <a:lnTo>
                    <a:pt x="5762039" y="274811"/>
                  </a:lnTo>
                  <a:lnTo>
                    <a:pt x="5773772" y="264403"/>
                  </a:lnTo>
                  <a:lnTo>
                    <a:pt x="5784995" y="253881"/>
                  </a:lnTo>
                  <a:lnTo>
                    <a:pt x="5796557" y="243434"/>
                  </a:lnTo>
                  <a:lnTo>
                    <a:pt x="5809310" y="233252"/>
                  </a:lnTo>
                  <a:lnTo>
                    <a:pt x="5846213" y="215411"/>
                  </a:lnTo>
                  <a:lnTo>
                    <a:pt x="5881099" y="184115"/>
                  </a:lnTo>
                  <a:lnTo>
                    <a:pt x="5911904" y="151916"/>
                  </a:lnTo>
                  <a:lnTo>
                    <a:pt x="5939307" y="118962"/>
                  </a:lnTo>
                  <a:lnTo>
                    <a:pt x="5959859" y="123515"/>
                  </a:lnTo>
                  <a:lnTo>
                    <a:pt x="5998947" y="119166"/>
                  </a:lnTo>
                  <a:lnTo>
                    <a:pt x="6016437" y="123041"/>
                  </a:lnTo>
                  <a:lnTo>
                    <a:pt x="6042060" y="115709"/>
                  </a:lnTo>
                  <a:lnTo>
                    <a:pt x="6064792" y="107737"/>
                  </a:lnTo>
                  <a:lnTo>
                    <a:pt x="6087889" y="86837"/>
                  </a:lnTo>
                  <a:lnTo>
                    <a:pt x="6106368" y="77923"/>
                  </a:lnTo>
                  <a:lnTo>
                    <a:pt x="6141085" y="46590"/>
                  </a:lnTo>
                  <a:lnTo>
                    <a:pt x="6175410" y="41186"/>
                  </a:lnTo>
                  <a:lnTo>
                    <a:pt x="6255338" y="6860"/>
                  </a:lnTo>
                  <a:lnTo>
                    <a:pt x="6271212" y="10377"/>
                  </a:lnTo>
                  <a:lnTo>
                    <a:pt x="6283087" y="0"/>
                  </a:lnTo>
                  <a:lnTo>
                    <a:pt x="6340716" y="12766"/>
                  </a:lnTo>
                  <a:lnTo>
                    <a:pt x="6493102" y="7499"/>
                  </a:lnTo>
                  <a:close/>
                </a:path>
              </a:pathLst>
            </a:custGeom>
            <a:solidFill>
              <a:srgbClr val="C8E1EF"/>
            </a:solidFill>
          </p:spPr>
          <p:txBody>
            <a:bodyPr wrap="square" lIns="0" tIns="0" rIns="0" bIns="0" rtlCol="0"/>
            <a:lstStyle/>
            <a:p>
              <a:endParaRPr sz="1200"/>
            </a:p>
          </p:txBody>
        </p:sp>
        <p:sp>
          <p:nvSpPr>
            <p:cNvPr id="5" name="object 5"/>
            <p:cNvSpPr/>
            <p:nvPr/>
          </p:nvSpPr>
          <p:spPr>
            <a:xfrm>
              <a:off x="12794024" y="0"/>
              <a:ext cx="5494020" cy="3429000"/>
            </a:xfrm>
            <a:custGeom>
              <a:avLst/>
              <a:gdLst/>
              <a:ahLst/>
              <a:cxnLst/>
              <a:rect l="l" t="t" r="r" b="b"/>
              <a:pathLst>
                <a:path w="5494019" h="3429000">
                  <a:moveTo>
                    <a:pt x="924844" y="2285999"/>
                  </a:moveTo>
                  <a:lnTo>
                    <a:pt x="45610" y="2285999"/>
                  </a:lnTo>
                  <a:lnTo>
                    <a:pt x="36753" y="2273299"/>
                  </a:lnTo>
                  <a:lnTo>
                    <a:pt x="29426" y="2260599"/>
                  </a:lnTo>
                  <a:lnTo>
                    <a:pt x="20807" y="2247899"/>
                  </a:lnTo>
                  <a:lnTo>
                    <a:pt x="13514" y="2235199"/>
                  </a:lnTo>
                  <a:lnTo>
                    <a:pt x="8465" y="2222499"/>
                  </a:lnTo>
                  <a:lnTo>
                    <a:pt x="6578" y="2197099"/>
                  </a:lnTo>
                  <a:lnTo>
                    <a:pt x="4521" y="2171699"/>
                  </a:lnTo>
                  <a:lnTo>
                    <a:pt x="1546" y="2158999"/>
                  </a:lnTo>
                  <a:lnTo>
                    <a:pt x="0" y="2133599"/>
                  </a:lnTo>
                  <a:lnTo>
                    <a:pt x="2226" y="2108199"/>
                  </a:lnTo>
                  <a:lnTo>
                    <a:pt x="3314" y="2095499"/>
                  </a:lnTo>
                  <a:lnTo>
                    <a:pt x="4402" y="2095499"/>
                  </a:lnTo>
                  <a:lnTo>
                    <a:pt x="12307" y="2057399"/>
                  </a:lnTo>
                  <a:lnTo>
                    <a:pt x="16234" y="2031999"/>
                  </a:lnTo>
                  <a:lnTo>
                    <a:pt x="18325" y="2006599"/>
                  </a:lnTo>
                  <a:lnTo>
                    <a:pt x="20722" y="1981199"/>
                  </a:lnTo>
                  <a:lnTo>
                    <a:pt x="22575" y="1968499"/>
                  </a:lnTo>
                  <a:lnTo>
                    <a:pt x="24938" y="1955799"/>
                  </a:lnTo>
                  <a:lnTo>
                    <a:pt x="27913" y="1943099"/>
                  </a:lnTo>
                  <a:lnTo>
                    <a:pt x="31602" y="1930399"/>
                  </a:lnTo>
                  <a:lnTo>
                    <a:pt x="40034" y="1892299"/>
                  </a:lnTo>
                  <a:lnTo>
                    <a:pt x="47650" y="1866899"/>
                  </a:lnTo>
                  <a:lnTo>
                    <a:pt x="62066" y="1803399"/>
                  </a:lnTo>
                  <a:lnTo>
                    <a:pt x="70328" y="1777999"/>
                  </a:lnTo>
                  <a:lnTo>
                    <a:pt x="80018" y="1752599"/>
                  </a:lnTo>
                  <a:lnTo>
                    <a:pt x="90524" y="1714499"/>
                  </a:lnTo>
                  <a:lnTo>
                    <a:pt x="108459" y="1676399"/>
                  </a:lnTo>
                  <a:lnTo>
                    <a:pt x="115786" y="1650999"/>
                  </a:lnTo>
                  <a:lnTo>
                    <a:pt x="123725" y="1638299"/>
                  </a:lnTo>
                  <a:lnTo>
                    <a:pt x="132786" y="1612899"/>
                  </a:lnTo>
                  <a:lnTo>
                    <a:pt x="158217" y="1574799"/>
                  </a:lnTo>
                  <a:lnTo>
                    <a:pt x="172412" y="1549399"/>
                  </a:lnTo>
                  <a:lnTo>
                    <a:pt x="189361" y="1536699"/>
                  </a:lnTo>
                  <a:lnTo>
                    <a:pt x="202689" y="1511299"/>
                  </a:lnTo>
                  <a:lnTo>
                    <a:pt x="216017" y="1498599"/>
                  </a:lnTo>
                  <a:lnTo>
                    <a:pt x="228529" y="1485899"/>
                  </a:lnTo>
                  <a:lnTo>
                    <a:pt x="239409" y="1473199"/>
                  </a:lnTo>
                  <a:lnTo>
                    <a:pt x="242673" y="1473199"/>
                  </a:lnTo>
                  <a:lnTo>
                    <a:pt x="247025" y="1460499"/>
                  </a:lnTo>
                  <a:lnTo>
                    <a:pt x="252465" y="1460499"/>
                  </a:lnTo>
                  <a:lnTo>
                    <a:pt x="277489" y="1447799"/>
                  </a:lnTo>
                  <a:lnTo>
                    <a:pt x="302512" y="1422399"/>
                  </a:lnTo>
                  <a:lnTo>
                    <a:pt x="328352" y="1409699"/>
                  </a:lnTo>
                  <a:lnTo>
                    <a:pt x="355824" y="1396999"/>
                  </a:lnTo>
                  <a:lnTo>
                    <a:pt x="379964" y="1384299"/>
                  </a:lnTo>
                  <a:lnTo>
                    <a:pt x="427428" y="1371599"/>
                  </a:lnTo>
                  <a:lnTo>
                    <a:pt x="451567" y="1358899"/>
                  </a:lnTo>
                  <a:lnTo>
                    <a:pt x="465167" y="1346199"/>
                  </a:lnTo>
                  <a:lnTo>
                    <a:pt x="478767" y="1346199"/>
                  </a:lnTo>
                  <a:lnTo>
                    <a:pt x="512223" y="1333499"/>
                  </a:lnTo>
                  <a:lnTo>
                    <a:pt x="545679" y="1333499"/>
                  </a:lnTo>
                  <a:lnTo>
                    <a:pt x="612590" y="1308099"/>
                  </a:lnTo>
                  <a:lnTo>
                    <a:pt x="634758" y="1308099"/>
                  </a:lnTo>
                  <a:lnTo>
                    <a:pt x="645485" y="1295399"/>
                  </a:lnTo>
                  <a:lnTo>
                    <a:pt x="656110" y="1295399"/>
                  </a:lnTo>
                  <a:lnTo>
                    <a:pt x="749593" y="1257299"/>
                  </a:lnTo>
                  <a:lnTo>
                    <a:pt x="781229" y="1257299"/>
                  </a:lnTo>
                  <a:lnTo>
                    <a:pt x="806678" y="1244599"/>
                  </a:lnTo>
                  <a:lnTo>
                    <a:pt x="832229" y="1244599"/>
                  </a:lnTo>
                  <a:lnTo>
                    <a:pt x="857576" y="1231899"/>
                  </a:lnTo>
                  <a:lnTo>
                    <a:pt x="882413" y="1231899"/>
                  </a:lnTo>
                  <a:lnTo>
                    <a:pt x="955393" y="1193799"/>
                  </a:lnTo>
                  <a:lnTo>
                    <a:pt x="980332" y="1193799"/>
                  </a:lnTo>
                  <a:lnTo>
                    <a:pt x="993796" y="1181099"/>
                  </a:lnTo>
                  <a:lnTo>
                    <a:pt x="1006444" y="1181099"/>
                  </a:lnTo>
                  <a:lnTo>
                    <a:pt x="1018276" y="1168399"/>
                  </a:lnTo>
                  <a:lnTo>
                    <a:pt x="1029292" y="1155699"/>
                  </a:lnTo>
                  <a:lnTo>
                    <a:pt x="1051460" y="1142999"/>
                  </a:lnTo>
                  <a:lnTo>
                    <a:pt x="1075259" y="1117599"/>
                  </a:lnTo>
                  <a:lnTo>
                    <a:pt x="1100283" y="1104899"/>
                  </a:lnTo>
                  <a:lnTo>
                    <a:pt x="1138295" y="1079499"/>
                  </a:lnTo>
                  <a:lnTo>
                    <a:pt x="1150059" y="1066799"/>
                  </a:lnTo>
                  <a:lnTo>
                    <a:pt x="1161007" y="1066799"/>
                  </a:lnTo>
                  <a:lnTo>
                    <a:pt x="1170731" y="1054099"/>
                  </a:lnTo>
                  <a:lnTo>
                    <a:pt x="1200379" y="1015999"/>
                  </a:lnTo>
                  <a:lnTo>
                    <a:pt x="1234922" y="990599"/>
                  </a:lnTo>
                  <a:lnTo>
                    <a:pt x="1262717" y="977899"/>
                  </a:lnTo>
                  <a:lnTo>
                    <a:pt x="1286738" y="952499"/>
                  </a:lnTo>
                  <a:lnTo>
                    <a:pt x="1308515" y="914399"/>
                  </a:lnTo>
                  <a:lnTo>
                    <a:pt x="1340237" y="876299"/>
                  </a:lnTo>
                  <a:lnTo>
                    <a:pt x="1375273" y="838199"/>
                  </a:lnTo>
                  <a:lnTo>
                    <a:pt x="1396404" y="825499"/>
                  </a:lnTo>
                  <a:lnTo>
                    <a:pt x="1414577" y="800099"/>
                  </a:lnTo>
                  <a:lnTo>
                    <a:pt x="1430506" y="774699"/>
                  </a:lnTo>
                  <a:lnTo>
                    <a:pt x="1444905" y="749299"/>
                  </a:lnTo>
                  <a:lnTo>
                    <a:pt x="1467736" y="711199"/>
                  </a:lnTo>
                  <a:lnTo>
                    <a:pt x="1491280" y="673099"/>
                  </a:lnTo>
                  <a:lnTo>
                    <a:pt x="1514213" y="622299"/>
                  </a:lnTo>
                  <a:lnTo>
                    <a:pt x="1535208" y="584199"/>
                  </a:lnTo>
                  <a:lnTo>
                    <a:pt x="1537384" y="584199"/>
                  </a:lnTo>
                  <a:lnTo>
                    <a:pt x="1540648" y="571499"/>
                  </a:lnTo>
                  <a:lnTo>
                    <a:pt x="1543912" y="571499"/>
                  </a:lnTo>
                  <a:lnTo>
                    <a:pt x="1563615" y="546099"/>
                  </a:lnTo>
                  <a:lnTo>
                    <a:pt x="1579952" y="520699"/>
                  </a:lnTo>
                  <a:lnTo>
                    <a:pt x="1594861" y="482599"/>
                  </a:lnTo>
                  <a:lnTo>
                    <a:pt x="1610280" y="457199"/>
                  </a:lnTo>
                  <a:lnTo>
                    <a:pt x="1621075" y="419099"/>
                  </a:lnTo>
                  <a:lnTo>
                    <a:pt x="1634624" y="393699"/>
                  </a:lnTo>
                  <a:lnTo>
                    <a:pt x="1647153" y="368299"/>
                  </a:lnTo>
                  <a:lnTo>
                    <a:pt x="1654888" y="330199"/>
                  </a:lnTo>
                  <a:lnTo>
                    <a:pt x="1657404" y="317499"/>
                  </a:lnTo>
                  <a:lnTo>
                    <a:pt x="1661144" y="317499"/>
                  </a:lnTo>
                  <a:lnTo>
                    <a:pt x="1665292" y="304799"/>
                  </a:lnTo>
                  <a:lnTo>
                    <a:pt x="1669032" y="292099"/>
                  </a:lnTo>
                  <a:lnTo>
                    <a:pt x="1678398" y="266699"/>
                  </a:lnTo>
                  <a:lnTo>
                    <a:pt x="1686847" y="241299"/>
                  </a:lnTo>
                  <a:lnTo>
                    <a:pt x="1694276" y="215899"/>
                  </a:lnTo>
                  <a:lnTo>
                    <a:pt x="1700583" y="177799"/>
                  </a:lnTo>
                  <a:lnTo>
                    <a:pt x="1706958" y="152399"/>
                  </a:lnTo>
                  <a:lnTo>
                    <a:pt x="1713231" y="114299"/>
                  </a:lnTo>
                  <a:lnTo>
                    <a:pt x="1719708" y="88899"/>
                  </a:lnTo>
                  <a:lnTo>
                    <a:pt x="1726695" y="50799"/>
                  </a:lnTo>
                  <a:lnTo>
                    <a:pt x="1736028" y="12699"/>
                  </a:lnTo>
                  <a:lnTo>
                    <a:pt x="1738086" y="0"/>
                  </a:lnTo>
                  <a:lnTo>
                    <a:pt x="1790777" y="0"/>
                  </a:lnTo>
                  <a:lnTo>
                    <a:pt x="1787739" y="25399"/>
                  </a:lnTo>
                  <a:lnTo>
                    <a:pt x="1782268" y="88899"/>
                  </a:lnTo>
                  <a:lnTo>
                    <a:pt x="1775534" y="139699"/>
                  </a:lnTo>
                  <a:lnTo>
                    <a:pt x="1767510" y="190499"/>
                  </a:lnTo>
                  <a:lnTo>
                    <a:pt x="1758171" y="241299"/>
                  </a:lnTo>
                  <a:lnTo>
                    <a:pt x="1747488" y="292099"/>
                  </a:lnTo>
                  <a:lnTo>
                    <a:pt x="1735435" y="342899"/>
                  </a:lnTo>
                  <a:lnTo>
                    <a:pt x="1721985" y="393699"/>
                  </a:lnTo>
                  <a:lnTo>
                    <a:pt x="1707111" y="444499"/>
                  </a:lnTo>
                  <a:lnTo>
                    <a:pt x="1690695" y="495299"/>
                  </a:lnTo>
                  <a:lnTo>
                    <a:pt x="1672980" y="546099"/>
                  </a:lnTo>
                  <a:lnTo>
                    <a:pt x="1653935" y="596899"/>
                  </a:lnTo>
                  <a:lnTo>
                    <a:pt x="1633530" y="647699"/>
                  </a:lnTo>
                  <a:lnTo>
                    <a:pt x="1611735" y="698499"/>
                  </a:lnTo>
                  <a:lnTo>
                    <a:pt x="1588520" y="736599"/>
                  </a:lnTo>
                  <a:lnTo>
                    <a:pt x="1566250" y="787399"/>
                  </a:lnTo>
                  <a:lnTo>
                    <a:pt x="1541736" y="825499"/>
                  </a:lnTo>
                  <a:lnTo>
                    <a:pt x="1514774" y="863599"/>
                  </a:lnTo>
                  <a:lnTo>
                    <a:pt x="1485161" y="901699"/>
                  </a:lnTo>
                  <a:lnTo>
                    <a:pt x="1454357" y="927099"/>
                  </a:lnTo>
                  <a:lnTo>
                    <a:pt x="1423961" y="965199"/>
                  </a:lnTo>
                  <a:lnTo>
                    <a:pt x="1393973" y="1003299"/>
                  </a:lnTo>
                  <a:lnTo>
                    <a:pt x="1364393" y="1041399"/>
                  </a:lnTo>
                  <a:lnTo>
                    <a:pt x="1334251" y="1079499"/>
                  </a:lnTo>
                  <a:lnTo>
                    <a:pt x="1302647" y="1117599"/>
                  </a:lnTo>
                  <a:lnTo>
                    <a:pt x="1269686" y="1155699"/>
                  </a:lnTo>
                  <a:lnTo>
                    <a:pt x="1235470" y="1181099"/>
                  </a:lnTo>
                  <a:lnTo>
                    <a:pt x="1200106" y="1219199"/>
                  </a:lnTo>
                  <a:lnTo>
                    <a:pt x="1164122" y="1244599"/>
                  </a:lnTo>
                  <a:lnTo>
                    <a:pt x="1126929" y="1269999"/>
                  </a:lnTo>
                  <a:lnTo>
                    <a:pt x="1088587" y="1295399"/>
                  </a:lnTo>
                  <a:lnTo>
                    <a:pt x="1049157" y="1320799"/>
                  </a:lnTo>
                  <a:lnTo>
                    <a:pt x="1008700" y="1346199"/>
                  </a:lnTo>
                  <a:lnTo>
                    <a:pt x="967276" y="1371599"/>
                  </a:lnTo>
                  <a:lnTo>
                    <a:pt x="943578" y="1384299"/>
                  </a:lnTo>
                  <a:lnTo>
                    <a:pt x="919676" y="1384299"/>
                  </a:lnTo>
                  <a:lnTo>
                    <a:pt x="895366" y="1396999"/>
                  </a:lnTo>
                  <a:lnTo>
                    <a:pt x="870444" y="1409699"/>
                  </a:lnTo>
                  <a:lnTo>
                    <a:pt x="705070" y="1460499"/>
                  </a:lnTo>
                  <a:lnTo>
                    <a:pt x="555131" y="1498599"/>
                  </a:lnTo>
                  <a:lnTo>
                    <a:pt x="505967" y="1523999"/>
                  </a:lnTo>
                  <a:lnTo>
                    <a:pt x="480042" y="1523999"/>
                  </a:lnTo>
                  <a:lnTo>
                    <a:pt x="403696" y="1562099"/>
                  </a:lnTo>
                  <a:lnTo>
                    <a:pt x="299248" y="1612899"/>
                  </a:lnTo>
                  <a:lnTo>
                    <a:pt x="284985" y="1625599"/>
                  </a:lnTo>
                  <a:lnTo>
                    <a:pt x="271640" y="1625599"/>
                  </a:lnTo>
                  <a:lnTo>
                    <a:pt x="259316" y="1638299"/>
                  </a:lnTo>
                  <a:lnTo>
                    <a:pt x="248113" y="1650999"/>
                  </a:lnTo>
                  <a:lnTo>
                    <a:pt x="225129" y="1676399"/>
                  </a:lnTo>
                  <a:lnTo>
                    <a:pt x="213382" y="1689099"/>
                  </a:lnTo>
                  <a:lnTo>
                    <a:pt x="201329" y="1701799"/>
                  </a:lnTo>
                  <a:lnTo>
                    <a:pt x="192676" y="1714499"/>
                  </a:lnTo>
                  <a:lnTo>
                    <a:pt x="184329" y="1727199"/>
                  </a:lnTo>
                  <a:lnTo>
                    <a:pt x="175778" y="1727199"/>
                  </a:lnTo>
                  <a:lnTo>
                    <a:pt x="166513" y="1739899"/>
                  </a:lnTo>
                  <a:lnTo>
                    <a:pt x="157503" y="1752599"/>
                  </a:lnTo>
                  <a:lnTo>
                    <a:pt x="149921" y="1765299"/>
                  </a:lnTo>
                  <a:lnTo>
                    <a:pt x="143563" y="1777999"/>
                  </a:lnTo>
                  <a:lnTo>
                    <a:pt x="138225" y="1790699"/>
                  </a:lnTo>
                  <a:lnTo>
                    <a:pt x="127243" y="1816099"/>
                  </a:lnTo>
                  <a:lnTo>
                    <a:pt x="117281" y="1841499"/>
                  </a:lnTo>
                  <a:lnTo>
                    <a:pt x="108544" y="1879599"/>
                  </a:lnTo>
                  <a:lnTo>
                    <a:pt x="101234" y="1917699"/>
                  </a:lnTo>
                  <a:lnTo>
                    <a:pt x="91918" y="1955799"/>
                  </a:lnTo>
                  <a:lnTo>
                    <a:pt x="72470" y="2057399"/>
                  </a:lnTo>
                  <a:lnTo>
                    <a:pt x="63154" y="2108199"/>
                  </a:lnTo>
                  <a:lnTo>
                    <a:pt x="62066" y="2108199"/>
                  </a:lnTo>
                  <a:lnTo>
                    <a:pt x="62066" y="2120899"/>
                  </a:lnTo>
                  <a:lnTo>
                    <a:pt x="60978" y="2120899"/>
                  </a:lnTo>
                  <a:lnTo>
                    <a:pt x="59890" y="2133599"/>
                  </a:lnTo>
                  <a:lnTo>
                    <a:pt x="72946" y="2133599"/>
                  </a:lnTo>
                  <a:lnTo>
                    <a:pt x="77298" y="2146299"/>
                  </a:lnTo>
                  <a:lnTo>
                    <a:pt x="591358" y="2146299"/>
                  </a:lnTo>
                  <a:lnTo>
                    <a:pt x="599535" y="2158999"/>
                  </a:lnTo>
                  <a:lnTo>
                    <a:pt x="697454" y="2158999"/>
                  </a:lnTo>
                  <a:lnTo>
                    <a:pt x="749542" y="2171699"/>
                  </a:lnTo>
                  <a:lnTo>
                    <a:pt x="829544" y="2171699"/>
                  </a:lnTo>
                  <a:lnTo>
                    <a:pt x="858477" y="2184399"/>
                  </a:lnTo>
                  <a:lnTo>
                    <a:pt x="1205547" y="2184399"/>
                  </a:lnTo>
                  <a:lnTo>
                    <a:pt x="1254354" y="2197099"/>
                  </a:lnTo>
                  <a:lnTo>
                    <a:pt x="1427855" y="2197099"/>
                  </a:lnTo>
                  <a:lnTo>
                    <a:pt x="1436202" y="2209799"/>
                  </a:lnTo>
                  <a:lnTo>
                    <a:pt x="1513585" y="2209799"/>
                  </a:lnTo>
                  <a:lnTo>
                    <a:pt x="1552634" y="2222499"/>
                  </a:lnTo>
                  <a:lnTo>
                    <a:pt x="1672653" y="2222499"/>
                  </a:lnTo>
                  <a:lnTo>
                    <a:pt x="1712960" y="2235199"/>
                  </a:lnTo>
                  <a:lnTo>
                    <a:pt x="1753062" y="2235199"/>
                  </a:lnTo>
                  <a:lnTo>
                    <a:pt x="1793063" y="2247899"/>
                  </a:lnTo>
                  <a:lnTo>
                    <a:pt x="1835495" y="2247899"/>
                  </a:lnTo>
                  <a:lnTo>
                    <a:pt x="1844199" y="2260599"/>
                  </a:lnTo>
                  <a:lnTo>
                    <a:pt x="1849639" y="2260599"/>
                  </a:lnTo>
                  <a:lnTo>
                    <a:pt x="1864259" y="2273299"/>
                  </a:lnTo>
                  <a:lnTo>
                    <a:pt x="975436" y="2273299"/>
                  </a:lnTo>
                  <a:lnTo>
                    <a:pt x="924844" y="2285999"/>
                  </a:lnTo>
                  <a:close/>
                </a:path>
                <a:path w="5494019" h="3429000">
                  <a:moveTo>
                    <a:pt x="84914" y="2146299"/>
                  </a:moveTo>
                  <a:lnTo>
                    <a:pt x="77298" y="2146299"/>
                  </a:lnTo>
                  <a:lnTo>
                    <a:pt x="80562" y="2133599"/>
                  </a:lnTo>
                  <a:lnTo>
                    <a:pt x="84914" y="2146299"/>
                  </a:lnTo>
                  <a:close/>
                </a:path>
                <a:path w="5494019" h="3429000">
                  <a:moveTo>
                    <a:pt x="1181067" y="2184399"/>
                  </a:moveTo>
                  <a:lnTo>
                    <a:pt x="1011884" y="2184399"/>
                  </a:lnTo>
                  <a:lnTo>
                    <a:pt x="1059654" y="2171699"/>
                  </a:lnTo>
                  <a:lnTo>
                    <a:pt x="1156587" y="2171699"/>
                  </a:lnTo>
                  <a:lnTo>
                    <a:pt x="1181067" y="2184399"/>
                  </a:lnTo>
                  <a:close/>
                </a:path>
                <a:path w="5494019" h="3429000">
                  <a:moveTo>
                    <a:pt x="1896762" y="2285999"/>
                  </a:moveTo>
                  <a:lnTo>
                    <a:pt x="1406825" y="2285999"/>
                  </a:lnTo>
                  <a:lnTo>
                    <a:pt x="1357865" y="2273299"/>
                  </a:lnTo>
                  <a:lnTo>
                    <a:pt x="1880103" y="2273299"/>
                  </a:lnTo>
                  <a:lnTo>
                    <a:pt x="1896762" y="2285999"/>
                  </a:lnTo>
                  <a:close/>
                </a:path>
                <a:path w="5494019" h="3429000">
                  <a:moveTo>
                    <a:pt x="448133" y="2298699"/>
                  </a:moveTo>
                  <a:lnTo>
                    <a:pt x="121192" y="2298699"/>
                  </a:lnTo>
                  <a:lnTo>
                    <a:pt x="67506" y="2285999"/>
                  </a:lnTo>
                  <a:lnTo>
                    <a:pt x="484207" y="2285999"/>
                  </a:lnTo>
                  <a:lnTo>
                    <a:pt x="448133" y="2298699"/>
                  </a:lnTo>
                  <a:close/>
                </a:path>
                <a:path w="5494019" h="3429000">
                  <a:moveTo>
                    <a:pt x="2034240" y="2298699"/>
                  </a:moveTo>
                  <a:lnTo>
                    <a:pt x="1504744" y="2298699"/>
                  </a:lnTo>
                  <a:lnTo>
                    <a:pt x="1455785" y="2285999"/>
                  </a:lnTo>
                  <a:lnTo>
                    <a:pt x="1993934" y="2285999"/>
                  </a:lnTo>
                  <a:lnTo>
                    <a:pt x="2034240" y="2298699"/>
                  </a:lnTo>
                  <a:close/>
                </a:path>
                <a:path w="5494019" h="3429000">
                  <a:moveTo>
                    <a:pt x="2184196" y="2311399"/>
                  </a:moveTo>
                  <a:lnTo>
                    <a:pt x="1645639" y="2311399"/>
                  </a:lnTo>
                  <a:lnTo>
                    <a:pt x="1599570" y="2298699"/>
                  </a:lnTo>
                  <a:lnTo>
                    <a:pt x="2167061" y="2298699"/>
                  </a:lnTo>
                  <a:lnTo>
                    <a:pt x="2184196" y="2311399"/>
                  </a:lnTo>
                  <a:close/>
                </a:path>
                <a:path w="5494019" h="3429000">
                  <a:moveTo>
                    <a:pt x="2356150" y="2324099"/>
                  </a:moveTo>
                  <a:lnTo>
                    <a:pt x="1737575" y="2324099"/>
                  </a:lnTo>
                  <a:lnTo>
                    <a:pt x="1691709" y="2311399"/>
                  </a:lnTo>
                  <a:lnTo>
                    <a:pt x="2339915" y="2311399"/>
                  </a:lnTo>
                  <a:lnTo>
                    <a:pt x="2356150" y="2324099"/>
                  </a:lnTo>
                  <a:close/>
                </a:path>
                <a:path w="5494019" h="3429000">
                  <a:moveTo>
                    <a:pt x="2384761" y="2336799"/>
                  </a:moveTo>
                  <a:lnTo>
                    <a:pt x="1794150" y="2336799"/>
                  </a:lnTo>
                  <a:lnTo>
                    <a:pt x="1779649" y="2324099"/>
                  </a:lnTo>
                  <a:lnTo>
                    <a:pt x="2371875" y="2324099"/>
                  </a:lnTo>
                  <a:lnTo>
                    <a:pt x="2384761" y="2336799"/>
                  </a:lnTo>
                  <a:close/>
                </a:path>
                <a:path w="5494019" h="3429000">
                  <a:moveTo>
                    <a:pt x="2410125" y="2349499"/>
                  </a:moveTo>
                  <a:lnTo>
                    <a:pt x="1886012" y="2349499"/>
                  </a:lnTo>
                  <a:lnTo>
                    <a:pt x="1840264" y="2336799"/>
                  </a:lnTo>
                  <a:lnTo>
                    <a:pt x="2397443" y="2336799"/>
                  </a:lnTo>
                  <a:lnTo>
                    <a:pt x="2410125" y="2349499"/>
                  </a:lnTo>
                  <a:close/>
                </a:path>
                <a:path w="5494019" h="3429000">
                  <a:moveTo>
                    <a:pt x="3617627" y="3162299"/>
                  </a:moveTo>
                  <a:lnTo>
                    <a:pt x="3274365" y="3162299"/>
                  </a:lnTo>
                  <a:lnTo>
                    <a:pt x="3260527" y="3149599"/>
                  </a:lnTo>
                  <a:lnTo>
                    <a:pt x="3247709" y="3149599"/>
                  </a:lnTo>
                  <a:lnTo>
                    <a:pt x="3211023" y="3111499"/>
                  </a:lnTo>
                  <a:lnTo>
                    <a:pt x="3172909" y="3098799"/>
                  </a:lnTo>
                  <a:lnTo>
                    <a:pt x="3133572" y="3073399"/>
                  </a:lnTo>
                  <a:lnTo>
                    <a:pt x="3093214" y="3047999"/>
                  </a:lnTo>
                  <a:lnTo>
                    <a:pt x="3053417" y="3035299"/>
                  </a:lnTo>
                  <a:lnTo>
                    <a:pt x="3015558" y="3009899"/>
                  </a:lnTo>
                  <a:lnTo>
                    <a:pt x="2979536" y="2984499"/>
                  </a:lnTo>
                  <a:lnTo>
                    <a:pt x="2945247" y="2959099"/>
                  </a:lnTo>
                  <a:lnTo>
                    <a:pt x="2918948" y="2933699"/>
                  </a:lnTo>
                  <a:lnTo>
                    <a:pt x="2865534" y="2882899"/>
                  </a:lnTo>
                  <a:lnTo>
                    <a:pt x="2829665" y="2857499"/>
                  </a:lnTo>
                  <a:lnTo>
                    <a:pt x="2820808" y="2844799"/>
                  </a:lnTo>
                  <a:lnTo>
                    <a:pt x="2812155" y="2844799"/>
                  </a:lnTo>
                  <a:lnTo>
                    <a:pt x="2803808" y="2832099"/>
                  </a:lnTo>
                  <a:lnTo>
                    <a:pt x="2771865" y="2806699"/>
                  </a:lnTo>
                  <a:lnTo>
                    <a:pt x="2740024" y="2768599"/>
                  </a:lnTo>
                  <a:lnTo>
                    <a:pt x="2708795" y="2743199"/>
                  </a:lnTo>
                  <a:lnTo>
                    <a:pt x="2678688" y="2705099"/>
                  </a:lnTo>
                  <a:lnTo>
                    <a:pt x="2646311" y="2666999"/>
                  </a:lnTo>
                  <a:lnTo>
                    <a:pt x="2612603" y="2641599"/>
                  </a:lnTo>
                  <a:lnTo>
                    <a:pt x="2578049" y="2603499"/>
                  </a:lnTo>
                  <a:lnTo>
                    <a:pt x="2543133" y="2578099"/>
                  </a:lnTo>
                  <a:lnTo>
                    <a:pt x="2508337" y="2539999"/>
                  </a:lnTo>
                  <a:lnTo>
                    <a:pt x="2474146" y="2501899"/>
                  </a:lnTo>
                  <a:lnTo>
                    <a:pt x="2445688" y="2489199"/>
                  </a:lnTo>
                  <a:lnTo>
                    <a:pt x="2414578" y="2463799"/>
                  </a:lnTo>
                  <a:lnTo>
                    <a:pt x="2381429" y="2438399"/>
                  </a:lnTo>
                  <a:lnTo>
                    <a:pt x="2346851" y="2425699"/>
                  </a:lnTo>
                  <a:lnTo>
                    <a:pt x="2322235" y="2425699"/>
                  </a:lnTo>
                  <a:lnTo>
                    <a:pt x="2309672" y="2412999"/>
                  </a:lnTo>
                  <a:lnTo>
                    <a:pt x="2296803" y="2412999"/>
                  </a:lnTo>
                  <a:lnTo>
                    <a:pt x="2264163" y="2400299"/>
                  </a:lnTo>
                  <a:lnTo>
                    <a:pt x="2198884" y="2400299"/>
                  </a:lnTo>
                  <a:lnTo>
                    <a:pt x="2166244" y="2387599"/>
                  </a:lnTo>
                  <a:lnTo>
                    <a:pt x="2108988" y="2387599"/>
                  </a:lnTo>
                  <a:lnTo>
                    <a:pt x="2080106" y="2374899"/>
                  </a:lnTo>
                  <a:lnTo>
                    <a:pt x="2022629" y="2374899"/>
                  </a:lnTo>
                  <a:lnTo>
                    <a:pt x="1931551" y="2349499"/>
                  </a:lnTo>
                  <a:lnTo>
                    <a:pt x="2423011" y="2349499"/>
                  </a:lnTo>
                  <a:lnTo>
                    <a:pt x="2442986" y="2362199"/>
                  </a:lnTo>
                  <a:lnTo>
                    <a:pt x="2462043" y="2374899"/>
                  </a:lnTo>
                  <a:lnTo>
                    <a:pt x="2480079" y="2387599"/>
                  </a:lnTo>
                  <a:lnTo>
                    <a:pt x="2496994" y="2412999"/>
                  </a:lnTo>
                  <a:lnTo>
                    <a:pt x="2524194" y="2438399"/>
                  </a:lnTo>
                  <a:lnTo>
                    <a:pt x="2552210" y="2463799"/>
                  </a:lnTo>
                  <a:lnTo>
                    <a:pt x="2581450" y="2489199"/>
                  </a:lnTo>
                  <a:lnTo>
                    <a:pt x="2612322" y="2501899"/>
                  </a:lnTo>
                  <a:lnTo>
                    <a:pt x="2627247" y="2514599"/>
                  </a:lnTo>
                  <a:lnTo>
                    <a:pt x="2641153" y="2527299"/>
                  </a:lnTo>
                  <a:lnTo>
                    <a:pt x="2654243" y="2539999"/>
                  </a:lnTo>
                  <a:lnTo>
                    <a:pt x="2666721" y="2552699"/>
                  </a:lnTo>
                  <a:lnTo>
                    <a:pt x="2705481" y="2603499"/>
                  </a:lnTo>
                  <a:lnTo>
                    <a:pt x="2745057" y="2641599"/>
                  </a:lnTo>
                  <a:lnTo>
                    <a:pt x="2785448" y="2679699"/>
                  </a:lnTo>
                  <a:lnTo>
                    <a:pt x="2826656" y="2717799"/>
                  </a:lnTo>
                  <a:lnTo>
                    <a:pt x="2855760" y="2743199"/>
                  </a:lnTo>
                  <a:lnTo>
                    <a:pt x="2871026" y="2755899"/>
                  </a:lnTo>
                  <a:lnTo>
                    <a:pt x="2886496" y="2755899"/>
                  </a:lnTo>
                  <a:lnTo>
                    <a:pt x="2914189" y="2781299"/>
                  </a:lnTo>
                  <a:lnTo>
                    <a:pt x="2941575" y="2793999"/>
                  </a:lnTo>
                  <a:lnTo>
                    <a:pt x="2968350" y="2819399"/>
                  </a:lnTo>
                  <a:lnTo>
                    <a:pt x="2994207" y="2844799"/>
                  </a:lnTo>
                  <a:lnTo>
                    <a:pt x="3027595" y="2870199"/>
                  </a:lnTo>
                  <a:lnTo>
                    <a:pt x="3062207" y="2882899"/>
                  </a:lnTo>
                  <a:lnTo>
                    <a:pt x="3133470" y="2933699"/>
                  </a:lnTo>
                  <a:lnTo>
                    <a:pt x="3164665" y="2946399"/>
                  </a:lnTo>
                  <a:lnTo>
                    <a:pt x="3196166" y="2971799"/>
                  </a:lnTo>
                  <a:lnTo>
                    <a:pt x="3259677" y="2997199"/>
                  </a:lnTo>
                  <a:lnTo>
                    <a:pt x="3295445" y="3022599"/>
                  </a:lnTo>
                  <a:lnTo>
                    <a:pt x="3313074" y="3035299"/>
                  </a:lnTo>
                  <a:lnTo>
                    <a:pt x="3330397" y="3047999"/>
                  </a:lnTo>
                  <a:lnTo>
                    <a:pt x="3344949" y="3047999"/>
                  </a:lnTo>
                  <a:lnTo>
                    <a:pt x="3351970" y="3060699"/>
                  </a:lnTo>
                  <a:lnTo>
                    <a:pt x="3358685" y="3060699"/>
                  </a:lnTo>
                  <a:lnTo>
                    <a:pt x="3364431" y="3073399"/>
                  </a:lnTo>
                  <a:lnTo>
                    <a:pt x="3390865" y="3073399"/>
                  </a:lnTo>
                  <a:lnTo>
                    <a:pt x="3397716" y="3086099"/>
                  </a:lnTo>
                  <a:lnTo>
                    <a:pt x="3410908" y="3086099"/>
                  </a:lnTo>
                  <a:lnTo>
                    <a:pt x="3499495" y="3124199"/>
                  </a:lnTo>
                  <a:lnTo>
                    <a:pt x="3530587" y="3124199"/>
                  </a:lnTo>
                  <a:lnTo>
                    <a:pt x="3552755" y="3136899"/>
                  </a:lnTo>
                  <a:lnTo>
                    <a:pt x="3595459" y="3149599"/>
                  </a:lnTo>
                  <a:lnTo>
                    <a:pt x="3617627" y="3162299"/>
                  </a:lnTo>
                  <a:close/>
                </a:path>
                <a:path w="5494019" h="3429000">
                  <a:moveTo>
                    <a:pt x="3650522" y="3174999"/>
                  </a:moveTo>
                  <a:lnTo>
                    <a:pt x="3304285" y="3174999"/>
                  </a:lnTo>
                  <a:lnTo>
                    <a:pt x="3289019" y="3162299"/>
                  </a:lnTo>
                  <a:lnTo>
                    <a:pt x="3639523" y="3162299"/>
                  </a:lnTo>
                  <a:lnTo>
                    <a:pt x="3650522" y="3174999"/>
                  </a:lnTo>
                  <a:close/>
                </a:path>
                <a:path w="5494019" h="3429000">
                  <a:moveTo>
                    <a:pt x="3709307" y="3200399"/>
                  </a:moveTo>
                  <a:lnTo>
                    <a:pt x="3392412" y="3200399"/>
                  </a:lnTo>
                  <a:lnTo>
                    <a:pt x="3370380" y="3187699"/>
                  </a:lnTo>
                  <a:lnTo>
                    <a:pt x="3326317" y="3174999"/>
                  </a:lnTo>
                  <a:lnTo>
                    <a:pt x="3671041" y="3174999"/>
                  </a:lnTo>
                  <a:lnTo>
                    <a:pt x="3679642" y="3187699"/>
                  </a:lnTo>
                  <a:lnTo>
                    <a:pt x="3697050" y="3187699"/>
                  </a:lnTo>
                  <a:lnTo>
                    <a:pt x="3709307" y="3200399"/>
                  </a:lnTo>
                  <a:close/>
                </a:path>
                <a:path w="5494019" h="3429000">
                  <a:moveTo>
                    <a:pt x="3762415" y="3213099"/>
                  </a:moveTo>
                  <a:lnTo>
                    <a:pt x="3423420" y="3213099"/>
                  </a:lnTo>
                  <a:lnTo>
                    <a:pt x="3407916" y="3200399"/>
                  </a:lnTo>
                  <a:lnTo>
                    <a:pt x="3747098" y="3200399"/>
                  </a:lnTo>
                  <a:lnTo>
                    <a:pt x="3762415" y="3213099"/>
                  </a:lnTo>
                  <a:close/>
                </a:path>
                <a:path w="5494019" h="3429000">
                  <a:moveTo>
                    <a:pt x="3792233" y="3225799"/>
                  </a:moveTo>
                  <a:lnTo>
                    <a:pt x="3491148" y="3225799"/>
                  </a:lnTo>
                  <a:lnTo>
                    <a:pt x="3454428" y="3213099"/>
                  </a:lnTo>
                  <a:lnTo>
                    <a:pt x="3777426" y="3213099"/>
                  </a:lnTo>
                  <a:lnTo>
                    <a:pt x="3792233" y="3225799"/>
                  </a:lnTo>
                  <a:close/>
                </a:path>
                <a:path w="5494019" h="3429000">
                  <a:moveTo>
                    <a:pt x="3951476" y="3251199"/>
                  </a:moveTo>
                  <a:lnTo>
                    <a:pt x="3601307" y="3251199"/>
                  </a:lnTo>
                  <a:lnTo>
                    <a:pt x="3527867" y="3225799"/>
                  </a:lnTo>
                  <a:lnTo>
                    <a:pt x="3817291" y="3225799"/>
                  </a:lnTo>
                  <a:lnTo>
                    <a:pt x="3828562" y="3238499"/>
                  </a:lnTo>
                  <a:lnTo>
                    <a:pt x="3902133" y="3238499"/>
                  </a:lnTo>
                  <a:lnTo>
                    <a:pt x="3951476" y="3251199"/>
                  </a:lnTo>
                  <a:close/>
                </a:path>
                <a:path w="5494019" h="3429000">
                  <a:moveTo>
                    <a:pt x="4050109" y="3263899"/>
                  </a:moveTo>
                  <a:lnTo>
                    <a:pt x="3666178" y="3263899"/>
                  </a:lnTo>
                  <a:lnTo>
                    <a:pt x="3633794" y="3251199"/>
                  </a:lnTo>
                  <a:lnTo>
                    <a:pt x="4000766" y="3251199"/>
                  </a:lnTo>
                  <a:lnTo>
                    <a:pt x="4050109" y="3263899"/>
                  </a:lnTo>
                  <a:close/>
                </a:path>
                <a:path w="5494019" h="3429000">
                  <a:moveTo>
                    <a:pt x="4146664" y="3276599"/>
                  </a:moveTo>
                  <a:lnTo>
                    <a:pt x="3731866" y="3276599"/>
                  </a:lnTo>
                  <a:lnTo>
                    <a:pt x="3698767" y="3263899"/>
                  </a:lnTo>
                  <a:lnTo>
                    <a:pt x="4127896" y="3263899"/>
                  </a:lnTo>
                  <a:lnTo>
                    <a:pt x="4146664" y="3276599"/>
                  </a:lnTo>
                  <a:close/>
                </a:path>
                <a:path w="5494019" h="3429000">
                  <a:moveTo>
                    <a:pt x="4333697" y="3289299"/>
                  </a:moveTo>
                  <a:lnTo>
                    <a:pt x="3802858" y="3289299"/>
                  </a:lnTo>
                  <a:lnTo>
                    <a:pt x="3749274" y="3276599"/>
                  </a:lnTo>
                  <a:lnTo>
                    <a:pt x="4323735" y="3276599"/>
                  </a:lnTo>
                  <a:lnTo>
                    <a:pt x="4333697" y="3289299"/>
                  </a:lnTo>
                  <a:close/>
                </a:path>
                <a:path w="5494019" h="3429000">
                  <a:moveTo>
                    <a:pt x="4473878" y="3301999"/>
                  </a:moveTo>
                  <a:lnTo>
                    <a:pt x="3912065" y="3301999"/>
                  </a:lnTo>
                  <a:lnTo>
                    <a:pt x="3857257" y="3289299"/>
                  </a:lnTo>
                  <a:lnTo>
                    <a:pt x="4446304" y="3289299"/>
                  </a:lnTo>
                  <a:lnTo>
                    <a:pt x="4473878" y="3301999"/>
                  </a:lnTo>
                  <a:close/>
                </a:path>
                <a:path w="5494019" h="3429000">
                  <a:moveTo>
                    <a:pt x="4555579" y="3314699"/>
                  </a:moveTo>
                  <a:lnTo>
                    <a:pt x="4000311" y="3314699"/>
                  </a:lnTo>
                  <a:lnTo>
                    <a:pt x="3966873" y="3301999"/>
                  </a:lnTo>
                  <a:lnTo>
                    <a:pt x="4528278" y="3301999"/>
                  </a:lnTo>
                  <a:lnTo>
                    <a:pt x="4555579" y="3314699"/>
                  </a:lnTo>
                  <a:close/>
                </a:path>
                <a:path w="5494019" h="3429000">
                  <a:moveTo>
                    <a:pt x="4678703" y="3327399"/>
                  </a:moveTo>
                  <a:lnTo>
                    <a:pt x="4099608" y="3327399"/>
                  </a:lnTo>
                  <a:lnTo>
                    <a:pt x="4066781" y="3314699"/>
                  </a:lnTo>
                  <a:lnTo>
                    <a:pt x="4630629" y="3314699"/>
                  </a:lnTo>
                  <a:lnTo>
                    <a:pt x="4678703" y="3327399"/>
                  </a:lnTo>
                  <a:close/>
                </a:path>
                <a:path w="5494019" h="3429000">
                  <a:moveTo>
                    <a:pt x="4774970" y="3340099"/>
                  </a:moveTo>
                  <a:lnTo>
                    <a:pt x="4280673" y="3340099"/>
                  </a:lnTo>
                  <a:lnTo>
                    <a:pt x="4241455" y="3327399"/>
                  </a:lnTo>
                  <a:lnTo>
                    <a:pt x="4726836" y="3327399"/>
                  </a:lnTo>
                  <a:lnTo>
                    <a:pt x="4774970" y="3340099"/>
                  </a:lnTo>
                  <a:close/>
                </a:path>
                <a:path w="5494019" h="3429000">
                  <a:moveTo>
                    <a:pt x="4927316" y="3352799"/>
                  </a:moveTo>
                  <a:lnTo>
                    <a:pt x="4390782" y="3352799"/>
                  </a:lnTo>
                  <a:lnTo>
                    <a:pt x="4354827" y="3340099"/>
                  </a:lnTo>
                  <a:lnTo>
                    <a:pt x="4870995" y="3340099"/>
                  </a:lnTo>
                  <a:lnTo>
                    <a:pt x="4927316" y="3352799"/>
                  </a:lnTo>
                  <a:close/>
                </a:path>
                <a:path w="5494019" h="3429000">
                  <a:moveTo>
                    <a:pt x="5493975" y="3416299"/>
                  </a:moveTo>
                  <a:lnTo>
                    <a:pt x="5043578" y="3416299"/>
                  </a:lnTo>
                  <a:lnTo>
                    <a:pt x="4988787" y="3403599"/>
                  </a:lnTo>
                  <a:lnTo>
                    <a:pt x="4881892" y="3403599"/>
                  </a:lnTo>
                  <a:lnTo>
                    <a:pt x="4829787" y="3390899"/>
                  </a:lnTo>
                  <a:lnTo>
                    <a:pt x="4693006" y="3390899"/>
                  </a:lnTo>
                  <a:lnTo>
                    <a:pt x="4659924" y="3378199"/>
                  </a:lnTo>
                  <a:lnTo>
                    <a:pt x="4568159" y="3378199"/>
                  </a:lnTo>
                  <a:lnTo>
                    <a:pt x="4559829" y="3365499"/>
                  </a:lnTo>
                  <a:lnTo>
                    <a:pt x="4511821" y="3365499"/>
                  </a:lnTo>
                  <a:lnTo>
                    <a:pt x="4487460" y="3352799"/>
                  </a:lnTo>
                  <a:lnTo>
                    <a:pt x="5493975" y="3352799"/>
                  </a:lnTo>
                  <a:lnTo>
                    <a:pt x="5493975" y="3416299"/>
                  </a:lnTo>
                  <a:close/>
                </a:path>
                <a:path w="5494019" h="3429000">
                  <a:moveTo>
                    <a:pt x="5440100" y="3428999"/>
                  </a:moveTo>
                  <a:lnTo>
                    <a:pt x="5354471" y="3428999"/>
                  </a:lnTo>
                  <a:lnTo>
                    <a:pt x="5323957" y="3416299"/>
                  </a:lnTo>
                  <a:lnTo>
                    <a:pt x="5489502" y="3416299"/>
                  </a:lnTo>
                  <a:lnTo>
                    <a:pt x="5440100" y="3428999"/>
                  </a:lnTo>
                  <a:close/>
                </a:path>
              </a:pathLst>
            </a:custGeom>
            <a:solidFill>
              <a:srgbClr val="5B9DC7"/>
            </a:solidFill>
          </p:spPr>
          <p:txBody>
            <a:bodyPr wrap="square" lIns="0" tIns="0" rIns="0" bIns="0" rtlCol="0"/>
            <a:lstStyle/>
            <a:p>
              <a:endParaRPr sz="1200"/>
            </a:p>
          </p:txBody>
        </p:sp>
      </p:grpSp>
      <p:sp>
        <p:nvSpPr>
          <p:cNvPr id="6" name="object 6"/>
          <p:cNvSpPr txBox="1">
            <a:spLocks noGrp="1"/>
          </p:cNvSpPr>
          <p:nvPr>
            <p:ph type="title"/>
          </p:nvPr>
        </p:nvSpPr>
        <p:spPr>
          <a:xfrm>
            <a:off x="677333" y="635963"/>
            <a:ext cx="6434667" cy="726760"/>
          </a:xfrm>
          <a:prstGeom prst="rect">
            <a:avLst/>
          </a:prstGeom>
        </p:spPr>
        <p:txBody>
          <a:bodyPr vert="horz" wrap="square" lIns="0" tIns="8467" rIns="0" bIns="0" rtlCol="0" anchor="ctr">
            <a:spAutoFit/>
          </a:bodyPr>
          <a:lstStyle/>
          <a:p>
            <a:pPr marL="8467">
              <a:lnSpc>
                <a:spcPct val="100000"/>
              </a:lnSpc>
              <a:spcBef>
                <a:spcPts val="67"/>
              </a:spcBef>
            </a:pPr>
            <a:r>
              <a:rPr sz="4667" spc="73" dirty="0">
                <a:solidFill>
                  <a:srgbClr val="0070C0"/>
                </a:solidFill>
              </a:rPr>
              <a:t>Remerciements</a:t>
            </a:r>
            <a:endParaRPr sz="4667" dirty="0">
              <a:solidFill>
                <a:srgbClr val="0070C0"/>
              </a:solidFill>
            </a:endParaRPr>
          </a:p>
        </p:txBody>
      </p:sp>
      <p:sp>
        <p:nvSpPr>
          <p:cNvPr id="7" name="object 7"/>
          <p:cNvSpPr txBox="1"/>
          <p:nvPr/>
        </p:nvSpPr>
        <p:spPr>
          <a:xfrm>
            <a:off x="1372366" y="2198585"/>
            <a:ext cx="5549900" cy="2234950"/>
          </a:xfrm>
          <a:prstGeom prst="rect">
            <a:avLst/>
          </a:prstGeom>
        </p:spPr>
        <p:txBody>
          <a:bodyPr vert="horz" wrap="square" lIns="0" tIns="8043" rIns="0" bIns="0" rtlCol="0">
            <a:spAutoFit/>
          </a:bodyPr>
          <a:lstStyle/>
          <a:p>
            <a:pPr marL="8467" marR="138437">
              <a:lnSpc>
                <a:spcPct val="116199"/>
              </a:lnSpc>
              <a:spcBef>
                <a:spcPts val="63"/>
              </a:spcBef>
            </a:pPr>
            <a:r>
              <a:rPr sz="2133" spc="13" dirty="0">
                <a:solidFill>
                  <a:srgbClr val="F4F4F4"/>
                </a:solidFill>
                <a:latin typeface="Trebuchet MS"/>
                <a:cs typeface="Trebuchet MS"/>
              </a:rPr>
              <a:t>Merci</a:t>
            </a:r>
            <a:r>
              <a:rPr sz="2133" spc="-63" dirty="0">
                <a:solidFill>
                  <a:srgbClr val="F4F4F4"/>
                </a:solidFill>
                <a:latin typeface="Trebuchet MS"/>
                <a:cs typeface="Trebuchet MS"/>
              </a:rPr>
              <a:t> </a:t>
            </a:r>
            <a:r>
              <a:rPr sz="2133" spc="30" dirty="0">
                <a:solidFill>
                  <a:srgbClr val="F4F4F4"/>
                </a:solidFill>
                <a:latin typeface="Trebuchet MS"/>
                <a:cs typeface="Trebuchet MS"/>
              </a:rPr>
              <a:t>à</a:t>
            </a:r>
            <a:r>
              <a:rPr sz="2133" spc="-63" dirty="0">
                <a:solidFill>
                  <a:srgbClr val="F4F4F4"/>
                </a:solidFill>
                <a:latin typeface="Trebuchet MS"/>
                <a:cs typeface="Trebuchet MS"/>
              </a:rPr>
              <a:t> </a:t>
            </a:r>
            <a:r>
              <a:rPr sz="2133" spc="7" dirty="0">
                <a:solidFill>
                  <a:srgbClr val="F4F4F4"/>
                </a:solidFill>
                <a:latin typeface="Trebuchet MS"/>
                <a:cs typeface="Trebuchet MS"/>
              </a:rPr>
              <a:t>Dre</a:t>
            </a:r>
            <a:r>
              <a:rPr sz="2133" spc="-63" dirty="0">
                <a:solidFill>
                  <a:srgbClr val="F4F4F4"/>
                </a:solidFill>
                <a:latin typeface="Trebuchet MS"/>
                <a:cs typeface="Trebuchet MS"/>
              </a:rPr>
              <a:t> </a:t>
            </a:r>
            <a:r>
              <a:rPr sz="2133" spc="-17" dirty="0">
                <a:solidFill>
                  <a:srgbClr val="F4F4F4"/>
                </a:solidFill>
                <a:latin typeface="Trebuchet MS"/>
                <a:cs typeface="Trebuchet MS"/>
              </a:rPr>
              <a:t>Pacitto-Allard,</a:t>
            </a:r>
            <a:r>
              <a:rPr sz="2133" spc="-60" dirty="0">
                <a:solidFill>
                  <a:srgbClr val="F4F4F4"/>
                </a:solidFill>
                <a:latin typeface="Trebuchet MS"/>
                <a:cs typeface="Trebuchet MS"/>
              </a:rPr>
              <a:t> </a:t>
            </a:r>
            <a:r>
              <a:rPr sz="2133" spc="23" dirty="0">
                <a:solidFill>
                  <a:srgbClr val="F4F4F4"/>
                </a:solidFill>
                <a:latin typeface="Trebuchet MS"/>
                <a:cs typeface="Trebuchet MS"/>
              </a:rPr>
              <a:t>Loredana</a:t>
            </a:r>
            <a:r>
              <a:rPr sz="2133" spc="-63" dirty="0">
                <a:solidFill>
                  <a:srgbClr val="F4F4F4"/>
                </a:solidFill>
                <a:latin typeface="Trebuchet MS"/>
                <a:cs typeface="Trebuchet MS"/>
              </a:rPr>
              <a:t> </a:t>
            </a:r>
            <a:r>
              <a:rPr sz="2133" spc="30" dirty="0">
                <a:solidFill>
                  <a:srgbClr val="F4F4F4"/>
                </a:solidFill>
                <a:latin typeface="Trebuchet MS"/>
                <a:cs typeface="Trebuchet MS"/>
              </a:rPr>
              <a:t>Caputo </a:t>
            </a:r>
            <a:r>
              <a:rPr sz="2133" spc="-633" dirty="0">
                <a:solidFill>
                  <a:srgbClr val="F4F4F4"/>
                </a:solidFill>
                <a:latin typeface="Trebuchet MS"/>
                <a:cs typeface="Trebuchet MS"/>
              </a:rPr>
              <a:t> </a:t>
            </a:r>
            <a:r>
              <a:rPr sz="2133" spc="-60" dirty="0">
                <a:solidFill>
                  <a:srgbClr val="F4F4F4"/>
                </a:solidFill>
                <a:latin typeface="Trebuchet MS"/>
                <a:cs typeface="Trebuchet MS"/>
              </a:rPr>
              <a:t> </a:t>
            </a:r>
            <a:r>
              <a:rPr sz="2133" spc="40" dirty="0">
                <a:solidFill>
                  <a:srgbClr val="F4F4F4"/>
                </a:solidFill>
                <a:latin typeface="Trebuchet MS"/>
                <a:cs typeface="Trebuchet MS"/>
              </a:rPr>
              <a:t>pour </a:t>
            </a:r>
            <a:r>
              <a:rPr sz="2133" spc="7" dirty="0">
                <a:solidFill>
                  <a:srgbClr val="F4F4F4"/>
                </a:solidFill>
                <a:latin typeface="Trebuchet MS"/>
                <a:cs typeface="Trebuchet MS"/>
              </a:rPr>
              <a:t>l'enseignement, </a:t>
            </a:r>
            <a:r>
              <a:rPr sz="2133" spc="17" dirty="0">
                <a:solidFill>
                  <a:srgbClr val="F4F4F4"/>
                </a:solidFill>
                <a:latin typeface="Trebuchet MS"/>
                <a:cs typeface="Trebuchet MS"/>
              </a:rPr>
              <a:t>les </a:t>
            </a:r>
            <a:r>
              <a:rPr sz="2133" spc="20" dirty="0">
                <a:solidFill>
                  <a:srgbClr val="F4F4F4"/>
                </a:solidFill>
                <a:latin typeface="Trebuchet MS"/>
                <a:cs typeface="Trebuchet MS"/>
              </a:rPr>
              <a:t> </a:t>
            </a:r>
            <a:r>
              <a:rPr sz="2133" spc="33" dirty="0">
                <a:solidFill>
                  <a:srgbClr val="F4F4F4"/>
                </a:solidFill>
                <a:latin typeface="Trebuchet MS"/>
                <a:cs typeface="Trebuchet MS"/>
              </a:rPr>
              <a:t>conseils</a:t>
            </a:r>
            <a:r>
              <a:rPr sz="2133" spc="-70" dirty="0">
                <a:solidFill>
                  <a:srgbClr val="F4F4F4"/>
                </a:solidFill>
                <a:latin typeface="Trebuchet MS"/>
                <a:cs typeface="Trebuchet MS"/>
              </a:rPr>
              <a:t> </a:t>
            </a:r>
            <a:r>
              <a:rPr sz="2133" spc="-60" dirty="0">
                <a:solidFill>
                  <a:srgbClr val="F4F4F4"/>
                </a:solidFill>
                <a:latin typeface="Trebuchet MS"/>
                <a:cs typeface="Trebuchet MS"/>
              </a:rPr>
              <a:t>et</a:t>
            </a:r>
            <a:r>
              <a:rPr sz="2133" spc="-67" dirty="0">
                <a:solidFill>
                  <a:srgbClr val="F4F4F4"/>
                </a:solidFill>
                <a:latin typeface="Trebuchet MS"/>
                <a:cs typeface="Trebuchet MS"/>
              </a:rPr>
              <a:t> </a:t>
            </a:r>
            <a:r>
              <a:rPr sz="2133" spc="-27" dirty="0">
                <a:solidFill>
                  <a:srgbClr val="F4F4F4"/>
                </a:solidFill>
                <a:latin typeface="Trebuchet MS"/>
                <a:cs typeface="Trebuchet MS"/>
              </a:rPr>
              <a:t>la</a:t>
            </a:r>
            <a:r>
              <a:rPr sz="2133" spc="-67" dirty="0">
                <a:solidFill>
                  <a:srgbClr val="F4F4F4"/>
                </a:solidFill>
                <a:latin typeface="Trebuchet MS"/>
                <a:cs typeface="Trebuchet MS"/>
              </a:rPr>
              <a:t> </a:t>
            </a:r>
            <a:r>
              <a:rPr sz="2133" spc="33" dirty="0">
                <a:solidFill>
                  <a:srgbClr val="F4F4F4"/>
                </a:solidFill>
                <a:latin typeface="Trebuchet MS"/>
                <a:cs typeface="Trebuchet MS"/>
              </a:rPr>
              <a:t>supervision</a:t>
            </a:r>
            <a:r>
              <a:rPr sz="2133" spc="-67" dirty="0">
                <a:solidFill>
                  <a:srgbClr val="F4F4F4"/>
                </a:solidFill>
                <a:latin typeface="Trebuchet MS"/>
                <a:cs typeface="Trebuchet MS"/>
              </a:rPr>
              <a:t> </a:t>
            </a:r>
            <a:r>
              <a:rPr sz="2133" dirty="0">
                <a:solidFill>
                  <a:srgbClr val="F4F4F4"/>
                </a:solidFill>
                <a:latin typeface="Trebuchet MS"/>
                <a:cs typeface="Trebuchet MS"/>
              </a:rPr>
              <a:t>de</a:t>
            </a:r>
            <a:r>
              <a:rPr sz="2133" spc="-67" dirty="0">
                <a:solidFill>
                  <a:srgbClr val="F4F4F4"/>
                </a:solidFill>
                <a:latin typeface="Trebuchet MS"/>
                <a:cs typeface="Trebuchet MS"/>
              </a:rPr>
              <a:t> </a:t>
            </a:r>
            <a:r>
              <a:rPr sz="2133" spc="-7" dirty="0">
                <a:solidFill>
                  <a:srgbClr val="F4F4F4"/>
                </a:solidFill>
                <a:latin typeface="Trebuchet MS"/>
                <a:cs typeface="Trebuchet MS"/>
              </a:rPr>
              <a:t>ce</a:t>
            </a:r>
            <a:r>
              <a:rPr sz="2133" spc="-67" dirty="0">
                <a:solidFill>
                  <a:srgbClr val="F4F4F4"/>
                </a:solidFill>
                <a:latin typeface="Trebuchet MS"/>
                <a:cs typeface="Trebuchet MS"/>
              </a:rPr>
              <a:t> </a:t>
            </a:r>
            <a:r>
              <a:rPr sz="2133" spc="-40" dirty="0">
                <a:solidFill>
                  <a:srgbClr val="F4F4F4"/>
                </a:solidFill>
                <a:latin typeface="Trebuchet MS"/>
                <a:cs typeface="Trebuchet MS"/>
              </a:rPr>
              <a:t>projet</a:t>
            </a:r>
            <a:endParaRPr sz="2133" dirty="0">
              <a:latin typeface="Trebuchet MS"/>
              <a:cs typeface="Trebuchet MS"/>
            </a:endParaRPr>
          </a:p>
          <a:p>
            <a:pPr>
              <a:lnSpc>
                <a:spcPct val="100000"/>
              </a:lnSpc>
            </a:pPr>
            <a:endParaRPr sz="2867" dirty="0">
              <a:latin typeface="Trebuchet MS"/>
              <a:cs typeface="Trebuchet MS"/>
            </a:endParaRPr>
          </a:p>
          <a:p>
            <a:pPr marL="8467" marR="3387">
              <a:lnSpc>
                <a:spcPct val="116199"/>
              </a:lnSpc>
              <a:spcBef>
                <a:spcPts val="2253"/>
              </a:spcBef>
            </a:pPr>
            <a:endParaRPr sz="2133" dirty="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98683" y="1668875"/>
            <a:ext cx="2708340" cy="3628343"/>
          </a:xfrm>
          <a:prstGeom prst="rect">
            <a:avLst/>
          </a:prstGeom>
        </p:spPr>
        <p:txBody>
          <a:bodyPr vert="horz" wrap="square" lIns="0" tIns="24553" rIns="0" bIns="0" rtlCol="0">
            <a:spAutoFit/>
          </a:bodyPr>
          <a:lstStyle/>
          <a:p>
            <a:pPr marL="8467" marR="3387">
              <a:lnSpc>
                <a:spcPts val="5540"/>
              </a:lnSpc>
              <a:spcBef>
                <a:spcPts val="193"/>
              </a:spcBef>
            </a:pPr>
            <a:r>
              <a:rPr sz="4667" spc="117" dirty="0">
                <a:solidFill>
                  <a:srgbClr val="5B9DC7"/>
                </a:solidFill>
                <a:latin typeface="Trebuchet MS"/>
                <a:cs typeface="Trebuchet MS"/>
              </a:rPr>
              <a:t>Pourquoi</a:t>
            </a:r>
            <a:r>
              <a:rPr sz="4667" spc="3" dirty="0">
                <a:solidFill>
                  <a:srgbClr val="5B9DC7"/>
                </a:solidFill>
                <a:latin typeface="Trebuchet MS"/>
                <a:cs typeface="Trebuchet MS"/>
              </a:rPr>
              <a:t> </a:t>
            </a:r>
            <a:r>
              <a:rPr sz="4667" spc="130" dirty="0">
                <a:solidFill>
                  <a:srgbClr val="5B9DC7"/>
                </a:solidFill>
                <a:latin typeface="Trebuchet MS"/>
                <a:cs typeface="Trebuchet MS"/>
              </a:rPr>
              <a:t>ce </a:t>
            </a:r>
            <a:r>
              <a:rPr sz="4667" spc="-1397" dirty="0">
                <a:solidFill>
                  <a:srgbClr val="5B9DC7"/>
                </a:solidFill>
                <a:latin typeface="Trebuchet MS"/>
                <a:cs typeface="Trebuchet MS"/>
              </a:rPr>
              <a:t> </a:t>
            </a:r>
            <a:r>
              <a:rPr sz="4667" spc="-40" dirty="0" err="1">
                <a:solidFill>
                  <a:srgbClr val="5B9DC7"/>
                </a:solidFill>
                <a:latin typeface="Trebuchet MS"/>
                <a:cs typeface="Trebuchet MS"/>
              </a:rPr>
              <a:t>sujet</a:t>
            </a:r>
            <a:r>
              <a:rPr sz="4667" spc="33" dirty="0">
                <a:solidFill>
                  <a:srgbClr val="5B9DC7"/>
                </a:solidFill>
                <a:latin typeface="Trebuchet MS"/>
                <a:cs typeface="Trebuchet MS"/>
              </a:rPr>
              <a:t> </a:t>
            </a:r>
            <a:r>
              <a:rPr sz="4667" spc="707" dirty="0">
                <a:solidFill>
                  <a:srgbClr val="5B9DC7"/>
                </a:solidFill>
                <a:latin typeface="Trebuchet MS"/>
                <a:cs typeface="Trebuchet MS"/>
              </a:rPr>
              <a:t>?</a:t>
            </a:r>
            <a:endParaRPr lang="en-CA" sz="4667" spc="707" dirty="0">
              <a:solidFill>
                <a:srgbClr val="5B9DC7"/>
              </a:solidFill>
              <a:latin typeface="Trebuchet MS"/>
              <a:cs typeface="Trebuchet MS"/>
            </a:endParaRPr>
          </a:p>
          <a:p>
            <a:pPr marL="8467" marR="3387">
              <a:lnSpc>
                <a:spcPts val="5540"/>
              </a:lnSpc>
              <a:spcBef>
                <a:spcPts val="193"/>
              </a:spcBef>
            </a:pPr>
            <a:endParaRPr lang="en-CA" sz="4667" spc="707" dirty="0">
              <a:solidFill>
                <a:srgbClr val="5B9DC7"/>
              </a:solidFill>
              <a:latin typeface="Trebuchet MS"/>
              <a:cs typeface="Trebuchet MS"/>
            </a:endParaRPr>
          </a:p>
          <a:p>
            <a:pPr marL="8467" marR="3387">
              <a:lnSpc>
                <a:spcPts val="5540"/>
              </a:lnSpc>
              <a:spcBef>
                <a:spcPts val="193"/>
              </a:spcBef>
            </a:pPr>
            <a:endParaRPr lang="en-CA" sz="4667" spc="707" dirty="0">
              <a:solidFill>
                <a:srgbClr val="5B9DC7"/>
              </a:solidFill>
              <a:latin typeface="Trebuchet MS"/>
              <a:cs typeface="Trebuchet MS"/>
            </a:endParaRPr>
          </a:p>
          <a:p>
            <a:pPr marL="8467" marR="3387">
              <a:lnSpc>
                <a:spcPts val="5540"/>
              </a:lnSpc>
              <a:spcBef>
                <a:spcPts val="193"/>
              </a:spcBef>
            </a:pPr>
            <a:endParaRPr sz="4667" dirty="0">
              <a:latin typeface="Trebuchet MS"/>
              <a:cs typeface="Trebuchet MS"/>
            </a:endParaRPr>
          </a:p>
        </p:txBody>
      </p:sp>
      <p:sp>
        <p:nvSpPr>
          <p:cNvPr id="4" name="object 4"/>
          <p:cNvSpPr txBox="1"/>
          <p:nvPr/>
        </p:nvSpPr>
        <p:spPr>
          <a:xfrm>
            <a:off x="5411246" y="1245818"/>
            <a:ext cx="5947466" cy="2850717"/>
          </a:xfrm>
          <a:prstGeom prst="rect">
            <a:avLst/>
          </a:prstGeom>
        </p:spPr>
        <p:txBody>
          <a:bodyPr vert="horz" wrap="square" lIns="0" tIns="7620" rIns="0" bIns="0" rtlCol="0">
            <a:spAutoFit/>
          </a:bodyPr>
          <a:lstStyle/>
          <a:p>
            <a:pPr marL="8467" marR="3387">
              <a:lnSpc>
                <a:spcPct val="117100"/>
              </a:lnSpc>
              <a:spcBef>
                <a:spcPts val="60"/>
              </a:spcBef>
              <a:buSzPct val="96825"/>
              <a:buFontTx/>
              <a:buChar char="•"/>
              <a:tabLst>
                <a:tab pos="109649" algn="l"/>
              </a:tabLst>
            </a:pPr>
            <a:r>
              <a:rPr lang="fr-FR" sz="1867" dirty="0">
                <a:latin typeface="Times New Roman" panose="02020603050405020304" pitchFamily="18" charset="0"/>
                <a:ea typeface="Times New Roman" panose="02020603050405020304" pitchFamily="18" charset="0"/>
              </a:rPr>
              <a:t>FID : en 2017, 451 millions de cas  </a:t>
            </a:r>
            <a:r>
              <a:rPr lang="fr-FR" sz="1867" dirty="0" err="1">
                <a:latin typeface="Times New Roman" panose="02020603050405020304" pitchFamily="18" charset="0"/>
                <a:ea typeface="Times New Roman" panose="02020603050405020304" pitchFamily="18" charset="0"/>
              </a:rPr>
              <a:t>Db</a:t>
            </a:r>
            <a:r>
              <a:rPr lang="fr-FR" sz="1867" dirty="0">
                <a:latin typeface="Times New Roman" panose="02020603050405020304" pitchFamily="18" charset="0"/>
                <a:ea typeface="Times New Roman" panose="02020603050405020304" pitchFamily="18" charset="0"/>
              </a:rPr>
              <a:t> dans le monde, moitié non diagnostiquées. Cette année-là, 5 millions de décès dans le monde dus  au </a:t>
            </a:r>
            <a:r>
              <a:rPr lang="fr-FR" sz="1867" dirty="0" err="1">
                <a:latin typeface="Times New Roman" panose="02020603050405020304" pitchFamily="18" charset="0"/>
                <a:ea typeface="Times New Roman" panose="02020603050405020304" pitchFamily="18" charset="0"/>
              </a:rPr>
              <a:t>Db</a:t>
            </a:r>
            <a:r>
              <a:rPr lang="fr-FR" sz="1867" dirty="0">
                <a:latin typeface="Times New Roman" panose="02020603050405020304" pitchFamily="18" charset="0"/>
                <a:ea typeface="Times New Roman" panose="02020603050405020304" pitchFamily="18" charset="0"/>
              </a:rPr>
              <a:t> </a:t>
            </a:r>
            <a:r>
              <a:rPr lang="en-CA" sz="1867" dirty="0">
                <a:latin typeface="Times New Roman" panose="02020603050405020304" pitchFamily="18" charset="0"/>
                <a:ea typeface="Times New Roman" panose="02020603050405020304" pitchFamily="18" charset="0"/>
              </a:rPr>
              <a:t> .</a:t>
            </a:r>
            <a:r>
              <a:rPr lang="fr-FR" sz="1867" dirty="0">
                <a:latin typeface="Times New Roman" panose="02020603050405020304" pitchFamily="18" charset="0"/>
                <a:ea typeface="Times New Roman" panose="02020603050405020304" pitchFamily="18" charset="0"/>
              </a:rPr>
              <a:t>Dépenses mondiales estimées à 850 milliards de dollars </a:t>
            </a:r>
          </a:p>
          <a:p>
            <a:pPr marL="8467" marR="3387">
              <a:lnSpc>
                <a:spcPct val="117100"/>
              </a:lnSpc>
              <a:spcBef>
                <a:spcPts val="60"/>
              </a:spcBef>
              <a:buSzPct val="96825"/>
              <a:tabLst>
                <a:tab pos="109649" algn="l"/>
              </a:tabLst>
            </a:pPr>
            <a:endParaRPr lang="fr-FR" sz="1867" kern="0" dirty="0">
              <a:latin typeface="Times New Roman" panose="02020603050405020304" pitchFamily="18" charset="0"/>
              <a:ea typeface="Times New Roman" panose="02020603050405020304" pitchFamily="18" charset="0"/>
            </a:endParaRPr>
          </a:p>
          <a:p>
            <a:r>
              <a:rPr lang="fr-FR" sz="1867" kern="0" dirty="0">
                <a:latin typeface="Times New Roman" panose="02020603050405020304" pitchFamily="18" charset="0"/>
                <a:ea typeface="Times New Roman" panose="02020603050405020304" pitchFamily="18" charset="0"/>
              </a:rPr>
              <a:t>.</a:t>
            </a:r>
            <a:r>
              <a:rPr lang="fr-FR" sz="1867" dirty="0">
                <a:solidFill>
                  <a:srgbClr val="232323"/>
                </a:solidFill>
                <a:latin typeface="Times New Roman" panose="02020603050405020304" pitchFamily="18" charset="0"/>
                <a:ea typeface="Times New Roman" panose="02020603050405020304" pitchFamily="18" charset="0"/>
              </a:rPr>
              <a:t> La prévalence du diabète et ses complications ne cesse d’augmenter constituant un fardeau économique énorme pour le monde entier et le Québec ne fait pas exception </a:t>
            </a:r>
          </a:p>
          <a:p>
            <a:endParaRPr lang="fr-FR" sz="1867" dirty="0">
              <a:latin typeface="Times New Roman" panose="02020603050405020304" pitchFamily="18" charset="0"/>
              <a:ea typeface="Times New Roman" panose="02020603050405020304" pitchFamily="18" charset="0"/>
            </a:endParaRPr>
          </a:p>
        </p:txBody>
      </p:sp>
      <p:sp>
        <p:nvSpPr>
          <p:cNvPr id="6" name="object 6"/>
          <p:cNvSpPr txBox="1"/>
          <p:nvPr/>
        </p:nvSpPr>
        <p:spPr>
          <a:xfrm>
            <a:off x="5411245" y="3954143"/>
            <a:ext cx="5486400" cy="1415772"/>
          </a:xfrm>
          <a:prstGeom prst="rect">
            <a:avLst/>
          </a:prstGeom>
        </p:spPr>
        <p:txBody>
          <a:bodyPr vert="horz" wrap="square" lIns="0" tIns="7620" rIns="0" bIns="0" rtlCol="0">
            <a:spAutoFit/>
          </a:bodyPr>
          <a:lstStyle/>
          <a:p>
            <a:pPr marL="8467" marR="3387">
              <a:lnSpc>
                <a:spcPct val="117100"/>
              </a:lnSpc>
              <a:spcBef>
                <a:spcPts val="60"/>
              </a:spcBef>
              <a:buSzPct val="96825"/>
              <a:buFontTx/>
              <a:buChar char="•"/>
              <a:tabLst>
                <a:tab pos="109649" algn="l"/>
              </a:tabLst>
            </a:pPr>
            <a:r>
              <a:rPr lang="fr-FR" sz="2133" dirty="0">
                <a:solidFill>
                  <a:srgbClr val="232323"/>
                </a:solidFill>
                <a:latin typeface="Times New Roman" panose="02020603050405020304" pitchFamily="18" charset="0"/>
                <a:ea typeface="Times New Roman" panose="02020603050405020304" pitchFamily="18" charset="0"/>
              </a:rPr>
              <a:t> </a:t>
            </a:r>
            <a:r>
              <a:rPr lang="fr-FR" sz="1867" dirty="0">
                <a:solidFill>
                  <a:srgbClr val="232323"/>
                </a:solidFill>
                <a:latin typeface="Times New Roman" panose="02020603050405020304" pitchFamily="18" charset="0"/>
                <a:ea typeface="Times New Roman" panose="02020603050405020304" pitchFamily="18" charset="0"/>
              </a:rPr>
              <a:t>Face à ces constations il importe de se pencher sur la problématique du diabète afin de diminuer son impact en agissant en amont.</a:t>
            </a:r>
            <a:endParaRPr lang="fr-FR" sz="1867" dirty="0">
              <a:latin typeface="Tahoma" panose="020B0604030504040204" pitchFamily="34" charset="0"/>
              <a:ea typeface="Tahoma" panose="020B0604030504040204" pitchFamily="34" charset="0"/>
              <a:cs typeface="Tahoma" panose="020B0604030504040204" pitchFamily="34" charset="0"/>
            </a:endParaRPr>
          </a:p>
          <a:p>
            <a:pPr marL="8467" marR="3387">
              <a:lnSpc>
                <a:spcPct val="117100"/>
              </a:lnSpc>
              <a:spcBef>
                <a:spcPts val="60"/>
              </a:spcBef>
              <a:buSzPct val="96825"/>
              <a:buChar char="•"/>
              <a:tabLst>
                <a:tab pos="109649" algn="l"/>
              </a:tabLst>
            </a:pPr>
            <a:endParaRPr sz="2100" dirty="0">
              <a:latin typeface="Tahoma" panose="020B0604030504040204" pitchFamily="34" charset="0"/>
              <a:ea typeface="Tahoma" panose="020B0604030504040204" pitchFamily="34" charset="0"/>
              <a:cs typeface="Tahoma" panose="020B0604030504040204" pitchFamily="34" charset="0"/>
            </a:endParaRPr>
          </a:p>
        </p:txBody>
      </p:sp>
      <p:sp>
        <p:nvSpPr>
          <p:cNvPr id="10" name="object 10"/>
          <p:cNvSpPr/>
          <p:nvPr/>
        </p:nvSpPr>
        <p:spPr>
          <a:xfrm>
            <a:off x="9160897" y="5603292"/>
            <a:ext cx="3031490" cy="1254337"/>
          </a:xfrm>
          <a:custGeom>
            <a:avLst/>
            <a:gdLst/>
            <a:ahLst/>
            <a:cxnLst/>
            <a:rect l="l" t="t" r="r" b="b"/>
            <a:pathLst>
              <a:path w="4547234" h="1881504">
                <a:moveTo>
                  <a:pt x="2441740" y="8531"/>
                </a:moveTo>
                <a:lnTo>
                  <a:pt x="1864630" y="59119"/>
                </a:lnTo>
                <a:lnTo>
                  <a:pt x="1882769" y="44780"/>
                </a:lnTo>
                <a:lnTo>
                  <a:pt x="2393627" y="0"/>
                </a:lnTo>
                <a:lnTo>
                  <a:pt x="2441740" y="8531"/>
                </a:lnTo>
                <a:close/>
              </a:path>
              <a:path w="4547234" h="1881504">
                <a:moveTo>
                  <a:pt x="2560428" y="10875"/>
                </a:moveTo>
                <a:lnTo>
                  <a:pt x="1630357" y="92404"/>
                </a:lnTo>
                <a:lnTo>
                  <a:pt x="1676211" y="75635"/>
                </a:lnTo>
                <a:lnTo>
                  <a:pt x="2530026" y="792"/>
                </a:lnTo>
                <a:lnTo>
                  <a:pt x="2560428" y="10875"/>
                </a:lnTo>
                <a:close/>
              </a:path>
              <a:path w="4547234" h="1881504">
                <a:moveTo>
                  <a:pt x="2625586" y="17913"/>
                </a:moveTo>
                <a:lnTo>
                  <a:pt x="1537841" y="113262"/>
                </a:lnTo>
                <a:lnTo>
                  <a:pt x="1583488" y="96512"/>
                </a:lnTo>
                <a:lnTo>
                  <a:pt x="2592604" y="8055"/>
                </a:lnTo>
                <a:lnTo>
                  <a:pt x="2625586" y="17913"/>
                </a:lnTo>
                <a:close/>
              </a:path>
              <a:path w="4547234" h="1881504">
                <a:moveTo>
                  <a:pt x="2045422" y="81517"/>
                </a:moveTo>
                <a:lnTo>
                  <a:pt x="1407887" y="137402"/>
                </a:lnTo>
                <a:lnTo>
                  <a:pt x="1450466" y="120921"/>
                </a:lnTo>
                <a:lnTo>
                  <a:pt x="2088118" y="65026"/>
                </a:lnTo>
                <a:lnTo>
                  <a:pt x="2045422" y="81517"/>
                </a:lnTo>
                <a:close/>
              </a:path>
              <a:path w="4547234" h="1881504">
                <a:moveTo>
                  <a:pt x="2924524" y="55452"/>
                </a:moveTo>
                <a:lnTo>
                  <a:pt x="2748306" y="70899"/>
                </a:lnTo>
                <a:lnTo>
                  <a:pt x="2701123" y="62286"/>
                </a:lnTo>
                <a:lnTo>
                  <a:pt x="2654842" y="66343"/>
                </a:lnTo>
                <a:lnTo>
                  <a:pt x="2559648" y="49190"/>
                </a:lnTo>
                <a:lnTo>
                  <a:pt x="2477998" y="56347"/>
                </a:lnTo>
                <a:lnTo>
                  <a:pt x="2459157" y="45250"/>
                </a:lnTo>
                <a:lnTo>
                  <a:pt x="2336221" y="56026"/>
                </a:lnTo>
                <a:lnTo>
                  <a:pt x="2282048" y="48026"/>
                </a:lnTo>
                <a:lnTo>
                  <a:pt x="2657256" y="15136"/>
                </a:lnTo>
                <a:lnTo>
                  <a:pt x="2724554" y="21986"/>
                </a:lnTo>
                <a:lnTo>
                  <a:pt x="2795607" y="41255"/>
                </a:lnTo>
                <a:lnTo>
                  <a:pt x="2830227" y="38220"/>
                </a:lnTo>
                <a:lnTo>
                  <a:pt x="2924524" y="55452"/>
                </a:lnTo>
                <a:close/>
              </a:path>
              <a:path w="4547234" h="1881504">
                <a:moveTo>
                  <a:pt x="1228362" y="357118"/>
                </a:moveTo>
                <a:lnTo>
                  <a:pt x="965561" y="380155"/>
                </a:lnTo>
                <a:lnTo>
                  <a:pt x="987395" y="352743"/>
                </a:lnTo>
                <a:lnTo>
                  <a:pt x="1010341" y="325235"/>
                </a:lnTo>
                <a:lnTo>
                  <a:pt x="1035408" y="310289"/>
                </a:lnTo>
                <a:lnTo>
                  <a:pt x="1060276" y="282611"/>
                </a:lnTo>
                <a:lnTo>
                  <a:pt x="1101293" y="266267"/>
                </a:lnTo>
                <a:lnTo>
                  <a:pt x="1142201" y="237184"/>
                </a:lnTo>
                <a:lnTo>
                  <a:pt x="1184053" y="208018"/>
                </a:lnTo>
                <a:lnTo>
                  <a:pt x="1364199" y="141232"/>
                </a:lnTo>
                <a:lnTo>
                  <a:pt x="1984457" y="86861"/>
                </a:lnTo>
                <a:lnTo>
                  <a:pt x="1803264" y="115493"/>
                </a:lnTo>
                <a:lnTo>
                  <a:pt x="1767667" y="118613"/>
                </a:lnTo>
                <a:lnTo>
                  <a:pt x="1662014" y="153372"/>
                </a:lnTo>
                <a:lnTo>
                  <a:pt x="1607876" y="158118"/>
                </a:lnTo>
                <a:lnTo>
                  <a:pt x="1555252" y="175479"/>
                </a:lnTo>
                <a:lnTo>
                  <a:pt x="1490546" y="181151"/>
                </a:lnTo>
                <a:lnTo>
                  <a:pt x="1468851" y="195802"/>
                </a:lnTo>
                <a:lnTo>
                  <a:pt x="1446653" y="197748"/>
                </a:lnTo>
                <a:lnTo>
                  <a:pt x="1425867" y="212318"/>
                </a:lnTo>
                <a:lnTo>
                  <a:pt x="1378549" y="241964"/>
                </a:lnTo>
                <a:lnTo>
                  <a:pt x="1332545" y="271494"/>
                </a:lnTo>
                <a:lnTo>
                  <a:pt x="1287957" y="300899"/>
                </a:lnTo>
                <a:lnTo>
                  <a:pt x="1244886" y="330172"/>
                </a:lnTo>
                <a:lnTo>
                  <a:pt x="1236472" y="343659"/>
                </a:lnTo>
                <a:lnTo>
                  <a:pt x="1228362" y="357118"/>
                </a:lnTo>
                <a:close/>
              </a:path>
              <a:path w="4547234" h="1881504">
                <a:moveTo>
                  <a:pt x="3792609" y="1878914"/>
                </a:moveTo>
                <a:lnTo>
                  <a:pt x="3624752" y="1880879"/>
                </a:lnTo>
                <a:lnTo>
                  <a:pt x="3621660" y="1868401"/>
                </a:lnTo>
                <a:lnTo>
                  <a:pt x="3617521" y="1843267"/>
                </a:lnTo>
                <a:lnTo>
                  <a:pt x="3615724" y="1817927"/>
                </a:lnTo>
                <a:lnTo>
                  <a:pt x="3613823" y="1805345"/>
                </a:lnTo>
                <a:lnTo>
                  <a:pt x="3612828" y="1805432"/>
                </a:lnTo>
                <a:lnTo>
                  <a:pt x="3611231" y="1792823"/>
                </a:lnTo>
                <a:lnTo>
                  <a:pt x="3605409" y="1755088"/>
                </a:lnTo>
                <a:lnTo>
                  <a:pt x="3601101" y="1729968"/>
                </a:lnTo>
                <a:lnTo>
                  <a:pt x="3596898" y="1692090"/>
                </a:lnTo>
                <a:lnTo>
                  <a:pt x="3594717" y="1654035"/>
                </a:lnTo>
                <a:lnTo>
                  <a:pt x="3594012" y="1641348"/>
                </a:lnTo>
                <a:lnTo>
                  <a:pt x="3591390" y="1616081"/>
                </a:lnTo>
                <a:lnTo>
                  <a:pt x="3589067" y="1603536"/>
                </a:lnTo>
                <a:lnTo>
                  <a:pt x="3585936" y="1591061"/>
                </a:lnTo>
                <a:lnTo>
                  <a:pt x="3581004" y="1565996"/>
                </a:lnTo>
                <a:lnTo>
                  <a:pt x="3578398" y="1540727"/>
                </a:lnTo>
                <a:lnTo>
                  <a:pt x="3577613" y="1515299"/>
                </a:lnTo>
                <a:lnTo>
                  <a:pt x="3578142" y="1489755"/>
                </a:lnTo>
                <a:lnTo>
                  <a:pt x="3579430" y="1464145"/>
                </a:lnTo>
                <a:lnTo>
                  <a:pt x="3579670" y="1451375"/>
                </a:lnTo>
                <a:lnTo>
                  <a:pt x="3579100" y="1438676"/>
                </a:lnTo>
                <a:lnTo>
                  <a:pt x="3577792" y="1413293"/>
                </a:lnTo>
                <a:lnTo>
                  <a:pt x="3577091" y="1387857"/>
                </a:lnTo>
                <a:lnTo>
                  <a:pt x="3577604" y="1362315"/>
                </a:lnTo>
                <a:lnTo>
                  <a:pt x="3579936" y="1336613"/>
                </a:lnTo>
                <a:lnTo>
                  <a:pt x="3582094" y="1336424"/>
                </a:lnTo>
                <a:lnTo>
                  <a:pt x="3579876" y="1311121"/>
                </a:lnTo>
                <a:lnTo>
                  <a:pt x="3579583" y="1272901"/>
                </a:lnTo>
                <a:lnTo>
                  <a:pt x="3580503" y="1234574"/>
                </a:lnTo>
                <a:lnTo>
                  <a:pt x="3583746" y="1208792"/>
                </a:lnTo>
                <a:lnTo>
                  <a:pt x="3587093" y="1170253"/>
                </a:lnTo>
                <a:lnTo>
                  <a:pt x="3587249" y="1157490"/>
                </a:lnTo>
                <a:lnTo>
                  <a:pt x="3586898" y="1144773"/>
                </a:lnTo>
                <a:lnTo>
                  <a:pt x="3586345" y="1132072"/>
                </a:lnTo>
                <a:lnTo>
                  <a:pt x="3585893" y="1119363"/>
                </a:lnTo>
                <a:lnTo>
                  <a:pt x="3587421" y="1080983"/>
                </a:lnTo>
                <a:lnTo>
                  <a:pt x="3589218" y="1042580"/>
                </a:lnTo>
                <a:lnTo>
                  <a:pt x="3589457" y="1029810"/>
                </a:lnTo>
                <a:lnTo>
                  <a:pt x="3588887" y="1017111"/>
                </a:lnTo>
                <a:lnTo>
                  <a:pt x="3587276" y="991755"/>
                </a:lnTo>
                <a:lnTo>
                  <a:pt x="3586069" y="966363"/>
                </a:lnTo>
                <a:lnTo>
                  <a:pt x="3586481" y="940830"/>
                </a:lnTo>
                <a:lnTo>
                  <a:pt x="3589724" y="915048"/>
                </a:lnTo>
                <a:lnTo>
                  <a:pt x="3591881" y="914859"/>
                </a:lnTo>
                <a:lnTo>
                  <a:pt x="3591851" y="902113"/>
                </a:lnTo>
                <a:lnTo>
                  <a:pt x="3590772" y="902208"/>
                </a:lnTo>
                <a:lnTo>
                  <a:pt x="3587594" y="876989"/>
                </a:lnTo>
                <a:lnTo>
                  <a:pt x="3587850" y="864218"/>
                </a:lnTo>
                <a:lnTo>
                  <a:pt x="3588413" y="838671"/>
                </a:lnTo>
                <a:lnTo>
                  <a:pt x="3590590" y="825731"/>
                </a:lnTo>
                <a:lnTo>
                  <a:pt x="3593196" y="787257"/>
                </a:lnTo>
                <a:lnTo>
                  <a:pt x="3594754" y="761623"/>
                </a:lnTo>
                <a:lnTo>
                  <a:pt x="3599038" y="748499"/>
                </a:lnTo>
                <a:lnTo>
                  <a:pt x="3600087" y="735658"/>
                </a:lnTo>
                <a:lnTo>
                  <a:pt x="3601165" y="735563"/>
                </a:lnTo>
                <a:lnTo>
                  <a:pt x="3600056" y="722912"/>
                </a:lnTo>
                <a:lnTo>
                  <a:pt x="3600616" y="710114"/>
                </a:lnTo>
                <a:lnTo>
                  <a:pt x="3603097" y="697148"/>
                </a:lnTo>
                <a:lnTo>
                  <a:pt x="3607803" y="683987"/>
                </a:lnTo>
                <a:lnTo>
                  <a:pt x="3615037" y="670604"/>
                </a:lnTo>
                <a:lnTo>
                  <a:pt x="3618799" y="657526"/>
                </a:lnTo>
                <a:lnTo>
                  <a:pt x="3622153" y="657232"/>
                </a:lnTo>
                <a:lnTo>
                  <a:pt x="3622982" y="644410"/>
                </a:lnTo>
                <a:lnTo>
                  <a:pt x="3622497" y="631704"/>
                </a:lnTo>
                <a:lnTo>
                  <a:pt x="3618717" y="581041"/>
                </a:lnTo>
                <a:lnTo>
                  <a:pt x="3614989" y="530373"/>
                </a:lnTo>
                <a:lnTo>
                  <a:pt x="3610255" y="467044"/>
                </a:lnTo>
                <a:lnTo>
                  <a:pt x="3606785" y="416353"/>
                </a:lnTo>
                <a:lnTo>
                  <a:pt x="3603523" y="365644"/>
                </a:lnTo>
                <a:lnTo>
                  <a:pt x="3598099" y="353371"/>
                </a:lnTo>
                <a:lnTo>
                  <a:pt x="3595911" y="340814"/>
                </a:lnTo>
                <a:lnTo>
                  <a:pt x="3566230" y="343416"/>
                </a:lnTo>
                <a:lnTo>
                  <a:pt x="3538574" y="333092"/>
                </a:lnTo>
                <a:lnTo>
                  <a:pt x="3513144" y="322572"/>
                </a:lnTo>
                <a:lnTo>
                  <a:pt x="3487919" y="299286"/>
                </a:lnTo>
                <a:lnTo>
                  <a:pt x="3467663" y="288313"/>
                </a:lnTo>
                <a:lnTo>
                  <a:pt x="3446598" y="277411"/>
                </a:lnTo>
                <a:lnTo>
                  <a:pt x="3403658" y="255677"/>
                </a:lnTo>
                <a:lnTo>
                  <a:pt x="3390731" y="256810"/>
                </a:lnTo>
                <a:lnTo>
                  <a:pt x="3376795" y="245283"/>
                </a:lnTo>
                <a:lnTo>
                  <a:pt x="3364171" y="246390"/>
                </a:lnTo>
                <a:lnTo>
                  <a:pt x="3350741" y="234818"/>
                </a:lnTo>
                <a:lnTo>
                  <a:pt x="3309538" y="212933"/>
                </a:lnTo>
                <a:lnTo>
                  <a:pt x="3267724" y="203849"/>
                </a:lnTo>
                <a:lnTo>
                  <a:pt x="3223386" y="182239"/>
                </a:lnTo>
                <a:lnTo>
                  <a:pt x="3179044" y="173377"/>
                </a:lnTo>
                <a:lnTo>
                  <a:pt x="3017117" y="136576"/>
                </a:lnTo>
                <a:lnTo>
                  <a:pt x="2963117" y="128561"/>
                </a:lnTo>
                <a:lnTo>
                  <a:pt x="2907806" y="107912"/>
                </a:lnTo>
                <a:lnTo>
                  <a:pt x="2854009" y="99879"/>
                </a:lnTo>
                <a:lnTo>
                  <a:pt x="2800114" y="79106"/>
                </a:lnTo>
                <a:lnTo>
                  <a:pt x="2775169" y="81293"/>
                </a:lnTo>
                <a:lnTo>
                  <a:pt x="2761233" y="69766"/>
                </a:lnTo>
                <a:lnTo>
                  <a:pt x="2970304" y="51439"/>
                </a:lnTo>
                <a:lnTo>
                  <a:pt x="3016676" y="60123"/>
                </a:lnTo>
                <a:lnTo>
                  <a:pt x="3063380" y="81526"/>
                </a:lnTo>
                <a:lnTo>
                  <a:pt x="3135569" y="75198"/>
                </a:lnTo>
                <a:lnTo>
                  <a:pt x="3151190" y="86578"/>
                </a:lnTo>
                <a:lnTo>
                  <a:pt x="3179911" y="84060"/>
                </a:lnTo>
                <a:lnTo>
                  <a:pt x="3196408" y="95363"/>
                </a:lnTo>
                <a:lnTo>
                  <a:pt x="3243585" y="91227"/>
                </a:lnTo>
                <a:lnTo>
                  <a:pt x="3259509" y="102580"/>
                </a:lnTo>
                <a:lnTo>
                  <a:pt x="3286713" y="100195"/>
                </a:lnTo>
                <a:lnTo>
                  <a:pt x="3300817" y="111708"/>
                </a:lnTo>
                <a:lnTo>
                  <a:pt x="3321447" y="109899"/>
                </a:lnTo>
                <a:lnTo>
                  <a:pt x="3329972" y="121901"/>
                </a:lnTo>
                <a:lnTo>
                  <a:pt x="3351429" y="120020"/>
                </a:lnTo>
                <a:lnTo>
                  <a:pt x="3373286" y="130853"/>
                </a:lnTo>
                <a:lnTo>
                  <a:pt x="3393428" y="129087"/>
                </a:lnTo>
                <a:lnTo>
                  <a:pt x="3414173" y="140017"/>
                </a:lnTo>
                <a:lnTo>
                  <a:pt x="3446851" y="149901"/>
                </a:lnTo>
                <a:lnTo>
                  <a:pt x="3480739" y="172428"/>
                </a:lnTo>
                <a:lnTo>
                  <a:pt x="3547005" y="192117"/>
                </a:lnTo>
                <a:lnTo>
                  <a:pt x="3564480" y="203334"/>
                </a:lnTo>
                <a:lnTo>
                  <a:pt x="3581150" y="201873"/>
                </a:lnTo>
                <a:lnTo>
                  <a:pt x="3599130" y="213045"/>
                </a:lnTo>
                <a:lnTo>
                  <a:pt x="3616103" y="211557"/>
                </a:lnTo>
                <a:lnTo>
                  <a:pt x="3636376" y="222529"/>
                </a:lnTo>
                <a:lnTo>
                  <a:pt x="3673426" y="270276"/>
                </a:lnTo>
                <a:lnTo>
                  <a:pt x="3683847" y="307609"/>
                </a:lnTo>
                <a:lnTo>
                  <a:pt x="3692632" y="357833"/>
                </a:lnTo>
                <a:lnTo>
                  <a:pt x="3698518" y="408312"/>
                </a:lnTo>
                <a:lnTo>
                  <a:pt x="3701349" y="459059"/>
                </a:lnTo>
                <a:lnTo>
                  <a:pt x="3700970" y="510087"/>
                </a:lnTo>
                <a:lnTo>
                  <a:pt x="3700646" y="522864"/>
                </a:lnTo>
                <a:lnTo>
                  <a:pt x="3700626" y="535614"/>
                </a:lnTo>
                <a:lnTo>
                  <a:pt x="3700808" y="548347"/>
                </a:lnTo>
                <a:lnTo>
                  <a:pt x="3701091" y="561071"/>
                </a:lnTo>
                <a:lnTo>
                  <a:pt x="3700754" y="561101"/>
                </a:lnTo>
                <a:lnTo>
                  <a:pt x="3701930" y="573746"/>
                </a:lnTo>
                <a:lnTo>
                  <a:pt x="3702702" y="586427"/>
                </a:lnTo>
                <a:lnTo>
                  <a:pt x="3701151" y="586563"/>
                </a:lnTo>
                <a:lnTo>
                  <a:pt x="3697632" y="637866"/>
                </a:lnTo>
                <a:lnTo>
                  <a:pt x="3697858" y="676093"/>
                </a:lnTo>
                <a:lnTo>
                  <a:pt x="3701215" y="726793"/>
                </a:lnTo>
                <a:lnTo>
                  <a:pt x="3702654" y="764913"/>
                </a:lnTo>
                <a:lnTo>
                  <a:pt x="3703629" y="777577"/>
                </a:lnTo>
                <a:lnTo>
                  <a:pt x="3707195" y="802761"/>
                </a:lnTo>
                <a:lnTo>
                  <a:pt x="3708169" y="815425"/>
                </a:lnTo>
                <a:lnTo>
                  <a:pt x="3709807" y="866276"/>
                </a:lnTo>
                <a:lnTo>
                  <a:pt x="3711648" y="917109"/>
                </a:lnTo>
                <a:lnTo>
                  <a:pt x="3711570" y="955362"/>
                </a:lnTo>
                <a:lnTo>
                  <a:pt x="3710781" y="1006426"/>
                </a:lnTo>
                <a:lnTo>
                  <a:pt x="3708755" y="1057599"/>
                </a:lnTo>
                <a:lnTo>
                  <a:pt x="3707867" y="1108671"/>
                </a:lnTo>
                <a:lnTo>
                  <a:pt x="3708178" y="1159639"/>
                </a:lnTo>
                <a:lnTo>
                  <a:pt x="3709748" y="1210496"/>
                </a:lnTo>
                <a:lnTo>
                  <a:pt x="3712635" y="1261238"/>
                </a:lnTo>
                <a:lnTo>
                  <a:pt x="3716902" y="1311858"/>
                </a:lnTo>
                <a:lnTo>
                  <a:pt x="3718766" y="1337192"/>
                </a:lnTo>
                <a:lnTo>
                  <a:pt x="3719015" y="1349919"/>
                </a:lnTo>
                <a:lnTo>
                  <a:pt x="3720171" y="1375315"/>
                </a:lnTo>
                <a:lnTo>
                  <a:pt x="3720320" y="1388051"/>
                </a:lnTo>
                <a:lnTo>
                  <a:pt x="3721277" y="1400716"/>
                </a:lnTo>
                <a:lnTo>
                  <a:pt x="3722133" y="1413389"/>
                </a:lnTo>
                <a:lnTo>
                  <a:pt x="3723192" y="1426045"/>
                </a:lnTo>
                <a:lnTo>
                  <a:pt x="3723647" y="1426006"/>
                </a:lnTo>
                <a:lnTo>
                  <a:pt x="3728760" y="1463803"/>
                </a:lnTo>
                <a:lnTo>
                  <a:pt x="3737174" y="1514061"/>
                </a:lnTo>
                <a:lnTo>
                  <a:pt x="3741179" y="1539207"/>
                </a:lnTo>
                <a:lnTo>
                  <a:pt x="3746916" y="1576950"/>
                </a:lnTo>
                <a:lnTo>
                  <a:pt x="3751443" y="1602051"/>
                </a:lnTo>
                <a:lnTo>
                  <a:pt x="3755768" y="1627169"/>
                </a:lnTo>
                <a:lnTo>
                  <a:pt x="3760899" y="1664965"/>
                </a:lnTo>
                <a:lnTo>
                  <a:pt x="3764549" y="1690143"/>
                </a:lnTo>
                <a:lnTo>
                  <a:pt x="3769005" y="1727998"/>
                </a:lnTo>
                <a:lnTo>
                  <a:pt x="3772150" y="1753220"/>
                </a:lnTo>
                <a:lnTo>
                  <a:pt x="3776303" y="1791102"/>
                </a:lnTo>
                <a:lnTo>
                  <a:pt x="3784082" y="1841415"/>
                </a:lnTo>
                <a:lnTo>
                  <a:pt x="3792609" y="1878914"/>
                </a:lnTo>
                <a:close/>
              </a:path>
              <a:path w="4547234" h="1881504">
                <a:moveTo>
                  <a:pt x="639435" y="1670864"/>
                </a:moveTo>
                <a:lnTo>
                  <a:pt x="213463" y="1708204"/>
                </a:lnTo>
                <a:lnTo>
                  <a:pt x="396723" y="1641145"/>
                </a:lnTo>
                <a:lnTo>
                  <a:pt x="428211" y="1625636"/>
                </a:lnTo>
                <a:lnTo>
                  <a:pt x="459797" y="1622867"/>
                </a:lnTo>
                <a:lnTo>
                  <a:pt x="488356" y="1594866"/>
                </a:lnTo>
                <a:lnTo>
                  <a:pt x="517417" y="1579570"/>
                </a:lnTo>
                <a:lnTo>
                  <a:pt x="530227" y="1578447"/>
                </a:lnTo>
                <a:lnTo>
                  <a:pt x="535270" y="1565256"/>
                </a:lnTo>
                <a:lnTo>
                  <a:pt x="541118" y="1564744"/>
                </a:lnTo>
                <a:lnTo>
                  <a:pt x="550662" y="1551158"/>
                </a:lnTo>
                <a:lnTo>
                  <a:pt x="559696" y="1550366"/>
                </a:lnTo>
                <a:lnTo>
                  <a:pt x="565598" y="1537100"/>
                </a:lnTo>
                <a:lnTo>
                  <a:pt x="569074" y="1524047"/>
                </a:lnTo>
                <a:lnTo>
                  <a:pt x="574242" y="1485348"/>
                </a:lnTo>
                <a:lnTo>
                  <a:pt x="580519" y="1459300"/>
                </a:lnTo>
                <a:lnTo>
                  <a:pt x="585582" y="1433359"/>
                </a:lnTo>
                <a:lnTo>
                  <a:pt x="587109" y="1394979"/>
                </a:lnTo>
                <a:lnTo>
                  <a:pt x="588612" y="1382099"/>
                </a:lnTo>
                <a:lnTo>
                  <a:pt x="590210" y="1330964"/>
                </a:lnTo>
                <a:lnTo>
                  <a:pt x="594488" y="1279594"/>
                </a:lnTo>
                <a:lnTo>
                  <a:pt x="605491" y="1227635"/>
                </a:lnTo>
                <a:lnTo>
                  <a:pt x="612513" y="1188773"/>
                </a:lnTo>
                <a:lnTo>
                  <a:pt x="616390" y="1188433"/>
                </a:lnTo>
                <a:lnTo>
                  <a:pt x="621521" y="1162486"/>
                </a:lnTo>
                <a:lnTo>
                  <a:pt x="624288" y="1149495"/>
                </a:lnTo>
                <a:lnTo>
                  <a:pt x="636522" y="1097428"/>
                </a:lnTo>
                <a:lnTo>
                  <a:pt x="650070" y="1045245"/>
                </a:lnTo>
                <a:lnTo>
                  <a:pt x="665438" y="992903"/>
                </a:lnTo>
                <a:lnTo>
                  <a:pt x="683133" y="940357"/>
                </a:lnTo>
                <a:lnTo>
                  <a:pt x="686015" y="940105"/>
                </a:lnTo>
                <a:lnTo>
                  <a:pt x="687282" y="927245"/>
                </a:lnTo>
                <a:lnTo>
                  <a:pt x="689457" y="927054"/>
                </a:lnTo>
                <a:lnTo>
                  <a:pt x="690623" y="914203"/>
                </a:lnTo>
                <a:lnTo>
                  <a:pt x="700675" y="887825"/>
                </a:lnTo>
                <a:lnTo>
                  <a:pt x="711537" y="861375"/>
                </a:lnTo>
                <a:lnTo>
                  <a:pt x="724016" y="834784"/>
                </a:lnTo>
                <a:lnTo>
                  <a:pt x="738923" y="807980"/>
                </a:lnTo>
                <a:lnTo>
                  <a:pt x="750273" y="781488"/>
                </a:lnTo>
                <a:lnTo>
                  <a:pt x="759702" y="755164"/>
                </a:lnTo>
                <a:lnTo>
                  <a:pt x="768419" y="741651"/>
                </a:lnTo>
                <a:lnTo>
                  <a:pt x="774308" y="715637"/>
                </a:lnTo>
                <a:lnTo>
                  <a:pt x="789087" y="663347"/>
                </a:lnTo>
                <a:lnTo>
                  <a:pt x="809124" y="610596"/>
                </a:lnTo>
                <a:lnTo>
                  <a:pt x="834315" y="570141"/>
                </a:lnTo>
                <a:lnTo>
                  <a:pt x="861229" y="516787"/>
                </a:lnTo>
                <a:lnTo>
                  <a:pt x="865544" y="516409"/>
                </a:lnTo>
                <a:lnTo>
                  <a:pt x="870907" y="503190"/>
                </a:lnTo>
                <a:lnTo>
                  <a:pt x="874143" y="502907"/>
                </a:lnTo>
                <a:lnTo>
                  <a:pt x="886626" y="463566"/>
                </a:lnTo>
                <a:lnTo>
                  <a:pt x="904766" y="449228"/>
                </a:lnTo>
                <a:lnTo>
                  <a:pt x="924223" y="422025"/>
                </a:lnTo>
                <a:lnTo>
                  <a:pt x="945096" y="394697"/>
                </a:lnTo>
                <a:lnTo>
                  <a:pt x="950742" y="394202"/>
                </a:lnTo>
                <a:lnTo>
                  <a:pt x="955179" y="381065"/>
                </a:lnTo>
                <a:lnTo>
                  <a:pt x="1219344" y="357909"/>
                </a:lnTo>
                <a:lnTo>
                  <a:pt x="1211537" y="371342"/>
                </a:lnTo>
                <a:lnTo>
                  <a:pt x="1191443" y="385852"/>
                </a:lnTo>
                <a:lnTo>
                  <a:pt x="1172255" y="413031"/>
                </a:lnTo>
                <a:lnTo>
                  <a:pt x="1131864" y="442069"/>
                </a:lnTo>
                <a:lnTo>
                  <a:pt x="1119739" y="468630"/>
                </a:lnTo>
                <a:lnTo>
                  <a:pt x="1107010" y="482494"/>
                </a:lnTo>
                <a:lnTo>
                  <a:pt x="1094888" y="496305"/>
                </a:lnTo>
                <a:lnTo>
                  <a:pt x="1083474" y="510055"/>
                </a:lnTo>
                <a:lnTo>
                  <a:pt x="1056209" y="550691"/>
                </a:lnTo>
                <a:lnTo>
                  <a:pt x="1028746" y="578595"/>
                </a:lnTo>
                <a:lnTo>
                  <a:pt x="1004212" y="618992"/>
                </a:lnTo>
                <a:lnTo>
                  <a:pt x="983517" y="671801"/>
                </a:lnTo>
                <a:lnTo>
                  <a:pt x="976350" y="685178"/>
                </a:lnTo>
                <a:lnTo>
                  <a:pt x="968880" y="698581"/>
                </a:lnTo>
                <a:lnTo>
                  <a:pt x="961208" y="712003"/>
                </a:lnTo>
                <a:lnTo>
                  <a:pt x="953435" y="725433"/>
                </a:lnTo>
                <a:lnTo>
                  <a:pt x="929552" y="765772"/>
                </a:lnTo>
                <a:lnTo>
                  <a:pt x="909212" y="818550"/>
                </a:lnTo>
                <a:lnTo>
                  <a:pt x="890042" y="858477"/>
                </a:lnTo>
                <a:lnTo>
                  <a:pt x="874103" y="910869"/>
                </a:lnTo>
                <a:lnTo>
                  <a:pt x="860132" y="963088"/>
                </a:lnTo>
                <a:lnTo>
                  <a:pt x="846823" y="1002501"/>
                </a:lnTo>
                <a:lnTo>
                  <a:pt x="833211" y="1041940"/>
                </a:lnTo>
                <a:lnTo>
                  <a:pt x="821315" y="1093978"/>
                </a:lnTo>
                <a:lnTo>
                  <a:pt x="809826" y="1133231"/>
                </a:lnTo>
                <a:lnTo>
                  <a:pt x="802012" y="1172162"/>
                </a:lnTo>
                <a:lnTo>
                  <a:pt x="794502" y="1211066"/>
                </a:lnTo>
                <a:lnTo>
                  <a:pt x="787193" y="1249953"/>
                </a:lnTo>
                <a:lnTo>
                  <a:pt x="779986" y="1288831"/>
                </a:lnTo>
                <a:lnTo>
                  <a:pt x="770757" y="1327886"/>
                </a:lnTo>
                <a:lnTo>
                  <a:pt x="762119" y="1379638"/>
                </a:lnTo>
                <a:lnTo>
                  <a:pt x="751854" y="1418784"/>
                </a:lnTo>
                <a:lnTo>
                  <a:pt x="742181" y="1470627"/>
                </a:lnTo>
                <a:lnTo>
                  <a:pt x="731989" y="1522515"/>
                </a:lnTo>
                <a:lnTo>
                  <a:pt x="721886" y="1548898"/>
                </a:lnTo>
                <a:lnTo>
                  <a:pt x="710971" y="1588101"/>
                </a:lnTo>
                <a:lnTo>
                  <a:pt x="697126" y="1614812"/>
                </a:lnTo>
                <a:lnTo>
                  <a:pt x="682672" y="1654325"/>
                </a:lnTo>
                <a:lnTo>
                  <a:pt x="639435" y="1670864"/>
                </a:lnTo>
                <a:close/>
              </a:path>
              <a:path w="4547234" h="1881504">
                <a:moveTo>
                  <a:pt x="436442" y="1726904"/>
                </a:moveTo>
                <a:lnTo>
                  <a:pt x="15071" y="1763840"/>
                </a:lnTo>
                <a:lnTo>
                  <a:pt x="52964" y="1747770"/>
                </a:lnTo>
                <a:lnTo>
                  <a:pt x="130264" y="1728245"/>
                </a:lnTo>
                <a:lnTo>
                  <a:pt x="191919" y="1722841"/>
                </a:lnTo>
                <a:lnTo>
                  <a:pt x="202137" y="1709196"/>
                </a:lnTo>
                <a:lnTo>
                  <a:pt x="595192" y="1674742"/>
                </a:lnTo>
                <a:lnTo>
                  <a:pt x="508011" y="1707881"/>
                </a:lnTo>
                <a:lnTo>
                  <a:pt x="471622" y="1711071"/>
                </a:lnTo>
                <a:lnTo>
                  <a:pt x="436442" y="1726904"/>
                </a:lnTo>
                <a:close/>
              </a:path>
              <a:path w="4547234" h="1881504">
                <a:moveTo>
                  <a:pt x="314996" y="1763047"/>
                </a:moveTo>
                <a:lnTo>
                  <a:pt x="3266" y="1790372"/>
                </a:lnTo>
                <a:lnTo>
                  <a:pt x="0" y="1777910"/>
                </a:lnTo>
                <a:lnTo>
                  <a:pt x="3236" y="1777626"/>
                </a:lnTo>
                <a:lnTo>
                  <a:pt x="5363" y="1764691"/>
                </a:lnTo>
                <a:lnTo>
                  <a:pt x="400356" y="1730067"/>
                </a:lnTo>
                <a:lnTo>
                  <a:pt x="365682" y="1745855"/>
                </a:lnTo>
                <a:lnTo>
                  <a:pt x="314996" y="1763047"/>
                </a:lnTo>
                <a:close/>
              </a:path>
              <a:path w="4547234" h="1881504">
                <a:moveTo>
                  <a:pt x="160818" y="1802059"/>
                </a:moveTo>
                <a:lnTo>
                  <a:pt x="26788" y="1813808"/>
                </a:lnTo>
                <a:lnTo>
                  <a:pt x="14353" y="1802149"/>
                </a:lnTo>
                <a:lnTo>
                  <a:pt x="7581" y="1789994"/>
                </a:lnTo>
                <a:lnTo>
                  <a:pt x="263100" y="1767596"/>
                </a:lnTo>
                <a:lnTo>
                  <a:pt x="160818" y="1802059"/>
                </a:lnTo>
                <a:close/>
              </a:path>
              <a:path w="4547234" h="1881504">
                <a:moveTo>
                  <a:pt x="86417" y="1821330"/>
                </a:moveTo>
                <a:lnTo>
                  <a:pt x="45005" y="1824960"/>
                </a:lnTo>
                <a:lnTo>
                  <a:pt x="32452" y="1813312"/>
                </a:lnTo>
                <a:lnTo>
                  <a:pt x="103630" y="1807072"/>
                </a:lnTo>
                <a:lnTo>
                  <a:pt x="86417" y="1821330"/>
                </a:lnTo>
                <a:close/>
              </a:path>
              <a:path w="4547234" h="1881504">
                <a:moveTo>
                  <a:pt x="4220437" y="1091547"/>
                </a:moveTo>
                <a:lnTo>
                  <a:pt x="4190075" y="1066231"/>
                </a:lnTo>
                <a:lnTo>
                  <a:pt x="4189463" y="1052864"/>
                </a:lnTo>
                <a:lnTo>
                  <a:pt x="4194033" y="1040469"/>
                </a:lnTo>
                <a:lnTo>
                  <a:pt x="4204360" y="1032149"/>
                </a:lnTo>
                <a:lnTo>
                  <a:pt x="4231687" y="1021474"/>
                </a:lnTo>
                <a:lnTo>
                  <a:pt x="4245429" y="1015875"/>
                </a:lnTo>
                <a:lnTo>
                  <a:pt x="4282973" y="998926"/>
                </a:lnTo>
                <a:lnTo>
                  <a:pt x="4330371" y="972902"/>
                </a:lnTo>
                <a:lnTo>
                  <a:pt x="4354660" y="962646"/>
                </a:lnTo>
                <a:lnTo>
                  <a:pt x="4405805" y="949340"/>
                </a:lnTo>
                <a:lnTo>
                  <a:pt x="4478697" y="937657"/>
                </a:lnTo>
                <a:lnTo>
                  <a:pt x="4546653" y="930472"/>
                </a:lnTo>
                <a:lnTo>
                  <a:pt x="4546653" y="1002144"/>
                </a:lnTo>
                <a:lnTo>
                  <a:pt x="4440598" y="1011441"/>
                </a:lnTo>
                <a:lnTo>
                  <a:pt x="4411179" y="1015496"/>
                </a:lnTo>
                <a:lnTo>
                  <a:pt x="4355322" y="1034338"/>
                </a:lnTo>
                <a:lnTo>
                  <a:pt x="4312922" y="1055377"/>
                </a:lnTo>
                <a:lnTo>
                  <a:pt x="4281759" y="1071886"/>
                </a:lnTo>
                <a:lnTo>
                  <a:pt x="4266160" y="1079938"/>
                </a:lnTo>
                <a:lnTo>
                  <a:pt x="4255159" y="1084838"/>
                </a:lnTo>
                <a:lnTo>
                  <a:pt x="4243916" y="1088131"/>
                </a:lnTo>
                <a:lnTo>
                  <a:pt x="4232363" y="1090230"/>
                </a:lnTo>
                <a:lnTo>
                  <a:pt x="4220437" y="1091547"/>
                </a:lnTo>
                <a:close/>
              </a:path>
              <a:path w="4547234" h="1881504">
                <a:moveTo>
                  <a:pt x="4477685" y="1008648"/>
                </a:moveTo>
                <a:lnTo>
                  <a:pt x="4440598" y="1011441"/>
                </a:lnTo>
                <a:lnTo>
                  <a:pt x="4546653" y="1002144"/>
                </a:lnTo>
                <a:lnTo>
                  <a:pt x="4546653" y="1002329"/>
                </a:lnTo>
                <a:lnTo>
                  <a:pt x="4477685" y="1008648"/>
                </a:lnTo>
                <a:close/>
              </a:path>
            </a:pathLst>
          </a:custGeom>
          <a:solidFill>
            <a:srgbClr val="5B9DC7"/>
          </a:solidFill>
        </p:spPr>
        <p:txBody>
          <a:bodyPr wrap="square" lIns="0" tIns="0" rIns="0" bIns="0" rtlCol="0"/>
          <a:lstStyle/>
          <a:p>
            <a:endParaRPr sz="1200"/>
          </a:p>
        </p:txBody>
      </p:sp>
      <p:sp>
        <p:nvSpPr>
          <p:cNvPr id="11" name="object 11"/>
          <p:cNvSpPr txBox="1"/>
          <p:nvPr/>
        </p:nvSpPr>
        <p:spPr>
          <a:xfrm>
            <a:off x="482903" y="6364519"/>
            <a:ext cx="5044863" cy="111206"/>
          </a:xfrm>
          <a:prstGeom prst="rect">
            <a:avLst/>
          </a:prstGeom>
        </p:spPr>
        <p:txBody>
          <a:bodyPr vert="horz" wrap="square" lIns="0" tIns="8467" rIns="0" bIns="0" rtlCol="0">
            <a:spAutoFit/>
          </a:bodyPr>
          <a:lstStyle/>
          <a:p>
            <a:pPr marL="8467">
              <a:spcBef>
                <a:spcPts val="67"/>
              </a:spcBef>
            </a:pPr>
            <a:r>
              <a:rPr sz="667" spc="-3" dirty="0">
                <a:solidFill>
                  <a:srgbClr val="AAB6C2"/>
                </a:solidFill>
                <a:latin typeface="Trebuchet MS"/>
                <a:cs typeface="Trebuchet MS"/>
              </a:rPr>
              <a:t>https:/</a:t>
            </a:r>
            <a:endParaRPr sz="667" dirty="0">
              <a:latin typeface="Trebuchet MS"/>
              <a:cs typeface="Trebuchet MS"/>
            </a:endParaRPr>
          </a:p>
        </p:txBody>
      </p:sp>
      <p:pic>
        <p:nvPicPr>
          <p:cNvPr id="1030" name="Picture 6" descr="Image result for diabete">
            <a:extLst>
              <a:ext uri="{FF2B5EF4-FFF2-40B4-BE49-F238E27FC236}">
                <a16:creationId xmlns:a16="http://schemas.microsoft.com/office/drawing/2014/main" id="{6D3C8233-4017-0F63-E2D5-4D5CCCFAD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4355" y="3589950"/>
            <a:ext cx="3048000" cy="1606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72"/>
            <a:ext cx="12192000" cy="6858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5B9DC7"/>
          </a:solidFill>
        </p:spPr>
        <p:txBody>
          <a:bodyPr wrap="square" lIns="0" tIns="0" rIns="0" bIns="0" rtlCol="0"/>
          <a:lstStyle/>
          <a:p>
            <a:endParaRPr sz="1200" dirty="0"/>
          </a:p>
        </p:txBody>
      </p:sp>
      <p:sp>
        <p:nvSpPr>
          <p:cNvPr id="3" name="object 3"/>
          <p:cNvSpPr txBox="1"/>
          <p:nvPr/>
        </p:nvSpPr>
        <p:spPr>
          <a:xfrm>
            <a:off x="1141197" y="2613944"/>
            <a:ext cx="4345203" cy="1444969"/>
          </a:xfrm>
          <a:prstGeom prst="rect">
            <a:avLst/>
          </a:prstGeom>
        </p:spPr>
        <p:txBody>
          <a:bodyPr vert="horz" wrap="square" lIns="0" tIns="8467" rIns="0" bIns="0" rtlCol="0">
            <a:spAutoFit/>
          </a:bodyPr>
          <a:lstStyle/>
          <a:p>
            <a:pPr marL="8467">
              <a:spcBef>
                <a:spcPts val="67"/>
              </a:spcBef>
            </a:pPr>
            <a:r>
              <a:rPr lang="en-CA" sz="4667" spc="610" dirty="0" err="1">
                <a:solidFill>
                  <a:srgbClr val="F4F4F4"/>
                </a:solidFill>
                <a:latin typeface="Trebuchet MS"/>
                <a:cs typeface="Trebuchet MS"/>
              </a:rPr>
              <a:t>Objectifs</a:t>
            </a:r>
            <a:r>
              <a:rPr lang="en-CA" sz="4667" spc="610" dirty="0">
                <a:solidFill>
                  <a:srgbClr val="F4F4F4"/>
                </a:solidFill>
                <a:latin typeface="Trebuchet MS"/>
                <a:cs typeface="Trebuchet MS"/>
              </a:rPr>
              <a:t> de </a:t>
            </a:r>
            <a:r>
              <a:rPr lang="en-CA" sz="4667" spc="610" dirty="0" err="1">
                <a:solidFill>
                  <a:srgbClr val="F4F4F4"/>
                </a:solidFill>
                <a:latin typeface="Trebuchet MS"/>
                <a:cs typeface="Trebuchet MS"/>
              </a:rPr>
              <a:t>l’étude</a:t>
            </a:r>
            <a:endParaRPr sz="2800" dirty="0">
              <a:latin typeface="Tahoma"/>
              <a:cs typeface="Tahoma"/>
            </a:endParaRPr>
          </a:p>
        </p:txBody>
      </p:sp>
      <p:sp>
        <p:nvSpPr>
          <p:cNvPr id="14" name="object 14"/>
          <p:cNvSpPr txBox="1"/>
          <p:nvPr/>
        </p:nvSpPr>
        <p:spPr>
          <a:xfrm>
            <a:off x="5655330" y="1194706"/>
            <a:ext cx="5370122" cy="2701231"/>
          </a:xfrm>
          <a:prstGeom prst="rect">
            <a:avLst/>
          </a:prstGeom>
        </p:spPr>
        <p:txBody>
          <a:bodyPr vert="horz" wrap="square" lIns="0" tIns="8043" rIns="0" bIns="0" rtlCol="0">
            <a:spAutoFit/>
          </a:bodyPr>
          <a:lstStyle/>
          <a:p>
            <a:pPr marL="8467" marR="343764">
              <a:lnSpc>
                <a:spcPct val="116599"/>
              </a:lnSpc>
              <a:spcBef>
                <a:spcPts val="63"/>
              </a:spcBef>
            </a:pP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A travers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une</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revue de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littérature</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brève</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8467" marR="343764">
              <a:lnSpc>
                <a:spcPct val="116599"/>
              </a:lnSpc>
              <a:spcBef>
                <a:spcPts val="63"/>
              </a:spcBef>
            </a:pP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1-Déterminer les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effets</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de la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metformine</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dans la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prévention</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du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diabète</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chez les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adultes</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prédiabétiques</a:t>
            </a:r>
            <a:endPar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8467" marR="343764">
              <a:lnSpc>
                <a:spcPct val="116599"/>
              </a:lnSpc>
              <a:spcBef>
                <a:spcPts val="63"/>
              </a:spcBef>
            </a:pPr>
            <a:endPar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8467" marR="343764">
              <a:lnSpc>
                <a:spcPct val="116599"/>
              </a:lnSpc>
              <a:spcBef>
                <a:spcPts val="63"/>
              </a:spcBef>
            </a:pP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2-Déterminer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l’impact</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de la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metformine</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dans la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prévention</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des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comorbidités</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liées</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aux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diabète</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  chez les </a:t>
            </a:r>
            <a:r>
              <a:rPr lang="en-CA" sz="1867" spc="30" dirty="0" err="1">
                <a:solidFill>
                  <a:schemeClr val="bg1"/>
                </a:solidFill>
                <a:latin typeface="Tahoma" panose="020B0604030504040204" pitchFamily="34" charset="0"/>
                <a:ea typeface="Tahoma" panose="020B0604030504040204" pitchFamily="34" charset="0"/>
                <a:cs typeface="Tahoma" panose="020B0604030504040204" pitchFamily="34" charset="0"/>
              </a:rPr>
              <a:t>prédiabétiques</a:t>
            </a:r>
            <a:r>
              <a:rPr lang="en-CA" sz="1867" spc="3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sz="1867"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object 15"/>
          <p:cNvSpPr/>
          <p:nvPr/>
        </p:nvSpPr>
        <p:spPr>
          <a:xfrm>
            <a:off x="9110844" y="5063696"/>
            <a:ext cx="3081443" cy="1794510"/>
          </a:xfrm>
          <a:custGeom>
            <a:avLst/>
            <a:gdLst/>
            <a:ahLst/>
            <a:cxnLst/>
            <a:rect l="l" t="t" r="r" b="b"/>
            <a:pathLst>
              <a:path w="4622165" h="2691765">
                <a:moveTo>
                  <a:pt x="4621734" y="2080818"/>
                </a:moveTo>
                <a:lnTo>
                  <a:pt x="2948248" y="1747370"/>
                </a:lnTo>
                <a:lnTo>
                  <a:pt x="2980097" y="1753392"/>
                </a:lnTo>
                <a:lnTo>
                  <a:pt x="3012133" y="1758479"/>
                </a:lnTo>
                <a:lnTo>
                  <a:pt x="3065891" y="1764207"/>
                </a:lnTo>
                <a:lnTo>
                  <a:pt x="3119483" y="1765284"/>
                </a:lnTo>
                <a:lnTo>
                  <a:pt x="3172931" y="1760984"/>
                </a:lnTo>
                <a:lnTo>
                  <a:pt x="3226258" y="1750582"/>
                </a:lnTo>
                <a:lnTo>
                  <a:pt x="3273779" y="1737826"/>
                </a:lnTo>
                <a:lnTo>
                  <a:pt x="3320803" y="1723766"/>
                </a:lnTo>
                <a:lnTo>
                  <a:pt x="3367332" y="1708443"/>
                </a:lnTo>
                <a:lnTo>
                  <a:pt x="3413367" y="1691902"/>
                </a:lnTo>
                <a:lnTo>
                  <a:pt x="3458911" y="1674185"/>
                </a:lnTo>
                <a:lnTo>
                  <a:pt x="3503966" y="1655336"/>
                </a:lnTo>
                <a:lnTo>
                  <a:pt x="3548535" y="1635397"/>
                </a:lnTo>
                <a:lnTo>
                  <a:pt x="3592618" y="1614412"/>
                </a:lnTo>
                <a:lnTo>
                  <a:pt x="3636218" y="1592424"/>
                </a:lnTo>
                <a:lnTo>
                  <a:pt x="3670852" y="1568210"/>
                </a:lnTo>
                <a:lnTo>
                  <a:pt x="3772554" y="1468390"/>
                </a:lnTo>
                <a:lnTo>
                  <a:pt x="3806077" y="1434970"/>
                </a:lnTo>
                <a:lnTo>
                  <a:pt x="3839156" y="1401244"/>
                </a:lnTo>
                <a:lnTo>
                  <a:pt x="3871639" y="1367077"/>
                </a:lnTo>
                <a:lnTo>
                  <a:pt x="3912394" y="1317019"/>
                </a:lnTo>
                <a:lnTo>
                  <a:pt x="3948099" y="1263038"/>
                </a:lnTo>
                <a:lnTo>
                  <a:pt x="3973929" y="1213895"/>
                </a:lnTo>
                <a:lnTo>
                  <a:pt x="3991904" y="1160271"/>
                </a:lnTo>
                <a:lnTo>
                  <a:pt x="4003309" y="1108237"/>
                </a:lnTo>
                <a:lnTo>
                  <a:pt x="4011973" y="1055907"/>
                </a:lnTo>
                <a:lnTo>
                  <a:pt x="4017610" y="1003159"/>
                </a:lnTo>
                <a:lnTo>
                  <a:pt x="4019932" y="949876"/>
                </a:lnTo>
                <a:lnTo>
                  <a:pt x="4018652" y="895938"/>
                </a:lnTo>
                <a:lnTo>
                  <a:pt x="4016897" y="845938"/>
                </a:lnTo>
                <a:lnTo>
                  <a:pt x="4017897" y="796365"/>
                </a:lnTo>
                <a:lnTo>
                  <a:pt x="4021696" y="747229"/>
                </a:lnTo>
                <a:lnTo>
                  <a:pt x="4028338" y="698538"/>
                </a:lnTo>
                <a:lnTo>
                  <a:pt x="4037866" y="650300"/>
                </a:lnTo>
                <a:lnTo>
                  <a:pt x="4050324" y="602524"/>
                </a:lnTo>
                <a:lnTo>
                  <a:pt x="4065756" y="555220"/>
                </a:lnTo>
                <a:lnTo>
                  <a:pt x="4084207" y="508395"/>
                </a:lnTo>
                <a:lnTo>
                  <a:pt x="4100231" y="473504"/>
                </a:lnTo>
                <a:lnTo>
                  <a:pt x="4119809" y="440294"/>
                </a:lnTo>
                <a:lnTo>
                  <a:pt x="4147571" y="400847"/>
                </a:lnTo>
                <a:lnTo>
                  <a:pt x="4175368" y="361565"/>
                </a:lnTo>
                <a:lnTo>
                  <a:pt x="4203540" y="322676"/>
                </a:lnTo>
                <a:lnTo>
                  <a:pt x="4232427" y="284405"/>
                </a:lnTo>
                <a:lnTo>
                  <a:pt x="4262371" y="246980"/>
                </a:lnTo>
                <a:lnTo>
                  <a:pt x="4293710" y="210627"/>
                </a:lnTo>
                <a:lnTo>
                  <a:pt x="4326786" y="175572"/>
                </a:lnTo>
                <a:lnTo>
                  <a:pt x="4373185" y="131338"/>
                </a:lnTo>
                <a:lnTo>
                  <a:pt x="4422951" y="89720"/>
                </a:lnTo>
                <a:lnTo>
                  <a:pt x="4461883" y="62635"/>
                </a:lnTo>
                <a:lnTo>
                  <a:pt x="4503623" y="40971"/>
                </a:lnTo>
                <a:lnTo>
                  <a:pt x="4547141" y="22579"/>
                </a:lnTo>
                <a:lnTo>
                  <a:pt x="4591408" y="5308"/>
                </a:lnTo>
                <a:lnTo>
                  <a:pt x="4621735" y="0"/>
                </a:lnTo>
                <a:lnTo>
                  <a:pt x="4621734" y="2080818"/>
                </a:lnTo>
                <a:close/>
              </a:path>
              <a:path w="4622165" h="2691765">
                <a:moveTo>
                  <a:pt x="0" y="2691454"/>
                </a:moveTo>
                <a:lnTo>
                  <a:pt x="1493" y="2684852"/>
                </a:lnTo>
                <a:lnTo>
                  <a:pt x="7574" y="2661755"/>
                </a:lnTo>
                <a:lnTo>
                  <a:pt x="13888" y="2638705"/>
                </a:lnTo>
                <a:lnTo>
                  <a:pt x="19851" y="2615584"/>
                </a:lnTo>
                <a:lnTo>
                  <a:pt x="34127" y="2574835"/>
                </a:lnTo>
                <a:lnTo>
                  <a:pt x="57193" y="2538755"/>
                </a:lnTo>
                <a:lnTo>
                  <a:pt x="86123" y="2500886"/>
                </a:lnTo>
                <a:lnTo>
                  <a:pt x="112482" y="2461289"/>
                </a:lnTo>
                <a:lnTo>
                  <a:pt x="137531" y="2420944"/>
                </a:lnTo>
                <a:lnTo>
                  <a:pt x="162534" y="2380834"/>
                </a:lnTo>
                <a:lnTo>
                  <a:pt x="189100" y="2340426"/>
                </a:lnTo>
                <a:lnTo>
                  <a:pt x="217019" y="2301195"/>
                </a:lnTo>
                <a:lnTo>
                  <a:pt x="246421" y="2263281"/>
                </a:lnTo>
                <a:lnTo>
                  <a:pt x="277438" y="2226821"/>
                </a:lnTo>
                <a:lnTo>
                  <a:pt x="310200" y="2191957"/>
                </a:lnTo>
                <a:lnTo>
                  <a:pt x="344838" y="2158828"/>
                </a:lnTo>
                <a:lnTo>
                  <a:pt x="381484" y="2127572"/>
                </a:lnTo>
                <a:lnTo>
                  <a:pt x="418666" y="2098741"/>
                </a:lnTo>
                <a:lnTo>
                  <a:pt x="457211" y="2072289"/>
                </a:lnTo>
                <a:lnTo>
                  <a:pt x="497165" y="2048432"/>
                </a:lnTo>
                <a:lnTo>
                  <a:pt x="538578" y="2027383"/>
                </a:lnTo>
                <a:lnTo>
                  <a:pt x="581498" y="2009356"/>
                </a:lnTo>
                <a:lnTo>
                  <a:pt x="625972" y="1994564"/>
                </a:lnTo>
                <a:lnTo>
                  <a:pt x="672048" y="1983221"/>
                </a:lnTo>
                <a:lnTo>
                  <a:pt x="715629" y="1971627"/>
                </a:lnTo>
                <a:lnTo>
                  <a:pt x="757875" y="1955757"/>
                </a:lnTo>
                <a:lnTo>
                  <a:pt x="799513" y="1938063"/>
                </a:lnTo>
                <a:lnTo>
                  <a:pt x="841267" y="1921001"/>
                </a:lnTo>
                <a:lnTo>
                  <a:pt x="857424" y="1914821"/>
                </a:lnTo>
                <a:lnTo>
                  <a:pt x="872948" y="1907542"/>
                </a:lnTo>
                <a:lnTo>
                  <a:pt x="888332" y="1899750"/>
                </a:lnTo>
                <a:lnTo>
                  <a:pt x="904067" y="1892027"/>
                </a:lnTo>
                <a:lnTo>
                  <a:pt x="925326" y="1881374"/>
                </a:lnTo>
                <a:lnTo>
                  <a:pt x="945931" y="1869740"/>
                </a:lnTo>
                <a:lnTo>
                  <a:pt x="965600" y="1856704"/>
                </a:lnTo>
                <a:lnTo>
                  <a:pt x="995657" y="1832489"/>
                </a:lnTo>
                <a:lnTo>
                  <a:pt x="1007379" y="1823157"/>
                </a:lnTo>
                <a:lnTo>
                  <a:pt x="1019334" y="1813871"/>
                </a:lnTo>
                <a:lnTo>
                  <a:pt x="1031640" y="1804655"/>
                </a:lnTo>
                <a:lnTo>
                  <a:pt x="1058330" y="1783011"/>
                </a:lnTo>
                <a:lnTo>
                  <a:pt x="1083523" y="1759731"/>
                </a:lnTo>
                <a:lnTo>
                  <a:pt x="1107313" y="1734957"/>
                </a:lnTo>
                <a:lnTo>
                  <a:pt x="1129793" y="1708828"/>
                </a:lnTo>
                <a:lnTo>
                  <a:pt x="1158404" y="1676121"/>
                </a:lnTo>
                <a:lnTo>
                  <a:pt x="1188113" y="1644606"/>
                </a:lnTo>
                <a:lnTo>
                  <a:pt x="1218805" y="1614258"/>
                </a:lnTo>
                <a:lnTo>
                  <a:pt x="1250363" y="1585056"/>
                </a:lnTo>
                <a:lnTo>
                  <a:pt x="1267552" y="1568001"/>
                </a:lnTo>
                <a:lnTo>
                  <a:pt x="1296600" y="1531370"/>
                </a:lnTo>
                <a:lnTo>
                  <a:pt x="1321682" y="1481613"/>
                </a:lnTo>
                <a:lnTo>
                  <a:pt x="1347381" y="1422559"/>
                </a:lnTo>
                <a:lnTo>
                  <a:pt x="1361166" y="1393218"/>
                </a:lnTo>
                <a:lnTo>
                  <a:pt x="1376342" y="1365127"/>
                </a:lnTo>
                <a:lnTo>
                  <a:pt x="1392569" y="1337246"/>
                </a:lnTo>
                <a:lnTo>
                  <a:pt x="1409031" y="1309411"/>
                </a:lnTo>
                <a:lnTo>
                  <a:pt x="1424908" y="1281459"/>
                </a:lnTo>
                <a:lnTo>
                  <a:pt x="1448645" y="1235506"/>
                </a:lnTo>
                <a:lnTo>
                  <a:pt x="1472335" y="1189786"/>
                </a:lnTo>
                <a:lnTo>
                  <a:pt x="1498644" y="1145560"/>
                </a:lnTo>
                <a:lnTo>
                  <a:pt x="1530236" y="1104089"/>
                </a:lnTo>
                <a:lnTo>
                  <a:pt x="1533723" y="1099598"/>
                </a:lnTo>
                <a:lnTo>
                  <a:pt x="1536212" y="1093611"/>
                </a:lnTo>
                <a:lnTo>
                  <a:pt x="1564655" y="1043159"/>
                </a:lnTo>
                <a:lnTo>
                  <a:pt x="1596867" y="1005053"/>
                </a:lnTo>
                <a:lnTo>
                  <a:pt x="1634193" y="973441"/>
                </a:lnTo>
                <a:lnTo>
                  <a:pt x="1675739" y="947207"/>
                </a:lnTo>
                <a:lnTo>
                  <a:pt x="1720612" y="925237"/>
                </a:lnTo>
                <a:lnTo>
                  <a:pt x="1767918" y="906417"/>
                </a:lnTo>
                <a:lnTo>
                  <a:pt x="1810541" y="900649"/>
                </a:lnTo>
                <a:lnTo>
                  <a:pt x="1859154" y="901170"/>
                </a:lnTo>
                <a:lnTo>
                  <a:pt x="1906815" y="904766"/>
                </a:lnTo>
                <a:lnTo>
                  <a:pt x="1953361" y="912132"/>
                </a:lnTo>
                <a:lnTo>
                  <a:pt x="1998633" y="923961"/>
                </a:lnTo>
                <a:lnTo>
                  <a:pt x="2042470" y="940946"/>
                </a:lnTo>
                <a:lnTo>
                  <a:pt x="2084709" y="963782"/>
                </a:lnTo>
                <a:lnTo>
                  <a:pt x="2125192" y="993163"/>
                </a:lnTo>
                <a:lnTo>
                  <a:pt x="2171459" y="1031714"/>
                </a:lnTo>
                <a:lnTo>
                  <a:pt x="2213989" y="1074382"/>
                </a:lnTo>
                <a:lnTo>
                  <a:pt x="2227058" y="1088978"/>
                </a:lnTo>
                <a:lnTo>
                  <a:pt x="2240899" y="1102756"/>
                </a:lnTo>
                <a:lnTo>
                  <a:pt x="2269116" y="1129446"/>
                </a:lnTo>
                <a:lnTo>
                  <a:pt x="2318287" y="1177813"/>
                </a:lnTo>
                <a:lnTo>
                  <a:pt x="2366150" y="1227864"/>
                </a:lnTo>
                <a:lnTo>
                  <a:pt x="2392665" y="1259441"/>
                </a:lnTo>
                <a:lnTo>
                  <a:pt x="2416423" y="1292656"/>
                </a:lnTo>
                <a:lnTo>
                  <a:pt x="2437377" y="1327744"/>
                </a:lnTo>
                <a:lnTo>
                  <a:pt x="2455482" y="1364937"/>
                </a:lnTo>
                <a:lnTo>
                  <a:pt x="2473813" y="1406467"/>
                </a:lnTo>
                <a:lnTo>
                  <a:pt x="2492538" y="1447889"/>
                </a:lnTo>
                <a:lnTo>
                  <a:pt x="2531078" y="1532131"/>
                </a:lnTo>
                <a:lnTo>
                  <a:pt x="2550846" y="1575814"/>
                </a:lnTo>
                <a:lnTo>
                  <a:pt x="2589690" y="1601342"/>
                </a:lnTo>
                <a:lnTo>
                  <a:pt x="2630748" y="1625754"/>
                </a:lnTo>
                <a:lnTo>
                  <a:pt x="2673480" y="1649255"/>
                </a:lnTo>
                <a:lnTo>
                  <a:pt x="2717348" y="1672050"/>
                </a:lnTo>
                <a:lnTo>
                  <a:pt x="2761814" y="1694341"/>
                </a:lnTo>
                <a:lnTo>
                  <a:pt x="2822062" y="1718014"/>
                </a:lnTo>
                <a:lnTo>
                  <a:pt x="2884735" y="1734391"/>
                </a:lnTo>
                <a:lnTo>
                  <a:pt x="4621734" y="2080818"/>
                </a:lnTo>
                <a:lnTo>
                  <a:pt x="4621734" y="2691454"/>
                </a:lnTo>
                <a:lnTo>
                  <a:pt x="0" y="2691454"/>
                </a:lnTo>
                <a:close/>
              </a:path>
            </a:pathLst>
          </a:custGeom>
          <a:solidFill>
            <a:srgbClr val="C8E1EF"/>
          </a:solidFill>
        </p:spPr>
        <p:txBody>
          <a:bodyPr wrap="square" lIns="0" tIns="0" rIns="0" bIns="0" rtlCol="0"/>
          <a:lstStyle/>
          <a:p>
            <a:endParaRPr sz="1200"/>
          </a:p>
        </p:txBody>
      </p:sp>
      <p:grpSp>
        <p:nvGrpSpPr>
          <p:cNvPr id="16" name="object 16"/>
          <p:cNvGrpSpPr/>
          <p:nvPr/>
        </p:nvGrpSpPr>
        <p:grpSpPr>
          <a:xfrm>
            <a:off x="0" y="0"/>
            <a:ext cx="5655310" cy="1371600"/>
            <a:chOff x="0" y="0"/>
            <a:chExt cx="8482965" cy="2057400"/>
          </a:xfrm>
        </p:grpSpPr>
        <p:sp>
          <p:nvSpPr>
            <p:cNvPr id="17" name="object 17"/>
            <p:cNvSpPr/>
            <p:nvPr/>
          </p:nvSpPr>
          <p:spPr>
            <a:xfrm>
              <a:off x="0" y="0"/>
              <a:ext cx="5507355" cy="2057400"/>
            </a:xfrm>
            <a:custGeom>
              <a:avLst/>
              <a:gdLst/>
              <a:ahLst/>
              <a:cxnLst/>
              <a:rect l="l" t="t" r="r" b="b"/>
              <a:pathLst>
                <a:path w="5507355" h="2057400">
                  <a:moveTo>
                    <a:pt x="0" y="0"/>
                  </a:moveTo>
                  <a:lnTo>
                    <a:pt x="5388630" y="0"/>
                  </a:lnTo>
                  <a:lnTo>
                    <a:pt x="5414440" y="38966"/>
                  </a:lnTo>
                  <a:lnTo>
                    <a:pt x="5432816" y="77309"/>
                  </a:lnTo>
                  <a:lnTo>
                    <a:pt x="5445220" y="117645"/>
                  </a:lnTo>
                  <a:lnTo>
                    <a:pt x="5451044" y="159593"/>
                  </a:lnTo>
                  <a:lnTo>
                    <a:pt x="5456516" y="202150"/>
                  </a:lnTo>
                  <a:lnTo>
                    <a:pt x="5466118" y="243499"/>
                  </a:lnTo>
                  <a:lnTo>
                    <a:pt x="5478358" y="284140"/>
                  </a:lnTo>
                  <a:lnTo>
                    <a:pt x="5491743" y="324571"/>
                  </a:lnTo>
                  <a:lnTo>
                    <a:pt x="5502772" y="344643"/>
                  </a:lnTo>
                  <a:lnTo>
                    <a:pt x="5507283" y="365691"/>
                  </a:lnTo>
                  <a:lnTo>
                    <a:pt x="5506929" y="387233"/>
                  </a:lnTo>
                  <a:lnTo>
                    <a:pt x="5500762" y="424435"/>
                  </a:lnTo>
                  <a:lnTo>
                    <a:pt x="5499943" y="439936"/>
                  </a:lnTo>
                  <a:lnTo>
                    <a:pt x="5501065" y="455303"/>
                  </a:lnTo>
                  <a:lnTo>
                    <a:pt x="5504286" y="470552"/>
                  </a:lnTo>
                  <a:lnTo>
                    <a:pt x="5506262" y="476739"/>
                  </a:lnTo>
                  <a:lnTo>
                    <a:pt x="5506540" y="482762"/>
                  </a:lnTo>
                  <a:lnTo>
                    <a:pt x="5499336" y="529930"/>
                  </a:lnTo>
                  <a:lnTo>
                    <a:pt x="5492209" y="569609"/>
                  </a:lnTo>
                  <a:lnTo>
                    <a:pt x="5468597" y="621508"/>
                  </a:lnTo>
                  <a:lnTo>
                    <a:pt x="5455255" y="642277"/>
                  </a:lnTo>
                  <a:lnTo>
                    <a:pt x="5434504" y="674135"/>
                  </a:lnTo>
                  <a:lnTo>
                    <a:pt x="5398834" y="740663"/>
                  </a:lnTo>
                  <a:lnTo>
                    <a:pt x="5381719" y="774799"/>
                  </a:lnTo>
                  <a:lnTo>
                    <a:pt x="5364997" y="815158"/>
                  </a:lnTo>
                  <a:lnTo>
                    <a:pt x="5358160" y="833128"/>
                  </a:lnTo>
                  <a:lnTo>
                    <a:pt x="5324696" y="878079"/>
                  </a:lnTo>
                  <a:lnTo>
                    <a:pt x="5283879" y="912896"/>
                  </a:lnTo>
                  <a:lnTo>
                    <a:pt x="5241912" y="946318"/>
                  </a:lnTo>
                  <a:lnTo>
                    <a:pt x="5217354" y="959966"/>
                  </a:lnTo>
                  <a:lnTo>
                    <a:pt x="5208474" y="964502"/>
                  </a:lnTo>
                  <a:lnTo>
                    <a:pt x="5161517" y="983668"/>
                  </a:lnTo>
                  <a:lnTo>
                    <a:pt x="5113515" y="997834"/>
                  </a:lnTo>
                  <a:lnTo>
                    <a:pt x="5064493" y="1007566"/>
                  </a:lnTo>
                  <a:lnTo>
                    <a:pt x="5014477" y="1013426"/>
                  </a:lnTo>
                  <a:lnTo>
                    <a:pt x="4981543" y="1016735"/>
                  </a:lnTo>
                  <a:lnTo>
                    <a:pt x="4948749" y="1021101"/>
                  </a:lnTo>
                  <a:lnTo>
                    <a:pt x="4883473" y="1030748"/>
                  </a:lnTo>
                  <a:lnTo>
                    <a:pt x="4855351" y="1034267"/>
                  </a:lnTo>
                  <a:lnTo>
                    <a:pt x="4827078" y="1036005"/>
                  </a:lnTo>
                  <a:lnTo>
                    <a:pt x="4798670" y="1035803"/>
                  </a:lnTo>
                  <a:lnTo>
                    <a:pt x="4749746" y="1031824"/>
                  </a:lnTo>
                  <a:lnTo>
                    <a:pt x="4729303" y="1030625"/>
                  </a:lnTo>
                  <a:lnTo>
                    <a:pt x="4708830" y="1029744"/>
                  </a:lnTo>
                  <a:lnTo>
                    <a:pt x="4688342" y="1029022"/>
                  </a:lnTo>
                  <a:lnTo>
                    <a:pt x="4637974" y="1026283"/>
                  </a:lnTo>
                  <a:lnTo>
                    <a:pt x="4587876" y="1021561"/>
                  </a:lnTo>
                  <a:lnTo>
                    <a:pt x="4537788" y="1015074"/>
                  </a:lnTo>
                  <a:lnTo>
                    <a:pt x="4442383" y="999925"/>
                  </a:lnTo>
                  <a:lnTo>
                    <a:pt x="4397084" y="993593"/>
                  </a:lnTo>
                  <a:lnTo>
                    <a:pt x="4351724" y="987898"/>
                  </a:lnTo>
                  <a:lnTo>
                    <a:pt x="4306477" y="982695"/>
                  </a:lnTo>
                  <a:lnTo>
                    <a:pt x="4278304" y="978098"/>
                  </a:lnTo>
                  <a:lnTo>
                    <a:pt x="4223841" y="962663"/>
                  </a:lnTo>
                  <a:lnTo>
                    <a:pt x="4146950" y="930176"/>
                  </a:lnTo>
                  <a:lnTo>
                    <a:pt x="4097518" y="906392"/>
                  </a:lnTo>
                  <a:lnTo>
                    <a:pt x="4048905" y="880760"/>
                  </a:lnTo>
                  <a:lnTo>
                    <a:pt x="3976543" y="838606"/>
                  </a:lnTo>
                  <a:lnTo>
                    <a:pt x="3951415" y="825563"/>
                  </a:lnTo>
                  <a:lnTo>
                    <a:pt x="3900745" y="801285"/>
                  </a:lnTo>
                  <a:lnTo>
                    <a:pt x="3858358" y="787766"/>
                  </a:lnTo>
                  <a:lnTo>
                    <a:pt x="3806068" y="774789"/>
                  </a:lnTo>
                  <a:lnTo>
                    <a:pt x="3753656" y="763085"/>
                  </a:lnTo>
                  <a:lnTo>
                    <a:pt x="3718351" y="753864"/>
                  </a:lnTo>
                  <a:lnTo>
                    <a:pt x="3683882" y="742635"/>
                  </a:lnTo>
                  <a:lnTo>
                    <a:pt x="3649852" y="730165"/>
                  </a:lnTo>
                  <a:lnTo>
                    <a:pt x="3615869" y="717217"/>
                  </a:lnTo>
                  <a:lnTo>
                    <a:pt x="3567381" y="701998"/>
                  </a:lnTo>
                  <a:lnTo>
                    <a:pt x="3518309" y="691163"/>
                  </a:lnTo>
                  <a:lnTo>
                    <a:pt x="3468719" y="684431"/>
                  </a:lnTo>
                  <a:lnTo>
                    <a:pt x="3418680" y="681521"/>
                  </a:lnTo>
                  <a:lnTo>
                    <a:pt x="3368261" y="682151"/>
                  </a:lnTo>
                  <a:lnTo>
                    <a:pt x="3359611" y="683029"/>
                  </a:lnTo>
                  <a:lnTo>
                    <a:pt x="3351891" y="683139"/>
                  </a:lnTo>
                  <a:lnTo>
                    <a:pt x="3224268" y="712646"/>
                  </a:lnTo>
                  <a:lnTo>
                    <a:pt x="3184496" y="722642"/>
                  </a:lnTo>
                  <a:lnTo>
                    <a:pt x="3136057" y="736753"/>
                  </a:lnTo>
                  <a:lnTo>
                    <a:pt x="3088261" y="752532"/>
                  </a:lnTo>
                  <a:lnTo>
                    <a:pt x="3040949" y="769964"/>
                  </a:lnTo>
                  <a:lnTo>
                    <a:pt x="2964913" y="800668"/>
                  </a:lnTo>
                  <a:lnTo>
                    <a:pt x="2935376" y="811533"/>
                  </a:lnTo>
                  <a:lnTo>
                    <a:pt x="2905438" y="821556"/>
                  </a:lnTo>
                  <a:lnTo>
                    <a:pt x="2832803" y="843595"/>
                  </a:lnTo>
                  <a:lnTo>
                    <a:pt x="2791351" y="858541"/>
                  </a:lnTo>
                  <a:lnTo>
                    <a:pt x="2750671" y="875490"/>
                  </a:lnTo>
                  <a:lnTo>
                    <a:pt x="2710602" y="894425"/>
                  </a:lnTo>
                  <a:lnTo>
                    <a:pt x="2672373" y="913163"/>
                  </a:lnTo>
                  <a:lnTo>
                    <a:pt x="2634590" y="932266"/>
                  </a:lnTo>
                  <a:lnTo>
                    <a:pt x="2597353" y="952385"/>
                  </a:lnTo>
                  <a:lnTo>
                    <a:pt x="2560758" y="974172"/>
                  </a:lnTo>
                  <a:lnTo>
                    <a:pt x="2534720" y="989163"/>
                  </a:lnTo>
                  <a:lnTo>
                    <a:pt x="2507721" y="1002454"/>
                  </a:lnTo>
                  <a:lnTo>
                    <a:pt x="2480464" y="1015079"/>
                  </a:lnTo>
                  <a:lnTo>
                    <a:pt x="2453654" y="1028068"/>
                  </a:lnTo>
                  <a:lnTo>
                    <a:pt x="2411852" y="1049007"/>
                  </a:lnTo>
                  <a:lnTo>
                    <a:pt x="2370521" y="1070608"/>
                  </a:lnTo>
                  <a:lnTo>
                    <a:pt x="2329579" y="1092864"/>
                  </a:lnTo>
                  <a:lnTo>
                    <a:pt x="2288945" y="1115767"/>
                  </a:lnTo>
                  <a:lnTo>
                    <a:pt x="2219920" y="1155789"/>
                  </a:lnTo>
                  <a:lnTo>
                    <a:pt x="2164063" y="1191134"/>
                  </a:lnTo>
                  <a:lnTo>
                    <a:pt x="2137944" y="1211712"/>
                  </a:lnTo>
                  <a:lnTo>
                    <a:pt x="2102784" y="1232219"/>
                  </a:lnTo>
                  <a:lnTo>
                    <a:pt x="2069274" y="1255616"/>
                  </a:lnTo>
                  <a:lnTo>
                    <a:pt x="2036021" y="1279680"/>
                  </a:lnTo>
                  <a:lnTo>
                    <a:pt x="2001632" y="1302189"/>
                  </a:lnTo>
                  <a:lnTo>
                    <a:pt x="1993527" y="1306867"/>
                  </a:lnTo>
                  <a:lnTo>
                    <a:pt x="1985680" y="1312212"/>
                  </a:lnTo>
                  <a:lnTo>
                    <a:pt x="1729617" y="1523285"/>
                  </a:lnTo>
                  <a:lnTo>
                    <a:pt x="1721598" y="1529114"/>
                  </a:lnTo>
                  <a:lnTo>
                    <a:pt x="1703124" y="1543658"/>
                  </a:lnTo>
                  <a:lnTo>
                    <a:pt x="1650805" y="1586492"/>
                  </a:lnTo>
                  <a:lnTo>
                    <a:pt x="1616270" y="1613591"/>
                  </a:lnTo>
                  <a:lnTo>
                    <a:pt x="1580584" y="1639294"/>
                  </a:lnTo>
                  <a:lnTo>
                    <a:pt x="1529651" y="1671314"/>
                  </a:lnTo>
                  <a:lnTo>
                    <a:pt x="1516704" y="1680422"/>
                  </a:lnTo>
                  <a:lnTo>
                    <a:pt x="1440734" y="1736791"/>
                  </a:lnTo>
                  <a:lnTo>
                    <a:pt x="1415251" y="1755062"/>
                  </a:lnTo>
                  <a:lnTo>
                    <a:pt x="1369998" y="1785769"/>
                  </a:lnTo>
                  <a:lnTo>
                    <a:pt x="1351260" y="1799994"/>
                  </a:lnTo>
                  <a:lnTo>
                    <a:pt x="1286870" y="1853022"/>
                  </a:lnTo>
                  <a:lnTo>
                    <a:pt x="1228480" y="1887255"/>
                  </a:lnTo>
                  <a:lnTo>
                    <a:pt x="1153826" y="1922389"/>
                  </a:lnTo>
                  <a:lnTo>
                    <a:pt x="1108978" y="1941478"/>
                  </a:lnTo>
                  <a:lnTo>
                    <a:pt x="1063616" y="1959232"/>
                  </a:lnTo>
                  <a:lnTo>
                    <a:pt x="1017914" y="1975508"/>
                  </a:lnTo>
                  <a:lnTo>
                    <a:pt x="1006025" y="1979592"/>
                  </a:lnTo>
                  <a:lnTo>
                    <a:pt x="994481" y="1984272"/>
                  </a:lnTo>
                  <a:lnTo>
                    <a:pt x="983626" y="1990143"/>
                  </a:lnTo>
                  <a:lnTo>
                    <a:pt x="961206" y="2007451"/>
                  </a:lnTo>
                  <a:lnTo>
                    <a:pt x="947550" y="2014751"/>
                  </a:lnTo>
                  <a:lnTo>
                    <a:pt x="933092" y="2020368"/>
                  </a:lnTo>
                  <a:lnTo>
                    <a:pt x="907620" y="2028199"/>
                  </a:lnTo>
                  <a:lnTo>
                    <a:pt x="897193" y="2031836"/>
                  </a:lnTo>
                  <a:lnTo>
                    <a:pt x="886622" y="2035298"/>
                  </a:lnTo>
                  <a:lnTo>
                    <a:pt x="875722" y="2038006"/>
                  </a:lnTo>
                  <a:lnTo>
                    <a:pt x="866832" y="2040546"/>
                  </a:lnTo>
                  <a:lnTo>
                    <a:pt x="857480" y="2042881"/>
                  </a:lnTo>
                  <a:lnTo>
                    <a:pt x="847902" y="2044231"/>
                  </a:lnTo>
                  <a:lnTo>
                    <a:pt x="838332" y="2043815"/>
                  </a:lnTo>
                  <a:lnTo>
                    <a:pt x="819138" y="2042295"/>
                  </a:lnTo>
                  <a:lnTo>
                    <a:pt x="800507" y="2044121"/>
                  </a:lnTo>
                  <a:lnTo>
                    <a:pt x="782215" y="2047426"/>
                  </a:lnTo>
                  <a:lnTo>
                    <a:pt x="764041" y="2050341"/>
                  </a:lnTo>
                  <a:lnTo>
                    <a:pt x="715591" y="2055331"/>
                  </a:lnTo>
                  <a:lnTo>
                    <a:pt x="667408" y="2057278"/>
                  </a:lnTo>
                  <a:lnTo>
                    <a:pt x="619491" y="2055967"/>
                  </a:lnTo>
                  <a:lnTo>
                    <a:pt x="571836" y="2051183"/>
                  </a:lnTo>
                  <a:lnTo>
                    <a:pt x="524439" y="2042712"/>
                  </a:lnTo>
                  <a:lnTo>
                    <a:pt x="477298" y="2030339"/>
                  </a:lnTo>
                  <a:lnTo>
                    <a:pt x="383451" y="2000875"/>
                  </a:lnTo>
                  <a:lnTo>
                    <a:pt x="336396" y="1986439"/>
                  </a:lnTo>
                  <a:lnTo>
                    <a:pt x="289184" y="1972357"/>
                  </a:lnTo>
                  <a:lnTo>
                    <a:pt x="241761" y="1958749"/>
                  </a:lnTo>
                  <a:lnTo>
                    <a:pt x="216058" y="1950309"/>
                  </a:lnTo>
                  <a:lnTo>
                    <a:pt x="167686" y="1928582"/>
                  </a:lnTo>
                  <a:lnTo>
                    <a:pt x="111671" y="1894177"/>
                  </a:lnTo>
                  <a:lnTo>
                    <a:pt x="78586" y="1872844"/>
                  </a:lnTo>
                  <a:lnTo>
                    <a:pt x="45327" y="1851654"/>
                  </a:lnTo>
                  <a:lnTo>
                    <a:pt x="11601" y="1831142"/>
                  </a:lnTo>
                  <a:lnTo>
                    <a:pt x="0" y="1824626"/>
                  </a:lnTo>
                  <a:lnTo>
                    <a:pt x="0" y="0"/>
                  </a:lnTo>
                  <a:close/>
                </a:path>
                <a:path w="5507355" h="2057400">
                  <a:moveTo>
                    <a:pt x="1729617" y="1523285"/>
                  </a:moveTo>
                  <a:lnTo>
                    <a:pt x="1985680" y="1312212"/>
                  </a:lnTo>
                  <a:lnTo>
                    <a:pt x="1978408" y="1318255"/>
                  </a:lnTo>
                  <a:lnTo>
                    <a:pt x="1972030" y="1325027"/>
                  </a:lnTo>
                  <a:lnTo>
                    <a:pt x="1940938" y="1355859"/>
                  </a:lnTo>
                  <a:lnTo>
                    <a:pt x="1907642" y="1384550"/>
                  </a:lnTo>
                  <a:lnTo>
                    <a:pt x="1873741" y="1412861"/>
                  </a:lnTo>
                  <a:lnTo>
                    <a:pt x="1822042" y="1459262"/>
                  </a:lnTo>
                  <a:lnTo>
                    <a:pt x="1802421" y="1474606"/>
                  </a:lnTo>
                  <a:lnTo>
                    <a:pt x="1781937" y="1488902"/>
                  </a:lnTo>
                  <a:lnTo>
                    <a:pt x="1740647" y="1515268"/>
                  </a:lnTo>
                  <a:lnTo>
                    <a:pt x="1729617" y="1523285"/>
                  </a:lnTo>
                  <a:close/>
                </a:path>
                <a:path w="5507355" h="2057400">
                  <a:moveTo>
                    <a:pt x="1286870" y="1853022"/>
                  </a:moveTo>
                  <a:lnTo>
                    <a:pt x="1333098" y="1814916"/>
                  </a:lnTo>
                  <a:lnTo>
                    <a:pt x="1315368" y="1830361"/>
                  </a:lnTo>
                  <a:lnTo>
                    <a:pt x="1288050" y="1852269"/>
                  </a:lnTo>
                  <a:lnTo>
                    <a:pt x="1286870" y="1853022"/>
                  </a:lnTo>
                  <a:close/>
                </a:path>
              </a:pathLst>
            </a:custGeom>
            <a:solidFill>
              <a:srgbClr val="C8E1EF"/>
            </a:solidFill>
          </p:spPr>
          <p:txBody>
            <a:bodyPr wrap="square" lIns="0" tIns="0" rIns="0" bIns="0" rtlCol="0"/>
            <a:lstStyle/>
            <a:p>
              <a:endParaRPr sz="1200"/>
            </a:p>
          </p:txBody>
        </p:sp>
        <p:sp>
          <p:nvSpPr>
            <p:cNvPr id="18" name="object 18"/>
            <p:cNvSpPr/>
            <p:nvPr/>
          </p:nvSpPr>
          <p:spPr>
            <a:xfrm>
              <a:off x="4227224" y="0"/>
              <a:ext cx="4255770" cy="1765300"/>
            </a:xfrm>
            <a:custGeom>
              <a:avLst/>
              <a:gdLst/>
              <a:ahLst/>
              <a:cxnLst/>
              <a:rect l="l" t="t" r="r" b="b"/>
              <a:pathLst>
                <a:path w="4255770" h="1765300">
                  <a:moveTo>
                    <a:pt x="254132" y="1257300"/>
                  </a:moveTo>
                  <a:lnTo>
                    <a:pt x="105270" y="1257300"/>
                  </a:lnTo>
                  <a:lnTo>
                    <a:pt x="97789" y="1244600"/>
                  </a:lnTo>
                  <a:lnTo>
                    <a:pt x="86741" y="1231900"/>
                  </a:lnTo>
                  <a:lnTo>
                    <a:pt x="76122" y="1219200"/>
                  </a:lnTo>
                  <a:lnTo>
                    <a:pt x="66707" y="1206500"/>
                  </a:lnTo>
                  <a:lnTo>
                    <a:pt x="59270" y="1181100"/>
                  </a:lnTo>
                  <a:lnTo>
                    <a:pt x="53322" y="1168400"/>
                  </a:lnTo>
                  <a:lnTo>
                    <a:pt x="46774" y="1155700"/>
                  </a:lnTo>
                  <a:lnTo>
                    <a:pt x="40053" y="1143000"/>
                  </a:lnTo>
                  <a:lnTo>
                    <a:pt x="33590" y="1117600"/>
                  </a:lnTo>
                  <a:lnTo>
                    <a:pt x="24003" y="1092200"/>
                  </a:lnTo>
                  <a:lnTo>
                    <a:pt x="17425" y="1066800"/>
                  </a:lnTo>
                  <a:lnTo>
                    <a:pt x="14115" y="1041400"/>
                  </a:lnTo>
                  <a:lnTo>
                    <a:pt x="14330" y="1016000"/>
                  </a:lnTo>
                  <a:lnTo>
                    <a:pt x="14960" y="977900"/>
                  </a:lnTo>
                  <a:lnTo>
                    <a:pt x="13183" y="952500"/>
                  </a:lnTo>
                  <a:lnTo>
                    <a:pt x="9687" y="927100"/>
                  </a:lnTo>
                  <a:lnTo>
                    <a:pt x="5158" y="889000"/>
                  </a:lnTo>
                  <a:lnTo>
                    <a:pt x="1504" y="863600"/>
                  </a:lnTo>
                  <a:lnTo>
                    <a:pt x="0" y="838200"/>
                  </a:lnTo>
                  <a:lnTo>
                    <a:pt x="386" y="812800"/>
                  </a:lnTo>
                  <a:lnTo>
                    <a:pt x="2407" y="774700"/>
                  </a:lnTo>
                  <a:lnTo>
                    <a:pt x="6434" y="749300"/>
                  </a:lnTo>
                  <a:lnTo>
                    <a:pt x="11234" y="711200"/>
                  </a:lnTo>
                  <a:lnTo>
                    <a:pt x="16207" y="673100"/>
                  </a:lnTo>
                  <a:lnTo>
                    <a:pt x="20750" y="635000"/>
                  </a:lnTo>
                  <a:lnTo>
                    <a:pt x="27858" y="584200"/>
                  </a:lnTo>
                  <a:lnTo>
                    <a:pt x="37717" y="546100"/>
                  </a:lnTo>
                  <a:lnTo>
                    <a:pt x="49640" y="508000"/>
                  </a:lnTo>
                  <a:lnTo>
                    <a:pt x="62938" y="457200"/>
                  </a:lnTo>
                  <a:lnTo>
                    <a:pt x="68054" y="444500"/>
                  </a:lnTo>
                  <a:lnTo>
                    <a:pt x="73600" y="431800"/>
                  </a:lnTo>
                  <a:lnTo>
                    <a:pt x="79318" y="419100"/>
                  </a:lnTo>
                  <a:lnTo>
                    <a:pt x="84949" y="406400"/>
                  </a:lnTo>
                  <a:lnTo>
                    <a:pt x="92501" y="381000"/>
                  </a:lnTo>
                  <a:lnTo>
                    <a:pt x="99967" y="368300"/>
                  </a:lnTo>
                  <a:lnTo>
                    <a:pt x="107262" y="342900"/>
                  </a:lnTo>
                  <a:lnTo>
                    <a:pt x="114298" y="330200"/>
                  </a:lnTo>
                  <a:lnTo>
                    <a:pt x="130548" y="279400"/>
                  </a:lnTo>
                  <a:lnTo>
                    <a:pt x="146627" y="228600"/>
                  </a:lnTo>
                  <a:lnTo>
                    <a:pt x="163049" y="177800"/>
                  </a:lnTo>
                  <a:lnTo>
                    <a:pt x="180332" y="127000"/>
                  </a:lnTo>
                  <a:lnTo>
                    <a:pt x="192785" y="101600"/>
                  </a:lnTo>
                  <a:lnTo>
                    <a:pt x="206355" y="63500"/>
                  </a:lnTo>
                  <a:lnTo>
                    <a:pt x="220442" y="38100"/>
                  </a:lnTo>
                  <a:lnTo>
                    <a:pt x="234443" y="12700"/>
                  </a:lnTo>
                  <a:lnTo>
                    <a:pt x="240316" y="0"/>
                  </a:lnTo>
                  <a:lnTo>
                    <a:pt x="418787" y="0"/>
                  </a:lnTo>
                  <a:lnTo>
                    <a:pt x="411995" y="25400"/>
                  </a:lnTo>
                  <a:lnTo>
                    <a:pt x="395314" y="50800"/>
                  </a:lnTo>
                  <a:lnTo>
                    <a:pt x="388522" y="76200"/>
                  </a:lnTo>
                  <a:lnTo>
                    <a:pt x="385355" y="88900"/>
                  </a:lnTo>
                  <a:lnTo>
                    <a:pt x="381758" y="101600"/>
                  </a:lnTo>
                  <a:lnTo>
                    <a:pt x="378333" y="101600"/>
                  </a:lnTo>
                  <a:lnTo>
                    <a:pt x="375682" y="114300"/>
                  </a:lnTo>
                  <a:lnTo>
                    <a:pt x="366181" y="127000"/>
                  </a:lnTo>
                  <a:lnTo>
                    <a:pt x="358829" y="152400"/>
                  </a:lnTo>
                  <a:lnTo>
                    <a:pt x="352338" y="165100"/>
                  </a:lnTo>
                  <a:lnTo>
                    <a:pt x="345416" y="177800"/>
                  </a:lnTo>
                  <a:lnTo>
                    <a:pt x="336116" y="203200"/>
                  </a:lnTo>
                  <a:lnTo>
                    <a:pt x="327417" y="228600"/>
                  </a:lnTo>
                  <a:lnTo>
                    <a:pt x="319235" y="254000"/>
                  </a:lnTo>
                  <a:lnTo>
                    <a:pt x="311482" y="266700"/>
                  </a:lnTo>
                  <a:lnTo>
                    <a:pt x="303873" y="292100"/>
                  </a:lnTo>
                  <a:lnTo>
                    <a:pt x="296693" y="317500"/>
                  </a:lnTo>
                  <a:lnTo>
                    <a:pt x="290717" y="330200"/>
                  </a:lnTo>
                  <a:lnTo>
                    <a:pt x="286719" y="355600"/>
                  </a:lnTo>
                  <a:lnTo>
                    <a:pt x="285802" y="355600"/>
                  </a:lnTo>
                  <a:lnTo>
                    <a:pt x="282134" y="368300"/>
                  </a:lnTo>
                  <a:lnTo>
                    <a:pt x="280299" y="368300"/>
                  </a:lnTo>
                  <a:lnTo>
                    <a:pt x="269036" y="406400"/>
                  </a:lnTo>
                  <a:lnTo>
                    <a:pt x="256912" y="444500"/>
                  </a:lnTo>
                  <a:lnTo>
                    <a:pt x="245477" y="469900"/>
                  </a:lnTo>
                  <a:lnTo>
                    <a:pt x="236277" y="508000"/>
                  </a:lnTo>
                  <a:lnTo>
                    <a:pt x="232365" y="533400"/>
                  </a:lnTo>
                  <a:lnTo>
                    <a:pt x="227679" y="546100"/>
                  </a:lnTo>
                  <a:lnTo>
                    <a:pt x="222477" y="558800"/>
                  </a:lnTo>
                  <a:lnTo>
                    <a:pt x="217017" y="584200"/>
                  </a:lnTo>
                  <a:lnTo>
                    <a:pt x="210124" y="596900"/>
                  </a:lnTo>
                  <a:lnTo>
                    <a:pt x="203833" y="622300"/>
                  </a:lnTo>
                  <a:lnTo>
                    <a:pt x="199090" y="647700"/>
                  </a:lnTo>
                  <a:lnTo>
                    <a:pt x="196840" y="673100"/>
                  </a:lnTo>
                  <a:lnTo>
                    <a:pt x="193171" y="685800"/>
                  </a:lnTo>
                  <a:lnTo>
                    <a:pt x="186278" y="711200"/>
                  </a:lnTo>
                  <a:lnTo>
                    <a:pt x="180675" y="736600"/>
                  </a:lnTo>
                  <a:lnTo>
                    <a:pt x="176276" y="762000"/>
                  </a:lnTo>
                  <a:lnTo>
                    <a:pt x="172994" y="787400"/>
                  </a:lnTo>
                  <a:lnTo>
                    <a:pt x="169684" y="812800"/>
                  </a:lnTo>
                  <a:lnTo>
                    <a:pt x="167835" y="850900"/>
                  </a:lnTo>
                  <a:lnTo>
                    <a:pt x="169254" y="876300"/>
                  </a:lnTo>
                  <a:lnTo>
                    <a:pt x="175746" y="914400"/>
                  </a:lnTo>
                  <a:lnTo>
                    <a:pt x="177336" y="914400"/>
                  </a:lnTo>
                  <a:lnTo>
                    <a:pt x="178153" y="927100"/>
                  </a:lnTo>
                  <a:lnTo>
                    <a:pt x="178454" y="939800"/>
                  </a:lnTo>
                  <a:lnTo>
                    <a:pt x="181148" y="990600"/>
                  </a:lnTo>
                  <a:lnTo>
                    <a:pt x="186637" y="1041400"/>
                  </a:lnTo>
                  <a:lnTo>
                    <a:pt x="195393" y="1092200"/>
                  </a:lnTo>
                  <a:lnTo>
                    <a:pt x="207846" y="1143000"/>
                  </a:lnTo>
                  <a:lnTo>
                    <a:pt x="210382" y="1143000"/>
                  </a:lnTo>
                  <a:lnTo>
                    <a:pt x="212317" y="1155700"/>
                  </a:lnTo>
                  <a:lnTo>
                    <a:pt x="213391" y="1168400"/>
                  </a:lnTo>
                  <a:lnTo>
                    <a:pt x="213621" y="1181100"/>
                  </a:lnTo>
                  <a:lnTo>
                    <a:pt x="215527" y="1193800"/>
                  </a:lnTo>
                  <a:lnTo>
                    <a:pt x="218636" y="1193800"/>
                  </a:lnTo>
                  <a:lnTo>
                    <a:pt x="222520" y="1206500"/>
                  </a:lnTo>
                  <a:lnTo>
                    <a:pt x="226145" y="1219200"/>
                  </a:lnTo>
                  <a:lnTo>
                    <a:pt x="229513" y="1219200"/>
                  </a:lnTo>
                  <a:lnTo>
                    <a:pt x="233740" y="1231900"/>
                  </a:lnTo>
                  <a:lnTo>
                    <a:pt x="239945" y="1244600"/>
                  </a:lnTo>
                  <a:lnTo>
                    <a:pt x="249805" y="1244600"/>
                  </a:lnTo>
                  <a:lnTo>
                    <a:pt x="254132" y="1257300"/>
                  </a:lnTo>
                  <a:close/>
                </a:path>
                <a:path w="4255770" h="1765300">
                  <a:moveTo>
                    <a:pt x="4022925" y="1524000"/>
                  </a:moveTo>
                  <a:lnTo>
                    <a:pt x="3814490" y="1524000"/>
                  </a:lnTo>
                  <a:lnTo>
                    <a:pt x="3822429" y="1511300"/>
                  </a:lnTo>
                  <a:lnTo>
                    <a:pt x="3830540" y="1511300"/>
                  </a:lnTo>
                  <a:lnTo>
                    <a:pt x="3848553" y="1485900"/>
                  </a:lnTo>
                  <a:lnTo>
                    <a:pt x="3884580" y="1460500"/>
                  </a:lnTo>
                  <a:lnTo>
                    <a:pt x="3902077" y="1435100"/>
                  </a:lnTo>
                  <a:lnTo>
                    <a:pt x="3912409" y="1422400"/>
                  </a:lnTo>
                  <a:lnTo>
                    <a:pt x="3922827" y="1422400"/>
                  </a:lnTo>
                  <a:lnTo>
                    <a:pt x="3933417" y="1409700"/>
                  </a:lnTo>
                  <a:lnTo>
                    <a:pt x="3944265" y="1397000"/>
                  </a:lnTo>
                  <a:lnTo>
                    <a:pt x="3952362" y="1397000"/>
                  </a:lnTo>
                  <a:lnTo>
                    <a:pt x="3960201" y="1384300"/>
                  </a:lnTo>
                  <a:lnTo>
                    <a:pt x="3967867" y="1384300"/>
                  </a:lnTo>
                  <a:lnTo>
                    <a:pt x="3975448" y="1371600"/>
                  </a:lnTo>
                  <a:lnTo>
                    <a:pt x="3995210" y="1358900"/>
                  </a:lnTo>
                  <a:lnTo>
                    <a:pt x="4013166" y="1333500"/>
                  </a:lnTo>
                  <a:lnTo>
                    <a:pt x="4029230" y="1308100"/>
                  </a:lnTo>
                  <a:lnTo>
                    <a:pt x="4043317" y="1282700"/>
                  </a:lnTo>
                  <a:lnTo>
                    <a:pt x="4054724" y="1257300"/>
                  </a:lnTo>
                  <a:lnTo>
                    <a:pt x="4065099" y="1244600"/>
                  </a:lnTo>
                  <a:lnTo>
                    <a:pt x="4073754" y="1219200"/>
                  </a:lnTo>
                  <a:lnTo>
                    <a:pt x="4080002" y="1193800"/>
                  </a:lnTo>
                  <a:lnTo>
                    <a:pt x="4083570" y="1168400"/>
                  </a:lnTo>
                  <a:lnTo>
                    <a:pt x="4087225" y="1155700"/>
                  </a:lnTo>
                  <a:lnTo>
                    <a:pt x="4100308" y="1079500"/>
                  </a:lnTo>
                  <a:lnTo>
                    <a:pt x="4104192" y="1041400"/>
                  </a:lnTo>
                  <a:lnTo>
                    <a:pt x="4104464" y="1003300"/>
                  </a:lnTo>
                  <a:lnTo>
                    <a:pt x="4100179" y="965200"/>
                  </a:lnTo>
                  <a:lnTo>
                    <a:pt x="4098976" y="952500"/>
                  </a:lnTo>
                  <a:lnTo>
                    <a:pt x="4098116" y="939800"/>
                  </a:lnTo>
                  <a:lnTo>
                    <a:pt x="4097600" y="939800"/>
                  </a:lnTo>
                  <a:lnTo>
                    <a:pt x="4097428" y="927100"/>
                  </a:lnTo>
                  <a:lnTo>
                    <a:pt x="4092083" y="889000"/>
                  </a:lnTo>
                  <a:lnTo>
                    <a:pt x="4082869" y="838200"/>
                  </a:lnTo>
                  <a:lnTo>
                    <a:pt x="4069699" y="800100"/>
                  </a:lnTo>
                  <a:lnTo>
                    <a:pt x="4052488" y="762000"/>
                  </a:lnTo>
                  <a:lnTo>
                    <a:pt x="4033672" y="723900"/>
                  </a:lnTo>
                  <a:lnTo>
                    <a:pt x="4014083" y="685800"/>
                  </a:lnTo>
                  <a:lnTo>
                    <a:pt x="3993290" y="647700"/>
                  </a:lnTo>
                  <a:lnTo>
                    <a:pt x="3970863" y="609600"/>
                  </a:lnTo>
                  <a:lnTo>
                    <a:pt x="3952491" y="584200"/>
                  </a:lnTo>
                  <a:lnTo>
                    <a:pt x="3934636" y="546100"/>
                  </a:lnTo>
                  <a:lnTo>
                    <a:pt x="3917468" y="520700"/>
                  </a:lnTo>
                  <a:lnTo>
                    <a:pt x="3901160" y="495300"/>
                  </a:lnTo>
                  <a:lnTo>
                    <a:pt x="3879163" y="457200"/>
                  </a:lnTo>
                  <a:lnTo>
                    <a:pt x="3855876" y="419100"/>
                  </a:lnTo>
                  <a:lnTo>
                    <a:pt x="3831386" y="381000"/>
                  </a:lnTo>
                  <a:lnTo>
                    <a:pt x="3805778" y="342900"/>
                  </a:lnTo>
                  <a:lnTo>
                    <a:pt x="3796291" y="330200"/>
                  </a:lnTo>
                  <a:lnTo>
                    <a:pt x="3777662" y="304800"/>
                  </a:lnTo>
                  <a:lnTo>
                    <a:pt x="3768175" y="292100"/>
                  </a:lnTo>
                  <a:lnTo>
                    <a:pt x="3756181" y="279400"/>
                  </a:lnTo>
                  <a:lnTo>
                    <a:pt x="3743756" y="266700"/>
                  </a:lnTo>
                  <a:lnTo>
                    <a:pt x="3731160" y="241300"/>
                  </a:lnTo>
                  <a:lnTo>
                    <a:pt x="3718650" y="228600"/>
                  </a:lnTo>
                  <a:lnTo>
                    <a:pt x="3703975" y="215900"/>
                  </a:lnTo>
                  <a:lnTo>
                    <a:pt x="3691365" y="190500"/>
                  </a:lnTo>
                  <a:lnTo>
                    <a:pt x="3680474" y="165100"/>
                  </a:lnTo>
                  <a:lnTo>
                    <a:pt x="3670958" y="152400"/>
                  </a:lnTo>
                  <a:lnTo>
                    <a:pt x="3662016" y="127000"/>
                  </a:lnTo>
                  <a:lnTo>
                    <a:pt x="3644132" y="88900"/>
                  </a:lnTo>
                  <a:lnTo>
                    <a:pt x="3635190" y="63500"/>
                  </a:lnTo>
                  <a:lnTo>
                    <a:pt x="3610198" y="12700"/>
                  </a:lnTo>
                  <a:lnTo>
                    <a:pt x="3604398" y="0"/>
                  </a:lnTo>
                  <a:lnTo>
                    <a:pt x="3766245" y="0"/>
                  </a:lnTo>
                  <a:lnTo>
                    <a:pt x="3775154" y="12700"/>
                  </a:lnTo>
                  <a:lnTo>
                    <a:pt x="3787435" y="38100"/>
                  </a:lnTo>
                  <a:lnTo>
                    <a:pt x="3799444" y="63500"/>
                  </a:lnTo>
                  <a:lnTo>
                    <a:pt x="3812657" y="88900"/>
                  </a:lnTo>
                  <a:lnTo>
                    <a:pt x="3827933" y="114300"/>
                  </a:lnTo>
                  <a:lnTo>
                    <a:pt x="3846132" y="127000"/>
                  </a:lnTo>
                  <a:lnTo>
                    <a:pt x="3848884" y="139700"/>
                  </a:lnTo>
                  <a:lnTo>
                    <a:pt x="3854386" y="139700"/>
                  </a:lnTo>
                  <a:lnTo>
                    <a:pt x="3879106" y="165100"/>
                  </a:lnTo>
                  <a:lnTo>
                    <a:pt x="3901504" y="203200"/>
                  </a:lnTo>
                  <a:lnTo>
                    <a:pt x="3922355" y="228600"/>
                  </a:lnTo>
                  <a:lnTo>
                    <a:pt x="3942432" y="254000"/>
                  </a:lnTo>
                  <a:lnTo>
                    <a:pt x="3953695" y="266700"/>
                  </a:lnTo>
                  <a:lnTo>
                    <a:pt x="3965131" y="292100"/>
                  </a:lnTo>
                  <a:lnTo>
                    <a:pt x="3976222" y="304800"/>
                  </a:lnTo>
                  <a:lnTo>
                    <a:pt x="3986454" y="317500"/>
                  </a:lnTo>
                  <a:lnTo>
                    <a:pt x="4010372" y="368300"/>
                  </a:lnTo>
                  <a:lnTo>
                    <a:pt x="4082787" y="482600"/>
                  </a:lnTo>
                  <a:lnTo>
                    <a:pt x="4107062" y="533400"/>
                  </a:lnTo>
                  <a:lnTo>
                    <a:pt x="4147627" y="596900"/>
                  </a:lnTo>
                  <a:lnTo>
                    <a:pt x="4163118" y="635000"/>
                  </a:lnTo>
                  <a:lnTo>
                    <a:pt x="4177405" y="660400"/>
                  </a:lnTo>
                  <a:lnTo>
                    <a:pt x="4190059" y="685800"/>
                  </a:lnTo>
                  <a:lnTo>
                    <a:pt x="4193512" y="698500"/>
                  </a:lnTo>
                  <a:lnTo>
                    <a:pt x="4197052" y="711200"/>
                  </a:lnTo>
                  <a:lnTo>
                    <a:pt x="4200763" y="711200"/>
                  </a:lnTo>
                  <a:lnTo>
                    <a:pt x="4204733" y="723900"/>
                  </a:lnTo>
                  <a:lnTo>
                    <a:pt x="4220740" y="762000"/>
                  </a:lnTo>
                  <a:lnTo>
                    <a:pt x="4233737" y="800100"/>
                  </a:lnTo>
                  <a:lnTo>
                    <a:pt x="4242780" y="838200"/>
                  </a:lnTo>
                  <a:lnTo>
                    <a:pt x="4246921" y="889000"/>
                  </a:lnTo>
                  <a:lnTo>
                    <a:pt x="4251951" y="914400"/>
                  </a:lnTo>
                  <a:lnTo>
                    <a:pt x="4253455" y="952500"/>
                  </a:lnTo>
                  <a:lnTo>
                    <a:pt x="4253757" y="977900"/>
                  </a:lnTo>
                  <a:lnTo>
                    <a:pt x="4255175" y="1016000"/>
                  </a:lnTo>
                  <a:lnTo>
                    <a:pt x="4253112" y="1041400"/>
                  </a:lnTo>
                  <a:lnTo>
                    <a:pt x="4251736" y="1066800"/>
                  </a:lnTo>
                  <a:lnTo>
                    <a:pt x="4247953" y="1104900"/>
                  </a:lnTo>
                  <a:lnTo>
                    <a:pt x="4238667" y="1130300"/>
                  </a:lnTo>
                  <a:lnTo>
                    <a:pt x="4235772" y="1143000"/>
                  </a:lnTo>
                  <a:lnTo>
                    <a:pt x="4229639" y="1181100"/>
                  </a:lnTo>
                  <a:lnTo>
                    <a:pt x="4226744" y="1193800"/>
                  </a:lnTo>
                  <a:lnTo>
                    <a:pt x="4225827" y="1206500"/>
                  </a:lnTo>
                  <a:lnTo>
                    <a:pt x="4225827" y="1219200"/>
                  </a:lnTo>
                  <a:lnTo>
                    <a:pt x="4223076" y="1219200"/>
                  </a:lnTo>
                  <a:lnTo>
                    <a:pt x="4213947" y="1244600"/>
                  </a:lnTo>
                  <a:lnTo>
                    <a:pt x="4205077" y="1270000"/>
                  </a:lnTo>
                  <a:lnTo>
                    <a:pt x="4195346" y="1295400"/>
                  </a:lnTo>
                  <a:lnTo>
                    <a:pt x="4183639" y="1320800"/>
                  </a:lnTo>
                  <a:lnTo>
                    <a:pt x="4180357" y="1333500"/>
                  </a:lnTo>
                  <a:lnTo>
                    <a:pt x="4177333" y="1333500"/>
                  </a:lnTo>
                  <a:lnTo>
                    <a:pt x="4174482" y="1346200"/>
                  </a:lnTo>
                  <a:lnTo>
                    <a:pt x="4171716" y="1346200"/>
                  </a:lnTo>
                  <a:lnTo>
                    <a:pt x="4159822" y="1371600"/>
                  </a:lnTo>
                  <a:lnTo>
                    <a:pt x="4146036" y="1397000"/>
                  </a:lnTo>
                  <a:lnTo>
                    <a:pt x="4130187" y="1409700"/>
                  </a:lnTo>
                  <a:lnTo>
                    <a:pt x="4112102" y="1435100"/>
                  </a:lnTo>
                  <a:lnTo>
                    <a:pt x="4096439" y="1447800"/>
                  </a:lnTo>
                  <a:lnTo>
                    <a:pt x="4081034" y="1460500"/>
                  </a:lnTo>
                  <a:lnTo>
                    <a:pt x="4050654" y="1498600"/>
                  </a:lnTo>
                  <a:lnTo>
                    <a:pt x="4041181" y="1498600"/>
                  </a:lnTo>
                  <a:lnTo>
                    <a:pt x="4031967" y="1511300"/>
                  </a:lnTo>
                  <a:lnTo>
                    <a:pt x="4022925" y="1524000"/>
                  </a:lnTo>
                  <a:close/>
                </a:path>
                <a:path w="4255770" h="1765300">
                  <a:moveTo>
                    <a:pt x="1951081" y="889000"/>
                  </a:moveTo>
                  <a:lnTo>
                    <a:pt x="1789909" y="889000"/>
                  </a:lnTo>
                  <a:lnTo>
                    <a:pt x="1809169" y="876300"/>
                  </a:lnTo>
                  <a:lnTo>
                    <a:pt x="1910398" y="876300"/>
                  </a:lnTo>
                  <a:lnTo>
                    <a:pt x="1951081" y="889000"/>
                  </a:lnTo>
                  <a:close/>
                </a:path>
                <a:path w="4255770" h="1765300">
                  <a:moveTo>
                    <a:pt x="2042107" y="901700"/>
                  </a:moveTo>
                  <a:lnTo>
                    <a:pt x="1666783" y="901700"/>
                  </a:lnTo>
                  <a:lnTo>
                    <a:pt x="1694985" y="889000"/>
                  </a:lnTo>
                  <a:lnTo>
                    <a:pt x="2025498" y="889000"/>
                  </a:lnTo>
                  <a:lnTo>
                    <a:pt x="2042107" y="901700"/>
                  </a:lnTo>
                  <a:close/>
                </a:path>
                <a:path w="4255770" h="1765300">
                  <a:moveTo>
                    <a:pt x="2093023" y="914400"/>
                  </a:moveTo>
                  <a:lnTo>
                    <a:pt x="1564164" y="914400"/>
                  </a:lnTo>
                  <a:lnTo>
                    <a:pt x="1588712" y="901700"/>
                  </a:lnTo>
                  <a:lnTo>
                    <a:pt x="2075826" y="901700"/>
                  </a:lnTo>
                  <a:lnTo>
                    <a:pt x="2093023" y="914400"/>
                  </a:lnTo>
                  <a:close/>
                </a:path>
                <a:path w="4255770" h="1765300">
                  <a:moveTo>
                    <a:pt x="1626200" y="1041400"/>
                  </a:moveTo>
                  <a:lnTo>
                    <a:pt x="1126818" y="1041400"/>
                  </a:lnTo>
                  <a:lnTo>
                    <a:pt x="1172505" y="1016000"/>
                  </a:lnTo>
                  <a:lnTo>
                    <a:pt x="1359330" y="965200"/>
                  </a:lnTo>
                  <a:lnTo>
                    <a:pt x="1406545" y="939800"/>
                  </a:lnTo>
                  <a:lnTo>
                    <a:pt x="1439577" y="939800"/>
                  </a:lnTo>
                  <a:lnTo>
                    <a:pt x="1505983" y="914400"/>
                  </a:lnTo>
                  <a:lnTo>
                    <a:pt x="2110219" y="914400"/>
                  </a:lnTo>
                  <a:lnTo>
                    <a:pt x="2127415" y="927100"/>
                  </a:lnTo>
                  <a:lnTo>
                    <a:pt x="2160275" y="927100"/>
                  </a:lnTo>
                  <a:lnTo>
                    <a:pt x="2225305" y="952500"/>
                  </a:lnTo>
                  <a:lnTo>
                    <a:pt x="2276049" y="965200"/>
                  </a:lnTo>
                  <a:lnTo>
                    <a:pt x="2294105" y="977900"/>
                  </a:lnTo>
                  <a:lnTo>
                    <a:pt x="2311817" y="977900"/>
                  </a:lnTo>
                  <a:lnTo>
                    <a:pt x="2329186" y="990600"/>
                  </a:lnTo>
                  <a:lnTo>
                    <a:pt x="2377178" y="1016000"/>
                  </a:lnTo>
                  <a:lnTo>
                    <a:pt x="1824301" y="1016000"/>
                  </a:lnTo>
                  <a:lnTo>
                    <a:pt x="1792660" y="1028700"/>
                  </a:lnTo>
                  <a:lnTo>
                    <a:pt x="1642020" y="1028700"/>
                  </a:lnTo>
                  <a:lnTo>
                    <a:pt x="1626200" y="1041400"/>
                  </a:lnTo>
                  <a:close/>
                </a:path>
                <a:path w="4255770" h="1765300">
                  <a:moveTo>
                    <a:pt x="2586901" y="1130300"/>
                  </a:moveTo>
                  <a:lnTo>
                    <a:pt x="2260401" y="1130300"/>
                  </a:lnTo>
                  <a:lnTo>
                    <a:pt x="2233087" y="1117600"/>
                  </a:lnTo>
                  <a:lnTo>
                    <a:pt x="2204914" y="1104900"/>
                  </a:lnTo>
                  <a:lnTo>
                    <a:pt x="2146676" y="1079500"/>
                  </a:lnTo>
                  <a:lnTo>
                    <a:pt x="2115192" y="1079500"/>
                  </a:lnTo>
                  <a:lnTo>
                    <a:pt x="2021945" y="1041400"/>
                  </a:lnTo>
                  <a:lnTo>
                    <a:pt x="1995634" y="1028700"/>
                  </a:lnTo>
                  <a:lnTo>
                    <a:pt x="1941982" y="1028700"/>
                  </a:lnTo>
                  <a:lnTo>
                    <a:pt x="1914639" y="1016000"/>
                  </a:lnTo>
                  <a:lnTo>
                    <a:pt x="2377178" y="1016000"/>
                  </a:lnTo>
                  <a:lnTo>
                    <a:pt x="2519950" y="1092200"/>
                  </a:lnTo>
                  <a:lnTo>
                    <a:pt x="2536989" y="1092200"/>
                  </a:lnTo>
                  <a:lnTo>
                    <a:pt x="2586901" y="1130300"/>
                  </a:lnTo>
                  <a:close/>
                </a:path>
                <a:path w="4255770" h="1765300">
                  <a:moveTo>
                    <a:pt x="1029602" y="1219200"/>
                  </a:moveTo>
                  <a:lnTo>
                    <a:pt x="722360" y="1219200"/>
                  </a:lnTo>
                  <a:lnTo>
                    <a:pt x="772903" y="1193800"/>
                  </a:lnTo>
                  <a:lnTo>
                    <a:pt x="822672" y="1181100"/>
                  </a:lnTo>
                  <a:lnTo>
                    <a:pt x="871581" y="1155700"/>
                  </a:lnTo>
                  <a:lnTo>
                    <a:pt x="919545" y="1130300"/>
                  </a:lnTo>
                  <a:lnTo>
                    <a:pt x="966376" y="1104900"/>
                  </a:lnTo>
                  <a:lnTo>
                    <a:pt x="1013552" y="1092200"/>
                  </a:lnTo>
                  <a:lnTo>
                    <a:pt x="1061415" y="1066800"/>
                  </a:lnTo>
                  <a:lnTo>
                    <a:pt x="1110310" y="1041400"/>
                  </a:lnTo>
                  <a:lnTo>
                    <a:pt x="1525773" y="1041400"/>
                  </a:lnTo>
                  <a:lnTo>
                    <a:pt x="1519353" y="1054100"/>
                  </a:lnTo>
                  <a:lnTo>
                    <a:pt x="1513850" y="1054100"/>
                  </a:lnTo>
                  <a:lnTo>
                    <a:pt x="1483571" y="1066800"/>
                  </a:lnTo>
                  <a:lnTo>
                    <a:pt x="1453205" y="1066800"/>
                  </a:lnTo>
                  <a:lnTo>
                    <a:pt x="1391871" y="1092200"/>
                  </a:lnTo>
                  <a:lnTo>
                    <a:pt x="1360387" y="1092200"/>
                  </a:lnTo>
                  <a:lnTo>
                    <a:pt x="1267140" y="1130300"/>
                  </a:lnTo>
                  <a:lnTo>
                    <a:pt x="1240314" y="1143000"/>
                  </a:lnTo>
                  <a:lnTo>
                    <a:pt x="1213488" y="1143000"/>
                  </a:lnTo>
                  <a:lnTo>
                    <a:pt x="1159835" y="1168400"/>
                  </a:lnTo>
                  <a:lnTo>
                    <a:pt x="1061429" y="1206500"/>
                  </a:lnTo>
                  <a:lnTo>
                    <a:pt x="1029602" y="1219200"/>
                  </a:lnTo>
                  <a:close/>
                </a:path>
                <a:path w="4255770" h="1765300">
                  <a:moveTo>
                    <a:pt x="3294545" y="1549400"/>
                  </a:moveTo>
                  <a:lnTo>
                    <a:pt x="2969635" y="1549400"/>
                  </a:lnTo>
                  <a:lnTo>
                    <a:pt x="2951922" y="1536700"/>
                  </a:lnTo>
                  <a:lnTo>
                    <a:pt x="2905496" y="1511300"/>
                  </a:lnTo>
                  <a:lnTo>
                    <a:pt x="2859631" y="1473200"/>
                  </a:lnTo>
                  <a:lnTo>
                    <a:pt x="2723360" y="1397000"/>
                  </a:lnTo>
                  <a:lnTo>
                    <a:pt x="2677698" y="1358900"/>
                  </a:lnTo>
                  <a:lnTo>
                    <a:pt x="2632988" y="1333500"/>
                  </a:lnTo>
                  <a:lnTo>
                    <a:pt x="2586902" y="1308100"/>
                  </a:lnTo>
                  <a:lnTo>
                    <a:pt x="2527402" y="1282700"/>
                  </a:lnTo>
                  <a:lnTo>
                    <a:pt x="2498039" y="1257300"/>
                  </a:lnTo>
                  <a:lnTo>
                    <a:pt x="2468591" y="1244600"/>
                  </a:lnTo>
                  <a:lnTo>
                    <a:pt x="2461010" y="1231900"/>
                  </a:lnTo>
                  <a:lnTo>
                    <a:pt x="2445505" y="1231900"/>
                  </a:lnTo>
                  <a:lnTo>
                    <a:pt x="2437408" y="1219200"/>
                  </a:lnTo>
                  <a:lnTo>
                    <a:pt x="2400192" y="1206500"/>
                  </a:lnTo>
                  <a:lnTo>
                    <a:pt x="2363922" y="1181100"/>
                  </a:lnTo>
                  <a:lnTo>
                    <a:pt x="2328168" y="1168400"/>
                  </a:lnTo>
                  <a:lnTo>
                    <a:pt x="2292500" y="1143000"/>
                  </a:lnTo>
                  <a:lnTo>
                    <a:pt x="2276794" y="1143000"/>
                  </a:lnTo>
                  <a:lnTo>
                    <a:pt x="2268641" y="1130300"/>
                  </a:lnTo>
                  <a:lnTo>
                    <a:pt x="2599684" y="1130300"/>
                  </a:lnTo>
                  <a:lnTo>
                    <a:pt x="2624561" y="1155700"/>
                  </a:lnTo>
                  <a:lnTo>
                    <a:pt x="2637344" y="1155700"/>
                  </a:lnTo>
                  <a:lnTo>
                    <a:pt x="2712406" y="1193800"/>
                  </a:lnTo>
                  <a:lnTo>
                    <a:pt x="2737312" y="1219200"/>
                  </a:lnTo>
                  <a:lnTo>
                    <a:pt x="2902397" y="1320800"/>
                  </a:lnTo>
                  <a:lnTo>
                    <a:pt x="2911052" y="1320800"/>
                  </a:lnTo>
                  <a:lnTo>
                    <a:pt x="2927675" y="1333500"/>
                  </a:lnTo>
                  <a:lnTo>
                    <a:pt x="2936331" y="1346200"/>
                  </a:lnTo>
                  <a:lnTo>
                    <a:pt x="2993079" y="1371600"/>
                  </a:lnTo>
                  <a:lnTo>
                    <a:pt x="3021324" y="1397000"/>
                  </a:lnTo>
                  <a:lnTo>
                    <a:pt x="3049139" y="1409700"/>
                  </a:lnTo>
                  <a:lnTo>
                    <a:pt x="3079390" y="1422400"/>
                  </a:lnTo>
                  <a:lnTo>
                    <a:pt x="3139549" y="1473200"/>
                  </a:lnTo>
                  <a:lnTo>
                    <a:pt x="3169284" y="1485900"/>
                  </a:lnTo>
                  <a:lnTo>
                    <a:pt x="3194276" y="1511300"/>
                  </a:lnTo>
                  <a:lnTo>
                    <a:pt x="3219956" y="1524000"/>
                  </a:lnTo>
                  <a:lnTo>
                    <a:pt x="3246667" y="1536700"/>
                  </a:lnTo>
                  <a:lnTo>
                    <a:pt x="3274755" y="1536700"/>
                  </a:lnTo>
                  <a:lnTo>
                    <a:pt x="3294545" y="1549400"/>
                  </a:lnTo>
                  <a:close/>
                </a:path>
                <a:path w="4255770" h="1765300">
                  <a:moveTo>
                    <a:pt x="934219" y="1282700"/>
                  </a:moveTo>
                  <a:lnTo>
                    <a:pt x="557490" y="1282700"/>
                  </a:lnTo>
                  <a:lnTo>
                    <a:pt x="575962" y="1270000"/>
                  </a:lnTo>
                  <a:lnTo>
                    <a:pt x="594262" y="1270000"/>
                  </a:lnTo>
                  <a:lnTo>
                    <a:pt x="612304" y="1257300"/>
                  </a:lnTo>
                  <a:lnTo>
                    <a:pt x="694846" y="1219200"/>
                  </a:lnTo>
                  <a:lnTo>
                    <a:pt x="1020430" y="1219200"/>
                  </a:lnTo>
                  <a:lnTo>
                    <a:pt x="1018596" y="1231900"/>
                  </a:lnTo>
                  <a:lnTo>
                    <a:pt x="1000511" y="1244600"/>
                  </a:lnTo>
                  <a:lnTo>
                    <a:pt x="979159" y="1257300"/>
                  </a:lnTo>
                  <a:lnTo>
                    <a:pt x="956431" y="1270000"/>
                  </a:lnTo>
                  <a:lnTo>
                    <a:pt x="934219" y="1282700"/>
                  </a:lnTo>
                  <a:close/>
                </a:path>
                <a:path w="4255770" h="1765300">
                  <a:moveTo>
                    <a:pt x="303300" y="1282700"/>
                  </a:moveTo>
                  <a:lnTo>
                    <a:pt x="130806" y="1282700"/>
                  </a:lnTo>
                  <a:lnTo>
                    <a:pt x="122294" y="1270000"/>
                  </a:lnTo>
                  <a:lnTo>
                    <a:pt x="113610" y="1257300"/>
                  </a:lnTo>
                  <a:lnTo>
                    <a:pt x="258288" y="1257300"/>
                  </a:lnTo>
                  <a:lnTo>
                    <a:pt x="263992" y="1270000"/>
                  </a:lnTo>
                  <a:lnTo>
                    <a:pt x="284885" y="1270000"/>
                  </a:lnTo>
                  <a:lnTo>
                    <a:pt x="303300" y="1282700"/>
                  </a:lnTo>
                  <a:close/>
                </a:path>
                <a:path w="4255770" h="1765300">
                  <a:moveTo>
                    <a:pt x="380210" y="1308100"/>
                  </a:moveTo>
                  <a:lnTo>
                    <a:pt x="150023" y="1308100"/>
                  </a:lnTo>
                  <a:lnTo>
                    <a:pt x="143761" y="1295400"/>
                  </a:lnTo>
                  <a:lnTo>
                    <a:pt x="137670" y="1282700"/>
                  </a:lnTo>
                  <a:lnTo>
                    <a:pt x="321456" y="1282700"/>
                  </a:lnTo>
                  <a:lnTo>
                    <a:pt x="339441" y="1295400"/>
                  </a:lnTo>
                  <a:lnTo>
                    <a:pt x="357339" y="1295400"/>
                  </a:lnTo>
                  <a:lnTo>
                    <a:pt x="380210" y="1308100"/>
                  </a:lnTo>
                  <a:close/>
                </a:path>
                <a:path w="4255770" h="1765300">
                  <a:moveTo>
                    <a:pt x="903395" y="1295400"/>
                  </a:moveTo>
                  <a:lnTo>
                    <a:pt x="494910" y="1295400"/>
                  </a:lnTo>
                  <a:lnTo>
                    <a:pt x="516921" y="1282700"/>
                  </a:lnTo>
                  <a:lnTo>
                    <a:pt x="913928" y="1282700"/>
                  </a:lnTo>
                  <a:lnTo>
                    <a:pt x="903395" y="1295400"/>
                  </a:lnTo>
                  <a:close/>
                </a:path>
                <a:path w="4255770" h="1765300">
                  <a:moveTo>
                    <a:pt x="630532" y="1397000"/>
                  </a:moveTo>
                  <a:lnTo>
                    <a:pt x="244976" y="1397000"/>
                  </a:lnTo>
                  <a:lnTo>
                    <a:pt x="231118" y="1384300"/>
                  </a:lnTo>
                  <a:lnTo>
                    <a:pt x="218465" y="1371600"/>
                  </a:lnTo>
                  <a:lnTo>
                    <a:pt x="206929" y="1371600"/>
                  </a:lnTo>
                  <a:lnTo>
                    <a:pt x="194289" y="1358900"/>
                  </a:lnTo>
                  <a:lnTo>
                    <a:pt x="182166" y="1346200"/>
                  </a:lnTo>
                  <a:lnTo>
                    <a:pt x="170043" y="1320800"/>
                  </a:lnTo>
                  <a:lnTo>
                    <a:pt x="157403" y="1308100"/>
                  </a:lnTo>
                  <a:lnTo>
                    <a:pt x="450887" y="1308100"/>
                  </a:lnTo>
                  <a:lnTo>
                    <a:pt x="472899" y="1295400"/>
                  </a:lnTo>
                  <a:lnTo>
                    <a:pt x="892948" y="1295400"/>
                  </a:lnTo>
                  <a:lnTo>
                    <a:pt x="841588" y="1320800"/>
                  </a:lnTo>
                  <a:lnTo>
                    <a:pt x="815049" y="1333500"/>
                  </a:lnTo>
                  <a:lnTo>
                    <a:pt x="780140" y="1333500"/>
                  </a:lnTo>
                  <a:lnTo>
                    <a:pt x="765466" y="1346200"/>
                  </a:lnTo>
                  <a:lnTo>
                    <a:pt x="752913" y="1346200"/>
                  </a:lnTo>
                  <a:lnTo>
                    <a:pt x="740015" y="1358900"/>
                  </a:lnTo>
                  <a:lnTo>
                    <a:pt x="699661" y="1358900"/>
                  </a:lnTo>
                  <a:lnTo>
                    <a:pt x="693327" y="1371600"/>
                  </a:lnTo>
                  <a:lnTo>
                    <a:pt x="659407" y="1384300"/>
                  </a:lnTo>
                  <a:lnTo>
                    <a:pt x="630532" y="1397000"/>
                  </a:lnTo>
                  <a:close/>
                </a:path>
                <a:path w="4255770" h="1765300">
                  <a:moveTo>
                    <a:pt x="572867" y="1409700"/>
                  </a:moveTo>
                  <a:lnTo>
                    <a:pt x="281131" y="1409700"/>
                  </a:lnTo>
                  <a:lnTo>
                    <a:pt x="260123" y="1397000"/>
                  </a:lnTo>
                  <a:lnTo>
                    <a:pt x="601484" y="1397000"/>
                  </a:lnTo>
                  <a:lnTo>
                    <a:pt x="572867" y="1409700"/>
                  </a:lnTo>
                  <a:close/>
                </a:path>
                <a:path w="4255770" h="1765300">
                  <a:moveTo>
                    <a:pt x="549910" y="1422400"/>
                  </a:moveTo>
                  <a:lnTo>
                    <a:pt x="321772" y="1422400"/>
                  </a:lnTo>
                  <a:lnTo>
                    <a:pt x="301623" y="1409700"/>
                  </a:lnTo>
                  <a:lnTo>
                    <a:pt x="557963" y="1409700"/>
                  </a:lnTo>
                  <a:lnTo>
                    <a:pt x="549910" y="1422400"/>
                  </a:lnTo>
                  <a:close/>
                </a:path>
                <a:path w="4255770" h="1765300">
                  <a:moveTo>
                    <a:pt x="461893" y="1435100"/>
                  </a:moveTo>
                  <a:lnTo>
                    <a:pt x="351392" y="1435100"/>
                  </a:lnTo>
                  <a:lnTo>
                    <a:pt x="341748" y="1422400"/>
                  </a:lnTo>
                  <a:lnTo>
                    <a:pt x="481325" y="1422400"/>
                  </a:lnTo>
                  <a:lnTo>
                    <a:pt x="461893" y="1435100"/>
                  </a:lnTo>
                  <a:close/>
                </a:path>
                <a:path w="4255770" h="1765300">
                  <a:moveTo>
                    <a:pt x="3939680" y="1612900"/>
                  </a:moveTo>
                  <a:lnTo>
                    <a:pt x="3624056" y="1612900"/>
                  </a:lnTo>
                  <a:lnTo>
                    <a:pt x="3652616" y="1600200"/>
                  </a:lnTo>
                  <a:lnTo>
                    <a:pt x="3665484" y="1587500"/>
                  </a:lnTo>
                  <a:lnTo>
                    <a:pt x="3677837" y="1574800"/>
                  </a:lnTo>
                  <a:lnTo>
                    <a:pt x="3689502" y="1574800"/>
                  </a:lnTo>
                  <a:lnTo>
                    <a:pt x="3700307" y="1562100"/>
                  </a:lnTo>
                  <a:lnTo>
                    <a:pt x="3747654" y="1536700"/>
                  </a:lnTo>
                  <a:lnTo>
                    <a:pt x="3772402" y="1524000"/>
                  </a:lnTo>
                  <a:lnTo>
                    <a:pt x="3798440" y="1511300"/>
                  </a:lnTo>
                  <a:lnTo>
                    <a:pt x="3806551" y="1511300"/>
                  </a:lnTo>
                  <a:lnTo>
                    <a:pt x="3814490" y="1524000"/>
                  </a:lnTo>
                  <a:lnTo>
                    <a:pt x="4022925" y="1524000"/>
                  </a:lnTo>
                  <a:lnTo>
                    <a:pt x="4013968" y="1536700"/>
                  </a:lnTo>
                  <a:lnTo>
                    <a:pt x="3996170" y="1549400"/>
                  </a:lnTo>
                  <a:lnTo>
                    <a:pt x="3977512" y="1574800"/>
                  </a:lnTo>
                  <a:lnTo>
                    <a:pt x="3958510" y="1587500"/>
                  </a:lnTo>
                  <a:lnTo>
                    <a:pt x="3939680" y="1612900"/>
                  </a:lnTo>
                  <a:close/>
                </a:path>
                <a:path w="4255770" h="1765300">
                  <a:moveTo>
                    <a:pt x="3797997" y="1689100"/>
                  </a:moveTo>
                  <a:lnTo>
                    <a:pt x="3203519" y="1689100"/>
                  </a:lnTo>
                  <a:lnTo>
                    <a:pt x="3186709" y="1676400"/>
                  </a:lnTo>
                  <a:lnTo>
                    <a:pt x="3159296" y="1663700"/>
                  </a:lnTo>
                  <a:lnTo>
                    <a:pt x="3133172" y="1651000"/>
                  </a:lnTo>
                  <a:lnTo>
                    <a:pt x="3083073" y="1625600"/>
                  </a:lnTo>
                  <a:lnTo>
                    <a:pt x="3020708" y="1574800"/>
                  </a:lnTo>
                  <a:lnTo>
                    <a:pt x="3004027" y="1562100"/>
                  </a:lnTo>
                  <a:lnTo>
                    <a:pt x="2987003" y="1549400"/>
                  </a:lnTo>
                  <a:lnTo>
                    <a:pt x="3314077" y="1549400"/>
                  </a:lnTo>
                  <a:lnTo>
                    <a:pt x="3333437" y="1562100"/>
                  </a:lnTo>
                  <a:lnTo>
                    <a:pt x="3352712" y="1562100"/>
                  </a:lnTo>
                  <a:lnTo>
                    <a:pt x="3533388" y="1612900"/>
                  </a:lnTo>
                  <a:lnTo>
                    <a:pt x="3925006" y="1612900"/>
                  </a:lnTo>
                  <a:lnTo>
                    <a:pt x="3888435" y="1638300"/>
                  </a:lnTo>
                  <a:lnTo>
                    <a:pt x="3870451" y="1651000"/>
                  </a:lnTo>
                  <a:lnTo>
                    <a:pt x="3852552" y="1651000"/>
                  </a:lnTo>
                  <a:lnTo>
                    <a:pt x="3815982" y="1676400"/>
                  </a:lnTo>
                  <a:lnTo>
                    <a:pt x="3797997" y="1689100"/>
                  </a:lnTo>
                  <a:close/>
                </a:path>
                <a:path w="4255770" h="1765300">
                  <a:moveTo>
                    <a:pt x="3771830" y="1701800"/>
                  </a:moveTo>
                  <a:lnTo>
                    <a:pt x="3238170" y="1701800"/>
                  </a:lnTo>
                  <a:lnTo>
                    <a:pt x="3220758" y="1689100"/>
                  </a:lnTo>
                  <a:lnTo>
                    <a:pt x="3780099" y="1689100"/>
                  </a:lnTo>
                  <a:lnTo>
                    <a:pt x="3771830" y="1701800"/>
                  </a:lnTo>
                  <a:close/>
                </a:path>
                <a:path w="4255770" h="1765300">
                  <a:moveTo>
                    <a:pt x="3724153" y="1714500"/>
                  </a:moveTo>
                  <a:lnTo>
                    <a:pt x="3278696" y="1714500"/>
                  </a:lnTo>
                  <a:lnTo>
                    <a:pt x="3255495" y="1701800"/>
                  </a:lnTo>
                  <a:lnTo>
                    <a:pt x="3735159" y="1701800"/>
                  </a:lnTo>
                  <a:lnTo>
                    <a:pt x="3724153" y="1714500"/>
                  </a:lnTo>
                  <a:close/>
                </a:path>
                <a:path w="4255770" h="1765300">
                  <a:moveTo>
                    <a:pt x="3619212" y="1739900"/>
                  </a:moveTo>
                  <a:lnTo>
                    <a:pt x="3345374" y="1739900"/>
                  </a:lnTo>
                  <a:lnTo>
                    <a:pt x="3323721" y="1727200"/>
                  </a:lnTo>
                  <a:lnTo>
                    <a:pt x="3301466" y="1714500"/>
                  </a:lnTo>
                  <a:lnTo>
                    <a:pt x="3702142" y="1714500"/>
                  </a:lnTo>
                  <a:lnTo>
                    <a:pt x="3674613" y="1727200"/>
                  </a:lnTo>
                  <a:lnTo>
                    <a:pt x="3646999" y="1727200"/>
                  </a:lnTo>
                  <a:lnTo>
                    <a:pt x="3619212" y="1739900"/>
                  </a:lnTo>
                  <a:close/>
                </a:path>
                <a:path w="4255770" h="1765300">
                  <a:moveTo>
                    <a:pt x="3557004" y="1752600"/>
                  </a:moveTo>
                  <a:lnTo>
                    <a:pt x="3404300" y="1752600"/>
                  </a:lnTo>
                  <a:lnTo>
                    <a:pt x="3381085" y="1739900"/>
                  </a:lnTo>
                  <a:lnTo>
                    <a:pt x="3573570" y="1739900"/>
                  </a:lnTo>
                  <a:lnTo>
                    <a:pt x="3557004" y="1752600"/>
                  </a:lnTo>
                  <a:close/>
                </a:path>
                <a:path w="4255770" h="1765300">
                  <a:moveTo>
                    <a:pt x="3529719" y="1765300"/>
                  </a:moveTo>
                  <a:lnTo>
                    <a:pt x="3508639" y="1765300"/>
                  </a:lnTo>
                  <a:lnTo>
                    <a:pt x="3489021" y="1752600"/>
                  </a:lnTo>
                  <a:lnTo>
                    <a:pt x="3542158" y="1752600"/>
                  </a:lnTo>
                  <a:lnTo>
                    <a:pt x="3529719" y="1765300"/>
                  </a:lnTo>
                  <a:close/>
                </a:path>
              </a:pathLst>
            </a:custGeom>
            <a:solidFill>
              <a:srgbClr val="5B9DC7"/>
            </a:solidFill>
          </p:spPr>
          <p:txBody>
            <a:bodyPr wrap="square" lIns="0" tIns="0" rIns="0" bIns="0" rtlCol="0"/>
            <a:lstStyle/>
            <a:p>
              <a:endParaRPr sz="1200"/>
            </a:p>
          </p:txBody>
        </p:sp>
      </p:grpSp>
    </p:spTree>
    <p:extLst>
      <p:ext uri="{BB962C8B-B14F-4D97-AF65-F5344CB8AC3E}">
        <p14:creationId xmlns:p14="http://schemas.microsoft.com/office/powerpoint/2010/main" val="112730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2653" y="-76200"/>
            <a:ext cx="6846993" cy="6849533"/>
          </a:xfrm>
          <a:custGeom>
            <a:avLst/>
            <a:gdLst/>
            <a:ahLst/>
            <a:cxnLst/>
            <a:rect l="l" t="t" r="r" b="b"/>
            <a:pathLst>
              <a:path w="10270490" h="10274300">
                <a:moveTo>
                  <a:pt x="2671565" y="10274299"/>
                </a:moveTo>
                <a:lnTo>
                  <a:pt x="0" y="10274299"/>
                </a:lnTo>
                <a:lnTo>
                  <a:pt x="0" y="4864099"/>
                </a:lnTo>
                <a:lnTo>
                  <a:pt x="5180" y="4851399"/>
                </a:lnTo>
                <a:lnTo>
                  <a:pt x="18950" y="4800599"/>
                </a:lnTo>
                <a:lnTo>
                  <a:pt x="31616" y="4762499"/>
                </a:lnTo>
                <a:lnTo>
                  <a:pt x="43175" y="4711699"/>
                </a:lnTo>
                <a:lnTo>
                  <a:pt x="53618" y="4660899"/>
                </a:lnTo>
                <a:lnTo>
                  <a:pt x="62942" y="4610099"/>
                </a:lnTo>
                <a:lnTo>
                  <a:pt x="71141" y="4571999"/>
                </a:lnTo>
                <a:lnTo>
                  <a:pt x="78209" y="4521199"/>
                </a:lnTo>
                <a:lnTo>
                  <a:pt x="84141" y="4470399"/>
                </a:lnTo>
                <a:lnTo>
                  <a:pt x="88554" y="4419599"/>
                </a:lnTo>
                <a:lnTo>
                  <a:pt x="91662" y="4368799"/>
                </a:lnTo>
                <a:lnTo>
                  <a:pt x="93621" y="4317999"/>
                </a:lnTo>
                <a:lnTo>
                  <a:pt x="94590" y="4267199"/>
                </a:lnTo>
                <a:lnTo>
                  <a:pt x="94725" y="4216399"/>
                </a:lnTo>
                <a:lnTo>
                  <a:pt x="94183" y="4165599"/>
                </a:lnTo>
                <a:lnTo>
                  <a:pt x="93122" y="4114799"/>
                </a:lnTo>
                <a:lnTo>
                  <a:pt x="91698" y="4063999"/>
                </a:lnTo>
                <a:lnTo>
                  <a:pt x="90068" y="4013199"/>
                </a:lnTo>
                <a:lnTo>
                  <a:pt x="88391" y="3962399"/>
                </a:lnTo>
                <a:lnTo>
                  <a:pt x="86822" y="3911599"/>
                </a:lnTo>
                <a:lnTo>
                  <a:pt x="81209" y="3860799"/>
                </a:lnTo>
                <a:lnTo>
                  <a:pt x="70066" y="3809999"/>
                </a:lnTo>
                <a:lnTo>
                  <a:pt x="55908" y="3746499"/>
                </a:lnTo>
                <a:lnTo>
                  <a:pt x="41248" y="3695699"/>
                </a:lnTo>
                <a:lnTo>
                  <a:pt x="24157" y="3657599"/>
                </a:lnTo>
                <a:lnTo>
                  <a:pt x="12974" y="3632199"/>
                </a:lnTo>
                <a:lnTo>
                  <a:pt x="1036" y="3619499"/>
                </a:lnTo>
                <a:lnTo>
                  <a:pt x="0" y="3619499"/>
                </a:lnTo>
                <a:lnTo>
                  <a:pt x="0" y="1219199"/>
                </a:lnTo>
                <a:lnTo>
                  <a:pt x="3668" y="1219199"/>
                </a:lnTo>
                <a:lnTo>
                  <a:pt x="33205" y="1168399"/>
                </a:lnTo>
                <a:lnTo>
                  <a:pt x="62592" y="1130299"/>
                </a:lnTo>
                <a:lnTo>
                  <a:pt x="93151" y="1092199"/>
                </a:lnTo>
                <a:lnTo>
                  <a:pt x="124939" y="1054099"/>
                </a:lnTo>
                <a:lnTo>
                  <a:pt x="158012" y="1015999"/>
                </a:lnTo>
                <a:lnTo>
                  <a:pt x="192425" y="977899"/>
                </a:lnTo>
                <a:lnTo>
                  <a:pt x="228235" y="952499"/>
                </a:lnTo>
                <a:lnTo>
                  <a:pt x="265496" y="914399"/>
                </a:lnTo>
                <a:lnTo>
                  <a:pt x="304266" y="888999"/>
                </a:lnTo>
                <a:lnTo>
                  <a:pt x="344599" y="850899"/>
                </a:lnTo>
                <a:lnTo>
                  <a:pt x="386552" y="825499"/>
                </a:lnTo>
                <a:lnTo>
                  <a:pt x="430181" y="800099"/>
                </a:lnTo>
                <a:lnTo>
                  <a:pt x="475541" y="774699"/>
                </a:lnTo>
                <a:lnTo>
                  <a:pt x="518496" y="761999"/>
                </a:lnTo>
                <a:lnTo>
                  <a:pt x="688506" y="660399"/>
                </a:lnTo>
                <a:lnTo>
                  <a:pt x="731099" y="647699"/>
                </a:lnTo>
                <a:lnTo>
                  <a:pt x="860836" y="571499"/>
                </a:lnTo>
                <a:lnTo>
                  <a:pt x="905097" y="558799"/>
                </a:lnTo>
                <a:lnTo>
                  <a:pt x="950046" y="533399"/>
                </a:lnTo>
                <a:lnTo>
                  <a:pt x="1040787" y="507999"/>
                </a:lnTo>
                <a:lnTo>
                  <a:pt x="1086309" y="482599"/>
                </a:lnTo>
                <a:lnTo>
                  <a:pt x="1365360" y="406399"/>
                </a:lnTo>
                <a:lnTo>
                  <a:pt x="1413420" y="406399"/>
                </a:lnTo>
                <a:lnTo>
                  <a:pt x="1462083" y="393699"/>
                </a:lnTo>
                <a:lnTo>
                  <a:pt x="1517459" y="393699"/>
                </a:lnTo>
                <a:lnTo>
                  <a:pt x="1571327" y="368299"/>
                </a:lnTo>
                <a:lnTo>
                  <a:pt x="1676549" y="342899"/>
                </a:lnTo>
                <a:lnTo>
                  <a:pt x="1821314" y="292099"/>
                </a:lnTo>
                <a:lnTo>
                  <a:pt x="1870637" y="266699"/>
                </a:lnTo>
                <a:lnTo>
                  <a:pt x="2169438" y="190499"/>
                </a:lnTo>
                <a:lnTo>
                  <a:pt x="3834687" y="190499"/>
                </a:lnTo>
                <a:lnTo>
                  <a:pt x="3883127" y="177799"/>
                </a:lnTo>
                <a:lnTo>
                  <a:pt x="4077047" y="177799"/>
                </a:lnTo>
                <a:lnTo>
                  <a:pt x="4125326" y="165099"/>
                </a:lnTo>
                <a:lnTo>
                  <a:pt x="4173428" y="165099"/>
                </a:lnTo>
                <a:lnTo>
                  <a:pt x="4318244" y="126999"/>
                </a:lnTo>
                <a:lnTo>
                  <a:pt x="4367911" y="101599"/>
                </a:lnTo>
                <a:lnTo>
                  <a:pt x="4770436" y="0"/>
                </a:lnTo>
                <a:lnTo>
                  <a:pt x="6747175" y="0"/>
                </a:lnTo>
                <a:lnTo>
                  <a:pt x="6768992" y="50799"/>
                </a:lnTo>
                <a:lnTo>
                  <a:pt x="6789189" y="88899"/>
                </a:lnTo>
                <a:lnTo>
                  <a:pt x="6826119" y="190499"/>
                </a:lnTo>
                <a:lnTo>
                  <a:pt x="6846854" y="228599"/>
                </a:lnTo>
                <a:lnTo>
                  <a:pt x="6872112" y="279399"/>
                </a:lnTo>
                <a:lnTo>
                  <a:pt x="6904157" y="304799"/>
                </a:lnTo>
                <a:lnTo>
                  <a:pt x="6939224" y="342899"/>
                </a:lnTo>
                <a:lnTo>
                  <a:pt x="6973012" y="380999"/>
                </a:lnTo>
                <a:lnTo>
                  <a:pt x="7005631" y="419099"/>
                </a:lnTo>
                <a:lnTo>
                  <a:pt x="7037190" y="457199"/>
                </a:lnTo>
                <a:lnTo>
                  <a:pt x="7067801" y="495299"/>
                </a:lnTo>
                <a:lnTo>
                  <a:pt x="7097573" y="533399"/>
                </a:lnTo>
                <a:lnTo>
                  <a:pt x="7126617" y="571499"/>
                </a:lnTo>
                <a:lnTo>
                  <a:pt x="7155043" y="609599"/>
                </a:lnTo>
                <a:lnTo>
                  <a:pt x="7182962" y="647699"/>
                </a:lnTo>
                <a:lnTo>
                  <a:pt x="7212947" y="698499"/>
                </a:lnTo>
                <a:lnTo>
                  <a:pt x="7244262" y="736599"/>
                </a:lnTo>
                <a:lnTo>
                  <a:pt x="7276843" y="774699"/>
                </a:lnTo>
                <a:lnTo>
                  <a:pt x="7310626" y="800099"/>
                </a:lnTo>
                <a:lnTo>
                  <a:pt x="7345546" y="838199"/>
                </a:lnTo>
                <a:lnTo>
                  <a:pt x="7381539" y="876299"/>
                </a:lnTo>
                <a:lnTo>
                  <a:pt x="7418540" y="901699"/>
                </a:lnTo>
                <a:lnTo>
                  <a:pt x="7456484" y="939799"/>
                </a:lnTo>
                <a:lnTo>
                  <a:pt x="7495308" y="965199"/>
                </a:lnTo>
                <a:lnTo>
                  <a:pt x="7534947" y="990599"/>
                </a:lnTo>
                <a:lnTo>
                  <a:pt x="7575336" y="1015999"/>
                </a:lnTo>
                <a:lnTo>
                  <a:pt x="7658107" y="1066799"/>
                </a:lnTo>
                <a:lnTo>
                  <a:pt x="7700361" y="1092199"/>
                </a:lnTo>
                <a:lnTo>
                  <a:pt x="7938954" y="1219199"/>
                </a:lnTo>
                <a:lnTo>
                  <a:pt x="7985421" y="1231899"/>
                </a:lnTo>
                <a:lnTo>
                  <a:pt x="8030995" y="1257299"/>
                </a:lnTo>
                <a:lnTo>
                  <a:pt x="8075676" y="1282699"/>
                </a:lnTo>
                <a:lnTo>
                  <a:pt x="8119462" y="1308099"/>
                </a:lnTo>
                <a:lnTo>
                  <a:pt x="8162355" y="1346199"/>
                </a:lnTo>
                <a:lnTo>
                  <a:pt x="8204355" y="1371599"/>
                </a:lnTo>
                <a:lnTo>
                  <a:pt x="8244290" y="1396999"/>
                </a:lnTo>
                <a:lnTo>
                  <a:pt x="8284617" y="1435099"/>
                </a:lnTo>
                <a:lnTo>
                  <a:pt x="8407989" y="1511299"/>
                </a:lnTo>
                <a:lnTo>
                  <a:pt x="8535016" y="1587499"/>
                </a:lnTo>
                <a:lnTo>
                  <a:pt x="8665784" y="1663699"/>
                </a:lnTo>
                <a:lnTo>
                  <a:pt x="8710220" y="1676399"/>
                </a:lnTo>
                <a:lnTo>
                  <a:pt x="8800383" y="1727199"/>
                </a:lnTo>
                <a:lnTo>
                  <a:pt x="8846115" y="1739899"/>
                </a:lnTo>
                <a:lnTo>
                  <a:pt x="8892287" y="1765299"/>
                </a:lnTo>
                <a:lnTo>
                  <a:pt x="8938900" y="1777999"/>
                </a:lnTo>
                <a:lnTo>
                  <a:pt x="8984655" y="1803399"/>
                </a:lnTo>
                <a:lnTo>
                  <a:pt x="9030017" y="1816099"/>
                </a:lnTo>
                <a:lnTo>
                  <a:pt x="9075004" y="1841499"/>
                </a:lnTo>
                <a:lnTo>
                  <a:pt x="9119633" y="1854199"/>
                </a:lnTo>
                <a:lnTo>
                  <a:pt x="9207889" y="1904999"/>
                </a:lnTo>
                <a:lnTo>
                  <a:pt x="9251551" y="1917699"/>
                </a:lnTo>
                <a:lnTo>
                  <a:pt x="9508107" y="2070099"/>
                </a:lnTo>
                <a:lnTo>
                  <a:pt x="9550128" y="2095499"/>
                </a:lnTo>
                <a:lnTo>
                  <a:pt x="9594017" y="2120899"/>
                </a:lnTo>
                <a:lnTo>
                  <a:pt x="9636837" y="2158999"/>
                </a:lnTo>
                <a:lnTo>
                  <a:pt x="9678023" y="2184399"/>
                </a:lnTo>
                <a:lnTo>
                  <a:pt x="9717010" y="2222499"/>
                </a:lnTo>
                <a:lnTo>
                  <a:pt x="9753232" y="2260599"/>
                </a:lnTo>
                <a:lnTo>
                  <a:pt x="9786124" y="2298699"/>
                </a:lnTo>
                <a:lnTo>
                  <a:pt x="9815121" y="2349499"/>
                </a:lnTo>
                <a:lnTo>
                  <a:pt x="9839657" y="2387599"/>
                </a:lnTo>
                <a:lnTo>
                  <a:pt x="9858548" y="2425699"/>
                </a:lnTo>
                <a:lnTo>
                  <a:pt x="9882215" y="2451099"/>
                </a:lnTo>
                <a:lnTo>
                  <a:pt x="9909401" y="2489199"/>
                </a:lnTo>
                <a:lnTo>
                  <a:pt x="9938848" y="2514599"/>
                </a:lnTo>
                <a:lnTo>
                  <a:pt x="9979382" y="2552699"/>
                </a:lnTo>
                <a:lnTo>
                  <a:pt x="10017342" y="2578099"/>
                </a:lnTo>
                <a:lnTo>
                  <a:pt x="10052729" y="2628899"/>
                </a:lnTo>
                <a:lnTo>
                  <a:pt x="10085542" y="2666999"/>
                </a:lnTo>
                <a:lnTo>
                  <a:pt x="10115782" y="2705099"/>
                </a:lnTo>
                <a:lnTo>
                  <a:pt x="10143920" y="2755899"/>
                </a:lnTo>
                <a:lnTo>
                  <a:pt x="10168998" y="2793999"/>
                </a:lnTo>
                <a:lnTo>
                  <a:pt x="10191096" y="2844799"/>
                </a:lnTo>
                <a:lnTo>
                  <a:pt x="10210295" y="2895599"/>
                </a:lnTo>
                <a:lnTo>
                  <a:pt x="10226675" y="2946399"/>
                </a:lnTo>
                <a:lnTo>
                  <a:pt x="10240317" y="2984499"/>
                </a:lnTo>
                <a:lnTo>
                  <a:pt x="10251301" y="3035299"/>
                </a:lnTo>
                <a:lnTo>
                  <a:pt x="10259708" y="3086099"/>
                </a:lnTo>
                <a:lnTo>
                  <a:pt x="10265619" y="3136899"/>
                </a:lnTo>
                <a:lnTo>
                  <a:pt x="10269114" y="3187699"/>
                </a:lnTo>
                <a:lnTo>
                  <a:pt x="10270273" y="3238499"/>
                </a:lnTo>
                <a:lnTo>
                  <a:pt x="10269177" y="3289299"/>
                </a:lnTo>
                <a:lnTo>
                  <a:pt x="10265907" y="3340099"/>
                </a:lnTo>
                <a:lnTo>
                  <a:pt x="10263561" y="3378199"/>
                </a:lnTo>
                <a:lnTo>
                  <a:pt x="10261216" y="3403599"/>
                </a:lnTo>
                <a:lnTo>
                  <a:pt x="10259875" y="3428999"/>
                </a:lnTo>
                <a:lnTo>
                  <a:pt x="10260545" y="3454399"/>
                </a:lnTo>
                <a:lnTo>
                  <a:pt x="10262011" y="3492499"/>
                </a:lnTo>
                <a:lnTo>
                  <a:pt x="10262220" y="3517899"/>
                </a:lnTo>
                <a:lnTo>
                  <a:pt x="10260922" y="3555999"/>
                </a:lnTo>
                <a:lnTo>
                  <a:pt x="10257865" y="3581399"/>
                </a:lnTo>
                <a:lnTo>
                  <a:pt x="10251971" y="3632199"/>
                </a:lnTo>
                <a:lnTo>
                  <a:pt x="10245844" y="3682999"/>
                </a:lnTo>
                <a:lnTo>
                  <a:pt x="10239576" y="3733799"/>
                </a:lnTo>
                <a:lnTo>
                  <a:pt x="10233260" y="3784599"/>
                </a:lnTo>
                <a:lnTo>
                  <a:pt x="10226992" y="3835399"/>
                </a:lnTo>
                <a:lnTo>
                  <a:pt x="10220864" y="3886199"/>
                </a:lnTo>
                <a:lnTo>
                  <a:pt x="10214971" y="3936999"/>
                </a:lnTo>
                <a:lnTo>
                  <a:pt x="10209407" y="3987799"/>
                </a:lnTo>
                <a:lnTo>
                  <a:pt x="10204264" y="4038599"/>
                </a:lnTo>
                <a:lnTo>
                  <a:pt x="10199637" y="4089399"/>
                </a:lnTo>
                <a:lnTo>
                  <a:pt x="10195620" y="4140199"/>
                </a:lnTo>
                <a:lnTo>
                  <a:pt x="10192306" y="4190999"/>
                </a:lnTo>
                <a:lnTo>
                  <a:pt x="10189789" y="4241799"/>
                </a:lnTo>
                <a:lnTo>
                  <a:pt x="10188164" y="4292599"/>
                </a:lnTo>
                <a:lnTo>
                  <a:pt x="10184444" y="4343399"/>
                </a:lnTo>
                <a:lnTo>
                  <a:pt x="10175800" y="4394199"/>
                </a:lnTo>
                <a:lnTo>
                  <a:pt x="10162560" y="4444999"/>
                </a:lnTo>
                <a:lnTo>
                  <a:pt x="10145052" y="4483099"/>
                </a:lnTo>
                <a:lnTo>
                  <a:pt x="10123605" y="4533899"/>
                </a:lnTo>
                <a:lnTo>
                  <a:pt x="10098548" y="4584699"/>
                </a:lnTo>
                <a:lnTo>
                  <a:pt x="10070207" y="4622799"/>
                </a:lnTo>
                <a:lnTo>
                  <a:pt x="10042172" y="4660899"/>
                </a:lnTo>
                <a:lnTo>
                  <a:pt x="10013339" y="4698999"/>
                </a:lnTo>
                <a:lnTo>
                  <a:pt x="9983897" y="4737099"/>
                </a:lnTo>
                <a:lnTo>
                  <a:pt x="9923934" y="4813299"/>
                </a:lnTo>
                <a:lnTo>
                  <a:pt x="9893789" y="4838699"/>
                </a:lnTo>
                <a:lnTo>
                  <a:pt x="9863783" y="4876799"/>
                </a:lnTo>
                <a:lnTo>
                  <a:pt x="9826838" y="4914899"/>
                </a:lnTo>
                <a:lnTo>
                  <a:pt x="9510509" y="5105399"/>
                </a:lnTo>
                <a:lnTo>
                  <a:pt x="9421951" y="5156199"/>
                </a:lnTo>
                <a:lnTo>
                  <a:pt x="9376584" y="5181599"/>
                </a:lnTo>
                <a:lnTo>
                  <a:pt x="9330299" y="5194299"/>
                </a:lnTo>
                <a:lnTo>
                  <a:pt x="9285540" y="5219699"/>
                </a:lnTo>
                <a:lnTo>
                  <a:pt x="9241167" y="5232399"/>
                </a:lnTo>
                <a:lnTo>
                  <a:pt x="9196923" y="5257799"/>
                </a:lnTo>
                <a:lnTo>
                  <a:pt x="9152550" y="5270499"/>
                </a:lnTo>
                <a:lnTo>
                  <a:pt x="9107791" y="5295899"/>
                </a:lnTo>
                <a:lnTo>
                  <a:pt x="9060851" y="5308599"/>
                </a:lnTo>
                <a:lnTo>
                  <a:pt x="9013859" y="5333999"/>
                </a:lnTo>
                <a:lnTo>
                  <a:pt x="8966812" y="5346699"/>
                </a:lnTo>
                <a:lnTo>
                  <a:pt x="8919707" y="5372099"/>
                </a:lnTo>
                <a:lnTo>
                  <a:pt x="8872541" y="5384799"/>
                </a:lnTo>
                <a:lnTo>
                  <a:pt x="8825312" y="5410199"/>
                </a:lnTo>
                <a:lnTo>
                  <a:pt x="8730652" y="5435599"/>
                </a:lnTo>
                <a:lnTo>
                  <a:pt x="8683216" y="5460999"/>
                </a:lnTo>
                <a:lnTo>
                  <a:pt x="8588117" y="5486399"/>
                </a:lnTo>
                <a:lnTo>
                  <a:pt x="8540449" y="5511799"/>
                </a:lnTo>
                <a:lnTo>
                  <a:pt x="8396939" y="5549899"/>
                </a:lnTo>
                <a:lnTo>
                  <a:pt x="8348923" y="5575299"/>
                </a:lnTo>
                <a:lnTo>
                  <a:pt x="8252609" y="5600699"/>
                </a:lnTo>
                <a:lnTo>
                  <a:pt x="8226471" y="5613399"/>
                </a:lnTo>
                <a:lnTo>
                  <a:pt x="8200333" y="5613399"/>
                </a:lnTo>
                <a:lnTo>
                  <a:pt x="8148057" y="5638799"/>
                </a:lnTo>
                <a:lnTo>
                  <a:pt x="8099695" y="5651499"/>
                </a:lnTo>
                <a:lnTo>
                  <a:pt x="8051091" y="5676899"/>
                </a:lnTo>
                <a:lnTo>
                  <a:pt x="7700359" y="5765799"/>
                </a:lnTo>
                <a:lnTo>
                  <a:pt x="7661613" y="5765799"/>
                </a:lnTo>
                <a:lnTo>
                  <a:pt x="7625631" y="5778499"/>
                </a:lnTo>
                <a:lnTo>
                  <a:pt x="7592163" y="5803899"/>
                </a:lnTo>
                <a:lnTo>
                  <a:pt x="7560956" y="5829299"/>
                </a:lnTo>
                <a:lnTo>
                  <a:pt x="7517835" y="5854699"/>
                </a:lnTo>
                <a:lnTo>
                  <a:pt x="7472750" y="5880099"/>
                </a:lnTo>
                <a:lnTo>
                  <a:pt x="7426120" y="5905499"/>
                </a:lnTo>
                <a:lnTo>
                  <a:pt x="7378366" y="5918199"/>
                </a:lnTo>
                <a:lnTo>
                  <a:pt x="7329905" y="5943599"/>
                </a:lnTo>
                <a:lnTo>
                  <a:pt x="7232542" y="5968999"/>
                </a:lnTo>
                <a:lnTo>
                  <a:pt x="7184479" y="5994399"/>
                </a:lnTo>
                <a:lnTo>
                  <a:pt x="7137386" y="6019799"/>
                </a:lnTo>
                <a:lnTo>
                  <a:pt x="7116819" y="6019799"/>
                </a:lnTo>
                <a:lnTo>
                  <a:pt x="7095498" y="6032499"/>
                </a:lnTo>
                <a:lnTo>
                  <a:pt x="7002642" y="6032499"/>
                </a:lnTo>
                <a:lnTo>
                  <a:pt x="6905743" y="6057899"/>
                </a:lnTo>
                <a:lnTo>
                  <a:pt x="6857713" y="6057899"/>
                </a:lnTo>
                <a:lnTo>
                  <a:pt x="6714768" y="6095999"/>
                </a:lnTo>
                <a:lnTo>
                  <a:pt x="6667356" y="6121399"/>
                </a:lnTo>
                <a:lnTo>
                  <a:pt x="6619987" y="6134099"/>
                </a:lnTo>
                <a:lnTo>
                  <a:pt x="6315002" y="6210299"/>
                </a:lnTo>
                <a:lnTo>
                  <a:pt x="6262741" y="6210299"/>
                </a:lnTo>
                <a:lnTo>
                  <a:pt x="6209821" y="6222999"/>
                </a:lnTo>
                <a:lnTo>
                  <a:pt x="6165923" y="6222999"/>
                </a:lnTo>
                <a:lnTo>
                  <a:pt x="6144602" y="6235699"/>
                </a:lnTo>
                <a:lnTo>
                  <a:pt x="6124035" y="6235699"/>
                </a:lnTo>
                <a:lnTo>
                  <a:pt x="6077707" y="6261099"/>
                </a:lnTo>
                <a:lnTo>
                  <a:pt x="5983040" y="6286499"/>
                </a:lnTo>
                <a:lnTo>
                  <a:pt x="5933696" y="6299199"/>
                </a:lnTo>
                <a:lnTo>
                  <a:pt x="5900856" y="6299199"/>
                </a:lnTo>
                <a:lnTo>
                  <a:pt x="5885441" y="6311899"/>
                </a:lnTo>
                <a:lnTo>
                  <a:pt x="5872038" y="6311899"/>
                </a:lnTo>
                <a:lnTo>
                  <a:pt x="5826592" y="6349999"/>
                </a:lnTo>
                <a:lnTo>
                  <a:pt x="5778058" y="6362699"/>
                </a:lnTo>
                <a:lnTo>
                  <a:pt x="5727852" y="6388099"/>
                </a:lnTo>
                <a:lnTo>
                  <a:pt x="5628082" y="6413499"/>
                </a:lnTo>
                <a:lnTo>
                  <a:pt x="5584053" y="6438899"/>
                </a:lnTo>
                <a:lnTo>
                  <a:pt x="5538993" y="6464299"/>
                </a:lnTo>
                <a:lnTo>
                  <a:pt x="5400213" y="6502399"/>
                </a:lnTo>
                <a:lnTo>
                  <a:pt x="5316772" y="6527799"/>
                </a:lnTo>
                <a:lnTo>
                  <a:pt x="5276936" y="6553199"/>
                </a:lnTo>
                <a:lnTo>
                  <a:pt x="5239363" y="6578599"/>
                </a:lnTo>
                <a:lnTo>
                  <a:pt x="5196087" y="6603999"/>
                </a:lnTo>
                <a:lnTo>
                  <a:pt x="5151498" y="6629399"/>
                </a:lnTo>
                <a:lnTo>
                  <a:pt x="5105924" y="6654799"/>
                </a:lnTo>
                <a:lnTo>
                  <a:pt x="5059693" y="6667499"/>
                </a:lnTo>
                <a:lnTo>
                  <a:pt x="5013135" y="6692899"/>
                </a:lnTo>
                <a:lnTo>
                  <a:pt x="4966576" y="6705599"/>
                </a:lnTo>
                <a:lnTo>
                  <a:pt x="4920345" y="6730999"/>
                </a:lnTo>
                <a:lnTo>
                  <a:pt x="4837575" y="6756399"/>
                </a:lnTo>
                <a:lnTo>
                  <a:pt x="4796315" y="6781799"/>
                </a:lnTo>
                <a:lnTo>
                  <a:pt x="4756815" y="6794499"/>
                </a:lnTo>
                <a:lnTo>
                  <a:pt x="4456563" y="6972299"/>
                </a:lnTo>
                <a:lnTo>
                  <a:pt x="4413670" y="7010399"/>
                </a:lnTo>
                <a:lnTo>
                  <a:pt x="4242097" y="7111999"/>
                </a:lnTo>
                <a:lnTo>
                  <a:pt x="4198461" y="7137399"/>
                </a:lnTo>
                <a:lnTo>
                  <a:pt x="4156722" y="7162799"/>
                </a:lnTo>
                <a:lnTo>
                  <a:pt x="4116595" y="7200899"/>
                </a:lnTo>
                <a:lnTo>
                  <a:pt x="4077791" y="7238999"/>
                </a:lnTo>
                <a:lnTo>
                  <a:pt x="4040024" y="7264399"/>
                </a:lnTo>
                <a:lnTo>
                  <a:pt x="4003007" y="7302499"/>
                </a:lnTo>
                <a:lnTo>
                  <a:pt x="3857007" y="7454899"/>
                </a:lnTo>
                <a:lnTo>
                  <a:pt x="3819685" y="7480299"/>
                </a:lnTo>
                <a:lnTo>
                  <a:pt x="3781687" y="7518399"/>
                </a:lnTo>
                <a:lnTo>
                  <a:pt x="3743078" y="7556499"/>
                </a:lnTo>
                <a:lnTo>
                  <a:pt x="3703922" y="7581899"/>
                </a:lnTo>
                <a:lnTo>
                  <a:pt x="3664283" y="7619999"/>
                </a:lnTo>
                <a:lnTo>
                  <a:pt x="3624226" y="7645399"/>
                </a:lnTo>
                <a:lnTo>
                  <a:pt x="3583815" y="7683499"/>
                </a:lnTo>
                <a:lnTo>
                  <a:pt x="3502189" y="7734299"/>
                </a:lnTo>
                <a:lnTo>
                  <a:pt x="3460847" y="7772399"/>
                </a:lnTo>
                <a:lnTo>
                  <a:pt x="3422559" y="7810499"/>
                </a:lnTo>
                <a:lnTo>
                  <a:pt x="3387249" y="7848599"/>
                </a:lnTo>
                <a:lnTo>
                  <a:pt x="3354843" y="7886699"/>
                </a:lnTo>
                <a:lnTo>
                  <a:pt x="3325267" y="7924799"/>
                </a:lnTo>
                <a:lnTo>
                  <a:pt x="3298447" y="7975599"/>
                </a:lnTo>
                <a:lnTo>
                  <a:pt x="3273569" y="8013699"/>
                </a:lnTo>
                <a:lnTo>
                  <a:pt x="3249977" y="8064499"/>
                </a:lnTo>
                <a:lnTo>
                  <a:pt x="3227030" y="8115299"/>
                </a:lnTo>
                <a:lnTo>
                  <a:pt x="3204082" y="8153399"/>
                </a:lnTo>
                <a:lnTo>
                  <a:pt x="3180491" y="8204199"/>
                </a:lnTo>
                <a:lnTo>
                  <a:pt x="3172616" y="8216899"/>
                </a:lnTo>
                <a:lnTo>
                  <a:pt x="3165746" y="8242299"/>
                </a:lnTo>
                <a:lnTo>
                  <a:pt x="3160888" y="8254999"/>
                </a:lnTo>
                <a:lnTo>
                  <a:pt x="3159045" y="8267699"/>
                </a:lnTo>
                <a:lnTo>
                  <a:pt x="3152651" y="8318499"/>
                </a:lnTo>
                <a:lnTo>
                  <a:pt x="3142080" y="8369299"/>
                </a:lnTo>
                <a:lnTo>
                  <a:pt x="3128179" y="8420099"/>
                </a:lnTo>
                <a:lnTo>
                  <a:pt x="3111795" y="8470899"/>
                </a:lnTo>
                <a:lnTo>
                  <a:pt x="3093778" y="8521699"/>
                </a:lnTo>
                <a:lnTo>
                  <a:pt x="3056236" y="8623299"/>
                </a:lnTo>
                <a:lnTo>
                  <a:pt x="3038408" y="8674099"/>
                </a:lnTo>
                <a:lnTo>
                  <a:pt x="3024417" y="8712199"/>
                </a:lnTo>
                <a:lnTo>
                  <a:pt x="3014950" y="8762999"/>
                </a:lnTo>
                <a:lnTo>
                  <a:pt x="3010510" y="8813799"/>
                </a:lnTo>
                <a:lnTo>
                  <a:pt x="3011599" y="8864599"/>
                </a:lnTo>
                <a:lnTo>
                  <a:pt x="3016087" y="8915399"/>
                </a:lnTo>
                <a:lnTo>
                  <a:pt x="3017841" y="8966199"/>
                </a:lnTo>
                <a:lnTo>
                  <a:pt x="3017395" y="9016999"/>
                </a:lnTo>
                <a:lnTo>
                  <a:pt x="3015285" y="9067799"/>
                </a:lnTo>
                <a:lnTo>
                  <a:pt x="3012044" y="9131299"/>
                </a:lnTo>
                <a:lnTo>
                  <a:pt x="3008206" y="9182099"/>
                </a:lnTo>
                <a:lnTo>
                  <a:pt x="3004306" y="9232899"/>
                </a:lnTo>
                <a:lnTo>
                  <a:pt x="3000876" y="9283699"/>
                </a:lnTo>
                <a:lnTo>
                  <a:pt x="2997829" y="9334499"/>
                </a:lnTo>
                <a:lnTo>
                  <a:pt x="2994593" y="9385299"/>
                </a:lnTo>
                <a:lnTo>
                  <a:pt x="2990980" y="9436099"/>
                </a:lnTo>
                <a:lnTo>
                  <a:pt x="2986802" y="9486899"/>
                </a:lnTo>
                <a:lnTo>
                  <a:pt x="2981869" y="9537699"/>
                </a:lnTo>
                <a:lnTo>
                  <a:pt x="2975995" y="9575799"/>
                </a:lnTo>
                <a:lnTo>
                  <a:pt x="2968989" y="9626599"/>
                </a:lnTo>
                <a:lnTo>
                  <a:pt x="2960664" y="9677399"/>
                </a:lnTo>
                <a:lnTo>
                  <a:pt x="2952184" y="9728199"/>
                </a:lnTo>
                <a:lnTo>
                  <a:pt x="2944688" y="9766299"/>
                </a:lnTo>
                <a:lnTo>
                  <a:pt x="2937521" y="9817099"/>
                </a:lnTo>
                <a:lnTo>
                  <a:pt x="2930026" y="9867899"/>
                </a:lnTo>
                <a:lnTo>
                  <a:pt x="2921546" y="9905999"/>
                </a:lnTo>
                <a:lnTo>
                  <a:pt x="2911424" y="9956799"/>
                </a:lnTo>
                <a:lnTo>
                  <a:pt x="2899005" y="10007599"/>
                </a:lnTo>
                <a:lnTo>
                  <a:pt x="2881161" y="10058399"/>
                </a:lnTo>
                <a:lnTo>
                  <a:pt x="2858793" y="10096499"/>
                </a:lnTo>
                <a:lnTo>
                  <a:pt x="2830393" y="10134599"/>
                </a:lnTo>
                <a:lnTo>
                  <a:pt x="2794453" y="10172699"/>
                </a:lnTo>
                <a:lnTo>
                  <a:pt x="2752443" y="10198099"/>
                </a:lnTo>
                <a:lnTo>
                  <a:pt x="2711465" y="10236199"/>
                </a:lnTo>
                <a:lnTo>
                  <a:pt x="2671565" y="10274299"/>
                </a:lnTo>
                <a:close/>
              </a:path>
              <a:path w="10270490" h="10274300">
                <a:moveTo>
                  <a:pt x="2675118" y="177799"/>
                </a:moveTo>
                <a:lnTo>
                  <a:pt x="2371649" y="177799"/>
                </a:lnTo>
                <a:lnTo>
                  <a:pt x="2422614" y="165099"/>
                </a:lnTo>
                <a:lnTo>
                  <a:pt x="2628241" y="165099"/>
                </a:lnTo>
                <a:lnTo>
                  <a:pt x="2675118" y="177799"/>
                </a:lnTo>
                <a:close/>
              </a:path>
              <a:path w="10270490" h="10274300">
                <a:moveTo>
                  <a:pt x="3260830" y="177799"/>
                </a:moveTo>
                <a:lnTo>
                  <a:pt x="3108869" y="177799"/>
                </a:lnTo>
                <a:lnTo>
                  <a:pt x="3160259" y="165099"/>
                </a:lnTo>
                <a:lnTo>
                  <a:pt x="3212664" y="165099"/>
                </a:lnTo>
                <a:lnTo>
                  <a:pt x="3260830" y="177799"/>
                </a:lnTo>
                <a:close/>
              </a:path>
              <a:path w="10270490" h="10274300">
                <a:moveTo>
                  <a:pt x="3624049" y="177799"/>
                </a:moveTo>
                <a:lnTo>
                  <a:pt x="3360619" y="177799"/>
                </a:lnTo>
                <a:lnTo>
                  <a:pt x="3411976" y="165099"/>
                </a:lnTo>
                <a:lnTo>
                  <a:pt x="3570299" y="165099"/>
                </a:lnTo>
                <a:lnTo>
                  <a:pt x="3624049" y="177799"/>
                </a:lnTo>
                <a:close/>
              </a:path>
              <a:path w="10270490" h="10274300">
                <a:moveTo>
                  <a:pt x="3786360" y="190499"/>
                </a:moveTo>
                <a:lnTo>
                  <a:pt x="2219751" y="190499"/>
                </a:lnTo>
                <a:lnTo>
                  <a:pt x="2270221" y="177799"/>
                </a:lnTo>
                <a:lnTo>
                  <a:pt x="3732212" y="177799"/>
                </a:lnTo>
                <a:lnTo>
                  <a:pt x="3786360" y="190499"/>
                </a:lnTo>
                <a:close/>
              </a:path>
            </a:pathLst>
          </a:custGeom>
          <a:solidFill>
            <a:srgbClr val="C8E1EF"/>
          </a:solidFill>
        </p:spPr>
        <p:txBody>
          <a:bodyPr wrap="square" lIns="0" tIns="0" rIns="0" bIns="0" rtlCol="0"/>
          <a:lstStyle/>
          <a:p>
            <a:endParaRPr sz="1200"/>
          </a:p>
        </p:txBody>
      </p:sp>
      <p:sp>
        <p:nvSpPr>
          <p:cNvPr id="3" name="object 3"/>
          <p:cNvSpPr txBox="1">
            <a:spLocks noGrp="1"/>
          </p:cNvSpPr>
          <p:nvPr>
            <p:ph type="title"/>
          </p:nvPr>
        </p:nvSpPr>
        <p:spPr>
          <a:xfrm>
            <a:off x="455156" y="1311937"/>
            <a:ext cx="5310293" cy="3801896"/>
          </a:xfrm>
          <a:prstGeom prst="rect">
            <a:avLst/>
          </a:prstGeom>
        </p:spPr>
        <p:txBody>
          <a:bodyPr vert="horz" wrap="square" lIns="0" tIns="18627" rIns="0" bIns="0" rtlCol="0" anchor="ctr">
            <a:spAutoFit/>
          </a:bodyPr>
          <a:lstStyle/>
          <a:p>
            <a:pPr marL="8467" marR="3387">
              <a:lnSpc>
                <a:spcPts val="5947"/>
              </a:lnSpc>
              <a:spcBef>
                <a:spcPts val="147"/>
              </a:spcBef>
            </a:pPr>
            <a:r>
              <a:rPr lang="en-CA" sz="4967" spc="169" dirty="0" err="1"/>
              <a:t>Metformine</a:t>
            </a:r>
            <a:r>
              <a:rPr lang="en-CA" sz="4967" spc="169" dirty="0"/>
              <a:t> et </a:t>
            </a:r>
            <a:r>
              <a:rPr lang="en-CA" sz="4967" spc="169" dirty="0" err="1"/>
              <a:t>Prédiabète</a:t>
            </a:r>
            <a:r>
              <a:rPr lang="en-CA" sz="4967" spc="123" dirty="0"/>
              <a:t> </a:t>
            </a:r>
            <a:r>
              <a:rPr lang="en-CA" sz="4967" spc="-3" dirty="0"/>
              <a:t> </a:t>
            </a:r>
            <a:br>
              <a:rPr lang="en-CA" sz="4967" spc="-3" dirty="0"/>
            </a:br>
            <a:r>
              <a:rPr lang="en-CA" sz="4967" dirty="0"/>
              <a:t> </a:t>
            </a:r>
            <a:r>
              <a:rPr lang="en-CA" sz="4967" spc="590" dirty="0"/>
              <a:t>PICO</a:t>
            </a:r>
            <a:br>
              <a:rPr lang="en-CA" sz="4967" spc="590" dirty="0"/>
            </a:br>
            <a:br>
              <a:rPr lang="en-CA" sz="4967" spc="590" dirty="0"/>
            </a:br>
            <a:endParaRPr lang="en-CA" sz="4967" dirty="0"/>
          </a:p>
        </p:txBody>
      </p:sp>
      <p:sp>
        <p:nvSpPr>
          <p:cNvPr id="4" name="object 4"/>
          <p:cNvSpPr txBox="1"/>
          <p:nvPr/>
        </p:nvSpPr>
        <p:spPr>
          <a:xfrm>
            <a:off x="5912467" y="2380716"/>
            <a:ext cx="5467773" cy="442002"/>
          </a:xfrm>
          <a:prstGeom prst="rect">
            <a:avLst/>
          </a:prstGeom>
        </p:spPr>
        <p:txBody>
          <a:bodyPr vert="horz" wrap="square" lIns="0" tIns="8467" rIns="0" bIns="0" rtlCol="0">
            <a:spAutoFit/>
          </a:bodyPr>
          <a:lstStyle/>
          <a:p>
            <a:pPr algn="just">
              <a:lnSpc>
                <a:spcPct val="150000"/>
              </a:lnSpc>
            </a:pPr>
            <a:r>
              <a:rPr sz="2000" spc="50" dirty="0">
                <a:solidFill>
                  <a:srgbClr val="5B9DC7"/>
                </a:solidFill>
                <a:latin typeface="Tahoma"/>
                <a:cs typeface="Tahoma"/>
              </a:rPr>
              <a:t>P</a:t>
            </a:r>
            <a:r>
              <a:rPr sz="2000" spc="-87" dirty="0">
                <a:solidFill>
                  <a:srgbClr val="5B9DC7"/>
                </a:solidFill>
                <a:latin typeface="Tahoma"/>
                <a:cs typeface="Tahoma"/>
              </a:rPr>
              <a:t> </a:t>
            </a:r>
            <a:r>
              <a:rPr sz="2000" spc="-167" dirty="0">
                <a:solidFill>
                  <a:srgbClr val="5B9DC7"/>
                </a:solidFill>
                <a:latin typeface="Tahoma"/>
                <a:cs typeface="Tahoma"/>
              </a:rPr>
              <a:t>:</a:t>
            </a:r>
            <a:r>
              <a:rPr lang="fr-FR" sz="2133" dirty="0">
                <a:highlight>
                  <a:srgbClr val="FFFFFF"/>
                </a:highlight>
                <a:latin typeface="Times New Roman" panose="02020603050405020304" pitchFamily="18" charset="0"/>
                <a:ea typeface="Times New Roman" panose="02020603050405020304" pitchFamily="18" charset="0"/>
              </a:rPr>
              <a:t>Patients adultes diagnostiqués de prédiabète </a:t>
            </a:r>
            <a:endParaRPr lang="en-CA" sz="2133" dirty="0">
              <a:latin typeface="Times New Roman" panose="02020603050405020304" pitchFamily="18" charset="0"/>
              <a:ea typeface="Times New Roman" panose="02020603050405020304" pitchFamily="18" charset="0"/>
            </a:endParaRPr>
          </a:p>
        </p:txBody>
      </p:sp>
      <p:sp>
        <p:nvSpPr>
          <p:cNvPr id="5" name="object 5"/>
          <p:cNvSpPr txBox="1"/>
          <p:nvPr/>
        </p:nvSpPr>
        <p:spPr>
          <a:xfrm>
            <a:off x="5957241" y="3132866"/>
            <a:ext cx="4864947" cy="733300"/>
          </a:xfrm>
          <a:prstGeom prst="rect">
            <a:avLst/>
          </a:prstGeom>
        </p:spPr>
        <p:txBody>
          <a:bodyPr vert="horz" wrap="square" lIns="0" tIns="8467" rIns="0" bIns="0" rtlCol="0">
            <a:spAutoFit/>
          </a:bodyPr>
          <a:lstStyle/>
          <a:p>
            <a:pPr marL="8467" marR="3387">
              <a:lnSpc>
                <a:spcPct val="114599"/>
              </a:lnSpc>
              <a:spcBef>
                <a:spcPts val="67"/>
              </a:spcBef>
            </a:pPr>
            <a:r>
              <a:rPr sz="2000" spc="3" dirty="0">
                <a:solidFill>
                  <a:srgbClr val="5B9DC7"/>
                </a:solidFill>
                <a:latin typeface="Tahoma"/>
                <a:cs typeface="Tahoma"/>
              </a:rPr>
              <a:t>I</a:t>
            </a:r>
            <a:r>
              <a:rPr sz="2000" spc="-87" dirty="0">
                <a:solidFill>
                  <a:srgbClr val="5B9DC7"/>
                </a:solidFill>
                <a:latin typeface="Tahoma"/>
                <a:cs typeface="Tahoma"/>
              </a:rPr>
              <a:t> </a:t>
            </a:r>
            <a:r>
              <a:rPr sz="2000" spc="-167" dirty="0">
                <a:solidFill>
                  <a:srgbClr val="5B9DC7"/>
                </a:solidFill>
                <a:latin typeface="Tahoma"/>
                <a:cs typeface="Tahoma"/>
              </a:rPr>
              <a:t>:</a:t>
            </a:r>
            <a:r>
              <a:rPr sz="2000" spc="-87" dirty="0">
                <a:solidFill>
                  <a:srgbClr val="5B9DC7"/>
                </a:solidFill>
                <a:latin typeface="Tahoma"/>
                <a:cs typeface="Tahoma"/>
              </a:rPr>
              <a:t> </a:t>
            </a:r>
            <a:r>
              <a:rPr lang="fr-FR" sz="2133" dirty="0">
                <a:highlight>
                  <a:srgbClr val="FFFFFF"/>
                </a:highlight>
                <a:latin typeface="Times New Roman" panose="02020603050405020304" pitchFamily="18" charset="0"/>
                <a:ea typeface="Times New Roman" panose="02020603050405020304" pitchFamily="18" charset="0"/>
              </a:rPr>
              <a:t>Utilisation de metformine chez les prédiabétiques  </a:t>
            </a:r>
            <a:r>
              <a:rPr lang="fr-FR" sz="2133" dirty="0">
                <a:latin typeface="Times New Roman" panose="02020603050405020304" pitchFamily="18" charset="0"/>
                <a:ea typeface="Times New Roman" panose="02020603050405020304" pitchFamily="18" charset="0"/>
              </a:rPr>
              <a:t> </a:t>
            </a:r>
            <a:endParaRPr lang="en-CA" sz="2133" dirty="0">
              <a:latin typeface="Times New Roman" panose="02020603050405020304" pitchFamily="18" charset="0"/>
              <a:ea typeface="Times New Roman" panose="02020603050405020304" pitchFamily="18" charset="0"/>
            </a:endParaRPr>
          </a:p>
        </p:txBody>
      </p:sp>
      <p:sp>
        <p:nvSpPr>
          <p:cNvPr id="6" name="object 6"/>
          <p:cNvSpPr txBox="1"/>
          <p:nvPr/>
        </p:nvSpPr>
        <p:spPr>
          <a:xfrm>
            <a:off x="5915804" y="4084479"/>
            <a:ext cx="5236210" cy="1110775"/>
          </a:xfrm>
          <a:prstGeom prst="rect">
            <a:avLst/>
          </a:prstGeom>
        </p:spPr>
        <p:txBody>
          <a:bodyPr vert="horz" wrap="square" lIns="0" tIns="8467" rIns="0" bIns="0" rtlCol="0">
            <a:spAutoFit/>
          </a:bodyPr>
          <a:lstStyle/>
          <a:p>
            <a:pPr marL="8467" marR="3387">
              <a:lnSpc>
                <a:spcPct val="114599"/>
              </a:lnSpc>
              <a:spcBef>
                <a:spcPts val="67"/>
              </a:spcBef>
            </a:pPr>
            <a:r>
              <a:rPr sz="2000" spc="87" dirty="0">
                <a:solidFill>
                  <a:srgbClr val="5B9DC7"/>
                </a:solidFill>
                <a:latin typeface="Tahoma"/>
                <a:cs typeface="Tahoma"/>
              </a:rPr>
              <a:t>C</a:t>
            </a:r>
            <a:r>
              <a:rPr sz="2000" spc="-167" dirty="0">
                <a:solidFill>
                  <a:srgbClr val="5B9DC7"/>
                </a:solidFill>
                <a:latin typeface="Tahoma"/>
                <a:cs typeface="Tahoma"/>
              </a:rPr>
              <a:t>:</a:t>
            </a:r>
            <a:r>
              <a:rPr lang="fr-FR" sz="2133" dirty="0">
                <a:highlight>
                  <a:srgbClr val="FFFFFF"/>
                </a:highlight>
                <a:latin typeface="Times New Roman" panose="02020603050405020304" pitchFamily="18" charset="0"/>
                <a:ea typeface="Times New Roman" panose="02020603050405020304" pitchFamily="18" charset="0"/>
              </a:rPr>
              <a:t>Utilisation de mesures pharmaco vs non pharmaco incluant placebo chez les prédiabétiques</a:t>
            </a:r>
            <a:endParaRPr lang="en-CA" sz="2133" dirty="0">
              <a:latin typeface="Times New Roman" panose="02020603050405020304" pitchFamily="18" charset="0"/>
              <a:ea typeface="Times New Roman" panose="02020603050405020304" pitchFamily="18" charset="0"/>
            </a:endParaRPr>
          </a:p>
        </p:txBody>
      </p:sp>
      <p:sp>
        <p:nvSpPr>
          <p:cNvPr id="7" name="object 7"/>
          <p:cNvSpPr txBox="1"/>
          <p:nvPr/>
        </p:nvSpPr>
        <p:spPr>
          <a:xfrm>
            <a:off x="5955876" y="5242160"/>
            <a:ext cx="4598247" cy="1660733"/>
          </a:xfrm>
          <a:prstGeom prst="rect">
            <a:avLst/>
          </a:prstGeom>
        </p:spPr>
        <p:txBody>
          <a:bodyPr vert="horz" wrap="square" lIns="0" tIns="8467" rIns="0" bIns="0" rtlCol="0">
            <a:spAutoFit/>
          </a:bodyPr>
          <a:lstStyle/>
          <a:p>
            <a:pPr marL="8467" marR="3387">
              <a:lnSpc>
                <a:spcPct val="114599"/>
              </a:lnSpc>
              <a:spcBef>
                <a:spcPts val="67"/>
              </a:spcBef>
            </a:pPr>
            <a:r>
              <a:rPr sz="2000" spc="-83" dirty="0">
                <a:solidFill>
                  <a:srgbClr val="5B9DC7"/>
                </a:solidFill>
                <a:latin typeface="Tahoma"/>
                <a:cs typeface="Tahoma"/>
              </a:rPr>
              <a:t>O</a:t>
            </a:r>
            <a:r>
              <a:rPr sz="2000" spc="-87" dirty="0">
                <a:solidFill>
                  <a:srgbClr val="5B9DC7"/>
                </a:solidFill>
                <a:latin typeface="Tahoma"/>
                <a:cs typeface="Tahoma"/>
              </a:rPr>
              <a:t> </a:t>
            </a:r>
            <a:r>
              <a:rPr sz="2000" spc="-167" dirty="0">
                <a:solidFill>
                  <a:srgbClr val="5B9DC7"/>
                </a:solidFill>
                <a:latin typeface="Tahoma"/>
                <a:cs typeface="Tahoma"/>
              </a:rPr>
              <a:t>:</a:t>
            </a:r>
            <a:r>
              <a:rPr sz="2000" spc="-87" dirty="0">
                <a:solidFill>
                  <a:srgbClr val="5B9DC7"/>
                </a:solidFill>
                <a:latin typeface="Tahoma"/>
                <a:cs typeface="Tahoma"/>
              </a:rPr>
              <a:t> </a:t>
            </a:r>
            <a:r>
              <a:rPr lang="fr-FR" sz="2133" dirty="0">
                <a:highlight>
                  <a:srgbClr val="FFFFFF"/>
                </a:highlight>
                <a:latin typeface="Times New Roman" panose="02020603050405020304" pitchFamily="18" charset="0"/>
                <a:ea typeface="Times New Roman" panose="02020603050405020304" pitchFamily="18" charset="0"/>
              </a:rPr>
              <a:t> </a:t>
            </a:r>
            <a:r>
              <a:rPr lang="fr-FR" sz="2133" dirty="0">
                <a:latin typeface="Times New Roman" panose="02020603050405020304" pitchFamily="18" charset="0"/>
                <a:ea typeface="Times New Roman" panose="02020603050405020304" pitchFamily="18" charset="0"/>
              </a:rPr>
              <a:t>Réduction de l’incidence du diabète et de ses complications chez les prédiabétiques</a:t>
            </a:r>
            <a:r>
              <a:rPr lang="fr-FR" sz="3200" spc="-87" dirty="0">
                <a:solidFill>
                  <a:srgbClr val="5B9DC7"/>
                </a:solidFill>
                <a:latin typeface="Tahoma"/>
                <a:cs typeface="Tahoma"/>
              </a:rPr>
              <a:t> </a:t>
            </a:r>
            <a:endParaRPr lang="fr-FR" sz="3200" dirty="0">
              <a:latin typeface="Tahoma"/>
              <a:cs typeface="Tahoma"/>
            </a:endParaRPr>
          </a:p>
          <a:p>
            <a:pPr marL="8467" marR="3387">
              <a:lnSpc>
                <a:spcPct val="114599"/>
              </a:lnSpc>
              <a:spcBef>
                <a:spcPts val="67"/>
              </a:spcBef>
            </a:pPr>
            <a:r>
              <a:rPr sz="2000" spc="-617" dirty="0">
                <a:solidFill>
                  <a:srgbClr val="5B9DC7"/>
                </a:solidFill>
                <a:latin typeface="Tahoma"/>
                <a:cs typeface="Tahoma"/>
              </a:rPr>
              <a:t> </a:t>
            </a:r>
            <a:endParaRPr sz="2000" dirty="0">
              <a:latin typeface="Tahoma"/>
              <a:cs typeface="Tahoma"/>
            </a:endParaRPr>
          </a:p>
        </p:txBody>
      </p:sp>
      <p:sp>
        <p:nvSpPr>
          <p:cNvPr id="8" name="object 8"/>
          <p:cNvSpPr/>
          <p:nvPr/>
        </p:nvSpPr>
        <p:spPr>
          <a:xfrm>
            <a:off x="0" y="4861763"/>
            <a:ext cx="3525097" cy="1244600"/>
          </a:xfrm>
          <a:custGeom>
            <a:avLst/>
            <a:gdLst/>
            <a:ahLst/>
            <a:cxnLst/>
            <a:rect l="l" t="t" r="r" b="b"/>
            <a:pathLst>
              <a:path w="5287645" h="1866900">
                <a:moveTo>
                  <a:pt x="255742" y="292099"/>
                </a:moveTo>
                <a:lnTo>
                  <a:pt x="411626" y="292099"/>
                </a:lnTo>
                <a:lnTo>
                  <a:pt x="388213" y="279399"/>
                </a:lnTo>
                <a:lnTo>
                  <a:pt x="347700" y="253999"/>
                </a:lnTo>
                <a:lnTo>
                  <a:pt x="326587" y="241299"/>
                </a:lnTo>
                <a:lnTo>
                  <a:pt x="303763" y="228599"/>
                </a:lnTo>
                <a:lnTo>
                  <a:pt x="291352" y="228599"/>
                </a:lnTo>
                <a:lnTo>
                  <a:pt x="279797" y="215899"/>
                </a:lnTo>
                <a:lnTo>
                  <a:pt x="251570" y="190499"/>
                </a:lnTo>
                <a:lnTo>
                  <a:pt x="223449" y="177799"/>
                </a:lnTo>
                <a:lnTo>
                  <a:pt x="195543" y="152399"/>
                </a:lnTo>
                <a:lnTo>
                  <a:pt x="167957" y="126999"/>
                </a:lnTo>
                <a:lnTo>
                  <a:pt x="155404" y="126999"/>
                </a:lnTo>
                <a:lnTo>
                  <a:pt x="130582" y="101599"/>
                </a:lnTo>
                <a:lnTo>
                  <a:pt x="108329" y="88899"/>
                </a:lnTo>
                <a:lnTo>
                  <a:pt x="87359" y="76199"/>
                </a:lnTo>
                <a:lnTo>
                  <a:pt x="66389" y="50799"/>
                </a:lnTo>
                <a:lnTo>
                  <a:pt x="0" y="0"/>
                </a:lnTo>
                <a:lnTo>
                  <a:pt x="0" y="76199"/>
                </a:lnTo>
                <a:lnTo>
                  <a:pt x="17317" y="88899"/>
                </a:lnTo>
                <a:lnTo>
                  <a:pt x="43048" y="114299"/>
                </a:lnTo>
                <a:lnTo>
                  <a:pt x="69099" y="139699"/>
                </a:lnTo>
                <a:lnTo>
                  <a:pt x="95793" y="152399"/>
                </a:lnTo>
                <a:lnTo>
                  <a:pt x="123450" y="177799"/>
                </a:lnTo>
                <a:lnTo>
                  <a:pt x="147897" y="203199"/>
                </a:lnTo>
                <a:lnTo>
                  <a:pt x="171809" y="215899"/>
                </a:lnTo>
                <a:lnTo>
                  <a:pt x="195507" y="241299"/>
                </a:lnTo>
                <a:lnTo>
                  <a:pt x="219312" y="253999"/>
                </a:lnTo>
                <a:lnTo>
                  <a:pt x="243421" y="279399"/>
                </a:lnTo>
                <a:lnTo>
                  <a:pt x="255742" y="292099"/>
                </a:lnTo>
                <a:close/>
              </a:path>
              <a:path w="5287645" h="1866900">
                <a:moveTo>
                  <a:pt x="3895362" y="152399"/>
                </a:moveTo>
                <a:lnTo>
                  <a:pt x="4008165" y="152399"/>
                </a:lnTo>
                <a:lnTo>
                  <a:pt x="3985911" y="139699"/>
                </a:lnTo>
                <a:lnTo>
                  <a:pt x="3919150" y="139699"/>
                </a:lnTo>
                <a:lnTo>
                  <a:pt x="3895362" y="152399"/>
                </a:lnTo>
                <a:close/>
              </a:path>
              <a:path w="5287645" h="1866900">
                <a:moveTo>
                  <a:pt x="3702318" y="152399"/>
                </a:moveTo>
                <a:lnTo>
                  <a:pt x="3871789" y="152399"/>
                </a:lnTo>
                <a:lnTo>
                  <a:pt x="3848216" y="139699"/>
                </a:lnTo>
                <a:lnTo>
                  <a:pt x="3720132" y="139699"/>
                </a:lnTo>
                <a:lnTo>
                  <a:pt x="3702318" y="152399"/>
                </a:lnTo>
                <a:close/>
              </a:path>
              <a:path w="5287645" h="1866900">
                <a:moveTo>
                  <a:pt x="3528852" y="165099"/>
                </a:moveTo>
                <a:lnTo>
                  <a:pt x="4073785" y="165099"/>
                </a:lnTo>
                <a:lnTo>
                  <a:pt x="4040868" y="152399"/>
                </a:lnTo>
                <a:lnTo>
                  <a:pt x="3566513" y="152399"/>
                </a:lnTo>
                <a:lnTo>
                  <a:pt x="3528852" y="165099"/>
                </a:lnTo>
                <a:close/>
              </a:path>
              <a:path w="5287645" h="1866900">
                <a:moveTo>
                  <a:pt x="3470472" y="177799"/>
                </a:moveTo>
                <a:lnTo>
                  <a:pt x="4139405" y="177799"/>
                </a:lnTo>
                <a:lnTo>
                  <a:pt x="4106702" y="165099"/>
                </a:lnTo>
                <a:lnTo>
                  <a:pt x="3491192" y="165099"/>
                </a:lnTo>
                <a:lnTo>
                  <a:pt x="3470472" y="177799"/>
                </a:lnTo>
                <a:close/>
              </a:path>
              <a:path w="5287645" h="1866900">
                <a:moveTo>
                  <a:pt x="3369652" y="190499"/>
                </a:moveTo>
                <a:lnTo>
                  <a:pt x="4171502" y="190499"/>
                </a:lnTo>
                <a:lnTo>
                  <a:pt x="4155186" y="177799"/>
                </a:lnTo>
                <a:lnTo>
                  <a:pt x="3388875" y="177799"/>
                </a:lnTo>
                <a:lnTo>
                  <a:pt x="3369652" y="190499"/>
                </a:lnTo>
                <a:close/>
              </a:path>
              <a:path w="5287645" h="1866900">
                <a:moveTo>
                  <a:pt x="3266265" y="215899"/>
                </a:moveTo>
                <a:lnTo>
                  <a:pt x="4275639" y="215899"/>
                </a:lnTo>
                <a:lnTo>
                  <a:pt x="4204455" y="190499"/>
                </a:lnTo>
                <a:lnTo>
                  <a:pt x="3331421" y="190499"/>
                </a:lnTo>
                <a:lnTo>
                  <a:pt x="3309845" y="203199"/>
                </a:lnTo>
                <a:lnTo>
                  <a:pt x="3288055" y="203199"/>
                </a:lnTo>
                <a:lnTo>
                  <a:pt x="3266265" y="215899"/>
                </a:lnTo>
                <a:close/>
              </a:path>
              <a:path w="5287645" h="1866900">
                <a:moveTo>
                  <a:pt x="3175841" y="241299"/>
                </a:moveTo>
                <a:lnTo>
                  <a:pt x="4364689" y="241299"/>
                </a:lnTo>
                <a:lnTo>
                  <a:pt x="4345966" y="228599"/>
                </a:lnTo>
                <a:lnTo>
                  <a:pt x="4310856" y="215899"/>
                </a:lnTo>
                <a:lnTo>
                  <a:pt x="3221597" y="215899"/>
                </a:lnTo>
                <a:lnTo>
                  <a:pt x="3175841" y="241299"/>
                </a:lnTo>
                <a:close/>
              </a:path>
              <a:path w="5287645" h="1866900">
                <a:moveTo>
                  <a:pt x="4931412" y="1358899"/>
                </a:moveTo>
                <a:lnTo>
                  <a:pt x="5270355" y="1358899"/>
                </a:lnTo>
                <a:lnTo>
                  <a:pt x="5281678" y="1320799"/>
                </a:lnTo>
                <a:lnTo>
                  <a:pt x="5286475" y="1295399"/>
                </a:lnTo>
                <a:lnTo>
                  <a:pt x="5287206" y="1257299"/>
                </a:lnTo>
                <a:lnTo>
                  <a:pt x="5286332" y="1219199"/>
                </a:lnTo>
                <a:lnTo>
                  <a:pt x="5285316" y="1206499"/>
                </a:lnTo>
                <a:lnTo>
                  <a:pt x="5282480" y="1206499"/>
                </a:lnTo>
                <a:lnTo>
                  <a:pt x="5278147" y="1193799"/>
                </a:lnTo>
                <a:lnTo>
                  <a:pt x="5272637" y="1181099"/>
                </a:lnTo>
                <a:lnTo>
                  <a:pt x="5263133" y="1155699"/>
                </a:lnTo>
                <a:lnTo>
                  <a:pt x="5254806" y="1130299"/>
                </a:lnTo>
                <a:lnTo>
                  <a:pt x="5247120" y="1117599"/>
                </a:lnTo>
                <a:lnTo>
                  <a:pt x="5223173" y="1054099"/>
                </a:lnTo>
                <a:lnTo>
                  <a:pt x="5203593" y="1015999"/>
                </a:lnTo>
                <a:lnTo>
                  <a:pt x="5181447" y="977899"/>
                </a:lnTo>
                <a:lnTo>
                  <a:pt x="5157374" y="939799"/>
                </a:lnTo>
                <a:lnTo>
                  <a:pt x="5137955" y="914399"/>
                </a:lnTo>
                <a:lnTo>
                  <a:pt x="5119286" y="876299"/>
                </a:lnTo>
                <a:lnTo>
                  <a:pt x="5101686" y="850899"/>
                </a:lnTo>
                <a:lnTo>
                  <a:pt x="5085477" y="825499"/>
                </a:lnTo>
                <a:lnTo>
                  <a:pt x="5079290" y="812799"/>
                </a:lnTo>
                <a:lnTo>
                  <a:pt x="5072781" y="800099"/>
                </a:lnTo>
                <a:lnTo>
                  <a:pt x="5066059" y="787399"/>
                </a:lnTo>
                <a:lnTo>
                  <a:pt x="5059229" y="774699"/>
                </a:lnTo>
                <a:lnTo>
                  <a:pt x="5040399" y="749299"/>
                </a:lnTo>
                <a:lnTo>
                  <a:pt x="5002739" y="711199"/>
                </a:lnTo>
                <a:lnTo>
                  <a:pt x="4983909" y="685799"/>
                </a:lnTo>
                <a:lnTo>
                  <a:pt x="4973709" y="673099"/>
                </a:lnTo>
                <a:lnTo>
                  <a:pt x="4963081" y="647699"/>
                </a:lnTo>
                <a:lnTo>
                  <a:pt x="4951170" y="647699"/>
                </a:lnTo>
                <a:lnTo>
                  <a:pt x="4937118" y="634999"/>
                </a:lnTo>
                <a:lnTo>
                  <a:pt x="4932554" y="634999"/>
                </a:lnTo>
                <a:lnTo>
                  <a:pt x="4927989" y="622299"/>
                </a:lnTo>
                <a:lnTo>
                  <a:pt x="4924565" y="622299"/>
                </a:lnTo>
                <a:lnTo>
                  <a:pt x="4909337" y="596899"/>
                </a:lnTo>
                <a:lnTo>
                  <a:pt x="4891755" y="584199"/>
                </a:lnTo>
                <a:lnTo>
                  <a:pt x="4853809" y="558799"/>
                </a:lnTo>
                <a:lnTo>
                  <a:pt x="4828132" y="533399"/>
                </a:lnTo>
                <a:lnTo>
                  <a:pt x="4776777" y="495299"/>
                </a:lnTo>
                <a:lnTo>
                  <a:pt x="4751100" y="482599"/>
                </a:lnTo>
                <a:lnTo>
                  <a:pt x="4741970" y="469899"/>
                </a:lnTo>
                <a:lnTo>
                  <a:pt x="4737405" y="469899"/>
                </a:lnTo>
                <a:lnTo>
                  <a:pt x="4696606" y="444499"/>
                </a:lnTo>
                <a:lnTo>
                  <a:pt x="4620572" y="393699"/>
                </a:lnTo>
                <a:lnTo>
                  <a:pt x="4581058" y="368299"/>
                </a:lnTo>
                <a:lnTo>
                  <a:pt x="4571928" y="368299"/>
                </a:lnTo>
                <a:lnTo>
                  <a:pt x="4564029" y="355599"/>
                </a:lnTo>
                <a:lnTo>
                  <a:pt x="4556664" y="355599"/>
                </a:lnTo>
                <a:lnTo>
                  <a:pt x="4548658" y="342899"/>
                </a:lnTo>
                <a:lnTo>
                  <a:pt x="4538833" y="342899"/>
                </a:lnTo>
                <a:lnTo>
                  <a:pt x="4528579" y="330199"/>
                </a:lnTo>
                <a:lnTo>
                  <a:pt x="4508501" y="330199"/>
                </a:lnTo>
                <a:lnTo>
                  <a:pt x="4476065" y="304799"/>
                </a:lnTo>
                <a:lnTo>
                  <a:pt x="4454097" y="292099"/>
                </a:lnTo>
                <a:lnTo>
                  <a:pt x="4433412" y="279399"/>
                </a:lnTo>
                <a:lnTo>
                  <a:pt x="4414439" y="266699"/>
                </a:lnTo>
                <a:lnTo>
                  <a:pt x="4399568" y="253999"/>
                </a:lnTo>
                <a:lnTo>
                  <a:pt x="4382771" y="241299"/>
                </a:lnTo>
                <a:lnTo>
                  <a:pt x="3888337" y="241299"/>
                </a:lnTo>
                <a:lnTo>
                  <a:pt x="3939174" y="253999"/>
                </a:lnTo>
                <a:lnTo>
                  <a:pt x="3989477" y="279399"/>
                </a:lnTo>
                <a:lnTo>
                  <a:pt x="4091474" y="304799"/>
                </a:lnTo>
                <a:lnTo>
                  <a:pt x="4141788" y="330199"/>
                </a:lnTo>
                <a:lnTo>
                  <a:pt x="4192431" y="342899"/>
                </a:lnTo>
                <a:lnTo>
                  <a:pt x="4242909" y="368299"/>
                </a:lnTo>
                <a:lnTo>
                  <a:pt x="4292730" y="380999"/>
                </a:lnTo>
                <a:lnTo>
                  <a:pt x="4341401" y="406399"/>
                </a:lnTo>
                <a:lnTo>
                  <a:pt x="4351494" y="419099"/>
                </a:lnTo>
                <a:lnTo>
                  <a:pt x="4371251" y="419099"/>
                </a:lnTo>
                <a:lnTo>
                  <a:pt x="4381344" y="431799"/>
                </a:lnTo>
                <a:lnTo>
                  <a:pt x="4397428" y="431799"/>
                </a:lnTo>
                <a:lnTo>
                  <a:pt x="4429168" y="457199"/>
                </a:lnTo>
                <a:lnTo>
                  <a:pt x="4445252" y="457199"/>
                </a:lnTo>
                <a:lnTo>
                  <a:pt x="4487567" y="482599"/>
                </a:lnTo>
                <a:lnTo>
                  <a:pt x="4527848" y="507999"/>
                </a:lnTo>
                <a:lnTo>
                  <a:pt x="4567060" y="533399"/>
                </a:lnTo>
                <a:lnTo>
                  <a:pt x="4624103" y="558799"/>
                </a:lnTo>
                <a:lnTo>
                  <a:pt x="4659124" y="584199"/>
                </a:lnTo>
                <a:lnTo>
                  <a:pt x="4737833" y="647699"/>
                </a:lnTo>
                <a:lnTo>
                  <a:pt x="4767736" y="673099"/>
                </a:lnTo>
                <a:lnTo>
                  <a:pt x="4807287" y="711199"/>
                </a:lnTo>
                <a:lnTo>
                  <a:pt x="4819715" y="723899"/>
                </a:lnTo>
                <a:lnTo>
                  <a:pt x="4832358" y="736599"/>
                </a:lnTo>
                <a:lnTo>
                  <a:pt x="4844679" y="749299"/>
                </a:lnTo>
                <a:lnTo>
                  <a:pt x="4871159" y="774699"/>
                </a:lnTo>
                <a:lnTo>
                  <a:pt x="4897318" y="800099"/>
                </a:lnTo>
                <a:lnTo>
                  <a:pt x="4922835" y="825499"/>
                </a:lnTo>
                <a:lnTo>
                  <a:pt x="4947389" y="863599"/>
                </a:lnTo>
                <a:lnTo>
                  <a:pt x="4971016" y="888999"/>
                </a:lnTo>
                <a:lnTo>
                  <a:pt x="5019126" y="939799"/>
                </a:lnTo>
                <a:lnTo>
                  <a:pt x="5042111" y="965199"/>
                </a:lnTo>
                <a:lnTo>
                  <a:pt x="5064792" y="1003299"/>
                </a:lnTo>
                <a:lnTo>
                  <a:pt x="5086618" y="1028699"/>
                </a:lnTo>
                <a:lnTo>
                  <a:pt x="5107588" y="1066799"/>
                </a:lnTo>
                <a:lnTo>
                  <a:pt x="5127702" y="1092199"/>
                </a:lnTo>
                <a:lnTo>
                  <a:pt x="5141629" y="1117599"/>
                </a:lnTo>
                <a:lnTo>
                  <a:pt x="5156090" y="1142999"/>
                </a:lnTo>
                <a:lnTo>
                  <a:pt x="5171193" y="1155699"/>
                </a:lnTo>
                <a:lnTo>
                  <a:pt x="5187046" y="1181099"/>
                </a:lnTo>
                <a:lnTo>
                  <a:pt x="5209513" y="1219199"/>
                </a:lnTo>
                <a:lnTo>
                  <a:pt x="5216272" y="1244599"/>
                </a:lnTo>
                <a:lnTo>
                  <a:pt x="5213722" y="1257299"/>
                </a:lnTo>
                <a:lnTo>
                  <a:pt x="5207534" y="1269999"/>
                </a:lnTo>
                <a:lnTo>
                  <a:pt x="5198458" y="1282699"/>
                </a:lnTo>
                <a:lnTo>
                  <a:pt x="5173547" y="1295399"/>
                </a:lnTo>
                <a:lnTo>
                  <a:pt x="5148101" y="1308099"/>
                </a:lnTo>
                <a:lnTo>
                  <a:pt x="5121586" y="1308099"/>
                </a:lnTo>
                <a:lnTo>
                  <a:pt x="5093465" y="1320799"/>
                </a:lnTo>
                <a:lnTo>
                  <a:pt x="5036690" y="1320799"/>
                </a:lnTo>
                <a:lnTo>
                  <a:pt x="4931412" y="1358899"/>
                </a:lnTo>
                <a:close/>
              </a:path>
              <a:path w="5287645" h="1866900">
                <a:moveTo>
                  <a:pt x="1401046" y="863599"/>
                </a:moveTo>
                <a:lnTo>
                  <a:pt x="1968803" y="863599"/>
                </a:lnTo>
                <a:lnTo>
                  <a:pt x="2119445" y="812799"/>
                </a:lnTo>
                <a:lnTo>
                  <a:pt x="2290628" y="761999"/>
                </a:lnTo>
                <a:lnTo>
                  <a:pt x="2313024" y="761999"/>
                </a:lnTo>
                <a:lnTo>
                  <a:pt x="2335421" y="749299"/>
                </a:lnTo>
                <a:lnTo>
                  <a:pt x="2357389" y="736599"/>
                </a:lnTo>
                <a:lnTo>
                  <a:pt x="2378502" y="723899"/>
                </a:lnTo>
                <a:lnTo>
                  <a:pt x="2399704" y="723899"/>
                </a:lnTo>
                <a:lnTo>
                  <a:pt x="2439967" y="698499"/>
                </a:lnTo>
                <a:lnTo>
                  <a:pt x="2473419" y="698499"/>
                </a:lnTo>
                <a:lnTo>
                  <a:pt x="2484493" y="685799"/>
                </a:lnTo>
                <a:lnTo>
                  <a:pt x="2495352" y="685799"/>
                </a:lnTo>
                <a:lnTo>
                  <a:pt x="2506318" y="673099"/>
                </a:lnTo>
                <a:lnTo>
                  <a:pt x="2540412" y="647699"/>
                </a:lnTo>
                <a:lnTo>
                  <a:pt x="2558155" y="647699"/>
                </a:lnTo>
                <a:lnTo>
                  <a:pt x="2593069" y="634999"/>
                </a:lnTo>
                <a:lnTo>
                  <a:pt x="2608315" y="622299"/>
                </a:lnTo>
                <a:lnTo>
                  <a:pt x="2622491" y="622299"/>
                </a:lnTo>
                <a:lnTo>
                  <a:pt x="2635276" y="609599"/>
                </a:lnTo>
                <a:lnTo>
                  <a:pt x="2644906" y="596899"/>
                </a:lnTo>
                <a:lnTo>
                  <a:pt x="2654963" y="584199"/>
                </a:lnTo>
                <a:lnTo>
                  <a:pt x="2665447" y="584199"/>
                </a:lnTo>
                <a:lnTo>
                  <a:pt x="2676360" y="571499"/>
                </a:lnTo>
                <a:lnTo>
                  <a:pt x="2711756" y="558799"/>
                </a:lnTo>
                <a:lnTo>
                  <a:pt x="2780836" y="507999"/>
                </a:lnTo>
                <a:lnTo>
                  <a:pt x="2815589" y="495299"/>
                </a:lnTo>
                <a:lnTo>
                  <a:pt x="2842408" y="482599"/>
                </a:lnTo>
                <a:lnTo>
                  <a:pt x="2855710" y="469899"/>
                </a:lnTo>
                <a:lnTo>
                  <a:pt x="2869227" y="457199"/>
                </a:lnTo>
                <a:lnTo>
                  <a:pt x="2880889" y="457199"/>
                </a:lnTo>
                <a:lnTo>
                  <a:pt x="2892336" y="444499"/>
                </a:lnTo>
                <a:lnTo>
                  <a:pt x="2904212" y="444499"/>
                </a:lnTo>
                <a:lnTo>
                  <a:pt x="2917158" y="431799"/>
                </a:lnTo>
                <a:lnTo>
                  <a:pt x="2927429" y="431799"/>
                </a:lnTo>
                <a:lnTo>
                  <a:pt x="2945029" y="419099"/>
                </a:lnTo>
                <a:lnTo>
                  <a:pt x="2964661" y="406399"/>
                </a:lnTo>
                <a:lnTo>
                  <a:pt x="3006173" y="380999"/>
                </a:lnTo>
                <a:lnTo>
                  <a:pt x="3055172" y="368299"/>
                </a:lnTo>
                <a:lnTo>
                  <a:pt x="3104829" y="342899"/>
                </a:lnTo>
                <a:lnTo>
                  <a:pt x="3256100" y="304799"/>
                </a:lnTo>
                <a:lnTo>
                  <a:pt x="3476356" y="253999"/>
                </a:lnTo>
                <a:lnTo>
                  <a:pt x="3616138" y="253999"/>
                </a:lnTo>
                <a:lnTo>
                  <a:pt x="3655385" y="241299"/>
                </a:lnTo>
                <a:lnTo>
                  <a:pt x="3153391" y="241299"/>
                </a:lnTo>
                <a:lnTo>
                  <a:pt x="3070741" y="279399"/>
                </a:lnTo>
                <a:lnTo>
                  <a:pt x="3043834" y="292099"/>
                </a:lnTo>
                <a:lnTo>
                  <a:pt x="2973506" y="317499"/>
                </a:lnTo>
                <a:lnTo>
                  <a:pt x="2939037" y="342899"/>
                </a:lnTo>
                <a:lnTo>
                  <a:pt x="2905746" y="355599"/>
                </a:lnTo>
                <a:lnTo>
                  <a:pt x="2692123" y="495299"/>
                </a:lnTo>
                <a:lnTo>
                  <a:pt x="2632714" y="533399"/>
                </a:lnTo>
                <a:lnTo>
                  <a:pt x="2591952" y="558799"/>
                </a:lnTo>
                <a:lnTo>
                  <a:pt x="2550683" y="571499"/>
                </a:lnTo>
                <a:lnTo>
                  <a:pt x="2508939" y="596899"/>
                </a:lnTo>
                <a:lnTo>
                  <a:pt x="2466751" y="609599"/>
                </a:lnTo>
                <a:lnTo>
                  <a:pt x="2424151" y="634999"/>
                </a:lnTo>
                <a:lnTo>
                  <a:pt x="2373181" y="660399"/>
                </a:lnTo>
                <a:lnTo>
                  <a:pt x="2321863" y="673099"/>
                </a:lnTo>
                <a:lnTo>
                  <a:pt x="2270229" y="698499"/>
                </a:lnTo>
                <a:lnTo>
                  <a:pt x="2166134" y="723899"/>
                </a:lnTo>
                <a:lnTo>
                  <a:pt x="2113739" y="749299"/>
                </a:lnTo>
                <a:lnTo>
                  <a:pt x="2092055" y="749299"/>
                </a:lnTo>
                <a:lnTo>
                  <a:pt x="1853540" y="812799"/>
                </a:lnTo>
                <a:lnTo>
                  <a:pt x="1198319" y="812799"/>
                </a:lnTo>
                <a:lnTo>
                  <a:pt x="1332002" y="850899"/>
                </a:lnTo>
                <a:lnTo>
                  <a:pt x="1366417" y="850899"/>
                </a:lnTo>
                <a:lnTo>
                  <a:pt x="1401046" y="863599"/>
                </a:lnTo>
                <a:close/>
              </a:path>
              <a:path w="5287645" h="1866900">
                <a:moveTo>
                  <a:pt x="1198319" y="812799"/>
                </a:moveTo>
                <a:lnTo>
                  <a:pt x="1638991" y="812799"/>
                </a:lnTo>
                <a:lnTo>
                  <a:pt x="1601331" y="800099"/>
                </a:lnTo>
                <a:lnTo>
                  <a:pt x="1563670" y="800099"/>
                </a:lnTo>
                <a:lnTo>
                  <a:pt x="1540382" y="787399"/>
                </a:lnTo>
                <a:lnTo>
                  <a:pt x="1493378" y="787399"/>
                </a:lnTo>
                <a:lnTo>
                  <a:pt x="1470090" y="774699"/>
                </a:lnTo>
                <a:lnTo>
                  <a:pt x="1428721" y="774699"/>
                </a:lnTo>
                <a:lnTo>
                  <a:pt x="1267827" y="723899"/>
                </a:lnTo>
                <a:lnTo>
                  <a:pt x="1227723" y="698499"/>
                </a:lnTo>
                <a:lnTo>
                  <a:pt x="1148266" y="673099"/>
                </a:lnTo>
                <a:lnTo>
                  <a:pt x="1131148" y="660399"/>
                </a:lnTo>
                <a:lnTo>
                  <a:pt x="1096911" y="647699"/>
                </a:lnTo>
                <a:lnTo>
                  <a:pt x="1079793" y="647699"/>
                </a:lnTo>
                <a:lnTo>
                  <a:pt x="1048979" y="622299"/>
                </a:lnTo>
                <a:lnTo>
                  <a:pt x="1002225" y="609599"/>
                </a:lnTo>
                <a:lnTo>
                  <a:pt x="908716" y="558799"/>
                </a:lnTo>
                <a:lnTo>
                  <a:pt x="860678" y="546099"/>
                </a:lnTo>
                <a:lnTo>
                  <a:pt x="834270" y="520699"/>
                </a:lnTo>
                <a:lnTo>
                  <a:pt x="752262" y="482599"/>
                </a:lnTo>
                <a:lnTo>
                  <a:pt x="718507" y="457199"/>
                </a:lnTo>
                <a:lnTo>
                  <a:pt x="684217" y="444499"/>
                </a:lnTo>
                <a:lnTo>
                  <a:pt x="649713" y="419099"/>
                </a:lnTo>
                <a:lnTo>
                  <a:pt x="615316" y="406399"/>
                </a:lnTo>
                <a:lnTo>
                  <a:pt x="580936" y="380999"/>
                </a:lnTo>
                <a:lnTo>
                  <a:pt x="513890" y="342899"/>
                </a:lnTo>
                <a:lnTo>
                  <a:pt x="479511" y="330199"/>
                </a:lnTo>
                <a:lnTo>
                  <a:pt x="458024" y="317499"/>
                </a:lnTo>
                <a:lnTo>
                  <a:pt x="435146" y="292099"/>
                </a:lnTo>
                <a:lnTo>
                  <a:pt x="268385" y="292099"/>
                </a:lnTo>
                <a:lnTo>
                  <a:pt x="301355" y="317499"/>
                </a:lnTo>
                <a:lnTo>
                  <a:pt x="333577" y="342899"/>
                </a:lnTo>
                <a:lnTo>
                  <a:pt x="365157" y="355599"/>
                </a:lnTo>
                <a:lnTo>
                  <a:pt x="396202" y="380999"/>
                </a:lnTo>
                <a:lnTo>
                  <a:pt x="430010" y="406399"/>
                </a:lnTo>
                <a:lnTo>
                  <a:pt x="464675" y="431799"/>
                </a:lnTo>
                <a:lnTo>
                  <a:pt x="500195" y="457199"/>
                </a:lnTo>
                <a:lnTo>
                  <a:pt x="536572" y="482599"/>
                </a:lnTo>
                <a:lnTo>
                  <a:pt x="614175" y="520699"/>
                </a:lnTo>
                <a:lnTo>
                  <a:pt x="691778" y="571499"/>
                </a:lnTo>
                <a:lnTo>
                  <a:pt x="872006" y="673099"/>
                </a:lnTo>
                <a:lnTo>
                  <a:pt x="918014" y="685799"/>
                </a:lnTo>
                <a:lnTo>
                  <a:pt x="1011801" y="736599"/>
                </a:lnTo>
                <a:lnTo>
                  <a:pt x="1059393" y="749299"/>
                </a:lnTo>
                <a:lnTo>
                  <a:pt x="1107200" y="774699"/>
                </a:lnTo>
                <a:lnTo>
                  <a:pt x="1155113" y="787399"/>
                </a:lnTo>
                <a:lnTo>
                  <a:pt x="1198319" y="812799"/>
                </a:lnTo>
                <a:close/>
              </a:path>
              <a:path w="5287645" h="1866900">
                <a:moveTo>
                  <a:pt x="1483785" y="876299"/>
                </a:moveTo>
                <a:lnTo>
                  <a:pt x="1923066" y="876299"/>
                </a:lnTo>
                <a:lnTo>
                  <a:pt x="1938133" y="863599"/>
                </a:lnTo>
                <a:lnTo>
                  <a:pt x="1476938" y="863599"/>
                </a:lnTo>
                <a:lnTo>
                  <a:pt x="1483785" y="876299"/>
                </a:lnTo>
                <a:close/>
              </a:path>
              <a:path w="5287645" h="1866900">
                <a:moveTo>
                  <a:pt x="1571801" y="888999"/>
                </a:moveTo>
                <a:lnTo>
                  <a:pt x="1856072" y="888999"/>
                </a:lnTo>
                <a:lnTo>
                  <a:pt x="1908319" y="876299"/>
                </a:lnTo>
                <a:lnTo>
                  <a:pt x="1534480" y="876299"/>
                </a:lnTo>
                <a:lnTo>
                  <a:pt x="1571801" y="888999"/>
                </a:lnTo>
                <a:close/>
              </a:path>
              <a:path w="5287645" h="1866900">
                <a:moveTo>
                  <a:pt x="1750723" y="901699"/>
                </a:moveTo>
                <a:lnTo>
                  <a:pt x="1803612" y="888999"/>
                </a:lnTo>
                <a:lnTo>
                  <a:pt x="1697193" y="888999"/>
                </a:lnTo>
                <a:lnTo>
                  <a:pt x="1750723" y="901699"/>
                </a:lnTo>
                <a:close/>
              </a:path>
              <a:path w="5287645" h="1866900">
                <a:moveTo>
                  <a:pt x="2909169" y="1219199"/>
                </a:moveTo>
                <a:lnTo>
                  <a:pt x="2961665" y="1219199"/>
                </a:lnTo>
                <a:lnTo>
                  <a:pt x="2951198" y="1206499"/>
                </a:lnTo>
                <a:lnTo>
                  <a:pt x="2911451" y="1206499"/>
                </a:lnTo>
                <a:lnTo>
                  <a:pt x="2909169" y="1219199"/>
                </a:lnTo>
                <a:close/>
              </a:path>
              <a:path w="5287645" h="1866900">
                <a:moveTo>
                  <a:pt x="3464319" y="1777999"/>
                </a:moveTo>
                <a:lnTo>
                  <a:pt x="3525428" y="1777999"/>
                </a:lnTo>
                <a:lnTo>
                  <a:pt x="3520863" y="1752599"/>
                </a:lnTo>
                <a:lnTo>
                  <a:pt x="3510325" y="1739899"/>
                </a:lnTo>
                <a:lnTo>
                  <a:pt x="3499038" y="1714499"/>
                </a:lnTo>
                <a:lnTo>
                  <a:pt x="3486680" y="1701799"/>
                </a:lnTo>
                <a:lnTo>
                  <a:pt x="3472932" y="1689099"/>
                </a:lnTo>
                <a:lnTo>
                  <a:pt x="3467119" y="1676399"/>
                </a:lnTo>
                <a:lnTo>
                  <a:pt x="3455921" y="1663699"/>
                </a:lnTo>
                <a:lnTo>
                  <a:pt x="3450108" y="1650999"/>
                </a:lnTo>
                <a:lnTo>
                  <a:pt x="3445989" y="1650999"/>
                </a:lnTo>
                <a:lnTo>
                  <a:pt x="3441977" y="1638299"/>
                </a:lnTo>
                <a:lnTo>
                  <a:pt x="3437750" y="1638299"/>
                </a:lnTo>
                <a:lnTo>
                  <a:pt x="3432989" y="1625599"/>
                </a:lnTo>
                <a:lnTo>
                  <a:pt x="3414837" y="1612899"/>
                </a:lnTo>
                <a:lnTo>
                  <a:pt x="3399038" y="1587499"/>
                </a:lnTo>
                <a:lnTo>
                  <a:pt x="3384523" y="1574799"/>
                </a:lnTo>
                <a:lnTo>
                  <a:pt x="3370222" y="1549399"/>
                </a:lnTo>
                <a:lnTo>
                  <a:pt x="3336913" y="1511299"/>
                </a:lnTo>
                <a:lnTo>
                  <a:pt x="3301464" y="1460499"/>
                </a:lnTo>
                <a:lnTo>
                  <a:pt x="3263019" y="1422399"/>
                </a:lnTo>
                <a:lnTo>
                  <a:pt x="3220722" y="1396999"/>
                </a:lnTo>
                <a:lnTo>
                  <a:pt x="3203337" y="1384299"/>
                </a:lnTo>
                <a:lnTo>
                  <a:pt x="3186914" y="1358899"/>
                </a:lnTo>
                <a:lnTo>
                  <a:pt x="3171133" y="1346199"/>
                </a:lnTo>
                <a:lnTo>
                  <a:pt x="3155673" y="1333499"/>
                </a:lnTo>
                <a:lnTo>
                  <a:pt x="3140017" y="1308099"/>
                </a:lnTo>
                <a:lnTo>
                  <a:pt x="3123719" y="1295399"/>
                </a:lnTo>
                <a:lnTo>
                  <a:pt x="3106565" y="1282699"/>
                </a:lnTo>
                <a:lnTo>
                  <a:pt x="3088341" y="1269999"/>
                </a:lnTo>
                <a:lnTo>
                  <a:pt x="3078730" y="1269999"/>
                </a:lnTo>
                <a:lnTo>
                  <a:pt x="3068797" y="1257299"/>
                </a:lnTo>
                <a:lnTo>
                  <a:pt x="3058651" y="1257299"/>
                </a:lnTo>
                <a:lnTo>
                  <a:pt x="3026822" y="1244599"/>
                </a:lnTo>
                <a:lnTo>
                  <a:pt x="2983242" y="1219199"/>
                </a:lnTo>
                <a:lnTo>
                  <a:pt x="2912593" y="1219199"/>
                </a:lnTo>
                <a:lnTo>
                  <a:pt x="2924005" y="1231899"/>
                </a:lnTo>
                <a:lnTo>
                  <a:pt x="2930852" y="1231899"/>
                </a:lnTo>
                <a:lnTo>
                  <a:pt x="2961273" y="1244599"/>
                </a:lnTo>
                <a:lnTo>
                  <a:pt x="2991052" y="1269999"/>
                </a:lnTo>
                <a:lnTo>
                  <a:pt x="3049539" y="1295399"/>
                </a:lnTo>
                <a:lnTo>
                  <a:pt x="3070991" y="1308099"/>
                </a:lnTo>
                <a:lnTo>
                  <a:pt x="3091051" y="1320799"/>
                </a:lnTo>
                <a:lnTo>
                  <a:pt x="3110042" y="1346199"/>
                </a:lnTo>
                <a:lnTo>
                  <a:pt x="3128283" y="1358899"/>
                </a:lnTo>
                <a:lnTo>
                  <a:pt x="3147506" y="1384299"/>
                </a:lnTo>
                <a:lnTo>
                  <a:pt x="3167370" y="1396999"/>
                </a:lnTo>
                <a:lnTo>
                  <a:pt x="3187663" y="1422399"/>
                </a:lnTo>
                <a:lnTo>
                  <a:pt x="3208169" y="1435099"/>
                </a:lnTo>
                <a:lnTo>
                  <a:pt x="3236147" y="1460499"/>
                </a:lnTo>
                <a:lnTo>
                  <a:pt x="3263375" y="1498599"/>
                </a:lnTo>
                <a:lnTo>
                  <a:pt x="3289534" y="1523999"/>
                </a:lnTo>
                <a:lnTo>
                  <a:pt x="3314302" y="1549399"/>
                </a:lnTo>
                <a:lnTo>
                  <a:pt x="3320115" y="1562099"/>
                </a:lnTo>
                <a:lnTo>
                  <a:pt x="3331314" y="1574799"/>
                </a:lnTo>
                <a:lnTo>
                  <a:pt x="3337127" y="1587499"/>
                </a:lnTo>
                <a:lnTo>
                  <a:pt x="3351499" y="1612899"/>
                </a:lnTo>
                <a:lnTo>
                  <a:pt x="3379816" y="1650999"/>
                </a:lnTo>
                <a:lnTo>
                  <a:pt x="3394188" y="1663699"/>
                </a:lnTo>
                <a:lnTo>
                  <a:pt x="3418706" y="1701799"/>
                </a:lnTo>
                <a:lnTo>
                  <a:pt x="3442262" y="1739899"/>
                </a:lnTo>
                <a:lnTo>
                  <a:pt x="3464319" y="1777999"/>
                </a:lnTo>
                <a:close/>
              </a:path>
              <a:path w="5287645" h="1866900">
                <a:moveTo>
                  <a:pt x="4826135" y="1384299"/>
                </a:moveTo>
                <a:lnTo>
                  <a:pt x="5227541" y="1384299"/>
                </a:lnTo>
                <a:lnTo>
                  <a:pt x="5241824" y="1371599"/>
                </a:lnTo>
                <a:lnTo>
                  <a:pt x="5248529" y="1371599"/>
                </a:lnTo>
                <a:lnTo>
                  <a:pt x="5256090" y="1358899"/>
                </a:lnTo>
                <a:lnTo>
                  <a:pt x="4896320" y="1358899"/>
                </a:lnTo>
                <a:lnTo>
                  <a:pt x="4826135" y="1384299"/>
                </a:lnTo>
                <a:close/>
              </a:path>
              <a:path w="5287645" h="1866900">
                <a:moveTo>
                  <a:pt x="4731413" y="1409699"/>
                </a:moveTo>
                <a:lnTo>
                  <a:pt x="5091682" y="1409699"/>
                </a:lnTo>
                <a:lnTo>
                  <a:pt x="5119713" y="1396999"/>
                </a:lnTo>
                <a:lnTo>
                  <a:pt x="5180198" y="1396999"/>
                </a:lnTo>
                <a:lnTo>
                  <a:pt x="5196407" y="1384299"/>
                </a:lnTo>
                <a:lnTo>
                  <a:pt x="4791042" y="1384299"/>
                </a:lnTo>
                <a:lnTo>
                  <a:pt x="4731413" y="1409699"/>
                </a:lnTo>
                <a:close/>
              </a:path>
              <a:path w="5287645" h="1866900">
                <a:moveTo>
                  <a:pt x="4489760" y="1498599"/>
                </a:moveTo>
                <a:lnTo>
                  <a:pt x="4768039" y="1498599"/>
                </a:lnTo>
                <a:lnTo>
                  <a:pt x="4778488" y="1485899"/>
                </a:lnTo>
                <a:lnTo>
                  <a:pt x="5010156" y="1422399"/>
                </a:lnTo>
                <a:lnTo>
                  <a:pt x="5036903" y="1422399"/>
                </a:lnTo>
                <a:lnTo>
                  <a:pt x="5064078" y="1409699"/>
                </a:lnTo>
                <a:lnTo>
                  <a:pt x="4702134" y="1409699"/>
                </a:lnTo>
                <a:lnTo>
                  <a:pt x="4673496" y="1422399"/>
                </a:lnTo>
                <a:lnTo>
                  <a:pt x="4665775" y="1435099"/>
                </a:lnTo>
                <a:lnTo>
                  <a:pt x="4641542" y="1435099"/>
                </a:lnTo>
                <a:lnTo>
                  <a:pt x="4601617" y="1447799"/>
                </a:lnTo>
                <a:lnTo>
                  <a:pt x="4526475" y="1473199"/>
                </a:lnTo>
                <a:lnTo>
                  <a:pt x="4489760" y="1498599"/>
                </a:lnTo>
                <a:close/>
              </a:path>
              <a:path w="5287645" h="1866900">
                <a:moveTo>
                  <a:pt x="4411158" y="1523999"/>
                </a:moveTo>
                <a:lnTo>
                  <a:pt x="4680735" y="1523999"/>
                </a:lnTo>
                <a:lnTo>
                  <a:pt x="4717611" y="1511299"/>
                </a:lnTo>
                <a:lnTo>
                  <a:pt x="4736263" y="1498599"/>
                </a:lnTo>
                <a:lnTo>
                  <a:pt x="4466793" y="1498599"/>
                </a:lnTo>
                <a:lnTo>
                  <a:pt x="4454935" y="1511299"/>
                </a:lnTo>
                <a:lnTo>
                  <a:pt x="4426903" y="1511299"/>
                </a:lnTo>
                <a:lnTo>
                  <a:pt x="4411158" y="1523999"/>
                </a:lnTo>
                <a:close/>
              </a:path>
              <a:path w="5287645" h="1866900">
                <a:moveTo>
                  <a:pt x="3921432" y="1701799"/>
                </a:moveTo>
                <a:lnTo>
                  <a:pt x="4181630" y="1701799"/>
                </a:lnTo>
                <a:lnTo>
                  <a:pt x="4224943" y="1689099"/>
                </a:lnTo>
                <a:lnTo>
                  <a:pt x="4267935" y="1663699"/>
                </a:lnTo>
                <a:lnTo>
                  <a:pt x="4355095" y="1638299"/>
                </a:lnTo>
                <a:lnTo>
                  <a:pt x="4401957" y="1625599"/>
                </a:lnTo>
                <a:lnTo>
                  <a:pt x="4448390" y="1600199"/>
                </a:lnTo>
                <a:lnTo>
                  <a:pt x="4539973" y="1574799"/>
                </a:lnTo>
                <a:lnTo>
                  <a:pt x="4662084" y="1523999"/>
                </a:lnTo>
                <a:lnTo>
                  <a:pt x="4395627" y="1523999"/>
                </a:lnTo>
                <a:lnTo>
                  <a:pt x="4380203" y="1536699"/>
                </a:lnTo>
                <a:lnTo>
                  <a:pt x="4362210" y="1549399"/>
                </a:lnTo>
                <a:lnTo>
                  <a:pt x="4344111" y="1549399"/>
                </a:lnTo>
                <a:lnTo>
                  <a:pt x="4325798" y="1562099"/>
                </a:lnTo>
                <a:lnTo>
                  <a:pt x="4307164" y="1562099"/>
                </a:lnTo>
                <a:lnTo>
                  <a:pt x="4256665" y="1587499"/>
                </a:lnTo>
                <a:lnTo>
                  <a:pt x="4231737" y="1587499"/>
                </a:lnTo>
                <a:lnTo>
                  <a:pt x="4207878" y="1600199"/>
                </a:lnTo>
                <a:lnTo>
                  <a:pt x="4181220" y="1612899"/>
                </a:lnTo>
                <a:lnTo>
                  <a:pt x="4130043" y="1638299"/>
                </a:lnTo>
                <a:lnTo>
                  <a:pt x="4104027" y="1638299"/>
                </a:lnTo>
                <a:lnTo>
                  <a:pt x="4078528" y="1650999"/>
                </a:lnTo>
                <a:lnTo>
                  <a:pt x="4027958" y="1663699"/>
                </a:lnTo>
                <a:lnTo>
                  <a:pt x="4002459" y="1676399"/>
                </a:lnTo>
                <a:lnTo>
                  <a:pt x="3982095" y="1676399"/>
                </a:lnTo>
                <a:lnTo>
                  <a:pt x="3961945" y="1689099"/>
                </a:lnTo>
                <a:lnTo>
                  <a:pt x="3941796" y="1689099"/>
                </a:lnTo>
                <a:lnTo>
                  <a:pt x="3921432" y="1701799"/>
                </a:lnTo>
                <a:close/>
              </a:path>
              <a:path w="5287645" h="1866900">
                <a:moveTo>
                  <a:pt x="3721861" y="1752599"/>
                </a:moveTo>
                <a:lnTo>
                  <a:pt x="4033271" y="1752599"/>
                </a:lnTo>
                <a:lnTo>
                  <a:pt x="4098891" y="1727199"/>
                </a:lnTo>
                <a:lnTo>
                  <a:pt x="4130525" y="1727199"/>
                </a:lnTo>
                <a:lnTo>
                  <a:pt x="4161088" y="1714499"/>
                </a:lnTo>
                <a:lnTo>
                  <a:pt x="4174782" y="1701799"/>
                </a:lnTo>
                <a:lnTo>
                  <a:pt x="3875212" y="1701799"/>
                </a:lnTo>
                <a:lnTo>
                  <a:pt x="3852103" y="1714499"/>
                </a:lnTo>
                <a:lnTo>
                  <a:pt x="3828993" y="1714499"/>
                </a:lnTo>
                <a:lnTo>
                  <a:pt x="3789478" y="1739899"/>
                </a:lnTo>
                <a:lnTo>
                  <a:pt x="3749107" y="1739899"/>
                </a:lnTo>
                <a:lnTo>
                  <a:pt x="3721861" y="1752599"/>
                </a:lnTo>
                <a:close/>
              </a:path>
              <a:path w="5287645" h="1866900">
                <a:moveTo>
                  <a:pt x="3492618" y="1828799"/>
                </a:moveTo>
                <a:lnTo>
                  <a:pt x="3776372" y="1828799"/>
                </a:lnTo>
                <a:lnTo>
                  <a:pt x="3813016" y="1816099"/>
                </a:lnTo>
                <a:lnTo>
                  <a:pt x="3861125" y="1790699"/>
                </a:lnTo>
                <a:lnTo>
                  <a:pt x="4005882" y="1752599"/>
                </a:lnTo>
                <a:lnTo>
                  <a:pt x="3694614" y="1752599"/>
                </a:lnTo>
                <a:lnTo>
                  <a:pt x="3666940" y="1765299"/>
                </a:lnTo>
                <a:lnTo>
                  <a:pt x="3577924" y="1765299"/>
                </a:lnTo>
                <a:lnTo>
                  <a:pt x="3567457" y="1777999"/>
                </a:lnTo>
                <a:lnTo>
                  <a:pt x="3464319" y="1777999"/>
                </a:lnTo>
                <a:lnTo>
                  <a:pt x="3484344" y="1816099"/>
                </a:lnTo>
                <a:lnTo>
                  <a:pt x="3488160" y="1816099"/>
                </a:lnTo>
                <a:lnTo>
                  <a:pt x="3492618" y="1828799"/>
                </a:lnTo>
                <a:close/>
              </a:path>
              <a:path w="5287645" h="1866900">
                <a:moveTo>
                  <a:pt x="3607739" y="1765299"/>
                </a:moveTo>
                <a:lnTo>
                  <a:pt x="3638409" y="1765299"/>
                </a:lnTo>
                <a:lnTo>
                  <a:pt x="3623020" y="1752599"/>
                </a:lnTo>
                <a:lnTo>
                  <a:pt x="3607739" y="1765299"/>
                </a:lnTo>
                <a:close/>
              </a:path>
              <a:path w="5287645" h="1866900">
                <a:moveTo>
                  <a:pt x="3527853" y="1866899"/>
                </a:moveTo>
                <a:lnTo>
                  <a:pt x="3560806" y="1866899"/>
                </a:lnTo>
                <a:lnTo>
                  <a:pt x="3586680" y="1854199"/>
                </a:lnTo>
                <a:lnTo>
                  <a:pt x="3665798" y="1854199"/>
                </a:lnTo>
                <a:lnTo>
                  <a:pt x="3739835" y="1828799"/>
                </a:lnTo>
                <a:lnTo>
                  <a:pt x="3497504" y="1828799"/>
                </a:lnTo>
                <a:lnTo>
                  <a:pt x="3502604" y="1841499"/>
                </a:lnTo>
                <a:lnTo>
                  <a:pt x="3514426" y="1854199"/>
                </a:lnTo>
                <a:lnTo>
                  <a:pt x="3527853" y="1866899"/>
                </a:lnTo>
                <a:close/>
              </a:path>
            </a:pathLst>
          </a:custGeom>
          <a:solidFill>
            <a:srgbClr val="5B9DC7"/>
          </a:solidFill>
        </p:spPr>
        <p:txBody>
          <a:bodyPr wrap="square" lIns="0" tIns="0" rIns="0" bIns="0" rtlCol="0"/>
          <a:lstStyle/>
          <a:p>
            <a:endParaRPr sz="1200"/>
          </a:p>
        </p:txBody>
      </p:sp>
      <p:sp>
        <p:nvSpPr>
          <p:cNvPr id="9" name="object 9"/>
          <p:cNvSpPr/>
          <p:nvPr/>
        </p:nvSpPr>
        <p:spPr>
          <a:xfrm>
            <a:off x="8254999" y="223720"/>
            <a:ext cx="3937000" cy="1935057"/>
          </a:xfrm>
          <a:custGeom>
            <a:avLst/>
            <a:gdLst/>
            <a:ahLst/>
            <a:cxnLst/>
            <a:rect l="l" t="t" r="r" b="b"/>
            <a:pathLst>
              <a:path w="5905500" h="2902585">
                <a:moveTo>
                  <a:pt x="1060736" y="2902133"/>
                </a:moveTo>
                <a:lnTo>
                  <a:pt x="1014365" y="2896927"/>
                </a:lnTo>
                <a:lnTo>
                  <a:pt x="969542" y="2886405"/>
                </a:lnTo>
                <a:lnTo>
                  <a:pt x="926045" y="2871232"/>
                </a:lnTo>
                <a:lnTo>
                  <a:pt x="883655" y="2852071"/>
                </a:lnTo>
                <a:lnTo>
                  <a:pt x="842149" y="2829587"/>
                </a:lnTo>
                <a:lnTo>
                  <a:pt x="810529" y="2808239"/>
                </a:lnTo>
                <a:lnTo>
                  <a:pt x="760228" y="2752585"/>
                </a:lnTo>
                <a:lnTo>
                  <a:pt x="741297" y="2719275"/>
                </a:lnTo>
                <a:lnTo>
                  <a:pt x="722159" y="2676682"/>
                </a:lnTo>
                <a:lnTo>
                  <a:pt x="706629" y="2632719"/>
                </a:lnTo>
                <a:lnTo>
                  <a:pt x="694831" y="2587510"/>
                </a:lnTo>
                <a:lnTo>
                  <a:pt x="686890" y="2541180"/>
                </a:lnTo>
                <a:lnTo>
                  <a:pt x="682240" y="2489273"/>
                </a:lnTo>
                <a:lnTo>
                  <a:pt x="681292" y="2438177"/>
                </a:lnTo>
                <a:lnTo>
                  <a:pt x="684138" y="2387828"/>
                </a:lnTo>
                <a:lnTo>
                  <a:pt x="690871" y="2338164"/>
                </a:lnTo>
                <a:lnTo>
                  <a:pt x="701586" y="2289124"/>
                </a:lnTo>
                <a:lnTo>
                  <a:pt x="716374" y="2240644"/>
                </a:lnTo>
                <a:lnTo>
                  <a:pt x="735331" y="2192662"/>
                </a:lnTo>
                <a:lnTo>
                  <a:pt x="758548" y="2145117"/>
                </a:lnTo>
                <a:lnTo>
                  <a:pt x="783437" y="2101310"/>
                </a:lnTo>
                <a:lnTo>
                  <a:pt x="810364" y="2059558"/>
                </a:lnTo>
                <a:lnTo>
                  <a:pt x="839374" y="2019800"/>
                </a:lnTo>
                <a:lnTo>
                  <a:pt x="870514" y="1981974"/>
                </a:lnTo>
                <a:lnTo>
                  <a:pt x="903832" y="1946016"/>
                </a:lnTo>
                <a:lnTo>
                  <a:pt x="939373" y="1911865"/>
                </a:lnTo>
                <a:lnTo>
                  <a:pt x="977185" y="1879459"/>
                </a:lnTo>
                <a:lnTo>
                  <a:pt x="1017314" y="1848735"/>
                </a:lnTo>
                <a:lnTo>
                  <a:pt x="1057622" y="1819957"/>
                </a:lnTo>
                <a:lnTo>
                  <a:pt x="1098329" y="1791919"/>
                </a:lnTo>
                <a:lnTo>
                  <a:pt x="1139456" y="1764655"/>
                </a:lnTo>
                <a:lnTo>
                  <a:pt x="1181026" y="1738196"/>
                </a:lnTo>
                <a:lnTo>
                  <a:pt x="1223059" y="1712576"/>
                </a:lnTo>
                <a:lnTo>
                  <a:pt x="1265578" y="1687827"/>
                </a:lnTo>
                <a:lnTo>
                  <a:pt x="1308605" y="1663982"/>
                </a:lnTo>
                <a:lnTo>
                  <a:pt x="1352160" y="1641073"/>
                </a:lnTo>
                <a:lnTo>
                  <a:pt x="1396267" y="1619133"/>
                </a:lnTo>
                <a:lnTo>
                  <a:pt x="1440946" y="1598196"/>
                </a:lnTo>
                <a:lnTo>
                  <a:pt x="1486219" y="1578292"/>
                </a:lnTo>
                <a:lnTo>
                  <a:pt x="1532108" y="1559456"/>
                </a:lnTo>
                <a:lnTo>
                  <a:pt x="1578636" y="1541719"/>
                </a:lnTo>
                <a:lnTo>
                  <a:pt x="1626998" y="1525168"/>
                </a:lnTo>
                <a:lnTo>
                  <a:pt x="1675359" y="1510314"/>
                </a:lnTo>
                <a:lnTo>
                  <a:pt x="1723942" y="1497528"/>
                </a:lnTo>
                <a:lnTo>
                  <a:pt x="1772968" y="1487178"/>
                </a:lnTo>
                <a:lnTo>
                  <a:pt x="1822657" y="1479635"/>
                </a:lnTo>
                <a:lnTo>
                  <a:pt x="1873230" y="1475266"/>
                </a:lnTo>
                <a:lnTo>
                  <a:pt x="1922972" y="1472504"/>
                </a:lnTo>
                <a:lnTo>
                  <a:pt x="1972589" y="1468122"/>
                </a:lnTo>
                <a:lnTo>
                  <a:pt x="2021958" y="1461996"/>
                </a:lnTo>
                <a:lnTo>
                  <a:pt x="2070953" y="1454001"/>
                </a:lnTo>
                <a:lnTo>
                  <a:pt x="2117853" y="1448278"/>
                </a:lnTo>
                <a:lnTo>
                  <a:pt x="2164384" y="1446765"/>
                </a:lnTo>
                <a:lnTo>
                  <a:pt x="2210620" y="1449017"/>
                </a:lnTo>
                <a:lnTo>
                  <a:pt x="2256635" y="1454592"/>
                </a:lnTo>
                <a:lnTo>
                  <a:pt x="2302503" y="1463046"/>
                </a:lnTo>
                <a:lnTo>
                  <a:pt x="2348297" y="1473937"/>
                </a:lnTo>
                <a:lnTo>
                  <a:pt x="2373966" y="1480458"/>
                </a:lnTo>
                <a:lnTo>
                  <a:pt x="2399386" y="1486231"/>
                </a:lnTo>
                <a:lnTo>
                  <a:pt x="2424807" y="1491506"/>
                </a:lnTo>
                <a:lnTo>
                  <a:pt x="2552743" y="1516398"/>
                </a:lnTo>
                <a:lnTo>
                  <a:pt x="2654922" y="1536932"/>
                </a:lnTo>
                <a:lnTo>
                  <a:pt x="2705953" y="1547540"/>
                </a:lnTo>
                <a:lnTo>
                  <a:pt x="2756928" y="1558425"/>
                </a:lnTo>
                <a:lnTo>
                  <a:pt x="2807839" y="1569621"/>
                </a:lnTo>
                <a:lnTo>
                  <a:pt x="2858673" y="1581166"/>
                </a:lnTo>
                <a:lnTo>
                  <a:pt x="2909421" y="1593095"/>
                </a:lnTo>
                <a:lnTo>
                  <a:pt x="2960070" y="1605446"/>
                </a:lnTo>
                <a:lnTo>
                  <a:pt x="3010611" y="1618254"/>
                </a:lnTo>
                <a:lnTo>
                  <a:pt x="3061032" y="1631556"/>
                </a:lnTo>
                <a:lnTo>
                  <a:pt x="3153352" y="1656892"/>
                </a:lnTo>
                <a:lnTo>
                  <a:pt x="3195754" y="1667649"/>
                </a:lnTo>
                <a:lnTo>
                  <a:pt x="3238404" y="1677908"/>
                </a:lnTo>
                <a:lnTo>
                  <a:pt x="3281179" y="1687918"/>
                </a:lnTo>
                <a:lnTo>
                  <a:pt x="3336146" y="1697179"/>
                </a:lnTo>
                <a:lnTo>
                  <a:pt x="3391486" y="1700211"/>
                </a:lnTo>
                <a:lnTo>
                  <a:pt x="3447075" y="1698758"/>
                </a:lnTo>
                <a:lnTo>
                  <a:pt x="3502789" y="1694563"/>
                </a:lnTo>
                <a:lnTo>
                  <a:pt x="3555089" y="1689130"/>
                </a:lnTo>
                <a:lnTo>
                  <a:pt x="3607130" y="1682109"/>
                </a:lnTo>
                <a:lnTo>
                  <a:pt x="3658877" y="1673464"/>
                </a:lnTo>
                <a:lnTo>
                  <a:pt x="3710293" y="1663157"/>
                </a:lnTo>
                <a:lnTo>
                  <a:pt x="3761339" y="1651153"/>
                </a:lnTo>
                <a:lnTo>
                  <a:pt x="3811980" y="1637413"/>
                </a:lnTo>
                <a:lnTo>
                  <a:pt x="3862527" y="1621346"/>
                </a:lnTo>
                <a:lnTo>
                  <a:pt x="3910705" y="1602200"/>
                </a:lnTo>
                <a:lnTo>
                  <a:pt x="3956579" y="1580058"/>
                </a:lnTo>
                <a:lnTo>
                  <a:pt x="4000217" y="1555005"/>
                </a:lnTo>
                <a:lnTo>
                  <a:pt x="4041683" y="1527123"/>
                </a:lnTo>
                <a:lnTo>
                  <a:pt x="4081043" y="1496498"/>
                </a:lnTo>
                <a:lnTo>
                  <a:pt x="4118364" y="1463212"/>
                </a:lnTo>
                <a:lnTo>
                  <a:pt x="4153710" y="1427350"/>
                </a:lnTo>
                <a:lnTo>
                  <a:pt x="4187149" y="1388996"/>
                </a:lnTo>
                <a:lnTo>
                  <a:pt x="4218745" y="1348233"/>
                </a:lnTo>
                <a:lnTo>
                  <a:pt x="4248564" y="1305146"/>
                </a:lnTo>
                <a:lnTo>
                  <a:pt x="4275858" y="1261329"/>
                </a:lnTo>
                <a:lnTo>
                  <a:pt x="4300667" y="1216173"/>
                </a:lnTo>
                <a:lnTo>
                  <a:pt x="4323375" y="1169932"/>
                </a:lnTo>
                <a:lnTo>
                  <a:pt x="4344363" y="1122861"/>
                </a:lnTo>
                <a:lnTo>
                  <a:pt x="4364013" y="1075217"/>
                </a:lnTo>
                <a:lnTo>
                  <a:pt x="4381073" y="1024244"/>
                </a:lnTo>
                <a:lnTo>
                  <a:pt x="4393165" y="972060"/>
                </a:lnTo>
                <a:lnTo>
                  <a:pt x="4401371" y="919046"/>
                </a:lnTo>
                <a:lnTo>
                  <a:pt x="4406775" y="865585"/>
                </a:lnTo>
                <a:lnTo>
                  <a:pt x="4410458" y="812061"/>
                </a:lnTo>
                <a:lnTo>
                  <a:pt x="4408592" y="791149"/>
                </a:lnTo>
                <a:lnTo>
                  <a:pt x="4389931" y="755804"/>
                </a:lnTo>
                <a:lnTo>
                  <a:pt x="4328599" y="710242"/>
                </a:lnTo>
                <a:lnTo>
                  <a:pt x="4280080" y="683972"/>
                </a:lnTo>
                <a:lnTo>
                  <a:pt x="4229073" y="662935"/>
                </a:lnTo>
                <a:lnTo>
                  <a:pt x="4175579" y="647256"/>
                </a:lnTo>
                <a:lnTo>
                  <a:pt x="4128599" y="638999"/>
                </a:lnTo>
                <a:lnTo>
                  <a:pt x="4081951" y="636574"/>
                </a:lnTo>
                <a:lnTo>
                  <a:pt x="4035746" y="639614"/>
                </a:lnTo>
                <a:lnTo>
                  <a:pt x="3990093" y="647748"/>
                </a:lnTo>
                <a:lnTo>
                  <a:pt x="3945104" y="660608"/>
                </a:lnTo>
                <a:lnTo>
                  <a:pt x="3900889" y="677825"/>
                </a:lnTo>
                <a:lnTo>
                  <a:pt x="3856703" y="698757"/>
                </a:lnTo>
                <a:lnTo>
                  <a:pt x="3814050" y="721758"/>
                </a:lnTo>
                <a:lnTo>
                  <a:pt x="3772998" y="746944"/>
                </a:lnTo>
                <a:lnTo>
                  <a:pt x="3733617" y="774432"/>
                </a:lnTo>
                <a:lnTo>
                  <a:pt x="3695977" y="804338"/>
                </a:lnTo>
                <a:lnTo>
                  <a:pt x="3660148" y="836778"/>
                </a:lnTo>
                <a:lnTo>
                  <a:pt x="3613883" y="884641"/>
                </a:lnTo>
                <a:lnTo>
                  <a:pt x="3601318" y="897288"/>
                </a:lnTo>
                <a:lnTo>
                  <a:pt x="3589251" y="910184"/>
                </a:lnTo>
                <a:lnTo>
                  <a:pt x="3578427" y="923703"/>
                </a:lnTo>
                <a:lnTo>
                  <a:pt x="3549030" y="962812"/>
                </a:lnTo>
                <a:lnTo>
                  <a:pt x="3517090" y="999558"/>
                </a:lnTo>
                <a:lnTo>
                  <a:pt x="3483381" y="1034680"/>
                </a:lnTo>
                <a:lnTo>
                  <a:pt x="3413750" y="1103004"/>
                </a:lnTo>
                <a:lnTo>
                  <a:pt x="3379377" y="1137683"/>
                </a:lnTo>
                <a:lnTo>
                  <a:pt x="3348213" y="1168459"/>
                </a:lnTo>
                <a:lnTo>
                  <a:pt x="3315183" y="1197491"/>
                </a:lnTo>
                <a:lnTo>
                  <a:pt x="3238798" y="1260996"/>
                </a:lnTo>
                <a:lnTo>
                  <a:pt x="3159385" y="1297587"/>
                </a:lnTo>
                <a:lnTo>
                  <a:pt x="3110327" y="1317107"/>
                </a:lnTo>
                <a:lnTo>
                  <a:pt x="3060772" y="1334635"/>
                </a:lnTo>
                <a:lnTo>
                  <a:pt x="3010470" y="1347676"/>
                </a:lnTo>
                <a:lnTo>
                  <a:pt x="2961406" y="1356391"/>
                </a:lnTo>
                <a:lnTo>
                  <a:pt x="2912063" y="1362873"/>
                </a:lnTo>
                <a:lnTo>
                  <a:pt x="2862488" y="1366682"/>
                </a:lnTo>
                <a:lnTo>
                  <a:pt x="2812728" y="1367376"/>
                </a:lnTo>
                <a:lnTo>
                  <a:pt x="2762828" y="1364512"/>
                </a:lnTo>
                <a:lnTo>
                  <a:pt x="2712835" y="1357650"/>
                </a:lnTo>
                <a:lnTo>
                  <a:pt x="2662796" y="1346347"/>
                </a:lnTo>
                <a:lnTo>
                  <a:pt x="2608223" y="1327076"/>
                </a:lnTo>
                <a:lnTo>
                  <a:pt x="2556636" y="1299829"/>
                </a:lnTo>
                <a:lnTo>
                  <a:pt x="2511808" y="1269055"/>
                </a:lnTo>
                <a:lnTo>
                  <a:pt x="2470346" y="1235096"/>
                </a:lnTo>
                <a:lnTo>
                  <a:pt x="2431878" y="1198347"/>
                </a:lnTo>
                <a:lnTo>
                  <a:pt x="2396033" y="1159204"/>
                </a:lnTo>
                <a:lnTo>
                  <a:pt x="2362441" y="1118061"/>
                </a:lnTo>
                <a:lnTo>
                  <a:pt x="2330728" y="1075314"/>
                </a:lnTo>
                <a:lnTo>
                  <a:pt x="2300524" y="1031357"/>
                </a:lnTo>
                <a:lnTo>
                  <a:pt x="2275300" y="992081"/>
                </a:lnTo>
                <a:lnTo>
                  <a:pt x="2250969" y="952230"/>
                </a:lnTo>
                <a:lnTo>
                  <a:pt x="2228102" y="911550"/>
                </a:lnTo>
                <a:lnTo>
                  <a:pt x="2207273" y="869785"/>
                </a:lnTo>
                <a:lnTo>
                  <a:pt x="2189056" y="826681"/>
                </a:lnTo>
                <a:lnTo>
                  <a:pt x="2183603" y="812975"/>
                </a:lnTo>
                <a:lnTo>
                  <a:pt x="2177279" y="799767"/>
                </a:lnTo>
                <a:lnTo>
                  <a:pt x="2170208" y="787058"/>
                </a:lnTo>
                <a:lnTo>
                  <a:pt x="2162516" y="774847"/>
                </a:lnTo>
                <a:lnTo>
                  <a:pt x="2136613" y="730477"/>
                </a:lnTo>
                <a:lnTo>
                  <a:pt x="2113258" y="684959"/>
                </a:lnTo>
                <a:lnTo>
                  <a:pt x="2092769" y="638102"/>
                </a:lnTo>
                <a:lnTo>
                  <a:pt x="2075465" y="589713"/>
                </a:lnTo>
                <a:lnTo>
                  <a:pt x="2061664" y="539602"/>
                </a:lnTo>
                <a:lnTo>
                  <a:pt x="2052914" y="511961"/>
                </a:lnTo>
                <a:lnTo>
                  <a:pt x="2028447" y="458674"/>
                </a:lnTo>
                <a:lnTo>
                  <a:pt x="1995645" y="397599"/>
                </a:lnTo>
                <a:lnTo>
                  <a:pt x="1975077" y="362171"/>
                </a:lnTo>
                <a:lnTo>
                  <a:pt x="1932945" y="291066"/>
                </a:lnTo>
                <a:lnTo>
                  <a:pt x="1910945" y="256842"/>
                </a:lnTo>
                <a:lnTo>
                  <a:pt x="1887329" y="223615"/>
                </a:lnTo>
                <a:lnTo>
                  <a:pt x="1838727" y="158159"/>
                </a:lnTo>
                <a:lnTo>
                  <a:pt x="1784818" y="115795"/>
                </a:lnTo>
                <a:lnTo>
                  <a:pt x="1753447" y="110873"/>
                </a:lnTo>
                <a:lnTo>
                  <a:pt x="1717970" y="114299"/>
                </a:lnTo>
                <a:lnTo>
                  <a:pt x="1667225" y="125751"/>
                </a:lnTo>
                <a:lnTo>
                  <a:pt x="1618710" y="141476"/>
                </a:lnTo>
                <a:lnTo>
                  <a:pt x="1572743" y="162242"/>
                </a:lnTo>
                <a:lnTo>
                  <a:pt x="1529642" y="188812"/>
                </a:lnTo>
                <a:lnTo>
                  <a:pt x="1489726" y="221954"/>
                </a:lnTo>
                <a:lnTo>
                  <a:pt x="1453565" y="259999"/>
                </a:lnTo>
                <a:lnTo>
                  <a:pt x="1423375" y="303028"/>
                </a:lnTo>
                <a:lnTo>
                  <a:pt x="1396461" y="348031"/>
                </a:lnTo>
                <a:lnTo>
                  <a:pt x="1341599" y="437596"/>
                </a:lnTo>
                <a:lnTo>
                  <a:pt x="1314463" y="482599"/>
                </a:lnTo>
                <a:lnTo>
                  <a:pt x="1288064" y="528046"/>
                </a:lnTo>
                <a:lnTo>
                  <a:pt x="1262808" y="574158"/>
                </a:lnTo>
                <a:lnTo>
                  <a:pt x="1239233" y="619056"/>
                </a:lnTo>
                <a:lnTo>
                  <a:pt x="1216347" y="664283"/>
                </a:lnTo>
                <a:lnTo>
                  <a:pt x="1194246" y="709870"/>
                </a:lnTo>
                <a:lnTo>
                  <a:pt x="1173031" y="755852"/>
                </a:lnTo>
                <a:lnTo>
                  <a:pt x="1152798" y="802260"/>
                </a:lnTo>
                <a:lnTo>
                  <a:pt x="1133647" y="849127"/>
                </a:lnTo>
                <a:lnTo>
                  <a:pt x="1115675" y="896487"/>
                </a:lnTo>
                <a:lnTo>
                  <a:pt x="1098981" y="944372"/>
                </a:lnTo>
                <a:lnTo>
                  <a:pt x="1075805" y="1017527"/>
                </a:lnTo>
                <a:lnTo>
                  <a:pt x="1066578" y="1041990"/>
                </a:lnTo>
                <a:lnTo>
                  <a:pt x="1026614" y="1139498"/>
                </a:lnTo>
                <a:lnTo>
                  <a:pt x="985133" y="1235868"/>
                </a:lnTo>
                <a:lnTo>
                  <a:pt x="965019" y="1284422"/>
                </a:lnTo>
                <a:lnTo>
                  <a:pt x="946306" y="1333567"/>
                </a:lnTo>
                <a:lnTo>
                  <a:pt x="929731" y="1383561"/>
                </a:lnTo>
                <a:lnTo>
                  <a:pt x="916564" y="1413299"/>
                </a:lnTo>
                <a:lnTo>
                  <a:pt x="899044" y="1440047"/>
                </a:lnTo>
                <a:lnTo>
                  <a:pt x="880279" y="1465797"/>
                </a:lnTo>
                <a:lnTo>
                  <a:pt x="863380" y="1492545"/>
                </a:lnTo>
                <a:lnTo>
                  <a:pt x="836011" y="1537941"/>
                </a:lnTo>
                <a:lnTo>
                  <a:pt x="803665" y="1578602"/>
                </a:lnTo>
                <a:lnTo>
                  <a:pt x="766343" y="1614778"/>
                </a:lnTo>
                <a:lnTo>
                  <a:pt x="724045" y="1646717"/>
                </a:lnTo>
                <a:lnTo>
                  <a:pt x="693068" y="1668730"/>
                </a:lnTo>
                <a:lnTo>
                  <a:pt x="663335" y="1692238"/>
                </a:lnTo>
                <a:lnTo>
                  <a:pt x="604615" y="1739752"/>
                </a:lnTo>
                <a:lnTo>
                  <a:pt x="559939" y="1769619"/>
                </a:lnTo>
                <a:lnTo>
                  <a:pt x="513494" y="1793948"/>
                </a:lnTo>
                <a:lnTo>
                  <a:pt x="465280" y="1812519"/>
                </a:lnTo>
                <a:lnTo>
                  <a:pt x="415296" y="1825108"/>
                </a:lnTo>
                <a:lnTo>
                  <a:pt x="363543" y="1831495"/>
                </a:lnTo>
                <a:lnTo>
                  <a:pt x="310020" y="1831458"/>
                </a:lnTo>
                <a:lnTo>
                  <a:pt x="269713" y="1825269"/>
                </a:lnTo>
                <a:lnTo>
                  <a:pt x="230400" y="1813848"/>
                </a:lnTo>
                <a:lnTo>
                  <a:pt x="192083" y="1798937"/>
                </a:lnTo>
                <a:lnTo>
                  <a:pt x="154761" y="1782282"/>
                </a:lnTo>
                <a:lnTo>
                  <a:pt x="98529" y="1752378"/>
                </a:lnTo>
                <a:lnTo>
                  <a:pt x="69854" y="1737800"/>
                </a:lnTo>
                <a:lnTo>
                  <a:pt x="26622" y="1720189"/>
                </a:lnTo>
                <a:lnTo>
                  <a:pt x="3483" y="1683930"/>
                </a:lnTo>
                <a:lnTo>
                  <a:pt x="0" y="1660340"/>
                </a:lnTo>
                <a:lnTo>
                  <a:pt x="2177" y="1649167"/>
                </a:lnTo>
                <a:lnTo>
                  <a:pt x="34647" y="1606844"/>
                </a:lnTo>
                <a:lnTo>
                  <a:pt x="66681" y="1583918"/>
                </a:lnTo>
                <a:lnTo>
                  <a:pt x="103941" y="1571458"/>
                </a:lnTo>
                <a:lnTo>
                  <a:pt x="146799" y="1570960"/>
                </a:lnTo>
                <a:lnTo>
                  <a:pt x="172676" y="1574448"/>
                </a:lnTo>
                <a:lnTo>
                  <a:pt x="198552" y="1578934"/>
                </a:lnTo>
                <a:lnTo>
                  <a:pt x="224429" y="1584416"/>
                </a:lnTo>
                <a:lnTo>
                  <a:pt x="250305" y="1590896"/>
                </a:lnTo>
                <a:lnTo>
                  <a:pt x="281967" y="1597811"/>
                </a:lnTo>
                <a:lnTo>
                  <a:pt x="313504" y="1601362"/>
                </a:lnTo>
                <a:lnTo>
                  <a:pt x="345290" y="1602670"/>
                </a:lnTo>
                <a:lnTo>
                  <a:pt x="377697" y="1602857"/>
                </a:lnTo>
                <a:lnTo>
                  <a:pt x="427444" y="1600273"/>
                </a:lnTo>
                <a:lnTo>
                  <a:pt x="475025" y="1592395"/>
                </a:lnTo>
                <a:lnTo>
                  <a:pt x="520823" y="1579030"/>
                </a:lnTo>
                <a:lnTo>
                  <a:pt x="565219" y="1559987"/>
                </a:lnTo>
                <a:lnTo>
                  <a:pt x="608596" y="1535075"/>
                </a:lnTo>
                <a:lnTo>
                  <a:pt x="666818" y="1496698"/>
                </a:lnTo>
                <a:lnTo>
                  <a:pt x="720064" y="1451343"/>
                </a:lnTo>
                <a:lnTo>
                  <a:pt x="734060" y="1435914"/>
                </a:lnTo>
                <a:lnTo>
                  <a:pt x="748429" y="1420609"/>
                </a:lnTo>
                <a:lnTo>
                  <a:pt x="763544" y="1407048"/>
                </a:lnTo>
                <a:lnTo>
                  <a:pt x="779779" y="1396851"/>
                </a:lnTo>
                <a:lnTo>
                  <a:pt x="810508" y="1375690"/>
                </a:lnTo>
                <a:lnTo>
                  <a:pt x="832528" y="1349171"/>
                </a:lnTo>
                <a:lnTo>
                  <a:pt x="848078" y="1318914"/>
                </a:lnTo>
                <a:lnTo>
                  <a:pt x="859399" y="1286539"/>
                </a:lnTo>
                <a:lnTo>
                  <a:pt x="874230" y="1241849"/>
                </a:lnTo>
                <a:lnTo>
                  <a:pt x="890461" y="1197934"/>
                </a:lnTo>
                <a:lnTo>
                  <a:pt x="924767" y="1111102"/>
                </a:lnTo>
                <a:lnTo>
                  <a:pt x="941661" y="1067519"/>
                </a:lnTo>
                <a:lnTo>
                  <a:pt x="972630" y="982452"/>
                </a:lnTo>
                <a:lnTo>
                  <a:pt x="987289" y="941147"/>
                </a:lnTo>
                <a:lnTo>
                  <a:pt x="1000704" y="899094"/>
                </a:lnTo>
                <a:lnTo>
                  <a:pt x="1023895" y="810541"/>
                </a:lnTo>
                <a:lnTo>
                  <a:pt x="1039606" y="766564"/>
                </a:lnTo>
                <a:lnTo>
                  <a:pt x="1057866" y="723481"/>
                </a:lnTo>
                <a:lnTo>
                  <a:pt x="1118154" y="591722"/>
                </a:lnTo>
                <a:lnTo>
                  <a:pt x="1140194" y="546027"/>
                </a:lnTo>
                <a:lnTo>
                  <a:pt x="1162988" y="500813"/>
                </a:lnTo>
                <a:lnTo>
                  <a:pt x="1186470" y="456025"/>
                </a:lnTo>
                <a:lnTo>
                  <a:pt x="1210574" y="411610"/>
                </a:lnTo>
                <a:lnTo>
                  <a:pt x="1235236" y="367512"/>
                </a:lnTo>
                <a:lnTo>
                  <a:pt x="1260389" y="323676"/>
                </a:lnTo>
                <a:lnTo>
                  <a:pt x="1285968" y="280049"/>
                </a:lnTo>
                <a:lnTo>
                  <a:pt x="1311907" y="236574"/>
                </a:lnTo>
                <a:lnTo>
                  <a:pt x="1343755" y="187897"/>
                </a:lnTo>
                <a:lnTo>
                  <a:pt x="1383565" y="146197"/>
                </a:lnTo>
                <a:lnTo>
                  <a:pt x="1392668" y="138950"/>
                </a:lnTo>
                <a:lnTo>
                  <a:pt x="1401646" y="131079"/>
                </a:lnTo>
                <a:lnTo>
                  <a:pt x="1409877" y="122461"/>
                </a:lnTo>
                <a:lnTo>
                  <a:pt x="1416740" y="112970"/>
                </a:lnTo>
                <a:lnTo>
                  <a:pt x="1439382" y="84998"/>
                </a:lnTo>
                <a:lnTo>
                  <a:pt x="1496609" y="46995"/>
                </a:lnTo>
                <a:lnTo>
                  <a:pt x="1569885" y="18876"/>
                </a:lnTo>
                <a:lnTo>
                  <a:pt x="1612805" y="9137"/>
                </a:lnTo>
                <a:lnTo>
                  <a:pt x="1656223" y="3135"/>
                </a:lnTo>
                <a:lnTo>
                  <a:pt x="1699392" y="0"/>
                </a:lnTo>
                <a:lnTo>
                  <a:pt x="1751601" y="1190"/>
                </a:lnTo>
                <a:lnTo>
                  <a:pt x="1801454" y="10802"/>
                </a:lnTo>
                <a:lnTo>
                  <a:pt x="1848823" y="28325"/>
                </a:lnTo>
                <a:lnTo>
                  <a:pt x="1893580" y="53247"/>
                </a:lnTo>
                <a:lnTo>
                  <a:pt x="1935598" y="85060"/>
                </a:lnTo>
                <a:lnTo>
                  <a:pt x="1971282" y="119263"/>
                </a:lnTo>
                <a:lnTo>
                  <a:pt x="2004104" y="156331"/>
                </a:lnTo>
                <a:lnTo>
                  <a:pt x="2033195" y="196639"/>
                </a:lnTo>
                <a:lnTo>
                  <a:pt x="2057682" y="240561"/>
                </a:lnTo>
                <a:lnTo>
                  <a:pt x="2079283" y="284457"/>
                </a:lnTo>
                <a:lnTo>
                  <a:pt x="2099999" y="328575"/>
                </a:lnTo>
                <a:lnTo>
                  <a:pt x="2119388" y="373136"/>
                </a:lnTo>
                <a:lnTo>
                  <a:pt x="2137007" y="418361"/>
                </a:lnTo>
                <a:lnTo>
                  <a:pt x="2152416" y="464472"/>
                </a:lnTo>
                <a:lnTo>
                  <a:pt x="2165170" y="511691"/>
                </a:lnTo>
                <a:lnTo>
                  <a:pt x="2178605" y="562819"/>
                </a:lnTo>
                <a:lnTo>
                  <a:pt x="2195027" y="612700"/>
                </a:lnTo>
                <a:lnTo>
                  <a:pt x="2214434" y="661585"/>
                </a:lnTo>
                <a:lnTo>
                  <a:pt x="2246780" y="731652"/>
                </a:lnTo>
                <a:lnTo>
                  <a:pt x="2286383" y="771483"/>
                </a:lnTo>
                <a:lnTo>
                  <a:pt x="2302846" y="797109"/>
                </a:lnTo>
                <a:lnTo>
                  <a:pt x="2311845" y="826224"/>
                </a:lnTo>
                <a:lnTo>
                  <a:pt x="2315121" y="858578"/>
                </a:lnTo>
                <a:lnTo>
                  <a:pt x="2316448" y="866740"/>
                </a:lnTo>
                <a:lnTo>
                  <a:pt x="2396503" y="992150"/>
                </a:lnTo>
                <a:lnTo>
                  <a:pt x="2419954" y="1026041"/>
                </a:lnTo>
                <a:lnTo>
                  <a:pt x="2479005" y="1073472"/>
                </a:lnTo>
                <a:lnTo>
                  <a:pt x="2546683" y="1119491"/>
                </a:lnTo>
                <a:lnTo>
                  <a:pt x="2580521" y="1142999"/>
                </a:lnTo>
                <a:lnTo>
                  <a:pt x="2633104" y="1168085"/>
                </a:lnTo>
                <a:lnTo>
                  <a:pt x="2690662" y="1180213"/>
                </a:lnTo>
                <a:lnTo>
                  <a:pt x="2742408" y="1185111"/>
                </a:lnTo>
                <a:lnTo>
                  <a:pt x="2794107" y="1187335"/>
                </a:lnTo>
                <a:lnTo>
                  <a:pt x="2845713" y="1186978"/>
                </a:lnTo>
                <a:lnTo>
                  <a:pt x="2897179" y="1184134"/>
                </a:lnTo>
                <a:lnTo>
                  <a:pt x="2948461" y="1178895"/>
                </a:lnTo>
                <a:lnTo>
                  <a:pt x="2999510" y="1171355"/>
                </a:lnTo>
                <a:lnTo>
                  <a:pt x="3050280" y="1161606"/>
                </a:lnTo>
                <a:lnTo>
                  <a:pt x="3116630" y="1138679"/>
                </a:lnTo>
                <a:lnTo>
                  <a:pt x="3175018" y="1101798"/>
                </a:lnTo>
                <a:lnTo>
                  <a:pt x="3218041" y="1068454"/>
                </a:lnTo>
                <a:lnTo>
                  <a:pt x="3260880" y="1034852"/>
                </a:lnTo>
                <a:lnTo>
                  <a:pt x="3303571" y="1000955"/>
                </a:lnTo>
                <a:lnTo>
                  <a:pt x="3346152" y="966725"/>
                </a:lnTo>
                <a:lnTo>
                  <a:pt x="3388659" y="932126"/>
                </a:lnTo>
                <a:lnTo>
                  <a:pt x="3431129" y="897121"/>
                </a:lnTo>
                <a:lnTo>
                  <a:pt x="3483049" y="849939"/>
                </a:lnTo>
                <a:lnTo>
                  <a:pt x="3555909" y="773102"/>
                </a:lnTo>
                <a:lnTo>
                  <a:pt x="3580085" y="747933"/>
                </a:lnTo>
                <a:lnTo>
                  <a:pt x="3657985" y="672592"/>
                </a:lnTo>
                <a:lnTo>
                  <a:pt x="3716580" y="625077"/>
                </a:lnTo>
                <a:lnTo>
                  <a:pt x="3749610" y="606055"/>
                </a:lnTo>
                <a:lnTo>
                  <a:pt x="3793730" y="585077"/>
                </a:lnTo>
                <a:lnTo>
                  <a:pt x="3838551" y="565502"/>
                </a:lnTo>
                <a:lnTo>
                  <a:pt x="3884136" y="547778"/>
                </a:lnTo>
                <a:lnTo>
                  <a:pt x="3930550" y="532350"/>
                </a:lnTo>
                <a:lnTo>
                  <a:pt x="3977855" y="519665"/>
                </a:lnTo>
                <a:lnTo>
                  <a:pt x="4027576" y="513165"/>
                </a:lnTo>
                <a:lnTo>
                  <a:pt x="4077048" y="514515"/>
                </a:lnTo>
                <a:lnTo>
                  <a:pt x="4126023" y="522095"/>
                </a:lnTo>
                <a:lnTo>
                  <a:pt x="4174251" y="534285"/>
                </a:lnTo>
                <a:lnTo>
                  <a:pt x="4224241" y="551002"/>
                </a:lnTo>
                <a:lnTo>
                  <a:pt x="4272615" y="571333"/>
                </a:lnTo>
                <a:lnTo>
                  <a:pt x="4319246" y="595402"/>
                </a:lnTo>
                <a:lnTo>
                  <a:pt x="4364012" y="623333"/>
                </a:lnTo>
                <a:lnTo>
                  <a:pt x="4397125" y="649021"/>
                </a:lnTo>
                <a:lnTo>
                  <a:pt x="4424888" y="678323"/>
                </a:lnTo>
                <a:lnTo>
                  <a:pt x="4447427" y="711363"/>
                </a:lnTo>
                <a:lnTo>
                  <a:pt x="4464864" y="748265"/>
                </a:lnTo>
                <a:lnTo>
                  <a:pt x="4479399" y="793184"/>
                </a:lnTo>
                <a:lnTo>
                  <a:pt x="4488584" y="838476"/>
                </a:lnTo>
                <a:lnTo>
                  <a:pt x="4491549" y="884516"/>
                </a:lnTo>
                <a:lnTo>
                  <a:pt x="4487423" y="931677"/>
                </a:lnTo>
                <a:lnTo>
                  <a:pt x="4483899" y="954811"/>
                </a:lnTo>
                <a:lnTo>
                  <a:pt x="4481120" y="978194"/>
                </a:lnTo>
                <a:lnTo>
                  <a:pt x="4476807" y="1024712"/>
                </a:lnTo>
                <a:lnTo>
                  <a:pt x="4469493" y="1073664"/>
                </a:lnTo>
                <a:lnTo>
                  <a:pt x="4458739" y="1121596"/>
                </a:lnTo>
                <a:lnTo>
                  <a:pt x="4444609" y="1168443"/>
                </a:lnTo>
                <a:lnTo>
                  <a:pt x="4427167" y="1214142"/>
                </a:lnTo>
                <a:lnTo>
                  <a:pt x="4406477" y="1258628"/>
                </a:lnTo>
                <a:lnTo>
                  <a:pt x="4384083" y="1303214"/>
                </a:lnTo>
                <a:lnTo>
                  <a:pt x="4360695" y="1347177"/>
                </a:lnTo>
                <a:lnTo>
                  <a:pt x="4336311" y="1390393"/>
                </a:lnTo>
                <a:lnTo>
                  <a:pt x="4310932" y="1432736"/>
                </a:lnTo>
                <a:lnTo>
                  <a:pt x="4282558" y="1474457"/>
                </a:lnTo>
                <a:lnTo>
                  <a:pt x="4251144" y="1513271"/>
                </a:lnTo>
                <a:lnTo>
                  <a:pt x="4217059" y="1549528"/>
                </a:lnTo>
                <a:lnTo>
                  <a:pt x="4180677" y="1583576"/>
                </a:lnTo>
                <a:lnTo>
                  <a:pt x="4142368" y="1615764"/>
                </a:lnTo>
                <a:lnTo>
                  <a:pt x="4102504" y="1646442"/>
                </a:lnTo>
                <a:lnTo>
                  <a:pt x="4061456" y="1675956"/>
                </a:lnTo>
                <a:lnTo>
                  <a:pt x="4020485" y="1697720"/>
                </a:lnTo>
                <a:lnTo>
                  <a:pt x="3976528" y="1714499"/>
                </a:lnTo>
                <a:lnTo>
                  <a:pt x="3930592" y="1730788"/>
                </a:lnTo>
                <a:lnTo>
                  <a:pt x="3883892" y="1745291"/>
                </a:lnTo>
                <a:lnTo>
                  <a:pt x="3836938" y="1759092"/>
                </a:lnTo>
                <a:lnTo>
                  <a:pt x="3790238" y="1773276"/>
                </a:lnTo>
                <a:lnTo>
                  <a:pt x="3744302" y="1788927"/>
                </a:lnTo>
                <a:lnTo>
                  <a:pt x="3697857" y="1795572"/>
                </a:lnTo>
                <a:lnTo>
                  <a:pt x="3551293" y="1801888"/>
                </a:lnTo>
                <a:lnTo>
                  <a:pt x="3502395" y="1804801"/>
                </a:lnTo>
                <a:lnTo>
                  <a:pt x="3453689" y="1808863"/>
                </a:lnTo>
                <a:lnTo>
                  <a:pt x="3400982" y="1810130"/>
                </a:lnTo>
                <a:lnTo>
                  <a:pt x="3348524" y="1805042"/>
                </a:lnTo>
                <a:lnTo>
                  <a:pt x="3296564" y="1795219"/>
                </a:lnTo>
                <a:lnTo>
                  <a:pt x="3245350" y="1782282"/>
                </a:lnTo>
                <a:lnTo>
                  <a:pt x="3195271" y="1768482"/>
                </a:lnTo>
                <a:lnTo>
                  <a:pt x="3145018" y="1755372"/>
                </a:lnTo>
                <a:lnTo>
                  <a:pt x="3094612" y="1742852"/>
                </a:lnTo>
                <a:lnTo>
                  <a:pt x="3044075" y="1730825"/>
                </a:lnTo>
                <a:lnTo>
                  <a:pt x="2993428" y="1719192"/>
                </a:lnTo>
                <a:lnTo>
                  <a:pt x="2891895" y="1696712"/>
                </a:lnTo>
                <a:lnTo>
                  <a:pt x="2790188" y="1674627"/>
                </a:lnTo>
                <a:lnTo>
                  <a:pt x="2750170" y="1666341"/>
                </a:lnTo>
                <a:lnTo>
                  <a:pt x="2709904" y="1659176"/>
                </a:lnTo>
                <a:lnTo>
                  <a:pt x="2669638" y="1652760"/>
                </a:lnTo>
                <a:lnTo>
                  <a:pt x="2612494" y="1644224"/>
                </a:lnTo>
                <a:lnTo>
                  <a:pt x="2577743" y="1642231"/>
                </a:lnTo>
                <a:lnTo>
                  <a:pt x="2513839" y="1644121"/>
                </a:lnTo>
                <a:lnTo>
                  <a:pt x="2420286" y="1647402"/>
                </a:lnTo>
                <a:lnTo>
                  <a:pt x="2373509" y="1648045"/>
                </a:lnTo>
                <a:lnTo>
                  <a:pt x="2344439" y="1647547"/>
                </a:lnTo>
                <a:lnTo>
                  <a:pt x="2315121" y="1646052"/>
                </a:lnTo>
                <a:lnTo>
                  <a:pt x="2285802" y="1643560"/>
                </a:lnTo>
                <a:lnTo>
                  <a:pt x="2209905" y="1634521"/>
                </a:lnTo>
                <a:lnTo>
                  <a:pt x="2163333" y="1632352"/>
                </a:lnTo>
                <a:lnTo>
                  <a:pt x="2116951" y="1633755"/>
                </a:lnTo>
                <a:lnTo>
                  <a:pt x="2070697" y="1638923"/>
                </a:lnTo>
                <a:lnTo>
                  <a:pt x="2024507" y="1648045"/>
                </a:lnTo>
                <a:lnTo>
                  <a:pt x="2016545" y="1649375"/>
                </a:lnTo>
                <a:lnTo>
                  <a:pt x="2009910" y="1654691"/>
                </a:lnTo>
                <a:lnTo>
                  <a:pt x="2001948" y="1654691"/>
                </a:lnTo>
                <a:lnTo>
                  <a:pt x="1951460" y="1658736"/>
                </a:lnTo>
                <a:lnTo>
                  <a:pt x="1902226" y="1667036"/>
                </a:lnTo>
                <a:lnTo>
                  <a:pt x="1854036" y="1678963"/>
                </a:lnTo>
                <a:lnTo>
                  <a:pt x="1806681" y="1693889"/>
                </a:lnTo>
                <a:lnTo>
                  <a:pt x="1759954" y="1711186"/>
                </a:lnTo>
                <a:lnTo>
                  <a:pt x="1713644" y="1730227"/>
                </a:lnTo>
                <a:lnTo>
                  <a:pt x="1667544" y="1750384"/>
                </a:lnTo>
                <a:lnTo>
                  <a:pt x="1646208" y="1759293"/>
                </a:lnTo>
                <a:lnTo>
                  <a:pt x="1624250" y="1767828"/>
                </a:lnTo>
                <a:lnTo>
                  <a:pt x="1602044" y="1775615"/>
                </a:lnTo>
                <a:lnTo>
                  <a:pt x="1526902" y="1798106"/>
                </a:lnTo>
                <a:lnTo>
                  <a:pt x="1474962" y="1817170"/>
                </a:lnTo>
                <a:lnTo>
                  <a:pt x="1423769" y="1838726"/>
                </a:lnTo>
                <a:lnTo>
                  <a:pt x="1372949" y="1862026"/>
                </a:lnTo>
                <a:lnTo>
                  <a:pt x="1329062" y="1883823"/>
                </a:lnTo>
                <a:lnTo>
                  <a:pt x="1286832" y="1908171"/>
                </a:lnTo>
                <a:lnTo>
                  <a:pt x="1246640" y="1935709"/>
                </a:lnTo>
                <a:lnTo>
                  <a:pt x="1208868" y="1967075"/>
                </a:lnTo>
                <a:lnTo>
                  <a:pt x="1173899" y="2002907"/>
                </a:lnTo>
                <a:lnTo>
                  <a:pt x="1144165" y="2034950"/>
                </a:lnTo>
                <a:lnTo>
                  <a:pt x="1113188" y="2065872"/>
                </a:lnTo>
                <a:lnTo>
                  <a:pt x="1081713" y="2096544"/>
                </a:lnTo>
                <a:lnTo>
                  <a:pt x="1050487" y="2127840"/>
                </a:lnTo>
                <a:lnTo>
                  <a:pt x="1013516" y="2168124"/>
                </a:lnTo>
                <a:lnTo>
                  <a:pt x="979419" y="2210439"/>
                </a:lnTo>
                <a:lnTo>
                  <a:pt x="947976" y="2254600"/>
                </a:lnTo>
                <a:lnTo>
                  <a:pt x="918967" y="2300422"/>
                </a:lnTo>
                <a:lnTo>
                  <a:pt x="892169" y="2347721"/>
                </a:lnTo>
                <a:lnTo>
                  <a:pt x="867361" y="2396312"/>
                </a:lnTo>
                <a:lnTo>
                  <a:pt x="841319" y="2461270"/>
                </a:lnTo>
                <a:lnTo>
                  <a:pt x="822243" y="2529219"/>
                </a:lnTo>
                <a:lnTo>
                  <a:pt x="816437" y="2593513"/>
                </a:lnTo>
                <a:lnTo>
                  <a:pt x="820190" y="2625473"/>
                </a:lnTo>
                <a:lnTo>
                  <a:pt x="844449" y="2694751"/>
                </a:lnTo>
                <a:lnTo>
                  <a:pt x="869186" y="2726087"/>
                </a:lnTo>
                <a:lnTo>
                  <a:pt x="901635" y="2749699"/>
                </a:lnTo>
                <a:lnTo>
                  <a:pt x="941673" y="2764464"/>
                </a:lnTo>
                <a:lnTo>
                  <a:pt x="999398" y="2772107"/>
                </a:lnTo>
                <a:lnTo>
                  <a:pt x="1028260" y="2772314"/>
                </a:lnTo>
                <a:lnTo>
                  <a:pt x="1057122" y="2769781"/>
                </a:lnTo>
                <a:lnTo>
                  <a:pt x="1108382" y="2762432"/>
                </a:lnTo>
                <a:lnTo>
                  <a:pt x="1159533" y="2754503"/>
                </a:lnTo>
                <a:lnTo>
                  <a:pt x="1210563" y="2745906"/>
                </a:lnTo>
                <a:lnTo>
                  <a:pt x="1261462" y="2736556"/>
                </a:lnTo>
                <a:lnTo>
                  <a:pt x="1312220" y="2726362"/>
                </a:lnTo>
                <a:lnTo>
                  <a:pt x="1362824" y="2715239"/>
                </a:lnTo>
                <a:lnTo>
                  <a:pt x="1413265" y="2703099"/>
                </a:lnTo>
                <a:lnTo>
                  <a:pt x="1463531" y="2689854"/>
                </a:lnTo>
                <a:lnTo>
                  <a:pt x="1513611" y="2675417"/>
                </a:lnTo>
                <a:lnTo>
                  <a:pt x="1562980" y="2660829"/>
                </a:lnTo>
                <a:lnTo>
                  <a:pt x="1612372" y="2646592"/>
                </a:lnTo>
                <a:lnTo>
                  <a:pt x="1661812" y="2632737"/>
                </a:lnTo>
                <a:lnTo>
                  <a:pt x="1711324" y="2619298"/>
                </a:lnTo>
                <a:lnTo>
                  <a:pt x="1760931" y="2606305"/>
                </a:lnTo>
                <a:lnTo>
                  <a:pt x="1810658" y="2593790"/>
                </a:lnTo>
                <a:lnTo>
                  <a:pt x="1860528" y="2581786"/>
                </a:lnTo>
                <a:lnTo>
                  <a:pt x="1910565" y="2570324"/>
                </a:lnTo>
                <a:lnTo>
                  <a:pt x="1960794" y="2559437"/>
                </a:lnTo>
                <a:lnTo>
                  <a:pt x="2011237" y="2549155"/>
                </a:lnTo>
                <a:lnTo>
                  <a:pt x="2062514" y="2538358"/>
                </a:lnTo>
                <a:lnTo>
                  <a:pt x="2113639" y="2526731"/>
                </a:lnTo>
                <a:lnTo>
                  <a:pt x="2164621" y="2514323"/>
                </a:lnTo>
                <a:lnTo>
                  <a:pt x="2215468" y="2501181"/>
                </a:lnTo>
                <a:lnTo>
                  <a:pt x="2266187" y="2487353"/>
                </a:lnTo>
                <a:lnTo>
                  <a:pt x="2316787" y="2472888"/>
                </a:lnTo>
                <a:lnTo>
                  <a:pt x="2367276" y="2457832"/>
                </a:lnTo>
                <a:lnTo>
                  <a:pt x="2417661" y="2442234"/>
                </a:lnTo>
                <a:lnTo>
                  <a:pt x="2467950" y="2426142"/>
                </a:lnTo>
                <a:lnTo>
                  <a:pt x="2671022" y="2359077"/>
                </a:lnTo>
                <a:lnTo>
                  <a:pt x="2772936" y="2324542"/>
                </a:lnTo>
                <a:lnTo>
                  <a:pt x="2794832" y="2317315"/>
                </a:lnTo>
                <a:lnTo>
                  <a:pt x="2816727" y="2309590"/>
                </a:lnTo>
                <a:lnTo>
                  <a:pt x="2838623" y="2301367"/>
                </a:lnTo>
                <a:lnTo>
                  <a:pt x="2907552" y="2273945"/>
                </a:lnTo>
                <a:lnTo>
                  <a:pt x="2954782" y="2256455"/>
                </a:lnTo>
                <a:lnTo>
                  <a:pt x="3002208" y="2240171"/>
                </a:lnTo>
                <a:lnTo>
                  <a:pt x="3049830" y="2225089"/>
                </a:lnTo>
                <a:lnTo>
                  <a:pt x="3097645" y="2211202"/>
                </a:lnTo>
                <a:lnTo>
                  <a:pt x="3145654" y="2198507"/>
                </a:lnTo>
                <a:lnTo>
                  <a:pt x="3193853" y="2186999"/>
                </a:lnTo>
                <a:lnTo>
                  <a:pt x="3242243" y="2176674"/>
                </a:lnTo>
                <a:lnTo>
                  <a:pt x="3290822" y="2167526"/>
                </a:lnTo>
                <a:lnTo>
                  <a:pt x="3339590" y="2159552"/>
                </a:lnTo>
                <a:lnTo>
                  <a:pt x="3388544" y="2152745"/>
                </a:lnTo>
                <a:lnTo>
                  <a:pt x="3437684" y="2147103"/>
                </a:lnTo>
                <a:lnTo>
                  <a:pt x="3487008" y="2142620"/>
                </a:lnTo>
                <a:lnTo>
                  <a:pt x="3536516" y="2139291"/>
                </a:lnTo>
                <a:lnTo>
                  <a:pt x="3586206" y="2137112"/>
                </a:lnTo>
                <a:lnTo>
                  <a:pt x="3636078" y="2136078"/>
                </a:lnTo>
                <a:lnTo>
                  <a:pt x="3686129" y="2136185"/>
                </a:lnTo>
                <a:lnTo>
                  <a:pt x="3736359" y="2137428"/>
                </a:lnTo>
                <a:lnTo>
                  <a:pt x="3786766" y="2139802"/>
                </a:lnTo>
                <a:lnTo>
                  <a:pt x="3930427" y="2148219"/>
                </a:lnTo>
                <a:lnTo>
                  <a:pt x="4074382" y="2157523"/>
                </a:lnTo>
                <a:lnTo>
                  <a:pt x="4218042" y="2167712"/>
                </a:lnTo>
                <a:lnTo>
                  <a:pt x="4270459" y="2172013"/>
                </a:lnTo>
                <a:lnTo>
                  <a:pt x="4322875" y="2176868"/>
                </a:lnTo>
                <a:lnTo>
                  <a:pt x="4375292" y="2182166"/>
                </a:lnTo>
                <a:lnTo>
                  <a:pt x="4480125" y="2193647"/>
                </a:lnTo>
                <a:lnTo>
                  <a:pt x="4532542" y="2199610"/>
                </a:lnTo>
                <a:lnTo>
                  <a:pt x="4581089" y="2205724"/>
                </a:lnTo>
                <a:lnTo>
                  <a:pt x="4629509" y="2213113"/>
                </a:lnTo>
                <a:lnTo>
                  <a:pt x="4677673" y="2222098"/>
                </a:lnTo>
                <a:lnTo>
                  <a:pt x="4725456" y="2232996"/>
                </a:lnTo>
                <a:lnTo>
                  <a:pt x="4772729" y="2246127"/>
                </a:lnTo>
                <a:lnTo>
                  <a:pt x="4809201" y="2255555"/>
                </a:lnTo>
                <a:lnTo>
                  <a:pt x="4846544" y="2262741"/>
                </a:lnTo>
                <a:lnTo>
                  <a:pt x="4884135" y="2268929"/>
                </a:lnTo>
                <a:lnTo>
                  <a:pt x="4921354" y="2275367"/>
                </a:lnTo>
                <a:lnTo>
                  <a:pt x="4967343" y="2283923"/>
                </a:lnTo>
                <a:lnTo>
                  <a:pt x="5059818" y="2300038"/>
                </a:lnTo>
                <a:lnTo>
                  <a:pt x="5105807" y="2308594"/>
                </a:lnTo>
                <a:lnTo>
                  <a:pt x="5152846" y="2318948"/>
                </a:lnTo>
                <a:lnTo>
                  <a:pt x="5199464" y="2330876"/>
                </a:lnTo>
                <a:lnTo>
                  <a:pt x="5245741" y="2344081"/>
                </a:lnTo>
                <a:lnTo>
                  <a:pt x="5291753" y="2358268"/>
                </a:lnTo>
                <a:lnTo>
                  <a:pt x="5337579" y="2373139"/>
                </a:lnTo>
                <a:lnTo>
                  <a:pt x="5474713" y="2418906"/>
                </a:lnTo>
                <a:lnTo>
                  <a:pt x="5524595" y="2435164"/>
                </a:lnTo>
                <a:lnTo>
                  <a:pt x="5574695" y="2451032"/>
                </a:lnTo>
                <a:lnTo>
                  <a:pt x="5624981" y="2466496"/>
                </a:lnTo>
                <a:lnTo>
                  <a:pt x="5675423" y="2481539"/>
                </a:lnTo>
                <a:lnTo>
                  <a:pt x="5725989" y="2496145"/>
                </a:lnTo>
                <a:lnTo>
                  <a:pt x="5776648" y="2510300"/>
                </a:lnTo>
                <a:lnTo>
                  <a:pt x="5827369" y="2523988"/>
                </a:lnTo>
                <a:lnTo>
                  <a:pt x="5878122" y="2537193"/>
                </a:lnTo>
                <a:lnTo>
                  <a:pt x="5905499" y="2543501"/>
                </a:lnTo>
                <a:lnTo>
                  <a:pt x="5905499" y="2668691"/>
                </a:lnTo>
                <a:lnTo>
                  <a:pt x="5860508" y="2657304"/>
                </a:lnTo>
                <a:lnTo>
                  <a:pt x="5810446" y="2643517"/>
                </a:lnTo>
                <a:lnTo>
                  <a:pt x="5672438" y="2603448"/>
                </a:lnTo>
                <a:lnTo>
                  <a:pt x="5580432" y="2576152"/>
                </a:lnTo>
                <a:lnTo>
                  <a:pt x="5488427" y="2547981"/>
                </a:lnTo>
                <a:lnTo>
                  <a:pt x="5442424" y="2533458"/>
                </a:lnTo>
                <a:lnTo>
                  <a:pt x="5396421" y="2518585"/>
                </a:lnTo>
                <a:lnTo>
                  <a:pt x="5346871" y="2502900"/>
                </a:lnTo>
                <a:lnTo>
                  <a:pt x="5297265" y="2487817"/>
                </a:lnTo>
                <a:lnTo>
                  <a:pt x="5247551" y="2473446"/>
                </a:lnTo>
                <a:lnTo>
                  <a:pt x="5197673" y="2459894"/>
                </a:lnTo>
                <a:lnTo>
                  <a:pt x="5147576" y="2447273"/>
                </a:lnTo>
                <a:lnTo>
                  <a:pt x="5097207" y="2435690"/>
                </a:lnTo>
                <a:lnTo>
                  <a:pt x="5046509" y="2425256"/>
                </a:lnTo>
                <a:lnTo>
                  <a:pt x="4995430" y="2416081"/>
                </a:lnTo>
                <a:lnTo>
                  <a:pt x="4943913" y="2408272"/>
                </a:lnTo>
                <a:lnTo>
                  <a:pt x="4889403" y="2399073"/>
                </a:lnTo>
                <a:lnTo>
                  <a:pt x="4835265" y="2386509"/>
                </a:lnTo>
                <a:lnTo>
                  <a:pt x="4727612" y="2357768"/>
                </a:lnTo>
                <a:lnTo>
                  <a:pt x="4682207" y="2346348"/>
                </a:lnTo>
                <a:lnTo>
                  <a:pt x="4636675" y="2336269"/>
                </a:lnTo>
                <a:lnTo>
                  <a:pt x="4590888" y="2327911"/>
                </a:lnTo>
                <a:lnTo>
                  <a:pt x="4544719" y="2321660"/>
                </a:lnTo>
                <a:lnTo>
                  <a:pt x="4498041" y="2317896"/>
                </a:lnTo>
                <a:lnTo>
                  <a:pt x="4451471" y="2314448"/>
                </a:lnTo>
                <a:lnTo>
                  <a:pt x="4358830" y="2304065"/>
                </a:lnTo>
                <a:lnTo>
                  <a:pt x="4312260" y="2300618"/>
                </a:lnTo>
                <a:lnTo>
                  <a:pt x="4259180" y="2297900"/>
                </a:lnTo>
                <a:lnTo>
                  <a:pt x="4206100" y="2294328"/>
                </a:lnTo>
                <a:lnTo>
                  <a:pt x="4153020" y="2290133"/>
                </a:lnTo>
                <a:lnTo>
                  <a:pt x="3993780" y="2276104"/>
                </a:lnTo>
                <a:lnTo>
                  <a:pt x="3940700" y="2271712"/>
                </a:lnTo>
                <a:lnTo>
                  <a:pt x="3887620" y="2267845"/>
                </a:lnTo>
                <a:lnTo>
                  <a:pt x="3834540" y="2264733"/>
                </a:lnTo>
                <a:lnTo>
                  <a:pt x="3783186" y="2262824"/>
                </a:lnTo>
                <a:lnTo>
                  <a:pt x="3731840" y="2261905"/>
                </a:lnTo>
                <a:lnTo>
                  <a:pt x="3680511" y="2262006"/>
                </a:lnTo>
                <a:lnTo>
                  <a:pt x="3629205" y="2263159"/>
                </a:lnTo>
                <a:lnTo>
                  <a:pt x="3577931" y="2265397"/>
                </a:lnTo>
                <a:lnTo>
                  <a:pt x="3526696" y="2268752"/>
                </a:lnTo>
                <a:lnTo>
                  <a:pt x="3475510" y="2273255"/>
                </a:lnTo>
                <a:lnTo>
                  <a:pt x="3424379" y="2278938"/>
                </a:lnTo>
                <a:lnTo>
                  <a:pt x="3373312" y="2285833"/>
                </a:lnTo>
                <a:lnTo>
                  <a:pt x="3322317" y="2293973"/>
                </a:lnTo>
                <a:lnTo>
                  <a:pt x="3270054" y="2304616"/>
                </a:lnTo>
                <a:lnTo>
                  <a:pt x="3218237" y="2318194"/>
                </a:lnTo>
                <a:lnTo>
                  <a:pt x="3166675" y="2333494"/>
                </a:lnTo>
                <a:lnTo>
                  <a:pt x="3115177" y="2349304"/>
                </a:lnTo>
                <a:lnTo>
                  <a:pt x="3049618" y="2368629"/>
                </a:lnTo>
                <a:lnTo>
                  <a:pt x="3021751" y="2378057"/>
                </a:lnTo>
                <a:lnTo>
                  <a:pt x="2961627" y="2399586"/>
                </a:lnTo>
                <a:lnTo>
                  <a:pt x="2915373" y="2415705"/>
                </a:lnTo>
                <a:lnTo>
                  <a:pt x="2868991" y="2431249"/>
                </a:lnTo>
                <a:lnTo>
                  <a:pt x="2822419" y="2446092"/>
                </a:lnTo>
                <a:lnTo>
                  <a:pt x="2726387" y="2475045"/>
                </a:lnTo>
                <a:lnTo>
                  <a:pt x="2677500" y="2490940"/>
                </a:lnTo>
                <a:lnTo>
                  <a:pt x="2628931" y="2507474"/>
                </a:lnTo>
                <a:lnTo>
                  <a:pt x="2532750" y="2541179"/>
                </a:lnTo>
                <a:lnTo>
                  <a:pt x="2489043" y="2555967"/>
                </a:lnTo>
                <a:lnTo>
                  <a:pt x="2438859" y="2571662"/>
                </a:lnTo>
                <a:lnTo>
                  <a:pt x="2384175" y="2587795"/>
                </a:lnTo>
                <a:lnTo>
                  <a:pt x="2326968" y="2603895"/>
                </a:lnTo>
                <a:lnTo>
                  <a:pt x="2269216" y="2619492"/>
                </a:lnTo>
                <a:lnTo>
                  <a:pt x="2212894" y="2634116"/>
                </a:lnTo>
                <a:lnTo>
                  <a:pt x="2159979" y="2647295"/>
                </a:lnTo>
                <a:lnTo>
                  <a:pt x="2112449" y="2658560"/>
                </a:lnTo>
                <a:lnTo>
                  <a:pt x="2072281" y="2667441"/>
                </a:lnTo>
                <a:lnTo>
                  <a:pt x="1975015" y="2687585"/>
                </a:lnTo>
                <a:lnTo>
                  <a:pt x="1926608" y="2698046"/>
                </a:lnTo>
                <a:lnTo>
                  <a:pt x="1878372" y="2708974"/>
                </a:lnTo>
                <a:lnTo>
                  <a:pt x="1830323" y="2720526"/>
                </a:lnTo>
                <a:lnTo>
                  <a:pt x="1782476" y="2732856"/>
                </a:lnTo>
                <a:lnTo>
                  <a:pt x="1734846" y="2746121"/>
                </a:lnTo>
                <a:lnTo>
                  <a:pt x="1687450" y="2760476"/>
                </a:lnTo>
                <a:lnTo>
                  <a:pt x="1640466" y="2775336"/>
                </a:lnTo>
                <a:lnTo>
                  <a:pt x="1593296" y="2789770"/>
                </a:lnTo>
                <a:lnTo>
                  <a:pt x="1545952" y="2803744"/>
                </a:lnTo>
                <a:lnTo>
                  <a:pt x="1498444" y="2817226"/>
                </a:lnTo>
                <a:lnTo>
                  <a:pt x="1450783" y="2830184"/>
                </a:lnTo>
                <a:lnTo>
                  <a:pt x="1402980" y="2842583"/>
                </a:lnTo>
                <a:lnTo>
                  <a:pt x="1355046" y="2854391"/>
                </a:lnTo>
                <a:lnTo>
                  <a:pt x="1306992" y="2865576"/>
                </a:lnTo>
                <a:lnTo>
                  <a:pt x="1221962" y="2883975"/>
                </a:lnTo>
                <a:lnTo>
                  <a:pt x="1147235" y="2897225"/>
                </a:lnTo>
                <a:lnTo>
                  <a:pt x="1108877" y="2901357"/>
                </a:lnTo>
                <a:lnTo>
                  <a:pt x="1060736" y="2902133"/>
                </a:lnTo>
                <a:close/>
              </a:path>
            </a:pathLst>
          </a:custGeom>
          <a:solidFill>
            <a:srgbClr val="5B9DC7"/>
          </a:solidFill>
        </p:spPr>
        <p:txBody>
          <a:bodyPr wrap="square" lIns="0" tIns="0" rIns="0" bIns="0" rtlCol="0"/>
          <a:lstStyle/>
          <a:p>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193" y="-86913"/>
            <a:ext cx="12192000" cy="7031826"/>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5B9DC7"/>
          </a:solidFill>
        </p:spPr>
        <p:txBody>
          <a:bodyPr wrap="square" lIns="0" tIns="0" rIns="0" bIns="0" rtlCol="0"/>
          <a:lstStyle/>
          <a:p>
            <a:endParaRPr sz="1200"/>
          </a:p>
        </p:txBody>
      </p:sp>
      <p:sp>
        <p:nvSpPr>
          <p:cNvPr id="3" name="object 3"/>
          <p:cNvSpPr txBox="1"/>
          <p:nvPr/>
        </p:nvSpPr>
        <p:spPr>
          <a:xfrm>
            <a:off x="265471" y="963562"/>
            <a:ext cx="11609029" cy="5783250"/>
          </a:xfrm>
          <a:prstGeom prst="rect">
            <a:avLst/>
          </a:prstGeom>
        </p:spPr>
        <p:txBody>
          <a:bodyPr vert="horz" wrap="square" lIns="0" tIns="7620" rIns="0" bIns="0" rtlCol="0">
            <a:spAutoFit/>
          </a:bodyPr>
          <a:lstStyle/>
          <a:p>
            <a:pPr algn="just">
              <a:lnSpc>
                <a:spcPct val="150000"/>
              </a:lnSpc>
            </a:pPr>
            <a:r>
              <a:rPr lang="fr-FR" sz="1600" b="1" dirty="0">
                <a:latin typeface="Times New Roman" panose="02020603050405020304" pitchFamily="18" charset="0"/>
                <a:ea typeface="Times New Roman" panose="02020603050405020304" pitchFamily="18" charset="0"/>
              </a:rPr>
              <a:t>DB</a:t>
            </a:r>
            <a:r>
              <a:rPr lang="fr-FR" sz="1600" dirty="0">
                <a:latin typeface="Times New Roman" panose="02020603050405020304" pitchFamily="18" charset="0"/>
                <a:ea typeface="Times New Roman" panose="02020603050405020304" pitchFamily="18" charset="0"/>
              </a:rPr>
              <a:t> </a:t>
            </a:r>
          </a:p>
          <a:p>
            <a:pPr algn="just">
              <a:lnSpc>
                <a:spcPct val="150000"/>
              </a:lnSpc>
            </a:pPr>
            <a:r>
              <a:rPr lang="fr-FR" sz="1600" dirty="0">
                <a:latin typeface="Times New Roman" panose="02020603050405020304" pitchFamily="18" charset="0"/>
                <a:ea typeface="Times New Roman" panose="02020603050405020304" pitchFamily="18" charset="0"/>
              </a:rPr>
              <a:t>Trouble métabolique  avec hyperglycémie due à destruction des cellules bêta pancréatiques ( type 1) </a:t>
            </a:r>
          </a:p>
          <a:p>
            <a:pPr algn="just">
              <a:lnSpc>
                <a:spcPct val="150000"/>
              </a:lnSpc>
            </a:pPr>
            <a:r>
              <a:rPr lang="fr-FR" sz="1600" dirty="0">
                <a:latin typeface="Times New Roman" panose="02020603050405020304" pitchFamily="18" charset="0"/>
                <a:ea typeface="Times New Roman" panose="02020603050405020304" pitchFamily="18" charset="0"/>
              </a:rPr>
              <a:t>ou</a:t>
            </a:r>
            <a:r>
              <a:rPr lang="en-CA" sz="1600" dirty="0">
                <a:latin typeface="Times New Roman" panose="02020603050405020304" pitchFamily="18" charset="0"/>
                <a:ea typeface="Times New Roman" panose="02020603050405020304" pitchFamily="18" charset="0"/>
              </a:rPr>
              <a:t> </a:t>
            </a:r>
            <a:r>
              <a:rPr lang="fr-FR" sz="1600" dirty="0">
                <a:latin typeface="Times New Roman" panose="02020603050405020304" pitchFamily="18" charset="0"/>
                <a:ea typeface="Times New Roman" panose="02020603050405020304" pitchFamily="18" charset="0"/>
              </a:rPr>
              <a:t>résistance prédominante à l’insuline avec déficit relatif en insuline (type 2) </a:t>
            </a:r>
            <a:endParaRPr lang="en-CA" sz="1600" dirty="0">
              <a:latin typeface="Times New Roman" panose="02020603050405020304" pitchFamily="18" charset="0"/>
              <a:ea typeface="Times New Roman" panose="02020603050405020304" pitchFamily="18" charset="0"/>
            </a:endParaRPr>
          </a:p>
          <a:p>
            <a:pPr algn="just">
              <a:lnSpc>
                <a:spcPct val="150000"/>
              </a:lnSpc>
            </a:pPr>
            <a:r>
              <a:rPr lang="fr-FR" sz="1600" dirty="0">
                <a:latin typeface="Times New Roman" panose="02020603050405020304" pitchFamily="18" charset="0"/>
                <a:ea typeface="Times New Roman" panose="02020603050405020304" pitchFamily="18" charset="0"/>
              </a:rPr>
              <a:t>DG :intolérance au glucose pendant la grossesse.  </a:t>
            </a:r>
            <a:endParaRPr lang="en-CA" sz="1600" dirty="0">
              <a:latin typeface="Times New Roman" panose="02020603050405020304" pitchFamily="18" charset="0"/>
              <a:ea typeface="Times New Roman" panose="02020603050405020304" pitchFamily="18" charset="0"/>
            </a:endParaRPr>
          </a:p>
          <a:p>
            <a:pPr algn="just">
              <a:lnSpc>
                <a:spcPct val="150000"/>
              </a:lnSpc>
            </a:pPr>
            <a:r>
              <a:rPr lang="fr-FR" sz="1600" dirty="0">
                <a:latin typeface="Times New Roman" panose="02020603050405020304" pitchFamily="18" charset="0"/>
                <a:ea typeface="Times New Roman" panose="02020603050405020304" pitchFamily="18" charset="0"/>
              </a:rPr>
              <a:t>Autres types spécifiques : lien avec maladies ou consommation de médicaments.(TAR, glucocorticoïdes, antipsychotiques)</a:t>
            </a:r>
          </a:p>
          <a:p>
            <a:r>
              <a:rPr lang="fr-FR" sz="1600" dirty="0">
                <a:latin typeface="Times New Roman" panose="02020603050405020304" pitchFamily="18" charset="0"/>
                <a:ea typeface="Times New Roman" panose="02020603050405020304" pitchFamily="18" charset="0"/>
              </a:rPr>
              <a:t>-Hyperglycémie chronique est  associée complications microvasculaires à long terme affectant  yeux,  reins et nerfs,  risque accru de maladie cardiovasculaire (MCV). </a:t>
            </a:r>
          </a:p>
          <a:p>
            <a:r>
              <a:rPr lang="fr-FR" sz="1600" b="1" kern="0" dirty="0">
                <a:latin typeface="Times New Roman" panose="02020603050405020304" pitchFamily="18" charset="0"/>
                <a:ea typeface="Times New Roman" panose="02020603050405020304" pitchFamily="18" charset="0"/>
              </a:rPr>
              <a:t>Prédiabète</a:t>
            </a:r>
            <a:r>
              <a:rPr lang="fr-FR" sz="1600" kern="0" dirty="0">
                <a:latin typeface="Times New Roman" panose="02020603050405020304" pitchFamily="18" charset="0"/>
                <a:ea typeface="Times New Roman" panose="02020603050405020304" pitchFamily="18" charset="0"/>
              </a:rPr>
              <a:t> : Taux de glucose plus élevé que la N mais pas suffisamment pour un dx de </a:t>
            </a:r>
            <a:r>
              <a:rPr lang="fr-FR" sz="1600" kern="0" dirty="0" err="1">
                <a:latin typeface="Times New Roman" panose="02020603050405020304" pitchFamily="18" charset="0"/>
                <a:ea typeface="Times New Roman" panose="02020603050405020304" pitchFamily="18" charset="0"/>
              </a:rPr>
              <a:t>Db</a:t>
            </a:r>
            <a:r>
              <a:rPr lang="fr-FR" sz="1600" kern="0" dirty="0">
                <a:latin typeface="Times New Roman" panose="02020603050405020304" pitchFamily="18" charset="0"/>
                <a:ea typeface="Times New Roman" panose="02020603050405020304" pitchFamily="18" charset="0"/>
              </a:rPr>
              <a:t> </a:t>
            </a:r>
          </a:p>
          <a:p>
            <a:r>
              <a:rPr lang="fr-FR" sz="1600" kern="0" dirty="0">
                <a:latin typeface="Times New Roman" panose="02020603050405020304" pitchFamily="18" charset="0"/>
                <a:ea typeface="Times New Roman" panose="02020603050405020304" pitchFamily="18" charset="0"/>
              </a:rPr>
              <a:t>Niveau de glucose sanguin à jeun peut devenir élevé avec une rapidité croissante .</a:t>
            </a:r>
          </a:p>
          <a:p>
            <a:r>
              <a:rPr lang="fr-FR" sz="1600" kern="0" dirty="0">
                <a:latin typeface="Times New Roman" panose="02020603050405020304" pitchFamily="18" charset="0"/>
                <a:ea typeface="Times New Roman" panose="02020603050405020304" pitchFamily="18" charset="0"/>
              </a:rPr>
              <a:t> </a:t>
            </a:r>
            <a:r>
              <a:rPr lang="fr-FR" sz="1333" kern="0" dirty="0">
                <a:latin typeface="Times New Roman" panose="02020603050405020304" pitchFamily="18" charset="0"/>
                <a:ea typeface="Times New Roman" panose="02020603050405020304" pitchFamily="18" charset="0"/>
              </a:rPr>
              <a:t>Une </a:t>
            </a:r>
            <a:r>
              <a:rPr lang="fr-FR" sz="1600" kern="0" dirty="0">
                <a:latin typeface="Times New Roman" panose="02020603050405020304" pitchFamily="18" charset="0"/>
                <a:ea typeface="Times New Roman" panose="02020603050405020304" pitchFamily="18" charset="0"/>
              </a:rPr>
              <a:t>intervention avant cette période instable peut retarder l’apparition d’une hyperglycémie franche  </a:t>
            </a:r>
            <a:endParaRPr lang="fr-FR" sz="1600" dirty="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fr-CA" sz="1600" b="1" dirty="0" err="1">
                <a:latin typeface="Times New Roman" panose="02020603050405020304" pitchFamily="18" charset="0"/>
                <a:ea typeface="Times New Roman" panose="02020603050405020304" pitchFamily="18" charset="0"/>
              </a:rPr>
              <a:t>Dx</a:t>
            </a:r>
            <a:r>
              <a:rPr lang="fr-CA" sz="1600" b="1" dirty="0">
                <a:latin typeface="Times New Roman" panose="02020603050405020304" pitchFamily="18" charset="0"/>
                <a:ea typeface="Times New Roman" panose="02020603050405020304" pitchFamily="18" charset="0"/>
              </a:rPr>
              <a:t> du diabète </a:t>
            </a:r>
            <a:r>
              <a:rPr lang="fr-CA" sz="1600" dirty="0">
                <a:latin typeface="Times New Roman" panose="02020603050405020304" pitchFamily="18" charset="0"/>
                <a:ea typeface="Times New Roman" panose="02020603050405020304" pitchFamily="18" charset="0"/>
              </a:rPr>
              <a:t>:FPG de ≥7,0 </a:t>
            </a:r>
            <a:r>
              <a:rPr lang="fr-CA" sz="1600" dirty="0" err="1">
                <a:latin typeface="Times New Roman" panose="02020603050405020304" pitchFamily="18" charset="0"/>
                <a:ea typeface="Times New Roman" panose="02020603050405020304" pitchFamily="18" charset="0"/>
              </a:rPr>
              <a:t>mmol</a:t>
            </a:r>
            <a:r>
              <a:rPr lang="fr-CA" sz="1600" dirty="0">
                <a:latin typeface="Times New Roman" panose="02020603050405020304" pitchFamily="18" charset="0"/>
                <a:ea typeface="Times New Roman" panose="02020603050405020304" pitchFamily="18" charset="0"/>
              </a:rPr>
              <a:t>/L,    2 h,  75 g  de glucose de ≥11,1 </a:t>
            </a:r>
            <a:r>
              <a:rPr lang="fr-CA" sz="1600" dirty="0" err="1">
                <a:latin typeface="Times New Roman" panose="02020603050405020304" pitchFamily="18" charset="0"/>
                <a:ea typeface="Times New Roman" panose="02020603050405020304" pitchFamily="18" charset="0"/>
              </a:rPr>
              <a:t>mmol</a:t>
            </a:r>
            <a:r>
              <a:rPr lang="fr-CA" sz="1600" dirty="0">
                <a:latin typeface="Times New Roman" panose="02020603050405020304" pitchFamily="18" charset="0"/>
                <a:ea typeface="Times New Roman" panose="02020603050405020304" pitchFamily="18" charset="0"/>
              </a:rPr>
              <a:t>/L  ou une HBA1C de ≥6,5 % </a:t>
            </a:r>
            <a:endParaRPr lang="en-CA" sz="1600" dirty="0">
              <a:latin typeface="Times New Roman" panose="02020603050405020304" pitchFamily="18" charset="0"/>
              <a:ea typeface="Times New Roman" panose="02020603050405020304" pitchFamily="18" charset="0"/>
            </a:endParaRPr>
          </a:p>
          <a:p>
            <a:pPr algn="just">
              <a:lnSpc>
                <a:spcPct val="150000"/>
              </a:lnSpc>
            </a:pPr>
            <a:r>
              <a:rPr lang="fr-FR" sz="1600" dirty="0">
                <a:latin typeface="Times New Roman" panose="02020603050405020304" pitchFamily="18" charset="0"/>
                <a:ea typeface="Times New Roman" panose="02020603050405020304" pitchFamily="18" charset="0"/>
              </a:rPr>
              <a:t> </a:t>
            </a:r>
            <a:r>
              <a:rPr lang="fr-FR" sz="1600" b="1" dirty="0">
                <a:solidFill>
                  <a:srgbClr val="FF0000"/>
                </a:solidFill>
                <a:latin typeface="Times New Roman" panose="02020603050405020304" pitchFamily="18" charset="0"/>
                <a:ea typeface="Times New Roman" panose="02020603050405020304" pitchFamily="18" charset="0"/>
              </a:rPr>
              <a:t>PREDIABETE</a:t>
            </a:r>
            <a:endParaRPr lang="en-CA" sz="1600" b="1" dirty="0">
              <a:solidFill>
                <a:srgbClr val="FF0000"/>
              </a:solidFill>
              <a:latin typeface="Times New Roman" panose="02020603050405020304" pitchFamily="18" charset="0"/>
              <a:ea typeface="Times New Roman" panose="02020603050405020304" pitchFamily="18" charset="0"/>
            </a:endParaRPr>
          </a:p>
          <a:p>
            <a:pPr algn="just">
              <a:lnSpc>
                <a:spcPct val="150000"/>
              </a:lnSpc>
            </a:pPr>
            <a:endParaRPr lang="fr-FR" sz="1600" dirty="0">
              <a:latin typeface="Times New Roman" panose="02020603050405020304" pitchFamily="18" charset="0"/>
              <a:ea typeface="Times New Roman" panose="02020603050405020304" pitchFamily="18" charset="0"/>
            </a:endParaRPr>
          </a:p>
          <a:p>
            <a:pPr algn="just">
              <a:lnSpc>
                <a:spcPct val="150000"/>
              </a:lnSpc>
            </a:pPr>
            <a:endParaRPr lang="en-CA" sz="1600" dirty="0">
              <a:latin typeface="Times New Roman" panose="02020603050405020304" pitchFamily="18" charset="0"/>
              <a:ea typeface="Times New Roman" panose="02020603050405020304" pitchFamily="18" charset="0"/>
            </a:endParaRPr>
          </a:p>
          <a:p>
            <a:r>
              <a:rPr lang="fr-FR" sz="1333" kern="0" dirty="0">
                <a:solidFill>
                  <a:schemeClr val="bg2"/>
                </a:solidFill>
                <a:latin typeface="Times New Roman" panose="02020603050405020304" pitchFamily="18" charset="0"/>
                <a:ea typeface="Times New Roman" panose="02020603050405020304" pitchFamily="18" charset="0"/>
              </a:rPr>
              <a:t> </a:t>
            </a:r>
          </a:p>
          <a:p>
            <a:endParaRPr lang="fr-FR" sz="1867" dirty="0">
              <a:solidFill>
                <a:schemeClr val="bg2"/>
              </a:solidFill>
              <a:latin typeface="Tahoma" panose="020B0604030504040204" pitchFamily="34" charset="0"/>
              <a:ea typeface="Tahoma" panose="020B0604030504040204" pitchFamily="34" charset="0"/>
              <a:cs typeface="Tahoma" panose="020B0604030504040204" pitchFamily="34" charset="0"/>
            </a:endParaRPr>
          </a:p>
          <a:p>
            <a:pPr marL="8467" marR="394566">
              <a:lnSpc>
                <a:spcPct val="116700"/>
              </a:lnSpc>
            </a:pPr>
            <a:endParaRPr lang="fr-FR" sz="1700" dirty="0">
              <a:latin typeface="Tahoma"/>
              <a:cs typeface="Tahoma"/>
            </a:endParaRPr>
          </a:p>
          <a:p>
            <a:pPr marL="8467" marR="394566">
              <a:lnSpc>
                <a:spcPct val="116700"/>
              </a:lnSpc>
            </a:pPr>
            <a:r>
              <a:rPr lang="fr-FR" sz="800" dirty="0">
                <a:latin typeface="Tahoma"/>
                <a:cs typeface="Tahoma"/>
              </a:rPr>
              <a:t>                                  </a:t>
            </a:r>
          </a:p>
          <a:p>
            <a:pPr marL="8467" marR="394566">
              <a:lnSpc>
                <a:spcPct val="116700"/>
              </a:lnSpc>
            </a:pPr>
            <a:r>
              <a:rPr lang="fr-FR" sz="800" dirty="0">
                <a:latin typeface="Tahoma"/>
                <a:cs typeface="Tahoma"/>
              </a:rPr>
              <a:t>                             </a:t>
            </a:r>
          </a:p>
          <a:p>
            <a:pPr marL="8467" marR="394566">
              <a:lnSpc>
                <a:spcPct val="116700"/>
              </a:lnSpc>
            </a:pPr>
            <a:r>
              <a:rPr lang="fr-FR" sz="800" dirty="0">
                <a:latin typeface="Tahoma"/>
                <a:cs typeface="Tahoma"/>
                <a:hlinkClick r:id="rId2">
                  <a:extLst>
                    <a:ext uri="{A12FA001-AC4F-418D-AE19-62706E023703}">
                      <ahyp:hlinkClr xmlns:ahyp="http://schemas.microsoft.com/office/drawing/2018/hyperlinkcolor" val="tx"/>
                    </a:ext>
                  </a:extLst>
                </a:hlinkClick>
              </a:rPr>
              <a:t>                                                                 </a:t>
            </a:r>
            <a:r>
              <a:rPr lang="en-CA" sz="800" dirty="0">
                <a:hlinkClick r:id="rId2">
                  <a:extLst>
                    <a:ext uri="{A12FA001-AC4F-418D-AE19-62706E023703}">
                      <ahyp:hlinkClr xmlns:ahyp="http://schemas.microsoft.com/office/drawing/2018/hyperlinkcolor" val="tx"/>
                    </a:ext>
                  </a:extLst>
                </a:hlinkClick>
              </a:rPr>
              <a:t>Diabetes Canada | Clinical Practice Guidelines - Chapter 3: Definition, Classification and Diagnosis of Diabetes, Prediabetes and Metabolic Syndrome</a:t>
            </a:r>
            <a:endParaRPr lang="fr-FR" sz="800" dirty="0">
              <a:latin typeface="Tahoma"/>
              <a:cs typeface="Tahoma"/>
            </a:endParaRPr>
          </a:p>
        </p:txBody>
      </p:sp>
      <p:sp>
        <p:nvSpPr>
          <p:cNvPr id="8" name="object 8"/>
          <p:cNvSpPr txBox="1">
            <a:spLocks noGrp="1"/>
          </p:cNvSpPr>
          <p:nvPr>
            <p:ph type="title"/>
          </p:nvPr>
        </p:nvSpPr>
        <p:spPr>
          <a:xfrm>
            <a:off x="254000" y="190329"/>
            <a:ext cx="7572505" cy="635024"/>
          </a:xfrm>
          <a:prstGeom prst="rect">
            <a:avLst/>
          </a:prstGeom>
        </p:spPr>
        <p:txBody>
          <a:bodyPr vert="horz" wrap="square" lIns="0" tIns="24553" rIns="0" bIns="0" rtlCol="0" anchor="ctr">
            <a:spAutoFit/>
          </a:bodyPr>
          <a:lstStyle/>
          <a:p>
            <a:pPr marL="8467" marR="3387">
              <a:lnSpc>
                <a:spcPts val="5540"/>
              </a:lnSpc>
              <a:spcBef>
                <a:spcPts val="193"/>
              </a:spcBef>
            </a:pPr>
            <a:r>
              <a:rPr lang="en-CA" sz="2400" spc="93" dirty="0" err="1"/>
              <a:t>Diabète</a:t>
            </a:r>
            <a:r>
              <a:rPr lang="en-CA" sz="2400" spc="93" dirty="0"/>
              <a:t> et </a:t>
            </a:r>
            <a:r>
              <a:rPr lang="en-CA" sz="2400" spc="93" dirty="0" err="1"/>
              <a:t>Prédiabète</a:t>
            </a:r>
            <a:endParaRPr sz="2400" dirty="0"/>
          </a:p>
        </p:txBody>
      </p:sp>
      <p:graphicFrame>
        <p:nvGraphicFramePr>
          <p:cNvPr id="11" name="Table 10">
            <a:extLst>
              <a:ext uri="{FF2B5EF4-FFF2-40B4-BE49-F238E27FC236}">
                <a16:creationId xmlns:a16="http://schemas.microsoft.com/office/drawing/2014/main" id="{7BC1D2A3-D354-0EBD-C243-836E85B51BEF}"/>
              </a:ext>
            </a:extLst>
          </p:cNvPr>
          <p:cNvGraphicFramePr>
            <a:graphicFrameLocks noGrp="1"/>
          </p:cNvGraphicFramePr>
          <p:nvPr/>
        </p:nvGraphicFramePr>
        <p:xfrm>
          <a:off x="2540000" y="4648200"/>
          <a:ext cx="6811431" cy="1667828"/>
        </p:xfrm>
        <a:graphic>
          <a:graphicData uri="http://schemas.openxmlformats.org/drawingml/2006/table">
            <a:tbl>
              <a:tblPr/>
              <a:tblGrid>
                <a:gridCol w="2270477">
                  <a:extLst>
                    <a:ext uri="{9D8B030D-6E8A-4147-A177-3AD203B41FA5}">
                      <a16:colId xmlns:a16="http://schemas.microsoft.com/office/drawing/2014/main" val="3254126316"/>
                    </a:ext>
                  </a:extLst>
                </a:gridCol>
                <a:gridCol w="2270477">
                  <a:extLst>
                    <a:ext uri="{9D8B030D-6E8A-4147-A177-3AD203B41FA5}">
                      <a16:colId xmlns:a16="http://schemas.microsoft.com/office/drawing/2014/main" val="1065710330"/>
                    </a:ext>
                  </a:extLst>
                </a:gridCol>
                <a:gridCol w="2270477">
                  <a:extLst>
                    <a:ext uri="{9D8B030D-6E8A-4147-A177-3AD203B41FA5}">
                      <a16:colId xmlns:a16="http://schemas.microsoft.com/office/drawing/2014/main" val="1256685980"/>
                    </a:ext>
                  </a:extLst>
                </a:gridCol>
              </a:tblGrid>
              <a:tr h="337788">
                <a:tc>
                  <a:txBody>
                    <a:bodyPr/>
                    <a:lstStyle/>
                    <a:p>
                      <a:pPr fontAlgn="t"/>
                      <a:r>
                        <a:rPr lang="en-CA" sz="1200" dirty="0">
                          <a:effectLst/>
                        </a:rPr>
                        <a:t>Test</a:t>
                      </a:r>
                    </a:p>
                  </a:txBody>
                  <a:tcPr marL="60960" marR="60960" marT="25400" marB="25400">
                    <a:lnL>
                      <a:noFill/>
                    </a:lnL>
                    <a:lnR>
                      <a:noFill/>
                    </a:lnR>
                    <a:lnT>
                      <a:noFill/>
                    </a:lnT>
                    <a:lnB w="22860" cap="flat" cmpd="sng" algn="ctr">
                      <a:solidFill>
                        <a:srgbClr val="000000"/>
                      </a:solidFill>
                      <a:prstDash val="solid"/>
                      <a:round/>
                      <a:headEnd type="none" w="med" len="med"/>
                      <a:tailEnd type="none" w="med" len="med"/>
                    </a:lnB>
                    <a:solidFill>
                      <a:srgbClr val="FFFFFF"/>
                    </a:solidFill>
                  </a:tcPr>
                </a:tc>
                <a:tc>
                  <a:txBody>
                    <a:bodyPr/>
                    <a:lstStyle/>
                    <a:p>
                      <a:pPr fontAlgn="t"/>
                      <a:r>
                        <a:rPr lang="en-CA" sz="1200">
                          <a:effectLst/>
                        </a:rPr>
                        <a:t>Result</a:t>
                      </a:r>
                    </a:p>
                  </a:txBody>
                  <a:tcPr marL="60960" marR="60960" marT="25400" marB="25400">
                    <a:lnL>
                      <a:noFill/>
                    </a:lnL>
                    <a:lnR>
                      <a:noFill/>
                    </a:lnR>
                    <a:lnT>
                      <a:noFill/>
                    </a:lnT>
                    <a:lnB w="22860" cap="flat" cmpd="sng" algn="ctr">
                      <a:solidFill>
                        <a:srgbClr val="000000"/>
                      </a:solidFill>
                      <a:prstDash val="solid"/>
                      <a:round/>
                      <a:headEnd type="none" w="med" len="med"/>
                      <a:tailEnd type="none" w="med" len="med"/>
                    </a:lnB>
                    <a:solidFill>
                      <a:srgbClr val="FFFFFF"/>
                    </a:solidFill>
                  </a:tcPr>
                </a:tc>
                <a:tc>
                  <a:txBody>
                    <a:bodyPr/>
                    <a:lstStyle/>
                    <a:p>
                      <a:pPr fontAlgn="t"/>
                      <a:r>
                        <a:rPr lang="en-CA" sz="1200" dirty="0">
                          <a:effectLst/>
                        </a:rPr>
                        <a:t>Prediabetes category</a:t>
                      </a:r>
                    </a:p>
                  </a:txBody>
                  <a:tcPr marL="60960" marR="60960" marT="25400" marB="25400">
                    <a:lnL>
                      <a:noFill/>
                    </a:lnL>
                    <a:lnR>
                      <a:noFill/>
                    </a:lnR>
                    <a:lnT>
                      <a:noFill/>
                    </a:lnT>
                    <a:lnB w="2286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3302245"/>
                  </a:ext>
                </a:extLst>
              </a:tr>
              <a:tr h="348344">
                <a:tc>
                  <a:txBody>
                    <a:bodyPr/>
                    <a:lstStyle/>
                    <a:p>
                      <a:pPr fontAlgn="t"/>
                      <a:r>
                        <a:rPr lang="en-CA" sz="1200">
                          <a:effectLst/>
                        </a:rPr>
                        <a:t>FPG (mmol/L)</a:t>
                      </a:r>
                    </a:p>
                  </a:txBody>
                  <a:tcPr marL="60960" marR="60960" marT="30480" marB="30480">
                    <a:lnL>
                      <a:noFill/>
                    </a:lnL>
                    <a:lnR>
                      <a:noFill/>
                    </a:lnR>
                    <a:lnT w="22860" cap="flat" cmpd="sng" algn="ctr">
                      <a:solidFill>
                        <a:srgbClr val="000000"/>
                      </a:solidFill>
                      <a:prstDash val="solid"/>
                      <a:round/>
                      <a:headEnd type="none" w="med" len="med"/>
                      <a:tailEnd type="none" w="med" len="med"/>
                    </a:lnT>
                    <a:lnB>
                      <a:noFill/>
                    </a:lnB>
                    <a:solidFill>
                      <a:srgbClr val="FFFFFF"/>
                    </a:solidFill>
                  </a:tcPr>
                </a:tc>
                <a:tc>
                  <a:txBody>
                    <a:bodyPr/>
                    <a:lstStyle/>
                    <a:p>
                      <a:pPr fontAlgn="t"/>
                      <a:r>
                        <a:rPr lang="en-CA" sz="1200">
                          <a:effectLst/>
                        </a:rPr>
                        <a:t>6.1–6.9</a:t>
                      </a:r>
                    </a:p>
                  </a:txBody>
                  <a:tcPr marL="60960" marR="60960" marT="30480" marB="30480">
                    <a:lnL>
                      <a:noFill/>
                    </a:lnL>
                    <a:lnR>
                      <a:noFill/>
                    </a:lnR>
                    <a:lnT w="22860" cap="flat" cmpd="sng" algn="ctr">
                      <a:solidFill>
                        <a:srgbClr val="000000"/>
                      </a:solidFill>
                      <a:prstDash val="solid"/>
                      <a:round/>
                      <a:headEnd type="none" w="med" len="med"/>
                      <a:tailEnd type="none" w="med" len="med"/>
                    </a:lnT>
                    <a:lnB>
                      <a:noFill/>
                    </a:lnB>
                    <a:solidFill>
                      <a:srgbClr val="FFFFFF"/>
                    </a:solidFill>
                  </a:tcPr>
                </a:tc>
                <a:tc>
                  <a:txBody>
                    <a:bodyPr/>
                    <a:lstStyle/>
                    <a:p>
                      <a:pPr fontAlgn="t"/>
                      <a:r>
                        <a:rPr lang="en-CA" sz="1200" dirty="0">
                          <a:effectLst/>
                        </a:rPr>
                        <a:t>IFG</a:t>
                      </a:r>
                    </a:p>
                  </a:txBody>
                  <a:tcPr marL="60960" marR="60960" marT="30480" marB="30480">
                    <a:lnL>
                      <a:noFill/>
                    </a:lnL>
                    <a:lnR>
                      <a:noFill/>
                    </a:lnR>
                    <a:lnT w="2286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273665611"/>
                  </a:ext>
                </a:extLst>
              </a:tr>
              <a:tr h="633352">
                <a:tc>
                  <a:txBody>
                    <a:bodyPr/>
                    <a:lstStyle/>
                    <a:p>
                      <a:pPr fontAlgn="t"/>
                      <a:r>
                        <a:rPr lang="en-US" sz="1200">
                          <a:effectLst/>
                        </a:rPr>
                        <a:t>2hPG in a 75g OGTT (mmol/L)</a:t>
                      </a:r>
                    </a:p>
                  </a:txBody>
                  <a:tcPr marL="60960" marR="60960" marT="30480" marB="30480">
                    <a:lnL>
                      <a:noFill/>
                    </a:lnL>
                    <a:lnR>
                      <a:noFill/>
                    </a:lnR>
                    <a:lnT>
                      <a:noFill/>
                    </a:lnT>
                    <a:lnB>
                      <a:noFill/>
                    </a:lnB>
                    <a:solidFill>
                      <a:srgbClr val="FFFFFF"/>
                    </a:solidFill>
                  </a:tcPr>
                </a:tc>
                <a:tc>
                  <a:txBody>
                    <a:bodyPr/>
                    <a:lstStyle/>
                    <a:p>
                      <a:pPr fontAlgn="t"/>
                      <a:r>
                        <a:rPr lang="en-CA" sz="1200">
                          <a:effectLst/>
                        </a:rPr>
                        <a:t>7.8–11.0</a:t>
                      </a:r>
                    </a:p>
                  </a:txBody>
                  <a:tcPr marL="60960" marR="60960" marT="30480" marB="30480">
                    <a:lnL>
                      <a:noFill/>
                    </a:lnL>
                    <a:lnR>
                      <a:noFill/>
                    </a:lnR>
                    <a:lnT>
                      <a:noFill/>
                    </a:lnT>
                    <a:lnB>
                      <a:noFill/>
                    </a:lnB>
                    <a:solidFill>
                      <a:srgbClr val="FFFFFF"/>
                    </a:solidFill>
                  </a:tcPr>
                </a:tc>
                <a:tc>
                  <a:txBody>
                    <a:bodyPr/>
                    <a:lstStyle/>
                    <a:p>
                      <a:pPr fontAlgn="t"/>
                      <a:r>
                        <a:rPr lang="en-CA" sz="1200">
                          <a:effectLst/>
                        </a:rPr>
                        <a:t>IGT</a:t>
                      </a:r>
                    </a:p>
                  </a:txBody>
                  <a:tcPr marL="60960" marR="60960" marT="30480" marB="30480">
                    <a:lnL>
                      <a:noFill/>
                    </a:lnL>
                    <a:lnR>
                      <a:noFill/>
                    </a:lnR>
                    <a:lnT>
                      <a:noFill/>
                    </a:lnT>
                    <a:lnB>
                      <a:noFill/>
                    </a:lnB>
                    <a:solidFill>
                      <a:srgbClr val="FFFFFF"/>
                    </a:solidFill>
                  </a:tcPr>
                </a:tc>
                <a:extLst>
                  <a:ext uri="{0D108BD9-81ED-4DB2-BD59-A6C34878D82A}">
                    <a16:rowId xmlns:a16="http://schemas.microsoft.com/office/drawing/2014/main" val="1192073468"/>
                  </a:ext>
                </a:extLst>
              </a:tr>
              <a:tr h="348344">
                <a:tc>
                  <a:txBody>
                    <a:bodyPr/>
                    <a:lstStyle/>
                    <a:p>
                      <a:pPr fontAlgn="t"/>
                      <a:r>
                        <a:rPr lang="en-CA" sz="1200">
                          <a:effectLst/>
                        </a:rPr>
                        <a:t>A1C (%)</a:t>
                      </a:r>
                    </a:p>
                  </a:txBody>
                  <a:tcPr marL="60960" marR="60960" marT="30480" marB="30480">
                    <a:lnL>
                      <a:noFill/>
                    </a:lnL>
                    <a:lnR>
                      <a:noFill/>
                    </a:lnR>
                    <a:lnT>
                      <a:noFill/>
                    </a:lnT>
                    <a:lnB>
                      <a:noFill/>
                    </a:lnB>
                    <a:solidFill>
                      <a:srgbClr val="FFFFFF"/>
                    </a:solidFill>
                  </a:tcPr>
                </a:tc>
                <a:tc>
                  <a:txBody>
                    <a:bodyPr/>
                    <a:lstStyle/>
                    <a:p>
                      <a:pPr fontAlgn="t"/>
                      <a:r>
                        <a:rPr lang="en-CA" sz="1200">
                          <a:effectLst/>
                        </a:rPr>
                        <a:t>6.0–6.4</a:t>
                      </a:r>
                    </a:p>
                  </a:txBody>
                  <a:tcPr marL="60960" marR="60960" marT="30480" marB="30480">
                    <a:lnL>
                      <a:noFill/>
                    </a:lnL>
                    <a:lnR>
                      <a:noFill/>
                    </a:lnR>
                    <a:lnT>
                      <a:noFill/>
                    </a:lnT>
                    <a:lnB>
                      <a:noFill/>
                    </a:lnB>
                    <a:solidFill>
                      <a:srgbClr val="FFFFFF"/>
                    </a:solidFill>
                  </a:tcPr>
                </a:tc>
                <a:tc>
                  <a:txBody>
                    <a:bodyPr/>
                    <a:lstStyle/>
                    <a:p>
                      <a:pPr fontAlgn="t"/>
                      <a:r>
                        <a:rPr lang="en-CA" sz="1200" dirty="0">
                          <a:effectLst/>
                        </a:rPr>
                        <a:t>Prediabetes</a:t>
                      </a:r>
                    </a:p>
                  </a:txBody>
                  <a:tcPr marL="60960" marR="60960" marT="30480" marB="30480">
                    <a:lnL>
                      <a:noFill/>
                    </a:lnL>
                    <a:lnR>
                      <a:noFill/>
                    </a:lnR>
                    <a:lnT>
                      <a:noFill/>
                    </a:lnT>
                    <a:lnB>
                      <a:noFill/>
                    </a:lnB>
                    <a:solidFill>
                      <a:srgbClr val="FFFFFF"/>
                    </a:solidFill>
                  </a:tcPr>
                </a:tc>
                <a:extLst>
                  <a:ext uri="{0D108BD9-81ED-4DB2-BD59-A6C34878D82A}">
                    <a16:rowId xmlns:a16="http://schemas.microsoft.com/office/drawing/2014/main" val="22036055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
            <a:ext cx="2799927" cy="3242733"/>
          </a:xfrm>
          <a:custGeom>
            <a:avLst/>
            <a:gdLst/>
            <a:ahLst/>
            <a:cxnLst/>
            <a:rect l="l" t="t" r="r" b="b"/>
            <a:pathLst>
              <a:path w="4199890" h="4864100">
                <a:moveTo>
                  <a:pt x="4077219" y="1054099"/>
                </a:moveTo>
                <a:lnTo>
                  <a:pt x="490770" y="1054099"/>
                </a:lnTo>
                <a:lnTo>
                  <a:pt x="540102" y="1041399"/>
                </a:lnTo>
                <a:lnTo>
                  <a:pt x="556130" y="1028699"/>
                </a:lnTo>
                <a:lnTo>
                  <a:pt x="565230" y="1003299"/>
                </a:lnTo>
                <a:lnTo>
                  <a:pt x="565460" y="990599"/>
                </a:lnTo>
                <a:lnTo>
                  <a:pt x="554883" y="965199"/>
                </a:lnTo>
                <a:lnTo>
                  <a:pt x="515139" y="939799"/>
                </a:lnTo>
                <a:lnTo>
                  <a:pt x="475395" y="901699"/>
                </a:lnTo>
                <a:lnTo>
                  <a:pt x="435159" y="863599"/>
                </a:lnTo>
                <a:lnTo>
                  <a:pt x="393937" y="838199"/>
                </a:lnTo>
                <a:lnTo>
                  <a:pt x="351237" y="800099"/>
                </a:lnTo>
                <a:lnTo>
                  <a:pt x="170931" y="698499"/>
                </a:lnTo>
                <a:lnTo>
                  <a:pt x="126385" y="660399"/>
                </a:lnTo>
                <a:lnTo>
                  <a:pt x="38773" y="609599"/>
                </a:lnTo>
                <a:lnTo>
                  <a:pt x="0" y="584199"/>
                </a:lnTo>
                <a:lnTo>
                  <a:pt x="0" y="0"/>
                </a:lnTo>
                <a:lnTo>
                  <a:pt x="939078" y="0"/>
                </a:lnTo>
                <a:lnTo>
                  <a:pt x="945398" y="12699"/>
                </a:lnTo>
                <a:lnTo>
                  <a:pt x="959876" y="63499"/>
                </a:lnTo>
                <a:lnTo>
                  <a:pt x="974479" y="101599"/>
                </a:lnTo>
                <a:lnTo>
                  <a:pt x="990478" y="152399"/>
                </a:lnTo>
                <a:lnTo>
                  <a:pt x="1008283" y="203199"/>
                </a:lnTo>
                <a:lnTo>
                  <a:pt x="1028306" y="241299"/>
                </a:lnTo>
                <a:lnTo>
                  <a:pt x="1050956" y="292099"/>
                </a:lnTo>
                <a:lnTo>
                  <a:pt x="1076644" y="330199"/>
                </a:lnTo>
                <a:lnTo>
                  <a:pt x="1095351" y="368299"/>
                </a:lnTo>
                <a:lnTo>
                  <a:pt x="1112118" y="393699"/>
                </a:lnTo>
                <a:lnTo>
                  <a:pt x="1127776" y="431799"/>
                </a:lnTo>
                <a:lnTo>
                  <a:pt x="1143157" y="469899"/>
                </a:lnTo>
                <a:lnTo>
                  <a:pt x="1167578" y="507999"/>
                </a:lnTo>
                <a:lnTo>
                  <a:pt x="1199161" y="546099"/>
                </a:lnTo>
                <a:lnTo>
                  <a:pt x="1236199" y="571499"/>
                </a:lnTo>
                <a:lnTo>
                  <a:pt x="1276986" y="584199"/>
                </a:lnTo>
                <a:lnTo>
                  <a:pt x="1362982" y="609599"/>
                </a:lnTo>
                <a:lnTo>
                  <a:pt x="4179059" y="609599"/>
                </a:lnTo>
                <a:lnTo>
                  <a:pt x="4173217" y="634999"/>
                </a:lnTo>
                <a:lnTo>
                  <a:pt x="4165734" y="673099"/>
                </a:lnTo>
                <a:lnTo>
                  <a:pt x="4157697" y="698499"/>
                </a:lnTo>
                <a:lnTo>
                  <a:pt x="4150769" y="736599"/>
                </a:lnTo>
                <a:lnTo>
                  <a:pt x="4146612" y="761999"/>
                </a:lnTo>
                <a:lnTo>
                  <a:pt x="4141917" y="812799"/>
                </a:lnTo>
                <a:lnTo>
                  <a:pt x="4134597" y="863599"/>
                </a:lnTo>
                <a:lnTo>
                  <a:pt x="4124156" y="901699"/>
                </a:lnTo>
                <a:lnTo>
                  <a:pt x="4110097" y="952499"/>
                </a:lnTo>
                <a:lnTo>
                  <a:pt x="4091922" y="990599"/>
                </a:lnTo>
                <a:lnTo>
                  <a:pt x="4088435" y="1003299"/>
                </a:lnTo>
                <a:lnTo>
                  <a:pt x="4085086" y="1003299"/>
                </a:lnTo>
                <a:lnTo>
                  <a:pt x="4082569" y="1015999"/>
                </a:lnTo>
                <a:lnTo>
                  <a:pt x="4081576" y="1028699"/>
                </a:lnTo>
                <a:lnTo>
                  <a:pt x="4077219" y="1054099"/>
                </a:lnTo>
                <a:close/>
              </a:path>
              <a:path w="4199890" h="4864100">
                <a:moveTo>
                  <a:pt x="4179059" y="609599"/>
                </a:moveTo>
                <a:lnTo>
                  <a:pt x="1362982" y="609599"/>
                </a:lnTo>
                <a:lnTo>
                  <a:pt x="1404777" y="596899"/>
                </a:lnTo>
                <a:lnTo>
                  <a:pt x="1441313" y="596899"/>
                </a:lnTo>
                <a:lnTo>
                  <a:pt x="1548151" y="558799"/>
                </a:lnTo>
                <a:lnTo>
                  <a:pt x="1591394" y="546099"/>
                </a:lnTo>
                <a:lnTo>
                  <a:pt x="1634922" y="520699"/>
                </a:lnTo>
                <a:lnTo>
                  <a:pt x="1678657" y="507999"/>
                </a:lnTo>
                <a:lnTo>
                  <a:pt x="1722521" y="482599"/>
                </a:lnTo>
                <a:lnTo>
                  <a:pt x="1766437" y="469899"/>
                </a:lnTo>
                <a:lnTo>
                  <a:pt x="1854113" y="431799"/>
                </a:lnTo>
                <a:lnTo>
                  <a:pt x="1897589" y="406399"/>
                </a:lnTo>
                <a:lnTo>
                  <a:pt x="1940755" y="393699"/>
                </a:lnTo>
                <a:lnTo>
                  <a:pt x="1983843" y="368299"/>
                </a:lnTo>
                <a:lnTo>
                  <a:pt x="2027087" y="355599"/>
                </a:lnTo>
                <a:lnTo>
                  <a:pt x="2070718" y="330199"/>
                </a:lnTo>
                <a:lnTo>
                  <a:pt x="2160075" y="304799"/>
                </a:lnTo>
                <a:lnTo>
                  <a:pt x="2178667" y="292099"/>
                </a:lnTo>
                <a:lnTo>
                  <a:pt x="2196842" y="279399"/>
                </a:lnTo>
                <a:lnTo>
                  <a:pt x="2214741" y="279399"/>
                </a:lnTo>
                <a:lnTo>
                  <a:pt x="2232501" y="266699"/>
                </a:lnTo>
                <a:lnTo>
                  <a:pt x="2277142" y="228599"/>
                </a:lnTo>
                <a:lnTo>
                  <a:pt x="2368002" y="177799"/>
                </a:lnTo>
                <a:lnTo>
                  <a:pt x="2695139" y="0"/>
                </a:lnTo>
                <a:lnTo>
                  <a:pt x="3965415" y="0"/>
                </a:lnTo>
                <a:lnTo>
                  <a:pt x="3984147" y="12699"/>
                </a:lnTo>
                <a:lnTo>
                  <a:pt x="4017687" y="50799"/>
                </a:lnTo>
                <a:lnTo>
                  <a:pt x="4050110" y="76199"/>
                </a:lnTo>
                <a:lnTo>
                  <a:pt x="4081576" y="114299"/>
                </a:lnTo>
                <a:lnTo>
                  <a:pt x="4097742" y="139699"/>
                </a:lnTo>
                <a:lnTo>
                  <a:pt x="4112246" y="152399"/>
                </a:lnTo>
                <a:lnTo>
                  <a:pt x="4123978" y="177799"/>
                </a:lnTo>
                <a:lnTo>
                  <a:pt x="4131831" y="203199"/>
                </a:lnTo>
                <a:lnTo>
                  <a:pt x="4133632" y="215899"/>
                </a:lnTo>
                <a:lnTo>
                  <a:pt x="4135156" y="215899"/>
                </a:lnTo>
                <a:lnTo>
                  <a:pt x="4137235" y="228599"/>
                </a:lnTo>
                <a:lnTo>
                  <a:pt x="4140699" y="228599"/>
                </a:lnTo>
                <a:lnTo>
                  <a:pt x="4165658" y="279399"/>
                </a:lnTo>
                <a:lnTo>
                  <a:pt x="4183038" y="317499"/>
                </a:lnTo>
                <a:lnTo>
                  <a:pt x="4193800" y="368299"/>
                </a:lnTo>
                <a:lnTo>
                  <a:pt x="4198906" y="406399"/>
                </a:lnTo>
                <a:lnTo>
                  <a:pt x="4199315" y="457199"/>
                </a:lnTo>
                <a:lnTo>
                  <a:pt x="4195990" y="495299"/>
                </a:lnTo>
                <a:lnTo>
                  <a:pt x="4189891" y="546099"/>
                </a:lnTo>
                <a:lnTo>
                  <a:pt x="4181980" y="596899"/>
                </a:lnTo>
                <a:lnTo>
                  <a:pt x="4179059" y="609599"/>
                </a:lnTo>
                <a:close/>
              </a:path>
              <a:path w="4199890" h="4864100">
                <a:moveTo>
                  <a:pt x="23000" y="1663699"/>
                </a:moveTo>
                <a:lnTo>
                  <a:pt x="0" y="1663699"/>
                </a:lnTo>
                <a:lnTo>
                  <a:pt x="0" y="876299"/>
                </a:lnTo>
                <a:lnTo>
                  <a:pt x="29549" y="888999"/>
                </a:lnTo>
                <a:lnTo>
                  <a:pt x="161762" y="965199"/>
                </a:lnTo>
                <a:lnTo>
                  <a:pt x="206522" y="977899"/>
                </a:lnTo>
                <a:lnTo>
                  <a:pt x="297698" y="1028699"/>
                </a:lnTo>
                <a:lnTo>
                  <a:pt x="393666" y="1054099"/>
                </a:lnTo>
                <a:lnTo>
                  <a:pt x="4077219" y="1054099"/>
                </a:lnTo>
                <a:lnTo>
                  <a:pt x="4075041" y="1066799"/>
                </a:lnTo>
                <a:lnTo>
                  <a:pt x="4063291" y="1117599"/>
                </a:lnTo>
                <a:lnTo>
                  <a:pt x="4047026" y="1155699"/>
                </a:lnTo>
                <a:lnTo>
                  <a:pt x="4026941" y="1206499"/>
                </a:lnTo>
                <a:lnTo>
                  <a:pt x="4003737" y="1244599"/>
                </a:lnTo>
                <a:lnTo>
                  <a:pt x="3969519" y="1295399"/>
                </a:lnTo>
                <a:lnTo>
                  <a:pt x="3961482" y="1308099"/>
                </a:lnTo>
                <a:lnTo>
                  <a:pt x="3953999" y="1320799"/>
                </a:lnTo>
                <a:lnTo>
                  <a:pt x="3947071" y="1346199"/>
                </a:lnTo>
                <a:lnTo>
                  <a:pt x="3924438" y="1384299"/>
                </a:lnTo>
                <a:lnTo>
                  <a:pt x="3897925" y="1435099"/>
                </a:lnTo>
                <a:lnTo>
                  <a:pt x="3866424" y="1473199"/>
                </a:lnTo>
                <a:lnTo>
                  <a:pt x="3828825" y="1523999"/>
                </a:lnTo>
                <a:lnTo>
                  <a:pt x="3812566" y="1536699"/>
                </a:lnTo>
                <a:lnTo>
                  <a:pt x="3798525" y="1562099"/>
                </a:lnTo>
                <a:lnTo>
                  <a:pt x="3785591" y="1574799"/>
                </a:lnTo>
                <a:lnTo>
                  <a:pt x="3772658" y="1600199"/>
                </a:lnTo>
                <a:lnTo>
                  <a:pt x="3746597" y="1638299"/>
                </a:lnTo>
                <a:lnTo>
                  <a:pt x="180930" y="1638299"/>
                </a:lnTo>
                <a:lnTo>
                  <a:pt x="128452" y="1650999"/>
                </a:lnTo>
                <a:lnTo>
                  <a:pt x="23000" y="1663699"/>
                </a:lnTo>
                <a:close/>
              </a:path>
              <a:path w="4199890" h="4864100">
                <a:moveTo>
                  <a:pt x="1750648" y="4864099"/>
                </a:moveTo>
                <a:lnTo>
                  <a:pt x="1601408" y="4864099"/>
                </a:lnTo>
                <a:lnTo>
                  <a:pt x="1503439" y="4838699"/>
                </a:lnTo>
                <a:lnTo>
                  <a:pt x="1455032" y="4838699"/>
                </a:lnTo>
                <a:lnTo>
                  <a:pt x="1360435" y="4813299"/>
                </a:lnTo>
                <a:lnTo>
                  <a:pt x="1268794" y="4762499"/>
                </a:lnTo>
                <a:lnTo>
                  <a:pt x="1182304" y="4711699"/>
                </a:lnTo>
                <a:lnTo>
                  <a:pt x="1140158" y="4686299"/>
                </a:lnTo>
                <a:lnTo>
                  <a:pt x="1099000" y="4660899"/>
                </a:lnTo>
                <a:lnTo>
                  <a:pt x="1059020" y="4635499"/>
                </a:lnTo>
                <a:lnTo>
                  <a:pt x="1020408" y="4597399"/>
                </a:lnTo>
                <a:lnTo>
                  <a:pt x="983355" y="4571999"/>
                </a:lnTo>
                <a:lnTo>
                  <a:pt x="948052" y="4533899"/>
                </a:lnTo>
                <a:lnTo>
                  <a:pt x="910934" y="4495799"/>
                </a:lnTo>
                <a:lnTo>
                  <a:pt x="834500" y="4419599"/>
                </a:lnTo>
                <a:lnTo>
                  <a:pt x="796744" y="4381499"/>
                </a:lnTo>
                <a:lnTo>
                  <a:pt x="760336" y="4343399"/>
                </a:lnTo>
                <a:lnTo>
                  <a:pt x="743407" y="4317999"/>
                </a:lnTo>
                <a:lnTo>
                  <a:pt x="726894" y="4305299"/>
                </a:lnTo>
                <a:lnTo>
                  <a:pt x="712321" y="4279899"/>
                </a:lnTo>
                <a:lnTo>
                  <a:pt x="701213" y="4267199"/>
                </a:lnTo>
                <a:lnTo>
                  <a:pt x="696224" y="4254499"/>
                </a:lnTo>
                <a:lnTo>
                  <a:pt x="690127" y="4241799"/>
                </a:lnTo>
                <a:lnTo>
                  <a:pt x="682921" y="4229099"/>
                </a:lnTo>
                <a:lnTo>
                  <a:pt x="674607" y="4216399"/>
                </a:lnTo>
                <a:lnTo>
                  <a:pt x="635854" y="4190999"/>
                </a:lnTo>
                <a:lnTo>
                  <a:pt x="603306" y="4152899"/>
                </a:lnTo>
                <a:lnTo>
                  <a:pt x="575205" y="4114799"/>
                </a:lnTo>
                <a:lnTo>
                  <a:pt x="549794" y="4063999"/>
                </a:lnTo>
                <a:lnTo>
                  <a:pt x="525313" y="4025899"/>
                </a:lnTo>
                <a:lnTo>
                  <a:pt x="500005" y="3975099"/>
                </a:lnTo>
                <a:lnTo>
                  <a:pt x="472111" y="3936999"/>
                </a:lnTo>
                <a:lnTo>
                  <a:pt x="455090" y="3911599"/>
                </a:lnTo>
                <a:lnTo>
                  <a:pt x="441256" y="3886199"/>
                </a:lnTo>
                <a:lnTo>
                  <a:pt x="429916" y="3848099"/>
                </a:lnTo>
                <a:lnTo>
                  <a:pt x="420378" y="3822699"/>
                </a:lnTo>
                <a:lnTo>
                  <a:pt x="401348" y="3771899"/>
                </a:lnTo>
                <a:lnTo>
                  <a:pt x="378992" y="3721099"/>
                </a:lnTo>
                <a:lnTo>
                  <a:pt x="354800" y="3682999"/>
                </a:lnTo>
                <a:lnTo>
                  <a:pt x="331965" y="3632199"/>
                </a:lnTo>
                <a:lnTo>
                  <a:pt x="310603" y="3581399"/>
                </a:lnTo>
                <a:lnTo>
                  <a:pt x="290828" y="3543299"/>
                </a:lnTo>
                <a:lnTo>
                  <a:pt x="272755" y="3492499"/>
                </a:lnTo>
                <a:lnTo>
                  <a:pt x="256501" y="3441699"/>
                </a:lnTo>
                <a:lnTo>
                  <a:pt x="242180" y="3390899"/>
                </a:lnTo>
                <a:lnTo>
                  <a:pt x="229907" y="3340099"/>
                </a:lnTo>
                <a:lnTo>
                  <a:pt x="219799" y="3289299"/>
                </a:lnTo>
                <a:lnTo>
                  <a:pt x="211969" y="3238499"/>
                </a:lnTo>
                <a:lnTo>
                  <a:pt x="206588" y="3213099"/>
                </a:lnTo>
                <a:lnTo>
                  <a:pt x="199960" y="3174999"/>
                </a:lnTo>
                <a:lnTo>
                  <a:pt x="193054" y="3149599"/>
                </a:lnTo>
                <a:lnTo>
                  <a:pt x="186842" y="3111499"/>
                </a:lnTo>
                <a:lnTo>
                  <a:pt x="181137" y="3073399"/>
                </a:lnTo>
                <a:lnTo>
                  <a:pt x="175572" y="3047999"/>
                </a:lnTo>
                <a:lnTo>
                  <a:pt x="170837" y="3009899"/>
                </a:lnTo>
                <a:lnTo>
                  <a:pt x="167627" y="2984499"/>
                </a:lnTo>
                <a:lnTo>
                  <a:pt x="164370" y="2933699"/>
                </a:lnTo>
                <a:lnTo>
                  <a:pt x="161769" y="2882899"/>
                </a:lnTo>
                <a:lnTo>
                  <a:pt x="157226" y="2781299"/>
                </a:lnTo>
                <a:lnTo>
                  <a:pt x="154625" y="2730499"/>
                </a:lnTo>
                <a:lnTo>
                  <a:pt x="151368" y="2679699"/>
                </a:lnTo>
                <a:lnTo>
                  <a:pt x="150992" y="2628899"/>
                </a:lnTo>
                <a:lnTo>
                  <a:pt x="156240" y="2578099"/>
                </a:lnTo>
                <a:lnTo>
                  <a:pt x="165595" y="2527299"/>
                </a:lnTo>
                <a:lnTo>
                  <a:pt x="177536" y="2489199"/>
                </a:lnTo>
                <a:lnTo>
                  <a:pt x="190544" y="2438399"/>
                </a:lnTo>
                <a:lnTo>
                  <a:pt x="203101" y="2387599"/>
                </a:lnTo>
                <a:lnTo>
                  <a:pt x="214800" y="2336799"/>
                </a:lnTo>
                <a:lnTo>
                  <a:pt x="226809" y="2285999"/>
                </a:lnTo>
                <a:lnTo>
                  <a:pt x="239085" y="2247899"/>
                </a:lnTo>
                <a:lnTo>
                  <a:pt x="251582" y="2197099"/>
                </a:lnTo>
                <a:lnTo>
                  <a:pt x="264256" y="2146299"/>
                </a:lnTo>
                <a:lnTo>
                  <a:pt x="277064" y="2095499"/>
                </a:lnTo>
                <a:lnTo>
                  <a:pt x="289960" y="2044699"/>
                </a:lnTo>
                <a:lnTo>
                  <a:pt x="328737" y="1904999"/>
                </a:lnTo>
                <a:lnTo>
                  <a:pt x="336636" y="1879599"/>
                </a:lnTo>
                <a:lnTo>
                  <a:pt x="342040" y="1841499"/>
                </a:lnTo>
                <a:lnTo>
                  <a:pt x="344118" y="1803399"/>
                </a:lnTo>
                <a:lnTo>
                  <a:pt x="342040" y="1777999"/>
                </a:lnTo>
                <a:lnTo>
                  <a:pt x="328122" y="1727199"/>
                </a:lnTo>
                <a:lnTo>
                  <a:pt x="302357" y="1689099"/>
                </a:lnTo>
                <a:lnTo>
                  <a:pt x="267439" y="1650999"/>
                </a:lnTo>
                <a:lnTo>
                  <a:pt x="226064" y="1638299"/>
                </a:lnTo>
                <a:lnTo>
                  <a:pt x="3746597" y="1638299"/>
                </a:lnTo>
                <a:lnTo>
                  <a:pt x="3718123" y="1676399"/>
                </a:lnTo>
                <a:lnTo>
                  <a:pt x="3707851" y="1689099"/>
                </a:lnTo>
                <a:lnTo>
                  <a:pt x="1515634" y="1689099"/>
                </a:lnTo>
                <a:lnTo>
                  <a:pt x="1434340" y="1714499"/>
                </a:lnTo>
                <a:lnTo>
                  <a:pt x="1412630" y="1727199"/>
                </a:lnTo>
                <a:lnTo>
                  <a:pt x="1397018" y="1739899"/>
                </a:lnTo>
                <a:lnTo>
                  <a:pt x="1388612" y="1765299"/>
                </a:lnTo>
                <a:lnTo>
                  <a:pt x="1388519" y="1790699"/>
                </a:lnTo>
                <a:lnTo>
                  <a:pt x="1396156" y="1841499"/>
                </a:lnTo>
                <a:lnTo>
                  <a:pt x="1405271" y="1879599"/>
                </a:lnTo>
                <a:lnTo>
                  <a:pt x="1417342" y="1930399"/>
                </a:lnTo>
                <a:lnTo>
                  <a:pt x="1433847" y="1968499"/>
                </a:lnTo>
                <a:lnTo>
                  <a:pt x="1456264" y="2006599"/>
                </a:lnTo>
                <a:lnTo>
                  <a:pt x="1486072" y="2044699"/>
                </a:lnTo>
                <a:lnTo>
                  <a:pt x="1507689" y="2095499"/>
                </a:lnTo>
                <a:lnTo>
                  <a:pt x="1533740" y="2133599"/>
                </a:lnTo>
                <a:lnTo>
                  <a:pt x="1562563" y="2171699"/>
                </a:lnTo>
                <a:lnTo>
                  <a:pt x="1592494" y="2222499"/>
                </a:lnTo>
                <a:lnTo>
                  <a:pt x="1684300" y="2336799"/>
                </a:lnTo>
                <a:lnTo>
                  <a:pt x="1714566" y="2387599"/>
                </a:lnTo>
                <a:lnTo>
                  <a:pt x="1744572" y="2425699"/>
                </a:lnTo>
                <a:lnTo>
                  <a:pt x="1774262" y="2476499"/>
                </a:lnTo>
                <a:lnTo>
                  <a:pt x="1803582" y="2514599"/>
                </a:lnTo>
                <a:lnTo>
                  <a:pt x="1832476" y="2552699"/>
                </a:lnTo>
                <a:lnTo>
                  <a:pt x="1860889" y="2603499"/>
                </a:lnTo>
                <a:lnTo>
                  <a:pt x="1888766" y="2641599"/>
                </a:lnTo>
                <a:lnTo>
                  <a:pt x="1916052" y="2692399"/>
                </a:lnTo>
                <a:lnTo>
                  <a:pt x="1942692" y="2730499"/>
                </a:lnTo>
                <a:lnTo>
                  <a:pt x="1968630" y="2781299"/>
                </a:lnTo>
                <a:lnTo>
                  <a:pt x="1993811" y="2819399"/>
                </a:lnTo>
                <a:lnTo>
                  <a:pt x="2018180" y="2870199"/>
                </a:lnTo>
                <a:lnTo>
                  <a:pt x="2045958" y="2908299"/>
                </a:lnTo>
                <a:lnTo>
                  <a:pt x="2071781" y="2959099"/>
                </a:lnTo>
                <a:lnTo>
                  <a:pt x="2095848" y="2997199"/>
                </a:lnTo>
                <a:lnTo>
                  <a:pt x="2118361" y="3047999"/>
                </a:lnTo>
                <a:lnTo>
                  <a:pt x="2139518" y="3086099"/>
                </a:lnTo>
                <a:lnTo>
                  <a:pt x="2159521" y="3136899"/>
                </a:lnTo>
                <a:lnTo>
                  <a:pt x="2178569" y="3174999"/>
                </a:lnTo>
                <a:lnTo>
                  <a:pt x="2196863" y="3225799"/>
                </a:lnTo>
                <a:lnTo>
                  <a:pt x="2214603" y="3276599"/>
                </a:lnTo>
                <a:lnTo>
                  <a:pt x="2231988" y="3314699"/>
                </a:lnTo>
                <a:lnTo>
                  <a:pt x="2266497" y="3416299"/>
                </a:lnTo>
                <a:lnTo>
                  <a:pt x="2284179" y="3467099"/>
                </a:lnTo>
                <a:lnTo>
                  <a:pt x="2300055" y="3517899"/>
                </a:lnTo>
                <a:lnTo>
                  <a:pt x="2313795" y="3568699"/>
                </a:lnTo>
                <a:lnTo>
                  <a:pt x="2325072" y="3619499"/>
                </a:lnTo>
                <a:lnTo>
                  <a:pt x="2333558" y="3670299"/>
                </a:lnTo>
                <a:lnTo>
                  <a:pt x="2338923" y="3721099"/>
                </a:lnTo>
                <a:lnTo>
                  <a:pt x="2340562" y="3733799"/>
                </a:lnTo>
                <a:lnTo>
                  <a:pt x="2343172" y="3746499"/>
                </a:lnTo>
                <a:lnTo>
                  <a:pt x="2346613" y="3771899"/>
                </a:lnTo>
                <a:lnTo>
                  <a:pt x="2350747" y="3784599"/>
                </a:lnTo>
                <a:lnTo>
                  <a:pt x="2362130" y="3835399"/>
                </a:lnTo>
                <a:lnTo>
                  <a:pt x="2370863" y="3886199"/>
                </a:lnTo>
                <a:lnTo>
                  <a:pt x="2377067" y="3936999"/>
                </a:lnTo>
                <a:lnTo>
                  <a:pt x="2380863" y="3987799"/>
                </a:lnTo>
                <a:lnTo>
                  <a:pt x="2382373" y="4038599"/>
                </a:lnTo>
                <a:lnTo>
                  <a:pt x="2381717" y="4089399"/>
                </a:lnTo>
                <a:lnTo>
                  <a:pt x="2379018" y="4140199"/>
                </a:lnTo>
                <a:lnTo>
                  <a:pt x="2374396" y="4203699"/>
                </a:lnTo>
                <a:lnTo>
                  <a:pt x="2366984" y="4254499"/>
                </a:lnTo>
                <a:lnTo>
                  <a:pt x="2356185" y="4305299"/>
                </a:lnTo>
                <a:lnTo>
                  <a:pt x="2342051" y="4356099"/>
                </a:lnTo>
                <a:lnTo>
                  <a:pt x="2324633" y="4394199"/>
                </a:lnTo>
                <a:lnTo>
                  <a:pt x="2303983" y="4444999"/>
                </a:lnTo>
                <a:lnTo>
                  <a:pt x="2280153" y="4495799"/>
                </a:lnTo>
                <a:lnTo>
                  <a:pt x="2253194" y="4533899"/>
                </a:lnTo>
                <a:lnTo>
                  <a:pt x="2239637" y="4559299"/>
                </a:lnTo>
                <a:lnTo>
                  <a:pt x="2225665" y="4584699"/>
                </a:lnTo>
                <a:lnTo>
                  <a:pt x="2211415" y="4597399"/>
                </a:lnTo>
                <a:lnTo>
                  <a:pt x="2197027" y="4622799"/>
                </a:lnTo>
                <a:lnTo>
                  <a:pt x="2171230" y="4660899"/>
                </a:lnTo>
                <a:lnTo>
                  <a:pt x="2142523" y="4686299"/>
                </a:lnTo>
                <a:lnTo>
                  <a:pt x="2110767" y="4711699"/>
                </a:lnTo>
                <a:lnTo>
                  <a:pt x="2075825" y="4737099"/>
                </a:lnTo>
                <a:lnTo>
                  <a:pt x="2032370" y="4762499"/>
                </a:lnTo>
                <a:lnTo>
                  <a:pt x="1988088" y="4787899"/>
                </a:lnTo>
                <a:lnTo>
                  <a:pt x="1942875" y="4800599"/>
                </a:lnTo>
                <a:lnTo>
                  <a:pt x="1896628" y="4825999"/>
                </a:lnTo>
                <a:lnTo>
                  <a:pt x="1800618" y="4851399"/>
                </a:lnTo>
                <a:lnTo>
                  <a:pt x="1750648" y="4864099"/>
                </a:lnTo>
                <a:close/>
              </a:path>
              <a:path w="4199890" h="4864100">
                <a:moveTo>
                  <a:pt x="2898631" y="2082799"/>
                </a:moveTo>
                <a:lnTo>
                  <a:pt x="2708379" y="2082799"/>
                </a:lnTo>
                <a:lnTo>
                  <a:pt x="2660683" y="2070099"/>
                </a:lnTo>
                <a:lnTo>
                  <a:pt x="2612915" y="2070099"/>
                </a:lnTo>
                <a:lnTo>
                  <a:pt x="2565069" y="2057399"/>
                </a:lnTo>
                <a:lnTo>
                  <a:pt x="2548810" y="2057399"/>
                </a:lnTo>
                <a:lnTo>
                  <a:pt x="2406559" y="2019299"/>
                </a:lnTo>
                <a:lnTo>
                  <a:pt x="2358323" y="1993899"/>
                </a:lnTo>
                <a:lnTo>
                  <a:pt x="2261347" y="1981199"/>
                </a:lnTo>
                <a:lnTo>
                  <a:pt x="2212850" y="1968499"/>
                </a:lnTo>
                <a:lnTo>
                  <a:pt x="2164510" y="1943099"/>
                </a:lnTo>
                <a:lnTo>
                  <a:pt x="2027904" y="1904999"/>
                </a:lnTo>
                <a:lnTo>
                  <a:pt x="1983427" y="1879599"/>
                </a:lnTo>
                <a:lnTo>
                  <a:pt x="1939288" y="1866899"/>
                </a:lnTo>
                <a:lnTo>
                  <a:pt x="1895370" y="1841499"/>
                </a:lnTo>
                <a:lnTo>
                  <a:pt x="1807737" y="1803399"/>
                </a:lnTo>
                <a:lnTo>
                  <a:pt x="1763793" y="1777999"/>
                </a:lnTo>
                <a:lnTo>
                  <a:pt x="1719608" y="1765299"/>
                </a:lnTo>
                <a:lnTo>
                  <a:pt x="1596928" y="1714499"/>
                </a:lnTo>
                <a:lnTo>
                  <a:pt x="1515634" y="1689099"/>
                </a:lnTo>
                <a:lnTo>
                  <a:pt x="3707851" y="1689099"/>
                </a:lnTo>
                <a:lnTo>
                  <a:pt x="3687308" y="1714499"/>
                </a:lnTo>
                <a:lnTo>
                  <a:pt x="3654223" y="1739899"/>
                </a:lnTo>
                <a:lnTo>
                  <a:pt x="3618938" y="1777999"/>
                </a:lnTo>
                <a:lnTo>
                  <a:pt x="3579764" y="1803399"/>
                </a:lnTo>
                <a:lnTo>
                  <a:pt x="3539644" y="1841499"/>
                </a:lnTo>
                <a:lnTo>
                  <a:pt x="3498584" y="1866899"/>
                </a:lnTo>
                <a:lnTo>
                  <a:pt x="3456591" y="1892299"/>
                </a:lnTo>
                <a:lnTo>
                  <a:pt x="3413673" y="1917699"/>
                </a:lnTo>
                <a:lnTo>
                  <a:pt x="3369835" y="1930399"/>
                </a:lnTo>
                <a:lnTo>
                  <a:pt x="3325084" y="1955799"/>
                </a:lnTo>
                <a:lnTo>
                  <a:pt x="3279426" y="1981199"/>
                </a:lnTo>
                <a:lnTo>
                  <a:pt x="3137085" y="2019299"/>
                </a:lnTo>
                <a:lnTo>
                  <a:pt x="3112719" y="2031999"/>
                </a:lnTo>
                <a:lnTo>
                  <a:pt x="3088493" y="2031999"/>
                </a:lnTo>
                <a:lnTo>
                  <a:pt x="3064543" y="2044699"/>
                </a:lnTo>
                <a:lnTo>
                  <a:pt x="3041010" y="2044699"/>
                </a:lnTo>
                <a:lnTo>
                  <a:pt x="2898631" y="2082799"/>
                </a:lnTo>
                <a:close/>
              </a:path>
            </a:pathLst>
          </a:custGeom>
          <a:solidFill>
            <a:srgbClr val="C8E1EF"/>
          </a:solidFill>
        </p:spPr>
        <p:txBody>
          <a:bodyPr wrap="square" lIns="0" tIns="0" rIns="0" bIns="0" rtlCol="0"/>
          <a:lstStyle/>
          <a:p>
            <a:endParaRPr sz="1200"/>
          </a:p>
        </p:txBody>
      </p:sp>
      <p:sp>
        <p:nvSpPr>
          <p:cNvPr id="3" name="object 3"/>
          <p:cNvSpPr/>
          <p:nvPr/>
        </p:nvSpPr>
        <p:spPr>
          <a:xfrm>
            <a:off x="3399437" y="5139999"/>
            <a:ext cx="2766060" cy="1719580"/>
          </a:xfrm>
          <a:custGeom>
            <a:avLst/>
            <a:gdLst/>
            <a:ahLst/>
            <a:cxnLst/>
            <a:rect l="l" t="t" r="r" b="b"/>
            <a:pathLst>
              <a:path w="4149090" h="2579370">
                <a:moveTo>
                  <a:pt x="11327" y="2126398"/>
                </a:moveTo>
                <a:lnTo>
                  <a:pt x="62473" y="2347201"/>
                </a:lnTo>
                <a:lnTo>
                  <a:pt x="46470" y="2334393"/>
                </a:lnTo>
                <a:lnTo>
                  <a:pt x="1391" y="2139783"/>
                </a:lnTo>
                <a:lnTo>
                  <a:pt x="11327" y="2126398"/>
                </a:lnTo>
                <a:close/>
              </a:path>
              <a:path w="4149090" h="2579370">
                <a:moveTo>
                  <a:pt x="9396" y="2061783"/>
                </a:moveTo>
                <a:lnTo>
                  <a:pt x="85481" y="2390248"/>
                </a:lnTo>
                <a:lnTo>
                  <a:pt x="67834" y="2370344"/>
                </a:lnTo>
                <a:lnTo>
                  <a:pt x="0" y="2077496"/>
                </a:lnTo>
                <a:lnTo>
                  <a:pt x="9396" y="2061783"/>
                </a:lnTo>
                <a:close/>
              </a:path>
              <a:path w="4149090" h="2579370">
                <a:moveTo>
                  <a:pt x="296315" y="2568815"/>
                </a:moveTo>
                <a:lnTo>
                  <a:pt x="298539" y="2578419"/>
                </a:lnTo>
                <a:lnTo>
                  <a:pt x="194249" y="2578419"/>
                </a:lnTo>
                <a:lnTo>
                  <a:pt x="190308" y="2561403"/>
                </a:lnTo>
                <a:lnTo>
                  <a:pt x="174535" y="2549591"/>
                </a:lnTo>
                <a:lnTo>
                  <a:pt x="165307" y="2509753"/>
                </a:lnTo>
                <a:lnTo>
                  <a:pt x="148304" y="2492625"/>
                </a:lnTo>
                <a:lnTo>
                  <a:pt x="140385" y="2458439"/>
                </a:lnTo>
                <a:lnTo>
                  <a:pt x="126285" y="2453847"/>
                </a:lnTo>
                <a:lnTo>
                  <a:pt x="124437" y="2445867"/>
                </a:lnTo>
                <a:lnTo>
                  <a:pt x="110112" y="2440305"/>
                </a:lnTo>
                <a:lnTo>
                  <a:pt x="108073" y="2431503"/>
                </a:lnTo>
                <a:lnTo>
                  <a:pt x="90651" y="2412570"/>
                </a:lnTo>
                <a:lnTo>
                  <a:pt x="6558" y="2049532"/>
                </a:lnTo>
                <a:lnTo>
                  <a:pt x="13503" y="2023237"/>
                </a:lnTo>
                <a:lnTo>
                  <a:pt x="33063" y="1995121"/>
                </a:lnTo>
                <a:lnTo>
                  <a:pt x="40528" y="1971066"/>
                </a:lnTo>
                <a:lnTo>
                  <a:pt x="60676" y="1945490"/>
                </a:lnTo>
                <a:lnTo>
                  <a:pt x="70239" y="1930498"/>
                </a:lnTo>
                <a:lnTo>
                  <a:pt x="144363" y="2250498"/>
                </a:lnTo>
                <a:lnTo>
                  <a:pt x="160167" y="2262447"/>
                </a:lnTo>
                <a:lnTo>
                  <a:pt x="191020" y="2395644"/>
                </a:lnTo>
                <a:lnTo>
                  <a:pt x="209013" y="2417042"/>
                </a:lnTo>
                <a:lnTo>
                  <a:pt x="220341" y="2465943"/>
                </a:lnTo>
                <a:lnTo>
                  <a:pt x="235167" y="2473672"/>
                </a:lnTo>
                <a:lnTo>
                  <a:pt x="241941" y="2502915"/>
                </a:lnTo>
                <a:lnTo>
                  <a:pt x="257148" y="2512287"/>
                </a:lnTo>
                <a:lnTo>
                  <a:pt x="260104" y="2525048"/>
                </a:lnTo>
                <a:lnTo>
                  <a:pt x="275536" y="2535391"/>
                </a:lnTo>
                <a:lnTo>
                  <a:pt x="281381" y="2560626"/>
                </a:lnTo>
                <a:lnTo>
                  <a:pt x="296315" y="2568815"/>
                </a:lnTo>
                <a:close/>
              </a:path>
              <a:path w="4149090" h="2579370">
                <a:moveTo>
                  <a:pt x="1619607" y="1640697"/>
                </a:moveTo>
                <a:lnTo>
                  <a:pt x="1740110" y="2160921"/>
                </a:lnTo>
                <a:lnTo>
                  <a:pt x="1733272" y="2187678"/>
                </a:lnTo>
                <a:lnTo>
                  <a:pt x="1725862" y="2211969"/>
                </a:lnTo>
                <a:lnTo>
                  <a:pt x="1717865" y="2233721"/>
                </a:lnTo>
                <a:lnTo>
                  <a:pt x="1696889" y="2255724"/>
                </a:lnTo>
                <a:lnTo>
                  <a:pt x="1676124" y="2278636"/>
                </a:lnTo>
                <a:lnTo>
                  <a:pt x="1634385" y="2323564"/>
                </a:lnTo>
                <a:lnTo>
                  <a:pt x="1602577" y="2355081"/>
                </a:lnTo>
                <a:lnTo>
                  <a:pt x="1569275" y="2380149"/>
                </a:lnTo>
                <a:lnTo>
                  <a:pt x="1535091" y="2401408"/>
                </a:lnTo>
                <a:lnTo>
                  <a:pt x="1536034" y="2405479"/>
                </a:lnTo>
                <a:lnTo>
                  <a:pt x="1512999" y="2418593"/>
                </a:lnTo>
                <a:lnTo>
                  <a:pt x="1489012" y="2427599"/>
                </a:lnTo>
                <a:lnTo>
                  <a:pt x="1451789" y="2435736"/>
                </a:lnTo>
                <a:lnTo>
                  <a:pt x="1426158" y="2437646"/>
                </a:lnTo>
                <a:lnTo>
                  <a:pt x="1413036" y="2437275"/>
                </a:lnTo>
                <a:lnTo>
                  <a:pt x="1386653" y="2435936"/>
                </a:lnTo>
                <a:lnTo>
                  <a:pt x="1361159" y="2438431"/>
                </a:lnTo>
                <a:lnTo>
                  <a:pt x="1360770" y="2436750"/>
                </a:lnTo>
                <a:lnTo>
                  <a:pt x="1348025" y="2438010"/>
                </a:lnTo>
                <a:lnTo>
                  <a:pt x="1335246" y="2439120"/>
                </a:lnTo>
                <a:lnTo>
                  <a:pt x="1322381" y="2439858"/>
                </a:lnTo>
                <a:lnTo>
                  <a:pt x="1295992" y="2438493"/>
                </a:lnTo>
                <a:lnTo>
                  <a:pt x="1269015" y="2434589"/>
                </a:lnTo>
                <a:lnTo>
                  <a:pt x="1253719" y="2424831"/>
                </a:lnTo>
                <a:lnTo>
                  <a:pt x="1225254" y="2414503"/>
                </a:lnTo>
                <a:lnTo>
                  <a:pt x="1196714" y="2403852"/>
                </a:lnTo>
                <a:lnTo>
                  <a:pt x="1180754" y="2391231"/>
                </a:lnTo>
                <a:lnTo>
                  <a:pt x="1152699" y="2382671"/>
                </a:lnTo>
                <a:lnTo>
                  <a:pt x="1110642" y="2369942"/>
                </a:lnTo>
                <a:lnTo>
                  <a:pt x="1067010" y="2350417"/>
                </a:lnTo>
                <a:lnTo>
                  <a:pt x="1050854" y="2336949"/>
                </a:lnTo>
                <a:lnTo>
                  <a:pt x="1022464" y="2326945"/>
                </a:lnTo>
                <a:lnTo>
                  <a:pt x="965823" y="2307534"/>
                </a:lnTo>
                <a:lnTo>
                  <a:pt x="950676" y="2298423"/>
                </a:lnTo>
                <a:lnTo>
                  <a:pt x="935495" y="2289164"/>
                </a:lnTo>
                <a:lnTo>
                  <a:pt x="907872" y="2282471"/>
                </a:lnTo>
                <a:lnTo>
                  <a:pt x="892518" y="2272464"/>
                </a:lnTo>
                <a:lnTo>
                  <a:pt x="862963" y="2257430"/>
                </a:lnTo>
                <a:lnTo>
                  <a:pt x="833339" y="2242098"/>
                </a:lnTo>
                <a:lnTo>
                  <a:pt x="803853" y="2227363"/>
                </a:lnTo>
                <a:lnTo>
                  <a:pt x="774714" y="2214121"/>
                </a:lnTo>
                <a:lnTo>
                  <a:pt x="761450" y="2213140"/>
                </a:lnTo>
                <a:lnTo>
                  <a:pt x="759461" y="2204550"/>
                </a:lnTo>
                <a:lnTo>
                  <a:pt x="746093" y="2203121"/>
                </a:lnTo>
                <a:lnTo>
                  <a:pt x="728798" y="2184736"/>
                </a:lnTo>
                <a:lnTo>
                  <a:pt x="698941" y="2168395"/>
                </a:lnTo>
                <a:lnTo>
                  <a:pt x="668841" y="2151008"/>
                </a:lnTo>
                <a:lnTo>
                  <a:pt x="650819" y="2129486"/>
                </a:lnTo>
                <a:lnTo>
                  <a:pt x="616990" y="2096002"/>
                </a:lnTo>
                <a:lnTo>
                  <a:pt x="571793" y="2069716"/>
                </a:lnTo>
                <a:lnTo>
                  <a:pt x="527703" y="2048211"/>
                </a:lnTo>
                <a:lnTo>
                  <a:pt x="472451" y="2034801"/>
                </a:lnTo>
                <a:lnTo>
                  <a:pt x="458452" y="2030645"/>
                </a:lnTo>
                <a:lnTo>
                  <a:pt x="444246" y="2025593"/>
                </a:lnTo>
                <a:lnTo>
                  <a:pt x="429832" y="2019645"/>
                </a:lnTo>
                <a:lnTo>
                  <a:pt x="415210" y="2012800"/>
                </a:lnTo>
                <a:lnTo>
                  <a:pt x="386491" y="2001377"/>
                </a:lnTo>
                <a:lnTo>
                  <a:pt x="370664" y="1989328"/>
                </a:lnTo>
                <a:lnTo>
                  <a:pt x="342811" y="1981640"/>
                </a:lnTo>
                <a:lnTo>
                  <a:pt x="315130" y="1974698"/>
                </a:lnTo>
                <a:lnTo>
                  <a:pt x="288502" y="1972300"/>
                </a:lnTo>
                <a:lnTo>
                  <a:pt x="274991" y="1970249"/>
                </a:lnTo>
                <a:lnTo>
                  <a:pt x="249972" y="1974798"/>
                </a:lnTo>
                <a:lnTo>
                  <a:pt x="238312" y="1980739"/>
                </a:lnTo>
                <a:lnTo>
                  <a:pt x="226263" y="1984999"/>
                </a:lnTo>
                <a:lnTo>
                  <a:pt x="226447" y="1985796"/>
                </a:lnTo>
                <a:lnTo>
                  <a:pt x="214306" y="1989658"/>
                </a:lnTo>
                <a:lnTo>
                  <a:pt x="190533" y="1999585"/>
                </a:lnTo>
                <a:lnTo>
                  <a:pt x="179841" y="2009709"/>
                </a:lnTo>
                <a:lnTo>
                  <a:pt x="157712" y="2026732"/>
                </a:lnTo>
                <a:lnTo>
                  <a:pt x="149114" y="2045894"/>
                </a:lnTo>
                <a:lnTo>
                  <a:pt x="149853" y="2049081"/>
                </a:lnTo>
                <a:lnTo>
                  <a:pt x="139554" y="2060898"/>
                </a:lnTo>
                <a:lnTo>
                  <a:pt x="153153" y="2119610"/>
                </a:lnTo>
                <a:lnTo>
                  <a:pt x="142641" y="2130506"/>
                </a:lnTo>
                <a:lnTo>
                  <a:pt x="146606" y="2147624"/>
                </a:lnTo>
                <a:lnTo>
                  <a:pt x="138320" y="2168130"/>
                </a:lnTo>
                <a:lnTo>
                  <a:pt x="149942" y="2218301"/>
                </a:lnTo>
                <a:lnTo>
                  <a:pt x="140966" y="2235833"/>
                </a:lnTo>
                <a:lnTo>
                  <a:pt x="70239" y="1930498"/>
                </a:lnTo>
                <a:lnTo>
                  <a:pt x="112756" y="1888932"/>
                </a:lnTo>
                <a:lnTo>
                  <a:pt x="147093" y="1868333"/>
                </a:lnTo>
                <a:lnTo>
                  <a:pt x="182746" y="1853411"/>
                </a:lnTo>
                <a:lnTo>
                  <a:pt x="232155" y="1841599"/>
                </a:lnTo>
                <a:lnTo>
                  <a:pt x="283294" y="1837256"/>
                </a:lnTo>
                <a:lnTo>
                  <a:pt x="323722" y="1842950"/>
                </a:lnTo>
                <a:lnTo>
                  <a:pt x="378114" y="1852651"/>
                </a:lnTo>
                <a:lnTo>
                  <a:pt x="379111" y="1856958"/>
                </a:lnTo>
                <a:lnTo>
                  <a:pt x="392516" y="1858549"/>
                </a:lnTo>
                <a:lnTo>
                  <a:pt x="393549" y="1863006"/>
                </a:lnTo>
                <a:lnTo>
                  <a:pt x="406919" y="1864448"/>
                </a:lnTo>
                <a:lnTo>
                  <a:pt x="420609" y="1867271"/>
                </a:lnTo>
                <a:lnTo>
                  <a:pt x="434455" y="1870767"/>
                </a:lnTo>
                <a:lnTo>
                  <a:pt x="436102" y="1877875"/>
                </a:lnTo>
                <a:lnTo>
                  <a:pt x="450311" y="1882940"/>
                </a:lnTo>
                <a:lnTo>
                  <a:pt x="464313" y="1887108"/>
                </a:lnTo>
                <a:lnTo>
                  <a:pt x="465890" y="1893918"/>
                </a:lnTo>
                <a:lnTo>
                  <a:pt x="493703" y="1901432"/>
                </a:lnTo>
                <a:lnTo>
                  <a:pt x="494626" y="1905416"/>
                </a:lnTo>
                <a:lnTo>
                  <a:pt x="508106" y="1907330"/>
                </a:lnTo>
                <a:lnTo>
                  <a:pt x="513620" y="1931134"/>
                </a:lnTo>
                <a:lnTo>
                  <a:pt x="527500" y="1934779"/>
                </a:lnTo>
                <a:lnTo>
                  <a:pt x="541156" y="1937453"/>
                </a:lnTo>
                <a:lnTo>
                  <a:pt x="556008" y="1945294"/>
                </a:lnTo>
                <a:lnTo>
                  <a:pt x="571068" y="1954031"/>
                </a:lnTo>
                <a:lnTo>
                  <a:pt x="586267" y="1963365"/>
                </a:lnTo>
                <a:lnTo>
                  <a:pt x="613907" y="1970133"/>
                </a:lnTo>
                <a:lnTo>
                  <a:pt x="630040" y="1983501"/>
                </a:lnTo>
                <a:lnTo>
                  <a:pt x="646449" y="1998064"/>
                </a:lnTo>
                <a:lnTo>
                  <a:pt x="663067" y="2013524"/>
                </a:lnTo>
                <a:lnTo>
                  <a:pt x="692195" y="2026715"/>
                </a:lnTo>
                <a:lnTo>
                  <a:pt x="709873" y="2046756"/>
                </a:lnTo>
                <a:lnTo>
                  <a:pt x="739509" y="2062138"/>
                </a:lnTo>
                <a:lnTo>
                  <a:pt x="756426" y="2078893"/>
                </a:lnTo>
                <a:lnTo>
                  <a:pt x="785439" y="2091586"/>
                </a:lnTo>
                <a:lnTo>
                  <a:pt x="800225" y="2099140"/>
                </a:lnTo>
                <a:lnTo>
                  <a:pt x="815098" y="2107068"/>
                </a:lnTo>
                <a:lnTo>
                  <a:pt x="844895" y="2123147"/>
                </a:lnTo>
                <a:lnTo>
                  <a:pt x="872365" y="2129180"/>
                </a:lnTo>
                <a:lnTo>
                  <a:pt x="887341" y="2137556"/>
                </a:lnTo>
                <a:lnTo>
                  <a:pt x="902145" y="2145185"/>
                </a:lnTo>
                <a:lnTo>
                  <a:pt x="916723" y="2151843"/>
                </a:lnTo>
                <a:lnTo>
                  <a:pt x="929649" y="2151367"/>
                </a:lnTo>
                <a:lnTo>
                  <a:pt x="930756" y="2156148"/>
                </a:lnTo>
                <a:lnTo>
                  <a:pt x="989082" y="2182829"/>
                </a:lnTo>
                <a:lnTo>
                  <a:pt x="1018201" y="2195983"/>
                </a:lnTo>
                <a:lnTo>
                  <a:pt x="1047269" y="2208913"/>
                </a:lnTo>
                <a:lnTo>
                  <a:pt x="1075137" y="2216664"/>
                </a:lnTo>
                <a:lnTo>
                  <a:pt x="1090546" y="2226908"/>
                </a:lnTo>
                <a:lnTo>
                  <a:pt x="1133684" y="2244304"/>
                </a:lnTo>
                <a:lnTo>
                  <a:pt x="1147444" y="2247427"/>
                </a:lnTo>
                <a:lnTo>
                  <a:pt x="1161221" y="2250624"/>
                </a:lnTo>
                <a:lnTo>
                  <a:pt x="1175032" y="2253970"/>
                </a:lnTo>
                <a:lnTo>
                  <a:pt x="1176523" y="2260406"/>
                </a:lnTo>
                <a:lnTo>
                  <a:pt x="1204160" y="2267161"/>
                </a:lnTo>
                <a:lnTo>
                  <a:pt x="1219338" y="2276409"/>
                </a:lnTo>
                <a:lnTo>
                  <a:pt x="1246716" y="2282043"/>
                </a:lnTo>
                <a:lnTo>
                  <a:pt x="1261462" y="2289423"/>
                </a:lnTo>
                <a:lnTo>
                  <a:pt x="1302054" y="2295827"/>
                </a:lnTo>
                <a:lnTo>
                  <a:pt x="1341487" y="2297226"/>
                </a:lnTo>
                <a:lnTo>
                  <a:pt x="1379639" y="2293098"/>
                </a:lnTo>
                <a:lnTo>
                  <a:pt x="1416390" y="2282919"/>
                </a:lnTo>
                <a:lnTo>
                  <a:pt x="1462558" y="2257114"/>
                </a:lnTo>
                <a:lnTo>
                  <a:pt x="1492477" y="2217442"/>
                </a:lnTo>
                <a:lnTo>
                  <a:pt x="1511521" y="2187098"/>
                </a:lnTo>
                <a:lnTo>
                  <a:pt x="1530271" y="2155484"/>
                </a:lnTo>
                <a:lnTo>
                  <a:pt x="1536405" y="2125690"/>
                </a:lnTo>
                <a:lnTo>
                  <a:pt x="1542350" y="2095074"/>
                </a:lnTo>
                <a:lnTo>
                  <a:pt x="1553246" y="2085834"/>
                </a:lnTo>
                <a:lnTo>
                  <a:pt x="1545235" y="2051249"/>
                </a:lnTo>
                <a:lnTo>
                  <a:pt x="1552699" y="2027194"/>
                </a:lnTo>
                <a:lnTo>
                  <a:pt x="1536717" y="1958200"/>
                </a:lnTo>
                <a:lnTo>
                  <a:pt x="1542924" y="1928717"/>
                </a:lnTo>
                <a:lnTo>
                  <a:pt x="1525853" y="1855016"/>
                </a:lnTo>
                <a:lnTo>
                  <a:pt x="1533519" y="1831833"/>
                </a:lnTo>
                <a:lnTo>
                  <a:pt x="1412148" y="1307862"/>
                </a:lnTo>
                <a:lnTo>
                  <a:pt x="1426392" y="1313076"/>
                </a:lnTo>
                <a:lnTo>
                  <a:pt x="1428142" y="1320633"/>
                </a:lnTo>
                <a:lnTo>
                  <a:pt x="1447537" y="1348081"/>
                </a:lnTo>
                <a:lnTo>
                  <a:pt x="1486879" y="1405368"/>
                </a:lnTo>
                <a:lnTo>
                  <a:pt x="1494420" y="1437924"/>
                </a:lnTo>
                <a:lnTo>
                  <a:pt x="1509941" y="1448653"/>
                </a:lnTo>
                <a:lnTo>
                  <a:pt x="1516032" y="1474946"/>
                </a:lnTo>
                <a:lnTo>
                  <a:pt x="1531346" y="1484778"/>
                </a:lnTo>
                <a:lnTo>
                  <a:pt x="1534872" y="1500004"/>
                </a:lnTo>
                <a:lnTo>
                  <a:pt x="1550893" y="1512887"/>
                </a:lnTo>
                <a:lnTo>
                  <a:pt x="1554645" y="1529083"/>
                </a:lnTo>
                <a:lnTo>
                  <a:pt x="1570855" y="1542788"/>
                </a:lnTo>
                <a:lnTo>
                  <a:pt x="1575948" y="1564773"/>
                </a:lnTo>
                <a:lnTo>
                  <a:pt x="1593378" y="1583744"/>
                </a:lnTo>
                <a:lnTo>
                  <a:pt x="1603529" y="1627566"/>
                </a:lnTo>
                <a:lnTo>
                  <a:pt x="1619607" y="1640697"/>
                </a:lnTo>
                <a:close/>
              </a:path>
              <a:path w="4149090" h="2579370">
                <a:moveTo>
                  <a:pt x="944867" y="2578420"/>
                </a:moveTo>
                <a:lnTo>
                  <a:pt x="298539" y="2578419"/>
                </a:lnTo>
                <a:lnTo>
                  <a:pt x="944867" y="2578420"/>
                </a:lnTo>
                <a:close/>
              </a:path>
              <a:path w="4149090" h="2579370">
                <a:moveTo>
                  <a:pt x="3922862" y="2578426"/>
                </a:moveTo>
                <a:lnTo>
                  <a:pt x="3922704" y="2578780"/>
                </a:lnTo>
                <a:lnTo>
                  <a:pt x="944867" y="2578420"/>
                </a:lnTo>
                <a:lnTo>
                  <a:pt x="3922862" y="2578426"/>
                </a:lnTo>
                <a:close/>
              </a:path>
              <a:path w="4149090" h="2579370">
                <a:moveTo>
                  <a:pt x="847501" y="446034"/>
                </a:moveTo>
                <a:lnTo>
                  <a:pt x="879476" y="584073"/>
                </a:lnTo>
                <a:lnTo>
                  <a:pt x="856123" y="539532"/>
                </a:lnTo>
                <a:lnTo>
                  <a:pt x="845349" y="493021"/>
                </a:lnTo>
                <a:lnTo>
                  <a:pt x="847501" y="446034"/>
                </a:lnTo>
                <a:close/>
              </a:path>
              <a:path w="4149090" h="2579370">
                <a:moveTo>
                  <a:pt x="960685" y="540707"/>
                </a:moveTo>
                <a:lnTo>
                  <a:pt x="1058409" y="962593"/>
                </a:lnTo>
                <a:lnTo>
                  <a:pt x="992224" y="845701"/>
                </a:lnTo>
                <a:lnTo>
                  <a:pt x="920225" y="703710"/>
                </a:lnTo>
                <a:lnTo>
                  <a:pt x="894809" y="650267"/>
                </a:lnTo>
                <a:lnTo>
                  <a:pt x="836174" y="397133"/>
                </a:lnTo>
                <a:lnTo>
                  <a:pt x="842926" y="370003"/>
                </a:lnTo>
                <a:lnTo>
                  <a:pt x="834035" y="331621"/>
                </a:lnTo>
                <a:lnTo>
                  <a:pt x="844931" y="322381"/>
                </a:lnTo>
                <a:lnTo>
                  <a:pt x="855511" y="255498"/>
                </a:lnTo>
                <a:lnTo>
                  <a:pt x="873450" y="220385"/>
                </a:lnTo>
                <a:lnTo>
                  <a:pt x="945377" y="530900"/>
                </a:lnTo>
                <a:lnTo>
                  <a:pt x="960685" y="540707"/>
                </a:lnTo>
                <a:close/>
              </a:path>
              <a:path w="4149090" h="2579370">
                <a:moveTo>
                  <a:pt x="1578964" y="170822"/>
                </a:moveTo>
                <a:lnTo>
                  <a:pt x="1638092" y="426085"/>
                </a:lnTo>
                <a:lnTo>
                  <a:pt x="1623520" y="419452"/>
                </a:lnTo>
                <a:lnTo>
                  <a:pt x="1621406" y="410327"/>
                </a:lnTo>
                <a:lnTo>
                  <a:pt x="1603534" y="389452"/>
                </a:lnTo>
                <a:lnTo>
                  <a:pt x="1585472" y="367755"/>
                </a:lnTo>
                <a:lnTo>
                  <a:pt x="1567237" y="345311"/>
                </a:lnTo>
                <a:lnTo>
                  <a:pt x="1548846" y="322195"/>
                </a:lnTo>
                <a:lnTo>
                  <a:pt x="1530888" y="300946"/>
                </a:lnTo>
                <a:lnTo>
                  <a:pt x="1496079" y="263230"/>
                </a:lnTo>
                <a:lnTo>
                  <a:pt x="1463983" y="237228"/>
                </a:lnTo>
                <a:lnTo>
                  <a:pt x="1450236" y="234155"/>
                </a:lnTo>
                <a:lnTo>
                  <a:pt x="1448773" y="227844"/>
                </a:lnTo>
                <a:lnTo>
                  <a:pt x="1429846" y="202412"/>
                </a:lnTo>
                <a:lnTo>
                  <a:pt x="1399222" y="182759"/>
                </a:lnTo>
                <a:lnTo>
                  <a:pt x="1369185" y="165646"/>
                </a:lnTo>
                <a:lnTo>
                  <a:pt x="1327278" y="153566"/>
                </a:lnTo>
                <a:lnTo>
                  <a:pt x="1312587" y="146422"/>
                </a:lnTo>
                <a:lnTo>
                  <a:pt x="1298242" y="140773"/>
                </a:lnTo>
                <a:lnTo>
                  <a:pt x="1271871" y="139483"/>
                </a:lnTo>
                <a:lnTo>
                  <a:pt x="1258218" y="136821"/>
                </a:lnTo>
                <a:lnTo>
                  <a:pt x="1231847" y="135532"/>
                </a:lnTo>
                <a:lnTo>
                  <a:pt x="1205545" y="134541"/>
                </a:lnTo>
                <a:lnTo>
                  <a:pt x="1179312" y="133849"/>
                </a:lnTo>
                <a:lnTo>
                  <a:pt x="1140776" y="136321"/>
                </a:lnTo>
                <a:lnTo>
                  <a:pt x="1127809" y="136623"/>
                </a:lnTo>
                <a:lnTo>
                  <a:pt x="1115293" y="138866"/>
                </a:lnTo>
                <a:lnTo>
                  <a:pt x="1090819" y="145768"/>
                </a:lnTo>
                <a:lnTo>
                  <a:pt x="1079098" y="151448"/>
                </a:lnTo>
                <a:lnTo>
                  <a:pt x="1067306" y="156816"/>
                </a:lnTo>
                <a:lnTo>
                  <a:pt x="1055530" y="162259"/>
                </a:lnTo>
                <a:lnTo>
                  <a:pt x="1043720" y="167552"/>
                </a:lnTo>
                <a:lnTo>
                  <a:pt x="1031823" y="172473"/>
                </a:lnTo>
                <a:lnTo>
                  <a:pt x="1020397" y="179422"/>
                </a:lnTo>
                <a:lnTo>
                  <a:pt x="988055" y="208636"/>
                </a:lnTo>
                <a:lnTo>
                  <a:pt x="957893" y="247262"/>
                </a:lnTo>
                <a:lnTo>
                  <a:pt x="948532" y="263125"/>
                </a:lnTo>
                <a:lnTo>
                  <a:pt x="950744" y="272674"/>
                </a:lnTo>
                <a:lnTo>
                  <a:pt x="940566" y="285013"/>
                </a:lnTo>
                <a:lnTo>
                  <a:pt x="944834" y="303439"/>
                </a:lnTo>
                <a:lnTo>
                  <a:pt x="935437" y="319152"/>
                </a:lnTo>
                <a:lnTo>
                  <a:pt x="926179" y="335464"/>
                </a:lnTo>
                <a:lnTo>
                  <a:pt x="932823" y="364147"/>
                </a:lnTo>
                <a:lnTo>
                  <a:pt x="927513" y="397502"/>
                </a:lnTo>
                <a:lnTo>
                  <a:pt x="934593" y="428065"/>
                </a:lnTo>
                <a:lnTo>
                  <a:pt x="929335" y="461644"/>
                </a:lnTo>
                <a:lnTo>
                  <a:pt x="873450" y="220385"/>
                </a:lnTo>
                <a:lnTo>
                  <a:pt x="879294" y="189334"/>
                </a:lnTo>
                <a:lnTo>
                  <a:pt x="898684" y="160483"/>
                </a:lnTo>
                <a:lnTo>
                  <a:pt x="918887" y="135144"/>
                </a:lnTo>
                <a:lnTo>
                  <a:pt x="939747" y="112643"/>
                </a:lnTo>
                <a:lnTo>
                  <a:pt x="961109" y="92308"/>
                </a:lnTo>
                <a:lnTo>
                  <a:pt x="971232" y="79731"/>
                </a:lnTo>
                <a:lnTo>
                  <a:pt x="993935" y="65185"/>
                </a:lnTo>
                <a:lnTo>
                  <a:pt x="1016846" y="51536"/>
                </a:lnTo>
                <a:lnTo>
                  <a:pt x="1027592" y="41648"/>
                </a:lnTo>
                <a:lnTo>
                  <a:pt x="1062896" y="25220"/>
                </a:lnTo>
                <a:lnTo>
                  <a:pt x="1099220" y="13199"/>
                </a:lnTo>
                <a:lnTo>
                  <a:pt x="1136478" y="5211"/>
                </a:lnTo>
                <a:lnTo>
                  <a:pt x="1162212" y="3749"/>
                </a:lnTo>
                <a:lnTo>
                  <a:pt x="1200722" y="1165"/>
                </a:lnTo>
                <a:lnTo>
                  <a:pt x="1239561" y="0"/>
                </a:lnTo>
                <a:lnTo>
                  <a:pt x="1266408" y="3343"/>
                </a:lnTo>
                <a:lnTo>
                  <a:pt x="1306060" y="5689"/>
                </a:lnTo>
                <a:lnTo>
                  <a:pt x="1306755" y="8689"/>
                </a:lnTo>
                <a:lnTo>
                  <a:pt x="1319840" y="8898"/>
                </a:lnTo>
                <a:lnTo>
                  <a:pt x="1332959" y="9257"/>
                </a:lnTo>
                <a:lnTo>
                  <a:pt x="1333758" y="12705"/>
                </a:lnTo>
                <a:lnTo>
                  <a:pt x="1361799" y="21203"/>
                </a:lnTo>
                <a:lnTo>
                  <a:pt x="1390100" y="30821"/>
                </a:lnTo>
                <a:lnTo>
                  <a:pt x="1406339" y="44650"/>
                </a:lnTo>
                <a:lnTo>
                  <a:pt x="1435314" y="57182"/>
                </a:lnTo>
                <a:lnTo>
                  <a:pt x="1436733" y="63307"/>
                </a:lnTo>
                <a:lnTo>
                  <a:pt x="1450594" y="66865"/>
                </a:lnTo>
                <a:lnTo>
                  <a:pt x="1452151" y="73587"/>
                </a:lnTo>
                <a:lnTo>
                  <a:pt x="1466150" y="77743"/>
                </a:lnTo>
                <a:lnTo>
                  <a:pt x="1485264" y="103984"/>
                </a:lnTo>
                <a:lnTo>
                  <a:pt x="1578964" y="170822"/>
                </a:lnTo>
                <a:close/>
              </a:path>
              <a:path w="4149090" h="2579370">
                <a:moveTo>
                  <a:pt x="1003048" y="667315"/>
                </a:moveTo>
                <a:lnTo>
                  <a:pt x="1086530" y="1027713"/>
                </a:lnTo>
                <a:lnTo>
                  <a:pt x="1068099" y="1004423"/>
                </a:lnTo>
                <a:lnTo>
                  <a:pt x="988951" y="662737"/>
                </a:lnTo>
                <a:lnTo>
                  <a:pt x="1003048" y="667315"/>
                </a:lnTo>
                <a:close/>
              </a:path>
              <a:path w="4149090" h="2579370">
                <a:moveTo>
                  <a:pt x="1226342" y="1068510"/>
                </a:moveTo>
                <a:lnTo>
                  <a:pt x="1280787" y="1303555"/>
                </a:lnTo>
                <a:lnTo>
                  <a:pt x="1263475" y="1285095"/>
                </a:lnTo>
                <a:lnTo>
                  <a:pt x="1246007" y="1265963"/>
                </a:lnTo>
                <a:lnTo>
                  <a:pt x="1210812" y="1226578"/>
                </a:lnTo>
                <a:lnTo>
                  <a:pt x="1129209" y="1099405"/>
                </a:lnTo>
                <a:lnTo>
                  <a:pt x="1092537" y="1053646"/>
                </a:lnTo>
                <a:lnTo>
                  <a:pt x="1017457" y="729517"/>
                </a:lnTo>
                <a:lnTo>
                  <a:pt x="1110213" y="904840"/>
                </a:lnTo>
                <a:lnTo>
                  <a:pt x="1127955" y="925155"/>
                </a:lnTo>
                <a:lnTo>
                  <a:pt x="1133290" y="948187"/>
                </a:lnTo>
                <a:lnTo>
                  <a:pt x="1150997" y="968352"/>
                </a:lnTo>
                <a:lnTo>
                  <a:pt x="1159836" y="1006510"/>
                </a:lnTo>
                <a:lnTo>
                  <a:pt x="1175452" y="1017649"/>
                </a:lnTo>
                <a:lnTo>
                  <a:pt x="1178524" y="1030908"/>
                </a:lnTo>
                <a:lnTo>
                  <a:pt x="1193846" y="1040778"/>
                </a:lnTo>
                <a:lnTo>
                  <a:pt x="1195784" y="1049144"/>
                </a:lnTo>
                <a:lnTo>
                  <a:pt x="1210094" y="1054644"/>
                </a:lnTo>
                <a:lnTo>
                  <a:pt x="1212032" y="1063010"/>
                </a:lnTo>
                <a:lnTo>
                  <a:pt x="1226342" y="1068510"/>
                </a:lnTo>
                <a:close/>
              </a:path>
              <a:path w="4149090" h="2579370">
                <a:moveTo>
                  <a:pt x="1385126" y="1247485"/>
                </a:moveTo>
                <a:lnTo>
                  <a:pt x="1461164" y="1575751"/>
                </a:lnTo>
                <a:lnTo>
                  <a:pt x="1428605" y="1547745"/>
                </a:lnTo>
                <a:lnTo>
                  <a:pt x="1387953" y="1484806"/>
                </a:lnTo>
                <a:lnTo>
                  <a:pt x="1379931" y="1450171"/>
                </a:lnTo>
                <a:lnTo>
                  <a:pt x="1297589" y="1319811"/>
                </a:lnTo>
                <a:lnTo>
                  <a:pt x="1283740" y="1316303"/>
                </a:lnTo>
                <a:lnTo>
                  <a:pt x="1227761" y="1074635"/>
                </a:lnTo>
                <a:lnTo>
                  <a:pt x="1241622" y="1078193"/>
                </a:lnTo>
                <a:lnTo>
                  <a:pt x="1248277" y="1106926"/>
                </a:lnTo>
                <a:lnTo>
                  <a:pt x="1263914" y="1118153"/>
                </a:lnTo>
                <a:lnTo>
                  <a:pt x="1267040" y="1131648"/>
                </a:lnTo>
                <a:lnTo>
                  <a:pt x="1282469" y="1141979"/>
                </a:lnTo>
                <a:lnTo>
                  <a:pt x="1317803" y="1181961"/>
                </a:lnTo>
                <a:lnTo>
                  <a:pt x="1335600" y="1202513"/>
                </a:lnTo>
                <a:lnTo>
                  <a:pt x="1343057" y="1234707"/>
                </a:lnTo>
                <a:lnTo>
                  <a:pt x="1357082" y="1238975"/>
                </a:lnTo>
                <a:lnTo>
                  <a:pt x="1358354" y="1244465"/>
                </a:lnTo>
                <a:lnTo>
                  <a:pt x="1371462" y="1244774"/>
                </a:lnTo>
                <a:lnTo>
                  <a:pt x="1371646" y="1245571"/>
                </a:lnTo>
                <a:lnTo>
                  <a:pt x="1385126" y="1247485"/>
                </a:lnTo>
                <a:close/>
              </a:path>
              <a:path w="4149090" h="2579370">
                <a:moveTo>
                  <a:pt x="1405867" y="1280748"/>
                </a:moveTo>
                <a:lnTo>
                  <a:pt x="1482949" y="1613520"/>
                </a:lnTo>
                <a:lnTo>
                  <a:pt x="1465802" y="1595770"/>
                </a:lnTo>
                <a:lnTo>
                  <a:pt x="1390940" y="1272583"/>
                </a:lnTo>
                <a:lnTo>
                  <a:pt x="1405867" y="1280748"/>
                </a:lnTo>
                <a:close/>
              </a:path>
              <a:path w="4149090" h="2579370">
                <a:moveTo>
                  <a:pt x="1642854" y="1684778"/>
                </a:moveTo>
                <a:lnTo>
                  <a:pt x="1748252" y="2139792"/>
                </a:lnTo>
                <a:lnTo>
                  <a:pt x="1737273" y="2148671"/>
                </a:lnTo>
                <a:lnTo>
                  <a:pt x="1626880" y="1672095"/>
                </a:lnTo>
                <a:lnTo>
                  <a:pt x="1642854" y="1684778"/>
                </a:lnTo>
                <a:close/>
              </a:path>
              <a:path w="4149090" h="2579370">
                <a:moveTo>
                  <a:pt x="1675459" y="1769257"/>
                </a:moveTo>
                <a:lnTo>
                  <a:pt x="1755039" y="2112812"/>
                </a:lnTo>
                <a:lnTo>
                  <a:pt x="1746946" y="2134153"/>
                </a:lnTo>
                <a:lnTo>
                  <a:pt x="1659883" y="1758292"/>
                </a:lnTo>
                <a:lnTo>
                  <a:pt x="1675459" y="1769257"/>
                </a:lnTo>
                <a:close/>
              </a:path>
              <a:path w="4149090" h="2579370">
                <a:moveTo>
                  <a:pt x="1704456" y="1838162"/>
                </a:moveTo>
                <a:lnTo>
                  <a:pt x="1746129" y="2018069"/>
                </a:lnTo>
                <a:lnTo>
                  <a:pt x="1741231" y="2053204"/>
                </a:lnTo>
                <a:lnTo>
                  <a:pt x="1688793" y="1826823"/>
                </a:lnTo>
                <a:lnTo>
                  <a:pt x="1704456" y="1838162"/>
                </a:lnTo>
                <a:close/>
              </a:path>
              <a:path w="4149090" h="2579370">
                <a:moveTo>
                  <a:pt x="1596250" y="189170"/>
                </a:moveTo>
                <a:lnTo>
                  <a:pt x="1661931" y="472718"/>
                </a:lnTo>
                <a:lnTo>
                  <a:pt x="1646173" y="460968"/>
                </a:lnTo>
                <a:lnTo>
                  <a:pt x="1581430" y="181466"/>
                </a:lnTo>
                <a:lnTo>
                  <a:pt x="1596250" y="189170"/>
                </a:lnTo>
                <a:close/>
              </a:path>
              <a:path w="4149090" h="2579370">
                <a:moveTo>
                  <a:pt x="1837260" y="498007"/>
                </a:moveTo>
                <a:lnTo>
                  <a:pt x="1939875" y="941007"/>
                </a:lnTo>
                <a:lnTo>
                  <a:pt x="1854765" y="798696"/>
                </a:lnTo>
                <a:lnTo>
                  <a:pt x="1771132" y="662758"/>
                </a:lnTo>
                <a:lnTo>
                  <a:pt x="1748834" y="622773"/>
                </a:lnTo>
                <a:lnTo>
                  <a:pt x="1713990" y="584907"/>
                </a:lnTo>
                <a:lnTo>
                  <a:pt x="1668667" y="501800"/>
                </a:lnTo>
                <a:lnTo>
                  <a:pt x="1598733" y="199889"/>
                </a:lnTo>
                <a:lnTo>
                  <a:pt x="1613675" y="208115"/>
                </a:lnTo>
                <a:lnTo>
                  <a:pt x="1649124" y="248596"/>
                </a:lnTo>
                <a:lnTo>
                  <a:pt x="1666676" y="268089"/>
                </a:lnTo>
                <a:lnTo>
                  <a:pt x="1684020" y="286686"/>
                </a:lnTo>
                <a:lnTo>
                  <a:pt x="1685237" y="291940"/>
                </a:lnTo>
                <a:lnTo>
                  <a:pt x="1698792" y="294178"/>
                </a:lnTo>
                <a:lnTo>
                  <a:pt x="1702114" y="308520"/>
                </a:lnTo>
                <a:lnTo>
                  <a:pt x="1715040" y="308044"/>
                </a:lnTo>
                <a:lnTo>
                  <a:pt x="1732352" y="326504"/>
                </a:lnTo>
                <a:lnTo>
                  <a:pt x="1750097" y="346831"/>
                </a:lnTo>
                <a:lnTo>
                  <a:pt x="1768222" y="368802"/>
                </a:lnTo>
                <a:lnTo>
                  <a:pt x="1774304" y="395058"/>
                </a:lnTo>
                <a:lnTo>
                  <a:pt x="1793283" y="420714"/>
                </a:lnTo>
                <a:lnTo>
                  <a:pt x="1799803" y="448862"/>
                </a:lnTo>
                <a:lnTo>
                  <a:pt x="1837260" y="498007"/>
                </a:lnTo>
                <a:close/>
              </a:path>
              <a:path w="4149090" h="2579370">
                <a:moveTo>
                  <a:pt x="1859572" y="538054"/>
                </a:moveTo>
                <a:lnTo>
                  <a:pt x="1955200" y="950889"/>
                </a:lnTo>
                <a:lnTo>
                  <a:pt x="1941351" y="947381"/>
                </a:lnTo>
                <a:lnTo>
                  <a:pt x="1843835" y="526392"/>
                </a:lnTo>
                <a:lnTo>
                  <a:pt x="1859572" y="538054"/>
                </a:lnTo>
                <a:close/>
              </a:path>
              <a:path w="4149090" h="2579370">
                <a:moveTo>
                  <a:pt x="1918678" y="624384"/>
                </a:moveTo>
                <a:lnTo>
                  <a:pt x="2006586" y="1003892"/>
                </a:lnTo>
                <a:lnTo>
                  <a:pt x="1989727" y="987386"/>
                </a:lnTo>
                <a:lnTo>
                  <a:pt x="1973006" y="971478"/>
                </a:lnTo>
                <a:lnTo>
                  <a:pt x="1956492" y="956467"/>
                </a:lnTo>
                <a:lnTo>
                  <a:pt x="1865758" y="564758"/>
                </a:lnTo>
                <a:lnTo>
                  <a:pt x="1879523" y="567906"/>
                </a:lnTo>
                <a:lnTo>
                  <a:pt x="1883941" y="586978"/>
                </a:lnTo>
                <a:lnTo>
                  <a:pt x="1899546" y="598068"/>
                </a:lnTo>
                <a:lnTo>
                  <a:pt x="1902883" y="612472"/>
                </a:lnTo>
                <a:lnTo>
                  <a:pt x="1918678" y="624384"/>
                </a:lnTo>
                <a:close/>
              </a:path>
              <a:path w="4149090" h="2579370">
                <a:moveTo>
                  <a:pt x="2564360" y="1160703"/>
                </a:moveTo>
                <a:lnTo>
                  <a:pt x="2611206" y="1362943"/>
                </a:lnTo>
                <a:lnTo>
                  <a:pt x="2598197" y="1363058"/>
                </a:lnTo>
                <a:lnTo>
                  <a:pt x="2585291" y="1363621"/>
                </a:lnTo>
                <a:lnTo>
                  <a:pt x="2584463" y="1360048"/>
                </a:lnTo>
                <a:lnTo>
                  <a:pt x="2556938" y="1353778"/>
                </a:lnTo>
                <a:lnTo>
                  <a:pt x="2529344" y="1347210"/>
                </a:lnTo>
                <a:lnTo>
                  <a:pt x="2513984" y="1337178"/>
                </a:lnTo>
                <a:lnTo>
                  <a:pt x="2486044" y="1329116"/>
                </a:lnTo>
                <a:lnTo>
                  <a:pt x="2397968" y="1286554"/>
                </a:lnTo>
                <a:lnTo>
                  <a:pt x="2370042" y="1278555"/>
                </a:lnTo>
                <a:lnTo>
                  <a:pt x="2354507" y="1267763"/>
                </a:lnTo>
                <a:lnTo>
                  <a:pt x="2326633" y="1259988"/>
                </a:lnTo>
                <a:lnTo>
                  <a:pt x="2298811" y="1252436"/>
                </a:lnTo>
                <a:lnTo>
                  <a:pt x="2297012" y="1244668"/>
                </a:lnTo>
                <a:lnTo>
                  <a:pt x="2254496" y="1229960"/>
                </a:lnTo>
                <a:lnTo>
                  <a:pt x="2226048" y="1219707"/>
                </a:lnTo>
                <a:lnTo>
                  <a:pt x="2196978" y="1206764"/>
                </a:lnTo>
                <a:lnTo>
                  <a:pt x="2179865" y="1189163"/>
                </a:lnTo>
                <a:lnTo>
                  <a:pt x="2162544" y="1170666"/>
                </a:lnTo>
                <a:lnTo>
                  <a:pt x="2145566" y="1153650"/>
                </a:lnTo>
                <a:lnTo>
                  <a:pt x="2098961" y="1121289"/>
                </a:lnTo>
                <a:lnTo>
                  <a:pt x="2046615" y="1064142"/>
                </a:lnTo>
                <a:lnTo>
                  <a:pt x="2011143" y="1023562"/>
                </a:lnTo>
                <a:lnTo>
                  <a:pt x="1944817" y="737225"/>
                </a:lnTo>
                <a:lnTo>
                  <a:pt x="1967458" y="778692"/>
                </a:lnTo>
                <a:lnTo>
                  <a:pt x="2003043" y="819757"/>
                </a:lnTo>
                <a:lnTo>
                  <a:pt x="2003966" y="823741"/>
                </a:lnTo>
                <a:lnTo>
                  <a:pt x="2019026" y="832478"/>
                </a:lnTo>
                <a:lnTo>
                  <a:pt x="2021644" y="843782"/>
                </a:lnTo>
                <a:lnTo>
                  <a:pt x="2036704" y="852519"/>
                </a:lnTo>
                <a:lnTo>
                  <a:pt x="2039599" y="865018"/>
                </a:lnTo>
                <a:lnTo>
                  <a:pt x="2054648" y="873705"/>
                </a:lnTo>
                <a:lnTo>
                  <a:pt x="2057186" y="884661"/>
                </a:lnTo>
                <a:lnTo>
                  <a:pt x="2072027" y="892452"/>
                </a:lnTo>
                <a:lnTo>
                  <a:pt x="2074495" y="903108"/>
                </a:lnTo>
                <a:lnTo>
                  <a:pt x="2088047" y="905334"/>
                </a:lnTo>
                <a:lnTo>
                  <a:pt x="2090060" y="914024"/>
                </a:lnTo>
                <a:lnTo>
                  <a:pt x="2103300" y="914905"/>
                </a:lnTo>
                <a:lnTo>
                  <a:pt x="2117599" y="920356"/>
                </a:lnTo>
                <a:lnTo>
                  <a:pt x="2119733" y="929568"/>
                </a:lnTo>
                <a:lnTo>
                  <a:pt x="2134378" y="936513"/>
                </a:lnTo>
                <a:lnTo>
                  <a:pt x="2149092" y="943756"/>
                </a:lnTo>
                <a:lnTo>
                  <a:pt x="2181750" y="972185"/>
                </a:lnTo>
                <a:lnTo>
                  <a:pt x="2214269" y="1000017"/>
                </a:lnTo>
                <a:lnTo>
                  <a:pt x="2215624" y="1005868"/>
                </a:lnTo>
                <a:lnTo>
                  <a:pt x="2230638" y="1014406"/>
                </a:lnTo>
                <a:lnTo>
                  <a:pt x="2244366" y="1017391"/>
                </a:lnTo>
                <a:lnTo>
                  <a:pt x="2262990" y="1041516"/>
                </a:lnTo>
                <a:lnTo>
                  <a:pt x="2291773" y="1053213"/>
                </a:lnTo>
                <a:lnTo>
                  <a:pt x="2307559" y="1065087"/>
                </a:lnTo>
                <a:lnTo>
                  <a:pt x="2349060" y="1075413"/>
                </a:lnTo>
                <a:lnTo>
                  <a:pt x="2378223" y="1088753"/>
                </a:lnTo>
                <a:lnTo>
                  <a:pt x="2419965" y="1100124"/>
                </a:lnTo>
                <a:lnTo>
                  <a:pt x="2449474" y="1114959"/>
                </a:lnTo>
                <a:lnTo>
                  <a:pt x="2491424" y="1127227"/>
                </a:lnTo>
                <a:lnTo>
                  <a:pt x="2506410" y="1135640"/>
                </a:lnTo>
                <a:lnTo>
                  <a:pt x="2521429" y="1144203"/>
                </a:lnTo>
                <a:lnTo>
                  <a:pt x="2536587" y="1153363"/>
                </a:lnTo>
                <a:lnTo>
                  <a:pt x="2564360" y="1160703"/>
                </a:lnTo>
                <a:close/>
              </a:path>
              <a:path w="4149090" h="2579370">
                <a:moveTo>
                  <a:pt x="2579132" y="1168195"/>
                </a:moveTo>
                <a:lnTo>
                  <a:pt x="2625961" y="1370361"/>
                </a:lnTo>
                <a:lnTo>
                  <a:pt x="2612346" y="1367861"/>
                </a:lnTo>
                <a:lnTo>
                  <a:pt x="2565646" y="1166255"/>
                </a:lnTo>
                <a:lnTo>
                  <a:pt x="2579132" y="1168195"/>
                </a:lnTo>
                <a:close/>
              </a:path>
              <a:path w="4149090" h="2579370">
                <a:moveTo>
                  <a:pt x="3822750" y="1584479"/>
                </a:moveTo>
                <a:lnTo>
                  <a:pt x="3909265" y="1957974"/>
                </a:lnTo>
                <a:lnTo>
                  <a:pt x="3891514" y="1937622"/>
                </a:lnTo>
                <a:lnTo>
                  <a:pt x="3880879" y="1891708"/>
                </a:lnTo>
                <a:lnTo>
                  <a:pt x="3857323" y="1846295"/>
                </a:lnTo>
                <a:lnTo>
                  <a:pt x="3821707" y="1805093"/>
                </a:lnTo>
                <a:lnTo>
                  <a:pt x="3798740" y="1762220"/>
                </a:lnTo>
                <a:lnTo>
                  <a:pt x="3763642" y="1723258"/>
                </a:lnTo>
                <a:lnTo>
                  <a:pt x="3728063" y="1682217"/>
                </a:lnTo>
                <a:lnTo>
                  <a:pt x="3693366" y="1644986"/>
                </a:lnTo>
                <a:lnTo>
                  <a:pt x="3647370" y="1615252"/>
                </a:lnTo>
                <a:lnTo>
                  <a:pt x="3590264" y="1593837"/>
                </a:lnTo>
                <a:lnTo>
                  <a:pt x="3589342" y="1589853"/>
                </a:lnTo>
                <a:lnTo>
                  <a:pt x="3575862" y="1587938"/>
                </a:lnTo>
                <a:lnTo>
                  <a:pt x="3574939" y="1583954"/>
                </a:lnTo>
                <a:lnTo>
                  <a:pt x="3560733" y="1578902"/>
                </a:lnTo>
                <a:lnTo>
                  <a:pt x="3546734" y="1574747"/>
                </a:lnTo>
                <a:lnTo>
                  <a:pt x="3532943" y="1571488"/>
                </a:lnTo>
                <a:lnTo>
                  <a:pt x="3519359" y="1569125"/>
                </a:lnTo>
                <a:lnTo>
                  <a:pt x="3492172" y="1564312"/>
                </a:lnTo>
                <a:lnTo>
                  <a:pt x="3464863" y="1558976"/>
                </a:lnTo>
                <a:lnTo>
                  <a:pt x="3437520" y="1553491"/>
                </a:lnTo>
                <a:lnTo>
                  <a:pt x="3410229" y="1548230"/>
                </a:lnTo>
                <a:lnTo>
                  <a:pt x="3383800" y="1546691"/>
                </a:lnTo>
                <a:lnTo>
                  <a:pt x="3369743" y="1542287"/>
                </a:lnTo>
                <a:lnTo>
                  <a:pt x="3355756" y="1538181"/>
                </a:lnTo>
                <a:lnTo>
                  <a:pt x="3302569" y="1533685"/>
                </a:lnTo>
                <a:lnTo>
                  <a:pt x="3247670" y="1521793"/>
                </a:lnTo>
                <a:lnTo>
                  <a:pt x="3205131" y="1506986"/>
                </a:lnTo>
                <a:lnTo>
                  <a:pt x="3190769" y="1501262"/>
                </a:lnTo>
                <a:lnTo>
                  <a:pt x="3164311" y="1499599"/>
                </a:lnTo>
                <a:lnTo>
                  <a:pt x="3150607" y="1496713"/>
                </a:lnTo>
                <a:lnTo>
                  <a:pt x="3111324" y="1495961"/>
                </a:lnTo>
                <a:lnTo>
                  <a:pt x="3084015" y="1490625"/>
                </a:lnTo>
                <a:lnTo>
                  <a:pt x="3044023" y="1486811"/>
                </a:lnTo>
                <a:lnTo>
                  <a:pt x="3016178" y="1479160"/>
                </a:lnTo>
                <a:lnTo>
                  <a:pt x="2988861" y="1473787"/>
                </a:lnTo>
                <a:lnTo>
                  <a:pt x="2961198" y="1466920"/>
                </a:lnTo>
                <a:lnTo>
                  <a:pt x="2945284" y="1454498"/>
                </a:lnTo>
                <a:lnTo>
                  <a:pt x="2914769" y="1435318"/>
                </a:lnTo>
                <a:lnTo>
                  <a:pt x="2901396" y="1433864"/>
                </a:lnTo>
                <a:lnTo>
                  <a:pt x="2900637" y="1430590"/>
                </a:lnTo>
                <a:lnTo>
                  <a:pt x="2887662" y="1430854"/>
                </a:lnTo>
                <a:lnTo>
                  <a:pt x="2860951" y="1428095"/>
                </a:lnTo>
                <a:lnTo>
                  <a:pt x="2819831" y="1419413"/>
                </a:lnTo>
                <a:lnTo>
                  <a:pt x="2793119" y="1416655"/>
                </a:lnTo>
                <a:lnTo>
                  <a:pt x="2753041" y="1412467"/>
                </a:lnTo>
                <a:lnTo>
                  <a:pt x="2712356" y="1405665"/>
                </a:lnTo>
                <a:lnTo>
                  <a:pt x="2683525" y="1393756"/>
                </a:lnTo>
                <a:lnTo>
                  <a:pt x="2654261" y="1379979"/>
                </a:lnTo>
                <a:lnTo>
                  <a:pt x="2640750" y="1377927"/>
                </a:lnTo>
                <a:lnTo>
                  <a:pt x="2627186" y="1375652"/>
                </a:lnTo>
                <a:lnTo>
                  <a:pt x="2580107" y="1172403"/>
                </a:lnTo>
                <a:lnTo>
                  <a:pt x="2593350" y="1173297"/>
                </a:lnTo>
                <a:lnTo>
                  <a:pt x="2635055" y="1184506"/>
                </a:lnTo>
                <a:lnTo>
                  <a:pt x="2677020" y="1196836"/>
                </a:lnTo>
                <a:lnTo>
                  <a:pt x="2719158" y="1209912"/>
                </a:lnTo>
                <a:lnTo>
                  <a:pt x="2761382" y="1223363"/>
                </a:lnTo>
                <a:lnTo>
                  <a:pt x="2803687" y="1237161"/>
                </a:lnTo>
                <a:lnTo>
                  <a:pt x="2845560" y="1249093"/>
                </a:lnTo>
                <a:lnTo>
                  <a:pt x="2886982" y="1259082"/>
                </a:lnTo>
                <a:lnTo>
                  <a:pt x="2927938" y="1267054"/>
                </a:lnTo>
                <a:lnTo>
                  <a:pt x="2940985" y="1267102"/>
                </a:lnTo>
                <a:lnTo>
                  <a:pt x="2941556" y="1269567"/>
                </a:lnTo>
                <a:lnTo>
                  <a:pt x="2954292" y="1268269"/>
                </a:lnTo>
                <a:lnTo>
                  <a:pt x="2966716" y="1265628"/>
                </a:lnTo>
                <a:lnTo>
                  <a:pt x="2978996" y="1262363"/>
                </a:lnTo>
                <a:lnTo>
                  <a:pt x="2991830" y="1261489"/>
                </a:lnTo>
                <a:lnTo>
                  <a:pt x="3005079" y="1262408"/>
                </a:lnTo>
                <a:lnTo>
                  <a:pt x="3018605" y="1264522"/>
                </a:lnTo>
                <a:lnTo>
                  <a:pt x="3032373" y="1267681"/>
                </a:lnTo>
                <a:lnTo>
                  <a:pt x="3046072" y="1270542"/>
                </a:lnTo>
                <a:lnTo>
                  <a:pt x="3059563" y="1272507"/>
                </a:lnTo>
                <a:lnTo>
                  <a:pt x="3072709" y="1272977"/>
                </a:lnTo>
                <a:lnTo>
                  <a:pt x="3085266" y="1270908"/>
                </a:lnTo>
                <a:lnTo>
                  <a:pt x="3086373" y="1275689"/>
                </a:lnTo>
                <a:lnTo>
                  <a:pt x="3099299" y="1275213"/>
                </a:lnTo>
                <a:lnTo>
                  <a:pt x="3100037" y="1278400"/>
                </a:lnTo>
                <a:lnTo>
                  <a:pt x="3113333" y="1279518"/>
                </a:lnTo>
                <a:lnTo>
                  <a:pt x="3113702" y="1281112"/>
                </a:lnTo>
                <a:lnTo>
                  <a:pt x="3127228" y="1283225"/>
                </a:lnTo>
                <a:lnTo>
                  <a:pt x="3141030" y="1286534"/>
                </a:lnTo>
                <a:lnTo>
                  <a:pt x="3167344" y="1287575"/>
                </a:lnTo>
                <a:lnTo>
                  <a:pt x="3181285" y="1291482"/>
                </a:lnTo>
                <a:lnTo>
                  <a:pt x="3182061" y="1294831"/>
                </a:lnTo>
                <a:lnTo>
                  <a:pt x="3195157" y="1295090"/>
                </a:lnTo>
                <a:lnTo>
                  <a:pt x="3195915" y="1298364"/>
                </a:lnTo>
                <a:lnTo>
                  <a:pt x="3209167" y="1299295"/>
                </a:lnTo>
                <a:lnTo>
                  <a:pt x="3223625" y="1305430"/>
                </a:lnTo>
                <a:lnTo>
                  <a:pt x="3250368" y="1308326"/>
                </a:lnTo>
                <a:lnTo>
                  <a:pt x="3264912" y="1314834"/>
                </a:lnTo>
                <a:lnTo>
                  <a:pt x="3279888" y="1323210"/>
                </a:lnTo>
                <a:lnTo>
                  <a:pt x="3293106" y="1323992"/>
                </a:lnTo>
                <a:lnTo>
                  <a:pt x="3293760" y="1326818"/>
                </a:lnTo>
                <a:lnTo>
                  <a:pt x="3306684" y="1326330"/>
                </a:lnTo>
                <a:lnTo>
                  <a:pt x="3307217" y="1328633"/>
                </a:lnTo>
                <a:lnTo>
                  <a:pt x="3321141" y="1332465"/>
                </a:lnTo>
                <a:lnTo>
                  <a:pt x="3347610" y="1334178"/>
                </a:lnTo>
                <a:lnTo>
                  <a:pt x="3362053" y="1340250"/>
                </a:lnTo>
                <a:lnTo>
                  <a:pt x="3377015" y="1348564"/>
                </a:lnTo>
                <a:lnTo>
                  <a:pt x="3377753" y="1351751"/>
                </a:lnTo>
                <a:lnTo>
                  <a:pt x="3390864" y="1352072"/>
                </a:lnTo>
                <a:lnTo>
                  <a:pt x="3418265" y="1357806"/>
                </a:lnTo>
                <a:lnTo>
                  <a:pt x="3445683" y="1363615"/>
                </a:lnTo>
                <a:lnTo>
                  <a:pt x="3473066" y="1369274"/>
                </a:lnTo>
                <a:lnTo>
                  <a:pt x="3500363" y="1374560"/>
                </a:lnTo>
                <a:lnTo>
                  <a:pt x="3501347" y="1378806"/>
                </a:lnTo>
                <a:lnTo>
                  <a:pt x="3514512" y="1379363"/>
                </a:lnTo>
                <a:lnTo>
                  <a:pt x="3527574" y="1379473"/>
                </a:lnTo>
                <a:lnTo>
                  <a:pt x="3540618" y="1379508"/>
                </a:lnTo>
                <a:lnTo>
                  <a:pt x="3553544" y="1379032"/>
                </a:lnTo>
                <a:lnTo>
                  <a:pt x="3556312" y="1390984"/>
                </a:lnTo>
                <a:lnTo>
                  <a:pt x="3572362" y="1403991"/>
                </a:lnTo>
                <a:lnTo>
                  <a:pt x="3587632" y="1413636"/>
                </a:lnTo>
                <a:lnTo>
                  <a:pt x="3602384" y="1421041"/>
                </a:lnTo>
                <a:lnTo>
                  <a:pt x="3616876" y="1427326"/>
                </a:lnTo>
                <a:lnTo>
                  <a:pt x="3632322" y="1437731"/>
                </a:lnTo>
                <a:lnTo>
                  <a:pt x="3660314" y="1446017"/>
                </a:lnTo>
                <a:lnTo>
                  <a:pt x="3676280" y="1458663"/>
                </a:lnTo>
                <a:lnTo>
                  <a:pt x="3692764" y="1473550"/>
                </a:lnTo>
                <a:lnTo>
                  <a:pt x="3720468" y="1480592"/>
                </a:lnTo>
                <a:lnTo>
                  <a:pt x="3736664" y="1494234"/>
                </a:lnTo>
                <a:lnTo>
                  <a:pt x="3740834" y="1512235"/>
                </a:lnTo>
                <a:lnTo>
                  <a:pt x="3757203" y="1526625"/>
                </a:lnTo>
                <a:lnTo>
                  <a:pt x="3773953" y="1542657"/>
                </a:lnTo>
                <a:lnTo>
                  <a:pt x="3790392" y="1557345"/>
                </a:lnTo>
                <a:lnTo>
                  <a:pt x="3806623" y="1571136"/>
                </a:lnTo>
                <a:lnTo>
                  <a:pt x="3822750" y="1584479"/>
                </a:lnTo>
                <a:close/>
              </a:path>
              <a:path w="4149090" h="2579370">
                <a:moveTo>
                  <a:pt x="3908423" y="1672945"/>
                </a:moveTo>
                <a:lnTo>
                  <a:pt x="4118166" y="2578427"/>
                </a:lnTo>
                <a:lnTo>
                  <a:pt x="3922862" y="2578426"/>
                </a:lnTo>
                <a:lnTo>
                  <a:pt x="3939890" y="2540416"/>
                </a:lnTo>
                <a:lnTo>
                  <a:pt x="3937949" y="2532037"/>
                </a:lnTo>
                <a:lnTo>
                  <a:pt x="3948363" y="2520718"/>
                </a:lnTo>
                <a:lnTo>
                  <a:pt x="3946371" y="2512116"/>
                </a:lnTo>
                <a:lnTo>
                  <a:pt x="3963333" y="2416509"/>
                </a:lnTo>
                <a:lnTo>
                  <a:pt x="3969830" y="2331997"/>
                </a:lnTo>
                <a:lnTo>
                  <a:pt x="3974552" y="2296103"/>
                </a:lnTo>
                <a:lnTo>
                  <a:pt x="3966815" y="2262701"/>
                </a:lnTo>
                <a:lnTo>
                  <a:pt x="3971346" y="2225985"/>
                </a:lnTo>
                <a:lnTo>
                  <a:pt x="3949972" y="2133710"/>
                </a:lnTo>
                <a:lnTo>
                  <a:pt x="3955893" y="2102995"/>
                </a:lnTo>
                <a:lnTo>
                  <a:pt x="3841259" y="1608106"/>
                </a:lnTo>
                <a:lnTo>
                  <a:pt x="3856786" y="1618859"/>
                </a:lnTo>
                <a:lnTo>
                  <a:pt x="3860045" y="1632927"/>
                </a:lnTo>
                <a:lnTo>
                  <a:pt x="3874436" y="1638776"/>
                </a:lnTo>
                <a:lnTo>
                  <a:pt x="3890707" y="1652742"/>
                </a:lnTo>
                <a:lnTo>
                  <a:pt x="3892725" y="1661456"/>
                </a:lnTo>
                <a:lnTo>
                  <a:pt x="3908423" y="1672945"/>
                </a:lnTo>
                <a:close/>
              </a:path>
              <a:path w="4149090" h="2579370">
                <a:moveTo>
                  <a:pt x="3841259" y="1608106"/>
                </a:moveTo>
                <a:lnTo>
                  <a:pt x="3934969" y="2012662"/>
                </a:lnTo>
                <a:lnTo>
                  <a:pt x="3918646" y="1998472"/>
                </a:lnTo>
                <a:lnTo>
                  <a:pt x="3825801" y="1597651"/>
                </a:lnTo>
                <a:lnTo>
                  <a:pt x="3841259" y="1608106"/>
                </a:lnTo>
                <a:close/>
              </a:path>
              <a:path w="4149090" h="2579370">
                <a:moveTo>
                  <a:pt x="3967338" y="1758452"/>
                </a:moveTo>
                <a:lnTo>
                  <a:pt x="4135345" y="2483756"/>
                </a:lnTo>
                <a:lnTo>
                  <a:pt x="4126814" y="2503204"/>
                </a:lnTo>
                <a:lnTo>
                  <a:pt x="4130724" y="2520086"/>
                </a:lnTo>
                <a:lnTo>
                  <a:pt x="4122332" y="2540132"/>
                </a:lnTo>
                <a:lnTo>
                  <a:pt x="4115559" y="2567174"/>
                </a:lnTo>
                <a:lnTo>
                  <a:pt x="3911765" y="1687374"/>
                </a:lnTo>
                <a:lnTo>
                  <a:pt x="3927514" y="1699086"/>
                </a:lnTo>
                <a:lnTo>
                  <a:pt x="3930943" y="1713888"/>
                </a:lnTo>
                <a:lnTo>
                  <a:pt x="3967338" y="1758452"/>
                </a:lnTo>
                <a:close/>
              </a:path>
              <a:path w="4149090" h="2579370">
                <a:moveTo>
                  <a:pt x="4077947" y="1954568"/>
                </a:moveTo>
                <a:lnTo>
                  <a:pt x="4148587" y="2259529"/>
                </a:lnTo>
                <a:lnTo>
                  <a:pt x="4141177" y="2452655"/>
                </a:lnTo>
                <a:lnTo>
                  <a:pt x="4143023" y="2460622"/>
                </a:lnTo>
                <a:lnTo>
                  <a:pt x="4131573" y="2467472"/>
                </a:lnTo>
                <a:lnTo>
                  <a:pt x="3973051" y="1783114"/>
                </a:lnTo>
                <a:lnTo>
                  <a:pt x="3990946" y="1804089"/>
                </a:lnTo>
                <a:lnTo>
                  <a:pt x="4006271" y="1813972"/>
                </a:lnTo>
                <a:lnTo>
                  <a:pt x="4007932" y="1821142"/>
                </a:lnTo>
                <a:lnTo>
                  <a:pt x="4025567" y="1840997"/>
                </a:lnTo>
                <a:lnTo>
                  <a:pt x="4036162" y="1886736"/>
                </a:lnTo>
                <a:lnTo>
                  <a:pt x="4053901" y="1907038"/>
                </a:lnTo>
                <a:lnTo>
                  <a:pt x="4059721" y="1932161"/>
                </a:lnTo>
                <a:lnTo>
                  <a:pt x="4077947" y="1954568"/>
                </a:lnTo>
                <a:close/>
              </a:path>
            </a:pathLst>
          </a:custGeom>
          <a:solidFill>
            <a:srgbClr val="5B9DC7"/>
          </a:solidFill>
        </p:spPr>
        <p:txBody>
          <a:bodyPr wrap="square" lIns="0" tIns="0" rIns="0" bIns="0" rtlCol="0"/>
          <a:lstStyle/>
          <a:p>
            <a:endParaRPr sz="1200"/>
          </a:p>
        </p:txBody>
      </p:sp>
      <p:sp>
        <p:nvSpPr>
          <p:cNvPr id="4" name="object 4"/>
          <p:cNvSpPr txBox="1"/>
          <p:nvPr/>
        </p:nvSpPr>
        <p:spPr>
          <a:xfrm>
            <a:off x="410936" y="1036197"/>
            <a:ext cx="1335617" cy="636264"/>
          </a:xfrm>
          <a:prstGeom prst="rect">
            <a:avLst/>
          </a:prstGeom>
          <a:solidFill>
            <a:srgbClr val="5B9DC7"/>
          </a:solidFill>
        </p:spPr>
        <p:txBody>
          <a:bodyPr vert="horz" wrap="square" lIns="0" tIns="92710" rIns="0" bIns="0" rtlCol="0">
            <a:spAutoFit/>
          </a:bodyPr>
          <a:lstStyle/>
          <a:p>
            <a:pPr marL="259940" marR="254859" indent="23284">
              <a:lnSpc>
                <a:spcPct val="114599"/>
              </a:lnSpc>
              <a:spcBef>
                <a:spcPts val="730"/>
              </a:spcBef>
            </a:pPr>
            <a:r>
              <a:rPr sz="1600" spc="80" dirty="0">
                <a:latin typeface="Trebuchet MS"/>
                <a:cs typeface="Trebuchet MS"/>
              </a:rPr>
              <a:t>Base </a:t>
            </a:r>
            <a:r>
              <a:rPr sz="1600" spc="57" dirty="0">
                <a:latin typeface="Trebuchet MS"/>
                <a:cs typeface="Trebuchet MS"/>
              </a:rPr>
              <a:t>de </a:t>
            </a:r>
            <a:r>
              <a:rPr sz="1600" spc="-473" dirty="0">
                <a:latin typeface="Trebuchet MS"/>
                <a:cs typeface="Trebuchet MS"/>
              </a:rPr>
              <a:t> </a:t>
            </a:r>
            <a:r>
              <a:rPr sz="1600" spc="70" dirty="0">
                <a:latin typeface="Trebuchet MS"/>
                <a:cs typeface="Trebuchet MS"/>
              </a:rPr>
              <a:t>d</a:t>
            </a:r>
            <a:r>
              <a:rPr sz="1600" spc="127" dirty="0">
                <a:latin typeface="Trebuchet MS"/>
                <a:cs typeface="Trebuchet MS"/>
              </a:rPr>
              <a:t>o</a:t>
            </a:r>
            <a:r>
              <a:rPr sz="1600" spc="50" dirty="0">
                <a:latin typeface="Trebuchet MS"/>
                <a:cs typeface="Trebuchet MS"/>
              </a:rPr>
              <a:t>nn</a:t>
            </a:r>
            <a:r>
              <a:rPr sz="1600" spc="40" dirty="0">
                <a:latin typeface="Trebuchet MS"/>
                <a:cs typeface="Trebuchet MS"/>
              </a:rPr>
              <a:t>ée</a:t>
            </a:r>
            <a:r>
              <a:rPr sz="1600" spc="120" dirty="0">
                <a:latin typeface="Trebuchet MS"/>
                <a:cs typeface="Trebuchet MS"/>
              </a:rPr>
              <a:t>s</a:t>
            </a:r>
            <a:endParaRPr sz="1600">
              <a:latin typeface="Trebuchet MS"/>
              <a:cs typeface="Trebuchet MS"/>
            </a:endParaRPr>
          </a:p>
        </p:txBody>
      </p:sp>
      <p:sp>
        <p:nvSpPr>
          <p:cNvPr id="5" name="object 5"/>
          <p:cNvSpPr txBox="1"/>
          <p:nvPr/>
        </p:nvSpPr>
        <p:spPr>
          <a:xfrm>
            <a:off x="1870170" y="1036197"/>
            <a:ext cx="4787053" cy="535254"/>
          </a:xfrm>
          <a:prstGeom prst="rect">
            <a:avLst/>
          </a:prstGeom>
          <a:solidFill>
            <a:srgbClr val="5B9DC7"/>
          </a:solidFill>
        </p:spPr>
        <p:txBody>
          <a:bodyPr vert="horz" wrap="square" lIns="0" tIns="1693" rIns="0" bIns="0" rtlCol="0">
            <a:spAutoFit/>
          </a:bodyPr>
          <a:lstStyle/>
          <a:p>
            <a:pPr>
              <a:spcBef>
                <a:spcPts val="13"/>
              </a:spcBef>
            </a:pPr>
            <a:endParaRPr sz="1867">
              <a:latin typeface="Times New Roman"/>
              <a:cs typeface="Times New Roman"/>
            </a:endParaRPr>
          </a:p>
          <a:p>
            <a:pPr marL="128276">
              <a:spcBef>
                <a:spcPts val="3"/>
              </a:spcBef>
            </a:pPr>
            <a:r>
              <a:rPr sz="1600" b="1" spc="-3" dirty="0">
                <a:latin typeface="Arial"/>
                <a:cs typeface="Arial"/>
              </a:rPr>
              <a:t>Recherche</a:t>
            </a:r>
            <a:endParaRPr sz="1600">
              <a:latin typeface="Arial"/>
              <a:cs typeface="Arial"/>
            </a:endParaRPr>
          </a:p>
        </p:txBody>
      </p:sp>
      <p:sp>
        <p:nvSpPr>
          <p:cNvPr id="6" name="object 6"/>
          <p:cNvSpPr txBox="1"/>
          <p:nvPr/>
        </p:nvSpPr>
        <p:spPr>
          <a:xfrm>
            <a:off x="410936" y="1975997"/>
            <a:ext cx="1335617" cy="248786"/>
          </a:xfrm>
          <a:prstGeom prst="rect">
            <a:avLst/>
          </a:prstGeom>
          <a:solidFill>
            <a:srgbClr val="AAB6C2"/>
          </a:solidFill>
        </p:spPr>
        <p:txBody>
          <a:bodyPr vert="horz" wrap="square" lIns="0" tIns="2540" rIns="0" bIns="0" rtlCol="0">
            <a:spAutoFit/>
          </a:bodyPr>
          <a:lstStyle/>
          <a:p>
            <a:pPr marL="295925">
              <a:spcBef>
                <a:spcPts val="3"/>
              </a:spcBef>
            </a:pPr>
            <a:r>
              <a:rPr sz="1600" spc="67" dirty="0">
                <a:latin typeface="Trebuchet MS"/>
                <a:cs typeface="Trebuchet MS"/>
              </a:rPr>
              <a:t>Embase</a:t>
            </a:r>
            <a:endParaRPr sz="1600" dirty="0">
              <a:latin typeface="Trebuchet MS"/>
              <a:cs typeface="Trebuchet MS"/>
            </a:endParaRPr>
          </a:p>
        </p:txBody>
      </p:sp>
      <p:sp>
        <p:nvSpPr>
          <p:cNvPr id="7" name="object 7"/>
          <p:cNvSpPr txBox="1"/>
          <p:nvPr/>
        </p:nvSpPr>
        <p:spPr>
          <a:xfrm>
            <a:off x="1870170" y="1975997"/>
            <a:ext cx="4787053" cy="725734"/>
          </a:xfrm>
          <a:prstGeom prst="rect">
            <a:avLst/>
          </a:prstGeom>
          <a:solidFill>
            <a:srgbClr val="C8E1EF"/>
          </a:solidFill>
        </p:spPr>
        <p:txBody>
          <a:bodyPr vert="horz" wrap="square" lIns="0" tIns="106257" rIns="0" bIns="0" rtlCol="0">
            <a:spAutoFit/>
          </a:bodyPr>
          <a:lstStyle/>
          <a:p>
            <a:pPr marL="128276" marR="158758">
              <a:lnSpc>
                <a:spcPct val="113999"/>
              </a:lnSpc>
              <a:spcBef>
                <a:spcPts val="837"/>
              </a:spcBef>
            </a:pPr>
            <a:r>
              <a:rPr lang="en-CA" sz="1200">
                <a:solidFill>
                  <a:srgbClr val="000000"/>
                </a:solidFill>
                <a:latin typeface="Calibri" panose="020F0502020204030204" pitchFamily="34" charset="0"/>
                <a:ea typeface="Times New Roman" panose="02020603050405020304" pitchFamily="18" charset="0"/>
              </a:rPr>
              <a:t>( Prediabetic State/  OR prediab*.ti,kf. OR pre-diab*.ti,kf. ) AND  (exp Metformin/</a:t>
            </a:r>
            <a:r>
              <a:rPr lang="fr-FR" sz="1200">
                <a:solidFill>
                  <a:srgbClr val="000000"/>
                </a:solidFill>
                <a:latin typeface="Calibri" panose="020F0502020204030204" pitchFamily="34" charset="0"/>
                <a:ea typeface="Times New Roman" panose="02020603050405020304" pitchFamily="18" charset="0"/>
              </a:rPr>
              <a:t> </a:t>
            </a:r>
            <a:r>
              <a:rPr lang="en-CA" sz="1200">
                <a:solidFill>
                  <a:srgbClr val="000000"/>
                </a:solidFill>
                <a:latin typeface="Calibri" panose="020F0502020204030204" pitchFamily="34" charset="0"/>
                <a:ea typeface="Times New Roman" panose="02020603050405020304" pitchFamily="18" charset="0"/>
              </a:rPr>
              <a:t>OR Metform*.ti,kf.) limit to (yr="2019 -Current" and (english or french))</a:t>
            </a:r>
            <a:endParaRPr sz="1133" dirty="0">
              <a:latin typeface="Trebuchet MS"/>
              <a:cs typeface="Trebuchet MS"/>
            </a:endParaRPr>
          </a:p>
        </p:txBody>
      </p:sp>
      <p:sp>
        <p:nvSpPr>
          <p:cNvPr id="8" name="object 8"/>
          <p:cNvSpPr txBox="1"/>
          <p:nvPr/>
        </p:nvSpPr>
        <p:spPr>
          <a:xfrm>
            <a:off x="410936" y="3144397"/>
            <a:ext cx="1335617" cy="246221"/>
          </a:xfrm>
          <a:prstGeom prst="rect">
            <a:avLst/>
          </a:prstGeom>
          <a:solidFill>
            <a:srgbClr val="AAB6C2"/>
          </a:solidFill>
        </p:spPr>
        <p:txBody>
          <a:bodyPr vert="horz" wrap="square" lIns="0" tIns="0" rIns="0" bIns="0" rtlCol="0">
            <a:spAutoFit/>
          </a:bodyPr>
          <a:lstStyle/>
          <a:p>
            <a:pPr marL="173999">
              <a:spcBef>
                <a:spcPts val="1667"/>
              </a:spcBef>
            </a:pPr>
            <a:r>
              <a:rPr sz="1600" spc="233" dirty="0">
                <a:latin typeface="Trebuchet MS"/>
                <a:cs typeface="Trebuchet MS"/>
              </a:rPr>
              <a:t>MEDLINE</a:t>
            </a:r>
            <a:endParaRPr sz="1600" dirty="0">
              <a:latin typeface="Trebuchet MS"/>
              <a:cs typeface="Trebuchet MS"/>
            </a:endParaRPr>
          </a:p>
        </p:txBody>
      </p:sp>
      <p:sp>
        <p:nvSpPr>
          <p:cNvPr id="9" name="object 9"/>
          <p:cNvSpPr txBox="1"/>
          <p:nvPr/>
        </p:nvSpPr>
        <p:spPr>
          <a:xfrm>
            <a:off x="1870170" y="3144397"/>
            <a:ext cx="4787053" cy="725734"/>
          </a:xfrm>
          <a:prstGeom prst="rect">
            <a:avLst/>
          </a:prstGeom>
          <a:solidFill>
            <a:srgbClr val="C8E1EF"/>
          </a:solidFill>
        </p:spPr>
        <p:txBody>
          <a:bodyPr vert="horz" wrap="square" lIns="0" tIns="106257" rIns="0" bIns="0" rtlCol="0">
            <a:spAutoFit/>
          </a:bodyPr>
          <a:lstStyle/>
          <a:p>
            <a:pPr marL="128276" marR="367472">
              <a:lnSpc>
                <a:spcPct val="113999"/>
              </a:lnSpc>
              <a:spcBef>
                <a:spcPts val="837"/>
              </a:spcBef>
            </a:pPr>
            <a:r>
              <a:rPr lang="en-CA" sz="1200" dirty="0">
                <a:solidFill>
                  <a:srgbClr val="000000"/>
                </a:solidFill>
                <a:latin typeface="Calibri" panose="020F0502020204030204" pitchFamily="34" charset="0"/>
                <a:ea typeface="Times New Roman" panose="02020603050405020304" pitchFamily="18" charset="0"/>
              </a:rPr>
              <a:t>( Prediabetic State/  OR </a:t>
            </a:r>
            <a:r>
              <a:rPr lang="en-CA" sz="1200" dirty="0" err="1">
                <a:solidFill>
                  <a:srgbClr val="000000"/>
                </a:solidFill>
                <a:latin typeface="Calibri" panose="020F0502020204030204" pitchFamily="34" charset="0"/>
                <a:ea typeface="Times New Roman" panose="02020603050405020304" pitchFamily="18" charset="0"/>
              </a:rPr>
              <a:t>prediab</a:t>
            </a:r>
            <a:r>
              <a:rPr lang="en-CA" sz="1200" dirty="0">
                <a:solidFill>
                  <a:srgbClr val="000000"/>
                </a:solidFill>
                <a:latin typeface="Calibri" panose="020F0502020204030204" pitchFamily="34" charset="0"/>
                <a:ea typeface="Times New Roman" panose="02020603050405020304" pitchFamily="18" charset="0"/>
              </a:rPr>
              <a:t>*.</a:t>
            </a:r>
            <a:r>
              <a:rPr lang="en-CA" sz="1200" dirty="0" err="1">
                <a:solidFill>
                  <a:srgbClr val="000000"/>
                </a:solidFill>
                <a:latin typeface="Calibri" panose="020F0502020204030204" pitchFamily="34" charset="0"/>
                <a:ea typeface="Times New Roman" panose="02020603050405020304" pitchFamily="18" charset="0"/>
              </a:rPr>
              <a:t>ti,kf</a:t>
            </a:r>
            <a:r>
              <a:rPr lang="en-CA" sz="1200" dirty="0">
                <a:solidFill>
                  <a:srgbClr val="000000"/>
                </a:solidFill>
                <a:latin typeface="Calibri" panose="020F0502020204030204" pitchFamily="34" charset="0"/>
                <a:ea typeface="Times New Roman" panose="02020603050405020304" pitchFamily="18" charset="0"/>
              </a:rPr>
              <a:t>. OR pre-</a:t>
            </a:r>
            <a:r>
              <a:rPr lang="en-CA" sz="1200" dirty="0" err="1">
                <a:solidFill>
                  <a:srgbClr val="000000"/>
                </a:solidFill>
                <a:latin typeface="Calibri" panose="020F0502020204030204" pitchFamily="34" charset="0"/>
                <a:ea typeface="Times New Roman" panose="02020603050405020304" pitchFamily="18" charset="0"/>
              </a:rPr>
              <a:t>diab</a:t>
            </a:r>
            <a:r>
              <a:rPr lang="en-CA" sz="1200" dirty="0">
                <a:solidFill>
                  <a:srgbClr val="000000"/>
                </a:solidFill>
                <a:latin typeface="Calibri" panose="020F0502020204030204" pitchFamily="34" charset="0"/>
                <a:ea typeface="Times New Roman" panose="02020603050405020304" pitchFamily="18" charset="0"/>
              </a:rPr>
              <a:t>*.</a:t>
            </a:r>
            <a:r>
              <a:rPr lang="en-CA" sz="1200" dirty="0" err="1">
                <a:solidFill>
                  <a:srgbClr val="000000"/>
                </a:solidFill>
                <a:latin typeface="Calibri" panose="020F0502020204030204" pitchFamily="34" charset="0"/>
                <a:ea typeface="Times New Roman" panose="02020603050405020304" pitchFamily="18" charset="0"/>
              </a:rPr>
              <a:t>ti,kf</a:t>
            </a:r>
            <a:r>
              <a:rPr lang="en-CA" sz="1200" dirty="0">
                <a:solidFill>
                  <a:srgbClr val="000000"/>
                </a:solidFill>
                <a:latin typeface="Calibri" panose="020F0502020204030204" pitchFamily="34" charset="0"/>
                <a:ea typeface="Times New Roman" panose="02020603050405020304" pitchFamily="18" charset="0"/>
              </a:rPr>
              <a:t>. ) AND  (exp Metformin/</a:t>
            </a:r>
            <a:r>
              <a:rPr lang="fr-FR" sz="1200" dirty="0">
                <a:solidFill>
                  <a:srgbClr val="000000"/>
                </a:solidFill>
                <a:latin typeface="Calibri" panose="020F0502020204030204" pitchFamily="34" charset="0"/>
                <a:ea typeface="Times New Roman" panose="02020603050405020304" pitchFamily="18" charset="0"/>
              </a:rPr>
              <a:t> </a:t>
            </a:r>
            <a:r>
              <a:rPr lang="en-CA" sz="1200" dirty="0">
                <a:solidFill>
                  <a:srgbClr val="000000"/>
                </a:solidFill>
                <a:latin typeface="Calibri" panose="020F0502020204030204" pitchFamily="34" charset="0"/>
                <a:ea typeface="Times New Roman" panose="02020603050405020304" pitchFamily="18" charset="0"/>
              </a:rPr>
              <a:t>OR </a:t>
            </a:r>
            <a:r>
              <a:rPr lang="en-CA" sz="1200" dirty="0" err="1">
                <a:solidFill>
                  <a:srgbClr val="000000"/>
                </a:solidFill>
                <a:latin typeface="Calibri" panose="020F0502020204030204" pitchFamily="34" charset="0"/>
                <a:ea typeface="Times New Roman" panose="02020603050405020304" pitchFamily="18" charset="0"/>
              </a:rPr>
              <a:t>Metform</a:t>
            </a:r>
            <a:r>
              <a:rPr lang="en-CA" sz="1200" dirty="0">
                <a:solidFill>
                  <a:srgbClr val="000000"/>
                </a:solidFill>
                <a:latin typeface="Calibri" panose="020F0502020204030204" pitchFamily="34" charset="0"/>
                <a:ea typeface="Times New Roman" panose="02020603050405020304" pitchFamily="18" charset="0"/>
              </a:rPr>
              <a:t>*.</a:t>
            </a:r>
            <a:r>
              <a:rPr lang="en-CA" sz="1200" dirty="0" err="1">
                <a:solidFill>
                  <a:srgbClr val="000000"/>
                </a:solidFill>
                <a:latin typeface="Calibri" panose="020F0502020204030204" pitchFamily="34" charset="0"/>
                <a:ea typeface="Times New Roman" panose="02020603050405020304" pitchFamily="18" charset="0"/>
              </a:rPr>
              <a:t>ti,kf</a:t>
            </a:r>
            <a:r>
              <a:rPr lang="en-CA" sz="1200" dirty="0">
                <a:solidFill>
                  <a:srgbClr val="000000"/>
                </a:solidFill>
                <a:latin typeface="Calibri" panose="020F0502020204030204" pitchFamily="34" charset="0"/>
                <a:ea typeface="Times New Roman" panose="02020603050405020304" pitchFamily="18" charset="0"/>
              </a:rPr>
              <a:t>.) limit to (</a:t>
            </a:r>
            <a:r>
              <a:rPr lang="en-CA" sz="1200" dirty="0" err="1">
                <a:solidFill>
                  <a:srgbClr val="000000"/>
                </a:solidFill>
                <a:latin typeface="Calibri" panose="020F0502020204030204" pitchFamily="34" charset="0"/>
                <a:ea typeface="Times New Roman" panose="02020603050405020304" pitchFamily="18" charset="0"/>
              </a:rPr>
              <a:t>yr</a:t>
            </a:r>
            <a:r>
              <a:rPr lang="en-CA" sz="1200" dirty="0">
                <a:solidFill>
                  <a:srgbClr val="000000"/>
                </a:solidFill>
                <a:latin typeface="Calibri" panose="020F0502020204030204" pitchFamily="34" charset="0"/>
                <a:ea typeface="Times New Roman" panose="02020603050405020304" pitchFamily="18" charset="0"/>
              </a:rPr>
              <a:t>="2019 -Current" and (</a:t>
            </a:r>
            <a:r>
              <a:rPr lang="en-CA" sz="1200" dirty="0" err="1">
                <a:solidFill>
                  <a:srgbClr val="000000"/>
                </a:solidFill>
                <a:latin typeface="Calibri" panose="020F0502020204030204" pitchFamily="34" charset="0"/>
                <a:ea typeface="Times New Roman" panose="02020603050405020304" pitchFamily="18" charset="0"/>
              </a:rPr>
              <a:t>english</a:t>
            </a:r>
            <a:r>
              <a:rPr lang="en-CA" sz="1200" dirty="0">
                <a:solidFill>
                  <a:srgbClr val="000000"/>
                </a:solidFill>
                <a:latin typeface="Calibri" panose="020F0502020204030204" pitchFamily="34" charset="0"/>
                <a:ea typeface="Times New Roman" panose="02020603050405020304" pitchFamily="18" charset="0"/>
              </a:rPr>
              <a:t> or </a:t>
            </a:r>
            <a:r>
              <a:rPr lang="en-CA" sz="1200" dirty="0" err="1">
                <a:solidFill>
                  <a:srgbClr val="000000"/>
                </a:solidFill>
                <a:latin typeface="Calibri" panose="020F0502020204030204" pitchFamily="34" charset="0"/>
                <a:ea typeface="Times New Roman" panose="02020603050405020304" pitchFamily="18" charset="0"/>
              </a:rPr>
              <a:t>french</a:t>
            </a:r>
            <a:r>
              <a:rPr lang="en-CA" sz="1200" dirty="0">
                <a:solidFill>
                  <a:srgbClr val="000000"/>
                </a:solidFill>
                <a:latin typeface="Calibri" panose="020F0502020204030204" pitchFamily="34" charset="0"/>
                <a:ea typeface="Times New Roman" panose="02020603050405020304" pitchFamily="18" charset="0"/>
              </a:rPr>
              <a:t>))</a:t>
            </a:r>
            <a:endParaRPr sz="1133" dirty="0">
              <a:latin typeface="Trebuchet MS"/>
              <a:cs typeface="Trebuchet MS"/>
            </a:endParaRPr>
          </a:p>
        </p:txBody>
      </p:sp>
      <p:sp>
        <p:nvSpPr>
          <p:cNvPr id="10" name="object 10"/>
          <p:cNvSpPr txBox="1"/>
          <p:nvPr/>
        </p:nvSpPr>
        <p:spPr>
          <a:xfrm>
            <a:off x="410936" y="4509647"/>
            <a:ext cx="1335617" cy="246221"/>
          </a:xfrm>
          <a:prstGeom prst="rect">
            <a:avLst/>
          </a:prstGeom>
          <a:solidFill>
            <a:srgbClr val="AAB6C2"/>
          </a:solidFill>
        </p:spPr>
        <p:txBody>
          <a:bodyPr vert="horz" wrap="square" lIns="0" tIns="0" rIns="0" bIns="0" rtlCol="0">
            <a:spAutoFit/>
          </a:bodyPr>
          <a:lstStyle/>
          <a:p>
            <a:pPr marL="203634">
              <a:spcBef>
                <a:spcPts val="1667"/>
              </a:spcBef>
            </a:pPr>
            <a:r>
              <a:rPr sz="1600" spc="73" dirty="0">
                <a:latin typeface="Trebuchet MS"/>
                <a:cs typeface="Trebuchet MS"/>
              </a:rPr>
              <a:t>Cochrane</a:t>
            </a:r>
            <a:endParaRPr sz="1600" dirty="0">
              <a:latin typeface="Trebuchet MS"/>
              <a:cs typeface="Trebuchet MS"/>
            </a:endParaRPr>
          </a:p>
        </p:txBody>
      </p:sp>
      <p:sp>
        <p:nvSpPr>
          <p:cNvPr id="11" name="object 11"/>
          <p:cNvSpPr txBox="1"/>
          <p:nvPr/>
        </p:nvSpPr>
        <p:spPr>
          <a:xfrm>
            <a:off x="1870170" y="4509647"/>
            <a:ext cx="4787053" cy="725734"/>
          </a:xfrm>
          <a:prstGeom prst="rect">
            <a:avLst/>
          </a:prstGeom>
          <a:solidFill>
            <a:srgbClr val="C8E1EF"/>
          </a:solidFill>
        </p:spPr>
        <p:txBody>
          <a:bodyPr vert="horz" wrap="square" lIns="0" tIns="106257" rIns="0" bIns="0" rtlCol="0">
            <a:spAutoFit/>
          </a:bodyPr>
          <a:lstStyle/>
          <a:p>
            <a:pPr marL="128276" marR="367472">
              <a:lnSpc>
                <a:spcPct val="113999"/>
              </a:lnSpc>
              <a:spcBef>
                <a:spcPts val="837"/>
              </a:spcBef>
            </a:pPr>
            <a:r>
              <a:rPr lang="en-CA" sz="1200" dirty="0">
                <a:solidFill>
                  <a:srgbClr val="000000"/>
                </a:solidFill>
                <a:latin typeface="Calibri" panose="020F0502020204030204" pitchFamily="34" charset="0"/>
                <a:ea typeface="Times New Roman" panose="02020603050405020304" pitchFamily="18" charset="0"/>
              </a:rPr>
              <a:t>( Prediabetic State/  OR </a:t>
            </a:r>
            <a:r>
              <a:rPr lang="en-CA" sz="1200" dirty="0" err="1">
                <a:solidFill>
                  <a:srgbClr val="000000"/>
                </a:solidFill>
                <a:latin typeface="Calibri" panose="020F0502020204030204" pitchFamily="34" charset="0"/>
                <a:ea typeface="Times New Roman" panose="02020603050405020304" pitchFamily="18" charset="0"/>
              </a:rPr>
              <a:t>prediab</a:t>
            </a:r>
            <a:r>
              <a:rPr lang="en-CA" sz="1200" dirty="0">
                <a:solidFill>
                  <a:srgbClr val="000000"/>
                </a:solidFill>
                <a:latin typeface="Calibri" panose="020F0502020204030204" pitchFamily="34" charset="0"/>
                <a:ea typeface="Times New Roman" panose="02020603050405020304" pitchFamily="18" charset="0"/>
              </a:rPr>
              <a:t>*.</a:t>
            </a:r>
            <a:r>
              <a:rPr lang="en-CA" sz="1200" dirty="0" err="1">
                <a:solidFill>
                  <a:srgbClr val="000000"/>
                </a:solidFill>
                <a:latin typeface="Calibri" panose="020F0502020204030204" pitchFamily="34" charset="0"/>
                <a:ea typeface="Times New Roman" panose="02020603050405020304" pitchFamily="18" charset="0"/>
              </a:rPr>
              <a:t>ti,kf</a:t>
            </a:r>
            <a:r>
              <a:rPr lang="en-CA" sz="1200" dirty="0">
                <a:solidFill>
                  <a:srgbClr val="000000"/>
                </a:solidFill>
                <a:latin typeface="Calibri" panose="020F0502020204030204" pitchFamily="34" charset="0"/>
                <a:ea typeface="Times New Roman" panose="02020603050405020304" pitchFamily="18" charset="0"/>
              </a:rPr>
              <a:t>. OR pre-</a:t>
            </a:r>
            <a:r>
              <a:rPr lang="en-CA" sz="1200" dirty="0" err="1">
                <a:solidFill>
                  <a:srgbClr val="000000"/>
                </a:solidFill>
                <a:latin typeface="Calibri" panose="020F0502020204030204" pitchFamily="34" charset="0"/>
                <a:ea typeface="Times New Roman" panose="02020603050405020304" pitchFamily="18" charset="0"/>
              </a:rPr>
              <a:t>diab</a:t>
            </a:r>
            <a:r>
              <a:rPr lang="en-CA" sz="1200" dirty="0">
                <a:solidFill>
                  <a:srgbClr val="000000"/>
                </a:solidFill>
                <a:latin typeface="Calibri" panose="020F0502020204030204" pitchFamily="34" charset="0"/>
                <a:ea typeface="Times New Roman" panose="02020603050405020304" pitchFamily="18" charset="0"/>
              </a:rPr>
              <a:t>*.</a:t>
            </a:r>
            <a:r>
              <a:rPr lang="en-CA" sz="1200" dirty="0" err="1">
                <a:solidFill>
                  <a:srgbClr val="000000"/>
                </a:solidFill>
                <a:latin typeface="Calibri" panose="020F0502020204030204" pitchFamily="34" charset="0"/>
                <a:ea typeface="Times New Roman" panose="02020603050405020304" pitchFamily="18" charset="0"/>
              </a:rPr>
              <a:t>ti,kf</a:t>
            </a:r>
            <a:r>
              <a:rPr lang="en-CA" sz="1200" dirty="0">
                <a:solidFill>
                  <a:srgbClr val="000000"/>
                </a:solidFill>
                <a:latin typeface="Calibri" panose="020F0502020204030204" pitchFamily="34" charset="0"/>
                <a:ea typeface="Times New Roman" panose="02020603050405020304" pitchFamily="18" charset="0"/>
              </a:rPr>
              <a:t>. ) AND  (exp Metformin/</a:t>
            </a:r>
            <a:r>
              <a:rPr lang="fr-FR" sz="1200" dirty="0">
                <a:solidFill>
                  <a:srgbClr val="000000"/>
                </a:solidFill>
                <a:latin typeface="Calibri" panose="020F0502020204030204" pitchFamily="34" charset="0"/>
                <a:ea typeface="Times New Roman" panose="02020603050405020304" pitchFamily="18" charset="0"/>
              </a:rPr>
              <a:t> </a:t>
            </a:r>
            <a:r>
              <a:rPr lang="en-CA" sz="1200" dirty="0">
                <a:solidFill>
                  <a:srgbClr val="000000"/>
                </a:solidFill>
                <a:latin typeface="Calibri" panose="020F0502020204030204" pitchFamily="34" charset="0"/>
                <a:ea typeface="Times New Roman" panose="02020603050405020304" pitchFamily="18" charset="0"/>
              </a:rPr>
              <a:t>OR </a:t>
            </a:r>
            <a:r>
              <a:rPr lang="en-CA" sz="1200" dirty="0" err="1">
                <a:solidFill>
                  <a:srgbClr val="000000"/>
                </a:solidFill>
                <a:latin typeface="Calibri" panose="020F0502020204030204" pitchFamily="34" charset="0"/>
                <a:ea typeface="Times New Roman" panose="02020603050405020304" pitchFamily="18" charset="0"/>
              </a:rPr>
              <a:t>Metform</a:t>
            </a:r>
            <a:r>
              <a:rPr lang="en-CA" sz="1200" dirty="0">
                <a:solidFill>
                  <a:srgbClr val="000000"/>
                </a:solidFill>
                <a:latin typeface="Calibri" panose="020F0502020204030204" pitchFamily="34" charset="0"/>
                <a:ea typeface="Times New Roman" panose="02020603050405020304" pitchFamily="18" charset="0"/>
              </a:rPr>
              <a:t>*.</a:t>
            </a:r>
            <a:r>
              <a:rPr lang="en-CA" sz="1200" dirty="0" err="1">
                <a:solidFill>
                  <a:srgbClr val="000000"/>
                </a:solidFill>
                <a:latin typeface="Calibri" panose="020F0502020204030204" pitchFamily="34" charset="0"/>
                <a:ea typeface="Times New Roman" panose="02020603050405020304" pitchFamily="18" charset="0"/>
              </a:rPr>
              <a:t>ti,kf</a:t>
            </a:r>
            <a:r>
              <a:rPr lang="en-CA" sz="1200" dirty="0">
                <a:solidFill>
                  <a:srgbClr val="000000"/>
                </a:solidFill>
                <a:latin typeface="Calibri" panose="020F0502020204030204" pitchFamily="34" charset="0"/>
                <a:ea typeface="Times New Roman" panose="02020603050405020304" pitchFamily="18" charset="0"/>
              </a:rPr>
              <a:t>.) limit to (</a:t>
            </a:r>
            <a:r>
              <a:rPr lang="en-CA" sz="1200" dirty="0" err="1">
                <a:solidFill>
                  <a:srgbClr val="000000"/>
                </a:solidFill>
                <a:latin typeface="Calibri" panose="020F0502020204030204" pitchFamily="34" charset="0"/>
                <a:ea typeface="Times New Roman" panose="02020603050405020304" pitchFamily="18" charset="0"/>
              </a:rPr>
              <a:t>yr</a:t>
            </a:r>
            <a:r>
              <a:rPr lang="en-CA" sz="1200" dirty="0">
                <a:solidFill>
                  <a:srgbClr val="000000"/>
                </a:solidFill>
                <a:latin typeface="Calibri" panose="020F0502020204030204" pitchFamily="34" charset="0"/>
                <a:ea typeface="Times New Roman" panose="02020603050405020304" pitchFamily="18" charset="0"/>
              </a:rPr>
              <a:t>="2019 -Current" and (</a:t>
            </a:r>
            <a:r>
              <a:rPr lang="en-CA" sz="1200" dirty="0" err="1">
                <a:solidFill>
                  <a:srgbClr val="000000"/>
                </a:solidFill>
                <a:latin typeface="Calibri" panose="020F0502020204030204" pitchFamily="34" charset="0"/>
                <a:ea typeface="Times New Roman" panose="02020603050405020304" pitchFamily="18" charset="0"/>
              </a:rPr>
              <a:t>english</a:t>
            </a:r>
            <a:r>
              <a:rPr lang="en-CA" sz="1200" dirty="0">
                <a:solidFill>
                  <a:srgbClr val="000000"/>
                </a:solidFill>
                <a:latin typeface="Calibri" panose="020F0502020204030204" pitchFamily="34" charset="0"/>
                <a:ea typeface="Times New Roman" panose="02020603050405020304" pitchFamily="18" charset="0"/>
              </a:rPr>
              <a:t> or </a:t>
            </a:r>
            <a:r>
              <a:rPr lang="en-CA" sz="1200" dirty="0" err="1">
                <a:solidFill>
                  <a:srgbClr val="000000"/>
                </a:solidFill>
                <a:latin typeface="Calibri" panose="020F0502020204030204" pitchFamily="34" charset="0"/>
                <a:ea typeface="Times New Roman" panose="02020603050405020304" pitchFamily="18" charset="0"/>
              </a:rPr>
              <a:t>french</a:t>
            </a:r>
            <a:r>
              <a:rPr lang="en-CA" sz="1200" dirty="0">
                <a:solidFill>
                  <a:srgbClr val="000000"/>
                </a:solidFill>
                <a:latin typeface="Calibri" panose="020F0502020204030204" pitchFamily="34" charset="0"/>
                <a:ea typeface="Times New Roman" panose="02020603050405020304" pitchFamily="18" charset="0"/>
              </a:rPr>
              <a:t>))</a:t>
            </a:r>
            <a:endParaRPr sz="1133" dirty="0">
              <a:latin typeface="Trebuchet MS"/>
              <a:cs typeface="Trebuchet MS"/>
            </a:endParaRPr>
          </a:p>
        </p:txBody>
      </p:sp>
      <p:sp>
        <p:nvSpPr>
          <p:cNvPr id="12" name="object 12"/>
          <p:cNvSpPr txBox="1">
            <a:spLocks noGrp="1"/>
          </p:cNvSpPr>
          <p:nvPr>
            <p:ph type="title"/>
          </p:nvPr>
        </p:nvSpPr>
        <p:spPr>
          <a:xfrm>
            <a:off x="7103007" y="687294"/>
            <a:ext cx="4062899" cy="624103"/>
          </a:xfrm>
          <a:prstGeom prst="rect">
            <a:avLst/>
          </a:prstGeom>
        </p:spPr>
        <p:txBody>
          <a:bodyPr vert="horz" wrap="square" lIns="0" tIns="8467" rIns="0" bIns="0" rtlCol="0" anchor="ctr">
            <a:spAutoFit/>
          </a:bodyPr>
          <a:lstStyle/>
          <a:p>
            <a:pPr marL="8467">
              <a:lnSpc>
                <a:spcPct val="100000"/>
              </a:lnSpc>
              <a:spcBef>
                <a:spcPts val="67"/>
              </a:spcBef>
            </a:pPr>
            <a:r>
              <a:rPr spc="213" dirty="0"/>
              <a:t>Méthodologie</a:t>
            </a:r>
            <a:endParaRPr dirty="0"/>
          </a:p>
        </p:txBody>
      </p:sp>
      <p:sp>
        <p:nvSpPr>
          <p:cNvPr id="19" name="object 19"/>
          <p:cNvSpPr txBox="1">
            <a:spLocks noGrp="1"/>
          </p:cNvSpPr>
          <p:nvPr>
            <p:ph sz="half" idx="2"/>
          </p:nvPr>
        </p:nvSpPr>
        <p:spPr>
          <a:xfrm>
            <a:off x="7264401" y="1881269"/>
            <a:ext cx="4250488" cy="4295001"/>
          </a:xfrm>
          <a:prstGeom prst="rect">
            <a:avLst/>
          </a:prstGeom>
        </p:spPr>
        <p:txBody>
          <a:bodyPr vert="horz" wrap="square" lIns="0" tIns="8043" rIns="0" bIns="0" rtlCol="0">
            <a:spAutoFit/>
          </a:bodyPr>
          <a:lstStyle/>
          <a:p>
            <a:pPr marL="8467" marR="518186">
              <a:lnSpc>
                <a:spcPct val="117300"/>
              </a:lnSpc>
              <a:spcBef>
                <a:spcPts val="63"/>
              </a:spcBef>
            </a:pPr>
            <a:r>
              <a:rPr dirty="0"/>
              <a:t>Revue</a:t>
            </a:r>
            <a:r>
              <a:rPr spc="-97" dirty="0"/>
              <a:t> </a:t>
            </a:r>
            <a:r>
              <a:rPr spc="27" dirty="0"/>
              <a:t>brève</a:t>
            </a:r>
            <a:r>
              <a:rPr spc="-93" dirty="0"/>
              <a:t> </a:t>
            </a:r>
            <a:r>
              <a:rPr spc="30" dirty="0"/>
              <a:t>de</a:t>
            </a:r>
            <a:r>
              <a:rPr spc="-93" dirty="0"/>
              <a:t> </a:t>
            </a:r>
            <a:r>
              <a:rPr spc="50" dirty="0"/>
              <a:t>la</a:t>
            </a:r>
            <a:r>
              <a:rPr spc="-93" dirty="0"/>
              <a:t> </a:t>
            </a:r>
            <a:r>
              <a:rPr spc="43" dirty="0" err="1"/>
              <a:t>littérature</a:t>
            </a:r>
            <a:r>
              <a:rPr spc="43" dirty="0"/>
              <a:t> </a:t>
            </a:r>
            <a:endParaRPr lang="en-CA" spc="43" dirty="0"/>
          </a:p>
          <a:p>
            <a:pPr marL="8467" marR="518186">
              <a:lnSpc>
                <a:spcPct val="117300"/>
              </a:lnSpc>
              <a:spcBef>
                <a:spcPts val="63"/>
              </a:spcBef>
            </a:pPr>
            <a:r>
              <a:rPr spc="-690" dirty="0"/>
              <a:t> </a:t>
            </a:r>
            <a:r>
              <a:rPr spc="167" dirty="0"/>
              <a:t>1</a:t>
            </a:r>
            <a:r>
              <a:rPr spc="-97" dirty="0"/>
              <a:t> </a:t>
            </a:r>
            <a:r>
              <a:rPr spc="37" dirty="0"/>
              <a:t>auteur</a:t>
            </a:r>
            <a:r>
              <a:rPr lang="en-CA" spc="37" dirty="0"/>
              <a:t>e</a:t>
            </a:r>
            <a:endParaRPr spc="37" dirty="0"/>
          </a:p>
          <a:p>
            <a:pPr marL="494055" marR="30482" indent="-486011">
              <a:lnSpc>
                <a:spcPct val="117300"/>
              </a:lnSpc>
            </a:pPr>
            <a:r>
              <a:rPr lang="en-CA" spc="57" dirty="0"/>
              <a:t>Recherche dans </a:t>
            </a:r>
            <a:r>
              <a:rPr spc="57" dirty="0"/>
              <a:t>Bases</a:t>
            </a:r>
            <a:r>
              <a:rPr spc="-97" dirty="0"/>
              <a:t> </a:t>
            </a:r>
            <a:r>
              <a:rPr spc="30" dirty="0"/>
              <a:t>de</a:t>
            </a:r>
            <a:r>
              <a:rPr spc="-93" dirty="0"/>
              <a:t> </a:t>
            </a:r>
            <a:r>
              <a:rPr spc="37" dirty="0" err="1"/>
              <a:t>données</a:t>
            </a:r>
            <a:r>
              <a:rPr lang="en-CA" spc="37" dirty="0"/>
              <a:t> 8-10/02/2023</a:t>
            </a:r>
            <a:endParaRPr lang="en-CA" spc="-93" dirty="0"/>
          </a:p>
          <a:p>
            <a:pPr marL="8044" marR="30482" indent="0">
              <a:lnSpc>
                <a:spcPct val="117300"/>
              </a:lnSpc>
              <a:buNone/>
            </a:pPr>
            <a:r>
              <a:rPr lang="en-CA" spc="-180" dirty="0"/>
              <a:t>         </a:t>
            </a:r>
            <a:r>
              <a:rPr spc="-180" dirty="0"/>
              <a:t> </a:t>
            </a:r>
            <a:r>
              <a:rPr spc="-690" dirty="0"/>
              <a:t> </a:t>
            </a:r>
            <a:r>
              <a:rPr spc="47" dirty="0"/>
              <a:t>EMBASE</a:t>
            </a:r>
          </a:p>
          <a:p>
            <a:pPr marL="494055">
              <a:lnSpc>
                <a:spcPct val="100000"/>
              </a:lnSpc>
              <a:spcBef>
                <a:spcPts val="463"/>
              </a:spcBef>
            </a:pPr>
            <a:r>
              <a:rPr dirty="0"/>
              <a:t>MEDLINE</a:t>
            </a:r>
          </a:p>
          <a:p>
            <a:pPr marL="494055">
              <a:lnSpc>
                <a:spcPct val="100000"/>
              </a:lnSpc>
              <a:spcBef>
                <a:spcPts val="463"/>
              </a:spcBef>
            </a:pPr>
            <a:r>
              <a:rPr spc="53" dirty="0"/>
              <a:t>Cochrane</a:t>
            </a:r>
          </a:p>
          <a:p>
            <a:pPr marL="8467" marR="3387" algn="just">
              <a:lnSpc>
                <a:spcPct val="117300"/>
              </a:lnSpc>
              <a:spcBef>
                <a:spcPts val="3"/>
              </a:spcBef>
            </a:pPr>
            <a:r>
              <a:rPr spc="40" dirty="0"/>
              <a:t>Recherches </a:t>
            </a:r>
            <a:r>
              <a:rPr spc="33" dirty="0"/>
              <a:t>à </a:t>
            </a:r>
            <a:r>
              <a:rPr spc="57" dirty="0"/>
              <a:t>l'aide </a:t>
            </a:r>
            <a:r>
              <a:rPr spc="30" dirty="0"/>
              <a:t>de </a:t>
            </a:r>
            <a:r>
              <a:rPr spc="-257" dirty="0">
                <a:latin typeface="Arial Black"/>
                <a:cs typeface="Arial Black"/>
              </a:rPr>
              <a:t>MeSH</a:t>
            </a:r>
            <a:r>
              <a:rPr spc="-257" dirty="0"/>
              <a:t>, </a:t>
            </a:r>
            <a:r>
              <a:rPr spc="-253" dirty="0"/>
              <a:t> </a:t>
            </a:r>
            <a:r>
              <a:rPr spc="-217" dirty="0">
                <a:latin typeface="Arial Black"/>
                <a:cs typeface="Arial Black"/>
              </a:rPr>
              <a:t>vocabulaire</a:t>
            </a:r>
            <a:r>
              <a:rPr spc="-213" dirty="0">
                <a:latin typeface="Arial Black"/>
                <a:cs typeface="Arial Black"/>
              </a:rPr>
              <a:t> </a:t>
            </a:r>
            <a:r>
              <a:rPr spc="-167" dirty="0">
                <a:latin typeface="Arial Black"/>
                <a:cs typeface="Arial Black"/>
              </a:rPr>
              <a:t>libre,</a:t>
            </a:r>
            <a:r>
              <a:rPr spc="-163" dirty="0">
                <a:latin typeface="Arial Black"/>
                <a:cs typeface="Arial Black"/>
              </a:rPr>
              <a:t> </a:t>
            </a:r>
            <a:r>
              <a:rPr spc="-203" dirty="0">
                <a:latin typeface="Arial Black"/>
                <a:cs typeface="Arial Black"/>
              </a:rPr>
              <a:t>opérateurs </a:t>
            </a:r>
            <a:r>
              <a:rPr spc="-737" dirty="0">
                <a:latin typeface="Arial Black"/>
                <a:cs typeface="Arial Black"/>
              </a:rPr>
              <a:t> </a:t>
            </a:r>
            <a:r>
              <a:rPr spc="-183" dirty="0">
                <a:latin typeface="Arial Black"/>
                <a:cs typeface="Arial Black"/>
              </a:rPr>
              <a:t>b</a:t>
            </a:r>
            <a:r>
              <a:rPr spc="-207" dirty="0">
                <a:latin typeface="Arial Black"/>
                <a:cs typeface="Arial Black"/>
              </a:rPr>
              <a:t>oo</a:t>
            </a:r>
            <a:r>
              <a:rPr spc="-157" dirty="0">
                <a:latin typeface="Arial Black"/>
                <a:cs typeface="Arial Black"/>
              </a:rPr>
              <a:t>l</a:t>
            </a:r>
            <a:r>
              <a:rPr spc="-273" dirty="0">
                <a:latin typeface="Arial Black"/>
                <a:cs typeface="Arial Black"/>
              </a:rPr>
              <a:t>ée</a:t>
            </a:r>
            <a:r>
              <a:rPr spc="-187" dirty="0">
                <a:latin typeface="Arial Black"/>
                <a:cs typeface="Arial Black"/>
              </a:rPr>
              <a:t>n</a:t>
            </a:r>
            <a:r>
              <a:rPr spc="-260" dirty="0">
                <a:latin typeface="Arial Black"/>
                <a:cs typeface="Arial Black"/>
              </a:rPr>
              <a:t>s</a:t>
            </a:r>
            <a:r>
              <a:rPr spc="-103" dirty="0">
                <a:latin typeface="Arial Black"/>
                <a:cs typeface="Arial Black"/>
              </a:rPr>
              <a:t> </a:t>
            </a:r>
            <a:r>
              <a:rPr spc="7" dirty="0"/>
              <a:t>e</a:t>
            </a:r>
            <a:r>
              <a:rPr spc="53" dirty="0"/>
              <a:t>t</a:t>
            </a:r>
            <a:r>
              <a:rPr spc="-57" dirty="0"/>
              <a:t> </a:t>
            </a:r>
            <a:r>
              <a:rPr spc="50" dirty="0"/>
              <a:t>d</a:t>
            </a:r>
            <a:r>
              <a:rPr spc="7" dirty="0"/>
              <a:t>e</a:t>
            </a:r>
            <a:r>
              <a:rPr spc="90" dirty="0"/>
              <a:t>s</a:t>
            </a:r>
            <a:r>
              <a:rPr spc="-57" dirty="0"/>
              <a:t> </a:t>
            </a:r>
            <a:r>
              <a:rPr spc="-317" dirty="0">
                <a:latin typeface="Arial Black"/>
                <a:cs typeface="Arial Black"/>
              </a:rPr>
              <a:t>m</a:t>
            </a:r>
            <a:r>
              <a:rPr spc="-207" dirty="0">
                <a:latin typeface="Arial Black"/>
                <a:cs typeface="Arial Black"/>
              </a:rPr>
              <a:t>o</a:t>
            </a:r>
            <a:r>
              <a:rPr spc="-190" dirty="0">
                <a:latin typeface="Arial Black"/>
                <a:cs typeface="Arial Black"/>
              </a:rPr>
              <a:t>t</a:t>
            </a:r>
            <a:r>
              <a:rPr spc="-260" dirty="0">
                <a:latin typeface="Arial Black"/>
                <a:cs typeface="Arial Black"/>
              </a:rPr>
              <a:t>s</a:t>
            </a:r>
            <a:r>
              <a:rPr spc="-120" dirty="0">
                <a:latin typeface="Arial Black"/>
                <a:cs typeface="Arial Black"/>
              </a:rPr>
              <a:t> </a:t>
            </a:r>
            <a:r>
              <a:rPr spc="-347" dirty="0">
                <a:latin typeface="Arial Black"/>
                <a:cs typeface="Arial Black"/>
              </a:rPr>
              <a:t>c</a:t>
            </a:r>
            <a:r>
              <a:rPr spc="-157" dirty="0">
                <a:latin typeface="Arial Black"/>
                <a:cs typeface="Arial Black"/>
              </a:rPr>
              <a:t>l</a:t>
            </a:r>
            <a:r>
              <a:rPr spc="-273" dirty="0">
                <a:latin typeface="Arial Black"/>
                <a:cs typeface="Arial Black"/>
              </a:rPr>
              <a:t>é</a:t>
            </a:r>
            <a:r>
              <a:rPr spc="-260" dirty="0">
                <a:latin typeface="Arial Black"/>
                <a:cs typeface="Arial Black"/>
              </a:rPr>
              <a:t>s</a:t>
            </a:r>
            <a:r>
              <a:rPr spc="-87" dirty="0">
                <a:latin typeface="Arial Black"/>
                <a:cs typeface="Arial Black"/>
              </a:rPr>
              <a:t> </a:t>
            </a:r>
            <a:r>
              <a:rPr spc="87" dirty="0"/>
              <a:t>s</a:t>
            </a:r>
            <a:r>
              <a:rPr spc="7" dirty="0"/>
              <a:t>e</a:t>
            </a:r>
            <a:r>
              <a:rPr spc="63" dirty="0"/>
              <a:t>l</a:t>
            </a:r>
            <a:r>
              <a:rPr spc="53" dirty="0"/>
              <a:t>o</a:t>
            </a:r>
            <a:r>
              <a:rPr spc="30" dirty="0"/>
              <a:t>n</a:t>
            </a:r>
          </a:p>
          <a:p>
            <a:pPr marL="8467" marR="4657">
              <a:lnSpc>
                <a:spcPct val="117300"/>
              </a:lnSpc>
              <a:tabLst>
                <a:tab pos="535120" algn="l"/>
                <a:tab pos="2062160" algn="l"/>
                <a:tab pos="2500755" algn="l"/>
                <a:tab pos="3908409" algn="l"/>
              </a:tabLst>
            </a:pPr>
            <a:r>
              <a:rPr spc="83" dirty="0"/>
              <a:t>2	</a:t>
            </a:r>
            <a:r>
              <a:rPr spc="97" dirty="0"/>
              <a:t>c</a:t>
            </a:r>
            <a:r>
              <a:rPr spc="53" dirty="0"/>
              <a:t>o</a:t>
            </a:r>
            <a:r>
              <a:rPr spc="27" dirty="0"/>
              <a:t>n</a:t>
            </a:r>
            <a:r>
              <a:rPr spc="97" dirty="0"/>
              <a:t>c</a:t>
            </a:r>
            <a:r>
              <a:rPr spc="7" dirty="0"/>
              <a:t>e</a:t>
            </a:r>
            <a:r>
              <a:rPr spc="50" dirty="0"/>
              <a:t>pt</a:t>
            </a:r>
            <a:r>
              <a:rPr spc="90" dirty="0"/>
              <a:t>s</a:t>
            </a:r>
            <a:r>
              <a:rPr spc="-180" dirty="0"/>
              <a:t>:</a:t>
            </a:r>
            <a:r>
              <a:rPr lang="en-CA" spc="-180" dirty="0"/>
              <a:t> </a:t>
            </a:r>
            <a:r>
              <a:rPr lang="en-CA" spc="27" dirty="0" err="1"/>
              <a:t>Metformine</a:t>
            </a:r>
            <a:r>
              <a:rPr lang="en-CA" spc="27" dirty="0"/>
              <a:t> </a:t>
            </a:r>
            <a:r>
              <a:rPr spc="7" dirty="0"/>
              <a:t>e</a:t>
            </a:r>
            <a:r>
              <a:rPr spc="50" dirty="0"/>
              <a:t>t </a:t>
            </a:r>
            <a:r>
              <a:rPr lang="en-CA" spc="43" dirty="0" err="1"/>
              <a:t>prédiabète</a:t>
            </a:r>
            <a:endParaRPr spc="43"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5400"/>
            <a:ext cx="12192000" cy="6858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5B9DC7"/>
          </a:solidFill>
        </p:spPr>
        <p:txBody>
          <a:bodyPr wrap="square" lIns="0" tIns="0" rIns="0" bIns="0" rtlCol="0"/>
          <a:lstStyle/>
          <a:p>
            <a:endParaRPr sz="1200" dirty="0"/>
          </a:p>
        </p:txBody>
      </p:sp>
      <p:sp>
        <p:nvSpPr>
          <p:cNvPr id="3" name="object 3"/>
          <p:cNvSpPr txBox="1">
            <a:spLocks noGrp="1"/>
          </p:cNvSpPr>
          <p:nvPr>
            <p:ph type="title"/>
          </p:nvPr>
        </p:nvSpPr>
        <p:spPr>
          <a:xfrm>
            <a:off x="583593" y="628560"/>
            <a:ext cx="5664807" cy="726760"/>
          </a:xfrm>
          <a:prstGeom prst="rect">
            <a:avLst/>
          </a:prstGeom>
        </p:spPr>
        <p:txBody>
          <a:bodyPr vert="horz" wrap="square" lIns="0" tIns="8467" rIns="0" bIns="0" rtlCol="0" anchor="ctr">
            <a:spAutoFit/>
          </a:bodyPr>
          <a:lstStyle/>
          <a:p>
            <a:pPr marL="8467">
              <a:lnSpc>
                <a:spcPct val="100000"/>
              </a:lnSpc>
              <a:spcBef>
                <a:spcPts val="67"/>
              </a:spcBef>
            </a:pPr>
            <a:r>
              <a:rPr sz="4667" spc="213" dirty="0">
                <a:solidFill>
                  <a:srgbClr val="00B0F0"/>
                </a:solidFill>
              </a:rPr>
              <a:t>Méthodologie</a:t>
            </a:r>
            <a:endParaRPr sz="4667" dirty="0">
              <a:solidFill>
                <a:srgbClr val="00B0F0"/>
              </a:solidFill>
            </a:endParaRPr>
          </a:p>
        </p:txBody>
      </p:sp>
      <p:pic>
        <p:nvPicPr>
          <p:cNvPr id="4" name="object 4"/>
          <p:cNvPicPr/>
          <p:nvPr/>
        </p:nvPicPr>
        <p:blipFill>
          <a:blip r:embed="rId2" cstate="print"/>
          <a:stretch>
            <a:fillRect/>
          </a:stretch>
        </p:blipFill>
        <p:spPr>
          <a:xfrm>
            <a:off x="801610" y="3098781"/>
            <a:ext cx="88899" cy="88899"/>
          </a:xfrm>
          <a:prstGeom prst="rect">
            <a:avLst/>
          </a:prstGeom>
        </p:spPr>
      </p:pic>
      <p:pic>
        <p:nvPicPr>
          <p:cNvPr id="5" name="object 5"/>
          <p:cNvPicPr/>
          <p:nvPr/>
        </p:nvPicPr>
        <p:blipFill>
          <a:blip r:embed="rId2" cstate="print"/>
          <a:stretch>
            <a:fillRect/>
          </a:stretch>
        </p:blipFill>
        <p:spPr>
          <a:xfrm>
            <a:off x="801610" y="3759181"/>
            <a:ext cx="88899" cy="88899"/>
          </a:xfrm>
          <a:prstGeom prst="rect">
            <a:avLst/>
          </a:prstGeom>
        </p:spPr>
      </p:pic>
      <p:sp>
        <p:nvSpPr>
          <p:cNvPr id="7" name="object 7"/>
          <p:cNvSpPr txBox="1"/>
          <p:nvPr/>
        </p:nvSpPr>
        <p:spPr>
          <a:xfrm>
            <a:off x="583593" y="1979063"/>
            <a:ext cx="4524587" cy="1943695"/>
          </a:xfrm>
          <a:prstGeom prst="rect">
            <a:avLst/>
          </a:prstGeom>
        </p:spPr>
        <p:txBody>
          <a:bodyPr vert="horz" wrap="square" lIns="0" tIns="8467" rIns="0" bIns="0" rtlCol="0">
            <a:spAutoFit/>
          </a:bodyPr>
          <a:lstStyle/>
          <a:p>
            <a:pPr marL="8467">
              <a:spcBef>
                <a:spcPts val="67"/>
              </a:spcBef>
            </a:pPr>
            <a:r>
              <a:rPr sz="2000" spc="13" dirty="0" err="1">
                <a:solidFill>
                  <a:srgbClr val="F4F4F4"/>
                </a:solidFill>
                <a:latin typeface="Tahoma"/>
                <a:cs typeface="Tahoma"/>
              </a:rPr>
              <a:t>Dernière</a:t>
            </a:r>
            <a:r>
              <a:rPr sz="2000" spc="-93" dirty="0">
                <a:solidFill>
                  <a:srgbClr val="F4F4F4"/>
                </a:solidFill>
                <a:latin typeface="Tahoma"/>
                <a:cs typeface="Tahoma"/>
              </a:rPr>
              <a:t> </a:t>
            </a:r>
            <a:r>
              <a:rPr lang="en-CA" sz="2000" spc="17" dirty="0">
                <a:solidFill>
                  <a:srgbClr val="F4F4F4"/>
                </a:solidFill>
                <a:latin typeface="Tahoma"/>
                <a:cs typeface="Tahoma"/>
              </a:rPr>
              <a:t>Meta-analyse</a:t>
            </a:r>
            <a:r>
              <a:rPr sz="2000" spc="-90" dirty="0">
                <a:solidFill>
                  <a:srgbClr val="F4F4F4"/>
                </a:solidFill>
                <a:latin typeface="Tahoma"/>
                <a:cs typeface="Tahoma"/>
              </a:rPr>
              <a:t> </a:t>
            </a:r>
            <a:r>
              <a:rPr sz="2000" spc="10" dirty="0" err="1">
                <a:solidFill>
                  <a:srgbClr val="F4F4F4"/>
                </a:solidFill>
                <a:latin typeface="Tahoma"/>
                <a:cs typeface="Tahoma"/>
              </a:rPr>
              <a:t>en</a:t>
            </a:r>
            <a:r>
              <a:rPr sz="2000" spc="-90" dirty="0">
                <a:solidFill>
                  <a:srgbClr val="F4F4F4"/>
                </a:solidFill>
                <a:latin typeface="Tahoma"/>
                <a:cs typeface="Tahoma"/>
              </a:rPr>
              <a:t> </a:t>
            </a:r>
            <a:r>
              <a:rPr sz="2000" spc="123" dirty="0">
                <a:solidFill>
                  <a:srgbClr val="F4F4F4"/>
                </a:solidFill>
                <a:latin typeface="Tahoma"/>
                <a:cs typeface="Tahoma"/>
              </a:rPr>
              <a:t>201</a:t>
            </a:r>
            <a:r>
              <a:rPr lang="en-CA" sz="2000" spc="123" dirty="0">
                <a:solidFill>
                  <a:srgbClr val="F4F4F4"/>
                </a:solidFill>
                <a:latin typeface="Tahoma"/>
                <a:cs typeface="Tahoma"/>
              </a:rPr>
              <a:t>9</a:t>
            </a:r>
            <a:endParaRPr sz="2000" dirty="0">
              <a:latin typeface="Tahoma"/>
              <a:cs typeface="Tahoma"/>
            </a:endParaRPr>
          </a:p>
          <a:p>
            <a:pPr>
              <a:spcBef>
                <a:spcPts val="23"/>
              </a:spcBef>
            </a:pPr>
            <a:endParaRPr sz="2133" dirty="0">
              <a:latin typeface="Tahoma"/>
              <a:cs typeface="Tahoma"/>
            </a:endParaRPr>
          </a:p>
          <a:p>
            <a:pPr marL="439865" marR="2168422" indent="-431822">
              <a:lnSpc>
                <a:spcPct val="108300"/>
              </a:lnSpc>
            </a:pPr>
            <a:r>
              <a:rPr sz="2000" spc="43" dirty="0">
                <a:solidFill>
                  <a:srgbClr val="F4F4F4"/>
                </a:solidFill>
                <a:latin typeface="Tahoma"/>
                <a:cs typeface="Tahoma"/>
              </a:rPr>
              <a:t>Critère </a:t>
            </a:r>
            <a:r>
              <a:rPr sz="2000" spc="50" dirty="0">
                <a:solidFill>
                  <a:srgbClr val="F4F4F4"/>
                </a:solidFill>
                <a:latin typeface="Tahoma"/>
                <a:cs typeface="Tahoma"/>
              </a:rPr>
              <a:t>d'inclusion </a:t>
            </a:r>
            <a:r>
              <a:rPr sz="2000" spc="53" dirty="0">
                <a:solidFill>
                  <a:srgbClr val="F4F4F4"/>
                </a:solidFill>
                <a:latin typeface="Tahoma"/>
                <a:cs typeface="Tahoma"/>
              </a:rPr>
              <a:t> </a:t>
            </a:r>
            <a:r>
              <a:rPr sz="2000" spc="30" dirty="0">
                <a:solidFill>
                  <a:srgbClr val="F4F4F4"/>
                </a:solidFill>
                <a:latin typeface="Tahoma"/>
                <a:cs typeface="Tahoma"/>
              </a:rPr>
              <a:t>Respect</a:t>
            </a:r>
            <a:r>
              <a:rPr sz="2000" spc="-113" dirty="0">
                <a:solidFill>
                  <a:srgbClr val="F4F4F4"/>
                </a:solidFill>
                <a:latin typeface="Tahoma"/>
                <a:cs typeface="Tahoma"/>
              </a:rPr>
              <a:t> </a:t>
            </a:r>
            <a:r>
              <a:rPr sz="2000" spc="30" dirty="0">
                <a:solidFill>
                  <a:srgbClr val="F4F4F4"/>
                </a:solidFill>
                <a:latin typeface="Tahoma"/>
                <a:cs typeface="Tahoma"/>
              </a:rPr>
              <a:t>du</a:t>
            </a:r>
            <a:r>
              <a:rPr sz="2000" spc="-113" dirty="0">
                <a:solidFill>
                  <a:srgbClr val="F4F4F4"/>
                </a:solidFill>
                <a:latin typeface="Tahoma"/>
                <a:cs typeface="Tahoma"/>
              </a:rPr>
              <a:t> </a:t>
            </a:r>
            <a:r>
              <a:rPr sz="2000" spc="13" dirty="0">
                <a:solidFill>
                  <a:srgbClr val="F4F4F4"/>
                </a:solidFill>
                <a:latin typeface="Tahoma"/>
                <a:cs typeface="Tahoma"/>
              </a:rPr>
              <a:t>PICO</a:t>
            </a:r>
            <a:endParaRPr sz="2000" dirty="0">
              <a:latin typeface="Tahoma"/>
              <a:cs typeface="Tahoma"/>
            </a:endParaRPr>
          </a:p>
          <a:p>
            <a:pPr marL="439865" marR="178656" indent="-431822">
              <a:lnSpc>
                <a:spcPct val="108300"/>
              </a:lnSpc>
              <a:spcBef>
                <a:spcPts val="3"/>
              </a:spcBef>
            </a:pPr>
            <a:r>
              <a:rPr sz="2000" spc="47" dirty="0">
                <a:solidFill>
                  <a:srgbClr val="F4F4F4"/>
                </a:solidFill>
                <a:latin typeface="Tahoma"/>
                <a:cs typeface="Tahoma"/>
              </a:rPr>
              <a:t>Critères </a:t>
            </a:r>
            <a:r>
              <a:rPr sz="2000" spc="43" dirty="0" err="1">
                <a:solidFill>
                  <a:srgbClr val="F4F4F4"/>
                </a:solidFill>
                <a:latin typeface="Tahoma"/>
                <a:cs typeface="Tahoma"/>
              </a:rPr>
              <a:t>d'exclusion</a:t>
            </a:r>
            <a:r>
              <a:rPr sz="2000" spc="43" dirty="0">
                <a:solidFill>
                  <a:srgbClr val="F4F4F4"/>
                </a:solidFill>
                <a:latin typeface="Tahoma"/>
                <a:cs typeface="Tahoma"/>
              </a:rPr>
              <a:t> </a:t>
            </a:r>
            <a:r>
              <a:rPr sz="2000" spc="47" dirty="0">
                <a:solidFill>
                  <a:srgbClr val="F4F4F4"/>
                </a:solidFill>
                <a:latin typeface="Tahoma"/>
                <a:cs typeface="Tahoma"/>
              </a:rPr>
              <a:t> </a:t>
            </a:r>
            <a:endParaRPr lang="en-CA" sz="2000" spc="33" dirty="0">
              <a:solidFill>
                <a:srgbClr val="F4F4F4"/>
              </a:solidFill>
              <a:latin typeface="Tahoma"/>
              <a:cs typeface="Tahoma"/>
            </a:endParaRPr>
          </a:p>
          <a:p>
            <a:pPr marL="439865" marR="178656" indent="-431822">
              <a:lnSpc>
                <a:spcPct val="108300"/>
              </a:lnSpc>
              <a:spcBef>
                <a:spcPts val="3"/>
              </a:spcBef>
            </a:pPr>
            <a:r>
              <a:rPr lang="en-CA" sz="2000" spc="33" dirty="0">
                <a:solidFill>
                  <a:srgbClr val="F4F4F4"/>
                </a:solidFill>
                <a:latin typeface="Tahoma"/>
                <a:cs typeface="Tahoma"/>
              </a:rPr>
              <a:t>      </a:t>
            </a:r>
            <a:r>
              <a:rPr lang="en-CA" sz="2000" spc="30" dirty="0">
                <a:solidFill>
                  <a:srgbClr val="F4F4F4"/>
                </a:solidFill>
                <a:latin typeface="Tahoma"/>
                <a:cs typeface="Tahoma"/>
              </a:rPr>
              <a:t>Non respect </a:t>
            </a:r>
            <a:r>
              <a:rPr lang="en-CA" sz="2000" spc="30" dirty="0" err="1">
                <a:solidFill>
                  <a:srgbClr val="F4F4F4"/>
                </a:solidFill>
                <a:latin typeface="Tahoma"/>
                <a:cs typeface="Tahoma"/>
              </a:rPr>
              <a:t>duPICO</a:t>
            </a:r>
            <a:endParaRPr lang="en-CA" sz="2000" spc="30" dirty="0">
              <a:solidFill>
                <a:srgbClr val="F4F4F4"/>
              </a:solidFill>
              <a:latin typeface="Tahoma"/>
              <a:cs typeface="Tahoma"/>
            </a:endParaRPr>
          </a:p>
        </p:txBody>
      </p:sp>
      <p:sp>
        <p:nvSpPr>
          <p:cNvPr id="9" name="object 9"/>
          <p:cNvSpPr/>
          <p:nvPr/>
        </p:nvSpPr>
        <p:spPr>
          <a:xfrm>
            <a:off x="4450926" y="849"/>
            <a:ext cx="7741073" cy="6857153"/>
          </a:xfrm>
          <a:custGeom>
            <a:avLst/>
            <a:gdLst/>
            <a:ahLst/>
            <a:cxnLst/>
            <a:rect l="l" t="t" r="r" b="b"/>
            <a:pathLst>
              <a:path w="11611610" h="10285730">
                <a:moveTo>
                  <a:pt x="3546246" y="8634654"/>
                </a:moveTo>
                <a:lnTo>
                  <a:pt x="3544379" y="8596554"/>
                </a:lnTo>
                <a:lnTo>
                  <a:pt x="3526726" y="8533054"/>
                </a:lnTo>
                <a:lnTo>
                  <a:pt x="3511207" y="8494954"/>
                </a:lnTo>
                <a:lnTo>
                  <a:pt x="3488004" y="8456854"/>
                </a:lnTo>
                <a:lnTo>
                  <a:pt x="3462807" y="8418754"/>
                </a:lnTo>
                <a:lnTo>
                  <a:pt x="3435629" y="8380654"/>
                </a:lnTo>
                <a:lnTo>
                  <a:pt x="3406394" y="8355254"/>
                </a:lnTo>
                <a:lnTo>
                  <a:pt x="3375101" y="8317154"/>
                </a:lnTo>
                <a:lnTo>
                  <a:pt x="3344151" y="8291754"/>
                </a:lnTo>
                <a:lnTo>
                  <a:pt x="3311004" y="8266354"/>
                </a:lnTo>
                <a:lnTo>
                  <a:pt x="3275698" y="8240954"/>
                </a:lnTo>
                <a:lnTo>
                  <a:pt x="3238309" y="8215554"/>
                </a:lnTo>
                <a:lnTo>
                  <a:pt x="3216719" y="8215554"/>
                </a:lnTo>
                <a:lnTo>
                  <a:pt x="3195447" y="8202854"/>
                </a:lnTo>
                <a:lnTo>
                  <a:pt x="3174542" y="8190154"/>
                </a:lnTo>
                <a:lnTo>
                  <a:pt x="3154083" y="8177454"/>
                </a:lnTo>
                <a:lnTo>
                  <a:pt x="3135630" y="8164754"/>
                </a:lnTo>
                <a:lnTo>
                  <a:pt x="3116605" y="8164754"/>
                </a:lnTo>
                <a:lnTo>
                  <a:pt x="3096945" y="8152054"/>
                </a:lnTo>
                <a:lnTo>
                  <a:pt x="3059760" y="8152054"/>
                </a:lnTo>
                <a:lnTo>
                  <a:pt x="3028594" y="8139354"/>
                </a:lnTo>
                <a:lnTo>
                  <a:pt x="2933077" y="8139354"/>
                </a:lnTo>
                <a:lnTo>
                  <a:pt x="2926016" y="8126654"/>
                </a:lnTo>
                <a:lnTo>
                  <a:pt x="2801035" y="8126654"/>
                </a:lnTo>
                <a:lnTo>
                  <a:pt x="2767317" y="8139354"/>
                </a:lnTo>
                <a:lnTo>
                  <a:pt x="2737866" y="8152054"/>
                </a:lnTo>
                <a:lnTo>
                  <a:pt x="2708110" y="8152054"/>
                </a:lnTo>
                <a:lnTo>
                  <a:pt x="2677960" y="8164754"/>
                </a:lnTo>
                <a:lnTo>
                  <a:pt x="2621254" y="8164754"/>
                </a:lnTo>
                <a:lnTo>
                  <a:pt x="2595499" y="8177454"/>
                </a:lnTo>
                <a:lnTo>
                  <a:pt x="2570251" y="8177454"/>
                </a:lnTo>
                <a:lnTo>
                  <a:pt x="2545638" y="8190154"/>
                </a:lnTo>
                <a:lnTo>
                  <a:pt x="2527096" y="8202854"/>
                </a:lnTo>
                <a:lnTo>
                  <a:pt x="2507983" y="8202854"/>
                </a:lnTo>
                <a:lnTo>
                  <a:pt x="2468816" y="8228254"/>
                </a:lnTo>
                <a:lnTo>
                  <a:pt x="2394191" y="8228254"/>
                </a:lnTo>
                <a:lnTo>
                  <a:pt x="2347531" y="8240954"/>
                </a:lnTo>
                <a:lnTo>
                  <a:pt x="2225014" y="8240954"/>
                </a:lnTo>
                <a:lnTo>
                  <a:pt x="2205355" y="8253654"/>
                </a:lnTo>
                <a:lnTo>
                  <a:pt x="2181606" y="8253654"/>
                </a:lnTo>
                <a:lnTo>
                  <a:pt x="2169350" y="8266354"/>
                </a:lnTo>
                <a:lnTo>
                  <a:pt x="2112784" y="8266354"/>
                </a:lnTo>
                <a:lnTo>
                  <a:pt x="2100910" y="8279054"/>
                </a:lnTo>
                <a:lnTo>
                  <a:pt x="2098890" y="8279054"/>
                </a:lnTo>
                <a:lnTo>
                  <a:pt x="2094179" y="8291754"/>
                </a:lnTo>
                <a:lnTo>
                  <a:pt x="2042795" y="8291754"/>
                </a:lnTo>
                <a:lnTo>
                  <a:pt x="2022589" y="8317154"/>
                </a:lnTo>
                <a:lnTo>
                  <a:pt x="2003882" y="8329854"/>
                </a:lnTo>
                <a:lnTo>
                  <a:pt x="1998497" y="8329854"/>
                </a:lnTo>
                <a:lnTo>
                  <a:pt x="1991080" y="8342554"/>
                </a:lnTo>
                <a:lnTo>
                  <a:pt x="1975129" y="8342554"/>
                </a:lnTo>
                <a:lnTo>
                  <a:pt x="1965058" y="8355254"/>
                </a:lnTo>
                <a:lnTo>
                  <a:pt x="1955355" y="8367954"/>
                </a:lnTo>
                <a:lnTo>
                  <a:pt x="1946617" y="8367954"/>
                </a:lnTo>
                <a:lnTo>
                  <a:pt x="1930958" y="8393354"/>
                </a:lnTo>
                <a:lnTo>
                  <a:pt x="1914359" y="8406054"/>
                </a:lnTo>
                <a:lnTo>
                  <a:pt x="1896872" y="8418754"/>
                </a:lnTo>
                <a:lnTo>
                  <a:pt x="1878558" y="8444154"/>
                </a:lnTo>
                <a:lnTo>
                  <a:pt x="1869528" y="8444154"/>
                </a:lnTo>
                <a:lnTo>
                  <a:pt x="1862391" y="8456854"/>
                </a:lnTo>
                <a:lnTo>
                  <a:pt x="1856765" y="8469554"/>
                </a:lnTo>
                <a:lnTo>
                  <a:pt x="1852282" y="8482254"/>
                </a:lnTo>
                <a:lnTo>
                  <a:pt x="1847202" y="8507654"/>
                </a:lnTo>
                <a:lnTo>
                  <a:pt x="1843519" y="8520354"/>
                </a:lnTo>
                <a:lnTo>
                  <a:pt x="1840344" y="8545754"/>
                </a:lnTo>
                <a:lnTo>
                  <a:pt x="1836775" y="8558454"/>
                </a:lnTo>
                <a:lnTo>
                  <a:pt x="1832927" y="8583854"/>
                </a:lnTo>
                <a:lnTo>
                  <a:pt x="1830209" y="8609254"/>
                </a:lnTo>
                <a:lnTo>
                  <a:pt x="1828253" y="8634654"/>
                </a:lnTo>
                <a:lnTo>
                  <a:pt x="1826679" y="8660054"/>
                </a:lnTo>
                <a:lnTo>
                  <a:pt x="1824837" y="8685454"/>
                </a:lnTo>
                <a:lnTo>
                  <a:pt x="1823046" y="8710854"/>
                </a:lnTo>
                <a:lnTo>
                  <a:pt x="1822411" y="8736254"/>
                </a:lnTo>
                <a:lnTo>
                  <a:pt x="1823974" y="8761654"/>
                </a:lnTo>
                <a:lnTo>
                  <a:pt x="1824253" y="8774354"/>
                </a:lnTo>
                <a:lnTo>
                  <a:pt x="1817243" y="8812454"/>
                </a:lnTo>
                <a:lnTo>
                  <a:pt x="1798789" y="8863254"/>
                </a:lnTo>
                <a:lnTo>
                  <a:pt x="1791182" y="8888654"/>
                </a:lnTo>
                <a:lnTo>
                  <a:pt x="1786915" y="8914054"/>
                </a:lnTo>
                <a:lnTo>
                  <a:pt x="1786915" y="8926754"/>
                </a:lnTo>
                <a:lnTo>
                  <a:pt x="1781530" y="8926754"/>
                </a:lnTo>
                <a:lnTo>
                  <a:pt x="1774151" y="8952154"/>
                </a:lnTo>
                <a:lnTo>
                  <a:pt x="1766951" y="8964854"/>
                </a:lnTo>
                <a:lnTo>
                  <a:pt x="1759635" y="8977554"/>
                </a:lnTo>
                <a:lnTo>
                  <a:pt x="1751876" y="8990254"/>
                </a:lnTo>
                <a:lnTo>
                  <a:pt x="1741512" y="9015654"/>
                </a:lnTo>
                <a:lnTo>
                  <a:pt x="1729562" y="9028354"/>
                </a:lnTo>
                <a:lnTo>
                  <a:pt x="1715973" y="9041054"/>
                </a:lnTo>
                <a:lnTo>
                  <a:pt x="1700669" y="9053754"/>
                </a:lnTo>
                <a:lnTo>
                  <a:pt x="1675066" y="9066454"/>
                </a:lnTo>
                <a:lnTo>
                  <a:pt x="1649971" y="9091854"/>
                </a:lnTo>
                <a:lnTo>
                  <a:pt x="1625625" y="9104554"/>
                </a:lnTo>
                <a:lnTo>
                  <a:pt x="1602295" y="9129954"/>
                </a:lnTo>
                <a:lnTo>
                  <a:pt x="1581683" y="9155354"/>
                </a:lnTo>
                <a:lnTo>
                  <a:pt x="1560766" y="9168054"/>
                </a:lnTo>
                <a:lnTo>
                  <a:pt x="1538719" y="9193454"/>
                </a:lnTo>
                <a:lnTo>
                  <a:pt x="1514703" y="9206154"/>
                </a:lnTo>
                <a:lnTo>
                  <a:pt x="1482356" y="9231554"/>
                </a:lnTo>
                <a:lnTo>
                  <a:pt x="1450009" y="9244254"/>
                </a:lnTo>
                <a:lnTo>
                  <a:pt x="1417662" y="9269654"/>
                </a:lnTo>
                <a:lnTo>
                  <a:pt x="1385328" y="9282354"/>
                </a:lnTo>
                <a:lnTo>
                  <a:pt x="1375397" y="9295054"/>
                </a:lnTo>
                <a:lnTo>
                  <a:pt x="1354531" y="9295054"/>
                </a:lnTo>
                <a:lnTo>
                  <a:pt x="1344218" y="9307754"/>
                </a:lnTo>
                <a:lnTo>
                  <a:pt x="1323835" y="9307754"/>
                </a:lnTo>
                <a:lnTo>
                  <a:pt x="1303375" y="9320454"/>
                </a:lnTo>
                <a:lnTo>
                  <a:pt x="1283296" y="9333154"/>
                </a:lnTo>
                <a:lnTo>
                  <a:pt x="1264043" y="9345854"/>
                </a:lnTo>
                <a:lnTo>
                  <a:pt x="1254594" y="9345854"/>
                </a:lnTo>
                <a:lnTo>
                  <a:pt x="1244587" y="9358554"/>
                </a:lnTo>
                <a:lnTo>
                  <a:pt x="1223606" y="9358554"/>
                </a:lnTo>
                <a:lnTo>
                  <a:pt x="1208976" y="9371254"/>
                </a:lnTo>
                <a:lnTo>
                  <a:pt x="1180211" y="9371254"/>
                </a:lnTo>
                <a:lnTo>
                  <a:pt x="1166329" y="9383954"/>
                </a:lnTo>
                <a:lnTo>
                  <a:pt x="1150785" y="9383954"/>
                </a:lnTo>
                <a:lnTo>
                  <a:pt x="1134922" y="9396654"/>
                </a:lnTo>
                <a:lnTo>
                  <a:pt x="1119428" y="9396654"/>
                </a:lnTo>
                <a:lnTo>
                  <a:pt x="1105014" y="9409354"/>
                </a:lnTo>
                <a:lnTo>
                  <a:pt x="1089520" y="9409354"/>
                </a:lnTo>
                <a:lnTo>
                  <a:pt x="1077112" y="9422054"/>
                </a:lnTo>
                <a:lnTo>
                  <a:pt x="1041679" y="9422054"/>
                </a:lnTo>
                <a:lnTo>
                  <a:pt x="1034935" y="9434754"/>
                </a:lnTo>
                <a:lnTo>
                  <a:pt x="967816" y="9434754"/>
                </a:lnTo>
                <a:lnTo>
                  <a:pt x="917028" y="9460154"/>
                </a:lnTo>
                <a:lnTo>
                  <a:pt x="890219" y="9460154"/>
                </a:lnTo>
                <a:lnTo>
                  <a:pt x="863282" y="9472854"/>
                </a:lnTo>
                <a:lnTo>
                  <a:pt x="836104" y="9472854"/>
                </a:lnTo>
                <a:lnTo>
                  <a:pt x="808545" y="9485554"/>
                </a:lnTo>
                <a:lnTo>
                  <a:pt x="786980" y="9485554"/>
                </a:lnTo>
                <a:lnTo>
                  <a:pt x="732485" y="9510954"/>
                </a:lnTo>
                <a:lnTo>
                  <a:pt x="705586" y="9523654"/>
                </a:lnTo>
                <a:lnTo>
                  <a:pt x="680516" y="9536354"/>
                </a:lnTo>
                <a:lnTo>
                  <a:pt x="672668" y="9536354"/>
                </a:lnTo>
                <a:lnTo>
                  <a:pt x="664260" y="9549054"/>
                </a:lnTo>
                <a:lnTo>
                  <a:pt x="616521" y="9549054"/>
                </a:lnTo>
                <a:lnTo>
                  <a:pt x="560387" y="9574454"/>
                </a:lnTo>
                <a:lnTo>
                  <a:pt x="532955" y="9574454"/>
                </a:lnTo>
                <a:lnTo>
                  <a:pt x="526376" y="9587154"/>
                </a:lnTo>
                <a:lnTo>
                  <a:pt x="506666" y="9587154"/>
                </a:lnTo>
                <a:lnTo>
                  <a:pt x="452335" y="9612554"/>
                </a:lnTo>
                <a:lnTo>
                  <a:pt x="398437" y="9625254"/>
                </a:lnTo>
                <a:lnTo>
                  <a:pt x="344919" y="9650654"/>
                </a:lnTo>
                <a:lnTo>
                  <a:pt x="291719" y="9663354"/>
                </a:lnTo>
                <a:lnTo>
                  <a:pt x="277685" y="9676054"/>
                </a:lnTo>
                <a:lnTo>
                  <a:pt x="263766" y="9676054"/>
                </a:lnTo>
                <a:lnTo>
                  <a:pt x="249847" y="9688754"/>
                </a:lnTo>
                <a:lnTo>
                  <a:pt x="235800" y="9688754"/>
                </a:lnTo>
                <a:lnTo>
                  <a:pt x="204343" y="9701454"/>
                </a:lnTo>
                <a:lnTo>
                  <a:pt x="174142" y="9726854"/>
                </a:lnTo>
                <a:lnTo>
                  <a:pt x="144449" y="9739554"/>
                </a:lnTo>
                <a:lnTo>
                  <a:pt x="114515" y="9764954"/>
                </a:lnTo>
                <a:lnTo>
                  <a:pt x="101714" y="9764954"/>
                </a:lnTo>
                <a:lnTo>
                  <a:pt x="88480" y="9790354"/>
                </a:lnTo>
                <a:lnTo>
                  <a:pt x="75260" y="9803054"/>
                </a:lnTo>
                <a:lnTo>
                  <a:pt x="62293" y="9815754"/>
                </a:lnTo>
                <a:lnTo>
                  <a:pt x="49822" y="9841154"/>
                </a:lnTo>
                <a:lnTo>
                  <a:pt x="37896" y="9853854"/>
                </a:lnTo>
                <a:lnTo>
                  <a:pt x="28689" y="9879254"/>
                </a:lnTo>
                <a:lnTo>
                  <a:pt x="22631" y="9891954"/>
                </a:lnTo>
                <a:lnTo>
                  <a:pt x="20180" y="9917354"/>
                </a:lnTo>
                <a:lnTo>
                  <a:pt x="17818" y="9968154"/>
                </a:lnTo>
                <a:lnTo>
                  <a:pt x="13436" y="10006254"/>
                </a:lnTo>
                <a:lnTo>
                  <a:pt x="2654" y="10095154"/>
                </a:lnTo>
                <a:lnTo>
                  <a:pt x="1892" y="10107854"/>
                </a:lnTo>
                <a:lnTo>
                  <a:pt x="1562" y="10107854"/>
                </a:lnTo>
                <a:lnTo>
                  <a:pt x="1612" y="10120554"/>
                </a:lnTo>
                <a:lnTo>
                  <a:pt x="1981" y="10133254"/>
                </a:lnTo>
                <a:lnTo>
                  <a:pt x="2159" y="10133254"/>
                </a:lnTo>
                <a:lnTo>
                  <a:pt x="1816" y="10145954"/>
                </a:lnTo>
                <a:lnTo>
                  <a:pt x="635" y="10158654"/>
                </a:lnTo>
                <a:lnTo>
                  <a:pt x="0" y="10196754"/>
                </a:lnTo>
                <a:lnTo>
                  <a:pt x="5600" y="10234854"/>
                </a:lnTo>
                <a:lnTo>
                  <a:pt x="18161" y="10272954"/>
                </a:lnTo>
                <a:lnTo>
                  <a:pt x="25323" y="10285654"/>
                </a:lnTo>
                <a:lnTo>
                  <a:pt x="2681313" y="10285654"/>
                </a:lnTo>
                <a:lnTo>
                  <a:pt x="2679725" y="10272954"/>
                </a:lnTo>
                <a:lnTo>
                  <a:pt x="2677223" y="10260254"/>
                </a:lnTo>
                <a:lnTo>
                  <a:pt x="2672905" y="10234854"/>
                </a:lnTo>
                <a:lnTo>
                  <a:pt x="2666936" y="10222154"/>
                </a:lnTo>
                <a:lnTo>
                  <a:pt x="2659507" y="10196754"/>
                </a:lnTo>
                <a:lnTo>
                  <a:pt x="2646845" y="10171354"/>
                </a:lnTo>
                <a:lnTo>
                  <a:pt x="2632468" y="10145954"/>
                </a:lnTo>
                <a:lnTo>
                  <a:pt x="2615450" y="10120554"/>
                </a:lnTo>
                <a:lnTo>
                  <a:pt x="2594826" y="10107854"/>
                </a:lnTo>
                <a:lnTo>
                  <a:pt x="2589428" y="10095154"/>
                </a:lnTo>
                <a:lnTo>
                  <a:pt x="2584716" y="10095154"/>
                </a:lnTo>
                <a:lnTo>
                  <a:pt x="2576626" y="10082454"/>
                </a:lnTo>
                <a:lnTo>
                  <a:pt x="2572588" y="10069754"/>
                </a:lnTo>
                <a:lnTo>
                  <a:pt x="2570569" y="10069754"/>
                </a:lnTo>
                <a:lnTo>
                  <a:pt x="2560523" y="10031654"/>
                </a:lnTo>
                <a:lnTo>
                  <a:pt x="2557983" y="9980854"/>
                </a:lnTo>
                <a:lnTo>
                  <a:pt x="2557170" y="9942754"/>
                </a:lnTo>
                <a:lnTo>
                  <a:pt x="2557500" y="9904654"/>
                </a:lnTo>
                <a:lnTo>
                  <a:pt x="2568727" y="9815754"/>
                </a:lnTo>
                <a:lnTo>
                  <a:pt x="2583370" y="9764954"/>
                </a:lnTo>
                <a:lnTo>
                  <a:pt x="2603563" y="9714154"/>
                </a:lnTo>
                <a:lnTo>
                  <a:pt x="2641981" y="9637954"/>
                </a:lnTo>
                <a:lnTo>
                  <a:pt x="2672105" y="9612554"/>
                </a:lnTo>
                <a:lnTo>
                  <a:pt x="2689834" y="9587154"/>
                </a:lnTo>
                <a:lnTo>
                  <a:pt x="2766644" y="9536354"/>
                </a:lnTo>
                <a:lnTo>
                  <a:pt x="2806192" y="9498254"/>
                </a:lnTo>
                <a:lnTo>
                  <a:pt x="2847505" y="9472854"/>
                </a:lnTo>
                <a:lnTo>
                  <a:pt x="2933750" y="9422054"/>
                </a:lnTo>
                <a:lnTo>
                  <a:pt x="2978734" y="9396654"/>
                </a:lnTo>
                <a:lnTo>
                  <a:pt x="3022777" y="9371254"/>
                </a:lnTo>
                <a:lnTo>
                  <a:pt x="3065932" y="9333154"/>
                </a:lnTo>
                <a:lnTo>
                  <a:pt x="3108274" y="9307754"/>
                </a:lnTo>
                <a:lnTo>
                  <a:pt x="3146755" y="9269654"/>
                </a:lnTo>
                <a:lnTo>
                  <a:pt x="3184245" y="9244254"/>
                </a:lnTo>
                <a:lnTo>
                  <a:pt x="3220453" y="9206154"/>
                </a:lnTo>
                <a:lnTo>
                  <a:pt x="3255162" y="9180754"/>
                </a:lnTo>
                <a:lnTo>
                  <a:pt x="3291509" y="9142654"/>
                </a:lnTo>
                <a:lnTo>
                  <a:pt x="3329114" y="9104554"/>
                </a:lnTo>
                <a:lnTo>
                  <a:pt x="3368484" y="9066454"/>
                </a:lnTo>
                <a:lnTo>
                  <a:pt x="3410140" y="9041054"/>
                </a:lnTo>
                <a:lnTo>
                  <a:pt x="3419106" y="9028354"/>
                </a:lnTo>
                <a:lnTo>
                  <a:pt x="3427831" y="9028354"/>
                </a:lnTo>
                <a:lnTo>
                  <a:pt x="3436289" y="9015654"/>
                </a:lnTo>
                <a:lnTo>
                  <a:pt x="3444506" y="9015654"/>
                </a:lnTo>
                <a:lnTo>
                  <a:pt x="3476447" y="8977554"/>
                </a:lnTo>
                <a:lnTo>
                  <a:pt x="3502482" y="8939454"/>
                </a:lnTo>
                <a:lnTo>
                  <a:pt x="3522180" y="8901354"/>
                </a:lnTo>
                <a:lnTo>
                  <a:pt x="3535108" y="8863254"/>
                </a:lnTo>
                <a:lnTo>
                  <a:pt x="3540861" y="8812454"/>
                </a:lnTo>
                <a:lnTo>
                  <a:pt x="3541458" y="8812454"/>
                </a:lnTo>
                <a:lnTo>
                  <a:pt x="3542119" y="8799754"/>
                </a:lnTo>
                <a:lnTo>
                  <a:pt x="3542652" y="8799754"/>
                </a:lnTo>
                <a:lnTo>
                  <a:pt x="3542881" y="8787054"/>
                </a:lnTo>
                <a:lnTo>
                  <a:pt x="3543884" y="8748954"/>
                </a:lnTo>
                <a:lnTo>
                  <a:pt x="3544811" y="8710854"/>
                </a:lnTo>
                <a:lnTo>
                  <a:pt x="3545624" y="8672754"/>
                </a:lnTo>
                <a:lnTo>
                  <a:pt x="3546246" y="8634654"/>
                </a:lnTo>
                <a:close/>
              </a:path>
              <a:path w="11611610" h="10285730">
                <a:moveTo>
                  <a:pt x="11611394" y="2675140"/>
                </a:moveTo>
                <a:lnTo>
                  <a:pt x="11609527" y="645642"/>
                </a:lnTo>
                <a:lnTo>
                  <a:pt x="11592992" y="637438"/>
                </a:lnTo>
                <a:lnTo>
                  <a:pt x="11589182" y="627100"/>
                </a:lnTo>
                <a:lnTo>
                  <a:pt x="11574259" y="623303"/>
                </a:lnTo>
                <a:lnTo>
                  <a:pt x="11559972" y="621245"/>
                </a:lnTo>
                <a:lnTo>
                  <a:pt x="11534242" y="624878"/>
                </a:lnTo>
                <a:lnTo>
                  <a:pt x="11508270" y="627837"/>
                </a:lnTo>
                <a:lnTo>
                  <a:pt x="11482883" y="632371"/>
                </a:lnTo>
                <a:lnTo>
                  <a:pt x="11469624" y="633120"/>
                </a:lnTo>
                <a:lnTo>
                  <a:pt x="11444288" y="637806"/>
                </a:lnTo>
                <a:lnTo>
                  <a:pt x="11406899" y="646544"/>
                </a:lnTo>
                <a:lnTo>
                  <a:pt x="11381918" y="652195"/>
                </a:lnTo>
                <a:lnTo>
                  <a:pt x="11345329" y="663092"/>
                </a:lnTo>
                <a:lnTo>
                  <a:pt x="11320831" y="670052"/>
                </a:lnTo>
                <a:lnTo>
                  <a:pt x="11284293" y="681088"/>
                </a:lnTo>
                <a:lnTo>
                  <a:pt x="11259706" y="687819"/>
                </a:lnTo>
                <a:lnTo>
                  <a:pt x="11223676" y="700227"/>
                </a:lnTo>
                <a:lnTo>
                  <a:pt x="11200486" y="710793"/>
                </a:lnTo>
                <a:lnTo>
                  <a:pt x="11188687" y="715479"/>
                </a:lnTo>
                <a:lnTo>
                  <a:pt x="11164380" y="722972"/>
                </a:lnTo>
                <a:lnTo>
                  <a:pt x="11151451" y="724623"/>
                </a:lnTo>
                <a:lnTo>
                  <a:pt x="11138052" y="724979"/>
                </a:lnTo>
                <a:lnTo>
                  <a:pt x="11110341" y="723226"/>
                </a:lnTo>
                <a:lnTo>
                  <a:pt x="11070692" y="725766"/>
                </a:lnTo>
                <a:lnTo>
                  <a:pt x="11043641" y="725817"/>
                </a:lnTo>
                <a:lnTo>
                  <a:pt x="11006087" y="734085"/>
                </a:lnTo>
                <a:lnTo>
                  <a:pt x="10993031" y="735380"/>
                </a:lnTo>
                <a:lnTo>
                  <a:pt x="10991901" y="732294"/>
                </a:lnTo>
                <a:lnTo>
                  <a:pt x="10976877" y="728230"/>
                </a:lnTo>
                <a:lnTo>
                  <a:pt x="10950004" y="728764"/>
                </a:lnTo>
                <a:lnTo>
                  <a:pt x="10935005" y="724763"/>
                </a:lnTo>
                <a:lnTo>
                  <a:pt x="10907903" y="724636"/>
                </a:lnTo>
                <a:lnTo>
                  <a:pt x="10891622" y="717156"/>
                </a:lnTo>
                <a:lnTo>
                  <a:pt x="10862755" y="712228"/>
                </a:lnTo>
                <a:lnTo>
                  <a:pt x="10845114" y="701052"/>
                </a:lnTo>
                <a:lnTo>
                  <a:pt x="10826750" y="687920"/>
                </a:lnTo>
                <a:lnTo>
                  <a:pt x="10792130" y="667372"/>
                </a:lnTo>
                <a:lnTo>
                  <a:pt x="10757726" y="647395"/>
                </a:lnTo>
                <a:lnTo>
                  <a:pt x="10723639" y="628281"/>
                </a:lnTo>
                <a:lnTo>
                  <a:pt x="10689984" y="610336"/>
                </a:lnTo>
                <a:lnTo>
                  <a:pt x="10657472" y="595515"/>
                </a:lnTo>
                <a:lnTo>
                  <a:pt x="10624820" y="580326"/>
                </a:lnTo>
                <a:lnTo>
                  <a:pt x="10591698" y="563829"/>
                </a:lnTo>
                <a:lnTo>
                  <a:pt x="10557751" y="545096"/>
                </a:lnTo>
                <a:lnTo>
                  <a:pt x="10520299" y="516839"/>
                </a:lnTo>
                <a:lnTo>
                  <a:pt x="10494772" y="484187"/>
                </a:lnTo>
                <a:lnTo>
                  <a:pt x="10419867" y="427647"/>
                </a:lnTo>
                <a:lnTo>
                  <a:pt x="10403764" y="420662"/>
                </a:lnTo>
                <a:lnTo>
                  <a:pt x="10394975" y="396773"/>
                </a:lnTo>
                <a:lnTo>
                  <a:pt x="10378719" y="389356"/>
                </a:lnTo>
                <a:lnTo>
                  <a:pt x="10358222" y="370382"/>
                </a:lnTo>
                <a:lnTo>
                  <a:pt x="10349611" y="346964"/>
                </a:lnTo>
                <a:lnTo>
                  <a:pt x="10329240" y="328358"/>
                </a:lnTo>
                <a:lnTo>
                  <a:pt x="10297287" y="315074"/>
                </a:lnTo>
                <a:lnTo>
                  <a:pt x="10293325" y="304266"/>
                </a:lnTo>
                <a:lnTo>
                  <a:pt x="10277183" y="297180"/>
                </a:lnTo>
                <a:lnTo>
                  <a:pt x="10268356" y="273164"/>
                </a:lnTo>
                <a:lnTo>
                  <a:pt x="10250272" y="260794"/>
                </a:lnTo>
                <a:lnTo>
                  <a:pt x="10244176" y="244182"/>
                </a:lnTo>
                <a:lnTo>
                  <a:pt x="10226256" y="232244"/>
                </a:lnTo>
                <a:lnTo>
                  <a:pt x="10220414" y="216357"/>
                </a:lnTo>
                <a:lnTo>
                  <a:pt x="10201948" y="202933"/>
                </a:lnTo>
                <a:lnTo>
                  <a:pt x="10195268" y="184772"/>
                </a:lnTo>
                <a:lnTo>
                  <a:pt x="10176827" y="171424"/>
                </a:lnTo>
                <a:lnTo>
                  <a:pt x="10158844" y="159296"/>
                </a:lnTo>
                <a:lnTo>
                  <a:pt x="10147097" y="127355"/>
                </a:lnTo>
                <a:lnTo>
                  <a:pt x="10130117" y="117970"/>
                </a:lnTo>
                <a:lnTo>
                  <a:pt x="10125164" y="104495"/>
                </a:lnTo>
                <a:lnTo>
                  <a:pt x="10108349" y="95542"/>
                </a:lnTo>
                <a:lnTo>
                  <a:pt x="10088143" y="40589"/>
                </a:lnTo>
                <a:lnTo>
                  <a:pt x="10065334" y="15354"/>
                </a:lnTo>
                <a:lnTo>
                  <a:pt x="10059695" y="0"/>
                </a:lnTo>
                <a:lnTo>
                  <a:pt x="8490648" y="1473"/>
                </a:lnTo>
                <a:lnTo>
                  <a:pt x="8493620" y="9563"/>
                </a:lnTo>
                <a:lnTo>
                  <a:pt x="8488401" y="32169"/>
                </a:lnTo>
                <a:lnTo>
                  <a:pt x="8483384" y="55359"/>
                </a:lnTo>
                <a:lnTo>
                  <a:pt x="8478596" y="79121"/>
                </a:lnTo>
                <a:lnTo>
                  <a:pt x="8474011" y="103466"/>
                </a:lnTo>
                <a:lnTo>
                  <a:pt x="8462899" y="146850"/>
                </a:lnTo>
                <a:lnTo>
                  <a:pt x="8469198" y="163982"/>
                </a:lnTo>
                <a:lnTo>
                  <a:pt x="8463496" y="185267"/>
                </a:lnTo>
                <a:lnTo>
                  <a:pt x="8455025" y="235851"/>
                </a:lnTo>
                <a:lnTo>
                  <a:pt x="8433702" y="288277"/>
                </a:lnTo>
                <a:lnTo>
                  <a:pt x="8423084" y="333006"/>
                </a:lnTo>
                <a:lnTo>
                  <a:pt x="8387105" y="382371"/>
                </a:lnTo>
                <a:lnTo>
                  <a:pt x="8369986" y="409422"/>
                </a:lnTo>
                <a:lnTo>
                  <a:pt x="8353222" y="437413"/>
                </a:lnTo>
                <a:lnTo>
                  <a:pt x="8336928" y="466699"/>
                </a:lnTo>
                <a:lnTo>
                  <a:pt x="8321243" y="497662"/>
                </a:lnTo>
                <a:lnTo>
                  <a:pt x="8312709" y="511263"/>
                </a:lnTo>
                <a:lnTo>
                  <a:pt x="8303463" y="522909"/>
                </a:lnTo>
                <a:lnTo>
                  <a:pt x="8293735" y="533260"/>
                </a:lnTo>
                <a:lnTo>
                  <a:pt x="8283765" y="542963"/>
                </a:lnTo>
                <a:lnTo>
                  <a:pt x="8253819" y="571893"/>
                </a:lnTo>
                <a:lnTo>
                  <a:pt x="8225079" y="604164"/>
                </a:lnTo>
                <a:lnTo>
                  <a:pt x="8197304" y="639025"/>
                </a:lnTo>
                <a:lnTo>
                  <a:pt x="8170227" y="675779"/>
                </a:lnTo>
                <a:lnTo>
                  <a:pt x="8162176" y="690689"/>
                </a:lnTo>
                <a:lnTo>
                  <a:pt x="8154606" y="706907"/>
                </a:lnTo>
                <a:lnTo>
                  <a:pt x="8159382" y="719899"/>
                </a:lnTo>
                <a:lnTo>
                  <a:pt x="8152612" y="738289"/>
                </a:lnTo>
                <a:lnTo>
                  <a:pt x="8155699" y="783475"/>
                </a:lnTo>
                <a:lnTo>
                  <a:pt x="8185163" y="863638"/>
                </a:lnTo>
                <a:lnTo>
                  <a:pt x="8211604" y="898766"/>
                </a:lnTo>
                <a:lnTo>
                  <a:pt x="8247926" y="923937"/>
                </a:lnTo>
                <a:lnTo>
                  <a:pt x="8282533" y="944499"/>
                </a:lnTo>
                <a:lnTo>
                  <a:pt x="8285937" y="953757"/>
                </a:lnTo>
                <a:lnTo>
                  <a:pt x="8301685" y="959789"/>
                </a:lnTo>
                <a:lnTo>
                  <a:pt x="8305940" y="971359"/>
                </a:lnTo>
                <a:lnTo>
                  <a:pt x="8322538" y="979703"/>
                </a:lnTo>
                <a:lnTo>
                  <a:pt x="8335111" y="1013879"/>
                </a:lnTo>
                <a:lnTo>
                  <a:pt x="8383117" y="1070864"/>
                </a:lnTo>
                <a:lnTo>
                  <a:pt x="8418716" y="1094105"/>
                </a:lnTo>
                <a:lnTo>
                  <a:pt x="8425155" y="1111605"/>
                </a:lnTo>
                <a:lnTo>
                  <a:pt x="8443620" y="1125016"/>
                </a:lnTo>
                <a:lnTo>
                  <a:pt x="8450262" y="1143101"/>
                </a:lnTo>
                <a:lnTo>
                  <a:pt x="8468931" y="1157084"/>
                </a:lnTo>
                <a:lnTo>
                  <a:pt x="8492807" y="1185214"/>
                </a:lnTo>
                <a:lnTo>
                  <a:pt x="8504784" y="1217790"/>
                </a:lnTo>
                <a:lnTo>
                  <a:pt x="8552345" y="1273543"/>
                </a:lnTo>
                <a:lnTo>
                  <a:pt x="8564982" y="1307934"/>
                </a:lnTo>
                <a:lnTo>
                  <a:pt x="8589683" y="1338313"/>
                </a:lnTo>
                <a:lnTo>
                  <a:pt x="8789543" y="1882013"/>
                </a:lnTo>
                <a:lnTo>
                  <a:pt x="8847036" y="1964766"/>
                </a:lnTo>
                <a:lnTo>
                  <a:pt x="8862784" y="1970798"/>
                </a:lnTo>
                <a:lnTo>
                  <a:pt x="8870429" y="1991626"/>
                </a:lnTo>
                <a:lnTo>
                  <a:pt x="8886190" y="1997659"/>
                </a:lnTo>
                <a:lnTo>
                  <a:pt x="8891727" y="2012721"/>
                </a:lnTo>
                <a:lnTo>
                  <a:pt x="8909240" y="2023554"/>
                </a:lnTo>
                <a:lnTo>
                  <a:pt x="8920797" y="2054999"/>
                </a:lnTo>
                <a:lnTo>
                  <a:pt x="8946718" y="2088718"/>
                </a:lnTo>
                <a:lnTo>
                  <a:pt x="8960333" y="2125738"/>
                </a:lnTo>
                <a:lnTo>
                  <a:pt x="9010726" y="2189200"/>
                </a:lnTo>
                <a:lnTo>
                  <a:pt x="9047467" y="2215553"/>
                </a:lnTo>
                <a:lnTo>
                  <a:pt x="9071902" y="2245195"/>
                </a:lnTo>
                <a:lnTo>
                  <a:pt x="9108084" y="2270036"/>
                </a:lnTo>
                <a:lnTo>
                  <a:pt x="9132443" y="2299462"/>
                </a:lnTo>
                <a:lnTo>
                  <a:pt x="9170137" y="2328380"/>
                </a:lnTo>
                <a:lnTo>
                  <a:pt x="9206281" y="2353106"/>
                </a:lnTo>
                <a:lnTo>
                  <a:pt x="9252966" y="2369680"/>
                </a:lnTo>
                <a:lnTo>
                  <a:pt x="9298432" y="2382939"/>
                </a:lnTo>
                <a:lnTo>
                  <a:pt x="9356712" y="2394254"/>
                </a:lnTo>
                <a:lnTo>
                  <a:pt x="9402051" y="2407132"/>
                </a:lnTo>
                <a:lnTo>
                  <a:pt x="9458071" y="2412301"/>
                </a:lnTo>
                <a:lnTo>
                  <a:pt x="9524606" y="2409266"/>
                </a:lnTo>
                <a:lnTo>
                  <a:pt x="9551327" y="2408326"/>
                </a:lnTo>
                <a:lnTo>
                  <a:pt x="9604337" y="2405316"/>
                </a:lnTo>
                <a:lnTo>
                  <a:pt x="9668739" y="2396452"/>
                </a:lnTo>
                <a:lnTo>
                  <a:pt x="9717697" y="2382393"/>
                </a:lnTo>
                <a:lnTo>
                  <a:pt x="9752495" y="2366645"/>
                </a:lnTo>
                <a:lnTo>
                  <a:pt x="9786302" y="2348192"/>
                </a:lnTo>
                <a:lnTo>
                  <a:pt x="9809188" y="2336812"/>
                </a:lnTo>
                <a:lnTo>
                  <a:pt x="9832251" y="2325941"/>
                </a:lnTo>
                <a:lnTo>
                  <a:pt x="9855035" y="2314321"/>
                </a:lnTo>
                <a:lnTo>
                  <a:pt x="9865144" y="2304986"/>
                </a:lnTo>
                <a:lnTo>
                  <a:pt x="9886467" y="2289391"/>
                </a:lnTo>
                <a:lnTo>
                  <a:pt x="9937610" y="2244483"/>
                </a:lnTo>
                <a:lnTo>
                  <a:pt x="9972078" y="2191004"/>
                </a:lnTo>
                <a:lnTo>
                  <a:pt x="9987242" y="2158631"/>
                </a:lnTo>
                <a:lnTo>
                  <a:pt x="9997516" y="2149754"/>
                </a:lnTo>
                <a:lnTo>
                  <a:pt x="9995967" y="2145563"/>
                </a:lnTo>
                <a:lnTo>
                  <a:pt x="10006457" y="2137283"/>
                </a:lnTo>
                <a:lnTo>
                  <a:pt x="10003866" y="2130221"/>
                </a:lnTo>
                <a:lnTo>
                  <a:pt x="10014598" y="2122627"/>
                </a:lnTo>
                <a:lnTo>
                  <a:pt x="10013569" y="2119846"/>
                </a:lnTo>
                <a:lnTo>
                  <a:pt x="10024707" y="2113330"/>
                </a:lnTo>
                <a:lnTo>
                  <a:pt x="10079495" y="2078304"/>
                </a:lnTo>
                <a:lnTo>
                  <a:pt x="10114775" y="2063864"/>
                </a:lnTo>
                <a:lnTo>
                  <a:pt x="10162108" y="2045411"/>
                </a:lnTo>
                <a:lnTo>
                  <a:pt x="10198011" y="2032635"/>
                </a:lnTo>
                <a:lnTo>
                  <a:pt x="10246652" y="2017725"/>
                </a:lnTo>
                <a:lnTo>
                  <a:pt x="10297160" y="2007870"/>
                </a:lnTo>
                <a:lnTo>
                  <a:pt x="10349192" y="2002193"/>
                </a:lnTo>
                <a:lnTo>
                  <a:pt x="10402748" y="2000631"/>
                </a:lnTo>
                <a:lnTo>
                  <a:pt x="10457777" y="2003107"/>
                </a:lnTo>
                <a:lnTo>
                  <a:pt x="10514266" y="2009546"/>
                </a:lnTo>
                <a:lnTo>
                  <a:pt x="10543489" y="2015426"/>
                </a:lnTo>
                <a:lnTo>
                  <a:pt x="10561409" y="2027364"/>
                </a:lnTo>
                <a:lnTo>
                  <a:pt x="10591927" y="2036787"/>
                </a:lnTo>
                <a:lnTo>
                  <a:pt x="10623233" y="2048306"/>
                </a:lnTo>
                <a:lnTo>
                  <a:pt x="10696727" y="2100986"/>
                </a:lnTo>
                <a:lnTo>
                  <a:pt x="10745597" y="2123503"/>
                </a:lnTo>
                <a:lnTo>
                  <a:pt x="10782897" y="2151367"/>
                </a:lnTo>
                <a:lnTo>
                  <a:pt x="10820718" y="2180628"/>
                </a:lnTo>
                <a:lnTo>
                  <a:pt x="10883671" y="2241473"/>
                </a:lnTo>
                <a:lnTo>
                  <a:pt x="10916615" y="2257475"/>
                </a:lnTo>
                <a:lnTo>
                  <a:pt x="10955642" y="2290000"/>
                </a:lnTo>
                <a:lnTo>
                  <a:pt x="11032922" y="2352992"/>
                </a:lnTo>
                <a:lnTo>
                  <a:pt x="11083125" y="2379141"/>
                </a:lnTo>
                <a:lnTo>
                  <a:pt x="11121187" y="2409088"/>
                </a:lnTo>
                <a:lnTo>
                  <a:pt x="11169942" y="2431275"/>
                </a:lnTo>
                <a:lnTo>
                  <a:pt x="11206518" y="2457158"/>
                </a:lnTo>
                <a:lnTo>
                  <a:pt x="11242777" y="2482177"/>
                </a:lnTo>
                <a:lnTo>
                  <a:pt x="11290592" y="2501811"/>
                </a:lnTo>
                <a:lnTo>
                  <a:pt x="11337976" y="2520302"/>
                </a:lnTo>
                <a:lnTo>
                  <a:pt x="11374018" y="2544737"/>
                </a:lnTo>
                <a:lnTo>
                  <a:pt x="11422291" y="2565628"/>
                </a:lnTo>
                <a:lnTo>
                  <a:pt x="11470996" y="2587675"/>
                </a:lnTo>
                <a:lnTo>
                  <a:pt x="11508296" y="2615552"/>
                </a:lnTo>
                <a:lnTo>
                  <a:pt x="11558168" y="2640774"/>
                </a:lnTo>
                <a:lnTo>
                  <a:pt x="11561940" y="2651048"/>
                </a:lnTo>
                <a:lnTo>
                  <a:pt x="11577536" y="2656649"/>
                </a:lnTo>
                <a:lnTo>
                  <a:pt x="11593017" y="2661958"/>
                </a:lnTo>
                <a:lnTo>
                  <a:pt x="11596472" y="2671356"/>
                </a:lnTo>
                <a:lnTo>
                  <a:pt x="11611394" y="2675140"/>
                </a:lnTo>
                <a:close/>
              </a:path>
            </a:pathLst>
          </a:custGeom>
          <a:solidFill>
            <a:srgbClr val="C8E1EF"/>
          </a:solidFill>
        </p:spPr>
        <p:txBody>
          <a:bodyPr wrap="square" lIns="0" tIns="0" rIns="0" bIns="0" rtlCol="0"/>
          <a:lstStyle/>
          <a:p>
            <a:endParaRPr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9">
            <a:extLst>
              <a:ext uri="{FF2B5EF4-FFF2-40B4-BE49-F238E27FC236}">
                <a16:creationId xmlns:a16="http://schemas.microsoft.com/office/drawing/2014/main" id="{6F7ADBFA-9AEC-DC88-CA51-350B23ED8ADC}"/>
              </a:ext>
            </a:extLst>
          </p:cNvPr>
          <p:cNvSpPr>
            <a:spLocks noChangeArrowheads="1"/>
          </p:cNvSpPr>
          <p:nvPr/>
        </p:nvSpPr>
        <p:spPr bwMode="auto">
          <a:xfrm rot="20727920">
            <a:off x="7964813" y="1678802"/>
            <a:ext cx="1231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br>
              <a:rPr lang="en-CA" altLang="en-US" sz="800">
                <a:latin typeface="Arial" panose="020B0604020202020204" pitchFamily="34" charset="0"/>
              </a:rPr>
            </a:br>
            <a:endParaRPr lang="en-CA" altLang="en-US" sz="1200">
              <a:latin typeface="Arial" panose="020B0604020202020204" pitchFamily="34" charset="0"/>
            </a:endParaRPr>
          </a:p>
          <a:p>
            <a:pPr defTabSz="609630" eaLnBrk="0" fontAlgn="base" hangingPunct="0">
              <a:spcBef>
                <a:spcPct val="0"/>
              </a:spcBef>
              <a:spcAft>
                <a:spcPct val="0"/>
              </a:spcAft>
            </a:pPr>
            <a:endParaRPr lang="en-CA" altLang="en-US" sz="1200">
              <a:latin typeface="Arial" panose="020B0604020202020204" pitchFamily="34" charset="0"/>
            </a:endParaRPr>
          </a:p>
        </p:txBody>
      </p:sp>
      <p:sp>
        <p:nvSpPr>
          <p:cNvPr id="26" name="Rectangle 33">
            <a:extLst>
              <a:ext uri="{FF2B5EF4-FFF2-40B4-BE49-F238E27FC236}">
                <a16:creationId xmlns:a16="http://schemas.microsoft.com/office/drawing/2014/main" id="{8ADE3963-3593-10A0-C3AA-B0756C127C2D}"/>
              </a:ext>
            </a:extLst>
          </p:cNvPr>
          <p:cNvSpPr>
            <a:spLocks noChangeArrowheads="1"/>
          </p:cNvSpPr>
          <p:nvPr/>
        </p:nvSpPr>
        <p:spPr bwMode="auto">
          <a:xfrm rot="20727920">
            <a:off x="7964813" y="2105224"/>
            <a:ext cx="12317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br>
              <a:rPr lang="en-CA" altLang="en-US" sz="1200">
                <a:latin typeface="Arial" panose="020B0604020202020204" pitchFamily="34" charset="0"/>
              </a:rPr>
            </a:br>
            <a:endParaRPr lang="en-CA" altLang="en-US" sz="1200">
              <a:latin typeface="Arial" panose="020B0604020202020204" pitchFamily="34" charset="0"/>
            </a:endParaRPr>
          </a:p>
          <a:p>
            <a:pPr defTabSz="609630" eaLnBrk="0" fontAlgn="base" hangingPunct="0">
              <a:spcBef>
                <a:spcPct val="0"/>
              </a:spcBef>
              <a:spcAft>
                <a:spcPct val="0"/>
              </a:spcAft>
            </a:pPr>
            <a:endParaRPr lang="en-CA" altLang="en-US" sz="1200">
              <a:latin typeface="Arial" panose="020B0604020202020204" pitchFamily="34" charset="0"/>
            </a:endParaRPr>
          </a:p>
        </p:txBody>
      </p:sp>
      <p:sp>
        <p:nvSpPr>
          <p:cNvPr id="55" name="Rectangle 1">
            <a:extLst>
              <a:ext uri="{FF2B5EF4-FFF2-40B4-BE49-F238E27FC236}">
                <a16:creationId xmlns:a16="http://schemas.microsoft.com/office/drawing/2014/main" id="{5F6FD0D2-453E-24A2-6F44-A4160411B7E5}"/>
              </a:ext>
            </a:extLst>
          </p:cNvPr>
          <p:cNvSpPr>
            <a:spLocks noChangeArrowheads="1"/>
          </p:cNvSpPr>
          <p:nvPr/>
        </p:nvSpPr>
        <p:spPr bwMode="auto">
          <a:xfrm>
            <a:off x="3028785" y="549390"/>
            <a:ext cx="1165883" cy="434381"/>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933" b="1" dirty="0">
                <a:latin typeface="Arial" panose="020B0604020202020204" pitchFamily="34" charset="0"/>
                <a:ea typeface="Times New Roman" panose="02020603050405020304" pitchFamily="18" charset="0"/>
              </a:rPr>
              <a:t>Documents repérés dans </a:t>
            </a:r>
            <a:r>
              <a:rPr lang="fr-FR" altLang="en-US" sz="933" b="1" i="1" dirty="0" err="1">
                <a:latin typeface="Arial" panose="020B0604020202020204" pitchFamily="34" charset="0"/>
                <a:ea typeface="Times New Roman" panose="02020603050405020304" pitchFamily="18" charset="0"/>
              </a:rPr>
              <a:t>Medline</a:t>
            </a:r>
            <a:r>
              <a:rPr lang="fr-FR" altLang="en-US" sz="933" b="1" dirty="0">
                <a:latin typeface="Arial" panose="020B0604020202020204" pitchFamily="34" charset="0"/>
                <a:ea typeface="Times New Roman" panose="02020603050405020304" pitchFamily="18" charset="0"/>
              </a:rPr>
              <a:t> (141)</a:t>
            </a:r>
            <a:endParaRPr lang="fr-FR" altLang="en-US" sz="933" b="1" dirty="0">
              <a:latin typeface="Arial" panose="020B0604020202020204" pitchFamily="34" charset="0"/>
            </a:endParaRPr>
          </a:p>
        </p:txBody>
      </p:sp>
      <p:sp>
        <p:nvSpPr>
          <p:cNvPr id="56" name="Rectangle 19">
            <a:extLst>
              <a:ext uri="{FF2B5EF4-FFF2-40B4-BE49-F238E27FC236}">
                <a16:creationId xmlns:a16="http://schemas.microsoft.com/office/drawing/2014/main" id="{D0ABAF2B-76E9-2422-ED6A-B22DE94894B1}"/>
              </a:ext>
            </a:extLst>
          </p:cNvPr>
          <p:cNvSpPr>
            <a:spLocks noChangeArrowheads="1"/>
          </p:cNvSpPr>
          <p:nvPr/>
        </p:nvSpPr>
        <p:spPr bwMode="auto">
          <a:xfrm>
            <a:off x="6142267" y="502155"/>
            <a:ext cx="1207463" cy="543920"/>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latin typeface="Arial" panose="020B0604020202020204" pitchFamily="34" charset="0"/>
                <a:ea typeface="Times New Roman" panose="02020603050405020304" pitchFamily="18" charset="0"/>
              </a:rPr>
              <a:t>Documents repérés dans </a:t>
            </a:r>
            <a:r>
              <a:rPr lang="fr-FR" altLang="en-US" sz="1067" b="1" i="1" dirty="0">
                <a:latin typeface="Arial" panose="020B0604020202020204" pitchFamily="34" charset="0"/>
                <a:ea typeface="Times New Roman" panose="02020603050405020304" pitchFamily="18" charset="0"/>
              </a:rPr>
              <a:t>Embase </a:t>
            </a:r>
            <a:r>
              <a:rPr lang="fr-FR" altLang="en-US" sz="1067" b="1" dirty="0">
                <a:latin typeface="Arial" panose="020B0604020202020204" pitchFamily="34" charset="0"/>
                <a:ea typeface="Times New Roman" panose="02020603050405020304" pitchFamily="18" charset="0"/>
              </a:rPr>
              <a:t>(2)</a:t>
            </a:r>
            <a:endParaRPr lang="fr-FR" altLang="en-US" sz="1067" b="1" dirty="0">
              <a:latin typeface="Arial" panose="020B0604020202020204" pitchFamily="34" charset="0"/>
            </a:endParaRPr>
          </a:p>
        </p:txBody>
      </p:sp>
      <p:sp>
        <p:nvSpPr>
          <p:cNvPr id="57" name="Rectangle 15">
            <a:extLst>
              <a:ext uri="{FF2B5EF4-FFF2-40B4-BE49-F238E27FC236}">
                <a16:creationId xmlns:a16="http://schemas.microsoft.com/office/drawing/2014/main" id="{3069F82A-6D04-D16F-116A-E8BF1461132B}"/>
              </a:ext>
            </a:extLst>
          </p:cNvPr>
          <p:cNvSpPr>
            <a:spLocks noChangeArrowheads="1"/>
          </p:cNvSpPr>
          <p:nvPr/>
        </p:nvSpPr>
        <p:spPr bwMode="auto">
          <a:xfrm>
            <a:off x="4697819" y="538494"/>
            <a:ext cx="1081139" cy="441065"/>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933" b="1" dirty="0">
                <a:solidFill>
                  <a:srgbClr val="000000"/>
                </a:solidFill>
                <a:latin typeface="Arial" panose="020B0604020202020204" pitchFamily="34" charset="0"/>
                <a:ea typeface="Times New Roman" panose="02020603050405020304" pitchFamily="18" charset="0"/>
              </a:rPr>
              <a:t>Documents repérés dans </a:t>
            </a:r>
            <a:r>
              <a:rPr lang="fr-FR" altLang="en-US" sz="933" b="1" i="1" dirty="0">
                <a:solidFill>
                  <a:srgbClr val="000000"/>
                </a:solidFill>
                <a:latin typeface="Arial" panose="020B0604020202020204" pitchFamily="34" charset="0"/>
                <a:ea typeface="Times New Roman" panose="02020603050405020304" pitchFamily="18" charset="0"/>
              </a:rPr>
              <a:t>Cochrane</a:t>
            </a:r>
            <a:r>
              <a:rPr lang="fr-FR" altLang="en-US" sz="933" b="1" dirty="0">
                <a:solidFill>
                  <a:srgbClr val="000000"/>
                </a:solidFill>
                <a:latin typeface="Arial" panose="020B0604020202020204" pitchFamily="34" charset="0"/>
                <a:ea typeface="Times New Roman" panose="02020603050405020304" pitchFamily="18" charset="0"/>
              </a:rPr>
              <a:t> (14)</a:t>
            </a:r>
            <a:endParaRPr lang="fr-FR" altLang="en-US" sz="933" b="1" dirty="0">
              <a:latin typeface="Arial" panose="020B0604020202020204" pitchFamily="34" charset="0"/>
            </a:endParaRPr>
          </a:p>
        </p:txBody>
      </p:sp>
      <p:sp>
        <p:nvSpPr>
          <p:cNvPr id="58" name="Rectangle 6">
            <a:extLst>
              <a:ext uri="{FF2B5EF4-FFF2-40B4-BE49-F238E27FC236}">
                <a16:creationId xmlns:a16="http://schemas.microsoft.com/office/drawing/2014/main" id="{B7801758-A5C8-98EF-5B7D-34AB2D062B5F}"/>
              </a:ext>
            </a:extLst>
          </p:cNvPr>
          <p:cNvSpPr>
            <a:spLocks noChangeArrowheads="1"/>
          </p:cNvSpPr>
          <p:nvPr/>
        </p:nvSpPr>
        <p:spPr bwMode="auto">
          <a:xfrm>
            <a:off x="7778233" y="529868"/>
            <a:ext cx="1304579" cy="520656"/>
          </a:xfrm>
          <a:prstGeom prst="rect">
            <a:avLst/>
          </a:prstGeom>
          <a:solidFill>
            <a:srgbClr val="FFFFFF"/>
          </a:solidFill>
          <a:ln w="9525">
            <a:solidFill>
              <a:srgbClr val="000000"/>
            </a:solidFill>
            <a:round/>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Articles ajoutés grâce aux références (1)</a:t>
            </a:r>
            <a:endParaRPr lang="fr-FR" altLang="en-US" sz="1067" b="1" dirty="0">
              <a:latin typeface="Arial" panose="020B0604020202020204" pitchFamily="34" charset="0"/>
            </a:endParaRPr>
          </a:p>
        </p:txBody>
      </p:sp>
      <p:sp>
        <p:nvSpPr>
          <p:cNvPr id="59" name="Flèche : bas 9">
            <a:extLst>
              <a:ext uri="{FF2B5EF4-FFF2-40B4-BE49-F238E27FC236}">
                <a16:creationId xmlns:a16="http://schemas.microsoft.com/office/drawing/2014/main" id="{A2B9B641-A875-294F-7E98-A2F4AA01099D}"/>
              </a:ext>
            </a:extLst>
          </p:cNvPr>
          <p:cNvSpPr/>
          <p:nvPr/>
        </p:nvSpPr>
        <p:spPr>
          <a:xfrm>
            <a:off x="3615872" y="1086232"/>
            <a:ext cx="136313" cy="151977"/>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60" name="Flèche : bas 7">
            <a:extLst>
              <a:ext uri="{FF2B5EF4-FFF2-40B4-BE49-F238E27FC236}">
                <a16:creationId xmlns:a16="http://schemas.microsoft.com/office/drawing/2014/main" id="{B0F8DDC1-B3E0-7C09-24C4-8F24C9C6C7E8}"/>
              </a:ext>
            </a:extLst>
          </p:cNvPr>
          <p:cNvSpPr/>
          <p:nvPr/>
        </p:nvSpPr>
        <p:spPr>
          <a:xfrm>
            <a:off x="5242561" y="1002630"/>
            <a:ext cx="136313" cy="151977"/>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61" name="Flèche : bas 17">
            <a:extLst>
              <a:ext uri="{FF2B5EF4-FFF2-40B4-BE49-F238E27FC236}">
                <a16:creationId xmlns:a16="http://schemas.microsoft.com/office/drawing/2014/main" id="{068CA8B4-138B-1009-C725-6733EE0C9C54}"/>
              </a:ext>
            </a:extLst>
          </p:cNvPr>
          <p:cNvSpPr/>
          <p:nvPr/>
        </p:nvSpPr>
        <p:spPr>
          <a:xfrm>
            <a:off x="8272164" y="1060066"/>
            <a:ext cx="136313" cy="151977"/>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dirty="0">
                <a:latin typeface="Times New Roman" panose="02020603050405020304" pitchFamily="18" charset="0"/>
                <a:ea typeface="Times New Roman" panose="02020603050405020304" pitchFamily="18" charset="0"/>
              </a:rPr>
              <a:t> </a:t>
            </a:r>
            <a:endParaRPr lang="en-CA" sz="800" dirty="0">
              <a:latin typeface="Times New Roman" panose="02020603050405020304" pitchFamily="18" charset="0"/>
              <a:ea typeface="Times New Roman" panose="02020603050405020304" pitchFamily="18" charset="0"/>
            </a:endParaRPr>
          </a:p>
        </p:txBody>
      </p:sp>
      <p:sp>
        <p:nvSpPr>
          <p:cNvPr id="62" name="Flèche : bas 12">
            <a:extLst>
              <a:ext uri="{FF2B5EF4-FFF2-40B4-BE49-F238E27FC236}">
                <a16:creationId xmlns:a16="http://schemas.microsoft.com/office/drawing/2014/main" id="{4331B90F-2872-4B1E-4958-B72A76D5B169}"/>
              </a:ext>
            </a:extLst>
          </p:cNvPr>
          <p:cNvSpPr/>
          <p:nvPr/>
        </p:nvSpPr>
        <p:spPr>
          <a:xfrm>
            <a:off x="6645688" y="1033238"/>
            <a:ext cx="136313" cy="151977"/>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63" name="Rectangle 16">
            <a:extLst>
              <a:ext uri="{FF2B5EF4-FFF2-40B4-BE49-F238E27FC236}">
                <a16:creationId xmlns:a16="http://schemas.microsoft.com/office/drawing/2014/main" id="{99598285-1C2B-FFB0-53D2-23FC9831AE66}"/>
              </a:ext>
            </a:extLst>
          </p:cNvPr>
          <p:cNvSpPr>
            <a:spLocks noChangeArrowheads="1"/>
          </p:cNvSpPr>
          <p:nvPr/>
        </p:nvSpPr>
        <p:spPr bwMode="auto">
          <a:xfrm>
            <a:off x="4826000" y="1388773"/>
            <a:ext cx="1325545" cy="367678"/>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Documents sélectionnés (158)</a:t>
            </a:r>
            <a:endParaRPr lang="fr-FR" altLang="en-US" sz="1067" b="1" dirty="0">
              <a:latin typeface="Arial" panose="020B0604020202020204" pitchFamily="34" charset="0"/>
            </a:endParaRPr>
          </a:p>
        </p:txBody>
      </p:sp>
      <p:sp>
        <p:nvSpPr>
          <p:cNvPr id="64" name="Flèche : bas 11">
            <a:extLst>
              <a:ext uri="{FF2B5EF4-FFF2-40B4-BE49-F238E27FC236}">
                <a16:creationId xmlns:a16="http://schemas.microsoft.com/office/drawing/2014/main" id="{95D19BBC-AF74-51FD-8186-0D4469F4A415}"/>
              </a:ext>
            </a:extLst>
          </p:cNvPr>
          <p:cNvSpPr/>
          <p:nvPr/>
        </p:nvSpPr>
        <p:spPr>
          <a:xfrm>
            <a:off x="5423730" y="1756452"/>
            <a:ext cx="136313" cy="151977"/>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65" name="Rectangle 2">
            <a:extLst>
              <a:ext uri="{FF2B5EF4-FFF2-40B4-BE49-F238E27FC236}">
                <a16:creationId xmlns:a16="http://schemas.microsoft.com/office/drawing/2014/main" id="{90744C98-A417-D494-EB89-6EC000B5F421}"/>
              </a:ext>
            </a:extLst>
          </p:cNvPr>
          <p:cNvSpPr>
            <a:spLocks noChangeArrowheads="1"/>
          </p:cNvSpPr>
          <p:nvPr/>
        </p:nvSpPr>
        <p:spPr bwMode="auto">
          <a:xfrm>
            <a:off x="4826000" y="1926115"/>
            <a:ext cx="1325545" cy="773151"/>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Documents après élimination de doublons (13)</a:t>
            </a:r>
            <a:endParaRPr lang="fr-FR" altLang="en-US" sz="1067" b="1" dirty="0">
              <a:latin typeface="Arial" panose="020B0604020202020204" pitchFamily="34" charset="0"/>
            </a:endParaRPr>
          </a:p>
        </p:txBody>
      </p:sp>
      <p:sp>
        <p:nvSpPr>
          <p:cNvPr id="66" name="Rectangle 5">
            <a:extLst>
              <a:ext uri="{FF2B5EF4-FFF2-40B4-BE49-F238E27FC236}">
                <a16:creationId xmlns:a16="http://schemas.microsoft.com/office/drawing/2014/main" id="{D7B320D7-865B-FF92-3CEA-A2B8659B5A4B}"/>
              </a:ext>
            </a:extLst>
          </p:cNvPr>
          <p:cNvSpPr>
            <a:spLocks noChangeArrowheads="1"/>
          </p:cNvSpPr>
          <p:nvPr/>
        </p:nvSpPr>
        <p:spPr bwMode="auto">
          <a:xfrm>
            <a:off x="7066425" y="1854025"/>
            <a:ext cx="1172369" cy="717363"/>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Documents exclus sur la base du titre (9)</a:t>
            </a:r>
            <a:endParaRPr lang="fr-FR" altLang="en-US" sz="1067" b="1" dirty="0">
              <a:latin typeface="Arial" panose="020B0604020202020204" pitchFamily="34" charset="0"/>
            </a:endParaRPr>
          </a:p>
        </p:txBody>
      </p:sp>
      <p:sp>
        <p:nvSpPr>
          <p:cNvPr id="67" name="Rectangle 10">
            <a:extLst>
              <a:ext uri="{FF2B5EF4-FFF2-40B4-BE49-F238E27FC236}">
                <a16:creationId xmlns:a16="http://schemas.microsoft.com/office/drawing/2014/main" id="{08CD5D69-F305-4511-5B93-7E932EC8D341}"/>
              </a:ext>
            </a:extLst>
          </p:cNvPr>
          <p:cNvSpPr>
            <a:spLocks noChangeArrowheads="1"/>
          </p:cNvSpPr>
          <p:nvPr/>
        </p:nvSpPr>
        <p:spPr bwMode="auto">
          <a:xfrm>
            <a:off x="4927600" y="3193042"/>
            <a:ext cx="1223945" cy="593376"/>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Articles en texte intégral répondant aux critères (4)</a:t>
            </a:r>
            <a:endParaRPr lang="fr-FR" altLang="en-US" sz="1067" b="1" dirty="0">
              <a:latin typeface="Arial" panose="020B0604020202020204" pitchFamily="34" charset="0"/>
            </a:endParaRPr>
          </a:p>
        </p:txBody>
      </p:sp>
      <p:sp>
        <p:nvSpPr>
          <p:cNvPr id="68" name="Rectangle 4">
            <a:extLst>
              <a:ext uri="{FF2B5EF4-FFF2-40B4-BE49-F238E27FC236}">
                <a16:creationId xmlns:a16="http://schemas.microsoft.com/office/drawing/2014/main" id="{35F00A9C-1327-A6DA-B5F8-3DEF8E87A332}"/>
              </a:ext>
            </a:extLst>
          </p:cNvPr>
          <p:cNvSpPr>
            <a:spLocks noChangeArrowheads="1"/>
          </p:cNvSpPr>
          <p:nvPr/>
        </p:nvSpPr>
        <p:spPr bwMode="auto">
          <a:xfrm>
            <a:off x="4978401" y="4199341"/>
            <a:ext cx="1173144" cy="652625"/>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Documents sélectionnés (4</a:t>
            </a:r>
            <a:r>
              <a:rPr lang="fr-FR" altLang="en-US" sz="800" b="1" dirty="0">
                <a:solidFill>
                  <a:srgbClr val="000000"/>
                </a:solidFill>
                <a:latin typeface="Arial" panose="020B0604020202020204" pitchFamily="34" charset="0"/>
                <a:ea typeface="Times New Roman" panose="02020603050405020304" pitchFamily="18" charset="0"/>
              </a:rPr>
              <a:t>)</a:t>
            </a:r>
            <a:endParaRPr lang="fr-FR" altLang="en-US" sz="1200" b="1" dirty="0">
              <a:latin typeface="Arial" panose="020B0604020202020204" pitchFamily="34" charset="0"/>
            </a:endParaRPr>
          </a:p>
        </p:txBody>
      </p:sp>
      <p:sp>
        <p:nvSpPr>
          <p:cNvPr id="69" name="Flèche : bas 18">
            <a:extLst>
              <a:ext uri="{FF2B5EF4-FFF2-40B4-BE49-F238E27FC236}">
                <a16:creationId xmlns:a16="http://schemas.microsoft.com/office/drawing/2014/main" id="{DA256B0B-E538-99AE-047A-67F22BD00394}"/>
              </a:ext>
            </a:extLst>
          </p:cNvPr>
          <p:cNvSpPr/>
          <p:nvPr/>
        </p:nvSpPr>
        <p:spPr>
          <a:xfrm>
            <a:off x="5480564" y="3895349"/>
            <a:ext cx="136313" cy="151977"/>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70" name="Flèche : bas 8">
            <a:extLst>
              <a:ext uri="{FF2B5EF4-FFF2-40B4-BE49-F238E27FC236}">
                <a16:creationId xmlns:a16="http://schemas.microsoft.com/office/drawing/2014/main" id="{65C57D43-CD1A-0616-D4F3-3EB1FC74FD9D}"/>
              </a:ext>
            </a:extLst>
          </p:cNvPr>
          <p:cNvSpPr/>
          <p:nvPr/>
        </p:nvSpPr>
        <p:spPr>
          <a:xfrm rot="-5400000">
            <a:off x="6379637" y="1949530"/>
            <a:ext cx="151977" cy="136313"/>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71" name="Flèche : bas 14">
            <a:extLst>
              <a:ext uri="{FF2B5EF4-FFF2-40B4-BE49-F238E27FC236}">
                <a16:creationId xmlns:a16="http://schemas.microsoft.com/office/drawing/2014/main" id="{9129A3EC-BCCC-EA3C-CECB-54CF2A22851F}"/>
              </a:ext>
            </a:extLst>
          </p:cNvPr>
          <p:cNvSpPr/>
          <p:nvPr/>
        </p:nvSpPr>
        <p:spPr>
          <a:xfrm>
            <a:off x="5480564" y="2830466"/>
            <a:ext cx="136313" cy="151977"/>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72" name="Rectangle 13">
            <a:extLst>
              <a:ext uri="{FF2B5EF4-FFF2-40B4-BE49-F238E27FC236}">
                <a16:creationId xmlns:a16="http://schemas.microsoft.com/office/drawing/2014/main" id="{0E6EF8CB-F9BE-94A7-9FEA-A2841B488FB4}"/>
              </a:ext>
            </a:extLst>
          </p:cNvPr>
          <p:cNvSpPr>
            <a:spLocks noChangeArrowheads="1"/>
          </p:cNvSpPr>
          <p:nvPr/>
        </p:nvSpPr>
        <p:spPr bwMode="auto">
          <a:xfrm>
            <a:off x="7066425" y="2996022"/>
            <a:ext cx="1102783" cy="959908"/>
          </a:xfrm>
          <a:prstGeom prst="rect">
            <a:avLst/>
          </a:prstGeom>
          <a:solidFill>
            <a:srgbClr val="FFFFFF"/>
          </a:solidFill>
          <a:ln w="9525">
            <a:solidFill>
              <a:srgbClr val="000000"/>
            </a:solidFill>
            <a:miter lim="800000"/>
            <a:headEnd type="none" w="sm" len="sm"/>
            <a:tailEnd type="none" w="sm" len="sm"/>
          </a:ln>
        </p:spPr>
        <p:txBody>
          <a:bodyPr vert="horz" wrap="square" lIns="60950" tIns="30465" rIns="60950" bIns="30465" numCol="1" anchor="t" anchorCtr="0" compatLnSpc="1">
            <a:prstTxWarp prst="textNoShape">
              <a:avLst/>
            </a:prstTxWarp>
          </a:bodyPr>
          <a:lstStyle/>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Documents exclus (9)</a:t>
            </a:r>
            <a:endParaRPr lang="fr-FR" altLang="en-US" sz="1067" b="1" dirty="0">
              <a:latin typeface="Arial" panose="020B0604020202020204" pitchFamily="34" charset="0"/>
            </a:endParaRPr>
          </a:p>
          <a:p>
            <a:pPr defTabSz="609630" eaLnBrk="0" fontAlgn="base" hangingPunct="0">
              <a:spcBef>
                <a:spcPct val="0"/>
              </a:spcBef>
              <a:spcAft>
                <a:spcPct val="0"/>
              </a:spcAft>
            </a:pPr>
            <a:r>
              <a:rPr lang="fr-FR" altLang="en-US" sz="1067" b="1" dirty="0">
                <a:solidFill>
                  <a:srgbClr val="000000"/>
                </a:solidFill>
                <a:latin typeface="Arial" panose="020B0604020202020204" pitchFamily="34" charset="0"/>
                <a:ea typeface="Times New Roman" panose="02020603050405020304" pitchFamily="18" charset="0"/>
              </a:rPr>
              <a:t>Raison 1 (Ne </a:t>
            </a:r>
            <a:r>
              <a:rPr lang="fr-FR" altLang="en-US" sz="1067" b="1" dirty="0" err="1">
                <a:solidFill>
                  <a:srgbClr val="000000"/>
                </a:solidFill>
                <a:latin typeface="Arial" panose="020B0604020202020204" pitchFamily="34" charset="0"/>
                <a:ea typeface="Times New Roman" panose="02020603050405020304" pitchFamily="18" charset="0"/>
              </a:rPr>
              <a:t>repond</a:t>
            </a:r>
            <a:r>
              <a:rPr lang="fr-FR" altLang="en-US" sz="1067" b="1" dirty="0">
                <a:solidFill>
                  <a:srgbClr val="000000"/>
                </a:solidFill>
                <a:latin typeface="Arial" panose="020B0604020202020204" pitchFamily="34" charset="0"/>
                <a:ea typeface="Times New Roman" panose="02020603050405020304" pitchFamily="18" charset="0"/>
              </a:rPr>
              <a:t> pas au PICO)</a:t>
            </a:r>
            <a:endParaRPr lang="fr-FR" altLang="en-US" sz="1067" b="1" dirty="0">
              <a:latin typeface="Arial" panose="020B0604020202020204" pitchFamily="34" charset="0"/>
            </a:endParaRPr>
          </a:p>
          <a:p>
            <a:pPr defTabSz="609630" eaLnBrk="0" fontAlgn="base" hangingPunct="0">
              <a:spcBef>
                <a:spcPct val="0"/>
              </a:spcBef>
              <a:spcAft>
                <a:spcPct val="0"/>
              </a:spcAft>
            </a:pPr>
            <a:endParaRPr lang="fr-FR" altLang="en-US" sz="1200" dirty="0">
              <a:latin typeface="Arial" panose="020B0604020202020204" pitchFamily="34" charset="0"/>
            </a:endParaRPr>
          </a:p>
        </p:txBody>
      </p:sp>
      <p:sp>
        <p:nvSpPr>
          <p:cNvPr id="73" name="Flèche : bas 3">
            <a:extLst>
              <a:ext uri="{FF2B5EF4-FFF2-40B4-BE49-F238E27FC236}">
                <a16:creationId xmlns:a16="http://schemas.microsoft.com/office/drawing/2014/main" id="{563F68F9-89D4-5ACF-802F-0428CBA1003A}"/>
              </a:ext>
            </a:extLst>
          </p:cNvPr>
          <p:cNvSpPr/>
          <p:nvPr/>
        </p:nvSpPr>
        <p:spPr>
          <a:xfrm rot="-5400000">
            <a:off x="6535932" y="3367360"/>
            <a:ext cx="151977" cy="136313"/>
          </a:xfrm>
          <a:prstGeom prst="downArrow">
            <a:avLst>
              <a:gd name="adj1" fmla="val 50000"/>
              <a:gd name="adj2" fmla="val 50000"/>
            </a:avLst>
          </a:prstGeom>
          <a:solidFill>
            <a:srgbClr val="D0CECE"/>
          </a:solidFill>
          <a:ln w="19050" cap="flat" cmpd="sng">
            <a:solidFill>
              <a:schemeClr val="dk1"/>
            </a:solidFill>
            <a:prstDash val="solid"/>
            <a:miter lim="800000"/>
            <a:headEnd type="none" w="sm" len="sm"/>
            <a:tailEnd type="none" w="sm" len="sm"/>
          </a:ln>
        </p:spPr>
        <p:txBody>
          <a:bodyPr spcFirstLastPara="1" wrap="square" lIns="60950" tIns="60950" rIns="60950" bIns="60950" anchor="ctr" anchorCtr="0">
            <a:noAutofit/>
          </a:bodyPr>
          <a:lstStyle/>
          <a:p>
            <a:r>
              <a:rPr lang="fr-FR" sz="800">
                <a:latin typeface="Times New Roman" panose="02020603050405020304" pitchFamily="18" charset="0"/>
                <a:ea typeface="Times New Roman" panose="02020603050405020304" pitchFamily="18" charset="0"/>
              </a:rPr>
              <a:t> </a:t>
            </a:r>
            <a:endParaRPr lang="en-CA" sz="800">
              <a:latin typeface="Times New Roman" panose="02020603050405020304" pitchFamily="18" charset="0"/>
              <a:ea typeface="Times New Roman" panose="02020603050405020304" pitchFamily="18" charset="0"/>
            </a:endParaRPr>
          </a:p>
        </p:txBody>
      </p:sp>
      <p:sp>
        <p:nvSpPr>
          <p:cNvPr id="74" name="Rectangle 65">
            <a:extLst>
              <a:ext uri="{FF2B5EF4-FFF2-40B4-BE49-F238E27FC236}">
                <a16:creationId xmlns:a16="http://schemas.microsoft.com/office/drawing/2014/main" id="{5E2FC8B8-919F-CFDB-AB26-FF892108741C}"/>
              </a:ext>
            </a:extLst>
          </p:cNvPr>
          <p:cNvSpPr>
            <a:spLocks noChangeArrowheads="1"/>
          </p:cNvSpPr>
          <p:nvPr/>
        </p:nvSpPr>
        <p:spPr bwMode="auto">
          <a:xfrm>
            <a:off x="401693" y="444090"/>
            <a:ext cx="1966564" cy="595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r>
              <a:rPr lang="fr-FR" altLang="en-US" sz="1067" b="1" dirty="0">
                <a:latin typeface="Arial" panose="020B0604020202020204" pitchFamily="34" charset="0"/>
                <a:ea typeface="Times New Roman" panose="02020603050405020304" pitchFamily="18" charset="0"/>
              </a:rPr>
              <a:t>Figure 1 : Diagramme de flot</a:t>
            </a:r>
            <a:endParaRPr lang="en-CA" altLang="en-US" sz="1067" dirty="0">
              <a:latin typeface="Arial" panose="020B0604020202020204" pitchFamily="34" charset="0"/>
            </a:endParaRPr>
          </a:p>
          <a:p>
            <a:pPr defTabSz="609630" eaLnBrk="0" fontAlgn="base" hangingPunct="0">
              <a:spcBef>
                <a:spcPct val="0"/>
              </a:spcBef>
              <a:spcAft>
                <a:spcPct val="0"/>
              </a:spcAft>
            </a:pPr>
            <a:endParaRPr lang="en-CA" altLang="en-US" sz="1200" dirty="0">
              <a:latin typeface="Arial" panose="020B0604020202020204" pitchFamily="34" charset="0"/>
            </a:endParaRPr>
          </a:p>
          <a:p>
            <a:pPr defTabSz="609630" eaLnBrk="0" fontAlgn="base" hangingPunct="0">
              <a:spcBef>
                <a:spcPct val="0"/>
              </a:spcBef>
              <a:spcAft>
                <a:spcPct val="0"/>
              </a:spcAft>
            </a:pPr>
            <a:endParaRPr lang="en-CA" altLang="en-US" sz="1200" dirty="0">
              <a:latin typeface="Arial" panose="020B0604020202020204" pitchFamily="34" charset="0"/>
            </a:endParaRPr>
          </a:p>
        </p:txBody>
      </p:sp>
      <p:sp>
        <p:nvSpPr>
          <p:cNvPr id="75" name="Rectangle 74">
            <a:extLst>
              <a:ext uri="{FF2B5EF4-FFF2-40B4-BE49-F238E27FC236}">
                <a16:creationId xmlns:a16="http://schemas.microsoft.com/office/drawing/2014/main" id="{164BE4E1-F9C7-90CC-A55A-DB6BDAFDE387}"/>
              </a:ext>
            </a:extLst>
          </p:cNvPr>
          <p:cNvSpPr>
            <a:spLocks noChangeArrowheads="1"/>
          </p:cNvSpPr>
          <p:nvPr/>
        </p:nvSpPr>
        <p:spPr bwMode="auto">
          <a:xfrm>
            <a:off x="0" y="27802"/>
            <a:ext cx="1231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br>
              <a:rPr lang="en-CA" altLang="en-US" sz="800">
                <a:latin typeface="Arial" panose="020B0604020202020204" pitchFamily="34" charset="0"/>
              </a:rPr>
            </a:br>
            <a:endParaRPr lang="en-CA" altLang="en-US" sz="1200">
              <a:latin typeface="Arial" panose="020B0604020202020204" pitchFamily="34" charset="0"/>
            </a:endParaRPr>
          </a:p>
          <a:p>
            <a:pPr defTabSz="609630" eaLnBrk="0" fontAlgn="base" hangingPunct="0">
              <a:spcBef>
                <a:spcPct val="0"/>
              </a:spcBef>
              <a:spcAft>
                <a:spcPct val="0"/>
              </a:spcAft>
            </a:pPr>
            <a:endParaRPr lang="en-CA" altLang="en-US" sz="1200">
              <a:latin typeface="Arial" panose="020B0604020202020204" pitchFamily="34" charset="0"/>
            </a:endParaRPr>
          </a:p>
        </p:txBody>
      </p:sp>
      <p:sp>
        <p:nvSpPr>
          <p:cNvPr id="76" name="Rectangle 76">
            <a:extLst>
              <a:ext uri="{FF2B5EF4-FFF2-40B4-BE49-F238E27FC236}">
                <a16:creationId xmlns:a16="http://schemas.microsoft.com/office/drawing/2014/main" id="{A99E9A92-5E0F-6FB7-BB3C-5A2C748A32A7}"/>
              </a:ext>
            </a:extLst>
          </p:cNvPr>
          <p:cNvSpPr>
            <a:spLocks noChangeArrowheads="1"/>
          </p:cNvSpPr>
          <p:nvPr/>
        </p:nvSpPr>
        <p:spPr bwMode="auto">
          <a:xfrm>
            <a:off x="899826" y="601888"/>
            <a:ext cx="1231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endParaRPr lang="en-CA" altLang="en-US" sz="800">
              <a:latin typeface="Arial" panose="020B0604020202020204" pitchFamily="34" charset="0"/>
            </a:endParaRPr>
          </a:p>
          <a:p>
            <a:pPr defTabSz="609630" eaLnBrk="0" fontAlgn="base" hangingPunct="0">
              <a:spcBef>
                <a:spcPct val="0"/>
              </a:spcBef>
              <a:spcAft>
                <a:spcPct val="0"/>
              </a:spcAft>
            </a:pPr>
            <a:endParaRPr lang="en-CA" altLang="en-US" sz="1200">
              <a:latin typeface="Arial" panose="020B0604020202020204" pitchFamily="34" charset="0"/>
            </a:endParaRPr>
          </a:p>
        </p:txBody>
      </p:sp>
      <p:sp>
        <p:nvSpPr>
          <p:cNvPr id="77" name="Rectangle 78">
            <a:extLst>
              <a:ext uri="{FF2B5EF4-FFF2-40B4-BE49-F238E27FC236}">
                <a16:creationId xmlns:a16="http://schemas.microsoft.com/office/drawing/2014/main" id="{BDF58BDF-F6B7-514A-C691-AD66149E3FC6}"/>
              </a:ext>
            </a:extLst>
          </p:cNvPr>
          <p:cNvSpPr>
            <a:spLocks noChangeArrowheads="1"/>
          </p:cNvSpPr>
          <p:nvPr/>
        </p:nvSpPr>
        <p:spPr bwMode="auto">
          <a:xfrm>
            <a:off x="1667635" y="724039"/>
            <a:ext cx="12317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br>
              <a:rPr lang="en-CA" altLang="en-US" sz="1200">
                <a:latin typeface="Arial" panose="020B0604020202020204" pitchFamily="34" charset="0"/>
              </a:rPr>
            </a:br>
            <a:endParaRPr lang="en-CA" altLang="en-US" sz="1200">
              <a:latin typeface="Arial" panose="020B0604020202020204" pitchFamily="34" charset="0"/>
            </a:endParaRPr>
          </a:p>
          <a:p>
            <a:pPr defTabSz="609630" eaLnBrk="0" fontAlgn="base" hangingPunct="0">
              <a:spcBef>
                <a:spcPct val="0"/>
              </a:spcBef>
              <a:spcAft>
                <a:spcPct val="0"/>
              </a:spcAft>
            </a:pPr>
            <a:endParaRPr lang="en-CA" altLang="en-US" sz="1200">
              <a:latin typeface="Arial" panose="020B0604020202020204" pitchFamily="34" charset="0"/>
            </a:endParaRPr>
          </a:p>
        </p:txBody>
      </p:sp>
      <p:sp>
        <p:nvSpPr>
          <p:cNvPr id="78" name="Rectangle 86">
            <a:extLst>
              <a:ext uri="{FF2B5EF4-FFF2-40B4-BE49-F238E27FC236}">
                <a16:creationId xmlns:a16="http://schemas.microsoft.com/office/drawing/2014/main" id="{E69CF621-7413-D07E-F8F8-3C5A9E665BEE}"/>
              </a:ext>
            </a:extLst>
          </p:cNvPr>
          <p:cNvSpPr>
            <a:spLocks noChangeArrowheads="1"/>
          </p:cNvSpPr>
          <p:nvPr/>
        </p:nvSpPr>
        <p:spPr bwMode="auto">
          <a:xfrm>
            <a:off x="332664" y="867043"/>
            <a:ext cx="12317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endParaRPr lang="en-CA" altLang="en-US" sz="800">
              <a:latin typeface="Arial" panose="020B0604020202020204" pitchFamily="34" charset="0"/>
            </a:endParaRPr>
          </a:p>
          <a:p>
            <a:pPr defTabSz="609630" eaLnBrk="0" fontAlgn="base" hangingPunct="0">
              <a:spcBef>
                <a:spcPct val="0"/>
              </a:spcBef>
              <a:spcAft>
                <a:spcPct val="0"/>
              </a:spcAft>
            </a:pPr>
            <a:br>
              <a:rPr lang="en-CA" altLang="en-US" sz="1200">
                <a:latin typeface="Arial" panose="020B0604020202020204" pitchFamily="34" charset="0"/>
              </a:rPr>
            </a:br>
            <a:endParaRPr lang="en-CA" altLang="en-US" sz="1200">
              <a:latin typeface="Arial" panose="020B0604020202020204" pitchFamily="34" charset="0"/>
            </a:endParaRPr>
          </a:p>
          <a:p>
            <a:pPr defTabSz="609630" eaLnBrk="0" fontAlgn="base" hangingPunct="0">
              <a:spcBef>
                <a:spcPct val="0"/>
              </a:spcBef>
              <a:spcAft>
                <a:spcPct val="0"/>
              </a:spcAft>
            </a:pPr>
            <a:endParaRPr lang="en-CA" altLang="en-US" sz="1200">
              <a:latin typeface="Arial" panose="020B0604020202020204" pitchFamily="34" charset="0"/>
            </a:endParaRPr>
          </a:p>
        </p:txBody>
      </p:sp>
      <p:sp>
        <p:nvSpPr>
          <p:cNvPr id="79" name="Rectangle 88">
            <a:extLst>
              <a:ext uri="{FF2B5EF4-FFF2-40B4-BE49-F238E27FC236}">
                <a16:creationId xmlns:a16="http://schemas.microsoft.com/office/drawing/2014/main" id="{9F4D920B-A7EE-DC06-7960-497F07E0D032}"/>
              </a:ext>
            </a:extLst>
          </p:cNvPr>
          <p:cNvSpPr>
            <a:spLocks noChangeArrowheads="1"/>
          </p:cNvSpPr>
          <p:nvPr/>
        </p:nvSpPr>
        <p:spPr bwMode="auto">
          <a:xfrm>
            <a:off x="0" y="1156157"/>
            <a:ext cx="12317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0960" tIns="30480" rIns="60960" bIns="30480" numCol="1" anchor="ctr" anchorCtr="0" compatLnSpc="1">
            <a:prstTxWarp prst="textNoShape">
              <a:avLst/>
            </a:prstTxWarp>
            <a:spAutoFit/>
          </a:bodyPr>
          <a:lstStyle/>
          <a:p>
            <a:pPr defTabSz="609630" eaLnBrk="0" fontAlgn="base" hangingPunct="0">
              <a:spcBef>
                <a:spcPct val="0"/>
              </a:spcBef>
              <a:spcAft>
                <a:spcPct val="0"/>
              </a:spcAft>
            </a:pPr>
            <a:endParaRPr lang="en-CA" altLang="en-US" sz="1200">
              <a:latin typeface="Arial" panose="020B0604020202020204" pitchFamily="34" charset="0"/>
            </a:endParaRPr>
          </a:p>
          <a:p>
            <a:pPr defTabSz="609630" eaLnBrk="0" fontAlgn="base" hangingPunct="0">
              <a:spcBef>
                <a:spcPct val="0"/>
              </a:spcBef>
              <a:spcAft>
                <a:spcPct val="0"/>
              </a:spcAft>
            </a:pPr>
            <a:endParaRPr lang="en-CA" altLang="en-US" sz="1200">
              <a:latin typeface="Arial" panose="020B0604020202020204" pitchFamily="34" charset="0"/>
            </a:endParaRPr>
          </a:p>
        </p:txBody>
      </p:sp>
    </p:spTree>
    <p:extLst>
      <p:ext uri="{BB962C8B-B14F-4D97-AF65-F5344CB8AC3E}">
        <p14:creationId xmlns:p14="http://schemas.microsoft.com/office/powerpoint/2010/main" val="1548317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TotalTime>
  <Words>2371</Words>
  <Application>Microsoft Office PowerPoint</Application>
  <PresentationFormat>Widescreen</PresentationFormat>
  <Paragraphs>266</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Calibri</vt:lpstr>
      <vt:lpstr>Calibri Light</vt:lpstr>
      <vt:lpstr>Tahoma</vt:lpstr>
      <vt:lpstr>Times New Roman</vt:lpstr>
      <vt:lpstr>Trebuchet MS</vt:lpstr>
      <vt:lpstr>Office Theme</vt:lpstr>
      <vt:lpstr>PowerPoint Presentation</vt:lpstr>
      <vt:lpstr>  .Aucun conflit d’intérêt.</vt:lpstr>
      <vt:lpstr>PowerPoint Presentation</vt:lpstr>
      <vt:lpstr>PowerPoint Presentation</vt:lpstr>
      <vt:lpstr>Metformine et Prédiabète    PICO  </vt:lpstr>
      <vt:lpstr>Diabète et Prédiabète</vt:lpstr>
      <vt:lpstr>Méthodologie</vt:lpstr>
      <vt:lpstr>Méthodologie</vt:lpstr>
      <vt:lpstr>PowerPoint Presentation</vt:lpstr>
      <vt:lpstr>Méthodologie</vt:lpstr>
      <vt:lpstr>Méthodologie</vt:lpstr>
      <vt:lpstr>Étude 1 :                       Metformin use in prediabetes : Is earlier intervention better ?</vt:lpstr>
      <vt:lpstr>Étude 2:Metformin and Diabetes Prevention in Patients with Prediabetes: Results from Isfahan Diabetes Prevention Study (IDPS) </vt:lpstr>
      <vt:lpstr>Étude 3 : Metformin for Preventing Progression From Prediabetes to Diabetes Mellitus in People Living  With Human Immunodeficiency Virus</vt:lpstr>
      <vt:lpstr>Étude 4 :           Metformin for prevention or delay of type 2 diabetes mellitus and its associated complications in persons at increased risk for the development of type 2 diabetes mellitus</vt:lpstr>
      <vt:lpstr>PowerPoint Presentation</vt:lpstr>
      <vt:lpstr>PowerPoint Presentation</vt:lpstr>
      <vt:lpstr>Conclusion</vt:lpstr>
      <vt:lpstr>Ressources</vt:lpstr>
      <vt:lpstr>Remerciements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Christie Joseph</dc:creator>
  <cp:lastModifiedBy>Christie Joseph</cp:lastModifiedBy>
  <cp:revision>2</cp:revision>
  <dcterms:created xsi:type="dcterms:W3CDTF">2023-05-28T13:36:46Z</dcterms:created>
  <dcterms:modified xsi:type="dcterms:W3CDTF">2023-05-28T16:48:07Z</dcterms:modified>
</cp:coreProperties>
</file>