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64" r:id="rId1"/>
  </p:sldMasterIdLst>
  <p:notesMasterIdLst>
    <p:notesMasterId r:id="rId40"/>
  </p:notesMasterIdLst>
  <p:sldIdLst>
    <p:sldId id="256" r:id="rId2"/>
    <p:sldId id="257" r:id="rId3"/>
    <p:sldId id="289" r:id="rId4"/>
    <p:sldId id="292" r:id="rId5"/>
    <p:sldId id="293" r:id="rId6"/>
    <p:sldId id="296" r:id="rId7"/>
    <p:sldId id="323" r:id="rId8"/>
    <p:sldId id="297" r:id="rId9"/>
    <p:sldId id="259" r:id="rId10"/>
    <p:sldId id="291" r:id="rId11"/>
    <p:sldId id="261" r:id="rId12"/>
    <p:sldId id="262" r:id="rId13"/>
    <p:sldId id="263" r:id="rId14"/>
    <p:sldId id="276" r:id="rId15"/>
    <p:sldId id="277" r:id="rId16"/>
    <p:sldId id="285" r:id="rId17"/>
    <p:sldId id="278" r:id="rId18"/>
    <p:sldId id="282" r:id="rId19"/>
    <p:sldId id="283" r:id="rId20"/>
    <p:sldId id="284" r:id="rId21"/>
    <p:sldId id="326" r:id="rId22"/>
    <p:sldId id="327" r:id="rId23"/>
    <p:sldId id="328" r:id="rId24"/>
    <p:sldId id="329" r:id="rId25"/>
    <p:sldId id="330" r:id="rId26"/>
    <p:sldId id="331" r:id="rId27"/>
    <p:sldId id="311" r:id="rId28"/>
    <p:sldId id="310" r:id="rId29"/>
    <p:sldId id="312" r:id="rId30"/>
    <p:sldId id="313" r:id="rId31"/>
    <p:sldId id="314" r:id="rId32"/>
    <p:sldId id="324" r:id="rId33"/>
    <p:sldId id="325" r:id="rId34"/>
    <p:sldId id="315" r:id="rId35"/>
    <p:sldId id="316" r:id="rId36"/>
    <p:sldId id="318" r:id="rId37"/>
    <p:sldId id="317" r:id="rId38"/>
    <p:sldId id="319" r:id="rId39"/>
  </p:sldIdLst>
  <p:sldSz cx="12192000" cy="6858000"/>
  <p:notesSz cx="6858000" cy="12192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Lato" panose="020F0502020204030203" pitchFamily="34" charset="0"/>
      <p:regular r:id="rId45"/>
      <p:bold r:id="rId46"/>
      <p:italic r:id="rId47"/>
      <p:boldItalic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  <p:embeddedFont>
      <p:font typeface="Tw Cen MT" panose="020B0602020104020603" pitchFamily="34" charset="77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17"/>
    <a:srgbClr val="F5F533"/>
    <a:srgbClr val="FFFF00"/>
    <a:srgbClr val="1F9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7"/>
    <p:restoredTop sz="83531"/>
  </p:normalViewPr>
  <p:slideViewPr>
    <p:cSldViewPr snapToGrid="0" snapToObjects="1">
      <p:cViewPr varScale="1">
        <p:scale>
          <a:sx n="86" d="100"/>
          <a:sy n="86" d="100"/>
        </p:scale>
        <p:origin x="22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3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seuil à 2019 puisque la dernière méta-analyse publiée (Wang et al.), avant la rédaction de ce travail d’érudition, sur le sujet</a:t>
            </a:r>
            <a:endParaRPr lang="fr-CA" dirty="0"/>
          </a:p>
          <a:p>
            <a:endParaRPr lang="fr-FR" dirty="0"/>
          </a:p>
          <a:p>
            <a:pPr algn="just"/>
            <a:r>
              <a:rPr lang="fr-FR" dirty="0"/>
              <a:t>Parmi ces 38 articles, nous avons sélectionné les 8 articles les plus pertinents, en privilégiant les essais cliniques randomisés (5), puis en veillant à une représentation variée de groupes d’auteurs, afin d’éviter que certains groupes soient surreprésentés, ce qui serait susceptible d’induire un biais d’observation dans notre analyse puisqu’un même groupe a tendance à vouloir publier des résultats qui confirment leurs résultats déjà obtenus.</a:t>
            </a:r>
            <a:endParaRPr lang="en-US" dirty="0">
              <a:cs typeface="Calibri"/>
            </a:endParaRPr>
          </a:p>
          <a:p>
            <a:endParaRPr lang="fr-FR" dirty="0"/>
          </a:p>
          <a:p>
            <a:endParaRPr lang="fr-FR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93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fr-FR" sz="1200" dirty="0">
                <a:solidFill>
                  <a:schemeClr val="bg1"/>
                </a:solidFill>
              </a:rPr>
              <a:t>Publié dans le </a:t>
            </a:r>
            <a:r>
              <a:rPr lang="fr-FR" sz="1200" i="1" dirty="0">
                <a:solidFill>
                  <a:schemeClr val="bg1"/>
                </a:solidFill>
              </a:rPr>
              <a:t>JAMA </a:t>
            </a:r>
            <a:r>
              <a:rPr lang="fr-FR" sz="1200" i="1" dirty="0" err="1">
                <a:solidFill>
                  <a:schemeClr val="bg1"/>
                </a:solidFill>
              </a:rPr>
              <a:t>Pediatrics</a:t>
            </a:r>
            <a:r>
              <a:rPr lang="fr-FR" sz="1200" i="1" dirty="0">
                <a:solidFill>
                  <a:schemeClr val="bg1"/>
                </a:solidFill>
              </a:rPr>
              <a:t> </a:t>
            </a:r>
            <a:r>
              <a:rPr lang="fr-FR" sz="1200" dirty="0">
                <a:solidFill>
                  <a:schemeClr val="bg1"/>
                </a:solidFill>
              </a:rPr>
              <a:t>en février 2019 par John J. Leddy et al.</a:t>
            </a:r>
          </a:p>
          <a:p>
            <a:r>
              <a:rPr lang="fr-FR" sz="1200" dirty="0">
                <a:solidFill>
                  <a:schemeClr val="bg1"/>
                </a:solidFill>
              </a:rPr>
              <a:t>Devis de l’étude: ECR, multicentrique, simple insu, per protocole</a:t>
            </a:r>
          </a:p>
          <a:p>
            <a:r>
              <a:rPr lang="fr-FR" sz="1200" dirty="0">
                <a:solidFill>
                  <a:schemeClr val="bg1"/>
                </a:solidFill>
              </a:rPr>
              <a:t>Échantillon de 103 participants, caractéristiques initiales similaires entre les 2 groupes étudiés</a:t>
            </a:r>
            <a:endParaRPr lang="fr-CA" sz="12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fr-CA" sz="1200" dirty="0">
                <a:solidFill>
                  <a:schemeClr val="bg1"/>
                </a:solidFill>
                <a:ea typeface="Calibri" panose="020F0502020204030204" pitchFamily="34" charset="0"/>
              </a:rPr>
              <a:t>Intervention: Programme exercice aérobie individualisé (</a:t>
            </a:r>
            <a:r>
              <a:rPr lang="fr-FR" sz="1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80% de la fréquence cardiaque obtenue lors de l’exacerbation des symptômes à la première visite suite au test BCTT, puis progression selon test BCTT hebdomadaire</a:t>
            </a:r>
            <a:r>
              <a:rPr lang="fr-CA" sz="1200" dirty="0">
                <a:solidFill>
                  <a:schemeClr val="bg1"/>
                </a:solidFill>
                <a:effectLst/>
              </a:rPr>
              <a:t> )</a:t>
            </a:r>
          </a:p>
          <a:p>
            <a:r>
              <a:rPr lang="fr-CA" sz="1200" dirty="0">
                <a:solidFill>
                  <a:schemeClr val="bg1"/>
                </a:solidFill>
                <a:ea typeface="Calibri" panose="020F0502020204030204" pitchFamily="34" charset="0"/>
              </a:rPr>
              <a:t>Contrôle: Programme d’étirement</a:t>
            </a:r>
          </a:p>
          <a:p>
            <a:r>
              <a:rPr lang="fr-FR" sz="1200" dirty="0">
                <a:solidFill>
                  <a:schemeClr val="bg1"/>
                </a:solidFill>
              </a:rPr>
              <a:t>Question à l’étude: É</a:t>
            </a:r>
            <a:r>
              <a:rPr lang="fr-FR" sz="1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valuer l’efficacité, dans la phase aiguë suite à un traumatisme crânien associé au sport, d’un programme d’exercice en aérobie individualisé (programme d’exercice sous le seuil pour déclencher ou détériorer des symptômes post-commotionnels) comparativement à un programme d’exercices d’étirement prescrit à des adolescents</a:t>
            </a:r>
            <a:endParaRPr lang="fr-CA" sz="1200" dirty="0">
              <a:solidFill>
                <a:schemeClr val="bg1"/>
              </a:solidFill>
              <a:effectLst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50982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fr-FR" sz="1200" dirty="0"/>
          </a:p>
          <a:p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emps de récupération médian de 13 jours pour le groupe intervention comparativement au groupe contrôle dont le temps de récupération médian était de 17 jours (score p= 0,009, statistiquement significatif)</a:t>
            </a:r>
          </a:p>
          <a:p>
            <a:pPr marL="0" indent="0">
              <a:buNone/>
            </a:pP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’incidence de participants ayant une récupération tardive (&gt; 30 jours) était supérieure dans le groupe étirement (n=7 participants) avec une durée médiane de 58 jours comparativement au groupe exercice aérobique (n=2 participants) avec une durée médiane de 50 jours (score p= 0,08, non statistiquement significatif)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59020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Biais de participation</a:t>
            </a:r>
          </a:p>
          <a:p>
            <a:r>
              <a:rPr lang="fr-FR" dirty="0"/>
              <a:t>Biais d’intervention</a:t>
            </a:r>
          </a:p>
          <a:p>
            <a:r>
              <a:rPr lang="fr-FR" dirty="0"/>
              <a:t>Biais de performance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F70C5-8C1F-B144-80C3-C0DD1A3AFEC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686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fr-FR" sz="1200" dirty="0">
                <a:solidFill>
                  <a:schemeClr val="bg1"/>
                </a:solidFill>
              </a:rPr>
              <a:t>Publié dans le </a:t>
            </a:r>
            <a:r>
              <a:rPr lang="fr-FR" sz="1200" i="1" dirty="0">
                <a:solidFill>
                  <a:schemeClr val="bg1"/>
                </a:solidFill>
              </a:rPr>
              <a:t>Lancet Child Adolescent </a:t>
            </a:r>
            <a:r>
              <a:rPr lang="fr-FR" sz="1200" i="1" dirty="0" err="1">
                <a:solidFill>
                  <a:schemeClr val="bg1"/>
                </a:solidFill>
              </a:rPr>
              <a:t>Health</a:t>
            </a:r>
            <a:r>
              <a:rPr lang="fr-FR" sz="1200" i="1" dirty="0">
                <a:solidFill>
                  <a:schemeClr val="bg1"/>
                </a:solidFill>
              </a:rPr>
              <a:t> </a:t>
            </a:r>
            <a:r>
              <a:rPr lang="fr-FR" sz="1200" dirty="0">
                <a:solidFill>
                  <a:schemeClr val="bg1"/>
                </a:solidFill>
              </a:rPr>
              <a:t>en septembre 2021 par John J. Leddy et al.</a:t>
            </a:r>
          </a:p>
          <a:p>
            <a:r>
              <a:rPr lang="fr-FR" sz="1200" dirty="0">
                <a:solidFill>
                  <a:schemeClr val="bg1"/>
                </a:solidFill>
              </a:rPr>
              <a:t>Devis de l’étude: ECR, multicentrique, simple insu, par intention de traité et per protocole</a:t>
            </a:r>
          </a:p>
          <a:p>
            <a:r>
              <a:rPr lang="fr-FR" sz="1200" dirty="0">
                <a:solidFill>
                  <a:schemeClr val="bg1"/>
                </a:solidFill>
              </a:rPr>
              <a:t>Échantillon de 118 participants, généralement similaires entre les 2 groupes étudiés, à l’exception que les participants provenant des milieux hospitaliers avait un score PCSI initial plus élevé que le groupe de participants provenant des milieux cliniques.</a:t>
            </a:r>
          </a:p>
          <a:p>
            <a:r>
              <a:rPr lang="fr-CA" sz="1200" dirty="0">
                <a:solidFill>
                  <a:schemeClr val="bg1"/>
                </a:solidFill>
              </a:rPr>
              <a:t>Intervention: </a:t>
            </a:r>
            <a:r>
              <a:rPr lang="fr-CA" sz="1200" dirty="0">
                <a:solidFill>
                  <a:schemeClr val="bg1"/>
                </a:solidFill>
                <a:ea typeface="Calibri" panose="020F0502020204030204" pitchFamily="34" charset="0"/>
              </a:rPr>
              <a:t>Programme exercice aérobie individualisé (</a:t>
            </a:r>
            <a:r>
              <a:rPr lang="fr-FR" sz="1200" dirty="0">
                <a:solidFill>
                  <a:schemeClr val="bg1"/>
                </a:solidFill>
                <a:ea typeface="Calibri" panose="020F0502020204030204" pitchFamily="34" charset="0"/>
              </a:rPr>
              <a:t>9</a:t>
            </a:r>
            <a:r>
              <a:rPr lang="fr-FR" sz="1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0% de la fréquence cardiaque obtenue lors de l’exacerbation des symptômes à la première visite suite au test BCTT, puis progression selon test BCTT hebdomadaire</a:t>
            </a:r>
            <a:r>
              <a:rPr lang="fr-CA" sz="1200" dirty="0">
                <a:solidFill>
                  <a:schemeClr val="bg1"/>
                </a:solidFill>
                <a:effectLst/>
              </a:rPr>
              <a:t> )</a:t>
            </a:r>
          </a:p>
          <a:p>
            <a:r>
              <a:rPr lang="fr-CA" sz="1200" dirty="0">
                <a:solidFill>
                  <a:schemeClr val="bg1"/>
                </a:solidFill>
              </a:rPr>
              <a:t>Contrôle: Programme d’étirement</a:t>
            </a:r>
          </a:p>
          <a:p>
            <a:endParaRPr lang="fr-FR" sz="1200" dirty="0">
              <a:solidFill>
                <a:schemeClr val="bg1"/>
              </a:solidFill>
            </a:endParaRPr>
          </a:p>
          <a:p>
            <a:r>
              <a:rPr lang="fr-FR" sz="1200" dirty="0">
                <a:solidFill>
                  <a:schemeClr val="bg1"/>
                </a:solidFill>
              </a:rPr>
              <a:t>But de l’étude:</a:t>
            </a:r>
          </a:p>
          <a:p>
            <a:pPr marL="342900" indent="-342900">
              <a:buAutoNum type="arabicParenR"/>
            </a:pP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É</a:t>
            </a: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valuer la sécurité, l’efficacité ainsi que l’adhérence objective de la pratique d’un programme d’exercices aérobiques individualisé (programme d’exercice sous le seuil pour déclencher ou détériorer des symptômes post-commotionnels) comparativement à un programme d’exercices d’étirement prescrit à des adolescents dans la phase aiguë suite à un traumatisme crânien associé au sport. </a:t>
            </a:r>
          </a:p>
          <a:p>
            <a:pPr marL="342900" indent="-342900">
              <a:buAutoNum type="arabicParenR"/>
            </a:pP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Évaluer la généralisation des effets du traitement en utilisant une étude par intention de traiter et en ajoutant 2 milieux hospitaliers tertiaires supplémentaires à l’étude réalisée en 2019.</a:t>
            </a:r>
            <a:r>
              <a:rPr lang="fr-CA" sz="1200" dirty="0">
                <a:effectLst/>
              </a:rPr>
              <a:t> </a:t>
            </a:r>
          </a:p>
          <a:p>
            <a:endParaRPr lang="fr-CA" sz="2000" dirty="0">
              <a:effectLst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07780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xercice aérobique aurait un effet bénéfique statistiquement significatif sur la guérison clinique dans les 4 premières semaines suite au traumatisme (HR 0,52 [95% CI 0,28-0,97], score p=0,039) quand il y avait un contrôle pour le sexe, le site et le temps moyen d’exercice physique quotidien, ce qui correspond à une réduction de 48% dans le risque de symptômes post-commotionnel persistant 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ombre de jours médians pour la récupération du groupe aérobique était de 14 jours comparativement au groupe étirement qui était de 19 jours. 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Les participants provenant des sites affiliés aux hôpitaux prenaient plus de temps à récupérer et avaient une fréquence plus élevée de symptômes post-commotionnels persistants</a:t>
            </a:r>
            <a:r>
              <a:rPr lang="fr-CA" dirty="0">
                <a:effectLst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Les participants dans le groupe aérobie en moyenne faisaient des programmes d’exercice significativement plus longs et avaient des fréquences cardiaques significativement plus élevées comparativement au groupe étirement (score p &lt; 0,0001)</a:t>
            </a:r>
            <a:r>
              <a:rPr lang="fr-CA" dirty="0">
                <a:effectLst/>
              </a:rPr>
              <a:t> </a:t>
            </a:r>
          </a:p>
          <a:p>
            <a:pPr marL="0" indent="0">
              <a:buNone/>
            </a:pPr>
            <a:endParaRPr lang="fr-CA" dirty="0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fr-CA" dirty="0"/>
              <a:t>Analyse per protocole: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 participants du groupe intervention avaient un temps de récupération de 12 jours comparativement à un temps de récupération de 21 jours dans le groupe étirement (score p=0,011, statistiquement significatif)</a:t>
            </a:r>
            <a:endParaRPr lang="fr-CA" dirty="0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9% des participants du groupe intervention et 31% des participants du groupe </a:t>
            </a:r>
            <a:r>
              <a:rPr lang="fr-FR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controle</a:t>
            </a: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étaient considérés comme ayant des symptômes post-commotionnels persistants avec un temps de récupération de plus de 30 jours (score p=0,014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statistiquement significatif)</a:t>
            </a:r>
            <a:endParaRPr lang="fr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38406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xercice aérobique aurait un effet bénéfique statistiquement significatif sur la guérison clinique dans les 4 premières semaines suite au traumatisme (HR 0,52 [95% CI 0,28-0,97], score p=0,039) quand il y avait un contrôle pour le sexe, le site et le temps moyen d’exercice physique quotidien, ce qui correspond à une réduction de 48% dans le risque de symptômes post-commotionnel persistant 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ombre de jours médians pour la récupération du groupe aérobique était de 14 jours comparativement au groupe étirement qui était de 19 jours. 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Les participants provenant des sites affiliés aux hôpitaux prenaient plus de temps à récupérer et avaient une fréquence plus élevée de symptômes post-commotionnels persistants</a:t>
            </a:r>
            <a:r>
              <a:rPr lang="fr-CA" dirty="0">
                <a:effectLst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Les participants dans le groupe aérobie en moyenne faisaient des programmes d’exercice significativement plus longs et avaient des fréquences cardiaques significativement plus élevées comparativement au groupe étirement (score p &lt; 0,0001)</a:t>
            </a:r>
            <a:r>
              <a:rPr lang="fr-CA" dirty="0">
                <a:effectLst/>
              </a:rPr>
              <a:t> </a:t>
            </a:r>
          </a:p>
          <a:p>
            <a:pPr marL="0" indent="0">
              <a:buNone/>
            </a:pPr>
            <a:endParaRPr lang="fr-CA" dirty="0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fr-CA" dirty="0"/>
              <a:t>Analyse per protocole:</a:t>
            </a: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 participants du groupe intervention avaient un temps de récupération de 12 jours comparativement à un temps de récupération de 21 jours dans le groupe étirement (score p=0,011, statistiquement significatif)</a:t>
            </a:r>
            <a:endParaRPr lang="fr-CA" dirty="0">
              <a:effectLst/>
            </a:endParaRPr>
          </a:p>
          <a:p>
            <a:pPr>
              <a:buFont typeface="Wingdings" pitchFamily="2" charset="2"/>
              <a:buChar char="Ø"/>
            </a:pP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9% des participants du groupe intervention et 31% des participants du groupe </a:t>
            </a:r>
            <a:r>
              <a:rPr lang="fr-FR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controle</a:t>
            </a:r>
            <a:r>
              <a:rPr lang="fr-FR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étaient considérés comme ayant des symptômes post-commotionnels persistants avec un temps de récupération de plus de 30 jours (score p=0,014</a:t>
            </a:r>
            <a:r>
              <a:rPr lang="fr-FR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statistiquement significatif)</a:t>
            </a:r>
            <a:endParaRPr lang="fr-C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68767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Publiée dans le </a:t>
            </a:r>
            <a:r>
              <a:rPr lang="fr-FR" i="1" dirty="0">
                <a:solidFill>
                  <a:schemeClr val="bg1"/>
                </a:solidFill>
              </a:rPr>
              <a:t>PLOS ONE</a:t>
            </a:r>
            <a:r>
              <a:rPr lang="fr-FR" dirty="0">
                <a:solidFill>
                  <a:schemeClr val="bg1"/>
                </a:solidFill>
              </a:rPr>
              <a:t> en décembre 2022 par Michael G. Hutchison et al.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Devis de l’étude: ECR, </a:t>
            </a:r>
            <a:r>
              <a:rPr lang="fr-FR" dirty="0" err="1">
                <a:solidFill>
                  <a:schemeClr val="bg1"/>
                </a:solidFill>
              </a:rPr>
              <a:t>unicentrique</a:t>
            </a:r>
            <a:r>
              <a:rPr lang="fr-FR" dirty="0">
                <a:solidFill>
                  <a:schemeClr val="bg1"/>
                </a:solidFill>
              </a:rPr>
              <a:t>, non à l’aveugle, par intention de traiter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Échantillon: 39 participants randomisés, dont 38 analysé, groupe similaires pour la majorité des caractéristiques initiales sauf pour le sexe féminin et les antécédents de commotions cérébrales (plus élevé dans le groupe intervention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Intervention: Groupe de participant ayant recours à un programme d’exercice aérobique </a:t>
            </a:r>
            <a:r>
              <a:rPr lang="fr-FR" dirty="0" err="1">
                <a:solidFill>
                  <a:schemeClr val="bg1"/>
                </a:solidFill>
              </a:rPr>
              <a:t>strucuré</a:t>
            </a:r>
            <a:r>
              <a:rPr lang="fr-FR" dirty="0">
                <a:solidFill>
                  <a:schemeClr val="bg1"/>
                </a:solidFill>
              </a:rPr>
              <a:t>, soit d’une intensité </a:t>
            </a:r>
            <a:r>
              <a:rPr lang="fr-FR" sz="1600" dirty="0">
                <a:solidFill>
                  <a:schemeClr val="bg1"/>
                </a:solidFill>
              </a:rPr>
              <a:t>représentant </a:t>
            </a:r>
            <a:r>
              <a:rPr lang="fr-FR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60 à 75% de la fréquence cardiaque maximale prédite pour l’âge du participant. </a:t>
            </a:r>
            <a:endParaRPr lang="fr-CA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Contrôle: Groupe de participants ayant recours aux recommandations médicales usuelles (CISJ)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But de l’étude: Examiner l’effet d’un programme d’exercice physique aérobique accessible et structuré comparativement à la prescription d’exercice usuel sur le nombre de jours jusqu’à la guérison et la clairance médicale chez les adolescents et les jeunes adultes (13 à 25 ans) suite à une commotion cérébrale aiguë reliée au sport. 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03446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fr-FR" sz="1200" dirty="0"/>
              <a:t>À 28 jours post-traumatisme initial, une moyenne estimée de 74% des participants dans le groupe aérobie structuré était asymptomatique comparativement à la moyenne estimée de 50% dans le groupe d’activité physique usuel</a:t>
            </a:r>
          </a:p>
          <a:p>
            <a:r>
              <a:rPr lang="fr-FR" sz="1200" dirty="0"/>
              <a:t>Le temps de récupération était de 38 jours pour le groupe aérobie structuré comparativement à 60 jours dans le groupe d’exercices usuels</a:t>
            </a:r>
          </a:p>
          <a:p>
            <a:r>
              <a:rPr lang="fr-FR" sz="1200" dirty="0"/>
              <a:t>Le groupe aérobie structuré avec des scores de sévérité des symptômes (SCAT 5) plus faible comparativement au groupe d’exercices usuels</a:t>
            </a:r>
          </a:p>
          <a:p>
            <a:r>
              <a:rPr lang="fr-FR" sz="1200" dirty="0"/>
              <a:t>Le groupe aérobie structuré avait un nombre total de symptômes inférieur (SCAT 5) comparativement au groupe d’exercices usuels.</a:t>
            </a:r>
          </a:p>
          <a:p>
            <a:r>
              <a:rPr lang="fr-FR" sz="1200" dirty="0">
                <a:solidFill>
                  <a:srgbClr val="000000"/>
                </a:solidFill>
                <a:ea typeface="Calibri" panose="020F0502020204030204" pitchFamily="34" charset="0"/>
              </a:rPr>
              <a:t>L</a:t>
            </a:r>
            <a:r>
              <a:rPr lang="fr-FR" sz="1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 pourcentage pour la «normalité» était plus faible dans le groupe aérobie structuré comparativement au groupe d’exercices usuels</a:t>
            </a:r>
            <a:endParaRPr lang="fr-FR" sz="12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67315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76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Dans son ensemble la </a:t>
            </a:r>
            <a:r>
              <a:rPr lang="en-US" dirty="0" err="1"/>
              <a:t>présente</a:t>
            </a:r>
            <a:r>
              <a:rPr lang="en-US" dirty="0"/>
              <a:t> revue de la </a:t>
            </a:r>
            <a:r>
              <a:rPr lang="en-US" dirty="0" err="1"/>
              <a:t>littérature</a:t>
            </a:r>
            <a:r>
              <a:rPr lang="en-US" dirty="0"/>
              <a:t> </a:t>
            </a:r>
            <a:r>
              <a:rPr lang="en-US" dirty="0" err="1"/>
              <a:t>supporte</a:t>
            </a:r>
            <a:r>
              <a:rPr lang="en-US" dirty="0"/>
              <a:t> les </a:t>
            </a:r>
            <a:r>
              <a:rPr lang="en-US" dirty="0" err="1"/>
              <a:t>bénéfices</a:t>
            </a:r>
            <a:r>
              <a:rPr lang="en-US" dirty="0"/>
              <a:t> de </a:t>
            </a:r>
            <a:r>
              <a:rPr lang="en-US" dirty="0" err="1"/>
              <a:t>l’activité</a:t>
            </a:r>
            <a:r>
              <a:rPr lang="en-US" dirty="0"/>
              <a:t> physique </a:t>
            </a:r>
            <a:r>
              <a:rPr lang="en-US" dirty="0" err="1"/>
              <a:t>précoce</a:t>
            </a:r>
            <a:r>
              <a:rPr lang="en-US" dirty="0"/>
              <a:t> pour </a:t>
            </a:r>
            <a:r>
              <a:rPr lang="en-US" dirty="0" err="1"/>
              <a:t>diminuer</a:t>
            </a:r>
            <a:r>
              <a:rPr lang="en-US" dirty="0"/>
              <a:t> la durée des </a:t>
            </a:r>
            <a:r>
              <a:rPr lang="en-US" dirty="0" err="1"/>
              <a:t>symptômes</a:t>
            </a:r>
            <a:r>
              <a:rPr lang="en-US" dirty="0"/>
              <a:t> post-</a:t>
            </a:r>
            <a:r>
              <a:rPr lang="en-US" dirty="0" err="1"/>
              <a:t>commotionnels</a:t>
            </a:r>
            <a:r>
              <a:rPr lang="en-US" dirty="0"/>
              <a:t> chez les </a:t>
            </a:r>
            <a:r>
              <a:rPr lang="en-US" dirty="0" err="1"/>
              <a:t>pré</a:t>
            </a:r>
            <a:r>
              <a:rPr lang="en-US" dirty="0"/>
              <a:t>-adolescents, adolescents et </a:t>
            </a:r>
            <a:r>
              <a:rPr lang="en-US" dirty="0" err="1"/>
              <a:t>jeunes</a:t>
            </a:r>
            <a:r>
              <a:rPr lang="en-US" dirty="0"/>
              <a:t> </a:t>
            </a:r>
            <a:r>
              <a:rPr lang="en-US" dirty="0" err="1"/>
              <a:t>adultes</a:t>
            </a:r>
            <a:r>
              <a:rPr lang="en-US" dirty="0"/>
              <a:t>, de 10 à 25 </a:t>
            </a:r>
            <a:r>
              <a:rPr lang="en-US" dirty="0" err="1"/>
              <a:t>ans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Amérique du Nord. En </a:t>
            </a:r>
            <a:r>
              <a:rPr lang="en-US" dirty="0" err="1"/>
              <a:t>effet</a:t>
            </a:r>
            <a:r>
              <a:rPr lang="en-US" dirty="0"/>
              <a:t>, 6 des 8 études </a:t>
            </a:r>
            <a:r>
              <a:rPr lang="en-US" dirty="0" err="1"/>
              <a:t>ont</a:t>
            </a:r>
            <a:r>
              <a:rPr lang="en-US" dirty="0"/>
              <a:t> des </a:t>
            </a:r>
            <a:r>
              <a:rPr lang="en-US" dirty="0" err="1"/>
              <a:t>résultats</a:t>
            </a:r>
            <a:r>
              <a:rPr lang="en-US" dirty="0"/>
              <a:t> qui </a:t>
            </a:r>
            <a:r>
              <a:rPr lang="en-US" dirty="0" err="1"/>
              <a:t>soutiennent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pratique, </a:t>
            </a:r>
            <a:r>
              <a:rPr lang="en-US" dirty="0" err="1"/>
              <a:t>dont</a:t>
            </a:r>
            <a:r>
              <a:rPr lang="en-US" dirty="0"/>
              <a:t>  les 5 ERC, </a:t>
            </a:r>
            <a:r>
              <a:rPr lang="en-US" dirty="0" err="1"/>
              <a:t>lesquels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les </a:t>
            </a:r>
            <a:r>
              <a:rPr lang="en-US" dirty="0" err="1"/>
              <a:t>meilleures</a:t>
            </a:r>
            <a:r>
              <a:rPr lang="en-US" dirty="0"/>
              <a:t> </a:t>
            </a:r>
            <a:r>
              <a:rPr lang="en-US" dirty="0" err="1"/>
              <a:t>validité</a:t>
            </a:r>
            <a:r>
              <a:rPr lang="en-US" dirty="0"/>
              <a:t> internes </a:t>
            </a:r>
            <a:r>
              <a:rPr lang="en-US" dirty="0" err="1"/>
              <a:t>ici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450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(PASSER VITE)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1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4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Pas mal </a:t>
            </a:r>
            <a:r>
              <a:rPr lang="en-US" dirty="0" err="1">
                <a:cs typeface="Calibri"/>
              </a:rPr>
              <a:t>partout</a:t>
            </a:r>
            <a:r>
              <a:rPr lang="en-US" dirty="0">
                <a:cs typeface="Calibri"/>
              </a:rPr>
              <a:t> dans le monde on se base sur le consensus </a:t>
            </a:r>
            <a:r>
              <a:rPr lang="en-US" dirty="0" err="1">
                <a:cs typeface="Calibri"/>
              </a:rPr>
              <a:t>Internationale</a:t>
            </a:r>
            <a:r>
              <a:rPr lang="en-US" dirty="0">
                <a:cs typeface="Calibri"/>
              </a:rPr>
              <a:t> sur les commotions de Berlin de 2016.</a:t>
            </a:r>
          </a:p>
          <a:p>
            <a:r>
              <a:rPr lang="en-US" dirty="0">
                <a:cs typeface="Calibri"/>
              </a:rPr>
              <a:t>Vous le </a:t>
            </a:r>
            <a:r>
              <a:rPr lang="en-US" dirty="0" err="1">
                <a:cs typeface="Calibri"/>
              </a:rPr>
              <a:t>connaissez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probableemnt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c'est</a:t>
            </a:r>
            <a:r>
              <a:rPr lang="en-US" dirty="0">
                <a:cs typeface="Calibri"/>
              </a:rPr>
              <a:t> le </a:t>
            </a:r>
            <a:r>
              <a:rPr lang="en-US" dirty="0" err="1">
                <a:cs typeface="Calibri"/>
              </a:rPr>
              <a:t>même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Protocole</a:t>
            </a:r>
            <a:r>
              <a:rPr lang="en-US" dirty="0">
                <a:cs typeface="Calibri"/>
              </a:rPr>
              <a:t> que dans les </a:t>
            </a:r>
            <a:r>
              <a:rPr lang="en-US" dirty="0" err="1">
                <a:cs typeface="Calibri"/>
              </a:rPr>
              <a:t>dépliants</a:t>
            </a:r>
            <a:r>
              <a:rPr lang="en-US" dirty="0">
                <a:cs typeface="Calibri"/>
              </a:rPr>
              <a:t> de HSJ </a:t>
            </a:r>
            <a:r>
              <a:rPr lang="en-US" dirty="0" err="1">
                <a:cs typeface="Calibri"/>
              </a:rPr>
              <a:t>ou</a:t>
            </a:r>
            <a:r>
              <a:rPr lang="en-US" dirty="0">
                <a:cs typeface="Calibri"/>
              </a:rPr>
              <a:t> INESSE </a:t>
            </a:r>
            <a:r>
              <a:rPr lang="en-US" dirty="0" err="1">
                <a:cs typeface="Calibri"/>
              </a:rPr>
              <a:t>où</a:t>
            </a:r>
            <a:r>
              <a:rPr lang="en-US" dirty="0">
                <a:cs typeface="Calibri"/>
              </a:rPr>
              <a:t> on </a:t>
            </a:r>
            <a:r>
              <a:rPr lang="en-US" dirty="0" err="1">
                <a:cs typeface="Calibri"/>
              </a:rPr>
              <a:t>augmente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d'intensité</a:t>
            </a:r>
            <a:r>
              <a:rPr lang="en-US" dirty="0">
                <a:cs typeface="Calibri"/>
              </a:rPr>
              <a:t> par étape à </a:t>
            </a:r>
            <a:r>
              <a:rPr lang="en-US" dirty="0" err="1">
                <a:cs typeface="Calibri"/>
              </a:rPr>
              <a:t>chaque</a:t>
            </a:r>
            <a:r>
              <a:rPr lang="en-US" dirty="0">
                <a:cs typeface="Calibri"/>
              </a:rPr>
              <a:t> jour </a:t>
            </a:r>
            <a:r>
              <a:rPr lang="en-US" dirty="0" err="1">
                <a:cs typeface="Calibri"/>
              </a:rPr>
              <a:t>si</a:t>
            </a:r>
            <a:r>
              <a:rPr lang="en-US" dirty="0">
                <a:cs typeface="Calibri"/>
              </a:rPr>
              <a:t> pas de </a:t>
            </a:r>
            <a:r>
              <a:rPr lang="en-US" dirty="0" err="1">
                <a:cs typeface="Calibri"/>
              </a:rPr>
              <a:t>Sx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où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l'on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revient</a:t>
            </a:r>
            <a:r>
              <a:rPr lang="en-US" dirty="0">
                <a:cs typeface="Calibri"/>
              </a:rPr>
              <a:t> à étape </a:t>
            </a:r>
            <a:r>
              <a:rPr lang="en-US" dirty="0" err="1">
                <a:cs typeface="Calibri"/>
              </a:rPr>
              <a:t>précédente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Sx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déclenchés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/>
              <a:t>Le tout </a:t>
            </a:r>
            <a:r>
              <a:rPr lang="en-US" dirty="0" err="1"/>
              <a:t>prend</a:t>
            </a:r>
            <a:r>
              <a:rPr lang="en-US" dirty="0"/>
              <a:t> au minimum 7 </a:t>
            </a:r>
            <a:r>
              <a:rPr lang="en-US" dirty="0" err="1"/>
              <a:t>jours</a:t>
            </a:r>
            <a:r>
              <a:rPr lang="en-US" dirty="0"/>
              <a:t>.</a:t>
            </a:r>
          </a:p>
          <a:p>
            <a:r>
              <a:rPr lang="en-US" dirty="0">
                <a:cs typeface="Calibri"/>
              </a:rPr>
              <a:t>30sec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1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Dans le consensus </a:t>
            </a:r>
            <a:r>
              <a:rPr lang="en-US" dirty="0" err="1">
                <a:cs typeface="Calibri"/>
              </a:rPr>
              <a:t>précédent</a:t>
            </a:r>
            <a:r>
              <a:rPr lang="en-US" dirty="0">
                <a:cs typeface="Calibri"/>
              </a:rPr>
              <a:t> de 2012, il </a:t>
            </a:r>
            <a:r>
              <a:rPr lang="en-US" dirty="0" err="1">
                <a:cs typeface="Calibri"/>
              </a:rPr>
              <a:t>était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indiqué</a:t>
            </a:r>
            <a:r>
              <a:rPr lang="en-US" dirty="0">
                <a:cs typeface="Calibri"/>
              </a:rPr>
              <a:t> de ne pas </a:t>
            </a:r>
            <a:r>
              <a:rPr lang="en-US" dirty="0" err="1">
                <a:cs typeface="Calibri"/>
              </a:rPr>
              <a:t>débuter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d'activités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avant</a:t>
            </a:r>
            <a:r>
              <a:rPr lang="en-US" dirty="0">
                <a:cs typeface="Calibri"/>
              </a:rPr>
              <a:t> la </a:t>
            </a:r>
            <a:r>
              <a:rPr lang="en-US" dirty="0" err="1">
                <a:cs typeface="Calibri"/>
              </a:rPr>
              <a:t>disparition</a:t>
            </a:r>
            <a:r>
              <a:rPr lang="en-US" dirty="0">
                <a:cs typeface="Calibri"/>
              </a:rPr>
              <a:t> des </a:t>
            </a:r>
            <a:r>
              <a:rPr lang="en-US" dirty="0" err="1">
                <a:cs typeface="Calibri"/>
              </a:rPr>
              <a:t>Sx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1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En 2016 on a </a:t>
            </a:r>
            <a:r>
              <a:rPr lang="en-US" dirty="0" err="1">
                <a:cs typeface="Calibri"/>
              </a:rPr>
              <a:t>ajouté</a:t>
            </a:r>
            <a:r>
              <a:rPr lang="en-US" dirty="0">
                <a:cs typeface="Calibri"/>
              </a:rPr>
              <a:t> le </a:t>
            </a:r>
            <a:r>
              <a:rPr lang="en-US" dirty="0" err="1">
                <a:cs typeface="Calibri"/>
              </a:rPr>
              <a:t>principe</a:t>
            </a:r>
            <a:r>
              <a:rPr lang="en-US" dirty="0">
                <a:cs typeface="Calibri"/>
              </a:rPr>
              <a:t> de "retour aux </a:t>
            </a:r>
            <a:r>
              <a:rPr lang="en-US" dirty="0" err="1">
                <a:cs typeface="Calibri"/>
              </a:rPr>
              <a:t>activités</a:t>
            </a:r>
            <a:r>
              <a:rPr lang="en-US" dirty="0">
                <a:cs typeface="Calibri"/>
              </a:rPr>
              <a:t> qui </a:t>
            </a:r>
            <a:r>
              <a:rPr lang="en-US" dirty="0" err="1">
                <a:cs typeface="Calibri"/>
              </a:rPr>
              <a:t>n'exacerbent</a:t>
            </a:r>
            <a:r>
              <a:rPr lang="en-US" dirty="0">
                <a:cs typeface="Calibri"/>
              </a:rPr>
              <a:t> pas les </a:t>
            </a:r>
            <a:r>
              <a:rPr lang="en-US" dirty="0" err="1">
                <a:cs typeface="Calibri"/>
              </a:rPr>
              <a:t>Sx</a:t>
            </a:r>
            <a:r>
              <a:rPr lang="en-US" dirty="0">
                <a:cs typeface="Calibri"/>
              </a:rPr>
              <a:t>", </a:t>
            </a:r>
            <a:r>
              <a:rPr lang="en-US" dirty="0" err="1">
                <a:cs typeface="Calibri"/>
              </a:rPr>
              <a:t>ce</a:t>
            </a:r>
            <a:r>
              <a:rPr lang="en-US" dirty="0">
                <a:cs typeface="Calibri"/>
              </a:rPr>
              <a:t> qui </a:t>
            </a:r>
            <a:r>
              <a:rPr lang="en-US" dirty="0" err="1">
                <a:cs typeface="Calibri"/>
              </a:rPr>
              <a:t>signifie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recommencer</a:t>
            </a:r>
            <a:r>
              <a:rPr lang="en-US" dirty="0">
                <a:cs typeface="Calibri"/>
              </a:rPr>
              <a:t> à faire des </a:t>
            </a:r>
            <a:r>
              <a:rPr lang="en-US" dirty="0" err="1">
                <a:cs typeface="Calibri"/>
              </a:rPr>
              <a:t>activités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même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présence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Sx</a:t>
            </a:r>
            <a:r>
              <a:rPr lang="en-US" dirty="0">
                <a:cs typeface="Calibri" panose="020F0502020204030204"/>
              </a:rPr>
              <a:t> après un repos de 24-48h.</a:t>
            </a:r>
          </a:p>
          <a:p>
            <a:r>
              <a:rPr lang="en-US" dirty="0">
                <a:cs typeface="Calibri" panose="020F0502020204030204"/>
              </a:rPr>
              <a:t>20se</a:t>
            </a:r>
          </a:p>
          <a:p>
            <a:r>
              <a:rPr lang="en-US" dirty="0">
                <a:cs typeface="Calibri" panose="020F0502020204030204"/>
              </a:rPr>
              <a:t>, </a:t>
            </a:r>
            <a:r>
              <a:rPr lang="en-US" dirty="0" err="1">
                <a:cs typeface="Calibri" panose="020F0502020204030204"/>
              </a:rPr>
              <a:t>donc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changement</a:t>
            </a:r>
            <a:r>
              <a:rPr lang="en-US" dirty="0">
                <a:cs typeface="Calibri" panose="020F0502020204030204"/>
              </a:rPr>
              <a:t> de </a:t>
            </a:r>
            <a:r>
              <a:rPr lang="en-US" dirty="0" err="1">
                <a:cs typeface="Calibri" panose="020F0502020204030204"/>
              </a:rPr>
              <a:t>paradigme</a:t>
            </a:r>
            <a:r>
              <a:rPr lang="en-US" dirty="0">
                <a:cs typeface="Calibri" panose="020F0502020204030204"/>
              </a:rPr>
              <a:t>. Études </a:t>
            </a:r>
            <a:r>
              <a:rPr lang="en-US" dirty="0" err="1">
                <a:cs typeface="Calibri" panose="020F0502020204030204"/>
              </a:rPr>
              <a:t>suggèrent</a:t>
            </a:r>
            <a:r>
              <a:rPr lang="en-US" dirty="0">
                <a:cs typeface="Calibri" panose="020F0502020204030204"/>
              </a:rPr>
              <a:t> que repos strict </a:t>
            </a:r>
            <a:r>
              <a:rPr lang="en-US" dirty="0" err="1">
                <a:cs typeface="Calibri" panose="020F0502020204030204"/>
              </a:rPr>
              <a:t>néfaste</a:t>
            </a:r>
            <a:r>
              <a:rPr lang="en-US" dirty="0">
                <a:cs typeface="Calibri" panose="020F0502020204030204"/>
              </a:rPr>
              <a:t>. </a:t>
            </a:r>
          </a:p>
          <a:p>
            <a:r>
              <a:rPr lang="en-US" dirty="0">
                <a:cs typeface="Calibri" panose="020F0502020204030204"/>
              </a:rPr>
              <a:t>10se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3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err="1"/>
              <a:t>Autant</a:t>
            </a:r>
            <a:r>
              <a:rPr lang="en-US" dirty="0"/>
              <a:t> à dans </a:t>
            </a:r>
            <a:r>
              <a:rPr lang="en-US" dirty="0" err="1"/>
              <a:t>nos</a:t>
            </a:r>
            <a:r>
              <a:rPr lang="en-US" dirty="0"/>
              <a:t> stages </a:t>
            </a:r>
            <a:r>
              <a:rPr lang="en-US" dirty="0" err="1"/>
              <a:t>d’urgence</a:t>
            </a:r>
            <a:r>
              <a:rPr lang="en-US" dirty="0"/>
              <a:t> </a:t>
            </a:r>
            <a:r>
              <a:rPr lang="en-US" dirty="0" err="1"/>
              <a:t>qu’au</a:t>
            </a:r>
            <a:r>
              <a:rPr lang="en-US" dirty="0"/>
              <a:t> GMF-U, il </a:t>
            </a:r>
            <a:r>
              <a:rPr lang="en-US" dirty="0" err="1"/>
              <a:t>semble</a:t>
            </a:r>
            <a:r>
              <a:rPr lang="en-US" dirty="0"/>
              <a:t> que la pratique ne </a:t>
            </a:r>
            <a:r>
              <a:rPr lang="en-US" dirty="0" err="1"/>
              <a:t>s’est</a:t>
            </a:r>
            <a:r>
              <a:rPr lang="en-US" dirty="0"/>
              <a:t> pas encore tout à fait </a:t>
            </a:r>
            <a:r>
              <a:rPr lang="en-US" dirty="0" err="1"/>
              <a:t>ajustée</a:t>
            </a:r>
            <a:r>
              <a:rPr lang="en-US" dirty="0"/>
              <a:t> à </a:t>
            </a:r>
            <a:r>
              <a:rPr lang="en-US" dirty="0" err="1"/>
              <a:t>ces</a:t>
            </a:r>
            <a:r>
              <a:rPr lang="en-US" dirty="0"/>
              <a:t> </a:t>
            </a:r>
            <a:r>
              <a:rPr lang="en-US" dirty="0" err="1"/>
              <a:t>nouvelles</a:t>
            </a:r>
            <a:r>
              <a:rPr lang="en-US" dirty="0"/>
              <a:t> </a:t>
            </a:r>
            <a:r>
              <a:rPr lang="en-US" dirty="0" err="1"/>
              <a:t>recommandations</a:t>
            </a:r>
            <a:r>
              <a:rPr lang="en-US" dirty="0"/>
              <a:t>. Certains </a:t>
            </a:r>
            <a:r>
              <a:rPr lang="en-US" dirty="0" err="1"/>
              <a:t>médecins</a:t>
            </a:r>
            <a:r>
              <a:rPr lang="en-US" dirty="0"/>
              <a:t> </a:t>
            </a:r>
            <a:r>
              <a:rPr lang="en-US" dirty="0" err="1"/>
              <a:t>errent</a:t>
            </a:r>
            <a:r>
              <a:rPr lang="en-US" dirty="0"/>
              <a:t> encore du </a:t>
            </a:r>
            <a:r>
              <a:rPr lang="en-US" dirty="0" err="1"/>
              <a:t>côté</a:t>
            </a:r>
            <a:r>
              <a:rPr lang="en-US" dirty="0"/>
              <a:t> de la prudence, 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prescrivant</a:t>
            </a:r>
            <a:r>
              <a:rPr lang="en-US" dirty="0"/>
              <a:t> un congé </a:t>
            </a:r>
            <a:r>
              <a:rPr lang="en-US" dirty="0" err="1"/>
              <a:t>complet</a:t>
            </a:r>
            <a:r>
              <a:rPr lang="en-US" dirty="0"/>
              <a:t> </a:t>
            </a:r>
            <a:r>
              <a:rPr lang="en-US" dirty="0" err="1"/>
              <a:t>d’activité</a:t>
            </a:r>
            <a:r>
              <a:rPr lang="en-US" dirty="0"/>
              <a:t> sportive et 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mettant</a:t>
            </a:r>
            <a:r>
              <a:rPr lang="en-US" dirty="0"/>
              <a:t> </a:t>
            </a:r>
            <a:r>
              <a:rPr lang="en-US" dirty="0" err="1"/>
              <a:t>l’accent</a:t>
            </a:r>
            <a:r>
              <a:rPr lang="en-US" dirty="0"/>
              <a:t> sur </a:t>
            </a:r>
            <a:r>
              <a:rPr lang="en-US" dirty="0" err="1"/>
              <a:t>l’importance</a:t>
            </a:r>
            <a:r>
              <a:rPr lang="en-US" dirty="0"/>
              <a:t> de prendre </a:t>
            </a:r>
            <a:r>
              <a:rPr lang="en-US" dirty="0" err="1"/>
              <a:t>plusieurs</a:t>
            </a:r>
            <a:r>
              <a:rPr lang="en-US" dirty="0"/>
              <a:t> </a:t>
            </a:r>
            <a:r>
              <a:rPr lang="en-US" dirty="0" err="1"/>
              <a:t>jours</a:t>
            </a:r>
            <a:r>
              <a:rPr lang="en-US" dirty="0"/>
              <a:t>, </a:t>
            </a:r>
            <a:r>
              <a:rPr lang="en-US" dirty="0" err="1"/>
              <a:t>voire</a:t>
            </a:r>
            <a:r>
              <a:rPr lang="en-US" dirty="0"/>
              <a:t> </a:t>
            </a:r>
            <a:r>
              <a:rPr lang="en-US" dirty="0" err="1"/>
              <a:t>semaines</a:t>
            </a:r>
            <a:r>
              <a:rPr lang="en-US" dirty="0"/>
              <a:t>, de repos </a:t>
            </a:r>
            <a:r>
              <a:rPr lang="en-US" dirty="0" err="1"/>
              <a:t>d’activité</a:t>
            </a:r>
            <a:r>
              <a:rPr lang="en-US" dirty="0"/>
              <a:t> physique.</a:t>
            </a:r>
            <a:endParaRPr lang="fr-FR" dirty="0"/>
          </a:p>
          <a:p>
            <a:pPr algn="just"/>
            <a:r>
              <a:rPr lang="en-US" dirty="0"/>
              <a:t>Est-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 pratique acceptable?</a:t>
            </a:r>
            <a:endParaRPr lang="en-US" dirty="0">
              <a:cs typeface="Calibri"/>
            </a:endParaRPr>
          </a:p>
          <a:p>
            <a:pPr algn="just"/>
            <a:r>
              <a:rPr lang="en-US" dirty="0">
                <a:cs typeface="Calibri"/>
              </a:rPr>
              <a:t>Y a-t-il </a:t>
            </a:r>
            <a:r>
              <a:rPr lang="en-US" dirty="0" err="1">
                <a:cs typeface="Calibri"/>
              </a:rPr>
              <a:t>vraiment</a:t>
            </a:r>
            <a:r>
              <a:rPr lang="en-US" dirty="0">
                <a:cs typeface="Calibri"/>
              </a:rPr>
              <a:t> un </a:t>
            </a:r>
            <a:r>
              <a:rPr lang="en-US" dirty="0" err="1">
                <a:cs typeface="Calibri"/>
              </a:rPr>
              <a:t>bénéfice</a:t>
            </a:r>
            <a:r>
              <a:rPr lang="en-US" dirty="0">
                <a:cs typeface="Calibri"/>
              </a:rPr>
              <a:t> à un retour </a:t>
            </a:r>
            <a:r>
              <a:rPr lang="en-US" dirty="0" err="1">
                <a:cs typeface="Calibri"/>
              </a:rPr>
              <a:t>précoce</a:t>
            </a:r>
            <a:r>
              <a:rPr lang="en-US" dirty="0">
                <a:cs typeface="Calibri"/>
              </a:rPr>
              <a:t> à </a:t>
            </a:r>
            <a:r>
              <a:rPr lang="en-US" dirty="0" err="1">
                <a:cs typeface="Calibri"/>
              </a:rPr>
              <a:t>l'activité</a:t>
            </a:r>
            <a:r>
              <a:rPr lang="en-US" dirty="0">
                <a:cs typeface="Calibri"/>
              </a:rPr>
              <a:t> physique?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90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Pour y </a:t>
            </a:r>
            <a:r>
              <a:rPr lang="en-US" err="1"/>
              <a:t>voir</a:t>
            </a:r>
            <a:r>
              <a:rPr lang="en-US" dirty="0"/>
              <a:t> plus </a:t>
            </a:r>
            <a:r>
              <a:rPr lang="en-US" err="1"/>
              <a:t>clair</a:t>
            </a:r>
            <a:r>
              <a:rPr lang="en-US" dirty="0"/>
              <a:t>, nous </a:t>
            </a:r>
            <a:r>
              <a:rPr lang="en-US" err="1"/>
              <a:t>avons</a:t>
            </a:r>
            <a:r>
              <a:rPr lang="en-US" dirty="0"/>
              <a:t> </a:t>
            </a:r>
            <a:r>
              <a:rPr lang="en-US" err="1"/>
              <a:t>décidé</a:t>
            </a:r>
            <a:r>
              <a:rPr lang="en-US" dirty="0"/>
              <a:t> de faire </a:t>
            </a:r>
            <a:r>
              <a:rPr lang="en-US" err="1"/>
              <a:t>une</a:t>
            </a:r>
            <a:r>
              <a:rPr lang="en-US" dirty="0"/>
              <a:t> revue de </a:t>
            </a:r>
            <a:r>
              <a:rPr lang="en-US" err="1"/>
              <a:t>littérature</a:t>
            </a:r>
            <a:r>
              <a:rPr lang="en-US" dirty="0"/>
              <a:t> sur le </a:t>
            </a:r>
            <a:r>
              <a:rPr lang="en-US" err="1"/>
              <a:t>sujet</a:t>
            </a:r>
            <a:r>
              <a:rPr lang="en-US" dirty="0"/>
              <a:t> </a:t>
            </a:r>
            <a:r>
              <a:rPr lang="en-US" err="1"/>
              <a:t>en</a:t>
            </a:r>
            <a:r>
              <a:rPr lang="en-US" dirty="0"/>
              <a:t> </a:t>
            </a:r>
            <a:r>
              <a:rPr lang="en-US" err="1"/>
              <a:t>incluant</a:t>
            </a:r>
            <a:r>
              <a:rPr lang="en-US" dirty="0"/>
              <a:t> des articles avec des participants </a:t>
            </a:r>
            <a:r>
              <a:rPr lang="en-US" err="1"/>
              <a:t>pré-adolscents</a:t>
            </a:r>
            <a:r>
              <a:rPr lang="en-US" dirty="0"/>
              <a:t>, adolescents et </a:t>
            </a:r>
            <a:r>
              <a:rPr lang="en-US" err="1"/>
              <a:t>jeunes</a:t>
            </a:r>
            <a:r>
              <a:rPr lang="en-US" dirty="0"/>
              <a:t> </a:t>
            </a:r>
            <a:r>
              <a:rPr lang="en-US" err="1"/>
              <a:t>adultes</a:t>
            </a:r>
            <a:r>
              <a:rPr lang="en-US" dirty="0"/>
              <a:t> </a:t>
            </a:r>
            <a:r>
              <a:rPr lang="en-US" err="1"/>
              <a:t>âgés</a:t>
            </a:r>
            <a:r>
              <a:rPr lang="en-US" dirty="0"/>
              <a:t> entre 10 à 25 ans. </a:t>
            </a:r>
            <a:endParaRPr lang="fr-FR" dirty="0"/>
          </a:p>
          <a:p>
            <a:endParaRPr lang="en-US" dirty="0"/>
          </a:p>
          <a:p>
            <a:r>
              <a:rPr lang="en-US" dirty="0"/>
              <a:t>À GARDER POUR PÉRIODE DE QUESTION PRN : (Il </a:t>
            </a:r>
            <a:r>
              <a:rPr lang="en-US" dirty="0" err="1"/>
              <a:t>s’agit</a:t>
            </a:r>
            <a:r>
              <a:rPr lang="en-US" dirty="0"/>
              <a:t> </a:t>
            </a:r>
            <a:r>
              <a:rPr lang="en-US" dirty="0" err="1"/>
              <a:t>d’une</a:t>
            </a:r>
            <a:r>
              <a:rPr lang="en-US" dirty="0"/>
              <a:t> population </a:t>
            </a:r>
            <a:r>
              <a:rPr lang="en-US" dirty="0" err="1"/>
              <a:t>où</a:t>
            </a:r>
            <a:r>
              <a:rPr lang="en-US" dirty="0"/>
              <a:t> la participation sportive </a:t>
            </a:r>
            <a:r>
              <a:rPr lang="en-US" dirty="0" err="1"/>
              <a:t>est</a:t>
            </a:r>
            <a:r>
              <a:rPr lang="en-US" dirty="0"/>
              <a:t> </a:t>
            </a:r>
            <a:r>
              <a:rPr lang="en-US" dirty="0" err="1"/>
              <a:t>grande</a:t>
            </a:r>
            <a:r>
              <a:rPr lang="en-US" dirty="0"/>
              <a:t> et  les commotions </a:t>
            </a:r>
            <a:r>
              <a:rPr lang="en-US" dirty="0" err="1"/>
              <a:t>cérébrales</a:t>
            </a:r>
            <a:r>
              <a:rPr lang="en-US" dirty="0"/>
              <a:t> </a:t>
            </a:r>
            <a:r>
              <a:rPr lang="en-US" dirty="0" err="1"/>
              <a:t>durant</a:t>
            </a:r>
            <a:r>
              <a:rPr lang="en-US" dirty="0"/>
              <a:t> </a:t>
            </a:r>
            <a:r>
              <a:rPr lang="en-US" dirty="0" err="1"/>
              <a:t>ces</a:t>
            </a:r>
            <a:r>
              <a:rPr lang="en-US" dirty="0"/>
              <a:t> </a:t>
            </a:r>
            <a:r>
              <a:rPr lang="en-US" dirty="0" err="1"/>
              <a:t>âges</a:t>
            </a:r>
            <a:r>
              <a:rPr lang="en-US" dirty="0"/>
              <a:t> de </a:t>
            </a:r>
            <a:r>
              <a:rPr lang="en-US" dirty="0" err="1"/>
              <a:t>scolarisation</a:t>
            </a:r>
            <a:r>
              <a:rPr lang="en-US" dirty="0"/>
              <a:t> et de </a:t>
            </a:r>
            <a:r>
              <a:rPr lang="en-US" dirty="0" err="1"/>
              <a:t>socialisation</a:t>
            </a:r>
            <a:r>
              <a:rPr lang="en-US" dirty="0"/>
              <a:t> </a:t>
            </a:r>
            <a:r>
              <a:rPr lang="en-US" dirty="0" err="1"/>
              <a:t>peuvent</a:t>
            </a:r>
            <a:r>
              <a:rPr lang="en-US" dirty="0"/>
              <a:t> </a:t>
            </a:r>
            <a:r>
              <a:rPr lang="en-US" dirty="0" err="1"/>
              <a:t>avoir</a:t>
            </a:r>
            <a:r>
              <a:rPr lang="en-US" dirty="0"/>
              <a:t> un impact important au </a:t>
            </a:r>
            <a:r>
              <a:rPr lang="en-US" dirty="0" err="1"/>
              <a:t>niveau</a:t>
            </a:r>
            <a:r>
              <a:rPr lang="en-US" dirty="0"/>
              <a:t> </a:t>
            </a:r>
            <a:r>
              <a:rPr lang="en-US" dirty="0" err="1"/>
              <a:t>académique</a:t>
            </a:r>
            <a:r>
              <a:rPr lang="en-US" dirty="0"/>
              <a:t>, </a:t>
            </a:r>
            <a:r>
              <a:rPr lang="en-US" dirty="0" err="1"/>
              <a:t>cognitif</a:t>
            </a:r>
            <a:r>
              <a:rPr lang="en-US" dirty="0"/>
              <a:t> et psychosocial. </a:t>
            </a:r>
            <a:endParaRPr lang="fr-FR">
              <a:cs typeface="Calibri" panose="020F0502020204030204"/>
            </a:endParaRPr>
          </a:p>
          <a:p>
            <a:r>
              <a:rPr lang="en-US" dirty="0"/>
              <a:t> </a:t>
            </a:r>
            <a:r>
              <a:rPr lang="en-US" err="1"/>
              <a:t>D’autant</a:t>
            </a:r>
            <a:r>
              <a:rPr lang="en-US" dirty="0"/>
              <a:t> plus </a:t>
            </a:r>
            <a:r>
              <a:rPr lang="en-US" err="1"/>
              <a:t>qu’il</a:t>
            </a:r>
            <a:r>
              <a:rPr lang="en-US" dirty="0"/>
              <a:t> </a:t>
            </a:r>
            <a:r>
              <a:rPr lang="en-US" err="1"/>
              <a:t>s’agit</a:t>
            </a:r>
            <a:r>
              <a:rPr lang="en-US" dirty="0"/>
              <a:t> </a:t>
            </a:r>
            <a:r>
              <a:rPr lang="en-US" err="1"/>
              <a:t>d’une</a:t>
            </a:r>
            <a:r>
              <a:rPr lang="en-US" dirty="0"/>
              <a:t> </a:t>
            </a:r>
            <a:r>
              <a:rPr lang="en-US" err="1"/>
              <a:t>période</a:t>
            </a:r>
            <a:r>
              <a:rPr lang="en-US" dirty="0"/>
              <a:t> </a:t>
            </a:r>
            <a:r>
              <a:rPr lang="en-US" err="1"/>
              <a:t>où</a:t>
            </a:r>
            <a:r>
              <a:rPr lang="en-US" dirty="0"/>
              <a:t> le </a:t>
            </a:r>
            <a:r>
              <a:rPr lang="en-US" err="1"/>
              <a:t>cerveau</a:t>
            </a:r>
            <a:r>
              <a:rPr lang="en-US" dirty="0"/>
              <a:t> </a:t>
            </a:r>
            <a:r>
              <a:rPr lang="en-US" err="1"/>
              <a:t>est</a:t>
            </a:r>
            <a:r>
              <a:rPr lang="en-US" dirty="0"/>
              <a:t> </a:t>
            </a:r>
            <a:r>
              <a:rPr lang="en-US" err="1"/>
              <a:t>particulièrement</a:t>
            </a:r>
            <a:r>
              <a:rPr lang="en-US" dirty="0"/>
              <a:t> </a:t>
            </a:r>
            <a:r>
              <a:rPr lang="en-US" err="1"/>
              <a:t>vulnérable</a:t>
            </a:r>
            <a:r>
              <a:rPr lang="en-US" dirty="0"/>
              <a:t> aux commotions </a:t>
            </a:r>
            <a:r>
              <a:rPr lang="en-US" err="1"/>
              <a:t>cérébrales</a:t>
            </a:r>
            <a:r>
              <a:rPr lang="en-US" dirty="0"/>
              <a:t>, le cortex </a:t>
            </a:r>
            <a:r>
              <a:rPr lang="en-US" err="1"/>
              <a:t>préfrontal</a:t>
            </a:r>
            <a:r>
              <a:rPr lang="en-US" dirty="0"/>
              <a:t> se </a:t>
            </a:r>
            <a:r>
              <a:rPr lang="en-US" err="1"/>
              <a:t>développant</a:t>
            </a:r>
            <a:r>
              <a:rPr lang="en-US" dirty="0"/>
              <a:t> </a:t>
            </a:r>
            <a:r>
              <a:rPr lang="en-US" err="1"/>
              <a:t>jusqu’à</a:t>
            </a:r>
            <a:r>
              <a:rPr lang="en-US" dirty="0"/>
              <a:t> </a:t>
            </a:r>
            <a:r>
              <a:rPr lang="en-US" err="1"/>
              <a:t>l’âge</a:t>
            </a:r>
            <a:r>
              <a:rPr lang="en-US" dirty="0"/>
              <a:t> de 25 ans. </a:t>
            </a:r>
            <a:endParaRPr lang="fr-FR" dirty="0">
              <a:cs typeface="Calibri" panose="020F0502020204030204"/>
            </a:endParaRPr>
          </a:p>
          <a:p>
            <a:pPr algn="just"/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427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339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173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73015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00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661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9138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0892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78680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469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973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712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949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4855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771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846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80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10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pattFill prst="pct90">
          <a:fgClr>
            <a:srgbClr val="1F99B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476131"/>
            <a:ext cx="5627868" cy="5913546"/>
          </a:xfrm>
          <a:prstGeom prst="rect">
            <a:avLst/>
          </a:prstGeom>
          <a:solidFill>
            <a:srgbClr val="FFBF35"/>
          </a:solidFill>
        </p:spPr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/>
          <a:srcRect l="23234" r="23234"/>
          <a:stretch/>
        </p:blipFill>
        <p:spPr>
          <a:xfrm>
            <a:off x="476131" y="476131"/>
            <a:ext cx="5627868" cy="5913546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6332482" y="1330340"/>
            <a:ext cx="5618464" cy="373286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212"/>
              </a:lnSpc>
            </a:pPr>
            <a:r>
              <a:rPr lang="en-US" sz="3900" b="1" dirty="0" err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L’activité</a:t>
            </a:r>
            <a:r>
              <a:rPr lang="en-US" sz="3900" b="1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 physique </a:t>
            </a:r>
            <a:r>
              <a:rPr lang="en-US" sz="3900" b="1" dirty="0" err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aérobique</a:t>
            </a:r>
            <a:r>
              <a:rPr lang="en-US" sz="3900" b="1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900" b="1" dirty="0" err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précoce</a:t>
            </a:r>
            <a:r>
              <a:rPr lang="en-US" sz="3900" b="1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 après </a:t>
            </a:r>
            <a:r>
              <a:rPr lang="en-US" sz="3900" b="1" dirty="0" err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une</a:t>
            </a:r>
            <a:r>
              <a:rPr lang="en-US" sz="3900" b="1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 commotion </a:t>
            </a:r>
            <a:r>
              <a:rPr lang="en-US" sz="3900" b="1" dirty="0" err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cérébrale</a:t>
            </a:r>
            <a:r>
              <a:rPr lang="en-US" sz="3900" b="1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 chez les adolescents et les </a:t>
            </a:r>
            <a:r>
              <a:rPr lang="en-US" sz="3900" b="1" dirty="0" err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jeunes</a:t>
            </a:r>
            <a:r>
              <a:rPr lang="en-US" sz="3900" b="1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900" b="1" dirty="0" err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adultes</a:t>
            </a:r>
            <a:r>
              <a:rPr lang="en-US" sz="3900" b="1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 : </a:t>
            </a:r>
            <a:r>
              <a:rPr lang="en-US" sz="3900" b="1" dirty="0" err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bénéfique</a:t>
            </a:r>
            <a:r>
              <a:rPr lang="en-US" sz="3900" b="1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3900" b="1" dirty="0" err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ou</a:t>
            </a:r>
            <a:r>
              <a:rPr lang="en-US" sz="3900" b="1" dirty="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 non?</a:t>
            </a:r>
            <a:endParaRPr lang="en-US" dirty="0">
              <a:latin typeface="Roboto"/>
              <a:ea typeface="Roboto"/>
              <a:cs typeface="Roboto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570606" y="5244880"/>
            <a:ext cx="5142215" cy="0"/>
          </a:xfrm>
          <a:prstGeom prst="line">
            <a:avLst/>
          </a:prstGeom>
          <a:noFill/>
          <a:ln w="12700">
            <a:solidFill>
              <a:srgbClr val="FFFFFF">
                <a:alpha val="20000"/>
              </a:srgbClr>
            </a:solidFill>
            <a:prstDash val="solid"/>
            <a:miter lim="800000"/>
          </a:ln>
        </p:spPr>
      </p:sp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2539" y="5751549"/>
            <a:ext cx="4847013" cy="933217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6722539" y="5961047"/>
            <a:ext cx="4846105" cy="2571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93"/>
              </a:lnSpc>
              <a:buNone/>
            </a:pPr>
            <a:r>
              <a:rPr lang="en-US" sz="1530" kern="0" spc="3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Par Audrey Jackson (R1) et Julien Lépine (R1)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6722539" y="6282584"/>
            <a:ext cx="4846105" cy="2571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093"/>
              </a:lnSpc>
              <a:spcBef>
                <a:spcPts val="498"/>
              </a:spcBef>
              <a:buNone/>
            </a:pPr>
            <a:r>
              <a:rPr lang="en-US" sz="1530" kern="0" spc="3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GMF Bordeaux-Cartierville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462027" y="614702"/>
            <a:ext cx="6499763" cy="56500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3600" b="1" dirty="0" err="1">
                <a:latin typeface="Roboto"/>
                <a:ea typeface="Roboto"/>
                <a:cs typeface="Roboto"/>
              </a:rPr>
              <a:t>Méthodologie</a:t>
            </a:r>
            <a:r>
              <a:rPr lang="en-US" sz="3600" b="1" dirty="0">
                <a:latin typeface="Roboto"/>
                <a:ea typeface="Roboto"/>
                <a:cs typeface="Roboto"/>
              </a:rPr>
              <a:t> - PubMed </a:t>
            </a:r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E574F05-152D-915A-A5A7-85D3863B2241}"/>
              </a:ext>
            </a:extLst>
          </p:cNvPr>
          <p:cNvSpPr txBox="1"/>
          <p:nvPr/>
        </p:nvSpPr>
        <p:spPr>
          <a:xfrm>
            <a:off x="986288" y="1316965"/>
            <a:ext cx="9414293" cy="1569660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Lato"/>
              </a:rPr>
              <a:t>Mesh + mots </a:t>
            </a:r>
            <a:r>
              <a:rPr lang="en-US" sz="1600" b="1" err="1">
                <a:latin typeface="Lato"/>
              </a:rPr>
              <a:t>libres</a:t>
            </a:r>
            <a:r>
              <a:rPr lang="en-US" sz="1600" b="1" dirty="0">
                <a:latin typeface="Lato"/>
              </a:rPr>
              <a:t> </a:t>
            </a:r>
            <a:r>
              <a:rPr lang="en-US" sz="1600" b="1" err="1">
                <a:latin typeface="Lato"/>
              </a:rPr>
              <a:t>libres</a:t>
            </a:r>
            <a:r>
              <a:rPr lang="en-US" sz="1600" b="1" dirty="0">
                <a:latin typeface="Lato"/>
              </a:rPr>
              <a:t> : </a:t>
            </a:r>
            <a:endParaRPr lang="fr-CA" b="1" dirty="0" err="1">
              <a:latin typeface="Tw Cen MT" panose="020B0602020104020603"/>
            </a:endParaRPr>
          </a:p>
          <a:p>
            <a:r>
              <a:rPr lang="en-US" sz="1600" b="1" dirty="0">
                <a:latin typeface="Lato"/>
              </a:rPr>
              <a:t> ("Brain Concussion"[</a:t>
            </a:r>
            <a:r>
              <a:rPr lang="en-US" sz="1600" b="1" dirty="0" err="1">
                <a:latin typeface="Lato"/>
              </a:rPr>
              <a:t>MeSH</a:t>
            </a:r>
            <a:r>
              <a:rPr lang="en-US" sz="1600" b="1" dirty="0">
                <a:latin typeface="Lato"/>
              </a:rPr>
              <a:t> Terms] OR "concussion*"[Title/Abstract] AND ("early exercise"[Title/Abstract:~5] OR "early activity"[Title/Abstract:~5]) OR "early </a:t>
            </a:r>
            <a:r>
              <a:rPr lang="en-US" sz="1600" b="1" dirty="0" err="1">
                <a:latin typeface="Lato"/>
              </a:rPr>
              <a:t>activit</a:t>
            </a:r>
            <a:r>
              <a:rPr lang="en-US" sz="1600" b="1" dirty="0">
                <a:latin typeface="Lato"/>
              </a:rPr>
              <a:t>*"[Title/Abstract]) AND ("youth" [Title/Abstract] OR "young adult*" [Title/Abstract] OR "adolescent*" [Title/Abstract] OR "children" [Title/Abstract] OR "pediatric" [Title/Abstract] OR "preschooler*" [Title/Abstract])</a:t>
            </a:r>
            <a:endParaRPr lang="en-US" sz="1600" b="1" dirty="0">
              <a:latin typeface="Lato"/>
              <a:ea typeface="Lato"/>
              <a:cs typeface="Lato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D156C2F-4231-99BC-0984-CC9990C0D391}"/>
              </a:ext>
            </a:extLst>
          </p:cNvPr>
          <p:cNvSpPr txBox="1"/>
          <p:nvPr/>
        </p:nvSpPr>
        <p:spPr>
          <a:xfrm>
            <a:off x="986287" y="4075650"/>
            <a:ext cx="9414293" cy="1569660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latin typeface="Lato"/>
                <a:ea typeface="Lato"/>
                <a:cs typeface="Lato"/>
              </a:rPr>
              <a:t>Crtitères</a:t>
            </a:r>
            <a:r>
              <a:rPr lang="en-US" sz="1600" b="1" dirty="0">
                <a:latin typeface="Lato"/>
                <a:ea typeface="Lato"/>
                <a:cs typeface="Lato"/>
              </a:rPr>
              <a:t> </a:t>
            </a:r>
            <a:r>
              <a:rPr lang="en-US" sz="1600" b="1" dirty="0" err="1">
                <a:latin typeface="Lato"/>
                <a:ea typeface="Lato"/>
                <a:cs typeface="Lato"/>
              </a:rPr>
              <a:t>d'inclusion</a:t>
            </a:r>
            <a:r>
              <a:rPr lang="en-US" sz="1600" b="1" dirty="0">
                <a:latin typeface="Lato"/>
                <a:ea typeface="Lato"/>
                <a:cs typeface="Lato"/>
              </a:rPr>
              <a:t> :</a:t>
            </a:r>
            <a:endParaRPr lang="fr-FR" dirty="0"/>
          </a:p>
          <a:p>
            <a:pPr marL="285750" indent="-285750">
              <a:buFont typeface="Calibri"/>
              <a:buChar char="-"/>
            </a:pPr>
            <a:r>
              <a:rPr lang="en-US" sz="1600" b="1" dirty="0">
                <a:latin typeface="Lato"/>
                <a:ea typeface="Lato"/>
                <a:cs typeface="Lato"/>
              </a:rPr>
              <a:t>Étude sur </a:t>
            </a:r>
            <a:r>
              <a:rPr lang="en-US" sz="1600" b="1" dirty="0" err="1">
                <a:latin typeface="Lato"/>
                <a:ea typeface="Lato"/>
                <a:cs typeface="Lato"/>
              </a:rPr>
              <a:t>l'effet</a:t>
            </a:r>
            <a:r>
              <a:rPr lang="en-US" sz="1600" b="1" dirty="0">
                <a:latin typeface="Lato"/>
                <a:ea typeface="Lato"/>
                <a:cs typeface="Lato"/>
              </a:rPr>
              <a:t> de </a:t>
            </a:r>
            <a:r>
              <a:rPr lang="en-US" sz="1600" b="1" dirty="0" err="1">
                <a:latin typeface="Lato"/>
                <a:ea typeface="Lato"/>
                <a:cs typeface="Lato"/>
              </a:rPr>
              <a:t>l'activité</a:t>
            </a:r>
            <a:r>
              <a:rPr lang="en-US" sz="1600" b="1" dirty="0">
                <a:latin typeface="Lato"/>
                <a:ea typeface="Lato"/>
                <a:cs typeface="Lato"/>
              </a:rPr>
              <a:t> physique </a:t>
            </a:r>
            <a:r>
              <a:rPr lang="en-US" sz="1600" b="1" dirty="0" err="1">
                <a:latin typeface="Lato"/>
                <a:ea typeface="Lato"/>
                <a:cs typeface="Lato"/>
              </a:rPr>
              <a:t>aéorobique</a:t>
            </a:r>
            <a:r>
              <a:rPr lang="en-US" sz="1600" b="1" dirty="0">
                <a:latin typeface="Lato"/>
                <a:ea typeface="Lato"/>
                <a:cs typeface="Lato"/>
              </a:rPr>
              <a:t> </a:t>
            </a:r>
            <a:r>
              <a:rPr lang="en-US" sz="1600" b="1" dirty="0" err="1">
                <a:latin typeface="Lato"/>
                <a:ea typeface="Lato"/>
                <a:cs typeface="Lato"/>
              </a:rPr>
              <a:t>précoce</a:t>
            </a:r>
            <a:r>
              <a:rPr lang="en-US" sz="1600" b="1" dirty="0">
                <a:latin typeface="Lato"/>
                <a:ea typeface="Lato"/>
                <a:cs typeface="Lato"/>
              </a:rPr>
              <a:t> (&lt;14 </a:t>
            </a:r>
            <a:r>
              <a:rPr lang="en-US" sz="1600" b="1" dirty="0" err="1">
                <a:latin typeface="Lato"/>
                <a:ea typeface="Lato"/>
                <a:cs typeface="Lato"/>
              </a:rPr>
              <a:t>jours</a:t>
            </a:r>
            <a:r>
              <a:rPr lang="en-US" sz="1600" b="1" dirty="0">
                <a:latin typeface="Lato"/>
                <a:ea typeface="Lato"/>
                <a:cs typeface="Lato"/>
              </a:rPr>
              <a:t> après la commotion)</a:t>
            </a:r>
          </a:p>
          <a:p>
            <a:pPr marL="285750" indent="-285750">
              <a:buFont typeface="Calibri"/>
              <a:buChar char="-"/>
            </a:pPr>
            <a:r>
              <a:rPr lang="en-US" sz="1600" b="1" dirty="0">
                <a:latin typeface="Lato"/>
                <a:ea typeface="Lato"/>
                <a:cs typeface="Lato"/>
              </a:rPr>
              <a:t>Issues : durée/</a:t>
            </a:r>
            <a:r>
              <a:rPr lang="en-US" sz="1600" b="1" dirty="0" err="1">
                <a:latin typeface="Lato"/>
                <a:ea typeface="Lato"/>
                <a:cs typeface="Lato"/>
              </a:rPr>
              <a:t>intensité</a:t>
            </a:r>
            <a:r>
              <a:rPr lang="en-US" sz="1600" b="1" dirty="0">
                <a:latin typeface="Lato"/>
                <a:ea typeface="Lato"/>
                <a:cs typeface="Lato"/>
              </a:rPr>
              <a:t> des </a:t>
            </a:r>
            <a:r>
              <a:rPr lang="en-US" sz="1600" b="1" dirty="0" err="1">
                <a:latin typeface="Lato"/>
                <a:ea typeface="Lato"/>
                <a:cs typeface="Lato"/>
              </a:rPr>
              <a:t>symptômes</a:t>
            </a:r>
            <a:r>
              <a:rPr lang="en-US" sz="1600" b="1" dirty="0">
                <a:latin typeface="Lato"/>
                <a:ea typeface="Lato"/>
                <a:cs typeface="Lato"/>
              </a:rPr>
              <a:t> post-commotion</a:t>
            </a:r>
          </a:p>
          <a:p>
            <a:endParaRPr lang="en-US" sz="1600" b="1" dirty="0">
              <a:latin typeface="Lato"/>
              <a:ea typeface="Lato"/>
              <a:cs typeface="Lato"/>
            </a:endParaRPr>
          </a:p>
          <a:p>
            <a:r>
              <a:rPr lang="en-US" sz="1600" b="1" err="1">
                <a:latin typeface="Lato"/>
                <a:ea typeface="Lato"/>
                <a:cs typeface="Lato"/>
              </a:rPr>
              <a:t>Critères</a:t>
            </a:r>
            <a:r>
              <a:rPr lang="en-US" sz="1600" b="1" dirty="0">
                <a:latin typeface="Lato"/>
                <a:ea typeface="Lato"/>
                <a:cs typeface="Lato"/>
              </a:rPr>
              <a:t> </a:t>
            </a:r>
            <a:r>
              <a:rPr lang="en-US" sz="1600" b="1" err="1">
                <a:latin typeface="Lato"/>
                <a:ea typeface="Lato"/>
                <a:cs typeface="Lato"/>
              </a:rPr>
              <a:t>d'exclusion</a:t>
            </a:r>
            <a:r>
              <a:rPr lang="en-US" sz="1600" b="1" dirty="0">
                <a:latin typeface="Lato"/>
                <a:ea typeface="Lato"/>
                <a:cs typeface="Lato"/>
              </a:rPr>
              <a:t> :</a:t>
            </a:r>
            <a:endParaRPr lang="en-US"/>
          </a:p>
          <a:p>
            <a:pPr marL="285750" indent="-285750">
              <a:buFont typeface="Calibri"/>
              <a:buChar char="-"/>
            </a:pPr>
            <a:r>
              <a:rPr lang="en-US" sz="1600" b="1" dirty="0">
                <a:latin typeface="Lato"/>
                <a:ea typeface="Lato"/>
                <a:cs typeface="Lato"/>
              </a:rPr>
              <a:t>Pas de </a:t>
            </a:r>
            <a:r>
              <a:rPr lang="en-US" sz="1600" b="1" dirty="0" err="1">
                <a:latin typeface="Lato"/>
                <a:ea typeface="Lato"/>
                <a:cs typeface="Lato"/>
              </a:rPr>
              <a:t>méta-analyse</a:t>
            </a:r>
            <a:r>
              <a:rPr lang="en-US" sz="1600" b="1" dirty="0">
                <a:latin typeface="Lato"/>
                <a:ea typeface="Lato"/>
                <a:cs typeface="Lato"/>
              </a:rPr>
              <a:t> </a:t>
            </a:r>
            <a:r>
              <a:rPr lang="en-US" sz="1600" b="1" dirty="0" err="1">
                <a:latin typeface="Lato"/>
                <a:ea typeface="Lato"/>
                <a:cs typeface="Lato"/>
              </a:rPr>
              <a:t>ni</a:t>
            </a:r>
            <a:r>
              <a:rPr lang="en-US" sz="1600" b="1" dirty="0">
                <a:latin typeface="Lato"/>
                <a:ea typeface="Lato"/>
                <a:cs typeface="Lato"/>
              </a:rPr>
              <a:t> revue de la </a:t>
            </a:r>
            <a:r>
              <a:rPr lang="en-US" sz="1600" b="1" dirty="0" err="1">
                <a:latin typeface="Lato"/>
                <a:ea typeface="Lato"/>
                <a:cs typeface="Lato"/>
              </a:rPr>
              <a:t>littérature</a:t>
            </a:r>
            <a:endParaRPr lang="en-US" sz="1600" b="1" dirty="0">
              <a:latin typeface="Lato"/>
              <a:ea typeface="Lato"/>
              <a:cs typeface="Lato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CA9A31-7B2F-767F-BEC3-F0C4A4114DBE}"/>
              </a:ext>
            </a:extLst>
          </p:cNvPr>
          <p:cNvSpPr txBox="1"/>
          <p:nvPr/>
        </p:nvSpPr>
        <p:spPr>
          <a:xfrm>
            <a:off x="986286" y="3313650"/>
            <a:ext cx="9414293" cy="338554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Lato"/>
                <a:ea typeface="Lato"/>
                <a:cs typeface="Lato"/>
              </a:rPr>
              <a:t>Filtre</a:t>
            </a:r>
            <a:r>
              <a:rPr lang="en-US" sz="1600" dirty="0">
                <a:latin typeface="Lato"/>
                <a:ea typeface="Lato"/>
                <a:cs typeface="Lato"/>
              </a:rPr>
              <a:t> </a:t>
            </a:r>
            <a:r>
              <a:rPr lang="en-US" sz="1600" dirty="0" err="1">
                <a:latin typeface="Lato"/>
                <a:ea typeface="Lato"/>
                <a:cs typeface="Lato"/>
              </a:rPr>
              <a:t>temporel</a:t>
            </a:r>
            <a:r>
              <a:rPr lang="en-US" sz="1600" dirty="0">
                <a:latin typeface="Lato"/>
                <a:ea typeface="Lato"/>
                <a:cs typeface="Lato"/>
              </a:rPr>
              <a:t> :</a:t>
            </a:r>
            <a:r>
              <a:rPr lang="en-US" sz="1600" b="1" dirty="0">
                <a:latin typeface="Lato"/>
                <a:ea typeface="Lato"/>
                <a:cs typeface="Lato"/>
              </a:rPr>
              <a:t> 2019-2023 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5D362C9-9B15-7AD5-7CF7-56EB069C807D}"/>
              </a:ext>
            </a:extLst>
          </p:cNvPr>
          <p:cNvSpPr txBox="1"/>
          <p:nvPr/>
        </p:nvSpPr>
        <p:spPr>
          <a:xfrm>
            <a:off x="986286" y="6174491"/>
            <a:ext cx="9414293" cy="338554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Lato"/>
                <a:ea typeface="Lato"/>
                <a:cs typeface="Lato"/>
              </a:rPr>
              <a:t>Si plus d'un article </a:t>
            </a:r>
            <a:r>
              <a:rPr lang="en-US" sz="1600" b="1" dirty="0" err="1">
                <a:latin typeface="Lato"/>
                <a:ea typeface="Lato"/>
                <a:cs typeface="Lato"/>
              </a:rPr>
              <a:t>publié</a:t>
            </a:r>
            <a:r>
              <a:rPr lang="en-US" sz="1600" b="1" dirty="0">
                <a:latin typeface="Lato"/>
                <a:ea typeface="Lato"/>
                <a:cs typeface="Lato"/>
              </a:rPr>
              <a:t> avec les </a:t>
            </a:r>
            <a:r>
              <a:rPr lang="en-US" sz="1600" b="1" dirty="0" err="1">
                <a:latin typeface="Lato"/>
                <a:ea typeface="Lato"/>
                <a:cs typeface="Lato"/>
              </a:rPr>
              <a:t>mêmes</a:t>
            </a:r>
            <a:r>
              <a:rPr lang="en-US" sz="1600" b="1" dirty="0">
                <a:latin typeface="Lato"/>
                <a:ea typeface="Lato"/>
                <a:cs typeface="Lato"/>
              </a:rPr>
              <a:t> </a:t>
            </a:r>
            <a:r>
              <a:rPr lang="en-US" sz="1600" b="1" dirty="0" err="1">
                <a:latin typeface="Lato"/>
                <a:ea typeface="Lato"/>
                <a:cs typeface="Lato"/>
              </a:rPr>
              <a:t>données</a:t>
            </a:r>
            <a:r>
              <a:rPr lang="en-US" sz="1600" b="1" dirty="0">
                <a:latin typeface="Lato"/>
                <a:ea typeface="Lato"/>
                <a:cs typeface="Lato"/>
              </a:rPr>
              <a:t> 1 </a:t>
            </a:r>
            <a:r>
              <a:rPr lang="en-US" sz="1600" b="1" dirty="0" err="1">
                <a:latin typeface="Lato"/>
                <a:ea typeface="Lato"/>
                <a:cs typeface="Lato"/>
              </a:rPr>
              <a:t>seul</a:t>
            </a:r>
            <a:r>
              <a:rPr lang="en-US" sz="1600" b="1" dirty="0">
                <a:latin typeface="Lato"/>
                <a:ea typeface="Lato"/>
                <a:cs typeface="Lato"/>
              </a:rPr>
              <a:t> article (le plus important) </a:t>
            </a:r>
            <a:r>
              <a:rPr lang="en-US" sz="1600" b="1" dirty="0" err="1">
                <a:latin typeface="Lato"/>
                <a:ea typeface="Lato"/>
                <a:cs typeface="Lato"/>
              </a:rPr>
              <a:t>choisi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259ED4D-0B46-ACDC-3072-F2D22B1937CB}"/>
              </a:ext>
            </a:extLst>
          </p:cNvPr>
          <p:cNvSpPr txBox="1"/>
          <p:nvPr/>
        </p:nvSpPr>
        <p:spPr>
          <a:xfrm>
            <a:off x="10774947" y="1911683"/>
            <a:ext cx="6015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/>
              <a:t>62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7072877-7285-3124-4DB2-3D3FF93E0737}"/>
              </a:ext>
            </a:extLst>
          </p:cNvPr>
          <p:cNvSpPr txBox="1"/>
          <p:nvPr/>
        </p:nvSpPr>
        <p:spPr>
          <a:xfrm>
            <a:off x="10774946" y="3328736"/>
            <a:ext cx="6015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/>
              <a:t>38</a:t>
            </a:r>
          </a:p>
          <a:p>
            <a:endParaRPr lang="fr-CA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05727C6-3703-BC22-3B18-84E9B3317C48}"/>
              </a:ext>
            </a:extLst>
          </p:cNvPr>
          <p:cNvSpPr txBox="1"/>
          <p:nvPr/>
        </p:nvSpPr>
        <p:spPr>
          <a:xfrm>
            <a:off x="10774945" y="4478419"/>
            <a:ext cx="6015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/>
              <a:t>10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1F9AB98-0491-3261-404F-A3ADB6295A73}"/>
              </a:ext>
            </a:extLst>
          </p:cNvPr>
          <p:cNvSpPr txBox="1"/>
          <p:nvPr/>
        </p:nvSpPr>
        <p:spPr>
          <a:xfrm>
            <a:off x="10774944" y="6136102"/>
            <a:ext cx="6015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dirty="0"/>
              <a:t>8</a:t>
            </a:r>
          </a:p>
        </p:txBody>
      </p:sp>
      <p:sp>
        <p:nvSpPr>
          <p:cNvPr id="25" name="Flèche : bas 24">
            <a:extLst>
              <a:ext uri="{FF2B5EF4-FFF2-40B4-BE49-F238E27FC236}">
                <a16:creationId xmlns:a16="http://schemas.microsoft.com/office/drawing/2014/main" id="{4AE55866-2897-CAF4-BE7E-6DDA5CFC27D5}"/>
              </a:ext>
            </a:extLst>
          </p:cNvPr>
          <p:cNvSpPr/>
          <p:nvPr/>
        </p:nvSpPr>
        <p:spPr>
          <a:xfrm>
            <a:off x="5547894" y="2994526"/>
            <a:ext cx="280736" cy="2406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Flèche : bas 25">
            <a:extLst>
              <a:ext uri="{FF2B5EF4-FFF2-40B4-BE49-F238E27FC236}">
                <a16:creationId xmlns:a16="http://schemas.microsoft.com/office/drawing/2014/main" id="{A89BB810-E67B-86DC-D1C4-0F56E48B28E5}"/>
              </a:ext>
            </a:extLst>
          </p:cNvPr>
          <p:cNvSpPr/>
          <p:nvPr/>
        </p:nvSpPr>
        <p:spPr>
          <a:xfrm>
            <a:off x="5547893" y="3729789"/>
            <a:ext cx="280736" cy="2406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FF0970EA-7FFD-AFB4-41AC-57773592F748}"/>
              </a:ext>
            </a:extLst>
          </p:cNvPr>
          <p:cNvSpPr/>
          <p:nvPr/>
        </p:nvSpPr>
        <p:spPr>
          <a:xfrm>
            <a:off x="5547892" y="5801894"/>
            <a:ext cx="280736" cy="24063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156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C27E3B-364F-8F4C-8E18-30323632B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54877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FFFFFF"/>
                </a:solidFill>
                <a:latin typeface=""/>
              </a:rPr>
              <a:t>1/ Leddy et al. 2019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51302B-879A-6945-8124-139D38B83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657" y="1760482"/>
            <a:ext cx="10508343" cy="3254206"/>
          </a:xfrm>
        </p:spPr>
        <p:txBody>
          <a:bodyPr anchor="ctr">
            <a:noAutofit/>
          </a:bodyPr>
          <a:lstStyle/>
          <a:p>
            <a:r>
              <a:rPr lang="fr-FR" sz="2000" dirty="0"/>
              <a:t>« EARLY SUBTHRESHOLD AEROBIC EXERCISE FOR SPORT-RELATED CONCUSSION A RANDOMIZED CLINICAL TRIAL » </a:t>
            </a:r>
          </a:p>
          <a:p>
            <a:r>
              <a:rPr lang="fr-FR" sz="2000" dirty="0"/>
              <a:t>Publié dans le </a:t>
            </a:r>
            <a:r>
              <a:rPr lang="fr-FR" sz="2000" i="1" dirty="0"/>
              <a:t>JAMA </a:t>
            </a:r>
            <a:r>
              <a:rPr lang="fr-FR" sz="2000" i="1" dirty="0" err="1"/>
              <a:t>Pediatrics</a:t>
            </a:r>
            <a:r>
              <a:rPr lang="fr-FR" sz="2000" i="1" dirty="0"/>
              <a:t> </a:t>
            </a:r>
            <a:r>
              <a:rPr lang="fr-FR" sz="2000" dirty="0"/>
              <a:t>en février 2019 par John J. Leddy et al.</a:t>
            </a:r>
          </a:p>
          <a:p>
            <a:r>
              <a:rPr lang="fr-FR" sz="2000" dirty="0"/>
              <a:t>Devis de l’étude: ECR</a:t>
            </a:r>
          </a:p>
          <a:p>
            <a:r>
              <a:rPr lang="fr-FR" sz="2000" dirty="0"/>
              <a:t>P : 103 participants, caractéristiques initiales similaires entre les 2 groupes étudiés</a:t>
            </a:r>
            <a:endParaRPr lang="fr-CA" sz="2000" dirty="0">
              <a:ea typeface="Calibri" panose="020F0502020204030204" pitchFamily="34" charset="0"/>
            </a:endParaRPr>
          </a:p>
          <a:p>
            <a:r>
              <a:rPr lang="fr-CA" sz="2000" dirty="0">
                <a:ea typeface="Calibri" panose="020F0502020204030204" pitchFamily="34" charset="0"/>
              </a:rPr>
              <a:t>I : Programme exercice aérobie individualisé </a:t>
            </a:r>
          </a:p>
          <a:p>
            <a:r>
              <a:rPr lang="fr-CA" sz="2000" dirty="0">
                <a:ea typeface="Calibri" panose="020F0502020204030204" pitchFamily="34" charset="0"/>
              </a:rPr>
              <a:t>C : Programme d’étirement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4171A-D50A-B1E8-C72B-3D7C14F37D02}"/>
              </a:ext>
            </a:extLst>
          </p:cNvPr>
          <p:cNvSpPr txBox="1"/>
          <p:nvPr/>
        </p:nvSpPr>
        <p:spPr>
          <a:xfrm>
            <a:off x="1069949" y="5020710"/>
            <a:ext cx="10504097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 dirty="0"/>
              <a:t>Question à l’étude: É</a:t>
            </a:r>
            <a:r>
              <a:rPr lang="fr-FR" sz="2400" b="1" dirty="0">
                <a:effectLst/>
                <a:ea typeface="Calibri" panose="020F0502020204030204" pitchFamily="34" charset="0"/>
              </a:rPr>
              <a:t>valuer l’efficacité, dans la phase aiguë suite à un traumatisme crânien associé au sport, d’un programme d’exercice en aérobie individualisé comparativement à un programme d’exercices d’étirement prescrit à des adolescents</a:t>
            </a:r>
            <a:endParaRPr lang="fr-CA" sz="2400" b="1">
              <a:effectLst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1294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C6777-8BDC-FD6B-31E6-8774DF56A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02" y="1878546"/>
            <a:ext cx="3958313" cy="27950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36DBD2-205A-D74D-B615-877B2CFE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fr-FR" sz="1700" dirty="0"/>
          </a:p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emps de récupération médian:</a:t>
            </a:r>
          </a:p>
          <a:p>
            <a:pPr lvl="1"/>
            <a:r>
              <a:rPr lang="fr-FR" sz="1800" dirty="0">
                <a:latin typeface="Arial" panose="020B0604020202020204" pitchFamily="34" charset="0"/>
                <a:ea typeface="Calibri" panose="020F0502020204030204" pitchFamily="34" charset="0"/>
              </a:rPr>
              <a:t>Groupe intervention: 13 jours</a:t>
            </a:r>
          </a:p>
          <a:p>
            <a:pPr lvl="1"/>
            <a:r>
              <a:rPr lang="fr-FR" sz="1800" dirty="0">
                <a:latin typeface="Arial" panose="020B0604020202020204" pitchFamily="34" charset="0"/>
                <a:ea typeface="Calibri" panose="020F0502020204030204" pitchFamily="34" charset="0"/>
              </a:rPr>
              <a:t>Groupe contrôle: 17 jours </a:t>
            </a:r>
          </a:p>
          <a:p>
            <a:pPr lvl="1"/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(score p= 0,009, statistiquement significatif)</a:t>
            </a:r>
          </a:p>
          <a:p>
            <a:pPr lvl="1"/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ncidence médiane de participants ayant une récupération tardive (&gt; 30 jours)</a:t>
            </a:r>
          </a:p>
          <a:p>
            <a:pPr lvl="1"/>
            <a:r>
              <a:rPr lang="fr-FR" sz="1800" dirty="0">
                <a:latin typeface="Arial" panose="020B0604020202020204" pitchFamily="34" charset="0"/>
                <a:ea typeface="Calibri" panose="020F0502020204030204" pitchFamily="34" charset="0"/>
              </a:rPr>
              <a:t>Groupe intervention: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Incidence supérieure (n=7 participants) avec une durée médiane de 58 jours</a:t>
            </a:r>
          </a:p>
          <a:p>
            <a:pPr lvl="1"/>
            <a:r>
              <a:rPr lang="fr-FR" sz="1800" dirty="0">
                <a:latin typeface="Arial" panose="020B0604020202020204" pitchFamily="34" charset="0"/>
                <a:ea typeface="Calibri" panose="020F0502020204030204" pitchFamily="34" charset="0"/>
              </a:rPr>
              <a:t>Groupe contrôle: 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Incidence moins importante (n=2 participants) avec une durée médiane de 50 jours </a:t>
            </a:r>
          </a:p>
          <a:p>
            <a:pPr lvl="1"/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(score p= 0,08, non statistiquement significatif)</a:t>
            </a:r>
          </a:p>
          <a:p>
            <a:pPr marL="0" indent="0">
              <a:buNone/>
            </a:pPr>
            <a:endParaRPr lang="fr-FR" sz="17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38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1EDE08-5A33-0342-B8C1-10468A23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FFFF"/>
                </a:solidFill>
                <a:latin typeface=""/>
              </a:rPr>
              <a:t>Analyse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F02D8A-3DF5-BA4A-A254-C701F5F90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125008"/>
            <a:ext cx="9895951" cy="523525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fr-FR" sz="1000" dirty="0"/>
          </a:p>
          <a:p>
            <a:r>
              <a:rPr lang="fr-FR" sz="3200" dirty="0"/>
              <a:t>Validité interne: </a:t>
            </a:r>
            <a:r>
              <a:rPr lang="fr-FR" sz="3200" b="1" dirty="0"/>
              <a:t>Bonne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dirty="0">
                <a:effectLst/>
                <a:ea typeface="Calibri" panose="020F0502020204030204" pitchFamily="34" charset="0"/>
              </a:rPr>
              <a:t>Groupes étudiés semblables pour l’ensemble des caractéristiques initiales évaluées, ainsi que pour les participants ayant quitté l’étude</a:t>
            </a:r>
          </a:p>
          <a:p>
            <a:pPr lvl="1">
              <a:buFont typeface="Wingdings" pitchFamily="2" charset="2"/>
              <a:buChar char="Ø"/>
            </a:pPr>
            <a:r>
              <a:rPr lang="fr-FR" sz="1800" dirty="0">
                <a:effectLst/>
              </a:rPr>
              <a:t>Contrôle pour les facteurs de confusion (âge, sexe, temps depuis le traumatisme, antécédents de commotions cérébrales)</a:t>
            </a:r>
          </a:p>
          <a:p>
            <a:pPr lvl="1">
              <a:buFont typeface="Wingdings" pitchFamily="2" charset="2"/>
              <a:buChar char="Ø"/>
            </a:pPr>
            <a:r>
              <a:rPr lang="fr-CA" sz="1800" dirty="0">
                <a:effectLst/>
              </a:rPr>
              <a:t>Étude partiellement à l’aveugle, mais limitation des risques de biais d’intervention</a:t>
            </a:r>
          </a:p>
          <a:p>
            <a:pPr lvl="1">
              <a:buFont typeface="Wingdings" pitchFamily="2" charset="2"/>
              <a:buChar char="Ø"/>
            </a:pPr>
            <a:r>
              <a:rPr lang="fr-CA" sz="1800" dirty="0"/>
              <a:t>Même évaluation pour les 2 groupes à l’étude </a:t>
            </a:r>
          </a:p>
          <a:p>
            <a:pPr lvl="1">
              <a:buFont typeface="Wingdings" pitchFamily="2" charset="2"/>
              <a:buChar char="Ø"/>
            </a:pPr>
            <a:r>
              <a:rPr lang="fr-CA" sz="1800" dirty="0"/>
              <a:t>Analyse per protocole</a:t>
            </a:r>
            <a:endParaRPr lang="fr-CA" sz="900" dirty="0"/>
          </a:p>
          <a:p>
            <a:r>
              <a:rPr lang="fr-CA" sz="3200" dirty="0"/>
              <a:t>Validité externe:</a:t>
            </a:r>
            <a:r>
              <a:rPr lang="fr-CA" sz="3200" b="1" dirty="0"/>
              <a:t> Limitée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Beaucoup de critères d’exclusion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Peu de milieux étudiés (3 aux États-Unis et 1 aux Canada)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Échantillon faible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7C468-3BE5-B828-6B2D-B979368B5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945" y="3742635"/>
            <a:ext cx="2291862" cy="22918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70436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1FA027-F5B9-9C4D-9B3F-96F41F6E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74" y="1289902"/>
            <a:ext cx="10426474" cy="26273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000" dirty="0"/>
              <a:t>« EARLY TARGETED HEART RATE AEROBIC EXERCISE VERSUS PLACEBO STRETCHING FOR SPORT-RELATED CONCUSSION IN ADOLESCENTS: A RANDOMIZED CONTROLLED TRIAL» </a:t>
            </a:r>
          </a:p>
          <a:p>
            <a:r>
              <a:rPr lang="fr-FR" sz="2000" dirty="0"/>
              <a:t>Publié dans le </a:t>
            </a:r>
            <a:r>
              <a:rPr lang="fr-FR" sz="2000" i="1" dirty="0"/>
              <a:t>Lancet Child Adolescent </a:t>
            </a:r>
            <a:r>
              <a:rPr lang="fr-FR" sz="2000" i="1" dirty="0" err="1"/>
              <a:t>Health</a:t>
            </a:r>
            <a:r>
              <a:rPr lang="fr-FR" sz="2000" i="1" dirty="0"/>
              <a:t> </a:t>
            </a:r>
            <a:r>
              <a:rPr lang="fr-FR" sz="2000" dirty="0"/>
              <a:t>en septembre 2021 par John J. Leddy et al.</a:t>
            </a:r>
          </a:p>
          <a:p>
            <a:r>
              <a:rPr lang="fr-FR" sz="2000" dirty="0"/>
              <a:t>Devis de l’étude: ECR</a:t>
            </a:r>
          </a:p>
          <a:p>
            <a:pPr marL="0" indent="0">
              <a:buNone/>
            </a:pPr>
            <a:r>
              <a:rPr lang="fr-FR" sz="2000" dirty="0"/>
              <a:t>P : 118 participants, généralement similaires entre les 2 groupes étudiés</a:t>
            </a:r>
          </a:p>
          <a:p>
            <a:pPr marL="0" indent="0">
              <a:buNone/>
            </a:pPr>
            <a:r>
              <a:rPr lang="fr-CA" sz="2000" dirty="0"/>
              <a:t>I : </a:t>
            </a:r>
            <a:r>
              <a:rPr lang="fr-CA" sz="2000" dirty="0">
                <a:ea typeface="Calibri" panose="020F0502020204030204" pitchFamily="34" charset="0"/>
              </a:rPr>
              <a:t>Programme exercice aérobie individualisé </a:t>
            </a:r>
            <a:endParaRPr lang="fr-CA" sz="2000" dirty="0"/>
          </a:p>
          <a:p>
            <a:pPr marL="0" indent="0">
              <a:buNone/>
            </a:pPr>
            <a:r>
              <a:rPr lang="fr-CA" sz="2000" dirty="0"/>
              <a:t>C : Programme d’étirement</a:t>
            </a:r>
            <a:endParaRPr lang="fr-CA" dirty="0"/>
          </a:p>
          <a:p>
            <a:endParaRPr lang="fr-CA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E73033-7689-0658-7218-9E56B6E8D82B}"/>
              </a:ext>
            </a:extLst>
          </p:cNvPr>
          <p:cNvSpPr txBox="1"/>
          <p:nvPr/>
        </p:nvSpPr>
        <p:spPr>
          <a:xfrm>
            <a:off x="607409" y="4521065"/>
            <a:ext cx="11114794" cy="25237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CA" sz="2000" b="1" dirty="0">
                <a:latin typeface="Arial"/>
                <a:cs typeface="Arial"/>
              </a:rPr>
              <a:t>Questions à l’étude: </a:t>
            </a:r>
            <a:endParaRPr lang="fr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fr-FR" sz="2000" b="1" dirty="0">
                <a:latin typeface="Arial"/>
                <a:cs typeface="Arial"/>
              </a:rPr>
              <a:t>É</a:t>
            </a:r>
            <a:r>
              <a:rPr lang="fr-FR" sz="20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valuer la sécurité, l’efficacité ainsi que l’adhérence objective de la pratique d’un programme d’exercices aérobiques individualisé comparativement à un programme d’exercices d’étirement dans la phase aiguë suite à un traumatisme crânien associé au sport.</a:t>
            </a:r>
            <a:r>
              <a:rPr lang="fr-FR" sz="2000" b="1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fr-FR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  <a:p>
            <a:pPr marL="342900" indent="-342900">
              <a:buAutoNum type="arabicParenR"/>
            </a:pPr>
            <a:r>
              <a:rPr lang="fr-FR" sz="2000" b="1" dirty="0">
                <a:effectLst/>
                <a:latin typeface="Arial"/>
                <a:ea typeface="Calibri" panose="020F0502020204030204" pitchFamily="34" charset="0"/>
                <a:cs typeface="Arial"/>
              </a:rPr>
              <a:t>Évaluer la généralisation des effets du traitement en ajoutant 2 milieux hospitaliers tertiaires supplémentaires à l’étude réalisée en 2019.</a:t>
            </a:r>
            <a:r>
              <a:rPr lang="fr-CA" sz="2000" b="1" dirty="0"/>
              <a:t> </a:t>
            </a:r>
            <a:endParaRPr lang="fr-CA" sz="2000" b="1" dirty="0">
              <a:effectLst/>
            </a:endParaRPr>
          </a:p>
          <a:p>
            <a:endParaRPr lang="fr-CA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8CE22B8-F6DE-91C0-37F3-8BBA80539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51" y="6991"/>
            <a:ext cx="9895951" cy="154877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FFFFFF"/>
                </a:solidFill>
                <a:latin typeface=""/>
              </a:rPr>
              <a:t>2/ Leddy et al.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846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72E83F-1162-9A49-B866-5B7B12FBE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9953" y="260616"/>
            <a:ext cx="6501190" cy="659738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900" dirty="0">
                <a:latin typeface="Arial"/>
                <a:ea typeface="Calibri" panose="020F0502020204030204" pitchFamily="34" charset="0"/>
                <a:cs typeface="Arial"/>
              </a:rPr>
              <a:t>Analyse par intention de traiter</a:t>
            </a:r>
          </a:p>
          <a:p>
            <a:pPr marL="0" indent="0">
              <a:buNone/>
            </a:pPr>
            <a:endParaRPr lang="fr-FR" sz="29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sz="1600" dirty="0">
                <a:latin typeface="Arial"/>
                <a:ea typeface="Calibri" panose="020F0502020204030204" pitchFamily="34" charset="0"/>
                <a:cs typeface="Arial"/>
              </a:rPr>
              <a:t>E</a:t>
            </a:r>
            <a:r>
              <a:rPr lang="fr-FR" sz="1600" dirty="0">
                <a:effectLst/>
                <a:latin typeface="Arial"/>
                <a:ea typeface="Calibri" panose="020F0502020204030204" pitchFamily="34" charset="0"/>
                <a:cs typeface="Arial"/>
              </a:rPr>
              <a:t>xercice aérobique</a:t>
            </a:r>
            <a:r>
              <a:rPr lang="fr-FR" sz="1600" dirty="0">
                <a:latin typeface="Arial"/>
                <a:ea typeface="Calibri" panose="020F0502020204030204" pitchFamily="34" charset="0"/>
                <a:cs typeface="Arial"/>
              </a:rPr>
              <a:t>: E</a:t>
            </a:r>
            <a:r>
              <a:rPr lang="fr-FR" sz="1600" dirty="0">
                <a:effectLst/>
                <a:latin typeface="Arial"/>
                <a:ea typeface="Calibri" panose="020F0502020204030204" pitchFamily="34" charset="0"/>
                <a:cs typeface="Arial"/>
              </a:rPr>
              <a:t>ffet bénéfique statistiquement significatif sur la guérison clinique dans les 4 premières semaines suite au traumatisme (HR 0,52 [95% CI 0,28-0,97], score p=0,039) quand il y avait un contrôle pour le sexe, le site et le temps moyen d’exercice physique quotidien</a:t>
            </a:r>
          </a:p>
          <a:p>
            <a:pPr marL="457200" lvl="1" indent="0">
              <a:buNone/>
            </a:pP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</a:rPr>
              <a:t>Temps de récupération (médiane):</a:t>
            </a:r>
          </a:p>
          <a:p>
            <a:pPr lvl="1">
              <a:buFont typeface="Wingdings" pitchFamily="2" charset="2"/>
              <a:buChar char="q"/>
            </a:pPr>
            <a:r>
              <a:rPr lang="fr-FR" sz="1600" dirty="0">
                <a:latin typeface="Arial"/>
                <a:ea typeface="Calibri" panose="020F0502020204030204" pitchFamily="34" charset="0"/>
                <a:cs typeface="Arial"/>
              </a:rPr>
              <a:t>G</a:t>
            </a:r>
            <a:r>
              <a:rPr lang="fr-FR" sz="1600" dirty="0">
                <a:effectLst/>
                <a:latin typeface="Arial"/>
                <a:ea typeface="Calibri" panose="020F0502020204030204" pitchFamily="34" charset="0"/>
                <a:cs typeface="Arial"/>
              </a:rPr>
              <a:t>roupe aérobique </a:t>
            </a:r>
            <a:r>
              <a:rPr lang="fr-FR" sz="1600" dirty="0">
                <a:latin typeface="Arial"/>
                <a:ea typeface="Calibri" panose="020F0502020204030204" pitchFamily="34" charset="0"/>
                <a:cs typeface="Arial"/>
              </a:rPr>
              <a:t>:</a:t>
            </a:r>
            <a:r>
              <a:rPr lang="fr-FR" sz="1600" dirty="0">
                <a:effectLst/>
                <a:latin typeface="Arial"/>
                <a:ea typeface="Calibri" panose="020F0502020204030204" pitchFamily="34" charset="0"/>
                <a:cs typeface="Arial"/>
              </a:rPr>
              <a:t> 14 jours</a:t>
            </a:r>
            <a:r>
              <a:rPr lang="fr-FR" sz="1600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  <a:p>
            <a:pPr lvl="1">
              <a:buFont typeface="Wingdings" pitchFamily="2" charset="2"/>
              <a:buChar char="q"/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</a:rPr>
              <a:t>Groupe contrôle: 19 jours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Les participants provenant des sites affiliés aux hôpitaux prenaient plus de temps à récupérer et avaient une fréquence plus élevée de symptômes post-commotionnels persistants</a:t>
            </a:r>
            <a:r>
              <a:rPr lang="fr-CA" sz="2200" dirty="0">
                <a:effectLst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0AC1-922B-449D-6A6F-62BE511FE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45" y="2031473"/>
            <a:ext cx="3958313" cy="27950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606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72E83F-1162-9A49-B866-5B7B12FBE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353" y="739588"/>
            <a:ext cx="6501190" cy="659738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fr-CA" sz="3200" dirty="0"/>
              <a:t>Analyse per protocole:</a:t>
            </a:r>
          </a:p>
          <a:p>
            <a:pPr marL="0" indent="0">
              <a:buNone/>
            </a:pPr>
            <a:endParaRPr lang="fr-CA" sz="3200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Temps de récupération:</a:t>
            </a:r>
          </a:p>
          <a:p>
            <a:pPr lvl="1">
              <a:buFont typeface="Wingdings" pitchFamily="2" charset="2"/>
              <a:buChar char="q"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Groupe intervention: 12 jours </a:t>
            </a:r>
          </a:p>
          <a:p>
            <a:pPr lvl="1">
              <a:buFont typeface="Wingdings" pitchFamily="2" charset="2"/>
              <a:buChar char="q"/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</a:rPr>
              <a:t>Groupe contrôle: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21 jours </a:t>
            </a:r>
          </a:p>
          <a:p>
            <a:pPr lvl="1">
              <a:buFont typeface="Wingdings" pitchFamily="2" charset="2"/>
              <a:buChar char="q"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(score p=0,011, statistiquement significatif)</a:t>
            </a:r>
          </a:p>
          <a:p>
            <a:pPr marL="457200" lvl="1" indent="0">
              <a:buNone/>
            </a:pPr>
            <a:endParaRPr lang="fr-CA" sz="2800" dirty="0">
              <a:effectLst/>
            </a:endParaRPr>
          </a:p>
          <a:p>
            <a:pPr lvl="1">
              <a:buFont typeface="Wingdings" pitchFamily="2" charset="2"/>
              <a:buChar char="Ø"/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de participants avec des symptômes post-commotionnels persistants:</a:t>
            </a:r>
          </a:p>
          <a:p>
            <a:pPr lvl="1">
              <a:buFont typeface="Wingdings" pitchFamily="2" charset="2"/>
              <a:buChar char="q"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 intervention: 9%</a:t>
            </a:r>
          </a:p>
          <a:p>
            <a:pPr lvl="1">
              <a:buFont typeface="Wingdings" pitchFamily="2" charset="2"/>
              <a:buChar char="q"/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Groupe contrôle: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31% </a:t>
            </a:r>
          </a:p>
          <a:p>
            <a:pPr lvl="1">
              <a:buFont typeface="Wingdings" pitchFamily="2" charset="2"/>
              <a:buChar char="q"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(score p=0,014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statistiquement significatif)</a:t>
            </a:r>
            <a:endParaRPr lang="fr-C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0AC1-922B-449D-6A6F-62BE511FE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45" y="2031473"/>
            <a:ext cx="3958313" cy="27950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1564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0C3A25-F330-9741-90DF-C597FFD21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46852"/>
            <a:ext cx="9905999" cy="41250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600" dirty="0"/>
              <a:t>Validité interne: </a:t>
            </a:r>
            <a:r>
              <a:rPr lang="fr-FR" sz="2600" b="1" dirty="0"/>
              <a:t>Améliorée comparativement à l’étude de 2019</a:t>
            </a:r>
          </a:p>
          <a:p>
            <a:pPr lvl="1">
              <a:buFont typeface="Wingdings" pitchFamily="2" charset="2"/>
              <a:buChar char="Ø"/>
            </a:pPr>
            <a:r>
              <a:rPr lang="fr-FR" sz="2200" dirty="0"/>
              <a:t>Récolte de données plus rigoureuse</a:t>
            </a:r>
          </a:p>
          <a:p>
            <a:pPr lvl="1">
              <a:buFont typeface="Wingdings" pitchFamily="2" charset="2"/>
              <a:buChar char="Ø"/>
            </a:pPr>
            <a:r>
              <a:rPr lang="fr-FR" sz="2200" dirty="0"/>
              <a:t>Adhérence d’activité physique quantifiée</a:t>
            </a:r>
          </a:p>
          <a:p>
            <a:pPr lvl="1">
              <a:buFont typeface="Wingdings" pitchFamily="2" charset="2"/>
              <a:buChar char="Ø"/>
            </a:pPr>
            <a:r>
              <a:rPr lang="fr-FR" sz="2200" dirty="0"/>
              <a:t>Groupe similaires, sauf différence entre les milieux hospitaliers et communautaires sur l’intensité des symptômes commotionnels initiaux</a:t>
            </a:r>
          </a:p>
          <a:p>
            <a:pPr lvl="1">
              <a:buFont typeface="Wingdings" pitchFamily="2" charset="2"/>
              <a:buChar char="Ø"/>
            </a:pPr>
            <a:r>
              <a:rPr lang="fr-FR" sz="2200" dirty="0"/>
              <a:t>Analyse par intention de traiter</a:t>
            </a:r>
            <a:endParaRPr lang="fr-FR" sz="2600" dirty="0"/>
          </a:p>
          <a:p>
            <a:r>
              <a:rPr lang="fr-FR" sz="2600" dirty="0"/>
              <a:t>Validité externe: </a:t>
            </a:r>
            <a:r>
              <a:rPr lang="fr-FR" sz="2600" b="1" dirty="0"/>
              <a:t>Bonne</a:t>
            </a:r>
          </a:p>
          <a:p>
            <a:pPr lvl="1">
              <a:buFont typeface="Wingdings" pitchFamily="2" charset="2"/>
              <a:buChar char="Ø"/>
            </a:pPr>
            <a:r>
              <a:rPr lang="fr-FR" sz="2200" dirty="0"/>
              <a:t>Milieux de recherche hétérogènes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6B5911-6F6D-7FCA-F54D-F9A9B393E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88" y="3761280"/>
            <a:ext cx="2291862" cy="22918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4F9393A9-172C-0D28-6C44-2DE7E724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FFFF"/>
                </a:solidFill>
                <a:latin typeface=""/>
              </a:rPr>
              <a:t>Analyse</a:t>
            </a:r>
          </a:p>
        </p:txBody>
      </p:sp>
    </p:spTree>
    <p:extLst>
      <p:ext uri="{BB962C8B-B14F-4D97-AF65-F5344CB8AC3E}">
        <p14:creationId xmlns:p14="http://schemas.microsoft.com/office/powerpoint/2010/main" val="1788551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68BB7-EC1B-3A47-A79F-631AF8A7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173"/>
            <a:ext cx="10212386" cy="1478570"/>
          </a:xfrm>
        </p:spPr>
        <p:txBody>
          <a:bodyPr>
            <a:noAutofit/>
          </a:bodyPr>
          <a:lstStyle/>
          <a:p>
            <a:r>
              <a:rPr lang="fr-FR" sz="2800" dirty="0">
                <a:latin typeface=""/>
              </a:rPr>
              <a:t>3/ </a:t>
            </a:r>
            <a:r>
              <a:rPr lang="fr-FR" sz="2800" dirty="0" err="1">
                <a:latin typeface=""/>
              </a:rPr>
              <a:t>HUTchison</a:t>
            </a:r>
            <a:r>
              <a:rPr lang="fr-FR" sz="2800" dirty="0">
                <a:latin typeface=""/>
              </a:rPr>
              <a:t> et al. 2022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F7700-2451-8149-9525-3B34C5D1E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738" y="1015169"/>
            <a:ext cx="10965735" cy="32637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000" dirty="0"/>
              <a:t>« RANDOMIZED CONTROLLED TRIAL OF EARLY AEROBIC EXERCISE FOLLOWING SPORT-RELATED CONCUSSION: PROGRESSIVE PERCENTAGE OF AGE- PREDICTED MAXIMAL HEART RATE VERSUS USUAL CARE»</a:t>
            </a:r>
          </a:p>
          <a:p>
            <a:r>
              <a:rPr lang="fr-FR" sz="2000" dirty="0"/>
              <a:t>Publiée dans le </a:t>
            </a:r>
            <a:r>
              <a:rPr lang="fr-FR" sz="2000" i="1" dirty="0"/>
              <a:t>PLOS ONE</a:t>
            </a:r>
            <a:r>
              <a:rPr lang="fr-FR" sz="2000" dirty="0"/>
              <a:t> </a:t>
            </a:r>
          </a:p>
          <a:p>
            <a:r>
              <a:rPr lang="fr-FR" sz="2000" dirty="0"/>
              <a:t>Devis de l’étude: ECR, </a:t>
            </a:r>
            <a:r>
              <a:rPr lang="fr-FR" sz="2000" dirty="0" err="1"/>
              <a:t>unicentrique</a:t>
            </a:r>
            <a:r>
              <a:rPr lang="fr-FR" sz="2000" dirty="0"/>
              <a:t>, non à l’aveugle, par intention de traiter</a:t>
            </a:r>
          </a:p>
          <a:p>
            <a:r>
              <a:rPr lang="fr-FR" sz="2000" dirty="0"/>
              <a:t>P : 39 participants randomisés, groupes similaires pour la majorité des caractéristiques (sauf sexe et antécédents de commotions cérébrales)</a:t>
            </a:r>
          </a:p>
          <a:p>
            <a:r>
              <a:rPr lang="fr-FR" sz="2000" dirty="0"/>
              <a:t>I : Programme d’exercice aérobique structuré, soit d’une intensité représentant 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/>
              </a:rPr>
              <a:t>60 à 75% de la fréquence cardiaque maximale prédite pour l’âge du participant. </a:t>
            </a:r>
            <a:endParaRPr lang="fr-FR" sz="2000">
              <a:cs typeface="Times New Roman"/>
            </a:endParaRPr>
          </a:p>
          <a:p>
            <a:r>
              <a:rPr lang="fr-FR" sz="2000" dirty="0"/>
              <a:t>C : Participants ayant recours aux recommandations médicales usuelles (CISJ)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938BF0-567F-590A-275C-9C25645E0B0E}"/>
              </a:ext>
            </a:extLst>
          </p:cNvPr>
          <p:cNvSpPr txBox="1"/>
          <p:nvPr/>
        </p:nvSpPr>
        <p:spPr>
          <a:xfrm>
            <a:off x="390599" y="5544104"/>
            <a:ext cx="1214467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 dirty="0"/>
              <a:t>Question à l’étude: Examiner l’effet d’un programme d’exercice physique aérobique structuré comparativement à la prescription d’exercice usuel sur le nombre de jours jusqu’à la guérison et la clairance médicale chez les adolescents et les jeunes adultes (13 à 25 ans) suite à une commotion cérébrale aiguë reliée au sport. </a:t>
            </a:r>
            <a:endParaRPr lang="fr-FR" sz="2400" b="1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1038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06D0CD-F592-654D-8F56-4DDF97A9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667657"/>
            <a:ext cx="6937828" cy="6066972"/>
          </a:xfrm>
        </p:spPr>
        <p:txBody>
          <a:bodyPr>
            <a:noAutofit/>
          </a:bodyPr>
          <a:lstStyle/>
          <a:p>
            <a:r>
              <a:rPr lang="fr-FR" sz="1800" dirty="0"/>
              <a:t>À 28 jours post-traumatisme initial, une moyenne estimée de 74% des participants dans le groupe aérobie structuré était asymptomatique comparativement à la moyenne estimée de 50% dans le groupe d’activité physique usuel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Temps de récupération:</a:t>
            </a:r>
          </a:p>
          <a:p>
            <a:pPr>
              <a:buFont typeface="Wingdings" pitchFamily="2" charset="2"/>
              <a:buChar char="q"/>
            </a:pPr>
            <a:r>
              <a:rPr lang="fr-FR" sz="1800" dirty="0"/>
              <a:t>Groupe intervention: 38 jours</a:t>
            </a:r>
          </a:p>
          <a:p>
            <a:pPr>
              <a:buFont typeface="Wingdings" pitchFamily="2" charset="2"/>
              <a:buChar char="q"/>
            </a:pPr>
            <a:r>
              <a:rPr lang="fr-FR" sz="1800" dirty="0"/>
              <a:t>Groupe contrôle: 60 jours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Le groupe aérobie structuré avec des scores de sévérité des symptômes (SCAT 5) plus faible comparativement au groupe d’exercices usuels</a:t>
            </a:r>
          </a:p>
          <a:p>
            <a:r>
              <a:rPr lang="fr-FR" sz="1800" dirty="0"/>
              <a:t>Le groupe aérobie structuré avait un nombre total de symptômes inférieur (SCAT 5) comparativement au groupe d’exercices usuels.</a:t>
            </a:r>
          </a:p>
          <a:p>
            <a:r>
              <a:rPr lang="fr-FR" sz="1800" dirty="0">
                <a:ea typeface="Calibri" panose="020F0502020204030204" pitchFamily="34" charset="0"/>
              </a:rPr>
              <a:t>L</a:t>
            </a:r>
            <a:r>
              <a:rPr lang="fr-FR" sz="1800" dirty="0">
                <a:effectLst/>
                <a:ea typeface="Calibri" panose="020F0502020204030204" pitchFamily="34" charset="0"/>
              </a:rPr>
              <a:t>e pourcentage pour la «normalité» était plus faible dans le groupe aérobie structuré comparativement au groupe d’exercices usuels</a:t>
            </a:r>
            <a:endParaRPr lang="fr-FR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1B012-8DFB-F910-44FA-A07D6C06C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45" y="2031473"/>
            <a:ext cx="3958313" cy="27950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5394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476131"/>
            <a:ext cx="4436081" cy="591354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Object 2" descr="preencoded.png"/>
          <p:cNvPicPr>
            <a:picLocks noChangeAspect="1"/>
          </p:cNvPicPr>
          <p:nvPr/>
        </p:nvPicPr>
        <p:blipFill>
          <a:blip r:embed="rId3"/>
          <a:srcRect l="21869" r="21869"/>
          <a:stretch/>
        </p:blipFill>
        <p:spPr>
          <a:xfrm>
            <a:off x="476131" y="476131"/>
            <a:ext cx="4436081" cy="5913546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5058095" y="438040"/>
            <a:ext cx="6967269" cy="40947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324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 RVR au GMF…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5224731" y="1184227"/>
            <a:ext cx="6967269" cy="37837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616"/>
              </a:lnSpc>
              <a:spcBef>
                <a:spcPts val="1678"/>
              </a:spcBef>
              <a:buSzPct val="100000"/>
              <a:buChar char="•"/>
            </a:pPr>
            <a:r>
              <a:rPr lang="en-US" sz="1913" kern="0" spc="38" dirty="0" err="1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Jeune</a:t>
            </a:r>
            <a:r>
              <a:rPr lang="en-US" sz="1913" kern="0" spc="38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 adolescent de 15 ans•</a:t>
            </a:r>
          </a:p>
          <a:p>
            <a:pPr marL="242900" indent="-242900" algn="l">
              <a:lnSpc>
                <a:spcPts val="2616"/>
              </a:lnSpc>
              <a:spcBef>
                <a:spcPts val="1725"/>
              </a:spcBef>
              <a:buSzPct val="100000"/>
              <a:buChar char="•"/>
            </a:pPr>
            <a:r>
              <a:rPr lang="en-US" sz="1913" kern="0" spc="38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Joueur de football américain•</a:t>
            </a:r>
          </a:p>
          <a:p>
            <a:pPr marL="242900" indent="-242900" algn="l">
              <a:lnSpc>
                <a:spcPts val="2616"/>
              </a:lnSpc>
              <a:spcBef>
                <a:spcPts val="1725"/>
              </a:spcBef>
              <a:buSzPct val="100000"/>
              <a:buChar char="•"/>
            </a:pPr>
            <a:r>
              <a:rPr lang="en-US" sz="1913" kern="0" spc="38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Plaquage vigoureux lors d’une pratique régulière•</a:t>
            </a:r>
          </a:p>
          <a:p>
            <a:pPr marL="242900" indent="-242900" algn="l">
              <a:lnSpc>
                <a:spcPts val="2616"/>
              </a:lnSpc>
              <a:spcBef>
                <a:spcPts val="1725"/>
              </a:spcBef>
              <a:buSzPct val="100000"/>
              <a:buChar char="•"/>
            </a:pPr>
            <a:r>
              <a:rPr lang="en-US" sz="1913" kern="0" spc="38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Symptômes: Céphalée, photophobie, phonophobie, concentration diminuée, 1 vomissement alimentaire 1 heure post-traumatisme•</a:t>
            </a:r>
          </a:p>
          <a:p>
            <a:pPr marL="242900" indent="-242900" algn="l">
              <a:lnSpc>
                <a:spcPts val="2616"/>
              </a:lnSpc>
              <a:spcBef>
                <a:spcPts val="1725"/>
              </a:spcBef>
              <a:buSzPct val="100000"/>
              <a:buChar char="•"/>
            </a:pPr>
            <a:r>
              <a:rPr lang="en-US" sz="1913" kern="0" spc="38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Glasgow 15•</a:t>
            </a:r>
          </a:p>
          <a:p>
            <a:pPr marL="242900" indent="-242900" algn="l">
              <a:lnSpc>
                <a:spcPts val="2616"/>
              </a:lnSpc>
              <a:spcBef>
                <a:spcPts val="1725"/>
              </a:spcBef>
              <a:buSzPct val="100000"/>
              <a:buChar char="•"/>
            </a:pPr>
            <a:r>
              <a:rPr lang="en-US" sz="1913" kern="0" spc="38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Pas d’évaluation initiale sur place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5058095" y="4967980"/>
            <a:ext cx="6967269" cy="14474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754"/>
              </a:lnSpc>
              <a:spcBef>
                <a:spcPts val="923"/>
              </a:spcBef>
            </a:pPr>
            <a:endParaRPr lang="en-US" sz="1900" b="1" kern="0" spc="38" dirty="0">
              <a:latin typeface="Lato"/>
              <a:ea typeface="Lato"/>
              <a:cs typeface="Lato"/>
            </a:endParaRPr>
          </a:p>
          <a:p>
            <a:pPr algn="ctr">
              <a:lnSpc>
                <a:spcPts val="2754"/>
              </a:lnSpc>
              <a:spcBef>
                <a:spcPts val="923"/>
              </a:spcBef>
              <a:buNone/>
            </a:pPr>
            <a:r>
              <a:rPr lang="en-US" sz="1900" b="1" kern="0" spc="38" dirty="0">
                <a:latin typeface="Lato"/>
                <a:ea typeface="Lato"/>
                <a:cs typeface="Lato"/>
              </a:rPr>
              <a:t>•Vous </a:t>
            </a:r>
            <a:r>
              <a:rPr lang="en-US" sz="1900" b="1" kern="0" spc="38" dirty="0" err="1">
                <a:latin typeface="Lato"/>
                <a:ea typeface="Lato"/>
                <a:cs typeface="Lato"/>
              </a:rPr>
              <a:t>voyez</a:t>
            </a:r>
            <a:r>
              <a:rPr lang="en-US" sz="1900" b="1" kern="0" spc="38" dirty="0">
                <a:latin typeface="Lato"/>
                <a:ea typeface="Lato"/>
                <a:cs typeface="Lato"/>
              </a:rPr>
              <a:t> </a:t>
            </a:r>
            <a:r>
              <a:rPr lang="en-US" sz="1900" b="1" kern="0" spc="38" dirty="0" err="1">
                <a:latin typeface="Lato"/>
                <a:ea typeface="Lato"/>
                <a:cs typeface="Lato"/>
              </a:rPr>
              <a:t>ce</a:t>
            </a:r>
            <a:r>
              <a:rPr lang="en-US" sz="1900" b="1" kern="0" spc="38" dirty="0">
                <a:latin typeface="Lato"/>
                <a:ea typeface="Lato"/>
                <a:cs typeface="Lato"/>
              </a:rPr>
              <a:t> patient le </a:t>
            </a:r>
            <a:r>
              <a:rPr lang="en-US" sz="1900" b="1" kern="0" spc="38" dirty="0" err="1">
                <a:latin typeface="Lato"/>
                <a:ea typeface="Lato"/>
                <a:cs typeface="Lato"/>
              </a:rPr>
              <a:t>lendemain</a:t>
            </a:r>
            <a:r>
              <a:rPr lang="en-US" sz="1900" b="1" kern="0" spc="38" dirty="0">
                <a:latin typeface="Lato"/>
                <a:ea typeface="Lato"/>
                <a:cs typeface="Lato"/>
              </a:rPr>
              <a:t> de </a:t>
            </a:r>
            <a:r>
              <a:rPr lang="en-US" sz="1900" b="1" kern="0" spc="38" dirty="0" err="1">
                <a:latin typeface="Lato"/>
                <a:ea typeface="Lato"/>
                <a:cs typeface="Lato"/>
              </a:rPr>
              <a:t>l’accident</a:t>
            </a:r>
            <a:endParaRPr lang="en-US" sz="1900" dirty="0">
              <a:latin typeface="Lato"/>
              <a:ea typeface="Lato"/>
              <a:cs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1CFEDE-B7AE-B74A-985F-B37E91781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58143"/>
            <a:ext cx="9905999" cy="469911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800" dirty="0"/>
              <a:t>Validité interne: </a:t>
            </a:r>
            <a:r>
              <a:rPr lang="fr-FR" sz="2800" b="1" dirty="0"/>
              <a:t>Moyenne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Pas à l’aveugle (risque de biais intervention)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Facteurs de confusion non contrôlés (sexe, antécédents de commotions cérébrales)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Suivi non identique entre les 2 groupes à l’étude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Analyse par intention de traiter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/>
              <a:t>Validité externe: </a:t>
            </a:r>
            <a:r>
              <a:rPr lang="fr-FR" sz="2800" b="1" dirty="0"/>
              <a:t>Moyenne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Échantillon faible 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1 milieu étudié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Groupe contrôle reflétant les ressources réelles dans le système de la santé</a:t>
            </a:r>
            <a:endParaRPr lang="fr-FR" sz="3200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204C538-7FFC-34D3-0A21-59505802C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FFFF"/>
                </a:solidFill>
                <a:latin typeface=""/>
              </a:rPr>
              <a:t>Analyse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96C424-B575-10EC-EE18-D8AD57DF0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402" y="3195223"/>
            <a:ext cx="2291862" cy="22918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42834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F8E31149-9B62-D4DD-47C9-4258D78C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14727"/>
            <a:ext cx="9905998" cy="1478570"/>
          </a:xfrm>
        </p:spPr>
        <p:txBody>
          <a:bodyPr/>
          <a:lstStyle/>
          <a:p>
            <a:r>
              <a:rPr lang="fr-CA" dirty="0"/>
              <a:t>4/ Ledoux et al. 2021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B74839E-545B-02AE-8190-21CC5E6B1E53}"/>
              </a:ext>
            </a:extLst>
          </p:cNvPr>
          <p:cNvSpPr txBox="1">
            <a:spLocks/>
          </p:cNvSpPr>
          <p:nvPr/>
        </p:nvSpPr>
        <p:spPr>
          <a:xfrm>
            <a:off x="1141412" y="1372468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>
                <a:latin typeface="Arial"/>
                <a:cs typeface="Arial"/>
              </a:rPr>
              <a:t>Is </a:t>
            </a:r>
            <a:r>
              <a:rPr lang="fr-CA" dirty="0" err="1">
                <a:latin typeface="Arial"/>
                <a:cs typeface="Arial"/>
              </a:rPr>
              <a:t>early</a:t>
            </a:r>
            <a:r>
              <a:rPr lang="fr-CA" dirty="0">
                <a:latin typeface="Arial"/>
                <a:cs typeface="Arial"/>
              </a:rPr>
              <a:t> </a:t>
            </a:r>
            <a:r>
              <a:rPr lang="fr-CA" dirty="0" err="1">
                <a:latin typeface="Arial"/>
                <a:cs typeface="Arial"/>
              </a:rPr>
              <a:t>activity</a:t>
            </a:r>
            <a:r>
              <a:rPr lang="fr-CA" dirty="0">
                <a:latin typeface="Arial"/>
                <a:cs typeface="Arial"/>
              </a:rPr>
              <a:t> </a:t>
            </a:r>
            <a:r>
              <a:rPr lang="fr-CA" dirty="0" err="1">
                <a:latin typeface="Arial"/>
                <a:cs typeface="Arial"/>
              </a:rPr>
              <a:t>resumption</a:t>
            </a:r>
            <a:r>
              <a:rPr lang="fr-CA" dirty="0">
                <a:latin typeface="Arial"/>
                <a:cs typeface="Arial"/>
              </a:rPr>
              <a:t> </a:t>
            </a:r>
            <a:r>
              <a:rPr lang="fr-CA" dirty="0" err="1">
                <a:latin typeface="Arial"/>
                <a:cs typeface="Arial"/>
              </a:rPr>
              <a:t>after</a:t>
            </a:r>
            <a:r>
              <a:rPr lang="fr-CA" dirty="0">
                <a:latin typeface="Arial"/>
                <a:cs typeface="Arial"/>
              </a:rPr>
              <a:t> </a:t>
            </a:r>
            <a:r>
              <a:rPr lang="fr-CA" dirty="0" err="1">
                <a:latin typeface="Arial"/>
                <a:cs typeface="Arial"/>
              </a:rPr>
              <a:t>paediatric</a:t>
            </a:r>
            <a:r>
              <a:rPr lang="fr-CA" dirty="0">
                <a:latin typeface="Arial"/>
                <a:cs typeface="Arial"/>
              </a:rPr>
              <a:t> concussion </a:t>
            </a:r>
            <a:r>
              <a:rPr lang="fr-CA" dirty="0" err="1">
                <a:latin typeface="Arial"/>
                <a:cs typeface="Arial"/>
              </a:rPr>
              <a:t>safe</a:t>
            </a:r>
            <a:r>
              <a:rPr lang="fr-CA" dirty="0">
                <a:latin typeface="Arial"/>
                <a:cs typeface="Arial"/>
              </a:rPr>
              <a:t> and </a:t>
            </a:r>
            <a:r>
              <a:rPr lang="fr-CA" dirty="0" err="1">
                <a:latin typeface="Arial"/>
                <a:cs typeface="Arial"/>
              </a:rPr>
              <a:t>does</a:t>
            </a:r>
            <a:r>
              <a:rPr lang="fr-CA" dirty="0">
                <a:latin typeface="Arial"/>
                <a:cs typeface="Arial"/>
              </a:rPr>
              <a:t>  </a:t>
            </a:r>
            <a:r>
              <a:rPr lang="fr-CA" dirty="0" err="1">
                <a:latin typeface="Arial"/>
                <a:cs typeface="Arial"/>
              </a:rPr>
              <a:t>it</a:t>
            </a:r>
            <a:r>
              <a:rPr lang="fr-CA" dirty="0">
                <a:latin typeface="Arial"/>
                <a:cs typeface="Arial"/>
              </a:rPr>
              <a:t> </a:t>
            </a:r>
            <a:r>
              <a:rPr lang="fr-CA" dirty="0" err="1">
                <a:latin typeface="Arial"/>
                <a:cs typeface="Arial"/>
              </a:rPr>
              <a:t>reduce</a:t>
            </a:r>
            <a:r>
              <a:rPr lang="fr-CA" dirty="0">
                <a:latin typeface="Arial"/>
                <a:cs typeface="Arial"/>
              </a:rPr>
              <a:t> </a:t>
            </a:r>
            <a:r>
              <a:rPr lang="fr-CA" dirty="0" err="1">
                <a:latin typeface="Arial"/>
                <a:cs typeface="Arial"/>
              </a:rPr>
              <a:t>symptom</a:t>
            </a:r>
            <a:r>
              <a:rPr lang="fr-CA" dirty="0">
                <a:latin typeface="Arial"/>
                <a:cs typeface="Arial"/>
              </a:rPr>
              <a:t> </a:t>
            </a:r>
            <a:r>
              <a:rPr lang="fr-CA" dirty="0" err="1">
                <a:latin typeface="Arial"/>
                <a:cs typeface="Arial"/>
              </a:rPr>
              <a:t>burden</a:t>
            </a:r>
            <a:r>
              <a:rPr lang="fr-CA" dirty="0">
                <a:latin typeface="Arial"/>
                <a:cs typeface="Arial"/>
              </a:rPr>
              <a:t> at 2 </a:t>
            </a:r>
            <a:r>
              <a:rPr lang="fr-CA" dirty="0" err="1">
                <a:latin typeface="Arial"/>
                <a:cs typeface="Arial"/>
              </a:rPr>
              <a:t>weeks</a:t>
            </a:r>
            <a:r>
              <a:rPr lang="fr-CA" dirty="0">
                <a:latin typeface="Arial"/>
                <a:cs typeface="Arial"/>
              </a:rPr>
              <a:t> post </a:t>
            </a:r>
            <a:r>
              <a:rPr lang="fr-CA" dirty="0" err="1">
                <a:latin typeface="Arial"/>
                <a:cs typeface="Arial"/>
              </a:rPr>
              <a:t>injury</a:t>
            </a:r>
            <a:r>
              <a:rPr lang="fr-CA" dirty="0">
                <a:latin typeface="Arial"/>
                <a:cs typeface="Arial"/>
              </a:rPr>
              <a:t>? The </a:t>
            </a:r>
            <a:r>
              <a:rPr lang="fr-CA" dirty="0" err="1">
                <a:latin typeface="Arial"/>
                <a:cs typeface="Arial"/>
              </a:rPr>
              <a:t>Pediatric</a:t>
            </a:r>
            <a:r>
              <a:rPr lang="fr-CA" dirty="0">
                <a:latin typeface="Arial"/>
                <a:cs typeface="Arial"/>
              </a:rPr>
              <a:t> Concussion </a:t>
            </a:r>
            <a:r>
              <a:rPr lang="fr-CA" dirty="0" err="1">
                <a:latin typeface="Arial"/>
                <a:cs typeface="Arial"/>
              </a:rPr>
              <a:t>Assessment</a:t>
            </a:r>
            <a:r>
              <a:rPr lang="fr-CA" dirty="0">
                <a:latin typeface="Arial"/>
                <a:cs typeface="Arial"/>
              </a:rPr>
              <a:t> of </a:t>
            </a:r>
            <a:r>
              <a:rPr lang="fr-CA" dirty="0" err="1">
                <a:latin typeface="Arial"/>
                <a:cs typeface="Arial"/>
              </a:rPr>
              <a:t>Rest</a:t>
            </a:r>
            <a:r>
              <a:rPr lang="fr-CA" dirty="0">
                <a:latin typeface="Arial"/>
                <a:cs typeface="Arial"/>
              </a:rPr>
              <a:t> and Exertion (</a:t>
            </a:r>
            <a:r>
              <a:rPr lang="fr-CA" dirty="0" err="1">
                <a:latin typeface="Arial"/>
                <a:cs typeface="Arial"/>
              </a:rPr>
              <a:t>PedCARE</a:t>
            </a:r>
            <a:r>
              <a:rPr lang="fr-CA" dirty="0">
                <a:latin typeface="Arial"/>
                <a:cs typeface="Arial"/>
              </a:rPr>
              <a:t>) multicentre </a:t>
            </a:r>
            <a:r>
              <a:rPr lang="fr-CA" dirty="0" err="1">
                <a:latin typeface="Arial"/>
                <a:cs typeface="Arial"/>
              </a:rPr>
              <a:t>randomized</a:t>
            </a:r>
            <a:r>
              <a:rPr lang="fr-CA" dirty="0">
                <a:latin typeface="Arial"/>
                <a:cs typeface="Arial"/>
              </a:rPr>
              <a:t> </a:t>
            </a:r>
            <a:r>
              <a:rPr lang="fr-CA" dirty="0" err="1">
                <a:latin typeface="Arial"/>
                <a:cs typeface="Arial"/>
              </a:rPr>
              <a:t>clinical</a:t>
            </a:r>
            <a:r>
              <a:rPr lang="fr-CA" dirty="0">
                <a:latin typeface="Arial"/>
                <a:cs typeface="Arial"/>
              </a:rPr>
              <a:t> trial </a:t>
            </a:r>
            <a:endParaRPr lang="fr-FR" dirty="0">
              <a:latin typeface="Arial"/>
              <a:cs typeface="Arial"/>
            </a:endParaRPr>
          </a:p>
          <a:p>
            <a:r>
              <a:rPr lang="fr-CA" i="1" dirty="0">
                <a:latin typeface="Arial"/>
                <a:cs typeface="Arial"/>
              </a:rPr>
              <a:t>British Journal of Sports </a:t>
            </a:r>
            <a:r>
              <a:rPr lang="fr-CA" i="1" dirty="0" err="1">
                <a:latin typeface="Arial"/>
                <a:cs typeface="Arial"/>
              </a:rPr>
              <a:t>Medicine</a:t>
            </a:r>
            <a:endParaRPr lang="en-US" dirty="0">
              <a:latin typeface="Arial"/>
              <a:cs typeface="Arial"/>
            </a:endParaRPr>
          </a:p>
          <a:p>
            <a:r>
              <a:rPr lang="fr-CA" dirty="0">
                <a:latin typeface="Arial"/>
                <a:cs typeface="Arial"/>
              </a:rPr>
              <a:t>ECR multicentrique </a:t>
            </a:r>
            <a:endParaRPr lang="en-US" dirty="0">
              <a:latin typeface="Arial"/>
              <a:cs typeface="Arial"/>
            </a:endParaRPr>
          </a:p>
          <a:p>
            <a:r>
              <a:rPr lang="fr-CA" dirty="0">
                <a:latin typeface="Arial"/>
                <a:cs typeface="Arial"/>
              </a:rPr>
              <a:t>Analysée en intention de traiter  (ITT) + per protocole (PP)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4390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DB373588-01AF-6E17-FD9D-7A57ABB7D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7801"/>
            <a:ext cx="9905998" cy="1478570"/>
          </a:xfrm>
        </p:spPr>
        <p:txBody>
          <a:bodyPr/>
          <a:lstStyle/>
          <a:p>
            <a:r>
              <a:rPr lang="fr-CA" dirty="0">
                <a:ea typeface="+mj-lt"/>
                <a:cs typeface="+mj-lt"/>
              </a:rPr>
              <a:t>4/ LEDOUX ET AL. 2021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E7888A7-7D7F-18B6-F12E-25165A82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13676"/>
            <a:ext cx="9905999" cy="35417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A" sz="2100" dirty="0"/>
              <a:t>P : 456 participants, 10-18 ans. Recrutés de l'urgence.</a:t>
            </a:r>
          </a:p>
          <a:p>
            <a:r>
              <a:rPr lang="fr-CA" sz="2100" dirty="0"/>
              <a:t>I : Réintroduction activité physique (AP) graduelle progressive 72h post-commotion, même en présence de symptômes</a:t>
            </a:r>
          </a:p>
          <a:p>
            <a:r>
              <a:rPr lang="fr-CA" sz="2100" dirty="0"/>
              <a:t>C : Réintroduction AP graduelle progressive débutée à la résolution complète des symptômes</a:t>
            </a:r>
          </a:p>
          <a:p>
            <a:r>
              <a:rPr lang="fr-CA" sz="2100" dirty="0"/>
              <a:t>O : Présence de </a:t>
            </a:r>
            <a:r>
              <a:rPr lang="fr-CA" sz="2100" err="1"/>
              <a:t>Sx</a:t>
            </a:r>
            <a:r>
              <a:rPr lang="fr-CA" sz="2100" dirty="0"/>
              <a:t> 2 semaines après la commotion</a:t>
            </a:r>
          </a:p>
          <a:p>
            <a:pPr marL="0" indent="0">
              <a:buNone/>
            </a:pPr>
            <a:r>
              <a:rPr lang="fr-CA" sz="2100" dirty="0"/>
              <a:t>RÉSULTATS</a:t>
            </a:r>
          </a:p>
          <a:p>
            <a:r>
              <a:rPr lang="fr-CA" sz="2100" dirty="0"/>
              <a:t>PP : moins de </a:t>
            </a:r>
            <a:r>
              <a:rPr lang="fr-CA" sz="2100" dirty="0" err="1"/>
              <a:t>Sx</a:t>
            </a:r>
            <a:r>
              <a:rPr lang="fr-CA" sz="2100" dirty="0"/>
              <a:t> 2 semaines (différence moyenne = -4,3; Intervalle de confiance à 95%: -8,4 à -0.2; score p=0,038)</a:t>
            </a:r>
          </a:p>
          <a:p>
            <a:r>
              <a:rPr lang="fr-CA" sz="2100" dirty="0"/>
              <a:t>ITT : Pas de différence significative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11699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10B5E86B-F544-170C-12EE-5214690B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7801"/>
            <a:ext cx="9905998" cy="1478570"/>
          </a:xfrm>
        </p:spPr>
        <p:txBody>
          <a:bodyPr/>
          <a:lstStyle/>
          <a:p>
            <a:r>
              <a:rPr lang="fr-CA" dirty="0">
                <a:ea typeface="+mj-lt"/>
                <a:cs typeface="+mj-lt"/>
              </a:rPr>
              <a:t>4/ LEDOUX ET AL. 2021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636DDA20-186D-51A0-9094-8A63D0913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13676"/>
            <a:ext cx="9905999" cy="45337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A" sz="2000" dirty="0"/>
              <a:t>Validité interne (bonne) : </a:t>
            </a:r>
          </a:p>
          <a:p>
            <a:pPr marL="457200" lvl="1" indent="0">
              <a:buNone/>
            </a:pPr>
            <a:r>
              <a:rPr lang="fr-CA" dirty="0"/>
              <a:t>+ n=456</a:t>
            </a:r>
          </a:p>
          <a:p>
            <a:pPr marL="457200" lvl="1" indent="0">
              <a:buNone/>
            </a:pPr>
            <a:r>
              <a:rPr lang="fr-CA" dirty="0"/>
              <a:t>+</a:t>
            </a:r>
            <a:r>
              <a:rPr lang="fr-CA" sz="2000" dirty="0"/>
              <a:t> Variables confondantes pertinentes mesurées et inclues dans analyse multivariée</a:t>
            </a:r>
            <a:r>
              <a:rPr lang="fr-CA" dirty="0"/>
              <a:t>.</a:t>
            </a:r>
          </a:p>
          <a:p>
            <a:pPr marL="457200" lvl="1" indent="0">
              <a:buNone/>
            </a:pPr>
            <a:r>
              <a:rPr lang="fr-CA" dirty="0"/>
              <a:t>+ Analyse par intention de traiter</a:t>
            </a:r>
          </a:p>
          <a:p>
            <a:r>
              <a:rPr lang="fr-CA" sz="2000" dirty="0"/>
              <a:t>Validité externe/transposable à notre pratique</a:t>
            </a:r>
          </a:p>
          <a:p>
            <a:pPr marL="457200" lvl="1" indent="0">
              <a:buNone/>
            </a:pPr>
            <a:r>
              <a:rPr lang="fr-CA" dirty="0">
                <a:ea typeface="+mn-lt"/>
                <a:cs typeface="+mn-lt"/>
              </a:rPr>
              <a:t>+ Population canadienne (Ontario)</a:t>
            </a:r>
          </a:p>
          <a:p>
            <a:pPr marL="457200" lvl="1" indent="0">
              <a:buNone/>
            </a:pPr>
            <a:r>
              <a:rPr lang="fr-CA" dirty="0">
                <a:ea typeface="+mn-lt"/>
                <a:cs typeface="+mn-lt"/>
              </a:rPr>
              <a:t>- </a:t>
            </a:r>
            <a:r>
              <a:rPr lang="fr-CA" dirty="0"/>
              <a:t>Population</a:t>
            </a:r>
            <a:r>
              <a:rPr lang="fr-CA" sz="2000" dirty="0"/>
              <a:t> passée par l'urgence seulement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72365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34B23886-FC66-F6C2-43E4-48F749BC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91"/>
            <a:ext cx="9905998" cy="1478570"/>
          </a:xfrm>
        </p:spPr>
        <p:txBody>
          <a:bodyPr/>
          <a:lstStyle/>
          <a:p>
            <a:r>
              <a:rPr lang="fr-CA" dirty="0"/>
              <a:t>5/ Howell et al. 2022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16D13A98-7B52-13D1-EDB5-91FD65049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86845"/>
            <a:ext cx="9905999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/>
              <a:t>"</a:t>
            </a:r>
            <a:r>
              <a:rPr lang="fr-CA" dirty="0" err="1"/>
              <a:t>Early</a:t>
            </a:r>
            <a:r>
              <a:rPr lang="fr-CA" dirty="0"/>
              <a:t> </a:t>
            </a:r>
            <a:r>
              <a:rPr lang="fr-CA" dirty="0" err="1"/>
              <a:t>aerobic</a:t>
            </a:r>
            <a:r>
              <a:rPr lang="fr-CA" dirty="0"/>
              <a:t> </a:t>
            </a:r>
            <a:r>
              <a:rPr lang="fr-CA" dirty="0" err="1"/>
              <a:t>exercise</a:t>
            </a:r>
            <a:r>
              <a:rPr lang="fr-CA" dirty="0"/>
              <a:t> </a:t>
            </a:r>
            <a:r>
              <a:rPr lang="fr-CA" dirty="0" err="1"/>
              <a:t>among</a:t>
            </a:r>
            <a:r>
              <a:rPr lang="fr-CA" dirty="0"/>
              <a:t> adolescents at </a:t>
            </a:r>
            <a:r>
              <a:rPr lang="fr-CA" dirty="0" err="1"/>
              <a:t>moderate</a:t>
            </a:r>
            <a:r>
              <a:rPr lang="fr-CA" dirty="0"/>
              <a:t>/high </a:t>
            </a:r>
            <a:r>
              <a:rPr lang="fr-CA" dirty="0" err="1"/>
              <a:t>risk</a:t>
            </a:r>
            <a:r>
              <a:rPr lang="fr-CA" dirty="0"/>
              <a:t> for persistent post-concussion </a:t>
            </a:r>
            <a:r>
              <a:rPr lang="fr-CA" dirty="0" err="1"/>
              <a:t>symptoms</a:t>
            </a:r>
            <a:r>
              <a:rPr lang="fr-CA" dirty="0"/>
              <a:t>: A pilot </a:t>
            </a:r>
            <a:r>
              <a:rPr lang="fr-CA" dirty="0" err="1"/>
              <a:t>randomized</a:t>
            </a:r>
            <a:r>
              <a:rPr lang="fr-CA" dirty="0"/>
              <a:t> </a:t>
            </a:r>
            <a:r>
              <a:rPr lang="fr-CA" dirty="0" err="1"/>
              <a:t>clinical</a:t>
            </a:r>
            <a:r>
              <a:rPr lang="fr-CA" dirty="0"/>
              <a:t> trial"</a:t>
            </a:r>
          </a:p>
          <a:p>
            <a:r>
              <a:rPr lang="fr-CA" i="1" dirty="0"/>
              <a:t>Physical </a:t>
            </a:r>
            <a:r>
              <a:rPr lang="fr-CA" i="1" dirty="0" err="1"/>
              <a:t>Therapy</a:t>
            </a:r>
            <a:r>
              <a:rPr lang="fr-CA" i="1" dirty="0"/>
              <a:t> in Sport</a:t>
            </a:r>
          </a:p>
          <a:p>
            <a:r>
              <a:rPr lang="fr-CA" dirty="0"/>
              <a:t>ECR  (pilote)</a:t>
            </a:r>
          </a:p>
          <a:p>
            <a:r>
              <a:rPr lang="fr-CA" dirty="0"/>
              <a:t>Analysée en ITT</a:t>
            </a:r>
          </a:p>
        </p:txBody>
      </p:sp>
    </p:spTree>
    <p:extLst>
      <p:ext uri="{BB962C8B-B14F-4D97-AF65-F5344CB8AC3E}">
        <p14:creationId xmlns:p14="http://schemas.microsoft.com/office/powerpoint/2010/main" val="3400620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9BACC470-AB3A-E59F-53BA-5B541585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92"/>
            <a:ext cx="9905998" cy="1478570"/>
          </a:xfrm>
        </p:spPr>
        <p:txBody>
          <a:bodyPr/>
          <a:lstStyle/>
          <a:p>
            <a:r>
              <a:rPr lang="fr-CA" dirty="0"/>
              <a:t>5/ Howell et al. 2022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56DC7F0-9325-F9AD-AE85-B943F43B8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1903"/>
            <a:ext cx="9905999" cy="449061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r-CA" dirty="0"/>
              <a:t>P: 16 participants, 10-18 ans. Vus en moyenne 5,5 jours après la commotion.</a:t>
            </a:r>
          </a:p>
          <a:p>
            <a:r>
              <a:rPr lang="fr-CA" dirty="0"/>
              <a:t>I : Protocole d'AP sur vélo stationnaire</a:t>
            </a:r>
          </a:p>
          <a:p>
            <a:r>
              <a:rPr lang="fr-CA" dirty="0"/>
              <a:t>C : recommandations usuelles sur la pratique sportive après une commotion</a:t>
            </a:r>
          </a:p>
          <a:p>
            <a:r>
              <a:rPr lang="fr-CA" dirty="0"/>
              <a:t>O : Présence de symptômes post-commotionnel persistants après 28 jours</a:t>
            </a:r>
          </a:p>
          <a:p>
            <a:pPr marL="0" indent="0">
              <a:buNone/>
            </a:pPr>
            <a:r>
              <a:rPr lang="fr-CA" dirty="0"/>
              <a:t>RÉSULTATS : 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fr-CA" dirty="0"/>
              <a:t>Plus faible proportion (44% vs 88%) de participants du groupe intervention a développé des symptômes post-commotionnels persistants (RR=0,52; IC 95% 0,34-1,36)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fr-CA" dirty="0"/>
              <a:t>Mais pas de différence significative lorsque l'on compare les scores de symptômes de commotion</a:t>
            </a:r>
          </a:p>
        </p:txBody>
      </p:sp>
    </p:spTree>
    <p:extLst>
      <p:ext uri="{BB962C8B-B14F-4D97-AF65-F5344CB8AC3E}">
        <p14:creationId xmlns:p14="http://schemas.microsoft.com/office/powerpoint/2010/main" val="2502218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A8B85069-2DEA-D856-A984-D564B063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92"/>
            <a:ext cx="9905998" cy="1478570"/>
          </a:xfrm>
        </p:spPr>
        <p:txBody>
          <a:bodyPr/>
          <a:lstStyle/>
          <a:p>
            <a:r>
              <a:rPr lang="fr-CA" dirty="0"/>
              <a:t>5/ Howell et al. 2022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0649D7F3-6B1F-B4A0-B972-1A981023D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71828"/>
            <a:ext cx="9905999" cy="546827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A" sz="2200" dirty="0"/>
              <a:t>Validité interne (faible) :</a:t>
            </a:r>
          </a:p>
          <a:p>
            <a:pPr marL="457200" lvl="1" indent="0">
              <a:buNone/>
            </a:pPr>
            <a:r>
              <a:rPr lang="fr-CA" sz="2200" dirty="0"/>
              <a:t>+ ECR</a:t>
            </a:r>
          </a:p>
          <a:p>
            <a:pPr marL="457200" lvl="1" indent="0">
              <a:buNone/>
            </a:pPr>
            <a:r>
              <a:rPr lang="fr-CA" sz="2200" dirty="0"/>
              <a:t>+ Analyse par intention de traiter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fr-CA" sz="2200" dirty="0"/>
              <a:t>Très petit échantillon (16)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fr-CA" sz="2200" dirty="0"/>
              <a:t>Biais de rappel pour les </a:t>
            </a:r>
            <a:r>
              <a:rPr lang="fr-CA" sz="2200" dirty="0" err="1"/>
              <a:t>Sx</a:t>
            </a:r>
            <a:r>
              <a:rPr lang="fr-CA" sz="2200" dirty="0"/>
              <a:t> d'avant la blessure rapportés rétrospectivement</a:t>
            </a:r>
          </a:p>
          <a:p>
            <a:pPr lvl="1">
              <a:buFont typeface="Calibri" panose="020B0604020202020204" pitchFamily="34" charset="0"/>
              <a:buChar char="-"/>
            </a:pPr>
            <a:r>
              <a:rPr lang="fr-CA" sz="2200" dirty="0"/>
              <a:t>Issue primaire catégorielle dichotomique, perte précision (erreur classification)</a:t>
            </a:r>
          </a:p>
          <a:p>
            <a:r>
              <a:rPr lang="fr-CA" sz="2200" dirty="0"/>
              <a:t>Validité externe (faible) :</a:t>
            </a:r>
          </a:p>
          <a:p>
            <a:pPr marL="1028700" lvl="1" indent="-342900">
              <a:buFont typeface="Calibri" panose="020B0604020202020204" pitchFamily="34" charset="0"/>
              <a:buChar char="-"/>
            </a:pPr>
            <a:r>
              <a:rPr lang="fr-CA" sz="2200"/>
              <a:t>Protocole </a:t>
            </a:r>
            <a:r>
              <a:rPr lang="fr-CA" sz="2200" dirty="0"/>
              <a:t>avec peu d'évolution de l'intensité. Peu intéressant cliniquement.</a:t>
            </a:r>
          </a:p>
          <a:p>
            <a:pPr marL="1028700" lvl="1" indent="-342900">
              <a:buFont typeface="Calibri" panose="020B0604020202020204" pitchFamily="34" charset="0"/>
              <a:buChar char="-"/>
            </a:pPr>
            <a:r>
              <a:rPr lang="fr-CA" sz="2200" dirty="0"/>
              <a:t>Population à risque modéré à élevé de symptômes persistants</a:t>
            </a:r>
          </a:p>
          <a:p>
            <a:pPr marL="1028700" lvl="1" indent="-342900">
              <a:buFont typeface="Calibri" panose="020B0604020202020204" pitchFamily="34" charset="0"/>
              <a:buChar char="-"/>
            </a:pPr>
            <a:r>
              <a:rPr lang="fr-CA" sz="2200" dirty="0"/>
              <a:t>Une seule institution</a:t>
            </a:r>
          </a:p>
        </p:txBody>
      </p:sp>
    </p:spTree>
    <p:extLst>
      <p:ext uri="{BB962C8B-B14F-4D97-AF65-F5344CB8AC3E}">
        <p14:creationId xmlns:p14="http://schemas.microsoft.com/office/powerpoint/2010/main" val="1665146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816C5D2-5315-DB25-E26E-6FC66BEE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0" y="1122363"/>
            <a:ext cx="7559039" cy="30273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DISCUSSIOn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68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0639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A205E2E3-1C8C-0ED0-7865-6EF94C6DA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091992"/>
              </p:ext>
            </p:extLst>
          </p:nvPr>
        </p:nvGraphicFramePr>
        <p:xfrm>
          <a:off x="215660" y="0"/>
          <a:ext cx="11665737" cy="677081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96193">
                  <a:extLst>
                    <a:ext uri="{9D8B030D-6E8A-4147-A177-3AD203B41FA5}">
                      <a16:colId xmlns:a16="http://schemas.microsoft.com/office/drawing/2014/main" val="412429322"/>
                    </a:ext>
                  </a:extLst>
                </a:gridCol>
                <a:gridCol w="1296193">
                  <a:extLst>
                    <a:ext uri="{9D8B030D-6E8A-4147-A177-3AD203B41FA5}">
                      <a16:colId xmlns:a16="http://schemas.microsoft.com/office/drawing/2014/main" val="1343432054"/>
                    </a:ext>
                  </a:extLst>
                </a:gridCol>
                <a:gridCol w="1296193">
                  <a:extLst>
                    <a:ext uri="{9D8B030D-6E8A-4147-A177-3AD203B41FA5}">
                      <a16:colId xmlns:a16="http://schemas.microsoft.com/office/drawing/2014/main" val="1917520177"/>
                    </a:ext>
                  </a:extLst>
                </a:gridCol>
                <a:gridCol w="1296193">
                  <a:extLst>
                    <a:ext uri="{9D8B030D-6E8A-4147-A177-3AD203B41FA5}">
                      <a16:colId xmlns:a16="http://schemas.microsoft.com/office/drawing/2014/main" val="2714058372"/>
                    </a:ext>
                  </a:extLst>
                </a:gridCol>
                <a:gridCol w="1296193">
                  <a:extLst>
                    <a:ext uri="{9D8B030D-6E8A-4147-A177-3AD203B41FA5}">
                      <a16:colId xmlns:a16="http://schemas.microsoft.com/office/drawing/2014/main" val="808046251"/>
                    </a:ext>
                  </a:extLst>
                </a:gridCol>
                <a:gridCol w="1296193">
                  <a:extLst>
                    <a:ext uri="{9D8B030D-6E8A-4147-A177-3AD203B41FA5}">
                      <a16:colId xmlns:a16="http://schemas.microsoft.com/office/drawing/2014/main" val="2889975022"/>
                    </a:ext>
                  </a:extLst>
                </a:gridCol>
                <a:gridCol w="1296193">
                  <a:extLst>
                    <a:ext uri="{9D8B030D-6E8A-4147-A177-3AD203B41FA5}">
                      <a16:colId xmlns:a16="http://schemas.microsoft.com/office/drawing/2014/main" val="1234285125"/>
                    </a:ext>
                  </a:extLst>
                </a:gridCol>
                <a:gridCol w="1296193">
                  <a:extLst>
                    <a:ext uri="{9D8B030D-6E8A-4147-A177-3AD203B41FA5}">
                      <a16:colId xmlns:a16="http://schemas.microsoft.com/office/drawing/2014/main" val="2840181662"/>
                    </a:ext>
                  </a:extLst>
                </a:gridCol>
                <a:gridCol w="1296193">
                  <a:extLst>
                    <a:ext uri="{9D8B030D-6E8A-4147-A177-3AD203B41FA5}">
                      <a16:colId xmlns:a16="http://schemas.microsoft.com/office/drawing/2014/main" val="2827863262"/>
                    </a:ext>
                  </a:extLst>
                </a:gridCol>
              </a:tblGrid>
              <a:tr h="826766">
                <a:tc>
                  <a:txBody>
                    <a:bodyPr/>
                    <a:lstStyle/>
                    <a:p>
                      <a:r>
                        <a:rPr lang="fr-CA" dirty="0"/>
                        <a:t>Auteurs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Leddy et a. 2019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Leddy et al. 2021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err="1"/>
                        <a:t>Seehusen</a:t>
                      </a:r>
                      <a:r>
                        <a:rPr lang="fr-CA" dirty="0"/>
                        <a:t> et al. 2021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Hutchison et al. 2022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Ledoux et al. 2021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Howell et al.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Stumph</a:t>
                      </a:r>
                      <a:r>
                        <a:rPr lang="fr-CA" dirty="0"/>
                        <a:t> et al.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Lishchynsky</a:t>
                      </a:r>
                      <a:r>
                        <a:rPr lang="fr-CA" dirty="0"/>
                        <a:t> et al.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998451"/>
                  </a:ext>
                </a:extLst>
              </a:tr>
              <a:tr h="578737">
                <a:tc>
                  <a:txBody>
                    <a:bodyPr/>
                    <a:lstStyle/>
                    <a:p>
                      <a:r>
                        <a:rPr lang="fr-CA" dirty="0"/>
                        <a:t>Devis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Cas-témoin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 historique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 prospective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262031"/>
                  </a:ext>
                </a:extLst>
              </a:tr>
              <a:tr h="330706">
                <a:tc>
                  <a:txBody>
                    <a:bodyPr/>
                    <a:lstStyle/>
                    <a:p>
                      <a:r>
                        <a:rPr lang="fr-CA" dirty="0"/>
                        <a:t>N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865195"/>
                  </a:ext>
                </a:extLst>
              </a:tr>
              <a:tr h="330706">
                <a:tc>
                  <a:txBody>
                    <a:bodyPr/>
                    <a:lstStyle/>
                    <a:p>
                      <a:r>
                        <a:rPr lang="fr-CA" dirty="0"/>
                        <a:t>Âges (ans)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12-18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12-17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404667"/>
                  </a:ext>
                </a:extLst>
              </a:tr>
              <a:tr h="8267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1ère visite, #jours post-commotion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89247"/>
                  </a:ext>
                </a:extLst>
              </a:tr>
              <a:tr h="826766">
                <a:tc>
                  <a:txBody>
                    <a:bodyPr/>
                    <a:lstStyle/>
                    <a:p>
                      <a:r>
                        <a:rPr lang="fr-CA" dirty="0"/>
                        <a:t>intervention/exposition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Progr</a:t>
                      </a:r>
                      <a:r>
                        <a:rPr lang="fr-CA" dirty="0"/>
                        <a:t>. </a:t>
                      </a:r>
                      <a:r>
                        <a:rPr lang="fr-CA" err="1"/>
                        <a:t>exerc</a:t>
                      </a:r>
                      <a:r>
                        <a:rPr lang="fr-CA" dirty="0"/>
                        <a:t>. </a:t>
                      </a:r>
                      <a:r>
                        <a:rPr lang="fr-CA" err="1"/>
                        <a:t>ss</a:t>
                      </a:r>
                      <a:r>
                        <a:rPr lang="fr-CA" dirty="0"/>
                        <a:t> seuil </a:t>
                      </a:r>
                      <a:r>
                        <a:rPr lang="fr-CA" err="1"/>
                        <a:t>Sx</a:t>
                      </a:r>
                      <a:r>
                        <a:rPr lang="fr-CA" dirty="0"/>
                        <a:t>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Progr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Exerc</a:t>
                      </a:r>
                      <a:r>
                        <a:rPr lang="fr-CA" sz="1800" u="none" strike="noStrike" noProof="0" dirty="0"/>
                        <a:t>. </a:t>
                      </a:r>
                      <a:r>
                        <a:rPr lang="fr-CA" sz="1800" u="none" strike="noStrike" noProof="0" err="1"/>
                        <a:t>ss</a:t>
                      </a:r>
                      <a:r>
                        <a:rPr lang="fr-CA" sz="1800" u="none" strike="noStrike" noProof="0" dirty="0"/>
                        <a:t> 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dirty="0"/>
                        <a:t>seuil </a:t>
                      </a:r>
                      <a:r>
                        <a:rPr lang="fr-CA" sz="1800" u="none" strike="noStrike" noProof="0" err="1"/>
                        <a:t>Sx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Progr</a:t>
                      </a:r>
                      <a:r>
                        <a:rPr lang="fr-CA" sz="1800" u="none" strike="noStrike" noProof="0" dirty="0"/>
                        <a:t>. 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Exerc</a:t>
                      </a:r>
                      <a:r>
                        <a:rPr lang="fr-CA" sz="1800" u="none" strike="noStrike" noProof="0" dirty="0"/>
                        <a:t>. </a:t>
                      </a:r>
                      <a:r>
                        <a:rPr lang="fr-CA" sz="1800" u="none" strike="noStrike" noProof="0" err="1"/>
                        <a:t>ss</a:t>
                      </a:r>
                      <a:r>
                        <a:rPr lang="fr-CA" sz="1800" u="none" strike="noStrike" noProof="0" dirty="0"/>
                        <a:t> 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dirty="0"/>
                        <a:t>seuil </a:t>
                      </a:r>
                      <a:r>
                        <a:rPr lang="fr-CA" sz="1800" u="none" strike="noStrike" noProof="0" err="1"/>
                        <a:t>Sx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Retour AP malgré </a:t>
                      </a:r>
                      <a:r>
                        <a:rPr lang="fr-CA" err="1"/>
                        <a:t>Sx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Progr</a:t>
                      </a:r>
                      <a:r>
                        <a:rPr lang="fr-CA" sz="1800" u="none" strike="noStrike" noProof="0" dirty="0"/>
                        <a:t>. </a:t>
                      </a:r>
                      <a:r>
                        <a:rPr lang="fr-CA" sz="1800" u="none" strike="noStrike" noProof="0" err="1"/>
                        <a:t>exerc</a:t>
                      </a:r>
                      <a:r>
                        <a:rPr lang="fr-CA" sz="1800" u="none" strike="noStrike" noProof="0" dirty="0"/>
                        <a:t>. </a:t>
                      </a:r>
                      <a:r>
                        <a:rPr lang="fr-CA" sz="1800" u="none" strike="noStrike" noProof="0" err="1"/>
                        <a:t>ss</a:t>
                      </a:r>
                      <a:r>
                        <a:rPr lang="fr-CA" sz="1800" u="none" strike="noStrike" noProof="0" dirty="0"/>
                        <a:t> </a:t>
                      </a:r>
                      <a:endParaRPr lang="fr-CA" dirty="0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dirty="0"/>
                        <a:t>seuil </a:t>
                      </a:r>
                      <a:r>
                        <a:rPr lang="fr-CA" sz="1800" u="none" strike="noStrike" noProof="0" err="1"/>
                        <a:t>Sx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AP sans contact. malgré </a:t>
                      </a:r>
                      <a:r>
                        <a:rPr lang="fr-CA" err="1"/>
                        <a:t>Sx</a:t>
                      </a:r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Niveau AP élevé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950341"/>
                  </a:ext>
                </a:extLst>
              </a:tr>
              <a:tr h="826766">
                <a:tc>
                  <a:txBody>
                    <a:bodyPr/>
                    <a:lstStyle/>
                    <a:p>
                      <a:r>
                        <a:rPr lang="fr-CA" dirty="0"/>
                        <a:t>Issue primaire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guérison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Propotion</a:t>
                      </a:r>
                      <a:r>
                        <a:rPr lang="fr-CA" dirty="0"/>
                        <a:t> </a:t>
                      </a:r>
                      <a:r>
                        <a:rPr lang="fr-CA" err="1"/>
                        <a:t>Sx</a:t>
                      </a:r>
                      <a:r>
                        <a:rPr lang="fr-CA" dirty="0"/>
                        <a:t> &gt;28j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Niveau d'activité physique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RAJ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Sx</a:t>
                      </a:r>
                      <a:r>
                        <a:rPr lang="fr-CA" dirty="0"/>
                        <a:t> post-commotion 2 </a:t>
                      </a:r>
                      <a:r>
                        <a:rPr lang="fr-CA" err="1"/>
                        <a:t>sem</a:t>
                      </a:r>
                      <a:r>
                        <a:rPr lang="fr-CA" dirty="0"/>
                        <a:t> 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Présence syndrome post-</a:t>
                      </a:r>
                      <a:r>
                        <a:rPr lang="fr-CA" err="1"/>
                        <a:t>comm</a:t>
                      </a:r>
                      <a:r>
                        <a:rPr lang="fr-CA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</a:t>
                      </a:r>
                      <a:r>
                        <a:rPr lang="fr-CA" err="1"/>
                        <a:t>Asx</a:t>
                      </a:r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</a:t>
                      </a:r>
                      <a:r>
                        <a:rPr lang="fr-CA" err="1"/>
                        <a:t>autoisation</a:t>
                      </a:r>
                      <a:r>
                        <a:rPr lang="fr-CA" dirty="0"/>
                        <a:t> RAJ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337618"/>
                  </a:ext>
                </a:extLst>
              </a:tr>
              <a:tr h="10100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Intervention favorable?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/>
                        <a:t>+(PP)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CA" sz="36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–</a:t>
                      </a:r>
                      <a:endParaRPr lang="fr-FR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/>
                        <a:t> –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4693263"/>
                  </a:ext>
                </a:extLst>
              </a:tr>
              <a:tr h="354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Val. interne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Bonne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Faible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Moyenne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54588"/>
                  </a:ext>
                </a:extLst>
              </a:tr>
              <a:tr h="354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Val. externe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08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446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C0E73-24A2-46ED-4042-D6F28F84E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168" y="489121"/>
            <a:ext cx="9905998" cy="1478570"/>
          </a:xfrm>
        </p:spPr>
        <p:txBody>
          <a:bodyPr/>
          <a:lstStyle/>
          <a:p>
            <a:endParaRPr lang="fr-CA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A205E2E3-1C8C-0ED0-7865-6EF94C6DA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184978"/>
              </p:ext>
            </p:extLst>
          </p:nvPr>
        </p:nvGraphicFramePr>
        <p:xfrm>
          <a:off x="201284" y="-2"/>
          <a:ext cx="11665746" cy="677081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96194">
                  <a:extLst>
                    <a:ext uri="{9D8B030D-6E8A-4147-A177-3AD203B41FA5}">
                      <a16:colId xmlns:a16="http://schemas.microsoft.com/office/drawing/2014/main" val="41242932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1343432054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1917520177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71405837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808046251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88997502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1234285125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84018166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827863262"/>
                    </a:ext>
                  </a:extLst>
                </a:gridCol>
              </a:tblGrid>
              <a:tr h="826766">
                <a:tc>
                  <a:txBody>
                    <a:bodyPr/>
                    <a:lstStyle/>
                    <a:p>
                      <a:r>
                        <a:rPr lang="fr-CA" dirty="0"/>
                        <a:t>Auteurs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Leddy et a. 2019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Leddy et al. 2021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err="1"/>
                        <a:t>Seehusen</a:t>
                      </a:r>
                      <a:r>
                        <a:rPr lang="fr-CA" dirty="0"/>
                        <a:t> et al. 2021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Hutchison et al. 2022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Ledoux et al. 2021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Howell et al.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Stumph</a:t>
                      </a:r>
                      <a:r>
                        <a:rPr lang="fr-CA" dirty="0"/>
                        <a:t> et al.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Lishchynsky</a:t>
                      </a:r>
                      <a:r>
                        <a:rPr lang="fr-CA" dirty="0"/>
                        <a:t> et al.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998451"/>
                  </a:ext>
                </a:extLst>
              </a:tr>
              <a:tr h="578737">
                <a:tc>
                  <a:txBody>
                    <a:bodyPr/>
                    <a:lstStyle/>
                    <a:p>
                      <a:r>
                        <a:rPr lang="fr-CA" dirty="0"/>
                        <a:t>Devis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Cas-témoin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 historique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 prospective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262031"/>
                  </a:ext>
                </a:extLst>
              </a:tr>
              <a:tr h="330706">
                <a:tc>
                  <a:txBody>
                    <a:bodyPr/>
                    <a:lstStyle/>
                    <a:p>
                      <a:r>
                        <a:rPr lang="fr-CA" dirty="0"/>
                        <a:t>N 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865195"/>
                  </a:ext>
                </a:extLst>
              </a:tr>
              <a:tr h="330706">
                <a:tc>
                  <a:txBody>
                    <a:bodyPr/>
                    <a:lstStyle/>
                    <a:p>
                      <a:r>
                        <a:rPr lang="fr-CA" dirty="0"/>
                        <a:t>Âges (ans)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12-18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12-17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404667"/>
                  </a:ext>
                </a:extLst>
              </a:tr>
              <a:tr h="8267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1ère visite, #jours post-commotion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89247"/>
                  </a:ext>
                </a:extLst>
              </a:tr>
              <a:tr h="826766">
                <a:tc>
                  <a:txBody>
                    <a:bodyPr/>
                    <a:lstStyle/>
                    <a:p>
                      <a:r>
                        <a:rPr lang="fr-CA" dirty="0"/>
                        <a:t>intervention/exposition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Progr</a:t>
                      </a:r>
                      <a:r>
                        <a:rPr lang="fr-CA" dirty="0"/>
                        <a:t>. </a:t>
                      </a:r>
                      <a:r>
                        <a:rPr lang="fr-CA" err="1"/>
                        <a:t>exerc</a:t>
                      </a:r>
                      <a:r>
                        <a:rPr lang="fr-CA" dirty="0"/>
                        <a:t>. </a:t>
                      </a:r>
                      <a:r>
                        <a:rPr lang="fr-CA" err="1"/>
                        <a:t>ss</a:t>
                      </a:r>
                      <a:r>
                        <a:rPr lang="fr-CA" dirty="0"/>
                        <a:t> seuil </a:t>
                      </a:r>
                      <a:r>
                        <a:rPr lang="fr-CA" err="1"/>
                        <a:t>Sx</a:t>
                      </a:r>
                      <a:r>
                        <a:rPr lang="fr-CA" dirty="0"/>
                        <a:t>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Progr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Exerc</a:t>
                      </a:r>
                      <a:r>
                        <a:rPr lang="fr-CA" sz="1800" u="none" strike="noStrike" noProof="0" dirty="0"/>
                        <a:t>. </a:t>
                      </a:r>
                      <a:r>
                        <a:rPr lang="fr-CA" sz="1800" u="none" strike="noStrike" noProof="0" err="1"/>
                        <a:t>ss</a:t>
                      </a:r>
                      <a:r>
                        <a:rPr lang="fr-CA" sz="1800" u="none" strike="noStrike" noProof="0" dirty="0"/>
                        <a:t> 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dirty="0"/>
                        <a:t>seuil </a:t>
                      </a:r>
                      <a:r>
                        <a:rPr lang="fr-CA" sz="1800" u="none" strike="noStrike" noProof="0" err="1"/>
                        <a:t>Sx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Progr</a:t>
                      </a:r>
                      <a:r>
                        <a:rPr lang="fr-CA" sz="1800" u="none" strike="noStrike" noProof="0" dirty="0"/>
                        <a:t>. 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Exerc</a:t>
                      </a:r>
                      <a:r>
                        <a:rPr lang="fr-CA" sz="1800" u="none" strike="noStrike" noProof="0" dirty="0"/>
                        <a:t>. </a:t>
                      </a:r>
                      <a:r>
                        <a:rPr lang="fr-CA" sz="1800" u="none" strike="noStrike" noProof="0" err="1"/>
                        <a:t>ss</a:t>
                      </a:r>
                      <a:r>
                        <a:rPr lang="fr-CA" sz="1800" u="none" strike="noStrike" noProof="0" dirty="0"/>
                        <a:t> 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dirty="0"/>
                        <a:t>seuil </a:t>
                      </a:r>
                      <a:r>
                        <a:rPr lang="fr-CA" sz="1800" u="none" strike="noStrike" noProof="0" err="1"/>
                        <a:t>Sx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Retour AP malgré </a:t>
                      </a:r>
                      <a:r>
                        <a:rPr lang="fr-CA" dirty="0" err="1"/>
                        <a:t>Sx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u="none" strike="noStrike" noProof="0" dirty="0" err="1"/>
                        <a:t>Progr</a:t>
                      </a:r>
                      <a:r>
                        <a:rPr lang="fr-CA" sz="1800" u="none" strike="noStrike" noProof="0" dirty="0"/>
                        <a:t>. </a:t>
                      </a:r>
                      <a:r>
                        <a:rPr lang="fr-CA" sz="1800" u="none" strike="noStrike" noProof="0" dirty="0" err="1"/>
                        <a:t>exerc</a:t>
                      </a:r>
                      <a:r>
                        <a:rPr lang="fr-CA" sz="1800" u="none" strike="noStrike" noProof="0" dirty="0"/>
                        <a:t>. </a:t>
                      </a:r>
                      <a:r>
                        <a:rPr lang="fr-CA" sz="1800" u="none" strike="noStrike" noProof="0" dirty="0" err="1"/>
                        <a:t>ss</a:t>
                      </a:r>
                      <a:r>
                        <a:rPr lang="fr-CA" sz="1800" u="none" strike="noStrike" noProof="0" dirty="0"/>
                        <a:t> </a:t>
                      </a:r>
                      <a:endParaRPr lang="fr-CA" dirty="0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dirty="0"/>
                        <a:t>seuil </a:t>
                      </a:r>
                      <a:r>
                        <a:rPr lang="fr-CA" sz="1800" u="none" strike="noStrike" noProof="0" dirty="0" err="1"/>
                        <a:t>Sx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AP sans contact. malgré </a:t>
                      </a:r>
                      <a:r>
                        <a:rPr lang="fr-CA" dirty="0" err="1"/>
                        <a:t>Sx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Niveau AP élevé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950341"/>
                  </a:ext>
                </a:extLst>
              </a:tr>
              <a:tr h="826766">
                <a:tc>
                  <a:txBody>
                    <a:bodyPr/>
                    <a:lstStyle/>
                    <a:p>
                      <a:r>
                        <a:rPr lang="fr-CA" dirty="0"/>
                        <a:t>Issue primaire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guérison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/>
                        <a:t>Propotion</a:t>
                      </a:r>
                      <a:r>
                        <a:rPr lang="fr-CA" dirty="0"/>
                        <a:t> </a:t>
                      </a:r>
                      <a:r>
                        <a:rPr lang="fr-CA" dirty="0" err="1"/>
                        <a:t>Sx</a:t>
                      </a:r>
                      <a:r>
                        <a:rPr lang="fr-CA" dirty="0"/>
                        <a:t> &gt;28j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Niveau d'activité physique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RAJ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/>
                        <a:t>Sx</a:t>
                      </a:r>
                      <a:r>
                        <a:rPr lang="fr-CA" dirty="0"/>
                        <a:t> post-commotion 2 </a:t>
                      </a:r>
                      <a:r>
                        <a:rPr lang="fr-CA" dirty="0" err="1"/>
                        <a:t>sem</a:t>
                      </a:r>
                      <a:r>
                        <a:rPr lang="fr-CA" dirty="0"/>
                        <a:t> 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Présence syndrome post-</a:t>
                      </a:r>
                      <a:r>
                        <a:rPr lang="fr-CA" err="1"/>
                        <a:t>comm</a:t>
                      </a:r>
                      <a:r>
                        <a:rPr lang="fr-CA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</a:t>
                      </a:r>
                      <a:r>
                        <a:rPr lang="fr-CA" err="1"/>
                        <a:t>Asx</a:t>
                      </a:r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</a:t>
                      </a:r>
                      <a:r>
                        <a:rPr lang="fr-CA" err="1"/>
                        <a:t>autoisation</a:t>
                      </a:r>
                      <a:r>
                        <a:rPr lang="fr-CA" dirty="0"/>
                        <a:t> RAJ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337618"/>
                  </a:ext>
                </a:extLst>
              </a:tr>
              <a:tr h="10100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Intervention favorable?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/>
                        <a:t>+(PP)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CA" sz="36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–</a:t>
                      </a:r>
                      <a:endParaRPr lang="fr-FR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/>
                        <a:t> –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4693263"/>
                  </a:ext>
                </a:extLst>
              </a:tr>
              <a:tr h="354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Val. interne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Bonne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Faible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Moyenne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54588"/>
                  </a:ext>
                </a:extLst>
              </a:tr>
              <a:tr h="354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Val. externe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0837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44365E4-0CCB-09C4-4CC2-36ABFCC273A2}"/>
              </a:ext>
            </a:extLst>
          </p:cNvPr>
          <p:cNvSpPr/>
          <p:nvPr/>
        </p:nvSpPr>
        <p:spPr>
          <a:xfrm>
            <a:off x="1473526" y="5143117"/>
            <a:ext cx="7720642" cy="171090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D67F644-F024-7691-F525-FF0D17A8E65E}"/>
              </a:ext>
            </a:extLst>
          </p:cNvPr>
          <p:cNvSpPr/>
          <p:nvPr/>
        </p:nvSpPr>
        <p:spPr>
          <a:xfrm>
            <a:off x="1244712" y="810944"/>
            <a:ext cx="977660" cy="560716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5201D5F-B137-5D0A-0F8D-25F3E3C61E58}"/>
              </a:ext>
            </a:extLst>
          </p:cNvPr>
          <p:cNvSpPr/>
          <p:nvPr/>
        </p:nvSpPr>
        <p:spPr>
          <a:xfrm>
            <a:off x="2581806" y="825320"/>
            <a:ext cx="977660" cy="560716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5F4CDF6-D6E4-5B0F-0DD6-63D40F43AB2F}"/>
              </a:ext>
            </a:extLst>
          </p:cNvPr>
          <p:cNvSpPr/>
          <p:nvPr/>
        </p:nvSpPr>
        <p:spPr>
          <a:xfrm>
            <a:off x="6449316" y="810944"/>
            <a:ext cx="977660" cy="560716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68B989C-1EA6-A921-BDE7-BAF594C355AB}"/>
              </a:ext>
            </a:extLst>
          </p:cNvPr>
          <p:cNvSpPr/>
          <p:nvPr/>
        </p:nvSpPr>
        <p:spPr>
          <a:xfrm>
            <a:off x="5241617" y="825320"/>
            <a:ext cx="977660" cy="560716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221CEC0-9D5C-BBB6-C681-386A4B0B0733}"/>
              </a:ext>
            </a:extLst>
          </p:cNvPr>
          <p:cNvSpPr/>
          <p:nvPr/>
        </p:nvSpPr>
        <p:spPr>
          <a:xfrm>
            <a:off x="7714523" y="825320"/>
            <a:ext cx="977660" cy="560716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FDC422E-2D6B-F208-F0E8-3538EE207180}"/>
              </a:ext>
            </a:extLst>
          </p:cNvPr>
          <p:cNvSpPr txBox="1"/>
          <p:nvPr/>
        </p:nvSpPr>
        <p:spPr>
          <a:xfrm>
            <a:off x="561635" y="2038830"/>
            <a:ext cx="9994405" cy="184665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fr-CA" sz="4800" dirty="0"/>
              <a:t>Globalement en faveur retour précoce</a:t>
            </a:r>
            <a:endParaRPr lang="fr-FR" sz="4800"/>
          </a:p>
          <a:p>
            <a:pPr marL="285750" indent="-285750">
              <a:buFont typeface="Calibri"/>
              <a:buChar char="-"/>
            </a:pPr>
            <a:r>
              <a:rPr lang="fr-CA" sz="4800" dirty="0"/>
              <a:t>5 ECR (meilleures validités ici)</a:t>
            </a:r>
          </a:p>
          <a:p>
            <a:pPr marL="285750" indent="-285750">
              <a:buFont typeface="Calibri"/>
              <a:buChar char="-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7964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9FBB3149-8289-4060-BB01-ED3047C53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BAEF7DA-43C4-4736-B5A3-B48E6125A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909436B-313B-4D27-BD55-E8303EF45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758BC0E2-32D9-41ED-907C-DA3C4A698E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41E486E5-1757-4896-A762-4D0BE33091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5812B4BD-11B4-43E6-B3D0-1F424A9FD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8">
                <a:extLst>
                  <a:ext uri="{FF2B5EF4-FFF2-40B4-BE49-F238E27FC236}">
                    <a16:creationId xmlns:a16="http://schemas.microsoft.com/office/drawing/2014/main" id="{6A0E1D38-C2A3-42C9-920D-F40319CE16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3FAF6AF3-9B01-4BEB-BB6B-08B348511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53F7FADA-61E9-4AAB-BED8-D6FD1BB545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46419F9F-3EEC-45FF-98BB-4F20D5347E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1E081BCD-31AF-4E94-966D-497357D22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5082EAA7-B95F-462F-8307-2C9EC1C35A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E9A57125-4B73-448E-B7B7-94380A928D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7290E834-81F0-42A1-B66B-33D458057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Line 16">
                <a:extLst>
                  <a:ext uri="{FF2B5EF4-FFF2-40B4-BE49-F238E27FC236}">
                    <a16:creationId xmlns:a16="http://schemas.microsoft.com/office/drawing/2014/main" id="{C9FA5563-6ED2-4EAC-A8ED-DF71850ACD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1" name="Freeform 17">
                <a:extLst>
                  <a:ext uri="{FF2B5EF4-FFF2-40B4-BE49-F238E27FC236}">
                    <a16:creationId xmlns:a16="http://schemas.microsoft.com/office/drawing/2014/main" id="{50479572-5CA3-41F4-8BDC-F039335C2C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4156CB6F-DF65-4A51-A840-7A4177BDF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9">
                <a:extLst>
                  <a:ext uri="{FF2B5EF4-FFF2-40B4-BE49-F238E27FC236}">
                    <a16:creationId xmlns:a16="http://schemas.microsoft.com/office/drawing/2014/main" id="{9252974F-88C0-4CAA-A42D-E94E2B7A6D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DE3974B2-2875-4AFE-A30A-6EE823E579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Rectangle 21">
                <a:extLst>
                  <a:ext uri="{FF2B5EF4-FFF2-40B4-BE49-F238E27FC236}">
                    <a16:creationId xmlns:a16="http://schemas.microsoft.com/office/drawing/2014/main" id="{948A52FE-E1B0-4297-BBBE-C860B4E3D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C6E71B5D-6B02-417C-A0CF-4447C55F2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3">
                <a:extLst>
                  <a:ext uri="{FF2B5EF4-FFF2-40B4-BE49-F238E27FC236}">
                    <a16:creationId xmlns:a16="http://schemas.microsoft.com/office/drawing/2014/main" id="{0FB94710-B373-451B-84A2-947DDB4564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4">
                <a:extLst>
                  <a:ext uri="{FF2B5EF4-FFF2-40B4-BE49-F238E27FC236}">
                    <a16:creationId xmlns:a16="http://schemas.microsoft.com/office/drawing/2014/main" id="{4E47778B-FD55-4A2C-A53F-E548158C89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5">
                <a:extLst>
                  <a:ext uri="{FF2B5EF4-FFF2-40B4-BE49-F238E27FC236}">
                    <a16:creationId xmlns:a16="http://schemas.microsoft.com/office/drawing/2014/main" id="{DA2A4F49-8FC4-4F12-8707-A6CC117E5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6">
                <a:extLst>
                  <a:ext uri="{FF2B5EF4-FFF2-40B4-BE49-F238E27FC236}">
                    <a16:creationId xmlns:a16="http://schemas.microsoft.com/office/drawing/2014/main" id="{2293D140-51FA-484D-8464-785D8FD3D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7">
                <a:extLst>
                  <a:ext uri="{FF2B5EF4-FFF2-40B4-BE49-F238E27FC236}">
                    <a16:creationId xmlns:a16="http://schemas.microsoft.com/office/drawing/2014/main" id="{AA66B21A-3C7F-426E-9C38-C0D6AEF13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F22F8B0E-04B8-4D29-9E19-CACDAE6AB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E0D8C2CC-1759-4605-B3C9-DA4B1EF250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547A4BC3-AA95-4A78-AC23-65A4CE843B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93059BC9-C7C3-41F9-8BBA-7BF49FF602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335FE01-8192-4D2A-93F8-2F680F728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9" name="Freeform 32">
                <a:extLst>
                  <a:ext uri="{FF2B5EF4-FFF2-40B4-BE49-F238E27FC236}">
                    <a16:creationId xmlns:a16="http://schemas.microsoft.com/office/drawing/2014/main" id="{A150A82A-9896-4D5B-BAA5-0A7ECD0789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3">
                <a:extLst>
                  <a:ext uri="{FF2B5EF4-FFF2-40B4-BE49-F238E27FC236}">
                    <a16:creationId xmlns:a16="http://schemas.microsoft.com/office/drawing/2014/main" id="{82641EF7-9CDB-40BE-A964-13F866165C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4">
                <a:extLst>
                  <a:ext uri="{FF2B5EF4-FFF2-40B4-BE49-F238E27FC236}">
                    <a16:creationId xmlns:a16="http://schemas.microsoft.com/office/drawing/2014/main" id="{A1D1CF16-B5BD-4021-9BA9-637569FC80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5">
                <a:extLst>
                  <a:ext uri="{FF2B5EF4-FFF2-40B4-BE49-F238E27FC236}">
                    <a16:creationId xmlns:a16="http://schemas.microsoft.com/office/drawing/2014/main" id="{FF13F72C-CC27-48A0-AC55-686AB9153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6">
                <a:extLst>
                  <a:ext uri="{FF2B5EF4-FFF2-40B4-BE49-F238E27FC236}">
                    <a16:creationId xmlns:a16="http://schemas.microsoft.com/office/drawing/2014/main" id="{0EC3BA8B-33ED-483D-935C-170AD0C4DC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7">
                <a:extLst>
                  <a:ext uri="{FF2B5EF4-FFF2-40B4-BE49-F238E27FC236}">
                    <a16:creationId xmlns:a16="http://schemas.microsoft.com/office/drawing/2014/main" id="{C4C451E6-48CE-4642-B51D-FE44840872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8">
                <a:extLst>
                  <a:ext uri="{FF2B5EF4-FFF2-40B4-BE49-F238E27FC236}">
                    <a16:creationId xmlns:a16="http://schemas.microsoft.com/office/drawing/2014/main" id="{0F88F098-E44C-4A45-AE2B-595A7B8527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9">
                <a:extLst>
                  <a:ext uri="{FF2B5EF4-FFF2-40B4-BE49-F238E27FC236}">
                    <a16:creationId xmlns:a16="http://schemas.microsoft.com/office/drawing/2014/main" id="{5B782B5D-8B67-4CD5-A0B3-8067BBB328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40">
                <a:extLst>
                  <a:ext uri="{FF2B5EF4-FFF2-40B4-BE49-F238E27FC236}">
                    <a16:creationId xmlns:a16="http://schemas.microsoft.com/office/drawing/2014/main" id="{897A4906-0942-4CD6-840D-0915E0C4D0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Rectangle 41">
                <a:extLst>
                  <a:ext uri="{FF2B5EF4-FFF2-40B4-BE49-F238E27FC236}">
                    <a16:creationId xmlns:a16="http://schemas.microsoft.com/office/drawing/2014/main" id="{D1131789-2DD5-462E-9FC9-E25021F5CF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60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Object 1"/>
          <p:cNvSpPr/>
          <p:nvPr/>
        </p:nvSpPr>
        <p:spPr>
          <a:xfrm>
            <a:off x="1141413" y="1082673"/>
            <a:ext cx="2869416" cy="470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cap="all" dirty="0" err="1">
                <a:latin typeface="+mj-lt"/>
                <a:ea typeface="+mj-ea"/>
                <a:cs typeface="+mj-cs"/>
              </a:rPr>
              <a:t>Votre</a:t>
            </a:r>
            <a:r>
              <a:rPr lang="en-US" sz="4000" b="1" cap="all" dirty="0">
                <a:latin typeface="+mj-lt"/>
                <a:ea typeface="+mj-ea"/>
                <a:cs typeface="+mj-cs"/>
              </a:rPr>
              <a:t> DX?</a:t>
            </a:r>
            <a:endParaRPr lang="en-US" sz="4000" cap="all" dirty="0">
              <a:latin typeface="+mj-lt"/>
              <a:ea typeface="+mj-ea"/>
              <a:cs typeface="+mj-cs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8"/>
          <p:cNvSpPr/>
          <p:nvPr/>
        </p:nvSpPr>
        <p:spPr>
          <a:xfrm>
            <a:off x="5297763" y="1082673"/>
            <a:ext cx="5751237" cy="470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800" spc="35" dirty="0"/>
              <a:t>HSA?</a:t>
            </a:r>
          </a:p>
          <a:p>
            <a:pPr marL="45720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800" spc="35" dirty="0" err="1"/>
              <a:t>Glaucome</a:t>
            </a:r>
            <a:r>
              <a:rPr lang="en-US" sz="2800" spc="35" dirty="0"/>
              <a:t> à angle fermé?</a:t>
            </a:r>
          </a:p>
          <a:p>
            <a:pPr marL="45720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800" spc="35" dirty="0"/>
              <a:t>Choc </a:t>
            </a:r>
            <a:r>
              <a:rPr lang="en-US" sz="2800" spc="35" err="1"/>
              <a:t>neurogénique</a:t>
            </a:r>
            <a:r>
              <a:rPr lang="en-US" sz="2800" spc="35" dirty="0"/>
              <a:t>?</a:t>
            </a:r>
          </a:p>
          <a:p>
            <a:pPr marL="45720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800" spc="35" dirty="0">
                <a:ea typeface="+mn-lt"/>
                <a:cs typeface="+mn-lt"/>
              </a:rPr>
              <a:t>Dissection </a:t>
            </a:r>
            <a:r>
              <a:rPr lang="en-US" sz="2800" spc="35" dirty="0" err="1">
                <a:ea typeface="+mn-lt"/>
                <a:cs typeface="+mn-lt"/>
              </a:rPr>
              <a:t>aortique</a:t>
            </a:r>
            <a:r>
              <a:rPr lang="en-US" sz="2800" spc="35" dirty="0">
                <a:ea typeface="+mn-lt"/>
                <a:cs typeface="+mn-lt"/>
              </a:rPr>
              <a:t>?</a:t>
            </a:r>
            <a:endParaRPr lang="en-US" sz="2800" spc="35" dirty="0"/>
          </a:p>
          <a:p>
            <a:pPr marL="45720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800" spc="35" dirty="0"/>
              <a:t>Crise de </a:t>
            </a:r>
            <a:r>
              <a:rPr lang="en-US" sz="2800" spc="35" dirty="0" err="1"/>
              <a:t>panique</a:t>
            </a:r>
            <a:r>
              <a:rPr lang="en-US" sz="2800" spc="35" dirty="0"/>
              <a:t>/ </a:t>
            </a:r>
            <a:r>
              <a:rPr lang="en-US" sz="2800" spc="35" dirty="0" err="1"/>
              <a:t>psychosomatisation</a:t>
            </a:r>
            <a:r>
              <a:rPr lang="en-US" sz="2800" spc="35" dirty="0"/>
              <a:t>?</a:t>
            </a:r>
          </a:p>
          <a:p>
            <a:pPr marL="45720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800" spc="35" dirty="0"/>
              <a:t>Commotion </a:t>
            </a:r>
            <a:r>
              <a:rPr lang="en-US" sz="2800" spc="35" dirty="0" err="1"/>
              <a:t>cérébrale</a:t>
            </a:r>
            <a:r>
              <a:rPr lang="en-US" sz="2800" spc="35" dirty="0"/>
              <a:t>/TCCL...?</a:t>
            </a:r>
            <a:endParaRPr lang="en-US" sz="2800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565113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C0E73-24A2-46ED-4042-D6F28F84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A205E2E3-1C8C-0ED0-7865-6EF94C6DA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188621"/>
              </p:ext>
            </p:extLst>
          </p:nvPr>
        </p:nvGraphicFramePr>
        <p:xfrm>
          <a:off x="172529" y="43131"/>
          <a:ext cx="11665746" cy="677081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96194">
                  <a:extLst>
                    <a:ext uri="{9D8B030D-6E8A-4147-A177-3AD203B41FA5}">
                      <a16:colId xmlns:a16="http://schemas.microsoft.com/office/drawing/2014/main" val="41242932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1343432054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1917520177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71405837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808046251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88997502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1234285125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84018166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827863262"/>
                    </a:ext>
                  </a:extLst>
                </a:gridCol>
              </a:tblGrid>
              <a:tr h="826766">
                <a:tc>
                  <a:txBody>
                    <a:bodyPr/>
                    <a:lstStyle/>
                    <a:p>
                      <a:r>
                        <a:rPr lang="fr-CA" dirty="0"/>
                        <a:t>Auteurs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Leddy et a. 2019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Leddy et al. 2021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err="1"/>
                        <a:t>Seehusen</a:t>
                      </a:r>
                      <a:r>
                        <a:rPr lang="fr-CA" dirty="0"/>
                        <a:t> et al. 2021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Hutchison et al. 2022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Ledoux et al. 2021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Howell et al.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Stumph</a:t>
                      </a:r>
                      <a:r>
                        <a:rPr lang="fr-CA" dirty="0"/>
                        <a:t> et al.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Lishchynsky</a:t>
                      </a:r>
                      <a:r>
                        <a:rPr lang="fr-CA" dirty="0"/>
                        <a:t> et al.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998451"/>
                  </a:ext>
                </a:extLst>
              </a:tr>
              <a:tr h="578737">
                <a:tc>
                  <a:txBody>
                    <a:bodyPr/>
                    <a:lstStyle/>
                    <a:p>
                      <a:r>
                        <a:rPr lang="fr-CA" dirty="0"/>
                        <a:t>Devis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Cas-témoin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 historique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 prospective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262031"/>
                  </a:ext>
                </a:extLst>
              </a:tr>
              <a:tr h="330706">
                <a:tc>
                  <a:txBody>
                    <a:bodyPr/>
                    <a:lstStyle/>
                    <a:p>
                      <a:r>
                        <a:rPr lang="fr-CA" dirty="0"/>
                        <a:t>N=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865195"/>
                  </a:ext>
                </a:extLst>
              </a:tr>
              <a:tr h="330706">
                <a:tc>
                  <a:txBody>
                    <a:bodyPr/>
                    <a:lstStyle/>
                    <a:p>
                      <a:r>
                        <a:rPr lang="fr-CA" dirty="0"/>
                        <a:t>Âges (ans)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12-18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12-17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404667"/>
                  </a:ext>
                </a:extLst>
              </a:tr>
              <a:tr h="8267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1ère visite, #jours post-commotion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89247"/>
                  </a:ext>
                </a:extLst>
              </a:tr>
              <a:tr h="826766">
                <a:tc>
                  <a:txBody>
                    <a:bodyPr/>
                    <a:lstStyle/>
                    <a:p>
                      <a:r>
                        <a:rPr lang="fr-CA" dirty="0"/>
                        <a:t>intervention/exposition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Progr</a:t>
                      </a:r>
                      <a:r>
                        <a:rPr lang="fr-CA" dirty="0"/>
                        <a:t>. </a:t>
                      </a:r>
                      <a:r>
                        <a:rPr lang="fr-CA" err="1"/>
                        <a:t>exerc</a:t>
                      </a:r>
                      <a:r>
                        <a:rPr lang="fr-CA" dirty="0"/>
                        <a:t>. </a:t>
                      </a:r>
                      <a:r>
                        <a:rPr lang="fr-CA" err="1"/>
                        <a:t>ss</a:t>
                      </a:r>
                      <a:r>
                        <a:rPr lang="fr-CA" dirty="0"/>
                        <a:t> seuil </a:t>
                      </a:r>
                      <a:r>
                        <a:rPr lang="fr-CA" err="1"/>
                        <a:t>Sx</a:t>
                      </a:r>
                      <a:r>
                        <a:rPr lang="fr-CA" dirty="0"/>
                        <a:t>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Progr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Exerc</a:t>
                      </a:r>
                      <a:r>
                        <a:rPr lang="fr-CA" sz="1800" u="none" strike="noStrike" noProof="0" dirty="0"/>
                        <a:t>. </a:t>
                      </a:r>
                      <a:r>
                        <a:rPr lang="fr-CA" sz="1800" u="none" strike="noStrike" noProof="0" err="1"/>
                        <a:t>ss</a:t>
                      </a:r>
                      <a:r>
                        <a:rPr lang="fr-CA" sz="1800" u="none" strike="noStrike" noProof="0" dirty="0"/>
                        <a:t> 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dirty="0"/>
                        <a:t>seuil </a:t>
                      </a:r>
                      <a:r>
                        <a:rPr lang="fr-CA" sz="1800" u="none" strike="noStrike" noProof="0" err="1"/>
                        <a:t>Sx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Progr</a:t>
                      </a:r>
                      <a:r>
                        <a:rPr lang="fr-CA" sz="1800" u="none" strike="noStrike" noProof="0" dirty="0"/>
                        <a:t>. 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Exerc</a:t>
                      </a:r>
                      <a:r>
                        <a:rPr lang="fr-CA" sz="1800" u="none" strike="noStrike" noProof="0" dirty="0"/>
                        <a:t>. </a:t>
                      </a:r>
                      <a:r>
                        <a:rPr lang="fr-CA" sz="1800" u="none" strike="noStrike" noProof="0" err="1"/>
                        <a:t>ss</a:t>
                      </a:r>
                      <a:r>
                        <a:rPr lang="fr-CA" sz="1800" u="none" strike="noStrike" noProof="0" dirty="0"/>
                        <a:t> 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dirty="0"/>
                        <a:t>seuil </a:t>
                      </a:r>
                      <a:r>
                        <a:rPr lang="fr-CA" sz="1800" u="none" strike="noStrike" noProof="0" err="1"/>
                        <a:t>Sx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Retour AP malgré </a:t>
                      </a:r>
                      <a:r>
                        <a:rPr lang="fr-CA" err="1"/>
                        <a:t>Sx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Progr</a:t>
                      </a:r>
                      <a:r>
                        <a:rPr lang="fr-CA" sz="1800" u="none" strike="noStrike" noProof="0" dirty="0"/>
                        <a:t>. </a:t>
                      </a:r>
                      <a:r>
                        <a:rPr lang="fr-CA" sz="1800" u="none" strike="noStrike" noProof="0" err="1"/>
                        <a:t>exerc</a:t>
                      </a:r>
                      <a:r>
                        <a:rPr lang="fr-CA" sz="1800" u="none" strike="noStrike" noProof="0" dirty="0"/>
                        <a:t>. </a:t>
                      </a:r>
                      <a:r>
                        <a:rPr lang="fr-CA" sz="1800" u="none" strike="noStrike" noProof="0" err="1"/>
                        <a:t>ss</a:t>
                      </a:r>
                      <a:r>
                        <a:rPr lang="fr-CA" sz="1800" u="none" strike="noStrike" noProof="0" dirty="0"/>
                        <a:t> </a:t>
                      </a:r>
                      <a:endParaRPr lang="fr-CA" dirty="0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dirty="0"/>
                        <a:t>seuil </a:t>
                      </a:r>
                      <a:r>
                        <a:rPr lang="fr-CA" sz="1800" u="none" strike="noStrike" noProof="0" err="1"/>
                        <a:t>Sx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AP sans contact. malgré </a:t>
                      </a:r>
                      <a:r>
                        <a:rPr lang="fr-CA" err="1"/>
                        <a:t>Sx</a:t>
                      </a:r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Niveau AP élevé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950341"/>
                  </a:ext>
                </a:extLst>
              </a:tr>
              <a:tr h="826766">
                <a:tc>
                  <a:txBody>
                    <a:bodyPr/>
                    <a:lstStyle/>
                    <a:p>
                      <a:r>
                        <a:rPr lang="fr-CA" dirty="0"/>
                        <a:t>Issue primaire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guérison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Propotion</a:t>
                      </a:r>
                      <a:r>
                        <a:rPr lang="fr-CA" dirty="0"/>
                        <a:t> </a:t>
                      </a:r>
                      <a:r>
                        <a:rPr lang="fr-CA" err="1"/>
                        <a:t>Sx</a:t>
                      </a:r>
                      <a:r>
                        <a:rPr lang="fr-CA" dirty="0"/>
                        <a:t> &gt;28j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Niveau d'activité physique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RAJ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Sx</a:t>
                      </a:r>
                      <a:r>
                        <a:rPr lang="fr-CA" dirty="0"/>
                        <a:t> post-commotion 2 </a:t>
                      </a:r>
                      <a:r>
                        <a:rPr lang="fr-CA" err="1"/>
                        <a:t>sem</a:t>
                      </a:r>
                      <a:r>
                        <a:rPr lang="fr-CA" dirty="0"/>
                        <a:t> 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Présence syndrome post-</a:t>
                      </a:r>
                      <a:r>
                        <a:rPr lang="fr-CA" err="1"/>
                        <a:t>comm</a:t>
                      </a:r>
                      <a:r>
                        <a:rPr lang="fr-CA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</a:t>
                      </a:r>
                      <a:r>
                        <a:rPr lang="fr-CA" err="1"/>
                        <a:t>Asx</a:t>
                      </a:r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</a:t>
                      </a:r>
                      <a:r>
                        <a:rPr lang="fr-CA" err="1"/>
                        <a:t>autoisation</a:t>
                      </a:r>
                      <a:r>
                        <a:rPr lang="fr-CA" dirty="0"/>
                        <a:t> RAJ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337618"/>
                  </a:ext>
                </a:extLst>
              </a:tr>
              <a:tr h="10100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Intervention favorable?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/>
                        <a:t>+(PP)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CA" sz="36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–</a:t>
                      </a:r>
                      <a:endParaRPr lang="fr-FR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/>
                        <a:t> –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4693263"/>
                  </a:ext>
                </a:extLst>
              </a:tr>
              <a:tr h="354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Val. interne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Bonne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Faible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Moyenne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54588"/>
                  </a:ext>
                </a:extLst>
              </a:tr>
              <a:tr h="354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Val. externe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0837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6133189-F42C-FFCB-9C1F-C0F052059D4A}"/>
              </a:ext>
            </a:extLst>
          </p:cNvPr>
          <p:cNvSpPr/>
          <p:nvPr/>
        </p:nvSpPr>
        <p:spPr>
          <a:xfrm flipH="1">
            <a:off x="9266054" y="5071231"/>
            <a:ext cx="2472905" cy="17396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7C64FB4-81B4-5DC6-1300-59E96C2F4160}"/>
              </a:ext>
            </a:extLst>
          </p:cNvPr>
          <p:cNvSpPr txBox="1"/>
          <p:nvPr/>
        </p:nvSpPr>
        <p:spPr>
          <a:xfrm>
            <a:off x="1740578" y="3605962"/>
            <a:ext cx="9994405" cy="1107996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fr-CA" sz="4800" dirty="0"/>
              <a:t> 2 articles en défaveur : faible validité</a:t>
            </a:r>
          </a:p>
          <a:p>
            <a:pPr marL="285750" indent="-285750">
              <a:buFont typeface="Calibri"/>
              <a:buChar char="-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79902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C0E73-24A2-46ED-4042-D6F28F84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A205E2E3-1C8C-0ED0-7865-6EF94C6DA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118120"/>
              </p:ext>
            </p:extLst>
          </p:nvPr>
        </p:nvGraphicFramePr>
        <p:xfrm>
          <a:off x="158152" y="-1"/>
          <a:ext cx="11665746" cy="677081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96194">
                  <a:extLst>
                    <a:ext uri="{9D8B030D-6E8A-4147-A177-3AD203B41FA5}">
                      <a16:colId xmlns:a16="http://schemas.microsoft.com/office/drawing/2014/main" val="41242932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1343432054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1917520177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71405837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808046251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88997502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1234285125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84018166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827863262"/>
                    </a:ext>
                  </a:extLst>
                </a:gridCol>
              </a:tblGrid>
              <a:tr h="826766">
                <a:tc>
                  <a:txBody>
                    <a:bodyPr/>
                    <a:lstStyle/>
                    <a:p>
                      <a:r>
                        <a:rPr lang="fr-CA" dirty="0"/>
                        <a:t>Auteurs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Leddy et a. 2019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Leddy et al. 2021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err="1"/>
                        <a:t>Seehusen</a:t>
                      </a:r>
                      <a:r>
                        <a:rPr lang="fr-CA" dirty="0"/>
                        <a:t> et al. 2021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Hutchison et al. 2022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Ledoux et al. 2021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Howell et al.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Stumph</a:t>
                      </a:r>
                      <a:r>
                        <a:rPr lang="fr-CA" dirty="0"/>
                        <a:t> et al.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Lishchynsky</a:t>
                      </a:r>
                      <a:r>
                        <a:rPr lang="fr-CA" dirty="0"/>
                        <a:t> et al.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998451"/>
                  </a:ext>
                </a:extLst>
              </a:tr>
              <a:tr h="578737">
                <a:tc>
                  <a:txBody>
                    <a:bodyPr/>
                    <a:lstStyle/>
                    <a:p>
                      <a:r>
                        <a:rPr lang="fr-CA" dirty="0"/>
                        <a:t>Devis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Cas-témoin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 historique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 prospective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262031"/>
                  </a:ext>
                </a:extLst>
              </a:tr>
              <a:tr h="330706">
                <a:tc>
                  <a:txBody>
                    <a:bodyPr/>
                    <a:lstStyle/>
                    <a:p>
                      <a:r>
                        <a:rPr lang="fr-CA" dirty="0"/>
                        <a:t>N=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865195"/>
                  </a:ext>
                </a:extLst>
              </a:tr>
              <a:tr h="330706">
                <a:tc>
                  <a:txBody>
                    <a:bodyPr/>
                    <a:lstStyle/>
                    <a:p>
                      <a:r>
                        <a:rPr lang="fr-CA" dirty="0"/>
                        <a:t>Âges (ans)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12-18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12-17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404667"/>
                  </a:ext>
                </a:extLst>
              </a:tr>
              <a:tr h="8267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1ère visite, #jours post-commotion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7189247"/>
                  </a:ext>
                </a:extLst>
              </a:tr>
              <a:tr h="826766">
                <a:tc>
                  <a:txBody>
                    <a:bodyPr/>
                    <a:lstStyle/>
                    <a:p>
                      <a:r>
                        <a:rPr lang="fr-CA" dirty="0"/>
                        <a:t>intervention/exposition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Progr</a:t>
                      </a:r>
                      <a:r>
                        <a:rPr lang="fr-CA" dirty="0"/>
                        <a:t>. </a:t>
                      </a:r>
                      <a:r>
                        <a:rPr lang="fr-CA" err="1"/>
                        <a:t>exerc</a:t>
                      </a:r>
                      <a:r>
                        <a:rPr lang="fr-CA" dirty="0"/>
                        <a:t>. </a:t>
                      </a:r>
                      <a:r>
                        <a:rPr lang="fr-CA" err="1"/>
                        <a:t>ss</a:t>
                      </a:r>
                      <a:r>
                        <a:rPr lang="fr-CA" dirty="0"/>
                        <a:t> seuil </a:t>
                      </a:r>
                      <a:r>
                        <a:rPr lang="fr-CA" err="1"/>
                        <a:t>Sx</a:t>
                      </a:r>
                      <a:r>
                        <a:rPr lang="fr-CA" dirty="0"/>
                        <a:t>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Progr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Exerc</a:t>
                      </a:r>
                      <a:r>
                        <a:rPr lang="fr-CA" sz="1800" u="none" strike="noStrike" noProof="0" dirty="0"/>
                        <a:t>. </a:t>
                      </a:r>
                      <a:r>
                        <a:rPr lang="fr-CA" sz="1800" u="none" strike="noStrike" noProof="0" err="1"/>
                        <a:t>ss</a:t>
                      </a:r>
                      <a:r>
                        <a:rPr lang="fr-CA" sz="1800" u="none" strike="noStrike" noProof="0" dirty="0"/>
                        <a:t> 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dirty="0"/>
                        <a:t>seuil </a:t>
                      </a:r>
                      <a:r>
                        <a:rPr lang="fr-CA" sz="1800" u="none" strike="noStrike" noProof="0" err="1"/>
                        <a:t>Sx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Progr</a:t>
                      </a:r>
                      <a:r>
                        <a:rPr lang="fr-CA" sz="1800" u="none" strike="noStrike" noProof="0" dirty="0"/>
                        <a:t>. 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Exerc</a:t>
                      </a:r>
                      <a:r>
                        <a:rPr lang="fr-CA" sz="1800" u="none" strike="noStrike" noProof="0" dirty="0"/>
                        <a:t>. </a:t>
                      </a:r>
                      <a:r>
                        <a:rPr lang="fr-CA" sz="1800" u="none" strike="noStrike" noProof="0" err="1"/>
                        <a:t>ss</a:t>
                      </a:r>
                      <a:r>
                        <a:rPr lang="fr-CA" sz="1800" u="none" strike="noStrike" noProof="0" dirty="0"/>
                        <a:t> 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dirty="0"/>
                        <a:t>seuil </a:t>
                      </a:r>
                      <a:r>
                        <a:rPr lang="fr-CA" sz="1800" u="none" strike="noStrike" noProof="0" err="1"/>
                        <a:t>Sx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Retour AP malgré </a:t>
                      </a:r>
                      <a:r>
                        <a:rPr lang="fr-CA" err="1"/>
                        <a:t>Sx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Progr</a:t>
                      </a:r>
                      <a:r>
                        <a:rPr lang="fr-CA" sz="1800" u="none" strike="noStrike" noProof="0" dirty="0"/>
                        <a:t>. </a:t>
                      </a:r>
                      <a:r>
                        <a:rPr lang="fr-CA" sz="1800" u="none" strike="noStrike" noProof="0" err="1"/>
                        <a:t>exerc</a:t>
                      </a:r>
                      <a:r>
                        <a:rPr lang="fr-CA" sz="1800" u="none" strike="noStrike" noProof="0" dirty="0"/>
                        <a:t>. </a:t>
                      </a:r>
                      <a:r>
                        <a:rPr lang="fr-CA" sz="1800" u="none" strike="noStrike" noProof="0" err="1"/>
                        <a:t>ss</a:t>
                      </a:r>
                      <a:r>
                        <a:rPr lang="fr-CA" sz="1800" u="none" strike="noStrike" noProof="0" dirty="0"/>
                        <a:t> </a:t>
                      </a:r>
                      <a:endParaRPr lang="fr-CA" dirty="0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dirty="0"/>
                        <a:t>seuil </a:t>
                      </a:r>
                      <a:r>
                        <a:rPr lang="fr-CA" sz="1800" u="none" strike="noStrike" noProof="0" err="1"/>
                        <a:t>Sx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AP sans contact. malgré </a:t>
                      </a:r>
                      <a:r>
                        <a:rPr lang="fr-CA" err="1"/>
                        <a:t>Sx</a:t>
                      </a:r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Niveau AP élevé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950341"/>
                  </a:ext>
                </a:extLst>
              </a:tr>
              <a:tr h="826766">
                <a:tc>
                  <a:txBody>
                    <a:bodyPr/>
                    <a:lstStyle/>
                    <a:p>
                      <a:r>
                        <a:rPr lang="fr-CA" dirty="0"/>
                        <a:t>Issue primaire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guérison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Propotion</a:t>
                      </a:r>
                      <a:r>
                        <a:rPr lang="fr-CA" dirty="0"/>
                        <a:t> </a:t>
                      </a:r>
                      <a:r>
                        <a:rPr lang="fr-CA" err="1"/>
                        <a:t>Sx</a:t>
                      </a:r>
                      <a:r>
                        <a:rPr lang="fr-CA" dirty="0"/>
                        <a:t> &gt;28j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Niveau d'activité physique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RAJ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Sx</a:t>
                      </a:r>
                      <a:r>
                        <a:rPr lang="fr-CA" dirty="0"/>
                        <a:t> post-commotion 2 </a:t>
                      </a:r>
                      <a:r>
                        <a:rPr lang="fr-CA" err="1"/>
                        <a:t>sem</a:t>
                      </a:r>
                      <a:r>
                        <a:rPr lang="fr-CA" dirty="0"/>
                        <a:t> 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Présence syndrome post-</a:t>
                      </a:r>
                      <a:r>
                        <a:rPr lang="fr-CA" err="1"/>
                        <a:t>comm</a:t>
                      </a:r>
                      <a:r>
                        <a:rPr lang="fr-CA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</a:t>
                      </a:r>
                      <a:r>
                        <a:rPr lang="fr-CA" err="1"/>
                        <a:t>Asx</a:t>
                      </a:r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</a:t>
                      </a:r>
                      <a:r>
                        <a:rPr lang="fr-CA" err="1"/>
                        <a:t>autoisation</a:t>
                      </a:r>
                      <a:r>
                        <a:rPr lang="fr-CA" dirty="0"/>
                        <a:t> RAJ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337618"/>
                  </a:ext>
                </a:extLst>
              </a:tr>
              <a:tr h="10100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Intervention favorable?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/>
                        <a:t>+(PP)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CA" sz="36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–</a:t>
                      </a:r>
                      <a:endParaRPr lang="fr-FR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/>
                        <a:t> –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4693263"/>
                  </a:ext>
                </a:extLst>
              </a:tr>
              <a:tr h="354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Val. interne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Bonne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Faible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Moyenne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54588"/>
                  </a:ext>
                </a:extLst>
              </a:tr>
              <a:tr h="354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Val. externe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0837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FC65723-2F61-184A-A463-7EC6FFCE8164}"/>
              </a:ext>
            </a:extLst>
          </p:cNvPr>
          <p:cNvSpPr txBox="1"/>
          <p:nvPr/>
        </p:nvSpPr>
        <p:spPr>
          <a:xfrm>
            <a:off x="302842" y="3318415"/>
            <a:ext cx="11518405" cy="332398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fr-CA" sz="4800" dirty="0"/>
              <a:t>Mais... réellement précoce? Études retour à activité physique 3 à 7 jours post-commotion</a:t>
            </a:r>
            <a:endParaRPr lang="fr-FR" dirty="0"/>
          </a:p>
          <a:p>
            <a:pPr marL="285750" indent="-285750">
              <a:buFont typeface="Calibri"/>
              <a:buChar char="-"/>
            </a:pPr>
            <a:r>
              <a:rPr lang="fr-CA" sz="4800" dirty="0"/>
              <a:t>Recommandations retour activités après 24-48h ...</a:t>
            </a:r>
          </a:p>
          <a:p>
            <a:pPr marL="285750" indent="-285750">
              <a:buFont typeface="Calibri"/>
              <a:buChar char="-"/>
            </a:pPr>
            <a:endParaRPr lang="fr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BB300-C84B-2B60-48A1-DA0864A3A8E9}"/>
              </a:ext>
            </a:extLst>
          </p:cNvPr>
          <p:cNvSpPr/>
          <p:nvPr/>
        </p:nvSpPr>
        <p:spPr>
          <a:xfrm flipH="1">
            <a:off x="1531035" y="2440174"/>
            <a:ext cx="10064150" cy="63260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7692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C0E73-24A2-46ED-4042-D6F28F84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A205E2E3-1C8C-0ED0-7865-6EF94C6DAD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8152" y="-1"/>
          <a:ext cx="11665746" cy="677081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96194">
                  <a:extLst>
                    <a:ext uri="{9D8B030D-6E8A-4147-A177-3AD203B41FA5}">
                      <a16:colId xmlns:a16="http://schemas.microsoft.com/office/drawing/2014/main" val="41242932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1343432054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1917520177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71405837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808046251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88997502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1234285125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84018166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827863262"/>
                    </a:ext>
                  </a:extLst>
                </a:gridCol>
              </a:tblGrid>
              <a:tr h="826766">
                <a:tc>
                  <a:txBody>
                    <a:bodyPr/>
                    <a:lstStyle/>
                    <a:p>
                      <a:r>
                        <a:rPr lang="fr-CA" dirty="0"/>
                        <a:t>Auteurs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Leddy et a. 2019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Leddy et al. 2021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err="1"/>
                        <a:t>Seehusen</a:t>
                      </a:r>
                      <a:r>
                        <a:rPr lang="fr-CA" dirty="0"/>
                        <a:t> et al. 2021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Hutchison et al. 2022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Ledoux et al. 2021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Howell et al.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Stumph</a:t>
                      </a:r>
                      <a:r>
                        <a:rPr lang="fr-CA" dirty="0"/>
                        <a:t> et al.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Lishchynsky</a:t>
                      </a:r>
                      <a:r>
                        <a:rPr lang="fr-CA" dirty="0"/>
                        <a:t> et al.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998451"/>
                  </a:ext>
                </a:extLst>
              </a:tr>
              <a:tr h="578737">
                <a:tc>
                  <a:txBody>
                    <a:bodyPr/>
                    <a:lstStyle/>
                    <a:p>
                      <a:r>
                        <a:rPr lang="fr-CA" dirty="0"/>
                        <a:t>Devis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Cas-témoin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 historique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 prospective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262031"/>
                  </a:ext>
                </a:extLst>
              </a:tr>
              <a:tr h="330706">
                <a:tc>
                  <a:txBody>
                    <a:bodyPr/>
                    <a:lstStyle/>
                    <a:p>
                      <a:r>
                        <a:rPr lang="fr-CA" dirty="0"/>
                        <a:t>N=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865195"/>
                  </a:ext>
                </a:extLst>
              </a:tr>
              <a:tr h="330706">
                <a:tc>
                  <a:txBody>
                    <a:bodyPr/>
                    <a:lstStyle/>
                    <a:p>
                      <a:r>
                        <a:rPr lang="fr-CA" dirty="0"/>
                        <a:t>Âges (ans)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12-18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12-17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404667"/>
                  </a:ext>
                </a:extLst>
              </a:tr>
              <a:tr h="8267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1ère visite, #jours post-commotion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7189247"/>
                  </a:ext>
                </a:extLst>
              </a:tr>
              <a:tr h="826766">
                <a:tc>
                  <a:txBody>
                    <a:bodyPr/>
                    <a:lstStyle/>
                    <a:p>
                      <a:r>
                        <a:rPr lang="fr-CA" dirty="0"/>
                        <a:t>intervention/exposition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Progr</a:t>
                      </a:r>
                      <a:r>
                        <a:rPr lang="fr-CA" dirty="0"/>
                        <a:t>. </a:t>
                      </a:r>
                      <a:r>
                        <a:rPr lang="fr-CA" err="1"/>
                        <a:t>exerc</a:t>
                      </a:r>
                      <a:r>
                        <a:rPr lang="fr-CA" dirty="0"/>
                        <a:t>. </a:t>
                      </a:r>
                      <a:r>
                        <a:rPr lang="fr-CA" err="1"/>
                        <a:t>ss</a:t>
                      </a:r>
                      <a:r>
                        <a:rPr lang="fr-CA" dirty="0"/>
                        <a:t> seuil </a:t>
                      </a:r>
                      <a:r>
                        <a:rPr lang="fr-CA" err="1"/>
                        <a:t>Sx</a:t>
                      </a:r>
                      <a:r>
                        <a:rPr lang="fr-CA" dirty="0"/>
                        <a:t>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Progr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Exerc</a:t>
                      </a:r>
                      <a:r>
                        <a:rPr lang="fr-CA" sz="1800" u="none" strike="noStrike" noProof="0" dirty="0"/>
                        <a:t>. </a:t>
                      </a:r>
                      <a:r>
                        <a:rPr lang="fr-CA" sz="1800" u="none" strike="noStrike" noProof="0" err="1"/>
                        <a:t>ss</a:t>
                      </a:r>
                      <a:r>
                        <a:rPr lang="fr-CA" sz="1800" u="none" strike="noStrike" noProof="0" dirty="0"/>
                        <a:t> 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dirty="0"/>
                        <a:t>seuil </a:t>
                      </a:r>
                      <a:r>
                        <a:rPr lang="fr-CA" sz="1800" u="none" strike="noStrike" noProof="0" err="1"/>
                        <a:t>Sx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Progr</a:t>
                      </a:r>
                      <a:r>
                        <a:rPr lang="fr-CA" sz="1800" u="none" strike="noStrike" noProof="0" dirty="0"/>
                        <a:t>. 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Exerc</a:t>
                      </a:r>
                      <a:r>
                        <a:rPr lang="fr-CA" sz="1800" u="none" strike="noStrike" noProof="0" dirty="0"/>
                        <a:t>. </a:t>
                      </a:r>
                      <a:r>
                        <a:rPr lang="fr-CA" sz="1800" u="none" strike="noStrike" noProof="0" err="1"/>
                        <a:t>ss</a:t>
                      </a:r>
                      <a:r>
                        <a:rPr lang="fr-CA" sz="1800" u="none" strike="noStrike" noProof="0" dirty="0"/>
                        <a:t> 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dirty="0"/>
                        <a:t>seuil </a:t>
                      </a:r>
                      <a:r>
                        <a:rPr lang="fr-CA" sz="1800" u="none" strike="noStrike" noProof="0" err="1"/>
                        <a:t>Sx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Retour AP malgré </a:t>
                      </a:r>
                      <a:r>
                        <a:rPr lang="fr-CA" err="1"/>
                        <a:t>Sx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Progr</a:t>
                      </a:r>
                      <a:r>
                        <a:rPr lang="fr-CA" sz="1800" u="none" strike="noStrike" noProof="0" dirty="0"/>
                        <a:t>. </a:t>
                      </a:r>
                      <a:r>
                        <a:rPr lang="fr-CA" sz="1800" u="none" strike="noStrike" noProof="0" err="1"/>
                        <a:t>exerc</a:t>
                      </a:r>
                      <a:r>
                        <a:rPr lang="fr-CA" sz="1800" u="none" strike="noStrike" noProof="0" dirty="0"/>
                        <a:t>. </a:t>
                      </a:r>
                      <a:r>
                        <a:rPr lang="fr-CA" sz="1800" u="none" strike="noStrike" noProof="0" err="1"/>
                        <a:t>ss</a:t>
                      </a:r>
                      <a:r>
                        <a:rPr lang="fr-CA" sz="1800" u="none" strike="noStrike" noProof="0" dirty="0"/>
                        <a:t> </a:t>
                      </a:r>
                      <a:endParaRPr lang="fr-CA" dirty="0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dirty="0"/>
                        <a:t>seuil </a:t>
                      </a:r>
                      <a:r>
                        <a:rPr lang="fr-CA" sz="1800" u="none" strike="noStrike" noProof="0" err="1"/>
                        <a:t>Sx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AP sans contact. malgré </a:t>
                      </a:r>
                      <a:r>
                        <a:rPr lang="fr-CA" err="1"/>
                        <a:t>Sx</a:t>
                      </a:r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Niveau AP élevé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950341"/>
                  </a:ext>
                </a:extLst>
              </a:tr>
              <a:tr h="826766">
                <a:tc>
                  <a:txBody>
                    <a:bodyPr/>
                    <a:lstStyle/>
                    <a:p>
                      <a:r>
                        <a:rPr lang="fr-CA" dirty="0"/>
                        <a:t>Issue primaire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guérison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Propotion</a:t>
                      </a:r>
                      <a:r>
                        <a:rPr lang="fr-CA" dirty="0"/>
                        <a:t> </a:t>
                      </a:r>
                      <a:r>
                        <a:rPr lang="fr-CA" err="1"/>
                        <a:t>Sx</a:t>
                      </a:r>
                      <a:r>
                        <a:rPr lang="fr-CA" dirty="0"/>
                        <a:t> &gt;28j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Niveau d'activité physique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RAJ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Sx</a:t>
                      </a:r>
                      <a:r>
                        <a:rPr lang="fr-CA" dirty="0"/>
                        <a:t> post-commotion 2 </a:t>
                      </a:r>
                      <a:r>
                        <a:rPr lang="fr-CA" err="1"/>
                        <a:t>sem</a:t>
                      </a:r>
                      <a:r>
                        <a:rPr lang="fr-CA" dirty="0"/>
                        <a:t> 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Présence syndrome post-</a:t>
                      </a:r>
                      <a:r>
                        <a:rPr lang="fr-CA" err="1"/>
                        <a:t>comm</a:t>
                      </a:r>
                      <a:r>
                        <a:rPr lang="fr-CA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</a:t>
                      </a:r>
                      <a:r>
                        <a:rPr lang="fr-CA" err="1"/>
                        <a:t>Asx</a:t>
                      </a:r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</a:t>
                      </a:r>
                      <a:r>
                        <a:rPr lang="fr-CA" err="1"/>
                        <a:t>autoisation</a:t>
                      </a:r>
                      <a:r>
                        <a:rPr lang="fr-CA" dirty="0"/>
                        <a:t> RAJ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337618"/>
                  </a:ext>
                </a:extLst>
              </a:tr>
              <a:tr h="10100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Intervention favorable?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/>
                        <a:t>+(PP)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CA" sz="36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–</a:t>
                      </a:r>
                      <a:endParaRPr lang="fr-FR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/>
                        <a:t> –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4693263"/>
                  </a:ext>
                </a:extLst>
              </a:tr>
              <a:tr h="354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Val. interne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Bonne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Faible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Moyenne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54588"/>
                  </a:ext>
                </a:extLst>
              </a:tr>
              <a:tr h="354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Val. externe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0837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FC65723-2F61-184A-A463-7EC6FFCE8164}"/>
              </a:ext>
            </a:extLst>
          </p:cNvPr>
          <p:cNvSpPr txBox="1"/>
          <p:nvPr/>
        </p:nvSpPr>
        <p:spPr>
          <a:xfrm>
            <a:off x="2014000" y="5136520"/>
            <a:ext cx="9579984" cy="156966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4800" dirty="0"/>
              <a:t>Mais... interprétations limitées par :</a:t>
            </a:r>
            <a:endParaRPr lang="fr-FR"/>
          </a:p>
          <a:p>
            <a:pPr marL="285750" indent="-285750">
              <a:buFont typeface="Calibri"/>
              <a:buChar char="-"/>
            </a:pPr>
            <a:r>
              <a:rPr lang="fr-CA" sz="4800" dirty="0"/>
              <a:t>N petits à moyen (limite puissance)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BB300-C84B-2B60-48A1-DA0864A3A8E9}"/>
              </a:ext>
            </a:extLst>
          </p:cNvPr>
          <p:cNvSpPr/>
          <p:nvPr/>
        </p:nvSpPr>
        <p:spPr>
          <a:xfrm flipH="1">
            <a:off x="1424088" y="2440174"/>
            <a:ext cx="10224570" cy="63260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316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BC0E73-24A2-46ED-4042-D6F28F84E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A205E2E3-1C8C-0ED0-7865-6EF94C6DAD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8152" y="-1"/>
          <a:ext cx="11665746" cy="677081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96194">
                  <a:extLst>
                    <a:ext uri="{9D8B030D-6E8A-4147-A177-3AD203B41FA5}">
                      <a16:colId xmlns:a16="http://schemas.microsoft.com/office/drawing/2014/main" val="41242932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1343432054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1917520177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71405837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808046251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88997502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1234285125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840181662"/>
                    </a:ext>
                  </a:extLst>
                </a:gridCol>
                <a:gridCol w="1296194">
                  <a:extLst>
                    <a:ext uri="{9D8B030D-6E8A-4147-A177-3AD203B41FA5}">
                      <a16:colId xmlns:a16="http://schemas.microsoft.com/office/drawing/2014/main" val="2827863262"/>
                    </a:ext>
                  </a:extLst>
                </a:gridCol>
              </a:tblGrid>
              <a:tr h="826766">
                <a:tc>
                  <a:txBody>
                    <a:bodyPr/>
                    <a:lstStyle/>
                    <a:p>
                      <a:r>
                        <a:rPr lang="fr-CA" dirty="0"/>
                        <a:t>Auteurs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Leddy et a. 2019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Leddy et al. 2021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err="1"/>
                        <a:t>Seehusen</a:t>
                      </a:r>
                      <a:r>
                        <a:rPr lang="fr-CA" dirty="0"/>
                        <a:t> et al. 2021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Hutchison et al. 2022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Ledoux et al. 2021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Howell et al.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Stumph</a:t>
                      </a:r>
                      <a:r>
                        <a:rPr lang="fr-CA" dirty="0"/>
                        <a:t> et al.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Lishchynsky</a:t>
                      </a:r>
                      <a:r>
                        <a:rPr lang="fr-CA" dirty="0"/>
                        <a:t> et al.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998451"/>
                  </a:ext>
                </a:extLst>
              </a:tr>
              <a:tr h="578737">
                <a:tc>
                  <a:txBody>
                    <a:bodyPr/>
                    <a:lstStyle/>
                    <a:p>
                      <a:r>
                        <a:rPr lang="fr-CA" dirty="0"/>
                        <a:t>Devis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Cas-témoin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 historique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Cohorte prospective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262031"/>
                  </a:ext>
                </a:extLst>
              </a:tr>
              <a:tr h="330706">
                <a:tc>
                  <a:txBody>
                    <a:bodyPr/>
                    <a:lstStyle/>
                    <a:p>
                      <a:r>
                        <a:rPr lang="fr-CA" dirty="0"/>
                        <a:t>N=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865195"/>
                  </a:ext>
                </a:extLst>
              </a:tr>
              <a:tr h="330706">
                <a:tc>
                  <a:txBody>
                    <a:bodyPr/>
                    <a:lstStyle/>
                    <a:p>
                      <a:r>
                        <a:rPr lang="fr-CA" dirty="0"/>
                        <a:t>Âges (ans)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12-18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13-25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12-17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404667"/>
                  </a:ext>
                </a:extLst>
              </a:tr>
              <a:tr h="82676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1ère visite, #jours post-commotion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0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7189247"/>
                  </a:ext>
                </a:extLst>
              </a:tr>
              <a:tr h="826766">
                <a:tc>
                  <a:txBody>
                    <a:bodyPr/>
                    <a:lstStyle/>
                    <a:p>
                      <a:r>
                        <a:rPr lang="fr-CA" dirty="0"/>
                        <a:t>intervention/exposition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Progr</a:t>
                      </a:r>
                      <a:r>
                        <a:rPr lang="fr-CA" dirty="0"/>
                        <a:t>. </a:t>
                      </a:r>
                      <a:r>
                        <a:rPr lang="fr-CA" err="1"/>
                        <a:t>exerc</a:t>
                      </a:r>
                      <a:r>
                        <a:rPr lang="fr-CA" dirty="0"/>
                        <a:t>. </a:t>
                      </a:r>
                      <a:r>
                        <a:rPr lang="fr-CA" err="1"/>
                        <a:t>ss</a:t>
                      </a:r>
                      <a:r>
                        <a:rPr lang="fr-CA" dirty="0"/>
                        <a:t> seuil </a:t>
                      </a:r>
                      <a:r>
                        <a:rPr lang="fr-CA" err="1"/>
                        <a:t>Sx</a:t>
                      </a:r>
                      <a:r>
                        <a:rPr lang="fr-CA" dirty="0"/>
                        <a:t>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Progr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Exerc</a:t>
                      </a:r>
                      <a:r>
                        <a:rPr lang="fr-CA" sz="1800" u="none" strike="noStrike" noProof="0" dirty="0"/>
                        <a:t>. </a:t>
                      </a:r>
                      <a:r>
                        <a:rPr lang="fr-CA" sz="1800" u="none" strike="noStrike" noProof="0" err="1"/>
                        <a:t>ss</a:t>
                      </a:r>
                      <a:r>
                        <a:rPr lang="fr-CA" sz="1800" u="none" strike="noStrike" noProof="0" dirty="0"/>
                        <a:t> 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dirty="0"/>
                        <a:t>seuil </a:t>
                      </a:r>
                      <a:r>
                        <a:rPr lang="fr-CA" sz="1800" u="none" strike="noStrike" noProof="0" err="1"/>
                        <a:t>Sx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Progr</a:t>
                      </a:r>
                      <a:r>
                        <a:rPr lang="fr-CA" sz="1800" u="none" strike="noStrike" noProof="0" dirty="0"/>
                        <a:t>. 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Exerc</a:t>
                      </a:r>
                      <a:r>
                        <a:rPr lang="fr-CA" sz="1800" u="none" strike="noStrike" noProof="0" dirty="0"/>
                        <a:t>. </a:t>
                      </a:r>
                      <a:r>
                        <a:rPr lang="fr-CA" sz="1800" u="none" strike="noStrike" noProof="0" err="1"/>
                        <a:t>ss</a:t>
                      </a:r>
                      <a:r>
                        <a:rPr lang="fr-CA" sz="1800" u="none" strike="noStrike" noProof="0" dirty="0"/>
                        <a:t> </a:t>
                      </a:r>
                      <a:endParaRPr lang="fr-FR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dirty="0"/>
                        <a:t>seuil </a:t>
                      </a:r>
                      <a:r>
                        <a:rPr lang="fr-CA" sz="1800" u="none" strike="noStrike" noProof="0" err="1"/>
                        <a:t>Sx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Retour AP malgré </a:t>
                      </a:r>
                      <a:r>
                        <a:rPr lang="fr-CA" err="1"/>
                        <a:t>Sx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sz="1800" u="none" strike="noStrike" noProof="0" err="1"/>
                        <a:t>Progr</a:t>
                      </a:r>
                      <a:r>
                        <a:rPr lang="fr-CA" sz="1800" u="none" strike="noStrike" noProof="0" dirty="0"/>
                        <a:t>. </a:t>
                      </a:r>
                      <a:r>
                        <a:rPr lang="fr-CA" sz="1800" u="none" strike="noStrike" noProof="0" err="1"/>
                        <a:t>exerc</a:t>
                      </a:r>
                      <a:r>
                        <a:rPr lang="fr-CA" sz="1800" u="none" strike="noStrike" noProof="0" dirty="0"/>
                        <a:t>. </a:t>
                      </a:r>
                      <a:r>
                        <a:rPr lang="fr-CA" sz="1800" u="none" strike="noStrike" noProof="0" err="1"/>
                        <a:t>ss</a:t>
                      </a:r>
                      <a:r>
                        <a:rPr lang="fr-CA" sz="1800" u="none" strike="noStrike" noProof="0" dirty="0"/>
                        <a:t> </a:t>
                      </a:r>
                      <a:endParaRPr lang="fr-CA" dirty="0"/>
                    </a:p>
                    <a:p>
                      <a:pPr lvl="0">
                        <a:buNone/>
                      </a:pPr>
                      <a:r>
                        <a:rPr lang="fr-CA" sz="1800" u="none" strike="noStrike" noProof="0" dirty="0"/>
                        <a:t>seuil </a:t>
                      </a:r>
                      <a:r>
                        <a:rPr lang="fr-CA" sz="1800" u="none" strike="noStrike" noProof="0" err="1"/>
                        <a:t>Sx</a:t>
                      </a:r>
                      <a:r>
                        <a:rPr lang="fr-CA" sz="1800" u="none" strike="noStrike" noProof="0" dirty="0"/>
                        <a:t>.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AP sans contact. malgré </a:t>
                      </a:r>
                      <a:r>
                        <a:rPr lang="fr-CA" err="1"/>
                        <a:t>Sx</a:t>
                      </a:r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Niveau AP élevé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950341"/>
                  </a:ext>
                </a:extLst>
              </a:tr>
              <a:tr h="826766">
                <a:tc>
                  <a:txBody>
                    <a:bodyPr/>
                    <a:lstStyle/>
                    <a:p>
                      <a:r>
                        <a:rPr lang="fr-CA" dirty="0"/>
                        <a:t>Issue primaire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guérison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Propotion</a:t>
                      </a:r>
                      <a:r>
                        <a:rPr lang="fr-CA" dirty="0"/>
                        <a:t> </a:t>
                      </a:r>
                      <a:r>
                        <a:rPr lang="fr-CA" err="1"/>
                        <a:t>Sx</a:t>
                      </a:r>
                      <a:r>
                        <a:rPr lang="fr-CA" dirty="0"/>
                        <a:t> &gt;28j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Niveau d'activité physique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RAJ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err="1"/>
                        <a:t>Sx</a:t>
                      </a:r>
                      <a:r>
                        <a:rPr lang="fr-CA" dirty="0"/>
                        <a:t> post-commotion 2 </a:t>
                      </a:r>
                      <a:r>
                        <a:rPr lang="fr-CA" err="1"/>
                        <a:t>sem</a:t>
                      </a:r>
                      <a:r>
                        <a:rPr lang="fr-CA" dirty="0"/>
                        <a:t> 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Présence syndrome post-</a:t>
                      </a:r>
                      <a:r>
                        <a:rPr lang="fr-CA" err="1"/>
                        <a:t>comm</a:t>
                      </a:r>
                      <a:r>
                        <a:rPr lang="fr-CA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</a:t>
                      </a:r>
                      <a:r>
                        <a:rPr lang="fr-CA" err="1"/>
                        <a:t>Asx</a:t>
                      </a:r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Délai </a:t>
                      </a:r>
                      <a:r>
                        <a:rPr lang="fr-CA" err="1"/>
                        <a:t>autoisation</a:t>
                      </a:r>
                      <a:r>
                        <a:rPr lang="fr-CA" dirty="0"/>
                        <a:t> RAJ</a:t>
                      </a:r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337618"/>
                  </a:ext>
                </a:extLst>
              </a:tr>
              <a:tr h="10100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Intervention favorable?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/>
                        <a:t>+(PP)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CA" sz="36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–</a:t>
                      </a:r>
                      <a:endParaRPr lang="fr-FR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/>
                        <a:t> –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4693263"/>
                  </a:ext>
                </a:extLst>
              </a:tr>
              <a:tr h="354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Val. interne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Bonne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Faible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Moyenne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54588"/>
                  </a:ext>
                </a:extLst>
              </a:tr>
              <a:tr h="35441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CA" dirty="0"/>
                        <a:t>Val. externe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CA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108371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FC65723-2F61-184A-A463-7EC6FFCE8164}"/>
              </a:ext>
            </a:extLst>
          </p:cNvPr>
          <p:cNvSpPr txBox="1"/>
          <p:nvPr/>
        </p:nvSpPr>
        <p:spPr>
          <a:xfrm>
            <a:off x="2014000" y="5136520"/>
            <a:ext cx="9579984" cy="156966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4800" dirty="0"/>
              <a:t>Mais... interprétations limitées par :</a:t>
            </a:r>
            <a:endParaRPr lang="fr-FR"/>
          </a:p>
          <a:p>
            <a:pPr marL="285750" indent="-285750">
              <a:buFont typeface="Calibri"/>
              <a:buChar char="-"/>
            </a:pPr>
            <a:r>
              <a:rPr lang="fr-CA" sz="4800" dirty="0"/>
              <a:t>Interventions et issues variables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48A0FC-6266-CC0A-7B9D-8A4650A5A0C4}"/>
              </a:ext>
            </a:extLst>
          </p:cNvPr>
          <p:cNvSpPr/>
          <p:nvPr/>
        </p:nvSpPr>
        <p:spPr>
          <a:xfrm flipH="1">
            <a:off x="1424087" y="4164700"/>
            <a:ext cx="10224571" cy="92670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F08A5D-4E10-7E9A-7C19-FFF483DBB658}"/>
              </a:ext>
            </a:extLst>
          </p:cNvPr>
          <p:cNvSpPr/>
          <p:nvPr/>
        </p:nvSpPr>
        <p:spPr>
          <a:xfrm flipH="1">
            <a:off x="1424086" y="3242278"/>
            <a:ext cx="10224571" cy="92670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8831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816C5D2-5315-DB25-E26E-6FC66BEE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0" y="1122363"/>
            <a:ext cx="7559039" cy="30273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CONCLUSION</a:t>
            </a:r>
            <a:endParaRPr lang="fr-FR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68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8176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7">
            <a:extLst>
              <a:ext uri="{FF2B5EF4-FFF2-40B4-BE49-F238E27FC236}">
                <a16:creationId xmlns:a16="http://schemas.microsoft.com/office/drawing/2014/main" id="{B61375F2-60B1-44ED-B60A-019C4BD5A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9">
            <a:extLst>
              <a:ext uri="{FF2B5EF4-FFF2-40B4-BE49-F238E27FC236}">
                <a16:creationId xmlns:a16="http://schemas.microsoft.com/office/drawing/2014/main" id="{4ADB9295-9645-4BF2-ADFD-75800B7F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95B061E9-E435-4E1B-B160-96584A116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3CD7972E-7D38-40EE-A80B-E2A848811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24A3B55-746F-419F-8CFF-5F3A4BE143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C63219B-AD72-4494-935E-F5C70DB549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B41FD2-05E2-44E7-8760-09E65D1C6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E6D63D0-3347-4EE2-8F65-F1C32168F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538A46A3-DB16-45D5-B636-03EFE39FE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B8A2B0E-823F-4BE8-9359-45143BB124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4516B3C-A8BE-46FC-B643-3DFEB7F28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59FD699C-3920-4E57-BE27-165A3F036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0FB0C02E-3F53-4889-8ADF-80DBC43F6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8A0C89C-946F-4BCD-8A27-BB73E37FE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70C83EAF-4E92-4849-A240-B257871D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320FD164-4D7A-469C-B3F4-B926BFACF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6E14D9A-4E63-48FF-95C5-9E8DDFF86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F3DCD24F-3CA8-4404-B22C-E4C928995F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8AD2E827-32A3-4BE4-9CC6-831562917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47FB2CCC-1230-494F-B2D1-F05E5B8ED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A5F44514-9274-47E3-9243-CA9356C166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06192CD-AD86-4DCA-8B53-4ACCA465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9E9203A-21E4-46D8-981A-4B28CA320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32FCE9B6-FB52-4045-8DCC-E5959B9A4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4A7025C-CDE8-429A-BBB9-E7380C96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A4EA0256-5DF5-437A-98A7-B79F3E6BB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90C9433D-9E1C-493B-BEBD-C3081FFA3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352B39BB-F298-4285-A709-1FBA0CB72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31CAF2A0-CBA0-4E86-AA87-8750EC1AF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D560691-35E7-01CE-4E7D-14EC5913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fr-CA" dirty="0"/>
              <a:t>Implications cliniques/directions futures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D5CAD7-AC82-323F-1E17-086E9B74D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CA" dirty="0"/>
              <a:t>Ne remet en pas en question lignes directrices </a:t>
            </a:r>
          </a:p>
          <a:p>
            <a:r>
              <a:rPr lang="fr-CA" dirty="0"/>
              <a:t>Renforcent importance de ne pas retarder retour à l'AP de manière prolongée</a:t>
            </a:r>
          </a:p>
          <a:p>
            <a:r>
              <a:rPr lang="fr-CA" dirty="0"/>
              <a:t>D'autres études pour comprendre le moment de début idéal et les paramètres optimaux pour le retour à l'AP</a:t>
            </a:r>
          </a:p>
          <a:p>
            <a:r>
              <a:rPr lang="fr-CA" dirty="0"/>
              <a:t>Au-delà </a:t>
            </a:r>
            <a:r>
              <a:rPr lang="fr-CA" dirty="0" err="1"/>
              <a:t>Sx</a:t>
            </a:r>
            <a:r>
              <a:rPr lang="fr-CA" dirty="0"/>
              <a:t> physiques, retour à l'activité physique bienfaits : santé mentale, vs isolement, retrouver forme physique et confiance capacité </a:t>
            </a:r>
            <a:r>
              <a:rPr lang="fr-CA" dirty="0" err="1"/>
              <a:t>sportiv</a:t>
            </a:r>
          </a:p>
        </p:txBody>
      </p:sp>
      <p:grpSp>
        <p:nvGrpSpPr>
          <p:cNvPr id="55" name="Group 38">
            <a:extLst>
              <a:ext uri="{FF2B5EF4-FFF2-40B4-BE49-F238E27FC236}">
                <a16:creationId xmlns:a16="http://schemas.microsoft.com/office/drawing/2014/main" id="{B485B3F6-654D-4842-A2DE-677D12FE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BF4365F4-C63C-4FC2-907B-1F7D414B9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B0538225-01AB-41C4-9A02-FE1BD81D6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66942F07-D7CC-49EB-BF73-8B94D5F4F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4D3CACE0-3AC7-4A9F-9A3F-1694ACCD4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19063B47-FBFB-4EA1-A3FB-BECE005F4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B856863B-C809-4C31-94D0-659A91851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298CB3D7-7373-4AC6-9E2C-4AFDDE280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id="{7DE09F1B-2326-4ED3-B63B-A30815DDE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id="{2498F244-3CE6-4D90-B5CF-5189DB17D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9A30DD13-FA10-4B9F-8B4D-97B7287B8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278294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8A30C7-AD7E-F1D5-1876-1E4693DE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0" y="1122363"/>
            <a:ext cx="7559039" cy="30273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Questions??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68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81638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63276-B4CE-5862-D2F7-79C6393D0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92"/>
            <a:ext cx="9905998" cy="1478570"/>
          </a:xfrm>
        </p:spPr>
        <p:txBody>
          <a:bodyPr/>
          <a:lstStyle/>
          <a:p>
            <a:r>
              <a:rPr lang="fr-CA"/>
              <a:t>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540BD8-CB7A-A7CF-2670-DC643C333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26771"/>
            <a:ext cx="9905999" cy="59139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fr-CA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fr-CA" sz="1200" dirty="0" err="1">
                <a:latin typeface="Arial"/>
                <a:cs typeface="Arial"/>
              </a:rPr>
              <a:t>McCrory</a:t>
            </a:r>
            <a:r>
              <a:rPr lang="fr-CA" sz="1200" dirty="0">
                <a:latin typeface="Arial"/>
                <a:cs typeface="Arial"/>
              </a:rPr>
              <a:t>, P., </a:t>
            </a:r>
            <a:r>
              <a:rPr lang="fr-CA" sz="1200" dirty="0" err="1">
                <a:latin typeface="Arial"/>
                <a:cs typeface="Arial"/>
              </a:rPr>
              <a:t>Meeuwisse</a:t>
            </a:r>
            <a:r>
              <a:rPr lang="fr-CA" sz="1200" dirty="0">
                <a:latin typeface="Arial"/>
                <a:cs typeface="Arial"/>
              </a:rPr>
              <a:t>, W., Dvorak, J., Aubry, M., Bailes, J., </a:t>
            </a:r>
            <a:r>
              <a:rPr lang="fr-CA" sz="1200" dirty="0" err="1">
                <a:latin typeface="Arial"/>
                <a:cs typeface="Arial"/>
              </a:rPr>
              <a:t>Broglio</a:t>
            </a:r>
            <a:r>
              <a:rPr lang="fr-CA" sz="1200" dirty="0">
                <a:latin typeface="Arial"/>
                <a:cs typeface="Arial"/>
              </a:rPr>
              <a:t>, S., ... &amp; Vos, P. E. (2017). Consensus </a:t>
            </a:r>
            <a:r>
              <a:rPr lang="fr-CA" sz="1200" dirty="0" err="1">
                <a:latin typeface="Arial"/>
                <a:cs typeface="Arial"/>
              </a:rPr>
              <a:t>statement</a:t>
            </a:r>
            <a:r>
              <a:rPr lang="fr-CA" sz="1200" dirty="0">
                <a:latin typeface="Arial"/>
                <a:cs typeface="Arial"/>
              </a:rPr>
              <a:t> on concussion in sport—the 5th international </a:t>
            </a:r>
            <a:r>
              <a:rPr lang="fr-CA" sz="1200" dirty="0" err="1">
                <a:latin typeface="Arial"/>
                <a:cs typeface="Arial"/>
              </a:rPr>
              <a:t>conference</a:t>
            </a:r>
            <a:r>
              <a:rPr lang="fr-CA" sz="1200" dirty="0">
                <a:latin typeface="Arial"/>
                <a:cs typeface="Arial"/>
              </a:rPr>
              <a:t> on concussion in sport </a:t>
            </a:r>
            <a:r>
              <a:rPr lang="fr-CA" sz="1200" dirty="0" err="1">
                <a:latin typeface="Arial"/>
                <a:cs typeface="Arial"/>
              </a:rPr>
              <a:t>held</a:t>
            </a:r>
            <a:r>
              <a:rPr lang="fr-CA" sz="1200" dirty="0">
                <a:latin typeface="Arial"/>
                <a:cs typeface="Arial"/>
              </a:rPr>
              <a:t> in Berlin, </a:t>
            </a:r>
            <a:r>
              <a:rPr lang="fr-CA" sz="1200" dirty="0" err="1">
                <a:latin typeface="Arial"/>
                <a:cs typeface="Arial"/>
              </a:rPr>
              <a:t>October</a:t>
            </a:r>
            <a:r>
              <a:rPr lang="fr-CA" sz="1200" dirty="0">
                <a:latin typeface="Arial"/>
                <a:cs typeface="Arial"/>
              </a:rPr>
              <a:t> 2016. British journal of sports </a:t>
            </a:r>
            <a:r>
              <a:rPr lang="fr-CA" sz="1200" dirty="0" err="1">
                <a:latin typeface="Arial"/>
                <a:cs typeface="Arial"/>
              </a:rPr>
              <a:t>medicine</a:t>
            </a:r>
            <a:r>
              <a:rPr lang="fr-CA" sz="1200" dirty="0">
                <a:latin typeface="Arial"/>
                <a:cs typeface="Arial"/>
              </a:rPr>
              <a:t>, 51(11), 838-847.</a:t>
            </a:r>
            <a:endParaRPr lang="fr-CA" dirty="0"/>
          </a:p>
          <a:p>
            <a:pPr algn="just"/>
            <a:r>
              <a:rPr lang="fr-CA" sz="1200" dirty="0">
                <a:latin typeface="Arial"/>
                <a:cs typeface="Arial"/>
              </a:rPr>
              <a:t>Anderson, V., Spencer-Smith, M., &amp; Wood, A. (2011). Do </a:t>
            </a:r>
            <a:r>
              <a:rPr lang="fr-CA" sz="1200" dirty="0" err="1">
                <a:latin typeface="Arial"/>
                <a:cs typeface="Arial"/>
              </a:rPr>
              <a:t>children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really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recover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better</a:t>
            </a:r>
            <a:r>
              <a:rPr lang="fr-CA" sz="1200" dirty="0">
                <a:latin typeface="Arial"/>
                <a:cs typeface="Arial"/>
              </a:rPr>
              <a:t>? </a:t>
            </a:r>
            <a:r>
              <a:rPr lang="fr-CA" sz="1200" dirty="0" err="1">
                <a:latin typeface="Arial"/>
                <a:cs typeface="Arial"/>
              </a:rPr>
              <a:t>Neurobehavioural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plasticity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after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early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brain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insult</a:t>
            </a:r>
            <a:r>
              <a:rPr lang="fr-CA" sz="1200" dirty="0">
                <a:latin typeface="Arial"/>
                <a:cs typeface="Arial"/>
              </a:rPr>
              <a:t>. Brain, 134(8), 2197-2221.</a:t>
            </a:r>
            <a:endParaRPr lang="fr-CA" dirty="0"/>
          </a:p>
          <a:p>
            <a:pPr algn="just"/>
            <a:r>
              <a:rPr lang="fr-CA" sz="1200" dirty="0">
                <a:latin typeface="Arial"/>
                <a:cs typeface="Arial"/>
              </a:rPr>
              <a:t>Witt, S. T., </a:t>
            </a:r>
            <a:r>
              <a:rPr lang="fr-CA" sz="1200" dirty="0" err="1">
                <a:latin typeface="Arial"/>
                <a:cs typeface="Arial"/>
              </a:rPr>
              <a:t>Lovejoy</a:t>
            </a:r>
            <a:r>
              <a:rPr lang="fr-CA" sz="1200" dirty="0">
                <a:latin typeface="Arial"/>
                <a:cs typeface="Arial"/>
              </a:rPr>
              <a:t>, D. W., </a:t>
            </a:r>
            <a:r>
              <a:rPr lang="fr-CA" sz="1200" dirty="0" err="1">
                <a:latin typeface="Arial"/>
                <a:cs typeface="Arial"/>
              </a:rPr>
              <a:t>Pearlson</a:t>
            </a:r>
            <a:r>
              <a:rPr lang="fr-CA" sz="1200" dirty="0">
                <a:latin typeface="Arial"/>
                <a:cs typeface="Arial"/>
              </a:rPr>
              <a:t>, G. D., &amp; Stevens, M. C. (2010). </a:t>
            </a:r>
            <a:r>
              <a:rPr lang="fr-CA" sz="1200" dirty="0" err="1">
                <a:latin typeface="Arial"/>
                <a:cs typeface="Arial"/>
              </a:rPr>
              <a:t>Decreased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prefrontal</a:t>
            </a:r>
            <a:r>
              <a:rPr lang="fr-CA" sz="1200" dirty="0">
                <a:latin typeface="Arial"/>
                <a:cs typeface="Arial"/>
              </a:rPr>
              <a:t> cortex </a:t>
            </a:r>
            <a:r>
              <a:rPr lang="fr-CA" sz="1200" dirty="0" err="1">
                <a:latin typeface="Arial"/>
                <a:cs typeface="Arial"/>
              </a:rPr>
              <a:t>activity</a:t>
            </a:r>
            <a:r>
              <a:rPr lang="fr-CA" sz="1200" dirty="0">
                <a:latin typeface="Arial"/>
                <a:cs typeface="Arial"/>
              </a:rPr>
              <a:t> in </a:t>
            </a:r>
            <a:r>
              <a:rPr lang="fr-CA" sz="1200" dirty="0" err="1">
                <a:latin typeface="Arial"/>
                <a:cs typeface="Arial"/>
              </a:rPr>
              <a:t>mild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traumatic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brain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injury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during</a:t>
            </a:r>
            <a:r>
              <a:rPr lang="fr-CA" sz="1200" dirty="0">
                <a:latin typeface="Arial"/>
                <a:cs typeface="Arial"/>
              </a:rPr>
              <a:t> performance of an </a:t>
            </a:r>
            <a:r>
              <a:rPr lang="fr-CA" sz="1200" dirty="0" err="1">
                <a:latin typeface="Arial"/>
                <a:cs typeface="Arial"/>
              </a:rPr>
              <a:t>auditory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oddball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task</a:t>
            </a:r>
            <a:r>
              <a:rPr lang="fr-CA" sz="1200" dirty="0">
                <a:latin typeface="Arial"/>
                <a:cs typeface="Arial"/>
              </a:rPr>
              <a:t>. Brain </a:t>
            </a:r>
            <a:r>
              <a:rPr lang="fr-CA" sz="1200" dirty="0" err="1">
                <a:latin typeface="Arial"/>
                <a:cs typeface="Arial"/>
              </a:rPr>
              <a:t>imaging</a:t>
            </a:r>
            <a:r>
              <a:rPr lang="fr-CA" sz="1200" dirty="0">
                <a:latin typeface="Arial"/>
                <a:cs typeface="Arial"/>
              </a:rPr>
              <a:t> and </a:t>
            </a:r>
            <a:r>
              <a:rPr lang="fr-CA" sz="1200" dirty="0" err="1">
                <a:latin typeface="Arial"/>
                <a:cs typeface="Arial"/>
              </a:rPr>
              <a:t>behavior</a:t>
            </a:r>
            <a:r>
              <a:rPr lang="fr-CA" sz="1200" dirty="0">
                <a:latin typeface="Arial"/>
                <a:cs typeface="Arial"/>
              </a:rPr>
              <a:t>, 4, 232-247.</a:t>
            </a:r>
            <a:endParaRPr lang="fr-CA" dirty="0"/>
          </a:p>
          <a:p>
            <a:pPr algn="just"/>
            <a:r>
              <a:rPr lang="fr-CA" sz="1200" dirty="0">
                <a:latin typeface="Arial"/>
                <a:cs typeface="Arial"/>
              </a:rPr>
              <a:t>Haider, M. N., Leddy, J. J., Wilber, C. G., </a:t>
            </a:r>
            <a:r>
              <a:rPr lang="fr-CA" sz="1200" dirty="0" err="1">
                <a:latin typeface="Arial"/>
                <a:cs typeface="Arial"/>
              </a:rPr>
              <a:t>Viera</a:t>
            </a:r>
            <a:r>
              <a:rPr lang="fr-CA" sz="1200" dirty="0">
                <a:latin typeface="Arial"/>
                <a:cs typeface="Arial"/>
              </a:rPr>
              <a:t>, K. B., </a:t>
            </a:r>
            <a:r>
              <a:rPr lang="fr-CA" sz="1200" dirty="0" err="1">
                <a:latin typeface="Arial"/>
                <a:cs typeface="Arial"/>
              </a:rPr>
              <a:t>Bezherano</a:t>
            </a:r>
            <a:r>
              <a:rPr lang="fr-CA" sz="1200" dirty="0">
                <a:latin typeface="Arial"/>
                <a:cs typeface="Arial"/>
              </a:rPr>
              <a:t>, I., Wilkins, K. J., ... &amp; Willer, B. S. (2019). The </a:t>
            </a:r>
            <a:r>
              <a:rPr lang="fr-CA" sz="1200" dirty="0" err="1">
                <a:latin typeface="Arial"/>
                <a:cs typeface="Arial"/>
              </a:rPr>
              <a:t>predictive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capacity</a:t>
            </a:r>
            <a:r>
              <a:rPr lang="fr-CA" sz="1200" dirty="0">
                <a:latin typeface="Arial"/>
                <a:cs typeface="Arial"/>
              </a:rPr>
              <a:t> of the buffalo concussion </a:t>
            </a:r>
            <a:r>
              <a:rPr lang="fr-CA" sz="1200" dirty="0" err="1">
                <a:latin typeface="Arial"/>
                <a:cs typeface="Arial"/>
              </a:rPr>
              <a:t>treadmill</a:t>
            </a:r>
            <a:r>
              <a:rPr lang="fr-CA" sz="1200" dirty="0">
                <a:latin typeface="Arial"/>
                <a:cs typeface="Arial"/>
              </a:rPr>
              <a:t> test </a:t>
            </a:r>
            <a:r>
              <a:rPr lang="fr-CA" sz="1200" dirty="0" err="1">
                <a:latin typeface="Arial"/>
                <a:cs typeface="Arial"/>
              </a:rPr>
              <a:t>after</a:t>
            </a:r>
            <a:r>
              <a:rPr lang="fr-CA" sz="1200" dirty="0">
                <a:latin typeface="Arial"/>
                <a:cs typeface="Arial"/>
              </a:rPr>
              <a:t> sport-</a:t>
            </a:r>
            <a:r>
              <a:rPr lang="fr-CA" sz="1200" dirty="0" err="1">
                <a:latin typeface="Arial"/>
                <a:cs typeface="Arial"/>
              </a:rPr>
              <a:t>related</a:t>
            </a:r>
            <a:r>
              <a:rPr lang="fr-CA" sz="1200" dirty="0">
                <a:latin typeface="Arial"/>
                <a:cs typeface="Arial"/>
              </a:rPr>
              <a:t> concussion in adolescents. </a:t>
            </a:r>
            <a:r>
              <a:rPr lang="fr-CA" sz="1200" dirty="0" err="1">
                <a:latin typeface="Arial"/>
                <a:cs typeface="Arial"/>
              </a:rPr>
              <a:t>Frontiers</a:t>
            </a:r>
            <a:r>
              <a:rPr lang="fr-CA" sz="1200" dirty="0">
                <a:latin typeface="Arial"/>
                <a:cs typeface="Arial"/>
              </a:rPr>
              <a:t> in </a:t>
            </a:r>
            <a:r>
              <a:rPr lang="fr-CA" sz="1200" dirty="0" err="1">
                <a:latin typeface="Arial"/>
                <a:cs typeface="Arial"/>
              </a:rPr>
              <a:t>neurology</a:t>
            </a:r>
            <a:r>
              <a:rPr lang="fr-CA" sz="1200" dirty="0">
                <a:latin typeface="Arial"/>
                <a:cs typeface="Arial"/>
              </a:rPr>
              <a:t>, 10, 395.</a:t>
            </a:r>
            <a:endParaRPr lang="fr-CA" dirty="0"/>
          </a:p>
          <a:p>
            <a:pPr algn="just"/>
            <a:r>
              <a:rPr lang="fr-CA" sz="1200" dirty="0">
                <a:latin typeface="Arial"/>
                <a:cs typeface="Arial"/>
              </a:rPr>
              <a:t>Baillargeon, A., Lassonde, M., Leclerc, S., &amp; </a:t>
            </a:r>
            <a:r>
              <a:rPr lang="fr-CA" sz="1200" dirty="0" err="1">
                <a:latin typeface="Arial"/>
                <a:cs typeface="Arial"/>
              </a:rPr>
              <a:t>Ellemberg</a:t>
            </a:r>
            <a:r>
              <a:rPr lang="fr-CA" sz="1200" dirty="0">
                <a:latin typeface="Arial"/>
                <a:cs typeface="Arial"/>
              </a:rPr>
              <a:t>, D. (2012). </a:t>
            </a:r>
            <a:r>
              <a:rPr lang="fr-CA" sz="1200" dirty="0" err="1">
                <a:latin typeface="Arial"/>
                <a:cs typeface="Arial"/>
              </a:rPr>
              <a:t>Neuropsychological</a:t>
            </a:r>
            <a:r>
              <a:rPr lang="fr-CA" sz="1200" dirty="0">
                <a:latin typeface="Arial"/>
                <a:cs typeface="Arial"/>
              </a:rPr>
              <a:t> and </a:t>
            </a:r>
            <a:r>
              <a:rPr lang="fr-CA" sz="1200" dirty="0" err="1">
                <a:latin typeface="Arial"/>
                <a:cs typeface="Arial"/>
              </a:rPr>
              <a:t>neurophysiological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assessment</a:t>
            </a:r>
            <a:r>
              <a:rPr lang="fr-CA" sz="1200" dirty="0">
                <a:latin typeface="Arial"/>
                <a:cs typeface="Arial"/>
              </a:rPr>
              <a:t> of sport concussion in </a:t>
            </a:r>
            <a:r>
              <a:rPr lang="fr-CA" sz="1200" dirty="0" err="1">
                <a:latin typeface="Arial"/>
                <a:cs typeface="Arial"/>
              </a:rPr>
              <a:t>children</a:t>
            </a:r>
            <a:r>
              <a:rPr lang="fr-CA" sz="1200" dirty="0">
                <a:latin typeface="Arial"/>
                <a:cs typeface="Arial"/>
              </a:rPr>
              <a:t>, adolescents and </a:t>
            </a:r>
            <a:r>
              <a:rPr lang="fr-CA" sz="1200" dirty="0" err="1">
                <a:latin typeface="Arial"/>
                <a:cs typeface="Arial"/>
              </a:rPr>
              <a:t>adults</a:t>
            </a:r>
            <a:r>
              <a:rPr lang="fr-CA" sz="1200" dirty="0">
                <a:latin typeface="Arial"/>
                <a:cs typeface="Arial"/>
              </a:rPr>
              <a:t>. Brain </a:t>
            </a:r>
            <a:r>
              <a:rPr lang="fr-CA" sz="1200" dirty="0" err="1">
                <a:latin typeface="Arial"/>
                <a:cs typeface="Arial"/>
              </a:rPr>
              <a:t>injury</a:t>
            </a:r>
            <a:r>
              <a:rPr lang="fr-CA" sz="1200" dirty="0">
                <a:latin typeface="Arial"/>
                <a:cs typeface="Arial"/>
              </a:rPr>
              <a:t>, 26(3), 211-220.</a:t>
            </a:r>
            <a:endParaRPr lang="fr-CA" dirty="0"/>
          </a:p>
          <a:p>
            <a:pPr algn="just"/>
            <a:r>
              <a:rPr lang="fr-CA" sz="1200" dirty="0">
                <a:latin typeface="Arial"/>
                <a:cs typeface="Arial"/>
              </a:rPr>
              <a:t>Leddy, J. J., Haider, M. N., Ellis, M. J., </a:t>
            </a:r>
            <a:r>
              <a:rPr lang="fr-CA" sz="1200" dirty="0" err="1">
                <a:latin typeface="Arial"/>
                <a:cs typeface="Arial"/>
              </a:rPr>
              <a:t>Mannix</a:t>
            </a:r>
            <a:r>
              <a:rPr lang="fr-CA" sz="1200" dirty="0">
                <a:latin typeface="Arial"/>
                <a:cs typeface="Arial"/>
              </a:rPr>
              <a:t>, R., Darling, S. R., Freitas, M. S., ... &amp; Willer, B. (2019). </a:t>
            </a:r>
            <a:r>
              <a:rPr lang="fr-CA" sz="1200" dirty="0" err="1">
                <a:latin typeface="Arial"/>
                <a:cs typeface="Arial"/>
              </a:rPr>
              <a:t>Early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subthreshold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aerobic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exercise</a:t>
            </a:r>
            <a:r>
              <a:rPr lang="fr-CA" sz="1200" dirty="0">
                <a:latin typeface="Arial"/>
                <a:cs typeface="Arial"/>
              </a:rPr>
              <a:t> for sport-</a:t>
            </a:r>
            <a:r>
              <a:rPr lang="fr-CA" sz="1200" dirty="0" err="1">
                <a:latin typeface="Arial"/>
                <a:cs typeface="Arial"/>
              </a:rPr>
              <a:t>related</a:t>
            </a:r>
            <a:r>
              <a:rPr lang="fr-CA" sz="1200" dirty="0">
                <a:latin typeface="Arial"/>
                <a:cs typeface="Arial"/>
              </a:rPr>
              <a:t> concussion: a </a:t>
            </a:r>
            <a:r>
              <a:rPr lang="fr-CA" sz="1200" dirty="0" err="1">
                <a:latin typeface="Arial"/>
                <a:cs typeface="Arial"/>
              </a:rPr>
              <a:t>randomized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clinical</a:t>
            </a:r>
            <a:r>
              <a:rPr lang="fr-CA" sz="1200" dirty="0">
                <a:latin typeface="Arial"/>
                <a:cs typeface="Arial"/>
              </a:rPr>
              <a:t> trial. JAMA </a:t>
            </a:r>
            <a:r>
              <a:rPr lang="fr-CA" sz="1200" dirty="0" err="1">
                <a:latin typeface="Arial"/>
                <a:cs typeface="Arial"/>
              </a:rPr>
              <a:t>pediatrics</a:t>
            </a:r>
            <a:r>
              <a:rPr lang="fr-CA" sz="1200" dirty="0">
                <a:latin typeface="Arial"/>
                <a:cs typeface="Arial"/>
              </a:rPr>
              <a:t>, 173(4), 319-325.</a:t>
            </a:r>
            <a:endParaRPr lang="fr-CA" dirty="0"/>
          </a:p>
          <a:p>
            <a:pPr algn="just"/>
            <a:r>
              <a:rPr lang="fr-CA" sz="1200" dirty="0">
                <a:latin typeface="Arial"/>
                <a:cs typeface="Arial"/>
              </a:rPr>
              <a:t>Leddy, J. J., Master, C. L., </a:t>
            </a:r>
            <a:r>
              <a:rPr lang="fr-CA" sz="1200" dirty="0" err="1">
                <a:latin typeface="Arial"/>
                <a:cs typeface="Arial"/>
              </a:rPr>
              <a:t>Mannix</a:t>
            </a:r>
            <a:r>
              <a:rPr lang="fr-CA" sz="1200" dirty="0">
                <a:latin typeface="Arial"/>
                <a:cs typeface="Arial"/>
              </a:rPr>
              <a:t>, R., </a:t>
            </a:r>
            <a:r>
              <a:rPr lang="fr-CA" sz="1200" dirty="0" err="1">
                <a:latin typeface="Arial"/>
                <a:cs typeface="Arial"/>
              </a:rPr>
              <a:t>Wiebe</a:t>
            </a:r>
            <a:r>
              <a:rPr lang="fr-CA" sz="1200" dirty="0">
                <a:latin typeface="Arial"/>
                <a:cs typeface="Arial"/>
              </a:rPr>
              <a:t>, D. J., Grady, M. F., </a:t>
            </a:r>
            <a:r>
              <a:rPr lang="fr-CA" sz="1200" dirty="0" err="1">
                <a:latin typeface="Arial"/>
                <a:cs typeface="Arial"/>
              </a:rPr>
              <a:t>Meehan</a:t>
            </a:r>
            <a:r>
              <a:rPr lang="fr-CA" sz="1200" dirty="0">
                <a:latin typeface="Arial"/>
                <a:cs typeface="Arial"/>
              </a:rPr>
              <a:t>, W. P., ... &amp; Willer, B. S. (2021). </a:t>
            </a:r>
            <a:r>
              <a:rPr lang="fr-CA" sz="1200" dirty="0" err="1">
                <a:latin typeface="Arial"/>
                <a:cs typeface="Arial"/>
              </a:rPr>
              <a:t>Early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targeted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heart</a:t>
            </a:r>
            <a:r>
              <a:rPr lang="fr-CA" sz="1200" dirty="0">
                <a:latin typeface="Arial"/>
                <a:cs typeface="Arial"/>
              </a:rPr>
              <a:t> rate </a:t>
            </a:r>
            <a:r>
              <a:rPr lang="fr-CA" sz="1200" dirty="0" err="1">
                <a:latin typeface="Arial"/>
                <a:cs typeface="Arial"/>
              </a:rPr>
              <a:t>aerobic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exercise</a:t>
            </a:r>
            <a:r>
              <a:rPr lang="fr-CA" sz="1200" dirty="0">
                <a:latin typeface="Arial"/>
                <a:cs typeface="Arial"/>
              </a:rPr>
              <a:t> versus placebo stretching for sport-</a:t>
            </a:r>
            <a:r>
              <a:rPr lang="fr-CA" sz="1200" dirty="0" err="1">
                <a:latin typeface="Arial"/>
                <a:cs typeface="Arial"/>
              </a:rPr>
              <a:t>related</a:t>
            </a:r>
            <a:r>
              <a:rPr lang="fr-CA" sz="1200" dirty="0">
                <a:latin typeface="Arial"/>
                <a:cs typeface="Arial"/>
              </a:rPr>
              <a:t> concussion in adolescents: a </a:t>
            </a:r>
            <a:r>
              <a:rPr lang="fr-CA" sz="1200" dirty="0" err="1">
                <a:latin typeface="Arial"/>
                <a:cs typeface="Arial"/>
              </a:rPr>
              <a:t>randomised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controlled</a:t>
            </a:r>
            <a:r>
              <a:rPr lang="fr-CA" sz="1200" dirty="0">
                <a:latin typeface="Arial"/>
                <a:cs typeface="Arial"/>
              </a:rPr>
              <a:t> trial. The Lancet Child &amp; Adolescent </a:t>
            </a:r>
            <a:r>
              <a:rPr lang="fr-CA" sz="1200" dirty="0" err="1">
                <a:latin typeface="Arial"/>
                <a:cs typeface="Arial"/>
              </a:rPr>
              <a:t>Health</a:t>
            </a:r>
            <a:r>
              <a:rPr lang="fr-CA" sz="1200" dirty="0">
                <a:latin typeface="Arial"/>
                <a:cs typeface="Arial"/>
              </a:rPr>
              <a:t>, 5(11), 792-799.</a:t>
            </a:r>
            <a:endParaRPr lang="fr-CA" dirty="0"/>
          </a:p>
          <a:p>
            <a:pPr algn="just"/>
            <a:r>
              <a:rPr lang="fr-CA" sz="1200" dirty="0">
                <a:latin typeface="Arial"/>
                <a:cs typeface="Arial"/>
              </a:rPr>
              <a:t> </a:t>
            </a:r>
            <a:r>
              <a:rPr lang="fr-CA" sz="1200" dirty="0" err="1">
                <a:latin typeface="Arial"/>
                <a:cs typeface="Arial"/>
              </a:rPr>
              <a:t>Seehusen</a:t>
            </a:r>
            <a:r>
              <a:rPr lang="fr-CA" sz="1200" dirty="0">
                <a:latin typeface="Arial"/>
                <a:cs typeface="Arial"/>
              </a:rPr>
              <a:t>, C. N., Wilson, J. C., Walker, G. A., </a:t>
            </a:r>
            <a:r>
              <a:rPr lang="fr-CA" sz="1200" dirty="0" err="1">
                <a:latin typeface="Arial"/>
                <a:cs typeface="Arial"/>
              </a:rPr>
              <a:t>Reinking</a:t>
            </a:r>
            <a:r>
              <a:rPr lang="fr-CA" sz="1200" dirty="0">
                <a:latin typeface="Arial"/>
                <a:cs typeface="Arial"/>
              </a:rPr>
              <a:t>, S. E., &amp; Howell, D. R. (2021). More </a:t>
            </a:r>
            <a:r>
              <a:rPr lang="fr-CA" sz="1200" dirty="0" err="1">
                <a:latin typeface="Arial"/>
                <a:cs typeface="Arial"/>
              </a:rPr>
              <a:t>physical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activity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after</a:t>
            </a:r>
            <a:r>
              <a:rPr lang="fr-CA" sz="1200" dirty="0">
                <a:latin typeface="Arial"/>
                <a:cs typeface="Arial"/>
              </a:rPr>
              <a:t> concussion </a:t>
            </a:r>
            <a:r>
              <a:rPr lang="fr-CA" sz="1200" dirty="0" err="1">
                <a:latin typeface="Arial"/>
                <a:cs typeface="Arial"/>
              </a:rPr>
              <a:t>is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associated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with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faster</a:t>
            </a:r>
            <a:r>
              <a:rPr lang="fr-CA" sz="1200" dirty="0">
                <a:latin typeface="Arial"/>
                <a:cs typeface="Arial"/>
              </a:rPr>
              <a:t> return to </a:t>
            </a:r>
            <a:r>
              <a:rPr lang="fr-CA" sz="1200" dirty="0" err="1">
                <a:latin typeface="Arial"/>
                <a:cs typeface="Arial"/>
              </a:rPr>
              <a:t>play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among</a:t>
            </a:r>
            <a:r>
              <a:rPr lang="fr-CA" sz="1200" dirty="0">
                <a:latin typeface="Arial"/>
                <a:cs typeface="Arial"/>
              </a:rPr>
              <a:t> adolescents. International journal of </a:t>
            </a:r>
            <a:r>
              <a:rPr lang="fr-CA" sz="1200" dirty="0" err="1">
                <a:latin typeface="Arial"/>
                <a:cs typeface="Arial"/>
              </a:rPr>
              <a:t>environmental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research</a:t>
            </a:r>
            <a:r>
              <a:rPr lang="fr-CA" sz="1200" dirty="0">
                <a:latin typeface="Arial"/>
                <a:cs typeface="Arial"/>
              </a:rPr>
              <a:t> and public </a:t>
            </a:r>
            <a:r>
              <a:rPr lang="fr-CA" sz="1200" dirty="0" err="1">
                <a:latin typeface="Arial"/>
                <a:cs typeface="Arial"/>
              </a:rPr>
              <a:t>health</a:t>
            </a:r>
            <a:r>
              <a:rPr lang="fr-CA" sz="1200" dirty="0">
                <a:latin typeface="Arial"/>
                <a:cs typeface="Arial"/>
              </a:rPr>
              <a:t>, 18(14), 7373.</a:t>
            </a:r>
            <a:endParaRPr lang="fr-CA" dirty="0"/>
          </a:p>
          <a:p>
            <a:pPr algn="just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197177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05A42C-5ACE-B768-9AF8-F28DA4BD7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92"/>
            <a:ext cx="9905998" cy="1478570"/>
          </a:xfrm>
        </p:spPr>
        <p:txBody>
          <a:bodyPr/>
          <a:lstStyle/>
          <a:p>
            <a:r>
              <a:rPr lang="fr-CA" dirty="0">
                <a:ea typeface="+mj-lt"/>
                <a:cs typeface="+mj-lt"/>
              </a:rPr>
              <a:t>Bibliographie</a:t>
            </a:r>
            <a:endParaRPr lang="fr-FR" dirty="0">
              <a:ea typeface="+mj-lt"/>
              <a:cs typeface="+mj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5CEF3F-B861-11FC-4671-333D198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71827"/>
            <a:ext cx="9905999" cy="54970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fr-CA" sz="1200" dirty="0">
                <a:latin typeface="Arial"/>
                <a:cs typeface="Arial"/>
              </a:rPr>
              <a:t>Hutchison, M. G., Di Battista, A. P., Lawrence, D. W., </a:t>
            </a:r>
            <a:r>
              <a:rPr lang="fr-CA" sz="1200" dirty="0" err="1">
                <a:latin typeface="Arial"/>
                <a:cs typeface="Arial"/>
              </a:rPr>
              <a:t>Pyndiura</a:t>
            </a:r>
            <a:r>
              <a:rPr lang="fr-CA" sz="1200" dirty="0">
                <a:latin typeface="Arial"/>
                <a:cs typeface="Arial"/>
              </a:rPr>
              <a:t>, K., </a:t>
            </a:r>
            <a:r>
              <a:rPr lang="fr-CA" sz="1200" dirty="0" err="1">
                <a:latin typeface="Arial"/>
                <a:cs typeface="Arial"/>
              </a:rPr>
              <a:t>Corallo</a:t>
            </a:r>
            <a:r>
              <a:rPr lang="fr-CA" sz="1200" dirty="0">
                <a:latin typeface="Arial"/>
                <a:cs typeface="Arial"/>
              </a:rPr>
              <a:t>, D., &amp; Richards, D. (2022). </a:t>
            </a:r>
            <a:r>
              <a:rPr lang="fr-CA" sz="1200" dirty="0" err="1">
                <a:latin typeface="Arial"/>
                <a:cs typeface="Arial"/>
              </a:rPr>
              <a:t>Randomized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controlled</a:t>
            </a:r>
            <a:r>
              <a:rPr lang="fr-CA" sz="1200" dirty="0">
                <a:latin typeface="Arial"/>
                <a:cs typeface="Arial"/>
              </a:rPr>
              <a:t> trial of </a:t>
            </a:r>
            <a:r>
              <a:rPr lang="fr-CA" sz="1200" dirty="0" err="1">
                <a:latin typeface="Arial"/>
                <a:cs typeface="Arial"/>
              </a:rPr>
              <a:t>early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aerobic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exercise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following</a:t>
            </a:r>
            <a:r>
              <a:rPr lang="fr-CA" sz="1200" dirty="0">
                <a:latin typeface="Arial"/>
                <a:cs typeface="Arial"/>
              </a:rPr>
              <a:t> sport-</a:t>
            </a:r>
            <a:r>
              <a:rPr lang="fr-CA" sz="1200" dirty="0" err="1">
                <a:latin typeface="Arial"/>
                <a:cs typeface="Arial"/>
              </a:rPr>
              <a:t>related</a:t>
            </a:r>
            <a:r>
              <a:rPr lang="fr-CA" sz="1200" dirty="0">
                <a:latin typeface="Arial"/>
                <a:cs typeface="Arial"/>
              </a:rPr>
              <a:t> concussion: Progressive percentage of </a:t>
            </a:r>
            <a:r>
              <a:rPr lang="fr-CA" sz="1200" dirty="0" err="1">
                <a:latin typeface="Arial"/>
                <a:cs typeface="Arial"/>
              </a:rPr>
              <a:t>age-predicted</a:t>
            </a:r>
            <a:r>
              <a:rPr lang="fr-CA" sz="1200" dirty="0">
                <a:latin typeface="Arial"/>
                <a:cs typeface="Arial"/>
              </a:rPr>
              <a:t> maximal </a:t>
            </a:r>
            <a:r>
              <a:rPr lang="fr-CA" sz="1200" dirty="0" err="1">
                <a:latin typeface="Arial"/>
                <a:cs typeface="Arial"/>
              </a:rPr>
              <a:t>heart</a:t>
            </a:r>
            <a:r>
              <a:rPr lang="fr-CA" sz="1200" dirty="0">
                <a:latin typeface="Arial"/>
                <a:cs typeface="Arial"/>
              </a:rPr>
              <a:t> rate versus </a:t>
            </a:r>
            <a:r>
              <a:rPr lang="fr-CA" sz="1200" dirty="0" err="1">
                <a:latin typeface="Arial"/>
                <a:cs typeface="Arial"/>
              </a:rPr>
              <a:t>usual</a:t>
            </a:r>
            <a:r>
              <a:rPr lang="fr-CA" sz="1200" dirty="0">
                <a:latin typeface="Arial"/>
                <a:cs typeface="Arial"/>
              </a:rPr>
              <a:t> care. </a:t>
            </a:r>
            <a:r>
              <a:rPr lang="fr-CA" sz="1200" dirty="0" err="1">
                <a:latin typeface="Arial"/>
                <a:cs typeface="Arial"/>
              </a:rPr>
              <a:t>PLoS</a:t>
            </a:r>
            <a:r>
              <a:rPr lang="fr-CA" sz="1200" dirty="0">
                <a:latin typeface="Arial"/>
                <a:cs typeface="Arial"/>
              </a:rPr>
              <a:t> one, 17(12), e0276336.</a:t>
            </a:r>
          </a:p>
          <a:p>
            <a:pPr algn="just"/>
            <a:r>
              <a:rPr lang="fr-CA" sz="1200" dirty="0">
                <a:latin typeface="Arial"/>
                <a:cs typeface="Arial"/>
              </a:rPr>
              <a:t>Ledoux, A. A., </a:t>
            </a:r>
            <a:r>
              <a:rPr lang="fr-CA" sz="1200" dirty="0" err="1">
                <a:latin typeface="Arial"/>
                <a:cs typeface="Arial"/>
              </a:rPr>
              <a:t>Barrowman</a:t>
            </a:r>
            <a:r>
              <a:rPr lang="fr-CA" sz="1200" dirty="0">
                <a:latin typeface="Arial"/>
                <a:cs typeface="Arial"/>
              </a:rPr>
              <a:t>, N., </a:t>
            </a:r>
            <a:r>
              <a:rPr lang="fr-CA" sz="1200" dirty="0" err="1">
                <a:latin typeface="Arial"/>
                <a:cs typeface="Arial"/>
              </a:rPr>
              <a:t>Bijelić</a:t>
            </a:r>
            <a:r>
              <a:rPr lang="fr-CA" sz="1200" dirty="0">
                <a:latin typeface="Arial"/>
                <a:cs typeface="Arial"/>
              </a:rPr>
              <a:t>, V., </a:t>
            </a:r>
            <a:r>
              <a:rPr lang="fr-CA" sz="1200" dirty="0" err="1">
                <a:latin typeface="Arial"/>
                <a:cs typeface="Arial"/>
              </a:rPr>
              <a:t>Borghese</a:t>
            </a:r>
            <a:r>
              <a:rPr lang="fr-CA" sz="1200" dirty="0">
                <a:latin typeface="Arial"/>
                <a:cs typeface="Arial"/>
              </a:rPr>
              <a:t>, M. M., Davis, A., Reid, S., ... &amp; </a:t>
            </a:r>
            <a:r>
              <a:rPr lang="fr-CA" sz="1200" dirty="0" err="1">
                <a:latin typeface="Arial"/>
                <a:cs typeface="Arial"/>
              </a:rPr>
              <a:t>Zemek</a:t>
            </a:r>
            <a:r>
              <a:rPr lang="fr-CA" sz="1200" dirty="0">
                <a:latin typeface="Arial"/>
                <a:cs typeface="Arial"/>
              </a:rPr>
              <a:t>, R. (2022). Is </a:t>
            </a:r>
            <a:r>
              <a:rPr lang="fr-CA" sz="1200" dirty="0" err="1">
                <a:latin typeface="Arial"/>
                <a:cs typeface="Arial"/>
              </a:rPr>
              <a:t>early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activity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resumption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after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paediatric</a:t>
            </a:r>
            <a:r>
              <a:rPr lang="fr-CA" sz="1200" dirty="0">
                <a:latin typeface="Arial"/>
                <a:cs typeface="Arial"/>
              </a:rPr>
              <a:t> concussion </a:t>
            </a:r>
            <a:r>
              <a:rPr lang="fr-CA" sz="1200" dirty="0" err="1">
                <a:latin typeface="Arial"/>
                <a:cs typeface="Arial"/>
              </a:rPr>
              <a:t>safe</a:t>
            </a:r>
            <a:r>
              <a:rPr lang="fr-CA" sz="1200" dirty="0">
                <a:latin typeface="Arial"/>
                <a:cs typeface="Arial"/>
              </a:rPr>
              <a:t> and </a:t>
            </a:r>
            <a:r>
              <a:rPr lang="fr-CA" sz="1200" dirty="0" err="1">
                <a:latin typeface="Arial"/>
                <a:cs typeface="Arial"/>
              </a:rPr>
              <a:t>does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it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reduce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symptom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burden</a:t>
            </a:r>
            <a:r>
              <a:rPr lang="fr-CA" sz="1200" dirty="0">
                <a:latin typeface="Arial"/>
                <a:cs typeface="Arial"/>
              </a:rPr>
              <a:t> at 2 </a:t>
            </a:r>
            <a:r>
              <a:rPr lang="fr-CA" sz="1200" dirty="0" err="1">
                <a:latin typeface="Arial"/>
                <a:cs typeface="Arial"/>
              </a:rPr>
              <a:t>weeks</a:t>
            </a:r>
            <a:r>
              <a:rPr lang="fr-CA" sz="1200" dirty="0">
                <a:latin typeface="Arial"/>
                <a:cs typeface="Arial"/>
              </a:rPr>
              <a:t> post </a:t>
            </a:r>
            <a:r>
              <a:rPr lang="fr-CA" sz="1200" dirty="0" err="1">
                <a:latin typeface="Arial"/>
                <a:cs typeface="Arial"/>
              </a:rPr>
              <a:t>injury</a:t>
            </a:r>
            <a:r>
              <a:rPr lang="fr-CA" sz="1200" dirty="0">
                <a:latin typeface="Arial"/>
                <a:cs typeface="Arial"/>
              </a:rPr>
              <a:t>? The </a:t>
            </a:r>
            <a:r>
              <a:rPr lang="fr-CA" sz="1200" dirty="0" err="1">
                <a:latin typeface="Arial"/>
                <a:cs typeface="Arial"/>
              </a:rPr>
              <a:t>Pediatric</a:t>
            </a:r>
            <a:r>
              <a:rPr lang="fr-CA" sz="1200" dirty="0">
                <a:latin typeface="Arial"/>
                <a:cs typeface="Arial"/>
              </a:rPr>
              <a:t> Concussion </a:t>
            </a:r>
            <a:r>
              <a:rPr lang="fr-CA" sz="1200" dirty="0" err="1">
                <a:latin typeface="Arial"/>
                <a:cs typeface="Arial"/>
              </a:rPr>
              <a:t>Assessment</a:t>
            </a:r>
            <a:r>
              <a:rPr lang="fr-CA" sz="1200" dirty="0">
                <a:latin typeface="Arial"/>
                <a:cs typeface="Arial"/>
              </a:rPr>
              <a:t> of </a:t>
            </a:r>
            <a:r>
              <a:rPr lang="fr-CA" sz="1200" dirty="0" err="1">
                <a:latin typeface="Arial"/>
                <a:cs typeface="Arial"/>
              </a:rPr>
              <a:t>Rest</a:t>
            </a:r>
            <a:r>
              <a:rPr lang="fr-CA" sz="1200" dirty="0">
                <a:latin typeface="Arial"/>
                <a:cs typeface="Arial"/>
              </a:rPr>
              <a:t> and Exertion (</a:t>
            </a:r>
            <a:r>
              <a:rPr lang="fr-CA" sz="1200" dirty="0" err="1">
                <a:latin typeface="Arial"/>
                <a:cs typeface="Arial"/>
              </a:rPr>
              <a:t>PedCARE</a:t>
            </a:r>
            <a:r>
              <a:rPr lang="fr-CA" sz="1200" dirty="0">
                <a:latin typeface="Arial"/>
                <a:cs typeface="Arial"/>
              </a:rPr>
              <a:t>) multicentre </a:t>
            </a:r>
            <a:r>
              <a:rPr lang="fr-CA" sz="1200" dirty="0" err="1">
                <a:latin typeface="Arial"/>
                <a:cs typeface="Arial"/>
              </a:rPr>
              <a:t>randomised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clinical</a:t>
            </a:r>
            <a:r>
              <a:rPr lang="fr-CA" sz="1200" dirty="0">
                <a:latin typeface="Arial"/>
                <a:cs typeface="Arial"/>
              </a:rPr>
              <a:t> trial. British journal of sports </a:t>
            </a:r>
            <a:r>
              <a:rPr lang="fr-CA" sz="1200" dirty="0" err="1">
                <a:latin typeface="Arial"/>
                <a:cs typeface="Arial"/>
              </a:rPr>
              <a:t>medicine</a:t>
            </a:r>
            <a:r>
              <a:rPr lang="fr-CA" sz="1200" dirty="0">
                <a:latin typeface="Arial"/>
                <a:cs typeface="Arial"/>
              </a:rPr>
              <a:t>, 56(5), 271-278.</a:t>
            </a:r>
          </a:p>
          <a:p>
            <a:pPr algn="just"/>
            <a:r>
              <a:rPr lang="fr-CA" sz="1200" dirty="0">
                <a:latin typeface="Arial"/>
                <a:cs typeface="Arial"/>
              </a:rPr>
              <a:t>Howell, D. R., </a:t>
            </a:r>
            <a:r>
              <a:rPr lang="fr-CA" sz="1200" dirty="0" err="1">
                <a:latin typeface="Arial"/>
                <a:cs typeface="Arial"/>
              </a:rPr>
              <a:t>Wingerson</a:t>
            </a:r>
            <a:r>
              <a:rPr lang="fr-CA" sz="1200" dirty="0">
                <a:latin typeface="Arial"/>
                <a:cs typeface="Arial"/>
              </a:rPr>
              <a:t>, M. J., Kirkwood, M. W., </a:t>
            </a:r>
            <a:r>
              <a:rPr lang="fr-CA" sz="1200" dirty="0" err="1">
                <a:latin typeface="Arial"/>
                <a:cs typeface="Arial"/>
              </a:rPr>
              <a:t>Grubenhoff</a:t>
            </a:r>
            <a:r>
              <a:rPr lang="fr-CA" sz="1200" dirty="0">
                <a:latin typeface="Arial"/>
                <a:cs typeface="Arial"/>
              </a:rPr>
              <a:t>, J. A., &amp; Wilson, J. C. (2022). </a:t>
            </a:r>
            <a:r>
              <a:rPr lang="fr-CA" sz="1200" dirty="0" err="1">
                <a:latin typeface="Arial"/>
                <a:cs typeface="Arial"/>
              </a:rPr>
              <a:t>Early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aerobic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exercise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among</a:t>
            </a:r>
            <a:r>
              <a:rPr lang="fr-CA" sz="1200" dirty="0">
                <a:latin typeface="Arial"/>
                <a:cs typeface="Arial"/>
              </a:rPr>
              <a:t> adolescents at </a:t>
            </a:r>
            <a:r>
              <a:rPr lang="fr-CA" sz="1200" dirty="0" err="1">
                <a:latin typeface="Arial"/>
                <a:cs typeface="Arial"/>
              </a:rPr>
              <a:t>moderate</a:t>
            </a:r>
            <a:r>
              <a:rPr lang="fr-CA" sz="1200" dirty="0">
                <a:latin typeface="Arial"/>
                <a:cs typeface="Arial"/>
              </a:rPr>
              <a:t>/high </a:t>
            </a:r>
            <a:r>
              <a:rPr lang="fr-CA" sz="1200" dirty="0" err="1">
                <a:latin typeface="Arial"/>
                <a:cs typeface="Arial"/>
              </a:rPr>
              <a:t>risk</a:t>
            </a:r>
            <a:r>
              <a:rPr lang="fr-CA" sz="1200" dirty="0">
                <a:latin typeface="Arial"/>
                <a:cs typeface="Arial"/>
              </a:rPr>
              <a:t> for persistent post-concussion </a:t>
            </a:r>
            <a:r>
              <a:rPr lang="fr-CA" sz="1200" dirty="0" err="1">
                <a:latin typeface="Arial"/>
                <a:cs typeface="Arial"/>
              </a:rPr>
              <a:t>symptoms</a:t>
            </a:r>
            <a:r>
              <a:rPr lang="fr-CA" sz="1200" dirty="0">
                <a:latin typeface="Arial"/>
                <a:cs typeface="Arial"/>
              </a:rPr>
              <a:t>: A pilot </a:t>
            </a:r>
            <a:r>
              <a:rPr lang="fr-CA" sz="1200" dirty="0" err="1">
                <a:latin typeface="Arial"/>
                <a:cs typeface="Arial"/>
              </a:rPr>
              <a:t>randomized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clinical</a:t>
            </a:r>
            <a:r>
              <a:rPr lang="fr-CA" sz="1200" dirty="0">
                <a:latin typeface="Arial"/>
                <a:cs typeface="Arial"/>
              </a:rPr>
              <a:t> trial. Physical </a:t>
            </a:r>
            <a:r>
              <a:rPr lang="fr-CA" sz="1200" dirty="0" err="1">
                <a:latin typeface="Arial"/>
                <a:cs typeface="Arial"/>
              </a:rPr>
              <a:t>Therapy</a:t>
            </a:r>
            <a:r>
              <a:rPr lang="fr-CA" sz="1200" dirty="0">
                <a:latin typeface="Arial"/>
                <a:cs typeface="Arial"/>
              </a:rPr>
              <a:t> in Sport, 55, 196-204.</a:t>
            </a:r>
          </a:p>
          <a:p>
            <a:pPr algn="just"/>
            <a:r>
              <a:rPr lang="fr-CA" sz="1200" dirty="0" err="1">
                <a:latin typeface="Arial"/>
                <a:cs typeface="Arial"/>
              </a:rPr>
              <a:t>Stumph</a:t>
            </a:r>
            <a:r>
              <a:rPr lang="fr-CA" sz="1200" dirty="0">
                <a:latin typeface="Arial"/>
                <a:cs typeface="Arial"/>
              </a:rPr>
              <a:t>, J., Young, J., </a:t>
            </a:r>
            <a:r>
              <a:rPr lang="fr-CA" sz="1200" dirty="0" err="1">
                <a:latin typeface="Arial"/>
                <a:cs typeface="Arial"/>
              </a:rPr>
              <a:t>Singichetti</a:t>
            </a:r>
            <a:r>
              <a:rPr lang="fr-CA" sz="1200" dirty="0">
                <a:latin typeface="Arial"/>
                <a:cs typeface="Arial"/>
              </a:rPr>
              <a:t>, B., Yi, H., </a:t>
            </a:r>
            <a:r>
              <a:rPr lang="fr-CA" sz="1200" dirty="0" err="1">
                <a:latin typeface="Arial"/>
                <a:cs typeface="Arial"/>
              </a:rPr>
              <a:t>Valasek</a:t>
            </a:r>
            <a:r>
              <a:rPr lang="fr-CA" sz="1200" dirty="0">
                <a:latin typeface="Arial"/>
                <a:cs typeface="Arial"/>
              </a:rPr>
              <a:t>, A., Bowman, E., ... &amp; Fischer, A. (2020). </a:t>
            </a:r>
            <a:r>
              <a:rPr lang="fr-CA" sz="1200" dirty="0" err="1">
                <a:latin typeface="Arial"/>
                <a:cs typeface="Arial"/>
              </a:rPr>
              <a:t>Effect</a:t>
            </a:r>
            <a:r>
              <a:rPr lang="fr-CA" sz="1200" dirty="0">
                <a:latin typeface="Arial"/>
                <a:cs typeface="Arial"/>
              </a:rPr>
              <a:t> of </a:t>
            </a:r>
            <a:r>
              <a:rPr lang="fr-CA" sz="1200" dirty="0" err="1">
                <a:latin typeface="Arial"/>
                <a:cs typeface="Arial"/>
              </a:rPr>
              <a:t>exercise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recommendation</a:t>
            </a:r>
            <a:r>
              <a:rPr lang="fr-CA" sz="1200" dirty="0">
                <a:latin typeface="Arial"/>
                <a:cs typeface="Arial"/>
              </a:rPr>
              <a:t> on adolescents </a:t>
            </a:r>
            <a:r>
              <a:rPr lang="fr-CA" sz="1200" dirty="0" err="1">
                <a:latin typeface="Arial"/>
                <a:cs typeface="Arial"/>
              </a:rPr>
              <a:t>with</a:t>
            </a:r>
            <a:r>
              <a:rPr lang="fr-CA" sz="1200" dirty="0">
                <a:latin typeface="Arial"/>
                <a:cs typeface="Arial"/>
              </a:rPr>
              <a:t> concussion. Journal of </a:t>
            </a:r>
            <a:r>
              <a:rPr lang="fr-CA" sz="1200" dirty="0" err="1">
                <a:latin typeface="Arial"/>
                <a:cs typeface="Arial"/>
              </a:rPr>
              <a:t>child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neurology</a:t>
            </a:r>
            <a:r>
              <a:rPr lang="fr-CA" sz="1200" dirty="0">
                <a:latin typeface="Arial"/>
                <a:cs typeface="Arial"/>
              </a:rPr>
              <a:t>, 35(2), 95-101.</a:t>
            </a:r>
          </a:p>
          <a:p>
            <a:pPr algn="just"/>
            <a:r>
              <a:rPr lang="fr-CA" sz="1200" dirty="0" err="1">
                <a:latin typeface="Arial"/>
                <a:cs typeface="Arial"/>
              </a:rPr>
              <a:t>Lishchynsky</a:t>
            </a:r>
            <a:r>
              <a:rPr lang="fr-CA" sz="1200" dirty="0">
                <a:latin typeface="Arial"/>
                <a:cs typeface="Arial"/>
              </a:rPr>
              <a:t>, J. T., </a:t>
            </a:r>
            <a:r>
              <a:rPr lang="fr-CA" sz="1200" dirty="0" err="1">
                <a:latin typeface="Arial"/>
                <a:cs typeface="Arial"/>
              </a:rPr>
              <a:t>Rutschmann</a:t>
            </a:r>
            <a:r>
              <a:rPr lang="fr-CA" sz="1200" dirty="0">
                <a:latin typeface="Arial"/>
                <a:cs typeface="Arial"/>
              </a:rPr>
              <a:t>, T. D., </a:t>
            </a:r>
            <a:r>
              <a:rPr lang="fr-CA" sz="1200" dirty="0" err="1">
                <a:latin typeface="Arial"/>
                <a:cs typeface="Arial"/>
              </a:rPr>
              <a:t>Toomey</a:t>
            </a:r>
            <a:r>
              <a:rPr lang="fr-CA" sz="1200" dirty="0">
                <a:latin typeface="Arial"/>
                <a:cs typeface="Arial"/>
              </a:rPr>
              <a:t>, C. M., </a:t>
            </a:r>
            <a:r>
              <a:rPr lang="fr-CA" sz="1200" dirty="0" err="1">
                <a:latin typeface="Arial"/>
                <a:cs typeface="Arial"/>
              </a:rPr>
              <a:t>Palacios-Derflingher</a:t>
            </a:r>
            <a:r>
              <a:rPr lang="fr-CA" sz="1200" dirty="0">
                <a:latin typeface="Arial"/>
                <a:cs typeface="Arial"/>
              </a:rPr>
              <a:t>, L., Yeates, K. O., Emery, C. A., &amp; Schneider, K. J. (2019). The association </a:t>
            </a:r>
            <a:r>
              <a:rPr lang="fr-CA" sz="1200" dirty="0" err="1">
                <a:latin typeface="Arial"/>
                <a:cs typeface="Arial"/>
              </a:rPr>
              <a:t>between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moderate</a:t>
            </a:r>
            <a:r>
              <a:rPr lang="fr-CA" sz="1200" dirty="0">
                <a:latin typeface="Arial"/>
                <a:cs typeface="Arial"/>
              </a:rPr>
              <a:t> and </a:t>
            </a:r>
            <a:r>
              <a:rPr lang="fr-CA" sz="1200" dirty="0" err="1">
                <a:latin typeface="Arial"/>
                <a:cs typeface="Arial"/>
              </a:rPr>
              <a:t>vigorous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physical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activity</a:t>
            </a:r>
            <a:r>
              <a:rPr lang="fr-CA" sz="1200" dirty="0">
                <a:latin typeface="Arial"/>
                <a:cs typeface="Arial"/>
              </a:rPr>
              <a:t> and time to </a:t>
            </a:r>
            <a:r>
              <a:rPr lang="fr-CA" sz="1200" dirty="0" err="1">
                <a:latin typeface="Arial"/>
                <a:cs typeface="Arial"/>
              </a:rPr>
              <a:t>medical</a:t>
            </a:r>
            <a:r>
              <a:rPr lang="fr-CA" sz="1200" dirty="0">
                <a:latin typeface="Arial"/>
                <a:cs typeface="Arial"/>
              </a:rPr>
              <a:t> clearance to return to </a:t>
            </a:r>
            <a:r>
              <a:rPr lang="fr-CA" sz="1200" dirty="0" err="1">
                <a:latin typeface="Arial"/>
                <a:cs typeface="Arial"/>
              </a:rPr>
              <a:t>play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following</a:t>
            </a:r>
            <a:r>
              <a:rPr lang="fr-CA" sz="1200" dirty="0">
                <a:latin typeface="Arial"/>
                <a:cs typeface="Arial"/>
              </a:rPr>
              <a:t> sport-</a:t>
            </a:r>
            <a:r>
              <a:rPr lang="fr-CA" sz="1200" dirty="0" err="1">
                <a:latin typeface="Arial"/>
                <a:cs typeface="Arial"/>
              </a:rPr>
              <a:t>related</a:t>
            </a:r>
            <a:r>
              <a:rPr lang="fr-CA" sz="1200" dirty="0">
                <a:latin typeface="Arial"/>
                <a:cs typeface="Arial"/>
              </a:rPr>
              <a:t> concussion in </a:t>
            </a:r>
            <a:r>
              <a:rPr lang="fr-CA" sz="1200" dirty="0" err="1">
                <a:latin typeface="Arial"/>
                <a:cs typeface="Arial"/>
              </a:rPr>
              <a:t>youth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ice</a:t>
            </a:r>
            <a:r>
              <a:rPr lang="fr-CA" sz="1200" dirty="0">
                <a:latin typeface="Arial"/>
                <a:cs typeface="Arial"/>
              </a:rPr>
              <a:t> hockey </a:t>
            </a:r>
            <a:r>
              <a:rPr lang="fr-CA" sz="1200" dirty="0" err="1">
                <a:latin typeface="Arial"/>
                <a:cs typeface="Arial"/>
              </a:rPr>
              <a:t>players</a:t>
            </a:r>
            <a:r>
              <a:rPr lang="fr-CA" sz="1200" dirty="0">
                <a:latin typeface="Arial"/>
                <a:cs typeface="Arial"/>
              </a:rPr>
              <a:t>. </a:t>
            </a:r>
            <a:r>
              <a:rPr lang="fr-CA" sz="1200" dirty="0" err="1">
                <a:latin typeface="Arial"/>
                <a:cs typeface="Arial"/>
              </a:rPr>
              <a:t>Frontiers</a:t>
            </a:r>
            <a:r>
              <a:rPr lang="fr-CA" sz="1200" dirty="0">
                <a:latin typeface="Arial"/>
                <a:cs typeface="Arial"/>
              </a:rPr>
              <a:t> in </a:t>
            </a:r>
            <a:r>
              <a:rPr lang="fr-CA" sz="1200" dirty="0" err="1">
                <a:latin typeface="Arial"/>
                <a:cs typeface="Arial"/>
              </a:rPr>
              <a:t>Neurology</a:t>
            </a:r>
            <a:r>
              <a:rPr lang="fr-CA" sz="1200" dirty="0">
                <a:latin typeface="Arial"/>
                <a:cs typeface="Arial"/>
              </a:rPr>
              <a:t>, 10, 588.</a:t>
            </a:r>
          </a:p>
          <a:p>
            <a:pPr algn="just"/>
            <a:r>
              <a:rPr lang="fr-CA" sz="1200" dirty="0" err="1">
                <a:latin typeface="Arial"/>
                <a:cs typeface="Arial"/>
              </a:rPr>
              <a:t>Zemek</a:t>
            </a:r>
            <a:r>
              <a:rPr lang="fr-CA" sz="1200" dirty="0">
                <a:latin typeface="Arial"/>
                <a:cs typeface="Arial"/>
              </a:rPr>
              <a:t>, R., </a:t>
            </a:r>
            <a:r>
              <a:rPr lang="fr-CA" sz="1200" dirty="0" err="1">
                <a:latin typeface="Arial"/>
                <a:cs typeface="Arial"/>
              </a:rPr>
              <a:t>Barrowman</a:t>
            </a:r>
            <a:r>
              <a:rPr lang="fr-CA" sz="1200" dirty="0">
                <a:latin typeface="Arial"/>
                <a:cs typeface="Arial"/>
              </a:rPr>
              <a:t>, N., </a:t>
            </a:r>
            <a:r>
              <a:rPr lang="fr-CA" sz="1200" dirty="0" err="1">
                <a:latin typeface="Arial"/>
                <a:cs typeface="Arial"/>
              </a:rPr>
              <a:t>Freedman</a:t>
            </a:r>
            <a:r>
              <a:rPr lang="fr-CA" sz="1200" dirty="0">
                <a:latin typeface="Arial"/>
                <a:cs typeface="Arial"/>
              </a:rPr>
              <a:t>, S. B., Gravel, J., Gagnon, I., </a:t>
            </a:r>
            <a:r>
              <a:rPr lang="fr-CA" sz="1200" dirty="0" err="1">
                <a:latin typeface="Arial"/>
                <a:cs typeface="Arial"/>
              </a:rPr>
              <a:t>McGahern</a:t>
            </a:r>
            <a:r>
              <a:rPr lang="fr-CA" sz="1200" dirty="0">
                <a:latin typeface="Arial"/>
                <a:cs typeface="Arial"/>
              </a:rPr>
              <a:t>, C., ... &amp; </a:t>
            </a:r>
            <a:r>
              <a:rPr lang="fr-CA" sz="1200" dirty="0" err="1">
                <a:latin typeface="Arial"/>
                <a:cs typeface="Arial"/>
              </a:rPr>
              <a:t>Pediatric</a:t>
            </a:r>
            <a:r>
              <a:rPr lang="fr-CA" sz="1200" dirty="0">
                <a:latin typeface="Arial"/>
                <a:cs typeface="Arial"/>
              </a:rPr>
              <a:t> Emergency </a:t>
            </a:r>
            <a:r>
              <a:rPr lang="fr-CA" sz="1200" dirty="0" err="1">
                <a:latin typeface="Arial"/>
                <a:cs typeface="Arial"/>
              </a:rPr>
              <a:t>Research</a:t>
            </a:r>
            <a:r>
              <a:rPr lang="fr-CA" sz="1200" dirty="0">
                <a:latin typeface="Arial"/>
                <a:cs typeface="Arial"/>
              </a:rPr>
              <a:t> Canada (PERC) Concussion Team. (2016). </a:t>
            </a:r>
            <a:r>
              <a:rPr lang="fr-CA" sz="1200" dirty="0" err="1">
                <a:latin typeface="Arial"/>
                <a:cs typeface="Arial"/>
              </a:rPr>
              <a:t>Clinical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risk</a:t>
            </a:r>
            <a:r>
              <a:rPr lang="fr-CA" sz="1200" dirty="0">
                <a:latin typeface="Arial"/>
                <a:cs typeface="Arial"/>
              </a:rPr>
              <a:t> score for persistent </a:t>
            </a:r>
            <a:r>
              <a:rPr lang="fr-CA" sz="1200" dirty="0" err="1">
                <a:latin typeface="Arial"/>
                <a:cs typeface="Arial"/>
              </a:rPr>
              <a:t>postconcussion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symptoms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among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children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with</a:t>
            </a:r>
            <a:r>
              <a:rPr lang="fr-CA" sz="1200" dirty="0">
                <a:latin typeface="Arial"/>
                <a:cs typeface="Arial"/>
              </a:rPr>
              <a:t> acute concussion in the ED. </a:t>
            </a:r>
            <a:r>
              <a:rPr lang="fr-CA" sz="1200" dirty="0" err="1">
                <a:latin typeface="Arial"/>
                <a:cs typeface="Arial"/>
              </a:rPr>
              <a:t>Jama</a:t>
            </a:r>
            <a:r>
              <a:rPr lang="fr-CA" sz="1200" dirty="0">
                <a:latin typeface="Arial"/>
                <a:cs typeface="Arial"/>
              </a:rPr>
              <a:t>, 315(10), 1014-1025.</a:t>
            </a:r>
          </a:p>
          <a:p>
            <a:pPr algn="just"/>
            <a:r>
              <a:rPr lang="fr-CA" sz="1200" dirty="0" err="1">
                <a:latin typeface="Arial"/>
                <a:cs typeface="Arial"/>
              </a:rPr>
              <a:t>Echemendia</a:t>
            </a:r>
            <a:r>
              <a:rPr lang="fr-CA" sz="1200" dirty="0">
                <a:latin typeface="Arial"/>
                <a:cs typeface="Arial"/>
              </a:rPr>
              <a:t>, R. J., </a:t>
            </a:r>
            <a:r>
              <a:rPr lang="fr-CA" sz="1200" dirty="0" err="1">
                <a:latin typeface="Arial"/>
                <a:cs typeface="Arial"/>
              </a:rPr>
              <a:t>Meeuwisse</a:t>
            </a:r>
            <a:r>
              <a:rPr lang="fr-CA" sz="1200" dirty="0">
                <a:latin typeface="Arial"/>
                <a:cs typeface="Arial"/>
              </a:rPr>
              <a:t>, W., </a:t>
            </a:r>
            <a:r>
              <a:rPr lang="fr-CA" sz="1200" dirty="0" err="1">
                <a:latin typeface="Arial"/>
                <a:cs typeface="Arial"/>
              </a:rPr>
              <a:t>McCrory</a:t>
            </a:r>
            <a:r>
              <a:rPr lang="fr-CA" sz="1200" dirty="0">
                <a:latin typeface="Arial"/>
                <a:cs typeface="Arial"/>
              </a:rPr>
              <a:t>, P., Davis, G. A., </a:t>
            </a:r>
            <a:r>
              <a:rPr lang="fr-CA" sz="1200" dirty="0" err="1">
                <a:latin typeface="Arial"/>
                <a:cs typeface="Arial"/>
              </a:rPr>
              <a:t>Putukian</a:t>
            </a:r>
            <a:r>
              <a:rPr lang="fr-CA" sz="1200" dirty="0">
                <a:latin typeface="Arial"/>
                <a:cs typeface="Arial"/>
              </a:rPr>
              <a:t>, M., Leddy, J., ... &amp; Herring, S. (2017). The sport concussion </a:t>
            </a:r>
            <a:r>
              <a:rPr lang="fr-CA" sz="1200" dirty="0" err="1">
                <a:latin typeface="Arial"/>
                <a:cs typeface="Arial"/>
              </a:rPr>
              <a:t>assessment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tool</a:t>
            </a:r>
            <a:r>
              <a:rPr lang="fr-CA" sz="1200" dirty="0">
                <a:latin typeface="Arial"/>
                <a:cs typeface="Arial"/>
              </a:rPr>
              <a:t> 5th </a:t>
            </a:r>
            <a:r>
              <a:rPr lang="fr-CA" sz="1200" dirty="0" err="1">
                <a:latin typeface="Arial"/>
                <a:cs typeface="Arial"/>
              </a:rPr>
              <a:t>edition</a:t>
            </a:r>
            <a:r>
              <a:rPr lang="fr-CA" sz="1200" dirty="0">
                <a:latin typeface="Arial"/>
                <a:cs typeface="Arial"/>
              </a:rPr>
              <a:t> (SCAT5): background and </a:t>
            </a:r>
            <a:r>
              <a:rPr lang="fr-CA" sz="1200" dirty="0" err="1">
                <a:latin typeface="Arial"/>
                <a:cs typeface="Arial"/>
              </a:rPr>
              <a:t>rationale</a:t>
            </a:r>
            <a:r>
              <a:rPr lang="fr-CA" sz="1200" dirty="0">
                <a:latin typeface="Arial"/>
                <a:cs typeface="Arial"/>
              </a:rPr>
              <a:t>. British journal of sports </a:t>
            </a:r>
            <a:r>
              <a:rPr lang="fr-CA" sz="1200" dirty="0" err="1">
                <a:latin typeface="Arial"/>
                <a:cs typeface="Arial"/>
              </a:rPr>
              <a:t>medicine</a:t>
            </a:r>
            <a:r>
              <a:rPr lang="fr-CA" sz="1200" dirty="0">
                <a:latin typeface="Arial"/>
                <a:cs typeface="Arial"/>
              </a:rPr>
              <a:t>, 51(11), 848-850.</a:t>
            </a:r>
          </a:p>
          <a:p>
            <a:pPr algn="just"/>
            <a:r>
              <a:rPr lang="fr-CA" sz="1200" dirty="0" err="1">
                <a:latin typeface="Arial"/>
                <a:cs typeface="Arial"/>
              </a:rPr>
              <a:t>Sady</a:t>
            </a:r>
            <a:r>
              <a:rPr lang="fr-CA" sz="1200" dirty="0">
                <a:latin typeface="Arial"/>
                <a:cs typeface="Arial"/>
              </a:rPr>
              <a:t>, M. D., Vaughan, C. G., &amp; Gioia, G. A. (2014). </a:t>
            </a:r>
            <a:r>
              <a:rPr lang="fr-CA" sz="1200" dirty="0" err="1">
                <a:latin typeface="Arial"/>
                <a:cs typeface="Arial"/>
              </a:rPr>
              <a:t>Psychometric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characteristics</a:t>
            </a:r>
            <a:r>
              <a:rPr lang="fr-CA" sz="1200" dirty="0">
                <a:latin typeface="Arial"/>
                <a:cs typeface="Arial"/>
              </a:rPr>
              <a:t> of the </a:t>
            </a:r>
            <a:r>
              <a:rPr lang="fr-CA" sz="1200" dirty="0" err="1">
                <a:latin typeface="Arial"/>
                <a:cs typeface="Arial"/>
              </a:rPr>
              <a:t>postconcussion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symptom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inventory</a:t>
            </a:r>
            <a:r>
              <a:rPr lang="fr-CA" sz="1200" dirty="0">
                <a:latin typeface="Arial"/>
                <a:cs typeface="Arial"/>
              </a:rPr>
              <a:t> in </a:t>
            </a:r>
            <a:r>
              <a:rPr lang="fr-CA" sz="1200" dirty="0" err="1">
                <a:latin typeface="Arial"/>
                <a:cs typeface="Arial"/>
              </a:rPr>
              <a:t>children</a:t>
            </a:r>
            <a:r>
              <a:rPr lang="fr-CA" sz="1200" dirty="0">
                <a:latin typeface="Arial"/>
                <a:cs typeface="Arial"/>
              </a:rPr>
              <a:t> and adolescents. Archives of </a:t>
            </a:r>
            <a:r>
              <a:rPr lang="fr-CA" sz="1200" dirty="0" err="1">
                <a:latin typeface="Arial"/>
                <a:cs typeface="Arial"/>
              </a:rPr>
              <a:t>clinical</a:t>
            </a:r>
            <a:r>
              <a:rPr lang="fr-CA" sz="1200" dirty="0">
                <a:latin typeface="Arial"/>
                <a:cs typeface="Arial"/>
              </a:rPr>
              <a:t> </a:t>
            </a:r>
            <a:r>
              <a:rPr lang="fr-CA" sz="1200" dirty="0" err="1">
                <a:latin typeface="Arial"/>
                <a:cs typeface="Arial"/>
              </a:rPr>
              <a:t>neuropsychology</a:t>
            </a:r>
            <a:r>
              <a:rPr lang="fr-CA" sz="1200" dirty="0">
                <a:latin typeface="Arial"/>
                <a:cs typeface="Arial"/>
              </a:rPr>
              <a:t>, 29(4), 348-363.</a:t>
            </a:r>
          </a:p>
        </p:txBody>
      </p:sp>
    </p:spTree>
    <p:extLst>
      <p:ext uri="{BB962C8B-B14F-4D97-AF65-F5344CB8AC3E}">
        <p14:creationId xmlns:p14="http://schemas.microsoft.com/office/powerpoint/2010/main" val="345854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ACD3AF8-B16E-4174-8C1A-41F683C4A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8">
            <a:extLst>
              <a:ext uri="{FF2B5EF4-FFF2-40B4-BE49-F238E27FC236}">
                <a16:creationId xmlns:a16="http://schemas.microsoft.com/office/drawing/2014/main" id="{FF5EAD09-B81D-415F-8BCF-73C81AE05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CFB79010-8ED4-49EF-AFD2-F4D8C80B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649B869-006E-42B5-9DDC-21049B130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3096BD-333F-48B6-8220-D1F9793E4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1A45BB9A-7E84-4B9B-923A-270A97F85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7D7C768-2F76-4DE2-A807-1B9FFF81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870B32E-EE42-470E-B543-CA55AEC8C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EF09120-11AA-4DB5-98A8-EC4923002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9CC463D-589C-461C-A234-0460EB06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6516153-269A-421E-A021-CB3F3C5E1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5E14300-6C4A-4F77-915F-F3B25B023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93E312A-E6A6-4B52-ADE6-618ADC89B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2F0F3026-2480-472B-8C52-36812C81E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4E1C992-559D-4827-9F30-31A3CA7A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D9F2FB98-F443-498F-AAD9-694582568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5DBF6EC-ED50-43E4-8A8B-64CE86A88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D854F40-AC43-4F21-9C62-2CE35CFD2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62CCB560-494A-4F74-9DE4-068806A8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6F9A05F2-B5D2-4D8A-9A78-14E45C13F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6373189-19BB-4BEC-84A3-432253E05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1AB3122-947A-44DB-B190-A2601C6C9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74B4109D-3AFC-4D44-87B1-0CDED3E63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4AAD39F-F7C9-4D00-95E0-0465B4E85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C1DCAB8D-6EF6-4A84-8D0C-AA9226DEC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C407F97F-83CF-4703-B9E0-6335530E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0D8D2363-5D84-4CFF-89AA-3C93C859DB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0435A35C-AC99-4E12-8CB0-9C640DAA9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F20392CF-2256-4527-836B-2E6F88596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C52C3AD3-122C-4010-9C55-B0247F8C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EFCB53ED-09C0-4AD7-9BBC-366833D5F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6F309F52-BFCF-47D9-8089-BC049540D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5F9AE85F-C7AA-4761-B468-2E100829B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C81C778-91E5-4AE9-AACB-8566E7A28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C56E0B4-58A0-4B2B-BD56-54121BB8D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8A29CFE-13A6-4509-946F-5C074F856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00235A0A-018B-4499-AC16-AF83457BF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861DF9B7-50DC-4EBE-8B23-97FE92DBB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69673907-73D7-4729-A911-9BD078EC2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4DC844D3-8053-4EE7-A286-50157B6FD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67575A0-A45A-4773-874C-16370E367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4327252B-B62B-4DE0-A924-B7F6E40AD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778BC6A7-AC19-497B-A7C6-E447B2EBD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4E79A87B-BF1F-437A-9FED-BE93025E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DFAAF3CC-B4E0-45C8-AC2D-EF0D6D823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A5A12C87-1E4A-4664-B2F4-A1C8B656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B3AF8230-4630-4505-ADDB-16A9B6B37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33F93F6D-724D-42F3-AF1D-3081EAB5D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F5DD7A8F-FB67-4E79-80DB-0FAF3A098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B140A84-E89E-4A80-9DF8-7BCA45F9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279E1D6A-EFE2-44C6-A5BF-DFADF0DC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C9FA2204-561F-4ABB-988C-03053820F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8BD7D04E-AC0A-424F-BC40-28842DAF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32B616A2-FE09-47DD-B58C-12EE58B7C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08C5EAF5-6064-484E-BA05-80D09D84E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F11D90DF-D275-4725-884C-77E5E01D8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7A070EAD-1DCD-4F3D-BA84-799B891A0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bject 1"/>
          <p:cNvSpPr/>
          <p:nvPr/>
        </p:nvSpPr>
        <p:spPr>
          <a:xfrm>
            <a:off x="2361338" y="1122363"/>
            <a:ext cx="8306661" cy="3027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 dirty="0">
                <a:latin typeface="+mj-lt"/>
                <a:ea typeface="+mj-ea"/>
                <a:cs typeface="+mj-cs"/>
              </a:rPr>
              <a:t>Quelles </a:t>
            </a:r>
            <a:r>
              <a:rPr lang="en-US" sz="5400" b="1" cap="all" dirty="0" err="1">
                <a:latin typeface="+mj-lt"/>
                <a:ea typeface="+mj-ea"/>
                <a:cs typeface="+mj-cs"/>
              </a:rPr>
              <a:t>sont</a:t>
            </a:r>
            <a:r>
              <a:rPr lang="en-US" sz="5400" b="1" cap="all" dirty="0">
                <a:latin typeface="+mj-lt"/>
                <a:ea typeface="+mj-ea"/>
                <a:cs typeface="+mj-cs"/>
              </a:rPr>
              <a:t> les </a:t>
            </a:r>
            <a:r>
              <a:rPr lang="en-US" sz="5400" b="1" cap="all" dirty="0" err="1">
                <a:latin typeface="+mj-lt"/>
                <a:ea typeface="+mj-ea"/>
                <a:cs typeface="+mj-cs"/>
              </a:rPr>
              <a:t>recommandations</a:t>
            </a:r>
            <a:r>
              <a:rPr lang="en-US" sz="5400" b="1" cap="all" dirty="0">
                <a:latin typeface="+mj-lt"/>
                <a:ea typeface="+mj-ea"/>
                <a:cs typeface="+mj-cs"/>
              </a:rPr>
              <a:t> </a:t>
            </a:r>
            <a:endParaRPr lang="en-US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 dirty="0" err="1">
                <a:latin typeface="+mj-lt"/>
                <a:ea typeface="+mj-ea"/>
                <a:cs typeface="+mj-cs"/>
              </a:rPr>
              <a:t>actuelles</a:t>
            </a:r>
            <a:r>
              <a:rPr lang="en-US" sz="5400" b="1" cap="all" dirty="0">
                <a:latin typeface="+mj-lt"/>
                <a:ea typeface="+mj-ea"/>
                <a:cs typeface="+mj-cs"/>
              </a:rPr>
              <a:t>?</a:t>
            </a:r>
            <a:endParaRPr lang="en-US" dirty="0"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cap="all">
              <a:latin typeface="+mj-lt"/>
              <a:ea typeface="+mj-ea"/>
              <a:cs typeface="+mj-cs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471E13-6104-4637-8A8F-B545529B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>
                  <a:alpha val="60000"/>
                </a:schemeClr>
              </a:gs>
              <a:gs pos="100000">
                <a:schemeClr val="bg2">
                  <a:lumMod val="60000"/>
                  <a:lumOff val="40000"/>
                  <a:alpha val="80000"/>
                </a:schemeClr>
              </a:gs>
            </a:gsLst>
            <a:lin ang="5400000" scaled="0"/>
            <a:tileRect/>
          </a:gradFill>
        </p:grpSpPr>
        <p:sp>
          <p:nvSpPr>
            <p:cNvPr id="68" name="Rectangle 5">
              <a:extLst>
                <a:ext uri="{FF2B5EF4-FFF2-40B4-BE49-F238E27FC236}">
                  <a16:creationId xmlns:a16="http://schemas.microsoft.com/office/drawing/2014/main" id="{802F412D-6781-427D-AB79-09FD610C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8471B962-D824-43CE-B5DD-704B305B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ED60EBD3-FA75-460B-AFBD-3F234A0CA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D0791244-FBF2-49D9-BDBC-E2E58C86B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EE4C4B1-195C-40F5-A78F-2EB7ED6E6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22766AF8-3850-41E4-80D0-321D9A13D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id="{8834F8EE-AB04-42FE-AE7B-3E9C6ACA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id="{C86BB534-4617-4275-908E-357CF2246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B6DEB58B-8D28-4BE9-9CA9-F4B3A083B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25A772BC-4720-4EC2-AD61-A7B74E915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60D6B27E-FAC5-4267-80A9-DE4D2E02B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id="{1F39FA83-D8C8-4CE3-9C62-10375FD04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E09B4CF3-A51F-4787-81FE-F5C79BA42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6695CB35-74E4-43C0-89F5-9FDA59B3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id="{945450CE-FB13-4C46-825F-5BB19170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id="{E80AA0B2-7FE7-4B75-AC25-E0F6C0FE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id="{2E81F7C1-AD8F-41A0-91A8-E05F66CB0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id="{F4E8A538-9FFA-4C76-BCE2-D54F56A11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id="{3C412824-3CBA-4E74-B2FD-936EA7048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id="{E28DC1F0-74FF-4D97-BD4D-FD42DE4AC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id="{77CEC4FA-6FD3-4ABF-BF98-94E7947A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id="{D4E61DA7-BFA9-48AF-BD6F-EBB15C235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id="{57164D6A-1DD9-43AE-878F-A413DC26F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4949EBA6-53D9-4F2D-91DB-EA7AE260F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id="{0AFEA5FA-F759-441C-A0BC-7EDC79A6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5B913AE0-5DC8-4244-8C26-ED97F834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A87DB58A-25D2-46F1-85E3-06F964D01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id="{E7AE8209-F3E7-4ACA-98D0-90B282A14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Rectangle 33">
              <a:extLst>
                <a:ext uri="{FF2B5EF4-FFF2-40B4-BE49-F238E27FC236}">
                  <a16:creationId xmlns:a16="http://schemas.microsoft.com/office/drawing/2014/main" id="{1CED7927-A7C7-444A-A8F3-6348852AE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08BEDF90-F9A6-4DE4-94B6-43E416039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id="{36540D5F-1C77-438A-BF12-56455C472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id="{52FC779A-BC55-40AC-8FFD-E014F8C05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id="{63E42DE5-DC0E-4043-8A35-20C53074A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id="{41581FA6-993A-4899-ADF1-0A83A623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id="{33C4FDB9-01D2-4CB0-BFED-216CAC7EB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id="{34E715AB-2B68-41C4-A61F-02C413F24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id="{D3861C35-D060-408D-9871-4DA2D0547B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id="{B4F4F38F-33FE-48A0-986D-FB771F18B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3">
              <a:extLst>
                <a:ext uri="{FF2B5EF4-FFF2-40B4-BE49-F238E27FC236}">
                  <a16:creationId xmlns:a16="http://schemas.microsoft.com/office/drawing/2014/main" id="{50FCFC8E-2DC3-4F27-9E02-196830E78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4">
              <a:extLst>
                <a:ext uri="{FF2B5EF4-FFF2-40B4-BE49-F238E27FC236}">
                  <a16:creationId xmlns:a16="http://schemas.microsoft.com/office/drawing/2014/main" id="{3A6EE414-1500-4144-B453-BA950E510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Rectangle 45">
              <a:extLst>
                <a:ext uri="{FF2B5EF4-FFF2-40B4-BE49-F238E27FC236}">
                  <a16:creationId xmlns:a16="http://schemas.microsoft.com/office/drawing/2014/main" id="{0C1A9D8A-5515-4C84-AE17-A6D51243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9" name="Freeform 46">
              <a:extLst>
                <a:ext uri="{FF2B5EF4-FFF2-40B4-BE49-F238E27FC236}">
                  <a16:creationId xmlns:a16="http://schemas.microsoft.com/office/drawing/2014/main" id="{E8E7C8C7-FE85-4C8F-960C-3748511E0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7">
              <a:extLst>
                <a:ext uri="{FF2B5EF4-FFF2-40B4-BE49-F238E27FC236}">
                  <a16:creationId xmlns:a16="http://schemas.microsoft.com/office/drawing/2014/main" id="{33DF2ED7-F601-4A9F-AA50-822ED85D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8">
              <a:extLst>
                <a:ext uri="{FF2B5EF4-FFF2-40B4-BE49-F238E27FC236}">
                  <a16:creationId xmlns:a16="http://schemas.microsoft.com/office/drawing/2014/main" id="{FEDB3A05-6FDD-4E87-B800-8F9975244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9">
              <a:extLst>
                <a:ext uri="{FF2B5EF4-FFF2-40B4-BE49-F238E27FC236}">
                  <a16:creationId xmlns:a16="http://schemas.microsoft.com/office/drawing/2014/main" id="{AD6225C0-E391-49D5-9A7B-57C5ED60E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0">
              <a:extLst>
                <a:ext uri="{FF2B5EF4-FFF2-40B4-BE49-F238E27FC236}">
                  <a16:creationId xmlns:a16="http://schemas.microsoft.com/office/drawing/2014/main" id="{B814B458-45E5-451C-9CBD-027E3776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1">
              <a:extLst>
                <a:ext uri="{FF2B5EF4-FFF2-40B4-BE49-F238E27FC236}">
                  <a16:creationId xmlns:a16="http://schemas.microsoft.com/office/drawing/2014/main" id="{59167140-9A0D-4FE7-8E37-2CD613011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2">
              <a:extLst>
                <a:ext uri="{FF2B5EF4-FFF2-40B4-BE49-F238E27FC236}">
                  <a16:creationId xmlns:a16="http://schemas.microsoft.com/office/drawing/2014/main" id="{2D38B213-991B-495D-8886-04CAD44C7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3">
              <a:extLst>
                <a:ext uri="{FF2B5EF4-FFF2-40B4-BE49-F238E27FC236}">
                  <a16:creationId xmlns:a16="http://schemas.microsoft.com/office/drawing/2014/main" id="{67C1C3DA-3972-4D98-9D9E-390461B2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4">
              <a:extLst>
                <a:ext uri="{FF2B5EF4-FFF2-40B4-BE49-F238E27FC236}">
                  <a16:creationId xmlns:a16="http://schemas.microsoft.com/office/drawing/2014/main" id="{972F8941-61DB-48E1-B9C1-E7324705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5">
              <a:extLst>
                <a:ext uri="{FF2B5EF4-FFF2-40B4-BE49-F238E27FC236}">
                  <a16:creationId xmlns:a16="http://schemas.microsoft.com/office/drawing/2014/main" id="{857B495F-5C9B-435F-8D39-45CC57471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6">
              <a:extLst>
                <a:ext uri="{FF2B5EF4-FFF2-40B4-BE49-F238E27FC236}">
                  <a16:creationId xmlns:a16="http://schemas.microsoft.com/office/drawing/2014/main" id="{B607428B-B7C9-4017-84F8-19C9B2134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A20C5139-2108-4F5E-B892-64F1D8605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8">
              <a:extLst>
                <a:ext uri="{FF2B5EF4-FFF2-40B4-BE49-F238E27FC236}">
                  <a16:creationId xmlns:a16="http://schemas.microsoft.com/office/drawing/2014/main" id="{C2A51623-F2F3-4584-93F5-598E56A5F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65112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907725" y="269645"/>
            <a:ext cx="9360857" cy="56500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3600" b="1" dirty="0">
                <a:latin typeface="Roboto"/>
                <a:ea typeface="Roboto"/>
                <a:cs typeface="Roboto"/>
              </a:rPr>
              <a:t>Retour au jeu – 5e Consensus sur les commotions dans le sport - Berlin 2016 </a:t>
            </a:r>
            <a:endParaRPr lang="fr-FR" dirty="0"/>
          </a:p>
        </p:txBody>
      </p:sp>
      <p:sp>
        <p:nvSpPr>
          <p:cNvPr id="10" name="ZoneTexte 1">
            <a:extLst>
              <a:ext uri="{FF2B5EF4-FFF2-40B4-BE49-F238E27FC236}">
                <a16:creationId xmlns:a16="http://schemas.microsoft.com/office/drawing/2014/main" id="{92688285-249E-CF55-1456-C657FBEDA0C4}"/>
              </a:ext>
            </a:extLst>
          </p:cNvPr>
          <p:cNvSpPr txBox="1"/>
          <p:nvPr/>
        </p:nvSpPr>
        <p:spPr>
          <a:xfrm>
            <a:off x="2109106" y="2340428"/>
            <a:ext cx="4163785" cy="10477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/>
          </a:p>
        </p:txBody>
      </p:sp>
      <p:sp>
        <p:nvSpPr>
          <p:cNvPr id="12" name="ZoneTexte 2">
            <a:extLst>
              <a:ext uri="{FF2B5EF4-FFF2-40B4-BE49-F238E27FC236}">
                <a16:creationId xmlns:a16="http://schemas.microsoft.com/office/drawing/2014/main" id="{47C3BE7A-1FB5-6D63-CDAC-02478F6CF87C}"/>
              </a:ext>
            </a:extLst>
          </p:cNvPr>
          <p:cNvSpPr txBox="1"/>
          <p:nvPr/>
        </p:nvSpPr>
        <p:spPr>
          <a:xfrm>
            <a:off x="1904486" y="2179763"/>
            <a:ext cx="7474169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>
                <a:solidFill>
                  <a:srgbClr val="000000"/>
                </a:solidFill>
                <a:cs typeface="Calibri"/>
              </a:rPr>
              <a:t>1- Activités quotidiennes qui n'exacerbent pas </a:t>
            </a:r>
            <a:r>
              <a:rPr lang="fr-CA" sz="2600" dirty="0" err="1">
                <a:solidFill>
                  <a:srgbClr val="000000"/>
                </a:solidFill>
                <a:cs typeface="Calibri"/>
              </a:rPr>
              <a:t>Sx</a:t>
            </a:r>
            <a:endParaRPr lang="fr-CA" sz="26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3" name="ZoneTexte 3">
            <a:extLst>
              <a:ext uri="{FF2B5EF4-FFF2-40B4-BE49-F238E27FC236}">
                <a16:creationId xmlns:a16="http://schemas.microsoft.com/office/drawing/2014/main" id="{ED328BF8-397C-78FC-B502-FAF2D655084E}"/>
              </a:ext>
            </a:extLst>
          </p:cNvPr>
          <p:cNvSpPr txBox="1"/>
          <p:nvPr/>
        </p:nvSpPr>
        <p:spPr>
          <a:xfrm>
            <a:off x="1904486" y="2898631"/>
            <a:ext cx="7474169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>
                <a:solidFill>
                  <a:srgbClr val="000000"/>
                </a:solidFill>
                <a:cs typeface="Calibri"/>
              </a:rPr>
              <a:t>2- Exercices en aérobie légers (ex. Marche, vélo stat.)</a:t>
            </a:r>
            <a:endParaRPr lang="fr-FR" sz="2600" dirty="0">
              <a:solidFill>
                <a:srgbClr val="000000"/>
              </a:solidFill>
            </a:endParaRPr>
          </a:p>
        </p:txBody>
      </p:sp>
      <p:sp>
        <p:nvSpPr>
          <p:cNvPr id="14" name="ZoneTexte 4">
            <a:extLst>
              <a:ext uri="{FF2B5EF4-FFF2-40B4-BE49-F238E27FC236}">
                <a16:creationId xmlns:a16="http://schemas.microsoft.com/office/drawing/2014/main" id="{D0183234-C0A0-10F0-8E99-D92DE11BCF07}"/>
              </a:ext>
            </a:extLst>
          </p:cNvPr>
          <p:cNvSpPr txBox="1"/>
          <p:nvPr/>
        </p:nvSpPr>
        <p:spPr>
          <a:xfrm>
            <a:off x="1904485" y="3603120"/>
            <a:ext cx="7474169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 err="1">
                <a:solidFill>
                  <a:srgbClr val="000000"/>
                </a:solidFill>
                <a:cs typeface="Calibri"/>
              </a:rPr>
              <a:t>Exerc</a:t>
            </a:r>
            <a:r>
              <a:rPr lang="fr-CA" sz="2600" dirty="0">
                <a:solidFill>
                  <a:srgbClr val="000000"/>
                </a:solidFill>
                <a:cs typeface="Calibri"/>
              </a:rPr>
              <a:t>. spécifiques au sport (course, patinage)</a:t>
            </a:r>
            <a:endParaRPr lang="fr-FR" sz="2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5" name="ZoneTexte 5">
            <a:extLst>
              <a:ext uri="{FF2B5EF4-FFF2-40B4-BE49-F238E27FC236}">
                <a16:creationId xmlns:a16="http://schemas.microsoft.com/office/drawing/2014/main" id="{FC461612-7FC5-90B7-4D1B-62478AECB52F}"/>
              </a:ext>
            </a:extLst>
          </p:cNvPr>
          <p:cNvSpPr txBox="1"/>
          <p:nvPr/>
        </p:nvSpPr>
        <p:spPr>
          <a:xfrm>
            <a:off x="1904486" y="4321989"/>
            <a:ext cx="7474169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>
                <a:solidFill>
                  <a:srgbClr val="000000"/>
                </a:solidFill>
                <a:cs typeface="Calibri"/>
              </a:rPr>
              <a:t>4- Entraînements sans contact d'intensité élevée</a:t>
            </a:r>
          </a:p>
        </p:txBody>
      </p:sp>
      <p:sp>
        <p:nvSpPr>
          <p:cNvPr id="16" name="ZoneTexte 6">
            <a:extLst>
              <a:ext uri="{FF2B5EF4-FFF2-40B4-BE49-F238E27FC236}">
                <a16:creationId xmlns:a16="http://schemas.microsoft.com/office/drawing/2014/main" id="{78CDEE85-4A78-B566-91DF-CBEE7D935FF7}"/>
              </a:ext>
            </a:extLst>
          </p:cNvPr>
          <p:cNvSpPr txBox="1"/>
          <p:nvPr/>
        </p:nvSpPr>
        <p:spPr>
          <a:xfrm>
            <a:off x="1904485" y="5026479"/>
            <a:ext cx="7474169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>
                <a:solidFill>
                  <a:srgbClr val="000000"/>
                </a:solidFill>
                <a:cs typeface="Calibri"/>
              </a:rPr>
              <a:t>5- Entraînement avec contact</a:t>
            </a:r>
            <a:endParaRPr lang="fr-FR" sz="26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7" name="ZoneTexte 7">
            <a:extLst>
              <a:ext uri="{FF2B5EF4-FFF2-40B4-BE49-F238E27FC236}">
                <a16:creationId xmlns:a16="http://schemas.microsoft.com/office/drawing/2014/main" id="{9B85346E-9EB6-CB04-EFEF-199404B7850E}"/>
              </a:ext>
            </a:extLst>
          </p:cNvPr>
          <p:cNvSpPr txBox="1"/>
          <p:nvPr/>
        </p:nvSpPr>
        <p:spPr>
          <a:xfrm>
            <a:off x="1904484" y="5745346"/>
            <a:ext cx="7474169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>
                <a:solidFill>
                  <a:srgbClr val="000000"/>
                </a:solidFill>
                <a:cs typeface="Calibri"/>
              </a:rPr>
              <a:t>6- Retour au jeu</a:t>
            </a:r>
            <a:endParaRPr lang="fr-FR" sz="2600">
              <a:solidFill>
                <a:srgbClr val="000000"/>
              </a:solidFill>
              <a:cs typeface="Calibri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EEC15A2-4F9A-BDAE-C225-22221D1C1C48}"/>
              </a:ext>
            </a:extLst>
          </p:cNvPr>
          <p:cNvGrpSpPr/>
          <p:nvPr/>
        </p:nvGrpSpPr>
        <p:grpSpPr>
          <a:xfrm>
            <a:off x="9955804" y="1863459"/>
            <a:ext cx="1737605" cy="3684215"/>
            <a:chOff x="9955804" y="1863459"/>
            <a:chExt cx="1737605" cy="3684215"/>
          </a:xfrm>
        </p:grpSpPr>
        <p:sp>
          <p:nvSpPr>
            <p:cNvPr id="20" name="ZoneTexte 9">
              <a:extLst>
                <a:ext uri="{FF2B5EF4-FFF2-40B4-BE49-F238E27FC236}">
                  <a16:creationId xmlns:a16="http://schemas.microsoft.com/office/drawing/2014/main" id="{2A4F6804-2FA7-4E4C-CBC8-C765530A605E}"/>
                </a:ext>
              </a:extLst>
            </p:cNvPr>
            <p:cNvSpPr txBox="1"/>
            <p:nvPr/>
          </p:nvSpPr>
          <p:spPr>
            <a:xfrm>
              <a:off x="9955806" y="1863459"/>
              <a:ext cx="1737603" cy="8925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A" sz="2600" dirty="0">
                  <a:cs typeface="Calibri"/>
                </a:rPr>
                <a:t>Étape précédente</a:t>
              </a:r>
            </a:p>
          </p:txBody>
        </p:sp>
        <p:sp>
          <p:nvSpPr>
            <p:cNvPr id="21" name="Flèche : bas 20">
              <a:extLst>
                <a:ext uri="{FF2B5EF4-FFF2-40B4-BE49-F238E27FC236}">
                  <a16:creationId xmlns:a16="http://schemas.microsoft.com/office/drawing/2014/main" id="{08DE31DE-0B04-DCDA-EED6-1CA4F5283227}"/>
                </a:ext>
              </a:extLst>
            </p:cNvPr>
            <p:cNvSpPr/>
            <p:nvPr/>
          </p:nvSpPr>
          <p:spPr>
            <a:xfrm rot="10800000">
              <a:off x="10645907" y="2824624"/>
              <a:ext cx="359433" cy="5894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22" name="Flèche : bas 21">
              <a:extLst>
                <a:ext uri="{FF2B5EF4-FFF2-40B4-BE49-F238E27FC236}">
                  <a16:creationId xmlns:a16="http://schemas.microsoft.com/office/drawing/2014/main" id="{C6B41488-4083-FE0B-5C5C-3D2D046C3912}"/>
                </a:ext>
              </a:extLst>
            </p:cNvPr>
            <p:cNvSpPr/>
            <p:nvPr/>
          </p:nvSpPr>
          <p:spPr>
            <a:xfrm rot="10800000">
              <a:off x="10645906" y="4262359"/>
              <a:ext cx="359433" cy="5894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23" name="ZoneTexte 12">
              <a:extLst>
                <a:ext uri="{FF2B5EF4-FFF2-40B4-BE49-F238E27FC236}">
                  <a16:creationId xmlns:a16="http://schemas.microsoft.com/office/drawing/2014/main" id="{85FE91D3-E9FD-EC17-24B4-BA47C12B66C4}"/>
                </a:ext>
              </a:extLst>
            </p:cNvPr>
            <p:cNvSpPr txBox="1"/>
            <p:nvPr/>
          </p:nvSpPr>
          <p:spPr>
            <a:xfrm>
              <a:off x="9955805" y="3631873"/>
              <a:ext cx="1737604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sz="2600" dirty="0">
                  <a:cs typeface="Calibri"/>
                </a:rPr>
                <a:t>24h</a:t>
              </a:r>
              <a:endParaRPr lang="fr-FR" dirty="0"/>
            </a:p>
          </p:txBody>
        </p:sp>
        <p:sp>
          <p:nvSpPr>
            <p:cNvPr id="24" name="ZoneTexte 13">
              <a:extLst>
                <a:ext uri="{FF2B5EF4-FFF2-40B4-BE49-F238E27FC236}">
                  <a16:creationId xmlns:a16="http://schemas.microsoft.com/office/drawing/2014/main" id="{BDDC4F83-A28E-5E62-C9F0-BFDA680C0473}"/>
                </a:ext>
              </a:extLst>
            </p:cNvPr>
            <p:cNvSpPr txBox="1"/>
            <p:nvPr/>
          </p:nvSpPr>
          <p:spPr>
            <a:xfrm>
              <a:off x="9955804" y="5055231"/>
              <a:ext cx="1737604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sz="2600" dirty="0" err="1">
                  <a:cs typeface="Calibri"/>
                </a:rPr>
                <a:t>Sx</a:t>
              </a:r>
              <a:endParaRPr lang="fr-FR" dirty="0" err="1"/>
            </a:p>
          </p:txBody>
        </p:sp>
      </p:grpSp>
      <p:sp>
        <p:nvSpPr>
          <p:cNvPr id="19" name="ZoneTexte 14">
            <a:extLst>
              <a:ext uri="{FF2B5EF4-FFF2-40B4-BE49-F238E27FC236}">
                <a16:creationId xmlns:a16="http://schemas.microsoft.com/office/drawing/2014/main" id="{556E9131-DEAE-C8FB-E4E5-E9E04822A9B3}"/>
              </a:ext>
            </a:extLst>
          </p:cNvPr>
          <p:cNvSpPr txBox="1"/>
          <p:nvPr/>
        </p:nvSpPr>
        <p:spPr>
          <a:xfrm>
            <a:off x="1904485" y="1475272"/>
            <a:ext cx="7474169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>
                <a:solidFill>
                  <a:srgbClr val="000000"/>
                </a:solidFill>
                <a:cs typeface="Calibri"/>
              </a:rPr>
              <a:t>Repos cognitif et physique de 24-48h</a:t>
            </a:r>
            <a:endParaRPr lang="fr-FR" dirty="0">
              <a:solidFill>
                <a:srgbClr val="000000"/>
              </a:solidFill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9FC2FE8-0105-80C6-9F19-488560CB96DC}"/>
              </a:ext>
            </a:extLst>
          </p:cNvPr>
          <p:cNvGrpSpPr/>
          <p:nvPr/>
        </p:nvGrpSpPr>
        <p:grpSpPr>
          <a:xfrm>
            <a:off x="179201" y="1705308"/>
            <a:ext cx="1493190" cy="3681758"/>
            <a:chOff x="179201" y="1705308"/>
            <a:chExt cx="1493190" cy="3681758"/>
          </a:xfrm>
        </p:grpSpPr>
        <p:sp>
          <p:nvSpPr>
            <p:cNvPr id="27" name="ZoneTexte 2">
              <a:extLst>
                <a:ext uri="{FF2B5EF4-FFF2-40B4-BE49-F238E27FC236}">
                  <a16:creationId xmlns:a16="http://schemas.microsoft.com/office/drawing/2014/main" id="{747BDFEA-1156-F32E-24E2-1C345593C433}"/>
                </a:ext>
              </a:extLst>
            </p:cNvPr>
            <p:cNvSpPr txBox="1"/>
            <p:nvPr/>
          </p:nvSpPr>
          <p:spPr>
            <a:xfrm>
              <a:off x="179202" y="1705308"/>
              <a:ext cx="1493189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A" sz="2600" dirty="0">
                  <a:cs typeface="Calibri"/>
                </a:rPr>
                <a:t>Pas  </a:t>
              </a:r>
              <a:r>
                <a:rPr lang="fr-CA" sz="2600" dirty="0" err="1">
                  <a:cs typeface="Calibri"/>
                </a:rPr>
                <a:t>Sx</a:t>
              </a:r>
              <a:endParaRPr lang="fr-CA" dirty="0" err="1">
                <a:cs typeface="Calibri"/>
              </a:endParaRPr>
            </a:p>
          </p:txBody>
        </p:sp>
        <p:sp>
          <p:nvSpPr>
            <p:cNvPr id="28" name="Flèche : bas 27">
              <a:extLst>
                <a:ext uri="{FF2B5EF4-FFF2-40B4-BE49-F238E27FC236}">
                  <a16:creationId xmlns:a16="http://schemas.microsoft.com/office/drawing/2014/main" id="{AE631178-827F-38C0-DD8B-BB8BB204A1BE}"/>
                </a:ext>
              </a:extLst>
            </p:cNvPr>
            <p:cNvSpPr/>
            <p:nvPr/>
          </p:nvSpPr>
          <p:spPr>
            <a:xfrm>
              <a:off x="754285" y="2393303"/>
              <a:ext cx="359433" cy="589471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29" name="Flèche : bas 28">
              <a:extLst>
                <a:ext uri="{FF2B5EF4-FFF2-40B4-BE49-F238E27FC236}">
                  <a16:creationId xmlns:a16="http://schemas.microsoft.com/office/drawing/2014/main" id="{41FD2997-1052-1EFB-A85C-E3FB48DB6B8F}"/>
                </a:ext>
              </a:extLst>
            </p:cNvPr>
            <p:cNvSpPr/>
            <p:nvPr/>
          </p:nvSpPr>
          <p:spPr>
            <a:xfrm>
              <a:off x="754284" y="3701642"/>
              <a:ext cx="359433" cy="589471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30" name="ZoneTexte 5">
              <a:extLst>
                <a:ext uri="{FF2B5EF4-FFF2-40B4-BE49-F238E27FC236}">
                  <a16:creationId xmlns:a16="http://schemas.microsoft.com/office/drawing/2014/main" id="{9A741002-EEF3-2045-EA11-2AF62A557E1A}"/>
                </a:ext>
              </a:extLst>
            </p:cNvPr>
            <p:cNvSpPr txBox="1"/>
            <p:nvPr/>
          </p:nvSpPr>
          <p:spPr>
            <a:xfrm>
              <a:off x="179202" y="3071156"/>
              <a:ext cx="1493189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sz="2600" dirty="0">
                  <a:cs typeface="Calibri"/>
                </a:rPr>
                <a:t>24h</a:t>
              </a:r>
              <a:endParaRPr lang="fr-FR" dirty="0"/>
            </a:p>
          </p:txBody>
        </p:sp>
        <p:sp>
          <p:nvSpPr>
            <p:cNvPr id="31" name="ZoneTexte 6">
              <a:extLst>
                <a:ext uri="{FF2B5EF4-FFF2-40B4-BE49-F238E27FC236}">
                  <a16:creationId xmlns:a16="http://schemas.microsoft.com/office/drawing/2014/main" id="{2777CD9F-03AA-DC2E-5B9F-8D8D93B31CC2}"/>
                </a:ext>
              </a:extLst>
            </p:cNvPr>
            <p:cNvSpPr txBox="1"/>
            <p:nvPr/>
          </p:nvSpPr>
          <p:spPr>
            <a:xfrm>
              <a:off x="179201" y="4494514"/>
              <a:ext cx="1493189" cy="892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sz="2600" dirty="0">
                  <a:cs typeface="Calibri"/>
                </a:rPr>
                <a:t>Étape suivante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51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907725" y="269645"/>
            <a:ext cx="9360857" cy="56500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3600" b="1" dirty="0">
                <a:latin typeface="Roboto"/>
                <a:ea typeface="Roboto"/>
                <a:cs typeface="Roboto"/>
              </a:rPr>
              <a:t>Retour au jeu – 4e Consensus sur les commotions dans le sport - Zurich 2012</a:t>
            </a:r>
            <a:endParaRPr lang="fr-FR" dirty="0"/>
          </a:p>
        </p:txBody>
      </p:sp>
      <p:sp>
        <p:nvSpPr>
          <p:cNvPr id="10" name="ZoneTexte 1">
            <a:extLst>
              <a:ext uri="{FF2B5EF4-FFF2-40B4-BE49-F238E27FC236}">
                <a16:creationId xmlns:a16="http://schemas.microsoft.com/office/drawing/2014/main" id="{92688285-249E-CF55-1456-C657FBEDA0C4}"/>
              </a:ext>
            </a:extLst>
          </p:cNvPr>
          <p:cNvSpPr txBox="1"/>
          <p:nvPr/>
        </p:nvSpPr>
        <p:spPr>
          <a:xfrm>
            <a:off x="2109106" y="2340428"/>
            <a:ext cx="4163785" cy="10477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/>
          </a:p>
        </p:txBody>
      </p:sp>
      <p:sp>
        <p:nvSpPr>
          <p:cNvPr id="12" name="ZoneTexte 2">
            <a:extLst>
              <a:ext uri="{FF2B5EF4-FFF2-40B4-BE49-F238E27FC236}">
                <a16:creationId xmlns:a16="http://schemas.microsoft.com/office/drawing/2014/main" id="{47C3BE7A-1FB5-6D63-CDAC-02478F6CF87C}"/>
              </a:ext>
            </a:extLst>
          </p:cNvPr>
          <p:cNvSpPr txBox="1"/>
          <p:nvPr/>
        </p:nvSpPr>
        <p:spPr>
          <a:xfrm>
            <a:off x="1904486" y="1762820"/>
            <a:ext cx="7474169" cy="89255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>
                <a:solidFill>
                  <a:srgbClr val="000000"/>
                </a:solidFill>
                <a:ea typeface="+mn-lt"/>
                <a:cs typeface="+mn-lt"/>
              </a:rPr>
              <a:t>1- Repos cognitif et physique - Activités qui ne </a:t>
            </a:r>
            <a:r>
              <a:rPr lang="fr-CA" sz="2600" b="1" dirty="0">
                <a:solidFill>
                  <a:srgbClr val="000000"/>
                </a:solidFill>
                <a:ea typeface="+mn-lt"/>
                <a:cs typeface="+mn-lt"/>
              </a:rPr>
              <a:t>provoquent pas</a:t>
            </a:r>
            <a:r>
              <a:rPr lang="fr-CA" sz="2600" dirty="0">
                <a:solidFill>
                  <a:srgbClr val="000000"/>
                </a:solidFill>
                <a:ea typeface="+mn-lt"/>
                <a:cs typeface="+mn-lt"/>
              </a:rPr>
              <a:t> de </a:t>
            </a:r>
            <a:r>
              <a:rPr lang="fr-CA" sz="2600" dirty="0" err="1">
                <a:solidFill>
                  <a:srgbClr val="000000"/>
                </a:solidFill>
                <a:ea typeface="+mn-lt"/>
                <a:cs typeface="+mn-lt"/>
              </a:rPr>
              <a:t>Sx</a:t>
            </a:r>
            <a:endParaRPr lang="fr-FR" dirty="0" err="1">
              <a:ea typeface="+mn-lt"/>
              <a:cs typeface="+mn-lt"/>
            </a:endParaRPr>
          </a:p>
        </p:txBody>
      </p:sp>
      <p:sp>
        <p:nvSpPr>
          <p:cNvPr id="13" name="ZoneTexte 3">
            <a:extLst>
              <a:ext uri="{FF2B5EF4-FFF2-40B4-BE49-F238E27FC236}">
                <a16:creationId xmlns:a16="http://schemas.microsoft.com/office/drawing/2014/main" id="{ED328BF8-397C-78FC-B502-FAF2D655084E}"/>
              </a:ext>
            </a:extLst>
          </p:cNvPr>
          <p:cNvSpPr txBox="1"/>
          <p:nvPr/>
        </p:nvSpPr>
        <p:spPr>
          <a:xfrm>
            <a:off x="1904486" y="2898631"/>
            <a:ext cx="7474169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>
                <a:solidFill>
                  <a:srgbClr val="000000"/>
                </a:solidFill>
                <a:cs typeface="Calibri"/>
              </a:rPr>
              <a:t>2- Exercices en aérobie légers (ex. Marche, vélo stat.)</a:t>
            </a:r>
            <a:endParaRPr lang="fr-FR" sz="2600" dirty="0">
              <a:solidFill>
                <a:srgbClr val="000000"/>
              </a:solidFill>
            </a:endParaRPr>
          </a:p>
        </p:txBody>
      </p:sp>
      <p:sp>
        <p:nvSpPr>
          <p:cNvPr id="14" name="ZoneTexte 4">
            <a:extLst>
              <a:ext uri="{FF2B5EF4-FFF2-40B4-BE49-F238E27FC236}">
                <a16:creationId xmlns:a16="http://schemas.microsoft.com/office/drawing/2014/main" id="{D0183234-C0A0-10F0-8E99-D92DE11BCF07}"/>
              </a:ext>
            </a:extLst>
          </p:cNvPr>
          <p:cNvSpPr txBox="1"/>
          <p:nvPr/>
        </p:nvSpPr>
        <p:spPr>
          <a:xfrm>
            <a:off x="1904485" y="3603120"/>
            <a:ext cx="7474169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 err="1">
                <a:solidFill>
                  <a:srgbClr val="000000"/>
                </a:solidFill>
                <a:cs typeface="Calibri"/>
              </a:rPr>
              <a:t>Exerc</a:t>
            </a:r>
            <a:r>
              <a:rPr lang="fr-CA" sz="2600" dirty="0">
                <a:solidFill>
                  <a:srgbClr val="000000"/>
                </a:solidFill>
                <a:cs typeface="Calibri"/>
              </a:rPr>
              <a:t>. spécifiques au sport (course, patinage)</a:t>
            </a:r>
            <a:endParaRPr lang="fr-FR" sz="2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5" name="ZoneTexte 5">
            <a:extLst>
              <a:ext uri="{FF2B5EF4-FFF2-40B4-BE49-F238E27FC236}">
                <a16:creationId xmlns:a16="http://schemas.microsoft.com/office/drawing/2014/main" id="{FC461612-7FC5-90B7-4D1B-62478AECB52F}"/>
              </a:ext>
            </a:extLst>
          </p:cNvPr>
          <p:cNvSpPr txBox="1"/>
          <p:nvPr/>
        </p:nvSpPr>
        <p:spPr>
          <a:xfrm>
            <a:off x="1904486" y="4321989"/>
            <a:ext cx="7474169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>
                <a:solidFill>
                  <a:srgbClr val="000000"/>
                </a:solidFill>
                <a:cs typeface="Calibri"/>
              </a:rPr>
              <a:t>4- Entraînements sans contact d'intensité élevée</a:t>
            </a:r>
          </a:p>
        </p:txBody>
      </p:sp>
      <p:sp>
        <p:nvSpPr>
          <p:cNvPr id="16" name="ZoneTexte 6">
            <a:extLst>
              <a:ext uri="{FF2B5EF4-FFF2-40B4-BE49-F238E27FC236}">
                <a16:creationId xmlns:a16="http://schemas.microsoft.com/office/drawing/2014/main" id="{78CDEE85-4A78-B566-91DF-CBEE7D935FF7}"/>
              </a:ext>
            </a:extLst>
          </p:cNvPr>
          <p:cNvSpPr txBox="1"/>
          <p:nvPr/>
        </p:nvSpPr>
        <p:spPr>
          <a:xfrm>
            <a:off x="1904485" y="5026479"/>
            <a:ext cx="7474169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>
                <a:solidFill>
                  <a:srgbClr val="000000"/>
                </a:solidFill>
                <a:cs typeface="Calibri"/>
              </a:rPr>
              <a:t>5- Entraînement avec contact</a:t>
            </a:r>
            <a:endParaRPr lang="fr-FR" sz="26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7" name="ZoneTexte 7">
            <a:extLst>
              <a:ext uri="{FF2B5EF4-FFF2-40B4-BE49-F238E27FC236}">
                <a16:creationId xmlns:a16="http://schemas.microsoft.com/office/drawing/2014/main" id="{9B85346E-9EB6-CB04-EFEF-199404B7850E}"/>
              </a:ext>
            </a:extLst>
          </p:cNvPr>
          <p:cNvSpPr txBox="1"/>
          <p:nvPr/>
        </p:nvSpPr>
        <p:spPr>
          <a:xfrm>
            <a:off x="1904484" y="5745346"/>
            <a:ext cx="7474169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>
                <a:solidFill>
                  <a:srgbClr val="000000"/>
                </a:solidFill>
                <a:cs typeface="Calibri"/>
              </a:rPr>
              <a:t>6- Retour au jeu</a:t>
            </a:r>
            <a:endParaRPr lang="fr-FR" sz="2600">
              <a:solidFill>
                <a:srgbClr val="000000"/>
              </a:solidFill>
              <a:cs typeface="Calibri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EEC15A2-4F9A-BDAE-C225-22221D1C1C48}"/>
              </a:ext>
            </a:extLst>
          </p:cNvPr>
          <p:cNvGrpSpPr/>
          <p:nvPr/>
        </p:nvGrpSpPr>
        <p:grpSpPr>
          <a:xfrm>
            <a:off x="9955804" y="1863459"/>
            <a:ext cx="1737605" cy="3684215"/>
            <a:chOff x="9955804" y="1863459"/>
            <a:chExt cx="1737605" cy="3684215"/>
          </a:xfrm>
        </p:grpSpPr>
        <p:sp>
          <p:nvSpPr>
            <p:cNvPr id="20" name="ZoneTexte 9">
              <a:extLst>
                <a:ext uri="{FF2B5EF4-FFF2-40B4-BE49-F238E27FC236}">
                  <a16:creationId xmlns:a16="http://schemas.microsoft.com/office/drawing/2014/main" id="{2A4F6804-2FA7-4E4C-CBC8-C765530A605E}"/>
                </a:ext>
              </a:extLst>
            </p:cNvPr>
            <p:cNvSpPr txBox="1"/>
            <p:nvPr/>
          </p:nvSpPr>
          <p:spPr>
            <a:xfrm>
              <a:off x="9955806" y="1863459"/>
              <a:ext cx="1737603" cy="8925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A" sz="2600" dirty="0">
                  <a:cs typeface="Calibri"/>
                </a:rPr>
                <a:t>Étape précédente</a:t>
              </a:r>
            </a:p>
          </p:txBody>
        </p:sp>
        <p:sp>
          <p:nvSpPr>
            <p:cNvPr id="21" name="Flèche : bas 20">
              <a:extLst>
                <a:ext uri="{FF2B5EF4-FFF2-40B4-BE49-F238E27FC236}">
                  <a16:creationId xmlns:a16="http://schemas.microsoft.com/office/drawing/2014/main" id="{08DE31DE-0B04-DCDA-EED6-1CA4F5283227}"/>
                </a:ext>
              </a:extLst>
            </p:cNvPr>
            <p:cNvSpPr/>
            <p:nvPr/>
          </p:nvSpPr>
          <p:spPr>
            <a:xfrm rot="10800000">
              <a:off x="10645907" y="2824624"/>
              <a:ext cx="359433" cy="5894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22" name="Flèche : bas 21">
              <a:extLst>
                <a:ext uri="{FF2B5EF4-FFF2-40B4-BE49-F238E27FC236}">
                  <a16:creationId xmlns:a16="http://schemas.microsoft.com/office/drawing/2014/main" id="{C6B41488-4083-FE0B-5C5C-3D2D046C3912}"/>
                </a:ext>
              </a:extLst>
            </p:cNvPr>
            <p:cNvSpPr/>
            <p:nvPr/>
          </p:nvSpPr>
          <p:spPr>
            <a:xfrm rot="10800000">
              <a:off x="10645906" y="4262359"/>
              <a:ext cx="359433" cy="5894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23" name="ZoneTexte 12">
              <a:extLst>
                <a:ext uri="{FF2B5EF4-FFF2-40B4-BE49-F238E27FC236}">
                  <a16:creationId xmlns:a16="http://schemas.microsoft.com/office/drawing/2014/main" id="{85FE91D3-E9FD-EC17-24B4-BA47C12B66C4}"/>
                </a:ext>
              </a:extLst>
            </p:cNvPr>
            <p:cNvSpPr txBox="1"/>
            <p:nvPr/>
          </p:nvSpPr>
          <p:spPr>
            <a:xfrm>
              <a:off x="9955805" y="3631873"/>
              <a:ext cx="1737604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sz="2600" dirty="0">
                  <a:cs typeface="Calibri"/>
                </a:rPr>
                <a:t>24h</a:t>
              </a:r>
              <a:endParaRPr lang="fr-FR" dirty="0"/>
            </a:p>
          </p:txBody>
        </p:sp>
        <p:sp>
          <p:nvSpPr>
            <p:cNvPr id="24" name="ZoneTexte 13">
              <a:extLst>
                <a:ext uri="{FF2B5EF4-FFF2-40B4-BE49-F238E27FC236}">
                  <a16:creationId xmlns:a16="http://schemas.microsoft.com/office/drawing/2014/main" id="{BDDC4F83-A28E-5E62-C9F0-BFDA680C0473}"/>
                </a:ext>
              </a:extLst>
            </p:cNvPr>
            <p:cNvSpPr txBox="1"/>
            <p:nvPr/>
          </p:nvSpPr>
          <p:spPr>
            <a:xfrm>
              <a:off x="9955804" y="5055231"/>
              <a:ext cx="1737604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sz="2600" dirty="0" err="1">
                  <a:cs typeface="Calibri"/>
                </a:rPr>
                <a:t>Sx</a:t>
              </a:r>
              <a:endParaRPr lang="fr-FR" dirty="0" err="1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9FC2FE8-0105-80C6-9F19-488560CB96DC}"/>
              </a:ext>
            </a:extLst>
          </p:cNvPr>
          <p:cNvGrpSpPr/>
          <p:nvPr/>
        </p:nvGrpSpPr>
        <p:grpSpPr>
          <a:xfrm>
            <a:off x="179201" y="1705308"/>
            <a:ext cx="1493190" cy="3681758"/>
            <a:chOff x="179201" y="1705308"/>
            <a:chExt cx="1493190" cy="3681758"/>
          </a:xfrm>
        </p:grpSpPr>
        <p:sp>
          <p:nvSpPr>
            <p:cNvPr id="27" name="ZoneTexte 2">
              <a:extLst>
                <a:ext uri="{FF2B5EF4-FFF2-40B4-BE49-F238E27FC236}">
                  <a16:creationId xmlns:a16="http://schemas.microsoft.com/office/drawing/2014/main" id="{747BDFEA-1156-F32E-24E2-1C345593C433}"/>
                </a:ext>
              </a:extLst>
            </p:cNvPr>
            <p:cNvSpPr txBox="1"/>
            <p:nvPr/>
          </p:nvSpPr>
          <p:spPr>
            <a:xfrm>
              <a:off x="179202" y="1705308"/>
              <a:ext cx="1493189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A" sz="2600" dirty="0">
                  <a:cs typeface="Calibri"/>
                </a:rPr>
                <a:t>Pas  </a:t>
              </a:r>
              <a:r>
                <a:rPr lang="fr-CA" sz="2600" dirty="0" err="1">
                  <a:cs typeface="Calibri"/>
                </a:rPr>
                <a:t>Sx</a:t>
              </a:r>
              <a:endParaRPr lang="fr-CA" dirty="0" err="1">
                <a:cs typeface="Calibri"/>
              </a:endParaRPr>
            </a:p>
          </p:txBody>
        </p:sp>
        <p:sp>
          <p:nvSpPr>
            <p:cNvPr id="28" name="Flèche : bas 27">
              <a:extLst>
                <a:ext uri="{FF2B5EF4-FFF2-40B4-BE49-F238E27FC236}">
                  <a16:creationId xmlns:a16="http://schemas.microsoft.com/office/drawing/2014/main" id="{AE631178-827F-38C0-DD8B-BB8BB204A1BE}"/>
                </a:ext>
              </a:extLst>
            </p:cNvPr>
            <p:cNvSpPr/>
            <p:nvPr/>
          </p:nvSpPr>
          <p:spPr>
            <a:xfrm>
              <a:off x="754285" y="2393303"/>
              <a:ext cx="359433" cy="589471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29" name="Flèche : bas 28">
              <a:extLst>
                <a:ext uri="{FF2B5EF4-FFF2-40B4-BE49-F238E27FC236}">
                  <a16:creationId xmlns:a16="http://schemas.microsoft.com/office/drawing/2014/main" id="{41FD2997-1052-1EFB-A85C-E3FB48DB6B8F}"/>
                </a:ext>
              </a:extLst>
            </p:cNvPr>
            <p:cNvSpPr/>
            <p:nvPr/>
          </p:nvSpPr>
          <p:spPr>
            <a:xfrm>
              <a:off x="754284" y="3701642"/>
              <a:ext cx="359433" cy="589471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30" name="ZoneTexte 5">
              <a:extLst>
                <a:ext uri="{FF2B5EF4-FFF2-40B4-BE49-F238E27FC236}">
                  <a16:creationId xmlns:a16="http://schemas.microsoft.com/office/drawing/2014/main" id="{9A741002-EEF3-2045-EA11-2AF62A557E1A}"/>
                </a:ext>
              </a:extLst>
            </p:cNvPr>
            <p:cNvSpPr txBox="1"/>
            <p:nvPr/>
          </p:nvSpPr>
          <p:spPr>
            <a:xfrm>
              <a:off x="179202" y="3071156"/>
              <a:ext cx="1493189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sz="2600" dirty="0">
                  <a:cs typeface="Calibri"/>
                </a:rPr>
                <a:t>24h</a:t>
              </a:r>
              <a:endParaRPr lang="fr-FR" dirty="0"/>
            </a:p>
          </p:txBody>
        </p:sp>
        <p:sp>
          <p:nvSpPr>
            <p:cNvPr id="31" name="ZoneTexte 6">
              <a:extLst>
                <a:ext uri="{FF2B5EF4-FFF2-40B4-BE49-F238E27FC236}">
                  <a16:creationId xmlns:a16="http://schemas.microsoft.com/office/drawing/2014/main" id="{2777CD9F-03AA-DC2E-5B9F-8D8D93B31CC2}"/>
                </a:ext>
              </a:extLst>
            </p:cNvPr>
            <p:cNvSpPr txBox="1"/>
            <p:nvPr/>
          </p:nvSpPr>
          <p:spPr>
            <a:xfrm>
              <a:off x="179201" y="4494514"/>
              <a:ext cx="1493189" cy="892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sz="2600" dirty="0">
                  <a:cs typeface="Calibri"/>
                </a:rPr>
                <a:t>Étape suivante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724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907725" y="269645"/>
            <a:ext cx="9360857" cy="5506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240"/>
              </a:lnSpc>
            </a:pPr>
            <a:r>
              <a:rPr lang="en-US" sz="3600" b="1" dirty="0">
                <a:latin typeface="Roboto"/>
                <a:ea typeface="Roboto"/>
                <a:cs typeface="Roboto"/>
              </a:rPr>
              <a:t>Retour au jeu – 5e Consensus sur les commotions dans le sport - Berlin 2016 </a:t>
            </a:r>
            <a:endParaRPr lang="fr-FR" dirty="0"/>
          </a:p>
        </p:txBody>
      </p:sp>
      <p:sp>
        <p:nvSpPr>
          <p:cNvPr id="10" name="ZoneTexte 1">
            <a:extLst>
              <a:ext uri="{FF2B5EF4-FFF2-40B4-BE49-F238E27FC236}">
                <a16:creationId xmlns:a16="http://schemas.microsoft.com/office/drawing/2014/main" id="{92688285-249E-CF55-1456-C657FBEDA0C4}"/>
              </a:ext>
            </a:extLst>
          </p:cNvPr>
          <p:cNvSpPr txBox="1"/>
          <p:nvPr/>
        </p:nvSpPr>
        <p:spPr>
          <a:xfrm>
            <a:off x="2109106" y="2340428"/>
            <a:ext cx="4163785" cy="10477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A"/>
          </a:p>
        </p:txBody>
      </p:sp>
      <p:sp>
        <p:nvSpPr>
          <p:cNvPr id="12" name="ZoneTexte 2">
            <a:extLst>
              <a:ext uri="{FF2B5EF4-FFF2-40B4-BE49-F238E27FC236}">
                <a16:creationId xmlns:a16="http://schemas.microsoft.com/office/drawing/2014/main" id="{47C3BE7A-1FB5-6D63-CDAC-02478F6CF87C}"/>
              </a:ext>
            </a:extLst>
          </p:cNvPr>
          <p:cNvSpPr txBox="1"/>
          <p:nvPr/>
        </p:nvSpPr>
        <p:spPr>
          <a:xfrm>
            <a:off x="1904486" y="2179763"/>
            <a:ext cx="7474169" cy="49244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>
                <a:solidFill>
                  <a:srgbClr val="000000"/>
                </a:solidFill>
                <a:cs typeface="Calibri"/>
              </a:rPr>
              <a:t>1- Activités quotidiennes qui </a:t>
            </a:r>
            <a:r>
              <a:rPr lang="fr-CA" sz="2600" b="1" dirty="0">
                <a:solidFill>
                  <a:srgbClr val="000000"/>
                </a:solidFill>
                <a:cs typeface="Calibri"/>
              </a:rPr>
              <a:t>n'exacerbent </a:t>
            </a:r>
            <a:r>
              <a:rPr lang="fr-CA" sz="2600" dirty="0">
                <a:solidFill>
                  <a:srgbClr val="000000"/>
                </a:solidFill>
                <a:cs typeface="Calibri"/>
              </a:rPr>
              <a:t>pas </a:t>
            </a:r>
            <a:r>
              <a:rPr lang="fr-CA" sz="2600" err="1">
                <a:solidFill>
                  <a:srgbClr val="000000"/>
                </a:solidFill>
                <a:cs typeface="Calibri"/>
              </a:rPr>
              <a:t>Sx</a:t>
            </a:r>
            <a:endParaRPr lang="fr-CA" sz="26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3" name="ZoneTexte 3">
            <a:extLst>
              <a:ext uri="{FF2B5EF4-FFF2-40B4-BE49-F238E27FC236}">
                <a16:creationId xmlns:a16="http://schemas.microsoft.com/office/drawing/2014/main" id="{ED328BF8-397C-78FC-B502-FAF2D655084E}"/>
              </a:ext>
            </a:extLst>
          </p:cNvPr>
          <p:cNvSpPr txBox="1"/>
          <p:nvPr/>
        </p:nvSpPr>
        <p:spPr>
          <a:xfrm>
            <a:off x="1904486" y="2898631"/>
            <a:ext cx="7474169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>
                <a:solidFill>
                  <a:srgbClr val="000000"/>
                </a:solidFill>
                <a:cs typeface="Calibri"/>
              </a:rPr>
              <a:t>2- Exercices en aérobie légers (ex. Marche, vélo stat.)</a:t>
            </a:r>
            <a:endParaRPr lang="fr-FR" sz="2600" dirty="0">
              <a:solidFill>
                <a:srgbClr val="000000"/>
              </a:solidFill>
            </a:endParaRPr>
          </a:p>
        </p:txBody>
      </p:sp>
      <p:sp>
        <p:nvSpPr>
          <p:cNvPr id="14" name="ZoneTexte 4">
            <a:extLst>
              <a:ext uri="{FF2B5EF4-FFF2-40B4-BE49-F238E27FC236}">
                <a16:creationId xmlns:a16="http://schemas.microsoft.com/office/drawing/2014/main" id="{D0183234-C0A0-10F0-8E99-D92DE11BCF07}"/>
              </a:ext>
            </a:extLst>
          </p:cNvPr>
          <p:cNvSpPr txBox="1"/>
          <p:nvPr/>
        </p:nvSpPr>
        <p:spPr>
          <a:xfrm>
            <a:off x="1904485" y="3603120"/>
            <a:ext cx="7474169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 err="1">
                <a:solidFill>
                  <a:srgbClr val="000000"/>
                </a:solidFill>
                <a:cs typeface="Calibri"/>
              </a:rPr>
              <a:t>Exerc</a:t>
            </a:r>
            <a:r>
              <a:rPr lang="fr-CA" sz="2600" dirty="0">
                <a:solidFill>
                  <a:srgbClr val="000000"/>
                </a:solidFill>
                <a:cs typeface="Calibri"/>
              </a:rPr>
              <a:t>. spécifiques au sport (course, patinage)</a:t>
            </a:r>
            <a:endParaRPr lang="fr-FR" sz="2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5" name="ZoneTexte 5">
            <a:extLst>
              <a:ext uri="{FF2B5EF4-FFF2-40B4-BE49-F238E27FC236}">
                <a16:creationId xmlns:a16="http://schemas.microsoft.com/office/drawing/2014/main" id="{FC461612-7FC5-90B7-4D1B-62478AECB52F}"/>
              </a:ext>
            </a:extLst>
          </p:cNvPr>
          <p:cNvSpPr txBox="1"/>
          <p:nvPr/>
        </p:nvSpPr>
        <p:spPr>
          <a:xfrm>
            <a:off x="1904486" y="4321989"/>
            <a:ext cx="7474169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>
                <a:solidFill>
                  <a:srgbClr val="000000"/>
                </a:solidFill>
                <a:cs typeface="Calibri"/>
              </a:rPr>
              <a:t>4- Entraînements sans contact d'intensité élevée</a:t>
            </a:r>
          </a:p>
        </p:txBody>
      </p:sp>
      <p:sp>
        <p:nvSpPr>
          <p:cNvPr id="16" name="ZoneTexte 6">
            <a:extLst>
              <a:ext uri="{FF2B5EF4-FFF2-40B4-BE49-F238E27FC236}">
                <a16:creationId xmlns:a16="http://schemas.microsoft.com/office/drawing/2014/main" id="{78CDEE85-4A78-B566-91DF-CBEE7D935FF7}"/>
              </a:ext>
            </a:extLst>
          </p:cNvPr>
          <p:cNvSpPr txBox="1"/>
          <p:nvPr/>
        </p:nvSpPr>
        <p:spPr>
          <a:xfrm>
            <a:off x="1904485" y="5026479"/>
            <a:ext cx="7474169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>
                <a:solidFill>
                  <a:srgbClr val="000000"/>
                </a:solidFill>
                <a:cs typeface="Calibri"/>
              </a:rPr>
              <a:t>5- Entraînement avec contact</a:t>
            </a:r>
            <a:endParaRPr lang="fr-FR" sz="26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7" name="ZoneTexte 7">
            <a:extLst>
              <a:ext uri="{FF2B5EF4-FFF2-40B4-BE49-F238E27FC236}">
                <a16:creationId xmlns:a16="http://schemas.microsoft.com/office/drawing/2014/main" id="{9B85346E-9EB6-CB04-EFEF-199404B7850E}"/>
              </a:ext>
            </a:extLst>
          </p:cNvPr>
          <p:cNvSpPr txBox="1"/>
          <p:nvPr/>
        </p:nvSpPr>
        <p:spPr>
          <a:xfrm>
            <a:off x="1904484" y="5745346"/>
            <a:ext cx="7474169" cy="4924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>
                <a:solidFill>
                  <a:srgbClr val="000000"/>
                </a:solidFill>
                <a:cs typeface="Calibri"/>
              </a:rPr>
              <a:t>6- Retour au jeu</a:t>
            </a:r>
            <a:endParaRPr lang="fr-FR" sz="2600">
              <a:solidFill>
                <a:srgbClr val="000000"/>
              </a:solidFill>
              <a:cs typeface="Calibri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EEC15A2-4F9A-BDAE-C225-22221D1C1C48}"/>
              </a:ext>
            </a:extLst>
          </p:cNvPr>
          <p:cNvGrpSpPr/>
          <p:nvPr/>
        </p:nvGrpSpPr>
        <p:grpSpPr>
          <a:xfrm>
            <a:off x="9955804" y="1863459"/>
            <a:ext cx="1737605" cy="3684215"/>
            <a:chOff x="9955804" y="1863459"/>
            <a:chExt cx="1737605" cy="3684215"/>
          </a:xfrm>
        </p:grpSpPr>
        <p:sp>
          <p:nvSpPr>
            <p:cNvPr id="20" name="ZoneTexte 9">
              <a:extLst>
                <a:ext uri="{FF2B5EF4-FFF2-40B4-BE49-F238E27FC236}">
                  <a16:creationId xmlns:a16="http://schemas.microsoft.com/office/drawing/2014/main" id="{2A4F6804-2FA7-4E4C-CBC8-C765530A605E}"/>
                </a:ext>
              </a:extLst>
            </p:cNvPr>
            <p:cNvSpPr txBox="1"/>
            <p:nvPr/>
          </p:nvSpPr>
          <p:spPr>
            <a:xfrm>
              <a:off x="9955806" y="1863459"/>
              <a:ext cx="1737603" cy="8925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A" sz="2600" dirty="0">
                  <a:cs typeface="Calibri"/>
                </a:rPr>
                <a:t>Étape précédente</a:t>
              </a:r>
            </a:p>
          </p:txBody>
        </p:sp>
        <p:sp>
          <p:nvSpPr>
            <p:cNvPr id="21" name="Flèche : bas 20">
              <a:extLst>
                <a:ext uri="{FF2B5EF4-FFF2-40B4-BE49-F238E27FC236}">
                  <a16:creationId xmlns:a16="http://schemas.microsoft.com/office/drawing/2014/main" id="{08DE31DE-0B04-DCDA-EED6-1CA4F5283227}"/>
                </a:ext>
              </a:extLst>
            </p:cNvPr>
            <p:cNvSpPr/>
            <p:nvPr/>
          </p:nvSpPr>
          <p:spPr>
            <a:xfrm rot="10800000">
              <a:off x="10645907" y="2824624"/>
              <a:ext cx="359433" cy="5894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22" name="Flèche : bas 21">
              <a:extLst>
                <a:ext uri="{FF2B5EF4-FFF2-40B4-BE49-F238E27FC236}">
                  <a16:creationId xmlns:a16="http://schemas.microsoft.com/office/drawing/2014/main" id="{C6B41488-4083-FE0B-5C5C-3D2D046C3912}"/>
                </a:ext>
              </a:extLst>
            </p:cNvPr>
            <p:cNvSpPr/>
            <p:nvPr/>
          </p:nvSpPr>
          <p:spPr>
            <a:xfrm rot="10800000">
              <a:off x="10645906" y="4262359"/>
              <a:ext cx="359433" cy="5894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23" name="ZoneTexte 12">
              <a:extLst>
                <a:ext uri="{FF2B5EF4-FFF2-40B4-BE49-F238E27FC236}">
                  <a16:creationId xmlns:a16="http://schemas.microsoft.com/office/drawing/2014/main" id="{85FE91D3-E9FD-EC17-24B4-BA47C12B66C4}"/>
                </a:ext>
              </a:extLst>
            </p:cNvPr>
            <p:cNvSpPr txBox="1"/>
            <p:nvPr/>
          </p:nvSpPr>
          <p:spPr>
            <a:xfrm>
              <a:off x="9955805" y="3631873"/>
              <a:ext cx="1737604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sz="2600" dirty="0">
                  <a:cs typeface="Calibri"/>
                </a:rPr>
                <a:t>24h</a:t>
              </a:r>
              <a:endParaRPr lang="fr-FR" dirty="0"/>
            </a:p>
          </p:txBody>
        </p:sp>
        <p:sp>
          <p:nvSpPr>
            <p:cNvPr id="24" name="ZoneTexte 13">
              <a:extLst>
                <a:ext uri="{FF2B5EF4-FFF2-40B4-BE49-F238E27FC236}">
                  <a16:creationId xmlns:a16="http://schemas.microsoft.com/office/drawing/2014/main" id="{BDDC4F83-A28E-5E62-C9F0-BFDA680C0473}"/>
                </a:ext>
              </a:extLst>
            </p:cNvPr>
            <p:cNvSpPr txBox="1"/>
            <p:nvPr/>
          </p:nvSpPr>
          <p:spPr>
            <a:xfrm>
              <a:off x="9955804" y="5055231"/>
              <a:ext cx="1737604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sz="2600" dirty="0" err="1">
                  <a:cs typeface="Calibri"/>
                </a:rPr>
                <a:t>Sx</a:t>
              </a:r>
              <a:endParaRPr lang="fr-FR" dirty="0" err="1"/>
            </a:p>
          </p:txBody>
        </p:sp>
      </p:grpSp>
      <p:sp>
        <p:nvSpPr>
          <p:cNvPr id="19" name="ZoneTexte 14">
            <a:extLst>
              <a:ext uri="{FF2B5EF4-FFF2-40B4-BE49-F238E27FC236}">
                <a16:creationId xmlns:a16="http://schemas.microsoft.com/office/drawing/2014/main" id="{556E9131-DEAE-C8FB-E4E5-E9E04822A9B3}"/>
              </a:ext>
            </a:extLst>
          </p:cNvPr>
          <p:cNvSpPr txBox="1"/>
          <p:nvPr/>
        </p:nvSpPr>
        <p:spPr>
          <a:xfrm>
            <a:off x="1904485" y="1475272"/>
            <a:ext cx="7474169" cy="492443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600" dirty="0">
                <a:solidFill>
                  <a:srgbClr val="000000"/>
                </a:solidFill>
                <a:cs typeface="Calibri"/>
              </a:rPr>
              <a:t>Repos cognitif et physique de 24-48h</a:t>
            </a:r>
            <a:endParaRPr lang="fr-FR" dirty="0">
              <a:solidFill>
                <a:srgbClr val="000000"/>
              </a:solidFill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E9FC2FE8-0105-80C6-9F19-488560CB96DC}"/>
              </a:ext>
            </a:extLst>
          </p:cNvPr>
          <p:cNvGrpSpPr/>
          <p:nvPr/>
        </p:nvGrpSpPr>
        <p:grpSpPr>
          <a:xfrm>
            <a:off x="179201" y="1705308"/>
            <a:ext cx="1493190" cy="3681758"/>
            <a:chOff x="179201" y="1705308"/>
            <a:chExt cx="1493190" cy="3681758"/>
          </a:xfrm>
        </p:grpSpPr>
        <p:sp>
          <p:nvSpPr>
            <p:cNvPr id="27" name="ZoneTexte 2">
              <a:extLst>
                <a:ext uri="{FF2B5EF4-FFF2-40B4-BE49-F238E27FC236}">
                  <a16:creationId xmlns:a16="http://schemas.microsoft.com/office/drawing/2014/main" id="{747BDFEA-1156-F32E-24E2-1C345593C433}"/>
                </a:ext>
              </a:extLst>
            </p:cNvPr>
            <p:cNvSpPr txBox="1"/>
            <p:nvPr/>
          </p:nvSpPr>
          <p:spPr>
            <a:xfrm>
              <a:off x="179202" y="1705308"/>
              <a:ext cx="1493189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A" sz="2600" dirty="0">
                  <a:cs typeface="Calibri"/>
                </a:rPr>
                <a:t>Pas  </a:t>
              </a:r>
              <a:r>
                <a:rPr lang="fr-CA" sz="2600" dirty="0" err="1">
                  <a:cs typeface="Calibri"/>
                </a:rPr>
                <a:t>Sx</a:t>
              </a:r>
              <a:endParaRPr lang="fr-CA" dirty="0" err="1">
                <a:cs typeface="Calibri"/>
              </a:endParaRPr>
            </a:p>
          </p:txBody>
        </p:sp>
        <p:sp>
          <p:nvSpPr>
            <p:cNvPr id="28" name="Flèche : bas 27">
              <a:extLst>
                <a:ext uri="{FF2B5EF4-FFF2-40B4-BE49-F238E27FC236}">
                  <a16:creationId xmlns:a16="http://schemas.microsoft.com/office/drawing/2014/main" id="{AE631178-827F-38C0-DD8B-BB8BB204A1BE}"/>
                </a:ext>
              </a:extLst>
            </p:cNvPr>
            <p:cNvSpPr/>
            <p:nvPr/>
          </p:nvSpPr>
          <p:spPr>
            <a:xfrm>
              <a:off x="754285" y="2393303"/>
              <a:ext cx="359433" cy="589471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29" name="Flèche : bas 28">
              <a:extLst>
                <a:ext uri="{FF2B5EF4-FFF2-40B4-BE49-F238E27FC236}">
                  <a16:creationId xmlns:a16="http://schemas.microsoft.com/office/drawing/2014/main" id="{41FD2997-1052-1EFB-A85C-E3FB48DB6B8F}"/>
                </a:ext>
              </a:extLst>
            </p:cNvPr>
            <p:cNvSpPr/>
            <p:nvPr/>
          </p:nvSpPr>
          <p:spPr>
            <a:xfrm>
              <a:off x="754284" y="3701642"/>
              <a:ext cx="359433" cy="589471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CA"/>
            </a:p>
          </p:txBody>
        </p:sp>
        <p:sp>
          <p:nvSpPr>
            <p:cNvPr id="30" name="ZoneTexte 5">
              <a:extLst>
                <a:ext uri="{FF2B5EF4-FFF2-40B4-BE49-F238E27FC236}">
                  <a16:creationId xmlns:a16="http://schemas.microsoft.com/office/drawing/2014/main" id="{9A741002-EEF3-2045-EA11-2AF62A557E1A}"/>
                </a:ext>
              </a:extLst>
            </p:cNvPr>
            <p:cNvSpPr txBox="1"/>
            <p:nvPr/>
          </p:nvSpPr>
          <p:spPr>
            <a:xfrm>
              <a:off x="179202" y="3071156"/>
              <a:ext cx="1493189" cy="4924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sz="2600" dirty="0">
                  <a:cs typeface="Calibri"/>
                </a:rPr>
                <a:t>24h</a:t>
              </a:r>
              <a:endParaRPr lang="fr-FR" dirty="0"/>
            </a:p>
          </p:txBody>
        </p:sp>
        <p:sp>
          <p:nvSpPr>
            <p:cNvPr id="31" name="ZoneTexte 6">
              <a:extLst>
                <a:ext uri="{FF2B5EF4-FFF2-40B4-BE49-F238E27FC236}">
                  <a16:creationId xmlns:a16="http://schemas.microsoft.com/office/drawing/2014/main" id="{2777CD9F-03AA-DC2E-5B9F-8D8D93B31CC2}"/>
                </a:ext>
              </a:extLst>
            </p:cNvPr>
            <p:cNvSpPr txBox="1"/>
            <p:nvPr/>
          </p:nvSpPr>
          <p:spPr>
            <a:xfrm>
              <a:off x="179201" y="4494514"/>
              <a:ext cx="1493189" cy="892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CA" sz="2600" dirty="0">
                  <a:cs typeface="Calibri"/>
                </a:rPr>
                <a:t>Étape suivante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919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462027" y="614702"/>
            <a:ext cx="9504630" cy="56500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en-US" sz="3600" b="1" dirty="0">
                <a:latin typeface="Roboto"/>
                <a:ea typeface="Roboto"/>
                <a:cs typeface="Roboto"/>
              </a:rPr>
              <a:t>QUE VOIT-ON RÉELLEMENT EN PRATIQUE?</a:t>
            </a:r>
          </a:p>
          <a:p>
            <a:pPr>
              <a:lnSpc>
                <a:spcPts val="3240"/>
              </a:lnSpc>
            </a:pPr>
            <a:endParaRPr lang="en-US" sz="3600" b="1" dirty="0">
              <a:latin typeface="Roboto"/>
              <a:ea typeface="Roboto"/>
              <a:cs typeface="Roboto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1163723" y="1466052"/>
            <a:ext cx="10660274" cy="266713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r>
              <a:rPr lang="en-US" sz="2400" b="1" kern="0" spc="35" dirty="0">
                <a:latin typeface="Lato"/>
                <a:ea typeface="Lato"/>
                <a:cs typeface="Lato"/>
              </a:rPr>
              <a:t>La pratique </a:t>
            </a:r>
            <a:r>
              <a:rPr lang="en-US" sz="2400" b="1" kern="0" spc="35" dirty="0" err="1">
                <a:latin typeface="Lato"/>
                <a:ea typeface="Lato"/>
                <a:cs typeface="Lato"/>
              </a:rPr>
              <a:t>est-elle</a:t>
            </a:r>
            <a:r>
              <a:rPr lang="en-US" sz="2400" b="1" kern="0" spc="35" dirty="0">
                <a:latin typeface="Lato"/>
                <a:ea typeface="Lato"/>
                <a:cs typeface="Lato"/>
              </a:rPr>
              <a:t> </a:t>
            </a:r>
            <a:r>
              <a:rPr lang="en-US" sz="2400" b="1" kern="0" spc="35" dirty="0" err="1">
                <a:latin typeface="Lato"/>
                <a:ea typeface="Lato"/>
                <a:cs typeface="Lato"/>
              </a:rPr>
              <a:t>alignée</a:t>
            </a:r>
            <a:r>
              <a:rPr lang="en-US" sz="2400" b="1" kern="0" spc="35" dirty="0">
                <a:latin typeface="Lato"/>
                <a:ea typeface="Lato"/>
                <a:cs typeface="Lato"/>
              </a:rPr>
              <a:t> avec les </a:t>
            </a:r>
            <a:r>
              <a:rPr lang="en-US" sz="2400" b="1" kern="0" spc="35" dirty="0" err="1">
                <a:latin typeface="Lato"/>
                <a:ea typeface="Lato"/>
                <a:cs typeface="Lato"/>
              </a:rPr>
              <a:t>lignes</a:t>
            </a:r>
            <a:r>
              <a:rPr lang="en-US" sz="2400" b="1" kern="0" spc="35" dirty="0">
                <a:latin typeface="Lato"/>
                <a:ea typeface="Lato"/>
                <a:cs typeface="Lato"/>
              </a:rPr>
              <a:t> directrices?</a:t>
            </a:r>
          </a:p>
          <a:p>
            <a:endParaRPr lang="en-US" sz="2400" b="1" kern="0" spc="35" dirty="0">
              <a:latin typeface="Lato"/>
              <a:ea typeface="Lato"/>
              <a:cs typeface="Lato"/>
            </a:endParaRPr>
          </a:p>
          <a:p>
            <a:r>
              <a:rPr lang="en-US" sz="2400" b="1" kern="0" spc="35" err="1">
                <a:latin typeface="Lato"/>
                <a:ea typeface="Lato"/>
                <a:cs typeface="Lato"/>
              </a:rPr>
              <a:t>Souvent</a:t>
            </a:r>
            <a:r>
              <a:rPr lang="en-US" sz="2400" b="1" kern="0" spc="35" dirty="0">
                <a:latin typeface="Lato"/>
                <a:ea typeface="Lato"/>
                <a:cs typeface="Lato"/>
              </a:rPr>
              <a:t> repos ++ par prudence... </a:t>
            </a:r>
            <a:r>
              <a:rPr lang="en-US" sz="2400" b="1" kern="0" spc="35" err="1">
                <a:latin typeface="Lato"/>
                <a:ea typeface="Lato"/>
                <a:cs typeface="Lato"/>
              </a:rPr>
              <a:t>Pourquoi</a:t>
            </a:r>
            <a:r>
              <a:rPr lang="en-US" sz="2400" b="1" kern="0" spc="35" dirty="0">
                <a:latin typeface="Lato"/>
                <a:ea typeface="Lato"/>
                <a:cs typeface="Lato"/>
              </a:rPr>
              <a:t> pas?</a:t>
            </a:r>
          </a:p>
          <a:p>
            <a:endParaRPr lang="en-US" sz="2400" b="1" kern="0" spc="35" dirty="0">
              <a:latin typeface="Lato"/>
              <a:ea typeface="Lato"/>
              <a:cs typeface="Lato"/>
            </a:endParaRPr>
          </a:p>
          <a:p>
            <a:pPr>
              <a:lnSpc>
                <a:spcPts val="2407"/>
              </a:lnSpc>
            </a:pPr>
            <a:r>
              <a:rPr lang="en-US" sz="2400" b="1" kern="0" spc="35" err="1">
                <a:latin typeface="Lato"/>
                <a:ea typeface="Lato"/>
                <a:cs typeface="Lato"/>
              </a:rPr>
              <a:t>Activité</a:t>
            </a:r>
            <a:r>
              <a:rPr lang="en-US" sz="2400" b="1" kern="0" spc="35" dirty="0">
                <a:latin typeface="Lato"/>
                <a:ea typeface="Lato"/>
                <a:cs typeface="Lato"/>
              </a:rPr>
              <a:t> physique </a:t>
            </a:r>
            <a:r>
              <a:rPr lang="en-US" sz="2400" b="1" kern="0" spc="35" err="1">
                <a:latin typeface="Lato"/>
                <a:ea typeface="Lato"/>
                <a:cs typeface="Lato"/>
              </a:rPr>
              <a:t>précoce</a:t>
            </a:r>
            <a:r>
              <a:rPr lang="en-US" sz="2400" b="1" kern="0" spc="35" dirty="0">
                <a:latin typeface="Lato"/>
                <a:ea typeface="Lato"/>
                <a:cs typeface="Lato"/>
              </a:rPr>
              <a:t> </a:t>
            </a:r>
            <a:r>
              <a:rPr lang="en-US" sz="2400" b="1" kern="0" spc="35" err="1">
                <a:latin typeface="Lato"/>
                <a:ea typeface="Lato"/>
                <a:cs typeface="Lato"/>
              </a:rPr>
              <a:t>bénéfique</a:t>
            </a:r>
            <a:r>
              <a:rPr lang="en-US" sz="2400" b="1" kern="0" spc="35" dirty="0">
                <a:latin typeface="Lato"/>
                <a:ea typeface="Lato"/>
                <a:cs typeface="Lato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135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F99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52262" y="590371"/>
            <a:ext cx="12188952" cy="6094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4860"/>
              </a:lnSpc>
              <a:buNone/>
            </a:pPr>
            <a:r>
              <a:rPr lang="en-US" sz="4500" b="1" dirty="0">
                <a:latin typeface="Roboto" pitchFamily="34" charset="0"/>
                <a:ea typeface="Roboto" pitchFamily="34" charset="-122"/>
                <a:cs typeface="Roboto" pitchFamily="34" charset="-120"/>
              </a:rPr>
              <a:t>Question de recherche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1593837" y="2715817"/>
            <a:ext cx="3903666" cy="2436779"/>
          </a:xfrm>
          <a:prstGeom prst="rect">
            <a:avLst/>
          </a:prstGeom>
          <a:solidFill>
            <a:srgbClr val="FFBF35"/>
          </a:solidFill>
        </p:spPr>
      </p:sp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/>
          <a:srcRect t="1200" b="1200"/>
          <a:stretch/>
        </p:blipFill>
        <p:spPr>
          <a:xfrm>
            <a:off x="1593837" y="2715817"/>
            <a:ext cx="3903666" cy="2436779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1593837" y="2715817"/>
            <a:ext cx="3903666" cy="2436779"/>
          </a:xfrm>
          <a:prstGeom prst="rect">
            <a:avLst/>
          </a:prstGeom>
          <a:noFill/>
        </p:spPr>
      </p:sp>
      <p:pic>
        <p:nvPicPr>
          <p:cNvPr id="6" name="Object 5" descr="https://storage.googleapis.com/firebase-beautifulslides-static-assets/images/frames/Apple-Macbook-Space-Grey.30d239f0964c80a65c4c4e23d710a49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62" y="2498947"/>
            <a:ext cx="5189827" cy="3039197"/>
          </a:xfrm>
          <a:prstGeom prst="rect">
            <a:avLst/>
          </a:prstGeom>
        </p:spPr>
      </p:pic>
      <p:sp>
        <p:nvSpPr>
          <p:cNvPr id="7" name="Object 6"/>
          <p:cNvSpPr/>
          <p:nvPr/>
        </p:nvSpPr>
        <p:spPr>
          <a:xfrm>
            <a:off x="6522994" y="1585367"/>
            <a:ext cx="5185066" cy="799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140"/>
              </a:lnSpc>
            </a:pPr>
            <a:r>
              <a:rPr lang="en-US" sz="2250" b="1" kern="0" spc="46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P:</a:t>
            </a:r>
            <a:r>
              <a:rPr lang="en-US" sz="2250" kern="0" spc="46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 </a:t>
            </a:r>
            <a:r>
              <a:rPr lang="en-US" sz="2250" kern="0" spc="46" dirty="0" err="1">
                <a:solidFill>
                  <a:srgbClr val="000000"/>
                </a:solidFill>
                <a:latin typeface="Lato"/>
                <a:ea typeface="Lato"/>
                <a:cs typeface="Lato"/>
              </a:rPr>
              <a:t>Préadolescents</a:t>
            </a:r>
            <a:r>
              <a:rPr lang="en-US" sz="2250" kern="0" spc="46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, adolescents et </a:t>
            </a:r>
            <a:r>
              <a:rPr lang="en-US" sz="2250" kern="0" spc="46" dirty="0" err="1">
                <a:solidFill>
                  <a:srgbClr val="000000"/>
                </a:solidFill>
                <a:latin typeface="Lato"/>
                <a:ea typeface="Lato"/>
                <a:cs typeface="Lato"/>
              </a:rPr>
              <a:t>jeunes</a:t>
            </a:r>
            <a:r>
              <a:rPr lang="en-US" sz="2250" kern="0" spc="46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250" kern="0" spc="46" dirty="0" err="1">
                <a:solidFill>
                  <a:srgbClr val="000000"/>
                </a:solidFill>
                <a:latin typeface="Lato"/>
                <a:ea typeface="Lato"/>
                <a:cs typeface="Lato"/>
              </a:rPr>
              <a:t>adultes</a:t>
            </a:r>
            <a:r>
              <a:rPr lang="en-US" sz="2250" kern="0" spc="46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 de 10 à 25 ans</a:t>
            </a:r>
            <a:endParaRPr lang="en-US" sz="2250" dirty="0">
              <a:latin typeface="Lato"/>
              <a:ea typeface="Lato"/>
              <a:cs typeface="Lato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6522994" y="2689247"/>
            <a:ext cx="5185066" cy="11998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140"/>
              </a:lnSpc>
              <a:spcBef>
                <a:spcPts val="271"/>
              </a:spcBef>
            </a:pPr>
            <a:r>
              <a:rPr lang="en-US" sz="2250" b="1" kern="0" spc="46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I: </a:t>
            </a:r>
            <a:r>
              <a:rPr lang="en-US" sz="2250" kern="0" spc="46" dirty="0" err="1">
                <a:solidFill>
                  <a:srgbClr val="000000"/>
                </a:solidFill>
                <a:latin typeface="Lato"/>
                <a:ea typeface="Lato"/>
                <a:cs typeface="Lato"/>
              </a:rPr>
              <a:t>Activité</a:t>
            </a:r>
            <a:r>
              <a:rPr lang="en-US" sz="2250" kern="0" spc="46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 physique </a:t>
            </a:r>
            <a:r>
              <a:rPr lang="en-US" sz="2250" kern="0" spc="46" dirty="0" err="1">
                <a:solidFill>
                  <a:srgbClr val="000000"/>
                </a:solidFill>
                <a:latin typeface="Lato"/>
                <a:ea typeface="Lato"/>
                <a:cs typeface="Lato"/>
              </a:rPr>
              <a:t>aérobique</a:t>
            </a:r>
            <a:r>
              <a:rPr lang="en-US" sz="2250" kern="0" spc="46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 </a:t>
            </a:r>
            <a:r>
              <a:rPr lang="en-US" sz="2250" kern="0" spc="46" dirty="0" err="1">
                <a:solidFill>
                  <a:srgbClr val="000000"/>
                </a:solidFill>
                <a:latin typeface="Lato"/>
                <a:ea typeface="Lato"/>
                <a:cs typeface="Lato"/>
              </a:rPr>
              <a:t>initiée</a:t>
            </a:r>
            <a:r>
              <a:rPr lang="en-US" sz="2250" kern="0" spc="46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2250" kern="0" spc="46" dirty="0" err="1">
                <a:solidFill>
                  <a:srgbClr val="000000"/>
                </a:solidFill>
                <a:latin typeface="Lato"/>
                <a:ea typeface="Lato"/>
                <a:cs typeface="Lato"/>
              </a:rPr>
              <a:t>précocement</a:t>
            </a:r>
            <a:r>
              <a:rPr lang="en-US" sz="2250" kern="0" spc="46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 (&lt;7jours après la commotion)</a:t>
            </a:r>
          </a:p>
        </p:txBody>
      </p:sp>
      <p:sp>
        <p:nvSpPr>
          <p:cNvPr id="9" name="Object 8"/>
          <p:cNvSpPr/>
          <p:nvPr/>
        </p:nvSpPr>
        <p:spPr>
          <a:xfrm>
            <a:off x="6522994" y="4193077"/>
            <a:ext cx="5185066" cy="799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140"/>
              </a:lnSpc>
              <a:spcBef>
                <a:spcPts val="271"/>
              </a:spcBef>
            </a:pPr>
            <a:r>
              <a:rPr lang="en-US" sz="2250" b="1" kern="0" spc="46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C:</a:t>
            </a:r>
            <a:r>
              <a:rPr lang="en-US" sz="2250" kern="0" spc="46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 non-I</a:t>
            </a:r>
          </a:p>
        </p:txBody>
      </p:sp>
      <p:sp>
        <p:nvSpPr>
          <p:cNvPr id="10" name="Object 9"/>
          <p:cNvSpPr/>
          <p:nvPr/>
        </p:nvSpPr>
        <p:spPr>
          <a:xfrm>
            <a:off x="6522994" y="5296957"/>
            <a:ext cx="5185066" cy="7999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3140"/>
              </a:lnSpc>
              <a:spcBef>
                <a:spcPts val="271"/>
              </a:spcBef>
              <a:buNone/>
            </a:pPr>
            <a:r>
              <a:rPr lang="en-US" sz="2295" b="1" kern="0" spc="46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O: </a:t>
            </a:r>
            <a:r>
              <a:rPr lang="en-US" sz="2295" kern="0" spc="46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Durée et importance des symptômes post-commotionnels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6269</Words>
  <Application>Microsoft Macintosh PowerPoint</Application>
  <PresentationFormat>Grand écran</PresentationFormat>
  <Paragraphs>843</Paragraphs>
  <Slides>38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7" baseType="lpstr">
      <vt:lpstr>Lato</vt:lpstr>
      <vt:lpstr>Wingdings</vt:lpstr>
      <vt:lpstr>Arial</vt:lpstr>
      <vt:lpstr>Trebuchet MS</vt:lpstr>
      <vt:lpstr>Tw Cen MT</vt:lpstr>
      <vt:lpstr>Times New Roman</vt:lpstr>
      <vt:lpstr>Roboto</vt:lpstr>
      <vt:lpstr>Calibri</vt:lpstr>
      <vt:lpstr>Circuit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1/ Leddy et al. 2019</vt:lpstr>
      <vt:lpstr>Présentation PowerPoint</vt:lpstr>
      <vt:lpstr>Analyse</vt:lpstr>
      <vt:lpstr>2/ Leddy et al. 2021</vt:lpstr>
      <vt:lpstr>Présentation PowerPoint</vt:lpstr>
      <vt:lpstr>Présentation PowerPoint</vt:lpstr>
      <vt:lpstr>Analyse</vt:lpstr>
      <vt:lpstr>3/ HUTchison et al. 2022</vt:lpstr>
      <vt:lpstr>Présentation PowerPoint</vt:lpstr>
      <vt:lpstr>Analyse</vt:lpstr>
      <vt:lpstr>4/ Ledoux et al. 2021</vt:lpstr>
      <vt:lpstr>4/ LEDOUX ET AL. 2021</vt:lpstr>
      <vt:lpstr>4/ LEDOUX ET AL. 2021</vt:lpstr>
      <vt:lpstr>5/ Howell et al. 2022</vt:lpstr>
      <vt:lpstr>5/ Howell et al. 2022</vt:lpstr>
      <vt:lpstr>5/ Howell et al. 2022</vt:lpstr>
      <vt:lpstr>DISCUSSIOn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Implications cliniques/directions futures</vt:lpstr>
      <vt:lpstr>Questions??</vt:lpstr>
      <vt:lpstr>Bibliographie</vt:lpstr>
      <vt:lpstr>Bibliographie</vt:lpstr>
    </vt:vector>
  </TitlesOfParts>
  <Company>Beautiful.ai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First Presentation</dc:title>
  <dc:subject>My First Presentation</dc:subject>
  <dc:creator>Emile Ollivier</dc:creator>
  <cp:lastModifiedBy>Julien Lepine</cp:lastModifiedBy>
  <cp:revision>1825</cp:revision>
  <dcterms:created xsi:type="dcterms:W3CDTF">2023-05-15T02:28:22Z</dcterms:created>
  <dcterms:modified xsi:type="dcterms:W3CDTF">2023-05-29T03:56:26Z</dcterms:modified>
</cp:coreProperties>
</file>