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258" r:id="rId2"/>
    <p:sldId id="271" r:id="rId3"/>
    <p:sldId id="293" r:id="rId4"/>
    <p:sldId id="294" r:id="rId5"/>
    <p:sldId id="295" r:id="rId6"/>
    <p:sldId id="299" r:id="rId7"/>
    <p:sldId id="297" r:id="rId8"/>
    <p:sldId id="298" r:id="rId9"/>
    <p:sldId id="260" r:id="rId10"/>
    <p:sldId id="284" r:id="rId11"/>
    <p:sldId id="290" r:id="rId12"/>
    <p:sldId id="265" r:id="rId13"/>
    <p:sldId id="263" r:id="rId14"/>
    <p:sldId id="288" r:id="rId15"/>
    <p:sldId id="291" r:id="rId16"/>
    <p:sldId id="300" r:id="rId17"/>
    <p:sldId id="292" r:id="rId18"/>
    <p:sldId id="301" r:id="rId19"/>
    <p:sldId id="280" r:id="rId20"/>
    <p:sldId id="286" r:id="rId21"/>
    <p:sldId id="28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7"/>
    <p:restoredTop sz="74018"/>
  </p:normalViewPr>
  <p:slideViewPr>
    <p:cSldViewPr snapToGrid="0">
      <p:cViewPr varScale="1">
        <p:scale>
          <a:sx n="64" d="100"/>
          <a:sy n="64" d="100"/>
        </p:scale>
        <p:origin x="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916B5-07A9-2540-8739-DAC4248516BE}" type="datetimeFigureOut">
              <a:rPr lang="fr-CA" smtClean="0"/>
              <a:t>23-05-28</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E93C2-15C4-8F46-BADC-880DD153E4E9}" type="slidenum">
              <a:rPr lang="fr-CA" smtClean="0"/>
              <a:t>‹N°›</a:t>
            </a:fld>
            <a:endParaRPr lang="fr-CA"/>
          </a:p>
        </p:txBody>
      </p:sp>
    </p:spTree>
    <p:extLst>
      <p:ext uri="{BB962C8B-B14F-4D97-AF65-F5344CB8AC3E}">
        <p14:creationId xmlns:p14="http://schemas.microsoft.com/office/powerpoint/2010/main" val="16028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a:t>
            </a:fld>
            <a:endParaRPr lang="fr-CA"/>
          </a:p>
        </p:txBody>
      </p:sp>
    </p:spTree>
    <p:extLst>
      <p:ext uri="{BB962C8B-B14F-4D97-AF65-F5344CB8AC3E}">
        <p14:creationId xmlns:p14="http://schemas.microsoft.com/office/powerpoint/2010/main" val="335268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latin typeface="Calibri" panose="020F0502020204030204" pitchFamily="34" charset="0"/>
                <a:ea typeface="MS Mincho" panose="02020609040205080304" pitchFamily="49" charset="-128"/>
                <a:cs typeface="Times New Roman" panose="02020603050405020304" pitchFamily="18" charset="0"/>
              </a:rPr>
              <a:t>Étape 3 : </a:t>
            </a:r>
            <a:r>
              <a:rPr lang="fr-FR" sz="1200" dirty="0">
                <a:effectLst/>
                <a:latin typeface="Calibri" panose="020F0502020204030204" pitchFamily="34" charset="0"/>
                <a:ea typeface="MS Mincho" panose="02020609040205080304" pitchFamily="49" charset="-128"/>
                <a:cs typeface="Times New Roman" panose="02020603050405020304" pitchFamily="18" charset="0"/>
              </a:rPr>
              <a:t>Articles ont ensuite été lus et analysés par chacun des deux auteurs, puis l’extraction des données faite à partir de grilles standardisées pour chacune des études</a:t>
            </a:r>
            <a:r>
              <a:rPr lang="fr-CA" dirty="0">
                <a:effectLst/>
              </a:rPr>
              <a:t> </a:t>
            </a:r>
            <a:endParaRPr lang="fr-CA" b="1" u="sng" dirty="0">
              <a:effectLst/>
            </a:endParaRPr>
          </a:p>
          <a:p>
            <a:endParaRPr lang="fr-CA" b="0" i="0"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10</a:t>
            </a:fld>
            <a:endParaRPr lang="fr-CA"/>
          </a:p>
        </p:txBody>
      </p:sp>
    </p:spTree>
    <p:extLst>
      <p:ext uri="{BB962C8B-B14F-4D97-AF65-F5344CB8AC3E}">
        <p14:creationId xmlns:p14="http://schemas.microsoft.com/office/powerpoint/2010/main" val="87120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Tableau pour démontrer que la plupart des études étaient observationnelles.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première était intéressante, car il s’agit de </a:t>
            </a:r>
            <a:r>
              <a:rPr lang="fr-CA" dirty="0" err="1"/>
              <a:t>l,analyse</a:t>
            </a:r>
            <a:r>
              <a:rPr lang="fr-CA" dirty="0"/>
              <a:t> d’entrevue avec les membres d’une équipe multi donc elle nous permettait de décrire les bon coups et les défis par rapport  à l’implantation.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2, éléments protecteur pour la garde de l’enfant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Sauf la 3 &amp; 4 qui sont les seules analytiques.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5 &amp; 6, Sinon les autres avaient surtout pour objectifs de décrire des programmes de PEC globale des F enceintes ayant un TUO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Les issues étaient souvent d’adhésion au </a:t>
            </a:r>
            <a:r>
              <a:rPr lang="fr-CA" dirty="0" err="1"/>
              <a:t>tx</a:t>
            </a:r>
            <a:r>
              <a:rPr lang="fr-CA" dirty="0"/>
              <a:t> ainsi que plusieurs </a:t>
            </a:r>
            <a:r>
              <a:rPr lang="fr-CA" dirty="0" err="1"/>
              <a:t>paramèetres</a:t>
            </a:r>
            <a:r>
              <a:rPr lang="fr-CA" dirty="0"/>
              <a:t> sociaux économiques. </a:t>
            </a:r>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11</a:t>
            </a:fld>
            <a:endParaRPr lang="fr-CA"/>
          </a:p>
        </p:txBody>
      </p:sp>
    </p:spTree>
    <p:extLst>
      <p:ext uri="{BB962C8B-B14F-4D97-AF65-F5344CB8AC3E}">
        <p14:creationId xmlns:p14="http://schemas.microsoft.com/office/powerpoint/2010/main" val="366830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Souvent l’objectif était de rendre plus accessible les différents services donc il y avait un intervenant pivot</a:t>
            </a:r>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12</a:t>
            </a:fld>
            <a:endParaRPr lang="fr-CA"/>
          </a:p>
        </p:txBody>
      </p:sp>
    </p:spTree>
    <p:extLst>
      <p:ext uri="{BB962C8B-B14F-4D97-AF65-F5344CB8AC3E}">
        <p14:creationId xmlns:p14="http://schemas.microsoft.com/office/powerpoint/2010/main" val="239664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1. étude 4 (PCR), seule étude analytique, étude de cohorte rétrospective ont comparé une programme de PEC globale axée sur la femme, vs PEC usuelle de grossesse (+ TAO) </a:t>
            </a:r>
          </a:p>
          <a:p>
            <a:r>
              <a:rPr lang="fr-CA" dirty="0"/>
              <a:t>2. Revue systématique </a:t>
            </a:r>
          </a:p>
          <a:p>
            <a:r>
              <a:rPr lang="fr-CA" dirty="0"/>
              <a:t>3.   = étude 1 (</a:t>
            </a:r>
            <a:r>
              <a:rPr lang="fr-CA" dirty="0" err="1"/>
              <a:t>coachh</a:t>
            </a:r>
            <a:r>
              <a:rPr lang="fr-CA" dirty="0"/>
              <a:t> </a:t>
            </a:r>
            <a:r>
              <a:rPr lang="fr-CA" dirty="0" err="1"/>
              <a:t>programm</a:t>
            </a:r>
            <a:r>
              <a:rPr lang="fr-CA" dirty="0"/>
              <a:t>)</a:t>
            </a:r>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13</a:t>
            </a:fld>
            <a:endParaRPr lang="fr-CA"/>
          </a:p>
        </p:txBody>
      </p:sp>
    </p:spTree>
    <p:extLst>
      <p:ext uri="{BB962C8B-B14F-4D97-AF65-F5344CB8AC3E}">
        <p14:creationId xmlns:p14="http://schemas.microsoft.com/office/powerpoint/2010/main" val="229195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 Article 5 (Programme CUPD) : pas de groupe ctrl, mais ont réussi à obtenir des résultats statistiquement significatif par rapport au début et à la </a:t>
            </a:r>
            <a:r>
              <a:rPr lang="fr-CA" dirty="0" err="1"/>
              <a:t>find</a:t>
            </a:r>
            <a:r>
              <a:rPr lang="fr-CA" dirty="0"/>
              <a:t> e la grossesse </a:t>
            </a:r>
          </a:p>
          <a:p>
            <a:r>
              <a:rPr lang="fr-CA" dirty="0"/>
              <a:t>2.  Article 6 (T-CUP program), pas de groupe ctrl, mais comparent début et fin de grossesse et selon le moment du début de la </a:t>
            </a:r>
            <a:r>
              <a:rPr lang="fr-CA" dirty="0" err="1"/>
              <a:t>pEC</a:t>
            </a:r>
            <a:r>
              <a:rPr lang="fr-CA" dirty="0"/>
              <a:t> </a:t>
            </a:r>
          </a:p>
          <a:p>
            <a:r>
              <a:rPr lang="fr-CA" dirty="0"/>
              <a:t>3. Article 2 (</a:t>
            </a:r>
            <a:r>
              <a:rPr lang="en-US" sz="1200" b="1" kern="1200" dirty="0">
                <a:solidFill>
                  <a:schemeClr val="tx1"/>
                </a:solidFill>
                <a:effectLst/>
                <a:latin typeface="+mn-lt"/>
                <a:ea typeface="+mn-ea"/>
                <a:cs typeface="+mn-cs"/>
              </a:rPr>
              <a:t>Maintenance therapy with synthetic opioids within a multidisciplinary</a:t>
            </a:r>
            <a:endParaRPr lang="fr-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Program) : </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ils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ont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comparé</a:t>
            </a:r>
            <a:r>
              <a:rPr lang="en-US" sz="1200" b="0" kern="1200" dirty="0">
                <a:solidFill>
                  <a:schemeClr val="tx1"/>
                </a:solidFill>
                <a:effectLst/>
                <a:latin typeface="+mn-lt"/>
                <a:ea typeface="+mn-ea"/>
                <a:cs typeface="+mn-cs"/>
              </a:rPr>
              <a:t> les femmes qui </a:t>
            </a:r>
            <a:r>
              <a:rPr lang="en-US" sz="1200" b="0" kern="1200" dirty="0" err="1">
                <a:solidFill>
                  <a:schemeClr val="tx1"/>
                </a:solidFill>
                <a:effectLst/>
                <a:latin typeface="+mn-lt"/>
                <a:ea typeface="+mn-ea"/>
                <a:cs typeface="+mn-cs"/>
              </a:rPr>
              <a:t>conservaient</a:t>
            </a:r>
            <a:r>
              <a:rPr lang="en-US" sz="1200" b="0" kern="1200" dirty="0">
                <a:solidFill>
                  <a:schemeClr val="tx1"/>
                </a:solidFill>
                <a:effectLst/>
                <a:latin typeface="+mn-lt"/>
                <a:ea typeface="+mn-ea"/>
                <a:cs typeface="+mn-cs"/>
              </a:rPr>
              <a:t> la </a:t>
            </a:r>
            <a:r>
              <a:rPr lang="en-US" sz="1200" b="0" kern="1200" dirty="0" err="1">
                <a:solidFill>
                  <a:schemeClr val="tx1"/>
                </a:solidFill>
                <a:effectLst/>
                <a:latin typeface="+mn-lt"/>
                <a:ea typeface="+mn-ea"/>
                <a:cs typeface="+mn-cs"/>
              </a:rPr>
              <a:t>garde</a:t>
            </a:r>
            <a:r>
              <a:rPr lang="en-US" sz="1200" b="0" kern="1200" dirty="0">
                <a:solidFill>
                  <a:schemeClr val="tx1"/>
                </a:solidFill>
                <a:effectLst/>
                <a:latin typeface="+mn-lt"/>
                <a:ea typeface="+mn-ea"/>
                <a:cs typeface="+mn-cs"/>
              </a:rPr>
              <a:t> et </a:t>
            </a:r>
            <a:r>
              <a:rPr lang="en-US" sz="1200" b="0" kern="1200" dirty="0" err="1">
                <a:solidFill>
                  <a:schemeClr val="tx1"/>
                </a:solidFill>
                <a:effectLst/>
                <a:latin typeface="+mn-lt"/>
                <a:ea typeface="+mn-ea"/>
                <a:cs typeface="+mn-cs"/>
              </a:rPr>
              <a:t>celles</a:t>
            </a:r>
            <a:r>
              <a:rPr lang="en-US" sz="1200" b="0" kern="1200" dirty="0">
                <a:solidFill>
                  <a:schemeClr val="tx1"/>
                </a:solidFill>
                <a:effectLst/>
                <a:latin typeface="+mn-lt"/>
                <a:ea typeface="+mn-ea"/>
                <a:cs typeface="+mn-cs"/>
              </a:rPr>
              <a:t> qui la </a:t>
            </a:r>
            <a:r>
              <a:rPr lang="en-US" sz="1200" b="0" kern="1200" dirty="0" err="1">
                <a:solidFill>
                  <a:schemeClr val="tx1"/>
                </a:solidFill>
                <a:effectLst/>
                <a:latin typeface="+mn-lt"/>
                <a:ea typeface="+mn-ea"/>
                <a:cs typeface="+mn-cs"/>
              </a:rPr>
              <a:t>perdaient</a:t>
            </a:r>
            <a:r>
              <a:rPr lang="en-US" sz="1200" b="0" kern="1200" dirty="0">
                <a:solidFill>
                  <a:schemeClr val="tx1"/>
                </a:solidFill>
                <a:effectLst/>
                <a:latin typeface="+mn-lt"/>
                <a:ea typeface="+mn-ea"/>
                <a:cs typeface="+mn-cs"/>
              </a:rPr>
              <a:t>, et on </a:t>
            </a:r>
            <a:r>
              <a:rPr lang="en-US" sz="1200" b="0" kern="1200" dirty="0" err="1">
                <a:solidFill>
                  <a:schemeClr val="tx1"/>
                </a:solidFill>
                <a:effectLst/>
                <a:latin typeface="+mn-lt"/>
                <a:ea typeface="+mn-ea"/>
                <a:cs typeface="+mn-cs"/>
              </a:rPr>
              <a:t>constaté</a:t>
            </a:r>
            <a:r>
              <a:rPr lang="en-US" sz="1200" b="0" kern="1200" dirty="0">
                <a:solidFill>
                  <a:schemeClr val="tx1"/>
                </a:solidFill>
                <a:effectLst/>
                <a:latin typeface="+mn-lt"/>
                <a:ea typeface="+mn-ea"/>
                <a:cs typeface="+mn-cs"/>
              </a:rPr>
              <a:t> que </a:t>
            </a:r>
            <a:r>
              <a:rPr lang="en-US" sz="1200" b="0" kern="1200" dirty="0" err="1">
                <a:solidFill>
                  <a:schemeClr val="tx1"/>
                </a:solidFill>
                <a:effectLst/>
                <a:latin typeface="+mn-lt"/>
                <a:ea typeface="+mn-ea"/>
                <a:cs typeface="+mn-cs"/>
              </a:rPr>
              <a:t>celles</a:t>
            </a:r>
            <a:r>
              <a:rPr lang="en-US" sz="1200" b="0" kern="1200" dirty="0">
                <a:solidFill>
                  <a:schemeClr val="tx1"/>
                </a:solidFill>
                <a:effectLst/>
                <a:latin typeface="+mn-lt"/>
                <a:ea typeface="+mn-ea"/>
                <a:cs typeface="+mn-cs"/>
              </a:rPr>
              <a:t> qui la </a:t>
            </a:r>
            <a:r>
              <a:rPr lang="en-US" sz="1200" b="0" kern="1200" dirty="0" err="1">
                <a:solidFill>
                  <a:schemeClr val="tx1"/>
                </a:solidFill>
                <a:effectLst/>
                <a:latin typeface="+mn-lt"/>
                <a:ea typeface="+mn-ea"/>
                <a:cs typeface="+mn-cs"/>
              </a:rPr>
              <a:t>gardaient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étaient</a:t>
            </a:r>
            <a:r>
              <a:rPr lang="en-US" sz="1200" b="0" kern="1200" dirty="0">
                <a:solidFill>
                  <a:schemeClr val="tx1"/>
                </a:solidFill>
                <a:effectLst/>
                <a:latin typeface="+mn-lt"/>
                <a:ea typeface="+mn-ea"/>
                <a:cs typeface="+mn-cs"/>
              </a:rPr>
              <a:t> sous TAO </a:t>
            </a:r>
            <a:r>
              <a:rPr lang="en-US" sz="1200" b="0" kern="1200" dirty="0" err="1">
                <a:solidFill>
                  <a:schemeClr val="tx1"/>
                </a:solidFill>
                <a:effectLst/>
                <a:latin typeface="+mn-lt"/>
                <a:ea typeface="+mn-ea"/>
                <a:cs typeface="+mn-cs"/>
              </a:rPr>
              <a:t>depuis</a:t>
            </a:r>
            <a:r>
              <a:rPr lang="en-US" sz="1200" b="0" kern="1200" dirty="0">
                <a:solidFill>
                  <a:schemeClr val="tx1"/>
                </a:solidFill>
                <a:effectLst/>
                <a:latin typeface="+mn-lt"/>
                <a:ea typeface="+mn-ea"/>
                <a:cs typeface="+mn-cs"/>
              </a:rPr>
              <a:t> plus </a:t>
            </a:r>
            <a:r>
              <a:rPr lang="en-US" sz="1200" b="0" kern="1200" dirty="0" err="1">
                <a:solidFill>
                  <a:schemeClr val="tx1"/>
                </a:solidFill>
                <a:effectLst/>
                <a:latin typeface="+mn-lt"/>
                <a:ea typeface="+mn-ea"/>
                <a:cs typeface="+mn-cs"/>
              </a:rPr>
              <a:t>longtemps</a:t>
            </a:r>
            <a:r>
              <a:rPr lang="en-US" sz="1200" b="0" kern="1200" dirty="0">
                <a:solidFill>
                  <a:schemeClr val="tx1"/>
                </a:solidFill>
                <a:effectLst/>
                <a:latin typeface="+mn-lt"/>
                <a:ea typeface="+mn-ea"/>
                <a:cs typeface="+mn-cs"/>
              </a:rPr>
              <a:t> et </a:t>
            </a:r>
            <a:r>
              <a:rPr lang="en-US" sz="1200" b="0" kern="1200" dirty="0" err="1">
                <a:solidFill>
                  <a:schemeClr val="tx1"/>
                </a:solidFill>
                <a:effectLst/>
                <a:latin typeface="+mn-lt"/>
                <a:ea typeface="+mn-ea"/>
                <a:cs typeface="+mn-cs"/>
              </a:rPr>
              <a:t>avaient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eu</a:t>
            </a:r>
            <a:r>
              <a:rPr lang="en-US" sz="1200" b="0" kern="1200" dirty="0">
                <a:solidFill>
                  <a:schemeClr val="tx1"/>
                </a:solidFill>
                <a:effectLst/>
                <a:latin typeface="+mn-lt"/>
                <a:ea typeface="+mn-ea"/>
                <a:cs typeface="+mn-cs"/>
              </a:rPr>
              <a:t> un </a:t>
            </a:r>
            <a:r>
              <a:rPr lang="en-US" sz="1200" b="0" kern="1200" dirty="0" err="1">
                <a:solidFill>
                  <a:schemeClr val="tx1"/>
                </a:solidFill>
                <a:effectLst/>
                <a:latin typeface="+mn-lt"/>
                <a:ea typeface="+mn-ea"/>
                <a:cs typeface="+mn-cs"/>
              </a:rPr>
              <a:t>suivi</a:t>
            </a:r>
            <a:r>
              <a:rPr lang="en-US" sz="1200" b="0" kern="1200" dirty="0">
                <a:solidFill>
                  <a:schemeClr val="tx1"/>
                </a:solidFill>
                <a:effectLst/>
                <a:latin typeface="+mn-lt"/>
                <a:ea typeface="+mn-ea"/>
                <a:cs typeface="+mn-cs"/>
              </a:rPr>
              <a:t> plus </a:t>
            </a:r>
            <a:r>
              <a:rPr lang="en-US" sz="1200" b="0" kern="1200" dirty="0" err="1">
                <a:solidFill>
                  <a:schemeClr val="tx1"/>
                </a:solidFill>
                <a:effectLst/>
                <a:latin typeface="+mn-lt"/>
                <a:ea typeface="+mn-ea"/>
                <a:cs typeface="+mn-cs"/>
              </a:rPr>
              <a:t>tôt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dans</a:t>
            </a:r>
            <a:r>
              <a:rPr lang="en-US" sz="1200" b="0" kern="1200" dirty="0">
                <a:solidFill>
                  <a:schemeClr val="tx1"/>
                </a:solidFill>
                <a:effectLst/>
                <a:latin typeface="+mn-lt"/>
                <a:ea typeface="+mn-ea"/>
                <a:cs typeface="+mn-cs"/>
              </a:rPr>
              <a:t> la </a:t>
            </a:r>
            <a:r>
              <a:rPr lang="en-US" sz="1200" b="0" kern="1200" dirty="0" err="1">
                <a:solidFill>
                  <a:schemeClr val="tx1"/>
                </a:solidFill>
                <a:effectLst/>
                <a:latin typeface="+mn-lt"/>
                <a:ea typeface="+mn-ea"/>
                <a:cs typeface="+mn-cs"/>
              </a:rPr>
              <a:t>grossesse</a:t>
            </a:r>
            <a:r>
              <a:rPr lang="en-US" sz="1200" b="0" kern="1200" dirty="0">
                <a:solidFill>
                  <a:schemeClr val="tx1"/>
                </a:solidFill>
                <a:effectLst/>
                <a:latin typeface="+mn-lt"/>
                <a:ea typeface="+mn-ea"/>
                <a:cs typeface="+mn-cs"/>
              </a:rPr>
              <a:t> </a:t>
            </a:r>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14</a:t>
            </a:fld>
            <a:endParaRPr lang="fr-CA"/>
          </a:p>
        </p:txBody>
      </p:sp>
    </p:spTree>
    <p:extLst>
      <p:ext uri="{BB962C8B-B14F-4D97-AF65-F5344CB8AC3E}">
        <p14:creationId xmlns:p14="http://schemas.microsoft.com/office/powerpoint/2010/main" val="360979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a:solidFill>
                  <a:schemeClr val="tx1"/>
                </a:solidFill>
                <a:effectLst/>
                <a:latin typeface="+mn-lt"/>
                <a:ea typeface="+mn-ea"/>
                <a:cs typeface="+mn-cs"/>
              </a:rPr>
              <a:t>Études majoritaires observationnelles, seulement l’étude de cohorte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a:solidFill>
                  <a:schemeClr val="tx1"/>
                </a:solidFill>
                <a:effectLst/>
                <a:latin typeface="+mn-lt"/>
                <a:ea typeface="+mn-ea"/>
                <a:cs typeface="+mn-cs"/>
              </a:rPr>
              <a:t>Devant l’absence de groupe contrôle, il est impossible de tirer une conclusion sur l’effet réel des interventions psychosociales dans la prise en charge des femmes enceintes ayant un TUO.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b="0" dirty="0">
                <a:solidFill>
                  <a:schemeClr val="bg1"/>
                </a:solidFill>
              </a:rPr>
              <a:t>Données subjectives : complexité d’avoir des outils de mesure pour quantifier les bénéfices du programme. L’article 1 (révision du programme </a:t>
            </a:r>
            <a:r>
              <a:rPr lang="fr-CA" b="0" dirty="0" err="1">
                <a:solidFill>
                  <a:schemeClr val="bg1"/>
                </a:solidFill>
              </a:rPr>
              <a:t>coachh</a:t>
            </a:r>
            <a:r>
              <a:rPr lang="fr-CA" b="0" dirty="0">
                <a:solidFill>
                  <a:schemeClr val="bg1"/>
                </a:solidFill>
              </a:rPr>
              <a:t> avec les membres se sont équipes) aborde les marqueurs de changement </a:t>
            </a: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0" kern="1200" dirty="0">
                <a:solidFill>
                  <a:schemeClr val="tx1"/>
                </a:solidFill>
                <a:effectLst/>
                <a:latin typeface="+mn-lt"/>
                <a:ea typeface="+mn-ea"/>
                <a:cs typeface="+mn-cs"/>
              </a:rPr>
              <a:t>Biais : </a:t>
            </a:r>
            <a:r>
              <a:rPr lang="fr-CA" sz="1200" kern="1200" dirty="0">
                <a:solidFill>
                  <a:schemeClr val="tx1"/>
                </a:solidFill>
                <a:effectLst/>
                <a:latin typeface="+mn-lt"/>
                <a:ea typeface="+mn-ea"/>
                <a:cs typeface="+mn-cs"/>
              </a:rPr>
              <a:t>d’observation. La plupart des données étaient recueillies dans les dossiers médicaux ou auto-rapportées par les patientes.</a:t>
            </a:r>
            <a:r>
              <a:rPr lang="fr-CA" dirty="0">
                <a:effectLst/>
              </a:rPr>
              <a:t> </a:t>
            </a:r>
            <a:r>
              <a:rPr lang="fr-CA" sz="1200" kern="1200" dirty="0">
                <a:solidFill>
                  <a:schemeClr val="tx1"/>
                </a:solidFill>
                <a:effectLst/>
                <a:latin typeface="+mn-lt"/>
                <a:ea typeface="+mn-ea"/>
                <a:cs typeface="+mn-cs"/>
              </a:rPr>
              <a:t>plusieurs des questions touchent un sujet stigmatisant, cela laisse planer une possibilité de manque d’informations</a:t>
            </a:r>
            <a:r>
              <a:rPr lang="fr-CA" dirty="0">
                <a:effectLs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b="0" dirty="0">
                <a:solidFill>
                  <a:schemeClr val="bg1"/>
                </a:solidFill>
                <a:effectLst/>
              </a:rPr>
              <a:t>Biais perte au suivi : </a:t>
            </a:r>
            <a:r>
              <a:rPr lang="fr-CA" sz="1200" kern="1200" dirty="0">
                <a:solidFill>
                  <a:schemeClr val="tx1"/>
                </a:solidFill>
                <a:effectLst/>
                <a:latin typeface="+mn-lt"/>
                <a:ea typeface="+mn-ea"/>
                <a:cs typeface="+mn-cs"/>
              </a:rPr>
              <a:t>on ne connaît pas l’ensemble des raisons des pertes au suivi, il y aurait un certain nombre de patientes transférées à un autre médecin prescripteur de TAO. Était-ce que le programme était trop exigeant pour les patientes ou sentaient-elles qu’il n’était pas adapté à leurs besoins</a:t>
            </a:r>
          </a:p>
          <a:p>
            <a:endParaRPr lang="fr-CA" b="0"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15</a:t>
            </a:fld>
            <a:endParaRPr lang="fr-CA"/>
          </a:p>
        </p:txBody>
      </p:sp>
    </p:spTree>
    <p:extLst>
      <p:ext uri="{BB962C8B-B14F-4D97-AF65-F5344CB8AC3E}">
        <p14:creationId xmlns:p14="http://schemas.microsoft.com/office/powerpoint/2010/main" val="132102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a:solidFill>
                  <a:schemeClr val="tx1"/>
                </a:solidFill>
                <a:effectLst/>
                <a:latin typeface="+mn-lt"/>
                <a:ea typeface="+mn-ea"/>
                <a:cs typeface="+mn-cs"/>
              </a:rPr>
              <a:t>possible hétérogénéité des échantillons entre les études ce qui rend leur comparaison plus complexe. C’est d’ailleurs en partie pour cette raison et à cause du faible nombre d’articles retenus que les auteurs n’ont pu émettre de recommandations généralisables. cette revue demeure pertinente pour notre analyse dans la mesure où elle émet l’hypothèse que peu importe la nature de l’intervention non-pharmacologique, il en découle un certain niveau de conséquences positives pour la mère au niveau de son TU.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a:solidFill>
                  <a:schemeClr val="tx1"/>
                </a:solidFill>
                <a:effectLst/>
                <a:latin typeface="+mn-lt"/>
                <a:ea typeface="+mn-ea"/>
                <a:cs typeface="+mn-cs"/>
              </a:rPr>
              <a:t>Validité externe : les programmes ne sont pas clairement définis (sauf celui de l’article 4, programme PCR), mais dans les grandes lignes on pourrait croire qu’ils seraient applicables à des UMF de région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b="0" dirty="0">
              <a:solidFill>
                <a:schemeClr val="bg1"/>
              </a:solidFill>
            </a:endParaRPr>
          </a:p>
          <a:p>
            <a:pPr marL="171450" indent="-171450">
              <a:buFontTx/>
              <a:buChar char="-"/>
            </a:pPr>
            <a:endParaRPr lang="fr-CA" b="0" u="none" dirty="0"/>
          </a:p>
          <a:p>
            <a:endParaRPr lang="fr-CA" b="0"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16</a:t>
            </a:fld>
            <a:endParaRPr lang="fr-CA"/>
          </a:p>
        </p:txBody>
      </p:sp>
    </p:spTree>
    <p:extLst>
      <p:ext uri="{BB962C8B-B14F-4D97-AF65-F5344CB8AC3E}">
        <p14:creationId xmlns:p14="http://schemas.microsoft.com/office/powerpoint/2010/main" val="385798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17</a:t>
            </a:fld>
            <a:endParaRPr lang="fr-CA"/>
          </a:p>
        </p:txBody>
      </p:sp>
    </p:spTree>
    <p:extLst>
      <p:ext uri="{BB962C8B-B14F-4D97-AF65-F5344CB8AC3E}">
        <p14:creationId xmlns:p14="http://schemas.microsoft.com/office/powerpoint/2010/main" val="147259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CA" sz="1200" b="0" i="0" kern="1200" dirty="0">
                <a:solidFill>
                  <a:schemeClr val="tx1"/>
                </a:solidFill>
                <a:effectLst/>
                <a:latin typeface="+mn-lt"/>
                <a:ea typeface="+mn-ea"/>
                <a:cs typeface="+mn-cs"/>
              </a:rPr>
              <a:t>Ce projet de recherche a pour but de documenter, de manière systématique et détaillée, l'expérience des premières familles à bénéficier de ces services et de ceux des autres acteurs-clés dans le projet. Les objectifs spécifiques sont les suivants :</a:t>
            </a:r>
          </a:p>
          <a:p>
            <a:pPr marL="228600" indent="-228600" fontAlgn="base">
              <a:buAutoNum type="alphaLcParenR"/>
            </a:pPr>
            <a:r>
              <a:rPr lang="fr-CA" sz="1200" b="0" i="0" kern="1200" dirty="0">
                <a:solidFill>
                  <a:schemeClr val="tx1"/>
                </a:solidFill>
                <a:effectLst/>
                <a:latin typeface="+mn-lt"/>
                <a:ea typeface="+mn-ea"/>
                <a:cs typeface="+mn-cs"/>
              </a:rPr>
              <a:t>Développer le modèle d’action;</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b) Développer le modèle de changement;</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c) Décrire la prestation des services du Rond-point aux familles desservies;</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d) Documenter l’appréciation de l’implantation du projet par les participants et  leurs intervenants.</a:t>
            </a:r>
          </a:p>
          <a:p>
            <a:pPr marL="228600" indent="-228600" fontAlgn="base">
              <a:buAutoNum type="alphaLcParenR"/>
            </a:pPr>
            <a:endParaRPr lang="fr-CA" sz="1200" b="0" i="0" kern="1200" dirty="0">
              <a:solidFill>
                <a:schemeClr val="tx1"/>
              </a:solidFill>
              <a:effectLst/>
              <a:latin typeface="+mn-lt"/>
              <a:ea typeface="+mn-ea"/>
              <a:cs typeface="+mn-cs"/>
            </a:endParaRPr>
          </a:p>
          <a:p>
            <a:pPr marL="228600" indent="-228600" fontAlgn="base">
              <a:buAutoNum type="alphaLcParenR"/>
            </a:pPr>
            <a:endParaRPr lang="fr-CA" sz="1200" b="0" i="0" kern="1200" dirty="0">
              <a:solidFill>
                <a:schemeClr val="tx1"/>
              </a:solidFill>
              <a:effectLst/>
              <a:latin typeface="+mn-lt"/>
              <a:ea typeface="+mn-ea"/>
              <a:cs typeface="+mn-cs"/>
            </a:endParaRPr>
          </a:p>
          <a:p>
            <a:pPr fontAlgn="base"/>
            <a:r>
              <a:rPr lang="fr-CA" sz="1200" b="0" i="0" kern="1200" dirty="0">
                <a:solidFill>
                  <a:schemeClr val="tx1"/>
                </a:solidFill>
                <a:effectLst/>
                <a:latin typeface="+mn-lt"/>
                <a:ea typeface="+mn-ea"/>
                <a:cs typeface="+mn-cs"/>
              </a:rPr>
              <a:t>Le second volet a pour but de saisir, du point de vue des organisations impliquées dans le Rond-point, leur expérience du partenariat </a:t>
            </a:r>
            <a:r>
              <a:rPr lang="fr-CA" sz="1200" b="0" i="0" kern="1200" dirty="0" err="1">
                <a:solidFill>
                  <a:schemeClr val="tx1"/>
                </a:solidFill>
                <a:effectLst/>
                <a:latin typeface="+mn-lt"/>
                <a:ea typeface="+mn-ea"/>
                <a:cs typeface="+mn-cs"/>
              </a:rPr>
              <a:t>interorganisationnel</a:t>
            </a:r>
            <a:r>
              <a:rPr lang="fr-CA" sz="1200" b="0" i="0" kern="1200" dirty="0">
                <a:solidFill>
                  <a:schemeClr val="tx1"/>
                </a:solidFill>
                <a:effectLst/>
                <a:latin typeface="+mn-lt"/>
                <a:ea typeface="+mn-ea"/>
                <a:cs typeface="+mn-cs"/>
              </a:rPr>
              <a:t> à l’œuvre dans ce projet. Les objectifs sont les suivants :</a:t>
            </a:r>
          </a:p>
          <a:p>
            <a:pPr marL="228600" indent="-228600" fontAlgn="base">
              <a:buAutoNum type="alphaLcParenR"/>
            </a:pPr>
            <a:r>
              <a:rPr lang="fr-CA" sz="1200" b="0" i="0" kern="1200" dirty="0">
                <a:solidFill>
                  <a:schemeClr val="tx1"/>
                </a:solidFill>
                <a:effectLst/>
                <a:latin typeface="+mn-lt"/>
                <a:ea typeface="+mn-ea"/>
                <a:cs typeface="+mn-cs"/>
              </a:rPr>
              <a:t>Décrire la qualité du partenariat et son évolution dans le temps;</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b) Décrire les éléments qui contribuent à soutenir sa mise en œuvre et ceux qui la freinent;</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c) Comprendre la contribution du partenariat à la prestation de services aux familles desservies.</a:t>
            </a:r>
          </a:p>
          <a:p>
            <a:pPr marL="228600" indent="-228600" fontAlgn="base">
              <a:buAutoNum type="alphaLcParenR"/>
            </a:pPr>
            <a:endParaRPr lang="fr-CA" sz="1200" b="0" i="0" kern="1200" dirty="0">
              <a:solidFill>
                <a:schemeClr val="tx1"/>
              </a:solidFill>
              <a:effectLst/>
              <a:latin typeface="+mn-lt"/>
              <a:ea typeface="+mn-ea"/>
              <a:cs typeface="+mn-cs"/>
            </a:endParaRPr>
          </a:p>
          <a:p>
            <a:pPr marL="228600" indent="-228600" fontAlgn="base">
              <a:buAutoNum type="alphaLcParenR"/>
            </a:pPr>
            <a:endParaRPr lang="fr-CA" sz="1200" b="0" i="0" kern="1200" dirty="0">
              <a:solidFill>
                <a:schemeClr val="tx1"/>
              </a:solidFill>
              <a:effectLst/>
              <a:latin typeface="+mn-lt"/>
              <a:ea typeface="+mn-ea"/>
              <a:cs typeface="+mn-cs"/>
            </a:endParaRPr>
          </a:p>
          <a:p>
            <a:pPr fontAlgn="base"/>
            <a:r>
              <a:rPr lang="fr-CA" sz="1200" b="0" i="0" kern="1200" dirty="0">
                <a:solidFill>
                  <a:schemeClr val="tx1"/>
                </a:solidFill>
                <a:effectLst/>
                <a:latin typeface="+mn-lt"/>
                <a:ea typeface="+mn-ea"/>
                <a:cs typeface="+mn-cs"/>
              </a:rPr>
              <a:t>Le Rond-Point est un regroupement de professionnels ayant une expertise en périnatalité et petite enfance, dans un contexte familial de consommation problématique de drogues, d’alcool ou des deux. Le Rond-Point offre dans un même lieu des services médicaux, infirmiers et psychosociaux aux parents et familles dont la consommation problématique de drogues ou d’alcool a déjà fait partie ou fait encore partie de leur réalité.</a:t>
            </a:r>
          </a:p>
          <a:p>
            <a:pPr fontAlgn="base"/>
            <a:endParaRPr lang="fr-CA" sz="1200" b="0" i="0" kern="1200" dirty="0">
              <a:solidFill>
                <a:schemeClr val="tx1"/>
              </a:solidFill>
              <a:effectLst/>
              <a:latin typeface="+mn-lt"/>
              <a:ea typeface="+mn-ea"/>
              <a:cs typeface="+mn-cs"/>
            </a:endParaRPr>
          </a:p>
          <a:p>
            <a:pPr fontAlgn="base"/>
            <a:r>
              <a:rPr lang="fr-CA" sz="1200" b="0" i="0" kern="1200" dirty="0">
                <a:solidFill>
                  <a:schemeClr val="tx1"/>
                </a:solidFill>
                <a:effectLst/>
                <a:latin typeface="+mn-lt"/>
                <a:ea typeface="+mn-ea"/>
                <a:cs typeface="+mn-cs"/>
              </a:rPr>
              <a:t>Organismes impliqués dans le Rond-Point </a:t>
            </a:r>
          </a:p>
          <a:p>
            <a:pPr marL="171450" indent="-171450" fontAlgn="base">
              <a:buFontTx/>
              <a:buChar char="-"/>
            </a:pPr>
            <a:r>
              <a:rPr lang="fr-CA" sz="1200" b="0" i="0" kern="1200" dirty="0">
                <a:solidFill>
                  <a:schemeClr val="tx1"/>
                </a:solidFill>
                <a:effectLst/>
                <a:latin typeface="+mn-lt"/>
                <a:ea typeface="+mn-ea"/>
                <a:cs typeface="+mn-cs"/>
              </a:rPr>
              <a:t>CHUM</a:t>
            </a:r>
          </a:p>
          <a:p>
            <a:pPr marL="171450" indent="-171450" fontAlgn="base">
              <a:buFontTx/>
              <a:buChar char="-"/>
            </a:pPr>
            <a:r>
              <a:rPr lang="fr-CA" sz="1200" b="0" i="0" kern="1200" dirty="0">
                <a:solidFill>
                  <a:schemeClr val="tx1"/>
                </a:solidFill>
                <a:effectLst/>
                <a:latin typeface="+mn-lt"/>
                <a:ea typeface="+mn-ea"/>
                <a:cs typeface="+mn-cs"/>
              </a:rPr>
              <a:t>Centre de santé et de services sociaux Jeanne-Mance (CSSSJM)</a:t>
            </a:r>
          </a:p>
          <a:p>
            <a:pPr marL="171450" indent="-171450" fontAlgn="base">
              <a:buFontTx/>
              <a:buChar char="-"/>
            </a:pPr>
            <a:r>
              <a:rPr lang="fr-CA" sz="1200" b="0" i="0" kern="1200" dirty="0">
                <a:solidFill>
                  <a:schemeClr val="tx1"/>
                </a:solidFill>
                <a:effectLst/>
                <a:latin typeface="+mn-lt"/>
                <a:ea typeface="+mn-ea"/>
                <a:cs typeface="+mn-cs"/>
              </a:rPr>
              <a:t>Centre de réadaptation en dépendance de Montréal – Institut universitaire (CRDM-IU)</a:t>
            </a:r>
          </a:p>
          <a:p>
            <a:pPr marL="171450" indent="-171450" fontAlgn="base">
              <a:buFontTx/>
              <a:buChar char="-"/>
            </a:pPr>
            <a:r>
              <a:rPr lang="fr-CA" sz="1200" b="0" i="0" kern="1200" dirty="0">
                <a:solidFill>
                  <a:schemeClr val="tx1"/>
                </a:solidFill>
                <a:effectLst/>
                <a:latin typeface="+mn-lt"/>
                <a:ea typeface="+mn-ea"/>
                <a:cs typeface="+mn-cs"/>
              </a:rPr>
              <a:t>Centre Jeunesse de Montréal – Institut universitaire (CJM-IU)</a:t>
            </a:r>
          </a:p>
          <a:p>
            <a:pPr marL="171450" indent="-171450" fontAlgn="base">
              <a:buFontTx/>
              <a:buChar char="-"/>
            </a:pPr>
            <a:r>
              <a:rPr lang="fr-CA" sz="1200" b="0" i="0" kern="1200" dirty="0">
                <a:solidFill>
                  <a:schemeClr val="tx1"/>
                </a:solidFill>
                <a:effectLst/>
                <a:latin typeface="+mn-lt"/>
                <a:ea typeface="+mn-ea"/>
                <a:cs typeface="+mn-cs"/>
              </a:rPr>
              <a:t>Organisme communautaire Dans la rue</a:t>
            </a:r>
          </a:p>
          <a:p>
            <a:pPr marL="171450" indent="-171450" fontAlgn="base">
              <a:buFontTx/>
              <a:buChar char="-"/>
            </a:pPr>
            <a:r>
              <a:rPr lang="fr-CA" sz="1200" b="0" i="0" kern="1200" dirty="0">
                <a:solidFill>
                  <a:schemeClr val="tx1"/>
                </a:solidFill>
                <a:effectLst/>
                <a:latin typeface="+mn-lt"/>
                <a:ea typeface="+mn-ea"/>
                <a:cs typeface="+mn-cs"/>
              </a:rPr>
              <a:t>Centre de recherche et d’aide pour </a:t>
            </a:r>
            <a:r>
              <a:rPr lang="fr-CA" sz="1200" b="0" i="0" kern="1200" dirty="0" err="1">
                <a:solidFill>
                  <a:schemeClr val="tx1"/>
                </a:solidFill>
                <a:effectLst/>
                <a:latin typeface="+mn-lt"/>
                <a:ea typeface="+mn-ea"/>
                <a:cs typeface="+mn-cs"/>
              </a:rPr>
              <a:t>narcomanes</a:t>
            </a:r>
            <a:r>
              <a:rPr lang="fr-CA" sz="1200" b="0" i="0" kern="1200" dirty="0">
                <a:solidFill>
                  <a:schemeClr val="tx1"/>
                </a:solidFill>
                <a:effectLst/>
                <a:latin typeface="+mn-lt"/>
                <a:ea typeface="+mn-ea"/>
                <a:cs typeface="+mn-cs"/>
              </a:rPr>
              <a:t> (programme Cran), </a:t>
            </a:r>
          </a:p>
          <a:p>
            <a:pPr marL="171450" indent="-171450" fontAlgn="base">
              <a:buFontTx/>
              <a:buChar char="-"/>
            </a:pPr>
            <a:r>
              <a:rPr lang="fr-CA" sz="1200" b="0" i="0" kern="1200" dirty="0">
                <a:solidFill>
                  <a:schemeClr val="tx1"/>
                </a:solidFill>
                <a:effectLst/>
                <a:latin typeface="+mn-lt"/>
                <a:ea typeface="+mn-ea"/>
                <a:cs typeface="+mn-cs"/>
              </a:rPr>
              <a:t>centre d’expertise en traitement de la dépendance aux opioïdes</a:t>
            </a:r>
          </a:p>
          <a:p>
            <a:pPr marL="171450" indent="-171450" fontAlgn="base">
              <a:buFontTx/>
              <a:buChar char="-"/>
            </a:pPr>
            <a:r>
              <a:rPr lang="fr-CA" sz="1200" b="0" i="0" kern="1200" dirty="0">
                <a:solidFill>
                  <a:schemeClr val="tx1"/>
                </a:solidFill>
                <a:effectLst/>
                <a:latin typeface="+mn-lt"/>
                <a:ea typeface="+mn-ea"/>
                <a:cs typeface="+mn-cs"/>
              </a:rPr>
              <a:t>centre de réadaptation Portage;</a:t>
            </a:r>
          </a:p>
          <a:p>
            <a:pPr marL="171450" indent="-171450" fontAlgn="base">
              <a:buFontTx/>
              <a:buChar char="-"/>
            </a:pPr>
            <a:r>
              <a:rPr lang="fr-CA" sz="1200" b="0" i="0" kern="1200" dirty="0">
                <a:solidFill>
                  <a:schemeClr val="tx1"/>
                </a:solidFill>
                <a:effectLst/>
                <a:latin typeface="+mn-lt"/>
                <a:ea typeface="+mn-ea"/>
                <a:cs typeface="+mn-cs"/>
              </a:rPr>
              <a:t>Centre de pédiatrie sociale Centre-sud.</a:t>
            </a:r>
          </a:p>
          <a:p>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18</a:t>
            </a:fld>
            <a:endParaRPr lang="fr-CA"/>
          </a:p>
        </p:txBody>
      </p:sp>
    </p:spTree>
    <p:extLst>
      <p:ext uri="{BB962C8B-B14F-4D97-AF65-F5344CB8AC3E}">
        <p14:creationId xmlns:p14="http://schemas.microsoft.com/office/powerpoint/2010/main" val="195684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19</a:t>
            </a:fld>
            <a:endParaRPr lang="fr-CA"/>
          </a:p>
        </p:txBody>
      </p:sp>
    </p:spTree>
    <p:extLst>
      <p:ext uri="{BB962C8B-B14F-4D97-AF65-F5344CB8AC3E}">
        <p14:creationId xmlns:p14="http://schemas.microsoft.com/office/powerpoint/2010/main" val="214299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b="0" i="0" dirty="0" err="1"/>
              <a:t>Pte</a:t>
            </a:r>
            <a:r>
              <a:rPr lang="fr-CA" b="0" i="0" dirty="0"/>
              <a:t> 30 ans, TUO </a:t>
            </a:r>
            <a:r>
              <a:rPr lang="fr-CA" b="0" i="0" dirty="0" err="1"/>
              <a:t>ss</a:t>
            </a:r>
            <a:r>
              <a:rPr lang="fr-CA" b="0" i="0" dirty="0"/>
              <a:t> MTD +/- stable</a:t>
            </a:r>
          </a:p>
          <a:p>
            <a:pPr marL="171450" indent="-171450">
              <a:buFontTx/>
              <a:buChar char="-"/>
            </a:pPr>
            <a:r>
              <a:rPr lang="fr-CA" b="0" i="0" dirty="0"/>
              <a:t>Premier suivi de grossesse (à 24 semaines puisque NSPP au suivis précédents)</a:t>
            </a:r>
          </a:p>
          <a:p>
            <a:pPr marL="171450" indent="-171450">
              <a:buFontTx/>
              <a:buChar char="-"/>
            </a:pPr>
            <a:r>
              <a:rPr lang="fr-CA" b="0" i="0" dirty="0" err="1"/>
              <a:t>ø</a:t>
            </a:r>
            <a:r>
              <a:rPr lang="fr-CA" b="0" i="0" dirty="0"/>
              <a:t> là, dehors, fume un joint</a:t>
            </a:r>
          </a:p>
          <a:p>
            <a:pPr marL="171450" indent="-171450">
              <a:buFontTx/>
              <a:buChar char="-"/>
            </a:pPr>
            <a:r>
              <a:rPr lang="fr-CA" b="0" i="0" dirty="0"/>
              <a:t>Vous avoue d’emblée avoir consommé Fentanyl la veille puisque </a:t>
            </a:r>
            <a:r>
              <a:rPr lang="fr-CA" b="0" i="0" dirty="0" err="1"/>
              <a:t>Sx</a:t>
            </a:r>
            <a:r>
              <a:rPr lang="fr-CA" b="0" i="0" dirty="0"/>
              <a:t> de sevrage trop important depuis début grossesse + stress par situation psychosociale difficile</a:t>
            </a:r>
          </a:p>
          <a:p>
            <a:pPr marL="171450" indent="-171450">
              <a:buFontTx/>
              <a:buChar char="-"/>
            </a:pPr>
            <a:r>
              <a:rPr lang="fr-CA" b="0" i="0" dirty="0"/>
              <a:t>Semble caricatural, mais situation que j’ai vécue</a:t>
            </a:r>
          </a:p>
          <a:p>
            <a:pPr marL="171450" indent="-171450">
              <a:buFontTx/>
              <a:buChar char="-"/>
            </a:pPr>
            <a:endParaRPr lang="fr-CA" b="0" i="0"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2</a:t>
            </a:fld>
            <a:endParaRPr lang="fr-CA"/>
          </a:p>
        </p:txBody>
      </p:sp>
    </p:spTree>
    <p:extLst>
      <p:ext uri="{BB962C8B-B14F-4D97-AF65-F5344CB8AC3E}">
        <p14:creationId xmlns:p14="http://schemas.microsoft.com/office/powerpoint/2010/main" val="51874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20</a:t>
            </a:fld>
            <a:endParaRPr lang="fr-CA"/>
          </a:p>
        </p:txBody>
      </p:sp>
    </p:spTree>
    <p:extLst>
      <p:ext uri="{BB962C8B-B14F-4D97-AF65-F5344CB8AC3E}">
        <p14:creationId xmlns:p14="http://schemas.microsoft.com/office/powerpoint/2010/main" val="170720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21</a:t>
            </a:fld>
            <a:endParaRPr lang="fr-CA"/>
          </a:p>
        </p:txBody>
      </p:sp>
    </p:spTree>
    <p:extLst>
      <p:ext uri="{BB962C8B-B14F-4D97-AF65-F5344CB8AC3E}">
        <p14:creationId xmlns:p14="http://schemas.microsoft.com/office/powerpoint/2010/main" val="181836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dirty="0"/>
              <a:t>Médecin : bienveillance (veut aider cette patiente), mais contre-transfert fort et surtout =&gt; impuissance</a:t>
            </a:r>
          </a:p>
          <a:p>
            <a:pPr marL="171450" indent="-171450">
              <a:buFontTx/>
              <a:buChar char="-"/>
            </a:pPr>
            <a:r>
              <a:rPr lang="fr-CA" dirty="0"/>
              <a:t>Patiente : bienveillance (veut faire son suivi de grossesse, veut le bien de son enfant), craintes ++ (fausse couche, perdre la garde, signalement à la DPJ), honte (ressent peut-être mon contre-transfert)</a:t>
            </a:r>
          </a:p>
          <a:p>
            <a:pPr marL="171450" indent="-171450">
              <a:buFontTx/>
              <a:buChar char="-"/>
            </a:pPr>
            <a:endParaRPr lang="fr-CA" dirty="0"/>
          </a:p>
          <a:p>
            <a:pPr marL="171450" indent="-171450">
              <a:buFontTx/>
              <a:buChar char="-"/>
            </a:pPr>
            <a:r>
              <a:rPr lang="fr-CA" dirty="0"/>
              <a:t>Bref =&gt; suivi de patientes en grossesse et post-partum avec TUO = situation souvent complexe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dirty="0"/>
              <a:t>On ressent souvent une grande impuissance dans ces situations = on se réfugie dans ce qu’on sait, nos connaissances, notre méthode/structure d’entrevue…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dirty="0"/>
              <a:t>Patiente qui nécessite souvent une PEC au-delà de ce que peut offrir le médecin en clinique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dirty="0"/>
              <a:t>Direz peut-être =&gt; Situation anecdotique = peut prévalent en clinique… Laissez nous vous présenter quelques statistiques</a:t>
            </a:r>
          </a:p>
          <a:p>
            <a:pPr marL="171450" indent="-171450">
              <a:buFontTx/>
              <a:buChar char="-"/>
            </a:pPr>
            <a:endParaRPr lang="fr-CA" dirty="0"/>
          </a:p>
          <a:p>
            <a:pPr marL="171450" indent="-171450">
              <a:buFontTx/>
              <a:buChar char="-"/>
            </a:pPr>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3</a:t>
            </a:fld>
            <a:endParaRPr lang="fr-CA"/>
          </a:p>
        </p:txBody>
      </p:sp>
    </p:spTree>
    <p:extLst>
      <p:ext uri="{BB962C8B-B14F-4D97-AF65-F5344CB8AC3E}">
        <p14:creationId xmlns:p14="http://schemas.microsoft.com/office/powerpoint/2010/main" val="396763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Entre 2006 et 2007, ce serait près de 1% des femmes enceintes qui consommaient des drogues de rue durant la grossesse au Canada</a:t>
            </a:r>
            <a:endParaRPr lang="fr-CA" sz="1800" b="0" baseline="30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800" b="0" baseline="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Par contre : </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l’</a:t>
            </a:r>
            <a:r>
              <a:rPr lang="fr-CA" sz="1800" dirty="0" err="1">
                <a:effectLst/>
                <a:latin typeface="Calibri" panose="020F0502020204030204" pitchFamily="34" charset="0"/>
                <a:ea typeface="MS Mincho" panose="02020609040205080304" pitchFamily="49" charset="-128"/>
                <a:cs typeface="Times New Roman" panose="02020603050405020304" pitchFamily="18" charset="0"/>
              </a:rPr>
              <a:t>auto-déclaration</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 = sous-estimer la prévalence de consommation = estimé que les données pourraient être jusqu’à 50% supérieures</a:t>
            </a:r>
            <a:r>
              <a:rPr lang="fr-CA" sz="2800" dirty="0">
                <a:effectLst/>
              </a:rPr>
              <a:t> </a:t>
            </a:r>
            <a:endParaRPr lang="fr-CA" sz="1800" b="0" baseline="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800" b="0" baseline="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Chez nos voisins du Sud =&gt; </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prévalence de TUO aurait augmenté de 400% chez les femmes enceintes depuis 2005 aux États-Unis</a:t>
            </a:r>
            <a:r>
              <a:rPr lang="fr-CA" dirty="0">
                <a:effectLs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Femmes vivant dans un ménage dont le revenu se situait </a:t>
            </a:r>
            <a:r>
              <a:rPr lang="fr-CA" sz="1800" u="sng" dirty="0">
                <a:effectLst/>
                <a:latin typeface="Calibri" panose="020F0502020204030204" pitchFamily="34" charset="0"/>
                <a:ea typeface="MS Mincho" panose="02020609040205080304" pitchFamily="49" charset="-128"/>
                <a:cs typeface="Times New Roman" panose="02020603050405020304" pitchFamily="18" charset="0"/>
              </a:rPr>
              <a:t>au niveau ou sous le seuil de faible revenu </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avait plus de deux fois la susceptibilité de consommer des drogues de rue durant la grossesse</a:t>
            </a:r>
            <a:r>
              <a:rPr lang="fr-CA" dirty="0">
                <a:effectLs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b="0" baseline="0" dirty="0">
              <a:solidFill>
                <a:schemeClr val="bg1"/>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b="0" baseline="0" dirty="0">
                <a:solidFill>
                  <a:schemeClr val="bg1"/>
                </a:solidFill>
                <a:effectLst/>
              </a:rPr>
              <a:t>Bref =&gt; femmes enceintes et post-partum avec TUO sont bien présentent dans la population canadienne + probablement qu’on sous-estime la prévalence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b="0" baseline="0" dirty="0">
                <a:solidFill>
                  <a:schemeClr val="bg1"/>
                </a:solidFill>
                <a:effectLst/>
              </a:rPr>
              <a:t>Suit certain que votre pratique clinique vous montre la même chose</a:t>
            </a:r>
            <a:endParaRPr lang="fr-CA" b="0" baseline="0" dirty="0">
              <a:solidFill>
                <a:schemeClr val="bg1"/>
              </a:solidFill>
            </a:endParaRPr>
          </a:p>
          <a:p>
            <a:pPr marL="171450" indent="-171450">
              <a:buFontTx/>
              <a:buChar char="-"/>
            </a:pPr>
            <a:endParaRPr lang="fr-CA" b="0" u="none" dirty="0"/>
          </a:p>
          <a:p>
            <a:endParaRPr lang="fr-CA" b="0"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4</a:t>
            </a:fld>
            <a:endParaRPr lang="fr-CA"/>
          </a:p>
        </p:txBody>
      </p:sp>
    </p:spTree>
    <p:extLst>
      <p:ext uri="{BB962C8B-B14F-4D97-AF65-F5344CB8AC3E}">
        <p14:creationId xmlns:p14="http://schemas.microsoft.com/office/powerpoint/2010/main" val="93452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Femmes enceintes aux prises avec un TUO = </a:t>
            </a:r>
            <a:r>
              <a:rPr lang="fr-CA" sz="1800" b="1" dirty="0">
                <a:effectLst/>
                <a:latin typeface="Calibri" panose="020F0502020204030204" pitchFamily="34" charset="0"/>
                <a:ea typeface="MS Mincho" panose="02020609040205080304" pitchFamily="49" charset="-128"/>
                <a:cs typeface="Times New Roman" panose="02020603050405020304" pitchFamily="18" charset="0"/>
              </a:rPr>
              <a:t>confrontées à plusieurs barrières</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 qui limitent l’accès à des soins prénataux adéquats</a:t>
            </a:r>
            <a:r>
              <a:rPr lang="fr-CA" dirty="0">
                <a:effectLst/>
              </a:rPr>
              <a:t> </a:t>
            </a:r>
          </a:p>
          <a:p>
            <a:pPr marL="628650" lvl="1"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Stigma rattaché à la consommation en grossesse</a:t>
            </a:r>
          </a:p>
          <a:p>
            <a:pPr marL="628650" lvl="1"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La peur de la garde légale de son enfant</a:t>
            </a:r>
          </a:p>
          <a:p>
            <a:pPr marL="628650" lvl="1"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Le manque d’accès à des programmes spécifiques en dépendance</a:t>
            </a:r>
          </a:p>
          <a:p>
            <a:pPr marL="628650" lvl="1"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Le manque de soutien du milieu social</a:t>
            </a:r>
            <a:r>
              <a:rPr lang="fr-CA" dirty="0">
                <a:effectLst/>
              </a:rPr>
              <a:t> </a:t>
            </a:r>
            <a:endParaRPr lang="fr-CA" dirty="0"/>
          </a:p>
          <a:p>
            <a:pPr marL="171450" indent="-1714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Période post-partum = </a:t>
            </a:r>
            <a:r>
              <a:rPr lang="fr-CA" sz="1800" b="1" dirty="0">
                <a:effectLst/>
                <a:latin typeface="Calibri" panose="020F0502020204030204" pitchFamily="34" charset="0"/>
                <a:ea typeface="MS Mincho" panose="02020609040205080304" pitchFamily="49" charset="-128"/>
                <a:cs typeface="Times New Roman" panose="02020603050405020304" pitchFamily="18" charset="0"/>
              </a:rPr>
              <a:t>nombreux </a:t>
            </a:r>
            <a:r>
              <a:rPr lang="fr-CA" sz="1800" b="1" dirty="0" err="1">
                <a:effectLst/>
                <a:latin typeface="Calibri" panose="020F0502020204030204" pitchFamily="34" charset="0"/>
                <a:ea typeface="MS Mincho" panose="02020609040205080304" pitchFamily="49" charset="-128"/>
                <a:cs typeface="Times New Roman" panose="02020603050405020304" pitchFamily="18" charset="0"/>
              </a:rPr>
              <a:t>stresseurs</a:t>
            </a:r>
            <a:r>
              <a:rPr lang="fr-CA"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rattachés à l’arrivée de l’enfant =&gt; mettent la mère à risque de rechute</a:t>
            </a:r>
            <a:r>
              <a:rPr lang="fr-CA" dirty="0">
                <a:effectLst/>
              </a:rPr>
              <a:t>  </a:t>
            </a:r>
          </a:p>
          <a:p>
            <a:pPr marL="628650" lvl="1" indent="-171450">
              <a:buFontTx/>
              <a:buChar char="-"/>
            </a:pPr>
            <a:endParaRPr lang="fr-CA" dirty="0">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Ultimement =&gt; Expose la mère et son enfant </a:t>
            </a:r>
            <a:r>
              <a:rPr lang="fr-CA" sz="1800" b="1" dirty="0">
                <a:effectLst/>
                <a:latin typeface="Calibri" panose="020F0502020204030204" pitchFamily="34" charset="0"/>
                <a:ea typeface="MS Mincho" panose="02020609040205080304" pitchFamily="49" charset="-128"/>
                <a:cs typeface="Times New Roman" panose="02020603050405020304" pitchFamily="18" charset="0"/>
              </a:rPr>
              <a:t>à une foule de conséquences négatives à la santé </a:t>
            </a:r>
            <a:r>
              <a:rPr lang="fr-CA" sz="1800" dirty="0">
                <a:effectLst/>
                <a:latin typeface="Calibri" panose="020F0502020204030204" pitchFamily="34" charset="0"/>
                <a:ea typeface="MS Mincho" panose="02020609040205080304" pitchFamily="49" charset="-128"/>
                <a:cs typeface="Times New Roman" panose="02020603050405020304" pitchFamily="18" charset="0"/>
              </a:rPr>
              <a:t>possible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Au niveau médical (petits poids de naissance, syndrome de sevrage, surdosage, dépression, etc.)</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que social (placement de l’enfant, instabilité de logement, etc.)</a:t>
            </a:r>
          </a:p>
          <a:p>
            <a:pPr marL="171450" indent="-171450">
              <a:buFontTx/>
              <a:buChar char="-"/>
            </a:pPr>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5</a:t>
            </a:fld>
            <a:endParaRPr lang="fr-CA"/>
          </a:p>
        </p:txBody>
      </p:sp>
    </p:spTree>
    <p:extLst>
      <p:ext uri="{BB962C8B-B14F-4D97-AF65-F5344CB8AC3E}">
        <p14:creationId xmlns:p14="http://schemas.microsoft.com/office/powerpoint/2010/main" val="203929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CA" sz="1200" dirty="0">
                <a:effectLst/>
                <a:latin typeface="Calibri" panose="020F0502020204030204" pitchFamily="34" charset="0"/>
                <a:ea typeface="MS Mincho" panose="02020609040205080304" pitchFamily="49" charset="-128"/>
                <a:cs typeface="Times New Roman" panose="02020603050405020304" pitchFamily="18" charset="0"/>
              </a:rPr>
              <a:t>Il est </a:t>
            </a:r>
            <a:r>
              <a:rPr lang="fr-CA" sz="1200" b="1" dirty="0">
                <a:effectLst/>
                <a:latin typeface="Calibri" panose="020F0502020204030204" pitchFamily="34" charset="0"/>
                <a:ea typeface="MS Mincho" panose="02020609040205080304" pitchFamily="49" charset="-128"/>
                <a:cs typeface="Times New Roman" panose="02020603050405020304" pitchFamily="18" charset="0"/>
              </a:rPr>
              <a:t>établi dans la littérature </a:t>
            </a:r>
            <a:r>
              <a:rPr lang="fr-CA" sz="1200" dirty="0">
                <a:effectLst/>
                <a:latin typeface="Calibri" panose="020F0502020204030204" pitchFamily="34" charset="0"/>
                <a:ea typeface="MS Mincho" panose="02020609040205080304" pitchFamily="49" charset="-128"/>
                <a:cs typeface="Times New Roman" panose="02020603050405020304" pitchFamily="18" charset="0"/>
              </a:rPr>
              <a:t>que les TAO tels que la méthadone et la </a:t>
            </a:r>
            <a:r>
              <a:rPr lang="fr-CA" sz="1200" dirty="0" err="1">
                <a:effectLst/>
                <a:latin typeface="Calibri" panose="020F0502020204030204" pitchFamily="34" charset="0"/>
                <a:ea typeface="MS Mincho" panose="02020609040205080304" pitchFamily="49" charset="-128"/>
                <a:cs typeface="Times New Roman" panose="02020603050405020304" pitchFamily="18" charset="0"/>
              </a:rPr>
              <a:t>buprénorphine</a:t>
            </a:r>
            <a:r>
              <a:rPr lang="fr-CA" sz="1200" dirty="0">
                <a:effectLst/>
                <a:latin typeface="Calibri" panose="020F0502020204030204" pitchFamily="34" charset="0"/>
                <a:ea typeface="MS Mincho" panose="02020609040205080304" pitchFamily="49" charset="-128"/>
                <a:cs typeface="Times New Roman" panose="02020603050405020304" pitchFamily="18" charset="0"/>
              </a:rPr>
              <a:t> = sont </a:t>
            </a:r>
            <a:r>
              <a:rPr lang="fr-CA" sz="1200" b="1" dirty="0">
                <a:effectLst/>
                <a:latin typeface="Calibri" panose="020F0502020204030204" pitchFamily="34" charset="0"/>
                <a:ea typeface="MS Mincho" panose="02020609040205080304" pitchFamily="49" charset="-128"/>
                <a:cs typeface="Times New Roman" panose="02020603050405020304" pitchFamily="18" charset="0"/>
              </a:rPr>
              <a:t>sécuritaires en grossesse</a:t>
            </a:r>
            <a:r>
              <a:rPr lang="fr-CA"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285750" indent="-285750">
              <a:buFontTx/>
              <a:buChar char="-"/>
            </a:pPr>
            <a:r>
              <a:rPr lang="fr-CA" sz="1200" dirty="0">
                <a:effectLst/>
                <a:latin typeface="Calibri" panose="020F0502020204030204" pitchFamily="34" charset="0"/>
                <a:ea typeface="MS Mincho" panose="02020609040205080304" pitchFamily="49" charset="-128"/>
                <a:cs typeface="Times New Roman" panose="02020603050405020304" pitchFamily="18" charset="0"/>
              </a:rPr>
              <a:t>La </a:t>
            </a:r>
            <a:r>
              <a:rPr lang="fr-CA" sz="1200" b="1" dirty="0">
                <a:effectLst/>
                <a:latin typeface="Calibri" panose="020F0502020204030204" pitchFamily="34" charset="0"/>
                <a:ea typeface="MS Mincho" panose="02020609040205080304" pitchFamily="49" charset="-128"/>
                <a:cs typeface="Times New Roman" panose="02020603050405020304" pitchFamily="18" charset="0"/>
              </a:rPr>
              <a:t>SOGC et même d’autres instances </a:t>
            </a:r>
            <a:r>
              <a:rPr lang="fr-CA" sz="1200" dirty="0">
                <a:effectLst/>
                <a:latin typeface="Calibri" panose="020F0502020204030204" pitchFamily="34" charset="0"/>
                <a:ea typeface="MS Mincho" panose="02020609040205080304" pitchFamily="49" charset="-128"/>
                <a:cs typeface="Times New Roman" panose="02020603050405020304" pitchFamily="18" charset="0"/>
              </a:rPr>
              <a:t>internationales recommandent d’ailleurs qu’il s’agisse </a:t>
            </a:r>
            <a:r>
              <a:rPr lang="fr-CA" sz="1200" b="1" dirty="0">
                <a:effectLst/>
                <a:latin typeface="Calibri" panose="020F0502020204030204" pitchFamily="34" charset="0"/>
                <a:ea typeface="MS Mincho" panose="02020609040205080304" pitchFamily="49" charset="-128"/>
                <a:cs typeface="Times New Roman" panose="02020603050405020304" pitchFamily="18" charset="0"/>
              </a:rPr>
              <a:t>du traitement standard pour les femmes enceinte ayant un TUO</a:t>
            </a:r>
            <a:r>
              <a:rPr lang="fr-CA" b="1" dirty="0">
                <a:effectLst/>
              </a:rPr>
              <a:t> </a:t>
            </a:r>
            <a:endParaRPr lang="fr-CA" b="0" i="0" dirty="0">
              <a:effectLst/>
            </a:endParaRPr>
          </a:p>
          <a:p>
            <a:pPr marL="285750" indent="-285750">
              <a:buFontTx/>
              <a:buChar char="-"/>
            </a:pPr>
            <a:r>
              <a:rPr lang="fr-CA" sz="1200" dirty="0">
                <a:effectLst/>
                <a:latin typeface="Calibri" panose="020F0502020204030204" pitchFamily="34" charset="0"/>
                <a:ea typeface="MS Mincho" panose="02020609040205080304" pitchFamily="49" charset="-128"/>
                <a:cs typeface="Times New Roman" panose="02020603050405020304" pitchFamily="18" charset="0"/>
              </a:rPr>
              <a:t>Stipulent également </a:t>
            </a:r>
            <a:r>
              <a:rPr lang="fr-CA" sz="1200" b="1" dirty="0">
                <a:effectLst/>
                <a:latin typeface="Calibri" panose="020F0502020204030204" pitchFamily="34" charset="0"/>
                <a:ea typeface="MS Mincho" panose="02020609040205080304" pitchFamily="49" charset="-128"/>
                <a:cs typeface="Times New Roman" panose="02020603050405020304" pitchFamily="18" charset="0"/>
              </a:rPr>
              <a:t>qu’un soutien psychosocial devrait être inclus à la prise en charge de ses patientes</a:t>
            </a:r>
            <a:r>
              <a:rPr lang="fr-CA" sz="1200" dirty="0">
                <a:effectLst/>
                <a:latin typeface="Calibri" panose="020F0502020204030204" pitchFamily="34" charset="0"/>
                <a:ea typeface="MS Mincho" panose="02020609040205080304" pitchFamily="49" charset="-128"/>
                <a:cs typeface="Times New Roman" panose="02020603050405020304" pitchFamily="18" charset="0"/>
              </a:rPr>
              <a:t>, mais </a:t>
            </a:r>
            <a:r>
              <a:rPr lang="fr-CA" sz="1200" b="1" u="sng" dirty="0">
                <a:effectLst/>
                <a:latin typeface="Calibri" panose="020F0502020204030204" pitchFamily="34" charset="0"/>
                <a:ea typeface="MS Mincho" panose="02020609040205080304" pitchFamily="49" charset="-128"/>
                <a:cs typeface="Times New Roman" panose="02020603050405020304" pitchFamily="18" charset="0"/>
              </a:rPr>
              <a:t>sans aucune clarification sur la nature que devrait prendre cette intervention</a:t>
            </a:r>
            <a:r>
              <a:rPr lang="fr-CA" b="1" u="sng" dirty="0">
                <a:effectLst/>
              </a:rPr>
              <a:t> </a:t>
            </a:r>
          </a:p>
          <a:p>
            <a:endParaRPr lang="fr-CA" b="0" i="0"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6</a:t>
            </a:fld>
            <a:endParaRPr lang="fr-CA"/>
          </a:p>
        </p:txBody>
      </p:sp>
    </p:spTree>
    <p:extLst>
      <p:ext uri="{BB962C8B-B14F-4D97-AF65-F5344CB8AC3E}">
        <p14:creationId xmlns:p14="http://schemas.microsoft.com/office/powerpoint/2010/main" val="385803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Établir l’impact de la </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mise en place d’interventions psychosociales par une équipe multidisciplinaire (coordonnées à un TAO) dans le suivi des femmes enceintes et en période post-partum aux prises avec un TUO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Nous tenterons aussi de définir </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les meilleures interventions psychosociales et la nature des intervenants à inclure à l’équipe multidisciplinaire.</a:t>
            </a:r>
            <a:endParaRPr lang="fr-CA"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fr-CA" b="0" i="0"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7</a:t>
            </a:fld>
            <a:endParaRPr lang="fr-CA"/>
          </a:p>
        </p:txBody>
      </p:sp>
    </p:spTree>
    <p:extLst>
      <p:ext uri="{BB962C8B-B14F-4D97-AF65-F5344CB8AC3E}">
        <p14:creationId xmlns:p14="http://schemas.microsoft.com/office/powerpoint/2010/main" val="185770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CA" sz="1800" dirty="0">
                <a:effectLst/>
                <a:latin typeface="Calibri" panose="020F0502020204030204" pitchFamily="34" charset="0"/>
                <a:ea typeface="MS Mincho" panose="02020609040205080304" pitchFamily="49" charset="-128"/>
                <a:cs typeface="Times New Roman" panose="02020603050405020304" pitchFamily="18" charset="0"/>
              </a:rPr>
              <a:t>Le présent travail constitue une revue systématique de la littérature s’intéressant à la question PICO</a:t>
            </a:r>
          </a:p>
          <a:p>
            <a:pPr marL="285750" indent="-285750">
              <a:buFontTx/>
              <a:buChar char="-"/>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Recherche fait à l’aide de mots clés et d’opérateurs booléens dans les sujets, les résumés et les titres. </a:t>
            </a:r>
          </a:p>
          <a:p>
            <a:pPr marL="285750" indent="-285750">
              <a:buFontTx/>
              <a:buChar char="-"/>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Les mots clés ont été séparés en </a:t>
            </a:r>
            <a:r>
              <a:rPr lang="fr-FR" sz="1800" b="1" dirty="0">
                <a:effectLst/>
                <a:latin typeface="Calibri" panose="020F0502020204030204" pitchFamily="34" charset="0"/>
                <a:ea typeface="MS Mincho" panose="02020609040205080304" pitchFamily="49" charset="-128"/>
                <a:cs typeface="Times New Roman" panose="02020603050405020304" pitchFamily="18" charset="0"/>
              </a:rPr>
              <a:t>3 concepts : femmes enceintes ou en période post-partum, opioïdes et interventions psychosociales </a:t>
            </a:r>
          </a:p>
          <a:p>
            <a:pPr marL="285750" indent="-285750">
              <a:buFontTx/>
              <a:buChar char="-"/>
            </a:pPr>
            <a:r>
              <a:rPr lang="fr-FR" sz="1800" b="1" u="none" dirty="0">
                <a:effectLst/>
                <a:latin typeface="Calibri" panose="020F0502020204030204" pitchFamily="34" charset="0"/>
                <a:ea typeface="MS Mincho" panose="02020609040205080304" pitchFamily="49" charset="-128"/>
                <a:cs typeface="Times New Roman" panose="02020603050405020304" pitchFamily="18" charset="0"/>
              </a:rPr>
              <a:t>Critères d’exclusion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fr-FR" sz="1200" b="0" dirty="0">
                <a:effectLst/>
                <a:latin typeface="Calibri" panose="020F0502020204030204" pitchFamily="34" charset="0"/>
                <a:ea typeface="MS Mincho" panose="02020609040205080304" pitchFamily="49" charset="-128"/>
                <a:cs typeface="Calibri" panose="020F0502020204030204" pitchFamily="34" charset="0"/>
              </a:rPr>
              <a:t>Issues trop précise (ex. : gestion de la douleur en travail des patientes sous TAO, issues néonatales, etc.)</a:t>
            </a:r>
            <a:endParaRPr lang="fr-CA" sz="12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buFontTx/>
              <a:buChar char="-"/>
            </a:pPr>
            <a:endParaRPr lang="fr-CA" b="1" u="none"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8</a:t>
            </a:fld>
            <a:endParaRPr lang="fr-CA"/>
          </a:p>
        </p:txBody>
      </p:sp>
    </p:spTree>
    <p:extLst>
      <p:ext uri="{BB962C8B-B14F-4D97-AF65-F5344CB8AC3E}">
        <p14:creationId xmlns:p14="http://schemas.microsoft.com/office/powerpoint/2010/main" val="161929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dirty="0"/>
              <a:t>Étape 1 (118 + 79 articles = 197 =&gt; 183 après élimination des doublons) :</a:t>
            </a:r>
          </a:p>
          <a:p>
            <a:pPr marL="628650" lvl="1" indent="-171450">
              <a:buFontTx/>
              <a:buChar char="-"/>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lecture du titre et du résumé de chacun des articles par les deux auteurs de la présente étude</a:t>
            </a:r>
            <a:endParaRPr lang="fr-CA" sz="1800" dirty="0">
              <a:effectLst/>
              <a:latin typeface="Calibri" panose="020F0502020204030204" pitchFamily="34" charset="0"/>
              <a:ea typeface="MS Mincho" panose="02020609040205080304" pitchFamily="49" charset="-128"/>
              <a:cs typeface="Times New Roman" panose="02020603050405020304" pitchFamily="18" charset="0"/>
            </a:endParaRPr>
          </a:p>
          <a:p>
            <a:pPr marL="628650" lvl="1" indent="-171450">
              <a:buFontTx/>
              <a:buChar char="-"/>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discordance d’opinion =&gt; sujet à une discussion entre ces derniers</a:t>
            </a:r>
            <a:r>
              <a:rPr lang="fr-CA" dirty="0">
                <a:effectLst/>
              </a:rPr>
              <a:t> pour décider si inclusions à l’étape suivante</a:t>
            </a:r>
            <a:endParaRPr lang="fr-CA" dirty="0"/>
          </a:p>
          <a:p>
            <a:pPr marL="171450" indent="-171450">
              <a:buFontTx/>
              <a:buChar char="-"/>
            </a:pPr>
            <a:r>
              <a:rPr lang="fr-CA" dirty="0"/>
              <a:t>Étape 2 (16 =&gt; 6) : </a:t>
            </a:r>
          </a:p>
          <a:p>
            <a:pPr marL="628650" lvl="1" indent="-171450">
              <a:buFontTx/>
              <a:buChar char="-"/>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lecture complète et indépendante des articles par les deux auteurs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200" dirty="0">
                <a:effectLst/>
                <a:latin typeface="Calibri" panose="020F0502020204030204" pitchFamily="34" charset="0"/>
                <a:ea typeface="MS Mincho" panose="02020609040205080304" pitchFamily="49" charset="-128"/>
                <a:cs typeface="Times New Roman" panose="02020603050405020304" pitchFamily="18" charset="0"/>
              </a:rPr>
              <a:t>discordance d’opinion =&gt; sujet à une discussion entre ces derniers</a:t>
            </a:r>
            <a:r>
              <a:rPr lang="fr-CA" dirty="0">
                <a:effectLst/>
              </a:rPr>
              <a:t> pour décider si inclusions dans la sélection finale </a:t>
            </a:r>
            <a:endParaRPr lang="fr-CA" dirty="0"/>
          </a:p>
        </p:txBody>
      </p:sp>
      <p:sp>
        <p:nvSpPr>
          <p:cNvPr id="4" name="Espace réservé du numéro de diapositive 3"/>
          <p:cNvSpPr>
            <a:spLocks noGrp="1"/>
          </p:cNvSpPr>
          <p:nvPr>
            <p:ph type="sldNum" sz="quarter" idx="5"/>
          </p:nvPr>
        </p:nvSpPr>
        <p:spPr/>
        <p:txBody>
          <a:bodyPr/>
          <a:lstStyle/>
          <a:p>
            <a:fld id="{841E93C2-15C4-8F46-BADC-880DD153E4E9}" type="slidenum">
              <a:rPr lang="fr-CA" smtClean="0"/>
              <a:t>9</a:t>
            </a:fld>
            <a:endParaRPr lang="fr-CA"/>
          </a:p>
        </p:txBody>
      </p:sp>
    </p:spTree>
    <p:extLst>
      <p:ext uri="{BB962C8B-B14F-4D97-AF65-F5344CB8AC3E}">
        <p14:creationId xmlns:p14="http://schemas.microsoft.com/office/powerpoint/2010/main" val="313614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‹N°›</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69622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424763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346320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09474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55128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‹N°›</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54801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77822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01492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5/28/23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39882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5/28/23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‹N°›</a:t>
            </a:fld>
            <a:endParaRPr lang="en-US"/>
          </a:p>
        </p:txBody>
      </p:sp>
    </p:spTree>
    <p:extLst>
      <p:ext uri="{BB962C8B-B14F-4D97-AF65-F5344CB8AC3E}">
        <p14:creationId xmlns:p14="http://schemas.microsoft.com/office/powerpoint/2010/main" val="370103396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16/j.lpm.2007.05.0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doi.org/10.1007/s10995-018-2683-y" TargetMode="External"/><Relationship Id="rId4" Type="http://schemas.openxmlformats.org/officeDocument/2006/relationships/hyperlink" Target="https://www.canada.ca/content/dam/phac-aspc/migration/phac-aspc/rhs-ssg/pdf/survey-fra.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addbeh.2018.05.01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333623-9313-9EDA-5007-2235EB3911D8}"/>
              </a:ext>
            </a:extLst>
          </p:cNvPr>
          <p:cNvPicPr>
            <a:picLocks noChangeAspect="1"/>
          </p:cNvPicPr>
          <p:nvPr/>
        </p:nvPicPr>
        <p:blipFill rotWithShape="1">
          <a:blip r:embed="rId3">
            <a:alphaModFix/>
          </a:blip>
          <a:srcRect t="19569" b="24193"/>
          <a:stretch/>
        </p:blipFill>
        <p:spPr>
          <a:xfrm>
            <a:off x="20" y="10"/>
            <a:ext cx="12191980" cy="6857990"/>
          </a:xfrm>
          <a:prstGeom prst="rect">
            <a:avLst/>
          </a:prstGeom>
        </p:spPr>
      </p:pic>
      <p:sp useBgFill="1">
        <p:nvSpPr>
          <p:cNvPr id="133" name="Rectangle 132">
            <a:extLst>
              <a:ext uri="{FF2B5EF4-FFF2-40B4-BE49-F238E27FC236}">
                <a16:creationId xmlns:a16="http://schemas.microsoft.com/office/drawing/2014/main" id="{3898FA35-B55D-44B7-9A7D-57C57A4A6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524000"/>
            <a:ext cx="9144000"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2FEDF1-F222-2D5B-3C46-A6EC5CEF24E9}"/>
              </a:ext>
            </a:extLst>
          </p:cNvPr>
          <p:cNvSpPr>
            <a:spLocks noGrp="1"/>
          </p:cNvSpPr>
          <p:nvPr>
            <p:ph type="ctrTitle"/>
          </p:nvPr>
        </p:nvSpPr>
        <p:spPr>
          <a:xfrm>
            <a:off x="3020672" y="2320171"/>
            <a:ext cx="6095999" cy="1317493"/>
          </a:xfrm>
        </p:spPr>
        <p:txBody>
          <a:bodyPr anchor="b">
            <a:normAutofit/>
          </a:bodyPr>
          <a:lstStyle/>
          <a:p>
            <a:pPr algn="ctr">
              <a:lnSpc>
                <a:spcPct val="110000"/>
              </a:lnSpc>
            </a:pPr>
            <a:r>
              <a:rPr lang="fr-CA" sz="2400" dirty="0"/>
              <a:t>Trouble lié à l’usage des opioïdes en grossesse, </a:t>
            </a:r>
            <a:br>
              <a:rPr lang="fr-CA" sz="2400" dirty="0"/>
            </a:br>
            <a:r>
              <a:rPr lang="fr-CA" sz="2400" dirty="0"/>
              <a:t>au-delà du TAO</a:t>
            </a:r>
          </a:p>
        </p:txBody>
      </p:sp>
      <p:sp>
        <p:nvSpPr>
          <p:cNvPr id="7" name="Sous-titre 6">
            <a:extLst>
              <a:ext uri="{FF2B5EF4-FFF2-40B4-BE49-F238E27FC236}">
                <a16:creationId xmlns:a16="http://schemas.microsoft.com/office/drawing/2014/main" id="{1C1189C1-6646-C066-6D79-A47E68255C99}"/>
              </a:ext>
            </a:extLst>
          </p:cNvPr>
          <p:cNvSpPr>
            <a:spLocks noGrp="1"/>
          </p:cNvSpPr>
          <p:nvPr>
            <p:ph type="subTitle" idx="1"/>
          </p:nvPr>
        </p:nvSpPr>
        <p:spPr>
          <a:xfrm>
            <a:off x="3075326" y="4208756"/>
            <a:ext cx="6041346" cy="688369"/>
          </a:xfrm>
        </p:spPr>
        <p:txBody>
          <a:bodyPr>
            <a:noAutofit/>
          </a:bodyPr>
          <a:lstStyle/>
          <a:p>
            <a:pPr algn="ctr">
              <a:lnSpc>
                <a:spcPct val="100000"/>
              </a:lnSpc>
              <a:spcBef>
                <a:spcPts val="500"/>
              </a:spcBef>
            </a:pPr>
            <a:r>
              <a:rPr lang="fr-CA" sz="1400" dirty="0"/>
              <a:t>Par Cassandre </a:t>
            </a:r>
            <a:r>
              <a:rPr lang="fr-CA" sz="1400" dirty="0" err="1"/>
              <a:t>Hinse</a:t>
            </a:r>
            <a:r>
              <a:rPr lang="fr-CA" sz="1400" dirty="0"/>
              <a:t>-Joly &amp; Vincent </a:t>
            </a:r>
            <a:r>
              <a:rPr lang="fr-CA" sz="1400" dirty="0" err="1"/>
              <a:t>Choinière</a:t>
            </a:r>
            <a:endParaRPr lang="fr-CA" sz="1400" dirty="0"/>
          </a:p>
          <a:p>
            <a:pPr algn="ctr">
              <a:lnSpc>
                <a:spcPct val="100000"/>
              </a:lnSpc>
              <a:spcBef>
                <a:spcPts val="500"/>
              </a:spcBef>
            </a:pPr>
            <a:r>
              <a:rPr lang="fr-CA" sz="1400" dirty="0"/>
              <a:t>GMF-U Maria </a:t>
            </a:r>
          </a:p>
          <a:p>
            <a:pPr algn="ctr">
              <a:lnSpc>
                <a:spcPct val="100000"/>
              </a:lnSpc>
              <a:spcBef>
                <a:spcPts val="500"/>
              </a:spcBef>
            </a:pPr>
            <a:r>
              <a:rPr lang="fr-CA" sz="1400" dirty="0"/>
              <a:t>Supervisé par Dr Alexandre Audet </a:t>
            </a:r>
          </a:p>
        </p:txBody>
      </p:sp>
      <p:cxnSp>
        <p:nvCxnSpPr>
          <p:cNvPr id="135" name="Straight Connector 134">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2"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13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333623-9313-9EDA-5007-2235EB3911D8}"/>
              </a:ext>
            </a:extLst>
          </p:cNvPr>
          <p:cNvPicPr>
            <a:picLocks noChangeAspect="1"/>
          </p:cNvPicPr>
          <p:nvPr/>
        </p:nvPicPr>
        <p:blipFill rotWithShape="1">
          <a:blip r:embed="rId3"/>
          <a:srcRect t="19734" b="24016"/>
          <a:stretch/>
        </p:blipFill>
        <p:spPr>
          <a:xfrm>
            <a:off x="0" y="0"/>
            <a:ext cx="12191998" cy="6858000"/>
          </a:xfrm>
          <a:prstGeom prst="rect">
            <a:avLst/>
          </a:prstGeom>
        </p:spPr>
      </p:pic>
      <p:sp useBgFill="1">
        <p:nvSpPr>
          <p:cNvPr id="155" name="Rectangle 154">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2FEDF1-F222-2D5B-3C46-A6EC5CEF24E9}"/>
              </a:ext>
            </a:extLst>
          </p:cNvPr>
          <p:cNvSpPr>
            <a:spLocks noGrp="1"/>
          </p:cNvSpPr>
          <p:nvPr>
            <p:ph type="ctrTitle"/>
          </p:nvPr>
        </p:nvSpPr>
        <p:spPr>
          <a:xfrm>
            <a:off x="846663" y="915453"/>
            <a:ext cx="5075853" cy="671311"/>
          </a:xfrm>
        </p:spPr>
        <p:txBody>
          <a:bodyPr vert="horz" lIns="91440" tIns="45720" rIns="91440" bIns="45720" rtlCol="0" anchor="t">
            <a:normAutofit/>
          </a:bodyPr>
          <a:lstStyle/>
          <a:p>
            <a:r>
              <a:rPr lang="en-US" dirty="0"/>
              <a:t>ARTICLES RETENUS</a:t>
            </a:r>
          </a:p>
        </p:txBody>
      </p:sp>
      <p:cxnSp>
        <p:nvCxnSpPr>
          <p:cNvPr id="157" name="Straight Connector 156">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87553F03-B174-2E49-B6E9-DFB5F09FE4B8}"/>
              </a:ext>
            </a:extLst>
          </p:cNvPr>
          <p:cNvSpPr>
            <a:spLocks noGrp="1"/>
          </p:cNvSpPr>
          <p:nvPr>
            <p:ph type="subTitle" idx="1"/>
          </p:nvPr>
        </p:nvSpPr>
        <p:spPr/>
        <p:txBody>
          <a:bodyPr/>
          <a:lstStyle/>
          <a:p>
            <a:endParaRPr lang="fr-FR"/>
          </a:p>
        </p:txBody>
      </p:sp>
      <p:pic>
        <p:nvPicPr>
          <p:cNvPr id="10" name="Image 9">
            <a:extLst>
              <a:ext uri="{FF2B5EF4-FFF2-40B4-BE49-F238E27FC236}">
                <a16:creationId xmlns:a16="http://schemas.microsoft.com/office/drawing/2014/main" id="{27325B61-AD0E-E94C-B026-9A99E1B47B8A}"/>
              </a:ext>
            </a:extLst>
          </p:cNvPr>
          <p:cNvPicPr>
            <a:picLocks noChangeAspect="1"/>
          </p:cNvPicPr>
          <p:nvPr/>
        </p:nvPicPr>
        <p:blipFill>
          <a:blip r:embed="rId4"/>
          <a:stretch>
            <a:fillRect/>
          </a:stretch>
        </p:blipFill>
        <p:spPr>
          <a:xfrm>
            <a:off x="809792" y="3137189"/>
            <a:ext cx="7772400" cy="1083425"/>
          </a:xfrm>
          <a:prstGeom prst="rect">
            <a:avLst/>
          </a:prstGeom>
        </p:spPr>
      </p:pic>
      <p:pic>
        <p:nvPicPr>
          <p:cNvPr id="11" name="Image 10">
            <a:extLst>
              <a:ext uri="{FF2B5EF4-FFF2-40B4-BE49-F238E27FC236}">
                <a16:creationId xmlns:a16="http://schemas.microsoft.com/office/drawing/2014/main" id="{641469D3-F768-2043-B191-7E5673710CC1}"/>
              </a:ext>
            </a:extLst>
          </p:cNvPr>
          <p:cNvPicPr>
            <a:picLocks noChangeAspect="1"/>
          </p:cNvPicPr>
          <p:nvPr/>
        </p:nvPicPr>
        <p:blipFill>
          <a:blip r:embed="rId5"/>
          <a:stretch>
            <a:fillRect/>
          </a:stretch>
        </p:blipFill>
        <p:spPr>
          <a:xfrm>
            <a:off x="790697" y="4192760"/>
            <a:ext cx="6804055" cy="970396"/>
          </a:xfrm>
          <a:prstGeom prst="rect">
            <a:avLst/>
          </a:prstGeom>
        </p:spPr>
      </p:pic>
      <p:pic>
        <p:nvPicPr>
          <p:cNvPr id="12" name="Image 11">
            <a:extLst>
              <a:ext uri="{FF2B5EF4-FFF2-40B4-BE49-F238E27FC236}">
                <a16:creationId xmlns:a16="http://schemas.microsoft.com/office/drawing/2014/main" id="{6A4DA2C7-C1E2-B247-B684-DCDD067E53FE}"/>
              </a:ext>
            </a:extLst>
          </p:cNvPr>
          <p:cNvPicPr>
            <a:picLocks noChangeAspect="1"/>
          </p:cNvPicPr>
          <p:nvPr/>
        </p:nvPicPr>
        <p:blipFill>
          <a:blip r:embed="rId6"/>
          <a:stretch>
            <a:fillRect/>
          </a:stretch>
        </p:blipFill>
        <p:spPr>
          <a:xfrm>
            <a:off x="805254" y="5125027"/>
            <a:ext cx="5537317" cy="903872"/>
          </a:xfrm>
          <a:prstGeom prst="rect">
            <a:avLst/>
          </a:prstGeom>
        </p:spPr>
      </p:pic>
      <p:pic>
        <p:nvPicPr>
          <p:cNvPr id="13" name="Image 12">
            <a:extLst>
              <a:ext uri="{FF2B5EF4-FFF2-40B4-BE49-F238E27FC236}">
                <a16:creationId xmlns:a16="http://schemas.microsoft.com/office/drawing/2014/main" id="{D91F7067-3297-6042-84EA-E4A4603E6BC0}"/>
              </a:ext>
            </a:extLst>
          </p:cNvPr>
          <p:cNvPicPr>
            <a:picLocks noChangeAspect="1"/>
          </p:cNvPicPr>
          <p:nvPr/>
        </p:nvPicPr>
        <p:blipFill rotWithShape="1">
          <a:blip r:embed="rId7"/>
          <a:srcRect r="8566"/>
          <a:stretch/>
        </p:blipFill>
        <p:spPr>
          <a:xfrm>
            <a:off x="6682029" y="929218"/>
            <a:ext cx="4677287" cy="2305050"/>
          </a:xfrm>
          <a:prstGeom prst="rect">
            <a:avLst/>
          </a:prstGeom>
        </p:spPr>
      </p:pic>
      <p:pic>
        <p:nvPicPr>
          <p:cNvPr id="14" name="Image 13">
            <a:extLst>
              <a:ext uri="{FF2B5EF4-FFF2-40B4-BE49-F238E27FC236}">
                <a16:creationId xmlns:a16="http://schemas.microsoft.com/office/drawing/2014/main" id="{4DB26792-434D-384E-A7BC-80A350CBB699}"/>
              </a:ext>
            </a:extLst>
          </p:cNvPr>
          <p:cNvPicPr>
            <a:picLocks noChangeAspect="1"/>
          </p:cNvPicPr>
          <p:nvPr/>
        </p:nvPicPr>
        <p:blipFill>
          <a:blip r:embed="rId8"/>
          <a:stretch>
            <a:fillRect/>
          </a:stretch>
        </p:blipFill>
        <p:spPr>
          <a:xfrm>
            <a:off x="846665" y="1586764"/>
            <a:ext cx="6777567" cy="1258043"/>
          </a:xfrm>
          <a:prstGeom prst="rect">
            <a:avLst/>
          </a:prstGeom>
        </p:spPr>
      </p:pic>
      <p:pic>
        <p:nvPicPr>
          <p:cNvPr id="15" name="Image 14">
            <a:extLst>
              <a:ext uri="{FF2B5EF4-FFF2-40B4-BE49-F238E27FC236}">
                <a16:creationId xmlns:a16="http://schemas.microsoft.com/office/drawing/2014/main" id="{4522E866-7966-0A41-B602-0550F0EF16AA}"/>
              </a:ext>
            </a:extLst>
          </p:cNvPr>
          <p:cNvPicPr>
            <a:picLocks noChangeAspect="1"/>
          </p:cNvPicPr>
          <p:nvPr/>
        </p:nvPicPr>
        <p:blipFill>
          <a:blip r:embed="rId9"/>
          <a:stretch>
            <a:fillRect/>
          </a:stretch>
        </p:blipFill>
        <p:spPr>
          <a:xfrm>
            <a:off x="6555841" y="5141026"/>
            <a:ext cx="4803776" cy="872788"/>
          </a:xfrm>
          <a:prstGeom prst="rect">
            <a:avLst/>
          </a:prstGeom>
        </p:spPr>
      </p:pic>
    </p:spTree>
    <p:extLst>
      <p:ext uri="{BB962C8B-B14F-4D97-AF65-F5344CB8AC3E}">
        <p14:creationId xmlns:p14="http://schemas.microsoft.com/office/powerpoint/2010/main" val="3847994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A1F03-1978-4993-9625-ECC9A327C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33629B-96CE-80B9-B9AF-63F4B4BB9351}"/>
              </a:ext>
            </a:extLst>
          </p:cNvPr>
          <p:cNvPicPr>
            <a:picLocks noChangeAspect="1"/>
          </p:cNvPicPr>
          <p:nvPr/>
        </p:nvPicPr>
        <p:blipFill rotWithShape="1">
          <a:blip r:embed="rId3"/>
          <a:srcRect t="19734" b="24016"/>
          <a:stretch/>
        </p:blipFill>
        <p:spPr>
          <a:xfrm>
            <a:off x="0" y="0"/>
            <a:ext cx="12191980" cy="6857990"/>
          </a:xfrm>
          <a:prstGeom prst="rect">
            <a:avLst/>
          </a:prstGeom>
        </p:spPr>
      </p:pic>
      <p:sp useBgFill="1">
        <p:nvSpPr>
          <p:cNvPr id="11" name="Rectangle 10">
            <a:extLst>
              <a:ext uri="{FF2B5EF4-FFF2-40B4-BE49-F238E27FC236}">
                <a16:creationId xmlns:a16="http://schemas.microsoft.com/office/drawing/2014/main" id="{1DF5ECF7-5D31-4B53-8384-8D36C1065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1" y="762000"/>
            <a:ext cx="10668000"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962C02-034D-F0D5-7219-7B637C7A9F3A}"/>
              </a:ext>
            </a:extLst>
          </p:cNvPr>
          <p:cNvSpPr>
            <a:spLocks noGrp="1"/>
          </p:cNvSpPr>
          <p:nvPr>
            <p:ph type="title"/>
          </p:nvPr>
        </p:nvSpPr>
        <p:spPr>
          <a:xfrm>
            <a:off x="761981" y="927095"/>
            <a:ext cx="4429368" cy="457200"/>
          </a:xfrm>
        </p:spPr>
        <p:txBody>
          <a:bodyPr anchor="ctr">
            <a:noAutofit/>
          </a:bodyPr>
          <a:lstStyle/>
          <a:p>
            <a:pPr algn="ctr"/>
            <a:r>
              <a:rPr lang="fr-CA" dirty="0"/>
              <a:t>ARTICLES retenus </a:t>
            </a:r>
          </a:p>
        </p:txBody>
      </p:sp>
      <p:sp>
        <p:nvSpPr>
          <p:cNvPr id="5" name="Espace réservé du contenu 2">
            <a:extLst>
              <a:ext uri="{FF2B5EF4-FFF2-40B4-BE49-F238E27FC236}">
                <a16:creationId xmlns:a16="http://schemas.microsoft.com/office/drawing/2014/main" id="{E2184D79-6399-DBA9-C523-C71B4B9C39FE}"/>
              </a:ext>
            </a:extLst>
          </p:cNvPr>
          <p:cNvSpPr txBox="1">
            <a:spLocks/>
          </p:cNvSpPr>
          <p:nvPr/>
        </p:nvSpPr>
        <p:spPr>
          <a:xfrm>
            <a:off x="5428435" y="3627122"/>
            <a:ext cx="5334000" cy="2087880"/>
          </a:xfrm>
          <a:prstGeom prst="rect">
            <a:avLst/>
          </a:prstGeom>
        </p:spPr>
        <p:txBody>
          <a:bodyPr vert="horz" lIns="91440" tIns="45720" rIns="91440" bIns="45720" rtlCol="0" anchor="ctr">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graphicFrame>
        <p:nvGraphicFramePr>
          <p:cNvPr id="7" name="Espace réservé du contenu 6">
            <a:extLst>
              <a:ext uri="{FF2B5EF4-FFF2-40B4-BE49-F238E27FC236}">
                <a16:creationId xmlns:a16="http://schemas.microsoft.com/office/drawing/2014/main" id="{0AEC21F3-08FE-764E-859A-84D3226C0BC7}"/>
              </a:ext>
            </a:extLst>
          </p:cNvPr>
          <p:cNvGraphicFramePr>
            <a:graphicFrameLocks noGrp="1"/>
          </p:cNvGraphicFramePr>
          <p:nvPr>
            <p:ph idx="1"/>
            <p:extLst>
              <p:ext uri="{D42A27DB-BD31-4B8C-83A1-F6EECF244321}">
                <p14:modId xmlns:p14="http://schemas.microsoft.com/office/powerpoint/2010/main" val="2199297438"/>
              </p:ext>
            </p:extLst>
          </p:nvPr>
        </p:nvGraphicFramePr>
        <p:xfrm>
          <a:off x="1392357" y="1549390"/>
          <a:ext cx="9640078" cy="4165613"/>
        </p:xfrm>
        <a:graphic>
          <a:graphicData uri="http://schemas.openxmlformats.org/drawingml/2006/table">
            <a:tbl>
              <a:tblPr firstRow="1" bandRow="1">
                <a:tableStyleId>{073A0DAA-6AF3-43AB-8588-CEC1D06C72B9}</a:tableStyleId>
              </a:tblPr>
              <a:tblGrid>
                <a:gridCol w="963898">
                  <a:extLst>
                    <a:ext uri="{9D8B030D-6E8A-4147-A177-3AD203B41FA5}">
                      <a16:colId xmlns:a16="http://schemas.microsoft.com/office/drawing/2014/main" val="2528947544"/>
                    </a:ext>
                  </a:extLst>
                </a:gridCol>
                <a:gridCol w="1446030">
                  <a:extLst>
                    <a:ext uri="{9D8B030D-6E8A-4147-A177-3AD203B41FA5}">
                      <a16:colId xmlns:a16="http://schemas.microsoft.com/office/drawing/2014/main" val="362174323"/>
                    </a:ext>
                  </a:extLst>
                </a:gridCol>
                <a:gridCol w="1446030">
                  <a:extLst>
                    <a:ext uri="{9D8B030D-6E8A-4147-A177-3AD203B41FA5}">
                      <a16:colId xmlns:a16="http://schemas.microsoft.com/office/drawing/2014/main" val="1287336258"/>
                    </a:ext>
                  </a:extLst>
                </a:gridCol>
                <a:gridCol w="1446030">
                  <a:extLst>
                    <a:ext uri="{9D8B030D-6E8A-4147-A177-3AD203B41FA5}">
                      <a16:colId xmlns:a16="http://schemas.microsoft.com/office/drawing/2014/main" val="2968497652"/>
                    </a:ext>
                  </a:extLst>
                </a:gridCol>
                <a:gridCol w="1446030">
                  <a:extLst>
                    <a:ext uri="{9D8B030D-6E8A-4147-A177-3AD203B41FA5}">
                      <a16:colId xmlns:a16="http://schemas.microsoft.com/office/drawing/2014/main" val="3128953221"/>
                    </a:ext>
                  </a:extLst>
                </a:gridCol>
                <a:gridCol w="1446030">
                  <a:extLst>
                    <a:ext uri="{9D8B030D-6E8A-4147-A177-3AD203B41FA5}">
                      <a16:colId xmlns:a16="http://schemas.microsoft.com/office/drawing/2014/main" val="2354497674"/>
                    </a:ext>
                  </a:extLst>
                </a:gridCol>
                <a:gridCol w="1446030">
                  <a:extLst>
                    <a:ext uri="{9D8B030D-6E8A-4147-A177-3AD203B41FA5}">
                      <a16:colId xmlns:a16="http://schemas.microsoft.com/office/drawing/2014/main" val="694401181"/>
                    </a:ext>
                  </a:extLst>
                </a:gridCol>
              </a:tblGrid>
              <a:tr h="495251">
                <a:tc>
                  <a:txBody>
                    <a:bodyPr/>
                    <a:lstStyle/>
                    <a:p>
                      <a:pPr>
                        <a:lnSpc>
                          <a:spcPct val="100000"/>
                        </a:lnSpc>
                      </a:pPr>
                      <a:endParaRPr lang="fr-FR" sz="1100" dirty="0">
                        <a:solidFill>
                          <a:schemeClr val="bg1"/>
                        </a:solidFill>
                        <a:latin typeface="Calibri" panose="020F0502020204030204" pitchFamily="34" charset="0"/>
                        <a:cs typeface="Calibri" panose="020F0502020204030204" pitchFamily="34" charset="0"/>
                      </a:endParaRP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1</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(COACHH program)</a:t>
                      </a: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2</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(Hôpital de Vienne)</a:t>
                      </a: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3</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a:t>
                      </a:r>
                      <a:r>
                        <a:rPr lang="fr-FR" sz="1200" b="1" dirty="0" err="1">
                          <a:solidFill>
                            <a:schemeClr val="bg1"/>
                          </a:solidFill>
                          <a:latin typeface="Calibri" panose="020F0502020204030204" pitchFamily="34" charset="0"/>
                          <a:cs typeface="Calibri" panose="020F0502020204030204" pitchFamily="34" charset="0"/>
                        </a:rPr>
                        <a:t>Review</a:t>
                      </a:r>
                      <a:r>
                        <a:rPr lang="fr-FR" sz="1200" b="1" dirty="0">
                          <a:solidFill>
                            <a:schemeClr val="bg1"/>
                          </a:solidFill>
                          <a:latin typeface="Calibri" panose="020F0502020204030204" pitchFamily="34" charset="0"/>
                          <a:cs typeface="Calibri" panose="020F0502020204030204" pitchFamily="34" charset="0"/>
                        </a:rPr>
                        <a:t>)</a:t>
                      </a: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4</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(PCR program)</a:t>
                      </a: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5</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(Programme CUPD)</a:t>
                      </a:r>
                    </a:p>
                  </a:txBody>
                  <a:tcPr/>
                </a:tc>
                <a:tc>
                  <a:txBody>
                    <a:bodyPr/>
                    <a:lstStyle/>
                    <a:p>
                      <a:pPr algn="ctr">
                        <a:lnSpc>
                          <a:spcPct val="100000"/>
                        </a:lnSpc>
                      </a:pPr>
                      <a:r>
                        <a:rPr lang="fr-FR" sz="1200" b="1" dirty="0">
                          <a:solidFill>
                            <a:schemeClr val="bg1"/>
                          </a:solidFill>
                          <a:latin typeface="Calibri" panose="020F0502020204030204" pitchFamily="34" charset="0"/>
                          <a:cs typeface="Calibri" panose="020F0502020204030204" pitchFamily="34" charset="0"/>
                        </a:rPr>
                        <a:t>6</a:t>
                      </a:r>
                    </a:p>
                    <a:p>
                      <a:pPr algn="ctr">
                        <a:lnSpc>
                          <a:spcPct val="100000"/>
                        </a:lnSpc>
                      </a:pPr>
                      <a:r>
                        <a:rPr lang="fr-FR" sz="1200" b="1" dirty="0">
                          <a:solidFill>
                            <a:schemeClr val="bg1"/>
                          </a:solidFill>
                          <a:latin typeface="Calibri" panose="020F0502020204030204" pitchFamily="34" charset="0"/>
                          <a:cs typeface="Calibri" panose="020F0502020204030204" pitchFamily="34" charset="0"/>
                        </a:rPr>
                        <a:t>(T-CUP program)</a:t>
                      </a:r>
                    </a:p>
                  </a:txBody>
                  <a:tcPr/>
                </a:tc>
                <a:extLst>
                  <a:ext uri="{0D108BD9-81ED-4DB2-BD59-A6C34878D82A}">
                    <a16:rowId xmlns:a16="http://schemas.microsoft.com/office/drawing/2014/main" val="2292734090"/>
                  </a:ext>
                </a:extLst>
              </a:tr>
              <a:tr h="401704">
                <a:tc>
                  <a:txBody>
                    <a:bodyPr/>
                    <a:lstStyle/>
                    <a:p>
                      <a:pPr>
                        <a:lnSpc>
                          <a:spcPct val="100000"/>
                        </a:lnSpc>
                      </a:pPr>
                      <a:r>
                        <a:rPr lang="fr-FR" sz="1400" b="1" dirty="0">
                          <a:solidFill>
                            <a:sysClr val="windowText" lastClr="000000"/>
                          </a:solidFill>
                          <a:latin typeface="Calibri" panose="020F0502020204030204" pitchFamily="34" charset="0"/>
                          <a:cs typeface="Calibri" panose="020F0502020204030204" pitchFamily="34" charset="0"/>
                        </a:rPr>
                        <a:t>Devis</a:t>
                      </a:r>
                    </a:p>
                  </a:txBody>
                  <a:tcPr/>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Étude de cas qualitative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Étude longitudinale descriptive</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Revue systématique</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Étude de cohorte rétrospective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Étude longitudinale descriptive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Étude longitudinale</a:t>
                      </a:r>
                    </a:p>
                    <a:p>
                      <a:pPr>
                        <a:lnSpc>
                          <a:spcPct val="100000"/>
                        </a:lnSpc>
                        <a:spcAft>
                          <a:spcPts val="0"/>
                        </a:spcAft>
                      </a:pPr>
                      <a:r>
                        <a:rPr lang="fr-CA"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Descriptive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5102592"/>
                  </a:ext>
                </a:extLst>
              </a:tr>
              <a:tr h="1452737">
                <a:tc>
                  <a:txBody>
                    <a:bodyPr/>
                    <a:lstStyle/>
                    <a:p>
                      <a:pPr>
                        <a:lnSpc>
                          <a:spcPct val="100000"/>
                        </a:lnSpc>
                      </a:pPr>
                      <a:r>
                        <a:rPr lang="fr-FR" sz="1400" b="1" dirty="0">
                          <a:solidFill>
                            <a:sysClr val="windowText" lastClr="000000"/>
                          </a:solidFill>
                          <a:latin typeface="Calibri" panose="020F0502020204030204" pitchFamily="34" charset="0"/>
                          <a:cs typeface="Calibri" panose="020F0502020204030204" pitchFamily="34" charset="0"/>
                        </a:rPr>
                        <a:t>Objectifs</a:t>
                      </a:r>
                    </a:p>
                  </a:txBody>
                  <a:tcPr/>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Décrire les pratiques du programme COACHH et les défis quant à son implantation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Déterminer quels facteurs permettent la stabilité de la mère (p/r à son TUO) ce qui lui permet de conserver la garde de son enfant</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Synthétiser la littérature scientifique sur les soins non-pharmacologiques possibles en post-partum pour les patientes aux prise avec un TUO</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Évaluer l’impact d’un programme centré sur la femme pour la prise en charge d’un TUO chez la femme enceinte et en post-partum</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Étudier l’évolution de la toxicodépendance chez les patientes suivies par la Cellule de parentalité et usage de drogue (CPUD)</a:t>
                      </a:r>
                      <a:endParaRPr lang="fr-CA" sz="110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Décrire le programme du T-CUP et les résultats observés chez les femmes utilisant ce service</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17644271"/>
                  </a:ext>
                </a:extLst>
              </a:tr>
              <a:tr h="1815921">
                <a:tc>
                  <a:txBody>
                    <a:bodyPr/>
                    <a:lstStyle/>
                    <a:p>
                      <a:pPr>
                        <a:lnSpc>
                          <a:spcPct val="100000"/>
                        </a:lnSpc>
                      </a:pPr>
                      <a:r>
                        <a:rPr lang="fr-FR" sz="1400" b="1" dirty="0">
                          <a:solidFill>
                            <a:sysClr val="windowText" lastClr="000000"/>
                          </a:solidFill>
                          <a:latin typeface="Calibri" panose="020F0502020204030204" pitchFamily="34" charset="0"/>
                          <a:cs typeface="Calibri" panose="020F0502020204030204" pitchFamily="34" charset="0"/>
                        </a:rPr>
                        <a:t>Issues </a:t>
                      </a:r>
                    </a:p>
                  </a:txBody>
                  <a:tcPr/>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Les entrevues étaient construites dans le but de couvrir 3 thèmes : relations, logistique du programme et succès, échecs et apprentissage </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Conserver ou non la garde légale de son enfant après l’accouchement</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Examiner les aspects suivants des traitements non-pharmacologiques des différentes études</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Dosage de </a:t>
                      </a:r>
                      <a:r>
                        <a:rPr lang="fr-CA" sz="1100" b="1" dirty="0" err="1">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buprénorphine</a:t>
                      </a: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pendant la grossesse.</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a:t>
                      </a:r>
                      <a:r>
                        <a:rPr lang="fr-CA" sz="1100" b="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a:t>
                      </a: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Présence aux visites prénatales et post-partum.</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Allaitement</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Utilisation contraception (planning familial).</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27025" indent="-327025">
                        <a:lnSpc>
                          <a:spcPct val="100000"/>
                        </a:lnSpc>
                        <a:spcAft>
                          <a:spcPts val="0"/>
                        </a:spcAft>
                        <a:tabLst/>
                      </a:pPr>
                      <a:r>
                        <a:rPr lang="fr-CA"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Primaire :</a:t>
                      </a:r>
                      <a:endParaRPr lang="fr-CA" sz="1100" b="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327025" indent="-327025">
                        <a:lnSpc>
                          <a:spcPct val="100000"/>
                        </a:lnSpc>
                        <a:spcAft>
                          <a:spcPts val="0"/>
                        </a:spcAft>
                        <a:tabLst/>
                      </a:pPr>
                      <a:r>
                        <a:rPr lang="fr-CA"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Adhésion au suivi</a:t>
                      </a:r>
                      <a:endParaRPr lang="fr-CA" sz="1100" b="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327025" indent="-327025">
                        <a:lnSpc>
                          <a:spcPct val="100000"/>
                        </a:lnSpc>
                        <a:spcAft>
                          <a:spcPts val="0"/>
                        </a:spcAft>
                        <a:tabLst/>
                      </a:pPr>
                      <a:r>
                        <a:rPr lang="fr-CA"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a:t>
                      </a:r>
                      <a:r>
                        <a:rPr lang="fr-CA" sz="1100" b="1" dirty="0" err="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Toxico-dépendance</a:t>
                      </a:r>
                      <a:endParaRPr lang="fr-CA" sz="1100" b="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L="327025" indent="-327025">
                        <a:lnSpc>
                          <a:spcPct val="100000"/>
                        </a:lnSpc>
                        <a:spcAft>
                          <a:spcPts val="0"/>
                        </a:spcAft>
                        <a:tabLst/>
                      </a:pPr>
                      <a:r>
                        <a:rPr lang="fr-CA" sz="11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Paramètres socio économiques, obstétricaux et néonataux</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Durée du suivi.</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Changement du milieu psychosocial</a:t>
                      </a:r>
                    </a:p>
                    <a:p>
                      <a:pPr fontAlgn="base">
                        <a:lnSpc>
                          <a:spcPct val="100000"/>
                        </a:lnSpc>
                        <a:spcAft>
                          <a:spcPts val="0"/>
                        </a:spcAft>
                      </a:pP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Changement dans les habitudes de consommation.</a:t>
                      </a:r>
                      <a:endParaRPr lang="fr-CA" sz="1100" b="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0000"/>
                        </a:lnSpc>
                        <a:spcAft>
                          <a:spcPts val="0"/>
                        </a:spcAft>
                      </a:pPr>
                      <a:r>
                        <a:rPr lang="fr-CA" sz="1100" b="0"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a:t>
                      </a: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Déterminants de la santé en </a:t>
                      </a:r>
                      <a:r>
                        <a:rPr lang="fr-CA" sz="1100" b="1" dirty="0" err="1">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anté</a:t>
                      </a:r>
                      <a:r>
                        <a:rPr lang="fr-CA" sz="1100" b="1" dirty="0">
                          <a:solidFill>
                            <a:sysClr val="windowText" lastClr="000000"/>
                          </a:solidFill>
                          <a:effectLst/>
                          <a:latin typeface="Calibri" panose="020F0502020204030204" pitchFamily="34" charset="0"/>
                          <a:ea typeface="Times New Roman" panose="02020603050405020304" pitchFamily="18" charset="0"/>
                          <a:cs typeface="Calibri" panose="020F0502020204030204" pitchFamily="34" charset="0"/>
                        </a:rPr>
                        <a:t> et post-partum.</a:t>
                      </a:r>
                      <a:endParaRPr lang="fr-CA" sz="1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83854350"/>
                  </a:ext>
                </a:extLst>
              </a:tr>
            </a:tbl>
          </a:graphicData>
        </a:graphic>
      </p:graphicFrame>
    </p:spTree>
    <p:extLst>
      <p:ext uri="{BB962C8B-B14F-4D97-AF65-F5344CB8AC3E}">
        <p14:creationId xmlns:p14="http://schemas.microsoft.com/office/powerpoint/2010/main" val="43368828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499FA8-2D9B-4410-472A-9501191EC338}"/>
              </a:ext>
            </a:extLst>
          </p:cNvPr>
          <p:cNvSpPr>
            <a:spLocks noGrp="1"/>
          </p:cNvSpPr>
          <p:nvPr>
            <p:ph type="title"/>
          </p:nvPr>
        </p:nvSpPr>
        <p:spPr>
          <a:xfrm>
            <a:off x="1087304" y="733363"/>
            <a:ext cx="5008696" cy="1141004"/>
          </a:xfrm>
        </p:spPr>
        <p:txBody>
          <a:bodyPr>
            <a:normAutofit/>
          </a:bodyPr>
          <a:lstStyle/>
          <a:p>
            <a:r>
              <a:rPr lang="fr-CA" dirty="0"/>
              <a:t>Description des programmes</a:t>
            </a:r>
          </a:p>
        </p:txBody>
      </p:sp>
      <p:sp>
        <p:nvSpPr>
          <p:cNvPr id="3" name="Espace réservé du contenu 2">
            <a:extLst>
              <a:ext uri="{FF2B5EF4-FFF2-40B4-BE49-F238E27FC236}">
                <a16:creationId xmlns:a16="http://schemas.microsoft.com/office/drawing/2014/main" id="{98931361-55C0-082A-4EAB-7A70E6F77D15}"/>
              </a:ext>
            </a:extLst>
          </p:cNvPr>
          <p:cNvSpPr>
            <a:spLocks noGrp="1"/>
          </p:cNvSpPr>
          <p:nvPr>
            <p:ph idx="1"/>
          </p:nvPr>
        </p:nvSpPr>
        <p:spPr>
          <a:xfrm>
            <a:off x="1087304" y="2048933"/>
            <a:ext cx="6738008" cy="4063999"/>
          </a:xfrm>
        </p:spPr>
        <p:txBody>
          <a:bodyPr>
            <a:normAutofit fontScale="92500" lnSpcReduction="20000"/>
          </a:bodyPr>
          <a:lstStyle/>
          <a:p>
            <a:pPr>
              <a:buFont typeface="Wingdings" pitchFamily="2" charset="2"/>
              <a:buChar char="v"/>
            </a:pPr>
            <a:r>
              <a:rPr lang="fr-CA" dirty="0">
                <a:latin typeface="Calibri" panose="020F0502020204030204" pitchFamily="34" charset="0"/>
                <a:cs typeface="Calibri" panose="020F0502020204030204" pitchFamily="34" charset="0"/>
              </a:rPr>
              <a:t>Professionnels impliqués : </a:t>
            </a:r>
            <a:r>
              <a:rPr lang="fr-CA" b="1" dirty="0">
                <a:latin typeface="Calibri" panose="020F0502020204030204" pitchFamily="34" charset="0"/>
                <a:cs typeface="Calibri" panose="020F0502020204030204" pitchFamily="34" charset="0"/>
              </a:rPr>
              <a:t>infirmière</a:t>
            </a:r>
            <a:r>
              <a:rPr lang="fr-CA" dirty="0">
                <a:latin typeface="Calibri" panose="020F0502020204030204" pitchFamily="34" charset="0"/>
                <a:cs typeface="Calibri" panose="020F0502020204030204" pitchFamily="34" charset="0"/>
              </a:rPr>
              <a:t>, </a:t>
            </a:r>
            <a:r>
              <a:rPr lang="fr-CA" b="1" dirty="0">
                <a:latin typeface="Calibri" panose="020F0502020204030204" pitchFamily="34" charset="0"/>
                <a:cs typeface="Calibri" panose="020F0502020204030204" pitchFamily="34" charset="0"/>
              </a:rPr>
              <a:t>travailleur social</a:t>
            </a:r>
            <a:r>
              <a:rPr lang="fr-CA" dirty="0">
                <a:latin typeface="Calibri" panose="020F0502020204030204" pitchFamily="34" charset="0"/>
                <a:cs typeface="Calibri" panose="020F0502020204030204" pitchFamily="34" charset="0"/>
              </a:rPr>
              <a:t>, intervenant dans la communauté, </a:t>
            </a:r>
            <a:r>
              <a:rPr lang="fr-CA" b="1" dirty="0">
                <a:latin typeface="Calibri" panose="020F0502020204030204" pitchFamily="34" charset="0"/>
                <a:cs typeface="Calibri" panose="020F0502020204030204" pitchFamily="34" charset="0"/>
              </a:rPr>
              <a:t>médecin de famille prescripteur de TAO</a:t>
            </a:r>
            <a:r>
              <a:rPr lang="fr-CA" dirty="0">
                <a:latin typeface="Calibri" panose="020F0502020204030204" pitchFamily="34" charset="0"/>
                <a:cs typeface="Calibri" panose="020F0502020204030204" pitchFamily="34" charset="0"/>
              </a:rPr>
              <a:t>, psychiatre, pédiatre, obstétricien</a:t>
            </a:r>
          </a:p>
          <a:p>
            <a:pPr>
              <a:buFont typeface="Wingdings" pitchFamily="2" charset="2"/>
              <a:buChar char="v"/>
            </a:pPr>
            <a:r>
              <a:rPr lang="fr-CA" dirty="0">
                <a:latin typeface="Calibri" panose="020F0502020204030204" pitchFamily="34" charset="0"/>
                <a:cs typeface="Calibri" panose="020F0502020204030204" pitchFamily="34" charset="0"/>
              </a:rPr>
              <a:t>Suivi du TAO  et suivi de grossesse </a:t>
            </a:r>
          </a:p>
          <a:p>
            <a:pPr>
              <a:buFont typeface="Wingdings" pitchFamily="2" charset="2"/>
              <a:buChar char="v"/>
            </a:pPr>
            <a:r>
              <a:rPr lang="fr-CA" dirty="0">
                <a:latin typeface="Calibri" panose="020F0502020204030204" pitchFamily="34" charset="0"/>
                <a:cs typeface="Calibri" panose="020F0502020204030204" pitchFamily="34" charset="0"/>
              </a:rPr>
              <a:t>Rencontres individuelles et thérapies de groupe </a:t>
            </a:r>
          </a:p>
          <a:p>
            <a:pPr>
              <a:buFont typeface="Wingdings" pitchFamily="2" charset="2"/>
              <a:buChar char="v"/>
            </a:pPr>
            <a:r>
              <a:rPr lang="fr-CA" dirty="0">
                <a:latin typeface="Calibri" panose="020F0502020204030204" pitchFamily="34" charset="0"/>
                <a:cs typeface="Calibri" panose="020F0502020204030204" pitchFamily="34" charset="0"/>
              </a:rPr>
              <a:t>Rencontres </a:t>
            </a:r>
            <a:r>
              <a:rPr lang="fr-CA" b="1" dirty="0">
                <a:latin typeface="Calibri" panose="020F0502020204030204" pitchFamily="34" charset="0"/>
                <a:cs typeface="Calibri" panose="020F0502020204030204" pitchFamily="34" charset="0"/>
              </a:rPr>
              <a:t>fréquentes</a:t>
            </a:r>
            <a:r>
              <a:rPr lang="fr-CA" dirty="0">
                <a:latin typeface="Calibri" panose="020F0502020204030204" pitchFamily="34" charset="0"/>
                <a:cs typeface="Calibri" panose="020F0502020204030204" pitchFamily="34" charset="0"/>
              </a:rPr>
              <a:t> pour support psychosocial </a:t>
            </a:r>
          </a:p>
          <a:p>
            <a:pPr lvl="1">
              <a:buFont typeface="Wingdings" pitchFamily="2" charset="2"/>
              <a:buChar char="v"/>
            </a:pPr>
            <a:r>
              <a:rPr lang="fr-FR" b="0" dirty="0">
                <a:latin typeface="Calibri" panose="020F0502020204030204" pitchFamily="34" charset="0"/>
                <a:cs typeface="Calibri" panose="020F0502020204030204" pitchFamily="34" charset="0"/>
              </a:rPr>
              <a:t>  </a:t>
            </a:r>
            <a:r>
              <a:rPr lang="fr-FR" b="0" u="sng" dirty="0">
                <a:latin typeface="Calibri" panose="020F0502020204030204" pitchFamily="34" charset="0"/>
                <a:cs typeface="Calibri" panose="020F0502020204030204" pitchFamily="34" charset="0"/>
              </a:rPr>
              <a:t>Sujets privilégiés</a:t>
            </a:r>
          </a:p>
          <a:p>
            <a:pPr lvl="3">
              <a:buFont typeface="Wingdings" pitchFamily="2" charset="2"/>
              <a:buChar char="v"/>
            </a:pPr>
            <a:r>
              <a:rPr lang="fr-FR" b="0" dirty="0">
                <a:latin typeface="Calibri" panose="020F0502020204030204" pitchFamily="34" charset="0"/>
                <a:cs typeface="Calibri" panose="020F0502020204030204" pitchFamily="34" charset="0"/>
              </a:rPr>
              <a:t>  Soins des enfants / compétences parentales (incluant aspect de la garde)</a:t>
            </a:r>
          </a:p>
          <a:p>
            <a:pPr lvl="3">
              <a:buFont typeface="Wingdings" pitchFamily="2" charset="2"/>
              <a:buChar char="v"/>
            </a:pPr>
            <a:r>
              <a:rPr lang="fr-FR" b="0" dirty="0">
                <a:latin typeface="Calibri" panose="020F0502020204030204" pitchFamily="34" charset="0"/>
                <a:cs typeface="Calibri" panose="020F0502020204030204" pitchFamily="34" charset="0"/>
              </a:rPr>
              <a:t>  Soins pré et post-partum</a:t>
            </a:r>
          </a:p>
          <a:p>
            <a:pPr lvl="3">
              <a:buFont typeface="Wingdings" pitchFamily="2" charset="2"/>
              <a:buChar char="v"/>
            </a:pPr>
            <a:r>
              <a:rPr lang="fr-FR" b="0" dirty="0">
                <a:latin typeface="Calibri" panose="020F0502020204030204" pitchFamily="34" charset="0"/>
                <a:cs typeface="Calibri" panose="020F0502020204030204" pitchFamily="34" charset="0"/>
              </a:rPr>
              <a:t> Soutien à l’allaitement</a:t>
            </a:r>
          </a:p>
          <a:p>
            <a:pPr lvl="3">
              <a:buFont typeface="Wingdings" pitchFamily="2" charset="2"/>
              <a:buChar char="v"/>
            </a:pPr>
            <a:r>
              <a:rPr lang="fr-FR" b="0" dirty="0">
                <a:latin typeface="Calibri" panose="020F0502020204030204" pitchFamily="34" charset="0"/>
                <a:cs typeface="Calibri" panose="020F0502020204030204" pitchFamily="34" charset="0"/>
              </a:rPr>
              <a:t>  Planning familial</a:t>
            </a:r>
          </a:p>
          <a:p>
            <a:pPr lvl="3">
              <a:buFont typeface="Wingdings" pitchFamily="2" charset="2"/>
              <a:buChar char="v"/>
            </a:pPr>
            <a:r>
              <a:rPr lang="fr-FR" b="0" dirty="0">
                <a:latin typeface="Calibri" panose="020F0502020204030204" pitchFamily="34" charset="0"/>
                <a:cs typeface="Calibri" panose="020F0502020204030204" pitchFamily="34" charset="0"/>
              </a:rPr>
              <a:t>  Dépistage des infections transmises sexuellement</a:t>
            </a:r>
          </a:p>
          <a:p>
            <a:pPr lvl="3">
              <a:buFont typeface="Wingdings" pitchFamily="2" charset="2"/>
              <a:buChar char="v"/>
            </a:pPr>
            <a:r>
              <a:rPr lang="fr-FR" b="0" dirty="0">
                <a:latin typeface="Calibri" panose="020F0502020204030204" pitchFamily="34" charset="0"/>
                <a:cs typeface="Calibri" panose="020F0502020204030204" pitchFamily="34" charset="0"/>
              </a:rPr>
              <a:t> Aide au logement</a:t>
            </a:r>
            <a:endParaRPr lang="fr-CA" b="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1310E54-45E5-6C25-048B-5982F43A5739}"/>
              </a:ext>
            </a:extLst>
          </p:cNvPr>
          <p:cNvPicPr>
            <a:picLocks noChangeAspect="1"/>
          </p:cNvPicPr>
          <p:nvPr/>
        </p:nvPicPr>
        <p:blipFill rotWithShape="1">
          <a:blip r:embed="rId3"/>
          <a:srcRect/>
          <a:stretch/>
        </p:blipFill>
        <p:spPr>
          <a:xfrm>
            <a:off x="7704667" y="1685811"/>
            <a:ext cx="3949284" cy="3949284"/>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141934635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A1F03-1978-4993-9625-ECC9A327C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33629B-96CE-80B9-B9AF-63F4B4BB9351}"/>
              </a:ext>
            </a:extLst>
          </p:cNvPr>
          <p:cNvPicPr>
            <a:picLocks noChangeAspect="1"/>
          </p:cNvPicPr>
          <p:nvPr/>
        </p:nvPicPr>
        <p:blipFill rotWithShape="1">
          <a:blip r:embed="rId3"/>
          <a:srcRect t="19734" b="24016"/>
          <a:stretch/>
        </p:blipFill>
        <p:spPr>
          <a:xfrm>
            <a:off x="0" y="10"/>
            <a:ext cx="12191980" cy="6857990"/>
          </a:xfrm>
          <a:prstGeom prst="rect">
            <a:avLst/>
          </a:prstGeom>
        </p:spPr>
      </p:pic>
      <p:sp useBgFill="1">
        <p:nvSpPr>
          <p:cNvPr id="11" name="Rectangle 10">
            <a:extLst>
              <a:ext uri="{FF2B5EF4-FFF2-40B4-BE49-F238E27FC236}">
                <a16:creationId xmlns:a16="http://schemas.microsoft.com/office/drawing/2014/main" id="{1DF5ECF7-5D31-4B53-8384-8D36C1065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1" y="762000"/>
            <a:ext cx="10668000"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962C02-034D-F0D5-7219-7B637C7A9F3A}"/>
              </a:ext>
            </a:extLst>
          </p:cNvPr>
          <p:cNvSpPr>
            <a:spLocks noGrp="1"/>
          </p:cNvSpPr>
          <p:nvPr>
            <p:ph type="title"/>
          </p:nvPr>
        </p:nvSpPr>
        <p:spPr>
          <a:xfrm>
            <a:off x="1057032" y="1473200"/>
            <a:ext cx="3337113" cy="3810000"/>
          </a:xfrm>
        </p:spPr>
        <p:txBody>
          <a:bodyPr anchor="ctr">
            <a:normAutofit/>
          </a:bodyPr>
          <a:lstStyle/>
          <a:p>
            <a:pPr algn="ctr"/>
            <a:r>
              <a:rPr lang="fr-CA" dirty="0"/>
              <a:t>Résultats</a:t>
            </a:r>
            <a:br>
              <a:rPr lang="fr-CA" dirty="0"/>
            </a:br>
            <a:r>
              <a:rPr lang="fr-CA" sz="1400" dirty="0"/>
              <a:t>(statistiquement significatifs) </a:t>
            </a:r>
          </a:p>
        </p:txBody>
      </p:sp>
      <p:sp>
        <p:nvSpPr>
          <p:cNvPr id="5" name="Espace réservé du contenu 2">
            <a:extLst>
              <a:ext uri="{FF2B5EF4-FFF2-40B4-BE49-F238E27FC236}">
                <a16:creationId xmlns:a16="http://schemas.microsoft.com/office/drawing/2014/main" id="{E2184D79-6399-DBA9-C523-C71B4B9C39FE}"/>
              </a:ext>
            </a:extLst>
          </p:cNvPr>
          <p:cNvSpPr txBox="1">
            <a:spLocks/>
          </p:cNvSpPr>
          <p:nvPr/>
        </p:nvSpPr>
        <p:spPr>
          <a:xfrm>
            <a:off x="5428435" y="3627122"/>
            <a:ext cx="5334000" cy="2087880"/>
          </a:xfrm>
          <a:prstGeom prst="rect">
            <a:avLst/>
          </a:prstGeom>
        </p:spPr>
        <p:txBody>
          <a:bodyPr vert="horz" lIns="91440" tIns="45720" rIns="91440" bIns="45720" rtlCol="0" anchor="ctr">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sp>
        <p:nvSpPr>
          <p:cNvPr id="8" name="Espace réservé du contenu 7">
            <a:extLst>
              <a:ext uri="{FF2B5EF4-FFF2-40B4-BE49-F238E27FC236}">
                <a16:creationId xmlns:a16="http://schemas.microsoft.com/office/drawing/2014/main" id="{5917F3FB-37A8-CE4E-87E1-4BBED3E7251E}"/>
              </a:ext>
            </a:extLst>
          </p:cNvPr>
          <p:cNvSpPr>
            <a:spLocks noGrp="1"/>
          </p:cNvSpPr>
          <p:nvPr>
            <p:ph idx="1"/>
          </p:nvPr>
        </p:nvSpPr>
        <p:spPr>
          <a:xfrm>
            <a:off x="4760869" y="974036"/>
            <a:ext cx="5788598" cy="4952632"/>
          </a:xfrm>
        </p:spPr>
        <p:txBody>
          <a:bodyPr>
            <a:normAutofit fontScale="85000" lnSpcReduction="20000"/>
          </a:bodyPr>
          <a:lstStyle/>
          <a:p>
            <a:pPr>
              <a:buFont typeface="Wingdings" pitchFamily="2" charset="2"/>
              <a:buChar char="v"/>
            </a:pPr>
            <a:r>
              <a:rPr lang="fr-FR" b="1" dirty="0">
                <a:latin typeface="Calibri" panose="020F0502020204030204" pitchFamily="34" charset="0"/>
                <a:cs typeface="Calibri" panose="020F0502020204030204" pitchFamily="34" charset="0"/>
              </a:rPr>
              <a:t>Programme de prise charge globale axée sur la femme permet : </a:t>
            </a:r>
            <a:r>
              <a:rPr lang="fr-FR" sz="1400" i="1" dirty="0">
                <a:latin typeface="Calibri" panose="020F0502020204030204" pitchFamily="34" charset="0"/>
                <a:cs typeface="Calibri" panose="020F0502020204030204" pitchFamily="34" charset="0"/>
              </a:rPr>
              <a:t>Article 4 ; PCR program</a:t>
            </a:r>
            <a:endParaRPr lang="fr-FR" sz="1400" b="1" dirty="0">
              <a:latin typeface="Calibri" panose="020F0502020204030204" pitchFamily="34" charset="0"/>
              <a:cs typeface="Calibri" panose="020F0502020204030204" pitchFamily="34" charset="0"/>
            </a:endParaRPr>
          </a:p>
          <a:p>
            <a:pPr lvl="1">
              <a:buFont typeface="Wingdings" pitchFamily="2" charset="2"/>
              <a:buChar char="v"/>
            </a:pPr>
            <a:r>
              <a:rPr lang="fr-FR" b="0" dirty="0">
                <a:latin typeface="Calibri" panose="020F0502020204030204" pitchFamily="34" charset="0"/>
                <a:cs typeface="Calibri" panose="020F0502020204030204" pitchFamily="34" charset="0"/>
              </a:rPr>
              <a:t> Une plus grande initiation d’un TAO (</a:t>
            </a:r>
            <a:r>
              <a:rPr lang="fr-FR" b="0" dirty="0" err="1">
                <a:latin typeface="Calibri" panose="020F0502020204030204" pitchFamily="34" charset="0"/>
                <a:cs typeface="Calibri" panose="020F0502020204030204" pitchFamily="34" charset="0"/>
              </a:rPr>
              <a:t>buprénorphine</a:t>
            </a:r>
            <a:r>
              <a:rPr lang="fr-FR" b="0" dirty="0">
                <a:latin typeface="Calibri" panose="020F0502020204030204" pitchFamily="34" charset="0"/>
                <a:cs typeface="Calibri" panose="020F0502020204030204" pitchFamily="34" charset="0"/>
              </a:rPr>
              <a:t>) avant ou pendant la grossesse (81 vs 44%)</a:t>
            </a:r>
          </a:p>
          <a:p>
            <a:pPr lvl="1">
              <a:buFont typeface="Wingdings" pitchFamily="2" charset="2"/>
              <a:buChar char="v"/>
            </a:pPr>
            <a:r>
              <a:rPr lang="fr-FR" b="0" dirty="0">
                <a:latin typeface="Calibri" panose="020F0502020204030204" pitchFamily="34" charset="0"/>
                <a:cs typeface="Calibri" panose="020F0502020204030204" pitchFamily="34" charset="0"/>
              </a:rPr>
              <a:t> Une meilleure observance au suivi post </a:t>
            </a:r>
            <a:r>
              <a:rPr lang="fr-FR" b="0" dirty="0" err="1">
                <a:latin typeface="Calibri" panose="020F0502020204030204" pitchFamily="34" charset="0"/>
                <a:cs typeface="Calibri" panose="020F0502020204030204" pitchFamily="34" charset="0"/>
              </a:rPr>
              <a:t>partum</a:t>
            </a:r>
            <a:r>
              <a:rPr lang="fr-FR" b="0" dirty="0">
                <a:latin typeface="Calibri" panose="020F0502020204030204" pitchFamily="34" charset="0"/>
                <a:cs typeface="Calibri" panose="020F0502020204030204" pitchFamily="34" charset="0"/>
              </a:rPr>
              <a:t> (68 vs 53%)</a:t>
            </a:r>
          </a:p>
          <a:p>
            <a:pPr lvl="1">
              <a:buFont typeface="Wingdings" pitchFamily="2" charset="2"/>
              <a:buChar char="v"/>
            </a:pPr>
            <a:r>
              <a:rPr lang="fr-FR" b="0" dirty="0">
                <a:latin typeface="Calibri" panose="020F0502020204030204" pitchFamily="34" charset="0"/>
                <a:cs typeface="Calibri" panose="020F0502020204030204" pitchFamily="34" charset="0"/>
              </a:rPr>
              <a:t> Une plus grande utilisation de contraception long terme  (24 vs 13%)</a:t>
            </a:r>
          </a:p>
          <a:p>
            <a:pPr lvl="1">
              <a:buFont typeface="Wingdings" pitchFamily="2" charset="2"/>
              <a:buChar char="v"/>
            </a:pPr>
            <a:r>
              <a:rPr lang="fr-FR" b="0" dirty="0">
                <a:latin typeface="Calibri" panose="020F0502020204030204" pitchFamily="34" charset="0"/>
                <a:cs typeface="Calibri" panose="020F0502020204030204" pitchFamily="34" charset="0"/>
              </a:rPr>
              <a:t> Une diminution de l’abandon d’allaitement (- 14 vs – 37%)</a:t>
            </a:r>
          </a:p>
          <a:p>
            <a:pPr>
              <a:buFont typeface="Wingdings" pitchFamily="2" charset="2"/>
              <a:buChar char="v"/>
            </a:pPr>
            <a:r>
              <a:rPr lang="fr-FR" b="1" dirty="0">
                <a:latin typeface="Calibri" panose="020F0502020204030204" pitchFamily="34" charset="0"/>
                <a:cs typeface="Calibri" panose="020F0502020204030204" pitchFamily="34" charset="0"/>
              </a:rPr>
              <a:t>Revue systématique </a:t>
            </a:r>
            <a:r>
              <a:rPr lang="fr-FR" sz="1400" i="1" dirty="0">
                <a:latin typeface="Calibri" panose="020F0502020204030204" pitchFamily="34" charset="0"/>
                <a:cs typeface="Calibri" panose="020F0502020204030204" pitchFamily="34" charset="0"/>
              </a:rPr>
              <a:t>(Article 3) </a:t>
            </a:r>
            <a:r>
              <a:rPr lang="fr-FR" b="1" dirty="0">
                <a:latin typeface="Calibri" panose="020F0502020204030204" pitchFamily="34" charset="0"/>
                <a:cs typeface="Calibri" panose="020F0502020204030204" pitchFamily="34" charset="0"/>
              </a:rPr>
              <a:t>:</a:t>
            </a:r>
          </a:p>
          <a:p>
            <a:pPr lvl="1">
              <a:buFont typeface="Wingdings" pitchFamily="2" charset="2"/>
              <a:buChar char="v"/>
            </a:pPr>
            <a:r>
              <a:rPr lang="fr-FR" b="0" dirty="0">
                <a:latin typeface="Calibri" panose="020F0502020204030204" pitchFamily="34" charset="0"/>
                <a:cs typeface="Calibri" panose="020F0502020204030204" pitchFamily="34" charset="0"/>
              </a:rPr>
              <a:t>Pas de recommandation généralisable</a:t>
            </a:r>
          </a:p>
          <a:p>
            <a:pPr>
              <a:buFont typeface="Wingdings" pitchFamily="2" charset="2"/>
              <a:buChar char="v"/>
            </a:pPr>
            <a:r>
              <a:rPr lang="fr-FR" b="1" dirty="0">
                <a:latin typeface="Calibri" panose="020F0502020204030204" pitchFamily="34" charset="0"/>
                <a:cs typeface="Calibri" panose="020F0502020204030204" pitchFamily="34" charset="0"/>
              </a:rPr>
              <a:t>Entrevues avec les membres d’une équipe multi disciplinaire :</a:t>
            </a:r>
            <a:br>
              <a:rPr lang="fr-FR" b="1" dirty="0">
                <a:latin typeface="Calibri" panose="020F0502020204030204" pitchFamily="34" charset="0"/>
                <a:cs typeface="Calibri" panose="020F0502020204030204" pitchFamily="34" charset="0"/>
              </a:rPr>
            </a:br>
            <a:r>
              <a:rPr lang="fr-FR" sz="1400" b="1" dirty="0">
                <a:latin typeface="Calibri" panose="020F0502020204030204" pitchFamily="34" charset="0"/>
                <a:cs typeface="Calibri" panose="020F0502020204030204" pitchFamily="34" charset="0"/>
              </a:rPr>
              <a:t> </a:t>
            </a:r>
            <a:r>
              <a:rPr lang="fr-FR" sz="1400" i="1" dirty="0">
                <a:latin typeface="Calibri" panose="020F0502020204030204" pitchFamily="34" charset="0"/>
                <a:cs typeface="Calibri" panose="020F0502020204030204" pitchFamily="34" charset="0"/>
              </a:rPr>
              <a:t>Article 1 ; évaluation du COACHH program</a:t>
            </a:r>
            <a:endParaRPr lang="fr-FR" sz="1400" b="1" dirty="0">
              <a:latin typeface="Calibri" panose="020F0502020204030204" pitchFamily="34" charset="0"/>
              <a:cs typeface="Calibri" panose="020F0502020204030204" pitchFamily="34" charset="0"/>
            </a:endParaRPr>
          </a:p>
          <a:p>
            <a:pPr lvl="1">
              <a:buFont typeface="Wingdings" pitchFamily="2" charset="2"/>
              <a:buChar char="v"/>
            </a:pPr>
            <a:r>
              <a:rPr lang="fr-FR" b="0" dirty="0">
                <a:latin typeface="Calibri" panose="020F0502020204030204" pitchFamily="34" charset="0"/>
                <a:cs typeface="Calibri" panose="020F0502020204030204" pitchFamily="34" charset="0"/>
              </a:rPr>
              <a:t>Communication régulière aide à former des relations de confiance</a:t>
            </a:r>
          </a:p>
          <a:p>
            <a:pPr lvl="1">
              <a:buFont typeface="Wingdings" pitchFamily="2" charset="2"/>
              <a:buChar char="v"/>
            </a:pPr>
            <a:r>
              <a:rPr lang="fr-FR" b="0" dirty="0">
                <a:latin typeface="Calibri" panose="020F0502020204030204" pitchFamily="34" charset="0"/>
                <a:cs typeface="Calibri" panose="020F0502020204030204" pitchFamily="34" charset="0"/>
              </a:rPr>
              <a:t>Approche sans jugement &amp; de réduction des méfaits prévient les rechutes</a:t>
            </a:r>
          </a:p>
          <a:p>
            <a:pPr lvl="1">
              <a:buFont typeface="Wingdings" pitchFamily="2" charset="2"/>
              <a:buChar char="v"/>
            </a:pPr>
            <a:r>
              <a:rPr lang="fr-FR" b="0" dirty="0">
                <a:latin typeface="Calibri" panose="020F0502020204030204" pitchFamily="34" charset="0"/>
                <a:cs typeface="Calibri" panose="020F0502020204030204" pitchFamily="34" charset="0"/>
              </a:rPr>
              <a:t>Importance d’une équipe multi pour adresser les problèmes divers</a:t>
            </a:r>
          </a:p>
          <a:p>
            <a:pPr lvl="1">
              <a:buFont typeface="Wingdings" pitchFamily="2" charset="2"/>
              <a:buChar char="v"/>
            </a:pPr>
            <a:r>
              <a:rPr lang="fr-FR" b="0" dirty="0">
                <a:latin typeface="Calibri" panose="020F0502020204030204" pitchFamily="34" charset="0"/>
                <a:cs typeface="Calibri" panose="020F0502020204030204" pitchFamily="34" charset="0"/>
              </a:rPr>
              <a:t>Importance du débriefing </a:t>
            </a:r>
          </a:p>
        </p:txBody>
      </p:sp>
    </p:spTree>
    <p:extLst>
      <p:ext uri="{BB962C8B-B14F-4D97-AF65-F5344CB8AC3E}">
        <p14:creationId xmlns:p14="http://schemas.microsoft.com/office/powerpoint/2010/main" val="28890342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CA1F03-1978-4993-9625-ECC9A327C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33629B-96CE-80B9-B9AF-63F4B4BB9351}"/>
              </a:ext>
            </a:extLst>
          </p:cNvPr>
          <p:cNvPicPr>
            <a:picLocks noChangeAspect="1"/>
          </p:cNvPicPr>
          <p:nvPr/>
        </p:nvPicPr>
        <p:blipFill rotWithShape="1">
          <a:blip r:embed="rId3"/>
          <a:srcRect t="19734" b="24016"/>
          <a:stretch/>
        </p:blipFill>
        <p:spPr>
          <a:xfrm>
            <a:off x="0" y="10"/>
            <a:ext cx="12191980" cy="6857990"/>
          </a:xfrm>
          <a:prstGeom prst="rect">
            <a:avLst/>
          </a:prstGeom>
        </p:spPr>
      </p:pic>
      <p:sp useBgFill="1">
        <p:nvSpPr>
          <p:cNvPr id="11" name="Rectangle 10">
            <a:extLst>
              <a:ext uri="{FF2B5EF4-FFF2-40B4-BE49-F238E27FC236}">
                <a16:creationId xmlns:a16="http://schemas.microsoft.com/office/drawing/2014/main" id="{1DF5ECF7-5D31-4B53-8384-8D36C1065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1" y="762000"/>
            <a:ext cx="10668000"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962C02-034D-F0D5-7219-7B637C7A9F3A}"/>
              </a:ext>
            </a:extLst>
          </p:cNvPr>
          <p:cNvSpPr>
            <a:spLocks noGrp="1"/>
          </p:cNvSpPr>
          <p:nvPr>
            <p:ph type="title"/>
          </p:nvPr>
        </p:nvSpPr>
        <p:spPr>
          <a:xfrm>
            <a:off x="1057032" y="1473200"/>
            <a:ext cx="3337113" cy="3810000"/>
          </a:xfrm>
        </p:spPr>
        <p:txBody>
          <a:bodyPr anchor="ctr">
            <a:normAutofit/>
          </a:bodyPr>
          <a:lstStyle/>
          <a:p>
            <a:pPr algn="ctr"/>
            <a:r>
              <a:rPr lang="fr-CA" dirty="0"/>
              <a:t>Résultats</a:t>
            </a:r>
            <a:br>
              <a:rPr lang="fr-CA" dirty="0"/>
            </a:br>
            <a:r>
              <a:rPr lang="fr-CA" sz="1400" dirty="0"/>
              <a:t>(statistiquement significatifs) </a:t>
            </a:r>
          </a:p>
        </p:txBody>
      </p:sp>
      <p:sp>
        <p:nvSpPr>
          <p:cNvPr id="5" name="Espace réservé du contenu 2">
            <a:extLst>
              <a:ext uri="{FF2B5EF4-FFF2-40B4-BE49-F238E27FC236}">
                <a16:creationId xmlns:a16="http://schemas.microsoft.com/office/drawing/2014/main" id="{E2184D79-6399-DBA9-C523-C71B4B9C39FE}"/>
              </a:ext>
            </a:extLst>
          </p:cNvPr>
          <p:cNvSpPr txBox="1">
            <a:spLocks/>
          </p:cNvSpPr>
          <p:nvPr/>
        </p:nvSpPr>
        <p:spPr>
          <a:xfrm>
            <a:off x="5428435" y="3627122"/>
            <a:ext cx="5334000" cy="2087880"/>
          </a:xfrm>
          <a:prstGeom prst="rect">
            <a:avLst/>
          </a:prstGeom>
        </p:spPr>
        <p:txBody>
          <a:bodyPr vert="horz" lIns="91440" tIns="45720" rIns="91440" bIns="45720" rtlCol="0" anchor="ctr">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sp>
        <p:nvSpPr>
          <p:cNvPr id="8" name="Espace réservé du contenu 7">
            <a:extLst>
              <a:ext uri="{FF2B5EF4-FFF2-40B4-BE49-F238E27FC236}">
                <a16:creationId xmlns:a16="http://schemas.microsoft.com/office/drawing/2014/main" id="{5917F3FB-37A8-CE4E-87E1-4BBED3E7251E}"/>
              </a:ext>
            </a:extLst>
          </p:cNvPr>
          <p:cNvSpPr>
            <a:spLocks noGrp="1"/>
          </p:cNvSpPr>
          <p:nvPr>
            <p:ph idx="1"/>
          </p:nvPr>
        </p:nvSpPr>
        <p:spPr>
          <a:xfrm>
            <a:off x="4760869" y="934278"/>
            <a:ext cx="5788598" cy="4949687"/>
          </a:xfrm>
        </p:spPr>
        <p:txBody>
          <a:bodyPr>
            <a:normAutofit fontScale="92500" lnSpcReduction="20000"/>
          </a:bodyPr>
          <a:lstStyle/>
          <a:p>
            <a:pPr>
              <a:buFont typeface="Wingdings" pitchFamily="2" charset="2"/>
              <a:buChar char="v"/>
            </a:pPr>
            <a:r>
              <a:rPr lang="fr-FR" b="1" dirty="0"/>
              <a:t>Comparaison du début par rapport à la fin de la grossesse :</a:t>
            </a:r>
            <a:br>
              <a:rPr lang="fr-FR" b="1" dirty="0"/>
            </a:br>
            <a:r>
              <a:rPr lang="fr-FR" sz="1500" i="1" dirty="0"/>
              <a:t>Article 5 ; programme CUPD</a:t>
            </a:r>
            <a:endParaRPr lang="fr-FR" b="1" dirty="0"/>
          </a:p>
          <a:p>
            <a:pPr lvl="1">
              <a:buFont typeface="Wingdings" pitchFamily="2" charset="2"/>
              <a:buChar char="v"/>
            </a:pPr>
            <a:r>
              <a:rPr lang="fr-FR" b="0" dirty="0"/>
              <a:t> Diminution de la consommation d’héroïne (17 vs 6%)</a:t>
            </a:r>
          </a:p>
          <a:p>
            <a:pPr lvl="1">
              <a:buFont typeface="Wingdings" pitchFamily="2" charset="2"/>
              <a:buChar char="v"/>
            </a:pPr>
            <a:r>
              <a:rPr lang="fr-FR" b="0" dirty="0"/>
              <a:t> Plus grande utilisation d’un traitement de substitution (78 vs  92%) </a:t>
            </a:r>
          </a:p>
          <a:p>
            <a:pPr>
              <a:buFont typeface="Wingdings" pitchFamily="2" charset="2"/>
              <a:buChar char="v"/>
            </a:pPr>
            <a:r>
              <a:rPr lang="fr-FR" b="1" dirty="0"/>
              <a:t>Femmes ayant eu un suivi précoce (au 1</a:t>
            </a:r>
            <a:r>
              <a:rPr lang="fr-FR" b="1" baseline="30000" dirty="0"/>
              <a:t>er</a:t>
            </a:r>
            <a:r>
              <a:rPr lang="fr-FR" b="1" dirty="0"/>
              <a:t> </a:t>
            </a:r>
            <a:r>
              <a:rPr lang="fr-FR" b="1" dirty="0" err="1"/>
              <a:t>T</a:t>
            </a:r>
            <a:r>
              <a:rPr lang="fr-FR" b="1" dirty="0"/>
              <a:t>) :</a:t>
            </a:r>
            <a:br>
              <a:rPr lang="fr-FR" b="1" dirty="0"/>
            </a:br>
            <a:r>
              <a:rPr lang="fr-FR" sz="1500" i="1" dirty="0"/>
              <a:t>Article 6 ; T-CUP program</a:t>
            </a:r>
            <a:endParaRPr lang="fr-FR" b="1" dirty="0"/>
          </a:p>
          <a:p>
            <a:pPr lvl="1">
              <a:buFont typeface="Wingdings" pitchFamily="2" charset="2"/>
              <a:buChar char="v"/>
            </a:pPr>
            <a:r>
              <a:rPr lang="fr-FR" b="0" dirty="0"/>
              <a:t> Diminution de la consommation d’opioïdes (8 vs 3 femmes)</a:t>
            </a:r>
          </a:p>
          <a:p>
            <a:pPr lvl="1">
              <a:buFont typeface="Wingdings" pitchFamily="2" charset="2"/>
              <a:buChar char="v"/>
            </a:pPr>
            <a:r>
              <a:rPr lang="fr-FR" b="0" dirty="0"/>
              <a:t>Diminution de la durée moyenne de séjour à l’hôpital de l’enfant (6 vs 11 jours)</a:t>
            </a:r>
          </a:p>
          <a:p>
            <a:pPr lvl="1">
              <a:buFont typeface="Wingdings" pitchFamily="2" charset="2"/>
              <a:buChar char="v"/>
            </a:pPr>
            <a:r>
              <a:rPr lang="fr-FR" b="0" dirty="0"/>
              <a:t> Augmentation du taux de garde de l’enfant (94% suivies au 1</a:t>
            </a:r>
            <a:r>
              <a:rPr lang="fr-FR" b="0" baseline="30000" dirty="0"/>
              <a:t>er</a:t>
            </a:r>
            <a:r>
              <a:rPr lang="fr-FR" b="0" dirty="0"/>
              <a:t> </a:t>
            </a:r>
            <a:r>
              <a:rPr lang="fr-FR" b="0" dirty="0" err="1"/>
              <a:t>T</a:t>
            </a:r>
            <a:r>
              <a:rPr lang="fr-FR" b="0" dirty="0"/>
              <a:t>,  68% au 2</a:t>
            </a:r>
            <a:r>
              <a:rPr lang="fr-FR" b="0" baseline="30000" dirty="0"/>
              <a:t>e</a:t>
            </a:r>
            <a:r>
              <a:rPr lang="fr-FR" b="0" dirty="0"/>
              <a:t> </a:t>
            </a:r>
            <a:r>
              <a:rPr lang="fr-FR" b="0" dirty="0" err="1"/>
              <a:t>T</a:t>
            </a:r>
            <a:r>
              <a:rPr lang="fr-FR" b="0" dirty="0"/>
              <a:t> et 64% au 3</a:t>
            </a:r>
            <a:r>
              <a:rPr lang="fr-FR" b="0" baseline="30000" dirty="0"/>
              <a:t>e</a:t>
            </a:r>
            <a:r>
              <a:rPr lang="fr-FR" b="0" dirty="0"/>
              <a:t> </a:t>
            </a:r>
            <a:r>
              <a:rPr lang="fr-FR" b="0" dirty="0" err="1"/>
              <a:t>T</a:t>
            </a:r>
            <a:r>
              <a:rPr lang="fr-FR" b="0" dirty="0"/>
              <a:t>) </a:t>
            </a:r>
          </a:p>
          <a:p>
            <a:pPr>
              <a:buFont typeface="Wingdings" pitchFamily="2" charset="2"/>
              <a:buChar char="v"/>
            </a:pPr>
            <a:r>
              <a:rPr lang="fr-FR" b="1" dirty="0"/>
              <a:t>Femmes ayant conservé la garde de l’enfant avaient :</a:t>
            </a:r>
            <a:br>
              <a:rPr lang="fr-FR" b="1" dirty="0"/>
            </a:br>
            <a:r>
              <a:rPr lang="fr-FR" sz="1500" i="1" dirty="0"/>
              <a:t>Article 2 ; Hôpital de Vienne</a:t>
            </a:r>
            <a:endParaRPr lang="fr-FR" b="1" dirty="0"/>
          </a:p>
          <a:p>
            <a:pPr lvl="1">
              <a:buFont typeface="Wingdings" pitchFamily="2" charset="2"/>
              <a:buChar char="v"/>
            </a:pPr>
            <a:r>
              <a:rPr lang="fr-FR" b="0" dirty="0"/>
              <a:t> Une plus longue adhérence au programme TAO (9 vs 4 mois) </a:t>
            </a:r>
          </a:p>
          <a:p>
            <a:pPr lvl="1">
              <a:buFont typeface="Wingdings" pitchFamily="2" charset="2"/>
              <a:buChar char="v"/>
            </a:pPr>
            <a:r>
              <a:rPr lang="fr-FR" b="0" dirty="0"/>
              <a:t> Suivi précoce en grossesse (premier contact 18 vs 22 </a:t>
            </a:r>
            <a:r>
              <a:rPr lang="fr-FR" b="0" dirty="0" err="1"/>
              <a:t>sem</a:t>
            </a:r>
            <a:r>
              <a:rPr lang="fr-FR" b="0" dirty="0"/>
              <a:t>) </a:t>
            </a:r>
          </a:p>
          <a:p>
            <a:pPr>
              <a:buFont typeface="Wingdings" pitchFamily="2" charset="2"/>
              <a:buChar char="v"/>
            </a:pPr>
            <a:endParaRPr lang="fr-FR" dirty="0"/>
          </a:p>
          <a:p>
            <a:pPr lvl="1"/>
            <a:endParaRPr lang="fr-FR" dirty="0"/>
          </a:p>
          <a:p>
            <a:pPr>
              <a:buFont typeface="Wingdings" pitchFamily="2" charset="2"/>
              <a:buChar char="v"/>
            </a:pPr>
            <a:endParaRPr lang="fr-FR" dirty="0"/>
          </a:p>
        </p:txBody>
      </p:sp>
    </p:spTree>
    <p:extLst>
      <p:ext uri="{BB962C8B-B14F-4D97-AF65-F5344CB8AC3E}">
        <p14:creationId xmlns:p14="http://schemas.microsoft.com/office/powerpoint/2010/main" val="23397754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9FD032-14DB-C550-A7EE-5784B505BDFD}"/>
              </a:ext>
            </a:extLst>
          </p:cNvPr>
          <p:cNvSpPr>
            <a:spLocks noGrp="1"/>
          </p:cNvSpPr>
          <p:nvPr>
            <p:ph type="title"/>
          </p:nvPr>
        </p:nvSpPr>
        <p:spPr>
          <a:xfrm>
            <a:off x="1494359" y="870969"/>
            <a:ext cx="4827799" cy="625890"/>
          </a:xfrm>
        </p:spPr>
        <p:txBody>
          <a:bodyPr>
            <a:normAutofit/>
          </a:bodyPr>
          <a:lstStyle/>
          <a:p>
            <a:r>
              <a:rPr lang="fr-CA" dirty="0">
                <a:solidFill>
                  <a:schemeClr val="bg1"/>
                </a:solidFill>
              </a:rPr>
              <a:t>discussion</a:t>
            </a:r>
          </a:p>
        </p:txBody>
      </p:sp>
      <p:pic>
        <p:nvPicPr>
          <p:cNvPr id="4" name="Picture 3">
            <a:extLst>
              <a:ext uri="{FF2B5EF4-FFF2-40B4-BE49-F238E27FC236}">
                <a16:creationId xmlns:a16="http://schemas.microsoft.com/office/drawing/2014/main" id="{3B274EC9-A12B-B45A-C104-F657A6671C05}"/>
              </a:ext>
            </a:extLst>
          </p:cNvPr>
          <p:cNvPicPr>
            <a:picLocks noChangeAspect="1"/>
          </p:cNvPicPr>
          <p:nvPr/>
        </p:nvPicPr>
        <p:blipFill rotWithShape="1">
          <a:blip r:embed="rId3"/>
          <a:stretch/>
        </p:blipFill>
        <p:spPr>
          <a:xfrm>
            <a:off x="6507875" y="1724891"/>
            <a:ext cx="3815498" cy="3815498"/>
          </a:xfrm>
          <a:prstGeom prst="rect">
            <a:avLst/>
          </a:prstGeom>
        </p:spPr>
      </p:pic>
      <p:sp>
        <p:nvSpPr>
          <p:cNvPr id="3" name="ZoneTexte 2">
            <a:extLst>
              <a:ext uri="{FF2B5EF4-FFF2-40B4-BE49-F238E27FC236}">
                <a16:creationId xmlns:a16="http://schemas.microsoft.com/office/drawing/2014/main" id="{B4699796-1892-8D47-8D85-BB995E97CB21}"/>
              </a:ext>
            </a:extLst>
          </p:cNvPr>
          <p:cNvSpPr txBox="1"/>
          <p:nvPr/>
        </p:nvSpPr>
        <p:spPr>
          <a:xfrm>
            <a:off x="1494359" y="1997839"/>
            <a:ext cx="4303768" cy="2862322"/>
          </a:xfrm>
          <a:prstGeom prst="rect">
            <a:avLst/>
          </a:prstGeom>
          <a:noFill/>
        </p:spPr>
        <p:txBody>
          <a:bodyPr wrap="square" rtlCol="0">
            <a:spAutoFit/>
          </a:bodyPr>
          <a:lstStyle/>
          <a:p>
            <a:pPr marL="285750" indent="-285750">
              <a:buFont typeface="Wingdings" pitchFamily="2" charset="2"/>
              <a:buChar char="v"/>
            </a:pPr>
            <a:r>
              <a:rPr lang="fr-FR" sz="2000" b="1" dirty="0">
                <a:solidFill>
                  <a:schemeClr val="bg1"/>
                </a:solidFill>
                <a:latin typeface="Calibri" panose="020F0502020204030204" pitchFamily="34" charset="0"/>
                <a:cs typeface="Calibri" panose="020F0502020204030204" pitchFamily="34" charset="0"/>
              </a:rPr>
              <a:t>Faiblesses</a:t>
            </a:r>
            <a:r>
              <a:rPr lang="fr-FR" sz="2000" dirty="0">
                <a:solidFill>
                  <a:schemeClr val="bg1"/>
                </a:solidFill>
                <a:latin typeface="Calibri" panose="020F0502020204030204" pitchFamily="34" charset="0"/>
                <a:cs typeface="Calibri" panose="020F0502020204030204" pitchFamily="34" charset="0"/>
              </a:rPr>
              <a:t> : </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Études observationnelles </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Absence de groupe contrôle</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Données subjectives </a:t>
            </a:r>
          </a:p>
          <a:p>
            <a:pPr lvl="1"/>
            <a:r>
              <a:rPr lang="fr-FR" sz="2000" dirty="0">
                <a:solidFill>
                  <a:schemeClr val="bg1"/>
                </a:solidFill>
                <a:latin typeface="Calibri" panose="020F0502020204030204" pitchFamily="34" charset="0"/>
                <a:cs typeface="Calibri" panose="020F0502020204030204" pitchFamily="34" charset="0"/>
              </a:rPr>
              <a:t> </a:t>
            </a:r>
          </a:p>
          <a:p>
            <a:pPr marL="285750" indent="-285750">
              <a:buFont typeface="Wingdings" pitchFamily="2" charset="2"/>
              <a:buChar char="v"/>
            </a:pPr>
            <a:r>
              <a:rPr lang="fr-FR" sz="2000" b="1" dirty="0">
                <a:solidFill>
                  <a:schemeClr val="bg1"/>
                </a:solidFill>
                <a:latin typeface="Calibri" panose="020F0502020204030204" pitchFamily="34" charset="0"/>
                <a:cs typeface="Calibri" panose="020F0502020204030204" pitchFamily="34" charset="0"/>
              </a:rPr>
              <a:t>Principaux biais : </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Observation </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Désirabilité sociale </a:t>
            </a:r>
          </a:p>
          <a:p>
            <a:pPr marL="742950" lvl="1" indent="-285750">
              <a:buFont typeface="Wingdings" pitchFamily="2" charset="2"/>
              <a:buChar char="v"/>
            </a:pPr>
            <a:r>
              <a:rPr lang="fr-FR" sz="2000" dirty="0">
                <a:solidFill>
                  <a:schemeClr val="bg1"/>
                </a:solidFill>
                <a:latin typeface="Calibri" panose="020F0502020204030204" pitchFamily="34" charset="0"/>
                <a:cs typeface="Calibri" panose="020F0502020204030204" pitchFamily="34" charset="0"/>
              </a:rPr>
              <a:t>Perte au suivi </a:t>
            </a:r>
          </a:p>
        </p:txBody>
      </p:sp>
    </p:spTree>
    <p:extLst>
      <p:ext uri="{BB962C8B-B14F-4D97-AF65-F5344CB8AC3E}">
        <p14:creationId xmlns:p14="http://schemas.microsoft.com/office/powerpoint/2010/main" val="79772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9FD032-14DB-C550-A7EE-5784B505BDFD}"/>
              </a:ext>
            </a:extLst>
          </p:cNvPr>
          <p:cNvSpPr>
            <a:spLocks noGrp="1"/>
          </p:cNvSpPr>
          <p:nvPr>
            <p:ph type="title"/>
          </p:nvPr>
        </p:nvSpPr>
        <p:spPr>
          <a:xfrm>
            <a:off x="1494359" y="870969"/>
            <a:ext cx="4827799" cy="625890"/>
          </a:xfrm>
        </p:spPr>
        <p:txBody>
          <a:bodyPr>
            <a:normAutofit/>
          </a:bodyPr>
          <a:lstStyle/>
          <a:p>
            <a:r>
              <a:rPr lang="fr-CA" dirty="0">
                <a:solidFill>
                  <a:schemeClr val="bg1"/>
                </a:solidFill>
              </a:rPr>
              <a:t>discussion</a:t>
            </a:r>
          </a:p>
        </p:txBody>
      </p:sp>
      <p:pic>
        <p:nvPicPr>
          <p:cNvPr id="4" name="Picture 3">
            <a:extLst>
              <a:ext uri="{FF2B5EF4-FFF2-40B4-BE49-F238E27FC236}">
                <a16:creationId xmlns:a16="http://schemas.microsoft.com/office/drawing/2014/main" id="{3B274EC9-A12B-B45A-C104-F657A6671C05}"/>
              </a:ext>
            </a:extLst>
          </p:cNvPr>
          <p:cNvPicPr>
            <a:picLocks noChangeAspect="1"/>
          </p:cNvPicPr>
          <p:nvPr/>
        </p:nvPicPr>
        <p:blipFill rotWithShape="1">
          <a:blip r:embed="rId3"/>
          <a:stretch/>
        </p:blipFill>
        <p:spPr>
          <a:xfrm>
            <a:off x="1494359" y="1749587"/>
            <a:ext cx="3815498" cy="3815498"/>
          </a:xfrm>
          <a:prstGeom prst="rect">
            <a:avLst/>
          </a:prstGeom>
        </p:spPr>
      </p:pic>
      <p:sp>
        <p:nvSpPr>
          <p:cNvPr id="3" name="ZoneTexte 2">
            <a:extLst>
              <a:ext uri="{FF2B5EF4-FFF2-40B4-BE49-F238E27FC236}">
                <a16:creationId xmlns:a16="http://schemas.microsoft.com/office/drawing/2014/main" id="{B4699796-1892-8D47-8D85-BB995E97CB21}"/>
              </a:ext>
            </a:extLst>
          </p:cNvPr>
          <p:cNvSpPr txBox="1"/>
          <p:nvPr/>
        </p:nvSpPr>
        <p:spPr>
          <a:xfrm>
            <a:off x="6216119" y="1859339"/>
            <a:ext cx="4303768" cy="3139321"/>
          </a:xfrm>
          <a:prstGeom prst="rect">
            <a:avLst/>
          </a:prstGeom>
          <a:noFill/>
        </p:spPr>
        <p:txBody>
          <a:bodyPr wrap="square" rtlCol="0">
            <a:spAutoFit/>
          </a:bodyPr>
          <a:lstStyle/>
          <a:p>
            <a:pPr lvl="1"/>
            <a:endParaRPr lang="fr-FR" dirty="0">
              <a:solidFill>
                <a:schemeClr val="bg1"/>
              </a:solidFill>
              <a:latin typeface="Calibri" panose="020F0502020204030204" pitchFamily="34" charset="0"/>
              <a:cs typeface="Calibri" panose="020F0502020204030204" pitchFamily="34" charset="0"/>
            </a:endParaRPr>
          </a:p>
          <a:p>
            <a:pPr marL="285750" indent="-285750">
              <a:buFont typeface="Wingdings" pitchFamily="2" charset="2"/>
              <a:buChar char="v"/>
            </a:pPr>
            <a:r>
              <a:rPr lang="fr-FR" b="1" dirty="0">
                <a:solidFill>
                  <a:schemeClr val="bg1"/>
                </a:solidFill>
                <a:latin typeface="Calibri" panose="020F0502020204030204" pitchFamily="34" charset="0"/>
                <a:cs typeface="Calibri" panose="020F0502020204030204" pitchFamily="34" charset="0"/>
              </a:rPr>
              <a:t>Retour sur la revue systématique</a:t>
            </a:r>
          </a:p>
          <a:p>
            <a:pPr marL="742950" lvl="1"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Hétérogénéité des études </a:t>
            </a:r>
          </a:p>
          <a:p>
            <a:pPr marL="742950" lvl="1"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Pas de conclusion claire </a:t>
            </a:r>
          </a:p>
          <a:p>
            <a:pPr marL="742950" lvl="1"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Bénéfice possible </a:t>
            </a:r>
          </a:p>
          <a:p>
            <a:pPr marL="742950" lvl="1" indent="-285750">
              <a:buFont typeface="Wingdings" pitchFamily="2" charset="2"/>
              <a:buChar char="v"/>
            </a:pPr>
            <a:endParaRPr lang="fr-FR" b="1" dirty="0">
              <a:solidFill>
                <a:schemeClr val="bg1"/>
              </a:solidFill>
              <a:latin typeface="Calibri" panose="020F0502020204030204" pitchFamily="34" charset="0"/>
              <a:cs typeface="Calibri" panose="020F0502020204030204" pitchFamily="34" charset="0"/>
            </a:endParaRPr>
          </a:p>
          <a:p>
            <a:r>
              <a:rPr lang="fr-FR" dirty="0">
                <a:solidFill>
                  <a:schemeClr val="bg1"/>
                </a:solidFill>
                <a:latin typeface="Calibri" panose="020F0502020204030204" pitchFamily="34" charset="0"/>
                <a:cs typeface="Calibri" panose="020F0502020204030204" pitchFamily="34" charset="0"/>
              </a:rPr>
              <a:t> </a:t>
            </a:r>
          </a:p>
          <a:p>
            <a:pPr marL="285750" indent="-285750">
              <a:buFont typeface="Wingdings" pitchFamily="2" charset="2"/>
              <a:buChar char="v"/>
            </a:pPr>
            <a:r>
              <a:rPr lang="fr-FR" b="1" dirty="0">
                <a:solidFill>
                  <a:schemeClr val="bg1"/>
                </a:solidFill>
                <a:latin typeface="Calibri" panose="020F0502020204030204" pitchFamily="34" charset="0"/>
                <a:cs typeface="Calibri" panose="020F0502020204030204" pitchFamily="34" charset="0"/>
              </a:rPr>
              <a:t>Validité externe </a:t>
            </a:r>
          </a:p>
          <a:p>
            <a:pPr marL="742950" lvl="1"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Applicable dans les grandes lignes ; </a:t>
            </a:r>
          </a:p>
          <a:p>
            <a:pPr marL="1200150" lvl="2"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Équipe reproductibles </a:t>
            </a:r>
          </a:p>
          <a:p>
            <a:pPr marL="1200150" lvl="2" indent="-285750">
              <a:buFont typeface="Wingdings" pitchFamily="2" charset="2"/>
              <a:buChar char="v"/>
            </a:pPr>
            <a:r>
              <a:rPr lang="fr-FR" dirty="0">
                <a:solidFill>
                  <a:schemeClr val="bg1"/>
                </a:solidFill>
                <a:latin typeface="Calibri" panose="020F0502020204030204" pitchFamily="34" charset="0"/>
                <a:cs typeface="Calibri" panose="020F0502020204030204" pitchFamily="34" charset="0"/>
              </a:rPr>
              <a:t>Clientèles similaires</a:t>
            </a:r>
          </a:p>
        </p:txBody>
      </p:sp>
    </p:spTree>
    <p:extLst>
      <p:ext uri="{BB962C8B-B14F-4D97-AF65-F5344CB8AC3E}">
        <p14:creationId xmlns:p14="http://schemas.microsoft.com/office/powerpoint/2010/main" val="318192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87B812C-3070-452B-83FE-78736A499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19C1921-EB8F-E206-592F-6D0F17F95A13}"/>
              </a:ext>
            </a:extLst>
          </p:cNvPr>
          <p:cNvSpPr>
            <a:spLocks noGrp="1"/>
          </p:cNvSpPr>
          <p:nvPr>
            <p:ph type="title"/>
          </p:nvPr>
        </p:nvSpPr>
        <p:spPr>
          <a:xfrm>
            <a:off x="1143000" y="2097740"/>
            <a:ext cx="3810000" cy="1582719"/>
          </a:xfrm>
        </p:spPr>
        <p:txBody>
          <a:bodyPr vert="horz" lIns="91440" tIns="45720" rIns="91440" bIns="45720" rtlCol="0" anchor="b">
            <a:normAutofit/>
          </a:bodyPr>
          <a:lstStyle/>
          <a:p>
            <a:pPr algn="ctr"/>
            <a:r>
              <a:rPr lang="en-US" dirty="0">
                <a:solidFill>
                  <a:schemeClr val="bg1"/>
                </a:solidFill>
              </a:rPr>
              <a:t>conclusion</a:t>
            </a:r>
          </a:p>
        </p:txBody>
      </p:sp>
      <p:cxnSp>
        <p:nvCxnSpPr>
          <p:cNvPr id="18" name="Straight Connector 1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A06FF065-53D0-154D-A1DC-F1BB35E0669F}"/>
              </a:ext>
            </a:extLst>
          </p:cNvPr>
          <p:cNvSpPr txBox="1"/>
          <p:nvPr/>
        </p:nvSpPr>
        <p:spPr>
          <a:xfrm>
            <a:off x="5996101" y="1858553"/>
            <a:ext cx="5562600" cy="3139321"/>
          </a:xfrm>
          <a:prstGeom prst="rect">
            <a:avLst/>
          </a:prstGeom>
          <a:noFill/>
        </p:spPr>
        <p:txBody>
          <a:bodyPr wrap="square" rtlCol="0">
            <a:spAutoFit/>
          </a:bodyPr>
          <a:lstStyle/>
          <a:p>
            <a:pPr marL="285750" indent="-285750">
              <a:buFont typeface="Wingdings" pitchFamily="2" charset="2"/>
              <a:buChar char="v"/>
            </a:pPr>
            <a:r>
              <a:rPr lang="fr-FR" b="1" dirty="0">
                <a:latin typeface="Calibri" panose="020F0502020204030204" pitchFamily="34" charset="0"/>
                <a:cs typeface="Calibri" panose="020F0502020204030204" pitchFamily="34" charset="0"/>
              </a:rPr>
              <a:t>Difficile d’établir </a:t>
            </a:r>
            <a:r>
              <a:rPr lang="fr-FR" dirty="0">
                <a:latin typeface="Calibri" panose="020F0502020204030204" pitchFamily="34" charset="0"/>
                <a:cs typeface="Calibri" panose="020F0502020204030204" pitchFamily="34" charset="0"/>
              </a:rPr>
              <a:t>si la mise en place d’interventions psycho-sociales par une équipe multidisciplinaire est </a:t>
            </a:r>
            <a:r>
              <a:rPr lang="fr-FR" u="sng" dirty="0">
                <a:latin typeface="Calibri" panose="020F0502020204030204" pitchFamily="34" charset="0"/>
                <a:cs typeface="Calibri" panose="020F0502020204030204" pitchFamily="34" charset="0"/>
              </a:rPr>
              <a:t>supérieure</a:t>
            </a:r>
            <a:r>
              <a:rPr lang="fr-FR" dirty="0">
                <a:latin typeface="Calibri" panose="020F0502020204030204" pitchFamily="34" charset="0"/>
                <a:cs typeface="Calibri" panose="020F0502020204030204" pitchFamily="34" charset="0"/>
              </a:rPr>
              <a:t> au suivi usuel</a:t>
            </a:r>
          </a:p>
          <a:p>
            <a:endParaRPr lang="fr-FR" dirty="0">
              <a:latin typeface="Calibri" panose="020F0502020204030204" pitchFamily="34" charset="0"/>
              <a:cs typeface="Calibri" panose="020F0502020204030204" pitchFamily="34" charset="0"/>
            </a:endParaRPr>
          </a:p>
          <a:p>
            <a:pPr marL="285750" indent="-285750">
              <a:buFont typeface="Wingdings" pitchFamily="2" charset="2"/>
              <a:buChar char="v"/>
            </a:pPr>
            <a:r>
              <a:rPr lang="fr-FR" b="1" dirty="0">
                <a:latin typeface="Calibri" panose="020F0502020204030204" pitchFamily="34" charset="0"/>
                <a:cs typeface="Calibri" panose="020F0502020204030204" pitchFamily="34" charset="0"/>
              </a:rPr>
              <a:t>Fil conducteur : </a:t>
            </a:r>
            <a:endParaRPr lang="fr-CA" b="1" dirty="0">
              <a:latin typeface="Calibri" panose="020F0502020204030204" pitchFamily="34" charset="0"/>
              <a:cs typeface="Calibri" panose="020F0502020204030204" pitchFamily="34" charset="0"/>
            </a:endParaRPr>
          </a:p>
          <a:p>
            <a:pPr marL="742950" lvl="1" indent="-285750">
              <a:buFont typeface="Wingdings" pitchFamily="2" charset="2"/>
              <a:buChar char="v"/>
            </a:pPr>
            <a:r>
              <a:rPr lang="fr-CA" dirty="0"/>
              <a:t>Approche sans jugement</a:t>
            </a:r>
          </a:p>
          <a:p>
            <a:pPr marL="742950" lvl="1" indent="-285750">
              <a:buFont typeface="Wingdings" pitchFamily="2" charset="2"/>
              <a:buChar char="v"/>
            </a:pPr>
            <a:r>
              <a:rPr lang="fr-CA" dirty="0"/>
              <a:t>Réduction des méfaits</a:t>
            </a:r>
          </a:p>
          <a:p>
            <a:pPr marL="742950" lvl="1" indent="-285750">
              <a:buFont typeface="Wingdings" pitchFamily="2" charset="2"/>
              <a:buChar char="v"/>
            </a:pPr>
            <a:r>
              <a:rPr lang="fr-CA" dirty="0"/>
              <a:t>Suivi régulier qui adresse des éléments psychosociaux et économiques. </a:t>
            </a:r>
          </a:p>
          <a:p>
            <a:pPr lvl="1" algn="ctr"/>
            <a:r>
              <a:rPr lang="fr-CA" b="1" dirty="0">
                <a:solidFill>
                  <a:schemeClr val="accent4"/>
                </a:solidFill>
                <a:latin typeface="Calibri" panose="020F0502020204030204" pitchFamily="34" charset="0"/>
                <a:cs typeface="Calibri" panose="020F0502020204030204" pitchFamily="34" charset="0"/>
                <a:sym typeface="Wingdings" pitchFamily="2" charset="2"/>
              </a:rPr>
              <a:t> EFFET POSITIF  </a:t>
            </a:r>
          </a:p>
          <a:p>
            <a:pPr lvl="2" algn="ctr"/>
            <a:r>
              <a:rPr lang="fr-CA" dirty="0">
                <a:latin typeface="Calibri" panose="020F0502020204030204" pitchFamily="34" charset="0"/>
                <a:cs typeface="Calibri" panose="020F0502020204030204" pitchFamily="34" charset="0"/>
              </a:rPr>
              <a:t>Surtout si le suivi est </a:t>
            </a:r>
            <a:r>
              <a:rPr lang="fr-CA" b="1" dirty="0">
                <a:latin typeface="Calibri" panose="020F0502020204030204" pitchFamily="34" charset="0"/>
                <a:cs typeface="Calibri" panose="020F0502020204030204" pitchFamily="34" charset="0"/>
              </a:rPr>
              <a:t>tôt</a:t>
            </a:r>
            <a:r>
              <a:rPr lang="fr-CA" dirty="0">
                <a:latin typeface="Calibri" panose="020F0502020204030204" pitchFamily="34" charset="0"/>
                <a:cs typeface="Calibri" panose="020F0502020204030204" pitchFamily="34" charset="0"/>
              </a:rPr>
              <a:t> dans la grossesse </a:t>
            </a:r>
          </a:p>
        </p:txBody>
      </p:sp>
    </p:spTree>
    <p:extLst>
      <p:ext uri="{BB962C8B-B14F-4D97-AF65-F5344CB8AC3E}">
        <p14:creationId xmlns:p14="http://schemas.microsoft.com/office/powerpoint/2010/main" val="157825070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4">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19C1921-EB8F-E206-592F-6D0F17F95A13}"/>
              </a:ext>
            </a:extLst>
          </p:cNvPr>
          <p:cNvSpPr>
            <a:spLocks noGrp="1"/>
          </p:cNvSpPr>
          <p:nvPr>
            <p:ph type="title"/>
          </p:nvPr>
        </p:nvSpPr>
        <p:spPr>
          <a:xfrm>
            <a:off x="1044054" y="2286000"/>
            <a:ext cx="3965456" cy="2285999"/>
          </a:xfrm>
        </p:spPr>
        <p:txBody>
          <a:bodyPr vert="horz" lIns="91440" tIns="45720" rIns="91440" bIns="45720" rtlCol="0" anchor="ctr">
            <a:normAutofit/>
          </a:bodyPr>
          <a:lstStyle/>
          <a:p>
            <a:pPr algn="ctr"/>
            <a:r>
              <a:rPr lang="en-US">
                <a:solidFill>
                  <a:schemeClr val="bg1"/>
                </a:solidFill>
              </a:rPr>
              <a:t>conclusion</a:t>
            </a:r>
            <a:endParaRPr lang="en-US" dirty="0">
              <a:solidFill>
                <a:schemeClr val="bg1"/>
              </a:solidFill>
            </a:endParaRPr>
          </a:p>
        </p:txBody>
      </p:sp>
      <p:sp>
        <p:nvSpPr>
          <p:cNvPr id="3" name="ZoneTexte 2">
            <a:extLst>
              <a:ext uri="{FF2B5EF4-FFF2-40B4-BE49-F238E27FC236}">
                <a16:creationId xmlns:a16="http://schemas.microsoft.com/office/drawing/2014/main" id="{A06FF065-53D0-154D-A1DC-F1BB35E0669F}"/>
              </a:ext>
            </a:extLst>
          </p:cNvPr>
          <p:cNvSpPr txBox="1"/>
          <p:nvPr/>
        </p:nvSpPr>
        <p:spPr>
          <a:xfrm>
            <a:off x="6096000" y="762000"/>
            <a:ext cx="4572000" cy="5334000"/>
          </a:xfrm>
          <a:prstGeom prst="rect">
            <a:avLst/>
          </a:prstGeom>
        </p:spPr>
        <p:txBody>
          <a:bodyPr vert="horz" lIns="91440" tIns="45720" rIns="91440" bIns="45720" rtlCol="0" anchor="ctr">
            <a:normAutofit/>
          </a:bodyPr>
          <a:lstStyle/>
          <a:p>
            <a:pPr marL="285750" indent="-285750">
              <a:lnSpc>
                <a:spcPct val="130000"/>
              </a:lnSpc>
              <a:spcAft>
                <a:spcPts val="600"/>
              </a:spcAft>
              <a:buSzPct val="85000"/>
              <a:buFont typeface="Wingdings" pitchFamily="2" charset="2"/>
              <a:buChar char="v"/>
            </a:pPr>
            <a:r>
              <a:rPr lang="en-US" b="1" dirty="0"/>
              <a:t>Impact sur </a:t>
            </a:r>
            <a:r>
              <a:rPr lang="en-US" b="1" dirty="0" err="1"/>
              <a:t>notre</a:t>
            </a:r>
            <a:r>
              <a:rPr lang="en-US" b="1" dirty="0"/>
              <a:t> </a:t>
            </a:r>
            <a:r>
              <a:rPr lang="en-US" b="1" dirty="0" err="1"/>
              <a:t>pratique</a:t>
            </a:r>
            <a:r>
              <a:rPr lang="en-US" b="1" dirty="0"/>
              <a:t> </a:t>
            </a:r>
          </a:p>
          <a:p>
            <a:pPr marL="742950" lvl="1" indent="-285750">
              <a:lnSpc>
                <a:spcPct val="130000"/>
              </a:lnSpc>
              <a:spcAft>
                <a:spcPts val="600"/>
              </a:spcAft>
              <a:buSzPct val="85000"/>
              <a:buFont typeface="Wingdings" pitchFamily="2" charset="2"/>
              <a:buChar char="v"/>
            </a:pPr>
            <a:r>
              <a:rPr lang="en-US" dirty="0" err="1"/>
              <a:t>Moduler</a:t>
            </a:r>
            <a:r>
              <a:rPr lang="en-US" dirty="0"/>
              <a:t> </a:t>
            </a:r>
            <a:r>
              <a:rPr lang="en-US" dirty="0" err="1"/>
              <a:t>nos</a:t>
            </a:r>
            <a:r>
              <a:rPr lang="en-US" dirty="0"/>
              <a:t> interventions </a:t>
            </a:r>
          </a:p>
          <a:p>
            <a:pPr marL="742950" lvl="1" indent="-285750">
              <a:lnSpc>
                <a:spcPct val="130000"/>
              </a:lnSpc>
              <a:spcAft>
                <a:spcPts val="600"/>
              </a:spcAft>
              <a:buSzPct val="85000"/>
              <a:buFont typeface="Wingdings" pitchFamily="2" charset="2"/>
              <a:buChar char="v"/>
            </a:pPr>
            <a:r>
              <a:rPr lang="en-US" dirty="0" err="1"/>
              <a:t>Référer</a:t>
            </a:r>
            <a:r>
              <a:rPr lang="en-US" dirty="0"/>
              <a:t> aux </a:t>
            </a:r>
            <a:r>
              <a:rPr lang="en-US" dirty="0" err="1"/>
              <a:t>programmes</a:t>
            </a:r>
            <a:r>
              <a:rPr lang="en-US" dirty="0"/>
              <a:t> </a:t>
            </a:r>
            <a:r>
              <a:rPr lang="en-US" dirty="0" err="1"/>
              <a:t>en</a:t>
            </a:r>
            <a:r>
              <a:rPr lang="en-US" dirty="0"/>
              <a:t> place </a:t>
            </a:r>
          </a:p>
          <a:p>
            <a:pPr marL="1200150" lvl="2" indent="-285750">
              <a:lnSpc>
                <a:spcPct val="130000"/>
              </a:lnSpc>
              <a:spcAft>
                <a:spcPts val="600"/>
              </a:spcAft>
              <a:buSzPct val="85000"/>
              <a:buFont typeface="Wingdings" pitchFamily="2" charset="2"/>
              <a:buChar char="v"/>
            </a:pPr>
            <a:r>
              <a:rPr lang="en-US" dirty="0"/>
              <a:t>Centre </a:t>
            </a:r>
            <a:r>
              <a:rPr lang="en-US" dirty="0" err="1"/>
              <a:t>d’intervention</a:t>
            </a:r>
            <a:r>
              <a:rPr lang="en-US" dirty="0"/>
              <a:t> Le </a:t>
            </a:r>
            <a:r>
              <a:rPr lang="en-US" dirty="0" err="1"/>
              <a:t>Rond</a:t>
            </a:r>
            <a:r>
              <a:rPr lang="en-US" dirty="0"/>
              <a:t>-Point </a:t>
            </a:r>
          </a:p>
          <a:p>
            <a:pPr marL="1200150" lvl="2" indent="-285750">
              <a:lnSpc>
                <a:spcPct val="130000"/>
              </a:lnSpc>
              <a:spcAft>
                <a:spcPts val="600"/>
              </a:spcAft>
              <a:buSzPct val="85000"/>
              <a:buFont typeface="Wingdings" pitchFamily="2" charset="2"/>
              <a:buChar char="v"/>
            </a:pPr>
            <a:r>
              <a:rPr lang="en-US" dirty="0" err="1"/>
              <a:t>Programme</a:t>
            </a:r>
            <a:r>
              <a:rPr lang="en-US" dirty="0"/>
              <a:t> Main </a:t>
            </a:r>
            <a:r>
              <a:rPr lang="en-US" dirty="0" err="1"/>
              <a:t>dans</a:t>
            </a:r>
            <a:r>
              <a:rPr lang="en-US" dirty="0"/>
              <a:t> la main</a:t>
            </a:r>
          </a:p>
          <a:p>
            <a:pPr lvl="1">
              <a:lnSpc>
                <a:spcPct val="130000"/>
              </a:lnSpc>
              <a:spcAft>
                <a:spcPts val="600"/>
              </a:spcAft>
              <a:buSzPct val="85000"/>
            </a:pPr>
            <a:endParaRPr lang="en-US" dirty="0"/>
          </a:p>
          <a:p>
            <a:pPr marL="285750" indent="-285750">
              <a:lnSpc>
                <a:spcPct val="130000"/>
              </a:lnSpc>
              <a:spcAft>
                <a:spcPts val="600"/>
              </a:spcAft>
              <a:buSzPct val="85000"/>
              <a:buFont typeface="Wingdings" pitchFamily="2" charset="2"/>
              <a:buChar char="v"/>
            </a:pPr>
            <a:r>
              <a:rPr lang="en-US" b="1" dirty="0" err="1"/>
              <a:t>Recherches</a:t>
            </a:r>
            <a:r>
              <a:rPr lang="en-US" b="1" dirty="0"/>
              <a:t> futures </a:t>
            </a:r>
          </a:p>
          <a:p>
            <a:pPr marL="742950" lvl="1" indent="-285750">
              <a:lnSpc>
                <a:spcPct val="130000"/>
              </a:lnSpc>
              <a:spcAft>
                <a:spcPts val="600"/>
              </a:spcAft>
              <a:buSzPct val="85000"/>
              <a:buFont typeface="Wingdings" pitchFamily="2" charset="2"/>
              <a:buChar char="v"/>
            </a:pPr>
            <a:r>
              <a:rPr lang="en-US" dirty="0"/>
              <a:t>Études </a:t>
            </a:r>
            <a:r>
              <a:rPr lang="en-US" dirty="0" err="1"/>
              <a:t>analytiques</a:t>
            </a:r>
            <a:r>
              <a:rPr lang="en-US" dirty="0"/>
              <a:t> </a:t>
            </a:r>
          </a:p>
          <a:p>
            <a:pPr marL="742950" lvl="1" indent="-285750">
              <a:lnSpc>
                <a:spcPct val="130000"/>
              </a:lnSpc>
              <a:spcAft>
                <a:spcPts val="600"/>
              </a:spcAft>
              <a:buSzPct val="85000"/>
              <a:buFont typeface="Wingdings" pitchFamily="2" charset="2"/>
              <a:buChar char="v"/>
            </a:pPr>
            <a:r>
              <a:rPr lang="en-US" dirty="0" err="1"/>
              <a:t>Évaluation</a:t>
            </a:r>
            <a:r>
              <a:rPr lang="en-US" dirty="0"/>
              <a:t> de </a:t>
            </a:r>
            <a:r>
              <a:rPr lang="en-US" dirty="0" err="1"/>
              <a:t>l’implantation</a:t>
            </a:r>
            <a:r>
              <a:rPr lang="en-US" dirty="0"/>
              <a:t> du </a:t>
            </a:r>
            <a:r>
              <a:rPr lang="en-US" dirty="0" err="1"/>
              <a:t>programme</a:t>
            </a:r>
            <a:r>
              <a:rPr lang="en-US" dirty="0"/>
              <a:t> </a:t>
            </a:r>
            <a:r>
              <a:rPr lang="en-US" dirty="0" err="1"/>
              <a:t>Rond</a:t>
            </a:r>
            <a:r>
              <a:rPr lang="en-US" dirty="0"/>
              <a:t>-Point, </a:t>
            </a:r>
            <a:r>
              <a:rPr lang="en-US" dirty="0" err="1"/>
              <a:t>centre</a:t>
            </a:r>
            <a:r>
              <a:rPr lang="en-US" dirty="0"/>
              <a:t> </a:t>
            </a:r>
            <a:r>
              <a:rPr lang="en-US" dirty="0" err="1"/>
              <a:t>intégré</a:t>
            </a:r>
            <a:r>
              <a:rPr lang="en-US" dirty="0"/>
              <a:t> de services pour </a:t>
            </a:r>
            <a:r>
              <a:rPr lang="en-US" dirty="0" err="1"/>
              <a:t>mères</a:t>
            </a:r>
            <a:r>
              <a:rPr lang="en-US" dirty="0"/>
              <a:t> </a:t>
            </a:r>
            <a:r>
              <a:rPr lang="en-US" dirty="0" err="1"/>
              <a:t>toxicomanes</a:t>
            </a:r>
            <a:r>
              <a:rPr lang="en-US" dirty="0"/>
              <a:t> et </a:t>
            </a:r>
            <a:r>
              <a:rPr lang="en-US" dirty="0" err="1"/>
              <a:t>leur</a:t>
            </a:r>
            <a:r>
              <a:rPr lang="en-US" dirty="0"/>
              <a:t> </a:t>
            </a:r>
            <a:r>
              <a:rPr lang="en-US" dirty="0" err="1"/>
              <a:t>famille</a:t>
            </a:r>
            <a:r>
              <a:rPr lang="en-US" dirty="0"/>
              <a:t> (par le CRAN)</a:t>
            </a:r>
          </a:p>
        </p:txBody>
      </p:sp>
    </p:spTree>
    <p:extLst>
      <p:ext uri="{BB962C8B-B14F-4D97-AF65-F5344CB8AC3E}">
        <p14:creationId xmlns:p14="http://schemas.microsoft.com/office/powerpoint/2010/main" val="133944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499FA8-2D9B-4410-472A-9501191EC338}"/>
              </a:ext>
            </a:extLst>
          </p:cNvPr>
          <p:cNvSpPr>
            <a:spLocks noGrp="1"/>
          </p:cNvSpPr>
          <p:nvPr>
            <p:ph type="title"/>
          </p:nvPr>
        </p:nvSpPr>
        <p:spPr>
          <a:xfrm>
            <a:off x="1429566" y="1045445"/>
            <a:ext cx="9238434" cy="857559"/>
          </a:xfrm>
        </p:spPr>
        <p:txBody>
          <a:bodyPr>
            <a:normAutofit/>
          </a:bodyPr>
          <a:lstStyle/>
          <a:p>
            <a:r>
              <a:rPr lang="fr-CA" dirty="0"/>
              <a:t>Références</a:t>
            </a:r>
          </a:p>
        </p:txBody>
      </p:sp>
      <p:cxnSp>
        <p:nvCxnSpPr>
          <p:cNvPr id="28" name="Straight Connector 24">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8931361-55C0-082A-4EAB-7A70E6F77D15}"/>
              </a:ext>
            </a:extLst>
          </p:cNvPr>
          <p:cNvSpPr>
            <a:spLocks noGrp="1"/>
          </p:cNvSpPr>
          <p:nvPr>
            <p:ph idx="1"/>
          </p:nvPr>
        </p:nvSpPr>
        <p:spPr>
          <a:xfrm>
            <a:off x="1429566" y="2509193"/>
            <a:ext cx="8476434" cy="3359621"/>
          </a:xfrm>
        </p:spPr>
        <p:txBody>
          <a:bodyPr>
            <a:noAutofit/>
          </a:bodyPr>
          <a:lstStyle/>
          <a:p>
            <a:pPr lvl="0">
              <a:lnSpc>
                <a:spcPct val="100000"/>
              </a:lnSpc>
            </a:pPr>
            <a:r>
              <a:rPr lang="fr-FR" sz="1400" dirty="0" err="1"/>
              <a:t>Brulet</a:t>
            </a:r>
            <a:r>
              <a:rPr lang="fr-FR" sz="1400" dirty="0"/>
              <a:t>, C., </a:t>
            </a:r>
            <a:r>
              <a:rPr lang="fr-FR" sz="1400" dirty="0" err="1"/>
              <a:t>Chanal</a:t>
            </a:r>
            <a:r>
              <a:rPr lang="fr-FR" sz="1400" dirty="0"/>
              <a:t>, C., Ravel, P., </a:t>
            </a:r>
            <a:r>
              <a:rPr lang="fr-FR" sz="1400" dirty="0" err="1"/>
              <a:t>Mazurier</a:t>
            </a:r>
            <a:r>
              <a:rPr lang="fr-FR" sz="1400" dirty="0"/>
              <a:t>, E., Boulot, P., &amp; </a:t>
            </a:r>
            <a:r>
              <a:rPr lang="fr-FR" sz="1400" dirty="0" err="1"/>
              <a:t>Faucherre</a:t>
            </a:r>
            <a:r>
              <a:rPr lang="fr-FR" sz="1400" dirty="0"/>
              <a:t>, V. (2007). Un suivi multidisciplinaire et un soutien psychosocial diminuent les complications de la dépendance aux opiacés chez les femmes enceintes. </a:t>
            </a:r>
            <a:r>
              <a:rPr lang="fr-FR" sz="1400" i="1" dirty="0"/>
              <a:t>Presse </a:t>
            </a:r>
            <a:r>
              <a:rPr lang="fr-FR" sz="1400" i="1" dirty="0" err="1"/>
              <a:t>Medicale</a:t>
            </a:r>
            <a:r>
              <a:rPr lang="fr-FR" sz="1400" dirty="0"/>
              <a:t>, </a:t>
            </a:r>
            <a:r>
              <a:rPr lang="fr-FR" sz="1400" i="1" dirty="0"/>
              <a:t>36</a:t>
            </a:r>
            <a:r>
              <a:rPr lang="fr-FR" sz="1400" dirty="0"/>
              <a:t>(11), 1571–1580. </a:t>
            </a:r>
            <a:r>
              <a:rPr lang="fr-FR" sz="1400" u="sng" dirty="0">
                <a:hlinkClick r:id="rId3"/>
              </a:rPr>
              <a:t>https://doi.org/10.1016/j.lpm.2007.05.017</a:t>
            </a:r>
            <a:endParaRPr lang="fr-CA" sz="1400" dirty="0"/>
          </a:p>
          <a:p>
            <a:pPr lvl="0">
              <a:lnSpc>
                <a:spcPct val="100000"/>
              </a:lnSpc>
            </a:pPr>
            <a:r>
              <a:rPr lang="fr-FR" sz="1400" dirty="0"/>
              <a:t>Ce que disent les mères : l’Enquête canadienne sur l’expérience de la maternité. (2009). </a:t>
            </a:r>
            <a:r>
              <a:rPr lang="fr-FR" sz="1400" i="1" dirty="0"/>
              <a:t>Agence De La Santé Publique Du Canada</a:t>
            </a:r>
            <a:r>
              <a:rPr lang="fr-FR" sz="1400" dirty="0"/>
              <a:t>. </a:t>
            </a:r>
            <a:r>
              <a:rPr lang="fr-FR" sz="1400" u="sng" dirty="0">
                <a:hlinkClick r:id="rId4"/>
              </a:rPr>
              <a:t>https://www.canada.ca/content/dam/phac-aspc/migration/phac-aspc/rhs-ssg/pdf/survey-fra.pdf</a:t>
            </a:r>
            <a:r>
              <a:rPr lang="fr-FR" sz="1400" dirty="0"/>
              <a:t> </a:t>
            </a:r>
            <a:endParaRPr lang="fr-CA" sz="1400" dirty="0"/>
          </a:p>
          <a:p>
            <a:pPr lvl="0">
              <a:lnSpc>
                <a:spcPct val="100000"/>
              </a:lnSpc>
            </a:pPr>
            <a:r>
              <a:rPr lang="de-DE" sz="1400" dirty="0"/>
              <a:t>Fischer, G., Eder, H., </a:t>
            </a:r>
            <a:r>
              <a:rPr lang="de-DE" sz="1400" dirty="0" err="1"/>
              <a:t>Jagsch</a:t>
            </a:r>
            <a:r>
              <a:rPr lang="de-DE" sz="1400" dirty="0"/>
              <a:t>, R., </a:t>
            </a:r>
            <a:r>
              <a:rPr lang="de-DE" sz="1400" dirty="0" err="1"/>
              <a:t>Lennkh</a:t>
            </a:r>
            <a:r>
              <a:rPr lang="de-DE" sz="1400" dirty="0"/>
              <a:t>, C., Habeler, A., </a:t>
            </a:r>
            <a:r>
              <a:rPr lang="de-DE" sz="1400" dirty="0" err="1"/>
              <a:t>Aschauer</a:t>
            </a:r>
            <a:r>
              <a:rPr lang="de-DE" sz="1400" dirty="0"/>
              <a:t>, H. N., &amp; Kasper, S. (1998). </a:t>
            </a:r>
            <a:r>
              <a:rPr lang="en-US" sz="1400" dirty="0"/>
              <a:t>Maintenance therapy with synthetic opioids within a multidisciplinary program - A stabilizing necessity for pregnant opioid dependent women. </a:t>
            </a:r>
            <a:r>
              <a:rPr lang="fr-FR" sz="1400" i="1" dirty="0"/>
              <a:t>Archives of </a:t>
            </a:r>
            <a:r>
              <a:rPr lang="fr-FR" sz="1400" i="1" dirty="0" err="1"/>
              <a:t>Women’s</a:t>
            </a:r>
            <a:r>
              <a:rPr lang="fr-FR" sz="1400" i="1" dirty="0"/>
              <a:t> Mental </a:t>
            </a:r>
            <a:r>
              <a:rPr lang="fr-FR" sz="1400" i="1" dirty="0" err="1"/>
              <a:t>Health</a:t>
            </a:r>
            <a:r>
              <a:rPr lang="fr-FR" sz="1400" dirty="0"/>
              <a:t>, </a:t>
            </a:r>
            <a:r>
              <a:rPr lang="fr-FR" sz="1400" i="1" dirty="0"/>
              <a:t>1</a:t>
            </a:r>
            <a:r>
              <a:rPr lang="fr-FR" sz="1400" dirty="0"/>
              <a:t>(3), 109–116. https://</a:t>
            </a:r>
            <a:r>
              <a:rPr lang="fr-FR" sz="1400" dirty="0" err="1"/>
              <a:t>doi.org</a:t>
            </a:r>
            <a:r>
              <a:rPr lang="fr-FR" sz="1400" dirty="0"/>
              <a:t>/10.1007/s007370050014</a:t>
            </a:r>
            <a:endParaRPr lang="fr-CA" sz="1400" dirty="0"/>
          </a:p>
          <a:p>
            <a:pPr lvl="0">
              <a:lnSpc>
                <a:spcPct val="100000"/>
              </a:lnSpc>
            </a:pPr>
            <a:r>
              <a:rPr lang="en-US" sz="1400" dirty="0"/>
              <a:t>Hodgins, F. E., Lang, J. M., </a:t>
            </a:r>
            <a:r>
              <a:rPr lang="en-US" sz="1400" dirty="0" err="1"/>
              <a:t>Malseptic</a:t>
            </a:r>
            <a:r>
              <a:rPr lang="en-US" sz="1400" dirty="0"/>
              <a:t>, G. G., Melby, L. H., &amp; Connolly, K. K. (2019). Coordinating Outpatient Care for Pregnant and Postpartum Women with Opioid Use Disorder: Implications from the COACHH Program. </a:t>
            </a:r>
            <a:r>
              <a:rPr lang="en-US" sz="1400" i="1" dirty="0"/>
              <a:t>Maternal and Child Health Journal</a:t>
            </a:r>
            <a:r>
              <a:rPr lang="en-US" sz="1400" dirty="0"/>
              <a:t>. </a:t>
            </a:r>
            <a:r>
              <a:rPr lang="en-US" sz="1400" u="sng" dirty="0">
                <a:hlinkClick r:id="rId5"/>
              </a:rPr>
              <a:t>https://doi.org/10.1007/s10995-018-2683-y</a:t>
            </a:r>
            <a:endParaRPr lang="fr-CA" sz="1400" dirty="0"/>
          </a:p>
          <a:p>
            <a:pPr>
              <a:lnSpc>
                <a:spcPct val="100000"/>
              </a:lnSpc>
            </a:pPr>
            <a:endParaRPr lang="fr-CA" sz="1100" dirty="0"/>
          </a:p>
        </p:txBody>
      </p:sp>
    </p:spTree>
    <p:extLst>
      <p:ext uri="{BB962C8B-B14F-4D97-AF65-F5344CB8AC3E}">
        <p14:creationId xmlns:p14="http://schemas.microsoft.com/office/powerpoint/2010/main" val="300579989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333623-9313-9EDA-5007-2235EB3911D8}"/>
              </a:ext>
            </a:extLst>
          </p:cNvPr>
          <p:cNvPicPr>
            <a:picLocks noChangeAspect="1"/>
          </p:cNvPicPr>
          <p:nvPr/>
        </p:nvPicPr>
        <p:blipFill rotWithShape="1">
          <a:blip r:embed="rId3">
            <a:alphaModFix amt="50000"/>
            <a:extLst/>
          </a:blip>
          <a:srcRect t="19563" b="24187"/>
          <a:stretch/>
        </p:blipFill>
        <p:spPr>
          <a:xfrm>
            <a:off x="-1" y="10"/>
            <a:ext cx="12191999" cy="6857990"/>
          </a:xfrm>
          <a:prstGeom prst="rect">
            <a:avLst/>
          </a:prstGeom>
        </p:spPr>
      </p:pic>
      <p:sp>
        <p:nvSpPr>
          <p:cNvPr id="11" name="Titre 1">
            <a:extLst>
              <a:ext uri="{FF2B5EF4-FFF2-40B4-BE49-F238E27FC236}">
                <a16:creationId xmlns:a16="http://schemas.microsoft.com/office/drawing/2014/main" id="{A91DC5AF-080D-44F6-231B-B0A5C3BF2EF3}"/>
              </a:ext>
            </a:extLst>
          </p:cNvPr>
          <p:cNvSpPr>
            <a:spLocks noGrp="1"/>
          </p:cNvSpPr>
          <p:nvPr>
            <p:ph type="ctrTitle"/>
          </p:nvPr>
        </p:nvSpPr>
        <p:spPr>
          <a:xfrm>
            <a:off x="2238258" y="1424473"/>
            <a:ext cx="7714388" cy="2850146"/>
          </a:xfrm>
        </p:spPr>
        <p:txBody>
          <a:bodyPr vert="horz" lIns="91440" tIns="45720" rIns="91440" bIns="45720" rtlCol="0">
            <a:normAutofit/>
          </a:bodyPr>
          <a:lstStyle/>
          <a:p>
            <a:pPr algn="ctr"/>
            <a:r>
              <a:rPr lang="en-US" dirty="0" err="1"/>
              <a:t>Vous</a:t>
            </a:r>
            <a:r>
              <a:rPr lang="en-US" dirty="0"/>
              <a:t> </a:t>
            </a:r>
            <a:r>
              <a:rPr lang="en-US" dirty="0" err="1"/>
              <a:t>allez</a:t>
            </a:r>
            <a:r>
              <a:rPr lang="en-US" dirty="0"/>
              <a:t> </a:t>
            </a:r>
            <a:r>
              <a:rPr lang="en-US" dirty="0" err="1"/>
              <a:t>chercher</a:t>
            </a:r>
            <a:r>
              <a:rPr lang="en-US" dirty="0"/>
              <a:t> </a:t>
            </a:r>
            <a:r>
              <a:rPr lang="en-US" dirty="0" err="1"/>
              <a:t>votre</a:t>
            </a:r>
            <a:r>
              <a:rPr lang="en-US" dirty="0"/>
              <a:t> </a:t>
            </a:r>
            <a:r>
              <a:rPr lang="en-US" dirty="0" err="1"/>
              <a:t>patiente</a:t>
            </a:r>
            <a:r>
              <a:rPr lang="en-US" dirty="0"/>
              <a:t> </a:t>
            </a:r>
            <a:r>
              <a:rPr lang="en-US" dirty="0" err="1"/>
              <a:t>dans</a:t>
            </a:r>
            <a:r>
              <a:rPr lang="en-US" dirty="0"/>
              <a:t> la </a:t>
            </a:r>
            <a:r>
              <a:rPr lang="en-US" dirty="0" err="1"/>
              <a:t>salle</a:t>
            </a:r>
            <a:r>
              <a:rPr lang="en-US" dirty="0"/>
              <a:t> </a:t>
            </a:r>
            <a:r>
              <a:rPr lang="en-US" dirty="0" err="1"/>
              <a:t>d’attente</a:t>
            </a:r>
            <a:r>
              <a:rPr lang="en-US" dirty="0"/>
              <a:t>…</a:t>
            </a:r>
          </a:p>
        </p:txBody>
      </p:sp>
      <p:cxnSp>
        <p:nvCxnSpPr>
          <p:cNvPr id="18" name="Straight Connector 17">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499FA8-2D9B-4410-472A-9501191EC338}"/>
              </a:ext>
            </a:extLst>
          </p:cNvPr>
          <p:cNvSpPr>
            <a:spLocks noGrp="1"/>
          </p:cNvSpPr>
          <p:nvPr>
            <p:ph type="title"/>
          </p:nvPr>
        </p:nvSpPr>
        <p:spPr>
          <a:xfrm>
            <a:off x="1429566" y="1045445"/>
            <a:ext cx="9238434" cy="857559"/>
          </a:xfrm>
        </p:spPr>
        <p:txBody>
          <a:bodyPr>
            <a:normAutofit/>
          </a:bodyPr>
          <a:lstStyle/>
          <a:p>
            <a:r>
              <a:rPr lang="fr-CA" dirty="0"/>
              <a:t>Références</a:t>
            </a:r>
          </a:p>
        </p:txBody>
      </p:sp>
      <p:cxnSp>
        <p:nvCxnSpPr>
          <p:cNvPr id="28" name="Straight Connector 24">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8931361-55C0-082A-4EAB-7A70E6F77D15}"/>
              </a:ext>
            </a:extLst>
          </p:cNvPr>
          <p:cNvSpPr>
            <a:spLocks noGrp="1"/>
          </p:cNvSpPr>
          <p:nvPr>
            <p:ph idx="1"/>
          </p:nvPr>
        </p:nvSpPr>
        <p:spPr>
          <a:xfrm>
            <a:off x="1429566" y="2509193"/>
            <a:ext cx="8476434" cy="3359621"/>
          </a:xfrm>
        </p:spPr>
        <p:txBody>
          <a:bodyPr>
            <a:noAutofit/>
          </a:bodyPr>
          <a:lstStyle/>
          <a:p>
            <a:pPr>
              <a:lnSpc>
                <a:spcPct val="100000"/>
              </a:lnSpc>
            </a:pPr>
            <a:r>
              <a:rPr lang="en-US" sz="1400" dirty="0" err="1"/>
              <a:t>Krans</a:t>
            </a:r>
            <a:r>
              <a:rPr lang="en-US" sz="1400" dirty="0"/>
              <a:t>, E. E., Bobby, S., England, M. R., </a:t>
            </a:r>
            <a:r>
              <a:rPr lang="en-US" sz="1400" dirty="0" err="1"/>
              <a:t>Gedekoh</a:t>
            </a:r>
            <a:r>
              <a:rPr lang="en-US" sz="1400" dirty="0"/>
              <a:t>, R. H., Chang, J. C., Maguire, B., </a:t>
            </a:r>
            <a:r>
              <a:rPr lang="en-US" sz="1400" dirty="0" err="1"/>
              <a:t>Genday</a:t>
            </a:r>
            <a:r>
              <a:rPr lang="en-US" sz="1400" dirty="0"/>
              <a:t>, P., &amp; English, D. (2018). The Pregnancy Recovery Center: A women-centered treatment program for pregnant and postpartum women with opioid use disorder. </a:t>
            </a:r>
            <a:r>
              <a:rPr lang="fr-FR" sz="1400" i="1" dirty="0"/>
              <a:t>Addictive </a:t>
            </a:r>
            <a:r>
              <a:rPr lang="fr-FR" sz="1400" i="1" dirty="0" err="1"/>
              <a:t>Behaviors</a:t>
            </a:r>
            <a:r>
              <a:rPr lang="fr-FR" sz="1400" dirty="0"/>
              <a:t>, </a:t>
            </a:r>
            <a:r>
              <a:rPr lang="fr-FR" sz="1400" i="1" dirty="0"/>
              <a:t>86</a:t>
            </a:r>
            <a:r>
              <a:rPr lang="fr-FR" sz="1400" dirty="0"/>
              <a:t>, 124–129. </a:t>
            </a:r>
            <a:r>
              <a:rPr lang="fr-FR" sz="1400" u="sng" dirty="0">
                <a:hlinkClick r:id="rId3"/>
              </a:rPr>
              <a:t>https://doi.org/10.1016/j.addbeh.2018.05.016</a:t>
            </a:r>
            <a:endParaRPr lang="de-DE" sz="1400" dirty="0"/>
          </a:p>
          <a:p>
            <a:pPr lvl="0">
              <a:lnSpc>
                <a:spcPct val="100000"/>
              </a:lnSpc>
            </a:pPr>
            <a:r>
              <a:rPr lang="de-DE" sz="1400" dirty="0"/>
              <a:t>Martinez, A., &amp; Allen, A. M. (2020). </a:t>
            </a:r>
            <a:r>
              <a:rPr lang="en-US" sz="1400" dirty="0"/>
              <a:t>A review of nonpharmacological adjunctive treatment for postpartum women with opioid use disorder. </a:t>
            </a:r>
            <a:r>
              <a:rPr lang="fr-FR" sz="1400" i="1" dirty="0"/>
              <a:t>Addictive </a:t>
            </a:r>
            <a:r>
              <a:rPr lang="fr-FR" sz="1400" i="1" dirty="0" err="1"/>
              <a:t>Behaviors</a:t>
            </a:r>
            <a:r>
              <a:rPr lang="fr-FR" sz="1400" dirty="0"/>
              <a:t>, </a:t>
            </a:r>
            <a:r>
              <a:rPr lang="fr-FR" sz="1400" i="1" dirty="0"/>
              <a:t>105</a:t>
            </a:r>
            <a:r>
              <a:rPr lang="fr-FR" sz="1400" dirty="0"/>
              <a:t>, 106323. https://</a:t>
            </a:r>
            <a:r>
              <a:rPr lang="fr-FR" sz="1400" dirty="0" err="1"/>
              <a:t>doi.org</a:t>
            </a:r>
            <a:r>
              <a:rPr lang="fr-FR" sz="1400" dirty="0"/>
              <a:t>/10.1016/j.addbeh.2020.106323</a:t>
            </a:r>
            <a:endParaRPr lang="fr-CA" sz="1400" dirty="0"/>
          </a:p>
          <a:p>
            <a:pPr lvl="0">
              <a:lnSpc>
                <a:spcPct val="100000"/>
              </a:lnSpc>
            </a:pPr>
            <a:r>
              <a:rPr lang="it-IT" sz="1400" dirty="0" err="1"/>
              <a:t>Minozzi</a:t>
            </a:r>
            <a:r>
              <a:rPr lang="it-IT" sz="1400" dirty="0"/>
              <a:t>, S., Amato, L., </a:t>
            </a:r>
            <a:r>
              <a:rPr lang="it-IT" sz="1400" dirty="0" err="1"/>
              <a:t>Jahanfar</a:t>
            </a:r>
            <a:r>
              <a:rPr lang="it-IT" sz="1400" dirty="0"/>
              <a:t>, S., Bellisario, C., Ferri, M., &amp; Davoli, M. (2020). </a:t>
            </a:r>
            <a:r>
              <a:rPr lang="en-US" sz="1400" dirty="0"/>
              <a:t>Maintenance agonist treatments for opiate-dependent pregnant women. </a:t>
            </a:r>
            <a:r>
              <a:rPr lang="en-US" sz="1400" i="1" dirty="0"/>
              <a:t>The Cochrane Library</a:t>
            </a:r>
            <a:r>
              <a:rPr lang="en-US" sz="1400" dirty="0"/>
              <a:t>, </a:t>
            </a:r>
            <a:r>
              <a:rPr lang="en-US" sz="1400" i="1" dirty="0"/>
              <a:t>2020</a:t>
            </a:r>
            <a:r>
              <a:rPr lang="en-US" sz="1400" dirty="0"/>
              <a:t>(11). https://</a:t>
            </a:r>
            <a:r>
              <a:rPr lang="en-US" sz="1400" dirty="0" err="1"/>
              <a:t>doi.org</a:t>
            </a:r>
            <a:r>
              <a:rPr lang="en-US" sz="1400" dirty="0"/>
              <a:t>/10.1002/14651858.cd006318.pub4</a:t>
            </a:r>
          </a:p>
          <a:p>
            <a:pPr lvl="0">
              <a:lnSpc>
                <a:spcPct val="100000"/>
              </a:lnSpc>
            </a:pPr>
            <a:r>
              <a:rPr lang="en-US" sz="1400" dirty="0" err="1"/>
              <a:t>Ordean</a:t>
            </a:r>
            <a:r>
              <a:rPr lang="en-US" sz="1400" dirty="0"/>
              <a:t>, A., &amp; Kahan, M. (2011). Comprehensive treatment program for pregnant substance users in a family medicine clinic. </a:t>
            </a:r>
            <a:r>
              <a:rPr lang="fr-FR" sz="1400" i="1" dirty="0"/>
              <a:t>Canadian </a:t>
            </a:r>
            <a:r>
              <a:rPr lang="fr-FR" sz="1400" i="1" dirty="0" err="1"/>
              <a:t>Family</a:t>
            </a:r>
            <a:r>
              <a:rPr lang="fr-FR" sz="1400" i="1" dirty="0"/>
              <a:t> </a:t>
            </a:r>
            <a:r>
              <a:rPr lang="fr-FR" sz="1400" i="1" dirty="0" err="1"/>
              <a:t>Physician</a:t>
            </a:r>
            <a:r>
              <a:rPr lang="fr-FR" sz="1400" dirty="0"/>
              <a:t>.</a:t>
            </a:r>
            <a:endParaRPr lang="fr-CA" sz="1400" dirty="0"/>
          </a:p>
          <a:p>
            <a:pPr lvl="0">
              <a:lnSpc>
                <a:spcPct val="100000"/>
              </a:lnSpc>
            </a:pPr>
            <a:r>
              <a:rPr lang="en-US" sz="1400" dirty="0" err="1"/>
              <a:t>Ordean</a:t>
            </a:r>
            <a:r>
              <a:rPr lang="en-US" sz="1400" dirty="0"/>
              <a:t>, A., Wong, S., &amp; Graves, L. (2017). No. 349-Substance Use in Pregnancy. </a:t>
            </a:r>
            <a:r>
              <a:rPr lang="en-US" sz="1400" i="1" dirty="0"/>
              <a:t>Journal of Obstetrics and </a:t>
            </a:r>
            <a:r>
              <a:rPr lang="en-US" sz="1400" i="1" dirty="0" err="1"/>
              <a:t>Gynaecology</a:t>
            </a:r>
            <a:r>
              <a:rPr lang="en-US" sz="1400" i="1" dirty="0"/>
              <a:t> Canada</a:t>
            </a:r>
            <a:r>
              <a:rPr lang="en-US" sz="1400" dirty="0"/>
              <a:t>, </a:t>
            </a:r>
            <a:r>
              <a:rPr lang="en-US" sz="1400" i="1" dirty="0"/>
              <a:t>39</a:t>
            </a:r>
            <a:r>
              <a:rPr lang="en-US" sz="1400" dirty="0"/>
              <a:t>(10), 922-937.e2. https://</a:t>
            </a:r>
            <a:r>
              <a:rPr lang="en-US" sz="1400" dirty="0" err="1"/>
              <a:t>doi.org</a:t>
            </a:r>
            <a:r>
              <a:rPr lang="en-US" sz="1400" dirty="0"/>
              <a:t>/10.1016/j.jogc.2017.04.028</a:t>
            </a:r>
            <a:endParaRPr lang="fr-CA" sz="1400" dirty="0"/>
          </a:p>
          <a:p>
            <a:pPr lvl="0">
              <a:lnSpc>
                <a:spcPct val="100000"/>
              </a:lnSpc>
            </a:pPr>
            <a:endParaRPr lang="fr-CA" sz="1100" dirty="0"/>
          </a:p>
          <a:p>
            <a:pPr>
              <a:lnSpc>
                <a:spcPct val="100000"/>
              </a:lnSpc>
            </a:pPr>
            <a:endParaRPr lang="fr-CA" sz="1100" dirty="0"/>
          </a:p>
          <a:p>
            <a:pPr>
              <a:lnSpc>
                <a:spcPct val="100000"/>
              </a:lnSpc>
            </a:pPr>
            <a:endParaRPr lang="fr-CA" sz="1100" dirty="0"/>
          </a:p>
        </p:txBody>
      </p:sp>
    </p:spTree>
    <p:extLst>
      <p:ext uri="{BB962C8B-B14F-4D97-AF65-F5344CB8AC3E}">
        <p14:creationId xmlns:p14="http://schemas.microsoft.com/office/powerpoint/2010/main" val="148318066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D8F16A-B100-8F7C-DED0-B4803677A2A3}"/>
              </a:ext>
            </a:extLst>
          </p:cNvPr>
          <p:cNvPicPr>
            <a:picLocks noChangeAspect="1"/>
          </p:cNvPicPr>
          <p:nvPr/>
        </p:nvPicPr>
        <p:blipFill rotWithShape="1">
          <a:blip r:embed="rId3">
            <a:alphaModFix amt="50000"/>
            <a:extLst/>
          </a:blip>
          <a:srcRect t="19563" b="24187"/>
          <a:stretch/>
        </p:blipFill>
        <p:spPr>
          <a:xfrm>
            <a:off x="-538" y="1571"/>
            <a:ext cx="12191980" cy="6856429"/>
          </a:xfrm>
          <a:prstGeom prst="rect">
            <a:avLst/>
          </a:prstGeom>
          <a:effectLst>
            <a:outerShdw blurRad="50800" dist="50800" dir="5400000" algn="ctr" rotWithShape="0">
              <a:srgbClr val="000000"/>
            </a:outerShdw>
          </a:effectLst>
        </p:spPr>
      </p:pic>
      <p:sp>
        <p:nvSpPr>
          <p:cNvPr id="2" name="Titre 1">
            <a:extLst>
              <a:ext uri="{FF2B5EF4-FFF2-40B4-BE49-F238E27FC236}">
                <a16:creationId xmlns:a16="http://schemas.microsoft.com/office/drawing/2014/main" id="{419BABB6-1EE1-18F9-4848-8FA74DFF6BE5}"/>
              </a:ext>
            </a:extLst>
          </p:cNvPr>
          <p:cNvSpPr>
            <a:spLocks noGrp="1"/>
          </p:cNvSpPr>
          <p:nvPr>
            <p:ph type="title"/>
          </p:nvPr>
        </p:nvSpPr>
        <p:spPr>
          <a:xfrm>
            <a:off x="2238257" y="1424473"/>
            <a:ext cx="8217707" cy="2850146"/>
          </a:xfrm>
        </p:spPr>
        <p:txBody>
          <a:bodyPr vert="horz" lIns="91440" tIns="45720" rIns="91440" bIns="45720" rtlCol="0" anchor="b">
            <a:normAutofit/>
          </a:bodyPr>
          <a:lstStyle/>
          <a:p>
            <a:pPr algn="ctr"/>
            <a:r>
              <a:rPr lang="en-US" dirty="0"/>
              <a:t>Un grand Merci </a:t>
            </a:r>
            <a:r>
              <a:rPr lang="en-US" dirty="0" err="1"/>
              <a:t>à</a:t>
            </a:r>
            <a:br>
              <a:rPr lang="en-US" dirty="0"/>
            </a:br>
            <a:br>
              <a:rPr lang="en-US" dirty="0"/>
            </a:br>
            <a:r>
              <a:rPr lang="en-US" b="0" dirty="0" err="1"/>
              <a:t>Dr</a:t>
            </a:r>
            <a:r>
              <a:rPr lang="en-US" b="0" dirty="0"/>
              <a:t> Alexandre </a:t>
            </a:r>
            <a:r>
              <a:rPr lang="en-US" b="0" dirty="0" err="1"/>
              <a:t>Audet</a:t>
            </a:r>
            <a:br>
              <a:rPr lang="en-US" b="0" dirty="0"/>
            </a:br>
            <a:r>
              <a:rPr lang="en-US" b="0" dirty="0"/>
              <a:t>m. Denis </a:t>
            </a:r>
            <a:r>
              <a:rPr lang="en-US" b="0" dirty="0" err="1"/>
              <a:t>Arvisais</a:t>
            </a:r>
            <a:r>
              <a:rPr lang="en-US" b="0" dirty="0"/>
              <a:t>, </a:t>
            </a:r>
            <a:r>
              <a:rPr lang="en-US" b="0" dirty="0" err="1"/>
              <a:t>bibliothécaire</a:t>
            </a:r>
            <a:r>
              <a:rPr lang="en-US" b="0" dirty="0"/>
              <a:t> </a:t>
            </a:r>
          </a:p>
        </p:txBody>
      </p:sp>
      <p:cxnSp>
        <p:nvCxnSpPr>
          <p:cNvPr id="49" name="Straight Connector 48">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2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9949130-F4C8-4E64-AD1A-B3611E435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425C2C-5B7C-EE7B-4B12-C1BEF2AD12F0}"/>
              </a:ext>
            </a:extLst>
          </p:cNvPr>
          <p:cNvSpPr>
            <a:spLocks noGrp="1"/>
          </p:cNvSpPr>
          <p:nvPr>
            <p:ph type="title"/>
          </p:nvPr>
        </p:nvSpPr>
        <p:spPr>
          <a:xfrm>
            <a:off x="7313867" y="2285214"/>
            <a:ext cx="3965456" cy="2285999"/>
          </a:xfrm>
        </p:spPr>
        <p:txBody>
          <a:bodyPr vert="horz" lIns="91440" tIns="45720" rIns="91440" bIns="45720" rtlCol="0" anchor="ctr">
            <a:noAutofit/>
          </a:bodyPr>
          <a:lstStyle/>
          <a:p>
            <a:pPr algn="ctr"/>
            <a:r>
              <a:rPr lang="en-US" dirty="0" err="1"/>
              <a:t>Bienveillance</a:t>
            </a:r>
            <a:br>
              <a:rPr lang="en-US" dirty="0"/>
            </a:br>
            <a:r>
              <a:rPr lang="en-US" dirty="0"/>
              <a:t>___</a:t>
            </a:r>
            <a:br>
              <a:rPr lang="en-US" dirty="0"/>
            </a:br>
            <a:r>
              <a:rPr lang="en-US" dirty="0" err="1"/>
              <a:t>Contre-transfert</a:t>
            </a:r>
            <a:br>
              <a:rPr lang="en-US" dirty="0"/>
            </a:br>
            <a:r>
              <a:rPr lang="en-US" dirty="0"/>
              <a:t>Impuissance</a:t>
            </a:r>
          </a:p>
        </p:txBody>
      </p:sp>
      <p:sp>
        <p:nvSpPr>
          <p:cNvPr id="4" name="Titre 1">
            <a:extLst>
              <a:ext uri="{FF2B5EF4-FFF2-40B4-BE49-F238E27FC236}">
                <a16:creationId xmlns:a16="http://schemas.microsoft.com/office/drawing/2014/main" id="{BD6F6EAD-CE7C-2C88-461C-9DFB59F52610}"/>
              </a:ext>
            </a:extLst>
          </p:cNvPr>
          <p:cNvSpPr txBox="1">
            <a:spLocks/>
          </p:cNvSpPr>
          <p:nvPr/>
        </p:nvSpPr>
        <p:spPr>
          <a:xfrm>
            <a:off x="1217867" y="761214"/>
            <a:ext cx="3897332" cy="5334000"/>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lnSpc>
                <a:spcPct val="130000"/>
              </a:lnSpc>
              <a:spcAft>
                <a:spcPts val="600"/>
              </a:spcAft>
              <a:buSzPct val="85000"/>
            </a:pPr>
            <a:r>
              <a:rPr lang="en-US" dirty="0" err="1">
                <a:ea typeface="+mn-ea"/>
                <a:cs typeface="+mn-cs"/>
              </a:rPr>
              <a:t>Bienveillance</a:t>
            </a:r>
            <a:endParaRPr lang="en-US" dirty="0">
              <a:ea typeface="+mn-ea"/>
              <a:cs typeface="+mn-cs"/>
            </a:endParaRPr>
          </a:p>
          <a:p>
            <a:pPr algn="ctr">
              <a:lnSpc>
                <a:spcPct val="130000"/>
              </a:lnSpc>
              <a:spcAft>
                <a:spcPts val="600"/>
              </a:spcAft>
              <a:buSzPct val="85000"/>
            </a:pPr>
            <a:r>
              <a:rPr lang="en-US" dirty="0">
                <a:ea typeface="+mn-ea"/>
                <a:cs typeface="+mn-cs"/>
              </a:rPr>
              <a:t>___</a:t>
            </a:r>
          </a:p>
          <a:p>
            <a:pPr algn="ctr">
              <a:lnSpc>
                <a:spcPct val="130000"/>
              </a:lnSpc>
              <a:spcAft>
                <a:spcPts val="600"/>
              </a:spcAft>
              <a:buSzPct val="85000"/>
            </a:pPr>
            <a:r>
              <a:rPr lang="en-US" dirty="0" err="1">
                <a:ea typeface="+mn-ea"/>
                <a:cs typeface="+mn-cs"/>
              </a:rPr>
              <a:t>Craintes</a:t>
            </a:r>
            <a:endParaRPr lang="en-US" dirty="0">
              <a:ea typeface="+mn-ea"/>
              <a:cs typeface="+mn-cs"/>
            </a:endParaRPr>
          </a:p>
          <a:p>
            <a:pPr algn="ctr">
              <a:lnSpc>
                <a:spcPct val="130000"/>
              </a:lnSpc>
              <a:spcAft>
                <a:spcPts val="600"/>
              </a:spcAft>
              <a:buSzPct val="85000"/>
            </a:pPr>
            <a:r>
              <a:rPr lang="en-US" dirty="0" err="1">
                <a:ea typeface="+mn-ea"/>
                <a:cs typeface="+mn-cs"/>
              </a:rPr>
              <a:t>Honte</a:t>
            </a:r>
            <a:endParaRPr lang="en-US" dirty="0">
              <a:ea typeface="+mn-ea"/>
              <a:cs typeface="+mn-cs"/>
            </a:endParaRPr>
          </a:p>
        </p:txBody>
      </p:sp>
    </p:spTree>
    <p:extLst>
      <p:ext uri="{BB962C8B-B14F-4D97-AF65-F5344CB8AC3E}">
        <p14:creationId xmlns:p14="http://schemas.microsoft.com/office/powerpoint/2010/main" val="1800527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274EC9-A12B-B45A-C104-F657A6671C05}"/>
              </a:ext>
            </a:extLst>
          </p:cNvPr>
          <p:cNvPicPr>
            <a:picLocks noChangeAspect="1"/>
          </p:cNvPicPr>
          <p:nvPr/>
        </p:nvPicPr>
        <p:blipFill rotWithShape="1">
          <a:blip r:embed="rId3"/>
          <a:srcRect l="8242" r="2838" b="2"/>
          <a:stretch/>
        </p:blipFill>
        <p:spPr>
          <a:xfrm>
            <a:off x="1" y="2520"/>
            <a:ext cx="6096000" cy="6855480"/>
          </a:xfrm>
          <a:prstGeom prst="rect">
            <a:avLst/>
          </a:prstGeom>
        </p:spPr>
      </p:pic>
      <p:sp>
        <p:nvSpPr>
          <p:cNvPr id="11" name="Oval 10">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9FD032-14DB-C550-A7EE-5784B505BDFD}"/>
              </a:ext>
            </a:extLst>
          </p:cNvPr>
          <p:cNvSpPr>
            <a:spLocks noGrp="1"/>
          </p:cNvSpPr>
          <p:nvPr>
            <p:ph type="title"/>
          </p:nvPr>
        </p:nvSpPr>
        <p:spPr>
          <a:xfrm>
            <a:off x="1239982" y="2288987"/>
            <a:ext cx="3629891" cy="2283013"/>
          </a:xfrm>
        </p:spPr>
        <p:txBody>
          <a:bodyPr vert="horz" lIns="91440" tIns="45720" rIns="91440" bIns="45720" rtlCol="0" anchor="ctr">
            <a:normAutofit/>
          </a:bodyPr>
          <a:lstStyle/>
          <a:p>
            <a:pPr algn="ctr"/>
            <a:r>
              <a:rPr lang="en-US" dirty="0">
                <a:solidFill>
                  <a:schemeClr val="bg1"/>
                </a:solidFill>
              </a:rPr>
              <a:t>Portrait </a:t>
            </a:r>
            <a:r>
              <a:rPr lang="en-US" dirty="0" err="1">
                <a:solidFill>
                  <a:schemeClr val="bg1"/>
                </a:solidFill>
              </a:rPr>
              <a:t>Canadien</a:t>
            </a:r>
            <a:endParaRPr lang="en-US" dirty="0">
              <a:solidFill>
                <a:schemeClr val="bg1"/>
              </a:solidFill>
            </a:endParaRPr>
          </a:p>
        </p:txBody>
      </p:sp>
      <p:sp>
        <p:nvSpPr>
          <p:cNvPr id="3" name="Espace réservé du contenu 2">
            <a:extLst>
              <a:ext uri="{FF2B5EF4-FFF2-40B4-BE49-F238E27FC236}">
                <a16:creationId xmlns:a16="http://schemas.microsoft.com/office/drawing/2014/main" id="{96C3CE9B-E91A-5D06-4FBE-4DD9083A6E27}"/>
              </a:ext>
            </a:extLst>
          </p:cNvPr>
          <p:cNvSpPr txBox="1">
            <a:spLocks/>
          </p:cNvSpPr>
          <p:nvPr/>
        </p:nvSpPr>
        <p:spPr>
          <a:xfrm>
            <a:off x="7188680" y="762000"/>
            <a:ext cx="3897332" cy="5334000"/>
          </a:xfrm>
          <a:prstGeom prst="rect">
            <a:avLst/>
          </a:prstGeom>
        </p:spPr>
        <p:txBody>
          <a:bodyPr vert="horz" lIns="91440" tIns="45720" rIns="91440" bIns="45720" rtlCol="0" anchor="ctr">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lvl="1" indent="-342900">
              <a:buFont typeface="Wingdings" pitchFamily="2" charset="2"/>
              <a:buChar char="v"/>
            </a:pPr>
            <a:r>
              <a:rPr lang="en-US" sz="1800" b="0" dirty="0">
                <a:latin typeface="Calibri" panose="020F0502020204030204" pitchFamily="34" charset="0"/>
                <a:cs typeface="Calibri" panose="020F0502020204030204" pitchFamily="34" charset="0"/>
              </a:rPr>
              <a:t>Canada : </a:t>
            </a:r>
            <a:r>
              <a:rPr lang="en-US" sz="1800" dirty="0">
                <a:latin typeface="Calibri" panose="020F0502020204030204" pitchFamily="34" charset="0"/>
                <a:cs typeface="Calibri" panose="020F0502020204030204" pitchFamily="34" charset="0"/>
              </a:rPr>
              <a:t>1% des femmes enceintes </a:t>
            </a:r>
            <a:r>
              <a:rPr lang="en-US" sz="1800" b="0" dirty="0">
                <a:latin typeface="Calibri" panose="020F0502020204030204" pitchFamily="34" charset="0"/>
                <a:cs typeface="Calibri" panose="020F0502020204030204" pitchFamily="34" charset="0"/>
              </a:rPr>
              <a:t>qui </a:t>
            </a:r>
            <a:r>
              <a:rPr lang="en-US" sz="1800" b="0" dirty="0" err="1">
                <a:latin typeface="Calibri" panose="020F0502020204030204" pitchFamily="34" charset="0"/>
                <a:cs typeface="Calibri" panose="020F0502020204030204" pitchFamily="34" charset="0"/>
              </a:rPr>
              <a:t>consommaient</a:t>
            </a:r>
            <a:r>
              <a:rPr lang="en-US" sz="1800" b="0" dirty="0">
                <a:latin typeface="Calibri" panose="020F0502020204030204" pitchFamily="34" charset="0"/>
                <a:cs typeface="Calibri" panose="020F0502020204030204" pitchFamily="34" charset="0"/>
              </a:rPr>
              <a:t> des drogues de rue </a:t>
            </a:r>
            <a:r>
              <a:rPr lang="en-US" sz="1800" b="0" dirty="0" err="1">
                <a:latin typeface="Calibri" panose="020F0502020204030204" pitchFamily="34" charset="0"/>
                <a:cs typeface="Calibri" panose="020F0502020204030204" pitchFamily="34" charset="0"/>
              </a:rPr>
              <a:t>durant</a:t>
            </a:r>
            <a:r>
              <a:rPr lang="en-US" sz="1800" b="0" dirty="0">
                <a:latin typeface="Calibri" panose="020F0502020204030204" pitchFamily="34" charset="0"/>
                <a:cs typeface="Calibri" panose="020F0502020204030204" pitchFamily="34" charset="0"/>
              </a:rPr>
              <a:t> la </a:t>
            </a:r>
            <a:r>
              <a:rPr lang="en-US" sz="1800" b="0" dirty="0" err="1">
                <a:latin typeface="Calibri" panose="020F0502020204030204" pitchFamily="34" charset="0"/>
                <a:cs typeface="Calibri" panose="020F0502020204030204" pitchFamily="34" charset="0"/>
              </a:rPr>
              <a:t>grossesse</a:t>
            </a:r>
            <a:endParaRPr lang="en-US" sz="1800" b="0" dirty="0">
              <a:latin typeface="Calibri" panose="020F0502020204030204" pitchFamily="34" charset="0"/>
              <a:cs typeface="Calibri" panose="020F0502020204030204" pitchFamily="34" charset="0"/>
            </a:endParaRPr>
          </a:p>
          <a:p>
            <a:pPr marL="617220" lvl="1" indent="-342900">
              <a:buFont typeface="Wingdings" pitchFamily="2" charset="2"/>
              <a:buChar char="v"/>
            </a:pPr>
            <a:r>
              <a:rPr lang="en-US" sz="1800" b="0" dirty="0" err="1">
                <a:latin typeface="Calibri" panose="020F0502020204030204" pitchFamily="34" charset="0"/>
                <a:cs typeface="Calibri" panose="020F0502020204030204" pitchFamily="34" charset="0"/>
              </a:rPr>
              <a:t>États-Unis</a:t>
            </a:r>
            <a:r>
              <a:rPr lang="en-US" sz="1800" b="0" dirty="0">
                <a:latin typeface="Calibri" panose="020F0502020204030204" pitchFamily="34" charset="0"/>
                <a:cs typeface="Calibri" panose="020F0502020204030204" pitchFamily="34" charset="0"/>
              </a:rPr>
              <a:t> : </a:t>
            </a:r>
            <a:r>
              <a:rPr lang="en-US" sz="1800" dirty="0">
                <a:latin typeface="Calibri" panose="020F0502020204030204" pitchFamily="34" charset="0"/>
                <a:cs typeface="Calibri" panose="020F0502020204030204" pitchFamily="34" charset="0"/>
              </a:rPr>
              <a:t>augmentation de 400% </a:t>
            </a:r>
            <a:r>
              <a:rPr lang="en-US" sz="1800" b="0" dirty="0">
                <a:latin typeface="Calibri" panose="020F0502020204030204" pitchFamily="34" charset="0"/>
                <a:cs typeface="Calibri" panose="020F0502020204030204" pitchFamily="34" charset="0"/>
              </a:rPr>
              <a:t>de TUO chez les femmes enceintes</a:t>
            </a:r>
          </a:p>
          <a:p>
            <a:pPr marL="617220" lvl="1" indent="-342900">
              <a:buFont typeface="Wingdings" pitchFamily="2" charset="2"/>
              <a:buChar char="v"/>
            </a:pPr>
            <a:r>
              <a:rPr lang="en-US" sz="1800" b="0" dirty="0">
                <a:latin typeface="Calibri" panose="020F0502020204030204" pitchFamily="34" charset="0"/>
                <a:cs typeface="Calibri" panose="020F0502020204030204" pitchFamily="34" charset="0"/>
              </a:rPr>
              <a:t>Au </a:t>
            </a:r>
            <a:r>
              <a:rPr lang="en-US" sz="1800" b="0" dirty="0" err="1">
                <a:latin typeface="Calibri" panose="020F0502020204030204" pitchFamily="34" charset="0"/>
                <a:cs typeface="Calibri" panose="020F0502020204030204" pitchFamily="34" charset="0"/>
              </a:rPr>
              <a:t>niveau</a:t>
            </a:r>
            <a:r>
              <a:rPr lang="en-US" sz="1800" b="0" dirty="0">
                <a:latin typeface="Calibri" panose="020F0502020204030204" pitchFamily="34" charset="0"/>
                <a:cs typeface="Calibri" panose="020F0502020204030204" pitchFamily="34" charset="0"/>
              </a:rPr>
              <a:t> </a:t>
            </a:r>
            <a:r>
              <a:rPr lang="en-US" sz="1800" b="0" dirty="0" err="1">
                <a:latin typeface="Calibri" panose="020F0502020204030204" pitchFamily="34" charset="0"/>
                <a:cs typeface="Calibri" panose="020F0502020204030204" pitchFamily="34" charset="0"/>
              </a:rPr>
              <a:t>ou</a:t>
            </a:r>
            <a:r>
              <a:rPr lang="en-US" sz="1800" b="0" dirty="0">
                <a:latin typeface="Calibri" panose="020F0502020204030204" pitchFamily="34" charset="0"/>
                <a:cs typeface="Calibri" panose="020F0502020204030204" pitchFamily="34" charset="0"/>
              </a:rPr>
              <a:t> sous le </a:t>
            </a:r>
            <a:r>
              <a:rPr lang="en-US" sz="1800" b="0" dirty="0" err="1">
                <a:latin typeface="Calibri" panose="020F0502020204030204" pitchFamily="34" charset="0"/>
                <a:cs typeface="Calibri" panose="020F0502020204030204" pitchFamily="34" charset="0"/>
              </a:rPr>
              <a:t>seuil</a:t>
            </a:r>
            <a:r>
              <a:rPr lang="en-US" sz="1800" b="0" dirty="0">
                <a:latin typeface="Calibri" panose="020F0502020204030204" pitchFamily="34" charset="0"/>
                <a:cs typeface="Calibri" panose="020F0502020204030204" pitchFamily="34" charset="0"/>
              </a:rPr>
              <a:t> de </a:t>
            </a:r>
            <a:r>
              <a:rPr lang="en-US" sz="1800" b="0" dirty="0" err="1">
                <a:latin typeface="Calibri" panose="020F0502020204030204" pitchFamily="34" charset="0"/>
                <a:cs typeface="Calibri" panose="020F0502020204030204" pitchFamily="34" charset="0"/>
              </a:rPr>
              <a:t>faible</a:t>
            </a:r>
            <a:r>
              <a:rPr lang="en-US" sz="1800" b="0" dirty="0">
                <a:latin typeface="Calibri" panose="020F0502020204030204" pitchFamily="34" charset="0"/>
                <a:cs typeface="Calibri" panose="020F0502020204030204" pitchFamily="34" charset="0"/>
              </a:rPr>
              <a:t> </a:t>
            </a:r>
            <a:r>
              <a:rPr lang="en-US" sz="1800" b="0" dirty="0" err="1">
                <a:latin typeface="Calibri" panose="020F0502020204030204" pitchFamily="34" charset="0"/>
                <a:cs typeface="Calibri" panose="020F0502020204030204" pitchFamily="34" charset="0"/>
              </a:rPr>
              <a:t>revenu</a:t>
            </a:r>
            <a:r>
              <a:rPr lang="en-US" sz="1800" b="0" dirty="0">
                <a:latin typeface="Calibri" panose="020F0502020204030204" pitchFamily="34" charset="0"/>
                <a:cs typeface="Calibri" panose="020F0502020204030204" pitchFamily="34" charset="0"/>
              </a:rPr>
              <a:t> = </a:t>
            </a:r>
            <a:r>
              <a:rPr lang="en-US" sz="1800" dirty="0">
                <a:latin typeface="Calibri" panose="020F0502020204030204" pitchFamily="34" charset="0"/>
                <a:cs typeface="Calibri" panose="020F0502020204030204" pitchFamily="34" charset="0"/>
              </a:rPr>
              <a:t>2x plus susceptible </a:t>
            </a:r>
            <a:r>
              <a:rPr lang="en-US" sz="1800" b="0" dirty="0">
                <a:latin typeface="Calibri" panose="020F0502020204030204" pitchFamily="34" charset="0"/>
                <a:cs typeface="Calibri" panose="020F0502020204030204" pitchFamily="34" charset="0"/>
              </a:rPr>
              <a:t>de </a:t>
            </a:r>
            <a:r>
              <a:rPr lang="en-US" sz="1800" b="0" dirty="0" err="1">
                <a:latin typeface="Calibri" panose="020F0502020204030204" pitchFamily="34" charset="0"/>
                <a:cs typeface="Calibri" panose="020F0502020204030204" pitchFamily="34" charset="0"/>
              </a:rPr>
              <a:t>consommer</a:t>
            </a:r>
            <a:r>
              <a:rPr lang="en-US" sz="1800" b="0" dirty="0">
                <a:latin typeface="Calibri" panose="020F0502020204030204" pitchFamily="34" charset="0"/>
                <a:cs typeface="Calibri" panose="020F0502020204030204" pitchFamily="34" charset="0"/>
              </a:rPr>
              <a:t> des drogues de rue </a:t>
            </a:r>
            <a:r>
              <a:rPr lang="en-US" sz="1800" b="0" dirty="0" err="1">
                <a:latin typeface="Calibri" panose="020F0502020204030204" pitchFamily="34" charset="0"/>
                <a:cs typeface="Calibri" panose="020F0502020204030204" pitchFamily="34" charset="0"/>
              </a:rPr>
              <a:t>durant</a:t>
            </a:r>
            <a:r>
              <a:rPr lang="en-US" sz="1800" b="0" dirty="0">
                <a:latin typeface="Calibri" panose="020F0502020204030204" pitchFamily="34" charset="0"/>
                <a:cs typeface="Calibri" panose="020F0502020204030204" pitchFamily="34" charset="0"/>
              </a:rPr>
              <a:t> la </a:t>
            </a:r>
            <a:r>
              <a:rPr lang="en-US" sz="1800" b="0" dirty="0" err="1">
                <a:latin typeface="Calibri" panose="020F0502020204030204" pitchFamily="34" charset="0"/>
                <a:cs typeface="Calibri" panose="020F0502020204030204" pitchFamily="34" charset="0"/>
              </a:rPr>
              <a:t>grossesse</a:t>
            </a:r>
            <a:endParaRPr lang="en-US" sz="1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35680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4749365C-6173-68E4-8DB8-1F7154B37028}"/>
              </a:ext>
            </a:extLst>
          </p:cNvPr>
          <p:cNvSpPr txBox="1">
            <a:spLocks/>
          </p:cNvSpPr>
          <p:nvPr/>
        </p:nvSpPr>
        <p:spPr>
          <a:xfrm>
            <a:off x="905017" y="720214"/>
            <a:ext cx="5597767" cy="1141004"/>
          </a:xfrm>
          <a:prstGeom prst="rect">
            <a:avLst/>
          </a:prstGeom>
        </p:spPr>
        <p:txBody>
          <a:bodyPr vert="horz" lIns="91440" tIns="45720" rIns="91440" bIns="45720" rtlCol="0" anchor="b">
            <a:no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spcAft>
                <a:spcPts val="600"/>
              </a:spcAft>
            </a:pPr>
            <a:r>
              <a:rPr lang="en-US" dirty="0" err="1"/>
              <a:t>anté</a:t>
            </a:r>
            <a:r>
              <a:rPr lang="en-US" dirty="0"/>
              <a:t> et post-partum – </a:t>
            </a:r>
            <a:r>
              <a:rPr lang="en-US" dirty="0" err="1"/>
              <a:t>une</a:t>
            </a:r>
            <a:r>
              <a:rPr lang="en-US" dirty="0"/>
              <a:t> </a:t>
            </a:r>
            <a:r>
              <a:rPr lang="en-US" dirty="0" err="1"/>
              <a:t>période</a:t>
            </a:r>
            <a:r>
              <a:rPr lang="en-US" dirty="0"/>
              <a:t> critique</a:t>
            </a:r>
          </a:p>
        </p:txBody>
      </p:sp>
      <p:sp>
        <p:nvSpPr>
          <p:cNvPr id="10" name="Espace réservé du contenu 7">
            <a:extLst>
              <a:ext uri="{FF2B5EF4-FFF2-40B4-BE49-F238E27FC236}">
                <a16:creationId xmlns:a16="http://schemas.microsoft.com/office/drawing/2014/main" id="{2B5B8EB5-C9B1-1D6F-7012-BEC34C4B43DD}"/>
              </a:ext>
            </a:extLst>
          </p:cNvPr>
          <p:cNvSpPr txBox="1">
            <a:spLocks/>
          </p:cNvSpPr>
          <p:nvPr/>
        </p:nvSpPr>
        <p:spPr>
          <a:xfrm>
            <a:off x="1045648" y="2393716"/>
            <a:ext cx="4548670" cy="3836301"/>
          </a:xfrm>
          <a:prstGeom prst="rect">
            <a:avLst/>
          </a:prstGeom>
        </p:spPr>
        <p:txBody>
          <a:bodyPr vert="horz" lIns="91440" tIns="45720" rIns="91440" bIns="45720" rtlCol="0">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v"/>
            </a:pPr>
            <a:r>
              <a:rPr lang="en-US" sz="2000" dirty="0">
                <a:latin typeface="Calibri" panose="020F0502020204030204" pitchFamily="34" charset="0"/>
                <a:cs typeface="Calibri" panose="020F0502020204030204" pitchFamily="34" charset="0"/>
              </a:rPr>
              <a:t>Limitation de </a:t>
            </a:r>
            <a:r>
              <a:rPr lang="en-US" sz="2000" dirty="0" err="1">
                <a:latin typeface="Calibri" panose="020F0502020204030204" pitchFamily="34" charset="0"/>
                <a:cs typeface="Calibri" panose="020F0502020204030204" pitchFamily="34" charset="0"/>
              </a:rPr>
              <a:t>l’accès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à</a:t>
            </a:r>
            <a:r>
              <a:rPr lang="en-US" sz="2000" dirty="0">
                <a:latin typeface="Calibri" panose="020F0502020204030204" pitchFamily="34" charset="0"/>
                <a:cs typeface="Calibri" panose="020F0502020204030204" pitchFamily="34" charset="0"/>
              </a:rPr>
              <a:t> des </a:t>
            </a:r>
            <a:r>
              <a:rPr lang="en-US" sz="2000" dirty="0" err="1">
                <a:latin typeface="Calibri" panose="020F0502020204030204" pitchFamily="34" charset="0"/>
                <a:cs typeface="Calibri" panose="020F0502020204030204" pitchFamily="34" charset="0"/>
              </a:rPr>
              <a:t>soins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prénataux</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adéquats</a:t>
            </a:r>
            <a:endParaRPr lang="en-US" sz="2000" dirty="0">
              <a:latin typeface="Calibri" panose="020F0502020204030204" pitchFamily="34" charset="0"/>
              <a:cs typeface="Calibri" panose="020F0502020204030204" pitchFamily="34" charset="0"/>
            </a:endParaRPr>
          </a:p>
          <a:p>
            <a:pPr>
              <a:buFont typeface="Wingdings" pitchFamily="2" charset="2"/>
              <a:buChar char="v"/>
            </a:pPr>
            <a:endParaRPr lang="en-US" sz="2000" dirty="0">
              <a:latin typeface="Calibri" panose="020F0502020204030204" pitchFamily="34" charset="0"/>
              <a:cs typeface="Calibri" panose="020F0502020204030204" pitchFamily="34" charset="0"/>
            </a:endParaRPr>
          </a:p>
          <a:p>
            <a:pPr>
              <a:buFont typeface="Wingdings" pitchFamily="2" charset="2"/>
              <a:buChar char="v"/>
            </a:pPr>
            <a:r>
              <a:rPr lang="en-US" sz="2000" b="1" dirty="0">
                <a:latin typeface="Calibri" panose="020F0502020204030204" pitchFamily="34" charset="0"/>
                <a:cs typeface="Calibri" panose="020F0502020204030204" pitchFamily="34" charset="0"/>
              </a:rPr>
              <a:t>56% des femmes </a:t>
            </a:r>
            <a:r>
              <a:rPr lang="en-US" sz="2000" dirty="0">
                <a:latin typeface="Calibri" panose="020F0502020204030204" pitchFamily="34" charset="0"/>
                <a:cs typeface="Calibri" panose="020F0502020204030204" pitchFamily="34" charset="0"/>
              </a:rPr>
              <a:t>avec TUO </a:t>
            </a:r>
            <a:r>
              <a:rPr lang="en-US" sz="2000" dirty="0" err="1">
                <a:latin typeface="Calibri" panose="020F0502020204030204" pitchFamily="34" charset="0"/>
                <a:cs typeface="Calibri" panose="020F0502020204030204" pitchFamily="34" charset="0"/>
              </a:rPr>
              <a:t>cessent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leur</a:t>
            </a:r>
            <a:r>
              <a:rPr lang="en-US" sz="2000" dirty="0">
                <a:latin typeface="Calibri" panose="020F0502020204030204" pitchFamily="34" charset="0"/>
                <a:cs typeface="Calibri" panose="020F0502020204030204" pitchFamily="34" charset="0"/>
              </a:rPr>
              <a:t> TAO </a:t>
            </a:r>
            <a:r>
              <a:rPr lang="en-US" sz="2000" dirty="0" err="1">
                <a:latin typeface="Calibri" panose="020F0502020204030204" pitchFamily="34" charset="0"/>
                <a:cs typeface="Calibri" panose="020F0502020204030204" pitchFamily="34" charset="0"/>
              </a:rPr>
              <a:t>dans</a:t>
            </a:r>
            <a:r>
              <a:rPr lang="en-US" sz="2000" dirty="0">
                <a:latin typeface="Calibri" panose="020F0502020204030204" pitchFamily="34" charset="0"/>
                <a:cs typeface="Calibri" panose="020F0502020204030204" pitchFamily="34" charset="0"/>
              </a:rPr>
              <a:t> les 6 </a:t>
            </a:r>
            <a:r>
              <a:rPr lang="en-US" sz="2000" dirty="0" err="1">
                <a:latin typeface="Calibri" panose="020F0502020204030204" pitchFamily="34" charset="0"/>
                <a:cs typeface="Calibri" panose="020F0502020204030204" pitchFamily="34" charset="0"/>
              </a:rPr>
              <a:t>mois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suivant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l’accouchement</a:t>
            </a: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8576135-2DE7-3D3C-D22F-02DD523BD93D}"/>
              </a:ext>
            </a:extLst>
          </p:cNvPr>
          <p:cNvPicPr>
            <a:picLocks noChangeAspect="1"/>
          </p:cNvPicPr>
          <p:nvPr/>
        </p:nvPicPr>
        <p:blipFill rotWithShape="1">
          <a:blip r:embed="rId3"/>
          <a:src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196432565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333623-9313-9EDA-5007-2235EB3911D8}"/>
              </a:ext>
            </a:extLst>
          </p:cNvPr>
          <p:cNvPicPr>
            <a:picLocks noChangeAspect="1"/>
          </p:cNvPicPr>
          <p:nvPr/>
        </p:nvPicPr>
        <p:blipFill rotWithShape="1">
          <a:blip r:embed="rId3"/>
          <a:srcRect t="19734" b="24016"/>
          <a:stretch/>
        </p:blipFill>
        <p:spPr>
          <a:xfrm>
            <a:off x="0" y="0"/>
            <a:ext cx="12191998" cy="6858000"/>
          </a:xfrm>
          <a:prstGeom prst="rect">
            <a:avLst/>
          </a:prstGeom>
        </p:spPr>
      </p:pic>
      <p:sp useBgFill="1">
        <p:nvSpPr>
          <p:cNvPr id="155" name="Rectangle 154">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2FEDF1-F222-2D5B-3C46-A6EC5CEF24E9}"/>
              </a:ext>
            </a:extLst>
          </p:cNvPr>
          <p:cNvSpPr>
            <a:spLocks noGrp="1"/>
          </p:cNvSpPr>
          <p:nvPr>
            <p:ph type="ctrTitle"/>
          </p:nvPr>
        </p:nvSpPr>
        <p:spPr>
          <a:xfrm>
            <a:off x="880533" y="890532"/>
            <a:ext cx="10549466" cy="671311"/>
          </a:xfrm>
        </p:spPr>
        <p:txBody>
          <a:bodyPr vert="horz" lIns="91440" tIns="45720" rIns="91440" bIns="45720" rtlCol="0" anchor="t">
            <a:noAutofit/>
          </a:bodyPr>
          <a:lstStyle/>
          <a:p>
            <a:r>
              <a:rPr lang="en-US" dirty="0"/>
              <a:t>TAO et </a:t>
            </a:r>
            <a:r>
              <a:rPr lang="en-US" dirty="0" err="1"/>
              <a:t>grossesse</a:t>
            </a:r>
            <a:r>
              <a:rPr lang="en-US" dirty="0"/>
              <a:t> – la </a:t>
            </a:r>
            <a:r>
              <a:rPr lang="en-US" dirty="0" err="1"/>
              <a:t>littérature</a:t>
            </a:r>
            <a:r>
              <a:rPr lang="en-US" dirty="0"/>
              <a:t> </a:t>
            </a:r>
            <a:r>
              <a:rPr lang="en-US" dirty="0" err="1"/>
              <a:t>actuelle</a:t>
            </a:r>
            <a:endParaRPr lang="en-US" dirty="0"/>
          </a:p>
        </p:txBody>
      </p:sp>
      <p:cxnSp>
        <p:nvCxnSpPr>
          <p:cNvPr id="157" name="Straight Connector 156">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87553F03-B174-2E49-B6E9-DFB5F09FE4B8}"/>
              </a:ext>
            </a:extLst>
          </p:cNvPr>
          <p:cNvSpPr>
            <a:spLocks noGrp="1"/>
          </p:cNvSpPr>
          <p:nvPr>
            <p:ph type="subTitle" idx="1"/>
          </p:nvPr>
        </p:nvSpPr>
        <p:spPr/>
        <p:txBody>
          <a:bodyPr/>
          <a:lstStyle/>
          <a:p>
            <a:endParaRPr lang="fr-FR" dirty="0"/>
          </a:p>
        </p:txBody>
      </p:sp>
      <p:pic>
        <p:nvPicPr>
          <p:cNvPr id="16" name="Image 15">
            <a:extLst>
              <a:ext uri="{FF2B5EF4-FFF2-40B4-BE49-F238E27FC236}">
                <a16:creationId xmlns:a16="http://schemas.microsoft.com/office/drawing/2014/main" id="{C7AEF1A6-2920-4A40-8330-C6B49F09A6E4}"/>
              </a:ext>
            </a:extLst>
          </p:cNvPr>
          <p:cNvPicPr>
            <a:picLocks noChangeAspect="1"/>
          </p:cNvPicPr>
          <p:nvPr/>
        </p:nvPicPr>
        <p:blipFill>
          <a:blip r:embed="rId4"/>
          <a:stretch>
            <a:fillRect/>
          </a:stretch>
        </p:blipFill>
        <p:spPr>
          <a:xfrm>
            <a:off x="1066799" y="1674738"/>
            <a:ext cx="4896680" cy="2052534"/>
          </a:xfrm>
          <a:prstGeom prst="rect">
            <a:avLst/>
          </a:prstGeom>
        </p:spPr>
      </p:pic>
      <p:pic>
        <p:nvPicPr>
          <p:cNvPr id="17" name="Image 16">
            <a:extLst>
              <a:ext uri="{FF2B5EF4-FFF2-40B4-BE49-F238E27FC236}">
                <a16:creationId xmlns:a16="http://schemas.microsoft.com/office/drawing/2014/main" id="{55B14AB1-85C4-9645-9223-B9FCA5C00316}"/>
              </a:ext>
            </a:extLst>
          </p:cNvPr>
          <p:cNvPicPr>
            <a:picLocks noChangeAspect="1"/>
          </p:cNvPicPr>
          <p:nvPr/>
        </p:nvPicPr>
        <p:blipFill>
          <a:blip r:embed="rId5"/>
          <a:stretch>
            <a:fillRect/>
          </a:stretch>
        </p:blipFill>
        <p:spPr>
          <a:xfrm>
            <a:off x="5756372" y="2278500"/>
            <a:ext cx="5673627" cy="1087554"/>
          </a:xfrm>
          <a:prstGeom prst="rect">
            <a:avLst/>
          </a:prstGeom>
        </p:spPr>
      </p:pic>
      <p:pic>
        <p:nvPicPr>
          <p:cNvPr id="18" name="Image 17">
            <a:extLst>
              <a:ext uri="{FF2B5EF4-FFF2-40B4-BE49-F238E27FC236}">
                <a16:creationId xmlns:a16="http://schemas.microsoft.com/office/drawing/2014/main" id="{07444497-F375-6141-A492-454CA99AEB3A}"/>
              </a:ext>
            </a:extLst>
          </p:cNvPr>
          <p:cNvPicPr>
            <a:picLocks noChangeAspect="1"/>
          </p:cNvPicPr>
          <p:nvPr/>
        </p:nvPicPr>
        <p:blipFill>
          <a:blip r:embed="rId6"/>
          <a:stretch>
            <a:fillRect/>
          </a:stretch>
        </p:blipFill>
        <p:spPr>
          <a:xfrm>
            <a:off x="1052345" y="3892376"/>
            <a:ext cx="4593081" cy="1846366"/>
          </a:xfrm>
          <a:prstGeom prst="rect">
            <a:avLst/>
          </a:prstGeom>
        </p:spPr>
      </p:pic>
      <p:pic>
        <p:nvPicPr>
          <p:cNvPr id="19" name="Image 18">
            <a:extLst>
              <a:ext uri="{FF2B5EF4-FFF2-40B4-BE49-F238E27FC236}">
                <a16:creationId xmlns:a16="http://schemas.microsoft.com/office/drawing/2014/main" id="{F0E70AFF-B68B-114F-8EC4-275F099621B4}"/>
              </a:ext>
            </a:extLst>
          </p:cNvPr>
          <p:cNvPicPr>
            <a:picLocks noChangeAspect="1"/>
          </p:cNvPicPr>
          <p:nvPr/>
        </p:nvPicPr>
        <p:blipFill>
          <a:blip r:embed="rId7"/>
          <a:stretch>
            <a:fillRect/>
          </a:stretch>
        </p:blipFill>
        <p:spPr>
          <a:xfrm>
            <a:off x="5806705" y="4007200"/>
            <a:ext cx="4841416" cy="1616718"/>
          </a:xfrm>
          <a:prstGeom prst="rect">
            <a:avLst/>
          </a:prstGeom>
        </p:spPr>
      </p:pic>
      <p:sp>
        <p:nvSpPr>
          <p:cNvPr id="20" name="Rectangle 19">
            <a:extLst>
              <a:ext uri="{FF2B5EF4-FFF2-40B4-BE49-F238E27FC236}">
                <a16:creationId xmlns:a16="http://schemas.microsoft.com/office/drawing/2014/main" id="{3C66CE6D-DFBD-EE47-83AB-F46B819E8FB1}"/>
              </a:ext>
            </a:extLst>
          </p:cNvPr>
          <p:cNvSpPr/>
          <p:nvPr/>
        </p:nvSpPr>
        <p:spPr>
          <a:xfrm>
            <a:off x="6096000" y="4572001"/>
            <a:ext cx="4346713" cy="10519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Rectangle 12">
            <a:extLst>
              <a:ext uri="{FF2B5EF4-FFF2-40B4-BE49-F238E27FC236}">
                <a16:creationId xmlns:a16="http://schemas.microsoft.com/office/drawing/2014/main" id="{8EE83CDE-ADDA-2C44-815D-FEC8A93C29D2}"/>
              </a:ext>
            </a:extLst>
          </p:cNvPr>
          <p:cNvSpPr/>
          <p:nvPr/>
        </p:nvSpPr>
        <p:spPr>
          <a:xfrm>
            <a:off x="5756372" y="2830551"/>
            <a:ext cx="5521228" cy="5355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339638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2FEDF1-F222-2D5B-3C46-A6EC5CEF24E9}"/>
              </a:ext>
            </a:extLst>
          </p:cNvPr>
          <p:cNvSpPr>
            <a:spLocks noGrp="1"/>
          </p:cNvSpPr>
          <p:nvPr>
            <p:ph type="ctrTitle"/>
          </p:nvPr>
        </p:nvSpPr>
        <p:spPr>
          <a:xfrm>
            <a:off x="1043180" y="2288987"/>
            <a:ext cx="4009639" cy="2283013"/>
          </a:xfrm>
        </p:spPr>
        <p:txBody>
          <a:bodyPr vert="horz" lIns="91440" tIns="45720" rIns="91440" bIns="45720" rtlCol="0" anchor="ctr">
            <a:normAutofit/>
          </a:bodyPr>
          <a:lstStyle/>
          <a:p>
            <a:pPr algn="ctr"/>
            <a:r>
              <a:rPr lang="en-US" dirty="0">
                <a:solidFill>
                  <a:schemeClr val="bg1"/>
                </a:solidFill>
              </a:rPr>
              <a:t>Pico </a:t>
            </a:r>
          </a:p>
        </p:txBody>
      </p:sp>
      <p:sp>
        <p:nvSpPr>
          <p:cNvPr id="3" name="ZoneTexte 2">
            <a:extLst>
              <a:ext uri="{FF2B5EF4-FFF2-40B4-BE49-F238E27FC236}">
                <a16:creationId xmlns:a16="http://schemas.microsoft.com/office/drawing/2014/main" id="{E6C5926B-70BC-5242-9D2A-B9039A1FD336}"/>
              </a:ext>
            </a:extLst>
          </p:cNvPr>
          <p:cNvSpPr txBox="1"/>
          <p:nvPr/>
        </p:nvSpPr>
        <p:spPr>
          <a:xfrm>
            <a:off x="6747435" y="762000"/>
            <a:ext cx="4338577" cy="3048000"/>
          </a:xfrm>
          <a:prstGeom prst="rect">
            <a:avLst/>
          </a:prstGeom>
        </p:spPr>
        <p:txBody>
          <a:bodyPr vert="horz" lIns="91440" tIns="45720" rIns="91440" bIns="45720" rtlCol="0" anchor="ctr">
            <a:normAutofit/>
          </a:bodyPr>
          <a:lstStyle/>
          <a:p>
            <a:pPr marL="285750" lvl="0" indent="-285750">
              <a:lnSpc>
                <a:spcPct val="120000"/>
              </a:lnSpc>
              <a:spcAft>
                <a:spcPts val="600"/>
              </a:spcAft>
              <a:buSzPct val="85000"/>
              <a:buFont typeface="Wingdings" pitchFamily="2" charset="2"/>
              <a:buChar char="v"/>
              <a:defRPr/>
            </a:pPr>
            <a:r>
              <a:rPr lang="en-US" sz="1500" dirty="0" err="1">
                <a:latin typeface="Calibri" panose="020F0502020204030204" pitchFamily="34" charset="0"/>
                <a:cs typeface="Calibri" panose="020F0502020204030204" pitchFamily="34" charset="0"/>
              </a:rPr>
              <a:t>Établir</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l’impact</a:t>
            </a:r>
            <a:r>
              <a:rPr lang="en-US" sz="1500" dirty="0">
                <a:latin typeface="Calibri" panose="020F0502020204030204" pitchFamily="34" charset="0"/>
                <a:cs typeface="Calibri" panose="020F0502020204030204" pitchFamily="34" charset="0"/>
              </a:rPr>
              <a:t> de la </a:t>
            </a:r>
            <a:r>
              <a:rPr lang="en-US" sz="1500" dirty="0" err="1">
                <a:latin typeface="Calibri" panose="020F0502020204030204" pitchFamily="34" charset="0"/>
                <a:cs typeface="Calibri" panose="020F0502020204030204" pitchFamily="34" charset="0"/>
              </a:rPr>
              <a:t>mise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en</a:t>
            </a:r>
            <a:r>
              <a:rPr lang="en-US" sz="1500" dirty="0">
                <a:latin typeface="Calibri" panose="020F0502020204030204" pitchFamily="34" charset="0"/>
                <a:cs typeface="Calibri" panose="020F0502020204030204" pitchFamily="34" charset="0"/>
              </a:rPr>
              <a:t> place </a:t>
            </a:r>
            <a:r>
              <a:rPr lang="en-US" sz="1500" b="1" dirty="0" err="1">
                <a:latin typeface="Calibri" panose="020F0502020204030204" pitchFamily="34" charset="0"/>
                <a:cs typeface="Calibri" panose="020F0502020204030204" pitchFamily="34" charset="0"/>
              </a:rPr>
              <a:t>d’interventions</a:t>
            </a:r>
            <a:r>
              <a:rPr lang="en-US" sz="1500" b="1" dirty="0">
                <a:latin typeface="Calibri" panose="020F0502020204030204" pitchFamily="34" charset="0"/>
                <a:cs typeface="Calibri" panose="020F0502020204030204" pitchFamily="34" charset="0"/>
              </a:rPr>
              <a:t> </a:t>
            </a:r>
            <a:r>
              <a:rPr lang="en-US" sz="1500" b="1" dirty="0" err="1">
                <a:latin typeface="Calibri" panose="020F0502020204030204" pitchFamily="34" charset="0"/>
                <a:cs typeface="Calibri" panose="020F0502020204030204" pitchFamily="34" charset="0"/>
              </a:rPr>
              <a:t>psychosociales</a:t>
            </a:r>
            <a:r>
              <a:rPr lang="en-US" sz="1500" b="1"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par </a:t>
            </a:r>
            <a:r>
              <a:rPr lang="en-US" sz="1500" dirty="0" err="1">
                <a:latin typeface="Calibri" panose="020F0502020204030204" pitchFamily="34" charset="0"/>
                <a:cs typeface="Calibri" panose="020F0502020204030204" pitchFamily="34" charset="0"/>
              </a:rPr>
              <a:t>une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équipe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multidisciplinaire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coordonnées</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à</a:t>
            </a:r>
            <a:r>
              <a:rPr lang="en-US" sz="1500" dirty="0">
                <a:latin typeface="Calibri" panose="020F0502020204030204" pitchFamily="34" charset="0"/>
                <a:cs typeface="Calibri" panose="020F0502020204030204" pitchFamily="34" charset="0"/>
              </a:rPr>
              <a:t> un TAO) </a:t>
            </a:r>
            <a:r>
              <a:rPr lang="en-US" sz="1500" dirty="0" err="1">
                <a:latin typeface="Calibri" panose="020F0502020204030204" pitchFamily="34" charset="0"/>
                <a:cs typeface="Calibri" panose="020F0502020204030204" pitchFamily="34" charset="0"/>
              </a:rPr>
              <a:t>dans</a:t>
            </a:r>
            <a:r>
              <a:rPr lang="en-US" sz="1500" dirty="0">
                <a:latin typeface="Calibri" panose="020F0502020204030204" pitchFamily="34" charset="0"/>
                <a:cs typeface="Calibri" panose="020F0502020204030204" pitchFamily="34" charset="0"/>
              </a:rPr>
              <a:t> le </a:t>
            </a:r>
            <a:r>
              <a:rPr lang="en-US" sz="1500" dirty="0" err="1">
                <a:latin typeface="Calibri" panose="020F0502020204030204" pitchFamily="34" charset="0"/>
                <a:cs typeface="Calibri" panose="020F0502020204030204" pitchFamily="34" charset="0"/>
              </a:rPr>
              <a:t>suivi</a:t>
            </a:r>
            <a:r>
              <a:rPr lang="en-US" sz="1500" dirty="0">
                <a:latin typeface="Calibri" panose="020F0502020204030204" pitchFamily="34" charset="0"/>
                <a:cs typeface="Calibri" panose="020F0502020204030204" pitchFamily="34" charset="0"/>
              </a:rPr>
              <a:t> des </a:t>
            </a:r>
            <a:r>
              <a:rPr lang="en-US" sz="1500" b="1" dirty="0">
                <a:latin typeface="Calibri" panose="020F0502020204030204" pitchFamily="34" charset="0"/>
                <a:cs typeface="Calibri" panose="020F0502020204030204" pitchFamily="34" charset="0"/>
              </a:rPr>
              <a:t>femmes enceintes et </a:t>
            </a:r>
            <a:r>
              <a:rPr lang="en-US" sz="1500" b="1" dirty="0" err="1">
                <a:latin typeface="Calibri" panose="020F0502020204030204" pitchFamily="34" charset="0"/>
                <a:cs typeface="Calibri" panose="020F0502020204030204" pitchFamily="34" charset="0"/>
              </a:rPr>
              <a:t>en</a:t>
            </a:r>
            <a:r>
              <a:rPr lang="en-US" sz="1500" b="1" dirty="0">
                <a:latin typeface="Calibri" panose="020F0502020204030204" pitchFamily="34" charset="0"/>
                <a:cs typeface="Calibri" panose="020F0502020204030204" pitchFamily="34" charset="0"/>
              </a:rPr>
              <a:t> </a:t>
            </a:r>
            <a:r>
              <a:rPr lang="en-US" sz="1500" b="1" dirty="0" err="1">
                <a:latin typeface="Calibri" panose="020F0502020204030204" pitchFamily="34" charset="0"/>
                <a:cs typeface="Calibri" panose="020F0502020204030204" pitchFamily="34" charset="0"/>
              </a:rPr>
              <a:t>période</a:t>
            </a:r>
            <a:r>
              <a:rPr lang="en-US" sz="1500" b="1" dirty="0">
                <a:latin typeface="Calibri" panose="020F0502020204030204" pitchFamily="34" charset="0"/>
                <a:cs typeface="Calibri" panose="020F0502020204030204" pitchFamily="34" charset="0"/>
              </a:rPr>
              <a:t> post-partum</a:t>
            </a:r>
            <a:r>
              <a:rPr lang="en-US" sz="1500" dirty="0">
                <a:latin typeface="Calibri" panose="020F0502020204030204" pitchFamily="34" charset="0"/>
                <a:cs typeface="Calibri" panose="020F0502020204030204" pitchFamily="34" charset="0"/>
              </a:rPr>
              <a:t> aux </a:t>
            </a:r>
            <a:r>
              <a:rPr lang="en-US" sz="1500" dirty="0" err="1">
                <a:latin typeface="Calibri" panose="020F0502020204030204" pitchFamily="34" charset="0"/>
                <a:cs typeface="Calibri" panose="020F0502020204030204" pitchFamily="34" charset="0"/>
              </a:rPr>
              <a:t>prises</a:t>
            </a:r>
            <a:r>
              <a:rPr lang="en-US" sz="1500" dirty="0">
                <a:latin typeface="Calibri" panose="020F0502020204030204" pitchFamily="34" charset="0"/>
                <a:cs typeface="Calibri" panose="020F0502020204030204" pitchFamily="34" charset="0"/>
              </a:rPr>
              <a:t> avec un TUO</a:t>
            </a:r>
          </a:p>
          <a:p>
            <a:pPr lvl="0">
              <a:lnSpc>
                <a:spcPct val="120000"/>
              </a:lnSpc>
              <a:spcAft>
                <a:spcPts val="600"/>
              </a:spcAft>
              <a:buSzPct val="85000"/>
              <a:defRPr/>
            </a:pPr>
            <a:endParaRPr lang="en-US" sz="1500" dirty="0">
              <a:latin typeface="Calibri" panose="020F0502020204030204" pitchFamily="34" charset="0"/>
              <a:cs typeface="Calibri" panose="020F0502020204030204" pitchFamily="34" charset="0"/>
            </a:endParaRPr>
          </a:p>
          <a:p>
            <a:pPr marL="285750" lvl="0" indent="-285750">
              <a:lnSpc>
                <a:spcPct val="120000"/>
              </a:lnSpc>
              <a:spcAft>
                <a:spcPts val="600"/>
              </a:spcAft>
              <a:buSzPct val="85000"/>
              <a:buFont typeface="Wingdings" pitchFamily="2" charset="2"/>
              <a:buChar char="v"/>
              <a:defRPr/>
            </a:pPr>
            <a:r>
              <a:rPr lang="en-US" sz="1500" dirty="0" err="1">
                <a:latin typeface="Calibri" panose="020F0502020204030204" pitchFamily="34" charset="0"/>
                <a:cs typeface="Calibri" panose="020F0502020204030204" pitchFamily="34" charset="0"/>
              </a:rPr>
              <a:t>Définir</a:t>
            </a:r>
            <a:r>
              <a:rPr lang="en-US" sz="1500" dirty="0">
                <a:latin typeface="Calibri" panose="020F0502020204030204" pitchFamily="34" charset="0"/>
                <a:cs typeface="Calibri" panose="020F0502020204030204" pitchFamily="34" charset="0"/>
              </a:rPr>
              <a:t> les </a:t>
            </a:r>
            <a:r>
              <a:rPr lang="en-US" sz="1500" dirty="0" err="1">
                <a:latin typeface="Calibri" panose="020F0502020204030204" pitchFamily="34" charset="0"/>
                <a:cs typeface="Calibri" panose="020F0502020204030204" pitchFamily="34" charset="0"/>
              </a:rPr>
              <a:t>meilleures</a:t>
            </a:r>
            <a:r>
              <a:rPr lang="en-US" sz="1500" dirty="0">
                <a:latin typeface="Calibri" panose="020F0502020204030204" pitchFamily="34" charset="0"/>
                <a:cs typeface="Calibri" panose="020F0502020204030204" pitchFamily="34" charset="0"/>
              </a:rPr>
              <a:t> interventions </a:t>
            </a:r>
            <a:r>
              <a:rPr lang="en-US" sz="1500" dirty="0" err="1">
                <a:latin typeface="Calibri" panose="020F0502020204030204" pitchFamily="34" charset="0"/>
                <a:cs typeface="Calibri" panose="020F0502020204030204" pitchFamily="34" charset="0"/>
              </a:rPr>
              <a:t>psychosociales</a:t>
            </a:r>
            <a:r>
              <a:rPr lang="en-US" sz="1500" dirty="0">
                <a:latin typeface="Calibri" panose="020F0502020204030204" pitchFamily="34" charset="0"/>
                <a:cs typeface="Calibri" panose="020F0502020204030204" pitchFamily="34" charset="0"/>
              </a:rPr>
              <a:t> et la nature des </a:t>
            </a:r>
            <a:r>
              <a:rPr lang="en-US" sz="1500" dirty="0" err="1">
                <a:latin typeface="Calibri" panose="020F0502020204030204" pitchFamily="34" charset="0"/>
                <a:cs typeface="Calibri" panose="020F0502020204030204" pitchFamily="34" charset="0"/>
              </a:rPr>
              <a:t>intervenants</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à</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inclure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à</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l’équipe</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multidisciplinaire</a:t>
            </a:r>
            <a:r>
              <a:rPr lang="en-US" sz="15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B333623-9313-9EDA-5007-2235EB3911D8}"/>
              </a:ext>
            </a:extLst>
          </p:cNvPr>
          <p:cNvPicPr>
            <a:picLocks noChangeAspect="1"/>
          </p:cNvPicPr>
          <p:nvPr/>
        </p:nvPicPr>
        <p:blipFill rotWithShape="1">
          <a:blip r:embed="rId3">
            <a:extLst/>
          </a:blip>
          <a:srcRect l="8242" r="2838" b="2"/>
          <a:stretch/>
        </p:blipFill>
        <p:spPr>
          <a:xfrm>
            <a:off x="8153627" y="4309035"/>
            <a:ext cx="1589001" cy="1786965"/>
          </a:xfrm>
          <a:prstGeom prst="rect">
            <a:avLst/>
          </a:prstGeom>
        </p:spPr>
      </p:pic>
    </p:spTree>
    <p:extLst>
      <p:ext uri="{BB962C8B-B14F-4D97-AF65-F5344CB8AC3E}">
        <p14:creationId xmlns:p14="http://schemas.microsoft.com/office/powerpoint/2010/main" val="2526730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99FA8-2D9B-4410-472A-9501191EC338}"/>
              </a:ext>
            </a:extLst>
          </p:cNvPr>
          <p:cNvSpPr>
            <a:spLocks noGrp="1"/>
          </p:cNvSpPr>
          <p:nvPr>
            <p:ph type="title"/>
          </p:nvPr>
        </p:nvSpPr>
        <p:spPr>
          <a:xfrm>
            <a:off x="6339840" y="194932"/>
            <a:ext cx="4229100" cy="826430"/>
          </a:xfrm>
        </p:spPr>
        <p:txBody>
          <a:bodyPr anchor="ctr">
            <a:normAutofit/>
          </a:bodyPr>
          <a:lstStyle/>
          <a:p>
            <a:r>
              <a:rPr lang="fr-CA" dirty="0"/>
              <a:t>Méthode</a:t>
            </a:r>
          </a:p>
        </p:txBody>
      </p:sp>
      <p:sp>
        <p:nvSpPr>
          <p:cNvPr id="3" name="Espace réservé du contenu 2">
            <a:extLst>
              <a:ext uri="{FF2B5EF4-FFF2-40B4-BE49-F238E27FC236}">
                <a16:creationId xmlns:a16="http://schemas.microsoft.com/office/drawing/2014/main" id="{98931361-55C0-082A-4EAB-7A70E6F77D15}"/>
              </a:ext>
            </a:extLst>
          </p:cNvPr>
          <p:cNvSpPr>
            <a:spLocks noGrp="1"/>
          </p:cNvSpPr>
          <p:nvPr>
            <p:ph idx="1"/>
          </p:nvPr>
        </p:nvSpPr>
        <p:spPr>
          <a:xfrm>
            <a:off x="5864087" y="822579"/>
            <a:ext cx="5813139" cy="1006221"/>
          </a:xfrm>
        </p:spPr>
        <p:txBody>
          <a:bodyPr anchor="ctr">
            <a:noAutofit/>
          </a:bodyPr>
          <a:lstStyle/>
          <a:p>
            <a:pPr marL="617220" lvl="1" indent="-342900">
              <a:lnSpc>
                <a:spcPct val="120000"/>
              </a:lnSpc>
              <a:buFont typeface="Arial" panose="020B0604020202020204" pitchFamily="34" charset="0"/>
              <a:buChar char="•"/>
            </a:pPr>
            <a:r>
              <a:rPr lang="fr-CA" sz="1800" dirty="0">
                <a:latin typeface="Calibri" panose="020F0502020204030204" pitchFamily="34" charset="0"/>
                <a:cs typeface="Calibri" panose="020F0502020204030204" pitchFamily="34" charset="0"/>
              </a:rPr>
              <a:t>2 bases de données : </a:t>
            </a:r>
            <a:r>
              <a:rPr lang="fr-CA" sz="1800" dirty="0" err="1">
                <a:latin typeface="Calibri" panose="020F0502020204030204" pitchFamily="34" charset="0"/>
                <a:cs typeface="Calibri" panose="020F0502020204030204" pitchFamily="34" charset="0"/>
              </a:rPr>
              <a:t>PubMed</a:t>
            </a:r>
            <a:r>
              <a:rPr lang="fr-CA" sz="1800" dirty="0">
                <a:latin typeface="Calibri" panose="020F0502020204030204" pitchFamily="34" charset="0"/>
                <a:cs typeface="Calibri" panose="020F0502020204030204" pitchFamily="34" charset="0"/>
              </a:rPr>
              <a:t> &amp; </a:t>
            </a:r>
            <a:r>
              <a:rPr lang="fr-CA" sz="1800" dirty="0" err="1">
                <a:latin typeface="Calibri" panose="020F0502020204030204" pitchFamily="34" charset="0"/>
                <a:cs typeface="Calibri" panose="020F0502020204030204" pitchFamily="34" charset="0"/>
              </a:rPr>
              <a:t>PsycINFO</a:t>
            </a:r>
            <a:endParaRPr lang="fr-CA"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1310E54-45E5-6C25-048B-5982F43A5739}"/>
              </a:ext>
            </a:extLst>
          </p:cNvPr>
          <p:cNvPicPr>
            <a:picLocks noChangeAspect="1"/>
          </p:cNvPicPr>
          <p:nvPr/>
        </p:nvPicPr>
        <p:blipFill rotWithShape="1">
          <a:blip r:embed="rId3"/>
          <a:srcRect/>
          <a:stretch/>
        </p:blipFill>
        <p:spPr>
          <a:xfrm>
            <a:off x="68008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5" name="Espace réservé du contenu 2">
            <a:extLst>
              <a:ext uri="{FF2B5EF4-FFF2-40B4-BE49-F238E27FC236}">
                <a16:creationId xmlns:a16="http://schemas.microsoft.com/office/drawing/2014/main" id="{95EAD92A-4B77-376D-46D8-A2271000D03C}"/>
              </a:ext>
            </a:extLst>
          </p:cNvPr>
          <p:cNvSpPr txBox="1">
            <a:spLocks/>
          </p:cNvSpPr>
          <p:nvPr/>
        </p:nvSpPr>
        <p:spPr>
          <a:xfrm>
            <a:off x="6068906" y="1649009"/>
            <a:ext cx="5608320" cy="4658741"/>
          </a:xfrm>
          <a:prstGeom prst="rect">
            <a:avLst/>
          </a:prstGeom>
          <a:ln w="28575">
            <a:solidFill>
              <a:srgbClr val="53BA66"/>
            </a:solidFill>
          </a:ln>
        </p:spPr>
        <p:txBody>
          <a:bodyPr vert="horz" lIns="91440" tIns="45720" rIns="91440" bIns="45720" rtlCol="0" anchor="ctr">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lvl="1" indent="-342900">
              <a:lnSpc>
                <a:spcPct val="120000"/>
              </a:lnSpc>
              <a:buFont typeface="Arial" panose="020B0604020202020204" pitchFamily="34" charset="0"/>
              <a:buChar char="•"/>
            </a:pPr>
            <a:r>
              <a:rPr lang="fr-CA" sz="1400" dirty="0">
                <a:latin typeface="Calibri" panose="020F0502020204030204" pitchFamily="34" charset="0"/>
                <a:cs typeface="Calibri" panose="020F0502020204030204" pitchFamily="34" charset="0"/>
              </a:rPr>
              <a:t>Critères d’inclusion (5) :</a:t>
            </a: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Échantillons de femmes enceintes ou en post-partum aux prises avec un TUO.</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Inclusion d’un TAO à l’intervention.</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Inclusion d’une équipe multidisciplinaire à l’intervention.</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Femmes adultes.</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Articles rédigés en anglais ou français.</a:t>
            </a:r>
            <a:endParaRPr lang="fr-CA" sz="1400" dirty="0">
              <a:latin typeface="Calibri" panose="020F0502020204030204" pitchFamily="34" charset="0"/>
              <a:cs typeface="Calibri" panose="020F0502020204030204" pitchFamily="34" charset="0"/>
            </a:endParaRPr>
          </a:p>
          <a:p>
            <a:pPr marL="617220" lvl="1" indent="-342900">
              <a:lnSpc>
                <a:spcPct val="120000"/>
              </a:lnSpc>
              <a:buFont typeface="Arial" panose="020B0604020202020204" pitchFamily="34" charset="0"/>
              <a:buChar char="•"/>
            </a:pPr>
            <a:r>
              <a:rPr lang="fr-CA" sz="1400" dirty="0">
                <a:latin typeface="Calibri" panose="020F0502020204030204" pitchFamily="34" charset="0"/>
                <a:cs typeface="Calibri" panose="020F0502020204030204" pitchFamily="34" charset="0"/>
              </a:rPr>
              <a:t>Critères d’</a:t>
            </a:r>
            <a:r>
              <a:rPr lang="fr-CA" sz="1400" dirty="0" err="1">
                <a:latin typeface="Calibri" panose="020F0502020204030204" pitchFamily="34" charset="0"/>
                <a:cs typeface="Calibri" panose="020F0502020204030204" pitchFamily="34" charset="0"/>
              </a:rPr>
              <a:t>exlusion</a:t>
            </a:r>
            <a:r>
              <a:rPr lang="fr-CA" sz="1400" dirty="0">
                <a:latin typeface="Calibri" panose="020F0502020204030204" pitchFamily="34" charset="0"/>
                <a:cs typeface="Calibri" panose="020F0502020204030204" pitchFamily="34" charset="0"/>
              </a:rPr>
              <a:t> (4) :</a:t>
            </a: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Absence de résultats spécifiques aux interventions psycho-sociales.</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Échantillons ou issues trop précis sur un sujet déviant de notre question d’intérêt </a:t>
            </a: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Interventions spécifiques à la pratique en gynéco-obstétrique.</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15000"/>
              </a:lnSpc>
              <a:buFont typeface="Courier New" panose="02070309020205020404" pitchFamily="49" charset="0"/>
              <a:buChar char="o"/>
            </a:pPr>
            <a:r>
              <a:rPr lang="fr-FR" sz="1400" b="0" dirty="0">
                <a:effectLst/>
                <a:latin typeface="Calibri" panose="020F0502020204030204" pitchFamily="34" charset="0"/>
                <a:ea typeface="MS Mincho" panose="02020609040205080304" pitchFamily="49" charset="-128"/>
                <a:cs typeface="Calibri" panose="020F0502020204030204" pitchFamily="34" charset="0"/>
              </a:rPr>
              <a:t>Absence complète d’informations sur la méthodologie.</a:t>
            </a:r>
            <a:endParaRPr lang="fr-CA" sz="1400" b="0" dirty="0">
              <a:effectLst/>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279219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A5F6DAB-03BF-4557-B78A-2B71C16E1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EC805A-9994-66F2-99FC-583392AA26FF}"/>
              </a:ext>
            </a:extLst>
          </p:cNvPr>
          <p:cNvSpPr>
            <a:spLocks noGrp="1"/>
          </p:cNvSpPr>
          <p:nvPr>
            <p:ph type="title"/>
          </p:nvPr>
        </p:nvSpPr>
        <p:spPr>
          <a:xfrm>
            <a:off x="1524000" y="1524000"/>
            <a:ext cx="4572000" cy="2581369"/>
          </a:xfrm>
        </p:spPr>
        <p:txBody>
          <a:bodyPr vert="horz" lIns="91440" tIns="45720" rIns="91440" bIns="45720" rtlCol="0" anchor="t">
            <a:normAutofit/>
          </a:bodyPr>
          <a:lstStyle/>
          <a:p>
            <a:r>
              <a:rPr lang="en-US"/>
              <a:t>Méthode</a:t>
            </a:r>
          </a:p>
        </p:txBody>
      </p:sp>
      <p:pic>
        <p:nvPicPr>
          <p:cNvPr id="5" name="Image 4">
            <a:extLst>
              <a:ext uri="{FF2B5EF4-FFF2-40B4-BE49-F238E27FC236}">
                <a16:creationId xmlns:a16="http://schemas.microsoft.com/office/drawing/2014/main" id="{FE76C9F9-2A1A-3FE8-529F-85D1D9E9EF53}"/>
              </a:ext>
            </a:extLst>
          </p:cNvPr>
          <p:cNvPicPr>
            <a:picLocks noChangeAspect="1"/>
          </p:cNvPicPr>
          <p:nvPr/>
        </p:nvPicPr>
        <p:blipFill rotWithShape="1">
          <a:blip r:embed="rId3"/>
          <a:srcRect l="2659" t="9634" b="4563"/>
          <a:stretch/>
        </p:blipFill>
        <p:spPr>
          <a:xfrm>
            <a:off x="3678355" y="762003"/>
            <a:ext cx="7858850" cy="5333994"/>
          </a:xfrm>
          <a:prstGeom prst="rect">
            <a:avLst/>
          </a:prstGeom>
        </p:spPr>
      </p:pic>
      <p:cxnSp>
        <p:nvCxnSpPr>
          <p:cNvPr id="33" name="Straight Connector 2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98AB011A-F780-0143-8FF4-F51B07F02D21}"/>
              </a:ext>
            </a:extLst>
          </p:cNvPr>
          <p:cNvSpPr txBox="1"/>
          <p:nvPr/>
        </p:nvSpPr>
        <p:spPr>
          <a:xfrm>
            <a:off x="1524000" y="4105369"/>
            <a:ext cx="2336798" cy="369332"/>
          </a:xfrm>
          <a:prstGeom prst="rect">
            <a:avLst/>
          </a:prstGeom>
          <a:noFill/>
        </p:spPr>
        <p:txBody>
          <a:bodyPr wrap="square" rtlCol="0">
            <a:spAutoFit/>
          </a:bodyPr>
          <a:lstStyle/>
          <a:p>
            <a:r>
              <a:rPr lang="fr-FR" b="1" dirty="0"/>
              <a:t>Diagramme de flot</a:t>
            </a:r>
          </a:p>
        </p:txBody>
      </p:sp>
    </p:spTree>
    <p:extLst>
      <p:ext uri="{BB962C8B-B14F-4D97-AF65-F5344CB8AC3E}">
        <p14:creationId xmlns:p14="http://schemas.microsoft.com/office/powerpoint/2010/main" val="21594845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rtalVTI">
  <a:themeElements>
    <a:clrScheme name="AnalogousFromRegularSeedLeftStep">
      <a:dk1>
        <a:srgbClr val="000000"/>
      </a:dk1>
      <a:lt1>
        <a:srgbClr val="FFFFFF"/>
      </a:lt1>
      <a:dk2>
        <a:srgbClr val="243341"/>
      </a:dk2>
      <a:lt2>
        <a:srgbClr val="E8E6E2"/>
      </a:lt2>
      <a:accent1>
        <a:srgbClr val="4D73C3"/>
      </a:accent1>
      <a:accent2>
        <a:srgbClr val="3B93B1"/>
      </a:accent2>
      <a:accent3>
        <a:srgbClr val="46B3A2"/>
      </a:accent3>
      <a:accent4>
        <a:srgbClr val="3BB16D"/>
      </a:accent4>
      <a:accent5>
        <a:srgbClr val="48B849"/>
      </a:accent5>
      <a:accent6>
        <a:srgbClr val="6BB13B"/>
      </a:accent6>
      <a:hlink>
        <a:srgbClr val="A07D35"/>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3027</TotalTime>
  <Words>2096</Words>
  <Application>Microsoft Macintosh PowerPoint</Application>
  <PresentationFormat>Grand écran</PresentationFormat>
  <Paragraphs>286</Paragraphs>
  <Slides>21</Slides>
  <Notes>21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MS Mincho</vt:lpstr>
      <vt:lpstr>Trade Gothic Next Cond</vt:lpstr>
      <vt:lpstr>Trade Gothic Next Light</vt:lpstr>
      <vt:lpstr>Arial</vt:lpstr>
      <vt:lpstr>Calibri</vt:lpstr>
      <vt:lpstr>Courier New</vt:lpstr>
      <vt:lpstr>Times New Roman</vt:lpstr>
      <vt:lpstr>Wingdings</vt:lpstr>
      <vt:lpstr>PortalVTI</vt:lpstr>
      <vt:lpstr>Trouble lié à l’usage des opioïdes en grossesse,  au-delà du TAO</vt:lpstr>
      <vt:lpstr>Vous allez chercher votre patiente dans la salle d’attente…</vt:lpstr>
      <vt:lpstr>Bienveillance ___ Contre-transfert Impuissance</vt:lpstr>
      <vt:lpstr>Portrait Canadien</vt:lpstr>
      <vt:lpstr>Présentation PowerPoint</vt:lpstr>
      <vt:lpstr>TAO et grossesse – la littérature actuelle</vt:lpstr>
      <vt:lpstr>Pico </vt:lpstr>
      <vt:lpstr>Méthode</vt:lpstr>
      <vt:lpstr>Méthode</vt:lpstr>
      <vt:lpstr>ARTICLES RETENUS</vt:lpstr>
      <vt:lpstr>ARTICLES retenus </vt:lpstr>
      <vt:lpstr>Description des programmes</vt:lpstr>
      <vt:lpstr>Résultats (statistiquement significatifs) </vt:lpstr>
      <vt:lpstr>Résultats (statistiquement significatifs) </vt:lpstr>
      <vt:lpstr>discussion</vt:lpstr>
      <vt:lpstr>discussion</vt:lpstr>
      <vt:lpstr>conclusion</vt:lpstr>
      <vt:lpstr>conclusion</vt:lpstr>
      <vt:lpstr>Références</vt:lpstr>
      <vt:lpstr>Références</vt:lpstr>
      <vt:lpstr>Un grand Merci à  Dr Alexandre Audet m. Denis Arvisais, bibliothécaire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Douleur rétro-sternale</dc:title>
  <dc:creator>Choinière Vincent</dc:creator>
  <cp:lastModifiedBy>Cassandre Hinse-Joly</cp:lastModifiedBy>
  <cp:revision>86</cp:revision>
  <dcterms:created xsi:type="dcterms:W3CDTF">2022-11-11T05:06:04Z</dcterms:created>
  <dcterms:modified xsi:type="dcterms:W3CDTF">2023-05-28T22:32:12Z</dcterms:modified>
</cp:coreProperties>
</file>