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6" r:id="rId18"/>
    <p:sldId id="275" r:id="rId19"/>
    <p:sldId id="271" r:id="rId20"/>
  </p:sldIdLst>
  <p:sldSz cx="9144000" cy="5143500" type="screen16x9"/>
  <p:notesSz cx="6858000" cy="9144000"/>
  <p:embeddedFontLst>
    <p:embeddedFont>
      <p:font typeface="Old Standard TT" pitchFamily="2" charset="77"/>
      <p:regular r:id="rId22"/>
      <p:bold r:id="rId23"/>
      <p: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2"/>
    <p:restoredTop sz="79088"/>
  </p:normalViewPr>
  <p:slideViewPr>
    <p:cSldViewPr snapToGrid="0">
      <p:cViewPr varScale="1">
        <p:scale>
          <a:sx n="114" d="100"/>
          <a:sy n="114" d="100"/>
        </p:scale>
        <p:origin x="12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56410b21ecacba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56410b21ecacba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56410b21ecacba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56410b21ecacba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94422d149d55eb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94422d149d55eb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4422d149d55eb7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94422d149d55eb7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725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44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f90357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f90357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825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34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1800" b="0" i="0" u="none" strike="noStrike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42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035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035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90357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90357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9035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9035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56410b21ecacb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56410b21ecacb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56410b21ecacba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56410b21ecacba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google-docs/?tV3ez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046100" y="1512300"/>
            <a:ext cx="77580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Une check-list d’intubation réduit-elle les complications?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Par </a:t>
            </a:r>
            <a:r>
              <a:rPr lang="fr" dirty="0" err="1"/>
              <a:t>Maroun</a:t>
            </a:r>
            <a:r>
              <a:rPr lang="fr" dirty="0"/>
              <a:t> Abi-Saad et Christel Hamel R1 </a:t>
            </a:r>
            <a:r>
              <a:rPr lang="fr"/>
              <a:t>CUMF Andrée-Gagnon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79250" y="565275"/>
            <a:ext cx="5205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err="1"/>
              <a:t>Groombridge</a:t>
            </a:r>
            <a:r>
              <a:rPr lang="fr" sz="1800" b="1" dirty="0"/>
              <a:t> &amp; al</a:t>
            </a:r>
            <a:endParaRPr sz="1800" b="1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En 2020 en Australie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Étude de cohorte interventionnelle prospective </a:t>
            </a:r>
            <a:endParaRPr lang="fr-CA"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 b="1" dirty="0"/>
              <a:t>1 centre de traumatologie majeur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N=526 patients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 b="1" dirty="0"/>
              <a:t>Augmentation statistiquement significative du taux de premier passage réussi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 b="1" dirty="0"/>
              <a:t>Aucune différence statistiquement significative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fr-CA" sz="1600" b="1" dirty="0"/>
              <a:t>Hypotension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fr-CA" sz="1600" b="1" dirty="0"/>
              <a:t>Saturation en oxygène</a:t>
            </a:r>
            <a:endParaRPr sz="1600" b="1" dirty="0"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650" y="381000"/>
            <a:ext cx="3454350" cy="387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147148" y="642167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/>
              <a:t>Smith &amp; al</a:t>
            </a:r>
            <a:endParaRPr sz="1800" b="1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Entre novembre 2012 et octobre 2013 aux É.U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Étude prospective pré et post-intervention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1 urgence universitaire à Nashville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N=141 patients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Aucune différence statistiquement significative du taux de premier passage réussi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Amélioration du taux d’hypotension et de saturation.</a:t>
            </a:r>
            <a:endParaRPr lang="fr" sz="16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fr"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b="1" dirty="0"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560" y="237775"/>
            <a:ext cx="4206000" cy="42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Discussion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20002-76E6-8411-D4FD-B195B6CC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Issue primaire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D3415F-252C-16EA-7FC6-F2FBA3BE4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L’étude de </a:t>
            </a:r>
            <a:r>
              <a:rPr lang="fr-CA" sz="1800" b="0" i="0" u="none" strike="noStrike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Corl</a:t>
            </a: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et</a:t>
            </a:r>
            <a:r>
              <a:rPr lang="fr-CA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al.</a:t>
            </a: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et celle de </a:t>
            </a:r>
            <a:r>
              <a:rPr lang="fr-CA" sz="1800" b="0" i="0" u="none" strike="noStrike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Groombridge</a:t>
            </a: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et </a:t>
            </a:r>
            <a:r>
              <a:rPr lang="fr-CA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al.</a:t>
            </a: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ont montré une amélioration statistiquement significative du taux de premier passage réussi.</a:t>
            </a:r>
            <a:endParaRPr lang="fr-CA" dirty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endParaRPr lang="fr-CA" sz="1800" b="0" i="0" u="none" strike="noStrike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Par contre, les deux études ont inclus des </a:t>
            </a:r>
            <a:r>
              <a:rPr lang="fr-CA" sz="1800" i="0" u="sng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périodes de formation. </a:t>
            </a:r>
            <a:endParaRPr lang="fr-CA" u="sng" dirty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Cet effet confondant remet en doute la validité interne de leurs études. </a:t>
            </a:r>
          </a:p>
          <a:p>
            <a:pPr marL="114300" indent="0">
              <a:buNone/>
            </a:pPr>
            <a:endParaRPr lang="fr-CA" dirty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Donc, peu d’évidence qu</a:t>
            </a:r>
            <a:r>
              <a:rPr lang="fr-CA" dirty="0">
                <a:solidFill>
                  <a:srgbClr val="242424"/>
                </a:solidFill>
                <a:latin typeface="Times New Roman" panose="02020603050405020304" pitchFamily="18" charset="0"/>
              </a:rPr>
              <a:t>e la check-list améliore le taux de premier passage réussi.</a:t>
            </a:r>
          </a:p>
          <a:p>
            <a:pPr marL="114300" indent="0">
              <a:buNone/>
            </a:pPr>
            <a:endParaRPr lang="fr-CA" sz="1800" b="0" i="0" u="none" strike="noStrike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Les trois autres études n’ont </a:t>
            </a:r>
            <a:r>
              <a:rPr lang="fr-CA" sz="1800" b="0" i="0" u="non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démontré</a:t>
            </a: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aucune amélioration statistiquement significative sur le taux de premier passage réussi.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724363F-1061-6D07-5872-EF25779F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Issue secondaire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BA85BFA-0996-A294-3C93-5DCDD14B9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CA" dirty="0">
                <a:solidFill>
                  <a:srgbClr val="242424"/>
                </a:solidFill>
                <a:latin typeface="Times New Roman" panose="02020603050405020304" pitchFamily="18" charset="0"/>
              </a:rPr>
              <a:t>L</a:t>
            </a: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’étude de Smith et </a:t>
            </a:r>
            <a:r>
              <a:rPr lang="fr-CA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al.</a:t>
            </a:r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a décrit une diminution statistiquement significative des complications, dont</a:t>
            </a:r>
            <a:r>
              <a:rPr lang="fr-CA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la désaturation </a:t>
            </a:r>
            <a:r>
              <a:rPr lang="fr-CA" dirty="0">
                <a:solidFill>
                  <a:srgbClr val="242424"/>
                </a:solidFill>
                <a:latin typeface="Times New Roman" panose="02020603050405020304" pitchFamily="18" charset="0"/>
              </a:rPr>
              <a:t>et </a:t>
            </a:r>
            <a:r>
              <a:rPr lang="fr-CA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l’hypotension sévère.</a:t>
            </a:r>
          </a:p>
          <a:p>
            <a:pPr marL="114300" indent="0">
              <a:buNone/>
            </a:pPr>
            <a:endParaRPr lang="fr-CA" dirty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fr-CA" dirty="0">
                <a:solidFill>
                  <a:srgbClr val="242424"/>
                </a:solidFill>
                <a:latin typeface="Times New Roman" panose="02020603050405020304" pitchFamily="18" charset="0"/>
              </a:rPr>
              <a:t>Peu de données probantes en faveur d’une check-list afin de diminuer les épisodes d’hypoxie et d’hypotension.</a:t>
            </a:r>
          </a:p>
        </p:txBody>
      </p:sp>
    </p:spTree>
    <p:extLst>
      <p:ext uri="{BB962C8B-B14F-4D97-AF65-F5344CB8AC3E}">
        <p14:creationId xmlns:p14="http://schemas.microsoft.com/office/powerpoint/2010/main" val="124161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28F62-5CED-643A-4839-32346D04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limites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1ABD26-0703-2B28-D791-AB481DECB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Seulement des adultes (&gt; 16 ans)</a:t>
            </a:r>
          </a:p>
          <a:p>
            <a:r>
              <a:rPr lang="fr-FR" dirty="0"/>
              <a:t>Un seul ECR</a:t>
            </a:r>
          </a:p>
          <a:p>
            <a:r>
              <a:rPr lang="fr-FR" dirty="0"/>
              <a:t>Effet de « Hawthorne » </a:t>
            </a:r>
            <a:r>
              <a:rPr lang="fr-FR" dirty="0">
                <a:sym typeface="Wingdings" pitchFamily="2" charset="2"/>
              </a:rPr>
              <a:t> Biais observation</a:t>
            </a:r>
            <a:endParaRPr lang="fr-FR" dirty="0"/>
          </a:p>
          <a:p>
            <a:r>
              <a:rPr lang="fr-FR" dirty="0" err="1"/>
              <a:t>Autodéclaration</a:t>
            </a:r>
            <a:r>
              <a:rPr lang="fr-FR" dirty="0"/>
              <a:t> des données </a:t>
            </a:r>
            <a:r>
              <a:rPr lang="fr-FR" dirty="0">
                <a:sym typeface="Wingdings" pitchFamily="2" charset="2"/>
              </a:rPr>
              <a:t> Biais observation</a:t>
            </a:r>
          </a:p>
          <a:p>
            <a:r>
              <a:rPr lang="fr-FR" dirty="0">
                <a:sym typeface="Wingdings" pitchFamily="2" charset="2"/>
              </a:rPr>
              <a:t>Petites études  Diminue la puissance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71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152319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dirty="0"/>
              <a:t>Absence de données probantes en faveur de l’utilisation d’une check-list afin d’améliorer le taux de succès du premier passage en situation aiguë.</a:t>
            </a:r>
            <a:endParaRPr dirty="0"/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-CA" dirty="0"/>
              <a:t>Par contre: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dirty="0"/>
              <a:t>Peu risquée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dirty="0"/>
              <a:t>Peu $$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CA" dirty="0"/>
              <a:t>Études peu puissantes, petite cohorte</a:t>
            </a:r>
            <a:endParaRPr lang="fr" dirty="0"/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" dirty="0"/>
              <a:t>Plusieurs facteurs n’ont pas été abordés, comme la</a:t>
            </a:r>
            <a:r>
              <a:rPr lang="fr-CA" dirty="0"/>
              <a:t> </a:t>
            </a:r>
            <a:r>
              <a:rPr lang="fr" dirty="0"/>
              <a:t>satisfaction des médecins ou de l’équipe.</a:t>
            </a:r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" dirty="0"/>
              <a:t>Avenue à explorer: contexte d’apprentissage, en région, pédiatrie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r" dirty="0"/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5891B65-2AC0-C54F-15E6-47D629DB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382350"/>
            <a:ext cx="3302890" cy="1333200"/>
          </a:xfrm>
        </p:spPr>
        <p:txBody>
          <a:bodyPr/>
          <a:lstStyle/>
          <a:p>
            <a:r>
              <a:rPr lang="fr-FR" dirty="0"/>
              <a:t>Annexe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98297D5-5287-59B1-C8AD-61A64049A0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872779-C521-C8D0-A0C3-E98A7E6C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58" y="724200"/>
            <a:ext cx="4497375" cy="42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71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898CD-1246-8A9C-E8EC-CF776F5E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</p:spPr>
        <p:txBody>
          <a:bodyPr wrap="square" anchor="b">
            <a:normAutofit/>
          </a:bodyPr>
          <a:lstStyle/>
          <a:p>
            <a:r>
              <a:rPr lang="fr-FR"/>
              <a:t>Remerciements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3966F8-EB7F-4D35-9A04-CC27CE60C3A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</p:spPr>
        <p:txBody>
          <a:bodyPr wrap="square" anchor="ctr">
            <a:normAutofit/>
          </a:bodyPr>
          <a:lstStyle/>
          <a:p>
            <a:pPr marL="114300" indent="0">
              <a:spcAft>
                <a:spcPts val="600"/>
              </a:spcAft>
              <a:buNone/>
            </a:pPr>
            <a:endParaRPr lang="fr-FR"/>
          </a:p>
          <a:p>
            <a:pPr marL="114300" indent="0">
              <a:spcAft>
                <a:spcPts val="600"/>
              </a:spcAft>
              <a:buNone/>
            </a:pPr>
            <a:r>
              <a:rPr lang="fr-FR"/>
              <a:t>Dr </a:t>
            </a:r>
            <a:r>
              <a:rPr lang="fr-FR" err="1"/>
              <a:t>Bosoi</a:t>
            </a:r>
            <a:r>
              <a:rPr lang="fr-FR"/>
              <a:t>, Médecin de famille au CUMF de Saint-Jérôme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/>
              <a:t>Dr Contant, Médecin d’urgence à l’urgence de Saint-Jérôme</a:t>
            </a:r>
          </a:p>
        </p:txBody>
      </p:sp>
    </p:spTree>
    <p:extLst>
      <p:ext uri="{BB962C8B-B14F-4D97-AF65-F5344CB8AC3E}">
        <p14:creationId xmlns:p14="http://schemas.microsoft.com/office/powerpoint/2010/main" val="302578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05261-1BCF-C97F-1EEB-00C9F1A5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B94AAD-C3E2-666C-4A6E-E22A7F4FD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71600"/>
            <a:ext cx="8520600" cy="3971900"/>
          </a:xfrm>
        </p:spPr>
        <p:txBody>
          <a:bodyPr/>
          <a:lstStyle/>
          <a:p>
            <a:pPr marL="28956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1. Government of Canada TSB of C. Air transportation occurrences in 2021 - Statistical Summary - Transportation Safety Board of Canada [Internet]. 2021 [cited 2023 May 4]. Available from: http://www.bst-tsb.gc.ca/eng/stats/aviation/2021/ssea-ssao-2021.html#2.0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2. Gawande A. A Life-Saving Checklist. The New Yorker [Internet]. 2007 Dec 2 [cited 2023 Apr 25]; Available from: https://www.newyorker.com/magazine/2007/12/10/the-checklist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3. Griesdale DEG, Bosma TL, Kurth T, Isac G, Chittock DR. Complications of endotracheal intubation in the critically ill. Intensive Care Med. 2008 Oct;34(10):1835–42.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4. Martin LD, Mhyre JM, Shanks AM, Tremper KK, Kheterpal S. 3,423 Emergency Tracheal Intubations at a University Hospital: Airway Outcomes and Complications. Anesthesiology. 2011 Jan 1;114(1):42–8.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5. Sakles JC, Chiu S, Mosier J, Walker C, Stolz U. The Importance of First Pass Success When Performing Orotracheal Intubation in the Emergency Department. Acad Emerg Med Off J Soc Acad Emerg Med. 2013 Jan;20(1):71–8.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6. Russotto V, Myatra SN, Laffey JG, Tassistro E, Antolini L, Bauer P, et al. Intubation Practices and Adverse Peri-intubation Events in Critically Ill Patients From 29 Countries. JAMA. 2021 Mar 23;325(12):1164–72.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7. Conroy MJ, Weingart GS, Carlson JN. Impact of checklists on peri-intubation care in ED trauma patients. Am J Emerg Med. 2014 Jun;32(6):541–4.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8. Janz DR, Semler MW, Joffe AM, Casey JD, Lentz RJ, deBoisblanc BP, et al. A Multicenter Randomized Trial of a Checklist for Endotracheal Intubation of Critically Ill Adults. Chest. 2018 Apr;153(4):816–24.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9. Corl KA, Dado C, Agarwal A, Azab N, Amass T, Marks SJ, et al. A modified Montpellier protocol for intubating intensive care unit patients is associated with an increase in first-pass intubation success and fewer complications. J Crit Care. 2018 Apr;44:191–5.</a:t>
            </a:r>
            <a:endParaRPr lang="fr-CA" sz="800" b="0" dirty="0">
              <a:effectLst/>
            </a:endParaRPr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10.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Smith KA, High K, Collins SP, Self WH. A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preprocedural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checklist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improves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the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safety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of emergency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department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intubation of trauma patients.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Acad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Emerg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Med. 2015 Aug;22(8):989-92.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doi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: 10.1111/acem.12717. Epub 2015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Jul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20. PMID: 26194607.</a:t>
            </a:r>
            <a:endParaRPr lang="fr-CA" sz="800" dirty="0"/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11. Turner JS,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Bucca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AW,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Propst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SL,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Ellender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TJ, Sarmiento EJ, Menard LM, Hunter BR. Association of Checklist Use in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Endotracheal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Intubation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With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Clinically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Important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Outcomes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: A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Systematic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Review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and Meta-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analysis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. JAMA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Netw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Open. 2020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Jul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1;3(7):e209278.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doi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: 10.1001/jamanetworkopen.2020.9278. Erratum in: JAMA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Netw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Open. 2020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Jul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1;3(7):e2016899. PMID: 32614424; PMCID: PMC7333022.</a:t>
            </a:r>
            <a:endParaRPr lang="fr-CA" sz="800" dirty="0"/>
          </a:p>
          <a:p>
            <a:pPr marL="28956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12.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Groombridge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C,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Maini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A,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Olaussen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A, Kim Y, Fitzgerald M, Mitra B, Smit V. Impact of a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targeted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bundle of audit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with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tailored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education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and an intubation checklist to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improve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airway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management in the emergency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department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: an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integrated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time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series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analysis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.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Emerg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 Med J. 2020 Sep;37(9):576-580. </a:t>
            </a:r>
            <a:r>
              <a:rPr lang="fr-CA" sz="800" b="0" i="0" u="none" strike="noStrike" dirty="0" err="1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doi</a:t>
            </a:r>
            <a:r>
              <a:rPr lang="fr-CA" sz="800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: 10.1136/emermed-2019-208935. Epub 2020 Jun 17. PMID: 32554746.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5184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5500" y="6965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Checklist Manifesto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La check-list est utilisée dans plusieurs domaines:</a:t>
            </a:r>
            <a:endParaRPr dirty="0"/>
          </a:p>
          <a:p>
            <a:pPr>
              <a:spcBef>
                <a:spcPts val="1600"/>
              </a:spcBef>
            </a:pPr>
            <a:r>
              <a:rPr lang="fr-CA" dirty="0"/>
              <a:t>Aviation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/>
              <a:t>Gestion de projet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/>
              <a:t>SOP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dirty="0"/>
              <a:t>Épicerie/aide mémoire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dirty="0"/>
              <a:t>ET L’IET!</a:t>
            </a:r>
            <a:endParaRPr dirty="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313" y="2250655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348AFD5-165E-3D1F-54D1-58A3DDA0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check-list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717EA8-C839-BBEF-AD11-D4D19AEF8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Sert de filet cognitif lors de situations jugées à risque.</a:t>
            </a:r>
            <a:endParaRPr lang="fr-FR" dirty="0"/>
          </a:p>
          <a:p>
            <a:r>
              <a:rPr lang="fr-FR" dirty="0"/>
              <a:t>Pourtant cet outil n’est pas utilisé de façon universelle dans les milieux de soins aigus.</a:t>
            </a:r>
          </a:p>
          <a:p>
            <a:r>
              <a:rPr lang="fr-FR" dirty="0"/>
              <a:t>La question s’est posée à l’urgence de Saint-Jérôme sur les bénéfices de la check-list.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4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489401" y="469550"/>
            <a:ext cx="6327300" cy="4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dirty="0"/>
              <a:t>Est-ce que l’utilisation d’une check-list pré-IET chez les patients adultes en état critique est liée à une amélioration du taux de premier passage réussi?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dirty="0"/>
              <a:t>De surcroît, y a-t-il une réduction de la proportion d'hypoxie et d’hypotension ?</a:t>
            </a:r>
            <a:endParaRPr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Méthode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69921" y="1127236"/>
            <a:ext cx="53553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fr" sz="1600" dirty="0"/>
              <a:t>Mots-clés/MeSH suivants dans PubMed: checklist,  intubation, emergency et </a:t>
            </a:r>
            <a:r>
              <a:rPr lang="fr" sz="1600" dirty="0" err="1"/>
              <a:t>outcome</a:t>
            </a:r>
            <a:r>
              <a:rPr lang="fr" sz="1600" dirty="0"/>
              <a:t>.</a:t>
            </a:r>
            <a:endParaRPr sz="1600" dirty="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fr" sz="1600" dirty="0"/>
              <a:t>Embase : intubation checklist AND </a:t>
            </a:r>
            <a:r>
              <a:rPr lang="fr" sz="1600" dirty="0" err="1"/>
              <a:t>critical</a:t>
            </a:r>
            <a:r>
              <a:rPr lang="fr" sz="1600" dirty="0"/>
              <a:t> care OR emergency NOT [</a:t>
            </a:r>
            <a:r>
              <a:rPr lang="fr" sz="1600" dirty="0" err="1"/>
              <a:t>pediatric</a:t>
            </a:r>
            <a:r>
              <a:rPr lang="fr" sz="1600" dirty="0"/>
              <a:t> AND </a:t>
            </a:r>
            <a:r>
              <a:rPr lang="fr" sz="1600" dirty="0" err="1"/>
              <a:t>neonatal</a:t>
            </a:r>
            <a:r>
              <a:rPr lang="fr" sz="1600" dirty="0"/>
              <a:t> AND </a:t>
            </a:r>
            <a:r>
              <a:rPr lang="fr" sz="1600" dirty="0" err="1"/>
              <a:t>paediatric</a:t>
            </a:r>
            <a:r>
              <a:rPr lang="fr" sz="1600" dirty="0"/>
              <a:t> AND </a:t>
            </a:r>
            <a:r>
              <a:rPr lang="fr" sz="1600" dirty="0" err="1"/>
              <a:t>children</a:t>
            </a:r>
            <a:r>
              <a:rPr lang="fr" sz="1600" dirty="0"/>
              <a:t>]</a:t>
            </a:r>
            <a:endParaRPr sz="1600" dirty="0"/>
          </a:p>
          <a:p>
            <a:pPr marL="457200" lvl="0" indent="-330200" algn="l" rtl="0">
              <a:spcBef>
                <a:spcPts val="1600"/>
              </a:spcBef>
              <a:spcAft>
                <a:spcPts val="1600"/>
              </a:spcAft>
              <a:buSzPts val="1600"/>
              <a:buAutoNum type="arabicPeriod"/>
            </a:pPr>
            <a:r>
              <a:rPr lang="fr" sz="1600" dirty="0"/>
              <a:t>DONC exclusions: contexte préhospitalier, exclusivement en contexte de COVID-19, pédiatrique et lié à méthode d’IET = 14 articles dont 5 sélectionnés </a:t>
            </a:r>
            <a:endParaRPr sz="1600"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925" y="1541866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Résultats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613317"/>
            <a:ext cx="3999900" cy="3955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/>
              <a:t>Conroy &amp; al</a:t>
            </a:r>
            <a:endParaRPr sz="1800" b="1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En 2014 à Pittsburgh aux É.U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Étude rétrospective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Réalisée dans un centre de trauma niveau 1 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Entre novembre 2010 et octobre 2012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N=187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Aucune différence statistiquement significative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fr" sz="1600" b="1" dirty="0"/>
              <a:t>Premier passage réussi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fr" sz="1600" b="1" dirty="0"/>
              <a:t>Variations hémodynamiques</a:t>
            </a:r>
            <a:endParaRPr sz="1600" b="1" dirty="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036" y="88774"/>
            <a:ext cx="301606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33466" y="1022107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err="1"/>
              <a:t>Janz</a:t>
            </a:r>
            <a:r>
              <a:rPr lang="fr" sz="1800" b="1" dirty="0"/>
              <a:t> &amp; al</a:t>
            </a:r>
            <a:endParaRPr sz="1800" b="1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En 2018 aux É.U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ECR multicentrique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4 USI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Entre novembre 2010 et octobre 2012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N=267 patients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 b="1" dirty="0"/>
              <a:t>Aucune différence statistiquement significative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fr-CA" sz="1600" b="1" dirty="0"/>
              <a:t>Premier passage réussi 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fr-CA" sz="1600" b="1" dirty="0"/>
              <a:t>Variations hémodynamiques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1" y="200213"/>
            <a:ext cx="4405833" cy="4743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169872" y="5921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dirty="0" err="1"/>
              <a:t>Corl</a:t>
            </a:r>
            <a:r>
              <a:rPr lang="fr" sz="1800" b="1" dirty="0"/>
              <a:t> &amp; al</a:t>
            </a:r>
            <a:endParaRPr sz="1800" b="1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En 2018 aux É.U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Étude rétrospective comparative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3 USI  (2 </a:t>
            </a:r>
            <a:r>
              <a:rPr lang="fr" sz="1800" b="1" dirty="0" err="1"/>
              <a:t>med</a:t>
            </a:r>
            <a:r>
              <a:rPr lang="fr" sz="1800" b="1" dirty="0"/>
              <a:t>. + 1 </a:t>
            </a:r>
            <a:r>
              <a:rPr lang="fr" sz="1800" b="1" dirty="0" err="1"/>
              <a:t>chir</a:t>
            </a:r>
            <a:r>
              <a:rPr lang="fr" sz="1800" b="1" dirty="0"/>
              <a:t>.)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N=275 patients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 b="1" dirty="0"/>
              <a:t>Augmentation significative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fr" sz="1600" b="1" dirty="0"/>
              <a:t>Premier passage réussi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fr" sz="1600" b="1" dirty="0"/>
              <a:t>Diminution des complications confondues (majeures + mineures)</a:t>
            </a:r>
          </a:p>
          <a:p>
            <a:pPr indent="-342900">
              <a:buSzPts val="1800"/>
            </a:pPr>
            <a:r>
              <a:rPr lang="fr" sz="1800" b="1" dirty="0"/>
              <a:t>Aucune différence statistiquement significative au niveau des taux d’hypoxémie ou des choc</a:t>
            </a:r>
            <a:r>
              <a:rPr lang="en-CA" sz="1800" b="1" dirty="0"/>
              <a:t>s </a:t>
            </a:r>
            <a:r>
              <a:rPr lang="fr" sz="1800" b="1" dirty="0"/>
              <a:t>réfractaires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fr" sz="1800" b="1" dirty="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044" y="367990"/>
            <a:ext cx="5084956" cy="2832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1257</Words>
  <Application>Microsoft Macintosh PowerPoint</Application>
  <PresentationFormat>Affichage à l'écran (16:9)</PresentationFormat>
  <Paragraphs>111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Old Standard TT</vt:lpstr>
      <vt:lpstr>Arial</vt:lpstr>
      <vt:lpstr>Times New Roman</vt:lpstr>
      <vt:lpstr>Roboto</vt:lpstr>
      <vt:lpstr>Paperback</vt:lpstr>
      <vt:lpstr>Une check-list d’intubation réduit-elle les complications? </vt:lpstr>
      <vt:lpstr>The Checklist Manifesto</vt:lpstr>
      <vt:lpstr>La check-list</vt:lpstr>
      <vt:lpstr>Est-ce que l’utilisation d’une check-list pré-IET chez les patients adultes en état critique est liée à une amélioration du taux de premier passage réussi? De surcroît, y a-t-il une réduction de la proportion d'hypoxie et d’hypotension ?</vt:lpstr>
      <vt:lpstr>Méthode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</vt:lpstr>
      <vt:lpstr>Issue primaire</vt:lpstr>
      <vt:lpstr>Issue secondaire</vt:lpstr>
      <vt:lpstr>Les limites </vt:lpstr>
      <vt:lpstr>Conclusion</vt:lpstr>
      <vt:lpstr>Annexe</vt:lpstr>
      <vt:lpstr>Remerciements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check-list d’intubation réduit-elle les complications? </dc:title>
  <cp:lastModifiedBy>Christel Hamel</cp:lastModifiedBy>
  <cp:revision>14</cp:revision>
  <dcterms:modified xsi:type="dcterms:W3CDTF">2023-05-28T14:17:54Z</dcterms:modified>
</cp:coreProperties>
</file>