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68" r:id="rId4"/>
    <p:sldId id="276" r:id="rId5"/>
    <p:sldId id="260" r:id="rId6"/>
    <p:sldId id="263" r:id="rId7"/>
    <p:sldId id="262" r:id="rId8"/>
    <p:sldId id="278" r:id="rId9"/>
    <p:sldId id="277" r:id="rId10"/>
    <p:sldId id="269" r:id="rId11"/>
    <p:sldId id="273" r:id="rId12"/>
    <p:sldId id="270" r:id="rId13"/>
    <p:sldId id="259" r:id="rId14"/>
    <p:sldId id="264" r:id="rId15"/>
    <p:sldId id="265" r:id="rId16"/>
    <p:sldId id="266"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243CDC-35D0-0394-18F2-A04ED65C16C8}" name="Maya Nader" initials="MN" userId="28a4745fdc3f0d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53"/>
    <p:restoredTop sz="95680"/>
  </p:normalViewPr>
  <p:slideViewPr>
    <p:cSldViewPr snapToGrid="0">
      <p:cViewPr>
        <p:scale>
          <a:sx n="74" d="100"/>
          <a:sy n="74" d="100"/>
        </p:scale>
        <p:origin x="672"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49748-F473-7744-B761-DF9EDE252086}"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3251175F-E19E-1E4D-861C-B6A4E7B0A57D}">
      <dgm:prSet phldrT="[Text]"/>
      <dgm:spPr/>
      <dgm:t>
        <a:bodyPr/>
        <a:lstStyle/>
        <a:p>
          <a:r>
            <a:rPr lang="en-US" dirty="0"/>
            <a:t>Augmenter </a:t>
          </a:r>
          <a:r>
            <a:rPr lang="fr-CA" noProof="0" dirty="0"/>
            <a:t>accessibilité</a:t>
          </a:r>
          <a:r>
            <a:rPr lang="en-CA" noProof="0" dirty="0"/>
            <a:t> </a:t>
          </a:r>
          <a:r>
            <a:rPr lang="fr-FR" noProof="0" dirty="0"/>
            <a:t>en</a:t>
          </a:r>
          <a:r>
            <a:rPr lang="en-CA" noProof="0" dirty="0"/>
            <a:t> </a:t>
          </a:r>
          <a:r>
            <a:rPr lang="fr-FR" noProof="0" dirty="0"/>
            <a:t>1ere</a:t>
          </a:r>
          <a:r>
            <a:rPr lang="en-US" dirty="0"/>
            <a:t> </a:t>
          </a:r>
          <a:r>
            <a:rPr lang="fr-FR" noProof="0" dirty="0"/>
            <a:t>ligne</a:t>
          </a:r>
        </a:p>
      </dgm:t>
    </dgm:pt>
    <dgm:pt modelId="{745B30FC-CCDB-A24F-AE81-D4DA4C30BA2C}" type="parTrans" cxnId="{BECD2AD1-0FF2-D241-83EF-C286D26038BA}">
      <dgm:prSet/>
      <dgm:spPr/>
      <dgm:t>
        <a:bodyPr/>
        <a:lstStyle/>
        <a:p>
          <a:endParaRPr lang="en-US"/>
        </a:p>
      </dgm:t>
    </dgm:pt>
    <dgm:pt modelId="{5EA7D196-1C9A-7B4F-B201-F09659D2BC87}" type="sibTrans" cxnId="{BECD2AD1-0FF2-D241-83EF-C286D26038BA}">
      <dgm:prSet/>
      <dgm:spPr/>
      <dgm:t>
        <a:bodyPr/>
        <a:lstStyle/>
        <a:p>
          <a:endParaRPr lang="en-US"/>
        </a:p>
      </dgm:t>
    </dgm:pt>
    <dgm:pt modelId="{1FFD5012-F974-D746-8862-B7FB9D0092F8}">
      <dgm:prSet phldrT="[Text]"/>
      <dgm:spPr/>
      <dgm:t>
        <a:bodyPr/>
        <a:lstStyle/>
        <a:p>
          <a:r>
            <a:rPr lang="fr-CA" noProof="0" dirty="0"/>
            <a:t>Moins de sujets adressés</a:t>
          </a:r>
          <a:r>
            <a:rPr lang="en-US" dirty="0"/>
            <a:t>?</a:t>
          </a:r>
        </a:p>
      </dgm:t>
    </dgm:pt>
    <dgm:pt modelId="{4C646915-EBE1-384E-95BE-A0A0A55460CA}" type="parTrans" cxnId="{B5D7ABE4-6AD2-4F44-A1EE-26581B5BE93D}">
      <dgm:prSet/>
      <dgm:spPr/>
      <dgm:t>
        <a:bodyPr/>
        <a:lstStyle/>
        <a:p>
          <a:endParaRPr lang="en-US"/>
        </a:p>
      </dgm:t>
    </dgm:pt>
    <dgm:pt modelId="{9F7E005E-1442-EA44-9614-94756CAED87A}" type="sibTrans" cxnId="{B5D7ABE4-6AD2-4F44-A1EE-26581B5BE93D}">
      <dgm:prSet/>
      <dgm:spPr/>
      <dgm:t>
        <a:bodyPr/>
        <a:lstStyle/>
        <a:p>
          <a:endParaRPr lang="en-US"/>
        </a:p>
      </dgm:t>
    </dgm:pt>
    <dgm:pt modelId="{7130CFD0-48AA-F24F-8581-272CCA404493}">
      <dgm:prSet phldrT="[Text]"/>
      <dgm:spPr/>
      <dgm:t>
        <a:bodyPr/>
        <a:lstStyle/>
        <a:p>
          <a:r>
            <a:rPr lang="fr-FR" noProof="0" dirty="0"/>
            <a:t>Plus de débit </a:t>
          </a:r>
        </a:p>
      </dgm:t>
    </dgm:pt>
    <dgm:pt modelId="{B073FAD5-F78D-E64E-96A4-AC44B0B3E907}" type="parTrans" cxnId="{768D3464-EF21-F84D-8F68-3E0C21D9088D}">
      <dgm:prSet/>
      <dgm:spPr/>
      <dgm:t>
        <a:bodyPr/>
        <a:lstStyle/>
        <a:p>
          <a:endParaRPr lang="en-US"/>
        </a:p>
      </dgm:t>
    </dgm:pt>
    <dgm:pt modelId="{67C1226B-57DC-AF4E-BEEF-391EB65971B9}" type="sibTrans" cxnId="{768D3464-EF21-F84D-8F68-3E0C21D9088D}">
      <dgm:prSet/>
      <dgm:spPr/>
      <dgm:t>
        <a:bodyPr/>
        <a:lstStyle/>
        <a:p>
          <a:endParaRPr lang="en-US"/>
        </a:p>
      </dgm:t>
    </dgm:pt>
    <dgm:pt modelId="{038791CD-B1A8-914D-BBB4-273A5FA64793}">
      <dgm:prSet phldrT="[Text]"/>
      <dgm:spPr/>
      <dgm:t>
        <a:bodyPr/>
        <a:lstStyle/>
        <a:p>
          <a:r>
            <a:rPr lang="fr-CA" noProof="0" dirty="0"/>
            <a:t>Prise en charge holistique</a:t>
          </a:r>
        </a:p>
      </dgm:t>
    </dgm:pt>
    <dgm:pt modelId="{5F38DBB2-F2C9-264A-A9B3-95E2C4ACE825}" type="parTrans" cxnId="{1F31C88F-43A2-FA48-A15A-27032771DAFB}">
      <dgm:prSet/>
      <dgm:spPr/>
      <dgm:t>
        <a:bodyPr/>
        <a:lstStyle/>
        <a:p>
          <a:endParaRPr lang="en-US"/>
        </a:p>
      </dgm:t>
    </dgm:pt>
    <dgm:pt modelId="{3A379A56-7036-D243-8FFA-8E3FAF0A17FA}" type="sibTrans" cxnId="{1F31C88F-43A2-FA48-A15A-27032771DAFB}">
      <dgm:prSet/>
      <dgm:spPr/>
      <dgm:t>
        <a:bodyPr/>
        <a:lstStyle/>
        <a:p>
          <a:endParaRPr lang="en-US"/>
        </a:p>
      </dgm:t>
    </dgm:pt>
    <dgm:pt modelId="{75EBDD72-C73C-EB4F-B385-C0FDCA9BAAB4}">
      <dgm:prSet phldrT="[Text]"/>
      <dgm:spPr/>
      <dgm:t>
        <a:bodyPr/>
        <a:lstStyle/>
        <a:p>
          <a:r>
            <a:rPr lang="en-US" dirty="0"/>
            <a:t>Compliance du patient </a:t>
          </a:r>
        </a:p>
      </dgm:t>
    </dgm:pt>
    <dgm:pt modelId="{A74086CE-3FC8-884D-B334-CB78CAA60B56}" type="parTrans" cxnId="{E49E8D4A-BA79-274D-B0AA-CB3CDD41AD5A}">
      <dgm:prSet/>
      <dgm:spPr/>
      <dgm:t>
        <a:bodyPr/>
        <a:lstStyle/>
        <a:p>
          <a:endParaRPr lang="en-US"/>
        </a:p>
      </dgm:t>
    </dgm:pt>
    <dgm:pt modelId="{6042F334-5913-CE4D-8836-86E50CD9CDC8}" type="sibTrans" cxnId="{E49E8D4A-BA79-274D-B0AA-CB3CDD41AD5A}">
      <dgm:prSet/>
      <dgm:spPr/>
      <dgm:t>
        <a:bodyPr/>
        <a:lstStyle/>
        <a:p>
          <a:endParaRPr lang="en-US"/>
        </a:p>
      </dgm:t>
    </dgm:pt>
    <dgm:pt modelId="{17ACB044-9948-0B48-99FC-B29037A229D5}">
      <dgm:prSet phldrT="[Text]"/>
      <dgm:spPr/>
      <dgm:t>
        <a:bodyPr/>
        <a:lstStyle/>
        <a:p>
          <a:r>
            <a:rPr lang="fr-CA" noProof="0" dirty="0"/>
            <a:t>Consentement éclairé</a:t>
          </a:r>
        </a:p>
      </dgm:t>
    </dgm:pt>
    <dgm:pt modelId="{C61CEEF9-F27B-934B-B3F0-FB15350CA1E5}" type="parTrans" cxnId="{3CF19143-0391-8E4B-9E1D-10BF7E556FE6}">
      <dgm:prSet/>
      <dgm:spPr/>
      <dgm:t>
        <a:bodyPr/>
        <a:lstStyle/>
        <a:p>
          <a:endParaRPr lang="en-US"/>
        </a:p>
      </dgm:t>
    </dgm:pt>
    <dgm:pt modelId="{4F1D0788-A433-3548-916D-142A182B0678}" type="sibTrans" cxnId="{3CF19143-0391-8E4B-9E1D-10BF7E556FE6}">
      <dgm:prSet/>
      <dgm:spPr/>
      <dgm:t>
        <a:bodyPr/>
        <a:lstStyle/>
        <a:p>
          <a:endParaRPr lang="en-US"/>
        </a:p>
      </dgm:t>
    </dgm:pt>
    <dgm:pt modelId="{8F814870-788F-EA4B-8676-E29E41B23523}">
      <dgm:prSet phldrT="[Text]"/>
      <dgm:spPr/>
      <dgm:t>
        <a:bodyPr/>
        <a:lstStyle/>
        <a:p>
          <a:r>
            <a:rPr lang="fr-CA" noProof="0" dirty="0"/>
            <a:t>Approche centrée sur le patient</a:t>
          </a:r>
        </a:p>
      </dgm:t>
    </dgm:pt>
    <dgm:pt modelId="{FC31DBDF-072D-3E49-9392-BADB760C30B3}" type="sibTrans" cxnId="{9CE6BFEF-6028-584A-9EAF-1F2EFB518816}">
      <dgm:prSet/>
      <dgm:spPr/>
      <dgm:t>
        <a:bodyPr/>
        <a:lstStyle/>
        <a:p>
          <a:endParaRPr lang="en-US"/>
        </a:p>
      </dgm:t>
    </dgm:pt>
    <dgm:pt modelId="{7C9F8E82-F9A0-2143-A5DB-858AD6D1E345}" type="parTrans" cxnId="{9CE6BFEF-6028-584A-9EAF-1F2EFB518816}">
      <dgm:prSet/>
      <dgm:spPr/>
      <dgm:t>
        <a:bodyPr/>
        <a:lstStyle/>
        <a:p>
          <a:endParaRPr lang="en-US"/>
        </a:p>
      </dgm:t>
    </dgm:pt>
    <dgm:pt modelId="{A8CC45F5-31B3-AD4A-B9B7-210E967616C5}" type="pres">
      <dgm:prSet presAssocID="{28349748-F473-7744-B761-DF9EDE252086}" presName="outerComposite" presStyleCnt="0">
        <dgm:presLayoutVars>
          <dgm:chMax val="2"/>
          <dgm:animLvl val="lvl"/>
          <dgm:resizeHandles val="exact"/>
        </dgm:presLayoutVars>
      </dgm:prSet>
      <dgm:spPr/>
    </dgm:pt>
    <dgm:pt modelId="{1E352AD1-437D-AC49-8DF8-193188CAF80E}" type="pres">
      <dgm:prSet presAssocID="{28349748-F473-7744-B761-DF9EDE252086}" presName="dummyMaxCanvas" presStyleCnt="0"/>
      <dgm:spPr/>
    </dgm:pt>
    <dgm:pt modelId="{BDA222D6-A76C-F24C-A492-D616F02F09DA}" type="pres">
      <dgm:prSet presAssocID="{28349748-F473-7744-B761-DF9EDE252086}" presName="parentComposite" presStyleCnt="0"/>
      <dgm:spPr/>
    </dgm:pt>
    <dgm:pt modelId="{3FB8AB54-AD83-7149-AE34-0415EFA82DE9}" type="pres">
      <dgm:prSet presAssocID="{28349748-F473-7744-B761-DF9EDE252086}" presName="parent1" presStyleLbl="alignAccFollowNode1" presStyleIdx="0" presStyleCnt="4" custAng="0" custScaleX="179259" custLinFactNeighborX="-23096" custLinFactNeighborY="5197">
        <dgm:presLayoutVars>
          <dgm:chMax val="4"/>
        </dgm:presLayoutVars>
      </dgm:prSet>
      <dgm:spPr/>
    </dgm:pt>
    <dgm:pt modelId="{4EECDCDA-6C8C-1F4E-89E9-54208A0B2930}" type="pres">
      <dgm:prSet presAssocID="{28349748-F473-7744-B761-DF9EDE252086}" presName="parent2" presStyleLbl="alignAccFollowNode1" presStyleIdx="1" presStyleCnt="4" custAng="0" custScaleX="184800" custLinFactNeighborX="35607" custLinFactNeighborY="3464">
        <dgm:presLayoutVars>
          <dgm:chMax val="4"/>
        </dgm:presLayoutVars>
      </dgm:prSet>
      <dgm:spPr/>
    </dgm:pt>
    <dgm:pt modelId="{E82C54EC-4C1D-8E46-8DE4-215A84AEBDE0}" type="pres">
      <dgm:prSet presAssocID="{28349748-F473-7744-B761-DF9EDE252086}" presName="childrenComposite" presStyleCnt="0"/>
      <dgm:spPr/>
    </dgm:pt>
    <dgm:pt modelId="{02057A4D-3B88-C040-8E6B-2264E0537D90}" type="pres">
      <dgm:prSet presAssocID="{28349748-F473-7744-B761-DF9EDE252086}" presName="dummyMaxCanvas_ChildArea" presStyleCnt="0"/>
      <dgm:spPr/>
    </dgm:pt>
    <dgm:pt modelId="{DD7DFE35-C0EE-2547-8F00-F9174C6DB74E}" type="pres">
      <dgm:prSet presAssocID="{28349748-F473-7744-B761-DF9EDE252086}" presName="fulcrum" presStyleLbl="alignAccFollowNode1" presStyleIdx="2" presStyleCnt="4"/>
      <dgm:spPr/>
    </dgm:pt>
    <dgm:pt modelId="{F4B70869-FC80-1E4D-9FF8-9BA5C75BBABA}" type="pres">
      <dgm:prSet presAssocID="{28349748-F473-7744-B761-DF9EDE252086}" presName="balance_23" presStyleLbl="alignAccFollowNode1" presStyleIdx="3" presStyleCnt="4">
        <dgm:presLayoutVars>
          <dgm:bulletEnabled val="1"/>
        </dgm:presLayoutVars>
      </dgm:prSet>
      <dgm:spPr/>
    </dgm:pt>
    <dgm:pt modelId="{5A609293-D604-0E4C-BAA6-8FB9F1860827}" type="pres">
      <dgm:prSet presAssocID="{28349748-F473-7744-B761-DF9EDE252086}" presName="right_23_1" presStyleLbl="node1" presStyleIdx="0" presStyleCnt="5" custScaleX="171714" custLinFactNeighborX="31682" custLinFactNeighborY="2837">
        <dgm:presLayoutVars>
          <dgm:bulletEnabled val="1"/>
        </dgm:presLayoutVars>
      </dgm:prSet>
      <dgm:spPr/>
    </dgm:pt>
    <dgm:pt modelId="{1D49FCBA-1455-AB44-8F99-A772934B8042}" type="pres">
      <dgm:prSet presAssocID="{28349748-F473-7744-B761-DF9EDE252086}" presName="right_23_2" presStyleLbl="node1" presStyleIdx="1" presStyleCnt="5" custScaleX="168886" custLinFactNeighborX="33495" custLinFactNeighborY="1804">
        <dgm:presLayoutVars>
          <dgm:bulletEnabled val="1"/>
        </dgm:presLayoutVars>
      </dgm:prSet>
      <dgm:spPr/>
    </dgm:pt>
    <dgm:pt modelId="{CBF78860-425C-C241-B954-FF79CCC93ACB}" type="pres">
      <dgm:prSet presAssocID="{28349748-F473-7744-B761-DF9EDE252086}" presName="right_23_3" presStyleLbl="node1" presStyleIdx="2" presStyleCnt="5" custScaleX="165545" custLinFactNeighborX="34744" custLinFactNeighborY="-9228">
        <dgm:presLayoutVars>
          <dgm:bulletEnabled val="1"/>
        </dgm:presLayoutVars>
      </dgm:prSet>
      <dgm:spPr/>
    </dgm:pt>
    <dgm:pt modelId="{FBF3514B-E349-6D40-88F7-3F7016D7B5F4}" type="pres">
      <dgm:prSet presAssocID="{28349748-F473-7744-B761-DF9EDE252086}" presName="left_23_1" presStyleLbl="node1" presStyleIdx="3" presStyleCnt="5" custScaleX="159145">
        <dgm:presLayoutVars>
          <dgm:bulletEnabled val="1"/>
        </dgm:presLayoutVars>
      </dgm:prSet>
      <dgm:spPr/>
    </dgm:pt>
    <dgm:pt modelId="{51238E27-6AFE-4C41-870B-64860FD29F98}" type="pres">
      <dgm:prSet presAssocID="{28349748-F473-7744-B761-DF9EDE252086}" presName="left_23_2" presStyleLbl="node1" presStyleIdx="4" presStyleCnt="5" custScaleX="159142">
        <dgm:presLayoutVars>
          <dgm:bulletEnabled val="1"/>
        </dgm:presLayoutVars>
      </dgm:prSet>
      <dgm:spPr/>
    </dgm:pt>
  </dgm:ptLst>
  <dgm:cxnLst>
    <dgm:cxn modelId="{98F52616-05C6-0F4C-9A1E-7449788B43A5}" type="presOf" srcId="{038791CD-B1A8-914D-BBB4-273A5FA64793}" destId="{5A609293-D604-0E4C-BAA6-8FB9F1860827}" srcOrd="0" destOrd="0" presId="urn:microsoft.com/office/officeart/2005/8/layout/balance1"/>
    <dgm:cxn modelId="{C59FD51D-40DC-E048-937A-C8F6BD72393E}" type="presOf" srcId="{75EBDD72-C73C-EB4F-B385-C0FDCA9BAAB4}" destId="{1D49FCBA-1455-AB44-8F99-A772934B8042}" srcOrd="0" destOrd="0" presId="urn:microsoft.com/office/officeart/2005/8/layout/balance1"/>
    <dgm:cxn modelId="{7AAD2B23-8DA2-6F4D-BFA8-8598EADBBF39}" type="presOf" srcId="{8F814870-788F-EA4B-8676-E29E41B23523}" destId="{4EECDCDA-6C8C-1F4E-89E9-54208A0B2930}" srcOrd="0" destOrd="0" presId="urn:microsoft.com/office/officeart/2005/8/layout/balance1"/>
    <dgm:cxn modelId="{0D53A127-4C56-3347-9849-A4A35713C324}" type="presOf" srcId="{28349748-F473-7744-B761-DF9EDE252086}" destId="{A8CC45F5-31B3-AD4A-B9B7-210E967616C5}" srcOrd="0" destOrd="0" presId="urn:microsoft.com/office/officeart/2005/8/layout/balance1"/>
    <dgm:cxn modelId="{3CF19143-0391-8E4B-9E1D-10BF7E556FE6}" srcId="{8F814870-788F-EA4B-8676-E29E41B23523}" destId="{17ACB044-9948-0B48-99FC-B29037A229D5}" srcOrd="2" destOrd="0" parTransId="{C61CEEF9-F27B-934B-B3F0-FB15350CA1E5}" sibTransId="{4F1D0788-A433-3548-916D-142A182B0678}"/>
    <dgm:cxn modelId="{E49E8D4A-BA79-274D-B0AA-CB3CDD41AD5A}" srcId="{8F814870-788F-EA4B-8676-E29E41B23523}" destId="{75EBDD72-C73C-EB4F-B385-C0FDCA9BAAB4}" srcOrd="1" destOrd="0" parTransId="{A74086CE-3FC8-884D-B334-CB78CAA60B56}" sibTransId="{6042F334-5913-CE4D-8836-86E50CD9CDC8}"/>
    <dgm:cxn modelId="{2084CF55-46E3-0E47-9098-366ADDACD865}" type="presOf" srcId="{1FFD5012-F974-D746-8862-B7FB9D0092F8}" destId="{FBF3514B-E349-6D40-88F7-3F7016D7B5F4}" srcOrd="0" destOrd="0" presId="urn:microsoft.com/office/officeart/2005/8/layout/balance1"/>
    <dgm:cxn modelId="{768D3464-EF21-F84D-8F68-3E0C21D9088D}" srcId="{3251175F-E19E-1E4D-861C-B6A4E7B0A57D}" destId="{7130CFD0-48AA-F24F-8581-272CCA404493}" srcOrd="1" destOrd="0" parTransId="{B073FAD5-F78D-E64E-96A4-AC44B0B3E907}" sibTransId="{67C1226B-57DC-AF4E-BEEF-391EB65971B9}"/>
    <dgm:cxn modelId="{8C127566-306E-7A41-A4ED-B51E24105C5B}" type="presOf" srcId="{7130CFD0-48AA-F24F-8581-272CCA404493}" destId="{51238E27-6AFE-4C41-870B-64860FD29F98}" srcOrd="0" destOrd="0" presId="urn:microsoft.com/office/officeart/2005/8/layout/balance1"/>
    <dgm:cxn modelId="{21E5C067-C36A-DD43-9E99-86DF1921D11B}" type="presOf" srcId="{17ACB044-9948-0B48-99FC-B29037A229D5}" destId="{CBF78860-425C-C241-B954-FF79CCC93ACB}" srcOrd="0" destOrd="0" presId="urn:microsoft.com/office/officeart/2005/8/layout/balance1"/>
    <dgm:cxn modelId="{1F31C88F-43A2-FA48-A15A-27032771DAFB}" srcId="{8F814870-788F-EA4B-8676-E29E41B23523}" destId="{038791CD-B1A8-914D-BBB4-273A5FA64793}" srcOrd="0" destOrd="0" parTransId="{5F38DBB2-F2C9-264A-A9B3-95E2C4ACE825}" sibTransId="{3A379A56-7036-D243-8FFA-8E3FAF0A17FA}"/>
    <dgm:cxn modelId="{FFEAF991-F2F0-9844-8C9E-F3418F709783}" type="presOf" srcId="{3251175F-E19E-1E4D-861C-B6A4E7B0A57D}" destId="{3FB8AB54-AD83-7149-AE34-0415EFA82DE9}" srcOrd="0" destOrd="0" presId="urn:microsoft.com/office/officeart/2005/8/layout/balance1"/>
    <dgm:cxn modelId="{BECD2AD1-0FF2-D241-83EF-C286D26038BA}" srcId="{28349748-F473-7744-B761-DF9EDE252086}" destId="{3251175F-E19E-1E4D-861C-B6A4E7B0A57D}" srcOrd="0" destOrd="0" parTransId="{745B30FC-CCDB-A24F-AE81-D4DA4C30BA2C}" sibTransId="{5EA7D196-1C9A-7B4F-B201-F09659D2BC87}"/>
    <dgm:cxn modelId="{B5D7ABE4-6AD2-4F44-A1EE-26581B5BE93D}" srcId="{3251175F-E19E-1E4D-861C-B6A4E7B0A57D}" destId="{1FFD5012-F974-D746-8862-B7FB9D0092F8}" srcOrd="0" destOrd="0" parTransId="{4C646915-EBE1-384E-95BE-A0A0A55460CA}" sibTransId="{9F7E005E-1442-EA44-9614-94756CAED87A}"/>
    <dgm:cxn modelId="{9CE6BFEF-6028-584A-9EAF-1F2EFB518816}" srcId="{28349748-F473-7744-B761-DF9EDE252086}" destId="{8F814870-788F-EA4B-8676-E29E41B23523}" srcOrd="1" destOrd="0" parTransId="{7C9F8E82-F9A0-2143-A5DB-858AD6D1E345}" sibTransId="{FC31DBDF-072D-3E49-9392-BADB760C30B3}"/>
    <dgm:cxn modelId="{6788CAD5-56D5-494F-8CEF-B6977374DD10}" type="presParOf" srcId="{A8CC45F5-31B3-AD4A-B9B7-210E967616C5}" destId="{1E352AD1-437D-AC49-8DF8-193188CAF80E}" srcOrd="0" destOrd="0" presId="urn:microsoft.com/office/officeart/2005/8/layout/balance1"/>
    <dgm:cxn modelId="{201D7D11-862E-AB48-90D6-9F54A05CBCED}" type="presParOf" srcId="{A8CC45F5-31B3-AD4A-B9B7-210E967616C5}" destId="{BDA222D6-A76C-F24C-A492-D616F02F09DA}" srcOrd="1" destOrd="0" presId="urn:microsoft.com/office/officeart/2005/8/layout/balance1"/>
    <dgm:cxn modelId="{EE7F0586-1C7C-BD42-8FF7-7171D73A42B6}" type="presParOf" srcId="{BDA222D6-A76C-F24C-A492-D616F02F09DA}" destId="{3FB8AB54-AD83-7149-AE34-0415EFA82DE9}" srcOrd="0" destOrd="0" presId="urn:microsoft.com/office/officeart/2005/8/layout/balance1"/>
    <dgm:cxn modelId="{12FCBB13-5395-3149-89B7-42F586BB09BB}" type="presParOf" srcId="{BDA222D6-A76C-F24C-A492-D616F02F09DA}" destId="{4EECDCDA-6C8C-1F4E-89E9-54208A0B2930}" srcOrd="1" destOrd="0" presId="urn:microsoft.com/office/officeart/2005/8/layout/balance1"/>
    <dgm:cxn modelId="{26CCC6BD-855A-DA4B-8CF5-2FB4094A0037}" type="presParOf" srcId="{A8CC45F5-31B3-AD4A-B9B7-210E967616C5}" destId="{E82C54EC-4C1D-8E46-8DE4-215A84AEBDE0}" srcOrd="2" destOrd="0" presId="urn:microsoft.com/office/officeart/2005/8/layout/balance1"/>
    <dgm:cxn modelId="{EBE70BB0-9691-344A-AD63-6CABDC25FF6C}" type="presParOf" srcId="{E82C54EC-4C1D-8E46-8DE4-215A84AEBDE0}" destId="{02057A4D-3B88-C040-8E6B-2264E0537D90}" srcOrd="0" destOrd="0" presId="urn:microsoft.com/office/officeart/2005/8/layout/balance1"/>
    <dgm:cxn modelId="{D5D12C36-1CFD-7847-BC6D-18DB33327E1E}" type="presParOf" srcId="{E82C54EC-4C1D-8E46-8DE4-215A84AEBDE0}" destId="{DD7DFE35-C0EE-2547-8F00-F9174C6DB74E}" srcOrd="1" destOrd="0" presId="urn:microsoft.com/office/officeart/2005/8/layout/balance1"/>
    <dgm:cxn modelId="{33E1A9D7-191C-FF4E-BFEA-296A21824ED1}" type="presParOf" srcId="{E82C54EC-4C1D-8E46-8DE4-215A84AEBDE0}" destId="{F4B70869-FC80-1E4D-9FF8-9BA5C75BBABA}" srcOrd="2" destOrd="0" presId="urn:microsoft.com/office/officeart/2005/8/layout/balance1"/>
    <dgm:cxn modelId="{D3A1C132-3780-334A-B7C4-3386150782CE}" type="presParOf" srcId="{E82C54EC-4C1D-8E46-8DE4-215A84AEBDE0}" destId="{5A609293-D604-0E4C-BAA6-8FB9F1860827}" srcOrd="3" destOrd="0" presId="urn:microsoft.com/office/officeart/2005/8/layout/balance1"/>
    <dgm:cxn modelId="{A5EE8EBF-F336-A64D-A60D-42DA5CEC641B}" type="presParOf" srcId="{E82C54EC-4C1D-8E46-8DE4-215A84AEBDE0}" destId="{1D49FCBA-1455-AB44-8F99-A772934B8042}" srcOrd="4" destOrd="0" presId="urn:microsoft.com/office/officeart/2005/8/layout/balance1"/>
    <dgm:cxn modelId="{9EE5E3A3-E0B4-1D46-8965-032B596E685A}" type="presParOf" srcId="{E82C54EC-4C1D-8E46-8DE4-215A84AEBDE0}" destId="{CBF78860-425C-C241-B954-FF79CCC93ACB}" srcOrd="5" destOrd="0" presId="urn:microsoft.com/office/officeart/2005/8/layout/balance1"/>
    <dgm:cxn modelId="{FFE751C1-2525-A843-99AC-2D12655DA22A}" type="presParOf" srcId="{E82C54EC-4C1D-8E46-8DE4-215A84AEBDE0}" destId="{FBF3514B-E349-6D40-88F7-3F7016D7B5F4}" srcOrd="6" destOrd="0" presId="urn:microsoft.com/office/officeart/2005/8/layout/balance1"/>
    <dgm:cxn modelId="{4694259E-1F83-FE41-B540-922F3F114D7C}" type="presParOf" srcId="{E82C54EC-4C1D-8E46-8DE4-215A84AEBDE0}" destId="{51238E27-6AFE-4C41-870B-64860FD29F98}"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0CA59-F79B-0E4D-BA56-6D2ADE7E1495}" type="doc">
      <dgm:prSet loTypeId="urn:microsoft.com/office/officeart/2005/8/layout/pyramid3" loCatId="" qsTypeId="urn:microsoft.com/office/officeart/2005/8/quickstyle/simple2" qsCatId="simple" csTypeId="urn:microsoft.com/office/officeart/2005/8/colors/accent1_2" csCatId="accent1" phldr="1"/>
      <dgm:spPr/>
    </dgm:pt>
    <dgm:pt modelId="{F64FD62D-0086-184D-A639-9FC45C9DC1F4}">
      <dgm:prSet phldrT="[Text]" custT="1"/>
      <dgm:spPr/>
      <dgm:t>
        <a:bodyPr/>
        <a:lstStyle/>
        <a:p>
          <a:r>
            <a:rPr lang="en-US" sz="1800" dirty="0"/>
            <a:t>Recherche Pubmed/Medline:</a:t>
          </a:r>
        </a:p>
        <a:p>
          <a:r>
            <a:rPr lang="en-US" sz="1800" dirty="0"/>
            <a:t>372 articles</a:t>
          </a:r>
        </a:p>
      </dgm:t>
    </dgm:pt>
    <dgm:pt modelId="{1A61924F-D106-3541-BAF6-E1CAC42B3F74}" type="parTrans" cxnId="{6C8D286F-A167-C046-A58E-2A47ECF3FD58}">
      <dgm:prSet/>
      <dgm:spPr/>
      <dgm:t>
        <a:bodyPr/>
        <a:lstStyle/>
        <a:p>
          <a:endParaRPr lang="en-US"/>
        </a:p>
      </dgm:t>
    </dgm:pt>
    <dgm:pt modelId="{D52771A0-9534-3F40-A935-4B2D3388CE17}" type="sibTrans" cxnId="{6C8D286F-A167-C046-A58E-2A47ECF3FD58}">
      <dgm:prSet/>
      <dgm:spPr/>
      <dgm:t>
        <a:bodyPr/>
        <a:lstStyle/>
        <a:p>
          <a:endParaRPr lang="en-US"/>
        </a:p>
      </dgm:t>
    </dgm:pt>
    <dgm:pt modelId="{7FFDFCA0-33B1-7B41-BD72-60078CA30C06}">
      <dgm:prSet phldrT="[Text]" custT="1"/>
      <dgm:spPr/>
      <dgm:t>
        <a:bodyPr/>
        <a:lstStyle/>
        <a:p>
          <a:r>
            <a:rPr lang="en-US" sz="1800" dirty="0"/>
            <a:t>23 articles </a:t>
          </a:r>
          <a:r>
            <a:rPr lang="fr-FR" sz="1800" noProof="0" dirty="0"/>
            <a:t>retenus</a:t>
          </a:r>
        </a:p>
        <a:p>
          <a:endParaRPr lang="en-US" sz="1800" dirty="0"/>
        </a:p>
      </dgm:t>
    </dgm:pt>
    <dgm:pt modelId="{5281B8C5-0B37-D543-9670-E266AE165EAE}" type="parTrans" cxnId="{7C1ED7B9-0C90-1848-801B-C8C4FD4F8723}">
      <dgm:prSet/>
      <dgm:spPr/>
      <dgm:t>
        <a:bodyPr/>
        <a:lstStyle/>
        <a:p>
          <a:endParaRPr lang="en-US"/>
        </a:p>
      </dgm:t>
    </dgm:pt>
    <dgm:pt modelId="{91611E8A-8438-AB45-9EF4-E7589FB80B5F}" type="sibTrans" cxnId="{7C1ED7B9-0C90-1848-801B-C8C4FD4F8723}">
      <dgm:prSet/>
      <dgm:spPr/>
      <dgm:t>
        <a:bodyPr/>
        <a:lstStyle/>
        <a:p>
          <a:endParaRPr lang="en-US"/>
        </a:p>
      </dgm:t>
    </dgm:pt>
    <dgm:pt modelId="{63C9551F-144E-DF49-80B9-D77DC61FCCF3}">
      <dgm:prSet phldrT="[Text]" custT="1"/>
      <dgm:spPr/>
      <dgm:t>
        <a:bodyPr/>
        <a:lstStyle/>
        <a:p>
          <a:r>
            <a:rPr lang="en-US" sz="1800" dirty="0"/>
            <a:t>04 articles </a:t>
          </a:r>
          <a:r>
            <a:rPr lang="fr-CA" sz="1800" noProof="0" dirty="0"/>
            <a:t>retenus</a:t>
          </a:r>
          <a:r>
            <a:rPr lang="en-US" sz="1800" dirty="0"/>
            <a:t>  </a:t>
          </a:r>
        </a:p>
      </dgm:t>
    </dgm:pt>
    <dgm:pt modelId="{B2C6AB25-6753-8D48-A5A4-9263D7082236}" type="parTrans" cxnId="{93D51701-2B87-7844-9B88-0769603245E0}">
      <dgm:prSet/>
      <dgm:spPr/>
      <dgm:t>
        <a:bodyPr/>
        <a:lstStyle/>
        <a:p>
          <a:endParaRPr lang="en-US"/>
        </a:p>
      </dgm:t>
    </dgm:pt>
    <dgm:pt modelId="{0185FF54-177A-DB42-9FEB-63BE7F22800F}" type="sibTrans" cxnId="{93D51701-2B87-7844-9B88-0769603245E0}">
      <dgm:prSet/>
      <dgm:spPr/>
      <dgm:t>
        <a:bodyPr/>
        <a:lstStyle/>
        <a:p>
          <a:endParaRPr lang="en-US"/>
        </a:p>
      </dgm:t>
    </dgm:pt>
    <dgm:pt modelId="{8E1413B3-639B-B841-89B4-BAC8C0D185E6}">
      <dgm:prSet/>
      <dgm:spPr/>
      <dgm:t>
        <a:bodyPr/>
        <a:lstStyle/>
        <a:p>
          <a:endParaRPr lang="fr-FR" noProof="0" dirty="0"/>
        </a:p>
      </dgm:t>
    </dgm:pt>
    <dgm:pt modelId="{3B2F7EC9-5E5D-3C48-AE33-AA5249F8DE57}" type="parTrans" cxnId="{AC077E40-96CD-B74F-A382-FAB7B517DA43}">
      <dgm:prSet/>
      <dgm:spPr/>
      <dgm:t>
        <a:bodyPr/>
        <a:lstStyle/>
        <a:p>
          <a:endParaRPr lang="en-US"/>
        </a:p>
      </dgm:t>
    </dgm:pt>
    <dgm:pt modelId="{152E56A7-5394-7C43-B0F5-33D7783FD2A3}" type="sibTrans" cxnId="{AC077E40-96CD-B74F-A382-FAB7B517DA43}">
      <dgm:prSet/>
      <dgm:spPr/>
      <dgm:t>
        <a:bodyPr/>
        <a:lstStyle/>
        <a:p>
          <a:endParaRPr lang="en-US"/>
        </a:p>
      </dgm:t>
    </dgm:pt>
    <dgm:pt modelId="{1906DE35-F9A4-7D48-B220-A368911C5609}">
      <dgm:prSet/>
      <dgm:spPr/>
      <dgm:t>
        <a:bodyPr/>
        <a:lstStyle/>
        <a:p>
          <a:r>
            <a:rPr lang="fr-CA" sz="1200" b="1" noProof="0" dirty="0"/>
            <a:t>Critère d’exclusion:</a:t>
          </a:r>
          <a:endParaRPr lang="fr-CA" sz="1200" noProof="0" dirty="0"/>
        </a:p>
      </dgm:t>
    </dgm:pt>
    <dgm:pt modelId="{107BD769-6B4F-5D4B-BCB6-3EBE0082BEFB}" type="parTrans" cxnId="{0A50A643-A75E-8540-A518-1305D11B83BD}">
      <dgm:prSet/>
      <dgm:spPr/>
      <dgm:t>
        <a:bodyPr/>
        <a:lstStyle/>
        <a:p>
          <a:endParaRPr lang="en-US"/>
        </a:p>
      </dgm:t>
    </dgm:pt>
    <dgm:pt modelId="{045BC7D3-A0DF-C846-BE53-D022DDD0E23A}" type="sibTrans" cxnId="{0A50A643-A75E-8540-A518-1305D11B83BD}">
      <dgm:prSet/>
      <dgm:spPr/>
      <dgm:t>
        <a:bodyPr/>
        <a:lstStyle/>
        <a:p>
          <a:endParaRPr lang="en-US"/>
        </a:p>
      </dgm:t>
    </dgm:pt>
    <dgm:pt modelId="{F1AB6442-C74A-D149-ABFA-3B552DDFFEA6}">
      <dgm:prSet/>
      <dgm:spPr/>
      <dgm:t>
        <a:bodyPr/>
        <a:lstStyle/>
        <a:p>
          <a:r>
            <a:rPr lang="fr-FR" b="1" noProof="0" dirty="0"/>
            <a:t>Mots clés: </a:t>
          </a:r>
          <a:r>
            <a:rPr lang="fr-FR" noProof="0" dirty="0"/>
            <a:t>Patient Satisfaction or </a:t>
          </a:r>
          <a:r>
            <a:rPr lang="fr-FR" noProof="0" dirty="0" err="1"/>
            <a:t>Appointments</a:t>
          </a:r>
          <a:r>
            <a:rPr lang="fr-FR" noProof="0" dirty="0"/>
            <a:t> and </a:t>
          </a:r>
          <a:r>
            <a:rPr lang="fr-FR" noProof="0" dirty="0" err="1"/>
            <a:t>Schedules</a:t>
          </a:r>
          <a:r>
            <a:rPr lang="fr-FR" noProof="0" dirty="0"/>
            <a:t> or </a:t>
          </a:r>
          <a:r>
            <a:rPr lang="fr-FR" noProof="0" dirty="0" err="1"/>
            <a:t>Referral</a:t>
          </a:r>
          <a:r>
            <a:rPr lang="fr-FR" noProof="0" dirty="0"/>
            <a:t> and Consultation or Office </a:t>
          </a:r>
          <a:r>
            <a:rPr lang="fr-FR" noProof="0" dirty="0" err="1"/>
            <a:t>Visits</a:t>
          </a:r>
          <a:r>
            <a:rPr lang="fr-FR" noProof="0" dirty="0"/>
            <a:t> And Time </a:t>
          </a:r>
          <a:r>
            <a:rPr lang="fr-FR" noProof="0" dirty="0" err="1"/>
            <a:t>Factors</a:t>
          </a:r>
          <a:r>
            <a:rPr lang="fr-FR" noProof="0" dirty="0"/>
            <a:t> or </a:t>
          </a:r>
          <a:r>
            <a:rPr lang="fr-FR" noProof="0" dirty="0" err="1"/>
            <a:t>length</a:t>
          </a:r>
          <a:r>
            <a:rPr lang="fr-FR" noProof="0" dirty="0"/>
            <a:t>* or duration And </a:t>
          </a:r>
          <a:r>
            <a:rPr lang="fr-FR" noProof="0" dirty="0" err="1"/>
            <a:t>Primary</a:t>
          </a:r>
          <a:r>
            <a:rPr lang="fr-FR" noProof="0" dirty="0"/>
            <a:t> </a:t>
          </a:r>
          <a:r>
            <a:rPr lang="fr-FR" noProof="0" dirty="0" err="1"/>
            <a:t>Health</a:t>
          </a:r>
          <a:r>
            <a:rPr lang="fr-FR" noProof="0" dirty="0"/>
            <a:t> Care or </a:t>
          </a:r>
          <a:r>
            <a:rPr lang="fr-FR" noProof="0" dirty="0" err="1"/>
            <a:t>general</a:t>
          </a:r>
          <a:r>
            <a:rPr lang="fr-FR" noProof="0" dirty="0"/>
            <a:t> practice or </a:t>
          </a:r>
          <a:r>
            <a:rPr lang="fr-FR" noProof="0" dirty="0" err="1"/>
            <a:t>family</a:t>
          </a:r>
          <a:r>
            <a:rPr lang="fr-FR" noProof="0" dirty="0"/>
            <a:t> practice or </a:t>
          </a:r>
          <a:r>
            <a:rPr lang="fr-FR" noProof="0" dirty="0" err="1"/>
            <a:t>general</a:t>
          </a:r>
          <a:r>
            <a:rPr lang="fr-FR" noProof="0" dirty="0"/>
            <a:t> </a:t>
          </a:r>
          <a:r>
            <a:rPr lang="fr-FR" noProof="0" dirty="0" err="1"/>
            <a:t>practitioners</a:t>
          </a:r>
          <a:r>
            <a:rPr lang="fr-FR" noProof="0" dirty="0"/>
            <a:t> or </a:t>
          </a:r>
          <a:r>
            <a:rPr lang="fr-FR" noProof="0" dirty="0" err="1"/>
            <a:t>physicians</a:t>
          </a:r>
          <a:r>
            <a:rPr lang="fr-FR" noProof="0" dirty="0"/>
            <a:t>, </a:t>
          </a:r>
          <a:r>
            <a:rPr lang="fr-FR" noProof="0" dirty="0" err="1"/>
            <a:t>family</a:t>
          </a:r>
          <a:r>
            <a:rPr lang="fr-FR" noProof="0" dirty="0"/>
            <a:t> or </a:t>
          </a:r>
          <a:r>
            <a:rPr lang="fr-FR" noProof="0" dirty="0" err="1"/>
            <a:t>physicians</a:t>
          </a:r>
          <a:r>
            <a:rPr lang="fr-FR" noProof="0" dirty="0"/>
            <a:t>, </a:t>
          </a:r>
          <a:r>
            <a:rPr lang="fr-FR" noProof="0" dirty="0" err="1"/>
            <a:t>primary</a:t>
          </a:r>
          <a:r>
            <a:rPr lang="fr-FR" noProof="0" dirty="0"/>
            <a:t> care.</a:t>
          </a:r>
        </a:p>
      </dgm:t>
    </dgm:pt>
    <dgm:pt modelId="{595485E2-3A4E-F346-96A0-2DA19DF5348B}" type="parTrans" cxnId="{ECB4474A-6005-594A-AD3F-E1A9B44A7393}">
      <dgm:prSet/>
      <dgm:spPr/>
      <dgm:t>
        <a:bodyPr/>
        <a:lstStyle/>
        <a:p>
          <a:endParaRPr lang="en-US"/>
        </a:p>
      </dgm:t>
    </dgm:pt>
    <dgm:pt modelId="{ED30DB89-3E89-C345-A171-4CB7FC18AC03}" type="sibTrans" cxnId="{ECB4474A-6005-594A-AD3F-E1A9B44A7393}">
      <dgm:prSet/>
      <dgm:spPr/>
      <dgm:t>
        <a:bodyPr/>
        <a:lstStyle/>
        <a:p>
          <a:endParaRPr lang="en-US"/>
        </a:p>
      </dgm:t>
    </dgm:pt>
    <dgm:pt modelId="{D49C1DD0-EAD5-C844-8543-A6A03333D38A}">
      <dgm:prSet/>
      <dgm:spPr/>
      <dgm:t>
        <a:bodyPr/>
        <a:lstStyle/>
        <a:p>
          <a:endParaRPr lang="fr-FR" noProof="0" dirty="0"/>
        </a:p>
      </dgm:t>
    </dgm:pt>
    <dgm:pt modelId="{F7013120-EB08-4044-B4CF-D813D025779A}" type="parTrans" cxnId="{D28C459B-F673-C54B-9FE0-A44188D5FD17}">
      <dgm:prSet/>
      <dgm:spPr/>
      <dgm:t>
        <a:bodyPr/>
        <a:lstStyle/>
        <a:p>
          <a:endParaRPr lang="en-US"/>
        </a:p>
      </dgm:t>
    </dgm:pt>
    <dgm:pt modelId="{25EF65D2-54E1-084D-BCF7-EB1EE7CC9A08}" type="sibTrans" cxnId="{D28C459B-F673-C54B-9FE0-A44188D5FD17}">
      <dgm:prSet/>
      <dgm:spPr/>
      <dgm:t>
        <a:bodyPr/>
        <a:lstStyle/>
        <a:p>
          <a:endParaRPr lang="en-US"/>
        </a:p>
      </dgm:t>
    </dgm:pt>
    <dgm:pt modelId="{27E75F93-3E39-2147-A6BA-40F83FB9C17B}">
      <dgm:prSet/>
      <dgm:spPr/>
      <dgm:t>
        <a:bodyPr/>
        <a:lstStyle/>
        <a:p>
          <a:r>
            <a:rPr lang="fr-CA" sz="1200" noProof="0" dirty="0"/>
            <a:t>Articles d’information ( </a:t>
          </a:r>
          <a:r>
            <a:rPr lang="fr-CA" sz="1200" noProof="0" dirty="0" err="1"/>
            <a:t>Un.e</a:t>
          </a:r>
          <a:r>
            <a:rPr lang="fr-CA" sz="1200" noProof="0" dirty="0"/>
            <a:t> </a:t>
          </a:r>
          <a:r>
            <a:rPr lang="fr-CA" sz="1200" noProof="0" dirty="0" err="1"/>
            <a:t>auteur.e</a:t>
          </a:r>
          <a:r>
            <a:rPr lang="fr-CA" sz="1200" noProof="0" dirty="0"/>
            <a:t> donne son avis et ses suggestions)</a:t>
          </a:r>
        </a:p>
      </dgm:t>
    </dgm:pt>
    <dgm:pt modelId="{ED806C40-A2A2-674E-9580-8B0993B864AE}" type="parTrans" cxnId="{7C7D4C0D-3D95-D345-ABEC-E0D75A511D32}">
      <dgm:prSet/>
      <dgm:spPr/>
      <dgm:t>
        <a:bodyPr/>
        <a:lstStyle/>
        <a:p>
          <a:endParaRPr lang="en-US"/>
        </a:p>
      </dgm:t>
    </dgm:pt>
    <dgm:pt modelId="{FD4FA982-3614-A343-802E-0F2994003E2C}" type="sibTrans" cxnId="{7C7D4C0D-3D95-D345-ABEC-E0D75A511D32}">
      <dgm:prSet/>
      <dgm:spPr/>
      <dgm:t>
        <a:bodyPr/>
        <a:lstStyle/>
        <a:p>
          <a:endParaRPr lang="en-US"/>
        </a:p>
      </dgm:t>
    </dgm:pt>
    <dgm:pt modelId="{30B06CB8-BC18-DC48-899F-68A876DD0B2A}">
      <dgm:prSet/>
      <dgm:spPr/>
      <dgm:t>
        <a:bodyPr/>
        <a:lstStyle/>
        <a:p>
          <a:endParaRPr lang="en-US" sz="1200" dirty="0"/>
        </a:p>
      </dgm:t>
    </dgm:pt>
    <dgm:pt modelId="{1C2B4F60-39E5-0C4C-AD03-EB4D05FB398C}" type="parTrans" cxnId="{91ED1E17-62EB-CD4C-97A6-88A0177B2399}">
      <dgm:prSet/>
      <dgm:spPr/>
      <dgm:t>
        <a:bodyPr/>
        <a:lstStyle/>
        <a:p>
          <a:endParaRPr lang="en-US"/>
        </a:p>
      </dgm:t>
    </dgm:pt>
    <dgm:pt modelId="{D55DDA91-1684-0C46-9311-27BA278EF78D}" type="sibTrans" cxnId="{91ED1E17-62EB-CD4C-97A6-88A0177B2399}">
      <dgm:prSet/>
      <dgm:spPr/>
      <dgm:t>
        <a:bodyPr/>
        <a:lstStyle/>
        <a:p>
          <a:endParaRPr lang="en-US"/>
        </a:p>
      </dgm:t>
    </dgm:pt>
    <dgm:pt modelId="{CFB912D8-323F-0544-A0A4-E5D2DB845AE5}">
      <dgm:prSet/>
      <dgm:spPr/>
      <dgm:t>
        <a:bodyPr/>
        <a:lstStyle/>
        <a:p>
          <a:r>
            <a:rPr lang="fr-CA" sz="1200" noProof="0" dirty="0"/>
            <a:t>Langue autre que Français/anglais.  </a:t>
          </a:r>
        </a:p>
      </dgm:t>
    </dgm:pt>
    <dgm:pt modelId="{3DC5AE1C-E64A-834D-8539-8C5AB226BED0}" type="parTrans" cxnId="{5922CDBB-1B27-714C-89AD-9DF5F018FE28}">
      <dgm:prSet/>
      <dgm:spPr/>
      <dgm:t>
        <a:bodyPr/>
        <a:lstStyle/>
        <a:p>
          <a:endParaRPr lang="fr-FR"/>
        </a:p>
      </dgm:t>
    </dgm:pt>
    <dgm:pt modelId="{CAC74E26-5A5E-A94E-BF64-875871963099}" type="sibTrans" cxnId="{5922CDBB-1B27-714C-89AD-9DF5F018FE28}">
      <dgm:prSet/>
      <dgm:spPr/>
      <dgm:t>
        <a:bodyPr/>
        <a:lstStyle/>
        <a:p>
          <a:endParaRPr lang="fr-FR"/>
        </a:p>
      </dgm:t>
    </dgm:pt>
    <dgm:pt modelId="{AB98ABEC-EAA4-1147-85CD-96DE1C5F108B}">
      <dgm:prSet/>
      <dgm:spPr/>
      <dgm:t>
        <a:bodyPr/>
        <a:lstStyle/>
        <a:p>
          <a:r>
            <a:rPr lang="fr-CA" sz="1200" noProof="0" dirty="0"/>
            <a:t>Métanalyse/revue systématique incluant ces articles.</a:t>
          </a:r>
        </a:p>
      </dgm:t>
    </dgm:pt>
    <dgm:pt modelId="{722E1B74-CFB4-5A4C-9D5A-436BB5578AFF}" type="parTrans" cxnId="{C6319E2A-6672-7A45-AB9B-0BA708DBAD82}">
      <dgm:prSet/>
      <dgm:spPr/>
      <dgm:t>
        <a:bodyPr/>
        <a:lstStyle/>
        <a:p>
          <a:endParaRPr lang="fr-FR"/>
        </a:p>
      </dgm:t>
    </dgm:pt>
    <dgm:pt modelId="{FE835C38-4A2E-9443-B8CE-75C1A8392956}" type="sibTrans" cxnId="{C6319E2A-6672-7A45-AB9B-0BA708DBAD82}">
      <dgm:prSet/>
      <dgm:spPr/>
      <dgm:t>
        <a:bodyPr/>
        <a:lstStyle/>
        <a:p>
          <a:endParaRPr lang="fr-FR"/>
        </a:p>
      </dgm:t>
    </dgm:pt>
    <dgm:pt modelId="{49AAE157-5A5A-3A4E-96C5-CE4AFC5E6DA2}">
      <dgm:prSet custT="1"/>
      <dgm:spPr/>
      <dgm:t>
        <a:bodyPr/>
        <a:lstStyle/>
        <a:p>
          <a:r>
            <a:rPr lang="fr-CA" sz="1200" dirty="0"/>
            <a:t>Autre professionnel de la santé</a:t>
          </a:r>
          <a:endParaRPr lang="fr-CA" sz="1200" noProof="0" dirty="0"/>
        </a:p>
      </dgm:t>
    </dgm:pt>
    <dgm:pt modelId="{89AF053C-30BE-4B41-BB5E-77FB6DC525CA}" type="parTrans" cxnId="{A07A6BE9-BDA7-C043-9A73-AC926A7CA0C3}">
      <dgm:prSet/>
      <dgm:spPr/>
      <dgm:t>
        <a:bodyPr/>
        <a:lstStyle/>
        <a:p>
          <a:endParaRPr lang="fr-FR"/>
        </a:p>
      </dgm:t>
    </dgm:pt>
    <dgm:pt modelId="{51CD1A92-BDD1-8040-A83E-91A58918BAEE}" type="sibTrans" cxnId="{A07A6BE9-BDA7-C043-9A73-AC926A7CA0C3}">
      <dgm:prSet/>
      <dgm:spPr/>
      <dgm:t>
        <a:bodyPr/>
        <a:lstStyle/>
        <a:p>
          <a:endParaRPr lang="fr-FR"/>
        </a:p>
      </dgm:t>
    </dgm:pt>
    <dgm:pt modelId="{6DA33D89-431A-CA4B-874A-EC2008AC45E3}">
      <dgm:prSet custT="1"/>
      <dgm:spPr/>
      <dgm:t>
        <a:bodyPr/>
        <a:lstStyle/>
        <a:p>
          <a:r>
            <a:rPr lang="fr-CA" sz="1200" dirty="0"/>
            <a:t>Téléconsultation</a:t>
          </a:r>
        </a:p>
      </dgm:t>
    </dgm:pt>
    <dgm:pt modelId="{5FFAC4BB-6B1A-3B4C-8AE1-01FCF77AA228}" type="parTrans" cxnId="{F6396498-B17F-D643-AB61-2A0CBCA2FD1A}">
      <dgm:prSet/>
      <dgm:spPr/>
      <dgm:t>
        <a:bodyPr/>
        <a:lstStyle/>
        <a:p>
          <a:endParaRPr lang="fr-FR"/>
        </a:p>
      </dgm:t>
    </dgm:pt>
    <dgm:pt modelId="{84DB99DE-065F-984A-A4BF-88DBC2BE2907}" type="sibTrans" cxnId="{F6396498-B17F-D643-AB61-2A0CBCA2FD1A}">
      <dgm:prSet/>
      <dgm:spPr/>
      <dgm:t>
        <a:bodyPr/>
        <a:lstStyle/>
        <a:p>
          <a:endParaRPr lang="fr-FR"/>
        </a:p>
      </dgm:t>
    </dgm:pt>
    <dgm:pt modelId="{984DC5B1-1C5D-2E49-8ABA-6998B9EEF4C6}">
      <dgm:prSet custT="1"/>
      <dgm:spPr/>
      <dgm:t>
        <a:bodyPr/>
        <a:lstStyle/>
        <a:p>
          <a:r>
            <a:rPr lang="fr-CA" sz="1200" dirty="0"/>
            <a:t>Visites de suivi pour problématique tertiaire (post-op chirurgie)</a:t>
          </a:r>
        </a:p>
      </dgm:t>
    </dgm:pt>
    <dgm:pt modelId="{583930F9-A808-2D49-8487-F6931992E496}" type="parTrans" cxnId="{9293DC65-0EAB-A54C-8B83-BFDB9CD5AD57}">
      <dgm:prSet/>
      <dgm:spPr/>
      <dgm:t>
        <a:bodyPr/>
        <a:lstStyle/>
        <a:p>
          <a:endParaRPr lang="fr-FR"/>
        </a:p>
      </dgm:t>
    </dgm:pt>
    <dgm:pt modelId="{610BC5D1-3185-2345-97C8-38A39159981B}" type="sibTrans" cxnId="{9293DC65-0EAB-A54C-8B83-BFDB9CD5AD57}">
      <dgm:prSet/>
      <dgm:spPr/>
      <dgm:t>
        <a:bodyPr/>
        <a:lstStyle/>
        <a:p>
          <a:endParaRPr lang="fr-FR"/>
        </a:p>
      </dgm:t>
    </dgm:pt>
    <dgm:pt modelId="{5EA246B6-B6E1-594B-8246-6EA9558D425B}">
      <dgm:prSet custT="1"/>
      <dgm:spPr/>
      <dgm:t>
        <a:bodyPr/>
        <a:lstStyle/>
        <a:p>
          <a:r>
            <a:rPr lang="fr-CA" sz="1200" dirty="0"/>
            <a:t>Sous-population spécifique (gériatrie)</a:t>
          </a:r>
        </a:p>
      </dgm:t>
    </dgm:pt>
    <dgm:pt modelId="{349464E2-4EAF-1E4C-AB2C-4560771AA28E}" type="parTrans" cxnId="{74A298DC-B69D-0E42-8E0D-B9A12B90B893}">
      <dgm:prSet/>
      <dgm:spPr/>
      <dgm:t>
        <a:bodyPr/>
        <a:lstStyle/>
        <a:p>
          <a:endParaRPr lang="fr-FR"/>
        </a:p>
      </dgm:t>
    </dgm:pt>
    <dgm:pt modelId="{019729D0-C10F-AF47-9AE4-1B56C72CA076}" type="sibTrans" cxnId="{74A298DC-B69D-0E42-8E0D-B9A12B90B893}">
      <dgm:prSet/>
      <dgm:spPr/>
      <dgm:t>
        <a:bodyPr/>
        <a:lstStyle/>
        <a:p>
          <a:endParaRPr lang="fr-FR"/>
        </a:p>
      </dgm:t>
    </dgm:pt>
    <dgm:pt modelId="{A558A962-3C3D-EB4D-92E8-12A1BC91F4A2}" type="pres">
      <dgm:prSet presAssocID="{E080CA59-F79B-0E4D-BA56-6D2ADE7E1495}" presName="Name0" presStyleCnt="0">
        <dgm:presLayoutVars>
          <dgm:dir/>
          <dgm:animLvl val="lvl"/>
          <dgm:resizeHandles val="exact"/>
        </dgm:presLayoutVars>
      </dgm:prSet>
      <dgm:spPr/>
    </dgm:pt>
    <dgm:pt modelId="{D0E01535-9120-F444-9ECD-E069C6A17576}" type="pres">
      <dgm:prSet presAssocID="{F64FD62D-0086-184D-A639-9FC45C9DC1F4}" presName="Name8" presStyleCnt="0"/>
      <dgm:spPr/>
    </dgm:pt>
    <dgm:pt modelId="{6D270E07-F38E-9242-95C3-0A4F4DCE92D2}" type="pres">
      <dgm:prSet presAssocID="{F64FD62D-0086-184D-A639-9FC45C9DC1F4}" presName="acctBkgd" presStyleLbl="alignAcc1" presStyleIdx="0" presStyleCnt="2" custScaleX="120799"/>
      <dgm:spPr/>
    </dgm:pt>
    <dgm:pt modelId="{82C39208-1681-0049-9D01-A906E7A01A86}" type="pres">
      <dgm:prSet presAssocID="{F64FD62D-0086-184D-A639-9FC45C9DC1F4}" presName="acctTx" presStyleLbl="alignAcc1" presStyleIdx="0" presStyleCnt="2">
        <dgm:presLayoutVars>
          <dgm:bulletEnabled val="1"/>
        </dgm:presLayoutVars>
      </dgm:prSet>
      <dgm:spPr/>
    </dgm:pt>
    <dgm:pt modelId="{2CCF1FC1-C726-8648-8575-0A0AC16C3D1F}" type="pres">
      <dgm:prSet presAssocID="{F64FD62D-0086-184D-A639-9FC45C9DC1F4}" presName="level" presStyleLbl="node1" presStyleIdx="0" presStyleCnt="3" custScaleX="55899">
        <dgm:presLayoutVars>
          <dgm:chMax val="1"/>
          <dgm:bulletEnabled val="1"/>
        </dgm:presLayoutVars>
      </dgm:prSet>
      <dgm:spPr/>
    </dgm:pt>
    <dgm:pt modelId="{4459D7E9-78C7-B04B-B4F4-7180AE93ACF6}" type="pres">
      <dgm:prSet presAssocID="{F64FD62D-0086-184D-A639-9FC45C9DC1F4}" presName="levelTx" presStyleLbl="revTx" presStyleIdx="0" presStyleCnt="0">
        <dgm:presLayoutVars>
          <dgm:chMax val="1"/>
          <dgm:bulletEnabled val="1"/>
        </dgm:presLayoutVars>
      </dgm:prSet>
      <dgm:spPr/>
    </dgm:pt>
    <dgm:pt modelId="{A4B7EB17-C4E0-174D-8265-974D0C823CD8}" type="pres">
      <dgm:prSet presAssocID="{7FFDFCA0-33B1-7B41-BD72-60078CA30C06}" presName="Name8" presStyleCnt="0"/>
      <dgm:spPr/>
    </dgm:pt>
    <dgm:pt modelId="{1288FC39-FFB0-CC45-9739-B4506D1EA049}" type="pres">
      <dgm:prSet presAssocID="{7FFDFCA0-33B1-7B41-BD72-60078CA30C06}" presName="acctBkgd" presStyleLbl="alignAcc1" presStyleIdx="1" presStyleCnt="2" custScaleX="96697"/>
      <dgm:spPr/>
    </dgm:pt>
    <dgm:pt modelId="{86D28686-800E-8B4F-BD41-988ADB4C87E6}" type="pres">
      <dgm:prSet presAssocID="{7FFDFCA0-33B1-7B41-BD72-60078CA30C06}" presName="acctTx" presStyleLbl="alignAcc1" presStyleIdx="1" presStyleCnt="2">
        <dgm:presLayoutVars>
          <dgm:bulletEnabled val="1"/>
        </dgm:presLayoutVars>
      </dgm:prSet>
      <dgm:spPr/>
    </dgm:pt>
    <dgm:pt modelId="{C0EE5B73-78E2-F147-BA06-383111FD2097}" type="pres">
      <dgm:prSet presAssocID="{7FFDFCA0-33B1-7B41-BD72-60078CA30C06}" presName="level" presStyleLbl="node1" presStyleIdx="1" presStyleCnt="3" custScaleX="56001" custLinFactNeighborX="-939" custLinFactNeighborY="-1963">
        <dgm:presLayoutVars>
          <dgm:chMax val="1"/>
          <dgm:bulletEnabled val="1"/>
        </dgm:presLayoutVars>
      </dgm:prSet>
      <dgm:spPr/>
    </dgm:pt>
    <dgm:pt modelId="{4DCC7042-5407-9443-884F-8642EDD3BF38}" type="pres">
      <dgm:prSet presAssocID="{7FFDFCA0-33B1-7B41-BD72-60078CA30C06}" presName="levelTx" presStyleLbl="revTx" presStyleIdx="0" presStyleCnt="0">
        <dgm:presLayoutVars>
          <dgm:chMax val="1"/>
          <dgm:bulletEnabled val="1"/>
        </dgm:presLayoutVars>
      </dgm:prSet>
      <dgm:spPr/>
    </dgm:pt>
    <dgm:pt modelId="{E7AC4627-DE2F-2A4C-90B3-0E887D92F776}" type="pres">
      <dgm:prSet presAssocID="{63C9551F-144E-DF49-80B9-D77DC61FCCF3}" presName="Name8" presStyleCnt="0"/>
      <dgm:spPr/>
    </dgm:pt>
    <dgm:pt modelId="{76615196-214C-794C-8FCA-75896771066E}" type="pres">
      <dgm:prSet presAssocID="{63C9551F-144E-DF49-80B9-D77DC61FCCF3}" presName="level" presStyleLbl="node1" presStyleIdx="2" presStyleCnt="3" custScaleX="65861">
        <dgm:presLayoutVars>
          <dgm:chMax val="1"/>
          <dgm:bulletEnabled val="1"/>
        </dgm:presLayoutVars>
      </dgm:prSet>
      <dgm:spPr/>
    </dgm:pt>
    <dgm:pt modelId="{C388FFB0-9022-5843-84B4-D43D60F38F7B}" type="pres">
      <dgm:prSet presAssocID="{63C9551F-144E-DF49-80B9-D77DC61FCCF3}" presName="levelTx" presStyleLbl="revTx" presStyleIdx="0" presStyleCnt="0">
        <dgm:presLayoutVars>
          <dgm:chMax val="1"/>
          <dgm:bulletEnabled val="1"/>
        </dgm:presLayoutVars>
      </dgm:prSet>
      <dgm:spPr/>
    </dgm:pt>
  </dgm:ptLst>
  <dgm:cxnLst>
    <dgm:cxn modelId="{93D51701-2B87-7844-9B88-0769603245E0}" srcId="{E080CA59-F79B-0E4D-BA56-6D2ADE7E1495}" destId="{63C9551F-144E-DF49-80B9-D77DC61FCCF3}" srcOrd="2" destOrd="0" parTransId="{B2C6AB25-6753-8D48-A5A4-9263D7082236}" sibTransId="{0185FF54-177A-DB42-9FEB-63BE7F22800F}"/>
    <dgm:cxn modelId="{D740EB05-C9F5-1049-95C6-DCC18AE46539}" type="presOf" srcId="{49AAE157-5A5A-3A4E-96C5-CE4AFC5E6DA2}" destId="{1288FC39-FFB0-CC45-9739-B4506D1EA049}" srcOrd="0" destOrd="1" presId="urn:microsoft.com/office/officeart/2005/8/layout/pyramid3"/>
    <dgm:cxn modelId="{7C7D4C0D-3D95-D345-ABEC-E0D75A511D32}" srcId="{7FFDFCA0-33B1-7B41-BD72-60078CA30C06}" destId="{27E75F93-3E39-2147-A6BA-40F83FB9C17B}" srcOrd="6" destOrd="0" parTransId="{ED806C40-A2A2-674E-9580-8B0993B864AE}" sibTransId="{FD4FA982-3614-A343-802E-0F2994003E2C}"/>
    <dgm:cxn modelId="{163EE812-579B-A243-97CE-A6D4049DEAAF}" type="presOf" srcId="{984DC5B1-1C5D-2E49-8ABA-6998B9EEF4C6}" destId="{1288FC39-FFB0-CC45-9739-B4506D1EA049}" srcOrd="0" destOrd="3" presId="urn:microsoft.com/office/officeart/2005/8/layout/pyramid3"/>
    <dgm:cxn modelId="{91ED1E17-62EB-CD4C-97A6-88A0177B2399}" srcId="{7FFDFCA0-33B1-7B41-BD72-60078CA30C06}" destId="{30B06CB8-BC18-DC48-899F-68A876DD0B2A}" srcOrd="8" destOrd="0" parTransId="{1C2B4F60-39E5-0C4C-AD03-EB4D05FB398C}" sibTransId="{D55DDA91-1684-0C46-9311-27BA278EF78D}"/>
    <dgm:cxn modelId="{C6319E2A-6672-7A45-AB9B-0BA708DBAD82}" srcId="{7FFDFCA0-33B1-7B41-BD72-60078CA30C06}" destId="{AB98ABEC-EAA4-1147-85CD-96DE1C5F108B}" srcOrd="5" destOrd="0" parTransId="{722E1B74-CFB4-5A4C-9D5A-436BB5578AFF}" sibTransId="{FE835C38-4A2E-9443-B8CE-75C1A8392956}"/>
    <dgm:cxn modelId="{0253132C-26CF-B24E-9080-848E0FEBBD0A}" type="presOf" srcId="{5EA246B6-B6E1-594B-8246-6EA9558D425B}" destId="{1288FC39-FFB0-CC45-9739-B4506D1EA049}" srcOrd="0" destOrd="4" presId="urn:microsoft.com/office/officeart/2005/8/layout/pyramid3"/>
    <dgm:cxn modelId="{75E53B2F-77ED-0449-8780-3F9897A1D850}" type="presOf" srcId="{7FFDFCA0-33B1-7B41-BD72-60078CA30C06}" destId="{4DCC7042-5407-9443-884F-8642EDD3BF38}" srcOrd="1" destOrd="0" presId="urn:microsoft.com/office/officeart/2005/8/layout/pyramid3"/>
    <dgm:cxn modelId="{CA2CA032-9676-9D4E-92A6-6FE679B46E63}" type="presOf" srcId="{F1AB6442-C74A-D149-ABFA-3B552DDFFEA6}" destId="{82C39208-1681-0049-9D01-A906E7A01A86}" srcOrd="1" destOrd="1" presId="urn:microsoft.com/office/officeart/2005/8/layout/pyramid3"/>
    <dgm:cxn modelId="{AC713D38-7E53-FF49-85D3-99E51E6E3135}" type="presOf" srcId="{6DA33D89-431A-CA4B-874A-EC2008AC45E3}" destId="{1288FC39-FFB0-CC45-9739-B4506D1EA049}" srcOrd="0" destOrd="2" presId="urn:microsoft.com/office/officeart/2005/8/layout/pyramid3"/>
    <dgm:cxn modelId="{BFEF9A3A-3EAE-DD46-AC69-1C35D17DF704}" type="presOf" srcId="{F1AB6442-C74A-D149-ABFA-3B552DDFFEA6}" destId="{6D270E07-F38E-9242-95C3-0A4F4DCE92D2}" srcOrd="0" destOrd="1" presId="urn:microsoft.com/office/officeart/2005/8/layout/pyramid3"/>
    <dgm:cxn modelId="{F7EE183F-C499-9943-83A2-8CED3C61A066}" type="presOf" srcId="{1906DE35-F9A4-7D48-B220-A368911C5609}" destId="{1288FC39-FFB0-CC45-9739-B4506D1EA049}" srcOrd="0" destOrd="0" presId="urn:microsoft.com/office/officeart/2005/8/layout/pyramid3"/>
    <dgm:cxn modelId="{AC077E40-96CD-B74F-A382-FAB7B517DA43}" srcId="{F64FD62D-0086-184D-A639-9FC45C9DC1F4}" destId="{8E1413B3-639B-B841-89B4-BAC8C0D185E6}" srcOrd="0" destOrd="0" parTransId="{3B2F7EC9-5E5D-3C48-AE33-AA5249F8DE57}" sibTransId="{152E56A7-5394-7C43-B0F5-33D7783FD2A3}"/>
    <dgm:cxn modelId="{0A50A643-A75E-8540-A518-1305D11B83BD}" srcId="{7FFDFCA0-33B1-7B41-BD72-60078CA30C06}" destId="{1906DE35-F9A4-7D48-B220-A368911C5609}" srcOrd="0" destOrd="0" parTransId="{107BD769-6B4F-5D4B-BCB6-3EBE0082BEFB}" sibTransId="{045BC7D3-A0DF-C846-BE53-D022DDD0E23A}"/>
    <dgm:cxn modelId="{1F2EC644-393F-2D42-80CE-1979AECC62AB}" type="presOf" srcId="{F64FD62D-0086-184D-A639-9FC45C9DC1F4}" destId="{2CCF1FC1-C726-8648-8575-0A0AC16C3D1F}" srcOrd="0" destOrd="0" presId="urn:microsoft.com/office/officeart/2005/8/layout/pyramid3"/>
    <dgm:cxn modelId="{D8CAE346-261F-3E40-99DC-69336B4C61BB}" type="presOf" srcId="{8E1413B3-639B-B841-89B4-BAC8C0D185E6}" destId="{6D270E07-F38E-9242-95C3-0A4F4DCE92D2}" srcOrd="0" destOrd="0" presId="urn:microsoft.com/office/officeart/2005/8/layout/pyramid3"/>
    <dgm:cxn modelId="{075EEB46-500C-234D-B88B-A7D46DC4D94D}" type="presOf" srcId="{7FFDFCA0-33B1-7B41-BD72-60078CA30C06}" destId="{C0EE5B73-78E2-F147-BA06-383111FD2097}" srcOrd="0" destOrd="0" presId="urn:microsoft.com/office/officeart/2005/8/layout/pyramid3"/>
    <dgm:cxn modelId="{ECB4474A-6005-594A-AD3F-E1A9B44A7393}" srcId="{F64FD62D-0086-184D-A639-9FC45C9DC1F4}" destId="{F1AB6442-C74A-D149-ABFA-3B552DDFFEA6}" srcOrd="1" destOrd="0" parTransId="{595485E2-3A4E-F346-96A0-2DA19DF5348B}" sibTransId="{ED30DB89-3E89-C345-A171-4CB7FC18AC03}"/>
    <dgm:cxn modelId="{5ED2484A-3B66-6A46-AE76-EDC5BB9AEC0C}" type="presOf" srcId="{30B06CB8-BC18-DC48-899F-68A876DD0B2A}" destId="{1288FC39-FFB0-CC45-9739-B4506D1EA049}" srcOrd="0" destOrd="8" presId="urn:microsoft.com/office/officeart/2005/8/layout/pyramid3"/>
    <dgm:cxn modelId="{47907454-0ED5-0444-BFB2-2931DFBDD310}" type="presOf" srcId="{AB98ABEC-EAA4-1147-85CD-96DE1C5F108B}" destId="{86D28686-800E-8B4F-BD41-988ADB4C87E6}" srcOrd="1" destOrd="5" presId="urn:microsoft.com/office/officeart/2005/8/layout/pyramid3"/>
    <dgm:cxn modelId="{9293DC65-0EAB-A54C-8B83-BFDB9CD5AD57}" srcId="{7FFDFCA0-33B1-7B41-BD72-60078CA30C06}" destId="{984DC5B1-1C5D-2E49-8ABA-6998B9EEF4C6}" srcOrd="3" destOrd="0" parTransId="{583930F9-A808-2D49-8487-F6931992E496}" sibTransId="{610BC5D1-3185-2345-97C8-38A39159981B}"/>
    <dgm:cxn modelId="{39C0E565-7A1E-BC40-A436-D0E3A57A83B5}" type="presOf" srcId="{E080CA59-F79B-0E4D-BA56-6D2ADE7E1495}" destId="{A558A962-3C3D-EB4D-92E8-12A1BC91F4A2}" srcOrd="0" destOrd="0" presId="urn:microsoft.com/office/officeart/2005/8/layout/pyramid3"/>
    <dgm:cxn modelId="{D6D76E6A-521F-4245-96ED-EBF69A7D76B9}" type="presOf" srcId="{AB98ABEC-EAA4-1147-85CD-96DE1C5F108B}" destId="{1288FC39-FFB0-CC45-9739-B4506D1EA049}" srcOrd="0" destOrd="5" presId="urn:microsoft.com/office/officeart/2005/8/layout/pyramid3"/>
    <dgm:cxn modelId="{6C8D286F-A167-C046-A58E-2A47ECF3FD58}" srcId="{E080CA59-F79B-0E4D-BA56-6D2ADE7E1495}" destId="{F64FD62D-0086-184D-A639-9FC45C9DC1F4}" srcOrd="0" destOrd="0" parTransId="{1A61924F-D106-3541-BAF6-E1CAC42B3F74}" sibTransId="{D52771A0-9534-3F40-A935-4B2D3388CE17}"/>
    <dgm:cxn modelId="{283E4475-88CD-6A4F-A85E-CD32B2145C6E}" type="presOf" srcId="{63C9551F-144E-DF49-80B9-D77DC61FCCF3}" destId="{C388FFB0-9022-5843-84B4-D43D60F38F7B}" srcOrd="1" destOrd="0" presId="urn:microsoft.com/office/officeart/2005/8/layout/pyramid3"/>
    <dgm:cxn modelId="{00BC2088-F127-B943-8898-153FAA177E8A}" type="presOf" srcId="{49AAE157-5A5A-3A4E-96C5-CE4AFC5E6DA2}" destId="{86D28686-800E-8B4F-BD41-988ADB4C87E6}" srcOrd="1" destOrd="1" presId="urn:microsoft.com/office/officeart/2005/8/layout/pyramid3"/>
    <dgm:cxn modelId="{EBF07E8A-3FCD-2D4E-969D-DFF710FF94E6}" type="presOf" srcId="{6DA33D89-431A-CA4B-874A-EC2008AC45E3}" destId="{86D28686-800E-8B4F-BD41-988ADB4C87E6}" srcOrd="1" destOrd="2" presId="urn:microsoft.com/office/officeart/2005/8/layout/pyramid3"/>
    <dgm:cxn modelId="{A72F948C-F034-5447-9AC0-226EF1CDA858}" type="presOf" srcId="{8E1413B3-639B-B841-89B4-BAC8C0D185E6}" destId="{82C39208-1681-0049-9D01-A906E7A01A86}" srcOrd="1" destOrd="0" presId="urn:microsoft.com/office/officeart/2005/8/layout/pyramid3"/>
    <dgm:cxn modelId="{B6FCC895-D222-C046-B4F0-E5CF97EDC014}" type="presOf" srcId="{30B06CB8-BC18-DC48-899F-68A876DD0B2A}" destId="{86D28686-800E-8B4F-BD41-988ADB4C87E6}" srcOrd="1" destOrd="8" presId="urn:microsoft.com/office/officeart/2005/8/layout/pyramid3"/>
    <dgm:cxn modelId="{35B0C496-DE92-3647-B7DC-EC8A8DC2136A}" type="presOf" srcId="{D49C1DD0-EAD5-C844-8543-A6A03333D38A}" destId="{6D270E07-F38E-9242-95C3-0A4F4DCE92D2}" srcOrd="0" destOrd="2" presId="urn:microsoft.com/office/officeart/2005/8/layout/pyramid3"/>
    <dgm:cxn modelId="{F6396498-B17F-D643-AB61-2A0CBCA2FD1A}" srcId="{7FFDFCA0-33B1-7B41-BD72-60078CA30C06}" destId="{6DA33D89-431A-CA4B-874A-EC2008AC45E3}" srcOrd="2" destOrd="0" parTransId="{5FFAC4BB-6B1A-3B4C-8AE1-01FCF77AA228}" sibTransId="{84DB99DE-065F-984A-A4BF-88DBC2BE2907}"/>
    <dgm:cxn modelId="{7E8C9F9A-0E6C-7D4D-A3E5-A60C1BF9BF82}" type="presOf" srcId="{F64FD62D-0086-184D-A639-9FC45C9DC1F4}" destId="{4459D7E9-78C7-B04B-B4F4-7180AE93ACF6}" srcOrd="1" destOrd="0" presId="urn:microsoft.com/office/officeart/2005/8/layout/pyramid3"/>
    <dgm:cxn modelId="{D28C459B-F673-C54B-9FE0-A44188D5FD17}" srcId="{F64FD62D-0086-184D-A639-9FC45C9DC1F4}" destId="{D49C1DD0-EAD5-C844-8543-A6A03333D38A}" srcOrd="2" destOrd="0" parTransId="{F7013120-EB08-4044-B4CF-D813D025779A}" sibTransId="{25EF65D2-54E1-084D-BCF7-EB1EE7CC9A08}"/>
    <dgm:cxn modelId="{2E7B3E9D-9655-F144-8569-1C1D81ACA209}" type="presOf" srcId="{63C9551F-144E-DF49-80B9-D77DC61FCCF3}" destId="{76615196-214C-794C-8FCA-75896771066E}" srcOrd="0" destOrd="0" presId="urn:microsoft.com/office/officeart/2005/8/layout/pyramid3"/>
    <dgm:cxn modelId="{7A4B89A5-DBA2-234E-8CBB-225BD2538070}" type="presOf" srcId="{984DC5B1-1C5D-2E49-8ABA-6998B9EEF4C6}" destId="{86D28686-800E-8B4F-BD41-988ADB4C87E6}" srcOrd="1" destOrd="3" presId="urn:microsoft.com/office/officeart/2005/8/layout/pyramid3"/>
    <dgm:cxn modelId="{044267AD-959E-4B42-9C31-A37AF0D15355}" type="presOf" srcId="{CFB912D8-323F-0544-A0A4-E5D2DB845AE5}" destId="{1288FC39-FFB0-CC45-9739-B4506D1EA049}" srcOrd="0" destOrd="7" presId="urn:microsoft.com/office/officeart/2005/8/layout/pyramid3"/>
    <dgm:cxn modelId="{C37FA2B2-542E-CA47-8416-1A7DBAA449A1}" type="presOf" srcId="{27E75F93-3E39-2147-A6BA-40F83FB9C17B}" destId="{86D28686-800E-8B4F-BD41-988ADB4C87E6}" srcOrd="1" destOrd="6" presId="urn:microsoft.com/office/officeart/2005/8/layout/pyramid3"/>
    <dgm:cxn modelId="{7C1ED7B9-0C90-1848-801B-C8C4FD4F8723}" srcId="{E080CA59-F79B-0E4D-BA56-6D2ADE7E1495}" destId="{7FFDFCA0-33B1-7B41-BD72-60078CA30C06}" srcOrd="1" destOrd="0" parTransId="{5281B8C5-0B37-D543-9670-E266AE165EAE}" sibTransId="{91611E8A-8438-AB45-9EF4-E7589FB80B5F}"/>
    <dgm:cxn modelId="{5922CDBB-1B27-714C-89AD-9DF5F018FE28}" srcId="{7FFDFCA0-33B1-7B41-BD72-60078CA30C06}" destId="{CFB912D8-323F-0544-A0A4-E5D2DB845AE5}" srcOrd="7" destOrd="0" parTransId="{3DC5AE1C-E64A-834D-8539-8C5AB226BED0}" sibTransId="{CAC74E26-5A5E-A94E-BF64-875871963099}"/>
    <dgm:cxn modelId="{FFC89DCA-4F68-7045-91CB-8764258B689F}" type="presOf" srcId="{D49C1DD0-EAD5-C844-8543-A6A03333D38A}" destId="{82C39208-1681-0049-9D01-A906E7A01A86}" srcOrd="1" destOrd="2" presId="urn:microsoft.com/office/officeart/2005/8/layout/pyramid3"/>
    <dgm:cxn modelId="{F6FFF5D2-DBA8-E847-8552-3F62D720CC36}" type="presOf" srcId="{CFB912D8-323F-0544-A0A4-E5D2DB845AE5}" destId="{86D28686-800E-8B4F-BD41-988ADB4C87E6}" srcOrd="1" destOrd="7" presId="urn:microsoft.com/office/officeart/2005/8/layout/pyramid3"/>
    <dgm:cxn modelId="{74A298DC-B69D-0E42-8E0D-B9A12B90B893}" srcId="{7FFDFCA0-33B1-7B41-BD72-60078CA30C06}" destId="{5EA246B6-B6E1-594B-8246-6EA9558D425B}" srcOrd="4" destOrd="0" parTransId="{349464E2-4EAF-1E4C-AB2C-4560771AA28E}" sibTransId="{019729D0-C10F-AF47-9AE4-1B56C72CA076}"/>
    <dgm:cxn modelId="{A07A6BE9-BDA7-C043-9A73-AC926A7CA0C3}" srcId="{7FFDFCA0-33B1-7B41-BD72-60078CA30C06}" destId="{49AAE157-5A5A-3A4E-96C5-CE4AFC5E6DA2}" srcOrd="1" destOrd="0" parTransId="{89AF053C-30BE-4B41-BB5E-77FB6DC525CA}" sibTransId="{51CD1A92-BDD1-8040-A83E-91A58918BAEE}"/>
    <dgm:cxn modelId="{93D722EE-CFEA-D544-8C1A-AD708DD458E3}" type="presOf" srcId="{27E75F93-3E39-2147-A6BA-40F83FB9C17B}" destId="{1288FC39-FFB0-CC45-9739-B4506D1EA049}" srcOrd="0" destOrd="6" presId="urn:microsoft.com/office/officeart/2005/8/layout/pyramid3"/>
    <dgm:cxn modelId="{BE5ACAF8-6950-A348-A88F-C34D17BE46A0}" type="presOf" srcId="{5EA246B6-B6E1-594B-8246-6EA9558D425B}" destId="{86D28686-800E-8B4F-BD41-988ADB4C87E6}" srcOrd="1" destOrd="4" presId="urn:microsoft.com/office/officeart/2005/8/layout/pyramid3"/>
    <dgm:cxn modelId="{72A3FBFD-AC51-1943-A28A-60FC434BF087}" type="presOf" srcId="{1906DE35-F9A4-7D48-B220-A368911C5609}" destId="{86D28686-800E-8B4F-BD41-988ADB4C87E6}" srcOrd="1" destOrd="0" presId="urn:microsoft.com/office/officeart/2005/8/layout/pyramid3"/>
    <dgm:cxn modelId="{B7D5F55B-35FA-4C4C-95B8-AB1575EEDEF5}" type="presParOf" srcId="{A558A962-3C3D-EB4D-92E8-12A1BC91F4A2}" destId="{D0E01535-9120-F444-9ECD-E069C6A17576}" srcOrd="0" destOrd="0" presId="urn:microsoft.com/office/officeart/2005/8/layout/pyramid3"/>
    <dgm:cxn modelId="{2A456317-BBFD-E340-B135-8911C4973168}" type="presParOf" srcId="{D0E01535-9120-F444-9ECD-E069C6A17576}" destId="{6D270E07-F38E-9242-95C3-0A4F4DCE92D2}" srcOrd="0" destOrd="0" presId="urn:microsoft.com/office/officeart/2005/8/layout/pyramid3"/>
    <dgm:cxn modelId="{1E34AA09-D7C4-0B4B-BCA2-C08332DBF8CA}" type="presParOf" srcId="{D0E01535-9120-F444-9ECD-E069C6A17576}" destId="{82C39208-1681-0049-9D01-A906E7A01A86}" srcOrd="1" destOrd="0" presId="urn:microsoft.com/office/officeart/2005/8/layout/pyramid3"/>
    <dgm:cxn modelId="{08533671-A767-5B46-A864-049CDD6227FF}" type="presParOf" srcId="{D0E01535-9120-F444-9ECD-E069C6A17576}" destId="{2CCF1FC1-C726-8648-8575-0A0AC16C3D1F}" srcOrd="2" destOrd="0" presId="urn:microsoft.com/office/officeart/2005/8/layout/pyramid3"/>
    <dgm:cxn modelId="{36219111-0B5C-584F-9266-DC50B1497D3C}" type="presParOf" srcId="{D0E01535-9120-F444-9ECD-E069C6A17576}" destId="{4459D7E9-78C7-B04B-B4F4-7180AE93ACF6}" srcOrd="3" destOrd="0" presId="urn:microsoft.com/office/officeart/2005/8/layout/pyramid3"/>
    <dgm:cxn modelId="{90D97B9F-2056-074E-A8F2-12C9F3A3E62F}" type="presParOf" srcId="{A558A962-3C3D-EB4D-92E8-12A1BC91F4A2}" destId="{A4B7EB17-C4E0-174D-8265-974D0C823CD8}" srcOrd="1" destOrd="0" presId="urn:microsoft.com/office/officeart/2005/8/layout/pyramid3"/>
    <dgm:cxn modelId="{121D8B73-0F2C-2C4E-8789-B5B2E44563E5}" type="presParOf" srcId="{A4B7EB17-C4E0-174D-8265-974D0C823CD8}" destId="{1288FC39-FFB0-CC45-9739-B4506D1EA049}" srcOrd="0" destOrd="0" presId="urn:microsoft.com/office/officeart/2005/8/layout/pyramid3"/>
    <dgm:cxn modelId="{6A77AF97-6CE8-BB45-BEB5-D78F22874159}" type="presParOf" srcId="{A4B7EB17-C4E0-174D-8265-974D0C823CD8}" destId="{86D28686-800E-8B4F-BD41-988ADB4C87E6}" srcOrd="1" destOrd="0" presId="urn:microsoft.com/office/officeart/2005/8/layout/pyramid3"/>
    <dgm:cxn modelId="{DF51F214-5976-5047-9B88-36D9CEAB6241}" type="presParOf" srcId="{A4B7EB17-C4E0-174D-8265-974D0C823CD8}" destId="{C0EE5B73-78E2-F147-BA06-383111FD2097}" srcOrd="2" destOrd="0" presId="urn:microsoft.com/office/officeart/2005/8/layout/pyramid3"/>
    <dgm:cxn modelId="{A84E6911-A269-C54A-BB43-096F833F123E}" type="presParOf" srcId="{A4B7EB17-C4E0-174D-8265-974D0C823CD8}" destId="{4DCC7042-5407-9443-884F-8642EDD3BF38}" srcOrd="3" destOrd="0" presId="urn:microsoft.com/office/officeart/2005/8/layout/pyramid3"/>
    <dgm:cxn modelId="{34F0E2EE-5740-6647-A146-99A5AD325FF0}" type="presParOf" srcId="{A558A962-3C3D-EB4D-92E8-12A1BC91F4A2}" destId="{E7AC4627-DE2F-2A4C-90B3-0E887D92F776}" srcOrd="2" destOrd="0" presId="urn:microsoft.com/office/officeart/2005/8/layout/pyramid3"/>
    <dgm:cxn modelId="{8C15D4A5-0709-4342-85C0-9A060DF63973}" type="presParOf" srcId="{E7AC4627-DE2F-2A4C-90B3-0E887D92F776}" destId="{76615196-214C-794C-8FCA-75896771066E}" srcOrd="0" destOrd="0" presId="urn:microsoft.com/office/officeart/2005/8/layout/pyramid3"/>
    <dgm:cxn modelId="{A4A1A643-1599-084F-9869-2163C5C84321}" type="presParOf" srcId="{E7AC4627-DE2F-2A4C-90B3-0E887D92F776}" destId="{C388FFB0-9022-5843-84B4-D43D60F38F7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8AB54-AD83-7149-AE34-0415EFA82DE9}">
      <dsp:nvSpPr>
        <dsp:cNvPr id="0" name=""/>
        <dsp:cNvSpPr/>
      </dsp:nvSpPr>
      <dsp:spPr>
        <a:xfrm>
          <a:off x="1955366" y="40343"/>
          <a:ext cx="2504817" cy="776287"/>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Augmenter </a:t>
          </a:r>
          <a:r>
            <a:rPr lang="fr-CA" sz="1600" kern="1200" noProof="0" dirty="0"/>
            <a:t>accessibilité</a:t>
          </a:r>
          <a:r>
            <a:rPr lang="en-CA" sz="1600" kern="1200" noProof="0" dirty="0"/>
            <a:t> </a:t>
          </a:r>
          <a:r>
            <a:rPr lang="fr-FR" sz="1600" kern="1200" noProof="0" dirty="0"/>
            <a:t>en</a:t>
          </a:r>
          <a:r>
            <a:rPr lang="en-CA" sz="1600" kern="1200" noProof="0" dirty="0"/>
            <a:t> </a:t>
          </a:r>
          <a:r>
            <a:rPr lang="fr-FR" sz="1600" kern="1200" noProof="0" dirty="0"/>
            <a:t>1ere</a:t>
          </a:r>
          <a:r>
            <a:rPr lang="en-US" sz="1600" kern="1200" dirty="0"/>
            <a:t> </a:t>
          </a:r>
          <a:r>
            <a:rPr lang="fr-FR" sz="1600" kern="1200" noProof="0" dirty="0"/>
            <a:t>ligne</a:t>
          </a:r>
        </a:p>
      </dsp:txBody>
      <dsp:txXfrm>
        <a:off x="1978103" y="63080"/>
        <a:ext cx="2459343" cy="730813"/>
      </dsp:txXfrm>
    </dsp:sp>
    <dsp:sp modelId="{4EECDCDA-6C8C-1F4E-89E9-54208A0B2930}">
      <dsp:nvSpPr>
        <dsp:cNvPr id="0" name=""/>
        <dsp:cNvSpPr/>
      </dsp:nvSpPr>
      <dsp:spPr>
        <a:xfrm>
          <a:off x="4755267" y="26890"/>
          <a:ext cx="2582242" cy="776287"/>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t>Approche centrée sur le patient</a:t>
          </a:r>
        </a:p>
      </dsp:txBody>
      <dsp:txXfrm>
        <a:off x="4778004" y="49627"/>
        <a:ext cx="2536768" cy="730813"/>
      </dsp:txXfrm>
    </dsp:sp>
    <dsp:sp modelId="{DD7DFE35-C0EE-2547-8F00-F9174C6DB74E}">
      <dsp:nvSpPr>
        <dsp:cNvPr id="0" name=""/>
        <dsp:cNvSpPr/>
      </dsp:nvSpPr>
      <dsp:spPr>
        <a:xfrm>
          <a:off x="4145966" y="3299221"/>
          <a:ext cx="582215" cy="582215"/>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70869-FC80-1E4D-9FF8-9BA5C75BBABA}">
      <dsp:nvSpPr>
        <dsp:cNvPr id="0" name=""/>
        <dsp:cNvSpPr/>
      </dsp:nvSpPr>
      <dsp:spPr>
        <a:xfrm rot="240000">
          <a:off x="2689894" y="3049735"/>
          <a:ext cx="3494360" cy="24434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09293-D604-0E4C-BAA6-8FB9F1860827}">
      <dsp:nvSpPr>
        <dsp:cNvPr id="0" name=""/>
        <dsp:cNvSpPr/>
      </dsp:nvSpPr>
      <dsp:spPr>
        <a:xfrm rot="240000">
          <a:off x="4724201" y="2496218"/>
          <a:ext cx="2431712" cy="5770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Prise en charge holistique</a:t>
          </a:r>
        </a:p>
      </dsp:txBody>
      <dsp:txXfrm>
        <a:off x="4752368" y="2524385"/>
        <a:ext cx="2375378" cy="520679"/>
      </dsp:txXfrm>
    </dsp:sp>
    <dsp:sp modelId="{1D49FCBA-1455-AB44-8F99-A772934B8042}">
      <dsp:nvSpPr>
        <dsp:cNvPr id="0" name=""/>
        <dsp:cNvSpPr/>
      </dsp:nvSpPr>
      <dsp:spPr>
        <a:xfrm rot="240000">
          <a:off x="4821153" y="1788431"/>
          <a:ext cx="2390799" cy="5798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Compliance du patient </a:t>
          </a:r>
        </a:p>
      </dsp:txBody>
      <dsp:txXfrm>
        <a:off x="4849460" y="1816738"/>
        <a:ext cx="2334185" cy="523260"/>
      </dsp:txXfrm>
    </dsp:sp>
    <dsp:sp modelId="{CBF78860-425C-C241-B954-FF79CCC93ACB}">
      <dsp:nvSpPr>
        <dsp:cNvPr id="0" name=""/>
        <dsp:cNvSpPr/>
      </dsp:nvSpPr>
      <dsp:spPr>
        <a:xfrm rot="240000">
          <a:off x="4913716" y="1021393"/>
          <a:ext cx="2342464" cy="58325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Consentement éclairé</a:t>
          </a:r>
        </a:p>
      </dsp:txBody>
      <dsp:txXfrm>
        <a:off x="4942188" y="1049865"/>
        <a:ext cx="2285520" cy="526310"/>
      </dsp:txXfrm>
    </dsp:sp>
    <dsp:sp modelId="{FBF3514B-E349-6D40-88F7-3F7016D7B5F4}">
      <dsp:nvSpPr>
        <dsp:cNvPr id="0" name=""/>
        <dsp:cNvSpPr/>
      </dsp:nvSpPr>
      <dsp:spPr>
        <a:xfrm rot="240000">
          <a:off x="2361184" y="2328986"/>
          <a:ext cx="2249874" cy="5897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Moins de sujets adressés</a:t>
          </a:r>
          <a:r>
            <a:rPr lang="en-US" sz="1400" kern="1200" dirty="0"/>
            <a:t>?</a:t>
          </a:r>
        </a:p>
      </dsp:txBody>
      <dsp:txXfrm>
        <a:off x="2389972" y="2357774"/>
        <a:ext cx="2192298" cy="532153"/>
      </dsp:txXfrm>
    </dsp:sp>
    <dsp:sp modelId="{51238E27-6AFE-4C41-870B-64860FD29F98}">
      <dsp:nvSpPr>
        <dsp:cNvPr id="0" name=""/>
        <dsp:cNvSpPr/>
      </dsp:nvSpPr>
      <dsp:spPr>
        <a:xfrm rot="240000">
          <a:off x="2411665" y="1630326"/>
          <a:ext cx="2249831" cy="589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noProof="0" dirty="0"/>
            <a:t>Plus de débit </a:t>
          </a:r>
        </a:p>
      </dsp:txBody>
      <dsp:txXfrm>
        <a:off x="2440453" y="1659114"/>
        <a:ext cx="2192255" cy="532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70E07-F38E-9242-95C3-0A4F4DCE92D2}">
      <dsp:nvSpPr>
        <dsp:cNvPr id="0" name=""/>
        <dsp:cNvSpPr/>
      </dsp:nvSpPr>
      <dsp:spPr>
        <a:xfrm>
          <a:off x="2521022" y="0"/>
          <a:ext cx="7118296" cy="1757976"/>
        </a:xfrm>
        <a:prstGeom prst="nonIsoscelesTrapezoid">
          <a:avLst>
            <a:gd name="adj1" fmla="val 65898"/>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fr-FR" sz="1400" kern="1200" noProof="0" dirty="0"/>
        </a:p>
        <a:p>
          <a:pPr marL="114300" lvl="1" indent="-114300" algn="l" defTabSz="622300">
            <a:lnSpc>
              <a:spcPct val="90000"/>
            </a:lnSpc>
            <a:spcBef>
              <a:spcPct val="0"/>
            </a:spcBef>
            <a:spcAft>
              <a:spcPct val="15000"/>
            </a:spcAft>
            <a:buChar char="•"/>
          </a:pPr>
          <a:r>
            <a:rPr lang="fr-FR" sz="1400" b="1" kern="1200" noProof="0" dirty="0"/>
            <a:t>Mots clés: </a:t>
          </a:r>
          <a:r>
            <a:rPr lang="fr-FR" sz="1400" kern="1200" noProof="0" dirty="0"/>
            <a:t>Patient Satisfaction or </a:t>
          </a:r>
          <a:r>
            <a:rPr lang="fr-FR" sz="1400" kern="1200" noProof="0" dirty="0" err="1"/>
            <a:t>Appointments</a:t>
          </a:r>
          <a:r>
            <a:rPr lang="fr-FR" sz="1400" kern="1200" noProof="0" dirty="0"/>
            <a:t> and </a:t>
          </a:r>
          <a:r>
            <a:rPr lang="fr-FR" sz="1400" kern="1200" noProof="0" dirty="0" err="1"/>
            <a:t>Schedules</a:t>
          </a:r>
          <a:r>
            <a:rPr lang="fr-FR" sz="1400" kern="1200" noProof="0" dirty="0"/>
            <a:t> or </a:t>
          </a:r>
          <a:r>
            <a:rPr lang="fr-FR" sz="1400" kern="1200" noProof="0" dirty="0" err="1"/>
            <a:t>Referral</a:t>
          </a:r>
          <a:r>
            <a:rPr lang="fr-FR" sz="1400" kern="1200" noProof="0" dirty="0"/>
            <a:t> and Consultation or Office </a:t>
          </a:r>
          <a:r>
            <a:rPr lang="fr-FR" sz="1400" kern="1200" noProof="0" dirty="0" err="1"/>
            <a:t>Visits</a:t>
          </a:r>
          <a:r>
            <a:rPr lang="fr-FR" sz="1400" kern="1200" noProof="0" dirty="0"/>
            <a:t> And Time </a:t>
          </a:r>
          <a:r>
            <a:rPr lang="fr-FR" sz="1400" kern="1200" noProof="0" dirty="0" err="1"/>
            <a:t>Factors</a:t>
          </a:r>
          <a:r>
            <a:rPr lang="fr-FR" sz="1400" kern="1200" noProof="0" dirty="0"/>
            <a:t> or </a:t>
          </a:r>
          <a:r>
            <a:rPr lang="fr-FR" sz="1400" kern="1200" noProof="0" dirty="0" err="1"/>
            <a:t>length</a:t>
          </a:r>
          <a:r>
            <a:rPr lang="fr-FR" sz="1400" kern="1200" noProof="0" dirty="0"/>
            <a:t>* or duration And </a:t>
          </a:r>
          <a:r>
            <a:rPr lang="fr-FR" sz="1400" kern="1200" noProof="0" dirty="0" err="1"/>
            <a:t>Primary</a:t>
          </a:r>
          <a:r>
            <a:rPr lang="fr-FR" sz="1400" kern="1200" noProof="0" dirty="0"/>
            <a:t> </a:t>
          </a:r>
          <a:r>
            <a:rPr lang="fr-FR" sz="1400" kern="1200" noProof="0" dirty="0" err="1"/>
            <a:t>Health</a:t>
          </a:r>
          <a:r>
            <a:rPr lang="fr-FR" sz="1400" kern="1200" noProof="0" dirty="0"/>
            <a:t> Care or </a:t>
          </a:r>
          <a:r>
            <a:rPr lang="fr-FR" sz="1400" kern="1200" noProof="0" dirty="0" err="1"/>
            <a:t>general</a:t>
          </a:r>
          <a:r>
            <a:rPr lang="fr-FR" sz="1400" kern="1200" noProof="0" dirty="0"/>
            <a:t> practice or </a:t>
          </a:r>
          <a:r>
            <a:rPr lang="fr-FR" sz="1400" kern="1200" noProof="0" dirty="0" err="1"/>
            <a:t>family</a:t>
          </a:r>
          <a:r>
            <a:rPr lang="fr-FR" sz="1400" kern="1200" noProof="0" dirty="0"/>
            <a:t> practice or </a:t>
          </a:r>
          <a:r>
            <a:rPr lang="fr-FR" sz="1400" kern="1200" noProof="0" dirty="0" err="1"/>
            <a:t>general</a:t>
          </a:r>
          <a:r>
            <a:rPr lang="fr-FR" sz="1400" kern="1200" noProof="0" dirty="0"/>
            <a:t> </a:t>
          </a:r>
          <a:r>
            <a:rPr lang="fr-FR" sz="1400" kern="1200" noProof="0" dirty="0" err="1"/>
            <a:t>practitioners</a:t>
          </a:r>
          <a:r>
            <a:rPr lang="fr-FR" sz="1400" kern="1200" noProof="0" dirty="0"/>
            <a:t> or </a:t>
          </a:r>
          <a:r>
            <a:rPr lang="fr-FR" sz="1400" kern="1200" noProof="0" dirty="0" err="1"/>
            <a:t>physicians</a:t>
          </a:r>
          <a:r>
            <a:rPr lang="fr-FR" sz="1400" kern="1200" noProof="0" dirty="0"/>
            <a:t>, </a:t>
          </a:r>
          <a:r>
            <a:rPr lang="fr-FR" sz="1400" kern="1200" noProof="0" dirty="0" err="1"/>
            <a:t>family</a:t>
          </a:r>
          <a:r>
            <a:rPr lang="fr-FR" sz="1400" kern="1200" noProof="0" dirty="0"/>
            <a:t> or </a:t>
          </a:r>
          <a:r>
            <a:rPr lang="fr-FR" sz="1400" kern="1200" noProof="0" dirty="0" err="1"/>
            <a:t>physicians</a:t>
          </a:r>
          <a:r>
            <a:rPr lang="fr-FR" sz="1400" kern="1200" noProof="0" dirty="0"/>
            <a:t>, </a:t>
          </a:r>
          <a:r>
            <a:rPr lang="fr-FR" sz="1400" kern="1200" noProof="0" dirty="0" err="1"/>
            <a:t>primary</a:t>
          </a:r>
          <a:r>
            <a:rPr lang="fr-FR" sz="1400" kern="1200" noProof="0" dirty="0"/>
            <a:t> care.</a:t>
          </a:r>
        </a:p>
        <a:p>
          <a:pPr marL="114300" lvl="1" indent="-114300" algn="l" defTabSz="622300">
            <a:lnSpc>
              <a:spcPct val="90000"/>
            </a:lnSpc>
            <a:spcBef>
              <a:spcPct val="0"/>
            </a:spcBef>
            <a:spcAft>
              <a:spcPct val="15000"/>
            </a:spcAft>
            <a:buChar char="•"/>
          </a:pPr>
          <a:endParaRPr lang="fr-FR" sz="1400" kern="1200" noProof="0" dirty="0"/>
        </a:p>
      </dsp:txBody>
      <dsp:txXfrm>
        <a:off x="4047976" y="0"/>
        <a:ext cx="5735178" cy="1757976"/>
      </dsp:txXfrm>
    </dsp:sp>
    <dsp:sp modelId="{2CCF1FC1-C726-8648-8575-0A0AC16C3D1F}">
      <dsp:nvSpPr>
        <dsp:cNvPr id="0" name=""/>
        <dsp:cNvSpPr/>
      </dsp:nvSpPr>
      <dsp:spPr>
        <a:xfrm rot="10800000">
          <a:off x="438630" y="0"/>
          <a:ext cx="3840175" cy="1757976"/>
        </a:xfrm>
        <a:prstGeom prst="trapezoid">
          <a:avLst>
            <a:gd name="adj" fmla="val 65898"/>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Recherche Pubmed/Medline:</a:t>
          </a:r>
        </a:p>
        <a:p>
          <a:pPr marL="0" lvl="0" indent="0" algn="ctr" defTabSz="800100">
            <a:lnSpc>
              <a:spcPct val="90000"/>
            </a:lnSpc>
            <a:spcBef>
              <a:spcPct val="0"/>
            </a:spcBef>
            <a:spcAft>
              <a:spcPct val="35000"/>
            </a:spcAft>
            <a:buNone/>
          </a:pPr>
          <a:r>
            <a:rPr lang="en-US" sz="1800" kern="1200" dirty="0"/>
            <a:t>372 articles</a:t>
          </a:r>
        </a:p>
      </dsp:txBody>
      <dsp:txXfrm rot="-10800000">
        <a:off x="1110660" y="0"/>
        <a:ext cx="2496113" cy="1757976"/>
      </dsp:txXfrm>
    </dsp:sp>
    <dsp:sp modelId="{1288FC39-FFB0-CC45-9739-B4506D1EA049}">
      <dsp:nvSpPr>
        <dsp:cNvPr id="0" name=""/>
        <dsp:cNvSpPr/>
      </dsp:nvSpPr>
      <dsp:spPr>
        <a:xfrm>
          <a:off x="2629507" y="1757976"/>
          <a:ext cx="6389098" cy="1757976"/>
        </a:xfrm>
        <a:prstGeom prst="nonIsoscelesTrapezoid">
          <a:avLst>
            <a:gd name="adj1" fmla="val 65898"/>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533400">
            <a:lnSpc>
              <a:spcPct val="90000"/>
            </a:lnSpc>
            <a:spcBef>
              <a:spcPct val="0"/>
            </a:spcBef>
            <a:spcAft>
              <a:spcPct val="15000"/>
            </a:spcAft>
            <a:buChar char="•"/>
          </a:pPr>
          <a:r>
            <a:rPr lang="fr-CA" sz="1200" b="1" kern="1200" noProof="0" dirty="0"/>
            <a:t>Critère d’exclusion:</a:t>
          </a:r>
          <a:endParaRPr lang="fr-CA" sz="1200" kern="1200" noProof="0" dirty="0"/>
        </a:p>
        <a:p>
          <a:pPr marL="114300" lvl="1" indent="-114300" algn="l" defTabSz="533400">
            <a:lnSpc>
              <a:spcPct val="90000"/>
            </a:lnSpc>
            <a:spcBef>
              <a:spcPct val="0"/>
            </a:spcBef>
            <a:spcAft>
              <a:spcPct val="15000"/>
            </a:spcAft>
            <a:buChar char="•"/>
          </a:pPr>
          <a:r>
            <a:rPr lang="fr-CA" sz="1200" kern="1200" dirty="0"/>
            <a:t>Autre professionnel de la santé</a:t>
          </a:r>
          <a:endParaRPr lang="fr-CA" sz="1200" kern="1200" noProof="0" dirty="0"/>
        </a:p>
        <a:p>
          <a:pPr marL="114300" lvl="1" indent="-114300" algn="l" defTabSz="533400">
            <a:lnSpc>
              <a:spcPct val="90000"/>
            </a:lnSpc>
            <a:spcBef>
              <a:spcPct val="0"/>
            </a:spcBef>
            <a:spcAft>
              <a:spcPct val="15000"/>
            </a:spcAft>
            <a:buChar char="•"/>
          </a:pPr>
          <a:r>
            <a:rPr lang="fr-CA" sz="1200" kern="1200" dirty="0"/>
            <a:t>Téléconsultation</a:t>
          </a:r>
        </a:p>
        <a:p>
          <a:pPr marL="114300" lvl="1" indent="-114300" algn="l" defTabSz="533400">
            <a:lnSpc>
              <a:spcPct val="90000"/>
            </a:lnSpc>
            <a:spcBef>
              <a:spcPct val="0"/>
            </a:spcBef>
            <a:spcAft>
              <a:spcPct val="15000"/>
            </a:spcAft>
            <a:buChar char="•"/>
          </a:pPr>
          <a:r>
            <a:rPr lang="fr-CA" sz="1200" kern="1200" dirty="0"/>
            <a:t>Visites de suivi pour problématique tertiaire (post-op chirurgie)</a:t>
          </a:r>
        </a:p>
        <a:p>
          <a:pPr marL="114300" lvl="1" indent="-114300" algn="l" defTabSz="533400">
            <a:lnSpc>
              <a:spcPct val="90000"/>
            </a:lnSpc>
            <a:spcBef>
              <a:spcPct val="0"/>
            </a:spcBef>
            <a:spcAft>
              <a:spcPct val="15000"/>
            </a:spcAft>
            <a:buChar char="•"/>
          </a:pPr>
          <a:r>
            <a:rPr lang="fr-CA" sz="1200" kern="1200" dirty="0"/>
            <a:t>Sous-population spécifique (gériatrie)</a:t>
          </a:r>
        </a:p>
        <a:p>
          <a:pPr marL="114300" lvl="1" indent="-114300" algn="l" defTabSz="533400">
            <a:lnSpc>
              <a:spcPct val="90000"/>
            </a:lnSpc>
            <a:spcBef>
              <a:spcPct val="0"/>
            </a:spcBef>
            <a:spcAft>
              <a:spcPct val="15000"/>
            </a:spcAft>
            <a:buChar char="•"/>
          </a:pPr>
          <a:r>
            <a:rPr lang="fr-CA" sz="1200" kern="1200" noProof="0" dirty="0"/>
            <a:t>Métanalyse/revue systématique incluant ces articles.</a:t>
          </a:r>
        </a:p>
        <a:p>
          <a:pPr marL="114300" lvl="1" indent="-114300" algn="l" defTabSz="533400">
            <a:lnSpc>
              <a:spcPct val="90000"/>
            </a:lnSpc>
            <a:spcBef>
              <a:spcPct val="0"/>
            </a:spcBef>
            <a:spcAft>
              <a:spcPct val="15000"/>
            </a:spcAft>
            <a:buChar char="•"/>
          </a:pPr>
          <a:r>
            <a:rPr lang="fr-CA" sz="1200" kern="1200" noProof="0" dirty="0"/>
            <a:t>Articles d’information ( </a:t>
          </a:r>
          <a:r>
            <a:rPr lang="fr-CA" sz="1200" kern="1200" noProof="0" dirty="0" err="1"/>
            <a:t>Un.e</a:t>
          </a:r>
          <a:r>
            <a:rPr lang="fr-CA" sz="1200" kern="1200" noProof="0" dirty="0"/>
            <a:t> </a:t>
          </a:r>
          <a:r>
            <a:rPr lang="fr-CA" sz="1200" kern="1200" noProof="0" dirty="0" err="1"/>
            <a:t>auteur.e</a:t>
          </a:r>
          <a:r>
            <a:rPr lang="fr-CA" sz="1200" kern="1200" noProof="0" dirty="0"/>
            <a:t> donne son avis et ses suggestions)</a:t>
          </a:r>
        </a:p>
        <a:p>
          <a:pPr marL="114300" lvl="1" indent="-114300" algn="l" defTabSz="533400">
            <a:lnSpc>
              <a:spcPct val="90000"/>
            </a:lnSpc>
            <a:spcBef>
              <a:spcPct val="0"/>
            </a:spcBef>
            <a:spcAft>
              <a:spcPct val="15000"/>
            </a:spcAft>
            <a:buChar char="•"/>
          </a:pPr>
          <a:r>
            <a:rPr lang="fr-CA" sz="1200" kern="1200" noProof="0" dirty="0"/>
            <a:t>Langue autre que Français/anglais.  </a:t>
          </a:r>
        </a:p>
        <a:p>
          <a:pPr marL="114300" lvl="1" indent="-114300" algn="l" defTabSz="533400">
            <a:lnSpc>
              <a:spcPct val="90000"/>
            </a:lnSpc>
            <a:spcBef>
              <a:spcPct val="0"/>
            </a:spcBef>
            <a:spcAft>
              <a:spcPct val="15000"/>
            </a:spcAft>
            <a:buChar char="•"/>
          </a:pPr>
          <a:endParaRPr lang="en-US" sz="1200" kern="1200" dirty="0"/>
        </a:p>
      </dsp:txBody>
      <dsp:txXfrm>
        <a:off x="3731212" y="1757976"/>
        <a:ext cx="5268894" cy="1757976"/>
      </dsp:txXfrm>
    </dsp:sp>
    <dsp:sp modelId="{C0EE5B73-78E2-F147-BA06-383111FD2097}">
      <dsp:nvSpPr>
        <dsp:cNvPr id="0" name=""/>
        <dsp:cNvSpPr/>
      </dsp:nvSpPr>
      <dsp:spPr>
        <a:xfrm rot="10800000">
          <a:off x="1040327" y="1723467"/>
          <a:ext cx="2595017" cy="1757976"/>
        </a:xfrm>
        <a:prstGeom prst="trapezoid">
          <a:avLst>
            <a:gd name="adj" fmla="val 65898"/>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23 articles </a:t>
          </a:r>
          <a:r>
            <a:rPr lang="fr-FR" sz="1800" kern="1200" noProof="0" dirty="0"/>
            <a:t>retenus</a:t>
          </a:r>
        </a:p>
        <a:p>
          <a:pPr marL="0" lvl="0" indent="0" algn="ctr" defTabSz="800100">
            <a:lnSpc>
              <a:spcPct val="90000"/>
            </a:lnSpc>
            <a:spcBef>
              <a:spcPct val="0"/>
            </a:spcBef>
            <a:spcAft>
              <a:spcPct val="35000"/>
            </a:spcAft>
            <a:buNone/>
          </a:pPr>
          <a:endParaRPr lang="en-US" sz="1800" kern="1200" dirty="0"/>
        </a:p>
      </dsp:txBody>
      <dsp:txXfrm rot="-10800000">
        <a:off x="1494455" y="1723467"/>
        <a:ext cx="1686761" cy="1757976"/>
      </dsp:txXfrm>
    </dsp:sp>
    <dsp:sp modelId="{76615196-214C-794C-8FCA-75896771066E}">
      <dsp:nvSpPr>
        <dsp:cNvPr id="0" name=""/>
        <dsp:cNvSpPr/>
      </dsp:nvSpPr>
      <dsp:spPr>
        <a:xfrm rot="10800000">
          <a:off x="1618368" y="3515952"/>
          <a:ext cx="1525958" cy="1757976"/>
        </a:xfrm>
        <a:prstGeom prst="trapezoid">
          <a:avLst>
            <a:gd name="adj" fmla="val 75917"/>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04 articles </a:t>
          </a:r>
          <a:r>
            <a:rPr lang="fr-CA" sz="1800" kern="1200" noProof="0" dirty="0"/>
            <a:t>retenus</a:t>
          </a:r>
          <a:r>
            <a:rPr lang="en-US" sz="1800" kern="1200" dirty="0"/>
            <a:t>  </a:t>
          </a:r>
        </a:p>
      </dsp:txBody>
      <dsp:txXfrm rot="-10800000">
        <a:off x="1618368" y="3515952"/>
        <a:ext cx="1525958" cy="175797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92FA3-9B93-B849-89AA-01D869A1CB79}" type="datetimeFigureOut">
              <a:rPr lang="fr-FR" smtClean="0"/>
              <a:t>28/05/2023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A5F18-9225-5F45-8045-52CBCD3BF183}" type="slidenum">
              <a:rPr lang="fr-FR" smtClean="0"/>
              <a:t>‹N°›</a:t>
            </a:fld>
            <a:endParaRPr lang="fr-FR"/>
          </a:p>
        </p:txBody>
      </p:sp>
    </p:spTree>
    <p:extLst>
      <p:ext uri="{BB962C8B-B14F-4D97-AF65-F5344CB8AC3E}">
        <p14:creationId xmlns:p14="http://schemas.microsoft.com/office/powerpoint/2010/main" val="169557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3F3F3F"/>
                </a:solidFill>
                <a:effectLst/>
                <a:latin typeface="Helvetica" pitchFamily="2" charset="0"/>
              </a:rPr>
              <a:t>est-ce que le temps de consultation a un impact sur la satisfaction du patient </a:t>
            </a:r>
          </a:p>
          <a:p>
            <a:endParaRPr lang="fr-FR" dirty="0"/>
          </a:p>
        </p:txBody>
      </p:sp>
      <p:sp>
        <p:nvSpPr>
          <p:cNvPr id="4" name="Espace réservé du numéro de diapositive 3"/>
          <p:cNvSpPr>
            <a:spLocks noGrp="1"/>
          </p:cNvSpPr>
          <p:nvPr>
            <p:ph type="sldNum" sz="quarter" idx="5"/>
          </p:nvPr>
        </p:nvSpPr>
        <p:spPr/>
        <p:txBody>
          <a:bodyPr/>
          <a:lstStyle/>
          <a:p>
            <a:fld id="{AA3A5F18-9225-5F45-8045-52CBCD3BF183}" type="slidenum">
              <a:rPr lang="fr-FR" smtClean="0"/>
              <a:t>5</a:t>
            </a:fld>
            <a:endParaRPr lang="fr-FR"/>
          </a:p>
        </p:txBody>
      </p:sp>
    </p:spTree>
    <p:extLst>
      <p:ext uri="{BB962C8B-B14F-4D97-AF65-F5344CB8AC3E}">
        <p14:creationId xmlns:p14="http://schemas.microsoft.com/office/powerpoint/2010/main" val="373108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les articles retenus: si je rajoute comme </a:t>
            </a:r>
            <a:r>
              <a:rPr lang="fr-FR" dirty="0" err="1"/>
              <a:t>critere</a:t>
            </a:r>
            <a:r>
              <a:rPr lang="fr-FR" dirty="0"/>
              <a:t> d’exclusion &lt; a 10 ans j’obtiens juste 16 articles </a:t>
            </a:r>
          </a:p>
        </p:txBody>
      </p:sp>
      <p:sp>
        <p:nvSpPr>
          <p:cNvPr id="4" name="Espace réservé du numéro de diapositive 3"/>
          <p:cNvSpPr>
            <a:spLocks noGrp="1"/>
          </p:cNvSpPr>
          <p:nvPr>
            <p:ph type="sldNum" sz="quarter" idx="5"/>
          </p:nvPr>
        </p:nvSpPr>
        <p:spPr/>
        <p:txBody>
          <a:bodyPr/>
          <a:lstStyle/>
          <a:p>
            <a:fld id="{AA3A5F18-9225-5F45-8045-52CBCD3BF183}" type="slidenum">
              <a:rPr lang="fr-FR" smtClean="0"/>
              <a:t>7</a:t>
            </a:fld>
            <a:endParaRPr lang="fr-FR"/>
          </a:p>
        </p:txBody>
      </p:sp>
    </p:spTree>
    <p:extLst>
      <p:ext uri="{BB962C8B-B14F-4D97-AF65-F5344CB8AC3E}">
        <p14:creationId xmlns:p14="http://schemas.microsoft.com/office/powerpoint/2010/main" val="426913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Quand on prends le temps pour </a:t>
            </a:r>
            <a:r>
              <a:rPr lang="fr-FR" dirty="0" err="1"/>
              <a:t>repondre</a:t>
            </a:r>
            <a:r>
              <a:rPr lang="fr-FR" dirty="0"/>
              <a:t> a un sondage volontaire une grande chance </a:t>
            </a:r>
            <a:r>
              <a:rPr lang="fr-FR" dirty="0" err="1"/>
              <a:t>au’on</a:t>
            </a:r>
            <a:r>
              <a:rPr lang="fr-FR" dirty="0"/>
              <a:t> soit plus satisfait que frustré</a:t>
            </a:r>
          </a:p>
        </p:txBody>
      </p:sp>
      <p:sp>
        <p:nvSpPr>
          <p:cNvPr id="4" name="Espace réservé du numéro de diapositive 3"/>
          <p:cNvSpPr>
            <a:spLocks noGrp="1"/>
          </p:cNvSpPr>
          <p:nvPr>
            <p:ph type="sldNum" sz="quarter" idx="5"/>
          </p:nvPr>
        </p:nvSpPr>
        <p:spPr/>
        <p:txBody>
          <a:bodyPr/>
          <a:lstStyle/>
          <a:p>
            <a:fld id="{AA3A5F18-9225-5F45-8045-52CBCD3BF183}" type="slidenum">
              <a:rPr lang="fr-FR" smtClean="0"/>
              <a:t>15</a:t>
            </a:fld>
            <a:endParaRPr lang="fr-FR"/>
          </a:p>
        </p:txBody>
      </p:sp>
    </p:spTree>
    <p:extLst>
      <p:ext uri="{BB962C8B-B14F-4D97-AF65-F5344CB8AC3E}">
        <p14:creationId xmlns:p14="http://schemas.microsoft.com/office/powerpoint/2010/main" val="164628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5/28/23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cfp.ca/content/cfp/53/1/46.full.pdf" TargetMode="External"/><Relationship Id="rId3" Type="http://schemas.openxmlformats.org/officeDocument/2006/relationships/hyperlink" Target="https://pubmed.ncbi.nlm.nih.gov/18773778/" TargetMode="External"/><Relationship Id="rId7" Type="http://schemas.openxmlformats.org/officeDocument/2006/relationships/hyperlink" Target="https://www.cfp.ca/content/53/1/46.long" TargetMode="External"/><Relationship Id="rId2" Type="http://schemas.openxmlformats.org/officeDocument/2006/relationships/hyperlink" Target="https://www.thefreelibrary.com/Illuminating+the+'black+box':+a+description+of+4454+patient+visits+to...-a020766971" TargetMode="External"/><Relationship Id="rId1" Type="http://schemas.openxmlformats.org/officeDocument/2006/relationships/slideLayout" Target="../slideLayouts/slideLayout2.xml"/><Relationship Id="rId6" Type="http://schemas.openxmlformats.org/officeDocument/2006/relationships/hyperlink" Target="https://www.aafp.org/pubs/fpm/issues/2006/1100/p28.html" TargetMode="External"/><Relationship Id="rId5" Type="http://schemas.openxmlformats.org/officeDocument/2006/relationships/hyperlink" Target="https://www.aafp.org/pubs/fpm/issues/2005/0200/p80.html" TargetMode="External"/><Relationship Id="rId4" Type="http://schemas.openxmlformats.org/officeDocument/2006/relationships/hyperlink" Target="https://journals.lww.com/jfmpc/Fulltext/2014/03040/Consultation_Content_not_Consultation_Length.9.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3819-12E3-34C4-4AE1-BFA41D15C1C9}"/>
              </a:ext>
            </a:extLst>
          </p:cNvPr>
          <p:cNvSpPr>
            <a:spLocks noGrp="1"/>
          </p:cNvSpPr>
          <p:nvPr>
            <p:ph type="ctrTitle"/>
          </p:nvPr>
        </p:nvSpPr>
        <p:spPr>
          <a:xfrm>
            <a:off x="1121434" y="2035016"/>
            <a:ext cx="8437885" cy="1646302"/>
          </a:xfrm>
        </p:spPr>
        <p:txBody>
          <a:bodyPr/>
          <a:lstStyle/>
          <a:p>
            <a:pPr algn="ctr"/>
            <a:r>
              <a:rPr lang="fr-CA" sz="2800" dirty="0"/>
              <a:t>Impact de la durée de consultation en médecine familiale sur la satisfaction du patient</a:t>
            </a:r>
          </a:p>
        </p:txBody>
      </p:sp>
      <p:sp>
        <p:nvSpPr>
          <p:cNvPr id="3" name="Subtitle 2">
            <a:extLst>
              <a:ext uri="{FF2B5EF4-FFF2-40B4-BE49-F238E27FC236}">
                <a16:creationId xmlns:a16="http://schemas.microsoft.com/office/drawing/2014/main" id="{8B8D078B-9387-51F7-D636-2AF206D14141}"/>
              </a:ext>
            </a:extLst>
          </p:cNvPr>
          <p:cNvSpPr>
            <a:spLocks noGrp="1"/>
          </p:cNvSpPr>
          <p:nvPr>
            <p:ph type="subTitle" idx="1"/>
          </p:nvPr>
        </p:nvSpPr>
        <p:spPr>
          <a:xfrm>
            <a:off x="6521570" y="4175197"/>
            <a:ext cx="4618812" cy="1880546"/>
          </a:xfrm>
        </p:spPr>
        <p:txBody>
          <a:bodyPr>
            <a:noAutofit/>
          </a:bodyPr>
          <a:lstStyle/>
          <a:p>
            <a:pPr algn="l"/>
            <a:r>
              <a:rPr lang="fr-CA" dirty="0">
                <a:solidFill>
                  <a:schemeClr val="tx1"/>
                </a:solidFill>
              </a:rPr>
              <a:t>                   Meriem Hadj </a:t>
            </a:r>
            <a:r>
              <a:rPr lang="fr-CA" dirty="0" err="1">
                <a:solidFill>
                  <a:schemeClr val="tx1"/>
                </a:solidFill>
              </a:rPr>
              <a:t>youb</a:t>
            </a:r>
            <a:r>
              <a:rPr lang="fr-CA" dirty="0">
                <a:solidFill>
                  <a:schemeClr val="tx1"/>
                </a:solidFill>
              </a:rPr>
              <a:t> </a:t>
            </a:r>
          </a:p>
          <a:p>
            <a:pPr algn="l"/>
            <a:r>
              <a:rPr lang="fr-CA" dirty="0">
                <a:solidFill>
                  <a:schemeClr val="tx1"/>
                </a:solidFill>
              </a:rPr>
              <a:t>               R1 GMF-u des Faubourgs</a:t>
            </a:r>
          </a:p>
          <a:p>
            <a:pPr algn="l"/>
            <a:r>
              <a:rPr lang="fr-CA" dirty="0">
                <a:solidFill>
                  <a:schemeClr val="tx1"/>
                </a:solidFill>
              </a:rPr>
              <a:t>            Supervisée par : Maya Nader, MD</a:t>
            </a:r>
          </a:p>
          <a:p>
            <a:pPr algn="l"/>
            <a:r>
              <a:rPr lang="fr-CA" dirty="0">
                <a:solidFill>
                  <a:schemeClr val="tx1"/>
                </a:solidFill>
              </a:rPr>
              <a:t>          Université de Montréal, juin 2023</a:t>
            </a:r>
          </a:p>
        </p:txBody>
      </p:sp>
    </p:spTree>
    <p:extLst>
      <p:ext uri="{BB962C8B-B14F-4D97-AF65-F5344CB8AC3E}">
        <p14:creationId xmlns:p14="http://schemas.microsoft.com/office/powerpoint/2010/main" val="215750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179C48D-AEE8-346E-26F8-84C2EAC592D5}"/>
              </a:ext>
            </a:extLst>
          </p:cNvPr>
          <p:cNvGraphicFramePr>
            <a:graphicFrameLocks noGrp="1"/>
          </p:cNvGraphicFramePr>
          <p:nvPr>
            <p:extLst>
              <p:ext uri="{D42A27DB-BD31-4B8C-83A1-F6EECF244321}">
                <p14:modId xmlns:p14="http://schemas.microsoft.com/office/powerpoint/2010/main" val="459393491"/>
              </p:ext>
            </p:extLst>
          </p:nvPr>
        </p:nvGraphicFramePr>
        <p:xfrm>
          <a:off x="197224" y="581517"/>
          <a:ext cx="11187952" cy="5494559"/>
        </p:xfrm>
        <a:graphic>
          <a:graphicData uri="http://schemas.openxmlformats.org/drawingml/2006/table">
            <a:tbl>
              <a:tblPr firstRow="1" firstCol="1" bandRow="1">
                <a:tableStyleId>{5C22544A-7EE6-4342-B048-85BDC9FD1C3A}</a:tableStyleId>
              </a:tblPr>
              <a:tblGrid>
                <a:gridCol w="1183341">
                  <a:extLst>
                    <a:ext uri="{9D8B030D-6E8A-4147-A177-3AD203B41FA5}">
                      <a16:colId xmlns:a16="http://schemas.microsoft.com/office/drawing/2014/main" val="348388828"/>
                    </a:ext>
                  </a:extLst>
                </a:gridCol>
                <a:gridCol w="2563906">
                  <a:extLst>
                    <a:ext uri="{9D8B030D-6E8A-4147-A177-3AD203B41FA5}">
                      <a16:colId xmlns:a16="http://schemas.microsoft.com/office/drawing/2014/main" val="1926925"/>
                    </a:ext>
                  </a:extLst>
                </a:gridCol>
                <a:gridCol w="2617694">
                  <a:extLst>
                    <a:ext uri="{9D8B030D-6E8A-4147-A177-3AD203B41FA5}">
                      <a16:colId xmlns:a16="http://schemas.microsoft.com/office/drawing/2014/main" val="3455065469"/>
                    </a:ext>
                  </a:extLst>
                </a:gridCol>
                <a:gridCol w="2384611">
                  <a:extLst>
                    <a:ext uri="{9D8B030D-6E8A-4147-A177-3AD203B41FA5}">
                      <a16:colId xmlns:a16="http://schemas.microsoft.com/office/drawing/2014/main" val="358506450"/>
                    </a:ext>
                  </a:extLst>
                </a:gridCol>
                <a:gridCol w="2438400">
                  <a:extLst>
                    <a:ext uri="{9D8B030D-6E8A-4147-A177-3AD203B41FA5}">
                      <a16:colId xmlns:a16="http://schemas.microsoft.com/office/drawing/2014/main" val="3169874094"/>
                    </a:ext>
                  </a:extLst>
                </a:gridCol>
              </a:tblGrid>
              <a:tr h="394034">
                <a:tc>
                  <a:txBody>
                    <a:bodyPr/>
                    <a:lstStyle/>
                    <a:p>
                      <a:pPr algn="l"/>
                      <a:r>
                        <a:rPr lang="fr-CA" sz="1400">
                          <a:effectLst/>
                        </a:rPr>
                        <a:t>Article</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Lemon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Gross et al</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Elmore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dirty="0" err="1">
                          <a:effectLst/>
                        </a:rPr>
                        <a:t>Leow</a:t>
                      </a:r>
                      <a:r>
                        <a:rPr lang="fr-CA" sz="1400" dirty="0">
                          <a:effectLst/>
                        </a:rPr>
                        <a:t> et al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396589293"/>
                  </a:ext>
                </a:extLst>
              </a:tr>
              <a:tr h="394034">
                <a:tc>
                  <a:txBody>
                    <a:bodyPr/>
                    <a:lstStyle/>
                    <a:p>
                      <a:pPr algn="l"/>
                      <a:r>
                        <a:rPr lang="fr-CA" sz="1400">
                          <a:effectLst/>
                        </a:rPr>
                        <a:t>Pays</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UK (2014)</a:t>
                      </a:r>
                    </a:p>
                    <a:p>
                      <a:pPr algn="l"/>
                      <a:r>
                        <a:rPr lang="fr-CA"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USA (1998)</a:t>
                      </a:r>
                    </a:p>
                    <a:p>
                      <a:pPr algn="l"/>
                      <a:r>
                        <a:rPr lang="fr-CA"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a:effectLst/>
                        </a:rPr>
                        <a:t>UK (2016)</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err="1">
                          <a:effectLst/>
                        </a:rPr>
                        <a:t>Malysie</a:t>
                      </a:r>
                      <a:r>
                        <a:rPr lang="fr-FR" sz="1200" dirty="0">
                          <a:effectLst/>
                        </a:rPr>
                        <a:t> (2022)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608021421"/>
                  </a:ext>
                </a:extLst>
              </a:tr>
              <a:tr h="788069">
                <a:tc>
                  <a:txBody>
                    <a:bodyPr/>
                    <a:lstStyle/>
                    <a:p>
                      <a:pPr algn="l"/>
                      <a:r>
                        <a:rPr lang="fr-CA" sz="1400" dirty="0">
                          <a:effectLst/>
                        </a:rPr>
                        <a:t>Intervention</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-Durée de la consultation actuelle.</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-Durée de la consultation actuelle.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-Durée de consultation actuelle.</a:t>
                      </a:r>
                    </a:p>
                    <a:p>
                      <a:pPr algn="l"/>
                      <a:r>
                        <a:rPr lang="fr-CA" sz="1200" dirty="0">
                          <a:effectLst/>
                        </a:rPr>
                        <a:t> </a:t>
                      </a:r>
                    </a:p>
                    <a:p>
                      <a:pPr algn="l"/>
                      <a:r>
                        <a:rPr lang="fr-CA" sz="1200" dirty="0">
                          <a:effectLst/>
                        </a:rPr>
                        <a:t> </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-Durée de consultation actuelle.</a:t>
                      </a: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593793562"/>
                  </a:ext>
                </a:extLst>
              </a:tr>
              <a:tr h="1773155">
                <a:tc>
                  <a:txBody>
                    <a:bodyPr/>
                    <a:lstStyle/>
                    <a:p>
                      <a:pPr algn="l"/>
                      <a:r>
                        <a:rPr lang="fr-CA" sz="1400">
                          <a:effectLst/>
                        </a:rPr>
                        <a:t>Comparaison</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-Le temps moyen de consultation dans le pays</a:t>
                      </a:r>
                      <a:r>
                        <a:rPr lang="fr-CA" sz="1200" dirty="0">
                          <a:effectLst/>
                        </a:rPr>
                        <a:t> </a:t>
                      </a:r>
                      <a:r>
                        <a:rPr lang="fr-FR" sz="1200" dirty="0">
                          <a:effectLst/>
                        </a:rPr>
                        <a:t>et les variables qui l’affecte étudiées a travers ces papiers</a:t>
                      </a:r>
                      <a:endParaRPr lang="fr-CA" sz="1200" dirty="0">
                        <a:effectLst/>
                      </a:endParaRPr>
                    </a:p>
                    <a:p>
                      <a:pPr algn="l"/>
                      <a:r>
                        <a:rPr lang="fr-FR" sz="1200" dirty="0">
                          <a:effectLst/>
                        </a:rPr>
                        <a:t>(Données démographiques, facteurs psychosociaux, caractéristiques du MDF, motifs de consultation, la promotion de la santé, la vitesse de la consultation)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a:effectLst/>
                        </a:rPr>
                        <a:t>-Variables reliées à la satisfaction du patient </a:t>
                      </a:r>
                      <a:endParaRPr lang="fr-CA" sz="1200">
                        <a:effectLst/>
                      </a:endParaRPr>
                    </a:p>
                    <a:p>
                      <a:pPr algn="l"/>
                      <a:r>
                        <a:rPr lang="fr-FR" sz="1200">
                          <a:effectLst/>
                        </a:rPr>
                        <a:t>(</a:t>
                      </a:r>
                      <a:r>
                        <a:rPr lang="fr-CA" sz="1200">
                          <a:effectLst/>
                        </a:rPr>
                        <a:t>Caractéristiques du pt, </a:t>
                      </a:r>
                    </a:p>
                    <a:p>
                      <a:pPr algn="l"/>
                      <a:r>
                        <a:rPr lang="fr-CA" sz="1200">
                          <a:effectLst/>
                        </a:rPr>
                        <a:t>Caractéristiques du MDF, caractéristiques de la visite)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-Expérience de communication, confiance dans le MDF</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-Expérience du temps passé (attendu, perçus, réel.)</a:t>
                      </a:r>
                    </a:p>
                    <a:p>
                      <a:pPr algn="l"/>
                      <a:endParaRPr lang="fr-CA" sz="1200" dirty="0">
                        <a:effectLst/>
                      </a:endParaRPr>
                    </a:p>
                    <a:p>
                      <a:pPr algn="l"/>
                      <a:r>
                        <a:rPr lang="fr-FR" sz="1200" dirty="0">
                          <a:effectLst/>
                        </a:rPr>
                        <a:t>-Caractéristiques du patient :</a:t>
                      </a:r>
                      <a:endParaRPr lang="fr-CA" sz="1200" dirty="0">
                        <a:effectLst/>
                      </a:endParaRPr>
                    </a:p>
                    <a:p>
                      <a:pPr algn="l"/>
                      <a:r>
                        <a:rPr lang="fr-FR" sz="1200" dirty="0">
                          <a:effectLst/>
                        </a:rPr>
                        <a:t>(Données démographiques, et information de santé des pt)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3541406547"/>
                  </a:ext>
                </a:extLst>
              </a:tr>
              <a:tr h="394034">
                <a:tc>
                  <a:txBody>
                    <a:bodyPr/>
                    <a:lstStyle/>
                    <a:p>
                      <a:pPr algn="l"/>
                      <a:r>
                        <a:rPr lang="fr-CA" sz="1400">
                          <a:effectLst/>
                        </a:rPr>
                        <a:t>Issues</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a:effectLst/>
                        </a:rPr>
                        <a:t>-Satisfaction du patient.</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Satisfaction du patient.</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-Satisfaction du patient.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-Satisfaction du patient et les facteurs associés à la satisfaction.</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2093875110"/>
                  </a:ext>
                </a:extLst>
              </a:tr>
              <a:tr h="1182103">
                <a:tc>
                  <a:txBody>
                    <a:bodyPr/>
                    <a:lstStyle/>
                    <a:p>
                      <a:pPr algn="l"/>
                      <a:r>
                        <a:rPr lang="fr-CA" sz="1400">
                          <a:effectLst/>
                        </a:rPr>
                        <a:t>Analyse statistique</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-Formulaire spécial</a:t>
                      </a:r>
                    </a:p>
                    <a:p>
                      <a:pPr algn="l"/>
                      <a:r>
                        <a:rPr lang="fr-CA" sz="1200" dirty="0">
                          <a:effectLst/>
                        </a:rPr>
                        <a:t>-les critères EPOC pour analyser la force des études </a:t>
                      </a:r>
                    </a:p>
                    <a:p>
                      <a:pPr algn="l"/>
                      <a:r>
                        <a:rPr lang="fr-CA" sz="1200" dirty="0">
                          <a:effectLst/>
                        </a:rPr>
                        <a:t>-Présentation narrative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-Test statistique: de chi-carré</a:t>
                      </a:r>
                    </a:p>
                    <a:p>
                      <a:pPr algn="l"/>
                      <a:r>
                        <a:rPr lang="fr-CA" sz="1200" dirty="0">
                          <a:effectLst/>
                        </a:rPr>
                        <a:t>-model de régression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Régression linéaire</a:t>
                      </a:r>
                    </a:p>
                    <a:p>
                      <a:pPr algn="l"/>
                      <a:r>
                        <a:rPr lang="fr-CA" sz="1200" dirty="0">
                          <a:effectLst/>
                        </a:rPr>
                        <a:t>-</a:t>
                      </a:r>
                      <a:r>
                        <a:rPr lang="fr-CA" sz="1200" dirty="0" err="1">
                          <a:effectLst/>
                        </a:rPr>
                        <a:t>Bootstraping</a:t>
                      </a:r>
                      <a:endParaRPr lang="fr-CA" sz="1200" dirty="0">
                        <a:effectLst/>
                      </a:endParaRPr>
                    </a:p>
                    <a:p>
                      <a:pPr algn="l"/>
                      <a:r>
                        <a:rPr lang="fr-CA" sz="1200" dirty="0">
                          <a:effectLst/>
                        </a:rPr>
                        <a:t>-Stata</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-Open Epi</a:t>
                      </a:r>
                    </a:p>
                    <a:p>
                      <a:pPr algn="l"/>
                      <a:r>
                        <a:rPr lang="fr-CA" sz="1200">
                          <a:effectLst/>
                        </a:rPr>
                        <a:t>-SPSS</a:t>
                      </a:r>
                    </a:p>
                    <a:p>
                      <a:pPr algn="l"/>
                      <a:r>
                        <a:rPr lang="fr-CA" sz="1200">
                          <a:effectLst/>
                        </a:rPr>
                        <a:t>-Test de Kolmogorov-Smirnov Test</a:t>
                      </a:r>
                    </a:p>
                    <a:p>
                      <a:pPr algn="l"/>
                      <a:r>
                        <a:rPr lang="fr-FR" sz="1200">
                          <a:effectLst/>
                        </a:rPr>
                        <a:t>-t-test/</a:t>
                      </a:r>
                      <a:endParaRPr lang="fr-CA" sz="1200">
                        <a:effectLst/>
                      </a:endParaRPr>
                    </a:p>
                    <a:p>
                      <a:pPr algn="l"/>
                      <a:r>
                        <a:rPr lang="fr-FR" sz="1200">
                          <a:effectLst/>
                        </a:rPr>
                        <a:t>ANOVA</a:t>
                      </a:r>
                      <a:endParaRPr lang="fr-CA" sz="1200">
                        <a:effectLst/>
                      </a:endParaRPr>
                    </a:p>
                    <a:p>
                      <a:pPr algn="l"/>
                      <a:r>
                        <a:rPr lang="fr-FR" sz="1200">
                          <a:effectLst/>
                        </a:rPr>
                        <a:t>-Model de régression</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1804133781"/>
                  </a:ext>
                </a:extLst>
              </a:tr>
              <a:tr h="536444">
                <a:tc>
                  <a:txBody>
                    <a:bodyPr/>
                    <a:lstStyle/>
                    <a:p>
                      <a:pPr algn="l"/>
                      <a:r>
                        <a:rPr lang="fr-CA" sz="1400" dirty="0">
                          <a:effectLst/>
                        </a:rPr>
                        <a:t>Perte de suivi</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n/a</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602</a:t>
                      </a:r>
                    </a:p>
                    <a:p>
                      <a:pPr algn="l"/>
                      <a:r>
                        <a:rPr lang="fr-CA" sz="1200" dirty="0">
                          <a:effectLst/>
                        </a:rPr>
                        <a:t>~26%</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232</a:t>
                      </a:r>
                    </a:p>
                    <a:p>
                      <a:pPr algn="l"/>
                      <a:r>
                        <a:rPr lang="fr-CA" sz="1200" dirty="0">
                          <a:effectLst/>
                        </a:rPr>
                        <a:t>~43%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30</a:t>
                      </a:r>
                    </a:p>
                    <a:p>
                      <a:pPr algn="l"/>
                      <a:r>
                        <a:rPr lang="fr-CA" sz="1200" dirty="0">
                          <a:effectLst/>
                        </a:rPr>
                        <a:t>~8.4%</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401802384"/>
                  </a:ext>
                </a:extLst>
              </a:tr>
            </a:tbl>
          </a:graphicData>
        </a:graphic>
      </p:graphicFrame>
    </p:spTree>
    <p:extLst>
      <p:ext uri="{BB962C8B-B14F-4D97-AF65-F5344CB8AC3E}">
        <p14:creationId xmlns:p14="http://schemas.microsoft.com/office/powerpoint/2010/main" val="49674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76DDE53-6301-71EC-CDC8-DF7EFA6326B9}"/>
              </a:ext>
            </a:extLst>
          </p:cNvPr>
          <p:cNvGraphicFramePr>
            <a:graphicFrameLocks noGrp="1"/>
          </p:cNvGraphicFramePr>
          <p:nvPr>
            <p:extLst>
              <p:ext uri="{D42A27DB-BD31-4B8C-83A1-F6EECF244321}">
                <p14:modId xmlns:p14="http://schemas.microsoft.com/office/powerpoint/2010/main" val="3595055004"/>
              </p:ext>
            </p:extLst>
          </p:nvPr>
        </p:nvGraphicFramePr>
        <p:xfrm>
          <a:off x="228599" y="304800"/>
          <a:ext cx="11412415" cy="6180856"/>
        </p:xfrm>
        <a:graphic>
          <a:graphicData uri="http://schemas.openxmlformats.org/drawingml/2006/table">
            <a:tbl>
              <a:tblPr firstRow="1" firstCol="1" bandRow="1">
                <a:tableStyleId>{5C22544A-7EE6-4342-B048-85BDC9FD1C3A}</a:tableStyleId>
              </a:tblPr>
              <a:tblGrid>
                <a:gridCol w="844063">
                  <a:extLst>
                    <a:ext uri="{9D8B030D-6E8A-4147-A177-3AD203B41FA5}">
                      <a16:colId xmlns:a16="http://schemas.microsoft.com/office/drawing/2014/main" val="4208371091"/>
                    </a:ext>
                  </a:extLst>
                </a:gridCol>
                <a:gridCol w="2479430">
                  <a:extLst>
                    <a:ext uri="{9D8B030D-6E8A-4147-A177-3AD203B41FA5}">
                      <a16:colId xmlns:a16="http://schemas.microsoft.com/office/drawing/2014/main" val="2930370971"/>
                    </a:ext>
                  </a:extLst>
                </a:gridCol>
                <a:gridCol w="2672862">
                  <a:extLst>
                    <a:ext uri="{9D8B030D-6E8A-4147-A177-3AD203B41FA5}">
                      <a16:colId xmlns:a16="http://schemas.microsoft.com/office/drawing/2014/main" val="2482932038"/>
                    </a:ext>
                  </a:extLst>
                </a:gridCol>
                <a:gridCol w="2883877">
                  <a:extLst>
                    <a:ext uri="{9D8B030D-6E8A-4147-A177-3AD203B41FA5}">
                      <a16:colId xmlns:a16="http://schemas.microsoft.com/office/drawing/2014/main" val="2199221493"/>
                    </a:ext>
                  </a:extLst>
                </a:gridCol>
                <a:gridCol w="2532183">
                  <a:extLst>
                    <a:ext uri="{9D8B030D-6E8A-4147-A177-3AD203B41FA5}">
                      <a16:colId xmlns:a16="http://schemas.microsoft.com/office/drawing/2014/main" val="3392183210"/>
                    </a:ext>
                  </a:extLst>
                </a:gridCol>
              </a:tblGrid>
              <a:tr h="277612">
                <a:tc>
                  <a:txBody>
                    <a:bodyPr/>
                    <a:lstStyle/>
                    <a:p>
                      <a:pPr algn="l"/>
                      <a:r>
                        <a:rPr lang="fr-CA" sz="1400">
                          <a:effectLst/>
                        </a:rPr>
                        <a:t>Article</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Lemon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Gross et al</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Elmore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dirty="0" err="1">
                          <a:effectLst/>
                        </a:rPr>
                        <a:t>Leow</a:t>
                      </a:r>
                      <a:r>
                        <a:rPr lang="fr-CA" sz="1400" dirty="0">
                          <a:effectLst/>
                        </a:rPr>
                        <a:t> et al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928095590"/>
                  </a:ext>
                </a:extLst>
              </a:tr>
              <a:tr h="277612">
                <a:tc>
                  <a:txBody>
                    <a:bodyPr/>
                    <a:lstStyle/>
                    <a:p>
                      <a:pPr algn="l"/>
                      <a:r>
                        <a:rPr lang="fr-CA" sz="1400" dirty="0">
                          <a:effectLst/>
                        </a:rPr>
                        <a:t>Pays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UK (2014)</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USA (1998)</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UK (2016)</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err="1">
                          <a:effectLst/>
                        </a:rPr>
                        <a:t>Malysie</a:t>
                      </a:r>
                      <a:r>
                        <a:rPr lang="fr-FR" sz="1200" dirty="0">
                          <a:effectLst/>
                        </a:rPr>
                        <a:t> (2022)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3192143619"/>
                  </a:ext>
                </a:extLst>
              </a:tr>
              <a:tr h="5388376">
                <a:tc>
                  <a:txBody>
                    <a:bodyPr/>
                    <a:lstStyle/>
                    <a:p>
                      <a:pPr algn="l"/>
                      <a:r>
                        <a:rPr lang="fr-CA" sz="1400" dirty="0">
                          <a:effectLst/>
                        </a:rPr>
                        <a:t>Résultats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-Temps moyen </a:t>
                      </a:r>
                      <a:endParaRPr lang="fr-FR" sz="1200" dirty="0">
                        <a:effectLst/>
                        <a:highlight>
                          <a:srgbClr val="FF0000"/>
                        </a:highlight>
                      </a:endParaRPr>
                    </a:p>
                    <a:p>
                      <a:pPr algn="l"/>
                      <a:endParaRPr lang="fr-FR" sz="1200" dirty="0">
                        <a:effectLst/>
                        <a:highlight>
                          <a:srgbClr val="FF0000"/>
                        </a:highlight>
                      </a:endParaRPr>
                    </a:p>
                    <a:p>
                      <a:pPr algn="l"/>
                      <a:r>
                        <a:rPr lang="fr-FR" sz="1200" dirty="0">
                          <a:effectLst/>
                        </a:rPr>
                        <a:t>Moyenne internationale: 10.7min</a:t>
                      </a:r>
                    </a:p>
                    <a:p>
                      <a:pPr algn="l"/>
                      <a:r>
                        <a:rPr lang="fr-FR" sz="1200" dirty="0">
                          <a:effectLst/>
                        </a:rPr>
                        <a:t>Moyenne </a:t>
                      </a:r>
                      <a:r>
                        <a:rPr lang="fr-FR" sz="1200" dirty="0" err="1">
                          <a:effectLst/>
                        </a:rPr>
                        <a:t>Uk</a:t>
                      </a:r>
                      <a:r>
                        <a:rPr lang="fr-FR" sz="1200" dirty="0">
                          <a:effectLst/>
                        </a:rPr>
                        <a:t> : 9.4min</a:t>
                      </a:r>
                    </a:p>
                    <a:p>
                      <a:pPr algn="l"/>
                      <a:endParaRPr lang="fr-CA" sz="1200" dirty="0">
                        <a:effectLst/>
                      </a:endParaRPr>
                    </a:p>
                    <a:p>
                      <a:pPr algn="l"/>
                      <a:endParaRPr lang="fr-FR" sz="1200" dirty="0">
                        <a:effectLst/>
                      </a:endParaRPr>
                    </a:p>
                    <a:p>
                      <a:pPr algn="l"/>
                      <a:r>
                        <a:rPr lang="fr-FR" sz="1200" dirty="0">
                          <a:effectLst/>
                        </a:rPr>
                        <a:t>-E</a:t>
                      </a:r>
                      <a:r>
                        <a:rPr lang="fr-FR" sz="1200" noProof="0" dirty="0">
                          <a:effectLst/>
                        </a:rPr>
                        <a:t>n croissance au UK p/r a aux autres pays européens (pas de donnes suffisantes) mais passage de 9.4 a 11,7(2007)</a:t>
                      </a:r>
                    </a:p>
                    <a:p>
                      <a:pPr algn="l"/>
                      <a:endParaRPr lang="fr-FR" sz="1200" dirty="0">
                        <a:effectLst/>
                      </a:endParaRPr>
                    </a:p>
                    <a:p>
                      <a:pPr algn="l"/>
                      <a:endParaRPr lang="fr-CA" sz="1200" dirty="0">
                        <a:effectLst/>
                      </a:endParaRPr>
                    </a:p>
                    <a:p>
                      <a:pPr algn="l"/>
                      <a:r>
                        <a:rPr lang="fr-FR" sz="1200" dirty="0">
                          <a:effectLst/>
                        </a:rPr>
                        <a:t>-Caractéristique du MDF import pour durée et satisfaction : </a:t>
                      </a:r>
                      <a:endParaRPr lang="fr-CA" sz="1200" dirty="0">
                        <a:effectLst/>
                      </a:endParaRPr>
                    </a:p>
                    <a:p>
                      <a:pPr algn="l"/>
                      <a:r>
                        <a:rPr lang="fr-FR" sz="1200" dirty="0">
                          <a:effectLst/>
                        </a:rPr>
                        <a:t>Femme et âgé=+longues </a:t>
                      </a:r>
                      <a:r>
                        <a:rPr lang="fr-FR" sz="1200" dirty="0" err="1">
                          <a:effectLst/>
                        </a:rPr>
                        <a:t>consult</a:t>
                      </a:r>
                      <a:endParaRPr lang="fr-CA" sz="1200" dirty="0">
                        <a:effectLst/>
                      </a:endParaRPr>
                    </a:p>
                    <a:p>
                      <a:pPr algn="l"/>
                      <a:r>
                        <a:rPr lang="fr-FR" sz="1200" dirty="0">
                          <a:effectLst/>
                        </a:rPr>
                        <a:t>Nvelle pratique=-temps</a:t>
                      </a:r>
                      <a:endParaRPr lang="fr-CA" sz="1200" dirty="0">
                        <a:effectLst/>
                      </a:endParaRPr>
                    </a:p>
                    <a:p>
                      <a:pPr algn="l"/>
                      <a:r>
                        <a:rPr lang="fr-FR" sz="1200" dirty="0">
                          <a:effectLst/>
                        </a:rPr>
                        <a:t>Stress, salle d’att pleine=-de temps</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-Temps moyen :</a:t>
                      </a:r>
                    </a:p>
                    <a:p>
                      <a:pPr algn="l"/>
                      <a:endParaRPr lang="fr-CA" sz="1200" dirty="0">
                        <a:effectLst/>
                      </a:endParaRPr>
                    </a:p>
                    <a:p>
                      <a:pPr algn="l"/>
                      <a:r>
                        <a:rPr lang="fr-FR" sz="1200" dirty="0">
                          <a:effectLst/>
                        </a:rPr>
                        <a:t>Moyenne de 10 min</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CA" sz="1200" dirty="0">
                        <a:effectLst/>
                      </a:endParaRPr>
                    </a:p>
                    <a:p>
                      <a:pPr algn="l"/>
                      <a:r>
                        <a:rPr lang="fr-FR" sz="1200" dirty="0">
                          <a:effectLst/>
                        </a:rPr>
                        <a:t>-Données démographiques : </a:t>
                      </a:r>
                    </a:p>
                    <a:p>
                      <a:pPr algn="l"/>
                      <a:endParaRPr lang="fr-CA" sz="1200" dirty="0">
                        <a:effectLst/>
                      </a:endParaRPr>
                    </a:p>
                    <a:p>
                      <a:pPr algn="l"/>
                      <a:r>
                        <a:rPr lang="fr-FR" sz="1200" dirty="0">
                          <a:effectLst/>
                        </a:rPr>
                        <a:t>Age moyen 43</a:t>
                      </a:r>
                      <a:endParaRPr lang="fr-CA" sz="1200" dirty="0">
                        <a:effectLst/>
                      </a:endParaRPr>
                    </a:p>
                    <a:p>
                      <a:pPr algn="l"/>
                      <a:r>
                        <a:rPr lang="fr-FR" sz="1200" dirty="0">
                          <a:effectLst/>
                        </a:rPr>
                        <a:t>62.7% femme</a:t>
                      </a:r>
                      <a:endParaRPr lang="fr-CA" sz="1200" dirty="0">
                        <a:effectLst/>
                      </a:endParaRPr>
                    </a:p>
                    <a:p>
                      <a:pPr algn="l"/>
                      <a:r>
                        <a:rPr lang="fr-FR" sz="1200" dirty="0">
                          <a:effectLst/>
                        </a:rPr>
                        <a:t>42% secondaire</a:t>
                      </a:r>
                      <a:endParaRPr lang="fr-CA" sz="1200" dirty="0">
                        <a:effectLst/>
                      </a:endParaRPr>
                    </a:p>
                    <a:p>
                      <a:pPr algn="l"/>
                      <a:r>
                        <a:rPr lang="fr-FR" sz="1200" dirty="0">
                          <a:effectLst/>
                        </a:rPr>
                        <a:t>8.7% non blanc</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-Temps moyen :</a:t>
                      </a:r>
                    </a:p>
                    <a:p>
                      <a:pPr algn="l"/>
                      <a:endParaRPr lang="fr-CA" sz="1200" dirty="0">
                        <a:effectLst/>
                      </a:endParaRPr>
                    </a:p>
                    <a:p>
                      <a:pPr algn="l"/>
                      <a:r>
                        <a:rPr lang="fr-CA" sz="1200" dirty="0">
                          <a:effectLst/>
                        </a:rPr>
                        <a:t>+court: 2 min</a:t>
                      </a:r>
                    </a:p>
                    <a:p>
                      <a:pPr algn="l"/>
                      <a:r>
                        <a:rPr lang="fr-CA" sz="1200" dirty="0">
                          <a:effectLst/>
                        </a:rPr>
                        <a:t>+long:  &gt;30min</a:t>
                      </a:r>
                    </a:p>
                    <a:p>
                      <a:pPr algn="l"/>
                      <a:r>
                        <a:rPr lang="fr-CA" sz="1200" dirty="0">
                          <a:effectLst/>
                        </a:rPr>
                        <a:t>Durée moyenne :10min22sec</a:t>
                      </a:r>
                    </a:p>
                    <a:p>
                      <a:pPr algn="l"/>
                      <a:r>
                        <a:rPr lang="fr-CA" sz="1200" dirty="0">
                          <a:effectLst/>
                        </a:rPr>
                        <a:t>-Communication :</a:t>
                      </a:r>
                    </a:p>
                    <a:p>
                      <a:pPr algn="l"/>
                      <a:r>
                        <a:rPr lang="fr-CA" sz="1200" dirty="0">
                          <a:effectLst/>
                        </a:rPr>
                        <a:t>63%pt score à 100</a:t>
                      </a:r>
                    </a:p>
                    <a:p>
                      <a:pPr algn="l"/>
                      <a:r>
                        <a:rPr lang="fr-CA" sz="1200" dirty="0">
                          <a:effectLst/>
                        </a:rPr>
                        <a:t> </a:t>
                      </a:r>
                    </a:p>
                    <a:p>
                      <a:pPr algn="l"/>
                      <a:r>
                        <a:rPr lang="fr-CA" sz="1200" dirty="0">
                          <a:effectLst/>
                        </a:rPr>
                        <a:t>-Confiance :</a:t>
                      </a:r>
                    </a:p>
                    <a:p>
                      <a:pPr algn="l"/>
                      <a:r>
                        <a:rPr lang="fr-CA" sz="1200" dirty="0">
                          <a:effectLst/>
                        </a:rPr>
                        <a:t>90% avaient confiance</a:t>
                      </a:r>
                    </a:p>
                    <a:p>
                      <a:pPr algn="l"/>
                      <a:r>
                        <a:rPr lang="fr-CA" sz="1200" dirty="0">
                          <a:effectLst/>
                        </a:rPr>
                        <a:t> </a:t>
                      </a:r>
                    </a:p>
                    <a:p>
                      <a:pPr algn="l"/>
                      <a:r>
                        <a:rPr lang="fr-CA" sz="1200" dirty="0">
                          <a:effectLst/>
                        </a:rPr>
                        <a:t> </a:t>
                      </a:r>
                    </a:p>
                    <a:p>
                      <a:pPr algn="l"/>
                      <a:endParaRPr lang="fr-CA" sz="1200" dirty="0">
                        <a:effectLst/>
                      </a:endParaRPr>
                    </a:p>
                    <a:p>
                      <a:pPr algn="l"/>
                      <a:endParaRPr lang="fr-CA" sz="1200" dirty="0">
                        <a:effectLst/>
                      </a:endParaRPr>
                    </a:p>
                    <a:p>
                      <a:pPr algn="l"/>
                      <a:endParaRPr lang="fr-CA" sz="1200" dirty="0">
                        <a:effectLst/>
                      </a:endParaRPr>
                    </a:p>
                    <a:p>
                      <a:pPr algn="l"/>
                      <a:r>
                        <a:rPr lang="fr-CA" sz="1200" dirty="0">
                          <a:effectLst/>
                        </a:rPr>
                        <a:t>-Données démographiques :</a:t>
                      </a:r>
                    </a:p>
                    <a:p>
                      <a:pPr algn="l"/>
                      <a:endParaRPr lang="fr-CA" sz="1200" dirty="0">
                        <a:effectLst/>
                      </a:endParaRPr>
                    </a:p>
                    <a:p>
                      <a:pPr algn="l"/>
                      <a:r>
                        <a:rPr lang="fr-CA" sz="1200" dirty="0">
                          <a:effectLst/>
                        </a:rPr>
                        <a:t>60% femme, </a:t>
                      </a:r>
                    </a:p>
                    <a:p>
                      <a:pPr algn="l"/>
                      <a:r>
                        <a:rPr lang="fr-FR" sz="1200" dirty="0">
                          <a:effectLst/>
                        </a:rPr>
                        <a:t>Age:</a:t>
                      </a:r>
                      <a:r>
                        <a:rPr lang="fr-CA" sz="1200" dirty="0">
                          <a:effectLst/>
                        </a:rPr>
                        <a:t>65-74, </a:t>
                      </a:r>
                    </a:p>
                    <a:p>
                      <a:pPr algn="l"/>
                      <a:r>
                        <a:rPr lang="fr-CA" sz="1200" dirty="0">
                          <a:effectLst/>
                        </a:rPr>
                        <a:t>race blanche, </a:t>
                      </a:r>
                    </a:p>
                    <a:p>
                      <a:pPr algn="l"/>
                      <a:r>
                        <a:rPr lang="fr-CA" sz="1200" dirty="0">
                          <a:effectLst/>
                        </a:rPr>
                        <a:t>bonne santé, </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-Temps moyen :</a:t>
                      </a:r>
                    </a:p>
                    <a:p>
                      <a:pPr algn="l"/>
                      <a:endParaRPr lang="fr-CA" sz="1200" dirty="0">
                        <a:effectLst/>
                      </a:endParaRPr>
                    </a:p>
                    <a:p>
                      <a:pPr algn="l"/>
                      <a:r>
                        <a:rPr lang="fr-FR" sz="1200" dirty="0">
                          <a:effectLst/>
                        </a:rPr>
                        <a:t>Temps attendu 15.35 min</a:t>
                      </a:r>
                      <a:endParaRPr lang="fr-CA" sz="1200" dirty="0">
                        <a:effectLst/>
                      </a:endParaRPr>
                    </a:p>
                    <a:p>
                      <a:pPr algn="l"/>
                      <a:r>
                        <a:rPr lang="fr-FR" sz="1200" dirty="0">
                          <a:effectLst/>
                        </a:rPr>
                        <a:t>Temps perçus 14.39</a:t>
                      </a:r>
                      <a:endParaRPr lang="fr-CA" sz="1200" dirty="0">
                        <a:effectLst/>
                      </a:endParaRPr>
                    </a:p>
                    <a:p>
                      <a:pPr algn="l"/>
                      <a:r>
                        <a:rPr lang="fr-FR" sz="1200" dirty="0">
                          <a:effectLst/>
                        </a:rPr>
                        <a:t>Temps réel 16.43</a:t>
                      </a:r>
                      <a:endParaRPr lang="fr-CA" sz="1200" dirty="0">
                        <a:effectLst/>
                      </a:endParaRPr>
                    </a:p>
                    <a:p>
                      <a:pPr algn="l"/>
                      <a:r>
                        <a:rPr lang="fr-FR" sz="1200" dirty="0">
                          <a:effectLst/>
                        </a:rPr>
                        <a:t> </a:t>
                      </a:r>
                      <a:endParaRPr lang="fr-CA" sz="1200" dirty="0">
                        <a:effectLst/>
                      </a:endParaRPr>
                    </a:p>
                    <a:p>
                      <a:pPr algn="l"/>
                      <a:r>
                        <a:rPr lang="fr-FR" sz="1200" dirty="0">
                          <a:effectLst/>
                        </a:rPr>
                        <a:t> </a:t>
                      </a: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FR" sz="1200" dirty="0">
                        <a:effectLst/>
                      </a:endParaRPr>
                    </a:p>
                    <a:p>
                      <a:pPr algn="l"/>
                      <a:endParaRPr lang="fr-CA" sz="1200" dirty="0">
                        <a:effectLst/>
                      </a:endParaRPr>
                    </a:p>
                    <a:p>
                      <a:pPr algn="l"/>
                      <a:r>
                        <a:rPr lang="fr-FR" sz="1200" dirty="0">
                          <a:effectLst/>
                        </a:rPr>
                        <a:t> -Données démographiques :</a:t>
                      </a:r>
                    </a:p>
                    <a:p>
                      <a:pPr algn="l"/>
                      <a:endParaRPr lang="fr-CA" sz="1200" dirty="0">
                        <a:effectLst/>
                      </a:endParaRPr>
                    </a:p>
                    <a:p>
                      <a:pPr algn="l"/>
                      <a:r>
                        <a:rPr lang="fr-FR" sz="1200" dirty="0">
                          <a:effectLst/>
                        </a:rPr>
                        <a:t>Age moyen 52,</a:t>
                      </a:r>
                    </a:p>
                    <a:p>
                      <a:pPr algn="l"/>
                      <a:r>
                        <a:rPr lang="fr-FR" sz="1200" dirty="0">
                          <a:effectLst/>
                        </a:rPr>
                        <a:t>56%femmes</a:t>
                      </a:r>
                      <a:endParaRPr lang="fr-CA" sz="1200" dirty="0">
                        <a:effectLst/>
                      </a:endParaRPr>
                    </a:p>
                    <a:p>
                      <a:pPr algn="l"/>
                      <a:r>
                        <a:rPr lang="fr-FR" sz="1200" dirty="0">
                          <a:effectLst/>
                        </a:rPr>
                        <a:t>48%malysians</a:t>
                      </a:r>
                      <a:endParaRPr lang="fr-CA" sz="1200" dirty="0">
                        <a:effectLst/>
                      </a:endParaRPr>
                    </a:p>
                    <a:p>
                      <a:pPr algn="l"/>
                      <a:r>
                        <a:rPr lang="fr-FR" sz="1200" dirty="0">
                          <a:effectLst/>
                        </a:rPr>
                        <a:t>90% &gt; </a:t>
                      </a:r>
                      <a:r>
                        <a:rPr lang="fr-FR" sz="1200" dirty="0" err="1">
                          <a:effectLst/>
                        </a:rPr>
                        <a:t>niv</a:t>
                      </a:r>
                      <a:r>
                        <a:rPr lang="fr-FR" sz="1200" dirty="0">
                          <a:effectLst/>
                        </a:rPr>
                        <a:t> étude secondaire.</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1299367893"/>
                  </a:ext>
                </a:extLst>
              </a:tr>
            </a:tbl>
          </a:graphicData>
        </a:graphic>
      </p:graphicFrame>
    </p:spTree>
    <p:extLst>
      <p:ext uri="{BB962C8B-B14F-4D97-AF65-F5344CB8AC3E}">
        <p14:creationId xmlns:p14="http://schemas.microsoft.com/office/powerpoint/2010/main" val="326754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657CA3-BD33-A901-A046-B88F2C65465F}"/>
              </a:ext>
            </a:extLst>
          </p:cNvPr>
          <p:cNvGraphicFramePr>
            <a:graphicFrameLocks noGrp="1"/>
          </p:cNvGraphicFramePr>
          <p:nvPr>
            <p:extLst>
              <p:ext uri="{D42A27DB-BD31-4B8C-83A1-F6EECF244321}">
                <p14:modId xmlns:p14="http://schemas.microsoft.com/office/powerpoint/2010/main" val="1606024182"/>
              </p:ext>
            </p:extLst>
          </p:nvPr>
        </p:nvGraphicFramePr>
        <p:xfrm>
          <a:off x="228599" y="304800"/>
          <a:ext cx="11412415" cy="6180856"/>
        </p:xfrm>
        <a:graphic>
          <a:graphicData uri="http://schemas.openxmlformats.org/drawingml/2006/table">
            <a:tbl>
              <a:tblPr firstRow="1" firstCol="1" bandRow="1">
                <a:tableStyleId>{5C22544A-7EE6-4342-B048-85BDC9FD1C3A}</a:tableStyleId>
              </a:tblPr>
              <a:tblGrid>
                <a:gridCol w="826478">
                  <a:extLst>
                    <a:ext uri="{9D8B030D-6E8A-4147-A177-3AD203B41FA5}">
                      <a16:colId xmlns:a16="http://schemas.microsoft.com/office/drawing/2014/main" val="4208371091"/>
                    </a:ext>
                  </a:extLst>
                </a:gridCol>
                <a:gridCol w="2461846">
                  <a:extLst>
                    <a:ext uri="{9D8B030D-6E8A-4147-A177-3AD203B41FA5}">
                      <a16:colId xmlns:a16="http://schemas.microsoft.com/office/drawing/2014/main" val="2930370971"/>
                    </a:ext>
                  </a:extLst>
                </a:gridCol>
                <a:gridCol w="2866292">
                  <a:extLst>
                    <a:ext uri="{9D8B030D-6E8A-4147-A177-3AD203B41FA5}">
                      <a16:colId xmlns:a16="http://schemas.microsoft.com/office/drawing/2014/main" val="2482932038"/>
                    </a:ext>
                  </a:extLst>
                </a:gridCol>
                <a:gridCol w="2672862">
                  <a:extLst>
                    <a:ext uri="{9D8B030D-6E8A-4147-A177-3AD203B41FA5}">
                      <a16:colId xmlns:a16="http://schemas.microsoft.com/office/drawing/2014/main" val="2199221493"/>
                    </a:ext>
                  </a:extLst>
                </a:gridCol>
                <a:gridCol w="2584937">
                  <a:extLst>
                    <a:ext uri="{9D8B030D-6E8A-4147-A177-3AD203B41FA5}">
                      <a16:colId xmlns:a16="http://schemas.microsoft.com/office/drawing/2014/main" val="3392183210"/>
                    </a:ext>
                  </a:extLst>
                </a:gridCol>
              </a:tblGrid>
              <a:tr h="277612">
                <a:tc>
                  <a:txBody>
                    <a:bodyPr/>
                    <a:lstStyle/>
                    <a:p>
                      <a:pPr algn="l"/>
                      <a:r>
                        <a:rPr lang="fr-CA" sz="1400">
                          <a:effectLst/>
                        </a:rPr>
                        <a:t>Article</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Lemon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Gross et al</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Elmore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dirty="0" err="1">
                          <a:effectLst/>
                        </a:rPr>
                        <a:t>Leow</a:t>
                      </a:r>
                      <a:r>
                        <a:rPr lang="fr-CA" sz="1400" dirty="0">
                          <a:effectLst/>
                        </a:rPr>
                        <a:t> et al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928095590"/>
                  </a:ext>
                </a:extLst>
              </a:tr>
              <a:tr h="277612">
                <a:tc>
                  <a:txBody>
                    <a:bodyPr/>
                    <a:lstStyle/>
                    <a:p>
                      <a:pPr algn="l"/>
                      <a:r>
                        <a:rPr lang="fr-CA" sz="1400" dirty="0">
                          <a:effectLst/>
                        </a:rPr>
                        <a:t>Pays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UK (2014)</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USA (1998)</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UK (2016)</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err="1">
                          <a:effectLst/>
                        </a:rPr>
                        <a:t>Malysie</a:t>
                      </a:r>
                      <a:r>
                        <a:rPr lang="fr-FR" sz="1200" dirty="0">
                          <a:effectLst/>
                        </a:rPr>
                        <a:t> (2022)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3192143619"/>
                  </a:ext>
                </a:extLst>
              </a:tr>
              <a:tr h="5388376">
                <a:tc>
                  <a:txBody>
                    <a:bodyPr/>
                    <a:lstStyle/>
                    <a:p>
                      <a:pPr algn="l"/>
                      <a:r>
                        <a:rPr lang="fr-CA" sz="1400" dirty="0">
                          <a:effectLst/>
                        </a:rPr>
                        <a:t>Résultats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300" dirty="0">
                          <a:effectLst/>
                        </a:rPr>
                        <a:t>-Satisfactions du patient :</a:t>
                      </a:r>
                      <a:endParaRPr lang="fr-CA" sz="1300" dirty="0">
                        <a:effectLst/>
                      </a:endParaRPr>
                    </a:p>
                    <a:p>
                      <a:pPr algn="l"/>
                      <a:endParaRPr lang="fr-FR" sz="1300" dirty="0">
                        <a:effectLst/>
                      </a:endParaRPr>
                    </a:p>
                    <a:p>
                      <a:pPr algn="l"/>
                      <a:r>
                        <a:rPr lang="fr-FR" sz="1300" dirty="0">
                          <a:effectLst/>
                        </a:rPr>
                        <a:t>-Aspect psychosocial une des variables pouvant affecter le lien entre satisfaction et durée</a:t>
                      </a:r>
                      <a:endParaRPr lang="fr-CA" sz="1300" dirty="0">
                        <a:effectLst/>
                      </a:endParaRPr>
                    </a:p>
                    <a:p>
                      <a:pPr algn="l"/>
                      <a:r>
                        <a:rPr lang="fr-FR" sz="1300" dirty="0">
                          <a:effectLst/>
                        </a:rPr>
                        <a:t>-aspect psychosocial lié à des facteurs d’âge et de sexe (femme, âgée)</a:t>
                      </a:r>
                      <a:endParaRPr lang="fr-CA" sz="1300" dirty="0">
                        <a:effectLst/>
                      </a:endParaRPr>
                    </a:p>
                    <a:p>
                      <a:pPr algn="l"/>
                      <a:r>
                        <a:rPr lang="fr-FR" sz="1300" dirty="0">
                          <a:effectLst/>
                        </a:rPr>
                        <a:t>-Comorbides=+de temps </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endParaRPr>
                    </a:p>
                    <a:p>
                      <a:pPr algn="l"/>
                      <a:r>
                        <a:rPr lang="fr-FR" sz="1300" dirty="0">
                          <a:effectLst/>
                        </a:rPr>
                        <a:t>Relation entre temps passé et satisfaction :</a:t>
                      </a:r>
                      <a:endParaRPr lang="fr-CA" sz="1300" dirty="0">
                        <a:effectLst/>
                      </a:endParaRPr>
                    </a:p>
                    <a:p>
                      <a:pPr algn="l"/>
                      <a:r>
                        <a:rPr lang="fr-FR" sz="1300" dirty="0">
                          <a:effectLst/>
                        </a:rPr>
                        <a:t>Pas de relation entre augmentation absolus du temps et satisfaction du patient mais </a:t>
                      </a:r>
                      <a:r>
                        <a:rPr lang="fr-FR" sz="1300" dirty="0" err="1">
                          <a:effectLst/>
                        </a:rPr>
                        <a:t>augm</a:t>
                      </a:r>
                      <a:r>
                        <a:rPr lang="fr-FR" sz="1300" dirty="0">
                          <a:effectLst/>
                        </a:rPr>
                        <a:t> temps et adresser problème </a:t>
                      </a:r>
                      <a:r>
                        <a:rPr lang="fr-FR" sz="1300" dirty="0" err="1">
                          <a:effectLst/>
                        </a:rPr>
                        <a:t>psysociaux</a:t>
                      </a:r>
                      <a:r>
                        <a:rPr lang="fr-FR" sz="1300" dirty="0">
                          <a:effectLst/>
                        </a:rPr>
                        <a:t>, oui.</a:t>
                      </a:r>
                      <a:endParaRPr lang="fr-CA" sz="1300" dirty="0">
                        <a:effectLst/>
                      </a:endParaRPr>
                    </a:p>
                    <a:p>
                      <a:pPr algn="l"/>
                      <a:r>
                        <a:rPr lang="fr-FR" sz="1300" dirty="0">
                          <a:effectLst/>
                        </a:rPr>
                        <a:t> </a:t>
                      </a:r>
                      <a:endParaRPr lang="fr-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300" dirty="0">
                          <a:effectLst/>
                        </a:rPr>
                        <a:t>-Satisfaction du patient :</a:t>
                      </a:r>
                      <a:endParaRPr lang="fr-CA" sz="1300" dirty="0">
                        <a:effectLst/>
                      </a:endParaRPr>
                    </a:p>
                    <a:p>
                      <a:pPr algn="l"/>
                      <a:endParaRPr lang="fr-FR" sz="1300" dirty="0">
                        <a:effectLst/>
                      </a:endParaRPr>
                    </a:p>
                    <a:p>
                      <a:pPr algn="l"/>
                      <a:r>
                        <a:rPr lang="fr-FR" sz="1300" dirty="0">
                          <a:effectLst/>
                        </a:rPr>
                        <a:t>80% très </a:t>
                      </a:r>
                      <a:r>
                        <a:rPr lang="fr-FR" sz="1300" dirty="0" err="1">
                          <a:effectLst/>
                        </a:rPr>
                        <a:t>bien+excellent</a:t>
                      </a:r>
                      <a:endParaRPr lang="fr-CA" sz="1300" dirty="0">
                        <a:effectLst/>
                      </a:endParaRPr>
                    </a:p>
                    <a:p>
                      <a:pPr algn="l"/>
                      <a:r>
                        <a:rPr lang="fr-FR" sz="1300" dirty="0">
                          <a:effectLst/>
                        </a:rPr>
                        <a:t> </a:t>
                      </a:r>
                      <a:endParaRPr lang="fr-CA" sz="1300" dirty="0">
                        <a:effectLst/>
                      </a:endParaRPr>
                    </a:p>
                    <a:p>
                      <a:pPr algn="l"/>
                      <a:r>
                        <a:rPr lang="fr-FR" sz="1300" dirty="0">
                          <a:effectLst/>
                        </a:rPr>
                        <a:t>-Race blanche, +vieux, -malade.</a:t>
                      </a:r>
                      <a:endParaRPr lang="fr-CA" sz="1300" dirty="0">
                        <a:effectLst/>
                      </a:endParaRPr>
                    </a:p>
                    <a:p>
                      <a:pPr algn="l"/>
                      <a:r>
                        <a:rPr lang="fr-FR" sz="1300" dirty="0">
                          <a:effectLst/>
                        </a:rPr>
                        <a:t> </a:t>
                      </a:r>
                      <a:endParaRPr lang="fr-CA" sz="1300" dirty="0">
                        <a:effectLst/>
                      </a:endParaRPr>
                    </a:p>
                    <a:p>
                      <a:pPr algn="l"/>
                      <a:r>
                        <a:rPr lang="fr-FR" sz="1300" dirty="0">
                          <a:effectLst/>
                        </a:rPr>
                        <a:t>-Pas d’association entre le sexe du pt, son </a:t>
                      </a:r>
                      <a:r>
                        <a:rPr lang="fr-FR" sz="1300" dirty="0" err="1">
                          <a:effectLst/>
                        </a:rPr>
                        <a:t>niv</a:t>
                      </a:r>
                      <a:r>
                        <a:rPr lang="fr-FR" sz="1300" dirty="0">
                          <a:effectLst/>
                        </a:rPr>
                        <a:t> d’éducation, la démographie du MD et la satisfaction.</a:t>
                      </a:r>
                      <a:endParaRPr lang="fr-CA" sz="1300" dirty="0">
                        <a:effectLst/>
                      </a:endParaRPr>
                    </a:p>
                    <a:p>
                      <a:pPr algn="l"/>
                      <a:r>
                        <a:rPr lang="fr-FR" sz="1300" dirty="0">
                          <a:effectLst/>
                        </a:rPr>
                        <a:t> </a:t>
                      </a:r>
                      <a:endParaRPr lang="fr-CA" sz="1300" dirty="0">
                        <a:effectLst/>
                      </a:endParaRPr>
                    </a:p>
                    <a:p>
                      <a:pPr algn="l"/>
                      <a:r>
                        <a:rPr lang="fr-FR" sz="1300" dirty="0">
                          <a:effectLst/>
                        </a:rPr>
                        <a:t>-Satisfaction+ avec visites de bilan de santé&gt;maladie</a:t>
                      </a:r>
                      <a:endParaRPr lang="fr-CA" sz="1300" dirty="0">
                        <a:effectLst/>
                      </a:endParaRPr>
                    </a:p>
                    <a:p>
                      <a:pPr algn="l"/>
                      <a:r>
                        <a:rPr lang="fr-FR" sz="1300" dirty="0">
                          <a:effectLst/>
                        </a:rPr>
                        <a:t> </a:t>
                      </a:r>
                      <a:endParaRPr lang="fr-CA" sz="1300" dirty="0">
                        <a:effectLst/>
                      </a:endParaRPr>
                    </a:p>
                    <a:p>
                      <a:pPr algn="l"/>
                      <a:endParaRPr lang="fr-CA" sz="1300" dirty="0">
                        <a:effectLst/>
                      </a:endParaRPr>
                    </a:p>
                    <a:p>
                      <a:pPr algn="l"/>
                      <a:r>
                        <a:rPr lang="fr-FR" sz="1300" dirty="0">
                          <a:effectLst/>
                        </a:rPr>
                        <a:t>-2 comportements avec association significative :</a:t>
                      </a:r>
                      <a:endParaRPr lang="fr-CA" sz="1300" dirty="0">
                        <a:effectLst/>
                      </a:endParaRPr>
                    </a:p>
                    <a:p>
                      <a:pPr algn="l"/>
                      <a:r>
                        <a:rPr lang="fr-FR" sz="1300" dirty="0">
                          <a:effectLst/>
                        </a:rPr>
                        <a:t>« Jaser » (petite discussion, humour)</a:t>
                      </a:r>
                      <a:endParaRPr lang="fr-CA" sz="1300" dirty="0">
                        <a:effectLst/>
                      </a:endParaRPr>
                    </a:p>
                    <a:p>
                      <a:pPr algn="l"/>
                      <a:r>
                        <a:rPr lang="fr-FR" sz="1300" dirty="0">
                          <a:effectLst/>
                        </a:rPr>
                        <a:t>Corrélation positive</a:t>
                      </a:r>
                      <a:endParaRPr lang="fr-CA" sz="1300" dirty="0">
                        <a:effectLst/>
                      </a:endParaRPr>
                    </a:p>
                    <a:p>
                      <a:pPr algn="l"/>
                      <a:r>
                        <a:rPr lang="fr-FR" sz="1300" dirty="0">
                          <a:effectLst/>
                        </a:rPr>
                        <a:t> </a:t>
                      </a:r>
                      <a:endParaRPr lang="fr-CA" sz="1300" dirty="0">
                        <a:effectLst/>
                      </a:endParaRPr>
                    </a:p>
                    <a:p>
                      <a:pPr algn="l"/>
                      <a:r>
                        <a:rPr lang="fr-FR" sz="1300" dirty="0">
                          <a:effectLst/>
                        </a:rPr>
                        <a:t>«Retour d’information» (sur résultats, EP, hypothèse </a:t>
                      </a:r>
                      <a:r>
                        <a:rPr lang="fr-FR" sz="1300" dirty="0" err="1">
                          <a:effectLst/>
                        </a:rPr>
                        <a:t>Dx</a:t>
                      </a:r>
                      <a:r>
                        <a:rPr lang="fr-FR" sz="1300" dirty="0">
                          <a:effectLst/>
                        </a:rPr>
                        <a:t>.)</a:t>
                      </a:r>
                      <a:endParaRPr lang="fr-CA" sz="1300" dirty="0">
                        <a:effectLst/>
                      </a:endParaRPr>
                    </a:p>
                    <a:p>
                      <a:pPr algn="l"/>
                      <a:r>
                        <a:rPr lang="fr-FR" sz="1300" dirty="0">
                          <a:effectLst/>
                        </a:rPr>
                        <a:t>Corrélation négative.</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300" dirty="0">
                          <a:effectLst/>
                        </a:rPr>
                        <a:t>-Satisfaction du patient :</a:t>
                      </a:r>
                    </a:p>
                    <a:p>
                      <a:pPr algn="l"/>
                      <a:endParaRPr lang="fr-CA" sz="1300" dirty="0">
                        <a:effectLst/>
                      </a:endParaRPr>
                    </a:p>
                    <a:p>
                      <a:pPr algn="l"/>
                      <a:r>
                        <a:rPr lang="fr-CA" sz="1300" dirty="0">
                          <a:effectLst/>
                        </a:rPr>
                        <a:t>70% Très satisfait avec les soins en général</a:t>
                      </a:r>
                    </a:p>
                    <a:p>
                      <a:pPr algn="l"/>
                      <a:r>
                        <a:rPr lang="fr-CA" sz="1300" dirty="0">
                          <a:effectLst/>
                        </a:rPr>
                        <a:t> </a:t>
                      </a:r>
                    </a:p>
                    <a:p>
                      <a:pPr algn="l"/>
                      <a:r>
                        <a:rPr lang="fr-CA" sz="1300" dirty="0">
                          <a:effectLst/>
                        </a:rPr>
                        <a:t>-Pas d’association entre communication et la durée de consultation</a:t>
                      </a:r>
                    </a:p>
                    <a:p>
                      <a:pPr algn="l"/>
                      <a:r>
                        <a:rPr lang="fr-CA" sz="1300" dirty="0">
                          <a:effectLst/>
                        </a:rPr>
                        <a:t> </a:t>
                      </a:r>
                    </a:p>
                    <a:p>
                      <a:pPr algn="l"/>
                      <a:r>
                        <a:rPr lang="fr-CA" sz="1300" dirty="0">
                          <a:effectLst/>
                        </a:rPr>
                        <a:t>-Plus on est malade moins sont les scores en communication </a:t>
                      </a:r>
                    </a:p>
                    <a:p>
                      <a:pPr algn="l"/>
                      <a:r>
                        <a:rPr lang="fr-CA" sz="1300" dirty="0">
                          <a:effectLst/>
                        </a:rPr>
                        <a:t> </a:t>
                      </a:r>
                    </a:p>
                    <a:p>
                      <a:pPr algn="l"/>
                      <a:r>
                        <a:rPr lang="fr-CA" sz="1300" dirty="0">
                          <a:effectLst/>
                        </a:rPr>
                        <a:t>-Pas d’association entre sexe du médecin ou son origine avec les scores en communication </a:t>
                      </a:r>
                    </a:p>
                    <a:p>
                      <a:pPr algn="l"/>
                      <a:r>
                        <a:rPr lang="fr-CA" sz="1300" dirty="0">
                          <a:effectLst/>
                        </a:rPr>
                        <a:t> </a:t>
                      </a:r>
                    </a:p>
                    <a:p>
                      <a:pPr algn="l"/>
                      <a:r>
                        <a:rPr lang="fr-CA" sz="1300" dirty="0">
                          <a:effectLst/>
                        </a:rPr>
                        <a:t>-Pas d’association entre la durée de la consultation et la confiance…</a:t>
                      </a:r>
                    </a:p>
                    <a:p>
                      <a:pPr algn="l"/>
                      <a:r>
                        <a:rPr lang="fr-CA" sz="1300" dirty="0">
                          <a:effectLst/>
                        </a:rPr>
                        <a:t> </a:t>
                      </a:r>
                    </a:p>
                    <a:p>
                      <a:pPr algn="l"/>
                      <a:r>
                        <a:rPr lang="fr-CA" sz="1300" dirty="0">
                          <a:effectLst/>
                        </a:rPr>
                        <a:t> </a:t>
                      </a:r>
                      <a:endParaRPr lang="fr-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300" dirty="0">
                          <a:effectLst/>
                        </a:rPr>
                        <a:t>-Satisfaction du patient :</a:t>
                      </a:r>
                    </a:p>
                    <a:p>
                      <a:pPr algn="l"/>
                      <a:endParaRPr lang="fr-CA" sz="1300" dirty="0">
                        <a:effectLst/>
                      </a:endParaRPr>
                    </a:p>
                    <a:p>
                      <a:pPr algn="l"/>
                      <a:r>
                        <a:rPr lang="fr-FR" sz="1300" dirty="0">
                          <a:effectLst/>
                        </a:rPr>
                        <a:t>74,64% satisfaits</a:t>
                      </a:r>
                      <a:endParaRPr lang="fr-CA" sz="1300" dirty="0">
                        <a:effectLst/>
                      </a:endParaRPr>
                    </a:p>
                    <a:p>
                      <a:pPr algn="l"/>
                      <a:r>
                        <a:rPr lang="fr-FR" sz="1300" dirty="0">
                          <a:effectLst/>
                        </a:rPr>
                        <a:t>Sur tous les aspects&gt;75% (qualité technique, communication, financier…)</a:t>
                      </a:r>
                    </a:p>
                    <a:p>
                      <a:pPr algn="l"/>
                      <a:endParaRPr lang="fr-CA" sz="1300" dirty="0">
                        <a:effectLst/>
                      </a:endParaRPr>
                    </a:p>
                    <a:p>
                      <a:pPr algn="l"/>
                      <a:r>
                        <a:rPr lang="fr-FR" sz="1300" dirty="0">
                          <a:effectLst/>
                        </a:rPr>
                        <a:t>-Le max pour communication 80% et le Min pour le</a:t>
                      </a:r>
                      <a:r>
                        <a:rPr lang="fr-CA" sz="1300" dirty="0">
                          <a:effectLst/>
                        </a:rPr>
                        <a:t> </a:t>
                      </a:r>
                      <a:r>
                        <a:rPr lang="fr-FR" sz="1300" dirty="0">
                          <a:effectLst/>
                        </a:rPr>
                        <a:t>temps passé avec MD 68.4%</a:t>
                      </a:r>
                      <a:endParaRPr lang="fr-CA" sz="1300" dirty="0">
                        <a:effectLst/>
                      </a:endParaRPr>
                    </a:p>
                    <a:p>
                      <a:pPr algn="l"/>
                      <a:r>
                        <a:rPr lang="fr-FR" sz="1300" dirty="0">
                          <a:effectLst/>
                        </a:rPr>
                        <a:t>Accessibilité 66.4%</a:t>
                      </a:r>
                      <a:endParaRPr lang="fr-CA" sz="1300" dirty="0">
                        <a:effectLst/>
                      </a:endParaRPr>
                    </a:p>
                    <a:p>
                      <a:pPr algn="l"/>
                      <a:r>
                        <a:rPr lang="fr-FR" sz="1300" dirty="0">
                          <a:effectLst/>
                        </a:rPr>
                        <a:t> </a:t>
                      </a:r>
                      <a:endParaRPr lang="fr-CA" sz="1300" dirty="0">
                        <a:effectLst/>
                      </a:endParaRPr>
                    </a:p>
                    <a:p>
                      <a:pPr algn="l"/>
                      <a:r>
                        <a:rPr lang="fr-FR" sz="1300" dirty="0">
                          <a:effectLst/>
                        </a:rPr>
                        <a:t>-Relation entre temps passé et la satisfaction :</a:t>
                      </a:r>
                      <a:endParaRPr lang="fr-CA" sz="1300" dirty="0">
                        <a:effectLst/>
                      </a:endParaRPr>
                    </a:p>
                    <a:p>
                      <a:pPr algn="l"/>
                      <a:r>
                        <a:rPr lang="fr-FR" sz="1300" dirty="0">
                          <a:effectLst/>
                        </a:rPr>
                        <a:t>La seule corrélation positive était entre le la satisfaction générale du patient et la différence entre le temps perçus et le temps attendu.</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endParaRPr>
                    </a:p>
                    <a:p>
                      <a:pPr algn="l"/>
                      <a:r>
                        <a:rPr lang="fr-FR" sz="1300" dirty="0">
                          <a:effectLst/>
                        </a:rPr>
                        <a:t> </a:t>
                      </a:r>
                      <a:endParaRPr lang="fr-C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1299367893"/>
                  </a:ext>
                </a:extLst>
              </a:tr>
            </a:tbl>
          </a:graphicData>
        </a:graphic>
      </p:graphicFrame>
    </p:spTree>
    <p:extLst>
      <p:ext uri="{BB962C8B-B14F-4D97-AF65-F5344CB8AC3E}">
        <p14:creationId xmlns:p14="http://schemas.microsoft.com/office/powerpoint/2010/main" val="275630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BBFB-FD29-7C08-2C77-78AF13F93188}"/>
              </a:ext>
            </a:extLst>
          </p:cNvPr>
          <p:cNvSpPr>
            <a:spLocks noGrp="1"/>
          </p:cNvSpPr>
          <p:nvPr>
            <p:ph type="title"/>
          </p:nvPr>
        </p:nvSpPr>
        <p:spPr>
          <a:xfrm>
            <a:off x="403668" y="74624"/>
            <a:ext cx="8596668" cy="1320800"/>
          </a:xfrm>
        </p:spPr>
        <p:txBody>
          <a:bodyPr/>
          <a:lstStyle/>
          <a:p>
            <a:r>
              <a:rPr lang="fr-CA" dirty="0"/>
              <a:t>Illustration graphique:</a:t>
            </a:r>
          </a:p>
        </p:txBody>
      </p:sp>
      <p:pic>
        <p:nvPicPr>
          <p:cNvPr id="5" name="Espace réservé du contenu 4" descr="Une image contenant diagramme&#10;&#10;Description générée automatiquement">
            <a:extLst>
              <a:ext uri="{FF2B5EF4-FFF2-40B4-BE49-F238E27FC236}">
                <a16:creationId xmlns:a16="http://schemas.microsoft.com/office/drawing/2014/main" id="{EE49AFA8-4452-1830-6E4F-EF09E976B47A}"/>
              </a:ext>
            </a:extLst>
          </p:cNvPr>
          <p:cNvPicPr>
            <a:picLocks noGrp="1" noChangeAspect="1"/>
          </p:cNvPicPr>
          <p:nvPr>
            <p:ph idx="1"/>
          </p:nvPr>
        </p:nvPicPr>
        <p:blipFill rotWithShape="1">
          <a:blip r:embed="rId2"/>
          <a:srcRect l="2661" r="5733"/>
          <a:stretch/>
        </p:blipFill>
        <p:spPr>
          <a:xfrm>
            <a:off x="254000" y="738554"/>
            <a:ext cx="8746336" cy="5909357"/>
          </a:xfrm>
        </p:spPr>
      </p:pic>
      <p:sp>
        <p:nvSpPr>
          <p:cNvPr id="4" name="ZoneTexte 3">
            <a:extLst>
              <a:ext uri="{FF2B5EF4-FFF2-40B4-BE49-F238E27FC236}">
                <a16:creationId xmlns:a16="http://schemas.microsoft.com/office/drawing/2014/main" id="{DEF68E84-C3C4-E798-51AA-2C536E8402C0}"/>
              </a:ext>
            </a:extLst>
          </p:cNvPr>
          <p:cNvSpPr txBox="1"/>
          <p:nvPr/>
        </p:nvSpPr>
        <p:spPr>
          <a:xfrm>
            <a:off x="254000" y="6525491"/>
            <a:ext cx="9748982" cy="276999"/>
          </a:xfrm>
          <a:prstGeom prst="rect">
            <a:avLst/>
          </a:prstGeom>
          <a:noFill/>
        </p:spPr>
        <p:txBody>
          <a:bodyPr wrap="square">
            <a:spAutoFit/>
          </a:bodyPr>
          <a:lstStyle/>
          <a:p>
            <a:r>
              <a:rPr lang="fr-FR" sz="1200" dirty="0"/>
              <a:t>https://</a:t>
            </a:r>
            <a:r>
              <a:rPr lang="fr-FR" sz="1200" dirty="0" err="1"/>
              <a:t>journals.lww.com</a:t>
            </a:r>
            <a:r>
              <a:rPr lang="fr-FR" sz="1200" dirty="0"/>
              <a:t>/</a:t>
            </a:r>
            <a:r>
              <a:rPr lang="fr-FR" sz="1200" dirty="0" err="1"/>
              <a:t>jfmpc</a:t>
            </a:r>
            <a:r>
              <a:rPr lang="fr-FR" sz="1200" dirty="0"/>
              <a:t>/</a:t>
            </a:r>
            <a:r>
              <a:rPr lang="fr-FR" sz="1200" dirty="0" err="1"/>
              <a:t>Fulltext</a:t>
            </a:r>
            <a:r>
              <a:rPr lang="fr-FR" sz="1200" dirty="0"/>
              <a:t>/2014/03040/Consultation_Content_not_Consultation_Length.9.aspx</a:t>
            </a:r>
          </a:p>
        </p:txBody>
      </p:sp>
    </p:spTree>
    <p:extLst>
      <p:ext uri="{BB962C8B-B14F-4D97-AF65-F5344CB8AC3E}">
        <p14:creationId xmlns:p14="http://schemas.microsoft.com/office/powerpoint/2010/main" val="192066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1A8-26F1-058F-8DA2-A4915408E1C7}"/>
              </a:ext>
            </a:extLst>
          </p:cNvPr>
          <p:cNvSpPr>
            <a:spLocks noGrp="1"/>
          </p:cNvSpPr>
          <p:nvPr>
            <p:ph type="title"/>
          </p:nvPr>
        </p:nvSpPr>
        <p:spPr/>
        <p:txBody>
          <a:bodyPr>
            <a:normAutofit/>
          </a:bodyPr>
          <a:lstStyle/>
          <a:p>
            <a:r>
              <a:rPr lang="fr-CA" sz="2400" dirty="0"/>
              <a:t>Forces des études: </a:t>
            </a:r>
          </a:p>
        </p:txBody>
      </p:sp>
      <p:sp>
        <p:nvSpPr>
          <p:cNvPr id="3" name="Content Placeholder 2">
            <a:extLst>
              <a:ext uri="{FF2B5EF4-FFF2-40B4-BE49-F238E27FC236}">
                <a16:creationId xmlns:a16="http://schemas.microsoft.com/office/drawing/2014/main" id="{5FAA92A3-906B-17EE-AC03-A22652DF7C70}"/>
              </a:ext>
            </a:extLst>
          </p:cNvPr>
          <p:cNvSpPr>
            <a:spLocks noGrp="1"/>
          </p:cNvSpPr>
          <p:nvPr>
            <p:ph idx="1"/>
          </p:nvPr>
        </p:nvSpPr>
        <p:spPr>
          <a:xfrm>
            <a:off x="677333" y="1717289"/>
            <a:ext cx="9347199" cy="4260178"/>
          </a:xfrm>
        </p:spPr>
        <p:txBody>
          <a:bodyPr>
            <a:noAutofit/>
          </a:bodyPr>
          <a:lstStyle/>
          <a:p>
            <a:r>
              <a:rPr lang="fr-CA" sz="2000" dirty="0"/>
              <a:t>Types des études:</a:t>
            </a:r>
          </a:p>
          <a:p>
            <a:pPr marL="0" indent="0">
              <a:buNone/>
            </a:pPr>
            <a:r>
              <a:rPr lang="fr-CA" sz="2000" dirty="0"/>
              <a:t>3 Études transversales, et une revue systématique.</a:t>
            </a:r>
          </a:p>
          <a:p>
            <a:pPr marL="0" indent="0">
              <a:buNone/>
            </a:pPr>
            <a:r>
              <a:rPr lang="fr-CA" sz="2000" dirty="0"/>
              <a:t>N&gt;350 dans toutes les études. </a:t>
            </a:r>
          </a:p>
          <a:p>
            <a:pPr marL="0" indent="0">
              <a:buNone/>
            </a:pPr>
            <a:r>
              <a:rPr lang="fr-CA" sz="2000" dirty="0"/>
              <a:t>Donnés démographiques assez représentatives de la population générale.</a:t>
            </a:r>
          </a:p>
          <a:p>
            <a:r>
              <a:rPr lang="fr-CA" sz="2000" dirty="0"/>
              <a:t>Répondent a la question de recherche.</a:t>
            </a:r>
          </a:p>
          <a:p>
            <a:r>
              <a:rPr lang="fr-CA" sz="2000" dirty="0"/>
              <a:t>Résultats concordants entre les différents type d’études.</a:t>
            </a:r>
          </a:p>
          <a:p>
            <a:r>
              <a:rPr lang="fr-CA" sz="2000" dirty="0"/>
              <a:t>Majoritairement en UK, ou il y a plus de reforme dans ce domaine (temps de consultation réduit…)</a:t>
            </a:r>
          </a:p>
          <a:p>
            <a:pPr marL="0" indent="0">
              <a:buNone/>
            </a:pPr>
            <a:r>
              <a:rPr lang="fr-CA" sz="2000" dirty="0"/>
              <a:t>Et aussi un système de santé et une population assez similaire au model canadien. </a:t>
            </a:r>
          </a:p>
          <a:p>
            <a:endParaRPr lang="fr-CA" sz="2000" dirty="0"/>
          </a:p>
        </p:txBody>
      </p:sp>
    </p:spTree>
    <p:extLst>
      <p:ext uri="{BB962C8B-B14F-4D97-AF65-F5344CB8AC3E}">
        <p14:creationId xmlns:p14="http://schemas.microsoft.com/office/powerpoint/2010/main" val="347408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E51B-8EAC-5691-EF0C-8FDD089BB1F4}"/>
              </a:ext>
            </a:extLst>
          </p:cNvPr>
          <p:cNvSpPr>
            <a:spLocks noGrp="1"/>
          </p:cNvSpPr>
          <p:nvPr>
            <p:ph type="title"/>
          </p:nvPr>
        </p:nvSpPr>
        <p:spPr/>
        <p:txBody>
          <a:bodyPr>
            <a:normAutofit/>
          </a:bodyPr>
          <a:lstStyle/>
          <a:p>
            <a:r>
              <a:rPr lang="fr-CA" sz="2800" dirty="0"/>
              <a:t>Faiblesse des études: </a:t>
            </a:r>
          </a:p>
        </p:txBody>
      </p:sp>
      <p:sp>
        <p:nvSpPr>
          <p:cNvPr id="3" name="Content Placeholder 2">
            <a:extLst>
              <a:ext uri="{FF2B5EF4-FFF2-40B4-BE49-F238E27FC236}">
                <a16:creationId xmlns:a16="http://schemas.microsoft.com/office/drawing/2014/main" id="{72927E83-2DFB-CBE4-3207-DABED6DAF28E}"/>
              </a:ext>
            </a:extLst>
          </p:cNvPr>
          <p:cNvSpPr>
            <a:spLocks noGrp="1"/>
          </p:cNvSpPr>
          <p:nvPr>
            <p:ph idx="1"/>
          </p:nvPr>
        </p:nvSpPr>
        <p:spPr>
          <a:xfrm>
            <a:off x="677334" y="1618722"/>
            <a:ext cx="9381066" cy="3880773"/>
          </a:xfrm>
        </p:spPr>
        <p:txBody>
          <a:bodyPr>
            <a:normAutofit fontScale="92500" lnSpcReduction="20000"/>
          </a:bodyPr>
          <a:lstStyle/>
          <a:p>
            <a:r>
              <a:rPr lang="fr-CA" sz="2000" dirty="0"/>
              <a:t>Pas une seule étude canadienne, voir québécoise.</a:t>
            </a:r>
          </a:p>
          <a:p>
            <a:r>
              <a:rPr lang="fr-CA" sz="2000" dirty="0"/>
              <a:t>La seule étude nord américaine et celle de 1998.</a:t>
            </a:r>
          </a:p>
          <a:p>
            <a:pPr algn="ctr"/>
            <a:r>
              <a:rPr lang="fr-CA" sz="2000" dirty="0"/>
              <a:t>Études +/- vielles et donc est-ce-que la réalité du monde a changée? ( une seule étude en 2022).</a:t>
            </a:r>
          </a:p>
          <a:p>
            <a:r>
              <a:rPr lang="fr-CA" sz="2000" dirty="0"/>
              <a:t>Présence parfois de risque de biais (observation directe par des infermière, </a:t>
            </a:r>
            <a:r>
              <a:rPr lang="fr-CA" sz="1500" i="1" dirty="0"/>
              <a:t>« Gross et al 1998 ») </a:t>
            </a:r>
          </a:p>
          <a:p>
            <a:r>
              <a:rPr lang="fr-CA" sz="2000" dirty="0"/>
              <a:t>Échantillon +/- représentatif (choisir des médecins avec des scores bas en communication « </a:t>
            </a:r>
            <a:r>
              <a:rPr lang="fr-CA" sz="1200" i="1" dirty="0" err="1"/>
              <a:t>Elmore</a:t>
            </a:r>
            <a:r>
              <a:rPr lang="fr-CA" sz="1200" i="1" dirty="0"/>
              <a:t> et al 2016 </a:t>
            </a:r>
            <a:r>
              <a:rPr lang="fr-CA" sz="2000" dirty="0"/>
              <a:t>»).</a:t>
            </a:r>
          </a:p>
          <a:p>
            <a:r>
              <a:rPr lang="fr-CA" sz="2000" dirty="0"/>
              <a:t>Utilisation de questionnaires dans toutes les études (patients auront tendance a ne pas critiquer)</a:t>
            </a:r>
          </a:p>
          <a:p>
            <a:r>
              <a:rPr lang="fr-CA" sz="2000" dirty="0"/>
              <a:t>Et aussi souvent sondage après consentement donc patient le plus malade, ou insatisfait ne va pas participer forcement. </a:t>
            </a:r>
            <a:r>
              <a:rPr lang="fr-CA" sz="1500" i="1" dirty="0"/>
              <a:t>biais de </a:t>
            </a:r>
            <a:r>
              <a:rPr lang="fr-CA" sz="1500" i="1" dirty="0" err="1"/>
              <a:t>Neyman</a:t>
            </a:r>
            <a:endParaRPr lang="fr-CA" sz="1500" i="1" dirty="0"/>
          </a:p>
          <a:p>
            <a:endParaRPr lang="fr-CA" sz="2000" dirty="0"/>
          </a:p>
          <a:p>
            <a:endParaRPr lang="fr-CA" sz="2000" dirty="0"/>
          </a:p>
          <a:p>
            <a:endParaRPr lang="fr-CA" sz="2000" dirty="0"/>
          </a:p>
        </p:txBody>
      </p:sp>
    </p:spTree>
    <p:extLst>
      <p:ext uri="{BB962C8B-B14F-4D97-AF65-F5344CB8AC3E}">
        <p14:creationId xmlns:p14="http://schemas.microsoft.com/office/powerpoint/2010/main" val="99466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E594-E018-3F6D-E492-90592F2A783F}"/>
              </a:ext>
            </a:extLst>
          </p:cNvPr>
          <p:cNvSpPr>
            <a:spLocks noGrp="1"/>
          </p:cNvSpPr>
          <p:nvPr>
            <p:ph type="title"/>
          </p:nvPr>
        </p:nvSpPr>
        <p:spPr/>
        <p:txBody>
          <a:bodyPr/>
          <a:lstStyle/>
          <a:p>
            <a:r>
              <a:rPr lang="fr-CA" dirty="0"/>
              <a:t>Conclusion</a:t>
            </a:r>
          </a:p>
        </p:txBody>
      </p:sp>
      <p:sp>
        <p:nvSpPr>
          <p:cNvPr id="3" name="Content Placeholder 2">
            <a:extLst>
              <a:ext uri="{FF2B5EF4-FFF2-40B4-BE49-F238E27FC236}">
                <a16:creationId xmlns:a16="http://schemas.microsoft.com/office/drawing/2014/main" id="{B4EA382E-4FB5-DE42-F0AC-C1CCFBA9D28C}"/>
              </a:ext>
            </a:extLst>
          </p:cNvPr>
          <p:cNvSpPr>
            <a:spLocks noGrp="1"/>
          </p:cNvSpPr>
          <p:nvPr>
            <p:ph idx="1"/>
          </p:nvPr>
        </p:nvSpPr>
        <p:spPr>
          <a:xfrm>
            <a:off x="308055" y="1441938"/>
            <a:ext cx="9556914" cy="4624753"/>
          </a:xfrm>
        </p:spPr>
        <p:txBody>
          <a:bodyPr>
            <a:noAutofit/>
          </a:bodyPr>
          <a:lstStyle/>
          <a:p>
            <a:pPr>
              <a:buFont typeface="+mj-lt"/>
              <a:buAutoNum type="arabicPeriod"/>
            </a:pPr>
            <a:r>
              <a:rPr lang="fr-CA" dirty="0">
                <a:effectLst/>
              </a:rPr>
              <a:t>La satisfaction du patient n'est pas forcément liée à la durée de la consultation, mais plutôt à la qualité de la consultation.</a:t>
            </a:r>
          </a:p>
          <a:p>
            <a:pPr>
              <a:buFont typeface="+mj-lt"/>
              <a:buAutoNum type="arabicPeriod"/>
            </a:pPr>
            <a:r>
              <a:rPr lang="fr-CA" dirty="0">
                <a:effectLst/>
              </a:rPr>
              <a:t>Le fait de passer un peu de temps à parler de sujets non médicaux, de poser des questions sur la vie personnelle ou de raconter une blague peut augmenter la satisfaction du patient.</a:t>
            </a:r>
          </a:p>
          <a:p>
            <a:pPr>
              <a:buFont typeface="+mj-lt"/>
              <a:buAutoNum type="arabicPeriod"/>
            </a:pPr>
            <a:r>
              <a:rPr lang="fr-CA" dirty="0">
                <a:effectLst/>
              </a:rPr>
              <a:t>Il est important de développer continuellement ses compétences en communication afin de passer un temps de qualité avec les patients, ce qui contribue à une meilleure compréhension et satisfaction lors des retours. Une ressource utile à cet égard est "Time </a:t>
            </a:r>
            <a:r>
              <a:rPr lang="fr-CA" dirty="0" err="1">
                <a:effectLst/>
              </a:rPr>
              <a:t>flies</a:t>
            </a:r>
            <a:r>
              <a:rPr lang="fr-CA" dirty="0">
                <a:effectLst/>
              </a:rPr>
              <a:t>" de Lussier et Richard (2007).</a:t>
            </a:r>
          </a:p>
          <a:p>
            <a:pPr>
              <a:buFont typeface="+mj-lt"/>
              <a:buAutoNum type="arabicPeriod"/>
            </a:pPr>
            <a:r>
              <a:rPr lang="fr-CA" dirty="0">
                <a:effectLst/>
              </a:rPr>
              <a:t>Il est essentiel de prévoir toujours plus de temps pour les situations psychosociales complexes et pour répondre aux besoins émotionnels du patient, notamment en cas de présence de comorbidités multiples ou s'il s'agit d'une population gériatrique.</a:t>
            </a:r>
          </a:p>
        </p:txBody>
      </p:sp>
    </p:spTree>
    <p:extLst>
      <p:ext uri="{BB962C8B-B14F-4D97-AF65-F5344CB8AC3E}">
        <p14:creationId xmlns:p14="http://schemas.microsoft.com/office/powerpoint/2010/main" val="135222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A5C7B-340D-A56C-49A1-890CC97287C9}"/>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0387DC75-F2AF-1FAE-E2B1-E291CA081A9E}"/>
              </a:ext>
            </a:extLst>
          </p:cNvPr>
          <p:cNvSpPr>
            <a:spLocks noGrp="1"/>
          </p:cNvSpPr>
          <p:nvPr>
            <p:ph idx="1"/>
          </p:nvPr>
        </p:nvSpPr>
        <p:spPr>
          <a:xfrm>
            <a:off x="460981" y="1668220"/>
            <a:ext cx="9029374" cy="3880773"/>
          </a:xfrm>
        </p:spPr>
        <p:txBody>
          <a:bodyPr>
            <a:normAutofit lnSpcReduction="10000"/>
          </a:bodyPr>
          <a:lstStyle/>
          <a:p>
            <a:pPr marL="0" indent="0">
              <a:buNone/>
            </a:pPr>
            <a:r>
              <a:rPr lang="fr-CA" b="1" dirty="0">
                <a:solidFill>
                  <a:schemeClr val="accent1"/>
                </a:solidFill>
                <a:effectLst/>
              </a:rPr>
              <a:t>6. </a:t>
            </a:r>
            <a:r>
              <a:rPr lang="fr-CA" dirty="0">
                <a:effectLst/>
              </a:rPr>
              <a:t>Il existe également des moyens pour rendre les rencontres plus efficaces et consacrer du temps à la composante émotionnelle de la maladie, ce qui devrait être une priorité.</a:t>
            </a:r>
          </a:p>
          <a:p>
            <a:pPr marL="0" indent="0">
              <a:buNone/>
            </a:pPr>
            <a:endParaRPr lang="fr-CA" dirty="0">
              <a:effectLst/>
            </a:endParaRPr>
          </a:p>
          <a:p>
            <a:pPr marL="0" indent="0">
              <a:buNone/>
            </a:pPr>
            <a:r>
              <a:rPr lang="fr-CA" b="1" dirty="0">
                <a:solidFill>
                  <a:schemeClr val="accent1"/>
                </a:solidFill>
                <a:effectLst/>
              </a:rPr>
              <a:t>7. </a:t>
            </a:r>
            <a:r>
              <a:rPr lang="fr-CA" dirty="0">
                <a:effectLst/>
              </a:rPr>
              <a:t>Parmi ces moyens, on retrouve : questionner le patient pendant l'examen physique, partager ses réflexions à haute voix pour montrer son engagement, expliquer au patient le fonctionnement de la clinique et le nombre de patients à voir. Une ressource utile à ce sujet est "</a:t>
            </a:r>
            <a:r>
              <a:rPr lang="fr-CA" dirty="0" err="1">
                <a:effectLst/>
              </a:rPr>
              <a:t>Making</a:t>
            </a:r>
            <a:r>
              <a:rPr lang="fr-CA" dirty="0">
                <a:effectLst/>
              </a:rPr>
              <a:t> the Most of </a:t>
            </a:r>
            <a:r>
              <a:rPr lang="fr-CA" dirty="0" err="1">
                <a:effectLst/>
              </a:rPr>
              <a:t>Every</a:t>
            </a:r>
            <a:r>
              <a:rPr lang="fr-CA" dirty="0">
                <a:effectLst/>
              </a:rPr>
              <a:t> Minute" de </a:t>
            </a:r>
            <a:r>
              <a:rPr lang="fr-CA" dirty="0" err="1">
                <a:effectLst/>
              </a:rPr>
              <a:t>Jardim</a:t>
            </a:r>
            <a:r>
              <a:rPr lang="fr-CA" dirty="0">
                <a:effectLst/>
              </a:rPr>
              <a:t> (2005).</a:t>
            </a:r>
          </a:p>
          <a:p>
            <a:pPr marL="0" indent="0">
              <a:buNone/>
            </a:pPr>
            <a:endParaRPr lang="fr-CA" dirty="0">
              <a:effectLst/>
            </a:endParaRPr>
          </a:p>
          <a:p>
            <a:pPr marL="0" indent="0">
              <a:buNone/>
            </a:pPr>
            <a:r>
              <a:rPr lang="fr-CA" b="1" dirty="0">
                <a:solidFill>
                  <a:schemeClr val="accent1"/>
                </a:solidFill>
                <a:effectLst/>
              </a:rPr>
              <a:t>8.  </a:t>
            </a:r>
            <a:r>
              <a:rPr lang="fr-CA" dirty="0">
                <a:effectLst/>
              </a:rPr>
              <a:t>L’utilisation de la méthode BATHE pour structurer l'entrevue, exprimer l'empathie et augmenter la satisfaction du patient est également recommandée (</a:t>
            </a:r>
            <a:r>
              <a:rPr lang="fr-CA" dirty="0" err="1">
                <a:effectLst/>
              </a:rPr>
              <a:t>Leiblum</a:t>
            </a:r>
            <a:r>
              <a:rPr lang="fr-CA" dirty="0">
                <a:effectLst/>
              </a:rPr>
              <a:t> et al., 2008).</a:t>
            </a:r>
          </a:p>
        </p:txBody>
      </p:sp>
    </p:spTree>
    <p:extLst>
      <p:ext uri="{BB962C8B-B14F-4D97-AF65-F5344CB8AC3E}">
        <p14:creationId xmlns:p14="http://schemas.microsoft.com/office/powerpoint/2010/main" val="20356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53F5-BA51-161D-F729-909F9DE887D4}"/>
              </a:ext>
            </a:extLst>
          </p:cNvPr>
          <p:cNvSpPr>
            <a:spLocks noGrp="1"/>
          </p:cNvSpPr>
          <p:nvPr>
            <p:ph type="title"/>
          </p:nvPr>
        </p:nvSpPr>
        <p:spPr>
          <a:xfrm>
            <a:off x="677334" y="609600"/>
            <a:ext cx="8596668" cy="694267"/>
          </a:xfrm>
        </p:spPr>
        <p:txBody>
          <a:bodyPr/>
          <a:lstStyle/>
          <a:p>
            <a:r>
              <a:rPr lang="fr-FR" dirty="0"/>
              <a:t>Référence: </a:t>
            </a:r>
          </a:p>
        </p:txBody>
      </p:sp>
      <p:sp>
        <p:nvSpPr>
          <p:cNvPr id="3" name="Espace réservé du contenu 2">
            <a:extLst>
              <a:ext uri="{FF2B5EF4-FFF2-40B4-BE49-F238E27FC236}">
                <a16:creationId xmlns:a16="http://schemas.microsoft.com/office/drawing/2014/main" id="{123B6C66-573C-5F42-2DB9-97B2B78A04EB}"/>
              </a:ext>
            </a:extLst>
          </p:cNvPr>
          <p:cNvSpPr>
            <a:spLocks noGrp="1"/>
          </p:cNvSpPr>
          <p:nvPr>
            <p:ph idx="1"/>
          </p:nvPr>
        </p:nvSpPr>
        <p:spPr>
          <a:xfrm>
            <a:off x="677334" y="1303867"/>
            <a:ext cx="8596668" cy="4737495"/>
          </a:xfrm>
        </p:spPr>
        <p:txBody>
          <a:bodyPr/>
          <a:lstStyle/>
          <a:p>
            <a:r>
              <a:rPr lang="fr-CA"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https://www.thefreelibrary.com/Illuminating+the+'black+box':+a+description+of+4454+patient+visits+to...-a020766971</a:t>
            </a:r>
            <a:r>
              <a:rPr lang="fr-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fr-FR" dirty="0">
                <a:solidFill>
                  <a:schemeClr val="tx1"/>
                </a:solidFill>
                <a:hlinkClick r:id="rId3">
                  <a:extLst>
                    <a:ext uri="{A12FA001-AC4F-418D-AE19-62706E023703}">
                      <ahyp:hlinkClr xmlns:ahyp="http://schemas.microsoft.com/office/drawing/2018/hyperlinkcolor" val="tx"/>
                    </a:ext>
                  </a:extLst>
                </a:hlinkClick>
              </a:rPr>
              <a:t>https://pubmed.ncbi.nlm.nih.gov/18773778/</a:t>
            </a:r>
            <a:r>
              <a:rPr lang="fr-FR" dirty="0">
                <a:solidFill>
                  <a:schemeClr val="tx1"/>
                </a:solidFill>
              </a:rPr>
              <a:t> </a:t>
            </a:r>
          </a:p>
          <a:p>
            <a:r>
              <a:rPr lang="fr-FR" dirty="0">
                <a:solidFill>
                  <a:schemeClr val="tx1"/>
                </a:solidFill>
                <a:hlinkClick r:id="rId4">
                  <a:extLst>
                    <a:ext uri="{A12FA001-AC4F-418D-AE19-62706E023703}">
                      <ahyp:hlinkClr xmlns:ahyp="http://schemas.microsoft.com/office/drawing/2018/hyperlinkcolor" val="tx"/>
                    </a:ext>
                  </a:extLst>
                </a:hlinkClick>
              </a:rPr>
              <a:t>https://journals.lww.com/jfmpc/Fulltext/2014/03040/Consultation_Content_not_Consultation_Length.9.aspx</a:t>
            </a:r>
            <a:r>
              <a:rPr lang="fr-FR" dirty="0">
                <a:solidFill>
                  <a:schemeClr val="tx1"/>
                </a:solidFill>
              </a:rPr>
              <a:t> </a:t>
            </a:r>
          </a:p>
          <a:p>
            <a:r>
              <a:rPr lang="fr-FR" dirty="0">
                <a:solidFill>
                  <a:schemeClr val="tx1"/>
                </a:solidFill>
                <a:hlinkClick r:id="rId5">
                  <a:extLst>
                    <a:ext uri="{A12FA001-AC4F-418D-AE19-62706E023703}">
                      <ahyp:hlinkClr xmlns:ahyp="http://schemas.microsoft.com/office/drawing/2018/hyperlinkcolor" val="tx"/>
                    </a:ext>
                  </a:extLst>
                </a:hlinkClick>
              </a:rPr>
              <a:t>https://www.aafp.org/pubs/fpm/issues/2005/0200/p80.html</a:t>
            </a:r>
            <a:r>
              <a:rPr lang="fr-FR" dirty="0">
                <a:solidFill>
                  <a:schemeClr val="tx1"/>
                </a:solidFill>
              </a:rPr>
              <a:t> </a:t>
            </a:r>
          </a:p>
          <a:p>
            <a:r>
              <a:rPr lang="fr-FR" dirty="0">
                <a:solidFill>
                  <a:schemeClr val="tx1"/>
                </a:solidFill>
                <a:hlinkClick r:id="rId6">
                  <a:extLst>
                    <a:ext uri="{A12FA001-AC4F-418D-AE19-62706E023703}">
                      <ahyp:hlinkClr xmlns:ahyp="http://schemas.microsoft.com/office/drawing/2018/hyperlinkcolor" val="tx"/>
                    </a:ext>
                  </a:extLst>
                </a:hlinkClick>
              </a:rPr>
              <a:t>https://www.aafp.org/pubs/fpm/issues/2006/1100/p28.html</a:t>
            </a:r>
            <a:r>
              <a:rPr lang="fr-FR" dirty="0">
                <a:solidFill>
                  <a:schemeClr val="tx1"/>
                </a:solidFill>
              </a:rPr>
              <a:t> </a:t>
            </a:r>
          </a:p>
          <a:p>
            <a:r>
              <a:rPr lang="fr-FR" dirty="0">
                <a:solidFill>
                  <a:schemeClr val="tx1"/>
                </a:solidFill>
              </a:rPr>
              <a:t> </a:t>
            </a:r>
            <a:r>
              <a:rPr lang="fr-FR" dirty="0">
                <a:solidFill>
                  <a:schemeClr val="tx1"/>
                </a:solidFill>
                <a:hlinkClick r:id="rId7">
                  <a:extLst>
                    <a:ext uri="{A12FA001-AC4F-418D-AE19-62706E023703}">
                      <ahyp:hlinkClr xmlns:ahyp="http://schemas.microsoft.com/office/drawing/2018/hyperlinkcolor" val="tx"/>
                    </a:ext>
                  </a:extLst>
                </a:hlinkClick>
              </a:rPr>
              <a:t>https://www.cfp.ca/content/53/1/46.long</a:t>
            </a:r>
            <a:endParaRPr lang="fr-FR" dirty="0">
              <a:solidFill>
                <a:schemeClr val="tx1"/>
              </a:solidFill>
            </a:endParaRPr>
          </a:p>
          <a:p>
            <a:r>
              <a:rPr lang="fr-FR" dirty="0">
                <a:solidFill>
                  <a:schemeClr val="tx1"/>
                </a:solidFill>
              </a:rPr>
              <a:t> </a:t>
            </a:r>
            <a:r>
              <a:rPr lang="fr-FR" dirty="0">
                <a:solidFill>
                  <a:schemeClr val="tx1"/>
                </a:solidFill>
                <a:hlinkClick r:id="rId8">
                  <a:extLst>
                    <a:ext uri="{A12FA001-AC4F-418D-AE19-62706E023703}">
                      <ahyp:hlinkClr xmlns:ahyp="http://schemas.microsoft.com/office/drawing/2018/hyperlinkcolor" val="tx"/>
                    </a:ext>
                  </a:extLst>
                </a:hlinkClick>
              </a:rPr>
              <a:t>https://www.cfp.ca/content/cfp/53/1/46.full.pdf</a:t>
            </a:r>
            <a:r>
              <a:rPr lang="fr-FR" dirty="0">
                <a:solidFill>
                  <a:schemeClr val="tx1"/>
                </a:solidFill>
              </a:rPr>
              <a:t> </a:t>
            </a:r>
          </a:p>
          <a:p>
            <a:pPr marL="0" indent="0">
              <a:buNone/>
            </a:pPr>
            <a:endParaRPr lang="fr-FR" dirty="0"/>
          </a:p>
        </p:txBody>
      </p:sp>
    </p:spTree>
    <p:extLst>
      <p:ext uri="{BB962C8B-B14F-4D97-AF65-F5344CB8AC3E}">
        <p14:creationId xmlns:p14="http://schemas.microsoft.com/office/powerpoint/2010/main" val="245482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5070-9797-4280-B6F7-AEBAD6CB6D58}"/>
              </a:ext>
            </a:extLst>
          </p:cNvPr>
          <p:cNvSpPr>
            <a:spLocks noGrp="1"/>
          </p:cNvSpPr>
          <p:nvPr>
            <p:ph type="title"/>
          </p:nvPr>
        </p:nvSpPr>
        <p:spPr/>
        <p:txBody>
          <a:bodyPr/>
          <a:lstStyle/>
          <a:p>
            <a:r>
              <a:rPr lang="fr-CA"/>
              <a:t>Divulgation:</a:t>
            </a:r>
          </a:p>
        </p:txBody>
      </p:sp>
      <p:sp>
        <p:nvSpPr>
          <p:cNvPr id="3" name="Content Placeholder 2">
            <a:extLst>
              <a:ext uri="{FF2B5EF4-FFF2-40B4-BE49-F238E27FC236}">
                <a16:creationId xmlns:a16="http://schemas.microsoft.com/office/drawing/2014/main" id="{40CCBE82-4F62-9C67-9D33-F4674D6D6D7F}"/>
              </a:ext>
            </a:extLst>
          </p:cNvPr>
          <p:cNvSpPr>
            <a:spLocks noGrp="1"/>
          </p:cNvSpPr>
          <p:nvPr>
            <p:ph idx="1"/>
          </p:nvPr>
        </p:nvSpPr>
        <p:spPr/>
        <p:txBody>
          <a:bodyPr/>
          <a:lstStyle/>
          <a:p>
            <a:r>
              <a:rPr lang="fr-CA" dirty="0"/>
              <a:t>Aucun conflit d’intérêt </a:t>
            </a:r>
          </a:p>
        </p:txBody>
      </p:sp>
    </p:spTree>
    <p:extLst>
      <p:ext uri="{BB962C8B-B14F-4D97-AF65-F5344CB8AC3E}">
        <p14:creationId xmlns:p14="http://schemas.microsoft.com/office/powerpoint/2010/main" val="377782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4B7622-31B1-6911-4EA0-9CBFED6751F9}"/>
              </a:ext>
            </a:extLst>
          </p:cNvPr>
          <p:cNvSpPr>
            <a:spLocks noGrp="1"/>
          </p:cNvSpPr>
          <p:nvPr>
            <p:ph type="title"/>
          </p:nvPr>
        </p:nvSpPr>
        <p:spPr>
          <a:xfrm>
            <a:off x="677334" y="609600"/>
            <a:ext cx="8596668" cy="1320800"/>
          </a:xfrm>
        </p:spPr>
        <p:txBody>
          <a:bodyPr/>
          <a:lstStyle/>
          <a:p>
            <a:r>
              <a:rPr lang="fr-CA" dirty="0"/>
              <a:t>Contexte 1:</a:t>
            </a:r>
          </a:p>
        </p:txBody>
      </p:sp>
      <p:pic>
        <p:nvPicPr>
          <p:cNvPr id="9" name="Image 8">
            <a:extLst>
              <a:ext uri="{FF2B5EF4-FFF2-40B4-BE49-F238E27FC236}">
                <a16:creationId xmlns:a16="http://schemas.microsoft.com/office/drawing/2014/main" id="{AA882409-66E7-8B2C-7CAE-1BD1818D9A8C}"/>
              </a:ext>
            </a:extLst>
          </p:cNvPr>
          <p:cNvPicPr>
            <a:picLocks noChangeAspect="1"/>
          </p:cNvPicPr>
          <p:nvPr/>
        </p:nvPicPr>
        <p:blipFill rotWithShape="1">
          <a:blip r:embed="rId2"/>
          <a:srcRect l="10523"/>
          <a:stretch/>
        </p:blipFill>
        <p:spPr>
          <a:xfrm>
            <a:off x="3551831" y="842108"/>
            <a:ext cx="4318786" cy="5723793"/>
          </a:xfrm>
          <a:prstGeom prst="rect">
            <a:avLst/>
          </a:prstGeom>
        </p:spPr>
      </p:pic>
      <p:sp>
        <p:nvSpPr>
          <p:cNvPr id="2" name="Flèche vers le bas 1">
            <a:extLst>
              <a:ext uri="{FF2B5EF4-FFF2-40B4-BE49-F238E27FC236}">
                <a16:creationId xmlns:a16="http://schemas.microsoft.com/office/drawing/2014/main" id="{ADA78CF5-5F34-F2D8-A1B8-FEE1D9D0D9F6}"/>
              </a:ext>
            </a:extLst>
          </p:cNvPr>
          <p:cNvSpPr/>
          <p:nvPr/>
        </p:nvSpPr>
        <p:spPr>
          <a:xfrm>
            <a:off x="6471136" y="527540"/>
            <a:ext cx="509954" cy="626695"/>
          </a:xfrm>
          <a:prstGeom prst="downArrow">
            <a:avLst/>
          </a:prstGeom>
          <a:solidFill>
            <a:srgbClr val="FF0000">
              <a:alpha val="6579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70C0"/>
              </a:solidFill>
            </a:endParaRPr>
          </a:p>
        </p:txBody>
      </p:sp>
    </p:spTree>
    <p:extLst>
      <p:ext uri="{BB962C8B-B14F-4D97-AF65-F5344CB8AC3E}">
        <p14:creationId xmlns:p14="http://schemas.microsoft.com/office/powerpoint/2010/main" val="362434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C639F1-73AB-918F-1783-6166C2162208}"/>
              </a:ext>
            </a:extLst>
          </p:cNvPr>
          <p:cNvGraphicFramePr>
            <a:graphicFrameLocks noGrp="1"/>
          </p:cNvGraphicFramePr>
          <p:nvPr>
            <p:ph idx="1"/>
            <p:extLst>
              <p:ext uri="{D42A27DB-BD31-4B8C-83A1-F6EECF244321}">
                <p14:modId xmlns:p14="http://schemas.microsoft.com/office/powerpoint/2010/main" val="980523403"/>
              </p:ext>
            </p:extLst>
          </p:nvPr>
        </p:nvGraphicFramePr>
        <p:xfrm>
          <a:off x="677334" y="2109010"/>
          <a:ext cx="9118058"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724B7622-31B1-6911-4EA0-9CBFED6751F9}"/>
              </a:ext>
            </a:extLst>
          </p:cNvPr>
          <p:cNvSpPr>
            <a:spLocks noGrp="1"/>
          </p:cNvSpPr>
          <p:nvPr>
            <p:ph type="title"/>
          </p:nvPr>
        </p:nvSpPr>
        <p:spPr>
          <a:xfrm>
            <a:off x="677334" y="609600"/>
            <a:ext cx="8596668" cy="1320800"/>
          </a:xfrm>
        </p:spPr>
        <p:txBody>
          <a:bodyPr/>
          <a:lstStyle/>
          <a:p>
            <a:r>
              <a:rPr lang="fr-CA" dirty="0"/>
              <a:t>Contexte 2:</a:t>
            </a:r>
          </a:p>
        </p:txBody>
      </p:sp>
    </p:spTree>
    <p:extLst>
      <p:ext uri="{BB962C8B-B14F-4D97-AF65-F5344CB8AC3E}">
        <p14:creationId xmlns:p14="http://schemas.microsoft.com/office/powerpoint/2010/main" val="395828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6BD2-507B-B69E-EF35-E4EC127EF59B}"/>
              </a:ext>
            </a:extLst>
          </p:cNvPr>
          <p:cNvSpPr>
            <a:spLocks noGrp="1"/>
          </p:cNvSpPr>
          <p:nvPr>
            <p:ph type="title"/>
          </p:nvPr>
        </p:nvSpPr>
        <p:spPr/>
        <p:txBody>
          <a:bodyPr/>
          <a:lstStyle/>
          <a:p>
            <a:r>
              <a:rPr lang="fr-CA" dirty="0"/>
              <a:t>Méthodologie:</a:t>
            </a:r>
          </a:p>
        </p:txBody>
      </p:sp>
      <p:sp>
        <p:nvSpPr>
          <p:cNvPr id="3" name="Content Placeholder 2">
            <a:extLst>
              <a:ext uri="{FF2B5EF4-FFF2-40B4-BE49-F238E27FC236}">
                <a16:creationId xmlns:a16="http://schemas.microsoft.com/office/drawing/2014/main" id="{4773AA02-FD78-A48C-2273-DC2B698B866E}"/>
              </a:ext>
            </a:extLst>
          </p:cNvPr>
          <p:cNvSpPr>
            <a:spLocks noGrp="1"/>
          </p:cNvSpPr>
          <p:nvPr>
            <p:ph idx="1"/>
          </p:nvPr>
        </p:nvSpPr>
        <p:spPr>
          <a:xfrm>
            <a:off x="677334" y="1650381"/>
            <a:ext cx="8596668" cy="4390982"/>
          </a:xfrm>
        </p:spPr>
        <p:txBody>
          <a:bodyPr>
            <a:normAutofit/>
          </a:bodyPr>
          <a:lstStyle/>
          <a:p>
            <a:r>
              <a:rPr lang="fr-CA" dirty="0"/>
              <a:t>Population: Patient adulte suivi en médecine de famille</a:t>
            </a:r>
          </a:p>
          <a:p>
            <a:endParaRPr lang="fr-CA" dirty="0"/>
          </a:p>
          <a:p>
            <a:pPr marL="0" indent="0">
              <a:buNone/>
            </a:pPr>
            <a:endParaRPr lang="fr-CA" dirty="0"/>
          </a:p>
          <a:p>
            <a:r>
              <a:rPr lang="fr-CA" dirty="0"/>
              <a:t>Intervention: Court temps de consultation </a:t>
            </a:r>
          </a:p>
          <a:p>
            <a:endParaRPr lang="fr-CA" dirty="0"/>
          </a:p>
          <a:p>
            <a:endParaRPr lang="fr-CA" dirty="0"/>
          </a:p>
          <a:p>
            <a:r>
              <a:rPr lang="fr-CA" dirty="0"/>
              <a:t>Comparaison: Long temps de consultation </a:t>
            </a:r>
          </a:p>
          <a:p>
            <a:endParaRPr lang="fr-CA" dirty="0"/>
          </a:p>
          <a:p>
            <a:endParaRPr lang="fr-CA" dirty="0"/>
          </a:p>
          <a:p>
            <a:r>
              <a:rPr lang="fr-CA" dirty="0"/>
              <a:t>Issue: Satisfaction du patient</a:t>
            </a:r>
          </a:p>
        </p:txBody>
      </p:sp>
    </p:spTree>
    <p:extLst>
      <p:ext uri="{BB962C8B-B14F-4D97-AF65-F5344CB8AC3E}">
        <p14:creationId xmlns:p14="http://schemas.microsoft.com/office/powerpoint/2010/main" val="200719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5802-AF88-8B01-B1C5-EAA40C0BA8BE}"/>
              </a:ext>
            </a:extLst>
          </p:cNvPr>
          <p:cNvSpPr>
            <a:spLocks noGrp="1"/>
          </p:cNvSpPr>
          <p:nvPr>
            <p:ph type="title"/>
          </p:nvPr>
        </p:nvSpPr>
        <p:spPr/>
        <p:txBody>
          <a:bodyPr/>
          <a:lstStyle/>
          <a:p>
            <a:r>
              <a:rPr lang="fr-CA" dirty="0"/>
              <a:t>Méthodologie:</a:t>
            </a:r>
          </a:p>
        </p:txBody>
      </p:sp>
      <p:sp>
        <p:nvSpPr>
          <p:cNvPr id="3" name="Content Placeholder 2">
            <a:extLst>
              <a:ext uri="{FF2B5EF4-FFF2-40B4-BE49-F238E27FC236}">
                <a16:creationId xmlns:a16="http://schemas.microsoft.com/office/drawing/2014/main" id="{45CF88C9-D60E-C957-2BC2-4FE88A2B8DEC}"/>
              </a:ext>
            </a:extLst>
          </p:cNvPr>
          <p:cNvSpPr>
            <a:spLocks noGrp="1"/>
          </p:cNvSpPr>
          <p:nvPr>
            <p:ph idx="1"/>
          </p:nvPr>
        </p:nvSpPr>
        <p:spPr>
          <a:xfrm>
            <a:off x="677334" y="1538869"/>
            <a:ext cx="8596668" cy="4502494"/>
          </a:xfrm>
        </p:spPr>
        <p:txBody>
          <a:bodyPr/>
          <a:lstStyle/>
          <a:p>
            <a:r>
              <a:rPr lang="fr-CA" dirty="0"/>
              <a:t>Originalité du sujet:</a:t>
            </a:r>
          </a:p>
          <a:p>
            <a:pPr marL="0" indent="0">
              <a:buNone/>
            </a:pPr>
            <a:r>
              <a:rPr lang="fr-CA" dirty="0"/>
              <a:t>Validée avec recherche de métanalyses récente sur PubMed et au site de RRSPUM</a:t>
            </a:r>
          </a:p>
          <a:p>
            <a:endParaRPr lang="fr-CA" dirty="0"/>
          </a:p>
          <a:p>
            <a:endParaRPr lang="fr-CA" dirty="0"/>
          </a:p>
          <a:p>
            <a:r>
              <a:rPr lang="fr-CA" dirty="0"/>
              <a:t>Sélection des articles:</a:t>
            </a:r>
          </a:p>
          <a:p>
            <a:pPr marL="0" indent="0">
              <a:buNone/>
            </a:pPr>
            <a:r>
              <a:rPr lang="fr-CA" dirty="0"/>
              <a:t>Recherche effectué sur Pubmed/Medline OVID</a:t>
            </a:r>
          </a:p>
        </p:txBody>
      </p:sp>
    </p:spTree>
    <p:extLst>
      <p:ext uri="{BB962C8B-B14F-4D97-AF65-F5344CB8AC3E}">
        <p14:creationId xmlns:p14="http://schemas.microsoft.com/office/powerpoint/2010/main" val="391507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09FE-EBA3-7BEC-E113-7A01C1E03332}"/>
              </a:ext>
            </a:extLst>
          </p:cNvPr>
          <p:cNvSpPr>
            <a:spLocks noGrp="1"/>
          </p:cNvSpPr>
          <p:nvPr>
            <p:ph type="title"/>
          </p:nvPr>
        </p:nvSpPr>
        <p:spPr/>
        <p:txBody>
          <a:bodyPr/>
          <a:lstStyle/>
          <a:p>
            <a:r>
              <a:rPr lang="fr-CA" dirty="0"/>
              <a:t>Méthodologie: </a:t>
            </a:r>
          </a:p>
        </p:txBody>
      </p:sp>
      <p:graphicFrame>
        <p:nvGraphicFramePr>
          <p:cNvPr id="12" name="Content Placeholder 11">
            <a:extLst>
              <a:ext uri="{FF2B5EF4-FFF2-40B4-BE49-F238E27FC236}">
                <a16:creationId xmlns:a16="http://schemas.microsoft.com/office/drawing/2014/main" id="{D17D7E99-0295-D6CB-015B-4A09AB58C099}"/>
              </a:ext>
            </a:extLst>
          </p:cNvPr>
          <p:cNvGraphicFramePr>
            <a:graphicFrameLocks noGrp="1"/>
          </p:cNvGraphicFramePr>
          <p:nvPr>
            <p:ph idx="1"/>
            <p:extLst>
              <p:ext uri="{D42A27DB-BD31-4B8C-83A1-F6EECF244321}">
                <p14:modId xmlns:p14="http://schemas.microsoft.com/office/powerpoint/2010/main" val="1259918322"/>
              </p:ext>
            </p:extLst>
          </p:nvPr>
        </p:nvGraphicFramePr>
        <p:xfrm>
          <a:off x="129222" y="1371600"/>
          <a:ext cx="10221786" cy="5273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21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40AF8B-59EA-8CFC-A591-BC59422282D3}"/>
              </a:ext>
            </a:extLst>
          </p:cNvPr>
          <p:cNvSpPr>
            <a:spLocks noGrp="1"/>
          </p:cNvSpPr>
          <p:nvPr>
            <p:ph type="title"/>
          </p:nvPr>
        </p:nvSpPr>
        <p:spPr>
          <a:xfrm>
            <a:off x="1797666" y="3036277"/>
            <a:ext cx="8596668" cy="1320800"/>
          </a:xfrm>
        </p:spPr>
        <p:txBody>
          <a:bodyPr/>
          <a:lstStyle/>
          <a:p>
            <a:r>
              <a:rPr lang="fr-FR" sz="3600" b="1" dirty="0"/>
              <a:t>Présentation des résultats</a:t>
            </a:r>
            <a:r>
              <a:rPr lang="fr-CA" dirty="0"/>
              <a:t>:</a:t>
            </a:r>
          </a:p>
        </p:txBody>
      </p:sp>
    </p:spTree>
    <p:extLst>
      <p:ext uri="{BB962C8B-B14F-4D97-AF65-F5344CB8AC3E}">
        <p14:creationId xmlns:p14="http://schemas.microsoft.com/office/powerpoint/2010/main" val="296151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38C8794A-CD8A-921F-F5A4-C6C6CF3A8817}"/>
              </a:ext>
            </a:extLst>
          </p:cNvPr>
          <p:cNvGraphicFramePr>
            <a:graphicFrameLocks noGrp="1"/>
          </p:cNvGraphicFramePr>
          <p:nvPr>
            <p:extLst>
              <p:ext uri="{D42A27DB-BD31-4B8C-83A1-F6EECF244321}">
                <p14:modId xmlns:p14="http://schemas.microsoft.com/office/powerpoint/2010/main" val="4197920299"/>
              </p:ext>
            </p:extLst>
          </p:nvPr>
        </p:nvGraphicFramePr>
        <p:xfrm>
          <a:off x="107576" y="499795"/>
          <a:ext cx="11142036" cy="5461874"/>
        </p:xfrm>
        <a:graphic>
          <a:graphicData uri="http://schemas.openxmlformats.org/drawingml/2006/table">
            <a:tbl>
              <a:tblPr firstRow="1" firstCol="1" bandRow="1">
                <a:tableStyleId>{5C22544A-7EE6-4342-B048-85BDC9FD1C3A}</a:tableStyleId>
              </a:tblPr>
              <a:tblGrid>
                <a:gridCol w="1128241">
                  <a:extLst>
                    <a:ext uri="{9D8B030D-6E8A-4147-A177-3AD203B41FA5}">
                      <a16:colId xmlns:a16="http://schemas.microsoft.com/office/drawing/2014/main" val="13016152"/>
                    </a:ext>
                  </a:extLst>
                </a:gridCol>
                <a:gridCol w="2497873">
                  <a:extLst>
                    <a:ext uri="{9D8B030D-6E8A-4147-A177-3AD203B41FA5}">
                      <a16:colId xmlns:a16="http://schemas.microsoft.com/office/drawing/2014/main" val="869878237"/>
                    </a:ext>
                  </a:extLst>
                </a:gridCol>
                <a:gridCol w="2609386">
                  <a:extLst>
                    <a:ext uri="{9D8B030D-6E8A-4147-A177-3AD203B41FA5}">
                      <a16:colId xmlns:a16="http://schemas.microsoft.com/office/drawing/2014/main" val="3602391178"/>
                    </a:ext>
                  </a:extLst>
                </a:gridCol>
                <a:gridCol w="2453268">
                  <a:extLst>
                    <a:ext uri="{9D8B030D-6E8A-4147-A177-3AD203B41FA5}">
                      <a16:colId xmlns:a16="http://schemas.microsoft.com/office/drawing/2014/main" val="1664104811"/>
                    </a:ext>
                  </a:extLst>
                </a:gridCol>
                <a:gridCol w="2453268">
                  <a:extLst>
                    <a:ext uri="{9D8B030D-6E8A-4147-A177-3AD203B41FA5}">
                      <a16:colId xmlns:a16="http://schemas.microsoft.com/office/drawing/2014/main" val="1281716012"/>
                    </a:ext>
                  </a:extLst>
                </a:gridCol>
              </a:tblGrid>
              <a:tr h="346145">
                <a:tc>
                  <a:txBody>
                    <a:bodyPr/>
                    <a:lstStyle/>
                    <a:p>
                      <a:pPr algn="l"/>
                      <a:r>
                        <a:rPr lang="fr-CA" sz="1400" dirty="0">
                          <a:effectLst/>
                        </a:rPr>
                        <a:t>Article</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Lemon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Gross et al</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a:effectLst/>
                        </a:rPr>
                        <a:t>Elmore et al</a:t>
                      </a:r>
                    </a:p>
                    <a:p>
                      <a:pPr algn="l"/>
                      <a:r>
                        <a:rPr lang="fr-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400" dirty="0" err="1">
                          <a:effectLst/>
                        </a:rPr>
                        <a:t>Leow</a:t>
                      </a:r>
                      <a:r>
                        <a:rPr lang="fr-CA" sz="1400" dirty="0">
                          <a:effectLst/>
                        </a:rPr>
                        <a:t> et al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1062176977"/>
                  </a:ext>
                </a:extLst>
              </a:tr>
              <a:tr h="346145">
                <a:tc>
                  <a:txBody>
                    <a:bodyPr/>
                    <a:lstStyle/>
                    <a:p>
                      <a:pPr algn="l"/>
                      <a:r>
                        <a:rPr lang="fr-CA" sz="1400">
                          <a:effectLst/>
                        </a:rPr>
                        <a:t>Pays</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UK (2014)</a:t>
                      </a:r>
                    </a:p>
                    <a:p>
                      <a:pPr algn="l"/>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USA (1998)</a:t>
                      </a:r>
                    </a:p>
                    <a:p>
                      <a:pPr algn="l"/>
                      <a:r>
                        <a:rPr lang="fr-CA"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a:effectLst/>
                        </a:rPr>
                        <a:t>UK (2016)</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err="1">
                          <a:effectLst/>
                        </a:rPr>
                        <a:t>Malysie</a:t>
                      </a:r>
                      <a:r>
                        <a:rPr lang="fr-FR" sz="1200" dirty="0">
                          <a:effectLst/>
                        </a:rPr>
                        <a:t> (2022)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3324439530"/>
                  </a:ext>
                </a:extLst>
              </a:tr>
              <a:tr h="692290">
                <a:tc>
                  <a:txBody>
                    <a:bodyPr/>
                    <a:lstStyle/>
                    <a:p>
                      <a:pPr algn="l"/>
                      <a:r>
                        <a:rPr lang="fr-CA" sz="1400">
                          <a:effectLst/>
                        </a:rPr>
                        <a:t>Devis</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Revue systématique </a:t>
                      </a:r>
                    </a:p>
                    <a:p>
                      <a:pPr algn="l"/>
                      <a:r>
                        <a:rPr lang="en-CA"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Étude transversale</a:t>
                      </a:r>
                    </a:p>
                    <a:p>
                      <a:pPr algn="l"/>
                      <a:r>
                        <a:rPr lang="fr-CA" sz="1200" dirty="0">
                          <a:effectLst/>
                        </a:rPr>
                        <a:t>-Observation directe.</a:t>
                      </a:r>
                    </a:p>
                    <a:p>
                      <a:pPr algn="l"/>
                      <a:r>
                        <a:rPr lang="fr-CA" sz="1200" dirty="0">
                          <a:effectLst/>
                        </a:rPr>
                        <a:t>-Revue des dossiers. </a:t>
                      </a:r>
                    </a:p>
                    <a:p>
                      <a:pPr algn="l"/>
                      <a:r>
                        <a:rPr lang="fr-CA" sz="1200" dirty="0">
                          <a:effectLst/>
                        </a:rPr>
                        <a:t>-Questionnaire.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a:effectLst/>
                        </a:rPr>
                        <a:t>Étude transversale</a:t>
                      </a:r>
                      <a:endParaRPr lang="fr-CA" sz="1200">
                        <a:effectLst/>
                      </a:endParaRPr>
                    </a:p>
                    <a:p>
                      <a:pPr algn="l"/>
                      <a:r>
                        <a:rPr lang="fr-FR" sz="1200">
                          <a:effectLst/>
                        </a:rPr>
                        <a:t>-Enregistrement vidéo.</a:t>
                      </a:r>
                      <a:endParaRPr lang="fr-CA" sz="1200">
                        <a:effectLst/>
                      </a:endParaRPr>
                    </a:p>
                    <a:p>
                      <a:pPr algn="l"/>
                      <a:r>
                        <a:rPr lang="fr-FR" sz="1200">
                          <a:effectLst/>
                        </a:rPr>
                        <a:t>-Questionnaire.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a:effectLst/>
                        </a:rPr>
                        <a:t>Étude transversale</a:t>
                      </a:r>
                      <a:endParaRPr lang="fr-CA" sz="1200">
                        <a:effectLst/>
                      </a:endParaRPr>
                    </a:p>
                    <a:p>
                      <a:pPr algn="l"/>
                      <a:r>
                        <a:rPr lang="fr-FR" sz="1200">
                          <a:effectLst/>
                        </a:rPr>
                        <a:t>-Questionnaire pré/post consult</a:t>
                      </a:r>
                      <a:endParaRPr lang="fr-CA" sz="1200">
                        <a:effectLst/>
                      </a:endParaRPr>
                    </a:p>
                    <a:p>
                      <a:pPr algn="l"/>
                      <a:r>
                        <a:rPr lang="fr-FR"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717521321"/>
                  </a:ext>
                </a:extLst>
              </a:tr>
              <a:tr h="442121">
                <a:tc>
                  <a:txBody>
                    <a:bodyPr/>
                    <a:lstStyle/>
                    <a:p>
                      <a:pPr algn="l"/>
                      <a:r>
                        <a:rPr lang="fr-CA" sz="1400">
                          <a:effectLst/>
                        </a:rPr>
                        <a:t>N</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9 études</a:t>
                      </a:r>
                    </a:p>
                    <a:p>
                      <a:pPr algn="l"/>
                      <a:r>
                        <a:rPr lang="fr-CA"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Pt:2315</a:t>
                      </a:r>
                    </a:p>
                    <a:p>
                      <a:pPr algn="l"/>
                      <a:r>
                        <a:rPr lang="fr-CA" sz="1200">
                          <a:effectLst/>
                        </a:rPr>
                        <a:t>MD: 138</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Pt: 529</a:t>
                      </a:r>
                    </a:p>
                    <a:p>
                      <a:pPr algn="l"/>
                      <a:r>
                        <a:rPr lang="fr-CA" sz="1200">
                          <a:effectLst/>
                        </a:rPr>
                        <a:t>MD:13</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a:effectLst/>
                        </a:rPr>
                        <a:t>Pt: 357</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3970631147"/>
                  </a:ext>
                </a:extLst>
              </a:tr>
              <a:tr h="3495753">
                <a:tc>
                  <a:txBody>
                    <a:bodyPr/>
                    <a:lstStyle/>
                    <a:p>
                      <a:pPr algn="l"/>
                      <a:r>
                        <a:rPr lang="fr-CA" sz="1400" dirty="0">
                          <a:effectLst/>
                        </a:rPr>
                        <a:t>Population</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 </a:t>
                      </a:r>
                      <a:endParaRPr lang="fr-CA" sz="1200" dirty="0">
                        <a:effectLst/>
                      </a:endParaRPr>
                    </a:p>
                    <a:p>
                      <a:pPr algn="l"/>
                      <a:r>
                        <a:rPr lang="fr-FR" sz="1200" dirty="0">
                          <a:effectLst/>
                        </a:rPr>
                        <a:t>Inclusion :</a:t>
                      </a:r>
                      <a:endParaRPr lang="fr-CA" sz="1200" dirty="0">
                        <a:effectLst/>
                      </a:endParaRPr>
                    </a:p>
                    <a:p>
                      <a:pPr algn="l"/>
                      <a:r>
                        <a:rPr lang="fr-FR" sz="1200" dirty="0">
                          <a:effectLst/>
                        </a:rPr>
                        <a:t>Les articles avec un PICO de :</a:t>
                      </a:r>
                      <a:endParaRPr lang="fr-CA" sz="1200" dirty="0">
                        <a:effectLst/>
                      </a:endParaRPr>
                    </a:p>
                    <a:p>
                      <a:pPr algn="l"/>
                      <a:r>
                        <a:rPr lang="fr-FR" sz="1200" dirty="0">
                          <a:effectLst/>
                        </a:rPr>
                        <a:t>P : les consultations en médecine générale,</a:t>
                      </a:r>
                      <a:endParaRPr lang="fr-CA" sz="1200" dirty="0">
                        <a:effectLst/>
                      </a:endParaRPr>
                    </a:p>
                    <a:p>
                      <a:pPr algn="l"/>
                      <a:r>
                        <a:rPr lang="fr-FR" sz="1200" dirty="0">
                          <a:effectLst/>
                        </a:rPr>
                        <a:t> </a:t>
                      </a:r>
                      <a:endParaRPr lang="fr-CA" sz="1200" dirty="0">
                        <a:effectLst/>
                      </a:endParaRPr>
                    </a:p>
                    <a:p>
                      <a:pPr algn="l"/>
                      <a:r>
                        <a:rPr lang="fr-FR" sz="1200" dirty="0">
                          <a:effectLst/>
                        </a:rPr>
                        <a:t>I : la durée de la consultation.</a:t>
                      </a:r>
                      <a:endParaRPr lang="fr-CA" sz="1200" dirty="0">
                        <a:effectLst/>
                      </a:endParaRPr>
                    </a:p>
                    <a:p>
                      <a:pPr algn="l"/>
                      <a:r>
                        <a:rPr lang="fr-FR" sz="1200" dirty="0">
                          <a:effectLst/>
                        </a:rPr>
                        <a:t> </a:t>
                      </a:r>
                      <a:endParaRPr lang="fr-CA" sz="1200" dirty="0">
                        <a:effectLst/>
                      </a:endParaRPr>
                    </a:p>
                    <a:p>
                      <a:pPr algn="l"/>
                      <a:r>
                        <a:rPr lang="fr-FR" sz="1200" dirty="0">
                          <a:effectLst/>
                        </a:rPr>
                        <a:t>C : la durée conventionnelle + les autres variables étudiées dans le papier.</a:t>
                      </a:r>
                      <a:endParaRPr lang="fr-CA" sz="1200" dirty="0">
                        <a:effectLst/>
                      </a:endParaRPr>
                    </a:p>
                    <a:p>
                      <a:pPr algn="l"/>
                      <a:r>
                        <a:rPr lang="fr-FR" sz="1200" dirty="0">
                          <a:effectLst/>
                        </a:rPr>
                        <a:t> </a:t>
                      </a:r>
                      <a:endParaRPr lang="fr-CA" sz="1200" dirty="0">
                        <a:effectLst/>
                      </a:endParaRPr>
                    </a:p>
                    <a:p>
                      <a:pPr algn="l"/>
                      <a:r>
                        <a:rPr lang="fr-FR" sz="1200" dirty="0">
                          <a:effectLst/>
                        </a:rPr>
                        <a:t>I : satisfaction du patient+ utilisation de méthode objective de la mesure de la satisfaction.</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Pt :</a:t>
                      </a:r>
                      <a:endParaRPr lang="fr-CA" sz="1200" dirty="0">
                        <a:effectLst/>
                      </a:endParaRPr>
                    </a:p>
                    <a:p>
                      <a:pPr algn="l"/>
                      <a:r>
                        <a:rPr lang="fr-FR" sz="1200" dirty="0">
                          <a:effectLst/>
                        </a:rPr>
                        <a:t>Inclusion :</a:t>
                      </a:r>
                      <a:endParaRPr lang="fr-CA" sz="1200" dirty="0">
                        <a:effectLst/>
                      </a:endParaRPr>
                    </a:p>
                    <a:p>
                      <a:pPr algn="l"/>
                      <a:r>
                        <a:rPr lang="fr-FR" sz="1200" dirty="0">
                          <a:effectLst/>
                        </a:rPr>
                        <a:t>-Adulte/Adulte+ped13</a:t>
                      </a:r>
                      <a:endParaRPr lang="fr-CA" sz="1200" dirty="0">
                        <a:effectLst/>
                      </a:endParaRPr>
                    </a:p>
                    <a:p>
                      <a:pPr algn="l"/>
                      <a:r>
                        <a:rPr lang="fr-FR" sz="1200" dirty="0">
                          <a:effectLst/>
                        </a:rPr>
                        <a:t>13-17 choix de compléter seul ou avec adulte</a:t>
                      </a:r>
                      <a:endParaRPr lang="fr-CA" sz="1200" dirty="0">
                        <a:effectLst/>
                      </a:endParaRPr>
                    </a:p>
                    <a:p>
                      <a:pPr algn="l"/>
                      <a:r>
                        <a:rPr lang="fr-FR" sz="1200" dirty="0">
                          <a:effectLst/>
                        </a:rPr>
                        <a:t>-Bureau </a:t>
                      </a:r>
                    </a:p>
                    <a:p>
                      <a:pPr algn="l"/>
                      <a:endParaRPr lang="fr-CA" sz="1200" dirty="0">
                        <a:effectLst/>
                      </a:endParaRPr>
                    </a:p>
                    <a:p>
                      <a:pPr algn="l"/>
                      <a:r>
                        <a:rPr lang="fr-FR" sz="1200" dirty="0">
                          <a:effectLst/>
                        </a:rPr>
                        <a:t>Exclusion :</a:t>
                      </a:r>
                      <a:endParaRPr lang="fr-CA" sz="1200" dirty="0">
                        <a:effectLst/>
                      </a:endParaRPr>
                    </a:p>
                    <a:p>
                      <a:pPr algn="l"/>
                      <a:r>
                        <a:rPr lang="fr-FR" sz="1200" dirty="0">
                          <a:effectLst/>
                        </a:rPr>
                        <a:t>-&lt;18 ans</a:t>
                      </a:r>
                      <a:endParaRPr lang="fr-CA" sz="1200" dirty="0">
                        <a:effectLst/>
                      </a:endParaRPr>
                    </a:p>
                    <a:p>
                      <a:pPr algn="l"/>
                      <a:r>
                        <a:rPr lang="fr-FR" sz="1200" dirty="0">
                          <a:effectLst/>
                        </a:rPr>
                        <a:t>-RDV de PEC</a:t>
                      </a:r>
                      <a:endParaRPr lang="fr-CA" sz="1200" dirty="0">
                        <a:effectLst/>
                      </a:endParaRPr>
                    </a:p>
                    <a:p>
                      <a:pPr algn="l"/>
                      <a:r>
                        <a:rPr lang="fr-FR" sz="1200" dirty="0">
                          <a:effectLst/>
                        </a:rPr>
                        <a:t>-Sans questionnaire </a:t>
                      </a:r>
                      <a:endParaRPr lang="fr-CA" sz="1200" dirty="0">
                        <a:effectLst/>
                      </a:endParaRPr>
                    </a:p>
                    <a:p>
                      <a:pPr algn="l"/>
                      <a:r>
                        <a:rPr lang="fr-FR" sz="1200" dirty="0">
                          <a:effectLst/>
                        </a:rPr>
                        <a:t> </a:t>
                      </a:r>
                      <a:endParaRPr lang="fr-CA" sz="1200" dirty="0">
                        <a:effectLst/>
                      </a:endParaRPr>
                    </a:p>
                    <a:p>
                      <a:pPr algn="l"/>
                      <a:r>
                        <a:rPr lang="fr-FR" sz="1200" dirty="0">
                          <a:effectLst/>
                        </a:rPr>
                        <a:t>MD :</a:t>
                      </a:r>
                      <a:endParaRPr lang="fr-CA" sz="1200" dirty="0">
                        <a:effectLst/>
                      </a:endParaRPr>
                    </a:p>
                    <a:p>
                      <a:pPr algn="l"/>
                      <a:r>
                        <a:rPr lang="fr-FR" sz="1200" dirty="0">
                          <a:effectLst/>
                        </a:rPr>
                        <a:t>Inclusion :</a:t>
                      </a:r>
                      <a:endParaRPr lang="fr-CA" sz="1200" dirty="0">
                        <a:effectLst/>
                      </a:endParaRPr>
                    </a:p>
                    <a:p>
                      <a:pPr algn="l"/>
                      <a:r>
                        <a:rPr lang="fr-FR" sz="1200" dirty="0">
                          <a:effectLst/>
                        </a:rPr>
                        <a:t>-Membre de l’académie des MDF.</a:t>
                      </a:r>
                      <a:endParaRPr lang="fr-CA" sz="1200" dirty="0">
                        <a:effectLst/>
                      </a:endParaRPr>
                    </a:p>
                    <a:p>
                      <a:pPr algn="l"/>
                      <a:r>
                        <a:rPr lang="fr-FR" sz="1200" dirty="0">
                          <a:effectLst/>
                        </a:rPr>
                        <a:t> </a:t>
                      </a:r>
                      <a:endParaRPr lang="fr-CA" sz="1200" dirty="0">
                        <a:effectLst/>
                      </a:endParaRPr>
                    </a:p>
                    <a:p>
                      <a:pPr algn="l"/>
                      <a:r>
                        <a:rPr lang="fr-FR" sz="1200" dirty="0">
                          <a:effectLst/>
                        </a:rPr>
                        <a:t>Exclusion :</a:t>
                      </a:r>
                      <a:endParaRPr lang="fr-CA" sz="1200" dirty="0">
                        <a:effectLst/>
                      </a:endParaRPr>
                    </a:p>
                    <a:p>
                      <a:pPr algn="l"/>
                      <a:r>
                        <a:rPr lang="fr-FR" sz="1200" dirty="0">
                          <a:effectLst/>
                        </a:rPr>
                        <a:t>-Académique à temps plein</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CA" sz="1200" dirty="0">
                          <a:effectLst/>
                        </a:rPr>
                        <a:t>Pt:</a:t>
                      </a:r>
                    </a:p>
                    <a:p>
                      <a:pPr algn="l"/>
                      <a:r>
                        <a:rPr lang="fr-CA" sz="1200" dirty="0">
                          <a:effectLst/>
                        </a:rPr>
                        <a:t>Inclusion:</a:t>
                      </a:r>
                    </a:p>
                    <a:p>
                      <a:pPr algn="l"/>
                      <a:r>
                        <a:rPr lang="fr-CA" sz="1200" dirty="0">
                          <a:effectLst/>
                        </a:rPr>
                        <a:t>-Adulte&gt;18</a:t>
                      </a:r>
                    </a:p>
                    <a:p>
                      <a:pPr algn="l"/>
                      <a:r>
                        <a:rPr lang="fr-CA" sz="1200" dirty="0">
                          <a:effectLst/>
                        </a:rPr>
                        <a:t>-Face à face</a:t>
                      </a:r>
                    </a:p>
                    <a:p>
                      <a:pPr algn="l"/>
                      <a:r>
                        <a:rPr lang="fr-CA" sz="1200" dirty="0">
                          <a:effectLst/>
                        </a:rPr>
                        <a:t> </a:t>
                      </a:r>
                    </a:p>
                    <a:p>
                      <a:pPr algn="l"/>
                      <a:r>
                        <a:rPr lang="fr-CA" sz="1200" dirty="0">
                          <a:effectLst/>
                        </a:rPr>
                        <a:t> </a:t>
                      </a:r>
                    </a:p>
                    <a:p>
                      <a:pPr algn="l"/>
                      <a:r>
                        <a:rPr lang="fr-CA" sz="1200" dirty="0">
                          <a:effectLst/>
                        </a:rPr>
                        <a:t> </a:t>
                      </a:r>
                    </a:p>
                    <a:p>
                      <a:pPr algn="l"/>
                      <a:r>
                        <a:rPr lang="fr-CA" sz="1200" dirty="0">
                          <a:effectLst/>
                        </a:rPr>
                        <a:t>Exclusion:</a:t>
                      </a:r>
                    </a:p>
                    <a:p>
                      <a:pPr algn="l"/>
                      <a:r>
                        <a:rPr lang="fr-FR" sz="1200" dirty="0">
                          <a:effectLst/>
                        </a:rPr>
                        <a:t>-Inaptitude au consentement écrit</a:t>
                      </a:r>
                      <a:endParaRPr lang="fr-CA" sz="1200" dirty="0">
                        <a:effectLst/>
                      </a:endParaRPr>
                    </a:p>
                    <a:p>
                      <a:pPr algn="l"/>
                      <a:r>
                        <a:rPr lang="fr-FR" sz="1200" dirty="0">
                          <a:effectLst/>
                        </a:rPr>
                        <a:t>-Refus</a:t>
                      </a:r>
                      <a:endParaRPr lang="fr-CA" sz="1200" dirty="0">
                        <a:effectLst/>
                      </a:endParaRPr>
                    </a:p>
                    <a:p>
                      <a:pPr algn="l"/>
                      <a:r>
                        <a:rPr lang="fr-FR" sz="1200" dirty="0">
                          <a:effectLst/>
                        </a:rPr>
                        <a:t> </a:t>
                      </a:r>
                      <a:endParaRPr lang="fr-CA" sz="1200" dirty="0">
                        <a:effectLst/>
                      </a:endParaRPr>
                    </a:p>
                    <a:p>
                      <a:pPr algn="l"/>
                      <a:r>
                        <a:rPr lang="fr-FR" sz="1200" dirty="0">
                          <a:effectLst/>
                        </a:rPr>
                        <a:t>MD :</a:t>
                      </a:r>
                      <a:endParaRPr lang="fr-CA" sz="1200" dirty="0">
                        <a:effectLst/>
                      </a:endParaRPr>
                    </a:p>
                    <a:p>
                      <a:pPr algn="l"/>
                      <a:r>
                        <a:rPr lang="fr-FR" sz="1200" dirty="0">
                          <a:effectLst/>
                        </a:rPr>
                        <a:t>Inclusion :</a:t>
                      </a:r>
                      <a:endParaRPr lang="fr-CA" sz="1200" dirty="0">
                        <a:effectLst/>
                      </a:endParaRPr>
                    </a:p>
                    <a:p>
                      <a:pPr algn="l"/>
                      <a:r>
                        <a:rPr lang="fr-FR" sz="1200" dirty="0">
                          <a:effectLst/>
                        </a:rPr>
                        <a:t>-Cliniques ayant&gt;1 MDF pour &gt;4 clinique/semaine </a:t>
                      </a:r>
                      <a:endParaRPr lang="fr-CA" sz="1200" dirty="0">
                        <a:effectLst/>
                      </a:endParaRPr>
                    </a:p>
                    <a:p>
                      <a:pPr algn="l"/>
                      <a:r>
                        <a:rPr lang="fr-FR" sz="1200" dirty="0">
                          <a:effectLst/>
                        </a:rPr>
                        <a:t>-MD ayant un score bas dans la communication avec pt </a:t>
                      </a:r>
                      <a:endParaRPr lang="fr-CA" sz="1200" dirty="0">
                        <a:effectLst/>
                      </a:endParaRPr>
                    </a:p>
                    <a:p>
                      <a:pPr algn="l"/>
                      <a:r>
                        <a:rPr lang="fr-FR"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tc>
                  <a:txBody>
                    <a:bodyPr/>
                    <a:lstStyle/>
                    <a:p>
                      <a:pPr algn="l"/>
                      <a:r>
                        <a:rPr lang="fr-FR" sz="1200" dirty="0">
                          <a:effectLst/>
                        </a:rPr>
                        <a:t>Pt :</a:t>
                      </a:r>
                      <a:endParaRPr lang="fr-CA" sz="1200" dirty="0">
                        <a:effectLst/>
                      </a:endParaRPr>
                    </a:p>
                    <a:p>
                      <a:pPr algn="l"/>
                      <a:r>
                        <a:rPr lang="fr-FR" sz="1200" dirty="0">
                          <a:effectLst/>
                        </a:rPr>
                        <a:t>Inclusion :</a:t>
                      </a:r>
                      <a:endParaRPr lang="fr-CA" sz="1200" dirty="0">
                        <a:effectLst/>
                      </a:endParaRPr>
                    </a:p>
                    <a:p>
                      <a:pPr algn="l"/>
                      <a:r>
                        <a:rPr lang="fr-FR" sz="1200" dirty="0">
                          <a:effectLst/>
                        </a:rPr>
                        <a:t>-Adulte</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 </a:t>
                      </a:r>
                      <a:endParaRPr lang="fr-CA" sz="1200" dirty="0">
                        <a:effectLst/>
                      </a:endParaRPr>
                    </a:p>
                    <a:p>
                      <a:pPr algn="l"/>
                      <a:r>
                        <a:rPr lang="fr-FR" sz="1200" dirty="0">
                          <a:effectLst/>
                        </a:rPr>
                        <a:t>Exclusion :</a:t>
                      </a:r>
                      <a:endParaRPr lang="fr-CA" sz="1200" dirty="0">
                        <a:effectLst/>
                      </a:endParaRPr>
                    </a:p>
                    <a:p>
                      <a:pPr algn="l"/>
                      <a:r>
                        <a:rPr lang="fr-FR" sz="1200" dirty="0">
                          <a:effectLst/>
                        </a:rPr>
                        <a:t>-&lt;18ans</a:t>
                      </a:r>
                      <a:endParaRPr lang="fr-CA" sz="1200" dirty="0">
                        <a:effectLst/>
                      </a:endParaRPr>
                    </a:p>
                    <a:p>
                      <a:pPr algn="l"/>
                      <a:r>
                        <a:rPr lang="fr-FR" sz="1200" dirty="0">
                          <a:effectLst/>
                        </a:rPr>
                        <a:t>-RC urgentes</a:t>
                      </a:r>
                      <a:endParaRPr lang="fr-CA" sz="1200" dirty="0">
                        <a:effectLst/>
                      </a:endParaRPr>
                    </a:p>
                    <a:p>
                      <a:pPr algn="l"/>
                      <a:r>
                        <a:rPr lang="fr-FR" sz="1200" dirty="0">
                          <a:effectLst/>
                        </a:rPr>
                        <a:t>-Langue autre que Ang/malais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850" marR="9850" marT="0" marB="0"/>
                </a:tc>
                <a:extLst>
                  <a:ext uri="{0D108BD9-81ED-4DB2-BD59-A6C34878D82A}">
                    <a16:rowId xmlns:a16="http://schemas.microsoft.com/office/drawing/2014/main" val="583599558"/>
                  </a:ext>
                </a:extLst>
              </a:tr>
            </a:tbl>
          </a:graphicData>
        </a:graphic>
      </p:graphicFrame>
    </p:spTree>
    <p:extLst>
      <p:ext uri="{BB962C8B-B14F-4D97-AF65-F5344CB8AC3E}">
        <p14:creationId xmlns:p14="http://schemas.microsoft.com/office/powerpoint/2010/main" val="37235657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8928</TotalTime>
  <Words>2105</Words>
  <Application>Microsoft Macintosh PowerPoint</Application>
  <PresentationFormat>Grand écran</PresentationFormat>
  <Paragraphs>429</Paragraphs>
  <Slides>18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Helvetica</vt:lpstr>
      <vt:lpstr>Trebuchet MS</vt:lpstr>
      <vt:lpstr>Wingdings 3</vt:lpstr>
      <vt:lpstr>Facet</vt:lpstr>
      <vt:lpstr>Impact de la durée de consultation en médecine familiale sur la satisfaction du patient</vt:lpstr>
      <vt:lpstr>Divulgation:</vt:lpstr>
      <vt:lpstr>Contexte 1:</vt:lpstr>
      <vt:lpstr>Contexte 2:</vt:lpstr>
      <vt:lpstr>Méthodologie:</vt:lpstr>
      <vt:lpstr>Méthodologie:</vt:lpstr>
      <vt:lpstr>Méthodologie: </vt:lpstr>
      <vt:lpstr>Présentation des résultats:</vt:lpstr>
      <vt:lpstr>Présentation PowerPoint</vt:lpstr>
      <vt:lpstr>Présentation PowerPoint</vt:lpstr>
      <vt:lpstr>Présentation PowerPoint</vt:lpstr>
      <vt:lpstr>Présentation PowerPoint</vt:lpstr>
      <vt:lpstr>Illustration graphique:</vt:lpstr>
      <vt:lpstr>Forces des études: </vt:lpstr>
      <vt:lpstr>Faiblesse des études: </vt:lpstr>
      <vt:lpstr>Conclusion</vt:lpstr>
      <vt:lpstr>Conclusion</vt:lpstr>
      <vt:lpstr>Référence: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Meriem imene</dc:creator>
  <cp:lastModifiedBy>Meriem imene</cp:lastModifiedBy>
  <cp:revision>40</cp:revision>
  <dcterms:created xsi:type="dcterms:W3CDTF">2023-04-06T09:45:44Z</dcterms:created>
  <dcterms:modified xsi:type="dcterms:W3CDTF">2023-05-29T02:04:31Z</dcterms:modified>
</cp:coreProperties>
</file>