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89" r:id="rId4"/>
    <p:sldId id="271" r:id="rId5"/>
    <p:sldId id="260" r:id="rId6"/>
    <p:sldId id="290" r:id="rId7"/>
    <p:sldId id="272" r:id="rId8"/>
    <p:sldId id="267" r:id="rId9"/>
    <p:sldId id="275" r:id="rId10"/>
    <p:sldId id="276" r:id="rId11"/>
    <p:sldId id="274" r:id="rId12"/>
    <p:sldId id="277" r:id="rId13"/>
    <p:sldId id="278" r:id="rId14"/>
    <p:sldId id="279" r:id="rId15"/>
    <p:sldId id="280" r:id="rId16"/>
    <p:sldId id="282" r:id="rId17"/>
    <p:sldId id="283" r:id="rId18"/>
    <p:sldId id="284" r:id="rId19"/>
    <p:sldId id="285" r:id="rId20"/>
    <p:sldId id="281" r:id="rId21"/>
    <p:sldId id="287" r:id="rId22"/>
    <p:sldId id="288" r:id="rId23"/>
    <p:sldId id="291" r:id="rId24"/>
    <p:sldId id="26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CDEF"/>
    <a:srgbClr val="F2F2F2"/>
    <a:srgbClr val="EFE5F7"/>
    <a:srgbClr val="E8D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958063-23E4-401B-AB6D-D891A61ADB67}" v="64" dt="2023-05-02T12:17:56.5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1" d="100"/>
          <a:sy n="61" d="100"/>
        </p:scale>
        <p:origin x="81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9E94BC-B3B0-44CA-943F-1709F6FF70E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D40EC312-7D65-49B4-A6BD-C30002863309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fr-CA"/>
        </a:p>
      </dgm:t>
    </dgm:pt>
    <dgm:pt modelId="{7EB5319A-527F-4BBB-AABF-4A0024BB336C}" type="parTrans" cxnId="{244EBEEC-80AA-48AE-BA35-714925F5BAC9}">
      <dgm:prSet/>
      <dgm:spPr/>
      <dgm:t>
        <a:bodyPr/>
        <a:lstStyle/>
        <a:p>
          <a:endParaRPr lang="fr-CA"/>
        </a:p>
      </dgm:t>
    </dgm:pt>
    <dgm:pt modelId="{DCD0DCC4-4AB2-4412-8D05-9802FDA71322}" type="sibTrans" cxnId="{244EBEEC-80AA-48AE-BA35-714925F5BAC9}">
      <dgm:prSet/>
      <dgm:spPr/>
      <dgm:t>
        <a:bodyPr/>
        <a:lstStyle/>
        <a:p>
          <a:endParaRPr lang="fr-CA"/>
        </a:p>
      </dgm:t>
    </dgm:pt>
    <dgm:pt modelId="{60F2C1F0-30FF-4139-A4F7-FA844DF9FC29}">
      <dgm:prSet phldrT="[Text]" custT="1"/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fr-CA" sz="4000" dirty="0"/>
            <a:t>55</a:t>
          </a:r>
        </a:p>
      </dgm:t>
    </dgm:pt>
    <dgm:pt modelId="{847780A2-3302-4BAE-B779-9D88EEB063F5}" type="sibTrans" cxnId="{1D4ACB75-1E6C-4123-9C8B-76E7236AD52C}">
      <dgm:prSet/>
      <dgm:spPr/>
      <dgm:t>
        <a:bodyPr/>
        <a:lstStyle/>
        <a:p>
          <a:endParaRPr lang="fr-CA"/>
        </a:p>
      </dgm:t>
    </dgm:pt>
    <dgm:pt modelId="{B80B5C79-A62C-42F8-ACFA-6BB5461F4133}" type="parTrans" cxnId="{1D4ACB75-1E6C-4123-9C8B-76E7236AD52C}">
      <dgm:prSet/>
      <dgm:spPr/>
      <dgm:t>
        <a:bodyPr/>
        <a:lstStyle/>
        <a:p>
          <a:endParaRPr lang="fr-CA"/>
        </a:p>
      </dgm:t>
    </dgm:pt>
    <dgm:pt modelId="{93255E3A-7F91-4BFD-AA73-3CE6F387BCAC}">
      <dgm:prSet phldrT="[Text]" custT="1"/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fr-CA" sz="4000" dirty="0"/>
            <a:t>9</a:t>
          </a:r>
        </a:p>
      </dgm:t>
    </dgm:pt>
    <dgm:pt modelId="{5F4E8BA6-42DB-4759-8DF1-EDB09CA00230}" type="sibTrans" cxnId="{1FCDD6B4-2440-48F0-AD28-E62A5570E46C}">
      <dgm:prSet/>
      <dgm:spPr/>
      <dgm:t>
        <a:bodyPr/>
        <a:lstStyle/>
        <a:p>
          <a:endParaRPr lang="fr-CA"/>
        </a:p>
      </dgm:t>
    </dgm:pt>
    <dgm:pt modelId="{91FAA410-4F4A-4301-B5D6-878F5A1C2A83}" type="parTrans" cxnId="{1FCDD6B4-2440-48F0-AD28-E62A5570E46C}">
      <dgm:prSet/>
      <dgm:spPr/>
      <dgm:t>
        <a:bodyPr/>
        <a:lstStyle/>
        <a:p>
          <a:endParaRPr lang="fr-CA"/>
        </a:p>
      </dgm:t>
    </dgm:pt>
    <dgm:pt modelId="{DCC25EDF-DC16-4209-B6EF-5CD9D2BE65E5}">
      <dgm:prSet phldrT="[Text]" custT="1"/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fr-CA" sz="4000" dirty="0"/>
            <a:t>5</a:t>
          </a:r>
        </a:p>
      </dgm:t>
    </dgm:pt>
    <dgm:pt modelId="{C5CEFDFE-78AB-4747-B2FC-3A32F592E849}" type="sibTrans" cxnId="{F5A2D1C0-6DE6-49C9-90B0-58809A4E2926}">
      <dgm:prSet/>
      <dgm:spPr/>
      <dgm:t>
        <a:bodyPr/>
        <a:lstStyle/>
        <a:p>
          <a:endParaRPr lang="fr-CA"/>
        </a:p>
      </dgm:t>
    </dgm:pt>
    <dgm:pt modelId="{D2AE0114-2C18-4EA7-9642-3100DCF3F2C8}" type="parTrans" cxnId="{F5A2D1C0-6DE6-49C9-90B0-58809A4E2926}">
      <dgm:prSet/>
      <dgm:spPr/>
      <dgm:t>
        <a:bodyPr/>
        <a:lstStyle/>
        <a:p>
          <a:endParaRPr lang="fr-CA"/>
        </a:p>
      </dgm:t>
    </dgm:pt>
    <dgm:pt modelId="{AF4346E0-34C4-4AA1-87B4-9D0201F5665D}" type="pres">
      <dgm:prSet presAssocID="{449E94BC-B3B0-44CA-943F-1709F6FF70E6}" presName="Name0" presStyleCnt="0">
        <dgm:presLayoutVars>
          <dgm:dir/>
          <dgm:animLvl val="lvl"/>
          <dgm:resizeHandles val="exact"/>
        </dgm:presLayoutVars>
      </dgm:prSet>
      <dgm:spPr/>
    </dgm:pt>
    <dgm:pt modelId="{9551E7D5-0C67-4B56-A9DA-2C20534B777B}" type="pres">
      <dgm:prSet presAssocID="{60F2C1F0-30FF-4139-A4F7-FA844DF9FC29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F7AE686-1207-4358-9452-3D2EBA705B9A}" type="pres">
      <dgm:prSet presAssocID="{847780A2-3302-4BAE-B779-9D88EEB063F5}" presName="parTxOnlySpace" presStyleCnt="0"/>
      <dgm:spPr/>
    </dgm:pt>
    <dgm:pt modelId="{2E03A890-10B7-46A6-B4E8-87CEFF373CF3}" type="pres">
      <dgm:prSet presAssocID="{93255E3A-7F91-4BFD-AA73-3CE6F387BCAC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6006C0C-614C-40EB-AEE8-23B3AD3EF22B}" type="pres">
      <dgm:prSet presAssocID="{5F4E8BA6-42DB-4759-8DF1-EDB09CA00230}" presName="parTxOnlySpace" presStyleCnt="0"/>
      <dgm:spPr/>
    </dgm:pt>
    <dgm:pt modelId="{9201499D-BEDD-4081-A886-949CB0DB0BCB}" type="pres">
      <dgm:prSet presAssocID="{DCC25EDF-DC16-4209-B6EF-5CD9D2BE65E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7F1252C-239E-4007-81EE-95C0866C309A}" type="pres">
      <dgm:prSet presAssocID="{C5CEFDFE-78AB-4747-B2FC-3A32F592E849}" presName="parTxOnlySpace" presStyleCnt="0"/>
      <dgm:spPr/>
    </dgm:pt>
    <dgm:pt modelId="{0A483B1E-1532-4A8A-A329-31D30836F22E}" type="pres">
      <dgm:prSet presAssocID="{D40EC312-7D65-49B4-A6BD-C3000286330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8216B00-9260-4CCC-B40C-9D0C10A07992}" type="presOf" srcId="{449E94BC-B3B0-44CA-943F-1709F6FF70E6}" destId="{AF4346E0-34C4-4AA1-87B4-9D0201F5665D}" srcOrd="0" destOrd="0" presId="urn:microsoft.com/office/officeart/2005/8/layout/chevron1"/>
    <dgm:cxn modelId="{AD12FB2B-BA58-4426-809A-ABFF5799DF6A}" type="presOf" srcId="{60F2C1F0-30FF-4139-A4F7-FA844DF9FC29}" destId="{9551E7D5-0C67-4B56-A9DA-2C20534B777B}" srcOrd="0" destOrd="0" presId="urn:microsoft.com/office/officeart/2005/8/layout/chevron1"/>
    <dgm:cxn modelId="{4A1CD33A-02F1-496F-9D1B-13EDA2AD3C63}" type="presOf" srcId="{D40EC312-7D65-49B4-A6BD-C30002863309}" destId="{0A483B1E-1532-4A8A-A329-31D30836F22E}" srcOrd="0" destOrd="0" presId="urn:microsoft.com/office/officeart/2005/8/layout/chevron1"/>
    <dgm:cxn modelId="{BB5A3250-AF62-4358-A6FE-A5BABAE0D514}" type="presOf" srcId="{93255E3A-7F91-4BFD-AA73-3CE6F387BCAC}" destId="{2E03A890-10B7-46A6-B4E8-87CEFF373CF3}" srcOrd="0" destOrd="0" presId="urn:microsoft.com/office/officeart/2005/8/layout/chevron1"/>
    <dgm:cxn modelId="{1D4ACB75-1E6C-4123-9C8B-76E7236AD52C}" srcId="{449E94BC-B3B0-44CA-943F-1709F6FF70E6}" destId="{60F2C1F0-30FF-4139-A4F7-FA844DF9FC29}" srcOrd="0" destOrd="0" parTransId="{B80B5C79-A62C-42F8-ACFA-6BB5461F4133}" sibTransId="{847780A2-3302-4BAE-B779-9D88EEB063F5}"/>
    <dgm:cxn modelId="{6479D480-CCA6-42B6-AC9D-F2361C0457D9}" type="presOf" srcId="{DCC25EDF-DC16-4209-B6EF-5CD9D2BE65E5}" destId="{9201499D-BEDD-4081-A886-949CB0DB0BCB}" srcOrd="0" destOrd="0" presId="urn:microsoft.com/office/officeart/2005/8/layout/chevron1"/>
    <dgm:cxn modelId="{1FCDD6B4-2440-48F0-AD28-E62A5570E46C}" srcId="{449E94BC-B3B0-44CA-943F-1709F6FF70E6}" destId="{93255E3A-7F91-4BFD-AA73-3CE6F387BCAC}" srcOrd="1" destOrd="0" parTransId="{91FAA410-4F4A-4301-B5D6-878F5A1C2A83}" sibTransId="{5F4E8BA6-42DB-4759-8DF1-EDB09CA00230}"/>
    <dgm:cxn modelId="{F5A2D1C0-6DE6-49C9-90B0-58809A4E2926}" srcId="{449E94BC-B3B0-44CA-943F-1709F6FF70E6}" destId="{DCC25EDF-DC16-4209-B6EF-5CD9D2BE65E5}" srcOrd="2" destOrd="0" parTransId="{D2AE0114-2C18-4EA7-9642-3100DCF3F2C8}" sibTransId="{C5CEFDFE-78AB-4747-B2FC-3A32F592E849}"/>
    <dgm:cxn modelId="{244EBEEC-80AA-48AE-BA35-714925F5BAC9}" srcId="{449E94BC-B3B0-44CA-943F-1709F6FF70E6}" destId="{D40EC312-7D65-49B4-A6BD-C30002863309}" srcOrd="3" destOrd="0" parTransId="{7EB5319A-527F-4BBB-AABF-4A0024BB336C}" sibTransId="{DCD0DCC4-4AB2-4412-8D05-9802FDA71322}"/>
    <dgm:cxn modelId="{A73C3794-6A8B-4EFE-99B0-EC6D3033A123}" type="presParOf" srcId="{AF4346E0-34C4-4AA1-87B4-9D0201F5665D}" destId="{9551E7D5-0C67-4B56-A9DA-2C20534B777B}" srcOrd="0" destOrd="0" presId="urn:microsoft.com/office/officeart/2005/8/layout/chevron1"/>
    <dgm:cxn modelId="{732E57B0-1AD2-426C-8AC2-3254A43F1B9F}" type="presParOf" srcId="{AF4346E0-34C4-4AA1-87B4-9D0201F5665D}" destId="{1F7AE686-1207-4358-9452-3D2EBA705B9A}" srcOrd="1" destOrd="0" presId="urn:microsoft.com/office/officeart/2005/8/layout/chevron1"/>
    <dgm:cxn modelId="{50CE23E9-6D59-4648-BB5D-196469C7BA04}" type="presParOf" srcId="{AF4346E0-34C4-4AA1-87B4-9D0201F5665D}" destId="{2E03A890-10B7-46A6-B4E8-87CEFF373CF3}" srcOrd="2" destOrd="0" presId="urn:microsoft.com/office/officeart/2005/8/layout/chevron1"/>
    <dgm:cxn modelId="{E54A4A4A-A9A1-4420-AEA9-9F22F1D380F5}" type="presParOf" srcId="{AF4346E0-34C4-4AA1-87B4-9D0201F5665D}" destId="{46006C0C-614C-40EB-AEE8-23B3AD3EF22B}" srcOrd="3" destOrd="0" presId="urn:microsoft.com/office/officeart/2005/8/layout/chevron1"/>
    <dgm:cxn modelId="{DBD44EFC-1E62-4B74-9D73-26A6BF9AD9DC}" type="presParOf" srcId="{AF4346E0-34C4-4AA1-87B4-9D0201F5665D}" destId="{9201499D-BEDD-4081-A886-949CB0DB0BCB}" srcOrd="4" destOrd="0" presId="urn:microsoft.com/office/officeart/2005/8/layout/chevron1"/>
    <dgm:cxn modelId="{8A49DDFC-E07A-49F3-90E8-9A7AAFF1BC68}" type="presParOf" srcId="{AF4346E0-34C4-4AA1-87B4-9D0201F5665D}" destId="{37F1252C-239E-4007-81EE-95C0866C309A}" srcOrd="5" destOrd="0" presId="urn:microsoft.com/office/officeart/2005/8/layout/chevron1"/>
    <dgm:cxn modelId="{CF67ABD6-519C-43AC-9BBF-472B2508E28E}" type="presParOf" srcId="{AF4346E0-34C4-4AA1-87B4-9D0201F5665D}" destId="{0A483B1E-1532-4A8A-A329-31D30836F22E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1E7D5-0C67-4B56-A9DA-2C20534B777B}">
      <dsp:nvSpPr>
        <dsp:cNvPr id="0" name=""/>
        <dsp:cNvSpPr/>
      </dsp:nvSpPr>
      <dsp:spPr>
        <a:xfrm>
          <a:off x="4877" y="882526"/>
          <a:ext cx="2839417" cy="1135766"/>
        </a:xfrm>
        <a:prstGeom prst="chevron">
          <a:avLst/>
        </a:prstGeom>
        <a:solidFill>
          <a:schemeClr val="bg1">
            <a:lumMod val="8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4000" kern="1200" dirty="0"/>
            <a:t>55</a:t>
          </a:r>
        </a:p>
      </dsp:txBody>
      <dsp:txXfrm>
        <a:off x="572760" y="882526"/>
        <a:ext cx="1703651" cy="1135766"/>
      </dsp:txXfrm>
    </dsp:sp>
    <dsp:sp modelId="{2E03A890-10B7-46A6-B4E8-87CEFF373CF3}">
      <dsp:nvSpPr>
        <dsp:cNvPr id="0" name=""/>
        <dsp:cNvSpPr/>
      </dsp:nvSpPr>
      <dsp:spPr>
        <a:xfrm>
          <a:off x="2560353" y="882526"/>
          <a:ext cx="2839417" cy="1135766"/>
        </a:xfrm>
        <a:prstGeom prst="chevron">
          <a:avLst/>
        </a:prstGeom>
        <a:solidFill>
          <a:schemeClr val="bg1">
            <a:lumMod val="8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4000" kern="1200" dirty="0"/>
            <a:t>9</a:t>
          </a:r>
        </a:p>
      </dsp:txBody>
      <dsp:txXfrm>
        <a:off x="3128236" y="882526"/>
        <a:ext cx="1703651" cy="1135766"/>
      </dsp:txXfrm>
    </dsp:sp>
    <dsp:sp modelId="{9201499D-BEDD-4081-A886-949CB0DB0BCB}">
      <dsp:nvSpPr>
        <dsp:cNvPr id="0" name=""/>
        <dsp:cNvSpPr/>
      </dsp:nvSpPr>
      <dsp:spPr>
        <a:xfrm>
          <a:off x="5115829" y="882526"/>
          <a:ext cx="2839417" cy="1135766"/>
        </a:xfrm>
        <a:prstGeom prst="chevron">
          <a:avLst/>
        </a:prstGeom>
        <a:solidFill>
          <a:schemeClr val="bg1">
            <a:lumMod val="8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4000" kern="1200" dirty="0"/>
            <a:t>5</a:t>
          </a:r>
        </a:p>
      </dsp:txBody>
      <dsp:txXfrm>
        <a:off x="5683712" y="882526"/>
        <a:ext cx="1703651" cy="1135766"/>
      </dsp:txXfrm>
    </dsp:sp>
    <dsp:sp modelId="{0A483B1E-1532-4A8A-A329-31D30836F22E}">
      <dsp:nvSpPr>
        <dsp:cNvPr id="0" name=""/>
        <dsp:cNvSpPr/>
      </dsp:nvSpPr>
      <dsp:spPr>
        <a:xfrm>
          <a:off x="7671304" y="882526"/>
          <a:ext cx="2839417" cy="1135766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6500" kern="1200"/>
        </a:p>
      </dsp:txBody>
      <dsp:txXfrm>
        <a:off x="8239187" y="882526"/>
        <a:ext cx="1703651" cy="1135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7F54-8153-44A2-A1F3-63183014A98B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6EFD-5270-44EC-94DC-6FEF4DE382D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6506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7F54-8153-44A2-A1F3-63183014A98B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6EFD-5270-44EC-94DC-6FEF4DE382D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415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7F54-8153-44A2-A1F3-63183014A98B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6EFD-5270-44EC-94DC-6FEF4DE382D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161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7F54-8153-44A2-A1F3-63183014A98B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6EFD-5270-44EC-94DC-6FEF4DE382D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5858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7F54-8153-44A2-A1F3-63183014A98B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6EFD-5270-44EC-94DC-6FEF4DE382D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42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7F54-8153-44A2-A1F3-63183014A98B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6EFD-5270-44EC-94DC-6FEF4DE382D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542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7F54-8153-44A2-A1F3-63183014A98B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6EFD-5270-44EC-94DC-6FEF4DE382D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904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7F54-8153-44A2-A1F3-63183014A98B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6EFD-5270-44EC-94DC-6FEF4DE382D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205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7F54-8153-44A2-A1F3-63183014A98B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6EFD-5270-44EC-94DC-6FEF4DE382D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877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7F54-8153-44A2-A1F3-63183014A98B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6EFD-5270-44EC-94DC-6FEF4DE382D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233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27F54-8153-44A2-A1F3-63183014A98B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76EFD-5270-44EC-94DC-6FEF4DE382D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925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27F54-8153-44A2-A1F3-63183014A98B}" type="datetimeFigureOut">
              <a:rPr lang="fr-CA" smtClean="0"/>
              <a:t>2023-05-28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76EFD-5270-44EC-94DC-6FEF4DE382D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630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6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9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7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D0ACF69-1265-85B5-98A9-9294EE51E5C5}"/>
              </a:ext>
            </a:extLst>
          </p:cNvPr>
          <p:cNvSpPr/>
          <p:nvPr/>
        </p:nvSpPr>
        <p:spPr>
          <a:xfrm rot="19552078">
            <a:off x="-2478953" y="1127719"/>
            <a:ext cx="10757355" cy="1371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83A0A8-6366-349B-0D4A-756D088881C1}"/>
              </a:ext>
            </a:extLst>
          </p:cNvPr>
          <p:cNvSpPr/>
          <p:nvPr/>
        </p:nvSpPr>
        <p:spPr>
          <a:xfrm rot="19552078">
            <a:off x="-2704514" y="1956105"/>
            <a:ext cx="13632262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4BD1F5-6D4D-8F94-9E8C-435A5E1E7D77}"/>
              </a:ext>
            </a:extLst>
          </p:cNvPr>
          <p:cNvSpPr/>
          <p:nvPr/>
        </p:nvSpPr>
        <p:spPr>
          <a:xfrm rot="19552078">
            <a:off x="-1092915" y="2502883"/>
            <a:ext cx="13593141" cy="137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B014AF-BBC9-53B9-B387-FB8BDF90CB33}"/>
              </a:ext>
            </a:extLst>
          </p:cNvPr>
          <p:cNvSpPr/>
          <p:nvPr/>
        </p:nvSpPr>
        <p:spPr>
          <a:xfrm rot="19552078">
            <a:off x="332060" y="3265656"/>
            <a:ext cx="13350478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C2E00E-E23E-E0CF-0B71-166F3E888109}"/>
              </a:ext>
            </a:extLst>
          </p:cNvPr>
          <p:cNvSpPr/>
          <p:nvPr/>
        </p:nvSpPr>
        <p:spPr>
          <a:xfrm rot="19552078">
            <a:off x="1474275" y="4134217"/>
            <a:ext cx="13350478" cy="1371600"/>
          </a:xfrm>
          <a:prstGeom prst="rect">
            <a:avLst/>
          </a:prstGeom>
          <a:solidFill>
            <a:srgbClr val="EFE5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A78976-6058-65D5-9D91-94FA3C881C11}"/>
              </a:ext>
            </a:extLst>
          </p:cNvPr>
          <p:cNvSpPr/>
          <p:nvPr/>
        </p:nvSpPr>
        <p:spPr>
          <a:xfrm>
            <a:off x="-1508109" y="1894788"/>
            <a:ext cx="14628686" cy="19796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73F4F5BB-0DC6-F991-6F08-ACF6F455CEEA}"/>
              </a:ext>
            </a:extLst>
          </p:cNvPr>
          <p:cNvSpPr/>
          <p:nvPr/>
        </p:nvSpPr>
        <p:spPr>
          <a:xfrm>
            <a:off x="-1343431" y="1894788"/>
            <a:ext cx="5326055" cy="1979628"/>
          </a:xfrm>
          <a:prstGeom prst="parallelogram">
            <a:avLst>
              <a:gd name="adj" fmla="val 14759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54D873F8-B4D4-55D6-2AE9-31F6E8A6C467}"/>
              </a:ext>
            </a:extLst>
          </p:cNvPr>
          <p:cNvSpPr/>
          <p:nvPr/>
        </p:nvSpPr>
        <p:spPr>
          <a:xfrm>
            <a:off x="1058081" y="1894788"/>
            <a:ext cx="5326055" cy="1979628"/>
          </a:xfrm>
          <a:prstGeom prst="parallelogram">
            <a:avLst>
              <a:gd name="adj" fmla="val 14759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0BD88DFD-7C79-F284-20DF-2E942008F523}"/>
              </a:ext>
            </a:extLst>
          </p:cNvPr>
          <p:cNvSpPr/>
          <p:nvPr/>
        </p:nvSpPr>
        <p:spPr>
          <a:xfrm>
            <a:off x="3449137" y="1894788"/>
            <a:ext cx="5365506" cy="1979628"/>
          </a:xfrm>
          <a:prstGeom prst="parallelogram">
            <a:avLst>
              <a:gd name="adj" fmla="val 14759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5E194476-F25B-5C31-31E6-AC4CF145B4A9}"/>
              </a:ext>
            </a:extLst>
          </p:cNvPr>
          <p:cNvSpPr/>
          <p:nvPr/>
        </p:nvSpPr>
        <p:spPr>
          <a:xfrm>
            <a:off x="5852025" y="1894788"/>
            <a:ext cx="5380793" cy="1979628"/>
          </a:xfrm>
          <a:prstGeom prst="parallelogram">
            <a:avLst>
              <a:gd name="adj" fmla="val 14759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7D77E42B-4094-B526-974C-5B078E5C535B}"/>
              </a:ext>
            </a:extLst>
          </p:cNvPr>
          <p:cNvSpPr/>
          <p:nvPr/>
        </p:nvSpPr>
        <p:spPr>
          <a:xfrm>
            <a:off x="8301259" y="1894788"/>
            <a:ext cx="5380793" cy="1979628"/>
          </a:xfrm>
          <a:prstGeom prst="parallelogram">
            <a:avLst>
              <a:gd name="adj" fmla="val 147590"/>
            </a:avLst>
          </a:prstGeom>
          <a:solidFill>
            <a:srgbClr val="E0CD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676FE9-3ADA-A0FC-5795-BFBE12FD1E4D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324217" y="2130457"/>
            <a:ext cx="9231410" cy="1513411"/>
          </a:xfrm>
        </p:spPr>
        <p:txBody>
          <a:bodyPr anchor="b">
            <a:normAutofit/>
          </a:bodyPr>
          <a:lstStyle/>
          <a:p>
            <a:pPr algn="l"/>
            <a:r>
              <a:rPr lang="fr-CA" sz="4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Effets de la musicothérapie sur les patients avec démence</a:t>
            </a:r>
            <a:endParaRPr lang="fr-CA" sz="4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FCF23-D77E-CFA4-ED4A-1E9E81AF3CCE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097087" y="4484295"/>
            <a:ext cx="4431843" cy="1866846"/>
          </a:xfrm>
          <a:solidFill>
            <a:srgbClr val="F2F2F2">
              <a:alpha val="65098"/>
            </a:srgbClr>
          </a:solidFill>
        </p:spPr>
        <p:txBody>
          <a:bodyPr anchor="ctr" anchorCtr="0">
            <a:normAutofit/>
          </a:bodyPr>
          <a:lstStyle/>
          <a:p>
            <a:pPr marL="233363" algn="l"/>
            <a:r>
              <a:rPr lang="fr-CA" sz="1900"/>
              <a:t>Projet d’érudition 2023</a:t>
            </a:r>
          </a:p>
          <a:p>
            <a:pPr marL="233363" algn="l"/>
            <a:r>
              <a:rPr lang="fr-CA" sz="1900"/>
              <a:t>Geneviève Glavina</a:t>
            </a:r>
          </a:p>
          <a:p>
            <a:pPr marL="233363" algn="l"/>
            <a:r>
              <a:rPr lang="fr-CA" sz="1900"/>
              <a:t>UMF Notre-Dame</a:t>
            </a:r>
          </a:p>
          <a:p>
            <a:pPr marL="233363" algn="l"/>
            <a:r>
              <a:rPr lang="fr-CA" sz="1900"/>
              <a:t>Supervision par Dr Danny Castonguay</a:t>
            </a:r>
            <a:endParaRPr lang="fr-CA" sz="2200" dirty="0"/>
          </a:p>
        </p:txBody>
      </p:sp>
    </p:spTree>
    <p:extLst>
      <p:ext uri="{BB962C8B-B14F-4D97-AF65-F5344CB8AC3E}">
        <p14:creationId xmlns:p14="http://schemas.microsoft.com/office/powerpoint/2010/main" val="2005780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8BA77-1E74-F47F-FC94-F18A01E7A84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469341" y="365125"/>
            <a:ext cx="7884459" cy="1325563"/>
          </a:xfrm>
        </p:spPr>
        <p:txBody>
          <a:bodyPr>
            <a:normAutofit/>
          </a:bodyPr>
          <a:lstStyle/>
          <a:p>
            <a:r>
              <a:rPr lang="fr-CA" sz="2400" dirty="0"/>
              <a:t>Music-</a:t>
            </a:r>
            <a:r>
              <a:rPr lang="fr-CA" sz="2400" dirty="0" err="1"/>
              <a:t>based</a:t>
            </a:r>
            <a:r>
              <a:rPr lang="fr-CA" sz="2400" dirty="0"/>
              <a:t> </a:t>
            </a:r>
            <a:r>
              <a:rPr lang="fr-CA" sz="2400" dirty="0" err="1"/>
              <a:t>therapeutic</a:t>
            </a:r>
            <a:r>
              <a:rPr lang="fr-CA" sz="2400" dirty="0"/>
              <a:t> interventions for people </a:t>
            </a:r>
            <a:r>
              <a:rPr lang="fr-CA" sz="2400" dirty="0" err="1"/>
              <a:t>with</a:t>
            </a:r>
            <a:r>
              <a:rPr lang="fr-CA" sz="2400" dirty="0"/>
              <a:t> </a:t>
            </a:r>
            <a:r>
              <a:rPr lang="fr-CA" sz="2400" dirty="0" err="1"/>
              <a:t>dementia</a:t>
            </a:r>
            <a:br>
              <a:rPr lang="fr-CA" dirty="0"/>
            </a:b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Der Steen et al. (2018)</a:t>
            </a:r>
            <a:endParaRPr lang="fr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3D95F-ABC9-C696-656A-87DC4F11735C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2067672"/>
            <a:ext cx="10515600" cy="478304"/>
          </a:xfrm>
        </p:spPr>
        <p:txBody>
          <a:bodyPr>
            <a:normAutofit/>
          </a:bodyPr>
          <a:lstStyle/>
          <a:p>
            <a:r>
              <a:rPr lang="fr-CA" dirty="0"/>
              <a:t>Aucun résultat significatif 4 semaines après la fin du traitement</a:t>
            </a:r>
          </a:p>
          <a:p>
            <a:pPr marL="0" indent="0" algn="l">
              <a:buNone/>
            </a:pPr>
            <a:endParaRPr lang="fr-CA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42CE6F-3DB9-2B08-5AFD-8FDE73D7BDF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838200" y="365125"/>
            <a:ext cx="28104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1</a:t>
            </a:r>
          </a:p>
          <a:p>
            <a:r>
              <a:rPr lang="fr-CA" sz="2900" b="1" dirty="0"/>
              <a:t>MÉTA-ANALYSE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A96EC07-81E6-92E9-CF1C-62EC1E78B8ED}"/>
              </a:ext>
            </a:extLst>
          </p:cNvPr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8683453"/>
              </p:ext>
            </p:extLst>
          </p:nvPr>
        </p:nvGraphicFramePr>
        <p:xfrm>
          <a:off x="838200" y="2998096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518">
                  <a:extLst>
                    <a:ext uri="{9D8B030D-6E8A-4147-A177-3AD203B41FA5}">
                      <a16:colId xmlns:a16="http://schemas.microsoft.com/office/drawing/2014/main" val="287681167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7987563"/>
                    </a:ext>
                  </a:extLst>
                </a:gridCol>
                <a:gridCol w="2384611">
                  <a:extLst>
                    <a:ext uri="{9D8B030D-6E8A-4147-A177-3AD203B41FA5}">
                      <a16:colId xmlns:a16="http://schemas.microsoft.com/office/drawing/2014/main" val="3609676277"/>
                    </a:ext>
                  </a:extLst>
                </a:gridCol>
                <a:gridCol w="2344271">
                  <a:extLst>
                    <a:ext uri="{9D8B030D-6E8A-4147-A177-3AD203B41FA5}">
                      <a16:colId xmlns:a16="http://schemas.microsoft.com/office/drawing/2014/main" val="30007299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Issue 4 </a:t>
                      </a:r>
                      <a:r>
                        <a:rPr lang="fr-CA" dirty="0" err="1">
                          <a:solidFill>
                            <a:schemeClr val="tx1"/>
                          </a:solidFill>
                        </a:rPr>
                        <a:t>sem</a:t>
                      </a:r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 post-traitement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Effet (IC à 95%)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Nombre de patients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Qualité de l’évidence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29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Qualité de vie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0.34 SD (-0.12 à 0.80)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180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Faible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87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Dépression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-0.03 SD (-0.24 à 0.19)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354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Faible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07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Anxiété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-0.28 SD (-0.71 à 0.15)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Très faible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725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Agitation / Agressivité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-0.10 SD (-0.33 à 0.13)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330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Faible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301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Problèmes comportementaux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-0.19 SD (-0.51 à 0.14)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351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Faible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069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Comportements sociaux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0.53 SD (-0.53 à 1.6)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Très faible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658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Cognition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0.07 SD (-0.21 à 0.36)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193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Faible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272230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16A0E20C-E472-411D-39BD-62104EE2019A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3299013" y="374090"/>
            <a:ext cx="8054788" cy="13255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400" dirty="0"/>
              <a:t>Music-</a:t>
            </a:r>
            <a:r>
              <a:rPr lang="fr-CA" sz="2400" dirty="0" err="1"/>
              <a:t>based</a:t>
            </a:r>
            <a:r>
              <a:rPr lang="fr-CA" sz="2400" dirty="0"/>
              <a:t> </a:t>
            </a:r>
            <a:r>
              <a:rPr lang="fr-CA" sz="2400" dirty="0" err="1"/>
              <a:t>therapeutic</a:t>
            </a:r>
            <a:r>
              <a:rPr lang="fr-CA" sz="2400" dirty="0"/>
              <a:t> interventions for people </a:t>
            </a:r>
            <a:r>
              <a:rPr lang="fr-CA" sz="2400" dirty="0" err="1"/>
              <a:t>with</a:t>
            </a:r>
            <a:r>
              <a:rPr lang="fr-CA" sz="2400" dirty="0"/>
              <a:t> </a:t>
            </a:r>
            <a:r>
              <a:rPr lang="fr-CA" sz="2400" dirty="0" err="1"/>
              <a:t>dementia</a:t>
            </a:r>
            <a:br>
              <a:rPr lang="fr-CA" dirty="0"/>
            </a:br>
            <a:r>
              <a:rPr lang="fr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Der Steen et al. (2018)</a:t>
            </a:r>
            <a:endParaRPr lang="fr-CA" b="1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0F0CAE1-7AA1-247E-0B17-648DBABCB515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838200" y="365125"/>
            <a:ext cx="2353235" cy="13255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1</a:t>
            </a:r>
          </a:p>
          <a:p>
            <a:r>
              <a:rPr lang="fr-CA" sz="2900" b="1" dirty="0"/>
              <a:t>MÉTA-ANALYSE</a:t>
            </a:r>
          </a:p>
        </p:txBody>
      </p:sp>
    </p:spTree>
    <p:extLst>
      <p:ext uri="{BB962C8B-B14F-4D97-AF65-F5344CB8AC3E}">
        <p14:creationId xmlns:p14="http://schemas.microsoft.com/office/powerpoint/2010/main" val="2397445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8BA77-1E74-F47F-FC94-F18A01E7A84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299013" y="374090"/>
            <a:ext cx="8054788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CA" sz="2400" dirty="0"/>
              <a:t>Music-</a:t>
            </a:r>
            <a:r>
              <a:rPr lang="fr-CA" sz="2400" dirty="0" err="1"/>
              <a:t>based</a:t>
            </a:r>
            <a:r>
              <a:rPr lang="fr-CA" sz="2400" dirty="0"/>
              <a:t> </a:t>
            </a:r>
            <a:r>
              <a:rPr lang="fr-CA" sz="2400" dirty="0" err="1"/>
              <a:t>therapeutic</a:t>
            </a:r>
            <a:r>
              <a:rPr lang="fr-CA" sz="2400" dirty="0"/>
              <a:t> interventions for people </a:t>
            </a:r>
            <a:r>
              <a:rPr lang="fr-CA" sz="2400" dirty="0" err="1"/>
              <a:t>with</a:t>
            </a:r>
            <a:r>
              <a:rPr lang="fr-CA" sz="2400" dirty="0"/>
              <a:t> </a:t>
            </a:r>
            <a:r>
              <a:rPr lang="fr-CA" sz="2400" dirty="0" err="1"/>
              <a:t>dementia</a:t>
            </a:r>
            <a:br>
              <a:rPr lang="fr-CA" dirty="0"/>
            </a:b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Der Steen et al. (2018)</a:t>
            </a:r>
            <a:endParaRPr lang="fr-CA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42CE6F-3DB9-2B08-5AFD-8FDE73D7BDF5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38200" y="365125"/>
            <a:ext cx="2353235" cy="13255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1</a:t>
            </a:r>
          </a:p>
          <a:p>
            <a:r>
              <a:rPr lang="fr-CA" sz="2900" b="1" dirty="0"/>
              <a:t>MÉTA-ANALYSE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793BEC-1A19-88E0-925F-FB12E649AA08}"/>
              </a:ext>
            </a:extLst>
          </p:cNvPr>
          <p:cNvSpPr txBox="1"/>
          <p:nvPr/>
        </p:nvSpPr>
        <p:spPr>
          <a:xfrm>
            <a:off x="838196" y="2031944"/>
            <a:ext cx="1051560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2400" dirty="0"/>
              <a:t>Forces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DF6E5D-342D-949B-6734-D5AF37EB057B}"/>
              </a:ext>
            </a:extLst>
          </p:cNvPr>
          <p:cNvSpPr txBox="1"/>
          <p:nvPr/>
        </p:nvSpPr>
        <p:spPr>
          <a:xfrm>
            <a:off x="838197" y="2488397"/>
            <a:ext cx="1051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/>
              <a:t>Bonne revue de la littérature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/>
              <a:t>Méthodologie claire et rigoureuse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796D4D-18B9-EF52-3491-35D9480CF842}"/>
              </a:ext>
            </a:extLst>
          </p:cNvPr>
          <p:cNvSpPr txBox="1"/>
          <p:nvPr/>
        </p:nvSpPr>
        <p:spPr>
          <a:xfrm>
            <a:off x="838198" y="3722886"/>
            <a:ext cx="1051560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2400" dirty="0"/>
              <a:t>Limites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66F221-DB89-7AD5-3A0D-AC0C9D3B8C62}"/>
              </a:ext>
            </a:extLst>
          </p:cNvPr>
          <p:cNvSpPr txBox="1"/>
          <p:nvPr/>
        </p:nvSpPr>
        <p:spPr>
          <a:xfrm>
            <a:off x="838199" y="4184551"/>
            <a:ext cx="105156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CA" sz="2400" dirty="0"/>
              <a:t>Beaucoup de pertes au suivi dans les études (mort, hospitalisation)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CA" sz="2400" dirty="0"/>
              <a:t>Pas de distinction entre les différents types de musicothérapie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CA" sz="2400" dirty="0"/>
              <a:t>Qualité de l’évidence faible en général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sz="2400" dirty="0"/>
              <a:t>Grande hétérogénéité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sz="2400" dirty="0"/>
              <a:t>Biais de performance et de détection important (aveugle souvent impossible)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CA" sz="2400" dirty="0"/>
              <a:t>Seuil pour effet clinique non établi</a:t>
            </a:r>
          </a:p>
        </p:txBody>
      </p:sp>
    </p:spTree>
    <p:extLst>
      <p:ext uri="{BB962C8B-B14F-4D97-AF65-F5344CB8AC3E}">
        <p14:creationId xmlns:p14="http://schemas.microsoft.com/office/powerpoint/2010/main" val="4136131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8BA77-1E74-F47F-FC94-F18A01E7A84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469341" y="365125"/>
            <a:ext cx="7884459" cy="1325563"/>
          </a:xfrm>
        </p:spPr>
        <p:txBody>
          <a:bodyPr>
            <a:normAutofit/>
          </a:bodyPr>
          <a:lstStyle/>
          <a:p>
            <a:r>
              <a:rPr lang="en-US" sz="2400" dirty="0"/>
              <a:t>Individual music therapy for agitation in dementia: an exploratory randomized controlled trial</a:t>
            </a:r>
            <a:br>
              <a:rPr lang="en-US" sz="2400" dirty="0"/>
            </a:br>
            <a:r>
              <a:rPr lang="en-US" sz="1800" dirty="0"/>
              <a:t>Ridder et al. (2013)</a:t>
            </a:r>
            <a:endParaRPr lang="fr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3D95F-ABC9-C696-656A-87DC4F11735C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214153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r-CA" dirty="0"/>
              <a:t>Population: 42</a:t>
            </a:r>
          </a:p>
          <a:p>
            <a:r>
              <a:rPr lang="fr-CA" dirty="0"/>
              <a:t>Lieu: Norvège</a:t>
            </a:r>
          </a:p>
          <a:p>
            <a:r>
              <a:rPr lang="fr-CA" dirty="0"/>
              <a:t>Intervention: Séance de musicothérapie individuelle 2x/</a:t>
            </a:r>
            <a:r>
              <a:rPr lang="fr-CA" dirty="0" err="1"/>
              <a:t>sem</a:t>
            </a:r>
            <a:r>
              <a:rPr lang="fr-CA" dirty="0"/>
              <a:t> pendant 6 semaines</a:t>
            </a:r>
          </a:p>
          <a:p>
            <a:r>
              <a:rPr lang="fr-CA" dirty="0"/>
              <a:t>Comparaison: Soins usuels et inversion des groupes après 6 semaines</a:t>
            </a:r>
          </a:p>
          <a:p>
            <a:r>
              <a:rPr lang="fr-CA" dirty="0"/>
              <a:t>Issue primaire:</a:t>
            </a:r>
          </a:p>
          <a:p>
            <a:pPr lvl="1"/>
            <a:r>
              <a:rPr lang="fr-CA" dirty="0"/>
              <a:t>Agitation (Cohen-Mansfield Agitation Inventory – CMAI)</a:t>
            </a:r>
          </a:p>
          <a:p>
            <a:pPr lvl="1"/>
            <a:r>
              <a:rPr lang="fr-CA" dirty="0"/>
              <a:t>Qualité de vie (</a:t>
            </a:r>
            <a:r>
              <a:rPr lang="fr-CA" dirty="0" err="1"/>
              <a:t>Alzheimer’s</a:t>
            </a:r>
            <a:r>
              <a:rPr lang="fr-CA" dirty="0"/>
              <a:t> </a:t>
            </a:r>
            <a:r>
              <a:rPr lang="fr-CA" dirty="0" err="1"/>
              <a:t>Disease-Related</a:t>
            </a:r>
            <a:r>
              <a:rPr lang="fr-CA" dirty="0"/>
              <a:t> </a:t>
            </a:r>
            <a:r>
              <a:rPr lang="fr-CA" dirty="0" err="1"/>
              <a:t>Quality</a:t>
            </a:r>
            <a:r>
              <a:rPr lang="fr-CA" dirty="0"/>
              <a:t> of Life - ADRQL)</a:t>
            </a:r>
          </a:p>
          <a:p>
            <a:r>
              <a:rPr lang="fr-CA" dirty="0"/>
              <a:t>Issue secondaire: Utilisation de psychotropes</a:t>
            </a:r>
          </a:p>
          <a:p>
            <a:r>
              <a:rPr lang="fr-CA" dirty="0"/>
              <a:t>Évaluation à T0, 7 </a:t>
            </a:r>
            <a:r>
              <a:rPr lang="fr-CA" dirty="0" err="1"/>
              <a:t>sem</a:t>
            </a:r>
            <a:r>
              <a:rPr lang="fr-CA" dirty="0"/>
              <a:t> et 14 </a:t>
            </a:r>
            <a:r>
              <a:rPr lang="fr-CA" dirty="0" err="1"/>
              <a:t>sem</a:t>
            </a:r>
            <a:endParaRPr lang="fr-CA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42CE6F-3DB9-2B08-5AFD-8FDE73D7BDF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838200" y="365125"/>
            <a:ext cx="28104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2</a:t>
            </a:r>
          </a:p>
          <a:p>
            <a:r>
              <a:rPr lang="fr-CA" sz="2900" b="1" dirty="0"/>
              <a:t>ECR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3C14BD1-8176-E505-0EEE-AD82AABACAA5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200400" y="374090"/>
            <a:ext cx="8153401" cy="13255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Individual music therapy for agitation in dementia: an exploratory randomized controlled trial</a:t>
            </a:r>
            <a:br>
              <a:rPr lang="en-US" sz="2400" dirty="0"/>
            </a:br>
            <a:r>
              <a:rPr lang="en-US" sz="1800" dirty="0"/>
              <a:t>Ridder et al. (2013)</a:t>
            </a:r>
            <a:endParaRPr lang="fr-CA" b="1" i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D3C9F78-668C-A454-CCDA-01621D360990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838201" y="365125"/>
            <a:ext cx="2236694" cy="13255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2</a:t>
            </a:r>
          </a:p>
          <a:p>
            <a:r>
              <a:rPr lang="fr-CA" sz="2900" b="1" dirty="0"/>
              <a:t>ECR</a:t>
            </a:r>
          </a:p>
        </p:txBody>
      </p:sp>
    </p:spTree>
    <p:extLst>
      <p:ext uri="{BB962C8B-B14F-4D97-AF65-F5344CB8AC3E}">
        <p14:creationId xmlns:p14="http://schemas.microsoft.com/office/powerpoint/2010/main" val="1705992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8BA77-1E74-F47F-FC94-F18A01E7A84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469341" y="365125"/>
            <a:ext cx="7884459" cy="1325563"/>
          </a:xfrm>
        </p:spPr>
        <p:txBody>
          <a:bodyPr>
            <a:normAutofit/>
          </a:bodyPr>
          <a:lstStyle/>
          <a:p>
            <a:r>
              <a:rPr lang="en-US" sz="2400" dirty="0"/>
              <a:t>Individual music therapy for agitation in dementia: an exploratory randomized controlled trial</a:t>
            </a:r>
            <a:br>
              <a:rPr lang="en-US" sz="2400" dirty="0"/>
            </a:br>
            <a:r>
              <a:rPr lang="en-US" sz="1800" dirty="0"/>
              <a:t>Ridder et al. (2013)</a:t>
            </a:r>
            <a:endParaRPr lang="fr-CA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42CE6F-3DB9-2B08-5AFD-8FDE73D7BDF5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38200" y="365125"/>
            <a:ext cx="28104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2</a:t>
            </a:r>
          </a:p>
          <a:p>
            <a:r>
              <a:rPr lang="fr-CA" sz="2900" b="1" dirty="0"/>
              <a:t>ECR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9306077-D4A3-E0A8-5F0D-5AE7009BE6E1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200400" y="374090"/>
            <a:ext cx="8153401" cy="13255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Individual music therapy for agitation in dementia: an exploratory randomized controlled trial</a:t>
            </a:r>
            <a:br>
              <a:rPr lang="en-US" sz="2400" dirty="0"/>
            </a:br>
            <a:r>
              <a:rPr lang="en-US" sz="1800" dirty="0"/>
              <a:t>Ridder et al. (2013)</a:t>
            </a:r>
            <a:endParaRPr lang="fr-CA" b="1" i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A16CC05-CFB4-BE3A-CD38-3264EB94C789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838201" y="365125"/>
            <a:ext cx="2236694" cy="13255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2</a:t>
            </a:r>
          </a:p>
          <a:p>
            <a:r>
              <a:rPr lang="fr-CA" sz="2900" b="1" dirty="0"/>
              <a:t>ECR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97BC65-4150-65B4-0FB8-0D9BDC0500B6}"/>
              </a:ext>
            </a:extLst>
          </p:cNvPr>
          <p:cNvSpPr txBox="1"/>
          <p:nvPr/>
        </p:nvSpPr>
        <p:spPr>
          <a:xfrm>
            <a:off x="838200" y="2070634"/>
            <a:ext cx="1051560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2400" dirty="0"/>
              <a:t>Résultats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16F35B-A291-EFB4-8B71-4D9CEA76B567}"/>
              </a:ext>
            </a:extLst>
          </p:cNvPr>
          <p:cNvSpPr txBox="1"/>
          <p:nvPr/>
        </p:nvSpPr>
        <p:spPr>
          <a:xfrm>
            <a:off x="838201" y="2527087"/>
            <a:ext cx="10515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2400" dirty="0"/>
              <a:t>Fréquence d’agitation -3.41 (-11.18 à 4.36, p = 0.378, d = 0.21)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2400" dirty="0"/>
              <a:t>Agitation dérangeante: -6.77 (-12.71 à -0.83, p = 0.027, d = 0.50)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2400" dirty="0"/>
              <a:t>Qualité de vie: 16.3 (-26.02 à 58.62, p = 0.439, d = 0.19)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4A9AF5-BD2A-79D2-3ECB-D6CABC37A857}"/>
              </a:ext>
            </a:extLst>
          </p:cNvPr>
          <p:cNvSpPr txBox="1"/>
          <p:nvPr/>
        </p:nvSpPr>
        <p:spPr>
          <a:xfrm>
            <a:off x="838198" y="4114229"/>
            <a:ext cx="1051560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2400" dirty="0"/>
              <a:t>Forces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C15A10-34A3-9DEC-250D-4A58B8B95C77}"/>
              </a:ext>
            </a:extLst>
          </p:cNvPr>
          <p:cNvSpPr txBox="1"/>
          <p:nvPr/>
        </p:nvSpPr>
        <p:spPr>
          <a:xfrm>
            <a:off x="838199" y="4575894"/>
            <a:ext cx="1051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CA" sz="2400" dirty="0"/>
              <a:t>Analyse en intention de traitement, musicothérapeutes spécialisés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005E59-7752-966E-F8E2-EDB04E3FF280}"/>
              </a:ext>
            </a:extLst>
          </p:cNvPr>
          <p:cNvSpPr txBox="1"/>
          <p:nvPr/>
        </p:nvSpPr>
        <p:spPr>
          <a:xfrm>
            <a:off x="838199" y="5424372"/>
            <a:ext cx="1051560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2400" dirty="0"/>
              <a:t>Limites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58D86C-96E7-B85D-BF72-C921BA9CE62E}"/>
              </a:ext>
            </a:extLst>
          </p:cNvPr>
          <p:cNvSpPr txBox="1"/>
          <p:nvPr/>
        </p:nvSpPr>
        <p:spPr>
          <a:xfrm>
            <a:off x="838200" y="5886037"/>
            <a:ext cx="1051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CA" sz="2400" dirty="0"/>
              <a:t>Pas d’aveugle, pas de seuil cliniquement significatif établi, N petit</a:t>
            </a:r>
          </a:p>
        </p:txBody>
      </p:sp>
    </p:spTree>
    <p:extLst>
      <p:ext uri="{BB962C8B-B14F-4D97-AF65-F5344CB8AC3E}">
        <p14:creationId xmlns:p14="http://schemas.microsoft.com/office/powerpoint/2010/main" val="2973165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8BA77-1E74-F47F-FC94-F18A01E7A84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469341" y="365125"/>
            <a:ext cx="7884459" cy="1325563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Effect of Active Music Therapy and Individualized Listening to Music on Dementia: A Multicenter Randomized Controlled Trial</a:t>
            </a:r>
            <a:br>
              <a:rPr lang="en-US" sz="2400" dirty="0"/>
            </a:br>
            <a:r>
              <a:rPr lang="en-US" sz="1800" dirty="0" err="1"/>
              <a:t>Raglio</a:t>
            </a:r>
            <a:r>
              <a:rPr lang="en-US" sz="1800" dirty="0"/>
              <a:t> et al. (2015)</a:t>
            </a:r>
            <a:endParaRPr lang="fr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3D95F-ABC9-C696-656A-87DC4F11735C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2132572"/>
            <a:ext cx="10515600" cy="4351338"/>
          </a:xfrm>
        </p:spPr>
        <p:txBody>
          <a:bodyPr>
            <a:normAutofit/>
          </a:bodyPr>
          <a:lstStyle/>
          <a:p>
            <a:r>
              <a:rPr lang="fr-CA" dirty="0"/>
              <a:t>Population: 120</a:t>
            </a:r>
          </a:p>
          <a:p>
            <a:r>
              <a:rPr lang="fr-CA" dirty="0"/>
              <a:t>Lieu: Italie</a:t>
            </a:r>
          </a:p>
          <a:p>
            <a:r>
              <a:rPr lang="fr-CA" dirty="0"/>
              <a:t>Intervention: 3 groupes</a:t>
            </a:r>
          </a:p>
          <a:p>
            <a:pPr lvl="1"/>
            <a:r>
              <a:rPr lang="fr-CA" dirty="0"/>
              <a:t>Musicothérapie interactive 2x/</a:t>
            </a:r>
            <a:r>
              <a:rPr lang="fr-CA" dirty="0" err="1"/>
              <a:t>sem</a:t>
            </a:r>
            <a:r>
              <a:rPr lang="fr-CA" dirty="0"/>
              <a:t> pendant 10 semaines</a:t>
            </a:r>
          </a:p>
          <a:p>
            <a:pPr lvl="1"/>
            <a:r>
              <a:rPr lang="fr-CA" dirty="0"/>
              <a:t>Musicothérapie réceptive 2x/</a:t>
            </a:r>
            <a:r>
              <a:rPr lang="fr-CA" dirty="0" err="1"/>
              <a:t>sem</a:t>
            </a:r>
            <a:r>
              <a:rPr lang="fr-CA" dirty="0"/>
              <a:t> pendant 10 semaines</a:t>
            </a:r>
          </a:p>
          <a:p>
            <a:pPr lvl="1"/>
            <a:r>
              <a:rPr lang="fr-CA" dirty="0"/>
              <a:t>Soins usuels</a:t>
            </a:r>
          </a:p>
          <a:p>
            <a:r>
              <a:rPr lang="fr-CA" dirty="0"/>
              <a:t>Issue primaire: dépression, anxiété, agitation, apathie</a:t>
            </a:r>
          </a:p>
          <a:p>
            <a:r>
              <a:rPr lang="fr-CA" dirty="0"/>
              <a:t>Issue secondaire: qualité de vie</a:t>
            </a:r>
          </a:p>
          <a:p>
            <a:r>
              <a:rPr lang="fr-CA" dirty="0"/>
              <a:t>Évaluation à T0, à 10 </a:t>
            </a:r>
            <a:r>
              <a:rPr lang="fr-CA" dirty="0" err="1"/>
              <a:t>sem</a:t>
            </a:r>
            <a:r>
              <a:rPr lang="fr-CA" dirty="0"/>
              <a:t> et à 1 mois post-traitement)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42CE6F-3DB9-2B08-5AFD-8FDE73D7BDF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838200" y="365125"/>
            <a:ext cx="28104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3</a:t>
            </a:r>
          </a:p>
          <a:p>
            <a:r>
              <a:rPr lang="fr-CA" sz="2900" b="1" dirty="0"/>
              <a:t>ECR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4B372C5-19A1-CC43-16AC-9BEC2E21AFC0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200400" y="374090"/>
            <a:ext cx="8153401" cy="13255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Effect of Active Music Therapy and Individualized Listening to Music on Dementia: A Multicenter Randomized Controlled Trial</a:t>
            </a:r>
            <a:br>
              <a:rPr lang="en-US" sz="2400" dirty="0"/>
            </a:br>
            <a:r>
              <a:rPr lang="en-US" sz="1800" dirty="0" err="1"/>
              <a:t>Raglio</a:t>
            </a:r>
            <a:r>
              <a:rPr lang="en-US" sz="1800" dirty="0"/>
              <a:t> et al. (2015)</a:t>
            </a:r>
            <a:endParaRPr lang="fr-CA" b="1" i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8AF30F7-2080-4DC9-1D7B-CFEE8191111D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838201" y="365125"/>
            <a:ext cx="2236694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3</a:t>
            </a:r>
          </a:p>
          <a:p>
            <a:r>
              <a:rPr lang="fr-CA" sz="2900" b="1" dirty="0"/>
              <a:t>ECR</a:t>
            </a:r>
          </a:p>
        </p:txBody>
      </p:sp>
    </p:spTree>
    <p:extLst>
      <p:ext uri="{BB962C8B-B14F-4D97-AF65-F5344CB8AC3E}">
        <p14:creationId xmlns:p14="http://schemas.microsoft.com/office/powerpoint/2010/main" val="1412067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8BA77-1E74-F47F-FC94-F18A01E7A84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469341" y="365125"/>
            <a:ext cx="7884459" cy="1325563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Effect of Active Music Therapy and Individualized Listening to Music on Dementia: A Multicenter Randomized Controlled Trial</a:t>
            </a:r>
            <a:br>
              <a:rPr lang="en-US" sz="2400" dirty="0"/>
            </a:br>
            <a:r>
              <a:rPr lang="en-US" sz="1800" dirty="0" err="1"/>
              <a:t>Raglio</a:t>
            </a:r>
            <a:r>
              <a:rPr lang="en-US" sz="1800" dirty="0"/>
              <a:t> et al. (2015)</a:t>
            </a:r>
            <a:endParaRPr lang="fr-CA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42CE6F-3DB9-2B08-5AFD-8FDE73D7BDF5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38200" y="365125"/>
            <a:ext cx="28104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3</a:t>
            </a:r>
          </a:p>
          <a:p>
            <a:r>
              <a:rPr lang="fr-CA" sz="2900" b="1" dirty="0"/>
              <a:t>ECR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7C765E0-66F3-5C00-48C2-04B6C42FBF08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200400" y="374090"/>
            <a:ext cx="8153401" cy="13255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Effect of Active Music Therapy and Individualized Listening to Music on Dementia: A Multicenter Randomized Controlled Trial</a:t>
            </a:r>
            <a:br>
              <a:rPr lang="en-US" sz="2400" dirty="0"/>
            </a:br>
            <a:r>
              <a:rPr lang="en-US" sz="1800" dirty="0" err="1"/>
              <a:t>Raglio</a:t>
            </a:r>
            <a:r>
              <a:rPr lang="en-US" sz="1800" dirty="0"/>
              <a:t> et al. (2015)</a:t>
            </a:r>
            <a:endParaRPr lang="fr-CA" b="1" i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1DE505-2DC9-CF55-8DEB-328D7BF78718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838201" y="365125"/>
            <a:ext cx="2236694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3</a:t>
            </a:r>
          </a:p>
          <a:p>
            <a:r>
              <a:rPr lang="fr-CA" sz="2900" b="1" dirty="0"/>
              <a:t>ECR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707065-91BE-A6E9-DB48-C1CECAA2BC5B}"/>
              </a:ext>
            </a:extLst>
          </p:cNvPr>
          <p:cNvSpPr txBox="1"/>
          <p:nvPr/>
        </p:nvSpPr>
        <p:spPr>
          <a:xfrm>
            <a:off x="838200" y="2070634"/>
            <a:ext cx="10515601" cy="4308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2200" dirty="0"/>
              <a:t>Résultats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2A0BE9-393D-D867-0700-63406CC9E8DF}"/>
              </a:ext>
            </a:extLst>
          </p:cNvPr>
          <p:cNvSpPr txBox="1"/>
          <p:nvPr/>
        </p:nvSpPr>
        <p:spPr>
          <a:xfrm>
            <a:off x="838201" y="2527087"/>
            <a:ext cx="10515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2200" dirty="0"/>
              <a:t>Aucun résultat statistiquement significatif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14EC90-658F-A53E-B8FD-D82D2D27098D}"/>
              </a:ext>
            </a:extLst>
          </p:cNvPr>
          <p:cNvSpPr txBox="1"/>
          <p:nvPr/>
        </p:nvSpPr>
        <p:spPr>
          <a:xfrm>
            <a:off x="838199" y="3122882"/>
            <a:ext cx="10515601" cy="4308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2200" dirty="0"/>
              <a:t>Forces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1C8B6C-DB35-B239-C8BF-992990DC1E0E}"/>
              </a:ext>
            </a:extLst>
          </p:cNvPr>
          <p:cNvSpPr txBox="1"/>
          <p:nvPr/>
        </p:nvSpPr>
        <p:spPr>
          <a:xfrm>
            <a:off x="838200" y="3584547"/>
            <a:ext cx="105156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2200" dirty="0"/>
              <a:t>Échelle d’évaluation de la qualité de la musicothérapie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2200" dirty="0"/>
              <a:t>Comparaison entre 2 types de musicothérapie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2200" dirty="0"/>
              <a:t>Personnel soignant évaluateur aveugle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sz="2200" dirty="0"/>
              <a:t>N parmi les plus grands des ECR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BB28D7-6A64-B2AF-761C-2BE0545EB12A}"/>
              </a:ext>
            </a:extLst>
          </p:cNvPr>
          <p:cNvSpPr txBox="1"/>
          <p:nvPr/>
        </p:nvSpPr>
        <p:spPr>
          <a:xfrm>
            <a:off x="838198" y="5196005"/>
            <a:ext cx="10515601" cy="4308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2200" dirty="0"/>
              <a:t>Limites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AA0DBD-5853-AE02-40A7-91D73844DE23}"/>
              </a:ext>
            </a:extLst>
          </p:cNvPr>
          <p:cNvSpPr txBox="1"/>
          <p:nvPr/>
        </p:nvSpPr>
        <p:spPr>
          <a:xfrm>
            <a:off x="838199" y="5657670"/>
            <a:ext cx="105156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fr-CA" sz="2200" dirty="0"/>
              <a:t>Beaucoup de pertes au suivi (5-10%) mais résultats similaires avec analyse per-protocole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fr-CA" sz="2200" dirty="0"/>
              <a:t>Échelle utilisée non spécifique pour l’anxiété ou l’agitation</a:t>
            </a:r>
          </a:p>
        </p:txBody>
      </p:sp>
    </p:spTree>
    <p:extLst>
      <p:ext uri="{BB962C8B-B14F-4D97-AF65-F5344CB8AC3E}">
        <p14:creationId xmlns:p14="http://schemas.microsoft.com/office/powerpoint/2010/main" val="1585165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8BA77-1E74-F47F-FC94-F18A01E7A84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469341" y="365125"/>
            <a:ext cx="7884459" cy="1325563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Individual music therapy for managing neuropsychiatric symptoms for people with dementia and their carers: a cluster </a:t>
            </a:r>
            <a:r>
              <a:rPr lang="en-US" sz="2400" dirty="0" err="1"/>
              <a:t>randomised</a:t>
            </a:r>
            <a:r>
              <a:rPr lang="en-US" sz="2400" dirty="0"/>
              <a:t> controlled feasibility study</a:t>
            </a:r>
            <a:br>
              <a:rPr lang="en-US" sz="2400" dirty="0"/>
            </a:br>
            <a:r>
              <a:rPr lang="en-US" sz="1800" dirty="0"/>
              <a:t>Hsu et al. (2015)</a:t>
            </a:r>
            <a:endParaRPr lang="fr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3D95F-ABC9-C696-656A-87DC4F11735C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2112496"/>
            <a:ext cx="10515600" cy="4171763"/>
          </a:xfrm>
        </p:spPr>
        <p:txBody>
          <a:bodyPr>
            <a:normAutofit fontScale="92500" lnSpcReduction="20000"/>
          </a:bodyPr>
          <a:lstStyle/>
          <a:p>
            <a:r>
              <a:rPr lang="fr-CA" dirty="0"/>
              <a:t>Population: 17 patients / 9 membres du personnel</a:t>
            </a:r>
          </a:p>
          <a:p>
            <a:r>
              <a:rPr lang="fr-CA" dirty="0"/>
              <a:t>Lieu: Royaume-Uni</a:t>
            </a:r>
          </a:p>
          <a:p>
            <a:r>
              <a:rPr lang="fr-CA" dirty="0"/>
              <a:t>Intervention: Musicothérapie 2x/</a:t>
            </a:r>
            <a:r>
              <a:rPr lang="fr-CA" dirty="0" err="1"/>
              <a:t>sem</a:t>
            </a:r>
            <a:r>
              <a:rPr lang="fr-CA" dirty="0"/>
              <a:t> pendant 5 mois</a:t>
            </a:r>
          </a:p>
          <a:p>
            <a:r>
              <a:rPr lang="fr-CA" dirty="0"/>
              <a:t>Personnel: Courtes formations sur la musicothérapie à chaque semaine</a:t>
            </a:r>
          </a:p>
          <a:p>
            <a:r>
              <a:rPr lang="fr-CA" dirty="0"/>
              <a:t>Contrôle: Soins usuels, randomisation par grappes (unité de soins)</a:t>
            </a:r>
          </a:p>
          <a:p>
            <a:r>
              <a:rPr lang="fr-CA" dirty="0"/>
              <a:t>Issue primaire:</a:t>
            </a:r>
          </a:p>
          <a:p>
            <a:pPr lvl="1"/>
            <a:r>
              <a:rPr lang="fr-CA" dirty="0"/>
              <a:t>Qualité de vie (</a:t>
            </a:r>
            <a:r>
              <a:rPr lang="fr-CA" dirty="0" err="1"/>
              <a:t>Dementia</a:t>
            </a:r>
            <a:r>
              <a:rPr lang="fr-CA" dirty="0"/>
              <a:t> Care Mapping DCM)</a:t>
            </a:r>
          </a:p>
          <a:p>
            <a:pPr lvl="1"/>
            <a:r>
              <a:rPr lang="fr-CA" dirty="0"/>
              <a:t>Symptômes de démence (</a:t>
            </a:r>
            <a:r>
              <a:rPr lang="fr-CA" dirty="0" err="1"/>
              <a:t>Neurophychiatric</a:t>
            </a:r>
            <a:r>
              <a:rPr lang="fr-CA" dirty="0"/>
              <a:t> Inventory for Nursing Homes NPI-NH)</a:t>
            </a:r>
          </a:p>
          <a:p>
            <a:r>
              <a:rPr lang="fr-CA" dirty="0"/>
              <a:t>Issue secondaire: Perception du personnel sur la musicothérapie au 6</a:t>
            </a:r>
            <a:r>
              <a:rPr lang="fr-CA" baseline="30000" dirty="0"/>
              <a:t>e</a:t>
            </a:r>
            <a:r>
              <a:rPr lang="fr-CA" dirty="0"/>
              <a:t> mois avec entrevues semi-structurées</a:t>
            </a:r>
          </a:p>
          <a:p>
            <a:r>
              <a:rPr lang="fr-CA" dirty="0"/>
              <a:t>Évaluation à T0, 3 mois, 5 mois et 7 mois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42CE6F-3DB9-2B08-5AFD-8FDE73D7BDF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838200" y="365125"/>
            <a:ext cx="28104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4</a:t>
            </a:r>
          </a:p>
          <a:p>
            <a:r>
              <a:rPr lang="fr-CA" sz="2900" b="1" dirty="0"/>
              <a:t>ECR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8A99731-B6AA-D03D-F7B0-91C0E9997061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200400" y="374090"/>
            <a:ext cx="8153401" cy="13255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Individual music therapy for managing neuropsychiatric symptoms for people with dementia and their carers: a cluster </a:t>
            </a:r>
            <a:r>
              <a:rPr lang="en-US" sz="2400" dirty="0" err="1"/>
              <a:t>randomised</a:t>
            </a:r>
            <a:r>
              <a:rPr lang="en-US" sz="2400" dirty="0"/>
              <a:t> controlled feasibility study</a:t>
            </a:r>
            <a:br>
              <a:rPr lang="en-US" sz="2400" dirty="0"/>
            </a:br>
            <a:r>
              <a:rPr lang="en-US" sz="1800" dirty="0"/>
              <a:t>Hsu et al. (2015)</a:t>
            </a:r>
            <a:endParaRPr lang="fr-CA" b="1" i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30D4B47-2452-1918-3876-0AB09F850F81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838201" y="365125"/>
            <a:ext cx="2236694" cy="1325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4</a:t>
            </a:r>
          </a:p>
          <a:p>
            <a:r>
              <a:rPr lang="fr-CA" sz="2900" b="1" dirty="0"/>
              <a:t>ECR</a:t>
            </a:r>
          </a:p>
        </p:txBody>
      </p:sp>
    </p:spTree>
    <p:extLst>
      <p:ext uri="{BB962C8B-B14F-4D97-AF65-F5344CB8AC3E}">
        <p14:creationId xmlns:p14="http://schemas.microsoft.com/office/powerpoint/2010/main" val="748178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8BA77-1E74-F47F-FC94-F18A01E7A84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469341" y="365125"/>
            <a:ext cx="7884459" cy="1325563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Individual music therapy for managing neuropsychiatric symptoms for people with dementia and their carers: a cluster </a:t>
            </a:r>
            <a:r>
              <a:rPr lang="en-US" sz="2400" dirty="0" err="1"/>
              <a:t>randomised</a:t>
            </a:r>
            <a:r>
              <a:rPr lang="en-US" sz="2400" dirty="0"/>
              <a:t> controlled feasibility study</a:t>
            </a:r>
            <a:br>
              <a:rPr lang="en-US" sz="2400" dirty="0"/>
            </a:br>
            <a:r>
              <a:rPr lang="en-US" sz="1800" dirty="0"/>
              <a:t>Hsu et al. (2015)</a:t>
            </a:r>
            <a:endParaRPr lang="fr-CA" b="1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CA1FE42-35AF-DFCC-94CE-73CF371A18DB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4870071"/>
            <a:ext cx="10515600" cy="1581211"/>
          </a:xfrm>
        </p:spPr>
        <p:txBody>
          <a:bodyPr>
            <a:normAutofit fontScale="92500"/>
          </a:bodyPr>
          <a:lstStyle/>
          <a:p>
            <a:r>
              <a:rPr lang="fr-CA" dirty="0"/>
              <a:t>Entrevues semi-structurées: tous recommanderaient la musicothérapie, ont reporté des effets positifs sur les patients, ont remarqué des effets positifs sur leurs propres soins (meilleure connaissance de leur patients) et ont un intérêt à en apprendre davantage sur la musicothérapie</a:t>
            </a:r>
          </a:p>
          <a:p>
            <a:endParaRPr lang="fr-CA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42CE6F-3DB9-2B08-5AFD-8FDE73D7BDF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838200" y="365125"/>
            <a:ext cx="28104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4</a:t>
            </a:r>
          </a:p>
          <a:p>
            <a:r>
              <a:rPr lang="fr-CA" sz="2900" b="1" dirty="0"/>
              <a:t>ECR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EA4F1AF-B419-2EA0-3473-01E02EAD96D4}"/>
              </a:ext>
            </a:extLst>
          </p:cNvPr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94070334"/>
              </p:ext>
            </p:extLst>
          </p:nvPr>
        </p:nvGraphicFramePr>
        <p:xfrm>
          <a:off x="838200" y="2002162"/>
          <a:ext cx="10515599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212">
                  <a:extLst>
                    <a:ext uri="{9D8B030D-6E8A-4147-A177-3AD203B41FA5}">
                      <a16:colId xmlns:a16="http://schemas.microsoft.com/office/drawing/2014/main" val="2876811675"/>
                    </a:ext>
                  </a:extLst>
                </a:gridCol>
                <a:gridCol w="2888129">
                  <a:extLst>
                    <a:ext uri="{9D8B030D-6E8A-4147-A177-3AD203B41FA5}">
                      <a16:colId xmlns:a16="http://schemas.microsoft.com/office/drawing/2014/main" val="17987563"/>
                    </a:ext>
                  </a:extLst>
                </a:gridCol>
                <a:gridCol w="2888129">
                  <a:extLst>
                    <a:ext uri="{9D8B030D-6E8A-4147-A177-3AD203B41FA5}">
                      <a16:colId xmlns:a16="http://schemas.microsoft.com/office/drawing/2014/main" val="3609676277"/>
                    </a:ext>
                  </a:extLst>
                </a:gridCol>
                <a:gridCol w="2888129">
                  <a:extLst>
                    <a:ext uri="{9D8B030D-6E8A-4147-A177-3AD203B41FA5}">
                      <a16:colId xmlns:a16="http://schemas.microsoft.com/office/drawing/2014/main" val="30007299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Issue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>
                          <a:solidFill>
                            <a:schemeClr val="tx1"/>
                          </a:solidFill>
                        </a:rPr>
                        <a:t>3 mois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>
                          <a:solidFill>
                            <a:schemeClr val="tx1"/>
                          </a:solidFill>
                        </a:rPr>
                        <a:t>5 mois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>
                          <a:solidFill>
                            <a:schemeClr val="tx1"/>
                          </a:solidFill>
                        </a:rPr>
                        <a:t>7 mois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29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Symptômes</a:t>
                      </a:r>
                    </a:p>
                    <a:p>
                      <a:r>
                        <a:rPr lang="fr-CA" sz="1800" dirty="0"/>
                        <a:t>(NPI-NH)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-13.21 (-24.50 à -1.93)</a:t>
                      </a:r>
                    </a:p>
                    <a:p>
                      <a:pPr algn="ctr"/>
                      <a:r>
                        <a:rPr lang="fr-CA" sz="1800" i="1" dirty="0"/>
                        <a:t>d </a:t>
                      </a:r>
                      <a:r>
                        <a:rPr lang="fr-CA" sz="1800" i="0" dirty="0"/>
                        <a:t>1.44, </a:t>
                      </a:r>
                      <a:r>
                        <a:rPr lang="fr-CA" sz="1800" i="1" dirty="0"/>
                        <a:t>p </a:t>
                      </a:r>
                      <a:r>
                        <a:rPr lang="fr-CA" sz="1800" i="0" dirty="0"/>
                        <a:t>0.0026</a:t>
                      </a:r>
                      <a:endParaRPr lang="fr-CA" sz="18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-14.00 (-24.25 à -3.76)</a:t>
                      </a:r>
                    </a:p>
                    <a:p>
                      <a:pPr algn="ctr"/>
                      <a:r>
                        <a:rPr lang="fr-CA" sz="1800" i="1" dirty="0"/>
                        <a:t>d </a:t>
                      </a:r>
                      <a:r>
                        <a:rPr lang="fr-CA" sz="1800" i="0" dirty="0"/>
                        <a:t>1.69, </a:t>
                      </a:r>
                      <a:r>
                        <a:rPr lang="fr-CA" sz="1800" i="1" dirty="0"/>
                        <a:t>p </a:t>
                      </a:r>
                      <a:r>
                        <a:rPr lang="fr-CA" sz="1800" i="0" dirty="0"/>
                        <a:t>0.012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-25.52 (-39.10 à -11.95)</a:t>
                      </a:r>
                    </a:p>
                    <a:p>
                      <a:pPr algn="ctr"/>
                      <a:r>
                        <a:rPr lang="fr-CA" sz="1800" i="1" dirty="0"/>
                        <a:t>d</a:t>
                      </a:r>
                      <a:r>
                        <a:rPr lang="fr-CA" sz="1800" i="0" dirty="0"/>
                        <a:t> 2.32, </a:t>
                      </a:r>
                      <a:r>
                        <a:rPr lang="fr-CA" sz="1800" i="1" dirty="0"/>
                        <a:t>p </a:t>
                      </a:r>
                      <a:r>
                        <a:rPr lang="fr-CA" sz="1800" i="0" dirty="0"/>
                        <a:t>0.002</a:t>
                      </a:r>
                      <a:endParaRPr lang="fr-CA" sz="18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624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Comportements dérangeants</a:t>
                      </a:r>
                    </a:p>
                    <a:p>
                      <a:r>
                        <a:rPr lang="fr-CA" sz="1800" dirty="0"/>
                        <a:t>(NPI-NH)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-6.38 (-11.53 à -1.23)</a:t>
                      </a:r>
                    </a:p>
                    <a:p>
                      <a:pPr algn="ctr"/>
                      <a:r>
                        <a:rPr lang="fr-CA" sz="1800" i="1" dirty="0"/>
                        <a:t>d </a:t>
                      </a:r>
                      <a:r>
                        <a:rPr lang="fr-CA" sz="1800" i="0" dirty="0"/>
                        <a:t>2.34, </a:t>
                      </a:r>
                      <a:r>
                        <a:rPr lang="fr-CA" sz="1800" i="1" dirty="0"/>
                        <a:t>p </a:t>
                      </a:r>
                      <a:r>
                        <a:rPr lang="fr-CA" sz="1800" i="0" dirty="0"/>
                        <a:t>0.02</a:t>
                      </a:r>
                      <a:endParaRPr lang="fr-CA" sz="18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-7.38 (-11.2 à -3.57)</a:t>
                      </a:r>
                    </a:p>
                    <a:p>
                      <a:pPr algn="ctr"/>
                      <a:r>
                        <a:rPr lang="fr-CA" sz="1800" i="1" dirty="0"/>
                        <a:t>d </a:t>
                      </a:r>
                      <a:r>
                        <a:rPr lang="fr-CA" sz="1800" i="0" dirty="0"/>
                        <a:t>2.39, </a:t>
                      </a:r>
                      <a:r>
                        <a:rPr lang="fr-CA" sz="1800" i="1" dirty="0"/>
                        <a:t>p </a:t>
                      </a:r>
                      <a:r>
                        <a:rPr lang="fr-CA" sz="1800" i="0" dirty="0"/>
                        <a:t>0.001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-12.69 (-18.50 à -6.88)</a:t>
                      </a:r>
                    </a:p>
                    <a:p>
                      <a:pPr algn="ctr"/>
                      <a:r>
                        <a:rPr lang="fr-CA" sz="1800" i="1" dirty="0"/>
                        <a:t>d</a:t>
                      </a:r>
                      <a:r>
                        <a:rPr lang="fr-CA" sz="1800" i="0" dirty="0"/>
                        <a:t> 2.69, </a:t>
                      </a:r>
                      <a:r>
                        <a:rPr lang="fr-CA" sz="1800" i="1" dirty="0"/>
                        <a:t>p </a:t>
                      </a:r>
                      <a:r>
                        <a:rPr lang="fr-CA" sz="1800" i="0" dirty="0"/>
                        <a:t>0.001</a:t>
                      </a:r>
                      <a:endParaRPr lang="fr-CA" sz="18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810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Qualité de vie</a:t>
                      </a:r>
                    </a:p>
                    <a:p>
                      <a:r>
                        <a:rPr lang="fr-CA" sz="1800" dirty="0"/>
                        <a:t>(DCM)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1.65 (0.71 à 2.58)</a:t>
                      </a:r>
                    </a:p>
                    <a:p>
                      <a:pPr algn="ctr"/>
                      <a:r>
                        <a:rPr lang="fr-CA" sz="1800" i="1" dirty="0"/>
                        <a:t>d </a:t>
                      </a:r>
                      <a:r>
                        <a:rPr lang="fr-CA" sz="1800" i="0" dirty="0"/>
                        <a:t>2.28, </a:t>
                      </a:r>
                      <a:r>
                        <a:rPr lang="fr-CA" sz="1800" i="1" dirty="0"/>
                        <a:t>p </a:t>
                      </a:r>
                      <a:r>
                        <a:rPr lang="fr-CA" sz="1800" i="0" dirty="0"/>
                        <a:t>0.003</a:t>
                      </a:r>
                      <a:endParaRPr lang="fr-CA" sz="18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4.14 (1.97 à 6.31)</a:t>
                      </a:r>
                    </a:p>
                    <a:p>
                      <a:pPr algn="ctr"/>
                      <a:r>
                        <a:rPr lang="fr-CA" sz="1800" i="1" dirty="0"/>
                        <a:t>d </a:t>
                      </a:r>
                      <a:r>
                        <a:rPr lang="fr-CA" sz="1800" i="0" dirty="0"/>
                        <a:t>2.48, </a:t>
                      </a:r>
                      <a:r>
                        <a:rPr lang="fr-CA" sz="1800" i="1" dirty="0"/>
                        <a:t>p </a:t>
                      </a:r>
                      <a:r>
                        <a:rPr lang="fr-CA" sz="1800" i="0" dirty="0"/>
                        <a:t>0.002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1.87 (1.24 à 2.50)</a:t>
                      </a:r>
                    </a:p>
                    <a:p>
                      <a:pPr algn="ctr"/>
                      <a:r>
                        <a:rPr lang="fr-CA" sz="1800" i="1" dirty="0"/>
                        <a:t>d</a:t>
                      </a:r>
                      <a:r>
                        <a:rPr lang="fr-CA" sz="1800" i="0" dirty="0"/>
                        <a:t> 0.28, </a:t>
                      </a:r>
                      <a:r>
                        <a:rPr lang="fr-CA" sz="1800" i="1" dirty="0"/>
                        <a:t>p </a:t>
                      </a:r>
                      <a:r>
                        <a:rPr lang="fr-CA" sz="1800" i="0" dirty="0"/>
                        <a:t>&lt; 0.001</a:t>
                      </a:r>
                      <a:endParaRPr lang="fr-CA" sz="18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301892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1BAE98F9-5545-884E-7E08-D6D462C749A7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3200400" y="374090"/>
            <a:ext cx="8153401" cy="13255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Individual music therapy for managing neuropsychiatric symptoms for people with dementia and their carers: a cluster </a:t>
            </a:r>
            <a:r>
              <a:rPr lang="en-US" sz="2400" dirty="0" err="1"/>
              <a:t>randomised</a:t>
            </a:r>
            <a:r>
              <a:rPr lang="en-US" sz="2400" dirty="0"/>
              <a:t> controlled feasibility study</a:t>
            </a:r>
            <a:br>
              <a:rPr lang="en-US" sz="2400" dirty="0"/>
            </a:br>
            <a:r>
              <a:rPr lang="en-US" sz="1800" dirty="0"/>
              <a:t>Hsu et al. (2015)</a:t>
            </a:r>
            <a:endParaRPr lang="fr-CA" b="1" i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AE90EFD-7045-F989-37F8-E7319D648E42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838201" y="365125"/>
            <a:ext cx="2236694" cy="1325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4</a:t>
            </a:r>
          </a:p>
          <a:p>
            <a:r>
              <a:rPr lang="fr-CA" sz="2900" b="1" dirty="0"/>
              <a:t>ECR</a:t>
            </a:r>
          </a:p>
        </p:txBody>
      </p:sp>
    </p:spTree>
    <p:extLst>
      <p:ext uri="{BB962C8B-B14F-4D97-AF65-F5344CB8AC3E}">
        <p14:creationId xmlns:p14="http://schemas.microsoft.com/office/powerpoint/2010/main" val="3129606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8BA77-1E74-F47F-FC94-F18A01E7A84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469341" y="365125"/>
            <a:ext cx="7884459" cy="1325563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Individual music therapy for managing neuropsychiatric symptoms for people with dementia and their carers: a cluster </a:t>
            </a:r>
            <a:r>
              <a:rPr lang="en-US" sz="2400" dirty="0" err="1"/>
              <a:t>randomised</a:t>
            </a:r>
            <a:r>
              <a:rPr lang="en-US" sz="2400" dirty="0"/>
              <a:t> controlled feasibility study</a:t>
            </a:r>
            <a:br>
              <a:rPr lang="en-US" sz="2400" dirty="0"/>
            </a:br>
            <a:r>
              <a:rPr lang="en-US" sz="1800" dirty="0"/>
              <a:t>Hsu et al. (2015)</a:t>
            </a:r>
            <a:endParaRPr lang="fr-CA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42CE6F-3DB9-2B08-5AFD-8FDE73D7BDF5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38200" y="365125"/>
            <a:ext cx="28104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4</a:t>
            </a:r>
          </a:p>
          <a:p>
            <a:r>
              <a:rPr lang="fr-CA" sz="2900" b="1" dirty="0"/>
              <a:t>ECR</a:t>
            </a:r>
          </a:p>
        </p:txBody>
      </p:sp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4EA53FF2-FCB8-4F6C-7358-800B8558D159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909921" y="2135399"/>
            <a:ext cx="5122184" cy="35930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FF00CC-B6A7-02FE-1736-368F5213D6E4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6032105" y="2100263"/>
            <a:ext cx="5225995" cy="366332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6CD147C-5D8F-4E24-BFC2-38F7E83CDF41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3200400" y="374090"/>
            <a:ext cx="8153401" cy="13255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Individual music therapy for managing neuropsychiatric symptoms for people with dementia and their carers: a cluster </a:t>
            </a:r>
            <a:r>
              <a:rPr lang="en-US" sz="2400" dirty="0" err="1"/>
              <a:t>randomised</a:t>
            </a:r>
            <a:r>
              <a:rPr lang="en-US" sz="2400" dirty="0"/>
              <a:t> controlled feasibility study</a:t>
            </a:r>
            <a:br>
              <a:rPr lang="en-US" sz="2400" dirty="0"/>
            </a:br>
            <a:r>
              <a:rPr lang="en-US" sz="1800" dirty="0"/>
              <a:t>Hsu et al. (2015)</a:t>
            </a:r>
            <a:endParaRPr lang="fr-CA" b="1" i="1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B37D5B9-BBAC-CDF8-9D0D-454A602926F9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838201" y="365125"/>
            <a:ext cx="2236694" cy="1325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4</a:t>
            </a:r>
          </a:p>
          <a:p>
            <a:r>
              <a:rPr lang="fr-CA" sz="2900" b="1" dirty="0"/>
              <a:t>ECR</a:t>
            </a:r>
          </a:p>
        </p:txBody>
      </p:sp>
    </p:spTree>
    <p:extLst>
      <p:ext uri="{BB962C8B-B14F-4D97-AF65-F5344CB8AC3E}">
        <p14:creationId xmlns:p14="http://schemas.microsoft.com/office/powerpoint/2010/main" val="2117344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8BA77-1E74-F47F-FC94-F18A01E7A84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469341" y="365125"/>
            <a:ext cx="7884459" cy="1325563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Individual music therapy for managing neuropsychiatric symptoms for people with dementia and their carers: a cluster </a:t>
            </a:r>
            <a:r>
              <a:rPr lang="en-US" sz="2400" dirty="0" err="1"/>
              <a:t>randomised</a:t>
            </a:r>
            <a:r>
              <a:rPr lang="en-US" sz="2400" dirty="0"/>
              <a:t> controlled feasibility study</a:t>
            </a:r>
            <a:br>
              <a:rPr lang="en-US" sz="2400" dirty="0"/>
            </a:br>
            <a:r>
              <a:rPr lang="en-US" sz="1800" dirty="0"/>
              <a:t>Hsu et al. (2015)</a:t>
            </a:r>
            <a:endParaRPr lang="fr-CA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42CE6F-3DB9-2B08-5AFD-8FDE73D7BDF5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38200" y="365125"/>
            <a:ext cx="28104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4</a:t>
            </a:r>
          </a:p>
          <a:p>
            <a:r>
              <a:rPr lang="fr-CA" sz="2900" b="1" dirty="0"/>
              <a:t>ECR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A335FB4-2A82-8C09-DC99-DBED5FF6571C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200400" y="374090"/>
            <a:ext cx="8153401" cy="13255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Individual music therapy for managing neuropsychiatric symptoms for people with dementia and their carers: a cluster </a:t>
            </a:r>
            <a:r>
              <a:rPr lang="en-US" sz="2400" dirty="0" err="1"/>
              <a:t>randomised</a:t>
            </a:r>
            <a:r>
              <a:rPr lang="en-US" sz="2400" dirty="0"/>
              <a:t> controlled feasibility study</a:t>
            </a:r>
            <a:br>
              <a:rPr lang="en-US" sz="2400" dirty="0"/>
            </a:br>
            <a:r>
              <a:rPr lang="en-US" sz="1800" dirty="0"/>
              <a:t>Hsu et al. (2015)</a:t>
            </a:r>
            <a:endParaRPr lang="fr-CA" b="1" i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739E8B0-05AA-8CC3-3480-FC305539B879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838201" y="365125"/>
            <a:ext cx="2236694" cy="1325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4</a:t>
            </a:r>
          </a:p>
          <a:p>
            <a:r>
              <a:rPr lang="fr-CA" sz="2900" b="1" dirty="0"/>
              <a:t>ECR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AB122A-481C-183A-11F6-2B62246946A8}"/>
              </a:ext>
            </a:extLst>
          </p:cNvPr>
          <p:cNvSpPr txBox="1"/>
          <p:nvPr/>
        </p:nvSpPr>
        <p:spPr>
          <a:xfrm>
            <a:off x="838198" y="2211784"/>
            <a:ext cx="1051560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2400" dirty="0"/>
              <a:t>Forces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89964A-42BC-162B-4F77-AD6674878072}"/>
              </a:ext>
            </a:extLst>
          </p:cNvPr>
          <p:cNvSpPr txBox="1"/>
          <p:nvPr/>
        </p:nvSpPr>
        <p:spPr>
          <a:xfrm>
            <a:off x="838199" y="2668237"/>
            <a:ext cx="1051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/>
              <a:t>Suivi pendant 5 mois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33F4D1-7EC3-4AC9-A649-B9FC9444B699}"/>
              </a:ext>
            </a:extLst>
          </p:cNvPr>
          <p:cNvSpPr txBox="1"/>
          <p:nvPr/>
        </p:nvSpPr>
        <p:spPr>
          <a:xfrm>
            <a:off x="838198" y="3622138"/>
            <a:ext cx="10515601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2400" dirty="0"/>
              <a:t>Limites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3024CB-A431-3FD3-0939-EFB5605F85F6}"/>
              </a:ext>
            </a:extLst>
          </p:cNvPr>
          <p:cNvSpPr txBox="1"/>
          <p:nvPr/>
        </p:nvSpPr>
        <p:spPr>
          <a:xfrm>
            <a:off x="838199" y="4083803"/>
            <a:ext cx="10515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lvl="1" indent="-233363">
              <a:buFont typeface="Arial" panose="020B0604020202020204" pitchFamily="34" charset="0"/>
              <a:buChar char="•"/>
            </a:pPr>
            <a:r>
              <a:rPr lang="fr-CA" sz="2400" dirty="0"/>
              <a:t>Pas d’aveugle et cours sur les bienfaits de la musicothérapie donnés au personnel évaluateur en parallèle</a:t>
            </a:r>
          </a:p>
          <a:p>
            <a:pPr marL="233363" lvl="1" indent="-233363">
              <a:buFont typeface="Arial" panose="020B0604020202020204" pitchFamily="34" charset="0"/>
              <a:buChar char="•"/>
            </a:pPr>
            <a:r>
              <a:rPr lang="fr-CA" sz="2400" dirty="0"/>
              <a:t>Symptômes de démence regroupés sans distinction malgré issue primaire initiale</a:t>
            </a:r>
          </a:p>
        </p:txBody>
      </p:sp>
    </p:spTree>
    <p:extLst>
      <p:ext uri="{BB962C8B-B14F-4D97-AF65-F5344CB8AC3E}">
        <p14:creationId xmlns:p14="http://schemas.microsoft.com/office/powerpoint/2010/main" val="3770292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16A6D-ACBF-10FF-DC90-902B106C952E}"/>
              </a:ext>
            </a:extLst>
          </p:cNvPr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006900" y="2626241"/>
            <a:ext cx="10178200" cy="2913322"/>
          </a:xfrm>
        </p:spPr>
        <p:txBody>
          <a:bodyPr anchor="ctr">
            <a:normAutofit/>
          </a:bodyPr>
          <a:lstStyle/>
          <a:p>
            <a:r>
              <a:rPr lang="fr-CA" sz="2400" dirty="0"/>
              <a:t>Pourquoi?</a:t>
            </a:r>
          </a:p>
          <a:p>
            <a:r>
              <a:rPr lang="fr-CA" sz="2400" dirty="0"/>
              <a:t>Pertinence</a:t>
            </a:r>
          </a:p>
          <a:p>
            <a:pPr lvl="1"/>
            <a:r>
              <a:rPr lang="fr-CA" dirty="0"/>
              <a:t>2018: 452 000 personnes de plus de 65 ans avec un diagnostic de démence</a:t>
            </a:r>
          </a:p>
          <a:p>
            <a:pPr lvl="1"/>
            <a:r>
              <a:rPr lang="fr-CA" dirty="0"/>
              <a:t>Lourd fardeau pour le personnel soignant</a:t>
            </a:r>
          </a:p>
          <a:p>
            <a:pPr lvl="1"/>
            <a:r>
              <a:rPr lang="fr-CA" dirty="0"/>
              <a:t>Pharmacothérapie entraine risques et diminution de la qualité de vie</a:t>
            </a:r>
          </a:p>
          <a:p>
            <a:r>
              <a:rPr lang="fr-CA" sz="2400" dirty="0"/>
              <a:t>Musicothérapie vs Autre traitement non pharmacologique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3315EA7-C7EE-02A6-D0D8-5D1E84A6BB42}"/>
              </a:ext>
            </a:extLst>
          </p:cNvPr>
          <p:cNvSpPr txBox="1">
            <a:spLocks/>
          </p:cNvSpPr>
          <p:nvPr/>
        </p:nvSpPr>
        <p:spPr>
          <a:xfrm>
            <a:off x="859466" y="1158087"/>
            <a:ext cx="12005930" cy="11354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dirty="0"/>
              <a:t> </a:t>
            </a:r>
            <a:r>
              <a:rPr lang="fr-CA" sz="4400" dirty="0"/>
              <a:t>Introduction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76222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8BA77-1E74-F47F-FC94-F18A01E7A84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469341" y="365125"/>
            <a:ext cx="7884459" cy="1325563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Receptive Music Therapy is More Effective than Interactive Music Therapy to Relieve Behavioral and Psychological Symptoms of Dementia: A Systematic Review and Meta-Analysis</a:t>
            </a:r>
            <a:br>
              <a:rPr lang="fr-CA" dirty="0"/>
            </a:b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Tsoi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al. (2018)</a:t>
            </a:r>
            <a:endParaRPr lang="fr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3D95F-ABC9-C696-656A-87DC4F11735C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2132572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fr-CA" dirty="0"/>
              <a:t>Articles: 28 ECR et 10 études expérimentales non randomisées</a:t>
            </a:r>
          </a:p>
          <a:p>
            <a:pPr lvl="1"/>
            <a:r>
              <a:rPr lang="fr-CA" dirty="0"/>
              <a:t>Recherche sur bases de données MEDLINE, EMBASE, CINAHL, Digital Dissertation Consortium et Google Scholar</a:t>
            </a:r>
          </a:p>
          <a:p>
            <a:pPr lvl="1"/>
            <a:r>
              <a:rPr lang="fr-CA" dirty="0"/>
              <a:t>Critères d’inclusion: diagnostic de démence, musicothérapie réceptive ou interactive comparée à un groupe contrôle, issue primaire parmi fonction cognitive, apathie, anxiété, dépression, agitation et problèmes comportementaux</a:t>
            </a:r>
          </a:p>
          <a:p>
            <a:r>
              <a:rPr lang="fr-CA" dirty="0"/>
              <a:t>Population: 1418 patients</a:t>
            </a:r>
          </a:p>
          <a:p>
            <a:r>
              <a:rPr lang="fr-CA" dirty="0"/>
              <a:t>Intervention: Musicothérapie interactive et réceptive</a:t>
            </a:r>
          </a:p>
          <a:p>
            <a:pPr algn="l"/>
            <a:r>
              <a:rPr lang="fr-CA" dirty="0"/>
              <a:t>Issue primaire: Fonction cognitive (MMSE)</a:t>
            </a:r>
          </a:p>
          <a:p>
            <a:pPr algn="l"/>
            <a:r>
              <a:rPr lang="fr-CA" dirty="0"/>
              <a:t>Issue secondaire: Symptômes comportementaux et neuropsychologiques</a:t>
            </a:r>
          </a:p>
          <a:p>
            <a:pPr algn="l"/>
            <a:r>
              <a:rPr lang="fr-CA" dirty="0"/>
              <a:t>Comparaison: Soins usuels ou autre activité</a:t>
            </a:r>
          </a:p>
          <a:p>
            <a:pPr algn="l"/>
            <a:r>
              <a:rPr lang="fr-CA" dirty="0"/>
              <a:t>Évaluation par Cochrane Risk of </a:t>
            </a:r>
            <a:r>
              <a:rPr lang="fr-CA" dirty="0" err="1"/>
              <a:t>Bias</a:t>
            </a:r>
            <a:endParaRPr lang="fr-CA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42CE6F-3DB9-2B08-5AFD-8FDE73D7BDF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838200" y="365125"/>
            <a:ext cx="28104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5</a:t>
            </a:r>
          </a:p>
          <a:p>
            <a:r>
              <a:rPr lang="fr-CA" sz="2900" b="1" dirty="0"/>
              <a:t>MÉTA-ANALYSE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99456FC-0DAA-220D-F549-CE1220CC7793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316941" y="374090"/>
            <a:ext cx="8036860" cy="1325563"/>
          </a:xfrm>
          <a:prstGeom prst="rect">
            <a:avLst/>
          </a:prstGeom>
          <a:solidFill>
            <a:srgbClr val="EFE5F7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Receptive Music Therapy is More Effective than Interactive Music Therapy to Relieve Behavioral and Psychological Symptoms of Dementia: A Systematic Review and Meta-Analysis</a:t>
            </a:r>
            <a:br>
              <a:rPr lang="fr-CA" sz="2400" dirty="0"/>
            </a:b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Tsoi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al. (2018)</a:t>
            </a:r>
            <a:endParaRPr lang="fr-CA" b="1" i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8D1DCB6-5017-EF40-24B1-DF96CB464ED2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838201" y="365125"/>
            <a:ext cx="2344270" cy="1325563"/>
          </a:xfrm>
          <a:prstGeom prst="rect">
            <a:avLst/>
          </a:prstGeom>
          <a:solidFill>
            <a:srgbClr val="E0CDEF"/>
          </a:solidFill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CA" sz="8800" dirty="0"/>
              <a:t>Article 5</a:t>
            </a:r>
          </a:p>
          <a:p>
            <a:pPr>
              <a:lnSpc>
                <a:spcPct val="110000"/>
              </a:lnSpc>
            </a:pPr>
            <a:r>
              <a:rPr lang="fr-CA" sz="5400" b="1" dirty="0"/>
              <a:t>MÉTA-ANALYSE</a:t>
            </a:r>
          </a:p>
        </p:txBody>
      </p:sp>
    </p:spTree>
    <p:extLst>
      <p:ext uri="{BB962C8B-B14F-4D97-AF65-F5344CB8AC3E}">
        <p14:creationId xmlns:p14="http://schemas.microsoft.com/office/powerpoint/2010/main" val="3378280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8BA77-1E74-F47F-FC94-F18A01E7A84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469341" y="365125"/>
            <a:ext cx="7884459" cy="1325563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Receptive Music Therapy is More Effective than Interactive Music Therapy to Relieve Behavioral and Psychological Symptoms of Dementia: A Systematic Review and Meta-Analysis</a:t>
            </a:r>
            <a:br>
              <a:rPr lang="fr-CA" dirty="0"/>
            </a:b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Tsoi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al. (2018)</a:t>
            </a:r>
            <a:endParaRPr lang="fr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3D95F-ABC9-C696-656A-87DC4F11735C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5496673"/>
            <a:ext cx="10515600" cy="811660"/>
          </a:xfrm>
        </p:spPr>
        <p:txBody>
          <a:bodyPr>
            <a:normAutofit fontScale="62500" lnSpcReduction="20000"/>
          </a:bodyPr>
          <a:lstStyle/>
          <a:p>
            <a:r>
              <a:rPr lang="fr-CA" dirty="0"/>
              <a:t>Musicothérapie réceptive: amélioration apathie, symptômes dépressifs, agitation et problèmes de comportements par rapport aux soins usuels</a:t>
            </a:r>
          </a:p>
          <a:p>
            <a:r>
              <a:rPr lang="fr-CA" dirty="0"/>
              <a:t>Musicothérapie interactive: amélioration apathie et symptômes dépressifs par rapport à autres activités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42CE6F-3DB9-2B08-5AFD-8FDE73D7BDF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838200" y="365125"/>
            <a:ext cx="28104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5</a:t>
            </a:r>
          </a:p>
          <a:p>
            <a:r>
              <a:rPr lang="fr-CA" sz="2900" b="1" dirty="0"/>
              <a:t>MÉTA-ANALYSE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129088-BED9-D7F2-4A75-A21E77E1389A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838200" y="1690688"/>
            <a:ext cx="10097019" cy="374034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3506359-D710-5BA7-9C12-2A38EF468EC2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3316941" y="374090"/>
            <a:ext cx="8036860" cy="1325563"/>
          </a:xfrm>
          <a:prstGeom prst="rect">
            <a:avLst/>
          </a:prstGeom>
          <a:solidFill>
            <a:srgbClr val="EFE5F7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Receptive Music Therapy is More Effective than Interactive Music Therapy to Relieve Behavioral and Psychological Symptoms of Dementia: A Systematic Review and Meta-Analysis</a:t>
            </a:r>
            <a:br>
              <a:rPr lang="fr-CA" sz="2400" dirty="0"/>
            </a:b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Tsoi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al. (2018)</a:t>
            </a:r>
            <a:endParaRPr lang="fr-CA" b="1" i="1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E2F0D11-E9B7-FC46-820D-24C5EB4CDC8D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838201" y="365125"/>
            <a:ext cx="2344270" cy="1325563"/>
          </a:xfrm>
          <a:prstGeom prst="rect">
            <a:avLst/>
          </a:prstGeom>
          <a:solidFill>
            <a:srgbClr val="E0CDEF"/>
          </a:solidFill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CA" sz="8800" dirty="0"/>
              <a:t>Article 5</a:t>
            </a:r>
          </a:p>
          <a:p>
            <a:pPr>
              <a:lnSpc>
                <a:spcPct val="110000"/>
              </a:lnSpc>
            </a:pPr>
            <a:r>
              <a:rPr lang="fr-CA" sz="5400" b="1" dirty="0"/>
              <a:t>MÉTA-ANALYSE</a:t>
            </a:r>
          </a:p>
        </p:txBody>
      </p:sp>
    </p:spTree>
    <p:extLst>
      <p:ext uri="{BB962C8B-B14F-4D97-AF65-F5344CB8AC3E}">
        <p14:creationId xmlns:p14="http://schemas.microsoft.com/office/powerpoint/2010/main" val="3641936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8BA77-1E74-F47F-FC94-F18A01E7A84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469341" y="365125"/>
            <a:ext cx="7884459" cy="1325563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Receptive Music Therapy is More Effective than Interactive Music Therapy to Relieve Behavioral and Psychological Symptoms of Dementia: A Systematic Review and Meta-Analysis</a:t>
            </a:r>
            <a:br>
              <a:rPr lang="fr-CA" dirty="0"/>
            </a:b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Tsoi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al. (2018)</a:t>
            </a:r>
            <a:endParaRPr lang="fr-CA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42CE6F-3DB9-2B08-5AFD-8FDE73D7BDF5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38200" y="365125"/>
            <a:ext cx="28104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5</a:t>
            </a:r>
          </a:p>
          <a:p>
            <a:r>
              <a:rPr lang="fr-CA" sz="2900" b="1" dirty="0"/>
              <a:t>MÉTA-ANALYSE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688053-5426-8552-A978-827EBA9BFE9B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316941" y="374090"/>
            <a:ext cx="8036860" cy="1325563"/>
          </a:xfrm>
          <a:prstGeom prst="rect">
            <a:avLst/>
          </a:prstGeom>
          <a:solidFill>
            <a:srgbClr val="EFE5F7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Receptive Music Therapy is More Effective than Interactive Music Therapy to Relieve Behavioral and Psychological Symptoms of Dementia: A Systematic Review and Meta-Analysis</a:t>
            </a:r>
            <a:br>
              <a:rPr lang="fr-CA" sz="2400" dirty="0"/>
            </a:b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Tsoi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al. (2018)</a:t>
            </a:r>
            <a:endParaRPr lang="fr-CA" b="1" i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82A434D-2A2B-A3F7-B863-CAE3B0BE34DA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838201" y="365125"/>
            <a:ext cx="2344270" cy="1325563"/>
          </a:xfrm>
          <a:prstGeom prst="rect">
            <a:avLst/>
          </a:prstGeom>
          <a:solidFill>
            <a:srgbClr val="E0CDEF"/>
          </a:solidFill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fr-CA" sz="8800" dirty="0"/>
              <a:t>Article 5</a:t>
            </a:r>
          </a:p>
          <a:p>
            <a:pPr>
              <a:lnSpc>
                <a:spcPct val="110000"/>
              </a:lnSpc>
            </a:pPr>
            <a:r>
              <a:rPr lang="fr-CA" sz="5400" b="1" dirty="0"/>
              <a:t>MÉTA-ANALYSE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4787BF-BB65-4956-0865-C1EE6F082F9E}"/>
              </a:ext>
            </a:extLst>
          </p:cNvPr>
          <p:cNvSpPr txBox="1"/>
          <p:nvPr/>
        </p:nvSpPr>
        <p:spPr>
          <a:xfrm>
            <a:off x="838195" y="2090523"/>
            <a:ext cx="10515601" cy="4308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2200" dirty="0"/>
              <a:t>Forces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8DD84C-20D0-DC92-A02C-087357563D9A}"/>
              </a:ext>
            </a:extLst>
          </p:cNvPr>
          <p:cNvSpPr txBox="1"/>
          <p:nvPr/>
        </p:nvSpPr>
        <p:spPr>
          <a:xfrm>
            <a:off x="838196" y="2546976"/>
            <a:ext cx="10515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200" dirty="0"/>
              <a:t>Distinction entre musicothérapie réceptive et interactive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200" dirty="0"/>
              <a:t>Distinction entre soins usuels et autre activité comme contrôle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200" dirty="0"/>
              <a:t>Bonne revue de la littérature pour éviter biais de publication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4AE883-3964-C11F-4D4C-297DE7004904}"/>
              </a:ext>
            </a:extLst>
          </p:cNvPr>
          <p:cNvSpPr txBox="1"/>
          <p:nvPr/>
        </p:nvSpPr>
        <p:spPr>
          <a:xfrm>
            <a:off x="838196" y="3898587"/>
            <a:ext cx="10515601" cy="4308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2200" dirty="0"/>
              <a:t>Limites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0C43C0-7CE5-EC1D-BAA8-CFAF1A8E4C8C}"/>
              </a:ext>
            </a:extLst>
          </p:cNvPr>
          <p:cNvSpPr txBox="1"/>
          <p:nvPr/>
        </p:nvSpPr>
        <p:spPr>
          <a:xfrm>
            <a:off x="838198" y="4360252"/>
            <a:ext cx="1051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lvl="1" indent="-233363">
              <a:buFont typeface="Arial" panose="020B0604020202020204" pitchFamily="34" charset="0"/>
              <a:buChar char="•"/>
            </a:pPr>
            <a:r>
              <a:rPr lang="fr-CA" sz="2200" dirty="0"/>
              <a:t>Pas de comparaison directe entre les deux types de musicothérapie</a:t>
            </a:r>
          </a:p>
          <a:p>
            <a:pPr marL="233363" lvl="1" indent="-233363">
              <a:buFont typeface="Arial" panose="020B0604020202020204" pitchFamily="34" charset="0"/>
              <a:buChar char="•"/>
            </a:pPr>
            <a:r>
              <a:rPr lang="fr-CA" sz="2200" dirty="0"/>
              <a:t>Études avec petits N et parfois 1 seule étude par résultat</a:t>
            </a:r>
          </a:p>
          <a:p>
            <a:pPr marL="233363" lvl="1" indent="-233363">
              <a:buFont typeface="Arial" panose="020B0604020202020204" pitchFamily="34" charset="0"/>
              <a:buChar char="•"/>
            </a:pPr>
            <a:r>
              <a:rPr lang="fr-CA" sz="2200" dirty="0"/>
              <a:t>Hétérogénéité élevée</a:t>
            </a:r>
          </a:p>
          <a:p>
            <a:pPr marL="233363" lvl="1" indent="-233363">
              <a:buFont typeface="Arial" panose="020B0604020202020204" pitchFamily="34" charset="0"/>
              <a:buChar char="•"/>
            </a:pPr>
            <a:r>
              <a:rPr lang="fr-CA" sz="2200" dirty="0"/>
              <a:t>Inclusion d’études expérimentales</a:t>
            </a:r>
          </a:p>
          <a:p>
            <a:pPr marL="233363" lvl="1" indent="-233363">
              <a:buFont typeface="Arial" panose="020B0604020202020204" pitchFamily="34" charset="0"/>
              <a:buChar char="•"/>
            </a:pPr>
            <a:r>
              <a:rPr lang="fr-CA" sz="2200" dirty="0"/>
              <a:t>Évaluation des biais mais pas de discussion sur l’impact sur la qualité de l’évidence</a:t>
            </a:r>
          </a:p>
          <a:p>
            <a:pPr marL="233363" lvl="1" indent="-233363">
              <a:buFont typeface="Arial" panose="020B0604020202020204" pitchFamily="34" charset="0"/>
              <a:buChar char="•"/>
            </a:pPr>
            <a:r>
              <a:rPr lang="fr-CA" sz="2200" dirty="0"/>
              <a:t>Pas de résultats significatifs pour musicothérapie interactive par rapport aux soins usuels</a:t>
            </a:r>
          </a:p>
        </p:txBody>
      </p:sp>
    </p:spTree>
    <p:extLst>
      <p:ext uri="{BB962C8B-B14F-4D97-AF65-F5344CB8AC3E}">
        <p14:creationId xmlns:p14="http://schemas.microsoft.com/office/powerpoint/2010/main" val="21208451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16A6D-ACBF-10FF-DC90-902B106C952E}"/>
              </a:ext>
            </a:extLst>
          </p:cNvPr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967563" y="2073340"/>
            <a:ext cx="10217537" cy="4179474"/>
          </a:xfrm>
        </p:spPr>
        <p:txBody>
          <a:bodyPr anchor="ctr">
            <a:normAutofit fontScale="92500" lnSpcReduction="20000"/>
          </a:bodyPr>
          <a:lstStyle/>
          <a:p>
            <a:r>
              <a:rPr lang="fr-CA" sz="2400" dirty="0"/>
              <a:t>Résultats très hétérogènes</a:t>
            </a:r>
          </a:p>
          <a:p>
            <a:r>
              <a:rPr lang="fr-CA" sz="2400" dirty="0"/>
              <a:t>Seuils de résultats cliniquement significatifs non établis</a:t>
            </a:r>
          </a:p>
          <a:p>
            <a:r>
              <a:rPr lang="fr-CA" sz="2400" dirty="0"/>
              <a:t>Musicothérapie beaucoup moins prévalente et développée au Canada qu’en Europe ou en Asie</a:t>
            </a:r>
          </a:p>
          <a:p>
            <a:r>
              <a:rPr lang="fr-CA" sz="2400" dirty="0"/>
              <a:t>Peu de bénéfice à la musicothérapie interactive surtout si récentes études ne démontrent pas de supériorité à la musicothérapie réceptive</a:t>
            </a:r>
          </a:p>
          <a:p>
            <a:r>
              <a:rPr lang="fr-CA" sz="2400" dirty="0"/>
              <a:t>Expérience très personnelle: pertinence d’étude qualitative?</a:t>
            </a:r>
          </a:p>
          <a:p>
            <a:r>
              <a:rPr lang="fr-CA" sz="2400" dirty="0"/>
              <a:t>Impact sur la pratique:</a:t>
            </a:r>
          </a:p>
          <a:p>
            <a:pPr lvl="1"/>
            <a:r>
              <a:rPr lang="fr-CA" dirty="0"/>
              <a:t>Peu de pertinence à tenter d’implanter musicothérapie interactive de façon généralisée</a:t>
            </a:r>
          </a:p>
          <a:p>
            <a:pPr lvl="1"/>
            <a:r>
              <a:rPr lang="fr-CA" dirty="0"/>
              <a:t>Musicothérapie réceptive semble un traitement facile à implanter et ayant possiblement le même effet</a:t>
            </a:r>
          </a:p>
          <a:p>
            <a:pPr lvl="1"/>
            <a:r>
              <a:rPr lang="fr-CA" dirty="0"/>
              <a:t>Pourrait être intéressant chez certains patients bien choisis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3315EA7-C7EE-02A6-D0D8-5D1E84A6BB42}"/>
              </a:ext>
            </a:extLst>
          </p:cNvPr>
          <p:cNvSpPr txBox="1">
            <a:spLocks/>
          </p:cNvSpPr>
          <p:nvPr/>
        </p:nvSpPr>
        <p:spPr>
          <a:xfrm>
            <a:off x="859466" y="605186"/>
            <a:ext cx="10325634" cy="11354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dirty="0"/>
              <a:t> </a:t>
            </a:r>
            <a:r>
              <a:rPr lang="fr-CA" sz="4400" dirty="0"/>
              <a:t>Discussion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241149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7E73A6-DFAE-0A1F-A75D-98F85F5522CD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297762" y="329184"/>
            <a:ext cx="6251110" cy="1114134"/>
          </a:xfrm>
        </p:spPr>
        <p:txBody>
          <a:bodyPr anchor="b">
            <a:normAutofit/>
          </a:bodyPr>
          <a:lstStyle/>
          <a:p>
            <a:r>
              <a:rPr lang="fr-CA" sz="5400" dirty="0"/>
              <a:t>Références</a:t>
            </a:r>
          </a:p>
        </p:txBody>
      </p:sp>
      <p:pic>
        <p:nvPicPr>
          <p:cNvPr id="5" name="Picture 4" descr="Close-up of sheet music">
            <a:extLst>
              <a:ext uri="{FF2B5EF4-FFF2-40B4-BE49-F238E27FC236}">
                <a16:creationId xmlns:a16="http://schemas.microsoft.com/office/drawing/2014/main" id="{0AC9C656-9BE9-CF8A-9D9E-5EC10773C15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141" r="23527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8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25F975-2E24-B9CB-E0ED-B5A2765F7B2C}"/>
              </a:ext>
            </a:extLst>
          </p:cNvPr>
          <p:cNvSpPr/>
          <p:nvPr/>
        </p:nvSpPr>
        <p:spPr>
          <a:xfrm>
            <a:off x="4840941" y="2112264"/>
            <a:ext cx="5280212" cy="4247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7E1A8-B17B-6428-8662-6724A9C722E1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297593" y="1607910"/>
            <a:ext cx="6251110" cy="5085498"/>
          </a:xfrm>
        </p:spPr>
        <p:txBody>
          <a:bodyPr>
            <a:normAutofit lnSpcReduction="10000"/>
          </a:bodyPr>
          <a:lstStyle/>
          <a:p>
            <a:pPr marL="287338" indent="-287338">
              <a:buFont typeface="+mj-lt"/>
              <a:buAutoNum type="arabicPeriod"/>
            </a:pPr>
            <a:r>
              <a:rPr lang="fr-CA" sz="1400" b="0" i="0" dirty="0">
                <a:effectLst/>
              </a:rPr>
              <a:t>Hsu, M., </a:t>
            </a:r>
            <a:r>
              <a:rPr lang="fr-CA" sz="1400" b="0" i="0" dirty="0" err="1">
                <a:effectLst/>
              </a:rPr>
              <a:t>Flowerdew</a:t>
            </a:r>
            <a:r>
              <a:rPr lang="fr-CA" sz="1400" b="0" i="0" dirty="0">
                <a:effectLst/>
              </a:rPr>
              <a:t>, R., Parker, M. W., </a:t>
            </a:r>
            <a:r>
              <a:rPr lang="fr-CA" sz="1400" b="0" i="0" dirty="0" err="1">
                <a:effectLst/>
              </a:rPr>
              <a:t>Fachner</a:t>
            </a:r>
            <a:r>
              <a:rPr lang="fr-CA" sz="1400" b="0" i="0" dirty="0">
                <a:effectLst/>
              </a:rPr>
              <a:t>, J., &amp; </a:t>
            </a:r>
            <a:r>
              <a:rPr lang="fr-CA" sz="1400" b="0" i="0" dirty="0" err="1">
                <a:effectLst/>
              </a:rPr>
              <a:t>Odell</a:t>
            </a:r>
            <a:r>
              <a:rPr lang="fr-CA" sz="1400" b="0" i="0" dirty="0">
                <a:effectLst/>
              </a:rPr>
              <a:t>-Miller, H. (2015). </a:t>
            </a:r>
            <a:r>
              <a:rPr lang="fr-CA" sz="1400" b="0" i="0" dirty="0" err="1">
                <a:effectLst/>
              </a:rPr>
              <a:t>Individual</a:t>
            </a:r>
            <a:r>
              <a:rPr lang="fr-CA" sz="1400" b="0" i="0" dirty="0">
                <a:effectLst/>
              </a:rPr>
              <a:t> music </a:t>
            </a:r>
            <a:r>
              <a:rPr lang="fr-CA" sz="1400" b="0" i="0" dirty="0" err="1">
                <a:effectLst/>
              </a:rPr>
              <a:t>therapy</a:t>
            </a:r>
            <a:r>
              <a:rPr lang="fr-CA" sz="1400" b="0" i="0" dirty="0">
                <a:effectLst/>
              </a:rPr>
              <a:t> for </a:t>
            </a:r>
            <a:r>
              <a:rPr lang="fr-CA" sz="1400" b="0" i="0" dirty="0" err="1">
                <a:effectLst/>
              </a:rPr>
              <a:t>managing</a:t>
            </a:r>
            <a:r>
              <a:rPr lang="fr-CA" sz="1400" b="0" i="0" dirty="0">
                <a:effectLst/>
              </a:rPr>
              <a:t> </a:t>
            </a:r>
            <a:r>
              <a:rPr lang="fr-CA" sz="1400" b="0" i="0" dirty="0" err="1">
                <a:effectLst/>
              </a:rPr>
              <a:t>neuropsychiatric</a:t>
            </a:r>
            <a:r>
              <a:rPr lang="fr-CA" sz="1400" b="0" i="0" dirty="0">
                <a:effectLst/>
              </a:rPr>
              <a:t> </a:t>
            </a:r>
            <a:r>
              <a:rPr lang="fr-CA" sz="1400" b="0" i="0" dirty="0" err="1">
                <a:effectLst/>
              </a:rPr>
              <a:t>symptoms</a:t>
            </a:r>
            <a:r>
              <a:rPr lang="fr-CA" sz="1400" b="0" i="0" dirty="0">
                <a:effectLst/>
              </a:rPr>
              <a:t> for people </a:t>
            </a:r>
            <a:r>
              <a:rPr lang="fr-CA" sz="1400" b="0" i="0" dirty="0" err="1">
                <a:effectLst/>
              </a:rPr>
              <a:t>with</a:t>
            </a:r>
            <a:r>
              <a:rPr lang="fr-CA" sz="1400" b="0" i="0" dirty="0">
                <a:effectLst/>
              </a:rPr>
              <a:t> </a:t>
            </a:r>
            <a:r>
              <a:rPr lang="fr-CA" sz="1400" b="0" i="0" dirty="0" err="1">
                <a:effectLst/>
              </a:rPr>
              <a:t>dementia</a:t>
            </a:r>
            <a:r>
              <a:rPr lang="fr-CA" sz="1400" b="0" i="0" dirty="0">
                <a:effectLst/>
              </a:rPr>
              <a:t> and </a:t>
            </a:r>
            <a:r>
              <a:rPr lang="fr-CA" sz="1400" b="0" i="0" dirty="0" err="1">
                <a:effectLst/>
              </a:rPr>
              <a:t>their</a:t>
            </a:r>
            <a:r>
              <a:rPr lang="fr-CA" sz="1400" b="0" i="0" dirty="0">
                <a:effectLst/>
              </a:rPr>
              <a:t> </a:t>
            </a:r>
            <a:r>
              <a:rPr lang="fr-CA" sz="1400" b="0" i="0" dirty="0" err="1">
                <a:effectLst/>
              </a:rPr>
              <a:t>carers</a:t>
            </a:r>
            <a:r>
              <a:rPr lang="fr-CA" sz="1400" b="0" i="0" dirty="0">
                <a:effectLst/>
              </a:rPr>
              <a:t> : a cluster </a:t>
            </a:r>
            <a:r>
              <a:rPr lang="fr-CA" sz="1400" b="0" i="0" dirty="0" err="1">
                <a:effectLst/>
              </a:rPr>
              <a:t>randomised</a:t>
            </a:r>
            <a:r>
              <a:rPr lang="fr-CA" sz="1400" b="0" i="0" dirty="0">
                <a:effectLst/>
              </a:rPr>
              <a:t> </a:t>
            </a:r>
            <a:r>
              <a:rPr lang="fr-CA" sz="1400" b="0" i="0" dirty="0" err="1">
                <a:effectLst/>
              </a:rPr>
              <a:t>controlled</a:t>
            </a:r>
            <a:r>
              <a:rPr lang="fr-CA" sz="1400" b="0" i="0" dirty="0">
                <a:effectLst/>
              </a:rPr>
              <a:t> </a:t>
            </a:r>
            <a:r>
              <a:rPr lang="fr-CA" sz="1400" b="0" i="0" dirty="0" err="1">
                <a:effectLst/>
              </a:rPr>
              <a:t>feasibility</a:t>
            </a:r>
            <a:r>
              <a:rPr lang="fr-CA" sz="1400" b="0" i="0" dirty="0">
                <a:effectLst/>
              </a:rPr>
              <a:t> </a:t>
            </a:r>
            <a:r>
              <a:rPr lang="fr-CA" sz="1400" b="0" i="0" dirty="0" err="1">
                <a:effectLst/>
              </a:rPr>
              <a:t>study</a:t>
            </a:r>
            <a:r>
              <a:rPr lang="fr-CA" sz="1400" b="0" i="0" dirty="0">
                <a:effectLst/>
              </a:rPr>
              <a:t>. </a:t>
            </a:r>
            <a:r>
              <a:rPr lang="fr-CA" sz="1400" b="0" i="1" dirty="0">
                <a:effectLst/>
              </a:rPr>
              <a:t>BMC </a:t>
            </a:r>
            <a:r>
              <a:rPr lang="fr-CA" sz="1400" b="0" i="1" dirty="0" err="1">
                <a:effectLst/>
              </a:rPr>
              <a:t>Geriatrics</a:t>
            </a:r>
            <a:r>
              <a:rPr lang="fr-CA" sz="1400" b="0" i="0" dirty="0">
                <a:effectLst/>
              </a:rPr>
              <a:t>, </a:t>
            </a:r>
            <a:r>
              <a:rPr lang="fr-CA" sz="1400" b="0" i="1" dirty="0">
                <a:effectLst/>
              </a:rPr>
              <a:t>15</a:t>
            </a:r>
            <a:r>
              <a:rPr lang="fr-CA" sz="1400" b="0" i="0" dirty="0">
                <a:effectLst/>
              </a:rPr>
              <a:t>(1). https://doi.org/10.1186/s12877-015-0082-4</a:t>
            </a:r>
          </a:p>
          <a:p>
            <a:pPr marL="287338" indent="-287338">
              <a:buFont typeface="+mj-lt"/>
              <a:buAutoNum type="arabicPeriod"/>
            </a:pPr>
            <a:r>
              <a:rPr lang="en-US" sz="1400" b="0" i="0" dirty="0">
                <a:effectLst/>
              </a:rPr>
              <a:t>Tsoi, K. K., Chan, J. Y., Ng, Y., Lee, M., Kwok, T., &amp; Lai, P. B. (2018). Receptive Music Therapy Is More Effective than Interactive Music Therapy to Relieve Behavioral and Psychological Symptoms of Dementia : A Systematic Review and Meta-Analysis. </a:t>
            </a:r>
            <a:r>
              <a:rPr lang="en-US" sz="1400" b="0" i="1" dirty="0">
                <a:effectLst/>
              </a:rPr>
              <a:t>Journal of the American Medical Directors Association</a:t>
            </a:r>
            <a:r>
              <a:rPr lang="en-US" sz="1400" b="0" i="0" dirty="0">
                <a:effectLst/>
              </a:rPr>
              <a:t>, </a:t>
            </a:r>
            <a:r>
              <a:rPr lang="en-US" sz="1400" b="0" i="1" dirty="0">
                <a:effectLst/>
              </a:rPr>
              <a:t>19</a:t>
            </a:r>
            <a:r>
              <a:rPr lang="en-US" sz="1400" b="0" i="0" dirty="0">
                <a:effectLst/>
              </a:rPr>
              <a:t>(7), 568-576.e3. https://doi.org/10.1016/j.jamda.2017.12.009</a:t>
            </a:r>
          </a:p>
          <a:p>
            <a:pPr marL="287338" indent="-287338">
              <a:buFont typeface="+mj-lt"/>
              <a:buAutoNum type="arabicPeriod"/>
            </a:pPr>
            <a:r>
              <a:rPr lang="fr-CA" sz="1400" b="0" i="0" dirty="0">
                <a:effectLst/>
              </a:rPr>
              <a:t>Van Der Steen, J. T., </a:t>
            </a:r>
            <a:r>
              <a:rPr lang="fr-CA" sz="1400" b="0" i="0" dirty="0" err="1">
                <a:effectLst/>
              </a:rPr>
              <a:t>Smaling</a:t>
            </a:r>
            <a:r>
              <a:rPr lang="fr-CA" sz="1400" b="0" i="0" dirty="0">
                <a:effectLst/>
              </a:rPr>
              <a:t>, H. J. A., Van Der </a:t>
            </a:r>
            <a:r>
              <a:rPr lang="fr-CA" sz="1400" b="0" i="0" dirty="0" err="1">
                <a:effectLst/>
              </a:rPr>
              <a:t>Wouden</a:t>
            </a:r>
            <a:r>
              <a:rPr lang="fr-CA" sz="1400" b="0" i="0" dirty="0">
                <a:effectLst/>
              </a:rPr>
              <a:t>, J. C., </a:t>
            </a:r>
            <a:r>
              <a:rPr lang="fr-CA" sz="1400" b="0" i="0" dirty="0" err="1">
                <a:effectLst/>
              </a:rPr>
              <a:t>Bruinsma</a:t>
            </a:r>
            <a:r>
              <a:rPr lang="fr-CA" sz="1400" b="0" i="0" dirty="0">
                <a:effectLst/>
              </a:rPr>
              <a:t>, M. S., </a:t>
            </a:r>
            <a:r>
              <a:rPr lang="fr-CA" sz="1400" b="0" i="0" dirty="0" err="1">
                <a:effectLst/>
              </a:rPr>
              <a:t>Scholten</a:t>
            </a:r>
            <a:r>
              <a:rPr lang="fr-CA" sz="1400" b="0" i="0" dirty="0">
                <a:effectLst/>
              </a:rPr>
              <a:t>, R. J. P. M., &amp; Vink, A. (2002b). Music-</a:t>
            </a:r>
            <a:r>
              <a:rPr lang="fr-CA" sz="1400" b="0" i="0" dirty="0" err="1">
                <a:effectLst/>
              </a:rPr>
              <a:t>based</a:t>
            </a:r>
            <a:r>
              <a:rPr lang="fr-CA" sz="1400" b="0" i="0" dirty="0">
                <a:effectLst/>
              </a:rPr>
              <a:t> </a:t>
            </a:r>
            <a:r>
              <a:rPr lang="fr-CA" sz="1400" b="0" i="0" dirty="0" err="1">
                <a:effectLst/>
              </a:rPr>
              <a:t>therapeutic</a:t>
            </a:r>
            <a:r>
              <a:rPr lang="fr-CA" sz="1400" b="0" i="0" dirty="0">
                <a:effectLst/>
              </a:rPr>
              <a:t> interventions for people </a:t>
            </a:r>
            <a:r>
              <a:rPr lang="fr-CA" sz="1400" b="0" i="0" dirty="0" err="1">
                <a:effectLst/>
              </a:rPr>
              <a:t>with</a:t>
            </a:r>
            <a:r>
              <a:rPr lang="fr-CA" sz="1400" b="0" i="0" dirty="0">
                <a:effectLst/>
              </a:rPr>
              <a:t> </a:t>
            </a:r>
            <a:r>
              <a:rPr lang="fr-CA" sz="1400" b="0" i="0" dirty="0" err="1">
                <a:effectLst/>
              </a:rPr>
              <a:t>dementia</a:t>
            </a:r>
            <a:r>
              <a:rPr lang="fr-CA" sz="1400" b="0" i="0" dirty="0">
                <a:effectLst/>
              </a:rPr>
              <a:t>. </a:t>
            </a:r>
            <a:r>
              <a:rPr lang="fr-CA" sz="1400" b="0" i="1" dirty="0">
                <a:effectLst/>
              </a:rPr>
              <a:t>The Cochrane </a:t>
            </a:r>
            <a:r>
              <a:rPr lang="fr-CA" sz="1400" b="0" i="1" dirty="0" err="1">
                <a:effectLst/>
              </a:rPr>
              <a:t>library</a:t>
            </a:r>
            <a:r>
              <a:rPr lang="fr-CA" sz="1400" b="0" i="0" dirty="0">
                <a:effectLst/>
              </a:rPr>
              <a:t>, </a:t>
            </a:r>
            <a:r>
              <a:rPr lang="fr-CA" sz="1400" b="0" i="1" dirty="0">
                <a:effectLst/>
              </a:rPr>
              <a:t>2018</a:t>
            </a:r>
            <a:r>
              <a:rPr lang="fr-CA" sz="1400" b="0" i="0" dirty="0">
                <a:effectLst/>
              </a:rPr>
              <a:t>(7). https://doi.org/10.1002/14651858.cd003477.pub4</a:t>
            </a:r>
          </a:p>
          <a:p>
            <a:pPr marL="287338" indent="-287338">
              <a:buFont typeface="+mj-lt"/>
              <a:buAutoNum type="arabicPeriod"/>
            </a:pPr>
            <a:r>
              <a:rPr lang="en-US" sz="1400" b="0" i="0" dirty="0">
                <a:effectLst/>
              </a:rPr>
              <a:t>Ridder, H. M. O., </a:t>
            </a:r>
            <a:r>
              <a:rPr lang="en-US" sz="1400" b="0" i="0" dirty="0" err="1">
                <a:effectLst/>
              </a:rPr>
              <a:t>Stige</a:t>
            </a:r>
            <a:r>
              <a:rPr lang="en-US" sz="1400" b="0" i="0" dirty="0">
                <a:effectLst/>
              </a:rPr>
              <a:t>, B., </a:t>
            </a:r>
            <a:r>
              <a:rPr lang="en-US" sz="1400" b="0" i="0" dirty="0" err="1">
                <a:effectLst/>
              </a:rPr>
              <a:t>Qvale</a:t>
            </a:r>
            <a:r>
              <a:rPr lang="en-US" sz="1400" b="0" i="0" dirty="0">
                <a:effectLst/>
              </a:rPr>
              <a:t>, L. G., &amp; Gold, C. (2013). Individual music therapy for agitation in dementia : an exploratory randomized controlled trial. </a:t>
            </a:r>
            <a:r>
              <a:rPr lang="en-US" sz="1400" b="0" i="1" dirty="0">
                <a:effectLst/>
              </a:rPr>
              <a:t>Aging &amp; Mental Health</a:t>
            </a:r>
            <a:r>
              <a:rPr lang="en-US" sz="1400" b="0" i="0" dirty="0">
                <a:effectLst/>
              </a:rPr>
              <a:t>, </a:t>
            </a:r>
            <a:r>
              <a:rPr lang="en-US" sz="1400" b="0" i="1" dirty="0">
                <a:effectLst/>
              </a:rPr>
              <a:t>17</a:t>
            </a:r>
            <a:r>
              <a:rPr lang="en-US" sz="1400" b="0" i="0" dirty="0">
                <a:effectLst/>
              </a:rPr>
              <a:t>(6), 667‑678. https://doi.org/10.1080/13607863.2013.790926</a:t>
            </a:r>
          </a:p>
          <a:p>
            <a:pPr marL="287338" indent="-287338">
              <a:buFont typeface="+mj-lt"/>
              <a:buAutoNum type="arabicPeriod"/>
            </a:pPr>
            <a:r>
              <a:rPr lang="fr-CA" sz="1400" b="0" i="0" dirty="0" err="1">
                <a:effectLst/>
              </a:rPr>
              <a:t>Raglio</a:t>
            </a:r>
            <a:r>
              <a:rPr lang="fr-CA" sz="1400" b="0" i="0" dirty="0">
                <a:effectLst/>
              </a:rPr>
              <a:t>, A., </a:t>
            </a:r>
            <a:r>
              <a:rPr lang="fr-CA" sz="1400" b="0" i="0" dirty="0" err="1">
                <a:effectLst/>
              </a:rPr>
              <a:t>Bellandi</a:t>
            </a:r>
            <a:r>
              <a:rPr lang="fr-CA" sz="1400" b="0" i="0" dirty="0">
                <a:effectLst/>
              </a:rPr>
              <a:t>, D., </a:t>
            </a:r>
            <a:r>
              <a:rPr lang="fr-CA" sz="1400" b="0" i="0" dirty="0" err="1">
                <a:effectLst/>
              </a:rPr>
              <a:t>Baiardi</a:t>
            </a:r>
            <a:r>
              <a:rPr lang="fr-CA" sz="1400" b="0" i="0" dirty="0">
                <a:effectLst/>
              </a:rPr>
              <a:t>, P., </a:t>
            </a:r>
            <a:r>
              <a:rPr lang="fr-CA" sz="1400" b="0" i="0" dirty="0" err="1">
                <a:effectLst/>
              </a:rPr>
              <a:t>Gianotti</a:t>
            </a:r>
            <a:r>
              <a:rPr lang="fr-CA" sz="1400" b="0" i="0" dirty="0">
                <a:effectLst/>
              </a:rPr>
              <a:t>, M., </a:t>
            </a:r>
            <a:r>
              <a:rPr lang="fr-CA" sz="1400" b="0" i="0" dirty="0" err="1">
                <a:effectLst/>
              </a:rPr>
              <a:t>Ubezio</a:t>
            </a:r>
            <a:r>
              <a:rPr lang="fr-CA" sz="1400" b="0" i="0" dirty="0">
                <a:effectLst/>
              </a:rPr>
              <a:t>, M. C., </a:t>
            </a:r>
            <a:r>
              <a:rPr lang="fr-CA" sz="1400" b="0" i="0" dirty="0" err="1">
                <a:effectLst/>
              </a:rPr>
              <a:t>Zanacchi</a:t>
            </a:r>
            <a:r>
              <a:rPr lang="fr-CA" sz="1400" b="0" i="0" dirty="0">
                <a:effectLst/>
              </a:rPr>
              <a:t>, E., </a:t>
            </a:r>
            <a:r>
              <a:rPr lang="fr-CA" sz="1400" b="0" i="0" dirty="0" err="1">
                <a:effectLst/>
              </a:rPr>
              <a:t>Granieri</a:t>
            </a:r>
            <a:r>
              <a:rPr lang="fr-CA" sz="1400" b="0" i="0" dirty="0">
                <a:effectLst/>
              </a:rPr>
              <a:t>, E., </a:t>
            </a:r>
            <a:r>
              <a:rPr lang="fr-CA" sz="1400" b="0" i="0" dirty="0" err="1">
                <a:effectLst/>
              </a:rPr>
              <a:t>Imbriani</a:t>
            </a:r>
            <a:r>
              <a:rPr lang="fr-CA" sz="1400" b="0" i="0" dirty="0">
                <a:effectLst/>
              </a:rPr>
              <a:t>, M., &amp; </a:t>
            </a:r>
            <a:r>
              <a:rPr lang="fr-CA" sz="1400" b="0" i="0" dirty="0" err="1">
                <a:effectLst/>
              </a:rPr>
              <a:t>Stramba-Badiale</a:t>
            </a:r>
            <a:r>
              <a:rPr lang="fr-CA" sz="1400" b="0" i="0" dirty="0">
                <a:effectLst/>
              </a:rPr>
              <a:t>, M. (2015). </a:t>
            </a:r>
            <a:r>
              <a:rPr lang="fr-CA" sz="1400" b="0" i="0" dirty="0" err="1">
                <a:effectLst/>
              </a:rPr>
              <a:t>Effect</a:t>
            </a:r>
            <a:r>
              <a:rPr lang="fr-CA" sz="1400" b="0" i="0" dirty="0">
                <a:effectLst/>
              </a:rPr>
              <a:t> of Active Music </a:t>
            </a:r>
            <a:r>
              <a:rPr lang="fr-CA" sz="1400" b="0" i="0" dirty="0" err="1">
                <a:effectLst/>
              </a:rPr>
              <a:t>Therapy</a:t>
            </a:r>
            <a:r>
              <a:rPr lang="fr-CA" sz="1400" b="0" i="0" dirty="0">
                <a:effectLst/>
              </a:rPr>
              <a:t> and </a:t>
            </a:r>
            <a:r>
              <a:rPr lang="fr-CA" sz="1400" b="0" i="0" dirty="0" err="1">
                <a:effectLst/>
              </a:rPr>
              <a:t>Individualized</a:t>
            </a:r>
            <a:r>
              <a:rPr lang="fr-CA" sz="1400" b="0" i="0" dirty="0">
                <a:effectLst/>
              </a:rPr>
              <a:t> </a:t>
            </a:r>
            <a:r>
              <a:rPr lang="fr-CA" sz="1400" b="0" i="0" dirty="0" err="1">
                <a:effectLst/>
              </a:rPr>
              <a:t>Listening</a:t>
            </a:r>
            <a:r>
              <a:rPr lang="fr-CA" sz="1400" b="0" i="0" dirty="0">
                <a:effectLst/>
              </a:rPr>
              <a:t> to Music on </a:t>
            </a:r>
            <a:r>
              <a:rPr lang="fr-CA" sz="1400" b="0" i="0" dirty="0" err="1">
                <a:effectLst/>
              </a:rPr>
              <a:t>Dementia</a:t>
            </a:r>
            <a:r>
              <a:rPr lang="fr-CA" sz="1400" b="0" i="0" dirty="0">
                <a:effectLst/>
              </a:rPr>
              <a:t> : A </a:t>
            </a:r>
            <a:r>
              <a:rPr lang="fr-CA" sz="1400" b="0" i="0" dirty="0" err="1">
                <a:effectLst/>
              </a:rPr>
              <a:t>Multicenter</a:t>
            </a:r>
            <a:r>
              <a:rPr lang="fr-CA" sz="1400" b="0" i="0" dirty="0">
                <a:effectLst/>
              </a:rPr>
              <a:t> </a:t>
            </a:r>
            <a:r>
              <a:rPr lang="fr-CA" sz="1400" b="0" i="0" dirty="0" err="1">
                <a:effectLst/>
              </a:rPr>
              <a:t>Randomized</a:t>
            </a:r>
            <a:r>
              <a:rPr lang="fr-CA" sz="1400" b="0" i="0" dirty="0">
                <a:effectLst/>
              </a:rPr>
              <a:t> </a:t>
            </a:r>
            <a:r>
              <a:rPr lang="fr-CA" sz="1400" b="0" i="0" dirty="0" err="1">
                <a:effectLst/>
              </a:rPr>
              <a:t>Controlled</a:t>
            </a:r>
            <a:r>
              <a:rPr lang="fr-CA" sz="1400" b="0" i="0" dirty="0">
                <a:effectLst/>
              </a:rPr>
              <a:t> Trial. </a:t>
            </a:r>
            <a:r>
              <a:rPr lang="fr-CA" sz="1400" b="0" i="1" dirty="0">
                <a:effectLst/>
              </a:rPr>
              <a:t>Journal of the American </a:t>
            </a:r>
            <a:r>
              <a:rPr lang="fr-CA" sz="1400" b="0" i="1" dirty="0" err="1">
                <a:effectLst/>
              </a:rPr>
              <a:t>Geriatrics</a:t>
            </a:r>
            <a:r>
              <a:rPr lang="fr-CA" sz="1400" b="0" i="1" dirty="0">
                <a:effectLst/>
              </a:rPr>
              <a:t> Society</a:t>
            </a:r>
            <a:r>
              <a:rPr lang="fr-CA" sz="1400" b="0" i="0" dirty="0">
                <a:effectLst/>
              </a:rPr>
              <a:t>, </a:t>
            </a:r>
            <a:r>
              <a:rPr lang="fr-CA" sz="1400" b="0" i="1" dirty="0">
                <a:effectLst/>
              </a:rPr>
              <a:t>63</a:t>
            </a:r>
            <a:r>
              <a:rPr lang="fr-CA" sz="1400" b="0" i="0" dirty="0">
                <a:effectLst/>
              </a:rPr>
              <a:t>(8), 1534‑1539. https://doi.org/10.1111/jgs.13558</a:t>
            </a:r>
          </a:p>
          <a:p>
            <a:pPr marL="287338" indent="-287338">
              <a:buFont typeface="+mj-lt"/>
              <a:buAutoNum type="arabicPeriod"/>
            </a:pPr>
            <a:r>
              <a:rPr lang="fr-CA" sz="1400" dirty="0"/>
              <a:t>https://www.canada.ca/fr/sante-publique/services/maladies/demence.html</a:t>
            </a:r>
          </a:p>
        </p:txBody>
      </p:sp>
    </p:spTree>
    <p:extLst>
      <p:ext uri="{BB962C8B-B14F-4D97-AF65-F5344CB8AC3E}">
        <p14:creationId xmlns:p14="http://schemas.microsoft.com/office/powerpoint/2010/main" val="3894210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0E45BE5-A29E-C8DB-D138-388B6647DCA1}"/>
              </a:ext>
            </a:extLst>
          </p:cNvPr>
          <p:cNvSpPr txBox="1">
            <a:spLocks/>
          </p:cNvSpPr>
          <p:nvPr/>
        </p:nvSpPr>
        <p:spPr>
          <a:xfrm>
            <a:off x="859466" y="872953"/>
            <a:ext cx="10418134" cy="11354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dirty="0"/>
              <a:t> Musicothérapie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677A2B-D859-8FE5-7BDC-D08905A32EA1}"/>
              </a:ext>
            </a:extLst>
          </p:cNvPr>
          <p:cNvSpPr txBox="1"/>
          <p:nvPr/>
        </p:nvSpPr>
        <p:spPr>
          <a:xfrm>
            <a:off x="859462" y="5326580"/>
            <a:ext cx="10418135" cy="707886"/>
          </a:xfrm>
          <a:prstGeom prst="rect">
            <a:avLst/>
          </a:prstGeom>
          <a:solidFill>
            <a:srgbClr val="E0CDEF"/>
          </a:solidFill>
        </p:spPr>
        <p:txBody>
          <a:bodyPr wrap="square" rtlCol="0" anchor="ctr">
            <a:spAutoFit/>
          </a:bodyPr>
          <a:lstStyle/>
          <a:p>
            <a:endParaRPr lang="fr-CA" sz="800" dirty="0"/>
          </a:p>
          <a:p>
            <a:r>
              <a:rPr lang="fr-CA" sz="2400" dirty="0"/>
              <a:t> Discuter</a:t>
            </a:r>
          </a:p>
          <a:p>
            <a:endParaRPr lang="fr-CA" sz="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55BC85-3C3C-A8F1-699E-EC7A798D41D0}"/>
              </a:ext>
            </a:extLst>
          </p:cNvPr>
          <p:cNvSpPr txBox="1"/>
          <p:nvPr/>
        </p:nvSpPr>
        <p:spPr>
          <a:xfrm>
            <a:off x="859462" y="4569534"/>
            <a:ext cx="10418135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endParaRPr lang="fr-CA" sz="800" dirty="0"/>
          </a:p>
          <a:p>
            <a:r>
              <a:rPr lang="fr-CA" sz="2400" dirty="0"/>
              <a:t> Improviser</a:t>
            </a:r>
          </a:p>
          <a:p>
            <a:endParaRPr lang="fr-CA" sz="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516289-8C7E-E2A2-35DF-53AF3E12FD71}"/>
              </a:ext>
            </a:extLst>
          </p:cNvPr>
          <p:cNvSpPr txBox="1"/>
          <p:nvPr/>
        </p:nvSpPr>
        <p:spPr>
          <a:xfrm>
            <a:off x="859462" y="3822320"/>
            <a:ext cx="10418135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endParaRPr lang="fr-CA" sz="800" dirty="0"/>
          </a:p>
          <a:p>
            <a:pPr marL="0" indent="0">
              <a:buNone/>
            </a:pPr>
            <a:r>
              <a:rPr lang="fr-CA" sz="2400" dirty="0"/>
              <a:t> Chanter</a:t>
            </a:r>
          </a:p>
          <a:p>
            <a:endParaRPr lang="fr-CA" sz="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E87579-AFC3-07DA-241D-C0D7F6641510}"/>
              </a:ext>
            </a:extLst>
          </p:cNvPr>
          <p:cNvSpPr txBox="1"/>
          <p:nvPr/>
        </p:nvSpPr>
        <p:spPr>
          <a:xfrm>
            <a:off x="859461" y="3054828"/>
            <a:ext cx="10418135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endParaRPr lang="fr-CA" sz="800" dirty="0"/>
          </a:p>
          <a:p>
            <a:pPr marL="0" indent="0">
              <a:buNone/>
            </a:pPr>
            <a:r>
              <a:rPr lang="fr-CA" sz="2400" dirty="0"/>
              <a:t> Danser</a:t>
            </a:r>
          </a:p>
          <a:p>
            <a:endParaRPr lang="fr-CA" sz="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5E1A01B-F545-825C-48C5-7C0DFE7BD6F7}"/>
              </a:ext>
            </a:extLst>
          </p:cNvPr>
          <p:cNvSpPr txBox="1"/>
          <p:nvPr/>
        </p:nvSpPr>
        <p:spPr>
          <a:xfrm>
            <a:off x="859460" y="2307801"/>
            <a:ext cx="10418135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endParaRPr lang="fr-CA" sz="800" dirty="0"/>
          </a:p>
          <a:p>
            <a:pPr marL="0" indent="0">
              <a:buNone/>
            </a:pPr>
            <a:r>
              <a:rPr lang="fr-CA" sz="2400" dirty="0"/>
              <a:t> Écouter</a:t>
            </a:r>
          </a:p>
          <a:p>
            <a:endParaRPr lang="fr-CA" sz="800" dirty="0"/>
          </a:p>
        </p:txBody>
      </p:sp>
    </p:spTree>
    <p:extLst>
      <p:ext uri="{BB962C8B-B14F-4D97-AF65-F5344CB8AC3E}">
        <p14:creationId xmlns:p14="http://schemas.microsoft.com/office/powerpoint/2010/main" val="259972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9C6E0-43D2-37E5-F37A-E2E8BFCF964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68676" y="1010093"/>
            <a:ext cx="3309919" cy="500793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CA" sz="3600" dirty="0"/>
              <a:t>Musicothérapie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94FE3-B3C4-C974-B4B4-CCCD2D8128B4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433777" y="1010093"/>
            <a:ext cx="6815469" cy="5007934"/>
          </a:xfrm>
        </p:spPr>
        <p:txBody>
          <a:bodyPr anchor="ctr">
            <a:normAutofit/>
          </a:bodyPr>
          <a:lstStyle/>
          <a:p>
            <a:r>
              <a:rPr lang="fr-CA" sz="2400" dirty="0"/>
              <a:t>Diplôme d’un programme de formation universitaire et certification auprès de l’Association Canadienne de Musicothérapie nécessaires</a:t>
            </a:r>
          </a:p>
          <a:p>
            <a:r>
              <a:rPr lang="fr-CA" sz="2400" dirty="0"/>
              <a:t>5 universités au Canada: Université de Concordia au Québec</a:t>
            </a:r>
          </a:p>
        </p:txBody>
      </p:sp>
    </p:spTree>
    <p:extLst>
      <p:ext uri="{BB962C8B-B14F-4D97-AF65-F5344CB8AC3E}">
        <p14:creationId xmlns:p14="http://schemas.microsoft.com/office/powerpoint/2010/main" val="4095279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3BD4E-FC7F-9020-EE56-9F3916FF859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r-CA" dirty="0">
                <a:solidFill>
                  <a:srgbClr val="FFFFFF"/>
                </a:solidFill>
              </a:rPr>
              <a:t>PICO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9AC7BE-EFE7-82FE-4D49-A541C14835BE}"/>
              </a:ext>
            </a:extLst>
          </p:cNvPr>
          <p:cNvSpPr txBox="1"/>
          <p:nvPr/>
        </p:nvSpPr>
        <p:spPr>
          <a:xfrm>
            <a:off x="686834" y="4906849"/>
            <a:ext cx="686831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fr-CA" sz="800" dirty="0"/>
          </a:p>
          <a:p>
            <a:pPr algn="ctr"/>
            <a:r>
              <a:rPr lang="fr-CA" sz="2400" dirty="0"/>
              <a:t>O</a:t>
            </a:r>
          </a:p>
          <a:p>
            <a:pPr algn="ctr"/>
            <a:endParaRPr lang="fr-CA" sz="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0530E6-9C5C-F99B-7CDB-8BC48A762F3B}"/>
              </a:ext>
            </a:extLst>
          </p:cNvPr>
          <p:cNvSpPr txBox="1"/>
          <p:nvPr/>
        </p:nvSpPr>
        <p:spPr>
          <a:xfrm>
            <a:off x="686836" y="4149803"/>
            <a:ext cx="686831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fr-CA" sz="800" dirty="0"/>
          </a:p>
          <a:p>
            <a:pPr marL="0" indent="0" algn="ctr">
              <a:buNone/>
            </a:pPr>
            <a:r>
              <a:rPr lang="fr-CA" sz="2400" dirty="0"/>
              <a:t>C</a:t>
            </a:r>
          </a:p>
          <a:p>
            <a:pPr algn="ctr"/>
            <a:endParaRPr lang="fr-CA" sz="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73A025-CED4-9169-17BE-67169383DFCE}"/>
              </a:ext>
            </a:extLst>
          </p:cNvPr>
          <p:cNvSpPr txBox="1"/>
          <p:nvPr/>
        </p:nvSpPr>
        <p:spPr>
          <a:xfrm>
            <a:off x="686835" y="3392143"/>
            <a:ext cx="686831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fr-CA" sz="800" dirty="0"/>
          </a:p>
          <a:p>
            <a:pPr marL="0" indent="0" algn="ctr">
              <a:buNone/>
            </a:pPr>
            <a:r>
              <a:rPr lang="fr-CA" sz="2400" dirty="0"/>
              <a:t>I</a:t>
            </a:r>
          </a:p>
          <a:p>
            <a:pPr algn="ctr"/>
            <a:endParaRPr lang="fr-CA" sz="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98389-008B-6707-BB45-C5EE63BE388E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6834" y="285814"/>
            <a:ext cx="10666965" cy="24800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Quels sont les effets de la musicothérapie sur les symptômes psychologiques et comportementaux des patients avec un diagnostic de démence vivant en établissement par rapport aux soins usuels?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60CEE6-2923-FD32-B66F-47490933488B}"/>
              </a:ext>
            </a:extLst>
          </p:cNvPr>
          <p:cNvSpPr txBox="1"/>
          <p:nvPr/>
        </p:nvSpPr>
        <p:spPr>
          <a:xfrm>
            <a:off x="686834" y="2645116"/>
            <a:ext cx="686831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lang="fr-CA" sz="800" dirty="0"/>
          </a:p>
          <a:p>
            <a:pPr marL="0" indent="0" algn="ctr">
              <a:buNone/>
            </a:pPr>
            <a:r>
              <a:rPr lang="fr-CA" sz="2400" dirty="0"/>
              <a:t>P</a:t>
            </a:r>
          </a:p>
          <a:p>
            <a:pPr algn="ctr"/>
            <a:endParaRPr lang="fr-CA" sz="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F2A162-5654-AE89-2C64-5F4563AEE92B}"/>
              </a:ext>
            </a:extLst>
          </p:cNvPr>
          <p:cNvSpPr txBox="1"/>
          <p:nvPr/>
        </p:nvSpPr>
        <p:spPr>
          <a:xfrm>
            <a:off x="1373668" y="4906849"/>
            <a:ext cx="10131495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endParaRPr lang="fr-CA" sz="800" dirty="0"/>
          </a:p>
          <a:p>
            <a:r>
              <a:rPr lang="fr-CA" sz="2400" dirty="0"/>
              <a:t> Outcome</a:t>
            </a:r>
          </a:p>
          <a:p>
            <a:endParaRPr lang="fr-CA" sz="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99AB7B-D673-94F3-24A2-04DC360B6B2C}"/>
              </a:ext>
            </a:extLst>
          </p:cNvPr>
          <p:cNvSpPr txBox="1"/>
          <p:nvPr/>
        </p:nvSpPr>
        <p:spPr>
          <a:xfrm>
            <a:off x="1373670" y="4149803"/>
            <a:ext cx="10131495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endParaRPr lang="fr-CA" sz="800" dirty="0"/>
          </a:p>
          <a:p>
            <a:pPr marL="0" indent="0">
              <a:buNone/>
            </a:pPr>
            <a:r>
              <a:rPr lang="fr-CA" sz="2400" dirty="0"/>
              <a:t> Comparaison</a:t>
            </a:r>
          </a:p>
          <a:p>
            <a:endParaRPr lang="fr-CA" sz="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F81508-3A61-AEC3-5E6E-0D1C88C9B6BA}"/>
              </a:ext>
            </a:extLst>
          </p:cNvPr>
          <p:cNvSpPr txBox="1"/>
          <p:nvPr/>
        </p:nvSpPr>
        <p:spPr>
          <a:xfrm>
            <a:off x="1373669" y="3392143"/>
            <a:ext cx="10131495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endParaRPr lang="fr-CA" sz="800" dirty="0"/>
          </a:p>
          <a:p>
            <a:pPr marL="0" indent="0">
              <a:buNone/>
            </a:pPr>
            <a:r>
              <a:rPr lang="fr-CA" sz="2400" dirty="0"/>
              <a:t> Intervention</a:t>
            </a:r>
          </a:p>
          <a:p>
            <a:endParaRPr lang="fr-CA" sz="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7856E4-6D7B-CB76-A880-E0EC8F5863CC}"/>
              </a:ext>
            </a:extLst>
          </p:cNvPr>
          <p:cNvSpPr txBox="1"/>
          <p:nvPr/>
        </p:nvSpPr>
        <p:spPr>
          <a:xfrm>
            <a:off x="1373668" y="2645116"/>
            <a:ext cx="10131495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endParaRPr lang="fr-CA" sz="800" dirty="0"/>
          </a:p>
          <a:p>
            <a:pPr marL="0" indent="0">
              <a:buNone/>
            </a:pPr>
            <a:r>
              <a:rPr lang="fr-CA" sz="2400" dirty="0"/>
              <a:t> Population</a:t>
            </a:r>
          </a:p>
          <a:p>
            <a:endParaRPr lang="fr-CA" sz="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094797-FF18-C129-1C78-BFFAB3738E14}"/>
              </a:ext>
            </a:extLst>
          </p:cNvPr>
          <p:cNvSpPr txBox="1"/>
          <p:nvPr/>
        </p:nvSpPr>
        <p:spPr>
          <a:xfrm>
            <a:off x="3313470" y="4906849"/>
            <a:ext cx="8191694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endParaRPr lang="fr-CA" sz="800" dirty="0"/>
          </a:p>
          <a:p>
            <a:r>
              <a:rPr lang="fr-CA" sz="2400" dirty="0"/>
              <a:t> Symptômes psychologiques et comportementaux</a:t>
            </a:r>
          </a:p>
          <a:p>
            <a:endParaRPr lang="fr-CA" sz="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96C475-ECD3-229E-549A-7397431DDF2C}"/>
              </a:ext>
            </a:extLst>
          </p:cNvPr>
          <p:cNvSpPr txBox="1"/>
          <p:nvPr/>
        </p:nvSpPr>
        <p:spPr>
          <a:xfrm>
            <a:off x="3313472" y="4149803"/>
            <a:ext cx="8191694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endParaRPr lang="fr-CA" sz="800" dirty="0"/>
          </a:p>
          <a:p>
            <a:pPr marL="0" indent="0">
              <a:buNone/>
            </a:pPr>
            <a:r>
              <a:rPr lang="fr-CA" sz="2400" dirty="0"/>
              <a:t> Soins usuels</a:t>
            </a:r>
          </a:p>
          <a:p>
            <a:endParaRPr lang="fr-CA" sz="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3E9D08-FB33-5ECC-CB4E-FF8D9F5C9B5D}"/>
              </a:ext>
            </a:extLst>
          </p:cNvPr>
          <p:cNvSpPr txBox="1"/>
          <p:nvPr/>
        </p:nvSpPr>
        <p:spPr>
          <a:xfrm>
            <a:off x="3313471" y="3392143"/>
            <a:ext cx="8191694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endParaRPr lang="fr-CA" sz="800" dirty="0"/>
          </a:p>
          <a:p>
            <a:pPr marL="0" indent="0">
              <a:buNone/>
            </a:pPr>
            <a:r>
              <a:rPr lang="fr-CA" sz="2400" dirty="0"/>
              <a:t> Musicothérapie</a:t>
            </a:r>
          </a:p>
          <a:p>
            <a:endParaRPr lang="fr-CA" sz="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5E25EB-EECD-7AF0-12F4-BDA918DF0505}"/>
              </a:ext>
            </a:extLst>
          </p:cNvPr>
          <p:cNvSpPr txBox="1"/>
          <p:nvPr/>
        </p:nvSpPr>
        <p:spPr>
          <a:xfrm>
            <a:off x="3313470" y="2645116"/>
            <a:ext cx="8191694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endParaRPr lang="fr-CA" sz="800" dirty="0"/>
          </a:p>
          <a:p>
            <a:pPr marL="0" indent="0">
              <a:buNone/>
            </a:pPr>
            <a:r>
              <a:rPr lang="fr-CA" sz="2400" dirty="0"/>
              <a:t> Patients avec diagnostic de démence vivant en établissement</a:t>
            </a:r>
          </a:p>
          <a:p>
            <a:endParaRPr lang="fr-CA" sz="800" dirty="0"/>
          </a:p>
        </p:txBody>
      </p:sp>
    </p:spTree>
    <p:extLst>
      <p:ext uri="{BB962C8B-B14F-4D97-AF65-F5344CB8AC3E}">
        <p14:creationId xmlns:p14="http://schemas.microsoft.com/office/powerpoint/2010/main" val="2928378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rapezoid 33">
            <a:extLst>
              <a:ext uri="{FF2B5EF4-FFF2-40B4-BE49-F238E27FC236}">
                <a16:creationId xmlns:a16="http://schemas.microsoft.com/office/drawing/2014/main" id="{885FFA74-B61F-59C6-80E5-A2E7DBE486C1}"/>
              </a:ext>
            </a:extLst>
          </p:cNvPr>
          <p:cNvSpPr/>
          <p:nvPr/>
        </p:nvSpPr>
        <p:spPr>
          <a:xfrm>
            <a:off x="5486398" y="3626579"/>
            <a:ext cx="708214" cy="875615"/>
          </a:xfrm>
          <a:prstGeom prst="trapezoid">
            <a:avLst>
              <a:gd name="adj" fmla="val 7319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Trapezoid 32">
            <a:extLst>
              <a:ext uri="{FF2B5EF4-FFF2-40B4-BE49-F238E27FC236}">
                <a16:creationId xmlns:a16="http://schemas.microsoft.com/office/drawing/2014/main" id="{F6D7B712-4569-0742-71FD-22A9F38F3835}"/>
              </a:ext>
            </a:extLst>
          </p:cNvPr>
          <p:cNvSpPr/>
          <p:nvPr/>
        </p:nvSpPr>
        <p:spPr>
          <a:xfrm>
            <a:off x="2931457" y="3626580"/>
            <a:ext cx="708213" cy="873708"/>
          </a:xfrm>
          <a:prstGeom prst="trapezoid">
            <a:avLst>
              <a:gd name="adj" fmla="val 7319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978629-4597-A462-11DF-9CFE68F80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6217"/>
            <a:ext cx="9856694" cy="113544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CA" dirty="0"/>
              <a:t> Méthodologie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B26CEFB8-E229-77FA-921B-243086A40B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737516"/>
              </p:ext>
            </p:extLst>
          </p:nvPr>
        </p:nvGraphicFramePr>
        <p:xfrm>
          <a:off x="838200" y="1974707"/>
          <a:ext cx="10515600" cy="2900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477E139D-2D51-9DED-20AE-361FB9808CFE}"/>
              </a:ext>
            </a:extLst>
          </p:cNvPr>
          <p:cNvGrpSpPr/>
          <p:nvPr/>
        </p:nvGrpSpPr>
        <p:grpSpPr>
          <a:xfrm>
            <a:off x="8514382" y="5436343"/>
            <a:ext cx="2839417" cy="1135766"/>
            <a:chOff x="7671304" y="1607785"/>
            <a:chExt cx="2839417" cy="1135766"/>
          </a:xfrm>
          <a:solidFill>
            <a:srgbClr val="E0CDEF"/>
          </a:solidFill>
        </p:grpSpPr>
        <p:sp>
          <p:nvSpPr>
            <p:cNvPr id="14" name="Arrow: Chevron 13">
              <a:extLst>
                <a:ext uri="{FF2B5EF4-FFF2-40B4-BE49-F238E27FC236}">
                  <a16:creationId xmlns:a16="http://schemas.microsoft.com/office/drawing/2014/main" id="{5DEB6E0F-ACB7-59FA-5B4B-E535AF247FAB}"/>
                </a:ext>
              </a:extLst>
            </p:cNvPr>
            <p:cNvSpPr/>
            <p:nvPr/>
          </p:nvSpPr>
          <p:spPr>
            <a:xfrm>
              <a:off x="7671304" y="1607785"/>
              <a:ext cx="2839417" cy="1135766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Arrow: Chevron 4">
              <a:extLst>
                <a:ext uri="{FF2B5EF4-FFF2-40B4-BE49-F238E27FC236}">
                  <a16:creationId xmlns:a16="http://schemas.microsoft.com/office/drawing/2014/main" id="{146F08D7-AB93-5176-8CA6-22AD0ECAB464}"/>
                </a:ext>
              </a:extLst>
            </p:cNvPr>
            <p:cNvSpPr txBox="1"/>
            <p:nvPr/>
          </p:nvSpPr>
          <p:spPr>
            <a:xfrm>
              <a:off x="8239187" y="1607785"/>
              <a:ext cx="1703651" cy="113576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0033" tIns="86678" rIns="86678" bIns="86678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CA" sz="6500" kern="120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5B60C6E-808B-448F-58BC-CD90D2DBB151}"/>
              </a:ext>
            </a:extLst>
          </p:cNvPr>
          <p:cNvGrpSpPr/>
          <p:nvPr/>
        </p:nvGrpSpPr>
        <p:grpSpPr>
          <a:xfrm>
            <a:off x="8514379" y="285891"/>
            <a:ext cx="2839417" cy="1135766"/>
            <a:chOff x="7671304" y="1607785"/>
            <a:chExt cx="2839417" cy="1135766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7" name="Arrow: Chevron 16">
              <a:extLst>
                <a:ext uri="{FF2B5EF4-FFF2-40B4-BE49-F238E27FC236}">
                  <a16:creationId xmlns:a16="http://schemas.microsoft.com/office/drawing/2014/main" id="{09610099-345E-E812-0EE2-D593CE451902}"/>
                </a:ext>
              </a:extLst>
            </p:cNvPr>
            <p:cNvSpPr/>
            <p:nvPr/>
          </p:nvSpPr>
          <p:spPr>
            <a:xfrm>
              <a:off x="7671304" y="1607785"/>
              <a:ext cx="2839417" cy="1135766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Arrow: Chevron 4">
              <a:extLst>
                <a:ext uri="{FF2B5EF4-FFF2-40B4-BE49-F238E27FC236}">
                  <a16:creationId xmlns:a16="http://schemas.microsoft.com/office/drawing/2014/main" id="{E3B059BB-B4F8-DE47-B706-EEF3AB8A86F3}"/>
                </a:ext>
              </a:extLst>
            </p:cNvPr>
            <p:cNvSpPr txBox="1"/>
            <p:nvPr/>
          </p:nvSpPr>
          <p:spPr>
            <a:xfrm>
              <a:off x="8239187" y="1607785"/>
              <a:ext cx="1703651" cy="113576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0033" tIns="86678" rIns="86678" bIns="86678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CA" sz="6500" kern="120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4D60197-E57E-0407-3738-6B79CE1267B9}"/>
              </a:ext>
            </a:extLst>
          </p:cNvPr>
          <p:cNvGrpSpPr/>
          <p:nvPr/>
        </p:nvGrpSpPr>
        <p:grpSpPr>
          <a:xfrm>
            <a:off x="8514380" y="4154150"/>
            <a:ext cx="2839417" cy="1135766"/>
            <a:chOff x="7671304" y="1607785"/>
            <a:chExt cx="2839417" cy="113576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0" name="Arrow: Chevron 19">
              <a:extLst>
                <a:ext uri="{FF2B5EF4-FFF2-40B4-BE49-F238E27FC236}">
                  <a16:creationId xmlns:a16="http://schemas.microsoft.com/office/drawing/2014/main" id="{2A93A082-6644-A2CB-BC6F-8F82FC273002}"/>
                </a:ext>
              </a:extLst>
            </p:cNvPr>
            <p:cNvSpPr/>
            <p:nvPr/>
          </p:nvSpPr>
          <p:spPr>
            <a:xfrm>
              <a:off x="7671304" y="1607785"/>
              <a:ext cx="2839417" cy="1135766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Arrow: Chevron 4">
              <a:extLst>
                <a:ext uri="{FF2B5EF4-FFF2-40B4-BE49-F238E27FC236}">
                  <a16:creationId xmlns:a16="http://schemas.microsoft.com/office/drawing/2014/main" id="{3DB35A7C-9BF8-0AAB-3C6E-A9E73BA0E038}"/>
                </a:ext>
              </a:extLst>
            </p:cNvPr>
            <p:cNvSpPr txBox="1"/>
            <p:nvPr/>
          </p:nvSpPr>
          <p:spPr>
            <a:xfrm>
              <a:off x="8239187" y="1607785"/>
              <a:ext cx="1703651" cy="113576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0033" tIns="86678" rIns="86678" bIns="86678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CA" sz="6500" kern="120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7F4DD94-2B73-B42E-D7F1-BE09E1A57E60}"/>
              </a:ext>
            </a:extLst>
          </p:cNvPr>
          <p:cNvGrpSpPr/>
          <p:nvPr/>
        </p:nvGrpSpPr>
        <p:grpSpPr>
          <a:xfrm>
            <a:off x="8514379" y="1568084"/>
            <a:ext cx="2839417" cy="1135766"/>
            <a:chOff x="7671304" y="1607785"/>
            <a:chExt cx="2839417" cy="1135766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23" name="Arrow: Chevron 22">
              <a:extLst>
                <a:ext uri="{FF2B5EF4-FFF2-40B4-BE49-F238E27FC236}">
                  <a16:creationId xmlns:a16="http://schemas.microsoft.com/office/drawing/2014/main" id="{1E7CB3DE-AA68-ED33-366F-C31BB7EBB709}"/>
                </a:ext>
              </a:extLst>
            </p:cNvPr>
            <p:cNvSpPr/>
            <p:nvPr/>
          </p:nvSpPr>
          <p:spPr>
            <a:xfrm>
              <a:off x="7671304" y="1607785"/>
              <a:ext cx="2839417" cy="1135766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Arrow: Chevron 4">
              <a:extLst>
                <a:ext uri="{FF2B5EF4-FFF2-40B4-BE49-F238E27FC236}">
                  <a16:creationId xmlns:a16="http://schemas.microsoft.com/office/drawing/2014/main" id="{17BC8C1C-2D3E-370B-83C2-B5F5804149BD}"/>
                </a:ext>
              </a:extLst>
            </p:cNvPr>
            <p:cNvSpPr txBox="1"/>
            <p:nvPr/>
          </p:nvSpPr>
          <p:spPr>
            <a:xfrm>
              <a:off x="8239187" y="1607785"/>
              <a:ext cx="1703651" cy="113576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0033" tIns="86678" rIns="86678" bIns="86678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CA" sz="6500" kern="120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23811A20-5F5D-1BA3-AC37-2154554965D0}"/>
              </a:ext>
            </a:extLst>
          </p:cNvPr>
          <p:cNvSpPr txBox="1"/>
          <p:nvPr/>
        </p:nvSpPr>
        <p:spPr>
          <a:xfrm>
            <a:off x="9157745" y="477238"/>
            <a:ext cx="1632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/>
              <a:t>MÉTA-ANALYSE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7C80BA0-898A-E6BD-F526-5BA952F8687B}"/>
              </a:ext>
            </a:extLst>
          </p:cNvPr>
          <p:cNvSpPr txBox="1"/>
          <p:nvPr/>
        </p:nvSpPr>
        <p:spPr>
          <a:xfrm>
            <a:off x="9122573" y="5588067"/>
            <a:ext cx="1703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/>
              <a:t>MÉTA-ANALYSE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493156-DAAA-432D-6B7B-02E4039EEE66}"/>
              </a:ext>
            </a:extLst>
          </p:cNvPr>
          <p:cNvSpPr txBox="1"/>
          <p:nvPr/>
        </p:nvSpPr>
        <p:spPr>
          <a:xfrm>
            <a:off x="9157745" y="1904672"/>
            <a:ext cx="1632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/>
              <a:t>ECR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4D5F070-3015-8654-C9E1-0FD1EC6C67D7}"/>
              </a:ext>
            </a:extLst>
          </p:cNvPr>
          <p:cNvSpPr txBox="1"/>
          <p:nvPr/>
        </p:nvSpPr>
        <p:spPr>
          <a:xfrm>
            <a:off x="9157745" y="3208475"/>
            <a:ext cx="1632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/>
              <a:t>ECR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2E0B34C-E5B2-3BB6-9251-512BE1C3F838}"/>
              </a:ext>
            </a:extLst>
          </p:cNvPr>
          <p:cNvSpPr txBox="1"/>
          <p:nvPr/>
        </p:nvSpPr>
        <p:spPr>
          <a:xfrm>
            <a:off x="9157744" y="4501508"/>
            <a:ext cx="1632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/>
              <a:t>ECR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51D3083-8AAF-AA56-68EF-393900D11231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38200" y="1734202"/>
            <a:ext cx="7239000" cy="8026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sz="2200" dirty="0"/>
              <a:t>Recherche sur PubMed avec MESH « Activité psychomotrice » ET « Démence » ET « Musicothérapie »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CB6B95F-2596-15F2-AFC0-C9D745D8FA9E}"/>
              </a:ext>
            </a:extLst>
          </p:cNvPr>
          <p:cNvSpPr txBox="1"/>
          <p:nvPr/>
        </p:nvSpPr>
        <p:spPr>
          <a:xfrm>
            <a:off x="2020850" y="4499217"/>
            <a:ext cx="2470466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fr-CA" sz="1600" dirty="0"/>
              <a:t>Non pertinents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fr-CA" sz="1600" dirty="0"/>
              <a:t>Doublons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fr-CA" sz="1600" dirty="0"/>
              <a:t>Comparaison avec autres </a:t>
            </a:r>
            <a:r>
              <a:rPr lang="fr-CA" sz="1600" dirty="0" err="1"/>
              <a:t>tx</a:t>
            </a:r>
            <a:r>
              <a:rPr lang="fr-CA" sz="1600" dirty="0"/>
              <a:t> non pharmacologiques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fr-CA" sz="1600" dirty="0"/>
              <a:t>Pas de distinction entre </a:t>
            </a:r>
            <a:r>
              <a:rPr lang="fr-CA" sz="1600" dirty="0" err="1"/>
              <a:t>tx</a:t>
            </a:r>
            <a:r>
              <a:rPr lang="fr-CA" sz="1600" dirty="0"/>
              <a:t> non pharmacologiques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6D680CF-2001-BA0D-8D01-ABEFC9644669}"/>
              </a:ext>
            </a:extLst>
          </p:cNvPr>
          <p:cNvSpPr txBox="1"/>
          <p:nvPr/>
        </p:nvSpPr>
        <p:spPr>
          <a:xfrm>
            <a:off x="4931092" y="4499217"/>
            <a:ext cx="178846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1600" dirty="0"/>
              <a:t>Choix après lecture des articles</a:t>
            </a:r>
          </a:p>
        </p:txBody>
      </p:sp>
    </p:spTree>
    <p:extLst>
      <p:ext uri="{BB962C8B-B14F-4D97-AF65-F5344CB8AC3E}">
        <p14:creationId xmlns:p14="http://schemas.microsoft.com/office/powerpoint/2010/main" val="1387794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03E0D-DD9E-6462-187E-F23E1433891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6"/>
            <a:ext cx="10515600" cy="906770"/>
          </a:xfrm>
        </p:spPr>
        <p:txBody>
          <a:bodyPr/>
          <a:lstStyle/>
          <a:p>
            <a:r>
              <a:rPr lang="fr-CA" dirty="0"/>
              <a:t>Articles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662F4A-4D42-B512-3583-3E7C0F04B377}"/>
              </a:ext>
            </a:extLst>
          </p:cNvPr>
          <p:cNvSpPr txBox="1"/>
          <p:nvPr/>
        </p:nvSpPr>
        <p:spPr>
          <a:xfrm>
            <a:off x="838192" y="1487117"/>
            <a:ext cx="10515601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2000" dirty="0"/>
              <a:t>Méta-analyse - </a:t>
            </a:r>
            <a:r>
              <a:rPr lang="fr-CA" sz="2000" i="1" dirty="0"/>
              <a:t>Music-</a:t>
            </a:r>
            <a:r>
              <a:rPr lang="fr-CA" sz="2000" i="1" dirty="0" err="1"/>
              <a:t>based</a:t>
            </a:r>
            <a:r>
              <a:rPr lang="fr-CA" sz="2000" i="1" dirty="0"/>
              <a:t> </a:t>
            </a:r>
            <a:r>
              <a:rPr lang="fr-CA" sz="2000" i="1" dirty="0" err="1"/>
              <a:t>therapeutic</a:t>
            </a:r>
            <a:r>
              <a:rPr lang="fr-CA" sz="2000" i="1" dirty="0"/>
              <a:t> interventions for people </a:t>
            </a:r>
            <a:r>
              <a:rPr lang="fr-CA" sz="2000" i="1" dirty="0" err="1"/>
              <a:t>with</a:t>
            </a:r>
            <a:r>
              <a:rPr lang="fr-CA" sz="2000" i="1" dirty="0"/>
              <a:t> </a:t>
            </a:r>
            <a:r>
              <a:rPr lang="fr-CA" sz="2000" i="1" dirty="0" err="1"/>
              <a:t>dementia</a:t>
            </a:r>
            <a:r>
              <a:rPr lang="fr-CA" sz="2000" i="1" dirty="0"/>
              <a:t> </a:t>
            </a:r>
            <a:r>
              <a:rPr lang="fr-CA" sz="2000" dirty="0"/>
              <a:t>(Van Der Steen et al., 2018)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F92888-71E5-DBF9-7E2F-610D6D34285D}"/>
              </a:ext>
            </a:extLst>
          </p:cNvPr>
          <p:cNvSpPr txBox="1"/>
          <p:nvPr/>
        </p:nvSpPr>
        <p:spPr>
          <a:xfrm>
            <a:off x="838192" y="2430204"/>
            <a:ext cx="10515601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CA" sz="2000" dirty="0"/>
              <a:t>ECR - </a:t>
            </a:r>
            <a:r>
              <a:rPr lang="fr-CA" sz="2000" i="1" dirty="0" err="1"/>
              <a:t>Individual</a:t>
            </a:r>
            <a:r>
              <a:rPr lang="fr-CA" sz="2000" i="1" dirty="0"/>
              <a:t> music </a:t>
            </a:r>
            <a:r>
              <a:rPr lang="fr-CA" sz="2000" i="1" dirty="0" err="1"/>
              <a:t>therapy</a:t>
            </a:r>
            <a:r>
              <a:rPr lang="fr-CA" sz="2000" i="1" dirty="0"/>
              <a:t> for agitation in </a:t>
            </a:r>
            <a:r>
              <a:rPr lang="fr-CA" sz="2000" i="1" dirty="0" err="1"/>
              <a:t>dementia</a:t>
            </a:r>
            <a:r>
              <a:rPr lang="fr-CA" sz="2000" i="1" dirty="0"/>
              <a:t>: an </a:t>
            </a:r>
            <a:r>
              <a:rPr lang="fr-CA" sz="2000" i="1" dirty="0" err="1"/>
              <a:t>exploratory</a:t>
            </a:r>
            <a:r>
              <a:rPr lang="fr-CA" sz="2000" i="1" dirty="0"/>
              <a:t> </a:t>
            </a:r>
            <a:r>
              <a:rPr lang="fr-CA" sz="2000" i="1" dirty="0" err="1"/>
              <a:t>randomized</a:t>
            </a:r>
            <a:r>
              <a:rPr lang="fr-CA" sz="2000" i="1" dirty="0"/>
              <a:t> </a:t>
            </a:r>
            <a:r>
              <a:rPr lang="fr-CA" sz="2000" i="1" dirty="0" err="1"/>
              <a:t>controlled</a:t>
            </a:r>
            <a:r>
              <a:rPr lang="fr-CA" sz="2000" i="1" dirty="0"/>
              <a:t> trial </a:t>
            </a:r>
            <a:r>
              <a:rPr lang="fr-CA" sz="2000" dirty="0"/>
              <a:t>(</a:t>
            </a:r>
            <a:r>
              <a:rPr lang="fr-CA" sz="2000" dirty="0" err="1"/>
              <a:t>Ridder</a:t>
            </a:r>
            <a:r>
              <a:rPr lang="fr-CA" sz="2000" dirty="0"/>
              <a:t> et al., 2013)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05C3F4-A00E-899C-FC39-C6F1001882B0}"/>
              </a:ext>
            </a:extLst>
          </p:cNvPr>
          <p:cNvSpPr txBox="1"/>
          <p:nvPr/>
        </p:nvSpPr>
        <p:spPr>
          <a:xfrm>
            <a:off x="838193" y="3353312"/>
            <a:ext cx="10515601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CA" sz="2000" dirty="0"/>
              <a:t>ECR - </a:t>
            </a:r>
            <a:r>
              <a:rPr lang="fr-CA" sz="2000" i="1" dirty="0" err="1"/>
              <a:t>Effect</a:t>
            </a:r>
            <a:r>
              <a:rPr lang="fr-CA" sz="2000" i="1" dirty="0"/>
              <a:t> of Active Music </a:t>
            </a:r>
            <a:r>
              <a:rPr lang="fr-CA" sz="2000" i="1" dirty="0" err="1"/>
              <a:t>Therapy</a:t>
            </a:r>
            <a:r>
              <a:rPr lang="fr-CA" sz="2000" i="1" dirty="0"/>
              <a:t> and </a:t>
            </a:r>
            <a:r>
              <a:rPr lang="fr-CA" sz="2000" i="1" dirty="0" err="1"/>
              <a:t>Individualized</a:t>
            </a:r>
            <a:r>
              <a:rPr lang="fr-CA" sz="2000" i="1" dirty="0"/>
              <a:t> </a:t>
            </a:r>
            <a:r>
              <a:rPr lang="fr-CA" sz="2000" i="1" dirty="0" err="1"/>
              <a:t>Listening</a:t>
            </a:r>
            <a:r>
              <a:rPr lang="fr-CA" sz="2000" i="1" dirty="0"/>
              <a:t> to Music on </a:t>
            </a:r>
            <a:r>
              <a:rPr lang="fr-CA" sz="2000" i="1" dirty="0" err="1"/>
              <a:t>Dementia</a:t>
            </a:r>
            <a:r>
              <a:rPr lang="fr-CA" sz="2000" i="1" dirty="0"/>
              <a:t>: A </a:t>
            </a:r>
            <a:r>
              <a:rPr lang="fr-CA" sz="2000" i="1" dirty="0" err="1"/>
              <a:t>Multicenter</a:t>
            </a:r>
            <a:r>
              <a:rPr lang="fr-CA" sz="2000" i="1" dirty="0"/>
              <a:t> </a:t>
            </a:r>
            <a:r>
              <a:rPr lang="fr-CA" sz="2000" i="1" dirty="0" err="1"/>
              <a:t>Randomized</a:t>
            </a:r>
            <a:r>
              <a:rPr lang="fr-CA" sz="2000" i="1" dirty="0"/>
              <a:t> </a:t>
            </a:r>
            <a:r>
              <a:rPr lang="fr-CA" sz="2000" i="1" dirty="0" err="1"/>
              <a:t>Controlled</a:t>
            </a:r>
            <a:r>
              <a:rPr lang="fr-CA" sz="2000" i="1" dirty="0"/>
              <a:t> Trial </a:t>
            </a:r>
            <a:r>
              <a:rPr lang="fr-CA" sz="2000" dirty="0"/>
              <a:t>(</a:t>
            </a:r>
            <a:r>
              <a:rPr lang="fr-CA" sz="2000" dirty="0" err="1"/>
              <a:t>Raglio</a:t>
            </a:r>
            <a:r>
              <a:rPr lang="fr-CA" sz="2000" dirty="0"/>
              <a:t> et al., 2015)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34EF9D-3709-889F-79C7-75BCC833F7AC}"/>
              </a:ext>
            </a:extLst>
          </p:cNvPr>
          <p:cNvSpPr txBox="1"/>
          <p:nvPr/>
        </p:nvSpPr>
        <p:spPr>
          <a:xfrm>
            <a:off x="838193" y="4296399"/>
            <a:ext cx="10515601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CA" sz="2000" dirty="0"/>
              <a:t>ECR - </a:t>
            </a:r>
            <a:r>
              <a:rPr lang="fr-CA" sz="2000" dirty="0" err="1"/>
              <a:t>Individual</a:t>
            </a:r>
            <a:r>
              <a:rPr lang="fr-CA" sz="2000" dirty="0"/>
              <a:t> music </a:t>
            </a:r>
            <a:r>
              <a:rPr lang="fr-CA" sz="2000" dirty="0" err="1"/>
              <a:t>therapy</a:t>
            </a:r>
            <a:r>
              <a:rPr lang="fr-CA" sz="2000" dirty="0"/>
              <a:t> for </a:t>
            </a:r>
            <a:r>
              <a:rPr lang="fr-CA" sz="2000" dirty="0" err="1"/>
              <a:t>managing</a:t>
            </a:r>
            <a:r>
              <a:rPr lang="fr-CA" sz="2000" dirty="0"/>
              <a:t> </a:t>
            </a:r>
            <a:r>
              <a:rPr lang="fr-CA" sz="2000" dirty="0" err="1"/>
              <a:t>neuropsychiatric</a:t>
            </a:r>
            <a:r>
              <a:rPr lang="fr-CA" sz="2000" dirty="0"/>
              <a:t> </a:t>
            </a:r>
            <a:r>
              <a:rPr lang="fr-CA" sz="2000" dirty="0" err="1"/>
              <a:t>symptoms</a:t>
            </a:r>
            <a:r>
              <a:rPr lang="fr-CA" sz="2000" dirty="0"/>
              <a:t> for people </a:t>
            </a:r>
            <a:r>
              <a:rPr lang="fr-CA" sz="2000" dirty="0" err="1"/>
              <a:t>with</a:t>
            </a:r>
            <a:r>
              <a:rPr lang="fr-CA" sz="2000" dirty="0"/>
              <a:t> </a:t>
            </a:r>
            <a:r>
              <a:rPr lang="fr-CA" sz="2000" dirty="0" err="1"/>
              <a:t>dementia</a:t>
            </a:r>
            <a:r>
              <a:rPr lang="fr-CA" sz="2000" dirty="0"/>
              <a:t> and </a:t>
            </a:r>
            <a:r>
              <a:rPr lang="fr-CA" sz="2000" dirty="0" err="1"/>
              <a:t>their</a:t>
            </a:r>
            <a:r>
              <a:rPr lang="fr-CA" sz="2000" dirty="0"/>
              <a:t> </a:t>
            </a:r>
            <a:r>
              <a:rPr lang="fr-CA" sz="2000" dirty="0" err="1"/>
              <a:t>carers</a:t>
            </a:r>
            <a:r>
              <a:rPr lang="fr-CA" sz="2000" dirty="0"/>
              <a:t>: a cluster </a:t>
            </a:r>
            <a:r>
              <a:rPr lang="fr-CA" sz="2000" dirty="0" err="1"/>
              <a:t>randomised</a:t>
            </a:r>
            <a:r>
              <a:rPr lang="fr-CA" sz="2000" dirty="0"/>
              <a:t> </a:t>
            </a:r>
            <a:r>
              <a:rPr lang="fr-CA" sz="2000" dirty="0" err="1"/>
              <a:t>controlled</a:t>
            </a:r>
            <a:r>
              <a:rPr lang="fr-CA" sz="2000" dirty="0"/>
              <a:t> </a:t>
            </a:r>
            <a:r>
              <a:rPr lang="fr-CA" sz="2000" dirty="0" err="1"/>
              <a:t>feasibility</a:t>
            </a:r>
            <a:r>
              <a:rPr lang="fr-CA" sz="2000" dirty="0"/>
              <a:t> </a:t>
            </a:r>
            <a:r>
              <a:rPr lang="fr-CA" sz="2000" dirty="0" err="1"/>
              <a:t>study</a:t>
            </a:r>
            <a:r>
              <a:rPr lang="fr-CA" sz="2000" dirty="0"/>
              <a:t> (Hsu et al., 2015)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A89793-D7C1-E108-6858-C47DBB178029}"/>
              </a:ext>
            </a:extLst>
          </p:cNvPr>
          <p:cNvSpPr txBox="1"/>
          <p:nvPr/>
        </p:nvSpPr>
        <p:spPr>
          <a:xfrm>
            <a:off x="838193" y="5219507"/>
            <a:ext cx="10515601" cy="1015663"/>
          </a:xfrm>
          <a:prstGeom prst="rect">
            <a:avLst/>
          </a:prstGeom>
          <a:solidFill>
            <a:srgbClr val="E0CDEF"/>
          </a:solidFill>
        </p:spPr>
        <p:txBody>
          <a:bodyPr wrap="square" rtlCol="0">
            <a:spAutoFit/>
          </a:bodyPr>
          <a:lstStyle/>
          <a:p>
            <a:r>
              <a:rPr lang="fr-CA" sz="2000" dirty="0"/>
              <a:t>Méta-analyse - </a:t>
            </a:r>
            <a:r>
              <a:rPr lang="fr-CA" sz="2000" i="1" dirty="0" err="1"/>
              <a:t>Receptive</a:t>
            </a:r>
            <a:r>
              <a:rPr lang="fr-CA" sz="2000" i="1" dirty="0"/>
              <a:t> Music </a:t>
            </a:r>
            <a:r>
              <a:rPr lang="fr-CA" sz="2000" i="1" dirty="0" err="1"/>
              <a:t>Therapy</a:t>
            </a:r>
            <a:r>
              <a:rPr lang="fr-CA" sz="2000" i="1" dirty="0"/>
              <a:t> </a:t>
            </a:r>
            <a:r>
              <a:rPr lang="fr-CA" sz="2000" i="1" dirty="0" err="1"/>
              <a:t>is</a:t>
            </a:r>
            <a:r>
              <a:rPr lang="fr-CA" sz="2000" i="1" dirty="0"/>
              <a:t> More Effective </a:t>
            </a:r>
            <a:r>
              <a:rPr lang="fr-CA" sz="2000" i="1" dirty="0" err="1"/>
              <a:t>than</a:t>
            </a:r>
            <a:r>
              <a:rPr lang="fr-CA" sz="2000" i="1" dirty="0"/>
              <a:t> Interactive Music </a:t>
            </a:r>
            <a:r>
              <a:rPr lang="fr-CA" sz="2000" i="1" dirty="0" err="1"/>
              <a:t>Therapy</a:t>
            </a:r>
            <a:r>
              <a:rPr lang="fr-CA" sz="2000" i="1" dirty="0"/>
              <a:t> to </a:t>
            </a:r>
            <a:r>
              <a:rPr lang="fr-CA" sz="2000" i="1" dirty="0" err="1"/>
              <a:t>Relieve</a:t>
            </a:r>
            <a:r>
              <a:rPr lang="fr-CA" sz="2000" i="1" dirty="0"/>
              <a:t> </a:t>
            </a:r>
            <a:r>
              <a:rPr lang="fr-CA" sz="2000" i="1" dirty="0" err="1"/>
              <a:t>Behavioral</a:t>
            </a:r>
            <a:r>
              <a:rPr lang="fr-CA" sz="2000" i="1" dirty="0"/>
              <a:t> and </a:t>
            </a:r>
            <a:r>
              <a:rPr lang="fr-CA" sz="2000" i="1" dirty="0" err="1"/>
              <a:t>Psychological</a:t>
            </a:r>
            <a:r>
              <a:rPr lang="fr-CA" sz="2000" i="1" dirty="0"/>
              <a:t> </a:t>
            </a:r>
            <a:r>
              <a:rPr lang="fr-CA" sz="2000" i="1" dirty="0" err="1"/>
              <a:t>Symptoms</a:t>
            </a:r>
            <a:r>
              <a:rPr lang="fr-CA" sz="2000" i="1" dirty="0"/>
              <a:t> of </a:t>
            </a:r>
            <a:r>
              <a:rPr lang="fr-CA" sz="2000" i="1" dirty="0" err="1"/>
              <a:t>Dementia</a:t>
            </a:r>
            <a:r>
              <a:rPr lang="fr-CA" sz="2000" i="1" dirty="0"/>
              <a:t>: A </a:t>
            </a:r>
            <a:r>
              <a:rPr lang="fr-CA" sz="2000" i="1" dirty="0" err="1"/>
              <a:t>Systematic</a:t>
            </a:r>
            <a:r>
              <a:rPr lang="fr-CA" sz="2000" i="1" dirty="0"/>
              <a:t> </a:t>
            </a:r>
            <a:r>
              <a:rPr lang="fr-CA" sz="2000" i="1" dirty="0" err="1"/>
              <a:t>Review</a:t>
            </a:r>
            <a:r>
              <a:rPr lang="fr-CA" sz="2000" i="1" dirty="0"/>
              <a:t> and Meta-</a:t>
            </a:r>
            <a:r>
              <a:rPr lang="fr-CA" sz="2000" i="1" dirty="0" err="1"/>
              <a:t>Analysis</a:t>
            </a:r>
            <a:r>
              <a:rPr lang="fr-CA" sz="2000" i="1" dirty="0"/>
              <a:t> </a:t>
            </a:r>
            <a:r>
              <a:rPr lang="fr-CA" sz="2000" dirty="0"/>
              <a:t>(</a:t>
            </a:r>
            <a:r>
              <a:rPr lang="fr-CA" sz="2000" dirty="0" err="1"/>
              <a:t>Tsoi</a:t>
            </a:r>
            <a:r>
              <a:rPr lang="fr-CA" sz="2000" dirty="0"/>
              <a:t> et al., 2018)</a:t>
            </a:r>
            <a:endParaRPr lang="fr-CA" sz="2000" i="1" dirty="0"/>
          </a:p>
        </p:txBody>
      </p:sp>
    </p:spTree>
    <p:extLst>
      <p:ext uri="{BB962C8B-B14F-4D97-AF65-F5344CB8AC3E}">
        <p14:creationId xmlns:p14="http://schemas.microsoft.com/office/powerpoint/2010/main" val="2327389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8BA77-1E74-F47F-FC94-F18A01E7A84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469341" y="365125"/>
            <a:ext cx="7884459" cy="1325563"/>
          </a:xfrm>
        </p:spPr>
        <p:txBody>
          <a:bodyPr>
            <a:normAutofit/>
          </a:bodyPr>
          <a:lstStyle/>
          <a:p>
            <a:r>
              <a:rPr lang="fr-CA" sz="2400" dirty="0"/>
              <a:t>Music-</a:t>
            </a:r>
            <a:r>
              <a:rPr lang="fr-CA" sz="2400" dirty="0" err="1"/>
              <a:t>based</a:t>
            </a:r>
            <a:r>
              <a:rPr lang="fr-CA" sz="2400" dirty="0"/>
              <a:t> </a:t>
            </a:r>
            <a:r>
              <a:rPr lang="fr-CA" sz="2400" dirty="0" err="1"/>
              <a:t>therapeutic</a:t>
            </a:r>
            <a:r>
              <a:rPr lang="fr-CA" sz="2400" dirty="0"/>
              <a:t> interventions for people </a:t>
            </a:r>
            <a:r>
              <a:rPr lang="fr-CA" sz="2400" dirty="0" err="1"/>
              <a:t>with</a:t>
            </a:r>
            <a:r>
              <a:rPr lang="fr-CA" sz="2400" dirty="0"/>
              <a:t> </a:t>
            </a:r>
            <a:r>
              <a:rPr lang="fr-CA" sz="2400" dirty="0" err="1"/>
              <a:t>dementia</a:t>
            </a:r>
            <a:br>
              <a:rPr lang="fr-CA" dirty="0"/>
            </a:b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Der Steen et al. (2018)</a:t>
            </a:r>
            <a:endParaRPr lang="fr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3D95F-ABC9-C696-656A-87DC4F11735C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2132572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fr-CA" dirty="0"/>
              <a:t>Articles: 21 ECR</a:t>
            </a:r>
          </a:p>
          <a:p>
            <a:pPr lvl="1"/>
            <a:r>
              <a:rPr lang="fr-CA" dirty="0"/>
              <a:t>Recherche sur bases de données MEDLINE, Embase, </a:t>
            </a:r>
            <a:r>
              <a:rPr lang="fr-CA" dirty="0" err="1"/>
              <a:t>PsycINFO</a:t>
            </a:r>
            <a:r>
              <a:rPr lang="fr-CA" dirty="0"/>
              <a:t>, CINAHL et LILACS</a:t>
            </a:r>
          </a:p>
          <a:p>
            <a:pPr lvl="1"/>
            <a:r>
              <a:rPr lang="fr-CA" dirty="0"/>
              <a:t>Critères d’inclusion: ECR, au moins 5 séances de musicothérapie, diagnostic de démence</a:t>
            </a:r>
          </a:p>
          <a:p>
            <a:r>
              <a:rPr lang="fr-CA" dirty="0"/>
              <a:t>Population: 890 patients au total provenant de 14 pays</a:t>
            </a:r>
          </a:p>
          <a:p>
            <a:r>
              <a:rPr lang="fr-CA" dirty="0"/>
              <a:t>Intervention: Musicothérapie individualisée et en groupe / réceptive et interactive</a:t>
            </a:r>
          </a:p>
          <a:p>
            <a:r>
              <a:rPr lang="fr-CA" dirty="0"/>
              <a:t>Issue primaire: Symptômes psychologiques et comportementaux à la fin du traitement et 4 semaines après l’arrêt</a:t>
            </a:r>
          </a:p>
          <a:p>
            <a:pPr algn="l"/>
            <a:r>
              <a:rPr lang="fr-CA" dirty="0"/>
              <a:t>Comparaison: Soins usuels ou autre activité</a:t>
            </a:r>
          </a:p>
          <a:p>
            <a:pPr algn="l"/>
            <a:r>
              <a:rPr lang="fr-CA" dirty="0"/>
              <a:t>Méthode GRADE pour évaluer les biais de chacune des études</a:t>
            </a:r>
          </a:p>
          <a:p>
            <a:pPr algn="l"/>
            <a:r>
              <a:rPr lang="fr-CA" dirty="0"/>
              <a:t>Qualité de l’évidence établie selon le risque de biais et l’hétérogénéité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42CE6F-3DB9-2B08-5AFD-8FDE73D7BDF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838200" y="365125"/>
            <a:ext cx="28104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1</a:t>
            </a:r>
          </a:p>
          <a:p>
            <a:r>
              <a:rPr lang="fr-CA" sz="2900" b="1" dirty="0"/>
              <a:t>MÉTA-ANALYSE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1C71CFD-898E-7DD9-EE67-2A877BDEDF60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299013" y="374090"/>
            <a:ext cx="8054788" cy="13255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400" dirty="0"/>
              <a:t>Music-</a:t>
            </a:r>
            <a:r>
              <a:rPr lang="fr-CA" sz="2400" dirty="0" err="1"/>
              <a:t>based</a:t>
            </a:r>
            <a:r>
              <a:rPr lang="fr-CA" sz="2400" dirty="0"/>
              <a:t> </a:t>
            </a:r>
            <a:r>
              <a:rPr lang="fr-CA" sz="2400" dirty="0" err="1"/>
              <a:t>therapeutic</a:t>
            </a:r>
            <a:r>
              <a:rPr lang="fr-CA" sz="2400" dirty="0"/>
              <a:t> interventions for people </a:t>
            </a:r>
            <a:r>
              <a:rPr lang="fr-CA" sz="2400" dirty="0" err="1"/>
              <a:t>with</a:t>
            </a:r>
            <a:r>
              <a:rPr lang="fr-CA" sz="2400" dirty="0"/>
              <a:t> </a:t>
            </a:r>
            <a:r>
              <a:rPr lang="fr-CA" sz="2400" dirty="0" err="1"/>
              <a:t>dementia</a:t>
            </a:r>
            <a:br>
              <a:rPr lang="fr-CA" dirty="0"/>
            </a:br>
            <a:r>
              <a:rPr lang="fr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Der Steen et al. (2018)</a:t>
            </a:r>
            <a:endParaRPr lang="fr-CA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1DD86CE-5A95-8841-B57F-73CD9D21988D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838200" y="365125"/>
            <a:ext cx="2353235" cy="13255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1</a:t>
            </a:r>
          </a:p>
          <a:p>
            <a:r>
              <a:rPr lang="fr-CA" sz="2900" b="1" dirty="0"/>
              <a:t>MÉTA-ANALYSE</a:t>
            </a:r>
          </a:p>
        </p:txBody>
      </p:sp>
    </p:spTree>
    <p:extLst>
      <p:ext uri="{BB962C8B-B14F-4D97-AF65-F5344CB8AC3E}">
        <p14:creationId xmlns:p14="http://schemas.microsoft.com/office/powerpoint/2010/main" val="598266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8BA77-1E74-F47F-FC94-F18A01E7A84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469341" y="365125"/>
            <a:ext cx="7884459" cy="1325563"/>
          </a:xfrm>
        </p:spPr>
        <p:txBody>
          <a:bodyPr>
            <a:normAutofit/>
          </a:bodyPr>
          <a:lstStyle/>
          <a:p>
            <a:r>
              <a:rPr lang="fr-CA" sz="2400" dirty="0"/>
              <a:t>Music-</a:t>
            </a:r>
            <a:r>
              <a:rPr lang="fr-CA" sz="2400" dirty="0" err="1"/>
              <a:t>based</a:t>
            </a:r>
            <a:r>
              <a:rPr lang="fr-CA" sz="2400" dirty="0"/>
              <a:t> </a:t>
            </a:r>
            <a:r>
              <a:rPr lang="fr-CA" sz="2400" dirty="0" err="1"/>
              <a:t>therapeutic</a:t>
            </a:r>
            <a:r>
              <a:rPr lang="fr-CA" sz="2400" dirty="0"/>
              <a:t> interventions for people </a:t>
            </a:r>
            <a:r>
              <a:rPr lang="fr-CA" sz="2400" dirty="0" err="1"/>
              <a:t>with</a:t>
            </a:r>
            <a:r>
              <a:rPr lang="fr-CA" sz="2400" dirty="0"/>
              <a:t> </a:t>
            </a:r>
            <a:r>
              <a:rPr lang="fr-CA" sz="2400" dirty="0" err="1"/>
              <a:t>dementia</a:t>
            </a:r>
            <a:br>
              <a:rPr lang="fr-CA" dirty="0"/>
            </a:b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Der Steen et al. (2018)</a:t>
            </a:r>
            <a:endParaRPr lang="fr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3D95F-ABC9-C696-656A-87DC4F11735C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937683"/>
            <a:ext cx="10515600" cy="1482352"/>
          </a:xfrm>
        </p:spPr>
        <p:txBody>
          <a:bodyPr>
            <a:normAutofit fontScale="55000" lnSpcReduction="20000"/>
          </a:bodyPr>
          <a:lstStyle/>
          <a:p>
            <a:r>
              <a:rPr lang="fr-CA" sz="4000" dirty="0"/>
              <a:t>Évidence de qualité modérée: symptômes dépressifs et problèmes comportementaux</a:t>
            </a:r>
          </a:p>
          <a:p>
            <a:r>
              <a:rPr lang="fr-CA" sz="4000" dirty="0"/>
              <a:t>Évidence de faible qualité: qualité de vie et symptômes anxieux</a:t>
            </a:r>
          </a:p>
          <a:p>
            <a:r>
              <a:rPr lang="fr-CA" sz="4000" dirty="0"/>
              <a:t>Évidence de très faible qualité: comportements sociaux</a:t>
            </a:r>
          </a:p>
          <a:p>
            <a:r>
              <a:rPr lang="fr-CA" sz="4000" dirty="0"/>
              <a:t>Pas d’effet sur agitation/agressivité et cognition</a:t>
            </a:r>
          </a:p>
          <a:p>
            <a:pPr marL="0" indent="0" algn="l">
              <a:buNone/>
            </a:pPr>
            <a:endParaRPr lang="fr-CA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42CE6F-3DB9-2B08-5AFD-8FDE73D7BDF5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838200" y="365125"/>
            <a:ext cx="28104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1</a:t>
            </a:r>
          </a:p>
          <a:p>
            <a:r>
              <a:rPr lang="fr-CA" sz="2900" b="1" dirty="0"/>
              <a:t>MÉTA-ANALYSE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A96EC07-81E6-92E9-CF1C-62EC1E78B8ED}"/>
              </a:ext>
            </a:extLst>
          </p:cNvPr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99059059"/>
              </p:ext>
            </p:extLst>
          </p:nvPr>
        </p:nvGraphicFramePr>
        <p:xfrm>
          <a:off x="838200" y="3429000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835">
                  <a:extLst>
                    <a:ext uri="{9D8B030D-6E8A-4147-A177-3AD203B41FA5}">
                      <a16:colId xmlns:a16="http://schemas.microsoft.com/office/drawing/2014/main" val="2876811675"/>
                    </a:ext>
                  </a:extLst>
                </a:gridCol>
                <a:gridCol w="2823883">
                  <a:extLst>
                    <a:ext uri="{9D8B030D-6E8A-4147-A177-3AD203B41FA5}">
                      <a16:colId xmlns:a16="http://schemas.microsoft.com/office/drawing/2014/main" val="17987563"/>
                    </a:ext>
                  </a:extLst>
                </a:gridCol>
                <a:gridCol w="2384611">
                  <a:extLst>
                    <a:ext uri="{9D8B030D-6E8A-4147-A177-3AD203B41FA5}">
                      <a16:colId xmlns:a16="http://schemas.microsoft.com/office/drawing/2014/main" val="3609676277"/>
                    </a:ext>
                  </a:extLst>
                </a:gridCol>
                <a:gridCol w="2344271">
                  <a:extLst>
                    <a:ext uri="{9D8B030D-6E8A-4147-A177-3AD203B41FA5}">
                      <a16:colId xmlns:a16="http://schemas.microsoft.com/office/drawing/2014/main" val="30007299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Issue à la fin du traitement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Effet (IC à 95%)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Nombre de patients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Qualité de l’évidence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29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Qualité de vie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0.32 SD (0.02 à 0.62)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348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Faible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87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Dépression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-0.27 SD (-0.45 à -0.09)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503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Modéré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07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Anxiété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-0.43 SD (-0.72 à -0.14)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478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/>
                        <a:t>Faible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725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Agitation / Agressivité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-0.07 SD (-0.24 à 0.10)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626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Modéré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301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Problèmes comportementaux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-0.23 SD (-0.46 à -0.01)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442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Modéré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069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Comportements sociaux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0.54 SD (0.06 à 1.02)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70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Très faible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658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Cognition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0.15 SD (-0.06 à 0.36)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350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Faible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272230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4D34DF27-86E7-216A-1C18-F2D632AB8990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3299013" y="374090"/>
            <a:ext cx="8054788" cy="13255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400" dirty="0"/>
              <a:t>Music-</a:t>
            </a:r>
            <a:r>
              <a:rPr lang="fr-CA" sz="2400" dirty="0" err="1"/>
              <a:t>based</a:t>
            </a:r>
            <a:r>
              <a:rPr lang="fr-CA" sz="2400" dirty="0"/>
              <a:t> </a:t>
            </a:r>
            <a:r>
              <a:rPr lang="fr-CA" sz="2400" dirty="0" err="1"/>
              <a:t>therapeutic</a:t>
            </a:r>
            <a:r>
              <a:rPr lang="fr-CA" sz="2400" dirty="0"/>
              <a:t> interventions for people </a:t>
            </a:r>
            <a:r>
              <a:rPr lang="fr-CA" sz="2400" dirty="0" err="1"/>
              <a:t>with</a:t>
            </a:r>
            <a:r>
              <a:rPr lang="fr-CA" sz="2400" dirty="0"/>
              <a:t> </a:t>
            </a:r>
            <a:r>
              <a:rPr lang="fr-CA" sz="2400" dirty="0" err="1"/>
              <a:t>dementia</a:t>
            </a:r>
            <a:br>
              <a:rPr lang="fr-CA" dirty="0"/>
            </a:br>
            <a:r>
              <a:rPr lang="fr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Der Steen et al. (2018)</a:t>
            </a:r>
            <a:endParaRPr lang="fr-CA" b="1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C1B6CA2-96E8-05D3-1871-D6DC264E0CFB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838200" y="365125"/>
            <a:ext cx="2353235" cy="13255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900" dirty="0"/>
              <a:t>Article 1</a:t>
            </a:r>
          </a:p>
          <a:p>
            <a:r>
              <a:rPr lang="fr-CA" sz="2900" b="1" dirty="0"/>
              <a:t>MÉTA-ANALYSE</a:t>
            </a:r>
          </a:p>
        </p:txBody>
      </p:sp>
    </p:spTree>
    <p:extLst>
      <p:ext uri="{BB962C8B-B14F-4D97-AF65-F5344CB8AC3E}">
        <p14:creationId xmlns:p14="http://schemas.microsoft.com/office/powerpoint/2010/main" val="14356043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812</TotalTime>
  <Words>2803</Words>
  <Application>Microsoft Office PowerPoint</Application>
  <PresentationFormat>Widescreen</PresentationFormat>
  <Paragraphs>367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Effets de la musicothérapie sur les patients avec démence</vt:lpstr>
      <vt:lpstr>PowerPoint Presentation</vt:lpstr>
      <vt:lpstr>PowerPoint Presentation</vt:lpstr>
      <vt:lpstr>Musicothérapie</vt:lpstr>
      <vt:lpstr>PICO</vt:lpstr>
      <vt:lpstr> Méthodologie</vt:lpstr>
      <vt:lpstr>Articles</vt:lpstr>
      <vt:lpstr>Music-based therapeutic interventions for people with dementia Van Der Steen et al. (2018)</vt:lpstr>
      <vt:lpstr>Music-based therapeutic interventions for people with dementia Van Der Steen et al. (2018)</vt:lpstr>
      <vt:lpstr>Music-based therapeutic interventions for people with dementia Van Der Steen et al. (2018)</vt:lpstr>
      <vt:lpstr>Music-based therapeutic interventions for people with dementia Van Der Steen et al. (2018)</vt:lpstr>
      <vt:lpstr>Individual music therapy for agitation in dementia: an exploratory randomized controlled trial Ridder et al. (2013)</vt:lpstr>
      <vt:lpstr>Individual music therapy for agitation in dementia: an exploratory randomized controlled trial Ridder et al. (2013)</vt:lpstr>
      <vt:lpstr>Effect of Active Music Therapy and Individualized Listening to Music on Dementia: A Multicenter Randomized Controlled Trial Raglio et al. (2015)</vt:lpstr>
      <vt:lpstr>Effect of Active Music Therapy and Individualized Listening to Music on Dementia: A Multicenter Randomized Controlled Trial Raglio et al. (2015)</vt:lpstr>
      <vt:lpstr>Individual music therapy for managing neuropsychiatric symptoms for people with dementia and their carers: a cluster randomised controlled feasibility study Hsu et al. (2015)</vt:lpstr>
      <vt:lpstr>Individual music therapy for managing neuropsychiatric symptoms for people with dementia and their carers: a cluster randomised controlled feasibility study Hsu et al. (2015)</vt:lpstr>
      <vt:lpstr>Individual music therapy for managing neuropsychiatric symptoms for people with dementia and their carers: a cluster randomised controlled feasibility study Hsu et al. (2015)</vt:lpstr>
      <vt:lpstr>Individual music therapy for managing neuropsychiatric symptoms for people with dementia and their carers: a cluster randomised controlled feasibility study Hsu et al. (2015)</vt:lpstr>
      <vt:lpstr>Receptive Music Therapy is More Effective than Interactive Music Therapy to Relieve Behavioral and Psychological Symptoms of Dementia: A Systematic Review and Meta-Analysis Tsoi et al. (2018)</vt:lpstr>
      <vt:lpstr>Receptive Music Therapy is More Effective than Interactive Music Therapy to Relieve Behavioral and Psychological Symptoms of Dementia: A Systematic Review and Meta-Analysis Tsoi et al. (2018)</vt:lpstr>
      <vt:lpstr>Receptive Music Therapy is More Effective than Interactive Music Therapy to Relieve Behavioral and Psychological Symptoms of Dementia: A Systematic Review and Meta-Analysis Tsoi et al. (2018)</vt:lpstr>
      <vt:lpstr>PowerPoint Presentation</vt:lpstr>
      <vt:lpstr>Références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Genevieve Glav</dc:creator>
  <cp:lastModifiedBy>Genevieve Glav</cp:lastModifiedBy>
  <cp:revision>13</cp:revision>
  <dcterms:created xsi:type="dcterms:W3CDTF">2023-05-02T02:05:30Z</dcterms:created>
  <dcterms:modified xsi:type="dcterms:W3CDTF">2023-05-29T05:54:30Z</dcterms:modified>
</cp:coreProperties>
</file>